
<file path=[Content_Types].xml><?xml version="1.0" encoding="utf-8"?>
<Types xmlns="http://schemas.openxmlformats.org/package/2006/content-types">
  <Default Extension="xml" ContentType="application/xml"/>
  <Default Extension="jpeg" ContentType="image/jpeg"/>
  <Default Extension="mp4" ContentType="video/mp4"/>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 id="2147483693" r:id="rId2"/>
  </p:sldMasterIdLst>
  <p:notesMasterIdLst>
    <p:notesMasterId r:id="rId33"/>
  </p:notesMasterIdLst>
  <p:handoutMasterIdLst>
    <p:handoutMasterId r:id="rId34"/>
  </p:handoutMasterIdLst>
  <p:sldIdLst>
    <p:sldId id="430" r:id="rId3"/>
    <p:sldId id="410" r:id="rId4"/>
    <p:sldId id="429" r:id="rId5"/>
    <p:sldId id="388" r:id="rId6"/>
    <p:sldId id="414" r:id="rId7"/>
    <p:sldId id="390" r:id="rId8"/>
    <p:sldId id="421" r:id="rId9"/>
    <p:sldId id="392" r:id="rId10"/>
    <p:sldId id="362" r:id="rId11"/>
    <p:sldId id="384" r:id="rId12"/>
    <p:sldId id="372" r:id="rId13"/>
    <p:sldId id="396" r:id="rId14"/>
    <p:sldId id="423" r:id="rId15"/>
    <p:sldId id="426" r:id="rId16"/>
    <p:sldId id="377" r:id="rId17"/>
    <p:sldId id="411" r:id="rId18"/>
    <p:sldId id="403" r:id="rId19"/>
    <p:sldId id="378" r:id="rId20"/>
    <p:sldId id="419" r:id="rId21"/>
    <p:sldId id="424" r:id="rId22"/>
    <p:sldId id="406" r:id="rId23"/>
    <p:sldId id="402" r:id="rId24"/>
    <p:sldId id="416" r:id="rId25"/>
    <p:sldId id="417" r:id="rId26"/>
    <p:sldId id="418" r:id="rId27"/>
    <p:sldId id="422" r:id="rId28"/>
    <p:sldId id="407" r:id="rId29"/>
    <p:sldId id="428" r:id="rId30"/>
    <p:sldId id="397" r:id="rId31"/>
    <p:sldId id="427" r:id="rId32"/>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57">
          <p15:clr>
            <a:srgbClr val="A4A3A4"/>
          </p15:clr>
        </p15:guide>
        <p15:guide id="2" orient="horz" pos="1620">
          <p15:clr>
            <a:srgbClr val="A4A3A4"/>
          </p15:clr>
        </p15:guide>
        <p15:guide id="3" orient="horz" pos="1524">
          <p15:clr>
            <a:srgbClr val="A4A3A4"/>
          </p15:clr>
        </p15:guide>
        <p15:guide id="4" pos="2880">
          <p15:clr>
            <a:srgbClr val="A4A3A4"/>
          </p15:clr>
        </p15:guide>
        <p15:guide id="5" pos="86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Bob Arnold" initials="bma [2]" lastIdx="1" clrIdx="6">
    <p:extLst/>
  </p:cmAuthor>
  <p:cmAuthor id="1" name="lisa@vitaltalk.org" initials="l" lastIdx="6" clrIdx="0">
    <p:extLst/>
  </p:cmAuthor>
  <p:cmAuthor id="8" name="James Tulsky" initials="JT" lastIdx="1" clrIdx="7">
    <p:extLst/>
  </p:cmAuthor>
  <p:cmAuthor id="2" name="lisa@vitaltalk.org" initials="l [2]" lastIdx="1" clrIdx="1">
    <p:extLst/>
  </p:cmAuthor>
  <p:cmAuthor id="9" name="James Tulsky" initials="JT [2]" lastIdx="1" clrIdx="8">
    <p:extLst/>
  </p:cmAuthor>
  <p:cmAuthor id="3" name="lisa@vitaltalk.org" initials="l [3]" lastIdx="1" clrIdx="2">
    <p:extLst/>
  </p:cmAuthor>
  <p:cmAuthor id="10" name="James Tulsky" initials="JT [3]" lastIdx="1" clrIdx="9">
    <p:extLst/>
  </p:cmAuthor>
  <p:cmAuthor id="4" name="lisa@vitaltalk.org" initials="l [4]" lastIdx="1" clrIdx="3">
    <p:extLst/>
  </p:cmAuthor>
  <p:cmAuthor id="5" name="lisa@vitaltalk.org" initials="l [5]" lastIdx="1" clrIdx="4">
    <p:extLst/>
  </p:cmAuthor>
  <p:cmAuthor id="6" name="Bob Arnold" initials="bma"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D73C"/>
    <a:srgbClr val="E0E0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89" autoAdjust="0"/>
    <p:restoredTop sz="70497" autoAdjust="0"/>
  </p:normalViewPr>
  <p:slideViewPr>
    <p:cSldViewPr showGuides="1">
      <p:cViewPr varScale="1">
        <p:scale>
          <a:sx n="102" d="100"/>
          <a:sy n="102" d="100"/>
        </p:scale>
        <p:origin x="1904" y="176"/>
      </p:cViewPr>
      <p:guideLst>
        <p:guide orient="horz" pos="1057"/>
        <p:guide orient="horz" pos="1620"/>
        <p:guide orient="horz" pos="1524"/>
        <p:guide pos="2880"/>
        <p:guide pos="864"/>
      </p:guideLst>
    </p:cSldViewPr>
  </p:slideViewPr>
  <p:outlineViewPr>
    <p:cViewPr>
      <p:scale>
        <a:sx n="33" d="100"/>
        <a:sy n="33" d="100"/>
      </p:scale>
      <p:origin x="0" y="56096"/>
    </p:cViewPr>
  </p:outlineViewPr>
  <p:notesTextViewPr>
    <p:cViewPr>
      <p:scale>
        <a:sx n="1" d="1"/>
        <a:sy n="1" d="1"/>
      </p:scale>
      <p:origin x="0" y="0"/>
    </p:cViewPr>
  </p:notesTextViewPr>
  <p:sorterViewPr>
    <p:cViewPr>
      <p:scale>
        <a:sx n="66" d="100"/>
        <a:sy n="66" d="100"/>
      </p:scale>
      <p:origin x="0" y="432"/>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notesMaster" Target="notesMasters/notesMaster1.xml"/><Relationship Id="rId34" Type="http://schemas.openxmlformats.org/officeDocument/2006/relationships/handoutMaster" Target="handoutMasters/handoutMaster1.xml"/><Relationship Id="rId35" Type="http://schemas.openxmlformats.org/officeDocument/2006/relationships/commentAuthors" Target="commentAuthors.xml"/><Relationship Id="rId36" Type="http://schemas.openxmlformats.org/officeDocument/2006/relationships/presProps" Target="presProp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F2A762EA-8D56-F144-AD97-E821495E951D}" type="datetimeFigureOut">
              <a:rPr lang="en-US" smtClean="0"/>
              <a:t>7/12/18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F6FB06B5-6B11-CE41-991B-76F474FA4F47}" type="slidenum">
              <a:rPr lang="en-US" smtClean="0"/>
              <a:t>‹#›</a:t>
            </a:fld>
            <a:endParaRPr lang="en-US"/>
          </a:p>
        </p:txBody>
      </p:sp>
    </p:spTree>
    <p:extLst>
      <p:ext uri="{BB962C8B-B14F-4D97-AF65-F5344CB8AC3E}">
        <p14:creationId xmlns:p14="http://schemas.microsoft.com/office/powerpoint/2010/main" val="12887889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65587AD-5EAA-8B4B-87BB-6DBE873085D7}" type="datetimeFigureOut">
              <a:rPr lang="en-US" smtClean="0"/>
              <a:t>7/12/18</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B6DE5B4-C3ED-9B47-845A-69031E4DEB5F}" type="slidenum">
              <a:rPr lang="en-US" smtClean="0"/>
              <a:t>‹#›</a:t>
            </a:fld>
            <a:endParaRPr lang="en-US"/>
          </a:p>
        </p:txBody>
      </p:sp>
    </p:spTree>
    <p:extLst>
      <p:ext uri="{BB962C8B-B14F-4D97-AF65-F5344CB8AC3E}">
        <p14:creationId xmlns:p14="http://schemas.microsoft.com/office/powerpoint/2010/main" val="28368536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FACILITATOR NOTES:</a:t>
            </a:r>
          </a:p>
          <a:p>
            <a:endParaRPr lang="en-US" baseline="0" dirty="0" smtClean="0"/>
          </a:p>
          <a:p>
            <a:r>
              <a:rPr lang="en-US" b="1" baseline="0" dirty="0" smtClean="0"/>
              <a:t>Before the Training</a:t>
            </a:r>
          </a:p>
          <a:p>
            <a:pPr marL="174698" indent="-174698">
              <a:buFont typeface="Arial"/>
              <a:buChar char="•"/>
            </a:pPr>
            <a:r>
              <a:rPr lang="en-US" baseline="0" dirty="0" smtClean="0"/>
              <a:t>Familiarize yourself with the content and flow of your session / run through your complete slide deck </a:t>
            </a:r>
          </a:p>
          <a:p>
            <a:pPr marL="174698" indent="-174698">
              <a:buFont typeface="Arial"/>
              <a:buChar char="•"/>
            </a:pPr>
            <a:r>
              <a:rPr lang="en-US" baseline="0" dirty="0" smtClean="0"/>
              <a:t>Practice for timing and transitions</a:t>
            </a:r>
          </a:p>
          <a:p>
            <a:pPr marL="174698" indent="-174698">
              <a:buFont typeface="Arial"/>
              <a:buChar char="•"/>
            </a:pPr>
            <a:r>
              <a:rPr lang="en-US" baseline="0" dirty="0" smtClean="0"/>
              <a:t>Have hand-outs ready for distribution </a:t>
            </a:r>
          </a:p>
          <a:p>
            <a:pPr marL="174698" indent="-174698">
              <a:buFont typeface="Arial"/>
              <a:buChar char="•"/>
            </a:pPr>
            <a:r>
              <a:rPr lang="en-US" baseline="0" dirty="0" smtClean="0"/>
              <a:t>Have white board (or flip chart) and markers available </a:t>
            </a:r>
          </a:p>
          <a:p>
            <a:pPr marL="174698" indent="-174698" defTabSz="465861">
              <a:buFont typeface="Arial"/>
              <a:buChar char="•"/>
              <a:defRPr/>
            </a:pPr>
            <a:r>
              <a:rPr lang="en-US" baseline="0" dirty="0" smtClean="0"/>
              <a:t>Test your access to the slides and video functionality in advance</a:t>
            </a:r>
          </a:p>
          <a:p>
            <a:pPr marL="174698" indent="-174698" defTabSz="465861">
              <a:buFont typeface="Arial"/>
              <a:buChar char="•"/>
              <a:defRPr/>
            </a:pPr>
            <a:r>
              <a:rPr lang="en-US" baseline="0" dirty="0" smtClean="0"/>
              <a:t>Arrive at the room early </a:t>
            </a:r>
          </a:p>
          <a:p>
            <a:pPr defTabSz="465861">
              <a:defRPr/>
            </a:pPr>
            <a:endParaRPr lang="en-US" baseline="0" dirty="0" smtClean="0"/>
          </a:p>
          <a:p>
            <a:pPr defTabSz="465861">
              <a:defRPr/>
            </a:pPr>
            <a:r>
              <a:rPr lang="en-US" b="1" baseline="0" dirty="0" smtClean="0"/>
              <a:t>When You Arrive</a:t>
            </a:r>
          </a:p>
          <a:p>
            <a:pPr marL="174698" indent="-174698" defTabSz="465861">
              <a:buFont typeface="Arial"/>
              <a:buChar char="•"/>
              <a:defRPr/>
            </a:pPr>
            <a:r>
              <a:rPr lang="en-US" baseline="0" dirty="0" smtClean="0"/>
              <a:t>Watch the Time: Make sure you have a clock in your line of vision that displays time visibly </a:t>
            </a:r>
          </a:p>
          <a:p>
            <a:pPr marL="174698" indent="-174698" defTabSz="465861">
              <a:buFont typeface="Arial"/>
              <a:buChar char="•"/>
              <a:defRPr/>
            </a:pPr>
            <a:r>
              <a:rPr lang="en-US" baseline="0" dirty="0" smtClean="0"/>
              <a:t>Arrange the room: If you have a large room and few attendees, ask people to move to the front</a:t>
            </a:r>
          </a:p>
          <a:p>
            <a:pPr marL="174698" indent="-174698" defTabSz="465861">
              <a:buFont typeface="Arial"/>
              <a:buChar char="•"/>
              <a:defRPr/>
            </a:pPr>
            <a:r>
              <a:rPr lang="en-US" baseline="0" dirty="0" smtClean="0"/>
              <a:t>Keep in mind: </a:t>
            </a:r>
          </a:p>
          <a:p>
            <a:pPr marL="640559" lvl="1" indent="-174698" defTabSz="465861">
              <a:buFont typeface="Arial"/>
              <a:buChar char="•"/>
              <a:defRPr/>
            </a:pPr>
            <a:r>
              <a:rPr lang="en-US" b="1" baseline="0" dirty="0" smtClean="0"/>
              <a:t>Speak up </a:t>
            </a:r>
            <a:r>
              <a:rPr lang="en-US" b="0" baseline="0" dirty="0" smtClean="0"/>
              <a:t>- </a:t>
            </a:r>
            <a:r>
              <a:rPr lang="en-US" baseline="0" dirty="0" smtClean="0"/>
              <a:t>make sure the whole room can hear</a:t>
            </a:r>
          </a:p>
          <a:p>
            <a:pPr marL="640559" lvl="1" indent="-174698" defTabSz="465861">
              <a:buFont typeface="Arial"/>
              <a:buChar char="•"/>
              <a:defRPr/>
            </a:pPr>
            <a:r>
              <a:rPr lang="en-US" b="1" baseline="0" dirty="0" smtClean="0"/>
              <a:t>Look up </a:t>
            </a:r>
            <a:r>
              <a:rPr lang="en-US" b="0" baseline="0" dirty="0" smtClean="0"/>
              <a:t>- </a:t>
            </a:r>
            <a:r>
              <a:rPr lang="en-US" baseline="0" dirty="0" smtClean="0"/>
              <a:t>keep focus on the audience; not your notes</a:t>
            </a:r>
          </a:p>
          <a:p>
            <a:pPr marL="465861" lvl="1" defTabSz="465861">
              <a:defRPr/>
            </a:pPr>
            <a:endParaRPr lang="en-US" baseline="0" dirty="0" smtClean="0"/>
          </a:p>
          <a:p>
            <a:pPr defTabSz="465861">
              <a:defRPr/>
            </a:pPr>
            <a:r>
              <a:rPr lang="en-US" b="1" baseline="0" dirty="0" smtClean="0"/>
              <a:t>Get Started</a:t>
            </a:r>
          </a:p>
          <a:p>
            <a:pPr marL="174698" indent="-174698">
              <a:buFont typeface="Arial"/>
              <a:buChar char="•"/>
            </a:pPr>
            <a:r>
              <a:rPr lang="en-US" baseline="0" dirty="0" smtClean="0"/>
              <a:t>Introduce yourself</a:t>
            </a:r>
          </a:p>
          <a:p>
            <a:pPr marL="640559" lvl="1" indent="-174698">
              <a:buFont typeface="Arial"/>
              <a:buChar char="•"/>
            </a:pPr>
            <a:r>
              <a:rPr lang="en-US" baseline="0" dirty="0" smtClean="0"/>
              <a:t>Base your introduction on the one you created and refined in the VA Facilitator preparation training</a:t>
            </a:r>
          </a:p>
          <a:p>
            <a:pPr marL="640559" lvl="1" indent="-174698">
              <a:buFont typeface="Arial"/>
              <a:buChar char="•"/>
            </a:pPr>
            <a:r>
              <a:rPr lang="en-US" baseline="0" dirty="0" smtClean="0"/>
              <a:t>State the vision and purpose of this training initiative, and how this training relates</a:t>
            </a:r>
          </a:p>
          <a:p>
            <a:pPr marL="640559" lvl="1" indent="-174698">
              <a:buFont typeface="Arial"/>
              <a:buChar char="•"/>
            </a:pPr>
            <a:r>
              <a:rPr lang="en-US" baseline="0" dirty="0" smtClean="0"/>
              <a:t>Tell a short (3-4 sentence) personal story about the challenges of discussing goals of care, what you’ve learned, and why this motivates you to train others</a:t>
            </a:r>
          </a:p>
          <a:p>
            <a:endParaRPr lang="en-US" dirty="0"/>
          </a:p>
        </p:txBody>
      </p:sp>
      <p:sp>
        <p:nvSpPr>
          <p:cNvPr id="4" name="Slide Number Placeholder 3"/>
          <p:cNvSpPr>
            <a:spLocks noGrp="1"/>
          </p:cNvSpPr>
          <p:nvPr>
            <p:ph type="sldNum" sz="quarter" idx="10"/>
          </p:nvPr>
        </p:nvSpPr>
        <p:spPr/>
        <p:txBody>
          <a:bodyPr/>
          <a:lstStyle/>
          <a:p>
            <a:fld id="{4B6DE5B4-C3ED-9B47-845A-69031E4DEB5F}" type="slidenum">
              <a:rPr lang="en-US" smtClean="0"/>
              <a:t>1</a:t>
            </a:fld>
            <a:endParaRPr lang="en-US"/>
          </a:p>
        </p:txBody>
      </p:sp>
    </p:spTree>
    <p:extLst>
      <p:ext uri="{BB962C8B-B14F-4D97-AF65-F5344CB8AC3E}">
        <p14:creationId xmlns:p14="http://schemas.microsoft.com/office/powerpoint/2010/main" val="539004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a:t>
            </a:r>
            <a:r>
              <a:rPr lang="en-US" b="1" baseline="0" dirty="0"/>
              <a:t> NOTES:</a:t>
            </a:r>
          </a:p>
          <a:p>
            <a:endParaRPr lang="en-US" b="1" baseline="0" dirty="0"/>
          </a:p>
          <a:p>
            <a:r>
              <a:rPr lang="en-US" dirty="0"/>
              <a:t>This</a:t>
            </a:r>
            <a:r>
              <a:rPr lang="en-US" baseline="0" dirty="0"/>
              <a:t> session will take less than an hour.  </a:t>
            </a:r>
          </a:p>
          <a:p>
            <a:endParaRPr lang="en-US" baseline="0" dirty="0"/>
          </a:p>
          <a:p>
            <a:r>
              <a:rPr lang="en-US" baseline="0" dirty="0"/>
              <a:t>We will start with with an outline of the skills that we’ll learn.</a:t>
            </a:r>
          </a:p>
          <a:p>
            <a:endParaRPr lang="en-US" baseline="0" dirty="0"/>
          </a:p>
          <a:p>
            <a:r>
              <a:rPr lang="en-US" baseline="0" dirty="0"/>
              <a:t>I’ll then show you some videos that give you examples of what these look like in action.</a:t>
            </a:r>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However, learning communication is like learning to improve at a sport, or a musical instrument.  You only get better with practice and we’ll have a chance to do that, in a very easy and not-scary way.</a:t>
            </a:r>
            <a:endParaRPr lang="en-US" dirty="0"/>
          </a:p>
        </p:txBody>
      </p:sp>
      <p:sp>
        <p:nvSpPr>
          <p:cNvPr id="4" name="Slide Number Placeholder 3"/>
          <p:cNvSpPr>
            <a:spLocks noGrp="1"/>
          </p:cNvSpPr>
          <p:nvPr>
            <p:ph type="sldNum" sz="quarter" idx="10"/>
          </p:nvPr>
        </p:nvSpPr>
        <p:spPr/>
        <p:txBody>
          <a:bodyPr/>
          <a:lstStyle/>
          <a:p>
            <a:fld id="{4B6DE5B4-C3ED-9B47-845A-69031E4DEB5F}" type="slidenum">
              <a:rPr lang="en-US" smtClean="0"/>
              <a:t>10</a:t>
            </a:fld>
            <a:endParaRPr lang="en-US"/>
          </a:p>
        </p:txBody>
      </p:sp>
    </p:spTree>
    <p:extLst>
      <p:ext uri="{BB962C8B-B14F-4D97-AF65-F5344CB8AC3E}">
        <p14:creationId xmlns:p14="http://schemas.microsoft.com/office/powerpoint/2010/main" val="35142000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a:t>
            </a:r>
            <a:r>
              <a:rPr lang="en-US" b="1" baseline="0" dirty="0"/>
              <a:t> NOTES:</a:t>
            </a:r>
          </a:p>
          <a:p>
            <a:endParaRPr lang="en-US" b="1" baseline="0" dirty="0"/>
          </a:p>
          <a:p>
            <a:r>
              <a:rPr lang="en-US" altLang="ja-JP" dirty="0">
                <a:ea typeface="ヒラギノ角ゴ ProN W3" charset="0"/>
                <a:cs typeface="Gil Sans MT"/>
                <a:sym typeface="Avenir Light" charset="0"/>
              </a:rPr>
              <a:t>Go through the bullet points.  The most important point for this slide: in order to be able to plan a treatment that matches patient goals and values, you must first make sure you have an exploratory conversation that helps you tap into those core goals and values.</a:t>
            </a:r>
          </a:p>
          <a:p>
            <a:endParaRPr lang="en-US" dirty="0"/>
          </a:p>
        </p:txBody>
      </p:sp>
      <p:sp>
        <p:nvSpPr>
          <p:cNvPr id="4" name="Slide Number Placeholder 3"/>
          <p:cNvSpPr>
            <a:spLocks noGrp="1"/>
          </p:cNvSpPr>
          <p:nvPr>
            <p:ph type="sldNum" sz="quarter" idx="10"/>
          </p:nvPr>
        </p:nvSpPr>
        <p:spPr/>
        <p:txBody>
          <a:bodyPr/>
          <a:lstStyle/>
          <a:p>
            <a:fld id="{4B6DE5B4-C3ED-9B47-845A-69031E4DEB5F}" type="slidenum">
              <a:rPr lang="en-US" smtClean="0"/>
              <a:t>11</a:t>
            </a:fld>
            <a:endParaRPr lang="en-US"/>
          </a:p>
        </p:txBody>
      </p:sp>
    </p:spTree>
    <p:extLst>
      <p:ext uri="{BB962C8B-B14F-4D97-AF65-F5344CB8AC3E}">
        <p14:creationId xmlns:p14="http://schemas.microsoft.com/office/powerpoint/2010/main" val="19571174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FACILITATOR</a:t>
            </a:r>
            <a:r>
              <a:rPr lang="en-US" b="1" baseline="0" dirty="0"/>
              <a:t> NOTES:</a:t>
            </a:r>
          </a:p>
          <a:p>
            <a:endParaRPr lang="en-US" dirty="0"/>
          </a:p>
          <a:p>
            <a:r>
              <a:rPr lang="en-US" dirty="0"/>
              <a:t>Here are examples of words you can use to ask patients about their goals and values in</a:t>
            </a:r>
            <a:r>
              <a:rPr lang="en-US" baseline="0" dirty="0"/>
              <a:t> a non-intrusive way.  </a:t>
            </a:r>
            <a:endParaRPr lang="en-US" dirty="0"/>
          </a:p>
        </p:txBody>
      </p:sp>
      <p:sp>
        <p:nvSpPr>
          <p:cNvPr id="4" name="Slide Number Placeholder 3"/>
          <p:cNvSpPr>
            <a:spLocks noGrp="1"/>
          </p:cNvSpPr>
          <p:nvPr>
            <p:ph type="sldNum" sz="quarter" idx="10"/>
          </p:nvPr>
        </p:nvSpPr>
        <p:spPr/>
        <p:txBody>
          <a:bodyPr/>
          <a:lstStyle/>
          <a:p>
            <a:fld id="{4B6DE5B4-C3ED-9B47-845A-69031E4DEB5F}" type="slidenum">
              <a:rPr lang="en-US" smtClean="0"/>
              <a:t>12</a:t>
            </a:fld>
            <a:endParaRPr lang="en-US"/>
          </a:p>
        </p:txBody>
      </p:sp>
    </p:spTree>
    <p:extLst>
      <p:ext uri="{BB962C8B-B14F-4D97-AF65-F5344CB8AC3E}">
        <p14:creationId xmlns:p14="http://schemas.microsoft.com/office/powerpoint/2010/main" val="39393291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FACILITATOR</a:t>
            </a:r>
            <a:r>
              <a:rPr lang="en-US" b="1" baseline="0" dirty="0"/>
              <a:t> NOTES:</a:t>
            </a:r>
          </a:p>
          <a:p>
            <a:endParaRPr lang="en-US" dirty="0"/>
          </a:p>
          <a:p>
            <a:r>
              <a:rPr lang="en-US" dirty="0"/>
              <a:t>When you are</a:t>
            </a:r>
            <a:r>
              <a:rPr lang="en-US" baseline="0" dirty="0"/>
              <a:t> talking to a surrogate, instead of a patient directly it helps to ask about what would be important to the patient so you aren’t putting the decision making weight on the surrogate and you are able to talk about what the patient would want. </a:t>
            </a:r>
          </a:p>
          <a:p>
            <a:endParaRPr lang="en-US" baseline="0" dirty="0"/>
          </a:p>
        </p:txBody>
      </p:sp>
      <p:sp>
        <p:nvSpPr>
          <p:cNvPr id="4" name="Slide Number Placeholder 3"/>
          <p:cNvSpPr>
            <a:spLocks noGrp="1"/>
          </p:cNvSpPr>
          <p:nvPr>
            <p:ph type="sldNum" sz="quarter" idx="10"/>
          </p:nvPr>
        </p:nvSpPr>
        <p:spPr/>
        <p:txBody>
          <a:bodyPr/>
          <a:lstStyle/>
          <a:p>
            <a:fld id="{4B6DE5B4-C3ED-9B47-845A-69031E4DEB5F}" type="slidenum">
              <a:rPr lang="en-US" smtClean="0"/>
              <a:t>13</a:t>
            </a:fld>
            <a:endParaRPr lang="en-US" dirty="0"/>
          </a:p>
        </p:txBody>
      </p:sp>
    </p:spTree>
    <p:extLst>
      <p:ext uri="{BB962C8B-B14F-4D97-AF65-F5344CB8AC3E}">
        <p14:creationId xmlns:p14="http://schemas.microsoft.com/office/powerpoint/2010/main" val="17998095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FACILITATOR</a:t>
            </a:r>
            <a:r>
              <a:rPr lang="en-US" b="1" baseline="0" dirty="0"/>
              <a:t> NOTES:</a:t>
            </a:r>
          </a:p>
          <a:p>
            <a:endParaRPr lang="en-US" dirty="0"/>
          </a:p>
          <a:p>
            <a:r>
              <a:rPr lang="en-US" dirty="0"/>
              <a:t>Here</a:t>
            </a:r>
            <a:r>
              <a:rPr lang="en-US" baseline="0" dirty="0"/>
              <a:t> are some helpful tips to think about while mapping:</a:t>
            </a:r>
          </a:p>
          <a:p>
            <a:endParaRPr lang="en-US" baseline="0" dirty="0"/>
          </a:p>
          <a:p>
            <a:pPr marL="171450" indent="-171450">
              <a:buFont typeface="Arial" panose="020B0604020202020204" pitchFamily="34" charset="0"/>
              <a:buChar char="•"/>
            </a:pPr>
            <a:r>
              <a:rPr lang="en-US" baseline="0" dirty="0"/>
              <a:t>Be interested and curious about what’s most important to the patient.</a:t>
            </a:r>
          </a:p>
          <a:p>
            <a:pPr marL="0" indent="0">
              <a:buFont typeface="Arial" panose="020B0604020202020204" pitchFamily="34" charset="0"/>
              <a:buNone/>
            </a:pPr>
            <a:endParaRPr lang="en-US" baseline="0" dirty="0"/>
          </a:p>
          <a:p>
            <a:pPr marL="171450" indent="-171450">
              <a:buFont typeface="Arial" panose="020B0604020202020204" pitchFamily="34" charset="0"/>
              <a:buChar char="•"/>
            </a:pPr>
            <a:r>
              <a:rPr lang="en-US" baseline="0" dirty="0"/>
              <a:t>Thoroughly explore the patient’s values, goals, and priorities – don’t stop after hearing one or two things.</a:t>
            </a:r>
          </a:p>
          <a:p>
            <a:pPr marL="0" indent="0">
              <a:buFont typeface="Arial" panose="020B0604020202020204" pitchFamily="34" charset="0"/>
              <a:buNone/>
            </a:pPr>
            <a:endParaRPr lang="en-US" baseline="0" dirty="0"/>
          </a:p>
          <a:p>
            <a:pPr marL="171450" indent="-171450">
              <a:buFont typeface="Arial" panose="020B0604020202020204" pitchFamily="34" charset="0"/>
              <a:buChar char="•"/>
            </a:pPr>
            <a:r>
              <a:rPr lang="en-US" baseline="0" dirty="0"/>
              <a:t>This conversation is about the patient’s goals; be careful not to impose your agenda or values, and do not try to talk the patient out of their goals or tell them their goals are unrealistic.  </a:t>
            </a:r>
          </a:p>
          <a:p>
            <a:pPr marL="0" indent="0">
              <a:buFont typeface="Arial" panose="020B0604020202020204" pitchFamily="34" charset="0"/>
              <a:buNone/>
            </a:pPr>
            <a:endParaRPr lang="en-US" baseline="0" dirty="0"/>
          </a:p>
          <a:p>
            <a:pPr marL="171450" indent="-171450">
              <a:buFont typeface="Arial" panose="020B0604020202020204" pitchFamily="34" charset="0"/>
              <a:buChar char="•"/>
            </a:pPr>
            <a:r>
              <a:rPr lang="en-US" baseline="0" dirty="0"/>
              <a:t>Resist the urge to ask the patient to rank their goals at this point in the discussion.  Understanding the trade-offs (such as the risks and odd of success of treatments that would be required to pursue named goals) may be necessary in order for the patient to make informed decisions about what’s most important.</a:t>
            </a:r>
          </a:p>
        </p:txBody>
      </p:sp>
      <p:sp>
        <p:nvSpPr>
          <p:cNvPr id="4" name="Slide Number Placeholder 3"/>
          <p:cNvSpPr>
            <a:spLocks noGrp="1"/>
          </p:cNvSpPr>
          <p:nvPr>
            <p:ph type="sldNum" sz="quarter" idx="10"/>
          </p:nvPr>
        </p:nvSpPr>
        <p:spPr/>
        <p:txBody>
          <a:bodyPr/>
          <a:lstStyle/>
          <a:p>
            <a:fld id="{4B6DE5B4-C3ED-9B47-845A-69031E4DEB5F}" type="slidenum">
              <a:rPr lang="en-US" smtClean="0"/>
              <a:t>14</a:t>
            </a:fld>
            <a:endParaRPr lang="en-US"/>
          </a:p>
        </p:txBody>
      </p:sp>
    </p:spTree>
    <p:extLst>
      <p:ext uri="{BB962C8B-B14F-4D97-AF65-F5344CB8AC3E}">
        <p14:creationId xmlns:p14="http://schemas.microsoft.com/office/powerpoint/2010/main" val="14367398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a:t>
            </a:r>
            <a:r>
              <a:rPr lang="en-US" b="1" baseline="0" dirty="0"/>
              <a:t> NOTES:</a:t>
            </a:r>
          </a:p>
          <a:p>
            <a:endParaRPr lang="en-US" b="1" baseline="0" dirty="0"/>
          </a:p>
          <a:p>
            <a:r>
              <a:rPr lang="en-US" dirty="0"/>
              <a:t>Set up the video</a:t>
            </a:r>
            <a:r>
              <a:rPr lang="en-US" baseline="0" dirty="0"/>
              <a:t> carefully:</a:t>
            </a:r>
          </a:p>
          <a:p>
            <a:endParaRPr lang="en-US" baseline="0" dirty="0"/>
          </a:p>
          <a:p>
            <a:pPr marL="171450" indent="-171450">
              <a:buFont typeface="Arial"/>
              <a:buChar char="•"/>
            </a:pPr>
            <a:r>
              <a:rPr lang="en-US" dirty="0"/>
              <a:t>“Here is an example of a doctor asking a patient</a:t>
            </a:r>
            <a:r>
              <a:rPr lang="en-US" baseline="0" dirty="0"/>
              <a:t> what’s most important.”</a:t>
            </a:r>
          </a:p>
          <a:p>
            <a:pPr marL="171450" indent="-171450">
              <a:buFont typeface="Arial"/>
              <a:buChar char="•"/>
            </a:pPr>
            <a:endParaRPr lang="en-US" baseline="0" dirty="0"/>
          </a:p>
          <a:p>
            <a:pPr marL="171450" indent="-171450">
              <a:buFont typeface="Arial"/>
              <a:buChar char="•"/>
            </a:pPr>
            <a:r>
              <a:rPr lang="en-US" baseline="0" dirty="0"/>
              <a:t>“Pay close attention to the words used, and we’ll discuss what you saw at the end.”</a:t>
            </a:r>
          </a:p>
        </p:txBody>
      </p:sp>
      <p:sp>
        <p:nvSpPr>
          <p:cNvPr id="4" name="Slide Number Placeholder 3"/>
          <p:cNvSpPr>
            <a:spLocks noGrp="1"/>
          </p:cNvSpPr>
          <p:nvPr>
            <p:ph type="sldNum" sz="quarter" idx="10"/>
          </p:nvPr>
        </p:nvSpPr>
        <p:spPr/>
        <p:txBody>
          <a:bodyPr/>
          <a:lstStyle/>
          <a:p>
            <a:fld id="{4B6DE5B4-C3ED-9B47-845A-69031E4DEB5F}" type="slidenum">
              <a:rPr lang="en-US" smtClean="0"/>
              <a:t>15</a:t>
            </a:fld>
            <a:endParaRPr lang="en-US"/>
          </a:p>
        </p:txBody>
      </p:sp>
    </p:spTree>
    <p:extLst>
      <p:ext uri="{BB962C8B-B14F-4D97-AF65-F5344CB8AC3E}">
        <p14:creationId xmlns:p14="http://schemas.microsoft.com/office/powerpoint/2010/main" val="22532798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65887" rtl="0" eaLnBrk="1" fontAlgn="auto" latinLnBrk="0" hangingPunct="1">
              <a:lnSpc>
                <a:spcPct val="100000"/>
              </a:lnSpc>
              <a:spcBef>
                <a:spcPts val="0"/>
              </a:spcBef>
              <a:spcAft>
                <a:spcPts val="0"/>
              </a:spcAft>
              <a:buClrTx/>
              <a:buSzTx/>
              <a:buFontTx/>
              <a:buNone/>
              <a:tabLst/>
              <a:defRPr/>
            </a:pPr>
            <a:r>
              <a:rPr lang="en-US" b="1" dirty="0"/>
              <a:t>FACILITATOR</a:t>
            </a:r>
            <a:r>
              <a:rPr lang="en-US" b="1" baseline="0" dirty="0"/>
              <a:t> NOTES:</a:t>
            </a:r>
          </a:p>
          <a:p>
            <a:r>
              <a:rPr lang="en-US" dirty="0">
                <a:solidFill>
                  <a:prstClr val="black"/>
                </a:solidFill>
              </a:rPr>
              <a:t/>
            </a:r>
            <a:br>
              <a:rPr lang="en-US" dirty="0">
                <a:solidFill>
                  <a:prstClr val="black"/>
                </a:solidFill>
              </a:rPr>
            </a:br>
            <a:endParaRPr lang="en-US" dirty="0">
              <a:solidFill>
                <a:prstClr val="black"/>
              </a:solidFill>
            </a:endParaRPr>
          </a:p>
          <a:p>
            <a:r>
              <a:rPr lang="en-US" dirty="0"/>
              <a:t>After the video, turn to</a:t>
            </a:r>
            <a:r>
              <a:rPr lang="en-US" baseline="0" dirty="0"/>
              <a:t> the audience and ask:</a:t>
            </a:r>
          </a:p>
          <a:p>
            <a:r>
              <a:rPr lang="en-US" baseline="0" dirty="0"/>
              <a:t/>
            </a:r>
            <a:br>
              <a:rPr lang="en-US" baseline="0" dirty="0"/>
            </a:br>
            <a:endParaRPr lang="en-US" baseline="0" dirty="0"/>
          </a:p>
          <a:p>
            <a:pPr marL="174708" indent="-174708">
              <a:buFont typeface="Arial"/>
              <a:buChar char="•"/>
            </a:pPr>
            <a:r>
              <a:rPr lang="en-US" b="1" dirty="0"/>
              <a:t>What specifically did the doctor do that you liked?</a:t>
            </a:r>
          </a:p>
          <a:p>
            <a:pPr marL="0" indent="0">
              <a:buFont typeface="Arial"/>
              <a:buNone/>
            </a:pPr>
            <a:r>
              <a:rPr lang="en-US" dirty="0"/>
              <a:t/>
            </a:r>
            <a:br>
              <a:rPr lang="en-US" dirty="0"/>
            </a:br>
            <a:endParaRPr lang="en-US" dirty="0"/>
          </a:p>
          <a:p>
            <a:pPr marL="0" indent="0">
              <a:buFont typeface="Arial"/>
              <a:buNone/>
            </a:pPr>
            <a:r>
              <a:rPr lang="en-US" dirty="0"/>
              <a:t>Or…</a:t>
            </a:r>
          </a:p>
          <a:p>
            <a:pPr marL="0" indent="0">
              <a:buFont typeface="Arial"/>
              <a:buNone/>
            </a:pPr>
            <a:r>
              <a:rPr lang="en-US" b="1" dirty="0"/>
              <a:t/>
            </a:r>
            <a:br>
              <a:rPr lang="en-US" b="1" dirty="0"/>
            </a:br>
            <a:endParaRPr lang="en-US" b="1" dirty="0"/>
          </a:p>
          <a:p>
            <a:pPr marL="174708" indent="-174708">
              <a:buFont typeface="Arial"/>
              <a:buChar char="•"/>
            </a:pPr>
            <a:r>
              <a:rPr lang="en-US" b="1" dirty="0"/>
              <a:t>What</a:t>
            </a:r>
            <a:r>
              <a:rPr lang="en-US" b="1" baseline="0" dirty="0"/>
              <a:t> did the doctor say?</a:t>
            </a:r>
            <a:endParaRPr lang="en-US" b="1" dirty="0"/>
          </a:p>
          <a:p>
            <a:pPr marL="0" indent="0">
              <a:buFont typeface="Arial"/>
              <a:buNone/>
            </a:pPr>
            <a:r>
              <a:rPr lang="en-US" dirty="0"/>
              <a:t/>
            </a:r>
            <a:br>
              <a:rPr lang="en-US" dirty="0"/>
            </a:br>
            <a:endParaRPr lang="en-US" dirty="0"/>
          </a:p>
          <a:p>
            <a:r>
              <a:rPr lang="en-US" dirty="0"/>
              <a:t>Make</a:t>
            </a:r>
            <a:r>
              <a:rPr lang="en-US" baseline="0" dirty="0"/>
              <a:t> sure that they catch all the things that happen here:</a:t>
            </a:r>
          </a:p>
          <a:p>
            <a:r>
              <a:rPr lang="en-US" baseline="0" dirty="0"/>
              <a:t/>
            </a:r>
            <a:br>
              <a:rPr lang="en-US" baseline="0" dirty="0"/>
            </a:br>
            <a:endParaRPr lang="en-US" baseline="0" dirty="0"/>
          </a:p>
          <a:p>
            <a:pPr marL="174708" indent="-174708" defTabSz="465887">
              <a:buFont typeface="Arial"/>
              <a:buChar char="•"/>
              <a:defRPr/>
            </a:pPr>
            <a:r>
              <a:rPr lang="en-US" dirty="0">
                <a:solidFill>
                  <a:prstClr val="black"/>
                </a:solidFill>
              </a:rPr>
              <a:t>Patient has a hard time answering</a:t>
            </a:r>
            <a:r>
              <a:rPr lang="en-US" baseline="0" dirty="0">
                <a:solidFill>
                  <a:prstClr val="black"/>
                </a:solidFill>
              </a:rPr>
              <a:t> the “what’s most important” question, and the doctor frames it a different way again</a:t>
            </a:r>
            <a:r>
              <a:rPr lang="en-US" dirty="0">
                <a:solidFill>
                  <a:prstClr val="black"/>
                </a:solidFill>
              </a:rPr>
              <a:t/>
            </a:r>
            <a:br>
              <a:rPr lang="en-US" dirty="0">
                <a:solidFill>
                  <a:prstClr val="black"/>
                </a:solidFill>
              </a:rPr>
            </a:br>
            <a:endParaRPr lang="en-US" dirty="0">
              <a:solidFill>
                <a:prstClr val="black"/>
              </a:solidFill>
            </a:endParaRPr>
          </a:p>
          <a:p>
            <a:pPr marL="174708" indent="-174708" defTabSz="465887">
              <a:buFont typeface="Arial"/>
              <a:buChar char="•"/>
              <a:defRPr/>
            </a:pPr>
            <a:r>
              <a:rPr lang="en-US" dirty="0">
                <a:solidFill>
                  <a:prstClr val="black"/>
                </a:solidFill>
              </a:rPr>
              <a:t>Doctor probes further:</a:t>
            </a:r>
            <a:r>
              <a:rPr lang="en-US" baseline="0" dirty="0">
                <a:solidFill>
                  <a:prstClr val="black"/>
                </a:solidFill>
              </a:rPr>
              <a:t> “What would ‘enjoy life’ look like?”</a:t>
            </a:r>
            <a:endParaRPr lang="en-US" dirty="0">
              <a:solidFill>
                <a:prstClr val="black"/>
              </a:solidFill>
            </a:endParaRPr>
          </a:p>
          <a:p>
            <a:pPr marL="0" indent="0">
              <a:buFont typeface="Arial"/>
              <a:buNone/>
            </a:pPr>
            <a:r>
              <a:rPr lang="en-US" baseline="0" dirty="0"/>
              <a:t/>
            </a:r>
            <a:br>
              <a:rPr lang="en-US" baseline="0" dirty="0"/>
            </a:br>
            <a:endParaRPr lang="en-US" baseline="0" dirty="0"/>
          </a:p>
          <a:p>
            <a:pPr marL="0" indent="0">
              <a:buFont typeface="Arial"/>
              <a:buNone/>
            </a:pPr>
            <a:r>
              <a:rPr lang="en-US" baseline="0" dirty="0"/>
              <a:t>You may also want to ask:  What was the effect of what the doctor said on the patient?</a:t>
            </a:r>
            <a:endParaRPr lang="en-US" dirty="0"/>
          </a:p>
          <a:p>
            <a:r>
              <a:rPr lang="en-US" baseline="0" dirty="0"/>
              <a:t/>
            </a:r>
            <a:br>
              <a:rPr lang="en-US" baseline="0" dirty="0"/>
            </a:br>
            <a:endParaRPr lang="en-US" baseline="0" dirty="0"/>
          </a:p>
          <a:p>
            <a:r>
              <a:rPr lang="en-US" dirty="0"/>
              <a:t/>
            </a:r>
            <a:br>
              <a:rPr lang="en-US" dirty="0"/>
            </a:br>
            <a:endParaRPr lang="en-US" dirty="0"/>
          </a:p>
          <a:p>
            <a:r>
              <a:rPr lang="en-US" baseline="0" dirty="0"/>
              <a:t/>
            </a:r>
            <a:br>
              <a:rPr lang="en-US" baseline="0" dirty="0"/>
            </a:br>
            <a:endParaRPr lang="en-US" baseline="0" dirty="0"/>
          </a:p>
        </p:txBody>
      </p:sp>
      <p:sp>
        <p:nvSpPr>
          <p:cNvPr id="4" name="Slide Number Placeholder 3"/>
          <p:cNvSpPr>
            <a:spLocks noGrp="1"/>
          </p:cNvSpPr>
          <p:nvPr>
            <p:ph type="sldNum" sz="quarter" idx="10"/>
          </p:nvPr>
        </p:nvSpPr>
        <p:spPr/>
        <p:txBody>
          <a:bodyPr/>
          <a:lstStyle/>
          <a:p>
            <a:fld id="{4B6DE5B4-C3ED-9B47-845A-69031E4DEB5F}" type="slidenum">
              <a:rPr lang="en-US" smtClean="0"/>
              <a:t>16</a:t>
            </a:fld>
            <a:endParaRPr lang="en-US" dirty="0"/>
          </a:p>
        </p:txBody>
      </p:sp>
    </p:spTree>
    <p:extLst>
      <p:ext uri="{BB962C8B-B14F-4D97-AF65-F5344CB8AC3E}">
        <p14:creationId xmlns:p14="http://schemas.microsoft.com/office/powerpoint/2010/main" val="19271684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a:t>
            </a:r>
          </a:p>
          <a:p>
            <a:endParaRPr lang="en-US" b="1" dirty="0"/>
          </a:p>
          <a:p>
            <a:r>
              <a:rPr lang="en-US" dirty="0"/>
              <a:t>Tell</a:t>
            </a:r>
            <a:r>
              <a:rPr lang="en-US" baseline="0" dirty="0"/>
              <a:t> the group: “Now that you’ve heard and seen what these skills look like, let’s practice them”</a:t>
            </a:r>
          </a:p>
          <a:p>
            <a:endParaRPr lang="en-US" baseline="0" dirty="0"/>
          </a:p>
          <a:p>
            <a:r>
              <a:rPr lang="en-US" baseline="0" dirty="0"/>
              <a:t>If this group has a lot of new learners that weren’t at one of the earlier sessions, then ask the group, “How do athletes or musicians practice?”</a:t>
            </a:r>
          </a:p>
          <a:p>
            <a:endParaRPr lang="en-US" baseline="0" dirty="0"/>
          </a:p>
          <a:p>
            <a:r>
              <a:rPr lang="en-US" baseline="0" dirty="0"/>
              <a:t>Facilitate the responses, and then (if they haven’t gotten there on their own), talk about drills.  Something like,</a:t>
            </a:r>
          </a:p>
          <a:p>
            <a:endParaRPr lang="en-US" baseline="0" dirty="0"/>
          </a:p>
          <a:p>
            <a:r>
              <a:rPr lang="en-US" baseline="0" dirty="0"/>
              <a:t>“Even the world’s best athletes or musicians do drills every day.  Basketball players practice shot after shot and pass after pass.  Professional musicians play 30-60 minutes of scales every day – even though they know them by heart.  Drills build and retain muscle memory, and also allow us to learn new things.”</a:t>
            </a:r>
          </a:p>
          <a:p>
            <a:endParaRPr lang="en-US" baseline="0" dirty="0"/>
          </a:p>
          <a:p>
            <a:r>
              <a:rPr lang="en-US" baseline="0" dirty="0"/>
              <a:t>We’re going to practice using the words we’ve been talking about, and we’re going to make it really easy for you by giving you exact words to say.  </a:t>
            </a:r>
          </a:p>
          <a:p>
            <a:endParaRPr lang="en-US" baseline="0" dirty="0"/>
          </a:p>
          <a:p>
            <a:r>
              <a:rPr lang="en-US" baseline="0" dirty="0"/>
              <a:t>It may seem easy, or even silly, but it’s just like a great basketball player practicing layups” (or choose another similar analogy that you’re comfortable with).</a:t>
            </a:r>
          </a:p>
        </p:txBody>
      </p:sp>
      <p:sp>
        <p:nvSpPr>
          <p:cNvPr id="4" name="Slide Number Placeholder 3"/>
          <p:cNvSpPr>
            <a:spLocks noGrp="1"/>
          </p:cNvSpPr>
          <p:nvPr>
            <p:ph type="sldNum" sz="quarter" idx="10"/>
          </p:nvPr>
        </p:nvSpPr>
        <p:spPr/>
        <p:txBody>
          <a:bodyPr/>
          <a:lstStyle/>
          <a:p>
            <a:fld id="{4B6DE5B4-C3ED-9B47-845A-69031E4DEB5F}" type="slidenum">
              <a:rPr lang="en-US" smtClean="0"/>
              <a:t>17</a:t>
            </a:fld>
            <a:endParaRPr lang="en-US" dirty="0"/>
          </a:p>
        </p:txBody>
      </p:sp>
    </p:spTree>
    <p:extLst>
      <p:ext uri="{BB962C8B-B14F-4D97-AF65-F5344CB8AC3E}">
        <p14:creationId xmlns:p14="http://schemas.microsoft.com/office/powerpoint/2010/main" val="35142000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FACILITATOR NOTES:</a:t>
            </a:r>
          </a:p>
          <a:p>
            <a:endParaRPr lang="en-US" b="1" baseline="0" dirty="0"/>
          </a:p>
          <a:p>
            <a:r>
              <a:rPr lang="en-US" dirty="0"/>
              <a:t>Walk</a:t>
            </a:r>
            <a:r>
              <a:rPr lang="en-US" baseline="0" dirty="0"/>
              <a:t> the group through the drill instructions.  At the end, ask if there are any questions and make sure there is complete clarity in the room about how to do this.</a:t>
            </a:r>
          </a:p>
          <a:p>
            <a:endParaRPr lang="en-US" baseline="0" dirty="0"/>
          </a:p>
          <a:p>
            <a:pPr lvl="1"/>
            <a:r>
              <a:rPr lang="en-US" baseline="0" dirty="0"/>
              <a:t>Ask the group to divide into pairs.</a:t>
            </a:r>
          </a:p>
          <a:p>
            <a:endParaRPr lang="en-US" baseline="0" dirty="0"/>
          </a:p>
          <a:p>
            <a:pPr lvl="1"/>
            <a:r>
              <a:rPr lang="en-US" baseline="0" dirty="0"/>
              <a:t>Read the first two drills out loud – or, better yet – have two learners in the audience read them out loud for you using the slides.    </a:t>
            </a:r>
          </a:p>
          <a:p>
            <a:r>
              <a:rPr lang="en-US" baseline="0" dirty="0"/>
              <a:t>	</a:t>
            </a:r>
          </a:p>
          <a:p>
            <a:pPr lvl="1"/>
            <a:r>
              <a:rPr lang="en-US" baseline="0" dirty="0"/>
              <a:t>Then, have the people that just demonstrated, switch roles and do the two drills again.</a:t>
            </a:r>
          </a:p>
          <a:p>
            <a:endParaRPr lang="en-US" baseline="0" dirty="0"/>
          </a:p>
          <a:p>
            <a:pPr lvl="1"/>
            <a:r>
              <a:rPr lang="en-US" baseline="0" dirty="0"/>
              <a:t>Then, explain that after these two drills, you’ll debrief.</a:t>
            </a:r>
          </a:p>
          <a:p>
            <a:endParaRPr lang="en-US" baseline="0" dirty="0"/>
          </a:p>
          <a:p>
            <a:pPr lvl="1"/>
            <a:r>
              <a:rPr lang="en-US" baseline="0" dirty="0"/>
              <a:t>Hand out the drill sheets and have the pairs practice together using their drill sheets, reminding them to switch roles after they complete one round.</a:t>
            </a:r>
          </a:p>
        </p:txBody>
      </p:sp>
      <p:sp>
        <p:nvSpPr>
          <p:cNvPr id="4" name="Slide Number Placeholder 3"/>
          <p:cNvSpPr>
            <a:spLocks noGrp="1"/>
          </p:cNvSpPr>
          <p:nvPr>
            <p:ph type="sldNum" sz="quarter" idx="10"/>
          </p:nvPr>
        </p:nvSpPr>
        <p:spPr/>
        <p:txBody>
          <a:bodyPr/>
          <a:lstStyle/>
          <a:p>
            <a:fld id="{4B6DE5B4-C3ED-9B47-845A-69031E4DEB5F}" type="slidenum">
              <a:rPr lang="en-US" smtClean="0"/>
              <a:t>18</a:t>
            </a:fld>
            <a:endParaRPr lang="en-US"/>
          </a:p>
        </p:txBody>
      </p:sp>
    </p:spTree>
    <p:extLst>
      <p:ext uri="{BB962C8B-B14F-4D97-AF65-F5344CB8AC3E}">
        <p14:creationId xmlns:p14="http://schemas.microsoft.com/office/powerpoint/2010/main" val="21654672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a:t>
            </a:r>
            <a:r>
              <a:rPr lang="en-US" b="1" baseline="0" dirty="0"/>
              <a:t> NOTES:</a:t>
            </a:r>
          </a:p>
          <a:p>
            <a:endParaRPr lang="en-US" b="1"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a:t>Either read or have the two learners read out loud this drill.</a:t>
            </a:r>
            <a:endParaRPr lang="en-US" dirty="0"/>
          </a:p>
        </p:txBody>
      </p:sp>
      <p:sp>
        <p:nvSpPr>
          <p:cNvPr id="4" name="Slide Number Placeholder 3"/>
          <p:cNvSpPr>
            <a:spLocks noGrp="1"/>
          </p:cNvSpPr>
          <p:nvPr>
            <p:ph type="sldNum" sz="quarter" idx="10"/>
          </p:nvPr>
        </p:nvSpPr>
        <p:spPr/>
        <p:txBody>
          <a:bodyPr/>
          <a:lstStyle/>
          <a:p>
            <a:fld id="{4B6DE5B4-C3ED-9B47-845A-69031E4DEB5F}"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718046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6DE5B4-C3ED-9B47-845A-69031E4DEB5F}" type="slidenum">
              <a:rPr lang="en-US" smtClean="0"/>
              <a:t>2</a:t>
            </a:fld>
            <a:endParaRPr lang="en-US"/>
          </a:p>
        </p:txBody>
      </p:sp>
    </p:spTree>
    <p:extLst>
      <p:ext uri="{BB962C8B-B14F-4D97-AF65-F5344CB8AC3E}">
        <p14:creationId xmlns:p14="http://schemas.microsoft.com/office/powerpoint/2010/main" val="27988641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FACILITATOR</a:t>
            </a:r>
            <a:r>
              <a:rPr lang="en-US" b="1" baseline="0" dirty="0"/>
              <a:t> NOTES: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a:t>Either read or have the two learners read out loud this drill as well.</a:t>
            </a:r>
            <a:endParaRPr lang="en-US" dirty="0"/>
          </a:p>
        </p:txBody>
      </p:sp>
      <p:sp>
        <p:nvSpPr>
          <p:cNvPr id="4" name="Slide Number Placeholder 3"/>
          <p:cNvSpPr>
            <a:spLocks noGrp="1"/>
          </p:cNvSpPr>
          <p:nvPr>
            <p:ph type="sldNum" sz="quarter" idx="10"/>
          </p:nvPr>
        </p:nvSpPr>
        <p:spPr/>
        <p:txBody>
          <a:bodyPr/>
          <a:lstStyle/>
          <a:p>
            <a:fld id="{4B6DE5B4-C3ED-9B47-845A-69031E4DEB5F}" type="slidenum">
              <a:rPr lang="en-US" smtClean="0"/>
              <a:t>20</a:t>
            </a:fld>
            <a:endParaRPr lang="en-US" dirty="0"/>
          </a:p>
        </p:txBody>
      </p:sp>
    </p:spTree>
    <p:extLst>
      <p:ext uri="{BB962C8B-B14F-4D97-AF65-F5344CB8AC3E}">
        <p14:creationId xmlns:p14="http://schemas.microsoft.com/office/powerpoint/2010/main" val="12452224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FACILITATOR</a:t>
            </a:r>
            <a:r>
              <a:rPr lang="en-US" b="1" baseline="0" dirty="0"/>
              <a:t> NOTES:</a:t>
            </a:r>
          </a:p>
          <a:p>
            <a:endParaRPr lang="en-US" b="0" baseline="0" dirty="0"/>
          </a:p>
          <a:p>
            <a:r>
              <a:rPr lang="en-US" b="0" baseline="0" dirty="0"/>
              <a:t>Ask them to switch roles and show again.</a:t>
            </a:r>
          </a:p>
          <a:p>
            <a:endParaRPr lang="en-US" b="0" baseline="0" dirty="0"/>
          </a:p>
          <a:p>
            <a:r>
              <a:rPr lang="en-US" b="0" baseline="0" dirty="0"/>
              <a:t>When done demonstrating the drill, ask everyone to do the two drills in their groups of two using the drill sheets. </a:t>
            </a:r>
          </a:p>
          <a:p>
            <a:endParaRPr lang="en-US" b="0" baseline="0" dirty="0"/>
          </a:p>
          <a:p>
            <a:r>
              <a:rPr lang="en-US" b="0" baseline="0" dirty="0"/>
              <a:t>Walk around the room and observe how they are doing, and when it looks like everyone has completed both drills, call for the switch.</a:t>
            </a:r>
          </a:p>
          <a:p>
            <a:endParaRPr lang="en-US" dirty="0"/>
          </a:p>
        </p:txBody>
      </p:sp>
      <p:sp>
        <p:nvSpPr>
          <p:cNvPr id="4" name="Slide Number Placeholder 3"/>
          <p:cNvSpPr>
            <a:spLocks noGrp="1"/>
          </p:cNvSpPr>
          <p:nvPr>
            <p:ph type="sldNum" sz="quarter" idx="10"/>
          </p:nvPr>
        </p:nvSpPr>
        <p:spPr/>
        <p:txBody>
          <a:bodyPr/>
          <a:lstStyle/>
          <a:p>
            <a:fld id="{4B6DE5B4-C3ED-9B47-845A-69031E4DEB5F}" type="slidenum">
              <a:rPr lang="en-US" smtClean="0"/>
              <a:t>21</a:t>
            </a:fld>
            <a:endParaRPr lang="en-US"/>
          </a:p>
        </p:txBody>
      </p:sp>
    </p:spTree>
    <p:extLst>
      <p:ext uri="{BB962C8B-B14F-4D97-AF65-F5344CB8AC3E}">
        <p14:creationId xmlns:p14="http://schemas.microsoft.com/office/powerpoint/2010/main" val="1385946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a:t>
            </a:r>
            <a:r>
              <a:rPr lang="en-US" b="1" baseline="0" dirty="0"/>
              <a:t> NOTES:</a:t>
            </a:r>
          </a:p>
          <a:p>
            <a:endParaRPr lang="en-US" b="1" baseline="0" dirty="0"/>
          </a:p>
          <a:p>
            <a:r>
              <a:rPr lang="en-US" b="0" baseline="0" dirty="0"/>
              <a:t>After everyone has done the drills, ask each of the dyads to answer these questions just to each other.  Give them 2-3 minutes to run through this exercise.</a:t>
            </a:r>
            <a:endParaRPr lang="en-US" dirty="0"/>
          </a:p>
        </p:txBody>
      </p:sp>
      <p:sp>
        <p:nvSpPr>
          <p:cNvPr id="4" name="Slide Number Placeholder 3"/>
          <p:cNvSpPr>
            <a:spLocks noGrp="1"/>
          </p:cNvSpPr>
          <p:nvPr>
            <p:ph type="sldNum" sz="quarter" idx="10"/>
          </p:nvPr>
        </p:nvSpPr>
        <p:spPr/>
        <p:txBody>
          <a:bodyPr/>
          <a:lstStyle/>
          <a:p>
            <a:fld id="{4B6DE5B4-C3ED-9B47-845A-69031E4DEB5F}" type="slidenum">
              <a:rPr lang="en-US" smtClean="0"/>
              <a:t>22</a:t>
            </a:fld>
            <a:endParaRPr lang="en-US"/>
          </a:p>
        </p:txBody>
      </p:sp>
    </p:spTree>
    <p:extLst>
      <p:ext uri="{BB962C8B-B14F-4D97-AF65-F5344CB8AC3E}">
        <p14:creationId xmlns:p14="http://schemas.microsoft.com/office/powerpoint/2010/main" val="17539223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a:t>
            </a:r>
            <a:r>
              <a:rPr lang="en-US" b="1" baseline="0" dirty="0"/>
              <a:t> NOTES:</a:t>
            </a:r>
          </a:p>
          <a:p>
            <a:endParaRPr lang="en-US" b="1" baseline="0" dirty="0"/>
          </a:p>
          <a:p>
            <a:r>
              <a:rPr lang="en-US" b="0" baseline="0" dirty="0"/>
              <a:t>Now demonstrate the next three drills by reading them out loud, or having two learners read them out loud. </a:t>
            </a:r>
          </a:p>
        </p:txBody>
      </p:sp>
      <p:sp>
        <p:nvSpPr>
          <p:cNvPr id="4" name="Slide Number Placeholder 3"/>
          <p:cNvSpPr>
            <a:spLocks noGrp="1"/>
          </p:cNvSpPr>
          <p:nvPr>
            <p:ph type="sldNum" sz="quarter" idx="10"/>
          </p:nvPr>
        </p:nvSpPr>
        <p:spPr/>
        <p:txBody>
          <a:bodyPr/>
          <a:lstStyle/>
          <a:p>
            <a:fld id="{4B6DE5B4-C3ED-9B47-845A-69031E4DEB5F}"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22297266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a:t>
            </a:r>
            <a:r>
              <a:rPr lang="en-US" b="1" baseline="0" dirty="0"/>
              <a:t> NOTES:</a:t>
            </a:r>
          </a:p>
          <a:p>
            <a:endParaRPr lang="en-US" b="1"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a:t>Either read or have the two learners read out loud this drill as well.</a:t>
            </a:r>
            <a:endParaRPr lang="en-US" dirty="0"/>
          </a:p>
        </p:txBody>
      </p:sp>
      <p:sp>
        <p:nvSpPr>
          <p:cNvPr id="4" name="Slide Number Placeholder 3"/>
          <p:cNvSpPr>
            <a:spLocks noGrp="1"/>
          </p:cNvSpPr>
          <p:nvPr>
            <p:ph type="sldNum" sz="quarter" idx="10"/>
          </p:nvPr>
        </p:nvSpPr>
        <p:spPr/>
        <p:txBody>
          <a:bodyPr/>
          <a:lstStyle/>
          <a:p>
            <a:fld id="{4B6DE5B4-C3ED-9B47-845A-69031E4DEB5F}"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25246961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a:t>
            </a:r>
            <a:r>
              <a:rPr lang="en-US" b="1" baseline="0" dirty="0"/>
              <a:t> NOTES:</a:t>
            </a:r>
          </a:p>
          <a:p>
            <a:endParaRPr lang="en-US" b="1"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a:t>Either read or have the two learners read out loud this drill as well.</a:t>
            </a:r>
            <a:endParaRPr lang="en-US" dirty="0"/>
          </a:p>
          <a:p>
            <a:r>
              <a:rPr lang="en-US" b="0" baseline="0" dirty="0"/>
              <a:t>(Note:  This drill is asking about what the patient worries about, rather than what’s most important.)</a:t>
            </a:r>
            <a:endParaRPr lang="en-US" dirty="0"/>
          </a:p>
        </p:txBody>
      </p:sp>
      <p:sp>
        <p:nvSpPr>
          <p:cNvPr id="4" name="Slide Number Placeholder 3"/>
          <p:cNvSpPr>
            <a:spLocks noGrp="1"/>
          </p:cNvSpPr>
          <p:nvPr>
            <p:ph type="sldNum" sz="quarter" idx="10"/>
          </p:nvPr>
        </p:nvSpPr>
        <p:spPr/>
        <p:txBody>
          <a:bodyPr/>
          <a:lstStyle/>
          <a:p>
            <a:fld id="{4B6DE5B4-C3ED-9B47-845A-69031E4DEB5F}"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22622671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FACILITATOR</a:t>
            </a:r>
            <a:r>
              <a:rPr lang="en-US" b="1" baseline="0" dirty="0"/>
              <a:t> NOTES:</a:t>
            </a:r>
          </a:p>
          <a:p>
            <a:endParaRPr lang="en-US" b="0" baseline="0" dirty="0"/>
          </a:p>
          <a:p>
            <a:r>
              <a:rPr lang="en-US" b="0" baseline="0" dirty="0"/>
              <a:t>Ask them to switch roles and show again.</a:t>
            </a:r>
          </a:p>
          <a:p>
            <a:endParaRPr lang="en-US" b="0" baseline="0" dirty="0"/>
          </a:p>
          <a:p>
            <a:r>
              <a:rPr lang="en-US" b="0" baseline="0" dirty="0"/>
              <a:t>When done demonstrating the drill, ask everyone to do the two drills in their groups of two. </a:t>
            </a:r>
          </a:p>
          <a:p>
            <a:endParaRPr lang="en-US" b="0" baseline="0" dirty="0"/>
          </a:p>
          <a:p>
            <a:r>
              <a:rPr lang="en-US" b="0" baseline="0" dirty="0"/>
              <a:t>Walk around the room and observe how they are doing, and when it looks like everyone has completed both drills, call for the switch.</a:t>
            </a:r>
          </a:p>
          <a:p>
            <a:endParaRPr lang="en-US" dirty="0"/>
          </a:p>
        </p:txBody>
      </p:sp>
      <p:sp>
        <p:nvSpPr>
          <p:cNvPr id="4" name="Slide Number Placeholder 3"/>
          <p:cNvSpPr>
            <a:spLocks noGrp="1"/>
          </p:cNvSpPr>
          <p:nvPr>
            <p:ph type="sldNum" sz="quarter" idx="10"/>
          </p:nvPr>
        </p:nvSpPr>
        <p:spPr/>
        <p:txBody>
          <a:bodyPr/>
          <a:lstStyle/>
          <a:p>
            <a:fld id="{4B6DE5B4-C3ED-9B47-845A-69031E4DEB5F}" type="slidenum">
              <a:rPr lang="en-US" smtClean="0"/>
              <a:t>26</a:t>
            </a:fld>
            <a:endParaRPr lang="en-US"/>
          </a:p>
        </p:txBody>
      </p:sp>
    </p:spTree>
    <p:extLst>
      <p:ext uri="{BB962C8B-B14F-4D97-AF65-F5344CB8AC3E}">
        <p14:creationId xmlns:p14="http://schemas.microsoft.com/office/powerpoint/2010/main" val="1385946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a:t>
            </a:r>
            <a:r>
              <a:rPr lang="en-US" b="1" baseline="0" dirty="0"/>
              <a:t> NOTES:</a:t>
            </a:r>
          </a:p>
          <a:p>
            <a:endParaRPr lang="en-US" b="0" baseline="0" dirty="0"/>
          </a:p>
          <a:p>
            <a:r>
              <a:rPr lang="en-US" b="0" baseline="0" dirty="0"/>
              <a:t>After everyone has done the drills</a:t>
            </a:r>
            <a:r>
              <a:rPr lang="en-US" b="1" baseline="0" dirty="0"/>
              <a:t>, </a:t>
            </a:r>
            <a:r>
              <a:rPr lang="en-US" b="0" baseline="0" dirty="0"/>
              <a:t>Ask them to talk with their partners and answer the three questions:</a:t>
            </a:r>
          </a:p>
          <a:p>
            <a:pPr marL="232943" indent="-232943">
              <a:buFont typeface="+mj-lt"/>
              <a:buAutoNum type="arabicPeriod"/>
            </a:pPr>
            <a:r>
              <a:rPr lang="en-US" b="0" baseline="0" dirty="0"/>
              <a:t>How did it feel to say the words?</a:t>
            </a:r>
          </a:p>
          <a:p>
            <a:pPr marL="232943" indent="-232943">
              <a:buFont typeface="+mj-lt"/>
              <a:buAutoNum type="arabicPeriod"/>
            </a:pPr>
            <a:r>
              <a:rPr lang="en-US" b="0" baseline="0" dirty="0"/>
              <a:t>One thing the clinician noticed</a:t>
            </a:r>
          </a:p>
          <a:p>
            <a:pPr marL="232943" indent="-232943">
              <a:buFont typeface="+mj-lt"/>
              <a:buAutoNum type="arabicPeriod"/>
            </a:pPr>
            <a:r>
              <a:rPr lang="en-US" b="0" baseline="0" dirty="0"/>
              <a:t>One thing the patient noticed</a:t>
            </a:r>
          </a:p>
          <a:p>
            <a:pPr marL="0" indent="0">
              <a:buFont typeface="+mj-lt"/>
              <a:buNone/>
            </a:pPr>
            <a:endParaRPr lang="en-US" dirty="0"/>
          </a:p>
          <a:p>
            <a:endParaRPr lang="en-US" b="0" baseline="0" dirty="0"/>
          </a:p>
          <a:p>
            <a:r>
              <a:rPr lang="en-US" b="0" baseline="0" dirty="0"/>
              <a:t>Then lead a group discussion about their reactions to practicing these words.</a:t>
            </a:r>
          </a:p>
        </p:txBody>
      </p:sp>
      <p:sp>
        <p:nvSpPr>
          <p:cNvPr id="4" name="Slide Number Placeholder 3"/>
          <p:cNvSpPr>
            <a:spLocks noGrp="1"/>
          </p:cNvSpPr>
          <p:nvPr>
            <p:ph type="sldNum" sz="quarter" idx="10"/>
          </p:nvPr>
        </p:nvSpPr>
        <p:spPr/>
        <p:txBody>
          <a:bodyPr/>
          <a:lstStyle/>
          <a:p>
            <a:fld id="{4B6DE5B4-C3ED-9B47-845A-69031E4DEB5F}" type="slidenum">
              <a:rPr lang="en-US" smtClean="0"/>
              <a:t>27</a:t>
            </a:fld>
            <a:endParaRPr lang="en-US"/>
          </a:p>
        </p:txBody>
      </p:sp>
    </p:spTree>
    <p:extLst>
      <p:ext uri="{BB962C8B-B14F-4D97-AF65-F5344CB8AC3E}">
        <p14:creationId xmlns:p14="http://schemas.microsoft.com/office/powerpoint/2010/main" val="38186120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a:t>
            </a:r>
          </a:p>
          <a:p>
            <a:r>
              <a:rPr lang="en-US" b="1" dirty="0"/>
              <a:t/>
            </a:r>
            <a:br>
              <a:rPr lang="en-US" b="1" dirty="0"/>
            </a:br>
            <a:r>
              <a:rPr lang="en-US" b="0" dirty="0"/>
              <a:t>This is the debrief</a:t>
            </a:r>
            <a:r>
              <a:rPr lang="en-US" b="0" baseline="0" dirty="0"/>
              <a:t> where deeper learning takes place.  </a:t>
            </a:r>
          </a:p>
          <a:p>
            <a:endParaRPr lang="en-US" b="1" baseline="0" dirty="0"/>
          </a:p>
          <a:p>
            <a:r>
              <a:rPr lang="en-US" b="0" dirty="0"/>
              <a:t>Ask everyone to write about</a:t>
            </a:r>
            <a:r>
              <a:rPr lang="en-US" b="0" baseline="0" dirty="0"/>
              <a:t> each of these questions for 1-2 minutes.</a:t>
            </a:r>
          </a:p>
          <a:p>
            <a:endParaRPr lang="en-US" b="0" baseline="0" dirty="0"/>
          </a:p>
          <a:p>
            <a:r>
              <a:rPr lang="en-US" b="0" dirty="0"/>
              <a:t>Then, </a:t>
            </a:r>
            <a:r>
              <a:rPr lang="en-US" b="0" baseline="0" dirty="0"/>
              <a:t>lead a group discussion asking people to volunteer something they wrote in response to one of these questions.</a:t>
            </a:r>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D631D8D1-C18F-AA47-9186-AF4D9656BC78}" type="slidenum">
              <a:rPr lang="en-US" smtClean="0"/>
              <a:t>28</a:t>
            </a:fld>
            <a:endParaRPr lang="en-US" dirty="0"/>
          </a:p>
        </p:txBody>
      </p:sp>
    </p:spTree>
    <p:extLst>
      <p:ext uri="{BB962C8B-B14F-4D97-AF65-F5344CB8AC3E}">
        <p14:creationId xmlns:p14="http://schemas.microsoft.com/office/powerpoint/2010/main" val="10753423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a:t>
            </a:r>
            <a:r>
              <a:rPr lang="en-US" b="1" baseline="0" dirty="0"/>
              <a:t> NOTES:</a:t>
            </a:r>
          </a:p>
          <a:p>
            <a:endParaRPr lang="en-US" b="1" baseline="0" dirty="0"/>
          </a:p>
          <a:p>
            <a:r>
              <a:rPr lang="en-US" b="0" baseline="0" dirty="0"/>
              <a:t>Summarize very quickly and then ask everyone to write down on a piece of paper the one thing they’re going to try out this week, and keep that paper in their wallet/purse/pocket.</a:t>
            </a:r>
          </a:p>
          <a:p>
            <a:endParaRPr lang="en-US" b="0" baseline="0" dirty="0"/>
          </a:p>
          <a:p>
            <a:r>
              <a:rPr lang="en-US" b="0" baseline="0" dirty="0"/>
              <a:t>Then thank the group, express appreciation for their willingness to practice and engage, and close the session.</a:t>
            </a:r>
            <a:endParaRPr lang="en-US" dirty="0"/>
          </a:p>
          <a:p>
            <a:endParaRPr lang="en-US" dirty="0"/>
          </a:p>
        </p:txBody>
      </p:sp>
      <p:sp>
        <p:nvSpPr>
          <p:cNvPr id="4" name="Slide Number Placeholder 3"/>
          <p:cNvSpPr>
            <a:spLocks noGrp="1"/>
          </p:cNvSpPr>
          <p:nvPr>
            <p:ph type="sldNum" sz="quarter" idx="10"/>
          </p:nvPr>
        </p:nvSpPr>
        <p:spPr/>
        <p:txBody>
          <a:bodyPr/>
          <a:lstStyle/>
          <a:p>
            <a:fld id="{4B6DE5B4-C3ED-9B47-845A-69031E4DEB5F}" type="slidenum">
              <a:rPr lang="en-US" smtClean="0"/>
              <a:t>29</a:t>
            </a:fld>
            <a:endParaRPr lang="en-US"/>
          </a:p>
        </p:txBody>
      </p:sp>
    </p:spTree>
    <p:extLst>
      <p:ext uri="{BB962C8B-B14F-4D97-AF65-F5344CB8AC3E}">
        <p14:creationId xmlns:p14="http://schemas.microsoft.com/office/powerpoint/2010/main" val="1495582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a:t>
            </a:r>
          </a:p>
          <a:p>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“Today’s session is the second</a:t>
            </a:r>
            <a:r>
              <a:rPr lang="en-US" baseline="0" dirty="0"/>
              <a:t> in a series designed to teach the skills required to conduct a goals of care conversation with high-risk patients and their families. Today we will talking about how to elicit the patient’s values and priorities for their care.”  </a:t>
            </a:r>
          </a:p>
          <a:p>
            <a:endParaRPr lang="en-US" baseline="0" dirty="0"/>
          </a:p>
        </p:txBody>
      </p:sp>
      <p:sp>
        <p:nvSpPr>
          <p:cNvPr id="4" name="Slide Number Placeholder 3"/>
          <p:cNvSpPr>
            <a:spLocks noGrp="1"/>
          </p:cNvSpPr>
          <p:nvPr>
            <p:ph type="sldNum" sz="quarter" idx="10"/>
          </p:nvPr>
        </p:nvSpPr>
        <p:spPr/>
        <p:txBody>
          <a:bodyPr/>
          <a:lstStyle/>
          <a:p>
            <a:fld id="{4B6DE5B4-C3ED-9B47-845A-69031E4DEB5F}" type="slidenum">
              <a:rPr lang="en-US" smtClean="0"/>
              <a:t>3</a:t>
            </a:fld>
            <a:endParaRPr lang="en-US" dirty="0"/>
          </a:p>
        </p:txBody>
      </p:sp>
    </p:spTree>
    <p:extLst>
      <p:ext uri="{BB962C8B-B14F-4D97-AF65-F5344CB8AC3E}">
        <p14:creationId xmlns:p14="http://schemas.microsoft.com/office/powerpoint/2010/main" val="8676342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31D8D1-C18F-AA47-9186-AF4D9656BC78}" type="slidenum">
              <a:rPr lang="en-US" smtClean="0"/>
              <a:t>30</a:t>
            </a:fld>
            <a:endParaRPr lang="en-US"/>
          </a:p>
        </p:txBody>
      </p:sp>
    </p:spTree>
    <p:extLst>
      <p:ext uri="{BB962C8B-B14F-4D97-AF65-F5344CB8AC3E}">
        <p14:creationId xmlns:p14="http://schemas.microsoft.com/office/powerpoint/2010/main" val="595052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a:t>
            </a:r>
          </a:p>
          <a:p>
            <a:endParaRPr lang="en-US" b="1" dirty="0"/>
          </a:p>
          <a:p>
            <a:r>
              <a:rPr lang="en-US" dirty="0"/>
              <a:t>Last time we introduced</a:t>
            </a:r>
            <a:r>
              <a:rPr lang="en-US" baseline="0" dirty="0"/>
              <a:t> you to REMAP, a talking map for discussing goals of care.  At that session, we spoke about the first two steps, “Reframe” and “Expect Emotion”</a:t>
            </a:r>
          </a:p>
          <a:p>
            <a:endParaRPr lang="en-US" baseline="0" dirty="0"/>
          </a:p>
          <a:p>
            <a:r>
              <a:rPr lang="en-US" baseline="0" dirty="0"/>
              <a:t>Today, we’re going to cover the third step, “Mapping out what’s important”</a:t>
            </a:r>
          </a:p>
        </p:txBody>
      </p:sp>
      <p:sp>
        <p:nvSpPr>
          <p:cNvPr id="4" name="Slide Number Placeholder 3"/>
          <p:cNvSpPr>
            <a:spLocks noGrp="1"/>
          </p:cNvSpPr>
          <p:nvPr>
            <p:ph type="sldNum" sz="quarter" idx="10"/>
          </p:nvPr>
        </p:nvSpPr>
        <p:spPr/>
        <p:txBody>
          <a:bodyPr/>
          <a:lstStyle/>
          <a:p>
            <a:fld id="{4B6DE5B4-C3ED-9B47-845A-69031E4DEB5F}" type="slidenum">
              <a:rPr lang="en-US" smtClean="0"/>
              <a:t>4</a:t>
            </a:fld>
            <a:endParaRPr lang="en-US"/>
          </a:p>
        </p:txBody>
      </p:sp>
    </p:spTree>
    <p:extLst>
      <p:ext uri="{BB962C8B-B14F-4D97-AF65-F5344CB8AC3E}">
        <p14:creationId xmlns:p14="http://schemas.microsoft.com/office/powerpoint/2010/main" val="1320758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FACILITATOR</a:t>
            </a:r>
            <a:r>
              <a:rPr lang="en-US" sz="1200" b="1" baseline="0" dirty="0"/>
              <a:t> NOTES:</a:t>
            </a:r>
          </a:p>
          <a:p>
            <a:endParaRPr lang="en-US" sz="1200" b="1" baseline="0" dirty="0"/>
          </a:p>
          <a:p>
            <a:r>
              <a:rPr lang="en-US" sz="1200" dirty="0"/>
              <a:t>Who</a:t>
            </a:r>
            <a:r>
              <a:rPr lang="en-US" sz="1200" baseline="0" dirty="0"/>
              <a:t> remembers what reframing is?</a:t>
            </a:r>
          </a:p>
          <a:p>
            <a:r>
              <a:rPr lang="en-US" sz="1200" baseline="0" dirty="0"/>
              <a:t>Can you give some examples?</a:t>
            </a:r>
          </a:p>
          <a:p>
            <a:r>
              <a:rPr lang="en-US" sz="1200" baseline="0" dirty="0"/>
              <a:t>	</a:t>
            </a:r>
          </a:p>
          <a:p>
            <a:r>
              <a:rPr lang="en-US" sz="1200" baseline="0" dirty="0"/>
              <a:t>Facilitator should lead discussion of different kinds of statements that might work, and click through them:</a:t>
            </a:r>
          </a:p>
          <a:p>
            <a:pPr marL="349415" indent="-349415">
              <a:buFont typeface="Arial" panose="020B0604020202020204" pitchFamily="34" charset="0"/>
              <a:buChar char="•"/>
            </a:pPr>
            <a:r>
              <a:rPr lang="en-US" altLang="ja-JP" sz="1200" dirty="0">
                <a:sym typeface="Avenir Light" charset="0"/>
              </a:rPr>
              <a:t>“Given where you are in your illness, it seems like a good time to talk about where to go from here</a:t>
            </a:r>
            <a:r>
              <a:rPr lang="ja-JP" altLang="en-US" sz="1200" dirty="0">
                <a:sym typeface="Avenir Light" charset="0"/>
              </a:rPr>
              <a:t>”</a:t>
            </a:r>
            <a:r>
              <a:rPr lang="en-US" altLang="ja-JP" sz="1200" dirty="0">
                <a:sym typeface="Avenir Light" charset="0"/>
              </a:rPr>
              <a:t> </a:t>
            </a:r>
          </a:p>
          <a:p>
            <a:pPr marL="349415" lvl="1" indent="-349415">
              <a:spcBef>
                <a:spcPts val="1427"/>
              </a:spcBef>
              <a:buFont typeface="Arial" panose="020B0604020202020204" pitchFamily="34" charset="0"/>
              <a:buChar char="•"/>
            </a:pPr>
            <a:r>
              <a:rPr lang="en-US" sz="1200" dirty="0">
                <a:sym typeface="Avenir Light" charset="0"/>
              </a:rPr>
              <a:t>“We’re in a different place than we were [X] months ago” </a:t>
            </a:r>
          </a:p>
          <a:p>
            <a:endParaRPr lang="en-US" baseline="0" dirty="0"/>
          </a:p>
        </p:txBody>
      </p:sp>
      <p:sp>
        <p:nvSpPr>
          <p:cNvPr id="4" name="Slide Number Placeholder 3"/>
          <p:cNvSpPr>
            <a:spLocks noGrp="1"/>
          </p:cNvSpPr>
          <p:nvPr>
            <p:ph type="sldNum" sz="quarter" idx="10"/>
          </p:nvPr>
        </p:nvSpPr>
        <p:spPr/>
        <p:txBody>
          <a:bodyPr/>
          <a:lstStyle/>
          <a:p>
            <a:fld id="{4B6DE5B4-C3ED-9B47-845A-69031E4DEB5F}"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423055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a:t>
            </a:r>
          </a:p>
          <a:p>
            <a:endParaRPr lang="en-US" dirty="0"/>
          </a:p>
          <a:p>
            <a:pPr marL="174708" indent="-174708" defTabSz="465887">
              <a:buFont typeface="Arial"/>
              <a:buChar char="•"/>
              <a:defRPr/>
            </a:pPr>
            <a:r>
              <a:rPr lang="en-US" dirty="0"/>
              <a:t>Practice responding to emotion with the</a:t>
            </a:r>
            <a:r>
              <a:rPr lang="en-US" baseline="0" dirty="0"/>
              <a:t> group using these statements in a “Call and Response” format, where you say these things while looking directly at a learner and encourage them to respond.  Once you get a response (good or bad) move on to another person and do the same.</a:t>
            </a:r>
            <a:endParaRPr lang="en-US" dirty="0"/>
          </a:p>
          <a:p>
            <a:pPr marL="174708" indent="-174708" defTabSz="465887">
              <a:buFont typeface="Arial"/>
              <a:buChar char="•"/>
              <a:defRPr/>
            </a:pPr>
            <a:endParaRPr lang="en-US" dirty="0"/>
          </a:p>
        </p:txBody>
      </p:sp>
      <p:sp>
        <p:nvSpPr>
          <p:cNvPr id="4" name="Slide Number Placeholder 3"/>
          <p:cNvSpPr>
            <a:spLocks noGrp="1"/>
          </p:cNvSpPr>
          <p:nvPr>
            <p:ph type="sldNum" sz="quarter" idx="10"/>
          </p:nvPr>
        </p:nvSpPr>
        <p:spPr/>
        <p:txBody>
          <a:bodyPr/>
          <a:lstStyle/>
          <a:p>
            <a:fld id="{4B6DE5B4-C3ED-9B47-845A-69031E4DEB5F}" type="slidenum">
              <a:rPr lang="en-US" smtClean="0"/>
              <a:t>6</a:t>
            </a:fld>
            <a:endParaRPr lang="en-US"/>
          </a:p>
        </p:txBody>
      </p:sp>
    </p:spTree>
    <p:extLst>
      <p:ext uri="{BB962C8B-B14F-4D97-AF65-F5344CB8AC3E}">
        <p14:creationId xmlns:p14="http://schemas.microsoft.com/office/powerpoint/2010/main" val="3842685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a:t>
            </a:r>
          </a:p>
          <a:p>
            <a:endParaRPr lang="en-US" dirty="0"/>
          </a:p>
          <a:p>
            <a:pPr marL="174708" indent="-174708" defTabSz="465887">
              <a:buFont typeface="Arial"/>
              <a:buChar char="•"/>
              <a:defRPr/>
            </a:pPr>
            <a:r>
              <a:rPr lang="en-US" dirty="0"/>
              <a:t>The facilitator should then ask how participants might move the conversation forward after responding to emotion.  </a:t>
            </a:r>
          </a:p>
          <a:p>
            <a:pPr marL="174708" indent="-174708" defTabSz="465887">
              <a:buFont typeface="Arial"/>
              <a:buChar char="•"/>
              <a:defRPr/>
            </a:pPr>
            <a:endParaRPr lang="en-US" dirty="0"/>
          </a:p>
          <a:p>
            <a:pPr marL="174708" indent="-174708" defTabSz="465887">
              <a:buFont typeface="Arial"/>
              <a:buChar char="•"/>
              <a:defRPr/>
            </a:pPr>
            <a:r>
              <a:rPr lang="en-US" dirty="0"/>
              <a:t>Emphasize</a:t>
            </a:r>
            <a:r>
              <a:rPr lang="en-US" baseline="0" dirty="0"/>
              <a:t> the need to ask permission to continue, and to “signpost” the next part of the conversation.</a:t>
            </a:r>
          </a:p>
        </p:txBody>
      </p:sp>
      <p:sp>
        <p:nvSpPr>
          <p:cNvPr id="4" name="Slide Number Placeholder 3"/>
          <p:cNvSpPr>
            <a:spLocks noGrp="1"/>
          </p:cNvSpPr>
          <p:nvPr>
            <p:ph type="sldNum" sz="quarter" idx="10"/>
          </p:nvPr>
        </p:nvSpPr>
        <p:spPr/>
        <p:txBody>
          <a:bodyPr/>
          <a:lstStyle/>
          <a:p>
            <a:fld id="{4B6DE5B4-C3ED-9B47-845A-69031E4DEB5F}" type="slidenum">
              <a:rPr lang="en-US" smtClean="0"/>
              <a:t>7</a:t>
            </a:fld>
            <a:endParaRPr lang="en-US"/>
          </a:p>
        </p:txBody>
      </p:sp>
    </p:spTree>
    <p:extLst>
      <p:ext uri="{BB962C8B-B14F-4D97-AF65-F5344CB8AC3E}">
        <p14:creationId xmlns:p14="http://schemas.microsoft.com/office/powerpoint/2010/main" val="3842685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a:t>
            </a:r>
          </a:p>
          <a:p>
            <a:endParaRPr lang="en-US" b="1" dirty="0"/>
          </a:p>
          <a:p>
            <a:pPr marL="174708" indent="-174708" defTabSz="465887">
              <a:buFont typeface="Arial"/>
              <a:buChar char="•"/>
              <a:defRPr/>
            </a:pPr>
            <a:r>
              <a:rPr lang="en-US" dirty="0"/>
              <a:t>Lead a discussion about what the</a:t>
            </a:r>
            <a:r>
              <a:rPr lang="en-US" baseline="0" dirty="0"/>
              <a:t> participants have</a:t>
            </a:r>
            <a:r>
              <a:rPr lang="en-US" dirty="0"/>
              <a:t> put into practice since the</a:t>
            </a:r>
            <a:r>
              <a:rPr lang="en-US" baseline="0" dirty="0"/>
              <a:t> last session.  </a:t>
            </a:r>
          </a:p>
          <a:p>
            <a:pPr marL="174708" indent="-174708">
              <a:buFont typeface="Arial"/>
              <a:buChar char="•"/>
            </a:pPr>
            <a:r>
              <a:rPr lang="en-US" dirty="0"/>
              <a:t>“Thinking back over your</a:t>
            </a:r>
            <a:r>
              <a:rPr lang="en-US" baseline="0" dirty="0"/>
              <a:t> clinical experiences since the last Module, have you had a chance to try these skills?”</a:t>
            </a:r>
          </a:p>
          <a:p>
            <a:pPr defTabSz="465887">
              <a:defRPr/>
            </a:pPr>
            <a:endParaRPr lang="en-US" baseline="0" dirty="0"/>
          </a:p>
          <a:p>
            <a:pPr defTabSz="465887">
              <a:defRPr/>
            </a:pPr>
            <a:r>
              <a:rPr lang="en-US" baseline="0" dirty="0"/>
              <a:t>Ask:</a:t>
            </a:r>
          </a:p>
          <a:p>
            <a:pPr marL="232943" indent="-232943" defTabSz="465887">
              <a:buFont typeface="+mj-lt"/>
              <a:buAutoNum type="arabicPeriod"/>
              <a:defRPr/>
            </a:pPr>
            <a:r>
              <a:rPr lang="en-US" baseline="0" dirty="0"/>
              <a:t>What went well? (Explore this with participants – encourage them to tell the stories of how any of these tools have made conversations easier)</a:t>
            </a:r>
          </a:p>
          <a:p>
            <a:pPr defTabSz="465887">
              <a:defRPr/>
            </a:pPr>
            <a:endParaRPr lang="en-US" baseline="0" dirty="0"/>
          </a:p>
          <a:p>
            <a:pPr marL="232943" indent="-232943" defTabSz="465887">
              <a:buFont typeface="+mj-lt"/>
              <a:buAutoNum type="arabicPeriod"/>
              <a:defRPr/>
            </a:pPr>
            <a:r>
              <a:rPr lang="en-US" baseline="0" dirty="0"/>
              <a:t>Where did they got stuck? (Explore the stuck places participants have encountered and help them deconstruct where the challenges lie.  It will usually be about addressing the emotion, instead of the facts.)</a:t>
            </a:r>
            <a:endParaRPr lang="en-US" dirty="0"/>
          </a:p>
          <a:p>
            <a:pPr marL="232943" indent="-232943" defTabSz="465887">
              <a:buFont typeface="+mj-lt"/>
              <a:buAutoNum type="arabicPeriod"/>
              <a:defRPr/>
            </a:pPr>
            <a:endParaRPr lang="en-US" baseline="0" dirty="0"/>
          </a:p>
          <a:p>
            <a:pPr marL="232943" indent="-232943" defTabSz="465887">
              <a:buFont typeface="+mj-lt"/>
              <a:buAutoNum type="arabicPeriod"/>
              <a:defRPr/>
            </a:pPr>
            <a:r>
              <a:rPr lang="en-US" baseline="0" dirty="0"/>
              <a:t>What was most surprising?</a:t>
            </a:r>
          </a:p>
          <a:p>
            <a:pPr defTabSz="465887">
              <a:defRPr/>
            </a:pPr>
            <a:endParaRPr lang="en-US" baseline="0" dirty="0"/>
          </a:p>
          <a:p>
            <a:pPr defTabSz="465887">
              <a:defRPr/>
            </a:pPr>
            <a:r>
              <a:rPr lang="en-US" baseline="0" dirty="0"/>
              <a:t>Stay positive</a:t>
            </a:r>
          </a:p>
        </p:txBody>
      </p:sp>
      <p:sp>
        <p:nvSpPr>
          <p:cNvPr id="4" name="Slide Number Placeholder 3"/>
          <p:cNvSpPr>
            <a:spLocks noGrp="1"/>
          </p:cNvSpPr>
          <p:nvPr>
            <p:ph type="sldNum" sz="quarter" idx="10"/>
          </p:nvPr>
        </p:nvSpPr>
        <p:spPr/>
        <p:txBody>
          <a:bodyPr/>
          <a:lstStyle/>
          <a:p>
            <a:fld id="{4B6DE5B4-C3ED-9B47-845A-69031E4DEB5F}" type="slidenum">
              <a:rPr lang="en-US" smtClean="0"/>
              <a:t>8</a:t>
            </a:fld>
            <a:endParaRPr lang="en-US"/>
          </a:p>
        </p:txBody>
      </p:sp>
    </p:spTree>
    <p:extLst>
      <p:ext uri="{BB962C8B-B14F-4D97-AF65-F5344CB8AC3E}">
        <p14:creationId xmlns:p14="http://schemas.microsoft.com/office/powerpoint/2010/main" val="3514200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a:t>
            </a:r>
            <a:r>
              <a:rPr lang="en-US" b="1" baseline="0" dirty="0"/>
              <a:t> NOTES:</a:t>
            </a:r>
          </a:p>
          <a:p>
            <a:r>
              <a:rPr lang="en-US" b="1" baseline="0" dirty="0"/>
              <a:t/>
            </a:r>
            <a:br>
              <a:rPr lang="en-US" b="1" baseline="0" dirty="0"/>
            </a:br>
            <a:r>
              <a:rPr lang="en-US" dirty="0"/>
              <a:t>Today,</a:t>
            </a:r>
            <a:r>
              <a:rPr lang="en-US" baseline="0" dirty="0"/>
              <a:t> we’re going to talk about how to move the conversation forward to start talking about patient’s goals by mapping out what’s important to them.</a:t>
            </a:r>
          </a:p>
          <a:p>
            <a:endParaRPr lang="en-US" baseline="0" dirty="0"/>
          </a:p>
          <a:p>
            <a:r>
              <a:rPr lang="en-US" baseline="0" dirty="0"/>
              <a:t>We will learn to ask what patients and surrogates are hoping for, as well as what they are worried about and want to avoid.</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4B6DE5B4-C3ED-9B47-845A-69031E4DEB5F}" type="slidenum">
              <a:rPr lang="en-US" smtClean="0"/>
              <a:t>9</a:t>
            </a:fld>
            <a:endParaRPr lang="en-US"/>
          </a:p>
        </p:txBody>
      </p:sp>
    </p:spTree>
    <p:extLst>
      <p:ext uri="{BB962C8B-B14F-4D97-AF65-F5344CB8AC3E}">
        <p14:creationId xmlns:p14="http://schemas.microsoft.com/office/powerpoint/2010/main" val="3514200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p:cNvSpPr>
            <a:spLocks noGrp="1"/>
          </p:cNvSpPr>
          <p:nvPr>
            <p:ph type="dt" sz="half" idx="10"/>
          </p:nvPr>
        </p:nvSpPr>
        <p:spPr/>
        <p:txBody>
          <a:bodyPr/>
          <a:lstStyle/>
          <a:p>
            <a:fld id="{B7742188-C24B-4844-BCA7-0B9F1B76E402}" type="datetimeFigureOut">
              <a:rPr lang="en-US" smtClean="0"/>
              <a:t>7/12/18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890D63-0B11-FC4D-8ADA-4C51CE263FFA}" type="slidenum">
              <a:rPr lang="en-US" smtClean="0"/>
              <a:t>‹#›</a:t>
            </a:fld>
            <a:endParaRPr lang="en-US"/>
          </a:p>
        </p:txBody>
      </p:sp>
    </p:spTree>
    <p:extLst>
      <p:ext uri="{BB962C8B-B14F-4D97-AF65-F5344CB8AC3E}">
        <p14:creationId xmlns:p14="http://schemas.microsoft.com/office/powerpoint/2010/main" val="2125509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742188-C24B-4844-BCA7-0B9F1B76E402}" type="datetimeFigureOut">
              <a:rPr lang="en-US" smtClean="0"/>
              <a:t>7/12/18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890D63-0B11-FC4D-8ADA-4C51CE263FFA}" type="slidenum">
              <a:rPr lang="en-US" smtClean="0"/>
              <a:t>‹#›</a:t>
            </a:fld>
            <a:endParaRPr lang="en-US"/>
          </a:p>
        </p:txBody>
      </p:sp>
    </p:spTree>
    <p:extLst>
      <p:ext uri="{BB962C8B-B14F-4D97-AF65-F5344CB8AC3E}">
        <p14:creationId xmlns:p14="http://schemas.microsoft.com/office/powerpoint/2010/main" val="1471358929"/>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742188-C24B-4844-BCA7-0B9F1B76E402}" type="datetimeFigureOut">
              <a:rPr lang="en-US" smtClean="0"/>
              <a:t>7/12/18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890D63-0B11-FC4D-8ADA-4C51CE263FFA}" type="slidenum">
              <a:rPr lang="en-US" smtClean="0"/>
              <a:t>‹#›</a:t>
            </a:fld>
            <a:endParaRPr lang="en-US"/>
          </a:p>
        </p:txBody>
      </p:sp>
    </p:spTree>
    <p:extLst>
      <p:ext uri="{BB962C8B-B14F-4D97-AF65-F5344CB8AC3E}">
        <p14:creationId xmlns:p14="http://schemas.microsoft.com/office/powerpoint/2010/main" val="183304868"/>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content full yellow banner">
    <p:spTree>
      <p:nvGrpSpPr>
        <p:cNvPr id="1" name=""/>
        <p:cNvGrpSpPr/>
        <p:nvPr/>
      </p:nvGrpSpPr>
      <p:grpSpPr>
        <a:xfrm>
          <a:off x="0" y="0"/>
          <a:ext cx="0" cy="0"/>
          <a:chOff x="0" y="0"/>
          <a:chExt cx="0" cy="0"/>
        </a:xfrm>
      </p:grpSpPr>
      <p:sp>
        <p:nvSpPr>
          <p:cNvPr id="9" name="Rectangle 8"/>
          <p:cNvSpPr/>
          <p:nvPr userDrawn="1"/>
        </p:nvSpPr>
        <p:spPr>
          <a:xfrm>
            <a:off x="1371600" y="1033272"/>
            <a:ext cx="777240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2286000" y="1428750"/>
            <a:ext cx="6553200" cy="3657600"/>
          </a:xfrm>
        </p:spPr>
        <p:txBody>
          <a:bodyPr lIns="0" tIns="0" rIns="0" bIns="0">
            <a:noAutofit/>
          </a:bodyPr>
          <a:lstStyle>
            <a:lvl1pPr marL="274320" indent="-274320">
              <a:lnSpc>
                <a:spcPct val="100000"/>
              </a:lnSpc>
              <a:spcBef>
                <a:spcPts val="1400"/>
              </a:spcBef>
              <a:buFontTx/>
              <a:buBlip>
                <a:blip r:embed="rId2"/>
              </a:buBlip>
              <a:defRPr sz="2200">
                <a:solidFill>
                  <a:schemeClr val="tx1"/>
                </a:solidFill>
              </a:defRPr>
            </a:lvl1pPr>
            <a:lvl2pPr marL="822960" indent="-228600">
              <a:lnSpc>
                <a:spcPct val="100000"/>
              </a:lnSpc>
              <a:spcBef>
                <a:spcPts val="1000"/>
              </a:spcBef>
              <a:buFont typeface="Gill Sans MT" panose="020B0502020104020203" pitchFamily="34" charset="0"/>
              <a:buChar char="–"/>
              <a:defRPr sz="1800">
                <a:solidFill>
                  <a:schemeClr val="tx1"/>
                </a:solidFill>
              </a:defRPr>
            </a:lvl2pPr>
            <a:lvl3pPr>
              <a:lnSpc>
                <a:spcPct val="100000"/>
              </a:lnSpc>
              <a:spcBef>
                <a:spcPts val="1000"/>
              </a:spcBef>
              <a:defRPr sz="1800">
                <a:solidFill>
                  <a:schemeClr val="tx1"/>
                </a:solidFill>
              </a:defRPr>
            </a:lvl3pPr>
            <a:lvl4pPr>
              <a:lnSpc>
                <a:spcPct val="100000"/>
              </a:lnSpc>
              <a:spcBef>
                <a:spcPts val="1000"/>
              </a:spcBef>
              <a:defRPr sz="1800">
                <a:solidFill>
                  <a:schemeClr val="tx1"/>
                </a:solidFill>
              </a:defRPr>
            </a:lvl4pPr>
            <a:lvl5pPr>
              <a:lnSpc>
                <a:spcPct val="100000"/>
              </a:lnSpc>
              <a:spcBef>
                <a:spcPts val="1000"/>
              </a:spcBef>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18872" y="365760"/>
            <a:ext cx="9509760" cy="515112"/>
          </a:xfrm>
          <a:prstGeom prst="rect">
            <a:avLst/>
          </a:prstGeom>
        </p:spPr>
      </p:pic>
      <p:sp>
        <p:nvSpPr>
          <p:cNvPr id="2" name="Title 1"/>
          <p:cNvSpPr>
            <a:spLocks noGrp="1"/>
          </p:cNvSpPr>
          <p:nvPr>
            <p:ph type="title"/>
          </p:nvPr>
        </p:nvSpPr>
        <p:spPr>
          <a:xfrm>
            <a:off x="1752600" y="420624"/>
            <a:ext cx="7391400" cy="857250"/>
          </a:xfrm>
        </p:spPr>
        <p:txBody>
          <a:bodyPr lIns="0" tIns="0" rIns="0" bIns="0" anchor="t" anchorCtr="0">
            <a:noAutofit/>
          </a:bodyPr>
          <a:lstStyle>
            <a:lvl1pPr algn="l">
              <a:defRPr sz="2600" b="1">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19168332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green banner_video">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5651"/>
            <a:ext cx="9144000" cy="587022"/>
          </a:xfrm>
          <a:prstGeom prst="rect">
            <a:avLst/>
          </a:prstGeom>
          <a:noFill/>
          <a:ln>
            <a:noFill/>
          </a:ln>
        </p:spPr>
      </p:pic>
      <p:sp>
        <p:nvSpPr>
          <p:cNvPr id="2" name="Title 1"/>
          <p:cNvSpPr>
            <a:spLocks noGrp="1"/>
          </p:cNvSpPr>
          <p:nvPr>
            <p:ph type="title"/>
          </p:nvPr>
        </p:nvSpPr>
        <p:spPr>
          <a:xfrm>
            <a:off x="685800" y="379766"/>
            <a:ext cx="7391400" cy="857250"/>
          </a:xfrm>
          <a:noFill/>
        </p:spPr>
        <p:txBody>
          <a:bodyPr lIns="0" tIns="0" rIns="0" bIns="0" anchor="t" anchorCtr="0">
            <a:noAutofit/>
          </a:bodyPr>
          <a:lstStyle>
            <a:lvl1pPr algn="l">
              <a:defRPr sz="2600" b="1">
                <a:solidFill>
                  <a:schemeClr val="tx1"/>
                </a:solidFill>
              </a:defRPr>
            </a:lvl1pPr>
          </a:lstStyle>
          <a:p>
            <a:r>
              <a:rPr lang="en-US" dirty="0"/>
              <a:t>Click to edit Master title style</a:t>
            </a:r>
          </a:p>
        </p:txBody>
      </p:sp>
      <p:sp>
        <p:nvSpPr>
          <p:cNvPr id="17" name="Media Placeholder 16"/>
          <p:cNvSpPr>
            <a:spLocks noGrp="1"/>
          </p:cNvSpPr>
          <p:nvPr>
            <p:ph type="media" sz="quarter" idx="10"/>
          </p:nvPr>
        </p:nvSpPr>
        <p:spPr>
          <a:xfrm>
            <a:off x="1371600" y="1047750"/>
            <a:ext cx="7772400" cy="3566160"/>
          </a:xfrm>
        </p:spPr>
        <p:txBody>
          <a:bodyPr/>
          <a:lstStyle/>
          <a:p>
            <a:endParaRPr lang="en-US" dirty="0"/>
          </a:p>
        </p:txBody>
      </p:sp>
    </p:spTree>
    <p:extLst>
      <p:ext uri="{BB962C8B-B14F-4D97-AF65-F5344CB8AC3E}">
        <p14:creationId xmlns:p14="http://schemas.microsoft.com/office/powerpoint/2010/main" val="19121418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Rectangle 8"/>
          <p:cNvSpPr/>
          <p:nvPr userDrawn="1"/>
        </p:nvSpPr>
        <p:spPr>
          <a:xfrm>
            <a:off x="1371600" y="1033272"/>
            <a:ext cx="777240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2286000" y="1428750"/>
            <a:ext cx="6553200" cy="3657600"/>
          </a:xfrm>
        </p:spPr>
        <p:txBody>
          <a:bodyPr lIns="0" tIns="0" rIns="0" bIns="0">
            <a:noAutofit/>
          </a:bodyPr>
          <a:lstStyle>
            <a:lvl1pPr marL="274320" indent="-274320">
              <a:lnSpc>
                <a:spcPct val="100000"/>
              </a:lnSpc>
              <a:spcBef>
                <a:spcPts val="1400"/>
              </a:spcBef>
              <a:buFontTx/>
              <a:buBlip>
                <a:blip r:embed="rId2"/>
              </a:buBlip>
              <a:defRPr sz="2200">
                <a:solidFill>
                  <a:schemeClr val="tx1"/>
                </a:solidFill>
              </a:defRPr>
            </a:lvl1pPr>
            <a:lvl2pPr marL="822960" indent="-228600">
              <a:lnSpc>
                <a:spcPct val="100000"/>
              </a:lnSpc>
              <a:spcBef>
                <a:spcPts val="1000"/>
              </a:spcBef>
              <a:buFont typeface="Gill Sans MT" panose="020B0502020104020203" pitchFamily="34" charset="0"/>
              <a:buChar char="–"/>
              <a:defRPr sz="1800">
                <a:solidFill>
                  <a:schemeClr val="tx1"/>
                </a:solidFill>
              </a:defRPr>
            </a:lvl2pPr>
            <a:lvl3pPr>
              <a:lnSpc>
                <a:spcPct val="100000"/>
              </a:lnSpc>
              <a:spcBef>
                <a:spcPts val="1000"/>
              </a:spcBef>
              <a:defRPr sz="1800">
                <a:solidFill>
                  <a:schemeClr val="tx1"/>
                </a:solidFill>
              </a:defRPr>
            </a:lvl3pPr>
            <a:lvl4pPr>
              <a:lnSpc>
                <a:spcPct val="100000"/>
              </a:lnSpc>
              <a:spcBef>
                <a:spcPts val="1000"/>
              </a:spcBef>
              <a:defRPr sz="1800">
                <a:solidFill>
                  <a:schemeClr val="tx1"/>
                </a:solidFill>
              </a:defRPr>
            </a:lvl4pPr>
            <a:lvl5pPr>
              <a:lnSpc>
                <a:spcPct val="100000"/>
              </a:lnSpc>
              <a:spcBef>
                <a:spcPts val="1000"/>
              </a:spcBef>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876300" y="460248"/>
            <a:ext cx="7391400" cy="857250"/>
          </a:xfrm>
        </p:spPr>
        <p:txBody>
          <a:bodyPr lIns="0" tIns="0" rIns="0" bIns="0" anchor="t" anchorCtr="0">
            <a:noAutofit/>
          </a:bodyPr>
          <a:lstStyle>
            <a:lvl1pPr algn="l">
              <a:defRPr sz="2600" b="1">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16047243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9" name="Rectangle 8"/>
          <p:cNvSpPr/>
          <p:nvPr userDrawn="1"/>
        </p:nvSpPr>
        <p:spPr>
          <a:xfrm>
            <a:off x="1371600" y="1033272"/>
            <a:ext cx="384048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33400" y="421815"/>
            <a:ext cx="7391400" cy="857250"/>
          </a:xfrm>
        </p:spPr>
        <p:txBody>
          <a:bodyPr lIns="0" tIns="0" rIns="0" bIns="0" anchor="t" anchorCtr="0">
            <a:noAutofit/>
          </a:bodyPr>
          <a:lstStyle>
            <a:lvl1pPr algn="l">
              <a:defRPr sz="2600" b="1">
                <a:solidFill>
                  <a:schemeClr val="tx1"/>
                </a:solidFill>
              </a:defRPr>
            </a:lvl1pPr>
          </a:lstStyle>
          <a:p>
            <a:r>
              <a:rPr lang="en-US" dirty="0"/>
              <a:t>Click to edit Master title style</a:t>
            </a:r>
          </a:p>
        </p:txBody>
      </p:sp>
      <p:sp>
        <p:nvSpPr>
          <p:cNvPr id="12" name="Rectangle 11"/>
          <p:cNvSpPr/>
          <p:nvPr userDrawn="1"/>
        </p:nvSpPr>
        <p:spPr>
          <a:xfrm>
            <a:off x="5303520" y="1033272"/>
            <a:ext cx="384048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p:cNvSpPr>
            <a:spLocks noGrp="1"/>
          </p:cNvSpPr>
          <p:nvPr>
            <p:ph type="body" sz="quarter" idx="11"/>
          </p:nvPr>
        </p:nvSpPr>
        <p:spPr>
          <a:xfrm>
            <a:off x="808037" y="996791"/>
            <a:ext cx="3840163" cy="521017"/>
          </a:xfrm>
        </p:spPr>
        <p:txBody>
          <a:bodyPr lIns="0" tIns="0" rIns="0" bIns="0" anchor="ctr" anchorCtr="0">
            <a:normAutofit/>
          </a:bodyPr>
          <a:lstStyle>
            <a:lvl1pPr marL="0" indent="0" algn="ctr">
              <a:buFontTx/>
              <a:buNone/>
              <a:defRPr sz="2000"/>
            </a:lvl1pPr>
          </a:lstStyle>
          <a:p>
            <a:pPr lvl="0"/>
            <a:r>
              <a:rPr lang="en-US" dirty="0"/>
              <a:t>Click to edit Master text styles</a:t>
            </a:r>
          </a:p>
        </p:txBody>
      </p:sp>
      <p:sp>
        <p:nvSpPr>
          <p:cNvPr id="16" name="Text Placeholder 4"/>
          <p:cNvSpPr>
            <a:spLocks noGrp="1"/>
          </p:cNvSpPr>
          <p:nvPr>
            <p:ph type="body" sz="quarter" idx="12"/>
          </p:nvPr>
        </p:nvSpPr>
        <p:spPr>
          <a:xfrm>
            <a:off x="4611465" y="996791"/>
            <a:ext cx="3840163" cy="521017"/>
          </a:xfrm>
        </p:spPr>
        <p:txBody>
          <a:bodyPr lIns="0" tIns="0" rIns="0" bIns="0" anchor="ctr" anchorCtr="0">
            <a:normAutofit/>
          </a:bodyPr>
          <a:lstStyle>
            <a:lvl1pPr marL="0" indent="0" algn="ctr">
              <a:buFontTx/>
              <a:buNone/>
              <a:defRPr sz="2000"/>
            </a:lvl1pPr>
          </a:lstStyle>
          <a:p>
            <a:pPr lvl="0"/>
            <a:r>
              <a:rPr lang="en-US" dirty="0"/>
              <a:t>Click to edit Master text styles</a:t>
            </a:r>
          </a:p>
        </p:txBody>
      </p:sp>
    </p:spTree>
    <p:extLst>
      <p:ext uri="{BB962C8B-B14F-4D97-AF65-F5344CB8AC3E}">
        <p14:creationId xmlns:p14="http://schemas.microsoft.com/office/powerpoint/2010/main" val="6773261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9" name="Rectangle 8"/>
          <p:cNvSpPr/>
          <p:nvPr userDrawn="1"/>
        </p:nvSpPr>
        <p:spPr>
          <a:xfrm>
            <a:off x="1371600" y="1033272"/>
            <a:ext cx="777240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0" y="1428750"/>
            <a:ext cx="8839200" cy="3657600"/>
          </a:xfrm>
        </p:spPr>
        <p:txBody>
          <a:bodyPr lIns="0" tIns="0" rIns="0" bIns="0">
            <a:noAutofit/>
          </a:bodyPr>
          <a:lstStyle>
            <a:lvl1pPr marL="274320" indent="-274320">
              <a:lnSpc>
                <a:spcPct val="100000"/>
              </a:lnSpc>
              <a:spcBef>
                <a:spcPts val="1400"/>
              </a:spcBef>
              <a:buFontTx/>
              <a:buBlip>
                <a:blip r:embed="rId2"/>
              </a:buBlip>
              <a:defRPr sz="2200">
                <a:solidFill>
                  <a:schemeClr val="tx1"/>
                </a:solidFill>
              </a:defRPr>
            </a:lvl1pPr>
            <a:lvl2pPr marL="822960" indent="-228600">
              <a:lnSpc>
                <a:spcPct val="100000"/>
              </a:lnSpc>
              <a:spcBef>
                <a:spcPts val="1000"/>
              </a:spcBef>
              <a:buFont typeface="Gill Sans MT" panose="020B0502020104020203" pitchFamily="34" charset="0"/>
              <a:buChar char="–"/>
              <a:defRPr sz="1800">
                <a:solidFill>
                  <a:schemeClr val="tx2"/>
                </a:solidFill>
              </a:defRPr>
            </a:lvl2pPr>
            <a:lvl3pPr>
              <a:lnSpc>
                <a:spcPct val="100000"/>
              </a:lnSpc>
              <a:spcBef>
                <a:spcPts val="1000"/>
              </a:spcBef>
              <a:defRPr sz="1800">
                <a:solidFill>
                  <a:schemeClr val="tx2"/>
                </a:solidFill>
              </a:defRPr>
            </a:lvl3pPr>
            <a:lvl4pPr>
              <a:lnSpc>
                <a:spcPct val="100000"/>
              </a:lnSpc>
              <a:spcBef>
                <a:spcPts val="1000"/>
              </a:spcBef>
              <a:defRPr sz="1800">
                <a:solidFill>
                  <a:schemeClr val="tx2"/>
                </a:solidFill>
              </a:defRPr>
            </a:lvl4pPr>
            <a:lvl5pPr>
              <a:lnSpc>
                <a:spcPct val="100000"/>
              </a:lnSpc>
              <a:spcBef>
                <a:spcPts val="1000"/>
              </a:spcBef>
              <a:defRPr sz="1800">
                <a:solidFill>
                  <a:schemeClr val="tx2"/>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876300" y="495300"/>
            <a:ext cx="7391400" cy="857250"/>
          </a:xfrm>
        </p:spPr>
        <p:txBody>
          <a:bodyPr lIns="0" tIns="0" rIns="0" bIns="0" anchor="t" anchorCtr="0">
            <a:noAutofit/>
          </a:bodyPr>
          <a:lstStyle>
            <a:lvl1pPr algn="l">
              <a:defRPr sz="2600" b="1">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1956295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9" name="Rectangle 8"/>
          <p:cNvSpPr/>
          <p:nvPr userDrawn="1"/>
        </p:nvSpPr>
        <p:spPr>
          <a:xfrm>
            <a:off x="1371600" y="1033272"/>
            <a:ext cx="777240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0" y="1485900"/>
            <a:ext cx="8839200" cy="3657600"/>
          </a:xfrm>
        </p:spPr>
        <p:txBody>
          <a:bodyPr lIns="0" tIns="0" rIns="0" bIns="0">
            <a:noAutofit/>
          </a:bodyPr>
          <a:lstStyle>
            <a:lvl1pPr marL="274320" indent="-274320">
              <a:lnSpc>
                <a:spcPct val="100000"/>
              </a:lnSpc>
              <a:spcBef>
                <a:spcPts val="1400"/>
              </a:spcBef>
              <a:buFontTx/>
              <a:buBlip>
                <a:blip r:embed="rId2"/>
              </a:buBlip>
              <a:defRPr sz="2200">
                <a:solidFill>
                  <a:schemeClr val="tx1"/>
                </a:solidFill>
              </a:defRPr>
            </a:lvl1pPr>
            <a:lvl2pPr marL="822960" indent="-228600">
              <a:lnSpc>
                <a:spcPct val="100000"/>
              </a:lnSpc>
              <a:spcBef>
                <a:spcPts val="1000"/>
              </a:spcBef>
              <a:buFont typeface="Gill Sans MT" panose="020B0502020104020203" pitchFamily="34" charset="0"/>
              <a:buChar char="–"/>
              <a:defRPr sz="1800">
                <a:solidFill>
                  <a:schemeClr val="tx2"/>
                </a:solidFill>
              </a:defRPr>
            </a:lvl2pPr>
            <a:lvl3pPr>
              <a:lnSpc>
                <a:spcPct val="100000"/>
              </a:lnSpc>
              <a:spcBef>
                <a:spcPts val="1000"/>
              </a:spcBef>
              <a:defRPr sz="1800">
                <a:solidFill>
                  <a:schemeClr val="tx2"/>
                </a:solidFill>
              </a:defRPr>
            </a:lvl3pPr>
            <a:lvl4pPr>
              <a:lnSpc>
                <a:spcPct val="100000"/>
              </a:lnSpc>
              <a:spcBef>
                <a:spcPts val="1000"/>
              </a:spcBef>
              <a:defRPr sz="1800">
                <a:solidFill>
                  <a:schemeClr val="tx2"/>
                </a:solidFill>
              </a:defRPr>
            </a:lvl4pPr>
            <a:lvl5pPr>
              <a:lnSpc>
                <a:spcPct val="100000"/>
              </a:lnSpc>
              <a:spcBef>
                <a:spcPts val="1000"/>
              </a:spcBef>
              <a:defRPr sz="1800">
                <a:solidFill>
                  <a:schemeClr val="tx2"/>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723900" y="465963"/>
            <a:ext cx="7391400" cy="857250"/>
          </a:xfrm>
        </p:spPr>
        <p:txBody>
          <a:bodyPr lIns="0" tIns="0" rIns="0" bIns="0" anchor="t" anchorCtr="0">
            <a:noAutofit/>
          </a:bodyPr>
          <a:lstStyle>
            <a:lvl1pPr algn="l">
              <a:defRPr sz="2600" b="1">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11144480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443" y="971550"/>
            <a:ext cx="7885113" cy="3124200"/>
          </a:xfrm>
        </p:spPr>
        <p:txBody>
          <a:bodyPr lIns="0" tIns="0" rIns="0" bIns="0" anchor="ctr" anchorCtr="0">
            <a:noAutofit/>
          </a:bodyPr>
          <a:lstStyle>
            <a:lvl1pPr algn="ctr">
              <a:lnSpc>
                <a:spcPts val="4200"/>
              </a:lnSpc>
              <a:defRPr sz="3400" b="0" cap="none">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36548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2078831"/>
            <a:ext cx="4343400" cy="1102519"/>
          </a:xfrm>
        </p:spPr>
        <p:txBody>
          <a:bodyPr lIns="0" tIns="0" rIns="0" bIns="0" anchor="t" anchorCtr="0">
            <a:noAutofit/>
          </a:bodyPr>
          <a:lstStyle>
            <a:lvl1pPr algn="l">
              <a:lnSpc>
                <a:spcPts val="3400"/>
              </a:lnSpc>
              <a:defRPr sz="2800" b="0">
                <a:solidFill>
                  <a:schemeClr val="accent1"/>
                </a:solidFill>
                <a:latin typeface="+mj-lt"/>
              </a:defRPr>
            </a:lvl1pPr>
          </a:lstStyle>
          <a:p>
            <a:r>
              <a:rPr lang="en-US" dirty="0"/>
              <a:t>Click to edit Master title style</a:t>
            </a:r>
          </a:p>
        </p:txBody>
      </p:sp>
      <p:sp>
        <p:nvSpPr>
          <p:cNvPr id="3" name="Subtitle 2"/>
          <p:cNvSpPr>
            <a:spLocks noGrp="1"/>
          </p:cNvSpPr>
          <p:nvPr>
            <p:ph type="subTitle" idx="1"/>
          </p:nvPr>
        </p:nvSpPr>
        <p:spPr>
          <a:xfrm>
            <a:off x="4800600" y="3200400"/>
            <a:ext cx="4343400" cy="1314450"/>
          </a:xfrm>
        </p:spPr>
        <p:txBody>
          <a:bodyPr lIns="0" tIns="0" rIns="0" bIns="0">
            <a:noAutofit/>
          </a:bodyPr>
          <a:lstStyle>
            <a:lvl1pPr marL="0" indent="0" algn="l">
              <a:lnSpc>
                <a:spcPts val="2700"/>
              </a:lnSpc>
              <a:spcBef>
                <a:spcPts val="0"/>
              </a:spcBef>
              <a:buNone/>
              <a:defRPr sz="19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40536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lgn="l">
              <a:defRPr/>
            </a:lvl1pPr>
            <a:lvl2pPr algn="l">
              <a:defRPr/>
            </a:lvl2pPr>
            <a:lvl3pPr algn="l">
              <a:defRPr/>
            </a:lvl3pPr>
            <a:lvl4pPr algn="l">
              <a:defRPr/>
            </a:lvl4pPr>
            <a:lvl5pPr algn="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BBED8E-80FF-F44F-A52D-CB7511249DF9}" type="slidenum">
              <a:rPr lang="en-US" smtClean="0"/>
              <a:t>‹#›</a:t>
            </a:fld>
            <a:endParaRPr lang="en-US"/>
          </a:p>
        </p:txBody>
      </p:sp>
    </p:spTree>
    <p:extLst>
      <p:ext uri="{BB962C8B-B14F-4D97-AF65-F5344CB8AC3E}">
        <p14:creationId xmlns:p14="http://schemas.microsoft.com/office/powerpoint/2010/main" val="2785357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content full green banner">
    <p:spTree>
      <p:nvGrpSpPr>
        <p:cNvPr id="1" name=""/>
        <p:cNvGrpSpPr/>
        <p:nvPr/>
      </p:nvGrpSpPr>
      <p:grpSpPr>
        <a:xfrm>
          <a:off x="0" y="0"/>
          <a:ext cx="0" cy="0"/>
          <a:chOff x="0" y="0"/>
          <a:chExt cx="0" cy="0"/>
        </a:xfrm>
      </p:grpSpPr>
      <p:sp>
        <p:nvSpPr>
          <p:cNvPr id="9" name="Rectangle 8"/>
          <p:cNvSpPr/>
          <p:nvPr userDrawn="1"/>
        </p:nvSpPr>
        <p:spPr>
          <a:xfrm>
            <a:off x="1371600" y="1033272"/>
            <a:ext cx="777240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2286000" y="1428750"/>
            <a:ext cx="6553200" cy="3657600"/>
          </a:xfrm>
        </p:spPr>
        <p:txBody>
          <a:bodyPr lIns="0" tIns="0" rIns="0" bIns="0">
            <a:noAutofit/>
          </a:bodyPr>
          <a:lstStyle>
            <a:lvl1pPr marL="274320" indent="-274320">
              <a:lnSpc>
                <a:spcPct val="100000"/>
              </a:lnSpc>
              <a:spcBef>
                <a:spcPts val="1400"/>
              </a:spcBef>
              <a:buFontTx/>
              <a:buBlip>
                <a:blip r:embed="rId2"/>
              </a:buBlip>
              <a:defRPr sz="2200">
                <a:solidFill>
                  <a:schemeClr val="tx1"/>
                </a:solidFill>
              </a:defRPr>
            </a:lvl1pPr>
            <a:lvl2pPr marL="822960" indent="-228600">
              <a:lnSpc>
                <a:spcPct val="100000"/>
              </a:lnSpc>
              <a:spcBef>
                <a:spcPts val="1000"/>
              </a:spcBef>
              <a:buFont typeface="Gill Sans MT" panose="020B0502020104020203" pitchFamily="34" charset="0"/>
              <a:buChar char="–"/>
              <a:defRPr sz="1800">
                <a:solidFill>
                  <a:schemeClr val="tx2"/>
                </a:solidFill>
              </a:defRPr>
            </a:lvl2pPr>
            <a:lvl3pPr>
              <a:lnSpc>
                <a:spcPct val="100000"/>
              </a:lnSpc>
              <a:spcBef>
                <a:spcPts val="1000"/>
              </a:spcBef>
              <a:defRPr sz="1800">
                <a:solidFill>
                  <a:schemeClr val="tx2"/>
                </a:solidFill>
              </a:defRPr>
            </a:lvl3pPr>
            <a:lvl4pPr>
              <a:lnSpc>
                <a:spcPct val="100000"/>
              </a:lnSpc>
              <a:spcBef>
                <a:spcPts val="1000"/>
              </a:spcBef>
              <a:defRPr sz="1800">
                <a:solidFill>
                  <a:schemeClr val="tx2"/>
                </a:solidFill>
              </a:defRPr>
            </a:lvl4pPr>
            <a:lvl5pPr>
              <a:lnSpc>
                <a:spcPct val="100000"/>
              </a:lnSpc>
              <a:spcBef>
                <a:spcPts val="1000"/>
              </a:spcBef>
              <a:defRPr sz="1800">
                <a:solidFill>
                  <a:schemeClr val="tx2"/>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18872" y="365760"/>
            <a:ext cx="9509760" cy="515112"/>
          </a:xfrm>
          <a:prstGeom prst="rect">
            <a:avLst/>
          </a:prstGeom>
        </p:spPr>
      </p:pic>
      <p:sp>
        <p:nvSpPr>
          <p:cNvPr id="2" name="Title 1"/>
          <p:cNvSpPr>
            <a:spLocks noGrp="1"/>
          </p:cNvSpPr>
          <p:nvPr>
            <p:ph type="title"/>
          </p:nvPr>
        </p:nvSpPr>
        <p:spPr>
          <a:xfrm>
            <a:off x="1752600" y="420624"/>
            <a:ext cx="7391400" cy="857250"/>
          </a:xfrm>
        </p:spPr>
        <p:txBody>
          <a:bodyPr lIns="0" tIns="0" rIns="0" bIns="0" anchor="t" anchorCtr="0">
            <a:noAutofit/>
          </a:bodyPr>
          <a:lstStyle>
            <a:lvl1pPr algn="l">
              <a:defRPr sz="2600" b="1">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156203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large photo">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371600" y="0"/>
            <a:ext cx="7772400" cy="5143500"/>
          </a:xfrm>
        </p:spPr>
        <p:txBody>
          <a:bodyPr/>
          <a:lstStyle/>
          <a:p>
            <a:endParaRPr lang="en-US"/>
          </a:p>
        </p:txBody>
      </p:sp>
    </p:spTree>
    <p:extLst>
      <p:ext uri="{BB962C8B-B14F-4D97-AF65-F5344CB8AC3E}">
        <p14:creationId xmlns:p14="http://schemas.microsoft.com/office/powerpoint/2010/main" val="11277821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arge icon and text">
    <p:spTree>
      <p:nvGrpSpPr>
        <p:cNvPr id="1" name=""/>
        <p:cNvGrpSpPr/>
        <p:nvPr/>
      </p:nvGrpSpPr>
      <p:grpSpPr>
        <a:xfrm>
          <a:off x="0" y="0"/>
          <a:ext cx="0" cy="0"/>
          <a:chOff x="0" y="0"/>
          <a:chExt cx="0" cy="0"/>
        </a:xfrm>
      </p:grpSpPr>
      <p:sp>
        <p:nvSpPr>
          <p:cNvPr id="6" name="Rectangle 5"/>
          <p:cNvSpPr/>
          <p:nvPr userDrawn="1"/>
        </p:nvSpPr>
        <p:spPr>
          <a:xfrm>
            <a:off x="1371600" y="54102"/>
            <a:ext cx="7772400" cy="50893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1371600" y="0"/>
            <a:ext cx="7772400" cy="100584"/>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0"/>
          </p:nvPr>
        </p:nvSpPr>
        <p:spPr>
          <a:xfrm>
            <a:off x="762000" y="1331976"/>
            <a:ext cx="7772400" cy="2590800"/>
          </a:xfrm>
        </p:spPr>
        <p:txBody>
          <a:bodyPr>
            <a:normAutofit/>
          </a:bodyPr>
          <a:lstStyle>
            <a:lvl1pPr marL="0" indent="0" algn="ctr">
              <a:lnSpc>
                <a:spcPts val="3000"/>
              </a:lnSpc>
              <a:spcBef>
                <a:spcPts val="1700"/>
              </a:spcBef>
              <a:buFontTx/>
              <a:buNone/>
              <a:defRPr sz="2600"/>
            </a:lvl1pPr>
          </a:lstStyle>
          <a:p>
            <a:pPr lvl="0"/>
            <a:r>
              <a:rPr lang="en-US" dirty="0"/>
              <a:t>Click to edit Master text styles</a:t>
            </a:r>
          </a:p>
        </p:txBody>
      </p:sp>
    </p:spTree>
    <p:extLst>
      <p:ext uri="{BB962C8B-B14F-4D97-AF65-F5344CB8AC3E}">
        <p14:creationId xmlns:p14="http://schemas.microsoft.com/office/powerpoint/2010/main" val="8273023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wo Content">
    <p:spTree>
      <p:nvGrpSpPr>
        <p:cNvPr id="1" name=""/>
        <p:cNvGrpSpPr/>
        <p:nvPr/>
      </p:nvGrpSpPr>
      <p:grpSpPr>
        <a:xfrm>
          <a:off x="0" y="0"/>
          <a:ext cx="0" cy="0"/>
          <a:chOff x="0" y="0"/>
          <a:chExt cx="0" cy="0"/>
        </a:xfrm>
      </p:grpSpPr>
      <p:sp>
        <p:nvSpPr>
          <p:cNvPr id="9" name="Rectangle 8"/>
          <p:cNvSpPr/>
          <p:nvPr userDrawn="1"/>
        </p:nvSpPr>
        <p:spPr>
          <a:xfrm>
            <a:off x="1371600" y="1033272"/>
            <a:ext cx="777240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2286000" y="1428750"/>
            <a:ext cx="6553200" cy="3657600"/>
          </a:xfrm>
        </p:spPr>
        <p:txBody>
          <a:bodyPr lIns="0" tIns="0" rIns="0" bIns="0">
            <a:noAutofit/>
          </a:bodyPr>
          <a:lstStyle>
            <a:lvl1pPr marL="274320" indent="-274320">
              <a:lnSpc>
                <a:spcPct val="100000"/>
              </a:lnSpc>
              <a:spcBef>
                <a:spcPts val="1400"/>
              </a:spcBef>
              <a:buFontTx/>
              <a:buBlip>
                <a:blip r:embed="rId2"/>
              </a:buBlip>
              <a:defRPr sz="2200">
                <a:solidFill>
                  <a:schemeClr val="tx1"/>
                </a:solidFill>
              </a:defRPr>
            </a:lvl1pPr>
            <a:lvl2pPr marL="822960" indent="-228600">
              <a:lnSpc>
                <a:spcPct val="100000"/>
              </a:lnSpc>
              <a:spcBef>
                <a:spcPts val="1000"/>
              </a:spcBef>
              <a:buFont typeface="Gill Sans MT" panose="020B0502020104020203" pitchFamily="34" charset="0"/>
              <a:buChar char="–"/>
              <a:defRPr sz="1800">
                <a:solidFill>
                  <a:schemeClr val="tx2"/>
                </a:solidFill>
              </a:defRPr>
            </a:lvl2pPr>
            <a:lvl3pPr>
              <a:lnSpc>
                <a:spcPct val="100000"/>
              </a:lnSpc>
              <a:spcBef>
                <a:spcPts val="1000"/>
              </a:spcBef>
              <a:defRPr sz="1800">
                <a:solidFill>
                  <a:schemeClr val="tx2"/>
                </a:solidFill>
              </a:defRPr>
            </a:lvl3pPr>
            <a:lvl4pPr>
              <a:lnSpc>
                <a:spcPct val="100000"/>
              </a:lnSpc>
              <a:spcBef>
                <a:spcPts val="1000"/>
              </a:spcBef>
              <a:defRPr sz="1800">
                <a:solidFill>
                  <a:schemeClr val="tx2"/>
                </a:solidFill>
              </a:defRPr>
            </a:lvl4pPr>
            <a:lvl5pPr>
              <a:lnSpc>
                <a:spcPct val="100000"/>
              </a:lnSpc>
              <a:spcBef>
                <a:spcPts val="1000"/>
              </a:spcBef>
              <a:defRPr sz="1800">
                <a:solidFill>
                  <a:schemeClr val="tx2"/>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228600" y="509778"/>
            <a:ext cx="7391400" cy="857250"/>
          </a:xfrm>
        </p:spPr>
        <p:txBody>
          <a:bodyPr lIns="0" tIns="0" rIns="0" bIns="0" anchor="t" anchorCtr="0">
            <a:noAutofit/>
          </a:bodyPr>
          <a:lstStyle>
            <a:lvl1pPr algn="l">
              <a:defRPr sz="26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16620540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8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455295"/>
            <a:ext cx="7391400" cy="857250"/>
          </a:xfrm>
        </p:spPr>
        <p:txBody>
          <a:bodyPr lIns="0" tIns="0" rIns="0" bIns="0" anchor="t" anchorCtr="0">
            <a:noAutofit/>
          </a:bodyPr>
          <a:lstStyle>
            <a:lvl1pPr algn="l">
              <a:defRPr sz="26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18220671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6_Two Content">
    <p:spTree>
      <p:nvGrpSpPr>
        <p:cNvPr id="1" name=""/>
        <p:cNvGrpSpPr/>
        <p:nvPr/>
      </p:nvGrpSpPr>
      <p:grpSpPr>
        <a:xfrm>
          <a:off x="0" y="0"/>
          <a:ext cx="0" cy="0"/>
          <a:chOff x="0" y="0"/>
          <a:chExt cx="0" cy="0"/>
        </a:xfrm>
      </p:grpSpPr>
      <p:sp>
        <p:nvSpPr>
          <p:cNvPr id="9" name="Rectangle 8"/>
          <p:cNvSpPr/>
          <p:nvPr userDrawn="1"/>
        </p:nvSpPr>
        <p:spPr>
          <a:xfrm>
            <a:off x="1371600" y="1033272"/>
            <a:ext cx="777240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2286000" y="1428750"/>
            <a:ext cx="6553200" cy="3657600"/>
          </a:xfrm>
        </p:spPr>
        <p:txBody>
          <a:bodyPr lIns="0" tIns="0" rIns="0" bIns="0">
            <a:noAutofit/>
          </a:bodyPr>
          <a:lstStyle>
            <a:lvl1pPr marL="274320" indent="-274320">
              <a:lnSpc>
                <a:spcPct val="100000"/>
              </a:lnSpc>
              <a:spcBef>
                <a:spcPts val="1400"/>
              </a:spcBef>
              <a:buFontTx/>
              <a:buBlip>
                <a:blip r:embed="rId2"/>
              </a:buBlip>
              <a:defRPr sz="2200">
                <a:solidFill>
                  <a:schemeClr val="tx1"/>
                </a:solidFill>
              </a:defRPr>
            </a:lvl1pPr>
            <a:lvl2pPr marL="822960" indent="-228600">
              <a:lnSpc>
                <a:spcPct val="100000"/>
              </a:lnSpc>
              <a:spcBef>
                <a:spcPts val="1000"/>
              </a:spcBef>
              <a:buFont typeface="Gill Sans MT" panose="020B0502020104020203" pitchFamily="34" charset="0"/>
              <a:buChar char="–"/>
              <a:defRPr sz="1800">
                <a:solidFill>
                  <a:schemeClr val="tx2"/>
                </a:solidFill>
              </a:defRPr>
            </a:lvl2pPr>
            <a:lvl3pPr>
              <a:lnSpc>
                <a:spcPct val="100000"/>
              </a:lnSpc>
              <a:spcBef>
                <a:spcPts val="1000"/>
              </a:spcBef>
              <a:defRPr sz="1800">
                <a:solidFill>
                  <a:schemeClr val="tx2"/>
                </a:solidFill>
              </a:defRPr>
            </a:lvl3pPr>
            <a:lvl4pPr>
              <a:lnSpc>
                <a:spcPct val="100000"/>
              </a:lnSpc>
              <a:spcBef>
                <a:spcPts val="1000"/>
              </a:spcBef>
              <a:defRPr sz="1800">
                <a:solidFill>
                  <a:schemeClr val="tx2"/>
                </a:solidFill>
              </a:defRPr>
            </a:lvl4pPr>
            <a:lvl5pPr>
              <a:lnSpc>
                <a:spcPct val="100000"/>
              </a:lnSpc>
              <a:spcBef>
                <a:spcPts val="1000"/>
              </a:spcBef>
              <a:defRPr sz="1800">
                <a:solidFill>
                  <a:schemeClr val="tx2"/>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304800" y="411861"/>
            <a:ext cx="7391400" cy="857250"/>
          </a:xfrm>
        </p:spPr>
        <p:txBody>
          <a:bodyPr lIns="0" tIns="0" rIns="0" bIns="0" anchor="t" anchorCtr="0">
            <a:noAutofit/>
          </a:bodyPr>
          <a:lstStyle>
            <a:lvl1pPr algn="l">
              <a:defRPr sz="26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3664561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7_Two Content">
    <p:spTree>
      <p:nvGrpSpPr>
        <p:cNvPr id="1" name=""/>
        <p:cNvGrpSpPr/>
        <p:nvPr/>
      </p:nvGrpSpPr>
      <p:grpSpPr>
        <a:xfrm>
          <a:off x="0" y="0"/>
          <a:ext cx="0" cy="0"/>
          <a:chOff x="0" y="0"/>
          <a:chExt cx="0" cy="0"/>
        </a:xfrm>
      </p:grpSpPr>
      <p:sp>
        <p:nvSpPr>
          <p:cNvPr id="9" name="Rectangle 8"/>
          <p:cNvSpPr/>
          <p:nvPr userDrawn="1"/>
        </p:nvSpPr>
        <p:spPr>
          <a:xfrm>
            <a:off x="1371600" y="1033272"/>
            <a:ext cx="777240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2286000" y="1428750"/>
            <a:ext cx="6553200" cy="3657600"/>
          </a:xfrm>
        </p:spPr>
        <p:txBody>
          <a:bodyPr lIns="0" tIns="0" rIns="0" bIns="0">
            <a:noAutofit/>
          </a:bodyPr>
          <a:lstStyle>
            <a:lvl1pPr marL="274320" indent="-274320">
              <a:lnSpc>
                <a:spcPct val="100000"/>
              </a:lnSpc>
              <a:spcBef>
                <a:spcPts val="1400"/>
              </a:spcBef>
              <a:buFontTx/>
              <a:buBlip>
                <a:blip r:embed="rId2"/>
              </a:buBlip>
              <a:defRPr sz="2200">
                <a:solidFill>
                  <a:schemeClr val="tx1"/>
                </a:solidFill>
              </a:defRPr>
            </a:lvl1pPr>
            <a:lvl2pPr marL="822960" indent="-228600">
              <a:lnSpc>
                <a:spcPct val="100000"/>
              </a:lnSpc>
              <a:spcBef>
                <a:spcPts val="1000"/>
              </a:spcBef>
              <a:buFont typeface="Gill Sans MT" panose="020B0502020104020203" pitchFamily="34" charset="0"/>
              <a:buChar char="–"/>
              <a:defRPr sz="1800">
                <a:solidFill>
                  <a:schemeClr val="tx2"/>
                </a:solidFill>
              </a:defRPr>
            </a:lvl2pPr>
            <a:lvl3pPr>
              <a:lnSpc>
                <a:spcPct val="100000"/>
              </a:lnSpc>
              <a:spcBef>
                <a:spcPts val="1000"/>
              </a:spcBef>
              <a:defRPr sz="1800">
                <a:solidFill>
                  <a:schemeClr val="tx2"/>
                </a:solidFill>
              </a:defRPr>
            </a:lvl3pPr>
            <a:lvl4pPr>
              <a:lnSpc>
                <a:spcPct val="100000"/>
              </a:lnSpc>
              <a:spcBef>
                <a:spcPts val="1000"/>
              </a:spcBef>
              <a:defRPr sz="1800">
                <a:solidFill>
                  <a:schemeClr val="tx2"/>
                </a:solidFill>
              </a:defRPr>
            </a:lvl4pPr>
            <a:lvl5pPr>
              <a:lnSpc>
                <a:spcPct val="100000"/>
              </a:lnSpc>
              <a:spcBef>
                <a:spcPts val="1000"/>
              </a:spcBef>
              <a:defRPr sz="1800">
                <a:solidFill>
                  <a:schemeClr val="tx2"/>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228600" y="449961"/>
            <a:ext cx="7391400" cy="857250"/>
          </a:xfrm>
        </p:spPr>
        <p:txBody>
          <a:bodyPr lIns="0" tIns="0" rIns="0" bIns="0" anchor="t" anchorCtr="0">
            <a:noAutofit/>
          </a:bodyPr>
          <a:lstStyle>
            <a:lvl1pPr algn="l">
              <a:defRPr sz="26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447411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443" y="971550"/>
            <a:ext cx="7885113" cy="3124200"/>
          </a:xfrm>
        </p:spPr>
        <p:txBody>
          <a:bodyPr lIns="0" tIns="0" rIns="0" bIns="0" anchor="ctr" anchorCtr="0">
            <a:noAutofit/>
          </a:bodyPr>
          <a:lstStyle>
            <a:lvl1pPr algn="ctr">
              <a:lnSpc>
                <a:spcPts val="4200"/>
              </a:lnSpc>
              <a:defRPr sz="3400" b="0" cap="none">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7489502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2078831"/>
            <a:ext cx="4343400" cy="1102519"/>
          </a:xfrm>
        </p:spPr>
        <p:txBody>
          <a:bodyPr lIns="0" tIns="0" rIns="0" bIns="0" anchor="t" anchorCtr="0">
            <a:noAutofit/>
          </a:bodyPr>
          <a:lstStyle>
            <a:lvl1pPr algn="l">
              <a:lnSpc>
                <a:spcPts val="3400"/>
              </a:lnSpc>
              <a:defRPr sz="2800" b="0">
                <a:solidFill>
                  <a:schemeClr val="accent1"/>
                </a:solidFill>
                <a:latin typeface="+mj-lt"/>
              </a:defRPr>
            </a:lvl1pPr>
          </a:lstStyle>
          <a:p>
            <a:r>
              <a:rPr lang="en-US" dirty="0"/>
              <a:t>Click to edit Master title style</a:t>
            </a:r>
          </a:p>
        </p:txBody>
      </p:sp>
      <p:sp>
        <p:nvSpPr>
          <p:cNvPr id="3" name="Subtitle 2"/>
          <p:cNvSpPr>
            <a:spLocks noGrp="1"/>
          </p:cNvSpPr>
          <p:nvPr>
            <p:ph type="subTitle" idx="1"/>
          </p:nvPr>
        </p:nvSpPr>
        <p:spPr>
          <a:xfrm>
            <a:off x="4800600" y="3200400"/>
            <a:ext cx="4343400" cy="1314450"/>
          </a:xfrm>
        </p:spPr>
        <p:txBody>
          <a:bodyPr lIns="0" tIns="0" rIns="0" bIns="0">
            <a:noAutofit/>
          </a:bodyPr>
          <a:lstStyle>
            <a:lvl1pPr marL="0" indent="0" algn="l">
              <a:lnSpc>
                <a:spcPts val="2700"/>
              </a:lnSpc>
              <a:spcBef>
                <a:spcPts val="0"/>
              </a:spcBef>
              <a:buNone/>
              <a:defRPr sz="19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8513568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9_Two Content">
    <p:spTree>
      <p:nvGrpSpPr>
        <p:cNvPr id="1" name=""/>
        <p:cNvGrpSpPr/>
        <p:nvPr/>
      </p:nvGrpSpPr>
      <p:grpSpPr>
        <a:xfrm>
          <a:off x="0" y="0"/>
          <a:ext cx="0" cy="0"/>
          <a:chOff x="0" y="0"/>
          <a:chExt cx="0" cy="0"/>
        </a:xfrm>
      </p:grpSpPr>
      <p:sp>
        <p:nvSpPr>
          <p:cNvPr id="9" name="Rectangle 8"/>
          <p:cNvSpPr/>
          <p:nvPr userDrawn="1"/>
        </p:nvSpPr>
        <p:spPr>
          <a:xfrm>
            <a:off x="1371600" y="1033272"/>
            <a:ext cx="384048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7086" y="437198"/>
            <a:ext cx="7391400" cy="857250"/>
          </a:xfrm>
        </p:spPr>
        <p:txBody>
          <a:bodyPr lIns="0" tIns="0" rIns="0" bIns="0" anchor="t" anchorCtr="0">
            <a:noAutofit/>
          </a:bodyPr>
          <a:lstStyle>
            <a:lvl1pPr algn="l">
              <a:defRPr sz="2600">
                <a:solidFill>
                  <a:schemeClr val="tx1"/>
                </a:solidFill>
              </a:defRPr>
            </a:lvl1pPr>
          </a:lstStyle>
          <a:p>
            <a:r>
              <a:rPr lang="en-US" dirty="0"/>
              <a:t>Click to edit Master title style</a:t>
            </a:r>
          </a:p>
        </p:txBody>
      </p:sp>
      <p:sp>
        <p:nvSpPr>
          <p:cNvPr id="12" name="Rectangle 11"/>
          <p:cNvSpPr/>
          <p:nvPr userDrawn="1"/>
        </p:nvSpPr>
        <p:spPr>
          <a:xfrm>
            <a:off x="5303520" y="1033272"/>
            <a:ext cx="384048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5098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742188-C24B-4844-BCA7-0B9F1B76E402}" type="datetimeFigureOut">
              <a:rPr lang="en-US" smtClean="0"/>
              <a:t>7/12/18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890D63-0B11-FC4D-8ADA-4C51CE263FFA}" type="slidenum">
              <a:rPr lang="en-US" smtClean="0"/>
              <a:t>‹#›</a:t>
            </a:fld>
            <a:endParaRPr lang="en-US"/>
          </a:p>
        </p:txBody>
      </p:sp>
    </p:spTree>
    <p:extLst>
      <p:ext uri="{BB962C8B-B14F-4D97-AF65-F5344CB8AC3E}">
        <p14:creationId xmlns:p14="http://schemas.microsoft.com/office/powerpoint/2010/main" val="1582423776"/>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content full yellow banner">
    <p:spTree>
      <p:nvGrpSpPr>
        <p:cNvPr id="1" name=""/>
        <p:cNvGrpSpPr/>
        <p:nvPr/>
      </p:nvGrpSpPr>
      <p:grpSpPr>
        <a:xfrm>
          <a:off x="0" y="0"/>
          <a:ext cx="0" cy="0"/>
          <a:chOff x="0" y="0"/>
          <a:chExt cx="0" cy="0"/>
        </a:xfrm>
      </p:grpSpPr>
      <p:sp>
        <p:nvSpPr>
          <p:cNvPr id="9" name="Rectangle 8"/>
          <p:cNvSpPr/>
          <p:nvPr userDrawn="1"/>
        </p:nvSpPr>
        <p:spPr>
          <a:xfrm>
            <a:off x="1371600" y="1033272"/>
            <a:ext cx="777240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2286000" y="1428750"/>
            <a:ext cx="6553200" cy="3657600"/>
          </a:xfrm>
        </p:spPr>
        <p:txBody>
          <a:bodyPr lIns="0" tIns="0" rIns="0" bIns="0">
            <a:noAutofit/>
          </a:bodyPr>
          <a:lstStyle>
            <a:lvl1pPr marL="274320" indent="-274320">
              <a:lnSpc>
                <a:spcPct val="100000"/>
              </a:lnSpc>
              <a:spcBef>
                <a:spcPts val="1400"/>
              </a:spcBef>
              <a:buFontTx/>
              <a:buBlip>
                <a:blip r:embed="rId2"/>
              </a:buBlip>
              <a:defRPr sz="2200">
                <a:solidFill>
                  <a:schemeClr val="tx1"/>
                </a:solidFill>
              </a:defRPr>
            </a:lvl1pPr>
            <a:lvl2pPr marL="822960" indent="-228600">
              <a:lnSpc>
                <a:spcPct val="100000"/>
              </a:lnSpc>
              <a:spcBef>
                <a:spcPts val="1000"/>
              </a:spcBef>
              <a:buFont typeface="Gill Sans MT" panose="020B0502020104020203" pitchFamily="34" charset="0"/>
              <a:buChar char="–"/>
              <a:defRPr sz="1800">
                <a:solidFill>
                  <a:schemeClr val="tx2"/>
                </a:solidFill>
              </a:defRPr>
            </a:lvl2pPr>
            <a:lvl3pPr>
              <a:lnSpc>
                <a:spcPct val="100000"/>
              </a:lnSpc>
              <a:spcBef>
                <a:spcPts val="1000"/>
              </a:spcBef>
              <a:defRPr sz="1800">
                <a:solidFill>
                  <a:schemeClr val="tx2"/>
                </a:solidFill>
              </a:defRPr>
            </a:lvl3pPr>
            <a:lvl4pPr>
              <a:lnSpc>
                <a:spcPct val="100000"/>
              </a:lnSpc>
              <a:spcBef>
                <a:spcPts val="1000"/>
              </a:spcBef>
              <a:defRPr sz="1800">
                <a:solidFill>
                  <a:schemeClr val="tx2"/>
                </a:solidFill>
              </a:defRPr>
            </a:lvl4pPr>
            <a:lvl5pPr>
              <a:lnSpc>
                <a:spcPct val="100000"/>
              </a:lnSpc>
              <a:spcBef>
                <a:spcPts val="1000"/>
              </a:spcBef>
              <a:defRPr sz="1800">
                <a:solidFill>
                  <a:schemeClr val="tx2"/>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1752600" y="420624"/>
            <a:ext cx="7391400" cy="857250"/>
          </a:xfrm>
        </p:spPr>
        <p:txBody>
          <a:bodyPr lIns="0" tIns="0" rIns="0" bIns="0" anchor="t" anchorCtr="0">
            <a:noAutofit/>
          </a:bodyPr>
          <a:lstStyle>
            <a:lvl1pPr algn="l">
              <a:defRPr sz="26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7806333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content full green banner">
    <p:spTree>
      <p:nvGrpSpPr>
        <p:cNvPr id="1" name=""/>
        <p:cNvGrpSpPr/>
        <p:nvPr/>
      </p:nvGrpSpPr>
      <p:grpSpPr>
        <a:xfrm>
          <a:off x="0" y="0"/>
          <a:ext cx="0" cy="0"/>
          <a:chOff x="0" y="0"/>
          <a:chExt cx="0" cy="0"/>
        </a:xfrm>
      </p:grpSpPr>
      <p:sp>
        <p:nvSpPr>
          <p:cNvPr id="9" name="Rectangle 8"/>
          <p:cNvSpPr/>
          <p:nvPr userDrawn="1"/>
        </p:nvSpPr>
        <p:spPr>
          <a:xfrm>
            <a:off x="1371600" y="1033272"/>
            <a:ext cx="777240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2286000" y="1428750"/>
            <a:ext cx="6553200" cy="3657600"/>
          </a:xfrm>
        </p:spPr>
        <p:txBody>
          <a:bodyPr lIns="0" tIns="0" rIns="0" bIns="0">
            <a:noAutofit/>
          </a:bodyPr>
          <a:lstStyle>
            <a:lvl1pPr marL="274320" indent="-274320">
              <a:lnSpc>
                <a:spcPct val="100000"/>
              </a:lnSpc>
              <a:spcBef>
                <a:spcPts val="1400"/>
              </a:spcBef>
              <a:buFontTx/>
              <a:buBlip>
                <a:blip r:embed="rId2"/>
              </a:buBlip>
              <a:defRPr sz="2200">
                <a:solidFill>
                  <a:schemeClr val="tx1"/>
                </a:solidFill>
              </a:defRPr>
            </a:lvl1pPr>
            <a:lvl2pPr marL="822960" indent="-228600">
              <a:lnSpc>
                <a:spcPct val="100000"/>
              </a:lnSpc>
              <a:spcBef>
                <a:spcPts val="1000"/>
              </a:spcBef>
              <a:buFont typeface="Gill Sans MT" panose="020B0502020104020203" pitchFamily="34" charset="0"/>
              <a:buChar char="–"/>
              <a:defRPr sz="1800">
                <a:solidFill>
                  <a:schemeClr val="tx2"/>
                </a:solidFill>
              </a:defRPr>
            </a:lvl2pPr>
            <a:lvl3pPr>
              <a:lnSpc>
                <a:spcPct val="100000"/>
              </a:lnSpc>
              <a:spcBef>
                <a:spcPts val="1000"/>
              </a:spcBef>
              <a:defRPr sz="1800">
                <a:solidFill>
                  <a:schemeClr val="tx2"/>
                </a:solidFill>
              </a:defRPr>
            </a:lvl3pPr>
            <a:lvl4pPr>
              <a:lnSpc>
                <a:spcPct val="100000"/>
              </a:lnSpc>
              <a:spcBef>
                <a:spcPts val="1000"/>
              </a:spcBef>
              <a:defRPr sz="1800">
                <a:solidFill>
                  <a:schemeClr val="tx2"/>
                </a:solidFill>
              </a:defRPr>
            </a:lvl4pPr>
            <a:lvl5pPr>
              <a:lnSpc>
                <a:spcPct val="100000"/>
              </a:lnSpc>
              <a:spcBef>
                <a:spcPts val="1000"/>
              </a:spcBef>
              <a:defRPr sz="1800">
                <a:solidFill>
                  <a:schemeClr val="tx2"/>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8872" y="365760"/>
            <a:ext cx="9509760" cy="515112"/>
          </a:xfrm>
          <a:prstGeom prst="rect">
            <a:avLst/>
          </a:prstGeom>
        </p:spPr>
      </p:pic>
      <p:sp>
        <p:nvSpPr>
          <p:cNvPr id="2" name="Title 1"/>
          <p:cNvSpPr>
            <a:spLocks noGrp="1"/>
          </p:cNvSpPr>
          <p:nvPr>
            <p:ph type="title"/>
          </p:nvPr>
        </p:nvSpPr>
        <p:spPr>
          <a:xfrm>
            <a:off x="1752600" y="420624"/>
            <a:ext cx="7391400" cy="857250"/>
          </a:xfrm>
        </p:spPr>
        <p:txBody>
          <a:bodyPr lIns="0" tIns="0" rIns="0" bIns="0" anchor="t" anchorCtr="0">
            <a:noAutofit/>
          </a:bodyPr>
          <a:lstStyle>
            <a:lvl1pPr algn="l">
              <a:defRPr sz="26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38240886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large photo">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371600" y="0"/>
            <a:ext cx="7772400" cy="5143500"/>
          </a:xfrm>
        </p:spPr>
        <p:txBody>
          <a:bodyPr/>
          <a:lstStyle/>
          <a:p>
            <a:endParaRPr lang="en-US"/>
          </a:p>
        </p:txBody>
      </p:sp>
    </p:spTree>
    <p:extLst>
      <p:ext uri="{BB962C8B-B14F-4D97-AF65-F5344CB8AC3E}">
        <p14:creationId xmlns:p14="http://schemas.microsoft.com/office/powerpoint/2010/main" val="28387415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Large icon and text">
    <p:spTree>
      <p:nvGrpSpPr>
        <p:cNvPr id="1" name=""/>
        <p:cNvGrpSpPr/>
        <p:nvPr/>
      </p:nvGrpSpPr>
      <p:grpSpPr>
        <a:xfrm>
          <a:off x="0" y="0"/>
          <a:ext cx="0" cy="0"/>
          <a:chOff x="0" y="0"/>
          <a:chExt cx="0" cy="0"/>
        </a:xfrm>
      </p:grpSpPr>
      <p:sp>
        <p:nvSpPr>
          <p:cNvPr id="6" name="Rectangle 5"/>
          <p:cNvSpPr/>
          <p:nvPr userDrawn="1"/>
        </p:nvSpPr>
        <p:spPr>
          <a:xfrm>
            <a:off x="1371600" y="54102"/>
            <a:ext cx="7772400" cy="50893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1371600" y="0"/>
            <a:ext cx="7772400" cy="100584"/>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0"/>
          </p:nvPr>
        </p:nvSpPr>
        <p:spPr>
          <a:xfrm>
            <a:off x="1371600" y="1962150"/>
            <a:ext cx="7772400" cy="2590800"/>
          </a:xfrm>
        </p:spPr>
        <p:txBody>
          <a:bodyPr>
            <a:normAutofit/>
          </a:bodyPr>
          <a:lstStyle>
            <a:lvl1pPr marL="0" indent="0" algn="ctr">
              <a:lnSpc>
                <a:spcPts val="3000"/>
              </a:lnSpc>
              <a:spcBef>
                <a:spcPts val="1700"/>
              </a:spcBef>
              <a:buFontTx/>
              <a:buNone/>
              <a:defRPr sz="2600"/>
            </a:lvl1pPr>
          </a:lstStyle>
          <a:p>
            <a:pPr lvl="0"/>
            <a:r>
              <a:rPr lang="en-US" dirty="0"/>
              <a:t>Click to edit Master text styles</a:t>
            </a:r>
          </a:p>
        </p:txBody>
      </p:sp>
    </p:spTree>
    <p:extLst>
      <p:ext uri="{BB962C8B-B14F-4D97-AF65-F5344CB8AC3E}">
        <p14:creationId xmlns:p14="http://schemas.microsoft.com/office/powerpoint/2010/main" val="25733420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green banner_video">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5651"/>
            <a:ext cx="9143996" cy="587022"/>
          </a:xfrm>
          <a:prstGeom prst="rect">
            <a:avLst/>
          </a:prstGeom>
        </p:spPr>
      </p:pic>
      <p:sp>
        <p:nvSpPr>
          <p:cNvPr id="2" name="Title 1"/>
          <p:cNvSpPr>
            <a:spLocks noGrp="1"/>
          </p:cNvSpPr>
          <p:nvPr>
            <p:ph type="title"/>
          </p:nvPr>
        </p:nvSpPr>
        <p:spPr>
          <a:xfrm>
            <a:off x="228600" y="384048"/>
            <a:ext cx="7391400" cy="857250"/>
          </a:xfrm>
        </p:spPr>
        <p:txBody>
          <a:bodyPr lIns="0" tIns="0" rIns="0" bIns="0" anchor="t" anchorCtr="0">
            <a:noAutofit/>
          </a:bodyPr>
          <a:lstStyle>
            <a:lvl1pPr algn="l">
              <a:defRPr sz="2600">
                <a:solidFill>
                  <a:schemeClr val="tx1"/>
                </a:solidFill>
              </a:defRPr>
            </a:lvl1pPr>
          </a:lstStyle>
          <a:p>
            <a:r>
              <a:rPr lang="en-US" dirty="0"/>
              <a:t>Click to edit Master title style</a:t>
            </a:r>
          </a:p>
        </p:txBody>
      </p:sp>
      <p:sp>
        <p:nvSpPr>
          <p:cNvPr id="17" name="Media Placeholder 16"/>
          <p:cNvSpPr>
            <a:spLocks noGrp="1"/>
          </p:cNvSpPr>
          <p:nvPr>
            <p:ph type="media" sz="quarter" idx="10"/>
          </p:nvPr>
        </p:nvSpPr>
        <p:spPr>
          <a:xfrm>
            <a:off x="1371600" y="1028700"/>
            <a:ext cx="7772400" cy="3566160"/>
          </a:xfrm>
        </p:spPr>
        <p:txBody>
          <a:bodyPr/>
          <a:lstStyle/>
          <a:p>
            <a:endParaRPr lang="en-US"/>
          </a:p>
        </p:txBody>
      </p:sp>
    </p:spTree>
    <p:extLst>
      <p:ext uri="{BB962C8B-B14F-4D97-AF65-F5344CB8AC3E}">
        <p14:creationId xmlns:p14="http://schemas.microsoft.com/office/powerpoint/2010/main" val="41702481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p:cNvSpPr>
            <a:spLocks noGrp="1"/>
          </p:cNvSpPr>
          <p:nvPr>
            <p:ph type="dt" sz="half" idx="10"/>
          </p:nvPr>
        </p:nvSpPr>
        <p:spPr/>
        <p:txBody>
          <a:bodyPr/>
          <a:lstStyle/>
          <a:p>
            <a:fld id="{B7742188-C24B-4844-BCA7-0B9F1B76E402}" type="datetimeFigureOut">
              <a:rPr lang="en-US" smtClean="0"/>
              <a:t>7/12/18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890D63-0B11-FC4D-8ADA-4C51CE263FFA}" type="slidenum">
              <a:rPr lang="en-US" smtClean="0"/>
              <a:t>‹#›</a:t>
            </a:fld>
            <a:endParaRPr lang="en-US"/>
          </a:p>
        </p:txBody>
      </p:sp>
    </p:spTree>
    <p:extLst>
      <p:ext uri="{BB962C8B-B14F-4D97-AF65-F5344CB8AC3E}">
        <p14:creationId xmlns:p14="http://schemas.microsoft.com/office/powerpoint/2010/main" val="7677468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lgn="l">
              <a:defRPr/>
            </a:lvl1pPr>
            <a:lvl2pPr algn="l">
              <a:defRPr/>
            </a:lvl2pPr>
            <a:lvl3pPr algn="l">
              <a:defRPr/>
            </a:lvl3pPr>
            <a:lvl4pPr algn="l">
              <a:defRPr/>
            </a:lvl4pPr>
            <a:lvl5pPr algn="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BBED8E-80FF-F44F-A52D-CB7511249DF9}" type="slidenum">
              <a:rPr lang="en-US" smtClean="0"/>
              <a:t>‹#›</a:t>
            </a:fld>
            <a:endParaRPr lang="en-US"/>
          </a:p>
        </p:txBody>
      </p:sp>
    </p:spTree>
    <p:extLst>
      <p:ext uri="{BB962C8B-B14F-4D97-AF65-F5344CB8AC3E}">
        <p14:creationId xmlns:p14="http://schemas.microsoft.com/office/powerpoint/2010/main" val="1168306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742188-C24B-4844-BCA7-0B9F1B76E402}" type="datetimeFigureOut">
              <a:rPr lang="en-US" smtClean="0"/>
              <a:t>7/12/18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890D63-0B11-FC4D-8ADA-4C51CE263FFA}" type="slidenum">
              <a:rPr lang="en-US" smtClean="0"/>
              <a:t>‹#›</a:t>
            </a:fld>
            <a:endParaRPr lang="en-US"/>
          </a:p>
        </p:txBody>
      </p:sp>
    </p:spTree>
    <p:extLst>
      <p:ext uri="{BB962C8B-B14F-4D97-AF65-F5344CB8AC3E}">
        <p14:creationId xmlns:p14="http://schemas.microsoft.com/office/powerpoint/2010/main" val="901655784"/>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7742188-C24B-4844-BCA7-0B9F1B76E402}" type="datetimeFigureOut">
              <a:rPr lang="en-US" smtClean="0"/>
              <a:t>7/12/18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890D63-0B11-FC4D-8ADA-4C51CE263FFA}" type="slidenum">
              <a:rPr lang="en-US" smtClean="0"/>
              <a:t>‹#›</a:t>
            </a:fld>
            <a:endParaRPr lang="en-US"/>
          </a:p>
        </p:txBody>
      </p:sp>
    </p:spTree>
    <p:extLst>
      <p:ext uri="{BB962C8B-B14F-4D97-AF65-F5344CB8AC3E}">
        <p14:creationId xmlns:p14="http://schemas.microsoft.com/office/powerpoint/2010/main" val="1060540087"/>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7742188-C24B-4844-BCA7-0B9F1B76E402}" type="datetimeFigureOut">
              <a:rPr lang="en-US" smtClean="0"/>
              <a:t>7/12/18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890D63-0B11-FC4D-8ADA-4C51CE263FFA}" type="slidenum">
              <a:rPr lang="en-US" smtClean="0"/>
              <a:t>‹#›</a:t>
            </a:fld>
            <a:endParaRPr lang="en-US"/>
          </a:p>
        </p:txBody>
      </p:sp>
    </p:spTree>
    <p:extLst>
      <p:ext uri="{BB962C8B-B14F-4D97-AF65-F5344CB8AC3E}">
        <p14:creationId xmlns:p14="http://schemas.microsoft.com/office/powerpoint/2010/main" val="603745904"/>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7742188-C24B-4844-BCA7-0B9F1B76E402}" type="datetimeFigureOut">
              <a:rPr lang="en-US" smtClean="0"/>
              <a:t>7/12/18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890D63-0B11-FC4D-8ADA-4C51CE263FFA}" type="slidenum">
              <a:rPr lang="en-US" smtClean="0"/>
              <a:t>‹#›</a:t>
            </a:fld>
            <a:endParaRPr lang="en-US"/>
          </a:p>
        </p:txBody>
      </p:sp>
    </p:spTree>
    <p:extLst>
      <p:ext uri="{BB962C8B-B14F-4D97-AF65-F5344CB8AC3E}">
        <p14:creationId xmlns:p14="http://schemas.microsoft.com/office/powerpoint/2010/main" val="859416843"/>
      </p:ext>
    </p:extLst>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7742188-C24B-4844-BCA7-0B9F1B76E402}" type="datetimeFigureOut">
              <a:rPr lang="en-US" smtClean="0"/>
              <a:t>7/12/18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890D63-0B11-FC4D-8ADA-4C51CE263FFA}" type="slidenum">
              <a:rPr lang="en-US" smtClean="0"/>
              <a:t>‹#›</a:t>
            </a:fld>
            <a:endParaRPr lang="en-US"/>
          </a:p>
        </p:txBody>
      </p:sp>
    </p:spTree>
    <p:extLst>
      <p:ext uri="{BB962C8B-B14F-4D97-AF65-F5344CB8AC3E}">
        <p14:creationId xmlns:p14="http://schemas.microsoft.com/office/powerpoint/2010/main" val="1745166296"/>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742188-C24B-4844-BCA7-0B9F1B76E402}" type="datetimeFigureOut">
              <a:rPr lang="en-US" smtClean="0"/>
              <a:t>7/12/18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890D63-0B11-FC4D-8ADA-4C51CE263FFA}" type="slidenum">
              <a:rPr lang="en-US" smtClean="0"/>
              <a:t>‹#›</a:t>
            </a:fld>
            <a:endParaRPr lang="en-US"/>
          </a:p>
        </p:txBody>
      </p:sp>
    </p:spTree>
    <p:extLst>
      <p:ext uri="{BB962C8B-B14F-4D97-AF65-F5344CB8AC3E}">
        <p14:creationId xmlns:p14="http://schemas.microsoft.com/office/powerpoint/2010/main" val="11120575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7742188-C24B-4844-BCA7-0B9F1B76E402}" type="datetimeFigureOut">
              <a:rPr lang="en-US" smtClean="0"/>
              <a:t>7/12/18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890D63-0B11-FC4D-8ADA-4C51CE263FFA}" type="slidenum">
              <a:rPr lang="en-US" smtClean="0"/>
              <a:t>‹#›</a:t>
            </a:fld>
            <a:endParaRPr lang="en-US"/>
          </a:p>
        </p:txBody>
      </p:sp>
    </p:spTree>
    <p:extLst>
      <p:ext uri="{BB962C8B-B14F-4D97-AF65-F5344CB8AC3E}">
        <p14:creationId xmlns:p14="http://schemas.microsoft.com/office/powerpoint/2010/main" val="1908591871"/>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7742188-C24B-4844-BCA7-0B9F1B76E402}" type="datetimeFigureOut">
              <a:rPr lang="en-US" smtClean="0"/>
              <a:t>7/12/18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890D63-0B11-FC4D-8ADA-4C51CE263FFA}" type="slidenum">
              <a:rPr lang="en-US" smtClean="0"/>
              <a:t>‹#›</a:t>
            </a:fld>
            <a:endParaRPr lang="en-US"/>
          </a:p>
        </p:txBody>
      </p:sp>
    </p:spTree>
    <p:extLst>
      <p:ext uri="{BB962C8B-B14F-4D97-AF65-F5344CB8AC3E}">
        <p14:creationId xmlns:p14="http://schemas.microsoft.com/office/powerpoint/2010/main" val="385188288"/>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742188-C24B-4844-BCA7-0B9F1B76E402}" type="datetimeFigureOut">
              <a:rPr lang="en-US" smtClean="0"/>
              <a:t>7/12/18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890D63-0B11-FC4D-8ADA-4C51CE263FFA}" type="slidenum">
              <a:rPr lang="en-US" smtClean="0"/>
              <a:t>‹#›</a:t>
            </a:fld>
            <a:endParaRPr lang="en-US"/>
          </a:p>
        </p:txBody>
      </p:sp>
    </p:spTree>
    <p:extLst>
      <p:ext uri="{BB962C8B-B14F-4D97-AF65-F5344CB8AC3E}">
        <p14:creationId xmlns:p14="http://schemas.microsoft.com/office/powerpoint/2010/main" val="906609407"/>
      </p:ext>
    </p:extLst>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742188-C24B-4844-BCA7-0B9F1B76E402}" type="datetimeFigureOut">
              <a:rPr lang="en-US" smtClean="0"/>
              <a:t>7/12/18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890D63-0B11-FC4D-8ADA-4C51CE263FFA}" type="slidenum">
              <a:rPr lang="en-US" smtClean="0"/>
              <a:t>‹#›</a:t>
            </a:fld>
            <a:endParaRPr lang="en-US"/>
          </a:p>
        </p:txBody>
      </p:sp>
    </p:spTree>
    <p:extLst>
      <p:ext uri="{BB962C8B-B14F-4D97-AF65-F5344CB8AC3E}">
        <p14:creationId xmlns:p14="http://schemas.microsoft.com/office/powerpoint/2010/main" val="228852131"/>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content full yellow banner">
    <p:spTree>
      <p:nvGrpSpPr>
        <p:cNvPr id="1" name=""/>
        <p:cNvGrpSpPr/>
        <p:nvPr/>
      </p:nvGrpSpPr>
      <p:grpSpPr>
        <a:xfrm>
          <a:off x="0" y="0"/>
          <a:ext cx="0" cy="0"/>
          <a:chOff x="0" y="0"/>
          <a:chExt cx="0" cy="0"/>
        </a:xfrm>
      </p:grpSpPr>
      <p:sp>
        <p:nvSpPr>
          <p:cNvPr id="9" name="Rectangle 8"/>
          <p:cNvSpPr/>
          <p:nvPr userDrawn="1"/>
        </p:nvSpPr>
        <p:spPr>
          <a:xfrm>
            <a:off x="1371600" y="1033272"/>
            <a:ext cx="777240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2286000" y="1428750"/>
            <a:ext cx="6553200" cy="3657600"/>
          </a:xfrm>
        </p:spPr>
        <p:txBody>
          <a:bodyPr lIns="0" tIns="0" rIns="0" bIns="0">
            <a:noAutofit/>
          </a:bodyPr>
          <a:lstStyle>
            <a:lvl1pPr marL="274320" indent="-274320">
              <a:lnSpc>
                <a:spcPct val="100000"/>
              </a:lnSpc>
              <a:spcBef>
                <a:spcPts val="1400"/>
              </a:spcBef>
              <a:buFontTx/>
              <a:buBlip>
                <a:blip r:embed="rId2"/>
              </a:buBlip>
              <a:defRPr sz="2200">
                <a:solidFill>
                  <a:schemeClr val="tx1"/>
                </a:solidFill>
              </a:defRPr>
            </a:lvl1pPr>
            <a:lvl2pPr marL="822960" indent="-228600">
              <a:lnSpc>
                <a:spcPct val="100000"/>
              </a:lnSpc>
              <a:spcBef>
                <a:spcPts val="1000"/>
              </a:spcBef>
              <a:buFont typeface="Gill Sans MT" panose="020B0502020104020203" pitchFamily="34" charset="0"/>
              <a:buChar char="–"/>
              <a:defRPr sz="1800">
                <a:solidFill>
                  <a:schemeClr val="tx1"/>
                </a:solidFill>
              </a:defRPr>
            </a:lvl2pPr>
            <a:lvl3pPr>
              <a:lnSpc>
                <a:spcPct val="100000"/>
              </a:lnSpc>
              <a:spcBef>
                <a:spcPts val="1000"/>
              </a:spcBef>
              <a:defRPr sz="1800">
                <a:solidFill>
                  <a:schemeClr val="tx1"/>
                </a:solidFill>
              </a:defRPr>
            </a:lvl3pPr>
            <a:lvl4pPr>
              <a:lnSpc>
                <a:spcPct val="100000"/>
              </a:lnSpc>
              <a:spcBef>
                <a:spcPts val="1000"/>
              </a:spcBef>
              <a:defRPr sz="1800">
                <a:solidFill>
                  <a:schemeClr val="tx1"/>
                </a:solidFill>
              </a:defRPr>
            </a:lvl4pPr>
            <a:lvl5pPr>
              <a:lnSpc>
                <a:spcPct val="100000"/>
              </a:lnSpc>
              <a:spcBef>
                <a:spcPts val="1000"/>
              </a:spcBef>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18872" y="365760"/>
            <a:ext cx="9509760" cy="515112"/>
          </a:xfrm>
          <a:prstGeom prst="rect">
            <a:avLst/>
          </a:prstGeom>
        </p:spPr>
      </p:pic>
      <p:sp>
        <p:nvSpPr>
          <p:cNvPr id="2" name="Title 1"/>
          <p:cNvSpPr>
            <a:spLocks noGrp="1"/>
          </p:cNvSpPr>
          <p:nvPr>
            <p:ph type="title"/>
          </p:nvPr>
        </p:nvSpPr>
        <p:spPr>
          <a:xfrm>
            <a:off x="1752600" y="420624"/>
            <a:ext cx="7391400" cy="857250"/>
          </a:xfrm>
        </p:spPr>
        <p:txBody>
          <a:bodyPr lIns="0" tIns="0" rIns="0" bIns="0" anchor="t" anchorCtr="0">
            <a:noAutofit/>
          </a:bodyPr>
          <a:lstStyle>
            <a:lvl1pPr algn="l">
              <a:defRPr sz="2600" b="1">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654077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green banner_video">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5651"/>
            <a:ext cx="9144000" cy="587022"/>
          </a:xfrm>
          <a:prstGeom prst="rect">
            <a:avLst/>
          </a:prstGeom>
          <a:noFill/>
          <a:ln>
            <a:noFill/>
          </a:ln>
        </p:spPr>
      </p:pic>
      <p:sp>
        <p:nvSpPr>
          <p:cNvPr id="2" name="Title 1"/>
          <p:cNvSpPr>
            <a:spLocks noGrp="1"/>
          </p:cNvSpPr>
          <p:nvPr>
            <p:ph type="title"/>
          </p:nvPr>
        </p:nvSpPr>
        <p:spPr>
          <a:xfrm>
            <a:off x="685800" y="379766"/>
            <a:ext cx="7391400" cy="857250"/>
          </a:xfrm>
          <a:noFill/>
        </p:spPr>
        <p:txBody>
          <a:bodyPr lIns="0" tIns="0" rIns="0" bIns="0" anchor="t" anchorCtr="0">
            <a:noAutofit/>
          </a:bodyPr>
          <a:lstStyle>
            <a:lvl1pPr algn="l">
              <a:defRPr sz="2600" b="1">
                <a:solidFill>
                  <a:schemeClr val="tx1"/>
                </a:solidFill>
              </a:defRPr>
            </a:lvl1pPr>
          </a:lstStyle>
          <a:p>
            <a:r>
              <a:rPr lang="en-US" dirty="0"/>
              <a:t>Click to edit Master title style</a:t>
            </a:r>
          </a:p>
        </p:txBody>
      </p:sp>
      <p:sp>
        <p:nvSpPr>
          <p:cNvPr id="17" name="Media Placeholder 16"/>
          <p:cNvSpPr>
            <a:spLocks noGrp="1"/>
          </p:cNvSpPr>
          <p:nvPr>
            <p:ph type="media" sz="quarter" idx="10"/>
          </p:nvPr>
        </p:nvSpPr>
        <p:spPr>
          <a:xfrm>
            <a:off x="1371600" y="1047750"/>
            <a:ext cx="7772400" cy="3566160"/>
          </a:xfrm>
        </p:spPr>
        <p:txBody>
          <a:bodyPr/>
          <a:lstStyle/>
          <a:p>
            <a:endParaRPr lang="en-US" dirty="0"/>
          </a:p>
        </p:txBody>
      </p:sp>
    </p:spTree>
    <p:extLst>
      <p:ext uri="{BB962C8B-B14F-4D97-AF65-F5344CB8AC3E}">
        <p14:creationId xmlns:p14="http://schemas.microsoft.com/office/powerpoint/2010/main" val="1591553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Rectangle 8"/>
          <p:cNvSpPr/>
          <p:nvPr userDrawn="1"/>
        </p:nvSpPr>
        <p:spPr>
          <a:xfrm>
            <a:off x="1371600" y="1033272"/>
            <a:ext cx="777240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2286000" y="1428750"/>
            <a:ext cx="6553200" cy="3657600"/>
          </a:xfrm>
        </p:spPr>
        <p:txBody>
          <a:bodyPr lIns="0" tIns="0" rIns="0" bIns="0">
            <a:noAutofit/>
          </a:bodyPr>
          <a:lstStyle>
            <a:lvl1pPr marL="274320" indent="-274320">
              <a:lnSpc>
                <a:spcPct val="100000"/>
              </a:lnSpc>
              <a:spcBef>
                <a:spcPts val="1400"/>
              </a:spcBef>
              <a:buFontTx/>
              <a:buBlip>
                <a:blip r:embed="rId2"/>
              </a:buBlip>
              <a:defRPr sz="2200">
                <a:solidFill>
                  <a:schemeClr val="tx1"/>
                </a:solidFill>
              </a:defRPr>
            </a:lvl1pPr>
            <a:lvl2pPr marL="822960" indent="-228600">
              <a:lnSpc>
                <a:spcPct val="100000"/>
              </a:lnSpc>
              <a:spcBef>
                <a:spcPts val="1000"/>
              </a:spcBef>
              <a:buFont typeface="Gill Sans MT" panose="020B0502020104020203" pitchFamily="34" charset="0"/>
              <a:buChar char="–"/>
              <a:defRPr sz="1800">
                <a:solidFill>
                  <a:schemeClr val="tx1"/>
                </a:solidFill>
              </a:defRPr>
            </a:lvl2pPr>
            <a:lvl3pPr>
              <a:lnSpc>
                <a:spcPct val="100000"/>
              </a:lnSpc>
              <a:spcBef>
                <a:spcPts val="1000"/>
              </a:spcBef>
              <a:defRPr sz="1800">
                <a:solidFill>
                  <a:schemeClr val="tx1"/>
                </a:solidFill>
              </a:defRPr>
            </a:lvl3pPr>
            <a:lvl4pPr>
              <a:lnSpc>
                <a:spcPct val="100000"/>
              </a:lnSpc>
              <a:spcBef>
                <a:spcPts val="1000"/>
              </a:spcBef>
              <a:defRPr sz="1800">
                <a:solidFill>
                  <a:schemeClr val="tx1"/>
                </a:solidFill>
              </a:defRPr>
            </a:lvl4pPr>
            <a:lvl5pPr>
              <a:lnSpc>
                <a:spcPct val="100000"/>
              </a:lnSpc>
              <a:spcBef>
                <a:spcPts val="1000"/>
              </a:spcBef>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876300" y="460248"/>
            <a:ext cx="7391400" cy="857250"/>
          </a:xfrm>
        </p:spPr>
        <p:txBody>
          <a:bodyPr lIns="0" tIns="0" rIns="0" bIns="0" anchor="t" anchorCtr="0">
            <a:noAutofit/>
          </a:bodyPr>
          <a:lstStyle>
            <a:lvl1pPr algn="l">
              <a:defRPr sz="2600" b="1">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8444110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9" name="Rectangle 8"/>
          <p:cNvSpPr/>
          <p:nvPr userDrawn="1"/>
        </p:nvSpPr>
        <p:spPr>
          <a:xfrm>
            <a:off x="1371600" y="1033272"/>
            <a:ext cx="384048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33400" y="421815"/>
            <a:ext cx="7391400" cy="857250"/>
          </a:xfrm>
        </p:spPr>
        <p:txBody>
          <a:bodyPr lIns="0" tIns="0" rIns="0" bIns="0" anchor="t" anchorCtr="0">
            <a:noAutofit/>
          </a:bodyPr>
          <a:lstStyle>
            <a:lvl1pPr algn="l">
              <a:defRPr sz="2600" b="1">
                <a:solidFill>
                  <a:schemeClr val="tx1"/>
                </a:solidFill>
              </a:defRPr>
            </a:lvl1pPr>
          </a:lstStyle>
          <a:p>
            <a:r>
              <a:rPr lang="en-US" dirty="0"/>
              <a:t>Click to edit Master title style</a:t>
            </a:r>
          </a:p>
        </p:txBody>
      </p:sp>
      <p:sp>
        <p:nvSpPr>
          <p:cNvPr id="12" name="Rectangle 11"/>
          <p:cNvSpPr/>
          <p:nvPr userDrawn="1"/>
        </p:nvSpPr>
        <p:spPr>
          <a:xfrm>
            <a:off x="5303520" y="1033272"/>
            <a:ext cx="384048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164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7742188-C24B-4844-BCA7-0B9F1B76E402}" type="datetimeFigureOut">
              <a:rPr lang="en-US" smtClean="0"/>
              <a:t>7/12/18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890D63-0B11-FC4D-8ADA-4C51CE263FFA}" type="slidenum">
              <a:rPr lang="en-US" smtClean="0"/>
              <a:t>‹#›</a:t>
            </a:fld>
            <a:endParaRPr lang="en-US"/>
          </a:p>
        </p:txBody>
      </p:sp>
    </p:spTree>
    <p:extLst>
      <p:ext uri="{BB962C8B-B14F-4D97-AF65-F5344CB8AC3E}">
        <p14:creationId xmlns:p14="http://schemas.microsoft.com/office/powerpoint/2010/main" val="1334022777"/>
      </p:ext>
    </p:extLst>
  </p:cSld>
  <p:clrMapOvr>
    <a:masterClrMapping/>
  </p:clrMapOvr>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9" name="Rectangle 8"/>
          <p:cNvSpPr/>
          <p:nvPr userDrawn="1"/>
        </p:nvSpPr>
        <p:spPr>
          <a:xfrm>
            <a:off x="1371600" y="1033272"/>
            <a:ext cx="777240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0" y="1428750"/>
            <a:ext cx="8839200" cy="3657600"/>
          </a:xfrm>
        </p:spPr>
        <p:txBody>
          <a:bodyPr lIns="0" tIns="0" rIns="0" bIns="0">
            <a:noAutofit/>
          </a:bodyPr>
          <a:lstStyle>
            <a:lvl1pPr marL="274320" indent="-274320">
              <a:lnSpc>
                <a:spcPct val="100000"/>
              </a:lnSpc>
              <a:spcBef>
                <a:spcPts val="1400"/>
              </a:spcBef>
              <a:buFontTx/>
              <a:buBlip>
                <a:blip r:embed="rId2"/>
              </a:buBlip>
              <a:defRPr sz="2200">
                <a:solidFill>
                  <a:schemeClr val="tx1"/>
                </a:solidFill>
              </a:defRPr>
            </a:lvl1pPr>
            <a:lvl2pPr marL="822960" indent="-228600">
              <a:lnSpc>
                <a:spcPct val="100000"/>
              </a:lnSpc>
              <a:spcBef>
                <a:spcPts val="1000"/>
              </a:spcBef>
              <a:buFont typeface="Gill Sans MT" panose="020B0502020104020203" pitchFamily="34" charset="0"/>
              <a:buChar char="–"/>
              <a:defRPr sz="1800">
                <a:solidFill>
                  <a:schemeClr val="tx2"/>
                </a:solidFill>
              </a:defRPr>
            </a:lvl2pPr>
            <a:lvl3pPr>
              <a:lnSpc>
                <a:spcPct val="100000"/>
              </a:lnSpc>
              <a:spcBef>
                <a:spcPts val="1000"/>
              </a:spcBef>
              <a:defRPr sz="1800">
                <a:solidFill>
                  <a:schemeClr val="tx2"/>
                </a:solidFill>
              </a:defRPr>
            </a:lvl3pPr>
            <a:lvl4pPr>
              <a:lnSpc>
                <a:spcPct val="100000"/>
              </a:lnSpc>
              <a:spcBef>
                <a:spcPts val="1000"/>
              </a:spcBef>
              <a:defRPr sz="1800">
                <a:solidFill>
                  <a:schemeClr val="tx2"/>
                </a:solidFill>
              </a:defRPr>
            </a:lvl4pPr>
            <a:lvl5pPr>
              <a:lnSpc>
                <a:spcPct val="100000"/>
              </a:lnSpc>
              <a:spcBef>
                <a:spcPts val="1000"/>
              </a:spcBef>
              <a:defRPr sz="1800">
                <a:solidFill>
                  <a:schemeClr val="tx2"/>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876300" y="495300"/>
            <a:ext cx="7391400" cy="857250"/>
          </a:xfrm>
        </p:spPr>
        <p:txBody>
          <a:bodyPr lIns="0" tIns="0" rIns="0" bIns="0" anchor="t" anchorCtr="0">
            <a:noAutofit/>
          </a:bodyPr>
          <a:lstStyle>
            <a:lvl1pPr algn="l">
              <a:defRPr sz="2600" b="1">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1430646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9" name="Rectangle 8"/>
          <p:cNvSpPr/>
          <p:nvPr userDrawn="1"/>
        </p:nvSpPr>
        <p:spPr>
          <a:xfrm>
            <a:off x="1371600" y="1033272"/>
            <a:ext cx="777240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0" y="1485900"/>
            <a:ext cx="8839200" cy="3657600"/>
          </a:xfrm>
        </p:spPr>
        <p:txBody>
          <a:bodyPr lIns="0" tIns="0" rIns="0" bIns="0">
            <a:noAutofit/>
          </a:bodyPr>
          <a:lstStyle>
            <a:lvl1pPr marL="274320" indent="-274320">
              <a:lnSpc>
                <a:spcPct val="100000"/>
              </a:lnSpc>
              <a:spcBef>
                <a:spcPts val="1400"/>
              </a:spcBef>
              <a:buFontTx/>
              <a:buBlip>
                <a:blip r:embed="rId2"/>
              </a:buBlip>
              <a:defRPr sz="2200">
                <a:solidFill>
                  <a:schemeClr val="tx1"/>
                </a:solidFill>
              </a:defRPr>
            </a:lvl1pPr>
            <a:lvl2pPr marL="822960" indent="-228600">
              <a:lnSpc>
                <a:spcPct val="100000"/>
              </a:lnSpc>
              <a:spcBef>
                <a:spcPts val="1000"/>
              </a:spcBef>
              <a:buFont typeface="Gill Sans MT" panose="020B0502020104020203" pitchFamily="34" charset="0"/>
              <a:buChar char="–"/>
              <a:defRPr sz="1800">
                <a:solidFill>
                  <a:schemeClr val="tx2"/>
                </a:solidFill>
              </a:defRPr>
            </a:lvl2pPr>
            <a:lvl3pPr>
              <a:lnSpc>
                <a:spcPct val="100000"/>
              </a:lnSpc>
              <a:spcBef>
                <a:spcPts val="1000"/>
              </a:spcBef>
              <a:defRPr sz="1800">
                <a:solidFill>
                  <a:schemeClr val="tx2"/>
                </a:solidFill>
              </a:defRPr>
            </a:lvl3pPr>
            <a:lvl4pPr>
              <a:lnSpc>
                <a:spcPct val="100000"/>
              </a:lnSpc>
              <a:spcBef>
                <a:spcPts val="1000"/>
              </a:spcBef>
              <a:defRPr sz="1800">
                <a:solidFill>
                  <a:schemeClr val="tx2"/>
                </a:solidFill>
              </a:defRPr>
            </a:lvl4pPr>
            <a:lvl5pPr>
              <a:lnSpc>
                <a:spcPct val="100000"/>
              </a:lnSpc>
              <a:spcBef>
                <a:spcPts val="1000"/>
              </a:spcBef>
              <a:defRPr sz="1800">
                <a:solidFill>
                  <a:schemeClr val="tx2"/>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723900" y="465963"/>
            <a:ext cx="7391400" cy="857250"/>
          </a:xfrm>
        </p:spPr>
        <p:txBody>
          <a:bodyPr lIns="0" tIns="0" rIns="0" bIns="0" anchor="t" anchorCtr="0">
            <a:noAutofit/>
          </a:bodyPr>
          <a:lstStyle>
            <a:lvl1pPr algn="l">
              <a:defRPr sz="2600" b="1">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134011629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443" y="971550"/>
            <a:ext cx="7885113" cy="3124200"/>
          </a:xfrm>
        </p:spPr>
        <p:txBody>
          <a:bodyPr lIns="0" tIns="0" rIns="0" bIns="0" anchor="ctr" anchorCtr="0">
            <a:noAutofit/>
          </a:bodyPr>
          <a:lstStyle>
            <a:lvl1pPr algn="ctr">
              <a:lnSpc>
                <a:spcPts val="4200"/>
              </a:lnSpc>
              <a:defRPr sz="3400" b="0" cap="none">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5943955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2078831"/>
            <a:ext cx="4343400" cy="1102519"/>
          </a:xfrm>
        </p:spPr>
        <p:txBody>
          <a:bodyPr lIns="0" tIns="0" rIns="0" bIns="0" anchor="t" anchorCtr="0">
            <a:noAutofit/>
          </a:bodyPr>
          <a:lstStyle>
            <a:lvl1pPr algn="l">
              <a:lnSpc>
                <a:spcPts val="3400"/>
              </a:lnSpc>
              <a:defRPr sz="2800" b="0">
                <a:solidFill>
                  <a:schemeClr val="accent1"/>
                </a:solidFill>
                <a:latin typeface="+mj-lt"/>
              </a:defRPr>
            </a:lvl1pPr>
          </a:lstStyle>
          <a:p>
            <a:r>
              <a:rPr lang="en-US" dirty="0"/>
              <a:t>Click to edit Master title style</a:t>
            </a:r>
          </a:p>
        </p:txBody>
      </p:sp>
      <p:sp>
        <p:nvSpPr>
          <p:cNvPr id="3" name="Subtitle 2"/>
          <p:cNvSpPr>
            <a:spLocks noGrp="1"/>
          </p:cNvSpPr>
          <p:nvPr>
            <p:ph type="subTitle" idx="1"/>
          </p:nvPr>
        </p:nvSpPr>
        <p:spPr>
          <a:xfrm>
            <a:off x="4800600" y="3200400"/>
            <a:ext cx="4343400" cy="1314450"/>
          </a:xfrm>
        </p:spPr>
        <p:txBody>
          <a:bodyPr lIns="0" tIns="0" rIns="0" bIns="0">
            <a:noAutofit/>
          </a:bodyPr>
          <a:lstStyle>
            <a:lvl1pPr marL="0" indent="0" algn="l">
              <a:lnSpc>
                <a:spcPts val="2700"/>
              </a:lnSpc>
              <a:spcBef>
                <a:spcPts val="0"/>
              </a:spcBef>
              <a:buNone/>
              <a:defRPr sz="19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7701724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_content full green banner">
    <p:spTree>
      <p:nvGrpSpPr>
        <p:cNvPr id="1" name=""/>
        <p:cNvGrpSpPr/>
        <p:nvPr/>
      </p:nvGrpSpPr>
      <p:grpSpPr>
        <a:xfrm>
          <a:off x="0" y="0"/>
          <a:ext cx="0" cy="0"/>
          <a:chOff x="0" y="0"/>
          <a:chExt cx="0" cy="0"/>
        </a:xfrm>
      </p:grpSpPr>
      <p:sp>
        <p:nvSpPr>
          <p:cNvPr id="9" name="Rectangle 8"/>
          <p:cNvSpPr/>
          <p:nvPr userDrawn="1"/>
        </p:nvSpPr>
        <p:spPr>
          <a:xfrm>
            <a:off x="1371600" y="1033272"/>
            <a:ext cx="777240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2286000" y="1428750"/>
            <a:ext cx="6553200" cy="3657600"/>
          </a:xfrm>
        </p:spPr>
        <p:txBody>
          <a:bodyPr lIns="0" tIns="0" rIns="0" bIns="0">
            <a:noAutofit/>
          </a:bodyPr>
          <a:lstStyle>
            <a:lvl1pPr marL="274320" indent="-274320">
              <a:lnSpc>
                <a:spcPct val="100000"/>
              </a:lnSpc>
              <a:spcBef>
                <a:spcPts val="1400"/>
              </a:spcBef>
              <a:buFontTx/>
              <a:buBlip>
                <a:blip r:embed="rId2"/>
              </a:buBlip>
              <a:defRPr sz="2200">
                <a:solidFill>
                  <a:schemeClr val="tx1"/>
                </a:solidFill>
              </a:defRPr>
            </a:lvl1pPr>
            <a:lvl2pPr marL="822960" indent="-228600">
              <a:lnSpc>
                <a:spcPct val="100000"/>
              </a:lnSpc>
              <a:spcBef>
                <a:spcPts val="1000"/>
              </a:spcBef>
              <a:buFont typeface="Gill Sans MT" panose="020B0502020104020203" pitchFamily="34" charset="0"/>
              <a:buChar char="–"/>
              <a:defRPr sz="1800">
                <a:solidFill>
                  <a:schemeClr val="tx2"/>
                </a:solidFill>
              </a:defRPr>
            </a:lvl2pPr>
            <a:lvl3pPr>
              <a:lnSpc>
                <a:spcPct val="100000"/>
              </a:lnSpc>
              <a:spcBef>
                <a:spcPts val="1000"/>
              </a:spcBef>
              <a:defRPr sz="1800">
                <a:solidFill>
                  <a:schemeClr val="tx2"/>
                </a:solidFill>
              </a:defRPr>
            </a:lvl3pPr>
            <a:lvl4pPr>
              <a:lnSpc>
                <a:spcPct val="100000"/>
              </a:lnSpc>
              <a:spcBef>
                <a:spcPts val="1000"/>
              </a:spcBef>
              <a:defRPr sz="1800">
                <a:solidFill>
                  <a:schemeClr val="tx2"/>
                </a:solidFill>
              </a:defRPr>
            </a:lvl4pPr>
            <a:lvl5pPr>
              <a:lnSpc>
                <a:spcPct val="100000"/>
              </a:lnSpc>
              <a:spcBef>
                <a:spcPts val="1000"/>
              </a:spcBef>
              <a:defRPr sz="1800">
                <a:solidFill>
                  <a:schemeClr val="tx2"/>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8872" y="365760"/>
            <a:ext cx="9509760" cy="515112"/>
          </a:xfrm>
          <a:prstGeom prst="rect">
            <a:avLst/>
          </a:prstGeom>
        </p:spPr>
      </p:pic>
      <p:sp>
        <p:nvSpPr>
          <p:cNvPr id="2" name="Title 1"/>
          <p:cNvSpPr>
            <a:spLocks noGrp="1"/>
          </p:cNvSpPr>
          <p:nvPr>
            <p:ph type="title"/>
          </p:nvPr>
        </p:nvSpPr>
        <p:spPr>
          <a:xfrm>
            <a:off x="1752600" y="420624"/>
            <a:ext cx="7391400" cy="857250"/>
          </a:xfrm>
        </p:spPr>
        <p:txBody>
          <a:bodyPr lIns="0" tIns="0" rIns="0" bIns="0" anchor="t" anchorCtr="0">
            <a:noAutofit/>
          </a:bodyPr>
          <a:lstStyle>
            <a:lvl1pPr algn="l">
              <a:defRPr sz="2600" b="1">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68559683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_large photo">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371600" y="0"/>
            <a:ext cx="7772400" cy="5143500"/>
          </a:xfrm>
        </p:spPr>
        <p:txBody>
          <a:bodyPr/>
          <a:lstStyle/>
          <a:p>
            <a:endParaRPr lang="en-US"/>
          </a:p>
        </p:txBody>
      </p:sp>
    </p:spTree>
    <p:extLst>
      <p:ext uri="{BB962C8B-B14F-4D97-AF65-F5344CB8AC3E}">
        <p14:creationId xmlns:p14="http://schemas.microsoft.com/office/powerpoint/2010/main" val="10671509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Large icon and text">
    <p:spTree>
      <p:nvGrpSpPr>
        <p:cNvPr id="1" name=""/>
        <p:cNvGrpSpPr/>
        <p:nvPr/>
      </p:nvGrpSpPr>
      <p:grpSpPr>
        <a:xfrm>
          <a:off x="0" y="0"/>
          <a:ext cx="0" cy="0"/>
          <a:chOff x="0" y="0"/>
          <a:chExt cx="0" cy="0"/>
        </a:xfrm>
      </p:grpSpPr>
      <p:sp>
        <p:nvSpPr>
          <p:cNvPr id="6" name="Rectangle 5"/>
          <p:cNvSpPr/>
          <p:nvPr userDrawn="1"/>
        </p:nvSpPr>
        <p:spPr>
          <a:xfrm>
            <a:off x="1371600" y="54102"/>
            <a:ext cx="7772400" cy="50893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1371600" y="0"/>
            <a:ext cx="7772400" cy="100584"/>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0"/>
          </p:nvPr>
        </p:nvSpPr>
        <p:spPr>
          <a:xfrm>
            <a:off x="762000" y="1331976"/>
            <a:ext cx="7772400" cy="2590800"/>
          </a:xfrm>
        </p:spPr>
        <p:txBody>
          <a:bodyPr>
            <a:normAutofit/>
          </a:bodyPr>
          <a:lstStyle>
            <a:lvl1pPr marL="0" indent="0" algn="ctr">
              <a:lnSpc>
                <a:spcPts val="3000"/>
              </a:lnSpc>
              <a:spcBef>
                <a:spcPts val="1700"/>
              </a:spcBef>
              <a:buFontTx/>
              <a:buNone/>
              <a:defRPr sz="2600"/>
            </a:lvl1pPr>
          </a:lstStyle>
          <a:p>
            <a:pPr lvl="0"/>
            <a:r>
              <a:rPr lang="en-US" dirty="0"/>
              <a:t>Click to edit Master text styles</a:t>
            </a:r>
          </a:p>
        </p:txBody>
      </p:sp>
    </p:spTree>
    <p:extLst>
      <p:ext uri="{BB962C8B-B14F-4D97-AF65-F5344CB8AC3E}">
        <p14:creationId xmlns:p14="http://schemas.microsoft.com/office/powerpoint/2010/main" val="1581298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7742188-C24B-4844-BCA7-0B9F1B76E402}" type="datetimeFigureOut">
              <a:rPr lang="en-US" smtClean="0"/>
              <a:t>7/12/18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890D63-0B11-FC4D-8ADA-4C51CE263FFA}" type="slidenum">
              <a:rPr lang="en-US" smtClean="0"/>
              <a:t>‹#›</a:t>
            </a:fld>
            <a:endParaRPr lang="en-US"/>
          </a:p>
        </p:txBody>
      </p:sp>
    </p:spTree>
    <p:extLst>
      <p:ext uri="{BB962C8B-B14F-4D97-AF65-F5344CB8AC3E}">
        <p14:creationId xmlns:p14="http://schemas.microsoft.com/office/powerpoint/2010/main" val="900191438"/>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742188-C24B-4844-BCA7-0B9F1B76E402}" type="datetimeFigureOut">
              <a:rPr lang="en-US" smtClean="0"/>
              <a:t>7/12/18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890D63-0B11-FC4D-8ADA-4C51CE263FFA}" type="slidenum">
              <a:rPr lang="en-US" smtClean="0"/>
              <a:t>‹#›</a:t>
            </a:fld>
            <a:endParaRPr lang="en-US"/>
          </a:p>
        </p:txBody>
      </p:sp>
    </p:spTree>
    <p:extLst>
      <p:ext uri="{BB962C8B-B14F-4D97-AF65-F5344CB8AC3E}">
        <p14:creationId xmlns:p14="http://schemas.microsoft.com/office/powerpoint/2010/main" val="1417202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7742188-C24B-4844-BCA7-0B9F1B76E402}" type="datetimeFigureOut">
              <a:rPr lang="en-US" smtClean="0"/>
              <a:t>7/12/18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890D63-0B11-FC4D-8ADA-4C51CE263FFA}" type="slidenum">
              <a:rPr lang="en-US" smtClean="0"/>
              <a:t>‹#›</a:t>
            </a:fld>
            <a:endParaRPr lang="en-US"/>
          </a:p>
        </p:txBody>
      </p:sp>
    </p:spTree>
    <p:extLst>
      <p:ext uri="{BB962C8B-B14F-4D97-AF65-F5344CB8AC3E}">
        <p14:creationId xmlns:p14="http://schemas.microsoft.com/office/powerpoint/2010/main" val="1707377317"/>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7742188-C24B-4844-BCA7-0B9F1B76E402}" type="datetimeFigureOut">
              <a:rPr lang="en-US" smtClean="0"/>
              <a:t>7/12/18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890D63-0B11-FC4D-8ADA-4C51CE263FFA}" type="slidenum">
              <a:rPr lang="en-US" smtClean="0"/>
              <a:t>‹#›</a:t>
            </a:fld>
            <a:endParaRPr lang="en-US"/>
          </a:p>
        </p:txBody>
      </p:sp>
    </p:spTree>
    <p:extLst>
      <p:ext uri="{BB962C8B-B14F-4D97-AF65-F5344CB8AC3E}">
        <p14:creationId xmlns:p14="http://schemas.microsoft.com/office/powerpoint/2010/main" val="1726563088"/>
      </p:ext>
    </p:extLst>
  </p:cSld>
  <p:clrMapOvr>
    <a:masterClrMapping/>
  </p:clrMapOvr>
  <p:hf hdr="0" ftr="0" dt="0"/>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9" Type="http://schemas.openxmlformats.org/officeDocument/2006/relationships/slideLayout" Target="../slideLayouts/slideLayout9.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43.xml"/><Relationship Id="rId20" Type="http://schemas.openxmlformats.org/officeDocument/2006/relationships/slideLayout" Target="../slideLayouts/slideLayout54.xml"/><Relationship Id="rId21" Type="http://schemas.openxmlformats.org/officeDocument/2006/relationships/slideLayout" Target="../slideLayouts/slideLayout55.xml"/><Relationship Id="rId22" Type="http://schemas.openxmlformats.org/officeDocument/2006/relationships/slideLayout" Target="../slideLayouts/slideLayout56.xml"/><Relationship Id="rId23" Type="http://schemas.openxmlformats.org/officeDocument/2006/relationships/theme" Target="../theme/theme2.xml"/><Relationship Id="rId10" Type="http://schemas.openxmlformats.org/officeDocument/2006/relationships/slideLayout" Target="../slideLayouts/slideLayout44.xml"/><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slideLayout" Target="../slideLayouts/slideLayout48.xml"/><Relationship Id="rId15" Type="http://schemas.openxmlformats.org/officeDocument/2006/relationships/slideLayout" Target="../slideLayouts/slideLayout49.xml"/><Relationship Id="rId16" Type="http://schemas.openxmlformats.org/officeDocument/2006/relationships/slideLayout" Target="../slideLayouts/slideLayout50.xml"/><Relationship Id="rId17" Type="http://schemas.openxmlformats.org/officeDocument/2006/relationships/slideLayout" Target="../slideLayouts/slideLayout51.xml"/><Relationship Id="rId18" Type="http://schemas.openxmlformats.org/officeDocument/2006/relationships/slideLayout" Target="../slideLayouts/slideLayout52.xml"/><Relationship Id="rId19" Type="http://schemas.openxmlformats.org/officeDocument/2006/relationships/slideLayout" Target="../slideLayouts/slideLayout53.xml"/><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7742188-C24B-4844-BCA7-0B9F1B76E402}" type="datetimeFigureOut">
              <a:rPr lang="en-US" smtClean="0"/>
              <a:t>7/12/18</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8890D63-0B11-FC4D-8ADA-4C51CE263FFA}" type="slidenum">
              <a:rPr lang="en-US" smtClean="0"/>
              <a:t>‹#›</a:t>
            </a:fld>
            <a:endParaRPr lang="en-US"/>
          </a:p>
        </p:txBody>
      </p:sp>
    </p:spTree>
    <p:extLst>
      <p:ext uri="{BB962C8B-B14F-4D97-AF65-F5344CB8AC3E}">
        <p14:creationId xmlns:p14="http://schemas.microsoft.com/office/powerpoint/2010/main" val="46650882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 id="2147483688" r:id="rId22"/>
    <p:sldLayoutId id="2147483689" r:id="rId23"/>
    <p:sldLayoutId id="2147483690" r:id="rId24"/>
    <p:sldLayoutId id="2147483691" r:id="rId25"/>
    <p:sldLayoutId id="2147483692" r:id="rId26"/>
    <p:sldLayoutId id="2147483651" r:id="rId27"/>
    <p:sldLayoutId id="2147483649" r:id="rId28"/>
    <p:sldLayoutId id="2147483659" r:id="rId29"/>
    <p:sldLayoutId id="2147483662" r:id="rId30"/>
    <p:sldLayoutId id="2147483663" r:id="rId31"/>
    <p:sldLayoutId id="2147483660" r:id="rId32"/>
    <p:sldLayoutId id="2147483654" r:id="rId33"/>
    <p:sldLayoutId id="2147483661" r:id="rId34"/>
  </p:sldLayoutIdLst>
  <p:hf hdr="0" ftr="0" dt="0"/>
  <p:txStyles>
    <p:titleStyle>
      <a:lvl1pPr algn="l" defTabSz="685800" rtl="0" eaLnBrk="1" latinLnBrk="0" hangingPunct="1">
        <a:lnSpc>
          <a:spcPct val="90000"/>
        </a:lnSpc>
        <a:spcBef>
          <a:spcPct val="0"/>
        </a:spcBef>
        <a:buNone/>
        <a:defRPr sz="3300" kern="1200">
          <a:solidFill>
            <a:schemeClr val="tx1"/>
          </a:solidFill>
          <a:latin typeface="Franklin Gothic Medium" charset="0"/>
          <a:ea typeface="Franklin Gothic Medium" charset="0"/>
          <a:cs typeface="Franklin Gothic Medium" charset="0"/>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Franklin Gothic Book" charset="0"/>
          <a:ea typeface="Franklin Gothic Book" charset="0"/>
          <a:cs typeface="Franklin Gothic Boo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Franklin Gothic Book" charset="0"/>
          <a:ea typeface="Franklin Gothic Book" charset="0"/>
          <a:cs typeface="Franklin Gothic Book" charset="0"/>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Franklin Gothic Book" charset="0"/>
          <a:ea typeface="Franklin Gothic Book" charset="0"/>
          <a:cs typeface="Franklin Gothic Book" charset="0"/>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7742188-C24B-4844-BCA7-0B9F1B76E402}" type="datetimeFigureOut">
              <a:rPr lang="en-US" smtClean="0"/>
              <a:t>7/12/18</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8890D63-0B11-FC4D-8ADA-4C51CE263FFA}" type="slidenum">
              <a:rPr lang="en-US" smtClean="0"/>
              <a:t>‹#›</a:t>
            </a:fld>
            <a:endParaRPr lang="en-US"/>
          </a:p>
        </p:txBody>
      </p:sp>
    </p:spTree>
    <p:extLst>
      <p:ext uri="{BB962C8B-B14F-4D97-AF65-F5344CB8AC3E}">
        <p14:creationId xmlns:p14="http://schemas.microsoft.com/office/powerpoint/2010/main" val="143642041"/>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 id="2147483712" r:id="rId19"/>
    <p:sldLayoutId id="2147483713" r:id="rId20"/>
    <p:sldLayoutId id="2147483714" r:id="rId21"/>
    <p:sldLayoutId id="2147483715" r:id="rId22"/>
  </p:sldLayoutIdLst>
  <p:hf hdr="0" ftr="0" dt="0"/>
  <p:txStyles>
    <p:titleStyle>
      <a:lvl1pPr algn="l" defTabSz="685800" rtl="0" eaLnBrk="1" latinLnBrk="0" hangingPunct="1">
        <a:lnSpc>
          <a:spcPct val="90000"/>
        </a:lnSpc>
        <a:spcBef>
          <a:spcPct val="0"/>
        </a:spcBef>
        <a:buNone/>
        <a:defRPr sz="3300" kern="1200">
          <a:solidFill>
            <a:schemeClr val="tx1"/>
          </a:solidFill>
          <a:latin typeface="Franklin Gothic Medium" charset="0"/>
          <a:ea typeface="Franklin Gothic Medium" charset="0"/>
          <a:cs typeface="Franklin Gothic Medium" charset="0"/>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Franklin Gothic Book" charset="0"/>
          <a:ea typeface="Franklin Gothic Book" charset="0"/>
          <a:cs typeface="Franklin Gothic Boo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Franklin Gothic Book" charset="0"/>
          <a:ea typeface="Franklin Gothic Book" charset="0"/>
          <a:cs typeface="Franklin Gothic Book" charset="0"/>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Franklin Gothic Book" charset="0"/>
          <a:ea typeface="Franklin Gothic Book" charset="0"/>
          <a:cs typeface="Franklin Gothic Book" charset="0"/>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3.xml"/><Relationship Id="rId4" Type="http://schemas.openxmlformats.org/officeDocument/2006/relationships/notesSlide" Target="../notesSlides/notesSlide15.xml"/><Relationship Id="rId5" Type="http://schemas.openxmlformats.org/officeDocument/2006/relationships/image" Target="../media/image7.png"/><Relationship Id="rId1" Type="http://schemas.microsoft.com/office/2007/relationships/media" Target="../media/media1.mp4"/><Relationship Id="rId2" Type="http://schemas.openxmlformats.org/officeDocument/2006/relationships/video" Target="../media/media1.mp4"/></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1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1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1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1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1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1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hyperlink" Target="http://www.ethics.va.gov/goalsofcaretraining.asp" TargetMode="External"/><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800" y="57150"/>
            <a:ext cx="3505200" cy="1177747"/>
          </a:xfrm>
        </p:spPr>
      </p:pic>
      <p:sp>
        <p:nvSpPr>
          <p:cNvPr id="4" name="Slide Number Placeholder 3"/>
          <p:cNvSpPr>
            <a:spLocks noGrp="1"/>
          </p:cNvSpPr>
          <p:nvPr>
            <p:ph type="sldNum" sz="quarter" idx="12"/>
          </p:nvPr>
        </p:nvSpPr>
        <p:spPr/>
        <p:txBody>
          <a:bodyPr/>
          <a:lstStyle/>
          <a:p>
            <a:fld id="{B4BBED8E-80FF-F44F-A52D-CB7511249DF9}" type="slidenum">
              <a:rPr lang="en-US" smtClean="0"/>
              <a:t>1</a:t>
            </a:fld>
            <a:endParaRPr lang="en-US"/>
          </a:p>
        </p:txBody>
      </p:sp>
      <p:sp>
        <p:nvSpPr>
          <p:cNvPr id="8" name="Rectangle 7"/>
          <p:cNvSpPr/>
          <p:nvPr/>
        </p:nvSpPr>
        <p:spPr>
          <a:xfrm>
            <a:off x="0" y="1289600"/>
            <a:ext cx="9144000" cy="38539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00037" y="1538274"/>
            <a:ext cx="8534400" cy="2431435"/>
          </a:xfrm>
          <a:prstGeom prst="rect">
            <a:avLst/>
          </a:prstGeom>
          <a:noFill/>
        </p:spPr>
        <p:txBody>
          <a:bodyPr wrap="square" rtlCol="0">
            <a:spAutoFit/>
          </a:bodyPr>
          <a:lstStyle/>
          <a:p>
            <a:pPr algn="ctr"/>
            <a:r>
              <a:rPr lang="en-US" sz="3600" i="1" dirty="0" smtClean="0">
                <a:solidFill>
                  <a:schemeClr val="bg1"/>
                </a:solidFill>
                <a:latin typeface="Franklin Gothic Medium" charset="0"/>
                <a:ea typeface="Franklin Gothic Medium" charset="0"/>
                <a:cs typeface="Franklin Gothic Medium" charset="0"/>
              </a:rPr>
              <a:t>Goals of Care Conversations </a:t>
            </a:r>
            <a:r>
              <a:rPr lang="mr-IN" sz="3600" i="1" dirty="0" smtClean="0">
                <a:solidFill>
                  <a:schemeClr val="bg1"/>
                </a:solidFill>
                <a:latin typeface="Franklin Gothic Medium" charset="0"/>
                <a:ea typeface="Franklin Gothic Medium" charset="0"/>
                <a:cs typeface="Franklin Gothic Medium" charset="0"/>
              </a:rPr>
              <a:t>–</a:t>
            </a:r>
            <a:r>
              <a:rPr lang="en-US" sz="3600" i="1" dirty="0" smtClean="0">
                <a:solidFill>
                  <a:schemeClr val="bg1"/>
                </a:solidFill>
                <a:latin typeface="Franklin Gothic Medium" charset="0"/>
                <a:ea typeface="Franklin Gothic Medium" charset="0"/>
                <a:cs typeface="Franklin Gothic Medium" charset="0"/>
              </a:rPr>
              <a:t> Part 2</a:t>
            </a:r>
          </a:p>
          <a:p>
            <a:pPr algn="ctr"/>
            <a:endParaRPr lang="en-US" sz="3600" i="1" dirty="0" smtClean="0">
              <a:solidFill>
                <a:schemeClr val="bg1"/>
              </a:solidFill>
              <a:latin typeface="Franklin Gothic Medium" charset="0"/>
              <a:ea typeface="Franklin Gothic Medium" charset="0"/>
              <a:cs typeface="Franklin Gothic Medium" charset="0"/>
            </a:endParaRPr>
          </a:p>
          <a:p>
            <a:pPr algn="ctr"/>
            <a:r>
              <a:rPr lang="en-US" sz="4000" dirty="0" smtClean="0">
                <a:solidFill>
                  <a:schemeClr val="bg1"/>
                </a:solidFill>
                <a:latin typeface="Franklin Gothic Medium" charset="0"/>
                <a:ea typeface="Franklin Gothic Medium" charset="0"/>
                <a:cs typeface="Franklin Gothic Medium" charset="0"/>
              </a:rPr>
              <a:t>Mapping the Future: </a:t>
            </a:r>
            <a:br>
              <a:rPr lang="en-US" sz="4000" dirty="0" smtClean="0">
                <a:solidFill>
                  <a:schemeClr val="bg1"/>
                </a:solidFill>
                <a:latin typeface="Franklin Gothic Medium" charset="0"/>
                <a:ea typeface="Franklin Gothic Medium" charset="0"/>
                <a:cs typeface="Franklin Gothic Medium" charset="0"/>
              </a:rPr>
            </a:br>
            <a:r>
              <a:rPr lang="en-US" sz="4000" dirty="0" smtClean="0">
                <a:solidFill>
                  <a:schemeClr val="bg1"/>
                </a:solidFill>
                <a:latin typeface="Franklin Gothic Medium" charset="0"/>
                <a:ea typeface="Franklin Gothic Medium" charset="0"/>
                <a:cs typeface="Franklin Gothic Medium" charset="0"/>
              </a:rPr>
              <a:t>Clarifying Priorities</a:t>
            </a:r>
            <a:endParaRPr lang="en-US" sz="4000" dirty="0">
              <a:solidFill>
                <a:schemeClr val="bg1"/>
              </a:solidFill>
              <a:latin typeface="Franklin Gothic Medium" charset="0"/>
              <a:ea typeface="Franklin Gothic Medium" charset="0"/>
              <a:cs typeface="Franklin Gothic Medium" charset="0"/>
            </a:endParaRPr>
          </a:p>
        </p:txBody>
      </p:sp>
    </p:spTree>
    <p:extLst>
      <p:ext uri="{BB962C8B-B14F-4D97-AF65-F5344CB8AC3E}">
        <p14:creationId xmlns:p14="http://schemas.microsoft.com/office/powerpoint/2010/main" val="1149450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4600" y="1885950"/>
            <a:ext cx="7848600" cy="1828800"/>
          </a:xfrm>
        </p:spPr>
        <p:txBody>
          <a:bodyPr/>
          <a:lstStyle/>
          <a:p>
            <a:pPr marL="342900" indent="-342900" algn="l">
              <a:buFont typeface="Wingdings" charset="2"/>
              <a:buChar char="ü"/>
            </a:pPr>
            <a:r>
              <a:rPr lang="en-US" sz="2400" dirty="0"/>
              <a:t>Define skills (lecture)</a:t>
            </a:r>
          </a:p>
          <a:p>
            <a:pPr marL="342900" indent="-342900" algn="l">
              <a:buFont typeface="Wingdings" charset="2"/>
              <a:buChar char="ü"/>
            </a:pPr>
            <a:r>
              <a:rPr lang="en-US" sz="2400" dirty="0"/>
              <a:t>Observe skills in action (videos)</a:t>
            </a:r>
          </a:p>
          <a:p>
            <a:pPr marL="342900" indent="-342900" algn="l">
              <a:buFont typeface="Wingdings" charset="2"/>
              <a:buChar char="ü"/>
            </a:pPr>
            <a:r>
              <a:rPr lang="en-US" sz="2400" dirty="0"/>
              <a:t>Practice (drills)</a:t>
            </a:r>
          </a:p>
          <a:p>
            <a:pPr algn="l"/>
            <a:endParaRPr lang="en-US" dirty="0"/>
          </a:p>
          <a:p>
            <a:pPr algn="l"/>
            <a:endParaRPr lang="en-US" dirty="0"/>
          </a:p>
          <a:p>
            <a:pPr algn="l"/>
            <a:endParaRPr lang="en-US" dirty="0"/>
          </a:p>
        </p:txBody>
      </p:sp>
      <p:sp>
        <p:nvSpPr>
          <p:cNvPr id="5" name="Title 1"/>
          <p:cNvSpPr>
            <a:spLocks noGrp="1"/>
          </p:cNvSpPr>
          <p:nvPr>
            <p:ph type="ctrTitle"/>
          </p:nvPr>
        </p:nvSpPr>
        <p:spPr>
          <a:xfrm>
            <a:off x="228600" y="514350"/>
            <a:ext cx="7848600" cy="1102519"/>
          </a:xfrm>
        </p:spPr>
        <p:txBody>
          <a:bodyPr>
            <a:normAutofit fontScale="90000"/>
          </a:bodyPr>
          <a:lstStyle/>
          <a:p>
            <a:r>
              <a:rPr lang="en-US" dirty="0"/>
              <a:t/>
            </a:r>
            <a:br>
              <a:rPr lang="en-US" dirty="0"/>
            </a:br>
            <a:r>
              <a:rPr lang="en-US" sz="4000" i="1" dirty="0"/>
              <a:t>How We Will Learn</a:t>
            </a:r>
          </a:p>
        </p:txBody>
      </p:sp>
    </p:spTree>
    <p:extLst>
      <p:ext uri="{BB962C8B-B14F-4D97-AF65-F5344CB8AC3E}">
        <p14:creationId xmlns:p14="http://schemas.microsoft.com/office/powerpoint/2010/main" val="2625997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676400" y="1428750"/>
            <a:ext cx="6553200" cy="3657600"/>
          </a:xfrm>
        </p:spPr>
        <p:txBody>
          <a:bodyPr/>
          <a:lstStyle/>
          <a:p>
            <a:r>
              <a:rPr lang="en-US" sz="2400" dirty="0"/>
              <a:t>You must know the patient’s goals and values before creating a plan</a:t>
            </a:r>
          </a:p>
          <a:p>
            <a:r>
              <a:rPr lang="en-US" sz="2400" dirty="0"/>
              <a:t>Only way to know is by asking</a:t>
            </a:r>
          </a:p>
          <a:p>
            <a:r>
              <a:rPr lang="en-US" sz="2400" dirty="0"/>
              <a:t>If asked correctly, the question makes sense and isn’t scary</a:t>
            </a:r>
          </a:p>
        </p:txBody>
      </p:sp>
      <p:sp>
        <p:nvSpPr>
          <p:cNvPr id="3" name="Title 2"/>
          <p:cNvSpPr>
            <a:spLocks noGrp="1"/>
          </p:cNvSpPr>
          <p:nvPr>
            <p:ph type="title"/>
          </p:nvPr>
        </p:nvSpPr>
        <p:spPr/>
        <p:txBody>
          <a:bodyPr/>
          <a:lstStyle/>
          <a:p>
            <a:r>
              <a:rPr lang="en-US" dirty="0"/>
              <a:t>RE</a:t>
            </a:r>
            <a:r>
              <a:rPr lang="en-US" b="1" dirty="0"/>
              <a:t>M</a:t>
            </a:r>
            <a:r>
              <a:rPr lang="en-US" dirty="0"/>
              <a:t>AP: </a:t>
            </a:r>
            <a:r>
              <a:rPr lang="en-US" b="1" dirty="0"/>
              <a:t>M</a:t>
            </a:r>
            <a:r>
              <a:rPr lang="en-US" dirty="0"/>
              <a:t>ap Out What’s Important</a:t>
            </a:r>
          </a:p>
        </p:txBody>
      </p:sp>
    </p:spTree>
    <p:extLst>
      <p:ext uri="{BB962C8B-B14F-4D97-AF65-F5344CB8AC3E}">
        <p14:creationId xmlns:p14="http://schemas.microsoft.com/office/powerpoint/2010/main" val="4159534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1447800" y="1123950"/>
            <a:ext cx="7086600" cy="3657600"/>
          </a:xfrm>
        </p:spPr>
        <p:txBody>
          <a:bodyPr/>
          <a:lstStyle/>
          <a:p>
            <a:r>
              <a:rPr lang="en-US" altLang="ja-JP" sz="2400" dirty="0">
                <a:ea typeface="ヒラギノ角ゴ ProN W3" charset="0"/>
                <a:cs typeface="Arial"/>
                <a:sym typeface="Avenir Light" charset="0"/>
              </a:rPr>
              <a:t>“Given this situation, what</a:t>
            </a:r>
            <a:r>
              <a:rPr lang="ja-JP" altLang="en-US" sz="2400" dirty="0">
                <a:ea typeface="ヒラギノ角ゴ ProN W3" charset="0"/>
                <a:cs typeface="Arial"/>
                <a:sym typeface="Avenir Light" charset="0"/>
              </a:rPr>
              <a:t>’</a:t>
            </a:r>
            <a:r>
              <a:rPr lang="en-US" altLang="ja-JP" sz="2400" dirty="0">
                <a:ea typeface="ヒラギノ角ゴ ProN W3" charset="0"/>
                <a:cs typeface="Arial"/>
                <a:sym typeface="Avenir Light" charset="0"/>
              </a:rPr>
              <a:t>s most important to you?</a:t>
            </a:r>
            <a:r>
              <a:rPr lang="ja-JP" altLang="en-US" sz="2400" dirty="0">
                <a:ea typeface="ヒラギノ角ゴ ProN W3" charset="0"/>
                <a:cs typeface="Arial"/>
                <a:sym typeface="Avenir Light" charset="0"/>
              </a:rPr>
              <a:t>”</a:t>
            </a:r>
            <a:endParaRPr lang="en-US" altLang="ja-JP" sz="2400" dirty="0">
              <a:ea typeface="ヒラギノ角ゴ ProN W3" charset="0"/>
              <a:cs typeface="Arial"/>
              <a:sym typeface="Avenir Book" charset="0"/>
            </a:endParaRPr>
          </a:p>
          <a:p>
            <a:pPr marL="273050" indent="-273050"/>
            <a:r>
              <a:rPr lang="ja-JP" altLang="en-US" sz="2400" dirty="0">
                <a:ea typeface="ヒラギノ角ゴ ProN W3" charset="0"/>
                <a:cs typeface="Arial"/>
                <a:sym typeface="Avenir Book" charset="0"/>
              </a:rPr>
              <a:t>“</a:t>
            </a:r>
            <a:r>
              <a:rPr lang="en-US" altLang="ja-JP" sz="2400" dirty="0">
                <a:ea typeface="ヒラギノ角ゴ ProN W3" charset="0"/>
                <a:cs typeface="Arial"/>
                <a:sym typeface="Avenir Book" charset="0"/>
              </a:rPr>
              <a:t>Knowing that time may be limited, what things are most important?”</a:t>
            </a:r>
            <a:endParaRPr lang="en-US" altLang="ja-JP" sz="2400" dirty="0">
              <a:ea typeface="ヒラギノ角ゴ ProN W3" charset="0"/>
              <a:cs typeface="Arial"/>
              <a:sym typeface="Avenir Light" charset="0"/>
            </a:endParaRPr>
          </a:p>
          <a:p>
            <a:pPr marL="273050" indent="-273050"/>
            <a:r>
              <a:rPr lang="ja-JP" altLang="en-US" sz="2400" dirty="0">
                <a:ea typeface="ヒラギノ角ゴ ProN W3" charset="0"/>
                <a:cs typeface="Arial"/>
                <a:sym typeface="Avenir Light" charset="0"/>
              </a:rPr>
              <a:t>“</a:t>
            </a:r>
            <a:r>
              <a:rPr lang="en-US" altLang="ja-JP" sz="2400" dirty="0">
                <a:ea typeface="ヒラギノ角ゴ ProN W3" charset="0"/>
                <a:cs typeface="Arial"/>
                <a:sym typeface="Avenir Light" charset="0"/>
              </a:rPr>
              <a:t>As you think about the future, what do you want to avoid? What do you want to make sure does not happen to you?”</a:t>
            </a:r>
          </a:p>
          <a:p>
            <a:pPr marL="273050" indent="-273050"/>
            <a:r>
              <a:rPr lang="en-US" sz="2400" dirty="0">
                <a:ea typeface="ヒラギノ角ゴ ProN W3" charset="0"/>
                <a:cs typeface="Arial"/>
                <a:sym typeface="Avenir Light" charset="0"/>
              </a:rPr>
              <a:t>“As you look at the future, what seems more important, the quality of your life or how long you live?”</a:t>
            </a:r>
          </a:p>
          <a:p>
            <a:pPr marL="273050" indent="-273050"/>
            <a:endParaRPr lang="en-US" altLang="ja-JP" sz="2400" dirty="0">
              <a:ea typeface="ヒラギノ角ゴ ProN W3" charset="0"/>
              <a:cs typeface="Arial"/>
              <a:sym typeface="Avenir Book" charset="0"/>
            </a:endParaRPr>
          </a:p>
          <a:p>
            <a:endParaRPr lang="en-US" dirty="0"/>
          </a:p>
        </p:txBody>
      </p:sp>
      <p:sp>
        <p:nvSpPr>
          <p:cNvPr id="3" name="Title 2"/>
          <p:cNvSpPr>
            <a:spLocks noGrp="1"/>
          </p:cNvSpPr>
          <p:nvPr>
            <p:ph type="title"/>
          </p:nvPr>
        </p:nvSpPr>
        <p:spPr/>
        <p:txBody>
          <a:bodyPr/>
          <a:lstStyle/>
          <a:p>
            <a:r>
              <a:rPr lang="en-US" dirty="0"/>
              <a:t>RE</a:t>
            </a:r>
            <a:r>
              <a:rPr lang="en-US" b="1" dirty="0"/>
              <a:t>M</a:t>
            </a:r>
            <a:r>
              <a:rPr lang="en-US" dirty="0"/>
              <a:t>AP: Map Out What’s Important (examples) </a:t>
            </a:r>
          </a:p>
        </p:txBody>
      </p:sp>
    </p:spTree>
    <p:extLst>
      <p:ext uri="{BB962C8B-B14F-4D97-AF65-F5344CB8AC3E}">
        <p14:creationId xmlns:p14="http://schemas.microsoft.com/office/powerpoint/2010/main" val="3143908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447800" y="1260596"/>
            <a:ext cx="6553200" cy="3657600"/>
          </a:xfrm>
        </p:spPr>
        <p:txBody>
          <a:bodyPr/>
          <a:lstStyle/>
          <a:p>
            <a:r>
              <a:rPr lang="en-US" sz="2400" dirty="0"/>
              <a:t>Make sure that you are asking what is most important to the patient - NOT to the surrogate</a:t>
            </a:r>
          </a:p>
          <a:p>
            <a:pPr lvl="1"/>
            <a:r>
              <a:rPr lang="en-US" sz="2400" dirty="0"/>
              <a:t>“If your dad was sitting here, what would he say is most important?”</a:t>
            </a:r>
          </a:p>
          <a:p>
            <a:pPr lvl="1"/>
            <a:r>
              <a:rPr lang="en-US" sz="2400" dirty="0"/>
              <a:t>“What would your mom be worried about in this situation?” </a:t>
            </a:r>
          </a:p>
          <a:p>
            <a:pPr lvl="1"/>
            <a:r>
              <a:rPr lang="en-US" sz="2400" dirty="0"/>
              <a:t>“If your son was sitting here and could hear what we are saying, what would you want to avoid?”</a:t>
            </a:r>
          </a:p>
          <a:p>
            <a:pPr lvl="1"/>
            <a:endParaRPr lang="en-US" sz="2000" dirty="0"/>
          </a:p>
        </p:txBody>
      </p:sp>
      <p:sp>
        <p:nvSpPr>
          <p:cNvPr id="3" name="Title 2"/>
          <p:cNvSpPr>
            <a:spLocks noGrp="1"/>
          </p:cNvSpPr>
          <p:nvPr>
            <p:ph type="title"/>
          </p:nvPr>
        </p:nvSpPr>
        <p:spPr/>
        <p:txBody>
          <a:bodyPr/>
          <a:lstStyle/>
          <a:p>
            <a:r>
              <a:rPr lang="en-US" dirty="0"/>
              <a:t>RE</a:t>
            </a:r>
            <a:r>
              <a:rPr lang="en-US" b="1" dirty="0"/>
              <a:t>M</a:t>
            </a:r>
            <a:r>
              <a:rPr lang="en-US" dirty="0"/>
              <a:t>AP: </a:t>
            </a:r>
            <a:r>
              <a:rPr lang="en-US" b="1" dirty="0"/>
              <a:t>M</a:t>
            </a:r>
            <a:r>
              <a:rPr lang="en-US" dirty="0"/>
              <a:t>apping with Surrogate </a:t>
            </a:r>
          </a:p>
        </p:txBody>
      </p:sp>
    </p:spTree>
    <p:extLst>
      <p:ext uri="{BB962C8B-B14F-4D97-AF65-F5344CB8AC3E}">
        <p14:creationId xmlns:p14="http://schemas.microsoft.com/office/powerpoint/2010/main" val="766490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1447800" y="1123950"/>
            <a:ext cx="7086600" cy="3657600"/>
          </a:xfrm>
        </p:spPr>
        <p:txBody>
          <a:bodyPr/>
          <a:lstStyle/>
          <a:p>
            <a:r>
              <a:rPr lang="en-US" sz="2400" dirty="0"/>
              <a:t>Be curious </a:t>
            </a:r>
          </a:p>
          <a:p>
            <a:r>
              <a:rPr lang="en-US" sz="2400" dirty="0"/>
              <a:t>Ask multiple exploratory questions – don’t stop after getting one or two answers </a:t>
            </a:r>
          </a:p>
          <a:p>
            <a:r>
              <a:rPr lang="en-US" sz="2400" dirty="0"/>
              <a:t>Don’t have an agenda or respond with judgment to patient desires</a:t>
            </a:r>
          </a:p>
        </p:txBody>
      </p:sp>
      <p:sp>
        <p:nvSpPr>
          <p:cNvPr id="3" name="Title 2"/>
          <p:cNvSpPr>
            <a:spLocks noGrp="1"/>
          </p:cNvSpPr>
          <p:nvPr>
            <p:ph type="title"/>
          </p:nvPr>
        </p:nvSpPr>
        <p:spPr/>
        <p:txBody>
          <a:bodyPr/>
          <a:lstStyle/>
          <a:p>
            <a:r>
              <a:rPr lang="en-US" dirty="0"/>
              <a:t>RE</a:t>
            </a:r>
            <a:r>
              <a:rPr lang="en-US" b="1" dirty="0"/>
              <a:t>M</a:t>
            </a:r>
            <a:r>
              <a:rPr lang="en-US" dirty="0"/>
              <a:t>AP: Mapping Tips</a:t>
            </a:r>
          </a:p>
        </p:txBody>
      </p:sp>
    </p:spTree>
    <p:extLst>
      <p:ext uri="{BB962C8B-B14F-4D97-AF65-F5344CB8AC3E}">
        <p14:creationId xmlns:p14="http://schemas.microsoft.com/office/powerpoint/2010/main" val="1935082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361950"/>
            <a:ext cx="7391400" cy="857250"/>
          </a:xfrm>
        </p:spPr>
        <p:txBody>
          <a:bodyPr/>
          <a:lstStyle/>
          <a:p>
            <a:r>
              <a:rPr lang="en-US" dirty="0"/>
              <a:t>RE</a:t>
            </a:r>
            <a:r>
              <a:rPr lang="en-US" b="1" dirty="0"/>
              <a:t>M</a:t>
            </a:r>
            <a:r>
              <a:rPr lang="en-US" dirty="0"/>
              <a:t>AP: Map Out The Future </a:t>
            </a:r>
          </a:p>
        </p:txBody>
      </p:sp>
      <p:pic>
        <p:nvPicPr>
          <p:cNvPr id="4" name="Module 3_video 1_reset goals" title="Mapping out the future video">
            <a:hlinkClick r:id="" action="ppaction://media"/>
          </p:cNvPr>
          <p:cNvPicPr>
            <a:picLocks noGrp="1" noChangeAspect="1"/>
          </p:cNvPicPr>
          <p:nvPr>
            <p:ph type="media" sz="quarter" idx="10"/>
            <a:videoFile r:link="rId2"/>
            <p:extLst>
              <p:ext uri="{DAA4B4D4-6D71-4841-9C94-3DE7FCFB9230}">
                <p14:media xmlns:p14="http://schemas.microsoft.com/office/powerpoint/2010/main" r:embed="rId1"/>
              </p:ext>
            </p:extLst>
          </p:nvPr>
        </p:nvPicPr>
        <p:blipFill>
          <a:blip r:embed="rId5"/>
          <a:stretch>
            <a:fillRect/>
          </a:stretch>
        </p:blipFill>
        <p:spPr>
          <a:xfrm>
            <a:off x="1295400" y="971550"/>
            <a:ext cx="6483350" cy="3565525"/>
          </a:xfrm>
        </p:spPr>
      </p:pic>
    </p:spTree>
    <p:extLst>
      <p:ext uri="{BB962C8B-B14F-4D97-AF65-F5344CB8AC3E}">
        <p14:creationId xmlns:p14="http://schemas.microsoft.com/office/powerpoint/2010/main" val="3735747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1123950"/>
            <a:ext cx="6781800" cy="1103313"/>
          </a:xfrm>
        </p:spPr>
        <p:txBody>
          <a:bodyPr>
            <a:normAutofit fontScale="90000"/>
          </a:bodyPr>
          <a:lstStyle/>
          <a:p>
            <a:r>
              <a:rPr lang="en-US" sz="4000" i="1" dirty="0">
                <a:latin typeface="Gill Sans MT"/>
              </a:rPr>
              <a:t/>
            </a:r>
            <a:br>
              <a:rPr lang="en-US" sz="4000" i="1" dirty="0">
                <a:latin typeface="Gill Sans MT"/>
              </a:rPr>
            </a:br>
            <a:r>
              <a:rPr lang="en-US" sz="4000" i="1" dirty="0"/>
              <a:t>What specifically did the doctor do that you liked?</a:t>
            </a:r>
          </a:p>
        </p:txBody>
      </p:sp>
    </p:spTree>
    <p:extLst>
      <p:ext uri="{BB962C8B-B14F-4D97-AF65-F5344CB8AC3E}">
        <p14:creationId xmlns:p14="http://schemas.microsoft.com/office/powerpoint/2010/main" val="1900245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54831"/>
            <a:ext cx="9144000" cy="1102519"/>
          </a:xfrm>
        </p:spPr>
        <p:txBody>
          <a:bodyPr>
            <a:normAutofit fontScale="90000"/>
          </a:bodyPr>
          <a:lstStyle/>
          <a:p>
            <a:r>
              <a:rPr lang="en-US" dirty="0"/>
              <a:t/>
            </a:r>
            <a:br>
              <a:rPr lang="en-US" dirty="0"/>
            </a:br>
            <a:r>
              <a:rPr lang="en-US" sz="4000" i="1" dirty="0"/>
              <a:t>Time to Practice!!</a:t>
            </a:r>
          </a:p>
        </p:txBody>
      </p:sp>
    </p:spTree>
    <p:extLst>
      <p:ext uri="{BB962C8B-B14F-4D97-AF65-F5344CB8AC3E}">
        <p14:creationId xmlns:p14="http://schemas.microsoft.com/office/powerpoint/2010/main" val="3735740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descr="Drill Instructions" title="banner"/>
          <p:cNvSpPr/>
          <p:nvPr/>
        </p:nvSpPr>
        <p:spPr>
          <a:xfrm>
            <a:off x="0" y="293901"/>
            <a:ext cx="9144000" cy="606266"/>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sz="half" idx="1"/>
          </p:nvPr>
        </p:nvSpPr>
        <p:spPr>
          <a:xfrm>
            <a:off x="1600200" y="1047750"/>
            <a:ext cx="7239000" cy="3810000"/>
          </a:xfrm>
        </p:spPr>
        <p:txBody>
          <a:bodyPr>
            <a:noAutofit/>
          </a:bodyPr>
          <a:lstStyle/>
          <a:p>
            <a:pPr>
              <a:lnSpc>
                <a:spcPct val="80000"/>
              </a:lnSpc>
            </a:pPr>
            <a:r>
              <a:rPr lang="en-US" sz="2400" dirty="0"/>
              <a:t>Review drill as a group</a:t>
            </a:r>
          </a:p>
          <a:p>
            <a:pPr>
              <a:lnSpc>
                <a:spcPct val="80000"/>
              </a:lnSpc>
            </a:pPr>
            <a:r>
              <a:rPr lang="en-US" sz="2400" dirty="0"/>
              <a:t>Divide into pairs to practice the drill</a:t>
            </a:r>
          </a:p>
          <a:p>
            <a:pPr>
              <a:lnSpc>
                <a:spcPct val="80000"/>
              </a:lnSpc>
            </a:pPr>
            <a:r>
              <a:rPr lang="en-US" sz="2400" dirty="0"/>
              <a:t>Practice the drill script (person with bigger feet goes first)</a:t>
            </a:r>
          </a:p>
          <a:p>
            <a:pPr>
              <a:lnSpc>
                <a:spcPct val="80000"/>
              </a:lnSpc>
            </a:pPr>
            <a:r>
              <a:rPr lang="en-US" sz="2400" dirty="0"/>
              <a:t>Switch roles</a:t>
            </a:r>
          </a:p>
          <a:p>
            <a:pPr>
              <a:lnSpc>
                <a:spcPct val="80000"/>
              </a:lnSpc>
            </a:pPr>
            <a:r>
              <a:rPr lang="en-US" sz="2400" dirty="0"/>
              <a:t>Debrief with one another: </a:t>
            </a:r>
          </a:p>
          <a:p>
            <a:pPr lvl="1">
              <a:lnSpc>
                <a:spcPct val="80000"/>
              </a:lnSpc>
            </a:pPr>
            <a:r>
              <a:rPr lang="en-US" sz="2200" dirty="0">
                <a:solidFill>
                  <a:schemeClr val="tx1"/>
                </a:solidFill>
              </a:rPr>
              <a:t>How did it feel to say the words?</a:t>
            </a:r>
          </a:p>
          <a:p>
            <a:pPr lvl="1">
              <a:lnSpc>
                <a:spcPct val="80000"/>
              </a:lnSpc>
            </a:pPr>
            <a:r>
              <a:rPr lang="en-US" sz="2200" dirty="0">
                <a:solidFill>
                  <a:schemeClr val="tx1"/>
                </a:solidFill>
              </a:rPr>
              <a:t>One thing clinician noticed</a:t>
            </a:r>
          </a:p>
          <a:p>
            <a:pPr lvl="1">
              <a:lnSpc>
                <a:spcPct val="80000"/>
              </a:lnSpc>
            </a:pPr>
            <a:r>
              <a:rPr lang="en-US" sz="2200" dirty="0">
                <a:solidFill>
                  <a:schemeClr val="tx1"/>
                </a:solidFill>
              </a:rPr>
              <a:t>One thing patient noticed</a:t>
            </a:r>
          </a:p>
          <a:p>
            <a:pPr marL="457200" lvl="1" indent="0">
              <a:buNone/>
            </a:pPr>
            <a:endParaRPr lang="en-US" sz="2400" dirty="0"/>
          </a:p>
          <a:p>
            <a:pPr lvl="1"/>
            <a:endParaRPr lang="en-US" sz="2400" dirty="0"/>
          </a:p>
          <a:p>
            <a:pPr lvl="1"/>
            <a:endParaRPr lang="en-US" sz="2400" dirty="0"/>
          </a:p>
          <a:p>
            <a:pPr lvl="1"/>
            <a:endParaRPr lang="en-US" sz="2400" dirty="0"/>
          </a:p>
          <a:p>
            <a:endParaRPr lang="en-US" sz="2400" dirty="0"/>
          </a:p>
        </p:txBody>
      </p:sp>
      <p:sp>
        <p:nvSpPr>
          <p:cNvPr id="3" name="Title 2"/>
          <p:cNvSpPr>
            <a:spLocks noGrp="1"/>
          </p:cNvSpPr>
          <p:nvPr>
            <p:ph type="title"/>
          </p:nvPr>
        </p:nvSpPr>
        <p:spPr>
          <a:xfrm>
            <a:off x="1752600" y="293901"/>
            <a:ext cx="5555876" cy="660050"/>
          </a:xfrm>
        </p:spPr>
        <p:txBody>
          <a:bodyPr anchor="ctr"/>
          <a:lstStyle/>
          <a:p>
            <a:r>
              <a:rPr lang="en-US" b="1" dirty="0"/>
              <a:t>Drill Instructions</a:t>
            </a:r>
          </a:p>
        </p:txBody>
      </p:sp>
    </p:spTree>
    <p:extLst>
      <p:ext uri="{BB962C8B-B14F-4D97-AF65-F5344CB8AC3E}">
        <p14:creationId xmlns:p14="http://schemas.microsoft.com/office/powerpoint/2010/main" val="425197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descr="Drill A:  Map (Patient Knows Values)" title="banner"/>
          <p:cNvSpPr/>
          <p:nvPr/>
        </p:nvSpPr>
        <p:spPr>
          <a:xfrm>
            <a:off x="0" y="293901"/>
            <a:ext cx="9144000" cy="606266"/>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a:off x="4997228" y="1102953"/>
            <a:ext cx="3840163" cy="521017"/>
          </a:xfrm>
          <a:prstGeom prst="rect">
            <a:avLst/>
          </a:prstGeom>
          <a:solidFill>
            <a:schemeClr val="accent4">
              <a:lumMod val="20000"/>
              <a:lumOff val="80000"/>
            </a:schemeClr>
          </a:solidFill>
        </p:spPr>
        <p:txBody>
          <a:bodyPr vert="horz" lIns="0" tIns="0" rIns="0" bIns="0" rtlCol="0" anchor="ctr" anchorCtr="0">
            <a:normAutofit/>
          </a:bodyPr>
          <a:lstStyle>
            <a:lvl1pPr marL="0" indent="0" algn="ctr" defTabSz="685800" rtl="0" eaLnBrk="1" latinLnBrk="0" hangingPunct="1">
              <a:lnSpc>
                <a:spcPct val="90000"/>
              </a:lnSpc>
              <a:spcBef>
                <a:spcPts val="750"/>
              </a:spcBef>
              <a:buFontTx/>
              <a:buNone/>
              <a:defRPr sz="2000" kern="1200">
                <a:solidFill>
                  <a:schemeClr val="tx1"/>
                </a:solidFill>
                <a:latin typeface="Franklin Gothic Book" charset="0"/>
                <a:ea typeface="Franklin Gothic Book" charset="0"/>
                <a:cs typeface="Franklin Gothic Boo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Franklin Gothic Book" charset="0"/>
                <a:ea typeface="Franklin Gothic Book" charset="0"/>
                <a:cs typeface="Franklin Gothic Book" charset="0"/>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Franklin Gothic Book" charset="0"/>
                <a:ea typeface="Franklin Gothic Book" charset="0"/>
                <a:cs typeface="Franklin Gothic Book" charset="0"/>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a:t>Patient</a:t>
            </a:r>
            <a:endParaRPr lang="en-US" dirty="0"/>
          </a:p>
        </p:txBody>
      </p:sp>
      <p:sp>
        <p:nvSpPr>
          <p:cNvPr id="14" name="Text Placeholder 2"/>
          <p:cNvSpPr txBox="1">
            <a:spLocks/>
          </p:cNvSpPr>
          <p:nvPr/>
        </p:nvSpPr>
        <p:spPr>
          <a:xfrm>
            <a:off x="769937" y="1103082"/>
            <a:ext cx="3840163" cy="520888"/>
          </a:xfrm>
          <a:prstGeom prst="rect">
            <a:avLst/>
          </a:prstGeom>
          <a:solidFill>
            <a:schemeClr val="accent4">
              <a:lumMod val="20000"/>
              <a:lumOff val="80000"/>
            </a:schemeClr>
          </a:solidFill>
        </p:spPr>
        <p:txBody>
          <a:bodyPr vert="horz" lIns="0" tIns="0" rIns="0" bIns="0" rtlCol="0" anchor="ctr" anchorCtr="0">
            <a:normAutofit/>
          </a:bodyPr>
          <a:lstStyle>
            <a:lvl1pPr marL="0" indent="0" algn="ctr" defTabSz="685800" rtl="0" eaLnBrk="1" latinLnBrk="0" hangingPunct="1">
              <a:lnSpc>
                <a:spcPct val="90000"/>
              </a:lnSpc>
              <a:spcBef>
                <a:spcPts val="750"/>
              </a:spcBef>
              <a:buFontTx/>
              <a:buNone/>
              <a:defRPr sz="2000" kern="1200">
                <a:solidFill>
                  <a:schemeClr val="tx1"/>
                </a:solidFill>
                <a:latin typeface="Franklin Gothic Book" charset="0"/>
                <a:ea typeface="Franklin Gothic Book" charset="0"/>
                <a:cs typeface="Franklin Gothic Boo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Franklin Gothic Book" charset="0"/>
                <a:ea typeface="Franklin Gothic Book" charset="0"/>
                <a:cs typeface="Franklin Gothic Book" charset="0"/>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Franklin Gothic Book" charset="0"/>
                <a:ea typeface="Franklin Gothic Book" charset="0"/>
                <a:cs typeface="Franklin Gothic Book" charset="0"/>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dirty="0"/>
              <a:t>Clinician</a:t>
            </a:r>
          </a:p>
        </p:txBody>
      </p:sp>
      <p:sp>
        <p:nvSpPr>
          <p:cNvPr id="9" name="Title 8"/>
          <p:cNvSpPr>
            <a:spLocks noGrp="1"/>
          </p:cNvSpPr>
          <p:nvPr>
            <p:ph type="title"/>
          </p:nvPr>
        </p:nvSpPr>
        <p:spPr>
          <a:xfrm>
            <a:off x="1492028" y="328355"/>
            <a:ext cx="5257800" cy="606137"/>
          </a:xfrm>
        </p:spPr>
        <p:txBody>
          <a:bodyPr anchor="ctr"/>
          <a:lstStyle/>
          <a:p>
            <a:r>
              <a:rPr lang="en-US" dirty="0"/>
              <a:t>Drill A: Map (Patient Knows Values)</a:t>
            </a:r>
          </a:p>
        </p:txBody>
      </p:sp>
      <p:pic>
        <p:nvPicPr>
          <p:cNvPr id="5" name="Content Placeholder 7" title="clinician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7400" y="1698970"/>
            <a:ext cx="1143000" cy="1123293"/>
          </a:xfrm>
          <a:prstGeom prst="rect">
            <a:avLst/>
          </a:prstGeom>
        </p:spPr>
      </p:pic>
      <p:pic>
        <p:nvPicPr>
          <p:cNvPr id="6" name="Picture 5" title="patient ic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0800" y="1692621"/>
            <a:ext cx="1143000" cy="1127234"/>
          </a:xfrm>
          <a:prstGeom prst="rect">
            <a:avLst/>
          </a:prstGeom>
        </p:spPr>
      </p:pic>
      <p:sp>
        <p:nvSpPr>
          <p:cNvPr id="7" name="TextBox 6"/>
          <p:cNvSpPr txBox="1"/>
          <p:nvPr/>
        </p:nvSpPr>
        <p:spPr>
          <a:xfrm>
            <a:off x="4997228" y="2806700"/>
            <a:ext cx="3505200" cy="1755648"/>
          </a:xfrm>
          <a:prstGeom prst="rect">
            <a:avLst/>
          </a:prstGeom>
          <a:noFill/>
        </p:spPr>
        <p:txBody>
          <a:bodyPr wrap="square" lIns="0" tIns="0" rIns="0" bIns="0" rtlCol="0">
            <a:noAutofit/>
          </a:bodyPr>
          <a:lstStyle/>
          <a:p>
            <a:pPr defTabSz="642915">
              <a:spcBef>
                <a:spcPts val="600"/>
              </a:spcBef>
              <a:buSzPct val="100000"/>
            </a:pPr>
            <a:r>
              <a:rPr lang="en-US" sz="2200" kern="0" dirty="0">
                <a:latin typeface="Franklin Gothic Book" charset="0"/>
                <a:ea typeface="Franklin Gothic Book" charset="0"/>
                <a:cs typeface="Franklin Gothic Book" charset="0"/>
                <a:sym typeface="Calibri"/>
              </a:rPr>
              <a:t>It’s important to me that I don’t give up – I don’t want to look back and regret that I didn’t give it everything I had.</a:t>
            </a:r>
          </a:p>
          <a:p>
            <a:pPr>
              <a:spcBef>
                <a:spcPts val="600"/>
              </a:spcBef>
            </a:pPr>
            <a:endParaRPr lang="en-US" sz="2000" kern="0" dirty="0">
              <a:ea typeface="Calibri"/>
              <a:cs typeface="Calibri"/>
              <a:sym typeface="Calibri"/>
            </a:endParaRPr>
          </a:p>
        </p:txBody>
      </p:sp>
      <p:sp>
        <p:nvSpPr>
          <p:cNvPr id="12" name="TextBox 11"/>
          <p:cNvSpPr txBox="1"/>
          <p:nvPr/>
        </p:nvSpPr>
        <p:spPr>
          <a:xfrm>
            <a:off x="769936" y="2806700"/>
            <a:ext cx="3954463" cy="2057400"/>
          </a:xfrm>
          <a:prstGeom prst="rect">
            <a:avLst/>
          </a:prstGeom>
          <a:noFill/>
        </p:spPr>
        <p:txBody>
          <a:bodyPr wrap="square" lIns="0" tIns="0" rIns="0" bIns="0" rtlCol="0">
            <a:noAutofit/>
          </a:bodyPr>
          <a:lstStyle/>
          <a:p>
            <a:pPr>
              <a:spcBef>
                <a:spcPts val="600"/>
              </a:spcBef>
            </a:pPr>
            <a:r>
              <a:rPr lang="en-US" sz="2200" dirty="0">
                <a:latin typeface="Franklin Gothic Book" charset="0"/>
                <a:ea typeface="Franklin Gothic Book" charset="0"/>
                <a:cs typeface="Franklin Gothic Book" charset="0"/>
                <a:sym typeface="Calibri"/>
              </a:rPr>
              <a:t>Given this situation, what’s most important</a:t>
            </a:r>
            <a:r>
              <a:rPr lang="en-US" sz="2200" kern="0" dirty="0">
                <a:latin typeface="Franklin Gothic Book" charset="0"/>
                <a:ea typeface="Franklin Gothic Book" charset="0"/>
                <a:cs typeface="Franklin Gothic Book" charset="0"/>
                <a:sym typeface="Calibri"/>
              </a:rPr>
              <a:t>? </a:t>
            </a:r>
          </a:p>
          <a:p>
            <a:pPr>
              <a:spcBef>
                <a:spcPts val="600"/>
              </a:spcBef>
            </a:pPr>
            <a:endParaRPr lang="en-US" sz="2200" kern="0" dirty="0">
              <a:latin typeface="Franklin Gothic Book" charset="0"/>
              <a:ea typeface="Franklin Gothic Book" charset="0"/>
              <a:cs typeface="Franklin Gothic Book" charset="0"/>
              <a:sym typeface="Calibri"/>
            </a:endParaRPr>
          </a:p>
          <a:p>
            <a:r>
              <a:rPr lang="en-US" sz="2200" dirty="0">
                <a:latin typeface="Franklin Gothic Book" charset="0"/>
                <a:ea typeface="Franklin Gothic Book" charset="0"/>
                <a:cs typeface="Franklin Gothic Book" charset="0"/>
              </a:rPr>
              <a:t>I admire your fight, and I can see how important it is for you to know that you’re not giving up.</a:t>
            </a:r>
          </a:p>
        </p:txBody>
      </p:sp>
    </p:spTree>
    <p:extLst>
      <p:ext uri="{BB962C8B-B14F-4D97-AF65-F5344CB8AC3E}">
        <p14:creationId xmlns:p14="http://schemas.microsoft.com/office/powerpoint/2010/main" val="1683217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4" title="Picture of Patient and Clinician"/>
          <p:cNvPicPr>
            <a:picLocks noChangeAspect="1"/>
          </p:cNvPicPr>
          <p:nvPr/>
        </p:nvPicPr>
        <p:blipFill>
          <a:blip r:embed="rId3" cstate="print">
            <a:extLst>
              <a:ext uri="{28A0092B-C50C-407E-A947-70E740481C1C}">
                <a14:useLocalDpi xmlns:a14="http://schemas.microsoft.com/office/drawing/2010/main" val="0"/>
              </a:ext>
            </a:extLst>
          </a:blip>
          <a:srcRect t="349" b="349"/>
          <a:stretch>
            <a:fillRect/>
          </a:stretch>
        </p:blipFill>
        <p:spPr>
          <a:xfrm>
            <a:off x="1752600" y="0"/>
            <a:ext cx="7867650" cy="5143500"/>
          </a:xfrm>
          <a:prstGeom prst="rect">
            <a:avLst/>
          </a:prstGeom>
        </p:spPr>
      </p:pic>
      <p:sp>
        <p:nvSpPr>
          <p:cNvPr id="5" name="Rectangle 4"/>
          <p:cNvSpPr/>
          <p:nvPr/>
        </p:nvSpPr>
        <p:spPr>
          <a:xfrm>
            <a:off x="152400" y="361950"/>
            <a:ext cx="1752600" cy="1323439"/>
          </a:xfrm>
          <a:prstGeom prst="rect">
            <a:avLst/>
          </a:prstGeom>
        </p:spPr>
        <p:txBody>
          <a:bodyPr wrap="square">
            <a:spAutoFit/>
          </a:bodyPr>
          <a:lstStyle/>
          <a:p>
            <a:r>
              <a:rPr lang="en-US" sz="2000" i="1" dirty="0"/>
              <a:t>Mapping the Future:</a:t>
            </a:r>
          </a:p>
          <a:p>
            <a:r>
              <a:rPr lang="en-US" sz="2000" i="1" dirty="0"/>
              <a:t>Clarifying Priorities  </a:t>
            </a:r>
          </a:p>
        </p:txBody>
      </p:sp>
      <p:sp>
        <p:nvSpPr>
          <p:cNvPr id="2" name="Title 1" hidden="1"/>
          <p:cNvSpPr>
            <a:spLocks noGrp="1"/>
          </p:cNvSpPr>
          <p:nvPr>
            <p:ph type="title"/>
          </p:nvPr>
        </p:nvSpPr>
        <p:spPr/>
        <p:txBody>
          <a:bodyPr/>
          <a:lstStyle/>
          <a:p>
            <a:r>
              <a:rPr lang="en-US" dirty="0"/>
              <a:t>Mapping the Future Module</a:t>
            </a:r>
          </a:p>
        </p:txBody>
      </p:sp>
      <p:sp>
        <p:nvSpPr>
          <p:cNvPr id="3" name="Content Placeholder 2" hidden="1"/>
          <p:cNvSpPr>
            <a:spLocks noGrp="1"/>
          </p:cNvSpPr>
          <p:nvPr>
            <p:ph idx="1"/>
          </p:nvPr>
        </p:nvSpPr>
        <p:spPr/>
        <p:txBody>
          <a:bodyPr/>
          <a:lstStyle/>
          <a:p>
            <a:endParaRPr lang="en-US"/>
          </a:p>
        </p:txBody>
      </p:sp>
    </p:spTree>
    <p:extLst>
      <p:ext uri="{BB962C8B-B14F-4D97-AF65-F5344CB8AC3E}">
        <p14:creationId xmlns:p14="http://schemas.microsoft.com/office/powerpoint/2010/main" val="2242886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descr="Drill A:  Map (with Surrogate)" title="banner"/>
          <p:cNvSpPr/>
          <p:nvPr/>
        </p:nvSpPr>
        <p:spPr>
          <a:xfrm>
            <a:off x="0" y="293901"/>
            <a:ext cx="9144000" cy="606266"/>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69937" y="2808827"/>
            <a:ext cx="3827463" cy="2201323"/>
          </a:xfrm>
          <a:prstGeom prst="rect">
            <a:avLst/>
          </a:prstGeom>
          <a:noFill/>
        </p:spPr>
        <p:txBody>
          <a:bodyPr wrap="square" lIns="0" tIns="0" rIns="0" bIns="0" rtlCol="0">
            <a:noAutofit/>
          </a:bodyPr>
          <a:lstStyle/>
          <a:p>
            <a:pPr>
              <a:spcBef>
                <a:spcPts val="600"/>
              </a:spcBef>
            </a:pPr>
            <a:r>
              <a:rPr lang="en-US" sz="2200" dirty="0">
                <a:latin typeface="Franklin Gothic Book" charset="0"/>
                <a:ea typeface="Franklin Gothic Book" charset="0"/>
                <a:cs typeface="Franklin Gothic Book" charset="0"/>
              </a:rPr>
              <a:t>If your dad was sitting here and could hear the things we are saying, what would he think? </a:t>
            </a:r>
          </a:p>
          <a:p>
            <a:pPr>
              <a:spcBef>
                <a:spcPts val="600"/>
              </a:spcBef>
            </a:pPr>
            <a:endParaRPr lang="en-US" sz="2200" dirty="0">
              <a:latin typeface="Franklin Gothic Book" charset="0"/>
              <a:ea typeface="Franklin Gothic Book" charset="0"/>
              <a:cs typeface="Franklin Gothic Book" charset="0"/>
            </a:endParaRPr>
          </a:p>
          <a:p>
            <a:pPr>
              <a:spcBef>
                <a:spcPts val="600"/>
              </a:spcBef>
            </a:pPr>
            <a:r>
              <a:rPr lang="en-US" sz="2200" dirty="0">
                <a:latin typeface="Franklin Gothic Book" charset="0"/>
                <a:ea typeface="Franklin Gothic Book" charset="0"/>
                <a:cs typeface="Franklin Gothic Book" charset="0"/>
              </a:rPr>
              <a:t>Tell me more.</a:t>
            </a:r>
          </a:p>
        </p:txBody>
      </p:sp>
      <p:sp>
        <p:nvSpPr>
          <p:cNvPr id="8" name="TextBox 7"/>
          <p:cNvSpPr txBox="1"/>
          <p:nvPr/>
        </p:nvSpPr>
        <p:spPr>
          <a:xfrm>
            <a:off x="5100637" y="2800350"/>
            <a:ext cx="3814763" cy="1755648"/>
          </a:xfrm>
          <a:prstGeom prst="rect">
            <a:avLst/>
          </a:prstGeom>
          <a:noFill/>
        </p:spPr>
        <p:txBody>
          <a:bodyPr wrap="square" lIns="0" tIns="0" rIns="0" bIns="0" rtlCol="0">
            <a:noAutofit/>
          </a:bodyPr>
          <a:lstStyle/>
          <a:p>
            <a:pPr defTabSz="642915">
              <a:spcBef>
                <a:spcPts val="600"/>
              </a:spcBef>
              <a:buSzPct val="100000"/>
            </a:pPr>
            <a:r>
              <a:rPr lang="en-US" sz="2200" kern="0" dirty="0">
                <a:latin typeface="Franklin Gothic Book" charset="0"/>
                <a:ea typeface="Franklin Gothic Book" charset="0"/>
                <a:cs typeface="Franklin Gothic Book" charset="0"/>
                <a:sym typeface="Calibri"/>
              </a:rPr>
              <a:t>He would never want to be hooked up to all of these machines.</a:t>
            </a:r>
          </a:p>
          <a:p>
            <a:pPr>
              <a:spcBef>
                <a:spcPts val="600"/>
              </a:spcBef>
            </a:pPr>
            <a:endParaRPr lang="en-US" sz="2000" kern="0" dirty="0">
              <a:solidFill>
                <a:srgbClr val="5C5768"/>
              </a:solidFill>
              <a:ea typeface="Calibri"/>
              <a:cs typeface="Gill Sans MT"/>
              <a:sym typeface="Calibri"/>
            </a:endParaRPr>
          </a:p>
          <a:p>
            <a:pPr>
              <a:spcBef>
                <a:spcPts val="600"/>
              </a:spcBef>
            </a:pPr>
            <a:endParaRPr lang="en-US" sz="2000" kern="0" dirty="0">
              <a:solidFill>
                <a:srgbClr val="5C5768"/>
              </a:solidFill>
              <a:ea typeface="Calibri"/>
              <a:cs typeface="Gill Sans MT"/>
              <a:sym typeface="Calibri"/>
            </a:endParaRPr>
          </a:p>
        </p:txBody>
      </p:sp>
      <p:sp>
        <p:nvSpPr>
          <p:cNvPr id="38" name="Text Placeholder 3"/>
          <p:cNvSpPr txBox="1">
            <a:spLocks/>
          </p:cNvSpPr>
          <p:nvPr/>
        </p:nvSpPr>
        <p:spPr>
          <a:xfrm>
            <a:off x="4997228" y="1102953"/>
            <a:ext cx="3840163" cy="521017"/>
          </a:xfrm>
          <a:prstGeom prst="rect">
            <a:avLst/>
          </a:prstGeom>
          <a:solidFill>
            <a:schemeClr val="accent4">
              <a:lumMod val="20000"/>
              <a:lumOff val="80000"/>
            </a:schemeClr>
          </a:solidFill>
        </p:spPr>
        <p:txBody>
          <a:bodyPr vert="horz" lIns="0" tIns="0" rIns="0" bIns="0" rtlCol="0" anchor="ctr" anchorCtr="0">
            <a:normAutofit/>
          </a:bodyPr>
          <a:lstStyle>
            <a:lvl1pPr marL="0" indent="0" algn="ctr" defTabSz="685800" rtl="0" eaLnBrk="1" latinLnBrk="0" hangingPunct="1">
              <a:lnSpc>
                <a:spcPct val="90000"/>
              </a:lnSpc>
              <a:spcBef>
                <a:spcPts val="750"/>
              </a:spcBef>
              <a:buFontTx/>
              <a:buNone/>
              <a:defRPr sz="2000" kern="1200">
                <a:solidFill>
                  <a:schemeClr val="tx1"/>
                </a:solidFill>
                <a:latin typeface="Franklin Gothic Book" charset="0"/>
                <a:ea typeface="Franklin Gothic Book" charset="0"/>
                <a:cs typeface="Franklin Gothic Boo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Franklin Gothic Book" charset="0"/>
                <a:ea typeface="Franklin Gothic Book" charset="0"/>
                <a:cs typeface="Franklin Gothic Book" charset="0"/>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Franklin Gothic Book" charset="0"/>
                <a:ea typeface="Franklin Gothic Book" charset="0"/>
                <a:cs typeface="Franklin Gothic Book" charset="0"/>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dirty="0"/>
              <a:t>Surrogate</a:t>
            </a:r>
          </a:p>
        </p:txBody>
      </p:sp>
      <p:sp>
        <p:nvSpPr>
          <p:cNvPr id="39" name="Text Placeholder 2"/>
          <p:cNvSpPr txBox="1">
            <a:spLocks/>
          </p:cNvSpPr>
          <p:nvPr/>
        </p:nvSpPr>
        <p:spPr>
          <a:xfrm>
            <a:off x="769937" y="1103082"/>
            <a:ext cx="3840163" cy="520888"/>
          </a:xfrm>
          <a:prstGeom prst="rect">
            <a:avLst/>
          </a:prstGeom>
          <a:solidFill>
            <a:schemeClr val="accent4">
              <a:lumMod val="20000"/>
              <a:lumOff val="80000"/>
            </a:schemeClr>
          </a:solidFill>
        </p:spPr>
        <p:txBody>
          <a:bodyPr vert="horz" lIns="0" tIns="0" rIns="0" bIns="0" rtlCol="0" anchor="ctr" anchorCtr="0">
            <a:normAutofit/>
          </a:bodyPr>
          <a:lstStyle>
            <a:lvl1pPr marL="0" indent="0" algn="ctr" defTabSz="685800" rtl="0" eaLnBrk="1" latinLnBrk="0" hangingPunct="1">
              <a:lnSpc>
                <a:spcPct val="90000"/>
              </a:lnSpc>
              <a:spcBef>
                <a:spcPts val="750"/>
              </a:spcBef>
              <a:buFontTx/>
              <a:buNone/>
              <a:defRPr sz="2000" kern="1200">
                <a:solidFill>
                  <a:schemeClr val="tx1"/>
                </a:solidFill>
                <a:latin typeface="Franklin Gothic Book" charset="0"/>
                <a:ea typeface="Franklin Gothic Book" charset="0"/>
                <a:cs typeface="Franklin Gothic Boo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Franklin Gothic Book" charset="0"/>
                <a:ea typeface="Franklin Gothic Book" charset="0"/>
                <a:cs typeface="Franklin Gothic Book" charset="0"/>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Franklin Gothic Book" charset="0"/>
                <a:ea typeface="Franklin Gothic Book" charset="0"/>
                <a:cs typeface="Franklin Gothic Book" charset="0"/>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dirty="0"/>
              <a:t>Clinician</a:t>
            </a:r>
          </a:p>
        </p:txBody>
      </p:sp>
      <p:pic>
        <p:nvPicPr>
          <p:cNvPr id="40" name="Content Placeholder 7" title="clinician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7400" y="1698970"/>
            <a:ext cx="1143000" cy="1123293"/>
          </a:xfrm>
          <a:prstGeom prst="rect">
            <a:avLst/>
          </a:prstGeom>
        </p:spPr>
      </p:pic>
      <p:pic>
        <p:nvPicPr>
          <p:cNvPr id="41" name="Picture 40" title="patient ic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0800" y="1692621"/>
            <a:ext cx="1143000" cy="1127234"/>
          </a:xfrm>
          <a:prstGeom prst="rect">
            <a:avLst/>
          </a:prstGeom>
        </p:spPr>
      </p:pic>
      <p:sp>
        <p:nvSpPr>
          <p:cNvPr id="42" name="Title 8"/>
          <p:cNvSpPr>
            <a:spLocks noGrp="1"/>
          </p:cNvSpPr>
          <p:nvPr>
            <p:ph type="title"/>
          </p:nvPr>
        </p:nvSpPr>
        <p:spPr>
          <a:xfrm>
            <a:off x="1492028" y="328355"/>
            <a:ext cx="5257800" cy="606137"/>
          </a:xfrm>
        </p:spPr>
        <p:txBody>
          <a:bodyPr anchor="ctr"/>
          <a:lstStyle/>
          <a:p>
            <a:r>
              <a:rPr lang="en-US" b="1" dirty="0"/>
              <a:t>Drill A: Map (with Surrogate)</a:t>
            </a:r>
          </a:p>
        </p:txBody>
      </p:sp>
    </p:spTree>
    <p:extLst>
      <p:ext uri="{BB962C8B-B14F-4D97-AF65-F5344CB8AC3E}">
        <p14:creationId xmlns:p14="http://schemas.microsoft.com/office/powerpoint/2010/main" val="9136522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8"/>
          <p:cNvSpPr>
            <a:spLocks noGrp="1"/>
          </p:cNvSpPr>
          <p:nvPr>
            <p:ph type="title"/>
          </p:nvPr>
        </p:nvSpPr>
        <p:spPr>
          <a:xfrm>
            <a:off x="1492028" y="328355"/>
            <a:ext cx="5257800" cy="606137"/>
          </a:xfrm>
        </p:spPr>
        <p:txBody>
          <a:bodyPr anchor="ctr"/>
          <a:lstStyle/>
          <a:p>
            <a:r>
              <a:rPr lang="en-US" dirty="0"/>
              <a:t>Drill: REMAP (Patient Knows Values)</a:t>
            </a:r>
          </a:p>
        </p:txBody>
      </p:sp>
      <p:sp>
        <p:nvSpPr>
          <p:cNvPr id="13" name="Rectangle 12" descr="Drill Instructions:  Swap Roles" title="banner"/>
          <p:cNvSpPr/>
          <p:nvPr/>
        </p:nvSpPr>
        <p:spPr>
          <a:xfrm>
            <a:off x="0" y="293901"/>
            <a:ext cx="9144000" cy="606266"/>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3"/>
          <p:cNvSpPr txBox="1">
            <a:spLocks/>
          </p:cNvSpPr>
          <p:nvPr/>
        </p:nvSpPr>
        <p:spPr>
          <a:xfrm>
            <a:off x="4997228" y="1102953"/>
            <a:ext cx="3840163" cy="521017"/>
          </a:xfrm>
          <a:prstGeom prst="rect">
            <a:avLst/>
          </a:prstGeom>
          <a:solidFill>
            <a:schemeClr val="accent4">
              <a:lumMod val="20000"/>
              <a:lumOff val="80000"/>
            </a:schemeClr>
          </a:solidFill>
        </p:spPr>
        <p:txBody>
          <a:bodyPr vert="horz" lIns="0" tIns="0" rIns="0" bIns="0" rtlCol="0" anchor="ctr" anchorCtr="0">
            <a:normAutofit/>
          </a:bodyPr>
          <a:lstStyle>
            <a:lvl1pPr marL="0" indent="0" algn="ctr" defTabSz="685800" rtl="0" eaLnBrk="1" latinLnBrk="0" hangingPunct="1">
              <a:lnSpc>
                <a:spcPct val="90000"/>
              </a:lnSpc>
              <a:spcBef>
                <a:spcPts val="750"/>
              </a:spcBef>
              <a:buFontTx/>
              <a:buNone/>
              <a:defRPr sz="2000" kern="1200">
                <a:solidFill>
                  <a:schemeClr val="tx1"/>
                </a:solidFill>
                <a:latin typeface="Franklin Gothic Book" charset="0"/>
                <a:ea typeface="Franklin Gothic Book" charset="0"/>
                <a:cs typeface="Franklin Gothic Boo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Franklin Gothic Book" charset="0"/>
                <a:ea typeface="Franklin Gothic Book" charset="0"/>
                <a:cs typeface="Franklin Gothic Book" charset="0"/>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Franklin Gothic Book" charset="0"/>
                <a:ea typeface="Franklin Gothic Book" charset="0"/>
                <a:cs typeface="Franklin Gothic Book" charset="0"/>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a:t>Patient</a:t>
            </a:r>
            <a:endParaRPr lang="en-US" dirty="0"/>
          </a:p>
        </p:txBody>
      </p:sp>
      <p:sp>
        <p:nvSpPr>
          <p:cNvPr id="15" name="Text Placeholder 2"/>
          <p:cNvSpPr txBox="1">
            <a:spLocks/>
          </p:cNvSpPr>
          <p:nvPr/>
        </p:nvSpPr>
        <p:spPr>
          <a:xfrm>
            <a:off x="769937" y="1103082"/>
            <a:ext cx="3840163" cy="520888"/>
          </a:xfrm>
          <a:prstGeom prst="rect">
            <a:avLst/>
          </a:prstGeom>
          <a:solidFill>
            <a:schemeClr val="accent4">
              <a:lumMod val="20000"/>
              <a:lumOff val="80000"/>
            </a:schemeClr>
          </a:solidFill>
        </p:spPr>
        <p:txBody>
          <a:bodyPr vert="horz" lIns="0" tIns="0" rIns="0" bIns="0" rtlCol="0" anchor="ctr" anchorCtr="0">
            <a:normAutofit/>
          </a:bodyPr>
          <a:lstStyle>
            <a:lvl1pPr marL="0" indent="0" algn="ctr" defTabSz="685800" rtl="0" eaLnBrk="1" latinLnBrk="0" hangingPunct="1">
              <a:lnSpc>
                <a:spcPct val="90000"/>
              </a:lnSpc>
              <a:spcBef>
                <a:spcPts val="750"/>
              </a:spcBef>
              <a:buFontTx/>
              <a:buNone/>
              <a:defRPr sz="2000" kern="1200">
                <a:solidFill>
                  <a:schemeClr val="tx1"/>
                </a:solidFill>
                <a:latin typeface="Franklin Gothic Book" charset="0"/>
                <a:ea typeface="Franklin Gothic Book" charset="0"/>
                <a:cs typeface="Franklin Gothic Boo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Franklin Gothic Book" charset="0"/>
                <a:ea typeface="Franklin Gothic Book" charset="0"/>
                <a:cs typeface="Franklin Gothic Book" charset="0"/>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Franklin Gothic Book" charset="0"/>
                <a:ea typeface="Franklin Gothic Book" charset="0"/>
                <a:cs typeface="Franklin Gothic Book" charset="0"/>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dirty="0"/>
              <a:t>Clinician</a:t>
            </a:r>
          </a:p>
        </p:txBody>
      </p:sp>
      <p:sp>
        <p:nvSpPr>
          <p:cNvPr id="16" name="Title 8"/>
          <p:cNvSpPr txBox="1">
            <a:spLocks/>
          </p:cNvSpPr>
          <p:nvPr/>
        </p:nvSpPr>
        <p:spPr>
          <a:xfrm>
            <a:off x="1492028" y="328355"/>
            <a:ext cx="5257800" cy="606137"/>
          </a:xfrm>
          <a:prstGeom prst="rect">
            <a:avLst/>
          </a:prstGeom>
        </p:spPr>
        <p:txBody>
          <a:bodyPr vert="horz" lIns="0" tIns="0" rIns="0" bIns="0" rtlCol="0" anchor="ctr" anchorCtr="0">
            <a:noAutofit/>
          </a:bodyPr>
          <a:lstStyle>
            <a:lvl1pPr algn="l" defTabSz="685800" rtl="0" eaLnBrk="1" latinLnBrk="0" hangingPunct="1">
              <a:lnSpc>
                <a:spcPct val="90000"/>
              </a:lnSpc>
              <a:spcBef>
                <a:spcPct val="0"/>
              </a:spcBef>
              <a:buNone/>
              <a:defRPr sz="2600" b="1" kern="1200">
                <a:solidFill>
                  <a:schemeClr val="tx1"/>
                </a:solidFill>
                <a:latin typeface="Franklin Gothic Medium" charset="0"/>
                <a:ea typeface="Franklin Gothic Medium" charset="0"/>
                <a:cs typeface="Franklin Gothic Medium" charset="0"/>
              </a:defRPr>
            </a:lvl1pPr>
          </a:lstStyle>
          <a:p>
            <a:r>
              <a:rPr lang="en-US" dirty="0"/>
              <a:t>Drill Instructions: Swap Roles</a:t>
            </a:r>
          </a:p>
        </p:txBody>
      </p:sp>
      <p:pic>
        <p:nvPicPr>
          <p:cNvPr id="17" name="Content Placeholder 7" title="clinician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7400" y="1698970"/>
            <a:ext cx="1143000" cy="1123293"/>
          </a:xfrm>
          <a:prstGeom prst="rect">
            <a:avLst/>
          </a:prstGeom>
        </p:spPr>
      </p:pic>
      <p:pic>
        <p:nvPicPr>
          <p:cNvPr id="18" name="Picture 17" title="patient ic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0800" y="1692621"/>
            <a:ext cx="1143000" cy="1127234"/>
          </a:xfrm>
          <a:prstGeom prst="rect">
            <a:avLst/>
          </a:prstGeom>
        </p:spPr>
      </p:pic>
    </p:spTree>
    <p:extLst>
      <p:ext uri="{BB962C8B-B14F-4D97-AF65-F5344CB8AC3E}">
        <p14:creationId xmlns:p14="http://schemas.microsoft.com/office/powerpoint/2010/main" val="303809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Drill:  Debrief" title="banner"/>
          <p:cNvSpPr/>
          <p:nvPr/>
        </p:nvSpPr>
        <p:spPr>
          <a:xfrm>
            <a:off x="0" y="339944"/>
            <a:ext cx="9144000" cy="606266"/>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sz="half" idx="1"/>
          </p:nvPr>
        </p:nvSpPr>
        <p:spPr>
          <a:xfrm>
            <a:off x="1752600" y="1188720"/>
            <a:ext cx="6553200" cy="2678430"/>
          </a:xfrm>
        </p:spPr>
        <p:txBody>
          <a:bodyPr>
            <a:normAutofit/>
          </a:bodyPr>
          <a:lstStyle/>
          <a:p>
            <a:pPr lvl="1"/>
            <a:endParaRPr lang="en-US" dirty="0"/>
          </a:p>
          <a:p>
            <a:r>
              <a:rPr lang="en-US" sz="2400" dirty="0"/>
              <a:t>How did it feel to say the words?</a:t>
            </a:r>
          </a:p>
          <a:p>
            <a:r>
              <a:rPr lang="en-US" sz="2400" dirty="0"/>
              <a:t>One thing clinician noticed</a:t>
            </a:r>
          </a:p>
          <a:p>
            <a:r>
              <a:rPr lang="en-US" sz="2400" dirty="0"/>
              <a:t>One thing patient noticed</a:t>
            </a:r>
          </a:p>
          <a:p>
            <a:endParaRPr lang="en-US" dirty="0"/>
          </a:p>
        </p:txBody>
      </p:sp>
      <p:sp>
        <p:nvSpPr>
          <p:cNvPr id="3" name="Title 2"/>
          <p:cNvSpPr>
            <a:spLocks noGrp="1"/>
          </p:cNvSpPr>
          <p:nvPr>
            <p:ph type="title"/>
          </p:nvPr>
        </p:nvSpPr>
        <p:spPr>
          <a:xfrm>
            <a:off x="1752600" y="349688"/>
            <a:ext cx="2286000" cy="606266"/>
          </a:xfrm>
        </p:spPr>
        <p:txBody>
          <a:bodyPr anchor="ctr"/>
          <a:lstStyle/>
          <a:p>
            <a:r>
              <a:rPr lang="en-US" b="1" dirty="0"/>
              <a:t>Drill: Debrief</a:t>
            </a:r>
          </a:p>
        </p:txBody>
      </p:sp>
    </p:spTree>
    <p:extLst>
      <p:ext uri="{BB962C8B-B14F-4D97-AF65-F5344CB8AC3E}">
        <p14:creationId xmlns:p14="http://schemas.microsoft.com/office/powerpoint/2010/main" val="4103883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descr="Drill B:  Map (Patient Not Sure)" title="banner"/>
          <p:cNvSpPr/>
          <p:nvPr/>
        </p:nvSpPr>
        <p:spPr>
          <a:xfrm>
            <a:off x="0" y="337170"/>
            <a:ext cx="9144000" cy="606266"/>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a:xfrm>
            <a:off x="1752600" y="325777"/>
            <a:ext cx="4724400" cy="616548"/>
          </a:xfrm>
        </p:spPr>
        <p:txBody>
          <a:bodyPr anchor="ctr"/>
          <a:lstStyle/>
          <a:p>
            <a:r>
              <a:rPr lang="en-US" dirty="0"/>
              <a:t>Drill B: Map (Patient Not Sure) </a:t>
            </a:r>
          </a:p>
        </p:txBody>
      </p:sp>
      <p:sp>
        <p:nvSpPr>
          <p:cNvPr id="3" name="Text Placeholder 2"/>
          <p:cNvSpPr>
            <a:spLocks noGrp="1"/>
          </p:cNvSpPr>
          <p:nvPr>
            <p:ph type="body" sz="quarter" idx="11"/>
          </p:nvPr>
        </p:nvSpPr>
        <p:spPr>
          <a:xfrm>
            <a:off x="808037" y="996791"/>
            <a:ext cx="3687763" cy="521017"/>
          </a:xfrm>
        </p:spPr>
        <p:txBody>
          <a:bodyPr/>
          <a:lstStyle/>
          <a:p>
            <a:r>
              <a:rPr lang="en-US" dirty="0"/>
              <a:t>Clinician</a:t>
            </a:r>
          </a:p>
        </p:txBody>
      </p:sp>
      <p:sp>
        <p:nvSpPr>
          <p:cNvPr id="4" name="Text Placeholder 3"/>
          <p:cNvSpPr>
            <a:spLocks noGrp="1"/>
          </p:cNvSpPr>
          <p:nvPr>
            <p:ph type="body" sz="quarter" idx="12"/>
          </p:nvPr>
        </p:nvSpPr>
        <p:spPr>
          <a:xfrm>
            <a:off x="4724401" y="996791"/>
            <a:ext cx="3727227" cy="521017"/>
          </a:xfrm>
        </p:spPr>
        <p:txBody>
          <a:bodyPr/>
          <a:lstStyle/>
          <a:p>
            <a:r>
              <a:rPr lang="en-US" dirty="0"/>
              <a:t>Patient</a:t>
            </a:r>
          </a:p>
        </p:txBody>
      </p:sp>
      <p:pic>
        <p:nvPicPr>
          <p:cNvPr id="5" name="Content Placeholder 7" title="clinician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1783" y="1595020"/>
            <a:ext cx="1219200" cy="1198179"/>
          </a:xfrm>
          <a:prstGeom prst="rect">
            <a:avLst/>
          </a:prstGeom>
        </p:spPr>
      </p:pic>
      <p:pic>
        <p:nvPicPr>
          <p:cNvPr id="6" name="Picture 5" title="patient ic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35036" y="1663703"/>
            <a:ext cx="1164545" cy="1148482"/>
          </a:xfrm>
          <a:prstGeom prst="rect">
            <a:avLst/>
          </a:prstGeom>
        </p:spPr>
      </p:pic>
      <p:sp>
        <p:nvSpPr>
          <p:cNvPr id="7" name="TextBox 6"/>
          <p:cNvSpPr txBox="1"/>
          <p:nvPr/>
        </p:nvSpPr>
        <p:spPr>
          <a:xfrm>
            <a:off x="5151120" y="2882900"/>
            <a:ext cx="3840480" cy="908050"/>
          </a:xfrm>
          <a:prstGeom prst="rect">
            <a:avLst/>
          </a:prstGeom>
          <a:noFill/>
        </p:spPr>
        <p:txBody>
          <a:bodyPr wrap="square" lIns="0" tIns="0" rIns="0" bIns="0" rtlCol="0">
            <a:noAutofit/>
          </a:bodyPr>
          <a:lstStyle/>
          <a:p>
            <a:pPr>
              <a:spcBef>
                <a:spcPts val="600"/>
              </a:spcBef>
            </a:pPr>
            <a:r>
              <a:rPr lang="en-US" sz="2200" kern="0" dirty="0">
                <a:latin typeface="Franklin Gothic Book" charset="0"/>
                <a:ea typeface="Franklin Gothic Book" charset="0"/>
                <a:cs typeface="Franklin Gothic Book" charset="0"/>
                <a:sym typeface="Calibri"/>
              </a:rPr>
              <a:t>I’m not sure what to tell you. </a:t>
            </a:r>
          </a:p>
          <a:p>
            <a:pPr>
              <a:spcBef>
                <a:spcPts val="600"/>
              </a:spcBef>
            </a:pPr>
            <a:endParaRPr lang="en-US" sz="2000" kern="0" dirty="0">
              <a:solidFill>
                <a:srgbClr val="5C5768"/>
              </a:solidFill>
              <a:ea typeface="Calibri"/>
              <a:cs typeface="Calibri"/>
              <a:sym typeface="Calibri"/>
            </a:endParaRPr>
          </a:p>
          <a:p>
            <a:pPr>
              <a:spcBef>
                <a:spcPts val="600"/>
              </a:spcBef>
            </a:pPr>
            <a:endParaRPr lang="en-US" sz="2400" kern="0" dirty="0">
              <a:solidFill>
                <a:srgbClr val="5C5768"/>
              </a:solidFill>
              <a:ea typeface="Calibri"/>
              <a:cs typeface="Calibri"/>
              <a:sym typeface="Calibri"/>
            </a:endParaRPr>
          </a:p>
        </p:txBody>
      </p:sp>
      <p:sp>
        <p:nvSpPr>
          <p:cNvPr id="12" name="TextBox 11"/>
          <p:cNvSpPr txBox="1"/>
          <p:nvPr/>
        </p:nvSpPr>
        <p:spPr>
          <a:xfrm>
            <a:off x="914401" y="2873502"/>
            <a:ext cx="3810000" cy="2060448"/>
          </a:xfrm>
          <a:prstGeom prst="rect">
            <a:avLst/>
          </a:prstGeom>
          <a:noFill/>
        </p:spPr>
        <p:txBody>
          <a:bodyPr wrap="square" lIns="0" tIns="0" rIns="0" bIns="0" rtlCol="0">
            <a:noAutofit/>
          </a:bodyPr>
          <a:lstStyle/>
          <a:p>
            <a:pPr>
              <a:lnSpc>
                <a:spcPct val="90000"/>
              </a:lnSpc>
              <a:spcBef>
                <a:spcPts val="600"/>
              </a:spcBef>
            </a:pPr>
            <a:r>
              <a:rPr lang="en-US" sz="2200" kern="0" dirty="0">
                <a:latin typeface="Franklin Gothic Book" charset="0"/>
                <a:ea typeface="Franklin Gothic Book" charset="0"/>
                <a:cs typeface="Franklin Gothic Book" charset="0"/>
                <a:sym typeface="Calibri"/>
              </a:rPr>
              <a:t>Given this situation, what’s most important? </a:t>
            </a:r>
          </a:p>
          <a:p>
            <a:pPr>
              <a:lnSpc>
                <a:spcPct val="90000"/>
              </a:lnSpc>
              <a:spcBef>
                <a:spcPts val="600"/>
              </a:spcBef>
            </a:pPr>
            <a:endParaRPr lang="en-US" kern="0" dirty="0">
              <a:latin typeface="Franklin Gothic Book" charset="0"/>
              <a:ea typeface="Franklin Gothic Book" charset="0"/>
              <a:cs typeface="Franklin Gothic Book" charset="0"/>
              <a:sym typeface="Calibri"/>
            </a:endParaRPr>
          </a:p>
          <a:p>
            <a:pPr>
              <a:lnSpc>
                <a:spcPct val="90000"/>
              </a:lnSpc>
              <a:spcBef>
                <a:spcPts val="600"/>
              </a:spcBef>
            </a:pPr>
            <a:r>
              <a:rPr lang="en-US" sz="2200" kern="0" dirty="0">
                <a:latin typeface="Franklin Gothic Book" charset="0"/>
                <a:ea typeface="Franklin Gothic Book" charset="0"/>
                <a:cs typeface="Franklin Gothic Book" charset="0"/>
                <a:sym typeface="Calibri"/>
              </a:rPr>
              <a:t>What if </a:t>
            </a:r>
            <a:r>
              <a:rPr lang="en-US" sz="2200" dirty="0">
                <a:latin typeface="Franklin Gothic Book" charset="0"/>
                <a:ea typeface="Franklin Gothic Book" charset="0"/>
                <a:cs typeface="Franklin Gothic Book" charset="0"/>
              </a:rPr>
              <a:t>you start by telling me about the things in your life that matter most right now?</a:t>
            </a:r>
            <a:endParaRPr lang="en-US" sz="2200" kern="0" dirty="0">
              <a:latin typeface="Franklin Gothic Book" charset="0"/>
              <a:ea typeface="Franklin Gothic Book" charset="0"/>
              <a:cs typeface="Franklin Gothic Book" charset="0"/>
              <a:sym typeface="Calibri"/>
            </a:endParaRPr>
          </a:p>
        </p:txBody>
      </p:sp>
      <p:sp>
        <p:nvSpPr>
          <p:cNvPr id="11" name="Text Placeholder 3"/>
          <p:cNvSpPr txBox="1">
            <a:spLocks/>
          </p:cNvSpPr>
          <p:nvPr/>
        </p:nvSpPr>
        <p:spPr>
          <a:xfrm>
            <a:off x="4997228" y="1049980"/>
            <a:ext cx="3840163" cy="521017"/>
          </a:xfrm>
          <a:prstGeom prst="rect">
            <a:avLst/>
          </a:prstGeom>
          <a:solidFill>
            <a:schemeClr val="accent4">
              <a:lumMod val="20000"/>
              <a:lumOff val="80000"/>
            </a:schemeClr>
          </a:solidFill>
        </p:spPr>
        <p:txBody>
          <a:bodyPr vert="horz" lIns="0" tIns="0" rIns="0" bIns="0" rtlCol="0" anchor="ctr" anchorCtr="0">
            <a:normAutofit/>
          </a:bodyPr>
          <a:lstStyle>
            <a:lvl1pPr marL="0" indent="0" algn="ctr" defTabSz="685800" rtl="0" eaLnBrk="1" latinLnBrk="0" hangingPunct="1">
              <a:lnSpc>
                <a:spcPct val="90000"/>
              </a:lnSpc>
              <a:spcBef>
                <a:spcPts val="750"/>
              </a:spcBef>
              <a:buFontTx/>
              <a:buNone/>
              <a:defRPr sz="2000" kern="1200">
                <a:solidFill>
                  <a:schemeClr val="tx1"/>
                </a:solidFill>
                <a:latin typeface="Franklin Gothic Book" charset="0"/>
                <a:ea typeface="Franklin Gothic Book" charset="0"/>
                <a:cs typeface="Franklin Gothic Boo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Franklin Gothic Book" charset="0"/>
                <a:ea typeface="Franklin Gothic Book" charset="0"/>
                <a:cs typeface="Franklin Gothic Book" charset="0"/>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Franklin Gothic Book" charset="0"/>
                <a:ea typeface="Franklin Gothic Book" charset="0"/>
                <a:cs typeface="Franklin Gothic Book" charset="0"/>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a:t>Patient</a:t>
            </a:r>
            <a:endParaRPr lang="en-US" dirty="0"/>
          </a:p>
        </p:txBody>
      </p:sp>
      <p:sp>
        <p:nvSpPr>
          <p:cNvPr id="13" name="Text Placeholder 2"/>
          <p:cNvSpPr txBox="1">
            <a:spLocks/>
          </p:cNvSpPr>
          <p:nvPr/>
        </p:nvSpPr>
        <p:spPr>
          <a:xfrm>
            <a:off x="771302" y="1049980"/>
            <a:ext cx="3840163" cy="520888"/>
          </a:xfrm>
          <a:prstGeom prst="rect">
            <a:avLst/>
          </a:prstGeom>
          <a:solidFill>
            <a:schemeClr val="accent4">
              <a:lumMod val="20000"/>
              <a:lumOff val="80000"/>
            </a:schemeClr>
          </a:solidFill>
        </p:spPr>
        <p:txBody>
          <a:bodyPr vert="horz" lIns="0" tIns="0" rIns="0" bIns="0" rtlCol="0" anchor="ctr" anchorCtr="0">
            <a:normAutofit/>
          </a:bodyPr>
          <a:lstStyle>
            <a:lvl1pPr marL="0" indent="0" algn="ctr" defTabSz="685800" rtl="0" eaLnBrk="1" latinLnBrk="0" hangingPunct="1">
              <a:lnSpc>
                <a:spcPct val="90000"/>
              </a:lnSpc>
              <a:spcBef>
                <a:spcPts val="750"/>
              </a:spcBef>
              <a:buFontTx/>
              <a:buNone/>
              <a:defRPr sz="2000" kern="1200">
                <a:solidFill>
                  <a:schemeClr val="tx1"/>
                </a:solidFill>
                <a:latin typeface="Franklin Gothic Book" charset="0"/>
                <a:ea typeface="Franklin Gothic Book" charset="0"/>
                <a:cs typeface="Franklin Gothic Boo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Franklin Gothic Book" charset="0"/>
                <a:ea typeface="Franklin Gothic Book" charset="0"/>
                <a:cs typeface="Franklin Gothic Book" charset="0"/>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Franklin Gothic Book" charset="0"/>
                <a:ea typeface="Franklin Gothic Book" charset="0"/>
                <a:cs typeface="Franklin Gothic Book" charset="0"/>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dirty="0"/>
              <a:t>Clinician</a:t>
            </a:r>
          </a:p>
        </p:txBody>
      </p:sp>
    </p:spTree>
    <p:extLst>
      <p:ext uri="{BB962C8B-B14F-4D97-AF65-F5344CB8AC3E}">
        <p14:creationId xmlns:p14="http://schemas.microsoft.com/office/powerpoint/2010/main" val="4195666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descr="Drill B:  Map (Patient Not Ready)" title="banner"/>
          <p:cNvSpPr/>
          <p:nvPr/>
        </p:nvSpPr>
        <p:spPr>
          <a:xfrm>
            <a:off x="0" y="337170"/>
            <a:ext cx="9144000" cy="606266"/>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151120" y="2917619"/>
            <a:ext cx="3840480" cy="1755648"/>
          </a:xfrm>
          <a:prstGeom prst="rect">
            <a:avLst/>
          </a:prstGeom>
          <a:noFill/>
        </p:spPr>
        <p:txBody>
          <a:bodyPr wrap="square" lIns="0" tIns="0" rIns="0" bIns="0" rtlCol="0">
            <a:noAutofit/>
          </a:bodyPr>
          <a:lstStyle/>
          <a:p>
            <a:pPr>
              <a:lnSpc>
                <a:spcPct val="90000"/>
              </a:lnSpc>
              <a:spcBef>
                <a:spcPts val="600"/>
              </a:spcBef>
            </a:pPr>
            <a:r>
              <a:rPr lang="en-US" sz="2200" kern="0" dirty="0">
                <a:latin typeface="Franklin Gothic Book" charset="0"/>
                <a:ea typeface="Franklin Gothic Book" charset="0"/>
                <a:cs typeface="Franklin Gothic Book" charset="0"/>
                <a:sym typeface="Calibri"/>
              </a:rPr>
              <a:t>I don’t feel ready to decide. It’s hard…</a:t>
            </a:r>
          </a:p>
          <a:p>
            <a:pPr>
              <a:lnSpc>
                <a:spcPct val="90000"/>
              </a:lnSpc>
              <a:spcBef>
                <a:spcPts val="600"/>
              </a:spcBef>
            </a:pPr>
            <a:endParaRPr lang="en-US" sz="2400" kern="0" dirty="0">
              <a:solidFill>
                <a:srgbClr val="5C5768"/>
              </a:solidFill>
              <a:ea typeface="Calibri"/>
              <a:cs typeface="Calibri"/>
              <a:sym typeface="Calibri"/>
            </a:endParaRPr>
          </a:p>
          <a:p>
            <a:pPr>
              <a:lnSpc>
                <a:spcPct val="90000"/>
              </a:lnSpc>
              <a:spcBef>
                <a:spcPts val="600"/>
              </a:spcBef>
            </a:pPr>
            <a:endParaRPr lang="en-US" sz="2400" kern="0" dirty="0">
              <a:solidFill>
                <a:srgbClr val="5C5768"/>
              </a:solidFill>
              <a:ea typeface="Calibri"/>
              <a:cs typeface="Calibri"/>
              <a:sym typeface="Calibri"/>
            </a:endParaRPr>
          </a:p>
        </p:txBody>
      </p:sp>
      <p:sp>
        <p:nvSpPr>
          <p:cNvPr id="12" name="TextBox 11"/>
          <p:cNvSpPr txBox="1"/>
          <p:nvPr/>
        </p:nvSpPr>
        <p:spPr>
          <a:xfrm>
            <a:off x="896904" y="2903022"/>
            <a:ext cx="3651345" cy="1755648"/>
          </a:xfrm>
          <a:prstGeom prst="rect">
            <a:avLst/>
          </a:prstGeom>
          <a:noFill/>
        </p:spPr>
        <p:txBody>
          <a:bodyPr wrap="square" lIns="0" tIns="0" rIns="0" bIns="0" rtlCol="0">
            <a:noAutofit/>
          </a:bodyPr>
          <a:lstStyle/>
          <a:p>
            <a:pPr>
              <a:lnSpc>
                <a:spcPct val="80000"/>
              </a:lnSpc>
              <a:spcBef>
                <a:spcPts val="600"/>
              </a:spcBef>
            </a:pPr>
            <a:r>
              <a:rPr lang="en-US" sz="2200" kern="0" dirty="0">
                <a:latin typeface="Franklin Gothic Book" charset="0"/>
                <a:ea typeface="Franklin Gothic Book" charset="0"/>
                <a:cs typeface="Franklin Gothic Book" charset="0"/>
                <a:sym typeface="Calibri"/>
              </a:rPr>
              <a:t>Given this situation, what’s most important? </a:t>
            </a:r>
          </a:p>
          <a:p>
            <a:pPr>
              <a:lnSpc>
                <a:spcPct val="80000"/>
              </a:lnSpc>
              <a:spcBef>
                <a:spcPts val="600"/>
              </a:spcBef>
            </a:pPr>
            <a:endParaRPr lang="en-US" sz="2200" kern="0" dirty="0">
              <a:latin typeface="Franklin Gothic Book" charset="0"/>
              <a:ea typeface="Franklin Gothic Book" charset="0"/>
              <a:cs typeface="Franklin Gothic Book" charset="0"/>
              <a:sym typeface="Calibri"/>
            </a:endParaRPr>
          </a:p>
          <a:p>
            <a:pPr>
              <a:lnSpc>
                <a:spcPct val="80000"/>
              </a:lnSpc>
              <a:spcBef>
                <a:spcPts val="600"/>
              </a:spcBef>
            </a:pPr>
            <a:r>
              <a:rPr lang="en-US" sz="2200" kern="0" dirty="0">
                <a:latin typeface="Franklin Gothic Book" charset="0"/>
                <a:ea typeface="Franklin Gothic Book" charset="0"/>
                <a:cs typeface="Franklin Gothic Book" charset="0"/>
                <a:sym typeface="Calibri"/>
              </a:rPr>
              <a:t>This is a tough situation for anyone.</a:t>
            </a:r>
          </a:p>
        </p:txBody>
      </p:sp>
      <p:pic>
        <p:nvPicPr>
          <p:cNvPr id="16" name="Content Placeholder 7" title="clinician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1783" y="1595020"/>
            <a:ext cx="1219200" cy="1198179"/>
          </a:xfrm>
          <a:prstGeom prst="rect">
            <a:avLst/>
          </a:prstGeom>
        </p:spPr>
      </p:pic>
      <p:pic>
        <p:nvPicPr>
          <p:cNvPr id="17" name="Picture 16" title="patient ic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35036" y="1663703"/>
            <a:ext cx="1164545" cy="1148482"/>
          </a:xfrm>
          <a:prstGeom prst="rect">
            <a:avLst/>
          </a:prstGeom>
        </p:spPr>
      </p:pic>
      <p:sp>
        <p:nvSpPr>
          <p:cNvPr id="18" name="Text Placeholder 3"/>
          <p:cNvSpPr txBox="1">
            <a:spLocks/>
          </p:cNvSpPr>
          <p:nvPr/>
        </p:nvSpPr>
        <p:spPr>
          <a:xfrm>
            <a:off x="4997228" y="1049980"/>
            <a:ext cx="3840163" cy="521017"/>
          </a:xfrm>
          <a:prstGeom prst="rect">
            <a:avLst/>
          </a:prstGeom>
          <a:solidFill>
            <a:schemeClr val="accent4">
              <a:lumMod val="20000"/>
              <a:lumOff val="80000"/>
            </a:schemeClr>
          </a:solidFill>
        </p:spPr>
        <p:txBody>
          <a:bodyPr vert="horz" lIns="0" tIns="0" rIns="0" bIns="0" rtlCol="0" anchor="ctr" anchorCtr="0">
            <a:normAutofit/>
          </a:bodyPr>
          <a:lstStyle>
            <a:lvl1pPr marL="0" indent="0" algn="ctr" defTabSz="685800" rtl="0" eaLnBrk="1" latinLnBrk="0" hangingPunct="1">
              <a:lnSpc>
                <a:spcPct val="90000"/>
              </a:lnSpc>
              <a:spcBef>
                <a:spcPts val="750"/>
              </a:spcBef>
              <a:buFontTx/>
              <a:buNone/>
              <a:defRPr sz="2000" kern="1200">
                <a:solidFill>
                  <a:schemeClr val="tx1"/>
                </a:solidFill>
                <a:latin typeface="Franklin Gothic Book" charset="0"/>
                <a:ea typeface="Franklin Gothic Book" charset="0"/>
                <a:cs typeface="Franklin Gothic Boo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Franklin Gothic Book" charset="0"/>
                <a:ea typeface="Franklin Gothic Book" charset="0"/>
                <a:cs typeface="Franklin Gothic Book" charset="0"/>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Franklin Gothic Book" charset="0"/>
                <a:ea typeface="Franklin Gothic Book" charset="0"/>
                <a:cs typeface="Franklin Gothic Book" charset="0"/>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a:t>Patient</a:t>
            </a:r>
            <a:endParaRPr lang="en-US" dirty="0"/>
          </a:p>
        </p:txBody>
      </p:sp>
      <p:sp>
        <p:nvSpPr>
          <p:cNvPr id="19" name="Text Placeholder 2"/>
          <p:cNvSpPr txBox="1">
            <a:spLocks/>
          </p:cNvSpPr>
          <p:nvPr/>
        </p:nvSpPr>
        <p:spPr>
          <a:xfrm>
            <a:off x="771302" y="1049980"/>
            <a:ext cx="3840163" cy="520888"/>
          </a:xfrm>
          <a:prstGeom prst="rect">
            <a:avLst/>
          </a:prstGeom>
          <a:solidFill>
            <a:schemeClr val="accent4">
              <a:lumMod val="20000"/>
              <a:lumOff val="80000"/>
            </a:schemeClr>
          </a:solidFill>
        </p:spPr>
        <p:txBody>
          <a:bodyPr vert="horz" lIns="0" tIns="0" rIns="0" bIns="0" rtlCol="0" anchor="ctr" anchorCtr="0">
            <a:normAutofit/>
          </a:bodyPr>
          <a:lstStyle>
            <a:lvl1pPr marL="0" indent="0" algn="ctr" defTabSz="685800" rtl="0" eaLnBrk="1" latinLnBrk="0" hangingPunct="1">
              <a:lnSpc>
                <a:spcPct val="90000"/>
              </a:lnSpc>
              <a:spcBef>
                <a:spcPts val="750"/>
              </a:spcBef>
              <a:buFontTx/>
              <a:buNone/>
              <a:defRPr sz="2000" kern="1200">
                <a:solidFill>
                  <a:schemeClr val="tx1"/>
                </a:solidFill>
                <a:latin typeface="Franklin Gothic Book" charset="0"/>
                <a:ea typeface="Franklin Gothic Book" charset="0"/>
                <a:cs typeface="Franklin Gothic Boo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Franklin Gothic Book" charset="0"/>
                <a:ea typeface="Franklin Gothic Book" charset="0"/>
                <a:cs typeface="Franklin Gothic Book" charset="0"/>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Franklin Gothic Book" charset="0"/>
                <a:ea typeface="Franklin Gothic Book" charset="0"/>
                <a:cs typeface="Franklin Gothic Book" charset="0"/>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dirty="0"/>
              <a:t>Clinician</a:t>
            </a:r>
          </a:p>
        </p:txBody>
      </p:sp>
      <p:sp>
        <p:nvSpPr>
          <p:cNvPr id="20" name="Title 8"/>
          <p:cNvSpPr>
            <a:spLocks noGrp="1"/>
          </p:cNvSpPr>
          <p:nvPr>
            <p:ph type="title"/>
          </p:nvPr>
        </p:nvSpPr>
        <p:spPr>
          <a:xfrm>
            <a:off x="1752600" y="325777"/>
            <a:ext cx="4724400" cy="616548"/>
          </a:xfrm>
        </p:spPr>
        <p:txBody>
          <a:bodyPr anchor="ctr"/>
          <a:lstStyle/>
          <a:p>
            <a:r>
              <a:rPr lang="en-US" dirty="0"/>
              <a:t>Drill B: Map (Patient Not Ready) </a:t>
            </a:r>
          </a:p>
        </p:txBody>
      </p:sp>
    </p:spTree>
    <p:extLst>
      <p:ext uri="{BB962C8B-B14F-4D97-AF65-F5344CB8AC3E}">
        <p14:creationId xmlns:p14="http://schemas.microsoft.com/office/powerpoint/2010/main" val="2187865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descr="Drill B:  Map (What is Patient Worried About?)" title="banner"/>
          <p:cNvSpPr/>
          <p:nvPr/>
        </p:nvSpPr>
        <p:spPr>
          <a:xfrm>
            <a:off x="0" y="337170"/>
            <a:ext cx="9144000" cy="606266"/>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Content Placeholder 7" title="clinician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1783" y="1595020"/>
            <a:ext cx="1219200" cy="1198179"/>
          </a:xfrm>
          <a:prstGeom prst="rect">
            <a:avLst/>
          </a:prstGeom>
        </p:spPr>
      </p:pic>
      <p:pic>
        <p:nvPicPr>
          <p:cNvPr id="16" name="Picture 15" title="patient ic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35036" y="1663703"/>
            <a:ext cx="1164545" cy="1148482"/>
          </a:xfrm>
          <a:prstGeom prst="rect">
            <a:avLst/>
          </a:prstGeom>
        </p:spPr>
      </p:pic>
      <p:sp>
        <p:nvSpPr>
          <p:cNvPr id="17" name="Text Placeholder 3"/>
          <p:cNvSpPr txBox="1">
            <a:spLocks/>
          </p:cNvSpPr>
          <p:nvPr/>
        </p:nvSpPr>
        <p:spPr>
          <a:xfrm>
            <a:off x="4997228" y="1049980"/>
            <a:ext cx="3840163" cy="521017"/>
          </a:xfrm>
          <a:prstGeom prst="rect">
            <a:avLst/>
          </a:prstGeom>
          <a:solidFill>
            <a:schemeClr val="accent4">
              <a:lumMod val="20000"/>
              <a:lumOff val="80000"/>
            </a:schemeClr>
          </a:solidFill>
        </p:spPr>
        <p:txBody>
          <a:bodyPr vert="horz" lIns="0" tIns="0" rIns="0" bIns="0" rtlCol="0" anchor="ctr" anchorCtr="0">
            <a:normAutofit/>
          </a:bodyPr>
          <a:lstStyle>
            <a:lvl1pPr marL="0" indent="0" algn="ctr" defTabSz="685800" rtl="0" eaLnBrk="1" latinLnBrk="0" hangingPunct="1">
              <a:lnSpc>
                <a:spcPct val="90000"/>
              </a:lnSpc>
              <a:spcBef>
                <a:spcPts val="750"/>
              </a:spcBef>
              <a:buFontTx/>
              <a:buNone/>
              <a:defRPr sz="2000" kern="1200">
                <a:solidFill>
                  <a:schemeClr val="tx1"/>
                </a:solidFill>
                <a:latin typeface="Franklin Gothic Book" charset="0"/>
                <a:ea typeface="Franklin Gothic Book" charset="0"/>
                <a:cs typeface="Franklin Gothic Boo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Franklin Gothic Book" charset="0"/>
                <a:ea typeface="Franklin Gothic Book" charset="0"/>
                <a:cs typeface="Franklin Gothic Book" charset="0"/>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Franklin Gothic Book" charset="0"/>
                <a:ea typeface="Franklin Gothic Book" charset="0"/>
                <a:cs typeface="Franklin Gothic Book" charset="0"/>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a:t>Patient</a:t>
            </a:r>
            <a:endParaRPr lang="en-US" dirty="0"/>
          </a:p>
        </p:txBody>
      </p:sp>
      <p:sp>
        <p:nvSpPr>
          <p:cNvPr id="18" name="Text Placeholder 2"/>
          <p:cNvSpPr txBox="1">
            <a:spLocks/>
          </p:cNvSpPr>
          <p:nvPr/>
        </p:nvSpPr>
        <p:spPr>
          <a:xfrm>
            <a:off x="771302" y="1049980"/>
            <a:ext cx="3840163" cy="520888"/>
          </a:xfrm>
          <a:prstGeom prst="rect">
            <a:avLst/>
          </a:prstGeom>
          <a:solidFill>
            <a:schemeClr val="accent4">
              <a:lumMod val="20000"/>
              <a:lumOff val="80000"/>
            </a:schemeClr>
          </a:solidFill>
        </p:spPr>
        <p:txBody>
          <a:bodyPr vert="horz" lIns="0" tIns="0" rIns="0" bIns="0" rtlCol="0" anchor="ctr" anchorCtr="0">
            <a:normAutofit/>
          </a:bodyPr>
          <a:lstStyle>
            <a:lvl1pPr marL="0" indent="0" algn="ctr" defTabSz="685800" rtl="0" eaLnBrk="1" latinLnBrk="0" hangingPunct="1">
              <a:lnSpc>
                <a:spcPct val="90000"/>
              </a:lnSpc>
              <a:spcBef>
                <a:spcPts val="750"/>
              </a:spcBef>
              <a:buFontTx/>
              <a:buNone/>
              <a:defRPr sz="2000" kern="1200">
                <a:solidFill>
                  <a:schemeClr val="tx1"/>
                </a:solidFill>
                <a:latin typeface="Franklin Gothic Book" charset="0"/>
                <a:ea typeface="Franklin Gothic Book" charset="0"/>
                <a:cs typeface="Franklin Gothic Boo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Franklin Gothic Book" charset="0"/>
                <a:ea typeface="Franklin Gothic Book" charset="0"/>
                <a:cs typeface="Franklin Gothic Book" charset="0"/>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Franklin Gothic Book" charset="0"/>
                <a:ea typeface="Franklin Gothic Book" charset="0"/>
                <a:cs typeface="Franklin Gothic Book" charset="0"/>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dirty="0"/>
              <a:t>Clinician</a:t>
            </a:r>
          </a:p>
        </p:txBody>
      </p:sp>
      <p:sp>
        <p:nvSpPr>
          <p:cNvPr id="19" name="Title 8"/>
          <p:cNvSpPr txBox="1">
            <a:spLocks/>
          </p:cNvSpPr>
          <p:nvPr/>
        </p:nvSpPr>
        <p:spPr>
          <a:xfrm>
            <a:off x="1752599" y="325777"/>
            <a:ext cx="6571011" cy="616548"/>
          </a:xfrm>
          <a:prstGeom prst="rect">
            <a:avLst/>
          </a:prstGeom>
        </p:spPr>
        <p:txBody>
          <a:bodyPr vert="horz" lIns="0" tIns="0" rIns="0" bIns="0" rtlCol="0" anchor="ctr" anchorCtr="0">
            <a:noAutofit/>
          </a:bodyPr>
          <a:lstStyle>
            <a:lvl1pPr algn="l" defTabSz="685800" rtl="0" eaLnBrk="1" latinLnBrk="0" hangingPunct="1">
              <a:lnSpc>
                <a:spcPct val="90000"/>
              </a:lnSpc>
              <a:spcBef>
                <a:spcPct val="0"/>
              </a:spcBef>
              <a:buNone/>
              <a:defRPr sz="2600" b="1" kern="1200">
                <a:solidFill>
                  <a:schemeClr val="tx1"/>
                </a:solidFill>
                <a:latin typeface="Franklin Gothic Medium" charset="0"/>
                <a:ea typeface="Franklin Gothic Medium" charset="0"/>
                <a:cs typeface="Franklin Gothic Medium" charset="0"/>
              </a:defRPr>
            </a:lvl1pPr>
          </a:lstStyle>
          <a:p>
            <a:r>
              <a:rPr lang="en-US" dirty="0"/>
              <a:t>Drill B: Map (What is Patient Worried About?) </a:t>
            </a:r>
          </a:p>
        </p:txBody>
      </p:sp>
      <p:sp>
        <p:nvSpPr>
          <p:cNvPr id="7" name="TextBox 6"/>
          <p:cNvSpPr txBox="1"/>
          <p:nvPr/>
        </p:nvSpPr>
        <p:spPr>
          <a:xfrm>
            <a:off x="5149311" y="2800350"/>
            <a:ext cx="3688080" cy="1755648"/>
          </a:xfrm>
          <a:prstGeom prst="rect">
            <a:avLst/>
          </a:prstGeom>
          <a:noFill/>
        </p:spPr>
        <p:txBody>
          <a:bodyPr wrap="square" lIns="0" tIns="0" rIns="0" bIns="0" rtlCol="0">
            <a:noAutofit/>
          </a:bodyPr>
          <a:lstStyle/>
          <a:p>
            <a:pPr defTabSz="642915">
              <a:spcBef>
                <a:spcPts val="600"/>
              </a:spcBef>
              <a:buSzPct val="100000"/>
            </a:pPr>
            <a:r>
              <a:rPr lang="en-US" sz="2200" dirty="0">
                <a:latin typeface="Franklin Gothic Book" charset="0"/>
                <a:ea typeface="Franklin Gothic Book" charset="0"/>
                <a:cs typeface="Franklin Gothic Book" charset="0"/>
              </a:rPr>
              <a:t>I don’t want to end up on a breathing machine like the last time I was in the hospital.  I never want to go through that again. </a:t>
            </a:r>
            <a:endParaRPr lang="en-US" sz="2200" kern="0" dirty="0">
              <a:latin typeface="Franklin Gothic Book" charset="0"/>
              <a:ea typeface="Franklin Gothic Book" charset="0"/>
              <a:cs typeface="Franklin Gothic Book" charset="0"/>
              <a:sym typeface="Calibri"/>
            </a:endParaRPr>
          </a:p>
          <a:p>
            <a:pPr>
              <a:spcBef>
                <a:spcPts val="600"/>
              </a:spcBef>
            </a:pPr>
            <a:endParaRPr lang="en-US" sz="2200" kern="0" dirty="0">
              <a:solidFill>
                <a:srgbClr val="5C5768"/>
              </a:solidFill>
              <a:ea typeface="Calibri"/>
              <a:cs typeface="Gill Sans MT"/>
              <a:sym typeface="Calibri"/>
            </a:endParaRPr>
          </a:p>
          <a:p>
            <a:pPr>
              <a:spcBef>
                <a:spcPts val="600"/>
              </a:spcBef>
            </a:pPr>
            <a:r>
              <a:rPr lang="en-US" sz="2200" kern="0" dirty="0">
                <a:solidFill>
                  <a:srgbClr val="5C5768"/>
                </a:solidFill>
                <a:ea typeface="Calibri"/>
                <a:cs typeface="Gill Sans MT"/>
                <a:sym typeface="Calibri"/>
              </a:rPr>
              <a:t> </a:t>
            </a:r>
          </a:p>
        </p:txBody>
      </p:sp>
      <p:sp>
        <p:nvSpPr>
          <p:cNvPr id="12" name="TextBox 11"/>
          <p:cNvSpPr txBox="1"/>
          <p:nvPr/>
        </p:nvSpPr>
        <p:spPr>
          <a:xfrm>
            <a:off x="771302" y="2800350"/>
            <a:ext cx="3983578" cy="2057400"/>
          </a:xfrm>
          <a:prstGeom prst="rect">
            <a:avLst/>
          </a:prstGeom>
          <a:noFill/>
        </p:spPr>
        <p:txBody>
          <a:bodyPr wrap="square" lIns="0" tIns="0" rIns="0" bIns="0" rtlCol="0">
            <a:noAutofit/>
          </a:bodyPr>
          <a:lstStyle/>
          <a:p>
            <a:pPr>
              <a:spcBef>
                <a:spcPts val="600"/>
              </a:spcBef>
            </a:pPr>
            <a:r>
              <a:rPr lang="en-US" sz="2200" dirty="0">
                <a:latin typeface="Franklin Gothic Book" charset="0"/>
                <a:ea typeface="Franklin Gothic Book" charset="0"/>
                <a:cs typeface="Franklin Gothic Book" charset="0"/>
              </a:rPr>
              <a:t>As you think about the future, is there anything you worry about</a:t>
            </a:r>
            <a:r>
              <a:rPr lang="en-US" sz="2200" kern="0" dirty="0">
                <a:latin typeface="Franklin Gothic Book" charset="0"/>
                <a:ea typeface="Franklin Gothic Book" charset="0"/>
                <a:cs typeface="Franklin Gothic Book" charset="0"/>
                <a:sym typeface="Calibri"/>
              </a:rPr>
              <a:t>? </a:t>
            </a:r>
          </a:p>
          <a:p>
            <a:pPr>
              <a:spcBef>
                <a:spcPts val="600"/>
              </a:spcBef>
            </a:pPr>
            <a:endParaRPr lang="en-US" sz="2200" kern="0" dirty="0">
              <a:latin typeface="Franklin Gothic Book" charset="0"/>
              <a:ea typeface="Franklin Gothic Book" charset="0"/>
              <a:cs typeface="Franklin Gothic Book" charset="0"/>
              <a:sym typeface="Calibri"/>
            </a:endParaRPr>
          </a:p>
          <a:p>
            <a:r>
              <a:rPr lang="en-US" sz="2200" dirty="0">
                <a:latin typeface="Franklin Gothic Book" charset="0"/>
                <a:ea typeface="Franklin Gothic Book" charset="0"/>
                <a:cs typeface="Franklin Gothic Book" charset="0"/>
              </a:rPr>
              <a:t>That helps me better understand what you’re thinking.</a:t>
            </a:r>
          </a:p>
        </p:txBody>
      </p:sp>
      <p:sp>
        <p:nvSpPr>
          <p:cNvPr id="2" name="Title 1" hidden="1"/>
          <p:cNvSpPr>
            <a:spLocks noGrp="1"/>
          </p:cNvSpPr>
          <p:nvPr>
            <p:ph type="title"/>
          </p:nvPr>
        </p:nvSpPr>
        <p:spPr/>
        <p:txBody>
          <a:bodyPr/>
          <a:lstStyle/>
          <a:p>
            <a:r>
              <a:rPr lang="en-US" dirty="0"/>
              <a:t>Drill B:  Map (What is Patient Worried About?</a:t>
            </a:r>
          </a:p>
        </p:txBody>
      </p:sp>
      <p:sp>
        <p:nvSpPr>
          <p:cNvPr id="3" name="Text Placeholder 2" hidden="1"/>
          <p:cNvSpPr>
            <a:spLocks noGrp="1"/>
          </p:cNvSpPr>
          <p:nvPr>
            <p:ph type="body" sz="quarter" idx="11"/>
          </p:nvPr>
        </p:nvSpPr>
        <p:spPr/>
        <p:txBody>
          <a:bodyPr/>
          <a:lstStyle/>
          <a:p>
            <a:endParaRPr lang="en-US"/>
          </a:p>
        </p:txBody>
      </p:sp>
      <p:sp>
        <p:nvSpPr>
          <p:cNvPr id="4" name="Text Placeholder 3" hidden="1"/>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568273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descr="Drill Instructions:  Swap Roles" title="banner"/>
          <p:cNvSpPr/>
          <p:nvPr/>
        </p:nvSpPr>
        <p:spPr>
          <a:xfrm>
            <a:off x="0" y="293901"/>
            <a:ext cx="9144000" cy="606266"/>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3"/>
          <p:cNvSpPr txBox="1">
            <a:spLocks/>
          </p:cNvSpPr>
          <p:nvPr/>
        </p:nvSpPr>
        <p:spPr>
          <a:xfrm>
            <a:off x="4997228" y="1102953"/>
            <a:ext cx="3840163" cy="521017"/>
          </a:xfrm>
          <a:prstGeom prst="rect">
            <a:avLst/>
          </a:prstGeom>
          <a:solidFill>
            <a:schemeClr val="accent4">
              <a:lumMod val="20000"/>
              <a:lumOff val="80000"/>
            </a:schemeClr>
          </a:solidFill>
        </p:spPr>
        <p:txBody>
          <a:bodyPr vert="horz" lIns="0" tIns="0" rIns="0" bIns="0" rtlCol="0" anchor="ctr" anchorCtr="0">
            <a:normAutofit/>
          </a:bodyPr>
          <a:lstStyle>
            <a:lvl1pPr marL="0" indent="0" algn="ctr" defTabSz="685800" rtl="0" eaLnBrk="1" latinLnBrk="0" hangingPunct="1">
              <a:lnSpc>
                <a:spcPct val="90000"/>
              </a:lnSpc>
              <a:spcBef>
                <a:spcPts val="750"/>
              </a:spcBef>
              <a:buFontTx/>
              <a:buNone/>
              <a:defRPr sz="2000" kern="1200">
                <a:solidFill>
                  <a:schemeClr val="tx1"/>
                </a:solidFill>
                <a:latin typeface="Franklin Gothic Book" charset="0"/>
                <a:ea typeface="Franklin Gothic Book" charset="0"/>
                <a:cs typeface="Franklin Gothic Boo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Franklin Gothic Book" charset="0"/>
                <a:ea typeface="Franklin Gothic Book" charset="0"/>
                <a:cs typeface="Franklin Gothic Book" charset="0"/>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Franklin Gothic Book" charset="0"/>
                <a:ea typeface="Franklin Gothic Book" charset="0"/>
                <a:cs typeface="Franklin Gothic Book" charset="0"/>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a:t>Patient</a:t>
            </a:r>
            <a:endParaRPr lang="en-US" dirty="0"/>
          </a:p>
        </p:txBody>
      </p:sp>
      <p:sp>
        <p:nvSpPr>
          <p:cNvPr id="15" name="Text Placeholder 2"/>
          <p:cNvSpPr txBox="1">
            <a:spLocks/>
          </p:cNvSpPr>
          <p:nvPr/>
        </p:nvSpPr>
        <p:spPr>
          <a:xfrm>
            <a:off x="769937" y="1103082"/>
            <a:ext cx="3840163" cy="520888"/>
          </a:xfrm>
          <a:prstGeom prst="rect">
            <a:avLst/>
          </a:prstGeom>
          <a:solidFill>
            <a:schemeClr val="accent4">
              <a:lumMod val="20000"/>
              <a:lumOff val="80000"/>
            </a:schemeClr>
          </a:solidFill>
        </p:spPr>
        <p:txBody>
          <a:bodyPr vert="horz" lIns="0" tIns="0" rIns="0" bIns="0" rtlCol="0" anchor="ctr" anchorCtr="0">
            <a:normAutofit/>
          </a:bodyPr>
          <a:lstStyle>
            <a:lvl1pPr marL="0" indent="0" algn="ctr" defTabSz="685800" rtl="0" eaLnBrk="1" latinLnBrk="0" hangingPunct="1">
              <a:lnSpc>
                <a:spcPct val="90000"/>
              </a:lnSpc>
              <a:spcBef>
                <a:spcPts val="750"/>
              </a:spcBef>
              <a:buFontTx/>
              <a:buNone/>
              <a:defRPr sz="2000" kern="1200">
                <a:solidFill>
                  <a:schemeClr val="tx1"/>
                </a:solidFill>
                <a:latin typeface="Franklin Gothic Book" charset="0"/>
                <a:ea typeface="Franklin Gothic Book" charset="0"/>
                <a:cs typeface="Franklin Gothic Boo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Franklin Gothic Book" charset="0"/>
                <a:ea typeface="Franklin Gothic Book" charset="0"/>
                <a:cs typeface="Franklin Gothic Book" charset="0"/>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Franklin Gothic Book" charset="0"/>
                <a:ea typeface="Franklin Gothic Book" charset="0"/>
                <a:cs typeface="Franklin Gothic Book" charset="0"/>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dirty="0"/>
              <a:t>Clinician</a:t>
            </a:r>
          </a:p>
        </p:txBody>
      </p:sp>
      <p:sp>
        <p:nvSpPr>
          <p:cNvPr id="16" name="Title 8"/>
          <p:cNvSpPr txBox="1">
            <a:spLocks/>
          </p:cNvSpPr>
          <p:nvPr/>
        </p:nvSpPr>
        <p:spPr>
          <a:xfrm>
            <a:off x="1492028" y="328355"/>
            <a:ext cx="5257800" cy="606137"/>
          </a:xfrm>
          <a:prstGeom prst="rect">
            <a:avLst/>
          </a:prstGeom>
        </p:spPr>
        <p:txBody>
          <a:bodyPr vert="horz" lIns="0" tIns="0" rIns="0" bIns="0" rtlCol="0" anchor="ctr" anchorCtr="0">
            <a:noAutofit/>
          </a:bodyPr>
          <a:lstStyle>
            <a:lvl1pPr algn="l" defTabSz="685800" rtl="0" eaLnBrk="1" latinLnBrk="0" hangingPunct="1">
              <a:lnSpc>
                <a:spcPct val="90000"/>
              </a:lnSpc>
              <a:spcBef>
                <a:spcPct val="0"/>
              </a:spcBef>
              <a:buNone/>
              <a:defRPr sz="2600" b="1" kern="1200">
                <a:solidFill>
                  <a:schemeClr val="tx1"/>
                </a:solidFill>
                <a:latin typeface="Franklin Gothic Medium" charset="0"/>
                <a:ea typeface="Franklin Gothic Medium" charset="0"/>
                <a:cs typeface="Franklin Gothic Medium" charset="0"/>
              </a:defRPr>
            </a:lvl1pPr>
          </a:lstStyle>
          <a:p>
            <a:r>
              <a:rPr lang="en-US" dirty="0"/>
              <a:t>Drill Instructions: Swap Roles</a:t>
            </a:r>
          </a:p>
        </p:txBody>
      </p:sp>
      <p:pic>
        <p:nvPicPr>
          <p:cNvPr id="17" name="Content Placeholder 7" title="clinician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7400" y="1698970"/>
            <a:ext cx="1143000" cy="1123293"/>
          </a:xfrm>
          <a:prstGeom prst="rect">
            <a:avLst/>
          </a:prstGeom>
        </p:spPr>
      </p:pic>
      <p:pic>
        <p:nvPicPr>
          <p:cNvPr id="18" name="Picture 17" title="patient ic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0800" y="1692621"/>
            <a:ext cx="1143000" cy="1127234"/>
          </a:xfrm>
          <a:prstGeom prst="rect">
            <a:avLst/>
          </a:prstGeom>
        </p:spPr>
      </p:pic>
      <p:sp>
        <p:nvSpPr>
          <p:cNvPr id="2" name="Title 1" hidden="1"/>
          <p:cNvSpPr>
            <a:spLocks noGrp="1"/>
          </p:cNvSpPr>
          <p:nvPr>
            <p:ph type="title"/>
          </p:nvPr>
        </p:nvSpPr>
        <p:spPr/>
        <p:txBody>
          <a:bodyPr/>
          <a:lstStyle/>
          <a:p>
            <a:r>
              <a:rPr lang="en-US" dirty="0"/>
              <a:t>Drill Instructions:  Swap Roles</a:t>
            </a:r>
          </a:p>
        </p:txBody>
      </p:sp>
      <p:sp>
        <p:nvSpPr>
          <p:cNvPr id="3" name="Text Placeholder 2" hidden="1"/>
          <p:cNvSpPr>
            <a:spLocks noGrp="1"/>
          </p:cNvSpPr>
          <p:nvPr>
            <p:ph type="body" sz="quarter" idx="11"/>
          </p:nvPr>
        </p:nvSpPr>
        <p:spPr/>
        <p:txBody>
          <a:bodyPr/>
          <a:lstStyle/>
          <a:p>
            <a:endParaRPr lang="en-US"/>
          </a:p>
        </p:txBody>
      </p:sp>
      <p:sp>
        <p:nvSpPr>
          <p:cNvPr id="4" name="Text Placeholder 3" hidden="1"/>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4293466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lvl="1"/>
            <a:endParaRPr lang="en-US"/>
          </a:p>
          <a:p>
            <a:r>
              <a:rPr lang="en-US"/>
              <a:t>How did it feel to say the words?</a:t>
            </a:r>
          </a:p>
          <a:p>
            <a:r>
              <a:rPr lang="en-US"/>
              <a:t>One thing clinician noticed</a:t>
            </a:r>
          </a:p>
          <a:p>
            <a:r>
              <a:rPr lang="en-US"/>
              <a:t>One thing patient noticed</a:t>
            </a:r>
          </a:p>
          <a:p>
            <a:endParaRPr lang="en-US" dirty="0"/>
          </a:p>
        </p:txBody>
      </p:sp>
      <p:sp>
        <p:nvSpPr>
          <p:cNvPr id="4" name="Title 3" hidden="1"/>
          <p:cNvSpPr>
            <a:spLocks noGrp="1"/>
          </p:cNvSpPr>
          <p:nvPr>
            <p:ph type="title"/>
          </p:nvPr>
        </p:nvSpPr>
        <p:spPr/>
        <p:txBody>
          <a:bodyPr/>
          <a:lstStyle/>
          <a:p>
            <a:r>
              <a:rPr lang="en-US" dirty="0"/>
              <a:t>Drill:  Debrief</a:t>
            </a:r>
          </a:p>
        </p:txBody>
      </p:sp>
      <p:sp>
        <p:nvSpPr>
          <p:cNvPr id="6" name="Rectangle 5" descr="Drill:  Debrief" title="banner"/>
          <p:cNvSpPr/>
          <p:nvPr/>
        </p:nvSpPr>
        <p:spPr>
          <a:xfrm>
            <a:off x="0" y="293901"/>
            <a:ext cx="9144000" cy="606266"/>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8"/>
          <p:cNvSpPr txBox="1">
            <a:spLocks/>
          </p:cNvSpPr>
          <p:nvPr/>
        </p:nvSpPr>
        <p:spPr>
          <a:xfrm>
            <a:off x="1492028" y="328355"/>
            <a:ext cx="5257800" cy="606137"/>
          </a:xfrm>
          <a:prstGeom prst="rect">
            <a:avLst/>
          </a:prstGeom>
        </p:spPr>
        <p:txBody>
          <a:bodyPr vert="horz" lIns="0" tIns="0" rIns="0" bIns="0" rtlCol="0" anchor="ctr" anchorCtr="0">
            <a:noAutofit/>
          </a:bodyPr>
          <a:lstStyle>
            <a:lvl1pPr algn="l" defTabSz="685800" rtl="0" eaLnBrk="1" latinLnBrk="0" hangingPunct="1">
              <a:lnSpc>
                <a:spcPct val="90000"/>
              </a:lnSpc>
              <a:spcBef>
                <a:spcPct val="0"/>
              </a:spcBef>
              <a:buNone/>
              <a:defRPr sz="2600" b="1" kern="1200">
                <a:solidFill>
                  <a:schemeClr val="tx1"/>
                </a:solidFill>
                <a:latin typeface="Franklin Gothic Medium" charset="0"/>
                <a:ea typeface="Franklin Gothic Medium" charset="0"/>
                <a:cs typeface="Franklin Gothic Medium" charset="0"/>
              </a:defRPr>
            </a:lvl1pPr>
          </a:lstStyle>
          <a:p>
            <a:r>
              <a:rPr lang="en-US" dirty="0"/>
              <a:t>Drill: Debrief</a:t>
            </a:r>
          </a:p>
        </p:txBody>
      </p:sp>
    </p:spTree>
    <p:extLst>
      <p:ext uri="{BB962C8B-B14F-4D97-AF65-F5344CB8AC3E}">
        <p14:creationId xmlns:p14="http://schemas.microsoft.com/office/powerpoint/2010/main" val="3683337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 name="pasted-image.png" title="Pencil clipart"/>
          <p:cNvPicPr/>
          <p:nvPr/>
        </p:nvPicPr>
        <p:blipFill>
          <a:blip r:embed="rId3">
            <a:extLst/>
          </a:blip>
          <a:stretch>
            <a:fillRect/>
          </a:stretch>
        </p:blipFill>
        <p:spPr>
          <a:xfrm>
            <a:off x="3449041" y="209550"/>
            <a:ext cx="2245917" cy="1524000"/>
          </a:xfrm>
          <a:prstGeom prst="rect">
            <a:avLst/>
          </a:prstGeom>
          <a:ln w="12700">
            <a:miter lim="400000"/>
          </a:ln>
        </p:spPr>
      </p:pic>
      <p:sp>
        <p:nvSpPr>
          <p:cNvPr id="2" name="Title 1"/>
          <p:cNvSpPr>
            <a:spLocks noGrp="1"/>
          </p:cNvSpPr>
          <p:nvPr>
            <p:ph type="ctrTitle"/>
          </p:nvPr>
        </p:nvSpPr>
        <p:spPr>
          <a:xfrm>
            <a:off x="685800" y="1809750"/>
            <a:ext cx="7772400" cy="2590800"/>
          </a:xfrm>
        </p:spPr>
        <p:txBody>
          <a:bodyPr anchor="t">
            <a:noAutofit/>
          </a:bodyPr>
          <a:lstStyle/>
          <a:p>
            <a:pPr>
              <a:lnSpc>
                <a:spcPct val="100000"/>
              </a:lnSpc>
            </a:pPr>
            <a:r>
              <a:rPr lang="en-US" sz="3600" dirty="0"/>
              <a:t>What surprised you?</a:t>
            </a:r>
            <a:r>
              <a:rPr lang="en-US" sz="1800" dirty="0"/>
              <a:t/>
            </a:r>
            <a:br>
              <a:rPr lang="en-US" sz="1800" dirty="0"/>
            </a:br>
            <a:r>
              <a:rPr lang="en-US" sz="1800" dirty="0"/>
              <a:t/>
            </a:r>
            <a:br>
              <a:rPr lang="en-US" sz="1800" dirty="0"/>
            </a:br>
            <a:r>
              <a:rPr lang="en-US" sz="3600" dirty="0"/>
              <a:t>What do you want to take forward?</a:t>
            </a:r>
            <a:r>
              <a:rPr lang="en-US" sz="1800" dirty="0"/>
              <a:t/>
            </a:r>
            <a:br>
              <a:rPr lang="en-US" sz="1800" dirty="0"/>
            </a:br>
            <a:r>
              <a:rPr lang="en-US" sz="1800" dirty="0"/>
              <a:t/>
            </a:r>
            <a:br>
              <a:rPr lang="en-US" sz="1800" dirty="0"/>
            </a:br>
            <a:r>
              <a:rPr lang="en-US" sz="3600" dirty="0"/>
              <a:t>Anywhere you might get stuck? </a:t>
            </a:r>
          </a:p>
        </p:txBody>
      </p:sp>
    </p:spTree>
    <p:extLst>
      <p:ext uri="{BB962C8B-B14F-4D97-AF65-F5344CB8AC3E}">
        <p14:creationId xmlns:p14="http://schemas.microsoft.com/office/powerpoint/2010/main" val="3249472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676400" y="1123950"/>
            <a:ext cx="6553200" cy="3657600"/>
          </a:xfrm>
        </p:spPr>
        <p:txBody>
          <a:bodyPr/>
          <a:lstStyle/>
          <a:p>
            <a:endParaRPr lang="en-US" sz="2400" dirty="0"/>
          </a:p>
          <a:p>
            <a:r>
              <a:rPr lang="en-US" sz="2400" dirty="0"/>
              <a:t>REMAP:  a talking map for goals of care</a:t>
            </a:r>
          </a:p>
          <a:p>
            <a:pPr lvl="1"/>
            <a:r>
              <a:rPr lang="en-US" sz="2400" dirty="0">
                <a:solidFill>
                  <a:schemeClr val="tx1"/>
                </a:solidFill>
              </a:rPr>
              <a:t>Map out what’s important </a:t>
            </a:r>
          </a:p>
          <a:p>
            <a:pPr lvl="1"/>
            <a:r>
              <a:rPr lang="en-US" sz="2400" dirty="0">
                <a:solidFill>
                  <a:schemeClr val="tx1"/>
                </a:solidFill>
              </a:rPr>
              <a:t>Identify worries, what the patient wants to avoid</a:t>
            </a:r>
          </a:p>
          <a:p>
            <a:pPr marL="594360" lvl="1" indent="0">
              <a:buNone/>
            </a:pPr>
            <a:endParaRPr lang="en-US" sz="2000" dirty="0"/>
          </a:p>
          <a:p>
            <a:r>
              <a:rPr lang="en-US" sz="2400" dirty="0"/>
              <a:t>What’s one thing you’re going to try this week? </a:t>
            </a:r>
          </a:p>
        </p:txBody>
      </p:sp>
      <p:sp>
        <p:nvSpPr>
          <p:cNvPr id="3" name="Title 2"/>
          <p:cNvSpPr>
            <a:spLocks noGrp="1"/>
          </p:cNvSpPr>
          <p:nvPr>
            <p:ph type="title"/>
          </p:nvPr>
        </p:nvSpPr>
        <p:spPr/>
        <p:txBody>
          <a:bodyPr/>
          <a:lstStyle/>
          <a:p>
            <a:r>
              <a:rPr lang="en-US" dirty="0"/>
              <a:t>Summary: REMAP </a:t>
            </a:r>
          </a:p>
        </p:txBody>
      </p:sp>
    </p:spTree>
    <p:extLst>
      <p:ext uri="{BB962C8B-B14F-4D97-AF65-F5344CB8AC3E}">
        <p14:creationId xmlns:p14="http://schemas.microsoft.com/office/powerpoint/2010/main" val="2933261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384" y="97631"/>
            <a:ext cx="9168384" cy="1102519"/>
          </a:xfrm>
        </p:spPr>
        <p:txBody>
          <a:bodyPr>
            <a:normAutofit fontScale="90000"/>
          </a:bodyPr>
          <a:lstStyle/>
          <a:p>
            <a:r>
              <a:rPr lang="en-US" dirty="0"/>
              <a:t/>
            </a:r>
            <a:br>
              <a:rPr lang="en-US" dirty="0"/>
            </a:br>
            <a:r>
              <a:rPr lang="en-US" sz="4000" dirty="0"/>
              <a:t>Serious Illness </a:t>
            </a:r>
            <a:br>
              <a:rPr lang="en-US" sz="4000" dirty="0"/>
            </a:br>
            <a:r>
              <a:rPr lang="en-US" sz="4000" dirty="0"/>
              <a:t>Communication Skills Training </a:t>
            </a:r>
            <a:endParaRPr lang="en-US" sz="4400" i="1" dirty="0"/>
          </a:p>
        </p:txBody>
      </p:sp>
      <p:sp>
        <p:nvSpPr>
          <p:cNvPr id="3" name="Subtitle 2"/>
          <p:cNvSpPr>
            <a:spLocks noGrp="1"/>
          </p:cNvSpPr>
          <p:nvPr>
            <p:ph type="subTitle" idx="1"/>
          </p:nvPr>
        </p:nvSpPr>
        <p:spPr>
          <a:xfrm>
            <a:off x="1066800" y="1428750"/>
            <a:ext cx="6934200" cy="3124200"/>
          </a:xfrm>
        </p:spPr>
        <p:txBody>
          <a:bodyPr>
            <a:normAutofit/>
          </a:bodyPr>
          <a:lstStyle/>
          <a:p>
            <a:pPr marL="457200" indent="-457200" algn="l">
              <a:lnSpc>
                <a:spcPct val="100000"/>
              </a:lnSpc>
              <a:buFont typeface="Arial" charset="0"/>
              <a:buChar char="•"/>
            </a:pPr>
            <a:r>
              <a:rPr lang="en-US" sz="2800" dirty="0">
                <a:solidFill>
                  <a:schemeClr val="accent1">
                    <a:lumMod val="50000"/>
                  </a:schemeClr>
                </a:solidFill>
              </a:rPr>
              <a:t>Delivering Serious News</a:t>
            </a:r>
          </a:p>
          <a:p>
            <a:pPr marL="457200" indent="-457200" algn="l">
              <a:lnSpc>
                <a:spcPct val="100000"/>
              </a:lnSpc>
              <a:buFont typeface="Arial" charset="0"/>
              <a:buChar char="•"/>
            </a:pPr>
            <a:endParaRPr lang="en-US" dirty="0">
              <a:solidFill>
                <a:schemeClr val="accent1">
                  <a:lumMod val="50000"/>
                </a:schemeClr>
              </a:solidFill>
            </a:endParaRPr>
          </a:p>
          <a:p>
            <a:pPr marL="457200" indent="-457200" algn="l">
              <a:lnSpc>
                <a:spcPct val="100000"/>
              </a:lnSpc>
              <a:buFont typeface="Arial" charset="0"/>
              <a:buChar char="•"/>
            </a:pPr>
            <a:r>
              <a:rPr lang="en-US" sz="2800" dirty="0">
                <a:solidFill>
                  <a:schemeClr val="accent1">
                    <a:lumMod val="50000"/>
                  </a:schemeClr>
                </a:solidFill>
              </a:rPr>
              <a:t>Conducting Goals of Care Conversations</a:t>
            </a:r>
          </a:p>
          <a:p>
            <a:pPr marL="800100" lvl="1" indent="-457200" algn="l">
              <a:lnSpc>
                <a:spcPct val="100000"/>
              </a:lnSpc>
              <a:buFont typeface="Arial" charset="0"/>
              <a:buChar char="•"/>
            </a:pPr>
            <a:r>
              <a:rPr lang="en-US" sz="2200" dirty="0"/>
              <a:t>Part 1 - Reframing: We’re in a Different Place</a:t>
            </a:r>
            <a:endParaRPr lang="en-US" sz="2800" dirty="0"/>
          </a:p>
          <a:p>
            <a:pPr marL="800100" lvl="1" indent="-457200" algn="l">
              <a:lnSpc>
                <a:spcPct val="100000"/>
              </a:lnSpc>
              <a:buFont typeface="Arial" charset="0"/>
              <a:buChar char="•"/>
            </a:pPr>
            <a:r>
              <a:rPr lang="en-US" sz="2200" dirty="0"/>
              <a:t>Part 2 - Mapping the Future: Clarifying Priorities</a:t>
            </a:r>
          </a:p>
          <a:p>
            <a:pPr marL="800100" lvl="1" indent="-457200" algn="l">
              <a:lnSpc>
                <a:spcPct val="100000"/>
              </a:lnSpc>
              <a:buFont typeface="Arial" charset="0"/>
              <a:buChar char="•"/>
            </a:pPr>
            <a:r>
              <a:rPr lang="en-US" sz="2200" dirty="0"/>
              <a:t>Part 3 - Aligning with Patient Values</a:t>
            </a:r>
          </a:p>
          <a:p>
            <a:pPr marL="800100" lvl="1" indent="-457200" algn="l">
              <a:lnSpc>
                <a:spcPct val="100000"/>
              </a:lnSpc>
              <a:buFont typeface="Arial" charset="0"/>
              <a:buChar char="•"/>
            </a:pPr>
            <a:r>
              <a:rPr lang="en-US" sz="2200" dirty="0"/>
              <a:t>Part 4 - Discussing Life-Sustaining Treatments</a:t>
            </a:r>
          </a:p>
          <a:p>
            <a:pPr>
              <a:lnSpc>
                <a:spcPct val="100000"/>
              </a:lnSpc>
            </a:pPr>
            <a:endParaRPr lang="en-US" dirty="0"/>
          </a:p>
          <a:p>
            <a:pPr>
              <a:lnSpc>
                <a:spcPct val="100000"/>
              </a:lnSpc>
            </a:pPr>
            <a:endParaRPr lang="en-US" dirty="0"/>
          </a:p>
          <a:p>
            <a:pPr>
              <a:lnSpc>
                <a:spcPct val="100000"/>
              </a:lnSpc>
            </a:pPr>
            <a:endParaRPr lang="en-US" dirty="0"/>
          </a:p>
        </p:txBody>
      </p:sp>
      <p:sp>
        <p:nvSpPr>
          <p:cNvPr id="5" name="Rectangle 4" title="rectangle around Part 2"/>
          <p:cNvSpPr/>
          <p:nvPr/>
        </p:nvSpPr>
        <p:spPr>
          <a:xfrm>
            <a:off x="1761506" y="3225141"/>
            <a:ext cx="5934694" cy="381000"/>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9733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FFFFFF"/>
                </a:solidFill>
              </a:rPr>
              <a:t>Goals of Care Conversations </a:t>
            </a:r>
          </a:p>
        </p:txBody>
      </p:sp>
      <p:sp>
        <p:nvSpPr>
          <p:cNvPr id="3" name="Content Placeholder 2"/>
          <p:cNvSpPr>
            <a:spLocks noGrp="1"/>
          </p:cNvSpPr>
          <p:nvPr>
            <p:ph idx="1"/>
          </p:nvPr>
        </p:nvSpPr>
        <p:spPr>
          <a:xfrm>
            <a:off x="609600" y="733935"/>
            <a:ext cx="7848600" cy="3394472"/>
          </a:xfrm>
        </p:spPr>
        <p:txBody>
          <a:bodyPr>
            <a:normAutofit/>
          </a:bodyPr>
          <a:lstStyle/>
          <a:p>
            <a:pPr marL="0" indent="0">
              <a:buNone/>
            </a:pPr>
            <a:endParaRPr lang="en-US" dirty="0"/>
          </a:p>
          <a:p>
            <a:pPr marL="0" indent="0" algn="ctr">
              <a:lnSpc>
                <a:spcPct val="120000"/>
              </a:lnSpc>
              <a:buNone/>
            </a:pPr>
            <a:r>
              <a:rPr lang="en-US" dirty="0"/>
              <a:t>Goals of Care Conversations training materials were             developed and made available for public use through                       U.S. Department of Veterans Affairs contracts with VitalTalk</a:t>
            </a:r>
          </a:p>
          <a:p>
            <a:pPr marL="0" indent="0" algn="ctr">
              <a:buNone/>
            </a:pPr>
            <a:r>
              <a:rPr lang="en-US" sz="2100" dirty="0"/>
              <a:t>[Orders VA777-14-P-0400 and VA777-16-C-0015]. </a:t>
            </a:r>
          </a:p>
          <a:p>
            <a:pPr marL="0" indent="0">
              <a:buNone/>
            </a:pPr>
            <a:endParaRPr lang="en-US" sz="2300" dirty="0"/>
          </a:p>
          <a:p>
            <a:pPr marL="0" indent="0" algn="ctr">
              <a:buNone/>
            </a:pPr>
            <a:endParaRPr lang="en-US" u="sng" dirty="0">
              <a:hlinkClick r:id="rId3"/>
            </a:endParaRPr>
          </a:p>
          <a:p>
            <a:pPr marL="0" indent="0">
              <a:buNone/>
            </a:pPr>
            <a:endParaRPr lang="en-US" dirty="0"/>
          </a:p>
        </p:txBody>
      </p:sp>
      <p:pic>
        <p:nvPicPr>
          <p:cNvPr id="7" name="Picture 6" descr="vital talk logo" title="logo"/>
          <p:cNvPicPr>
            <a:picLocks noChangeAspect="1"/>
          </p:cNvPicPr>
          <p:nvPr/>
        </p:nvPicPr>
        <p:blipFill>
          <a:blip r:embed="rId4"/>
          <a:stretch>
            <a:fillRect/>
          </a:stretch>
        </p:blipFill>
        <p:spPr>
          <a:xfrm>
            <a:off x="1020131" y="4207952"/>
            <a:ext cx="2104069" cy="725998"/>
          </a:xfrm>
          <a:prstGeom prst="rect">
            <a:avLst/>
          </a:prstGeom>
        </p:spPr>
      </p:pic>
      <p:pic>
        <p:nvPicPr>
          <p:cNvPr id="8" name="Picture 7" descr="VA National Center for Ethics in Health Care" title="logo"/>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24400" y="4248150"/>
            <a:ext cx="3352800" cy="658586"/>
          </a:xfrm>
          <a:prstGeom prst="rect">
            <a:avLst/>
          </a:prstGeom>
        </p:spPr>
      </p:pic>
    </p:spTree>
    <p:extLst>
      <p:ext uri="{BB962C8B-B14F-4D97-AF65-F5344CB8AC3E}">
        <p14:creationId xmlns:p14="http://schemas.microsoft.com/office/powerpoint/2010/main" val="1227494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057400" y="1428750"/>
            <a:ext cx="6553200" cy="3657600"/>
          </a:xfrm>
        </p:spPr>
        <p:txBody>
          <a:bodyPr/>
          <a:lstStyle/>
          <a:p>
            <a:r>
              <a:rPr lang="en-US" sz="2400" b="1" dirty="0">
                <a:solidFill>
                  <a:schemeClr val="tx1">
                    <a:lumMod val="95000"/>
                    <a:lumOff val="5000"/>
                  </a:schemeClr>
                </a:solidFill>
              </a:rPr>
              <a:t>R</a:t>
            </a:r>
            <a:r>
              <a:rPr lang="en-US" sz="2400" dirty="0">
                <a:solidFill>
                  <a:schemeClr val="tx1">
                    <a:lumMod val="95000"/>
                    <a:lumOff val="5000"/>
                  </a:schemeClr>
                </a:solidFill>
              </a:rPr>
              <a:t>eframe</a:t>
            </a:r>
          </a:p>
          <a:p>
            <a:r>
              <a:rPr lang="en-US" sz="2400" b="1" dirty="0">
                <a:solidFill>
                  <a:schemeClr val="tx1">
                    <a:lumMod val="95000"/>
                    <a:lumOff val="5000"/>
                  </a:schemeClr>
                </a:solidFill>
              </a:rPr>
              <a:t>E</a:t>
            </a:r>
            <a:r>
              <a:rPr lang="en-US" sz="2400" dirty="0">
                <a:solidFill>
                  <a:schemeClr val="tx1">
                    <a:lumMod val="95000"/>
                    <a:lumOff val="5000"/>
                  </a:schemeClr>
                </a:solidFill>
              </a:rPr>
              <a:t>xpect emotion</a:t>
            </a:r>
          </a:p>
          <a:p>
            <a:r>
              <a:rPr lang="en-US" sz="2400" b="1" dirty="0">
                <a:solidFill>
                  <a:schemeClr val="tx1">
                    <a:lumMod val="95000"/>
                    <a:lumOff val="5000"/>
                  </a:schemeClr>
                </a:solidFill>
              </a:rPr>
              <a:t>M</a:t>
            </a:r>
            <a:r>
              <a:rPr lang="en-US" sz="2400" dirty="0">
                <a:solidFill>
                  <a:schemeClr val="tx1">
                    <a:lumMod val="95000"/>
                    <a:lumOff val="5000"/>
                  </a:schemeClr>
                </a:solidFill>
              </a:rPr>
              <a:t>ap out what’s important</a:t>
            </a:r>
          </a:p>
          <a:p>
            <a:r>
              <a:rPr lang="en-US" sz="2400" b="1" dirty="0">
                <a:solidFill>
                  <a:schemeClr val="tx1">
                    <a:lumMod val="95000"/>
                    <a:lumOff val="5000"/>
                  </a:schemeClr>
                </a:solidFill>
              </a:rPr>
              <a:t>A</a:t>
            </a:r>
            <a:r>
              <a:rPr lang="en-US" sz="2400" dirty="0">
                <a:solidFill>
                  <a:schemeClr val="tx1">
                    <a:lumMod val="95000"/>
                    <a:lumOff val="5000"/>
                  </a:schemeClr>
                </a:solidFill>
              </a:rPr>
              <a:t>lign with patient values</a:t>
            </a:r>
          </a:p>
          <a:p>
            <a:r>
              <a:rPr lang="en-US" sz="2400" b="1" dirty="0">
                <a:solidFill>
                  <a:schemeClr val="tx1">
                    <a:lumMod val="95000"/>
                    <a:lumOff val="5000"/>
                  </a:schemeClr>
                </a:solidFill>
              </a:rPr>
              <a:t>P</a:t>
            </a:r>
            <a:r>
              <a:rPr lang="en-US" sz="2400" dirty="0">
                <a:solidFill>
                  <a:schemeClr val="tx1">
                    <a:lumMod val="95000"/>
                    <a:lumOff val="5000"/>
                  </a:schemeClr>
                </a:solidFill>
              </a:rPr>
              <a:t>lan treatment to match patient values</a:t>
            </a:r>
          </a:p>
          <a:p>
            <a:pPr marL="0" indent="0">
              <a:buNone/>
            </a:pPr>
            <a:endParaRPr lang="en-US" dirty="0"/>
          </a:p>
        </p:txBody>
      </p:sp>
      <p:sp>
        <p:nvSpPr>
          <p:cNvPr id="3" name="Title 2"/>
          <p:cNvSpPr>
            <a:spLocks noGrp="1"/>
          </p:cNvSpPr>
          <p:nvPr>
            <p:ph type="title"/>
          </p:nvPr>
        </p:nvSpPr>
        <p:spPr/>
        <p:txBody>
          <a:bodyPr/>
          <a:lstStyle/>
          <a:p>
            <a:r>
              <a:rPr lang="en-US" dirty="0"/>
              <a:t>REMAP: Discussing Goals of Care </a:t>
            </a:r>
          </a:p>
        </p:txBody>
      </p:sp>
      <p:sp>
        <p:nvSpPr>
          <p:cNvPr id="7" name="Rectangle 6" title="rectangle"/>
          <p:cNvSpPr/>
          <p:nvPr/>
        </p:nvSpPr>
        <p:spPr>
          <a:xfrm>
            <a:off x="1981200" y="2419350"/>
            <a:ext cx="3810000" cy="533400"/>
          </a:xfrm>
          <a:prstGeom prst="rect">
            <a:avLst/>
          </a:prstGeom>
          <a:noFill/>
          <a:ln w="38100" cmpd="sng">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2219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676400" y="1504950"/>
            <a:ext cx="6553200" cy="3429000"/>
          </a:xfrm>
        </p:spPr>
        <p:txBody>
          <a:bodyPr/>
          <a:lstStyle/>
          <a:p>
            <a:pPr lvl="0"/>
            <a:r>
              <a:rPr lang="en-US" altLang="ja-JP" sz="2400" dirty="0">
                <a:sym typeface="Avenir Light" charset="0"/>
              </a:rPr>
              <a:t>“Given where you are in your illness, it seems like a good time to talk about where to go from here.</a:t>
            </a:r>
            <a:r>
              <a:rPr lang="ja-JP" altLang="en-US" sz="2400" dirty="0">
                <a:sym typeface="Avenir Light" charset="0"/>
              </a:rPr>
              <a:t>”</a:t>
            </a:r>
            <a:r>
              <a:rPr lang="en-US" altLang="ja-JP" sz="2400" dirty="0">
                <a:sym typeface="Avenir Light" charset="0"/>
              </a:rPr>
              <a:t> </a:t>
            </a:r>
          </a:p>
          <a:p>
            <a:pPr marL="274320" lvl="1" indent="-274320">
              <a:spcBef>
                <a:spcPts val="1400"/>
              </a:spcBef>
              <a:buBlip>
                <a:blip r:embed="rId3"/>
              </a:buBlip>
            </a:pPr>
            <a:endParaRPr lang="en-US" sz="2400" dirty="0">
              <a:solidFill>
                <a:schemeClr val="tx1"/>
              </a:solidFill>
              <a:sym typeface="Avenir Light" charset="0"/>
            </a:endParaRPr>
          </a:p>
          <a:p>
            <a:pPr marL="274320" lvl="1" indent="-274320">
              <a:spcBef>
                <a:spcPts val="1400"/>
              </a:spcBef>
              <a:buBlip>
                <a:blip r:embed="rId3"/>
              </a:buBlip>
            </a:pPr>
            <a:r>
              <a:rPr lang="en-US" sz="2400" dirty="0">
                <a:solidFill>
                  <a:schemeClr val="tx1"/>
                </a:solidFill>
                <a:sym typeface="Avenir Light" charset="0"/>
              </a:rPr>
              <a:t>“We’re in a different place than we were [X] months ago.” </a:t>
            </a:r>
          </a:p>
        </p:txBody>
      </p:sp>
      <p:sp>
        <p:nvSpPr>
          <p:cNvPr id="3" name="Title 2"/>
          <p:cNvSpPr>
            <a:spLocks noGrp="1"/>
          </p:cNvSpPr>
          <p:nvPr>
            <p:ph type="title"/>
          </p:nvPr>
        </p:nvSpPr>
        <p:spPr>
          <a:xfrm>
            <a:off x="1742501" y="438150"/>
            <a:ext cx="7391400" cy="857250"/>
          </a:xfrm>
        </p:spPr>
        <p:txBody>
          <a:bodyPr/>
          <a:lstStyle/>
          <a:p>
            <a:r>
              <a:rPr lang="en-US" b="1" dirty="0"/>
              <a:t>R</a:t>
            </a:r>
            <a:r>
              <a:rPr lang="en-US" dirty="0"/>
              <a:t>EMAP: Review </a:t>
            </a:r>
            <a:r>
              <a:rPr lang="en-US" b="1" dirty="0"/>
              <a:t>R</a:t>
            </a:r>
            <a:r>
              <a:rPr lang="en-US" dirty="0"/>
              <a:t>eframe (examples)</a:t>
            </a:r>
          </a:p>
        </p:txBody>
      </p:sp>
    </p:spTree>
    <p:extLst>
      <p:ext uri="{BB962C8B-B14F-4D97-AF65-F5344CB8AC3E}">
        <p14:creationId xmlns:p14="http://schemas.microsoft.com/office/powerpoint/2010/main" val="561753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752600" y="1474705"/>
            <a:ext cx="6553200" cy="3657600"/>
          </a:xfrm>
        </p:spPr>
        <p:txBody>
          <a:bodyPr/>
          <a:lstStyle/>
          <a:p>
            <a:pPr>
              <a:spcAft>
                <a:spcPts val="1200"/>
              </a:spcAft>
            </a:pPr>
            <a:r>
              <a:rPr lang="en-US" sz="2400" dirty="0"/>
              <a:t>How would you respond?</a:t>
            </a:r>
          </a:p>
          <a:p>
            <a:pPr lvl="1">
              <a:spcAft>
                <a:spcPts val="1800"/>
              </a:spcAft>
            </a:pPr>
            <a:r>
              <a:rPr lang="en-US" sz="2400" dirty="0">
                <a:solidFill>
                  <a:schemeClr val="tx1"/>
                </a:solidFill>
              </a:rPr>
              <a:t>“Are you sure we’ve tried everything?”</a:t>
            </a:r>
          </a:p>
          <a:p>
            <a:pPr lvl="1">
              <a:spcAft>
                <a:spcPts val="1800"/>
              </a:spcAft>
            </a:pPr>
            <a:r>
              <a:rPr lang="en-US" sz="2400" dirty="0">
                <a:solidFill>
                  <a:schemeClr val="tx1"/>
                </a:solidFill>
              </a:rPr>
              <a:t>“There has always been another treatment that worked!”</a:t>
            </a:r>
          </a:p>
          <a:p>
            <a:pPr lvl="1">
              <a:spcAft>
                <a:spcPts val="1800"/>
              </a:spcAft>
            </a:pPr>
            <a:r>
              <a:rPr lang="en-US" sz="2400" dirty="0">
                <a:solidFill>
                  <a:schemeClr val="tx1"/>
                </a:solidFill>
              </a:rPr>
              <a:t>“Are you saying we’re giving up?”</a:t>
            </a:r>
          </a:p>
        </p:txBody>
      </p:sp>
      <p:sp>
        <p:nvSpPr>
          <p:cNvPr id="3" name="Title 2"/>
          <p:cNvSpPr>
            <a:spLocks noGrp="1"/>
          </p:cNvSpPr>
          <p:nvPr>
            <p:ph type="title"/>
          </p:nvPr>
        </p:nvSpPr>
        <p:spPr/>
        <p:txBody>
          <a:bodyPr/>
          <a:lstStyle/>
          <a:p>
            <a:r>
              <a:rPr lang="en-US" dirty="0"/>
              <a:t>Review: Expect Emotion </a:t>
            </a:r>
            <a:r>
              <a:rPr lang="en-US" dirty="0">
                <a:solidFill>
                  <a:srgbClr val="F8D73C"/>
                </a:solidFill>
              </a:rPr>
              <a:t> </a:t>
            </a:r>
          </a:p>
        </p:txBody>
      </p:sp>
    </p:spTree>
    <p:extLst>
      <p:ext uri="{BB962C8B-B14F-4D97-AF65-F5344CB8AC3E}">
        <p14:creationId xmlns:p14="http://schemas.microsoft.com/office/powerpoint/2010/main" val="287915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752600" y="1474705"/>
            <a:ext cx="6553200" cy="3657600"/>
          </a:xfrm>
        </p:spPr>
        <p:txBody>
          <a:bodyPr/>
          <a:lstStyle/>
          <a:p>
            <a:pPr>
              <a:spcBef>
                <a:spcPts val="0"/>
              </a:spcBef>
              <a:spcAft>
                <a:spcPts val="1800"/>
              </a:spcAft>
            </a:pPr>
            <a:r>
              <a:rPr lang="en-US" sz="2400" dirty="0"/>
              <a:t>Ask permission to transition to next topic</a:t>
            </a:r>
          </a:p>
          <a:p>
            <a:pPr lvl="1">
              <a:spcBef>
                <a:spcPts val="0"/>
              </a:spcBef>
              <a:spcAft>
                <a:spcPts val="1800"/>
              </a:spcAft>
            </a:pPr>
            <a:r>
              <a:rPr lang="en-US" sz="2400" dirty="0"/>
              <a:t>“Is it okay if we talk now about where we go from here?”</a:t>
            </a:r>
          </a:p>
          <a:p>
            <a:pPr marL="0" indent="0">
              <a:buNone/>
            </a:pPr>
            <a:endParaRPr lang="en-US" dirty="0"/>
          </a:p>
        </p:txBody>
      </p:sp>
      <p:sp>
        <p:nvSpPr>
          <p:cNvPr id="3" name="Title 2"/>
          <p:cNvSpPr>
            <a:spLocks noGrp="1"/>
          </p:cNvSpPr>
          <p:nvPr>
            <p:ph type="title"/>
          </p:nvPr>
        </p:nvSpPr>
        <p:spPr/>
        <p:txBody>
          <a:bodyPr/>
          <a:lstStyle/>
          <a:p>
            <a:r>
              <a:rPr lang="en-US" dirty="0"/>
              <a:t>Review: Expect Emotion </a:t>
            </a:r>
            <a:r>
              <a:rPr lang="en-US" dirty="0">
                <a:solidFill>
                  <a:srgbClr val="F8D73C"/>
                </a:solidFill>
              </a:rPr>
              <a:t> </a:t>
            </a:r>
          </a:p>
        </p:txBody>
      </p:sp>
    </p:spTree>
    <p:extLst>
      <p:ext uri="{BB962C8B-B14F-4D97-AF65-F5344CB8AC3E}">
        <p14:creationId xmlns:p14="http://schemas.microsoft.com/office/powerpoint/2010/main" val="2237604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362200" y="2114550"/>
            <a:ext cx="4419600" cy="1524000"/>
          </a:xfrm>
        </p:spPr>
        <p:txBody>
          <a:bodyPr/>
          <a:lstStyle/>
          <a:p>
            <a:pPr marL="342900" indent="-342900" algn="just">
              <a:lnSpc>
                <a:spcPct val="110000"/>
              </a:lnSpc>
              <a:buFont typeface="Wingdings" charset="2"/>
              <a:buChar char="ü"/>
            </a:pPr>
            <a:r>
              <a:rPr lang="en-US" sz="2400" dirty="0"/>
              <a:t>What’s worked?</a:t>
            </a:r>
          </a:p>
          <a:p>
            <a:pPr marL="342900" indent="-342900" algn="just">
              <a:lnSpc>
                <a:spcPct val="110000"/>
              </a:lnSpc>
              <a:buFont typeface="Wingdings" charset="2"/>
              <a:buChar char="ü"/>
            </a:pPr>
            <a:r>
              <a:rPr lang="en-US" sz="2400" dirty="0"/>
              <a:t>What’s been challenging?</a:t>
            </a:r>
          </a:p>
          <a:p>
            <a:pPr marL="342900" indent="-342900" algn="just">
              <a:lnSpc>
                <a:spcPct val="110000"/>
              </a:lnSpc>
              <a:buFont typeface="Wingdings" charset="2"/>
              <a:buChar char="ü"/>
            </a:pPr>
            <a:r>
              <a:rPr lang="en-US" sz="2400" dirty="0"/>
              <a:t>Have you gotten stuck?</a:t>
            </a:r>
          </a:p>
          <a:p>
            <a:endParaRPr lang="en-US" dirty="0"/>
          </a:p>
          <a:p>
            <a:endParaRPr lang="en-US" dirty="0"/>
          </a:p>
        </p:txBody>
      </p:sp>
      <p:sp>
        <p:nvSpPr>
          <p:cNvPr id="5" name="Title 1"/>
          <p:cNvSpPr>
            <a:spLocks noGrp="1"/>
          </p:cNvSpPr>
          <p:nvPr>
            <p:ph type="ctrTitle"/>
          </p:nvPr>
        </p:nvSpPr>
        <p:spPr>
          <a:xfrm>
            <a:off x="228600" y="514350"/>
            <a:ext cx="7848600" cy="1102519"/>
          </a:xfrm>
        </p:spPr>
        <p:txBody>
          <a:bodyPr>
            <a:normAutofit fontScale="90000"/>
          </a:bodyPr>
          <a:lstStyle/>
          <a:p>
            <a:r>
              <a:rPr lang="en-US" dirty="0"/>
              <a:t/>
            </a:r>
            <a:br>
              <a:rPr lang="en-US" dirty="0"/>
            </a:br>
            <a:r>
              <a:rPr lang="en-US" sz="4000" i="1" dirty="0"/>
              <a:t>Review: How’s it going?</a:t>
            </a:r>
          </a:p>
        </p:txBody>
      </p:sp>
    </p:spTree>
    <p:extLst>
      <p:ext uri="{BB962C8B-B14F-4D97-AF65-F5344CB8AC3E}">
        <p14:creationId xmlns:p14="http://schemas.microsoft.com/office/powerpoint/2010/main" val="325801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514350"/>
            <a:ext cx="7848600" cy="1102519"/>
          </a:xfrm>
        </p:spPr>
        <p:txBody>
          <a:bodyPr>
            <a:normAutofit fontScale="90000"/>
          </a:bodyPr>
          <a:lstStyle/>
          <a:p>
            <a:r>
              <a:rPr lang="en-US" dirty="0"/>
              <a:t/>
            </a:r>
            <a:br>
              <a:rPr lang="en-US" dirty="0"/>
            </a:br>
            <a:r>
              <a:rPr lang="en-US" sz="4000" i="1" dirty="0"/>
              <a:t>What We Will Learn</a:t>
            </a:r>
          </a:p>
        </p:txBody>
      </p:sp>
      <p:sp>
        <p:nvSpPr>
          <p:cNvPr id="3" name="Subtitle 2"/>
          <p:cNvSpPr>
            <a:spLocks noGrp="1"/>
          </p:cNvSpPr>
          <p:nvPr>
            <p:ph type="subTitle" idx="1"/>
          </p:nvPr>
        </p:nvSpPr>
        <p:spPr>
          <a:xfrm>
            <a:off x="2209800" y="1962150"/>
            <a:ext cx="6096000" cy="2514600"/>
          </a:xfrm>
        </p:spPr>
        <p:txBody>
          <a:bodyPr>
            <a:normAutofit/>
          </a:bodyPr>
          <a:lstStyle/>
          <a:p>
            <a:pPr marL="457200" indent="-457200" algn="l">
              <a:lnSpc>
                <a:spcPct val="100000"/>
              </a:lnSpc>
              <a:buFont typeface="Wingdings" charset="2"/>
              <a:buChar char="ü"/>
            </a:pPr>
            <a:r>
              <a:rPr lang="en-US" sz="2400" b="1" dirty="0"/>
              <a:t>R</a:t>
            </a:r>
            <a:r>
              <a:rPr lang="en-US" sz="2400" dirty="0"/>
              <a:t>eframe</a:t>
            </a:r>
          </a:p>
          <a:p>
            <a:pPr marL="457200" indent="-457200" algn="l">
              <a:lnSpc>
                <a:spcPct val="100000"/>
              </a:lnSpc>
              <a:buFont typeface="Wingdings" charset="2"/>
              <a:buChar char="ü"/>
            </a:pPr>
            <a:r>
              <a:rPr lang="en-US" sz="2400" b="1" dirty="0"/>
              <a:t>E</a:t>
            </a:r>
            <a:r>
              <a:rPr lang="en-US" sz="2400" dirty="0"/>
              <a:t>xpect emotion</a:t>
            </a:r>
          </a:p>
          <a:p>
            <a:pPr marL="457200" indent="-457200" algn="l">
              <a:lnSpc>
                <a:spcPct val="100000"/>
              </a:lnSpc>
              <a:buFont typeface="Wingdings" charset="2"/>
              <a:buChar char="ü"/>
            </a:pPr>
            <a:r>
              <a:rPr lang="en-US" sz="2400" b="1" dirty="0">
                <a:solidFill>
                  <a:srgbClr val="FF0000"/>
                </a:solidFill>
              </a:rPr>
              <a:t>M</a:t>
            </a:r>
            <a:r>
              <a:rPr lang="en-US" sz="2400" dirty="0">
                <a:solidFill>
                  <a:srgbClr val="FF0000"/>
                </a:solidFill>
              </a:rPr>
              <a:t>ap out what’s important</a:t>
            </a:r>
          </a:p>
          <a:p>
            <a:pPr marL="457200" indent="-457200" algn="l">
              <a:lnSpc>
                <a:spcPct val="100000"/>
              </a:lnSpc>
              <a:buFont typeface="Wingdings" charset="2"/>
              <a:buChar char="ü"/>
            </a:pPr>
            <a:r>
              <a:rPr lang="en-US" sz="2400" b="1" dirty="0"/>
              <a:t>A</a:t>
            </a:r>
            <a:r>
              <a:rPr lang="en-US" sz="2400" dirty="0"/>
              <a:t>lign with patient values</a:t>
            </a:r>
          </a:p>
          <a:p>
            <a:pPr marL="457200" indent="-457200" algn="l">
              <a:lnSpc>
                <a:spcPct val="100000"/>
              </a:lnSpc>
              <a:buFont typeface="Wingdings" charset="2"/>
              <a:buChar char="ü"/>
            </a:pPr>
            <a:r>
              <a:rPr lang="en-US" sz="2400" b="1" dirty="0"/>
              <a:t>P</a:t>
            </a:r>
            <a:r>
              <a:rPr lang="en-US" sz="2400" dirty="0"/>
              <a:t>lan treatment to match values</a:t>
            </a:r>
          </a:p>
          <a:p>
            <a:endParaRPr lang="en-US" sz="2400" dirty="0">
              <a:solidFill>
                <a:srgbClr val="FFFFFF"/>
              </a:solidFill>
            </a:endParaRPr>
          </a:p>
          <a:p>
            <a:endParaRPr lang="en-US" dirty="0"/>
          </a:p>
          <a:p>
            <a:endParaRPr lang="en-US" dirty="0"/>
          </a:p>
          <a:p>
            <a:endParaRPr lang="en-US" dirty="0"/>
          </a:p>
        </p:txBody>
      </p:sp>
    </p:spTree>
    <p:extLst>
      <p:ext uri="{BB962C8B-B14F-4D97-AF65-F5344CB8AC3E}">
        <p14:creationId xmlns:p14="http://schemas.microsoft.com/office/powerpoint/2010/main" val="2825442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heme/theme1.xml><?xml version="1.0" encoding="utf-8"?>
<a:theme xmlns:a="http://schemas.openxmlformats.org/drawingml/2006/main" name="VA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VA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5990</TotalTime>
  <Words>2561</Words>
  <Application>Microsoft Macintosh PowerPoint</Application>
  <PresentationFormat>On-screen Show (16:9)</PresentationFormat>
  <Paragraphs>383</Paragraphs>
  <Slides>30</Slides>
  <Notes>30</Notes>
  <HiddenSlides>0</HiddenSlides>
  <MMClips>1</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30</vt:i4>
      </vt:variant>
    </vt:vector>
  </HeadingPairs>
  <TitlesOfParts>
    <vt:vector size="44" baseType="lpstr">
      <vt:lpstr>Avenir Book</vt:lpstr>
      <vt:lpstr>Avenir Light</vt:lpstr>
      <vt:lpstr>Calibri</vt:lpstr>
      <vt:lpstr>Calibri Light</vt:lpstr>
      <vt:lpstr>Franklin Gothic Book</vt:lpstr>
      <vt:lpstr>Franklin Gothic Medium</vt:lpstr>
      <vt:lpstr>Gil Sans MT</vt:lpstr>
      <vt:lpstr>Gill Sans MT</vt:lpstr>
      <vt:lpstr>ＭＳ Ｐゴシック</vt:lpstr>
      <vt:lpstr>Wingdings</vt:lpstr>
      <vt:lpstr>ヒラギノ角ゴ ProN W3</vt:lpstr>
      <vt:lpstr>Arial</vt:lpstr>
      <vt:lpstr>VA theme</vt:lpstr>
      <vt:lpstr>1_VA theme</vt:lpstr>
      <vt:lpstr>PowerPoint Presentation</vt:lpstr>
      <vt:lpstr>Mapping the Future Module</vt:lpstr>
      <vt:lpstr> Serious Illness  Communication Skills Training </vt:lpstr>
      <vt:lpstr>REMAP: Discussing Goals of Care </vt:lpstr>
      <vt:lpstr>REMAP: Review Reframe (examples)</vt:lpstr>
      <vt:lpstr>Review: Expect Emotion  </vt:lpstr>
      <vt:lpstr>Review: Expect Emotion  </vt:lpstr>
      <vt:lpstr> Review: How’s it going?</vt:lpstr>
      <vt:lpstr> What We Will Learn</vt:lpstr>
      <vt:lpstr> How We Will Learn</vt:lpstr>
      <vt:lpstr>REMAP: Map Out What’s Important</vt:lpstr>
      <vt:lpstr>REMAP: Map Out What’s Important (examples) </vt:lpstr>
      <vt:lpstr>REMAP: Mapping with Surrogate </vt:lpstr>
      <vt:lpstr>REMAP: Mapping Tips</vt:lpstr>
      <vt:lpstr>REMAP: Map Out The Future </vt:lpstr>
      <vt:lpstr> What specifically did the doctor do that you liked?</vt:lpstr>
      <vt:lpstr> Time to Practice!!</vt:lpstr>
      <vt:lpstr>Drill Instructions</vt:lpstr>
      <vt:lpstr>Drill A: Map (Patient Knows Values)</vt:lpstr>
      <vt:lpstr>Drill A: Map (with Surrogate)</vt:lpstr>
      <vt:lpstr>Drill: REMAP (Patient Knows Values)</vt:lpstr>
      <vt:lpstr>Drill: Debrief</vt:lpstr>
      <vt:lpstr>Drill B: Map (Patient Not Sure) </vt:lpstr>
      <vt:lpstr>Drill B: Map (Patient Not Ready) </vt:lpstr>
      <vt:lpstr>Drill B:  Map (What is Patient Worried About?</vt:lpstr>
      <vt:lpstr>Drill Instructions:  Swap Roles</vt:lpstr>
      <vt:lpstr>Drill:  Debrief</vt:lpstr>
      <vt:lpstr>What surprised you?  What do you want to take forward?  Anywhere you might get stuck? </vt:lpstr>
      <vt:lpstr>Summary: REMAP </vt:lpstr>
      <vt:lpstr>Goals of Care Conversations </vt:lpstr>
    </vt:vector>
  </TitlesOfParts>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Anita</dc:creator>
  <cp:lastModifiedBy>Microsoft Office User</cp:lastModifiedBy>
  <cp:revision>330</cp:revision>
  <cp:lastPrinted>2015-02-10T01:47:01Z</cp:lastPrinted>
  <dcterms:created xsi:type="dcterms:W3CDTF">2015-01-09T17:57:39Z</dcterms:created>
  <dcterms:modified xsi:type="dcterms:W3CDTF">2018-07-12T17:30:49Z</dcterms:modified>
</cp:coreProperties>
</file>