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7" r:id="rId3"/>
    <p:sldId id="258" r:id="rId4"/>
    <p:sldId id="259" r:id="rId5"/>
    <p:sldId id="260" r:id="rId6"/>
    <p:sldId id="261" r:id="rId7"/>
    <p:sldId id="263" r:id="rId8"/>
    <p:sldId id="314" r:id="rId9"/>
    <p:sldId id="315" r:id="rId10"/>
    <p:sldId id="321" r:id="rId11"/>
    <p:sldId id="294" r:id="rId12"/>
    <p:sldId id="322" r:id="rId13"/>
    <p:sldId id="323" r:id="rId14"/>
    <p:sldId id="312" r:id="rId15"/>
    <p:sldId id="266" r:id="rId16"/>
    <p:sldId id="267" r:id="rId17"/>
    <p:sldId id="268" r:id="rId18"/>
    <p:sldId id="275" r:id="rId19"/>
    <p:sldId id="269" r:id="rId20"/>
    <p:sldId id="272" r:id="rId21"/>
    <p:sldId id="273" r:id="rId22"/>
    <p:sldId id="274" r:id="rId23"/>
    <p:sldId id="271" r:id="rId24"/>
    <p:sldId id="276" r:id="rId25"/>
    <p:sldId id="280" r:id="rId26"/>
    <p:sldId id="277" r:id="rId27"/>
    <p:sldId id="278" r:id="rId28"/>
    <p:sldId id="279" r:id="rId29"/>
    <p:sldId id="281" r:id="rId30"/>
    <p:sldId id="282" r:id="rId31"/>
    <p:sldId id="283" r:id="rId32"/>
    <p:sldId id="284" r:id="rId33"/>
    <p:sldId id="286" r:id="rId34"/>
    <p:sldId id="291" r:id="rId35"/>
    <p:sldId id="319" r:id="rId36"/>
    <p:sldId id="320" r:id="rId37"/>
    <p:sldId id="289" r:id="rId38"/>
    <p:sldId id="292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12E-4C7F-42D8-9158-C0048C9BAD16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8158-1552-4C25-9B94-0D7576CC5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84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12E-4C7F-42D8-9158-C0048C9BAD16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8158-1552-4C25-9B94-0D7576CC5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34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12E-4C7F-42D8-9158-C0048C9BAD16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8158-1552-4C25-9B94-0D7576CC5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28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12E-4C7F-42D8-9158-C0048C9BAD16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8158-1552-4C25-9B94-0D7576CC5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15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12E-4C7F-42D8-9158-C0048C9BAD16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8158-1552-4C25-9B94-0D7576CC5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89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12E-4C7F-42D8-9158-C0048C9BAD16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8158-1552-4C25-9B94-0D7576CC5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12E-4C7F-42D8-9158-C0048C9BAD16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8158-1552-4C25-9B94-0D7576CC5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7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12E-4C7F-42D8-9158-C0048C9BAD16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8158-1552-4C25-9B94-0D7576CC5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15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12E-4C7F-42D8-9158-C0048C9BAD16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8158-1552-4C25-9B94-0D7576CC5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57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12E-4C7F-42D8-9158-C0048C9BAD16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8158-1552-4C25-9B94-0D7576CC5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43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12E-4C7F-42D8-9158-C0048C9BAD16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8158-1552-4C25-9B94-0D7576CC5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39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D12E-4C7F-42D8-9158-C0048C9BAD16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8158-1552-4C25-9B94-0D7576CC5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16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FAEA5-56B3-41ED-9B22-AA8300025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1422"/>
            <a:ext cx="9144000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 err="1"/>
              <a:t>Neuroophthalmology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ECCF32-A267-4190-B895-1767DC51E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9858"/>
            <a:ext cx="9144000" cy="28282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b="1" cap="small" dirty="0"/>
              <a:t>Marek Michalec, MD PhD</a:t>
            </a:r>
          </a:p>
          <a:p>
            <a:pPr>
              <a:lnSpc>
                <a:spcPct val="150000"/>
              </a:lnSpc>
            </a:pPr>
            <a:r>
              <a:rPr lang="sk-SK" b="1" dirty="0" err="1"/>
              <a:t>Clinic</a:t>
            </a:r>
            <a:r>
              <a:rPr lang="sk-SK" b="1" dirty="0"/>
              <a:t> of </a:t>
            </a:r>
            <a:r>
              <a:rPr lang="sk-SK" b="1" dirty="0" err="1"/>
              <a:t>Ophthalmology</a:t>
            </a:r>
            <a:endParaRPr lang="sk-SK" b="1" dirty="0"/>
          </a:p>
          <a:p>
            <a:pPr>
              <a:lnSpc>
                <a:spcPct val="150000"/>
              </a:lnSpc>
            </a:pPr>
            <a:r>
              <a:rPr lang="sk-SK" dirty="0" err="1"/>
              <a:t>Faculty</a:t>
            </a:r>
            <a:r>
              <a:rPr lang="sk-SK" dirty="0"/>
              <a:t> </a:t>
            </a:r>
            <a:r>
              <a:rPr lang="sk-SK" dirty="0" err="1"/>
              <a:t>Hospital</a:t>
            </a:r>
            <a:r>
              <a:rPr lang="sk-SK" dirty="0"/>
              <a:t> Brno and Masaryk </a:t>
            </a:r>
            <a:r>
              <a:rPr lang="sk-SK" dirty="0" err="1"/>
              <a:t>University</a:t>
            </a:r>
            <a:endParaRPr lang="sk-SK" dirty="0"/>
          </a:p>
          <a:p>
            <a:pPr>
              <a:lnSpc>
                <a:spcPct val="150000"/>
              </a:lnSpc>
            </a:pPr>
            <a:endParaRPr lang="sk-SK" sz="1100" dirty="0"/>
          </a:p>
          <a:p>
            <a:pPr>
              <a:lnSpc>
                <a:spcPct val="150000"/>
              </a:lnSpc>
            </a:pPr>
            <a:r>
              <a:rPr lang="sk-SK" sz="1100" dirty="0" err="1"/>
              <a:t>Version</a:t>
            </a:r>
            <a:r>
              <a:rPr lang="sk-SK" sz="1100" dirty="0"/>
              <a:t> 12/2019</a:t>
            </a:r>
            <a:endParaRPr lang="sk-SK" sz="1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88F481C-46D3-41F8-927C-85ECCC7A9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112" y="0"/>
            <a:ext cx="2816888" cy="99647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B6AF1DB-432F-4EAB-A152-BCC8F6417B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" y="160088"/>
            <a:ext cx="1846943" cy="18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3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latin typeface="+mn-lt"/>
              </a:rPr>
              <a:t>Optic</a:t>
            </a:r>
            <a:r>
              <a:rPr lang="cs-CZ" sz="3600" b="1" dirty="0">
                <a:latin typeface="+mn-lt"/>
              </a:rPr>
              <a:t> neuritis</a:t>
            </a:r>
            <a:endParaRPr lang="sk-SK" sz="3600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791" y="1061603"/>
            <a:ext cx="11654287" cy="569764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sk-SK" sz="2000" b="1" dirty="0" err="1">
                <a:solidFill>
                  <a:srgbClr val="FF0000"/>
                </a:solidFill>
              </a:rPr>
              <a:t>Clinical</a:t>
            </a:r>
            <a:r>
              <a:rPr lang="sk-SK" sz="2000" b="1" dirty="0">
                <a:solidFill>
                  <a:srgbClr val="FF0000"/>
                </a:solidFill>
              </a:rPr>
              <a:t> </a:t>
            </a:r>
            <a:r>
              <a:rPr lang="sk-SK" sz="2000" b="1" dirty="0" err="1">
                <a:solidFill>
                  <a:srgbClr val="FF0000"/>
                </a:solidFill>
              </a:rPr>
              <a:t>picture</a:t>
            </a:r>
            <a:endParaRPr lang="sk-SK" sz="2000" b="1" dirty="0">
              <a:solidFill>
                <a:srgbClr val="FF0000"/>
              </a:solidFill>
            </a:endParaRPr>
          </a:p>
          <a:p>
            <a:r>
              <a:rPr lang="sk-SK" sz="2000" dirty="0" err="1"/>
              <a:t>unilateral</a:t>
            </a:r>
            <a:r>
              <a:rPr lang="sk-SK" sz="2000" dirty="0"/>
              <a:t> </a:t>
            </a:r>
            <a:r>
              <a:rPr lang="sk-SK" sz="2000" dirty="0" err="1"/>
              <a:t>condition</a:t>
            </a:r>
            <a:endParaRPr lang="sk-SK" sz="2000" dirty="0"/>
          </a:p>
          <a:p>
            <a:r>
              <a:rPr lang="sk-SK" sz="2000" dirty="0" err="1"/>
              <a:t>fast</a:t>
            </a:r>
            <a:r>
              <a:rPr lang="sk-SK" sz="2000" dirty="0"/>
              <a:t> </a:t>
            </a:r>
            <a:r>
              <a:rPr lang="sk-SK" sz="2000" dirty="0" err="1"/>
              <a:t>onset</a:t>
            </a:r>
            <a:r>
              <a:rPr lang="sk-SK" sz="2000" dirty="0"/>
              <a:t> (</a:t>
            </a:r>
            <a:r>
              <a:rPr lang="sk-SK" sz="2000" dirty="0" err="1"/>
              <a:t>hours</a:t>
            </a:r>
            <a:r>
              <a:rPr lang="sk-SK" sz="2000" dirty="0"/>
              <a:t>)</a:t>
            </a:r>
          </a:p>
          <a:p>
            <a:r>
              <a:rPr lang="sk-SK" sz="2000" dirty="0" err="1"/>
              <a:t>loss</a:t>
            </a:r>
            <a:r>
              <a:rPr lang="sk-SK" sz="2000" dirty="0"/>
              <a:t> of </a:t>
            </a:r>
            <a:r>
              <a:rPr lang="sk-SK" sz="2000" dirty="0" err="1"/>
              <a:t>visual</a:t>
            </a:r>
            <a:r>
              <a:rPr lang="sk-SK" sz="2000" dirty="0"/>
              <a:t> </a:t>
            </a:r>
            <a:r>
              <a:rPr lang="sk-SK" sz="2000" dirty="0" err="1"/>
              <a:t>acuity</a:t>
            </a:r>
            <a:endParaRPr lang="sk-SK" sz="2000" dirty="0"/>
          </a:p>
          <a:p>
            <a:r>
              <a:rPr lang="sk-SK" sz="2000" i="1" dirty="0" err="1"/>
              <a:t>retrobulbar</a:t>
            </a:r>
            <a:r>
              <a:rPr lang="sk-SK" sz="2000" i="1" dirty="0"/>
              <a:t> </a:t>
            </a:r>
            <a:r>
              <a:rPr lang="sk-SK" sz="2000" i="1" dirty="0" err="1"/>
              <a:t>pain</a:t>
            </a:r>
            <a:r>
              <a:rPr lang="sk-SK" sz="2000" i="1" dirty="0"/>
              <a:t> </a:t>
            </a:r>
            <a:r>
              <a:rPr lang="sk-SK" sz="2000" dirty="0"/>
              <a:t>– </a:t>
            </a:r>
            <a:r>
              <a:rPr lang="sk-SK" sz="2000" dirty="0" err="1"/>
              <a:t>patognomical</a:t>
            </a:r>
            <a:r>
              <a:rPr lang="sk-SK" sz="2000" dirty="0"/>
              <a:t> </a:t>
            </a:r>
            <a:r>
              <a:rPr lang="sk-SK" sz="2000" dirty="0" err="1"/>
              <a:t>sign</a:t>
            </a:r>
            <a:endParaRPr lang="sk-SK" sz="2000" dirty="0"/>
          </a:p>
          <a:p>
            <a:r>
              <a:rPr lang="sk-SK" sz="2000" dirty="0" err="1"/>
              <a:t>color</a:t>
            </a:r>
            <a:r>
              <a:rPr lang="sk-SK" sz="2000" dirty="0"/>
              <a:t> </a:t>
            </a:r>
            <a:r>
              <a:rPr lang="sk-SK" sz="2000" dirty="0" err="1"/>
              <a:t>vision</a:t>
            </a:r>
            <a:r>
              <a:rPr lang="sk-SK" sz="2000" dirty="0"/>
              <a:t> </a:t>
            </a:r>
            <a:r>
              <a:rPr lang="sk-SK" sz="2000" dirty="0" err="1"/>
              <a:t>defects</a:t>
            </a:r>
            <a:endParaRPr lang="sk-SK" sz="2000" dirty="0"/>
          </a:p>
          <a:p>
            <a:r>
              <a:rPr lang="sk-SK" sz="2000" dirty="0" err="1"/>
              <a:t>visual</a:t>
            </a:r>
            <a:r>
              <a:rPr lang="sk-SK" sz="2000" dirty="0"/>
              <a:t> </a:t>
            </a:r>
            <a:r>
              <a:rPr lang="sk-SK" sz="2000" dirty="0" err="1"/>
              <a:t>field</a:t>
            </a:r>
            <a:r>
              <a:rPr lang="sk-SK" sz="2000" dirty="0"/>
              <a:t> </a:t>
            </a:r>
            <a:r>
              <a:rPr lang="sk-SK" sz="2000" dirty="0" err="1"/>
              <a:t>defects</a:t>
            </a:r>
            <a:endParaRPr lang="sk-SK" sz="2000" dirty="0"/>
          </a:p>
          <a:p>
            <a:endParaRPr lang="sk-SK" sz="2000" dirty="0"/>
          </a:p>
          <a:p>
            <a:pPr marL="0" indent="0">
              <a:buNone/>
            </a:pPr>
            <a:r>
              <a:rPr lang="sk-SK" sz="2000" b="1" dirty="0" err="1">
                <a:solidFill>
                  <a:srgbClr val="FF0000"/>
                </a:solidFill>
              </a:rPr>
              <a:t>Causes</a:t>
            </a:r>
            <a:endParaRPr lang="sk-SK" sz="2000" b="1" dirty="0">
              <a:solidFill>
                <a:srgbClr val="FF0000"/>
              </a:solidFill>
            </a:endParaRPr>
          </a:p>
          <a:p>
            <a:r>
              <a:rPr lang="sk-SK" sz="2000" dirty="0" err="1"/>
              <a:t>demyelinisation</a:t>
            </a:r>
            <a:r>
              <a:rPr lang="sk-SK" sz="2000" dirty="0"/>
              <a:t> – most </a:t>
            </a:r>
            <a:r>
              <a:rPr lang="sk-SK" sz="2000" dirty="0" err="1"/>
              <a:t>common</a:t>
            </a:r>
            <a:r>
              <a:rPr lang="sk-SK" sz="2000" dirty="0"/>
              <a:t> (</a:t>
            </a:r>
            <a:r>
              <a:rPr lang="sk-SK" sz="2000" dirty="0" err="1"/>
              <a:t>multiple</a:t>
            </a:r>
            <a:r>
              <a:rPr lang="sk-SK" sz="2000" dirty="0"/>
              <a:t> </a:t>
            </a:r>
            <a:r>
              <a:rPr lang="sk-SK" sz="2000" dirty="0" err="1"/>
              <a:t>sclerosis</a:t>
            </a:r>
            <a:r>
              <a:rPr lang="sk-SK" sz="2000" dirty="0"/>
              <a:t>)</a:t>
            </a:r>
          </a:p>
          <a:p>
            <a:r>
              <a:rPr lang="sk-SK" sz="2000" dirty="0" err="1"/>
              <a:t>infection</a:t>
            </a:r>
            <a:r>
              <a:rPr lang="sk-SK" sz="2000" dirty="0"/>
              <a:t> / </a:t>
            </a:r>
            <a:r>
              <a:rPr lang="sk-SK" sz="2000" dirty="0" err="1"/>
              <a:t>parainfection</a:t>
            </a:r>
            <a:endParaRPr lang="sk-SK" sz="2000" dirty="0"/>
          </a:p>
          <a:p>
            <a:r>
              <a:rPr lang="sk-SK" sz="2000" dirty="0" err="1"/>
              <a:t>paraneoplastic</a:t>
            </a:r>
            <a:endParaRPr lang="sk-SK" sz="2000" dirty="0"/>
          </a:p>
          <a:p>
            <a:pPr marL="0" indent="0">
              <a:buNone/>
            </a:pPr>
            <a:endParaRPr lang="sk-SK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b="1" dirty="0" err="1">
                <a:solidFill>
                  <a:srgbClr val="FF0000"/>
                </a:solidFill>
              </a:rPr>
              <a:t>Types</a:t>
            </a:r>
            <a:endParaRPr lang="sk-SK" sz="2000" b="1" dirty="0">
              <a:solidFill>
                <a:srgbClr val="FF0000"/>
              </a:solidFill>
            </a:endParaRPr>
          </a:p>
          <a:p>
            <a:r>
              <a:rPr lang="cs-CZ" sz="2000" dirty="0" err="1"/>
              <a:t>intraocular</a:t>
            </a:r>
            <a:endParaRPr lang="cs-CZ" sz="2000" dirty="0"/>
          </a:p>
          <a:p>
            <a:r>
              <a:rPr lang="cs-CZ" sz="2000" dirty="0" err="1"/>
              <a:t>retrobulbar</a:t>
            </a:r>
            <a:r>
              <a:rPr lang="cs-CZ" sz="2000" dirty="0"/>
              <a:t> – most </a:t>
            </a:r>
            <a:r>
              <a:rPr lang="cs-CZ" sz="2000" dirty="0" err="1"/>
              <a:t>common</a:t>
            </a:r>
            <a:endParaRPr lang="sk-SK" sz="2000" dirty="0"/>
          </a:p>
          <a:p>
            <a:endParaRPr lang="sk-SK" sz="2000" dirty="0"/>
          </a:p>
          <a:p>
            <a:pPr marL="0" indent="0">
              <a:buNone/>
            </a:pPr>
            <a:r>
              <a:rPr lang="sk-SK" sz="2000" b="1" dirty="0" err="1">
                <a:solidFill>
                  <a:srgbClr val="FF0000"/>
                </a:solidFill>
              </a:rPr>
              <a:t>Prognosis</a:t>
            </a:r>
            <a:endParaRPr lang="sk-SK" sz="2000" b="1" dirty="0">
              <a:solidFill>
                <a:srgbClr val="FF0000"/>
              </a:solidFill>
            </a:endParaRPr>
          </a:p>
          <a:p>
            <a:r>
              <a:rPr lang="sk-SK" sz="2000" dirty="0" err="1"/>
              <a:t>usually</a:t>
            </a:r>
            <a:r>
              <a:rPr lang="sk-SK" sz="2000" dirty="0"/>
              <a:t> </a:t>
            </a:r>
            <a:r>
              <a:rPr lang="sk-SK" sz="2000" dirty="0" err="1"/>
              <a:t>good</a:t>
            </a:r>
            <a:r>
              <a:rPr lang="sk-SK" sz="2000" dirty="0"/>
              <a:t> – </a:t>
            </a:r>
            <a:r>
              <a:rPr lang="sk-SK" sz="2000" dirty="0" err="1"/>
              <a:t>regression</a:t>
            </a:r>
            <a:r>
              <a:rPr lang="sk-SK" sz="2000" dirty="0"/>
              <a:t> </a:t>
            </a:r>
            <a:r>
              <a:rPr lang="sk-SK" sz="2000" dirty="0" err="1"/>
              <a:t>after</a:t>
            </a:r>
            <a:r>
              <a:rPr lang="sk-SK" sz="2000" dirty="0"/>
              <a:t> </a:t>
            </a:r>
            <a:r>
              <a:rPr lang="sk-SK" sz="2000" dirty="0" err="1"/>
              <a:t>intravenous</a:t>
            </a:r>
            <a:r>
              <a:rPr lang="sk-SK" sz="2000" dirty="0"/>
              <a:t> </a:t>
            </a:r>
            <a:r>
              <a:rPr lang="sk-SK" sz="2000" dirty="0" err="1"/>
              <a:t>corticoids</a:t>
            </a:r>
            <a:endParaRPr lang="sk-SK" sz="2000" dirty="0"/>
          </a:p>
          <a:p>
            <a:endParaRPr lang="sk-SK" sz="2000" dirty="0"/>
          </a:p>
          <a:p>
            <a:pPr marL="0" indent="0">
              <a:buNone/>
            </a:pPr>
            <a:r>
              <a:rPr lang="sk-SK" sz="2000" b="1" dirty="0" err="1">
                <a:solidFill>
                  <a:srgbClr val="FF0000"/>
                </a:solidFill>
              </a:rPr>
              <a:t>Epidemiology</a:t>
            </a:r>
            <a:endParaRPr lang="sk-SK" sz="2000" b="1" dirty="0">
              <a:solidFill>
                <a:srgbClr val="FF0000"/>
              </a:solidFill>
            </a:endParaRPr>
          </a:p>
          <a:p>
            <a:r>
              <a:rPr lang="sk-SK" sz="2000" dirty="0"/>
              <a:t>20-40 </a:t>
            </a:r>
            <a:r>
              <a:rPr lang="sk-SK" sz="2000" dirty="0" err="1"/>
              <a:t>years</a:t>
            </a:r>
            <a:r>
              <a:rPr lang="sk-SK" sz="2000" dirty="0"/>
              <a:t> of </a:t>
            </a:r>
            <a:r>
              <a:rPr lang="sk-SK" sz="2000" dirty="0" err="1"/>
              <a:t>age</a:t>
            </a:r>
            <a:endParaRPr lang="sk-SK" sz="2000" dirty="0"/>
          </a:p>
          <a:p>
            <a:r>
              <a:rPr lang="sk-SK" sz="2000" dirty="0" err="1"/>
              <a:t>female</a:t>
            </a:r>
            <a:r>
              <a:rPr lang="sk-SK" sz="2000" dirty="0"/>
              <a:t>/</a:t>
            </a:r>
            <a:r>
              <a:rPr lang="sk-SK" sz="2000" dirty="0" err="1"/>
              <a:t>male</a:t>
            </a:r>
            <a:r>
              <a:rPr lang="sk-SK" sz="2000" dirty="0"/>
              <a:t>: 2-3/1</a:t>
            </a:r>
          </a:p>
          <a:p>
            <a:r>
              <a:rPr lang="sk-SK" sz="2000" dirty="0" err="1"/>
              <a:t>Strong</a:t>
            </a:r>
            <a:r>
              <a:rPr lang="sk-SK" sz="2000" dirty="0"/>
              <a:t> association </a:t>
            </a:r>
            <a:r>
              <a:rPr lang="sk-SK" sz="2000" dirty="0" err="1"/>
              <a:t>with</a:t>
            </a:r>
            <a:r>
              <a:rPr lang="sk-SK" sz="2000" dirty="0"/>
              <a:t> MS </a:t>
            </a:r>
          </a:p>
          <a:p>
            <a:pPr lvl="1"/>
            <a:r>
              <a:rPr lang="sk-SK" sz="1800" dirty="0"/>
              <a:t>20% of </a:t>
            </a:r>
            <a:r>
              <a:rPr lang="sk-SK" sz="1800" dirty="0" err="1"/>
              <a:t>cases</a:t>
            </a:r>
            <a:r>
              <a:rPr lang="sk-SK" sz="1800" dirty="0"/>
              <a:t> – </a:t>
            </a:r>
            <a:r>
              <a:rPr lang="sk-SK" sz="1800" dirty="0" err="1"/>
              <a:t>first</a:t>
            </a:r>
            <a:r>
              <a:rPr lang="sk-SK" sz="1800" dirty="0"/>
              <a:t> </a:t>
            </a:r>
            <a:r>
              <a:rPr lang="sk-SK" sz="1800" dirty="0" err="1"/>
              <a:t>sign</a:t>
            </a:r>
            <a:r>
              <a:rPr lang="sk-SK" sz="1800" dirty="0"/>
              <a:t> of MS</a:t>
            </a:r>
          </a:p>
          <a:p>
            <a:pPr lvl="1"/>
            <a:r>
              <a:rPr lang="sk-SK" sz="1800" dirty="0"/>
              <a:t>50% </a:t>
            </a:r>
            <a:r>
              <a:rPr lang="sk-SK" sz="1800" dirty="0" err="1"/>
              <a:t>pacients</a:t>
            </a:r>
            <a:r>
              <a:rPr lang="sk-SK" sz="1800" dirty="0"/>
              <a:t> </a:t>
            </a:r>
            <a:r>
              <a:rPr lang="sk-SK" sz="1800" dirty="0" err="1"/>
              <a:t>with</a:t>
            </a:r>
            <a:r>
              <a:rPr lang="sk-SK" sz="1800" dirty="0"/>
              <a:t> MS – </a:t>
            </a:r>
            <a:r>
              <a:rPr lang="sk-SK" sz="1800" dirty="0" err="1"/>
              <a:t>manifestation</a:t>
            </a:r>
            <a:r>
              <a:rPr lang="sk-SK" sz="1800" dirty="0"/>
              <a:t> of ON </a:t>
            </a:r>
            <a:r>
              <a:rPr lang="sk-SK" sz="1800" dirty="0" err="1"/>
              <a:t>during</a:t>
            </a:r>
            <a:r>
              <a:rPr lang="sk-SK" sz="1800" dirty="0"/>
              <a:t> the </a:t>
            </a:r>
            <a:r>
              <a:rPr lang="sk-SK" sz="1800" dirty="0" err="1"/>
              <a:t>disease</a:t>
            </a:r>
            <a:endParaRPr lang="sk-SK" sz="1800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17854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Optic</a:t>
            </a:r>
            <a:r>
              <a:rPr lang="cs-CZ" sz="3600" b="1" dirty="0"/>
              <a:t> neuritis</a:t>
            </a:r>
            <a:br>
              <a:rPr lang="cs-CZ" sz="3600" b="1" dirty="0"/>
            </a:br>
            <a:r>
              <a:rPr lang="cs-CZ" sz="2800" b="1" dirty="0" err="1"/>
              <a:t>diagnosis</a:t>
            </a:r>
            <a:endParaRPr lang="sk-SK" sz="36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66" y="1578436"/>
            <a:ext cx="6213034" cy="4598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BlokTextu 4"/>
          <p:cNvSpPr txBox="1"/>
          <p:nvPr/>
        </p:nvSpPr>
        <p:spPr>
          <a:xfrm>
            <a:off x="9743090" y="5807380"/>
            <a:ext cx="225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MRI: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neuritis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 flipH="1" flipV="1">
            <a:off x="10163504" y="3478181"/>
            <a:ext cx="388882" cy="6523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www.oculist.net/downaton502/prof/ebook/duanes/graphics/figures/v8/1050/004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642" y="1839880"/>
            <a:ext cx="4592052" cy="33206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BlokTextu 10"/>
          <p:cNvSpPr txBox="1"/>
          <p:nvPr/>
        </p:nvSpPr>
        <p:spPr>
          <a:xfrm>
            <a:off x="441434" y="5696607"/>
            <a:ext cx="340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VEP: </a:t>
            </a:r>
            <a:r>
              <a:rPr lang="cs-CZ" dirty="0" err="1"/>
              <a:t>delayed</a:t>
            </a:r>
            <a:r>
              <a:rPr lang="cs-CZ" dirty="0"/>
              <a:t> </a:t>
            </a:r>
            <a:r>
              <a:rPr lang="cs-CZ" dirty="0" err="1"/>
              <a:t>latency</a:t>
            </a:r>
            <a:r>
              <a:rPr lang="cs-CZ" dirty="0"/>
              <a:t> P100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987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 err="1">
                <a:latin typeface="+mn-lt"/>
              </a:rPr>
              <a:t>Anterior</a:t>
            </a:r>
            <a:r>
              <a:rPr lang="sk-SK" sz="3600" b="1" dirty="0">
                <a:latin typeface="+mn-lt"/>
              </a:rPr>
              <a:t> </a:t>
            </a:r>
            <a:r>
              <a:rPr lang="sk-SK" sz="3600" b="1" dirty="0" err="1">
                <a:latin typeface="+mn-lt"/>
              </a:rPr>
              <a:t>ischemic</a:t>
            </a:r>
            <a:r>
              <a:rPr lang="sk-SK" sz="3600" b="1" dirty="0">
                <a:latin typeface="+mn-lt"/>
              </a:rPr>
              <a:t> </a:t>
            </a:r>
            <a:r>
              <a:rPr lang="sk-SK" sz="3600" b="1" dirty="0" err="1">
                <a:latin typeface="+mn-lt"/>
              </a:rPr>
              <a:t>optic</a:t>
            </a:r>
            <a:r>
              <a:rPr lang="sk-SK" sz="3600" b="1" dirty="0">
                <a:latin typeface="+mn-lt"/>
              </a:rPr>
              <a:t> </a:t>
            </a:r>
            <a:r>
              <a:rPr lang="sk-SK" sz="3600" b="1" dirty="0" err="1">
                <a:latin typeface="+mn-lt"/>
              </a:rPr>
              <a:t>neuropathy</a:t>
            </a:r>
            <a:endParaRPr lang="sk-SK" sz="3600" b="1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705" y="841248"/>
            <a:ext cx="7931347" cy="6016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300" dirty="0"/>
              <a:t>most </a:t>
            </a:r>
            <a:r>
              <a:rPr lang="cs-CZ" sz="2300" dirty="0" err="1"/>
              <a:t>common</a:t>
            </a:r>
            <a:r>
              <a:rPr lang="cs-CZ" sz="2300" dirty="0"/>
              <a:t> </a:t>
            </a:r>
            <a:r>
              <a:rPr lang="cs-CZ" sz="2300" dirty="0" err="1"/>
              <a:t>optic</a:t>
            </a:r>
            <a:r>
              <a:rPr lang="cs-CZ" sz="2300" dirty="0"/>
              <a:t> nerve </a:t>
            </a:r>
            <a:r>
              <a:rPr lang="cs-CZ" sz="2300" dirty="0" err="1"/>
              <a:t>affection</a:t>
            </a:r>
            <a:r>
              <a:rPr lang="cs-CZ" sz="2300" dirty="0"/>
              <a:t> in </a:t>
            </a:r>
            <a:r>
              <a:rPr lang="cs-CZ" sz="2300" dirty="0" err="1"/>
              <a:t>advanced</a:t>
            </a:r>
            <a:r>
              <a:rPr lang="cs-CZ" sz="2300" dirty="0"/>
              <a:t> </a:t>
            </a:r>
            <a:r>
              <a:rPr lang="cs-CZ" sz="2300" dirty="0" err="1"/>
              <a:t>age</a:t>
            </a:r>
            <a:endParaRPr lang="cs-CZ" sz="2300" dirty="0"/>
          </a:p>
          <a:p>
            <a:pPr>
              <a:lnSpc>
                <a:spcPct val="150000"/>
              </a:lnSpc>
            </a:pPr>
            <a:r>
              <a:rPr lang="cs-CZ" sz="2300" dirty="0" err="1"/>
              <a:t>unilateral</a:t>
            </a:r>
            <a:r>
              <a:rPr lang="cs-CZ" sz="2300" dirty="0"/>
              <a:t> </a:t>
            </a:r>
            <a:r>
              <a:rPr lang="cs-CZ" sz="2300" dirty="0" err="1"/>
              <a:t>condition</a:t>
            </a:r>
            <a:endParaRPr lang="cs-CZ" sz="23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300" b="1" dirty="0"/>
              <a:t>Cause</a:t>
            </a:r>
            <a:r>
              <a:rPr lang="cs-CZ" sz="2300" dirty="0"/>
              <a:t> – </a:t>
            </a:r>
            <a:r>
              <a:rPr lang="cs-CZ" sz="2300" dirty="0" err="1"/>
              <a:t>affection</a:t>
            </a:r>
            <a:r>
              <a:rPr lang="cs-CZ" sz="2300" dirty="0"/>
              <a:t> </a:t>
            </a:r>
            <a:r>
              <a:rPr lang="cs-CZ" sz="2300" dirty="0" err="1"/>
              <a:t>of</a:t>
            </a:r>
            <a:r>
              <a:rPr lang="cs-CZ" sz="2300" dirty="0"/>
              <a:t> </a:t>
            </a:r>
            <a:r>
              <a:rPr lang="cs-CZ" sz="2300" dirty="0" err="1"/>
              <a:t>short</a:t>
            </a:r>
            <a:r>
              <a:rPr lang="cs-CZ" sz="2300" dirty="0"/>
              <a:t> </a:t>
            </a:r>
            <a:r>
              <a:rPr lang="cs-CZ" sz="2300" dirty="0" err="1"/>
              <a:t>ciliar</a:t>
            </a:r>
            <a:r>
              <a:rPr lang="cs-CZ" sz="2300" dirty="0"/>
              <a:t> </a:t>
            </a:r>
            <a:r>
              <a:rPr lang="cs-CZ" sz="2300" dirty="0" err="1"/>
              <a:t>arteries</a:t>
            </a:r>
            <a:r>
              <a:rPr lang="cs-CZ" sz="23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300" b="1" dirty="0">
                <a:solidFill>
                  <a:srgbClr val="FF0000"/>
                </a:solidFill>
              </a:rPr>
              <a:t>Epidemiology</a:t>
            </a:r>
          </a:p>
          <a:p>
            <a:pPr>
              <a:lnSpc>
                <a:spcPct val="150000"/>
              </a:lnSpc>
            </a:pPr>
            <a:r>
              <a:rPr lang="cs-CZ" sz="2300" dirty="0"/>
              <a:t>50 </a:t>
            </a:r>
            <a:r>
              <a:rPr lang="cs-CZ" sz="2300" dirty="0" err="1"/>
              <a:t>years</a:t>
            </a:r>
            <a:r>
              <a:rPr lang="cs-CZ" sz="2300" dirty="0"/>
              <a:t> </a:t>
            </a:r>
            <a:r>
              <a:rPr lang="cs-CZ" sz="2300" dirty="0" err="1"/>
              <a:t>of</a:t>
            </a:r>
            <a:r>
              <a:rPr lang="cs-CZ" sz="2300" dirty="0"/>
              <a:t> </a:t>
            </a:r>
            <a:r>
              <a:rPr lang="cs-CZ" sz="2300" dirty="0" err="1"/>
              <a:t>age</a:t>
            </a:r>
            <a:r>
              <a:rPr lang="cs-CZ" sz="2300" dirty="0"/>
              <a:t> and more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300" b="1" dirty="0" err="1">
                <a:solidFill>
                  <a:srgbClr val="FF0000"/>
                </a:solidFill>
              </a:rPr>
              <a:t>Clinical</a:t>
            </a:r>
            <a:r>
              <a:rPr lang="sk-SK" sz="2300" b="1" dirty="0">
                <a:solidFill>
                  <a:srgbClr val="FF0000"/>
                </a:solidFill>
              </a:rPr>
              <a:t> </a:t>
            </a:r>
            <a:r>
              <a:rPr lang="sk-SK" sz="2300" b="1" dirty="0" err="1">
                <a:solidFill>
                  <a:srgbClr val="FF0000"/>
                </a:solidFill>
              </a:rPr>
              <a:t>picture</a:t>
            </a:r>
            <a:endParaRPr lang="cs-CZ" sz="23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000" dirty="0" err="1"/>
              <a:t>loss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visual</a:t>
            </a:r>
            <a:r>
              <a:rPr lang="cs-CZ" sz="2000" dirty="0"/>
              <a:t> </a:t>
            </a:r>
            <a:r>
              <a:rPr lang="cs-CZ" sz="2000" dirty="0" err="1"/>
              <a:t>acuity</a:t>
            </a:r>
            <a:r>
              <a:rPr lang="cs-CZ" sz="2000" dirty="0"/>
              <a:t>  - fast </a:t>
            </a:r>
            <a:r>
              <a:rPr lang="cs-CZ" sz="2000" dirty="0" err="1"/>
              <a:t>onset</a:t>
            </a:r>
            <a:r>
              <a:rPr lang="cs-CZ" sz="2000" dirty="0"/>
              <a:t>, </a:t>
            </a:r>
            <a:r>
              <a:rPr lang="cs-CZ" sz="2000" dirty="0" err="1"/>
              <a:t>painless</a:t>
            </a:r>
            <a:r>
              <a:rPr lang="cs-CZ" sz="2000" dirty="0"/>
              <a:t> (</a:t>
            </a:r>
            <a:r>
              <a:rPr lang="cs-CZ" sz="2000" dirty="0" err="1"/>
              <a:t>light</a:t>
            </a:r>
            <a:r>
              <a:rPr lang="cs-CZ" sz="2000" dirty="0"/>
              <a:t> </a:t>
            </a:r>
            <a:r>
              <a:rPr lang="cs-CZ" sz="2000" dirty="0" err="1"/>
              <a:t>perception</a:t>
            </a:r>
            <a:r>
              <a:rPr lang="cs-CZ" sz="2000" dirty="0"/>
              <a:t> to </a:t>
            </a:r>
            <a:r>
              <a:rPr lang="cs-CZ" sz="2000" dirty="0" err="1"/>
              <a:t>almost</a:t>
            </a:r>
            <a:r>
              <a:rPr lang="cs-CZ" sz="2000" dirty="0"/>
              <a:t> </a:t>
            </a:r>
            <a:r>
              <a:rPr lang="cs-CZ" sz="2000" dirty="0" err="1"/>
              <a:t>normal</a:t>
            </a:r>
            <a:r>
              <a:rPr lang="cs-CZ" sz="2000" dirty="0"/>
              <a:t> </a:t>
            </a:r>
            <a:r>
              <a:rPr lang="cs-CZ" sz="2000" dirty="0" err="1"/>
              <a:t>values</a:t>
            </a:r>
            <a:r>
              <a:rPr lang="cs-CZ" sz="2000" dirty="0"/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000" dirty="0" err="1"/>
              <a:t>monocular</a:t>
            </a:r>
            <a:r>
              <a:rPr lang="cs-CZ" sz="2000" dirty="0"/>
              <a:t> </a:t>
            </a:r>
            <a:r>
              <a:rPr lang="cs-CZ" sz="2000" dirty="0" err="1"/>
              <a:t>visual</a:t>
            </a:r>
            <a:r>
              <a:rPr lang="cs-CZ" sz="2000" dirty="0"/>
              <a:t> </a:t>
            </a:r>
            <a:r>
              <a:rPr lang="cs-CZ" sz="2000" dirty="0" err="1"/>
              <a:t>field</a:t>
            </a:r>
            <a:r>
              <a:rPr lang="cs-CZ" sz="2000" dirty="0"/>
              <a:t> </a:t>
            </a:r>
            <a:r>
              <a:rPr lang="cs-CZ" sz="2000" dirty="0" err="1"/>
              <a:t>defect</a:t>
            </a:r>
            <a:r>
              <a:rPr lang="cs-CZ" sz="2000" dirty="0"/>
              <a:t> – </a:t>
            </a:r>
            <a:r>
              <a:rPr lang="cs-CZ" sz="2000" dirty="0" err="1"/>
              <a:t>altitudinal</a:t>
            </a:r>
            <a:r>
              <a:rPr lang="cs-CZ" sz="2000" dirty="0"/>
              <a:t> </a:t>
            </a:r>
            <a:r>
              <a:rPr lang="cs-CZ" sz="2000" dirty="0" err="1"/>
              <a:t>scotoma</a:t>
            </a:r>
            <a:endParaRPr lang="cs-CZ" sz="2000" dirty="0"/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sk-SK" sz="2000" dirty="0" err="1"/>
              <a:t>unilateral</a:t>
            </a:r>
            <a:r>
              <a:rPr lang="sk-SK" sz="2000" dirty="0"/>
              <a:t> </a:t>
            </a:r>
            <a:r>
              <a:rPr lang="sk-SK" sz="2000" dirty="0" err="1"/>
              <a:t>ischemic</a:t>
            </a:r>
            <a:r>
              <a:rPr lang="sk-SK" sz="2000" dirty="0"/>
              <a:t> </a:t>
            </a:r>
            <a:r>
              <a:rPr lang="sk-SK" sz="2000" dirty="0" err="1"/>
              <a:t>optic</a:t>
            </a:r>
            <a:r>
              <a:rPr lang="sk-SK" sz="2000" dirty="0"/>
              <a:t> </a:t>
            </a:r>
            <a:r>
              <a:rPr lang="sk-SK" sz="2000" dirty="0" err="1"/>
              <a:t>disc</a:t>
            </a:r>
            <a:r>
              <a:rPr lang="sk-SK" sz="2000" dirty="0"/>
              <a:t> </a:t>
            </a:r>
            <a:r>
              <a:rPr lang="sk-SK" sz="2000" dirty="0" err="1"/>
              <a:t>oedema</a:t>
            </a:r>
            <a:endParaRPr lang="sk-SK" sz="2300" dirty="0"/>
          </a:p>
          <a:p>
            <a:pPr>
              <a:lnSpc>
                <a:spcPct val="150000"/>
              </a:lnSpc>
              <a:buNone/>
            </a:pPr>
            <a:endParaRPr lang="sk-SK" sz="2300" b="1" dirty="0"/>
          </a:p>
        </p:txBody>
      </p:sp>
      <p:pic>
        <p:nvPicPr>
          <p:cNvPr id="5" name="Picture 6" descr="prochazk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53891" y="4118241"/>
            <a:ext cx="3292394" cy="2378581"/>
          </a:xfrm>
          <a:prstGeom prst="rect">
            <a:avLst/>
          </a:prstGeom>
        </p:spPr>
      </p:pic>
      <p:pic>
        <p:nvPicPr>
          <p:cNvPr id="6" name="Picture 10" descr="dolezelova1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38041" y="1376653"/>
            <a:ext cx="3281616" cy="23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9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 err="1">
                <a:latin typeface="+mn-lt"/>
              </a:rPr>
              <a:t>Anterior</a:t>
            </a:r>
            <a:r>
              <a:rPr lang="sk-SK" sz="3600" b="1" dirty="0">
                <a:latin typeface="+mn-lt"/>
              </a:rPr>
              <a:t> </a:t>
            </a:r>
            <a:r>
              <a:rPr lang="sk-SK" sz="3600" b="1" dirty="0" err="1">
                <a:latin typeface="+mn-lt"/>
              </a:rPr>
              <a:t>ischemic</a:t>
            </a:r>
            <a:r>
              <a:rPr lang="sk-SK" sz="3600" b="1" dirty="0">
                <a:latin typeface="+mn-lt"/>
              </a:rPr>
              <a:t> </a:t>
            </a:r>
            <a:r>
              <a:rPr lang="sk-SK" sz="3600" b="1" dirty="0" err="1">
                <a:latin typeface="+mn-lt"/>
              </a:rPr>
              <a:t>optic</a:t>
            </a:r>
            <a:r>
              <a:rPr lang="sk-SK" sz="3600" b="1" dirty="0">
                <a:latin typeface="+mn-lt"/>
              </a:rPr>
              <a:t> </a:t>
            </a:r>
            <a:r>
              <a:rPr lang="sk-SK" sz="3600" b="1" dirty="0" err="1">
                <a:latin typeface="+mn-lt"/>
              </a:rPr>
              <a:t>neuropathy</a:t>
            </a:r>
            <a:endParaRPr lang="sk-SK" sz="3600" b="1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705" y="841248"/>
            <a:ext cx="7936993" cy="60167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sk-SK" sz="1800" b="1" dirty="0" err="1">
                <a:solidFill>
                  <a:srgbClr val="FF0000"/>
                </a:solidFill>
              </a:rPr>
              <a:t>Arteritic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b="1" dirty="0" err="1">
                <a:solidFill>
                  <a:srgbClr val="FF0000"/>
                </a:solidFill>
              </a:rPr>
              <a:t>form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dirty="0"/>
              <a:t>(10 – 15 </a:t>
            </a:r>
            <a:r>
              <a:rPr lang="en-US" sz="1800" dirty="0"/>
              <a:t>%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all</a:t>
            </a:r>
            <a:r>
              <a:rPr lang="cs-CZ" sz="1800" dirty="0"/>
              <a:t> </a:t>
            </a:r>
            <a:r>
              <a:rPr lang="cs-CZ" sz="1800" dirty="0" err="1"/>
              <a:t>cases</a:t>
            </a:r>
            <a:r>
              <a:rPr lang="sk-SK" sz="1800" dirty="0"/>
              <a:t>) – </a:t>
            </a:r>
            <a:r>
              <a:rPr lang="sk-SK" sz="1800" dirty="0" err="1"/>
              <a:t>less</a:t>
            </a:r>
            <a:r>
              <a:rPr lang="sk-SK" sz="1800" dirty="0"/>
              <a:t> </a:t>
            </a:r>
            <a:r>
              <a:rPr lang="sk-SK" sz="1800" dirty="0" err="1"/>
              <a:t>common</a:t>
            </a:r>
            <a:r>
              <a:rPr lang="sk-SK" sz="1800" dirty="0"/>
              <a:t>, more </a:t>
            </a:r>
            <a:r>
              <a:rPr lang="sk-SK" sz="1800" dirty="0" err="1"/>
              <a:t>serious</a:t>
            </a:r>
            <a:endParaRPr lang="sk-SK" sz="1800" dirty="0"/>
          </a:p>
          <a:p>
            <a:pPr>
              <a:lnSpc>
                <a:spcPct val="150000"/>
              </a:lnSpc>
            </a:pPr>
            <a:r>
              <a:rPr lang="sk-SK" sz="1800" dirty="0"/>
              <a:t>Risk </a:t>
            </a:r>
            <a:r>
              <a:rPr lang="sk-SK" sz="1800" dirty="0" err="1"/>
              <a:t>factors</a:t>
            </a:r>
            <a:r>
              <a:rPr lang="sk-SK" sz="1800" dirty="0"/>
              <a:t>: association </a:t>
            </a:r>
            <a:r>
              <a:rPr lang="sk-SK" sz="1800" dirty="0" err="1"/>
              <a:t>with</a:t>
            </a:r>
            <a:r>
              <a:rPr lang="sk-SK" sz="1800" dirty="0"/>
              <a:t> </a:t>
            </a:r>
            <a:r>
              <a:rPr lang="sk-SK" sz="1800" dirty="0" err="1"/>
              <a:t>systemic</a:t>
            </a:r>
            <a:r>
              <a:rPr lang="sk-SK" sz="1800" dirty="0"/>
              <a:t> </a:t>
            </a:r>
            <a:r>
              <a:rPr lang="sk-SK" sz="1800" dirty="0" err="1"/>
              <a:t>vasculitis</a:t>
            </a:r>
            <a:r>
              <a:rPr lang="sk-SK" sz="1800" dirty="0"/>
              <a:t> (</a:t>
            </a:r>
            <a:r>
              <a:rPr lang="sk-SK" sz="1800" dirty="0" err="1"/>
              <a:t>giant-cell</a:t>
            </a:r>
            <a:r>
              <a:rPr lang="sk-SK" sz="1800" dirty="0"/>
              <a:t> </a:t>
            </a:r>
            <a:r>
              <a:rPr lang="sk-SK" sz="1800" dirty="0" err="1"/>
              <a:t>arteritis</a:t>
            </a:r>
            <a:r>
              <a:rPr lang="sk-SK" sz="1800" dirty="0"/>
              <a:t> = </a:t>
            </a:r>
            <a:r>
              <a:rPr lang="sk-SK" sz="1800" dirty="0" err="1"/>
              <a:t>Horton</a:t>
            </a:r>
            <a:r>
              <a:rPr lang="sk-SK" sz="1800" dirty="0"/>
              <a:t> </a:t>
            </a:r>
            <a:r>
              <a:rPr lang="sk-SK" sz="1800" dirty="0" err="1"/>
              <a:t>disease</a:t>
            </a:r>
            <a:r>
              <a:rPr lang="sk-SK" sz="1800" dirty="0"/>
              <a:t>)</a:t>
            </a:r>
          </a:p>
          <a:p>
            <a:pPr>
              <a:lnSpc>
                <a:spcPct val="150000"/>
              </a:lnSpc>
            </a:pPr>
            <a:r>
              <a:rPr lang="sk-SK" sz="1800" dirty="0" err="1"/>
              <a:t>Clinical</a:t>
            </a:r>
            <a:r>
              <a:rPr lang="sk-SK" sz="1800" dirty="0"/>
              <a:t> </a:t>
            </a:r>
            <a:r>
              <a:rPr lang="sk-SK" sz="1800" dirty="0" err="1"/>
              <a:t>picture</a:t>
            </a:r>
            <a:r>
              <a:rPr lang="sk-SK" sz="1800" dirty="0"/>
              <a:t>: </a:t>
            </a:r>
            <a:r>
              <a:rPr lang="sk-SK" sz="1800" dirty="0" err="1"/>
              <a:t>loss</a:t>
            </a:r>
            <a:r>
              <a:rPr lang="sk-SK" sz="1800" dirty="0"/>
              <a:t> on </a:t>
            </a:r>
            <a:r>
              <a:rPr lang="sk-SK" sz="1800" dirty="0" err="1"/>
              <a:t>weight</a:t>
            </a:r>
            <a:r>
              <a:rPr lang="sk-SK" sz="1800" dirty="0"/>
              <a:t>, </a:t>
            </a:r>
            <a:r>
              <a:rPr lang="sk-SK" sz="1800" dirty="0" err="1"/>
              <a:t>headache</a:t>
            </a:r>
            <a:r>
              <a:rPr lang="sk-SK" sz="1800" dirty="0"/>
              <a:t>, </a:t>
            </a:r>
            <a:r>
              <a:rPr lang="sk-SK" sz="1800" dirty="0" err="1"/>
              <a:t>jaw</a:t>
            </a:r>
            <a:r>
              <a:rPr lang="sk-SK" sz="1800" dirty="0"/>
              <a:t> </a:t>
            </a:r>
            <a:r>
              <a:rPr lang="sk-SK" sz="1800" dirty="0" err="1"/>
              <a:t>claudication</a:t>
            </a:r>
            <a:r>
              <a:rPr lang="sk-SK" sz="1800" dirty="0"/>
              <a:t>, </a:t>
            </a:r>
            <a:r>
              <a:rPr lang="sk-SK" sz="1800" dirty="0" err="1"/>
              <a:t>tenderness</a:t>
            </a:r>
            <a:r>
              <a:rPr lang="sk-SK" sz="1800" dirty="0"/>
              <a:t> and </a:t>
            </a:r>
            <a:r>
              <a:rPr lang="sk-SK" sz="1800" dirty="0" err="1"/>
              <a:t>sensitivity</a:t>
            </a:r>
            <a:r>
              <a:rPr lang="sk-SK" sz="1800" dirty="0"/>
              <a:t> on the </a:t>
            </a:r>
            <a:r>
              <a:rPr lang="sk-SK" sz="1800" dirty="0" err="1"/>
              <a:t>scalp</a:t>
            </a:r>
            <a:r>
              <a:rPr lang="sk-SK" sz="1800" dirty="0"/>
              <a:t>)</a:t>
            </a:r>
          </a:p>
          <a:p>
            <a:pPr>
              <a:lnSpc>
                <a:spcPct val="150000"/>
              </a:lnSpc>
            </a:pPr>
            <a:r>
              <a:rPr lang="sk-SK" sz="1800" dirty="0" err="1"/>
              <a:t>very</a:t>
            </a:r>
            <a:r>
              <a:rPr lang="sk-SK" sz="1800" dirty="0"/>
              <a:t> high </a:t>
            </a:r>
            <a:r>
              <a:rPr lang="sk-SK" sz="1800" dirty="0" err="1"/>
              <a:t>sedimentation</a:t>
            </a:r>
            <a:r>
              <a:rPr lang="sk-SK" sz="1800" dirty="0"/>
              <a:t> rate - over 100 per </a:t>
            </a:r>
            <a:r>
              <a:rPr lang="sk-SK" sz="1800" dirty="0" err="1"/>
              <a:t>hour</a:t>
            </a:r>
            <a:r>
              <a:rPr lang="sk-SK" sz="1800" dirty="0"/>
              <a:t>, </a:t>
            </a:r>
            <a:r>
              <a:rPr lang="sk-SK" sz="1800" dirty="0" err="1"/>
              <a:t>temporal</a:t>
            </a:r>
            <a:r>
              <a:rPr lang="sk-SK" sz="1800" dirty="0"/>
              <a:t> </a:t>
            </a:r>
            <a:r>
              <a:rPr lang="sk-SK" sz="1800" dirty="0" err="1"/>
              <a:t>artery</a:t>
            </a:r>
            <a:r>
              <a:rPr lang="sk-SK" sz="1800" dirty="0"/>
              <a:t> </a:t>
            </a:r>
            <a:r>
              <a:rPr lang="sk-SK" sz="1800" dirty="0" err="1"/>
              <a:t>biopsy</a:t>
            </a:r>
            <a:endParaRPr lang="sk-SK" sz="1800" dirty="0"/>
          </a:p>
          <a:p>
            <a:pPr>
              <a:lnSpc>
                <a:spcPct val="150000"/>
              </a:lnSpc>
            </a:pPr>
            <a:r>
              <a:rPr lang="sk-SK" sz="1800" b="1" dirty="0"/>
              <a:t>High risk of </a:t>
            </a:r>
            <a:r>
              <a:rPr lang="sk-SK" sz="1800" b="1" dirty="0" err="1"/>
              <a:t>affection</a:t>
            </a:r>
            <a:r>
              <a:rPr lang="sk-SK" sz="1800" b="1" dirty="0"/>
              <a:t> of </a:t>
            </a:r>
            <a:r>
              <a:rPr lang="sk-SK" sz="1800" b="1" dirty="0" err="1"/>
              <a:t>fellow</a:t>
            </a:r>
            <a:r>
              <a:rPr lang="sk-SK" sz="1800" b="1" dirty="0"/>
              <a:t> </a:t>
            </a:r>
            <a:r>
              <a:rPr lang="sk-SK" sz="1800" b="1" dirty="0" err="1"/>
              <a:t>eye</a:t>
            </a:r>
            <a:r>
              <a:rPr lang="sk-SK" sz="1800" b="1" dirty="0"/>
              <a:t> </a:t>
            </a:r>
            <a:r>
              <a:rPr lang="sk-SK" sz="1800" dirty="0"/>
              <a:t>(</a:t>
            </a:r>
            <a:r>
              <a:rPr lang="sk-SK" sz="1800" dirty="0" err="1"/>
              <a:t>days</a:t>
            </a:r>
            <a:r>
              <a:rPr lang="sk-SK" sz="1800" dirty="0"/>
              <a:t>, </a:t>
            </a:r>
            <a:r>
              <a:rPr lang="sk-SK" sz="1800" dirty="0" err="1"/>
              <a:t>weeks</a:t>
            </a:r>
            <a:r>
              <a:rPr lang="sk-SK" sz="1800" dirty="0"/>
              <a:t>) – </a:t>
            </a:r>
            <a:r>
              <a:rPr lang="sk-SK" sz="1800" b="1" dirty="0" err="1"/>
              <a:t>immediate</a:t>
            </a:r>
            <a:r>
              <a:rPr lang="sk-SK" sz="1800" b="1" dirty="0"/>
              <a:t> </a:t>
            </a:r>
            <a:r>
              <a:rPr lang="sk-SK" sz="1800" b="1" dirty="0" err="1"/>
              <a:t>therapy</a:t>
            </a:r>
            <a:r>
              <a:rPr lang="sk-SK" sz="1800" b="1" dirty="0"/>
              <a:t>!!!</a:t>
            </a:r>
          </a:p>
          <a:p>
            <a:pPr>
              <a:lnSpc>
                <a:spcPct val="150000"/>
              </a:lnSpc>
            </a:pPr>
            <a:r>
              <a:rPr lang="sk-SK" sz="1800" i="1" dirty="0" err="1"/>
              <a:t>Therapy</a:t>
            </a:r>
            <a:r>
              <a:rPr lang="sk-SK" sz="1800" i="1" dirty="0"/>
              <a:t>: </a:t>
            </a:r>
            <a:r>
              <a:rPr lang="sk-SK" sz="1800" dirty="0"/>
              <a:t>high </a:t>
            </a:r>
            <a:r>
              <a:rPr lang="sk-SK" sz="1800" dirty="0" err="1"/>
              <a:t>dosage</a:t>
            </a:r>
            <a:r>
              <a:rPr lang="sk-SK" sz="1800" dirty="0"/>
              <a:t> of </a:t>
            </a:r>
            <a:r>
              <a:rPr lang="sk-SK" sz="1800" dirty="0" err="1"/>
              <a:t>intravenous</a:t>
            </a:r>
            <a:r>
              <a:rPr lang="sk-SK" sz="1800" dirty="0"/>
              <a:t> </a:t>
            </a:r>
            <a:r>
              <a:rPr lang="sk-SK" sz="1800" dirty="0" err="1"/>
              <a:t>corticoids</a:t>
            </a:r>
            <a:endParaRPr lang="sk-SK" sz="1800" dirty="0"/>
          </a:p>
          <a:p>
            <a:pPr marL="0" indent="0">
              <a:lnSpc>
                <a:spcPct val="150000"/>
              </a:lnSpc>
              <a:buNone/>
            </a:pPr>
            <a:r>
              <a:rPr lang="sk-SK" sz="1800" b="1" dirty="0" err="1">
                <a:solidFill>
                  <a:srgbClr val="FF0000"/>
                </a:solidFill>
              </a:rPr>
              <a:t>Nonarteritic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b="1" dirty="0" err="1">
                <a:solidFill>
                  <a:srgbClr val="FF0000"/>
                </a:solidFill>
              </a:rPr>
              <a:t>form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dirty="0"/>
              <a:t>(85 – 90 </a:t>
            </a:r>
            <a:r>
              <a:rPr lang="en-US" sz="1800" dirty="0"/>
              <a:t>%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all</a:t>
            </a:r>
            <a:r>
              <a:rPr lang="cs-CZ" sz="1800" dirty="0"/>
              <a:t> </a:t>
            </a:r>
            <a:r>
              <a:rPr lang="cs-CZ" sz="1800" dirty="0" err="1"/>
              <a:t>cases</a:t>
            </a:r>
            <a:r>
              <a:rPr lang="sk-SK" sz="1800" dirty="0"/>
              <a:t>)</a:t>
            </a:r>
            <a:endParaRPr lang="sk-SK" sz="1800" b="1" dirty="0"/>
          </a:p>
          <a:p>
            <a:pPr>
              <a:lnSpc>
                <a:spcPct val="150000"/>
              </a:lnSpc>
            </a:pPr>
            <a:r>
              <a:rPr lang="cs-CZ" sz="1800" dirty="0"/>
              <a:t>Risk </a:t>
            </a:r>
            <a:r>
              <a:rPr lang="cs-CZ" sz="1800" dirty="0" err="1"/>
              <a:t>factors</a:t>
            </a:r>
            <a:r>
              <a:rPr lang="cs-CZ" sz="1800" dirty="0"/>
              <a:t>: </a:t>
            </a:r>
            <a:r>
              <a:rPr lang="cs-CZ" sz="1800" dirty="0" err="1"/>
              <a:t>hypertension</a:t>
            </a:r>
            <a:r>
              <a:rPr lang="cs-CZ" sz="1800" dirty="0"/>
              <a:t>, diabetes, </a:t>
            </a:r>
            <a:r>
              <a:rPr lang="cs-CZ" sz="1800" dirty="0" err="1"/>
              <a:t>dyslipidemia</a:t>
            </a:r>
            <a:r>
              <a:rPr lang="cs-CZ" sz="1800" dirty="0"/>
              <a:t>, smoking, obesity</a:t>
            </a:r>
          </a:p>
          <a:p>
            <a:pPr>
              <a:lnSpc>
                <a:spcPct val="150000"/>
              </a:lnSpc>
            </a:pPr>
            <a:r>
              <a:rPr lang="sk-SK" sz="1800" i="1" dirty="0" err="1"/>
              <a:t>Therapy</a:t>
            </a:r>
            <a:r>
              <a:rPr lang="sk-SK" sz="1800" i="1" dirty="0"/>
              <a:t>: </a:t>
            </a:r>
            <a:r>
              <a:rPr lang="sk-SK" sz="1800" dirty="0"/>
              <a:t>N/A, </a:t>
            </a:r>
            <a:r>
              <a:rPr lang="sk-SK" sz="1800" dirty="0" err="1"/>
              <a:t>compensation</a:t>
            </a:r>
            <a:r>
              <a:rPr lang="sk-SK" sz="1800" dirty="0"/>
              <a:t> of </a:t>
            </a:r>
            <a:r>
              <a:rPr lang="sk-SK" sz="1800" dirty="0" err="1"/>
              <a:t>all</a:t>
            </a:r>
            <a:r>
              <a:rPr lang="sk-SK" sz="1800" dirty="0"/>
              <a:t> </a:t>
            </a:r>
            <a:r>
              <a:rPr lang="sk-SK" sz="1800" dirty="0" err="1"/>
              <a:t>systemic</a:t>
            </a:r>
            <a:r>
              <a:rPr lang="sk-SK" sz="1800" dirty="0"/>
              <a:t> </a:t>
            </a:r>
            <a:r>
              <a:rPr lang="sk-SK" sz="1800" dirty="0" err="1"/>
              <a:t>diseases</a:t>
            </a:r>
            <a:endParaRPr lang="sk-SK" sz="1800" dirty="0"/>
          </a:p>
        </p:txBody>
      </p:sp>
      <p:pic>
        <p:nvPicPr>
          <p:cNvPr id="4" name="Picture 14" descr="D:\slides\Neuropathies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739" y="924781"/>
            <a:ext cx="3667037" cy="33232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93C25BB-D64C-4CE6-BD41-83FCA2D36B7B}"/>
              </a:ext>
            </a:extLst>
          </p:cNvPr>
          <p:cNvSpPr txBox="1"/>
          <p:nvPr/>
        </p:nvSpPr>
        <p:spPr>
          <a:xfrm>
            <a:off x="9014791" y="976483"/>
            <a:ext cx="285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rgbClr val="FF0000"/>
                </a:solidFill>
              </a:rPr>
              <a:t>Temporal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artery</a:t>
            </a:r>
            <a:r>
              <a:rPr lang="cs-CZ" b="1" dirty="0">
                <a:solidFill>
                  <a:srgbClr val="FF0000"/>
                </a:solidFill>
              </a:rPr>
              <a:t> in GCA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69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Optic</a:t>
            </a:r>
            <a:r>
              <a:rPr lang="sk-SK" sz="3600" b="1" dirty="0"/>
              <a:t> nerve </a:t>
            </a:r>
            <a:r>
              <a:rPr lang="sk-SK" sz="3600" b="1" dirty="0" err="1"/>
              <a:t>atrophy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6032" y="1000108"/>
            <a:ext cx="11682374" cy="564360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sz="2000" dirty="0" err="1"/>
              <a:t>Irreversible</a:t>
            </a:r>
            <a:r>
              <a:rPr lang="sk-SK" sz="2000" dirty="0"/>
              <a:t> </a:t>
            </a:r>
            <a:r>
              <a:rPr lang="sk-SK" sz="2000" dirty="0" err="1"/>
              <a:t>loss</a:t>
            </a:r>
            <a:r>
              <a:rPr lang="sk-SK" sz="2000" dirty="0"/>
              <a:t> of </a:t>
            </a:r>
            <a:r>
              <a:rPr lang="sk-SK" sz="2000" dirty="0" err="1"/>
              <a:t>axons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 err="1"/>
              <a:t>After</a:t>
            </a:r>
            <a:r>
              <a:rPr lang="sk-SK" sz="2000" dirty="0"/>
              <a:t> </a:t>
            </a:r>
            <a:r>
              <a:rPr lang="sk-SK" sz="2000" dirty="0" err="1"/>
              <a:t>various</a:t>
            </a:r>
            <a:r>
              <a:rPr lang="sk-SK" sz="2000" dirty="0"/>
              <a:t> </a:t>
            </a:r>
            <a:r>
              <a:rPr lang="sk-SK" sz="2000" dirty="0" err="1"/>
              <a:t>optic</a:t>
            </a:r>
            <a:r>
              <a:rPr lang="sk-SK" sz="2000" dirty="0"/>
              <a:t> nerve </a:t>
            </a:r>
            <a:r>
              <a:rPr lang="sk-SK" sz="2000" dirty="0" err="1"/>
              <a:t>affections</a:t>
            </a:r>
            <a:endParaRPr lang="sk-SK" sz="2000" dirty="0"/>
          </a:p>
          <a:p>
            <a:pPr>
              <a:lnSpc>
                <a:spcPct val="150000"/>
              </a:lnSpc>
              <a:buNone/>
            </a:pPr>
            <a:r>
              <a:rPr lang="sk-SK" sz="2000" b="1" dirty="0" err="1"/>
              <a:t>Etiology</a:t>
            </a:r>
            <a:endParaRPr lang="sk-SK" sz="2000" b="1" dirty="0"/>
          </a:p>
          <a:p>
            <a:pPr>
              <a:lnSpc>
                <a:spcPct val="150000"/>
              </a:lnSpc>
            </a:pPr>
            <a:r>
              <a:rPr lang="sk-SK" sz="2000" i="1" dirty="0" err="1"/>
              <a:t>Primary</a:t>
            </a:r>
            <a:r>
              <a:rPr lang="sk-SK" sz="2000" b="1" dirty="0"/>
              <a:t> </a:t>
            </a:r>
            <a:r>
              <a:rPr lang="sk-SK" sz="2000" dirty="0"/>
              <a:t>– </a:t>
            </a:r>
            <a:r>
              <a:rPr lang="sk-SK" sz="2000" dirty="0" err="1"/>
              <a:t>posttraumatic</a:t>
            </a:r>
            <a:r>
              <a:rPr lang="sk-SK" sz="2000" dirty="0"/>
              <a:t>, by </a:t>
            </a:r>
            <a:r>
              <a:rPr lang="sk-SK" sz="2000" dirty="0" err="1"/>
              <a:t>direct</a:t>
            </a:r>
            <a:r>
              <a:rPr lang="sk-SK" sz="2000" dirty="0"/>
              <a:t> </a:t>
            </a:r>
            <a:r>
              <a:rPr lang="sk-SK" sz="2000" dirty="0" err="1"/>
              <a:t>pressure</a:t>
            </a:r>
            <a:r>
              <a:rPr lang="sk-SK" sz="2000" dirty="0"/>
              <a:t> of tumor </a:t>
            </a:r>
          </a:p>
          <a:p>
            <a:pPr>
              <a:lnSpc>
                <a:spcPct val="150000"/>
              </a:lnSpc>
            </a:pPr>
            <a:r>
              <a:rPr lang="sk-SK" sz="2000" i="1" dirty="0" err="1"/>
              <a:t>Secondary</a:t>
            </a:r>
            <a:r>
              <a:rPr lang="sk-SK" sz="2000" i="1" dirty="0"/>
              <a:t> </a:t>
            </a:r>
            <a:r>
              <a:rPr lang="sk-SK" sz="2000" dirty="0"/>
              <a:t>– </a:t>
            </a:r>
            <a:r>
              <a:rPr lang="sk-SK" sz="2000" dirty="0" err="1"/>
              <a:t>affection</a:t>
            </a:r>
            <a:r>
              <a:rPr lang="sk-SK" sz="2000" dirty="0"/>
              <a:t> of </a:t>
            </a:r>
            <a:r>
              <a:rPr lang="sk-SK" sz="2000" dirty="0" err="1"/>
              <a:t>optic</a:t>
            </a:r>
            <a:r>
              <a:rPr lang="sk-SK" sz="2000" dirty="0"/>
              <a:t> nerve (</a:t>
            </a:r>
            <a:r>
              <a:rPr lang="sk-SK" sz="2000" dirty="0" err="1"/>
              <a:t>ischemia</a:t>
            </a:r>
            <a:r>
              <a:rPr lang="sk-SK" sz="2000" dirty="0"/>
              <a:t>, </a:t>
            </a:r>
            <a:r>
              <a:rPr lang="sk-SK" sz="2000" dirty="0" err="1"/>
              <a:t>inflammation</a:t>
            </a:r>
            <a:r>
              <a:rPr lang="sk-SK" sz="2000" dirty="0"/>
              <a:t>)</a:t>
            </a:r>
          </a:p>
          <a:p>
            <a:pPr>
              <a:lnSpc>
                <a:spcPct val="150000"/>
              </a:lnSpc>
            </a:pPr>
            <a:r>
              <a:rPr lang="sk-SK" sz="2000" i="1" dirty="0" err="1"/>
              <a:t>Glaucomatous</a:t>
            </a:r>
            <a:r>
              <a:rPr lang="sk-SK" sz="2000" i="1" dirty="0"/>
              <a:t> </a:t>
            </a:r>
            <a:r>
              <a:rPr lang="sk-SK" sz="2000" dirty="0"/>
              <a:t>– </a:t>
            </a:r>
            <a:r>
              <a:rPr lang="sk-SK" sz="2000" dirty="0" err="1"/>
              <a:t>elevates</a:t>
            </a:r>
            <a:r>
              <a:rPr lang="sk-SK" sz="2000" dirty="0"/>
              <a:t> </a:t>
            </a:r>
            <a:r>
              <a:rPr lang="sk-SK" sz="2000" dirty="0" err="1"/>
              <a:t>intraocular</a:t>
            </a:r>
            <a:r>
              <a:rPr lang="sk-SK" sz="2000" dirty="0"/>
              <a:t> </a:t>
            </a:r>
            <a:r>
              <a:rPr lang="sk-SK" sz="2000" dirty="0" err="1"/>
              <a:t>pressure</a:t>
            </a:r>
            <a:endParaRPr lang="sk-SK" sz="2000" dirty="0"/>
          </a:p>
          <a:p>
            <a:pPr>
              <a:lnSpc>
                <a:spcPct val="150000"/>
              </a:lnSpc>
            </a:pPr>
            <a:endParaRPr lang="sk-SK" sz="2000" dirty="0"/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err="1"/>
              <a:t>Clinical</a:t>
            </a:r>
            <a:r>
              <a:rPr lang="sk-SK" sz="2000" b="1" dirty="0"/>
              <a:t> </a:t>
            </a:r>
            <a:r>
              <a:rPr lang="sk-SK" sz="2000" b="1" dirty="0" err="1"/>
              <a:t>picture</a:t>
            </a:r>
            <a:endParaRPr lang="sk-SK" sz="2000" b="1" dirty="0"/>
          </a:p>
          <a:p>
            <a:pPr>
              <a:lnSpc>
                <a:spcPct val="150000"/>
              </a:lnSpc>
            </a:pPr>
            <a:r>
              <a:rPr lang="sk-SK" sz="2000" dirty="0"/>
              <a:t>Pale </a:t>
            </a:r>
            <a:r>
              <a:rPr lang="sk-SK" sz="2000" dirty="0" err="1"/>
              <a:t>optic</a:t>
            </a:r>
            <a:r>
              <a:rPr lang="sk-SK" sz="2000" dirty="0"/>
              <a:t> </a:t>
            </a:r>
            <a:r>
              <a:rPr lang="sk-SK" sz="2000" dirty="0" err="1"/>
              <a:t>disc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 err="1"/>
              <a:t>Reduction</a:t>
            </a:r>
            <a:r>
              <a:rPr lang="sk-SK" sz="2000" dirty="0"/>
              <a:t> of </a:t>
            </a:r>
            <a:r>
              <a:rPr lang="sk-SK" sz="2000" dirty="0" err="1"/>
              <a:t>smaller</a:t>
            </a:r>
            <a:r>
              <a:rPr lang="sk-SK" sz="2000" dirty="0"/>
              <a:t> </a:t>
            </a:r>
            <a:r>
              <a:rPr lang="sk-SK" sz="2000" dirty="0" err="1"/>
              <a:t>vessels</a:t>
            </a:r>
            <a:endParaRPr lang="sk-SK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5406" y="4280827"/>
            <a:ext cx="2756594" cy="256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www.reviewofoptometry.com/CMSImagesContent/2011/11/030_RO1111_F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5404" y="1798981"/>
            <a:ext cx="2763367" cy="2581775"/>
          </a:xfrm>
          <a:prstGeom prst="rect">
            <a:avLst/>
          </a:prstGeom>
          <a:noFill/>
        </p:spPr>
      </p:pic>
      <p:pic>
        <p:nvPicPr>
          <p:cNvPr id="6" name="Picture 2" descr="https://c2.staticflickr.com/8/7254/7602735410_622dcf9a80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3897" y="-17"/>
            <a:ext cx="2748103" cy="1958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60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Anatomy</a:t>
            </a:r>
            <a:r>
              <a:rPr lang="sk-SK" sz="3600" b="1" dirty="0"/>
              <a:t> of </a:t>
            </a:r>
            <a:r>
              <a:rPr lang="sk-SK" sz="3600" b="1" dirty="0" err="1"/>
              <a:t>visual</a:t>
            </a:r>
            <a:r>
              <a:rPr lang="sk-SK" sz="3600" b="1" dirty="0"/>
              <a:t> </a:t>
            </a:r>
            <a:r>
              <a:rPr lang="sk-SK" sz="3600" b="1" dirty="0" err="1"/>
              <a:t>pathway</a:t>
            </a:r>
            <a:endParaRPr lang="cs-CZ" sz="36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70" y="921711"/>
            <a:ext cx="8291454" cy="56121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150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 err="1"/>
              <a:t>Anatomie</a:t>
            </a:r>
            <a:r>
              <a:rPr lang="sk-SK" sz="3600" b="1" dirty="0"/>
              <a:t> zrakové dráhy</a:t>
            </a:r>
            <a:endParaRPr lang="cs-CZ" sz="36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78983"/>
            <a:ext cx="7620000" cy="5695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838200" y="99237"/>
            <a:ext cx="10515600" cy="10845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err="1"/>
              <a:t>Anatomy</a:t>
            </a:r>
            <a:r>
              <a:rPr lang="sk-SK" sz="3600" b="1" dirty="0"/>
              <a:t> of </a:t>
            </a:r>
            <a:r>
              <a:rPr lang="sk-SK" sz="3600" b="1" dirty="0" err="1"/>
              <a:t>visual</a:t>
            </a:r>
            <a:r>
              <a:rPr lang="sk-SK" sz="3600" b="1" dirty="0"/>
              <a:t> </a:t>
            </a:r>
            <a:r>
              <a:rPr lang="sk-SK" sz="3600" b="1" dirty="0" err="1"/>
              <a:t>pathway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96530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Visual</a:t>
            </a:r>
            <a:r>
              <a:rPr lang="sk-SK" sz="3600" b="1" dirty="0"/>
              <a:t> </a:t>
            </a:r>
            <a:r>
              <a:rPr lang="sk-SK" sz="3600" b="1" dirty="0" err="1"/>
              <a:t>field</a:t>
            </a:r>
            <a:r>
              <a:rPr lang="sk-SK" sz="3600" b="1" dirty="0"/>
              <a:t> </a:t>
            </a:r>
            <a:r>
              <a:rPr lang="sk-SK" sz="3600" b="1" dirty="0" err="1"/>
              <a:t>defects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6833124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b="1" dirty="0" err="1"/>
              <a:t>Optic</a:t>
            </a:r>
            <a:r>
              <a:rPr lang="sk-SK" sz="2000" b="1" dirty="0"/>
              <a:t> nerve</a:t>
            </a:r>
          </a:p>
          <a:p>
            <a:pPr>
              <a:lnSpc>
                <a:spcPct val="150000"/>
              </a:lnSpc>
            </a:pPr>
            <a:r>
              <a:rPr lang="sk-SK" sz="2000" dirty="0" err="1"/>
              <a:t>monocular</a:t>
            </a:r>
            <a:r>
              <a:rPr lang="sk-SK" sz="2000" dirty="0"/>
              <a:t> </a:t>
            </a:r>
            <a:r>
              <a:rPr lang="sk-SK" sz="2000" dirty="0" err="1"/>
              <a:t>visual</a:t>
            </a:r>
            <a:r>
              <a:rPr lang="sk-SK" sz="2000" dirty="0"/>
              <a:t> </a:t>
            </a:r>
            <a:r>
              <a:rPr lang="sk-SK" sz="2000" dirty="0" err="1"/>
              <a:t>field</a:t>
            </a:r>
            <a:r>
              <a:rPr lang="sk-SK" sz="2000" dirty="0"/>
              <a:t> </a:t>
            </a:r>
            <a:r>
              <a:rPr lang="sk-SK" sz="2000" dirty="0" err="1"/>
              <a:t>defects</a:t>
            </a:r>
            <a:endParaRPr lang="sk-SK" sz="2000" dirty="0"/>
          </a:p>
          <a:p>
            <a:pPr>
              <a:lnSpc>
                <a:spcPct val="150000"/>
              </a:lnSpc>
            </a:pPr>
            <a:endParaRPr lang="sk-SK" sz="2000" dirty="0"/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err="1"/>
              <a:t>Optic</a:t>
            </a:r>
            <a:r>
              <a:rPr lang="sk-SK" sz="2000" b="1" dirty="0"/>
              <a:t> </a:t>
            </a:r>
            <a:r>
              <a:rPr lang="sk-SK" sz="2000" b="1" dirty="0" err="1"/>
              <a:t>chiasm</a:t>
            </a:r>
            <a:endParaRPr lang="sk-SK" sz="2000" b="1" dirty="0"/>
          </a:p>
          <a:p>
            <a:pPr>
              <a:lnSpc>
                <a:spcPct val="150000"/>
              </a:lnSpc>
            </a:pPr>
            <a:r>
              <a:rPr lang="sk-SK" sz="2000" dirty="0" err="1"/>
              <a:t>bilateral</a:t>
            </a:r>
            <a:r>
              <a:rPr lang="sk-SK" sz="2000" dirty="0"/>
              <a:t> </a:t>
            </a:r>
            <a:r>
              <a:rPr lang="sk-SK" sz="2000" dirty="0" err="1"/>
              <a:t>heteronymn</a:t>
            </a:r>
            <a:r>
              <a:rPr lang="sk-SK" sz="2000" dirty="0"/>
              <a:t> </a:t>
            </a:r>
            <a:r>
              <a:rPr lang="sk-SK" sz="2000" dirty="0" err="1"/>
              <a:t>visual</a:t>
            </a:r>
            <a:r>
              <a:rPr lang="sk-SK" sz="2000" dirty="0"/>
              <a:t> </a:t>
            </a:r>
            <a:r>
              <a:rPr lang="sk-SK" sz="2000" dirty="0" err="1"/>
              <a:t>field</a:t>
            </a:r>
            <a:r>
              <a:rPr lang="sk-SK" sz="2000" dirty="0"/>
              <a:t> </a:t>
            </a:r>
            <a:r>
              <a:rPr lang="sk-SK" sz="2000" dirty="0" err="1"/>
              <a:t>defects</a:t>
            </a:r>
            <a:endParaRPr lang="sk-SK" sz="2000" dirty="0"/>
          </a:p>
          <a:p>
            <a:pPr>
              <a:lnSpc>
                <a:spcPct val="150000"/>
              </a:lnSpc>
            </a:pPr>
            <a:endParaRPr lang="sk-SK" sz="2000" dirty="0"/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err="1"/>
              <a:t>Optic</a:t>
            </a:r>
            <a:r>
              <a:rPr lang="sk-SK" sz="2000" b="1" dirty="0"/>
              <a:t> </a:t>
            </a:r>
            <a:r>
              <a:rPr lang="sk-SK" sz="2000" b="1" dirty="0" err="1"/>
              <a:t>tract</a:t>
            </a:r>
            <a:endParaRPr lang="sk-SK" sz="2000" b="1" dirty="0"/>
          </a:p>
          <a:p>
            <a:pPr>
              <a:lnSpc>
                <a:spcPct val="150000"/>
              </a:lnSpc>
            </a:pPr>
            <a:r>
              <a:rPr lang="sk-SK" sz="2000" dirty="0" err="1"/>
              <a:t>bilateral</a:t>
            </a:r>
            <a:r>
              <a:rPr lang="sk-SK" sz="2000" dirty="0"/>
              <a:t> </a:t>
            </a:r>
            <a:r>
              <a:rPr lang="sk-SK" sz="2000" dirty="0" err="1"/>
              <a:t>homonymn</a:t>
            </a:r>
            <a:r>
              <a:rPr lang="sk-SK" sz="2000" dirty="0"/>
              <a:t> </a:t>
            </a:r>
            <a:r>
              <a:rPr lang="sk-SK" sz="2000" dirty="0" err="1"/>
              <a:t>visual</a:t>
            </a:r>
            <a:r>
              <a:rPr lang="sk-SK" sz="2000" dirty="0"/>
              <a:t> </a:t>
            </a:r>
            <a:r>
              <a:rPr lang="sk-SK" sz="2000" dirty="0" err="1"/>
              <a:t>field</a:t>
            </a:r>
            <a:r>
              <a:rPr lang="sk-SK" sz="2000" dirty="0"/>
              <a:t> </a:t>
            </a:r>
            <a:r>
              <a:rPr lang="sk-SK" sz="2000" dirty="0" err="1"/>
              <a:t>defects</a:t>
            </a:r>
            <a:endParaRPr lang="sk-SK" sz="2000" dirty="0"/>
          </a:p>
          <a:p>
            <a:pPr>
              <a:lnSpc>
                <a:spcPct val="150000"/>
              </a:lnSpc>
            </a:pPr>
            <a:endParaRPr lang="sk-SK" sz="20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 err="1"/>
              <a:t>Geniculocalcarine</a:t>
            </a:r>
            <a:r>
              <a:rPr lang="cs-CZ" sz="2000" b="1" dirty="0"/>
              <a:t> </a:t>
            </a:r>
            <a:r>
              <a:rPr lang="cs-CZ" sz="2000" b="1" dirty="0" err="1"/>
              <a:t>tract</a:t>
            </a:r>
            <a:r>
              <a:rPr lang="cs-CZ" sz="2000" b="1" dirty="0"/>
              <a:t> </a:t>
            </a:r>
          </a:p>
          <a:p>
            <a:pPr>
              <a:lnSpc>
                <a:spcPct val="150000"/>
              </a:lnSpc>
            </a:pPr>
            <a:r>
              <a:rPr lang="cs-CZ" sz="2000" dirty="0" err="1"/>
              <a:t>bilateral</a:t>
            </a:r>
            <a:r>
              <a:rPr lang="cs-CZ" sz="2000" dirty="0"/>
              <a:t> </a:t>
            </a:r>
            <a:r>
              <a:rPr lang="cs-CZ" sz="2000" dirty="0" err="1"/>
              <a:t>visual</a:t>
            </a:r>
            <a:r>
              <a:rPr lang="cs-CZ" sz="2000" dirty="0"/>
              <a:t> </a:t>
            </a:r>
            <a:r>
              <a:rPr lang="cs-CZ" sz="2000" dirty="0" err="1"/>
              <a:t>field</a:t>
            </a:r>
            <a:r>
              <a:rPr lang="cs-CZ" sz="2000" dirty="0"/>
              <a:t> </a:t>
            </a:r>
            <a:r>
              <a:rPr lang="cs-CZ" sz="2000" dirty="0" err="1"/>
              <a:t>defects</a:t>
            </a:r>
            <a:r>
              <a:rPr lang="cs-CZ" sz="2000" dirty="0"/>
              <a:t> </a:t>
            </a:r>
            <a:r>
              <a:rPr lang="cs-CZ" sz="2000" dirty="0" err="1"/>
              <a:t>often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central</a:t>
            </a:r>
            <a:r>
              <a:rPr lang="cs-CZ" sz="2000" dirty="0"/>
              <a:t> sparing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46" y="888524"/>
            <a:ext cx="5270301" cy="59694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436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Specific</a:t>
            </a:r>
            <a:r>
              <a:rPr lang="sk-SK" sz="3600" b="1" dirty="0"/>
              <a:t> </a:t>
            </a:r>
            <a:r>
              <a:rPr lang="sk-SK" sz="3600" b="1" dirty="0" err="1"/>
              <a:t>visual</a:t>
            </a:r>
            <a:r>
              <a:rPr lang="sk-SK" sz="3600" b="1" dirty="0"/>
              <a:t> </a:t>
            </a:r>
            <a:r>
              <a:rPr lang="sk-SK" sz="3600" b="1" dirty="0" err="1"/>
              <a:t>field</a:t>
            </a:r>
            <a:r>
              <a:rPr lang="sk-SK" sz="3600" b="1" dirty="0"/>
              <a:t> </a:t>
            </a:r>
            <a:r>
              <a:rPr lang="sk-SK" sz="3600" b="1" dirty="0" err="1"/>
              <a:t>defects</a:t>
            </a:r>
            <a:br>
              <a:rPr lang="sk-SK" sz="3600" b="1" dirty="0"/>
            </a:br>
            <a:r>
              <a:rPr lang="sk-SK" sz="2800" b="1" dirty="0" err="1"/>
              <a:t>with</a:t>
            </a:r>
            <a:r>
              <a:rPr lang="sk-SK" sz="2800" b="1" dirty="0"/>
              <a:t> </a:t>
            </a:r>
            <a:r>
              <a:rPr lang="sk-SK" sz="2800" b="1" dirty="0" err="1"/>
              <a:t>correlation</a:t>
            </a:r>
            <a:r>
              <a:rPr lang="sk-SK" sz="2800" b="1" dirty="0"/>
              <a:t> to </a:t>
            </a:r>
            <a:r>
              <a:rPr lang="sk-SK" sz="2800" b="1" dirty="0" err="1"/>
              <a:t>visual</a:t>
            </a:r>
            <a:r>
              <a:rPr lang="sk-SK" sz="2800" b="1" dirty="0"/>
              <a:t> </a:t>
            </a:r>
            <a:r>
              <a:rPr lang="sk-SK" sz="2800" b="1" dirty="0" err="1"/>
              <a:t>pathways</a:t>
            </a:r>
            <a:endParaRPr lang="cs-CZ" sz="3600" b="1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04" y="1220234"/>
            <a:ext cx="3605791" cy="18135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6" y="1891841"/>
            <a:ext cx="3605791" cy="18135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93" y="4413489"/>
            <a:ext cx="3605791" cy="18135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91" y="1891841"/>
            <a:ext cx="3605791" cy="18135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33" y="4413489"/>
            <a:ext cx="3605791" cy="18135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BlokTextu 12"/>
          <p:cNvSpPr txBox="1"/>
          <p:nvPr/>
        </p:nvSpPr>
        <p:spPr>
          <a:xfrm>
            <a:off x="4303986" y="3100289"/>
            <a:ext cx="358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Physiological</a:t>
            </a:r>
            <a:r>
              <a:rPr lang="cs-CZ" dirty="0"/>
              <a:t>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field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241180" y="3711169"/>
            <a:ext cx="358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Bitemporal</a:t>
            </a:r>
            <a:r>
              <a:rPr lang="cs-CZ" dirty="0"/>
              <a:t> </a:t>
            </a:r>
            <a:r>
              <a:rPr lang="cs-CZ" dirty="0" err="1"/>
              <a:t>hemianopsia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2044075" y="6375375"/>
            <a:ext cx="358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Binasal</a:t>
            </a:r>
            <a:r>
              <a:rPr lang="cs-CZ" dirty="0"/>
              <a:t> </a:t>
            </a:r>
            <a:r>
              <a:rPr lang="cs-CZ" dirty="0" err="1"/>
              <a:t>hemianopsia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8504170" y="3736281"/>
            <a:ext cx="358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Left</a:t>
            </a:r>
            <a:r>
              <a:rPr lang="cs-CZ" dirty="0"/>
              <a:t> </a:t>
            </a:r>
            <a:r>
              <a:rPr lang="cs-CZ" dirty="0" err="1"/>
              <a:t>sized</a:t>
            </a:r>
            <a:r>
              <a:rPr lang="cs-CZ" dirty="0"/>
              <a:t> </a:t>
            </a:r>
            <a:r>
              <a:rPr lang="cs-CZ" dirty="0" err="1"/>
              <a:t>homonymn</a:t>
            </a:r>
            <a:r>
              <a:rPr lang="cs-CZ" dirty="0"/>
              <a:t> </a:t>
            </a:r>
            <a:r>
              <a:rPr lang="cs-CZ" dirty="0" err="1"/>
              <a:t>hemianopsia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7273715" y="6180139"/>
            <a:ext cx="358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sized</a:t>
            </a:r>
            <a:r>
              <a:rPr lang="cs-CZ" dirty="0"/>
              <a:t> </a:t>
            </a:r>
            <a:r>
              <a:rPr lang="cs-CZ" dirty="0" err="1"/>
              <a:t>homonymn</a:t>
            </a:r>
            <a:r>
              <a:rPr lang="cs-CZ" dirty="0"/>
              <a:t> </a:t>
            </a:r>
            <a:r>
              <a:rPr lang="cs-CZ" dirty="0" err="1"/>
              <a:t>hemianopsia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6302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Chiasmal</a:t>
            </a:r>
            <a:r>
              <a:rPr lang="sk-SK" sz="3600" b="1" dirty="0"/>
              <a:t> </a:t>
            </a:r>
            <a:r>
              <a:rPr lang="sk-SK" sz="3600" b="1" dirty="0" err="1"/>
              <a:t>syndrome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45432" cy="5486400"/>
          </a:xfrm>
        </p:spPr>
        <p:txBody>
          <a:bodyPr>
            <a:normAutofit/>
          </a:bodyPr>
          <a:lstStyle/>
          <a:p>
            <a:r>
              <a:rPr lang="cs-CZ" sz="2400" dirty="0" err="1"/>
              <a:t>lesions</a:t>
            </a:r>
            <a:r>
              <a:rPr lang="cs-CZ" sz="2400" dirty="0"/>
              <a:t> in </a:t>
            </a:r>
            <a:r>
              <a:rPr lang="cs-CZ" sz="2400" dirty="0" err="1"/>
              <a:t>chiasmal</a:t>
            </a:r>
            <a:r>
              <a:rPr lang="cs-CZ" sz="2400" dirty="0"/>
              <a:t> area</a:t>
            </a:r>
          </a:p>
          <a:p>
            <a:r>
              <a:rPr lang="cs-CZ" sz="2400" dirty="0" err="1"/>
              <a:t>typically</a:t>
            </a:r>
            <a:r>
              <a:rPr lang="cs-CZ" sz="2400" dirty="0"/>
              <a:t> </a:t>
            </a:r>
            <a:r>
              <a:rPr lang="cs-CZ" sz="2400" dirty="0" err="1"/>
              <a:t>compressive</a:t>
            </a:r>
            <a:r>
              <a:rPr lang="cs-CZ" sz="2400" dirty="0"/>
              <a:t>, </a:t>
            </a:r>
            <a:r>
              <a:rPr lang="cs-CZ" sz="2400" dirty="0" err="1"/>
              <a:t>expansive</a:t>
            </a:r>
            <a:r>
              <a:rPr lang="cs-CZ" sz="2400" dirty="0"/>
              <a:t> </a:t>
            </a:r>
            <a:r>
              <a:rPr lang="cs-CZ" sz="2400" dirty="0" err="1"/>
              <a:t>condition</a:t>
            </a:r>
            <a:endParaRPr lang="cs-CZ" sz="2400" dirty="0"/>
          </a:p>
          <a:p>
            <a:r>
              <a:rPr lang="cs-CZ" sz="2400" dirty="0" err="1"/>
              <a:t>typical</a:t>
            </a:r>
            <a:r>
              <a:rPr lang="cs-CZ" sz="2400" dirty="0"/>
              <a:t> </a:t>
            </a:r>
            <a:r>
              <a:rPr lang="cs-CZ" sz="2400" dirty="0" err="1"/>
              <a:t>visual</a:t>
            </a:r>
            <a:r>
              <a:rPr lang="cs-CZ" sz="2400" dirty="0"/>
              <a:t> </a:t>
            </a:r>
            <a:r>
              <a:rPr lang="cs-CZ" sz="2400" dirty="0" err="1"/>
              <a:t>field</a:t>
            </a:r>
            <a:r>
              <a:rPr lang="cs-CZ" sz="2400" dirty="0"/>
              <a:t> </a:t>
            </a:r>
            <a:r>
              <a:rPr lang="cs-CZ" sz="2400" dirty="0" err="1"/>
              <a:t>defects</a:t>
            </a:r>
            <a:r>
              <a:rPr lang="cs-CZ" sz="2400" dirty="0"/>
              <a:t> – use in </a:t>
            </a:r>
            <a:r>
              <a:rPr lang="cs-CZ" sz="2400" dirty="0" err="1"/>
              <a:t>diagnosis</a:t>
            </a:r>
            <a:r>
              <a:rPr lang="cs-CZ" sz="2400" dirty="0"/>
              <a:t> 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 err="1"/>
              <a:t>causes</a:t>
            </a:r>
            <a:r>
              <a:rPr lang="cs-CZ" sz="2400" dirty="0"/>
              <a:t>:</a:t>
            </a:r>
          </a:p>
          <a:p>
            <a:pPr lvl="1">
              <a:lnSpc>
                <a:spcPct val="150000"/>
              </a:lnSpc>
            </a:pPr>
            <a:r>
              <a:rPr lang="cs-CZ" sz="2000" dirty="0" err="1"/>
              <a:t>Pituitary</a:t>
            </a:r>
            <a:r>
              <a:rPr lang="cs-CZ" sz="2000" dirty="0"/>
              <a:t> </a:t>
            </a:r>
            <a:r>
              <a:rPr lang="cs-CZ" sz="2000" dirty="0" err="1"/>
              <a:t>adenomas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2000" dirty="0" err="1"/>
              <a:t>Craniopharyngioma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2000" dirty="0" err="1"/>
              <a:t>Meningioma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2000" dirty="0" err="1"/>
              <a:t>Aneurysm</a:t>
            </a:r>
            <a:endParaRPr lang="cs-CZ" sz="2000" dirty="0"/>
          </a:p>
          <a:p>
            <a:pPr lvl="1">
              <a:lnSpc>
                <a:spcPct val="15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8021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Content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45432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sz="2400" b="1" dirty="0" err="1"/>
              <a:t>Visual</a:t>
            </a:r>
            <a:r>
              <a:rPr lang="sk-SK" sz="2400" b="1" dirty="0"/>
              <a:t> </a:t>
            </a:r>
            <a:r>
              <a:rPr lang="sk-SK" sz="2400" b="1" dirty="0" err="1"/>
              <a:t>pathway</a:t>
            </a:r>
            <a:r>
              <a:rPr lang="sk-SK" sz="2400" b="1" dirty="0"/>
              <a:t> </a:t>
            </a:r>
            <a:r>
              <a:rPr lang="sk-SK" sz="2400" b="1" dirty="0" err="1"/>
              <a:t>affection</a:t>
            </a:r>
            <a:endParaRPr lang="sk-SK" sz="2400" b="1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Diseases</a:t>
            </a:r>
            <a:r>
              <a:rPr lang="sk-SK" sz="2000" dirty="0"/>
              <a:t> and </a:t>
            </a:r>
            <a:r>
              <a:rPr lang="sk-SK" sz="2000" dirty="0" err="1"/>
              <a:t>affections</a:t>
            </a:r>
            <a:r>
              <a:rPr lang="sk-SK" sz="2000" dirty="0"/>
              <a:t> of </a:t>
            </a:r>
            <a:r>
              <a:rPr lang="sk-SK" sz="2000" dirty="0" err="1"/>
              <a:t>optic</a:t>
            </a:r>
            <a:r>
              <a:rPr lang="sk-SK" sz="2000" dirty="0"/>
              <a:t> nerve</a:t>
            </a:r>
          </a:p>
          <a:p>
            <a:pPr lvl="1">
              <a:lnSpc>
                <a:spcPct val="150000"/>
              </a:lnSpc>
            </a:pPr>
            <a:r>
              <a:rPr lang="sk-SK" sz="2000" dirty="0" err="1"/>
              <a:t>Optic</a:t>
            </a:r>
            <a:r>
              <a:rPr lang="sk-SK" sz="2000" dirty="0"/>
              <a:t> </a:t>
            </a:r>
            <a:r>
              <a:rPr lang="sk-SK" sz="2000" dirty="0" err="1"/>
              <a:t>chiasm</a:t>
            </a:r>
            <a:r>
              <a:rPr lang="sk-SK" sz="2000" dirty="0"/>
              <a:t> </a:t>
            </a:r>
            <a:r>
              <a:rPr lang="sk-SK" sz="2000" dirty="0" err="1"/>
              <a:t>pathology</a:t>
            </a:r>
            <a:endParaRPr lang="sk-SK" sz="2000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Pathology</a:t>
            </a:r>
            <a:r>
              <a:rPr lang="sk-SK" sz="2000" dirty="0"/>
              <a:t> of </a:t>
            </a:r>
            <a:r>
              <a:rPr lang="sk-SK" sz="2000" dirty="0" err="1"/>
              <a:t>retrochiasmic</a:t>
            </a:r>
            <a:r>
              <a:rPr lang="sk-SK" sz="2000" dirty="0"/>
              <a:t> part</a:t>
            </a:r>
          </a:p>
          <a:p>
            <a:pPr>
              <a:lnSpc>
                <a:spcPct val="150000"/>
              </a:lnSpc>
            </a:pPr>
            <a:r>
              <a:rPr lang="sk-SK" sz="2400" b="1" dirty="0" err="1"/>
              <a:t>Eye</a:t>
            </a:r>
            <a:r>
              <a:rPr lang="sk-SK" sz="2400" b="1" dirty="0"/>
              <a:t> </a:t>
            </a:r>
            <a:r>
              <a:rPr lang="sk-SK" sz="2400" b="1" dirty="0" err="1"/>
              <a:t>movement</a:t>
            </a:r>
            <a:r>
              <a:rPr lang="sk-SK" sz="2400" b="1" dirty="0"/>
              <a:t> </a:t>
            </a:r>
            <a:r>
              <a:rPr lang="sk-SK" sz="2400" b="1" dirty="0" err="1"/>
              <a:t>disorders</a:t>
            </a:r>
            <a:endParaRPr lang="sk-SK" sz="2400" b="1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Binocular</a:t>
            </a:r>
            <a:r>
              <a:rPr lang="sk-SK" sz="2000" dirty="0"/>
              <a:t> </a:t>
            </a:r>
            <a:r>
              <a:rPr lang="sk-SK" sz="2000" dirty="0" err="1"/>
              <a:t>diplopia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400" b="1" dirty="0" err="1"/>
              <a:t>Pupillary</a:t>
            </a:r>
            <a:r>
              <a:rPr lang="sk-SK" sz="2400" b="1" dirty="0"/>
              <a:t> </a:t>
            </a:r>
            <a:r>
              <a:rPr lang="sk-SK" sz="2400" b="1" dirty="0" err="1"/>
              <a:t>reaction</a:t>
            </a:r>
            <a:r>
              <a:rPr lang="sk-SK" sz="2400" b="1" dirty="0"/>
              <a:t> </a:t>
            </a:r>
            <a:r>
              <a:rPr lang="sk-SK" sz="2400" b="1" dirty="0" err="1"/>
              <a:t>abnormalities</a:t>
            </a:r>
            <a:endParaRPr lang="sk-SK" sz="2400" b="1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Anisocoria</a:t>
            </a:r>
            <a:endParaRPr lang="sk-SK" sz="2000" dirty="0"/>
          </a:p>
          <a:p>
            <a:pPr lvl="1">
              <a:lnSpc>
                <a:spcPct val="150000"/>
              </a:lnSpc>
            </a:pP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400" b="1" dirty="0" err="1"/>
              <a:t>Combined</a:t>
            </a:r>
            <a:r>
              <a:rPr lang="sk-SK" sz="2400" b="1" dirty="0"/>
              <a:t> </a:t>
            </a:r>
            <a:r>
              <a:rPr lang="sk-SK" sz="2400" b="1" dirty="0" err="1"/>
              <a:t>disorders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5310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Pituitary</a:t>
            </a:r>
            <a:r>
              <a:rPr lang="sk-SK" sz="3600" b="1" dirty="0"/>
              <a:t> </a:t>
            </a:r>
            <a:r>
              <a:rPr lang="sk-SK" sz="3600" b="1" dirty="0" err="1"/>
              <a:t>adenoma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5315668" cy="5486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sk-SK" sz="2000" dirty="0" err="1"/>
              <a:t>benign</a:t>
            </a:r>
            <a:r>
              <a:rPr lang="sk-SK" sz="2000" dirty="0"/>
              <a:t> tumor of </a:t>
            </a:r>
            <a:r>
              <a:rPr lang="sk-SK" sz="2000" dirty="0" err="1"/>
              <a:t>pituitary</a:t>
            </a:r>
            <a:r>
              <a:rPr lang="sk-SK" sz="2000" dirty="0"/>
              <a:t> </a:t>
            </a:r>
            <a:r>
              <a:rPr lang="sk-SK" sz="2000" dirty="0" err="1"/>
              <a:t>gland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cs-CZ" sz="2000" dirty="0" err="1"/>
              <a:t>classification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1600" dirty="0"/>
              <a:t> by </a:t>
            </a:r>
            <a:r>
              <a:rPr lang="cs-CZ" sz="1600" dirty="0" err="1"/>
              <a:t>size</a:t>
            </a:r>
            <a:r>
              <a:rPr lang="cs-CZ" sz="1600" dirty="0"/>
              <a:t> – </a:t>
            </a:r>
            <a:r>
              <a:rPr lang="cs-CZ" sz="1600" dirty="0" err="1"/>
              <a:t>microadenoma</a:t>
            </a:r>
            <a:r>
              <a:rPr lang="cs-CZ" sz="1600" dirty="0"/>
              <a:t> (up to 10mm), </a:t>
            </a:r>
            <a:r>
              <a:rPr lang="cs-CZ" sz="1600" dirty="0" err="1"/>
              <a:t>macroadenoma</a:t>
            </a:r>
            <a:r>
              <a:rPr lang="cs-CZ" sz="1600" dirty="0"/>
              <a:t> (more </a:t>
            </a:r>
            <a:r>
              <a:rPr lang="cs-CZ" sz="1600" dirty="0" err="1"/>
              <a:t>than</a:t>
            </a:r>
            <a:r>
              <a:rPr lang="cs-CZ" sz="1600" dirty="0"/>
              <a:t> 10mm)</a:t>
            </a:r>
          </a:p>
          <a:p>
            <a:pPr lvl="1">
              <a:lnSpc>
                <a:spcPct val="150000"/>
              </a:lnSpc>
            </a:pPr>
            <a:r>
              <a:rPr lang="cs-CZ" sz="1600" dirty="0" err="1"/>
              <a:t>biological</a:t>
            </a:r>
            <a:r>
              <a:rPr lang="cs-CZ" sz="1600" dirty="0"/>
              <a:t> </a:t>
            </a:r>
            <a:r>
              <a:rPr lang="cs-CZ" sz="1600" dirty="0" err="1"/>
              <a:t>activity</a:t>
            </a:r>
            <a:r>
              <a:rPr lang="cs-CZ" sz="1600" dirty="0"/>
              <a:t> – </a:t>
            </a:r>
            <a:r>
              <a:rPr lang="cs-CZ" sz="1600" dirty="0" err="1"/>
              <a:t>benign</a:t>
            </a:r>
            <a:r>
              <a:rPr lang="cs-CZ" sz="1600" dirty="0"/>
              <a:t> </a:t>
            </a:r>
            <a:r>
              <a:rPr lang="cs-CZ" sz="1600" dirty="0" err="1"/>
              <a:t>adenoma</a:t>
            </a:r>
            <a:r>
              <a:rPr lang="cs-CZ" sz="1600" dirty="0"/>
              <a:t>, </a:t>
            </a:r>
            <a:r>
              <a:rPr lang="cs-CZ" sz="1600" dirty="0" err="1"/>
              <a:t>invasive</a:t>
            </a:r>
            <a:r>
              <a:rPr lang="cs-CZ" sz="1600" dirty="0"/>
              <a:t> </a:t>
            </a:r>
            <a:r>
              <a:rPr lang="cs-CZ" sz="1600" dirty="0" err="1"/>
              <a:t>adenoma</a:t>
            </a:r>
            <a:r>
              <a:rPr lang="cs-CZ" sz="1600" dirty="0"/>
              <a:t>, </a:t>
            </a:r>
            <a:r>
              <a:rPr lang="cs-CZ" sz="1600" dirty="0" err="1"/>
              <a:t>adenocarcinoma</a:t>
            </a:r>
            <a:endParaRPr lang="sk-SK" sz="1600" dirty="0"/>
          </a:p>
          <a:p>
            <a:pPr>
              <a:lnSpc>
                <a:spcPct val="150000"/>
              </a:lnSpc>
            </a:pPr>
            <a:r>
              <a:rPr lang="sk-SK" sz="2000" dirty="0" err="1"/>
              <a:t>possibility</a:t>
            </a:r>
            <a:r>
              <a:rPr lang="sk-SK" sz="2000" dirty="0"/>
              <a:t> of </a:t>
            </a:r>
            <a:r>
              <a:rPr lang="sk-SK" sz="2000" dirty="0" err="1"/>
              <a:t>metabolical</a:t>
            </a:r>
            <a:r>
              <a:rPr lang="sk-SK" sz="2000" dirty="0"/>
              <a:t> </a:t>
            </a:r>
            <a:r>
              <a:rPr lang="sk-SK" sz="2000" dirty="0" err="1"/>
              <a:t>activity</a:t>
            </a:r>
            <a:r>
              <a:rPr lang="sk-SK" sz="2000" dirty="0"/>
              <a:t> (</a:t>
            </a:r>
            <a:r>
              <a:rPr lang="sk-SK" sz="2000" dirty="0" err="1"/>
              <a:t>e.g</a:t>
            </a:r>
            <a:r>
              <a:rPr lang="sk-SK" sz="2000" dirty="0"/>
              <a:t>. </a:t>
            </a:r>
            <a:r>
              <a:rPr lang="sk-SK" sz="2000" dirty="0" err="1"/>
              <a:t>prolactinom</a:t>
            </a:r>
            <a:r>
              <a:rPr lang="sk-SK" sz="2000" dirty="0"/>
              <a:t>) a</a:t>
            </a:r>
          </a:p>
          <a:p>
            <a:pPr>
              <a:lnSpc>
                <a:spcPct val="150000"/>
              </a:lnSpc>
            </a:pPr>
            <a:r>
              <a:rPr lang="cs-CZ" sz="2000" dirty="0" err="1"/>
              <a:t>compression</a:t>
            </a:r>
            <a:r>
              <a:rPr lang="cs-CZ" sz="2000" dirty="0"/>
              <a:t> and </a:t>
            </a:r>
            <a:r>
              <a:rPr lang="cs-CZ" sz="2000" dirty="0" err="1"/>
              <a:t>lesion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optic</a:t>
            </a:r>
            <a:r>
              <a:rPr lang="cs-CZ" sz="2000" dirty="0"/>
              <a:t> </a:t>
            </a:r>
            <a:r>
              <a:rPr lang="cs-CZ" sz="2000" dirty="0" err="1"/>
              <a:t>chiasm</a:t>
            </a:r>
            <a:r>
              <a:rPr lang="cs-CZ" sz="2000" dirty="0"/>
              <a:t> by tumor </a:t>
            </a:r>
            <a:r>
              <a:rPr lang="cs-CZ" sz="2000" dirty="0" err="1"/>
              <a:t>growth</a:t>
            </a:r>
            <a:r>
              <a:rPr lang="cs-CZ" sz="2000" dirty="0"/>
              <a:t> – </a:t>
            </a:r>
            <a:r>
              <a:rPr lang="cs-CZ" sz="2000" b="1" dirty="0" err="1"/>
              <a:t>bitemporal</a:t>
            </a:r>
            <a:r>
              <a:rPr lang="cs-CZ" sz="2000" b="1" dirty="0"/>
              <a:t> </a:t>
            </a:r>
            <a:r>
              <a:rPr lang="cs-CZ" sz="2000" b="1" dirty="0" err="1"/>
              <a:t>hemianopsia</a:t>
            </a:r>
            <a:r>
              <a:rPr lang="cs-CZ" sz="2000" dirty="0"/>
              <a:t> – </a:t>
            </a:r>
            <a:r>
              <a:rPr lang="cs-CZ" sz="2000" dirty="0" err="1"/>
              <a:t>starting</a:t>
            </a:r>
            <a:r>
              <a:rPr lang="cs-CZ" sz="2000" dirty="0"/>
              <a:t> as </a:t>
            </a:r>
            <a:r>
              <a:rPr lang="cs-CZ" sz="2000" dirty="0" err="1"/>
              <a:t>upper</a:t>
            </a:r>
            <a:r>
              <a:rPr lang="cs-CZ" sz="2000" dirty="0"/>
              <a:t> </a:t>
            </a:r>
            <a:r>
              <a:rPr lang="cs-CZ" sz="2000" dirty="0" err="1"/>
              <a:t>kvadrantanopsia</a:t>
            </a:r>
            <a:endParaRPr lang="cs-CZ" sz="2000" b="1" dirty="0"/>
          </a:p>
          <a:p>
            <a:pPr>
              <a:lnSpc>
                <a:spcPct val="150000"/>
              </a:lnSpc>
            </a:pPr>
            <a:r>
              <a:rPr lang="sk-SK" sz="2000" dirty="0" err="1"/>
              <a:t>therapy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1600" i="1" dirty="0" err="1"/>
              <a:t>conservative</a:t>
            </a:r>
            <a:r>
              <a:rPr lang="cs-CZ" sz="1600" dirty="0"/>
              <a:t> – hormone </a:t>
            </a:r>
            <a:r>
              <a:rPr lang="cs-CZ" sz="1600" dirty="0" err="1"/>
              <a:t>inhibition</a:t>
            </a:r>
            <a:r>
              <a:rPr lang="cs-CZ" sz="1600" dirty="0"/>
              <a:t> (</a:t>
            </a:r>
            <a:r>
              <a:rPr lang="cs-CZ" sz="1600" dirty="0" err="1"/>
              <a:t>Cabergolin</a:t>
            </a:r>
            <a:r>
              <a:rPr lang="cs-CZ" sz="1600" dirty="0"/>
              <a:t>, </a:t>
            </a:r>
            <a:r>
              <a:rPr lang="cs-CZ" sz="1600" dirty="0" err="1"/>
              <a:t>Octreotid</a:t>
            </a:r>
            <a:r>
              <a:rPr lang="cs-CZ" sz="1600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1600" i="1" dirty="0" err="1"/>
              <a:t>surgical</a:t>
            </a:r>
            <a:r>
              <a:rPr lang="cs-CZ" sz="1600" dirty="0"/>
              <a:t> - </a:t>
            </a:r>
            <a:r>
              <a:rPr lang="cs-CZ" sz="1600" dirty="0" err="1"/>
              <a:t>resection</a:t>
            </a:r>
            <a:r>
              <a:rPr lang="cs-CZ" sz="1600" dirty="0"/>
              <a:t> (</a:t>
            </a:r>
            <a:r>
              <a:rPr lang="cs-CZ" sz="1600" dirty="0" err="1"/>
              <a:t>endonasal</a:t>
            </a:r>
            <a:r>
              <a:rPr lang="cs-CZ" sz="1600" dirty="0"/>
              <a:t>, </a:t>
            </a:r>
            <a:r>
              <a:rPr lang="cs-CZ" sz="1600" dirty="0" err="1"/>
              <a:t>transsphenoidal</a:t>
            </a:r>
            <a:r>
              <a:rPr lang="cs-CZ" sz="1600" dirty="0"/>
              <a:t> </a:t>
            </a:r>
            <a:r>
              <a:rPr lang="cs-CZ" sz="1600" dirty="0" err="1"/>
              <a:t>adenectomy</a:t>
            </a:r>
            <a:r>
              <a:rPr lang="cs-CZ" sz="1600" dirty="0"/>
              <a:t>)</a:t>
            </a:r>
            <a:endParaRPr lang="sk-SK" sz="1600" dirty="0"/>
          </a:p>
          <a:p>
            <a:pPr>
              <a:lnSpc>
                <a:spcPct val="150000"/>
              </a:lnSpc>
            </a:pPr>
            <a:endParaRPr lang="cs-CZ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9094" y="1650122"/>
            <a:ext cx="6539826" cy="522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86" y="0"/>
            <a:ext cx="2249214" cy="22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8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5315668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dirty="0" err="1"/>
              <a:t>benign</a:t>
            </a:r>
            <a:r>
              <a:rPr lang="sk-SK" sz="2000" dirty="0"/>
              <a:t> </a:t>
            </a:r>
            <a:r>
              <a:rPr lang="sk-SK" sz="2000" dirty="0" err="1"/>
              <a:t>rare</a:t>
            </a:r>
            <a:r>
              <a:rPr lang="sk-SK" sz="2000" dirty="0"/>
              <a:t> type of tumor </a:t>
            </a:r>
            <a:r>
              <a:rPr lang="sk-SK" sz="2000" dirty="0" err="1"/>
              <a:t>from</a:t>
            </a:r>
            <a:r>
              <a:rPr lang="sk-SK" sz="2000" dirty="0"/>
              <a:t> </a:t>
            </a:r>
            <a:r>
              <a:rPr lang="sk-SK" sz="2000" dirty="0" err="1"/>
              <a:t>pituitary</a:t>
            </a:r>
            <a:r>
              <a:rPr lang="sk-SK" sz="2000" dirty="0"/>
              <a:t> </a:t>
            </a:r>
            <a:r>
              <a:rPr lang="sk-SK" sz="2000" dirty="0" err="1"/>
              <a:t>gland</a:t>
            </a:r>
            <a:r>
              <a:rPr lang="sk-SK" sz="2000" dirty="0"/>
              <a:t> </a:t>
            </a:r>
            <a:r>
              <a:rPr lang="sk-SK" sz="2000" dirty="0" err="1"/>
              <a:t>embryonal</a:t>
            </a:r>
            <a:r>
              <a:rPr lang="sk-SK" sz="2000" dirty="0"/>
              <a:t> </a:t>
            </a:r>
            <a:r>
              <a:rPr lang="sk-SK" sz="2000" dirty="0" err="1"/>
              <a:t>tissue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cs-CZ" sz="2000" dirty="0" err="1"/>
              <a:t>pressure</a:t>
            </a:r>
            <a:r>
              <a:rPr lang="cs-CZ" sz="2000" dirty="0"/>
              <a:t> on </a:t>
            </a:r>
            <a:r>
              <a:rPr lang="cs-CZ" sz="2000" dirty="0" err="1"/>
              <a:t>nearby</a:t>
            </a:r>
            <a:r>
              <a:rPr lang="cs-CZ" sz="2000" dirty="0"/>
              <a:t> </a:t>
            </a:r>
            <a:r>
              <a:rPr lang="cs-CZ" sz="2000" dirty="0" err="1"/>
              <a:t>tissue</a:t>
            </a:r>
            <a:r>
              <a:rPr lang="cs-CZ" sz="2000" dirty="0"/>
              <a:t>, </a:t>
            </a:r>
            <a:r>
              <a:rPr lang="cs-CZ" sz="2000" dirty="0" err="1"/>
              <a:t>typical</a:t>
            </a:r>
            <a:r>
              <a:rPr lang="cs-CZ" sz="2000" dirty="0"/>
              <a:t> </a:t>
            </a:r>
            <a:r>
              <a:rPr lang="cs-CZ" sz="2000" dirty="0" err="1"/>
              <a:t>visual</a:t>
            </a:r>
            <a:r>
              <a:rPr lang="cs-CZ" sz="2000" dirty="0"/>
              <a:t> </a:t>
            </a:r>
            <a:r>
              <a:rPr lang="cs-CZ" sz="2000" dirty="0" err="1"/>
              <a:t>field</a:t>
            </a:r>
            <a:r>
              <a:rPr lang="cs-CZ" sz="2000" dirty="0"/>
              <a:t> </a:t>
            </a:r>
            <a:r>
              <a:rPr lang="cs-CZ" sz="2000" dirty="0" err="1"/>
              <a:t>defects</a:t>
            </a:r>
            <a:r>
              <a:rPr lang="cs-CZ" sz="2000" dirty="0"/>
              <a:t> – </a:t>
            </a:r>
            <a:r>
              <a:rPr lang="cs-CZ" sz="2000" b="1" dirty="0" err="1"/>
              <a:t>bitemporal</a:t>
            </a:r>
            <a:r>
              <a:rPr lang="cs-CZ" sz="2000" b="1" dirty="0"/>
              <a:t> </a:t>
            </a:r>
            <a:r>
              <a:rPr lang="cs-CZ" sz="2000" b="1" dirty="0" err="1"/>
              <a:t>hemianopsia</a:t>
            </a:r>
            <a:r>
              <a:rPr lang="cs-CZ" sz="2000" dirty="0"/>
              <a:t> – </a:t>
            </a:r>
            <a:r>
              <a:rPr lang="cs-CZ" sz="2000" dirty="0" err="1"/>
              <a:t>first</a:t>
            </a:r>
            <a:r>
              <a:rPr lang="cs-CZ" sz="2000" dirty="0"/>
              <a:t> </a:t>
            </a:r>
            <a:r>
              <a:rPr lang="cs-CZ" sz="2000" dirty="0" err="1"/>
              <a:t>starting</a:t>
            </a:r>
            <a:r>
              <a:rPr lang="cs-CZ" sz="2000" dirty="0"/>
              <a:t> as </a:t>
            </a:r>
            <a:r>
              <a:rPr lang="cs-CZ" sz="2000" dirty="0" err="1"/>
              <a:t>lower</a:t>
            </a:r>
            <a:r>
              <a:rPr lang="cs-CZ" sz="2000" dirty="0"/>
              <a:t> </a:t>
            </a:r>
            <a:r>
              <a:rPr lang="cs-CZ" sz="2000" dirty="0" err="1"/>
              <a:t>quadrantanopsia</a:t>
            </a:r>
            <a:endParaRPr lang="cs-CZ" sz="2000" b="1" dirty="0"/>
          </a:p>
          <a:p>
            <a:pPr>
              <a:lnSpc>
                <a:spcPct val="150000"/>
              </a:lnSpc>
            </a:pPr>
            <a:r>
              <a:rPr lang="cs-CZ" sz="2000" dirty="0" err="1"/>
              <a:t>therapy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1600" i="1" dirty="0" err="1"/>
              <a:t>surgical</a:t>
            </a:r>
            <a:r>
              <a:rPr lang="cs-CZ" sz="1600" dirty="0"/>
              <a:t> - </a:t>
            </a:r>
            <a:r>
              <a:rPr lang="cs-CZ" sz="1600" dirty="0" err="1"/>
              <a:t>transsphenoidal</a:t>
            </a:r>
            <a:r>
              <a:rPr lang="cs-CZ" sz="1600" dirty="0"/>
              <a:t> </a:t>
            </a:r>
            <a:r>
              <a:rPr lang="cs-CZ" sz="1600" dirty="0" err="1"/>
              <a:t>adenectomy</a:t>
            </a:r>
            <a:r>
              <a:rPr lang="cs-CZ" sz="1600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1600" i="1" dirty="0" err="1"/>
              <a:t>radiotherapy</a:t>
            </a:r>
            <a:endParaRPr lang="sk-SK" sz="1600" dirty="0"/>
          </a:p>
          <a:p>
            <a:pPr>
              <a:lnSpc>
                <a:spcPct val="150000"/>
              </a:lnSpc>
            </a:pPr>
            <a:endParaRPr lang="cs-CZ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9972" y="1534372"/>
            <a:ext cx="6618949" cy="53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1017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Craniopharyngioma</a:t>
            </a:r>
            <a:endParaRPr lang="sk-SK" sz="3600" b="1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85" y="0"/>
            <a:ext cx="2936715" cy="19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93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Meningioma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5315668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dirty="0" err="1"/>
              <a:t>slow</a:t>
            </a:r>
            <a:r>
              <a:rPr lang="sk-SK" sz="2000" dirty="0"/>
              <a:t> </a:t>
            </a:r>
            <a:r>
              <a:rPr lang="sk-SK" sz="2000" dirty="0" err="1"/>
              <a:t>growing</a:t>
            </a:r>
            <a:r>
              <a:rPr lang="sk-SK" sz="2000" dirty="0"/>
              <a:t> tumor </a:t>
            </a:r>
            <a:r>
              <a:rPr lang="sk-SK" sz="2000" dirty="0" err="1"/>
              <a:t>from</a:t>
            </a:r>
            <a:r>
              <a:rPr lang="sk-SK" sz="2000" dirty="0"/>
              <a:t> </a:t>
            </a:r>
            <a:r>
              <a:rPr lang="sk-SK" sz="2000" dirty="0" err="1"/>
              <a:t>meninges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tumor </a:t>
            </a:r>
            <a:r>
              <a:rPr lang="cs-CZ" sz="2000" dirty="0" err="1"/>
              <a:t>growth</a:t>
            </a:r>
            <a:r>
              <a:rPr lang="cs-CZ" sz="2000" dirty="0"/>
              <a:t>, </a:t>
            </a:r>
            <a:r>
              <a:rPr lang="cs-CZ" sz="2000" dirty="0" err="1"/>
              <a:t>pressure</a:t>
            </a:r>
            <a:r>
              <a:rPr lang="cs-CZ" sz="2000" dirty="0"/>
              <a:t> on </a:t>
            </a:r>
            <a:r>
              <a:rPr lang="cs-CZ" sz="2000" dirty="0" err="1"/>
              <a:t>nearby</a:t>
            </a:r>
            <a:r>
              <a:rPr lang="cs-CZ" sz="2000" dirty="0"/>
              <a:t> </a:t>
            </a:r>
            <a:r>
              <a:rPr lang="cs-CZ" sz="2000" dirty="0" err="1"/>
              <a:t>tissue</a:t>
            </a:r>
            <a:r>
              <a:rPr lang="cs-CZ" sz="2000" dirty="0"/>
              <a:t>, </a:t>
            </a:r>
            <a:r>
              <a:rPr lang="cs-CZ" sz="2000" dirty="0" err="1"/>
              <a:t>typical</a:t>
            </a:r>
            <a:r>
              <a:rPr lang="cs-CZ" sz="2000" dirty="0"/>
              <a:t> </a:t>
            </a:r>
            <a:r>
              <a:rPr lang="cs-CZ" sz="2000" dirty="0" err="1"/>
              <a:t>visual</a:t>
            </a:r>
            <a:r>
              <a:rPr lang="cs-CZ" sz="2000" dirty="0"/>
              <a:t> </a:t>
            </a:r>
            <a:r>
              <a:rPr lang="cs-CZ" sz="2000" dirty="0" err="1"/>
              <a:t>field</a:t>
            </a:r>
            <a:r>
              <a:rPr lang="cs-CZ" sz="2000" dirty="0"/>
              <a:t> </a:t>
            </a:r>
            <a:r>
              <a:rPr lang="cs-CZ" sz="2000" dirty="0" err="1"/>
              <a:t>defects</a:t>
            </a:r>
            <a:r>
              <a:rPr lang="cs-CZ" sz="2000" dirty="0"/>
              <a:t> </a:t>
            </a:r>
            <a:r>
              <a:rPr lang="cs-CZ" sz="2000" dirty="0" err="1"/>
              <a:t>depending</a:t>
            </a:r>
            <a:r>
              <a:rPr lang="cs-CZ" sz="2000" dirty="0"/>
              <a:t> on </a:t>
            </a:r>
            <a:r>
              <a:rPr lang="cs-CZ" sz="2000" dirty="0" err="1"/>
              <a:t>location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 err="1"/>
              <a:t>therapy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1600" i="1" dirty="0" err="1"/>
              <a:t>surgical</a:t>
            </a:r>
            <a:r>
              <a:rPr lang="cs-CZ" sz="1600" dirty="0"/>
              <a:t> </a:t>
            </a:r>
          </a:p>
          <a:p>
            <a:pPr lvl="1">
              <a:lnSpc>
                <a:spcPct val="150000"/>
              </a:lnSpc>
            </a:pPr>
            <a:r>
              <a:rPr lang="cs-CZ" sz="1600" i="1" dirty="0" err="1"/>
              <a:t>radiotherapy</a:t>
            </a:r>
            <a:endParaRPr lang="cs-CZ" sz="1600" i="1" dirty="0"/>
          </a:p>
          <a:p>
            <a:pPr lvl="1">
              <a:lnSpc>
                <a:spcPct val="150000"/>
              </a:lnSpc>
            </a:pPr>
            <a:endParaRPr lang="cs-CZ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952" y="1168235"/>
            <a:ext cx="6653048" cy="55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98778"/>
              </p:ext>
            </p:extLst>
          </p:nvPr>
        </p:nvGraphicFramePr>
        <p:xfrm>
          <a:off x="426952" y="4596000"/>
          <a:ext cx="4908331" cy="22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Image" r:id="rId4" imgW="7441200" imgH="3428280" progId="Photoshop.Image.12">
                  <p:embed/>
                </p:oleObj>
              </mc:Choice>
              <mc:Fallback>
                <p:oleObj name="Image" r:id="rId4" imgW="7441200" imgH="34282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952" y="4596000"/>
                        <a:ext cx="4908331" cy="22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1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Anatomy</a:t>
            </a:r>
            <a:r>
              <a:rPr lang="sk-SK" sz="3600" b="1" dirty="0"/>
              <a:t> of </a:t>
            </a:r>
            <a:r>
              <a:rPr lang="sk-SK" sz="3600" b="1" dirty="0" err="1"/>
              <a:t>eye</a:t>
            </a:r>
            <a:r>
              <a:rPr lang="sk-SK" sz="3600" b="1" dirty="0"/>
              <a:t> </a:t>
            </a:r>
            <a:r>
              <a:rPr lang="sk-SK" sz="3600" b="1" dirty="0" err="1"/>
              <a:t>movement</a:t>
            </a:r>
            <a:r>
              <a:rPr lang="sk-SK" sz="3600" b="1" dirty="0"/>
              <a:t> </a:t>
            </a:r>
            <a:r>
              <a:rPr lang="sk-SK" sz="3600" b="1" dirty="0" err="1"/>
              <a:t>system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45432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/>
              <a:t>4 </a:t>
            </a:r>
            <a:r>
              <a:rPr lang="sk-SK" sz="2400" b="1" dirty="0" err="1"/>
              <a:t>recti</a:t>
            </a:r>
            <a:r>
              <a:rPr lang="sk-SK" sz="2400" b="1" dirty="0"/>
              <a:t> </a:t>
            </a:r>
            <a:r>
              <a:rPr lang="sk-SK" sz="2400" b="1" dirty="0" err="1"/>
              <a:t>muscles</a:t>
            </a:r>
            <a:r>
              <a:rPr lang="sk-SK" sz="2400" b="1" dirty="0"/>
              <a:t>:</a:t>
            </a:r>
          </a:p>
          <a:p>
            <a:pPr lvl="1">
              <a:lnSpc>
                <a:spcPct val="150000"/>
              </a:lnSpc>
            </a:pPr>
            <a:r>
              <a:rPr lang="cs-CZ" sz="2000" dirty="0" err="1"/>
              <a:t>medial</a:t>
            </a:r>
            <a:r>
              <a:rPr lang="cs-CZ" sz="2000" dirty="0"/>
              <a:t> </a:t>
            </a:r>
            <a:r>
              <a:rPr lang="cs-CZ" sz="2000" dirty="0" err="1"/>
              <a:t>rectus</a:t>
            </a:r>
            <a:r>
              <a:rPr lang="cs-CZ" sz="2000" dirty="0"/>
              <a:t> m.</a:t>
            </a:r>
          </a:p>
          <a:p>
            <a:pPr lvl="1">
              <a:lnSpc>
                <a:spcPct val="150000"/>
              </a:lnSpc>
            </a:pPr>
            <a:r>
              <a:rPr lang="cs-CZ" sz="2000" dirty="0" err="1"/>
              <a:t>lateral</a:t>
            </a:r>
            <a:r>
              <a:rPr lang="cs-CZ" sz="2000" dirty="0"/>
              <a:t> </a:t>
            </a:r>
            <a:r>
              <a:rPr lang="cs-CZ" sz="2000" dirty="0" err="1"/>
              <a:t>rectus</a:t>
            </a:r>
            <a:r>
              <a:rPr lang="cs-CZ" sz="2000" dirty="0"/>
              <a:t> m.</a:t>
            </a:r>
          </a:p>
          <a:p>
            <a:pPr lvl="1">
              <a:lnSpc>
                <a:spcPct val="150000"/>
              </a:lnSpc>
            </a:pPr>
            <a:r>
              <a:rPr lang="cs-CZ" sz="2000" dirty="0" err="1"/>
              <a:t>inferior</a:t>
            </a:r>
            <a:r>
              <a:rPr lang="cs-CZ" sz="2000" dirty="0"/>
              <a:t> </a:t>
            </a:r>
            <a:r>
              <a:rPr lang="cs-CZ" sz="2000" dirty="0" err="1"/>
              <a:t>rectus</a:t>
            </a:r>
            <a:r>
              <a:rPr lang="cs-CZ" sz="2000" dirty="0"/>
              <a:t> m.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superior </a:t>
            </a:r>
            <a:r>
              <a:rPr lang="cs-CZ" sz="2000" dirty="0" err="1"/>
              <a:t>rectus</a:t>
            </a:r>
            <a:r>
              <a:rPr lang="cs-CZ" sz="2000" dirty="0"/>
              <a:t> m.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2 </a:t>
            </a:r>
            <a:r>
              <a:rPr lang="cs-CZ" sz="2400" b="1" dirty="0" err="1"/>
              <a:t>oblique</a:t>
            </a:r>
            <a:r>
              <a:rPr lang="cs-CZ" sz="2400" b="1" dirty="0"/>
              <a:t> </a:t>
            </a:r>
            <a:r>
              <a:rPr lang="cs-CZ" sz="2400" b="1" dirty="0" err="1"/>
              <a:t>muscles</a:t>
            </a:r>
            <a:r>
              <a:rPr lang="cs-CZ" sz="2400" b="1" dirty="0"/>
              <a:t>: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superior </a:t>
            </a:r>
            <a:r>
              <a:rPr lang="cs-CZ" sz="2000" dirty="0" err="1"/>
              <a:t>oblique</a:t>
            </a:r>
            <a:r>
              <a:rPr lang="cs-CZ" sz="2000" dirty="0"/>
              <a:t> m.</a:t>
            </a:r>
          </a:p>
          <a:p>
            <a:pPr lvl="1">
              <a:lnSpc>
                <a:spcPct val="150000"/>
              </a:lnSpc>
            </a:pPr>
            <a:r>
              <a:rPr lang="cs-CZ" sz="2000" dirty="0" err="1"/>
              <a:t>inferior</a:t>
            </a:r>
            <a:r>
              <a:rPr lang="cs-CZ" sz="2000" dirty="0"/>
              <a:t> </a:t>
            </a:r>
            <a:r>
              <a:rPr lang="cs-CZ" sz="2000" dirty="0" err="1"/>
              <a:t>oblique</a:t>
            </a:r>
            <a:r>
              <a:rPr lang="cs-CZ" sz="2000" dirty="0"/>
              <a:t> m.</a:t>
            </a:r>
            <a:endParaRPr lang="sk-SK" sz="20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17" y="1679027"/>
            <a:ext cx="8166404" cy="39124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3963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Eye</a:t>
            </a:r>
            <a:r>
              <a:rPr lang="sk-SK" sz="3600" b="1" dirty="0"/>
              <a:t> </a:t>
            </a:r>
            <a:r>
              <a:rPr lang="sk-SK" sz="3600" b="1" dirty="0" err="1"/>
              <a:t>movement</a:t>
            </a:r>
            <a:r>
              <a:rPr lang="sk-SK" sz="3600" b="1" dirty="0"/>
              <a:t> </a:t>
            </a:r>
            <a:r>
              <a:rPr lang="sk-SK" sz="3600" b="1" dirty="0" err="1"/>
              <a:t>disorders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3" y="1183758"/>
            <a:ext cx="11684938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 err="1"/>
              <a:t>Isolated</a:t>
            </a:r>
            <a:r>
              <a:rPr lang="sk-SK" sz="2400" b="1" dirty="0"/>
              <a:t> </a:t>
            </a:r>
            <a:r>
              <a:rPr lang="sk-SK" sz="2400" b="1" dirty="0" err="1"/>
              <a:t>palsies</a:t>
            </a:r>
            <a:endParaRPr lang="sk-SK" sz="2400" b="1" dirty="0"/>
          </a:p>
          <a:p>
            <a:pPr lvl="1">
              <a:lnSpc>
                <a:spcPct val="150000"/>
              </a:lnSpc>
            </a:pPr>
            <a:r>
              <a:rPr lang="cs-CZ" sz="2000" dirty="0" err="1"/>
              <a:t>oculomotor</a:t>
            </a:r>
            <a:r>
              <a:rPr lang="cs-CZ" sz="2000" dirty="0"/>
              <a:t> nerve </a:t>
            </a:r>
            <a:r>
              <a:rPr lang="cs-CZ" sz="2000" dirty="0" err="1"/>
              <a:t>palsy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2000" dirty="0" err="1"/>
              <a:t>trochlear</a:t>
            </a:r>
            <a:r>
              <a:rPr lang="cs-CZ" sz="2000" dirty="0"/>
              <a:t> nerve </a:t>
            </a:r>
            <a:r>
              <a:rPr lang="cs-CZ" sz="2000" dirty="0" err="1"/>
              <a:t>palsy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2000" dirty="0" err="1"/>
              <a:t>abducent</a:t>
            </a:r>
            <a:r>
              <a:rPr lang="cs-CZ" sz="2000" dirty="0"/>
              <a:t> nerve </a:t>
            </a:r>
            <a:r>
              <a:rPr lang="cs-CZ" sz="2000" dirty="0" err="1"/>
              <a:t>palsy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Ophthalmoplegia</a:t>
            </a:r>
            <a:endParaRPr lang="cs-CZ" sz="2400" b="1" dirty="0"/>
          </a:p>
          <a:p>
            <a:pPr lvl="1">
              <a:lnSpc>
                <a:spcPct val="150000"/>
              </a:lnSpc>
            </a:pPr>
            <a:r>
              <a:rPr lang="cs-CZ" sz="2000" dirty="0" err="1"/>
              <a:t>combined</a:t>
            </a:r>
            <a:r>
              <a:rPr lang="cs-CZ" sz="2000" dirty="0"/>
              <a:t> </a:t>
            </a:r>
            <a:r>
              <a:rPr lang="cs-CZ" sz="2000" dirty="0" err="1"/>
              <a:t>disorders</a:t>
            </a:r>
            <a:r>
              <a:rPr lang="cs-CZ" sz="2000" dirty="0"/>
              <a:t> (</a:t>
            </a:r>
            <a:r>
              <a:rPr lang="cs-CZ" sz="2000" dirty="0" err="1"/>
              <a:t>affection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2 </a:t>
            </a:r>
            <a:r>
              <a:rPr lang="cs-CZ" sz="2000" dirty="0" err="1"/>
              <a:t>or</a:t>
            </a:r>
            <a:r>
              <a:rPr lang="cs-CZ" sz="2000" dirty="0"/>
              <a:t> 3 </a:t>
            </a:r>
            <a:r>
              <a:rPr lang="cs-CZ" sz="2000" dirty="0" err="1"/>
              <a:t>nerves</a:t>
            </a:r>
            <a:r>
              <a:rPr lang="cs-CZ" sz="2000" dirty="0"/>
              <a:t>)</a:t>
            </a:r>
          </a:p>
          <a:p>
            <a:pPr lvl="2">
              <a:lnSpc>
                <a:spcPct val="150000"/>
              </a:lnSpc>
            </a:pPr>
            <a:r>
              <a:rPr lang="cs-CZ" sz="1600" dirty="0" err="1"/>
              <a:t>cavernous</a:t>
            </a:r>
            <a:r>
              <a:rPr lang="cs-CZ" sz="1600" dirty="0"/>
              <a:t> sinus syndrome</a:t>
            </a:r>
          </a:p>
          <a:p>
            <a:pPr lvl="2">
              <a:lnSpc>
                <a:spcPct val="150000"/>
              </a:lnSpc>
            </a:pPr>
            <a:r>
              <a:rPr lang="cs-CZ" sz="1600" dirty="0"/>
              <a:t>orbital apex syndrome</a:t>
            </a:r>
          </a:p>
          <a:p>
            <a:pPr lvl="2">
              <a:lnSpc>
                <a:spcPct val="150000"/>
              </a:lnSpc>
            </a:pPr>
            <a:r>
              <a:rPr lang="cs-CZ" sz="1600" dirty="0" err="1"/>
              <a:t>carotido-cavernous</a:t>
            </a:r>
            <a:r>
              <a:rPr lang="cs-CZ" sz="1600" dirty="0"/>
              <a:t> fistula</a:t>
            </a:r>
          </a:p>
          <a:p>
            <a:pPr lvl="2">
              <a:lnSpc>
                <a:spcPct val="150000"/>
              </a:lnSpc>
            </a:pPr>
            <a:endParaRPr lang="sk-SK" sz="16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555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Isolated</a:t>
            </a:r>
            <a:r>
              <a:rPr lang="sk-SK" sz="3600" b="1" dirty="0"/>
              <a:t> </a:t>
            </a:r>
            <a:r>
              <a:rPr lang="sk-SK" sz="3600" b="1" dirty="0" err="1"/>
              <a:t>palsies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26978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Oculomotor</a:t>
            </a:r>
            <a:r>
              <a:rPr lang="cs-CZ" sz="2400" b="1" dirty="0"/>
              <a:t> nerve </a:t>
            </a:r>
            <a:r>
              <a:rPr lang="cs-CZ" sz="2400" b="1" dirty="0" err="1"/>
              <a:t>palsy</a:t>
            </a:r>
            <a:r>
              <a:rPr lang="cs-CZ" sz="2400" dirty="0"/>
              <a:t>– </a:t>
            </a:r>
            <a:r>
              <a:rPr lang="cs-CZ" sz="2400" i="1" dirty="0" err="1"/>
              <a:t>aneurysm</a:t>
            </a:r>
            <a:r>
              <a:rPr lang="cs-CZ" sz="2400" dirty="0"/>
              <a:t> (most </a:t>
            </a:r>
            <a:r>
              <a:rPr lang="cs-CZ" sz="2400" dirty="0" err="1"/>
              <a:t>common</a:t>
            </a:r>
            <a:r>
              <a:rPr lang="cs-CZ" sz="2400" dirty="0"/>
              <a:t>), </a:t>
            </a:r>
            <a:r>
              <a:rPr lang="cs-CZ" sz="2400" dirty="0" err="1"/>
              <a:t>less</a:t>
            </a:r>
            <a:r>
              <a:rPr lang="cs-CZ" sz="2400" dirty="0"/>
              <a:t> </a:t>
            </a:r>
            <a:r>
              <a:rPr lang="cs-CZ" sz="2400" dirty="0" err="1"/>
              <a:t>common</a:t>
            </a:r>
            <a:r>
              <a:rPr lang="cs-CZ" sz="2400" dirty="0"/>
              <a:t> tumor, trauma, </a:t>
            </a:r>
            <a:r>
              <a:rPr lang="cs-CZ" sz="2400" dirty="0" err="1"/>
              <a:t>ischemia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Trochlear</a:t>
            </a:r>
            <a:r>
              <a:rPr lang="cs-CZ" sz="2400" b="1" dirty="0"/>
              <a:t> nerve </a:t>
            </a:r>
            <a:r>
              <a:rPr lang="cs-CZ" sz="2400" b="1" dirty="0" err="1"/>
              <a:t>palsy</a:t>
            </a:r>
            <a:r>
              <a:rPr lang="cs-CZ" sz="2400" b="1" dirty="0"/>
              <a:t> </a:t>
            </a:r>
            <a:r>
              <a:rPr lang="cs-CZ" sz="2400" dirty="0"/>
              <a:t>– most </a:t>
            </a:r>
            <a:r>
              <a:rPr lang="cs-CZ" sz="2400" dirty="0" err="1"/>
              <a:t>common</a:t>
            </a:r>
            <a:r>
              <a:rPr lang="cs-CZ" sz="2400" dirty="0"/>
              <a:t> </a:t>
            </a:r>
            <a:r>
              <a:rPr lang="cs-CZ" sz="2400" i="1" dirty="0"/>
              <a:t>trauma </a:t>
            </a:r>
            <a:r>
              <a:rPr lang="cs-CZ" sz="2400" dirty="0"/>
              <a:t>(</a:t>
            </a:r>
            <a:r>
              <a:rPr lang="cs-CZ" sz="2400" dirty="0" err="1"/>
              <a:t>fall</a:t>
            </a:r>
            <a:r>
              <a:rPr lang="cs-CZ" sz="2400" dirty="0"/>
              <a:t> on </a:t>
            </a:r>
            <a:r>
              <a:rPr lang="cs-CZ" sz="2400" dirty="0" err="1"/>
              <a:t>head</a:t>
            </a:r>
            <a:r>
              <a:rPr lang="cs-CZ" sz="2400" dirty="0"/>
              <a:t>), </a:t>
            </a:r>
            <a:r>
              <a:rPr lang="cs-CZ" sz="2400" dirty="0" err="1"/>
              <a:t>less</a:t>
            </a:r>
            <a:r>
              <a:rPr lang="cs-CZ" sz="2400" dirty="0"/>
              <a:t> </a:t>
            </a:r>
            <a:r>
              <a:rPr lang="cs-CZ" sz="2400" dirty="0" err="1"/>
              <a:t>common</a:t>
            </a:r>
            <a:r>
              <a:rPr lang="cs-CZ" sz="2400" dirty="0"/>
              <a:t> </a:t>
            </a:r>
            <a:r>
              <a:rPr lang="cs-CZ" sz="2400" dirty="0" err="1"/>
              <a:t>ischemia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braistem</a:t>
            </a:r>
            <a:r>
              <a:rPr lang="cs-CZ" sz="2400" dirty="0"/>
              <a:t>, tumor, </a:t>
            </a:r>
            <a:r>
              <a:rPr lang="cs-CZ" sz="2400" dirty="0" err="1"/>
              <a:t>half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cases</a:t>
            </a:r>
            <a:r>
              <a:rPr lang="cs-CZ" sz="2400" dirty="0"/>
              <a:t> </a:t>
            </a:r>
            <a:r>
              <a:rPr lang="cs-CZ" sz="2400" dirty="0" err="1"/>
              <a:t>idiopathic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Abducent</a:t>
            </a:r>
            <a:r>
              <a:rPr lang="cs-CZ" sz="2400" b="1" dirty="0"/>
              <a:t> nerve </a:t>
            </a:r>
            <a:r>
              <a:rPr lang="cs-CZ" sz="2400" b="1" dirty="0" err="1"/>
              <a:t>palsy</a:t>
            </a:r>
            <a:r>
              <a:rPr lang="cs-CZ" sz="2400" dirty="0"/>
              <a:t> – </a:t>
            </a:r>
            <a:r>
              <a:rPr lang="cs-CZ" sz="2400" dirty="0" err="1"/>
              <a:t>mostly</a:t>
            </a:r>
            <a:r>
              <a:rPr lang="cs-CZ" sz="2400" dirty="0"/>
              <a:t> trauma, </a:t>
            </a:r>
            <a:r>
              <a:rPr lang="cs-CZ" sz="2400" dirty="0" err="1"/>
              <a:t>ischemia</a:t>
            </a:r>
            <a:r>
              <a:rPr lang="cs-CZ" sz="2400" dirty="0"/>
              <a:t> (diabetes), </a:t>
            </a:r>
            <a:r>
              <a:rPr lang="cs-CZ" sz="2400" dirty="0" err="1"/>
              <a:t>intracranial</a:t>
            </a:r>
            <a:r>
              <a:rPr lang="cs-CZ" sz="2400" dirty="0"/>
              <a:t> </a:t>
            </a:r>
            <a:r>
              <a:rPr lang="cs-CZ" sz="2400" dirty="0" err="1"/>
              <a:t>hypertension</a:t>
            </a:r>
            <a:r>
              <a:rPr lang="cs-CZ" sz="2400" dirty="0"/>
              <a:t> (</a:t>
            </a:r>
            <a:r>
              <a:rPr lang="cs-CZ" sz="2400" dirty="0" err="1"/>
              <a:t>sometimes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 </a:t>
            </a:r>
            <a:r>
              <a:rPr lang="cs-CZ" sz="2400" dirty="0" err="1"/>
              <a:t>manifestation</a:t>
            </a:r>
            <a:r>
              <a:rPr lang="cs-CZ" sz="2400" dirty="0"/>
              <a:t>), </a:t>
            </a:r>
            <a:r>
              <a:rPr lang="cs-CZ" sz="2400" dirty="0" err="1"/>
              <a:t>less</a:t>
            </a:r>
            <a:r>
              <a:rPr lang="cs-CZ" sz="2400" dirty="0"/>
              <a:t> </a:t>
            </a:r>
            <a:r>
              <a:rPr lang="cs-CZ" sz="2400" dirty="0" err="1"/>
              <a:t>common</a:t>
            </a:r>
            <a:r>
              <a:rPr lang="cs-CZ" sz="2400" dirty="0"/>
              <a:t> tumor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idiopathic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82371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Oculomotor</a:t>
            </a:r>
            <a:r>
              <a:rPr lang="sk-SK" sz="3600" b="1" dirty="0"/>
              <a:t> nerve </a:t>
            </a:r>
            <a:r>
              <a:rPr lang="sk-SK" sz="3600" b="1" dirty="0" err="1"/>
              <a:t>palsy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4590454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Upper</a:t>
            </a:r>
            <a:r>
              <a:rPr lang="cs-CZ" sz="2400" b="1" dirty="0"/>
              <a:t> </a:t>
            </a:r>
            <a:r>
              <a:rPr lang="cs-CZ" sz="2400" b="1" dirty="0" err="1"/>
              <a:t>eyelid</a:t>
            </a:r>
            <a:r>
              <a:rPr lang="cs-CZ" sz="2400" b="1" dirty="0"/>
              <a:t> ptosis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Abduction</a:t>
            </a:r>
            <a:r>
              <a:rPr lang="cs-CZ" sz="2400" b="1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affected</a:t>
            </a:r>
            <a:r>
              <a:rPr lang="cs-CZ" sz="2400" dirty="0"/>
              <a:t> </a:t>
            </a:r>
            <a:r>
              <a:rPr lang="cs-CZ" sz="2400" dirty="0" err="1"/>
              <a:t>eye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Eye</a:t>
            </a:r>
            <a:r>
              <a:rPr lang="cs-CZ" sz="2400" b="1" dirty="0"/>
              <a:t> </a:t>
            </a:r>
            <a:r>
              <a:rPr lang="cs-CZ" sz="2400" b="1" dirty="0" err="1"/>
              <a:t>movement</a:t>
            </a:r>
            <a:r>
              <a:rPr lang="cs-CZ" sz="2400" b="1" dirty="0"/>
              <a:t> </a:t>
            </a:r>
            <a:r>
              <a:rPr lang="cs-CZ" sz="2400" b="1" dirty="0" err="1"/>
              <a:t>disorder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multiple</a:t>
            </a:r>
            <a:r>
              <a:rPr lang="cs-CZ" sz="2400" dirty="0"/>
              <a:t> </a:t>
            </a:r>
            <a:r>
              <a:rPr lang="cs-CZ" sz="2400" dirty="0" err="1"/>
              <a:t>sizes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gaze</a:t>
            </a:r>
            <a:r>
              <a:rPr lang="cs-CZ" sz="2400" dirty="0"/>
              <a:t> (</a:t>
            </a:r>
            <a:r>
              <a:rPr lang="cs-CZ" sz="2400" dirty="0" err="1"/>
              <a:t>nasal</a:t>
            </a:r>
            <a:r>
              <a:rPr lang="cs-CZ" sz="2400" dirty="0"/>
              <a:t>, up, </a:t>
            </a:r>
            <a:r>
              <a:rPr lang="cs-CZ" sz="2400" dirty="0" err="1"/>
              <a:t>down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400" b="1" dirty="0" err="1"/>
              <a:t>Diplopia</a:t>
            </a:r>
            <a:r>
              <a:rPr lang="cs-CZ" sz="2400" dirty="0"/>
              <a:t> (</a:t>
            </a:r>
            <a:r>
              <a:rPr lang="cs-CZ" sz="2400" dirty="0" err="1"/>
              <a:t>mixed</a:t>
            </a:r>
            <a:r>
              <a:rPr lang="cs-CZ" sz="2400" dirty="0"/>
              <a:t> – </a:t>
            </a:r>
            <a:r>
              <a:rPr lang="cs-CZ" sz="2400" dirty="0" err="1"/>
              <a:t>horizontal</a:t>
            </a:r>
            <a:r>
              <a:rPr lang="cs-CZ" sz="2400" dirty="0"/>
              <a:t> and </a:t>
            </a:r>
            <a:r>
              <a:rPr lang="cs-CZ" sz="2400" dirty="0" err="1"/>
              <a:t>vertical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400" b="1" dirty="0" err="1"/>
              <a:t>Anisocoria</a:t>
            </a:r>
            <a:r>
              <a:rPr lang="cs-CZ" sz="2400" dirty="0"/>
              <a:t> (</a:t>
            </a:r>
            <a:r>
              <a:rPr lang="cs-CZ" sz="2400" dirty="0" err="1"/>
              <a:t>mydriasis</a:t>
            </a:r>
            <a:r>
              <a:rPr lang="cs-CZ" sz="2400" dirty="0"/>
              <a:t> on </a:t>
            </a:r>
            <a:r>
              <a:rPr lang="cs-CZ" sz="2400" dirty="0" err="1"/>
              <a:t>affected</a:t>
            </a:r>
            <a:r>
              <a:rPr lang="cs-CZ" sz="2400" dirty="0"/>
              <a:t> </a:t>
            </a:r>
            <a:r>
              <a:rPr lang="cs-CZ" sz="2400" dirty="0" err="1"/>
              <a:t>size</a:t>
            </a:r>
            <a:r>
              <a:rPr lang="cs-CZ" sz="2400" dirty="0"/>
              <a:t>)</a:t>
            </a:r>
            <a:endParaRPr lang="sk-SK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95" y="1407401"/>
            <a:ext cx="2676525" cy="13525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16" y="3748207"/>
            <a:ext cx="7117484" cy="31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41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Trochlear</a:t>
            </a:r>
            <a:r>
              <a:rPr lang="sk-SK" sz="3600" b="1" dirty="0"/>
              <a:t> nerve </a:t>
            </a:r>
            <a:r>
              <a:rPr lang="sk-SK" sz="3600" b="1" dirty="0" err="1"/>
              <a:t>palsy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4590454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Diplopia</a:t>
            </a:r>
            <a:r>
              <a:rPr lang="cs-CZ" sz="2400" dirty="0"/>
              <a:t> – </a:t>
            </a:r>
            <a:r>
              <a:rPr lang="cs-CZ" sz="2400" dirty="0" err="1"/>
              <a:t>vertical</a:t>
            </a:r>
            <a:r>
              <a:rPr lang="cs-CZ" sz="2400" dirty="0"/>
              <a:t>, major </a:t>
            </a:r>
            <a:r>
              <a:rPr lang="cs-CZ" sz="2400" dirty="0" err="1"/>
              <a:t>manifestation</a:t>
            </a:r>
            <a:r>
              <a:rPr lang="cs-CZ" sz="2400" dirty="0"/>
              <a:t> in </a:t>
            </a:r>
            <a:r>
              <a:rPr lang="cs-CZ" sz="2400" dirty="0" err="1"/>
              <a:t>downgaze</a:t>
            </a:r>
            <a:r>
              <a:rPr lang="cs-CZ" sz="2400" dirty="0"/>
              <a:t>, </a:t>
            </a:r>
            <a:r>
              <a:rPr lang="cs-CZ" sz="2400" dirty="0" err="1"/>
              <a:t>bigger</a:t>
            </a:r>
            <a:r>
              <a:rPr lang="cs-CZ" sz="2400" dirty="0"/>
              <a:t> </a:t>
            </a:r>
            <a:r>
              <a:rPr lang="cs-CZ" sz="2400" dirty="0" err="1"/>
              <a:t>turning</a:t>
            </a:r>
            <a:r>
              <a:rPr lang="cs-CZ" sz="2400" dirty="0"/>
              <a:t> </a:t>
            </a:r>
            <a:r>
              <a:rPr lang="cs-CZ" sz="2400" dirty="0" err="1"/>
              <a:t>back</a:t>
            </a:r>
            <a:r>
              <a:rPr lang="cs-CZ" sz="2400" dirty="0"/>
              <a:t>, </a:t>
            </a:r>
            <a:r>
              <a:rPr lang="cs-CZ" sz="2400" dirty="0" err="1"/>
              <a:t>walking</a:t>
            </a:r>
            <a:r>
              <a:rPr lang="cs-CZ" sz="2400" dirty="0"/>
              <a:t> </a:t>
            </a:r>
            <a:r>
              <a:rPr lang="cs-CZ" sz="2400" dirty="0" err="1"/>
              <a:t>downstairs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400" b="1" dirty="0" err="1"/>
              <a:t>Compensation</a:t>
            </a:r>
            <a:r>
              <a:rPr lang="cs-CZ" sz="2400" b="1" dirty="0"/>
              <a:t> </a:t>
            </a:r>
            <a:r>
              <a:rPr lang="cs-CZ" sz="2400" b="1" dirty="0" err="1"/>
              <a:t>head</a:t>
            </a:r>
            <a:r>
              <a:rPr lang="cs-CZ" sz="2400" b="1" dirty="0"/>
              <a:t> </a:t>
            </a:r>
            <a:r>
              <a:rPr lang="cs-CZ" sz="2400" b="1" dirty="0" err="1"/>
              <a:t>posture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Torticollis</a:t>
            </a:r>
            <a:r>
              <a:rPr lang="cs-CZ" sz="2400" dirty="0"/>
              <a:t>) – </a:t>
            </a:r>
            <a:r>
              <a:rPr lang="cs-CZ" sz="2400" dirty="0" err="1"/>
              <a:t>chin</a:t>
            </a:r>
            <a:r>
              <a:rPr lang="cs-CZ" sz="2400" dirty="0"/>
              <a:t> </a:t>
            </a:r>
            <a:r>
              <a:rPr lang="cs-CZ" sz="2400" dirty="0" err="1"/>
              <a:t>turning</a:t>
            </a:r>
            <a:r>
              <a:rPr lang="cs-CZ" sz="2400" dirty="0"/>
              <a:t> </a:t>
            </a:r>
            <a:r>
              <a:rPr lang="cs-CZ" sz="2400" dirty="0" err="1"/>
              <a:t>down</a:t>
            </a:r>
            <a:r>
              <a:rPr lang="cs-CZ" sz="2400" dirty="0"/>
              <a:t>, </a:t>
            </a:r>
            <a:r>
              <a:rPr lang="cs-CZ" sz="2400" dirty="0" err="1"/>
              <a:t>head</a:t>
            </a:r>
            <a:r>
              <a:rPr lang="cs-CZ" sz="2400" dirty="0"/>
              <a:t> </a:t>
            </a:r>
            <a:r>
              <a:rPr lang="cs-CZ" sz="2400" dirty="0" err="1"/>
              <a:t>posture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non </a:t>
            </a:r>
            <a:r>
              <a:rPr lang="cs-CZ" sz="2400" dirty="0" err="1"/>
              <a:t>affected</a:t>
            </a:r>
            <a:r>
              <a:rPr lang="cs-CZ" sz="2400" dirty="0"/>
              <a:t> </a:t>
            </a:r>
            <a:r>
              <a:rPr lang="cs-CZ" sz="2400" dirty="0" err="1"/>
              <a:t>size</a:t>
            </a: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Eye</a:t>
            </a:r>
            <a:r>
              <a:rPr lang="cs-CZ" sz="2400" b="1" dirty="0"/>
              <a:t> </a:t>
            </a:r>
            <a:r>
              <a:rPr lang="cs-CZ" sz="2400" b="1" dirty="0" err="1"/>
              <a:t>movement</a:t>
            </a:r>
            <a:r>
              <a:rPr lang="cs-CZ" sz="2400" b="1" dirty="0"/>
              <a:t> </a:t>
            </a:r>
            <a:r>
              <a:rPr lang="cs-CZ" sz="2400" b="1" dirty="0" err="1"/>
              <a:t>disorder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affected</a:t>
            </a:r>
            <a:r>
              <a:rPr lang="cs-CZ" sz="2400" dirty="0"/>
              <a:t> </a:t>
            </a:r>
            <a:r>
              <a:rPr lang="cs-CZ" sz="2400" dirty="0" err="1"/>
              <a:t>eye</a:t>
            </a:r>
            <a:r>
              <a:rPr lang="cs-CZ" sz="2400" dirty="0"/>
              <a:t> </a:t>
            </a:r>
            <a:r>
              <a:rPr lang="cs-CZ" sz="2400" dirty="0" err="1"/>
              <a:t>upgaze</a:t>
            </a:r>
            <a:r>
              <a:rPr lang="cs-CZ" sz="2400" dirty="0"/>
              <a:t>, not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visible</a:t>
            </a:r>
            <a:r>
              <a:rPr lang="cs-CZ" sz="2400" dirty="0"/>
              <a:t>!</a:t>
            </a:r>
          </a:p>
          <a:p>
            <a:pPr>
              <a:lnSpc>
                <a:spcPct val="150000"/>
              </a:lnSpc>
            </a:pPr>
            <a:endParaRPr lang="sk-SK" sz="24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09" y="1183758"/>
            <a:ext cx="5303520" cy="254203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03" y="4078451"/>
            <a:ext cx="6295697" cy="27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0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Abducent</a:t>
            </a:r>
            <a:r>
              <a:rPr lang="sk-SK" sz="3600" b="1" dirty="0"/>
              <a:t> nerve </a:t>
            </a:r>
            <a:r>
              <a:rPr lang="sk-SK" sz="3600" b="1" dirty="0" err="1"/>
              <a:t>palsy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4590454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Diplopia</a:t>
            </a:r>
            <a:r>
              <a:rPr lang="cs-CZ" sz="2400" dirty="0"/>
              <a:t> – </a:t>
            </a:r>
            <a:r>
              <a:rPr lang="cs-CZ" sz="2400" dirty="0" err="1"/>
              <a:t>typically</a:t>
            </a:r>
            <a:r>
              <a:rPr lang="cs-CZ" sz="2400" dirty="0"/>
              <a:t> </a:t>
            </a:r>
            <a:r>
              <a:rPr lang="cs-CZ" sz="2400" dirty="0" err="1"/>
              <a:t>horizontal</a:t>
            </a:r>
            <a:r>
              <a:rPr lang="cs-CZ" sz="2400" dirty="0"/>
              <a:t>, major </a:t>
            </a:r>
            <a:r>
              <a:rPr lang="cs-CZ" sz="2400" dirty="0" err="1"/>
              <a:t>manifestation</a:t>
            </a:r>
            <a:r>
              <a:rPr lang="cs-CZ" sz="2400" dirty="0"/>
              <a:t> in </a:t>
            </a:r>
            <a:r>
              <a:rPr lang="cs-CZ" sz="2400" dirty="0" err="1"/>
              <a:t>gaze</a:t>
            </a:r>
            <a:r>
              <a:rPr lang="cs-CZ" sz="2400" dirty="0"/>
              <a:t> to </a:t>
            </a:r>
            <a:r>
              <a:rPr lang="cs-CZ" sz="2400" dirty="0" err="1"/>
              <a:t>affected</a:t>
            </a:r>
            <a:r>
              <a:rPr lang="cs-CZ" sz="2400" dirty="0"/>
              <a:t> </a:t>
            </a:r>
            <a:r>
              <a:rPr lang="cs-CZ" sz="2400" dirty="0" err="1"/>
              <a:t>size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Compensation</a:t>
            </a:r>
            <a:r>
              <a:rPr lang="cs-CZ" sz="2400" b="1" dirty="0"/>
              <a:t> </a:t>
            </a:r>
            <a:r>
              <a:rPr lang="cs-CZ" sz="2400" b="1" dirty="0" err="1"/>
              <a:t>head</a:t>
            </a:r>
            <a:r>
              <a:rPr lang="cs-CZ" sz="2400" b="1" dirty="0"/>
              <a:t> </a:t>
            </a:r>
            <a:r>
              <a:rPr lang="cs-CZ" sz="2400" b="1" dirty="0" err="1"/>
              <a:t>posture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head</a:t>
            </a:r>
            <a:r>
              <a:rPr lang="cs-CZ" sz="2400" dirty="0"/>
              <a:t> </a:t>
            </a:r>
            <a:r>
              <a:rPr lang="cs-CZ" sz="2400" dirty="0" err="1"/>
              <a:t>turned</a:t>
            </a:r>
            <a:r>
              <a:rPr lang="cs-CZ" sz="2400" dirty="0"/>
              <a:t> on </a:t>
            </a:r>
            <a:r>
              <a:rPr lang="cs-CZ" sz="2400" dirty="0" err="1"/>
              <a:t>affected</a:t>
            </a:r>
            <a:r>
              <a:rPr lang="cs-CZ" sz="2400" dirty="0"/>
              <a:t> </a:t>
            </a:r>
            <a:r>
              <a:rPr lang="cs-CZ" sz="2400" dirty="0" err="1"/>
              <a:t>size</a:t>
            </a: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Eye</a:t>
            </a:r>
            <a:r>
              <a:rPr lang="cs-CZ" sz="2400" b="1" dirty="0"/>
              <a:t> </a:t>
            </a:r>
            <a:r>
              <a:rPr lang="cs-CZ" sz="2400" b="1" dirty="0" err="1"/>
              <a:t>movement</a:t>
            </a:r>
            <a:r>
              <a:rPr lang="cs-CZ" sz="2400" b="1" dirty="0"/>
              <a:t> </a:t>
            </a:r>
            <a:r>
              <a:rPr lang="cs-CZ" sz="2400" b="1" dirty="0" err="1"/>
              <a:t>disorder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adduction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affected</a:t>
            </a:r>
            <a:r>
              <a:rPr lang="cs-CZ" sz="2400" dirty="0"/>
              <a:t> </a:t>
            </a:r>
            <a:r>
              <a:rPr lang="cs-CZ" sz="2400" dirty="0" err="1"/>
              <a:t>eye</a:t>
            </a:r>
            <a:r>
              <a:rPr lang="cs-CZ" sz="2400" dirty="0"/>
              <a:t> o </a:t>
            </a:r>
            <a:r>
              <a:rPr lang="cs-CZ" sz="2400" dirty="0" err="1"/>
              <a:t>straight</a:t>
            </a:r>
            <a:r>
              <a:rPr lang="cs-CZ" sz="2400" dirty="0"/>
              <a:t> </a:t>
            </a:r>
            <a:r>
              <a:rPr lang="cs-CZ" sz="2400" dirty="0" err="1"/>
              <a:t>position</a:t>
            </a:r>
            <a:r>
              <a:rPr lang="cs-CZ" sz="2400" dirty="0"/>
              <a:t>, </a:t>
            </a:r>
            <a:r>
              <a:rPr lang="cs-CZ" sz="2400" dirty="0" err="1"/>
              <a:t>abduction</a:t>
            </a:r>
            <a:r>
              <a:rPr lang="cs-CZ" sz="2400" dirty="0"/>
              <a:t> </a:t>
            </a:r>
            <a:r>
              <a:rPr lang="cs-CZ" sz="2400" dirty="0" err="1"/>
              <a:t>insufficiency</a:t>
            </a:r>
            <a:r>
              <a:rPr lang="cs-CZ" sz="2400" dirty="0"/>
              <a:t> on </a:t>
            </a:r>
            <a:r>
              <a:rPr lang="cs-CZ" sz="2400" dirty="0" err="1"/>
              <a:t>affected</a:t>
            </a:r>
            <a:r>
              <a:rPr lang="cs-CZ" sz="2400" dirty="0"/>
              <a:t> </a:t>
            </a:r>
            <a:r>
              <a:rPr lang="cs-CZ" sz="2400" dirty="0" err="1"/>
              <a:t>size</a:t>
            </a:r>
            <a:endParaRPr lang="sk-SK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86100"/>
            <a:ext cx="5715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43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Cavernous</a:t>
            </a:r>
            <a:r>
              <a:rPr lang="sk-SK" sz="3600" b="1" dirty="0"/>
              <a:t> </a:t>
            </a:r>
            <a:r>
              <a:rPr lang="sk-SK" sz="3600" b="1" dirty="0" err="1"/>
              <a:t>sinus</a:t>
            </a:r>
            <a:r>
              <a:rPr lang="sk-SK" sz="3600" b="1" dirty="0"/>
              <a:t> </a:t>
            </a:r>
            <a:r>
              <a:rPr lang="sk-SK" sz="3600" b="1" dirty="0" err="1"/>
              <a:t>syndrome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5326178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/>
              <a:t>Etiology</a:t>
            </a:r>
            <a:r>
              <a:rPr lang="cs-CZ" sz="2000" dirty="0"/>
              <a:t>  </a:t>
            </a:r>
          </a:p>
          <a:p>
            <a:pPr lvl="1">
              <a:lnSpc>
                <a:spcPct val="150000"/>
              </a:lnSpc>
            </a:pPr>
            <a:r>
              <a:rPr lang="cs-CZ" sz="1600" dirty="0" err="1"/>
              <a:t>Expansive</a:t>
            </a:r>
            <a:r>
              <a:rPr lang="cs-CZ" sz="1600" dirty="0"/>
              <a:t> / </a:t>
            </a:r>
            <a:r>
              <a:rPr lang="cs-CZ" sz="1600" dirty="0" err="1"/>
              <a:t>infiltrative</a:t>
            </a:r>
            <a:r>
              <a:rPr lang="cs-CZ" sz="1600" dirty="0"/>
              <a:t> </a:t>
            </a:r>
            <a:r>
              <a:rPr lang="cs-CZ" sz="1600" dirty="0" err="1"/>
              <a:t>condition</a:t>
            </a:r>
            <a:r>
              <a:rPr lang="cs-CZ" sz="1600" dirty="0"/>
              <a:t> in </a:t>
            </a:r>
            <a:r>
              <a:rPr lang="cs-CZ" sz="1600" dirty="0" err="1"/>
              <a:t>cavernous</a:t>
            </a:r>
            <a:r>
              <a:rPr lang="cs-CZ" sz="1600" dirty="0"/>
              <a:t> sinus (</a:t>
            </a:r>
            <a:r>
              <a:rPr lang="cs-CZ" sz="1600" dirty="0" err="1"/>
              <a:t>thrombosis</a:t>
            </a:r>
            <a:r>
              <a:rPr lang="cs-CZ" sz="1600" dirty="0"/>
              <a:t>, tumor, </a:t>
            </a:r>
            <a:r>
              <a:rPr lang="cs-CZ" sz="1600" dirty="0" err="1"/>
              <a:t>metastasis</a:t>
            </a:r>
            <a:r>
              <a:rPr lang="cs-CZ" sz="1600" dirty="0"/>
              <a:t>, </a:t>
            </a:r>
            <a:r>
              <a:rPr lang="cs-CZ" sz="1600" dirty="0" err="1"/>
              <a:t>aneurysm</a:t>
            </a:r>
            <a:r>
              <a:rPr lang="cs-CZ" sz="1600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1600" dirty="0" err="1"/>
              <a:t>Affection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oculomotor</a:t>
            </a:r>
            <a:r>
              <a:rPr lang="cs-CZ" sz="1600" dirty="0"/>
              <a:t>, </a:t>
            </a:r>
            <a:r>
              <a:rPr lang="cs-CZ" sz="1600" dirty="0" err="1"/>
              <a:t>trochlear</a:t>
            </a:r>
            <a:r>
              <a:rPr lang="cs-CZ" sz="1600" dirty="0"/>
              <a:t>, </a:t>
            </a:r>
            <a:r>
              <a:rPr lang="cs-CZ" sz="1600" dirty="0" err="1"/>
              <a:t>abducent</a:t>
            </a:r>
            <a:r>
              <a:rPr lang="cs-CZ" sz="1600" dirty="0"/>
              <a:t>, </a:t>
            </a:r>
            <a:r>
              <a:rPr lang="cs-CZ" sz="1600" dirty="0" err="1"/>
              <a:t>trigeminal</a:t>
            </a:r>
            <a:r>
              <a:rPr lang="cs-CZ" sz="1600" dirty="0"/>
              <a:t> nerve (1. </a:t>
            </a:r>
            <a:r>
              <a:rPr lang="cs-CZ" sz="1600" dirty="0" err="1"/>
              <a:t>or</a:t>
            </a:r>
            <a:r>
              <a:rPr lang="cs-CZ" sz="1600" dirty="0"/>
              <a:t> 2. </a:t>
            </a:r>
            <a:r>
              <a:rPr lang="cs-CZ" sz="1600" dirty="0" err="1"/>
              <a:t>branch</a:t>
            </a:r>
            <a:r>
              <a:rPr lang="cs-CZ" sz="16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b="1" dirty="0" err="1"/>
              <a:t>Clinical</a:t>
            </a:r>
            <a:r>
              <a:rPr lang="cs-CZ" sz="2000" b="1" dirty="0"/>
              <a:t> </a:t>
            </a:r>
            <a:r>
              <a:rPr lang="cs-CZ" sz="2000" b="1" dirty="0" err="1"/>
              <a:t>picture</a:t>
            </a:r>
            <a:r>
              <a:rPr lang="cs-CZ" sz="2000" b="1" dirty="0"/>
              <a:t> </a:t>
            </a:r>
          </a:p>
          <a:p>
            <a:pPr lvl="1">
              <a:lnSpc>
                <a:spcPct val="150000"/>
              </a:lnSpc>
            </a:pPr>
            <a:r>
              <a:rPr lang="sk-SK" sz="1600" dirty="0" err="1"/>
              <a:t>Upper</a:t>
            </a:r>
            <a:r>
              <a:rPr lang="sk-SK" sz="1600" dirty="0"/>
              <a:t> </a:t>
            </a:r>
            <a:r>
              <a:rPr lang="sk-SK" sz="1600" dirty="0" err="1"/>
              <a:t>eyelid</a:t>
            </a:r>
            <a:r>
              <a:rPr lang="sk-SK" sz="1600" dirty="0"/>
              <a:t> </a:t>
            </a:r>
            <a:r>
              <a:rPr lang="sk-SK" sz="1600" dirty="0" err="1"/>
              <a:t>ptosis</a:t>
            </a:r>
            <a:endParaRPr lang="cs-CZ" sz="1600" dirty="0"/>
          </a:p>
          <a:p>
            <a:pPr lvl="1">
              <a:lnSpc>
                <a:spcPct val="150000"/>
              </a:lnSpc>
            </a:pPr>
            <a:r>
              <a:rPr lang="cs-CZ" sz="1600" dirty="0" err="1"/>
              <a:t>Ophthtalmoplegia</a:t>
            </a:r>
            <a:r>
              <a:rPr lang="cs-CZ" sz="1600" dirty="0"/>
              <a:t> (</a:t>
            </a:r>
            <a:r>
              <a:rPr lang="cs-CZ" sz="1600" dirty="0" err="1"/>
              <a:t>incomplete</a:t>
            </a:r>
            <a:r>
              <a:rPr lang="cs-CZ" sz="1600" dirty="0"/>
              <a:t> / </a:t>
            </a:r>
            <a:r>
              <a:rPr lang="cs-CZ" sz="1600" dirty="0" err="1"/>
              <a:t>complete</a:t>
            </a:r>
            <a:r>
              <a:rPr lang="cs-CZ" sz="1600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1600" dirty="0" err="1"/>
              <a:t>Diplopia</a:t>
            </a:r>
            <a:endParaRPr lang="cs-CZ" sz="1600" dirty="0"/>
          </a:p>
          <a:p>
            <a:pPr lvl="1">
              <a:lnSpc>
                <a:spcPct val="150000"/>
              </a:lnSpc>
            </a:pPr>
            <a:r>
              <a:rPr lang="cs-CZ" sz="1600" dirty="0" err="1"/>
              <a:t>Plegic</a:t>
            </a:r>
            <a:r>
              <a:rPr lang="cs-CZ" sz="1600" dirty="0"/>
              <a:t> pupil / </a:t>
            </a:r>
            <a:r>
              <a:rPr lang="cs-CZ" sz="1600" dirty="0" err="1"/>
              <a:t>mydriasis</a:t>
            </a:r>
            <a:endParaRPr lang="cs-CZ" sz="1600" dirty="0"/>
          </a:p>
          <a:p>
            <a:pPr lvl="1">
              <a:lnSpc>
                <a:spcPct val="150000"/>
              </a:lnSpc>
            </a:pPr>
            <a:r>
              <a:rPr lang="cs-CZ" sz="1600" dirty="0" err="1"/>
              <a:t>Exophthalmus</a:t>
            </a:r>
            <a:endParaRPr lang="cs-CZ" sz="1600" dirty="0"/>
          </a:p>
          <a:p>
            <a:pPr lvl="1">
              <a:lnSpc>
                <a:spcPct val="150000"/>
              </a:lnSpc>
            </a:pPr>
            <a:r>
              <a:rPr lang="cs-CZ" sz="1600" dirty="0" err="1"/>
              <a:t>pain</a:t>
            </a:r>
            <a:r>
              <a:rPr lang="cs-CZ" sz="1600" dirty="0"/>
              <a:t> / </a:t>
            </a:r>
            <a:r>
              <a:rPr lang="cs-CZ" sz="1600" dirty="0" err="1"/>
              <a:t>hypestesia</a:t>
            </a:r>
            <a:endParaRPr lang="cs-CZ" sz="1600" dirty="0"/>
          </a:p>
          <a:p>
            <a:pPr lvl="1">
              <a:lnSpc>
                <a:spcPct val="150000"/>
              </a:lnSpc>
            </a:pPr>
            <a:endParaRPr lang="cs-CZ" sz="1600" dirty="0"/>
          </a:p>
          <a:p>
            <a:pPr lvl="1">
              <a:lnSpc>
                <a:spcPct val="150000"/>
              </a:lnSpc>
            </a:pPr>
            <a:endParaRPr lang="cs-CZ" sz="1600" dirty="0"/>
          </a:p>
          <a:p>
            <a:pPr lvl="1">
              <a:lnSpc>
                <a:spcPct val="150000"/>
              </a:lnSpc>
            </a:pPr>
            <a:endParaRPr lang="sk-SK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86" y="3543451"/>
            <a:ext cx="7132335" cy="33107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61" y="0"/>
            <a:ext cx="2611039" cy="354794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0580914" y="3174119"/>
            <a:ext cx="159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meningioma</a:t>
            </a:r>
            <a:endParaRPr lang="sk-SK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44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Examination</a:t>
            </a:r>
            <a:r>
              <a:rPr lang="sk-SK" sz="3600" b="1" dirty="0"/>
              <a:t> - part I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45432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 err="1"/>
              <a:t>Medical</a:t>
            </a:r>
            <a:r>
              <a:rPr lang="sk-SK" sz="2400" dirty="0"/>
              <a:t> </a:t>
            </a:r>
            <a:r>
              <a:rPr lang="sk-SK" sz="2400" dirty="0" err="1"/>
              <a:t>history</a:t>
            </a:r>
            <a:endParaRPr lang="sk-SK" sz="2400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subjective</a:t>
            </a:r>
            <a:r>
              <a:rPr lang="sk-SK" sz="2000" dirty="0"/>
              <a:t> (</a:t>
            </a:r>
            <a:r>
              <a:rPr lang="sk-SK" sz="2000" dirty="0" err="1"/>
              <a:t>visual</a:t>
            </a:r>
            <a:r>
              <a:rPr lang="sk-SK" sz="2000" dirty="0"/>
              <a:t> </a:t>
            </a:r>
            <a:r>
              <a:rPr lang="sk-SK" sz="2000" dirty="0" err="1"/>
              <a:t>loss</a:t>
            </a:r>
            <a:r>
              <a:rPr lang="sk-SK" sz="2000" dirty="0"/>
              <a:t>, </a:t>
            </a:r>
            <a:r>
              <a:rPr lang="sk-SK" sz="2000" dirty="0" err="1"/>
              <a:t>diplopia</a:t>
            </a:r>
            <a:r>
              <a:rPr lang="sk-SK" sz="2000" dirty="0"/>
              <a:t>)</a:t>
            </a:r>
          </a:p>
          <a:p>
            <a:pPr lvl="2">
              <a:lnSpc>
                <a:spcPct val="150000"/>
              </a:lnSpc>
            </a:pPr>
            <a:r>
              <a:rPr lang="sk-SK" sz="1600" dirty="0" err="1"/>
              <a:t>When</a:t>
            </a:r>
            <a:r>
              <a:rPr lang="sk-SK" sz="1600" dirty="0"/>
              <a:t> </a:t>
            </a:r>
            <a:r>
              <a:rPr lang="sk-SK" sz="1600" dirty="0" err="1"/>
              <a:t>it</a:t>
            </a:r>
            <a:r>
              <a:rPr lang="sk-SK" sz="1600" dirty="0"/>
              <a:t> </a:t>
            </a:r>
            <a:r>
              <a:rPr lang="sk-SK" sz="1600" dirty="0" err="1"/>
              <a:t>started</a:t>
            </a:r>
            <a:r>
              <a:rPr lang="sk-SK" sz="1600" dirty="0"/>
              <a:t>/ </a:t>
            </a:r>
            <a:r>
              <a:rPr lang="sk-SK" sz="1600" dirty="0" err="1"/>
              <a:t>how</a:t>
            </a:r>
            <a:r>
              <a:rPr lang="sk-SK" sz="1600" dirty="0"/>
              <a:t> </a:t>
            </a:r>
            <a:r>
              <a:rPr lang="sk-SK" sz="1600" dirty="0" err="1"/>
              <a:t>long</a:t>
            </a:r>
            <a:r>
              <a:rPr lang="sk-SK" sz="1600" dirty="0"/>
              <a:t> </a:t>
            </a:r>
            <a:r>
              <a:rPr lang="sk-SK" sz="1600" dirty="0" err="1"/>
              <a:t>lasts</a:t>
            </a:r>
            <a:r>
              <a:rPr lang="sk-SK" sz="1600" dirty="0"/>
              <a:t> </a:t>
            </a:r>
            <a:r>
              <a:rPr lang="sk-SK" sz="1600" dirty="0" err="1"/>
              <a:t>it</a:t>
            </a:r>
            <a:r>
              <a:rPr lang="sk-SK" sz="1600" dirty="0"/>
              <a:t>? </a:t>
            </a:r>
          </a:p>
          <a:p>
            <a:pPr lvl="2">
              <a:lnSpc>
                <a:spcPct val="150000"/>
              </a:lnSpc>
            </a:pPr>
            <a:r>
              <a:rPr lang="sk-SK" sz="1600" dirty="0" err="1"/>
              <a:t>Does</a:t>
            </a:r>
            <a:r>
              <a:rPr lang="sk-SK" sz="1600" dirty="0"/>
              <a:t> </a:t>
            </a:r>
            <a:r>
              <a:rPr lang="sk-SK" sz="1600" dirty="0" err="1"/>
              <a:t>it</a:t>
            </a:r>
            <a:r>
              <a:rPr lang="sk-SK" sz="1600" dirty="0"/>
              <a:t> change in time/ </a:t>
            </a:r>
            <a:r>
              <a:rPr lang="sk-SK" sz="1600" dirty="0" err="1"/>
              <a:t>during</a:t>
            </a:r>
            <a:r>
              <a:rPr lang="sk-SK" sz="1600" dirty="0"/>
              <a:t> the </a:t>
            </a:r>
            <a:r>
              <a:rPr lang="sk-SK" sz="1600" dirty="0" err="1"/>
              <a:t>day</a:t>
            </a:r>
            <a:r>
              <a:rPr lang="sk-SK" sz="1600" dirty="0"/>
              <a:t>? </a:t>
            </a:r>
          </a:p>
          <a:p>
            <a:pPr lvl="2">
              <a:lnSpc>
                <a:spcPct val="150000"/>
              </a:lnSpc>
            </a:pPr>
            <a:r>
              <a:rPr lang="sk-SK" sz="1600" dirty="0" err="1"/>
              <a:t>Any</a:t>
            </a:r>
            <a:r>
              <a:rPr lang="sk-SK" sz="1600" dirty="0"/>
              <a:t> </a:t>
            </a:r>
            <a:r>
              <a:rPr lang="sk-SK" sz="1600" dirty="0" err="1"/>
              <a:t>progression</a:t>
            </a:r>
            <a:r>
              <a:rPr lang="sk-SK" sz="1600" dirty="0"/>
              <a:t>? </a:t>
            </a:r>
          </a:p>
          <a:p>
            <a:pPr lvl="2">
              <a:lnSpc>
                <a:spcPct val="150000"/>
              </a:lnSpc>
            </a:pPr>
            <a:r>
              <a:rPr lang="sk-SK" sz="1600" dirty="0" err="1"/>
              <a:t>What</a:t>
            </a:r>
            <a:r>
              <a:rPr lang="sk-SK" sz="1600" dirty="0"/>
              <a:t> </a:t>
            </a:r>
            <a:r>
              <a:rPr lang="sk-SK" sz="1600" dirty="0" err="1"/>
              <a:t>about</a:t>
            </a:r>
            <a:r>
              <a:rPr lang="sk-SK" sz="1600" dirty="0"/>
              <a:t> the </a:t>
            </a:r>
            <a:r>
              <a:rPr lang="sk-SK" sz="1600" dirty="0" err="1"/>
              <a:t>fellow</a:t>
            </a:r>
            <a:r>
              <a:rPr lang="sk-SK" sz="1600" dirty="0"/>
              <a:t> </a:t>
            </a:r>
            <a:r>
              <a:rPr lang="sk-SK" sz="1600" dirty="0" err="1"/>
              <a:t>eye</a:t>
            </a:r>
            <a:r>
              <a:rPr lang="sk-SK" sz="1600" dirty="0"/>
              <a:t>? </a:t>
            </a:r>
          </a:p>
          <a:p>
            <a:pPr lvl="2">
              <a:lnSpc>
                <a:spcPct val="150000"/>
              </a:lnSpc>
            </a:pPr>
            <a:r>
              <a:rPr lang="sk-SK" sz="1600" dirty="0" err="1"/>
              <a:t>Other</a:t>
            </a:r>
            <a:r>
              <a:rPr lang="sk-SK" sz="1600" dirty="0"/>
              <a:t> </a:t>
            </a:r>
            <a:r>
              <a:rPr lang="sk-SK" sz="1600" dirty="0" err="1"/>
              <a:t>signs</a:t>
            </a:r>
            <a:r>
              <a:rPr lang="sk-SK" sz="1600" dirty="0"/>
              <a:t>? </a:t>
            </a:r>
          </a:p>
          <a:p>
            <a:pPr lvl="2">
              <a:lnSpc>
                <a:spcPct val="150000"/>
              </a:lnSpc>
            </a:pPr>
            <a:r>
              <a:rPr lang="sk-SK" sz="1600" dirty="0" err="1"/>
              <a:t>Personal</a:t>
            </a:r>
            <a:r>
              <a:rPr lang="sk-SK" sz="1600" dirty="0"/>
              <a:t> </a:t>
            </a:r>
            <a:r>
              <a:rPr lang="sk-SK" sz="1600" dirty="0" err="1"/>
              <a:t>medical</a:t>
            </a:r>
            <a:r>
              <a:rPr lang="sk-SK" sz="1600" dirty="0"/>
              <a:t> </a:t>
            </a:r>
            <a:r>
              <a:rPr lang="sk-SK" sz="1600" dirty="0" err="1"/>
              <a:t>history</a:t>
            </a:r>
            <a:r>
              <a:rPr lang="sk-SK" sz="1600" dirty="0"/>
              <a:t>? </a:t>
            </a:r>
          </a:p>
          <a:p>
            <a:pPr lvl="2">
              <a:lnSpc>
                <a:spcPct val="150000"/>
              </a:lnSpc>
            </a:pPr>
            <a:r>
              <a:rPr lang="sk-SK" sz="1600" dirty="0" err="1"/>
              <a:t>Pharmacological</a:t>
            </a:r>
            <a:r>
              <a:rPr lang="sk-SK" sz="1600" dirty="0"/>
              <a:t> </a:t>
            </a:r>
            <a:r>
              <a:rPr lang="sk-SK" sz="1600" dirty="0" err="1"/>
              <a:t>history</a:t>
            </a:r>
            <a:r>
              <a:rPr lang="sk-SK" sz="1600" dirty="0"/>
              <a:t>?</a:t>
            </a:r>
          </a:p>
          <a:p>
            <a:pPr lvl="1">
              <a:lnSpc>
                <a:spcPct val="150000"/>
              </a:lnSpc>
            </a:pPr>
            <a:r>
              <a:rPr lang="sk-SK" sz="2000" dirty="0" err="1"/>
              <a:t>objective</a:t>
            </a:r>
            <a:r>
              <a:rPr lang="sk-SK" sz="2000" dirty="0"/>
              <a:t> (</a:t>
            </a:r>
            <a:r>
              <a:rPr lang="sk-SK" sz="2000" dirty="0" err="1"/>
              <a:t>pupillary</a:t>
            </a:r>
            <a:r>
              <a:rPr lang="sk-SK" sz="2000" dirty="0"/>
              <a:t> </a:t>
            </a:r>
            <a:r>
              <a:rPr lang="sk-SK" sz="2000" dirty="0" err="1"/>
              <a:t>dysfunction</a:t>
            </a:r>
            <a:r>
              <a:rPr lang="sk-SK" sz="2000" dirty="0"/>
              <a:t>, </a:t>
            </a:r>
            <a:r>
              <a:rPr lang="sk-SK" sz="2000" dirty="0" err="1"/>
              <a:t>eye</a:t>
            </a:r>
            <a:r>
              <a:rPr lang="sk-SK" sz="2000" dirty="0"/>
              <a:t> </a:t>
            </a:r>
            <a:r>
              <a:rPr lang="sk-SK" sz="2000" dirty="0" err="1"/>
              <a:t>movement</a:t>
            </a:r>
            <a:r>
              <a:rPr lang="sk-SK" sz="2000" dirty="0"/>
              <a:t> </a:t>
            </a:r>
            <a:r>
              <a:rPr lang="sk-SK" sz="2000" dirty="0" err="1"/>
              <a:t>disorders</a:t>
            </a:r>
            <a:r>
              <a:rPr lang="sk-SK" sz="2000" dirty="0"/>
              <a:t>, </a:t>
            </a:r>
            <a:r>
              <a:rPr lang="sk-SK" sz="2000" dirty="0" err="1"/>
              <a:t>ptosis</a:t>
            </a:r>
            <a:r>
              <a:rPr lang="sk-SK" sz="2000" dirty="0"/>
              <a:t> of </a:t>
            </a:r>
            <a:r>
              <a:rPr lang="sk-SK" sz="2000" dirty="0" err="1"/>
              <a:t>upper</a:t>
            </a:r>
            <a:r>
              <a:rPr lang="sk-SK" sz="2000" dirty="0"/>
              <a:t> </a:t>
            </a:r>
            <a:r>
              <a:rPr lang="sk-SK" sz="2000" dirty="0" err="1"/>
              <a:t>eyelid</a:t>
            </a:r>
            <a:r>
              <a:rPr lang="sk-SK" sz="2000" dirty="0"/>
              <a:t>, </a:t>
            </a:r>
            <a:r>
              <a:rPr lang="sk-SK" sz="2000" dirty="0" err="1"/>
              <a:t>red</a:t>
            </a:r>
            <a:r>
              <a:rPr lang="sk-SK" sz="2000" dirty="0"/>
              <a:t> </a:t>
            </a:r>
            <a:r>
              <a:rPr lang="sk-SK" sz="2000" dirty="0" err="1"/>
              <a:t>eye</a:t>
            </a:r>
            <a:r>
              <a:rPr lang="sk-SK" sz="2000" dirty="0"/>
              <a:t>)</a:t>
            </a:r>
          </a:p>
          <a:p>
            <a:pPr lvl="1">
              <a:lnSpc>
                <a:spcPct val="150000"/>
              </a:lnSpc>
            </a:pPr>
            <a:endParaRPr lang="sk-SK" sz="2000" dirty="0"/>
          </a:p>
          <a:p>
            <a:pPr marL="0" indent="0">
              <a:lnSpc>
                <a:spcPct val="150000"/>
              </a:lnSpc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04555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Orbital</a:t>
            </a:r>
            <a:r>
              <a:rPr lang="sk-SK" sz="3600" b="1" dirty="0"/>
              <a:t> </a:t>
            </a:r>
            <a:r>
              <a:rPr lang="sk-SK" sz="3600" b="1" dirty="0" err="1"/>
              <a:t>apex</a:t>
            </a:r>
            <a:r>
              <a:rPr lang="sk-SK" sz="3600" b="1" dirty="0"/>
              <a:t> </a:t>
            </a:r>
            <a:r>
              <a:rPr lang="sk-SK" sz="3600" b="1" dirty="0" err="1"/>
              <a:t>syndrome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5557406" cy="5486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Etiology</a:t>
            </a:r>
            <a:r>
              <a:rPr lang="cs-CZ" sz="2400" dirty="0"/>
              <a:t>  </a:t>
            </a:r>
          </a:p>
          <a:p>
            <a:pPr lvl="1">
              <a:lnSpc>
                <a:spcPct val="150000"/>
              </a:lnSpc>
            </a:pPr>
            <a:r>
              <a:rPr lang="cs-CZ" sz="2000" dirty="0" err="1"/>
              <a:t>expansive</a:t>
            </a:r>
            <a:r>
              <a:rPr lang="cs-CZ" sz="2000" dirty="0"/>
              <a:t> / </a:t>
            </a:r>
            <a:r>
              <a:rPr lang="cs-CZ" sz="2000" dirty="0" err="1"/>
              <a:t>infiltrative</a:t>
            </a:r>
            <a:r>
              <a:rPr lang="cs-CZ" sz="2000" dirty="0"/>
              <a:t> </a:t>
            </a:r>
            <a:r>
              <a:rPr lang="cs-CZ" sz="2000" dirty="0" err="1"/>
              <a:t>condition</a:t>
            </a:r>
            <a:r>
              <a:rPr lang="cs-CZ" sz="2000" dirty="0"/>
              <a:t> in orbital apex (tumor, </a:t>
            </a:r>
            <a:r>
              <a:rPr lang="cs-CZ" sz="2000" dirty="0" err="1"/>
              <a:t>metastasis</a:t>
            </a:r>
            <a:r>
              <a:rPr lang="cs-CZ" sz="2000" dirty="0"/>
              <a:t>, </a:t>
            </a:r>
            <a:r>
              <a:rPr lang="cs-CZ" sz="2000" dirty="0" err="1"/>
              <a:t>orbitocellulitis</a:t>
            </a:r>
            <a:r>
              <a:rPr lang="cs-CZ" sz="2000" dirty="0"/>
              <a:t>, </a:t>
            </a:r>
            <a:r>
              <a:rPr lang="cs-CZ" sz="2000" dirty="0" err="1"/>
              <a:t>infection</a:t>
            </a:r>
            <a:r>
              <a:rPr lang="cs-CZ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2000" dirty="0" err="1"/>
              <a:t>Affeof</a:t>
            </a:r>
            <a:r>
              <a:rPr lang="cs-CZ" sz="2000" dirty="0"/>
              <a:t> </a:t>
            </a:r>
            <a:r>
              <a:rPr lang="cs-CZ" sz="2000" dirty="0" err="1"/>
              <a:t>oculomotor</a:t>
            </a:r>
            <a:r>
              <a:rPr lang="cs-CZ" sz="2000" dirty="0"/>
              <a:t>, </a:t>
            </a:r>
            <a:r>
              <a:rPr lang="cs-CZ" sz="2000" dirty="0" err="1"/>
              <a:t>trochlear</a:t>
            </a:r>
            <a:r>
              <a:rPr lang="cs-CZ" sz="2000" dirty="0"/>
              <a:t>, </a:t>
            </a:r>
            <a:r>
              <a:rPr lang="cs-CZ" sz="2000" dirty="0" err="1"/>
              <a:t>abducent</a:t>
            </a:r>
            <a:r>
              <a:rPr lang="cs-CZ" sz="2000" dirty="0"/>
              <a:t>, </a:t>
            </a:r>
            <a:r>
              <a:rPr lang="cs-CZ" sz="2000" dirty="0" err="1"/>
              <a:t>trigeminal</a:t>
            </a:r>
            <a:r>
              <a:rPr lang="cs-CZ" sz="2000" dirty="0"/>
              <a:t> nerve and </a:t>
            </a:r>
            <a:r>
              <a:rPr lang="cs-CZ" sz="2000" dirty="0" err="1"/>
              <a:t>also</a:t>
            </a:r>
            <a:r>
              <a:rPr lang="cs-CZ" sz="2000" dirty="0"/>
              <a:t> </a:t>
            </a:r>
            <a:r>
              <a:rPr lang="cs-CZ" sz="2000" dirty="0" err="1"/>
              <a:t>optic</a:t>
            </a:r>
            <a:r>
              <a:rPr lang="cs-CZ" sz="2000" dirty="0"/>
              <a:t> nerve</a:t>
            </a:r>
          </a:p>
          <a:p>
            <a:pPr>
              <a:lnSpc>
                <a:spcPct val="150000"/>
              </a:lnSpc>
            </a:pPr>
            <a:r>
              <a:rPr lang="cs-CZ" sz="2400" b="1" dirty="0" err="1"/>
              <a:t>Clinical</a:t>
            </a:r>
            <a:r>
              <a:rPr lang="cs-CZ" sz="2400" b="1" dirty="0"/>
              <a:t> </a:t>
            </a:r>
            <a:r>
              <a:rPr lang="cs-CZ" sz="2400" b="1" dirty="0" err="1"/>
              <a:t>picture</a:t>
            </a:r>
            <a:endParaRPr lang="cs-CZ" sz="2400" b="1" dirty="0"/>
          </a:p>
          <a:p>
            <a:pPr lvl="1">
              <a:lnSpc>
                <a:spcPct val="150000"/>
              </a:lnSpc>
            </a:pPr>
            <a:r>
              <a:rPr lang="cs-CZ" sz="2000" dirty="0" err="1"/>
              <a:t>Upper</a:t>
            </a:r>
            <a:r>
              <a:rPr lang="cs-CZ" sz="2000" dirty="0"/>
              <a:t> </a:t>
            </a:r>
            <a:r>
              <a:rPr lang="cs-CZ" sz="2000" dirty="0" err="1"/>
              <a:t>eyelid</a:t>
            </a:r>
            <a:r>
              <a:rPr lang="cs-CZ" sz="2000" dirty="0"/>
              <a:t> ptosis</a:t>
            </a:r>
          </a:p>
          <a:p>
            <a:pPr lvl="1">
              <a:lnSpc>
                <a:spcPct val="150000"/>
              </a:lnSpc>
            </a:pPr>
            <a:r>
              <a:rPr lang="cs-CZ" sz="2000" dirty="0" err="1"/>
              <a:t>Ophthalmoplegia</a:t>
            </a:r>
            <a:r>
              <a:rPr lang="cs-CZ" sz="2000" dirty="0"/>
              <a:t> (</a:t>
            </a:r>
            <a:r>
              <a:rPr lang="cs-CZ" sz="2000" dirty="0" err="1"/>
              <a:t>incomplete</a:t>
            </a:r>
            <a:r>
              <a:rPr lang="cs-CZ" sz="2000" dirty="0"/>
              <a:t> / </a:t>
            </a:r>
            <a:r>
              <a:rPr lang="cs-CZ" sz="2000" dirty="0" err="1"/>
              <a:t>complete</a:t>
            </a:r>
            <a:r>
              <a:rPr lang="cs-CZ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2000" dirty="0" err="1"/>
              <a:t>Visual</a:t>
            </a:r>
            <a:r>
              <a:rPr lang="cs-CZ" sz="2000" dirty="0"/>
              <a:t> </a:t>
            </a:r>
            <a:r>
              <a:rPr lang="cs-CZ" sz="2000" dirty="0" err="1"/>
              <a:t>acuity</a:t>
            </a:r>
            <a:r>
              <a:rPr lang="cs-CZ" sz="2000" dirty="0"/>
              <a:t> </a:t>
            </a:r>
            <a:r>
              <a:rPr lang="cs-CZ" sz="2000" dirty="0" err="1"/>
              <a:t>decrease</a:t>
            </a:r>
            <a:r>
              <a:rPr lang="cs-CZ" sz="2000" dirty="0"/>
              <a:t> – </a:t>
            </a:r>
            <a:r>
              <a:rPr lang="cs-CZ" sz="2000" dirty="0" err="1"/>
              <a:t>diplopia</a:t>
            </a:r>
            <a:r>
              <a:rPr lang="cs-CZ" sz="2000" dirty="0"/>
              <a:t> (</a:t>
            </a:r>
            <a:r>
              <a:rPr lang="cs-CZ" sz="2000" dirty="0" err="1"/>
              <a:t>undirectly</a:t>
            </a:r>
            <a:r>
              <a:rPr lang="cs-CZ" sz="2000" dirty="0"/>
              <a:t> to </a:t>
            </a:r>
            <a:r>
              <a:rPr lang="cs-CZ" sz="2000" dirty="0" err="1"/>
              <a:t>level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visual</a:t>
            </a:r>
            <a:r>
              <a:rPr lang="cs-CZ" sz="2000" dirty="0"/>
              <a:t> </a:t>
            </a:r>
            <a:r>
              <a:rPr lang="cs-CZ" sz="2000" dirty="0" err="1"/>
              <a:t>acuity</a:t>
            </a:r>
            <a:r>
              <a:rPr lang="cs-CZ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2000" dirty="0" err="1"/>
              <a:t>Exophthalmus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2000" dirty="0" err="1"/>
              <a:t>Hypestesia</a:t>
            </a:r>
            <a:r>
              <a:rPr lang="cs-CZ" sz="2000" dirty="0"/>
              <a:t> (</a:t>
            </a:r>
            <a:r>
              <a:rPr lang="cs-CZ" sz="2000" dirty="0" err="1"/>
              <a:t>inervation</a:t>
            </a:r>
            <a:r>
              <a:rPr lang="cs-CZ" sz="2000" dirty="0"/>
              <a:t> area </a:t>
            </a:r>
            <a:r>
              <a:rPr lang="cs-CZ" sz="2000" dirty="0" err="1"/>
              <a:t>of</a:t>
            </a:r>
            <a:r>
              <a:rPr lang="cs-CZ" sz="2000" dirty="0"/>
              <a:t> 1. and 2. </a:t>
            </a:r>
            <a:r>
              <a:rPr lang="cs-CZ" sz="2000" dirty="0" err="1"/>
              <a:t>branch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trigeminal</a:t>
            </a:r>
            <a:r>
              <a:rPr lang="cs-CZ" sz="2000" dirty="0"/>
              <a:t> nerve)</a:t>
            </a:r>
          </a:p>
          <a:p>
            <a:pPr lvl="1">
              <a:lnSpc>
                <a:spcPct val="150000"/>
              </a:lnSpc>
            </a:pPr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75" y="1183757"/>
            <a:ext cx="4807501" cy="316958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9601200" y="3901316"/>
            <a:ext cx="223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Aspergillus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</a:t>
            </a:r>
            <a:endParaRPr lang="sk-SK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369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Carotid-cavernous</a:t>
            </a:r>
            <a:r>
              <a:rPr lang="sk-SK" sz="3600" b="1" dirty="0"/>
              <a:t> fistula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4931749" cy="5486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Etiology</a:t>
            </a:r>
            <a:r>
              <a:rPr lang="cs-CZ" sz="2400" dirty="0"/>
              <a:t>  </a:t>
            </a:r>
          </a:p>
          <a:p>
            <a:pPr lvl="1">
              <a:lnSpc>
                <a:spcPct val="150000"/>
              </a:lnSpc>
            </a:pPr>
            <a:r>
              <a:rPr lang="cs-CZ" sz="1800" dirty="0" err="1"/>
              <a:t>abnormal</a:t>
            </a:r>
            <a:r>
              <a:rPr lang="cs-CZ" sz="1800" dirty="0"/>
              <a:t> </a:t>
            </a:r>
            <a:r>
              <a:rPr lang="cs-CZ" sz="1800" dirty="0" err="1"/>
              <a:t>communication</a:t>
            </a:r>
            <a:r>
              <a:rPr lang="cs-CZ" sz="1800" dirty="0"/>
              <a:t> </a:t>
            </a:r>
            <a:r>
              <a:rPr lang="cs-CZ" sz="1800" dirty="0" err="1"/>
              <a:t>between</a:t>
            </a:r>
            <a:r>
              <a:rPr lang="cs-CZ" sz="1800" dirty="0"/>
              <a:t> </a:t>
            </a:r>
            <a:r>
              <a:rPr lang="cs-CZ" sz="1800" dirty="0" err="1"/>
              <a:t>arterial</a:t>
            </a:r>
            <a:r>
              <a:rPr lang="cs-CZ" sz="1800" dirty="0"/>
              <a:t> and </a:t>
            </a:r>
            <a:r>
              <a:rPr lang="cs-CZ" sz="1800" dirty="0" err="1"/>
              <a:t>venous</a:t>
            </a:r>
            <a:r>
              <a:rPr lang="cs-CZ" sz="1800" dirty="0"/>
              <a:t> </a:t>
            </a:r>
            <a:r>
              <a:rPr lang="cs-CZ" sz="1800" dirty="0" err="1"/>
              <a:t>system</a:t>
            </a:r>
            <a:r>
              <a:rPr lang="cs-CZ" sz="1800" dirty="0"/>
              <a:t> </a:t>
            </a:r>
            <a:r>
              <a:rPr lang="cs-CZ" sz="1800" dirty="0" err="1"/>
              <a:t>within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cavernous</a:t>
            </a:r>
            <a:r>
              <a:rPr lang="cs-CZ" sz="1800" dirty="0"/>
              <a:t> sinus</a:t>
            </a:r>
          </a:p>
          <a:p>
            <a:pPr lvl="1">
              <a:lnSpc>
                <a:spcPct val="150000"/>
              </a:lnSpc>
            </a:pPr>
            <a:r>
              <a:rPr lang="cs-CZ" sz="1800" i="1" dirty="0"/>
              <a:t>direct </a:t>
            </a:r>
            <a:r>
              <a:rPr lang="cs-CZ" sz="1800" dirty="0"/>
              <a:t>– post </a:t>
            </a:r>
            <a:r>
              <a:rPr lang="cs-CZ" sz="1800" dirty="0" err="1"/>
              <a:t>traumatic</a:t>
            </a:r>
            <a:r>
              <a:rPr lang="cs-CZ" sz="1800" dirty="0"/>
              <a:t>; </a:t>
            </a:r>
            <a:r>
              <a:rPr lang="cs-CZ" sz="1800" dirty="0" err="1"/>
              <a:t>rupture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ICA </a:t>
            </a:r>
            <a:r>
              <a:rPr lang="cs-CZ" sz="1800" dirty="0" err="1"/>
              <a:t>wall</a:t>
            </a:r>
            <a:endParaRPr lang="cs-CZ" sz="1800" dirty="0"/>
          </a:p>
          <a:p>
            <a:pPr lvl="1">
              <a:lnSpc>
                <a:spcPct val="150000"/>
              </a:lnSpc>
            </a:pPr>
            <a:r>
              <a:rPr lang="cs-CZ" sz="1800" i="1" dirty="0" err="1"/>
              <a:t>indirect</a:t>
            </a:r>
            <a:r>
              <a:rPr lang="cs-CZ" sz="1800" dirty="0"/>
              <a:t> – </a:t>
            </a:r>
            <a:r>
              <a:rPr lang="cs-CZ" sz="1800" dirty="0" err="1"/>
              <a:t>rupture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smaller</a:t>
            </a:r>
            <a:r>
              <a:rPr lang="cs-CZ" sz="1800" dirty="0"/>
              <a:t> </a:t>
            </a:r>
            <a:r>
              <a:rPr lang="cs-CZ" sz="1800" dirty="0" err="1"/>
              <a:t>vessels</a:t>
            </a: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Clinical</a:t>
            </a:r>
            <a:r>
              <a:rPr lang="cs-CZ" sz="2400" b="1" dirty="0"/>
              <a:t> </a:t>
            </a:r>
            <a:r>
              <a:rPr lang="cs-CZ" sz="2400" b="1" dirty="0" err="1"/>
              <a:t>picture</a:t>
            </a:r>
            <a:endParaRPr lang="cs-CZ" sz="2400" b="1" dirty="0"/>
          </a:p>
          <a:p>
            <a:pPr lvl="1">
              <a:lnSpc>
                <a:spcPct val="150000"/>
              </a:lnSpc>
            </a:pPr>
            <a:r>
              <a:rPr lang="cs-CZ" sz="1800" b="1" i="1" dirty="0"/>
              <a:t>Caput </a:t>
            </a:r>
            <a:r>
              <a:rPr lang="cs-CZ" sz="1800" b="1" i="1" dirty="0" err="1"/>
              <a:t>medusae</a:t>
            </a:r>
            <a:r>
              <a:rPr lang="cs-CZ" sz="1800" dirty="0"/>
              <a:t>, </a:t>
            </a:r>
            <a:r>
              <a:rPr lang="cs-CZ" sz="1800" dirty="0" err="1"/>
              <a:t>bruit</a:t>
            </a:r>
            <a:r>
              <a:rPr lang="cs-CZ" sz="1800" dirty="0"/>
              <a:t>, feeling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pulsation</a:t>
            </a:r>
            <a:r>
              <a:rPr lang="cs-CZ" sz="1800" dirty="0"/>
              <a:t>, </a:t>
            </a:r>
            <a:r>
              <a:rPr lang="cs-CZ" sz="1800" dirty="0" err="1"/>
              <a:t>eye</a:t>
            </a:r>
            <a:r>
              <a:rPr lang="cs-CZ" sz="1800" dirty="0"/>
              <a:t> </a:t>
            </a:r>
            <a:r>
              <a:rPr lang="cs-CZ" sz="1800" dirty="0" err="1"/>
              <a:t>movement</a:t>
            </a:r>
            <a:r>
              <a:rPr lang="cs-CZ" sz="1800" dirty="0"/>
              <a:t> </a:t>
            </a:r>
            <a:r>
              <a:rPr lang="cs-CZ" sz="1800" dirty="0" err="1"/>
              <a:t>disorder</a:t>
            </a:r>
            <a:r>
              <a:rPr lang="cs-CZ" sz="1800" dirty="0"/>
              <a:t>, </a:t>
            </a:r>
            <a:r>
              <a:rPr lang="cs-CZ" sz="1800" dirty="0" err="1"/>
              <a:t>diplopia</a:t>
            </a:r>
            <a:r>
              <a:rPr lang="cs-CZ" sz="1800" dirty="0"/>
              <a:t>, </a:t>
            </a:r>
            <a:r>
              <a:rPr lang="cs-CZ" sz="1800" dirty="0" err="1"/>
              <a:t>exophthalmus</a:t>
            </a:r>
            <a:r>
              <a:rPr lang="cs-CZ" sz="1800" dirty="0"/>
              <a:t>, </a:t>
            </a:r>
            <a:r>
              <a:rPr lang="cs-CZ" sz="1800" dirty="0" err="1"/>
              <a:t>elevated</a:t>
            </a:r>
            <a:r>
              <a:rPr lang="cs-CZ" sz="1800" dirty="0"/>
              <a:t> </a:t>
            </a:r>
            <a:r>
              <a:rPr lang="cs-CZ" sz="1800" dirty="0" err="1"/>
              <a:t>intraocular</a:t>
            </a:r>
            <a:r>
              <a:rPr lang="cs-CZ" sz="1800" dirty="0"/>
              <a:t> </a:t>
            </a:r>
            <a:r>
              <a:rPr lang="cs-CZ" sz="1800" dirty="0" err="1"/>
              <a:t>pressure</a:t>
            </a:r>
            <a:r>
              <a:rPr lang="cs-CZ" sz="1800" dirty="0"/>
              <a:t>, </a:t>
            </a:r>
            <a:r>
              <a:rPr lang="cs-CZ" sz="1800" dirty="0" err="1"/>
              <a:t>decreased</a:t>
            </a:r>
            <a:r>
              <a:rPr lang="cs-CZ" sz="1800" dirty="0"/>
              <a:t> </a:t>
            </a:r>
            <a:r>
              <a:rPr lang="cs-CZ" sz="1800" dirty="0" err="1"/>
              <a:t>visual</a:t>
            </a:r>
            <a:r>
              <a:rPr lang="cs-CZ" sz="1800" dirty="0"/>
              <a:t> </a:t>
            </a:r>
            <a:r>
              <a:rPr lang="cs-CZ" sz="1800" dirty="0" err="1"/>
              <a:t>acuity</a:t>
            </a: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Therapy</a:t>
            </a:r>
            <a:endParaRPr lang="cs-CZ" sz="2400" b="1" dirty="0"/>
          </a:p>
          <a:p>
            <a:pPr lvl="1">
              <a:lnSpc>
                <a:spcPct val="150000"/>
              </a:lnSpc>
            </a:pPr>
            <a:r>
              <a:rPr lang="cs-CZ" sz="1800" dirty="0" err="1"/>
              <a:t>endovascular</a:t>
            </a:r>
            <a:r>
              <a:rPr lang="cs-CZ" sz="1800" dirty="0"/>
              <a:t> – </a:t>
            </a:r>
            <a:r>
              <a:rPr lang="cs-CZ" sz="1800" dirty="0" err="1"/>
              <a:t>transarterial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transvenous</a:t>
            </a:r>
            <a:r>
              <a:rPr lang="cs-CZ" sz="1800" dirty="0"/>
              <a:t> (stent, </a:t>
            </a:r>
            <a:r>
              <a:rPr lang="cs-CZ" sz="1800" dirty="0" err="1"/>
              <a:t>coil</a:t>
            </a:r>
            <a:r>
              <a:rPr lang="cs-CZ" sz="1800" dirty="0"/>
              <a:t>, </a:t>
            </a:r>
            <a:r>
              <a:rPr lang="cs-CZ" sz="1800" dirty="0" err="1"/>
              <a:t>balloons</a:t>
            </a:r>
            <a:r>
              <a:rPr lang="cs-CZ" sz="1800" dirty="0"/>
              <a:t>)</a:t>
            </a:r>
            <a:endParaRPr lang="sk-SK" sz="2000" dirty="0"/>
          </a:p>
        </p:txBody>
      </p:sp>
      <p:sp>
        <p:nvSpPr>
          <p:cNvPr id="5" name="BlokTextu 4"/>
          <p:cNvSpPr txBox="1"/>
          <p:nvPr/>
        </p:nvSpPr>
        <p:spPr>
          <a:xfrm>
            <a:off x="9753600" y="3742292"/>
            <a:ext cx="208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Aspergillova</a:t>
            </a:r>
            <a:r>
              <a:rPr lang="cs-CZ" b="1" dirty="0">
                <a:solidFill>
                  <a:schemeClr val="bg1"/>
                </a:solidFill>
              </a:rPr>
              <a:t> infekce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33" y="1756572"/>
            <a:ext cx="6824425" cy="49135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5833241" y="3926958"/>
            <a:ext cx="174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Caput </a:t>
            </a:r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medusae</a:t>
            </a:r>
            <a:endParaRPr lang="sk-SK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732166" y="3844033"/>
            <a:ext cx="417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dilatation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ophthalmic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vein</a:t>
            </a:r>
            <a:endParaRPr lang="sk-SK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207583" y="6089780"/>
            <a:ext cx="341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Angiography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fistula</a:t>
            </a:r>
            <a:endParaRPr lang="sk-SK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9900744" y="6272655"/>
            <a:ext cx="207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embolisation</a:t>
            </a:r>
            <a:endParaRPr lang="sk-SK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784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Pupilomotoric</a:t>
            </a:r>
            <a:r>
              <a:rPr lang="sk-SK" sz="3600" b="1" dirty="0"/>
              <a:t> </a:t>
            </a:r>
            <a:r>
              <a:rPr lang="sk-SK" sz="3600" b="1" dirty="0" err="1"/>
              <a:t>pathway</a:t>
            </a:r>
            <a:endParaRPr lang="cs-CZ" sz="36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9753600" y="3742292"/>
            <a:ext cx="208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Aspergillova</a:t>
            </a:r>
            <a:r>
              <a:rPr lang="cs-CZ" b="1" dirty="0">
                <a:solidFill>
                  <a:schemeClr val="bg1"/>
                </a:solidFill>
              </a:rPr>
              <a:t> infekce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207583" y="6272655"/>
            <a:ext cx="341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Angiografie: komunikace - fistula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9900744" y="6272655"/>
            <a:ext cx="207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po embolizaci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www.ib.cnea.gov.ar/~redneu/2013/BOOKS/Principles%20of%20Neural%20Science%20-%20Kandel/gateway.ut.ovid.com/fulltextservice/ct%7B06b9ee1beed594190674f1983457a7dd32af6a0d5a4c9892~53/da7c45ff14.gi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5930" y="1264361"/>
            <a:ext cx="4347870" cy="49258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52" y="1075176"/>
            <a:ext cx="4385672" cy="52375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BlokTextu 12"/>
          <p:cNvSpPr txBox="1"/>
          <p:nvPr/>
        </p:nvSpPr>
        <p:spPr>
          <a:xfrm>
            <a:off x="7733482" y="6331971"/>
            <a:ext cx="368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Sympathetic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pathway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213485" y="6326204"/>
            <a:ext cx="406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Parasympathetic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pathway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49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Pupillary</a:t>
            </a:r>
            <a:r>
              <a:rPr lang="sk-SK" sz="3600" b="1" dirty="0"/>
              <a:t> </a:t>
            </a:r>
            <a:r>
              <a:rPr lang="sk-SK" sz="3600" b="1" dirty="0" err="1"/>
              <a:t>reactions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56173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Basic </a:t>
            </a:r>
            <a:r>
              <a:rPr lang="cs-CZ" b="1" dirty="0" err="1"/>
              <a:t>reactions</a:t>
            </a:r>
            <a:endParaRPr lang="cs-CZ" b="1" dirty="0"/>
          </a:p>
          <a:p>
            <a:pPr lvl="1">
              <a:lnSpc>
                <a:spcPct val="150000"/>
              </a:lnSpc>
            </a:pPr>
            <a:r>
              <a:rPr lang="cs-CZ" sz="2000" b="1" dirty="0" err="1"/>
              <a:t>Mydriasis</a:t>
            </a:r>
            <a:r>
              <a:rPr lang="cs-CZ" sz="2000" b="1" dirty="0"/>
              <a:t> </a:t>
            </a:r>
            <a:r>
              <a:rPr lang="cs-CZ" sz="2000" dirty="0"/>
              <a:t>– </a:t>
            </a:r>
            <a:r>
              <a:rPr lang="cs-CZ" sz="2000" dirty="0" err="1"/>
              <a:t>sympathetic</a:t>
            </a:r>
            <a:r>
              <a:rPr lang="cs-CZ" sz="2000" dirty="0"/>
              <a:t> </a:t>
            </a:r>
            <a:r>
              <a:rPr lang="cs-CZ" sz="2000" dirty="0" err="1"/>
              <a:t>inervation</a:t>
            </a:r>
            <a:r>
              <a:rPr lang="cs-CZ" sz="2000" dirty="0"/>
              <a:t> (m. </a:t>
            </a:r>
            <a:r>
              <a:rPr lang="cs-CZ" sz="2000" dirty="0" err="1"/>
              <a:t>dilatator</a:t>
            </a:r>
            <a:r>
              <a:rPr lang="cs-CZ" sz="2000" dirty="0"/>
              <a:t> </a:t>
            </a:r>
            <a:r>
              <a:rPr lang="cs-CZ" sz="2000" dirty="0" err="1"/>
              <a:t>pupilae</a:t>
            </a:r>
            <a:r>
              <a:rPr lang="cs-CZ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2000" b="1" dirty="0" err="1"/>
              <a:t>Miosis</a:t>
            </a:r>
            <a:r>
              <a:rPr lang="cs-CZ" sz="2000" dirty="0"/>
              <a:t> – </a:t>
            </a:r>
            <a:r>
              <a:rPr lang="cs-CZ" sz="2000" dirty="0" err="1"/>
              <a:t>parasympathetic</a:t>
            </a:r>
            <a:r>
              <a:rPr lang="cs-CZ" sz="2000" dirty="0"/>
              <a:t> </a:t>
            </a:r>
            <a:r>
              <a:rPr lang="cs-CZ" sz="2000" dirty="0" err="1"/>
              <a:t>inervation</a:t>
            </a:r>
            <a:r>
              <a:rPr lang="cs-CZ" sz="2000" dirty="0"/>
              <a:t> (m. </a:t>
            </a:r>
            <a:r>
              <a:rPr lang="cs-CZ" sz="2000" dirty="0" err="1"/>
              <a:t>sphincter</a:t>
            </a:r>
            <a:r>
              <a:rPr lang="cs-CZ" sz="2000" dirty="0"/>
              <a:t> </a:t>
            </a:r>
            <a:r>
              <a:rPr lang="cs-CZ" sz="2000" dirty="0" err="1"/>
              <a:t>pupilae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 err="1"/>
              <a:t>Diagnostic</a:t>
            </a:r>
            <a:r>
              <a:rPr lang="cs-CZ" b="1" dirty="0"/>
              <a:t> </a:t>
            </a:r>
            <a:r>
              <a:rPr lang="cs-CZ" b="1" dirty="0" err="1"/>
              <a:t>tests</a:t>
            </a:r>
            <a:endParaRPr lang="cs-CZ" b="1" dirty="0"/>
          </a:p>
          <a:p>
            <a:pPr lvl="1">
              <a:lnSpc>
                <a:spcPct val="150000"/>
              </a:lnSpc>
            </a:pPr>
            <a:r>
              <a:rPr lang="cs-CZ" sz="2000" b="1" dirty="0"/>
              <a:t>Direct and </a:t>
            </a:r>
            <a:r>
              <a:rPr lang="cs-CZ" sz="2000" b="1" dirty="0" err="1"/>
              <a:t>undirect</a:t>
            </a:r>
            <a:r>
              <a:rPr lang="cs-CZ" sz="2000" b="1" dirty="0"/>
              <a:t> </a:t>
            </a:r>
            <a:r>
              <a:rPr lang="cs-CZ" sz="2000" b="1" dirty="0" err="1"/>
              <a:t>shine</a:t>
            </a:r>
            <a:r>
              <a:rPr lang="cs-CZ" sz="2000" dirty="0"/>
              <a:t> (</a:t>
            </a:r>
            <a:r>
              <a:rPr lang="cs-CZ" sz="2000" dirty="0" err="1"/>
              <a:t>action-reaction</a:t>
            </a:r>
            <a:r>
              <a:rPr lang="cs-CZ" sz="2000" dirty="0"/>
              <a:t>) – </a:t>
            </a:r>
            <a:r>
              <a:rPr lang="cs-CZ" sz="2000" dirty="0" err="1"/>
              <a:t>physiological</a:t>
            </a:r>
            <a:r>
              <a:rPr lang="cs-CZ" sz="2000" dirty="0"/>
              <a:t> </a:t>
            </a:r>
            <a:r>
              <a:rPr lang="cs-CZ" sz="2000" dirty="0" err="1"/>
              <a:t>miosis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both</a:t>
            </a:r>
            <a:r>
              <a:rPr lang="cs-CZ" sz="2000" dirty="0"/>
              <a:t> </a:t>
            </a:r>
            <a:r>
              <a:rPr lang="cs-CZ" sz="2000" dirty="0" err="1"/>
              <a:t>pupils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2000" b="1" dirty="0" err="1"/>
              <a:t>Near</a:t>
            </a:r>
            <a:r>
              <a:rPr lang="cs-CZ" sz="2000" b="1" dirty="0"/>
              <a:t> response test</a:t>
            </a:r>
            <a:r>
              <a:rPr lang="cs-CZ" sz="2000" dirty="0"/>
              <a:t> – </a:t>
            </a:r>
            <a:r>
              <a:rPr lang="cs-CZ" sz="2000" dirty="0" err="1"/>
              <a:t>physiological</a:t>
            </a:r>
            <a:r>
              <a:rPr lang="cs-CZ" sz="2000" dirty="0"/>
              <a:t> </a:t>
            </a:r>
            <a:r>
              <a:rPr lang="cs-CZ" sz="2000" dirty="0" err="1"/>
              <a:t>miosis</a:t>
            </a:r>
            <a:r>
              <a:rPr lang="cs-CZ" sz="2000" dirty="0"/>
              <a:t> </a:t>
            </a:r>
            <a:r>
              <a:rPr lang="cs-CZ" sz="2000" dirty="0" err="1"/>
              <a:t>associated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accomodation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2000" b="1" dirty="0" err="1"/>
              <a:t>Farmacological</a:t>
            </a:r>
            <a:r>
              <a:rPr lang="cs-CZ" sz="2000" b="1" dirty="0"/>
              <a:t> testing</a:t>
            </a:r>
            <a:r>
              <a:rPr lang="cs-CZ" sz="2000" dirty="0"/>
              <a:t> </a:t>
            </a:r>
            <a:endParaRPr lang="sk-SK" sz="2000" dirty="0"/>
          </a:p>
        </p:txBody>
      </p:sp>
      <p:sp>
        <p:nvSpPr>
          <p:cNvPr id="9" name="BlokTextu 8"/>
          <p:cNvSpPr txBox="1"/>
          <p:nvPr/>
        </p:nvSpPr>
        <p:spPr>
          <a:xfrm>
            <a:off x="5207583" y="6272655"/>
            <a:ext cx="341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Angiografie: komunikace - fistula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9900744" y="6272655"/>
            <a:ext cx="207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po embolizaci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79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Pupillary</a:t>
            </a:r>
            <a:r>
              <a:rPr lang="sk-SK" sz="3600" b="1" dirty="0"/>
              <a:t> </a:t>
            </a:r>
            <a:r>
              <a:rPr lang="sk-SK" sz="3600" b="1" dirty="0" err="1"/>
              <a:t>reactions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56173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200" b="1" dirty="0" err="1"/>
              <a:t>Typical</a:t>
            </a:r>
            <a:r>
              <a:rPr lang="cs-CZ" sz="2200" b="1" dirty="0"/>
              <a:t> pupil </a:t>
            </a:r>
            <a:r>
              <a:rPr lang="cs-CZ" sz="2200" b="1" dirty="0" err="1"/>
              <a:t>appearance</a:t>
            </a:r>
            <a:endParaRPr lang="cs-CZ" sz="2200" b="1" dirty="0"/>
          </a:p>
          <a:p>
            <a:pPr lvl="1">
              <a:lnSpc>
                <a:spcPct val="150000"/>
              </a:lnSpc>
            </a:pPr>
            <a:r>
              <a:rPr lang="cs-CZ" sz="1800" b="1" dirty="0" err="1"/>
              <a:t>isocoria</a:t>
            </a:r>
            <a:r>
              <a:rPr lang="cs-CZ" sz="1800" b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physiological</a:t>
            </a:r>
            <a:r>
              <a:rPr lang="cs-CZ" sz="1800" dirty="0"/>
              <a:t> </a:t>
            </a:r>
            <a:r>
              <a:rPr lang="cs-CZ" sz="1800" dirty="0" err="1"/>
              <a:t>anisocoria</a:t>
            </a:r>
            <a:r>
              <a:rPr lang="cs-CZ" sz="1800" dirty="0"/>
              <a:t> up to 1mm – </a:t>
            </a:r>
            <a:r>
              <a:rPr lang="cs-CZ" sz="1800" dirty="0" err="1"/>
              <a:t>same</a:t>
            </a:r>
            <a:r>
              <a:rPr lang="cs-CZ" sz="1800" dirty="0"/>
              <a:t> </a:t>
            </a:r>
            <a:r>
              <a:rPr lang="cs-CZ" sz="1800" dirty="0" err="1"/>
              <a:t>size</a:t>
            </a:r>
            <a:r>
              <a:rPr lang="cs-CZ" sz="1800" dirty="0"/>
              <a:t> in </a:t>
            </a:r>
            <a:r>
              <a:rPr lang="cs-CZ" sz="1800" dirty="0" err="1"/>
              <a:t>various</a:t>
            </a:r>
            <a:r>
              <a:rPr lang="cs-CZ" sz="1800" dirty="0"/>
              <a:t> </a:t>
            </a:r>
            <a:r>
              <a:rPr lang="cs-CZ" sz="1800" dirty="0" err="1"/>
              <a:t>illuminance</a:t>
            </a:r>
            <a:r>
              <a:rPr lang="cs-CZ" sz="1800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1800" b="1" dirty="0" err="1"/>
              <a:t>consensual</a:t>
            </a:r>
            <a:r>
              <a:rPr lang="cs-CZ" sz="1800" b="1" dirty="0"/>
              <a:t> </a:t>
            </a:r>
            <a:r>
              <a:rPr lang="cs-CZ" sz="1800" b="1" dirty="0" err="1"/>
              <a:t>reaction</a:t>
            </a:r>
            <a:r>
              <a:rPr lang="cs-CZ" sz="1800" b="1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both</a:t>
            </a:r>
            <a:r>
              <a:rPr lang="cs-CZ" sz="1800" dirty="0"/>
              <a:t> </a:t>
            </a:r>
            <a:r>
              <a:rPr lang="cs-CZ" sz="1800" dirty="0" err="1"/>
              <a:t>pupils</a:t>
            </a:r>
            <a:endParaRPr lang="cs-CZ" sz="1800" dirty="0"/>
          </a:p>
          <a:p>
            <a:pPr lvl="1">
              <a:lnSpc>
                <a:spcPct val="150000"/>
              </a:lnSpc>
            </a:pPr>
            <a:r>
              <a:rPr lang="cs-CZ" sz="1800" b="1" dirty="0" err="1"/>
              <a:t>size</a:t>
            </a:r>
            <a:r>
              <a:rPr lang="cs-CZ" sz="1800" b="1" dirty="0"/>
              <a:t> </a:t>
            </a:r>
            <a:r>
              <a:rPr lang="cs-CZ" sz="1800" dirty="0"/>
              <a:t>– </a:t>
            </a:r>
            <a:r>
              <a:rPr lang="cs-CZ" sz="1800" dirty="0" err="1"/>
              <a:t>diameter</a:t>
            </a:r>
            <a:r>
              <a:rPr lang="cs-CZ" sz="1800" dirty="0"/>
              <a:t> 3mm, dependence on </a:t>
            </a:r>
            <a:r>
              <a:rPr lang="cs-CZ" sz="1800" dirty="0" err="1"/>
              <a:t>authonomic</a:t>
            </a:r>
            <a:r>
              <a:rPr lang="cs-CZ" sz="1800" dirty="0"/>
              <a:t> </a:t>
            </a:r>
            <a:r>
              <a:rPr lang="cs-CZ" sz="1800" dirty="0" err="1"/>
              <a:t>nervous</a:t>
            </a:r>
            <a:r>
              <a:rPr lang="cs-CZ" sz="1800" dirty="0"/>
              <a:t> </a:t>
            </a:r>
            <a:r>
              <a:rPr lang="cs-CZ" sz="1800" dirty="0" err="1"/>
              <a:t>system</a:t>
            </a:r>
            <a:endParaRPr lang="sk-SK" sz="1800" dirty="0"/>
          </a:p>
          <a:p>
            <a:pPr>
              <a:lnSpc>
                <a:spcPct val="150000"/>
              </a:lnSpc>
            </a:pPr>
            <a:endParaRPr lang="cs-CZ" sz="2200" b="1" dirty="0"/>
          </a:p>
          <a:p>
            <a:pPr>
              <a:lnSpc>
                <a:spcPct val="150000"/>
              </a:lnSpc>
            </a:pPr>
            <a:r>
              <a:rPr lang="cs-CZ" sz="2200" b="1" dirty="0" err="1"/>
              <a:t>Atypical</a:t>
            </a:r>
            <a:r>
              <a:rPr lang="cs-CZ" sz="2200" b="1" dirty="0"/>
              <a:t> </a:t>
            </a:r>
            <a:r>
              <a:rPr lang="cs-CZ" sz="2200" b="1" dirty="0" err="1"/>
              <a:t>appearance</a:t>
            </a:r>
            <a:r>
              <a:rPr lang="cs-CZ" sz="2200" b="1" dirty="0"/>
              <a:t> </a:t>
            </a:r>
            <a:r>
              <a:rPr lang="cs-CZ" sz="2200" b="1" dirty="0" err="1"/>
              <a:t>or</a:t>
            </a:r>
            <a:r>
              <a:rPr lang="cs-CZ" sz="2200" b="1" dirty="0"/>
              <a:t> </a:t>
            </a:r>
            <a:r>
              <a:rPr lang="cs-CZ" sz="2200" b="1" dirty="0" err="1"/>
              <a:t>pupilar</a:t>
            </a:r>
            <a:r>
              <a:rPr lang="cs-CZ" sz="2200" b="1" dirty="0"/>
              <a:t> </a:t>
            </a:r>
            <a:r>
              <a:rPr lang="cs-CZ" sz="2200" b="1" dirty="0" err="1"/>
              <a:t>reaction</a:t>
            </a:r>
            <a:endParaRPr lang="cs-CZ" sz="2200" b="1" dirty="0"/>
          </a:p>
          <a:p>
            <a:pPr lvl="1">
              <a:lnSpc>
                <a:spcPct val="150000"/>
              </a:lnSpc>
            </a:pPr>
            <a:r>
              <a:rPr lang="cs-CZ" sz="1800" i="1" dirty="0" err="1"/>
              <a:t>Pupilotonia</a:t>
            </a:r>
            <a:r>
              <a:rPr lang="cs-CZ" sz="1800" i="1" dirty="0"/>
              <a:t> (</a:t>
            </a:r>
            <a:r>
              <a:rPr lang="cs-CZ" sz="1800" i="1" dirty="0" err="1"/>
              <a:t>Adie´s</a:t>
            </a:r>
            <a:r>
              <a:rPr lang="cs-CZ" sz="1800" i="1" dirty="0"/>
              <a:t> pupil)</a:t>
            </a:r>
            <a:r>
              <a:rPr lang="cs-CZ" sz="1800" dirty="0"/>
              <a:t> – </a:t>
            </a:r>
            <a:r>
              <a:rPr lang="cs-CZ" sz="1800" dirty="0" err="1"/>
              <a:t>dilated</a:t>
            </a:r>
            <a:r>
              <a:rPr lang="cs-CZ" sz="1800" dirty="0"/>
              <a:t> pupil not </a:t>
            </a:r>
            <a:r>
              <a:rPr lang="cs-CZ" sz="1800" dirty="0" err="1"/>
              <a:t>responding</a:t>
            </a:r>
            <a:r>
              <a:rPr lang="cs-CZ" sz="1800" dirty="0"/>
              <a:t> to </a:t>
            </a:r>
            <a:r>
              <a:rPr lang="cs-CZ" sz="1800" dirty="0" err="1"/>
              <a:t>light</a:t>
            </a:r>
            <a:r>
              <a:rPr lang="cs-CZ" sz="1800" dirty="0"/>
              <a:t>, </a:t>
            </a:r>
            <a:r>
              <a:rPr lang="cs-CZ" sz="1800" dirty="0" err="1"/>
              <a:t>worm-like</a:t>
            </a:r>
            <a:r>
              <a:rPr lang="cs-CZ" sz="1800" dirty="0"/>
              <a:t> </a:t>
            </a:r>
            <a:r>
              <a:rPr lang="cs-CZ" sz="1800" dirty="0" err="1"/>
              <a:t>movement</a:t>
            </a:r>
            <a:r>
              <a:rPr lang="cs-CZ" sz="1800" dirty="0"/>
              <a:t> </a:t>
            </a:r>
            <a:r>
              <a:rPr lang="cs-CZ" sz="1800" dirty="0" err="1"/>
              <a:t>within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pupil, </a:t>
            </a:r>
            <a:r>
              <a:rPr lang="cs-CZ" sz="1800" dirty="0" err="1"/>
              <a:t>accomodation</a:t>
            </a:r>
            <a:r>
              <a:rPr lang="cs-CZ" sz="1800" dirty="0"/>
              <a:t> </a:t>
            </a:r>
            <a:r>
              <a:rPr lang="cs-CZ" sz="1800" dirty="0" err="1"/>
              <a:t>disorder</a:t>
            </a:r>
            <a:r>
              <a:rPr lang="cs-CZ" sz="1800" dirty="0"/>
              <a:t>, </a:t>
            </a:r>
            <a:r>
              <a:rPr lang="cs-CZ" sz="1800" dirty="0" err="1"/>
              <a:t>diminished</a:t>
            </a:r>
            <a:r>
              <a:rPr lang="cs-CZ" sz="1800" dirty="0"/>
              <a:t> </a:t>
            </a:r>
            <a:r>
              <a:rPr lang="cs-CZ" sz="1800" dirty="0" err="1"/>
              <a:t>patellar</a:t>
            </a:r>
            <a:r>
              <a:rPr lang="cs-CZ" sz="1800" dirty="0"/>
              <a:t> reflex and Achilles </a:t>
            </a:r>
            <a:r>
              <a:rPr lang="cs-CZ" sz="1800" dirty="0" err="1"/>
              <a:t>tendon</a:t>
            </a:r>
            <a:r>
              <a:rPr lang="cs-CZ" sz="1800" dirty="0"/>
              <a:t> reflex</a:t>
            </a:r>
          </a:p>
          <a:p>
            <a:pPr lvl="1">
              <a:lnSpc>
                <a:spcPct val="150000"/>
              </a:lnSpc>
            </a:pPr>
            <a:r>
              <a:rPr lang="cs-CZ" sz="1800" i="1" dirty="0" err="1"/>
              <a:t>Argyll-Robertson</a:t>
            </a:r>
            <a:r>
              <a:rPr lang="cs-CZ" sz="1800" i="1" dirty="0"/>
              <a:t> pupil </a:t>
            </a:r>
            <a:r>
              <a:rPr lang="cs-CZ" sz="1800" dirty="0"/>
              <a:t>– </a:t>
            </a:r>
            <a:r>
              <a:rPr lang="cs-CZ" sz="1800" dirty="0" err="1"/>
              <a:t>narrow</a:t>
            </a:r>
            <a:r>
              <a:rPr lang="cs-CZ" sz="1800" dirty="0"/>
              <a:t> pupil </a:t>
            </a:r>
            <a:r>
              <a:rPr lang="cs-CZ" sz="1800" dirty="0" err="1"/>
              <a:t>with</a:t>
            </a:r>
            <a:r>
              <a:rPr lang="cs-CZ" sz="1800" dirty="0"/>
              <a:t> no </a:t>
            </a:r>
            <a:r>
              <a:rPr lang="cs-CZ" sz="1800" dirty="0" err="1"/>
              <a:t>reaction</a:t>
            </a:r>
            <a:r>
              <a:rPr lang="cs-CZ" sz="1800" dirty="0"/>
              <a:t> to </a:t>
            </a:r>
            <a:r>
              <a:rPr lang="cs-CZ" sz="1800" dirty="0" err="1"/>
              <a:t>light</a:t>
            </a:r>
            <a:r>
              <a:rPr lang="cs-CZ" sz="1800" dirty="0"/>
              <a:t>, </a:t>
            </a:r>
            <a:r>
              <a:rPr lang="cs-CZ" sz="1800" dirty="0" err="1"/>
              <a:t>preserved</a:t>
            </a:r>
            <a:r>
              <a:rPr lang="cs-CZ" sz="1800" dirty="0"/>
              <a:t> </a:t>
            </a:r>
            <a:r>
              <a:rPr lang="cs-CZ" sz="1800" dirty="0" err="1"/>
              <a:t>accomodation</a:t>
            </a:r>
            <a:r>
              <a:rPr lang="cs-CZ" sz="1800" dirty="0"/>
              <a:t> (</a:t>
            </a:r>
            <a:r>
              <a:rPr lang="cs-CZ" sz="1800" dirty="0" err="1"/>
              <a:t>syphilis</a:t>
            </a:r>
            <a:r>
              <a:rPr lang="cs-CZ" sz="1800" dirty="0"/>
              <a:t>, </a:t>
            </a:r>
            <a:r>
              <a:rPr lang="cs-CZ" sz="1800" dirty="0" err="1"/>
              <a:t>neuropathy</a:t>
            </a:r>
            <a:r>
              <a:rPr lang="cs-CZ" sz="1800" dirty="0"/>
              <a:t>, diabetes)</a:t>
            </a:r>
          </a:p>
          <a:p>
            <a:pPr lvl="1">
              <a:lnSpc>
                <a:spcPct val="150000"/>
              </a:lnSpc>
            </a:pPr>
            <a:r>
              <a:rPr lang="cs-CZ" sz="1800" i="1" dirty="0" err="1"/>
              <a:t>Anisocoria</a:t>
            </a:r>
            <a:r>
              <a:rPr lang="cs-CZ" sz="1800" dirty="0"/>
              <a:t> – </a:t>
            </a:r>
            <a:r>
              <a:rPr lang="cs-CZ" sz="1800" dirty="0" err="1"/>
              <a:t>inequal</a:t>
            </a:r>
            <a:r>
              <a:rPr lang="cs-CZ" sz="1800" dirty="0"/>
              <a:t> </a:t>
            </a:r>
            <a:r>
              <a:rPr lang="cs-CZ" sz="1800" dirty="0" err="1"/>
              <a:t>size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pupils</a:t>
            </a:r>
            <a:r>
              <a:rPr lang="cs-CZ" sz="1800" dirty="0"/>
              <a:t> </a:t>
            </a:r>
            <a:r>
              <a:rPr lang="sk-SK" sz="1800" dirty="0"/>
              <a:t>(more </a:t>
            </a:r>
            <a:r>
              <a:rPr lang="sk-SK" sz="1800" dirty="0" err="1"/>
              <a:t>than</a:t>
            </a:r>
            <a:r>
              <a:rPr lang="sk-SK" sz="1800" dirty="0"/>
              <a:t> 1mm), </a:t>
            </a:r>
            <a:r>
              <a:rPr lang="sk-SK" sz="1800" dirty="0" err="1"/>
              <a:t>often</a:t>
            </a:r>
            <a:r>
              <a:rPr lang="sk-SK" sz="1800" dirty="0"/>
              <a:t> </a:t>
            </a:r>
            <a:r>
              <a:rPr lang="sk-SK" sz="1800" dirty="0" err="1"/>
              <a:t>random</a:t>
            </a:r>
            <a:r>
              <a:rPr lang="sk-SK" sz="1800" dirty="0"/>
              <a:t> </a:t>
            </a:r>
            <a:r>
              <a:rPr lang="sk-SK" sz="1800" dirty="0" err="1"/>
              <a:t>finding,may</a:t>
            </a:r>
            <a:r>
              <a:rPr lang="sk-SK" sz="1800" dirty="0"/>
              <a:t> </a:t>
            </a:r>
            <a:r>
              <a:rPr lang="sk-SK" sz="1800" dirty="0" err="1"/>
              <a:t>be</a:t>
            </a:r>
            <a:r>
              <a:rPr lang="sk-SK" sz="1800" dirty="0"/>
              <a:t> </a:t>
            </a:r>
            <a:r>
              <a:rPr lang="sk-SK" sz="1800" dirty="0" err="1"/>
              <a:t>physiological</a:t>
            </a:r>
            <a:r>
              <a:rPr lang="sk-SK" sz="1800" dirty="0"/>
              <a:t> (</a:t>
            </a:r>
            <a:r>
              <a:rPr lang="sk-SK" sz="1800" dirty="0" err="1"/>
              <a:t>up</a:t>
            </a:r>
            <a:r>
              <a:rPr lang="sk-SK" sz="1800" dirty="0"/>
              <a:t> to 1mm)</a:t>
            </a:r>
          </a:p>
          <a:p>
            <a:pPr lvl="2">
              <a:lnSpc>
                <a:spcPct val="150000"/>
              </a:lnSpc>
            </a:pPr>
            <a:endParaRPr lang="cs-CZ" sz="1800" dirty="0"/>
          </a:p>
        </p:txBody>
      </p:sp>
      <p:sp>
        <p:nvSpPr>
          <p:cNvPr id="9" name="BlokTextu 8"/>
          <p:cNvSpPr txBox="1"/>
          <p:nvPr/>
        </p:nvSpPr>
        <p:spPr>
          <a:xfrm>
            <a:off x="5207583" y="6272655"/>
            <a:ext cx="341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Angiografie: komunikace - fistula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9900744" y="6272655"/>
            <a:ext cx="207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po embolizaci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49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76323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>
                <a:latin typeface="+mn-lt"/>
              </a:rPr>
              <a:t>Anisocoria</a:t>
            </a:r>
            <a:r>
              <a:rPr lang="sk-SK" sz="3600" b="1" dirty="0">
                <a:latin typeface="+mn-lt"/>
              </a:rPr>
              <a:t> – </a:t>
            </a:r>
            <a:r>
              <a:rPr lang="sk-SK" sz="3600" b="1" dirty="0" err="1">
                <a:latin typeface="+mn-lt"/>
              </a:rPr>
              <a:t>diagnostic</a:t>
            </a:r>
            <a:r>
              <a:rPr lang="sk-SK" sz="3600" b="1" dirty="0">
                <a:latin typeface="+mn-lt"/>
              </a:rPr>
              <a:t> </a:t>
            </a:r>
            <a:r>
              <a:rPr lang="sk-SK" sz="3600" b="1" dirty="0" err="1">
                <a:latin typeface="+mn-lt"/>
              </a:rPr>
              <a:t>scheme</a:t>
            </a:r>
            <a:endParaRPr lang="cs-CZ" sz="3600" b="1" dirty="0">
              <a:latin typeface="+mn-lt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1AB65DCA-21EC-44F4-8E53-75F4D89D3122}"/>
              </a:ext>
            </a:extLst>
          </p:cNvPr>
          <p:cNvGrpSpPr/>
          <p:nvPr/>
        </p:nvGrpSpPr>
        <p:grpSpPr>
          <a:xfrm>
            <a:off x="4776824" y="3271299"/>
            <a:ext cx="1053388" cy="599846"/>
            <a:chOff x="4301339" y="1389888"/>
            <a:chExt cx="1053388" cy="599846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FF58CD19-D78B-4963-BCA5-C055B46969BF}"/>
                </a:ext>
              </a:extLst>
            </p:cNvPr>
            <p:cNvSpPr/>
            <p:nvPr/>
          </p:nvSpPr>
          <p:spPr>
            <a:xfrm>
              <a:off x="4301339" y="1389888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ál 2">
              <a:extLst>
                <a:ext uri="{FF2B5EF4-FFF2-40B4-BE49-F238E27FC236}">
                  <a16:creationId xmlns:a16="http://schemas.microsoft.com/office/drawing/2014/main" id="{B00D20F3-4830-4F6A-8919-727BE5C317E3}"/>
                </a:ext>
              </a:extLst>
            </p:cNvPr>
            <p:cNvSpPr/>
            <p:nvPr/>
          </p:nvSpPr>
          <p:spPr>
            <a:xfrm>
              <a:off x="4506163" y="1389888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C7946B58-DD2B-411E-883F-06082E634783}"/>
                </a:ext>
              </a:extLst>
            </p:cNvPr>
            <p:cNvSpPr/>
            <p:nvPr/>
          </p:nvSpPr>
          <p:spPr>
            <a:xfrm>
              <a:off x="4637836" y="1506931"/>
              <a:ext cx="380391" cy="3657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B180556-9379-4F18-B702-387EBEF0B3C5}"/>
              </a:ext>
            </a:extLst>
          </p:cNvPr>
          <p:cNvGrpSpPr/>
          <p:nvPr/>
        </p:nvGrpSpPr>
        <p:grpSpPr>
          <a:xfrm>
            <a:off x="6026505" y="3277399"/>
            <a:ext cx="1053388" cy="599846"/>
            <a:chOff x="5594910" y="1374043"/>
            <a:chExt cx="1053388" cy="599846"/>
          </a:xfrm>
        </p:grpSpPr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435ED7C0-ADC3-4E72-9A60-DCD4AC2DFCE6}"/>
                </a:ext>
              </a:extLst>
            </p:cNvPr>
            <p:cNvSpPr/>
            <p:nvPr/>
          </p:nvSpPr>
          <p:spPr>
            <a:xfrm>
              <a:off x="5594910" y="1374043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7E72ABE2-F40D-45B8-821D-882B3FC28001}"/>
                </a:ext>
              </a:extLst>
            </p:cNvPr>
            <p:cNvSpPr/>
            <p:nvPr/>
          </p:nvSpPr>
          <p:spPr>
            <a:xfrm>
              <a:off x="5799734" y="1374043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3E884123-AA70-435A-80A3-78556B02406A}"/>
                </a:ext>
              </a:extLst>
            </p:cNvPr>
            <p:cNvSpPr/>
            <p:nvPr/>
          </p:nvSpPr>
          <p:spPr>
            <a:xfrm>
              <a:off x="6004560" y="1564238"/>
              <a:ext cx="241402" cy="2267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bdĺžnik 15">
            <a:extLst>
              <a:ext uri="{FF2B5EF4-FFF2-40B4-BE49-F238E27FC236}">
                <a16:creationId xmlns:a16="http://schemas.microsoft.com/office/drawing/2014/main" id="{ABB0A81D-19D9-4181-A2E1-7409D86BBD27}"/>
              </a:ext>
            </a:extLst>
          </p:cNvPr>
          <p:cNvSpPr/>
          <p:nvPr/>
        </p:nvSpPr>
        <p:spPr>
          <a:xfrm>
            <a:off x="716890" y="2867756"/>
            <a:ext cx="3518611" cy="156288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136E87E6-9EE5-4C20-8E2B-A9D8E46B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31" y="3196283"/>
            <a:ext cx="1060796" cy="615749"/>
          </a:xfrm>
          <a:prstGeom prst="rect">
            <a:avLst/>
          </a:prstGeom>
        </p:spPr>
      </p:pic>
      <p:grpSp>
        <p:nvGrpSpPr>
          <p:cNvPr id="69" name="Skupina 68">
            <a:extLst>
              <a:ext uri="{FF2B5EF4-FFF2-40B4-BE49-F238E27FC236}">
                <a16:creationId xmlns:a16="http://schemas.microsoft.com/office/drawing/2014/main" id="{9F37D186-743B-450E-87DD-7E100F72CB5F}"/>
              </a:ext>
            </a:extLst>
          </p:cNvPr>
          <p:cNvGrpSpPr/>
          <p:nvPr/>
        </p:nvGrpSpPr>
        <p:grpSpPr>
          <a:xfrm>
            <a:off x="2570575" y="3203598"/>
            <a:ext cx="1053388" cy="599846"/>
            <a:chOff x="2570575" y="2126851"/>
            <a:chExt cx="1053388" cy="599846"/>
          </a:xfrm>
        </p:grpSpPr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E1B97A9B-D83E-4FB3-AE07-2A17A50A4A71}"/>
                </a:ext>
              </a:extLst>
            </p:cNvPr>
            <p:cNvSpPr/>
            <p:nvPr/>
          </p:nvSpPr>
          <p:spPr>
            <a:xfrm>
              <a:off x="2570575" y="2126851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D6F7BE45-F5D3-41EF-9507-4DF4423177D3}"/>
                </a:ext>
              </a:extLst>
            </p:cNvPr>
            <p:cNvSpPr/>
            <p:nvPr/>
          </p:nvSpPr>
          <p:spPr>
            <a:xfrm>
              <a:off x="2775399" y="2126851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86B7A84D-3230-4BEF-A8E8-EFBC0DEF070D}"/>
                </a:ext>
              </a:extLst>
            </p:cNvPr>
            <p:cNvSpPr/>
            <p:nvPr/>
          </p:nvSpPr>
          <p:spPr>
            <a:xfrm>
              <a:off x="3016800" y="2362811"/>
              <a:ext cx="157996" cy="1444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BlokTextu 31">
            <a:extLst>
              <a:ext uri="{FF2B5EF4-FFF2-40B4-BE49-F238E27FC236}">
                <a16:creationId xmlns:a16="http://schemas.microsoft.com/office/drawing/2014/main" id="{50BDAADB-16AD-4006-A33E-1FDDAC163CB9}"/>
              </a:ext>
            </a:extLst>
          </p:cNvPr>
          <p:cNvSpPr txBox="1"/>
          <p:nvPr/>
        </p:nvSpPr>
        <p:spPr>
          <a:xfrm>
            <a:off x="1777596" y="3973563"/>
            <a:ext cx="130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light</a:t>
            </a:r>
            <a:endParaRPr lang="en-US" dirty="0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3812D15C-C5D5-4696-A962-6D4F67997AA4}"/>
              </a:ext>
            </a:extLst>
          </p:cNvPr>
          <p:cNvSpPr/>
          <p:nvPr/>
        </p:nvSpPr>
        <p:spPr>
          <a:xfrm>
            <a:off x="7716927" y="2867756"/>
            <a:ext cx="3518611" cy="156288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246BBD82-4E21-4F2B-AFDA-1385883A775A}"/>
              </a:ext>
            </a:extLst>
          </p:cNvPr>
          <p:cNvGrpSpPr/>
          <p:nvPr/>
        </p:nvGrpSpPr>
        <p:grpSpPr>
          <a:xfrm>
            <a:off x="9622714" y="3254803"/>
            <a:ext cx="1053388" cy="599846"/>
            <a:chOff x="5594910" y="1374043"/>
            <a:chExt cx="1053388" cy="599846"/>
          </a:xfrm>
        </p:grpSpPr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56CD300D-0F92-4B06-932E-405E46C2AD9C}"/>
                </a:ext>
              </a:extLst>
            </p:cNvPr>
            <p:cNvSpPr/>
            <p:nvPr/>
          </p:nvSpPr>
          <p:spPr>
            <a:xfrm>
              <a:off x="5594910" y="1374043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E5404836-21D2-4D62-A0E8-3E3221712927}"/>
                </a:ext>
              </a:extLst>
            </p:cNvPr>
            <p:cNvSpPr/>
            <p:nvPr/>
          </p:nvSpPr>
          <p:spPr>
            <a:xfrm>
              <a:off x="5799734" y="1374043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ál 25">
              <a:extLst>
                <a:ext uri="{FF2B5EF4-FFF2-40B4-BE49-F238E27FC236}">
                  <a16:creationId xmlns:a16="http://schemas.microsoft.com/office/drawing/2014/main" id="{AA099C13-FA62-4398-A176-C04659BA6AB4}"/>
                </a:ext>
              </a:extLst>
            </p:cNvPr>
            <p:cNvSpPr/>
            <p:nvPr/>
          </p:nvSpPr>
          <p:spPr>
            <a:xfrm>
              <a:off x="6004560" y="1564238"/>
              <a:ext cx="241402" cy="2267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8F4D34A6-CA12-4BF1-9CC1-A7BC5ECA90EE}"/>
              </a:ext>
            </a:extLst>
          </p:cNvPr>
          <p:cNvGrpSpPr/>
          <p:nvPr/>
        </p:nvGrpSpPr>
        <p:grpSpPr>
          <a:xfrm>
            <a:off x="8245343" y="3270706"/>
            <a:ext cx="1053388" cy="599846"/>
            <a:chOff x="5619619" y="3043123"/>
            <a:chExt cx="1053388" cy="599846"/>
          </a:xfrm>
        </p:grpSpPr>
        <p:sp>
          <p:nvSpPr>
            <p:cNvPr id="28" name="Ovál 27">
              <a:extLst>
                <a:ext uri="{FF2B5EF4-FFF2-40B4-BE49-F238E27FC236}">
                  <a16:creationId xmlns:a16="http://schemas.microsoft.com/office/drawing/2014/main" id="{7B5E1F2B-8AAA-4ED8-B041-27A546DC91BB}"/>
                </a:ext>
              </a:extLst>
            </p:cNvPr>
            <p:cNvSpPr/>
            <p:nvPr/>
          </p:nvSpPr>
          <p:spPr>
            <a:xfrm>
              <a:off x="5619619" y="3043123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54E7DD9C-5BB6-4349-95CD-0F9D6D3F0637}"/>
                </a:ext>
              </a:extLst>
            </p:cNvPr>
            <p:cNvSpPr/>
            <p:nvPr/>
          </p:nvSpPr>
          <p:spPr>
            <a:xfrm>
              <a:off x="5824443" y="3043123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ál 29">
              <a:extLst>
                <a:ext uri="{FF2B5EF4-FFF2-40B4-BE49-F238E27FC236}">
                  <a16:creationId xmlns:a16="http://schemas.microsoft.com/office/drawing/2014/main" id="{70775422-BAFB-4D90-BE40-6B8C1007114F}"/>
                </a:ext>
              </a:extLst>
            </p:cNvPr>
            <p:cNvSpPr/>
            <p:nvPr/>
          </p:nvSpPr>
          <p:spPr>
            <a:xfrm>
              <a:off x="5897596" y="3101643"/>
              <a:ext cx="498652" cy="48280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BlokTextu 36">
            <a:extLst>
              <a:ext uri="{FF2B5EF4-FFF2-40B4-BE49-F238E27FC236}">
                <a16:creationId xmlns:a16="http://schemas.microsoft.com/office/drawing/2014/main" id="{B77385D4-CC91-4AD1-845C-38F517B909F3}"/>
              </a:ext>
            </a:extLst>
          </p:cNvPr>
          <p:cNvSpPr txBox="1"/>
          <p:nvPr/>
        </p:nvSpPr>
        <p:spPr>
          <a:xfrm>
            <a:off x="8847301" y="3965951"/>
            <a:ext cx="130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dark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Šípka: doprava 111">
            <a:extLst>
              <a:ext uri="{FF2B5EF4-FFF2-40B4-BE49-F238E27FC236}">
                <a16:creationId xmlns:a16="http://schemas.microsoft.com/office/drawing/2014/main" id="{BE43F099-650E-43D2-9551-151528A82449}"/>
              </a:ext>
            </a:extLst>
          </p:cNvPr>
          <p:cNvSpPr/>
          <p:nvPr/>
        </p:nvSpPr>
        <p:spPr>
          <a:xfrm>
            <a:off x="7212783" y="3435800"/>
            <a:ext cx="402336" cy="29637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Šípka: doprava 112">
            <a:extLst>
              <a:ext uri="{FF2B5EF4-FFF2-40B4-BE49-F238E27FC236}">
                <a16:creationId xmlns:a16="http://schemas.microsoft.com/office/drawing/2014/main" id="{A2E31AA4-9652-4E7E-9329-C240175B363A}"/>
              </a:ext>
            </a:extLst>
          </p:cNvPr>
          <p:cNvSpPr/>
          <p:nvPr/>
        </p:nvSpPr>
        <p:spPr>
          <a:xfrm rot="10800000">
            <a:off x="4257445" y="3410317"/>
            <a:ext cx="402336" cy="29637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Zástupný objekt pre obsah 2">
            <a:extLst>
              <a:ext uri="{FF2B5EF4-FFF2-40B4-BE49-F238E27FC236}">
                <a16:creationId xmlns:a16="http://schemas.microsoft.com/office/drawing/2014/main" id="{F67E0062-9B18-480F-9D88-A7883359C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84" y="1183758"/>
            <a:ext cx="11756173" cy="12915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dirty="0" err="1"/>
              <a:t>Which</a:t>
            </a:r>
            <a:r>
              <a:rPr lang="cs-CZ" dirty="0"/>
              <a:t> pupil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pathological</a:t>
            </a:r>
            <a:r>
              <a:rPr lang="cs-CZ" dirty="0"/>
              <a:t>?</a:t>
            </a:r>
            <a:endParaRPr lang="sk-SK" sz="24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7C4F6B4-FCE7-4866-AF44-9E3DC8AA9A9C}"/>
              </a:ext>
            </a:extLst>
          </p:cNvPr>
          <p:cNvSpPr/>
          <p:nvPr/>
        </p:nvSpPr>
        <p:spPr>
          <a:xfrm>
            <a:off x="893541" y="2855539"/>
            <a:ext cx="1527549" cy="1431637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ál 113">
            <a:extLst>
              <a:ext uri="{FF2B5EF4-FFF2-40B4-BE49-F238E27FC236}">
                <a16:creationId xmlns:a16="http://schemas.microsoft.com/office/drawing/2014/main" id="{F2C2A452-6022-4DCA-B807-8599B3701978}"/>
              </a:ext>
            </a:extLst>
          </p:cNvPr>
          <p:cNvSpPr/>
          <p:nvPr/>
        </p:nvSpPr>
        <p:spPr>
          <a:xfrm>
            <a:off x="9460293" y="2841688"/>
            <a:ext cx="1527549" cy="1431637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/>
      <p:bldP spid="17" grpId="0" animBg="1"/>
      <p:bldP spid="37" grpId="0"/>
      <p:bldP spid="112" grpId="0" animBg="1"/>
      <p:bldP spid="113" grpId="0" animBg="1"/>
      <p:bldP spid="92" grpId="0" build="p"/>
      <p:bldP spid="4" grpId="0" animBg="1"/>
      <p:bldP spid="1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76323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>
                <a:latin typeface="+mn-lt"/>
              </a:rPr>
              <a:t>Anisocoria</a:t>
            </a:r>
            <a:r>
              <a:rPr lang="sk-SK" sz="3600" b="1" dirty="0">
                <a:latin typeface="+mn-lt"/>
              </a:rPr>
              <a:t> – </a:t>
            </a:r>
            <a:r>
              <a:rPr lang="sk-SK" sz="3600" b="1" dirty="0" err="1">
                <a:latin typeface="+mn-lt"/>
              </a:rPr>
              <a:t>diagnostic</a:t>
            </a:r>
            <a:r>
              <a:rPr lang="sk-SK" sz="3600" b="1" dirty="0">
                <a:latin typeface="+mn-lt"/>
              </a:rPr>
              <a:t> </a:t>
            </a:r>
            <a:r>
              <a:rPr lang="sk-SK" sz="3600" b="1" dirty="0" err="1">
                <a:latin typeface="+mn-lt"/>
              </a:rPr>
              <a:t>scheme</a:t>
            </a:r>
            <a:endParaRPr lang="cs-CZ" sz="3600" b="1" dirty="0">
              <a:latin typeface="+mn-lt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9695921" y="4970561"/>
            <a:ext cx="207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po embolizaci</a:t>
            </a:r>
            <a:endParaRPr lang="sk-SK" b="1" dirty="0">
              <a:solidFill>
                <a:schemeClr val="bg1"/>
              </a:solidFill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1AB65DCA-21EC-44F4-8E53-75F4D89D3122}"/>
              </a:ext>
            </a:extLst>
          </p:cNvPr>
          <p:cNvGrpSpPr/>
          <p:nvPr/>
        </p:nvGrpSpPr>
        <p:grpSpPr>
          <a:xfrm>
            <a:off x="4776824" y="1119228"/>
            <a:ext cx="1053388" cy="599846"/>
            <a:chOff x="4301339" y="1389888"/>
            <a:chExt cx="1053388" cy="599846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FF58CD19-D78B-4963-BCA5-C055B46969BF}"/>
                </a:ext>
              </a:extLst>
            </p:cNvPr>
            <p:cNvSpPr/>
            <p:nvPr/>
          </p:nvSpPr>
          <p:spPr>
            <a:xfrm>
              <a:off x="4301339" y="1389888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ál 2">
              <a:extLst>
                <a:ext uri="{FF2B5EF4-FFF2-40B4-BE49-F238E27FC236}">
                  <a16:creationId xmlns:a16="http://schemas.microsoft.com/office/drawing/2014/main" id="{B00D20F3-4830-4F6A-8919-727BE5C317E3}"/>
                </a:ext>
              </a:extLst>
            </p:cNvPr>
            <p:cNvSpPr/>
            <p:nvPr/>
          </p:nvSpPr>
          <p:spPr>
            <a:xfrm>
              <a:off x="4506163" y="1389888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C7946B58-DD2B-411E-883F-06082E634783}"/>
                </a:ext>
              </a:extLst>
            </p:cNvPr>
            <p:cNvSpPr/>
            <p:nvPr/>
          </p:nvSpPr>
          <p:spPr>
            <a:xfrm>
              <a:off x="4637836" y="1506931"/>
              <a:ext cx="380391" cy="3657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B180556-9379-4F18-B702-387EBEF0B3C5}"/>
              </a:ext>
            </a:extLst>
          </p:cNvPr>
          <p:cNvGrpSpPr/>
          <p:nvPr/>
        </p:nvGrpSpPr>
        <p:grpSpPr>
          <a:xfrm>
            <a:off x="6026505" y="1125328"/>
            <a:ext cx="1053388" cy="599846"/>
            <a:chOff x="5594910" y="1374043"/>
            <a:chExt cx="1053388" cy="599846"/>
          </a:xfrm>
        </p:grpSpPr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435ED7C0-ADC3-4E72-9A60-DCD4AC2DFCE6}"/>
                </a:ext>
              </a:extLst>
            </p:cNvPr>
            <p:cNvSpPr/>
            <p:nvPr/>
          </p:nvSpPr>
          <p:spPr>
            <a:xfrm>
              <a:off x="5594910" y="1374043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7E72ABE2-F40D-45B8-821D-882B3FC28001}"/>
                </a:ext>
              </a:extLst>
            </p:cNvPr>
            <p:cNvSpPr/>
            <p:nvPr/>
          </p:nvSpPr>
          <p:spPr>
            <a:xfrm>
              <a:off x="5799734" y="1374043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3E884123-AA70-435A-80A3-78556B02406A}"/>
                </a:ext>
              </a:extLst>
            </p:cNvPr>
            <p:cNvSpPr/>
            <p:nvPr/>
          </p:nvSpPr>
          <p:spPr>
            <a:xfrm>
              <a:off x="6004560" y="1564238"/>
              <a:ext cx="241402" cy="2267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bdĺžnik 15">
            <a:extLst>
              <a:ext uri="{FF2B5EF4-FFF2-40B4-BE49-F238E27FC236}">
                <a16:creationId xmlns:a16="http://schemas.microsoft.com/office/drawing/2014/main" id="{ABB0A81D-19D9-4181-A2E1-7409D86BBD27}"/>
              </a:ext>
            </a:extLst>
          </p:cNvPr>
          <p:cNvSpPr/>
          <p:nvPr/>
        </p:nvSpPr>
        <p:spPr>
          <a:xfrm>
            <a:off x="716890" y="715685"/>
            <a:ext cx="3518611" cy="156288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136E87E6-9EE5-4C20-8E2B-A9D8E46B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31" y="1044212"/>
            <a:ext cx="1060796" cy="615749"/>
          </a:xfrm>
          <a:prstGeom prst="rect">
            <a:avLst/>
          </a:prstGeom>
        </p:spPr>
      </p:pic>
      <p:grpSp>
        <p:nvGrpSpPr>
          <p:cNvPr id="69" name="Skupina 68">
            <a:extLst>
              <a:ext uri="{FF2B5EF4-FFF2-40B4-BE49-F238E27FC236}">
                <a16:creationId xmlns:a16="http://schemas.microsoft.com/office/drawing/2014/main" id="{9F37D186-743B-450E-87DD-7E100F72CB5F}"/>
              </a:ext>
            </a:extLst>
          </p:cNvPr>
          <p:cNvGrpSpPr/>
          <p:nvPr/>
        </p:nvGrpSpPr>
        <p:grpSpPr>
          <a:xfrm>
            <a:off x="2570575" y="1051527"/>
            <a:ext cx="1053388" cy="599846"/>
            <a:chOff x="2570575" y="2126851"/>
            <a:chExt cx="1053388" cy="599846"/>
          </a:xfrm>
        </p:grpSpPr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E1B97A9B-D83E-4FB3-AE07-2A17A50A4A71}"/>
                </a:ext>
              </a:extLst>
            </p:cNvPr>
            <p:cNvSpPr/>
            <p:nvPr/>
          </p:nvSpPr>
          <p:spPr>
            <a:xfrm>
              <a:off x="2570575" y="2126851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D6F7BE45-F5D3-41EF-9507-4DF4423177D3}"/>
                </a:ext>
              </a:extLst>
            </p:cNvPr>
            <p:cNvSpPr/>
            <p:nvPr/>
          </p:nvSpPr>
          <p:spPr>
            <a:xfrm>
              <a:off x="2775399" y="2126851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86B7A84D-3230-4BEF-A8E8-EFBC0DEF070D}"/>
                </a:ext>
              </a:extLst>
            </p:cNvPr>
            <p:cNvSpPr/>
            <p:nvPr/>
          </p:nvSpPr>
          <p:spPr>
            <a:xfrm>
              <a:off x="3016800" y="2362811"/>
              <a:ext cx="157996" cy="1444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BlokTextu 31">
            <a:extLst>
              <a:ext uri="{FF2B5EF4-FFF2-40B4-BE49-F238E27FC236}">
                <a16:creationId xmlns:a16="http://schemas.microsoft.com/office/drawing/2014/main" id="{50BDAADB-16AD-4006-A33E-1FDDAC163CB9}"/>
              </a:ext>
            </a:extLst>
          </p:cNvPr>
          <p:cNvSpPr txBox="1"/>
          <p:nvPr/>
        </p:nvSpPr>
        <p:spPr>
          <a:xfrm>
            <a:off x="1777596" y="1821492"/>
            <a:ext cx="130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light</a:t>
            </a:r>
            <a:endParaRPr lang="en-US" dirty="0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3812D15C-C5D5-4696-A962-6D4F67997AA4}"/>
              </a:ext>
            </a:extLst>
          </p:cNvPr>
          <p:cNvSpPr/>
          <p:nvPr/>
        </p:nvSpPr>
        <p:spPr>
          <a:xfrm>
            <a:off x="7716927" y="715685"/>
            <a:ext cx="3518611" cy="156288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246BBD82-4E21-4F2B-AFDA-1385883A775A}"/>
              </a:ext>
            </a:extLst>
          </p:cNvPr>
          <p:cNvGrpSpPr/>
          <p:nvPr/>
        </p:nvGrpSpPr>
        <p:grpSpPr>
          <a:xfrm>
            <a:off x="9622714" y="1102732"/>
            <a:ext cx="1053388" cy="599846"/>
            <a:chOff x="5594910" y="1374043"/>
            <a:chExt cx="1053388" cy="599846"/>
          </a:xfrm>
        </p:grpSpPr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56CD300D-0F92-4B06-932E-405E46C2AD9C}"/>
                </a:ext>
              </a:extLst>
            </p:cNvPr>
            <p:cNvSpPr/>
            <p:nvPr/>
          </p:nvSpPr>
          <p:spPr>
            <a:xfrm>
              <a:off x="5594910" y="1374043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E5404836-21D2-4D62-A0E8-3E3221712927}"/>
                </a:ext>
              </a:extLst>
            </p:cNvPr>
            <p:cNvSpPr/>
            <p:nvPr/>
          </p:nvSpPr>
          <p:spPr>
            <a:xfrm>
              <a:off x="5799734" y="1374043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ál 25">
              <a:extLst>
                <a:ext uri="{FF2B5EF4-FFF2-40B4-BE49-F238E27FC236}">
                  <a16:creationId xmlns:a16="http://schemas.microsoft.com/office/drawing/2014/main" id="{AA099C13-FA62-4398-A176-C04659BA6AB4}"/>
                </a:ext>
              </a:extLst>
            </p:cNvPr>
            <p:cNvSpPr/>
            <p:nvPr/>
          </p:nvSpPr>
          <p:spPr>
            <a:xfrm>
              <a:off x="6004560" y="1564238"/>
              <a:ext cx="241402" cy="2267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8F4D34A6-CA12-4BF1-9CC1-A7BC5ECA90EE}"/>
              </a:ext>
            </a:extLst>
          </p:cNvPr>
          <p:cNvGrpSpPr/>
          <p:nvPr/>
        </p:nvGrpSpPr>
        <p:grpSpPr>
          <a:xfrm>
            <a:off x="8245343" y="1118635"/>
            <a:ext cx="1053388" cy="599846"/>
            <a:chOff x="5619619" y="3043123"/>
            <a:chExt cx="1053388" cy="599846"/>
          </a:xfrm>
        </p:grpSpPr>
        <p:sp>
          <p:nvSpPr>
            <p:cNvPr id="28" name="Ovál 27">
              <a:extLst>
                <a:ext uri="{FF2B5EF4-FFF2-40B4-BE49-F238E27FC236}">
                  <a16:creationId xmlns:a16="http://schemas.microsoft.com/office/drawing/2014/main" id="{7B5E1F2B-8AAA-4ED8-B041-27A546DC91BB}"/>
                </a:ext>
              </a:extLst>
            </p:cNvPr>
            <p:cNvSpPr/>
            <p:nvPr/>
          </p:nvSpPr>
          <p:spPr>
            <a:xfrm>
              <a:off x="5619619" y="3043123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54E7DD9C-5BB6-4349-95CD-0F9D6D3F0637}"/>
                </a:ext>
              </a:extLst>
            </p:cNvPr>
            <p:cNvSpPr/>
            <p:nvPr/>
          </p:nvSpPr>
          <p:spPr>
            <a:xfrm>
              <a:off x="5824443" y="3043123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ál 29">
              <a:extLst>
                <a:ext uri="{FF2B5EF4-FFF2-40B4-BE49-F238E27FC236}">
                  <a16:creationId xmlns:a16="http://schemas.microsoft.com/office/drawing/2014/main" id="{70775422-BAFB-4D90-BE40-6B8C1007114F}"/>
                </a:ext>
              </a:extLst>
            </p:cNvPr>
            <p:cNvSpPr/>
            <p:nvPr/>
          </p:nvSpPr>
          <p:spPr>
            <a:xfrm>
              <a:off x="5897596" y="3101643"/>
              <a:ext cx="498652" cy="48280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BlokTextu 36">
            <a:extLst>
              <a:ext uri="{FF2B5EF4-FFF2-40B4-BE49-F238E27FC236}">
                <a16:creationId xmlns:a16="http://schemas.microsoft.com/office/drawing/2014/main" id="{B77385D4-CC91-4AD1-845C-38F517B909F3}"/>
              </a:ext>
            </a:extLst>
          </p:cNvPr>
          <p:cNvSpPr txBox="1"/>
          <p:nvPr/>
        </p:nvSpPr>
        <p:spPr>
          <a:xfrm>
            <a:off x="8847301" y="1813880"/>
            <a:ext cx="130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dark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Šípka: nadol 37">
            <a:extLst>
              <a:ext uri="{FF2B5EF4-FFF2-40B4-BE49-F238E27FC236}">
                <a16:creationId xmlns:a16="http://schemas.microsoft.com/office/drawing/2014/main" id="{51D37975-03FE-4480-B978-0D177EE3AF68}"/>
              </a:ext>
            </a:extLst>
          </p:cNvPr>
          <p:cNvSpPr/>
          <p:nvPr/>
        </p:nvSpPr>
        <p:spPr>
          <a:xfrm>
            <a:off x="2206127" y="2362816"/>
            <a:ext cx="402336" cy="5028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Šípka: nadol 40">
            <a:extLst>
              <a:ext uri="{FF2B5EF4-FFF2-40B4-BE49-F238E27FC236}">
                <a16:creationId xmlns:a16="http://schemas.microsoft.com/office/drawing/2014/main" id="{AECC92DA-8881-4717-8444-F7A6211B6C1A}"/>
              </a:ext>
            </a:extLst>
          </p:cNvPr>
          <p:cNvSpPr/>
          <p:nvPr/>
        </p:nvSpPr>
        <p:spPr>
          <a:xfrm>
            <a:off x="9227412" y="2380029"/>
            <a:ext cx="402336" cy="48784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4839CE78-FE11-41BF-B2BE-87ED781E52E6}"/>
              </a:ext>
            </a:extLst>
          </p:cNvPr>
          <p:cNvSpPr txBox="1"/>
          <p:nvPr/>
        </p:nvSpPr>
        <p:spPr>
          <a:xfrm>
            <a:off x="8739225" y="2940121"/>
            <a:ext cx="141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10</a:t>
            </a:r>
            <a:r>
              <a:rPr lang="en-US" b="1" dirty="0"/>
              <a:t>%</a:t>
            </a:r>
            <a:r>
              <a:rPr lang="cs-CZ" b="1" dirty="0"/>
              <a:t> </a:t>
            </a:r>
            <a:r>
              <a:rPr lang="cs-CZ" b="1" dirty="0" err="1"/>
              <a:t>cocaine</a:t>
            </a:r>
            <a:endParaRPr lang="en-US" b="1" dirty="0"/>
          </a:p>
        </p:txBody>
      </p:sp>
      <p:sp>
        <p:nvSpPr>
          <p:cNvPr id="43" name="Šípka: nadol 42">
            <a:extLst>
              <a:ext uri="{FF2B5EF4-FFF2-40B4-BE49-F238E27FC236}">
                <a16:creationId xmlns:a16="http://schemas.microsoft.com/office/drawing/2014/main" id="{A1BED216-9ED4-4EC6-A814-AC8AC3A3C816}"/>
              </a:ext>
            </a:extLst>
          </p:cNvPr>
          <p:cNvSpPr/>
          <p:nvPr/>
        </p:nvSpPr>
        <p:spPr>
          <a:xfrm rot="2759778">
            <a:off x="8240489" y="3248848"/>
            <a:ext cx="402336" cy="6949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Šípka: nadol 43">
            <a:extLst>
              <a:ext uri="{FF2B5EF4-FFF2-40B4-BE49-F238E27FC236}">
                <a16:creationId xmlns:a16="http://schemas.microsoft.com/office/drawing/2014/main" id="{56ED84CC-647A-4319-B276-E77AB9ABA2FA}"/>
              </a:ext>
            </a:extLst>
          </p:cNvPr>
          <p:cNvSpPr/>
          <p:nvPr/>
        </p:nvSpPr>
        <p:spPr>
          <a:xfrm rot="2759778">
            <a:off x="975273" y="3162277"/>
            <a:ext cx="402336" cy="6949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Šípka: nadol 44">
            <a:extLst>
              <a:ext uri="{FF2B5EF4-FFF2-40B4-BE49-F238E27FC236}">
                <a16:creationId xmlns:a16="http://schemas.microsoft.com/office/drawing/2014/main" id="{A952E391-7DE8-4F2C-9BF2-428D9F5DAAFA}"/>
              </a:ext>
            </a:extLst>
          </p:cNvPr>
          <p:cNvSpPr/>
          <p:nvPr/>
        </p:nvSpPr>
        <p:spPr>
          <a:xfrm rot="19005879">
            <a:off x="10126931" y="3257827"/>
            <a:ext cx="402336" cy="6949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DD96F08D-4834-40AF-9968-B6A79EAEEBA9}"/>
              </a:ext>
            </a:extLst>
          </p:cNvPr>
          <p:cNvGrpSpPr/>
          <p:nvPr/>
        </p:nvGrpSpPr>
        <p:grpSpPr>
          <a:xfrm>
            <a:off x="6436155" y="4143330"/>
            <a:ext cx="1053388" cy="599846"/>
            <a:chOff x="6515405" y="5686827"/>
            <a:chExt cx="1053388" cy="599846"/>
          </a:xfrm>
        </p:grpSpPr>
        <p:sp>
          <p:nvSpPr>
            <p:cNvPr id="46" name="Ovál 45">
              <a:extLst>
                <a:ext uri="{FF2B5EF4-FFF2-40B4-BE49-F238E27FC236}">
                  <a16:creationId xmlns:a16="http://schemas.microsoft.com/office/drawing/2014/main" id="{BF90854E-982E-4AFA-A499-4E1FE3F3AB1E}"/>
                </a:ext>
              </a:extLst>
            </p:cNvPr>
            <p:cNvSpPr/>
            <p:nvPr/>
          </p:nvSpPr>
          <p:spPr>
            <a:xfrm>
              <a:off x="6515405" y="5686827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ál 46">
              <a:extLst>
                <a:ext uri="{FF2B5EF4-FFF2-40B4-BE49-F238E27FC236}">
                  <a16:creationId xmlns:a16="http://schemas.microsoft.com/office/drawing/2014/main" id="{B01EC8FA-706D-4C37-8D12-69E13C3A7588}"/>
                </a:ext>
              </a:extLst>
            </p:cNvPr>
            <p:cNvSpPr/>
            <p:nvPr/>
          </p:nvSpPr>
          <p:spPr>
            <a:xfrm>
              <a:off x="6720229" y="5686827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ál 47">
              <a:extLst>
                <a:ext uri="{FF2B5EF4-FFF2-40B4-BE49-F238E27FC236}">
                  <a16:creationId xmlns:a16="http://schemas.microsoft.com/office/drawing/2014/main" id="{3F42082E-E84C-4178-9042-3D42D6866A02}"/>
                </a:ext>
              </a:extLst>
            </p:cNvPr>
            <p:cNvSpPr/>
            <p:nvPr/>
          </p:nvSpPr>
          <p:spPr>
            <a:xfrm>
              <a:off x="6793382" y="5745347"/>
              <a:ext cx="498652" cy="48280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4FE28045-E543-4745-9AA3-9D5724CB7077}"/>
              </a:ext>
            </a:extLst>
          </p:cNvPr>
          <p:cNvGrpSpPr/>
          <p:nvPr/>
        </p:nvGrpSpPr>
        <p:grpSpPr>
          <a:xfrm>
            <a:off x="7685837" y="4143330"/>
            <a:ext cx="1053388" cy="599846"/>
            <a:chOff x="7868287" y="5681131"/>
            <a:chExt cx="1053388" cy="599846"/>
          </a:xfrm>
        </p:grpSpPr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D159FD4E-AEE7-491F-BF94-AF8A128E7EA2}"/>
                </a:ext>
              </a:extLst>
            </p:cNvPr>
            <p:cNvSpPr/>
            <p:nvPr/>
          </p:nvSpPr>
          <p:spPr>
            <a:xfrm>
              <a:off x="7868287" y="5681131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FA89A441-53F4-45A6-95D6-EA5CFEAF6907}"/>
                </a:ext>
              </a:extLst>
            </p:cNvPr>
            <p:cNvSpPr/>
            <p:nvPr/>
          </p:nvSpPr>
          <p:spPr>
            <a:xfrm>
              <a:off x="8073111" y="5681131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0644F617-A29F-4130-BBF7-86AF67AFAF7B}"/>
                </a:ext>
              </a:extLst>
            </p:cNvPr>
            <p:cNvSpPr/>
            <p:nvPr/>
          </p:nvSpPr>
          <p:spPr>
            <a:xfrm>
              <a:off x="8146264" y="5739651"/>
              <a:ext cx="498652" cy="48280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9BE6B5E5-7123-46BA-B3FF-5C1A1C15EB64}"/>
              </a:ext>
            </a:extLst>
          </p:cNvPr>
          <p:cNvGrpSpPr/>
          <p:nvPr/>
        </p:nvGrpSpPr>
        <p:grpSpPr>
          <a:xfrm>
            <a:off x="9527006" y="4119331"/>
            <a:ext cx="1053388" cy="599846"/>
            <a:chOff x="9709884" y="5750608"/>
            <a:chExt cx="1053388" cy="599846"/>
          </a:xfrm>
        </p:grpSpPr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1AA29FC4-84DB-4F71-8F24-145B6DB61F6F}"/>
                </a:ext>
              </a:extLst>
            </p:cNvPr>
            <p:cNvSpPr/>
            <p:nvPr/>
          </p:nvSpPr>
          <p:spPr>
            <a:xfrm>
              <a:off x="9709884" y="5750608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9594F78C-58E7-4715-82E1-50A3C50C258F}"/>
                </a:ext>
              </a:extLst>
            </p:cNvPr>
            <p:cNvSpPr/>
            <p:nvPr/>
          </p:nvSpPr>
          <p:spPr>
            <a:xfrm>
              <a:off x="9914708" y="5750608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ál 56">
              <a:extLst>
                <a:ext uri="{FF2B5EF4-FFF2-40B4-BE49-F238E27FC236}">
                  <a16:creationId xmlns:a16="http://schemas.microsoft.com/office/drawing/2014/main" id="{CA4FB4FD-25C1-4F31-9E11-62AC2B67B27F}"/>
                </a:ext>
              </a:extLst>
            </p:cNvPr>
            <p:cNvSpPr/>
            <p:nvPr/>
          </p:nvSpPr>
          <p:spPr>
            <a:xfrm>
              <a:off x="9987861" y="5809128"/>
              <a:ext cx="498652" cy="48280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1C5E1A09-6F00-4447-9C4D-4595BB3E0BAA}"/>
              </a:ext>
            </a:extLst>
          </p:cNvPr>
          <p:cNvGrpSpPr/>
          <p:nvPr/>
        </p:nvGrpSpPr>
        <p:grpSpPr>
          <a:xfrm>
            <a:off x="10785218" y="4119331"/>
            <a:ext cx="1053388" cy="599846"/>
            <a:chOff x="5594910" y="1374043"/>
            <a:chExt cx="1053388" cy="599846"/>
          </a:xfrm>
        </p:grpSpPr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07CCD258-1F0E-4E1A-93C3-4BCCA3180926}"/>
                </a:ext>
              </a:extLst>
            </p:cNvPr>
            <p:cNvSpPr/>
            <p:nvPr/>
          </p:nvSpPr>
          <p:spPr>
            <a:xfrm>
              <a:off x="5594910" y="1374043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71D78ABC-C206-432E-A651-ECE7985B0F45}"/>
                </a:ext>
              </a:extLst>
            </p:cNvPr>
            <p:cNvSpPr/>
            <p:nvPr/>
          </p:nvSpPr>
          <p:spPr>
            <a:xfrm>
              <a:off x="5799734" y="1374043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E461F4F9-ADAF-40FA-A5F3-5CDF60037FAE}"/>
                </a:ext>
              </a:extLst>
            </p:cNvPr>
            <p:cNvSpPr/>
            <p:nvPr/>
          </p:nvSpPr>
          <p:spPr>
            <a:xfrm>
              <a:off x="6004560" y="1564238"/>
              <a:ext cx="241402" cy="2267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BlokTextu 69">
            <a:extLst>
              <a:ext uri="{FF2B5EF4-FFF2-40B4-BE49-F238E27FC236}">
                <a16:creationId xmlns:a16="http://schemas.microsoft.com/office/drawing/2014/main" id="{FF117EEC-A41E-4E2E-BF1D-AEC833599B0C}"/>
              </a:ext>
            </a:extLst>
          </p:cNvPr>
          <p:cNvSpPr txBox="1"/>
          <p:nvPr/>
        </p:nvSpPr>
        <p:spPr>
          <a:xfrm>
            <a:off x="6519626" y="4877736"/>
            <a:ext cx="201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Horner</a:t>
            </a:r>
            <a:r>
              <a:rPr lang="cs-CZ" b="1" dirty="0">
                <a:solidFill>
                  <a:srgbClr val="FF0000"/>
                </a:solidFill>
              </a:rPr>
              <a:t> syndrome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BlokTextu 70">
            <a:extLst>
              <a:ext uri="{FF2B5EF4-FFF2-40B4-BE49-F238E27FC236}">
                <a16:creationId xmlns:a16="http://schemas.microsoft.com/office/drawing/2014/main" id="{2EE0E85C-CDA0-4F3E-AA42-3E3553490CDD}"/>
              </a:ext>
            </a:extLst>
          </p:cNvPr>
          <p:cNvSpPr txBox="1"/>
          <p:nvPr/>
        </p:nvSpPr>
        <p:spPr>
          <a:xfrm>
            <a:off x="9483445" y="4877736"/>
            <a:ext cx="240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Fyziological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anisocoria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BF668D89-CFF9-4F49-8CD6-48A1E515116F}"/>
              </a:ext>
            </a:extLst>
          </p:cNvPr>
          <p:cNvSpPr txBox="1"/>
          <p:nvPr/>
        </p:nvSpPr>
        <p:spPr>
          <a:xfrm>
            <a:off x="1399908" y="2907108"/>
            <a:ext cx="201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0,1</a:t>
            </a:r>
            <a:r>
              <a:rPr lang="en-US" b="1" dirty="0"/>
              <a:t>%</a:t>
            </a:r>
            <a:r>
              <a:rPr lang="sk-SK" b="1" dirty="0"/>
              <a:t> </a:t>
            </a:r>
            <a:r>
              <a:rPr lang="sk-SK" b="1" dirty="0" err="1"/>
              <a:t>Pilocarpin</a:t>
            </a:r>
            <a:endParaRPr lang="en-US" b="1" dirty="0"/>
          </a:p>
        </p:txBody>
      </p:sp>
      <p:sp>
        <p:nvSpPr>
          <p:cNvPr id="73" name="Šípka: nadol 72">
            <a:extLst>
              <a:ext uri="{FF2B5EF4-FFF2-40B4-BE49-F238E27FC236}">
                <a16:creationId xmlns:a16="http://schemas.microsoft.com/office/drawing/2014/main" id="{688F1870-9314-49B8-A43D-2ABF1F60697E}"/>
              </a:ext>
            </a:extLst>
          </p:cNvPr>
          <p:cNvSpPr/>
          <p:nvPr/>
        </p:nvSpPr>
        <p:spPr>
          <a:xfrm rot="19005879">
            <a:off x="3279208" y="3162277"/>
            <a:ext cx="402336" cy="6949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kupina 73">
            <a:extLst>
              <a:ext uri="{FF2B5EF4-FFF2-40B4-BE49-F238E27FC236}">
                <a16:creationId xmlns:a16="http://schemas.microsoft.com/office/drawing/2014/main" id="{DF2377A8-384A-4655-BECF-ADA67FFCCFE4}"/>
              </a:ext>
            </a:extLst>
          </p:cNvPr>
          <p:cNvGrpSpPr/>
          <p:nvPr/>
        </p:nvGrpSpPr>
        <p:grpSpPr>
          <a:xfrm>
            <a:off x="91943" y="3943768"/>
            <a:ext cx="1053388" cy="599846"/>
            <a:chOff x="2570575" y="2126851"/>
            <a:chExt cx="1053388" cy="599846"/>
          </a:xfrm>
        </p:grpSpPr>
        <p:sp>
          <p:nvSpPr>
            <p:cNvPr id="75" name="Ovál 74">
              <a:extLst>
                <a:ext uri="{FF2B5EF4-FFF2-40B4-BE49-F238E27FC236}">
                  <a16:creationId xmlns:a16="http://schemas.microsoft.com/office/drawing/2014/main" id="{68EE40FC-FC46-4948-A888-54956DED9CF8}"/>
                </a:ext>
              </a:extLst>
            </p:cNvPr>
            <p:cNvSpPr/>
            <p:nvPr/>
          </p:nvSpPr>
          <p:spPr>
            <a:xfrm>
              <a:off x="2570575" y="2126851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>
              <a:extLst>
                <a:ext uri="{FF2B5EF4-FFF2-40B4-BE49-F238E27FC236}">
                  <a16:creationId xmlns:a16="http://schemas.microsoft.com/office/drawing/2014/main" id="{6459437F-D4FB-4BA9-9CD0-D15503A377DE}"/>
                </a:ext>
              </a:extLst>
            </p:cNvPr>
            <p:cNvSpPr/>
            <p:nvPr/>
          </p:nvSpPr>
          <p:spPr>
            <a:xfrm>
              <a:off x="2775399" y="2126851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>
              <a:extLst>
                <a:ext uri="{FF2B5EF4-FFF2-40B4-BE49-F238E27FC236}">
                  <a16:creationId xmlns:a16="http://schemas.microsoft.com/office/drawing/2014/main" id="{557C0C27-6EC8-4716-ADAF-20DE9B732EBC}"/>
                </a:ext>
              </a:extLst>
            </p:cNvPr>
            <p:cNvSpPr/>
            <p:nvPr/>
          </p:nvSpPr>
          <p:spPr>
            <a:xfrm>
              <a:off x="3016800" y="2362811"/>
              <a:ext cx="157996" cy="1444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kupina 77">
            <a:extLst>
              <a:ext uri="{FF2B5EF4-FFF2-40B4-BE49-F238E27FC236}">
                <a16:creationId xmlns:a16="http://schemas.microsoft.com/office/drawing/2014/main" id="{D417E4C7-928F-4010-9BB2-5B4510A34804}"/>
              </a:ext>
            </a:extLst>
          </p:cNvPr>
          <p:cNvGrpSpPr/>
          <p:nvPr/>
        </p:nvGrpSpPr>
        <p:grpSpPr>
          <a:xfrm>
            <a:off x="1348496" y="3943949"/>
            <a:ext cx="1053388" cy="599846"/>
            <a:chOff x="2570575" y="2126851"/>
            <a:chExt cx="1053388" cy="599846"/>
          </a:xfrm>
        </p:grpSpPr>
        <p:sp>
          <p:nvSpPr>
            <p:cNvPr id="79" name="Ovál 78">
              <a:extLst>
                <a:ext uri="{FF2B5EF4-FFF2-40B4-BE49-F238E27FC236}">
                  <a16:creationId xmlns:a16="http://schemas.microsoft.com/office/drawing/2014/main" id="{CEEEEDE0-3F79-4D41-AB59-7A52BADBC4FF}"/>
                </a:ext>
              </a:extLst>
            </p:cNvPr>
            <p:cNvSpPr/>
            <p:nvPr/>
          </p:nvSpPr>
          <p:spPr>
            <a:xfrm>
              <a:off x="2570575" y="2126851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DD393FBD-8E95-4B83-B3AB-8B4B622CFDBF}"/>
                </a:ext>
              </a:extLst>
            </p:cNvPr>
            <p:cNvSpPr/>
            <p:nvPr/>
          </p:nvSpPr>
          <p:spPr>
            <a:xfrm>
              <a:off x="2775399" y="2126851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ál 80">
              <a:extLst>
                <a:ext uri="{FF2B5EF4-FFF2-40B4-BE49-F238E27FC236}">
                  <a16:creationId xmlns:a16="http://schemas.microsoft.com/office/drawing/2014/main" id="{846A96FC-9678-4C60-812E-1FFA9662C711}"/>
                </a:ext>
              </a:extLst>
            </p:cNvPr>
            <p:cNvSpPr/>
            <p:nvPr/>
          </p:nvSpPr>
          <p:spPr>
            <a:xfrm>
              <a:off x="3016800" y="2362811"/>
              <a:ext cx="157996" cy="1444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kupina 85">
            <a:extLst>
              <a:ext uri="{FF2B5EF4-FFF2-40B4-BE49-F238E27FC236}">
                <a16:creationId xmlns:a16="http://schemas.microsoft.com/office/drawing/2014/main" id="{33DB78D1-1B0D-4348-A8ED-9DBD650A5D5B}"/>
              </a:ext>
            </a:extLst>
          </p:cNvPr>
          <p:cNvGrpSpPr/>
          <p:nvPr/>
        </p:nvGrpSpPr>
        <p:grpSpPr>
          <a:xfrm>
            <a:off x="4378516" y="3944705"/>
            <a:ext cx="1053388" cy="599846"/>
            <a:chOff x="2570575" y="2126851"/>
            <a:chExt cx="1053388" cy="599846"/>
          </a:xfrm>
        </p:grpSpPr>
        <p:sp>
          <p:nvSpPr>
            <p:cNvPr id="87" name="Ovál 86">
              <a:extLst>
                <a:ext uri="{FF2B5EF4-FFF2-40B4-BE49-F238E27FC236}">
                  <a16:creationId xmlns:a16="http://schemas.microsoft.com/office/drawing/2014/main" id="{E15B416E-6EB5-4628-B1BA-507036F22C02}"/>
                </a:ext>
              </a:extLst>
            </p:cNvPr>
            <p:cNvSpPr/>
            <p:nvPr/>
          </p:nvSpPr>
          <p:spPr>
            <a:xfrm>
              <a:off x="2570575" y="2126851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0A61B88B-5F29-48BA-9AA6-F686A18EF440}"/>
                </a:ext>
              </a:extLst>
            </p:cNvPr>
            <p:cNvSpPr/>
            <p:nvPr/>
          </p:nvSpPr>
          <p:spPr>
            <a:xfrm>
              <a:off x="2775399" y="2126851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ál 88">
              <a:extLst>
                <a:ext uri="{FF2B5EF4-FFF2-40B4-BE49-F238E27FC236}">
                  <a16:creationId xmlns:a16="http://schemas.microsoft.com/office/drawing/2014/main" id="{A6F3D6BD-4E72-499C-9186-D0C660746C7D}"/>
                </a:ext>
              </a:extLst>
            </p:cNvPr>
            <p:cNvSpPr/>
            <p:nvPr/>
          </p:nvSpPr>
          <p:spPr>
            <a:xfrm>
              <a:off x="3016800" y="2362811"/>
              <a:ext cx="157996" cy="1444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BlokTextu 89">
            <a:extLst>
              <a:ext uri="{FF2B5EF4-FFF2-40B4-BE49-F238E27FC236}">
                <a16:creationId xmlns:a16="http://schemas.microsoft.com/office/drawing/2014/main" id="{9E6D3004-A8D1-40FB-BE75-4CDEEB85B673}"/>
              </a:ext>
            </a:extLst>
          </p:cNvPr>
          <p:cNvSpPr txBox="1"/>
          <p:nvPr/>
        </p:nvSpPr>
        <p:spPr>
          <a:xfrm>
            <a:off x="204230" y="4678829"/>
            <a:ext cx="201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Adie´s</a:t>
            </a:r>
            <a:r>
              <a:rPr lang="cs-CZ" b="1" dirty="0">
                <a:solidFill>
                  <a:srgbClr val="FF0000"/>
                </a:solidFill>
              </a:rPr>
              <a:t> pupil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1" name="Obrázok 90">
            <a:extLst>
              <a:ext uri="{FF2B5EF4-FFF2-40B4-BE49-F238E27FC236}">
                <a16:creationId xmlns:a16="http://schemas.microsoft.com/office/drawing/2014/main" id="{A4D49EDF-3E67-4EA6-B7ED-8DAB5E0C6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63" y="3936453"/>
            <a:ext cx="1060796" cy="615749"/>
          </a:xfrm>
          <a:prstGeom prst="rect">
            <a:avLst/>
          </a:prstGeom>
        </p:spPr>
      </p:pic>
      <p:sp>
        <p:nvSpPr>
          <p:cNvPr id="93" name="Šípka: nadol 92">
            <a:extLst>
              <a:ext uri="{FF2B5EF4-FFF2-40B4-BE49-F238E27FC236}">
                <a16:creationId xmlns:a16="http://schemas.microsoft.com/office/drawing/2014/main" id="{E4144763-7856-4FAD-8931-912F5772661D}"/>
              </a:ext>
            </a:extLst>
          </p:cNvPr>
          <p:cNvSpPr/>
          <p:nvPr/>
        </p:nvSpPr>
        <p:spPr>
          <a:xfrm>
            <a:off x="4082834" y="4553164"/>
            <a:ext cx="402336" cy="5028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BlokTextu 93">
            <a:extLst>
              <a:ext uri="{FF2B5EF4-FFF2-40B4-BE49-F238E27FC236}">
                <a16:creationId xmlns:a16="http://schemas.microsoft.com/office/drawing/2014/main" id="{CAC969D4-B1B4-419D-AE2B-BFAC7BA51474}"/>
              </a:ext>
            </a:extLst>
          </p:cNvPr>
          <p:cNvSpPr txBox="1"/>
          <p:nvPr/>
        </p:nvSpPr>
        <p:spPr>
          <a:xfrm>
            <a:off x="3276615" y="5045502"/>
            <a:ext cx="201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1-2</a:t>
            </a:r>
            <a:r>
              <a:rPr lang="en-US" b="1" dirty="0"/>
              <a:t>%</a:t>
            </a:r>
            <a:r>
              <a:rPr lang="sk-SK" b="1" dirty="0"/>
              <a:t> </a:t>
            </a:r>
            <a:r>
              <a:rPr lang="sk-SK" b="1" dirty="0" err="1"/>
              <a:t>Pilocarpin</a:t>
            </a:r>
            <a:endParaRPr lang="en-US" b="1" dirty="0"/>
          </a:p>
        </p:txBody>
      </p:sp>
      <p:sp>
        <p:nvSpPr>
          <p:cNvPr id="95" name="Šípka: nadol 94">
            <a:extLst>
              <a:ext uri="{FF2B5EF4-FFF2-40B4-BE49-F238E27FC236}">
                <a16:creationId xmlns:a16="http://schemas.microsoft.com/office/drawing/2014/main" id="{1A57AB0E-0104-4C73-AB59-72CF7FB3519D}"/>
              </a:ext>
            </a:extLst>
          </p:cNvPr>
          <p:cNvSpPr/>
          <p:nvPr/>
        </p:nvSpPr>
        <p:spPr>
          <a:xfrm rot="2759778">
            <a:off x="2966857" y="5123094"/>
            <a:ext cx="402336" cy="6949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Šípka: nadol 95">
            <a:extLst>
              <a:ext uri="{FF2B5EF4-FFF2-40B4-BE49-F238E27FC236}">
                <a16:creationId xmlns:a16="http://schemas.microsoft.com/office/drawing/2014/main" id="{7E711806-75A8-4577-9CD2-E59C1E74F3CA}"/>
              </a:ext>
            </a:extLst>
          </p:cNvPr>
          <p:cNvSpPr/>
          <p:nvPr/>
        </p:nvSpPr>
        <p:spPr>
          <a:xfrm rot="19005879">
            <a:off x="5234217" y="5152355"/>
            <a:ext cx="402336" cy="6949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kupina 96">
            <a:extLst>
              <a:ext uri="{FF2B5EF4-FFF2-40B4-BE49-F238E27FC236}">
                <a16:creationId xmlns:a16="http://schemas.microsoft.com/office/drawing/2014/main" id="{2E3D2BEA-E9DF-4D55-956E-14E84A78B287}"/>
              </a:ext>
            </a:extLst>
          </p:cNvPr>
          <p:cNvGrpSpPr/>
          <p:nvPr/>
        </p:nvGrpSpPr>
        <p:grpSpPr>
          <a:xfrm>
            <a:off x="1566129" y="5794070"/>
            <a:ext cx="1053388" cy="599846"/>
            <a:chOff x="2570575" y="2126851"/>
            <a:chExt cx="1053388" cy="599846"/>
          </a:xfrm>
        </p:grpSpPr>
        <p:sp>
          <p:nvSpPr>
            <p:cNvPr id="98" name="Ovál 97">
              <a:extLst>
                <a:ext uri="{FF2B5EF4-FFF2-40B4-BE49-F238E27FC236}">
                  <a16:creationId xmlns:a16="http://schemas.microsoft.com/office/drawing/2014/main" id="{F3023860-725A-4481-9854-290A2F52A35A}"/>
                </a:ext>
              </a:extLst>
            </p:cNvPr>
            <p:cNvSpPr/>
            <p:nvPr/>
          </p:nvSpPr>
          <p:spPr>
            <a:xfrm>
              <a:off x="2570575" y="2126851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ál 98">
              <a:extLst>
                <a:ext uri="{FF2B5EF4-FFF2-40B4-BE49-F238E27FC236}">
                  <a16:creationId xmlns:a16="http://schemas.microsoft.com/office/drawing/2014/main" id="{90521BE4-C0BF-4425-8782-57C55B76EE03}"/>
                </a:ext>
              </a:extLst>
            </p:cNvPr>
            <p:cNvSpPr/>
            <p:nvPr/>
          </p:nvSpPr>
          <p:spPr>
            <a:xfrm>
              <a:off x="2775399" y="2126851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ál 99">
              <a:extLst>
                <a:ext uri="{FF2B5EF4-FFF2-40B4-BE49-F238E27FC236}">
                  <a16:creationId xmlns:a16="http://schemas.microsoft.com/office/drawing/2014/main" id="{E7D8FB7E-AC83-4183-AB7F-A52A7355F825}"/>
                </a:ext>
              </a:extLst>
            </p:cNvPr>
            <p:cNvSpPr/>
            <p:nvPr/>
          </p:nvSpPr>
          <p:spPr>
            <a:xfrm>
              <a:off x="3016800" y="2362811"/>
              <a:ext cx="157996" cy="1444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kupina 100">
            <a:extLst>
              <a:ext uri="{FF2B5EF4-FFF2-40B4-BE49-F238E27FC236}">
                <a16:creationId xmlns:a16="http://schemas.microsoft.com/office/drawing/2014/main" id="{66F488AA-0C6B-492A-9BCC-4F5CCA4C47E7}"/>
              </a:ext>
            </a:extLst>
          </p:cNvPr>
          <p:cNvGrpSpPr/>
          <p:nvPr/>
        </p:nvGrpSpPr>
        <p:grpSpPr>
          <a:xfrm>
            <a:off x="2822682" y="5794251"/>
            <a:ext cx="1053388" cy="599846"/>
            <a:chOff x="2570575" y="2126851"/>
            <a:chExt cx="1053388" cy="599846"/>
          </a:xfrm>
        </p:grpSpPr>
        <p:sp>
          <p:nvSpPr>
            <p:cNvPr id="102" name="Ovál 101">
              <a:extLst>
                <a:ext uri="{FF2B5EF4-FFF2-40B4-BE49-F238E27FC236}">
                  <a16:creationId xmlns:a16="http://schemas.microsoft.com/office/drawing/2014/main" id="{5F994C9B-D817-45EF-AAD2-C2AE76141B98}"/>
                </a:ext>
              </a:extLst>
            </p:cNvPr>
            <p:cNvSpPr/>
            <p:nvPr/>
          </p:nvSpPr>
          <p:spPr>
            <a:xfrm>
              <a:off x="2570575" y="2126851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ál 102">
              <a:extLst>
                <a:ext uri="{FF2B5EF4-FFF2-40B4-BE49-F238E27FC236}">
                  <a16:creationId xmlns:a16="http://schemas.microsoft.com/office/drawing/2014/main" id="{08600031-52A7-4531-AC9A-8C3B573FF64D}"/>
                </a:ext>
              </a:extLst>
            </p:cNvPr>
            <p:cNvSpPr/>
            <p:nvPr/>
          </p:nvSpPr>
          <p:spPr>
            <a:xfrm>
              <a:off x="2775399" y="2126851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ál 103">
              <a:extLst>
                <a:ext uri="{FF2B5EF4-FFF2-40B4-BE49-F238E27FC236}">
                  <a16:creationId xmlns:a16="http://schemas.microsoft.com/office/drawing/2014/main" id="{1905336A-4830-43F3-9EE6-B57350A05B64}"/>
                </a:ext>
              </a:extLst>
            </p:cNvPr>
            <p:cNvSpPr/>
            <p:nvPr/>
          </p:nvSpPr>
          <p:spPr>
            <a:xfrm>
              <a:off x="3016800" y="2362811"/>
              <a:ext cx="157996" cy="1444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kupina 104">
            <a:extLst>
              <a:ext uri="{FF2B5EF4-FFF2-40B4-BE49-F238E27FC236}">
                <a16:creationId xmlns:a16="http://schemas.microsoft.com/office/drawing/2014/main" id="{D3540325-3ACD-4E03-8FC3-869CDE675AB5}"/>
              </a:ext>
            </a:extLst>
          </p:cNvPr>
          <p:cNvGrpSpPr/>
          <p:nvPr/>
        </p:nvGrpSpPr>
        <p:grpSpPr>
          <a:xfrm>
            <a:off x="5852702" y="5795007"/>
            <a:ext cx="1053388" cy="599846"/>
            <a:chOff x="2570575" y="2126851"/>
            <a:chExt cx="1053388" cy="599846"/>
          </a:xfrm>
        </p:grpSpPr>
        <p:sp>
          <p:nvSpPr>
            <p:cNvPr id="106" name="Ovál 105">
              <a:extLst>
                <a:ext uri="{FF2B5EF4-FFF2-40B4-BE49-F238E27FC236}">
                  <a16:creationId xmlns:a16="http://schemas.microsoft.com/office/drawing/2014/main" id="{F8ABB9D6-D262-44B0-9D88-A07A93536644}"/>
                </a:ext>
              </a:extLst>
            </p:cNvPr>
            <p:cNvSpPr/>
            <p:nvPr/>
          </p:nvSpPr>
          <p:spPr>
            <a:xfrm>
              <a:off x="2570575" y="2126851"/>
              <a:ext cx="1053388" cy="5998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ál 106">
              <a:extLst>
                <a:ext uri="{FF2B5EF4-FFF2-40B4-BE49-F238E27FC236}">
                  <a16:creationId xmlns:a16="http://schemas.microsoft.com/office/drawing/2014/main" id="{B2A2F40F-9FF0-4A27-AE58-91C3130AAC12}"/>
                </a:ext>
              </a:extLst>
            </p:cNvPr>
            <p:cNvSpPr/>
            <p:nvPr/>
          </p:nvSpPr>
          <p:spPr>
            <a:xfrm>
              <a:off x="2775399" y="2126851"/>
              <a:ext cx="643738" cy="5998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ál 107">
              <a:extLst>
                <a:ext uri="{FF2B5EF4-FFF2-40B4-BE49-F238E27FC236}">
                  <a16:creationId xmlns:a16="http://schemas.microsoft.com/office/drawing/2014/main" id="{8222611D-8EBE-46F5-BC38-E15C89AFDFAD}"/>
                </a:ext>
              </a:extLst>
            </p:cNvPr>
            <p:cNvSpPr/>
            <p:nvPr/>
          </p:nvSpPr>
          <p:spPr>
            <a:xfrm>
              <a:off x="3016800" y="2362811"/>
              <a:ext cx="157996" cy="1444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Obrázok 108">
            <a:extLst>
              <a:ext uri="{FF2B5EF4-FFF2-40B4-BE49-F238E27FC236}">
                <a16:creationId xmlns:a16="http://schemas.microsoft.com/office/drawing/2014/main" id="{8711BC73-EBD1-4D39-AA4D-F45A1EE26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149" y="5786755"/>
            <a:ext cx="1060796" cy="615749"/>
          </a:xfrm>
          <a:prstGeom prst="rect">
            <a:avLst/>
          </a:prstGeom>
        </p:spPr>
      </p:pic>
      <p:sp>
        <p:nvSpPr>
          <p:cNvPr id="110" name="BlokTextu 109">
            <a:extLst>
              <a:ext uri="{FF2B5EF4-FFF2-40B4-BE49-F238E27FC236}">
                <a16:creationId xmlns:a16="http://schemas.microsoft.com/office/drawing/2014/main" id="{95C2C826-E924-479D-BFE2-31A75D8D19F9}"/>
              </a:ext>
            </a:extLst>
          </p:cNvPr>
          <p:cNvSpPr txBox="1"/>
          <p:nvPr/>
        </p:nvSpPr>
        <p:spPr>
          <a:xfrm>
            <a:off x="1422386" y="6429238"/>
            <a:ext cx="26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Oculomotor</a:t>
            </a:r>
            <a:r>
              <a:rPr lang="cs-CZ" b="1" dirty="0">
                <a:solidFill>
                  <a:srgbClr val="FF0000"/>
                </a:solidFill>
              </a:rPr>
              <a:t> nerve </a:t>
            </a:r>
            <a:r>
              <a:rPr lang="cs-CZ" b="1" dirty="0" err="1">
                <a:solidFill>
                  <a:srgbClr val="FF0000"/>
                </a:solidFill>
              </a:rPr>
              <a:t>palsy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1" name="BlokTextu 110">
            <a:extLst>
              <a:ext uri="{FF2B5EF4-FFF2-40B4-BE49-F238E27FC236}">
                <a16:creationId xmlns:a16="http://schemas.microsoft.com/office/drawing/2014/main" id="{4BA1A7D3-3F90-4E4F-B865-928A06C394BA}"/>
              </a:ext>
            </a:extLst>
          </p:cNvPr>
          <p:cNvSpPr txBox="1"/>
          <p:nvPr/>
        </p:nvSpPr>
        <p:spPr>
          <a:xfrm>
            <a:off x="4378516" y="6438715"/>
            <a:ext cx="283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Arteficial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mydriasis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2" name="Šípka: doprava 111">
            <a:extLst>
              <a:ext uri="{FF2B5EF4-FFF2-40B4-BE49-F238E27FC236}">
                <a16:creationId xmlns:a16="http://schemas.microsoft.com/office/drawing/2014/main" id="{BE43F099-650E-43D2-9551-151528A82449}"/>
              </a:ext>
            </a:extLst>
          </p:cNvPr>
          <p:cNvSpPr/>
          <p:nvPr/>
        </p:nvSpPr>
        <p:spPr>
          <a:xfrm>
            <a:off x="7212783" y="1283729"/>
            <a:ext cx="402336" cy="29637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Šípka: doprava 112">
            <a:extLst>
              <a:ext uri="{FF2B5EF4-FFF2-40B4-BE49-F238E27FC236}">
                <a16:creationId xmlns:a16="http://schemas.microsoft.com/office/drawing/2014/main" id="{A2E31AA4-9652-4E7E-9329-C240175B363A}"/>
              </a:ext>
            </a:extLst>
          </p:cNvPr>
          <p:cNvSpPr/>
          <p:nvPr/>
        </p:nvSpPr>
        <p:spPr>
          <a:xfrm rot="10800000">
            <a:off x="4257445" y="1258246"/>
            <a:ext cx="402336" cy="29637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5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/>
      <p:bldP spid="17" grpId="0" animBg="1"/>
      <p:bldP spid="37" grpId="0"/>
      <p:bldP spid="38" grpId="0" animBg="1"/>
      <p:bldP spid="41" grpId="0" animBg="1"/>
      <p:bldP spid="42" grpId="0"/>
      <p:bldP spid="43" grpId="0" animBg="1"/>
      <p:bldP spid="44" grpId="0" animBg="1"/>
      <p:bldP spid="45" grpId="0" animBg="1"/>
      <p:bldP spid="70" grpId="0"/>
      <p:bldP spid="71" grpId="0"/>
      <p:bldP spid="72" grpId="0"/>
      <p:bldP spid="73" grpId="0" animBg="1"/>
      <p:bldP spid="90" grpId="0"/>
      <p:bldP spid="93" grpId="0" animBg="1"/>
      <p:bldP spid="94" grpId="0"/>
      <p:bldP spid="95" grpId="0" animBg="1"/>
      <p:bldP spid="96" grpId="0" animBg="1"/>
      <p:bldP spid="110" grpId="0"/>
      <p:bldP spid="111" grpId="0"/>
      <p:bldP spid="112" grpId="0" animBg="1"/>
      <p:bldP spid="1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Horner</a:t>
            </a:r>
            <a:r>
              <a:rPr lang="sk-SK" sz="3600" b="1" dirty="0"/>
              <a:t> </a:t>
            </a:r>
            <a:r>
              <a:rPr lang="sk-SK" sz="3600" b="1" dirty="0" err="1"/>
              <a:t>syndrome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56173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sk-SK" sz="2000" b="1" dirty="0" err="1"/>
              <a:t>Signs</a:t>
            </a:r>
            <a:endParaRPr lang="sk-SK" sz="2000" b="1" dirty="0"/>
          </a:p>
          <a:p>
            <a:pPr>
              <a:lnSpc>
                <a:spcPct val="150000"/>
              </a:lnSpc>
            </a:pPr>
            <a:r>
              <a:rPr lang="sk-SK" sz="2000" dirty="0" err="1"/>
              <a:t>Miosis</a:t>
            </a:r>
            <a:r>
              <a:rPr lang="sk-SK" sz="2000" dirty="0"/>
              <a:t> (no </a:t>
            </a:r>
            <a:r>
              <a:rPr lang="sk-SK" sz="2000" dirty="0" err="1"/>
              <a:t>mydriasis</a:t>
            </a:r>
            <a:r>
              <a:rPr lang="sk-SK" sz="2000" dirty="0"/>
              <a:t> in </a:t>
            </a:r>
            <a:r>
              <a:rPr lang="sk-SK" sz="2000" dirty="0" err="1"/>
              <a:t>dark</a:t>
            </a:r>
            <a:r>
              <a:rPr lang="sk-SK" sz="2000" dirty="0"/>
              <a:t>)</a:t>
            </a:r>
          </a:p>
          <a:p>
            <a:pPr>
              <a:lnSpc>
                <a:spcPct val="150000"/>
              </a:lnSpc>
            </a:pPr>
            <a:r>
              <a:rPr lang="sk-SK" sz="2000" dirty="0" err="1"/>
              <a:t>Ptosis</a:t>
            </a:r>
            <a:r>
              <a:rPr lang="sk-SK" sz="2000" dirty="0"/>
              <a:t> of </a:t>
            </a:r>
            <a:r>
              <a:rPr lang="sk-SK" sz="2000" dirty="0" err="1"/>
              <a:t>upper</a:t>
            </a:r>
            <a:r>
              <a:rPr lang="sk-SK" sz="2000" dirty="0"/>
              <a:t> </a:t>
            </a:r>
            <a:r>
              <a:rPr lang="sk-SK" sz="2000" dirty="0" err="1"/>
              <a:t>eyelid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 err="1"/>
              <a:t>Pseudoenoftalmus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 err="1"/>
              <a:t>Anhidrosis</a:t>
            </a:r>
            <a:r>
              <a:rPr lang="sk-SK" sz="2000" dirty="0"/>
              <a:t> (</a:t>
            </a:r>
            <a:r>
              <a:rPr lang="sk-SK" sz="2000" dirty="0" err="1"/>
              <a:t>diminished</a:t>
            </a:r>
            <a:r>
              <a:rPr lang="sk-SK" sz="2000" dirty="0"/>
              <a:t> </a:t>
            </a:r>
            <a:r>
              <a:rPr lang="sk-SK" sz="2000" dirty="0" err="1"/>
              <a:t>sweating</a:t>
            </a:r>
            <a:r>
              <a:rPr lang="sk-SK" sz="2000" dirty="0"/>
              <a:t> of </a:t>
            </a:r>
            <a:r>
              <a:rPr lang="sk-SK" sz="2000" dirty="0" err="1"/>
              <a:t>half</a:t>
            </a:r>
            <a:r>
              <a:rPr lang="sk-SK" sz="2000" dirty="0"/>
              <a:t> part of </a:t>
            </a:r>
            <a:r>
              <a:rPr lang="sk-SK" sz="2000" dirty="0" err="1"/>
              <a:t>face</a:t>
            </a:r>
            <a:r>
              <a:rPr lang="sk-SK" sz="2000" dirty="0"/>
              <a:t>)</a:t>
            </a:r>
          </a:p>
          <a:p>
            <a:pPr>
              <a:lnSpc>
                <a:spcPct val="150000"/>
              </a:lnSpc>
            </a:pPr>
            <a:r>
              <a:rPr lang="sk-SK" sz="2000" dirty="0" err="1"/>
              <a:t>Heterochromia</a:t>
            </a:r>
            <a:r>
              <a:rPr lang="sk-SK" sz="2000" dirty="0"/>
              <a:t> (</a:t>
            </a:r>
            <a:r>
              <a:rPr lang="sk-SK" sz="2000" dirty="0" err="1"/>
              <a:t>congenital</a:t>
            </a:r>
            <a:r>
              <a:rPr lang="sk-SK" sz="2000" dirty="0"/>
              <a:t> </a:t>
            </a:r>
            <a:r>
              <a:rPr lang="sk-SK" sz="2000" dirty="0" err="1"/>
              <a:t>form</a:t>
            </a:r>
            <a:r>
              <a:rPr lang="sk-SK" sz="2000" dirty="0"/>
              <a:t> </a:t>
            </a:r>
            <a:r>
              <a:rPr lang="sk-SK" sz="2000" dirty="0" err="1"/>
              <a:t>only</a:t>
            </a:r>
            <a:r>
              <a:rPr lang="sk-SK" sz="2000" dirty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sk-SK" sz="2000" b="1" dirty="0" err="1"/>
              <a:t>Etiology</a:t>
            </a:r>
            <a:endParaRPr lang="sk-SK" sz="2000" b="1" dirty="0"/>
          </a:p>
          <a:p>
            <a:pPr>
              <a:lnSpc>
                <a:spcPct val="150000"/>
              </a:lnSpc>
            </a:pPr>
            <a:r>
              <a:rPr lang="sk-SK" sz="2000" dirty="0"/>
              <a:t>Trauma, </a:t>
            </a:r>
            <a:r>
              <a:rPr lang="sk-SK" sz="2000" dirty="0" err="1"/>
              <a:t>dissecion</a:t>
            </a:r>
            <a:r>
              <a:rPr lang="sk-SK" sz="2000" dirty="0"/>
              <a:t> of </a:t>
            </a:r>
            <a:r>
              <a:rPr lang="sk-SK" sz="2000" dirty="0" err="1"/>
              <a:t>internal</a:t>
            </a:r>
            <a:r>
              <a:rPr lang="sk-SK" sz="2000" dirty="0"/>
              <a:t> </a:t>
            </a:r>
            <a:r>
              <a:rPr lang="sk-SK" sz="2000" dirty="0" err="1"/>
              <a:t>carotid</a:t>
            </a:r>
            <a:r>
              <a:rPr lang="sk-SK" sz="2000" dirty="0"/>
              <a:t> </a:t>
            </a:r>
            <a:r>
              <a:rPr lang="sk-SK" sz="2000" dirty="0" err="1"/>
              <a:t>artery</a:t>
            </a:r>
            <a:r>
              <a:rPr lang="sk-SK" sz="2000" dirty="0"/>
              <a:t>, </a:t>
            </a:r>
            <a:r>
              <a:rPr lang="sk-SK" sz="2000" dirty="0" err="1"/>
              <a:t>ischemiea</a:t>
            </a:r>
            <a:r>
              <a:rPr lang="sk-SK" sz="2000" dirty="0"/>
              <a:t> of </a:t>
            </a:r>
            <a:r>
              <a:rPr lang="sk-SK" sz="2000" dirty="0" err="1"/>
              <a:t>brain</a:t>
            </a:r>
            <a:r>
              <a:rPr lang="sk-SK" sz="2000" dirty="0"/>
              <a:t> </a:t>
            </a:r>
            <a:r>
              <a:rPr lang="sk-SK" sz="2000" dirty="0" err="1"/>
              <a:t>stem</a:t>
            </a:r>
            <a:r>
              <a:rPr lang="sk-SK" sz="2000" dirty="0"/>
              <a:t>, </a:t>
            </a:r>
            <a:r>
              <a:rPr lang="sk-SK" sz="2000" dirty="0" err="1"/>
              <a:t>multiple</a:t>
            </a:r>
            <a:r>
              <a:rPr lang="sk-SK" sz="2000" dirty="0"/>
              <a:t> </a:t>
            </a:r>
            <a:r>
              <a:rPr lang="sk-SK" sz="2000" dirty="0" err="1"/>
              <a:t>sclerosis</a:t>
            </a:r>
            <a:r>
              <a:rPr lang="sk-SK" sz="2000" dirty="0"/>
              <a:t>, </a:t>
            </a:r>
            <a:r>
              <a:rPr lang="sk-SK" sz="2000" dirty="0" err="1"/>
              <a:t>intracranial</a:t>
            </a:r>
            <a:r>
              <a:rPr lang="sk-SK" sz="2000" dirty="0"/>
              <a:t> tumor, </a:t>
            </a:r>
            <a:r>
              <a:rPr lang="sk-SK" sz="2000" dirty="0" err="1"/>
              <a:t>syringomyelia</a:t>
            </a:r>
            <a:r>
              <a:rPr lang="sk-SK" sz="2000" dirty="0"/>
              <a:t>, </a:t>
            </a:r>
            <a:r>
              <a:rPr lang="sk-SK" sz="2000" dirty="0" err="1"/>
              <a:t>Pancoast</a:t>
            </a:r>
            <a:r>
              <a:rPr lang="sk-SK" sz="2000" dirty="0"/>
              <a:t> tumor (</a:t>
            </a:r>
            <a:r>
              <a:rPr lang="sk-SK" sz="2000" dirty="0" err="1"/>
              <a:t>lung</a:t>
            </a:r>
            <a:r>
              <a:rPr lang="sk-SK" sz="2000" dirty="0"/>
              <a:t> </a:t>
            </a:r>
            <a:r>
              <a:rPr lang="sk-SK" sz="2000" dirty="0" err="1"/>
              <a:t>apex</a:t>
            </a:r>
            <a:r>
              <a:rPr lang="sk-SK" sz="2000" dirty="0"/>
              <a:t> tumor), </a:t>
            </a:r>
            <a:r>
              <a:rPr lang="sk-SK" sz="2000" dirty="0" err="1"/>
              <a:t>goiter</a:t>
            </a:r>
            <a:r>
              <a:rPr lang="sk-SK" sz="2000" dirty="0"/>
              <a:t>, </a:t>
            </a:r>
            <a:r>
              <a:rPr lang="sk-SK" sz="2000" dirty="0" err="1"/>
              <a:t>thyroid</a:t>
            </a:r>
            <a:r>
              <a:rPr lang="sk-SK" sz="2000" dirty="0"/>
              <a:t> </a:t>
            </a:r>
            <a:r>
              <a:rPr lang="sk-SK" sz="2000" dirty="0" err="1"/>
              <a:t>carcinoma</a:t>
            </a:r>
            <a:r>
              <a:rPr lang="sk-SK" sz="2000" dirty="0"/>
              <a:t>... </a:t>
            </a:r>
            <a:r>
              <a:rPr lang="sk-SK" sz="2000" b="1" dirty="0" err="1"/>
              <a:t>but</a:t>
            </a:r>
            <a:r>
              <a:rPr lang="sk-SK" sz="2000" b="1" dirty="0"/>
              <a:t> </a:t>
            </a:r>
            <a:r>
              <a:rPr lang="sk-SK" sz="2000" b="1" dirty="0" err="1"/>
              <a:t>mostly</a:t>
            </a:r>
            <a:r>
              <a:rPr lang="sk-SK" sz="2000" b="1" dirty="0"/>
              <a:t> </a:t>
            </a:r>
            <a:r>
              <a:rPr lang="sk-SK" sz="2000" b="1" dirty="0" err="1"/>
              <a:t>idiopathic</a:t>
            </a:r>
            <a:r>
              <a:rPr lang="sk-SK" sz="2000" b="1" dirty="0"/>
              <a:t>!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5207583" y="6272655"/>
            <a:ext cx="341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Angiografie: komunikace - fistula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9900744" y="6272655"/>
            <a:ext cx="207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po embolizaci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95" y="182781"/>
            <a:ext cx="3333750" cy="155257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95" y="1866614"/>
            <a:ext cx="3327347" cy="14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4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304" y="648904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Thanks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  <a:endParaRPr lang="sk-SK" dirty="0"/>
          </a:p>
        </p:txBody>
      </p:sp>
      <p:pic>
        <p:nvPicPr>
          <p:cNvPr id="4" name="Picture 2" descr="http://upload.wikimedia.org/wikipedia/commons/thumb/9/9d/Example_of_Horner%27s_syndrome_in_a_cat.jpg/800px-Example_of_Horner%27s_syndrome_in_a_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125" y="2218454"/>
            <a:ext cx="3005958" cy="4009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70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Examination</a:t>
            </a:r>
            <a:r>
              <a:rPr lang="sk-SK" sz="3600" b="1" dirty="0"/>
              <a:t> - part II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45432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 err="1"/>
              <a:t>Visual</a:t>
            </a:r>
            <a:r>
              <a:rPr lang="sk-SK" sz="2400" b="1" dirty="0"/>
              <a:t> </a:t>
            </a:r>
            <a:r>
              <a:rPr lang="sk-SK" sz="2400" b="1" dirty="0" err="1"/>
              <a:t>acuity</a:t>
            </a:r>
            <a:endParaRPr lang="sk-SK" sz="2400" b="1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Without</a:t>
            </a:r>
            <a:r>
              <a:rPr lang="sk-SK" sz="2000" dirty="0"/>
              <a:t> and </a:t>
            </a:r>
            <a:r>
              <a:rPr lang="sk-SK" sz="2000" dirty="0" err="1"/>
              <a:t>with</a:t>
            </a:r>
            <a:r>
              <a:rPr lang="sk-SK" sz="2000" dirty="0"/>
              <a:t> </a:t>
            </a:r>
            <a:r>
              <a:rPr lang="sk-SK" sz="2000" dirty="0" err="1"/>
              <a:t>correction</a:t>
            </a:r>
            <a:endParaRPr lang="sk-SK" sz="2000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Monocular</a:t>
            </a:r>
            <a:r>
              <a:rPr lang="sk-SK" sz="2000" dirty="0"/>
              <a:t> </a:t>
            </a:r>
            <a:r>
              <a:rPr lang="sk-SK" sz="2000" dirty="0" err="1"/>
              <a:t>vision</a:t>
            </a:r>
            <a:r>
              <a:rPr lang="sk-SK" sz="2000" dirty="0"/>
              <a:t> / </a:t>
            </a:r>
            <a:r>
              <a:rPr lang="sk-SK" sz="2000" dirty="0" err="1"/>
              <a:t>binocular</a:t>
            </a:r>
            <a:r>
              <a:rPr lang="sk-SK" sz="2000" dirty="0"/>
              <a:t> </a:t>
            </a:r>
            <a:r>
              <a:rPr lang="sk-SK" sz="2000" dirty="0" err="1"/>
              <a:t>vision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400" b="1" dirty="0" err="1"/>
              <a:t>Basic</a:t>
            </a:r>
            <a:r>
              <a:rPr lang="sk-SK" sz="2400" b="1" dirty="0"/>
              <a:t> </a:t>
            </a:r>
            <a:r>
              <a:rPr lang="sk-SK" sz="2400" b="1" dirty="0" err="1"/>
              <a:t>ophthalmological</a:t>
            </a:r>
            <a:r>
              <a:rPr lang="sk-SK" sz="2400" b="1" dirty="0"/>
              <a:t> </a:t>
            </a:r>
            <a:r>
              <a:rPr lang="sk-SK" sz="2400" b="1" dirty="0" err="1"/>
              <a:t>examination</a:t>
            </a:r>
            <a:endParaRPr lang="sk-SK" sz="2400" b="1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Anterior</a:t>
            </a:r>
            <a:r>
              <a:rPr lang="sk-SK" sz="2000" dirty="0"/>
              <a:t> segment (by </a:t>
            </a:r>
            <a:r>
              <a:rPr lang="sk-SK" sz="2000" dirty="0" err="1"/>
              <a:t>slit</a:t>
            </a:r>
            <a:r>
              <a:rPr lang="sk-SK" sz="2000" dirty="0"/>
              <a:t> </a:t>
            </a:r>
            <a:r>
              <a:rPr lang="sk-SK" sz="2000" dirty="0" err="1"/>
              <a:t>lamp</a:t>
            </a:r>
            <a:r>
              <a:rPr lang="sk-SK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sk-SK" sz="2000" dirty="0" err="1"/>
              <a:t>Posterior</a:t>
            </a:r>
            <a:r>
              <a:rPr lang="sk-SK" sz="2000" dirty="0"/>
              <a:t> segment - </a:t>
            </a:r>
            <a:r>
              <a:rPr lang="sk-SK" sz="2000" dirty="0" err="1"/>
              <a:t>arteficial</a:t>
            </a:r>
            <a:r>
              <a:rPr lang="sk-SK" sz="2000" dirty="0"/>
              <a:t> </a:t>
            </a:r>
            <a:r>
              <a:rPr lang="sk-SK" sz="2000" dirty="0" err="1"/>
              <a:t>mydriasis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essential</a:t>
            </a:r>
            <a:r>
              <a:rPr lang="sk-SK" sz="2000" dirty="0"/>
              <a:t> (</a:t>
            </a:r>
            <a:r>
              <a:rPr lang="sk-SK" sz="2000" dirty="0" err="1"/>
              <a:t>indirect</a:t>
            </a:r>
            <a:r>
              <a:rPr lang="sk-SK" sz="2000" dirty="0"/>
              <a:t> </a:t>
            </a:r>
            <a:r>
              <a:rPr lang="sk-SK" sz="2000" dirty="0" err="1"/>
              <a:t>ophthalmoscopy</a:t>
            </a:r>
            <a:r>
              <a:rPr lang="sk-SK" sz="2000" dirty="0"/>
              <a:t>)</a:t>
            </a:r>
          </a:p>
          <a:p>
            <a:pPr>
              <a:lnSpc>
                <a:spcPct val="150000"/>
              </a:lnSpc>
            </a:pPr>
            <a:r>
              <a:rPr lang="sk-SK" sz="2400" b="1" dirty="0" err="1"/>
              <a:t>Visual</a:t>
            </a:r>
            <a:r>
              <a:rPr lang="sk-SK" sz="2400" b="1" dirty="0"/>
              <a:t> </a:t>
            </a:r>
            <a:r>
              <a:rPr lang="sk-SK" sz="2400" b="1" dirty="0" err="1"/>
              <a:t>field</a:t>
            </a:r>
            <a:r>
              <a:rPr lang="sk-SK" sz="2400" b="1" dirty="0"/>
              <a:t> </a:t>
            </a:r>
            <a:r>
              <a:rPr lang="sk-SK" sz="2400" b="1" dirty="0" err="1"/>
              <a:t>examination</a:t>
            </a:r>
            <a:r>
              <a:rPr lang="sk-SK" sz="2400" b="1" dirty="0"/>
              <a:t> (</a:t>
            </a:r>
            <a:r>
              <a:rPr lang="sk-SK" sz="2400" b="1" dirty="0" err="1"/>
              <a:t>static</a:t>
            </a:r>
            <a:r>
              <a:rPr lang="sk-SK" sz="2400" b="1" dirty="0"/>
              <a:t> / </a:t>
            </a:r>
            <a:r>
              <a:rPr lang="sk-SK" sz="2400" b="1" dirty="0" err="1"/>
              <a:t>kinetic</a:t>
            </a:r>
            <a:r>
              <a:rPr lang="sk-SK" sz="2400" b="1" dirty="0"/>
              <a:t> </a:t>
            </a:r>
            <a:r>
              <a:rPr lang="sk-SK" sz="2400" b="1" dirty="0" err="1"/>
              <a:t>perimetry</a:t>
            </a:r>
            <a:r>
              <a:rPr lang="sk-SK" sz="2400" b="1" dirty="0"/>
              <a:t>)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8444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Examination</a:t>
            </a:r>
            <a:r>
              <a:rPr lang="sk-SK" sz="3600" b="1" dirty="0"/>
              <a:t> - part III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45432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 err="1"/>
              <a:t>Basic</a:t>
            </a:r>
            <a:r>
              <a:rPr lang="sk-SK" sz="2400" b="1" dirty="0"/>
              <a:t> </a:t>
            </a:r>
            <a:r>
              <a:rPr lang="sk-SK" sz="2400" b="1" dirty="0" err="1"/>
              <a:t>examination</a:t>
            </a:r>
            <a:r>
              <a:rPr lang="sk-SK" sz="2400" b="1" dirty="0"/>
              <a:t> (GP)</a:t>
            </a:r>
          </a:p>
          <a:p>
            <a:pPr>
              <a:lnSpc>
                <a:spcPct val="150000"/>
              </a:lnSpc>
            </a:pPr>
            <a:r>
              <a:rPr lang="sk-SK" sz="2400" b="1" dirty="0" err="1"/>
              <a:t>Neurological</a:t>
            </a:r>
            <a:r>
              <a:rPr lang="sk-SK" sz="2400" b="1" dirty="0"/>
              <a:t> </a:t>
            </a:r>
            <a:r>
              <a:rPr lang="sk-SK" sz="2400" b="1" dirty="0" err="1"/>
              <a:t>examination</a:t>
            </a:r>
            <a:endParaRPr lang="sk-SK" sz="2400" b="1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Intracranial</a:t>
            </a:r>
            <a:r>
              <a:rPr lang="sk-SK" sz="2000" dirty="0"/>
              <a:t> </a:t>
            </a:r>
            <a:r>
              <a:rPr lang="sk-SK" sz="2000" dirty="0" err="1"/>
              <a:t>conditions</a:t>
            </a:r>
            <a:r>
              <a:rPr lang="sk-SK" sz="2000" dirty="0"/>
              <a:t> (</a:t>
            </a:r>
            <a:r>
              <a:rPr lang="sk-SK" sz="2000" dirty="0" err="1"/>
              <a:t>including</a:t>
            </a:r>
            <a:r>
              <a:rPr lang="sk-SK" sz="2000" dirty="0"/>
              <a:t> MRI)</a:t>
            </a:r>
          </a:p>
          <a:p>
            <a:pPr lvl="1">
              <a:lnSpc>
                <a:spcPct val="150000"/>
              </a:lnSpc>
            </a:pPr>
            <a:r>
              <a:rPr lang="sk-SK" sz="2000" dirty="0" err="1"/>
              <a:t>neurological</a:t>
            </a:r>
            <a:r>
              <a:rPr lang="sk-SK" sz="2000" dirty="0"/>
              <a:t> </a:t>
            </a:r>
            <a:r>
              <a:rPr lang="sk-SK" sz="2000" dirty="0" err="1"/>
              <a:t>signs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400" b="1" dirty="0" err="1"/>
              <a:t>Endocrinology</a:t>
            </a:r>
            <a:endParaRPr lang="sk-SK" sz="2400" b="1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Thyroid</a:t>
            </a:r>
            <a:r>
              <a:rPr lang="sk-SK" sz="2000" dirty="0"/>
              <a:t> </a:t>
            </a:r>
            <a:r>
              <a:rPr lang="sk-SK" sz="2000" dirty="0" err="1"/>
              <a:t>associated</a:t>
            </a:r>
            <a:r>
              <a:rPr lang="sk-SK" sz="2000" dirty="0"/>
              <a:t> </a:t>
            </a:r>
            <a:r>
              <a:rPr lang="sk-SK" sz="2000" dirty="0" err="1"/>
              <a:t>orbitopathy</a:t>
            </a:r>
            <a:r>
              <a:rPr lang="sk-SK" sz="2000" dirty="0"/>
              <a:t> / </a:t>
            </a:r>
            <a:r>
              <a:rPr lang="sk-SK" sz="2000" dirty="0" err="1"/>
              <a:t>ophthalmopathy</a:t>
            </a:r>
            <a:endParaRPr lang="sk-SK" sz="2000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Pituitary</a:t>
            </a:r>
            <a:r>
              <a:rPr lang="sk-SK" sz="2000" dirty="0"/>
              <a:t> </a:t>
            </a:r>
            <a:r>
              <a:rPr lang="sk-SK" sz="2000" dirty="0" err="1"/>
              <a:t>dysfunction</a:t>
            </a:r>
            <a:endParaRPr lang="sk-SK" sz="20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1218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Examination</a:t>
            </a:r>
            <a:r>
              <a:rPr lang="sk-SK" sz="3600" b="1" dirty="0"/>
              <a:t> - part IV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45432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 err="1"/>
              <a:t>Imaging</a:t>
            </a:r>
            <a:r>
              <a:rPr lang="sk-SK" sz="2400" b="1" dirty="0"/>
              <a:t> </a:t>
            </a:r>
            <a:r>
              <a:rPr lang="sk-SK" sz="2400" b="1" dirty="0" err="1"/>
              <a:t>techniques</a:t>
            </a:r>
            <a:endParaRPr lang="sk-SK" sz="2400" b="1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Ultrasonography</a:t>
            </a:r>
            <a:r>
              <a:rPr lang="sk-SK" sz="2000" dirty="0"/>
              <a:t> (</a:t>
            </a:r>
            <a:r>
              <a:rPr lang="sk-SK" sz="2000" dirty="0" err="1"/>
              <a:t>eye</a:t>
            </a:r>
            <a:r>
              <a:rPr lang="sk-SK" sz="2000" dirty="0"/>
              <a:t> </a:t>
            </a:r>
            <a:r>
              <a:rPr lang="sk-SK" sz="2000" dirty="0" err="1"/>
              <a:t>bulb</a:t>
            </a:r>
            <a:r>
              <a:rPr lang="sk-SK" sz="2000" dirty="0"/>
              <a:t>, </a:t>
            </a:r>
            <a:r>
              <a:rPr lang="sk-SK" sz="2000" dirty="0" err="1"/>
              <a:t>orbit</a:t>
            </a:r>
            <a:r>
              <a:rPr lang="sk-SK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sk-SK" sz="2000" dirty="0"/>
              <a:t>X-</a:t>
            </a:r>
            <a:r>
              <a:rPr lang="sk-SK" sz="2000" dirty="0" err="1"/>
              <a:t>ray</a:t>
            </a:r>
            <a:r>
              <a:rPr lang="sk-SK" sz="2000" dirty="0"/>
              <a:t> of </a:t>
            </a:r>
            <a:r>
              <a:rPr lang="sk-SK" sz="2000" dirty="0" err="1"/>
              <a:t>skull</a:t>
            </a:r>
            <a:r>
              <a:rPr lang="sk-SK" sz="2000" dirty="0"/>
              <a:t> (</a:t>
            </a:r>
            <a:r>
              <a:rPr lang="sk-SK" sz="2000" dirty="0" err="1"/>
              <a:t>orbit</a:t>
            </a:r>
            <a:r>
              <a:rPr lang="sk-SK" sz="2000" dirty="0"/>
              <a:t>, </a:t>
            </a:r>
            <a:r>
              <a:rPr lang="sk-SK" sz="2000" dirty="0" err="1"/>
              <a:t>paranasal</a:t>
            </a:r>
            <a:r>
              <a:rPr lang="sk-SK" sz="2000" dirty="0"/>
              <a:t> </a:t>
            </a:r>
            <a:r>
              <a:rPr lang="sk-SK" sz="2000" dirty="0" err="1"/>
              <a:t>cavities</a:t>
            </a:r>
            <a:r>
              <a:rPr lang="sk-SK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sk-SK" sz="2000" dirty="0" err="1"/>
              <a:t>Computerised</a:t>
            </a:r>
            <a:r>
              <a:rPr lang="sk-SK" sz="2000" dirty="0"/>
              <a:t> </a:t>
            </a:r>
            <a:r>
              <a:rPr lang="sk-SK" sz="2000" dirty="0" err="1"/>
              <a:t>Tomography</a:t>
            </a:r>
            <a:r>
              <a:rPr lang="sk-SK" sz="2000" dirty="0"/>
              <a:t> of </a:t>
            </a:r>
            <a:r>
              <a:rPr lang="sk-SK" sz="2000" dirty="0" err="1"/>
              <a:t>head</a:t>
            </a:r>
            <a:r>
              <a:rPr lang="sk-SK" sz="2000" dirty="0"/>
              <a:t> (</a:t>
            </a:r>
            <a:r>
              <a:rPr lang="sk-SK" sz="2000" dirty="0" err="1"/>
              <a:t>brain</a:t>
            </a:r>
            <a:r>
              <a:rPr lang="sk-SK" sz="2000" dirty="0"/>
              <a:t>, </a:t>
            </a:r>
            <a:r>
              <a:rPr lang="sk-SK" sz="2000" dirty="0" err="1"/>
              <a:t>skull</a:t>
            </a:r>
            <a:r>
              <a:rPr lang="sk-SK" sz="2000" dirty="0"/>
              <a:t> </a:t>
            </a:r>
            <a:r>
              <a:rPr lang="sk-SK" sz="2000" dirty="0" err="1"/>
              <a:t>bones</a:t>
            </a:r>
            <a:r>
              <a:rPr lang="sk-SK" sz="2000" dirty="0"/>
              <a:t>, </a:t>
            </a:r>
            <a:r>
              <a:rPr lang="sk-SK" sz="2000" dirty="0" err="1"/>
              <a:t>orbital</a:t>
            </a:r>
            <a:r>
              <a:rPr lang="sk-SK" sz="2000" dirty="0"/>
              <a:t> </a:t>
            </a:r>
            <a:r>
              <a:rPr lang="sk-SK" sz="2000" dirty="0" err="1"/>
              <a:t>bones</a:t>
            </a:r>
            <a:r>
              <a:rPr lang="sk-SK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sk-SK" sz="2000" dirty="0"/>
              <a:t>MRI of </a:t>
            </a:r>
            <a:r>
              <a:rPr lang="sk-SK" sz="2000" dirty="0" err="1"/>
              <a:t>head</a:t>
            </a:r>
            <a:r>
              <a:rPr lang="sk-SK" sz="2000" dirty="0"/>
              <a:t> (</a:t>
            </a:r>
            <a:r>
              <a:rPr lang="sk-SK" sz="2000" dirty="0" err="1"/>
              <a:t>brain</a:t>
            </a:r>
            <a:r>
              <a:rPr lang="sk-SK" sz="2000" dirty="0"/>
              <a:t>, </a:t>
            </a:r>
            <a:r>
              <a:rPr lang="sk-SK" sz="2000" dirty="0" err="1"/>
              <a:t>orbital</a:t>
            </a:r>
            <a:r>
              <a:rPr lang="sk-SK" sz="2000" dirty="0"/>
              <a:t> </a:t>
            </a:r>
            <a:r>
              <a:rPr lang="sk-SK" sz="2000" dirty="0" err="1"/>
              <a:t>structures</a:t>
            </a:r>
            <a:r>
              <a:rPr lang="sk-SK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791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Optic</a:t>
            </a:r>
            <a:r>
              <a:rPr lang="sk-SK" sz="3600" b="1" dirty="0"/>
              <a:t> nerve </a:t>
            </a:r>
            <a:r>
              <a:rPr lang="sk-SK" sz="3600" b="1" dirty="0" err="1"/>
              <a:t>disorders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45432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400" b="1" dirty="0" err="1"/>
              <a:t>Clinical</a:t>
            </a:r>
            <a:r>
              <a:rPr lang="sk-SK" sz="2400" b="1" dirty="0"/>
              <a:t> </a:t>
            </a:r>
            <a:r>
              <a:rPr lang="sk-SK" sz="2400" b="1" dirty="0" err="1"/>
              <a:t>signs</a:t>
            </a:r>
            <a:endParaRPr lang="sk-SK" sz="2400" b="1" dirty="0"/>
          </a:p>
          <a:p>
            <a:pPr>
              <a:lnSpc>
                <a:spcPct val="150000"/>
              </a:lnSpc>
            </a:pPr>
            <a:r>
              <a:rPr lang="sk-SK" sz="2400" dirty="0" err="1"/>
              <a:t>Visual</a:t>
            </a:r>
            <a:r>
              <a:rPr lang="sk-SK" sz="2400" dirty="0"/>
              <a:t> </a:t>
            </a:r>
            <a:r>
              <a:rPr lang="sk-SK" sz="2400" dirty="0" err="1"/>
              <a:t>aquity</a:t>
            </a:r>
            <a:r>
              <a:rPr lang="sk-SK" sz="2400" dirty="0"/>
              <a:t> </a:t>
            </a:r>
            <a:r>
              <a:rPr lang="sk-SK" sz="2400" dirty="0" err="1"/>
              <a:t>decrease</a:t>
            </a:r>
            <a:endParaRPr lang="sk-SK" sz="2400" dirty="0"/>
          </a:p>
          <a:p>
            <a:pPr>
              <a:lnSpc>
                <a:spcPct val="150000"/>
              </a:lnSpc>
            </a:pPr>
            <a:r>
              <a:rPr lang="sk-SK" sz="2400" dirty="0" err="1"/>
              <a:t>Visual</a:t>
            </a:r>
            <a:r>
              <a:rPr lang="sk-SK" sz="2400" dirty="0"/>
              <a:t> </a:t>
            </a:r>
            <a:r>
              <a:rPr lang="sk-SK" sz="2400" dirty="0" err="1"/>
              <a:t>field</a:t>
            </a:r>
            <a:r>
              <a:rPr lang="sk-SK" sz="2400" dirty="0"/>
              <a:t> </a:t>
            </a:r>
            <a:r>
              <a:rPr lang="sk-SK" sz="2400" dirty="0" err="1"/>
              <a:t>defect</a:t>
            </a:r>
            <a:endParaRPr lang="sk-SK" sz="2400" dirty="0"/>
          </a:p>
          <a:p>
            <a:pPr marL="0" indent="0">
              <a:lnSpc>
                <a:spcPct val="150000"/>
              </a:lnSpc>
              <a:buNone/>
            </a:pPr>
            <a:r>
              <a:rPr lang="sk-SK" sz="2400" b="1" dirty="0" err="1">
                <a:solidFill>
                  <a:srgbClr val="00B050"/>
                </a:solidFill>
              </a:rPr>
              <a:t>Division</a:t>
            </a:r>
            <a:r>
              <a:rPr lang="sk-SK" sz="2400" b="1" dirty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sk-SK" sz="2400" b="1" dirty="0" err="1"/>
              <a:t>Congenital</a:t>
            </a:r>
            <a:endParaRPr lang="sk-SK" sz="2400" b="1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developmental</a:t>
            </a:r>
            <a:r>
              <a:rPr lang="sk-SK" sz="2000" dirty="0"/>
              <a:t> </a:t>
            </a:r>
            <a:r>
              <a:rPr lang="sk-SK" sz="2000" dirty="0" err="1"/>
              <a:t>anomalies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400" b="1" dirty="0" err="1"/>
              <a:t>Acquired</a:t>
            </a:r>
            <a:endParaRPr lang="sk-SK" sz="2400" b="1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inflammation</a:t>
            </a:r>
            <a:r>
              <a:rPr lang="sk-SK" sz="2000" dirty="0"/>
              <a:t> – </a:t>
            </a:r>
            <a:r>
              <a:rPr lang="sk-SK" sz="2000" dirty="0" err="1"/>
              <a:t>optic</a:t>
            </a:r>
            <a:r>
              <a:rPr lang="sk-SK" sz="2000" dirty="0"/>
              <a:t> </a:t>
            </a:r>
            <a:r>
              <a:rPr lang="sk-SK" sz="2000" dirty="0" err="1"/>
              <a:t>neuritis</a:t>
            </a:r>
            <a:endParaRPr lang="sk-SK" sz="2000" dirty="0"/>
          </a:p>
          <a:p>
            <a:pPr lvl="1">
              <a:lnSpc>
                <a:spcPct val="150000"/>
              </a:lnSpc>
            </a:pPr>
            <a:r>
              <a:rPr lang="sk-SK" sz="2000" dirty="0" err="1"/>
              <a:t>Non-inflammation</a:t>
            </a:r>
            <a:r>
              <a:rPr lang="sk-SK" sz="2000" dirty="0"/>
              <a:t> – </a:t>
            </a:r>
            <a:r>
              <a:rPr lang="sk-SK" sz="2000" dirty="0" err="1"/>
              <a:t>ischemic</a:t>
            </a:r>
            <a:r>
              <a:rPr lang="sk-SK" sz="2000" dirty="0"/>
              <a:t> </a:t>
            </a:r>
            <a:r>
              <a:rPr lang="sk-SK" sz="2000" dirty="0" err="1"/>
              <a:t>neuropathy</a:t>
            </a:r>
            <a:r>
              <a:rPr lang="sk-SK" sz="2000" dirty="0"/>
              <a:t> (</a:t>
            </a:r>
            <a:r>
              <a:rPr lang="sk-SK" sz="2000" dirty="0" err="1"/>
              <a:t>anterion</a:t>
            </a:r>
            <a:r>
              <a:rPr lang="sk-SK" sz="2000" dirty="0"/>
              <a:t>, </a:t>
            </a:r>
            <a:r>
              <a:rPr lang="sk-SK" sz="2000" dirty="0" err="1"/>
              <a:t>posterior</a:t>
            </a:r>
            <a:r>
              <a:rPr lang="sk-SK" sz="2000" dirty="0"/>
              <a:t>)</a:t>
            </a:r>
          </a:p>
          <a:p>
            <a:pPr>
              <a:lnSpc>
                <a:spcPct val="150000"/>
              </a:lnSpc>
            </a:pPr>
            <a:r>
              <a:rPr lang="sk-SK" sz="2400" b="1" dirty="0" err="1"/>
              <a:t>Genetic</a:t>
            </a:r>
            <a:r>
              <a:rPr lang="sk-SK" sz="2400" b="1" dirty="0"/>
              <a:t> </a:t>
            </a:r>
            <a:r>
              <a:rPr lang="sk-SK" sz="2400" b="1" dirty="0" err="1"/>
              <a:t>relatives</a:t>
            </a:r>
            <a:r>
              <a:rPr lang="sk-SK" sz="2400" b="1" dirty="0"/>
              <a:t> </a:t>
            </a:r>
          </a:p>
          <a:p>
            <a:pPr lvl="1">
              <a:lnSpc>
                <a:spcPct val="150000"/>
              </a:lnSpc>
            </a:pPr>
            <a:r>
              <a:rPr lang="sk-SK" sz="2000" dirty="0" err="1"/>
              <a:t>LHON</a:t>
            </a:r>
            <a:r>
              <a:rPr lang="sk-SK" sz="2000" dirty="0"/>
              <a:t> (</a:t>
            </a:r>
            <a:r>
              <a:rPr lang="sk-SK" sz="2000" dirty="0" err="1"/>
              <a:t>Leber</a:t>
            </a:r>
            <a:r>
              <a:rPr lang="sk-SK" sz="2000" dirty="0"/>
              <a:t> </a:t>
            </a:r>
            <a:r>
              <a:rPr lang="sk-SK" sz="2000" dirty="0" err="1"/>
              <a:t>hereditary</a:t>
            </a:r>
            <a:r>
              <a:rPr lang="sk-SK" sz="2000" dirty="0"/>
              <a:t> </a:t>
            </a:r>
            <a:r>
              <a:rPr lang="sk-SK" sz="2000" dirty="0" err="1"/>
              <a:t>optic</a:t>
            </a:r>
            <a:r>
              <a:rPr lang="sk-SK" sz="2000" dirty="0"/>
              <a:t> </a:t>
            </a:r>
            <a:r>
              <a:rPr lang="sk-SK" sz="2000" dirty="0" err="1"/>
              <a:t>atrophy</a:t>
            </a:r>
            <a:r>
              <a:rPr lang="sk-SK" sz="2000" dirty="0"/>
              <a:t>)</a:t>
            </a:r>
          </a:p>
          <a:p>
            <a:pPr lvl="1">
              <a:lnSpc>
                <a:spcPct val="150000"/>
              </a:lnSpc>
            </a:pPr>
            <a:endParaRPr lang="sk-SK" sz="2000" dirty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39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10515600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Optic</a:t>
            </a:r>
            <a:r>
              <a:rPr lang="sk-SK" sz="3600" b="1" dirty="0"/>
              <a:t> </a:t>
            </a:r>
            <a:r>
              <a:rPr lang="sk-SK" sz="3600" b="1" dirty="0" err="1"/>
              <a:t>disc</a:t>
            </a:r>
            <a:r>
              <a:rPr lang="sk-SK" sz="3600" b="1" dirty="0"/>
              <a:t> </a:t>
            </a:r>
            <a:r>
              <a:rPr lang="sk-SK" sz="3600" b="1" dirty="0" err="1"/>
              <a:t>oedema</a:t>
            </a:r>
            <a:r>
              <a:rPr lang="sk-SK" sz="3600" b="1" dirty="0"/>
              <a:t> </a:t>
            </a:r>
            <a:r>
              <a:rPr lang="en-US" sz="3600" b="1" dirty="0"/>
              <a:t>=</a:t>
            </a:r>
            <a:r>
              <a:rPr lang="sk-SK" sz="3600" b="1" dirty="0"/>
              <a:t> </a:t>
            </a:r>
            <a:r>
              <a:rPr lang="sk-SK" sz="3600" b="1" dirty="0" err="1"/>
              <a:t>papilledema</a:t>
            </a:r>
            <a:r>
              <a:rPr lang="sk-SK" sz="3600" b="1" dirty="0"/>
              <a:t> in </a:t>
            </a:r>
            <a:r>
              <a:rPr lang="sk-SK" sz="3600" b="1" dirty="0" err="1"/>
              <a:t>general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45432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 err="1"/>
              <a:t>Causes</a:t>
            </a:r>
            <a:endParaRPr lang="sk-SK" sz="2400" b="1" dirty="0"/>
          </a:p>
          <a:p>
            <a:pPr lvl="1">
              <a:lnSpc>
                <a:spcPct val="150000"/>
              </a:lnSpc>
            </a:pPr>
            <a:r>
              <a:rPr lang="sk-SK" sz="2000" i="1" dirty="0" err="1"/>
              <a:t>Elevated</a:t>
            </a:r>
            <a:r>
              <a:rPr lang="sk-SK" sz="2000" i="1" dirty="0"/>
              <a:t> </a:t>
            </a:r>
            <a:r>
              <a:rPr lang="sk-SK" sz="2000" i="1" dirty="0" err="1"/>
              <a:t>intracranial</a:t>
            </a:r>
            <a:r>
              <a:rPr lang="sk-SK" sz="2000" i="1" dirty="0"/>
              <a:t> </a:t>
            </a:r>
            <a:r>
              <a:rPr lang="sk-SK" sz="2000" i="1" dirty="0" err="1"/>
              <a:t>pressure</a:t>
            </a:r>
            <a:r>
              <a:rPr lang="sk-SK" sz="2000" dirty="0"/>
              <a:t> – tumor, </a:t>
            </a:r>
            <a:r>
              <a:rPr lang="sk-SK" sz="2000" dirty="0" err="1"/>
              <a:t>idiopathic</a:t>
            </a:r>
            <a:r>
              <a:rPr lang="sk-SK" sz="2000" dirty="0"/>
              <a:t> </a:t>
            </a:r>
            <a:r>
              <a:rPr lang="sk-SK" sz="2000" dirty="0" err="1"/>
              <a:t>intraxcranial</a:t>
            </a:r>
            <a:r>
              <a:rPr lang="sk-SK" sz="2000" dirty="0"/>
              <a:t> </a:t>
            </a:r>
            <a:r>
              <a:rPr lang="sk-SK" sz="2000" dirty="0" err="1"/>
              <a:t>pressure</a:t>
            </a:r>
            <a:r>
              <a:rPr lang="sk-SK" sz="2000" dirty="0"/>
              <a:t>, </a:t>
            </a:r>
            <a:r>
              <a:rPr lang="sk-SK" sz="2000" dirty="0" err="1"/>
              <a:t>hydrocephalus</a:t>
            </a:r>
            <a:endParaRPr lang="sk-SK" sz="2000" dirty="0"/>
          </a:p>
          <a:p>
            <a:pPr lvl="1">
              <a:lnSpc>
                <a:spcPct val="150000"/>
              </a:lnSpc>
            </a:pPr>
            <a:r>
              <a:rPr lang="sk-SK" sz="2000" i="1" dirty="0" err="1"/>
              <a:t>Optic</a:t>
            </a:r>
            <a:r>
              <a:rPr lang="sk-SK" sz="2000" i="1" dirty="0"/>
              <a:t> nerve </a:t>
            </a:r>
            <a:r>
              <a:rPr lang="sk-SK" sz="2000" i="1" dirty="0" err="1"/>
              <a:t>affection</a:t>
            </a:r>
            <a:r>
              <a:rPr lang="sk-SK" sz="2000" dirty="0"/>
              <a:t> – </a:t>
            </a:r>
            <a:r>
              <a:rPr lang="sk-SK" sz="2000" dirty="0" err="1"/>
              <a:t>optic</a:t>
            </a:r>
            <a:r>
              <a:rPr lang="sk-SK" sz="2000" dirty="0"/>
              <a:t> </a:t>
            </a:r>
            <a:r>
              <a:rPr lang="sk-SK" sz="2000" dirty="0" err="1"/>
              <a:t>neuritis</a:t>
            </a:r>
            <a:r>
              <a:rPr lang="sk-SK" sz="2000" dirty="0"/>
              <a:t>, </a:t>
            </a:r>
            <a:r>
              <a:rPr lang="sk-SK" sz="2000" dirty="0" err="1"/>
              <a:t>neuropathy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400" b="1" dirty="0" err="1"/>
              <a:t>Clinical</a:t>
            </a:r>
            <a:r>
              <a:rPr lang="sk-SK" sz="2400" b="1" dirty="0"/>
              <a:t> </a:t>
            </a:r>
            <a:r>
              <a:rPr lang="sk-SK" sz="2400" b="1" dirty="0" err="1"/>
              <a:t>picture</a:t>
            </a:r>
            <a:endParaRPr lang="sk-SK" sz="2400" b="1" dirty="0"/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000" dirty="0" err="1"/>
              <a:t>elevation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optic</a:t>
            </a:r>
            <a:r>
              <a:rPr lang="cs-CZ" sz="2000" dirty="0"/>
              <a:t> </a:t>
            </a:r>
            <a:r>
              <a:rPr lang="cs-CZ" sz="2000" dirty="0" err="1"/>
              <a:t>disc</a:t>
            </a:r>
            <a:r>
              <a:rPr lang="cs-CZ" sz="2000" dirty="0"/>
              <a:t>, </a:t>
            </a:r>
            <a:r>
              <a:rPr lang="cs-CZ" sz="2000" dirty="0" err="1"/>
              <a:t>diminished</a:t>
            </a:r>
            <a:r>
              <a:rPr lang="cs-CZ" sz="2000" dirty="0"/>
              <a:t> </a:t>
            </a:r>
            <a:r>
              <a:rPr lang="cs-CZ" sz="2000" dirty="0" err="1"/>
              <a:t>margins</a:t>
            </a:r>
            <a:endParaRPr lang="cs-CZ" sz="2000" dirty="0"/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000" dirty="0" err="1"/>
              <a:t>loss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physiological</a:t>
            </a:r>
            <a:r>
              <a:rPr lang="cs-CZ" sz="2000" dirty="0"/>
              <a:t> </a:t>
            </a:r>
            <a:r>
              <a:rPr lang="cs-CZ" sz="2000" dirty="0" err="1"/>
              <a:t>excavation</a:t>
            </a:r>
            <a:endParaRPr lang="cs-CZ" sz="2000" dirty="0"/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000" dirty="0" err="1"/>
              <a:t>swelling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peripapillary</a:t>
            </a:r>
            <a:r>
              <a:rPr lang="cs-CZ" sz="2000" dirty="0"/>
              <a:t> </a:t>
            </a:r>
            <a:r>
              <a:rPr lang="cs-CZ" sz="2000" dirty="0" err="1"/>
              <a:t>retinal</a:t>
            </a:r>
            <a:r>
              <a:rPr lang="cs-CZ" sz="2000" dirty="0"/>
              <a:t> nerve </a:t>
            </a:r>
            <a:r>
              <a:rPr lang="cs-CZ" sz="2000" dirty="0" err="1"/>
              <a:t>fiber</a:t>
            </a:r>
            <a:r>
              <a:rPr lang="cs-CZ" sz="2000" dirty="0"/>
              <a:t> </a:t>
            </a:r>
            <a:r>
              <a:rPr lang="cs-CZ" sz="2000" dirty="0" err="1"/>
              <a:t>layer</a:t>
            </a:r>
            <a:endParaRPr lang="cs-CZ" sz="2000" dirty="0"/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000" dirty="0" err="1"/>
              <a:t>optic</a:t>
            </a:r>
            <a:r>
              <a:rPr lang="cs-CZ" sz="2000" dirty="0"/>
              <a:t> </a:t>
            </a:r>
            <a:r>
              <a:rPr lang="cs-CZ" sz="2000" dirty="0" err="1"/>
              <a:t>disc</a:t>
            </a:r>
            <a:r>
              <a:rPr lang="cs-CZ" sz="2000" dirty="0"/>
              <a:t> </a:t>
            </a:r>
            <a:r>
              <a:rPr lang="cs-CZ" sz="2000" dirty="0" err="1"/>
              <a:t>hyperemia</a:t>
            </a:r>
            <a:endParaRPr lang="cs-CZ" sz="2000" dirty="0"/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000" dirty="0" err="1"/>
              <a:t>dilatation</a:t>
            </a:r>
            <a:r>
              <a:rPr lang="cs-CZ" sz="2000" dirty="0"/>
              <a:t> and </a:t>
            </a:r>
            <a:r>
              <a:rPr lang="cs-CZ" sz="2000" dirty="0" err="1"/>
              <a:t>tortuosity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vessels</a:t>
            </a:r>
            <a:endParaRPr lang="cs-CZ" sz="2000" dirty="0"/>
          </a:p>
          <a:p>
            <a:pPr lvl="1"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000" dirty="0" err="1"/>
              <a:t>Haemorrhagies</a:t>
            </a:r>
            <a:r>
              <a:rPr lang="cs-CZ" sz="2000" dirty="0"/>
              <a:t>, </a:t>
            </a:r>
            <a:r>
              <a:rPr lang="cs-CZ" sz="2000" dirty="0" err="1"/>
              <a:t>cotton</a:t>
            </a:r>
            <a:r>
              <a:rPr lang="cs-CZ" sz="2000" dirty="0"/>
              <a:t> </a:t>
            </a:r>
            <a:r>
              <a:rPr lang="cs-CZ" sz="2000" dirty="0" err="1"/>
              <a:t>wool</a:t>
            </a:r>
            <a:r>
              <a:rPr lang="cs-CZ" sz="2000" dirty="0"/>
              <a:t> </a:t>
            </a:r>
            <a:r>
              <a:rPr lang="cs-CZ" sz="2000" dirty="0" err="1"/>
              <a:t>spots</a:t>
            </a:r>
            <a:endParaRPr lang="cs-CZ" sz="2400" dirty="0"/>
          </a:p>
        </p:txBody>
      </p:sp>
      <p:pic>
        <p:nvPicPr>
          <p:cNvPr id="4" name="Picture 10" descr="zden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5991" y="2609622"/>
            <a:ext cx="5292725" cy="39338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BlokTextu 4"/>
          <p:cNvSpPr txBox="1"/>
          <p:nvPr/>
        </p:nvSpPr>
        <p:spPr>
          <a:xfrm>
            <a:off x="8070574" y="5885884"/>
            <a:ext cx="389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chemeClr val="bg1"/>
                </a:solidFill>
              </a:rPr>
              <a:t>Papilledema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cs-CZ" b="1" dirty="0">
                <a:solidFill>
                  <a:schemeClr val="bg1"/>
                </a:solidFill>
              </a:rPr>
              <a:t>(</a:t>
            </a:r>
            <a:r>
              <a:rPr lang="cs-CZ" b="1" dirty="0" err="1">
                <a:solidFill>
                  <a:schemeClr val="bg1"/>
                </a:solidFill>
              </a:rPr>
              <a:t>idiopathic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intracranial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hypertension</a:t>
            </a:r>
            <a:r>
              <a:rPr lang="cs-CZ" b="1" dirty="0">
                <a:solidFill>
                  <a:schemeClr val="bg1"/>
                </a:solidFill>
              </a:rPr>
              <a:t>)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6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237"/>
            <a:ext cx="5921045" cy="10845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/>
              <a:t>Papilledema</a:t>
            </a:r>
            <a:endParaRPr lang="cs-CZ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3284" y="1183758"/>
            <a:ext cx="11745432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/>
              <a:t>cause – </a:t>
            </a:r>
            <a:r>
              <a:rPr lang="cs-CZ" sz="2400" dirty="0" err="1"/>
              <a:t>elevated</a:t>
            </a:r>
            <a:r>
              <a:rPr lang="cs-CZ" sz="2400" dirty="0"/>
              <a:t> </a:t>
            </a:r>
            <a:r>
              <a:rPr lang="cs-CZ" sz="2400" dirty="0" err="1"/>
              <a:t>intracranial</a:t>
            </a:r>
            <a:r>
              <a:rPr lang="cs-CZ" sz="2400" dirty="0"/>
              <a:t> </a:t>
            </a:r>
            <a:r>
              <a:rPr lang="cs-CZ" sz="2400" dirty="0" err="1"/>
              <a:t>pressure</a:t>
            </a:r>
            <a:endParaRPr lang="cs-CZ" sz="2400" dirty="0"/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/>
              <a:t>75%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cases</a:t>
            </a:r>
            <a:r>
              <a:rPr lang="cs-CZ" sz="2400" dirty="0"/>
              <a:t> – </a:t>
            </a:r>
            <a:r>
              <a:rPr lang="cs-CZ" sz="2400" dirty="0" err="1"/>
              <a:t>intracranial</a:t>
            </a:r>
            <a:r>
              <a:rPr lang="cs-CZ" sz="2400" dirty="0"/>
              <a:t> tumor!!!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 err="1"/>
              <a:t>bilateral</a:t>
            </a:r>
            <a:r>
              <a:rPr lang="cs-CZ" sz="2400" dirty="0"/>
              <a:t> </a:t>
            </a:r>
            <a:r>
              <a:rPr lang="cs-CZ" sz="2400" dirty="0" err="1"/>
              <a:t>condition</a:t>
            </a:r>
            <a:r>
              <a:rPr lang="cs-CZ" sz="2400" dirty="0"/>
              <a:t>, </a:t>
            </a:r>
            <a:r>
              <a:rPr lang="cs-CZ" sz="2400" dirty="0" err="1"/>
              <a:t>often</a:t>
            </a:r>
            <a:r>
              <a:rPr lang="cs-CZ" sz="2400" dirty="0"/>
              <a:t> </a:t>
            </a:r>
            <a:r>
              <a:rPr lang="cs-CZ" sz="2400" dirty="0" err="1"/>
              <a:t>assymetric</a:t>
            </a:r>
            <a:endParaRPr lang="cs-CZ" sz="2400" dirty="0"/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 err="1"/>
              <a:t>faster</a:t>
            </a:r>
            <a:r>
              <a:rPr lang="cs-CZ" sz="2400" dirty="0"/>
              <a:t> </a:t>
            </a:r>
            <a:r>
              <a:rPr lang="cs-CZ" sz="2400" dirty="0" err="1"/>
              <a:t>onset</a:t>
            </a:r>
            <a:r>
              <a:rPr lang="cs-CZ" sz="2400" dirty="0"/>
              <a:t> in </a:t>
            </a:r>
            <a:r>
              <a:rPr lang="cs-CZ" sz="2400" dirty="0" err="1"/>
              <a:t>young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endParaRPr lang="cs-CZ" sz="2400" dirty="0"/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 err="1"/>
              <a:t>mostly</a:t>
            </a:r>
            <a:r>
              <a:rPr lang="cs-CZ" sz="2400" dirty="0"/>
              <a:t> </a:t>
            </a:r>
            <a:r>
              <a:rPr lang="cs-CZ" sz="2400" dirty="0" err="1"/>
              <a:t>without</a:t>
            </a:r>
            <a:r>
              <a:rPr lang="cs-CZ" sz="2400" dirty="0"/>
              <a:t> </a:t>
            </a:r>
            <a:r>
              <a:rPr lang="cs-CZ" sz="2400" dirty="0" err="1"/>
              <a:t>subjective</a:t>
            </a:r>
            <a:r>
              <a:rPr lang="cs-CZ" sz="2400" dirty="0"/>
              <a:t> </a:t>
            </a:r>
            <a:r>
              <a:rPr lang="cs-CZ" sz="2400" dirty="0" err="1"/>
              <a:t>signs</a:t>
            </a:r>
            <a:endParaRPr lang="cs-CZ" sz="2400" dirty="0"/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sk-SK" sz="2400" dirty="0" err="1"/>
              <a:t>sometimes</a:t>
            </a:r>
            <a:r>
              <a:rPr lang="sk-SK" sz="2400" dirty="0"/>
              <a:t> </a:t>
            </a:r>
            <a:r>
              <a:rPr lang="sk-SK" sz="2400" dirty="0" err="1"/>
              <a:t>blurred</a:t>
            </a:r>
            <a:r>
              <a:rPr lang="sk-SK" sz="2400" dirty="0"/>
              <a:t> </a:t>
            </a:r>
            <a:r>
              <a:rPr lang="sk-SK" sz="2400" dirty="0" err="1"/>
              <a:t>vision</a:t>
            </a:r>
            <a:endParaRPr lang="cs-CZ" sz="2400" dirty="0"/>
          </a:p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cs-CZ" sz="2400" dirty="0" err="1"/>
              <a:t>enlargement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blind spot</a:t>
            </a:r>
          </a:p>
        </p:txBody>
      </p:sp>
      <p:pic>
        <p:nvPicPr>
          <p:cNvPr id="4" name="Picture 6" descr="14-008_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66199" y="8438"/>
            <a:ext cx="4025801" cy="3027264"/>
          </a:xfrm>
          <a:prstGeom prst="rect">
            <a:avLst/>
          </a:prstGeom>
          <a:noFill/>
          <a:ln/>
        </p:spPr>
      </p:pic>
      <p:pic>
        <p:nvPicPr>
          <p:cNvPr id="5" name="Picture 2" descr="http://upload.wikimedia.org/wikipedia/commons/1/1a/Papilled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199" y="2992066"/>
            <a:ext cx="4025801" cy="3865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01549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1743</Words>
  <Application>Microsoft Office PowerPoint</Application>
  <PresentationFormat>Širokouhlá</PresentationFormat>
  <Paragraphs>331</Paragraphs>
  <Slides>38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Motív balíka Office</vt:lpstr>
      <vt:lpstr>Image</vt:lpstr>
      <vt:lpstr>Neuroophthalmology</vt:lpstr>
      <vt:lpstr>Content</vt:lpstr>
      <vt:lpstr>Examination - part I</vt:lpstr>
      <vt:lpstr>Examination - part II</vt:lpstr>
      <vt:lpstr>Examination - part III</vt:lpstr>
      <vt:lpstr>Examination - part IV</vt:lpstr>
      <vt:lpstr>Optic nerve disorders</vt:lpstr>
      <vt:lpstr>Optic disc oedema = papilledema in general</vt:lpstr>
      <vt:lpstr>Papilledema</vt:lpstr>
      <vt:lpstr>Optic neuritis</vt:lpstr>
      <vt:lpstr>Optic neuritis diagnosis</vt:lpstr>
      <vt:lpstr>Anterior ischemic optic neuropathy</vt:lpstr>
      <vt:lpstr>Anterior ischemic optic neuropathy</vt:lpstr>
      <vt:lpstr>Optic nerve atrophy</vt:lpstr>
      <vt:lpstr>Anatomy of visual pathway</vt:lpstr>
      <vt:lpstr>Anatomie zrakové dráhy</vt:lpstr>
      <vt:lpstr>Visual field defects</vt:lpstr>
      <vt:lpstr>Specific visual field defects with correlation to visual pathways</vt:lpstr>
      <vt:lpstr>Chiasmal syndrome</vt:lpstr>
      <vt:lpstr>Pituitary adenoma</vt:lpstr>
      <vt:lpstr>Craniopharyngioma</vt:lpstr>
      <vt:lpstr>Meningioma</vt:lpstr>
      <vt:lpstr>Anatomy of eye movement system</vt:lpstr>
      <vt:lpstr>Eye movement disorders</vt:lpstr>
      <vt:lpstr>Isolated palsies</vt:lpstr>
      <vt:lpstr>Oculomotor nerve palsy</vt:lpstr>
      <vt:lpstr>Trochlear nerve palsy</vt:lpstr>
      <vt:lpstr>Abducent nerve palsy</vt:lpstr>
      <vt:lpstr>Cavernous sinus syndrome</vt:lpstr>
      <vt:lpstr>Orbital apex syndrome</vt:lpstr>
      <vt:lpstr>Carotid-cavernous fistula</vt:lpstr>
      <vt:lpstr>Pupilomotoric pathway</vt:lpstr>
      <vt:lpstr>Pupillary reactions</vt:lpstr>
      <vt:lpstr>Pupillary reactions</vt:lpstr>
      <vt:lpstr>Anisocoria – diagnostic scheme</vt:lpstr>
      <vt:lpstr>Anisocoria – diagnostic scheme</vt:lpstr>
      <vt:lpstr>Horner syndrome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Neurooftalmologie</dc:title>
  <dc:creator>Marek Michalec</dc:creator>
  <cp:lastModifiedBy>Marek Michalec</cp:lastModifiedBy>
  <cp:revision>140</cp:revision>
  <dcterms:created xsi:type="dcterms:W3CDTF">2018-09-22T15:06:23Z</dcterms:created>
  <dcterms:modified xsi:type="dcterms:W3CDTF">2020-05-22T05:27:39Z</dcterms:modified>
</cp:coreProperties>
</file>