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317" r:id="rId3"/>
    <p:sldId id="278" r:id="rId4"/>
    <p:sldId id="318" r:id="rId5"/>
    <p:sldId id="319" r:id="rId6"/>
    <p:sldId id="279" r:id="rId7"/>
    <p:sldId id="280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4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520731"/>
            <a:ext cx="9144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02920" y="2775745"/>
            <a:ext cx="82296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00064" y="1559720"/>
            <a:ext cx="51054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0A52-7BE4-49AB-8939-C0873573B0FF}" type="datetimeFigureOut">
              <a:rPr lang="cs-CZ" smtClean="0"/>
              <a:t>8. 10. 2017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AFD2-71C6-4F70-87CA-437158DAB3E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0A52-7BE4-49AB-8939-C0873573B0FF}" type="datetimeFigureOut">
              <a:rPr lang="cs-CZ" smtClean="0"/>
              <a:t>8. 10. 2017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AFD2-71C6-4F70-87CA-437158DAB3E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0A52-7BE4-49AB-8939-C0873573B0FF}" type="datetimeFigureOut">
              <a:rPr lang="cs-CZ" smtClean="0"/>
              <a:t>8. 10. 2017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AFD2-71C6-4F70-87CA-437158DAB3E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0A52-7BE4-49AB-8939-C0873573B0FF}" type="datetimeFigureOut">
              <a:rPr lang="cs-CZ" smtClean="0"/>
              <a:t>8. 10. 2017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AFD2-71C6-4F70-87CA-437158DAB3E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990600"/>
            <a:ext cx="77724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52677"/>
            <a:ext cx="7772400" cy="1509712"/>
          </a:xfrm>
        </p:spPr>
        <p:txBody>
          <a:bodyPr anchor="t"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0A52-7BE4-49AB-8939-C0873573B0FF}" type="datetimeFigureOut">
              <a:rPr lang="cs-CZ" smtClean="0"/>
              <a:t>8. 10. 2017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AFD2-71C6-4F70-87CA-437158DAB3E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0A52-7BE4-49AB-8939-C0873573B0FF}" type="datetimeFigureOut">
              <a:rPr lang="cs-CZ" smtClean="0"/>
              <a:t>8. 10. 2017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AFD2-71C6-4F70-87CA-437158DAB3E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 anchor="b"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2168"/>
            <a:ext cx="4040188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2112168"/>
            <a:ext cx="4041775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040188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4041775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0A52-7BE4-49AB-8939-C0873573B0FF}" type="datetimeFigureOut">
              <a:rPr lang="cs-CZ" smtClean="0"/>
              <a:t>8. 10. 2017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AFD2-71C6-4F70-87CA-437158DAB3E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effectLst/>
        </p:spPr>
        <p:txBody>
          <a:bodyPr tIns="9144" bIns="9144" anchor="b"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0A52-7BE4-49AB-8939-C0873573B0FF}" type="datetimeFigureOut">
              <a:rPr lang="cs-CZ" smtClean="0"/>
              <a:t>8. 10. 2017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AFD2-71C6-4F70-87CA-437158DAB3E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0A52-7BE4-49AB-8939-C0873573B0FF}" type="datetimeFigureOut">
              <a:rPr lang="cs-CZ" smtClean="0"/>
              <a:t>8. 10. 2017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AFD2-71C6-4F70-87CA-437158DAB3E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0"/>
            <a:ext cx="8229600" cy="914400"/>
          </a:xfrm>
        </p:spPr>
        <p:txBody>
          <a:bodyPr tIns="0" bIns="0" anchor="b"/>
          <a:lstStyle>
            <a:lvl1pPr algn="l">
              <a:buNone/>
              <a:defRPr sz="50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33856"/>
            <a:ext cx="2590800" cy="5181600"/>
          </a:xfrm>
        </p:spPr>
        <p:txBody>
          <a:bodyPr lIns="45720" t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133472"/>
            <a:ext cx="52578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0A52-7BE4-49AB-8939-C0873573B0FF}" type="datetimeFigureOut">
              <a:rPr lang="cs-CZ" smtClean="0"/>
              <a:t>8. 10. 2017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AFD2-71C6-4F70-87CA-437158DAB3E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40" y="1981200"/>
            <a:ext cx="3429000" cy="522288"/>
          </a:xfrm>
        </p:spPr>
        <p:txBody>
          <a:bodyPr tIns="0" bIns="0" anchor="b"/>
          <a:lstStyle>
            <a:lvl1pPr algn="r">
              <a:buNone/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3368" y="1066800"/>
            <a:ext cx="4572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240" y="2543176"/>
            <a:ext cx="3429000" cy="914400"/>
          </a:xfrm>
        </p:spPr>
        <p:txBody>
          <a:bodyPr lIns="0" tIns="0" rIns="0" bIns="0" anchor="t"/>
          <a:lstStyle>
            <a:lvl1pPr indent="0" algn="r">
              <a:spcBef>
                <a:spcPts val="300"/>
              </a:spcBef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0A52-7BE4-49AB-8939-C0873573B0FF}" type="datetimeFigureOut">
              <a:rPr lang="cs-CZ" smtClean="0"/>
              <a:t>8. 10. 2017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4686AFD2-71C6-4F70-87CA-437158DAB3E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142899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341133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2179637"/>
            <a:ext cx="8229600" cy="4114800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DFE0A52-7BE4-49AB-8939-C0873573B0FF}" type="datetimeFigureOut">
              <a:rPr lang="cs-CZ" smtClean="0"/>
              <a:t>8. 10. 2017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0" anchor="b"/>
          <a:lstStyle>
            <a:lvl1pPr algn="l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rIns="0" anchor="b"/>
          <a:lstStyle>
            <a:lvl1pPr algn="r">
              <a:defRPr sz="1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686AFD2-71C6-4F70-87CA-437158DAB3E5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chemeClr val="tx2">
              <a:tint val="100000"/>
              <a:satMod val="250000"/>
            </a:schemeClr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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936" indent="-27432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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3544" indent="-274320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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22860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healio.com/ophthalmology/cornea-external-disease/news/print/ocular-surgery-news/%7B5ac864bd-6002-4410-bc5a-9e964c8251e0%7D/several-surgical-approaches-available-for-patients-with-limbal-stem-cell-deficiency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/>
            </a:r>
            <a:br>
              <a:rPr lang="cs-CZ" dirty="0"/>
            </a:br>
            <a:r>
              <a:rPr lang="cs-CZ" dirty="0" err="1" smtClean="0"/>
              <a:t>Chemical</a:t>
            </a:r>
            <a:r>
              <a:rPr lang="cs-CZ" dirty="0" smtClean="0"/>
              <a:t> </a:t>
            </a:r>
            <a:r>
              <a:rPr lang="cs-CZ" dirty="0" err="1" smtClean="0"/>
              <a:t>injuries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cs-CZ" dirty="0" smtClean="0"/>
              <a:t>Etiology:</a:t>
            </a:r>
          </a:p>
          <a:p>
            <a:r>
              <a:rPr lang="cs-CZ" dirty="0" smtClean="0"/>
              <a:t> Acid </a:t>
            </a:r>
            <a:r>
              <a:rPr lang="cs-CZ" dirty="0" err="1" smtClean="0"/>
              <a:t>burns</a:t>
            </a:r>
            <a:r>
              <a:rPr lang="cs-CZ" dirty="0"/>
              <a:t> </a:t>
            </a:r>
            <a:r>
              <a:rPr lang="cs-CZ" dirty="0" smtClean="0"/>
              <a:t>(</a:t>
            </a:r>
            <a:r>
              <a:rPr lang="cs-CZ" dirty="0" err="1"/>
              <a:t>l</a:t>
            </a:r>
            <a:r>
              <a:rPr lang="cs-CZ" dirty="0" err="1" smtClean="0"/>
              <a:t>iquefaction</a:t>
            </a:r>
            <a:r>
              <a:rPr lang="cs-CZ" dirty="0" smtClean="0"/>
              <a:t> </a:t>
            </a:r>
            <a:r>
              <a:rPr lang="cs-CZ" dirty="0" err="1" smtClean="0"/>
              <a:t>necrosis</a:t>
            </a:r>
            <a:r>
              <a:rPr lang="cs-CZ" dirty="0"/>
              <a:t>) and </a:t>
            </a:r>
            <a:r>
              <a:rPr lang="cs-CZ" dirty="0" err="1" smtClean="0"/>
              <a:t>alkali</a:t>
            </a:r>
            <a:r>
              <a:rPr lang="cs-CZ" dirty="0" smtClean="0"/>
              <a:t> </a:t>
            </a:r>
            <a:r>
              <a:rPr lang="cs-CZ" dirty="0" err="1" smtClean="0"/>
              <a:t>burns</a:t>
            </a:r>
            <a:r>
              <a:rPr lang="cs-CZ" dirty="0"/>
              <a:t> </a:t>
            </a:r>
            <a:r>
              <a:rPr lang="cs-CZ" dirty="0" smtClean="0"/>
              <a:t>( </a:t>
            </a:r>
            <a:r>
              <a:rPr lang="cs-CZ" dirty="0" err="1"/>
              <a:t>coagulation</a:t>
            </a:r>
            <a:r>
              <a:rPr lang="cs-CZ" dirty="0"/>
              <a:t> </a:t>
            </a:r>
            <a:r>
              <a:rPr lang="cs-CZ" dirty="0" err="1"/>
              <a:t>necrosis</a:t>
            </a:r>
            <a:r>
              <a:rPr lang="cs-CZ" dirty="0"/>
              <a:t> ) </a:t>
            </a:r>
            <a:endParaRPr lang="cs-CZ" dirty="0" smtClean="0"/>
          </a:p>
          <a:p>
            <a:r>
              <a:rPr lang="cs-CZ" dirty="0" err="1" smtClean="0"/>
              <a:t>Clinical</a:t>
            </a:r>
            <a:r>
              <a:rPr lang="cs-CZ" dirty="0" smtClean="0"/>
              <a:t> </a:t>
            </a:r>
            <a:r>
              <a:rPr lang="cs-CZ" dirty="0" err="1"/>
              <a:t>manifestations</a:t>
            </a:r>
            <a:r>
              <a:rPr lang="cs-CZ" dirty="0"/>
              <a:t> </a:t>
            </a:r>
            <a:r>
              <a:rPr lang="cs-CZ" dirty="0" err="1"/>
              <a:t>According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intensity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impact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degree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necrosis</a:t>
            </a:r>
            <a:r>
              <a:rPr lang="cs-CZ" dirty="0"/>
              <a:t> </a:t>
            </a:r>
            <a:r>
              <a:rPr lang="cs-CZ" dirty="0" smtClean="0"/>
              <a:t> - adnexa – </a:t>
            </a:r>
            <a:r>
              <a:rPr lang="cs-CZ" dirty="0" err="1" smtClean="0"/>
              <a:t>conjunctiva</a:t>
            </a:r>
            <a:r>
              <a:rPr lang="cs-CZ" dirty="0" smtClean="0"/>
              <a:t>- </a:t>
            </a:r>
            <a:r>
              <a:rPr lang="cs-CZ" dirty="0" err="1" smtClean="0"/>
              <a:t>cornea</a:t>
            </a:r>
            <a:r>
              <a:rPr lang="cs-CZ" dirty="0" smtClean="0"/>
              <a:t> </a:t>
            </a:r>
            <a:r>
              <a:rPr lang="cs-CZ" dirty="0" err="1" smtClean="0"/>
              <a:t>anterior</a:t>
            </a:r>
            <a:r>
              <a:rPr lang="cs-CZ" dirty="0" smtClean="0"/>
              <a:t> </a:t>
            </a:r>
            <a:r>
              <a:rPr lang="cs-CZ" dirty="0" err="1"/>
              <a:t>uveal</a:t>
            </a:r>
            <a:r>
              <a:rPr lang="cs-CZ" dirty="0"/>
              <a:t> </a:t>
            </a:r>
            <a:r>
              <a:rPr lang="cs-CZ" dirty="0" err="1"/>
              <a:t>irritation</a:t>
            </a:r>
            <a:endParaRPr lang="cs-CZ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4247455" cy="3657600"/>
          </a:xfrm>
        </p:spPr>
        <p:txBody>
          <a:bodyPr>
            <a:normAutofit/>
          </a:bodyPr>
          <a:lstStyle/>
          <a:p>
            <a:r>
              <a:rPr lang="cs-CZ" dirty="0" err="1"/>
              <a:t>T</a:t>
            </a:r>
            <a:r>
              <a:rPr lang="cs-CZ" dirty="0" err="1" smtClean="0"/>
              <a:t>reatment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First</a:t>
            </a:r>
            <a:r>
              <a:rPr lang="cs-CZ" dirty="0" smtClean="0"/>
              <a:t> </a:t>
            </a:r>
            <a:r>
              <a:rPr lang="cs-CZ" dirty="0" err="1"/>
              <a:t>aid</a:t>
            </a:r>
            <a:r>
              <a:rPr lang="cs-CZ" dirty="0"/>
              <a:t> ( </a:t>
            </a:r>
            <a:r>
              <a:rPr lang="cs-CZ" dirty="0" err="1"/>
              <a:t>mechanical</a:t>
            </a:r>
            <a:r>
              <a:rPr lang="cs-CZ" dirty="0"/>
              <a:t> </a:t>
            </a:r>
            <a:r>
              <a:rPr lang="cs-CZ" dirty="0" err="1"/>
              <a:t>removal</a:t>
            </a:r>
            <a:r>
              <a:rPr lang="cs-CZ" dirty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noxy </a:t>
            </a:r>
            <a:r>
              <a:rPr lang="cs-CZ" dirty="0"/>
              <a:t>, </a:t>
            </a:r>
            <a:r>
              <a:rPr lang="cs-CZ" dirty="0" err="1"/>
              <a:t>intensive</a:t>
            </a:r>
            <a:r>
              <a:rPr lang="cs-CZ" dirty="0"/>
              <a:t> </a:t>
            </a:r>
            <a:r>
              <a:rPr lang="cs-CZ" dirty="0" err="1"/>
              <a:t>water</a:t>
            </a:r>
            <a:r>
              <a:rPr lang="cs-CZ" dirty="0"/>
              <a:t> </a:t>
            </a:r>
            <a:r>
              <a:rPr lang="cs-CZ" dirty="0" err="1"/>
              <a:t>rinses</a:t>
            </a:r>
            <a:r>
              <a:rPr lang="cs-CZ" dirty="0"/>
              <a:t> ) </a:t>
            </a:r>
            <a:r>
              <a:rPr lang="cs-CZ" dirty="0" err="1" smtClean="0"/>
              <a:t>surgical</a:t>
            </a:r>
            <a:r>
              <a:rPr lang="cs-CZ" dirty="0" smtClean="0"/>
              <a:t>  - </a:t>
            </a:r>
            <a:r>
              <a:rPr lang="cs-CZ" dirty="0" err="1" smtClean="0"/>
              <a:t>removal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necrotis</a:t>
            </a:r>
            <a:r>
              <a:rPr lang="cs-CZ" dirty="0" smtClean="0"/>
              <a:t> </a:t>
            </a:r>
            <a:r>
              <a:rPr lang="cs-CZ" dirty="0" err="1" smtClean="0"/>
              <a:t>tissue</a:t>
            </a:r>
            <a:endParaRPr lang="cs-CZ" dirty="0" smtClean="0"/>
          </a:p>
          <a:p>
            <a:r>
              <a:rPr lang="cs-CZ" dirty="0" err="1" smtClean="0"/>
              <a:t>Complications</a:t>
            </a:r>
            <a:r>
              <a:rPr lang="cs-CZ" dirty="0" smtClean="0"/>
              <a:t>:  </a:t>
            </a:r>
            <a:r>
              <a:rPr lang="cs-CZ" dirty="0" err="1" smtClean="0"/>
              <a:t>symblefara</a:t>
            </a:r>
            <a:r>
              <a:rPr lang="cs-CZ" dirty="0" smtClean="0"/>
              <a:t>, </a:t>
            </a:r>
            <a:r>
              <a:rPr lang="cs-CZ" dirty="0" err="1" smtClean="0"/>
              <a:t>leucoma</a:t>
            </a:r>
            <a:r>
              <a:rPr lang="cs-CZ" dirty="0" smtClean="0"/>
              <a:t>, </a:t>
            </a:r>
            <a:r>
              <a:rPr lang="cs-CZ" dirty="0" err="1" smtClean="0"/>
              <a:t>secondary</a:t>
            </a:r>
            <a:r>
              <a:rPr lang="cs-CZ" dirty="0" smtClean="0"/>
              <a:t> </a:t>
            </a:r>
            <a:r>
              <a:rPr lang="cs-CZ" dirty="0" err="1"/>
              <a:t>glaucoma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790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395536" y="404664"/>
            <a:ext cx="4040188" cy="502920"/>
          </a:xfrm>
        </p:spPr>
        <p:txBody>
          <a:bodyPr/>
          <a:lstStyle/>
          <a:p>
            <a:r>
              <a:rPr lang="cs-CZ" dirty="0" err="1" smtClean="0"/>
              <a:t>Chemical</a:t>
            </a:r>
            <a:r>
              <a:rPr lang="cs-CZ" dirty="0" smtClean="0"/>
              <a:t> </a:t>
            </a:r>
            <a:r>
              <a:rPr lang="cs-CZ" dirty="0" err="1" smtClean="0"/>
              <a:t>injuries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3"/>
          </p:nvPr>
        </p:nvSpPr>
        <p:spPr>
          <a:xfrm>
            <a:off x="4644008" y="404664"/>
            <a:ext cx="4041775" cy="502920"/>
          </a:xfrm>
        </p:spPr>
        <p:txBody>
          <a:bodyPr/>
          <a:lstStyle/>
          <a:p>
            <a:r>
              <a:rPr lang="cs-CZ" sz="2400" dirty="0" err="1" smtClean="0"/>
              <a:t>Termic</a:t>
            </a:r>
            <a:r>
              <a:rPr lang="cs-CZ" sz="2400" dirty="0" smtClean="0"/>
              <a:t> </a:t>
            </a:r>
            <a:r>
              <a:rPr lang="cs-CZ" sz="2400" dirty="0" err="1" smtClean="0"/>
              <a:t>injuries</a:t>
            </a:r>
            <a:endParaRPr lang="cs-CZ" sz="2400" dirty="0"/>
          </a:p>
        </p:txBody>
      </p:sp>
      <p:pic>
        <p:nvPicPr>
          <p:cNvPr id="4" name="Picture 10" descr="polept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900" y="4472470"/>
            <a:ext cx="2544124" cy="1738847"/>
          </a:xfrm>
          <a:noFill/>
          <a:ln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 descr="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0072" y="1196752"/>
            <a:ext cx="3384376" cy="2309170"/>
          </a:xfrm>
          <a:noFill/>
          <a:ln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5" descr="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0072" y="3861048"/>
            <a:ext cx="3384376" cy="2350269"/>
          </a:xfrm>
          <a:prstGeom prst="rect">
            <a:avLst/>
          </a:prstGeom>
          <a:noFill/>
          <a:ln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08720"/>
            <a:ext cx="2376264" cy="154801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037" y="1578908"/>
            <a:ext cx="2520280" cy="175564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68960"/>
            <a:ext cx="2376264" cy="17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60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Termic</a:t>
            </a:r>
            <a:r>
              <a:rPr lang="cs-CZ" dirty="0" smtClean="0"/>
              <a:t> </a:t>
            </a:r>
            <a:r>
              <a:rPr lang="cs-CZ" dirty="0" err="1" smtClean="0"/>
              <a:t>injuries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cs-CZ" dirty="0"/>
              <a:t>E</a:t>
            </a:r>
            <a:r>
              <a:rPr lang="en-US" dirty="0" err="1" smtClean="0"/>
              <a:t>tiology</a:t>
            </a:r>
            <a:r>
              <a:rPr lang="cs-CZ" dirty="0" smtClean="0"/>
              <a:t>:</a:t>
            </a:r>
          </a:p>
          <a:p>
            <a:r>
              <a:rPr lang="en-US" dirty="0" smtClean="0"/>
              <a:t> </a:t>
            </a:r>
            <a:r>
              <a:rPr lang="en-US" dirty="0"/>
              <a:t>Effect of high temperature (explosion, burning , liquid , steam) IR and UV radiation. </a:t>
            </a:r>
            <a:endParaRPr lang="cs-CZ" dirty="0" smtClean="0"/>
          </a:p>
          <a:p>
            <a:r>
              <a:rPr lang="cs-CZ" dirty="0" smtClean="0"/>
              <a:t>C</a:t>
            </a:r>
            <a:r>
              <a:rPr lang="en-US" dirty="0" err="1" smtClean="0"/>
              <a:t>linical</a:t>
            </a:r>
            <a:r>
              <a:rPr lang="en-US" dirty="0" smtClean="0"/>
              <a:t> </a:t>
            </a:r>
            <a:r>
              <a:rPr lang="en-US" dirty="0"/>
              <a:t>manifestations Depending on the degree of intensity </a:t>
            </a:r>
            <a:r>
              <a:rPr lang="cs-CZ" dirty="0" err="1" smtClean="0"/>
              <a:t>of</a:t>
            </a:r>
            <a:r>
              <a:rPr lang="cs-CZ" dirty="0" smtClean="0"/>
              <a:t>  </a:t>
            </a:r>
            <a:r>
              <a:rPr lang="en-US" dirty="0" smtClean="0"/>
              <a:t>acting </a:t>
            </a:r>
            <a:r>
              <a:rPr lang="en-US" dirty="0" err="1" smtClean="0"/>
              <a:t>noxy</a:t>
            </a:r>
            <a:r>
              <a:rPr lang="cs-CZ" dirty="0" smtClean="0"/>
              <a:t> </a:t>
            </a:r>
            <a:r>
              <a:rPr lang="en-US" dirty="0" smtClean="0"/>
              <a:t> </a:t>
            </a:r>
            <a:r>
              <a:rPr lang="en-US" dirty="0"/>
              <a:t>I. - IV. degree burns ( adnexa , conjunctiva , cornea) 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treatment </a:t>
            </a:r>
            <a:endParaRPr lang="cs-CZ" dirty="0" smtClean="0"/>
          </a:p>
          <a:p>
            <a:r>
              <a:rPr lang="en-US" dirty="0" smtClean="0"/>
              <a:t>First </a:t>
            </a:r>
            <a:r>
              <a:rPr lang="en-US" dirty="0"/>
              <a:t>Aid - cold compresses , </a:t>
            </a:r>
            <a:endParaRPr lang="cs-CZ" dirty="0" smtClean="0"/>
          </a:p>
          <a:p>
            <a:r>
              <a:rPr lang="en-US" dirty="0" smtClean="0"/>
              <a:t>Targeted </a:t>
            </a:r>
            <a:r>
              <a:rPr lang="en-US" dirty="0"/>
              <a:t>therapies - according to the degree of disability medical or surgical (necrosis ) </a:t>
            </a:r>
            <a:r>
              <a:rPr lang="cs-CZ" dirty="0" err="1" smtClean="0"/>
              <a:t>Complications</a:t>
            </a:r>
            <a:r>
              <a:rPr lang="cs-CZ" dirty="0" smtClean="0"/>
              <a:t>:</a:t>
            </a:r>
          </a:p>
          <a:p>
            <a:r>
              <a:rPr lang="en-US" dirty="0" smtClean="0"/>
              <a:t>Scarring </a:t>
            </a:r>
            <a:r>
              <a:rPr lang="en-US" dirty="0"/>
              <a:t>( eyelid and conjunctiva) and vascularization (cornea )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812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8865" y="188640"/>
            <a:ext cx="8229600" cy="1152128"/>
          </a:xfrm>
        </p:spPr>
        <p:txBody>
          <a:bodyPr>
            <a:normAutofit/>
          </a:bodyPr>
          <a:lstStyle/>
          <a:p>
            <a:pPr algn="ctr"/>
            <a:r>
              <a:rPr lang="cs-CZ" sz="3600" dirty="0" err="1" smtClean="0"/>
              <a:t>Complications</a:t>
            </a:r>
            <a:endParaRPr lang="cs-CZ" sz="3600" dirty="0"/>
          </a:p>
        </p:txBody>
      </p:sp>
      <p:pic>
        <p:nvPicPr>
          <p:cNvPr id="4" name="Picture 5" descr="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1772816"/>
            <a:ext cx="2514600" cy="2165465"/>
          </a:xfrm>
          <a:noFill/>
          <a:ln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7" descr="obr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5816" y="1772816"/>
            <a:ext cx="2914650" cy="2185988"/>
          </a:xfrm>
          <a:prstGeom prst="rect">
            <a:avLst/>
          </a:prstGeom>
          <a:noFill/>
          <a:ln w="317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9" descr="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0152" y="1772816"/>
            <a:ext cx="3008313" cy="2185988"/>
          </a:xfrm>
          <a:prstGeom prst="rect">
            <a:avLst/>
          </a:prstGeom>
          <a:noFill/>
          <a:ln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5" y="4365104"/>
            <a:ext cx="3278321" cy="210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26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Související obráze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052736"/>
            <a:ext cx="5091474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250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cs-CZ" sz="4000" dirty="0" smtClean="0"/>
              <a:t> </a:t>
            </a:r>
            <a:r>
              <a:rPr lang="cs-CZ" sz="4000" dirty="0" err="1" smtClean="0"/>
              <a:t>Tear</a:t>
            </a:r>
            <a:r>
              <a:rPr lang="cs-CZ" sz="4000" dirty="0" smtClean="0"/>
              <a:t> </a:t>
            </a:r>
            <a:r>
              <a:rPr lang="cs-CZ" sz="4000" dirty="0" err="1" smtClean="0"/>
              <a:t>gas</a:t>
            </a:r>
            <a:r>
              <a:rPr lang="cs-CZ" sz="4000" dirty="0" smtClean="0"/>
              <a:t> and </a:t>
            </a:r>
            <a:r>
              <a:rPr lang="cs-CZ" sz="4000" dirty="0" err="1" smtClean="0"/>
              <a:t>electric</a:t>
            </a:r>
            <a:r>
              <a:rPr lang="cs-CZ" sz="4000" dirty="0"/>
              <a:t> </a:t>
            </a:r>
            <a:r>
              <a:rPr lang="cs-CZ" sz="4000" dirty="0" err="1" smtClean="0"/>
              <a:t>injuries</a:t>
            </a:r>
            <a:endParaRPr lang="cs-CZ" sz="40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330824" cy="4160520"/>
          </a:xfrm>
        </p:spPr>
        <p:txBody>
          <a:bodyPr>
            <a:normAutofit lnSpcReduction="10000"/>
          </a:bodyPr>
          <a:lstStyle/>
          <a:p>
            <a:r>
              <a:rPr lang="cs-CZ" dirty="0" err="1"/>
              <a:t>T</a:t>
            </a:r>
            <a:r>
              <a:rPr lang="cs-CZ" dirty="0" err="1" smtClean="0"/>
              <a:t>ear</a:t>
            </a:r>
            <a:r>
              <a:rPr lang="cs-CZ" dirty="0" smtClean="0"/>
              <a:t> </a:t>
            </a:r>
            <a:r>
              <a:rPr lang="cs-CZ" dirty="0" err="1"/>
              <a:t>gas</a:t>
            </a:r>
            <a:r>
              <a:rPr lang="cs-CZ" dirty="0"/>
              <a:t> </a:t>
            </a:r>
            <a:r>
              <a:rPr lang="cs-CZ" dirty="0" err="1"/>
              <a:t>substances</a:t>
            </a:r>
            <a:r>
              <a:rPr lang="cs-CZ" dirty="0"/>
              <a:t> </a:t>
            </a:r>
            <a:r>
              <a:rPr lang="cs-CZ" dirty="0" err="1"/>
              <a:t>Gases</a:t>
            </a:r>
            <a:r>
              <a:rPr lang="cs-CZ" dirty="0"/>
              <a:t> , </a:t>
            </a:r>
            <a:r>
              <a:rPr lang="cs-CZ" dirty="0" err="1"/>
              <a:t>sprays</a:t>
            </a:r>
            <a:r>
              <a:rPr lang="cs-CZ" dirty="0"/>
              <a:t>, </a:t>
            </a:r>
            <a:r>
              <a:rPr lang="cs-CZ" dirty="0" err="1" smtClean="0"/>
              <a:t>liquids</a:t>
            </a:r>
            <a:endParaRPr lang="cs-CZ" dirty="0" smtClean="0"/>
          </a:p>
          <a:p>
            <a:endParaRPr lang="cs-CZ" dirty="0"/>
          </a:p>
          <a:p>
            <a:r>
              <a:rPr lang="cs-CZ" dirty="0" err="1"/>
              <a:t>C</a:t>
            </a:r>
            <a:r>
              <a:rPr lang="cs-CZ" dirty="0" err="1" smtClean="0"/>
              <a:t>linical</a:t>
            </a:r>
            <a:r>
              <a:rPr lang="cs-CZ" dirty="0" smtClean="0"/>
              <a:t> </a:t>
            </a:r>
            <a:r>
              <a:rPr lang="cs-CZ" dirty="0" err="1"/>
              <a:t>manifestations</a:t>
            </a:r>
            <a:r>
              <a:rPr lang="cs-CZ" dirty="0"/>
              <a:t> </a:t>
            </a:r>
            <a:r>
              <a:rPr lang="cs-CZ" dirty="0" err="1"/>
              <a:t>Blepharospasm</a:t>
            </a:r>
            <a:r>
              <a:rPr lang="cs-CZ" dirty="0"/>
              <a:t> , </a:t>
            </a:r>
            <a:r>
              <a:rPr lang="cs-CZ" dirty="0" err="1"/>
              <a:t>epiphora</a:t>
            </a:r>
            <a:r>
              <a:rPr lang="cs-CZ" dirty="0"/>
              <a:t> , </a:t>
            </a:r>
            <a:r>
              <a:rPr lang="cs-CZ" dirty="0" err="1"/>
              <a:t>conjunctivitis</a:t>
            </a:r>
            <a:r>
              <a:rPr lang="cs-CZ" dirty="0"/>
              <a:t> , </a:t>
            </a:r>
            <a:r>
              <a:rPr lang="cs-CZ" dirty="0" err="1"/>
              <a:t>corneal</a:t>
            </a:r>
            <a:r>
              <a:rPr lang="cs-CZ" dirty="0"/>
              <a:t> </a:t>
            </a:r>
            <a:r>
              <a:rPr lang="cs-CZ" dirty="0" err="1"/>
              <a:t>epithelial</a:t>
            </a:r>
            <a:r>
              <a:rPr lang="cs-CZ" dirty="0"/>
              <a:t> </a:t>
            </a:r>
            <a:r>
              <a:rPr lang="cs-CZ" dirty="0" err="1" smtClean="0"/>
              <a:t>damage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Treatment</a:t>
            </a:r>
            <a:r>
              <a:rPr lang="cs-CZ" dirty="0" smtClean="0"/>
              <a:t>: </a:t>
            </a:r>
            <a:r>
              <a:rPr lang="cs-CZ" dirty="0" err="1" smtClean="0"/>
              <a:t>topic</a:t>
            </a:r>
            <a:r>
              <a:rPr lang="cs-CZ" dirty="0" smtClean="0"/>
              <a:t>  </a:t>
            </a:r>
            <a:r>
              <a:rPr lang="cs-CZ" dirty="0"/>
              <a:t>ATB </a:t>
            </a:r>
            <a:r>
              <a:rPr lang="cs-CZ" dirty="0" smtClean="0"/>
              <a:t> </a:t>
            </a:r>
            <a:r>
              <a:rPr lang="cs-CZ" dirty="0" err="1"/>
              <a:t>epitelizancia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err="1" smtClean="0"/>
              <a:t>Electricity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combination of thermal changes in the anterior segment of the eye, cataract formation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839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Radiation</a:t>
            </a:r>
            <a:r>
              <a:rPr lang="cs-CZ" dirty="0" smtClean="0"/>
              <a:t> </a:t>
            </a:r>
            <a:r>
              <a:rPr lang="cs-CZ" dirty="0" err="1"/>
              <a:t>damage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sz="2000" dirty="0" err="1" smtClean="0"/>
              <a:t>Infrared</a:t>
            </a:r>
            <a:r>
              <a:rPr lang="cs-CZ" sz="2000" dirty="0" smtClean="0"/>
              <a:t> </a:t>
            </a:r>
            <a:r>
              <a:rPr lang="cs-CZ" sz="2000" dirty="0" err="1"/>
              <a:t>radiation</a:t>
            </a:r>
            <a:r>
              <a:rPr lang="cs-CZ" sz="2000" dirty="0"/>
              <a:t> - </a:t>
            </a:r>
            <a:r>
              <a:rPr lang="cs-CZ" sz="2000" dirty="0" err="1"/>
              <a:t>heat</a:t>
            </a:r>
            <a:r>
              <a:rPr lang="cs-CZ" sz="2000" dirty="0"/>
              <a:t> </a:t>
            </a:r>
            <a:r>
              <a:rPr lang="cs-CZ" sz="2000" dirty="0" err="1"/>
              <a:t>damage</a:t>
            </a:r>
            <a:endParaRPr lang="cs-CZ" sz="2000" dirty="0"/>
          </a:p>
          <a:p>
            <a:pPr>
              <a:buFont typeface="Wingdings" panose="05000000000000000000" pitchFamily="2" charset="2"/>
              <a:buChar char="v"/>
            </a:pPr>
            <a:r>
              <a:rPr lang="cs-CZ" sz="2000" dirty="0"/>
              <a:t>UV </a:t>
            </a:r>
            <a:r>
              <a:rPr lang="cs-CZ" sz="2000" dirty="0" err="1"/>
              <a:t>radiation</a:t>
            </a:r>
            <a:r>
              <a:rPr lang="cs-CZ" sz="2000" dirty="0"/>
              <a:t> </a:t>
            </a:r>
            <a:r>
              <a:rPr lang="cs-CZ" sz="2000" dirty="0" smtClean="0"/>
              <a:t>(</a:t>
            </a:r>
            <a:r>
              <a:rPr lang="cs-CZ" sz="2000" dirty="0" err="1" smtClean="0"/>
              <a:t>electric</a:t>
            </a:r>
            <a:r>
              <a:rPr lang="cs-CZ" sz="2000" dirty="0" smtClean="0"/>
              <a:t> arch, </a:t>
            </a:r>
            <a:r>
              <a:rPr lang="cs-CZ" sz="2000" dirty="0" err="1"/>
              <a:t>germicidal</a:t>
            </a:r>
            <a:r>
              <a:rPr lang="cs-CZ" sz="2000" dirty="0"/>
              <a:t> </a:t>
            </a:r>
            <a:r>
              <a:rPr lang="cs-CZ" sz="2000" dirty="0" err="1"/>
              <a:t>emitters</a:t>
            </a:r>
            <a:r>
              <a:rPr lang="cs-CZ" sz="2000" dirty="0"/>
              <a:t> , </a:t>
            </a:r>
            <a:r>
              <a:rPr lang="cs-CZ" sz="2000" dirty="0" err="1"/>
              <a:t>sunray</a:t>
            </a:r>
            <a:r>
              <a:rPr lang="cs-CZ" sz="2000" dirty="0"/>
              <a:t> , </a:t>
            </a:r>
            <a:r>
              <a:rPr lang="cs-CZ" sz="2000" dirty="0" err="1"/>
              <a:t>stay</a:t>
            </a:r>
            <a:r>
              <a:rPr lang="cs-CZ" sz="2000" dirty="0"/>
              <a:t> in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alpine</a:t>
            </a:r>
            <a:r>
              <a:rPr lang="cs-CZ" sz="2000" dirty="0"/>
              <a:t> </a:t>
            </a:r>
            <a:r>
              <a:rPr lang="cs-CZ" sz="2000" dirty="0" err="1"/>
              <a:t>environment</a:t>
            </a:r>
            <a:r>
              <a:rPr lang="cs-CZ" sz="2000" dirty="0"/>
              <a:t> - </a:t>
            </a:r>
            <a:r>
              <a:rPr lang="cs-CZ" sz="2000" dirty="0" err="1"/>
              <a:t>snow</a:t>
            </a:r>
            <a:r>
              <a:rPr lang="cs-CZ" sz="2000" dirty="0"/>
              <a:t> ) - </a:t>
            </a:r>
            <a:r>
              <a:rPr lang="cs-CZ" sz="2000" dirty="0" err="1"/>
              <a:t>Ophthalmia</a:t>
            </a:r>
            <a:r>
              <a:rPr lang="cs-CZ" sz="2000" dirty="0"/>
              <a:t> </a:t>
            </a:r>
            <a:r>
              <a:rPr lang="cs-CZ" sz="2000" dirty="0" smtClean="0"/>
              <a:t>ELECTRICA </a:t>
            </a:r>
            <a:r>
              <a:rPr lang="cs-CZ" sz="2000" dirty="0" err="1"/>
              <a:t>Ophthalmia</a:t>
            </a:r>
            <a:r>
              <a:rPr lang="cs-CZ" sz="2000" dirty="0"/>
              <a:t> </a:t>
            </a:r>
            <a:r>
              <a:rPr lang="cs-CZ" sz="2000" dirty="0" err="1"/>
              <a:t>nivalis</a:t>
            </a:r>
            <a:r>
              <a:rPr lang="cs-CZ" sz="2000" dirty="0"/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2000" dirty="0" err="1"/>
              <a:t>Eyelid</a:t>
            </a:r>
            <a:r>
              <a:rPr lang="cs-CZ" sz="2000" dirty="0"/>
              <a:t> </a:t>
            </a:r>
            <a:r>
              <a:rPr lang="cs-CZ" sz="2000" dirty="0" err="1"/>
              <a:t>erythema</a:t>
            </a:r>
            <a:r>
              <a:rPr lang="cs-CZ" sz="2000" dirty="0"/>
              <a:t> , </a:t>
            </a:r>
            <a:r>
              <a:rPr lang="cs-CZ" sz="2000" dirty="0" err="1"/>
              <a:t>blepharospasm</a:t>
            </a:r>
            <a:r>
              <a:rPr lang="cs-CZ" sz="2000" dirty="0"/>
              <a:t> , </a:t>
            </a:r>
            <a:r>
              <a:rPr lang="cs-CZ" sz="2000" dirty="0" err="1"/>
              <a:t>epiphora</a:t>
            </a:r>
            <a:r>
              <a:rPr lang="cs-CZ" sz="2000" dirty="0"/>
              <a:t> , </a:t>
            </a:r>
            <a:r>
              <a:rPr lang="cs-CZ" sz="2000" dirty="0" err="1" smtClean="0"/>
              <a:t>forein</a:t>
            </a:r>
            <a:r>
              <a:rPr lang="cs-CZ" sz="2000" dirty="0" smtClean="0"/>
              <a:t> body </a:t>
            </a:r>
            <a:r>
              <a:rPr lang="cs-CZ" sz="2000" dirty="0" err="1" smtClean="0"/>
              <a:t>sensation</a:t>
            </a:r>
            <a:r>
              <a:rPr lang="cs-CZ" sz="2000" dirty="0" smtClean="0"/>
              <a:t>, </a:t>
            </a:r>
            <a:r>
              <a:rPr lang="cs-CZ" sz="2000" dirty="0" err="1" smtClean="0"/>
              <a:t>pain</a:t>
            </a:r>
            <a:r>
              <a:rPr lang="cs-CZ" sz="2000" dirty="0" smtClean="0"/>
              <a:t> </a:t>
            </a:r>
            <a:r>
              <a:rPr lang="cs-CZ" sz="2000" dirty="0"/>
              <a:t>, </a:t>
            </a:r>
            <a:r>
              <a:rPr lang="cs-CZ" sz="2000" dirty="0" err="1"/>
              <a:t>corneal</a:t>
            </a:r>
            <a:r>
              <a:rPr lang="cs-CZ" sz="2000" dirty="0"/>
              <a:t> </a:t>
            </a:r>
            <a:r>
              <a:rPr lang="cs-CZ" sz="2000" dirty="0" err="1"/>
              <a:t>epithelial</a:t>
            </a:r>
            <a:r>
              <a:rPr lang="cs-CZ" sz="2000" dirty="0"/>
              <a:t> </a:t>
            </a:r>
            <a:r>
              <a:rPr lang="cs-CZ" sz="2000" dirty="0" err="1"/>
              <a:t>defects</a:t>
            </a:r>
            <a:r>
              <a:rPr lang="cs-CZ" sz="2000" dirty="0"/>
              <a:t> ( </a:t>
            </a:r>
            <a:r>
              <a:rPr lang="cs-CZ" sz="2000" dirty="0" err="1" smtClean="0"/>
              <a:t>mikroerosions</a:t>
            </a:r>
            <a:r>
              <a:rPr lang="cs-CZ" sz="2000" dirty="0" smtClean="0"/>
              <a:t> </a:t>
            </a:r>
            <a:r>
              <a:rPr lang="cs-CZ" sz="2000" dirty="0"/>
              <a:t>) 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2000" dirty="0" err="1"/>
              <a:t>Treatment</a:t>
            </a:r>
            <a:r>
              <a:rPr lang="cs-CZ" sz="2000" dirty="0"/>
              <a:t> - </a:t>
            </a:r>
            <a:r>
              <a:rPr lang="cs-CZ" sz="2000" dirty="0" err="1"/>
              <a:t>short</a:t>
            </a:r>
            <a:r>
              <a:rPr lang="cs-CZ" sz="2000" dirty="0"/>
              <a:t> term </a:t>
            </a:r>
            <a:r>
              <a:rPr lang="cs-CZ" sz="2000" dirty="0" err="1"/>
              <a:t>local</a:t>
            </a:r>
            <a:r>
              <a:rPr lang="cs-CZ" sz="2000" dirty="0"/>
              <a:t> </a:t>
            </a:r>
            <a:r>
              <a:rPr lang="cs-CZ" sz="2000" dirty="0" err="1"/>
              <a:t>anesthetics</a:t>
            </a:r>
            <a:r>
              <a:rPr lang="cs-CZ" sz="2000" dirty="0"/>
              <a:t> , </a:t>
            </a:r>
            <a:r>
              <a:rPr lang="cs-CZ" sz="2000" dirty="0" err="1"/>
              <a:t>antibiotics</a:t>
            </a:r>
            <a:r>
              <a:rPr lang="cs-CZ" sz="2000" dirty="0"/>
              <a:t> , </a:t>
            </a:r>
            <a:r>
              <a:rPr lang="cs-CZ" sz="2000" dirty="0" err="1"/>
              <a:t>epitelizancia</a:t>
            </a:r>
            <a:endParaRPr lang="cs-CZ" sz="20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 smtClean="0"/>
              <a:t>Ionizing </a:t>
            </a:r>
            <a:r>
              <a:rPr lang="en-US" sz="2000" dirty="0"/>
              <a:t>radiation - secondary damage to the eye during irradiation within the Cancer Therapy . </a:t>
            </a:r>
            <a:endParaRPr lang="cs-CZ" sz="2000" dirty="0" smtClean="0"/>
          </a:p>
          <a:p>
            <a:r>
              <a:rPr lang="en-US" sz="2000" dirty="0" smtClean="0"/>
              <a:t>Like </a:t>
            </a:r>
            <a:r>
              <a:rPr lang="en-US" sz="2000" dirty="0"/>
              <a:t>symptoms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en-US" sz="2000" dirty="0" smtClean="0"/>
              <a:t>electric </a:t>
            </a:r>
            <a:r>
              <a:rPr lang="en-US" sz="2000" dirty="0" err="1" smtClean="0"/>
              <a:t>ophthalmia</a:t>
            </a:r>
            <a:endParaRPr lang="cs-CZ" sz="2000" dirty="0" smtClean="0"/>
          </a:p>
          <a:p>
            <a:r>
              <a:rPr lang="en-US" sz="2000" dirty="0" smtClean="0"/>
              <a:t> </a:t>
            </a:r>
            <a:r>
              <a:rPr lang="en-US" sz="2000" dirty="0" err="1"/>
              <a:t>Cataractogenic</a:t>
            </a:r>
            <a:r>
              <a:rPr lang="en-US" sz="2000" dirty="0"/>
              <a:t> effect - </a:t>
            </a:r>
            <a:r>
              <a:rPr lang="en-US" sz="2000" dirty="0" smtClean="0"/>
              <a:t> </a:t>
            </a:r>
            <a:r>
              <a:rPr lang="en-US" sz="2000" dirty="0"/>
              <a:t>local therapy of orbital tumors (doses above 30 </a:t>
            </a:r>
            <a:r>
              <a:rPr lang="en-US" sz="2000" dirty="0" err="1"/>
              <a:t>Gy</a:t>
            </a:r>
            <a:r>
              <a:rPr lang="en-US" sz="2000" dirty="0"/>
              <a:t> ) . </a:t>
            </a:r>
            <a:endParaRPr lang="cs-CZ" sz="2000" dirty="0" smtClean="0"/>
          </a:p>
          <a:p>
            <a:r>
              <a:rPr lang="en-US" sz="2000" dirty="0" smtClean="0"/>
              <a:t>Damage </a:t>
            </a:r>
            <a:r>
              <a:rPr lang="en-US" sz="2000" dirty="0"/>
              <a:t>laser radiation - depending on the energy, wavelength and focusing </a:t>
            </a:r>
            <a:r>
              <a:rPr lang="cs-CZ" sz="2000" dirty="0"/>
              <a:t>-</a:t>
            </a:r>
            <a:r>
              <a:rPr lang="en-US" sz="2000" dirty="0" smtClean="0"/>
              <a:t> </a:t>
            </a:r>
            <a:r>
              <a:rPr lang="en-US" sz="2000" dirty="0"/>
              <a:t>damage to the retina ( scarring ) . </a:t>
            </a:r>
            <a:endParaRPr lang="cs-CZ" sz="2000" dirty="0" smtClean="0"/>
          </a:p>
          <a:p>
            <a:r>
              <a:rPr lang="en-US" sz="2000" dirty="0" smtClean="0"/>
              <a:t>Damage </a:t>
            </a:r>
            <a:r>
              <a:rPr lang="en-US" sz="2000" dirty="0"/>
              <a:t>to sunlight - solar retinopathy ( eclipse of the sun) - damage to the macula .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42430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luxe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Luxusní motiv</Template>
  <TotalTime>1198</TotalTime>
  <Words>337</Words>
  <Application>Microsoft Office PowerPoint</Application>
  <PresentationFormat>Předvádění na obrazovce (4:3)</PresentationFormat>
  <Paragraphs>39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Deluxe</vt:lpstr>
      <vt:lpstr> Chemical injuries </vt:lpstr>
      <vt:lpstr>Prezentace aplikace PowerPoint</vt:lpstr>
      <vt:lpstr>Termic injuries</vt:lpstr>
      <vt:lpstr>Complications</vt:lpstr>
      <vt:lpstr>Prezentace aplikace PowerPoint</vt:lpstr>
      <vt:lpstr> Tear gas and electric injuries</vt:lpstr>
      <vt:lpstr>Radiation damage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Hana Doskova</dc:creator>
  <cp:lastModifiedBy>matuskovav</cp:lastModifiedBy>
  <cp:revision>81</cp:revision>
  <dcterms:created xsi:type="dcterms:W3CDTF">2015-01-26T17:10:25Z</dcterms:created>
  <dcterms:modified xsi:type="dcterms:W3CDTF">2017-10-08T18:49:50Z</dcterms:modified>
</cp:coreProperties>
</file>