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2.xml" ContentType="application/vnd.openxmlformats-officedocument.themeOverr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45"/>
  </p:notesMasterIdLst>
  <p:sldIdLst>
    <p:sldId id="256" r:id="rId2"/>
    <p:sldId id="285" r:id="rId3"/>
    <p:sldId id="308" r:id="rId4"/>
    <p:sldId id="286" r:id="rId5"/>
    <p:sldId id="287" r:id="rId6"/>
    <p:sldId id="309" r:id="rId7"/>
    <p:sldId id="288" r:id="rId8"/>
    <p:sldId id="313" r:id="rId9"/>
    <p:sldId id="310" r:id="rId10"/>
    <p:sldId id="289" r:id="rId11"/>
    <p:sldId id="311" r:id="rId12"/>
    <p:sldId id="312" r:id="rId13"/>
    <p:sldId id="290" r:id="rId14"/>
    <p:sldId id="291" r:id="rId15"/>
    <p:sldId id="292" r:id="rId16"/>
    <p:sldId id="293" r:id="rId17"/>
    <p:sldId id="314" r:id="rId18"/>
    <p:sldId id="306" r:id="rId19"/>
    <p:sldId id="294" r:id="rId20"/>
    <p:sldId id="295" r:id="rId21"/>
    <p:sldId id="296" r:id="rId22"/>
    <p:sldId id="297" r:id="rId23"/>
    <p:sldId id="298" r:id="rId24"/>
    <p:sldId id="299" r:id="rId25"/>
    <p:sldId id="300" r:id="rId26"/>
    <p:sldId id="301" r:id="rId27"/>
    <p:sldId id="302" r:id="rId28"/>
    <p:sldId id="303" r:id="rId29"/>
    <p:sldId id="304" r:id="rId30"/>
    <p:sldId id="272" r:id="rId31"/>
    <p:sldId id="262" r:id="rId32"/>
    <p:sldId id="261" r:id="rId33"/>
    <p:sldId id="263" r:id="rId34"/>
    <p:sldId id="264" r:id="rId35"/>
    <p:sldId id="265" r:id="rId36"/>
    <p:sldId id="405" r:id="rId37"/>
    <p:sldId id="266" r:id="rId38"/>
    <p:sldId id="267" r:id="rId39"/>
    <p:sldId id="284" r:id="rId40"/>
    <p:sldId id="283" r:id="rId41"/>
    <p:sldId id="275" r:id="rId42"/>
    <p:sldId id="276" r:id="rId43"/>
    <p:sldId id="277" r:id="rId44"/>
    <p:sldId id="278" r:id="rId45"/>
    <p:sldId id="406" r:id="rId46"/>
    <p:sldId id="407" r:id="rId47"/>
    <p:sldId id="279" r:id="rId48"/>
    <p:sldId id="280" r:id="rId49"/>
    <p:sldId id="281" r:id="rId50"/>
    <p:sldId id="282" r:id="rId51"/>
    <p:sldId id="315" r:id="rId52"/>
    <p:sldId id="316" r:id="rId53"/>
    <p:sldId id="317" r:id="rId54"/>
    <p:sldId id="318" r:id="rId55"/>
    <p:sldId id="319" r:id="rId56"/>
    <p:sldId id="334" r:id="rId57"/>
    <p:sldId id="321" r:id="rId58"/>
    <p:sldId id="322" r:id="rId59"/>
    <p:sldId id="323" r:id="rId60"/>
    <p:sldId id="324" r:id="rId61"/>
    <p:sldId id="325" r:id="rId62"/>
    <p:sldId id="326" r:id="rId63"/>
    <p:sldId id="404" r:id="rId64"/>
    <p:sldId id="327" r:id="rId65"/>
    <p:sldId id="362" r:id="rId66"/>
    <p:sldId id="328" r:id="rId67"/>
    <p:sldId id="329" r:id="rId68"/>
    <p:sldId id="330" r:id="rId69"/>
    <p:sldId id="331" r:id="rId70"/>
    <p:sldId id="332" r:id="rId71"/>
    <p:sldId id="333" r:id="rId72"/>
    <p:sldId id="335" r:id="rId73"/>
    <p:sldId id="336" r:id="rId74"/>
    <p:sldId id="337" r:id="rId75"/>
    <p:sldId id="338" r:id="rId76"/>
    <p:sldId id="339" r:id="rId77"/>
    <p:sldId id="340" r:id="rId78"/>
    <p:sldId id="341" r:id="rId79"/>
    <p:sldId id="342" r:id="rId80"/>
    <p:sldId id="343" r:id="rId81"/>
    <p:sldId id="344" r:id="rId82"/>
    <p:sldId id="346" r:id="rId83"/>
    <p:sldId id="345" r:id="rId84"/>
    <p:sldId id="347" r:id="rId85"/>
    <p:sldId id="348" r:id="rId86"/>
    <p:sldId id="349" r:id="rId87"/>
    <p:sldId id="350" r:id="rId88"/>
    <p:sldId id="351" r:id="rId89"/>
    <p:sldId id="352" r:id="rId90"/>
    <p:sldId id="354" r:id="rId91"/>
    <p:sldId id="355" r:id="rId92"/>
    <p:sldId id="353" r:id="rId93"/>
    <p:sldId id="356" r:id="rId94"/>
    <p:sldId id="357" r:id="rId95"/>
    <p:sldId id="359" r:id="rId96"/>
    <p:sldId id="360" r:id="rId97"/>
    <p:sldId id="361" r:id="rId98"/>
    <p:sldId id="358"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273" r:id="rId140"/>
    <p:sldId id="269" r:id="rId141"/>
    <p:sldId id="270" r:id="rId142"/>
    <p:sldId id="271" r:id="rId143"/>
    <p:sldId id="403" r:id="rId144"/>
  </p:sldIdLst>
  <p:sldSz cx="12192000" cy="6858000"/>
  <p:notesSz cx="6858000" cy="9144000"/>
  <p:embeddedFontLst>
    <p:embeddedFont>
      <p:font typeface="Calibri" panose="020F0502020204030204" pitchFamily="34" charset="0"/>
      <p:regular r:id="rId146"/>
      <p:bold r:id="rId147"/>
      <p:italic r:id="rId148"/>
      <p:boldItalic r:id="rId149"/>
    </p:embeddedFont>
    <p:embeddedFont>
      <p:font typeface="Century Schoolbook" panose="02040604050505020304" pitchFamily="18" charset="0"/>
      <p:regular r:id="rId150"/>
      <p:bold r:id="rId151"/>
      <p:italic r:id="rId152"/>
      <p:boldItalic r:id="rId153"/>
    </p:embeddedFont>
    <p:embeddedFont>
      <p:font typeface="Segoe UI Black" panose="020B0A02040204020203" pitchFamily="34" charset="0"/>
      <p:bold r:id="rId154"/>
      <p:boldItalic r:id="rId155"/>
    </p:embeddedFont>
    <p:embeddedFont>
      <p:font typeface="Gill Sans MT Condensed" panose="020B0506020104020203" pitchFamily="34" charset="-18"/>
      <p:regular r:id="rId156"/>
    </p:embeddedFont>
    <p:embeddedFont>
      <p:font typeface="Arial Unicode MS" panose="020B0604020202020204" charset="-128"/>
      <p:regular r:id="rId157"/>
    </p:embeddedFont>
    <p:embeddedFont>
      <p:font typeface="MS PGothic" panose="020B0600070205080204" pitchFamily="34" charset="-128"/>
      <p:regular r:id="rId158"/>
    </p:embeddedFont>
    <p:embeddedFont>
      <p:font typeface="Arial Narrow" panose="020B0606020202030204" pitchFamily="34" charset="0"/>
      <p:regular r:id="rId159"/>
      <p:bold r:id="rId160"/>
      <p:italic r:id="rId161"/>
      <p:boldItalic r:id="rId162"/>
    </p:embeddedFont>
    <p:embeddedFont>
      <p:font typeface="Calibri Light" panose="020F0302020204030204" pitchFamily="34" charset="0"/>
      <p:regular r:id="rId163"/>
      <p:italic r:id="rId164"/>
    </p:embeddedFont>
    <p:embeddedFont>
      <p:font typeface="MS PGothic" panose="020B0600070205080204" pitchFamily="34" charset="-128"/>
      <p:regular r:id="rId158"/>
    </p:embeddedFont>
    <p:embeddedFont>
      <p:font typeface="Segoe UI" panose="020B0502040204020203" pitchFamily="34" charset="0"/>
      <p:regular r:id="rId165"/>
      <p:bold r:id="rId166"/>
      <p:italic r:id="rId167"/>
      <p:boldItalic r:id="rId168"/>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707" autoAdjust="0"/>
  </p:normalViewPr>
  <p:slideViewPr>
    <p:cSldViewPr snapToGrid="0">
      <p:cViewPr varScale="1">
        <p:scale>
          <a:sx n="121" d="100"/>
          <a:sy n="121" d="100"/>
        </p:scale>
        <p:origin x="102" y="90"/>
      </p:cViewPr>
      <p:guideLst/>
    </p:cSldViewPr>
  </p:slideViewPr>
  <p:outlineViewPr>
    <p:cViewPr>
      <p:scale>
        <a:sx n="33" d="100"/>
        <a:sy n="33" d="100"/>
      </p:scale>
      <p:origin x="0" y="-3438"/>
    </p:cViewPr>
  </p:outlineViewPr>
  <p:notesTextViewPr>
    <p:cViewPr>
      <p:scale>
        <a:sx n="1" d="1"/>
        <a:sy n="1" d="1"/>
      </p:scale>
      <p:origin x="0" y="0"/>
    </p:cViewPr>
  </p:notesTextViewPr>
  <p:sorterViewPr>
    <p:cViewPr>
      <p:scale>
        <a:sx n="100" d="100"/>
        <a:sy n="100" d="100"/>
      </p:scale>
      <p:origin x="0" y="-17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9.fntdata"/><Relationship Id="rId159" Type="http://schemas.openxmlformats.org/officeDocument/2006/relationships/font" Target="fonts/font14.fntdata"/><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5.fntdata"/><Relationship Id="rId16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5.fntdata"/><Relationship Id="rId155" Type="http://schemas.openxmlformats.org/officeDocument/2006/relationships/font" Target="fonts/font10.fntdata"/><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61" Type="http://schemas.openxmlformats.org/officeDocument/2006/relationships/font" Target="fonts/font16.fntdata"/><Relationship Id="rId16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3.fntdata"/><Relationship Id="rId151" Type="http://schemas.openxmlformats.org/officeDocument/2006/relationships/font" Target="fonts/font6.fntdata"/><Relationship Id="rId156" Type="http://schemas.openxmlformats.org/officeDocument/2006/relationships/font" Target="fonts/font11.fntdata"/><Relationship Id="rId164" Type="http://schemas.openxmlformats.org/officeDocument/2006/relationships/font" Target="fonts/font19.fntdata"/><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167"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16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List_aplikac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List_aplikac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List_aplikac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List_aplikac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List_aplikace_Microsoft_Excel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Nutrient content (e. g. apple)</c:v>
                </c:pt>
              </c:strCache>
            </c:strRef>
          </c:tx>
          <c:dPt>
            <c:idx val="0"/>
            <c:bubble3D val="0"/>
            <c:spPr>
              <a:solidFill>
                <a:srgbClr val="6666FF"/>
              </a:solidFill>
              <a:ln w="19050">
                <a:solidFill>
                  <a:schemeClr val="lt1"/>
                </a:solidFill>
              </a:ln>
              <a:effectLst/>
            </c:spPr>
            <c:extLst>
              <c:ext xmlns:c16="http://schemas.microsoft.com/office/drawing/2014/chart" uri="{C3380CC4-5D6E-409C-BE32-E72D297353CC}">
                <c16:uniqueId val="{00000001-1B1D-4984-8804-26C3482A6D87}"/>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1B1D-4984-8804-26C3482A6D8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1B1D-4984-8804-26C3482A6D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A3-4A50-9A1A-489D18F05E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A3-4A50-9A1A-489D18F05E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water</c:v>
                </c:pt>
                <c:pt idx="1">
                  <c:v>carbohydrates</c:v>
                </c:pt>
                <c:pt idx="2">
                  <c:v>protein</c:v>
                </c:pt>
                <c:pt idx="3">
                  <c:v>fat</c:v>
                </c:pt>
                <c:pt idx="4">
                  <c:v>bioactive comp.</c:v>
                </c:pt>
              </c:strCache>
            </c:strRef>
          </c:cat>
          <c:val>
            <c:numRef>
              <c:f>List1!$B$2:$B$6</c:f>
              <c:numCache>
                <c:formatCode>General</c:formatCode>
                <c:ptCount val="5"/>
                <c:pt idx="0">
                  <c:v>85.56</c:v>
                </c:pt>
                <c:pt idx="1">
                  <c:v>13.81</c:v>
                </c:pt>
                <c:pt idx="2">
                  <c:v>0.26</c:v>
                </c:pt>
                <c:pt idx="3">
                  <c:v>0.17</c:v>
                </c:pt>
                <c:pt idx="4">
                  <c:v>0.14000000000000001</c:v>
                </c:pt>
              </c:numCache>
            </c:numRef>
          </c:val>
          <c:extLst>
            <c:ext xmlns:c16="http://schemas.microsoft.com/office/drawing/2014/chart" uri="{C3380CC4-5D6E-409C-BE32-E72D297353CC}">
              <c16:uniqueId val="{00000000-1B1D-4984-8804-26C3482A6D8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19E3-481C-A5DD-0AF1B781D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55-4946-B1A2-7E0A3C6F1277}"/>
              </c:ext>
            </c:extLst>
          </c:dPt>
          <c:cat>
            <c:strRef>
              <c:f>List1!$A$2:$A$3</c:f>
              <c:strCache>
                <c:ptCount val="2"/>
                <c:pt idx="0">
                  <c:v>water</c:v>
                </c:pt>
                <c:pt idx="1">
                  <c:v>dry matter</c:v>
                </c:pt>
              </c:strCache>
            </c:strRef>
          </c:cat>
          <c:val>
            <c:numRef>
              <c:f>List1!$B$2:$B$3</c:f>
              <c:numCache>
                <c:formatCode>General</c:formatCode>
                <c:ptCount val="2"/>
                <c:pt idx="0">
                  <c:v>35.200000000000003</c:v>
                </c:pt>
                <c:pt idx="1">
                  <c:v>64.8</c:v>
                </c:pt>
              </c:numCache>
            </c:numRef>
          </c:val>
          <c:extLst>
            <c:ext xmlns:c16="http://schemas.microsoft.com/office/drawing/2014/chart" uri="{C3380CC4-5D6E-409C-BE32-E72D297353CC}">
              <c16:uniqueId val="{00000000-19E3-481C-A5DD-0AF1B781DBE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err="1" smtClean="0"/>
              <a:t>Cucumber</a:t>
            </a:r>
            <a:endParaRPr lang="cs-CZ"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F9C1-4541-B7C5-0D54AA28D2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C1-4541-B7C5-0D54AA28D24D}"/>
              </c:ext>
            </c:extLst>
          </c:dPt>
          <c:cat>
            <c:strRef>
              <c:f>List1!$A$2:$A$3</c:f>
              <c:strCache>
                <c:ptCount val="2"/>
                <c:pt idx="0">
                  <c:v>water</c:v>
                </c:pt>
                <c:pt idx="1">
                  <c:v>dry matter</c:v>
                </c:pt>
              </c:strCache>
            </c:strRef>
          </c:cat>
          <c:val>
            <c:numRef>
              <c:f>List1!$B$2:$B$3</c:f>
              <c:numCache>
                <c:formatCode>General</c:formatCode>
                <c:ptCount val="2"/>
                <c:pt idx="0">
                  <c:v>95.23</c:v>
                </c:pt>
                <c:pt idx="1">
                  <c:v>4.769999999999996</c:v>
                </c:pt>
              </c:numCache>
            </c:numRef>
          </c:val>
          <c:extLst>
            <c:ext xmlns:c16="http://schemas.microsoft.com/office/drawing/2014/chart" uri="{C3380CC4-5D6E-409C-BE32-E72D297353CC}">
              <c16:uniqueId val="{00000004-F9C1-4541-B7C5-0D54AA28D24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err="1" smtClean="0"/>
              <a:t>Chicken</a:t>
            </a:r>
            <a:r>
              <a:rPr lang="cs-CZ" b="1" dirty="0" smtClean="0"/>
              <a:t> </a:t>
            </a:r>
            <a:r>
              <a:rPr lang="cs-CZ" b="1" dirty="0" err="1" smtClean="0"/>
              <a:t>breast</a:t>
            </a:r>
            <a:endParaRPr lang="cs-CZ"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8D11-4759-8C9E-19638AB5EA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11-4759-8C9E-19638AB5EA7E}"/>
              </c:ext>
            </c:extLst>
          </c:dPt>
          <c:cat>
            <c:strRef>
              <c:f>List1!$A$2:$A$3</c:f>
              <c:strCache>
                <c:ptCount val="2"/>
                <c:pt idx="0">
                  <c:v>water</c:v>
                </c:pt>
                <c:pt idx="1">
                  <c:v>dry matter</c:v>
                </c:pt>
              </c:strCache>
            </c:strRef>
          </c:cat>
          <c:val>
            <c:numRef>
              <c:f>List1!$B$2:$B$3</c:f>
              <c:numCache>
                <c:formatCode>General</c:formatCode>
                <c:ptCount val="2"/>
                <c:pt idx="0">
                  <c:v>52.74</c:v>
                </c:pt>
                <c:pt idx="1">
                  <c:v>47.26</c:v>
                </c:pt>
              </c:numCache>
            </c:numRef>
          </c:val>
          <c:extLst>
            <c:ext xmlns:c16="http://schemas.microsoft.com/office/drawing/2014/chart" uri="{C3380CC4-5D6E-409C-BE32-E72D297353CC}">
              <c16:uniqueId val="{00000004-8D11-4759-8C9E-19638AB5EA7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err="1" smtClean="0"/>
              <a:t>Yoghurt</a:t>
            </a:r>
            <a:endParaRPr lang="cs-CZ"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2632-4DBF-84C5-AF70F4CF09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32-4DBF-84C5-AF70F4CF091B}"/>
              </c:ext>
            </c:extLst>
          </c:dPt>
          <c:cat>
            <c:strRef>
              <c:f>List1!$A$2:$A$3</c:f>
              <c:strCache>
                <c:ptCount val="2"/>
                <c:pt idx="0">
                  <c:v>water</c:v>
                </c:pt>
                <c:pt idx="1">
                  <c:v>dry matter</c:v>
                </c:pt>
              </c:strCache>
            </c:strRef>
          </c:cat>
          <c:val>
            <c:numRef>
              <c:f>List1!$B$2:$B$3</c:f>
              <c:numCache>
                <c:formatCode>General</c:formatCode>
                <c:ptCount val="2"/>
                <c:pt idx="0">
                  <c:v>87.9</c:v>
                </c:pt>
                <c:pt idx="1">
                  <c:v>12.099999999999994</c:v>
                </c:pt>
              </c:numCache>
            </c:numRef>
          </c:val>
          <c:extLst>
            <c:ext xmlns:c16="http://schemas.microsoft.com/office/drawing/2014/chart" uri="{C3380CC4-5D6E-409C-BE32-E72D297353CC}">
              <c16:uniqueId val="{00000004-2632-4DBF-84C5-AF70F4CF091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err="1" smtClean="0"/>
              <a:t>Walnuts</a:t>
            </a:r>
            <a:endParaRPr lang="cs-CZ"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CE2E-4BD9-8BAF-E55D89CDC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2E-4BD9-8BAF-E55D89CDCC71}"/>
              </c:ext>
            </c:extLst>
          </c:dPt>
          <c:cat>
            <c:strRef>
              <c:f>List1!$A$2:$A$3</c:f>
              <c:strCache>
                <c:ptCount val="2"/>
                <c:pt idx="0">
                  <c:v>water</c:v>
                </c:pt>
                <c:pt idx="1">
                  <c:v>dry matter</c:v>
                </c:pt>
              </c:strCache>
            </c:strRef>
          </c:cat>
          <c:val>
            <c:numRef>
              <c:f>List1!$B$2:$B$3</c:f>
              <c:numCache>
                <c:formatCode>General</c:formatCode>
                <c:ptCount val="2"/>
                <c:pt idx="0">
                  <c:v>4.76</c:v>
                </c:pt>
                <c:pt idx="1">
                  <c:v>95.24</c:v>
                </c:pt>
              </c:numCache>
            </c:numRef>
          </c:val>
          <c:extLst>
            <c:ext xmlns:c16="http://schemas.microsoft.com/office/drawing/2014/chart" uri="{C3380CC4-5D6E-409C-BE32-E72D297353CC}">
              <c16:uniqueId val="{00000004-CE2E-4BD9-8BAF-E55D89CDCC7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err="1" smtClean="0"/>
              <a:t>Banana</a:t>
            </a:r>
            <a:endParaRPr lang="cs-CZ"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64C-45BA-AAD1-6C0FF263C3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4C-45BA-AAD1-6C0FF263C338}"/>
              </c:ext>
            </c:extLst>
          </c:dPt>
          <c:cat>
            <c:strRef>
              <c:f>List1!$A$2:$A$3</c:f>
              <c:strCache>
                <c:ptCount val="2"/>
                <c:pt idx="0">
                  <c:v>water</c:v>
                </c:pt>
                <c:pt idx="1">
                  <c:v>dry matter</c:v>
                </c:pt>
              </c:strCache>
            </c:strRef>
          </c:cat>
          <c:val>
            <c:numRef>
              <c:f>List1!$B$2:$B$3</c:f>
              <c:numCache>
                <c:formatCode>General</c:formatCode>
                <c:ptCount val="2"/>
                <c:pt idx="0">
                  <c:v>74.91</c:v>
                </c:pt>
                <c:pt idx="1">
                  <c:v>25.090000000000003</c:v>
                </c:pt>
              </c:numCache>
            </c:numRef>
          </c:val>
          <c:extLst>
            <c:ext xmlns:c16="http://schemas.microsoft.com/office/drawing/2014/chart" uri="{C3380CC4-5D6E-409C-BE32-E72D297353CC}">
              <c16:uniqueId val="{00000004-E64C-45BA-AAD1-6C0FF263C33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0572-23D1-4DC6-B92A-C71750FB391D}" type="datetimeFigureOut">
              <a:rPr lang="cs-CZ" smtClean="0"/>
              <a:t>26.02.2019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29CF3-3309-4B38-B262-528A89859F55}" type="slidenum">
              <a:rPr lang="cs-CZ" smtClean="0"/>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a:t>
            </a:fld>
            <a:endParaRPr lang="cs-CZ"/>
          </a:p>
        </p:txBody>
      </p:sp>
    </p:spTree>
    <p:extLst>
      <p:ext uri="{BB962C8B-B14F-4D97-AF65-F5344CB8AC3E}">
        <p14:creationId xmlns:p14="http://schemas.microsoft.com/office/powerpoint/2010/main" val="170370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19</a:t>
            </a:fld>
            <a:endParaRPr lang="cs-CZ"/>
          </a:p>
        </p:txBody>
      </p:sp>
    </p:spTree>
    <p:extLst>
      <p:ext uri="{BB962C8B-B14F-4D97-AF65-F5344CB8AC3E}">
        <p14:creationId xmlns:p14="http://schemas.microsoft.com/office/powerpoint/2010/main" val="188180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SKRÝT</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21</a:t>
            </a:fld>
            <a:endParaRPr lang="cs-CZ"/>
          </a:p>
        </p:txBody>
      </p:sp>
    </p:spTree>
    <p:extLst>
      <p:ext uri="{BB962C8B-B14F-4D97-AF65-F5344CB8AC3E}">
        <p14:creationId xmlns:p14="http://schemas.microsoft.com/office/powerpoint/2010/main" val="429323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Cornmeal</a:t>
            </a:r>
            <a:r>
              <a:rPr lang="cs-CZ" baseline="0" dirty="0" smtClean="0"/>
              <a:t> – kukuřičná mouka</a:t>
            </a:r>
          </a:p>
          <a:p>
            <a:r>
              <a:rPr lang="cs-CZ" baseline="0" dirty="0" err="1" smtClean="0"/>
              <a:t>Sorghum</a:t>
            </a:r>
            <a:r>
              <a:rPr lang="cs-CZ" baseline="0" dirty="0" smtClean="0"/>
              <a:t> – čirok</a:t>
            </a:r>
          </a:p>
          <a:p>
            <a:r>
              <a:rPr lang="cs-CZ" baseline="0" dirty="0" err="1" smtClean="0"/>
              <a:t>Teff</a:t>
            </a:r>
            <a:r>
              <a:rPr lang="cs-CZ" baseline="0" dirty="0" smtClean="0"/>
              <a:t> – milička</a:t>
            </a:r>
          </a:p>
          <a:p>
            <a:endParaRPr lang="cs-CZ" baseline="0" dirty="0" smtClean="0"/>
          </a:p>
          <a:p>
            <a:r>
              <a:rPr lang="cs-CZ" baseline="0" dirty="0" smtClean="0"/>
              <a:t>CELIAKIE NENÍ ALERGIE</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22</a:t>
            </a:fld>
            <a:endParaRPr lang="cs-CZ"/>
          </a:p>
        </p:txBody>
      </p:sp>
    </p:spTree>
    <p:extLst>
      <p:ext uri="{BB962C8B-B14F-4D97-AF65-F5344CB8AC3E}">
        <p14:creationId xmlns:p14="http://schemas.microsoft.com/office/powerpoint/2010/main" val="51323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BRAN – otruby - </a:t>
            </a:r>
            <a:r>
              <a:rPr lang="en-GB" sz="1200" b="1" kern="1200" dirty="0" smtClean="0">
                <a:solidFill>
                  <a:schemeClr val="tx1"/>
                </a:solidFill>
                <a:effectLst/>
                <a:latin typeface="+mn-lt"/>
                <a:ea typeface="+mn-ea"/>
                <a:cs typeface="+mn-cs"/>
              </a:rPr>
              <a:t>The part of the grain that contains the most dietary </a:t>
            </a:r>
            <a:r>
              <a:rPr lang="en-GB" sz="1200" b="1" kern="1200" dirty="0" err="1" smtClean="0">
                <a:solidFill>
                  <a:schemeClr val="tx1"/>
                </a:solidFill>
                <a:effectLst/>
                <a:latin typeface="+mn-lt"/>
                <a:ea typeface="+mn-ea"/>
                <a:cs typeface="+mn-cs"/>
              </a:rPr>
              <a:t>fiber</a:t>
            </a:r>
            <a:r>
              <a:rPr lang="cs-CZ" sz="1200" b="1"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23</a:t>
            </a:fld>
            <a:endParaRPr lang="cs-CZ"/>
          </a:p>
        </p:txBody>
      </p:sp>
    </p:spTree>
    <p:extLst>
      <p:ext uri="{BB962C8B-B14F-4D97-AF65-F5344CB8AC3E}">
        <p14:creationId xmlns:p14="http://schemas.microsoft.com/office/powerpoint/2010/main" val="138546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http://www.aaccnet.org/INITIATIVES/DEFINITIONS/Pages/DietaryFiber.aspx</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25</a:t>
            </a:fld>
            <a:endParaRPr lang="cs-CZ"/>
          </a:p>
        </p:txBody>
      </p:sp>
    </p:spTree>
    <p:extLst>
      <p:ext uri="{BB962C8B-B14F-4D97-AF65-F5344CB8AC3E}">
        <p14:creationId xmlns:p14="http://schemas.microsoft.com/office/powerpoint/2010/main" val="120515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err="1" smtClean="0"/>
              <a:t>The</a:t>
            </a:r>
            <a:r>
              <a:rPr lang="cs-CZ" sz="1200" dirty="0" smtClean="0"/>
              <a:t> </a:t>
            </a:r>
            <a:r>
              <a:rPr lang="cs-CZ" sz="1200" dirty="0" err="1" smtClean="0"/>
              <a:t>effect</a:t>
            </a:r>
            <a:r>
              <a:rPr lang="cs-CZ" sz="1200" dirty="0" smtClean="0"/>
              <a:t> </a:t>
            </a:r>
            <a:r>
              <a:rPr lang="cs-CZ" sz="1200" dirty="0" err="1" smtClean="0"/>
              <a:t>of</a:t>
            </a:r>
            <a:r>
              <a:rPr lang="cs-CZ" sz="1200" dirty="0" smtClean="0"/>
              <a:t> </a:t>
            </a:r>
            <a:r>
              <a:rPr lang="cs-CZ" sz="1200" dirty="0" err="1" smtClean="0"/>
              <a:t>particular</a:t>
            </a:r>
            <a:r>
              <a:rPr lang="cs-CZ" sz="1200" dirty="0" smtClean="0"/>
              <a:t> </a:t>
            </a:r>
            <a:r>
              <a:rPr lang="cs-CZ" sz="1200" dirty="0" err="1" smtClean="0"/>
              <a:t>foods</a:t>
            </a:r>
            <a:r>
              <a:rPr lang="cs-CZ" sz="1200" dirty="0" smtClean="0"/>
              <a:t> </a:t>
            </a:r>
            <a:r>
              <a:rPr lang="cs-CZ" sz="1200" dirty="0" err="1" smtClean="0"/>
              <a:t>is</a:t>
            </a:r>
            <a:r>
              <a:rPr lang="cs-CZ" sz="1200" dirty="0" smtClean="0"/>
              <a:t> </a:t>
            </a:r>
            <a:r>
              <a:rPr lang="cs-CZ" sz="1200" dirty="0" err="1" smtClean="0"/>
              <a:t>compared</a:t>
            </a:r>
            <a:r>
              <a:rPr lang="cs-CZ" sz="1200" dirty="0" smtClean="0"/>
              <a:t> </a:t>
            </a:r>
            <a:r>
              <a:rPr lang="cs-CZ" sz="1200" dirty="0" err="1" smtClean="0"/>
              <a:t>with</a:t>
            </a:r>
            <a:r>
              <a:rPr lang="cs-CZ" sz="1200" dirty="0" smtClean="0"/>
              <a:t> </a:t>
            </a:r>
            <a:r>
              <a:rPr lang="cs-CZ" sz="1200" dirty="0" err="1" smtClean="0"/>
              <a:t>the</a:t>
            </a:r>
            <a:r>
              <a:rPr lang="cs-CZ" sz="1200" dirty="0" smtClean="0"/>
              <a:t> </a:t>
            </a:r>
            <a:r>
              <a:rPr lang="cs-CZ" sz="1200" dirty="0" err="1" smtClean="0"/>
              <a:t>effect</a:t>
            </a:r>
            <a:r>
              <a:rPr lang="cs-CZ" sz="1200" dirty="0" smtClean="0"/>
              <a:t> </a:t>
            </a:r>
            <a:r>
              <a:rPr lang="cs-CZ" sz="1200" dirty="0" err="1" smtClean="0"/>
              <a:t>of</a:t>
            </a:r>
            <a:r>
              <a:rPr lang="cs-CZ" sz="1200" dirty="0" smtClean="0"/>
              <a:t> a </a:t>
            </a:r>
            <a:r>
              <a:rPr lang="cs-CZ" sz="1200" dirty="0" err="1" smtClean="0"/>
              <a:t>glucose</a:t>
            </a:r>
            <a:r>
              <a:rPr lang="cs-CZ" sz="1200" dirty="0" smtClean="0"/>
              <a:t> </a:t>
            </a:r>
            <a:r>
              <a:rPr lang="cs-CZ" sz="1200" dirty="0" err="1" smtClean="0"/>
              <a:t>solution</a:t>
            </a:r>
            <a:r>
              <a:rPr lang="cs-CZ" sz="1200" dirty="0" smtClean="0"/>
              <a:t> on </a:t>
            </a:r>
            <a:r>
              <a:rPr lang="cs-CZ" sz="1200" dirty="0" err="1" smtClean="0"/>
              <a:t>blood</a:t>
            </a:r>
            <a:r>
              <a:rPr lang="cs-CZ" sz="1200" dirty="0" smtClean="0"/>
              <a:t> </a:t>
            </a:r>
            <a:r>
              <a:rPr lang="cs-CZ" sz="1200" dirty="0" err="1" smtClean="0"/>
              <a:t>glucose</a:t>
            </a:r>
            <a:r>
              <a:rPr lang="cs-CZ" sz="1200" dirty="0" smtClean="0"/>
              <a:t>.</a:t>
            </a:r>
          </a:p>
          <a:p>
            <a:r>
              <a:rPr lang="cs-CZ" sz="1200" dirty="0" smtClean="0"/>
              <a:t>In </a:t>
            </a:r>
            <a:r>
              <a:rPr lang="cs-CZ" sz="1200" dirty="0" err="1" smtClean="0"/>
              <a:t>clinical</a:t>
            </a:r>
            <a:r>
              <a:rPr lang="cs-CZ" sz="1200" dirty="0" smtClean="0"/>
              <a:t> </a:t>
            </a:r>
            <a:r>
              <a:rPr lang="cs-CZ" sz="1200" dirty="0" err="1" smtClean="0"/>
              <a:t>practise</a:t>
            </a:r>
            <a:r>
              <a:rPr lang="cs-CZ" sz="1200" dirty="0" smtClean="0"/>
              <a:t>, GI </a:t>
            </a:r>
            <a:r>
              <a:rPr lang="cs-CZ" sz="1200" dirty="0" err="1" smtClean="0"/>
              <a:t>was</a:t>
            </a:r>
            <a:r>
              <a:rPr lang="cs-CZ" sz="1200" dirty="0" smtClean="0"/>
              <a:t> </a:t>
            </a:r>
            <a:r>
              <a:rPr lang="cs-CZ" sz="1200" dirty="0" err="1" smtClean="0"/>
              <a:t>measured</a:t>
            </a:r>
            <a:r>
              <a:rPr lang="cs-CZ" sz="1200" dirty="0" smtClean="0"/>
              <a:t> by </a:t>
            </a:r>
            <a:r>
              <a:rPr lang="cs-CZ" sz="1200" dirty="0" err="1" smtClean="0"/>
              <a:t>studying</a:t>
            </a:r>
            <a:r>
              <a:rPr lang="cs-CZ" sz="1200" dirty="0" smtClean="0"/>
              <a:t> </a:t>
            </a:r>
            <a:r>
              <a:rPr lang="cs-CZ" sz="1200" dirty="0" err="1" smtClean="0"/>
              <a:t>blood</a:t>
            </a:r>
            <a:r>
              <a:rPr lang="cs-CZ" sz="1200" dirty="0" smtClean="0"/>
              <a:t> </a:t>
            </a:r>
            <a:r>
              <a:rPr lang="cs-CZ" sz="1200" dirty="0" err="1" smtClean="0"/>
              <a:t>glucose</a:t>
            </a:r>
            <a:r>
              <a:rPr lang="cs-CZ" sz="1200" dirty="0" smtClean="0"/>
              <a:t> </a:t>
            </a:r>
            <a:r>
              <a:rPr lang="cs-CZ" sz="1200" dirty="0" err="1" smtClean="0"/>
              <a:t>levels</a:t>
            </a:r>
            <a:r>
              <a:rPr lang="cs-CZ" sz="1200" dirty="0" smtClean="0"/>
              <a:t> </a:t>
            </a:r>
            <a:r>
              <a:rPr lang="cs-CZ" sz="1200" dirty="0" err="1" smtClean="0"/>
              <a:t>over</a:t>
            </a:r>
            <a:r>
              <a:rPr lang="cs-CZ" sz="1200" dirty="0" smtClean="0"/>
              <a:t> a 2-hour period </a:t>
            </a:r>
            <a:r>
              <a:rPr lang="cs-CZ" sz="1200" dirty="0" err="1" smtClean="0"/>
              <a:t>following</a:t>
            </a:r>
            <a:r>
              <a:rPr lang="cs-CZ" sz="1200" dirty="0" smtClean="0"/>
              <a:t> </a:t>
            </a:r>
            <a:r>
              <a:rPr lang="cs-CZ" sz="1200" dirty="0" err="1" smtClean="0"/>
              <a:t>ingestion</a:t>
            </a:r>
            <a:r>
              <a:rPr lang="cs-CZ" sz="1200" dirty="0" smtClean="0"/>
              <a:t> </a:t>
            </a:r>
            <a:r>
              <a:rPr lang="cs-CZ" sz="1200" dirty="0" err="1" smtClean="0"/>
              <a:t>of</a:t>
            </a:r>
            <a:r>
              <a:rPr lang="cs-CZ" sz="1200" dirty="0" smtClean="0"/>
              <a:t> 50 g </a:t>
            </a:r>
            <a:r>
              <a:rPr lang="cs-CZ" sz="1200" dirty="0" err="1" smtClean="0"/>
              <a:t>of</a:t>
            </a:r>
            <a:r>
              <a:rPr lang="cs-CZ" sz="1200" dirty="0" smtClean="0"/>
              <a:t> </a:t>
            </a:r>
            <a:r>
              <a:rPr lang="cs-CZ" sz="1200" dirty="0" err="1" smtClean="0"/>
              <a:t>glucose</a:t>
            </a:r>
            <a:r>
              <a:rPr lang="cs-CZ" sz="1200" dirty="0" smtClean="0"/>
              <a:t> and </a:t>
            </a:r>
            <a:r>
              <a:rPr lang="cs-CZ" sz="1200" dirty="0" err="1" smtClean="0"/>
              <a:t>after</a:t>
            </a:r>
            <a:r>
              <a:rPr lang="cs-CZ" sz="1200" dirty="0" smtClean="0"/>
              <a:t> </a:t>
            </a:r>
            <a:r>
              <a:rPr lang="cs-CZ" sz="1200" dirty="0" err="1" smtClean="0"/>
              <a:t>consuming</a:t>
            </a:r>
            <a:r>
              <a:rPr lang="cs-CZ" sz="1200" dirty="0" smtClean="0"/>
              <a:t> a 50-g </a:t>
            </a:r>
            <a:r>
              <a:rPr lang="cs-CZ" sz="1200" dirty="0" err="1" smtClean="0"/>
              <a:t>carbohydrate</a:t>
            </a:r>
            <a:r>
              <a:rPr lang="cs-CZ" sz="1200" dirty="0" smtClean="0"/>
              <a:t> </a:t>
            </a:r>
            <a:r>
              <a:rPr lang="cs-CZ" sz="1200" dirty="0" err="1" smtClean="0"/>
              <a:t>portion</a:t>
            </a:r>
            <a:r>
              <a:rPr lang="cs-CZ" sz="1200" dirty="0" smtClean="0"/>
              <a:t> on </a:t>
            </a:r>
            <a:r>
              <a:rPr lang="cs-CZ" sz="1200" dirty="0" err="1" smtClean="0"/>
              <a:t>the</a:t>
            </a:r>
            <a:r>
              <a:rPr lang="cs-CZ" sz="1200" dirty="0" smtClean="0"/>
              <a:t> test food.</a:t>
            </a:r>
          </a:p>
          <a:p>
            <a:r>
              <a:rPr lang="cs-CZ" sz="1200" dirty="0" err="1" smtClean="0"/>
              <a:t>The</a:t>
            </a:r>
            <a:r>
              <a:rPr lang="cs-CZ" sz="1200" dirty="0" smtClean="0"/>
              <a:t> </a:t>
            </a:r>
            <a:r>
              <a:rPr lang="cs-CZ" sz="1200" dirty="0" err="1" smtClean="0"/>
              <a:t>glucose</a:t>
            </a:r>
            <a:r>
              <a:rPr lang="cs-CZ" sz="1200" dirty="0" smtClean="0"/>
              <a:t> dose </a:t>
            </a:r>
            <a:r>
              <a:rPr lang="cs-CZ" sz="1200" dirty="0" err="1" smtClean="0"/>
              <a:t>was</a:t>
            </a:r>
            <a:r>
              <a:rPr lang="cs-CZ" sz="1200" dirty="0" smtClean="0"/>
              <a:t> </a:t>
            </a:r>
            <a:r>
              <a:rPr lang="cs-CZ" sz="1200" dirty="0" err="1" smtClean="0"/>
              <a:t>assigned</a:t>
            </a:r>
            <a:r>
              <a:rPr lang="cs-CZ" sz="1200" dirty="0" smtClean="0"/>
              <a:t> </a:t>
            </a:r>
            <a:r>
              <a:rPr lang="cs-CZ" sz="1200" dirty="0" err="1" smtClean="0"/>
              <a:t>the</a:t>
            </a:r>
            <a:r>
              <a:rPr lang="cs-CZ" sz="1200" dirty="0" smtClean="0"/>
              <a:t> rating </a:t>
            </a:r>
            <a:r>
              <a:rPr lang="cs-CZ" sz="1200" dirty="0" err="1" smtClean="0"/>
              <a:t>of</a:t>
            </a:r>
            <a:r>
              <a:rPr lang="cs-CZ" sz="1200" dirty="0" smtClean="0"/>
              <a:t> 100, and </a:t>
            </a:r>
            <a:r>
              <a:rPr lang="cs-CZ" sz="1200" dirty="0" err="1" smtClean="0"/>
              <a:t>individual</a:t>
            </a:r>
            <a:r>
              <a:rPr lang="cs-CZ" sz="1200" dirty="0" smtClean="0"/>
              <a:t> </a:t>
            </a:r>
            <a:r>
              <a:rPr lang="cs-CZ" sz="1200" dirty="0" err="1" smtClean="0"/>
              <a:t>foods</a:t>
            </a:r>
            <a:r>
              <a:rPr lang="cs-CZ" sz="1200" dirty="0" smtClean="0"/>
              <a:t> </a:t>
            </a:r>
            <a:r>
              <a:rPr lang="cs-CZ" sz="1200" dirty="0" err="1" smtClean="0"/>
              <a:t>were</a:t>
            </a:r>
            <a:r>
              <a:rPr lang="cs-CZ" sz="1200" dirty="0" smtClean="0"/>
              <a:t> </a:t>
            </a:r>
            <a:r>
              <a:rPr lang="cs-CZ" sz="1200" dirty="0" err="1" smtClean="0"/>
              <a:t>rated</a:t>
            </a:r>
            <a:r>
              <a:rPr lang="cs-CZ" sz="1200" dirty="0" smtClean="0"/>
              <a:t> </a:t>
            </a:r>
            <a:r>
              <a:rPr lang="cs-CZ" sz="1200" dirty="0" err="1" smtClean="0"/>
              <a:t>accordingly</a:t>
            </a:r>
            <a:r>
              <a:rPr lang="cs-CZ" sz="1200" dirty="0" smtClean="0"/>
              <a:t>.</a:t>
            </a:r>
          </a:p>
          <a:p>
            <a:endParaRPr lang="cs-CZ" dirty="0" smtClean="0"/>
          </a:p>
          <a:p>
            <a:r>
              <a:rPr lang="en-US" b="1" dirty="0" smtClean="0">
                <a:solidFill>
                  <a:srgbClr val="00B050"/>
                </a:solidFill>
              </a:rPr>
              <a:t>Both the quantity and quality </a:t>
            </a:r>
            <a:r>
              <a:rPr lang="en-US" dirty="0" smtClean="0"/>
              <a:t>of carbohydrate influence the glycemic response</a:t>
            </a:r>
            <a:endParaRPr lang="cs-CZ" dirty="0" smtClean="0"/>
          </a:p>
          <a:p>
            <a:r>
              <a:rPr lang="cs-CZ" dirty="0" smtClean="0"/>
              <a:t>GL </a:t>
            </a:r>
            <a:r>
              <a:rPr lang="cs-CZ" dirty="0" err="1" smtClean="0"/>
              <a:t>was</a:t>
            </a:r>
            <a:r>
              <a:rPr lang="cs-CZ" dirty="0" smtClean="0"/>
              <a:t> </a:t>
            </a:r>
            <a:r>
              <a:rPr lang="cs-CZ" dirty="0" err="1" smtClean="0"/>
              <a:t>introduced</a:t>
            </a:r>
            <a:r>
              <a:rPr lang="cs-CZ" dirty="0" smtClean="0"/>
              <a:t> </a:t>
            </a:r>
            <a:r>
              <a:rPr lang="en-US" dirty="0" smtClean="0"/>
              <a:t>to quantify the overall </a:t>
            </a:r>
            <a:r>
              <a:rPr lang="en-US" dirty="0" smtClean="0">
                <a:solidFill>
                  <a:srgbClr val="00B050"/>
                </a:solidFill>
              </a:rPr>
              <a:t>glycemic effect </a:t>
            </a:r>
            <a:r>
              <a:rPr lang="en-US" b="1" dirty="0" smtClean="0">
                <a:solidFill>
                  <a:srgbClr val="00B050"/>
                </a:solidFill>
              </a:rPr>
              <a:t>of a portion of food</a:t>
            </a:r>
            <a:endParaRPr lang="cs-CZ" b="1" dirty="0" smtClean="0">
              <a:solidFill>
                <a:srgbClr val="00B050"/>
              </a:solidFill>
            </a:endParaRPr>
          </a:p>
          <a:p>
            <a:r>
              <a:rPr lang="cs-CZ" dirty="0" smtClean="0"/>
              <a:t>GL </a:t>
            </a:r>
            <a:r>
              <a:rPr lang="en-US" dirty="0" smtClean="0"/>
              <a:t>gives a relative indication of how much that serving of food is likely to increase your blood-sugar levels</a:t>
            </a:r>
            <a:br>
              <a:rPr lang="en-US" dirty="0" smtClean="0"/>
            </a:br>
            <a:r>
              <a:rPr lang="en-US" dirty="0" smtClean="0"/>
              <a:t/>
            </a:r>
            <a:br>
              <a:rPr lang="en-US" dirty="0" smtClean="0"/>
            </a:br>
            <a:endParaRPr lang="cs-CZ" dirty="0" smtClean="0"/>
          </a:p>
          <a:p>
            <a:pPr marL="0" indent="0" algn="ctr">
              <a:buNone/>
            </a:pPr>
            <a:r>
              <a:rPr lang="cs-CZ" dirty="0" smtClean="0"/>
              <a:t>GLYCEMIC LOAD (GL) = GI/100 x Net </a:t>
            </a:r>
            <a:r>
              <a:rPr lang="cs-CZ" dirty="0" err="1" smtClean="0"/>
              <a:t>Carbs</a:t>
            </a:r>
            <a:endParaRPr lang="cs-CZ" dirty="0" smtClean="0"/>
          </a:p>
          <a:p>
            <a:pPr marL="0" indent="0" algn="ctr">
              <a:buNone/>
            </a:pPr>
            <a:r>
              <a:rPr lang="cs-CZ" dirty="0" smtClean="0"/>
              <a:t>(Net </a:t>
            </a:r>
            <a:r>
              <a:rPr lang="cs-CZ" dirty="0" err="1" smtClean="0"/>
              <a:t>Carbs</a:t>
            </a:r>
            <a:r>
              <a:rPr lang="cs-CZ" dirty="0" smtClean="0"/>
              <a:t> are </a:t>
            </a:r>
            <a:r>
              <a:rPr lang="cs-CZ" dirty="0" err="1" smtClean="0"/>
              <a:t>equal</a:t>
            </a:r>
            <a:r>
              <a:rPr lang="cs-CZ" dirty="0" smtClean="0"/>
              <a:t> to </a:t>
            </a:r>
            <a:r>
              <a:rPr lang="cs-CZ" dirty="0" err="1" smtClean="0"/>
              <a:t>the</a:t>
            </a:r>
            <a:r>
              <a:rPr lang="cs-CZ" dirty="0" smtClean="0"/>
              <a:t> </a:t>
            </a:r>
            <a:r>
              <a:rPr lang="cs-CZ" dirty="0" err="1" smtClean="0"/>
              <a:t>Total</a:t>
            </a:r>
            <a:r>
              <a:rPr lang="cs-CZ" dirty="0" smtClean="0"/>
              <a:t> </a:t>
            </a:r>
            <a:r>
              <a:rPr lang="cs-CZ" dirty="0" err="1" smtClean="0"/>
              <a:t>Carbohydrates</a:t>
            </a:r>
            <a:r>
              <a:rPr lang="cs-CZ" dirty="0" smtClean="0"/>
              <a:t> minus </a:t>
            </a:r>
            <a:r>
              <a:rPr lang="cs-CZ" dirty="0" err="1" smtClean="0"/>
              <a:t>Dietary</a:t>
            </a:r>
            <a:r>
              <a:rPr lang="cs-CZ" dirty="0" smtClean="0"/>
              <a:t> </a:t>
            </a:r>
            <a:r>
              <a:rPr lang="cs-CZ" dirty="0" err="1" smtClean="0"/>
              <a:t>Fiber</a:t>
            </a:r>
            <a:r>
              <a:rPr lang="cs-CZ" dirty="0" smtClean="0"/>
              <a:t>)</a:t>
            </a:r>
          </a:p>
          <a:p>
            <a:pPr marL="0" indent="0" algn="ctr">
              <a:buNone/>
            </a:pPr>
            <a:r>
              <a:rPr lang="it-IT" dirty="0" smtClean="0"/>
              <a:t>(GL</a:t>
            </a:r>
            <a:r>
              <a:rPr lang="cs-CZ" dirty="0" smtClean="0"/>
              <a:t> =</a:t>
            </a:r>
            <a:r>
              <a:rPr lang="it-IT" dirty="0" smtClean="0"/>
              <a:t> GI × dietary carbohydrate content)</a:t>
            </a:r>
            <a:endParaRPr lang="cs-CZ" dirty="0" smtClean="0"/>
          </a:p>
          <a:p>
            <a:pPr marL="0" indent="0" algn="ctr">
              <a:buNone/>
            </a:pPr>
            <a:endParaRPr lang="cs-CZ" dirty="0" smtClean="0"/>
          </a:p>
          <a:p>
            <a:r>
              <a:rPr lang="en-US" dirty="0" smtClean="0"/>
              <a:t>Glycemic Loads </a:t>
            </a:r>
            <a:r>
              <a:rPr lang="en-US" b="1" dirty="0" smtClean="0">
                <a:solidFill>
                  <a:srgbClr val="0070C0"/>
                </a:solidFill>
              </a:rPr>
              <a:t>below 10 </a:t>
            </a:r>
            <a:r>
              <a:rPr lang="en-US" dirty="0" smtClean="0"/>
              <a:t>to be </a:t>
            </a:r>
            <a:r>
              <a:rPr lang="cs-CZ" b="1" dirty="0" smtClean="0">
                <a:solidFill>
                  <a:srgbClr val="0070C0"/>
                </a:solidFill>
              </a:rPr>
              <a:t>„</a:t>
            </a:r>
            <a:r>
              <a:rPr lang="en-US" b="1" dirty="0" smtClean="0">
                <a:solidFill>
                  <a:srgbClr val="0070C0"/>
                </a:solidFill>
              </a:rPr>
              <a:t>low</a:t>
            </a:r>
            <a:r>
              <a:rPr lang="cs-CZ" b="1" dirty="0" smtClean="0">
                <a:solidFill>
                  <a:srgbClr val="0070C0"/>
                </a:solidFill>
              </a:rPr>
              <a:t>“</a:t>
            </a:r>
          </a:p>
          <a:p>
            <a:r>
              <a:rPr lang="en-US" dirty="0" smtClean="0"/>
              <a:t>Glycemic Loads </a:t>
            </a:r>
            <a:r>
              <a:rPr lang="en-US" b="1" dirty="0" smtClean="0">
                <a:solidFill>
                  <a:srgbClr val="FF0000"/>
                </a:solidFill>
              </a:rPr>
              <a:t>above 20 </a:t>
            </a:r>
            <a:r>
              <a:rPr lang="en-US" dirty="0" smtClean="0"/>
              <a:t>to be </a:t>
            </a:r>
            <a:r>
              <a:rPr lang="cs-CZ" b="1" dirty="0" smtClean="0">
                <a:solidFill>
                  <a:srgbClr val="FF0000"/>
                </a:solidFill>
              </a:rPr>
              <a:t>„</a:t>
            </a:r>
            <a:r>
              <a:rPr lang="en-US" b="1" dirty="0" smtClean="0">
                <a:solidFill>
                  <a:srgbClr val="FF0000"/>
                </a:solidFill>
              </a:rPr>
              <a:t>high</a:t>
            </a:r>
            <a:r>
              <a:rPr lang="cs-CZ" b="1" dirty="0" smtClean="0">
                <a:solidFill>
                  <a:srgbClr val="FF0000"/>
                </a:solidFill>
              </a:rPr>
              <a:t>“</a:t>
            </a:r>
          </a:p>
          <a:p>
            <a:r>
              <a:rPr lang="en-US" dirty="0" smtClean="0"/>
              <a:t>The higher the GL, the greater the expected elevation in blood glucose and in the insulinogenic effect of the food</a:t>
            </a:r>
            <a:endParaRPr lang="cs-CZ" dirty="0" smtClean="0"/>
          </a:p>
          <a:p>
            <a:r>
              <a:rPr lang="en-US" dirty="0" smtClean="0"/>
              <a:t>The long-term consumption of a diet with a relatively high GL (adjusted for total energy) is associated with an increased risk of type 2 diabetes and coronary heart disease</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27</a:t>
            </a:fld>
            <a:endParaRPr lang="cs-CZ"/>
          </a:p>
        </p:txBody>
      </p:sp>
    </p:spTree>
    <p:extLst>
      <p:ext uri="{BB962C8B-B14F-4D97-AF65-F5344CB8AC3E}">
        <p14:creationId xmlns:p14="http://schemas.microsoft.com/office/powerpoint/2010/main" val="387663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29</a:t>
            </a:fld>
            <a:endParaRPr lang="cs-CZ"/>
          </a:p>
        </p:txBody>
      </p:sp>
    </p:spTree>
    <p:extLst>
      <p:ext uri="{BB962C8B-B14F-4D97-AF65-F5344CB8AC3E}">
        <p14:creationId xmlns:p14="http://schemas.microsoft.com/office/powerpoint/2010/main" val="118642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41</a:t>
            </a:fld>
            <a:endParaRPr lang="cs-CZ"/>
          </a:p>
        </p:txBody>
      </p:sp>
    </p:spTree>
    <p:extLst>
      <p:ext uri="{BB962C8B-B14F-4D97-AF65-F5344CB8AC3E}">
        <p14:creationId xmlns:p14="http://schemas.microsoft.com/office/powerpoint/2010/main" val="40030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body"/>
          </p:nvPr>
        </p:nvSpPr>
        <p:spPr>
          <a:xfrm>
            <a:off x="756000" y="5078520"/>
            <a:ext cx="6047640" cy="4811040"/>
          </a:xfrm>
          <a:prstGeom prst="rect">
            <a:avLst/>
          </a:prstGeom>
        </p:spPr>
        <p:txBody>
          <a:bodyPr lIns="0" tIns="0" rIns="0" bIns="0"/>
          <a:lstStyle/>
          <a:p>
            <a:r>
              <a:rPr lang="en-GB" sz="2000">
                <a:latin typeface="Arial"/>
              </a:rPr>
              <a:t>Tabulka využitelnosti výpníku – intake x uptake</a:t>
            </a:r>
            <a:endParaRPr/>
          </a:p>
        </p:txBody>
      </p:sp>
    </p:spTree>
    <p:extLst>
      <p:ext uri="{BB962C8B-B14F-4D97-AF65-F5344CB8AC3E}">
        <p14:creationId xmlns:p14="http://schemas.microsoft.com/office/powerpoint/2010/main" val="313320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body"/>
          </p:nvPr>
        </p:nvSpPr>
        <p:spPr>
          <a:xfrm>
            <a:off x="756000" y="5078520"/>
            <a:ext cx="6047640" cy="4811040"/>
          </a:xfrm>
          <a:prstGeom prst="rect">
            <a:avLst/>
          </a:prstGeom>
        </p:spPr>
        <p:txBody>
          <a:bodyPr lIns="0" tIns="0" rIns="0" bIns="0"/>
          <a:lstStyle/>
          <a:p>
            <a:r>
              <a:rPr lang="en-GB" sz="2000">
                <a:latin typeface="Arial"/>
              </a:rPr>
              <a:t>Možná s nízkým obsahem laktose 1 g 100g/100ml</a:t>
            </a:r>
            <a:endParaRPr/>
          </a:p>
          <a:p>
            <a:r>
              <a:rPr lang="en-GB" sz="2000">
                <a:latin typeface="Arial"/>
              </a:rPr>
              <a:t>laktose free 10 mg ve 100g/100ml ???</a:t>
            </a:r>
            <a:endParaRPr/>
          </a:p>
        </p:txBody>
      </p:sp>
    </p:spTree>
    <p:extLst>
      <p:ext uri="{BB962C8B-B14F-4D97-AF65-F5344CB8AC3E}">
        <p14:creationId xmlns:p14="http://schemas.microsoft.com/office/powerpoint/2010/main" val="276627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http://www.eufic.org/article/en/page/RARCHIVE/expid/food-based-dietary-guidelines-in-europe/</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a:t>
            </a:fld>
            <a:endParaRPr lang="cs-CZ"/>
          </a:p>
        </p:txBody>
      </p:sp>
    </p:spTree>
    <p:extLst>
      <p:ext uri="{BB962C8B-B14F-4D97-AF65-F5344CB8AC3E}">
        <p14:creationId xmlns:p14="http://schemas.microsoft.com/office/powerpoint/2010/main" val="1635036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CD1120-005C-400A-8563-616520F0D7B8}" type="slidenum">
              <a:rPr lang="en-US" altLang="cs-CZ">
                <a:latin typeface="Calibri" panose="020F0502020204030204" pitchFamily="34" charset="0"/>
              </a:rPr>
              <a:pPr/>
              <a:t>51</a:t>
            </a:fld>
            <a:endParaRPr lang="en-US" altLang="cs-CZ">
              <a:latin typeface="Calibri" panose="020F0502020204030204" pitchFamily="34" charset="0"/>
            </a:endParaRPr>
          </a:p>
        </p:txBody>
      </p:sp>
    </p:spTree>
    <p:extLst>
      <p:ext uri="{BB962C8B-B14F-4D97-AF65-F5344CB8AC3E}">
        <p14:creationId xmlns:p14="http://schemas.microsoft.com/office/powerpoint/2010/main" val="148761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355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C34FB3-B66E-4D61-8E03-C9D238627CC2}" type="slidenum">
              <a:rPr lang="en-US" altLang="cs-CZ">
                <a:latin typeface="Calibri" panose="020F0502020204030204" pitchFamily="34" charset="0"/>
              </a:rPr>
              <a:pPr/>
              <a:t>52</a:t>
            </a:fld>
            <a:endParaRPr lang="en-US" altLang="cs-CZ">
              <a:latin typeface="Calibri" panose="020F0502020204030204" pitchFamily="34" charset="0"/>
            </a:endParaRPr>
          </a:p>
        </p:txBody>
      </p:sp>
    </p:spTree>
    <p:extLst>
      <p:ext uri="{BB962C8B-B14F-4D97-AF65-F5344CB8AC3E}">
        <p14:creationId xmlns:p14="http://schemas.microsoft.com/office/powerpoint/2010/main" val="571603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53</a:t>
            </a:fld>
            <a:endParaRPr lang="en-US" altLang="cs-CZ">
              <a:latin typeface="Calibri" panose="020F0502020204030204" pitchFamily="34" charset="0"/>
            </a:endParaRPr>
          </a:p>
        </p:txBody>
      </p:sp>
    </p:spTree>
    <p:extLst>
      <p:ext uri="{BB962C8B-B14F-4D97-AF65-F5344CB8AC3E}">
        <p14:creationId xmlns:p14="http://schemas.microsoft.com/office/powerpoint/2010/main" val="150261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560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86CD9A-9326-4E7F-AC2F-BE6F1A5BA3F6}" type="slidenum">
              <a:rPr lang="en-US" altLang="cs-CZ">
                <a:latin typeface="Calibri" panose="020F0502020204030204" pitchFamily="34" charset="0"/>
              </a:rPr>
              <a:pPr/>
              <a:t>55</a:t>
            </a:fld>
            <a:endParaRPr lang="en-US" altLang="cs-CZ">
              <a:latin typeface="Calibri" panose="020F0502020204030204" pitchFamily="34" charset="0"/>
            </a:endParaRPr>
          </a:p>
        </p:txBody>
      </p:sp>
    </p:spTree>
    <p:extLst>
      <p:ext uri="{BB962C8B-B14F-4D97-AF65-F5344CB8AC3E}">
        <p14:creationId xmlns:p14="http://schemas.microsoft.com/office/powerpoint/2010/main" val="2765236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56</a:t>
            </a:fld>
            <a:endParaRPr lang="en-US" altLang="cs-CZ">
              <a:latin typeface="Calibri" panose="020F0502020204030204" pitchFamily="34" charset="0"/>
            </a:endParaRPr>
          </a:p>
        </p:txBody>
      </p:sp>
    </p:spTree>
    <p:extLst>
      <p:ext uri="{BB962C8B-B14F-4D97-AF65-F5344CB8AC3E}">
        <p14:creationId xmlns:p14="http://schemas.microsoft.com/office/powerpoint/2010/main" val="3560435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s-CZ" smtClean="0"/>
              <a:t> </a:t>
            </a:r>
            <a:endParaRPr lang="en-US" altLang="cs-CZ"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847886-CD53-4CD5-ACB1-929CBC65B20D}" type="slidenum">
              <a:rPr lang="en-US" altLang="cs-CZ">
                <a:latin typeface="Calibri" panose="020F0502020204030204" pitchFamily="34" charset="0"/>
              </a:rPr>
              <a:pPr/>
              <a:t>57</a:t>
            </a:fld>
            <a:endParaRPr lang="en-US" altLang="cs-CZ">
              <a:latin typeface="Calibri" panose="020F0502020204030204" pitchFamily="34" charset="0"/>
            </a:endParaRPr>
          </a:p>
        </p:txBody>
      </p:sp>
    </p:spTree>
    <p:extLst>
      <p:ext uri="{BB962C8B-B14F-4D97-AF65-F5344CB8AC3E}">
        <p14:creationId xmlns:p14="http://schemas.microsoft.com/office/powerpoint/2010/main" val="219292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smtClean="0"/>
              <a:t>http://www.fda.gov/Food/FoodborneIllnessContaminants/BuyStoreServeSafeFood/ucm110591.htm</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6845E1-58D6-47C9-A62A-0CA45C20B699}" type="slidenum">
              <a:rPr lang="en-US" altLang="cs-CZ">
                <a:latin typeface="Calibri" panose="020F0502020204030204" pitchFamily="34" charset="0"/>
              </a:rPr>
              <a:pPr/>
              <a:t>59</a:t>
            </a:fld>
            <a:endParaRPr lang="en-US" altLang="cs-CZ">
              <a:latin typeface="Calibri" panose="020F0502020204030204" pitchFamily="34" charset="0"/>
            </a:endParaRPr>
          </a:p>
        </p:txBody>
      </p:sp>
    </p:spTree>
    <p:extLst>
      <p:ext uri="{BB962C8B-B14F-4D97-AF65-F5344CB8AC3E}">
        <p14:creationId xmlns:p14="http://schemas.microsoft.com/office/powerpoint/2010/main" val="191681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solidFill>
                  <a:srgbClr val="FF0000"/>
                </a:solidFill>
              </a:rPr>
              <a:t>!!! </a:t>
            </a:r>
            <a:r>
              <a:rPr lang="en-US" altLang="cs-CZ" smtClean="0">
                <a:solidFill>
                  <a:srgbClr val="FF0000"/>
                </a:solidFill>
              </a:rPr>
              <a:t>vitamin A:</a:t>
            </a:r>
            <a:r>
              <a:rPr lang="cs-CZ" altLang="cs-CZ" smtClean="0">
                <a:solidFill>
                  <a:srgbClr val="FF0000"/>
                </a:solidFill>
              </a:rPr>
              <a:t> b</a:t>
            </a:r>
            <a:r>
              <a:rPr lang="en-US" altLang="cs-CZ" smtClean="0">
                <a:solidFill>
                  <a:srgbClr val="FF0000"/>
                </a:solidFill>
              </a:rPr>
              <a:t>eta-carotene serves as a precursor</a:t>
            </a:r>
            <a:r>
              <a:rPr lang="cs-CZ" altLang="cs-CZ" smtClean="0">
                <a:solidFill>
                  <a:srgbClr val="FF0000"/>
                </a:solidFill>
              </a:rPr>
              <a:t>, d</a:t>
            </a:r>
            <a:r>
              <a:rPr lang="en-US" altLang="cs-CZ" smtClean="0">
                <a:solidFill>
                  <a:srgbClr val="FF0000"/>
                </a:solidFill>
              </a:rPr>
              <a:t>eficiency is the leading cause of blindness in developing countries</a:t>
            </a:r>
            <a:r>
              <a:rPr lang="cs-CZ" altLang="cs-CZ" smtClean="0">
                <a:solidFill>
                  <a:srgbClr val="FF0000"/>
                </a:solidFill>
              </a:rPr>
              <a:t>, i</a:t>
            </a:r>
            <a:r>
              <a:rPr lang="en-US" altLang="cs-CZ" smtClean="0">
                <a:solidFill>
                  <a:srgbClr val="FF0000"/>
                </a:solidFill>
              </a:rPr>
              <a:t>t is highly toxic when consumed excess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CFCC19-E669-4164-BBCF-8E8EC4503FD8}" type="slidenum">
              <a:rPr lang="en-US" altLang="cs-CZ">
                <a:latin typeface="Calibri" panose="020F0502020204030204" pitchFamily="34" charset="0"/>
              </a:rPr>
              <a:pPr/>
              <a:t>60</a:t>
            </a:fld>
            <a:endParaRPr lang="en-US" altLang="cs-CZ">
              <a:latin typeface="Calibri" panose="020F0502020204030204" pitchFamily="34" charset="0"/>
            </a:endParaRPr>
          </a:p>
        </p:txBody>
      </p:sp>
    </p:spTree>
    <p:extLst>
      <p:ext uri="{BB962C8B-B14F-4D97-AF65-F5344CB8AC3E}">
        <p14:creationId xmlns:p14="http://schemas.microsoft.com/office/powerpoint/2010/main" val="845983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ED5BF-6FFE-4A35-AE2A-E46A3C53A3D5}" type="slidenum">
              <a:rPr lang="en-US" altLang="cs-CZ">
                <a:latin typeface="Calibri" panose="020F0502020204030204" pitchFamily="34" charset="0"/>
              </a:rPr>
              <a:pPr/>
              <a:t>61</a:t>
            </a:fld>
            <a:endParaRPr lang="en-US" altLang="cs-CZ">
              <a:latin typeface="Calibri" panose="020F0502020204030204" pitchFamily="34" charset="0"/>
            </a:endParaRPr>
          </a:p>
        </p:txBody>
      </p:sp>
    </p:spTree>
    <p:extLst>
      <p:ext uri="{BB962C8B-B14F-4D97-AF65-F5344CB8AC3E}">
        <p14:creationId xmlns:p14="http://schemas.microsoft.com/office/powerpoint/2010/main" val="1972043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9F14F-2E2B-4AEB-8068-907FF686C3D3}" type="slidenum">
              <a:rPr lang="cs-CZ" altLang="cs-CZ">
                <a:latin typeface="Calibri" panose="020F0502020204030204" pitchFamily="34" charset="0"/>
              </a:rPr>
              <a:pPr/>
              <a:t>64</a:t>
            </a:fld>
            <a:endParaRPr lang="cs-CZ" altLang="cs-CZ">
              <a:latin typeface="Calibri" panose="020F0502020204030204" pitchFamily="34" charset="0"/>
            </a:endParaRPr>
          </a:p>
        </p:txBody>
      </p:sp>
    </p:spTree>
    <p:extLst>
      <p:ext uri="{BB962C8B-B14F-4D97-AF65-F5344CB8AC3E}">
        <p14:creationId xmlns:p14="http://schemas.microsoft.com/office/powerpoint/2010/main" val="30683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eufic.org</a:t>
            </a:r>
            <a:r>
              <a:rPr lang="cs-CZ" dirty="0" smtClean="0"/>
              <a:t>/</a:t>
            </a:r>
            <a:r>
              <a:rPr lang="cs-CZ" dirty="0" err="1" smtClean="0"/>
              <a:t>article</a:t>
            </a:r>
            <a:r>
              <a:rPr lang="cs-CZ" dirty="0" smtClean="0"/>
              <a:t>/</a:t>
            </a:r>
            <a:r>
              <a:rPr lang="cs-CZ" dirty="0" err="1" smtClean="0"/>
              <a:t>cs</a:t>
            </a:r>
            <a:r>
              <a:rPr lang="cs-CZ" dirty="0" smtClean="0"/>
              <a:t>/</a:t>
            </a:r>
            <a:r>
              <a:rPr lang="cs-CZ" dirty="0" err="1" smtClean="0"/>
              <a:t>page</a:t>
            </a:r>
            <a:r>
              <a:rPr lang="cs-CZ" dirty="0" smtClean="0"/>
              <a:t>/RARCHIVE/</a:t>
            </a:r>
            <a:r>
              <a:rPr lang="cs-CZ" dirty="0" err="1" smtClean="0"/>
              <a:t>expid</a:t>
            </a:r>
            <a:r>
              <a:rPr lang="cs-CZ" dirty="0" smtClean="0"/>
              <a:t>/</a:t>
            </a:r>
            <a:r>
              <a:rPr lang="cs-CZ" dirty="0" err="1" smtClean="0"/>
              <a:t>food</a:t>
            </a:r>
            <a:r>
              <a:rPr lang="cs-CZ" dirty="0" smtClean="0"/>
              <a:t>-</a:t>
            </a:r>
            <a:r>
              <a:rPr lang="cs-CZ" dirty="0" err="1" smtClean="0"/>
              <a:t>based</a:t>
            </a:r>
            <a:r>
              <a:rPr lang="cs-CZ" dirty="0" smtClean="0"/>
              <a:t>-</a:t>
            </a:r>
            <a:r>
              <a:rPr lang="cs-CZ" dirty="0" err="1" smtClean="0"/>
              <a:t>dietary</a:t>
            </a:r>
            <a:r>
              <a:rPr lang="cs-CZ" dirty="0" smtClean="0"/>
              <a:t>-</a:t>
            </a:r>
            <a:r>
              <a:rPr lang="cs-CZ" dirty="0" err="1" smtClean="0"/>
              <a:t>guidelines</a:t>
            </a:r>
            <a:r>
              <a:rPr lang="cs-CZ" dirty="0" smtClean="0"/>
              <a:t>-in-</a:t>
            </a:r>
            <a:r>
              <a:rPr lang="cs-CZ" dirty="0" err="1" smtClean="0"/>
              <a:t>europe</a:t>
            </a:r>
            <a:r>
              <a:rPr lang="cs-CZ" dirty="0" smtClean="0"/>
              <a:t>/</a:t>
            </a:r>
          </a:p>
          <a:p>
            <a:endParaRPr lang="cs-CZ" dirty="0" smtClean="0"/>
          </a:p>
          <a:p>
            <a:r>
              <a:rPr lang="cs-CZ" dirty="0" smtClean="0"/>
              <a:t>Německá skládačka</a:t>
            </a:r>
          </a:p>
          <a:p>
            <a:r>
              <a:rPr lang="cs-CZ" dirty="0" smtClean="0"/>
              <a:t>Španělské kolo</a:t>
            </a:r>
          </a:p>
          <a:p>
            <a:r>
              <a:rPr lang="cs-CZ" dirty="0" smtClean="0"/>
              <a:t>Maďarský dům</a:t>
            </a:r>
          </a:p>
          <a:p>
            <a:r>
              <a:rPr lang="cs-CZ" dirty="0" smtClean="0"/>
              <a:t>Francouzské schody</a:t>
            </a:r>
          </a:p>
          <a:p>
            <a:r>
              <a:rPr lang="cs-CZ" dirty="0" smtClean="0"/>
              <a:t>My Plate – USA</a:t>
            </a:r>
          </a:p>
          <a:p>
            <a:r>
              <a:rPr lang="cs-CZ" dirty="0" smtClean="0"/>
              <a:t>Kanadská</a:t>
            </a:r>
            <a:r>
              <a:rPr lang="cs-CZ" baseline="0" dirty="0" smtClean="0"/>
              <a:t> duha</a:t>
            </a:r>
          </a:p>
          <a:p>
            <a:r>
              <a:rPr lang="cs-CZ" baseline="0" dirty="0" smtClean="0"/>
              <a:t>Japonská káča</a:t>
            </a:r>
          </a:p>
          <a:p>
            <a:r>
              <a:rPr lang="cs-CZ" baseline="0" dirty="0" smtClean="0"/>
              <a:t>Čínská pagoda</a:t>
            </a:r>
          </a:p>
          <a:p>
            <a:endParaRPr lang="cs-CZ" baseline="0" dirty="0" smtClean="0"/>
          </a:p>
          <a:p>
            <a:r>
              <a:rPr lang="cs-CZ" b="1" baseline="0" dirty="0" smtClean="0">
                <a:solidFill>
                  <a:srgbClr val="FF0000"/>
                </a:solidFill>
              </a:rPr>
              <a:t>Japonsko, pagoda!!!</a:t>
            </a:r>
            <a:endParaRPr lang="cs-CZ" b="1" dirty="0">
              <a:solidFill>
                <a:srgbClr val="FF0000"/>
              </a:solidFill>
            </a:endParaRPr>
          </a:p>
        </p:txBody>
      </p:sp>
      <p:sp>
        <p:nvSpPr>
          <p:cNvPr id="4" name="Zástupný symbol pro číslo snímku 3"/>
          <p:cNvSpPr>
            <a:spLocks noGrp="1"/>
          </p:cNvSpPr>
          <p:nvPr>
            <p:ph type="sldNum" sz="quarter" idx="10"/>
          </p:nvPr>
        </p:nvSpPr>
        <p:spPr/>
        <p:txBody>
          <a:bodyPr/>
          <a:lstStyle/>
          <a:p>
            <a:fld id="{99434584-D543-4A65-9A07-457628A311D7}" type="slidenum">
              <a:rPr lang="cs-CZ" smtClean="0"/>
              <a:pPr/>
              <a:t>5</a:t>
            </a:fld>
            <a:endParaRPr lang="cs-CZ"/>
          </a:p>
        </p:txBody>
      </p:sp>
    </p:spTree>
    <p:extLst>
      <p:ext uri="{BB962C8B-B14F-4D97-AF65-F5344CB8AC3E}">
        <p14:creationId xmlns:p14="http://schemas.microsoft.com/office/powerpoint/2010/main" val="4035480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E9E607-2A49-4BE8-BB97-EBDAAC87E0B5}" type="slidenum">
              <a:rPr lang="en-US" altLang="cs-CZ"/>
              <a:pPr>
                <a:spcBef>
                  <a:spcPct val="0"/>
                </a:spcBef>
              </a:pPr>
              <a:t>65</a:t>
            </a:fld>
            <a:endParaRPr lang="en-US"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0734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9EDF98-AD22-410C-97BA-550E055705D4}" type="slidenum">
              <a:rPr lang="en-US" altLang="cs-CZ">
                <a:latin typeface="Calibri" panose="020F0502020204030204" pitchFamily="34" charset="0"/>
              </a:rPr>
              <a:pPr/>
              <a:t>67</a:t>
            </a:fld>
            <a:endParaRPr lang="en-US" altLang="cs-CZ">
              <a:latin typeface="Calibri" panose="020F0502020204030204" pitchFamily="34" charset="0"/>
            </a:endParaRPr>
          </a:p>
        </p:txBody>
      </p:sp>
    </p:spTree>
    <p:extLst>
      <p:ext uri="{BB962C8B-B14F-4D97-AF65-F5344CB8AC3E}">
        <p14:creationId xmlns:p14="http://schemas.microsoft.com/office/powerpoint/2010/main" val="74041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0FC11-52E8-48F2-B16E-D525709F577E}" type="slidenum">
              <a:rPr lang="en-US" altLang="cs-CZ">
                <a:latin typeface="Calibri" panose="020F0502020204030204" pitchFamily="34" charset="0"/>
              </a:rPr>
              <a:pPr/>
              <a:t>68</a:t>
            </a:fld>
            <a:endParaRPr lang="en-US" altLang="cs-CZ">
              <a:latin typeface="Calibri" panose="020F0502020204030204" pitchFamily="34" charset="0"/>
            </a:endParaRPr>
          </a:p>
        </p:txBody>
      </p:sp>
    </p:spTree>
    <p:extLst>
      <p:ext uri="{BB962C8B-B14F-4D97-AF65-F5344CB8AC3E}">
        <p14:creationId xmlns:p14="http://schemas.microsoft.com/office/powerpoint/2010/main" val="229025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EA555B-09B4-4EAB-975F-61E686A49CCF}" type="slidenum">
              <a:rPr lang="en-US" altLang="cs-CZ">
                <a:latin typeface="Calibri" panose="020F0502020204030204" pitchFamily="34" charset="0"/>
              </a:rPr>
              <a:pPr/>
              <a:t>69</a:t>
            </a:fld>
            <a:endParaRPr lang="en-US" altLang="cs-CZ">
              <a:latin typeface="Calibri" panose="020F0502020204030204" pitchFamily="34" charset="0"/>
            </a:endParaRPr>
          </a:p>
        </p:txBody>
      </p:sp>
    </p:spTree>
    <p:extLst>
      <p:ext uri="{BB962C8B-B14F-4D97-AF65-F5344CB8AC3E}">
        <p14:creationId xmlns:p14="http://schemas.microsoft.com/office/powerpoint/2010/main" val="2338462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smtClean="0"/>
              <a:t>http://www.eufic.org/article/en/artid/How_to_choose_your_culinary_oil/</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047E29-8EA6-4F7F-89CA-3BF8F4003710}" type="slidenum">
              <a:rPr lang="en-US" altLang="cs-CZ">
                <a:latin typeface="Calibri" panose="020F0502020204030204" pitchFamily="34" charset="0"/>
              </a:rPr>
              <a:pPr/>
              <a:t>70</a:t>
            </a:fld>
            <a:endParaRPr lang="en-US" altLang="cs-CZ">
              <a:latin typeface="Calibri" panose="020F0502020204030204" pitchFamily="34" charset="0"/>
            </a:endParaRPr>
          </a:p>
        </p:txBody>
      </p:sp>
    </p:spTree>
    <p:extLst>
      <p:ext uri="{BB962C8B-B14F-4D97-AF65-F5344CB8AC3E}">
        <p14:creationId xmlns:p14="http://schemas.microsoft.com/office/powerpoint/2010/main" val="2147072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smtClean="0"/>
              <a:t>https://cardiologydoc.wordpress.com/2012/05/15/good-fat-bad-fat-whats-going-on/</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6EF9988-4D0E-4183-85E7-93F113631844}" type="slidenum">
              <a:rPr lang="en-US" altLang="cs-CZ">
                <a:latin typeface="Calibri" panose="020F0502020204030204" pitchFamily="34" charset="0"/>
              </a:rPr>
              <a:pPr/>
              <a:t>71</a:t>
            </a:fld>
            <a:endParaRPr lang="en-US" altLang="cs-CZ">
              <a:latin typeface="Calibri" panose="020F0502020204030204" pitchFamily="34" charset="0"/>
            </a:endParaRPr>
          </a:p>
        </p:txBody>
      </p:sp>
    </p:spTree>
    <p:extLst>
      <p:ext uri="{BB962C8B-B14F-4D97-AF65-F5344CB8AC3E}">
        <p14:creationId xmlns:p14="http://schemas.microsoft.com/office/powerpoint/2010/main" val="179973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760948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436481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452994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B1F9B-C200-4B96-B391-DC9A8783E5F7}" type="slidenum">
              <a:rPr lang="cs-CZ" altLang="cs-CZ"/>
              <a:pPr/>
              <a:t>84</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23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http://ec.europa.eu/food/safety/labelling_nutrition/labelling_legislation/index_en.htm</a:t>
            </a:r>
          </a:p>
          <a:p>
            <a:endParaRPr lang="cs-CZ" dirty="0" smtClean="0"/>
          </a:p>
          <a:p>
            <a:r>
              <a:rPr lang="cs-CZ" dirty="0" smtClean="0"/>
              <a:t>http://eur-lex.europa.eu/legal-content/EN/TXT/?uri=uriserv:OJ.L_.2011.304.01.0018.01.ENG&amp;toc=OJ:L:2011:304:FULL</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7</a:t>
            </a:fld>
            <a:endParaRPr lang="cs-CZ"/>
          </a:p>
        </p:txBody>
      </p:sp>
    </p:spTree>
    <p:extLst>
      <p:ext uri="{BB962C8B-B14F-4D97-AF65-F5344CB8AC3E}">
        <p14:creationId xmlns:p14="http://schemas.microsoft.com/office/powerpoint/2010/main" val="3949482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C3940E-40B9-4103-8519-A35F717BC1E8}" type="slidenum">
              <a:rPr lang="en-US" altLang="cs-CZ"/>
              <a:pPr>
                <a:spcBef>
                  <a:spcPct val="0"/>
                </a:spcBef>
              </a:pPr>
              <a:t>91</a:t>
            </a:fld>
            <a:endParaRPr lang="en-US" altLang="cs-CZ"/>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96020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668264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60F33C-C1D8-43E2-9409-6F72D074DC0A}" type="slidenum">
              <a:rPr lang="en-US" altLang="cs-CZ"/>
              <a:pPr>
                <a:spcBef>
                  <a:spcPct val="0"/>
                </a:spcBef>
              </a:pPr>
              <a:t>100</a:t>
            </a:fld>
            <a:endParaRPr lang="en-US"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11137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FA0490-420E-478D-91E7-B01CF148A050}" type="slidenum">
              <a:rPr lang="en-US" altLang="cs-CZ"/>
              <a:pPr>
                <a:spcBef>
                  <a:spcPct val="0"/>
                </a:spcBef>
              </a:pPr>
              <a:t>101</a:t>
            </a:fld>
            <a:endParaRPr lang="en-US" altLang="cs-CZ"/>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20688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1BF33-430E-49D7-83A5-6E5A50AC4F44}" type="slidenum">
              <a:rPr lang="en-US" altLang="cs-CZ"/>
              <a:pPr>
                <a:spcBef>
                  <a:spcPct val="0"/>
                </a:spcBef>
              </a:pPr>
              <a:t>102</a:t>
            </a:fld>
            <a:endParaRPr lang="en-US"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082488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4E912-F6D8-4962-95A1-C9EADECB5FF5}" type="slidenum">
              <a:rPr lang="en-US" altLang="cs-CZ"/>
              <a:pPr>
                <a:spcBef>
                  <a:spcPct val="0"/>
                </a:spcBef>
              </a:pPr>
              <a:t>104</a:t>
            </a:fld>
            <a:endParaRPr lang="en-US"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076676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308741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67288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2BF43-4A9D-4603-9CA3-C8E195E7785E}" type="slidenum">
              <a:rPr lang="en-US" altLang="cs-CZ"/>
              <a:pPr>
                <a:spcBef>
                  <a:spcPct val="0"/>
                </a:spcBef>
              </a:pPr>
              <a:t>117</a:t>
            </a:fld>
            <a:endParaRPr lang="en-US" alt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374962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0FF6CBF-879E-468A-83A5-EE3F8D60D51E}" type="slidenum">
              <a:rPr lang="en-GB" altLang="en-US"/>
              <a:pPr eaLnBrk="1" hangingPunct="1">
                <a:spcBef>
                  <a:spcPct val="0"/>
                </a:spcBef>
              </a:pPr>
              <a:t>119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985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http://ec.europa.eu/food/safety/labelling_nutrition/labelling_legislation/index_en.htm</a:t>
            </a:r>
          </a:p>
          <a:p>
            <a:endParaRPr lang="cs-CZ" dirty="0" smtClean="0"/>
          </a:p>
          <a:p>
            <a:r>
              <a:rPr lang="cs-CZ" dirty="0" smtClean="0"/>
              <a:t>http://eur-lex.europa.eu/legal-content/EN/TXT/?uri=uriserv:OJ.L_.2011.304.01.0018.01.ENG&amp;toc=OJ:L:2011:304:FULL</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8</a:t>
            </a:fld>
            <a:endParaRPr lang="cs-CZ"/>
          </a:p>
        </p:txBody>
      </p:sp>
    </p:spTree>
    <p:extLst>
      <p:ext uri="{BB962C8B-B14F-4D97-AF65-F5344CB8AC3E}">
        <p14:creationId xmlns:p14="http://schemas.microsoft.com/office/powerpoint/2010/main" val="834308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86A0125-ACBF-4DE7-9A38-8F9D4E78EDF6}" type="slidenum">
              <a:rPr lang="en-GB" altLang="en-US"/>
              <a:pPr eaLnBrk="1" hangingPunct="1">
                <a:spcBef>
                  <a:spcPct val="0"/>
                </a:spcBef>
              </a:pPr>
              <a:t>120</a:t>
            </a:fld>
            <a:endParaRPr lang="en-GB" altLang="en-US"/>
          </a:p>
        </p:txBody>
      </p:sp>
    </p:spTree>
    <p:extLst>
      <p:ext uri="{BB962C8B-B14F-4D97-AF65-F5344CB8AC3E}">
        <p14:creationId xmlns:p14="http://schemas.microsoft.com/office/powerpoint/2010/main" val="1709555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907DFB0-CB49-4D70-8F7B-83A68AA1E83B}" type="slidenum">
              <a:rPr lang="en-GB" altLang="en-US"/>
              <a:pPr eaLnBrk="1" hangingPunct="1">
                <a:spcBef>
                  <a:spcPct val="0"/>
                </a:spcBef>
              </a:pPr>
              <a:t>121</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A very small amount of salt is needed by the body, but this is only 0.25g.</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Salt can help food to last longer and can also add flavour to foods</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Fridges, freezers and cans all help to make food last longer so salts role in this has reduced a lot</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BUT… it is still used too much by food companies. </a:t>
            </a:r>
          </a:p>
        </p:txBody>
      </p:sp>
    </p:spTree>
    <p:extLst>
      <p:ext uri="{BB962C8B-B14F-4D97-AF65-F5344CB8AC3E}">
        <p14:creationId xmlns:p14="http://schemas.microsoft.com/office/powerpoint/2010/main" val="726701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33487A-48A3-44C3-81BA-6A3CB738C634}" type="slidenum">
              <a:rPr lang="en-GB" altLang="en-US"/>
              <a:pPr eaLnBrk="1" hangingPunct="1">
                <a:spcBef>
                  <a:spcPct val="0"/>
                </a:spcBef>
              </a:pPr>
              <a:t>122</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A very small amount of salt is needed by the body, but this is only 0.25g.</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Salt can help food to last longer and can also add flavour to foods</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Fridges, freezers and cans all help to make food last longer so salts role in this has reduced a lot</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BUT… it is still used too much by food companies. </a:t>
            </a:r>
          </a:p>
        </p:txBody>
      </p:sp>
    </p:spTree>
    <p:extLst>
      <p:ext uri="{BB962C8B-B14F-4D97-AF65-F5344CB8AC3E}">
        <p14:creationId xmlns:p14="http://schemas.microsoft.com/office/powerpoint/2010/main" val="3623039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19911D7-5083-40EF-9771-673EC9FAE9D9}" type="slidenum">
              <a:rPr lang="en-GB" altLang="en-US"/>
              <a:pPr eaLnBrk="1" hangingPunct="1">
                <a:spcBef>
                  <a:spcPct val="0"/>
                </a:spcBef>
              </a:pPr>
              <a:t>123</a:t>
            </a:fld>
            <a:endParaRPr lang="en-GB"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A very small amount of salt is needed by the body, but this is only 0.25g.</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Salt can help food to last longer and can also add flavour to foods</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Fridges, freezers and cans all help to make food last longer so salts role in this has reduced a lot</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BUT… it is still used too much by food companies. </a:t>
            </a:r>
          </a:p>
        </p:txBody>
      </p:sp>
    </p:spTree>
    <p:extLst>
      <p:ext uri="{BB962C8B-B14F-4D97-AF65-F5344CB8AC3E}">
        <p14:creationId xmlns:p14="http://schemas.microsoft.com/office/powerpoint/2010/main" val="1908105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33450" eaLnBrk="0" hangingPunct="0">
              <a:defRPr sz="2400">
                <a:solidFill>
                  <a:schemeClr val="tx2"/>
                </a:solidFill>
                <a:latin typeface="Arial" panose="020B0604020202020204" pitchFamily="34" charset="0"/>
                <a:ea typeface="ＭＳ Ｐゴシック" panose="020B0600070205080204" pitchFamily="34" charset="-128"/>
              </a:defRPr>
            </a:lvl1pPr>
            <a:lvl2pPr marL="742950" indent="-285750" defTabSz="933450" eaLnBrk="0" hangingPunct="0">
              <a:defRPr sz="2400">
                <a:solidFill>
                  <a:schemeClr val="tx2"/>
                </a:solidFill>
                <a:latin typeface="Arial" panose="020B0604020202020204" pitchFamily="34" charset="0"/>
                <a:ea typeface="ＭＳ Ｐゴシック" panose="020B0600070205080204" pitchFamily="34" charset="-128"/>
              </a:defRPr>
            </a:lvl2pPr>
            <a:lvl3pPr marL="1143000" indent="-228600" defTabSz="933450" eaLnBrk="0" hangingPunct="0">
              <a:defRPr sz="2400">
                <a:solidFill>
                  <a:schemeClr val="tx2"/>
                </a:solidFill>
                <a:latin typeface="Arial" panose="020B0604020202020204" pitchFamily="34" charset="0"/>
                <a:ea typeface="ＭＳ Ｐゴシック" panose="020B0600070205080204" pitchFamily="34" charset="-128"/>
              </a:defRPr>
            </a:lvl3pPr>
            <a:lvl4pPr marL="1600200" indent="-228600" defTabSz="933450" eaLnBrk="0" hangingPunct="0">
              <a:defRPr sz="2400">
                <a:solidFill>
                  <a:schemeClr val="tx2"/>
                </a:solidFill>
                <a:latin typeface="Arial" panose="020B0604020202020204" pitchFamily="34" charset="0"/>
                <a:ea typeface="ＭＳ Ｐゴシック" panose="020B0600070205080204" pitchFamily="34" charset="-128"/>
              </a:defRPr>
            </a:lvl4pPr>
            <a:lvl5pPr marL="2057400" indent="-228600" defTabSz="933450" eaLnBrk="0" hangingPunct="0">
              <a:defRPr sz="2400">
                <a:solidFill>
                  <a:schemeClr val="tx2"/>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BC64C093-82A4-4F1C-9650-C2E714F62EEA}" type="slidenum">
              <a:rPr lang="en-CA" altLang="cs-CZ" sz="1200"/>
              <a:pPr eaLnBrk="1" hangingPunct="1"/>
              <a:t>124</a:t>
            </a:fld>
            <a:endParaRPr lang="en-CA" altLang="cs-CZ" sz="1200"/>
          </a:p>
        </p:txBody>
      </p:sp>
      <p:sp>
        <p:nvSpPr>
          <p:cNvPr id="50179"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lvl="1">
              <a:defRPr/>
            </a:pPr>
            <a:r>
              <a:rPr lang="en-CA" b="1" dirty="0" smtClean="0">
                <a:latin typeface="Arial" pitchFamily="34" charset="0"/>
              </a:rPr>
              <a:t>Speaker’s Notes:</a:t>
            </a:r>
          </a:p>
          <a:p>
            <a:pPr>
              <a:defRPr/>
            </a:pPr>
            <a:r>
              <a:rPr lang="en-CA" b="1" dirty="0" smtClean="0"/>
              <a:t>Fact: </a:t>
            </a:r>
            <a:r>
              <a:rPr lang="en-CA" dirty="0" smtClean="0"/>
              <a:t>Most of the foods we eat contain too much sodium.</a:t>
            </a:r>
          </a:p>
          <a:p>
            <a:pPr marL="171450" indent="-171450">
              <a:buFont typeface="Arial" pitchFamily="34" charset="0"/>
              <a:buChar char="•"/>
              <a:defRPr/>
            </a:pPr>
            <a:r>
              <a:rPr lang="en-US" dirty="0" smtClean="0"/>
              <a:t>Over 75% of the sodium we eat comes from processed foods such as cheese, deli meats, pizza, sauces, and soups.</a:t>
            </a:r>
          </a:p>
          <a:p>
            <a:pPr marL="171450" indent="-171450">
              <a:buFont typeface="Arial" pitchFamily="34" charset="0"/>
              <a:buChar char="•"/>
              <a:defRPr/>
            </a:pPr>
            <a:r>
              <a:rPr lang="en-US" dirty="0" smtClean="0"/>
              <a:t>Breads, breakfast cereals and bakery products also contain sodium even though they may not taste salty.</a:t>
            </a:r>
            <a:endParaRPr lang="en-CA" b="1" dirty="0" smtClean="0"/>
          </a:p>
          <a:p>
            <a:pPr>
              <a:defRPr/>
            </a:pPr>
            <a:r>
              <a:rPr lang="en-CA" b="1" dirty="0" smtClean="0"/>
              <a:t>Processed foods:</a:t>
            </a:r>
          </a:p>
          <a:p>
            <a:pPr marL="171450" indent="-171450">
              <a:buFont typeface="Arial" pitchFamily="34" charset="0"/>
              <a:buChar char="•"/>
              <a:defRPr/>
            </a:pPr>
            <a:r>
              <a:rPr lang="en-CA" dirty="0" smtClean="0"/>
              <a:t>Most of the sodium we eat comes from processed foods, not the salt shaker.</a:t>
            </a:r>
          </a:p>
          <a:p>
            <a:pPr marL="171450" indent="-171450">
              <a:buFont typeface="Arial" pitchFamily="34" charset="0"/>
              <a:buChar char="•"/>
              <a:defRPr/>
            </a:pPr>
            <a:r>
              <a:rPr lang="en-CA" dirty="0" smtClean="0"/>
              <a:t>Sodium is added to processed foods such as frozen meals, pizza, sauces, deli meat, and crackers for flavour, texture, and as a preservative.</a:t>
            </a:r>
          </a:p>
          <a:p>
            <a:pPr>
              <a:defRPr/>
            </a:pPr>
            <a:r>
              <a:rPr lang="en-CA" b="1" dirty="0" smtClean="0"/>
              <a:t>Naturally occurring:</a:t>
            </a:r>
          </a:p>
          <a:p>
            <a:pPr marL="171450" indent="-171450">
              <a:buFont typeface="Arial" pitchFamily="34" charset="0"/>
              <a:buChar char="•"/>
              <a:defRPr/>
            </a:pPr>
            <a:r>
              <a:rPr lang="en-CA" dirty="0" smtClean="0"/>
              <a:t>There is a small amount of sodium found naturally in vegetables, fruits, meat and meat alternatives, and milk and milk alternatives.</a:t>
            </a:r>
          </a:p>
          <a:p>
            <a:pPr>
              <a:defRPr/>
            </a:pPr>
            <a:r>
              <a:rPr lang="en-CA" b="1" dirty="0" smtClean="0"/>
              <a:t>Added during cooking or at the table:</a:t>
            </a:r>
          </a:p>
          <a:p>
            <a:pPr marL="171450" indent="-171450">
              <a:buFont typeface="Arial" pitchFamily="34" charset="0"/>
              <a:buChar char="•"/>
              <a:defRPr/>
            </a:pPr>
            <a:r>
              <a:rPr lang="en-CA" dirty="0" smtClean="0"/>
              <a:t>11% of sodium Canadians consume comes from condiments added during cooking or at the table. These include ingredients such as:</a:t>
            </a:r>
          </a:p>
          <a:p>
            <a:pPr marL="628650" lvl="1" indent="-171450">
              <a:buFont typeface="Arial" pitchFamily="34" charset="0"/>
              <a:buChar char="•"/>
              <a:defRPr/>
            </a:pPr>
            <a:r>
              <a:rPr lang="en-CA" dirty="0" smtClean="0"/>
              <a:t>Table salt</a:t>
            </a:r>
          </a:p>
          <a:p>
            <a:pPr marL="628650" lvl="1" indent="-171450">
              <a:buFont typeface="Arial" pitchFamily="34" charset="0"/>
              <a:buChar char="•"/>
              <a:defRPr/>
            </a:pPr>
            <a:r>
              <a:rPr lang="en-CA" dirty="0" smtClean="0"/>
              <a:t>Sea salt</a:t>
            </a:r>
          </a:p>
          <a:p>
            <a:pPr marL="628650" lvl="1" indent="-171450">
              <a:buFont typeface="Arial" pitchFamily="34" charset="0"/>
              <a:buChar char="•"/>
              <a:defRPr/>
            </a:pPr>
            <a:r>
              <a:rPr lang="en-CA" dirty="0" smtClean="0"/>
              <a:t>Ketchup</a:t>
            </a:r>
          </a:p>
          <a:p>
            <a:pPr marL="628650" lvl="1" indent="-171450">
              <a:buFont typeface="Arial" pitchFamily="34" charset="0"/>
              <a:buChar char="•"/>
              <a:defRPr/>
            </a:pPr>
            <a:r>
              <a:rPr lang="en-CA" dirty="0" smtClean="0"/>
              <a:t>Pickles</a:t>
            </a:r>
          </a:p>
          <a:p>
            <a:pPr marL="628650" lvl="1" indent="-171450">
              <a:buFont typeface="Arial" pitchFamily="34" charset="0"/>
              <a:buChar char="•"/>
              <a:defRPr/>
            </a:pPr>
            <a:r>
              <a:rPr lang="en-CA" dirty="0" smtClean="0"/>
              <a:t>Teriyaki sauce</a:t>
            </a:r>
          </a:p>
          <a:p>
            <a:pPr marL="628650" lvl="1" indent="-171450">
              <a:buFont typeface="Arial" pitchFamily="34" charset="0"/>
              <a:buChar char="•"/>
              <a:defRPr/>
            </a:pPr>
            <a:r>
              <a:rPr lang="en-CA" dirty="0" smtClean="0"/>
              <a:t>Soy sauce</a:t>
            </a:r>
          </a:p>
        </p:txBody>
      </p:sp>
    </p:spTree>
    <p:extLst>
      <p:ext uri="{BB962C8B-B14F-4D97-AF65-F5344CB8AC3E}">
        <p14:creationId xmlns:p14="http://schemas.microsoft.com/office/powerpoint/2010/main" val="3843326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a:lnSpc>
                <a:spcPct val="90000"/>
              </a:lnSpc>
            </a:pPr>
            <a:r>
              <a:rPr lang="en-CA" altLang="cs-CZ" sz="900" b="1" smtClean="0">
                <a:latin typeface="Arial" panose="020B0604020202020204" pitchFamily="34" charset="0"/>
              </a:rPr>
              <a:t>Speaker’s Notes:</a:t>
            </a:r>
          </a:p>
          <a:p>
            <a:pPr>
              <a:lnSpc>
                <a:spcPct val="90000"/>
              </a:lnSpc>
              <a:buFontTx/>
              <a:buChar char="•"/>
            </a:pPr>
            <a:r>
              <a:rPr lang="en-CA" altLang="cs-CZ" sz="900" smtClean="0">
                <a:latin typeface="Arial" panose="020B0604020202020204" pitchFamily="34" charset="0"/>
              </a:rPr>
              <a:t>Eating the recommended number of servings of vegetables and fruit each day will contribute to an overall diet lower in sodium.</a:t>
            </a:r>
          </a:p>
          <a:p>
            <a:pPr>
              <a:lnSpc>
                <a:spcPct val="90000"/>
              </a:lnSpc>
            </a:pPr>
            <a:r>
              <a:rPr lang="en-CA" altLang="cs-CZ" sz="900" b="1" smtClean="0">
                <a:latin typeface="Arial" panose="020B0604020202020204" pitchFamily="34" charset="0"/>
              </a:rPr>
              <a:t>When preparing vegetables and fruit at home:</a:t>
            </a:r>
          </a:p>
          <a:p>
            <a:pPr>
              <a:lnSpc>
                <a:spcPct val="90000"/>
              </a:lnSpc>
              <a:buFontTx/>
              <a:buChar char="•"/>
            </a:pPr>
            <a:r>
              <a:rPr lang="en-CA" altLang="cs-CZ" sz="900" smtClean="0">
                <a:latin typeface="Arial" panose="020B0604020202020204" pitchFamily="34" charset="0"/>
              </a:rPr>
              <a:t>Try fresh vegetables and fruit for snack instead of packaged snacks.  Fresh vegetables and fruit are naturally low in sodium, plus they are high in vitamins and fibre.  Keep sliced veggies in the crisper for a quick and easy snack.</a:t>
            </a:r>
          </a:p>
          <a:p>
            <a:pPr>
              <a:lnSpc>
                <a:spcPct val="90000"/>
              </a:lnSpc>
              <a:buFontTx/>
              <a:buChar char="•"/>
            </a:pPr>
            <a:r>
              <a:rPr lang="en-CA" altLang="cs-CZ" sz="900" smtClean="0">
                <a:latin typeface="Arial" panose="020B0604020202020204" pitchFamily="34" charset="0"/>
              </a:rPr>
              <a:t>Rinse canned vegetables to wash away the sodium. Pour the can into a strainer or colander and rinse under cold running water.</a:t>
            </a:r>
          </a:p>
          <a:p>
            <a:pPr>
              <a:lnSpc>
                <a:spcPct val="90000"/>
              </a:lnSpc>
              <a:buFontTx/>
              <a:buChar char="•"/>
            </a:pPr>
            <a:r>
              <a:rPr lang="en-CA" altLang="cs-CZ" sz="900" smtClean="0">
                <a:latin typeface="Arial" panose="020B0604020202020204" pitchFamily="34" charset="0"/>
              </a:rPr>
              <a:t>Flavour food with herbs and spices instead of salt, celery salt, garlic salt or onion salt.  Fresh and dried herbs and spices add tons of flavour to food – there is often no need for salt!  </a:t>
            </a:r>
          </a:p>
          <a:p>
            <a:pPr>
              <a:lnSpc>
                <a:spcPct val="90000"/>
              </a:lnSpc>
            </a:pPr>
            <a:r>
              <a:rPr lang="en-CA" altLang="cs-CZ" sz="900" b="1" smtClean="0">
                <a:latin typeface="Arial" panose="020B0604020202020204" pitchFamily="34" charset="0"/>
              </a:rPr>
              <a:t>When preparing grains at home:</a:t>
            </a:r>
          </a:p>
          <a:p>
            <a:pPr>
              <a:lnSpc>
                <a:spcPct val="90000"/>
              </a:lnSpc>
              <a:buFontTx/>
              <a:buChar char="•"/>
            </a:pPr>
            <a:r>
              <a:rPr lang="en-CA" altLang="cs-CZ" sz="900" smtClean="0">
                <a:latin typeface="Arial" panose="020B0604020202020204" pitchFamily="34" charset="0"/>
              </a:rPr>
              <a:t>Cook pasta in unsalted water.  Let the sauce, meat or alternative, and vegetables be the flavour star!</a:t>
            </a:r>
          </a:p>
          <a:p>
            <a:pPr>
              <a:lnSpc>
                <a:spcPct val="90000"/>
              </a:lnSpc>
              <a:buFontTx/>
              <a:buChar char="•"/>
            </a:pPr>
            <a:r>
              <a:rPr lang="en-CA" altLang="cs-CZ" sz="900" smtClean="0">
                <a:latin typeface="Arial" panose="020B0604020202020204" pitchFamily="34" charset="0"/>
              </a:rPr>
              <a:t>Cook rice, barley and quinoa in water or “no salt added” broth instead of salty broth.  Add flavour with lemon, garlic, herbs and spices instead of salt.</a:t>
            </a:r>
          </a:p>
          <a:p>
            <a:pPr>
              <a:lnSpc>
                <a:spcPct val="90000"/>
              </a:lnSpc>
              <a:buFontTx/>
              <a:buChar char="•"/>
            </a:pPr>
            <a:r>
              <a:rPr lang="en-CA" altLang="cs-CZ" sz="900" smtClean="0">
                <a:latin typeface="Arial" panose="020B0604020202020204" pitchFamily="34" charset="0"/>
              </a:rPr>
              <a:t>Try unsalted margarine or unsalted butter. It’s a simple swap, and with all the other flavours in a sandwich your taste buds won’t miss the extra sodium. </a:t>
            </a:r>
          </a:p>
          <a:p>
            <a:pPr>
              <a:lnSpc>
                <a:spcPct val="90000"/>
              </a:lnSpc>
              <a:buFontTx/>
              <a:buChar char="•"/>
            </a:pPr>
            <a:endParaRPr lang="en-CA" altLang="cs-CZ" sz="900" smtClean="0">
              <a:latin typeface="Arial" panose="020B0604020202020204" pitchFamily="34" charset="0"/>
            </a:endParaRPr>
          </a:p>
          <a:p>
            <a:pPr>
              <a:lnSpc>
                <a:spcPct val="90000"/>
              </a:lnSpc>
            </a:pPr>
            <a:r>
              <a:rPr lang="en-CA" altLang="cs-CZ" sz="800" b="1" i="1" u="sng" smtClean="0">
                <a:latin typeface="Arial" panose="020B0604020202020204" pitchFamily="34" charset="0"/>
              </a:rPr>
              <a:t>Suggested Activity</a:t>
            </a:r>
            <a:r>
              <a:rPr lang="en-CA" altLang="cs-CZ" sz="800" b="1" i="1" smtClean="0">
                <a:latin typeface="Arial" panose="020B0604020202020204" pitchFamily="34" charset="0"/>
              </a:rPr>
              <a:t>: </a:t>
            </a:r>
            <a:r>
              <a:rPr lang="en-CA" altLang="cs-CZ" sz="800" i="1" smtClean="0">
                <a:latin typeface="Arial" panose="020B0604020202020204" pitchFamily="34" charset="0"/>
              </a:rPr>
              <a:t>Ask the participants to think about the strategies and tips they use to reach their recommended number of Food Guide Servings for Vegetables and Fruit. Do they eat a vegetable and fruit at each meal and snack? Do they add extra vegetables to their favourite soups and casseroles?  What are their favourite ways to prepare tasty vegetable dishes without using salt or sauces high in sodium?</a:t>
            </a:r>
          </a:p>
          <a:p>
            <a:pPr>
              <a:lnSpc>
                <a:spcPct val="90000"/>
              </a:lnSpc>
            </a:pPr>
            <a:endParaRPr lang="en-CA" altLang="cs-CZ" sz="900" b="1" i="1" u="sng" smtClean="0">
              <a:latin typeface="Arial" panose="020B0604020202020204" pitchFamily="34" charset="0"/>
            </a:endParaRPr>
          </a:p>
          <a:p>
            <a:pPr>
              <a:lnSpc>
                <a:spcPct val="90000"/>
              </a:lnSpc>
            </a:pPr>
            <a:r>
              <a:rPr lang="en-CA" altLang="cs-CZ" sz="900" b="1" i="1" u="sng" smtClean="0">
                <a:latin typeface="Arial" panose="020B0604020202020204" pitchFamily="34" charset="0"/>
              </a:rPr>
              <a:t>Suggested Activity:</a:t>
            </a:r>
            <a:r>
              <a:rPr lang="en-CA" altLang="cs-CZ" sz="900" i="1" smtClean="0">
                <a:latin typeface="Arial" panose="020B0604020202020204" pitchFamily="34" charset="0"/>
              </a:rPr>
              <a:t>  Ask the participants to think about the ways in which they limit the amount of sodium added to their favourite grains and grain products. For example, do they spice up noodles and rice with fresh herbs or curry instead of higher sodium sauces? Have they experimented with different grains such as quinoa or bulgar which are naturally low in sodium?</a:t>
            </a:r>
          </a:p>
        </p:txBody>
      </p:sp>
      <p:sp>
        <p:nvSpPr>
          <p:cNvPr id="52228" name="Slide Number Placeholder 3"/>
          <p:cNvSpPr>
            <a:spLocks noGrp="1"/>
          </p:cNvSpPr>
          <p:nvPr>
            <p:ph type="sldNum" sz="quarter" idx="5"/>
          </p:nvPr>
        </p:nvSpPr>
        <p:spPr>
          <a:noFill/>
        </p:spPr>
        <p:txBody>
          <a:bodyPr/>
          <a:lstStyle>
            <a:lvl1pPr defTabSz="933450" eaLnBrk="0" hangingPunct="0">
              <a:defRPr sz="2400">
                <a:solidFill>
                  <a:schemeClr val="tx2"/>
                </a:solidFill>
                <a:latin typeface="Arial" panose="020B0604020202020204" pitchFamily="34" charset="0"/>
                <a:ea typeface="ＭＳ Ｐゴシック" panose="020B0600070205080204" pitchFamily="34" charset="-128"/>
              </a:defRPr>
            </a:lvl1pPr>
            <a:lvl2pPr marL="742950" indent="-285750" defTabSz="933450" eaLnBrk="0" hangingPunct="0">
              <a:defRPr sz="2400">
                <a:solidFill>
                  <a:schemeClr val="tx2"/>
                </a:solidFill>
                <a:latin typeface="Arial" panose="020B0604020202020204" pitchFamily="34" charset="0"/>
                <a:ea typeface="ＭＳ Ｐゴシック" panose="020B0600070205080204" pitchFamily="34" charset="-128"/>
              </a:defRPr>
            </a:lvl2pPr>
            <a:lvl3pPr marL="1143000" indent="-228600" defTabSz="933450" eaLnBrk="0" hangingPunct="0">
              <a:defRPr sz="2400">
                <a:solidFill>
                  <a:schemeClr val="tx2"/>
                </a:solidFill>
                <a:latin typeface="Arial" panose="020B0604020202020204" pitchFamily="34" charset="0"/>
                <a:ea typeface="ＭＳ Ｐゴシック" panose="020B0600070205080204" pitchFamily="34" charset="-128"/>
              </a:defRPr>
            </a:lvl3pPr>
            <a:lvl4pPr marL="1600200" indent="-228600" defTabSz="933450" eaLnBrk="0" hangingPunct="0">
              <a:defRPr sz="2400">
                <a:solidFill>
                  <a:schemeClr val="tx2"/>
                </a:solidFill>
                <a:latin typeface="Arial" panose="020B0604020202020204" pitchFamily="34" charset="0"/>
                <a:ea typeface="ＭＳ Ｐゴシック" panose="020B0600070205080204" pitchFamily="34" charset="-128"/>
              </a:defRPr>
            </a:lvl4pPr>
            <a:lvl5pPr marL="2057400" indent="-228600" defTabSz="933450" eaLnBrk="0" hangingPunct="0">
              <a:defRPr sz="2400">
                <a:solidFill>
                  <a:schemeClr val="tx2"/>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E4ECF2E5-ED4C-440F-9421-AC9438345FA7}" type="slidenum">
              <a:rPr lang="en-CA" altLang="cs-CZ" sz="1200"/>
              <a:pPr eaLnBrk="1" hangingPunct="1"/>
              <a:t>126</a:t>
            </a:fld>
            <a:endParaRPr lang="en-CA" altLang="cs-CZ" sz="1200"/>
          </a:p>
        </p:txBody>
      </p:sp>
    </p:spTree>
    <p:extLst>
      <p:ext uri="{BB962C8B-B14F-4D97-AF65-F5344CB8AC3E}">
        <p14:creationId xmlns:p14="http://schemas.microsoft.com/office/powerpoint/2010/main" val="3884252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147" y="4338320"/>
            <a:ext cx="5608320" cy="4183380"/>
          </a:xfrm>
        </p:spPr>
        <p:txBody>
          <a:bodyPr>
            <a:normAutofit/>
          </a:bodyPr>
          <a:lstStyle/>
          <a:p>
            <a:pPr defTabSz="931774">
              <a:buClr>
                <a:srgbClr val="FF0000"/>
              </a:buClr>
              <a:defRPr/>
            </a:pPr>
            <a:r>
              <a:rPr lang="en-US" dirty="0" smtClean="0">
                <a:cs typeface="Arial" panose="020B0604020202020204" pitchFamily="34" charset="0"/>
              </a:rPr>
              <a:t>That’s</a:t>
            </a:r>
            <a:r>
              <a:rPr lang="en-US" dirty="0">
                <a:cs typeface="Arial" panose="020B0604020202020204" pitchFamily="34" charset="0"/>
              </a:rPr>
              <a:t>’ why </a:t>
            </a:r>
            <a:r>
              <a:rPr lang="en-US" dirty="0" smtClean="0">
                <a:ea typeface="ＭＳ Ｐゴシック"/>
              </a:rPr>
              <a:t>the American Heart Association is working with the food industry and encouraging them to voluntarily reduce the sodium</a:t>
            </a:r>
            <a:r>
              <a:rPr lang="en-US" baseline="0" dirty="0" smtClean="0">
                <a:ea typeface="ＭＳ Ｐゴシック"/>
              </a:rPr>
              <a:t> in foods. </a:t>
            </a:r>
          </a:p>
          <a:p>
            <a:pPr defTabSz="931774">
              <a:buClr>
                <a:srgbClr val="FF0000"/>
              </a:buClr>
              <a:defRPr/>
            </a:pPr>
            <a:endParaRPr lang="en-US" dirty="0">
              <a:ea typeface="ＭＳ Ｐゴシック"/>
              <a:cs typeface="Arial" panose="020B0604020202020204" pitchFamily="34" charset="0"/>
            </a:endParaRPr>
          </a:p>
          <a:p>
            <a:pPr defTabSz="931774">
              <a:buClr>
                <a:srgbClr val="FF0000"/>
              </a:buClr>
              <a:defRPr/>
            </a:pPr>
            <a:r>
              <a:rPr lang="en-US" dirty="0">
                <a:cs typeface="Arial" panose="020B0604020202020204" pitchFamily="34" charset="0"/>
              </a:rPr>
              <a:t>This slide shows an example of the impact that could be achieved by reducing sodium in the food supply. According to modeling commissioned by the AHA and presented at its June 2013 Sodium Conference, if the food industry voluntarily reduced sodium by 50% in the top 50 foods that contribute to Americans’ sodium intakes, and then reduced sodium in other foods by 10%, it could result in 80% of the population reaching intermediate sodium goals (2,300 mg sodium/day) and 30% achieving ideal sodium intake (1,500 mg sodium/day).</a:t>
            </a:r>
          </a:p>
          <a:p>
            <a:pPr defTabSz="931774">
              <a:buClr>
                <a:srgbClr val="FF0000"/>
              </a:buClr>
              <a:defRPr/>
            </a:pPr>
            <a:endParaRPr lang="en-US" dirty="0">
              <a:cs typeface="Arial" panose="020B0604020202020204" pitchFamily="34" charset="0"/>
            </a:endParaRPr>
          </a:p>
          <a:p>
            <a:pPr defTabSz="931774">
              <a:buClr>
                <a:srgbClr val="FF0000"/>
              </a:buClr>
              <a:defRPr/>
            </a:pPr>
            <a:r>
              <a:rPr lang="en-US" dirty="0">
                <a:cs typeface="Arial" panose="020B0604020202020204" pitchFamily="34" charset="0"/>
              </a:rPr>
              <a:t>To help the food industry ‘get the message’ about sodium, we encourage everyone to look for the lower sodium options and choose those whenever possible.  The more we purchase them, the more incentive the food industry will have to offer more of them.</a:t>
            </a:r>
          </a:p>
          <a:p>
            <a:pPr defTabSz="931774">
              <a:buClr>
                <a:srgbClr val="FF0000"/>
              </a:buClr>
              <a:defRPr/>
            </a:pPr>
            <a:endParaRPr lang="en-US" dirty="0">
              <a:cs typeface="Arial" panose="020B0604020202020204" pitchFamily="34" charset="0"/>
            </a:endParaRPr>
          </a:p>
          <a:p>
            <a:pPr defTabSz="931774">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132</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911804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B1B48F-4B66-4ACE-8FB3-C356DC470B2A}" type="slidenum">
              <a:rPr lang="en-US" altLang="cs-CZ" sz="1200"/>
              <a:pPr/>
              <a:t>134</a:t>
            </a:fld>
            <a:endParaRPr lang="en-US"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506106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C74D7-CF1D-48F8-AAC5-97A4F122CA95}" type="slidenum">
              <a:rPr lang="en-US" altLang="cs-CZ" sz="1200"/>
              <a:pPr/>
              <a:t>135</a:t>
            </a:fld>
            <a:endParaRPr lang="en-US"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7616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FOOD LABELING </a:t>
            </a:r>
            <a:br>
              <a:rPr lang="cs-CZ" b="1" dirty="0" smtClean="0"/>
            </a:br>
            <a:r>
              <a:rPr lang="cs-CZ" sz="1200" dirty="0" smtClean="0"/>
              <a:t>REGULATION (EU) No 1169/2011</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10</a:t>
            </a:fld>
            <a:endParaRPr lang="cs-CZ"/>
          </a:p>
        </p:txBody>
      </p:sp>
    </p:spTree>
    <p:extLst>
      <p:ext uri="{BB962C8B-B14F-4D97-AF65-F5344CB8AC3E}">
        <p14:creationId xmlns:p14="http://schemas.microsoft.com/office/powerpoint/2010/main" val="15645198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4D7678-75FB-4982-BF1C-6A4789DC912D}" type="slidenum">
              <a:rPr lang="en-US" altLang="cs-CZ" sz="1200"/>
              <a:pPr/>
              <a:t>136</a:t>
            </a:fld>
            <a:endParaRPr lang="en-US" altLang="cs-CZ"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9558037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6F9B301-05AF-4175-900D-34042F328E0E}" type="slidenum">
              <a:rPr lang="en-US" altLang="cs-CZ" sz="1200"/>
              <a:pPr/>
              <a:t>137</a:t>
            </a:fld>
            <a:endParaRPr lang="en-US" altLang="cs-CZ"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867096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415746-6FD8-4060-A52F-BD3418893265}" type="slidenum">
              <a:rPr lang="en-US" altLang="cs-CZ" sz="1200"/>
              <a:pPr/>
              <a:t>138</a:t>
            </a:fld>
            <a:endParaRPr lang="en-US" altLang="cs-CZ"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771212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3450" eaLnBrk="0" hangingPunct="0">
              <a:defRPr sz="2400">
                <a:solidFill>
                  <a:schemeClr val="tx2"/>
                </a:solidFill>
                <a:latin typeface="Arial" panose="020B0604020202020204" pitchFamily="34" charset="0"/>
                <a:ea typeface="ＭＳ Ｐゴシック" panose="020B0600070205080204" pitchFamily="34" charset="-128"/>
              </a:defRPr>
            </a:lvl1pPr>
            <a:lvl2pPr marL="742950" indent="-285750" defTabSz="933450" eaLnBrk="0" hangingPunct="0">
              <a:defRPr sz="2400">
                <a:solidFill>
                  <a:schemeClr val="tx2"/>
                </a:solidFill>
                <a:latin typeface="Arial" panose="020B0604020202020204" pitchFamily="34" charset="0"/>
                <a:ea typeface="ＭＳ Ｐゴシック" panose="020B0600070205080204" pitchFamily="34" charset="-128"/>
              </a:defRPr>
            </a:lvl2pPr>
            <a:lvl3pPr marL="1143000" indent="-228600" defTabSz="933450" eaLnBrk="0" hangingPunct="0">
              <a:defRPr sz="2400">
                <a:solidFill>
                  <a:schemeClr val="tx2"/>
                </a:solidFill>
                <a:latin typeface="Arial" panose="020B0604020202020204" pitchFamily="34" charset="0"/>
                <a:ea typeface="ＭＳ Ｐゴシック" panose="020B0600070205080204" pitchFamily="34" charset="-128"/>
              </a:defRPr>
            </a:lvl3pPr>
            <a:lvl4pPr marL="1600200" indent="-228600" defTabSz="933450" eaLnBrk="0" hangingPunct="0">
              <a:defRPr sz="2400">
                <a:solidFill>
                  <a:schemeClr val="tx2"/>
                </a:solidFill>
                <a:latin typeface="Arial" panose="020B0604020202020204" pitchFamily="34" charset="0"/>
                <a:ea typeface="ＭＳ Ｐゴシック" panose="020B0600070205080204" pitchFamily="34" charset="-128"/>
              </a:defRPr>
            </a:lvl4pPr>
            <a:lvl5pPr marL="2057400" indent="-228600" defTabSz="933450" eaLnBrk="0" hangingPunct="0">
              <a:defRPr sz="2400">
                <a:solidFill>
                  <a:schemeClr val="tx2"/>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9AFD9C97-9334-4DE2-95F0-1CF8CAF431D9}" type="slidenum">
              <a:rPr lang="fr-FR" altLang="cs-CZ" sz="1200"/>
              <a:pPr eaLnBrk="1" hangingPunct="1"/>
              <a:t>143</a:t>
            </a:fld>
            <a:endParaRPr lang="fr-FR" altLang="cs-CZ" sz="120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915988" y="4438650"/>
            <a:ext cx="5148262" cy="4187825"/>
          </a:xfrm>
          <a:solidFill>
            <a:srgbClr val="FFFFFF"/>
          </a:solidFill>
          <a:ln>
            <a:solidFill>
              <a:srgbClr val="000000"/>
            </a:solidFill>
            <a:miter lim="800000"/>
            <a:headEnd/>
            <a:tailEnd/>
          </a:ln>
        </p:spPr>
        <p:txBody>
          <a:bodyPr lIns="93317" tIns="46659" rIns="93317" bIns="46659"/>
          <a:lstStyle/>
          <a:p>
            <a:r>
              <a:rPr lang="en-CA" altLang="cs-CZ" sz="1000" b="1" smtClean="0">
                <a:latin typeface="Arial" panose="020B0604020202020204" pitchFamily="34" charset="0"/>
              </a:rPr>
              <a:t>This is an additional slide to provide information about other topics.</a:t>
            </a:r>
          </a:p>
          <a:p>
            <a:endParaRPr lang="en-CA" altLang="cs-CZ" sz="1000" smtClean="0">
              <a:latin typeface="Arial" panose="020B0604020202020204" pitchFamily="34" charset="0"/>
            </a:endParaRPr>
          </a:p>
          <a:p>
            <a:r>
              <a:rPr lang="en-CA" altLang="cs-CZ" sz="1000" smtClean="0">
                <a:latin typeface="Arial" panose="020B0604020202020204" pitchFamily="34" charset="0"/>
              </a:rPr>
              <a:t>Whether it’s the Nutrition Facts, the ingredient list or the nutrition or health claims on the label, you can use the information to compare products and make healthy choices for you and your family. Eating well and being active are steps towards better health and a healthy body weight.</a:t>
            </a:r>
          </a:p>
          <a:p>
            <a:endParaRPr lang="en-CA" altLang="cs-CZ" sz="1000" smtClean="0">
              <a:latin typeface="Arial" panose="020B0604020202020204" pitchFamily="34" charset="0"/>
            </a:endParaRPr>
          </a:p>
          <a:p>
            <a:r>
              <a:rPr lang="en-CA" altLang="cs-CZ" sz="1000" smtClean="0">
                <a:latin typeface="Arial" panose="020B0604020202020204" pitchFamily="34" charset="0"/>
              </a:rPr>
              <a:t>For more information, visit Health Canada’s Web site:</a:t>
            </a:r>
          </a:p>
          <a:p>
            <a:r>
              <a:rPr lang="en-CA" altLang="cs-CZ" sz="1000" u="sng" smtClean="0">
                <a:solidFill>
                  <a:schemeClr val="accent2"/>
                </a:solidFill>
                <a:latin typeface="Arial" panose="020B0604020202020204" pitchFamily="34" charset="0"/>
              </a:rPr>
              <a:t>www.healthcanada.gc.ca/nutritionlabelling</a:t>
            </a:r>
          </a:p>
        </p:txBody>
      </p:sp>
    </p:spTree>
    <p:extLst>
      <p:ext uri="{BB962C8B-B14F-4D97-AF65-F5344CB8AC3E}">
        <p14:creationId xmlns:p14="http://schemas.microsoft.com/office/powerpoint/2010/main" val="414848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http://ec.europa.eu/food/safety/labelling_nutrition/claims/nutrition_claims/index_en.htm</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14</a:t>
            </a:fld>
            <a:endParaRPr lang="cs-CZ"/>
          </a:p>
        </p:txBody>
      </p:sp>
    </p:spTree>
    <p:extLst>
      <p:ext uri="{BB962C8B-B14F-4D97-AF65-F5344CB8AC3E}">
        <p14:creationId xmlns:p14="http://schemas.microsoft.com/office/powerpoint/2010/main" val="138108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REGISTR</a:t>
            </a:r>
            <a:r>
              <a:rPr lang="cs-CZ" baseline="0" dirty="0" smtClean="0"/>
              <a:t> </a:t>
            </a:r>
            <a:r>
              <a:rPr lang="cs-CZ" dirty="0" smtClean="0"/>
              <a:t>http://ec.europa.eu/food/safety/labelling_nutrition/claims/register/index_en.htm</a:t>
            </a:r>
          </a:p>
          <a:p>
            <a:r>
              <a:rPr lang="cs-CZ" dirty="0" smtClean="0">
                <a:solidFill>
                  <a:srgbClr val="FF0000"/>
                </a:solidFill>
              </a:rPr>
              <a:t>OBRÁZKY OBALŮ!!!</a:t>
            </a:r>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16</a:t>
            </a:fld>
            <a:endParaRPr lang="cs-CZ"/>
          </a:p>
        </p:txBody>
      </p:sp>
    </p:spTree>
    <p:extLst>
      <p:ext uri="{BB962C8B-B14F-4D97-AF65-F5344CB8AC3E}">
        <p14:creationId xmlns:p14="http://schemas.microsoft.com/office/powerpoint/2010/main" val="13396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18</a:t>
            </a:fld>
            <a:endParaRPr lang="cs-CZ"/>
          </a:p>
        </p:txBody>
      </p:sp>
    </p:spTree>
    <p:extLst>
      <p:ext uri="{BB962C8B-B14F-4D97-AF65-F5344CB8AC3E}">
        <p14:creationId xmlns:p14="http://schemas.microsoft.com/office/powerpoint/2010/main" val="148683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Nutrition</a:t>
            </a:r>
            <a:endParaRPr lang="cs-CZ"/>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338437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Nutrition</a:t>
            </a:r>
            <a:endParaRPr lang="cs-CZ"/>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Nutrition</a:t>
            </a:r>
            <a:endParaRPr lang="cs-CZ"/>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smtClean="0"/>
              <a:t>Nutrition</a:t>
            </a:r>
            <a:endParaRPr lang="cs-CZ"/>
          </a:p>
        </p:txBody>
      </p:sp>
      <p:sp>
        <p:nvSpPr>
          <p:cNvPr id="4" name="Zástupný symbol pro číslo snímku 3"/>
          <p:cNvSpPr>
            <a:spLocks noGrp="1"/>
          </p:cNvSpPr>
          <p:nvPr>
            <p:ph type="sldNum" sz="quarter" idx="12"/>
          </p:nvPr>
        </p:nvSpPr>
        <p:spPr/>
        <p:txBody>
          <a:bodyPr/>
          <a:lstStyle/>
          <a:p>
            <a:fld id="{8485458B-102B-4489-B815-01CED055914C}" type="slidenum">
              <a:rPr lang="cs-CZ" smtClean="0"/>
              <a:pPr/>
              <a:t>‹#›</a:t>
            </a:fld>
            <a:endParaRPr lang="cs-CZ"/>
          </a:p>
        </p:txBody>
      </p:sp>
    </p:spTree>
    <p:extLst>
      <p:ext uri="{BB962C8B-B14F-4D97-AF65-F5344CB8AC3E}">
        <p14:creationId xmlns:p14="http://schemas.microsoft.com/office/powerpoint/2010/main" val="265015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1C3C38E-9968-4639-A46E-05ACBC283907}" type="datetimeFigureOut">
              <a:rPr lang="cs-CZ" smtClean="0"/>
              <a:t>26.02.2019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1C3C38E-9968-4639-A46E-05ACBC283907}" type="datetimeFigureOut">
              <a:rPr lang="cs-CZ" smtClean="0"/>
              <a:t>26.02.2019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dirty="0" smtClean="0"/>
              <a:t>Kliknutím lze upravit styl.</a:t>
            </a:r>
            <a:endParaRPr lang="cs-CZ" dirty="0"/>
          </a:p>
        </p:txBody>
      </p:sp>
    </p:spTree>
    <p:extLst>
      <p:ext uri="{BB962C8B-B14F-4D97-AF65-F5344CB8AC3E}">
        <p14:creationId xmlns:p14="http://schemas.microsoft.com/office/powerpoint/2010/main" val="778642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smtClean="0"/>
              <a:t>Nutrition</a:t>
            </a:r>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eur-lex.europa.eu/legal-content/EN/TXT/?uri=CELEX:32012R1047" TargetMode="External"/><Relationship Id="rId2" Type="http://schemas.openxmlformats.org/officeDocument/2006/relationships/hyperlink" Target="http://eur-lex.europa.eu/legal-content/en/ALL/?uri=CELEX:32006R1924" TargetMode="Externa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24.jpeg"/></Relationships>
</file>

<file path=ppt/slides/_rels/slide1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eur-lex.europa.eu/legal-content/en/ALL/?uri=CELEX:32006R1924"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http://www.eufic.org/"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es.oaz.webnode.cz/200000005-2d4ab2e44f/zelenina2.jpg"/>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4" name="Obdélník 23"/>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1391467" y="-2"/>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4351019" y="5796168"/>
            <a:ext cx="4632960" cy="890383"/>
          </a:xfrm>
        </p:spPr>
        <p:txBody>
          <a:bodyPr/>
          <a:lstStyle/>
          <a:p>
            <a:pPr algn="r"/>
            <a:r>
              <a:rPr lang="en-GB" i="1" noProof="0" dirty="0" smtClean="0">
                <a:solidFill>
                  <a:schemeClr val="accent1">
                    <a:lumMod val="50000"/>
                  </a:schemeClr>
                </a:solidFill>
                <a:latin typeface="Segoe UI" panose="020B0502040204020203" pitchFamily="34" charset="0"/>
                <a:cs typeface="Segoe UI" panose="020B0502040204020203" pitchFamily="34" charset="0"/>
              </a:rPr>
              <a:t>Department of Public Health</a:t>
            </a:r>
          </a:p>
          <a:p>
            <a:pPr algn="r"/>
            <a:r>
              <a:rPr lang="en-GB" i="1" noProof="0" dirty="0" smtClean="0">
                <a:solidFill>
                  <a:schemeClr val="accent1">
                    <a:lumMod val="50000"/>
                  </a:schemeClr>
                </a:solidFill>
                <a:latin typeface="Segoe UI" panose="020B0502040204020203" pitchFamily="34" charset="0"/>
                <a:cs typeface="Segoe UI" panose="020B0502040204020203" pitchFamily="34" charset="0"/>
              </a:rPr>
              <a:t>Academic year 201</a:t>
            </a:r>
            <a:r>
              <a:rPr lang="cs-CZ" i="1" noProof="0" dirty="0" smtClean="0">
                <a:solidFill>
                  <a:schemeClr val="accent1">
                    <a:lumMod val="50000"/>
                  </a:schemeClr>
                </a:solidFill>
                <a:latin typeface="Segoe UI" panose="020B0502040204020203" pitchFamily="34" charset="0"/>
                <a:cs typeface="Segoe UI" panose="020B0502040204020203" pitchFamily="34" charset="0"/>
              </a:rPr>
              <a:t>8</a:t>
            </a:r>
            <a:r>
              <a:rPr lang="en-GB" i="1" noProof="0" dirty="0" smtClean="0">
                <a:solidFill>
                  <a:schemeClr val="accent1">
                    <a:lumMod val="50000"/>
                  </a:schemeClr>
                </a:solidFill>
                <a:latin typeface="Segoe UI" panose="020B0502040204020203" pitchFamily="34" charset="0"/>
                <a:cs typeface="Segoe UI" panose="020B0502040204020203" pitchFamily="34" charset="0"/>
              </a:rPr>
              <a:t>/201</a:t>
            </a:r>
            <a:r>
              <a:rPr lang="cs-CZ" i="1" noProof="0" dirty="0" smtClean="0">
                <a:solidFill>
                  <a:schemeClr val="accent1">
                    <a:lumMod val="50000"/>
                  </a:schemeClr>
                </a:solidFill>
                <a:latin typeface="Segoe UI" panose="020B0502040204020203" pitchFamily="34" charset="0"/>
                <a:cs typeface="Segoe UI" panose="020B0502040204020203" pitchFamily="34" charset="0"/>
              </a:rPr>
              <a:t>9</a:t>
            </a:r>
            <a:endParaRPr lang="en-GB" i="1" noProof="0" dirty="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1629020" y="1679973"/>
            <a:ext cx="7268718" cy="2436222"/>
          </a:xfrm>
        </p:spPr>
        <p:txBody>
          <a:bodyPr anchor="t">
            <a:noAutofit/>
          </a:bodyPr>
          <a:lstStyle/>
          <a:p>
            <a:pPr algn="l">
              <a:spcBef>
                <a:spcPts val="0"/>
              </a:spcBef>
            </a:pPr>
            <a:r>
              <a:rPr lang="en-GB" sz="9600" noProof="0" dirty="0" smtClean="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NUTRITION</a:t>
            </a:r>
            <a:r>
              <a:rPr lang="en-GB" sz="8800" noProof="0" dirty="0" smtClean="0">
                <a:solidFill>
                  <a:schemeClr val="accent1">
                    <a:lumMod val="50000"/>
                  </a:schemeClr>
                </a:solidFill>
              </a:rPr>
              <a:t/>
            </a:r>
            <a:br>
              <a:rPr lang="en-GB" sz="8800" noProof="0" dirty="0" smtClean="0">
                <a:solidFill>
                  <a:schemeClr val="accent1">
                    <a:lumMod val="50000"/>
                  </a:schemeClr>
                </a:solidFill>
              </a:rPr>
            </a:br>
            <a:r>
              <a:rPr lang="en-GB" sz="7200" i="1" noProof="0" dirty="0" smtClean="0">
                <a:solidFill>
                  <a:schemeClr val="accent1">
                    <a:lumMod val="50000"/>
                  </a:schemeClr>
                </a:solidFill>
                <a:latin typeface="Segoe UI" panose="020B0502040204020203" pitchFamily="34" charset="0"/>
                <a:cs typeface="Segoe UI" panose="020B0502040204020203" pitchFamily="34" charset="0"/>
              </a:rPr>
              <a:t>Seminar</a:t>
            </a:r>
            <a:endParaRPr lang="en-GB" sz="7200" i="1" noProof="0" dirty="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Allergens</a:t>
            </a:r>
            <a:r>
              <a:rPr lang="cs-CZ" dirty="0" smtClean="0"/>
              <a:t> I</a:t>
            </a:r>
            <a:endParaRPr lang="cs-CZ" dirty="0"/>
          </a:p>
        </p:txBody>
      </p:sp>
      <p:pic>
        <p:nvPicPr>
          <p:cNvPr id="5" name="Zástupný symbol pro obsah 4"/>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734805" y="0"/>
            <a:ext cx="4457195" cy="6283964"/>
          </a:xfrm>
          <a:prstGeom prst="rect">
            <a:avLst/>
          </a:prstGeom>
        </p:spPr>
      </p:pic>
      <p:sp>
        <p:nvSpPr>
          <p:cNvPr id="3" name="Zástupný symbol pro obsah 2"/>
          <p:cNvSpPr>
            <a:spLocks noGrp="1"/>
          </p:cNvSpPr>
          <p:nvPr>
            <p:ph idx="1"/>
          </p:nvPr>
        </p:nvSpPr>
        <p:spPr>
          <a:prstGeom prst="rect">
            <a:avLst/>
          </a:prstGeom>
        </p:spPr>
        <p:txBody>
          <a:bodyPr>
            <a:normAutofit fontScale="40000" lnSpcReduction="20000"/>
          </a:bodyPr>
          <a:lstStyle/>
          <a:p>
            <a:r>
              <a:rPr lang="cs-CZ" sz="4400" b="1" dirty="0">
                <a:solidFill>
                  <a:srgbClr val="CC6600"/>
                </a:solidFill>
              </a:rPr>
              <a:t>Food </a:t>
            </a:r>
            <a:r>
              <a:rPr lang="cs-CZ" sz="4400" b="1" dirty="0" err="1">
                <a:solidFill>
                  <a:srgbClr val="CC6600"/>
                </a:solidFill>
              </a:rPr>
              <a:t>ingredients</a:t>
            </a:r>
            <a:r>
              <a:rPr lang="cs-CZ" sz="4400" b="1" dirty="0">
                <a:solidFill>
                  <a:srgbClr val="CC6600"/>
                </a:solidFill>
              </a:rPr>
              <a:t> </a:t>
            </a:r>
            <a:r>
              <a:rPr lang="cs-CZ" sz="4400" b="1" dirty="0" err="1">
                <a:solidFill>
                  <a:srgbClr val="CC6600"/>
                </a:solidFill>
              </a:rPr>
              <a:t>that</a:t>
            </a:r>
            <a:r>
              <a:rPr lang="cs-CZ" sz="4400" b="1" dirty="0">
                <a:solidFill>
                  <a:srgbClr val="CC6600"/>
                </a:solidFill>
              </a:rPr>
              <a:t> </a:t>
            </a:r>
            <a:r>
              <a:rPr lang="cs-CZ" sz="4400" b="1" dirty="0" err="1">
                <a:solidFill>
                  <a:srgbClr val="CC6600"/>
                </a:solidFill>
              </a:rPr>
              <a:t>must</a:t>
            </a:r>
            <a:r>
              <a:rPr lang="cs-CZ" sz="4400" b="1" dirty="0">
                <a:solidFill>
                  <a:srgbClr val="CC6600"/>
                </a:solidFill>
              </a:rPr>
              <a:t> </a:t>
            </a:r>
            <a:r>
              <a:rPr lang="cs-CZ" sz="4400" b="1" dirty="0" err="1">
                <a:solidFill>
                  <a:srgbClr val="CC6600"/>
                </a:solidFill>
              </a:rPr>
              <a:t>be</a:t>
            </a:r>
            <a:r>
              <a:rPr lang="cs-CZ" sz="4400" b="1" dirty="0">
                <a:solidFill>
                  <a:srgbClr val="CC6600"/>
                </a:solidFill>
              </a:rPr>
              <a:t> </a:t>
            </a:r>
            <a:r>
              <a:rPr lang="cs-CZ" sz="4400" b="1" dirty="0" err="1">
                <a:solidFill>
                  <a:srgbClr val="CC6600"/>
                </a:solidFill>
              </a:rPr>
              <a:t>declared</a:t>
            </a:r>
            <a:r>
              <a:rPr lang="cs-CZ" sz="4400" b="1" dirty="0">
                <a:solidFill>
                  <a:srgbClr val="CC6600"/>
                </a:solidFill>
              </a:rPr>
              <a:t> as </a:t>
            </a:r>
            <a:r>
              <a:rPr lang="cs-CZ" sz="4400" b="1" dirty="0" err="1">
                <a:solidFill>
                  <a:srgbClr val="CC6600"/>
                </a:solidFill>
              </a:rPr>
              <a:t>allergens</a:t>
            </a:r>
            <a:r>
              <a:rPr lang="cs-CZ" sz="4400" b="1" dirty="0">
                <a:solidFill>
                  <a:srgbClr val="CC6600"/>
                </a:solidFill>
              </a:rPr>
              <a:t> </a:t>
            </a:r>
            <a:r>
              <a:rPr lang="cs-CZ" sz="4400" b="1" dirty="0" smtClean="0">
                <a:solidFill>
                  <a:srgbClr val="CC6600"/>
                </a:solidFill>
              </a:rPr>
              <a:t>in </a:t>
            </a:r>
            <a:r>
              <a:rPr lang="cs-CZ" sz="4400" b="1" dirty="0" err="1" smtClean="0">
                <a:solidFill>
                  <a:srgbClr val="CC6600"/>
                </a:solidFill>
              </a:rPr>
              <a:t>the</a:t>
            </a:r>
            <a:r>
              <a:rPr lang="cs-CZ" sz="4400" b="1" dirty="0" smtClean="0">
                <a:solidFill>
                  <a:srgbClr val="CC6600"/>
                </a:solidFill>
              </a:rPr>
              <a:t> </a:t>
            </a:r>
            <a:r>
              <a:rPr lang="cs-CZ" sz="4400" b="1" dirty="0">
                <a:solidFill>
                  <a:srgbClr val="CC6600"/>
                </a:solidFill>
              </a:rPr>
              <a:t>EU</a:t>
            </a:r>
            <a:br>
              <a:rPr lang="cs-CZ" sz="4400" b="1" dirty="0">
                <a:solidFill>
                  <a:srgbClr val="CC6600"/>
                </a:solidFill>
              </a:rPr>
            </a:br>
            <a:r>
              <a:rPr lang="cs-CZ" sz="4400" dirty="0"/>
              <a:t/>
            </a:r>
            <a:br>
              <a:rPr lang="cs-CZ" sz="4400" dirty="0"/>
            </a:br>
            <a:r>
              <a:rPr lang="cs-CZ" sz="4400" dirty="0"/>
              <a:t>1. </a:t>
            </a:r>
            <a:r>
              <a:rPr lang="cs-CZ" sz="4400" b="1" dirty="0" err="1"/>
              <a:t>Cereals</a:t>
            </a:r>
            <a:r>
              <a:rPr lang="cs-CZ" sz="4400" b="1" dirty="0"/>
              <a:t> </a:t>
            </a:r>
            <a:r>
              <a:rPr lang="cs-CZ" sz="4400" b="1" dirty="0" err="1"/>
              <a:t>containing</a:t>
            </a:r>
            <a:r>
              <a:rPr lang="cs-CZ" sz="4400" b="1" dirty="0"/>
              <a:t> gluten</a:t>
            </a:r>
            <a:r>
              <a:rPr lang="cs-CZ" sz="4400" dirty="0"/>
              <a:t>, </a:t>
            </a:r>
            <a:r>
              <a:rPr lang="cs-CZ" sz="4400" dirty="0" err="1"/>
              <a:t>namely</a:t>
            </a:r>
            <a:r>
              <a:rPr lang="cs-CZ" sz="4400" dirty="0"/>
              <a:t>: </a:t>
            </a:r>
            <a:r>
              <a:rPr lang="cs-CZ" sz="4400" dirty="0" err="1"/>
              <a:t>wheat</a:t>
            </a:r>
            <a:r>
              <a:rPr lang="cs-CZ" sz="4400" dirty="0"/>
              <a:t> (such as </a:t>
            </a:r>
            <a:r>
              <a:rPr lang="cs-CZ" sz="4400" dirty="0" err="1"/>
              <a:t>spelt</a:t>
            </a:r>
            <a:r>
              <a:rPr lang="cs-CZ" sz="4400" dirty="0"/>
              <a:t> </a:t>
            </a:r>
            <a:r>
              <a:rPr lang="cs-CZ" sz="4400" dirty="0" smtClean="0"/>
              <a:t>and</a:t>
            </a:r>
            <a:br>
              <a:rPr lang="cs-CZ" sz="4400" dirty="0" smtClean="0"/>
            </a:br>
            <a:r>
              <a:rPr lang="cs-CZ" sz="4400" dirty="0" err="1" smtClean="0"/>
              <a:t>khorasan</a:t>
            </a:r>
            <a:r>
              <a:rPr lang="cs-CZ" sz="4400" dirty="0" smtClean="0"/>
              <a:t> </a:t>
            </a:r>
            <a:r>
              <a:rPr lang="cs-CZ" sz="4400" dirty="0" err="1"/>
              <a:t>wheat</a:t>
            </a:r>
            <a:r>
              <a:rPr lang="cs-CZ" sz="4400" dirty="0"/>
              <a:t>), </a:t>
            </a:r>
            <a:r>
              <a:rPr lang="cs-CZ" sz="4400" dirty="0" err="1"/>
              <a:t>rye</a:t>
            </a:r>
            <a:r>
              <a:rPr lang="cs-CZ" sz="4400" dirty="0"/>
              <a:t>, </a:t>
            </a:r>
            <a:r>
              <a:rPr lang="cs-CZ" sz="4400" dirty="0" err="1"/>
              <a:t>barley</a:t>
            </a:r>
            <a:r>
              <a:rPr lang="cs-CZ" sz="4400" dirty="0"/>
              <a:t>, </a:t>
            </a:r>
            <a:r>
              <a:rPr lang="cs-CZ" sz="4400" dirty="0" err="1"/>
              <a:t>oats</a:t>
            </a:r>
            <a:r>
              <a:rPr lang="cs-CZ" sz="4400" dirty="0"/>
              <a:t> </a:t>
            </a:r>
            <a:r>
              <a:rPr lang="cs-CZ" sz="4400" dirty="0" err="1"/>
              <a:t>or</a:t>
            </a:r>
            <a:r>
              <a:rPr lang="cs-CZ" sz="4400" dirty="0"/>
              <a:t> </a:t>
            </a:r>
            <a:r>
              <a:rPr lang="cs-CZ" sz="4400" dirty="0" err="1"/>
              <a:t>their</a:t>
            </a:r>
            <a:r>
              <a:rPr lang="cs-CZ" sz="4400" dirty="0"/>
              <a:t> </a:t>
            </a:r>
            <a:r>
              <a:rPr lang="cs-CZ" sz="4400" dirty="0" err="1"/>
              <a:t>hybridised</a:t>
            </a:r>
            <a:r>
              <a:rPr lang="cs-CZ" sz="4400" dirty="0"/>
              <a:t> </a:t>
            </a:r>
            <a:r>
              <a:rPr lang="cs-CZ" sz="4400" dirty="0" err="1" smtClean="0"/>
              <a:t>strains</a:t>
            </a:r>
            <a:r>
              <a:rPr lang="cs-CZ" sz="4400" dirty="0" smtClean="0"/>
              <a:t>,</a:t>
            </a:r>
            <a:br>
              <a:rPr lang="cs-CZ" sz="4400" dirty="0" smtClean="0"/>
            </a:br>
            <a:r>
              <a:rPr lang="cs-CZ" sz="4400" dirty="0" smtClean="0"/>
              <a:t>and </a:t>
            </a:r>
            <a:r>
              <a:rPr lang="cs-CZ" sz="4400" dirty="0" err="1"/>
              <a:t>products</a:t>
            </a:r>
            <a:r>
              <a:rPr lang="cs-CZ" sz="4400" dirty="0"/>
              <a:t> </a:t>
            </a:r>
            <a:r>
              <a:rPr lang="cs-CZ" sz="4400" dirty="0" err="1"/>
              <a:t>thereof</a:t>
            </a:r>
            <a:r>
              <a:rPr lang="cs-CZ" sz="4400" dirty="0"/>
              <a:t>, </a:t>
            </a:r>
            <a:r>
              <a:rPr lang="cs-CZ" sz="4400" dirty="0" err="1"/>
              <a:t>except</a:t>
            </a:r>
            <a:r>
              <a:rPr lang="cs-CZ" sz="4400" dirty="0"/>
              <a:t>:</a:t>
            </a:r>
            <a:br>
              <a:rPr lang="cs-CZ" sz="4400" dirty="0"/>
            </a:br>
            <a:r>
              <a:rPr lang="cs-CZ" sz="4400" dirty="0"/>
              <a:t/>
            </a:r>
            <a:br>
              <a:rPr lang="cs-CZ" sz="4400" dirty="0"/>
            </a:br>
            <a:r>
              <a:rPr lang="cs-CZ" sz="4400" dirty="0"/>
              <a:t>(a) </a:t>
            </a:r>
            <a:r>
              <a:rPr lang="cs-CZ" sz="4400" dirty="0" err="1"/>
              <a:t>wheat</a:t>
            </a:r>
            <a:r>
              <a:rPr lang="cs-CZ" sz="4400" dirty="0"/>
              <a:t> </a:t>
            </a:r>
            <a:r>
              <a:rPr lang="cs-CZ" sz="4400" dirty="0" err="1"/>
              <a:t>based</a:t>
            </a:r>
            <a:r>
              <a:rPr lang="cs-CZ" sz="4400" dirty="0"/>
              <a:t> </a:t>
            </a:r>
            <a:r>
              <a:rPr lang="cs-CZ" sz="4400" dirty="0" err="1"/>
              <a:t>glucose</a:t>
            </a:r>
            <a:r>
              <a:rPr lang="cs-CZ" sz="4400" dirty="0"/>
              <a:t> </a:t>
            </a:r>
            <a:r>
              <a:rPr lang="cs-CZ" sz="4400" dirty="0" err="1"/>
              <a:t>syrups</a:t>
            </a:r>
            <a:r>
              <a:rPr lang="cs-CZ" sz="4400" dirty="0"/>
              <a:t> </a:t>
            </a:r>
            <a:r>
              <a:rPr lang="cs-CZ" sz="4400" dirty="0" err="1"/>
              <a:t>including</a:t>
            </a:r>
            <a:r>
              <a:rPr lang="cs-CZ" sz="4400" dirty="0"/>
              <a:t> </a:t>
            </a:r>
            <a:r>
              <a:rPr lang="cs-CZ" sz="4400" dirty="0" err="1"/>
              <a:t>dextrose</a:t>
            </a:r>
            <a:r>
              <a:rPr lang="cs-CZ" sz="4400" dirty="0"/>
              <a:t/>
            </a:r>
            <a:br>
              <a:rPr lang="cs-CZ" sz="4400" dirty="0"/>
            </a:br>
            <a:r>
              <a:rPr lang="cs-CZ" sz="4400" dirty="0"/>
              <a:t>(b) </a:t>
            </a:r>
            <a:r>
              <a:rPr lang="cs-CZ" sz="4400" dirty="0" err="1"/>
              <a:t>wheat</a:t>
            </a:r>
            <a:r>
              <a:rPr lang="cs-CZ" sz="4400" dirty="0"/>
              <a:t> </a:t>
            </a:r>
            <a:r>
              <a:rPr lang="cs-CZ" sz="4400" dirty="0" err="1"/>
              <a:t>based</a:t>
            </a:r>
            <a:r>
              <a:rPr lang="cs-CZ" sz="4400" dirty="0"/>
              <a:t> </a:t>
            </a:r>
            <a:r>
              <a:rPr lang="cs-CZ" sz="4400" dirty="0" err="1"/>
              <a:t>maltodextrins</a:t>
            </a:r>
            <a:r>
              <a:rPr lang="cs-CZ" sz="4400" dirty="0"/>
              <a:t/>
            </a:r>
            <a:br>
              <a:rPr lang="cs-CZ" sz="4400" dirty="0"/>
            </a:br>
            <a:r>
              <a:rPr lang="cs-CZ" sz="4400" dirty="0"/>
              <a:t>(c) </a:t>
            </a:r>
            <a:r>
              <a:rPr lang="cs-CZ" sz="4400" dirty="0" err="1"/>
              <a:t>glucose</a:t>
            </a:r>
            <a:r>
              <a:rPr lang="cs-CZ" sz="4400" dirty="0"/>
              <a:t> </a:t>
            </a:r>
            <a:r>
              <a:rPr lang="cs-CZ" sz="4400" dirty="0" err="1"/>
              <a:t>syrups</a:t>
            </a:r>
            <a:r>
              <a:rPr lang="cs-CZ" sz="4400" dirty="0"/>
              <a:t> </a:t>
            </a:r>
            <a:r>
              <a:rPr lang="cs-CZ" sz="4400" dirty="0" err="1"/>
              <a:t>based</a:t>
            </a:r>
            <a:r>
              <a:rPr lang="cs-CZ" sz="4400" dirty="0"/>
              <a:t> on </a:t>
            </a:r>
            <a:r>
              <a:rPr lang="cs-CZ" sz="4400" dirty="0" err="1"/>
              <a:t>barley</a:t>
            </a:r>
            <a:r>
              <a:rPr lang="cs-CZ" sz="4400" dirty="0"/>
              <a:t/>
            </a:r>
            <a:br>
              <a:rPr lang="cs-CZ" sz="4400" dirty="0"/>
            </a:br>
            <a:r>
              <a:rPr lang="cs-CZ" sz="4400" dirty="0"/>
              <a:t>(d) </a:t>
            </a:r>
            <a:r>
              <a:rPr lang="cs-CZ" sz="4400" dirty="0" err="1"/>
              <a:t>cereals</a:t>
            </a:r>
            <a:r>
              <a:rPr lang="cs-CZ" sz="4400" dirty="0"/>
              <a:t> </a:t>
            </a:r>
            <a:r>
              <a:rPr lang="cs-CZ" sz="4400" dirty="0" err="1"/>
              <a:t>used</a:t>
            </a:r>
            <a:r>
              <a:rPr lang="cs-CZ" sz="4400" dirty="0"/>
              <a:t> </a:t>
            </a:r>
            <a:r>
              <a:rPr lang="cs-CZ" sz="4400" dirty="0" err="1"/>
              <a:t>for</a:t>
            </a:r>
            <a:r>
              <a:rPr lang="cs-CZ" sz="4400" dirty="0"/>
              <a:t> </a:t>
            </a:r>
            <a:r>
              <a:rPr lang="cs-CZ" sz="4400" dirty="0" err="1"/>
              <a:t>making</a:t>
            </a:r>
            <a:r>
              <a:rPr lang="cs-CZ" sz="4400" dirty="0"/>
              <a:t> </a:t>
            </a:r>
            <a:r>
              <a:rPr lang="cs-CZ" sz="4400" dirty="0" err="1"/>
              <a:t>alcoholic</a:t>
            </a:r>
            <a:r>
              <a:rPr lang="cs-CZ" sz="4400" dirty="0"/>
              <a:t> </a:t>
            </a:r>
            <a:r>
              <a:rPr lang="cs-CZ" sz="4400" dirty="0" err="1"/>
              <a:t>distillates</a:t>
            </a:r>
            <a:r>
              <a:rPr lang="cs-CZ" sz="4400" dirty="0"/>
              <a:t> </a:t>
            </a:r>
            <a:r>
              <a:rPr lang="cs-CZ" sz="4400" dirty="0" err="1"/>
              <a:t>including</a:t>
            </a:r>
            <a:r>
              <a:rPr lang="cs-CZ" sz="4400" dirty="0"/>
              <a:t> </a:t>
            </a:r>
            <a:r>
              <a:rPr lang="cs-CZ" sz="4400" dirty="0" err="1" smtClean="0"/>
              <a:t>ethyl</a:t>
            </a:r>
            <a:r>
              <a:rPr lang="cs-CZ" sz="4400" dirty="0"/>
              <a:t/>
            </a:r>
            <a:br>
              <a:rPr lang="cs-CZ" sz="4400" dirty="0"/>
            </a:br>
            <a:r>
              <a:rPr lang="cs-CZ" sz="4400" dirty="0" err="1" smtClean="0"/>
              <a:t>alcohol</a:t>
            </a:r>
            <a:r>
              <a:rPr lang="cs-CZ" sz="4400" dirty="0" smtClean="0"/>
              <a:t> </a:t>
            </a:r>
            <a:r>
              <a:rPr lang="cs-CZ" sz="4400" dirty="0" err="1"/>
              <a:t>of</a:t>
            </a:r>
            <a:r>
              <a:rPr lang="cs-CZ" sz="4400" dirty="0"/>
              <a:t> </a:t>
            </a:r>
            <a:r>
              <a:rPr lang="cs-CZ" sz="4400" dirty="0" err="1"/>
              <a:t>agricultural</a:t>
            </a:r>
            <a:r>
              <a:rPr lang="cs-CZ" sz="4400" dirty="0"/>
              <a:t> </a:t>
            </a:r>
            <a:r>
              <a:rPr lang="cs-CZ" sz="4400" dirty="0" err="1"/>
              <a:t>origin</a:t>
            </a:r>
            <a:r>
              <a:rPr lang="cs-CZ" sz="4400" dirty="0"/>
              <a:t/>
            </a:r>
            <a:br>
              <a:rPr lang="cs-CZ" sz="4400" dirty="0"/>
            </a:br>
            <a:r>
              <a:rPr lang="cs-CZ" sz="4400" dirty="0"/>
              <a:t/>
            </a:r>
            <a:br>
              <a:rPr lang="cs-CZ" sz="4400" dirty="0"/>
            </a:br>
            <a:r>
              <a:rPr lang="cs-CZ" sz="4400" dirty="0"/>
              <a:t>2. </a:t>
            </a:r>
            <a:r>
              <a:rPr lang="cs-CZ" sz="4400" b="1" dirty="0" err="1"/>
              <a:t>Crustaceans</a:t>
            </a:r>
            <a:r>
              <a:rPr lang="cs-CZ" sz="4400" dirty="0"/>
              <a:t> and </a:t>
            </a:r>
            <a:r>
              <a:rPr lang="cs-CZ" sz="4400" dirty="0" err="1"/>
              <a:t>products</a:t>
            </a:r>
            <a:r>
              <a:rPr lang="cs-CZ" sz="4400" dirty="0"/>
              <a:t> </a:t>
            </a:r>
            <a:r>
              <a:rPr lang="cs-CZ" sz="4400" dirty="0" err="1"/>
              <a:t>thereof</a:t>
            </a:r>
            <a:r>
              <a:rPr lang="cs-CZ" sz="4400" dirty="0"/>
              <a:t/>
            </a:r>
            <a:br>
              <a:rPr lang="cs-CZ" sz="4400" dirty="0"/>
            </a:br>
            <a:r>
              <a:rPr lang="cs-CZ" sz="4400" dirty="0"/>
              <a:t/>
            </a:r>
            <a:br>
              <a:rPr lang="cs-CZ" sz="4400" dirty="0"/>
            </a:br>
            <a:r>
              <a:rPr lang="cs-CZ" sz="4400" dirty="0"/>
              <a:t>3. </a:t>
            </a:r>
            <a:r>
              <a:rPr lang="cs-CZ" sz="4400" b="1" dirty="0" err="1"/>
              <a:t>Eggs</a:t>
            </a:r>
            <a:r>
              <a:rPr lang="cs-CZ" sz="4400" dirty="0"/>
              <a:t> and </a:t>
            </a:r>
            <a:r>
              <a:rPr lang="cs-CZ" sz="4400" dirty="0" err="1"/>
              <a:t>products</a:t>
            </a:r>
            <a:r>
              <a:rPr lang="cs-CZ" sz="4400" dirty="0"/>
              <a:t> </a:t>
            </a:r>
            <a:r>
              <a:rPr lang="cs-CZ" sz="4400" dirty="0" err="1"/>
              <a:t>thereof</a:t>
            </a:r>
            <a:r>
              <a:rPr lang="cs-CZ" sz="4400" dirty="0"/>
              <a:t/>
            </a:r>
            <a:br>
              <a:rPr lang="cs-CZ" sz="4400" dirty="0"/>
            </a:br>
            <a:r>
              <a:rPr lang="cs-CZ" sz="4400" dirty="0"/>
              <a:t/>
            </a:r>
            <a:br>
              <a:rPr lang="cs-CZ" sz="4400" dirty="0"/>
            </a:br>
            <a:r>
              <a:rPr lang="cs-CZ" sz="4400" dirty="0"/>
              <a:t>4. </a:t>
            </a:r>
            <a:r>
              <a:rPr lang="cs-CZ" sz="4400" b="1" dirty="0" err="1"/>
              <a:t>Fish</a:t>
            </a:r>
            <a:r>
              <a:rPr lang="cs-CZ" sz="4400" dirty="0"/>
              <a:t> and </a:t>
            </a:r>
            <a:r>
              <a:rPr lang="cs-CZ" sz="4400" dirty="0" err="1"/>
              <a:t>products</a:t>
            </a:r>
            <a:r>
              <a:rPr lang="cs-CZ" sz="4400" dirty="0"/>
              <a:t> </a:t>
            </a:r>
            <a:r>
              <a:rPr lang="cs-CZ" sz="4400" dirty="0" err="1"/>
              <a:t>thereof</a:t>
            </a:r>
            <a:r>
              <a:rPr lang="cs-CZ" sz="4400" dirty="0"/>
              <a:t>, </a:t>
            </a:r>
            <a:r>
              <a:rPr lang="cs-CZ" sz="4400" dirty="0" err="1"/>
              <a:t>except</a:t>
            </a:r>
            <a:r>
              <a:rPr lang="cs-CZ" sz="4400" dirty="0"/>
              <a:t>:</a:t>
            </a:r>
            <a:br>
              <a:rPr lang="cs-CZ" sz="4400" dirty="0"/>
            </a:br>
            <a:r>
              <a:rPr lang="cs-CZ" sz="4400" dirty="0"/>
              <a:t/>
            </a:r>
            <a:br>
              <a:rPr lang="cs-CZ" sz="4400" dirty="0"/>
            </a:br>
            <a:r>
              <a:rPr lang="cs-CZ" sz="4400" dirty="0"/>
              <a:t>(a) </a:t>
            </a:r>
            <a:r>
              <a:rPr lang="cs-CZ" sz="4400" dirty="0" err="1"/>
              <a:t>fish</a:t>
            </a:r>
            <a:r>
              <a:rPr lang="cs-CZ" sz="4400" dirty="0"/>
              <a:t> </a:t>
            </a:r>
            <a:r>
              <a:rPr lang="cs-CZ" sz="4400" dirty="0" err="1"/>
              <a:t>gelatine</a:t>
            </a:r>
            <a:r>
              <a:rPr lang="cs-CZ" sz="4400" dirty="0"/>
              <a:t> </a:t>
            </a:r>
            <a:r>
              <a:rPr lang="cs-CZ" sz="4400" dirty="0" err="1"/>
              <a:t>used</a:t>
            </a:r>
            <a:r>
              <a:rPr lang="cs-CZ" sz="4400" dirty="0"/>
              <a:t> as </a:t>
            </a:r>
            <a:r>
              <a:rPr lang="cs-CZ" sz="4400" dirty="0" err="1"/>
              <a:t>carrier</a:t>
            </a:r>
            <a:r>
              <a:rPr lang="cs-CZ" sz="4400" dirty="0"/>
              <a:t> </a:t>
            </a:r>
            <a:r>
              <a:rPr lang="cs-CZ" sz="4400" dirty="0" err="1"/>
              <a:t>for</a:t>
            </a:r>
            <a:r>
              <a:rPr lang="cs-CZ" sz="4400" dirty="0"/>
              <a:t> vitamin </a:t>
            </a:r>
            <a:r>
              <a:rPr lang="cs-CZ" sz="4400" dirty="0" err="1"/>
              <a:t>or</a:t>
            </a:r>
            <a:r>
              <a:rPr lang="cs-CZ" sz="4400" dirty="0"/>
              <a:t> </a:t>
            </a:r>
            <a:r>
              <a:rPr lang="cs-CZ" sz="4400" dirty="0" err="1" smtClean="0"/>
              <a:t>carotenoid</a:t>
            </a:r>
            <a:r>
              <a:rPr lang="cs-CZ" sz="4400" dirty="0"/>
              <a:t> </a:t>
            </a:r>
            <a:r>
              <a:rPr lang="cs-CZ" sz="4400" dirty="0" err="1" smtClean="0"/>
              <a:t>preparations</a:t>
            </a:r>
            <a:r>
              <a:rPr lang="cs-CZ" sz="4400" dirty="0"/>
              <a:t/>
            </a:r>
            <a:br>
              <a:rPr lang="cs-CZ" sz="4400" dirty="0"/>
            </a:br>
            <a:r>
              <a:rPr lang="cs-CZ" sz="4400" dirty="0"/>
              <a:t>(b) </a:t>
            </a:r>
            <a:r>
              <a:rPr lang="cs-CZ" sz="4400" dirty="0" err="1"/>
              <a:t>fish</a:t>
            </a:r>
            <a:r>
              <a:rPr lang="cs-CZ" sz="4400" dirty="0"/>
              <a:t> </a:t>
            </a:r>
            <a:r>
              <a:rPr lang="cs-CZ" sz="4400" dirty="0" err="1"/>
              <a:t>gelatine</a:t>
            </a:r>
            <a:r>
              <a:rPr lang="cs-CZ" sz="4400" dirty="0"/>
              <a:t> </a:t>
            </a:r>
            <a:r>
              <a:rPr lang="cs-CZ" sz="4400" dirty="0" err="1"/>
              <a:t>or</a:t>
            </a:r>
            <a:r>
              <a:rPr lang="cs-CZ" sz="4400" dirty="0"/>
              <a:t> </a:t>
            </a:r>
            <a:r>
              <a:rPr lang="cs-CZ" sz="4400" dirty="0" err="1"/>
              <a:t>Isinglass</a:t>
            </a:r>
            <a:r>
              <a:rPr lang="cs-CZ" sz="4400" dirty="0"/>
              <a:t> </a:t>
            </a:r>
            <a:r>
              <a:rPr lang="cs-CZ" sz="4400" dirty="0" err="1"/>
              <a:t>used</a:t>
            </a:r>
            <a:r>
              <a:rPr lang="cs-CZ" sz="4400" dirty="0"/>
              <a:t> as </a:t>
            </a:r>
            <a:r>
              <a:rPr lang="cs-CZ" sz="4400" dirty="0" err="1"/>
              <a:t>fining</a:t>
            </a:r>
            <a:r>
              <a:rPr lang="cs-CZ" sz="4400" dirty="0"/>
              <a:t> agent in </a:t>
            </a:r>
            <a:r>
              <a:rPr lang="cs-CZ" sz="4400" dirty="0" err="1"/>
              <a:t>beer</a:t>
            </a:r>
            <a:r>
              <a:rPr lang="cs-CZ" sz="4400" dirty="0"/>
              <a:t> and </a:t>
            </a:r>
            <a:r>
              <a:rPr lang="cs-CZ" sz="4400" dirty="0" err="1"/>
              <a:t>wine</a:t>
            </a:r>
            <a:r>
              <a:rPr lang="cs-CZ" sz="4400" dirty="0"/>
              <a:t/>
            </a:r>
            <a:br>
              <a:rPr lang="cs-CZ" sz="4400" dirty="0"/>
            </a:br>
            <a:endParaRPr lang="cs-CZ" dirty="0"/>
          </a:p>
        </p:txBody>
      </p:sp>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10</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8421713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eaLnBrk="1" hangingPunct="1">
              <a:defRPr/>
            </a:pPr>
            <a:r>
              <a:rPr lang="en-US" dirty="0" smtClean="0"/>
              <a:t>Low-Density Lipoproteins</a:t>
            </a:r>
            <a:endParaRPr lang="en-US" dirty="0"/>
          </a:p>
        </p:txBody>
      </p:sp>
      <p:sp>
        <p:nvSpPr>
          <p:cNvPr id="19459" name="Rectangle 3"/>
          <p:cNvSpPr>
            <a:spLocks noGrp="1" noChangeArrowheads="1"/>
          </p:cNvSpPr>
          <p:nvPr>
            <p:ph idx="1"/>
          </p:nvPr>
        </p:nvSpPr>
        <p:spPr/>
        <p:txBody>
          <a:bodyPr>
            <a:normAutofit/>
          </a:bodyPr>
          <a:lstStyle/>
          <a:p>
            <a:r>
              <a:rPr lang="cs-CZ" altLang="cs-CZ" dirty="0"/>
              <a:t>t</a:t>
            </a:r>
            <a:r>
              <a:rPr lang="en-US" altLang="cs-CZ" dirty="0" err="1" smtClean="0"/>
              <a:t>ake</a:t>
            </a:r>
            <a:r>
              <a:rPr lang="en-US" altLang="cs-CZ" dirty="0" smtClean="0"/>
              <a:t> </a:t>
            </a:r>
            <a:r>
              <a:rPr lang="en-US" altLang="cs-CZ" dirty="0"/>
              <a:t>cholesterol </a:t>
            </a:r>
            <a:r>
              <a:rPr lang="en-US" altLang="cs-CZ" b="1" dirty="0" smtClean="0">
                <a:solidFill>
                  <a:schemeClr val="tx2">
                    <a:lumMod val="60000"/>
                    <a:lumOff val="40000"/>
                  </a:schemeClr>
                </a:solidFill>
              </a:rPr>
              <a:t>from</a:t>
            </a:r>
            <a:r>
              <a:rPr lang="en-US" altLang="cs-CZ" dirty="0" smtClean="0"/>
              <a:t> </a:t>
            </a:r>
            <a:r>
              <a:rPr lang="en-US" altLang="cs-CZ" dirty="0"/>
              <a:t>the </a:t>
            </a:r>
            <a:r>
              <a:rPr lang="en-US" altLang="cs-CZ" b="1" dirty="0" smtClean="0">
                <a:solidFill>
                  <a:schemeClr val="tx2">
                    <a:lumMod val="60000"/>
                    <a:lumOff val="40000"/>
                  </a:schemeClr>
                </a:solidFill>
              </a:rPr>
              <a:t>liver</a:t>
            </a:r>
            <a:r>
              <a:rPr lang="en-US" altLang="cs-CZ" dirty="0" smtClean="0"/>
              <a:t> </a:t>
            </a:r>
            <a:r>
              <a:rPr lang="en-US" altLang="cs-CZ" dirty="0"/>
              <a:t>to wherever it is needed in the </a:t>
            </a:r>
            <a:r>
              <a:rPr lang="en-US" altLang="cs-CZ" dirty="0" smtClean="0"/>
              <a:t>body </a:t>
            </a:r>
            <a:endParaRPr lang="en-US" altLang="cs-CZ" dirty="0"/>
          </a:p>
          <a:p>
            <a:r>
              <a:rPr lang="cs-CZ" altLang="cs-CZ" dirty="0"/>
              <a:t>i</a:t>
            </a:r>
            <a:r>
              <a:rPr lang="en-US" altLang="cs-CZ" dirty="0" smtClean="0"/>
              <a:t>f </a:t>
            </a:r>
            <a:r>
              <a:rPr lang="en-US" altLang="cs-CZ" dirty="0"/>
              <a:t>too much LDL cholesterol is circulating, the </a:t>
            </a:r>
            <a:r>
              <a:rPr lang="en-US" altLang="cs-CZ" b="1" dirty="0" smtClean="0">
                <a:solidFill>
                  <a:schemeClr val="tx2">
                    <a:lumMod val="60000"/>
                    <a:lumOff val="40000"/>
                  </a:schemeClr>
                </a:solidFill>
              </a:rPr>
              <a:t>excess</a:t>
            </a:r>
            <a:r>
              <a:rPr lang="en-US" altLang="cs-CZ" dirty="0" smtClean="0"/>
              <a:t> </a:t>
            </a:r>
            <a:r>
              <a:rPr lang="en-US" altLang="cs-CZ" dirty="0"/>
              <a:t>amounts of cholesterol can </a:t>
            </a:r>
            <a:r>
              <a:rPr lang="en-US" altLang="cs-CZ" b="1" dirty="0" smtClean="0">
                <a:solidFill>
                  <a:schemeClr val="tx2">
                    <a:lumMod val="60000"/>
                    <a:lumOff val="40000"/>
                  </a:schemeClr>
                </a:solidFill>
              </a:rPr>
              <a:t>build</a:t>
            </a:r>
            <a:r>
              <a:rPr lang="en-US" altLang="cs-CZ" dirty="0" smtClean="0"/>
              <a:t> </a:t>
            </a:r>
            <a:r>
              <a:rPr lang="en-US" altLang="cs-CZ" b="1" dirty="0" smtClean="0">
                <a:solidFill>
                  <a:schemeClr val="tx2">
                    <a:lumMod val="60000"/>
                    <a:lumOff val="40000"/>
                  </a:schemeClr>
                </a:solidFill>
              </a:rPr>
              <a:t>up</a:t>
            </a:r>
            <a:r>
              <a:rPr lang="en-US" altLang="cs-CZ" dirty="0" smtClean="0"/>
              <a:t> </a:t>
            </a:r>
            <a:r>
              <a:rPr lang="en-US" altLang="cs-CZ" dirty="0"/>
              <a:t>in </a:t>
            </a:r>
            <a:r>
              <a:rPr lang="en-US" altLang="cs-CZ" b="1" dirty="0" smtClean="0">
                <a:solidFill>
                  <a:schemeClr val="tx2">
                    <a:lumMod val="60000"/>
                    <a:lumOff val="40000"/>
                  </a:schemeClr>
                </a:solidFill>
              </a:rPr>
              <a:t>artery</a:t>
            </a:r>
            <a:r>
              <a:rPr lang="en-US" altLang="cs-CZ" dirty="0" smtClean="0"/>
              <a:t> walls  </a:t>
            </a:r>
            <a:endParaRPr lang="en-US" altLang="cs-CZ" dirty="0"/>
          </a:p>
          <a:p>
            <a:r>
              <a:rPr lang="cs-CZ" altLang="cs-CZ" dirty="0"/>
              <a:t>t</a:t>
            </a:r>
            <a:r>
              <a:rPr lang="en-US" altLang="cs-CZ" dirty="0" smtClean="0"/>
              <a:t>his </a:t>
            </a:r>
            <a:r>
              <a:rPr lang="en-US" altLang="cs-CZ" dirty="0"/>
              <a:t>buildup </a:t>
            </a:r>
            <a:r>
              <a:rPr lang="en-US" altLang="cs-CZ" b="1" dirty="0" smtClean="0">
                <a:solidFill>
                  <a:schemeClr val="tx2">
                    <a:lumMod val="60000"/>
                    <a:lumOff val="40000"/>
                  </a:schemeClr>
                </a:solidFill>
              </a:rPr>
              <a:t>increases</a:t>
            </a:r>
            <a:r>
              <a:rPr lang="en-US" altLang="cs-CZ" dirty="0" smtClean="0"/>
              <a:t> </a:t>
            </a:r>
            <a:r>
              <a:rPr lang="en-US" altLang="cs-CZ" dirty="0"/>
              <a:t>the risk of </a:t>
            </a:r>
            <a:r>
              <a:rPr lang="en-US" altLang="cs-CZ" b="1" dirty="0" smtClean="0">
                <a:solidFill>
                  <a:schemeClr val="tx2">
                    <a:lumMod val="60000"/>
                    <a:lumOff val="40000"/>
                  </a:schemeClr>
                </a:solidFill>
              </a:rPr>
              <a:t>heart</a:t>
            </a:r>
            <a:r>
              <a:rPr lang="en-US" altLang="cs-CZ" dirty="0" smtClean="0"/>
              <a:t> </a:t>
            </a:r>
            <a:r>
              <a:rPr lang="en-US" altLang="cs-CZ" b="1" dirty="0" smtClean="0">
                <a:solidFill>
                  <a:schemeClr val="tx2">
                    <a:lumMod val="60000"/>
                    <a:lumOff val="40000"/>
                  </a:schemeClr>
                </a:solidFill>
              </a:rPr>
              <a:t>disease</a:t>
            </a:r>
            <a:r>
              <a:rPr lang="en-US" altLang="cs-CZ" dirty="0" smtClean="0"/>
              <a:t> </a:t>
            </a:r>
            <a:r>
              <a:rPr lang="en-US" altLang="cs-CZ" dirty="0"/>
              <a:t>or </a:t>
            </a:r>
            <a:r>
              <a:rPr lang="en-US" altLang="cs-CZ" b="1" dirty="0" smtClean="0">
                <a:solidFill>
                  <a:schemeClr val="tx2">
                    <a:lumMod val="60000"/>
                    <a:lumOff val="40000"/>
                  </a:schemeClr>
                </a:solidFill>
              </a:rPr>
              <a:t>stroke</a:t>
            </a:r>
            <a:endParaRPr lang="en-US" altLang="cs-CZ" dirty="0"/>
          </a:p>
          <a:p>
            <a:r>
              <a:rPr lang="cs-CZ" altLang="cs-CZ" dirty="0"/>
              <a:t>t</a:t>
            </a:r>
            <a:r>
              <a:rPr lang="en-US" altLang="cs-CZ" dirty="0" err="1" smtClean="0"/>
              <a:t>hus</a:t>
            </a:r>
            <a:r>
              <a:rPr lang="en-US" altLang="cs-CZ" dirty="0"/>
              <a:t>, LDL cholesterol has come to be known as </a:t>
            </a:r>
            <a:r>
              <a:rPr lang="en-US" altLang="cs-CZ" dirty="0" smtClean="0"/>
              <a:t>“</a:t>
            </a:r>
            <a:r>
              <a:rPr lang="en-US" altLang="cs-CZ" b="1" dirty="0" smtClean="0">
                <a:solidFill>
                  <a:schemeClr val="tx2">
                    <a:lumMod val="60000"/>
                    <a:lumOff val="40000"/>
                  </a:schemeClr>
                </a:solidFill>
              </a:rPr>
              <a:t>bad</a:t>
            </a:r>
            <a:r>
              <a:rPr lang="en-US" altLang="cs-CZ" u="sng" dirty="0" smtClean="0"/>
              <a:t> </a:t>
            </a:r>
            <a:r>
              <a:rPr lang="en-US" altLang="cs-CZ" b="1" dirty="0" err="1" smtClean="0">
                <a:solidFill>
                  <a:schemeClr val="tx2">
                    <a:lumMod val="60000"/>
                    <a:lumOff val="40000"/>
                  </a:schemeClr>
                </a:solidFill>
              </a:rPr>
              <a:t>cholestero</a:t>
            </a:r>
            <a:r>
              <a:rPr lang="cs-CZ" altLang="cs-CZ" b="1" dirty="0" smtClean="0">
                <a:solidFill>
                  <a:schemeClr val="tx2">
                    <a:lumMod val="60000"/>
                    <a:lumOff val="40000"/>
                  </a:schemeClr>
                </a:solidFill>
              </a:rPr>
              <a:t>l</a:t>
            </a:r>
            <a:r>
              <a:rPr lang="en-US" altLang="cs-CZ" dirty="0" smtClean="0"/>
              <a:t>” </a:t>
            </a:r>
            <a:endParaRPr lang="en-US" altLang="cs-CZ" sz="320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8690383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defRPr/>
            </a:pPr>
            <a:r>
              <a:rPr lang="en-US" sz="4000" dirty="0"/>
              <a:t> High-Density </a:t>
            </a:r>
            <a:r>
              <a:rPr lang="en-US" sz="4000" dirty="0" smtClean="0"/>
              <a:t>Lipoproteins</a:t>
            </a:r>
            <a:endParaRPr lang="en-US" sz="4000" dirty="0"/>
          </a:p>
        </p:txBody>
      </p:sp>
      <p:sp>
        <p:nvSpPr>
          <p:cNvPr id="20483" name="Rectangle 3"/>
          <p:cNvSpPr>
            <a:spLocks noGrp="1" noChangeArrowheads="1"/>
          </p:cNvSpPr>
          <p:nvPr>
            <p:ph idx="1"/>
          </p:nvPr>
        </p:nvSpPr>
        <p:spPr/>
        <p:txBody>
          <a:bodyPr>
            <a:normAutofit/>
          </a:bodyPr>
          <a:lstStyle/>
          <a:p>
            <a:r>
              <a:rPr lang="cs-CZ" altLang="cs-CZ" dirty="0"/>
              <a:t>p</a:t>
            </a:r>
            <a:r>
              <a:rPr lang="en-US" altLang="cs-CZ" dirty="0" err="1" smtClean="0"/>
              <a:t>icks</a:t>
            </a:r>
            <a:r>
              <a:rPr lang="en-US" altLang="cs-CZ" dirty="0" smtClean="0"/>
              <a:t> </a:t>
            </a:r>
            <a:r>
              <a:rPr lang="en-US" altLang="cs-CZ" dirty="0"/>
              <a:t>up excess cholesterol and takes it </a:t>
            </a:r>
            <a:r>
              <a:rPr lang="en-US" altLang="cs-CZ" b="1" dirty="0" smtClean="0">
                <a:solidFill>
                  <a:schemeClr val="tx2">
                    <a:lumMod val="60000"/>
                    <a:lumOff val="40000"/>
                  </a:schemeClr>
                </a:solidFill>
              </a:rPr>
              <a:t>back</a:t>
            </a:r>
            <a:r>
              <a:rPr lang="en-US" altLang="cs-CZ" dirty="0" smtClean="0"/>
              <a:t> </a:t>
            </a:r>
            <a:r>
              <a:rPr lang="en-US" altLang="cs-CZ" dirty="0"/>
              <a:t>to the </a:t>
            </a:r>
            <a:r>
              <a:rPr lang="en-US" altLang="cs-CZ" b="1" dirty="0" smtClean="0">
                <a:solidFill>
                  <a:schemeClr val="tx2">
                    <a:lumMod val="60000"/>
                    <a:lumOff val="40000"/>
                  </a:schemeClr>
                </a:solidFill>
              </a:rPr>
              <a:t>liver</a:t>
            </a:r>
            <a:r>
              <a:rPr lang="en-US" altLang="cs-CZ" dirty="0" smtClean="0"/>
              <a:t>, </a:t>
            </a:r>
            <a:r>
              <a:rPr lang="en-US" altLang="cs-CZ" dirty="0"/>
              <a:t>keeping it from causing </a:t>
            </a:r>
            <a:r>
              <a:rPr lang="en-US" altLang="cs-CZ" dirty="0" smtClean="0"/>
              <a:t>harm</a:t>
            </a:r>
            <a:endParaRPr lang="en-US" altLang="cs-CZ" i="1" dirty="0"/>
          </a:p>
          <a:p>
            <a:r>
              <a:rPr lang="en-US" altLang="cs-CZ" dirty="0"/>
              <a:t>Thus, HDL cholesterol has come to be known as </a:t>
            </a:r>
            <a:r>
              <a:rPr lang="en-US" altLang="cs-CZ" dirty="0" smtClean="0"/>
              <a:t>“</a:t>
            </a:r>
            <a:r>
              <a:rPr lang="en-US" altLang="cs-CZ" b="1" dirty="0" smtClean="0">
                <a:solidFill>
                  <a:schemeClr val="tx2">
                    <a:lumMod val="60000"/>
                    <a:lumOff val="40000"/>
                  </a:schemeClr>
                </a:solidFill>
              </a:rPr>
              <a:t>good</a:t>
            </a:r>
            <a:r>
              <a:rPr lang="en-US" altLang="cs-CZ" dirty="0" smtClean="0"/>
              <a:t> </a:t>
            </a:r>
            <a:r>
              <a:rPr lang="en-US" altLang="cs-CZ" b="1" dirty="0" smtClean="0">
                <a:solidFill>
                  <a:schemeClr val="tx2">
                    <a:lumMod val="60000"/>
                    <a:lumOff val="40000"/>
                  </a:schemeClr>
                </a:solidFill>
              </a:rPr>
              <a:t>cholesterol</a:t>
            </a:r>
            <a:r>
              <a:rPr lang="en-US" altLang="cs-CZ" dirty="0" smtClean="0"/>
              <a:t>.” </a:t>
            </a:r>
            <a:endParaRPr lang="en-US" altLang="cs-CZ" sz="3200" dirty="0"/>
          </a:p>
        </p:txBody>
      </p:sp>
      <p:pic>
        <p:nvPicPr>
          <p:cNvPr id="3" name="Obrázek 2"/>
          <p:cNvPicPr>
            <a:picLocks noChangeAspect="1"/>
          </p:cNvPicPr>
          <p:nvPr/>
        </p:nvPicPr>
        <p:blipFill>
          <a:blip r:embed="rId3"/>
          <a:stretch>
            <a:fillRect/>
          </a:stretch>
        </p:blipFill>
        <p:spPr>
          <a:xfrm>
            <a:off x="4874179" y="3394364"/>
            <a:ext cx="6210156" cy="2734621"/>
          </a:xfrm>
          <a:prstGeom prst="rect">
            <a:avLst/>
          </a:prstGeom>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101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1349319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Important</a:t>
            </a:r>
            <a:r>
              <a:rPr lang="cs-CZ" dirty="0" smtClean="0"/>
              <a:t>!</a:t>
            </a:r>
            <a:endParaRPr lang="cs-CZ" dirty="0"/>
          </a:p>
        </p:txBody>
      </p:sp>
      <p:sp>
        <p:nvSpPr>
          <p:cNvPr id="16387" name="Rectangle 3"/>
          <p:cNvSpPr>
            <a:spLocks noGrp="1" noChangeArrowheads="1"/>
          </p:cNvSpPr>
          <p:nvPr>
            <p:ph idx="1"/>
          </p:nvPr>
        </p:nvSpPr>
        <p:spPr/>
        <p:txBody>
          <a:bodyPr anchor="ctr">
            <a:normAutofit/>
          </a:bodyPr>
          <a:lstStyle/>
          <a:p>
            <a:pPr marL="0" indent="0" algn="ctr" eaLnBrk="1" hangingPunct="1">
              <a:lnSpc>
                <a:spcPct val="90000"/>
              </a:lnSpc>
              <a:buFont typeface="Wingdings" panose="05000000000000000000" pitchFamily="2" charset="2"/>
              <a:buNone/>
            </a:pPr>
            <a:r>
              <a:rPr lang="en-US" altLang="cs-CZ" sz="3200" b="1" dirty="0" smtClean="0"/>
              <a:t>For </a:t>
            </a:r>
            <a:r>
              <a:rPr lang="en-US" altLang="cs-CZ" sz="3200" b="1" dirty="0"/>
              <a:t>most people, the </a:t>
            </a:r>
            <a:r>
              <a:rPr lang="en-US" altLang="cs-CZ" sz="3200" b="1" dirty="0" smtClean="0">
                <a:solidFill>
                  <a:schemeClr val="tx2">
                    <a:lumMod val="60000"/>
                    <a:lumOff val="40000"/>
                  </a:schemeClr>
                </a:solidFill>
              </a:rPr>
              <a:t>amounts</a:t>
            </a:r>
            <a:r>
              <a:rPr lang="en-US" altLang="cs-CZ" sz="3200" b="1" dirty="0" smtClean="0"/>
              <a:t> </a:t>
            </a:r>
            <a:r>
              <a:rPr lang="en-US" altLang="cs-CZ" sz="3200" b="1" dirty="0"/>
              <a:t>and </a:t>
            </a:r>
            <a:r>
              <a:rPr lang="en-US" altLang="cs-CZ" sz="3200" b="1" dirty="0" smtClean="0">
                <a:solidFill>
                  <a:schemeClr val="tx2">
                    <a:lumMod val="60000"/>
                    <a:lumOff val="40000"/>
                  </a:schemeClr>
                </a:solidFill>
              </a:rPr>
              <a:t>types</a:t>
            </a:r>
            <a:r>
              <a:rPr lang="en-US" altLang="cs-CZ" sz="3200" b="1" dirty="0" smtClean="0"/>
              <a:t> </a:t>
            </a:r>
            <a:r>
              <a:rPr lang="en-US" altLang="cs-CZ" sz="3200" b="1" dirty="0"/>
              <a:t>of </a:t>
            </a:r>
            <a:r>
              <a:rPr lang="en-US" altLang="cs-CZ" sz="3200" b="1" i="1" dirty="0"/>
              <a:t>fats</a:t>
            </a:r>
            <a:r>
              <a:rPr lang="en-US" altLang="cs-CZ" sz="3200" b="1" dirty="0"/>
              <a:t> eaten </a:t>
            </a:r>
            <a:r>
              <a:rPr lang="en-US" altLang="cs-CZ" sz="3200" b="1" dirty="0" smtClean="0"/>
              <a:t>have</a:t>
            </a:r>
            <a:r>
              <a:rPr lang="cs-CZ" altLang="cs-CZ" sz="3200" b="1" dirty="0" smtClean="0"/>
              <a:t> </a:t>
            </a:r>
            <a:r>
              <a:rPr lang="en-US" altLang="cs-CZ" sz="3200" b="1" dirty="0" smtClean="0"/>
              <a:t>a </a:t>
            </a:r>
            <a:r>
              <a:rPr lang="en-US" altLang="cs-CZ" sz="3200" b="1" dirty="0" smtClean="0">
                <a:solidFill>
                  <a:schemeClr val="tx2">
                    <a:lumMod val="60000"/>
                    <a:lumOff val="40000"/>
                  </a:schemeClr>
                </a:solidFill>
              </a:rPr>
              <a:t>greater</a:t>
            </a:r>
            <a:r>
              <a:rPr lang="en-US" altLang="cs-CZ" sz="3200" b="1" dirty="0" smtClean="0"/>
              <a:t> </a:t>
            </a:r>
            <a:r>
              <a:rPr lang="en-US" altLang="cs-CZ" sz="3200" b="1" dirty="0"/>
              <a:t>effect on blood cholesterol than does the cholesterol itself.  </a:t>
            </a:r>
          </a:p>
          <a:p>
            <a:pPr marL="0" indent="0" algn="ctr" eaLnBrk="1" hangingPunct="1">
              <a:lnSpc>
                <a:spcPct val="90000"/>
              </a:lnSpc>
              <a:buFont typeface="Wingdings" panose="05000000000000000000" pitchFamily="2" charset="2"/>
              <a:buNone/>
            </a:pPr>
            <a:endParaRPr lang="en-US" altLang="cs-CZ" sz="3200" b="1" dirty="0"/>
          </a:p>
          <a:p>
            <a:pPr marL="0" indent="0" algn="ctr" eaLnBrk="1" hangingPunct="1">
              <a:lnSpc>
                <a:spcPct val="90000"/>
              </a:lnSpc>
              <a:buFont typeface="Wingdings" panose="05000000000000000000" pitchFamily="2" charset="2"/>
              <a:buNone/>
            </a:pPr>
            <a:r>
              <a:rPr lang="en-US" altLang="cs-CZ" sz="3200" b="1" dirty="0" smtClean="0"/>
              <a:t>The </a:t>
            </a:r>
            <a:r>
              <a:rPr lang="en-US" altLang="cs-CZ" sz="3200" b="1" dirty="0"/>
              <a:t>fats found in food, such as butter, chicken fat, or corn oil, are made up of different combinations of </a:t>
            </a:r>
            <a:r>
              <a:rPr lang="en-US" altLang="cs-CZ" sz="3200" b="1" i="1" dirty="0" smtClean="0">
                <a:solidFill>
                  <a:schemeClr val="tx2">
                    <a:lumMod val="60000"/>
                    <a:lumOff val="40000"/>
                  </a:schemeClr>
                </a:solidFill>
              </a:rPr>
              <a:t>fatty</a:t>
            </a:r>
            <a:r>
              <a:rPr lang="cs-CZ" altLang="cs-CZ" sz="3200" b="1" i="1" dirty="0" smtClean="0"/>
              <a:t> </a:t>
            </a:r>
            <a:r>
              <a:rPr lang="en-US" altLang="cs-CZ" sz="3200" b="1" i="1" dirty="0" smtClean="0">
                <a:solidFill>
                  <a:schemeClr val="tx2">
                    <a:lumMod val="60000"/>
                    <a:lumOff val="40000"/>
                  </a:schemeClr>
                </a:solidFill>
              </a:rPr>
              <a:t>acids</a:t>
            </a:r>
            <a:r>
              <a:rPr lang="cs-CZ" altLang="cs-CZ" sz="3200" b="1" dirty="0"/>
              <a:t>.</a:t>
            </a:r>
            <a:r>
              <a:rPr lang="en-US" altLang="cs-CZ" sz="3200" b="1" dirty="0" smtClean="0"/>
              <a:t>  </a:t>
            </a:r>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102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74962100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183" y="0"/>
            <a:ext cx="11127633" cy="6858000"/>
          </a:xfrm>
          <a:prstGeom prst="rect">
            <a:avLst/>
          </a:prstGeom>
        </p:spPr>
      </p:pic>
    </p:spTree>
    <p:extLst>
      <p:ext uri="{BB962C8B-B14F-4D97-AF65-F5344CB8AC3E}">
        <p14:creationId xmlns:p14="http://schemas.microsoft.com/office/powerpoint/2010/main" val="3580644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dirty="0"/>
              <a:t> Saturated </a:t>
            </a:r>
            <a:r>
              <a:rPr lang="cs-CZ" dirty="0" smtClean="0"/>
              <a:t>f</a:t>
            </a:r>
            <a:r>
              <a:rPr lang="en-US" dirty="0" err="1" smtClean="0"/>
              <a:t>atty</a:t>
            </a:r>
            <a:r>
              <a:rPr lang="en-US" dirty="0" smtClean="0"/>
              <a:t> </a:t>
            </a:r>
            <a:r>
              <a:rPr lang="cs-CZ" dirty="0"/>
              <a:t>a</a:t>
            </a:r>
            <a:r>
              <a:rPr lang="en-US" dirty="0" err="1" smtClean="0"/>
              <a:t>cids</a:t>
            </a:r>
            <a:endParaRPr lang="en-US" dirty="0"/>
          </a:p>
        </p:txBody>
      </p:sp>
      <p:sp>
        <p:nvSpPr>
          <p:cNvPr id="12291" name="Rectangle 3"/>
          <p:cNvSpPr>
            <a:spLocks noGrp="1" noChangeArrowheads="1"/>
          </p:cNvSpPr>
          <p:nvPr>
            <p:ph idx="1"/>
          </p:nvPr>
        </p:nvSpPr>
        <p:spPr/>
        <p:txBody>
          <a:bodyPr>
            <a:normAutofit/>
          </a:bodyPr>
          <a:lstStyle/>
          <a:p>
            <a:r>
              <a:rPr lang="cs-CZ" altLang="cs-CZ" b="1" dirty="0"/>
              <a:t>r</a:t>
            </a:r>
            <a:r>
              <a:rPr lang="en-US" altLang="cs-CZ" b="1" dirty="0" err="1" smtClean="0"/>
              <a:t>aise</a:t>
            </a:r>
            <a:r>
              <a:rPr lang="en-US" altLang="cs-CZ" b="1" dirty="0" smtClean="0"/>
              <a:t> LDL</a:t>
            </a:r>
            <a:r>
              <a:rPr lang="cs-CZ" altLang="cs-CZ" b="1" dirty="0" smtClean="0"/>
              <a:t>s - </a:t>
            </a:r>
            <a:r>
              <a:rPr lang="en-US" dirty="0" err="1">
                <a:solidFill>
                  <a:schemeClr val="tx2">
                    <a:lumMod val="60000"/>
                    <a:lumOff val="40000"/>
                  </a:schemeClr>
                </a:solidFill>
              </a:rPr>
              <a:t>lauric</a:t>
            </a:r>
            <a:r>
              <a:rPr lang="en-US" dirty="0">
                <a:solidFill>
                  <a:schemeClr val="tx2">
                    <a:lumMod val="60000"/>
                    <a:lumOff val="40000"/>
                  </a:schemeClr>
                </a:solidFill>
              </a:rPr>
              <a:t>, </a:t>
            </a:r>
            <a:r>
              <a:rPr lang="en-US" dirty="0" err="1">
                <a:solidFill>
                  <a:schemeClr val="tx2">
                    <a:lumMod val="60000"/>
                    <a:lumOff val="40000"/>
                  </a:schemeClr>
                </a:solidFill>
              </a:rPr>
              <a:t>myristic</a:t>
            </a:r>
            <a:r>
              <a:rPr lang="en-US" dirty="0">
                <a:solidFill>
                  <a:schemeClr val="tx2">
                    <a:lumMod val="60000"/>
                    <a:lumOff val="40000"/>
                  </a:schemeClr>
                </a:solidFill>
              </a:rPr>
              <a:t> and palmitic </a:t>
            </a:r>
            <a:r>
              <a:rPr lang="en-US" dirty="0"/>
              <a:t>acid raise blood total and LDL cholesterol concentrations </a:t>
            </a:r>
            <a:endParaRPr lang="en-US" altLang="cs-CZ" b="1" dirty="0"/>
          </a:p>
          <a:p>
            <a:r>
              <a:rPr lang="cs-CZ" altLang="cs-CZ" b="1" dirty="0"/>
              <a:t>r</a:t>
            </a:r>
            <a:r>
              <a:rPr lang="en-US" altLang="cs-CZ" b="1" dirty="0" err="1" smtClean="0"/>
              <a:t>aise</a:t>
            </a:r>
            <a:r>
              <a:rPr lang="en-US" altLang="cs-CZ" b="1" dirty="0" smtClean="0"/>
              <a:t> HDLs</a:t>
            </a:r>
            <a:r>
              <a:rPr lang="cs-CZ" altLang="cs-CZ" b="1" dirty="0" smtClean="0"/>
              <a:t> - </a:t>
            </a:r>
            <a:r>
              <a:rPr lang="en-US" dirty="0" err="1" smtClean="0">
                <a:solidFill>
                  <a:schemeClr val="tx2">
                    <a:lumMod val="60000"/>
                    <a:lumOff val="40000"/>
                  </a:schemeClr>
                </a:solidFill>
              </a:rPr>
              <a:t>lauric</a:t>
            </a:r>
            <a:r>
              <a:rPr lang="en-US" dirty="0" smtClean="0"/>
              <a:t> </a:t>
            </a:r>
            <a:r>
              <a:rPr lang="en-US" dirty="0"/>
              <a:t>acid strongly increases blood HDL cholesterol </a:t>
            </a:r>
            <a:endParaRPr lang="cs-CZ" altLang="cs-CZ" b="1" dirty="0" smtClean="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6635881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cs-CZ" dirty="0"/>
              <a:t>Monounsaturated </a:t>
            </a:r>
            <a:r>
              <a:rPr lang="cs-CZ" altLang="cs-CZ" dirty="0" smtClean="0"/>
              <a:t>f</a:t>
            </a:r>
            <a:r>
              <a:rPr lang="en-US" altLang="cs-CZ" dirty="0" err="1" smtClean="0"/>
              <a:t>atty</a:t>
            </a:r>
            <a:r>
              <a:rPr lang="en-US" altLang="cs-CZ" dirty="0" smtClean="0"/>
              <a:t> </a:t>
            </a:r>
            <a:r>
              <a:rPr lang="cs-CZ" altLang="cs-CZ" dirty="0"/>
              <a:t>a</a:t>
            </a:r>
            <a:r>
              <a:rPr lang="en-US" altLang="cs-CZ" dirty="0" err="1" smtClean="0"/>
              <a:t>cids</a:t>
            </a:r>
            <a:endParaRPr lang="en-US" altLang="cs-CZ" dirty="0"/>
          </a:p>
        </p:txBody>
      </p:sp>
      <p:sp>
        <p:nvSpPr>
          <p:cNvPr id="22531" name="Rectangle 3"/>
          <p:cNvSpPr>
            <a:spLocks noGrp="1" noChangeArrowheads="1"/>
          </p:cNvSpPr>
          <p:nvPr>
            <p:ph idx="1"/>
          </p:nvPr>
        </p:nvSpPr>
        <p:spPr/>
        <p:txBody>
          <a:bodyPr>
            <a:normAutofit/>
          </a:bodyPr>
          <a:lstStyle/>
          <a:p>
            <a:r>
              <a:rPr lang="cs-CZ" altLang="cs-CZ" dirty="0"/>
              <a:t>a</a:t>
            </a:r>
            <a:r>
              <a:rPr lang="en-US" altLang="cs-CZ" dirty="0" err="1" smtClean="0"/>
              <a:t>ppear</a:t>
            </a:r>
            <a:r>
              <a:rPr lang="en-US" altLang="cs-CZ" dirty="0" smtClean="0"/>
              <a:t> </a:t>
            </a:r>
            <a:r>
              <a:rPr lang="en-US" altLang="cs-CZ" dirty="0"/>
              <a:t>to </a:t>
            </a:r>
            <a:r>
              <a:rPr lang="en-US" altLang="cs-CZ" b="1" dirty="0"/>
              <a:t>lower LDL </a:t>
            </a:r>
            <a:r>
              <a:rPr lang="en-US" altLang="cs-CZ" dirty="0"/>
              <a:t>(“bad”) cholesterol and help </a:t>
            </a:r>
            <a:r>
              <a:rPr lang="en-US" altLang="cs-CZ" b="1" dirty="0"/>
              <a:t>raise</a:t>
            </a:r>
            <a:r>
              <a:rPr lang="en-US" altLang="cs-CZ" dirty="0"/>
              <a:t> levels of </a:t>
            </a:r>
            <a:r>
              <a:rPr lang="en-US" altLang="cs-CZ" b="1" dirty="0"/>
              <a:t>HDL</a:t>
            </a:r>
            <a:r>
              <a:rPr lang="en-US" altLang="cs-CZ" dirty="0"/>
              <a:t> (“good”) </a:t>
            </a:r>
            <a:r>
              <a:rPr lang="en-US" altLang="cs-CZ" dirty="0" smtClean="0"/>
              <a:t>cholesterol </a:t>
            </a:r>
            <a:endParaRPr lang="en-US" alt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0275678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normAutofit/>
          </a:bodyPr>
          <a:lstStyle/>
          <a:p>
            <a:pPr eaLnBrk="1" hangingPunct="1"/>
            <a:r>
              <a:rPr lang="en-US" altLang="cs-CZ" dirty="0"/>
              <a:t>Polyunsaturated Fatty Acids</a:t>
            </a:r>
          </a:p>
        </p:txBody>
      </p:sp>
      <p:sp>
        <p:nvSpPr>
          <p:cNvPr id="21507" name="Rectangle 1027"/>
          <p:cNvSpPr>
            <a:spLocks noGrp="1" noChangeArrowheads="1"/>
          </p:cNvSpPr>
          <p:nvPr>
            <p:ph idx="1"/>
          </p:nvPr>
        </p:nvSpPr>
        <p:spPr/>
        <p:txBody>
          <a:bodyPr>
            <a:normAutofit/>
          </a:bodyPr>
          <a:lstStyle/>
          <a:p>
            <a:r>
              <a:rPr lang="en-US" i="1" dirty="0" smtClean="0"/>
              <a:t>n-6 </a:t>
            </a:r>
            <a:r>
              <a:rPr lang="en-US" dirty="0"/>
              <a:t>PUFA </a:t>
            </a:r>
            <a:r>
              <a:rPr lang="en-US" b="1" dirty="0" smtClean="0"/>
              <a:t>lower</a:t>
            </a:r>
            <a:r>
              <a:rPr lang="en-US" dirty="0" smtClean="0"/>
              <a:t> </a:t>
            </a:r>
            <a:r>
              <a:rPr lang="en-US" dirty="0"/>
              <a:t>blood </a:t>
            </a:r>
            <a:r>
              <a:rPr lang="en-US" b="1" dirty="0"/>
              <a:t>total and LDL </a:t>
            </a:r>
            <a:r>
              <a:rPr lang="en-US" dirty="0"/>
              <a:t>cholesterol concentrations </a:t>
            </a:r>
            <a:endParaRPr lang="cs-CZ" dirty="0" smtClean="0"/>
          </a:p>
          <a:p>
            <a:r>
              <a:rPr lang="cs-CZ" dirty="0"/>
              <a:t>e</a:t>
            </a:r>
            <a:r>
              <a:rPr lang="en-US" dirty="0" err="1" smtClean="0"/>
              <a:t>ffects</a:t>
            </a:r>
            <a:r>
              <a:rPr lang="en-US" dirty="0" smtClean="0"/>
              <a:t> </a:t>
            </a:r>
            <a:r>
              <a:rPr lang="en-US" dirty="0"/>
              <a:t>of alpha-linolenic acid on the blood lipoprotein profile are comparable to those of linoleic </a:t>
            </a:r>
            <a:endParaRPr lang="cs-CZ" altLang="cs-CZ" b="1" dirty="0" smtClean="0"/>
          </a:p>
          <a:p>
            <a:r>
              <a:rPr lang="en-US" dirty="0"/>
              <a:t>EPA and </a:t>
            </a:r>
            <a:r>
              <a:rPr lang="en-US" dirty="0" smtClean="0"/>
              <a:t>DHA </a:t>
            </a:r>
            <a:r>
              <a:rPr lang="en-US" b="1" dirty="0"/>
              <a:t>lower</a:t>
            </a:r>
            <a:r>
              <a:rPr lang="en-US" dirty="0"/>
              <a:t> blood </a:t>
            </a:r>
            <a:r>
              <a:rPr lang="en-US" b="1" dirty="0"/>
              <a:t>triacylglycerol</a:t>
            </a:r>
            <a:r>
              <a:rPr lang="en-US" dirty="0"/>
              <a:t> concentrations </a:t>
            </a:r>
            <a:endParaRPr lang="en-US" altLang="cs-CZ" b="1"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7975726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Lipoprotein profile</a:t>
            </a:r>
            <a:endParaRPr lang="cs-CZ" dirty="0"/>
          </a:p>
        </p:txBody>
      </p:sp>
      <p:sp>
        <p:nvSpPr>
          <p:cNvPr id="3" name="Zástupný symbol pro obsah 2"/>
          <p:cNvSpPr>
            <a:spLocks noGrp="1"/>
          </p:cNvSpPr>
          <p:nvPr>
            <p:ph idx="1"/>
          </p:nvPr>
        </p:nvSpPr>
        <p:spPr/>
        <p:txBody>
          <a:bodyPr/>
          <a:lstStyle/>
          <a:p>
            <a:r>
              <a:rPr lang="cs-CZ" dirty="0" err="1" smtClean="0"/>
              <a:t>The</a:t>
            </a:r>
            <a:r>
              <a:rPr lang="cs-CZ" dirty="0" smtClean="0"/>
              <a:t> </a:t>
            </a:r>
            <a:r>
              <a:rPr lang="en-US" dirty="0" smtClean="0"/>
              <a:t>most </a:t>
            </a:r>
            <a:r>
              <a:rPr lang="en-US" dirty="0" err="1"/>
              <a:t>favourable</a:t>
            </a:r>
            <a:r>
              <a:rPr lang="en-US" dirty="0"/>
              <a:t> lipoprotein profile to lower atherosclerotic risk is achieved when a mixture of SFA and TFA is replaced by a mixture of oleic acid, linoleic acid and n-3 LCPUFA. These effects are dose-dependent. The various SFA may also differ in their effects on the blood lipoprotein profile. In particular, the effects of </a:t>
            </a:r>
            <a:r>
              <a:rPr lang="en-US" b="1" dirty="0"/>
              <a:t>stearic acid </a:t>
            </a:r>
            <a:r>
              <a:rPr lang="en-US" dirty="0"/>
              <a:t>may be less disadvantageous than those of </a:t>
            </a:r>
            <a:r>
              <a:rPr lang="en-US" dirty="0" err="1"/>
              <a:t>myristic</a:t>
            </a:r>
            <a:r>
              <a:rPr lang="en-US" dirty="0"/>
              <a:t> and palmitic acids. However the available data are insufficient to set different DRVs for different SFA. </a:t>
            </a:r>
          </a:p>
        </p:txBody>
      </p:sp>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107</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17535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Effect</a:t>
            </a:r>
            <a:r>
              <a:rPr lang="cs-CZ" dirty="0" smtClean="0"/>
              <a:t> on </a:t>
            </a:r>
            <a:r>
              <a:rPr lang="cs-CZ" dirty="0" err="1" smtClean="0"/>
              <a:t>blood</a:t>
            </a:r>
            <a:r>
              <a:rPr lang="cs-CZ" dirty="0" smtClean="0"/>
              <a:t> cholesterol</a:t>
            </a:r>
            <a:endParaRPr lang="cs-CZ" dirty="0"/>
          </a:p>
        </p:txBody>
      </p:sp>
      <p:sp>
        <p:nvSpPr>
          <p:cNvPr id="11267" name="Rectangle 3"/>
          <p:cNvSpPr>
            <a:spLocks noGrp="1" noChangeArrowheads="1"/>
          </p:cNvSpPr>
          <p:nvPr>
            <p:ph idx="1"/>
          </p:nvPr>
        </p:nvSpPr>
        <p:spPr/>
        <p:txBody>
          <a:bodyPr>
            <a:normAutofit/>
          </a:bodyPr>
          <a:lstStyle/>
          <a:p>
            <a:r>
              <a:rPr lang="cs-CZ" altLang="cs-CZ" dirty="0"/>
              <a:t>a</a:t>
            </a:r>
            <a:r>
              <a:rPr lang="en-US" altLang="cs-CZ" dirty="0" err="1" smtClean="0"/>
              <a:t>ll</a:t>
            </a:r>
            <a:r>
              <a:rPr lang="en-US" altLang="cs-CZ" dirty="0" smtClean="0"/>
              <a:t> </a:t>
            </a:r>
            <a:r>
              <a:rPr lang="en-US" altLang="cs-CZ" dirty="0"/>
              <a:t>fats include all 3 kinds of fatty acids, but in varying </a:t>
            </a:r>
            <a:r>
              <a:rPr lang="en-US" altLang="cs-CZ" dirty="0" smtClean="0"/>
              <a:t>amounts  </a:t>
            </a:r>
            <a:endParaRPr lang="en-US" altLang="cs-CZ" dirty="0"/>
          </a:p>
          <a:p>
            <a:endParaRPr lang="en-US" altLang="cs-CZ" dirty="0"/>
          </a:p>
          <a:p>
            <a:r>
              <a:rPr lang="cs-CZ" altLang="cs-CZ" dirty="0"/>
              <a:t>e</a:t>
            </a:r>
            <a:r>
              <a:rPr lang="en-US" altLang="cs-CZ" dirty="0" smtClean="0"/>
              <a:t>ach </a:t>
            </a:r>
            <a:r>
              <a:rPr lang="en-US" altLang="cs-CZ" dirty="0"/>
              <a:t>type of fat has a different effect on cholesterol </a:t>
            </a:r>
            <a:r>
              <a:rPr lang="en-US" altLang="cs-CZ" dirty="0" smtClean="0"/>
              <a:t>levels</a:t>
            </a:r>
            <a:endParaRPr lang="cs-CZ" altLang="cs-CZ" dirty="0" smtClean="0"/>
          </a:p>
          <a:p>
            <a:endParaRPr lang="cs-CZ" altLang="cs-CZ" dirty="0" smtClean="0"/>
          </a:p>
          <a:p>
            <a:r>
              <a:rPr lang="cs-CZ" dirty="0" smtClean="0"/>
              <a:t>d</a:t>
            </a:r>
            <a:r>
              <a:rPr lang="en-US" dirty="0" err="1" smtClean="0"/>
              <a:t>ecreasing</a:t>
            </a:r>
            <a:r>
              <a:rPr lang="en-US" dirty="0" smtClean="0"/>
              <a:t> </a:t>
            </a:r>
            <a:r>
              <a:rPr lang="en-US" dirty="0"/>
              <a:t>the intake of SFA and TFA, and increasing the intake of fish oil, lower cardiovascular </a:t>
            </a:r>
            <a:r>
              <a:rPr lang="en-US" dirty="0" smtClean="0"/>
              <a:t>risk</a:t>
            </a:r>
            <a:endParaRPr lang="en-US" altLang="cs-CZ" dirty="0"/>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108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38034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2000" cy="6900064"/>
          </a:xfrm>
          <a:prstGeom prst="rect">
            <a:avLst/>
          </a:prstGeom>
        </p:spPr>
      </p:pic>
    </p:spTree>
    <p:extLst>
      <p:ext uri="{BB962C8B-B14F-4D97-AF65-F5344CB8AC3E}">
        <p14:creationId xmlns:p14="http://schemas.microsoft.com/office/powerpoint/2010/main" val="1812903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Allergens</a:t>
            </a:r>
            <a:r>
              <a:rPr lang="cs-CZ" dirty="0" smtClean="0"/>
              <a:t> II</a:t>
            </a:r>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a:t>
            </a:fld>
            <a:endParaRPr lang="cs-CZ" dirty="0"/>
          </a:p>
        </p:txBody>
      </p:sp>
      <p:pic>
        <p:nvPicPr>
          <p:cNvPr id="6" name="Zástupný symbol pro obsah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4805" y="0"/>
            <a:ext cx="4457195" cy="6283964"/>
          </a:xfrm>
          <a:prstGeom prst="rect">
            <a:avLst/>
          </a:prstGeom>
        </p:spPr>
      </p:pic>
      <p:sp>
        <p:nvSpPr>
          <p:cNvPr id="3" name="Zástupný symbol pro obsah 2"/>
          <p:cNvSpPr>
            <a:spLocks noGrp="1"/>
          </p:cNvSpPr>
          <p:nvPr>
            <p:ph idx="1"/>
          </p:nvPr>
        </p:nvSpPr>
        <p:spPr>
          <a:xfrm>
            <a:off x="838200" y="1620816"/>
            <a:ext cx="10515600" cy="4663148"/>
          </a:xfrm>
        </p:spPr>
        <p:txBody>
          <a:bodyPr>
            <a:noAutofit/>
          </a:bodyPr>
          <a:lstStyle/>
          <a:p>
            <a:pPr marL="0" indent="0">
              <a:buNone/>
            </a:pPr>
            <a:r>
              <a:rPr lang="cs-CZ" sz="1800" dirty="0" smtClean="0"/>
              <a:t>5</a:t>
            </a:r>
            <a:r>
              <a:rPr lang="cs-CZ" sz="1800" dirty="0"/>
              <a:t>. </a:t>
            </a:r>
            <a:r>
              <a:rPr lang="cs-CZ" sz="1800" b="1" dirty="0" err="1"/>
              <a:t>Peanuts</a:t>
            </a:r>
            <a:r>
              <a:rPr lang="cs-CZ" sz="1800" dirty="0"/>
              <a:t> and </a:t>
            </a:r>
            <a:r>
              <a:rPr lang="cs-CZ" sz="1800" dirty="0" err="1"/>
              <a:t>products</a:t>
            </a:r>
            <a:r>
              <a:rPr lang="cs-CZ" sz="1800" dirty="0"/>
              <a:t> </a:t>
            </a:r>
            <a:r>
              <a:rPr lang="cs-CZ" sz="1800" dirty="0" err="1"/>
              <a:t>thereof</a:t>
            </a:r>
            <a:r>
              <a:rPr lang="cs-CZ" sz="1800" dirty="0"/>
              <a:t/>
            </a:r>
            <a:br>
              <a:rPr lang="cs-CZ" sz="1800" dirty="0"/>
            </a:br>
            <a:r>
              <a:rPr lang="cs-CZ" sz="1800" dirty="0"/>
              <a:t/>
            </a:r>
            <a:br>
              <a:rPr lang="cs-CZ" sz="1800" dirty="0"/>
            </a:br>
            <a:r>
              <a:rPr lang="cs-CZ" sz="1800" dirty="0"/>
              <a:t>6. </a:t>
            </a:r>
            <a:r>
              <a:rPr lang="cs-CZ" sz="1800" b="1" dirty="0" err="1"/>
              <a:t>Soybeans</a:t>
            </a:r>
            <a:r>
              <a:rPr lang="cs-CZ" sz="1800" dirty="0"/>
              <a:t> and </a:t>
            </a:r>
            <a:r>
              <a:rPr lang="cs-CZ" sz="1800" dirty="0" err="1"/>
              <a:t>products</a:t>
            </a:r>
            <a:r>
              <a:rPr lang="cs-CZ" sz="1800" dirty="0"/>
              <a:t> </a:t>
            </a:r>
            <a:r>
              <a:rPr lang="cs-CZ" sz="1800" dirty="0" err="1"/>
              <a:t>thereof</a:t>
            </a:r>
            <a:r>
              <a:rPr lang="cs-CZ" sz="1800" dirty="0"/>
              <a:t>, </a:t>
            </a:r>
            <a:r>
              <a:rPr lang="cs-CZ" sz="1800" dirty="0" err="1"/>
              <a:t>except</a:t>
            </a:r>
            <a:r>
              <a:rPr lang="cs-CZ" sz="1800" dirty="0"/>
              <a:t>:</a:t>
            </a:r>
            <a:br>
              <a:rPr lang="cs-CZ" sz="1800" dirty="0"/>
            </a:br>
            <a:r>
              <a:rPr lang="cs-CZ" sz="1800" dirty="0"/>
              <a:t/>
            </a:r>
            <a:br>
              <a:rPr lang="cs-CZ" sz="1800" dirty="0"/>
            </a:br>
            <a:r>
              <a:rPr lang="cs-CZ" sz="1800" dirty="0"/>
              <a:t>(a) </a:t>
            </a:r>
            <a:r>
              <a:rPr lang="cs-CZ" sz="1800" dirty="0" err="1"/>
              <a:t>fully</a:t>
            </a:r>
            <a:r>
              <a:rPr lang="cs-CZ" sz="1800" dirty="0"/>
              <a:t> </a:t>
            </a:r>
            <a:r>
              <a:rPr lang="cs-CZ" sz="1800" dirty="0" err="1"/>
              <a:t>refined</a:t>
            </a:r>
            <a:r>
              <a:rPr lang="cs-CZ" sz="1800" dirty="0"/>
              <a:t> </a:t>
            </a:r>
            <a:r>
              <a:rPr lang="cs-CZ" sz="1800" dirty="0" err="1"/>
              <a:t>soybean</a:t>
            </a:r>
            <a:r>
              <a:rPr lang="cs-CZ" sz="1800" dirty="0"/>
              <a:t> </a:t>
            </a:r>
            <a:r>
              <a:rPr lang="cs-CZ" sz="1800" dirty="0" err="1"/>
              <a:t>oil</a:t>
            </a:r>
            <a:r>
              <a:rPr lang="cs-CZ" sz="1800" dirty="0"/>
              <a:t> and fat</a:t>
            </a:r>
            <a:br>
              <a:rPr lang="cs-CZ" sz="1800" dirty="0"/>
            </a:br>
            <a:r>
              <a:rPr lang="cs-CZ" sz="1800" dirty="0"/>
              <a:t>(b) natural </a:t>
            </a:r>
            <a:r>
              <a:rPr lang="cs-CZ" sz="1800" dirty="0" err="1"/>
              <a:t>mixed</a:t>
            </a:r>
            <a:r>
              <a:rPr lang="cs-CZ" sz="1800" dirty="0"/>
              <a:t> </a:t>
            </a:r>
            <a:r>
              <a:rPr lang="cs-CZ" sz="1800" dirty="0" err="1"/>
              <a:t>tocopherols</a:t>
            </a:r>
            <a:r>
              <a:rPr lang="cs-CZ" sz="1800" dirty="0"/>
              <a:t> (E306), natural </a:t>
            </a:r>
            <a:r>
              <a:rPr lang="cs-CZ" sz="1800" dirty="0" smtClean="0"/>
              <a:t>D-</a:t>
            </a:r>
            <a:r>
              <a:rPr lang="cs-CZ" sz="1800" dirty="0" err="1" smtClean="0"/>
              <a:t>alpha</a:t>
            </a:r>
            <a:r>
              <a:rPr lang="cs-CZ" sz="1800" dirty="0"/>
              <a:t> </a:t>
            </a:r>
            <a:r>
              <a:rPr lang="cs-CZ" sz="1800" dirty="0" err="1" smtClean="0"/>
              <a:t>tocopherol</a:t>
            </a:r>
            <a:r>
              <a:rPr lang="cs-CZ" sz="1800" dirty="0" smtClean="0"/>
              <a:t>, natural</a:t>
            </a:r>
            <a:br>
              <a:rPr lang="cs-CZ" sz="1800" dirty="0" smtClean="0"/>
            </a:br>
            <a:r>
              <a:rPr lang="cs-CZ" sz="1800" dirty="0" smtClean="0"/>
              <a:t>D-</a:t>
            </a:r>
            <a:r>
              <a:rPr lang="cs-CZ" sz="1800" dirty="0" err="1" smtClean="0"/>
              <a:t>alpha</a:t>
            </a:r>
            <a:r>
              <a:rPr lang="cs-CZ" sz="1800" dirty="0" smtClean="0"/>
              <a:t> </a:t>
            </a:r>
            <a:r>
              <a:rPr lang="cs-CZ" sz="1800" dirty="0" err="1"/>
              <a:t>tocopherol</a:t>
            </a:r>
            <a:r>
              <a:rPr lang="cs-CZ" sz="1800" dirty="0"/>
              <a:t> </a:t>
            </a:r>
            <a:r>
              <a:rPr lang="cs-CZ" sz="1800" dirty="0" err="1"/>
              <a:t>acetate</a:t>
            </a:r>
            <a:r>
              <a:rPr lang="cs-CZ" sz="1800" dirty="0"/>
              <a:t>, and natural </a:t>
            </a:r>
            <a:r>
              <a:rPr lang="cs-CZ" sz="1800" dirty="0" smtClean="0"/>
              <a:t>D-</a:t>
            </a:r>
            <a:r>
              <a:rPr lang="cs-CZ" sz="1800" dirty="0" err="1" smtClean="0"/>
              <a:t>alpha</a:t>
            </a:r>
            <a:r>
              <a:rPr lang="cs-CZ" sz="1800" dirty="0"/>
              <a:t> </a:t>
            </a:r>
            <a:r>
              <a:rPr lang="cs-CZ" sz="1800" dirty="0" err="1" smtClean="0"/>
              <a:t>tocopherol</a:t>
            </a:r>
            <a:r>
              <a:rPr lang="cs-CZ" sz="1800" dirty="0" smtClean="0"/>
              <a:t> </a:t>
            </a:r>
            <a:r>
              <a:rPr lang="cs-CZ" sz="1800" dirty="0" err="1" smtClean="0"/>
              <a:t>succinate</a:t>
            </a:r>
            <a:r>
              <a:rPr lang="cs-CZ" sz="1800" dirty="0" smtClean="0"/>
              <a:t/>
            </a:r>
            <a:br>
              <a:rPr lang="cs-CZ" sz="1800" dirty="0" smtClean="0"/>
            </a:br>
            <a:r>
              <a:rPr lang="cs-CZ" sz="1800" dirty="0" err="1" smtClean="0"/>
              <a:t>from</a:t>
            </a:r>
            <a:r>
              <a:rPr lang="cs-CZ" sz="1800" dirty="0" smtClean="0"/>
              <a:t> </a:t>
            </a:r>
            <a:r>
              <a:rPr lang="cs-CZ" sz="1800" dirty="0" err="1"/>
              <a:t>soybean</a:t>
            </a:r>
            <a:r>
              <a:rPr lang="cs-CZ" sz="1800" dirty="0"/>
              <a:t> </a:t>
            </a:r>
            <a:r>
              <a:rPr lang="cs-CZ" sz="1800" dirty="0" err="1"/>
              <a:t>sources</a:t>
            </a:r>
            <a:r>
              <a:rPr lang="cs-CZ" sz="1800" dirty="0"/>
              <a:t/>
            </a:r>
            <a:br>
              <a:rPr lang="cs-CZ" sz="1800" dirty="0"/>
            </a:br>
            <a:r>
              <a:rPr lang="cs-CZ" sz="1800" dirty="0"/>
              <a:t>(c) </a:t>
            </a:r>
            <a:r>
              <a:rPr lang="cs-CZ" sz="1800" dirty="0" err="1"/>
              <a:t>vegetable</a:t>
            </a:r>
            <a:r>
              <a:rPr lang="cs-CZ" sz="1800" dirty="0"/>
              <a:t> </a:t>
            </a:r>
            <a:r>
              <a:rPr lang="cs-CZ" sz="1800" dirty="0" err="1"/>
              <a:t>oils</a:t>
            </a:r>
            <a:r>
              <a:rPr lang="cs-CZ" sz="1800" dirty="0"/>
              <a:t> </a:t>
            </a:r>
            <a:r>
              <a:rPr lang="cs-CZ" sz="1800" dirty="0" err="1"/>
              <a:t>derived</a:t>
            </a:r>
            <a:r>
              <a:rPr lang="cs-CZ" sz="1800" dirty="0"/>
              <a:t> </a:t>
            </a:r>
            <a:r>
              <a:rPr lang="cs-CZ" sz="1800" dirty="0" err="1"/>
              <a:t>phytosterols</a:t>
            </a:r>
            <a:r>
              <a:rPr lang="cs-CZ" sz="1800" dirty="0"/>
              <a:t> and </a:t>
            </a:r>
            <a:r>
              <a:rPr lang="cs-CZ" sz="1800" dirty="0" err="1"/>
              <a:t>phytosterol</a:t>
            </a:r>
            <a:r>
              <a:rPr lang="cs-CZ" sz="1800" dirty="0"/>
              <a:t> </a:t>
            </a:r>
            <a:r>
              <a:rPr lang="cs-CZ" sz="1800" dirty="0" err="1" smtClean="0"/>
              <a:t>esters</a:t>
            </a:r>
            <a:r>
              <a:rPr lang="cs-CZ" sz="1800" dirty="0"/>
              <a:t> </a:t>
            </a:r>
            <a:r>
              <a:rPr lang="cs-CZ" sz="1800" dirty="0" err="1" smtClean="0"/>
              <a:t>from</a:t>
            </a:r>
            <a:r>
              <a:rPr lang="cs-CZ" sz="1800" dirty="0"/>
              <a:t/>
            </a:r>
            <a:br>
              <a:rPr lang="cs-CZ" sz="1800" dirty="0"/>
            </a:br>
            <a:r>
              <a:rPr lang="cs-CZ" sz="1800" dirty="0" err="1" smtClean="0"/>
              <a:t>soybean</a:t>
            </a:r>
            <a:r>
              <a:rPr lang="cs-CZ" sz="1800" dirty="0" smtClean="0"/>
              <a:t> </a:t>
            </a:r>
            <a:r>
              <a:rPr lang="cs-CZ" sz="1800" dirty="0" err="1"/>
              <a:t>sources</a:t>
            </a:r>
            <a:r>
              <a:rPr lang="cs-CZ" sz="1800" dirty="0"/>
              <a:t/>
            </a:r>
            <a:br>
              <a:rPr lang="cs-CZ" sz="1800" dirty="0"/>
            </a:br>
            <a:r>
              <a:rPr lang="cs-CZ" sz="1800" dirty="0"/>
              <a:t>(d) plant </a:t>
            </a:r>
            <a:r>
              <a:rPr lang="cs-CZ" sz="1800" dirty="0" err="1"/>
              <a:t>stanol</a:t>
            </a:r>
            <a:r>
              <a:rPr lang="cs-CZ" sz="1800" dirty="0"/>
              <a:t> ester </a:t>
            </a:r>
            <a:r>
              <a:rPr lang="cs-CZ" sz="1800" dirty="0" err="1"/>
              <a:t>produced</a:t>
            </a:r>
            <a:r>
              <a:rPr lang="cs-CZ" sz="1800" dirty="0"/>
              <a:t> </a:t>
            </a:r>
            <a:r>
              <a:rPr lang="cs-CZ" sz="1800" dirty="0" err="1"/>
              <a:t>from</a:t>
            </a:r>
            <a:r>
              <a:rPr lang="cs-CZ" sz="1800" dirty="0"/>
              <a:t> </a:t>
            </a:r>
            <a:r>
              <a:rPr lang="cs-CZ" sz="1800" dirty="0" err="1"/>
              <a:t>vegetable</a:t>
            </a:r>
            <a:r>
              <a:rPr lang="cs-CZ" sz="1800" dirty="0"/>
              <a:t> </a:t>
            </a:r>
            <a:r>
              <a:rPr lang="cs-CZ" sz="1800" dirty="0" err="1"/>
              <a:t>oil</a:t>
            </a:r>
            <a:r>
              <a:rPr lang="cs-CZ" sz="1800" dirty="0"/>
              <a:t> </a:t>
            </a:r>
            <a:r>
              <a:rPr lang="cs-CZ" sz="1800" dirty="0" err="1"/>
              <a:t>sterols</a:t>
            </a:r>
            <a:r>
              <a:rPr lang="cs-CZ" sz="1800" dirty="0"/>
              <a:t> </a:t>
            </a:r>
            <a:r>
              <a:rPr lang="cs-CZ" sz="1800" dirty="0" err="1" smtClean="0"/>
              <a:t>from</a:t>
            </a:r>
            <a:r>
              <a:rPr lang="cs-CZ" sz="1800" dirty="0" smtClean="0"/>
              <a:t/>
            </a:r>
            <a:br>
              <a:rPr lang="cs-CZ" sz="1800" dirty="0" smtClean="0"/>
            </a:br>
            <a:r>
              <a:rPr lang="cs-CZ" sz="1800" dirty="0" err="1" smtClean="0"/>
              <a:t>soybean</a:t>
            </a:r>
            <a:r>
              <a:rPr lang="cs-CZ" sz="1800" dirty="0" smtClean="0"/>
              <a:t> </a:t>
            </a:r>
            <a:r>
              <a:rPr lang="cs-CZ" sz="1800" dirty="0" err="1"/>
              <a:t>sources</a:t>
            </a:r>
            <a:r>
              <a:rPr lang="cs-CZ" sz="1800" dirty="0"/>
              <a:t/>
            </a:r>
            <a:br>
              <a:rPr lang="cs-CZ" sz="1800" dirty="0"/>
            </a:br>
            <a:r>
              <a:rPr lang="cs-CZ" sz="1800" dirty="0"/>
              <a:t/>
            </a:r>
            <a:br>
              <a:rPr lang="cs-CZ" sz="1800" dirty="0"/>
            </a:br>
            <a:r>
              <a:rPr lang="cs-CZ" sz="1800" dirty="0"/>
              <a:t>7. </a:t>
            </a:r>
            <a:r>
              <a:rPr lang="cs-CZ" sz="1800" b="1" dirty="0" err="1"/>
              <a:t>Milk</a:t>
            </a:r>
            <a:r>
              <a:rPr lang="cs-CZ" sz="1800" dirty="0"/>
              <a:t> and </a:t>
            </a:r>
            <a:r>
              <a:rPr lang="cs-CZ" sz="1800" dirty="0" err="1"/>
              <a:t>products</a:t>
            </a:r>
            <a:r>
              <a:rPr lang="cs-CZ" sz="1800" dirty="0"/>
              <a:t> </a:t>
            </a:r>
            <a:r>
              <a:rPr lang="cs-CZ" sz="1800" dirty="0" err="1"/>
              <a:t>thereof</a:t>
            </a:r>
            <a:r>
              <a:rPr lang="cs-CZ" sz="1800" dirty="0"/>
              <a:t> (</a:t>
            </a:r>
            <a:r>
              <a:rPr lang="cs-CZ" sz="1800" dirty="0" err="1"/>
              <a:t>including</a:t>
            </a:r>
            <a:r>
              <a:rPr lang="cs-CZ" sz="1800" dirty="0"/>
              <a:t> </a:t>
            </a:r>
            <a:r>
              <a:rPr lang="cs-CZ" sz="1800" dirty="0" err="1"/>
              <a:t>lactose</a:t>
            </a:r>
            <a:r>
              <a:rPr lang="cs-CZ" sz="1800" dirty="0"/>
              <a:t>), </a:t>
            </a:r>
            <a:r>
              <a:rPr lang="cs-CZ" sz="1800" dirty="0" err="1"/>
              <a:t>except</a:t>
            </a:r>
            <a:r>
              <a:rPr lang="cs-CZ" sz="1800" dirty="0"/>
              <a:t>:</a:t>
            </a:r>
            <a:br>
              <a:rPr lang="cs-CZ" sz="1800" dirty="0"/>
            </a:br>
            <a:r>
              <a:rPr lang="cs-CZ" sz="1800" dirty="0"/>
              <a:t/>
            </a:r>
            <a:br>
              <a:rPr lang="cs-CZ" sz="1800" dirty="0"/>
            </a:br>
            <a:r>
              <a:rPr lang="cs-CZ" sz="1800" dirty="0"/>
              <a:t>(a) </a:t>
            </a:r>
            <a:r>
              <a:rPr lang="cs-CZ" sz="1800" dirty="0" err="1"/>
              <a:t>whey</a:t>
            </a:r>
            <a:r>
              <a:rPr lang="cs-CZ" sz="1800" dirty="0"/>
              <a:t> </a:t>
            </a:r>
            <a:r>
              <a:rPr lang="cs-CZ" sz="1800" dirty="0" err="1"/>
              <a:t>used</a:t>
            </a:r>
            <a:r>
              <a:rPr lang="cs-CZ" sz="1800" dirty="0"/>
              <a:t> </a:t>
            </a:r>
            <a:r>
              <a:rPr lang="cs-CZ" sz="1800" dirty="0" err="1"/>
              <a:t>for</a:t>
            </a:r>
            <a:r>
              <a:rPr lang="cs-CZ" sz="1800" dirty="0"/>
              <a:t> </a:t>
            </a:r>
            <a:r>
              <a:rPr lang="cs-CZ" sz="1800" dirty="0" err="1"/>
              <a:t>making</a:t>
            </a:r>
            <a:r>
              <a:rPr lang="cs-CZ" sz="1800" dirty="0"/>
              <a:t> </a:t>
            </a:r>
            <a:r>
              <a:rPr lang="cs-CZ" sz="1800" dirty="0" err="1"/>
              <a:t>alcoholic</a:t>
            </a:r>
            <a:r>
              <a:rPr lang="cs-CZ" sz="1800" dirty="0"/>
              <a:t> </a:t>
            </a:r>
            <a:r>
              <a:rPr lang="cs-CZ" sz="1800" dirty="0" err="1"/>
              <a:t>distillates</a:t>
            </a:r>
            <a:r>
              <a:rPr lang="cs-CZ" sz="1800" dirty="0"/>
              <a:t> </a:t>
            </a:r>
            <a:r>
              <a:rPr lang="cs-CZ" sz="1800" dirty="0" err="1"/>
              <a:t>including</a:t>
            </a:r>
            <a:r>
              <a:rPr lang="cs-CZ" sz="1800" dirty="0"/>
              <a:t> </a:t>
            </a:r>
            <a:r>
              <a:rPr lang="cs-CZ" sz="1800" dirty="0" err="1" smtClean="0"/>
              <a:t>ethyl</a:t>
            </a:r>
            <a:r>
              <a:rPr lang="cs-CZ" sz="1800" dirty="0" smtClean="0"/>
              <a:t/>
            </a:r>
            <a:br>
              <a:rPr lang="cs-CZ" sz="1800" dirty="0" smtClean="0"/>
            </a:br>
            <a:r>
              <a:rPr lang="cs-CZ" sz="1800" dirty="0" err="1" smtClean="0"/>
              <a:t>alcohol</a:t>
            </a:r>
            <a:r>
              <a:rPr lang="cs-CZ" sz="1800" dirty="0" smtClean="0"/>
              <a:t> </a:t>
            </a:r>
            <a:r>
              <a:rPr lang="cs-CZ" sz="1800" dirty="0" err="1"/>
              <a:t>of</a:t>
            </a:r>
            <a:r>
              <a:rPr lang="cs-CZ" sz="1800" dirty="0"/>
              <a:t> </a:t>
            </a:r>
            <a:r>
              <a:rPr lang="cs-CZ" sz="1800" dirty="0" err="1"/>
              <a:t>agricultural</a:t>
            </a:r>
            <a:r>
              <a:rPr lang="cs-CZ" sz="1800" dirty="0"/>
              <a:t> </a:t>
            </a:r>
            <a:r>
              <a:rPr lang="cs-CZ" sz="1800" dirty="0" err="1"/>
              <a:t>origin</a:t>
            </a:r>
            <a:r>
              <a:rPr lang="cs-CZ" sz="1800" dirty="0"/>
              <a:t/>
            </a:r>
            <a:br>
              <a:rPr lang="cs-CZ" sz="1800" dirty="0"/>
            </a:br>
            <a:r>
              <a:rPr lang="cs-CZ" sz="1800" dirty="0"/>
              <a:t>(b) </a:t>
            </a:r>
            <a:r>
              <a:rPr lang="cs-CZ" sz="1800" dirty="0" err="1"/>
              <a:t>lactitol</a:t>
            </a:r>
            <a:r>
              <a:rPr lang="cs-CZ" sz="1800" dirty="0"/>
              <a:t/>
            </a:r>
            <a:br>
              <a:rPr lang="cs-CZ" sz="1800" dirty="0"/>
            </a:br>
            <a:r>
              <a:rPr lang="cs-CZ" sz="1800" dirty="0"/>
              <a:t/>
            </a:r>
            <a:br>
              <a:rPr lang="cs-CZ" sz="1800" dirty="0"/>
            </a:br>
            <a:endParaRPr lang="cs-CZ" sz="1800"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37114093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altLang="cs-CZ" dirty="0" smtClean="0"/>
              <a:t>Essential </a:t>
            </a:r>
            <a:r>
              <a:rPr lang="cs-CZ" altLang="cs-CZ" dirty="0" smtClean="0"/>
              <a:t>f</a:t>
            </a:r>
            <a:r>
              <a:rPr lang="en-US" altLang="cs-CZ" dirty="0" err="1" smtClean="0"/>
              <a:t>atty</a:t>
            </a:r>
            <a:r>
              <a:rPr lang="en-US" altLang="cs-CZ" dirty="0" smtClean="0"/>
              <a:t> </a:t>
            </a:r>
            <a:r>
              <a:rPr lang="cs-CZ" altLang="cs-CZ" dirty="0"/>
              <a:t>a</a:t>
            </a:r>
            <a:r>
              <a:rPr lang="en-US" altLang="cs-CZ" dirty="0" err="1" smtClean="0"/>
              <a:t>cids</a:t>
            </a:r>
            <a:endParaRPr lang="en-US" altLang="cs-CZ" dirty="0"/>
          </a:p>
        </p:txBody>
      </p:sp>
      <p:sp>
        <p:nvSpPr>
          <p:cNvPr id="26627" name="Rectangle 3"/>
          <p:cNvSpPr>
            <a:spLocks noGrp="1" noChangeArrowheads="1"/>
          </p:cNvSpPr>
          <p:nvPr>
            <p:ph idx="1"/>
          </p:nvPr>
        </p:nvSpPr>
        <p:spPr/>
        <p:txBody>
          <a:bodyPr>
            <a:normAutofit/>
          </a:bodyPr>
          <a:lstStyle/>
          <a:p>
            <a:pPr marL="609600" indent="-609600">
              <a:buFont typeface="Wingdings" panose="05000000000000000000" pitchFamily="2" charset="2"/>
              <a:buAutoNum type="arabicPeriod"/>
            </a:pPr>
            <a:r>
              <a:rPr lang="cs-CZ" altLang="cs-CZ" sz="3200" b="1" dirty="0" smtClean="0"/>
              <a:t>Alfa-</a:t>
            </a:r>
            <a:r>
              <a:rPr lang="en-US" altLang="cs-CZ" sz="3200" b="1" dirty="0" err="1" smtClean="0"/>
              <a:t>Linolenic</a:t>
            </a:r>
            <a:r>
              <a:rPr lang="en-US" altLang="cs-CZ" sz="3200" b="1" dirty="0" smtClean="0"/>
              <a:t> Acid</a:t>
            </a:r>
            <a:r>
              <a:rPr lang="cs-CZ" altLang="cs-CZ" sz="3200" b="1" dirty="0" smtClean="0"/>
              <a:t> (ALA)</a:t>
            </a:r>
            <a:endParaRPr lang="en-US" altLang="cs-CZ" sz="3200" b="1" dirty="0"/>
          </a:p>
          <a:p>
            <a:pPr marL="609600" indent="-609600">
              <a:buFont typeface="Wingdings" panose="05000000000000000000" pitchFamily="2" charset="2"/>
              <a:buAutoNum type="arabicPeriod"/>
            </a:pPr>
            <a:r>
              <a:rPr lang="en-US" altLang="cs-CZ" sz="3200" b="1" dirty="0"/>
              <a:t>Linoleic </a:t>
            </a:r>
            <a:r>
              <a:rPr lang="en-US" altLang="cs-CZ" sz="3200" b="1" dirty="0" smtClean="0"/>
              <a:t>Acid</a:t>
            </a:r>
            <a:r>
              <a:rPr lang="cs-CZ" altLang="cs-CZ" sz="3200" b="1" dirty="0" smtClean="0"/>
              <a:t> (LA)</a:t>
            </a:r>
          </a:p>
          <a:p>
            <a:pPr>
              <a:spcBef>
                <a:spcPts val="3000"/>
              </a:spcBef>
              <a:buSzPct val="80000"/>
            </a:pPr>
            <a:r>
              <a:rPr lang="en-US" altLang="cs-CZ" dirty="0" smtClean="0"/>
              <a:t>“essential</a:t>
            </a:r>
            <a:r>
              <a:rPr lang="en-US" altLang="cs-CZ" dirty="0"/>
              <a:t>” because the body cannot manufacture </a:t>
            </a:r>
            <a:r>
              <a:rPr lang="en-US" altLang="cs-CZ" dirty="0" smtClean="0"/>
              <a:t>them</a:t>
            </a:r>
            <a:endParaRPr lang="en-US" altLang="cs-CZ" dirty="0"/>
          </a:p>
          <a:p>
            <a:pPr>
              <a:spcBef>
                <a:spcPct val="20000"/>
              </a:spcBef>
              <a:buSzPct val="80000"/>
            </a:pPr>
            <a:r>
              <a:rPr lang="cs-CZ" altLang="cs-CZ" dirty="0" err="1" smtClean="0"/>
              <a:t>have</a:t>
            </a:r>
            <a:r>
              <a:rPr lang="cs-CZ" altLang="cs-CZ" dirty="0" smtClean="0"/>
              <a:t> to</a:t>
            </a:r>
            <a:r>
              <a:rPr lang="en-US" altLang="cs-CZ" dirty="0" smtClean="0"/>
              <a:t> </a:t>
            </a:r>
            <a:r>
              <a:rPr lang="en-US" altLang="cs-CZ" dirty="0"/>
              <a:t>be supplied by food a person </a:t>
            </a:r>
            <a:r>
              <a:rPr lang="en-US" altLang="cs-CZ" dirty="0" smtClean="0"/>
              <a:t>eats</a:t>
            </a:r>
            <a:endParaRPr lang="en-US" altLang="cs-CZ" dirty="0"/>
          </a:p>
          <a:p>
            <a:pPr>
              <a:spcBef>
                <a:spcPct val="20000"/>
              </a:spcBef>
              <a:buSzPct val="80000"/>
            </a:pPr>
            <a:r>
              <a:rPr lang="en-US" altLang="cs-CZ" dirty="0" smtClean="0"/>
              <a:t>both </a:t>
            </a:r>
            <a:r>
              <a:rPr lang="en-US" altLang="cs-CZ" dirty="0"/>
              <a:t>polyunsaturated fatty </a:t>
            </a:r>
            <a:r>
              <a:rPr lang="en-US" altLang="cs-CZ" dirty="0" smtClean="0"/>
              <a:t>acids</a:t>
            </a:r>
            <a:endParaRPr lang="en-US" altLang="cs-CZ" dirty="0"/>
          </a:p>
          <a:p>
            <a:pPr>
              <a:spcBef>
                <a:spcPct val="20000"/>
              </a:spcBef>
              <a:buSzPct val="80000"/>
            </a:pPr>
            <a:r>
              <a:rPr lang="en-US" altLang="cs-CZ" dirty="0" smtClean="0"/>
              <a:t>found </a:t>
            </a:r>
            <a:r>
              <a:rPr lang="en-US" altLang="cs-CZ" dirty="0"/>
              <a:t>in the natural oils of plants and </a:t>
            </a:r>
            <a:r>
              <a:rPr lang="en-US" altLang="cs-CZ" dirty="0" smtClean="0"/>
              <a:t>fish</a:t>
            </a:r>
            <a:endParaRPr lang="en-US" altLang="cs-CZ" dirty="0"/>
          </a:p>
          <a:p>
            <a:pPr>
              <a:spcBef>
                <a:spcPct val="20000"/>
              </a:spcBef>
              <a:buSzPct val="80000"/>
            </a:pPr>
            <a:r>
              <a:rPr lang="en-US" altLang="cs-CZ" dirty="0" smtClean="0"/>
              <a:t>body </a:t>
            </a:r>
            <a:r>
              <a:rPr lang="en-US" altLang="cs-CZ" dirty="0"/>
              <a:t>needs them for its basic functions, including production of various </a:t>
            </a:r>
            <a:r>
              <a:rPr lang="en-US" altLang="cs-CZ" dirty="0" smtClean="0"/>
              <a:t>hormones</a:t>
            </a:r>
            <a:endParaRPr lang="en-US" altLang="cs-CZ" dirty="0"/>
          </a:p>
          <a:p>
            <a:pPr marL="0" indent="0">
              <a:buNone/>
            </a:pPr>
            <a:endParaRPr lang="cs-CZ" altLang="cs-CZ" sz="3200" b="1"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2633113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Interconversion</a:t>
            </a:r>
            <a:r>
              <a:rPr lang="cs-CZ" dirty="0" smtClean="0"/>
              <a:t> </a:t>
            </a:r>
            <a:r>
              <a:rPr lang="cs-CZ" dirty="0" err="1" smtClean="0"/>
              <a:t>between</a:t>
            </a:r>
            <a:r>
              <a:rPr lang="cs-CZ" dirty="0" smtClean="0"/>
              <a:t> </a:t>
            </a:r>
            <a:r>
              <a:rPr lang="cs-CZ" dirty="0" err="1" smtClean="0"/>
              <a:t>fatty</a:t>
            </a:r>
            <a:r>
              <a:rPr lang="cs-CZ" dirty="0" smtClean="0"/>
              <a:t> </a:t>
            </a:r>
            <a:r>
              <a:rPr lang="cs-CZ" dirty="0" err="1" smtClean="0"/>
              <a:t>acids</a:t>
            </a:r>
            <a:endParaRPr lang="cs-CZ" sz="3600" dirty="0"/>
          </a:p>
        </p:txBody>
      </p:sp>
      <p:pic>
        <p:nvPicPr>
          <p:cNvPr id="4" name="Zástupný symbol pro obsah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43752" y="1773164"/>
            <a:ext cx="3904496" cy="4215392"/>
          </a:xfrm>
          <a:prstGeom prst="rect">
            <a:avLst/>
          </a:prstGeom>
        </p:spPr>
      </p:pic>
      <p:sp>
        <p:nvSpPr>
          <p:cNvPr id="3" name="Obdélník 2"/>
          <p:cNvSpPr/>
          <p:nvPr/>
        </p:nvSpPr>
        <p:spPr>
          <a:xfrm>
            <a:off x="6727677" y="1378040"/>
            <a:ext cx="4992072" cy="523220"/>
          </a:xfrm>
          <a:prstGeom prst="rect">
            <a:avLst/>
          </a:prstGeom>
          <a:solidFill>
            <a:schemeClr val="tx2">
              <a:lumMod val="60000"/>
              <a:lumOff val="40000"/>
            </a:schemeClr>
          </a:solidFill>
        </p:spPr>
        <p:txBody>
          <a:bodyPr wrap="none">
            <a:spAutoFit/>
          </a:bodyPr>
          <a:lstStyle/>
          <a:p>
            <a:pPr algn="ctr"/>
            <a:r>
              <a:rPr lang="cs-CZ" sz="2800" b="1" dirty="0" err="1" smtClean="0">
                <a:latin typeface="Segoe UI" panose="020B0502040204020203" pitchFamily="34" charset="0"/>
                <a:cs typeface="Segoe UI" panose="020B0502040204020203" pitchFamily="34" charset="0"/>
              </a:rPr>
              <a:t>desaturation</a:t>
            </a:r>
            <a:r>
              <a:rPr lang="cs-CZ" sz="2800" b="1" dirty="0" smtClean="0">
                <a:latin typeface="Segoe UI" panose="020B0502040204020203" pitchFamily="34" charset="0"/>
                <a:cs typeface="Segoe UI" panose="020B0502040204020203" pitchFamily="34" charset="0"/>
              </a:rPr>
              <a:t> </a:t>
            </a:r>
            <a:r>
              <a:rPr lang="cs-CZ" sz="2800" b="1" dirty="0">
                <a:latin typeface="Segoe UI" panose="020B0502040204020203" pitchFamily="34" charset="0"/>
                <a:cs typeface="Segoe UI" panose="020B0502040204020203" pitchFamily="34" charset="0"/>
              </a:rPr>
              <a:t>and </a:t>
            </a:r>
            <a:r>
              <a:rPr lang="cs-CZ" sz="2800" b="1" dirty="0" err="1" smtClean="0">
                <a:latin typeface="Segoe UI" panose="020B0502040204020203" pitchFamily="34" charset="0"/>
                <a:cs typeface="Segoe UI" panose="020B0502040204020203" pitchFamily="34" charset="0"/>
              </a:rPr>
              <a:t>elongation</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111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04301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Autofit/>
          </a:bodyPr>
          <a:lstStyle/>
          <a:p>
            <a:pPr eaLnBrk="1" hangingPunct="1"/>
            <a:r>
              <a:rPr lang="en-US" altLang="cs-CZ" sz="3000" dirty="0" smtClean="0"/>
              <a:t>Essential </a:t>
            </a:r>
            <a:r>
              <a:rPr lang="cs-CZ" altLang="cs-CZ" sz="3000" dirty="0" smtClean="0"/>
              <a:t>f</a:t>
            </a:r>
            <a:r>
              <a:rPr lang="en-US" altLang="cs-CZ" sz="3000" dirty="0" err="1" smtClean="0"/>
              <a:t>atty</a:t>
            </a:r>
            <a:r>
              <a:rPr lang="en-US" altLang="cs-CZ" sz="3000" dirty="0" smtClean="0"/>
              <a:t> </a:t>
            </a:r>
            <a:r>
              <a:rPr lang="cs-CZ" altLang="cs-CZ" sz="3000" dirty="0"/>
              <a:t>a</a:t>
            </a:r>
            <a:r>
              <a:rPr lang="en-US" altLang="cs-CZ" sz="3000" dirty="0" err="1" smtClean="0"/>
              <a:t>cids</a:t>
            </a:r>
            <a:r>
              <a:rPr lang="en-US" altLang="cs-CZ" sz="3000" dirty="0" smtClean="0"/>
              <a:t>, </a:t>
            </a:r>
            <a:r>
              <a:rPr lang="cs-CZ" altLang="cs-CZ" sz="3000" dirty="0" smtClean="0"/>
              <a:t>e</a:t>
            </a:r>
            <a:r>
              <a:rPr lang="en-US" altLang="cs-CZ" sz="3000" dirty="0" err="1" smtClean="0"/>
              <a:t>icosanoids</a:t>
            </a:r>
            <a:r>
              <a:rPr lang="en-US" altLang="cs-CZ" sz="3000" dirty="0" smtClean="0"/>
              <a:t>, and </a:t>
            </a:r>
            <a:r>
              <a:rPr lang="cs-CZ" altLang="cs-CZ" sz="3000" dirty="0" smtClean="0"/>
              <a:t>c</a:t>
            </a:r>
            <a:r>
              <a:rPr lang="en-US" altLang="cs-CZ" sz="3000" dirty="0" smtClean="0"/>
              <a:t>ell </a:t>
            </a:r>
            <a:r>
              <a:rPr lang="cs-CZ" altLang="cs-CZ" sz="3000" dirty="0"/>
              <a:t>m</a:t>
            </a:r>
            <a:r>
              <a:rPr lang="en-US" altLang="cs-CZ" sz="3000" dirty="0" err="1" smtClean="0"/>
              <a:t>embrane</a:t>
            </a:r>
            <a:endParaRPr lang="en-US" altLang="cs-CZ" sz="3000" dirty="0" smtClean="0"/>
          </a:p>
        </p:txBody>
      </p:sp>
      <p:sp>
        <p:nvSpPr>
          <p:cNvPr id="98307" name="Content Placeholder 2"/>
          <p:cNvSpPr>
            <a:spLocks noGrp="1"/>
          </p:cNvSpPr>
          <p:nvPr>
            <p:ph idx="1"/>
          </p:nvPr>
        </p:nvSpPr>
        <p:spPr/>
        <p:txBody>
          <a:bodyPr/>
          <a:lstStyle/>
          <a:p>
            <a:pPr>
              <a:spcBef>
                <a:spcPts val="600"/>
              </a:spcBef>
            </a:pPr>
            <a:r>
              <a:rPr lang="cs-CZ" altLang="cs-CZ" dirty="0"/>
              <a:t>l</a:t>
            </a:r>
            <a:r>
              <a:rPr lang="en-US" altLang="cs-CZ" dirty="0" err="1" smtClean="0"/>
              <a:t>inoleic</a:t>
            </a:r>
            <a:r>
              <a:rPr lang="en-US" altLang="cs-CZ" dirty="0" smtClean="0"/>
              <a:t> acid can be elongated and converted to arachidonic acid</a:t>
            </a:r>
          </a:p>
          <a:p>
            <a:pPr>
              <a:spcBef>
                <a:spcPts val="600"/>
              </a:spcBef>
            </a:pPr>
            <a:r>
              <a:rPr lang="cs-CZ" altLang="cs-CZ" dirty="0" smtClean="0"/>
              <a:t>a</a:t>
            </a:r>
            <a:r>
              <a:rPr lang="en-US" altLang="cs-CZ" dirty="0" err="1" smtClean="0"/>
              <a:t>lpha</a:t>
            </a:r>
            <a:r>
              <a:rPr lang="en-US" altLang="cs-CZ" dirty="0" smtClean="0"/>
              <a:t>-linolenic acid</a:t>
            </a:r>
          </a:p>
          <a:p>
            <a:pPr lvl="1">
              <a:spcBef>
                <a:spcPts val="600"/>
              </a:spcBef>
            </a:pPr>
            <a:r>
              <a:rPr lang="cs-CZ" altLang="cs-CZ" dirty="0"/>
              <a:t>c</a:t>
            </a:r>
            <a:r>
              <a:rPr lang="en-US" altLang="cs-CZ" dirty="0" err="1" smtClean="0"/>
              <a:t>onverts</a:t>
            </a:r>
            <a:r>
              <a:rPr lang="en-US" altLang="cs-CZ" dirty="0" smtClean="0"/>
              <a:t> to </a:t>
            </a:r>
            <a:r>
              <a:rPr lang="en-US" altLang="cs-CZ" dirty="0" err="1" smtClean="0"/>
              <a:t>eicosapentaenoic</a:t>
            </a:r>
            <a:r>
              <a:rPr lang="en-US" altLang="cs-CZ" dirty="0" smtClean="0"/>
              <a:t> acid (EPA)</a:t>
            </a:r>
          </a:p>
          <a:p>
            <a:pPr lvl="2">
              <a:spcBef>
                <a:spcPts val="600"/>
              </a:spcBef>
            </a:pPr>
            <a:r>
              <a:rPr lang="en-US" altLang="cs-CZ" sz="2400" dirty="0" smtClean="0"/>
              <a:t>EPA elongates to docosahexaenoic acid (DHA)</a:t>
            </a:r>
          </a:p>
          <a:p>
            <a:pPr lvl="1">
              <a:spcBef>
                <a:spcPts val="600"/>
              </a:spcBef>
            </a:pPr>
            <a:r>
              <a:rPr lang="cs-CZ" altLang="cs-CZ" dirty="0"/>
              <a:t>n</a:t>
            </a:r>
            <a:r>
              <a:rPr lang="en-US" altLang="cs-CZ" dirty="0" err="1" smtClean="0"/>
              <a:t>eeded</a:t>
            </a:r>
            <a:r>
              <a:rPr lang="en-US" altLang="cs-CZ" dirty="0" smtClean="0"/>
              <a:t> for healthy cell membranes</a:t>
            </a:r>
            <a:endParaRPr lang="cs-CZ" altLang="cs-CZ" dirty="0" smtClean="0"/>
          </a:p>
          <a:p>
            <a:pPr lvl="1">
              <a:spcBef>
                <a:spcPts val="600"/>
              </a:spcBef>
            </a:pPr>
            <a:r>
              <a:rPr lang="en-US" dirty="0" smtClean="0"/>
              <a:t>intake </a:t>
            </a:r>
            <a:r>
              <a:rPr lang="en-US" dirty="0"/>
              <a:t>of 250 mg per </a:t>
            </a:r>
            <a:r>
              <a:rPr lang="en-US" dirty="0" smtClean="0"/>
              <a:t>day</a:t>
            </a:r>
            <a:r>
              <a:rPr lang="cs-CZ" dirty="0" smtClean="0"/>
              <a:t> </a:t>
            </a:r>
            <a:r>
              <a:rPr lang="en-US" dirty="0" smtClean="0"/>
              <a:t>of </a:t>
            </a:r>
            <a:r>
              <a:rPr lang="en-US" dirty="0"/>
              <a:t>EPA plus </a:t>
            </a:r>
            <a:r>
              <a:rPr lang="en-US" dirty="0" smtClean="0"/>
              <a:t>DHA</a:t>
            </a:r>
            <a:r>
              <a:rPr lang="cs-CZ" dirty="0" smtClean="0"/>
              <a:t> (</a:t>
            </a:r>
            <a:r>
              <a:rPr lang="en-US" dirty="0"/>
              <a:t>1 to 2 fatty fish meals per w</a:t>
            </a:r>
            <a:r>
              <a:rPr lang="cs-CZ" dirty="0" err="1"/>
              <a:t>ee</a:t>
            </a:r>
            <a:r>
              <a:rPr lang="en-US" dirty="0"/>
              <a:t>k</a:t>
            </a:r>
            <a:r>
              <a:rPr lang="cs-CZ" dirty="0" smtClean="0"/>
              <a:t>) </a:t>
            </a:r>
            <a:r>
              <a:rPr lang="en-US" dirty="0" smtClean="0"/>
              <a:t>appears </a:t>
            </a:r>
            <a:r>
              <a:rPr lang="en-US" dirty="0"/>
              <a:t>to be sufficient for primary </a:t>
            </a:r>
            <a:r>
              <a:rPr lang="en-US" dirty="0" smtClean="0"/>
              <a:t>prevention</a:t>
            </a:r>
            <a:r>
              <a:rPr lang="cs-CZ" dirty="0" smtClean="0"/>
              <a:t> (</a:t>
            </a:r>
            <a:r>
              <a:rPr lang="cs-CZ" dirty="0" err="1" smtClean="0"/>
              <a:t>cardiovascular</a:t>
            </a:r>
            <a:r>
              <a:rPr lang="cs-CZ" dirty="0" smtClean="0"/>
              <a:t>)</a:t>
            </a:r>
            <a:r>
              <a:rPr lang="en-US" dirty="0" smtClean="0"/>
              <a:t> </a:t>
            </a:r>
            <a:r>
              <a:rPr lang="en-US" dirty="0"/>
              <a:t>in healthy subjects. </a:t>
            </a:r>
            <a:endParaRPr lang="en-US" altLang="cs-CZ" dirty="0" smtClean="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509733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normAutofit/>
          </a:bodyPr>
          <a:lstStyle/>
          <a:p>
            <a:pPr eaLnBrk="1" hangingPunct="1"/>
            <a:r>
              <a:rPr lang="en-US" altLang="cs-CZ" sz="3000" dirty="0"/>
              <a:t>Essential Fatty Acids, Eicosanoids, and Cell Membrane</a:t>
            </a:r>
          </a:p>
        </p:txBody>
      </p:sp>
      <p:sp>
        <p:nvSpPr>
          <p:cNvPr id="100355" name="Content Placeholder 2"/>
          <p:cNvSpPr>
            <a:spLocks noGrp="1"/>
          </p:cNvSpPr>
          <p:nvPr>
            <p:ph idx="1"/>
          </p:nvPr>
        </p:nvSpPr>
        <p:spPr/>
        <p:txBody>
          <a:bodyPr/>
          <a:lstStyle/>
          <a:p>
            <a:pPr>
              <a:spcBef>
                <a:spcPts val="600"/>
              </a:spcBef>
            </a:pPr>
            <a:r>
              <a:rPr lang="en-US" altLang="cs-CZ" dirty="0" smtClean="0"/>
              <a:t>EPA and arachidonic acid are used to manufacture eicosanoids</a:t>
            </a:r>
          </a:p>
          <a:p>
            <a:pPr>
              <a:spcBef>
                <a:spcPts val="600"/>
              </a:spcBef>
            </a:pPr>
            <a:r>
              <a:rPr lang="cs-CZ" altLang="cs-CZ" dirty="0" smtClean="0"/>
              <a:t>e</a:t>
            </a:r>
            <a:r>
              <a:rPr lang="en-US" altLang="cs-CZ" dirty="0" err="1" smtClean="0"/>
              <a:t>icosanoids</a:t>
            </a:r>
            <a:r>
              <a:rPr lang="en-US" altLang="cs-CZ" dirty="0" smtClean="0"/>
              <a:t> are </a:t>
            </a:r>
            <a:r>
              <a:rPr lang="en-US" altLang="cs-CZ" dirty="0" err="1" smtClean="0"/>
              <a:t>hormonelike</a:t>
            </a:r>
            <a:r>
              <a:rPr lang="en-US" altLang="cs-CZ" dirty="0" smtClean="0"/>
              <a:t> substances</a:t>
            </a:r>
          </a:p>
          <a:p>
            <a:pPr lvl="1">
              <a:spcBef>
                <a:spcPts val="600"/>
              </a:spcBef>
            </a:pPr>
            <a:r>
              <a:rPr lang="cs-CZ" altLang="cs-CZ" dirty="0"/>
              <a:t>p</a:t>
            </a:r>
            <a:r>
              <a:rPr lang="en-US" altLang="cs-CZ" dirty="0" err="1" smtClean="0"/>
              <a:t>rostaglandins</a:t>
            </a:r>
            <a:r>
              <a:rPr lang="en-US" altLang="cs-CZ" dirty="0" smtClean="0"/>
              <a:t>, </a:t>
            </a:r>
            <a:r>
              <a:rPr lang="en-US" altLang="cs-CZ" dirty="0" err="1" smtClean="0"/>
              <a:t>thromboxanes</a:t>
            </a:r>
            <a:r>
              <a:rPr lang="en-US" altLang="cs-CZ" dirty="0" smtClean="0"/>
              <a:t>, and leukotrienes</a:t>
            </a:r>
          </a:p>
          <a:p>
            <a:pPr lvl="1">
              <a:spcBef>
                <a:spcPts val="600"/>
              </a:spcBef>
            </a:pPr>
            <a:r>
              <a:rPr lang="cs-CZ" altLang="cs-CZ" dirty="0"/>
              <a:t>r</a:t>
            </a:r>
            <a:r>
              <a:rPr lang="en-US" altLang="cs-CZ" dirty="0" err="1" smtClean="0"/>
              <a:t>egulate</a:t>
            </a:r>
            <a:r>
              <a:rPr lang="en-US" altLang="cs-CZ" dirty="0" smtClean="0"/>
              <a:t> the immune system, blood clotting, inflammation, and blood pressure</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716866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dirty="0"/>
              <a:t>Eicosanoid </a:t>
            </a:r>
            <a:r>
              <a:rPr lang="cs-CZ" altLang="cs-CZ" dirty="0"/>
              <a:t>f</a:t>
            </a:r>
            <a:r>
              <a:rPr lang="en-US" altLang="cs-CZ" dirty="0" err="1" smtClean="0"/>
              <a:t>unctions</a:t>
            </a:r>
            <a:r>
              <a:rPr lang="en-US" altLang="cs-CZ" dirty="0" smtClean="0"/>
              <a:t>:</a:t>
            </a:r>
            <a:r>
              <a:rPr lang="cs-CZ" altLang="cs-CZ" dirty="0" smtClean="0"/>
              <a:t> </a:t>
            </a:r>
            <a:r>
              <a:rPr lang="en-US" altLang="cs-CZ" sz="3200" dirty="0" smtClean="0"/>
              <a:t>role </a:t>
            </a:r>
            <a:r>
              <a:rPr lang="en-US" altLang="cs-CZ" sz="3200" dirty="0"/>
              <a:t>in heart disease</a:t>
            </a:r>
            <a:endParaRPr lang="cs-CZ" dirty="0"/>
          </a:p>
        </p:txBody>
      </p:sp>
      <p:sp>
        <p:nvSpPr>
          <p:cNvPr id="3" name="Zástupný symbol pro obsah 2"/>
          <p:cNvSpPr>
            <a:spLocks noGrp="1"/>
          </p:cNvSpPr>
          <p:nvPr>
            <p:ph idx="1"/>
          </p:nvPr>
        </p:nvSpPr>
        <p:spPr/>
        <p:txBody>
          <a:bodyPr/>
          <a:lstStyle/>
          <a:p>
            <a:r>
              <a:rPr lang="cs-CZ" altLang="cs-CZ" sz="2000" dirty="0"/>
              <a:t>r</a:t>
            </a:r>
            <a:r>
              <a:rPr lang="en-US" altLang="cs-CZ" sz="2000" dirty="0" err="1" smtClean="0"/>
              <a:t>egulate</a:t>
            </a:r>
            <a:endParaRPr lang="en-US" altLang="cs-CZ" sz="2000" dirty="0"/>
          </a:p>
          <a:p>
            <a:pPr lvl="1"/>
            <a:r>
              <a:rPr lang="en-US" altLang="cs-CZ" sz="2000" dirty="0"/>
              <a:t>smooth muscle contractions</a:t>
            </a:r>
          </a:p>
          <a:p>
            <a:pPr lvl="2"/>
            <a:r>
              <a:rPr lang="en-US" altLang="cs-CZ" dirty="0"/>
              <a:t>blood pressure</a:t>
            </a:r>
          </a:p>
          <a:p>
            <a:pPr lvl="3"/>
            <a:r>
              <a:rPr lang="en-US" altLang="cs-CZ" sz="2000" b="1" dirty="0">
                <a:solidFill>
                  <a:schemeClr val="tx2">
                    <a:lumMod val="60000"/>
                    <a:lumOff val="40000"/>
                  </a:schemeClr>
                </a:solidFill>
              </a:rPr>
              <a:t>Omega-3 eicosanoids tend to lower BP</a:t>
            </a:r>
          </a:p>
          <a:p>
            <a:pPr lvl="3"/>
            <a:r>
              <a:rPr lang="en-US" altLang="cs-CZ" sz="2000" dirty="0"/>
              <a:t>Omega-6 tend to increase BP</a:t>
            </a:r>
          </a:p>
          <a:p>
            <a:pPr lvl="1"/>
            <a:r>
              <a:rPr lang="en-US" altLang="cs-CZ" sz="2000" dirty="0"/>
              <a:t>blood clotting</a:t>
            </a:r>
          </a:p>
          <a:p>
            <a:pPr lvl="3"/>
            <a:r>
              <a:rPr lang="en-US" altLang="cs-CZ" sz="2000" b="1" dirty="0">
                <a:solidFill>
                  <a:schemeClr val="tx2">
                    <a:lumMod val="60000"/>
                    <a:lumOff val="40000"/>
                  </a:schemeClr>
                </a:solidFill>
              </a:rPr>
              <a:t>Omega-3 eicosanoids tend to inhibit blood clotting</a:t>
            </a:r>
          </a:p>
          <a:p>
            <a:pPr lvl="3"/>
            <a:r>
              <a:rPr lang="en-US" altLang="cs-CZ" sz="2000" dirty="0"/>
              <a:t>Omega-6 tend to increase blood </a:t>
            </a:r>
            <a:r>
              <a:rPr lang="en-US" altLang="cs-CZ" sz="2000" dirty="0" smtClean="0"/>
              <a:t>clotting</a:t>
            </a:r>
            <a:endParaRPr lang="cs-CZ" altLang="cs-CZ" sz="2000" dirty="0"/>
          </a:p>
          <a:p>
            <a:pPr lvl="1"/>
            <a:r>
              <a:rPr lang="cs-CZ" altLang="cs-CZ" sz="2000" dirty="0" err="1" smtClean="0"/>
              <a:t>inflammatory</a:t>
            </a:r>
            <a:r>
              <a:rPr lang="cs-CZ" altLang="cs-CZ" sz="2000" dirty="0" smtClean="0"/>
              <a:t> response</a:t>
            </a:r>
            <a:endParaRPr lang="cs-CZ" altLang="cs-CZ" sz="2000" dirty="0"/>
          </a:p>
          <a:p>
            <a:pPr lvl="3"/>
            <a:r>
              <a:rPr lang="en-US" altLang="cs-CZ" sz="2000" b="1" dirty="0" smtClean="0">
                <a:solidFill>
                  <a:schemeClr val="tx2">
                    <a:lumMod val="60000"/>
                    <a:lumOff val="40000"/>
                  </a:schemeClr>
                </a:solidFill>
              </a:rPr>
              <a:t>Omega-3 </a:t>
            </a:r>
            <a:r>
              <a:rPr lang="en-US" altLang="cs-CZ" sz="2000" b="1" dirty="0">
                <a:solidFill>
                  <a:schemeClr val="tx2">
                    <a:lumMod val="60000"/>
                    <a:lumOff val="40000"/>
                  </a:schemeClr>
                </a:solidFill>
              </a:rPr>
              <a:t>PUFA may reduce inflammatory response</a:t>
            </a:r>
          </a:p>
          <a:p>
            <a:pPr lvl="3"/>
            <a:endParaRPr lang="en-US" altLang="cs-CZ" sz="2000" b="1" dirty="0"/>
          </a:p>
          <a:p>
            <a:pPr lvl="3"/>
            <a:endParaRPr lang="en-US" altLang="cs-CZ" sz="2400" dirty="0"/>
          </a:p>
          <a:p>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672658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13171" y="70383"/>
            <a:ext cx="5165659" cy="671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6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05" y="0"/>
            <a:ext cx="12021390" cy="6858000"/>
          </a:xfrm>
          <a:prstGeom prst="rect">
            <a:avLst/>
          </a:prstGeom>
        </p:spPr>
      </p:pic>
    </p:spTree>
    <p:extLst>
      <p:ext uri="{BB962C8B-B14F-4D97-AF65-F5344CB8AC3E}">
        <p14:creationId xmlns:p14="http://schemas.microsoft.com/office/powerpoint/2010/main" val="314737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Autofit/>
          </a:bodyPr>
          <a:lstStyle/>
          <a:p>
            <a:pPr eaLnBrk="1" hangingPunct="1">
              <a:defRPr/>
            </a:pPr>
            <a:r>
              <a:rPr lang="en-US" sz="4000" dirty="0" smtClean="0"/>
              <a:t>Lowering </a:t>
            </a:r>
            <a:r>
              <a:rPr lang="cs-CZ" sz="4000" dirty="0" smtClean="0"/>
              <a:t>f</a:t>
            </a:r>
            <a:r>
              <a:rPr lang="en-US" sz="4000" dirty="0" smtClean="0"/>
              <a:t>at </a:t>
            </a:r>
            <a:r>
              <a:rPr lang="en-US" sz="4000" dirty="0"/>
              <a:t>and </a:t>
            </a:r>
            <a:r>
              <a:rPr lang="cs-CZ" sz="4000" dirty="0" smtClean="0"/>
              <a:t>c</a:t>
            </a:r>
            <a:r>
              <a:rPr lang="en-US" sz="4000" dirty="0" err="1" smtClean="0"/>
              <a:t>holesterol</a:t>
            </a:r>
            <a:r>
              <a:rPr lang="en-US" sz="4000" dirty="0" smtClean="0"/>
              <a:t> </a:t>
            </a:r>
            <a:r>
              <a:rPr lang="en-US" sz="4000" dirty="0"/>
              <a:t>in the </a:t>
            </a:r>
            <a:r>
              <a:rPr lang="cs-CZ" sz="4000" dirty="0" smtClean="0"/>
              <a:t>d</a:t>
            </a:r>
            <a:r>
              <a:rPr lang="en-US" sz="4000" dirty="0" err="1" smtClean="0"/>
              <a:t>iet</a:t>
            </a:r>
            <a:endParaRPr lang="en-US" sz="4000" dirty="0"/>
          </a:p>
        </p:txBody>
      </p:sp>
      <p:sp>
        <p:nvSpPr>
          <p:cNvPr id="30723" name="Rectangle 3"/>
          <p:cNvSpPr>
            <a:spLocks noGrp="1" noChangeArrowheads="1"/>
          </p:cNvSpPr>
          <p:nvPr>
            <p:ph idx="1"/>
          </p:nvPr>
        </p:nvSpPr>
        <p:spPr/>
        <p:txBody>
          <a:bodyPr>
            <a:normAutofit/>
          </a:bodyPr>
          <a:lstStyle/>
          <a:p>
            <a:r>
              <a:rPr lang="en-US" altLang="cs-CZ" b="1" dirty="0" smtClean="0">
                <a:solidFill>
                  <a:schemeClr val="tx2">
                    <a:lumMod val="60000"/>
                    <a:lumOff val="40000"/>
                  </a:schemeClr>
                </a:solidFill>
              </a:rPr>
              <a:t>exercise</a:t>
            </a:r>
            <a:r>
              <a:rPr lang="en-US" altLang="cs-CZ" dirty="0" smtClean="0"/>
              <a:t>!</a:t>
            </a:r>
            <a:endParaRPr lang="en-US" altLang="cs-CZ" dirty="0"/>
          </a:p>
          <a:p>
            <a:r>
              <a:rPr lang="cs-CZ" altLang="cs-CZ" dirty="0"/>
              <a:t>r</a:t>
            </a:r>
            <a:r>
              <a:rPr lang="en-US" altLang="cs-CZ" dirty="0" err="1" smtClean="0"/>
              <a:t>eplace</a:t>
            </a:r>
            <a:r>
              <a:rPr lang="en-US" altLang="cs-CZ" dirty="0" smtClean="0"/>
              <a:t> </a:t>
            </a:r>
            <a:r>
              <a:rPr lang="en-US" altLang="cs-CZ" dirty="0"/>
              <a:t>saturated fats with </a:t>
            </a:r>
            <a:r>
              <a:rPr lang="en-US" altLang="cs-CZ" b="1" dirty="0" smtClean="0">
                <a:solidFill>
                  <a:schemeClr val="tx2">
                    <a:lumMod val="60000"/>
                    <a:lumOff val="40000"/>
                  </a:schemeClr>
                </a:solidFill>
              </a:rPr>
              <a:t>unsaturated</a:t>
            </a:r>
            <a:r>
              <a:rPr lang="en-US" altLang="cs-CZ" dirty="0" smtClean="0"/>
              <a:t> </a:t>
            </a:r>
            <a:r>
              <a:rPr lang="en-US" altLang="cs-CZ" dirty="0"/>
              <a:t>fats in the diet</a:t>
            </a:r>
          </a:p>
          <a:p>
            <a:r>
              <a:rPr lang="cs-CZ" altLang="cs-CZ" dirty="0"/>
              <a:t>c</a:t>
            </a:r>
            <a:r>
              <a:rPr lang="en-US" altLang="cs-CZ" dirty="0" err="1" smtClean="0"/>
              <a:t>hoose</a:t>
            </a:r>
            <a:r>
              <a:rPr lang="en-US" altLang="cs-CZ" dirty="0" smtClean="0"/>
              <a:t> </a:t>
            </a:r>
            <a:r>
              <a:rPr lang="en-US" altLang="cs-CZ" b="1" dirty="0" smtClean="0">
                <a:solidFill>
                  <a:schemeClr val="tx2">
                    <a:lumMod val="60000"/>
                    <a:lumOff val="40000"/>
                  </a:schemeClr>
                </a:solidFill>
              </a:rPr>
              <a:t>lean</a:t>
            </a:r>
            <a:r>
              <a:rPr lang="en-US" altLang="cs-CZ" dirty="0" smtClean="0"/>
              <a:t> </a:t>
            </a:r>
            <a:r>
              <a:rPr lang="en-US" altLang="cs-CZ" dirty="0"/>
              <a:t>cuts of meat</a:t>
            </a:r>
          </a:p>
          <a:p>
            <a:r>
              <a:rPr lang="en-US" altLang="cs-CZ" b="1" dirty="0" smtClean="0">
                <a:solidFill>
                  <a:schemeClr val="tx2">
                    <a:lumMod val="60000"/>
                    <a:lumOff val="40000"/>
                  </a:schemeClr>
                </a:solidFill>
              </a:rPr>
              <a:t>steam</a:t>
            </a:r>
            <a:r>
              <a:rPr lang="en-US" altLang="cs-CZ" dirty="0" smtClean="0"/>
              <a:t>, </a:t>
            </a:r>
            <a:r>
              <a:rPr lang="en-US" altLang="cs-CZ" b="1" dirty="0" smtClean="0">
                <a:solidFill>
                  <a:schemeClr val="tx2">
                    <a:lumMod val="60000"/>
                    <a:lumOff val="40000"/>
                  </a:schemeClr>
                </a:solidFill>
              </a:rPr>
              <a:t>boil</a:t>
            </a:r>
            <a:r>
              <a:rPr lang="en-US" altLang="cs-CZ" dirty="0" smtClean="0"/>
              <a:t> </a:t>
            </a:r>
            <a:r>
              <a:rPr lang="en-US" altLang="cs-CZ" dirty="0"/>
              <a:t>or </a:t>
            </a:r>
            <a:r>
              <a:rPr lang="en-US" altLang="cs-CZ" b="1" dirty="0" smtClean="0">
                <a:solidFill>
                  <a:schemeClr val="tx2">
                    <a:lumMod val="60000"/>
                    <a:lumOff val="40000"/>
                  </a:schemeClr>
                </a:solidFill>
              </a:rPr>
              <a:t>bake</a:t>
            </a:r>
            <a:r>
              <a:rPr lang="en-US" altLang="cs-CZ" dirty="0" smtClean="0"/>
              <a:t> </a:t>
            </a:r>
            <a:r>
              <a:rPr lang="en-US" altLang="cs-CZ" dirty="0"/>
              <a:t>foods instead of cooking them in oil or fat</a:t>
            </a:r>
          </a:p>
          <a:p>
            <a:r>
              <a:rPr lang="cs-CZ" altLang="cs-CZ" dirty="0"/>
              <a:t>m</a:t>
            </a:r>
            <a:r>
              <a:rPr lang="en-US" altLang="cs-CZ" dirty="0" smtClean="0"/>
              <a:t>any </a:t>
            </a:r>
            <a:r>
              <a:rPr lang="en-US" altLang="cs-CZ" dirty="0"/>
              <a:t>more</a:t>
            </a:r>
            <a:r>
              <a:rPr lang="en-US" altLang="cs-CZ" dirty="0" smtClean="0"/>
              <a:t>!!</a:t>
            </a:r>
            <a:endParaRPr lang="en-US" alt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309863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b="1" dirty="0" smtClean="0"/>
              <a:t>Use moderation with fat intake</a:t>
            </a:r>
            <a:endParaRPr lang="cs-CZ" dirty="0"/>
          </a:p>
        </p:txBody>
      </p:sp>
      <p:sp>
        <p:nvSpPr>
          <p:cNvPr id="3" name="Zástupný symbol pro obsah 2"/>
          <p:cNvSpPr>
            <a:spLocks noGrp="1"/>
          </p:cNvSpPr>
          <p:nvPr>
            <p:ph idx="1"/>
          </p:nvPr>
        </p:nvSpPr>
        <p:spPr/>
        <p:txBody>
          <a:bodyPr>
            <a:normAutofit/>
          </a:bodyPr>
          <a:lstStyle/>
          <a:p>
            <a:pPr marL="230400" lvl="1"/>
            <a:r>
              <a:rPr lang="en-US" altLang="cs-CZ" sz="2800" dirty="0" smtClean="0"/>
              <a:t>read food labels </a:t>
            </a:r>
          </a:p>
          <a:p>
            <a:pPr marL="230400" lvl="1"/>
            <a:r>
              <a:rPr lang="en-US" altLang="cs-CZ" sz="2800" dirty="0" smtClean="0"/>
              <a:t>use olive oil</a:t>
            </a:r>
            <a:r>
              <a:rPr lang="cs-CZ" altLang="cs-CZ" sz="2800" dirty="0" smtClean="0"/>
              <a:t>, </a:t>
            </a:r>
            <a:r>
              <a:rPr lang="cs-CZ" altLang="cs-CZ" sz="2800" dirty="0" err="1" smtClean="0"/>
              <a:t>canola</a:t>
            </a:r>
            <a:r>
              <a:rPr lang="cs-CZ" altLang="cs-CZ" sz="2800" dirty="0" smtClean="0"/>
              <a:t> </a:t>
            </a:r>
            <a:r>
              <a:rPr lang="cs-CZ" altLang="cs-CZ" sz="2800" dirty="0" err="1" smtClean="0"/>
              <a:t>oil</a:t>
            </a:r>
            <a:r>
              <a:rPr lang="en-US" altLang="cs-CZ" sz="2800" dirty="0" smtClean="0"/>
              <a:t> for cooking </a:t>
            </a:r>
          </a:p>
          <a:p>
            <a:pPr marL="230400" lvl="1"/>
            <a:r>
              <a:rPr lang="en-US" altLang="cs-CZ" sz="2800" dirty="0" smtClean="0"/>
              <a:t>avoid margarine with trans fatty acids </a:t>
            </a:r>
          </a:p>
          <a:p>
            <a:pPr marL="230400" lvl="1"/>
            <a:r>
              <a:rPr lang="en-US" altLang="cs-CZ" sz="2800" dirty="0" smtClean="0"/>
              <a:t>choose lean meat, fish, poultry </a:t>
            </a:r>
          </a:p>
          <a:p>
            <a:pPr marL="230400" lvl="1"/>
            <a:r>
              <a:rPr lang="en-US" altLang="cs-CZ" sz="2800" dirty="0" smtClean="0"/>
              <a:t>eat fewer cold cuts, less bacon, sausages, hot dogs, organ meats </a:t>
            </a:r>
          </a:p>
          <a:p>
            <a:pPr marL="230400" lvl="1"/>
            <a:r>
              <a:rPr lang="en-US" altLang="cs-CZ" sz="2800" dirty="0" smtClean="0"/>
              <a:t>use substitutes for higher-fat products </a:t>
            </a:r>
            <a:endParaRPr lang="en-US" altLang="cs-CZ" sz="2800"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7268598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Salt vs. Sodium</a:t>
            </a:r>
          </a:p>
        </p:txBody>
      </p:sp>
      <p:sp>
        <p:nvSpPr>
          <p:cNvPr id="6149" name="Content Placeholder 2"/>
          <p:cNvSpPr>
            <a:spLocks noGrp="1"/>
          </p:cNvSpPr>
          <p:nvPr>
            <p:ph idx="1"/>
          </p:nvPr>
        </p:nvSpPr>
        <p:spPr/>
        <p:txBody>
          <a:bodyPr/>
          <a:lstStyle/>
          <a:p>
            <a:pPr eaLnBrk="1" hangingPunct="1"/>
            <a:r>
              <a:rPr lang="en-GB" altLang="en-US" dirty="0" smtClean="0">
                <a:solidFill>
                  <a:srgbClr val="FF0000"/>
                </a:solidFill>
              </a:rPr>
              <a:t>Salt</a:t>
            </a:r>
            <a:r>
              <a:rPr lang="en-GB" altLang="en-US" dirty="0" smtClean="0"/>
              <a:t> is sodium chloride (</a:t>
            </a:r>
            <a:r>
              <a:rPr lang="en-GB" altLang="en-US" dirty="0" err="1" smtClean="0"/>
              <a:t>NaCl</a:t>
            </a:r>
            <a:r>
              <a:rPr lang="en-GB" altLang="en-US" dirty="0" smtClean="0"/>
              <a:t>)</a:t>
            </a:r>
          </a:p>
          <a:p>
            <a:pPr eaLnBrk="1" hangingPunct="1">
              <a:buFontTx/>
              <a:buNone/>
            </a:pPr>
            <a:endParaRPr lang="en-GB" altLang="en-US" dirty="0" smtClean="0">
              <a:solidFill>
                <a:srgbClr val="FF0000"/>
              </a:solidFill>
            </a:endParaRPr>
          </a:p>
          <a:p>
            <a:pPr eaLnBrk="1" hangingPunct="1"/>
            <a:r>
              <a:rPr lang="en-GB" altLang="en-US" dirty="0" smtClean="0">
                <a:solidFill>
                  <a:srgbClr val="FF0000"/>
                </a:solidFill>
              </a:rPr>
              <a:t>Sodium</a:t>
            </a:r>
            <a:r>
              <a:rPr lang="en-GB" altLang="en-US" dirty="0" smtClean="0"/>
              <a:t> is an element which occurs naturally and is used by the body</a:t>
            </a:r>
          </a:p>
          <a:p>
            <a:pPr eaLnBrk="1" hangingPunct="1">
              <a:buFontTx/>
              <a:buNone/>
            </a:pPr>
            <a:endParaRPr lang="en-GB" altLang="en-US" dirty="0" smtClean="0">
              <a:solidFill>
                <a:srgbClr val="FF0000"/>
              </a:solidFill>
            </a:endParaRPr>
          </a:p>
          <a:p>
            <a:pPr eaLnBrk="1" hangingPunct="1"/>
            <a:r>
              <a:rPr lang="en-GB" altLang="en-US" dirty="0" smtClean="0"/>
              <a:t>1 g of sodium = 2</a:t>
            </a:r>
            <a:r>
              <a:rPr lang="cs-CZ" altLang="en-US" dirty="0" smtClean="0"/>
              <a:t>,</a:t>
            </a:r>
            <a:r>
              <a:rPr lang="en-GB" altLang="en-US" dirty="0" smtClean="0"/>
              <a:t>5</a:t>
            </a:r>
            <a:r>
              <a:rPr lang="cs-CZ" altLang="en-US" dirty="0" smtClean="0"/>
              <a:t> </a:t>
            </a:r>
            <a:r>
              <a:rPr lang="en-GB" altLang="en-US" dirty="0" smtClean="0"/>
              <a:t>g of salt</a:t>
            </a:r>
          </a:p>
        </p:txBody>
      </p:sp>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err="1">
                <a:solidFill>
                  <a:srgbClr val="44546A">
                    <a:lumMod val="50000"/>
                  </a:srgbClr>
                </a:solidFill>
                <a:latin typeface="Segoe UI" panose="020B0502040204020203" pitchFamily="34" charset="0"/>
              </a:rPr>
              <a:t>Nutrition</a:t>
            </a:r>
            <a:endParaRPr lang="en-GB" altLang="en-US" sz="1400"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119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517919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Allergens</a:t>
            </a:r>
            <a:r>
              <a:rPr lang="cs-CZ" dirty="0" smtClean="0"/>
              <a:t> III</a:t>
            </a:r>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a:t>
            </a:fld>
            <a:endParaRPr lang="cs-CZ" dirty="0"/>
          </a:p>
        </p:txBody>
      </p:sp>
      <p:pic>
        <p:nvPicPr>
          <p:cNvPr id="6" name="Zástupný symbol pro obsah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4805" y="0"/>
            <a:ext cx="4457195" cy="6283964"/>
          </a:xfrm>
          <a:prstGeom prst="rect">
            <a:avLst/>
          </a:prstGeom>
        </p:spPr>
      </p:pic>
      <p:sp>
        <p:nvSpPr>
          <p:cNvPr id="3" name="Zástupný symbol pro obsah 2"/>
          <p:cNvSpPr>
            <a:spLocks noGrp="1"/>
          </p:cNvSpPr>
          <p:nvPr>
            <p:ph idx="1"/>
          </p:nvPr>
        </p:nvSpPr>
        <p:spPr/>
        <p:txBody>
          <a:bodyPr>
            <a:normAutofit fontScale="62500" lnSpcReduction="20000"/>
          </a:bodyPr>
          <a:lstStyle/>
          <a:p>
            <a:r>
              <a:rPr lang="cs-CZ" dirty="0"/>
              <a:t>8. </a:t>
            </a:r>
            <a:r>
              <a:rPr lang="cs-CZ" b="1" dirty="0" err="1"/>
              <a:t>Nuts</a:t>
            </a:r>
            <a:r>
              <a:rPr lang="cs-CZ" dirty="0"/>
              <a:t>, </a:t>
            </a:r>
            <a:r>
              <a:rPr lang="cs-CZ" dirty="0" err="1"/>
              <a:t>namely</a:t>
            </a:r>
            <a:r>
              <a:rPr lang="cs-CZ" dirty="0"/>
              <a:t>: </a:t>
            </a:r>
            <a:r>
              <a:rPr lang="cs-CZ" dirty="0" err="1"/>
              <a:t>almonds</a:t>
            </a:r>
            <a:r>
              <a:rPr lang="cs-CZ" dirty="0"/>
              <a:t> (</a:t>
            </a:r>
            <a:r>
              <a:rPr lang="cs-CZ" i="1" dirty="0"/>
              <a:t>Amygdalus </a:t>
            </a:r>
            <a:r>
              <a:rPr lang="cs-CZ" i="1" dirty="0" err="1"/>
              <a:t>communis</a:t>
            </a:r>
            <a:r>
              <a:rPr lang="cs-CZ" dirty="0"/>
              <a:t> L.), </a:t>
            </a:r>
            <a:r>
              <a:rPr lang="cs-CZ" dirty="0" err="1" smtClean="0"/>
              <a:t>hazelnuts</a:t>
            </a:r>
            <a:r>
              <a:rPr lang="cs-CZ" dirty="0" smtClean="0"/>
              <a:t/>
            </a:r>
            <a:br>
              <a:rPr lang="cs-CZ" dirty="0" smtClean="0"/>
            </a:br>
            <a:r>
              <a:rPr lang="cs-CZ" dirty="0" smtClean="0"/>
              <a:t>(</a:t>
            </a:r>
            <a:r>
              <a:rPr lang="cs-CZ" i="1" dirty="0" err="1" smtClean="0"/>
              <a:t>Corylus</a:t>
            </a:r>
            <a:r>
              <a:rPr lang="cs-CZ" i="1" dirty="0" smtClean="0"/>
              <a:t> </a:t>
            </a:r>
            <a:r>
              <a:rPr lang="cs-CZ" i="1" dirty="0" err="1"/>
              <a:t>avellana</a:t>
            </a:r>
            <a:r>
              <a:rPr lang="cs-CZ" dirty="0"/>
              <a:t>), </a:t>
            </a:r>
            <a:r>
              <a:rPr lang="cs-CZ" dirty="0" err="1"/>
              <a:t>walnuts</a:t>
            </a:r>
            <a:r>
              <a:rPr lang="cs-CZ" dirty="0"/>
              <a:t> (</a:t>
            </a:r>
            <a:r>
              <a:rPr lang="cs-CZ" i="1" dirty="0" err="1"/>
              <a:t>Juglans</a:t>
            </a:r>
            <a:r>
              <a:rPr lang="cs-CZ" i="1" dirty="0"/>
              <a:t> </a:t>
            </a:r>
            <a:r>
              <a:rPr lang="cs-CZ" i="1" dirty="0" err="1"/>
              <a:t>regia</a:t>
            </a:r>
            <a:r>
              <a:rPr lang="cs-CZ" dirty="0"/>
              <a:t>), </a:t>
            </a:r>
            <a:r>
              <a:rPr lang="cs-CZ" dirty="0" err="1"/>
              <a:t>cashews</a:t>
            </a:r>
            <a:r>
              <a:rPr lang="cs-CZ" dirty="0"/>
              <a:t> (</a:t>
            </a:r>
            <a:r>
              <a:rPr lang="cs-CZ" i="1" dirty="0" err="1" smtClean="0"/>
              <a:t>Anacardium</a:t>
            </a:r>
            <a:r>
              <a:rPr lang="cs-CZ" i="1" dirty="0" smtClean="0"/>
              <a:t/>
            </a:r>
            <a:br>
              <a:rPr lang="cs-CZ" i="1" dirty="0" smtClean="0"/>
            </a:br>
            <a:r>
              <a:rPr lang="cs-CZ" i="1" dirty="0" err="1" smtClean="0"/>
              <a:t>occidentale</a:t>
            </a:r>
            <a:r>
              <a:rPr lang="cs-CZ" dirty="0"/>
              <a:t>), </a:t>
            </a:r>
            <a:r>
              <a:rPr lang="cs-CZ" dirty="0" err="1"/>
              <a:t>pecan</a:t>
            </a:r>
            <a:r>
              <a:rPr lang="cs-CZ" dirty="0"/>
              <a:t> </a:t>
            </a:r>
            <a:r>
              <a:rPr lang="cs-CZ" dirty="0" err="1"/>
              <a:t>nuts</a:t>
            </a:r>
            <a:r>
              <a:rPr lang="cs-CZ" dirty="0"/>
              <a:t> (</a:t>
            </a:r>
            <a:r>
              <a:rPr lang="cs-CZ" i="1" dirty="0" err="1"/>
              <a:t>Carya</a:t>
            </a:r>
            <a:r>
              <a:rPr lang="cs-CZ" i="1" dirty="0"/>
              <a:t> </a:t>
            </a:r>
            <a:r>
              <a:rPr lang="cs-CZ" i="1" dirty="0" err="1"/>
              <a:t>illinoinensis</a:t>
            </a:r>
            <a:r>
              <a:rPr lang="cs-CZ" dirty="0"/>
              <a:t> (</a:t>
            </a:r>
            <a:r>
              <a:rPr lang="cs-CZ" dirty="0" err="1"/>
              <a:t>Wangenh</a:t>
            </a:r>
            <a:r>
              <a:rPr lang="cs-CZ" dirty="0"/>
              <a:t>.) K. Koch</a:t>
            </a:r>
            <a:r>
              <a:rPr lang="cs-CZ" dirty="0" smtClean="0"/>
              <a:t>),</a:t>
            </a:r>
            <a:br>
              <a:rPr lang="cs-CZ" dirty="0" smtClean="0"/>
            </a:br>
            <a:r>
              <a:rPr lang="cs-CZ" dirty="0" err="1" smtClean="0"/>
              <a:t>Brazil</a:t>
            </a:r>
            <a:r>
              <a:rPr lang="cs-CZ" dirty="0" smtClean="0"/>
              <a:t> </a:t>
            </a:r>
            <a:r>
              <a:rPr lang="cs-CZ" dirty="0" err="1"/>
              <a:t>nuts</a:t>
            </a:r>
            <a:r>
              <a:rPr lang="cs-CZ" dirty="0"/>
              <a:t> (</a:t>
            </a:r>
            <a:r>
              <a:rPr lang="cs-CZ" i="1" dirty="0" err="1"/>
              <a:t>Bertholletia</a:t>
            </a:r>
            <a:r>
              <a:rPr lang="cs-CZ" i="1" dirty="0"/>
              <a:t> </a:t>
            </a:r>
            <a:r>
              <a:rPr lang="cs-CZ" i="1" dirty="0" err="1"/>
              <a:t>excelsa</a:t>
            </a:r>
            <a:r>
              <a:rPr lang="cs-CZ" dirty="0"/>
              <a:t>), </a:t>
            </a:r>
            <a:r>
              <a:rPr lang="cs-CZ" dirty="0" err="1"/>
              <a:t>pistachio</a:t>
            </a:r>
            <a:r>
              <a:rPr lang="cs-CZ" dirty="0"/>
              <a:t> </a:t>
            </a:r>
            <a:r>
              <a:rPr lang="cs-CZ" dirty="0" err="1"/>
              <a:t>nuts</a:t>
            </a:r>
            <a:r>
              <a:rPr lang="cs-CZ" dirty="0"/>
              <a:t> (</a:t>
            </a:r>
            <a:r>
              <a:rPr lang="cs-CZ" i="1" dirty="0" err="1"/>
              <a:t>Pistacia</a:t>
            </a:r>
            <a:r>
              <a:rPr lang="cs-CZ" i="1" dirty="0"/>
              <a:t> vera</a:t>
            </a:r>
            <a:r>
              <a:rPr lang="cs-CZ" dirty="0" smtClean="0"/>
              <a:t>),</a:t>
            </a:r>
            <a:br>
              <a:rPr lang="cs-CZ" dirty="0" smtClean="0"/>
            </a:br>
            <a:r>
              <a:rPr lang="cs-CZ" dirty="0" err="1" smtClean="0"/>
              <a:t>macadamia</a:t>
            </a:r>
            <a:r>
              <a:rPr lang="cs-CZ" dirty="0" smtClean="0"/>
              <a:t> </a:t>
            </a:r>
            <a:r>
              <a:rPr lang="cs-CZ" dirty="0" err="1"/>
              <a:t>or</a:t>
            </a:r>
            <a:r>
              <a:rPr lang="cs-CZ" dirty="0"/>
              <a:t> </a:t>
            </a:r>
            <a:r>
              <a:rPr lang="cs-CZ" dirty="0" err="1"/>
              <a:t>Queensland</a:t>
            </a:r>
            <a:r>
              <a:rPr lang="cs-CZ" dirty="0"/>
              <a:t> </a:t>
            </a:r>
            <a:r>
              <a:rPr lang="cs-CZ" dirty="0" err="1"/>
              <a:t>nuts</a:t>
            </a:r>
            <a:r>
              <a:rPr lang="cs-CZ" dirty="0"/>
              <a:t> (</a:t>
            </a:r>
            <a:r>
              <a:rPr lang="cs-CZ" i="1" dirty="0" err="1"/>
              <a:t>Macadamia</a:t>
            </a:r>
            <a:r>
              <a:rPr lang="cs-CZ" i="1" dirty="0"/>
              <a:t> </a:t>
            </a:r>
            <a:r>
              <a:rPr lang="cs-CZ" i="1" dirty="0" err="1"/>
              <a:t>ternifolia</a:t>
            </a:r>
            <a:r>
              <a:rPr lang="cs-CZ" dirty="0"/>
              <a:t>), and </a:t>
            </a:r>
            <a:r>
              <a:rPr lang="cs-CZ" dirty="0" err="1" smtClean="0"/>
              <a:t>products</a:t>
            </a:r>
            <a:r>
              <a:rPr lang="cs-CZ" dirty="0" smtClean="0"/>
              <a:t/>
            </a:r>
            <a:br>
              <a:rPr lang="cs-CZ" dirty="0" smtClean="0"/>
            </a:br>
            <a:r>
              <a:rPr lang="cs-CZ" dirty="0" err="1" smtClean="0"/>
              <a:t>thereof</a:t>
            </a:r>
            <a:r>
              <a:rPr lang="cs-CZ" dirty="0"/>
              <a:t>, </a:t>
            </a:r>
            <a:r>
              <a:rPr lang="cs-CZ" dirty="0" err="1"/>
              <a:t>except</a:t>
            </a:r>
            <a:r>
              <a:rPr lang="cs-CZ" dirty="0"/>
              <a:t> </a:t>
            </a:r>
            <a:r>
              <a:rPr lang="cs-CZ" dirty="0" err="1"/>
              <a:t>for</a:t>
            </a:r>
            <a:r>
              <a:rPr lang="cs-CZ" dirty="0"/>
              <a:t> </a:t>
            </a:r>
            <a:r>
              <a:rPr lang="cs-CZ" dirty="0" err="1"/>
              <a:t>nuts</a:t>
            </a:r>
            <a:r>
              <a:rPr lang="cs-CZ" dirty="0"/>
              <a:t> </a:t>
            </a:r>
            <a:r>
              <a:rPr lang="cs-CZ" dirty="0" err="1"/>
              <a:t>used</a:t>
            </a:r>
            <a:r>
              <a:rPr lang="cs-CZ" dirty="0"/>
              <a:t> </a:t>
            </a:r>
            <a:r>
              <a:rPr lang="cs-CZ" dirty="0" err="1"/>
              <a:t>for</a:t>
            </a:r>
            <a:r>
              <a:rPr lang="cs-CZ" dirty="0"/>
              <a:t> </a:t>
            </a:r>
            <a:r>
              <a:rPr lang="cs-CZ" dirty="0" err="1"/>
              <a:t>making</a:t>
            </a:r>
            <a:r>
              <a:rPr lang="cs-CZ" dirty="0"/>
              <a:t> </a:t>
            </a:r>
            <a:r>
              <a:rPr lang="cs-CZ" dirty="0" err="1"/>
              <a:t>alcoholic</a:t>
            </a:r>
            <a:r>
              <a:rPr lang="cs-CZ" dirty="0"/>
              <a:t> </a:t>
            </a:r>
            <a:r>
              <a:rPr lang="cs-CZ" dirty="0" err="1"/>
              <a:t>distillates</a:t>
            </a:r>
            <a:r>
              <a:rPr lang="cs-CZ" dirty="0"/>
              <a:t> </a:t>
            </a:r>
            <a:r>
              <a:rPr lang="cs-CZ" dirty="0" err="1" smtClean="0"/>
              <a:t>including</a:t>
            </a:r>
            <a:r>
              <a:rPr lang="cs-CZ" dirty="0" smtClean="0"/>
              <a:t/>
            </a:r>
            <a:br>
              <a:rPr lang="cs-CZ" dirty="0" smtClean="0"/>
            </a:br>
            <a:r>
              <a:rPr lang="cs-CZ" dirty="0" err="1" smtClean="0"/>
              <a:t>ethyl</a:t>
            </a:r>
            <a:r>
              <a:rPr lang="cs-CZ" dirty="0" smtClean="0"/>
              <a:t> </a:t>
            </a:r>
            <a:r>
              <a:rPr lang="cs-CZ" dirty="0" err="1"/>
              <a:t>alcohol</a:t>
            </a:r>
            <a:r>
              <a:rPr lang="cs-CZ" dirty="0"/>
              <a:t> </a:t>
            </a:r>
            <a:r>
              <a:rPr lang="cs-CZ" dirty="0" err="1"/>
              <a:t>of</a:t>
            </a:r>
            <a:r>
              <a:rPr lang="cs-CZ" dirty="0"/>
              <a:t> </a:t>
            </a:r>
            <a:r>
              <a:rPr lang="cs-CZ" dirty="0" err="1"/>
              <a:t>agricultural</a:t>
            </a:r>
            <a:r>
              <a:rPr lang="cs-CZ" dirty="0"/>
              <a:t> </a:t>
            </a:r>
            <a:r>
              <a:rPr lang="cs-CZ" dirty="0" err="1"/>
              <a:t>origin</a:t>
            </a:r>
            <a:r>
              <a:rPr lang="cs-CZ" dirty="0"/>
              <a:t/>
            </a:r>
            <a:br>
              <a:rPr lang="cs-CZ" dirty="0"/>
            </a:br>
            <a:r>
              <a:rPr lang="cs-CZ" dirty="0"/>
              <a:t/>
            </a:r>
            <a:br>
              <a:rPr lang="cs-CZ" dirty="0"/>
            </a:br>
            <a:r>
              <a:rPr lang="cs-CZ" dirty="0"/>
              <a:t>9. </a:t>
            </a:r>
            <a:r>
              <a:rPr lang="cs-CZ" b="1" dirty="0"/>
              <a:t>Celery</a:t>
            </a:r>
            <a:r>
              <a:rPr lang="cs-CZ" dirty="0"/>
              <a:t> and </a:t>
            </a:r>
            <a:r>
              <a:rPr lang="cs-CZ" dirty="0" err="1"/>
              <a:t>products</a:t>
            </a:r>
            <a:r>
              <a:rPr lang="cs-CZ" dirty="0"/>
              <a:t> </a:t>
            </a:r>
            <a:r>
              <a:rPr lang="cs-CZ" dirty="0" err="1"/>
              <a:t>thereof</a:t>
            </a:r>
            <a:r>
              <a:rPr lang="cs-CZ" dirty="0"/>
              <a:t/>
            </a:r>
            <a:br>
              <a:rPr lang="cs-CZ" dirty="0"/>
            </a:br>
            <a:r>
              <a:rPr lang="cs-CZ" dirty="0"/>
              <a:t/>
            </a:r>
            <a:br>
              <a:rPr lang="cs-CZ" dirty="0"/>
            </a:br>
            <a:r>
              <a:rPr lang="cs-CZ" dirty="0"/>
              <a:t>10. </a:t>
            </a:r>
            <a:r>
              <a:rPr lang="cs-CZ" b="1" dirty="0" err="1"/>
              <a:t>Mustard</a:t>
            </a:r>
            <a:r>
              <a:rPr lang="cs-CZ" dirty="0"/>
              <a:t> and </a:t>
            </a:r>
            <a:r>
              <a:rPr lang="cs-CZ" dirty="0" err="1"/>
              <a:t>products</a:t>
            </a:r>
            <a:r>
              <a:rPr lang="cs-CZ" dirty="0"/>
              <a:t> </a:t>
            </a:r>
            <a:r>
              <a:rPr lang="cs-CZ" dirty="0" err="1"/>
              <a:t>thereof</a:t>
            </a:r>
            <a:r>
              <a:rPr lang="cs-CZ" dirty="0"/>
              <a:t/>
            </a:r>
            <a:br>
              <a:rPr lang="cs-CZ" dirty="0"/>
            </a:br>
            <a:r>
              <a:rPr lang="cs-CZ" dirty="0"/>
              <a:t/>
            </a:r>
            <a:br>
              <a:rPr lang="cs-CZ" dirty="0"/>
            </a:br>
            <a:r>
              <a:rPr lang="cs-CZ" dirty="0"/>
              <a:t>11. </a:t>
            </a:r>
            <a:r>
              <a:rPr lang="cs-CZ" b="1" dirty="0" err="1"/>
              <a:t>Sesame</a:t>
            </a:r>
            <a:r>
              <a:rPr lang="cs-CZ" b="1" dirty="0"/>
              <a:t> </a:t>
            </a:r>
            <a:r>
              <a:rPr lang="cs-CZ" b="1" dirty="0" err="1"/>
              <a:t>seeds</a:t>
            </a:r>
            <a:r>
              <a:rPr lang="cs-CZ" dirty="0"/>
              <a:t> and </a:t>
            </a:r>
            <a:r>
              <a:rPr lang="cs-CZ" dirty="0" err="1"/>
              <a:t>products</a:t>
            </a:r>
            <a:r>
              <a:rPr lang="cs-CZ" dirty="0"/>
              <a:t> </a:t>
            </a:r>
            <a:r>
              <a:rPr lang="cs-CZ" dirty="0" err="1"/>
              <a:t>thereof</a:t>
            </a:r>
            <a:r>
              <a:rPr lang="cs-CZ" dirty="0"/>
              <a:t/>
            </a:r>
            <a:br>
              <a:rPr lang="cs-CZ" dirty="0"/>
            </a:br>
            <a:r>
              <a:rPr lang="cs-CZ" dirty="0"/>
              <a:t/>
            </a:r>
            <a:br>
              <a:rPr lang="cs-CZ" dirty="0"/>
            </a:br>
            <a:r>
              <a:rPr lang="cs-CZ" dirty="0"/>
              <a:t>12. </a:t>
            </a:r>
            <a:r>
              <a:rPr lang="cs-CZ" b="1" dirty="0" err="1"/>
              <a:t>Sulphur</a:t>
            </a:r>
            <a:r>
              <a:rPr lang="cs-CZ" b="1" dirty="0"/>
              <a:t> dioxide and </a:t>
            </a:r>
            <a:r>
              <a:rPr lang="cs-CZ" b="1" dirty="0" err="1"/>
              <a:t>sulphites</a:t>
            </a:r>
            <a:r>
              <a:rPr lang="cs-CZ" dirty="0"/>
              <a:t> </a:t>
            </a:r>
            <a:r>
              <a:rPr lang="cs-CZ" dirty="0" err="1"/>
              <a:t>at</a:t>
            </a:r>
            <a:r>
              <a:rPr lang="cs-CZ" dirty="0"/>
              <a:t> </a:t>
            </a:r>
            <a:r>
              <a:rPr lang="cs-CZ" dirty="0" err="1"/>
              <a:t>concentrations</a:t>
            </a:r>
            <a:r>
              <a:rPr lang="cs-CZ" dirty="0"/>
              <a:t> </a:t>
            </a:r>
            <a:r>
              <a:rPr lang="cs-CZ" dirty="0" err="1"/>
              <a:t>of</a:t>
            </a:r>
            <a:r>
              <a:rPr lang="cs-CZ" dirty="0"/>
              <a:t> more </a:t>
            </a:r>
            <a:r>
              <a:rPr lang="cs-CZ" dirty="0" err="1" smtClean="0"/>
              <a:t>than</a:t>
            </a:r>
            <a:r>
              <a:rPr lang="cs-CZ" dirty="0" smtClean="0"/>
              <a:t/>
            </a:r>
            <a:br>
              <a:rPr lang="cs-CZ" dirty="0" smtClean="0"/>
            </a:br>
            <a:r>
              <a:rPr lang="cs-CZ" dirty="0" smtClean="0"/>
              <a:t>10 </a:t>
            </a:r>
            <a:r>
              <a:rPr lang="cs-CZ" dirty="0"/>
              <a:t>mg/kg </a:t>
            </a:r>
            <a:r>
              <a:rPr lang="cs-CZ" dirty="0" err="1"/>
              <a:t>or</a:t>
            </a:r>
            <a:r>
              <a:rPr lang="cs-CZ" dirty="0"/>
              <a:t> 10 mg/litre in </a:t>
            </a:r>
            <a:r>
              <a:rPr lang="cs-CZ" dirty="0" err="1"/>
              <a:t>terms</a:t>
            </a:r>
            <a:r>
              <a:rPr lang="cs-CZ" dirty="0"/>
              <a:t> </a:t>
            </a:r>
            <a:r>
              <a:rPr lang="cs-CZ" dirty="0" err="1"/>
              <a:t>of</a:t>
            </a:r>
            <a:r>
              <a:rPr lang="cs-CZ" dirty="0"/>
              <a:t> </a:t>
            </a:r>
            <a:r>
              <a:rPr lang="cs-CZ" dirty="0" err="1"/>
              <a:t>the</a:t>
            </a:r>
            <a:r>
              <a:rPr lang="cs-CZ" dirty="0"/>
              <a:t> </a:t>
            </a:r>
            <a:r>
              <a:rPr lang="cs-CZ" dirty="0" err="1"/>
              <a:t>total</a:t>
            </a:r>
            <a:r>
              <a:rPr lang="cs-CZ" dirty="0"/>
              <a:t> SO</a:t>
            </a:r>
            <a:r>
              <a:rPr lang="cs-CZ" baseline="-25000" dirty="0"/>
              <a:t>2</a:t>
            </a:r>
            <a:r>
              <a:rPr lang="cs-CZ" dirty="0"/>
              <a:t> </a:t>
            </a:r>
            <a:r>
              <a:rPr lang="cs-CZ" dirty="0" err="1"/>
              <a:t>which</a:t>
            </a:r>
            <a:r>
              <a:rPr lang="cs-CZ" dirty="0"/>
              <a:t> are to </a:t>
            </a:r>
            <a:r>
              <a:rPr lang="cs-CZ" dirty="0" err="1" smtClean="0"/>
              <a:t>be</a:t>
            </a:r>
            <a:r>
              <a:rPr lang="cs-CZ" dirty="0" smtClean="0"/>
              <a:t/>
            </a:r>
            <a:br>
              <a:rPr lang="cs-CZ" dirty="0" smtClean="0"/>
            </a:br>
            <a:r>
              <a:rPr lang="cs-CZ" dirty="0" err="1" smtClean="0"/>
              <a:t>calculated</a:t>
            </a:r>
            <a:r>
              <a:rPr lang="cs-CZ" dirty="0" smtClean="0"/>
              <a:t> </a:t>
            </a:r>
            <a:r>
              <a:rPr lang="cs-CZ" dirty="0" err="1"/>
              <a:t>for</a:t>
            </a:r>
            <a:r>
              <a:rPr lang="cs-CZ" dirty="0"/>
              <a:t> </a:t>
            </a:r>
            <a:r>
              <a:rPr lang="cs-CZ" dirty="0" err="1"/>
              <a:t>products</a:t>
            </a:r>
            <a:r>
              <a:rPr lang="cs-CZ" dirty="0"/>
              <a:t> as </a:t>
            </a:r>
            <a:r>
              <a:rPr lang="cs-CZ" dirty="0" err="1"/>
              <a:t>proposed</a:t>
            </a:r>
            <a:r>
              <a:rPr lang="cs-CZ" dirty="0"/>
              <a:t> </a:t>
            </a:r>
            <a:r>
              <a:rPr lang="cs-CZ" dirty="0" err="1"/>
              <a:t>ready</a:t>
            </a:r>
            <a:r>
              <a:rPr lang="cs-CZ" dirty="0"/>
              <a:t> </a:t>
            </a:r>
            <a:r>
              <a:rPr lang="cs-CZ" dirty="0" err="1"/>
              <a:t>for</a:t>
            </a:r>
            <a:r>
              <a:rPr lang="cs-CZ" dirty="0"/>
              <a:t> </a:t>
            </a:r>
            <a:r>
              <a:rPr lang="cs-CZ" dirty="0" err="1"/>
              <a:t>consumption</a:t>
            </a:r>
            <a:r>
              <a:rPr lang="cs-CZ" dirty="0"/>
              <a:t> </a:t>
            </a:r>
            <a:r>
              <a:rPr lang="cs-CZ" dirty="0" err="1"/>
              <a:t>or</a:t>
            </a:r>
            <a:r>
              <a:rPr lang="cs-CZ" dirty="0"/>
              <a:t> </a:t>
            </a:r>
            <a:r>
              <a:rPr lang="cs-CZ" dirty="0" smtClean="0"/>
              <a:t>as</a:t>
            </a:r>
            <a:br>
              <a:rPr lang="cs-CZ" dirty="0" smtClean="0"/>
            </a:br>
            <a:r>
              <a:rPr lang="cs-CZ" dirty="0" err="1" smtClean="0"/>
              <a:t>reconstituted</a:t>
            </a:r>
            <a:r>
              <a:rPr lang="cs-CZ" dirty="0" smtClean="0"/>
              <a:t> </a:t>
            </a:r>
            <a:r>
              <a:rPr lang="cs-CZ" dirty="0" err="1"/>
              <a:t>according</a:t>
            </a:r>
            <a:r>
              <a:rPr lang="cs-CZ" dirty="0"/>
              <a:t> to </a:t>
            </a:r>
            <a:r>
              <a:rPr lang="cs-CZ" dirty="0" err="1"/>
              <a:t>the</a:t>
            </a:r>
            <a:r>
              <a:rPr lang="cs-CZ" dirty="0"/>
              <a:t> </a:t>
            </a:r>
            <a:r>
              <a:rPr lang="cs-CZ" dirty="0" err="1"/>
              <a:t>instructions</a:t>
            </a:r>
            <a:r>
              <a:rPr lang="cs-CZ" dirty="0"/>
              <a:t> </a:t>
            </a:r>
            <a:r>
              <a:rPr lang="cs-CZ" dirty="0" err="1"/>
              <a:t>of</a:t>
            </a:r>
            <a:r>
              <a:rPr lang="cs-CZ" dirty="0"/>
              <a:t> </a:t>
            </a:r>
            <a:r>
              <a:rPr lang="cs-CZ" dirty="0" err="1"/>
              <a:t>the</a:t>
            </a:r>
            <a:r>
              <a:rPr lang="cs-CZ" dirty="0"/>
              <a:t> </a:t>
            </a:r>
            <a:r>
              <a:rPr lang="cs-CZ" dirty="0" err="1"/>
              <a:t>manufacturers</a:t>
            </a:r>
            <a:r>
              <a:rPr lang="cs-CZ" dirty="0"/>
              <a:t/>
            </a:r>
            <a:br>
              <a:rPr lang="cs-CZ" dirty="0"/>
            </a:br>
            <a:r>
              <a:rPr lang="cs-CZ" dirty="0"/>
              <a:t/>
            </a:r>
            <a:br>
              <a:rPr lang="cs-CZ" dirty="0"/>
            </a:br>
            <a:r>
              <a:rPr lang="cs-CZ" dirty="0"/>
              <a:t>13. </a:t>
            </a:r>
            <a:r>
              <a:rPr lang="cs-CZ" b="1" dirty="0"/>
              <a:t>Lupin</a:t>
            </a:r>
            <a:r>
              <a:rPr lang="cs-CZ" dirty="0"/>
              <a:t> and </a:t>
            </a:r>
            <a:r>
              <a:rPr lang="cs-CZ" dirty="0" err="1"/>
              <a:t>products</a:t>
            </a:r>
            <a:r>
              <a:rPr lang="cs-CZ" dirty="0"/>
              <a:t> </a:t>
            </a:r>
            <a:r>
              <a:rPr lang="cs-CZ" dirty="0" err="1"/>
              <a:t>thereof</a:t>
            </a:r>
            <a:r>
              <a:rPr lang="cs-CZ" dirty="0"/>
              <a:t/>
            </a:r>
            <a:br>
              <a:rPr lang="cs-CZ" dirty="0"/>
            </a:br>
            <a:r>
              <a:rPr lang="cs-CZ" dirty="0"/>
              <a:t/>
            </a:r>
            <a:br>
              <a:rPr lang="cs-CZ" dirty="0"/>
            </a:br>
            <a:r>
              <a:rPr lang="cs-CZ" dirty="0"/>
              <a:t>14. </a:t>
            </a:r>
            <a:r>
              <a:rPr lang="cs-CZ" b="1" dirty="0" err="1"/>
              <a:t>Molluscs</a:t>
            </a:r>
            <a:r>
              <a:rPr lang="cs-CZ" dirty="0"/>
              <a:t> and </a:t>
            </a:r>
            <a:r>
              <a:rPr lang="cs-CZ" dirty="0" err="1"/>
              <a:t>products</a:t>
            </a:r>
            <a:r>
              <a:rPr lang="cs-CZ" dirty="0"/>
              <a:t> </a:t>
            </a:r>
            <a:r>
              <a:rPr lang="cs-CZ" dirty="0" err="1"/>
              <a:t>thereof</a:t>
            </a:r>
            <a:endParaRPr lang="cs-CZ" dirty="0"/>
          </a:p>
          <a:p>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12015190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Salt: a </a:t>
            </a:r>
            <a:r>
              <a:rPr lang="cs-CZ" dirty="0" err="1" smtClean="0"/>
              <a:t>history</a:t>
            </a:r>
            <a:endParaRPr lang="cs-CZ" dirty="0"/>
          </a:p>
        </p:txBody>
      </p:sp>
      <p:sp>
        <p:nvSpPr>
          <p:cNvPr id="7170" name="Content Placeholder 2"/>
          <p:cNvSpPr>
            <a:spLocks noGrp="1"/>
          </p:cNvSpPr>
          <p:nvPr>
            <p:ph idx="1"/>
          </p:nvPr>
        </p:nvSpPr>
        <p:spPr/>
        <p:txBody>
          <a:bodyPr/>
          <a:lstStyle/>
          <a:p>
            <a:r>
              <a:rPr lang="en-GB" altLang="en-US" dirty="0" smtClean="0"/>
              <a:t>The word salt comes from the word ‘</a:t>
            </a:r>
            <a:r>
              <a:rPr lang="en-GB" altLang="en-US" i="1" dirty="0" err="1" smtClean="0"/>
              <a:t>salarium</a:t>
            </a:r>
            <a:r>
              <a:rPr lang="en-GB" altLang="en-US" dirty="0" smtClean="0"/>
              <a:t>’ in </a:t>
            </a:r>
            <a:r>
              <a:rPr lang="en-GB" altLang="en-US" dirty="0" err="1" smtClean="0"/>
              <a:t>latin</a:t>
            </a:r>
            <a:r>
              <a:rPr lang="en-GB" altLang="en-US" dirty="0" smtClean="0"/>
              <a:t> (salary)</a:t>
            </a:r>
          </a:p>
          <a:p>
            <a:pPr>
              <a:buFontTx/>
              <a:buNone/>
            </a:pPr>
            <a:endParaRPr lang="en-GB" altLang="en-US" dirty="0" smtClean="0"/>
          </a:p>
          <a:p>
            <a:r>
              <a:rPr lang="en-GB" altLang="en-US" dirty="0" smtClean="0"/>
              <a:t>This is because roman soldiers used to be partly paid in salt</a:t>
            </a:r>
          </a:p>
        </p:txBody>
      </p:sp>
      <p:sp>
        <p:nvSpPr>
          <p:cNvPr id="717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err="1">
                <a:solidFill>
                  <a:srgbClr val="44546A">
                    <a:lumMod val="50000"/>
                  </a:srgbClr>
                </a:solidFill>
                <a:latin typeface="Segoe UI" panose="020B0502040204020203" pitchFamily="34" charset="0"/>
              </a:rPr>
              <a:t>Nutrition</a:t>
            </a:r>
            <a:endParaRPr lang="en-GB" altLang="en-US" sz="1400" dirty="0"/>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3475" y="3946238"/>
            <a:ext cx="23050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120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5236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Salt:</a:t>
            </a:r>
            <a:r>
              <a:rPr lang="en-GB" b="1" dirty="0">
                <a:effectLst>
                  <a:outerShdw blurRad="38100" dist="38100" dir="2700000" algn="tl">
                    <a:srgbClr val="C0C0C0"/>
                  </a:outerShdw>
                </a:effectLst>
              </a:rPr>
              <a:t> </a:t>
            </a:r>
            <a:r>
              <a:rPr lang="cs-CZ" b="1" dirty="0" smtClean="0">
                <a:effectLst>
                  <a:outerShdw blurRad="38100" dist="38100" dir="2700000" algn="tl">
                    <a:srgbClr val="C0C0C0"/>
                  </a:outerShdw>
                </a:effectLst>
              </a:rPr>
              <a:t>a</a:t>
            </a:r>
            <a:r>
              <a:rPr lang="en-GB" b="1" dirty="0" smtClean="0">
                <a:effectLst>
                  <a:outerShdw blurRad="38100" dist="38100" dir="2700000" algn="tl">
                    <a:srgbClr val="C0C0C0"/>
                  </a:outerShdw>
                </a:effectLst>
              </a:rPr>
              <a:t> </a:t>
            </a:r>
            <a:r>
              <a:rPr lang="cs-CZ" dirty="0"/>
              <a:t>h</a:t>
            </a:r>
            <a:r>
              <a:rPr lang="en-GB" dirty="0" err="1" smtClean="0"/>
              <a:t>istory</a:t>
            </a:r>
            <a:endParaRPr lang="en-GB" dirty="0"/>
          </a:p>
        </p:txBody>
      </p:sp>
      <p:sp>
        <p:nvSpPr>
          <p:cNvPr id="81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err="1">
                <a:solidFill>
                  <a:srgbClr val="44546A">
                    <a:lumMod val="50000"/>
                  </a:srgbClr>
                </a:solidFill>
                <a:latin typeface="Segoe UI" panose="020B0502040204020203" pitchFamily="34" charset="0"/>
              </a:rPr>
              <a:t>Nutrition</a:t>
            </a:r>
            <a:endParaRPr lang="en-GB" altLang="en-US" sz="1400" dirty="0"/>
          </a:p>
        </p:txBody>
      </p:sp>
      <p:sp>
        <p:nvSpPr>
          <p:cNvPr id="8197" name="TextBox 6"/>
          <p:cNvSpPr txBox="1">
            <a:spLocks noChangeArrowheads="1"/>
          </p:cNvSpPr>
          <p:nvPr/>
        </p:nvSpPr>
        <p:spPr bwMode="auto">
          <a:xfrm>
            <a:off x="2063751" y="1989139"/>
            <a:ext cx="37115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solidFill>
                  <a:schemeClr val="tx2"/>
                </a:solidFill>
              </a:rPr>
              <a:t>Salt was once needed as a preservative to make food last longer – we call this increasing “shelf life”</a:t>
            </a:r>
          </a:p>
          <a:p>
            <a:pPr eaLnBrk="1" hangingPunct="1">
              <a:spcBef>
                <a:spcPct val="0"/>
              </a:spcBef>
              <a:buFontTx/>
              <a:buNone/>
            </a:pPr>
            <a:endParaRPr lang="en-GB" altLang="en-US" sz="1800" dirty="0"/>
          </a:p>
        </p:txBody>
      </p:sp>
      <p:pic>
        <p:nvPicPr>
          <p:cNvPr id="8198" name="Picture 7" descr="photo_26109_201101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8" y="2708275"/>
            <a:ext cx="3808412"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121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9191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Salt: </a:t>
            </a:r>
            <a:r>
              <a:rPr lang="cs-CZ" dirty="0" smtClean="0"/>
              <a:t>a</a:t>
            </a:r>
            <a:r>
              <a:rPr lang="en-GB" dirty="0" smtClean="0"/>
              <a:t> </a:t>
            </a:r>
            <a:r>
              <a:rPr lang="cs-CZ" dirty="0"/>
              <a:t>h</a:t>
            </a:r>
            <a:r>
              <a:rPr lang="en-GB" dirty="0" err="1" smtClean="0"/>
              <a:t>istory</a:t>
            </a:r>
            <a:endParaRPr lang="en-GB" dirty="0"/>
          </a:p>
        </p:txBody>
      </p:sp>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err="1">
                <a:solidFill>
                  <a:srgbClr val="44546A">
                    <a:lumMod val="50000"/>
                  </a:srgbClr>
                </a:solidFill>
                <a:latin typeface="Segoe UI" panose="020B0502040204020203" pitchFamily="34" charset="0"/>
              </a:rPr>
              <a:t>Nutrition</a:t>
            </a:r>
            <a:endParaRPr lang="en-GB" altLang="en-US" sz="1400" dirty="0"/>
          </a:p>
        </p:txBody>
      </p:sp>
      <p:sp>
        <p:nvSpPr>
          <p:cNvPr id="9221" name="TextBox 7"/>
          <p:cNvSpPr txBox="1">
            <a:spLocks noChangeArrowheads="1"/>
          </p:cNvSpPr>
          <p:nvPr/>
        </p:nvSpPr>
        <p:spPr bwMode="auto">
          <a:xfrm>
            <a:off x="2063750" y="1773239"/>
            <a:ext cx="3429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solidFill>
                  <a:schemeClr val="tx2"/>
                </a:solidFill>
              </a:rPr>
              <a:t>We now have fridges, freezers and cans to make food last a long time</a:t>
            </a:r>
          </a:p>
          <a:p>
            <a:pPr eaLnBrk="1" hangingPunct="1">
              <a:spcBef>
                <a:spcPct val="0"/>
              </a:spcBef>
              <a:buFontTx/>
              <a:buNone/>
            </a:pPr>
            <a:endParaRPr lang="en-GB" altLang="en-US" sz="1800" dirty="0"/>
          </a:p>
        </p:txBody>
      </p:sp>
      <p:grpSp>
        <p:nvGrpSpPr>
          <p:cNvPr id="9222" name="Group 10"/>
          <p:cNvGrpSpPr>
            <a:grpSpLocks/>
          </p:cNvGrpSpPr>
          <p:nvPr/>
        </p:nvGrpSpPr>
        <p:grpSpPr bwMode="auto">
          <a:xfrm>
            <a:off x="5087938" y="1700214"/>
            <a:ext cx="4875212" cy="3824287"/>
            <a:chOff x="3563938" y="1700213"/>
            <a:chExt cx="4875212" cy="3824287"/>
          </a:xfrm>
        </p:grpSpPr>
        <p:pic>
          <p:nvPicPr>
            <p:cNvPr id="92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086" y="1700213"/>
              <a:ext cx="2643064"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descr="photo_15284_201004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3788445"/>
              <a:ext cx="2397279" cy="159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3" name="TextBox 10"/>
          <p:cNvSpPr txBox="1">
            <a:spLocks noChangeArrowheads="1"/>
          </p:cNvSpPr>
          <p:nvPr/>
        </p:nvSpPr>
        <p:spPr bwMode="auto">
          <a:xfrm>
            <a:off x="8364538" y="6642100"/>
            <a:ext cx="23034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800" dirty="0" smtClean="0"/>
              <a:t>I</a:t>
            </a:r>
            <a:endParaRPr lang="en-GB" altLang="en-US" sz="800"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122</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52540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Salt: </a:t>
            </a:r>
            <a:r>
              <a:rPr lang="cs-CZ" dirty="0" smtClean="0"/>
              <a:t>a</a:t>
            </a:r>
            <a:r>
              <a:rPr lang="en-GB" dirty="0" smtClean="0"/>
              <a:t> </a:t>
            </a:r>
            <a:r>
              <a:rPr lang="cs-CZ" dirty="0"/>
              <a:t>h</a:t>
            </a:r>
            <a:r>
              <a:rPr lang="en-GB" dirty="0" err="1" smtClean="0"/>
              <a:t>istory</a:t>
            </a:r>
            <a:endParaRPr lang="en-GB" dirty="0"/>
          </a:p>
        </p:txBody>
      </p:sp>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err="1">
                <a:solidFill>
                  <a:srgbClr val="44546A">
                    <a:lumMod val="50000"/>
                  </a:srgbClr>
                </a:solidFill>
                <a:latin typeface="Segoe UI" panose="020B0502040204020203" pitchFamily="34" charset="0"/>
              </a:rPr>
              <a:t>Nutrition</a:t>
            </a:r>
            <a:endParaRPr lang="en-GB" altLang="en-US" sz="1400" dirty="0"/>
          </a:p>
        </p:txBody>
      </p:sp>
      <p:sp>
        <p:nvSpPr>
          <p:cNvPr id="12293" name="TextBox 12"/>
          <p:cNvSpPr txBox="1">
            <a:spLocks noChangeArrowheads="1"/>
          </p:cNvSpPr>
          <p:nvPr/>
        </p:nvSpPr>
        <p:spPr bwMode="auto">
          <a:xfrm>
            <a:off x="6527800" y="2565401"/>
            <a:ext cx="3429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a:solidFill>
                  <a:schemeClr val="tx2"/>
                </a:solidFill>
              </a:rPr>
              <a:t>But there are much nicer and healthier sources of flavours such as herbs and spices…</a:t>
            </a:r>
          </a:p>
          <a:p>
            <a:pPr eaLnBrk="1" hangingPunct="1">
              <a:spcBef>
                <a:spcPct val="0"/>
              </a:spcBef>
              <a:buFontTx/>
              <a:buNone/>
            </a:pPr>
            <a:endParaRPr lang="en-GB" altLang="en-US" sz="1800"/>
          </a:p>
        </p:txBody>
      </p:sp>
      <p:pic>
        <p:nvPicPr>
          <p:cNvPr id="12294" name="Picture 6" descr="photo_320_200808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989" y="2636839"/>
            <a:ext cx="33734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123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21380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altLang="cs-CZ" dirty="0"/>
              <a:t>Where is the </a:t>
            </a:r>
            <a:r>
              <a:rPr lang="cs-CZ" altLang="cs-CZ" dirty="0" smtClean="0"/>
              <a:t>s</a:t>
            </a:r>
            <a:r>
              <a:rPr lang="en-US" altLang="cs-CZ" dirty="0" smtClean="0"/>
              <a:t>odium</a:t>
            </a:r>
            <a:r>
              <a:rPr lang="en-US" altLang="cs-CZ" dirty="0"/>
              <a:t>?</a:t>
            </a:r>
          </a:p>
        </p:txBody>
      </p:sp>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4023" y="1715685"/>
            <a:ext cx="68294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838200" y="4930054"/>
            <a:ext cx="4751388" cy="830997"/>
          </a:xfrm>
          <a:prstGeom prst="rect">
            <a:avLst/>
          </a:prstGeom>
          <a:noFill/>
        </p:spPr>
        <p:txBody>
          <a:bodyPr>
            <a:spAutoFit/>
          </a:bodyPr>
          <a:lstStyle/>
          <a:p>
            <a:pPr marL="900113" indent="-900113">
              <a:defRPr/>
            </a:pPr>
            <a:r>
              <a:rPr lang="en-CA" sz="2400" b="1" dirty="0">
                <a:latin typeface="Segoe UI" panose="020B0502040204020203" pitchFamily="34" charset="0"/>
                <a:cs typeface="Segoe UI" panose="020B0502040204020203" pitchFamily="34" charset="0"/>
              </a:rPr>
              <a:t>Fact: 	</a:t>
            </a:r>
            <a:r>
              <a:rPr lang="en-CA" sz="2400" dirty="0">
                <a:latin typeface="Segoe UI" panose="020B0502040204020203" pitchFamily="34" charset="0"/>
                <a:cs typeface="Segoe UI" panose="020B0502040204020203" pitchFamily="34" charset="0"/>
              </a:rPr>
              <a:t>Most of the foods we eat contain too much sodium</a:t>
            </a:r>
            <a:r>
              <a:rPr lang="en-CA" sz="2400" dirty="0" smtClean="0">
                <a:latin typeface="Segoe UI" panose="020B0502040204020203" pitchFamily="34" charset="0"/>
                <a:cs typeface="Segoe UI" panose="020B0502040204020203" pitchFamily="34" charset="0"/>
              </a:rPr>
              <a:t>.</a:t>
            </a:r>
            <a:endParaRPr lang="en-CA" sz="2400" dirty="0">
              <a:latin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dirty="0" err="1"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1628069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ltLang="cs-CZ" dirty="0"/>
              <a:t>Where is the salt?</a:t>
            </a:r>
            <a:endParaRPr lang="cs-CZ" dirty="0"/>
          </a:p>
        </p:txBody>
      </p:sp>
      <p:sp>
        <p:nvSpPr>
          <p:cNvPr id="3" name="Zástupný symbol pro obsah 2"/>
          <p:cNvSpPr>
            <a:spLocks noGrp="1"/>
          </p:cNvSpPr>
          <p:nvPr>
            <p:ph idx="1"/>
          </p:nvPr>
        </p:nvSpPr>
        <p:spPr/>
        <p:txBody>
          <a:bodyPr/>
          <a:lstStyle/>
          <a:p>
            <a:r>
              <a:rPr lang="en-GB" altLang="cs-CZ" dirty="0" smtClean="0"/>
              <a:t>around 75</a:t>
            </a:r>
            <a:r>
              <a:rPr lang="cs-CZ" altLang="cs-CZ" dirty="0" smtClean="0"/>
              <a:t> </a:t>
            </a:r>
            <a:r>
              <a:rPr lang="en-GB" altLang="cs-CZ" dirty="0" smtClean="0"/>
              <a:t>% of our salt intake comes from processed foods,</a:t>
            </a:r>
            <a:r>
              <a:rPr lang="cs-CZ" altLang="cs-CZ" dirty="0" smtClean="0"/>
              <a:t/>
            </a:r>
            <a:br>
              <a:rPr lang="cs-CZ" altLang="cs-CZ" dirty="0" smtClean="0"/>
            </a:br>
            <a:r>
              <a:rPr lang="en-GB" altLang="cs-CZ" dirty="0" smtClean="0"/>
              <a:t>e.g. bread, breakfast cereals and ready meals.</a:t>
            </a:r>
          </a:p>
          <a:p>
            <a:endParaRPr lang="en-GB" altLang="cs-CZ" dirty="0" smtClean="0"/>
          </a:p>
          <a:p>
            <a:r>
              <a:rPr lang="en-GB" altLang="cs-CZ" dirty="0" smtClean="0"/>
              <a:t>it is important to know how much salt the food product provides. </a:t>
            </a:r>
            <a:r>
              <a:rPr lang="cs-CZ" altLang="cs-CZ" dirty="0" smtClean="0"/>
              <a:t>Y</a:t>
            </a:r>
            <a:r>
              <a:rPr lang="en-GB" altLang="cs-CZ" dirty="0" err="1" smtClean="0"/>
              <a:t>ou</a:t>
            </a:r>
            <a:r>
              <a:rPr lang="en-GB" altLang="cs-CZ" dirty="0" smtClean="0"/>
              <a:t> can check the salt content on the food label before you buy, to help you make a good choice.</a:t>
            </a:r>
          </a:p>
          <a:p>
            <a:endParaRPr lang="en-GB" altLang="cs-CZ" dirty="0" smtClean="0"/>
          </a:p>
          <a:p>
            <a:r>
              <a:rPr lang="en-GB" altLang="cs-CZ" dirty="0" smtClean="0"/>
              <a:t>many commercially-made food products have been reformulated to reduce their salt content</a:t>
            </a:r>
            <a:endParaRPr lang="en-GB" alt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597678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CA" altLang="cs-CZ" dirty="0"/>
              <a:t>At </a:t>
            </a:r>
            <a:r>
              <a:rPr lang="cs-CZ" altLang="cs-CZ" dirty="0" smtClean="0"/>
              <a:t>h</a:t>
            </a:r>
            <a:r>
              <a:rPr lang="en-CA" altLang="cs-CZ" dirty="0" err="1" smtClean="0"/>
              <a:t>ome</a:t>
            </a:r>
            <a:endParaRPr lang="en-CA" altLang="cs-CZ" dirty="0"/>
          </a:p>
        </p:txBody>
      </p:sp>
      <p:sp>
        <p:nvSpPr>
          <p:cNvPr id="15362" name="Content Placeholder 2"/>
          <p:cNvSpPr>
            <a:spLocks noGrp="1"/>
          </p:cNvSpPr>
          <p:nvPr>
            <p:ph idx="1"/>
          </p:nvPr>
        </p:nvSpPr>
        <p:spPr/>
        <p:txBody>
          <a:bodyPr>
            <a:normAutofit/>
          </a:bodyPr>
          <a:lstStyle/>
          <a:p>
            <a:r>
              <a:rPr lang="cs-CZ" altLang="cs-CZ" b="1" dirty="0"/>
              <a:t>t</a:t>
            </a:r>
            <a:r>
              <a:rPr lang="en-CA" altLang="cs-CZ" b="1" dirty="0" err="1" smtClean="0"/>
              <a:t>ips</a:t>
            </a:r>
            <a:r>
              <a:rPr lang="en-CA" altLang="cs-CZ" b="1" dirty="0" smtClean="0"/>
              <a:t> for </a:t>
            </a:r>
            <a:r>
              <a:rPr lang="cs-CZ" altLang="cs-CZ" b="1" dirty="0" smtClean="0"/>
              <a:t>v</a:t>
            </a:r>
            <a:r>
              <a:rPr lang="en-CA" altLang="cs-CZ" b="1" dirty="0" err="1" smtClean="0"/>
              <a:t>egetables</a:t>
            </a:r>
            <a:r>
              <a:rPr lang="en-CA" altLang="cs-CZ" b="1" dirty="0" smtClean="0"/>
              <a:t> and </a:t>
            </a:r>
            <a:r>
              <a:rPr lang="cs-CZ" altLang="cs-CZ" b="1" dirty="0" smtClean="0"/>
              <a:t>f</a:t>
            </a:r>
            <a:r>
              <a:rPr lang="en-CA" altLang="cs-CZ" b="1" dirty="0" err="1" smtClean="0"/>
              <a:t>ruit</a:t>
            </a:r>
            <a:endParaRPr lang="en-CA" altLang="cs-CZ" b="1" dirty="0" smtClean="0"/>
          </a:p>
          <a:p>
            <a:pPr lvl="1">
              <a:spcBef>
                <a:spcPts val="600"/>
              </a:spcBef>
            </a:pPr>
            <a:r>
              <a:rPr lang="cs-CZ" altLang="cs-CZ" sz="2600" dirty="0"/>
              <a:t>t</a:t>
            </a:r>
            <a:r>
              <a:rPr lang="en-CA" altLang="cs-CZ" sz="2600" dirty="0" err="1" smtClean="0"/>
              <a:t>ry</a:t>
            </a:r>
            <a:r>
              <a:rPr lang="en-CA" altLang="cs-CZ" sz="2600" dirty="0" smtClean="0"/>
              <a:t> fresh vegetables and fruit for snack instead of packaged snacks</a:t>
            </a:r>
          </a:p>
          <a:p>
            <a:pPr lvl="1">
              <a:spcBef>
                <a:spcPts val="600"/>
              </a:spcBef>
            </a:pPr>
            <a:r>
              <a:rPr lang="cs-CZ" altLang="cs-CZ" sz="2600" dirty="0"/>
              <a:t>r</a:t>
            </a:r>
            <a:r>
              <a:rPr lang="en-CA" altLang="cs-CZ" sz="2600" dirty="0" err="1" smtClean="0"/>
              <a:t>inse</a:t>
            </a:r>
            <a:r>
              <a:rPr lang="en-CA" altLang="cs-CZ" sz="2600" dirty="0" smtClean="0"/>
              <a:t> canned vegetables to wash away the sodium</a:t>
            </a:r>
          </a:p>
          <a:p>
            <a:pPr lvl="1">
              <a:spcBef>
                <a:spcPts val="600"/>
              </a:spcBef>
            </a:pPr>
            <a:r>
              <a:rPr lang="cs-CZ" altLang="cs-CZ" sz="2600" dirty="0"/>
              <a:t>f</a:t>
            </a:r>
            <a:r>
              <a:rPr lang="en-CA" altLang="cs-CZ" sz="2600" dirty="0" err="1" smtClean="0"/>
              <a:t>lavour</a:t>
            </a:r>
            <a:r>
              <a:rPr lang="en-CA" altLang="cs-CZ" sz="2600" dirty="0" smtClean="0"/>
              <a:t> food with herbs and spices instead of salt, celery salt, garlic salt or onion salt</a:t>
            </a:r>
            <a:endParaRPr lang="cs-CZ" altLang="cs-CZ" sz="2600" dirty="0" smtClean="0"/>
          </a:p>
          <a:p>
            <a:pPr lvl="1">
              <a:spcBef>
                <a:spcPts val="600"/>
              </a:spcBef>
            </a:pPr>
            <a:r>
              <a:rPr lang="cs-CZ" altLang="cs-CZ" sz="2600" dirty="0" smtClean="0"/>
              <a:t>t</a:t>
            </a:r>
            <a:r>
              <a:rPr lang="en-CA" altLang="cs-CZ" sz="2600" dirty="0" err="1" smtClean="0"/>
              <a:t>ry</a:t>
            </a:r>
            <a:r>
              <a:rPr lang="en-CA" altLang="cs-CZ" sz="2600" dirty="0" smtClean="0"/>
              <a:t> </a:t>
            </a:r>
            <a:r>
              <a:rPr lang="en-CA" altLang="cs-CZ" sz="2600" dirty="0"/>
              <a:t>unsalted margarine or unsalted </a:t>
            </a:r>
            <a:r>
              <a:rPr lang="en-CA" altLang="cs-CZ" sz="2600" dirty="0" smtClean="0"/>
              <a:t>butter</a:t>
            </a:r>
          </a:p>
        </p:txBody>
      </p:sp>
      <p:pic>
        <p:nvPicPr>
          <p:cNvPr id="15364"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01585" y="365126"/>
            <a:ext cx="1670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01585" y="4409641"/>
            <a:ext cx="14763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126</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79907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defTabSz="806867" fontAlgn="base">
              <a:spcBef>
                <a:spcPts val="600"/>
              </a:spcBef>
              <a:spcAft>
                <a:spcPct val="0"/>
              </a:spcAft>
            </a:pPr>
            <a:r>
              <a:rPr lang="cs-CZ" dirty="0" err="1" smtClean="0">
                <a:solidFill>
                  <a:prstClr val="black"/>
                </a:solidFill>
                <a:latin typeface="Arial" panose="020B0604020202020204" pitchFamily="34" charset="0"/>
                <a:ea typeface="ＭＳ Ｐゴシック" charset="-128"/>
                <a:cs typeface="Arial" panose="020B0604020202020204" pitchFamily="34" charset="0"/>
              </a:rPr>
              <a:t>hypertension</a:t>
            </a:r>
            <a:endParaRPr lang="cs-CZ" dirty="0" smtClean="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r>
              <a:rPr lang="cs-CZ" dirty="0" err="1" smtClean="0">
                <a:solidFill>
                  <a:prstClr val="black"/>
                </a:solidFill>
                <a:latin typeface="Arial" panose="020B0604020202020204" pitchFamily="34" charset="0"/>
                <a:ea typeface="ＭＳ Ｐゴシック" charset="-128"/>
                <a:cs typeface="Arial" panose="020B0604020202020204" pitchFamily="34" charset="0"/>
              </a:rPr>
              <a:t>osteoporosis</a:t>
            </a:r>
            <a:endParaRPr lang="cs-CZ" dirty="0" smtClean="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r>
              <a:rPr lang="cs-CZ" dirty="0" err="1" smtClean="0">
                <a:solidFill>
                  <a:prstClr val="black"/>
                </a:solidFill>
                <a:latin typeface="Arial" panose="020B0604020202020204" pitchFamily="34" charset="0"/>
                <a:ea typeface="ＭＳ Ｐゴシック" charset="-128"/>
                <a:cs typeface="Arial" panose="020B0604020202020204" pitchFamily="34" charset="0"/>
              </a:rPr>
              <a:t>stomach</a:t>
            </a:r>
            <a:r>
              <a:rPr lang="cs-CZ" dirty="0" smtClean="0">
                <a:solidFill>
                  <a:prstClr val="black"/>
                </a:solidFill>
                <a:latin typeface="Arial" panose="020B0604020202020204" pitchFamily="34" charset="0"/>
                <a:ea typeface="ＭＳ Ｐゴシック" charset="-128"/>
                <a:cs typeface="Arial" panose="020B0604020202020204" pitchFamily="34" charset="0"/>
              </a:rPr>
              <a:t> </a:t>
            </a:r>
            <a:r>
              <a:rPr lang="cs-CZ" dirty="0" err="1" smtClean="0">
                <a:solidFill>
                  <a:prstClr val="black"/>
                </a:solidFill>
                <a:latin typeface="Arial" panose="020B0604020202020204" pitchFamily="34" charset="0"/>
                <a:ea typeface="ＭＳ Ｐゴシック" charset="-128"/>
                <a:cs typeface="Arial" panose="020B0604020202020204" pitchFamily="34" charset="0"/>
              </a:rPr>
              <a:t>cancer</a:t>
            </a:r>
            <a:endParaRPr lang="cs-CZ" dirty="0" smtClean="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obesity </a:t>
            </a:r>
          </a:p>
        </p:txBody>
      </p:sp>
      <p:sp>
        <p:nvSpPr>
          <p:cNvPr id="3" name="Title 2"/>
          <p:cNvSpPr>
            <a:spLocks noGrp="1"/>
          </p:cNvSpPr>
          <p:nvPr>
            <p:ph type="title"/>
          </p:nvPr>
        </p:nvSpPr>
        <p:spPr/>
        <p:txBody>
          <a:bodyPr>
            <a:normAutofit/>
          </a:bodyPr>
          <a:lstStyle/>
          <a:p>
            <a:pPr algn="ctr"/>
            <a:r>
              <a:rPr lang="en-US" b="1" dirty="0" smtClean="0"/>
              <a:t>Why Sodium Reduction?</a:t>
            </a:r>
            <a:endParaRPr lang="en-US" b="1" dirty="0"/>
          </a:p>
        </p:txBody>
      </p:sp>
      <p:pic>
        <p:nvPicPr>
          <p:cNvPr id="4" name="Picture 2" descr="A257CF8C94C9FF45980A1FFD82C7321A@namprd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599" y="2893970"/>
            <a:ext cx="4502727" cy="300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127</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2831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Iodine</a:t>
            </a:r>
            <a:r>
              <a:rPr lang="cs-CZ" dirty="0" smtClean="0"/>
              <a:t> and salt</a:t>
            </a:r>
            <a:endParaRPr lang="cs-CZ" dirty="0"/>
          </a:p>
        </p:txBody>
      </p:sp>
      <p:sp>
        <p:nvSpPr>
          <p:cNvPr id="3" name="Zástupný symbol pro obsah 2"/>
          <p:cNvSpPr>
            <a:spLocks noGrp="1"/>
          </p:cNvSpPr>
          <p:nvPr>
            <p:ph idx="1"/>
          </p:nvPr>
        </p:nvSpPr>
        <p:spPr/>
        <p:txBody>
          <a:bodyPr/>
          <a:lstStyle/>
          <a:p>
            <a:pPr>
              <a:buSzPct val="70000"/>
            </a:pPr>
            <a:r>
              <a:rPr lang="en-US" altLang="cs-CZ" dirty="0"/>
              <a:t>IDD is the world's leading cause of preventable mental retardation and impaired </a:t>
            </a:r>
            <a:r>
              <a:rPr lang="en-US" altLang="cs-CZ" dirty="0" smtClean="0"/>
              <a:t>psychomotor</a:t>
            </a:r>
            <a:r>
              <a:rPr lang="cs-CZ" altLang="cs-CZ" dirty="0" err="1" smtClean="0"/>
              <a:t>ic</a:t>
            </a:r>
            <a:r>
              <a:rPr lang="en-US" altLang="cs-CZ" dirty="0" smtClean="0"/>
              <a:t> </a:t>
            </a:r>
            <a:r>
              <a:rPr lang="en-US" altLang="cs-CZ" dirty="0"/>
              <a:t>development in young children. </a:t>
            </a:r>
          </a:p>
          <a:p>
            <a:pPr>
              <a:buSzPct val="70000"/>
            </a:pPr>
            <a:endParaRPr lang="en-US" altLang="cs-CZ" dirty="0"/>
          </a:p>
          <a:p>
            <a:pPr>
              <a:buSzPct val="70000"/>
            </a:pPr>
            <a:r>
              <a:rPr lang="cs-CZ" altLang="cs-CZ" dirty="0"/>
              <a:t>i</a:t>
            </a:r>
            <a:r>
              <a:rPr lang="en-US" altLang="cs-CZ" dirty="0" smtClean="0"/>
              <a:t>n </a:t>
            </a:r>
            <a:r>
              <a:rPr lang="en-US" altLang="cs-CZ" dirty="0"/>
              <a:t>its most extreme form, iodine deficiency causes </a:t>
            </a:r>
            <a:r>
              <a:rPr lang="en-US" altLang="cs-CZ" b="1" dirty="0" smtClean="0">
                <a:solidFill>
                  <a:schemeClr val="tx2">
                    <a:lumMod val="60000"/>
                    <a:lumOff val="40000"/>
                  </a:schemeClr>
                </a:solidFill>
              </a:rPr>
              <a:t>cretinism</a:t>
            </a:r>
            <a:r>
              <a:rPr lang="en-US" altLang="cs-CZ" dirty="0" smtClean="0"/>
              <a:t> </a:t>
            </a:r>
            <a:endParaRPr lang="en-US" altLang="cs-CZ" dirty="0"/>
          </a:p>
          <a:p>
            <a:pPr>
              <a:buSzPct val="70000"/>
            </a:pPr>
            <a:endParaRPr lang="en-US" altLang="cs-CZ" dirty="0"/>
          </a:p>
          <a:p>
            <a:pPr>
              <a:buSzPct val="70000"/>
            </a:pPr>
            <a:r>
              <a:rPr lang="cs-CZ" altLang="cs-CZ" dirty="0"/>
              <a:t>i</a:t>
            </a:r>
            <a:r>
              <a:rPr lang="en-US" altLang="cs-CZ" dirty="0" smtClean="0"/>
              <a:t>t </a:t>
            </a:r>
            <a:r>
              <a:rPr lang="en-US" altLang="cs-CZ" dirty="0"/>
              <a:t>also significantly raises the risks of stillbirth and miscarriage for pregnant women</a:t>
            </a:r>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4756830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smtClean="0"/>
              <a:t>Differences</a:t>
            </a:r>
            <a:r>
              <a:rPr lang="cs-CZ" b="1" dirty="0" smtClean="0"/>
              <a:t> in Na </a:t>
            </a:r>
            <a:r>
              <a:rPr lang="cs-CZ" b="1" dirty="0" err="1" smtClean="0"/>
              <a:t>between</a:t>
            </a:r>
            <a:r>
              <a:rPr lang="cs-CZ" b="1" dirty="0" smtClean="0"/>
              <a:t> </a:t>
            </a:r>
            <a:r>
              <a:rPr lang="cs-CZ" b="1" dirty="0" err="1"/>
              <a:t>Countries</a:t>
            </a:r>
            <a:endParaRPr lang="cs-CZ" dirty="0"/>
          </a:p>
        </p:txBody>
      </p:sp>
      <p:sp>
        <p:nvSpPr>
          <p:cNvPr id="3" name="Zástupný symbol pro obsah 2"/>
          <p:cNvSpPr>
            <a:spLocks noGrp="1"/>
          </p:cNvSpPr>
          <p:nvPr>
            <p:ph idx="1"/>
          </p:nvPr>
        </p:nvSpPr>
        <p:spPr/>
        <p:txBody>
          <a:bodyPr/>
          <a:lstStyle/>
          <a:p>
            <a:r>
              <a:rPr lang="cs-CZ" b="1" dirty="0" smtClean="0">
                <a:solidFill>
                  <a:schemeClr val="tx2">
                    <a:lumMod val="60000"/>
                    <a:lumOff val="40000"/>
                  </a:schemeClr>
                </a:solidFill>
              </a:rPr>
              <a:t>USA</a:t>
            </a:r>
            <a:r>
              <a:rPr lang="cs-CZ" b="1" dirty="0" smtClean="0">
                <a:solidFill>
                  <a:srgbClr val="FF0000"/>
                </a:solidFill>
              </a:rPr>
              <a:t> </a:t>
            </a:r>
            <a:r>
              <a:rPr lang="cs-CZ" b="1" dirty="0" smtClean="0"/>
              <a:t>- 6-piece </a:t>
            </a:r>
            <a:r>
              <a:rPr lang="cs-CZ" b="1" dirty="0" err="1" smtClean="0"/>
              <a:t>Chicken</a:t>
            </a:r>
            <a:r>
              <a:rPr lang="cs-CZ" b="1" dirty="0" smtClean="0"/>
              <a:t> </a:t>
            </a:r>
            <a:r>
              <a:rPr lang="cs-CZ" b="1" dirty="0" err="1" smtClean="0"/>
              <a:t>Nuggets</a:t>
            </a:r>
            <a:r>
              <a:rPr lang="cs-CZ" b="1" dirty="0" smtClean="0"/>
              <a:t>                         </a:t>
            </a:r>
          </a:p>
          <a:p>
            <a:pPr marL="468000"/>
            <a:r>
              <a:rPr lang="cs-CZ" dirty="0" smtClean="0"/>
              <a:t>600 </a:t>
            </a:r>
            <a:r>
              <a:rPr lang="cs-CZ" dirty="0"/>
              <a:t>mg </a:t>
            </a:r>
            <a:r>
              <a:rPr lang="cs-CZ" dirty="0" err="1"/>
              <a:t>s</a:t>
            </a:r>
            <a:r>
              <a:rPr lang="cs-CZ" dirty="0" err="1" smtClean="0"/>
              <a:t>odium</a:t>
            </a:r>
            <a:endParaRPr lang="cs-CZ" dirty="0"/>
          </a:p>
          <a:p>
            <a:pPr marL="468000"/>
            <a:r>
              <a:rPr lang="cs-CZ" dirty="0"/>
              <a:t>(280 </a:t>
            </a:r>
            <a:r>
              <a:rPr lang="cs-CZ" dirty="0" err="1"/>
              <a:t>c</a:t>
            </a:r>
            <a:r>
              <a:rPr lang="cs-CZ" dirty="0" err="1" smtClean="0"/>
              <a:t>alories</a:t>
            </a:r>
            <a:r>
              <a:rPr lang="cs-CZ" dirty="0" smtClean="0"/>
              <a:t>)</a:t>
            </a:r>
          </a:p>
          <a:p>
            <a:r>
              <a:rPr lang="cs-CZ" b="1" dirty="0">
                <a:solidFill>
                  <a:schemeClr val="tx2">
                    <a:lumMod val="60000"/>
                    <a:lumOff val="40000"/>
                  </a:schemeClr>
                </a:solidFill>
              </a:rPr>
              <a:t>United </a:t>
            </a:r>
            <a:r>
              <a:rPr lang="cs-CZ" b="1" dirty="0" err="1">
                <a:solidFill>
                  <a:schemeClr val="tx2">
                    <a:lumMod val="60000"/>
                    <a:lumOff val="40000"/>
                  </a:schemeClr>
                </a:solidFill>
              </a:rPr>
              <a:t>Kingdom</a:t>
            </a:r>
            <a:r>
              <a:rPr lang="cs-CZ" b="1" dirty="0">
                <a:solidFill>
                  <a:schemeClr val="tx2">
                    <a:lumMod val="60000"/>
                    <a:lumOff val="40000"/>
                  </a:schemeClr>
                </a:solidFill>
              </a:rPr>
              <a:t> </a:t>
            </a:r>
            <a:r>
              <a:rPr lang="cs-CZ" b="1" dirty="0" smtClean="0"/>
              <a:t>-</a:t>
            </a:r>
            <a:r>
              <a:rPr lang="cs-CZ" b="1" dirty="0" smtClean="0">
                <a:solidFill>
                  <a:srgbClr val="FF0000"/>
                </a:solidFill>
              </a:rPr>
              <a:t> </a:t>
            </a:r>
            <a:r>
              <a:rPr lang="cs-CZ" b="1" dirty="0" smtClean="0"/>
              <a:t>6-piece </a:t>
            </a:r>
            <a:r>
              <a:rPr lang="cs-CZ" b="1" dirty="0" err="1"/>
              <a:t>Chicken</a:t>
            </a:r>
            <a:r>
              <a:rPr lang="cs-CZ" b="1" dirty="0"/>
              <a:t> </a:t>
            </a:r>
            <a:r>
              <a:rPr lang="cs-CZ" b="1" dirty="0" err="1"/>
              <a:t>Nuggets</a:t>
            </a:r>
            <a:endParaRPr lang="cs-CZ" b="1" dirty="0"/>
          </a:p>
          <a:p>
            <a:pPr marL="468000"/>
            <a:r>
              <a:rPr lang="cs-CZ" dirty="0"/>
              <a:t>280 mg </a:t>
            </a:r>
            <a:r>
              <a:rPr lang="cs-CZ" dirty="0" err="1"/>
              <a:t>s</a:t>
            </a:r>
            <a:r>
              <a:rPr lang="cs-CZ" dirty="0" err="1" smtClean="0"/>
              <a:t>odium</a:t>
            </a:r>
            <a:endParaRPr lang="cs-CZ" dirty="0"/>
          </a:p>
          <a:p>
            <a:pPr marL="468000"/>
            <a:r>
              <a:rPr lang="cs-CZ" dirty="0"/>
              <a:t>(260 </a:t>
            </a:r>
            <a:r>
              <a:rPr lang="cs-CZ" dirty="0" err="1"/>
              <a:t>c</a:t>
            </a:r>
            <a:r>
              <a:rPr lang="cs-CZ" dirty="0" err="1" smtClean="0"/>
              <a:t>alories</a:t>
            </a:r>
            <a:r>
              <a:rPr lang="cs-CZ" dirty="0" smtClean="0"/>
              <a:t>)</a:t>
            </a:r>
          </a:p>
          <a:p>
            <a:pPr marL="0" indent="0" algn="r">
              <a:buNone/>
            </a:pPr>
            <a:r>
              <a:rPr lang="cs-CZ" sz="3600" b="1" dirty="0" smtClean="0">
                <a:solidFill>
                  <a:schemeClr val="tx2">
                    <a:lumMod val="75000"/>
                  </a:schemeClr>
                </a:solidFill>
              </a:rPr>
              <a:t>= 320 </a:t>
            </a:r>
            <a:r>
              <a:rPr lang="cs-CZ" sz="3600" b="1" dirty="0">
                <a:solidFill>
                  <a:schemeClr val="tx2">
                    <a:lumMod val="75000"/>
                  </a:schemeClr>
                </a:solidFill>
              </a:rPr>
              <a:t>mg </a:t>
            </a:r>
            <a:r>
              <a:rPr lang="cs-CZ" sz="3600" b="1" dirty="0" err="1">
                <a:solidFill>
                  <a:schemeClr val="tx2">
                    <a:lumMod val="75000"/>
                  </a:schemeClr>
                </a:solidFill>
              </a:rPr>
              <a:t>less</a:t>
            </a:r>
            <a:r>
              <a:rPr lang="cs-CZ" sz="3600" b="1" dirty="0">
                <a:solidFill>
                  <a:schemeClr val="tx2">
                    <a:lumMod val="75000"/>
                  </a:schemeClr>
                </a:solidFill>
              </a:rPr>
              <a:t> </a:t>
            </a:r>
            <a:r>
              <a:rPr lang="cs-CZ" sz="3600" b="1" dirty="0" err="1">
                <a:solidFill>
                  <a:schemeClr val="tx2">
                    <a:lumMod val="75000"/>
                  </a:schemeClr>
                </a:solidFill>
              </a:rPr>
              <a:t>sodium</a:t>
            </a:r>
            <a:endParaRPr lang="cs-CZ" sz="3600" b="1" dirty="0" smtClean="0">
              <a:solidFill>
                <a:schemeClr val="tx2">
                  <a:lumMod val="75000"/>
                </a:schemeClr>
              </a:solidFill>
            </a:endParaRPr>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670668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effectLst>
                  <a:outerShdw blurRad="38100" dist="38100" dir="2700000" algn="tl">
                    <a:srgbClr val="000000">
                      <a:alpha val="43137"/>
                    </a:srgbClr>
                  </a:outerShdw>
                </a:effectLst>
              </a:rPr>
              <a:t>Nutrition</a:t>
            </a:r>
            <a:r>
              <a:rPr lang="cs-CZ" b="1" dirty="0" smtClean="0">
                <a:effectLst>
                  <a:outerShdw blurRad="38100" dist="38100" dir="2700000" algn="tl">
                    <a:srgbClr val="000000">
                      <a:alpha val="43137"/>
                    </a:srgbClr>
                  </a:outerShdw>
                </a:effectLst>
              </a:rPr>
              <a:t> </a:t>
            </a:r>
            <a:r>
              <a:rPr lang="cs-CZ" b="1" dirty="0" err="1" smtClean="0">
                <a:effectLst>
                  <a:outerShdw blurRad="38100" dist="38100" dir="2700000" algn="tl">
                    <a:srgbClr val="000000">
                      <a:alpha val="43137"/>
                    </a:srgbClr>
                  </a:outerShdw>
                </a:effectLst>
              </a:rPr>
              <a:t>claim</a:t>
            </a:r>
            <a:r>
              <a:rPr lang="cs-CZ" b="1" dirty="0" smtClean="0">
                <a:effectLst>
                  <a:outerShdw blurRad="38100" dist="38100" dir="2700000" algn="tl">
                    <a:srgbClr val="000000">
                      <a:alpha val="43137"/>
                    </a:srgbClr>
                  </a:outerShdw>
                </a:effectLst>
              </a:rPr>
              <a:t>…</a:t>
            </a:r>
            <a:endParaRPr lang="cs-CZ"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85000" lnSpcReduction="20000"/>
          </a:bodyPr>
          <a:lstStyle/>
          <a:p>
            <a:r>
              <a:rPr lang="cs-CZ" dirty="0" smtClean="0"/>
              <a:t>…</a:t>
            </a:r>
            <a:r>
              <a:rPr lang="en-US" dirty="0" smtClean="0"/>
              <a:t>any claim which states, suggests or</a:t>
            </a:r>
            <a:r>
              <a:rPr lang="cs-CZ" dirty="0" smtClean="0"/>
              <a:t/>
            </a:r>
            <a:br>
              <a:rPr lang="cs-CZ" dirty="0" smtClean="0"/>
            </a:br>
            <a:r>
              <a:rPr lang="en-US" dirty="0" smtClean="0"/>
              <a:t>implies that a </a:t>
            </a:r>
            <a:r>
              <a:rPr lang="en-US" b="1" dirty="0" smtClean="0">
                <a:solidFill>
                  <a:srgbClr val="CC6600"/>
                </a:solidFill>
              </a:rPr>
              <a:t>food has particular</a:t>
            </a:r>
            <a:r>
              <a:rPr lang="cs-CZ" b="1" dirty="0" smtClean="0">
                <a:solidFill>
                  <a:srgbClr val="CC6600"/>
                </a:solidFill>
              </a:rPr>
              <a:t/>
            </a:r>
            <a:br>
              <a:rPr lang="cs-CZ" b="1" dirty="0" smtClean="0">
                <a:solidFill>
                  <a:srgbClr val="CC6600"/>
                </a:solidFill>
              </a:rPr>
            </a:br>
            <a:r>
              <a:rPr lang="en-US" b="1" dirty="0" smtClean="0">
                <a:solidFill>
                  <a:srgbClr val="CC6600"/>
                </a:solidFill>
              </a:rPr>
              <a:t>beneficial nutritional properties </a:t>
            </a:r>
            <a:r>
              <a:rPr lang="en-US" dirty="0" smtClean="0"/>
              <a:t>due to:</a:t>
            </a:r>
          </a:p>
          <a:p>
            <a:r>
              <a:rPr lang="en-US" dirty="0" smtClean="0"/>
              <a:t>The energy (calorific value) it:</a:t>
            </a:r>
          </a:p>
          <a:p>
            <a:pPr lvl="1"/>
            <a:r>
              <a:rPr lang="en-US" dirty="0" smtClean="0"/>
              <a:t>(a) provides</a:t>
            </a:r>
          </a:p>
          <a:p>
            <a:pPr lvl="1"/>
            <a:r>
              <a:rPr lang="en-US" dirty="0" smtClean="0"/>
              <a:t>(b) provides at a reduced or increased rate or</a:t>
            </a:r>
          </a:p>
          <a:p>
            <a:pPr lvl="1"/>
            <a:r>
              <a:rPr lang="en-US" dirty="0" smtClean="0"/>
              <a:t>(c) does not provide</a:t>
            </a:r>
          </a:p>
          <a:p>
            <a:r>
              <a:rPr lang="en-US" dirty="0" smtClean="0"/>
              <a:t>The nutrients or other substances it:</a:t>
            </a:r>
          </a:p>
          <a:p>
            <a:pPr lvl="1"/>
            <a:r>
              <a:rPr lang="en-US" dirty="0" smtClean="0"/>
              <a:t>(a) contains</a:t>
            </a:r>
          </a:p>
          <a:p>
            <a:pPr lvl="1"/>
            <a:r>
              <a:rPr lang="en-US" dirty="0" smtClean="0"/>
              <a:t>(b) contains in reduced or increased proportions or</a:t>
            </a:r>
          </a:p>
          <a:p>
            <a:pPr lvl="1"/>
            <a:r>
              <a:rPr lang="en-US" dirty="0" smtClean="0"/>
              <a:t>(c) does not contain</a:t>
            </a:r>
            <a:endParaRPr lang="cs-CZ" dirty="0" smtClean="0"/>
          </a:p>
          <a:p>
            <a:pPr lvl="1"/>
            <a:endParaRPr lang="en-US" dirty="0" smtClean="0"/>
          </a:p>
          <a:p>
            <a:r>
              <a:rPr lang="en-US" sz="1900" dirty="0" smtClean="0"/>
              <a:t>Nutrition claims are only permitted if they are listed in the Annex</a:t>
            </a:r>
            <a:r>
              <a:rPr lang="cs-CZ" sz="1900" dirty="0" smtClean="0"/>
              <a:t/>
            </a:r>
            <a:br>
              <a:rPr lang="cs-CZ" sz="1900" dirty="0" smtClean="0"/>
            </a:br>
            <a:r>
              <a:rPr lang="en-US" sz="1900" dirty="0" smtClean="0"/>
              <a:t>of </a:t>
            </a:r>
            <a:r>
              <a:rPr lang="en-US" sz="1900" dirty="0" smtClean="0">
                <a:hlinkClick r:id="rId2"/>
              </a:rPr>
              <a:t>Regulation (EC) No 1924/2006</a:t>
            </a:r>
            <a:r>
              <a:rPr lang="en-US" sz="1900" dirty="0" smtClean="0"/>
              <a:t>, lastly amended by </a:t>
            </a:r>
            <a:r>
              <a:rPr lang="en-US" sz="1900" dirty="0" smtClean="0">
                <a:hlinkClick r:id="rId3"/>
              </a:rPr>
              <a:t>Regulation (EU) No 1047/2012</a:t>
            </a:r>
            <a:r>
              <a:rPr lang="en-US" sz="1900" dirty="0" smtClean="0"/>
              <a:t>.</a:t>
            </a:r>
          </a:p>
          <a:p>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a:t>
            </a:fld>
            <a:endParaRPr lang="cs-CZ" dirty="0"/>
          </a:p>
        </p:txBody>
      </p:sp>
      <p:pic>
        <p:nvPicPr>
          <p:cNvPr id="8" name="Obráze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47457" y="149314"/>
            <a:ext cx="2798307" cy="2792210"/>
          </a:xfrm>
          <a:prstGeom prst="rect">
            <a:avLst/>
          </a:prstGeom>
        </p:spPr>
      </p:pic>
      <p:pic>
        <p:nvPicPr>
          <p:cNvPr id="6" name="Obráze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4435" y="522533"/>
            <a:ext cx="2603218" cy="3261643"/>
          </a:xfrm>
          <a:prstGeom prst="rect">
            <a:avLst/>
          </a:prstGeom>
        </p:spPr>
      </p:pic>
      <p:pic>
        <p:nvPicPr>
          <p:cNvPr id="9" name="Obrázek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8990" y="3287796"/>
            <a:ext cx="3206774" cy="2133785"/>
          </a:xfrm>
          <a:prstGeom prst="rect">
            <a:avLst/>
          </a:prstGeom>
        </p:spPr>
      </p:pic>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5989095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SUGARS = mono- and </a:t>
            </a:r>
            <a:r>
              <a:rPr lang="cs-CZ" sz="4000" b="1" dirty="0" err="1" smtClean="0"/>
              <a:t>disaccharides</a:t>
            </a:r>
            <a:endParaRPr lang="cs-CZ" sz="3100" b="1" dirty="0"/>
          </a:p>
        </p:txBody>
      </p:sp>
      <p:sp>
        <p:nvSpPr>
          <p:cNvPr id="3" name="Zástupný symbol pro obsah 2"/>
          <p:cNvSpPr>
            <a:spLocks noGrp="1"/>
          </p:cNvSpPr>
          <p:nvPr>
            <p:ph idx="1"/>
          </p:nvPr>
        </p:nvSpPr>
        <p:spPr/>
        <p:txBody>
          <a:bodyPr>
            <a:normAutofit fontScale="92500" lnSpcReduction="10000"/>
          </a:bodyPr>
          <a:lstStyle/>
          <a:p>
            <a:pPr marL="0" indent="0">
              <a:buNone/>
            </a:pPr>
            <a:r>
              <a:rPr lang="en-US" dirty="0"/>
              <a:t>The proposed labelling reference intake for (total) sugars (90 g) corresponds to 18 E% for </a:t>
            </a:r>
            <a:r>
              <a:rPr lang="en-US" dirty="0" smtClean="0"/>
              <a:t>a</a:t>
            </a:r>
            <a:r>
              <a:rPr lang="cs-CZ" dirty="0" smtClean="0"/>
              <a:t> </a:t>
            </a:r>
            <a:r>
              <a:rPr lang="en-US" dirty="0" smtClean="0"/>
              <a:t>8400 </a:t>
            </a:r>
            <a:r>
              <a:rPr lang="en-US" dirty="0"/>
              <a:t>kJ (2000 kcal) diet. The proposed value is at the lower end of the range of </a:t>
            </a:r>
            <a:r>
              <a:rPr lang="en-US" dirty="0" smtClean="0"/>
              <a:t>average</a:t>
            </a:r>
            <a:r>
              <a:rPr lang="cs-CZ" dirty="0" smtClean="0"/>
              <a:t> i</a:t>
            </a:r>
            <a:r>
              <a:rPr lang="en-US" dirty="0" err="1" smtClean="0"/>
              <a:t>ntakes</a:t>
            </a:r>
            <a:r>
              <a:rPr lang="en-US" dirty="0" smtClean="0"/>
              <a:t> </a:t>
            </a:r>
            <a:r>
              <a:rPr lang="en-US" dirty="0"/>
              <a:t>of total sugars in adults in EU countries (about 17 - 26 E%). Total sugars include </a:t>
            </a:r>
            <a:r>
              <a:rPr lang="en-US" dirty="0" smtClean="0"/>
              <a:t>both</a:t>
            </a:r>
            <a:r>
              <a:rPr lang="cs-CZ" dirty="0" smtClean="0"/>
              <a:t> </a:t>
            </a:r>
            <a:r>
              <a:rPr lang="en-US" b="1" dirty="0" smtClean="0"/>
              <a:t>indigenous</a:t>
            </a:r>
            <a:r>
              <a:rPr lang="en-US" dirty="0" smtClean="0"/>
              <a:t> </a:t>
            </a:r>
            <a:r>
              <a:rPr lang="en-US" dirty="0"/>
              <a:t>(sugars naturally present in foods such as fruit, vegetables, cereals and lactose </a:t>
            </a:r>
            <a:r>
              <a:rPr lang="en-US" dirty="0" smtClean="0"/>
              <a:t>in</a:t>
            </a:r>
            <a:r>
              <a:rPr lang="cs-CZ" dirty="0" smtClean="0"/>
              <a:t> </a:t>
            </a:r>
            <a:r>
              <a:rPr lang="en-US" dirty="0" smtClean="0"/>
              <a:t>milk </a:t>
            </a:r>
            <a:r>
              <a:rPr lang="en-US" dirty="0"/>
              <a:t>products) and </a:t>
            </a:r>
            <a:r>
              <a:rPr lang="en-US" b="1" dirty="0"/>
              <a:t>added sugars</a:t>
            </a:r>
            <a:r>
              <a:rPr lang="en-US" dirty="0"/>
              <a:t>. There are generally no recommended intakes for </a:t>
            </a:r>
            <a:r>
              <a:rPr lang="en-US" dirty="0" smtClean="0"/>
              <a:t>total</a:t>
            </a:r>
            <a:r>
              <a:rPr lang="cs-CZ" dirty="0" smtClean="0"/>
              <a:t> </a:t>
            </a:r>
            <a:r>
              <a:rPr lang="en-US" dirty="0" smtClean="0"/>
              <a:t>sugars.</a:t>
            </a:r>
            <a:endParaRPr lang="cs-CZ" dirty="0" smtClean="0"/>
          </a:p>
          <a:p>
            <a:pPr marL="0" indent="0">
              <a:buNone/>
            </a:pPr>
            <a:r>
              <a:rPr lang="en-US" dirty="0" smtClean="0"/>
              <a:t>Some </a:t>
            </a:r>
            <a:r>
              <a:rPr lang="en-US" dirty="0"/>
              <a:t>authorities have recommended upper limits of intake of added sugars (</a:t>
            </a:r>
            <a:r>
              <a:rPr lang="en-US" dirty="0" smtClean="0"/>
              <a:t>generally</a:t>
            </a:r>
            <a:r>
              <a:rPr lang="cs-CZ" dirty="0" smtClean="0"/>
              <a:t> </a:t>
            </a:r>
            <a:r>
              <a:rPr lang="en-US" dirty="0" smtClean="0"/>
              <a:t>10 </a:t>
            </a:r>
            <a:r>
              <a:rPr lang="en-US" dirty="0"/>
              <a:t>E%) for individuals in the general population, while others recommend that intake </a:t>
            </a:r>
            <a:r>
              <a:rPr lang="en-US" dirty="0" smtClean="0"/>
              <a:t>of</a:t>
            </a:r>
            <a:r>
              <a:rPr lang="cs-CZ" dirty="0" smtClean="0"/>
              <a:t> </a:t>
            </a:r>
            <a:r>
              <a:rPr lang="en-US" dirty="0" smtClean="0"/>
              <a:t>added </a:t>
            </a:r>
            <a:r>
              <a:rPr lang="en-US" dirty="0"/>
              <a:t>sugars, or certain foods containing added sugars, be limited but do not recommend </a:t>
            </a:r>
            <a:r>
              <a:rPr lang="en-US" dirty="0" smtClean="0"/>
              <a:t>an</a:t>
            </a:r>
            <a:r>
              <a:rPr lang="cs-CZ" dirty="0" smtClean="0"/>
              <a:t> </a:t>
            </a:r>
            <a:r>
              <a:rPr lang="cs-CZ" dirty="0" err="1" smtClean="0"/>
              <a:t>upper</a:t>
            </a:r>
            <a:r>
              <a:rPr lang="cs-CZ" dirty="0" smtClean="0"/>
              <a:t> </a:t>
            </a:r>
            <a:r>
              <a:rPr lang="cs-CZ" dirty="0"/>
              <a:t>limit</a:t>
            </a:r>
            <a:r>
              <a:rPr lang="cs-CZ" dirty="0" smtClean="0"/>
              <a:t>.</a:t>
            </a:r>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89066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Sugar</a:t>
            </a:r>
            <a:endParaRPr lang="cs-CZ" dirty="0"/>
          </a:p>
        </p:txBody>
      </p:sp>
      <p:sp>
        <p:nvSpPr>
          <p:cNvPr id="3" name="Zástupný symbol pro obsah 2"/>
          <p:cNvSpPr>
            <a:spLocks noGrp="1"/>
          </p:cNvSpPr>
          <p:nvPr>
            <p:ph idx="1"/>
          </p:nvPr>
        </p:nvSpPr>
        <p:spPr/>
        <p:txBody>
          <a:bodyPr>
            <a:normAutofit/>
          </a:bodyPr>
          <a:lstStyle/>
          <a:p>
            <a:r>
              <a:rPr lang="en-US" dirty="0"/>
              <a:t>It has been estimated that indigenous sugars provided by recommended daily intakes of </a:t>
            </a:r>
            <a:r>
              <a:rPr lang="en-US" dirty="0" smtClean="0"/>
              <a:t>fruits,</a:t>
            </a:r>
            <a:r>
              <a:rPr lang="cs-CZ" dirty="0" smtClean="0"/>
              <a:t> </a:t>
            </a:r>
            <a:r>
              <a:rPr lang="en-US" dirty="0" smtClean="0"/>
              <a:t>vegetables</a:t>
            </a:r>
            <a:r>
              <a:rPr lang="en-US" dirty="0"/>
              <a:t>, cereals and dairy products would amount to about 45 g in adults</a:t>
            </a:r>
            <a:r>
              <a:rPr lang="en-US" dirty="0" smtClean="0"/>
              <a:t>.</a:t>
            </a:r>
            <a:endParaRPr lang="cs-CZ" dirty="0" smtClean="0"/>
          </a:p>
          <a:p>
            <a:r>
              <a:rPr lang="en-US" dirty="0" smtClean="0"/>
              <a:t>Assuming that</a:t>
            </a:r>
            <a:r>
              <a:rPr lang="cs-CZ" dirty="0" smtClean="0"/>
              <a:t> </a:t>
            </a:r>
            <a:r>
              <a:rPr lang="en-US" dirty="0" smtClean="0"/>
              <a:t>the </a:t>
            </a:r>
            <a:r>
              <a:rPr lang="en-US" dirty="0"/>
              <a:t>remaining 45 g of sugars (up to the 90 g proposed for the labelling reference intake) </a:t>
            </a:r>
            <a:r>
              <a:rPr lang="en-US" dirty="0" smtClean="0"/>
              <a:t>are</a:t>
            </a:r>
            <a:r>
              <a:rPr lang="cs-CZ" dirty="0" smtClean="0"/>
              <a:t> </a:t>
            </a:r>
            <a:r>
              <a:rPr lang="en-US" dirty="0" smtClean="0"/>
              <a:t>added </a:t>
            </a:r>
            <a:r>
              <a:rPr lang="en-US" dirty="0"/>
              <a:t>sugars, this would correspond to 9 E% for a 8400 kJ or 2000 kcal diet</a:t>
            </a:r>
            <a:r>
              <a:rPr lang="en-US" dirty="0" smtClean="0"/>
              <a:t>.</a:t>
            </a:r>
            <a:endParaRPr lang="en-US" dirty="0"/>
          </a:p>
        </p:txBody>
      </p:sp>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131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83266572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en-US" altLang="cs-CZ" smtClean="0"/>
              <a:t>Sugar</a:t>
            </a:r>
          </a:p>
        </p:txBody>
      </p:sp>
      <p:sp>
        <p:nvSpPr>
          <p:cNvPr id="47107" name="Rectangle 3"/>
          <p:cNvSpPr>
            <a:spLocks noGrp="1" noChangeArrowheads="1"/>
          </p:cNvSpPr>
          <p:nvPr>
            <p:ph idx="1"/>
          </p:nvPr>
        </p:nvSpPr>
        <p:spPr/>
        <p:txBody>
          <a:bodyPr>
            <a:normAutofit/>
          </a:bodyPr>
          <a:lstStyle/>
          <a:p>
            <a:pPr eaLnBrk="1" hangingPunct="1">
              <a:buFontTx/>
              <a:buNone/>
            </a:pPr>
            <a:r>
              <a:rPr lang="en-US" altLang="cs-CZ" b="1" dirty="0" smtClean="0"/>
              <a:t>Intrinsic sugars</a:t>
            </a:r>
          </a:p>
          <a:p>
            <a:pPr lvl="1" eaLnBrk="1" hangingPunct="1"/>
            <a:r>
              <a:rPr lang="en-US" altLang="cs-CZ" dirty="0" smtClean="0"/>
              <a:t>from intact fruits &amp; vegetables</a:t>
            </a:r>
          </a:p>
          <a:p>
            <a:pPr eaLnBrk="1" hangingPunct="1">
              <a:buFontTx/>
              <a:buNone/>
            </a:pPr>
            <a:r>
              <a:rPr lang="en-US" altLang="cs-CZ" b="1" dirty="0" smtClean="0"/>
              <a:t>Added sugars</a:t>
            </a:r>
          </a:p>
          <a:p>
            <a:pPr lvl="1"/>
            <a:r>
              <a:rPr lang="cs-CZ" dirty="0"/>
              <a:t>t</a:t>
            </a:r>
            <a:r>
              <a:rPr lang="en-US" dirty="0" smtClean="0"/>
              <a:t>he </a:t>
            </a:r>
            <a:r>
              <a:rPr lang="en-US" dirty="0"/>
              <a:t>term “added </a:t>
            </a:r>
            <a:r>
              <a:rPr lang="en-US" dirty="0" smtClean="0"/>
              <a:t>sugars”</a:t>
            </a:r>
            <a:r>
              <a:rPr lang="cs-CZ" dirty="0" err="1" smtClean="0"/>
              <a:t>or</a:t>
            </a:r>
            <a:r>
              <a:rPr lang="cs-CZ" dirty="0" smtClean="0"/>
              <a:t> </a:t>
            </a:r>
            <a:r>
              <a:rPr lang="cs-CZ" dirty="0"/>
              <a:t>“</a:t>
            </a:r>
            <a:r>
              <a:rPr lang="cs-CZ" dirty="0" err="1"/>
              <a:t>extrinsic</a:t>
            </a:r>
            <a:r>
              <a:rPr lang="cs-CZ" dirty="0"/>
              <a:t>” </a:t>
            </a:r>
            <a:r>
              <a:rPr lang="cs-CZ" dirty="0" err="1"/>
              <a:t>sugars</a:t>
            </a:r>
            <a:r>
              <a:rPr lang="cs-CZ" dirty="0"/>
              <a:t>”</a:t>
            </a:r>
            <a:r>
              <a:rPr lang="en-US" dirty="0" smtClean="0"/>
              <a:t> </a:t>
            </a:r>
            <a:r>
              <a:rPr lang="en-US" dirty="0"/>
              <a:t>refers to sucrose, fructose, glucose, starch hydrolysates (glucose syrup, high-fructose syrup) and other isolated sugar preparations used as such or added during </a:t>
            </a:r>
            <a:r>
              <a:rPr lang="en-US" dirty="0" smtClean="0"/>
              <a:t>food</a:t>
            </a:r>
            <a:r>
              <a:rPr lang="cs-CZ" dirty="0" smtClean="0"/>
              <a:t> </a:t>
            </a:r>
            <a:r>
              <a:rPr lang="en-US" altLang="cs-CZ" dirty="0"/>
              <a:t>&amp; beverages</a:t>
            </a:r>
            <a:r>
              <a:rPr lang="en-US" dirty="0" smtClean="0"/>
              <a:t> </a:t>
            </a:r>
            <a:r>
              <a:rPr lang="en-US" dirty="0"/>
              <a:t>preparation and manufacturing. </a:t>
            </a:r>
            <a:r>
              <a:rPr lang="en-US" dirty="0" smtClean="0"/>
              <a:t> </a:t>
            </a:r>
            <a:endParaRPr lang="cs-CZ" dirty="0" smtClean="0"/>
          </a:p>
          <a:p>
            <a:pPr eaLnBrk="1" hangingPunct="1">
              <a:buFontTx/>
              <a:buNone/>
            </a:pPr>
            <a:r>
              <a:rPr lang="en-US" altLang="cs-CZ" b="1" dirty="0" smtClean="0"/>
              <a:t>Free sugars</a:t>
            </a:r>
          </a:p>
          <a:p>
            <a:pPr lvl="1" eaLnBrk="1" hangingPunct="1"/>
            <a:r>
              <a:rPr lang="en-US" altLang="cs-CZ" dirty="0" smtClean="0"/>
              <a:t>added sugars + concentrated sugars (i.e. from honey, syrups, and juices) </a:t>
            </a:r>
          </a:p>
          <a:p>
            <a:pPr algn="ctr" eaLnBrk="1" hangingPunct="1">
              <a:buFontTx/>
              <a:buNone/>
            </a:pPr>
            <a:endParaRPr lang="en-US" altLang="cs-CZ" dirty="0" smtClean="0"/>
          </a:p>
        </p:txBody>
      </p:sp>
      <p:sp>
        <p:nvSpPr>
          <p:cNvPr id="9523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58E7D47-2060-45B0-B9CB-299CE49F631E}" type="slidenum">
              <a:rPr lang="en-US" altLang="cs-CZ" sz="1800">
                <a:solidFill>
                  <a:schemeClr val="tx2">
                    <a:lumMod val="50000"/>
                  </a:schemeClr>
                </a:solidFill>
                <a:latin typeface="Segoe UI" panose="020B0502040204020203" pitchFamily="34" charset="0"/>
                <a:ea typeface="+mn-ea"/>
              </a:rPr>
              <a:pPr>
                <a:spcBef>
                  <a:spcPct val="0"/>
                </a:spcBef>
                <a:buFontTx/>
                <a:buNone/>
              </a:pPr>
              <a:t>132</a:t>
            </a:fld>
            <a:endParaRPr lang="en-US" altLang="cs-CZ" sz="180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3676" y="0"/>
            <a:ext cx="158432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079410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Sugar</a:t>
            </a:r>
            <a:r>
              <a:rPr lang="cs-CZ" dirty="0" smtClean="0"/>
              <a:t> - </a:t>
            </a:r>
            <a:r>
              <a:rPr lang="cs-CZ" dirty="0" err="1" smtClean="0"/>
              <a:t>European</a:t>
            </a:r>
            <a:r>
              <a:rPr lang="cs-CZ" dirty="0" smtClean="0"/>
              <a:t> </a:t>
            </a:r>
            <a:r>
              <a:rPr lang="cs-CZ" dirty="0" err="1" smtClean="0"/>
              <a:t>legislation</a:t>
            </a:r>
            <a:endParaRPr lang="cs-CZ" dirty="0"/>
          </a:p>
        </p:txBody>
      </p:sp>
      <p:sp>
        <p:nvSpPr>
          <p:cNvPr id="3" name="Zástupný symbol pro obsah 2"/>
          <p:cNvSpPr>
            <a:spLocks noGrp="1"/>
          </p:cNvSpPr>
          <p:nvPr>
            <p:ph idx="1"/>
          </p:nvPr>
        </p:nvSpPr>
        <p:spPr/>
        <p:txBody>
          <a:bodyPr anchor="ctr">
            <a:normAutofit/>
          </a:bodyPr>
          <a:lstStyle/>
          <a:p>
            <a:pPr marL="0" indent="0" algn="ctr">
              <a:buNone/>
            </a:pPr>
            <a:r>
              <a:rPr lang="en-US" sz="3200" dirty="0" smtClean="0"/>
              <a:t>Sugar </a:t>
            </a:r>
            <a:r>
              <a:rPr lang="en-US" sz="3200" dirty="0"/>
              <a:t>alcohols (polyols) such as sorbitol, xylitol, mannitol, and </a:t>
            </a:r>
            <a:r>
              <a:rPr lang="en-US" sz="3200" dirty="0" err="1"/>
              <a:t>lactitol</a:t>
            </a:r>
            <a:r>
              <a:rPr lang="en-US" sz="3200" dirty="0"/>
              <a:t>, are </a:t>
            </a:r>
            <a:r>
              <a:rPr lang="en-US" sz="3200" b="1" dirty="0">
                <a:solidFill>
                  <a:schemeClr val="tx2">
                    <a:lumMod val="60000"/>
                    <a:lumOff val="40000"/>
                  </a:schemeClr>
                </a:solidFill>
              </a:rPr>
              <a:t>usually not included </a:t>
            </a:r>
            <a:r>
              <a:rPr lang="en-US" sz="3200" dirty="0"/>
              <a:t>in the term “sugars”. </a:t>
            </a:r>
            <a:endParaRPr lang="cs-CZ" sz="3200"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996641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altLang="cs-CZ" smtClean="0"/>
              <a:t>Sugar</a:t>
            </a:r>
          </a:p>
        </p:txBody>
      </p:sp>
      <p:sp>
        <p:nvSpPr>
          <p:cNvPr id="97284" name="Rectangle 3"/>
          <p:cNvSpPr>
            <a:spLocks noGrp="1" noChangeArrowheads="1"/>
          </p:cNvSpPr>
          <p:nvPr>
            <p:ph idx="1"/>
          </p:nvPr>
        </p:nvSpPr>
        <p:spPr/>
        <p:txBody>
          <a:bodyPr/>
          <a:lstStyle/>
          <a:p>
            <a:pPr eaLnBrk="1" hangingPunct="1">
              <a:lnSpc>
                <a:spcPct val="90000"/>
              </a:lnSpc>
              <a:buFontTx/>
              <a:buNone/>
            </a:pPr>
            <a:r>
              <a:rPr lang="en-US" altLang="cs-CZ" b="1" dirty="0" smtClean="0">
                <a:solidFill>
                  <a:schemeClr val="tx2">
                    <a:lumMod val="60000"/>
                    <a:lumOff val="40000"/>
                  </a:schemeClr>
                </a:solidFill>
              </a:rPr>
              <a:t>Why is sugar added to foods?</a:t>
            </a:r>
          </a:p>
          <a:p>
            <a:pPr lvl="1" eaLnBrk="1" hangingPunct="1">
              <a:lnSpc>
                <a:spcPct val="90000"/>
              </a:lnSpc>
            </a:pPr>
            <a:r>
              <a:rPr lang="en-US" altLang="cs-CZ" dirty="0" err="1" smtClean="0"/>
              <a:t>flavour</a:t>
            </a:r>
            <a:r>
              <a:rPr lang="en-US" altLang="cs-CZ" dirty="0" smtClean="0"/>
              <a:t> enhancement</a:t>
            </a:r>
          </a:p>
          <a:p>
            <a:pPr lvl="1" eaLnBrk="1" hangingPunct="1">
              <a:lnSpc>
                <a:spcPct val="90000"/>
              </a:lnSpc>
            </a:pPr>
            <a:r>
              <a:rPr lang="en-US" altLang="cs-CZ" dirty="0" smtClean="0"/>
              <a:t>provide texture and </a:t>
            </a:r>
            <a:r>
              <a:rPr lang="en-US" altLang="cs-CZ" dirty="0" err="1" smtClean="0"/>
              <a:t>colour</a:t>
            </a:r>
            <a:endParaRPr lang="en-US" altLang="cs-CZ" dirty="0" smtClean="0"/>
          </a:p>
          <a:p>
            <a:pPr lvl="1" eaLnBrk="1" hangingPunct="1">
              <a:lnSpc>
                <a:spcPct val="90000"/>
              </a:lnSpc>
            </a:pPr>
            <a:r>
              <a:rPr lang="en-US" altLang="cs-CZ" dirty="0" smtClean="0"/>
              <a:t>permits fermentation</a:t>
            </a:r>
          </a:p>
          <a:p>
            <a:pPr lvl="1" eaLnBrk="1" hangingPunct="1">
              <a:lnSpc>
                <a:spcPct val="90000"/>
              </a:lnSpc>
            </a:pPr>
            <a:r>
              <a:rPr lang="en-US" altLang="cs-CZ" dirty="0" smtClean="0"/>
              <a:t>adds bulk</a:t>
            </a:r>
          </a:p>
          <a:p>
            <a:pPr lvl="1" eaLnBrk="1" hangingPunct="1">
              <a:lnSpc>
                <a:spcPct val="90000"/>
              </a:lnSpc>
            </a:pPr>
            <a:r>
              <a:rPr lang="en-US" altLang="cs-CZ" dirty="0" smtClean="0"/>
              <a:t>acts as a preservative</a:t>
            </a:r>
          </a:p>
          <a:p>
            <a:pPr lvl="1" eaLnBrk="1" hangingPunct="1">
              <a:lnSpc>
                <a:spcPct val="90000"/>
              </a:lnSpc>
            </a:pPr>
            <a:r>
              <a:rPr lang="en-US" altLang="cs-CZ" dirty="0" smtClean="0"/>
              <a:t>balance acidity</a:t>
            </a:r>
          </a:p>
          <a:p>
            <a:pPr eaLnBrk="1" hangingPunct="1">
              <a:lnSpc>
                <a:spcPct val="90000"/>
              </a:lnSpc>
            </a:pPr>
            <a:endParaRPr lang="en-US" altLang="cs-CZ" dirty="0" smtClean="0"/>
          </a:p>
        </p:txBody>
      </p:sp>
      <p:sp>
        <p:nvSpPr>
          <p:cNvPr id="97282"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B4FDD4-BBFE-48AD-9315-414F20FF6625}" type="slidenum">
              <a:rPr lang="en-US" altLang="cs-CZ" sz="1800">
                <a:solidFill>
                  <a:schemeClr val="tx2">
                    <a:lumMod val="50000"/>
                  </a:schemeClr>
                </a:solidFill>
                <a:latin typeface="Segoe UI" panose="020B0502040204020203" pitchFamily="34" charset="0"/>
                <a:ea typeface="+mn-ea"/>
              </a:rPr>
              <a:pPr>
                <a:spcBef>
                  <a:spcPct val="0"/>
                </a:spcBef>
                <a:buFontTx/>
                <a:buNone/>
              </a:pPr>
              <a:t>134</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729647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en-US" altLang="cs-CZ" smtClean="0"/>
              <a:t>Empty Calories?</a:t>
            </a:r>
          </a:p>
        </p:txBody>
      </p:sp>
      <p:sp>
        <p:nvSpPr>
          <p:cNvPr id="101378"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FCE67D0-F6EE-4014-A0FF-CEA372F70C06}" type="slidenum">
              <a:rPr lang="en-US" altLang="cs-CZ" sz="1800">
                <a:solidFill>
                  <a:schemeClr val="tx2">
                    <a:lumMod val="50000"/>
                  </a:schemeClr>
                </a:solidFill>
                <a:latin typeface="Segoe UI" panose="020B0502040204020203" pitchFamily="34" charset="0"/>
                <a:ea typeface="+mn-ea"/>
              </a:rPr>
              <a:pPr>
                <a:spcBef>
                  <a:spcPct val="0"/>
                </a:spcBef>
                <a:buFontTx/>
                <a:buNone/>
              </a:pPr>
              <a:t>135</a:t>
            </a:fld>
            <a:endParaRPr lang="en-US" altLang="cs-CZ" sz="1800" dirty="0">
              <a:solidFill>
                <a:schemeClr val="tx2">
                  <a:lumMod val="50000"/>
                </a:schemeClr>
              </a:solidFill>
              <a:latin typeface="Segoe UI" panose="020B0502040204020203" pitchFamily="34" charset="0"/>
              <a:ea typeface="+mn-ea"/>
            </a:endParaRPr>
          </a:p>
        </p:txBody>
      </p:sp>
      <p:graphicFrame>
        <p:nvGraphicFramePr>
          <p:cNvPr id="50223" name="Group 47"/>
          <p:cNvGraphicFramePr>
            <a:graphicFrameLocks noGrp="1"/>
          </p:cNvGraphicFramePr>
          <p:nvPr>
            <p:extLst>
              <p:ext uri="{D42A27DB-BD31-4B8C-83A1-F6EECF244321}">
                <p14:modId xmlns:p14="http://schemas.microsoft.com/office/powerpoint/2010/main" val="2592744883"/>
              </p:ext>
            </p:extLst>
          </p:nvPr>
        </p:nvGraphicFramePr>
        <p:xfrm>
          <a:off x="2020094" y="1872322"/>
          <a:ext cx="8151813" cy="4054474"/>
        </p:xfrm>
        <a:graphic>
          <a:graphicData uri="http://schemas.openxmlformats.org/drawingml/2006/table">
            <a:tbl>
              <a:tblPr firstRow="1" firstCol="1" bandRow="1">
                <a:tableStyleId>{D113A9D2-9D6B-4929-AA2D-F23B5EE8CBE7}</a:tableStyleId>
              </a:tblPr>
              <a:tblGrid>
                <a:gridCol w="4051300">
                  <a:extLst>
                    <a:ext uri="{9D8B030D-6E8A-4147-A177-3AD203B41FA5}">
                      <a16:colId xmlns:a16="http://schemas.microsoft.com/office/drawing/2014/main" val="20000"/>
                    </a:ext>
                  </a:extLst>
                </a:gridCol>
                <a:gridCol w="1430338">
                  <a:extLst>
                    <a:ext uri="{9D8B030D-6E8A-4147-A177-3AD203B41FA5}">
                      <a16:colId xmlns:a16="http://schemas.microsoft.com/office/drawing/2014/main" val="20001"/>
                    </a:ext>
                  </a:extLst>
                </a:gridCol>
                <a:gridCol w="11620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tblGrid>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Honey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Coke</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Apricots</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extLst>
                  <a:ext uri="{0D108BD9-81ED-4DB2-BD59-A6C34878D82A}">
                    <a16:rowId xmlns:a16="http://schemas.microsoft.com/office/drawing/2014/main" val="10000"/>
                  </a:ext>
                </a:extLst>
              </a:tr>
              <a:tr h="945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Size of 100 kcal portion</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1.5 </a:t>
                      </a:r>
                      <a:r>
                        <a:rPr kumimoji="0" lang="en-US" sz="2400" u="none" strike="noStrike" cap="none" normalizeH="0" baseline="0" dirty="0" err="1">
                          <a:ln>
                            <a:noFill/>
                          </a:ln>
                          <a:solidFill>
                            <a:schemeClr val="tx2">
                              <a:lumMod val="50000"/>
                            </a:schemeClr>
                          </a:solidFill>
                          <a:effectLst/>
                          <a:latin typeface="Segoe UI" panose="020B0502040204020203" pitchFamily="34" charset="0"/>
                          <a:cs typeface="Segoe UI" panose="020B0502040204020203" pitchFamily="34" charset="0"/>
                        </a:rPr>
                        <a:t>tbsp</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 cup</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1"/>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Carbohydrate (g)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24</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2"/>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Protein (g)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trace</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3"/>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Calcium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30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4"/>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A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554</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5"/>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C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trace</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6"/>
                  </a:ext>
                </a:extLst>
              </a:tr>
            </a:tbl>
          </a:graphicData>
        </a:graphic>
      </p:graphicFrame>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1027037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a:lstStyle/>
          <a:p>
            <a:pPr eaLnBrk="1" hangingPunct="1"/>
            <a:r>
              <a:rPr lang="en-US" altLang="cs-CZ" smtClean="0"/>
              <a:t>Nutritive &amp; Artificial Sweeteners</a:t>
            </a:r>
          </a:p>
        </p:txBody>
      </p:sp>
      <p:sp>
        <p:nvSpPr>
          <p:cNvPr id="56323" name="Rectangle 3"/>
          <p:cNvSpPr>
            <a:spLocks noGrp="1" noChangeArrowheads="1"/>
          </p:cNvSpPr>
          <p:nvPr>
            <p:ph idx="1"/>
          </p:nvPr>
        </p:nvSpPr>
        <p:spPr/>
        <p:txBody>
          <a:bodyPr/>
          <a:lstStyle/>
          <a:p>
            <a:pPr eaLnBrk="1" hangingPunct="1">
              <a:lnSpc>
                <a:spcPct val="90000"/>
              </a:lnSpc>
              <a:buFontTx/>
              <a:buNone/>
            </a:pPr>
            <a:r>
              <a:rPr lang="en-US" altLang="cs-CZ" b="1" dirty="0" smtClean="0">
                <a:solidFill>
                  <a:schemeClr val="tx2">
                    <a:lumMod val="60000"/>
                    <a:lumOff val="40000"/>
                  </a:schemeClr>
                </a:solidFill>
              </a:rPr>
              <a:t>Nutritive sweeteners</a:t>
            </a:r>
          </a:p>
          <a:p>
            <a:pPr eaLnBrk="1" hangingPunct="1">
              <a:lnSpc>
                <a:spcPct val="90000"/>
              </a:lnSpc>
            </a:pPr>
            <a:r>
              <a:rPr lang="en-US" altLang="cs-CZ" sz="2400" dirty="0" smtClean="0"/>
              <a:t>imparts </a:t>
            </a:r>
            <a:r>
              <a:rPr lang="en-US" altLang="cs-CZ" sz="2400" dirty="0"/>
              <a:t>sweetness and provides energy</a:t>
            </a:r>
          </a:p>
          <a:p>
            <a:pPr eaLnBrk="1" hangingPunct="1">
              <a:lnSpc>
                <a:spcPct val="90000"/>
              </a:lnSpc>
            </a:pPr>
            <a:r>
              <a:rPr lang="en-US" altLang="cs-CZ" sz="2400" dirty="0"/>
              <a:t>includes natural sweeteners, refined sweeteners, and sugar alcohols</a:t>
            </a:r>
          </a:p>
          <a:p>
            <a:pPr eaLnBrk="1" hangingPunct="1">
              <a:lnSpc>
                <a:spcPct val="90000"/>
              </a:lnSpc>
              <a:spcBef>
                <a:spcPts val="1800"/>
              </a:spcBef>
              <a:buFontTx/>
              <a:buNone/>
            </a:pPr>
            <a:r>
              <a:rPr lang="en-US" altLang="cs-CZ" b="1" dirty="0" smtClean="0">
                <a:solidFill>
                  <a:schemeClr val="tx2">
                    <a:lumMod val="60000"/>
                    <a:lumOff val="40000"/>
                  </a:schemeClr>
                </a:solidFill>
              </a:rPr>
              <a:t>Refined sweeteners</a:t>
            </a:r>
          </a:p>
          <a:p>
            <a:pPr eaLnBrk="1" hangingPunct="1">
              <a:lnSpc>
                <a:spcPct val="90000"/>
              </a:lnSpc>
            </a:pPr>
            <a:r>
              <a:rPr lang="en-US" altLang="cs-CZ" sz="2400" dirty="0" smtClean="0"/>
              <a:t>composed </a:t>
            </a:r>
            <a:r>
              <a:rPr lang="en-US" altLang="cs-CZ" sz="2400" dirty="0"/>
              <a:t>of simple sugars extracted from other foods</a:t>
            </a:r>
            <a:r>
              <a:rPr lang="en-US" altLang="cs-CZ" sz="2400" dirty="0">
                <a:solidFill>
                  <a:schemeClr val="accent2"/>
                </a:solidFill>
              </a:rPr>
              <a:t> </a:t>
            </a:r>
          </a:p>
          <a:p>
            <a:pPr eaLnBrk="1" hangingPunct="1">
              <a:lnSpc>
                <a:spcPct val="90000"/>
              </a:lnSpc>
              <a:spcBef>
                <a:spcPts val="1800"/>
              </a:spcBef>
              <a:buFontTx/>
              <a:buNone/>
            </a:pPr>
            <a:r>
              <a:rPr lang="en-US" altLang="cs-CZ" b="1" dirty="0" smtClean="0">
                <a:solidFill>
                  <a:schemeClr val="tx2">
                    <a:lumMod val="60000"/>
                    <a:lumOff val="40000"/>
                  </a:schemeClr>
                </a:solidFill>
              </a:rPr>
              <a:t>Non-nutritive (artificial) sweeteners</a:t>
            </a:r>
          </a:p>
          <a:p>
            <a:pPr eaLnBrk="1" hangingPunct="1">
              <a:lnSpc>
                <a:spcPct val="90000"/>
              </a:lnSpc>
            </a:pPr>
            <a:r>
              <a:rPr lang="en-US" altLang="cs-CZ" sz="2400" dirty="0" smtClean="0"/>
              <a:t>impart </a:t>
            </a:r>
            <a:r>
              <a:rPr lang="en-US" altLang="cs-CZ" sz="2400" dirty="0"/>
              <a:t>sweetness but provide a negligible amount of </a:t>
            </a:r>
            <a:r>
              <a:rPr lang="en-US" altLang="cs-CZ" sz="2400" dirty="0" smtClean="0"/>
              <a:t>energy</a:t>
            </a:r>
            <a:endParaRPr lang="en-US" altLang="cs-CZ" sz="2400" dirty="0"/>
          </a:p>
        </p:txBody>
      </p:sp>
      <p:sp>
        <p:nvSpPr>
          <p:cNvPr id="109570"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2F3BAC0-CD9D-41B9-84C0-719C1074597B}" type="slidenum">
              <a:rPr lang="en-US" altLang="cs-CZ" sz="1800">
                <a:solidFill>
                  <a:schemeClr val="tx2">
                    <a:lumMod val="50000"/>
                  </a:schemeClr>
                </a:solidFill>
                <a:latin typeface="Segoe UI" panose="020B0502040204020203" pitchFamily="34" charset="0"/>
                <a:ea typeface="+mn-ea"/>
              </a:rPr>
              <a:pPr>
                <a:spcBef>
                  <a:spcPct val="0"/>
                </a:spcBef>
                <a:buFontTx/>
                <a:buNone/>
              </a:pPr>
              <a:t>136</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61962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p:txBody>
          <a:bodyPr>
            <a:normAutofit/>
          </a:bodyPr>
          <a:lstStyle/>
          <a:p>
            <a:pPr eaLnBrk="1" hangingPunct="1"/>
            <a:r>
              <a:rPr lang="en-US" altLang="cs-CZ" smtClean="0"/>
              <a:t>Nutritive &amp; Artificial Sweeteners</a:t>
            </a:r>
          </a:p>
        </p:txBody>
      </p:sp>
      <p:sp>
        <p:nvSpPr>
          <p:cNvPr id="111618" name="Slide Number Placeholder 4"/>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4CE999F-8575-468D-B2C2-3A73E3622E86}" type="slidenum">
              <a:rPr lang="en-US" altLang="cs-CZ" sz="1800">
                <a:solidFill>
                  <a:schemeClr val="tx2">
                    <a:lumMod val="50000"/>
                  </a:schemeClr>
                </a:solidFill>
                <a:latin typeface="Segoe UI" panose="020B0502040204020203" pitchFamily="34" charset="0"/>
                <a:ea typeface="+mn-ea"/>
              </a:rPr>
              <a:pPr>
                <a:spcBef>
                  <a:spcPct val="0"/>
                </a:spcBef>
                <a:buFontTx/>
                <a:buNone/>
              </a:pPr>
              <a:t>137</a:t>
            </a:fld>
            <a:endParaRPr lang="en-US" altLang="cs-CZ" sz="1800" dirty="0">
              <a:solidFill>
                <a:schemeClr val="tx2">
                  <a:lumMod val="50000"/>
                </a:schemeClr>
              </a:solidFill>
              <a:latin typeface="Segoe UI" panose="020B0502040204020203" pitchFamily="34" charset="0"/>
              <a:ea typeface="+mn-ea"/>
            </a:endParaRPr>
          </a:p>
        </p:txBody>
      </p:sp>
      <p:pic>
        <p:nvPicPr>
          <p:cNvPr id="111620"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85257" y="1833129"/>
            <a:ext cx="4440237" cy="4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25494" y="4585854"/>
            <a:ext cx="4440237" cy="95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03561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148" name="Rectangle 3"/>
          <p:cNvSpPr>
            <a:spLocks noGrp="1" noChangeArrowheads="1"/>
          </p:cNvSpPr>
          <p:nvPr>
            <p:ph type="title"/>
          </p:nvPr>
        </p:nvSpPr>
        <p:spPr/>
        <p:txBody>
          <a:bodyPr/>
          <a:lstStyle/>
          <a:p>
            <a:pPr eaLnBrk="1" hangingPunct="1"/>
            <a:r>
              <a:rPr lang="en-US" altLang="cs-CZ" dirty="0" smtClean="0"/>
              <a:t>Sugar </a:t>
            </a:r>
            <a:r>
              <a:rPr lang="cs-CZ" altLang="cs-CZ" dirty="0" smtClean="0"/>
              <a:t>r</a:t>
            </a:r>
            <a:r>
              <a:rPr lang="en-US" altLang="cs-CZ" dirty="0" err="1" smtClean="0"/>
              <a:t>ecommendations</a:t>
            </a:r>
            <a:endParaRPr lang="en-US" altLang="cs-CZ" dirty="0" smtClean="0"/>
          </a:p>
        </p:txBody>
      </p:sp>
      <p:sp>
        <p:nvSpPr>
          <p:cNvPr id="69636" name="Rectangle 4"/>
          <p:cNvSpPr>
            <a:spLocks noGrp="1" noChangeArrowheads="1"/>
          </p:cNvSpPr>
          <p:nvPr>
            <p:ph idx="1"/>
          </p:nvPr>
        </p:nvSpPr>
        <p:spPr/>
        <p:txBody>
          <a:bodyPr>
            <a:normAutofit/>
          </a:bodyPr>
          <a:lstStyle/>
          <a:p>
            <a:pPr eaLnBrk="1" hangingPunct="1">
              <a:buFontTx/>
              <a:buNone/>
            </a:pPr>
            <a:r>
              <a:rPr lang="en-US" altLang="cs-CZ" dirty="0"/>
              <a:t>DRI:</a:t>
            </a:r>
          </a:p>
          <a:p>
            <a:pPr lvl="1" eaLnBrk="1" hangingPunct="1"/>
            <a:r>
              <a:rPr lang="en-US" altLang="cs-CZ" dirty="0"/>
              <a:t>&lt; 10% of average daily energy intake should be from sugars</a:t>
            </a:r>
          </a:p>
          <a:p>
            <a:pPr eaLnBrk="1" hangingPunct="1">
              <a:buFontTx/>
              <a:buNone/>
            </a:pPr>
            <a:r>
              <a:rPr lang="en-US" altLang="cs-CZ" dirty="0"/>
              <a:t>Tips for limiting sugar intake:</a:t>
            </a:r>
          </a:p>
          <a:p>
            <a:pPr lvl="1" eaLnBrk="1" hangingPunct="1"/>
            <a:r>
              <a:rPr lang="en-US" altLang="cs-CZ" dirty="0"/>
              <a:t>use </a:t>
            </a:r>
            <a:r>
              <a:rPr lang="en-US" altLang="cs-CZ" b="1" dirty="0">
                <a:solidFill>
                  <a:schemeClr val="tx2">
                    <a:lumMod val="60000"/>
                    <a:lumOff val="40000"/>
                  </a:schemeClr>
                </a:solidFill>
              </a:rPr>
              <a:t>food labels</a:t>
            </a:r>
            <a:r>
              <a:rPr lang="en-US" altLang="cs-CZ" dirty="0">
                <a:solidFill>
                  <a:schemeClr val="tx2">
                    <a:lumMod val="60000"/>
                    <a:lumOff val="40000"/>
                  </a:schemeClr>
                </a:solidFill>
              </a:rPr>
              <a:t> </a:t>
            </a:r>
            <a:r>
              <a:rPr lang="cs-CZ" altLang="cs-CZ" dirty="0" smtClean="0"/>
              <a:t>to</a:t>
            </a:r>
            <a:r>
              <a:rPr lang="cs-CZ" altLang="cs-CZ" dirty="0" smtClean="0">
                <a:solidFill>
                  <a:schemeClr val="tx2">
                    <a:lumMod val="60000"/>
                    <a:lumOff val="40000"/>
                  </a:schemeClr>
                </a:solidFill>
              </a:rPr>
              <a:t> </a:t>
            </a:r>
            <a:r>
              <a:rPr lang="en-US" altLang="cs-CZ" dirty="0" smtClean="0"/>
              <a:t>determine </a:t>
            </a:r>
            <a:r>
              <a:rPr lang="en-US" altLang="cs-CZ" dirty="0"/>
              <a:t>amount of sugar in products</a:t>
            </a:r>
          </a:p>
          <a:p>
            <a:pPr lvl="1" eaLnBrk="1" hangingPunct="1"/>
            <a:r>
              <a:rPr lang="en-US" altLang="cs-CZ" dirty="0"/>
              <a:t>use </a:t>
            </a:r>
            <a:r>
              <a:rPr lang="en-US" altLang="cs-CZ" b="1" dirty="0">
                <a:solidFill>
                  <a:schemeClr val="tx2">
                    <a:lumMod val="60000"/>
                    <a:lumOff val="40000"/>
                  </a:schemeClr>
                </a:solidFill>
              </a:rPr>
              <a:t>ingredient lists</a:t>
            </a:r>
            <a:r>
              <a:rPr lang="en-US" altLang="cs-CZ" dirty="0"/>
              <a:t> to identify multiple sugar sources and added sugars</a:t>
            </a:r>
          </a:p>
          <a:p>
            <a:pPr lvl="1" eaLnBrk="1" hangingPunct="1"/>
            <a:r>
              <a:rPr lang="en-US" altLang="cs-CZ" dirty="0"/>
              <a:t>use less added sugar</a:t>
            </a:r>
          </a:p>
          <a:p>
            <a:pPr lvl="1" eaLnBrk="1" hangingPunct="1"/>
            <a:r>
              <a:rPr lang="en-US" altLang="cs-CZ" dirty="0"/>
              <a:t>limit soft drinks, juice, sugary cereals, candy</a:t>
            </a:r>
          </a:p>
          <a:p>
            <a:pPr lvl="1" eaLnBrk="1" hangingPunct="1"/>
            <a:r>
              <a:rPr lang="en-US" altLang="cs-CZ" dirty="0"/>
              <a:t>choose fresh or frozen fruits</a:t>
            </a:r>
          </a:p>
        </p:txBody>
      </p:sp>
      <p:sp>
        <p:nvSpPr>
          <p:cNvPr id="3" name="Zástupný symbol pro zápatí 2"/>
          <p:cNvSpPr>
            <a:spLocks noGrp="1"/>
          </p:cNvSpPr>
          <p:nvPr>
            <p:ph type="ftr" sz="quarter" idx="11"/>
          </p:nvPr>
        </p:nvSpPr>
        <p:spPr/>
        <p:txBody>
          <a:bodyPr/>
          <a:lstStyle/>
          <a:p>
            <a:r>
              <a:rPr lang="cs-CZ" dirty="0" err="1" smtClean="0"/>
              <a:t>Nutrition</a:t>
            </a:r>
            <a:endParaRPr lang="cs-CZ" dirty="0"/>
          </a:p>
        </p:txBody>
      </p:sp>
      <p:sp>
        <p:nvSpPr>
          <p:cNvPr id="134146"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86EB9E6-49FC-4C76-A77B-0D4821CB54F5}" type="slidenum">
              <a:rPr lang="en-US" altLang="cs-CZ" sz="1800">
                <a:solidFill>
                  <a:schemeClr val="tx2">
                    <a:lumMod val="50000"/>
                  </a:schemeClr>
                </a:solidFill>
                <a:latin typeface="Segoe UI" panose="020B0502040204020203" pitchFamily="34" charset="0"/>
                <a:ea typeface="+mn-ea"/>
              </a:rPr>
              <a:pPr>
                <a:spcBef>
                  <a:spcPct val="0"/>
                </a:spcBef>
                <a:buFontTx/>
                <a:buNone/>
              </a:pPr>
              <a:t>138</a:t>
            </a:fld>
            <a:endParaRPr lang="en-US" altLang="cs-CZ" sz="1800" dirty="0">
              <a:solidFill>
                <a:schemeClr val="tx2">
                  <a:lumMod val="50000"/>
                </a:schemeClr>
              </a:solidFill>
              <a:latin typeface="Segoe UI" panose="020B0502040204020203" pitchFamily="34" charset="0"/>
              <a:ea typeface="+mn-ea"/>
            </a:endParaRPr>
          </a:p>
        </p:txBody>
      </p:sp>
      <p:pic>
        <p:nvPicPr>
          <p:cNvPr id="134147" name="Picture 2" descr="slide_5-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4927" y="4082156"/>
            <a:ext cx="241458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797687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ethysplatform.org/images/water-curl-wave-compress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9601" y="283369"/>
            <a:ext cx="8332799" cy="62912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1">
                    <a:lumMod val="50000"/>
                  </a:schemeClr>
                </a:solidFill>
              </a:rPr>
              <a:t>WATER</a:t>
            </a:r>
            <a:endParaRPr lang="cs-CZ" dirty="0">
              <a:solidFill>
                <a:schemeClr val="accent1">
                  <a:lumMod val="50000"/>
                </a:schemeClr>
              </a:solidFill>
            </a:endParaRPr>
          </a:p>
        </p:txBody>
      </p:sp>
    </p:spTree>
    <p:extLst>
      <p:ext uri="{BB962C8B-B14F-4D97-AF65-F5344CB8AC3E}">
        <p14:creationId xmlns:p14="http://schemas.microsoft.com/office/powerpoint/2010/main" val="893803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Permitted</a:t>
            </a:r>
            <a:r>
              <a:rPr lang="cs-CZ" dirty="0" smtClean="0"/>
              <a:t> </a:t>
            </a:r>
            <a:r>
              <a:rPr lang="cs-CZ" dirty="0" err="1"/>
              <a:t>n</a:t>
            </a:r>
            <a:r>
              <a:rPr lang="cs-CZ" dirty="0" err="1" smtClean="0"/>
              <a:t>utrition</a:t>
            </a:r>
            <a:r>
              <a:rPr lang="cs-CZ" dirty="0" smtClean="0"/>
              <a:t> </a:t>
            </a:r>
            <a:r>
              <a:rPr lang="cs-CZ" dirty="0" err="1" smtClean="0"/>
              <a:t>claims</a:t>
            </a:r>
            <a:r>
              <a:rPr lang="cs-CZ" dirty="0" smtClean="0"/>
              <a:t> - </a:t>
            </a:r>
            <a:r>
              <a:rPr lang="cs-CZ" dirty="0" err="1" smtClean="0"/>
              <a:t>examples</a:t>
            </a:r>
            <a:endParaRPr lang="cs-CZ" dirty="0"/>
          </a:p>
        </p:txBody>
      </p:sp>
      <p:sp>
        <p:nvSpPr>
          <p:cNvPr id="3" name="Zástupný symbol pro obsah 2"/>
          <p:cNvSpPr>
            <a:spLocks noGrp="1"/>
          </p:cNvSpPr>
          <p:nvPr>
            <p:ph idx="1"/>
          </p:nvPr>
        </p:nvSpPr>
        <p:spPr>
          <a:xfrm>
            <a:off x="838200" y="1620816"/>
            <a:ext cx="10515600" cy="4629859"/>
          </a:xfrm>
        </p:spPr>
        <p:txBody>
          <a:bodyPr>
            <a:normAutofit fontScale="62500" lnSpcReduction="20000"/>
          </a:bodyPr>
          <a:lstStyle/>
          <a:p>
            <a:pPr marL="0" indent="0">
              <a:buNone/>
            </a:pPr>
            <a:r>
              <a:rPr lang="en-US" b="1" dirty="0"/>
              <a:t>LOW SUGARS</a:t>
            </a:r>
            <a:r>
              <a:rPr lang="en-US" dirty="0"/>
              <a:t> </a:t>
            </a:r>
          </a:p>
          <a:p>
            <a:r>
              <a:rPr lang="en-US" dirty="0"/>
              <a:t>A claim that a food is low in sugars, and any claim likely to have the same meaning for the consumer, may only be made where the product </a:t>
            </a:r>
            <a:r>
              <a:rPr lang="en-US" dirty="0">
                <a:solidFill>
                  <a:srgbClr val="CC6600"/>
                </a:solidFill>
              </a:rPr>
              <a:t>contains no more than 5 g of sugars per 100 g for solids or 2,5 g of sugars per 100 ml for liquids</a:t>
            </a:r>
            <a:r>
              <a:rPr lang="en-US" dirty="0" smtClean="0">
                <a:solidFill>
                  <a:srgbClr val="CC6600"/>
                </a:solidFill>
              </a:rPr>
              <a:t>.</a:t>
            </a:r>
            <a:endParaRPr lang="cs-CZ" b="1" dirty="0" smtClean="0">
              <a:solidFill>
                <a:srgbClr val="CC6600"/>
              </a:solidFill>
            </a:endParaRPr>
          </a:p>
          <a:p>
            <a:pPr marL="0" indent="0">
              <a:spcBef>
                <a:spcPts val="1800"/>
              </a:spcBef>
              <a:buNone/>
            </a:pPr>
            <a:r>
              <a:rPr lang="en-US" b="1" dirty="0" smtClean="0"/>
              <a:t>LOW FAT</a:t>
            </a:r>
            <a:r>
              <a:rPr lang="en-US" dirty="0" smtClean="0"/>
              <a:t> </a:t>
            </a:r>
          </a:p>
          <a:p>
            <a:r>
              <a:rPr lang="en-US" dirty="0" smtClean="0"/>
              <a:t>A claim that a food is low in fat, and any claim likely to have the same meaning for the consumer, may only be made where the product </a:t>
            </a:r>
            <a:r>
              <a:rPr lang="en-US" dirty="0" smtClean="0">
                <a:solidFill>
                  <a:srgbClr val="CC6600"/>
                </a:solidFill>
              </a:rPr>
              <a:t>contains no more than 3 g of fat per 100 g for solids or 1,5 g of fat per 100 ml for liquids (1,8 g of fat per 100 ml for semi-skimmed milk).</a:t>
            </a:r>
          </a:p>
          <a:p>
            <a:pPr marL="0" indent="0">
              <a:spcBef>
                <a:spcPts val="1800"/>
              </a:spcBef>
              <a:buNone/>
            </a:pPr>
            <a:r>
              <a:rPr lang="en-US" sz="2900" b="1" dirty="0"/>
              <a:t>HIGH</a:t>
            </a:r>
            <a:r>
              <a:rPr lang="en-US" b="1" dirty="0" smtClean="0"/>
              <a:t> FIBRE</a:t>
            </a:r>
            <a:r>
              <a:rPr lang="en-US" dirty="0" smtClean="0"/>
              <a:t> </a:t>
            </a:r>
          </a:p>
          <a:p>
            <a:r>
              <a:rPr lang="en-US" dirty="0" smtClean="0"/>
              <a:t>A claim that a food is high in </a:t>
            </a:r>
            <a:r>
              <a:rPr lang="en-US" dirty="0" err="1" smtClean="0"/>
              <a:t>fibre</a:t>
            </a:r>
            <a:r>
              <a:rPr lang="en-US" dirty="0" smtClean="0"/>
              <a:t>, and any claim likely to have the same meaning for the consumer, may only be made where the product </a:t>
            </a:r>
            <a:r>
              <a:rPr lang="en-US" dirty="0" smtClean="0">
                <a:solidFill>
                  <a:srgbClr val="CC6600"/>
                </a:solidFill>
              </a:rPr>
              <a:t>contains at least 6 g of </a:t>
            </a:r>
            <a:r>
              <a:rPr lang="en-US" dirty="0" err="1" smtClean="0">
                <a:solidFill>
                  <a:srgbClr val="CC6600"/>
                </a:solidFill>
              </a:rPr>
              <a:t>fibre</a:t>
            </a:r>
            <a:r>
              <a:rPr lang="en-US" dirty="0" smtClean="0">
                <a:solidFill>
                  <a:srgbClr val="CC6600"/>
                </a:solidFill>
              </a:rPr>
              <a:t> per 100 g or at least 3 g of </a:t>
            </a:r>
            <a:r>
              <a:rPr lang="en-US" dirty="0" err="1" smtClean="0">
                <a:solidFill>
                  <a:srgbClr val="CC6600"/>
                </a:solidFill>
              </a:rPr>
              <a:t>fibre</a:t>
            </a:r>
            <a:r>
              <a:rPr lang="en-US" dirty="0" smtClean="0">
                <a:solidFill>
                  <a:srgbClr val="CC6600"/>
                </a:solidFill>
              </a:rPr>
              <a:t> per 100 kcal.</a:t>
            </a:r>
          </a:p>
          <a:p>
            <a:pPr marL="0" indent="0">
              <a:spcBef>
                <a:spcPts val="1800"/>
              </a:spcBef>
              <a:buNone/>
            </a:pPr>
            <a:r>
              <a:rPr lang="en-US" sz="2900" b="1" dirty="0"/>
              <a:t>HIGH</a:t>
            </a:r>
            <a:r>
              <a:rPr lang="en-US" b="1" dirty="0" smtClean="0"/>
              <a:t> OMEGA-3 FATTY ACIDS </a:t>
            </a:r>
            <a:endParaRPr lang="en-US" dirty="0" smtClean="0"/>
          </a:p>
          <a:p>
            <a:r>
              <a:rPr lang="en-US" dirty="0" smtClean="0"/>
              <a:t>A claim that a food is high in omega-3 fatty acids, and any claim likely to have the same meaning for the consumer, may only be made where the product </a:t>
            </a:r>
            <a:r>
              <a:rPr lang="en-US" dirty="0" smtClean="0">
                <a:solidFill>
                  <a:srgbClr val="CC6600"/>
                </a:solidFill>
              </a:rPr>
              <a:t>contains at least 0,6 g alpha-linolenic acid per 100 g and per 100 kcal, or at least 80 mg of the sum of </a:t>
            </a:r>
            <a:r>
              <a:rPr lang="en-US" dirty="0" err="1" smtClean="0">
                <a:solidFill>
                  <a:srgbClr val="CC6600"/>
                </a:solidFill>
              </a:rPr>
              <a:t>eicosapentaenoic</a:t>
            </a:r>
            <a:r>
              <a:rPr lang="en-US" dirty="0" smtClean="0">
                <a:solidFill>
                  <a:srgbClr val="CC6600"/>
                </a:solidFill>
              </a:rPr>
              <a:t> acid and docosahexaenoic acid per 100 g and per 100 kcal.</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6362188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Water balance</a:t>
            </a:r>
            <a:endParaRPr lang="en-GB" noProof="0" dirty="0"/>
          </a:p>
        </p:txBody>
      </p:sp>
      <p:sp>
        <p:nvSpPr>
          <p:cNvPr id="6" name="Zástupný symbol pro obsah 5"/>
          <p:cNvSpPr>
            <a:spLocks noGrp="1"/>
          </p:cNvSpPr>
          <p:nvPr>
            <p:ph idx="1"/>
          </p:nvPr>
        </p:nvSpPr>
        <p:spPr/>
        <p:txBody>
          <a:bodyPr/>
          <a:lstStyle/>
          <a:p>
            <a:r>
              <a:rPr lang="en-GB" b="1" noProof="0" dirty="0" smtClean="0"/>
              <a:t>IN</a:t>
            </a:r>
          </a:p>
          <a:p>
            <a:pPr lvl="1"/>
            <a:r>
              <a:rPr lang="en-GB" noProof="0" dirty="0" smtClean="0"/>
              <a:t>fluids: 1 400 ml</a:t>
            </a:r>
          </a:p>
          <a:p>
            <a:pPr lvl="1"/>
            <a:r>
              <a:rPr lang="en-GB" noProof="0" dirty="0" smtClean="0"/>
              <a:t>food: 700 ml</a:t>
            </a:r>
          </a:p>
          <a:p>
            <a:pPr lvl="1"/>
            <a:r>
              <a:rPr lang="en-GB" noProof="0" dirty="0" smtClean="0"/>
              <a:t>metabolism: 200 ml</a:t>
            </a:r>
          </a:p>
          <a:p>
            <a:pPr marL="457200" lvl="1" indent="0">
              <a:buNone/>
            </a:pPr>
            <a:endParaRPr lang="en-GB" noProof="0" dirty="0" smtClean="0"/>
          </a:p>
          <a:p>
            <a:r>
              <a:rPr lang="en-GB" b="1" noProof="0" dirty="0" smtClean="0"/>
              <a:t>OUT</a:t>
            </a:r>
          </a:p>
          <a:p>
            <a:pPr lvl="1"/>
            <a:r>
              <a:rPr lang="en-GB" noProof="0" dirty="0" smtClean="0"/>
              <a:t>urine: 1 400 ml</a:t>
            </a:r>
          </a:p>
          <a:p>
            <a:pPr lvl="1"/>
            <a:r>
              <a:rPr lang="en-GB" noProof="0" dirty="0" err="1" smtClean="0"/>
              <a:t>feces</a:t>
            </a:r>
            <a:r>
              <a:rPr lang="en-GB" noProof="0" dirty="0" smtClean="0"/>
              <a:t>: 100 ml</a:t>
            </a:r>
          </a:p>
          <a:p>
            <a:pPr lvl="1"/>
            <a:r>
              <a:rPr lang="en-GB" noProof="0" dirty="0" smtClean="0"/>
              <a:t>perspiration: 100 ml</a:t>
            </a:r>
          </a:p>
          <a:p>
            <a:pPr lvl="1"/>
            <a:r>
              <a:rPr lang="en-GB" noProof="0" dirty="0" smtClean="0"/>
              <a:t>insensible loss (skin, respiration): 700 ml</a:t>
            </a:r>
          </a:p>
          <a:p>
            <a:endParaRPr lang="en-GB" noProof="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140</a:t>
            </a:fld>
            <a:endParaRPr lang="cs-CZ" dirty="0"/>
          </a:p>
        </p:txBody>
      </p:sp>
      <p:pic>
        <p:nvPicPr>
          <p:cNvPr id="7" name="Content Placeholder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40603" y="1797563"/>
            <a:ext cx="4093029" cy="3690786"/>
          </a:xfrm>
          <a:prstGeom prst="rect">
            <a:avLst/>
          </a:prstGeom>
        </p:spPr>
      </p:pic>
      <p:sp>
        <p:nvSpPr>
          <p:cNvPr id="8" name="TextovéPole 7"/>
          <p:cNvSpPr txBox="1"/>
          <p:nvPr/>
        </p:nvSpPr>
        <p:spPr>
          <a:xfrm>
            <a:off x="8982263" y="1928721"/>
            <a:ext cx="2151369" cy="400110"/>
          </a:xfrm>
          <a:prstGeom prst="rect">
            <a:avLst/>
          </a:prstGeom>
          <a:solidFill>
            <a:schemeClr val="bg1"/>
          </a:solidFill>
        </p:spPr>
        <p:txBody>
          <a:bodyPr wrap="square" rtlCol="0">
            <a:spAutoFit/>
          </a:bodyPr>
          <a:lstStyle/>
          <a:p>
            <a:r>
              <a:rPr lang="cs-CZ" sz="2000" dirty="0" err="1" smtClean="0">
                <a:latin typeface="Gill Sans MT Condensed" panose="020B0506020104020203" pitchFamily="34" charset="-18"/>
              </a:rPr>
              <a:t>metabolism</a:t>
            </a:r>
            <a:endParaRPr lang="cs-CZ" sz="2000" dirty="0">
              <a:latin typeface="Gill Sans MT Condensed" panose="020B0506020104020203" pitchFamily="34" charset="-18"/>
            </a:endParaRPr>
          </a:p>
        </p:txBody>
      </p:sp>
      <p:sp>
        <p:nvSpPr>
          <p:cNvPr id="9" name="TextovéPole 8"/>
          <p:cNvSpPr txBox="1"/>
          <p:nvPr/>
        </p:nvSpPr>
        <p:spPr>
          <a:xfrm>
            <a:off x="9502986" y="2603856"/>
            <a:ext cx="1016419" cy="400110"/>
          </a:xfrm>
          <a:prstGeom prst="rect">
            <a:avLst/>
          </a:prstGeom>
          <a:solidFill>
            <a:schemeClr val="bg1"/>
          </a:solidFill>
        </p:spPr>
        <p:txBody>
          <a:bodyPr wrap="square" rtlCol="0">
            <a:spAutoFit/>
          </a:bodyPr>
          <a:lstStyle/>
          <a:p>
            <a:r>
              <a:rPr lang="cs-CZ" sz="2000" dirty="0" smtClean="0">
                <a:latin typeface="Gill Sans MT Condensed" panose="020B0506020104020203" pitchFamily="34" charset="-18"/>
              </a:rPr>
              <a:t>food</a:t>
            </a:r>
            <a:endParaRPr lang="cs-CZ" sz="2000" dirty="0">
              <a:latin typeface="Gill Sans MT Condensed" panose="020B0506020104020203" pitchFamily="34" charset="-18"/>
            </a:endParaRPr>
          </a:p>
        </p:txBody>
      </p:sp>
      <p:sp>
        <p:nvSpPr>
          <p:cNvPr id="10" name="TextovéPole 9"/>
          <p:cNvSpPr txBox="1"/>
          <p:nvPr/>
        </p:nvSpPr>
        <p:spPr>
          <a:xfrm>
            <a:off x="9928478" y="3530227"/>
            <a:ext cx="914777" cy="400110"/>
          </a:xfrm>
          <a:prstGeom prst="rect">
            <a:avLst/>
          </a:prstGeom>
          <a:solidFill>
            <a:schemeClr val="bg1"/>
          </a:solidFill>
        </p:spPr>
        <p:txBody>
          <a:bodyPr wrap="square" rtlCol="0">
            <a:spAutoFit/>
          </a:bodyPr>
          <a:lstStyle/>
          <a:p>
            <a:r>
              <a:rPr lang="cs-CZ" sz="2000" dirty="0" err="1" smtClean="0">
                <a:latin typeface="Gill Sans MT Condensed" panose="020B0506020104020203" pitchFamily="34" charset="-18"/>
              </a:rPr>
              <a:t>liquids</a:t>
            </a:r>
            <a:endParaRPr lang="cs-CZ" sz="2000" dirty="0">
              <a:latin typeface="Gill Sans MT Condensed" panose="020B0506020104020203" pitchFamily="34" charset="-18"/>
            </a:endParaRPr>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Water</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38757792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How much water?</a:t>
            </a:r>
            <a:endParaRPr lang="en-GB" noProof="0" dirty="0"/>
          </a:p>
        </p:txBody>
      </p:sp>
      <p:sp>
        <p:nvSpPr>
          <p:cNvPr id="3" name="Zástupný symbol pro obsah 2"/>
          <p:cNvSpPr>
            <a:spLocks noGrp="1"/>
          </p:cNvSpPr>
          <p:nvPr>
            <p:ph idx="1"/>
          </p:nvPr>
        </p:nvSpPr>
        <p:spPr/>
        <p:txBody>
          <a:bodyPr>
            <a:normAutofit/>
          </a:bodyPr>
          <a:lstStyle/>
          <a:p>
            <a:pPr marL="0" indent="0" algn="ctr">
              <a:buNone/>
            </a:pPr>
            <a:endParaRPr lang="en-GB" sz="3600" b="1" noProof="0" dirty="0" smtClean="0"/>
          </a:p>
          <a:p>
            <a:pPr marL="0" indent="0" algn="ctr">
              <a:buNone/>
            </a:pPr>
            <a:r>
              <a:rPr lang="en-GB" sz="3600" b="1" noProof="0" dirty="0" smtClean="0"/>
              <a:t>30–35 ml/day/kg BW </a:t>
            </a:r>
          </a:p>
          <a:p>
            <a:pPr marL="0" indent="0" algn="ctr">
              <a:buNone/>
            </a:pPr>
            <a:endParaRPr lang="en-GB" noProof="0" dirty="0" smtClean="0"/>
          </a:p>
          <a:p>
            <a:pPr marL="0" indent="0" algn="ctr">
              <a:buNone/>
            </a:pPr>
            <a:r>
              <a:rPr lang="en-GB" sz="3200" noProof="0" dirty="0" smtClean="0"/>
              <a:t>average man of 70 kg</a:t>
            </a:r>
          </a:p>
          <a:p>
            <a:pPr marL="0" indent="0" algn="ctr">
              <a:buNone/>
            </a:pPr>
            <a:r>
              <a:rPr lang="en-GB" sz="3200" noProof="0" dirty="0" smtClean="0"/>
              <a:t>= </a:t>
            </a:r>
            <a:r>
              <a:rPr lang="en-GB" sz="3200" b="1" noProof="0" dirty="0" smtClean="0"/>
              <a:t>2,1–2,5 l</a:t>
            </a:r>
          </a:p>
          <a:p>
            <a:pPr marL="0" indent="0" algn="ctr">
              <a:buNone/>
            </a:pPr>
            <a:endParaRPr lang="en-GB" sz="3200" b="1" noProof="0" dirty="0" smtClean="0"/>
          </a:p>
          <a:p>
            <a:pPr marL="0" indent="0" algn="ctr">
              <a:buNone/>
            </a:pPr>
            <a:r>
              <a:rPr lang="en-GB" noProof="0" dirty="0" smtClean="0"/>
              <a:t>(total gain from food and drinks)</a:t>
            </a:r>
            <a:endParaRPr lang="en-GB" noProof="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141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Water</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7774561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Content of water in food</a:t>
            </a:r>
            <a:endParaRPr lang="en-GB" noProof="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142</a:t>
            </a:fld>
            <a:endParaRPr lang="cs-CZ" dirty="0"/>
          </a:p>
        </p:txBody>
      </p:sp>
      <p:graphicFrame>
        <p:nvGraphicFramePr>
          <p:cNvPr id="6" name="Graf 5"/>
          <p:cNvGraphicFramePr/>
          <p:nvPr>
            <p:extLst>
              <p:ext uri="{D42A27DB-BD31-4B8C-83A1-F6EECF244321}">
                <p14:modId xmlns:p14="http://schemas.microsoft.com/office/powerpoint/2010/main" val="338622638"/>
              </p:ext>
            </p:extLst>
          </p:nvPr>
        </p:nvGraphicFramePr>
        <p:xfrm>
          <a:off x="543778" y="1585317"/>
          <a:ext cx="2353844" cy="2526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p:cNvGraphicFramePr/>
          <p:nvPr>
            <p:extLst>
              <p:ext uri="{D42A27DB-BD31-4B8C-83A1-F6EECF244321}">
                <p14:modId xmlns:p14="http://schemas.microsoft.com/office/powerpoint/2010/main" val="664741763"/>
              </p:ext>
            </p:extLst>
          </p:nvPr>
        </p:nvGraphicFramePr>
        <p:xfrm>
          <a:off x="4044018" y="1585316"/>
          <a:ext cx="2353844" cy="2526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p:cNvGraphicFramePr/>
          <p:nvPr>
            <p:extLst>
              <p:ext uri="{D42A27DB-BD31-4B8C-83A1-F6EECF244321}">
                <p14:modId xmlns:p14="http://schemas.microsoft.com/office/powerpoint/2010/main" val="2906158624"/>
              </p:ext>
            </p:extLst>
          </p:nvPr>
        </p:nvGraphicFramePr>
        <p:xfrm>
          <a:off x="7544258" y="1585315"/>
          <a:ext cx="2353844" cy="25267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p:cNvGraphicFramePr/>
          <p:nvPr>
            <p:extLst>
              <p:ext uri="{D42A27DB-BD31-4B8C-83A1-F6EECF244321}">
                <p14:modId xmlns:p14="http://schemas.microsoft.com/office/powerpoint/2010/main" val="1171517699"/>
              </p:ext>
            </p:extLst>
          </p:nvPr>
        </p:nvGraphicFramePr>
        <p:xfrm>
          <a:off x="2293898" y="3687070"/>
          <a:ext cx="2353844" cy="25267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p:nvPr>
            <p:extLst>
              <p:ext uri="{D42A27DB-BD31-4B8C-83A1-F6EECF244321}">
                <p14:modId xmlns:p14="http://schemas.microsoft.com/office/powerpoint/2010/main" val="1695825650"/>
              </p:ext>
            </p:extLst>
          </p:nvPr>
        </p:nvGraphicFramePr>
        <p:xfrm>
          <a:off x="5794138" y="3687070"/>
          <a:ext cx="2353844" cy="252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p:nvPr>
            <p:extLst>
              <p:ext uri="{D42A27DB-BD31-4B8C-83A1-F6EECF244321}">
                <p14:modId xmlns:p14="http://schemas.microsoft.com/office/powerpoint/2010/main" val="3159912888"/>
              </p:ext>
            </p:extLst>
          </p:nvPr>
        </p:nvGraphicFramePr>
        <p:xfrm>
          <a:off x="9294378" y="3687069"/>
          <a:ext cx="2353844" cy="2526731"/>
        </p:xfrm>
        <a:graphic>
          <a:graphicData uri="http://schemas.openxmlformats.org/drawingml/2006/chart">
            <c:chart xmlns:c="http://schemas.openxmlformats.org/drawingml/2006/chart" xmlns:r="http://schemas.openxmlformats.org/officeDocument/2006/relationships" r:id="rId7"/>
          </a:graphicData>
        </a:graphic>
      </p:graphicFrame>
      <p:sp>
        <p:nvSpPr>
          <p:cNvPr id="13"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Water</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5587384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336964" y="850611"/>
            <a:ext cx="951807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CA" sz="3600" b="1" dirty="0">
                <a:solidFill>
                  <a:schemeClr val="accent1">
                    <a:lumMod val="50000"/>
                  </a:schemeClr>
                </a:solidFill>
                <a:latin typeface="Segoe UI" panose="020B0502040204020203" pitchFamily="34" charset="0"/>
                <a:cs typeface="Segoe UI" panose="020B0502040204020203" pitchFamily="34" charset="0"/>
              </a:rPr>
              <a:t>Use nutrition information on food labels to help you make healthier food choices. </a:t>
            </a:r>
          </a:p>
          <a:p>
            <a:pPr algn="ctr">
              <a:spcBef>
                <a:spcPct val="50000"/>
              </a:spcBef>
              <a:defRPr/>
            </a:pPr>
            <a:endParaRPr lang="en-CA" sz="3600" b="1" dirty="0">
              <a:solidFill>
                <a:schemeClr val="accent1">
                  <a:lumMod val="50000"/>
                </a:schemeClr>
              </a:solidFill>
              <a:latin typeface="Segoe UI" panose="020B0502040204020203" pitchFamily="34" charset="0"/>
              <a:cs typeface="Segoe UI" panose="020B0502040204020203" pitchFamily="34" charset="0"/>
            </a:endParaRPr>
          </a:p>
          <a:p>
            <a:pPr algn="ctr">
              <a:spcBef>
                <a:spcPct val="50000"/>
              </a:spcBef>
              <a:defRPr/>
            </a:pPr>
            <a:endParaRPr lang="en-CA" sz="2800" b="1" i="1" dirty="0">
              <a:solidFill>
                <a:schemeClr val="accent1">
                  <a:lumMod val="50000"/>
                </a:schemeClr>
              </a:solidFill>
              <a:latin typeface="Segoe UI" panose="020B0502040204020203" pitchFamily="34" charset="0"/>
              <a:cs typeface="Segoe UI" panose="020B0502040204020203" pitchFamily="34" charset="0"/>
            </a:endParaRPr>
          </a:p>
          <a:p>
            <a:pPr algn="ctr">
              <a:spcBef>
                <a:spcPct val="50000"/>
              </a:spcBef>
              <a:defRPr/>
            </a:pPr>
            <a:endParaRPr lang="en-CA" sz="2400" b="1" dirty="0">
              <a:solidFill>
                <a:schemeClr val="accent1">
                  <a:lumMod val="50000"/>
                </a:schemeClr>
              </a:solidFill>
              <a:latin typeface="Segoe UI" panose="020B0502040204020203" pitchFamily="34" charset="0"/>
              <a:cs typeface="Segoe UI" panose="020B0502040204020203" pitchFamily="34" charset="0"/>
            </a:endParaRPr>
          </a:p>
          <a:p>
            <a:pPr algn="ctr">
              <a:spcBef>
                <a:spcPct val="50000"/>
              </a:spcBef>
              <a:defRPr/>
            </a:pPr>
            <a:endParaRPr lang="en-CA" sz="1600" b="1" dirty="0">
              <a:solidFill>
                <a:schemeClr val="accent1">
                  <a:lumMod val="50000"/>
                </a:schemeClr>
              </a:solidFill>
              <a:latin typeface="Segoe UI" panose="020B0502040204020203" pitchFamily="34" charset="0"/>
              <a:cs typeface="Segoe UI" panose="020B0502040204020203" pitchFamily="34" charset="0"/>
            </a:endParaRPr>
          </a:p>
        </p:txBody>
      </p:sp>
      <p:sp>
        <p:nvSpPr>
          <p:cNvPr id="37891" name="Text Box 5"/>
          <p:cNvSpPr txBox="1">
            <a:spLocks noChangeArrowheads="1"/>
          </p:cNvSpPr>
          <p:nvPr/>
        </p:nvSpPr>
        <p:spPr bwMode="auto">
          <a:xfrm>
            <a:off x="9912350" y="6092825"/>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endParaRPr lang="en-US" altLang="cs-CZ" sz="1200">
              <a:latin typeface="Arial Narrow" panose="020B0606020202030204" pitchFamily="34" charset="0"/>
            </a:endParaRPr>
          </a:p>
        </p:txBody>
      </p:sp>
      <p:pic>
        <p:nvPicPr>
          <p:cNvPr id="37893" name="Picture 31" descr="shopper_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5824" y="2614410"/>
            <a:ext cx="3280352" cy="336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08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Permitted</a:t>
            </a:r>
            <a:r>
              <a:rPr lang="cs-CZ" dirty="0"/>
              <a:t> </a:t>
            </a:r>
            <a:r>
              <a:rPr lang="cs-CZ" dirty="0" err="1"/>
              <a:t>nutrition</a:t>
            </a:r>
            <a:r>
              <a:rPr lang="cs-CZ" dirty="0"/>
              <a:t> </a:t>
            </a:r>
            <a:r>
              <a:rPr lang="cs-CZ" dirty="0" err="1" smtClean="0"/>
              <a:t>claims</a:t>
            </a:r>
            <a:r>
              <a:rPr lang="cs-CZ" dirty="0" smtClean="0"/>
              <a:t> - </a:t>
            </a:r>
            <a:r>
              <a:rPr lang="cs-CZ" dirty="0" err="1" smtClean="0"/>
              <a:t>summary</a:t>
            </a:r>
            <a:endParaRPr lang="cs-CZ" dirty="0"/>
          </a:p>
        </p:txBody>
      </p:sp>
      <p:sp>
        <p:nvSpPr>
          <p:cNvPr id="3" name="Zástupný symbol pro obsah 2"/>
          <p:cNvSpPr>
            <a:spLocks noGrp="1"/>
          </p:cNvSpPr>
          <p:nvPr>
            <p:ph idx="1"/>
          </p:nvPr>
        </p:nvSpPr>
        <p:spPr>
          <a:xfrm>
            <a:off x="838200" y="1620816"/>
            <a:ext cx="2819400" cy="4380739"/>
          </a:xfrm>
          <a:prstGeom prst="rect">
            <a:avLst/>
          </a:prstGeom>
        </p:spPr>
        <p:txBody>
          <a:bodyPr>
            <a:noAutofit/>
          </a:bodyPr>
          <a:lstStyle/>
          <a:p>
            <a:r>
              <a:rPr lang="cs-CZ" sz="1800" dirty="0" err="1" smtClean="0"/>
              <a:t>Low</a:t>
            </a:r>
            <a:r>
              <a:rPr lang="cs-CZ" sz="1800" dirty="0" smtClean="0"/>
              <a:t> </a:t>
            </a:r>
            <a:r>
              <a:rPr lang="cs-CZ" sz="1800" dirty="0" err="1" smtClean="0"/>
              <a:t>energy</a:t>
            </a:r>
            <a:endParaRPr lang="cs-CZ" sz="1800" dirty="0" smtClean="0"/>
          </a:p>
          <a:p>
            <a:r>
              <a:rPr lang="cs-CZ" sz="1800" dirty="0" err="1" smtClean="0"/>
              <a:t>Energy-reduced</a:t>
            </a:r>
            <a:endParaRPr lang="cs-CZ" sz="1800" dirty="0" smtClean="0"/>
          </a:p>
          <a:p>
            <a:r>
              <a:rPr lang="cs-CZ" sz="1800" dirty="0" err="1" smtClean="0"/>
              <a:t>Energy</a:t>
            </a:r>
            <a:r>
              <a:rPr lang="cs-CZ" sz="1800" dirty="0" smtClean="0"/>
              <a:t>-free</a:t>
            </a:r>
          </a:p>
          <a:p>
            <a:r>
              <a:rPr lang="cs-CZ" sz="1800" dirty="0" err="1" smtClean="0"/>
              <a:t>Low</a:t>
            </a:r>
            <a:r>
              <a:rPr lang="cs-CZ" sz="1800" dirty="0" smtClean="0"/>
              <a:t> fat</a:t>
            </a:r>
          </a:p>
          <a:p>
            <a:r>
              <a:rPr lang="cs-CZ" sz="1800" dirty="0" smtClean="0"/>
              <a:t>Fat-free</a:t>
            </a:r>
          </a:p>
          <a:p>
            <a:r>
              <a:rPr lang="cs-CZ" sz="1800" dirty="0" err="1" smtClean="0"/>
              <a:t>Low</a:t>
            </a:r>
            <a:r>
              <a:rPr lang="cs-CZ" sz="1800" dirty="0" smtClean="0"/>
              <a:t> </a:t>
            </a:r>
            <a:r>
              <a:rPr lang="cs-CZ" sz="1800" dirty="0" err="1" smtClean="0"/>
              <a:t>saturated</a:t>
            </a:r>
            <a:r>
              <a:rPr lang="cs-CZ" sz="1800" dirty="0" smtClean="0"/>
              <a:t> fat</a:t>
            </a:r>
          </a:p>
          <a:p>
            <a:r>
              <a:rPr lang="cs-CZ" sz="1800" dirty="0" err="1" smtClean="0"/>
              <a:t>Saturated</a:t>
            </a:r>
            <a:r>
              <a:rPr lang="cs-CZ" sz="1800" dirty="0" smtClean="0"/>
              <a:t> fat-free</a:t>
            </a:r>
          </a:p>
          <a:p>
            <a:r>
              <a:rPr lang="cs-CZ" sz="1800" dirty="0" err="1" smtClean="0"/>
              <a:t>Low</a:t>
            </a:r>
            <a:r>
              <a:rPr lang="cs-CZ" sz="1800" dirty="0" smtClean="0"/>
              <a:t> </a:t>
            </a:r>
            <a:r>
              <a:rPr lang="cs-CZ" sz="1800" dirty="0" err="1" smtClean="0"/>
              <a:t>sugars</a:t>
            </a:r>
            <a:endParaRPr lang="cs-CZ" sz="1800" dirty="0" smtClean="0"/>
          </a:p>
          <a:p>
            <a:r>
              <a:rPr lang="cs-CZ" sz="1800" dirty="0" err="1" smtClean="0"/>
              <a:t>Sugars</a:t>
            </a:r>
            <a:r>
              <a:rPr lang="cs-CZ" sz="1800" dirty="0" smtClean="0"/>
              <a:t>-free</a:t>
            </a:r>
          </a:p>
          <a:p>
            <a:r>
              <a:rPr lang="cs-CZ" sz="1800" dirty="0" err="1" smtClean="0"/>
              <a:t>With</a:t>
            </a:r>
            <a:r>
              <a:rPr lang="cs-CZ" sz="1800" dirty="0" smtClean="0"/>
              <a:t> no </a:t>
            </a:r>
            <a:r>
              <a:rPr lang="cs-CZ" sz="1800" dirty="0" err="1" smtClean="0"/>
              <a:t>added</a:t>
            </a:r>
            <a:r>
              <a:rPr lang="cs-CZ" sz="1800" dirty="0" smtClean="0"/>
              <a:t> </a:t>
            </a:r>
            <a:r>
              <a:rPr lang="cs-CZ" sz="1800" dirty="0" err="1" smtClean="0"/>
              <a:t>sugars</a:t>
            </a:r>
            <a:endParaRPr lang="cs-CZ" sz="1800" dirty="0" smtClean="0"/>
          </a:p>
          <a:p>
            <a:r>
              <a:rPr lang="cs-CZ" sz="1800" dirty="0" err="1" smtClean="0"/>
              <a:t>Low</a:t>
            </a:r>
            <a:r>
              <a:rPr lang="cs-CZ" sz="1800" dirty="0" smtClean="0"/>
              <a:t> </a:t>
            </a:r>
            <a:r>
              <a:rPr lang="cs-CZ" sz="1800" dirty="0" err="1" smtClean="0"/>
              <a:t>sodium</a:t>
            </a:r>
            <a:r>
              <a:rPr lang="cs-CZ" sz="1800" dirty="0" smtClean="0"/>
              <a:t>/salt</a:t>
            </a:r>
          </a:p>
        </p:txBody>
      </p:sp>
      <p:sp>
        <p:nvSpPr>
          <p:cNvPr id="4" name="Zástupný symbol pro obsah 3"/>
          <p:cNvSpPr>
            <a:spLocks noGrp="1"/>
          </p:cNvSpPr>
          <p:nvPr>
            <p:ph sz="half" idx="4294967295"/>
          </p:nvPr>
        </p:nvSpPr>
        <p:spPr>
          <a:xfrm>
            <a:off x="6705600" y="1620816"/>
            <a:ext cx="5181600" cy="4351338"/>
          </a:xfrm>
          <a:prstGeom prst="rect">
            <a:avLst/>
          </a:prstGeom>
        </p:spPr>
        <p:txBody>
          <a:bodyPr>
            <a:normAutofit/>
          </a:bodyPr>
          <a:lstStyle/>
          <a:p>
            <a:r>
              <a:rPr lang="cs-CZ" sz="1800" dirty="0" err="1" smtClean="0">
                <a:latin typeface="Segoe UI" panose="020B0502040204020203" pitchFamily="34" charset="0"/>
                <a:cs typeface="Segoe UI" panose="020B0502040204020203" pitchFamily="34" charset="0"/>
              </a:rPr>
              <a:t>Contains</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name</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of</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nutrient</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or</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other</a:t>
            </a:r>
            <a:r>
              <a:rPr lang="cs-CZ" sz="1800" dirty="0" smtClean="0">
                <a:latin typeface="Segoe UI" panose="020B0502040204020203" pitchFamily="34" charset="0"/>
                <a:cs typeface="Segoe UI" panose="020B0502040204020203" pitchFamily="34" charset="0"/>
              </a:rPr>
              <a:t> substance)</a:t>
            </a:r>
          </a:p>
          <a:p>
            <a:r>
              <a:rPr lang="cs-CZ" sz="1800" dirty="0" err="1" smtClean="0">
                <a:latin typeface="Segoe UI" panose="020B0502040204020203" pitchFamily="34" charset="0"/>
                <a:cs typeface="Segoe UI" panose="020B0502040204020203" pitchFamily="34" charset="0"/>
              </a:rPr>
              <a:t>Increased</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name</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of</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the</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nutrient</a:t>
            </a:r>
            <a:r>
              <a:rPr lang="cs-CZ" sz="1800" dirty="0" smtClean="0">
                <a:latin typeface="Segoe UI" panose="020B0502040204020203" pitchFamily="34" charset="0"/>
                <a:cs typeface="Segoe UI" panose="020B0502040204020203" pitchFamily="34" charset="0"/>
              </a:rPr>
              <a:t>)</a:t>
            </a:r>
          </a:p>
          <a:p>
            <a:r>
              <a:rPr lang="cs-CZ" sz="1800" dirty="0" err="1" smtClean="0">
                <a:latin typeface="Segoe UI" panose="020B0502040204020203" pitchFamily="34" charset="0"/>
                <a:cs typeface="Segoe UI" panose="020B0502040204020203" pitchFamily="34" charset="0"/>
              </a:rPr>
              <a:t>Reduced</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name</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of</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the</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nutrient</a:t>
            </a:r>
            <a:r>
              <a:rPr lang="cs-CZ" sz="1800" dirty="0" smtClean="0">
                <a:latin typeface="Segoe UI" panose="020B0502040204020203" pitchFamily="34" charset="0"/>
                <a:cs typeface="Segoe UI" panose="020B0502040204020203" pitchFamily="34" charset="0"/>
              </a:rPr>
              <a:t>)</a:t>
            </a:r>
          </a:p>
          <a:p>
            <a:r>
              <a:rPr lang="cs-CZ" sz="1800" dirty="0" err="1" smtClean="0">
                <a:latin typeface="Segoe UI" panose="020B0502040204020203" pitchFamily="34" charset="0"/>
                <a:cs typeface="Segoe UI" panose="020B0502040204020203" pitchFamily="34" charset="0"/>
              </a:rPr>
              <a:t>Light</a:t>
            </a:r>
            <a:r>
              <a:rPr lang="cs-CZ" sz="1800" dirty="0" smtClean="0">
                <a:latin typeface="Segoe UI" panose="020B0502040204020203" pitchFamily="34" charset="0"/>
                <a:cs typeface="Segoe UI" panose="020B0502040204020203" pitchFamily="34" charset="0"/>
              </a:rPr>
              <a:t>/lite</a:t>
            </a:r>
          </a:p>
          <a:p>
            <a:r>
              <a:rPr lang="cs-CZ" sz="1800" dirty="0" err="1" smtClean="0">
                <a:latin typeface="Segoe UI" panose="020B0502040204020203" pitchFamily="34" charset="0"/>
                <a:cs typeface="Segoe UI" panose="020B0502040204020203" pitchFamily="34" charset="0"/>
              </a:rPr>
              <a:t>Naturally</a:t>
            </a:r>
            <a:r>
              <a:rPr lang="cs-CZ" sz="1800" dirty="0" smtClean="0">
                <a:latin typeface="Segoe UI" panose="020B0502040204020203" pitchFamily="34" charset="0"/>
                <a:cs typeface="Segoe UI" panose="020B0502040204020203" pitchFamily="34" charset="0"/>
              </a:rPr>
              <a:t>/natural</a:t>
            </a:r>
          </a:p>
          <a:p>
            <a:r>
              <a:rPr lang="cs-CZ" sz="1800" dirty="0" smtClean="0">
                <a:latin typeface="Segoe UI" panose="020B0502040204020203" pitchFamily="34" charset="0"/>
                <a:cs typeface="Segoe UI" panose="020B0502040204020203" pitchFamily="34" charset="0"/>
              </a:rPr>
              <a:t>Source </a:t>
            </a:r>
            <a:r>
              <a:rPr lang="cs-CZ" sz="1800" dirty="0" err="1" smtClean="0">
                <a:latin typeface="Segoe UI" panose="020B0502040204020203" pitchFamily="34" charset="0"/>
                <a:cs typeface="Segoe UI" panose="020B0502040204020203" pitchFamily="34" charset="0"/>
              </a:rPr>
              <a:t>of</a:t>
            </a:r>
            <a:r>
              <a:rPr lang="cs-CZ" sz="1800" dirty="0" smtClean="0">
                <a:latin typeface="Segoe UI" panose="020B0502040204020203" pitchFamily="34" charset="0"/>
                <a:cs typeface="Segoe UI" panose="020B0502040204020203" pitchFamily="34" charset="0"/>
              </a:rPr>
              <a:t> omega-3 </a:t>
            </a:r>
            <a:r>
              <a:rPr lang="cs-CZ" sz="1800" dirty="0" err="1" smtClean="0">
                <a:latin typeface="Segoe UI" panose="020B0502040204020203" pitchFamily="34" charset="0"/>
                <a:cs typeface="Segoe UI" panose="020B0502040204020203" pitchFamily="34" charset="0"/>
              </a:rPr>
              <a:t>fatty</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acids</a:t>
            </a:r>
            <a:endParaRPr lang="cs-CZ" sz="1800" dirty="0" smtClean="0">
              <a:latin typeface="Segoe UI" panose="020B0502040204020203" pitchFamily="34" charset="0"/>
              <a:cs typeface="Segoe UI" panose="020B0502040204020203" pitchFamily="34" charset="0"/>
            </a:endParaRPr>
          </a:p>
          <a:p>
            <a:r>
              <a:rPr lang="cs-CZ" sz="1800" dirty="0" err="1" smtClean="0">
                <a:latin typeface="Segoe UI" panose="020B0502040204020203" pitchFamily="34" charset="0"/>
                <a:cs typeface="Segoe UI" panose="020B0502040204020203" pitchFamily="34" charset="0"/>
              </a:rPr>
              <a:t>High</a:t>
            </a:r>
            <a:r>
              <a:rPr lang="cs-CZ" sz="1800" dirty="0" smtClean="0">
                <a:latin typeface="Segoe UI" panose="020B0502040204020203" pitchFamily="34" charset="0"/>
                <a:cs typeface="Segoe UI" panose="020B0502040204020203" pitchFamily="34" charset="0"/>
              </a:rPr>
              <a:t> </a:t>
            </a:r>
            <a:r>
              <a:rPr lang="cs-CZ" sz="1800" dirty="0">
                <a:latin typeface="Segoe UI" panose="020B0502040204020203" pitchFamily="34" charset="0"/>
                <a:cs typeface="Segoe UI" panose="020B0502040204020203" pitchFamily="34" charset="0"/>
              </a:rPr>
              <a:t>omega-3 </a:t>
            </a:r>
            <a:r>
              <a:rPr lang="cs-CZ" sz="1800" dirty="0" err="1">
                <a:latin typeface="Segoe UI" panose="020B0502040204020203" pitchFamily="34" charset="0"/>
                <a:cs typeface="Segoe UI" panose="020B0502040204020203" pitchFamily="34" charset="0"/>
              </a:rPr>
              <a:t>fatty</a:t>
            </a:r>
            <a:r>
              <a:rPr lang="cs-CZ" sz="1800" dirty="0">
                <a:latin typeface="Segoe UI" panose="020B0502040204020203" pitchFamily="34" charset="0"/>
                <a:cs typeface="Segoe UI" panose="020B0502040204020203" pitchFamily="34" charset="0"/>
              </a:rPr>
              <a:t> </a:t>
            </a:r>
            <a:r>
              <a:rPr lang="cs-CZ" sz="1800" dirty="0" err="1">
                <a:latin typeface="Segoe UI" panose="020B0502040204020203" pitchFamily="34" charset="0"/>
                <a:cs typeface="Segoe UI" panose="020B0502040204020203" pitchFamily="34" charset="0"/>
              </a:rPr>
              <a:t>acids</a:t>
            </a:r>
            <a:endParaRPr lang="cs-CZ" sz="1800" dirty="0">
              <a:latin typeface="Segoe UI" panose="020B0502040204020203" pitchFamily="34" charset="0"/>
              <a:cs typeface="Segoe UI" panose="020B0502040204020203" pitchFamily="34" charset="0"/>
            </a:endParaRPr>
          </a:p>
          <a:p>
            <a:r>
              <a:rPr lang="cs-CZ" sz="1800" dirty="0" err="1" smtClean="0">
                <a:latin typeface="Segoe UI" panose="020B0502040204020203" pitchFamily="34" charset="0"/>
                <a:cs typeface="Segoe UI" panose="020B0502040204020203" pitchFamily="34" charset="0"/>
              </a:rPr>
              <a:t>High</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monounsaturated</a:t>
            </a:r>
            <a:r>
              <a:rPr lang="cs-CZ" sz="1800" dirty="0" smtClean="0">
                <a:latin typeface="Segoe UI" panose="020B0502040204020203" pitchFamily="34" charset="0"/>
                <a:cs typeface="Segoe UI" panose="020B0502040204020203" pitchFamily="34" charset="0"/>
              </a:rPr>
              <a:t> fat</a:t>
            </a:r>
          </a:p>
          <a:p>
            <a:r>
              <a:rPr lang="cs-CZ" sz="1800" dirty="0" err="1" smtClean="0">
                <a:latin typeface="Segoe UI" panose="020B0502040204020203" pitchFamily="34" charset="0"/>
                <a:cs typeface="Segoe UI" panose="020B0502040204020203" pitchFamily="34" charset="0"/>
              </a:rPr>
              <a:t>High</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polyunsaturated</a:t>
            </a:r>
            <a:r>
              <a:rPr lang="cs-CZ" sz="1800" dirty="0" smtClean="0">
                <a:latin typeface="Segoe UI" panose="020B0502040204020203" pitchFamily="34" charset="0"/>
                <a:cs typeface="Segoe UI" panose="020B0502040204020203" pitchFamily="34" charset="0"/>
              </a:rPr>
              <a:t> fat</a:t>
            </a:r>
          </a:p>
          <a:p>
            <a:r>
              <a:rPr lang="cs-CZ" sz="1800" dirty="0" err="1" smtClean="0">
                <a:latin typeface="Segoe UI" panose="020B0502040204020203" pitchFamily="34" charset="0"/>
                <a:cs typeface="Segoe UI" panose="020B0502040204020203" pitchFamily="34" charset="0"/>
              </a:rPr>
              <a:t>High</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unsaturated</a:t>
            </a:r>
            <a:r>
              <a:rPr lang="cs-CZ" sz="1800" dirty="0" smtClean="0">
                <a:latin typeface="Segoe UI" panose="020B0502040204020203" pitchFamily="34" charset="0"/>
                <a:cs typeface="Segoe UI" panose="020B0502040204020203" pitchFamily="34" charset="0"/>
              </a:rPr>
              <a:t> fat</a:t>
            </a:r>
            <a:endParaRPr lang="cs-CZ" sz="1800" dirty="0">
              <a:latin typeface="Segoe UI" panose="020B0502040204020203" pitchFamily="34" charset="0"/>
              <a:cs typeface="Segoe UI" panose="020B0502040204020203" pitchFamily="34" charset="0"/>
            </a:endParaRPr>
          </a:p>
        </p:txBody>
      </p:sp>
      <p:sp>
        <p:nvSpPr>
          <p:cNvPr id="5" name="Zástupný symbol pro obsah 2"/>
          <p:cNvSpPr txBox="1">
            <a:spLocks/>
          </p:cNvSpPr>
          <p:nvPr/>
        </p:nvSpPr>
        <p:spPr>
          <a:xfrm>
            <a:off x="3657600" y="1620816"/>
            <a:ext cx="2819400" cy="4380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smtClean="0"/>
              <a:t>Very </a:t>
            </a:r>
            <a:r>
              <a:rPr lang="cs-CZ" sz="1800" dirty="0" err="1"/>
              <a:t>low</a:t>
            </a:r>
            <a:r>
              <a:rPr lang="cs-CZ" sz="1800" dirty="0"/>
              <a:t> </a:t>
            </a:r>
            <a:r>
              <a:rPr lang="cs-CZ" sz="1800" dirty="0" err="1"/>
              <a:t>sodium</a:t>
            </a:r>
            <a:r>
              <a:rPr lang="cs-CZ" sz="1800" dirty="0"/>
              <a:t>/salt</a:t>
            </a:r>
          </a:p>
          <a:p>
            <a:r>
              <a:rPr lang="cs-CZ" sz="1800" dirty="0" err="1"/>
              <a:t>Sodium</a:t>
            </a:r>
            <a:r>
              <a:rPr lang="cs-CZ" sz="1800" dirty="0"/>
              <a:t> free </a:t>
            </a:r>
            <a:r>
              <a:rPr lang="cs-CZ" sz="1800" dirty="0" err="1"/>
              <a:t>or</a:t>
            </a:r>
            <a:r>
              <a:rPr lang="cs-CZ" sz="1800" dirty="0"/>
              <a:t> salt-free</a:t>
            </a:r>
          </a:p>
          <a:p>
            <a:r>
              <a:rPr lang="cs-CZ" sz="1800" dirty="0"/>
              <a:t>No </a:t>
            </a:r>
            <a:r>
              <a:rPr lang="cs-CZ" sz="1800" dirty="0" err="1"/>
              <a:t>added</a:t>
            </a:r>
            <a:r>
              <a:rPr lang="cs-CZ" sz="1800" dirty="0"/>
              <a:t> </a:t>
            </a:r>
            <a:r>
              <a:rPr lang="cs-CZ" sz="1800" dirty="0" err="1"/>
              <a:t>sodium</a:t>
            </a:r>
            <a:r>
              <a:rPr lang="cs-CZ" sz="1800" dirty="0"/>
              <a:t>/salt</a:t>
            </a:r>
          </a:p>
          <a:p>
            <a:r>
              <a:rPr lang="cs-CZ" sz="1800" dirty="0"/>
              <a:t>Source </a:t>
            </a:r>
            <a:r>
              <a:rPr lang="cs-CZ" sz="1800" dirty="0" err="1"/>
              <a:t>of</a:t>
            </a:r>
            <a:r>
              <a:rPr lang="cs-CZ" sz="1800" dirty="0"/>
              <a:t> </a:t>
            </a:r>
            <a:r>
              <a:rPr lang="cs-CZ" sz="1800" dirty="0" err="1"/>
              <a:t>fiber</a:t>
            </a:r>
            <a:endParaRPr lang="cs-CZ" sz="1800" dirty="0"/>
          </a:p>
          <a:p>
            <a:r>
              <a:rPr lang="cs-CZ" sz="1800" dirty="0" err="1"/>
              <a:t>High</a:t>
            </a:r>
            <a:r>
              <a:rPr lang="cs-CZ" sz="1800" dirty="0"/>
              <a:t> </a:t>
            </a:r>
            <a:r>
              <a:rPr lang="cs-CZ" sz="1800" dirty="0" err="1"/>
              <a:t>f</a:t>
            </a:r>
            <a:r>
              <a:rPr lang="cs-CZ" sz="1800" dirty="0" err="1" smtClean="0"/>
              <a:t>iber</a:t>
            </a:r>
            <a:endParaRPr lang="cs-CZ" sz="1800" dirty="0" smtClean="0"/>
          </a:p>
          <a:p>
            <a:r>
              <a:rPr lang="cs-CZ" sz="1800" dirty="0"/>
              <a:t>Source </a:t>
            </a:r>
            <a:r>
              <a:rPr lang="cs-CZ" sz="1800" dirty="0" err="1"/>
              <a:t>of</a:t>
            </a:r>
            <a:r>
              <a:rPr lang="cs-CZ" sz="1800" dirty="0"/>
              <a:t> protein</a:t>
            </a:r>
          </a:p>
          <a:p>
            <a:r>
              <a:rPr lang="cs-CZ" sz="1800" dirty="0" err="1"/>
              <a:t>High</a:t>
            </a:r>
            <a:r>
              <a:rPr lang="cs-CZ" sz="1800" dirty="0"/>
              <a:t> protein</a:t>
            </a:r>
          </a:p>
          <a:p>
            <a:r>
              <a:rPr lang="cs-CZ" sz="1800" dirty="0"/>
              <a:t>Source </a:t>
            </a:r>
            <a:r>
              <a:rPr lang="cs-CZ" sz="1800" dirty="0" err="1"/>
              <a:t>of</a:t>
            </a:r>
            <a:r>
              <a:rPr lang="cs-CZ" sz="1800" dirty="0"/>
              <a:t> (</a:t>
            </a:r>
            <a:r>
              <a:rPr lang="cs-CZ" sz="1800" dirty="0" err="1"/>
              <a:t>name</a:t>
            </a:r>
            <a:r>
              <a:rPr lang="cs-CZ" sz="1800" dirty="0"/>
              <a:t> </a:t>
            </a:r>
            <a:r>
              <a:rPr lang="cs-CZ" sz="1800" dirty="0" err="1"/>
              <a:t>of</a:t>
            </a:r>
            <a:r>
              <a:rPr lang="cs-CZ" sz="1800" dirty="0"/>
              <a:t> vitamin/s) and/</a:t>
            </a:r>
            <a:r>
              <a:rPr lang="cs-CZ" sz="1800" dirty="0" err="1"/>
              <a:t>or</a:t>
            </a:r>
            <a:r>
              <a:rPr lang="cs-CZ" sz="1800" dirty="0"/>
              <a:t> (</a:t>
            </a:r>
            <a:r>
              <a:rPr lang="cs-CZ" sz="1800" dirty="0" err="1"/>
              <a:t>name</a:t>
            </a:r>
            <a:r>
              <a:rPr lang="cs-CZ" sz="1800" dirty="0"/>
              <a:t> </a:t>
            </a:r>
            <a:r>
              <a:rPr lang="cs-CZ" sz="1800" dirty="0" err="1"/>
              <a:t>of</a:t>
            </a:r>
            <a:r>
              <a:rPr lang="cs-CZ" sz="1800" dirty="0"/>
              <a:t> </a:t>
            </a:r>
            <a:r>
              <a:rPr lang="cs-CZ" sz="1800" dirty="0" err="1"/>
              <a:t>mineral</a:t>
            </a:r>
            <a:r>
              <a:rPr lang="cs-CZ" sz="1800" dirty="0"/>
              <a:t>/s)</a:t>
            </a:r>
          </a:p>
          <a:p>
            <a:r>
              <a:rPr lang="cs-CZ" sz="1800" dirty="0" err="1"/>
              <a:t>High</a:t>
            </a:r>
            <a:r>
              <a:rPr lang="cs-CZ" sz="1800" dirty="0"/>
              <a:t> (</a:t>
            </a:r>
            <a:r>
              <a:rPr lang="cs-CZ" sz="1800" dirty="0" err="1"/>
              <a:t>name</a:t>
            </a:r>
            <a:r>
              <a:rPr lang="cs-CZ" sz="1800" dirty="0"/>
              <a:t> </a:t>
            </a:r>
            <a:r>
              <a:rPr lang="cs-CZ" sz="1800" dirty="0" err="1"/>
              <a:t>of</a:t>
            </a:r>
            <a:r>
              <a:rPr lang="cs-CZ" sz="1800" dirty="0"/>
              <a:t> vitamin/s) and/</a:t>
            </a:r>
            <a:r>
              <a:rPr lang="cs-CZ" sz="1800" dirty="0" err="1"/>
              <a:t>or</a:t>
            </a:r>
            <a:r>
              <a:rPr lang="cs-CZ" sz="1800" dirty="0"/>
              <a:t> (</a:t>
            </a:r>
            <a:r>
              <a:rPr lang="cs-CZ" sz="1800" dirty="0" err="1"/>
              <a:t>name</a:t>
            </a:r>
            <a:r>
              <a:rPr lang="cs-CZ" sz="1800" dirty="0"/>
              <a:t> </a:t>
            </a:r>
            <a:r>
              <a:rPr lang="cs-CZ" sz="1800" dirty="0" err="1"/>
              <a:t>of</a:t>
            </a:r>
            <a:r>
              <a:rPr lang="cs-CZ" sz="1800" dirty="0"/>
              <a:t> </a:t>
            </a:r>
            <a:r>
              <a:rPr lang="cs-CZ" sz="1800" dirty="0" err="1"/>
              <a:t>mineral</a:t>
            </a:r>
            <a:r>
              <a:rPr lang="cs-CZ" sz="1800" dirty="0"/>
              <a:t>/s</a:t>
            </a:r>
            <a:r>
              <a:rPr lang="cs-CZ" sz="1800" dirty="0" smtClean="0"/>
              <a:t>)</a:t>
            </a:r>
            <a:endParaRPr lang="cs-CZ" sz="1800"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1368079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effectLst>
                  <a:outerShdw blurRad="38100" dist="38100" dir="2700000" algn="tl">
                    <a:srgbClr val="000000">
                      <a:alpha val="43137"/>
                    </a:srgbClr>
                  </a:outerShdw>
                </a:effectLst>
              </a:rPr>
              <a:t>Health</a:t>
            </a:r>
            <a:r>
              <a:rPr lang="cs-CZ" b="1" dirty="0" smtClean="0">
                <a:effectLst>
                  <a:outerShdw blurRad="38100" dist="38100" dir="2700000" algn="tl">
                    <a:srgbClr val="000000">
                      <a:alpha val="43137"/>
                    </a:srgbClr>
                  </a:outerShdw>
                </a:effectLst>
              </a:rPr>
              <a:t> </a:t>
            </a:r>
            <a:r>
              <a:rPr lang="cs-CZ" b="1" dirty="0" err="1" smtClean="0">
                <a:effectLst>
                  <a:outerShdw blurRad="38100" dist="38100" dir="2700000" algn="tl">
                    <a:srgbClr val="000000">
                      <a:alpha val="43137"/>
                    </a:srgbClr>
                  </a:outerShdw>
                </a:effectLst>
              </a:rPr>
              <a:t>claim</a:t>
            </a:r>
            <a:r>
              <a:rPr lang="cs-CZ" b="1" dirty="0" smtClean="0">
                <a:effectLst>
                  <a:outerShdw blurRad="38100" dist="38100" dir="2700000" algn="tl">
                    <a:srgbClr val="000000">
                      <a:alpha val="43137"/>
                    </a:srgbClr>
                  </a:outerShdw>
                </a:effectLst>
              </a:rPr>
              <a:t>…</a:t>
            </a:r>
            <a:endParaRPr lang="cs-CZ"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10000"/>
          </a:bodyPr>
          <a:lstStyle/>
          <a:p>
            <a:r>
              <a:rPr lang="cs-CZ" dirty="0" smtClean="0"/>
              <a:t>…</a:t>
            </a:r>
            <a:r>
              <a:rPr lang="en-US" dirty="0" smtClean="0"/>
              <a:t>any statement about a </a:t>
            </a:r>
            <a:r>
              <a:rPr lang="en-US" b="1" dirty="0" smtClean="0">
                <a:solidFill>
                  <a:srgbClr val="CC6600"/>
                </a:solidFill>
              </a:rPr>
              <a:t>relationship between food and health</a:t>
            </a:r>
            <a:endParaRPr lang="en-US" dirty="0" smtClean="0">
              <a:solidFill>
                <a:srgbClr val="CC6600"/>
              </a:solidFill>
            </a:endParaRPr>
          </a:p>
          <a:p>
            <a:r>
              <a:rPr lang="en-US" dirty="0" smtClean="0"/>
              <a:t>The Commission </a:t>
            </a:r>
            <a:r>
              <a:rPr lang="en-US" dirty="0" err="1" smtClean="0"/>
              <a:t>authorises</a:t>
            </a:r>
            <a:r>
              <a:rPr lang="en-US" dirty="0" smtClean="0"/>
              <a:t> different health claims provided they are </a:t>
            </a:r>
            <a:r>
              <a:rPr lang="en-US" dirty="0" smtClean="0">
                <a:solidFill>
                  <a:srgbClr val="CC6600"/>
                </a:solidFill>
              </a:rPr>
              <a:t>based on scientific evidence </a:t>
            </a:r>
            <a:r>
              <a:rPr lang="en-US" dirty="0" smtClean="0"/>
              <a:t>and can be </a:t>
            </a:r>
            <a:r>
              <a:rPr lang="en-US" dirty="0" smtClean="0">
                <a:solidFill>
                  <a:srgbClr val="CC6600"/>
                </a:solidFill>
              </a:rPr>
              <a:t>easily understood by consumers</a:t>
            </a:r>
            <a:r>
              <a:rPr lang="en-US" dirty="0" smtClean="0"/>
              <a:t>. The European Food Safety Authority (EFSA) is responsible for evaluating the scientific evidence supporting health claims.  </a:t>
            </a:r>
            <a:endParaRPr lang="cs-CZ" dirty="0" smtClean="0"/>
          </a:p>
          <a:p>
            <a:pPr marL="0" indent="0">
              <a:buNone/>
            </a:pPr>
            <a:endParaRPr lang="en-US" dirty="0" smtClean="0"/>
          </a:p>
          <a:p>
            <a:r>
              <a:rPr lang="en-US" i="1" dirty="0" smtClean="0"/>
              <a:t>"Vitamin D is needed for the normal growth and development of bone in children</a:t>
            </a:r>
            <a:r>
              <a:rPr lang="cs-CZ" i="1" dirty="0" smtClean="0"/>
              <a:t>.“</a:t>
            </a:r>
          </a:p>
          <a:p>
            <a:r>
              <a:rPr lang="cs-CZ" i="1" dirty="0" smtClean="0"/>
              <a:t>„</a:t>
            </a:r>
            <a:r>
              <a:rPr lang="en-US" i="1" dirty="0" smtClean="0"/>
              <a:t>Iodine </a:t>
            </a:r>
            <a:r>
              <a:rPr lang="en-US" i="1" dirty="0"/>
              <a:t>contributes to normal functioning of the nervous </a:t>
            </a:r>
            <a:r>
              <a:rPr lang="en-US" i="1" dirty="0" err="1" smtClean="0"/>
              <a:t>syst</a:t>
            </a:r>
            <a:r>
              <a:rPr lang="cs-CZ" i="1" dirty="0" smtClean="0"/>
              <a:t>e</a:t>
            </a:r>
            <a:r>
              <a:rPr lang="en-US" i="1" dirty="0" smtClean="0"/>
              <a:t>m</a:t>
            </a:r>
            <a:r>
              <a:rPr lang="cs-CZ" i="1" dirty="0" smtClean="0"/>
              <a:t>.“</a:t>
            </a:r>
          </a:p>
          <a:p>
            <a:pPr marL="0" indent="0">
              <a:buNone/>
            </a:pPr>
            <a:endParaRPr lang="cs-CZ" dirty="0" smtClean="0"/>
          </a:p>
          <a:p>
            <a:r>
              <a:rPr lang="en-US" sz="2200" b="1" dirty="0" smtClean="0">
                <a:hlinkClick r:id="rId3"/>
              </a:rPr>
              <a:t>Regulation </a:t>
            </a:r>
            <a:r>
              <a:rPr lang="en-US" sz="2200" b="1" dirty="0">
                <a:hlinkClick r:id="rId3"/>
              </a:rPr>
              <a:t>(EC) No </a:t>
            </a:r>
            <a:r>
              <a:rPr lang="en-US" sz="2200" b="1" dirty="0" smtClean="0">
                <a:hlinkClick r:id="rId3"/>
              </a:rPr>
              <a:t>1924/2006</a:t>
            </a:r>
            <a:endParaRPr lang="cs-CZ" sz="2200" dirty="0"/>
          </a:p>
          <a:p>
            <a:endParaRPr lang="cs-CZ" dirty="0"/>
          </a:p>
          <a:p>
            <a:endParaRPr lang="cs-CZ" dirty="0" smtClean="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2732808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outerShdw blurRad="38100" dist="38100" dir="2700000" algn="tl">
                    <a:srgbClr val="000000">
                      <a:alpha val="43137"/>
                    </a:srgbClr>
                  </a:outerShdw>
                </a:effectLst>
              </a:rPr>
              <a:t>Useful</a:t>
            </a:r>
            <a:r>
              <a:rPr lang="cs-CZ" dirty="0" smtClean="0">
                <a:effectLst>
                  <a:outerShdw blurRad="38100" dist="38100" dir="2700000" algn="tl">
                    <a:srgbClr val="000000">
                      <a:alpha val="43137"/>
                    </a:srgbClr>
                  </a:outerShdw>
                </a:effectLst>
              </a:rPr>
              <a:t> </a:t>
            </a:r>
            <a:r>
              <a:rPr lang="cs-CZ" dirty="0" err="1" smtClean="0">
                <a:effectLst>
                  <a:outerShdw blurRad="38100" dist="38100" dir="2700000" algn="tl">
                    <a:srgbClr val="000000">
                      <a:alpha val="43137"/>
                    </a:srgbClr>
                  </a:outerShdw>
                </a:effectLst>
              </a:rPr>
              <a:t>references</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dirty="0" smtClean="0"/>
              <a:t>EFSA - http://www.efsa.europa.eu/</a:t>
            </a:r>
          </a:p>
          <a:p>
            <a:r>
              <a:rPr lang="cs-CZ" dirty="0" smtClean="0"/>
              <a:t>EUFIC - </a:t>
            </a:r>
            <a:r>
              <a:rPr lang="cs-CZ" dirty="0" smtClean="0">
                <a:hlinkClick r:id="rId2"/>
              </a:rPr>
              <a:t>www.eufic.org</a:t>
            </a:r>
            <a:endParaRPr lang="cs-CZ" dirty="0" smtClean="0"/>
          </a:p>
          <a:p>
            <a:pPr marL="0" indent="0">
              <a:buNone/>
            </a:pPr>
            <a:endParaRPr lang="cs-CZ" dirty="0" smtClean="0"/>
          </a:p>
          <a:p>
            <a:pPr marL="0" indent="0">
              <a:buNone/>
            </a:pPr>
            <a:r>
              <a:rPr lang="cs-CZ" b="1" dirty="0" err="1" smtClean="0"/>
              <a:t>Journals</a:t>
            </a:r>
            <a:r>
              <a:rPr lang="cs-CZ" b="1" dirty="0" smtClean="0"/>
              <a:t>:</a:t>
            </a:r>
          </a:p>
          <a:p>
            <a:pPr>
              <a:lnSpc>
                <a:spcPct val="80000"/>
              </a:lnSpc>
            </a:pPr>
            <a:r>
              <a:rPr lang="cs-CZ" altLang="cs-CZ" dirty="0" err="1" smtClean="0"/>
              <a:t>American</a:t>
            </a:r>
            <a:r>
              <a:rPr lang="cs-CZ" altLang="cs-CZ" dirty="0" smtClean="0"/>
              <a:t> </a:t>
            </a:r>
            <a:r>
              <a:rPr lang="cs-CZ" altLang="cs-CZ" dirty="0" err="1"/>
              <a:t>journal</a:t>
            </a:r>
            <a:r>
              <a:rPr lang="cs-CZ" altLang="cs-CZ" dirty="0"/>
              <a:t> </a:t>
            </a:r>
            <a:r>
              <a:rPr lang="cs-CZ" altLang="cs-CZ" dirty="0" err="1"/>
              <a:t>of</a:t>
            </a:r>
            <a:r>
              <a:rPr lang="cs-CZ" altLang="cs-CZ" dirty="0"/>
              <a:t> </a:t>
            </a:r>
            <a:r>
              <a:rPr lang="cs-CZ" altLang="cs-CZ" dirty="0" err="1"/>
              <a:t>clinical</a:t>
            </a:r>
            <a:r>
              <a:rPr lang="cs-CZ" altLang="cs-CZ" dirty="0"/>
              <a:t> </a:t>
            </a:r>
            <a:r>
              <a:rPr lang="cs-CZ" altLang="cs-CZ" dirty="0" err="1"/>
              <a:t>nutrition</a:t>
            </a:r>
            <a:endParaRPr lang="cs-CZ" altLang="cs-CZ" dirty="0"/>
          </a:p>
          <a:p>
            <a:pPr>
              <a:lnSpc>
                <a:spcPct val="80000"/>
              </a:lnSpc>
            </a:pPr>
            <a:r>
              <a:rPr lang="cs-CZ" altLang="cs-CZ" dirty="0" err="1"/>
              <a:t>Nutrition</a:t>
            </a:r>
            <a:r>
              <a:rPr lang="cs-CZ" altLang="cs-CZ" dirty="0"/>
              <a:t> </a:t>
            </a:r>
            <a:r>
              <a:rPr lang="cs-CZ" altLang="cs-CZ" dirty="0" err="1"/>
              <a:t>reviews</a:t>
            </a:r>
            <a:endParaRPr lang="cs-CZ" altLang="cs-CZ" dirty="0"/>
          </a:p>
          <a:p>
            <a:pPr>
              <a:lnSpc>
                <a:spcPct val="80000"/>
              </a:lnSpc>
            </a:pPr>
            <a:r>
              <a:rPr lang="cs-CZ" altLang="cs-CZ" dirty="0" err="1"/>
              <a:t>Journal</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American</a:t>
            </a:r>
            <a:r>
              <a:rPr lang="cs-CZ" altLang="cs-CZ" dirty="0"/>
              <a:t> </a:t>
            </a:r>
            <a:r>
              <a:rPr lang="cs-CZ" altLang="cs-CZ" dirty="0" err="1"/>
              <a:t>College</a:t>
            </a:r>
            <a:r>
              <a:rPr lang="cs-CZ" altLang="cs-CZ" dirty="0"/>
              <a:t> </a:t>
            </a:r>
            <a:r>
              <a:rPr lang="cs-CZ" altLang="cs-CZ" dirty="0" err="1"/>
              <a:t>of</a:t>
            </a:r>
            <a:r>
              <a:rPr lang="cs-CZ" altLang="cs-CZ" dirty="0"/>
              <a:t> </a:t>
            </a:r>
            <a:r>
              <a:rPr lang="cs-CZ" altLang="cs-CZ" dirty="0" err="1"/>
              <a:t>Nutrition</a:t>
            </a:r>
            <a:endParaRPr lang="cs-CZ" altLang="cs-CZ" dirty="0"/>
          </a:p>
          <a:p>
            <a:pPr>
              <a:lnSpc>
                <a:spcPct val="80000"/>
              </a:lnSpc>
            </a:pPr>
            <a:r>
              <a:rPr lang="cs-CZ" altLang="cs-CZ" dirty="0" err="1"/>
              <a:t>Journal</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Academy</a:t>
            </a:r>
            <a:r>
              <a:rPr lang="cs-CZ" altLang="cs-CZ" dirty="0"/>
              <a:t> </a:t>
            </a:r>
            <a:r>
              <a:rPr lang="cs-CZ" altLang="cs-CZ" dirty="0" err="1"/>
              <a:t>of</a:t>
            </a:r>
            <a:r>
              <a:rPr lang="cs-CZ" altLang="cs-CZ" dirty="0"/>
              <a:t> </a:t>
            </a:r>
            <a:r>
              <a:rPr lang="cs-CZ" altLang="cs-CZ" dirty="0" err="1"/>
              <a:t>Nutrition</a:t>
            </a:r>
            <a:r>
              <a:rPr lang="cs-CZ" altLang="cs-CZ" dirty="0"/>
              <a:t> and </a:t>
            </a:r>
            <a:r>
              <a:rPr lang="cs-CZ" altLang="cs-CZ" dirty="0" err="1"/>
              <a:t>Dietetics</a:t>
            </a:r>
            <a:r>
              <a:rPr lang="cs-CZ" altLang="cs-CZ" dirty="0"/>
              <a:t> </a:t>
            </a:r>
          </a:p>
          <a:p>
            <a:pPr>
              <a:lnSpc>
                <a:spcPct val="80000"/>
              </a:lnSpc>
            </a:pPr>
            <a:r>
              <a:rPr lang="cs-CZ" altLang="cs-CZ" dirty="0" err="1"/>
              <a:t>Clinical</a:t>
            </a:r>
            <a:r>
              <a:rPr lang="cs-CZ" altLang="cs-CZ" dirty="0"/>
              <a:t> </a:t>
            </a:r>
            <a:r>
              <a:rPr lang="cs-CZ" altLang="cs-CZ" dirty="0" err="1"/>
              <a:t>nutrition</a:t>
            </a:r>
            <a:endParaRPr lang="cs-CZ" altLang="cs-CZ" dirty="0"/>
          </a:p>
          <a:p>
            <a:pPr>
              <a:lnSpc>
                <a:spcPct val="80000"/>
              </a:lnSpc>
            </a:pPr>
            <a:r>
              <a:rPr lang="cs-CZ" altLang="cs-CZ" dirty="0" err="1"/>
              <a:t>European</a:t>
            </a:r>
            <a:r>
              <a:rPr lang="cs-CZ" altLang="cs-CZ" dirty="0"/>
              <a:t> </a:t>
            </a:r>
            <a:r>
              <a:rPr lang="cs-CZ" altLang="cs-CZ" dirty="0" err="1"/>
              <a:t>journal</a:t>
            </a:r>
            <a:r>
              <a:rPr lang="cs-CZ" altLang="cs-CZ" dirty="0"/>
              <a:t> </a:t>
            </a:r>
            <a:r>
              <a:rPr lang="cs-CZ" altLang="cs-CZ" dirty="0" err="1"/>
              <a:t>of</a:t>
            </a:r>
            <a:r>
              <a:rPr lang="cs-CZ" altLang="cs-CZ" dirty="0"/>
              <a:t> </a:t>
            </a:r>
            <a:r>
              <a:rPr lang="cs-CZ" altLang="cs-CZ" dirty="0" err="1"/>
              <a:t>clinical</a:t>
            </a:r>
            <a:r>
              <a:rPr lang="cs-CZ" altLang="cs-CZ" dirty="0"/>
              <a:t> </a:t>
            </a:r>
            <a:r>
              <a:rPr lang="cs-CZ" altLang="cs-CZ" dirty="0" err="1"/>
              <a:t>nutrition</a:t>
            </a:r>
            <a:endParaRPr lang="cs-CZ" altLang="cs-CZ" dirty="0"/>
          </a:p>
          <a:p>
            <a:pPr>
              <a:lnSpc>
                <a:spcPct val="80000"/>
              </a:lnSpc>
            </a:pPr>
            <a:r>
              <a:rPr lang="cs-CZ" altLang="cs-CZ" dirty="0" err="1"/>
              <a:t>Nutrition</a:t>
            </a:r>
            <a:r>
              <a:rPr lang="cs-CZ" altLang="cs-CZ" dirty="0"/>
              <a:t> bulletin</a:t>
            </a:r>
          </a:p>
          <a:p>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1928891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2550" y="800100"/>
            <a:ext cx="9486900" cy="5257800"/>
          </a:xfrm>
          <a:prstGeom prst="rect">
            <a:avLst/>
          </a:prstGeom>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4">
                    <a:lumMod val="50000"/>
                  </a:schemeClr>
                </a:solidFill>
              </a:rPr>
              <a:t>GRAINS</a:t>
            </a:r>
            <a:endParaRPr lang="cs-CZ" dirty="0">
              <a:solidFill>
                <a:schemeClr val="accent4">
                  <a:lumMod val="50000"/>
                </a:schemeClr>
              </a:solidFill>
            </a:endParaRPr>
          </a:p>
        </p:txBody>
      </p:sp>
      <p:pic>
        <p:nvPicPr>
          <p:cNvPr id="1026" name="Picture 2" descr="http://files.nutricniterapeut.webnode.cz/200000005-ab9d6ac973/pyramid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4818" y="4612865"/>
            <a:ext cx="2276475"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0101831" y="4398182"/>
            <a:ext cx="1842447" cy="18454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26020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smtClean="0">
                <a:effectLst>
                  <a:outerShdw blurRad="38100" dist="38100" dir="2700000" algn="tl">
                    <a:srgbClr val="000000">
                      <a:alpha val="43137"/>
                    </a:srgbClr>
                  </a:outerShdw>
                </a:effectLst>
              </a:rPr>
              <a:t>Grains</a:t>
            </a:r>
            <a:r>
              <a:rPr lang="cs-CZ" b="1" dirty="0" smtClean="0">
                <a:effectLst>
                  <a:outerShdw blurRad="38100" dist="38100" dir="2700000" algn="tl">
                    <a:srgbClr val="000000">
                      <a:alpha val="43137"/>
                    </a:srgbClr>
                  </a:outerShdw>
                </a:effectLst>
              </a:rPr>
              <a:t> </a:t>
            </a:r>
            <a:r>
              <a:rPr lang="cs-CZ" b="1" dirty="0" err="1" smtClean="0">
                <a:effectLst>
                  <a:outerShdw blurRad="38100" dist="38100" dir="2700000" algn="tl">
                    <a:srgbClr val="000000">
                      <a:alpha val="43137"/>
                    </a:srgbClr>
                  </a:outerShdw>
                </a:effectLst>
              </a:rPr>
              <a:t>group</a:t>
            </a:r>
            <a:endParaRPr lang="cs-CZ"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cs-CZ" sz="2000" dirty="0" err="1"/>
              <a:t>a</a:t>
            </a:r>
            <a:r>
              <a:rPr lang="cs-CZ" sz="2000" dirty="0" err="1" smtClean="0"/>
              <a:t>ll</a:t>
            </a:r>
            <a:r>
              <a:rPr lang="cs-CZ" sz="2000" dirty="0" smtClean="0"/>
              <a:t> </a:t>
            </a:r>
            <a:r>
              <a:rPr lang="cs-CZ" sz="2000" dirty="0" err="1" smtClean="0"/>
              <a:t>foods</a:t>
            </a:r>
            <a:r>
              <a:rPr lang="cs-CZ" sz="2000" dirty="0" smtClean="0"/>
              <a:t> made </a:t>
            </a:r>
            <a:r>
              <a:rPr lang="cs-CZ" sz="2000" dirty="0" err="1" smtClean="0"/>
              <a:t>from</a:t>
            </a:r>
            <a:r>
              <a:rPr lang="cs-CZ" sz="2000" dirty="0" smtClean="0"/>
              <a:t> </a:t>
            </a:r>
            <a:r>
              <a:rPr lang="cs-CZ" sz="2000" dirty="0" err="1" smtClean="0"/>
              <a:t>wheat</a:t>
            </a:r>
            <a:r>
              <a:rPr lang="cs-CZ" sz="2000" dirty="0" smtClean="0"/>
              <a:t>, </a:t>
            </a:r>
            <a:r>
              <a:rPr lang="cs-CZ" sz="2000" dirty="0" err="1" smtClean="0"/>
              <a:t>rice</a:t>
            </a:r>
            <a:r>
              <a:rPr lang="cs-CZ" sz="2000" dirty="0" smtClean="0"/>
              <a:t>, </a:t>
            </a:r>
            <a:r>
              <a:rPr lang="cs-CZ" sz="2000" dirty="0" err="1" smtClean="0"/>
              <a:t>oats</a:t>
            </a:r>
            <a:r>
              <a:rPr lang="cs-CZ" sz="2000" dirty="0" smtClean="0"/>
              <a:t>, </a:t>
            </a:r>
            <a:r>
              <a:rPr lang="cs-CZ" sz="2000" dirty="0" err="1" smtClean="0"/>
              <a:t>cornmeal</a:t>
            </a:r>
            <a:r>
              <a:rPr lang="cs-CZ" sz="2000" dirty="0" smtClean="0"/>
              <a:t>, </a:t>
            </a:r>
            <a:r>
              <a:rPr lang="cs-CZ" sz="2000" dirty="0" err="1" smtClean="0"/>
              <a:t>barley</a:t>
            </a:r>
            <a:r>
              <a:rPr lang="cs-CZ" sz="2000" dirty="0" smtClean="0"/>
              <a:t>, such as </a:t>
            </a:r>
            <a:r>
              <a:rPr lang="cs-CZ" sz="2000" dirty="0" err="1" smtClean="0"/>
              <a:t>bread</a:t>
            </a:r>
            <a:r>
              <a:rPr lang="cs-CZ" sz="2000" dirty="0" smtClean="0"/>
              <a:t>, pasta, </a:t>
            </a:r>
            <a:r>
              <a:rPr lang="cs-CZ" sz="2000" dirty="0" err="1" smtClean="0"/>
              <a:t>oatmeal</a:t>
            </a:r>
            <a:r>
              <a:rPr lang="cs-CZ" sz="2000" dirty="0" smtClean="0"/>
              <a:t>, </a:t>
            </a:r>
            <a:r>
              <a:rPr lang="cs-CZ" sz="2000" dirty="0" err="1" smtClean="0"/>
              <a:t>breakfast</a:t>
            </a:r>
            <a:r>
              <a:rPr lang="cs-CZ" sz="2000" dirty="0" smtClean="0"/>
              <a:t> </a:t>
            </a:r>
            <a:r>
              <a:rPr lang="cs-CZ" sz="2000" dirty="0" err="1" smtClean="0"/>
              <a:t>cereals</a:t>
            </a:r>
            <a:r>
              <a:rPr lang="cs-CZ" sz="2000" dirty="0" smtClean="0"/>
              <a:t>, </a:t>
            </a:r>
            <a:r>
              <a:rPr lang="cs-CZ" sz="2000" dirty="0" err="1" smtClean="0"/>
              <a:t>tortillas</a:t>
            </a:r>
            <a:r>
              <a:rPr lang="cs-CZ" sz="2000" dirty="0" smtClean="0"/>
              <a:t>,… </a:t>
            </a:r>
          </a:p>
          <a:p>
            <a:r>
              <a:rPr lang="cs-CZ" sz="2000" dirty="0" smtClean="0"/>
              <a:t>3-6 </a:t>
            </a:r>
            <a:r>
              <a:rPr lang="cs-CZ" sz="2000" dirty="0" err="1" smtClean="0"/>
              <a:t>portions</a:t>
            </a:r>
            <a:r>
              <a:rPr lang="cs-CZ" sz="2000" dirty="0" smtClean="0"/>
              <a:t> a </a:t>
            </a:r>
            <a:r>
              <a:rPr lang="cs-CZ" sz="2000" dirty="0" err="1" smtClean="0"/>
              <a:t>day</a:t>
            </a:r>
            <a:r>
              <a:rPr lang="cs-CZ" sz="2000" dirty="0" smtClean="0"/>
              <a:t> </a:t>
            </a:r>
            <a:endParaRPr lang="cs-CZ" sz="2000" dirty="0"/>
          </a:p>
          <a:p>
            <a:pPr lvl="1"/>
            <a:r>
              <a:rPr lang="cs-CZ" sz="1600" dirty="0" smtClean="0"/>
              <a:t>1 </a:t>
            </a:r>
            <a:r>
              <a:rPr lang="cs-CZ" sz="1600" dirty="0" err="1" smtClean="0"/>
              <a:t>portion</a:t>
            </a:r>
            <a:r>
              <a:rPr lang="cs-CZ" sz="1600" dirty="0" smtClean="0"/>
              <a:t> = 1 </a:t>
            </a:r>
            <a:r>
              <a:rPr lang="cs-CZ" sz="1600" dirty="0" err="1" smtClean="0"/>
              <a:t>slice</a:t>
            </a:r>
            <a:r>
              <a:rPr lang="cs-CZ" sz="1600" dirty="0" smtClean="0"/>
              <a:t> </a:t>
            </a:r>
            <a:r>
              <a:rPr lang="cs-CZ" sz="1600" dirty="0" err="1" smtClean="0"/>
              <a:t>of</a:t>
            </a:r>
            <a:r>
              <a:rPr lang="cs-CZ" sz="1600" dirty="0" smtClean="0"/>
              <a:t> </a:t>
            </a:r>
            <a:r>
              <a:rPr lang="cs-CZ" sz="1600" dirty="0" err="1" smtClean="0"/>
              <a:t>bread</a:t>
            </a:r>
            <a:r>
              <a:rPr lang="cs-CZ" sz="1600" dirty="0" smtClean="0"/>
              <a:t> (60 g), 1 </a:t>
            </a:r>
            <a:r>
              <a:rPr lang="cs-CZ" sz="1600" dirty="0" err="1" smtClean="0"/>
              <a:t>roll</a:t>
            </a:r>
            <a:r>
              <a:rPr lang="cs-CZ" sz="1600" dirty="0" smtClean="0"/>
              <a:t>, 1 </a:t>
            </a:r>
            <a:r>
              <a:rPr lang="cs-CZ" sz="1600" dirty="0" err="1" smtClean="0"/>
              <a:t>scoop</a:t>
            </a:r>
            <a:r>
              <a:rPr lang="cs-CZ" sz="1600" dirty="0" smtClean="0"/>
              <a:t> </a:t>
            </a:r>
            <a:r>
              <a:rPr lang="cs-CZ" sz="1600" dirty="0" err="1" smtClean="0"/>
              <a:t>of</a:t>
            </a:r>
            <a:r>
              <a:rPr lang="cs-CZ" sz="1600" dirty="0" smtClean="0"/>
              <a:t> </a:t>
            </a:r>
            <a:r>
              <a:rPr lang="cs-CZ" sz="1600" dirty="0" err="1" smtClean="0"/>
              <a:t>cooked</a:t>
            </a:r>
            <a:r>
              <a:rPr lang="cs-CZ" sz="1600" dirty="0" smtClean="0"/>
              <a:t> </a:t>
            </a:r>
            <a:r>
              <a:rPr lang="cs-CZ" sz="1600" dirty="0" err="1" smtClean="0"/>
              <a:t>rice</a:t>
            </a:r>
            <a:r>
              <a:rPr lang="cs-CZ" sz="1600" dirty="0" smtClean="0"/>
              <a:t> </a:t>
            </a:r>
            <a:r>
              <a:rPr lang="cs-CZ" sz="1600" dirty="0" err="1" smtClean="0"/>
              <a:t>or</a:t>
            </a:r>
            <a:r>
              <a:rPr lang="cs-CZ" sz="1600" dirty="0" smtClean="0"/>
              <a:t> pasta (125 g), 1 </a:t>
            </a:r>
            <a:r>
              <a:rPr lang="cs-CZ" sz="1600" dirty="0" err="1" smtClean="0"/>
              <a:t>bowl</a:t>
            </a:r>
            <a:r>
              <a:rPr lang="cs-CZ" sz="1600" dirty="0" smtClean="0"/>
              <a:t> </a:t>
            </a:r>
            <a:r>
              <a:rPr lang="cs-CZ" sz="1600" dirty="0" err="1" smtClean="0"/>
              <a:t>of</a:t>
            </a:r>
            <a:r>
              <a:rPr lang="cs-CZ" sz="1600" dirty="0" smtClean="0"/>
              <a:t> </a:t>
            </a:r>
            <a:r>
              <a:rPr lang="cs-CZ" sz="1600" dirty="0" err="1" smtClean="0"/>
              <a:t>breakfast</a:t>
            </a:r>
            <a:r>
              <a:rPr lang="cs-CZ" sz="1600" dirty="0" smtClean="0"/>
              <a:t> </a:t>
            </a:r>
            <a:r>
              <a:rPr lang="cs-CZ" sz="1600" dirty="0" err="1" smtClean="0"/>
              <a:t>cereals</a:t>
            </a:r>
            <a:endParaRPr lang="cs-CZ" dirty="0" smtClean="0"/>
          </a:p>
          <a:p>
            <a:pPr marL="0" indent="0">
              <a:buNone/>
            </a:pPr>
            <a:endParaRPr lang="cs-CZ" sz="1800" dirty="0"/>
          </a:p>
          <a:p>
            <a:pPr marL="0" indent="0">
              <a:buNone/>
            </a:pPr>
            <a:r>
              <a:rPr lang="cs-CZ" sz="1800" dirty="0" smtClean="0"/>
              <a:t>					</a:t>
            </a:r>
            <a:r>
              <a:rPr lang="cs-CZ" sz="1900" dirty="0"/>
              <a:t>	</a:t>
            </a:r>
            <a:r>
              <a:rPr lang="cs-CZ" sz="1900" dirty="0" smtClean="0"/>
              <a:t>										</a:t>
            </a:r>
            <a:r>
              <a:rPr lang="cs-CZ" sz="2000" b="1" dirty="0" err="1" smtClean="0"/>
              <a:t>carbohydrates</a:t>
            </a:r>
            <a:r>
              <a:rPr lang="cs-CZ" sz="2000" b="1" dirty="0" smtClean="0"/>
              <a:t> (</a:t>
            </a:r>
            <a:r>
              <a:rPr lang="cs-CZ" sz="2000" b="1" dirty="0" err="1" smtClean="0"/>
              <a:t>starch</a:t>
            </a:r>
            <a:r>
              <a:rPr lang="cs-CZ" sz="2000" b="1" dirty="0" smtClean="0"/>
              <a:t>) </a:t>
            </a:r>
            <a:r>
              <a:rPr lang="cs-CZ" sz="1900" dirty="0" smtClean="0">
                <a:latin typeface="Century Schoolbook" panose="02040604050505020304" pitchFamily="18" charset="0"/>
              </a:rPr>
              <a:t>→</a:t>
            </a:r>
            <a:r>
              <a:rPr lang="cs-CZ" sz="1900" dirty="0" smtClean="0"/>
              <a:t> </a:t>
            </a:r>
            <a:r>
              <a:rPr lang="cs-CZ" sz="1900" dirty="0" err="1" smtClean="0"/>
              <a:t>energy</a:t>
            </a:r>
            <a:r>
              <a:rPr lang="cs-CZ" sz="1900" dirty="0" smtClean="0"/>
              <a:t> </a:t>
            </a:r>
            <a:r>
              <a:rPr lang="cs-CZ" sz="1900" dirty="0" smtClean="0">
                <a:latin typeface="Century Schoolbook" panose="02040604050505020304" pitchFamily="18" charset="0"/>
              </a:rPr>
              <a:t>→ </a:t>
            </a:r>
            <a:r>
              <a:rPr lang="cs-CZ" sz="1900" dirty="0" smtClean="0"/>
              <a:t>1 g = 17 </a:t>
            </a:r>
            <a:r>
              <a:rPr lang="cs-CZ" sz="1900" dirty="0" err="1" smtClean="0"/>
              <a:t>kJ</a:t>
            </a:r>
            <a:r>
              <a:rPr lang="cs-CZ" sz="1900" dirty="0" smtClean="0"/>
              <a:t> (4,2 kcal)</a:t>
            </a:r>
          </a:p>
          <a:p>
            <a:pPr marL="0" indent="0">
              <a:buNone/>
            </a:pPr>
            <a:r>
              <a:rPr lang="cs-CZ" sz="1900" dirty="0" smtClean="0"/>
              <a:t>					</a:t>
            </a:r>
            <a:r>
              <a:rPr lang="cs-CZ" sz="2000" dirty="0" err="1" smtClean="0"/>
              <a:t>fibre</a:t>
            </a:r>
            <a:endParaRPr lang="cs-CZ" sz="2000" dirty="0" smtClean="0"/>
          </a:p>
          <a:p>
            <a:pPr marL="0" indent="0">
              <a:buNone/>
            </a:pPr>
            <a:r>
              <a:rPr lang="cs-CZ" sz="2000" dirty="0"/>
              <a:t>	</a:t>
            </a:r>
            <a:r>
              <a:rPr lang="cs-CZ" sz="2000" dirty="0" smtClean="0"/>
              <a:t>				</a:t>
            </a:r>
            <a:r>
              <a:rPr lang="cs-CZ" sz="2000" dirty="0"/>
              <a:t>B </a:t>
            </a:r>
            <a:r>
              <a:rPr lang="cs-CZ" sz="2000" dirty="0" err="1"/>
              <a:t>vitamins</a:t>
            </a:r>
            <a:r>
              <a:rPr lang="cs-CZ" sz="2000" dirty="0"/>
              <a:t> (</a:t>
            </a:r>
            <a:r>
              <a:rPr lang="cs-CZ" sz="2000" dirty="0" err="1"/>
              <a:t>thiamin</a:t>
            </a:r>
            <a:r>
              <a:rPr lang="cs-CZ" sz="2000" dirty="0"/>
              <a:t>, </a:t>
            </a:r>
            <a:r>
              <a:rPr lang="cs-CZ" sz="2000" dirty="0" smtClean="0"/>
              <a:t>niacin)</a:t>
            </a:r>
          </a:p>
          <a:p>
            <a:pPr marL="0" indent="0">
              <a:buNone/>
            </a:pPr>
            <a:r>
              <a:rPr lang="cs-CZ" sz="2000" dirty="0"/>
              <a:t>	</a:t>
            </a:r>
            <a:r>
              <a:rPr lang="cs-CZ" sz="2000" dirty="0" smtClean="0"/>
              <a:t>				</a:t>
            </a:r>
            <a:r>
              <a:rPr lang="cs-CZ" sz="2000" dirty="0" err="1" smtClean="0"/>
              <a:t>minerals</a:t>
            </a:r>
            <a:r>
              <a:rPr lang="cs-CZ" sz="2000" dirty="0" smtClean="0"/>
              <a:t> </a:t>
            </a:r>
            <a:r>
              <a:rPr lang="cs-CZ" sz="2000" dirty="0"/>
              <a:t>(</a:t>
            </a:r>
            <a:r>
              <a:rPr lang="cs-CZ" sz="2000" dirty="0" smtClean="0"/>
              <a:t>magnesium)</a:t>
            </a:r>
          </a:p>
          <a:p>
            <a:pPr marL="0" indent="0">
              <a:buNone/>
            </a:pPr>
            <a:r>
              <a:rPr lang="cs-CZ" sz="2000" dirty="0"/>
              <a:t>	</a:t>
            </a:r>
            <a:r>
              <a:rPr lang="cs-CZ" sz="2000" dirty="0" smtClean="0"/>
              <a:t>				</a:t>
            </a:r>
            <a:r>
              <a:rPr lang="cs-CZ" sz="2000" dirty="0" err="1" smtClean="0"/>
              <a:t>proteins</a:t>
            </a:r>
            <a:r>
              <a:rPr lang="cs-CZ" sz="2000" dirty="0" smtClean="0"/>
              <a:t> - </a:t>
            </a:r>
            <a:r>
              <a:rPr lang="cs-CZ" sz="2000" dirty="0" err="1" smtClean="0"/>
              <a:t>incomplete</a:t>
            </a:r>
            <a:endParaRPr lang="cs-CZ" sz="2000" dirty="0" smtClean="0"/>
          </a:p>
          <a:p>
            <a:pPr marL="0" indent="0">
              <a:buNone/>
            </a:pPr>
            <a:endParaRPr lang="cs-CZ" dirty="0" smtClean="0"/>
          </a:p>
        </p:txBody>
      </p:sp>
      <p:pic>
        <p:nvPicPr>
          <p:cNvPr id="4" name="Picture 2" descr="http://www.ulekare.cz/dbpic/potravinova_pyramida_ne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020" y="3295488"/>
            <a:ext cx="2971942" cy="294884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0879" y="4493088"/>
            <a:ext cx="1463543" cy="1359071"/>
          </a:xfrm>
          <a:prstGeom prst="rect">
            <a:avLst/>
          </a:prstGeom>
        </p:spPr>
      </p:pic>
      <p:pic>
        <p:nvPicPr>
          <p:cNvPr id="5" name="Obráze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1088" y="0"/>
            <a:ext cx="2693856" cy="1355214"/>
          </a:xfrm>
          <a:prstGeom prst="rect">
            <a:avLst/>
          </a:prstGeom>
        </p:spPr>
      </p:pic>
      <p:pic>
        <p:nvPicPr>
          <p:cNvPr id="7" name="Obrázek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64944" y="0"/>
            <a:ext cx="2411294" cy="1355214"/>
          </a:xfrm>
          <a:prstGeom prst="rect">
            <a:avLst/>
          </a:prstGeom>
        </p:spPr>
      </p:pic>
      <p:pic>
        <p:nvPicPr>
          <p:cNvPr id="8" name="Obrázek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94301" y="4849502"/>
            <a:ext cx="3128834" cy="1162111"/>
          </a:xfrm>
          <a:prstGeom prst="rect">
            <a:avLst/>
          </a:prstGeom>
        </p:spPr>
      </p:pic>
      <p:sp>
        <p:nvSpPr>
          <p:cNvPr id="9" name="Zástupný symbol pro zápatí 8"/>
          <p:cNvSpPr>
            <a:spLocks noGrp="1"/>
          </p:cNvSpPr>
          <p:nvPr>
            <p:ph type="ftr" sz="quarter" idx="11"/>
          </p:nvPr>
        </p:nvSpPr>
        <p:spPr/>
        <p:txBody>
          <a:bodyPr/>
          <a:lstStyle/>
          <a:p>
            <a:r>
              <a:rPr lang="cs-CZ" smtClean="0"/>
              <a:t>Nutrition</a:t>
            </a:r>
            <a:endParaRPr lang="cs-CZ" dirty="0"/>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19</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13070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smtClean="0"/>
              <a:t>Why</a:t>
            </a:r>
            <a:r>
              <a:rPr lang="cs-CZ" b="1" dirty="0" smtClean="0"/>
              <a:t> </a:t>
            </a:r>
            <a:r>
              <a:rPr lang="cs-CZ" b="1" dirty="0" err="1" smtClean="0"/>
              <a:t>nutrition</a:t>
            </a:r>
            <a:r>
              <a:rPr lang="cs-CZ" b="1" dirty="0" smtClean="0"/>
              <a:t>?</a:t>
            </a:r>
            <a:endParaRPr lang="cs-CZ" sz="2700" dirty="0"/>
          </a:p>
        </p:txBody>
      </p:sp>
      <p:sp>
        <p:nvSpPr>
          <p:cNvPr id="3" name="Zástupný symbol pro obsah 2"/>
          <p:cNvSpPr>
            <a:spLocks noGrp="1"/>
          </p:cNvSpPr>
          <p:nvPr>
            <p:ph idx="1"/>
          </p:nvPr>
        </p:nvSpPr>
        <p:spPr>
          <a:xfrm>
            <a:off x="838200" y="1550558"/>
            <a:ext cx="10515600" cy="2043704"/>
          </a:xfrm>
          <a:prstGeom prst="rect">
            <a:avLst/>
          </a:prstGeom>
        </p:spPr>
        <p:txBody>
          <a:bodyPr>
            <a:normAutofit/>
          </a:bodyPr>
          <a:lstStyle/>
          <a:p>
            <a:pPr marL="0" indent="0">
              <a:buNone/>
            </a:pPr>
            <a:r>
              <a:rPr lang="en-US" sz="2400" b="1" dirty="0"/>
              <a:t>Diet and body weight are related to health status. Good nutrition is important to the growth and development of children. </a:t>
            </a:r>
            <a:r>
              <a:rPr lang="en-US" sz="2400" b="1" dirty="0" smtClean="0"/>
              <a:t>A </a:t>
            </a:r>
            <a:r>
              <a:rPr lang="en-US" sz="2400" b="1" dirty="0"/>
              <a:t>healthful diet also helps </a:t>
            </a:r>
            <a:r>
              <a:rPr lang="en-US" sz="2400" b="1" dirty="0" smtClean="0"/>
              <a:t>reduce </a:t>
            </a:r>
            <a:r>
              <a:rPr lang="en-US" sz="2400" b="1" dirty="0"/>
              <a:t>risks for many health conditions</a:t>
            </a:r>
            <a:r>
              <a:rPr lang="en-US" sz="2400" b="1" dirty="0" smtClean="0"/>
              <a:t>,</a:t>
            </a:r>
            <a:r>
              <a:rPr lang="cs-CZ" sz="2400" b="1" dirty="0" smtClean="0"/>
              <a:t> </a:t>
            </a:r>
            <a:r>
              <a:rPr lang="en-US" sz="2400" b="1" dirty="0"/>
              <a:t>including</a:t>
            </a:r>
            <a:r>
              <a:rPr lang="en-US" sz="2400" b="1" dirty="0" smtClean="0"/>
              <a:t>:</a:t>
            </a:r>
            <a:endParaRPr lang="en-US" sz="2400" b="1" dirty="0"/>
          </a:p>
        </p:txBody>
      </p:sp>
      <p:sp>
        <p:nvSpPr>
          <p:cNvPr id="8" name="Zástupný symbol pro obsah 2"/>
          <p:cNvSpPr txBox="1">
            <a:spLocks/>
          </p:cNvSpPr>
          <p:nvPr/>
        </p:nvSpPr>
        <p:spPr>
          <a:xfrm>
            <a:off x="838200" y="2852516"/>
            <a:ext cx="5057633" cy="3289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Overweight and obesity</a:t>
            </a:r>
            <a:endParaRPr lang="cs-CZ" sz="2400" dirty="0" smtClean="0"/>
          </a:p>
          <a:p>
            <a:r>
              <a:rPr lang="en-US" sz="2400" dirty="0" smtClean="0"/>
              <a:t>Heart disease</a:t>
            </a:r>
          </a:p>
          <a:p>
            <a:r>
              <a:rPr lang="en-US" sz="2400" dirty="0" smtClean="0"/>
              <a:t>High blood pressure</a:t>
            </a:r>
          </a:p>
          <a:p>
            <a:r>
              <a:rPr lang="en-US" sz="2400" dirty="0" smtClean="0"/>
              <a:t>Dyslipidemia (poor lipid profiles)</a:t>
            </a:r>
          </a:p>
          <a:p>
            <a:r>
              <a:rPr lang="en-US" sz="2400" dirty="0" smtClean="0"/>
              <a:t>Type 2 diabetes</a:t>
            </a:r>
            <a:r>
              <a:rPr lang="cs-CZ" sz="2400" dirty="0" smtClean="0"/>
              <a:t> mellitus</a:t>
            </a:r>
          </a:p>
          <a:p>
            <a:r>
              <a:rPr lang="cs-CZ" sz="2400" dirty="0" err="1" smtClean="0"/>
              <a:t>Some</a:t>
            </a:r>
            <a:r>
              <a:rPr lang="cs-CZ" sz="2400" dirty="0" smtClean="0"/>
              <a:t> </a:t>
            </a:r>
            <a:r>
              <a:rPr lang="cs-CZ" sz="2400" dirty="0" err="1" smtClean="0"/>
              <a:t>cancers</a:t>
            </a:r>
            <a:endParaRPr lang="en-US" sz="2400" dirty="0" smtClean="0"/>
          </a:p>
          <a:p>
            <a:r>
              <a:rPr lang="en-US" sz="2400" dirty="0" smtClean="0"/>
              <a:t>Osteoporosis</a:t>
            </a:r>
          </a:p>
        </p:txBody>
      </p:sp>
      <p:sp>
        <p:nvSpPr>
          <p:cNvPr id="9" name="Zástupný symbol pro obsah 2"/>
          <p:cNvSpPr txBox="1">
            <a:spLocks/>
          </p:cNvSpPr>
          <p:nvPr/>
        </p:nvSpPr>
        <p:spPr>
          <a:xfrm>
            <a:off x="6296167" y="2852516"/>
            <a:ext cx="5057633" cy="3289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err="1" smtClean="0"/>
              <a:t>Dental</a:t>
            </a:r>
            <a:r>
              <a:rPr lang="cs-CZ" sz="2400" dirty="0" smtClean="0"/>
              <a:t> </a:t>
            </a:r>
            <a:r>
              <a:rPr lang="cs-CZ" sz="2400" dirty="0" err="1" smtClean="0"/>
              <a:t>caries</a:t>
            </a:r>
            <a:endParaRPr lang="en-US" sz="2400" dirty="0" smtClean="0"/>
          </a:p>
          <a:p>
            <a:r>
              <a:rPr lang="en-US" sz="2400" dirty="0" smtClean="0"/>
              <a:t>Constipation</a:t>
            </a:r>
          </a:p>
          <a:p>
            <a:r>
              <a:rPr lang="en-US" sz="2400" dirty="0" smtClean="0"/>
              <a:t>Diverticular disease</a:t>
            </a:r>
          </a:p>
          <a:p>
            <a:r>
              <a:rPr lang="en-US" sz="2400" dirty="0" smtClean="0"/>
              <a:t>Malnutrition</a:t>
            </a:r>
            <a:r>
              <a:rPr lang="cs-CZ" sz="2400" dirty="0" smtClean="0"/>
              <a:t> </a:t>
            </a:r>
          </a:p>
          <a:p>
            <a:r>
              <a:rPr lang="cs-CZ" sz="2400" dirty="0" smtClean="0"/>
              <a:t>Vitamin A, </a:t>
            </a:r>
            <a:r>
              <a:rPr lang="cs-CZ" sz="2400" dirty="0" err="1" smtClean="0"/>
              <a:t>iodine-deficiency</a:t>
            </a:r>
            <a:endParaRPr lang="cs-CZ" sz="2400" dirty="0" smtClean="0"/>
          </a:p>
          <a:p>
            <a:r>
              <a:rPr lang="en-US" sz="2400" dirty="0" smtClean="0"/>
              <a:t>Iron-deficiency anemia</a:t>
            </a:r>
            <a:endParaRPr lang="cs-CZ" sz="2400" dirty="0" smtClean="0"/>
          </a:p>
          <a:p>
            <a:r>
              <a:rPr lang="cs-CZ" sz="2400" dirty="0" smtClean="0"/>
              <a:t>…</a:t>
            </a:r>
            <a:endParaRPr lang="en-US" sz="2400" dirty="0" smtClean="0"/>
          </a:p>
          <a:p>
            <a:pPr marL="0" indent="0">
              <a:buFont typeface="Arial" panose="020B0604020202020204" pitchFamily="34" charset="0"/>
              <a:buNone/>
            </a:pPr>
            <a:endParaRPr lang="cs-CZ" sz="1800" dirty="0">
              <a:solidFill>
                <a:srgbClr val="FF0000"/>
              </a:solidFill>
            </a:endParaRPr>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2</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40311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effectLst>
                  <a:outerShdw blurRad="38100" dist="38100" dir="2700000" algn="tl">
                    <a:srgbClr val="000000">
                      <a:alpha val="43137"/>
                    </a:srgbClr>
                  </a:outerShdw>
                </a:effectLst>
              </a:rPr>
              <a:t>Incomplete</a:t>
            </a:r>
            <a:r>
              <a:rPr lang="cs-CZ" dirty="0" smtClean="0">
                <a:effectLst>
                  <a:outerShdw blurRad="38100" dist="38100" dir="2700000" algn="tl">
                    <a:srgbClr val="000000">
                      <a:alpha val="43137"/>
                    </a:srgbClr>
                  </a:outerShdw>
                </a:effectLst>
              </a:rPr>
              <a:t> </a:t>
            </a:r>
            <a:r>
              <a:rPr lang="cs-CZ" dirty="0" err="1" smtClean="0">
                <a:effectLst>
                  <a:outerShdw blurRad="38100" dist="38100" dir="2700000" algn="tl">
                    <a:srgbClr val="000000">
                      <a:alpha val="43137"/>
                    </a:srgbClr>
                  </a:outerShdw>
                </a:effectLst>
              </a:rPr>
              <a:t>proteins</a:t>
            </a:r>
            <a:r>
              <a:rPr lang="cs-CZ" dirty="0" smtClean="0">
                <a:effectLst>
                  <a:outerShdw blurRad="38100" dist="38100" dir="2700000" algn="tl">
                    <a:srgbClr val="000000">
                      <a:alpha val="43137"/>
                    </a:srgbClr>
                  </a:outerShdw>
                </a:effectLst>
              </a:rPr>
              <a:t>…</a:t>
            </a:r>
            <a:r>
              <a:rPr lang="cs-CZ" dirty="0"/>
              <a:t> </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endParaRPr lang="cs-CZ" dirty="0"/>
          </a:p>
          <a:p>
            <a:r>
              <a:rPr lang="cs-CZ" dirty="0" smtClean="0"/>
              <a:t>…</a:t>
            </a:r>
            <a:r>
              <a:rPr lang="cs-CZ" dirty="0" err="1" smtClean="0"/>
              <a:t>is</a:t>
            </a:r>
            <a:r>
              <a:rPr lang="cs-CZ" dirty="0" smtClean="0"/>
              <a:t> </a:t>
            </a:r>
            <a:r>
              <a:rPr lang="cs-CZ" dirty="0" err="1" smtClean="0"/>
              <a:t>any</a:t>
            </a:r>
            <a:r>
              <a:rPr lang="cs-CZ" dirty="0" smtClean="0"/>
              <a:t> </a:t>
            </a:r>
            <a:r>
              <a:rPr lang="cs-CZ" dirty="0" err="1" smtClean="0"/>
              <a:t>indispensable</a:t>
            </a:r>
            <a:r>
              <a:rPr lang="cs-CZ" dirty="0" smtClean="0"/>
              <a:t> </a:t>
            </a:r>
            <a:r>
              <a:rPr lang="cs-CZ" dirty="0" err="1" smtClean="0"/>
              <a:t>amino</a:t>
            </a:r>
            <a:r>
              <a:rPr lang="cs-CZ" dirty="0" smtClean="0"/>
              <a:t> acid </a:t>
            </a:r>
            <a:r>
              <a:rPr lang="cs-CZ" dirty="0" err="1" smtClean="0"/>
              <a:t>falling</a:t>
            </a:r>
            <a:r>
              <a:rPr lang="cs-CZ" dirty="0" smtClean="0"/>
              <a:t> </a:t>
            </a:r>
            <a:r>
              <a:rPr lang="cs-CZ" dirty="0" err="1" smtClean="0"/>
              <a:t>below</a:t>
            </a:r>
            <a:r>
              <a:rPr lang="cs-CZ" dirty="0" smtClean="0"/>
              <a:t> </a:t>
            </a:r>
            <a:r>
              <a:rPr lang="cs-CZ" dirty="0" err="1" smtClean="0"/>
              <a:t>the</a:t>
            </a:r>
            <a:r>
              <a:rPr lang="cs-CZ" dirty="0" smtClean="0"/>
              <a:t> </a:t>
            </a:r>
            <a:r>
              <a:rPr lang="cs-CZ" dirty="0" err="1" smtClean="0"/>
              <a:t>amount</a:t>
            </a:r>
            <a:r>
              <a:rPr lang="cs-CZ" dirty="0" smtClean="0"/>
              <a:t> </a:t>
            </a:r>
            <a:r>
              <a:rPr lang="cs-CZ" dirty="0" err="1" smtClean="0"/>
              <a:t>recommended</a:t>
            </a:r>
            <a:r>
              <a:rPr lang="cs-CZ" dirty="0" smtClean="0"/>
              <a:t> in </a:t>
            </a:r>
            <a:r>
              <a:rPr lang="cs-CZ" dirty="0" err="1" smtClean="0"/>
              <a:t>the</a:t>
            </a:r>
            <a:r>
              <a:rPr lang="cs-CZ" dirty="0" smtClean="0"/>
              <a:t> </a:t>
            </a:r>
            <a:r>
              <a:rPr lang="cs-CZ" dirty="0" err="1" smtClean="0"/>
              <a:t>amino</a:t>
            </a:r>
            <a:r>
              <a:rPr lang="cs-CZ" dirty="0" smtClean="0"/>
              <a:t> acid reference </a:t>
            </a:r>
            <a:r>
              <a:rPr lang="cs-CZ" dirty="0" err="1" smtClean="0"/>
              <a:t>pattern</a:t>
            </a:r>
            <a:endParaRPr lang="cs-CZ" dirty="0" smtClean="0"/>
          </a:p>
          <a:p>
            <a:endParaRPr lang="cs-CZ" dirty="0"/>
          </a:p>
          <a:p>
            <a:r>
              <a:rPr lang="cs-CZ" dirty="0" err="1"/>
              <a:t>w</a:t>
            </a:r>
            <a:r>
              <a:rPr lang="cs-CZ" dirty="0" err="1" smtClean="0"/>
              <a:t>heat</a:t>
            </a:r>
            <a:r>
              <a:rPr lang="cs-CZ" dirty="0" smtClean="0"/>
              <a:t> </a:t>
            </a:r>
            <a:r>
              <a:rPr lang="cs-CZ" dirty="0"/>
              <a:t>– </a:t>
            </a:r>
            <a:r>
              <a:rPr lang="cs-CZ" dirty="0" err="1"/>
              <a:t>lysine</a:t>
            </a:r>
            <a:endParaRPr lang="cs-CZ" dirty="0"/>
          </a:p>
          <a:p>
            <a:r>
              <a:rPr lang="cs-CZ" dirty="0" err="1"/>
              <a:t>l</a:t>
            </a:r>
            <a:r>
              <a:rPr lang="cs-CZ" dirty="0" err="1" smtClean="0"/>
              <a:t>egumes</a:t>
            </a:r>
            <a:r>
              <a:rPr lang="cs-CZ" dirty="0" smtClean="0"/>
              <a:t> </a:t>
            </a:r>
            <a:r>
              <a:rPr lang="cs-CZ" dirty="0"/>
              <a:t>(</a:t>
            </a:r>
            <a:r>
              <a:rPr lang="cs-CZ" dirty="0" err="1"/>
              <a:t>soya</a:t>
            </a:r>
            <a:r>
              <a:rPr lang="cs-CZ" dirty="0"/>
              <a:t>) – </a:t>
            </a:r>
            <a:r>
              <a:rPr lang="cs-CZ" dirty="0" err="1"/>
              <a:t>methionine</a:t>
            </a:r>
            <a:r>
              <a:rPr lang="cs-CZ" dirty="0"/>
              <a:t> (cystein)</a:t>
            </a:r>
          </a:p>
          <a:p>
            <a:r>
              <a:rPr lang="cs-CZ" dirty="0" err="1"/>
              <a:t>c</a:t>
            </a:r>
            <a:r>
              <a:rPr lang="cs-CZ" dirty="0" err="1" smtClean="0"/>
              <a:t>orn</a:t>
            </a:r>
            <a:r>
              <a:rPr lang="cs-CZ" dirty="0" smtClean="0"/>
              <a:t> </a:t>
            </a:r>
            <a:r>
              <a:rPr lang="cs-CZ" dirty="0"/>
              <a:t>– </a:t>
            </a:r>
            <a:r>
              <a:rPr lang="cs-CZ" dirty="0" err="1"/>
              <a:t>tryptophan</a:t>
            </a:r>
            <a:endParaRPr lang="cs-CZ" dirty="0"/>
          </a:p>
          <a:p>
            <a:r>
              <a:rPr lang="cs-CZ" dirty="0" err="1"/>
              <a:t>r</a:t>
            </a:r>
            <a:r>
              <a:rPr lang="cs-CZ" dirty="0" err="1" smtClean="0"/>
              <a:t>ice</a:t>
            </a:r>
            <a:r>
              <a:rPr lang="cs-CZ" dirty="0" smtClean="0"/>
              <a:t> </a:t>
            </a:r>
            <a:r>
              <a:rPr lang="cs-CZ" dirty="0"/>
              <a:t>– </a:t>
            </a:r>
            <a:r>
              <a:rPr lang="cs-CZ" dirty="0" err="1"/>
              <a:t>lysine</a:t>
            </a:r>
            <a:r>
              <a:rPr lang="cs-CZ" dirty="0"/>
              <a:t>, </a:t>
            </a:r>
            <a:r>
              <a:rPr lang="cs-CZ" dirty="0" err="1"/>
              <a:t>threonine</a:t>
            </a:r>
            <a:endParaRPr lang="cs-CZ" dirty="0"/>
          </a:p>
          <a:p>
            <a:endParaRPr lang="cs-CZ" dirty="0" smtClean="0"/>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03734" y="3174464"/>
            <a:ext cx="2935909" cy="3069867"/>
          </a:xfrm>
          <a:prstGeom prst="rect">
            <a:avLst/>
          </a:prstGeom>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20</a:t>
            </a:fld>
            <a:endParaRPr lang="cs-CZ" dirty="0"/>
          </a:p>
        </p:txBody>
      </p:sp>
      <p:sp>
        <p:nvSpPr>
          <p:cNvPr id="7" name="TextovéPole 6"/>
          <p:cNvSpPr txBox="1"/>
          <p:nvPr/>
        </p:nvSpPr>
        <p:spPr>
          <a:xfrm>
            <a:off x="7120374" y="1333655"/>
            <a:ext cx="4709944" cy="707886"/>
          </a:xfrm>
          <a:prstGeom prst="rect">
            <a:avLst/>
          </a:prstGeom>
          <a:noFill/>
        </p:spPr>
        <p:txBody>
          <a:bodyPr wrap="none" rtlCol="0">
            <a:spAutoFit/>
          </a:bodyPr>
          <a:lstStyle/>
          <a:p>
            <a:r>
              <a:rPr lang="cs-CZ" sz="4000" b="1" dirty="0">
                <a:effectLst>
                  <a:outerShdw blurRad="38100" dist="38100" dir="2700000" algn="tl">
                    <a:srgbClr val="000000">
                      <a:alpha val="43137"/>
                    </a:srgbClr>
                  </a:outerShdw>
                </a:effectLst>
              </a:rPr>
              <a:t>…</a:t>
            </a:r>
            <a:r>
              <a:rPr lang="cs-CZ" sz="4000" b="1" dirty="0" err="1">
                <a:effectLst>
                  <a:outerShdw blurRad="38100" dist="38100" dir="2700000" algn="tl">
                    <a:srgbClr val="000000">
                      <a:alpha val="43137"/>
                    </a:srgbClr>
                  </a:outerShdw>
                </a:effectLst>
              </a:rPr>
              <a:t>limiting</a:t>
            </a:r>
            <a:r>
              <a:rPr lang="cs-CZ" sz="4000" b="1" dirty="0">
                <a:effectLst>
                  <a:outerShdw blurRad="38100" dist="38100" dir="2700000" algn="tl">
                    <a:srgbClr val="000000">
                      <a:alpha val="43137"/>
                    </a:srgbClr>
                  </a:outerShdw>
                </a:effectLst>
              </a:rPr>
              <a:t> </a:t>
            </a:r>
            <a:r>
              <a:rPr lang="cs-CZ" sz="4000" b="1" dirty="0" err="1">
                <a:effectLst>
                  <a:outerShdw blurRad="38100" dist="38100" dir="2700000" algn="tl">
                    <a:srgbClr val="000000">
                      <a:alpha val="43137"/>
                    </a:srgbClr>
                  </a:outerShdw>
                </a:effectLst>
              </a:rPr>
              <a:t>aminoacids</a:t>
            </a:r>
            <a:endParaRPr lang="cs-CZ" sz="4000" b="1"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
        <p:nvSpPr>
          <p:cNvPr id="9" name="Obdélník 8"/>
          <p:cNvSpPr/>
          <p:nvPr/>
        </p:nvSpPr>
        <p:spPr>
          <a:xfrm>
            <a:off x="2435772" y="3547241"/>
            <a:ext cx="985345" cy="4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3878316" y="4028090"/>
            <a:ext cx="3242058" cy="4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181873" y="4533973"/>
            <a:ext cx="1917161" cy="4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87280" y="5039856"/>
            <a:ext cx="2587196" cy="4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936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outerShdw blurRad="38100" dist="38100" dir="2700000" algn="tl">
                    <a:srgbClr val="000000">
                      <a:alpha val="43137"/>
                    </a:srgbClr>
                  </a:outerShdw>
                </a:effectLst>
              </a:rPr>
              <a:t>Carbohydrates</a:t>
            </a:r>
            <a:r>
              <a:rPr lang="cs-CZ" dirty="0" smtClean="0">
                <a:effectLst>
                  <a:outerShdw blurRad="38100" dist="38100" dir="2700000" algn="tl">
                    <a:srgbClr val="000000">
                      <a:alpha val="43137"/>
                    </a:srgbClr>
                  </a:outerShdw>
                </a:effectLst>
              </a:rPr>
              <a:t>	 		</a:t>
            </a:r>
            <a:r>
              <a:rPr lang="cs-CZ" sz="2800" b="1" dirty="0" smtClean="0"/>
              <a:t>1 g </a:t>
            </a:r>
            <a:r>
              <a:rPr lang="cs-CZ" sz="2800" b="1" dirty="0"/>
              <a:t>= 17 </a:t>
            </a:r>
            <a:r>
              <a:rPr lang="cs-CZ" sz="2800" b="1" dirty="0" err="1"/>
              <a:t>kJ</a:t>
            </a:r>
            <a:r>
              <a:rPr lang="cs-CZ" sz="2800" b="1" dirty="0"/>
              <a:t> (4,2 kcal</a:t>
            </a:r>
            <a:r>
              <a:rPr lang="cs-CZ" sz="2800" b="1" dirty="0" smtClean="0"/>
              <a:t>)</a:t>
            </a:r>
            <a:endParaRPr lang="cs-CZ" sz="2800" dirty="0"/>
          </a:p>
        </p:txBody>
      </p:sp>
      <p:sp>
        <p:nvSpPr>
          <p:cNvPr id="3" name="Zástupný symbol pro obsah 2"/>
          <p:cNvSpPr>
            <a:spLocks noGrp="1"/>
          </p:cNvSpPr>
          <p:nvPr>
            <p:ph idx="1"/>
          </p:nvPr>
        </p:nvSpPr>
        <p:spPr>
          <a:xfrm>
            <a:off x="838200" y="1620816"/>
            <a:ext cx="10515600" cy="4475184"/>
          </a:xfrm>
          <a:prstGeom prst="rect">
            <a:avLst/>
          </a:prstGeom>
        </p:spPr>
        <p:txBody>
          <a:bodyPr>
            <a:normAutofit/>
          </a:bodyPr>
          <a:lstStyle/>
          <a:p>
            <a:pPr marL="0" indent="0">
              <a:buNone/>
            </a:pPr>
            <a:r>
              <a:rPr lang="cs-CZ" b="1" dirty="0" err="1" smtClean="0">
                <a:solidFill>
                  <a:schemeClr val="accent4">
                    <a:lumMod val="50000"/>
                  </a:schemeClr>
                </a:solidFill>
              </a:rPr>
              <a:t>Classification</a:t>
            </a:r>
            <a:r>
              <a:rPr lang="cs-CZ" b="1" dirty="0" smtClean="0">
                <a:solidFill>
                  <a:schemeClr val="accent4">
                    <a:lumMod val="50000"/>
                  </a:schemeClr>
                </a:solidFill>
              </a:rPr>
              <a:t>:</a:t>
            </a:r>
          </a:p>
          <a:p>
            <a:r>
              <a:rPr lang="cs-CZ" sz="2400" dirty="0" err="1" smtClean="0"/>
              <a:t>Monosaccharides</a:t>
            </a:r>
            <a:r>
              <a:rPr lang="cs-CZ" sz="2400" dirty="0" smtClean="0"/>
              <a:t> </a:t>
            </a:r>
            <a:r>
              <a:rPr lang="cs-CZ" sz="2400" dirty="0"/>
              <a:t>– </a:t>
            </a:r>
            <a:r>
              <a:rPr lang="cs-CZ" sz="2400" dirty="0" err="1" smtClean="0"/>
              <a:t>glucose</a:t>
            </a:r>
            <a:r>
              <a:rPr lang="cs-CZ" sz="2400" dirty="0" smtClean="0"/>
              <a:t>, </a:t>
            </a:r>
            <a:r>
              <a:rPr lang="cs-CZ" sz="2400" dirty="0" err="1" smtClean="0"/>
              <a:t>fructose</a:t>
            </a:r>
            <a:r>
              <a:rPr lang="cs-CZ" sz="2400" dirty="0" smtClean="0"/>
              <a:t>,</a:t>
            </a:r>
            <a:br>
              <a:rPr lang="cs-CZ" sz="2400" dirty="0" smtClean="0"/>
            </a:br>
            <a:r>
              <a:rPr lang="cs-CZ" sz="2400" dirty="0" err="1" smtClean="0"/>
              <a:t>galactose</a:t>
            </a:r>
            <a:endParaRPr lang="cs-CZ" sz="2400" dirty="0"/>
          </a:p>
          <a:p>
            <a:r>
              <a:rPr lang="cs-CZ" sz="2400" dirty="0" err="1"/>
              <a:t>Disaccharides</a:t>
            </a:r>
            <a:r>
              <a:rPr lang="cs-CZ" sz="2400" dirty="0"/>
              <a:t> – </a:t>
            </a:r>
            <a:r>
              <a:rPr lang="cs-CZ" sz="2400" dirty="0" err="1"/>
              <a:t>sucrose</a:t>
            </a:r>
            <a:r>
              <a:rPr lang="cs-CZ" sz="2400" dirty="0"/>
              <a:t>, </a:t>
            </a:r>
            <a:r>
              <a:rPr lang="cs-CZ" sz="2400" dirty="0" err="1"/>
              <a:t>lactose</a:t>
            </a:r>
            <a:r>
              <a:rPr lang="cs-CZ" sz="2400" dirty="0"/>
              <a:t>, </a:t>
            </a:r>
            <a:r>
              <a:rPr lang="cs-CZ" sz="2400" dirty="0" err="1"/>
              <a:t>maltose</a:t>
            </a:r>
            <a:endParaRPr lang="cs-CZ" sz="2400" dirty="0"/>
          </a:p>
          <a:p>
            <a:r>
              <a:rPr lang="cs-CZ" sz="2400" dirty="0" err="1"/>
              <a:t>Polysaccharides</a:t>
            </a:r>
            <a:r>
              <a:rPr lang="cs-CZ" sz="2400" dirty="0"/>
              <a:t> – </a:t>
            </a:r>
            <a:r>
              <a:rPr lang="cs-CZ" sz="2400" dirty="0" err="1" smtClean="0"/>
              <a:t>starch</a:t>
            </a:r>
            <a:r>
              <a:rPr lang="cs-CZ" sz="2400" dirty="0" smtClean="0"/>
              <a:t>, </a:t>
            </a:r>
            <a:r>
              <a:rPr lang="cs-CZ" sz="2400" dirty="0" err="1" smtClean="0"/>
              <a:t>resistant</a:t>
            </a:r>
            <a:r>
              <a:rPr lang="cs-CZ" sz="2400" dirty="0" smtClean="0"/>
              <a:t> </a:t>
            </a:r>
            <a:r>
              <a:rPr lang="cs-CZ" sz="2400" dirty="0" err="1" smtClean="0"/>
              <a:t>starch</a:t>
            </a:r>
            <a:r>
              <a:rPr lang="cs-CZ" sz="2400" dirty="0" smtClean="0"/>
              <a:t>,</a:t>
            </a:r>
            <a:br>
              <a:rPr lang="cs-CZ" sz="2400" dirty="0" smtClean="0"/>
            </a:br>
            <a:r>
              <a:rPr lang="cs-CZ" sz="2400" dirty="0" err="1" smtClean="0"/>
              <a:t>glycogen</a:t>
            </a:r>
            <a:endParaRPr lang="cs-CZ" sz="2400" dirty="0" smtClean="0"/>
          </a:p>
          <a:p>
            <a:endParaRPr lang="cs-CZ" sz="2400" dirty="0" smtClean="0"/>
          </a:p>
          <a:p>
            <a:endParaRPr lang="cs-CZ" sz="2400" dirty="0"/>
          </a:p>
          <a:p>
            <a:pPr>
              <a:spcBef>
                <a:spcPts val="1800"/>
              </a:spcBef>
            </a:pPr>
            <a:r>
              <a:rPr lang="en-GB" sz="2400" b="1" dirty="0" smtClean="0"/>
              <a:t>The </a:t>
            </a:r>
            <a:r>
              <a:rPr lang="en-GB" sz="2400" b="1" dirty="0"/>
              <a:t>Acceptable Macronutrient Distribution Range for carbohydrates </a:t>
            </a:r>
            <a:r>
              <a:rPr lang="en-GB" sz="2400" b="1" dirty="0" smtClean="0"/>
              <a:t>is</a:t>
            </a:r>
            <a:r>
              <a:rPr lang="cs-CZ" sz="2400" b="1" dirty="0" smtClean="0"/>
              <a:t> 45–65 %.</a:t>
            </a:r>
            <a:endParaRPr lang="cs-CZ" sz="2400" dirty="0"/>
          </a:p>
          <a:p>
            <a:endParaRPr lang="cs-CZ" dirty="0"/>
          </a:p>
        </p:txBody>
      </p:sp>
      <p:sp>
        <p:nvSpPr>
          <p:cNvPr id="4" name="Zástupný symbol pro obsah 3"/>
          <p:cNvSpPr>
            <a:spLocks noGrp="1"/>
          </p:cNvSpPr>
          <p:nvPr>
            <p:ph sz="half" idx="4294967295"/>
          </p:nvPr>
        </p:nvSpPr>
        <p:spPr>
          <a:xfrm>
            <a:off x="6905896" y="1620816"/>
            <a:ext cx="5181600" cy="4351338"/>
          </a:xfrm>
          <a:prstGeom prst="rect">
            <a:avLst/>
          </a:prstGeom>
        </p:spPr>
        <p:txBody>
          <a:bodyPr>
            <a:normAutofit/>
          </a:bodyPr>
          <a:lstStyle/>
          <a:p>
            <a:pPr marL="0" indent="0">
              <a:buNone/>
            </a:pPr>
            <a:r>
              <a:rPr lang="cs-CZ" b="1" dirty="0" err="1">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Function</a:t>
            </a:r>
            <a:r>
              <a:rPr lang="cs-CZ" b="1"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a:t>
            </a:r>
          </a:p>
          <a:p>
            <a:r>
              <a:rPr lang="cs-CZ" sz="2400" dirty="0" err="1">
                <a:latin typeface="Segoe UI" panose="020B0502040204020203" pitchFamily="34" charset="0"/>
                <a:ea typeface="Segoe UI" panose="020B0502040204020203" pitchFamily="34" charset="0"/>
                <a:cs typeface="Segoe UI" panose="020B0502040204020203" pitchFamily="34" charset="0"/>
              </a:rPr>
              <a:t>Energy</a:t>
            </a:r>
            <a:endParaRPr lang="cs-CZ" sz="2400" dirty="0">
              <a:latin typeface="Segoe UI" panose="020B0502040204020203" pitchFamily="34" charset="0"/>
              <a:ea typeface="Segoe UI" panose="020B0502040204020203" pitchFamily="34" charset="0"/>
              <a:cs typeface="Segoe UI" panose="020B0502040204020203" pitchFamily="34" charset="0"/>
            </a:endParaRPr>
          </a:p>
          <a:p>
            <a:r>
              <a:rPr lang="cs-CZ" sz="2400" dirty="0" err="1">
                <a:latin typeface="Segoe UI" panose="020B0502040204020203" pitchFamily="34" charset="0"/>
                <a:ea typeface="Segoe UI" panose="020B0502040204020203" pitchFamily="34" charset="0"/>
                <a:cs typeface="Segoe UI" panose="020B0502040204020203" pitchFamily="34" charset="0"/>
              </a:rPr>
              <a:t>Glycogen-carbohydrate</a:t>
            </a:r>
            <a:r>
              <a:rPr lang="cs-CZ" sz="2400" dirty="0">
                <a:latin typeface="Segoe UI" panose="020B0502040204020203" pitchFamily="34" charset="0"/>
                <a:ea typeface="Segoe UI" panose="020B0502040204020203" pitchFamily="34" charset="0"/>
                <a:cs typeface="Segoe UI" panose="020B0502040204020203" pitchFamily="34" charset="0"/>
              </a:rPr>
              <a:t> </a:t>
            </a:r>
            <a:r>
              <a:rPr lang="cs-CZ" sz="2400" dirty="0" err="1">
                <a:latin typeface="Segoe UI" panose="020B0502040204020203" pitchFamily="34" charset="0"/>
                <a:ea typeface="Segoe UI" panose="020B0502040204020203" pitchFamily="34" charset="0"/>
                <a:cs typeface="Segoe UI" panose="020B0502040204020203" pitchFamily="34" charset="0"/>
              </a:rPr>
              <a:t>storage</a:t>
            </a:r>
            <a:endParaRPr lang="cs-CZ" sz="2400" dirty="0">
              <a:latin typeface="Segoe UI" panose="020B0502040204020203" pitchFamily="34" charset="0"/>
              <a:ea typeface="Segoe UI" panose="020B0502040204020203" pitchFamily="34" charset="0"/>
              <a:cs typeface="Segoe UI" panose="020B0502040204020203" pitchFamily="34" charset="0"/>
            </a:endParaRPr>
          </a:p>
          <a:p>
            <a:r>
              <a:rPr lang="cs-CZ" sz="2400" dirty="0">
                <a:latin typeface="Segoe UI" panose="020B0502040204020203" pitchFamily="34" charset="0"/>
                <a:ea typeface="Segoe UI" panose="020B0502040204020203" pitchFamily="34" charset="0"/>
                <a:cs typeface="Segoe UI" panose="020B0502040204020203" pitchFamily="34" charset="0"/>
              </a:rPr>
              <a:t>Protein-sparing </a:t>
            </a:r>
            <a:r>
              <a:rPr lang="cs-CZ" sz="2400" dirty="0" err="1">
                <a:latin typeface="Segoe UI" panose="020B0502040204020203" pitchFamily="34" charset="0"/>
                <a:ea typeface="Segoe UI" panose="020B0502040204020203" pitchFamily="34" charset="0"/>
                <a:cs typeface="Segoe UI" panose="020B0502040204020203" pitchFamily="34" charset="0"/>
              </a:rPr>
              <a:t>action</a:t>
            </a:r>
            <a:endParaRPr lang="cs-CZ" sz="2400" dirty="0">
              <a:latin typeface="Segoe UI" panose="020B0502040204020203" pitchFamily="34" charset="0"/>
              <a:ea typeface="Segoe UI" panose="020B0502040204020203" pitchFamily="34" charset="0"/>
              <a:cs typeface="Segoe UI" panose="020B0502040204020203" pitchFamily="34" charset="0"/>
            </a:endParaRPr>
          </a:p>
          <a:p>
            <a:r>
              <a:rPr lang="cs-CZ" sz="2400" dirty="0" err="1">
                <a:latin typeface="Segoe UI" panose="020B0502040204020203" pitchFamily="34" charset="0"/>
                <a:ea typeface="Segoe UI" panose="020B0502040204020203" pitchFamily="34" charset="0"/>
                <a:cs typeface="Segoe UI" panose="020B0502040204020203" pitchFamily="34" charset="0"/>
              </a:rPr>
              <a:t>Antiketogenic</a:t>
            </a:r>
            <a:r>
              <a:rPr lang="cs-CZ" sz="2400" dirty="0">
                <a:latin typeface="Segoe UI" panose="020B0502040204020203" pitchFamily="34" charset="0"/>
                <a:ea typeface="Segoe UI" panose="020B0502040204020203" pitchFamily="34" charset="0"/>
                <a:cs typeface="Segoe UI" panose="020B0502040204020203" pitchFamily="34" charset="0"/>
              </a:rPr>
              <a:t> </a:t>
            </a:r>
            <a:r>
              <a:rPr lang="cs-CZ" sz="2400" dirty="0" err="1">
                <a:latin typeface="Segoe UI" panose="020B0502040204020203" pitchFamily="34" charset="0"/>
                <a:ea typeface="Segoe UI" panose="020B0502040204020203" pitchFamily="34" charset="0"/>
                <a:cs typeface="Segoe UI" panose="020B0502040204020203" pitchFamily="34" charset="0"/>
              </a:rPr>
              <a:t>effect</a:t>
            </a:r>
            <a:endParaRPr lang="cs-CZ" sz="2400" dirty="0">
              <a:latin typeface="Segoe UI" panose="020B0502040204020203" pitchFamily="34" charset="0"/>
              <a:ea typeface="Segoe UI" panose="020B0502040204020203" pitchFamily="34" charset="0"/>
              <a:cs typeface="Segoe UI" panose="020B0502040204020203" pitchFamily="34" charset="0"/>
            </a:endParaRPr>
          </a:p>
          <a:p>
            <a:r>
              <a:rPr lang="cs-CZ" sz="2400" dirty="0" err="1">
                <a:latin typeface="Segoe UI" panose="020B0502040204020203" pitchFamily="34" charset="0"/>
                <a:ea typeface="Segoe UI" panose="020B0502040204020203" pitchFamily="34" charset="0"/>
                <a:cs typeface="Segoe UI" panose="020B0502040204020203" pitchFamily="34" charset="0"/>
              </a:rPr>
              <a:t>Heart</a:t>
            </a:r>
            <a:r>
              <a:rPr lang="cs-CZ" sz="2400" dirty="0">
                <a:latin typeface="Segoe UI" panose="020B0502040204020203" pitchFamily="34" charset="0"/>
                <a:ea typeface="Segoe UI" panose="020B0502040204020203" pitchFamily="34" charset="0"/>
                <a:cs typeface="Segoe UI" panose="020B0502040204020203" pitchFamily="34" charset="0"/>
              </a:rPr>
              <a:t> </a:t>
            </a:r>
            <a:r>
              <a:rPr lang="cs-CZ" sz="2400" dirty="0" err="1">
                <a:latin typeface="Segoe UI" panose="020B0502040204020203" pitchFamily="34" charset="0"/>
                <a:ea typeface="Segoe UI" panose="020B0502040204020203" pitchFamily="34" charset="0"/>
                <a:cs typeface="Segoe UI" panose="020B0502040204020203" pitchFamily="34" charset="0"/>
              </a:rPr>
              <a:t>action</a:t>
            </a:r>
            <a:endParaRPr lang="cs-CZ" sz="2400" dirty="0">
              <a:latin typeface="Segoe UI" panose="020B0502040204020203" pitchFamily="34" charset="0"/>
              <a:ea typeface="Segoe UI" panose="020B0502040204020203" pitchFamily="34" charset="0"/>
              <a:cs typeface="Segoe UI" panose="020B0502040204020203" pitchFamily="34" charset="0"/>
            </a:endParaRPr>
          </a:p>
          <a:p>
            <a:r>
              <a:rPr lang="cs-CZ" sz="2400" dirty="0" err="1">
                <a:latin typeface="Segoe UI" panose="020B0502040204020203" pitchFamily="34" charset="0"/>
                <a:ea typeface="Segoe UI" panose="020B0502040204020203" pitchFamily="34" charset="0"/>
                <a:cs typeface="Segoe UI" panose="020B0502040204020203" pitchFamily="34" charset="0"/>
              </a:rPr>
              <a:t>Central</a:t>
            </a:r>
            <a:r>
              <a:rPr lang="cs-CZ" sz="2400" dirty="0">
                <a:latin typeface="Segoe UI" panose="020B0502040204020203" pitchFamily="34" charset="0"/>
                <a:ea typeface="Segoe UI" panose="020B0502040204020203" pitchFamily="34" charset="0"/>
                <a:cs typeface="Segoe UI" panose="020B0502040204020203" pitchFamily="34" charset="0"/>
              </a:rPr>
              <a:t> </a:t>
            </a:r>
            <a:r>
              <a:rPr lang="cs-CZ" sz="2400" dirty="0" err="1">
                <a:latin typeface="Segoe UI" panose="020B0502040204020203" pitchFamily="34" charset="0"/>
                <a:ea typeface="Segoe UI" panose="020B0502040204020203" pitchFamily="34" charset="0"/>
                <a:cs typeface="Segoe UI" panose="020B0502040204020203" pitchFamily="34" charset="0"/>
              </a:rPr>
              <a:t>nervous</a:t>
            </a:r>
            <a:r>
              <a:rPr lang="cs-CZ" sz="2400" dirty="0">
                <a:latin typeface="Segoe UI" panose="020B0502040204020203" pitchFamily="34" charset="0"/>
                <a:ea typeface="Segoe UI" panose="020B0502040204020203" pitchFamily="34" charset="0"/>
                <a:cs typeface="Segoe UI" panose="020B0502040204020203" pitchFamily="34" charset="0"/>
              </a:rPr>
              <a:t> </a:t>
            </a:r>
            <a:r>
              <a:rPr lang="cs-CZ" sz="2400" dirty="0" err="1">
                <a:latin typeface="Segoe UI" panose="020B0502040204020203" pitchFamily="34" charset="0"/>
                <a:ea typeface="Segoe UI" panose="020B0502040204020203" pitchFamily="34" charset="0"/>
                <a:cs typeface="Segoe UI" panose="020B0502040204020203" pitchFamily="34" charset="0"/>
              </a:rPr>
              <a:t>system</a:t>
            </a:r>
            <a:endParaRPr lang="cs-CZ" sz="2400" dirty="0">
              <a:latin typeface="Segoe UI" panose="020B0502040204020203" pitchFamily="34" charset="0"/>
              <a:ea typeface="Segoe UI" panose="020B0502040204020203" pitchFamily="34" charset="0"/>
              <a:cs typeface="Segoe UI" panose="020B0502040204020203" pitchFamily="34" charset="0"/>
            </a:endParaRPr>
          </a:p>
          <a:p>
            <a:endParaRPr lang="cs-CZ" sz="2400" dirty="0">
              <a:latin typeface="Segoe UI" panose="020B0502040204020203" pitchFamily="34" charset="0"/>
              <a:ea typeface="Segoe UI" panose="020B0502040204020203" pitchFamily="34" charset="0"/>
              <a:cs typeface="Segoe UI" panose="020B0502040204020203" pitchFamily="34" charset="0"/>
            </a:endParaRPr>
          </a:p>
        </p:txBody>
      </p:sp>
      <p:sp>
        <p:nvSpPr>
          <p:cNvPr id="5" name="Zástupný symbol pro obsah 2"/>
          <p:cNvSpPr txBox="1">
            <a:spLocks/>
          </p:cNvSpPr>
          <p:nvPr/>
        </p:nvSpPr>
        <p:spPr>
          <a:xfrm>
            <a:off x="990600" y="5237017"/>
            <a:ext cx="9875322" cy="1092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21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241562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Gluten</a:t>
            </a:r>
            <a:endParaRPr lang="cs-CZ" dirty="0"/>
          </a:p>
        </p:txBody>
      </p:sp>
      <p:sp>
        <p:nvSpPr>
          <p:cNvPr id="3" name="Zástupný symbol pro obsah 2"/>
          <p:cNvSpPr>
            <a:spLocks noGrp="1"/>
          </p:cNvSpPr>
          <p:nvPr>
            <p:ph idx="1"/>
          </p:nvPr>
        </p:nvSpPr>
        <p:spPr>
          <a:xfrm>
            <a:off x="838200" y="1620816"/>
            <a:ext cx="10515600" cy="4623515"/>
          </a:xfrm>
          <a:prstGeom prst="rect">
            <a:avLst/>
          </a:prstGeom>
        </p:spPr>
        <p:txBody>
          <a:bodyPr>
            <a:normAutofit fontScale="70000" lnSpcReduction="20000"/>
          </a:bodyPr>
          <a:lstStyle/>
          <a:p>
            <a:pPr marL="0" indent="0">
              <a:buNone/>
            </a:pPr>
            <a:r>
              <a:rPr lang="cs-CZ" b="1" dirty="0" smtClean="0">
                <a:solidFill>
                  <a:schemeClr val="accent4">
                    <a:lumMod val="50000"/>
                  </a:schemeClr>
                </a:solidFill>
              </a:rPr>
              <a:t>GLUTEN</a:t>
            </a:r>
          </a:p>
          <a:p>
            <a:r>
              <a:rPr lang="cs-CZ" dirty="0" err="1"/>
              <a:t>w</a:t>
            </a:r>
            <a:r>
              <a:rPr lang="cs-CZ" dirty="0" err="1" smtClean="0"/>
              <a:t>heat</a:t>
            </a:r>
            <a:r>
              <a:rPr lang="cs-CZ" dirty="0" smtClean="0"/>
              <a:t>, </a:t>
            </a:r>
            <a:r>
              <a:rPr lang="cs-CZ" dirty="0" err="1"/>
              <a:t>r</a:t>
            </a:r>
            <a:r>
              <a:rPr lang="cs-CZ" dirty="0" err="1" smtClean="0"/>
              <a:t>ye</a:t>
            </a:r>
            <a:r>
              <a:rPr lang="cs-CZ" dirty="0" smtClean="0"/>
              <a:t>, </a:t>
            </a:r>
            <a:r>
              <a:rPr lang="cs-CZ" dirty="0" err="1"/>
              <a:t>b</a:t>
            </a:r>
            <a:r>
              <a:rPr lang="cs-CZ" dirty="0" err="1" smtClean="0"/>
              <a:t>arley</a:t>
            </a:r>
            <a:r>
              <a:rPr lang="cs-CZ" dirty="0" smtClean="0"/>
              <a:t>, </a:t>
            </a:r>
            <a:r>
              <a:rPr lang="cs-CZ" dirty="0" err="1" smtClean="0"/>
              <a:t>oats</a:t>
            </a:r>
            <a:r>
              <a:rPr lang="cs-CZ" dirty="0" smtClean="0"/>
              <a:t> and </a:t>
            </a:r>
            <a:r>
              <a:rPr lang="cs-CZ" dirty="0" err="1" smtClean="0"/>
              <a:t>all</a:t>
            </a:r>
            <a:r>
              <a:rPr lang="cs-CZ" dirty="0" smtClean="0"/>
              <a:t> </a:t>
            </a:r>
            <a:r>
              <a:rPr lang="cs-CZ" dirty="0" err="1" smtClean="0"/>
              <a:t>products</a:t>
            </a:r>
            <a:r>
              <a:rPr lang="cs-CZ" dirty="0" smtClean="0"/>
              <a:t> </a:t>
            </a:r>
            <a:r>
              <a:rPr lang="cs-CZ" dirty="0" err="1" smtClean="0"/>
              <a:t>of</a:t>
            </a:r>
            <a:r>
              <a:rPr lang="cs-CZ" dirty="0" smtClean="0"/>
              <a:t> </a:t>
            </a:r>
            <a:r>
              <a:rPr lang="cs-CZ" dirty="0" err="1" smtClean="0"/>
              <a:t>them</a:t>
            </a:r>
            <a:r>
              <a:rPr lang="cs-CZ" dirty="0" smtClean="0"/>
              <a:t> (pasta, </a:t>
            </a:r>
            <a:r>
              <a:rPr lang="cs-CZ" dirty="0" err="1" smtClean="0"/>
              <a:t>bread</a:t>
            </a:r>
            <a:r>
              <a:rPr lang="cs-CZ" dirty="0" smtClean="0"/>
              <a:t>, </a:t>
            </a:r>
            <a:r>
              <a:rPr lang="cs-CZ" dirty="0" err="1" smtClean="0"/>
              <a:t>rolls</a:t>
            </a:r>
            <a:r>
              <a:rPr lang="cs-CZ" dirty="0" smtClean="0"/>
              <a:t>,</a:t>
            </a:r>
            <a:br>
              <a:rPr lang="cs-CZ" dirty="0" smtClean="0"/>
            </a:br>
            <a:r>
              <a:rPr lang="cs-CZ" dirty="0" err="1" smtClean="0"/>
              <a:t>breakfast</a:t>
            </a:r>
            <a:r>
              <a:rPr lang="cs-CZ" dirty="0" smtClean="0"/>
              <a:t> </a:t>
            </a:r>
            <a:r>
              <a:rPr lang="cs-CZ" dirty="0" err="1" smtClean="0"/>
              <a:t>cereals</a:t>
            </a:r>
            <a:r>
              <a:rPr lang="cs-CZ" dirty="0" smtClean="0"/>
              <a:t>, </a:t>
            </a:r>
            <a:r>
              <a:rPr lang="cs-CZ" dirty="0" err="1" smtClean="0"/>
              <a:t>crackers</a:t>
            </a:r>
            <a:r>
              <a:rPr lang="cs-CZ" dirty="0" smtClean="0"/>
              <a:t>, </a:t>
            </a:r>
            <a:r>
              <a:rPr lang="cs-CZ" dirty="0" err="1" smtClean="0"/>
              <a:t>pastry</a:t>
            </a:r>
            <a:r>
              <a:rPr lang="cs-CZ" dirty="0" smtClean="0"/>
              <a:t> and </a:t>
            </a:r>
            <a:r>
              <a:rPr lang="cs-CZ" dirty="0" err="1" smtClean="0"/>
              <a:t>other</a:t>
            </a:r>
            <a:r>
              <a:rPr lang="cs-CZ" dirty="0" smtClean="0"/>
              <a:t> grain-</a:t>
            </a:r>
            <a:r>
              <a:rPr lang="cs-CZ" dirty="0" err="1" smtClean="0"/>
              <a:t>based</a:t>
            </a:r>
            <a:r>
              <a:rPr lang="cs-CZ" dirty="0" smtClean="0"/>
              <a:t> </a:t>
            </a:r>
            <a:r>
              <a:rPr lang="cs-CZ" dirty="0" err="1" smtClean="0"/>
              <a:t>foods</a:t>
            </a:r>
            <a:r>
              <a:rPr lang="cs-CZ" dirty="0" smtClean="0"/>
              <a:t>)</a:t>
            </a:r>
          </a:p>
          <a:p>
            <a:endParaRPr lang="cs-CZ" dirty="0" smtClean="0"/>
          </a:p>
          <a:p>
            <a:pPr marL="0" indent="0">
              <a:buNone/>
            </a:pPr>
            <a:r>
              <a:rPr lang="cs-CZ" b="1" dirty="0" smtClean="0">
                <a:solidFill>
                  <a:schemeClr val="accent4">
                    <a:lumMod val="50000"/>
                  </a:schemeClr>
                </a:solidFill>
              </a:rPr>
              <a:t>GLUTEN FREE </a:t>
            </a:r>
          </a:p>
          <a:p>
            <a:r>
              <a:rPr lang="cs-CZ" dirty="0" err="1"/>
              <a:t>r</a:t>
            </a:r>
            <a:r>
              <a:rPr lang="cs-CZ" dirty="0" err="1" smtClean="0"/>
              <a:t>ice</a:t>
            </a:r>
            <a:endParaRPr lang="cs-CZ" dirty="0"/>
          </a:p>
          <a:p>
            <a:r>
              <a:rPr lang="cs-CZ" dirty="0" err="1"/>
              <a:t>c</a:t>
            </a:r>
            <a:r>
              <a:rPr lang="cs-CZ" dirty="0" err="1" smtClean="0"/>
              <a:t>orn</a:t>
            </a:r>
            <a:r>
              <a:rPr lang="cs-CZ" dirty="0" smtClean="0"/>
              <a:t>, </a:t>
            </a:r>
            <a:r>
              <a:rPr lang="cs-CZ" dirty="0" err="1" smtClean="0"/>
              <a:t>cornmeal</a:t>
            </a:r>
            <a:endParaRPr lang="cs-CZ" dirty="0" smtClean="0"/>
          </a:p>
          <a:p>
            <a:r>
              <a:rPr lang="cs-CZ" dirty="0" err="1">
                <a:solidFill>
                  <a:schemeClr val="accent2">
                    <a:lumMod val="75000"/>
                  </a:schemeClr>
                </a:solidFill>
              </a:rPr>
              <a:t>b</a:t>
            </a:r>
            <a:r>
              <a:rPr lang="cs-CZ" dirty="0" err="1" smtClean="0">
                <a:solidFill>
                  <a:schemeClr val="accent2">
                    <a:lumMod val="75000"/>
                  </a:schemeClr>
                </a:solidFill>
              </a:rPr>
              <a:t>uckwheat</a:t>
            </a:r>
            <a:endParaRPr lang="cs-CZ" dirty="0">
              <a:solidFill>
                <a:schemeClr val="accent2">
                  <a:lumMod val="75000"/>
                </a:schemeClr>
              </a:solidFill>
            </a:endParaRPr>
          </a:p>
          <a:p>
            <a:r>
              <a:rPr lang="cs-CZ" dirty="0" err="1">
                <a:solidFill>
                  <a:schemeClr val="accent2">
                    <a:lumMod val="75000"/>
                  </a:schemeClr>
                </a:solidFill>
              </a:rPr>
              <a:t>q</a:t>
            </a:r>
            <a:r>
              <a:rPr lang="cs-CZ" dirty="0" err="1" smtClean="0">
                <a:solidFill>
                  <a:schemeClr val="accent2">
                    <a:lumMod val="75000"/>
                  </a:schemeClr>
                </a:solidFill>
              </a:rPr>
              <a:t>uinoa</a:t>
            </a:r>
            <a:endParaRPr lang="cs-CZ" dirty="0">
              <a:solidFill>
                <a:schemeClr val="accent2">
                  <a:lumMod val="75000"/>
                </a:schemeClr>
              </a:solidFill>
            </a:endParaRPr>
          </a:p>
          <a:p>
            <a:r>
              <a:rPr lang="cs-CZ" dirty="0" err="1">
                <a:solidFill>
                  <a:schemeClr val="accent2">
                    <a:lumMod val="75000"/>
                  </a:schemeClr>
                </a:solidFill>
              </a:rPr>
              <a:t>a</a:t>
            </a:r>
            <a:r>
              <a:rPr lang="cs-CZ" dirty="0" err="1" smtClean="0">
                <a:solidFill>
                  <a:schemeClr val="accent2">
                    <a:lumMod val="75000"/>
                  </a:schemeClr>
                </a:solidFill>
              </a:rPr>
              <a:t>maranth</a:t>
            </a:r>
            <a:endParaRPr lang="cs-CZ" dirty="0">
              <a:solidFill>
                <a:schemeClr val="accent2">
                  <a:lumMod val="75000"/>
                </a:schemeClr>
              </a:solidFill>
            </a:endParaRPr>
          </a:p>
          <a:p>
            <a:r>
              <a:rPr lang="cs-CZ" dirty="0" err="1">
                <a:solidFill>
                  <a:schemeClr val="accent2">
                    <a:lumMod val="75000"/>
                  </a:schemeClr>
                </a:solidFill>
              </a:rPr>
              <a:t>w</a:t>
            </a:r>
            <a:r>
              <a:rPr lang="cs-CZ" dirty="0" err="1" smtClean="0">
                <a:solidFill>
                  <a:schemeClr val="accent2">
                    <a:lumMod val="75000"/>
                  </a:schemeClr>
                </a:solidFill>
              </a:rPr>
              <a:t>ild</a:t>
            </a:r>
            <a:r>
              <a:rPr lang="cs-CZ" dirty="0" smtClean="0">
                <a:solidFill>
                  <a:schemeClr val="accent2">
                    <a:lumMod val="75000"/>
                  </a:schemeClr>
                </a:solidFill>
              </a:rPr>
              <a:t> </a:t>
            </a:r>
            <a:r>
              <a:rPr lang="cs-CZ" dirty="0" err="1">
                <a:solidFill>
                  <a:schemeClr val="accent2">
                    <a:lumMod val="75000"/>
                  </a:schemeClr>
                </a:solidFill>
              </a:rPr>
              <a:t>rice</a:t>
            </a:r>
            <a:r>
              <a:rPr lang="cs-CZ" dirty="0">
                <a:solidFill>
                  <a:schemeClr val="accent2">
                    <a:lumMod val="75000"/>
                  </a:schemeClr>
                </a:solidFill>
              </a:rPr>
              <a:t>           </a:t>
            </a:r>
            <a:endParaRPr lang="cs-CZ" dirty="0" smtClean="0">
              <a:solidFill>
                <a:schemeClr val="accent2">
                  <a:lumMod val="75000"/>
                </a:schemeClr>
              </a:solidFill>
            </a:endParaRPr>
          </a:p>
          <a:p>
            <a:r>
              <a:rPr lang="cs-CZ" dirty="0" err="1">
                <a:solidFill>
                  <a:schemeClr val="accent2">
                    <a:lumMod val="75000"/>
                  </a:schemeClr>
                </a:solidFill>
              </a:rPr>
              <a:t>m</a:t>
            </a:r>
            <a:r>
              <a:rPr lang="cs-CZ" dirty="0" err="1" smtClean="0">
                <a:solidFill>
                  <a:schemeClr val="accent2">
                    <a:lumMod val="75000"/>
                  </a:schemeClr>
                </a:solidFill>
              </a:rPr>
              <a:t>illet</a:t>
            </a:r>
            <a:r>
              <a:rPr lang="cs-CZ" dirty="0" smtClean="0">
                <a:solidFill>
                  <a:schemeClr val="accent2">
                    <a:lumMod val="75000"/>
                  </a:schemeClr>
                </a:solidFill>
              </a:rPr>
              <a:t>                </a:t>
            </a:r>
            <a:r>
              <a:rPr lang="cs-CZ" dirty="0">
                <a:solidFill>
                  <a:schemeClr val="accent2">
                    <a:lumMod val="75000"/>
                  </a:schemeClr>
                </a:solidFill>
              </a:rPr>
              <a:t>…</a:t>
            </a:r>
            <a:r>
              <a:rPr lang="cs-CZ" dirty="0" err="1" smtClean="0">
                <a:solidFill>
                  <a:schemeClr val="accent2">
                    <a:lumMod val="75000"/>
                  </a:schemeClr>
                </a:solidFill>
              </a:rPr>
              <a:t>pseudocereals</a:t>
            </a:r>
            <a:endParaRPr lang="cs-CZ" dirty="0" smtClean="0">
              <a:solidFill>
                <a:schemeClr val="accent2">
                  <a:lumMod val="75000"/>
                </a:schemeClr>
              </a:solidFill>
            </a:endParaRPr>
          </a:p>
          <a:p>
            <a:pPr marL="0" indent="0">
              <a:buNone/>
            </a:pPr>
            <a:r>
              <a:rPr lang="cs-CZ" dirty="0">
                <a:solidFill>
                  <a:schemeClr val="accent2">
                    <a:lumMod val="75000"/>
                  </a:schemeClr>
                </a:solidFill>
              </a:rPr>
              <a:t> </a:t>
            </a:r>
            <a:endParaRPr lang="cs-CZ" dirty="0" smtClean="0">
              <a:solidFill>
                <a:schemeClr val="accent2">
                  <a:lumMod val="75000"/>
                </a:schemeClr>
              </a:solidFill>
            </a:endParaRPr>
          </a:p>
          <a:p>
            <a:pPr marL="0" indent="0">
              <a:buNone/>
            </a:pPr>
            <a:r>
              <a:rPr lang="cs-CZ" dirty="0">
                <a:solidFill>
                  <a:schemeClr val="accent2">
                    <a:lumMod val="75000"/>
                  </a:schemeClr>
                </a:solidFill>
              </a:rPr>
              <a:t> </a:t>
            </a:r>
            <a:endParaRPr lang="cs-CZ" dirty="0" smtClean="0">
              <a:solidFill>
                <a:schemeClr val="accent2">
                  <a:lumMod val="75000"/>
                </a:schemeClr>
              </a:solidFill>
            </a:endParaRPr>
          </a:p>
          <a:p>
            <a:endParaRPr lang="cs-CZ" dirty="0" smtClean="0"/>
          </a:p>
          <a:p>
            <a:endParaRPr lang="cs-CZ" dirty="0"/>
          </a:p>
        </p:txBody>
      </p:sp>
      <p:pic>
        <p:nvPicPr>
          <p:cNvPr id="6146" name="Picture 2" descr="https://encrypted-tbn2.gstatic.com/images?q=tbn:ANd9GcRR3yu6ShfXDdXMr7ZGgltSUY_xNvs4Uf4zsp6GH1eYMRuuNCjq3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7118" y="1427040"/>
            <a:ext cx="2277943" cy="147083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8048" y="2946869"/>
            <a:ext cx="5283885" cy="3297462"/>
          </a:xfrm>
          <a:prstGeom prst="rect">
            <a:avLst/>
          </a:prstGeom>
        </p:spPr>
      </p:pic>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22</a:t>
            </a:fld>
            <a:endParaRPr lang="cs-CZ" dirty="0"/>
          </a:p>
        </p:txBody>
      </p:sp>
      <p:sp>
        <p:nvSpPr>
          <p:cNvPr id="9" name="TextovéPole 8"/>
          <p:cNvSpPr txBox="1"/>
          <p:nvPr/>
        </p:nvSpPr>
        <p:spPr>
          <a:xfrm>
            <a:off x="3087522" y="3963706"/>
            <a:ext cx="3378682" cy="646331"/>
          </a:xfrm>
          <a:prstGeom prst="rect">
            <a:avLst/>
          </a:prstGeom>
          <a:noFill/>
          <a:ln>
            <a:noFill/>
          </a:ln>
        </p:spPr>
        <p:txBody>
          <a:bodyPr wrap="none" rtlCol="0">
            <a:spAutoFit/>
          </a:bodyPr>
          <a:lstStyle/>
          <a:p>
            <a:pPr algn="ctr"/>
            <a:r>
              <a:rPr lang="cs-CZ" b="1" i="1" dirty="0" err="1" smtClean="0">
                <a:latin typeface="Segoe UI" panose="020B0502040204020203" pitchFamily="34" charset="0"/>
                <a:ea typeface="Segoe UI" panose="020B0502040204020203" pitchFamily="34" charset="0"/>
                <a:cs typeface="Segoe UI" panose="020B0502040204020203" pitchFamily="34" charset="0"/>
              </a:rPr>
              <a:t>Celiac</a:t>
            </a:r>
            <a:r>
              <a:rPr lang="cs-CZ" b="1" i="1" dirty="0" smtClean="0">
                <a:latin typeface="Segoe UI" panose="020B0502040204020203" pitchFamily="34" charset="0"/>
                <a:ea typeface="Segoe UI" panose="020B0502040204020203" pitchFamily="34" charset="0"/>
                <a:cs typeface="Segoe UI" panose="020B0502040204020203" pitchFamily="34" charset="0"/>
              </a:rPr>
              <a:t> </a:t>
            </a:r>
            <a:r>
              <a:rPr lang="cs-CZ" b="1" i="1" dirty="0" err="1" smtClean="0">
                <a:latin typeface="Segoe UI" panose="020B0502040204020203" pitchFamily="34" charset="0"/>
                <a:ea typeface="Segoe UI" panose="020B0502040204020203" pitchFamily="34" charset="0"/>
                <a:cs typeface="Segoe UI" panose="020B0502040204020203" pitchFamily="34" charset="0"/>
              </a:rPr>
              <a:t>disease</a:t>
            </a:r>
            <a:r>
              <a:rPr lang="cs-CZ" b="1" i="1" dirty="0" smtClean="0">
                <a:latin typeface="Segoe UI" panose="020B0502040204020203" pitchFamily="34" charset="0"/>
                <a:ea typeface="Segoe UI" panose="020B0502040204020203" pitchFamily="34" charset="0"/>
                <a:cs typeface="Segoe UI" panose="020B0502040204020203" pitchFamily="34" charset="0"/>
              </a:rPr>
              <a:t> – </a:t>
            </a:r>
            <a:r>
              <a:rPr lang="cs-CZ" b="1" i="1" dirty="0" err="1" smtClean="0">
                <a:latin typeface="Segoe UI" panose="020B0502040204020203" pitchFamily="34" charset="0"/>
                <a:ea typeface="Segoe UI" panose="020B0502040204020203" pitchFamily="34" charset="0"/>
                <a:cs typeface="Segoe UI" panose="020B0502040204020203" pitchFamily="34" charset="0"/>
              </a:rPr>
              <a:t>autoimmune</a:t>
            </a:r>
            <a:r>
              <a:rPr lang="cs-CZ" b="1" i="1" dirty="0" smtClean="0">
                <a:latin typeface="Segoe UI" panose="020B0502040204020203" pitchFamily="34" charset="0"/>
                <a:ea typeface="Segoe UI" panose="020B0502040204020203" pitchFamily="34" charset="0"/>
                <a:cs typeface="Segoe UI" panose="020B0502040204020203" pitchFamily="34" charset="0"/>
              </a:rPr>
              <a:t> </a:t>
            </a:r>
            <a:br>
              <a:rPr lang="cs-CZ" b="1" i="1" dirty="0" smtClean="0">
                <a:latin typeface="Segoe UI" panose="020B0502040204020203" pitchFamily="34" charset="0"/>
                <a:ea typeface="Segoe UI" panose="020B0502040204020203" pitchFamily="34" charset="0"/>
                <a:cs typeface="Segoe UI" panose="020B0502040204020203" pitchFamily="34" charset="0"/>
              </a:rPr>
            </a:br>
            <a:r>
              <a:rPr lang="cs-CZ" b="1" i="1" dirty="0" err="1" smtClean="0">
                <a:latin typeface="Segoe UI" panose="020B0502040204020203" pitchFamily="34" charset="0"/>
                <a:ea typeface="Segoe UI" panose="020B0502040204020203" pitchFamily="34" charset="0"/>
                <a:cs typeface="Segoe UI" panose="020B0502040204020203" pitchFamily="34" charset="0"/>
              </a:rPr>
              <a:t>disease</a:t>
            </a:r>
            <a:r>
              <a:rPr lang="cs-CZ" b="1" i="1" dirty="0" smtClean="0">
                <a:latin typeface="Segoe UI" panose="020B0502040204020203" pitchFamily="34" charset="0"/>
                <a:ea typeface="Segoe UI" panose="020B0502040204020203" pitchFamily="34" charset="0"/>
                <a:cs typeface="Segoe UI" panose="020B0502040204020203" pitchFamily="34" charset="0"/>
              </a:rPr>
              <a:t>, not </a:t>
            </a:r>
            <a:r>
              <a:rPr lang="cs-CZ" b="1" i="1" dirty="0" err="1" smtClean="0">
                <a:latin typeface="Segoe UI" panose="020B0502040204020203" pitchFamily="34" charset="0"/>
                <a:ea typeface="Segoe UI" panose="020B0502040204020203" pitchFamily="34" charset="0"/>
                <a:cs typeface="Segoe UI" panose="020B0502040204020203" pitchFamily="34" charset="0"/>
              </a:rPr>
              <a:t>allergy</a:t>
            </a:r>
            <a:endParaRPr lang="cs-CZ" b="1" i="1" dirty="0">
              <a:latin typeface="Segoe UI" panose="020B0502040204020203" pitchFamily="34" charset="0"/>
              <a:ea typeface="Segoe UI" panose="020B0502040204020203" pitchFamily="34" charset="0"/>
              <a:cs typeface="Segoe UI" panose="020B0502040204020203" pitchFamily="34" charset="0"/>
            </a:endParaRPr>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294599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effectLst>
                  <a:outerShdw blurRad="38100" dist="38100" dir="2700000" algn="tl">
                    <a:srgbClr val="000000">
                      <a:alpha val="43137"/>
                    </a:srgbClr>
                  </a:outerShdw>
                </a:effectLst>
              </a:rPr>
              <a:t>Whole</a:t>
            </a:r>
            <a:r>
              <a:rPr lang="cs-CZ" b="1" dirty="0" smtClean="0">
                <a:effectLst>
                  <a:outerShdw blurRad="38100" dist="38100" dir="2700000" algn="tl">
                    <a:srgbClr val="000000">
                      <a:alpha val="43137"/>
                    </a:srgbClr>
                  </a:outerShdw>
                </a:effectLst>
              </a:rPr>
              <a:t> </a:t>
            </a:r>
            <a:r>
              <a:rPr lang="cs-CZ" b="1" dirty="0" err="1" smtClean="0">
                <a:effectLst>
                  <a:outerShdw blurRad="38100" dist="38100" dir="2700000" algn="tl">
                    <a:srgbClr val="000000">
                      <a:alpha val="43137"/>
                    </a:srgbClr>
                  </a:outerShdw>
                </a:effectLst>
              </a:rPr>
              <a:t>grains</a:t>
            </a:r>
            <a:endParaRPr lang="cs-CZ" b="1" dirty="0">
              <a:effectLst>
                <a:outerShdw blurRad="38100" dist="38100" dir="2700000" algn="tl">
                  <a:srgbClr val="000000">
                    <a:alpha val="43137"/>
                  </a:srgbClr>
                </a:outerShdw>
              </a:effectLst>
            </a:endParaRPr>
          </a:p>
        </p:txBody>
      </p:sp>
      <p:pic>
        <p:nvPicPr>
          <p:cNvPr id="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199204" y="1620838"/>
            <a:ext cx="7793592" cy="4381500"/>
          </a:xfrm>
          <a:noFill/>
          <a:ln/>
        </p:spPr>
      </p:pic>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23</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77671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dkocka.cz/pix/f/417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663" y="4177596"/>
            <a:ext cx="2882107" cy="1921404"/>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4965" y="3985685"/>
            <a:ext cx="3085353" cy="2113315"/>
          </a:xfrm>
          <a:prstGeom prst="rect">
            <a:avLst/>
          </a:prstGeom>
        </p:spPr>
      </p:pic>
      <p:sp>
        <p:nvSpPr>
          <p:cNvPr id="9" name="Obdélník 8"/>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116" y="139523"/>
            <a:ext cx="6727769" cy="4038073"/>
          </a:xfrm>
          <a:prstGeom prst="rect">
            <a:avLst/>
          </a:prstGeom>
        </p:spPr>
      </p:pic>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24</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1346950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outerShdw blurRad="38100" dist="38100" dir="2700000" algn="tl">
                    <a:srgbClr val="000000">
                      <a:alpha val="43137"/>
                    </a:srgbClr>
                  </a:outerShdw>
                </a:effectLst>
              </a:rPr>
              <a:t>Dietary</a:t>
            </a:r>
            <a:r>
              <a:rPr lang="cs-CZ" dirty="0" smtClean="0">
                <a:effectLst>
                  <a:outerShdw blurRad="38100" dist="38100" dir="2700000" algn="tl">
                    <a:srgbClr val="000000">
                      <a:alpha val="43137"/>
                    </a:srgbClr>
                  </a:outerShdw>
                </a:effectLst>
              </a:rPr>
              <a:t> </a:t>
            </a:r>
            <a:r>
              <a:rPr lang="cs-CZ" dirty="0" err="1" smtClean="0">
                <a:effectLst>
                  <a:outerShdw blurRad="38100" dist="38100" dir="2700000" algn="tl">
                    <a:srgbClr val="000000">
                      <a:alpha val="43137"/>
                    </a:srgbClr>
                  </a:outerShdw>
                </a:effectLst>
              </a:rPr>
              <a:t>fibre</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r>
              <a:rPr lang="en-US" sz="2400" i="1" dirty="0" smtClean="0"/>
              <a:t>"Dietary fiber is the edible parts of plants or analogous carbohydrates that are resistant to digestion and absorption in the human small intestine with complete or partial fermentation in the large intestine. Dietary fiber includes polysaccharides, oligosaccharides, lignin, and associated plants substances. Dietary fibers promote beneficial physiological effects including laxation, and/or blood cholesterol attenuation, and/or blood glucose attenuation.</a:t>
            </a:r>
            <a:r>
              <a:rPr lang="cs-CZ" sz="2400" i="1" dirty="0" smtClean="0"/>
              <a:t>“</a:t>
            </a:r>
          </a:p>
          <a:p>
            <a:pPr marL="0" indent="0">
              <a:buNone/>
            </a:pPr>
            <a:r>
              <a:rPr lang="cs-CZ" sz="2400" i="1" dirty="0" smtClean="0"/>
              <a:t>						(AACC International)</a:t>
            </a:r>
          </a:p>
          <a:p>
            <a:endParaRPr lang="cs-CZ" sz="2400" i="1" dirty="0"/>
          </a:p>
          <a:p>
            <a:r>
              <a:rPr lang="cs-CZ" sz="2400" dirty="0" err="1" smtClean="0"/>
              <a:t>Whole</a:t>
            </a:r>
            <a:r>
              <a:rPr lang="cs-CZ" sz="2400" dirty="0" smtClean="0"/>
              <a:t> </a:t>
            </a:r>
            <a:r>
              <a:rPr lang="cs-CZ" sz="2400" dirty="0" err="1" smtClean="0"/>
              <a:t>grains</a:t>
            </a:r>
            <a:r>
              <a:rPr lang="cs-CZ" sz="2400" dirty="0" smtClean="0"/>
              <a:t>, </a:t>
            </a:r>
            <a:r>
              <a:rPr lang="cs-CZ" sz="2400" dirty="0" err="1" smtClean="0"/>
              <a:t>fruits</a:t>
            </a:r>
            <a:r>
              <a:rPr lang="cs-CZ" sz="2400" dirty="0" smtClean="0"/>
              <a:t>, </a:t>
            </a:r>
            <a:r>
              <a:rPr lang="cs-CZ" sz="2400" dirty="0" err="1" smtClean="0"/>
              <a:t>vegetables</a:t>
            </a:r>
            <a:r>
              <a:rPr lang="cs-CZ" sz="2400" dirty="0" smtClean="0"/>
              <a:t>, </a:t>
            </a:r>
            <a:r>
              <a:rPr lang="cs-CZ" sz="2400" dirty="0" err="1" smtClean="0"/>
              <a:t>legumes</a:t>
            </a:r>
            <a:r>
              <a:rPr lang="cs-CZ" sz="2400" dirty="0" smtClean="0"/>
              <a:t>, </a:t>
            </a:r>
            <a:r>
              <a:rPr lang="cs-CZ" sz="2400" dirty="0" err="1" smtClean="0"/>
              <a:t>nuts</a:t>
            </a:r>
            <a:r>
              <a:rPr lang="cs-CZ" sz="2400" dirty="0"/>
              <a:t> </a:t>
            </a:r>
            <a:r>
              <a:rPr lang="cs-CZ" sz="2400" dirty="0" smtClean="0"/>
              <a:t>and </a:t>
            </a:r>
            <a:r>
              <a:rPr lang="cs-CZ" sz="2400" dirty="0" err="1" smtClean="0"/>
              <a:t>oily</a:t>
            </a:r>
            <a:r>
              <a:rPr lang="cs-CZ" sz="2400" dirty="0" smtClean="0"/>
              <a:t> </a:t>
            </a:r>
            <a:r>
              <a:rPr lang="cs-CZ" sz="2400" dirty="0" err="1" smtClean="0"/>
              <a:t>seeds</a:t>
            </a:r>
            <a:endParaRPr lang="cs-CZ" sz="2400" dirty="0" smtClean="0"/>
          </a:p>
          <a:p>
            <a:r>
              <a:rPr lang="cs-CZ" sz="2400" dirty="0" err="1" smtClean="0"/>
              <a:t>Recommended</a:t>
            </a:r>
            <a:r>
              <a:rPr lang="cs-CZ" sz="2400" dirty="0" smtClean="0"/>
              <a:t> </a:t>
            </a:r>
            <a:r>
              <a:rPr lang="cs-CZ" sz="2400" dirty="0" err="1" smtClean="0"/>
              <a:t>fibre</a:t>
            </a:r>
            <a:r>
              <a:rPr lang="cs-CZ" sz="2400" dirty="0" smtClean="0"/>
              <a:t> </a:t>
            </a:r>
            <a:r>
              <a:rPr lang="cs-CZ" sz="2400" dirty="0" err="1" smtClean="0"/>
              <a:t>intake</a:t>
            </a:r>
            <a:r>
              <a:rPr lang="cs-CZ" sz="2400" dirty="0" smtClean="0"/>
              <a:t> </a:t>
            </a:r>
            <a:r>
              <a:rPr lang="cs-CZ" sz="2400" dirty="0" err="1" smtClean="0"/>
              <a:t>for</a:t>
            </a:r>
            <a:r>
              <a:rPr lang="cs-CZ" sz="2400" dirty="0" smtClean="0"/>
              <a:t> </a:t>
            </a:r>
            <a:r>
              <a:rPr lang="cs-CZ" sz="2400" dirty="0" err="1" smtClean="0"/>
              <a:t>adults</a:t>
            </a:r>
            <a:r>
              <a:rPr lang="cs-CZ" sz="2400" dirty="0" smtClean="0"/>
              <a:t> … </a:t>
            </a:r>
            <a:r>
              <a:rPr lang="cs-CZ" sz="2400" b="1" dirty="0" smtClean="0">
                <a:solidFill>
                  <a:schemeClr val="accent4">
                    <a:lumMod val="50000"/>
                  </a:schemeClr>
                </a:solidFill>
              </a:rPr>
              <a:t>25–30 g per </a:t>
            </a:r>
            <a:r>
              <a:rPr lang="cs-CZ" sz="2400" b="1" dirty="0" err="1" smtClean="0">
                <a:solidFill>
                  <a:schemeClr val="accent4">
                    <a:lumMod val="50000"/>
                  </a:schemeClr>
                </a:solidFill>
              </a:rPr>
              <a:t>day</a:t>
            </a:r>
            <a:endParaRPr lang="cs-CZ" sz="2400" b="1" dirty="0">
              <a:solidFill>
                <a:schemeClr val="accent4">
                  <a:lumMod val="50000"/>
                </a:schemeClr>
              </a:solidFill>
            </a:endParaRPr>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2771" y="82779"/>
            <a:ext cx="1852717" cy="1232899"/>
          </a:xfrm>
          <a:prstGeom prst="rect">
            <a:avLst/>
          </a:prstGeom>
        </p:spPr>
      </p:pic>
      <p:pic>
        <p:nvPicPr>
          <p:cNvPr id="5" name="Obrázek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42748" y="2530"/>
            <a:ext cx="2594934" cy="1321844"/>
          </a:xfrm>
          <a:prstGeom prst="rect">
            <a:avLst/>
          </a:prstGeom>
        </p:spPr>
      </p:pic>
      <p:pic>
        <p:nvPicPr>
          <p:cNvPr id="6" name="Picture 2" descr="http://plzen.cz/wp-content/uploads/2014/06/plzen_cz_lustenin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44297" y="4979562"/>
            <a:ext cx="2636926" cy="137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46588" y="3673209"/>
            <a:ext cx="2018691" cy="1243991"/>
          </a:xfrm>
          <a:prstGeom prst="rect">
            <a:avLst/>
          </a:prstGeom>
        </p:spPr>
      </p:pic>
      <p:sp>
        <p:nvSpPr>
          <p:cNvPr id="8" name="Zástupný symbol pro zápatí 7"/>
          <p:cNvSpPr>
            <a:spLocks noGrp="1"/>
          </p:cNvSpPr>
          <p:nvPr>
            <p:ph type="ftr" sz="quarter" idx="11"/>
          </p:nvPr>
        </p:nvSpPr>
        <p:spPr/>
        <p:txBody>
          <a:bodyPr/>
          <a:lstStyle/>
          <a:p>
            <a:r>
              <a:rPr lang="cs-CZ" smtClean="0"/>
              <a:t>Nutrition</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25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21589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effectLst>
                  <a:outerShdw blurRad="38100" dist="38100" dir="2700000" algn="tl">
                    <a:srgbClr val="000000">
                      <a:alpha val="43137"/>
                    </a:srgbClr>
                  </a:outerShdw>
                </a:effectLst>
              </a:rPr>
              <a:t>NUTRITION CLAIMS </a:t>
            </a:r>
            <a:r>
              <a:rPr lang="cs-CZ" dirty="0" err="1" smtClean="0">
                <a:effectLst>
                  <a:outerShdw blurRad="38100" dist="38100" dir="2700000" algn="tl">
                    <a:srgbClr val="000000">
                      <a:alpha val="43137"/>
                    </a:srgbClr>
                  </a:outerShdw>
                </a:effectLst>
              </a:rPr>
              <a:t>about</a:t>
            </a:r>
            <a:r>
              <a:rPr lang="cs-CZ" dirty="0" smtClean="0">
                <a:effectLst>
                  <a:outerShdw blurRad="38100" dist="38100" dir="2700000" algn="tl">
                    <a:srgbClr val="000000">
                      <a:alpha val="43137"/>
                    </a:srgbClr>
                  </a:outerShdw>
                </a:effectLst>
              </a:rPr>
              <a:t> </a:t>
            </a:r>
            <a:r>
              <a:rPr lang="cs-CZ" dirty="0" err="1" smtClean="0">
                <a:effectLst>
                  <a:outerShdw blurRad="38100" dist="38100" dir="2700000" algn="tl">
                    <a:srgbClr val="000000">
                      <a:alpha val="43137"/>
                    </a:srgbClr>
                  </a:outerShdw>
                </a:effectLst>
              </a:rPr>
              <a:t>fibre</a:t>
            </a:r>
            <a:endParaRPr lang="cs-CZ" dirty="0">
              <a:effectLst>
                <a:outerShdw blurRad="38100" dist="38100" dir="2700000" algn="tl">
                  <a:srgbClr val="000000">
                    <a:alpha val="43137"/>
                  </a:srgbClr>
                </a:outerShdw>
              </a:effectLst>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663507698"/>
              </p:ext>
            </p:extLst>
          </p:nvPr>
        </p:nvGraphicFramePr>
        <p:xfrm>
          <a:off x="838200" y="1620838"/>
          <a:ext cx="10515600" cy="3200400"/>
        </p:xfrm>
        <a:graphic>
          <a:graphicData uri="http://schemas.openxmlformats.org/drawingml/2006/table">
            <a:tbl>
              <a:tblPr/>
              <a:tblGrid>
                <a:gridCol w="10515600">
                  <a:extLst>
                    <a:ext uri="{9D8B030D-6E8A-4147-A177-3AD203B41FA5}">
                      <a16:colId xmlns:a16="http://schemas.microsoft.com/office/drawing/2014/main" val="20000"/>
                    </a:ext>
                  </a:extLst>
                </a:gridCol>
              </a:tblGrid>
              <a:tr h="0">
                <a:tc>
                  <a:txBody>
                    <a:bodyPr/>
                    <a:lstStyle/>
                    <a:p>
                      <a:pPr algn="just"/>
                      <a:r>
                        <a:rPr lang="en-US" b="1" dirty="0">
                          <a:latin typeface="Segoe UI" panose="020B0502040204020203" pitchFamily="34" charset="0"/>
                          <a:ea typeface="Segoe UI" panose="020B0502040204020203" pitchFamily="34" charset="0"/>
                          <a:cs typeface="Segoe UI" panose="020B0502040204020203" pitchFamily="34" charset="0"/>
                        </a:rPr>
                        <a:t>SOURCE OF FIBRE</a:t>
                      </a:r>
                      <a:r>
                        <a:rPr lang="en-US" dirty="0">
                          <a:latin typeface="Segoe UI" panose="020B0502040204020203" pitchFamily="34" charset="0"/>
                          <a:ea typeface="Segoe UI" panose="020B0502040204020203" pitchFamily="34" charset="0"/>
                          <a:cs typeface="Segoe UI" panose="020B0502040204020203" pitchFamily="34" charset="0"/>
                        </a:rPr>
                        <a:t> </a:t>
                      </a:r>
                    </a:p>
                    <a:p>
                      <a:pPr algn="l"/>
                      <a:r>
                        <a:rPr lang="en-US" dirty="0">
                          <a:latin typeface="Segoe UI" panose="020B0502040204020203" pitchFamily="34" charset="0"/>
                          <a:ea typeface="Segoe UI" panose="020B0502040204020203" pitchFamily="34" charset="0"/>
                          <a:cs typeface="Segoe UI" panose="020B0502040204020203" pitchFamily="34" charset="0"/>
                        </a:rPr>
                        <a:t>A claim that a food is a source of </a:t>
                      </a:r>
                      <a:r>
                        <a:rPr lang="en-US" dirty="0" err="1">
                          <a:latin typeface="Segoe UI" panose="020B0502040204020203" pitchFamily="34" charset="0"/>
                          <a:ea typeface="Segoe UI" panose="020B0502040204020203" pitchFamily="34" charset="0"/>
                          <a:cs typeface="Segoe UI" panose="020B0502040204020203" pitchFamily="34" charset="0"/>
                        </a:rPr>
                        <a:t>fibre</a:t>
                      </a:r>
                      <a:r>
                        <a:rPr lang="en-US" dirty="0">
                          <a:latin typeface="Segoe UI" panose="020B0502040204020203" pitchFamily="34" charset="0"/>
                          <a:ea typeface="Segoe UI" panose="020B0502040204020203" pitchFamily="34" charset="0"/>
                          <a:cs typeface="Segoe UI" panose="020B0502040204020203" pitchFamily="34" charset="0"/>
                        </a:rPr>
                        <a:t>, and any claim likely to </a:t>
                      </a:r>
                      <a:r>
                        <a:rPr lang="en-US" dirty="0" smtClean="0">
                          <a:latin typeface="Segoe UI" panose="020B0502040204020203" pitchFamily="34" charset="0"/>
                          <a:ea typeface="Segoe UI" panose="020B0502040204020203" pitchFamily="34" charset="0"/>
                          <a:cs typeface="Segoe UI" panose="020B0502040204020203" pitchFamily="34" charset="0"/>
                        </a:rPr>
                        <a:t>have</a:t>
                      </a:r>
                      <a:r>
                        <a:rPr lang="cs-CZ" dirty="0" smtClean="0">
                          <a:latin typeface="Segoe UI" panose="020B0502040204020203" pitchFamily="34" charset="0"/>
                          <a:ea typeface="Segoe UI" panose="020B0502040204020203" pitchFamily="34" charset="0"/>
                          <a:cs typeface="Segoe UI" panose="020B0502040204020203" pitchFamily="34" charset="0"/>
                        </a:rPr>
                        <a:t> </a:t>
                      </a:r>
                      <a:r>
                        <a:rPr lang="en-US" dirty="0" smtClean="0">
                          <a:latin typeface="Segoe UI" panose="020B0502040204020203" pitchFamily="34" charset="0"/>
                          <a:ea typeface="Segoe UI" panose="020B0502040204020203" pitchFamily="34" charset="0"/>
                          <a:cs typeface="Segoe UI" panose="020B0502040204020203" pitchFamily="34" charset="0"/>
                        </a:rPr>
                        <a:t>the same</a:t>
                      </a:r>
                      <a:r>
                        <a:rPr lang="cs-CZ" dirty="0" smtClean="0">
                          <a:latin typeface="Segoe UI" panose="020B0502040204020203" pitchFamily="34" charset="0"/>
                          <a:ea typeface="Segoe UI" panose="020B0502040204020203" pitchFamily="34" charset="0"/>
                          <a:cs typeface="Segoe UI" panose="020B0502040204020203" pitchFamily="34" charset="0"/>
                        </a:rPr>
                        <a:t/>
                      </a:r>
                      <a:br>
                        <a:rPr lang="cs-CZ"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meaning </a:t>
                      </a:r>
                      <a:r>
                        <a:rPr lang="en-US" dirty="0">
                          <a:latin typeface="Segoe UI" panose="020B0502040204020203" pitchFamily="34" charset="0"/>
                          <a:ea typeface="Segoe UI" panose="020B0502040204020203" pitchFamily="34" charset="0"/>
                          <a:cs typeface="Segoe UI" panose="020B0502040204020203" pitchFamily="34" charset="0"/>
                        </a:rPr>
                        <a:t>for the consumer, may only be made where the product contains </a:t>
                      </a:r>
                      <a:r>
                        <a:rPr lang="en-US" dirty="0" smtClean="0">
                          <a:latin typeface="Segoe UI" panose="020B0502040204020203" pitchFamily="34" charset="0"/>
                          <a:ea typeface="Segoe UI" panose="020B0502040204020203" pitchFamily="34" charset="0"/>
                          <a:cs typeface="Segoe UI" panose="020B0502040204020203" pitchFamily="34" charset="0"/>
                        </a:rPr>
                        <a:t>at</a:t>
                      </a:r>
                      <a:r>
                        <a:rPr lang="cs-CZ" dirty="0" smtClean="0">
                          <a:latin typeface="Segoe UI" panose="020B0502040204020203" pitchFamily="34" charset="0"/>
                          <a:ea typeface="Segoe UI" panose="020B0502040204020203" pitchFamily="34" charset="0"/>
                          <a:cs typeface="Segoe UI" panose="020B0502040204020203" pitchFamily="34" charset="0"/>
                        </a:rPr>
                        <a:t/>
                      </a:r>
                      <a:br>
                        <a:rPr lang="cs-CZ"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least </a:t>
                      </a:r>
                      <a:r>
                        <a:rPr lang="en-US" b="1"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3 g of </a:t>
                      </a:r>
                      <a:r>
                        <a:rPr lang="en-US" b="1" dirty="0" err="1">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fibre</a:t>
                      </a:r>
                      <a:r>
                        <a:rPr lang="en-US" b="1"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 per 100 g</a:t>
                      </a:r>
                      <a:r>
                        <a:rPr lang="en-US"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 or at least 1,5 g of </a:t>
                      </a:r>
                      <a:r>
                        <a:rPr lang="en-US" dirty="0" err="1">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fibre</a:t>
                      </a:r>
                      <a:r>
                        <a:rPr lang="en-US"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 per 100 kcal</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endParaRPr lang="cs-CZ"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just"/>
                      <a:endParaRPr lang="en-US" dirty="0">
                        <a:latin typeface="Segoe UI" panose="020B0502040204020203" pitchFamily="34" charset="0"/>
                        <a:ea typeface="Segoe UI" panose="020B0502040204020203" pitchFamily="34" charset="0"/>
                        <a:cs typeface="Segoe UI" panose="020B0502040204020203" pitchFamily="34" charset="0"/>
                      </a:endParaRPr>
                    </a:p>
                  </a:txBody>
                  <a:tcPr marL="150821" marR="150821" anchor="ctr">
                    <a:lnL>
                      <a:noFill/>
                    </a:lnL>
                    <a:lnR>
                      <a:noFill/>
                    </a:lnR>
                    <a:lnT>
                      <a:noFill/>
                    </a:lnT>
                    <a:lnB>
                      <a:noFill/>
                    </a:lnB>
                  </a:tcPr>
                </a:tc>
                <a:extLst>
                  <a:ext uri="{0D108BD9-81ED-4DB2-BD59-A6C34878D82A}">
                    <a16:rowId xmlns:a16="http://schemas.microsoft.com/office/drawing/2014/main" val="10000"/>
                  </a:ext>
                </a:extLst>
              </a:tr>
              <a:tr h="0">
                <a:tc>
                  <a:txBody>
                    <a:bodyPr/>
                    <a:lstStyle/>
                    <a:p>
                      <a:pPr algn="just"/>
                      <a:r>
                        <a:rPr lang="en-US" b="1" dirty="0">
                          <a:latin typeface="Segoe UI" panose="020B0502040204020203" pitchFamily="34" charset="0"/>
                          <a:ea typeface="Segoe UI" panose="020B0502040204020203" pitchFamily="34" charset="0"/>
                          <a:cs typeface="Segoe UI" panose="020B0502040204020203" pitchFamily="34" charset="0"/>
                        </a:rPr>
                        <a:t>HIGH FIBRE</a:t>
                      </a:r>
                      <a:r>
                        <a:rPr lang="en-US" dirty="0">
                          <a:latin typeface="Segoe UI" panose="020B0502040204020203" pitchFamily="34" charset="0"/>
                          <a:ea typeface="Segoe UI" panose="020B0502040204020203" pitchFamily="34" charset="0"/>
                          <a:cs typeface="Segoe UI" panose="020B0502040204020203" pitchFamily="34" charset="0"/>
                        </a:rPr>
                        <a:t> </a:t>
                      </a:r>
                    </a:p>
                    <a:p>
                      <a:pPr algn="l"/>
                      <a:r>
                        <a:rPr lang="en-US" dirty="0">
                          <a:latin typeface="Segoe UI" panose="020B0502040204020203" pitchFamily="34" charset="0"/>
                          <a:ea typeface="Segoe UI" panose="020B0502040204020203" pitchFamily="34" charset="0"/>
                          <a:cs typeface="Segoe UI" panose="020B0502040204020203" pitchFamily="34" charset="0"/>
                        </a:rPr>
                        <a:t>A claim that a food is high in </a:t>
                      </a:r>
                      <a:r>
                        <a:rPr lang="en-US" dirty="0" err="1">
                          <a:latin typeface="Segoe UI" panose="020B0502040204020203" pitchFamily="34" charset="0"/>
                          <a:ea typeface="Segoe UI" panose="020B0502040204020203" pitchFamily="34" charset="0"/>
                          <a:cs typeface="Segoe UI" panose="020B0502040204020203" pitchFamily="34" charset="0"/>
                        </a:rPr>
                        <a:t>fibre</a:t>
                      </a:r>
                      <a:r>
                        <a:rPr lang="en-US" dirty="0">
                          <a:latin typeface="Segoe UI" panose="020B0502040204020203" pitchFamily="34" charset="0"/>
                          <a:ea typeface="Segoe UI" panose="020B0502040204020203" pitchFamily="34" charset="0"/>
                          <a:cs typeface="Segoe UI" panose="020B0502040204020203" pitchFamily="34" charset="0"/>
                        </a:rPr>
                        <a:t>, and any claim likely to have the </a:t>
                      </a:r>
                      <a:r>
                        <a:rPr lang="en-US" dirty="0" smtClean="0">
                          <a:latin typeface="Segoe UI" panose="020B0502040204020203" pitchFamily="34" charset="0"/>
                          <a:ea typeface="Segoe UI" panose="020B0502040204020203" pitchFamily="34" charset="0"/>
                          <a:cs typeface="Segoe UI" panose="020B0502040204020203" pitchFamily="34" charset="0"/>
                        </a:rPr>
                        <a:t>same</a:t>
                      </a:r>
                      <a:r>
                        <a:rPr lang="cs-CZ" dirty="0" smtClean="0">
                          <a:latin typeface="Segoe UI" panose="020B0502040204020203" pitchFamily="34" charset="0"/>
                          <a:ea typeface="Segoe UI" panose="020B0502040204020203" pitchFamily="34" charset="0"/>
                          <a:cs typeface="Segoe UI" panose="020B0502040204020203" pitchFamily="34" charset="0"/>
                        </a:rPr>
                        <a:t/>
                      </a:r>
                      <a:br>
                        <a:rPr lang="cs-CZ"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meaning </a:t>
                      </a:r>
                      <a:r>
                        <a:rPr lang="en-US" dirty="0">
                          <a:latin typeface="Segoe UI" panose="020B0502040204020203" pitchFamily="34" charset="0"/>
                          <a:ea typeface="Segoe UI" panose="020B0502040204020203" pitchFamily="34" charset="0"/>
                          <a:cs typeface="Segoe UI" panose="020B0502040204020203" pitchFamily="34" charset="0"/>
                        </a:rPr>
                        <a:t>for the consumer, may only be made where the product </a:t>
                      </a:r>
                      <a:r>
                        <a:rPr lang="en-US" dirty="0" smtClean="0">
                          <a:latin typeface="Segoe UI" panose="020B0502040204020203" pitchFamily="34" charset="0"/>
                          <a:ea typeface="Segoe UI" panose="020B0502040204020203" pitchFamily="34" charset="0"/>
                          <a:cs typeface="Segoe UI" panose="020B0502040204020203" pitchFamily="34" charset="0"/>
                        </a:rPr>
                        <a:t>contains</a:t>
                      </a:r>
                      <a:r>
                        <a:rPr lang="cs-CZ" dirty="0" smtClean="0">
                          <a:latin typeface="Segoe UI" panose="020B0502040204020203" pitchFamily="34" charset="0"/>
                          <a:ea typeface="Segoe UI" panose="020B0502040204020203" pitchFamily="34" charset="0"/>
                          <a:cs typeface="Segoe UI" panose="020B0502040204020203" pitchFamily="34" charset="0"/>
                        </a:rPr>
                        <a:t/>
                      </a:r>
                      <a:br>
                        <a:rPr lang="cs-CZ"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at </a:t>
                      </a:r>
                      <a:r>
                        <a:rPr lang="en-US" dirty="0">
                          <a:latin typeface="Segoe UI" panose="020B0502040204020203" pitchFamily="34" charset="0"/>
                          <a:ea typeface="Segoe UI" panose="020B0502040204020203" pitchFamily="34" charset="0"/>
                          <a:cs typeface="Segoe UI" panose="020B0502040204020203" pitchFamily="34" charset="0"/>
                        </a:rPr>
                        <a:t>least </a:t>
                      </a:r>
                      <a:r>
                        <a:rPr lang="en-US" b="1"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6 g of </a:t>
                      </a:r>
                      <a:r>
                        <a:rPr lang="en-US" b="1" dirty="0" err="1">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fibre</a:t>
                      </a:r>
                      <a:r>
                        <a:rPr lang="en-US" b="1"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 per 100 g </a:t>
                      </a:r>
                      <a:r>
                        <a:rPr lang="en-US"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or at least 3 g of </a:t>
                      </a:r>
                      <a:r>
                        <a:rPr lang="en-US" dirty="0" err="1">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fibre</a:t>
                      </a:r>
                      <a:r>
                        <a:rPr lang="en-US"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rPr>
                        <a:t> per 100 kcal</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endParaRPr lang="cs-CZ"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just"/>
                      <a:endParaRPr lang="cs-CZ" dirty="0" smtClean="0">
                        <a:latin typeface="Segoe UI" panose="020B0502040204020203" pitchFamily="34" charset="0"/>
                        <a:ea typeface="Segoe UI" panose="020B0502040204020203" pitchFamily="34" charset="0"/>
                        <a:cs typeface="Segoe UI" panose="020B0502040204020203" pitchFamily="34" charset="0"/>
                      </a:endParaRPr>
                    </a:p>
                    <a:p>
                      <a:pPr algn="just"/>
                      <a:endParaRPr lang="en-US" dirty="0">
                        <a:latin typeface="Segoe UI" panose="020B0502040204020203" pitchFamily="34" charset="0"/>
                        <a:ea typeface="Segoe UI" panose="020B0502040204020203" pitchFamily="34" charset="0"/>
                        <a:cs typeface="Segoe UI" panose="020B0502040204020203" pitchFamily="34" charset="0"/>
                      </a:endParaRPr>
                    </a:p>
                  </a:txBody>
                  <a:tcPr marL="150821" marR="150821" anchor="ctr">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3074" name="Picture 2" descr="http://quakeroats.ca/sites/quakeroats.ca/files/M221062_HF_RsnSpc_10ct_E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7812" y="1693582"/>
            <a:ext cx="2790036" cy="434318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275498" y="5221191"/>
            <a:ext cx="903841" cy="929161"/>
          </a:xfrm>
          <a:prstGeom prst="rect">
            <a:avLst/>
          </a:prstGeom>
        </p:spPr>
      </p:pic>
      <p:pic>
        <p:nvPicPr>
          <p:cNvPr id="5" name="Obráze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8175" y="3403403"/>
            <a:ext cx="2792702" cy="2259021"/>
          </a:xfrm>
          <a:prstGeom prst="rect">
            <a:avLst/>
          </a:prstGeom>
        </p:spPr>
      </p:pic>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26</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397241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outerShdw blurRad="38100" dist="38100" dir="2700000" algn="tl">
                    <a:srgbClr val="000000">
                      <a:alpha val="43137"/>
                    </a:srgbClr>
                  </a:outerShdw>
                </a:effectLst>
              </a:rPr>
              <a:t>Glycemic</a:t>
            </a:r>
            <a:r>
              <a:rPr lang="cs-CZ" dirty="0" smtClean="0">
                <a:effectLst>
                  <a:outerShdw blurRad="38100" dist="38100" dir="2700000" algn="tl">
                    <a:srgbClr val="000000">
                      <a:alpha val="43137"/>
                    </a:srgbClr>
                  </a:outerShdw>
                </a:effectLst>
              </a:rPr>
              <a:t> index</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20000"/>
          </a:bodyPr>
          <a:lstStyle/>
          <a:p>
            <a:r>
              <a:rPr lang="cs-CZ" sz="2400" dirty="0" err="1" smtClean="0"/>
              <a:t>Carbohydrate</a:t>
            </a:r>
            <a:r>
              <a:rPr lang="cs-CZ" sz="2400" dirty="0" smtClean="0"/>
              <a:t> </a:t>
            </a:r>
            <a:r>
              <a:rPr lang="cs-CZ" sz="2400" dirty="0" err="1" smtClean="0"/>
              <a:t>foods</a:t>
            </a:r>
            <a:r>
              <a:rPr lang="cs-CZ" sz="2400" dirty="0" smtClean="0"/>
              <a:t> are </a:t>
            </a:r>
            <a:r>
              <a:rPr lang="cs-CZ" sz="2400" dirty="0" err="1" smtClean="0"/>
              <a:t>digested</a:t>
            </a:r>
            <a:r>
              <a:rPr lang="cs-CZ" sz="2400" dirty="0" smtClean="0"/>
              <a:t> and </a:t>
            </a:r>
            <a:r>
              <a:rPr lang="cs-CZ" sz="2400" dirty="0" err="1" smtClean="0"/>
              <a:t>absorbed</a:t>
            </a:r>
            <a:r>
              <a:rPr lang="cs-CZ" sz="2400" dirty="0" smtClean="0"/>
              <a:t> </a:t>
            </a:r>
            <a:br>
              <a:rPr lang="cs-CZ" sz="2400" dirty="0" smtClean="0"/>
            </a:br>
            <a:r>
              <a:rPr lang="cs-CZ" sz="2400" dirty="0" err="1" smtClean="0"/>
              <a:t>at</a:t>
            </a:r>
            <a:r>
              <a:rPr lang="cs-CZ" sz="2400" dirty="0" smtClean="0"/>
              <a:t> </a:t>
            </a:r>
            <a:r>
              <a:rPr lang="cs-CZ" sz="2400" dirty="0" err="1" smtClean="0"/>
              <a:t>different</a:t>
            </a:r>
            <a:r>
              <a:rPr lang="cs-CZ" sz="2400" dirty="0" smtClean="0"/>
              <a:t> </a:t>
            </a:r>
            <a:r>
              <a:rPr lang="cs-CZ" sz="2400" dirty="0" err="1" smtClean="0"/>
              <a:t>rates</a:t>
            </a:r>
            <a:r>
              <a:rPr lang="cs-CZ" sz="2400" dirty="0"/>
              <a:t>.</a:t>
            </a:r>
            <a:r>
              <a:rPr lang="cs-CZ" sz="2400" dirty="0" smtClean="0"/>
              <a:t> </a:t>
            </a:r>
          </a:p>
          <a:p>
            <a:r>
              <a:rPr lang="cs-CZ" sz="2400" b="1" dirty="0" smtClean="0">
                <a:solidFill>
                  <a:schemeClr val="accent4">
                    <a:lumMod val="50000"/>
                  </a:schemeClr>
                </a:solidFill>
              </a:rPr>
              <a:t>GI </a:t>
            </a:r>
            <a:r>
              <a:rPr lang="cs-CZ" sz="2400" b="1" dirty="0" err="1" smtClean="0">
                <a:solidFill>
                  <a:schemeClr val="accent4">
                    <a:lumMod val="50000"/>
                  </a:schemeClr>
                </a:solidFill>
              </a:rPr>
              <a:t>is</a:t>
            </a:r>
            <a:r>
              <a:rPr lang="cs-CZ" sz="2400" b="1" dirty="0" smtClean="0">
                <a:solidFill>
                  <a:schemeClr val="accent4">
                    <a:lumMod val="50000"/>
                  </a:schemeClr>
                </a:solidFill>
              </a:rPr>
              <a:t> a </a:t>
            </a:r>
            <a:r>
              <a:rPr lang="cs-CZ" sz="2400" b="1" dirty="0" err="1" smtClean="0">
                <a:solidFill>
                  <a:schemeClr val="accent4">
                    <a:lumMod val="50000"/>
                  </a:schemeClr>
                </a:solidFill>
              </a:rPr>
              <a:t>relative</a:t>
            </a:r>
            <a:r>
              <a:rPr lang="cs-CZ" sz="2400" b="1" dirty="0" smtClean="0">
                <a:solidFill>
                  <a:schemeClr val="accent4">
                    <a:lumMod val="50000"/>
                  </a:schemeClr>
                </a:solidFill>
              </a:rPr>
              <a:t> </a:t>
            </a:r>
            <a:r>
              <a:rPr lang="cs-CZ" sz="2400" b="1" dirty="0" err="1" smtClean="0">
                <a:solidFill>
                  <a:schemeClr val="accent4">
                    <a:lumMod val="50000"/>
                  </a:schemeClr>
                </a:solidFill>
              </a:rPr>
              <a:t>measure</a:t>
            </a:r>
            <a:r>
              <a:rPr lang="cs-CZ" sz="2400" b="1" dirty="0" smtClean="0">
                <a:solidFill>
                  <a:schemeClr val="accent4">
                    <a:lumMod val="50000"/>
                  </a:schemeClr>
                </a:solidFill>
              </a:rPr>
              <a:t> </a:t>
            </a:r>
            <a:r>
              <a:rPr lang="cs-CZ" sz="2400" b="1" dirty="0" err="1" smtClean="0">
                <a:solidFill>
                  <a:schemeClr val="accent4">
                    <a:lumMod val="50000"/>
                  </a:schemeClr>
                </a:solidFill>
              </a:rPr>
              <a:t>of</a:t>
            </a:r>
            <a:r>
              <a:rPr lang="cs-CZ" sz="2400" b="1" dirty="0" smtClean="0">
                <a:solidFill>
                  <a:schemeClr val="accent4">
                    <a:lumMod val="50000"/>
                  </a:schemeClr>
                </a:solidFill>
              </a:rPr>
              <a:t> </a:t>
            </a:r>
            <a:r>
              <a:rPr lang="cs-CZ" sz="2400" b="1" dirty="0" err="1" smtClean="0">
                <a:solidFill>
                  <a:schemeClr val="accent4">
                    <a:lumMod val="50000"/>
                  </a:schemeClr>
                </a:solidFill>
              </a:rPr>
              <a:t>the</a:t>
            </a:r>
            <a:r>
              <a:rPr lang="cs-CZ" sz="2400" b="1" dirty="0" smtClean="0">
                <a:solidFill>
                  <a:schemeClr val="accent4">
                    <a:lumMod val="50000"/>
                  </a:schemeClr>
                </a:solidFill>
              </a:rPr>
              <a:t> </a:t>
            </a:r>
            <a:r>
              <a:rPr lang="cs-CZ" sz="2400" b="1" dirty="0" err="1" smtClean="0">
                <a:solidFill>
                  <a:schemeClr val="accent4">
                    <a:lumMod val="50000"/>
                  </a:schemeClr>
                </a:solidFill>
              </a:rPr>
              <a:t>effect</a:t>
            </a:r>
            <a:r>
              <a:rPr lang="cs-CZ" sz="2400" b="1" dirty="0" smtClean="0">
                <a:solidFill>
                  <a:schemeClr val="accent4">
                    <a:lumMod val="50000"/>
                  </a:schemeClr>
                </a:solidFill>
              </a:rPr>
              <a:t> </a:t>
            </a:r>
            <a:r>
              <a:rPr lang="cs-CZ" sz="2400" b="1" dirty="0" err="1" smtClean="0">
                <a:solidFill>
                  <a:schemeClr val="accent4">
                    <a:lumMod val="50000"/>
                  </a:schemeClr>
                </a:solidFill>
              </a:rPr>
              <a:t>of</a:t>
            </a:r>
            <a:r>
              <a:rPr lang="cs-CZ" sz="2400" b="1" dirty="0" smtClean="0">
                <a:solidFill>
                  <a:schemeClr val="accent4">
                    <a:lumMod val="50000"/>
                  </a:schemeClr>
                </a:solidFill>
              </a:rPr>
              <a:t> </a:t>
            </a:r>
            <a:r>
              <a:rPr lang="cs-CZ" sz="2400" b="1" dirty="0" err="1" smtClean="0">
                <a:solidFill>
                  <a:schemeClr val="accent4">
                    <a:lumMod val="50000"/>
                  </a:schemeClr>
                </a:solidFill>
              </a:rPr>
              <a:t>different</a:t>
            </a:r>
            <a:r>
              <a:rPr lang="cs-CZ" sz="2400" b="1" dirty="0" smtClean="0">
                <a:solidFill>
                  <a:schemeClr val="accent4">
                    <a:lumMod val="50000"/>
                  </a:schemeClr>
                </a:solidFill>
              </a:rPr>
              <a:t> </a:t>
            </a:r>
            <a:br>
              <a:rPr lang="cs-CZ" sz="2400" b="1" dirty="0" smtClean="0">
                <a:solidFill>
                  <a:schemeClr val="accent4">
                    <a:lumMod val="50000"/>
                  </a:schemeClr>
                </a:solidFill>
              </a:rPr>
            </a:br>
            <a:r>
              <a:rPr lang="cs-CZ" sz="2400" b="1" dirty="0" err="1" smtClean="0">
                <a:solidFill>
                  <a:schemeClr val="accent4">
                    <a:lumMod val="50000"/>
                  </a:schemeClr>
                </a:solidFill>
              </a:rPr>
              <a:t>carbohydrate-containing</a:t>
            </a:r>
            <a:r>
              <a:rPr lang="cs-CZ" sz="2400" b="1" dirty="0" smtClean="0">
                <a:solidFill>
                  <a:schemeClr val="accent4">
                    <a:lumMod val="50000"/>
                  </a:schemeClr>
                </a:solidFill>
              </a:rPr>
              <a:t> </a:t>
            </a:r>
            <a:r>
              <a:rPr lang="cs-CZ" sz="2400" b="1" dirty="0" err="1" smtClean="0">
                <a:solidFill>
                  <a:schemeClr val="accent4">
                    <a:lumMod val="50000"/>
                  </a:schemeClr>
                </a:solidFill>
              </a:rPr>
              <a:t>foods</a:t>
            </a:r>
            <a:r>
              <a:rPr lang="cs-CZ" sz="2400" b="1" dirty="0" smtClean="0">
                <a:solidFill>
                  <a:schemeClr val="accent4">
                    <a:lumMod val="50000"/>
                  </a:schemeClr>
                </a:solidFill>
              </a:rPr>
              <a:t> on </a:t>
            </a:r>
            <a:r>
              <a:rPr lang="cs-CZ" sz="2400" b="1" dirty="0" err="1" smtClean="0">
                <a:solidFill>
                  <a:schemeClr val="accent4">
                    <a:lumMod val="50000"/>
                  </a:schemeClr>
                </a:solidFill>
              </a:rPr>
              <a:t>blood</a:t>
            </a:r>
            <a:r>
              <a:rPr lang="cs-CZ" sz="2400" b="1" dirty="0" smtClean="0">
                <a:solidFill>
                  <a:schemeClr val="accent4">
                    <a:lumMod val="50000"/>
                  </a:schemeClr>
                </a:solidFill>
              </a:rPr>
              <a:t> </a:t>
            </a:r>
            <a:r>
              <a:rPr lang="cs-CZ" sz="2400" b="1" dirty="0" err="1" smtClean="0">
                <a:solidFill>
                  <a:schemeClr val="accent4">
                    <a:lumMod val="50000"/>
                  </a:schemeClr>
                </a:solidFill>
              </a:rPr>
              <a:t>glucose</a:t>
            </a:r>
            <a:r>
              <a:rPr lang="cs-CZ" sz="2400" b="1" dirty="0" smtClean="0">
                <a:solidFill>
                  <a:schemeClr val="accent4">
                    <a:lumMod val="50000"/>
                  </a:schemeClr>
                </a:solidFill>
              </a:rPr>
              <a:t> </a:t>
            </a:r>
            <a:r>
              <a:rPr lang="cs-CZ" sz="2400" b="1" dirty="0" err="1" smtClean="0">
                <a:solidFill>
                  <a:schemeClr val="accent4">
                    <a:lumMod val="50000"/>
                  </a:schemeClr>
                </a:solidFill>
              </a:rPr>
              <a:t>level</a:t>
            </a:r>
            <a:r>
              <a:rPr lang="cs-CZ" sz="2400" b="1" dirty="0" smtClean="0">
                <a:solidFill>
                  <a:schemeClr val="accent4">
                    <a:lumMod val="50000"/>
                  </a:schemeClr>
                </a:solidFill>
              </a:rPr>
              <a:t>. </a:t>
            </a:r>
            <a:br>
              <a:rPr lang="cs-CZ" sz="2400" b="1" dirty="0" smtClean="0">
                <a:solidFill>
                  <a:schemeClr val="accent4">
                    <a:lumMod val="50000"/>
                  </a:schemeClr>
                </a:solidFill>
              </a:rPr>
            </a:br>
            <a:r>
              <a:rPr lang="cs-CZ" sz="2400" b="1" dirty="0" smtClean="0">
                <a:solidFill>
                  <a:schemeClr val="accent4">
                    <a:lumMod val="50000"/>
                  </a:schemeClr>
                </a:solidFill>
              </a:rPr>
              <a:t>A food </a:t>
            </a:r>
            <a:r>
              <a:rPr lang="cs-CZ" sz="2400" b="1" dirty="0" err="1" smtClean="0">
                <a:solidFill>
                  <a:schemeClr val="accent4">
                    <a:lumMod val="50000"/>
                  </a:schemeClr>
                </a:solidFill>
              </a:rPr>
              <a:t>with</a:t>
            </a:r>
            <a:r>
              <a:rPr lang="cs-CZ" sz="2400" b="1" dirty="0" smtClean="0">
                <a:solidFill>
                  <a:schemeClr val="accent4">
                    <a:lumMod val="50000"/>
                  </a:schemeClr>
                </a:solidFill>
              </a:rPr>
              <a:t> a </a:t>
            </a:r>
            <a:r>
              <a:rPr lang="cs-CZ" sz="2400" b="1" dirty="0" err="1" smtClean="0">
                <a:solidFill>
                  <a:schemeClr val="accent4">
                    <a:lumMod val="50000"/>
                  </a:schemeClr>
                </a:solidFill>
              </a:rPr>
              <a:t>high</a:t>
            </a:r>
            <a:r>
              <a:rPr lang="cs-CZ" sz="2400" b="1" dirty="0" smtClean="0">
                <a:solidFill>
                  <a:schemeClr val="accent4">
                    <a:lumMod val="50000"/>
                  </a:schemeClr>
                </a:solidFill>
              </a:rPr>
              <a:t> GI </a:t>
            </a:r>
            <a:r>
              <a:rPr lang="cs-CZ" sz="2400" b="1" dirty="0" err="1" smtClean="0">
                <a:solidFill>
                  <a:schemeClr val="accent4">
                    <a:lumMod val="50000"/>
                  </a:schemeClr>
                </a:solidFill>
              </a:rPr>
              <a:t>will</a:t>
            </a:r>
            <a:r>
              <a:rPr lang="cs-CZ" sz="2400" b="1" dirty="0" smtClean="0">
                <a:solidFill>
                  <a:schemeClr val="accent4">
                    <a:lumMod val="50000"/>
                  </a:schemeClr>
                </a:solidFill>
              </a:rPr>
              <a:t> </a:t>
            </a:r>
            <a:r>
              <a:rPr lang="cs-CZ" sz="2400" b="1" dirty="0" err="1" smtClean="0">
                <a:solidFill>
                  <a:schemeClr val="accent4">
                    <a:lumMod val="50000"/>
                  </a:schemeClr>
                </a:solidFill>
              </a:rPr>
              <a:t>raise</a:t>
            </a:r>
            <a:r>
              <a:rPr lang="cs-CZ" sz="2400" b="1" dirty="0" smtClean="0">
                <a:solidFill>
                  <a:schemeClr val="accent4">
                    <a:lumMod val="50000"/>
                  </a:schemeClr>
                </a:solidFill>
              </a:rPr>
              <a:t> </a:t>
            </a:r>
            <a:r>
              <a:rPr lang="cs-CZ" sz="2400" b="1" dirty="0" err="1" smtClean="0">
                <a:solidFill>
                  <a:schemeClr val="accent4">
                    <a:lumMod val="50000"/>
                  </a:schemeClr>
                </a:solidFill>
              </a:rPr>
              <a:t>blood</a:t>
            </a:r>
            <a:r>
              <a:rPr lang="cs-CZ" sz="2400" b="1" dirty="0" smtClean="0">
                <a:solidFill>
                  <a:schemeClr val="accent4">
                    <a:lumMod val="50000"/>
                  </a:schemeClr>
                </a:solidFill>
              </a:rPr>
              <a:t> </a:t>
            </a:r>
            <a:r>
              <a:rPr lang="cs-CZ" sz="2400" b="1" dirty="0" err="1" smtClean="0">
                <a:solidFill>
                  <a:schemeClr val="accent4">
                    <a:lumMod val="50000"/>
                  </a:schemeClr>
                </a:solidFill>
              </a:rPr>
              <a:t>glucose</a:t>
            </a:r>
            <a:r>
              <a:rPr lang="cs-CZ" sz="2400" b="1" dirty="0" smtClean="0">
                <a:solidFill>
                  <a:schemeClr val="accent4">
                    <a:lumMod val="50000"/>
                  </a:schemeClr>
                </a:solidFill>
              </a:rPr>
              <a:t> to a </a:t>
            </a:r>
            <a:r>
              <a:rPr lang="cs-CZ" sz="2400" b="1" dirty="0" err="1" smtClean="0">
                <a:solidFill>
                  <a:schemeClr val="accent4">
                    <a:lumMod val="50000"/>
                  </a:schemeClr>
                </a:solidFill>
              </a:rPr>
              <a:t>greater</a:t>
            </a:r>
            <a:r>
              <a:rPr lang="cs-CZ" sz="2400" b="1" dirty="0" smtClean="0">
                <a:solidFill>
                  <a:schemeClr val="accent4">
                    <a:lumMod val="50000"/>
                  </a:schemeClr>
                </a:solidFill>
              </a:rPr>
              <a:t> </a:t>
            </a:r>
            <a:br>
              <a:rPr lang="cs-CZ" sz="2400" b="1" dirty="0" smtClean="0">
                <a:solidFill>
                  <a:schemeClr val="accent4">
                    <a:lumMod val="50000"/>
                  </a:schemeClr>
                </a:solidFill>
              </a:rPr>
            </a:br>
            <a:r>
              <a:rPr lang="cs-CZ" sz="2400" b="1" dirty="0" err="1" smtClean="0">
                <a:solidFill>
                  <a:schemeClr val="accent4">
                    <a:lumMod val="50000"/>
                  </a:schemeClr>
                </a:solidFill>
              </a:rPr>
              <a:t>extent</a:t>
            </a:r>
            <a:r>
              <a:rPr lang="cs-CZ" sz="2400" b="1" dirty="0" smtClean="0">
                <a:solidFill>
                  <a:schemeClr val="accent4">
                    <a:lumMod val="50000"/>
                  </a:schemeClr>
                </a:solidFill>
              </a:rPr>
              <a:t> </a:t>
            </a:r>
            <a:r>
              <a:rPr lang="cs-CZ" sz="2400" b="1" dirty="0" err="1" smtClean="0">
                <a:solidFill>
                  <a:schemeClr val="accent4">
                    <a:lumMod val="50000"/>
                  </a:schemeClr>
                </a:solidFill>
              </a:rPr>
              <a:t>than</a:t>
            </a:r>
            <a:r>
              <a:rPr lang="cs-CZ" sz="2400" b="1" dirty="0" smtClean="0">
                <a:solidFill>
                  <a:schemeClr val="accent4">
                    <a:lumMod val="50000"/>
                  </a:schemeClr>
                </a:solidFill>
              </a:rPr>
              <a:t> a food </a:t>
            </a:r>
            <a:r>
              <a:rPr lang="cs-CZ" sz="2400" b="1" dirty="0" err="1" smtClean="0">
                <a:solidFill>
                  <a:schemeClr val="accent4">
                    <a:lumMod val="50000"/>
                  </a:schemeClr>
                </a:solidFill>
              </a:rPr>
              <a:t>with</a:t>
            </a:r>
            <a:r>
              <a:rPr lang="cs-CZ" sz="2400" b="1" dirty="0" smtClean="0">
                <a:solidFill>
                  <a:schemeClr val="accent4">
                    <a:lumMod val="50000"/>
                  </a:schemeClr>
                </a:solidFill>
              </a:rPr>
              <a:t> a </a:t>
            </a:r>
            <a:r>
              <a:rPr lang="cs-CZ" sz="2400" b="1" dirty="0" err="1" smtClean="0">
                <a:solidFill>
                  <a:schemeClr val="accent4">
                    <a:lumMod val="50000"/>
                  </a:schemeClr>
                </a:solidFill>
              </a:rPr>
              <a:t>low</a:t>
            </a:r>
            <a:r>
              <a:rPr lang="cs-CZ" sz="2400" b="1" dirty="0" smtClean="0">
                <a:solidFill>
                  <a:schemeClr val="accent4">
                    <a:lumMod val="50000"/>
                  </a:schemeClr>
                </a:solidFill>
              </a:rPr>
              <a:t> GI.</a:t>
            </a:r>
          </a:p>
          <a:p>
            <a:r>
              <a:rPr lang="en-US" sz="2400" b="1" dirty="0" smtClean="0">
                <a:solidFill>
                  <a:schemeClr val="accent4">
                    <a:lumMod val="50000"/>
                  </a:schemeClr>
                </a:solidFill>
              </a:rPr>
              <a:t>A </a:t>
            </a:r>
            <a:r>
              <a:rPr lang="en-US" sz="2400" b="1" dirty="0">
                <a:solidFill>
                  <a:schemeClr val="accent4">
                    <a:lumMod val="50000"/>
                  </a:schemeClr>
                </a:solidFill>
              </a:rPr>
              <a:t>number of factors </a:t>
            </a:r>
            <a:r>
              <a:rPr lang="en-US" sz="2400" dirty="0"/>
              <a:t>influence the rate and duration of the </a:t>
            </a:r>
            <a:r>
              <a:rPr lang="en-US" sz="2400" dirty="0" err="1"/>
              <a:t>glycemic</a:t>
            </a:r>
            <a:r>
              <a:rPr lang="en-US" sz="2400" dirty="0"/>
              <a:t> </a:t>
            </a:r>
            <a:r>
              <a:rPr lang="en-US" sz="2400" dirty="0" smtClean="0"/>
              <a:t>response</a:t>
            </a:r>
            <a:r>
              <a:rPr lang="cs-CZ" sz="2400" dirty="0" smtClean="0"/>
              <a:t> - </a:t>
            </a:r>
            <a:r>
              <a:rPr lang="en-US" sz="2400" dirty="0" smtClean="0"/>
              <a:t>the </a:t>
            </a:r>
            <a:r>
              <a:rPr lang="en-US" sz="2400" dirty="0"/>
              <a:t>type and form of the carbohydrate eaten, the cooking and processing methods used, the time of day the carbohydrate is ingested or the amount of other nutrients in the food, such as fat or protein</a:t>
            </a:r>
            <a:r>
              <a:rPr lang="cs-CZ" sz="2400" dirty="0"/>
              <a:t> </a:t>
            </a:r>
            <a:r>
              <a:rPr lang="cs-CZ" sz="2400" dirty="0" err="1"/>
              <a:t>or</a:t>
            </a:r>
            <a:r>
              <a:rPr lang="cs-CZ" sz="2400" dirty="0"/>
              <a:t> </a:t>
            </a:r>
            <a:r>
              <a:rPr lang="cs-CZ" sz="2400" dirty="0" err="1"/>
              <a:t>fiber</a:t>
            </a:r>
            <a:r>
              <a:rPr lang="en-US" sz="2400" dirty="0"/>
              <a:t>. In addition, individuals differ in their metabolism, which can also affect the glycemic response.</a:t>
            </a:r>
            <a:r>
              <a:rPr lang="cs-CZ" sz="2400" dirty="0"/>
              <a:t> </a:t>
            </a:r>
          </a:p>
          <a:p>
            <a:r>
              <a:rPr lang="cs-CZ" sz="2400" dirty="0" err="1" smtClean="0"/>
              <a:t>For</a:t>
            </a:r>
            <a:r>
              <a:rPr lang="cs-CZ" sz="2400" dirty="0" smtClean="0"/>
              <a:t> </a:t>
            </a:r>
            <a:r>
              <a:rPr lang="en-US" sz="2400" dirty="0" smtClean="0"/>
              <a:t>prevention </a:t>
            </a:r>
            <a:r>
              <a:rPr lang="en-US" sz="2400" dirty="0"/>
              <a:t>and control of conditions such as </a:t>
            </a:r>
            <a:r>
              <a:rPr lang="en-US" sz="2400" b="1" dirty="0">
                <a:solidFill>
                  <a:schemeClr val="accent4">
                    <a:lumMod val="50000"/>
                  </a:schemeClr>
                </a:solidFill>
              </a:rPr>
              <a:t>obesity, diabetes and heart disease and has also dietary advice for sport, for example which foods should be eaten in the </a:t>
            </a:r>
            <a:r>
              <a:rPr lang="en-US" sz="2400" b="1" dirty="0" smtClean="0">
                <a:solidFill>
                  <a:schemeClr val="accent4">
                    <a:lumMod val="50000"/>
                  </a:schemeClr>
                </a:solidFill>
              </a:rPr>
              <a:t>hours </a:t>
            </a:r>
            <a:r>
              <a:rPr lang="en-US" sz="2400" b="1" dirty="0">
                <a:solidFill>
                  <a:schemeClr val="accent4">
                    <a:lumMod val="50000"/>
                  </a:schemeClr>
                </a:solidFill>
              </a:rPr>
              <a:t>before </a:t>
            </a:r>
            <a:r>
              <a:rPr lang="cs-CZ" sz="2400" b="1" dirty="0">
                <a:solidFill>
                  <a:schemeClr val="accent4">
                    <a:lumMod val="50000"/>
                  </a:schemeClr>
                </a:solidFill>
              </a:rPr>
              <a:t>and </a:t>
            </a:r>
            <a:r>
              <a:rPr lang="cs-CZ" sz="2400" b="1" dirty="0" err="1">
                <a:solidFill>
                  <a:schemeClr val="accent4">
                    <a:lumMod val="50000"/>
                  </a:schemeClr>
                </a:solidFill>
              </a:rPr>
              <a:t>after</a:t>
            </a:r>
            <a:r>
              <a:rPr lang="cs-CZ" sz="2400" b="1" dirty="0">
                <a:solidFill>
                  <a:schemeClr val="accent4">
                    <a:lumMod val="50000"/>
                  </a:schemeClr>
                </a:solidFill>
              </a:rPr>
              <a:t> </a:t>
            </a:r>
            <a:r>
              <a:rPr lang="en-US" sz="2400" b="1" dirty="0" smtClean="0">
                <a:solidFill>
                  <a:schemeClr val="accent4">
                    <a:lumMod val="50000"/>
                  </a:schemeClr>
                </a:solidFill>
              </a:rPr>
              <a:t>physical </a:t>
            </a:r>
            <a:r>
              <a:rPr lang="en-US" sz="2400" b="1" dirty="0">
                <a:solidFill>
                  <a:schemeClr val="accent4">
                    <a:lumMod val="50000"/>
                  </a:schemeClr>
                </a:solidFill>
              </a:rPr>
              <a:t>exertion</a:t>
            </a:r>
            <a:r>
              <a:rPr lang="en-US" sz="2400" b="1" dirty="0" smtClean="0">
                <a:solidFill>
                  <a:schemeClr val="accent4">
                    <a:lumMod val="50000"/>
                  </a:schemeClr>
                </a:solidFill>
              </a:rPr>
              <a:t>.</a:t>
            </a:r>
            <a:endParaRPr lang="cs-CZ" sz="2400" b="1" dirty="0" smtClean="0">
              <a:solidFill>
                <a:schemeClr val="accent4">
                  <a:lumMod val="50000"/>
                </a:schemeClr>
              </a:solidFill>
            </a:endParaRPr>
          </a:p>
          <a:p>
            <a:r>
              <a:rPr lang="cs-CZ" sz="2400" dirty="0"/>
              <a:t>GI </a:t>
            </a:r>
            <a:r>
              <a:rPr lang="cs-CZ" sz="2400" dirty="0" err="1"/>
              <a:t>does</a:t>
            </a:r>
            <a:r>
              <a:rPr lang="cs-CZ" sz="2400" dirty="0"/>
              <a:t> not </a:t>
            </a:r>
            <a:r>
              <a:rPr lang="cs-CZ" sz="2400" dirty="0" err="1"/>
              <a:t>refer</a:t>
            </a:r>
            <a:r>
              <a:rPr lang="cs-CZ" sz="2400" dirty="0"/>
              <a:t> </a:t>
            </a:r>
            <a:r>
              <a:rPr lang="cs-CZ" sz="2400" dirty="0" err="1"/>
              <a:t>directly</a:t>
            </a:r>
            <a:r>
              <a:rPr lang="cs-CZ" sz="2400" dirty="0"/>
              <a:t> to </a:t>
            </a:r>
            <a:r>
              <a:rPr lang="cs-CZ" sz="2400" dirty="0" err="1"/>
              <a:t>quantified</a:t>
            </a:r>
            <a:r>
              <a:rPr lang="cs-CZ" sz="2400" dirty="0"/>
              <a:t> food </a:t>
            </a:r>
            <a:r>
              <a:rPr lang="cs-CZ" sz="2400" dirty="0" err="1"/>
              <a:t>exchanges</a:t>
            </a:r>
            <a:r>
              <a:rPr lang="cs-CZ" sz="2400" dirty="0"/>
              <a:t> </a:t>
            </a:r>
            <a:r>
              <a:rPr lang="cs-CZ" sz="2400" dirty="0">
                <a:latin typeface="Century Schoolbook" panose="02040604050505020304" pitchFamily="18" charset="0"/>
              </a:rPr>
              <a:t>→ </a:t>
            </a:r>
            <a:r>
              <a:rPr lang="cs-CZ" sz="2400" b="1" dirty="0" err="1">
                <a:solidFill>
                  <a:schemeClr val="accent4">
                    <a:lumMod val="50000"/>
                  </a:schemeClr>
                </a:solidFill>
              </a:rPr>
              <a:t>Glycemic</a:t>
            </a:r>
            <a:r>
              <a:rPr lang="cs-CZ" sz="2400" b="1" dirty="0">
                <a:solidFill>
                  <a:schemeClr val="accent4">
                    <a:lumMod val="50000"/>
                  </a:schemeClr>
                </a:solidFill>
              </a:rPr>
              <a:t> </a:t>
            </a:r>
            <a:r>
              <a:rPr lang="cs-CZ" sz="2400" b="1" dirty="0" err="1">
                <a:solidFill>
                  <a:schemeClr val="accent4">
                    <a:lumMod val="50000"/>
                  </a:schemeClr>
                </a:solidFill>
              </a:rPr>
              <a:t>Load</a:t>
            </a:r>
            <a:endParaRPr lang="cs-CZ" sz="2400" b="1" dirty="0">
              <a:solidFill>
                <a:schemeClr val="accent4">
                  <a:lumMod val="50000"/>
                </a:schemeClr>
              </a:solidFill>
            </a:endParaRPr>
          </a:p>
          <a:p>
            <a:endParaRPr lang="en-US" sz="2400" dirty="0">
              <a:solidFill>
                <a:srgbClr val="0070C0"/>
              </a:solidFill>
            </a:endParaRPr>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9257" y="139718"/>
            <a:ext cx="3143414" cy="3143414"/>
          </a:xfrm>
          <a:prstGeom prst="rect">
            <a:avLst/>
          </a:prstGeom>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27</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43335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Obrázek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00189" y="366648"/>
            <a:ext cx="8191623" cy="5877398"/>
          </a:xfrm>
          <a:prstGeom prst="rect">
            <a:avLst/>
          </a:prstGeom>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2051111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smtClean="0">
                <a:effectLst>
                  <a:outerShdw blurRad="38100" dist="38100" dir="2700000" algn="tl">
                    <a:srgbClr val="000000">
                      <a:alpha val="43137"/>
                    </a:srgbClr>
                  </a:outerShdw>
                </a:effectLst>
              </a:rPr>
              <a:t>Health</a:t>
            </a:r>
            <a:r>
              <a:rPr lang="cs-CZ" b="1" dirty="0" smtClean="0">
                <a:effectLst>
                  <a:outerShdw blurRad="38100" dist="38100" dir="2700000" algn="tl">
                    <a:srgbClr val="000000">
                      <a:alpha val="43137"/>
                    </a:srgbClr>
                  </a:outerShdw>
                </a:effectLst>
              </a:rPr>
              <a:t> </a:t>
            </a:r>
            <a:r>
              <a:rPr lang="cs-CZ" b="1" dirty="0" err="1" smtClean="0">
                <a:effectLst>
                  <a:outerShdw blurRad="38100" dist="38100" dir="2700000" algn="tl">
                    <a:srgbClr val="000000">
                      <a:alpha val="43137"/>
                    </a:srgbClr>
                  </a:outerShdw>
                </a:effectLst>
              </a:rPr>
              <a:t>claims</a:t>
            </a:r>
            <a:r>
              <a:rPr lang="cs-CZ" dirty="0" smtClean="0">
                <a:effectLst>
                  <a:outerShdw blurRad="38100" dist="38100" dir="2700000" algn="tl">
                    <a:srgbClr val="000000">
                      <a:alpha val="43137"/>
                    </a:srgbClr>
                  </a:outerShdw>
                </a:effectLst>
              </a:rPr>
              <a:t/>
            </a:r>
            <a:br>
              <a:rPr lang="cs-CZ" dirty="0" smtClean="0">
                <a:effectLst>
                  <a:outerShdw blurRad="38100" dist="38100" dir="2700000" algn="tl">
                    <a:srgbClr val="000000">
                      <a:alpha val="43137"/>
                    </a:srgbClr>
                  </a:outerShdw>
                </a:effectLst>
              </a:rPr>
            </a:br>
            <a:r>
              <a:rPr lang="cs-CZ" sz="2400" dirty="0" err="1" smtClean="0">
                <a:effectLst>
                  <a:outerShdw blurRad="38100" dist="38100" dir="2700000" algn="tl">
                    <a:srgbClr val="000000">
                      <a:alpha val="43137"/>
                    </a:srgbClr>
                  </a:outerShdw>
                </a:effectLst>
              </a:rPr>
              <a:t>about</a:t>
            </a:r>
            <a:r>
              <a:rPr lang="cs-CZ" sz="2400" dirty="0" smtClean="0">
                <a:effectLst>
                  <a:outerShdw blurRad="38100" dist="38100" dir="2700000" algn="tl">
                    <a:srgbClr val="000000">
                      <a:alpha val="43137"/>
                    </a:srgbClr>
                  </a:outerShdw>
                </a:effectLst>
              </a:rPr>
              <a:t> beta-</a:t>
            </a:r>
            <a:r>
              <a:rPr lang="cs-CZ" sz="2400" dirty="0" err="1" smtClean="0">
                <a:effectLst>
                  <a:outerShdw blurRad="38100" dist="38100" dir="2700000" algn="tl">
                    <a:srgbClr val="000000">
                      <a:alpha val="43137"/>
                    </a:srgbClr>
                  </a:outerShdw>
                </a:effectLst>
              </a:rPr>
              <a:t>glucans</a:t>
            </a:r>
            <a:endParaRPr lang="cs-CZ" sz="24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fontScale="92500" lnSpcReduction="10000"/>
          </a:bodyPr>
          <a:lstStyle/>
          <a:p>
            <a:pPr marL="0" indent="0">
              <a:buNone/>
            </a:pPr>
            <a:endParaRPr lang="cs-CZ" sz="2000" b="1" u="sng" dirty="0" smtClean="0">
              <a:solidFill>
                <a:srgbClr val="00B050"/>
              </a:solidFill>
            </a:endParaRPr>
          </a:p>
          <a:p>
            <a:pPr marL="0" indent="0">
              <a:buNone/>
            </a:pPr>
            <a:endParaRPr lang="cs-CZ" sz="2000" b="1" u="sng" dirty="0" smtClean="0">
              <a:solidFill>
                <a:srgbClr val="00B050"/>
              </a:solidFill>
            </a:endParaRPr>
          </a:p>
          <a:p>
            <a:pPr marL="0" indent="0">
              <a:buNone/>
            </a:pPr>
            <a:r>
              <a:rPr lang="en-US" sz="2400" b="1" u="sng" dirty="0" smtClean="0">
                <a:solidFill>
                  <a:schemeClr val="accent2">
                    <a:lumMod val="75000"/>
                  </a:schemeClr>
                </a:solidFill>
              </a:rPr>
              <a:t>Beta-glucans</a:t>
            </a:r>
            <a:r>
              <a:rPr lang="en-US" sz="2400" b="1" dirty="0" smtClean="0">
                <a:solidFill>
                  <a:schemeClr val="accent2">
                    <a:lumMod val="75000"/>
                  </a:schemeClr>
                </a:solidFill>
              </a:rPr>
              <a:t> contribute to the maintenance of normal blood cholesterol levels</a:t>
            </a:r>
            <a:r>
              <a:rPr lang="cs-CZ" sz="2400" b="1" dirty="0" smtClean="0">
                <a:solidFill>
                  <a:schemeClr val="accent2">
                    <a:lumMod val="75000"/>
                  </a:schemeClr>
                </a:solidFill>
              </a:rPr>
              <a:t>.</a:t>
            </a:r>
          </a:p>
          <a:p>
            <a:pPr marL="0" indent="0">
              <a:buNone/>
            </a:pPr>
            <a:r>
              <a:rPr lang="en-US" sz="1800" dirty="0" smtClean="0"/>
              <a:t>The claim may be used only for food which contains at least 1 g of beta-glucans from oats, oat bran, barley, barley bran, or from mixtures of these sources per quantified portion. In order to bear the claim information shall be given to the consumer that the beneficial effect is obtained with a daily intake of 3 g of beta-glucans from oats, oat bran, barley, barley bran, or from mixtures of these beta-glucans. </a:t>
            </a:r>
            <a:endParaRPr lang="cs-CZ" sz="1800" dirty="0" smtClean="0"/>
          </a:p>
          <a:p>
            <a:pPr marL="0" indent="0">
              <a:buNone/>
            </a:pPr>
            <a:endParaRPr lang="cs-CZ" sz="2000" dirty="0"/>
          </a:p>
          <a:p>
            <a:pPr marL="0" indent="0">
              <a:buNone/>
            </a:pPr>
            <a:r>
              <a:rPr lang="en-US" sz="2400" b="1" dirty="0" smtClean="0">
                <a:solidFill>
                  <a:schemeClr val="accent2">
                    <a:lumMod val="75000"/>
                  </a:schemeClr>
                </a:solidFill>
              </a:rPr>
              <a:t>Consumption of </a:t>
            </a:r>
            <a:r>
              <a:rPr lang="en-US" sz="2400" b="1" u="sng" dirty="0" smtClean="0">
                <a:solidFill>
                  <a:schemeClr val="accent2">
                    <a:lumMod val="75000"/>
                  </a:schemeClr>
                </a:solidFill>
              </a:rPr>
              <a:t>beta-glucans from oats or barley </a:t>
            </a:r>
            <a:r>
              <a:rPr lang="en-US" sz="2400" b="1" dirty="0" smtClean="0">
                <a:solidFill>
                  <a:schemeClr val="accent2">
                    <a:lumMod val="75000"/>
                  </a:schemeClr>
                </a:solidFill>
              </a:rPr>
              <a:t>as part of a meal contributes to the reduction of the blood glucose rise after that meal</a:t>
            </a:r>
            <a:r>
              <a:rPr lang="cs-CZ" sz="2400" b="1" dirty="0" smtClean="0">
                <a:solidFill>
                  <a:schemeClr val="accent2">
                    <a:lumMod val="75000"/>
                  </a:schemeClr>
                </a:solidFill>
              </a:rPr>
              <a:t>.</a:t>
            </a:r>
          </a:p>
          <a:p>
            <a:pPr marL="0" indent="0">
              <a:buNone/>
            </a:pPr>
            <a:r>
              <a:rPr lang="en-US" sz="1800" dirty="0" smtClean="0"/>
              <a:t>The claim may be used only for food which contains at least 4 g of beta-glucans from oats or barley for each 30 g of available carbohydrates in a quantified portion as part of the meal. In order to bear the claim information shall be given to the consumer that the beneficial effect is obtained by consuming the beta-glucans from oats or barley as part of the meal. </a:t>
            </a:r>
            <a:endParaRPr lang="cs-CZ" sz="18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36367" y="225424"/>
            <a:ext cx="3567877" cy="199801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4775" y="232756"/>
            <a:ext cx="3693896" cy="2068582"/>
          </a:xfrm>
          <a:prstGeom prst="rect">
            <a:avLst/>
          </a:prstGeom>
        </p:spPr>
      </p:pic>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29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4">
                    <a:lumMod val="60000"/>
                    <a:lumOff val="40000"/>
                  </a:schemeClr>
                </a:solidFill>
              </a:rPr>
              <a:t>Grains</a:t>
            </a:r>
            <a:endParaRPr lang="cs-CZ" dirty="0">
              <a:solidFill>
                <a:schemeClr val="accent4">
                  <a:lumMod val="60000"/>
                  <a:lumOff val="40000"/>
                </a:schemeClr>
              </a:solidFill>
            </a:endParaRPr>
          </a:p>
        </p:txBody>
      </p:sp>
    </p:spTree>
    <p:extLst>
      <p:ext uri="{BB962C8B-B14F-4D97-AF65-F5344CB8AC3E}">
        <p14:creationId xmlns:p14="http://schemas.microsoft.com/office/powerpoint/2010/main" val="2968947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3200" b="1" dirty="0"/>
              <a:t>Why </a:t>
            </a:r>
            <a:r>
              <a:rPr lang="cs-CZ" sz="3200" b="1" dirty="0" smtClean="0"/>
              <a:t>a</a:t>
            </a:r>
            <a:r>
              <a:rPr lang="en-US" sz="3200" b="1" dirty="0" smtClean="0"/>
              <a:t>re </a:t>
            </a:r>
            <a:r>
              <a:rPr lang="cs-CZ" sz="3200" b="1" dirty="0" smtClean="0"/>
              <a:t>n</a:t>
            </a:r>
            <a:r>
              <a:rPr lang="en-US" sz="3200" b="1" dirty="0" err="1" smtClean="0"/>
              <a:t>utrition</a:t>
            </a:r>
            <a:r>
              <a:rPr lang="en-US" sz="3200" b="1" dirty="0" smtClean="0"/>
              <a:t> </a:t>
            </a:r>
            <a:r>
              <a:rPr lang="en-US" sz="3200" b="1" dirty="0"/>
              <a:t>and </a:t>
            </a:r>
            <a:r>
              <a:rPr lang="cs-CZ" sz="3200" b="1" dirty="0" smtClean="0"/>
              <a:t>w</a:t>
            </a:r>
            <a:r>
              <a:rPr lang="en-US" sz="3200" b="1" dirty="0" smtClean="0"/>
              <a:t>eight </a:t>
            </a:r>
            <a:r>
              <a:rPr lang="cs-CZ" sz="3200" b="1" dirty="0" smtClean="0"/>
              <a:t>s</a:t>
            </a:r>
            <a:r>
              <a:rPr lang="en-US" sz="3200" b="1" dirty="0" err="1" smtClean="0"/>
              <a:t>tatus</a:t>
            </a:r>
            <a:r>
              <a:rPr lang="en-US" sz="3200" b="1" dirty="0" smtClean="0"/>
              <a:t> </a:t>
            </a:r>
            <a:r>
              <a:rPr lang="cs-CZ" sz="3200" b="1" dirty="0" smtClean="0"/>
              <a:t>i</a:t>
            </a:r>
            <a:r>
              <a:rPr lang="en-US" sz="3200" b="1" dirty="0" err="1" smtClean="0"/>
              <a:t>mportant</a:t>
            </a:r>
            <a:r>
              <a:rPr lang="en-US" sz="3200" b="1" dirty="0"/>
              <a:t>?</a:t>
            </a:r>
            <a:endParaRPr lang="cs-CZ" sz="3200" dirty="0"/>
          </a:p>
        </p:txBody>
      </p:sp>
      <p:sp>
        <p:nvSpPr>
          <p:cNvPr id="3" name="Zástupný symbol pro obsah 2"/>
          <p:cNvSpPr>
            <a:spLocks noGrp="1"/>
          </p:cNvSpPr>
          <p:nvPr>
            <p:ph idx="1"/>
          </p:nvPr>
        </p:nvSpPr>
        <p:spPr/>
        <p:txBody>
          <a:bodyPr/>
          <a:lstStyle/>
          <a:p>
            <a:pPr marL="0" indent="0">
              <a:buNone/>
            </a:pPr>
            <a:r>
              <a:rPr lang="en-US" b="1" dirty="0"/>
              <a:t>Individuals who are at a healthy weight are less likely to:</a:t>
            </a:r>
          </a:p>
          <a:p>
            <a:r>
              <a:rPr lang="en-US" dirty="0"/>
              <a:t>Develop chronic disease risk factors, such as high blood pressure and dyslipidemia.</a:t>
            </a:r>
          </a:p>
          <a:p>
            <a:r>
              <a:rPr lang="en-US" dirty="0"/>
              <a:t>Develop chronic diseases, such as type 2 diabetes, heart disease, osteoarthritis, and some cancers.</a:t>
            </a:r>
          </a:p>
          <a:p>
            <a:r>
              <a:rPr lang="en-US" dirty="0"/>
              <a:t>Experience complications during pregnancy.</a:t>
            </a:r>
          </a:p>
          <a:p>
            <a:r>
              <a:rPr lang="en-US" dirty="0"/>
              <a:t>Die at an earlier age</a:t>
            </a:r>
          </a:p>
          <a:p>
            <a:endParaRPr lang="cs-CZ" dirty="0"/>
          </a:p>
          <a:p>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313971081"/>
              </p:ext>
            </p:extLst>
          </p:nvPr>
        </p:nvGraphicFramePr>
        <p:xfrm>
          <a:off x="7458417" y="4436312"/>
          <a:ext cx="4523180" cy="1906760"/>
        </p:xfrm>
        <a:graphic>
          <a:graphicData uri="http://schemas.openxmlformats.org/drawingml/2006/table">
            <a:tbl>
              <a:tblPr firstRow="1" bandRow="1">
                <a:tableStyleId>{5C22544A-7EE6-4342-B048-85BDC9FD1C3A}</a:tableStyleId>
              </a:tblPr>
              <a:tblGrid>
                <a:gridCol w="2261590">
                  <a:extLst>
                    <a:ext uri="{9D8B030D-6E8A-4147-A177-3AD203B41FA5}">
                      <a16:colId xmlns:a16="http://schemas.microsoft.com/office/drawing/2014/main" val="20000"/>
                    </a:ext>
                  </a:extLst>
                </a:gridCol>
                <a:gridCol w="2261590">
                  <a:extLst>
                    <a:ext uri="{9D8B030D-6E8A-4147-A177-3AD203B41FA5}">
                      <a16:colId xmlns:a16="http://schemas.microsoft.com/office/drawing/2014/main" val="20001"/>
                    </a:ext>
                  </a:extLst>
                </a:gridCol>
              </a:tblGrid>
              <a:tr h="4234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BMI [= </a:t>
                      </a:r>
                      <a:r>
                        <a:rPr lang="cs-CZ" dirty="0" err="1" smtClean="0"/>
                        <a:t>weight</a:t>
                      </a:r>
                      <a:r>
                        <a:rPr lang="cs-CZ" dirty="0" smtClean="0"/>
                        <a:t> (kg) / </a:t>
                      </a:r>
                      <a:r>
                        <a:rPr lang="cs-CZ" dirty="0" err="1" smtClean="0"/>
                        <a:t>height</a:t>
                      </a:r>
                      <a:r>
                        <a:rPr lang="cs-CZ" dirty="0" smtClean="0"/>
                        <a:t> (m</a:t>
                      </a:r>
                      <a:r>
                        <a:rPr lang="cs-CZ" baseline="30000" dirty="0" smtClean="0"/>
                        <a:t>2</a:t>
                      </a:r>
                      <a:r>
                        <a:rPr lang="cs-CZ" dirty="0" smtClean="0"/>
                        <a:t>)]</a:t>
                      </a:r>
                    </a:p>
                  </a:txBody>
                  <a:tcPr/>
                </a:tc>
                <a:tc hMerge="1">
                  <a:txBody>
                    <a:bodyPr/>
                    <a:lstStyle/>
                    <a:p>
                      <a:endParaRPr lang="cs-CZ" dirty="0"/>
                    </a:p>
                  </a:txBody>
                  <a:tcPr/>
                </a:tc>
                <a:extLst>
                  <a:ext uri="{0D108BD9-81ED-4DB2-BD59-A6C34878D82A}">
                    <a16:rowId xmlns:a16="http://schemas.microsoft.com/office/drawing/2014/main" val="10000"/>
                  </a:ext>
                </a:extLst>
              </a:tr>
              <a:tr h="370840">
                <a:tc>
                  <a:txBody>
                    <a:bodyPr/>
                    <a:lstStyle/>
                    <a:p>
                      <a:r>
                        <a:rPr lang="cs-CZ" dirty="0" err="1" smtClean="0"/>
                        <a:t>Underweight</a:t>
                      </a:r>
                      <a:endParaRPr lang="cs-CZ" dirty="0"/>
                    </a:p>
                  </a:txBody>
                  <a:tcPr/>
                </a:tc>
                <a:tc>
                  <a:txBody>
                    <a:bodyPr/>
                    <a:lstStyle/>
                    <a:p>
                      <a:r>
                        <a:rPr lang="cs-CZ" dirty="0" smtClean="0"/>
                        <a:t>&lt;18.5</a:t>
                      </a:r>
                      <a:endParaRPr lang="cs-CZ" dirty="0"/>
                    </a:p>
                  </a:txBody>
                  <a:tcPr/>
                </a:tc>
                <a:extLst>
                  <a:ext uri="{0D108BD9-81ED-4DB2-BD59-A6C34878D82A}">
                    <a16:rowId xmlns:a16="http://schemas.microsoft.com/office/drawing/2014/main" val="10001"/>
                  </a:ext>
                </a:extLst>
              </a:tr>
              <a:tr h="370840">
                <a:tc>
                  <a:txBody>
                    <a:bodyPr/>
                    <a:lstStyle/>
                    <a:p>
                      <a:r>
                        <a:rPr lang="cs-CZ" b="1" dirty="0" err="1" smtClean="0">
                          <a:solidFill>
                            <a:srgbClr val="0070C0"/>
                          </a:solidFill>
                        </a:rPr>
                        <a:t>Normal</a:t>
                      </a:r>
                      <a:r>
                        <a:rPr lang="cs-CZ" b="1" baseline="0" dirty="0" smtClean="0">
                          <a:solidFill>
                            <a:srgbClr val="0070C0"/>
                          </a:solidFill>
                        </a:rPr>
                        <a:t> </a:t>
                      </a:r>
                      <a:r>
                        <a:rPr lang="cs-CZ" b="1" baseline="0" dirty="0" err="1" smtClean="0">
                          <a:solidFill>
                            <a:srgbClr val="0070C0"/>
                          </a:solidFill>
                        </a:rPr>
                        <a:t>weight</a:t>
                      </a:r>
                      <a:endParaRPr lang="cs-CZ" b="1" dirty="0">
                        <a:solidFill>
                          <a:srgbClr val="0070C0"/>
                        </a:solidFill>
                      </a:endParaRPr>
                    </a:p>
                  </a:txBody>
                  <a:tcPr/>
                </a:tc>
                <a:tc>
                  <a:txBody>
                    <a:bodyPr/>
                    <a:lstStyle/>
                    <a:p>
                      <a:r>
                        <a:rPr lang="cs-CZ" b="1" dirty="0" smtClean="0">
                          <a:solidFill>
                            <a:srgbClr val="0070C0"/>
                          </a:solidFill>
                        </a:rPr>
                        <a:t>18.5–24.9 </a:t>
                      </a:r>
                      <a:endParaRPr lang="cs-CZ" b="1" dirty="0">
                        <a:solidFill>
                          <a:srgbClr val="0070C0"/>
                        </a:solidFill>
                      </a:endParaRPr>
                    </a:p>
                  </a:txBody>
                  <a:tcPr/>
                </a:tc>
                <a:extLst>
                  <a:ext uri="{0D108BD9-81ED-4DB2-BD59-A6C34878D82A}">
                    <a16:rowId xmlns:a16="http://schemas.microsoft.com/office/drawing/2014/main" val="10002"/>
                  </a:ext>
                </a:extLst>
              </a:tr>
              <a:tr h="370840">
                <a:tc>
                  <a:txBody>
                    <a:bodyPr/>
                    <a:lstStyle/>
                    <a:p>
                      <a:r>
                        <a:rPr lang="cs-CZ" dirty="0" err="1" smtClean="0"/>
                        <a:t>Overweight</a:t>
                      </a:r>
                      <a:endParaRPr lang="cs-CZ" dirty="0"/>
                    </a:p>
                  </a:txBody>
                  <a:tcPr/>
                </a:tc>
                <a:tc>
                  <a:txBody>
                    <a:bodyPr/>
                    <a:lstStyle/>
                    <a:p>
                      <a:r>
                        <a:rPr lang="cs-CZ" dirty="0" smtClean="0"/>
                        <a:t>25-29.9</a:t>
                      </a:r>
                      <a:endParaRPr lang="cs-CZ" dirty="0"/>
                    </a:p>
                  </a:txBody>
                  <a:tcPr/>
                </a:tc>
                <a:extLst>
                  <a:ext uri="{0D108BD9-81ED-4DB2-BD59-A6C34878D82A}">
                    <a16:rowId xmlns:a16="http://schemas.microsoft.com/office/drawing/2014/main" val="10003"/>
                  </a:ext>
                </a:extLst>
              </a:tr>
              <a:tr h="370840">
                <a:tc>
                  <a:txBody>
                    <a:bodyPr/>
                    <a:lstStyle/>
                    <a:p>
                      <a:r>
                        <a:rPr lang="cs-CZ" dirty="0" smtClean="0"/>
                        <a:t>Obesity</a:t>
                      </a:r>
                      <a:endParaRPr lang="cs-CZ" dirty="0"/>
                    </a:p>
                  </a:txBody>
                  <a:tcPr/>
                </a:tc>
                <a:tc>
                  <a:txBody>
                    <a:bodyPr/>
                    <a:lstStyle/>
                    <a:p>
                      <a:r>
                        <a:rPr lang="en-US" dirty="0" smtClean="0"/>
                        <a:t>BMI of 30 or greater </a:t>
                      </a:r>
                      <a:endParaRPr lang="cs-CZ" dirty="0"/>
                    </a:p>
                  </a:txBody>
                  <a:tcPr/>
                </a:tc>
                <a:extLst>
                  <a:ext uri="{0D108BD9-81ED-4DB2-BD59-A6C34878D82A}">
                    <a16:rowId xmlns:a16="http://schemas.microsoft.com/office/drawing/2014/main" val="10004"/>
                  </a:ext>
                </a:extLst>
              </a:tr>
            </a:tbl>
          </a:graphicData>
        </a:graphic>
      </p:graphicFrame>
      <p:pic>
        <p:nvPicPr>
          <p:cNvPr id="7" name="Obrázek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2042612">
            <a:off x="5803293" y="5037405"/>
            <a:ext cx="1361290" cy="1100519"/>
          </a:xfrm>
          <a:prstGeom prst="rect">
            <a:avLst/>
          </a:prstGeom>
        </p:spPr>
      </p:pic>
      <p:sp>
        <p:nvSpPr>
          <p:cNvPr id="8" name="Zástupný symbol pro zápatí 3"/>
          <p:cNvSpPr>
            <a:spLocks noGrp="1"/>
          </p:cNvSpPr>
          <p:nvPr>
            <p:ph type="ftr" sz="quarter" idx="11"/>
          </p:nvPr>
        </p:nvSpPr>
        <p:spPr>
          <a:xfrm>
            <a:off x="916010" y="6421078"/>
            <a:ext cx="1885681" cy="365125"/>
          </a:xfrm>
        </p:spPr>
        <p:txBody>
          <a:bodyPr/>
          <a:lstStyle/>
          <a:p>
            <a:r>
              <a:rPr lang="cs-CZ" dirty="0" err="1" smtClean="0"/>
              <a:t>Nutrition</a:t>
            </a:r>
            <a:endParaRPr lang="cs-CZ" dirty="0"/>
          </a:p>
        </p:txBody>
      </p:sp>
      <p:sp>
        <p:nvSpPr>
          <p:cNvPr id="9" name="Zástupný symbol pro číslo snímku 4"/>
          <p:cNvSpPr>
            <a:spLocks noGrp="1"/>
          </p:cNvSpPr>
          <p:nvPr>
            <p:ph type="sldNum" sz="quarter" idx="12"/>
          </p:nvPr>
        </p:nvSpPr>
        <p:spPr>
          <a:xfrm>
            <a:off x="9087118" y="6421078"/>
            <a:ext cx="2743200" cy="365125"/>
          </a:xfrm>
        </p:spPr>
        <p:txBody>
          <a:bodyPr/>
          <a:lstStyle/>
          <a:p>
            <a:fld id="{7D74F88D-855E-4C4A-AC2F-7A0A64C53FD8}" type="slidenum">
              <a:rPr lang="cs-CZ" smtClean="0"/>
              <a:pPr/>
              <a:t>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202564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eralaayurveda.biz/sites/default/files/Here%E2%80%99s_why_Ayurveda_says_we_should_eat_more_fruits_and_veggi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1043" y="518119"/>
            <a:ext cx="8729915" cy="582176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953912" y="16469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6">
                    <a:lumMod val="50000"/>
                  </a:schemeClr>
                </a:solidFill>
              </a:rPr>
              <a:t>FRUITS AND</a:t>
            </a:r>
            <a:br>
              <a:rPr lang="cs-CZ" dirty="0" smtClean="0">
                <a:solidFill>
                  <a:schemeClr val="accent6">
                    <a:lumMod val="50000"/>
                  </a:schemeClr>
                </a:solidFill>
              </a:rPr>
            </a:br>
            <a:r>
              <a:rPr lang="cs-CZ" dirty="0" smtClean="0">
                <a:solidFill>
                  <a:schemeClr val="accent6">
                    <a:lumMod val="50000"/>
                  </a:schemeClr>
                </a:solidFill>
              </a:rPr>
              <a:t>VEGETABLES</a:t>
            </a:r>
            <a:endParaRPr lang="cs-CZ" dirty="0">
              <a:solidFill>
                <a:schemeClr val="accent6">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7402" y="4612865"/>
            <a:ext cx="2142699"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0073450" y="4490113"/>
            <a:ext cx="1842447" cy="123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0037402" y="6204873"/>
            <a:ext cx="2093529" cy="6368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66184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Nutrient content (apple)</a:t>
            </a:r>
            <a:endParaRPr lang="en-GB" noProof="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31</a:t>
            </a:fld>
            <a:endParaRPr lang="cs-CZ" dirty="0"/>
          </a:p>
        </p:txBody>
      </p:sp>
      <p:graphicFrame>
        <p:nvGraphicFramePr>
          <p:cNvPr id="6" name="Graf 5"/>
          <p:cNvGraphicFramePr/>
          <p:nvPr>
            <p:extLst>
              <p:ext uri="{D42A27DB-BD31-4B8C-83A1-F6EECF244321}">
                <p14:modId xmlns:p14="http://schemas.microsoft.com/office/powerpoint/2010/main" val="3591255230"/>
              </p:ext>
            </p:extLst>
          </p:nvPr>
        </p:nvGraphicFramePr>
        <p:xfrm>
          <a:off x="2599899" y="1482957"/>
          <a:ext cx="6992203" cy="4833203"/>
        </p:xfrm>
        <a:graphic>
          <a:graphicData uri="http://schemas.openxmlformats.org/drawingml/2006/chart">
            <c:chart xmlns:c="http://schemas.openxmlformats.org/drawingml/2006/chart" xmlns:r="http://schemas.openxmlformats.org/officeDocument/2006/relationships" r:id="rId2"/>
          </a:graphicData>
        </a:graphic>
      </p:graphicFrame>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
        <p:nvSpPr>
          <p:cNvPr id="5" name="Obdélník 4"/>
          <p:cNvSpPr/>
          <p:nvPr/>
        </p:nvSpPr>
        <p:spPr>
          <a:xfrm>
            <a:off x="3250194" y="5948127"/>
            <a:ext cx="5739897" cy="26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6459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…and those are?</a:t>
            </a:r>
            <a:endParaRPr lang="en-GB" noProof="0" dirty="0"/>
          </a:p>
        </p:txBody>
      </p:sp>
      <p:sp>
        <p:nvSpPr>
          <p:cNvPr id="8" name="Zástupný symbol pro obsah 7"/>
          <p:cNvSpPr>
            <a:spLocks noGrp="1"/>
          </p:cNvSpPr>
          <p:nvPr>
            <p:ph idx="1"/>
          </p:nvPr>
        </p:nvSpPr>
        <p:spPr/>
        <p:txBody>
          <a:bodyPr>
            <a:normAutofit lnSpcReduction="10000"/>
          </a:bodyPr>
          <a:lstStyle/>
          <a:p>
            <a:r>
              <a:rPr lang="en-GB" sz="2600" noProof="0" dirty="0" smtClean="0"/>
              <a:t>pigments – carotenes (ß-carotene, lycopene), </a:t>
            </a:r>
            <a:r>
              <a:rPr lang="en-GB" sz="2600" noProof="0" dirty="0" err="1" smtClean="0"/>
              <a:t>xantophylls</a:t>
            </a:r>
            <a:r>
              <a:rPr lang="en-GB" sz="2600" noProof="0" dirty="0" smtClean="0"/>
              <a:t>, chlorophylls</a:t>
            </a:r>
          </a:p>
          <a:p>
            <a:r>
              <a:rPr lang="en-GB" sz="2600" noProof="0" dirty="0" smtClean="0"/>
              <a:t>phenolic compounds, polyphenols</a:t>
            </a:r>
          </a:p>
          <a:p>
            <a:r>
              <a:rPr lang="en-GB" sz="2600" noProof="0" dirty="0" smtClean="0"/>
              <a:t>flavonoids, </a:t>
            </a:r>
            <a:r>
              <a:rPr lang="en-GB" sz="2600" noProof="0" dirty="0" err="1" smtClean="0"/>
              <a:t>isoflavonoids</a:t>
            </a:r>
            <a:endParaRPr lang="en-GB" sz="2600" noProof="0" dirty="0" smtClean="0"/>
          </a:p>
          <a:p>
            <a:r>
              <a:rPr lang="en-GB" sz="2600" noProof="0" dirty="0" err="1" smtClean="0"/>
              <a:t>lignans</a:t>
            </a:r>
            <a:r>
              <a:rPr lang="en-GB" sz="2600" noProof="0" dirty="0" smtClean="0"/>
              <a:t>, </a:t>
            </a:r>
            <a:r>
              <a:rPr lang="en-GB" sz="2600" noProof="0" dirty="0" err="1" smtClean="0"/>
              <a:t>lignins</a:t>
            </a:r>
            <a:endParaRPr lang="en-GB" sz="2600" noProof="0" dirty="0" smtClean="0"/>
          </a:p>
          <a:p>
            <a:r>
              <a:rPr lang="en-GB" sz="2600" noProof="0" dirty="0" err="1" smtClean="0"/>
              <a:t>glucosinolates</a:t>
            </a:r>
            <a:endParaRPr lang="en-GB" sz="2600" noProof="0" dirty="0" smtClean="0"/>
          </a:p>
          <a:p>
            <a:r>
              <a:rPr lang="en-GB" sz="2600" noProof="0" dirty="0" smtClean="0"/>
              <a:t>… and much more, serving as:</a:t>
            </a:r>
          </a:p>
          <a:p>
            <a:pPr marL="0" indent="0">
              <a:buNone/>
            </a:pPr>
            <a:endParaRPr lang="en-GB" sz="2600" noProof="0" dirty="0" smtClean="0"/>
          </a:p>
          <a:p>
            <a:pPr marL="0" indent="0" algn="ctr">
              <a:buNone/>
            </a:pPr>
            <a:r>
              <a:rPr lang="en-GB" sz="2600" noProof="0" dirty="0" err="1" smtClean="0"/>
              <a:t>provitamins</a:t>
            </a:r>
            <a:r>
              <a:rPr lang="en-GB" sz="2600" noProof="0" dirty="0" smtClean="0"/>
              <a:t>, antioxidants,</a:t>
            </a:r>
          </a:p>
          <a:p>
            <a:pPr marL="0" indent="0" algn="ctr">
              <a:buNone/>
            </a:pPr>
            <a:r>
              <a:rPr lang="en-GB" sz="2600" noProof="0" dirty="0" err="1" smtClean="0"/>
              <a:t>anticarcinogenic</a:t>
            </a:r>
            <a:r>
              <a:rPr lang="en-GB" sz="2600" noProof="0" dirty="0" smtClean="0"/>
              <a:t>, antibacterial stuff etc.</a:t>
            </a:r>
            <a:endParaRPr lang="en-GB" sz="2600" noProof="0" dirty="0"/>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32</a:t>
            </a:fld>
            <a:endParaRPr lang="cs-CZ" dirty="0"/>
          </a:p>
        </p:txBody>
      </p:sp>
      <p:sp>
        <p:nvSpPr>
          <p:cNvPr id="4" name="TextovéPole 3"/>
          <p:cNvSpPr txBox="1"/>
          <p:nvPr/>
        </p:nvSpPr>
        <p:spPr>
          <a:xfrm rot="20329897">
            <a:off x="2510886" y="2666640"/>
            <a:ext cx="7170233" cy="1862048"/>
          </a:xfrm>
          <a:prstGeom prst="rect">
            <a:avLst/>
          </a:prstGeom>
          <a:noFill/>
        </p:spPr>
        <p:txBody>
          <a:bodyPr wrap="none" rtlCol="0">
            <a:spAutoFit/>
          </a:bodyPr>
          <a:lstStyle/>
          <a:p>
            <a:r>
              <a:rPr lang="cs-CZ" sz="11500" b="1" dirty="0" err="1" smtClean="0"/>
              <a:t>Utilization</a:t>
            </a:r>
            <a:r>
              <a:rPr lang="cs-CZ" sz="11500" b="1" dirty="0" smtClean="0"/>
              <a:t>?</a:t>
            </a:r>
            <a:endParaRPr lang="cs-CZ" sz="11500" b="1"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7043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noProof="0" dirty="0" smtClean="0"/>
              <a:t>3–5 servings</a:t>
            </a:r>
            <a:r>
              <a:rPr lang="en-GB" noProof="0" dirty="0" smtClean="0"/>
              <a:t>; a serving is…</a:t>
            </a:r>
            <a:endParaRPr lang="en-GB" noProof="0" dirty="0"/>
          </a:p>
        </p:txBody>
      </p:sp>
      <p:sp>
        <p:nvSpPr>
          <p:cNvPr id="7" name="Zástupný symbol pro obsah 6"/>
          <p:cNvSpPr>
            <a:spLocks noGrp="1"/>
          </p:cNvSpPr>
          <p:nvPr>
            <p:ph idx="1"/>
          </p:nvPr>
        </p:nvSpPr>
        <p:spPr/>
        <p:txBody>
          <a:bodyPr>
            <a:normAutofit fontScale="92500" lnSpcReduction="20000"/>
          </a:bodyPr>
          <a:lstStyle/>
          <a:p>
            <a:pPr marL="0" indent="0">
              <a:buNone/>
            </a:pPr>
            <a:r>
              <a:rPr lang="en-GB" b="1" noProof="0" dirty="0" smtClean="0">
                <a:latin typeface="Segoe UI Black" panose="020B0604020202020204" charset="0"/>
                <a:ea typeface="Segoe UI Black" panose="020B0604020202020204" charset="0"/>
                <a:cs typeface="Segoe UI Black" panose="020B0604020202020204" charset="0"/>
              </a:rPr>
              <a:t>FRUITS</a:t>
            </a:r>
          </a:p>
          <a:p>
            <a:pPr>
              <a:lnSpc>
                <a:spcPct val="100000"/>
              </a:lnSpc>
            </a:pPr>
            <a:r>
              <a:rPr lang="en-GB" noProof="0" dirty="0" smtClean="0"/>
              <a:t>banana, apple, orange – 1x 100 g	</a:t>
            </a:r>
          </a:p>
          <a:p>
            <a:pPr>
              <a:lnSpc>
                <a:spcPct val="100000"/>
              </a:lnSpc>
            </a:pPr>
            <a:r>
              <a:rPr lang="en-GB" noProof="0" dirty="0" smtClean="0"/>
              <a:t>berries – a bowl 150–200 ml </a:t>
            </a:r>
          </a:p>
          <a:p>
            <a:pPr>
              <a:lnSpc>
                <a:spcPct val="100000"/>
              </a:lnSpc>
            </a:pPr>
            <a:r>
              <a:rPr lang="en-GB" noProof="0" dirty="0" smtClean="0"/>
              <a:t>juice – 250–300 ml, not diluted</a:t>
            </a:r>
          </a:p>
          <a:p>
            <a:pPr marL="0" indent="0">
              <a:buNone/>
            </a:pPr>
            <a:endParaRPr lang="en-GB" noProof="0" dirty="0" smtClean="0"/>
          </a:p>
          <a:p>
            <a:pPr marL="0" indent="0">
              <a:buNone/>
            </a:pPr>
            <a:r>
              <a:rPr lang="en-GB" b="1" noProof="0" dirty="0" smtClean="0">
                <a:latin typeface="Segoe UI Black" panose="020B0604020202020204" charset="0"/>
                <a:ea typeface="Segoe UI Black" panose="020B0604020202020204" charset="0"/>
                <a:cs typeface="Segoe UI Black" panose="020B0604020202020204" charset="0"/>
              </a:rPr>
              <a:t>VEGETABLES</a:t>
            </a:r>
          </a:p>
          <a:p>
            <a:pPr>
              <a:lnSpc>
                <a:spcPct val="100000"/>
              </a:lnSpc>
            </a:pPr>
            <a:r>
              <a:rPr lang="en-GB" noProof="0" dirty="0" smtClean="0"/>
              <a:t>carrot, sweet pepper, medium-sized tomato – 1 piece</a:t>
            </a:r>
          </a:p>
          <a:p>
            <a:pPr>
              <a:lnSpc>
                <a:spcPct val="100000"/>
              </a:lnSpc>
            </a:pPr>
            <a:r>
              <a:rPr lang="en-GB" noProof="0" dirty="0" smtClean="0"/>
              <a:t>raw leafy vegetables – a bowl 150–200 ml</a:t>
            </a:r>
          </a:p>
          <a:p>
            <a:pPr>
              <a:lnSpc>
                <a:spcPct val="100000"/>
              </a:lnSpc>
            </a:pPr>
            <a:r>
              <a:rPr lang="en-GB" b="1" noProof="0" dirty="0" smtClean="0"/>
              <a:t>cooked</a:t>
            </a:r>
            <a:r>
              <a:rPr lang="en-GB" noProof="0" dirty="0" smtClean="0"/>
              <a:t>, including </a:t>
            </a:r>
            <a:r>
              <a:rPr lang="en-GB" b="1" noProof="0" dirty="0" smtClean="0"/>
              <a:t>potatoes</a:t>
            </a:r>
            <a:r>
              <a:rPr lang="en-GB" noProof="0" dirty="0" smtClean="0"/>
              <a:t> – 125 g</a:t>
            </a:r>
          </a:p>
          <a:p>
            <a:pPr>
              <a:lnSpc>
                <a:spcPct val="100000"/>
              </a:lnSpc>
            </a:pPr>
            <a:r>
              <a:rPr lang="en-GB" noProof="0" dirty="0" smtClean="0"/>
              <a:t>juice – 250–300 ml, not diluted</a:t>
            </a:r>
            <a:endParaRPr lang="en-GB" noProof="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403761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To imagine that better</a:t>
            </a:r>
            <a:endParaRPr lang="en-GB" noProof="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34</a:t>
            </a:fld>
            <a:endParaRPr lang="cs-CZ" dirty="0"/>
          </a:p>
        </p:txBody>
      </p:sp>
      <p:pic>
        <p:nvPicPr>
          <p:cNvPr id="1028" name="Picture 4" descr="http://www.semena-rostliny.cz/img/cms/miska%20mal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935" y="3860093"/>
            <a:ext cx="2300242" cy="1835300"/>
          </a:xfrm>
          <a:prstGeom prst="rect">
            <a:avLst/>
          </a:prstGeom>
          <a:noFill/>
          <a:extLst>
            <a:ext uri="{909E8E84-426E-40DD-AFC4-6F175D3DCCD1}">
              <a14:hiddenFill xmlns:a14="http://schemas.microsoft.com/office/drawing/2010/main">
                <a:solidFill>
                  <a:srgbClr val="FFFFFF"/>
                </a:solidFill>
              </a14:hiddenFill>
            </a:ext>
          </a:extLst>
        </p:spPr>
      </p:pic>
      <p:sp>
        <p:nvSpPr>
          <p:cNvPr id="4" name="Plus 3"/>
          <p:cNvSpPr/>
          <p:nvPr/>
        </p:nvSpPr>
        <p:spPr>
          <a:xfrm>
            <a:off x="5154115" y="2440622"/>
            <a:ext cx="1349802" cy="1349802"/>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0" name="Picture 6" descr="http://www.dunajostrava.cz/portals/38/Sys30/fotoShort/17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9586" y="1529864"/>
            <a:ext cx="2904540" cy="21784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rnst-prigge.de/media/catalog/product/cache/1/image/365x/9df78eab33525d08d6e5fb8d27136e95/g/e/gemuese_paprika_ro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07788" y="3952260"/>
            <a:ext cx="1801079" cy="1931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i.ce-tescoassets.com/assets/CZ/010/288010/ShotType1_328x3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6283" y="3952260"/>
            <a:ext cx="1924869" cy="19248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recepty.cz/system/images/9193/full.20080204233721%21Pea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7268" y="1744955"/>
            <a:ext cx="1718176" cy="2408561"/>
          </a:xfrm>
          <a:prstGeom prst="rect">
            <a:avLst/>
          </a:prstGeom>
          <a:noFill/>
          <a:extLst>
            <a:ext uri="{909E8E84-426E-40DD-AFC4-6F175D3DCCD1}">
              <a14:hiddenFill xmlns:a14="http://schemas.microsoft.com/office/drawing/2010/main">
                <a:solidFill>
                  <a:srgbClr val="FFFFFF"/>
                </a:solidFill>
              </a14:hiddenFill>
            </a:ext>
          </a:extLst>
        </p:spPr>
      </p:pic>
      <p:sp>
        <p:nvSpPr>
          <p:cNvPr id="1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21786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Health claims</a:t>
            </a:r>
            <a:endParaRPr lang="en-GB" noProof="0" dirty="0"/>
          </a:p>
        </p:txBody>
      </p:sp>
      <p:sp>
        <p:nvSpPr>
          <p:cNvPr id="8" name="Zástupný symbol pro obsah 7"/>
          <p:cNvSpPr>
            <a:spLocks noGrp="1"/>
          </p:cNvSpPr>
          <p:nvPr>
            <p:ph idx="1"/>
          </p:nvPr>
        </p:nvSpPr>
        <p:spPr>
          <a:xfrm>
            <a:off x="838200" y="1620816"/>
            <a:ext cx="10515600" cy="4437084"/>
          </a:xfrm>
        </p:spPr>
        <p:txBody>
          <a:bodyPr>
            <a:normAutofit fontScale="92500"/>
          </a:bodyPr>
          <a:lstStyle/>
          <a:p>
            <a:r>
              <a:rPr lang="en-GB" b="1" noProof="0" dirty="0" smtClean="0"/>
              <a:t>dried plums</a:t>
            </a:r>
            <a:endParaRPr lang="en-GB" noProof="0" dirty="0" smtClean="0"/>
          </a:p>
          <a:p>
            <a:pPr lvl="1"/>
            <a:r>
              <a:rPr lang="en-GB" noProof="0" dirty="0" smtClean="0"/>
              <a:t>dried plums/prunes contribute to normal bowel function – 100 g per day</a:t>
            </a:r>
          </a:p>
          <a:p>
            <a:r>
              <a:rPr lang="en-GB" b="1" noProof="0" dirty="0" smtClean="0"/>
              <a:t>huge number of vitamins and minerals</a:t>
            </a:r>
          </a:p>
          <a:p>
            <a:pPr lvl="1">
              <a:spcBef>
                <a:spcPts val="1200"/>
              </a:spcBef>
            </a:pPr>
            <a:r>
              <a:rPr lang="en-GB" sz="2600" b="1" noProof="0" dirty="0" smtClean="0"/>
              <a:t>vitamins – mainly </a:t>
            </a:r>
            <a:r>
              <a:rPr lang="en-GB" sz="2600" b="1" noProof="0" dirty="0" err="1" smtClean="0"/>
              <a:t>vit</a:t>
            </a:r>
            <a:r>
              <a:rPr lang="en-GB" sz="2600" b="1" noProof="0" dirty="0" smtClean="0"/>
              <a:t>. C</a:t>
            </a:r>
          </a:p>
          <a:p>
            <a:pPr lvl="2"/>
            <a:r>
              <a:rPr lang="en-GB" sz="1800" noProof="0" dirty="0" smtClean="0"/>
              <a:t>normal function of the immune system</a:t>
            </a:r>
          </a:p>
          <a:p>
            <a:pPr lvl="2"/>
            <a:r>
              <a:rPr lang="en-GB" sz="1800" noProof="0" dirty="0" smtClean="0"/>
              <a:t>normal collagen formation for blood vessels, bones, cartilage etc.</a:t>
            </a:r>
          </a:p>
          <a:p>
            <a:pPr lvl="2"/>
            <a:r>
              <a:rPr lang="en-GB" sz="1800" noProof="0" dirty="0" smtClean="0"/>
              <a:t>normal energy-yielding metabolism</a:t>
            </a:r>
          </a:p>
          <a:p>
            <a:pPr lvl="2"/>
            <a:r>
              <a:rPr lang="en-GB" sz="1800" noProof="0" dirty="0" smtClean="0"/>
              <a:t>normal psychological functions … </a:t>
            </a:r>
            <a:r>
              <a:rPr lang="en-GB" sz="1800" b="1" noProof="0" dirty="0" smtClean="0"/>
              <a:t>etc. etc. – 15 authorised claims</a:t>
            </a:r>
          </a:p>
          <a:p>
            <a:pPr lvl="1">
              <a:spcBef>
                <a:spcPts val="1200"/>
              </a:spcBef>
            </a:pPr>
            <a:r>
              <a:rPr lang="en-GB" sz="2600" b="1" noProof="0" dirty="0" smtClean="0"/>
              <a:t>minerals – mainly potassium (K)</a:t>
            </a:r>
          </a:p>
          <a:p>
            <a:pPr lvl="2"/>
            <a:r>
              <a:rPr lang="en-GB" sz="1800" noProof="0" dirty="0" smtClean="0"/>
              <a:t>normal functioning of the nervous </a:t>
            </a:r>
            <a:r>
              <a:rPr lang="en-GB" sz="1800" noProof="0" dirty="0" err="1" smtClean="0"/>
              <a:t>syst</a:t>
            </a:r>
            <a:r>
              <a:rPr lang="cs-CZ" sz="1800" noProof="0" dirty="0" smtClean="0"/>
              <a:t>e</a:t>
            </a:r>
            <a:r>
              <a:rPr lang="en-GB" sz="1800" noProof="0" dirty="0" smtClean="0"/>
              <a:t>m</a:t>
            </a:r>
          </a:p>
          <a:p>
            <a:pPr lvl="2"/>
            <a:r>
              <a:rPr lang="en-GB" sz="1800" noProof="0" dirty="0" smtClean="0"/>
              <a:t>normal muscle function</a:t>
            </a:r>
          </a:p>
          <a:p>
            <a:pPr lvl="2"/>
            <a:r>
              <a:rPr lang="en-GB" sz="1800" noProof="0" dirty="0" smtClean="0"/>
              <a:t>maintenance of normal blood pressure</a:t>
            </a:r>
            <a:endParaRPr lang="en-GB" sz="1800" noProof="0" dirty="0"/>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35</a:t>
            </a:fld>
            <a:endParaRPr lang="cs-CZ" dirty="0"/>
          </a:p>
        </p:txBody>
      </p:sp>
      <p:sp>
        <p:nvSpPr>
          <p:cNvPr id="4" name="TextovéPole 3"/>
          <p:cNvSpPr txBox="1"/>
          <p:nvPr/>
        </p:nvSpPr>
        <p:spPr>
          <a:xfrm rot="19490089">
            <a:off x="8455593" y="4439667"/>
            <a:ext cx="2445798" cy="830997"/>
          </a:xfrm>
          <a:prstGeom prst="rect">
            <a:avLst/>
          </a:prstGeom>
          <a:noFill/>
        </p:spPr>
        <p:txBody>
          <a:bodyPr wrap="none" rtlCol="0">
            <a:spAutoFit/>
          </a:bodyPr>
          <a:lstStyle/>
          <a:p>
            <a:r>
              <a:rPr lang="cs-CZ" sz="4800" b="1" dirty="0" err="1"/>
              <a:t>Sources</a:t>
            </a:r>
            <a:r>
              <a:rPr lang="cs-CZ" sz="4800" b="1" dirty="0"/>
              <a:t>?</a:t>
            </a:r>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0394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Vitamin C</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36</a:t>
            </a:fld>
            <a:endParaRPr lang="cs-CZ"/>
          </a:p>
        </p:txBody>
      </p:sp>
      <p:graphicFrame>
        <p:nvGraphicFramePr>
          <p:cNvPr id="6" name="Table 1"/>
          <p:cNvGraphicFramePr>
            <a:graphicFrameLocks noGrp="1"/>
          </p:cNvGraphicFramePr>
          <p:nvPr>
            <p:extLst>
              <p:ext uri="{D42A27DB-BD31-4B8C-83A1-F6EECF244321}">
                <p14:modId xmlns:p14="http://schemas.microsoft.com/office/powerpoint/2010/main" val="3999647316"/>
              </p:ext>
            </p:extLst>
          </p:nvPr>
        </p:nvGraphicFramePr>
        <p:xfrm>
          <a:off x="3029243" y="1838181"/>
          <a:ext cx="6133514" cy="3960003"/>
        </p:xfrm>
        <a:graphic>
          <a:graphicData uri="http://schemas.openxmlformats.org/drawingml/2006/table">
            <a:tbl>
              <a:tblPr firstRow="1" bandRow="1">
                <a:tableStyleId>{93296810-A885-4BE3-A3E7-6D5BEEA58F35}</a:tableStyleId>
              </a:tblPr>
              <a:tblGrid>
                <a:gridCol w="3357489">
                  <a:extLst>
                    <a:ext uri="{9D8B030D-6E8A-4147-A177-3AD203B41FA5}">
                      <a16:colId xmlns:a16="http://schemas.microsoft.com/office/drawing/2014/main" val="20000"/>
                    </a:ext>
                  </a:extLst>
                </a:gridCol>
                <a:gridCol w="2776025">
                  <a:extLst>
                    <a:ext uri="{9D8B030D-6E8A-4147-A177-3AD203B41FA5}">
                      <a16:colId xmlns:a16="http://schemas.microsoft.com/office/drawing/2014/main" val="20001"/>
                    </a:ext>
                  </a:extLst>
                </a:gridCol>
              </a:tblGrid>
              <a:tr h="543405">
                <a:tc>
                  <a:txBody>
                    <a:bodyPr/>
                    <a:lstStyle/>
                    <a:p>
                      <a:pPr algn="ctr"/>
                      <a:r>
                        <a:rPr lang="cs-CZ" sz="2000" dirty="0" smtClean="0">
                          <a:latin typeface="Segoe UI" panose="020B0502040204020203" pitchFamily="34" charset="0"/>
                          <a:cs typeface="Segoe UI" panose="020B0502040204020203" pitchFamily="34" charset="0"/>
                        </a:rPr>
                        <a:t>Food</a:t>
                      </a:r>
                      <a:endParaRPr lang="en-US" sz="2000" dirty="0">
                        <a:latin typeface="Segoe UI" panose="020B0502040204020203" pitchFamily="34" charset="0"/>
                        <a:cs typeface="Segoe UI" panose="020B0502040204020203" pitchFamily="34" charset="0"/>
                      </a:endParaRPr>
                    </a:p>
                  </a:txBody>
                  <a:tcPr anchor="ctr"/>
                </a:tc>
                <a:tc>
                  <a:txBody>
                    <a:bodyPr/>
                    <a:lstStyle/>
                    <a:p>
                      <a:pPr algn="ctr"/>
                      <a:r>
                        <a:rPr lang="en-US" sz="2000" dirty="0">
                          <a:latin typeface="Segoe UI" panose="020B0502040204020203" pitchFamily="34" charset="0"/>
                          <a:cs typeface="Segoe UI" panose="020B0502040204020203" pitchFamily="34" charset="0"/>
                        </a:rPr>
                        <a:t>V</a:t>
                      </a:r>
                      <a:r>
                        <a:rPr lang="cs-CZ" sz="2000" dirty="0" err="1">
                          <a:latin typeface="Segoe UI" panose="020B0502040204020203" pitchFamily="34" charset="0"/>
                          <a:cs typeface="Segoe UI" panose="020B0502040204020203" pitchFamily="34" charset="0"/>
                        </a:rPr>
                        <a:t>itamin</a:t>
                      </a:r>
                      <a:r>
                        <a:rPr lang="en-US" sz="2000" dirty="0">
                          <a:latin typeface="Segoe UI" panose="020B0502040204020203" pitchFamily="34" charset="0"/>
                          <a:cs typeface="Segoe UI" panose="020B0502040204020203" pitchFamily="34" charset="0"/>
                        </a:rPr>
                        <a:t> C (100</a:t>
                      </a:r>
                      <a:r>
                        <a:rPr lang="en-US" sz="2000" baseline="0" dirty="0">
                          <a:latin typeface="Segoe UI" panose="020B0502040204020203" pitchFamily="34" charset="0"/>
                          <a:cs typeface="Segoe UI" panose="020B0502040204020203" pitchFamily="34" charset="0"/>
                        </a:rPr>
                        <a:t> </a:t>
                      </a:r>
                      <a:r>
                        <a:rPr lang="cs-CZ" sz="2000" baseline="0" dirty="0">
                          <a:latin typeface="Segoe UI" panose="020B0502040204020203" pitchFamily="34" charset="0"/>
                          <a:cs typeface="Segoe UI" panose="020B0502040204020203" pitchFamily="34" charset="0"/>
                        </a:rPr>
                        <a:t>g)</a:t>
                      </a:r>
                      <a:endParaRPr lang="en-US" sz="20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000"/>
                  </a:ext>
                </a:extLst>
              </a:tr>
              <a:tr h="379622">
                <a:tc>
                  <a:txBody>
                    <a:bodyPr/>
                    <a:lstStyle/>
                    <a:p>
                      <a:r>
                        <a:rPr lang="cs-CZ" sz="1800" dirty="0" err="1" smtClean="0">
                          <a:latin typeface="Segoe UI" panose="020B0502040204020203" pitchFamily="34" charset="0"/>
                          <a:cs typeface="Segoe UI" panose="020B0502040204020203" pitchFamily="34" charset="0"/>
                        </a:rPr>
                        <a:t>Sweet</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peppers</a:t>
                      </a:r>
                      <a:r>
                        <a:rPr lang="cs-CZ" sz="1800" dirty="0" smtClean="0">
                          <a:latin typeface="Segoe UI" panose="020B0502040204020203" pitchFamily="34" charset="0"/>
                          <a:cs typeface="Segoe UI" panose="020B0502040204020203" pitchFamily="34" charset="0"/>
                        </a:rPr>
                        <a:t>,</a:t>
                      </a:r>
                      <a:r>
                        <a:rPr lang="cs-CZ" sz="1800" baseline="0" dirty="0" smtClean="0">
                          <a:latin typeface="Segoe UI" panose="020B0502040204020203" pitchFamily="34" charset="0"/>
                          <a:cs typeface="Segoe UI" panose="020B0502040204020203" pitchFamily="34" charset="0"/>
                        </a:rPr>
                        <a:t> </a:t>
                      </a:r>
                      <a:r>
                        <a:rPr lang="cs-CZ" sz="1800" baseline="0" dirty="0" err="1" smtClean="0">
                          <a:latin typeface="Segoe UI" panose="020B0502040204020203" pitchFamily="34" charset="0"/>
                          <a:cs typeface="Segoe UI" panose="020B0502040204020203" pitchFamily="34" charset="0"/>
                        </a:rPr>
                        <a:t>red</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191 mg</a:t>
                      </a:r>
                    </a:p>
                  </a:txBody>
                  <a:tcPr/>
                </a:tc>
                <a:extLst>
                  <a:ext uri="{0D108BD9-81ED-4DB2-BD59-A6C34878D82A}">
                    <a16:rowId xmlns:a16="http://schemas.microsoft.com/office/drawing/2014/main" val="10001"/>
                  </a:ext>
                </a:extLst>
              </a:tr>
              <a:tr h="3796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800" dirty="0" smtClean="0">
                          <a:latin typeface="Segoe UI" panose="020B0502040204020203" pitchFamily="34" charset="0"/>
                          <a:cs typeface="Segoe UI" panose="020B0502040204020203" pitchFamily="34" charset="0"/>
                        </a:rPr>
                        <a:t>Black </a:t>
                      </a:r>
                      <a:r>
                        <a:rPr lang="cs-CZ" sz="1800" dirty="0" err="1" smtClean="0">
                          <a:latin typeface="Segoe UI" panose="020B0502040204020203" pitchFamily="34" charset="0"/>
                          <a:cs typeface="Segoe UI" panose="020B0502040204020203" pitchFamily="34" charset="0"/>
                        </a:rPr>
                        <a:t>currant</a:t>
                      </a:r>
                      <a:endParaRPr lang="en-US" sz="1800" dirty="0">
                        <a:latin typeface="Segoe UI" panose="020B0502040204020203" pitchFamily="34" charset="0"/>
                        <a:cs typeface="Segoe UI" panose="020B0502040204020203"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166 mg</a:t>
                      </a:r>
                    </a:p>
                  </a:txBody>
                  <a:tcPr/>
                </a:tc>
                <a:extLst>
                  <a:ext uri="{0D108BD9-81ED-4DB2-BD59-A6C34878D82A}">
                    <a16:rowId xmlns:a16="http://schemas.microsoft.com/office/drawing/2014/main" val="10002"/>
                  </a:ext>
                </a:extLst>
              </a:tr>
              <a:tr h="379622">
                <a:tc>
                  <a:txBody>
                    <a:bodyPr/>
                    <a:lstStyle/>
                    <a:p>
                      <a:r>
                        <a:rPr lang="cs-CZ" sz="1800" dirty="0" err="1" smtClean="0">
                          <a:latin typeface="Segoe UI" panose="020B0502040204020203" pitchFamily="34" charset="0"/>
                          <a:cs typeface="Segoe UI" panose="020B0502040204020203" pitchFamily="34" charset="0"/>
                        </a:rPr>
                        <a:t>Broccoli</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121 mg</a:t>
                      </a:r>
                    </a:p>
                  </a:txBody>
                  <a:tcPr/>
                </a:tc>
                <a:extLst>
                  <a:ext uri="{0D108BD9-81ED-4DB2-BD59-A6C34878D82A}">
                    <a16:rowId xmlns:a16="http://schemas.microsoft.com/office/drawing/2014/main" val="10003"/>
                  </a:ext>
                </a:extLst>
              </a:tr>
              <a:tr h="379622">
                <a:tc>
                  <a:txBody>
                    <a:bodyPr/>
                    <a:lstStyle/>
                    <a:p>
                      <a:r>
                        <a:rPr lang="cs-CZ" sz="1800" dirty="0" err="1" smtClean="0">
                          <a:latin typeface="Segoe UI" panose="020B0502040204020203" pitchFamily="34" charset="0"/>
                          <a:cs typeface="Segoe UI" panose="020B0502040204020203" pitchFamily="34" charset="0"/>
                        </a:rPr>
                        <a:t>Brussels</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sprouts</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95 mg</a:t>
                      </a:r>
                    </a:p>
                  </a:txBody>
                  <a:tcPr/>
                </a:tc>
                <a:extLst>
                  <a:ext uri="{0D108BD9-81ED-4DB2-BD59-A6C34878D82A}">
                    <a16:rowId xmlns:a16="http://schemas.microsoft.com/office/drawing/2014/main" val="10004"/>
                  </a:ext>
                </a:extLst>
              </a:tr>
              <a:tr h="379622">
                <a:tc>
                  <a:txBody>
                    <a:bodyPr/>
                    <a:lstStyle/>
                    <a:p>
                      <a:r>
                        <a:rPr lang="en-US" sz="1800" dirty="0">
                          <a:latin typeface="Segoe UI" panose="020B0502040204020203" pitchFamily="34" charset="0"/>
                          <a:cs typeface="Segoe UI" panose="020B0502040204020203" pitchFamily="34" charset="0"/>
                        </a:rPr>
                        <a:t>Kiwi </a:t>
                      </a:r>
                    </a:p>
                  </a:txBody>
                  <a:tcPr/>
                </a:tc>
                <a:tc>
                  <a:txBody>
                    <a:bodyPr/>
                    <a:lstStyle/>
                    <a:p>
                      <a:pPr algn="ctr"/>
                      <a:r>
                        <a:rPr lang="en-US" sz="1800" dirty="0">
                          <a:latin typeface="Segoe UI" panose="020B0502040204020203" pitchFamily="34" charset="0"/>
                          <a:cs typeface="Segoe UI" panose="020B0502040204020203" pitchFamily="34" charset="0"/>
                        </a:rPr>
                        <a:t>93 mg</a:t>
                      </a:r>
                    </a:p>
                  </a:txBody>
                  <a:tcPr/>
                </a:tc>
                <a:extLst>
                  <a:ext uri="{0D108BD9-81ED-4DB2-BD59-A6C34878D82A}">
                    <a16:rowId xmlns:a16="http://schemas.microsoft.com/office/drawing/2014/main" val="10005"/>
                  </a:ext>
                </a:extLst>
              </a:tr>
              <a:tr h="379622">
                <a:tc>
                  <a:txBody>
                    <a:bodyPr/>
                    <a:lstStyle/>
                    <a:p>
                      <a:r>
                        <a:rPr lang="cs-CZ" sz="1800" dirty="0" err="1" smtClean="0">
                          <a:latin typeface="Segoe UI" panose="020B0502040204020203" pitchFamily="34" charset="0"/>
                          <a:cs typeface="Segoe UI" panose="020B0502040204020203" pitchFamily="34" charset="0"/>
                        </a:rPr>
                        <a:t>Cauliflower</a:t>
                      </a:r>
                      <a:r>
                        <a:rPr lang="en-US" sz="1800" dirty="0" smtClean="0">
                          <a:latin typeface="Segoe UI" panose="020B0502040204020203" pitchFamily="34" charset="0"/>
                          <a:cs typeface="Segoe UI" panose="020B0502040204020203" pitchFamily="34" charset="0"/>
                        </a:rPr>
                        <a:t> </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77 mg</a:t>
                      </a:r>
                    </a:p>
                  </a:txBody>
                  <a:tcPr/>
                </a:tc>
                <a:extLst>
                  <a:ext uri="{0D108BD9-81ED-4DB2-BD59-A6C34878D82A}">
                    <a16:rowId xmlns:a16="http://schemas.microsoft.com/office/drawing/2014/main" val="10006"/>
                  </a:ext>
                </a:extLst>
              </a:tr>
              <a:tr h="379622">
                <a:tc>
                  <a:txBody>
                    <a:bodyPr/>
                    <a:lstStyle/>
                    <a:p>
                      <a:r>
                        <a:rPr lang="cs-CZ" sz="1800" dirty="0" err="1" smtClean="0">
                          <a:latin typeface="Segoe UI" panose="020B0502040204020203" pitchFamily="34" charset="0"/>
                          <a:cs typeface="Segoe UI" panose="020B0502040204020203" pitchFamily="34" charset="0"/>
                        </a:rPr>
                        <a:t>Strawberries</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66 mg</a:t>
                      </a:r>
                    </a:p>
                  </a:txBody>
                  <a:tcPr/>
                </a:tc>
                <a:extLst>
                  <a:ext uri="{0D108BD9-81ED-4DB2-BD59-A6C34878D82A}">
                    <a16:rowId xmlns:a16="http://schemas.microsoft.com/office/drawing/2014/main" val="10007"/>
                  </a:ext>
                </a:extLst>
              </a:tr>
              <a:tr h="379622">
                <a:tc>
                  <a:txBody>
                    <a:bodyPr/>
                    <a:lstStyle/>
                    <a:p>
                      <a:r>
                        <a:rPr lang="cs-CZ" sz="1800" dirty="0" err="1" smtClean="0">
                          <a:latin typeface="Segoe UI" panose="020B0502040204020203" pitchFamily="34" charset="0"/>
                          <a:cs typeface="Segoe UI" panose="020B0502040204020203" pitchFamily="34" charset="0"/>
                        </a:rPr>
                        <a:t>Red</a:t>
                      </a:r>
                      <a:r>
                        <a:rPr lang="cs-CZ" sz="1800" dirty="0" smtClean="0">
                          <a:latin typeface="Segoe UI" panose="020B0502040204020203" pitchFamily="34" charset="0"/>
                          <a:cs typeface="Segoe UI" panose="020B0502040204020203" pitchFamily="34" charset="0"/>
                        </a:rPr>
                        <a:t> </a:t>
                      </a:r>
                      <a:r>
                        <a:rPr lang="cs-CZ" sz="1800" dirty="0" err="1" smtClean="0">
                          <a:latin typeface="Segoe UI" panose="020B0502040204020203" pitchFamily="34" charset="0"/>
                          <a:cs typeface="Segoe UI" panose="020B0502040204020203" pitchFamily="34" charset="0"/>
                        </a:rPr>
                        <a:t>cabbage</a:t>
                      </a:r>
                      <a:endParaRPr lang="en-US" sz="1800" dirty="0">
                        <a:latin typeface="Segoe UI" panose="020B0502040204020203" pitchFamily="34" charset="0"/>
                        <a:cs typeface="Segoe UI" panose="020B0502040204020203" pitchFamily="34" charset="0"/>
                      </a:endParaRPr>
                    </a:p>
                  </a:txBody>
                  <a:tcPr/>
                </a:tc>
                <a:tc>
                  <a:txBody>
                    <a:bodyPr/>
                    <a:lstStyle/>
                    <a:p>
                      <a:pPr algn="ctr"/>
                      <a:r>
                        <a:rPr lang="en-US" sz="1800" dirty="0">
                          <a:latin typeface="Segoe UI" panose="020B0502040204020203" pitchFamily="34" charset="0"/>
                          <a:cs typeface="Segoe UI" panose="020B0502040204020203" pitchFamily="34" charset="0"/>
                        </a:rPr>
                        <a:t>52 mg</a:t>
                      </a:r>
                    </a:p>
                  </a:txBody>
                  <a:tcPr/>
                </a:tc>
                <a:extLst>
                  <a:ext uri="{0D108BD9-81ED-4DB2-BD59-A6C34878D82A}">
                    <a16:rowId xmlns:a16="http://schemas.microsoft.com/office/drawing/2014/main" val="10008"/>
                  </a:ext>
                </a:extLst>
              </a:tr>
              <a:tr h="379622">
                <a:tc>
                  <a:txBody>
                    <a:bodyPr/>
                    <a:lstStyle/>
                    <a:p>
                      <a:r>
                        <a:rPr lang="cs-CZ" sz="1800" dirty="0" smtClean="0">
                          <a:latin typeface="Segoe UI" panose="020B0502040204020203" pitchFamily="34" charset="0"/>
                          <a:cs typeface="Segoe UI" panose="020B0502040204020203" pitchFamily="34" charset="0"/>
                        </a:rPr>
                        <a:t>Orange, lemon</a:t>
                      </a:r>
                      <a:endParaRPr lang="en-US" sz="1800" dirty="0">
                        <a:latin typeface="Segoe UI" panose="020B0502040204020203" pitchFamily="34" charset="0"/>
                        <a:cs typeface="Segoe UI" panose="020B0502040204020203"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err="1">
                          <a:latin typeface="Segoe UI" panose="020B0502040204020203" pitchFamily="34" charset="0"/>
                          <a:cs typeface="Segoe UI" panose="020B0502040204020203" pitchFamily="34" charset="0"/>
                        </a:rPr>
                        <a:t>cca</a:t>
                      </a:r>
                      <a:r>
                        <a:rPr lang="en-US" sz="1800" dirty="0">
                          <a:latin typeface="Segoe UI" panose="020B0502040204020203" pitchFamily="34" charset="0"/>
                          <a:cs typeface="Segoe UI" panose="020B0502040204020203" pitchFamily="34" charset="0"/>
                        </a:rPr>
                        <a:t> 50 mg</a:t>
                      </a:r>
                    </a:p>
                  </a:txBody>
                  <a:tcPr/>
                </a:tc>
                <a:extLst>
                  <a:ext uri="{0D108BD9-81ED-4DB2-BD59-A6C34878D82A}">
                    <a16:rowId xmlns:a16="http://schemas.microsoft.com/office/drawing/2014/main" val="10009"/>
                  </a:ext>
                </a:extLst>
              </a:tr>
            </a:tbl>
          </a:graphicData>
        </a:graphic>
      </p:graphicFrame>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6">
                    <a:lumMod val="60000"/>
                    <a:lumOff val="40000"/>
                  </a:schemeClr>
                </a:solidFill>
              </a:rPr>
              <a:t>Fruits</a:t>
            </a:r>
            <a:r>
              <a:rPr lang="cs-CZ" dirty="0" smtClean="0">
                <a:solidFill>
                  <a:schemeClr val="accent6">
                    <a:lumMod val="60000"/>
                    <a:lumOff val="40000"/>
                  </a:schemeClr>
                </a:solidFill>
              </a:rPr>
              <a:t> and </a:t>
            </a:r>
            <a:r>
              <a:rPr lang="cs-CZ" dirty="0" err="1" smtClean="0">
                <a:solidFill>
                  <a:schemeClr val="accent6">
                    <a:lumMod val="60000"/>
                    <a:lumOff val="40000"/>
                  </a:schemeClr>
                </a:solidFill>
              </a:rPr>
              <a:t>Vegetables</a:t>
            </a:r>
            <a:endParaRPr lang="cs-CZ" dirty="0">
              <a:solidFill>
                <a:schemeClr val="accent6">
                  <a:lumMod val="60000"/>
                  <a:lumOff val="40000"/>
                </a:schemeClr>
              </a:solidFill>
            </a:endParaRPr>
          </a:p>
        </p:txBody>
      </p:sp>
      <p:sp>
        <p:nvSpPr>
          <p:cNvPr id="8" name="Zástupný symbol pro zápatí 8"/>
          <p:cNvSpPr>
            <a:spLocks noGrp="1"/>
          </p:cNvSpPr>
          <p:nvPr>
            <p:ph type="ftr" sz="quarter" idx="11"/>
          </p:nvPr>
        </p:nvSpPr>
        <p:spPr>
          <a:xfrm>
            <a:off x="612250" y="6421078"/>
            <a:ext cx="2459785" cy="365125"/>
          </a:xfrm>
        </p:spPr>
        <p:txBody>
          <a:bodyPr/>
          <a:lstStyle/>
          <a:p>
            <a:r>
              <a:rPr lang="cs-CZ" dirty="0" smtClean="0"/>
              <a:t>Nutrition</a:t>
            </a:r>
            <a:endParaRPr lang="cs-CZ" dirty="0"/>
          </a:p>
        </p:txBody>
      </p:sp>
    </p:spTree>
    <p:extLst>
      <p:ext uri="{BB962C8B-B14F-4D97-AF65-F5344CB8AC3E}">
        <p14:creationId xmlns:p14="http://schemas.microsoft.com/office/powerpoint/2010/main" val="2172348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z2.staticac.cz/foto/vyrobky/1479500/147935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4500" y="1958459"/>
            <a:ext cx="2189275" cy="34207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4150902332"/>
              </p:ext>
            </p:extLst>
          </p:nvPr>
        </p:nvGraphicFramePr>
        <p:xfrm>
          <a:off x="5055314" y="2083871"/>
          <a:ext cx="5677282" cy="3169920"/>
        </p:xfrm>
        <a:graphic>
          <a:graphicData uri="http://schemas.openxmlformats.org/drawingml/2006/table">
            <a:tbl>
              <a:tblPr firstRow="1" bandRow="1">
                <a:tableStyleId>{93296810-A885-4BE3-A3E7-6D5BEEA58F35}</a:tableStyleId>
              </a:tblPr>
              <a:tblGrid>
                <a:gridCol w="2838641">
                  <a:extLst>
                    <a:ext uri="{9D8B030D-6E8A-4147-A177-3AD203B41FA5}">
                      <a16:colId xmlns:a16="http://schemas.microsoft.com/office/drawing/2014/main" val="2456375958"/>
                    </a:ext>
                  </a:extLst>
                </a:gridCol>
                <a:gridCol w="2838641">
                  <a:extLst>
                    <a:ext uri="{9D8B030D-6E8A-4147-A177-3AD203B41FA5}">
                      <a16:colId xmlns:a16="http://schemas.microsoft.com/office/drawing/2014/main" val="2585535757"/>
                    </a:ext>
                  </a:extLst>
                </a:gridCol>
              </a:tblGrid>
              <a:tr h="370840">
                <a:tc>
                  <a:txBody>
                    <a:bodyPr/>
                    <a:lstStyle/>
                    <a:p>
                      <a:pPr algn="ctr"/>
                      <a:r>
                        <a:rPr lang="cs-CZ" sz="2000" dirty="0" err="1" smtClean="0"/>
                        <a:t>Nutrient</a:t>
                      </a:r>
                      <a:endParaRPr lang="cs-CZ" sz="2000" dirty="0"/>
                    </a:p>
                  </a:txBody>
                  <a:tcPr/>
                </a:tc>
                <a:tc>
                  <a:txBody>
                    <a:bodyPr/>
                    <a:lstStyle/>
                    <a:p>
                      <a:pPr algn="ctr"/>
                      <a:r>
                        <a:rPr lang="cs-CZ" sz="2000" dirty="0" err="1" smtClean="0"/>
                        <a:t>Value</a:t>
                      </a:r>
                      <a:r>
                        <a:rPr lang="cs-CZ" sz="2000" dirty="0" smtClean="0"/>
                        <a:t> per 100 g</a:t>
                      </a:r>
                      <a:endParaRPr lang="cs-CZ" sz="2000" dirty="0"/>
                    </a:p>
                  </a:txBody>
                  <a:tcPr/>
                </a:tc>
                <a:extLst>
                  <a:ext uri="{0D108BD9-81ED-4DB2-BD59-A6C34878D82A}">
                    <a16:rowId xmlns:a16="http://schemas.microsoft.com/office/drawing/2014/main" val="1561714612"/>
                  </a:ext>
                </a:extLst>
              </a:tr>
              <a:tr h="370840">
                <a:tc>
                  <a:txBody>
                    <a:bodyPr/>
                    <a:lstStyle/>
                    <a:p>
                      <a:r>
                        <a:rPr lang="cs-CZ" sz="2000" dirty="0" err="1" smtClean="0"/>
                        <a:t>Energy</a:t>
                      </a:r>
                      <a:endParaRPr lang="cs-CZ" sz="2000" dirty="0"/>
                    </a:p>
                  </a:txBody>
                  <a:tcPr/>
                </a:tc>
                <a:tc>
                  <a:txBody>
                    <a:bodyPr/>
                    <a:lstStyle/>
                    <a:p>
                      <a:pPr algn="ctr"/>
                      <a:r>
                        <a:rPr lang="cs-CZ" sz="2000" dirty="0" smtClean="0"/>
                        <a:t>47 kcal / 200 kJ</a:t>
                      </a:r>
                      <a:endParaRPr lang="cs-CZ" sz="2000" dirty="0"/>
                    </a:p>
                  </a:txBody>
                  <a:tcPr/>
                </a:tc>
                <a:extLst>
                  <a:ext uri="{0D108BD9-81ED-4DB2-BD59-A6C34878D82A}">
                    <a16:rowId xmlns:a16="http://schemas.microsoft.com/office/drawing/2014/main" val="183278638"/>
                  </a:ext>
                </a:extLst>
              </a:tr>
              <a:tr h="370840">
                <a:tc>
                  <a:txBody>
                    <a:bodyPr/>
                    <a:lstStyle/>
                    <a:p>
                      <a:r>
                        <a:rPr lang="cs-CZ" sz="2000" dirty="0" smtClean="0"/>
                        <a:t>Fat</a:t>
                      </a:r>
                      <a:endParaRPr lang="cs-CZ" sz="2000" dirty="0"/>
                    </a:p>
                  </a:txBody>
                  <a:tcPr/>
                </a:tc>
                <a:tc>
                  <a:txBody>
                    <a:bodyPr/>
                    <a:lstStyle/>
                    <a:p>
                      <a:pPr algn="ctr"/>
                      <a:r>
                        <a:rPr lang="cs-CZ" sz="2000" dirty="0" smtClean="0"/>
                        <a:t>0,2 g</a:t>
                      </a:r>
                      <a:endParaRPr lang="cs-CZ" sz="2000" dirty="0"/>
                    </a:p>
                  </a:txBody>
                  <a:tcPr/>
                </a:tc>
                <a:extLst>
                  <a:ext uri="{0D108BD9-81ED-4DB2-BD59-A6C34878D82A}">
                    <a16:rowId xmlns:a16="http://schemas.microsoft.com/office/drawing/2014/main" val="4225307498"/>
                  </a:ext>
                </a:extLst>
              </a:tr>
              <a:tr h="370840">
                <a:tc>
                  <a:txBody>
                    <a:bodyPr/>
                    <a:lstStyle/>
                    <a:p>
                      <a:r>
                        <a:rPr lang="cs-CZ" sz="2000" dirty="0" smtClean="0"/>
                        <a:t>     </a:t>
                      </a:r>
                      <a:r>
                        <a:rPr lang="cs-CZ" sz="2000" dirty="0" err="1" smtClean="0"/>
                        <a:t>Saturated</a:t>
                      </a:r>
                      <a:endParaRPr lang="cs-CZ" sz="2000" dirty="0"/>
                    </a:p>
                  </a:txBody>
                  <a:tcPr/>
                </a:tc>
                <a:tc>
                  <a:txBody>
                    <a:bodyPr/>
                    <a:lstStyle/>
                    <a:p>
                      <a:pPr algn="ctr"/>
                      <a:r>
                        <a:rPr lang="cs-CZ" sz="2000" dirty="0" smtClean="0"/>
                        <a:t>0 g</a:t>
                      </a:r>
                      <a:endParaRPr lang="cs-CZ" sz="2000" dirty="0"/>
                    </a:p>
                  </a:txBody>
                  <a:tcPr/>
                </a:tc>
                <a:extLst>
                  <a:ext uri="{0D108BD9-81ED-4DB2-BD59-A6C34878D82A}">
                    <a16:rowId xmlns:a16="http://schemas.microsoft.com/office/drawing/2014/main" val="10003"/>
                  </a:ext>
                </a:extLst>
              </a:tr>
              <a:tr h="370840">
                <a:tc>
                  <a:txBody>
                    <a:bodyPr/>
                    <a:lstStyle/>
                    <a:p>
                      <a:r>
                        <a:rPr lang="cs-CZ" sz="2000" dirty="0" err="1" smtClean="0"/>
                        <a:t>Carbohydrates</a:t>
                      </a:r>
                      <a:endParaRPr lang="cs-CZ" sz="2000" dirty="0"/>
                    </a:p>
                  </a:txBody>
                  <a:tcPr/>
                </a:tc>
                <a:tc>
                  <a:txBody>
                    <a:bodyPr/>
                    <a:lstStyle/>
                    <a:p>
                      <a:pPr algn="ctr"/>
                      <a:r>
                        <a:rPr lang="cs-CZ" sz="2000" dirty="0" smtClean="0"/>
                        <a:t>10,1 g</a:t>
                      </a:r>
                      <a:endParaRPr lang="cs-CZ" sz="2000" dirty="0"/>
                    </a:p>
                  </a:txBody>
                  <a:tcPr/>
                </a:tc>
                <a:extLst>
                  <a:ext uri="{0D108BD9-81ED-4DB2-BD59-A6C34878D82A}">
                    <a16:rowId xmlns:a16="http://schemas.microsoft.com/office/drawing/2014/main" val="3347925279"/>
                  </a:ext>
                </a:extLst>
              </a:tr>
              <a:tr h="370840">
                <a:tc>
                  <a:txBody>
                    <a:bodyPr/>
                    <a:lstStyle/>
                    <a:p>
                      <a:r>
                        <a:rPr lang="cs-CZ" sz="2000" dirty="0" smtClean="0"/>
                        <a:t>     </a:t>
                      </a:r>
                      <a:r>
                        <a:rPr lang="cs-CZ" sz="2000" dirty="0" err="1" smtClean="0"/>
                        <a:t>Sugar</a:t>
                      </a:r>
                      <a:endParaRPr lang="cs-CZ" sz="2000" dirty="0"/>
                    </a:p>
                  </a:txBody>
                  <a:tcPr/>
                </a:tc>
                <a:tc>
                  <a:txBody>
                    <a:bodyPr/>
                    <a:lstStyle/>
                    <a:p>
                      <a:pPr algn="ctr"/>
                      <a:r>
                        <a:rPr lang="cs-CZ" sz="2000" dirty="0" smtClean="0"/>
                        <a:t>8,3</a:t>
                      </a:r>
                      <a:r>
                        <a:rPr lang="cs-CZ" sz="2000" baseline="0" dirty="0" smtClean="0"/>
                        <a:t> g</a:t>
                      </a:r>
                      <a:endParaRPr lang="cs-CZ" sz="2000" dirty="0"/>
                    </a:p>
                  </a:txBody>
                  <a:tcPr/>
                </a:tc>
                <a:extLst>
                  <a:ext uri="{0D108BD9-81ED-4DB2-BD59-A6C34878D82A}">
                    <a16:rowId xmlns:a16="http://schemas.microsoft.com/office/drawing/2014/main" val="1123449975"/>
                  </a:ext>
                </a:extLst>
              </a:tr>
              <a:tr h="370840">
                <a:tc>
                  <a:txBody>
                    <a:bodyPr/>
                    <a:lstStyle/>
                    <a:p>
                      <a:r>
                        <a:rPr lang="cs-CZ" sz="2000" dirty="0" smtClean="0"/>
                        <a:t>Protein</a:t>
                      </a:r>
                      <a:endParaRPr lang="cs-CZ" sz="2000" dirty="0"/>
                    </a:p>
                  </a:txBody>
                  <a:tcPr/>
                </a:tc>
                <a:tc>
                  <a:txBody>
                    <a:bodyPr/>
                    <a:lstStyle/>
                    <a:p>
                      <a:pPr algn="ctr"/>
                      <a:r>
                        <a:rPr lang="cs-CZ" sz="2000" dirty="0" smtClean="0"/>
                        <a:t>1,2 g</a:t>
                      </a:r>
                      <a:endParaRPr lang="cs-CZ" sz="2000" dirty="0"/>
                    </a:p>
                  </a:txBody>
                  <a:tcPr/>
                </a:tc>
                <a:extLst>
                  <a:ext uri="{0D108BD9-81ED-4DB2-BD59-A6C34878D82A}">
                    <a16:rowId xmlns:a16="http://schemas.microsoft.com/office/drawing/2014/main" val="1056354487"/>
                  </a:ext>
                </a:extLst>
              </a:tr>
              <a:tr h="370840">
                <a:tc>
                  <a:txBody>
                    <a:bodyPr/>
                    <a:lstStyle/>
                    <a:p>
                      <a:r>
                        <a:rPr lang="cs-CZ" sz="2000" dirty="0" smtClean="0"/>
                        <a:t>Salt</a:t>
                      </a:r>
                      <a:endParaRPr lang="cs-CZ" sz="2000" dirty="0"/>
                    </a:p>
                  </a:txBody>
                  <a:tcPr/>
                </a:tc>
                <a:tc>
                  <a:txBody>
                    <a:bodyPr/>
                    <a:lstStyle/>
                    <a:p>
                      <a:pPr algn="ctr"/>
                      <a:r>
                        <a:rPr lang="cs-CZ" sz="2000" dirty="0" smtClean="0"/>
                        <a:t>0,9 g</a:t>
                      </a:r>
                      <a:endParaRPr lang="cs-CZ" sz="2000" dirty="0"/>
                    </a:p>
                  </a:txBody>
                  <a:tcPr/>
                </a:tc>
                <a:extLst>
                  <a:ext uri="{0D108BD9-81ED-4DB2-BD59-A6C34878D82A}">
                    <a16:rowId xmlns:a16="http://schemas.microsoft.com/office/drawing/2014/main" val="2418825731"/>
                  </a:ext>
                </a:extLst>
              </a:tr>
            </a:tbl>
          </a:graphicData>
        </a:graphic>
      </p:graphicFrame>
      <p:sp>
        <p:nvSpPr>
          <p:cNvPr id="6" name="Nadpis 5"/>
          <p:cNvSpPr>
            <a:spLocks noGrp="1"/>
          </p:cNvSpPr>
          <p:nvPr>
            <p:ph type="title"/>
          </p:nvPr>
        </p:nvSpPr>
        <p:spPr/>
        <p:txBody>
          <a:bodyPr/>
          <a:lstStyle/>
          <a:p>
            <a:r>
              <a:rPr lang="en-GB" noProof="0" dirty="0" smtClean="0"/>
              <a:t>One veggie, two faces</a:t>
            </a:r>
            <a:endParaRPr lang="en-GB" noProof="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37</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666527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Fruit or juice?</a:t>
            </a:r>
            <a:endParaRPr lang="en-GB" noProof="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38</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40179435"/>
              </p:ext>
            </p:extLst>
          </p:nvPr>
        </p:nvGraphicFramePr>
        <p:xfrm>
          <a:off x="4097628" y="1991161"/>
          <a:ext cx="7256172" cy="3627120"/>
        </p:xfrm>
        <a:graphic>
          <a:graphicData uri="http://schemas.openxmlformats.org/drawingml/2006/table">
            <a:tbl>
              <a:tblPr firstRow="1" bandRow="1">
                <a:tableStyleId>{93296810-A885-4BE3-A3E7-6D5BEEA58F35}</a:tableStyleId>
              </a:tblPr>
              <a:tblGrid>
                <a:gridCol w="2192850">
                  <a:extLst>
                    <a:ext uri="{9D8B030D-6E8A-4147-A177-3AD203B41FA5}">
                      <a16:colId xmlns:a16="http://schemas.microsoft.com/office/drawing/2014/main" val="2456375958"/>
                    </a:ext>
                  </a:extLst>
                </a:gridCol>
                <a:gridCol w="1687774">
                  <a:extLst>
                    <a:ext uri="{9D8B030D-6E8A-4147-A177-3AD203B41FA5}">
                      <a16:colId xmlns:a16="http://schemas.microsoft.com/office/drawing/2014/main" val="2585535757"/>
                    </a:ext>
                  </a:extLst>
                </a:gridCol>
                <a:gridCol w="1687774">
                  <a:extLst>
                    <a:ext uri="{9D8B030D-6E8A-4147-A177-3AD203B41FA5}">
                      <a16:colId xmlns:a16="http://schemas.microsoft.com/office/drawing/2014/main" val="20002"/>
                    </a:ext>
                  </a:extLst>
                </a:gridCol>
                <a:gridCol w="1687774">
                  <a:extLst>
                    <a:ext uri="{9D8B030D-6E8A-4147-A177-3AD203B41FA5}">
                      <a16:colId xmlns:a16="http://schemas.microsoft.com/office/drawing/2014/main" val="20003"/>
                    </a:ext>
                  </a:extLst>
                </a:gridCol>
              </a:tblGrid>
              <a:tr h="329665">
                <a:tc rowSpan="2">
                  <a:txBody>
                    <a:bodyPr/>
                    <a:lstStyle/>
                    <a:p>
                      <a:pPr algn="ctr"/>
                      <a:r>
                        <a:rPr lang="cs-CZ" sz="1800" dirty="0" err="1" smtClean="0"/>
                        <a:t>Nutrient</a:t>
                      </a:r>
                      <a:endParaRPr lang="cs-CZ" sz="1800" dirty="0"/>
                    </a:p>
                  </a:txBody>
                  <a:tcPr anchor="ctr"/>
                </a:tc>
                <a:tc gridSpan="3">
                  <a:txBody>
                    <a:bodyPr/>
                    <a:lstStyle/>
                    <a:p>
                      <a:pPr algn="ctr"/>
                      <a:r>
                        <a:rPr lang="cs-CZ" sz="1800" dirty="0" err="1" smtClean="0"/>
                        <a:t>Value</a:t>
                      </a:r>
                      <a:r>
                        <a:rPr lang="cs-CZ" sz="1800" dirty="0" smtClean="0"/>
                        <a:t> per 100 g</a:t>
                      </a:r>
                      <a:endParaRPr lang="cs-CZ" sz="1800" dirty="0"/>
                    </a:p>
                  </a:txBody>
                  <a:tcPr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a16="http://schemas.microsoft.com/office/drawing/2014/main" val="1561714612"/>
                  </a:ext>
                </a:extLst>
              </a:tr>
              <a:tr h="302193">
                <a:tc vMerge="1">
                  <a:txBody>
                    <a:bodyPr/>
                    <a:lstStyle/>
                    <a:p>
                      <a:pPr algn="ctr"/>
                      <a:endParaRPr lang="cs-CZ" sz="2000" dirty="0"/>
                    </a:p>
                  </a:txBody>
                  <a:tcPr/>
                </a:tc>
                <a:tc>
                  <a:txBody>
                    <a:bodyPr/>
                    <a:lstStyle/>
                    <a:p>
                      <a:pPr algn="ctr"/>
                      <a:r>
                        <a:rPr lang="cs-CZ" sz="1600" dirty="0" smtClean="0"/>
                        <a:t>ORANGE</a:t>
                      </a:r>
                      <a:endParaRPr lang="cs-CZ" sz="1600" b="1" dirty="0"/>
                    </a:p>
                  </a:txBody>
                  <a:tcPr anchor="ctr"/>
                </a:tc>
                <a:tc>
                  <a:txBody>
                    <a:bodyPr/>
                    <a:lstStyle/>
                    <a:p>
                      <a:pPr algn="ctr"/>
                      <a:r>
                        <a:rPr lang="cs-CZ" sz="1600" dirty="0" smtClean="0"/>
                        <a:t>SMOOTHIE</a:t>
                      </a:r>
                      <a:endParaRPr lang="cs-CZ" sz="1600" b="1" dirty="0"/>
                    </a:p>
                  </a:txBody>
                  <a:tcPr anchor="ctr"/>
                </a:tc>
                <a:tc>
                  <a:txBody>
                    <a:bodyPr/>
                    <a:lstStyle/>
                    <a:p>
                      <a:pPr algn="ctr"/>
                      <a:r>
                        <a:rPr lang="cs-CZ" sz="1600" dirty="0" smtClean="0"/>
                        <a:t>JUICE</a:t>
                      </a:r>
                      <a:endParaRPr lang="cs-CZ" sz="1600" b="1" dirty="0"/>
                    </a:p>
                  </a:txBody>
                  <a:tcPr anchor="ctr"/>
                </a:tc>
                <a:extLst>
                  <a:ext uri="{0D108BD9-81ED-4DB2-BD59-A6C34878D82A}">
                    <a16:rowId xmlns:a16="http://schemas.microsoft.com/office/drawing/2014/main" val="10001"/>
                  </a:ext>
                </a:extLst>
              </a:tr>
              <a:tr h="329665">
                <a:tc>
                  <a:txBody>
                    <a:bodyPr/>
                    <a:lstStyle/>
                    <a:p>
                      <a:r>
                        <a:rPr lang="cs-CZ" sz="1800" dirty="0" err="1" smtClean="0"/>
                        <a:t>Energy</a:t>
                      </a:r>
                      <a:endParaRPr lang="cs-CZ" sz="1800" dirty="0"/>
                    </a:p>
                  </a:txBody>
                  <a:tcPr anchor="ctr"/>
                </a:tc>
                <a:tc>
                  <a:txBody>
                    <a:bodyPr/>
                    <a:lstStyle/>
                    <a:p>
                      <a:pPr algn="ctr"/>
                      <a:r>
                        <a:rPr lang="cs-CZ" sz="1800" dirty="0" smtClean="0"/>
                        <a:t>49 kcal / 205 kJ</a:t>
                      </a:r>
                      <a:endParaRPr lang="cs-CZ" sz="1800" dirty="0"/>
                    </a:p>
                  </a:txBody>
                  <a:tcPr anchor="ctr"/>
                </a:tc>
                <a:tc>
                  <a:txBody>
                    <a:bodyPr/>
                    <a:lstStyle/>
                    <a:p>
                      <a:pPr algn="ctr"/>
                      <a:r>
                        <a:rPr lang="cs-CZ" sz="1800" dirty="0" smtClean="0"/>
                        <a:t>56 kcal / 235 </a:t>
                      </a:r>
                      <a:r>
                        <a:rPr lang="cs-CZ" sz="1800" dirty="0" err="1" smtClean="0"/>
                        <a:t>kJ</a:t>
                      </a:r>
                      <a:endParaRPr lang="cs-CZ" sz="1800" dirty="0"/>
                    </a:p>
                  </a:txBody>
                  <a:tcPr anchor="ctr"/>
                </a:tc>
                <a:tc>
                  <a:txBody>
                    <a:bodyPr/>
                    <a:lstStyle/>
                    <a:p>
                      <a:pPr algn="ctr"/>
                      <a:r>
                        <a:rPr lang="cs-CZ" sz="1800" dirty="0" smtClean="0"/>
                        <a:t>43 kcal / 180 </a:t>
                      </a:r>
                      <a:r>
                        <a:rPr lang="cs-CZ" sz="1800" dirty="0" err="1" smtClean="0"/>
                        <a:t>kJ</a:t>
                      </a:r>
                      <a:endParaRPr lang="cs-CZ" sz="1800" dirty="0"/>
                    </a:p>
                  </a:txBody>
                  <a:tcPr anchor="ctr"/>
                </a:tc>
                <a:extLst>
                  <a:ext uri="{0D108BD9-81ED-4DB2-BD59-A6C34878D82A}">
                    <a16:rowId xmlns:a16="http://schemas.microsoft.com/office/drawing/2014/main" val="183278638"/>
                  </a:ext>
                </a:extLst>
              </a:tr>
              <a:tr h="329665">
                <a:tc>
                  <a:txBody>
                    <a:bodyPr/>
                    <a:lstStyle/>
                    <a:p>
                      <a:r>
                        <a:rPr lang="cs-CZ" sz="1800" dirty="0" smtClean="0"/>
                        <a:t>Fat</a:t>
                      </a:r>
                      <a:endParaRPr lang="cs-CZ" sz="1800" dirty="0"/>
                    </a:p>
                  </a:txBody>
                  <a:tcPr anchor="ctr"/>
                </a:tc>
                <a:tc>
                  <a:txBody>
                    <a:bodyPr/>
                    <a:lstStyle/>
                    <a:p>
                      <a:pPr algn="ctr"/>
                      <a:r>
                        <a:rPr lang="cs-CZ" sz="1800" dirty="0" smtClean="0"/>
                        <a:t>0 g</a:t>
                      </a:r>
                      <a:endParaRPr lang="cs-CZ" sz="1800" dirty="0"/>
                    </a:p>
                  </a:txBody>
                  <a:tcPr anchor="ctr"/>
                </a:tc>
                <a:tc>
                  <a:txBody>
                    <a:bodyPr/>
                    <a:lstStyle/>
                    <a:p>
                      <a:pPr algn="ctr"/>
                      <a:r>
                        <a:rPr lang="cs-CZ" sz="1800" dirty="0" smtClean="0"/>
                        <a:t>0,3 g</a:t>
                      </a:r>
                      <a:endParaRPr lang="cs-CZ" sz="1800" dirty="0"/>
                    </a:p>
                  </a:txBody>
                  <a:tcPr anchor="ctr"/>
                </a:tc>
                <a:tc>
                  <a:txBody>
                    <a:bodyPr/>
                    <a:lstStyle/>
                    <a:p>
                      <a:pPr algn="ctr"/>
                      <a:r>
                        <a:rPr lang="cs-CZ" sz="1800" dirty="0" smtClean="0"/>
                        <a:t>0 g</a:t>
                      </a:r>
                      <a:endParaRPr lang="cs-CZ" sz="1800" dirty="0"/>
                    </a:p>
                  </a:txBody>
                  <a:tcPr anchor="ctr"/>
                </a:tc>
                <a:extLst>
                  <a:ext uri="{0D108BD9-81ED-4DB2-BD59-A6C34878D82A}">
                    <a16:rowId xmlns:a16="http://schemas.microsoft.com/office/drawing/2014/main" val="4225307498"/>
                  </a:ext>
                </a:extLst>
              </a:tr>
              <a:tr h="329665">
                <a:tc>
                  <a:txBody>
                    <a:bodyPr/>
                    <a:lstStyle/>
                    <a:p>
                      <a:r>
                        <a:rPr lang="cs-CZ" sz="1800" dirty="0" err="1" smtClean="0"/>
                        <a:t>Carbohydrates</a:t>
                      </a:r>
                      <a:endParaRPr lang="cs-CZ" sz="1800" dirty="0"/>
                    </a:p>
                  </a:txBody>
                  <a:tcPr anchor="ctr"/>
                </a:tc>
                <a:tc>
                  <a:txBody>
                    <a:bodyPr/>
                    <a:lstStyle/>
                    <a:p>
                      <a:pPr algn="ctr"/>
                      <a:r>
                        <a:rPr lang="cs-CZ" sz="1800" dirty="0" smtClean="0"/>
                        <a:t>10 g</a:t>
                      </a:r>
                      <a:endParaRPr lang="cs-CZ" sz="1800" dirty="0"/>
                    </a:p>
                  </a:txBody>
                  <a:tcPr anchor="ctr"/>
                </a:tc>
                <a:tc>
                  <a:txBody>
                    <a:bodyPr/>
                    <a:lstStyle/>
                    <a:p>
                      <a:pPr algn="ctr"/>
                      <a:r>
                        <a:rPr lang="cs-CZ" sz="1800" dirty="0" smtClean="0"/>
                        <a:t>14,4</a:t>
                      </a:r>
                      <a:r>
                        <a:rPr lang="cs-CZ" sz="1800" baseline="0" dirty="0" smtClean="0"/>
                        <a:t>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a16="http://schemas.microsoft.com/office/drawing/2014/main" val="3347925279"/>
                  </a:ext>
                </a:extLst>
              </a:tr>
              <a:tr h="329665">
                <a:tc>
                  <a:txBody>
                    <a:bodyPr/>
                    <a:lstStyle/>
                    <a:p>
                      <a:r>
                        <a:rPr lang="cs-CZ" sz="1800" dirty="0" smtClean="0"/>
                        <a:t>     </a:t>
                      </a:r>
                      <a:r>
                        <a:rPr lang="cs-CZ" sz="1800" dirty="0" err="1" smtClean="0"/>
                        <a:t>Sugars</a:t>
                      </a:r>
                      <a:endParaRPr lang="cs-CZ" sz="1800" dirty="0"/>
                    </a:p>
                  </a:txBody>
                  <a:tcPr anchor="ctr"/>
                </a:tc>
                <a:tc>
                  <a:txBody>
                    <a:bodyPr/>
                    <a:lstStyle/>
                    <a:p>
                      <a:pPr algn="ctr"/>
                      <a:r>
                        <a:rPr lang="cs-CZ" sz="1800" dirty="0" smtClean="0"/>
                        <a:t>7,3</a:t>
                      </a:r>
                      <a:r>
                        <a:rPr lang="cs-CZ" sz="1800" baseline="0" dirty="0" smtClean="0"/>
                        <a:t> g</a:t>
                      </a:r>
                      <a:endParaRPr lang="cs-CZ" sz="1800" dirty="0"/>
                    </a:p>
                  </a:txBody>
                  <a:tcPr anchor="ctr"/>
                </a:tc>
                <a:tc>
                  <a:txBody>
                    <a:bodyPr/>
                    <a:lstStyle/>
                    <a:p>
                      <a:pPr algn="ctr"/>
                      <a:r>
                        <a:rPr lang="cs-CZ" sz="1800" dirty="0" smtClean="0"/>
                        <a:t>12,1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a16="http://schemas.microsoft.com/office/drawing/2014/main" val="1123449975"/>
                  </a:ext>
                </a:extLst>
              </a:tr>
              <a:tr h="329665">
                <a:tc>
                  <a:txBody>
                    <a:bodyPr/>
                    <a:lstStyle/>
                    <a:p>
                      <a:r>
                        <a:rPr lang="cs-CZ" sz="1800" dirty="0" smtClean="0"/>
                        <a:t>Protein</a:t>
                      </a:r>
                      <a:endParaRPr lang="cs-CZ" sz="1800" dirty="0"/>
                    </a:p>
                  </a:txBody>
                  <a:tcPr anchor="ctr"/>
                </a:tc>
                <a:tc>
                  <a:txBody>
                    <a:bodyPr/>
                    <a:lstStyle/>
                    <a:p>
                      <a:pPr algn="ctr"/>
                      <a:r>
                        <a:rPr lang="cs-CZ" sz="1800" dirty="0" smtClean="0"/>
                        <a:t>0,9 g</a:t>
                      </a:r>
                      <a:endParaRPr lang="cs-CZ" sz="1800" dirty="0"/>
                    </a:p>
                  </a:txBody>
                  <a:tcPr anchor="ctr"/>
                </a:tc>
                <a:tc>
                  <a:txBody>
                    <a:bodyPr/>
                    <a:lstStyle/>
                    <a:p>
                      <a:pPr algn="ctr"/>
                      <a:r>
                        <a:rPr lang="cs-CZ" sz="1800" dirty="0" smtClean="0"/>
                        <a:t>0,6 g</a:t>
                      </a:r>
                      <a:endParaRPr lang="cs-CZ" sz="1800" dirty="0"/>
                    </a:p>
                  </a:txBody>
                  <a:tcPr anchor="ctr"/>
                </a:tc>
                <a:tc>
                  <a:txBody>
                    <a:bodyPr/>
                    <a:lstStyle/>
                    <a:p>
                      <a:pPr algn="ctr"/>
                      <a:r>
                        <a:rPr lang="cs-CZ" sz="1800" dirty="0" smtClean="0"/>
                        <a:t>0,7 g</a:t>
                      </a:r>
                      <a:endParaRPr lang="cs-CZ" sz="1800" dirty="0"/>
                    </a:p>
                  </a:txBody>
                  <a:tcPr anchor="ctr"/>
                </a:tc>
                <a:extLst>
                  <a:ext uri="{0D108BD9-81ED-4DB2-BD59-A6C34878D82A}">
                    <a16:rowId xmlns:a16="http://schemas.microsoft.com/office/drawing/2014/main" val="1056354487"/>
                  </a:ext>
                </a:extLst>
              </a:tr>
              <a:tr h="329665">
                <a:tc>
                  <a:txBody>
                    <a:bodyPr/>
                    <a:lstStyle/>
                    <a:p>
                      <a:r>
                        <a:rPr lang="cs-CZ" sz="1800" dirty="0" err="1" smtClean="0"/>
                        <a:t>Fibre</a:t>
                      </a:r>
                      <a:endParaRPr lang="cs-CZ" sz="1800" dirty="0"/>
                    </a:p>
                  </a:txBody>
                  <a:tcPr anchor="ctr"/>
                </a:tc>
                <a:tc>
                  <a:txBody>
                    <a:bodyPr/>
                    <a:lstStyle/>
                    <a:p>
                      <a:pPr algn="ctr"/>
                      <a:r>
                        <a:rPr lang="cs-CZ" sz="1800" dirty="0" smtClean="0"/>
                        <a:t>2 g</a:t>
                      </a:r>
                      <a:endParaRPr lang="cs-CZ" sz="1800" dirty="0"/>
                    </a:p>
                  </a:txBody>
                  <a:tcPr anchor="ctr"/>
                </a:tc>
                <a:tc>
                  <a:txBody>
                    <a:bodyPr/>
                    <a:lstStyle/>
                    <a:p>
                      <a:pPr algn="ctr"/>
                      <a:r>
                        <a:rPr lang="cs-CZ" sz="1800" dirty="0" smtClean="0"/>
                        <a:t>1,7 g</a:t>
                      </a:r>
                      <a:endParaRPr lang="cs-CZ" sz="1800" dirty="0"/>
                    </a:p>
                  </a:txBody>
                  <a:tcPr anchor="ctr"/>
                </a:tc>
                <a:tc>
                  <a:txBody>
                    <a:bodyPr/>
                    <a:lstStyle/>
                    <a:p>
                      <a:pPr algn="ctr"/>
                      <a:r>
                        <a:rPr lang="cs-CZ" sz="1800" dirty="0" smtClean="0"/>
                        <a:t>0,1 g</a:t>
                      </a:r>
                      <a:endParaRPr lang="cs-CZ" sz="1800" dirty="0"/>
                    </a:p>
                  </a:txBody>
                  <a:tcPr anchor="ctr"/>
                </a:tc>
                <a:extLst>
                  <a:ext uri="{0D108BD9-81ED-4DB2-BD59-A6C34878D82A}">
                    <a16:rowId xmlns:a16="http://schemas.microsoft.com/office/drawing/2014/main" val="2418825731"/>
                  </a:ext>
                </a:extLst>
              </a:tr>
              <a:tr h="329665">
                <a:tc>
                  <a:txBody>
                    <a:bodyPr/>
                    <a:lstStyle/>
                    <a:p>
                      <a:r>
                        <a:rPr lang="cs-CZ" sz="1800" dirty="0" smtClean="0"/>
                        <a:t>Vitamin C</a:t>
                      </a:r>
                      <a:endParaRPr lang="cs-CZ" sz="1800" dirty="0"/>
                    </a:p>
                  </a:txBody>
                  <a:tcPr anchor="ctr"/>
                </a:tc>
                <a:tc>
                  <a:txBody>
                    <a:bodyPr/>
                    <a:lstStyle/>
                    <a:p>
                      <a:pPr algn="ctr"/>
                      <a:r>
                        <a:rPr lang="cs-CZ" sz="1800" dirty="0" smtClean="0"/>
                        <a:t>50,7</a:t>
                      </a:r>
                      <a:r>
                        <a:rPr lang="cs-CZ" sz="1800" baseline="0" dirty="0" smtClean="0"/>
                        <a:t> mg</a:t>
                      </a:r>
                      <a:endParaRPr lang="cs-CZ" sz="1800" dirty="0"/>
                    </a:p>
                  </a:txBody>
                  <a:tcPr anchor="ctr"/>
                </a:tc>
                <a:tc>
                  <a:txBody>
                    <a:bodyPr/>
                    <a:lstStyle/>
                    <a:p>
                      <a:pPr algn="ctr"/>
                      <a:r>
                        <a:rPr lang="cs-CZ" sz="1800" dirty="0" smtClean="0"/>
                        <a:t>41 mg</a:t>
                      </a:r>
                      <a:endParaRPr lang="cs-CZ" sz="1800" dirty="0"/>
                    </a:p>
                  </a:txBody>
                  <a:tcPr anchor="ctr"/>
                </a:tc>
                <a:tc>
                  <a:txBody>
                    <a:bodyPr/>
                    <a:lstStyle/>
                    <a:p>
                      <a:pPr algn="ctr"/>
                      <a:r>
                        <a:rPr lang="cs-CZ" sz="1800" dirty="0" smtClean="0"/>
                        <a:t>30 mg</a:t>
                      </a:r>
                      <a:endParaRPr lang="cs-CZ" sz="1800" dirty="0"/>
                    </a:p>
                  </a:txBody>
                  <a:tcPr anchor="ctr"/>
                </a:tc>
                <a:extLst>
                  <a:ext uri="{0D108BD9-81ED-4DB2-BD59-A6C34878D82A}">
                    <a16:rowId xmlns:a16="http://schemas.microsoft.com/office/drawing/2014/main" val="10008"/>
                  </a:ext>
                </a:extLst>
              </a:tr>
              <a:tr h="329665">
                <a:tc>
                  <a:txBody>
                    <a:bodyPr/>
                    <a:lstStyle/>
                    <a:p>
                      <a:r>
                        <a:rPr lang="cs-CZ" sz="1800" dirty="0" err="1" smtClean="0"/>
                        <a:t>Antioxidants</a:t>
                      </a:r>
                      <a:r>
                        <a:rPr lang="cs-CZ" sz="1800" baseline="0" dirty="0" smtClean="0"/>
                        <a:t> (ORAC)</a:t>
                      </a:r>
                      <a:endParaRPr lang="cs-CZ" sz="1800" dirty="0"/>
                    </a:p>
                  </a:txBody>
                  <a:tcPr anchor="ctr"/>
                </a:tc>
                <a:tc>
                  <a:txBody>
                    <a:bodyPr/>
                    <a:lstStyle/>
                    <a:p>
                      <a:pPr algn="ctr"/>
                      <a:r>
                        <a:rPr lang="cs-CZ" sz="1800" dirty="0" smtClean="0"/>
                        <a:t>2 103</a:t>
                      </a:r>
                      <a:endParaRPr lang="cs-CZ" sz="1800" dirty="0"/>
                    </a:p>
                  </a:txBody>
                  <a:tcPr anchor="ctr"/>
                </a:tc>
                <a:tc>
                  <a:txBody>
                    <a:bodyPr/>
                    <a:lstStyle/>
                    <a:p>
                      <a:pPr algn="ctr"/>
                      <a:r>
                        <a:rPr lang="cs-CZ" sz="1800" dirty="0" smtClean="0"/>
                        <a:t>1 566</a:t>
                      </a:r>
                      <a:endParaRPr lang="cs-CZ" sz="1800" dirty="0"/>
                    </a:p>
                  </a:txBody>
                  <a:tcPr anchor="ctr"/>
                </a:tc>
                <a:tc>
                  <a:txBody>
                    <a:bodyPr/>
                    <a:lstStyle/>
                    <a:p>
                      <a:pPr algn="ctr"/>
                      <a:r>
                        <a:rPr lang="cs-CZ" sz="1800" dirty="0" smtClean="0"/>
                        <a:t>900</a:t>
                      </a:r>
                      <a:endParaRPr lang="cs-CZ" sz="1800" dirty="0"/>
                    </a:p>
                  </a:txBody>
                  <a:tcPr anchor="ctr"/>
                </a:tc>
                <a:extLst>
                  <a:ext uri="{0D108BD9-81ED-4DB2-BD59-A6C34878D82A}">
                    <a16:rowId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16010" y="2280721"/>
            <a:ext cx="2505076"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Fruits and Vegetables</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436789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t="11039"/>
          <a:stretch/>
        </p:blipFill>
        <p:spPr>
          <a:xfrm>
            <a:off x="976312" y="492919"/>
            <a:ext cx="10239375" cy="5872162"/>
          </a:xfrm>
          <a:prstGeom prst="rect">
            <a:avLst/>
          </a:prstGeom>
        </p:spPr>
      </p:pic>
      <p:sp>
        <p:nvSpPr>
          <p:cNvPr id="6" name="Obdélník 5"/>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58487"/>
            <a:ext cx="10515600" cy="6057900"/>
          </a:xfrm>
        </p:spPr>
        <p:txBody>
          <a:bodyPr/>
          <a:lstStyle/>
          <a:p>
            <a:r>
              <a:rPr lang="cs-CZ" dirty="0" smtClean="0">
                <a:solidFill>
                  <a:schemeClr val="accent5">
                    <a:lumMod val="50000"/>
                  </a:schemeClr>
                </a:solidFill>
              </a:rPr>
              <a:t>MILK AND</a:t>
            </a:r>
            <a:br>
              <a:rPr lang="cs-CZ" dirty="0" smtClean="0">
                <a:solidFill>
                  <a:schemeClr val="accent5">
                    <a:lumMod val="50000"/>
                  </a:schemeClr>
                </a:solidFill>
              </a:rPr>
            </a:br>
            <a:r>
              <a:rPr lang="cs-CZ" dirty="0" smtClean="0">
                <a:solidFill>
                  <a:schemeClr val="accent5">
                    <a:lumMod val="50000"/>
                  </a:schemeClr>
                </a:solidFill>
              </a:rPr>
              <a:t>DAIRY PRODUCTS</a:t>
            </a:r>
            <a:endParaRPr lang="cs-CZ" dirty="0">
              <a:solidFill>
                <a:schemeClr val="accent5">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4472" y="122752"/>
            <a:ext cx="2142699" cy="222885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0070519" y="0"/>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021286" y="1205398"/>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068050" y="696036"/>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8030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Food </a:t>
            </a:r>
            <a:r>
              <a:rPr lang="cs-CZ" b="1" dirty="0" err="1" smtClean="0"/>
              <a:t>Based</a:t>
            </a:r>
            <a:r>
              <a:rPr lang="cs-CZ" b="1" dirty="0" smtClean="0"/>
              <a:t> </a:t>
            </a:r>
            <a:r>
              <a:rPr lang="cs-CZ" b="1" dirty="0" err="1" smtClean="0"/>
              <a:t>Dietary</a:t>
            </a:r>
            <a:r>
              <a:rPr lang="cs-CZ" b="1" dirty="0" smtClean="0"/>
              <a:t> </a:t>
            </a:r>
            <a:r>
              <a:rPr lang="cs-CZ" b="1" dirty="0" err="1" smtClean="0"/>
              <a:t>Guidelines</a:t>
            </a:r>
            <a:r>
              <a:rPr lang="cs-CZ" b="1" dirty="0" smtClean="0"/>
              <a:t> (FBDG)</a:t>
            </a:r>
            <a:endParaRPr lang="cs-CZ" b="1" dirty="0"/>
          </a:p>
        </p:txBody>
      </p:sp>
      <p:sp>
        <p:nvSpPr>
          <p:cNvPr id="3" name="Zástupný symbol pro obsah 2"/>
          <p:cNvSpPr>
            <a:spLocks noGrp="1"/>
          </p:cNvSpPr>
          <p:nvPr>
            <p:ph idx="1"/>
          </p:nvPr>
        </p:nvSpPr>
        <p:spPr>
          <a:xfrm>
            <a:off x="838200" y="1482436"/>
            <a:ext cx="10515600" cy="4779819"/>
          </a:xfrm>
        </p:spPr>
        <p:txBody>
          <a:bodyPr>
            <a:normAutofit fontScale="77500" lnSpcReduction="20000"/>
          </a:bodyPr>
          <a:lstStyle/>
          <a:p>
            <a:r>
              <a:rPr lang="en-US" dirty="0" smtClean="0"/>
              <a:t>simple messages on healthy eating, </a:t>
            </a:r>
            <a:r>
              <a:rPr lang="en-US" b="1" dirty="0" smtClean="0">
                <a:solidFill>
                  <a:srgbClr val="0070C0"/>
                </a:solidFill>
              </a:rPr>
              <a:t>aimed at the general public</a:t>
            </a:r>
            <a:endParaRPr lang="cs-CZ" dirty="0" smtClean="0"/>
          </a:p>
          <a:p>
            <a:r>
              <a:rPr lang="cs-CZ" dirty="0" err="1"/>
              <a:t>Nutrition</a:t>
            </a:r>
            <a:r>
              <a:rPr lang="cs-CZ" dirty="0"/>
              <a:t> </a:t>
            </a:r>
            <a:r>
              <a:rPr lang="cs-CZ" dirty="0" err="1"/>
              <a:t>education</a:t>
            </a:r>
            <a:r>
              <a:rPr lang="cs-CZ" dirty="0"/>
              <a:t> </a:t>
            </a:r>
            <a:r>
              <a:rPr lang="cs-CZ" dirty="0" err="1"/>
              <a:t>tool</a:t>
            </a:r>
            <a:r>
              <a:rPr lang="cs-CZ" dirty="0"/>
              <a:t> </a:t>
            </a:r>
            <a:r>
              <a:rPr lang="cs-CZ" dirty="0" err="1"/>
              <a:t>translating</a:t>
            </a:r>
            <a:r>
              <a:rPr lang="cs-CZ" dirty="0"/>
              <a:t> </a:t>
            </a:r>
            <a:r>
              <a:rPr lang="cs-CZ" dirty="0" err="1"/>
              <a:t>scientific</a:t>
            </a:r>
            <a:r>
              <a:rPr lang="cs-CZ" dirty="0"/>
              <a:t> </a:t>
            </a:r>
            <a:r>
              <a:rPr lang="cs-CZ" dirty="0" err="1"/>
              <a:t>knowledge</a:t>
            </a:r>
            <a:r>
              <a:rPr lang="cs-CZ" dirty="0"/>
              <a:t> and </a:t>
            </a:r>
            <a:r>
              <a:rPr lang="cs-CZ" dirty="0" err="1"/>
              <a:t>dietary</a:t>
            </a:r>
            <a:r>
              <a:rPr lang="cs-CZ" dirty="0"/>
              <a:t> </a:t>
            </a:r>
            <a:r>
              <a:rPr lang="cs-CZ" dirty="0" err="1"/>
              <a:t>standards</a:t>
            </a:r>
            <a:r>
              <a:rPr lang="cs-CZ" dirty="0"/>
              <a:t> and </a:t>
            </a:r>
            <a:r>
              <a:rPr lang="cs-CZ" dirty="0" err="1"/>
              <a:t>recommendations</a:t>
            </a:r>
            <a:r>
              <a:rPr lang="cs-CZ" dirty="0"/>
              <a:t> </a:t>
            </a:r>
            <a:r>
              <a:rPr lang="cs-CZ" dirty="0" err="1"/>
              <a:t>into</a:t>
            </a:r>
            <a:r>
              <a:rPr lang="cs-CZ" dirty="0"/>
              <a:t> </a:t>
            </a:r>
            <a:r>
              <a:rPr lang="cs-CZ" dirty="0" err="1"/>
              <a:t>an</a:t>
            </a:r>
            <a:r>
              <a:rPr lang="cs-CZ" dirty="0"/>
              <a:t> </a:t>
            </a:r>
            <a:r>
              <a:rPr lang="cs-CZ" dirty="0" err="1"/>
              <a:t>understandable</a:t>
            </a:r>
            <a:r>
              <a:rPr lang="cs-CZ" dirty="0"/>
              <a:t> and </a:t>
            </a:r>
            <a:r>
              <a:rPr lang="cs-CZ" dirty="0" err="1"/>
              <a:t>practical</a:t>
            </a:r>
            <a:r>
              <a:rPr lang="cs-CZ" dirty="0"/>
              <a:t> </a:t>
            </a:r>
            <a:r>
              <a:rPr lang="cs-CZ" dirty="0" err="1"/>
              <a:t>form</a:t>
            </a:r>
            <a:r>
              <a:rPr lang="cs-CZ" dirty="0"/>
              <a:t> </a:t>
            </a:r>
            <a:r>
              <a:rPr lang="cs-CZ" dirty="0" err="1"/>
              <a:t>for</a:t>
            </a:r>
            <a:r>
              <a:rPr lang="cs-CZ" dirty="0"/>
              <a:t> use by </a:t>
            </a:r>
            <a:r>
              <a:rPr lang="cs-CZ" dirty="0" err="1"/>
              <a:t>those</a:t>
            </a:r>
            <a:r>
              <a:rPr lang="cs-CZ" dirty="0"/>
              <a:t> </a:t>
            </a:r>
            <a:r>
              <a:rPr lang="cs-CZ" dirty="0" err="1"/>
              <a:t>who</a:t>
            </a:r>
            <a:r>
              <a:rPr lang="cs-CZ" dirty="0"/>
              <a:t> </a:t>
            </a:r>
            <a:r>
              <a:rPr lang="cs-CZ" dirty="0" err="1"/>
              <a:t>have</a:t>
            </a:r>
            <a:r>
              <a:rPr lang="cs-CZ" dirty="0"/>
              <a:t> </a:t>
            </a:r>
            <a:r>
              <a:rPr lang="cs-CZ" dirty="0" err="1"/>
              <a:t>little</a:t>
            </a:r>
            <a:r>
              <a:rPr lang="cs-CZ" dirty="0"/>
              <a:t> </a:t>
            </a:r>
            <a:r>
              <a:rPr lang="cs-CZ" dirty="0" err="1"/>
              <a:t>or</a:t>
            </a:r>
            <a:r>
              <a:rPr lang="cs-CZ" dirty="0"/>
              <a:t> no </a:t>
            </a:r>
            <a:r>
              <a:rPr lang="cs-CZ" dirty="0" err="1"/>
              <a:t>training</a:t>
            </a:r>
            <a:r>
              <a:rPr lang="cs-CZ" dirty="0"/>
              <a:t> in </a:t>
            </a:r>
            <a:r>
              <a:rPr lang="cs-CZ" dirty="0" err="1"/>
              <a:t>nutrition</a:t>
            </a:r>
            <a:r>
              <a:rPr lang="cs-CZ" dirty="0" smtClean="0"/>
              <a:t>.</a:t>
            </a:r>
          </a:p>
          <a:p>
            <a:r>
              <a:rPr lang="en-US" dirty="0"/>
              <a:t>FBDG are generally </a:t>
            </a:r>
            <a:r>
              <a:rPr lang="en-US" b="1" dirty="0">
                <a:solidFill>
                  <a:srgbClr val="0070C0"/>
                </a:solidFill>
              </a:rPr>
              <a:t>based upon scientific evidence on the relationship between diet and chronic disease risk</a:t>
            </a:r>
            <a:r>
              <a:rPr lang="en-US" dirty="0"/>
              <a:t>, taking into account nutrient </a:t>
            </a:r>
            <a:r>
              <a:rPr lang="en-US" dirty="0" smtClean="0"/>
              <a:t>recommendations</a:t>
            </a:r>
            <a:r>
              <a:rPr lang="cs-CZ" dirty="0"/>
              <a:t>.</a:t>
            </a:r>
            <a:endParaRPr lang="cs-CZ" dirty="0" smtClean="0"/>
          </a:p>
          <a:p>
            <a:r>
              <a:rPr lang="en-US" dirty="0" smtClean="0"/>
              <a:t>They give an indication of what a person should be eating </a:t>
            </a:r>
            <a:r>
              <a:rPr lang="en-US" b="1" dirty="0" smtClean="0">
                <a:solidFill>
                  <a:srgbClr val="0070C0"/>
                </a:solidFill>
              </a:rPr>
              <a:t>in terms of foods rather than nutrients</a:t>
            </a:r>
            <a:r>
              <a:rPr lang="en-US" dirty="0" smtClean="0"/>
              <a:t>, and provide a basic framework to use when planning meals or daily menus. </a:t>
            </a:r>
            <a:endParaRPr lang="cs-CZ" dirty="0" smtClean="0"/>
          </a:p>
          <a:p>
            <a:r>
              <a:rPr lang="cs-CZ" dirty="0" err="1" smtClean="0"/>
              <a:t>Foods</a:t>
            </a:r>
            <a:r>
              <a:rPr lang="cs-CZ" dirty="0" smtClean="0"/>
              <a:t> are </a:t>
            </a:r>
            <a:r>
              <a:rPr lang="cs-CZ" b="1" dirty="0" err="1" smtClean="0">
                <a:solidFill>
                  <a:srgbClr val="0070C0"/>
                </a:solidFill>
              </a:rPr>
              <a:t>classified</a:t>
            </a:r>
            <a:r>
              <a:rPr lang="cs-CZ" b="1" dirty="0" smtClean="0">
                <a:solidFill>
                  <a:srgbClr val="0070C0"/>
                </a:solidFill>
              </a:rPr>
              <a:t> </a:t>
            </a:r>
            <a:r>
              <a:rPr lang="cs-CZ" b="1" dirty="0" err="1" smtClean="0">
                <a:solidFill>
                  <a:srgbClr val="0070C0"/>
                </a:solidFill>
              </a:rPr>
              <a:t>into</a:t>
            </a:r>
            <a:r>
              <a:rPr lang="cs-CZ" b="1" dirty="0" smtClean="0">
                <a:solidFill>
                  <a:srgbClr val="0070C0"/>
                </a:solidFill>
              </a:rPr>
              <a:t> basic </a:t>
            </a:r>
            <a:r>
              <a:rPr lang="cs-CZ" b="1" dirty="0" err="1" smtClean="0">
                <a:solidFill>
                  <a:srgbClr val="0070C0"/>
                </a:solidFill>
              </a:rPr>
              <a:t>groups</a:t>
            </a:r>
            <a:r>
              <a:rPr lang="cs-CZ" b="1" dirty="0" smtClean="0">
                <a:solidFill>
                  <a:srgbClr val="0070C0"/>
                </a:solidFill>
              </a:rPr>
              <a:t> </a:t>
            </a:r>
            <a:r>
              <a:rPr lang="cs-CZ" dirty="0" err="1" smtClean="0"/>
              <a:t>according</a:t>
            </a:r>
            <a:r>
              <a:rPr lang="cs-CZ" dirty="0" smtClean="0"/>
              <a:t> to </a:t>
            </a:r>
            <a:r>
              <a:rPr lang="cs-CZ" b="1" dirty="0" err="1" smtClean="0">
                <a:solidFill>
                  <a:srgbClr val="0070C0"/>
                </a:solidFill>
              </a:rPr>
              <a:t>similarity</a:t>
            </a:r>
            <a:r>
              <a:rPr lang="cs-CZ" b="1" dirty="0" smtClean="0">
                <a:solidFill>
                  <a:srgbClr val="0070C0"/>
                </a:solidFill>
              </a:rPr>
              <a:t> </a:t>
            </a:r>
            <a:r>
              <a:rPr lang="cs-CZ" b="1" dirty="0" err="1" smtClean="0">
                <a:solidFill>
                  <a:srgbClr val="0070C0"/>
                </a:solidFill>
              </a:rPr>
              <a:t>of</a:t>
            </a:r>
            <a:r>
              <a:rPr lang="cs-CZ" b="1" dirty="0" smtClean="0">
                <a:solidFill>
                  <a:srgbClr val="0070C0"/>
                </a:solidFill>
              </a:rPr>
              <a:t> </a:t>
            </a:r>
            <a:r>
              <a:rPr lang="cs-CZ" b="1" dirty="0" err="1" smtClean="0">
                <a:solidFill>
                  <a:srgbClr val="0070C0"/>
                </a:solidFill>
              </a:rPr>
              <a:t>nutrient</a:t>
            </a:r>
            <a:r>
              <a:rPr lang="cs-CZ" b="1" dirty="0" smtClean="0">
                <a:solidFill>
                  <a:srgbClr val="0070C0"/>
                </a:solidFill>
              </a:rPr>
              <a:t> </a:t>
            </a:r>
            <a:r>
              <a:rPr lang="cs-CZ" b="1" dirty="0" err="1" smtClean="0">
                <a:solidFill>
                  <a:srgbClr val="0070C0"/>
                </a:solidFill>
              </a:rPr>
              <a:t>content</a:t>
            </a:r>
            <a:r>
              <a:rPr lang="cs-CZ" dirty="0" smtClean="0"/>
              <a:t> </a:t>
            </a:r>
            <a:r>
              <a:rPr lang="cs-CZ" dirty="0" err="1" smtClean="0"/>
              <a:t>or</a:t>
            </a:r>
            <a:r>
              <a:rPr lang="cs-CZ" dirty="0" smtClean="0"/>
              <a:t> </a:t>
            </a:r>
            <a:r>
              <a:rPr lang="cs-CZ" dirty="0" err="1" smtClean="0"/>
              <a:t>some</a:t>
            </a:r>
            <a:r>
              <a:rPr lang="cs-CZ" dirty="0" smtClean="0"/>
              <a:t> </a:t>
            </a:r>
            <a:r>
              <a:rPr lang="cs-CZ" dirty="0" err="1" smtClean="0"/>
              <a:t>other</a:t>
            </a:r>
            <a:r>
              <a:rPr lang="cs-CZ" dirty="0" smtClean="0"/>
              <a:t> </a:t>
            </a:r>
            <a:r>
              <a:rPr lang="cs-CZ" dirty="0" err="1" smtClean="0"/>
              <a:t>criteria</a:t>
            </a:r>
            <a:r>
              <a:rPr lang="cs-CZ" dirty="0" smtClean="0"/>
              <a:t>.</a:t>
            </a:r>
          </a:p>
          <a:p>
            <a:pPr marL="0" indent="0">
              <a:buNone/>
            </a:pPr>
            <a:endParaRPr lang="cs-CZ" dirty="0"/>
          </a:p>
          <a:p>
            <a:pPr marL="0" indent="0">
              <a:buNone/>
            </a:pPr>
            <a:r>
              <a:rPr lang="cs-CZ" b="1" dirty="0" smtClean="0">
                <a:solidFill>
                  <a:srgbClr val="0070C0"/>
                </a:solidFill>
              </a:rPr>
              <a:t>WHY? BALANCED, ADEQUATE AND VARIED DIET</a:t>
            </a:r>
          </a:p>
          <a:p>
            <a:r>
              <a:rPr lang="en-US" dirty="0"/>
              <a:t>to help consumers in planning an overall healthy diet, while achieving an adequate nutrient intake </a:t>
            </a:r>
            <a:endParaRPr lang="cs-CZ"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3834154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Milk</a:t>
            </a:r>
            <a:r>
              <a:rPr lang="cs-CZ" dirty="0" smtClean="0"/>
              <a:t> and </a:t>
            </a:r>
            <a:r>
              <a:rPr lang="cs-CZ" dirty="0" err="1" smtClean="0"/>
              <a:t>dairy</a:t>
            </a:r>
            <a:r>
              <a:rPr lang="cs-CZ" dirty="0" smtClean="0"/>
              <a:t> </a:t>
            </a:r>
            <a:r>
              <a:rPr lang="cs-CZ" dirty="0" err="1" smtClean="0"/>
              <a:t>products</a:t>
            </a:r>
            <a:endParaRPr lang="cs-CZ" dirty="0"/>
          </a:p>
        </p:txBody>
      </p:sp>
      <p:sp>
        <p:nvSpPr>
          <p:cNvPr id="3" name="Zástupný symbol pro obsah 2"/>
          <p:cNvSpPr>
            <a:spLocks noGrp="1"/>
          </p:cNvSpPr>
          <p:nvPr>
            <p:ph idx="1"/>
          </p:nvPr>
        </p:nvSpPr>
        <p:spPr/>
        <p:txBody>
          <a:bodyPr>
            <a:normAutofit/>
          </a:bodyPr>
          <a:lstStyle/>
          <a:p>
            <a:r>
              <a:rPr lang="cs-CZ" dirty="0">
                <a:ea typeface="Segoe UI" panose="020B0502040204020203" pitchFamily="34" charset="0"/>
              </a:rPr>
              <a:t>t</a:t>
            </a:r>
            <a:r>
              <a:rPr lang="en-US" dirty="0" smtClean="0">
                <a:ea typeface="Segoe UI" panose="020B0502040204020203" pitchFamily="34" charset="0"/>
              </a:rPr>
              <a:t>hey </a:t>
            </a:r>
            <a:r>
              <a:rPr lang="en-US" dirty="0">
                <a:ea typeface="Segoe UI" panose="020B0502040204020203" pitchFamily="34" charset="0"/>
              </a:rPr>
              <a:t>are for example: yoghurt, cheese, milk, cottage cheese, fermented milk products and </a:t>
            </a:r>
            <a:r>
              <a:rPr lang="en-US" dirty="0" smtClean="0">
                <a:ea typeface="Segoe UI" panose="020B0502040204020203" pitchFamily="34" charset="0"/>
              </a:rPr>
              <a:t>other</a:t>
            </a:r>
            <a:endParaRPr lang="cs-CZ" dirty="0" smtClean="0">
              <a:ea typeface="Segoe UI" panose="020B0502040204020203" pitchFamily="34" charset="0"/>
            </a:endParaRPr>
          </a:p>
          <a:p>
            <a:r>
              <a:rPr lang="cs-CZ" dirty="0">
                <a:ea typeface="Segoe UI" panose="020B0502040204020203" pitchFamily="34" charset="0"/>
              </a:rPr>
              <a:t>t</a:t>
            </a:r>
            <a:r>
              <a:rPr lang="en-US" dirty="0" smtClean="0">
                <a:ea typeface="Segoe UI" panose="020B0502040204020203" pitchFamily="34" charset="0"/>
              </a:rPr>
              <a:t>hey </a:t>
            </a:r>
            <a:r>
              <a:rPr lang="en-US" dirty="0">
                <a:ea typeface="Segoe UI" panose="020B0502040204020203" pitchFamily="34" charset="0"/>
              </a:rPr>
              <a:t>provide a range of nutrients </a:t>
            </a:r>
            <a:r>
              <a:rPr lang="en-US" dirty="0" smtClean="0">
                <a:ea typeface="Segoe UI" panose="020B0502040204020203" pitchFamily="34" charset="0"/>
              </a:rPr>
              <a:t>→</a:t>
            </a:r>
            <a:r>
              <a:rPr lang="cs-CZ" dirty="0" smtClean="0">
                <a:ea typeface="Segoe UI" panose="020B0502040204020203" pitchFamily="34" charset="0"/>
              </a:rPr>
              <a:t> </a:t>
            </a:r>
            <a:r>
              <a:rPr lang="en-US" dirty="0" smtClean="0">
                <a:ea typeface="Segoe UI" panose="020B0502040204020203" pitchFamily="34" charset="0"/>
              </a:rPr>
              <a:t>the </a:t>
            </a:r>
            <a:r>
              <a:rPr lang="en-US" dirty="0">
                <a:ea typeface="Segoe UI" panose="020B0502040204020203" pitchFamily="34" charset="0"/>
              </a:rPr>
              <a:t>main are protein, calcium, vitamin B</a:t>
            </a:r>
            <a:r>
              <a:rPr lang="en-US" baseline="-25000" dirty="0">
                <a:ea typeface="Segoe UI" panose="020B0502040204020203" pitchFamily="34" charset="0"/>
              </a:rPr>
              <a:t>12</a:t>
            </a:r>
            <a:r>
              <a:rPr lang="en-US" dirty="0">
                <a:ea typeface="Segoe UI" panose="020B0502040204020203" pitchFamily="34" charset="0"/>
              </a:rPr>
              <a:t>, riboflavin and </a:t>
            </a:r>
            <a:r>
              <a:rPr lang="en-US" dirty="0" smtClean="0">
                <a:ea typeface="Segoe UI" panose="020B0502040204020203" pitchFamily="34" charset="0"/>
              </a:rPr>
              <a:t>other</a:t>
            </a:r>
            <a:endParaRPr lang="en-US" sz="1600" dirty="0">
              <a:ea typeface="Segoe UI" panose="020B0502040204020203" pitchFamily="34" charset="0"/>
            </a:endParaRPr>
          </a:p>
          <a:p>
            <a:r>
              <a:rPr lang="cs-CZ" dirty="0" err="1" smtClean="0">
                <a:ea typeface="Segoe UI" panose="020B0502040204020203" pitchFamily="34" charset="0"/>
              </a:rPr>
              <a:t>dairy</a:t>
            </a:r>
            <a:r>
              <a:rPr lang="cs-CZ" dirty="0" smtClean="0">
                <a:ea typeface="Segoe UI" panose="020B0502040204020203" pitchFamily="34" charset="0"/>
              </a:rPr>
              <a:t> </a:t>
            </a:r>
            <a:r>
              <a:rPr lang="cs-CZ" dirty="0" err="1" smtClean="0">
                <a:ea typeface="Segoe UI" panose="020B0502040204020203" pitchFamily="34" charset="0"/>
              </a:rPr>
              <a:t>proteins</a:t>
            </a:r>
            <a:r>
              <a:rPr lang="cs-CZ" dirty="0" smtClean="0">
                <a:ea typeface="Segoe UI" panose="020B0502040204020203" pitchFamily="34" charset="0"/>
              </a:rPr>
              <a:t>…</a:t>
            </a:r>
          </a:p>
          <a:p>
            <a:pPr lvl="1"/>
            <a:r>
              <a:rPr lang="cs-CZ" dirty="0" err="1" smtClean="0">
                <a:ea typeface="Segoe UI" panose="020B0502040204020203" pitchFamily="34" charset="0"/>
              </a:rPr>
              <a:t>have</a:t>
            </a:r>
            <a:r>
              <a:rPr lang="cs-CZ" dirty="0" smtClean="0">
                <a:ea typeface="Segoe UI" panose="020B0502040204020203" pitchFamily="34" charset="0"/>
              </a:rPr>
              <a:t> a </a:t>
            </a:r>
            <a:r>
              <a:rPr lang="cs-CZ" dirty="0" err="1" smtClean="0">
                <a:ea typeface="Segoe UI" panose="020B0502040204020203" pitchFamily="34" charset="0"/>
              </a:rPr>
              <a:t>high</a:t>
            </a:r>
            <a:r>
              <a:rPr lang="cs-CZ" dirty="0" smtClean="0">
                <a:ea typeface="Segoe UI" panose="020B0502040204020203" pitchFamily="34" charset="0"/>
              </a:rPr>
              <a:t> </a:t>
            </a:r>
            <a:r>
              <a:rPr lang="cs-CZ" dirty="0" err="1" smtClean="0">
                <a:ea typeface="Segoe UI" panose="020B0502040204020203" pitchFamily="34" charset="0"/>
              </a:rPr>
              <a:t>nutrition</a:t>
            </a:r>
            <a:r>
              <a:rPr lang="cs-CZ" dirty="0" smtClean="0">
                <a:ea typeface="Segoe UI" panose="020B0502040204020203" pitchFamily="34" charset="0"/>
              </a:rPr>
              <a:t> </a:t>
            </a:r>
            <a:r>
              <a:rPr lang="cs-CZ" dirty="0" err="1" smtClean="0">
                <a:ea typeface="Segoe UI" panose="020B0502040204020203" pitchFamily="34" charset="0"/>
              </a:rPr>
              <a:t>value</a:t>
            </a:r>
            <a:r>
              <a:rPr lang="cs-CZ" dirty="0" smtClean="0">
                <a:ea typeface="Segoe UI" panose="020B0502040204020203" pitchFamily="34" charset="0"/>
              </a:rPr>
              <a:t> (</a:t>
            </a:r>
            <a:r>
              <a:rPr lang="cs-CZ" dirty="0" err="1" smtClean="0">
                <a:ea typeface="Segoe UI" panose="020B0502040204020203" pitchFamily="34" charset="0"/>
              </a:rPr>
              <a:t>like</a:t>
            </a:r>
            <a:r>
              <a:rPr lang="cs-CZ" dirty="0" smtClean="0">
                <a:ea typeface="Segoe UI" panose="020B0502040204020203" pitchFamily="34" charset="0"/>
              </a:rPr>
              <a:t> </a:t>
            </a:r>
            <a:r>
              <a:rPr lang="cs-CZ" dirty="0" err="1" smtClean="0">
                <a:ea typeface="Segoe UI" panose="020B0502040204020203" pitchFamily="34" charset="0"/>
              </a:rPr>
              <a:t>those</a:t>
            </a:r>
            <a:r>
              <a:rPr lang="cs-CZ" dirty="0" smtClean="0">
                <a:ea typeface="Segoe UI" panose="020B0502040204020203" pitchFamily="34" charset="0"/>
              </a:rPr>
              <a:t> in </a:t>
            </a:r>
            <a:r>
              <a:rPr lang="cs-CZ" dirty="0" err="1" smtClean="0">
                <a:ea typeface="Segoe UI" panose="020B0502040204020203" pitchFamily="34" charset="0"/>
              </a:rPr>
              <a:t>meat</a:t>
            </a:r>
            <a:r>
              <a:rPr lang="cs-CZ" dirty="0" smtClean="0">
                <a:ea typeface="Segoe UI" panose="020B0502040204020203" pitchFamily="34" charset="0"/>
              </a:rPr>
              <a:t>, </a:t>
            </a:r>
            <a:r>
              <a:rPr lang="cs-CZ" dirty="0" err="1" smtClean="0">
                <a:ea typeface="Segoe UI" panose="020B0502040204020203" pitchFamily="34" charset="0"/>
              </a:rPr>
              <a:t>fish</a:t>
            </a:r>
            <a:r>
              <a:rPr lang="cs-CZ" dirty="0" smtClean="0">
                <a:ea typeface="Segoe UI" panose="020B0502040204020203" pitchFamily="34" charset="0"/>
              </a:rPr>
              <a:t> and </a:t>
            </a:r>
            <a:r>
              <a:rPr lang="cs-CZ" dirty="0" err="1" smtClean="0">
                <a:ea typeface="Segoe UI" panose="020B0502040204020203" pitchFamily="34" charset="0"/>
              </a:rPr>
              <a:t>egg</a:t>
            </a:r>
            <a:r>
              <a:rPr lang="cs-CZ" dirty="0" smtClean="0">
                <a:ea typeface="Segoe UI" panose="020B0502040204020203" pitchFamily="34" charset="0"/>
              </a:rPr>
              <a:t>)</a:t>
            </a:r>
          </a:p>
          <a:p>
            <a:pPr lvl="1"/>
            <a:r>
              <a:rPr lang="cs-CZ" dirty="0" err="1" smtClean="0">
                <a:ea typeface="Segoe UI" panose="020B0502040204020203" pitchFamily="34" charset="0"/>
              </a:rPr>
              <a:t>contain</a:t>
            </a:r>
            <a:r>
              <a:rPr lang="cs-CZ" dirty="0" smtClean="0">
                <a:ea typeface="Segoe UI" panose="020B0502040204020203" pitchFamily="34" charset="0"/>
              </a:rPr>
              <a:t> </a:t>
            </a:r>
            <a:r>
              <a:rPr lang="cs-CZ" dirty="0" err="1" smtClean="0">
                <a:ea typeface="Segoe UI" panose="020B0502040204020203" pitchFamily="34" charset="0"/>
              </a:rPr>
              <a:t>satisfactory</a:t>
            </a:r>
            <a:r>
              <a:rPr lang="cs-CZ" dirty="0" smtClean="0">
                <a:ea typeface="Segoe UI" panose="020B0502040204020203" pitchFamily="34" charset="0"/>
              </a:rPr>
              <a:t> </a:t>
            </a:r>
            <a:r>
              <a:rPr lang="cs-CZ" dirty="0" err="1" smtClean="0">
                <a:ea typeface="Segoe UI" panose="020B0502040204020203" pitchFamily="34" charset="0"/>
              </a:rPr>
              <a:t>proportions</a:t>
            </a:r>
            <a:r>
              <a:rPr lang="cs-CZ" dirty="0" smtClean="0">
                <a:ea typeface="Segoe UI" panose="020B0502040204020203" pitchFamily="34" charset="0"/>
              </a:rPr>
              <a:t>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all</a:t>
            </a:r>
            <a:r>
              <a:rPr lang="cs-CZ" dirty="0" smtClean="0">
                <a:ea typeface="Segoe UI" panose="020B0502040204020203" pitchFamily="34" charset="0"/>
              </a:rPr>
              <a:t> </a:t>
            </a:r>
            <a:r>
              <a:rPr lang="cs-CZ" dirty="0" err="1" smtClean="0">
                <a:ea typeface="Segoe UI" panose="020B0502040204020203" pitchFamily="34" charset="0"/>
              </a:rPr>
              <a:t>the</a:t>
            </a:r>
            <a:r>
              <a:rPr lang="cs-CZ" dirty="0" smtClean="0">
                <a:ea typeface="Segoe UI" panose="020B0502040204020203" pitchFamily="34" charset="0"/>
              </a:rPr>
              <a:t> </a:t>
            </a:r>
            <a:r>
              <a:rPr lang="cs-CZ" dirty="0" err="1" smtClean="0">
                <a:ea typeface="Segoe UI" panose="020B0502040204020203" pitchFamily="34" charset="0"/>
              </a:rPr>
              <a:t>aminoacids</a:t>
            </a:r>
            <a:r>
              <a:rPr lang="cs-CZ" dirty="0" smtClean="0">
                <a:ea typeface="Segoe UI" panose="020B0502040204020203" pitchFamily="34" charset="0"/>
              </a:rPr>
              <a:t> </a:t>
            </a:r>
            <a:r>
              <a:rPr lang="cs-CZ" dirty="0" err="1" smtClean="0">
                <a:ea typeface="Segoe UI" panose="020B0502040204020203" pitchFamily="34" charset="0"/>
              </a:rPr>
              <a:t>that</a:t>
            </a:r>
            <a:r>
              <a:rPr lang="cs-CZ" dirty="0" smtClean="0">
                <a:ea typeface="Segoe UI" panose="020B0502040204020203" pitchFamily="34" charset="0"/>
              </a:rPr>
              <a:t> are </a:t>
            </a:r>
            <a:r>
              <a:rPr lang="cs-CZ" dirty="0" err="1" smtClean="0">
                <a:ea typeface="Segoe UI" panose="020B0502040204020203" pitchFamily="34" charset="0"/>
              </a:rPr>
              <a:t>essential</a:t>
            </a:r>
            <a:r>
              <a:rPr lang="cs-CZ" dirty="0" smtClean="0">
                <a:ea typeface="Segoe UI" panose="020B0502040204020203" pitchFamily="34" charset="0"/>
              </a:rPr>
              <a:t> to </a:t>
            </a:r>
            <a:r>
              <a:rPr lang="cs-CZ" dirty="0" err="1" smtClean="0">
                <a:ea typeface="Segoe UI" panose="020B0502040204020203" pitchFamily="34" charset="0"/>
              </a:rPr>
              <a:t>the</a:t>
            </a:r>
            <a:r>
              <a:rPr lang="cs-CZ" dirty="0" smtClean="0">
                <a:ea typeface="Segoe UI" panose="020B0502040204020203" pitchFamily="34" charset="0"/>
              </a:rPr>
              <a:t> </a:t>
            </a:r>
            <a:r>
              <a:rPr lang="cs-CZ" dirty="0" err="1" smtClean="0">
                <a:ea typeface="Segoe UI" panose="020B0502040204020203" pitchFamily="34" charset="0"/>
              </a:rPr>
              <a:t>human</a:t>
            </a:r>
            <a:r>
              <a:rPr lang="cs-CZ" dirty="0" smtClean="0">
                <a:ea typeface="Segoe UI" panose="020B0502040204020203" pitchFamily="34" charset="0"/>
              </a:rPr>
              <a:t> </a:t>
            </a:r>
            <a:r>
              <a:rPr lang="cs-CZ" dirty="0" err="1" smtClean="0">
                <a:ea typeface="Segoe UI" panose="020B0502040204020203" pitchFamily="34" charset="0"/>
              </a:rPr>
              <a:t>organism</a:t>
            </a:r>
            <a:endParaRPr lang="cs-CZ" dirty="0">
              <a:ea typeface="Segoe UI" panose="020B0502040204020203" pitchFamily="34" charset="0"/>
            </a:endParaRPr>
          </a:p>
          <a:p>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40</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415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1604842"/>
            <a:ext cx="8229627" cy="3977484"/>
          </a:xfrm>
          <a:prstGeom prst="rect">
            <a:avLst/>
          </a:prstGeom>
          <a:noFill/>
          <a:ln>
            <a:noFill/>
          </a:ln>
        </p:spPr>
        <p:txBody>
          <a:bodyPr lIns="0" tIns="0" rIns="0" bIns="0"/>
          <a:lstStyle/>
          <a:p>
            <a:endParaRPr sz="1633"/>
          </a:p>
        </p:txBody>
      </p:sp>
      <p:graphicFrame>
        <p:nvGraphicFramePr>
          <p:cNvPr id="47" name="Table 2"/>
          <p:cNvGraphicFramePr/>
          <p:nvPr>
            <p:extLst>
              <p:ext uri="{D42A27DB-BD31-4B8C-83A1-F6EECF244321}">
                <p14:modId xmlns:p14="http://schemas.microsoft.com/office/powerpoint/2010/main" val="9572305"/>
              </p:ext>
            </p:extLst>
          </p:nvPr>
        </p:nvGraphicFramePr>
        <p:xfrm>
          <a:off x="1355220" y="1743298"/>
          <a:ext cx="4854584" cy="4178105"/>
        </p:xfrm>
        <a:graphic>
          <a:graphicData uri="http://schemas.openxmlformats.org/drawingml/2006/table">
            <a:tbl>
              <a:tblPr/>
              <a:tblGrid>
                <a:gridCol w="1695798">
                  <a:extLst>
                    <a:ext uri="{9D8B030D-6E8A-4147-A177-3AD203B41FA5}">
                      <a16:colId xmlns:a16="http://schemas.microsoft.com/office/drawing/2014/main" val="20000"/>
                    </a:ext>
                  </a:extLst>
                </a:gridCol>
                <a:gridCol w="1621085">
                  <a:extLst>
                    <a:ext uri="{9D8B030D-6E8A-4147-A177-3AD203B41FA5}">
                      <a16:colId xmlns:a16="http://schemas.microsoft.com/office/drawing/2014/main" val="20001"/>
                    </a:ext>
                  </a:extLst>
                </a:gridCol>
                <a:gridCol w="1537701">
                  <a:extLst>
                    <a:ext uri="{9D8B030D-6E8A-4147-A177-3AD203B41FA5}">
                      <a16:colId xmlns:a16="http://schemas.microsoft.com/office/drawing/2014/main" val="20002"/>
                    </a:ext>
                  </a:extLst>
                </a:gridCol>
              </a:tblGrid>
              <a:tr h="397041">
                <a:tc>
                  <a:txBody>
                    <a:bodyPr/>
                    <a:lstStyle/>
                    <a:p>
                      <a:pPr algn="ctr">
                        <a:lnSpc>
                          <a:spcPct val="100000"/>
                        </a:lnSpc>
                      </a:pPr>
                      <a:r>
                        <a:rPr lang="cs-CZ" sz="1500" b="1" strike="noStrike" dirty="0" smtClean="0">
                          <a:solidFill>
                            <a:schemeClr val="bg1"/>
                          </a:solidFill>
                          <a:latin typeface="+mn-lt"/>
                        </a:rPr>
                        <a:t>C</a:t>
                      </a:r>
                      <a:r>
                        <a:rPr lang="en-GB" sz="1500" b="1" strike="noStrike" dirty="0" err="1" smtClean="0">
                          <a:solidFill>
                            <a:schemeClr val="bg1"/>
                          </a:solidFill>
                          <a:latin typeface="+mn-lt"/>
                        </a:rPr>
                        <a:t>omponent</a:t>
                      </a:r>
                      <a:endParaRPr sz="1600" dirty="0">
                        <a:solidFill>
                          <a:schemeClr val="bg1"/>
                        </a:solidFill>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A</a:t>
                      </a:r>
                      <a:r>
                        <a:rPr lang="en-GB" sz="1500" b="1" strike="noStrike" dirty="0" smtClean="0">
                          <a:solidFill>
                            <a:schemeClr val="bg1"/>
                          </a:solidFill>
                          <a:latin typeface="+mn-lt"/>
                        </a:rPr>
                        <a:t>mount </a:t>
                      </a:r>
                      <a:r>
                        <a:rPr lang="en-GB" sz="1500" b="1" strike="noStrike" dirty="0">
                          <a:solidFill>
                            <a:schemeClr val="bg1"/>
                          </a:solidFill>
                          <a:latin typeface="+mn-lt"/>
                        </a:rPr>
                        <a:t>in </a:t>
                      </a:r>
                      <a:r>
                        <a:rPr lang="en-GB" sz="1500" b="1" strike="noStrike" dirty="0" smtClean="0">
                          <a:solidFill>
                            <a:schemeClr val="bg1"/>
                          </a:solidFill>
                          <a:latin typeface="+mn-lt"/>
                        </a:rPr>
                        <a:t>1</a:t>
                      </a:r>
                      <a:r>
                        <a:rPr lang="cs-CZ" sz="1500" b="1" strike="noStrike" dirty="0" smtClean="0">
                          <a:solidFill>
                            <a:schemeClr val="bg1"/>
                          </a:solidFill>
                          <a:latin typeface="+mn-lt"/>
                        </a:rPr>
                        <a:t>00</a:t>
                      </a:r>
                      <a:r>
                        <a:rPr lang="en-GB" sz="1500" b="1" strike="noStrike" dirty="0" smtClean="0">
                          <a:solidFill>
                            <a:schemeClr val="bg1"/>
                          </a:solidFill>
                          <a:latin typeface="+mn-lt"/>
                        </a:rPr>
                        <a:t> </a:t>
                      </a:r>
                      <a:r>
                        <a:rPr lang="cs-CZ" sz="1500" b="1" strike="noStrike" dirty="0" smtClean="0">
                          <a:solidFill>
                            <a:schemeClr val="bg1"/>
                          </a:solidFill>
                          <a:latin typeface="+mn-lt"/>
                        </a:rPr>
                        <a:t>m</a:t>
                      </a:r>
                      <a:r>
                        <a:rPr lang="en-GB" sz="1500" b="1" strike="noStrike" dirty="0" smtClean="0">
                          <a:solidFill>
                            <a:schemeClr val="bg1"/>
                          </a:solidFill>
                          <a:latin typeface="+mn-lt"/>
                        </a:rPr>
                        <a:t>l</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P</a:t>
                      </a:r>
                      <a:r>
                        <a:rPr lang="en-GB" sz="1500" b="1" strike="noStrike" dirty="0" err="1" smtClean="0">
                          <a:solidFill>
                            <a:schemeClr val="bg1"/>
                          </a:solidFill>
                          <a:latin typeface="+mn-lt"/>
                        </a:rPr>
                        <a:t>ercentage</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540152">
                <a:tc>
                  <a:txBody>
                    <a:bodyPr/>
                    <a:lstStyle/>
                    <a:p>
                      <a:pPr algn="ctr">
                        <a:lnSpc>
                          <a:spcPct val="100000"/>
                        </a:lnSpc>
                      </a:pPr>
                      <a:r>
                        <a:rPr lang="cs-CZ" sz="1500" strike="noStrike" dirty="0" smtClean="0">
                          <a:solidFill>
                            <a:srgbClr val="000000"/>
                          </a:solidFill>
                          <a:latin typeface="+mn-lt"/>
                        </a:rPr>
                        <a:t>W</a:t>
                      </a:r>
                      <a:r>
                        <a:rPr lang="en-GB" sz="1500" strike="noStrike" dirty="0" err="1" smtClean="0">
                          <a:solidFill>
                            <a:srgbClr val="000000"/>
                          </a:solidFill>
                          <a:latin typeface="+mn-lt"/>
                        </a:rPr>
                        <a:t>ater</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smtClean="0">
                          <a:solidFill>
                            <a:srgbClr val="000000"/>
                          </a:solidFill>
                          <a:latin typeface="+mn-lt"/>
                        </a:rPr>
                        <a:t>87</a:t>
                      </a:r>
                      <a:r>
                        <a:rPr lang="cs-CZ" sz="1500" strike="noStrike" dirty="0" smtClean="0">
                          <a:solidFill>
                            <a:srgbClr val="000000"/>
                          </a:solidFill>
                          <a:latin typeface="+mn-lt"/>
                        </a:rPr>
                        <a:t>,0</a:t>
                      </a:r>
                      <a:r>
                        <a:rPr lang="en-GB" sz="1500" strike="noStrike" dirty="0" smtClean="0">
                          <a:solidFill>
                            <a:srgbClr val="000000"/>
                          </a:solidFill>
                          <a:latin typeface="+mn-lt"/>
                        </a:rPr>
                        <a:t> </a:t>
                      </a:r>
                      <a:r>
                        <a:rPr lang="en-GB" sz="1500" strike="noStrike" dirty="0">
                          <a:solidFill>
                            <a:srgbClr val="000000"/>
                          </a:solidFill>
                          <a:latin typeface="+mn-lt"/>
                        </a:rPr>
                        <a:t>%</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540152">
                <a:tc>
                  <a:txBody>
                    <a:bodyPr/>
                    <a:lstStyle/>
                    <a:p>
                      <a:pPr algn="ctr">
                        <a:lnSpc>
                          <a:spcPct val="100000"/>
                        </a:lnSpc>
                      </a:pPr>
                      <a:r>
                        <a:rPr lang="cs-CZ" sz="1500" strike="noStrike" dirty="0" smtClean="0">
                          <a:solidFill>
                            <a:srgbClr val="000000"/>
                          </a:solidFill>
                          <a:latin typeface="+mn-lt"/>
                        </a:rPr>
                        <a:t>L</a:t>
                      </a:r>
                      <a:r>
                        <a:rPr lang="en-GB" sz="1500" strike="noStrike" dirty="0" err="1" smtClean="0">
                          <a:solidFill>
                            <a:srgbClr val="000000"/>
                          </a:solidFill>
                          <a:latin typeface="+mn-lt"/>
                        </a:rPr>
                        <a:t>actose</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smtClean="0">
                          <a:solidFill>
                            <a:srgbClr val="000000"/>
                          </a:solidFill>
                          <a:latin typeface="+mn-lt"/>
                        </a:rPr>
                        <a:t>5</a:t>
                      </a:r>
                      <a:r>
                        <a:rPr lang="cs-CZ" sz="1500" strike="noStrike" dirty="0" smtClean="0">
                          <a:solidFill>
                            <a:srgbClr val="000000"/>
                          </a:solidFill>
                          <a:latin typeface="+mn-lt"/>
                        </a:rPr>
                        <a:t>,</a:t>
                      </a:r>
                      <a:r>
                        <a:rPr lang="en-GB" sz="1500" strike="noStrike" dirty="0" smtClean="0">
                          <a:solidFill>
                            <a:srgbClr val="000000"/>
                          </a:solidFill>
                          <a:latin typeface="+mn-lt"/>
                        </a:rPr>
                        <a:t>0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a:solidFill>
                            <a:srgbClr val="000000"/>
                          </a:solidFill>
                          <a:latin typeface="+mn-lt"/>
                        </a:rPr>
                        <a:t>4,8 %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540152">
                <a:tc>
                  <a:txBody>
                    <a:bodyPr/>
                    <a:lstStyle/>
                    <a:p>
                      <a:pPr algn="ctr">
                        <a:lnSpc>
                          <a:spcPct val="100000"/>
                        </a:lnSpc>
                      </a:pPr>
                      <a:r>
                        <a:rPr lang="cs-CZ" sz="1500" strike="noStrike" dirty="0" smtClean="0">
                          <a:solidFill>
                            <a:srgbClr val="000000"/>
                          </a:solidFill>
                          <a:latin typeface="+mn-lt"/>
                        </a:rPr>
                        <a:t>F</a:t>
                      </a:r>
                      <a:r>
                        <a:rPr lang="en-GB" sz="1500" strike="noStrike" dirty="0" smtClean="0">
                          <a:solidFill>
                            <a:srgbClr val="000000"/>
                          </a:solidFill>
                          <a:latin typeface="+mn-lt"/>
                        </a:rPr>
                        <a:t>at</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smtClean="0">
                          <a:solidFill>
                            <a:srgbClr val="000000"/>
                          </a:solidFill>
                          <a:latin typeface="+mn-lt"/>
                        </a:rPr>
                        <a:t>4</a:t>
                      </a:r>
                      <a:r>
                        <a:rPr lang="cs-CZ" sz="1500" strike="noStrike" dirty="0" smtClean="0">
                          <a:solidFill>
                            <a:srgbClr val="000000"/>
                          </a:solidFill>
                          <a:latin typeface="+mn-lt"/>
                        </a:rPr>
                        <a:t>,</a:t>
                      </a:r>
                      <a:r>
                        <a:rPr lang="en-GB" sz="1500" strike="noStrike" dirty="0" smtClean="0">
                          <a:solidFill>
                            <a:srgbClr val="000000"/>
                          </a:solidFill>
                          <a:latin typeface="+mn-lt"/>
                        </a:rPr>
                        <a:t>1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smtClean="0">
                          <a:solidFill>
                            <a:srgbClr val="000000"/>
                          </a:solidFill>
                          <a:latin typeface="+mn-lt"/>
                        </a:rPr>
                        <a:t>4</a:t>
                      </a:r>
                      <a:r>
                        <a:rPr lang="cs-CZ" sz="1500" strike="noStrike" dirty="0" smtClean="0">
                          <a:solidFill>
                            <a:srgbClr val="000000"/>
                          </a:solidFill>
                          <a:latin typeface="+mn-lt"/>
                        </a:rPr>
                        <a:t>,0</a:t>
                      </a:r>
                      <a:r>
                        <a:rPr lang="en-GB" sz="1500" strike="noStrike" dirty="0" smtClean="0">
                          <a:solidFill>
                            <a:srgbClr val="000000"/>
                          </a:solidFill>
                          <a:latin typeface="+mn-lt"/>
                        </a:rPr>
                        <a:t> </a:t>
                      </a:r>
                      <a:r>
                        <a:rPr lang="en-GB" sz="1500" strike="noStrike" dirty="0">
                          <a:solidFill>
                            <a:srgbClr val="000000"/>
                          </a:solidFill>
                          <a:latin typeface="+mn-lt"/>
                        </a:rPr>
                        <a:t>%</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540152">
                <a:tc>
                  <a:txBody>
                    <a:bodyPr/>
                    <a:lstStyle/>
                    <a:p>
                      <a:pPr algn="ctr">
                        <a:lnSpc>
                          <a:spcPct val="100000"/>
                        </a:lnSpc>
                      </a:pPr>
                      <a:r>
                        <a:rPr lang="cs-CZ" sz="1500" strike="noStrike" dirty="0" smtClean="0">
                          <a:solidFill>
                            <a:srgbClr val="000000"/>
                          </a:solidFill>
                          <a:latin typeface="+mn-lt"/>
                        </a:rPr>
                        <a:t>P</a:t>
                      </a:r>
                      <a:r>
                        <a:rPr lang="en-GB" sz="1500" strike="noStrike" dirty="0" err="1" smtClean="0">
                          <a:solidFill>
                            <a:srgbClr val="000000"/>
                          </a:solidFill>
                          <a:latin typeface="+mn-lt"/>
                        </a:rPr>
                        <a:t>roteins</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smtClean="0">
                          <a:solidFill>
                            <a:srgbClr val="000000"/>
                          </a:solidFill>
                          <a:latin typeface="+mn-lt"/>
                        </a:rPr>
                        <a:t>3</a:t>
                      </a:r>
                      <a:r>
                        <a:rPr lang="cs-CZ" sz="1500" strike="noStrike" dirty="0" smtClean="0">
                          <a:solidFill>
                            <a:srgbClr val="000000"/>
                          </a:solidFill>
                          <a:latin typeface="+mn-lt"/>
                        </a:rPr>
                        <a:t>,</a:t>
                      </a:r>
                      <a:r>
                        <a:rPr lang="en-GB" sz="1500" strike="noStrike" dirty="0" smtClean="0">
                          <a:solidFill>
                            <a:srgbClr val="000000"/>
                          </a:solidFill>
                          <a:latin typeface="+mn-lt"/>
                        </a:rPr>
                        <a:t>3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a:solidFill>
                            <a:srgbClr val="000000"/>
                          </a:solidFill>
                          <a:latin typeface="+mn-lt"/>
                        </a:rPr>
                        <a:t>3,2 %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540152">
                <a:tc>
                  <a:txBody>
                    <a:bodyPr/>
                    <a:lstStyle/>
                    <a:p>
                      <a:pPr algn="ctr">
                        <a:lnSpc>
                          <a:spcPct val="100000"/>
                        </a:lnSpc>
                      </a:pPr>
                      <a:r>
                        <a:rPr lang="cs-CZ" sz="1500" strike="noStrike" dirty="0" smtClean="0">
                          <a:solidFill>
                            <a:srgbClr val="000000"/>
                          </a:solidFill>
                          <a:latin typeface="+mn-lt"/>
                        </a:rPr>
                        <a:t>C</a:t>
                      </a:r>
                      <a:r>
                        <a:rPr lang="en-GB" sz="1500" strike="noStrike" dirty="0" err="1" smtClean="0">
                          <a:solidFill>
                            <a:srgbClr val="000000"/>
                          </a:solidFill>
                          <a:latin typeface="+mn-lt"/>
                        </a:rPr>
                        <a:t>alcium</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cs-CZ" sz="1500" strike="noStrike" dirty="0" smtClean="0">
                          <a:solidFill>
                            <a:srgbClr val="000000"/>
                          </a:solidFill>
                          <a:latin typeface="+mn-lt"/>
                        </a:rPr>
                        <a:t>110</a:t>
                      </a:r>
                      <a:r>
                        <a:rPr lang="en-GB" sz="1500" strike="noStrike" dirty="0" smtClean="0">
                          <a:solidFill>
                            <a:srgbClr val="000000"/>
                          </a:solidFill>
                          <a:latin typeface="+mn-lt"/>
                        </a:rPr>
                        <a:t> </a:t>
                      </a:r>
                      <a:r>
                        <a:rPr lang="cs-CZ" sz="1500" strike="noStrike" dirty="0" smtClean="0">
                          <a:solidFill>
                            <a:srgbClr val="000000"/>
                          </a:solidFill>
                          <a:latin typeface="+mn-lt"/>
                        </a:rPr>
                        <a:t>m</a:t>
                      </a:r>
                      <a:r>
                        <a:rPr lang="en-GB" sz="1500" strike="noStrike" dirty="0" smtClean="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0,1 %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540152">
                <a:tc>
                  <a:txBody>
                    <a:bodyPr/>
                    <a:lstStyle/>
                    <a:p>
                      <a:pPr algn="ctr">
                        <a:lnSpc>
                          <a:spcPct val="100000"/>
                        </a:lnSpc>
                      </a:pPr>
                      <a:r>
                        <a:rPr lang="cs-CZ" sz="1500" dirty="0" smtClean="0">
                          <a:latin typeface="+mn-lt"/>
                        </a:rPr>
                        <a:t>Riboflavin </a:t>
                      </a:r>
                      <a:br>
                        <a:rPr lang="cs-CZ" sz="1500" dirty="0" smtClean="0">
                          <a:latin typeface="+mn-lt"/>
                        </a:rPr>
                      </a:br>
                      <a:r>
                        <a:rPr lang="cs-CZ" sz="1500" dirty="0" smtClean="0">
                          <a:latin typeface="+mn-lt"/>
                        </a:rPr>
                        <a:t>(vitamin B</a:t>
                      </a:r>
                      <a:r>
                        <a:rPr lang="cs-CZ" sz="1500" baseline="-25000" dirty="0" smtClean="0">
                          <a:latin typeface="+mn-lt"/>
                        </a:rPr>
                        <a:t>2</a:t>
                      </a:r>
                      <a:r>
                        <a:rPr lang="cs-CZ" sz="1500" dirty="0" smtClean="0">
                          <a:latin typeface="+mn-lt"/>
                        </a:rPr>
                        <a:t>)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smtClean="0">
                          <a:solidFill>
                            <a:srgbClr val="000000"/>
                          </a:solidFill>
                          <a:latin typeface="+mn-lt"/>
                        </a:rPr>
                        <a:t>0,18 </a:t>
                      </a:r>
                      <a:r>
                        <a:rPr lang="cs-CZ" sz="1500" strike="noStrike" dirty="0">
                          <a:solidFill>
                            <a:srgbClr val="000000"/>
                          </a:solidFill>
                          <a:latin typeface="+mn-lt"/>
                        </a:rPr>
                        <a:t>mg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r h="540152">
                <a:tc>
                  <a:txBody>
                    <a:bodyPr/>
                    <a:lstStyle/>
                    <a:p>
                      <a:pPr algn="ctr">
                        <a:lnSpc>
                          <a:spcPct val="100000"/>
                        </a:lnSpc>
                      </a:pPr>
                      <a:r>
                        <a:rPr lang="cs-CZ" sz="1500" strike="noStrike" dirty="0" smtClean="0">
                          <a:solidFill>
                            <a:srgbClr val="000000"/>
                          </a:solidFill>
                          <a:latin typeface="+mn-lt"/>
                        </a:rPr>
                        <a:t>V</a:t>
                      </a:r>
                      <a:r>
                        <a:rPr lang="en-GB" sz="1500" strike="noStrike" dirty="0" err="1" smtClean="0">
                          <a:solidFill>
                            <a:srgbClr val="000000"/>
                          </a:solidFill>
                          <a:latin typeface="+mn-lt"/>
                        </a:rPr>
                        <a:t>itamin</a:t>
                      </a:r>
                      <a:r>
                        <a:rPr lang="en-GB" sz="1500" strike="noStrike" dirty="0" smtClean="0">
                          <a:solidFill>
                            <a:srgbClr val="000000"/>
                          </a:solidFill>
                          <a:latin typeface="+mn-lt"/>
                        </a:rPr>
                        <a:t> B</a:t>
                      </a:r>
                      <a:r>
                        <a:rPr lang="en-GB" sz="1500" strike="noStrike" baseline="-25000" dirty="0" smtClean="0">
                          <a:solidFill>
                            <a:srgbClr val="000000"/>
                          </a:solidFill>
                          <a:latin typeface="+mn-lt"/>
                        </a:rPr>
                        <a:t>12</a:t>
                      </a:r>
                      <a:endParaRPr sz="1600" baseline="-250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cs-CZ" sz="1500" strike="noStrike" dirty="0" smtClean="0">
                          <a:solidFill>
                            <a:srgbClr val="000000"/>
                          </a:solidFill>
                          <a:latin typeface="+mn-lt"/>
                        </a:rPr>
                        <a:t>0,4</a:t>
                      </a:r>
                      <a:r>
                        <a:rPr lang="en-GB" sz="1500" strike="noStrike" dirty="0" smtClean="0">
                          <a:solidFill>
                            <a:srgbClr val="000000"/>
                          </a:solidFill>
                          <a:latin typeface="+mn-lt"/>
                        </a:rPr>
                        <a:t> </a:t>
                      </a:r>
                      <a:r>
                        <a:rPr lang="en-GB" sz="1500" strike="noStrike" dirty="0" err="1">
                          <a:solidFill>
                            <a:srgbClr val="000000"/>
                          </a:solidFill>
                          <a:latin typeface="+mn-lt"/>
                        </a:rPr>
                        <a:t>μg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48" name="TextShape 3"/>
          <p:cNvSpPr txBox="1"/>
          <p:nvPr/>
        </p:nvSpPr>
        <p:spPr>
          <a:xfrm>
            <a:off x="1355220" y="5902771"/>
            <a:ext cx="3853709" cy="314175"/>
          </a:xfrm>
          <a:prstGeom prst="rect">
            <a:avLst/>
          </a:prstGeom>
          <a:noFill/>
          <a:ln>
            <a:noFill/>
          </a:ln>
        </p:spPr>
        <p:txBody>
          <a:bodyPr lIns="81646" tIns="40823" rIns="81646" bIns="40823"/>
          <a:lstStyle/>
          <a:p>
            <a:r>
              <a:rPr lang="en-GB" sz="1200" dirty="0">
                <a:latin typeface="Segoe UI" panose="020B0502040204020203" pitchFamily="34" charset="0"/>
                <a:ea typeface="Segoe UI" panose="020B0502040204020203" pitchFamily="34" charset="0"/>
                <a:cs typeface="Segoe UI" panose="020B0502040204020203" pitchFamily="34" charset="0"/>
              </a:rPr>
              <a:t>*recommended daily allowance</a:t>
            </a:r>
            <a:endParaRPr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err="1" smtClean="0"/>
              <a:t>Composition</a:t>
            </a:r>
            <a:r>
              <a:rPr lang="cs-CZ" dirty="0" smtClean="0"/>
              <a:t> </a:t>
            </a:r>
            <a:r>
              <a:rPr lang="cs-CZ" dirty="0" err="1" smtClean="0"/>
              <a:t>of</a:t>
            </a:r>
            <a:r>
              <a:rPr lang="cs-CZ" dirty="0" smtClean="0"/>
              <a:t> </a:t>
            </a:r>
            <a:r>
              <a:rPr lang="cs-CZ" dirty="0" err="1" smtClean="0"/>
              <a:t>cow</a:t>
            </a:r>
            <a:r>
              <a:rPr lang="en-US" b="1" dirty="0" smtClean="0"/>
              <a:t>’</a:t>
            </a:r>
            <a:r>
              <a:rPr lang="cs-CZ" dirty="0" smtClean="0"/>
              <a:t>s </a:t>
            </a:r>
            <a:r>
              <a:rPr lang="cs-CZ" dirty="0" err="1" smtClean="0"/>
              <a:t>milk</a:t>
            </a:r>
            <a:endParaRPr lang="cs-CZ"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4724" y="1678158"/>
            <a:ext cx="3801432" cy="451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41</a:t>
            </a:fld>
            <a:endParaRPr lang="cs-CZ" dirty="0"/>
          </a:p>
        </p:txBody>
      </p:sp>
      <p:sp>
        <p:nvSpPr>
          <p:cNvPr id="13"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645421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err="1" smtClean="0">
                <a:ea typeface="Segoe UI" panose="020B0502040204020203" pitchFamily="34" charset="0"/>
              </a:rPr>
              <a:t>one</a:t>
            </a:r>
            <a:r>
              <a:rPr lang="cs-CZ" dirty="0" smtClean="0">
                <a:ea typeface="Segoe UI" panose="020B0502040204020203" pitchFamily="34" charset="0"/>
              </a:rPr>
              <a:t> </a:t>
            </a:r>
            <a:r>
              <a:rPr lang="cs-CZ" dirty="0" err="1" smtClean="0">
                <a:ea typeface="Segoe UI" panose="020B0502040204020203" pitchFamily="34" charset="0"/>
              </a:rPr>
              <a:t>glass</a:t>
            </a:r>
            <a:r>
              <a:rPr lang="cs-CZ" dirty="0" smtClean="0">
                <a:ea typeface="Segoe UI" panose="020B0502040204020203" pitchFamily="34" charset="0"/>
              </a:rPr>
              <a:t>/cup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milk</a:t>
            </a:r>
            <a:r>
              <a:rPr lang="cs-CZ" dirty="0" smtClean="0">
                <a:ea typeface="Segoe UI" panose="020B0502040204020203" pitchFamily="34" charset="0"/>
              </a:rPr>
              <a:t> (250 ml)</a:t>
            </a:r>
          </a:p>
          <a:p>
            <a:r>
              <a:rPr lang="cs-CZ" dirty="0" err="1" smtClean="0">
                <a:ea typeface="Segoe UI" panose="020B0502040204020203" pitchFamily="34" charset="0"/>
              </a:rPr>
              <a:t>one</a:t>
            </a:r>
            <a:r>
              <a:rPr lang="cs-CZ" dirty="0" smtClean="0">
                <a:ea typeface="Segoe UI" panose="020B0502040204020203" pitchFamily="34" charset="0"/>
              </a:rPr>
              <a:t> pot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yoghurt</a:t>
            </a:r>
            <a:r>
              <a:rPr lang="cs-CZ" dirty="0" smtClean="0">
                <a:ea typeface="Segoe UI" panose="020B0502040204020203" pitchFamily="34" charset="0"/>
              </a:rPr>
              <a:t> (200 ml)</a:t>
            </a:r>
          </a:p>
          <a:p>
            <a:r>
              <a:rPr lang="cs-CZ" dirty="0" smtClean="0">
                <a:ea typeface="Segoe UI" panose="020B0502040204020203" pitchFamily="34" charset="0"/>
              </a:rPr>
              <a:t>cheese 55 g</a:t>
            </a:r>
          </a:p>
          <a:p>
            <a:r>
              <a:rPr lang="cs-CZ" dirty="0" smtClean="0">
                <a:ea typeface="Segoe UI" panose="020B0502040204020203" pitchFamily="34" charset="0"/>
              </a:rPr>
              <a:t>…</a:t>
            </a:r>
            <a:r>
              <a:rPr lang="cs-CZ" dirty="0" err="1" smtClean="0">
                <a:ea typeface="Segoe UI" panose="020B0502040204020203" pitchFamily="34" charset="0"/>
              </a:rPr>
              <a:t>or</a:t>
            </a:r>
            <a:r>
              <a:rPr lang="cs-CZ" dirty="0" smtClean="0">
                <a:ea typeface="Segoe UI" panose="020B0502040204020203" pitchFamily="34" charset="0"/>
              </a:rPr>
              <a:t> </a:t>
            </a:r>
            <a:r>
              <a:rPr lang="cs-CZ" dirty="0" err="1" smtClean="0">
                <a:ea typeface="Segoe UI" panose="020B0502040204020203" pitchFamily="34" charset="0"/>
              </a:rPr>
              <a:t>like</a:t>
            </a:r>
            <a:r>
              <a:rPr lang="cs-CZ" dirty="0" smtClean="0">
                <a:ea typeface="Segoe UI" panose="020B0502040204020203" pitchFamily="34" charset="0"/>
              </a:rPr>
              <a:t> </a:t>
            </a:r>
            <a:r>
              <a:rPr lang="cs-CZ" dirty="0" err="1" smtClean="0">
                <a:ea typeface="Segoe UI" panose="020B0502040204020203" pitchFamily="34" charset="0"/>
              </a:rPr>
              <a:t>your</a:t>
            </a:r>
            <a:r>
              <a:rPr lang="cs-CZ" dirty="0" smtClean="0">
                <a:ea typeface="Segoe UI" panose="020B0502040204020203" pitchFamily="34" charset="0"/>
              </a:rPr>
              <a:t> </a:t>
            </a:r>
            <a:r>
              <a:rPr lang="cs-CZ" dirty="0" err="1" smtClean="0">
                <a:ea typeface="Segoe UI" panose="020B0502040204020203" pitchFamily="34" charset="0"/>
              </a:rPr>
              <a:t>palm</a:t>
            </a:r>
            <a:r>
              <a:rPr lang="cs-CZ" dirty="0" smtClean="0">
                <a:ea typeface="Segoe UI" panose="020B0502040204020203" pitchFamily="34" charset="0"/>
              </a:rPr>
              <a:t>/</a:t>
            </a:r>
            <a:r>
              <a:rPr lang="cs-CZ" dirty="0" err="1" smtClean="0">
                <a:ea typeface="Segoe UI" panose="020B0502040204020203" pitchFamily="34" charset="0"/>
              </a:rPr>
              <a:t>your</a:t>
            </a:r>
            <a:r>
              <a:rPr lang="cs-CZ" dirty="0" smtClean="0">
                <a:ea typeface="Segoe UI" panose="020B0502040204020203" pitchFamily="34" charset="0"/>
              </a:rPr>
              <a:t> </a:t>
            </a:r>
            <a:r>
              <a:rPr lang="cs-CZ" dirty="0" err="1" smtClean="0">
                <a:ea typeface="Segoe UI" panose="020B0502040204020203" pitchFamily="34" charset="0"/>
              </a:rPr>
              <a:t>fist</a:t>
            </a:r>
            <a:r>
              <a:rPr lang="cs-CZ" dirty="0" smtClean="0">
                <a:ea typeface="Segoe UI" panose="020B0502040204020203" pitchFamily="34" charset="0"/>
              </a:rPr>
              <a:t>/</a:t>
            </a:r>
            <a:r>
              <a:rPr lang="cs-CZ" dirty="0" err="1" smtClean="0">
                <a:ea typeface="Segoe UI" panose="020B0502040204020203" pitchFamily="34" charset="0"/>
              </a:rPr>
              <a:t>your</a:t>
            </a:r>
            <a:r>
              <a:rPr lang="cs-CZ" dirty="0" smtClean="0">
                <a:ea typeface="Segoe UI" panose="020B0502040204020203" pitchFamily="34" charset="0"/>
              </a:rPr>
              <a:t> hand</a:t>
            </a:r>
          </a:p>
          <a:p>
            <a:endParaRPr lang="cs-CZ" dirty="0">
              <a:ea typeface="Segoe UI" panose="020B0502040204020203" pitchFamily="34" charset="0"/>
            </a:endParaRPr>
          </a:p>
          <a:p>
            <a:r>
              <a:rPr lang="cs-CZ" b="1" dirty="0" smtClean="0">
                <a:ea typeface="Segoe UI" panose="020B0502040204020203" pitchFamily="34" charset="0"/>
              </a:rPr>
              <a:t>2–3 </a:t>
            </a:r>
            <a:r>
              <a:rPr lang="cs-CZ" b="1" dirty="0" err="1" smtClean="0">
                <a:ea typeface="Segoe UI" panose="020B0502040204020203" pitchFamily="34" charset="0"/>
              </a:rPr>
              <a:t>servings</a:t>
            </a:r>
            <a:r>
              <a:rPr lang="cs-CZ" b="1" dirty="0" smtClean="0">
                <a:ea typeface="Segoe UI" panose="020B0502040204020203" pitchFamily="34" charset="0"/>
              </a:rPr>
              <a:t> per </a:t>
            </a:r>
            <a:r>
              <a:rPr lang="cs-CZ" b="1" dirty="0" err="1" smtClean="0">
                <a:ea typeface="Segoe UI" panose="020B0502040204020203" pitchFamily="34" charset="0"/>
              </a:rPr>
              <a:t>day</a:t>
            </a:r>
            <a:endParaRPr lang="cs-CZ" b="1" dirty="0">
              <a:ea typeface="Segoe UI" panose="020B0502040204020203" pitchFamily="34" charset="0"/>
            </a:endParaRPr>
          </a:p>
        </p:txBody>
      </p:sp>
      <p:sp>
        <p:nvSpPr>
          <p:cNvPr id="4" name="Nadpis 3"/>
          <p:cNvSpPr>
            <a:spLocks noGrp="1"/>
          </p:cNvSpPr>
          <p:nvPr>
            <p:ph type="title"/>
          </p:nvPr>
        </p:nvSpPr>
        <p:spPr/>
        <p:txBody>
          <a:bodyPr/>
          <a:lstStyle/>
          <a:p>
            <a:r>
              <a:rPr lang="cs-CZ" dirty="0" err="1" smtClean="0"/>
              <a:t>Servings</a:t>
            </a:r>
            <a:r>
              <a:rPr lang="cs-CZ" dirty="0" smtClean="0"/>
              <a:t> and </a:t>
            </a:r>
            <a:r>
              <a:rPr lang="cs-CZ" dirty="0" err="1" smtClean="0"/>
              <a:t>recommendation</a:t>
            </a:r>
            <a:endParaRPr lang="cs-CZ" dirty="0"/>
          </a:p>
        </p:txBody>
      </p:sp>
      <p:pic>
        <p:nvPicPr>
          <p:cNvPr id="52" name="Obrázek 51"/>
          <p:cNvPicPr/>
          <p:nvPr/>
        </p:nvPicPr>
        <p:blipFill>
          <a:blip r:embed="rId2" cstate="email">
            <a:extLst>
              <a:ext uri="{28A0092B-C50C-407E-A947-70E740481C1C}">
                <a14:useLocalDpi xmlns:a14="http://schemas.microsoft.com/office/drawing/2010/main"/>
              </a:ext>
            </a:extLst>
          </a:blip>
          <a:stretch/>
        </p:blipFill>
        <p:spPr>
          <a:xfrm>
            <a:off x="7479790" y="3488480"/>
            <a:ext cx="4016022" cy="2513075"/>
          </a:xfrm>
          <a:prstGeom prst="rect">
            <a:avLst/>
          </a:prstGeom>
          <a:ln>
            <a:noFill/>
          </a:ln>
        </p:spPr>
      </p:pic>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42</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7926610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fontScale="77500" lnSpcReduction="20000"/>
          </a:bodyPr>
          <a:lstStyle/>
          <a:p>
            <a:r>
              <a:rPr lang="cs-CZ" dirty="0" err="1" smtClean="0">
                <a:ea typeface="Segoe UI" panose="020B0502040204020203" pitchFamily="34" charset="0"/>
              </a:rPr>
              <a:t>Calcium</a:t>
            </a:r>
            <a:r>
              <a:rPr lang="cs-CZ" dirty="0" smtClean="0">
                <a:ea typeface="Segoe UI" panose="020B0502040204020203" pitchFamily="34" charset="0"/>
              </a:rPr>
              <a:t> </a:t>
            </a:r>
            <a:r>
              <a:rPr lang="cs-CZ" dirty="0" err="1" smtClean="0">
                <a:ea typeface="Segoe UI" panose="020B0502040204020203" pitchFamily="34" charset="0"/>
              </a:rPr>
              <a:t>contributes</a:t>
            </a:r>
            <a:r>
              <a:rPr lang="cs-CZ" dirty="0" smtClean="0">
                <a:ea typeface="Segoe UI" panose="020B0502040204020203" pitchFamily="34" charset="0"/>
              </a:rPr>
              <a:t> to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blood</a:t>
            </a:r>
            <a:r>
              <a:rPr lang="cs-CZ" dirty="0" smtClean="0">
                <a:ea typeface="Segoe UI" panose="020B0502040204020203" pitchFamily="34" charset="0"/>
              </a:rPr>
              <a:t> </a:t>
            </a:r>
            <a:r>
              <a:rPr lang="cs-CZ" dirty="0" err="1" smtClean="0">
                <a:ea typeface="Segoe UI" panose="020B0502040204020203" pitchFamily="34" charset="0"/>
              </a:rPr>
              <a:t>clotting</a:t>
            </a:r>
            <a:r>
              <a:rPr lang="cs-CZ" dirty="0" smtClean="0">
                <a:ea typeface="Segoe UI" panose="020B0502040204020203" pitchFamily="34" charset="0"/>
              </a:rPr>
              <a:t>.</a:t>
            </a:r>
          </a:p>
          <a:p>
            <a:r>
              <a:rPr lang="cs-CZ" dirty="0" err="1">
                <a:ea typeface="Segoe UI" panose="020B0502040204020203" pitchFamily="34" charset="0"/>
              </a:rPr>
              <a:t>Calcium</a:t>
            </a:r>
            <a:r>
              <a:rPr lang="cs-CZ" dirty="0">
                <a:ea typeface="Segoe UI" panose="020B0502040204020203" pitchFamily="34" charset="0"/>
              </a:rPr>
              <a:t> </a:t>
            </a:r>
            <a:r>
              <a:rPr lang="cs-CZ" dirty="0" err="1">
                <a:ea typeface="Segoe UI" panose="020B0502040204020203" pitchFamily="34" charset="0"/>
              </a:rPr>
              <a:t>contributes</a:t>
            </a:r>
            <a:r>
              <a:rPr lang="cs-CZ" dirty="0">
                <a:ea typeface="Segoe UI" panose="020B0502040204020203" pitchFamily="34" charset="0"/>
              </a:rPr>
              <a:t> to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energy-yielding</a:t>
            </a:r>
            <a:r>
              <a:rPr lang="cs-CZ" dirty="0" smtClean="0">
                <a:ea typeface="Segoe UI" panose="020B0502040204020203" pitchFamily="34" charset="0"/>
              </a:rPr>
              <a:t> </a:t>
            </a:r>
            <a:r>
              <a:rPr lang="cs-CZ" dirty="0" err="1" smtClean="0">
                <a:ea typeface="Segoe UI" panose="020B0502040204020203" pitchFamily="34" charset="0"/>
              </a:rPr>
              <a:t>metabolism</a:t>
            </a:r>
            <a:r>
              <a:rPr lang="cs-CZ" dirty="0" smtClean="0">
                <a:ea typeface="Segoe UI" panose="020B0502040204020203" pitchFamily="34" charset="0"/>
              </a:rPr>
              <a:t>.</a:t>
            </a:r>
          </a:p>
          <a:p>
            <a:r>
              <a:rPr lang="cs-CZ" dirty="0" err="1">
                <a:ea typeface="Segoe UI" panose="020B0502040204020203" pitchFamily="34" charset="0"/>
              </a:rPr>
              <a:t>Calcium</a:t>
            </a:r>
            <a:r>
              <a:rPr lang="cs-CZ" dirty="0">
                <a:ea typeface="Segoe UI" panose="020B0502040204020203" pitchFamily="34" charset="0"/>
              </a:rPr>
              <a:t> </a:t>
            </a:r>
            <a:r>
              <a:rPr lang="cs-CZ" dirty="0" err="1">
                <a:ea typeface="Segoe UI" panose="020B0502040204020203" pitchFamily="34" charset="0"/>
              </a:rPr>
              <a:t>contributes</a:t>
            </a:r>
            <a:r>
              <a:rPr lang="cs-CZ" dirty="0">
                <a:ea typeface="Segoe UI" panose="020B0502040204020203" pitchFamily="34" charset="0"/>
              </a:rPr>
              <a:t> to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muscle</a:t>
            </a:r>
            <a:r>
              <a:rPr lang="cs-CZ" dirty="0" smtClean="0">
                <a:ea typeface="Segoe UI" panose="020B0502040204020203" pitchFamily="34" charset="0"/>
              </a:rPr>
              <a:t> </a:t>
            </a:r>
            <a:r>
              <a:rPr lang="cs-CZ" dirty="0" err="1" smtClean="0">
                <a:ea typeface="Segoe UI" panose="020B0502040204020203" pitchFamily="34" charset="0"/>
              </a:rPr>
              <a:t>function</a:t>
            </a:r>
            <a:r>
              <a:rPr lang="cs-CZ" dirty="0" smtClean="0">
                <a:ea typeface="Segoe UI" panose="020B0502040204020203" pitchFamily="34" charset="0"/>
              </a:rPr>
              <a:t>.</a:t>
            </a:r>
          </a:p>
          <a:p>
            <a:r>
              <a:rPr lang="cs-CZ" dirty="0" err="1">
                <a:ea typeface="Segoe UI" panose="020B0502040204020203" pitchFamily="34" charset="0"/>
              </a:rPr>
              <a:t>Calcium</a:t>
            </a:r>
            <a:r>
              <a:rPr lang="cs-CZ" dirty="0">
                <a:ea typeface="Segoe UI" panose="020B0502040204020203" pitchFamily="34" charset="0"/>
              </a:rPr>
              <a:t> </a:t>
            </a:r>
            <a:r>
              <a:rPr lang="cs-CZ" dirty="0" err="1">
                <a:ea typeface="Segoe UI" panose="020B0502040204020203" pitchFamily="34" charset="0"/>
              </a:rPr>
              <a:t>contributes</a:t>
            </a:r>
            <a:r>
              <a:rPr lang="cs-CZ" dirty="0">
                <a:ea typeface="Segoe UI" panose="020B0502040204020203" pitchFamily="34" charset="0"/>
              </a:rPr>
              <a:t> to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neurotransmission</a:t>
            </a:r>
            <a:r>
              <a:rPr lang="cs-CZ" dirty="0" smtClean="0">
                <a:ea typeface="Segoe UI" panose="020B0502040204020203" pitchFamily="34" charset="0"/>
              </a:rPr>
              <a:t>.</a:t>
            </a:r>
          </a:p>
          <a:p>
            <a:r>
              <a:rPr lang="cs-CZ" dirty="0" err="1">
                <a:ea typeface="Segoe UI" panose="020B0502040204020203" pitchFamily="34" charset="0"/>
              </a:rPr>
              <a:t>Calcium</a:t>
            </a:r>
            <a:r>
              <a:rPr lang="cs-CZ" dirty="0">
                <a:ea typeface="Segoe UI" panose="020B0502040204020203" pitchFamily="34" charset="0"/>
              </a:rPr>
              <a:t> </a:t>
            </a:r>
            <a:r>
              <a:rPr lang="cs-CZ" dirty="0" err="1">
                <a:ea typeface="Segoe UI" panose="020B0502040204020203" pitchFamily="34" charset="0"/>
              </a:rPr>
              <a:t>contributes</a:t>
            </a:r>
            <a:r>
              <a:rPr lang="cs-CZ" dirty="0">
                <a:ea typeface="Segoe UI" panose="020B0502040204020203" pitchFamily="34" charset="0"/>
              </a:rPr>
              <a:t> to </a:t>
            </a:r>
            <a:r>
              <a:rPr lang="cs-CZ" dirty="0" err="1" smtClean="0">
                <a:ea typeface="Segoe UI" panose="020B0502040204020203" pitchFamily="34" charset="0"/>
              </a:rPr>
              <a:t>the</a:t>
            </a:r>
            <a:r>
              <a:rPr lang="cs-CZ" dirty="0" smtClean="0">
                <a:ea typeface="Segoe UI" panose="020B0502040204020203" pitchFamily="34" charset="0"/>
              </a:rPr>
              <a:t>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function</a:t>
            </a:r>
            <a:r>
              <a:rPr lang="cs-CZ" dirty="0" smtClean="0">
                <a:ea typeface="Segoe UI" panose="020B0502040204020203" pitchFamily="34" charset="0"/>
              </a:rPr>
              <a:t> </a:t>
            </a:r>
            <a:r>
              <a:rPr lang="cs-CZ" dirty="0" err="1" smtClean="0">
                <a:ea typeface="Segoe UI" panose="020B0502040204020203" pitchFamily="34" charset="0"/>
              </a:rPr>
              <a:t>of</a:t>
            </a:r>
            <a:r>
              <a:rPr lang="cs-CZ" dirty="0" smtClean="0">
                <a:ea typeface="Segoe UI" panose="020B0502040204020203" pitchFamily="34" charset="0"/>
              </a:rPr>
              <a:t> digestive </a:t>
            </a:r>
            <a:r>
              <a:rPr lang="cs-CZ" dirty="0" err="1" smtClean="0">
                <a:ea typeface="Segoe UI" panose="020B0502040204020203" pitchFamily="34" charset="0"/>
              </a:rPr>
              <a:t>enzymes</a:t>
            </a:r>
            <a:r>
              <a:rPr lang="cs-CZ" dirty="0" smtClean="0">
                <a:ea typeface="Segoe UI" panose="020B0502040204020203" pitchFamily="34" charset="0"/>
              </a:rPr>
              <a:t>.</a:t>
            </a:r>
          </a:p>
          <a:p>
            <a:r>
              <a:rPr lang="cs-CZ" dirty="0" err="1" smtClean="0">
                <a:ea typeface="Segoe UI" panose="020B0502040204020203" pitchFamily="34" charset="0"/>
              </a:rPr>
              <a:t>Calcium</a:t>
            </a:r>
            <a:r>
              <a:rPr lang="cs-CZ" dirty="0" smtClean="0">
                <a:ea typeface="Segoe UI" panose="020B0502040204020203" pitchFamily="34" charset="0"/>
              </a:rPr>
              <a:t> has a role in </a:t>
            </a:r>
            <a:r>
              <a:rPr lang="cs-CZ" dirty="0" err="1" smtClean="0">
                <a:ea typeface="Segoe UI" panose="020B0502040204020203" pitchFamily="34" charset="0"/>
              </a:rPr>
              <a:t>the</a:t>
            </a:r>
            <a:r>
              <a:rPr lang="cs-CZ" dirty="0" smtClean="0">
                <a:ea typeface="Segoe UI" panose="020B0502040204020203" pitchFamily="34" charset="0"/>
              </a:rPr>
              <a:t> proces </a:t>
            </a:r>
            <a:r>
              <a:rPr lang="cs-CZ" dirty="0" err="1" smtClean="0">
                <a:ea typeface="Segoe UI" panose="020B0502040204020203" pitchFamily="34" charset="0"/>
              </a:rPr>
              <a:t>of</a:t>
            </a:r>
            <a:r>
              <a:rPr lang="cs-CZ" dirty="0" smtClean="0">
                <a:ea typeface="Segoe UI" panose="020B0502040204020203" pitchFamily="34" charset="0"/>
              </a:rPr>
              <a:t> cell </a:t>
            </a:r>
            <a:r>
              <a:rPr lang="cs-CZ" dirty="0" err="1" smtClean="0">
                <a:ea typeface="Segoe UI" panose="020B0502040204020203" pitchFamily="34" charset="0"/>
              </a:rPr>
              <a:t>division</a:t>
            </a:r>
            <a:r>
              <a:rPr lang="cs-CZ" dirty="0" smtClean="0">
                <a:ea typeface="Segoe UI" panose="020B0502040204020203" pitchFamily="34" charset="0"/>
              </a:rPr>
              <a:t> and </a:t>
            </a:r>
            <a:r>
              <a:rPr lang="cs-CZ" dirty="0" err="1" smtClean="0">
                <a:ea typeface="Segoe UI" panose="020B0502040204020203" pitchFamily="34" charset="0"/>
              </a:rPr>
              <a:t>specialization</a:t>
            </a:r>
            <a:r>
              <a:rPr lang="cs-CZ" dirty="0" smtClean="0">
                <a:ea typeface="Segoe UI" panose="020B0502040204020203" pitchFamily="34" charset="0"/>
              </a:rPr>
              <a:t>.</a:t>
            </a:r>
          </a:p>
          <a:p>
            <a:r>
              <a:rPr lang="cs-CZ" dirty="0" err="1" smtClean="0">
                <a:ea typeface="Segoe UI" panose="020B0502040204020203" pitchFamily="34" charset="0"/>
              </a:rPr>
              <a:t>Calcium</a:t>
            </a:r>
            <a:r>
              <a:rPr lang="cs-CZ" dirty="0" smtClean="0">
                <a:ea typeface="Segoe UI" panose="020B0502040204020203" pitchFamily="34" charset="0"/>
              </a:rPr>
              <a:t> </a:t>
            </a:r>
            <a:r>
              <a:rPr lang="cs-CZ" dirty="0" err="1" smtClean="0">
                <a:ea typeface="Segoe UI" panose="020B0502040204020203" pitchFamily="34" charset="0"/>
              </a:rPr>
              <a:t>is</a:t>
            </a:r>
            <a:r>
              <a:rPr lang="cs-CZ" dirty="0" smtClean="0">
                <a:ea typeface="Segoe UI" panose="020B0502040204020203" pitchFamily="34" charset="0"/>
              </a:rPr>
              <a:t> </a:t>
            </a:r>
            <a:r>
              <a:rPr lang="cs-CZ" dirty="0" err="1" smtClean="0">
                <a:ea typeface="Segoe UI" panose="020B0502040204020203" pitchFamily="34" charset="0"/>
              </a:rPr>
              <a:t>needed</a:t>
            </a:r>
            <a:r>
              <a:rPr lang="cs-CZ" dirty="0" smtClean="0">
                <a:ea typeface="Segoe UI" panose="020B0502040204020203" pitchFamily="34" charset="0"/>
              </a:rPr>
              <a:t> </a:t>
            </a:r>
            <a:r>
              <a:rPr lang="cs-CZ" dirty="0" err="1" smtClean="0">
                <a:ea typeface="Segoe UI" panose="020B0502040204020203" pitchFamily="34" charset="0"/>
              </a:rPr>
              <a:t>for</a:t>
            </a:r>
            <a:r>
              <a:rPr lang="cs-CZ" dirty="0" smtClean="0">
                <a:ea typeface="Segoe UI" panose="020B0502040204020203" pitchFamily="34" charset="0"/>
              </a:rPr>
              <a:t> </a:t>
            </a:r>
            <a:r>
              <a:rPr lang="cs-CZ" dirty="0" err="1" smtClean="0">
                <a:ea typeface="Segoe UI" panose="020B0502040204020203" pitchFamily="34" charset="0"/>
              </a:rPr>
              <a:t>the</a:t>
            </a:r>
            <a:r>
              <a:rPr lang="cs-CZ" dirty="0" smtClean="0">
                <a:ea typeface="Segoe UI" panose="020B0502040204020203" pitchFamily="34" charset="0"/>
              </a:rPr>
              <a:t> </a:t>
            </a:r>
            <a:r>
              <a:rPr lang="cs-CZ" dirty="0" err="1" smtClean="0">
                <a:ea typeface="Segoe UI" panose="020B0502040204020203" pitchFamily="34" charset="0"/>
              </a:rPr>
              <a:t>maintenance</a:t>
            </a:r>
            <a:r>
              <a:rPr lang="cs-CZ" dirty="0" smtClean="0">
                <a:ea typeface="Segoe UI" panose="020B0502040204020203" pitchFamily="34" charset="0"/>
              </a:rPr>
              <a:t>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bones</a:t>
            </a:r>
            <a:r>
              <a:rPr lang="cs-CZ" dirty="0" smtClean="0">
                <a:ea typeface="Segoe UI" panose="020B0502040204020203" pitchFamily="34" charset="0"/>
              </a:rPr>
              <a:t>.</a:t>
            </a:r>
          </a:p>
          <a:p>
            <a:r>
              <a:rPr lang="cs-CZ" dirty="0" err="1" smtClean="0">
                <a:ea typeface="Segoe UI" panose="020B0502040204020203" pitchFamily="34" charset="0"/>
              </a:rPr>
              <a:t>Calcium</a:t>
            </a:r>
            <a:r>
              <a:rPr lang="cs-CZ" dirty="0" smtClean="0">
                <a:ea typeface="Segoe UI" panose="020B0502040204020203" pitchFamily="34" charset="0"/>
              </a:rPr>
              <a:t> </a:t>
            </a:r>
            <a:r>
              <a:rPr lang="cs-CZ" dirty="0" err="1" smtClean="0">
                <a:ea typeface="Segoe UI" panose="020B0502040204020203" pitchFamily="34" charset="0"/>
              </a:rPr>
              <a:t>is</a:t>
            </a:r>
            <a:r>
              <a:rPr lang="cs-CZ" dirty="0" smtClean="0">
                <a:ea typeface="Segoe UI" panose="020B0502040204020203" pitchFamily="34" charset="0"/>
              </a:rPr>
              <a:t> </a:t>
            </a:r>
            <a:r>
              <a:rPr lang="cs-CZ" dirty="0" err="1" smtClean="0">
                <a:ea typeface="Segoe UI" panose="020B0502040204020203" pitchFamily="34" charset="0"/>
              </a:rPr>
              <a:t>needed</a:t>
            </a:r>
            <a:r>
              <a:rPr lang="cs-CZ" dirty="0" smtClean="0">
                <a:ea typeface="Segoe UI" panose="020B0502040204020203" pitchFamily="34" charset="0"/>
              </a:rPr>
              <a:t> </a:t>
            </a:r>
            <a:r>
              <a:rPr lang="cs-CZ" dirty="0" err="1" smtClean="0">
                <a:ea typeface="Segoe UI" panose="020B0502040204020203" pitchFamily="34" charset="0"/>
              </a:rPr>
              <a:t>for</a:t>
            </a:r>
            <a:r>
              <a:rPr lang="cs-CZ" dirty="0" smtClean="0">
                <a:ea typeface="Segoe UI" panose="020B0502040204020203" pitchFamily="34" charset="0"/>
              </a:rPr>
              <a:t> </a:t>
            </a:r>
            <a:r>
              <a:rPr lang="cs-CZ" dirty="0" err="1" smtClean="0">
                <a:ea typeface="Segoe UI" panose="020B0502040204020203" pitchFamily="34" charset="0"/>
              </a:rPr>
              <a:t>the</a:t>
            </a:r>
            <a:r>
              <a:rPr lang="cs-CZ" dirty="0" smtClean="0">
                <a:ea typeface="Segoe UI" panose="020B0502040204020203" pitchFamily="34" charset="0"/>
              </a:rPr>
              <a:t> </a:t>
            </a:r>
            <a:r>
              <a:rPr lang="cs-CZ" dirty="0" err="1" smtClean="0">
                <a:ea typeface="Segoe UI" panose="020B0502040204020203" pitchFamily="34" charset="0"/>
              </a:rPr>
              <a:t>maintenance</a:t>
            </a:r>
            <a:r>
              <a:rPr lang="cs-CZ" dirty="0" smtClean="0">
                <a:ea typeface="Segoe UI" panose="020B0502040204020203" pitchFamily="34" charset="0"/>
              </a:rPr>
              <a:t>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normal</a:t>
            </a:r>
            <a:r>
              <a:rPr lang="cs-CZ" dirty="0" smtClean="0">
                <a:ea typeface="Segoe UI" panose="020B0502040204020203" pitchFamily="34" charset="0"/>
              </a:rPr>
              <a:t> </a:t>
            </a:r>
            <a:r>
              <a:rPr lang="cs-CZ" dirty="0" err="1" smtClean="0">
                <a:ea typeface="Segoe UI" panose="020B0502040204020203" pitchFamily="34" charset="0"/>
              </a:rPr>
              <a:t>teeth</a:t>
            </a:r>
            <a:r>
              <a:rPr lang="cs-CZ" dirty="0" smtClean="0">
                <a:ea typeface="Segoe UI" panose="020B0502040204020203" pitchFamily="34" charset="0"/>
              </a:rPr>
              <a:t>.</a:t>
            </a:r>
          </a:p>
          <a:p>
            <a:endParaRPr lang="cs-CZ" dirty="0">
              <a:ea typeface="Segoe UI" panose="020B0502040204020203" pitchFamily="34" charset="0"/>
            </a:endParaRPr>
          </a:p>
          <a:p>
            <a:r>
              <a:rPr lang="cs-CZ" dirty="0" err="1">
                <a:ea typeface="Segoe UI" panose="020B0502040204020203" pitchFamily="34" charset="0"/>
              </a:rPr>
              <a:t>n</a:t>
            </a:r>
            <a:r>
              <a:rPr lang="cs-CZ" dirty="0" err="1" smtClean="0">
                <a:ea typeface="Segoe UI" panose="020B0502040204020203" pitchFamily="34" charset="0"/>
              </a:rPr>
              <a:t>utrition</a:t>
            </a:r>
            <a:r>
              <a:rPr lang="cs-CZ" dirty="0" smtClean="0">
                <a:ea typeface="Segoe UI" panose="020B0502040204020203" pitchFamily="34" charset="0"/>
              </a:rPr>
              <a:t> </a:t>
            </a:r>
            <a:r>
              <a:rPr lang="cs-CZ" dirty="0" err="1" smtClean="0">
                <a:ea typeface="Segoe UI" panose="020B0502040204020203" pitchFamily="34" charset="0"/>
              </a:rPr>
              <a:t>claim</a:t>
            </a:r>
            <a:r>
              <a:rPr lang="cs-CZ" dirty="0" smtClean="0">
                <a:ea typeface="Segoe UI" panose="020B0502040204020203" pitchFamily="34" charset="0"/>
              </a:rPr>
              <a:t>: „SOURCE OF CALCIUM“</a:t>
            </a:r>
          </a:p>
          <a:p>
            <a:pPr>
              <a:lnSpc>
                <a:spcPct val="120000"/>
              </a:lnSpc>
            </a:pPr>
            <a:r>
              <a:rPr lang="cs-CZ" dirty="0" err="1">
                <a:ea typeface="Segoe UI" panose="020B0502040204020203" pitchFamily="34" charset="0"/>
              </a:rPr>
              <a:t>o</a:t>
            </a:r>
            <a:r>
              <a:rPr lang="cs-CZ" dirty="0" err="1" smtClean="0">
                <a:ea typeface="Segoe UI" panose="020B0502040204020203" pitchFamily="34" charset="0"/>
              </a:rPr>
              <a:t>ther</a:t>
            </a:r>
            <a:r>
              <a:rPr lang="cs-CZ" dirty="0" smtClean="0">
                <a:ea typeface="Segoe UI" panose="020B0502040204020203" pitchFamily="34" charset="0"/>
              </a:rPr>
              <a:t> </a:t>
            </a:r>
            <a:r>
              <a:rPr lang="cs-CZ" dirty="0" err="1" smtClean="0">
                <a:ea typeface="Segoe UI" panose="020B0502040204020203" pitchFamily="34" charset="0"/>
              </a:rPr>
              <a:t>sources</a:t>
            </a:r>
            <a:r>
              <a:rPr lang="cs-CZ" dirty="0" smtClean="0">
                <a:ea typeface="Segoe UI" panose="020B0502040204020203" pitchFamily="34" charset="0"/>
              </a:rPr>
              <a:t> </a:t>
            </a:r>
            <a:r>
              <a:rPr lang="cs-CZ" dirty="0" err="1" smtClean="0">
                <a:ea typeface="Segoe UI" panose="020B0502040204020203" pitchFamily="34" charset="0"/>
              </a:rPr>
              <a:t>of</a:t>
            </a:r>
            <a:r>
              <a:rPr lang="cs-CZ" dirty="0" smtClean="0">
                <a:ea typeface="Segoe UI" panose="020B0502040204020203" pitchFamily="34" charset="0"/>
              </a:rPr>
              <a:t> </a:t>
            </a:r>
            <a:r>
              <a:rPr lang="cs-CZ" dirty="0" err="1" smtClean="0">
                <a:ea typeface="Segoe UI" panose="020B0502040204020203" pitchFamily="34" charset="0"/>
              </a:rPr>
              <a:t>calcium</a:t>
            </a:r>
            <a:r>
              <a:rPr lang="cs-CZ" dirty="0" smtClean="0">
                <a:ea typeface="Segoe UI" panose="020B0502040204020203" pitchFamily="34" charset="0"/>
              </a:rPr>
              <a:t> are </a:t>
            </a:r>
            <a:r>
              <a:rPr lang="en-US" b="1" dirty="0">
                <a:ea typeface="Segoe UI" panose="020B0502040204020203" pitchFamily="34" charset="0"/>
              </a:rPr>
              <a:t>30 g poppy = 150 g cabbage = 200 g broccoli</a:t>
            </a:r>
            <a:r>
              <a:rPr lang="en-US" dirty="0">
                <a:ea typeface="Segoe UI" panose="020B0502040204020203" pitchFamily="34" charset="0"/>
              </a:rPr>
              <a:t> = (50 g of hard cheese = yoghurt 150 g = 250 ml milk)</a:t>
            </a: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err="1" smtClean="0"/>
              <a:t>Calcium</a:t>
            </a:r>
            <a:r>
              <a:rPr lang="cs-CZ" dirty="0" smtClean="0"/>
              <a:t> 800 mg per </a:t>
            </a:r>
            <a:r>
              <a:rPr lang="cs-CZ" dirty="0" err="1" smtClean="0"/>
              <a:t>day</a:t>
            </a:r>
            <a:r>
              <a:rPr lang="cs-CZ" dirty="0" smtClean="0"/>
              <a:t> </a:t>
            </a:r>
            <a:r>
              <a:rPr lang="cs-CZ" sz="3200" dirty="0" smtClean="0">
                <a:latin typeface="Segoe UI" panose="020B0502040204020203" pitchFamily="34" charset="0"/>
                <a:ea typeface="Segoe UI" panose="020B0502040204020203" pitchFamily="34" charset="0"/>
                <a:cs typeface="Segoe UI" panose="020B0502040204020203" pitchFamily="34" charset="0"/>
              </a:rPr>
              <a:t>(</a:t>
            </a:r>
            <a:r>
              <a:rPr lang="cs-CZ" sz="3200" dirty="0" err="1" smtClean="0">
                <a:latin typeface="Segoe UI" panose="020B0502040204020203" pitchFamily="34" charset="0"/>
                <a:ea typeface="Segoe UI" panose="020B0502040204020203" pitchFamily="34" charset="0"/>
                <a:cs typeface="Segoe UI" panose="020B0502040204020203" pitchFamily="34" charset="0"/>
              </a:rPr>
              <a:t>health</a:t>
            </a:r>
            <a:r>
              <a:rPr lang="cs-CZ" sz="3200" dirty="0" smtClean="0">
                <a:latin typeface="Segoe UI" panose="020B0502040204020203" pitchFamily="34" charset="0"/>
                <a:ea typeface="Segoe UI" panose="020B0502040204020203" pitchFamily="34" charset="0"/>
                <a:cs typeface="Segoe UI" panose="020B0502040204020203" pitchFamily="34" charset="0"/>
              </a:rPr>
              <a:t> </a:t>
            </a:r>
            <a:r>
              <a:rPr lang="cs-CZ" sz="3200" dirty="0" err="1" smtClean="0">
                <a:latin typeface="Segoe UI" panose="020B0502040204020203" pitchFamily="34" charset="0"/>
                <a:ea typeface="Segoe UI" panose="020B0502040204020203" pitchFamily="34" charset="0"/>
                <a:cs typeface="Segoe UI" panose="020B0502040204020203" pitchFamily="34" charset="0"/>
              </a:rPr>
              <a:t>claims</a:t>
            </a:r>
            <a:r>
              <a:rPr lang="cs-CZ" sz="3200" dirty="0" smtClean="0">
                <a:latin typeface="Segoe UI" panose="020B0502040204020203" pitchFamily="34" charset="0"/>
                <a:ea typeface="Segoe UI" panose="020B0502040204020203" pitchFamily="34" charset="0"/>
                <a:cs typeface="Segoe UI" panose="020B0502040204020203" pitchFamily="34" charset="0"/>
              </a:rPr>
              <a:t>)</a:t>
            </a:r>
            <a:endParaRPr lang="cs-CZ" sz="3200" dirty="0">
              <a:latin typeface="Segoe UI" panose="020B0502040204020203" pitchFamily="34" charset="0"/>
              <a:ea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43</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13867819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smtClean="0">
                <a:solidFill>
                  <a:srgbClr val="000000"/>
                </a:solidFill>
                <a:ea typeface="Segoe UI" panose="020B0502040204020203" pitchFamily="34" charset="0"/>
              </a:rPr>
              <a:t>c</a:t>
            </a:r>
            <a:r>
              <a:rPr lang="en-US" dirty="0" err="1" smtClean="0">
                <a:solidFill>
                  <a:srgbClr val="000000"/>
                </a:solidFill>
                <a:ea typeface="Segoe UI" panose="020B0502040204020203" pitchFamily="34" charset="0"/>
              </a:rPr>
              <a:t>alcium</a:t>
            </a:r>
            <a:r>
              <a:rPr lang="en-US" dirty="0" smtClean="0">
                <a:solidFill>
                  <a:srgbClr val="000000"/>
                </a:solidFill>
                <a:ea typeface="Segoe UI" panose="020B0502040204020203" pitchFamily="34" charset="0"/>
              </a:rPr>
              <a:t> </a:t>
            </a:r>
            <a:r>
              <a:rPr lang="en-US" dirty="0">
                <a:solidFill>
                  <a:srgbClr val="000000"/>
                </a:solidFill>
                <a:ea typeface="Segoe UI" panose="020B0502040204020203" pitchFamily="34" charset="0"/>
              </a:rPr>
              <a:t>absorption from vegetables such as broccoli, </a:t>
            </a:r>
            <a:r>
              <a:rPr lang="en-US" dirty="0">
                <a:ea typeface="Segoe UI" panose="020B0502040204020203" pitchFamily="34" charset="0"/>
              </a:rPr>
              <a:t>cauliflower and kale is </a:t>
            </a:r>
            <a:r>
              <a:rPr lang="en-US" b="1" dirty="0">
                <a:ea typeface="Segoe UI" panose="020B0502040204020203" pitchFamily="34" charset="0"/>
              </a:rPr>
              <a:t>higher</a:t>
            </a:r>
            <a:r>
              <a:rPr lang="en-US" dirty="0">
                <a:ea typeface="Segoe UI" panose="020B0502040204020203" pitchFamily="34" charset="0"/>
              </a:rPr>
              <a:t> than from milk and </a:t>
            </a:r>
            <a:r>
              <a:rPr lang="en-US" dirty="0">
                <a:solidFill>
                  <a:srgbClr val="000000"/>
                </a:solidFill>
                <a:ea typeface="Segoe UI" panose="020B0502040204020203" pitchFamily="34" charset="0"/>
              </a:rPr>
              <a:t>diary </a:t>
            </a:r>
            <a:r>
              <a:rPr lang="en-US" dirty="0" smtClean="0">
                <a:solidFill>
                  <a:srgbClr val="000000"/>
                </a:solidFill>
                <a:ea typeface="Segoe UI" panose="020B0502040204020203" pitchFamily="34" charset="0"/>
              </a:rPr>
              <a:t>products</a:t>
            </a:r>
            <a:endParaRPr lang="en-US" sz="1600" dirty="0">
              <a:ea typeface="Segoe UI" panose="020B0502040204020203" pitchFamily="34" charset="0"/>
            </a:endParaRPr>
          </a:p>
        </p:txBody>
      </p:sp>
      <p:pic>
        <p:nvPicPr>
          <p:cNvPr id="4" name="Picture 2" descr="C:\Documents and Settings\Verunka\Dokumenty\Dropbox\UNKA\UNKA\PROJEKTY\VIP\foto-všec\BROŽURA\várka_první\foto-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46" y="2828116"/>
            <a:ext cx="4758909" cy="317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Nadpis 4"/>
          <p:cNvSpPr>
            <a:spLocks noGrp="1"/>
          </p:cNvSpPr>
          <p:nvPr>
            <p:ph type="title"/>
          </p:nvPr>
        </p:nvSpPr>
        <p:spPr/>
        <p:txBody>
          <a:bodyPr/>
          <a:lstStyle/>
          <a:p>
            <a:r>
              <a:rPr lang="cs-CZ" dirty="0" err="1" smtClean="0"/>
              <a:t>Calcium</a:t>
            </a:r>
            <a:r>
              <a:rPr lang="cs-CZ" dirty="0" smtClean="0"/>
              <a:t> </a:t>
            </a:r>
            <a:r>
              <a:rPr lang="cs-CZ" dirty="0" err="1" smtClean="0"/>
              <a:t>absorption</a:t>
            </a:r>
            <a:endParaRPr lang="cs-CZ" dirty="0"/>
          </a:p>
        </p:txBody>
      </p:sp>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44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228373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Milk</a:t>
            </a:r>
            <a:r>
              <a:rPr lang="cs-CZ" dirty="0" smtClean="0"/>
              <a:t> as a source </a:t>
            </a:r>
            <a:r>
              <a:rPr lang="cs-CZ" dirty="0" err="1" smtClean="0"/>
              <a:t>of</a:t>
            </a:r>
            <a:r>
              <a:rPr lang="cs-CZ" dirty="0" smtClean="0"/>
              <a:t> </a:t>
            </a:r>
            <a:r>
              <a:rPr lang="cs-CZ" dirty="0" err="1" smtClean="0"/>
              <a:t>calcium</a:t>
            </a:r>
            <a:endParaRPr lang="cs-CZ" dirty="0"/>
          </a:p>
        </p:txBody>
      </p:sp>
      <p:sp>
        <p:nvSpPr>
          <p:cNvPr id="3" name="Zástupný symbol pro obsah 2"/>
          <p:cNvSpPr>
            <a:spLocks noGrp="1"/>
          </p:cNvSpPr>
          <p:nvPr>
            <p:ph idx="1"/>
          </p:nvPr>
        </p:nvSpPr>
        <p:spPr/>
        <p:txBody>
          <a:bodyPr/>
          <a:lstStyle/>
          <a:p>
            <a:r>
              <a:rPr lang="cs-CZ" b="1" dirty="0" err="1" smtClean="0"/>
              <a:t>availability</a:t>
            </a:r>
            <a:r>
              <a:rPr lang="cs-CZ" dirty="0" smtClean="0"/>
              <a:t> = cca 30 %</a:t>
            </a:r>
          </a:p>
          <a:p>
            <a:endParaRPr lang="cs-CZ" b="1" dirty="0"/>
          </a:p>
          <a:p>
            <a:r>
              <a:rPr lang="cs-CZ" b="1" dirty="0" err="1" smtClean="0"/>
              <a:t>content</a:t>
            </a:r>
            <a:r>
              <a:rPr lang="cs-CZ" b="1" dirty="0" smtClean="0"/>
              <a:t> in </a:t>
            </a:r>
            <a:r>
              <a:rPr lang="cs-CZ" b="1" dirty="0" err="1" smtClean="0"/>
              <a:t>milk</a:t>
            </a:r>
            <a:r>
              <a:rPr lang="cs-CZ" b="1" dirty="0" smtClean="0"/>
              <a:t> and </a:t>
            </a:r>
            <a:r>
              <a:rPr lang="cs-CZ" b="1" dirty="0" err="1" smtClean="0"/>
              <a:t>dairy</a:t>
            </a:r>
            <a:endParaRPr lang="cs-CZ" b="1" dirty="0" smtClean="0"/>
          </a:p>
          <a:p>
            <a:pPr lvl="1"/>
            <a:r>
              <a:rPr lang="cs-CZ" b="1" dirty="0" smtClean="0"/>
              <a:t>cheese</a:t>
            </a:r>
            <a:r>
              <a:rPr lang="cs-CZ" dirty="0" smtClean="0"/>
              <a:t> – 300–450 mg/50 g (</a:t>
            </a:r>
            <a:r>
              <a:rPr lang="cs-CZ" dirty="0" err="1" smtClean="0"/>
              <a:t>serving</a:t>
            </a:r>
            <a:r>
              <a:rPr lang="cs-CZ" dirty="0" smtClean="0"/>
              <a:t>)</a:t>
            </a:r>
          </a:p>
          <a:p>
            <a:pPr lvl="1"/>
            <a:r>
              <a:rPr lang="cs-CZ" b="1" dirty="0" err="1" smtClean="0"/>
              <a:t>milk</a:t>
            </a:r>
            <a:r>
              <a:rPr lang="cs-CZ" dirty="0" smtClean="0"/>
              <a:t> – 330 mg/250 g (porce)</a:t>
            </a:r>
          </a:p>
          <a:p>
            <a:pPr lvl="1"/>
            <a:r>
              <a:rPr lang="cs-CZ" b="1" dirty="0" err="1" smtClean="0"/>
              <a:t>yoghurt</a:t>
            </a:r>
            <a:r>
              <a:rPr lang="cs-CZ" dirty="0" smtClean="0"/>
              <a:t> – 280 mg/150 g (porce)</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45</a:t>
            </a:fld>
            <a:endParaRPr lang="cs-CZ"/>
          </a:p>
        </p:txBody>
      </p:sp>
      <p:graphicFrame>
        <p:nvGraphicFramePr>
          <p:cNvPr id="6" name="Table 1"/>
          <p:cNvGraphicFramePr>
            <a:graphicFrameLocks noGrp="1"/>
          </p:cNvGraphicFramePr>
          <p:nvPr>
            <p:extLst>
              <p:ext uri="{D42A27DB-BD31-4B8C-83A1-F6EECF244321}">
                <p14:modId xmlns:p14="http://schemas.microsoft.com/office/powerpoint/2010/main" val="3058529715"/>
              </p:ext>
            </p:extLst>
          </p:nvPr>
        </p:nvGraphicFramePr>
        <p:xfrm>
          <a:off x="6868484" y="2103881"/>
          <a:ext cx="4437268" cy="3276000"/>
        </p:xfrm>
        <a:graphic>
          <a:graphicData uri="http://schemas.openxmlformats.org/drawingml/2006/table">
            <a:tbl>
              <a:tblPr firstRow="1" bandRow="1">
                <a:tableStyleId>{7DF18680-E054-41AD-8BC1-D1AEF772440D}</a:tableStyleId>
              </a:tblPr>
              <a:tblGrid>
                <a:gridCol w="2671841">
                  <a:extLst>
                    <a:ext uri="{9D8B030D-6E8A-4147-A177-3AD203B41FA5}">
                      <a16:colId xmlns:a16="http://schemas.microsoft.com/office/drawing/2014/main" val="20000"/>
                    </a:ext>
                  </a:extLst>
                </a:gridCol>
                <a:gridCol w="1765427">
                  <a:extLst>
                    <a:ext uri="{9D8B030D-6E8A-4147-A177-3AD203B41FA5}">
                      <a16:colId xmlns:a16="http://schemas.microsoft.com/office/drawing/2014/main" val="20001"/>
                    </a:ext>
                  </a:extLst>
                </a:gridCol>
              </a:tblGrid>
              <a:tr h="497208">
                <a:tc>
                  <a:txBody>
                    <a:bodyPr/>
                    <a:lstStyle/>
                    <a:p>
                      <a:pPr algn="ctr"/>
                      <a:r>
                        <a:rPr lang="cs-CZ" sz="1800" dirty="0" smtClean="0">
                          <a:latin typeface="Segoe UI" panose="020B0502040204020203" pitchFamily="34" charset="0"/>
                          <a:cs typeface="Segoe UI" panose="020B0502040204020203" pitchFamily="34" charset="0"/>
                        </a:rPr>
                        <a:t>Food</a:t>
                      </a:r>
                      <a:endParaRPr lang="en-US" sz="1800" dirty="0">
                        <a:latin typeface="Segoe UI" panose="020B0502040204020203" pitchFamily="34" charset="0"/>
                        <a:cs typeface="Segoe UI" panose="020B0502040204020203" pitchFamily="34" charset="0"/>
                      </a:endParaRPr>
                    </a:p>
                  </a:txBody>
                  <a:tcPr anchor="ctr"/>
                </a:tc>
                <a:tc>
                  <a:txBody>
                    <a:bodyPr/>
                    <a:lstStyle/>
                    <a:p>
                      <a:pPr algn="ctr"/>
                      <a:r>
                        <a:rPr lang="cs-CZ" sz="1800" dirty="0" err="1" smtClean="0">
                          <a:latin typeface="Segoe UI" panose="020B0502040204020203" pitchFamily="34" charset="0"/>
                          <a:cs typeface="Segoe UI" panose="020B0502040204020203" pitchFamily="34" charset="0"/>
                        </a:rPr>
                        <a:t>Availability</a:t>
                      </a:r>
                      <a:endParaRPr lang="en-US" sz="18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000"/>
                  </a:ext>
                </a:extLst>
              </a:tr>
              <a:tr h="347349">
                <a:tc>
                  <a:txBody>
                    <a:bodyPr/>
                    <a:lstStyle/>
                    <a:p>
                      <a:r>
                        <a:rPr lang="cs-CZ" sz="1600" dirty="0" err="1" smtClean="0">
                          <a:latin typeface="Segoe UI" panose="020B0502040204020203" pitchFamily="34" charset="0"/>
                          <a:cs typeface="Segoe UI" panose="020B0502040204020203" pitchFamily="34" charset="0"/>
                        </a:rPr>
                        <a:t>Cauliflower</a:t>
                      </a:r>
                      <a:r>
                        <a:rPr lang="cs-CZ" sz="1600" dirty="0" smtClean="0">
                          <a:latin typeface="Segoe UI" panose="020B0502040204020203" pitchFamily="34" charset="0"/>
                          <a:cs typeface="Segoe UI" panose="020B0502040204020203" pitchFamily="34" charset="0"/>
                        </a:rPr>
                        <a:t>, </a:t>
                      </a:r>
                      <a:r>
                        <a:rPr lang="cs-CZ" sz="1600" dirty="0" err="1" smtClean="0">
                          <a:latin typeface="Segoe UI" panose="020B0502040204020203" pitchFamily="34" charset="0"/>
                          <a:cs typeface="Segoe UI" panose="020B0502040204020203" pitchFamily="34" charset="0"/>
                        </a:rPr>
                        <a:t>broccoli</a:t>
                      </a:r>
                      <a:endParaRPr lang="en-US" sz="1600" dirty="0">
                        <a:latin typeface="Segoe UI" panose="020B0502040204020203" pitchFamily="34" charset="0"/>
                        <a:cs typeface="Segoe UI" panose="020B0502040204020203" pitchFamily="34" charset="0"/>
                      </a:endParaRPr>
                    </a:p>
                  </a:txBody>
                  <a:tcPr/>
                </a:tc>
                <a:tc rowSpan="3">
                  <a:txBody>
                    <a:bodyPr/>
                    <a:lstStyle/>
                    <a:p>
                      <a:pPr algn="ctr"/>
                      <a:r>
                        <a:rPr lang="cs-CZ" sz="1600" dirty="0" smtClean="0">
                          <a:latin typeface="Segoe UI" panose="020B0502040204020203" pitchFamily="34" charset="0"/>
                          <a:cs typeface="Segoe UI" panose="020B0502040204020203" pitchFamily="34" charset="0"/>
                        </a:rPr>
                        <a:t>&gt; 50 %</a:t>
                      </a:r>
                      <a:endParaRPr lang="en-US"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001"/>
                  </a:ext>
                </a:extLst>
              </a:tr>
              <a:tr h="3473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600" dirty="0" err="1" smtClean="0">
                          <a:latin typeface="Segoe UI" panose="020B0502040204020203" pitchFamily="34" charset="0"/>
                          <a:cs typeface="Segoe UI" panose="020B0502040204020203" pitchFamily="34" charset="0"/>
                        </a:rPr>
                        <a:t>Watercress</a:t>
                      </a:r>
                      <a:endParaRPr lang="en-US" sz="1600" dirty="0">
                        <a:latin typeface="Segoe UI" panose="020B0502040204020203" pitchFamily="34" charset="0"/>
                        <a:cs typeface="Segoe UI" panose="020B0502040204020203" pitchFamily="34" charset="0"/>
                      </a:endParaRPr>
                    </a:p>
                  </a:txBody>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2"/>
                  </a:ext>
                </a:extLst>
              </a:tr>
              <a:tr h="347349">
                <a:tc>
                  <a:txBody>
                    <a:bodyPr/>
                    <a:lstStyle/>
                    <a:p>
                      <a:r>
                        <a:rPr lang="cs-CZ" sz="1600" dirty="0" err="1" smtClean="0">
                          <a:latin typeface="Segoe UI" panose="020B0502040204020203" pitchFamily="34" charset="0"/>
                          <a:cs typeface="Segoe UI" panose="020B0502040204020203" pitchFamily="34" charset="0"/>
                        </a:rPr>
                        <a:t>Cabbage</a:t>
                      </a:r>
                      <a:r>
                        <a:rPr lang="cs-CZ" sz="1600" dirty="0" smtClean="0">
                          <a:latin typeface="Segoe UI" panose="020B0502040204020203" pitchFamily="34" charset="0"/>
                          <a:cs typeface="Segoe UI" panose="020B0502040204020203" pitchFamily="34" charset="0"/>
                        </a:rPr>
                        <a:t>, </a:t>
                      </a:r>
                      <a:r>
                        <a:rPr lang="cs-CZ" sz="1600" dirty="0" err="1" smtClean="0">
                          <a:latin typeface="Segoe UI" panose="020B0502040204020203" pitchFamily="34" charset="0"/>
                          <a:cs typeface="Segoe UI" panose="020B0502040204020203" pitchFamily="34" charset="0"/>
                        </a:rPr>
                        <a:t>sprouts</a:t>
                      </a:r>
                      <a:endParaRPr lang="en-US" sz="1600" dirty="0">
                        <a:latin typeface="Segoe UI" panose="020B0502040204020203" pitchFamily="34" charset="0"/>
                        <a:cs typeface="Segoe UI" panose="020B0502040204020203" pitchFamily="34" charset="0"/>
                      </a:endParaRPr>
                    </a:p>
                  </a:txBody>
                  <a:tcPr/>
                </a:tc>
                <a:tc vMerge="1">
                  <a:txBody>
                    <a:bodyPr/>
                    <a:lstStyle/>
                    <a:p>
                      <a:pPr algn="ct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r h="347349">
                <a:tc>
                  <a:txBody>
                    <a:bodyPr/>
                    <a:lstStyle/>
                    <a:p>
                      <a:r>
                        <a:rPr lang="cs-CZ" sz="1600" dirty="0" err="1" smtClean="0">
                          <a:latin typeface="Segoe UI" panose="020B0502040204020203" pitchFamily="34" charset="0"/>
                          <a:cs typeface="Segoe UI" panose="020B0502040204020203" pitchFamily="34" charset="0"/>
                        </a:rPr>
                        <a:t>Almonds</a:t>
                      </a:r>
                      <a:endParaRPr lang="en-US" sz="1600" dirty="0">
                        <a:latin typeface="Segoe UI" panose="020B0502040204020203" pitchFamily="34" charset="0"/>
                        <a:cs typeface="Segoe UI" panose="020B0502040204020203" pitchFamily="34" charset="0"/>
                      </a:endParaRPr>
                    </a:p>
                  </a:txBody>
                  <a:tcPr/>
                </a:tc>
                <a:tc rowSpan="3">
                  <a:txBody>
                    <a:bodyPr/>
                    <a:lstStyle/>
                    <a:p>
                      <a:pPr algn="ctr"/>
                      <a:r>
                        <a:rPr lang="cs-CZ" sz="1600" dirty="0" smtClean="0">
                          <a:latin typeface="Segoe UI" panose="020B0502040204020203" pitchFamily="34" charset="0"/>
                          <a:cs typeface="Segoe UI" panose="020B0502040204020203" pitchFamily="34" charset="0"/>
                        </a:rPr>
                        <a:t>cca 20 %</a:t>
                      </a:r>
                      <a:endParaRPr lang="en-US"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004"/>
                  </a:ext>
                </a:extLst>
              </a:tr>
              <a:tr h="347349">
                <a:tc>
                  <a:txBody>
                    <a:bodyPr/>
                    <a:lstStyle/>
                    <a:p>
                      <a:r>
                        <a:rPr lang="cs-CZ" sz="1600" dirty="0" err="1" smtClean="0">
                          <a:latin typeface="Segoe UI" panose="020B0502040204020203" pitchFamily="34" charset="0"/>
                          <a:cs typeface="Segoe UI" panose="020B0502040204020203" pitchFamily="34" charset="0"/>
                        </a:rPr>
                        <a:t>Sesame</a:t>
                      </a:r>
                      <a:r>
                        <a:rPr lang="cs-CZ" sz="1600" baseline="0" dirty="0" smtClean="0">
                          <a:latin typeface="Segoe UI" panose="020B0502040204020203" pitchFamily="34" charset="0"/>
                          <a:cs typeface="Segoe UI" panose="020B0502040204020203" pitchFamily="34" charset="0"/>
                        </a:rPr>
                        <a:t> </a:t>
                      </a:r>
                      <a:r>
                        <a:rPr lang="cs-CZ" sz="1600" baseline="0" dirty="0" err="1" smtClean="0">
                          <a:latin typeface="Segoe UI" panose="020B0502040204020203" pitchFamily="34" charset="0"/>
                          <a:cs typeface="Segoe UI" panose="020B0502040204020203" pitchFamily="34" charset="0"/>
                        </a:rPr>
                        <a:t>seeds</a:t>
                      </a:r>
                      <a:endParaRPr lang="en-US" sz="1600" dirty="0">
                        <a:latin typeface="Segoe UI" panose="020B0502040204020203" pitchFamily="34" charset="0"/>
                        <a:cs typeface="Segoe UI" panose="020B0502040204020203" pitchFamily="34" charset="0"/>
                      </a:endParaRPr>
                    </a:p>
                  </a:txBody>
                  <a:tcPr/>
                </a:tc>
                <a:tc vMerge="1">
                  <a:txBody>
                    <a:bodyPr/>
                    <a:lstStyle/>
                    <a:p>
                      <a:pPr algn="ct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5"/>
                  </a:ext>
                </a:extLst>
              </a:tr>
              <a:tr h="347349">
                <a:tc>
                  <a:txBody>
                    <a:bodyPr/>
                    <a:lstStyle/>
                    <a:p>
                      <a:r>
                        <a:rPr lang="cs-CZ" sz="1600" dirty="0" err="1" smtClean="0">
                          <a:latin typeface="Segoe UI" panose="020B0502040204020203" pitchFamily="34" charset="0"/>
                          <a:cs typeface="Segoe UI" panose="020B0502040204020203" pitchFamily="34" charset="0"/>
                        </a:rPr>
                        <a:t>Beans</a:t>
                      </a:r>
                      <a:endParaRPr lang="en-US" sz="1600" dirty="0">
                        <a:latin typeface="Segoe UI" panose="020B0502040204020203" pitchFamily="34" charset="0"/>
                        <a:cs typeface="Segoe UI" panose="020B0502040204020203" pitchFamily="34" charset="0"/>
                      </a:endParaRPr>
                    </a:p>
                  </a:txBody>
                  <a:tcPr/>
                </a:tc>
                <a:tc vMerge="1">
                  <a:txBody>
                    <a:bodyPr/>
                    <a:lstStyle/>
                    <a:p>
                      <a:pPr algn="ct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6"/>
                  </a:ext>
                </a:extLst>
              </a:tr>
              <a:tr h="347349">
                <a:tc>
                  <a:txBody>
                    <a:bodyPr/>
                    <a:lstStyle/>
                    <a:p>
                      <a:r>
                        <a:rPr lang="cs-CZ" sz="1600" dirty="0" err="1" smtClean="0">
                          <a:latin typeface="Segoe UI" panose="020B0502040204020203" pitchFamily="34" charset="0"/>
                          <a:cs typeface="Segoe UI" panose="020B0502040204020203" pitchFamily="34" charset="0"/>
                        </a:rPr>
                        <a:t>Spinach</a:t>
                      </a:r>
                      <a:endParaRPr lang="en-US" sz="1600" dirty="0">
                        <a:latin typeface="Segoe UI" panose="020B0502040204020203" pitchFamily="34" charset="0"/>
                        <a:cs typeface="Segoe UI" panose="020B0502040204020203" pitchFamily="34" charset="0"/>
                      </a:endParaRPr>
                    </a:p>
                  </a:txBody>
                  <a:tcPr/>
                </a:tc>
                <a:tc rowSpan="2">
                  <a:txBody>
                    <a:bodyPr/>
                    <a:lstStyle/>
                    <a:p>
                      <a:pPr algn="ctr"/>
                      <a:r>
                        <a:rPr lang="cs-CZ" sz="1600" dirty="0" smtClean="0">
                          <a:latin typeface="Segoe UI" panose="020B0502040204020203" pitchFamily="34" charset="0"/>
                          <a:cs typeface="Segoe UI" panose="020B0502040204020203" pitchFamily="34" charset="0"/>
                        </a:rPr>
                        <a:t>&lt; </a:t>
                      </a:r>
                      <a:r>
                        <a:rPr lang="cs-CZ" sz="1600" baseline="0" dirty="0" smtClean="0">
                          <a:latin typeface="Segoe UI" panose="020B0502040204020203" pitchFamily="34" charset="0"/>
                          <a:cs typeface="Segoe UI" panose="020B0502040204020203" pitchFamily="34" charset="0"/>
                        </a:rPr>
                        <a:t>5 %</a:t>
                      </a:r>
                      <a:endParaRPr lang="en-US"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007"/>
                  </a:ext>
                </a:extLst>
              </a:tr>
              <a:tr h="347349">
                <a:tc>
                  <a:txBody>
                    <a:bodyPr/>
                    <a:lstStyle/>
                    <a:p>
                      <a:r>
                        <a:rPr lang="cs-CZ" sz="1600" dirty="0" err="1" smtClean="0">
                          <a:latin typeface="Segoe UI" panose="020B0502040204020203" pitchFamily="34" charset="0"/>
                          <a:cs typeface="Segoe UI" panose="020B0502040204020203" pitchFamily="34" charset="0"/>
                        </a:rPr>
                        <a:t>Rhubarb</a:t>
                      </a:r>
                      <a:endParaRPr lang="en-US" sz="1600" dirty="0">
                        <a:latin typeface="Segoe UI" panose="020B0502040204020203" pitchFamily="34" charset="0"/>
                        <a:cs typeface="Segoe UI" panose="020B0502040204020203" pitchFamily="34" charset="0"/>
                      </a:endParaRPr>
                    </a:p>
                  </a:txBody>
                  <a:tcPr/>
                </a:tc>
                <a:tc vMerge="1">
                  <a:txBody>
                    <a:bodyPr/>
                    <a:lstStyle/>
                    <a:p>
                      <a:pPr algn="ct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8"/>
                  </a:ext>
                </a:extLst>
              </a:tr>
            </a:tbl>
          </a:graphicData>
        </a:graphic>
      </p:graphicFrame>
      <p:sp>
        <p:nvSpPr>
          <p:cNvPr id="7" name="Zástupný symbol pro zápatí 3"/>
          <p:cNvSpPr txBox="1">
            <a:spLocks/>
          </p:cNvSpPr>
          <p:nvPr/>
        </p:nvSpPr>
        <p:spPr>
          <a:xfrm>
            <a:off x="3802902" y="6421078"/>
            <a:ext cx="30655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
        <p:nvSpPr>
          <p:cNvPr id="8" name="Zástupný symbol pro zápatí 8"/>
          <p:cNvSpPr>
            <a:spLocks noGrp="1"/>
          </p:cNvSpPr>
          <p:nvPr>
            <p:ph type="ftr" sz="quarter" idx="11"/>
          </p:nvPr>
        </p:nvSpPr>
        <p:spPr>
          <a:xfrm>
            <a:off x="612250" y="6421078"/>
            <a:ext cx="2459785" cy="365125"/>
          </a:xfrm>
        </p:spPr>
        <p:txBody>
          <a:bodyPr/>
          <a:lstStyle/>
          <a:p>
            <a:r>
              <a:rPr lang="cs-CZ" dirty="0" smtClean="0"/>
              <a:t>Nutrition</a:t>
            </a:r>
            <a:endParaRPr lang="cs-CZ" dirty="0"/>
          </a:p>
        </p:txBody>
      </p:sp>
    </p:spTree>
    <p:extLst>
      <p:ext uri="{BB962C8B-B14F-4D97-AF65-F5344CB8AC3E}">
        <p14:creationId xmlns:p14="http://schemas.microsoft.com/office/powerpoint/2010/main" val="3607613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Allergy</a:t>
            </a:r>
            <a:r>
              <a:rPr lang="cs-CZ" dirty="0" smtClean="0"/>
              <a:t> to CMP vs. </a:t>
            </a:r>
            <a:r>
              <a:rPr lang="cs-CZ" dirty="0" err="1" smtClean="0"/>
              <a:t>lactose</a:t>
            </a:r>
            <a:r>
              <a:rPr lang="cs-CZ" dirty="0" smtClean="0"/>
              <a:t> intolerance</a:t>
            </a:r>
            <a:endParaRPr lang="cs-CZ" dirty="0"/>
          </a:p>
        </p:txBody>
      </p:sp>
      <p:sp>
        <p:nvSpPr>
          <p:cNvPr id="3" name="Zástupný symbol pro obsah 2"/>
          <p:cNvSpPr>
            <a:spLocks noGrp="1"/>
          </p:cNvSpPr>
          <p:nvPr>
            <p:ph idx="1"/>
          </p:nvPr>
        </p:nvSpPr>
        <p:spPr/>
        <p:txBody>
          <a:bodyPr anchor="ctr">
            <a:normAutofit/>
          </a:bodyPr>
          <a:lstStyle/>
          <a:p>
            <a:pPr marL="0" indent="0" algn="ctr">
              <a:buNone/>
            </a:pPr>
            <a:r>
              <a:rPr lang="cs-CZ" sz="5400" b="1" dirty="0" err="1" smtClean="0"/>
              <a:t>What</a:t>
            </a:r>
            <a:r>
              <a:rPr lang="cs-CZ" sz="5400" b="1" dirty="0" smtClean="0"/>
              <a:t> </a:t>
            </a:r>
            <a:r>
              <a:rPr lang="cs-CZ" sz="5400" b="1" dirty="0" err="1" smtClean="0"/>
              <a:t>is</a:t>
            </a:r>
            <a:r>
              <a:rPr lang="cs-CZ" sz="5400" b="1" dirty="0" smtClean="0"/>
              <a:t> </a:t>
            </a:r>
            <a:r>
              <a:rPr lang="cs-CZ" sz="5400" b="1" dirty="0" err="1" smtClean="0"/>
              <a:t>the</a:t>
            </a:r>
            <a:r>
              <a:rPr lang="cs-CZ" sz="5400" b="1" dirty="0" smtClean="0"/>
              <a:t> </a:t>
            </a:r>
            <a:r>
              <a:rPr lang="cs-CZ" sz="5400" b="1" dirty="0" err="1" smtClean="0"/>
              <a:t>difference</a:t>
            </a:r>
            <a:r>
              <a:rPr lang="cs-CZ" sz="5400" b="1" dirty="0" smtClean="0"/>
              <a:t>?</a:t>
            </a:r>
            <a:endParaRPr lang="cs-CZ" sz="5400" b="1"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46</a:t>
            </a:fld>
            <a:endParaRPr lang="cs-CZ" dirty="0"/>
          </a:p>
        </p:txBody>
      </p:sp>
      <p:sp>
        <p:nvSpPr>
          <p:cNvPr id="6" name="Zástupný symbol pro zápatí 3"/>
          <p:cNvSpPr txBox="1">
            <a:spLocks/>
          </p:cNvSpPr>
          <p:nvPr/>
        </p:nvSpPr>
        <p:spPr>
          <a:xfrm>
            <a:off x="3802902" y="6421078"/>
            <a:ext cx="30655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17334685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err="1" smtClean="0">
                <a:ea typeface="Segoe UI" panose="020B0502040204020203" pitchFamily="34" charset="0"/>
              </a:rPr>
              <a:t>is</a:t>
            </a:r>
            <a:r>
              <a:rPr lang="cs-CZ" dirty="0" smtClean="0">
                <a:ea typeface="Segoe UI" panose="020B0502040204020203" pitchFamily="34" charset="0"/>
              </a:rPr>
              <a:t> </a:t>
            </a:r>
            <a:r>
              <a:rPr lang="en-US" dirty="0">
                <a:ea typeface="Segoe UI" panose="020B0502040204020203" pitchFamily="34" charset="0"/>
              </a:rPr>
              <a:t>an abnormal response </a:t>
            </a:r>
            <a:r>
              <a:rPr lang="cs-CZ" dirty="0" err="1" smtClean="0">
                <a:ea typeface="Segoe UI" panose="020B0502040204020203" pitchFamily="34" charset="0"/>
              </a:rPr>
              <a:t>of</a:t>
            </a:r>
            <a:r>
              <a:rPr lang="en-US" dirty="0" smtClean="0">
                <a:ea typeface="Segoe UI" panose="020B0502040204020203" pitchFamily="34" charset="0"/>
              </a:rPr>
              <a:t> </a:t>
            </a:r>
            <a:r>
              <a:rPr lang="en-US" dirty="0">
                <a:ea typeface="Segoe UI" panose="020B0502040204020203" pitchFamily="34" charset="0"/>
              </a:rPr>
              <a:t>the body's immune system to milk and products containing milk</a:t>
            </a:r>
            <a:endParaRPr lang="en-US" sz="1600" dirty="0">
              <a:ea typeface="Segoe UI" panose="020B0502040204020203" pitchFamily="34" charset="0"/>
            </a:endParaRPr>
          </a:p>
          <a:p>
            <a:r>
              <a:rPr lang="cs-CZ" dirty="0" err="1" smtClean="0">
                <a:ea typeface="Segoe UI" panose="020B0502040204020203" pitchFamily="34" charset="0"/>
              </a:rPr>
              <a:t>allergy</a:t>
            </a:r>
            <a:r>
              <a:rPr lang="cs-CZ" dirty="0" smtClean="0">
                <a:ea typeface="Segoe UI" panose="020B0502040204020203" pitchFamily="34" charset="0"/>
              </a:rPr>
              <a:t> </a:t>
            </a:r>
            <a:r>
              <a:rPr lang="en-US" dirty="0">
                <a:ea typeface="Segoe UI" panose="020B0502040204020203" pitchFamily="34" charset="0"/>
              </a:rPr>
              <a:t>related to </a:t>
            </a:r>
            <a:r>
              <a:rPr lang="en-US" dirty="0" err="1">
                <a:ea typeface="Segoe UI" panose="020B0502040204020203" pitchFamily="34" charset="0"/>
              </a:rPr>
              <a:t>lactoglobulin</a:t>
            </a:r>
            <a:r>
              <a:rPr lang="en-US" dirty="0">
                <a:ea typeface="Segoe UI" panose="020B0502040204020203" pitchFamily="34" charset="0"/>
              </a:rPr>
              <a:t>, </a:t>
            </a:r>
            <a:r>
              <a:rPr lang="en-US" dirty="0" err="1">
                <a:ea typeface="Segoe UI" panose="020B0502040204020203" pitchFamily="34" charset="0"/>
              </a:rPr>
              <a:t>lactalbumin</a:t>
            </a:r>
            <a:r>
              <a:rPr lang="en-US" dirty="0">
                <a:ea typeface="Segoe UI" panose="020B0502040204020203" pitchFamily="34" charset="0"/>
              </a:rPr>
              <a:t> and </a:t>
            </a:r>
            <a:r>
              <a:rPr lang="en-US" dirty="0" smtClean="0">
                <a:ea typeface="Segoe UI" panose="020B0502040204020203" pitchFamily="34" charset="0"/>
              </a:rPr>
              <a:t>casein</a:t>
            </a:r>
            <a:endParaRPr lang="cs-CZ" dirty="0" smtClean="0">
              <a:ea typeface="Segoe UI" panose="020B0502040204020203" pitchFamily="34" charset="0"/>
            </a:endParaRPr>
          </a:p>
          <a:p>
            <a:r>
              <a:rPr lang="cs-CZ" dirty="0" err="1" smtClean="0">
                <a:ea typeface="Segoe UI" panose="020B0502040204020203" pitchFamily="34" charset="0"/>
              </a:rPr>
              <a:t>symptoms</a:t>
            </a:r>
            <a:r>
              <a:rPr lang="cs-CZ" dirty="0" smtClean="0">
                <a:ea typeface="Segoe UI" panose="020B0502040204020203" pitchFamily="34" charset="0"/>
              </a:rPr>
              <a:t> </a:t>
            </a:r>
            <a:r>
              <a:rPr lang="en-US" dirty="0">
                <a:ea typeface="Segoe UI" panose="020B0502040204020203" pitchFamily="34" charset="0"/>
              </a:rPr>
              <a:t>of milk allergy: wheezing, vomiting, hives and digestive problems, anaphylaxis (a </a:t>
            </a:r>
            <a:r>
              <a:rPr lang="en-US" dirty="0" smtClean="0">
                <a:ea typeface="Segoe UI" panose="020B0502040204020203" pitchFamily="34" charset="0"/>
              </a:rPr>
              <a:t>severe</a:t>
            </a:r>
            <a:r>
              <a:rPr lang="cs-CZ" dirty="0" smtClean="0">
                <a:ea typeface="Segoe UI" panose="020B0502040204020203" pitchFamily="34" charset="0"/>
              </a:rPr>
              <a:t>,</a:t>
            </a:r>
            <a:r>
              <a:rPr lang="en-US" dirty="0" smtClean="0">
                <a:ea typeface="Segoe UI" panose="020B0502040204020203" pitchFamily="34" charset="0"/>
              </a:rPr>
              <a:t> </a:t>
            </a:r>
            <a:r>
              <a:rPr lang="en-US" dirty="0">
                <a:ea typeface="Segoe UI" panose="020B0502040204020203" pitchFamily="34" charset="0"/>
              </a:rPr>
              <a:t>life-threatening reaction)</a:t>
            </a:r>
            <a:endParaRPr lang="en-US" sz="1600" dirty="0">
              <a:ea typeface="Segoe UI" panose="020B0502040204020203" pitchFamily="34" charset="0"/>
            </a:endParaRPr>
          </a:p>
          <a:p>
            <a:r>
              <a:rPr lang="cs-CZ" dirty="0" err="1" smtClean="0">
                <a:ea typeface="Segoe UI" panose="020B0502040204020203" pitchFamily="34" charset="0"/>
              </a:rPr>
              <a:t>treatment</a:t>
            </a:r>
            <a:r>
              <a:rPr lang="cs-CZ" dirty="0" smtClean="0">
                <a:ea typeface="Segoe UI" panose="020B0502040204020203" pitchFamily="34" charset="0"/>
              </a:rPr>
              <a:t>: </a:t>
            </a:r>
            <a:r>
              <a:rPr lang="en-US" dirty="0">
                <a:ea typeface="Segoe UI" panose="020B0502040204020203" pitchFamily="34" charset="0"/>
              </a:rPr>
              <a:t>food-elimination diet</a:t>
            </a:r>
            <a:endParaRPr lang="en-US" sz="1600" dirty="0">
              <a:ea typeface="Segoe UI" panose="020B0502040204020203" pitchFamily="34" charset="0"/>
            </a:endParaRPr>
          </a:p>
          <a:p>
            <a:endParaRPr lang="cs-CZ" dirty="0">
              <a:ea typeface="Segoe UI" panose="020B0502040204020203" pitchFamily="34" charset="0"/>
            </a:endParaRPr>
          </a:p>
        </p:txBody>
      </p:sp>
      <p:sp>
        <p:nvSpPr>
          <p:cNvPr id="4" name="Nadpis 3"/>
          <p:cNvSpPr>
            <a:spLocks noGrp="1"/>
          </p:cNvSpPr>
          <p:nvPr>
            <p:ph type="title"/>
          </p:nvPr>
        </p:nvSpPr>
        <p:spPr/>
        <p:txBody>
          <a:bodyPr/>
          <a:lstStyle/>
          <a:p>
            <a:r>
              <a:rPr lang="cs-CZ" dirty="0" err="1" smtClean="0"/>
              <a:t>Allergy</a:t>
            </a:r>
            <a:r>
              <a:rPr lang="cs-CZ" dirty="0" smtClean="0"/>
              <a:t> to </a:t>
            </a:r>
            <a:r>
              <a:rPr lang="cs-CZ" dirty="0" err="1" smtClean="0"/>
              <a:t>cow</a:t>
            </a:r>
            <a:r>
              <a:rPr lang="en-US" b="1" dirty="0" smtClean="0"/>
              <a:t>’</a:t>
            </a:r>
            <a:r>
              <a:rPr lang="cs-CZ" dirty="0" smtClean="0"/>
              <a:t>s </a:t>
            </a:r>
            <a:r>
              <a:rPr lang="cs-CZ" dirty="0" err="1" smtClean="0"/>
              <a:t>milk</a:t>
            </a:r>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47</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727834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err="1" smtClean="0"/>
              <a:t>Lactose</a:t>
            </a:r>
            <a:r>
              <a:rPr lang="cs-CZ" dirty="0" smtClean="0"/>
              <a:t> intolerance </a:t>
            </a:r>
            <a:r>
              <a:rPr lang="cs-CZ" sz="2700" dirty="0">
                <a:latin typeface="Arial"/>
              </a:rPr>
              <a:t>(</a:t>
            </a:r>
            <a:r>
              <a:rPr lang="cs-CZ" sz="2700" dirty="0" err="1">
                <a:latin typeface="Arial"/>
              </a:rPr>
              <a:t>hypolactasia</a:t>
            </a:r>
            <a:r>
              <a:rPr lang="cs-CZ" sz="2700" dirty="0">
                <a:latin typeface="Arial"/>
              </a:rPr>
              <a:t>, </a:t>
            </a:r>
            <a:r>
              <a:rPr lang="cs-CZ" sz="2700" dirty="0" err="1">
                <a:latin typeface="Arial"/>
              </a:rPr>
              <a:t>lactase</a:t>
            </a:r>
            <a:r>
              <a:rPr lang="cs-CZ" sz="2700" dirty="0">
                <a:latin typeface="Arial"/>
              </a:rPr>
              <a:t>-non persistence</a:t>
            </a:r>
            <a:r>
              <a:rPr lang="cs-CZ" sz="2700" dirty="0" smtClean="0">
                <a:latin typeface="Arial"/>
              </a:rPr>
              <a:t>)</a:t>
            </a:r>
            <a:endParaRPr lang="cs-CZ" dirty="0"/>
          </a:p>
        </p:txBody>
      </p:sp>
      <p:sp>
        <p:nvSpPr>
          <p:cNvPr id="5" name="Zástupný symbol pro obsah 4"/>
          <p:cNvSpPr>
            <a:spLocks noGrp="1"/>
          </p:cNvSpPr>
          <p:nvPr>
            <p:ph idx="1"/>
          </p:nvPr>
        </p:nvSpPr>
        <p:spPr/>
        <p:txBody>
          <a:bodyPr>
            <a:normAutofit/>
          </a:bodyPr>
          <a:lstStyle/>
          <a:p>
            <a:r>
              <a:rPr lang="cs-CZ" sz="2400" b="1" dirty="0" err="1" smtClean="0"/>
              <a:t>primary</a:t>
            </a:r>
            <a:r>
              <a:rPr lang="cs-CZ" sz="2400" dirty="0" smtClean="0"/>
              <a:t> </a:t>
            </a:r>
            <a:r>
              <a:rPr lang="en-US" sz="2400" dirty="0">
                <a:latin typeface="Arial"/>
              </a:rPr>
              <a:t>lactose intolerance is a </a:t>
            </a:r>
            <a:r>
              <a:rPr lang="en-US" sz="2400" dirty="0" smtClean="0">
                <a:latin typeface="Arial"/>
              </a:rPr>
              <a:t>genetically</a:t>
            </a:r>
            <a:r>
              <a:rPr lang="cs-CZ" sz="2400" dirty="0" smtClean="0">
                <a:latin typeface="Arial"/>
              </a:rPr>
              <a:t/>
            </a:r>
            <a:br>
              <a:rPr lang="cs-CZ" sz="2400" dirty="0" smtClean="0">
                <a:latin typeface="Arial"/>
              </a:rPr>
            </a:br>
            <a:r>
              <a:rPr lang="en-US" sz="2400" dirty="0" smtClean="0">
                <a:latin typeface="Arial"/>
              </a:rPr>
              <a:t>influenced </a:t>
            </a:r>
            <a:r>
              <a:rPr lang="en-US" sz="2400" b="1" dirty="0">
                <a:latin typeface="Arial"/>
              </a:rPr>
              <a:t>reduction of intestinal </a:t>
            </a:r>
            <a:r>
              <a:rPr lang="en-US" sz="2400" b="1" dirty="0" smtClean="0">
                <a:latin typeface="Arial"/>
              </a:rPr>
              <a:t>lactase</a:t>
            </a:r>
            <a:endParaRPr lang="cs-CZ" sz="2400" b="1" dirty="0" smtClean="0">
              <a:latin typeface="Arial"/>
            </a:endParaRPr>
          </a:p>
          <a:p>
            <a:r>
              <a:rPr lang="cs-CZ" sz="2400" b="1" dirty="0" err="1">
                <a:latin typeface="Arial"/>
              </a:rPr>
              <a:t>s</a:t>
            </a:r>
            <a:r>
              <a:rPr lang="cs-CZ" sz="2400" b="1" dirty="0" err="1" smtClean="0">
                <a:latin typeface="Arial"/>
              </a:rPr>
              <a:t>econdary</a:t>
            </a:r>
            <a:r>
              <a:rPr lang="cs-CZ" sz="2400" b="1" dirty="0" smtClean="0">
                <a:latin typeface="Arial"/>
              </a:rPr>
              <a:t> </a:t>
            </a:r>
            <a:r>
              <a:rPr lang="en-US" sz="2400" dirty="0">
                <a:latin typeface="Arial"/>
              </a:rPr>
              <a:t>lactose </a:t>
            </a:r>
            <a:r>
              <a:rPr lang="en-US" sz="2400" dirty="0" err="1" smtClean="0">
                <a:latin typeface="Arial"/>
              </a:rPr>
              <a:t>intol</a:t>
            </a:r>
            <a:r>
              <a:rPr lang="cs-CZ" sz="2400" dirty="0" smtClean="0">
                <a:latin typeface="Arial"/>
              </a:rPr>
              <a:t>e</a:t>
            </a:r>
            <a:r>
              <a:rPr lang="en-US" sz="2400" dirty="0" err="1" smtClean="0">
                <a:latin typeface="Arial"/>
              </a:rPr>
              <a:t>rance</a:t>
            </a:r>
            <a:r>
              <a:rPr lang="cs-CZ" sz="2400" dirty="0" smtClean="0">
                <a:latin typeface="Arial"/>
              </a:rPr>
              <a:t> </a:t>
            </a:r>
            <a:r>
              <a:rPr lang="en-US" sz="2400" dirty="0" smtClean="0">
                <a:latin typeface="Arial"/>
              </a:rPr>
              <a:t>can</a:t>
            </a:r>
            <a:r>
              <a:rPr lang="en-US" sz="2400" b="1" dirty="0" smtClean="0">
                <a:latin typeface="Arial"/>
              </a:rPr>
              <a:t> develop</a:t>
            </a:r>
            <a:r>
              <a:rPr lang="cs-CZ" sz="2400" b="1" dirty="0" smtClean="0">
                <a:latin typeface="Arial"/>
              </a:rPr>
              <a:t/>
            </a:r>
            <a:br>
              <a:rPr lang="cs-CZ" sz="2400" b="1" dirty="0" smtClean="0">
                <a:latin typeface="Arial"/>
              </a:rPr>
            </a:br>
            <a:r>
              <a:rPr lang="en-US" sz="2400" b="1" dirty="0" smtClean="0">
                <a:latin typeface="Arial"/>
              </a:rPr>
              <a:t>as </a:t>
            </a:r>
            <a:r>
              <a:rPr lang="en-US" sz="2400" b="1" dirty="0">
                <a:latin typeface="Arial"/>
              </a:rPr>
              <a:t>a consequence</a:t>
            </a:r>
            <a:r>
              <a:rPr lang="en-US" sz="2400" dirty="0">
                <a:latin typeface="Arial"/>
              </a:rPr>
              <a:t> of </a:t>
            </a:r>
            <a:r>
              <a:rPr lang="en-US" sz="2400" dirty="0" err="1">
                <a:latin typeface="Arial"/>
              </a:rPr>
              <a:t>infecton</a:t>
            </a:r>
            <a:r>
              <a:rPr lang="en-US" sz="2400" dirty="0">
                <a:latin typeface="Arial"/>
              </a:rPr>
              <a:t> of the </a:t>
            </a:r>
            <a:r>
              <a:rPr lang="en-US" sz="2400" dirty="0" smtClean="0">
                <a:latin typeface="Arial"/>
              </a:rPr>
              <a:t>small</a:t>
            </a:r>
            <a:r>
              <a:rPr lang="cs-CZ" sz="2400" dirty="0" smtClean="0">
                <a:latin typeface="Arial"/>
              </a:rPr>
              <a:t/>
            </a:r>
            <a:br>
              <a:rPr lang="cs-CZ" sz="2400" dirty="0" smtClean="0">
                <a:latin typeface="Arial"/>
              </a:rPr>
            </a:br>
            <a:r>
              <a:rPr lang="en-US" sz="2400" dirty="0" smtClean="0">
                <a:latin typeface="Arial"/>
              </a:rPr>
              <a:t>intestine</a:t>
            </a:r>
            <a:r>
              <a:rPr lang="en-US" sz="2400" dirty="0">
                <a:latin typeface="Arial"/>
              </a:rPr>
              <a:t>, </a:t>
            </a:r>
            <a:r>
              <a:rPr lang="en-US" sz="2400" dirty="0" err="1">
                <a:latin typeface="Arial"/>
              </a:rPr>
              <a:t>inflammantory</a:t>
            </a:r>
            <a:r>
              <a:rPr lang="en-US" sz="2400" dirty="0">
                <a:latin typeface="Arial"/>
              </a:rPr>
              <a:t> disorders </a:t>
            </a:r>
            <a:r>
              <a:rPr lang="en-US" sz="2400" dirty="0" smtClean="0">
                <a:latin typeface="Arial"/>
              </a:rPr>
              <a:t>or</a:t>
            </a:r>
            <a:r>
              <a:rPr lang="cs-CZ" sz="2400" dirty="0" smtClean="0">
                <a:latin typeface="Arial"/>
              </a:rPr>
              <a:t/>
            </a:r>
            <a:br>
              <a:rPr lang="cs-CZ" sz="2400" dirty="0" smtClean="0">
                <a:latin typeface="Arial"/>
              </a:rPr>
            </a:br>
            <a:r>
              <a:rPr lang="en-US" sz="2400" dirty="0" smtClean="0">
                <a:latin typeface="Arial"/>
              </a:rPr>
              <a:t>malnutrition</a:t>
            </a:r>
            <a:endParaRPr lang="en-US" sz="2400" dirty="0"/>
          </a:p>
          <a:p>
            <a:r>
              <a:rPr lang="cs-CZ" sz="2400" dirty="0" err="1" smtClean="0"/>
              <a:t>symptoms</a:t>
            </a:r>
            <a:r>
              <a:rPr lang="cs-CZ" sz="2400" dirty="0" smtClean="0"/>
              <a:t>: </a:t>
            </a:r>
            <a:r>
              <a:rPr lang="en-US" sz="2400" dirty="0">
                <a:latin typeface="Arial"/>
              </a:rPr>
              <a:t>abdominal bloating </a:t>
            </a:r>
            <a:r>
              <a:rPr lang="en-US" sz="2400" dirty="0" smtClean="0">
                <a:latin typeface="Arial"/>
              </a:rPr>
              <a:t>and</a:t>
            </a:r>
            <a:r>
              <a:rPr lang="cs-CZ" sz="2400" dirty="0" smtClean="0">
                <a:latin typeface="Arial"/>
              </a:rPr>
              <a:t/>
            </a:r>
            <a:br>
              <a:rPr lang="cs-CZ" sz="2400" dirty="0" smtClean="0">
                <a:latin typeface="Arial"/>
              </a:rPr>
            </a:br>
            <a:r>
              <a:rPr lang="en-US" sz="2400" dirty="0" smtClean="0">
                <a:latin typeface="Arial"/>
              </a:rPr>
              <a:t>cramping</a:t>
            </a:r>
            <a:r>
              <a:rPr lang="en-US" sz="2400" dirty="0">
                <a:latin typeface="Arial"/>
              </a:rPr>
              <a:t>, flatulence, diarrhea </a:t>
            </a:r>
            <a:r>
              <a:rPr lang="en-US" sz="2400" dirty="0" smtClean="0">
                <a:latin typeface="Arial"/>
              </a:rPr>
              <a:t>after</a:t>
            </a:r>
            <a:r>
              <a:rPr lang="cs-CZ" sz="2400" dirty="0" smtClean="0">
                <a:latin typeface="Arial"/>
              </a:rPr>
              <a:t/>
            </a:r>
            <a:br>
              <a:rPr lang="cs-CZ" sz="2400" dirty="0" smtClean="0">
                <a:latin typeface="Arial"/>
              </a:rPr>
            </a:br>
            <a:r>
              <a:rPr lang="en-US" sz="2400" dirty="0" smtClean="0">
                <a:latin typeface="Arial"/>
              </a:rPr>
              <a:t>lactose consumption</a:t>
            </a:r>
            <a:endParaRPr lang="cs-CZ" sz="2400" dirty="0" smtClean="0">
              <a:latin typeface="Arial"/>
            </a:endParaRPr>
          </a:p>
          <a:p>
            <a:r>
              <a:rPr lang="cs-CZ" sz="2400" dirty="0" err="1" smtClean="0">
                <a:latin typeface="Arial"/>
              </a:rPr>
              <a:t>treatment</a:t>
            </a:r>
            <a:r>
              <a:rPr lang="cs-CZ" sz="2400" dirty="0" smtClean="0">
                <a:latin typeface="Arial"/>
              </a:rPr>
              <a:t>:</a:t>
            </a:r>
          </a:p>
          <a:p>
            <a:pPr lvl="1"/>
            <a:r>
              <a:rPr lang="cs-CZ" sz="2000" dirty="0" err="1" smtClean="0">
                <a:latin typeface="Arial"/>
              </a:rPr>
              <a:t>lactose</a:t>
            </a:r>
            <a:r>
              <a:rPr lang="cs-CZ" sz="2000" dirty="0" smtClean="0">
                <a:latin typeface="Arial"/>
              </a:rPr>
              <a:t>-free </a:t>
            </a:r>
            <a:r>
              <a:rPr lang="cs-CZ" sz="2000" dirty="0" err="1" smtClean="0">
                <a:latin typeface="Arial"/>
              </a:rPr>
              <a:t>or</a:t>
            </a:r>
            <a:r>
              <a:rPr lang="cs-CZ" sz="2000" dirty="0" smtClean="0">
                <a:latin typeface="Arial"/>
              </a:rPr>
              <a:t> </a:t>
            </a:r>
            <a:r>
              <a:rPr lang="cs-CZ" sz="2000" dirty="0" err="1" smtClean="0">
                <a:latin typeface="Arial"/>
              </a:rPr>
              <a:t>low-lactose</a:t>
            </a:r>
            <a:r>
              <a:rPr lang="cs-CZ" sz="2000" dirty="0" smtClean="0">
                <a:latin typeface="Arial"/>
              </a:rPr>
              <a:t> diet</a:t>
            </a:r>
            <a:endParaRPr lang="en-US" sz="2000" dirty="0"/>
          </a:p>
        </p:txBody>
      </p:sp>
      <p:graphicFrame>
        <p:nvGraphicFramePr>
          <p:cNvPr id="61" name="Table 3"/>
          <p:cNvGraphicFramePr/>
          <p:nvPr>
            <p:extLst>
              <p:ext uri="{D42A27DB-BD31-4B8C-83A1-F6EECF244321}">
                <p14:modId xmlns:p14="http://schemas.microsoft.com/office/powerpoint/2010/main" val="1867726088"/>
              </p:ext>
            </p:extLst>
          </p:nvPr>
        </p:nvGraphicFramePr>
        <p:xfrm>
          <a:off x="7561573" y="1535275"/>
          <a:ext cx="4016021" cy="1661013"/>
        </p:xfrm>
        <a:graphic>
          <a:graphicData uri="http://schemas.openxmlformats.org/drawingml/2006/table">
            <a:tbl>
              <a:tblPr/>
              <a:tblGrid>
                <a:gridCol w="2007847">
                  <a:extLst>
                    <a:ext uri="{9D8B030D-6E8A-4147-A177-3AD203B41FA5}">
                      <a16:colId xmlns:a16="http://schemas.microsoft.com/office/drawing/2014/main" val="20000"/>
                    </a:ext>
                  </a:extLst>
                </a:gridCol>
                <a:gridCol w="2008174">
                  <a:extLst>
                    <a:ext uri="{9D8B030D-6E8A-4147-A177-3AD203B41FA5}">
                      <a16:colId xmlns:a16="http://schemas.microsoft.com/office/drawing/2014/main" val="20001"/>
                    </a:ext>
                  </a:extLst>
                </a:gridCol>
              </a:tblGrid>
              <a:tr h="415090">
                <a:tc>
                  <a:txBody>
                    <a:bodyPr/>
                    <a:lstStyle/>
                    <a:p>
                      <a:pPr algn="ctr"/>
                      <a:r>
                        <a:rPr lang="en-GB" sz="1600" dirty="0">
                          <a:latin typeface="Arial"/>
                        </a:rPr>
                        <a:t>ASIANS</a:t>
                      </a:r>
                      <a:endParaRPr sz="1600" dirty="0"/>
                    </a:p>
                  </a:txBody>
                  <a:tcPr marL="82953" marR="82953" marT="41476" marB="41476" anchor="ctr"/>
                </a:tc>
                <a:tc>
                  <a:txBody>
                    <a:bodyPr/>
                    <a:lstStyle/>
                    <a:p>
                      <a:pPr algn="ctr"/>
                      <a:r>
                        <a:rPr lang="en-GB" sz="1600" dirty="0">
                          <a:latin typeface="Arial"/>
                        </a:rPr>
                        <a:t>98 %</a:t>
                      </a:r>
                      <a:endParaRPr sz="1600" dirty="0"/>
                    </a:p>
                  </a:txBody>
                  <a:tcPr marL="82953" marR="82953" marT="41476" marB="41476" anchor="ctr"/>
                </a:tc>
                <a:extLst>
                  <a:ext uri="{0D108BD9-81ED-4DB2-BD59-A6C34878D82A}">
                    <a16:rowId xmlns:a16="http://schemas.microsoft.com/office/drawing/2014/main" val="10000"/>
                  </a:ext>
                </a:extLst>
              </a:tr>
              <a:tr h="415090">
                <a:tc>
                  <a:txBody>
                    <a:bodyPr/>
                    <a:lstStyle/>
                    <a:p>
                      <a:pPr algn="ctr"/>
                      <a:r>
                        <a:rPr lang="en-GB" sz="1600" dirty="0">
                          <a:latin typeface="Arial"/>
                        </a:rPr>
                        <a:t>AFRICANS</a:t>
                      </a:r>
                      <a:endParaRPr sz="1600" dirty="0"/>
                    </a:p>
                  </a:txBody>
                  <a:tcPr marL="82953" marR="82953" marT="41476" marB="41476" anchor="ctr"/>
                </a:tc>
                <a:tc>
                  <a:txBody>
                    <a:bodyPr/>
                    <a:lstStyle/>
                    <a:p>
                      <a:pPr algn="ctr"/>
                      <a:r>
                        <a:rPr lang="en-GB" sz="1600">
                          <a:latin typeface="Arial"/>
                        </a:rPr>
                        <a:t>78 %</a:t>
                      </a:r>
                      <a:endParaRPr sz="1600"/>
                    </a:p>
                  </a:txBody>
                  <a:tcPr marL="82953" marR="82953" marT="41476" marB="41476" anchor="ctr"/>
                </a:tc>
                <a:extLst>
                  <a:ext uri="{0D108BD9-81ED-4DB2-BD59-A6C34878D82A}">
                    <a16:rowId xmlns:a16="http://schemas.microsoft.com/office/drawing/2014/main" val="10001"/>
                  </a:ext>
                </a:extLst>
              </a:tr>
              <a:tr h="415090">
                <a:tc>
                  <a:txBody>
                    <a:bodyPr/>
                    <a:lstStyle/>
                    <a:p>
                      <a:pPr algn="ctr"/>
                      <a:r>
                        <a:rPr lang="en-GB" sz="1600" dirty="0">
                          <a:latin typeface="Arial"/>
                        </a:rPr>
                        <a:t>CZECHS</a:t>
                      </a:r>
                      <a:endParaRPr sz="1600" dirty="0"/>
                    </a:p>
                  </a:txBody>
                  <a:tcPr marL="82953" marR="82953" marT="41476" marB="41476" anchor="ctr"/>
                </a:tc>
                <a:tc>
                  <a:txBody>
                    <a:bodyPr/>
                    <a:lstStyle/>
                    <a:p>
                      <a:pPr algn="ctr"/>
                      <a:r>
                        <a:rPr lang="en-GB" sz="1600" dirty="0" smtClean="0">
                          <a:latin typeface="Arial"/>
                        </a:rPr>
                        <a:t>6–20 </a:t>
                      </a:r>
                      <a:r>
                        <a:rPr lang="en-GB" sz="1600" dirty="0">
                          <a:latin typeface="Arial"/>
                        </a:rPr>
                        <a:t>%</a:t>
                      </a:r>
                      <a:endParaRPr sz="1600" dirty="0"/>
                    </a:p>
                  </a:txBody>
                  <a:tcPr marL="82953" marR="82953" marT="41476" marB="41476" anchor="ctr"/>
                </a:tc>
                <a:extLst>
                  <a:ext uri="{0D108BD9-81ED-4DB2-BD59-A6C34878D82A}">
                    <a16:rowId xmlns:a16="http://schemas.microsoft.com/office/drawing/2014/main" val="10002"/>
                  </a:ext>
                </a:extLst>
              </a:tr>
              <a:tr h="415743">
                <a:tc>
                  <a:txBody>
                    <a:bodyPr/>
                    <a:lstStyle/>
                    <a:p>
                      <a:pPr algn="ctr"/>
                      <a:r>
                        <a:rPr lang="en-GB" sz="1600" dirty="0">
                          <a:latin typeface="Arial"/>
                        </a:rPr>
                        <a:t>SCANDINAVIANS</a:t>
                      </a:r>
                      <a:endParaRPr sz="1600" dirty="0"/>
                    </a:p>
                  </a:txBody>
                  <a:tcPr marL="82953" marR="82953" marT="41476" marB="41476" anchor="ctr"/>
                </a:tc>
                <a:tc>
                  <a:txBody>
                    <a:bodyPr/>
                    <a:lstStyle/>
                    <a:p>
                      <a:pPr algn="ctr"/>
                      <a:r>
                        <a:rPr lang="en-GB" sz="1600" dirty="0">
                          <a:latin typeface="Arial"/>
                        </a:rPr>
                        <a:t>10 %</a:t>
                      </a:r>
                      <a:endParaRPr sz="1600" dirty="0"/>
                    </a:p>
                  </a:txBody>
                  <a:tcPr marL="82953" marR="82953" marT="41476" marB="41476" anchor="ctr"/>
                </a:tc>
                <a:extLst>
                  <a:ext uri="{0D108BD9-81ED-4DB2-BD59-A6C34878D82A}">
                    <a16:rowId xmlns:a16="http://schemas.microsoft.com/office/drawing/2014/main" val="10003"/>
                  </a:ext>
                </a:extLst>
              </a:tr>
            </a:tbl>
          </a:graphicData>
        </a:graphic>
      </p:graphicFrame>
      <p:pic>
        <p:nvPicPr>
          <p:cNvPr id="62" name="Obrázek 61"/>
          <p:cNvPicPr/>
          <p:nvPr/>
        </p:nvPicPr>
        <p:blipFill>
          <a:blip r:embed="rId3" cstate="email">
            <a:extLst>
              <a:ext uri="{28A0092B-C50C-407E-A947-70E740481C1C}">
                <a14:useLocalDpi xmlns:a14="http://schemas.microsoft.com/office/drawing/2010/main"/>
              </a:ext>
            </a:extLst>
          </a:blip>
          <a:stretch/>
        </p:blipFill>
        <p:spPr>
          <a:xfrm>
            <a:off x="8116122" y="3505350"/>
            <a:ext cx="3714196" cy="2496205"/>
          </a:xfrm>
          <a:prstGeom prst="rect">
            <a:avLst/>
          </a:prstGeom>
          <a:ln>
            <a:noFill/>
          </a:ln>
        </p:spPr>
      </p:pic>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48</a:t>
            </a:fld>
            <a:endParaRPr lang="cs-CZ" dirty="0"/>
          </a:p>
        </p:txBody>
      </p:sp>
      <p:sp>
        <p:nvSpPr>
          <p:cNvPr id="12"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23458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smtClean="0">
                <a:ea typeface="Segoe UI" panose="020B0502040204020203" pitchFamily="34" charset="0"/>
              </a:rPr>
              <a:t>Live </a:t>
            </a:r>
            <a:r>
              <a:rPr lang="en-GB" dirty="0">
                <a:ea typeface="Segoe UI" panose="020B0502040204020203" pitchFamily="34" charset="0"/>
              </a:rPr>
              <a:t>cultures in yoghurt or fermented milk improve lactose digestion of the product in individuals who have difficulty digesting </a:t>
            </a:r>
            <a:r>
              <a:rPr lang="en-GB" dirty="0" err="1" smtClean="0">
                <a:ea typeface="Segoe UI" panose="020B0502040204020203" pitchFamily="34" charset="0"/>
              </a:rPr>
              <a:t>lactos</a:t>
            </a:r>
            <a:r>
              <a:rPr lang="cs-CZ" dirty="0" smtClean="0">
                <a:ea typeface="Segoe UI" panose="020B0502040204020203" pitchFamily="34" charset="0"/>
              </a:rPr>
              <a:t>e</a:t>
            </a:r>
            <a:r>
              <a:rPr lang="en-GB" dirty="0" smtClean="0">
                <a:ea typeface="Segoe UI" panose="020B0502040204020203" pitchFamily="34" charset="0"/>
              </a:rPr>
              <a:t>.</a:t>
            </a:r>
            <a:endParaRPr lang="cs-CZ" dirty="0" smtClean="0">
              <a:ea typeface="Segoe UI" panose="020B0502040204020203" pitchFamily="34" charset="0"/>
            </a:endParaRPr>
          </a:p>
          <a:p>
            <a:endParaRPr lang="en-GB" sz="1600" dirty="0">
              <a:ea typeface="Segoe UI" panose="020B0502040204020203" pitchFamily="34" charset="0"/>
            </a:endParaRPr>
          </a:p>
          <a:p>
            <a:r>
              <a:rPr lang="cs-CZ" dirty="0">
                <a:ea typeface="Segoe UI" panose="020B0502040204020203" pitchFamily="34" charset="0"/>
              </a:rPr>
              <a:t>i</a:t>
            </a:r>
            <a:r>
              <a:rPr lang="cs-CZ" dirty="0" smtClean="0">
                <a:ea typeface="Segoe UI" panose="020B0502040204020203" pitchFamily="34" charset="0"/>
              </a:rPr>
              <a:t>n </a:t>
            </a:r>
            <a:r>
              <a:rPr lang="en-GB" dirty="0">
                <a:ea typeface="Segoe UI" panose="020B0502040204020203" pitchFamily="34" charset="0"/>
              </a:rPr>
              <a:t>order to bear the claim, yoghurt or fermented milk should contain at least 10</a:t>
            </a:r>
            <a:r>
              <a:rPr lang="en-GB" baseline="33000" dirty="0">
                <a:ea typeface="Segoe UI" panose="020B0502040204020203" pitchFamily="34" charset="0"/>
              </a:rPr>
              <a:t>8</a:t>
            </a:r>
            <a:r>
              <a:rPr lang="en-GB" dirty="0">
                <a:ea typeface="Segoe UI" panose="020B0502040204020203" pitchFamily="34" charset="0"/>
              </a:rPr>
              <a:t> Colony Forming Units </a:t>
            </a:r>
            <a:r>
              <a:rPr lang="cs-CZ" dirty="0" err="1" smtClean="0">
                <a:ea typeface="Segoe UI" panose="020B0502040204020203" pitchFamily="34" charset="0"/>
              </a:rPr>
              <a:t>of</a:t>
            </a:r>
            <a:r>
              <a:rPr lang="cs-CZ" dirty="0" smtClean="0">
                <a:ea typeface="Segoe UI" panose="020B0502040204020203" pitchFamily="34" charset="0"/>
              </a:rPr>
              <a:t> </a:t>
            </a:r>
            <a:r>
              <a:rPr lang="en-GB" dirty="0" smtClean="0">
                <a:ea typeface="Segoe UI" panose="020B0502040204020203" pitchFamily="34" charset="0"/>
              </a:rPr>
              <a:t>live </a:t>
            </a:r>
            <a:r>
              <a:rPr lang="en-GB" dirty="0">
                <a:ea typeface="Segoe UI" panose="020B0502040204020203" pitchFamily="34" charset="0"/>
              </a:rPr>
              <a:t>starter </a:t>
            </a:r>
            <a:r>
              <a:rPr lang="en-GB" dirty="0" smtClean="0">
                <a:ea typeface="Segoe UI" panose="020B0502040204020203" pitchFamily="34" charset="0"/>
              </a:rPr>
              <a:t>microorganisms </a:t>
            </a:r>
            <a:r>
              <a:rPr lang="en-GB" b="1" dirty="0">
                <a:ea typeface="Segoe UI" panose="020B0502040204020203" pitchFamily="34" charset="0"/>
              </a:rPr>
              <a:t>(Lactobacillus </a:t>
            </a:r>
            <a:r>
              <a:rPr lang="en-GB" b="1" dirty="0" err="1">
                <a:ea typeface="Segoe UI" panose="020B0502040204020203" pitchFamily="34" charset="0"/>
              </a:rPr>
              <a:t>delbrueckii</a:t>
            </a:r>
            <a:r>
              <a:rPr lang="en-GB" b="1" dirty="0">
                <a:ea typeface="Segoe UI" panose="020B0502040204020203" pitchFamily="34" charset="0"/>
              </a:rPr>
              <a:t> subsp. </a:t>
            </a:r>
            <a:r>
              <a:rPr lang="en-GB" b="1" dirty="0" err="1">
                <a:ea typeface="Segoe UI" panose="020B0502040204020203" pitchFamily="34" charset="0"/>
              </a:rPr>
              <a:t>bulgaricus</a:t>
            </a:r>
            <a:r>
              <a:rPr lang="en-GB" b="1" dirty="0">
                <a:ea typeface="Segoe UI" panose="020B0502040204020203" pitchFamily="34" charset="0"/>
              </a:rPr>
              <a:t> and Streptococcus </a:t>
            </a:r>
            <a:r>
              <a:rPr lang="en-GB" b="1" dirty="0" err="1">
                <a:ea typeface="Segoe UI" panose="020B0502040204020203" pitchFamily="34" charset="0"/>
              </a:rPr>
              <a:t>thermophilus</a:t>
            </a:r>
            <a:r>
              <a:rPr lang="en-GB" b="1" dirty="0">
                <a:ea typeface="Segoe UI" panose="020B0502040204020203" pitchFamily="34" charset="0"/>
              </a:rPr>
              <a:t>)</a:t>
            </a:r>
            <a:r>
              <a:rPr lang="en-GB" dirty="0">
                <a:ea typeface="Segoe UI" panose="020B0502040204020203" pitchFamily="34" charset="0"/>
              </a:rPr>
              <a:t> per </a:t>
            </a:r>
            <a:r>
              <a:rPr lang="en-GB" dirty="0" smtClean="0">
                <a:ea typeface="Segoe UI" panose="020B0502040204020203" pitchFamily="34" charset="0"/>
              </a:rPr>
              <a:t>gram</a:t>
            </a:r>
            <a:endParaRPr lang="en-GB" sz="1600"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Live </a:t>
            </a:r>
            <a:r>
              <a:rPr lang="cs-CZ" dirty="0" err="1" smtClean="0"/>
              <a:t>yoghurt</a:t>
            </a:r>
            <a:r>
              <a:rPr lang="cs-CZ" dirty="0" smtClean="0"/>
              <a:t> </a:t>
            </a:r>
            <a:r>
              <a:rPr lang="cs-CZ" dirty="0" err="1" smtClean="0"/>
              <a:t>cultures</a:t>
            </a:r>
            <a:r>
              <a:rPr lang="cs-CZ" dirty="0" smtClean="0"/>
              <a:t> </a:t>
            </a:r>
            <a:r>
              <a:rPr lang="cs-CZ" sz="3200" dirty="0">
                <a:latin typeface="Segoe UI" panose="020B0502040204020203" pitchFamily="34" charset="0"/>
                <a:ea typeface="Segoe UI" panose="020B0502040204020203" pitchFamily="34" charset="0"/>
                <a:cs typeface="Segoe UI" panose="020B0502040204020203" pitchFamily="34" charset="0"/>
              </a:rPr>
              <a:t>(</a:t>
            </a:r>
            <a:r>
              <a:rPr lang="cs-CZ" sz="3200" dirty="0" err="1">
                <a:latin typeface="Segoe UI" panose="020B0502040204020203" pitchFamily="34" charset="0"/>
                <a:ea typeface="Segoe UI" panose="020B0502040204020203" pitchFamily="34" charset="0"/>
                <a:cs typeface="Segoe UI" panose="020B0502040204020203" pitchFamily="34" charset="0"/>
              </a:rPr>
              <a:t>health</a:t>
            </a:r>
            <a:r>
              <a:rPr lang="cs-CZ" sz="3200" dirty="0">
                <a:latin typeface="Segoe UI" panose="020B0502040204020203" pitchFamily="34" charset="0"/>
                <a:ea typeface="Segoe UI" panose="020B0502040204020203" pitchFamily="34" charset="0"/>
                <a:cs typeface="Segoe UI" panose="020B0502040204020203" pitchFamily="34" charset="0"/>
              </a:rPr>
              <a:t> </a:t>
            </a:r>
            <a:r>
              <a:rPr lang="cs-CZ" sz="3200" dirty="0" err="1">
                <a:latin typeface="Segoe UI" panose="020B0502040204020203" pitchFamily="34" charset="0"/>
                <a:ea typeface="Segoe UI" panose="020B0502040204020203" pitchFamily="34" charset="0"/>
                <a:cs typeface="Segoe UI" panose="020B0502040204020203" pitchFamily="34" charset="0"/>
              </a:rPr>
              <a:t>claims</a:t>
            </a:r>
            <a:r>
              <a:rPr lang="cs-CZ" sz="3200" dirty="0">
                <a:latin typeface="Segoe UI" panose="020B0502040204020203" pitchFamily="34" charset="0"/>
                <a:ea typeface="Segoe UI" panose="020B0502040204020203" pitchFamily="34" charset="0"/>
                <a:cs typeface="Segoe UI" panose="020B0502040204020203" pitchFamily="34" charset="0"/>
              </a:rPr>
              <a:t>)</a:t>
            </a:r>
            <a:endParaRPr lang="cs-CZ" sz="3200"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49</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523995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lekare.cz/dbpic/potravinova_pyramida_new"/>
          <p:cNvPicPr>
            <a:picLocks noGrp="1" noChangeAspect="1" noChangeArrowheads="1"/>
          </p:cNvPicPr>
          <p:nvPr>
            <p:ph idx="4294967295"/>
          </p:nvPr>
        </p:nvPicPr>
        <p:blipFill>
          <a:blip r:embed="rId3" cstate="print">
            <a:extLst>
              <a:ext uri="{28A0092B-C50C-407E-A947-70E740481C1C}">
                <a14:useLocalDpi xmlns:a14="http://schemas.microsoft.com/office/drawing/2010/main"/>
              </a:ext>
            </a:extLst>
          </a:blip>
          <a:stretch>
            <a:fillRect/>
          </a:stretch>
        </p:blipFill>
        <p:spPr bwMode="auto">
          <a:xfrm>
            <a:off x="4250696" y="2951264"/>
            <a:ext cx="3676650"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idx="4294967295"/>
          </p:nvPr>
        </p:nvSpPr>
        <p:spPr>
          <a:xfrm>
            <a:off x="155575" y="205063"/>
            <a:ext cx="10515600" cy="1350782"/>
          </a:xfrm>
        </p:spPr>
        <p:txBody>
          <a:bodyPr>
            <a:noAutofit/>
          </a:bodyPr>
          <a:lstStyle/>
          <a:p>
            <a:r>
              <a:rPr lang="cs-CZ" sz="6000" dirty="0" smtClean="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FBDG</a:t>
            </a:r>
            <a:br>
              <a:rPr lang="cs-CZ" sz="6000" dirty="0" smtClean="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cs-CZ" sz="2800" dirty="0" err="1" smtClean="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graphic</a:t>
            </a:r>
            <a:r>
              <a:rPr lang="cs-CZ" sz="2800" dirty="0" smtClean="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cs-CZ" sz="2800" dirty="0" err="1" smtClean="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formats</a:t>
            </a:r>
            <a:endParaRPr lang="cs-CZ" sz="28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6146" name="Picture 2" descr="http://www.eufic.org/upl/1/default/img/German%20pyramid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24820" y="173877"/>
            <a:ext cx="4102526" cy="23833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ISEhISEhIWFRUWFRUVFRcXFh0YFxcYFRoaGBgaFhcaHSggGBolHRcYITEhJykrLi4uFx8zODMtNygtLisBCgoKDg0OGxAQGi0mICUtLTItLS0tLS8rMC0uLS0tLS0tLS0uLS0rLS0rLS0tLSstLS0tKy0tLS0tLS0tLS0tLf/AABEIANcA6gMBEQACEQEDEQH/xAAbAAACAwEBAQAAAAAAAAAAAAAAAwQFBgIBB//EAEoQAAIBAgIFBQwIAwYGAwAAAAECAwARBCEFEjFBUQYTYXGRFSIyM1JygZKhscHRI0JTdIKy4fAUYnM1Q1Wi0/EHJTRjk8IkZKP/xAAbAQEAAgMBAQAAAAAAAAAAAAAAAQIDBAUGB//EAD8RAAIBAgIFBwsDBAEFAQAAAAABAgMRBCEFEjFBURNhcYGRobEUFSIyNEJScsHR8FNi4QYjM/GyJHOCg5Il/9oADAMBAAIRAxEAPwD7jQBQBQCZcXGuTOoPAsAawVMVQpu05pdLQF90YftU9YVi84YX9SPaiLh3Rh+1T1hTzhhf1I9qFw7ow/ap6wp5wwv6ke1C4d0YftU9YU84YX9SPahcO6MP2qesKecML+pHtQuHdGH7VPWFPOGF/Uj2oXDujD9qnrCnnDC/qR7ULh3Rh+1T1hTzhhf1I9qFw7ow/ap6wp5wwv6ke1C4d0YftU9YU84YX9SPahcO6MP2qesKecML+pHtQuHdGH7VPWFPOGF/Uj2oXDujD9qnrCnnDC/qR7ULh3Rh+1T1hTzhhf1I9qFw7ow/ap6wp5wwv6ke1C4d0YftU9YU84YX9SPahcO6MP2qesKecML+pHtQuHdGH7VPWFPOGF/Uj2oXDujD9qnrCnnDC/qR7ULh3Rh+1T1hTzhhf1I9qFw7ow/ap6wp5wwv6ke1C50mOiOQkQ/iFXjjcPN2jUi+tE3JFbICgCgCgCgE4vFLGpZjl7SeA6a18TiaeHpupUeXe3wQMtj9LSSb9VfJB95315DF6Ur4h2vqx4L6vf4FLlfXNsD2gCgCgCgCgCgCgCgPL1F0DoKeB7KuoSexPsB4RbbUSTjtyB5UXB7QBQBQBQBQBQBQBQBQBQEnB4+SI962XknNezd6K28Njq+Gf9uWXB7Ozd1WFzU6N0gsy3GTDwl4dXEV7DA4+nioXjk1tX5uLJkyt4kKAKAyGmcbzkh8lbhfifT8q8RpTFvEV3b1Y5L6vr8CjIFc0BQBQBQBQBQBQDcPhnc2RSfd6TsrYoYWtXdqUW/Dt2AnjRIXOWQL0Lmf36K7VD+n5POrO3Mvu/sTY6HML4MZfpc/DZ7K6tLRGEp+7fpz7tncTY7GPYeCqL1LW/ClCCtGKXQrEnh0jL5XsFXB6NJScQesCgPDi1bw4kPULHtrXqYShU9eCfUhYW2GgfYWjPTmP36a5lbQWHn/AI24vtXfn3kWI+I0bIouBrLxXP2VxMTonE0M7ay4r7bfEixDrmEBQBQBQABuqUm3ZAsINDTNnqhR/MbezbXSo6HxVRX1bdLt3ZvtJsN7gv8AaR34XPyraegK9vWj3/YWEYnRMyZlbjiufs2+ytOvorFUVdxuubPu29wsQa5xA7B4kxuHXdu4jeKz4bESw9VVI7u9b0DbRSBgGGwgEdRr39OcZxU47HmXOquBGNk1Y3YbQrEdYFYMVUdOhOa3JvuBh6+eooe0AUAUAUAUB7GhYgAXJ2AVeEJVJKMFdvcC3w2i1Qa0p9G79f3tr0uC0HGPpYjN8N3Xx8OkskMmxxtqoNVejb+ld+MVFKMVZIkhniasClxvKjCRkrznOP5MQMhy83IHrNY3UjsWfQbtLR2IqZqNlz5FfJyrkPisG9uMkix/5RrGpvN7I9pvQ0LL35rqV/Gx1orlFNJiUgkhRA6u11cse9HUKjWkpKMkY8Xo2FCk6ik3s3DYdPTsZNTDowSRk8Zqk6p6QRwrUeNkm1q7HxMfkMNVPW2q+wkLygA8bBLHxIAkUdZU39lXjjYb00YpYCXuyT7ixwOkIZheKRX6Acx1qcx2VsQqwn6ruatSjOn66sTYZWU3U293ZWQxjZEjl8Iaj+UNh6x++uuZjdFUcT6Xqy4r6rf485DRW4rDNGbMOo7j1GvJYrCVcNPVqLoe59BUTWsBmGgaRgqi5Ps6T0VmoUJ16ip01m/y75gWWNx8GBS5IL7CxFyT5KDeejtr2+j9FwoZQV5b3+bF+ZiUowV2ZrF6bxU3fd7Em4ym7eoO9XqruQwkfed+g1J4p+6iCMZNf/rU6jElu2s3ktP4e9mPymfEssHyixMFjIoePy4jew4tGdvWKwTwa919plhiviRo42hxiB4yoci4I8Frcen2ivO6S0TGvdpas+PHp+/+jbTUldFTIhUlSLEZEV4ycJQk4yVmtpBquT0l4V6Cw9t/jXsdDTcsJG+667yyLKuqSRdKeJl8xvdWnpD2Wp8r8CGYuvBFT0KeH7G2pSb2IBqnhTVe2wPKgBQDMPAznVX9AOJrPh8PUxFRU6az7lzsF7DEkK8Se0/IdFe1wWAp4WFo5ve+P2XMWSIk0hY3P+3VW6SUGmuUccLGKNTNN5CmwTpkbYg6NtUc87RzZv4TR9Sv6Tyjx+3HwMlpTFvJnjJiwOYgjusY6wM362NUnqx/yvqR6TC4CnS/xxz4vb/HUQDpbVGrFGqL1fAZe+sMsW1lBWOjHDr3mIbGSttdvQbe6sLrVJbZMzqnBbi/0B/1+F+7v+Wt33odB5/S/wDgl0rxO43Kx4ogkH+KfMGx2iuJXbWtbj9TDQSbgn8K8BUWlZV+tfzhf27a11Vmt5tSw9N7hxxUEpBlj1W3SJkQeNxmPbWWNZXzyMMsPKK9F3XBlrhtITwgG/8AExcRbnVHuk99b9LFyjtzXf8Ayc2rhISeXovu/gvsDjY5k142DDZ0g8GG0HorowqRmrxZzKlKVOWrJFhHKCNSQXX2jpFUr0KdeDhUV0YyuxuEMZ4qfBbj+teLx+AnhJ2ecXsf0fOUaJ+HdcPh2lY2LKWJ4IM8vRn6RXo9CYPk6Knb0p+G77k3SV2Ylpy5/iZRd28Sh2Rpu9J2k9NewpUlBaq6zmVajm7kCdixuxuf3srZWRiI7LVgd4bEtGbqesbj1iocU9oLXAY4QMMRHlGzAToPqndIOBGXWPZp4ijrq2/cZ6FXUfMbXTEYdFmG0WVrb+B/fEV4bTuETisRHasn0bux5dfMdJljya8T+JvhWzoL2XrYRa12SSLpTxMvmN7q09Iey1PlfgQzF14IqWmBTvYjxOIP/wCdvhXZwcLQpPi6n/C30JCRbxt/QhP+apqRvh5f9un4kFXXFB1FGWIUC5OyslKnKrNQgrtgvsNEsS8eJ8pvkK9zgcFDC09WO17Xxf24L6lkiPIxY3NbhJj+UGn3d2w+FbV1TaacfU4pHxfifq9ezHdzerHrZ29H6OUkqtVZblx53zc2/o25GfHrGDHh+PfPtLHeb7z09lYZ11BatPt/PE9NTo/F2FbtzOZ6a02zaSO1WoRckRpWSKKNmh0B/aGF/oP+Wt5+tDoPPaW9nl0rxOlH0eK+9P7xXEr+90mKhth8q8CvZa0zoJnNCR2FxTxm6m3Ebj1irRk4vIpOnGasy2w0uu3PYciOcDvlPgyDg43j+baK3aNZp60cmc6vQy1Z5x3PgafRGk1nUkDVdTaSM+EjfEHcd9dejWVVXW3ejiV6EqUrPZufEtI7MDG2anZ0HiKYihCvTdOex/lzAVXLx/oo4hskljjPmi7H8orfwUEp5bl/Br4l2gULQ85KqX1QWVAbXtc22dZrp31YtnOirtI6xOhj/dMJbOYyACpDAE5g7rKc72yNRGsveVsrmR0vhd9xGGhpTrDUOsGRQuWZcEjvr22AW43q3LR4kclLgIk0NOGVeabWYlVG8kAMR0GxBzqyrQs3cjk57LHGihrF4z4LqR+/QTVqiyuURteSkplwKhtvNsh64yVH5RXnNKUVOFSHFPwv4nVpO9NF5ya8T+I/CuRoL2TrZkRbV2SSLpTxMvmN7q09Iey1PlfgQzF14IqXeGWyYbqn9qtXosNG1HD/APs71Ik9jS8b/dYz2XPwqYxvQn/2Y+EgUdecILjReG1QD9Zx2L+vyr1mhMFydPl5bZbOZfzt6LFkhs73OWwZCu6SZXldpdl1cLAbSyC7uP7qPYW847B6Twqkm29WP+jq6Mwaqy5Sfqrvf2W8wekcSqKIIckXJiN53i/v41rV6qS5OGw9bSp+8yuUVqGykMVaFyRGlZIoq2SY0rLFGJsu9AD/AJjhf6Enurafrx6DhaW9nl0rxO4R3mK+9Se8VxK3vdLMNHbD5UQ3StVo3UxDLVbF0zmoLHUchUhlNiNhqU7ZohpNWZdw4hmtiIR9NGLOm6RN6nr3HcRW9RrNPWjt3nLr0F/jlsex8DZ6IxaTLHKhurWI4gjaD0g5V24TU4qSODUpypycZbUQeXKd5BJuTEJrdAYMt+0jtrdwb9NrmNPFK8Cl1tSQPa+qwbrsQa6Nrxsc9OzTJDaWAa6wqF1zIyklizEMAbnZbWJGWRzrHyOWb3WMvK55LnPJdOEtrc0L3w58InPDsSN2dwbHtoqGVr8e8Otne3DuI2H0gEhn767ysdVdU94WuGcNsuUZl47KvKneceC/LdpEZ2i+LIGi1s+sdiqSayzeRiNfyPQpgEZsiyyP6GZiPZbtrgaSqKKqS4J9yOpQVqaL7k14n8R+FcXQPsnWzKi2rskkXSniZfMb3Vp6Q9lqfK/AhmLrwRU0sUJKYWwJsj3y2ayG1/Sa9bSpSdLDNLYnfrg/qWPcNh21WBUi+GjXMb7NcdfRVsPQlqNSTV6UV12ldEFBgYNdwDs2t1Db8vTXm9H4bymvGD2bX0L77OshF2XyJ8rIdQr3xcgaSxiQRSTP4KKWPTbYB0k2HpqJOyuzJSpyqzUI7WfLcZi3VHlfx+IOs38o3KOhVsorDOTpQv70vzuPbYahGMVCOxfnftFck8JHLiUjlRWRkl8JnUApG8gN4yG2p2E5XtWnTScrMzY2c6dBzg7NNbLPa0t+W8sm0Jh5AsizLErzphgkSPMhkKxksjyOrFDrk99mDkL7anUTzT324mJYqtTbg4NtRcrtqLtd5NJNXytlt25bD3C8nLaxZ9hxqKChsxwqX1rhwQCb8bFLHWBNWjT+vcTUx+xRX6befxvZs+108rE9eT0Dy82kzKeZgcKUXWdpUDHUBlF7ZsVBvtChrXrMqaNd46rGnrSin6Ule7sknbP0epPZvdrlJElWijoNlpoAf8yw39CT3Vkl68eg4ulfZpdK8RmFHe4r71J7xXFq7ZdLMFP3PlQl1rWZtJiHSqtGRMQ61Vl0zioLD8FiTG4YekcRvFWhLVdzHUgpxszT6BxQgxIUH6LEHXTgsoFz649orr4SraWrufj/ACcPGUtaGtvjt6P4NZjsGuIilw7/AFgVvwO1G7bH0V1qc3CSkjjzipRaZiYCx1opRaaLvZBxtsYcQRnfprrxkmrrYzkyi4uzOXSrlRTJVgKMd8hU3BIhwLSMuFj8OTOVh/dxDwifRkOJPSKw1aqitZmSlTc5WNppRljjWJBYWCqOCrb9BXi9O4rUo8nvn4b/ALdZ1Nisix5NeJ/E3wqdBey9bJRa12SSLpTxMvmN7q09Iey1PlfgQzF14IqbLREoaGO25Qp61yPur3ejakamFptbkl1rIsh2NlCRux2BT+grPiasaVGU5bEiTNaOTVjLb2OqOofqfZXG/p/D6tKVV78l0L+fAhE6QbBuAtXoCTG8vMRrNh8KNjEzSD+SPwQeguR6tUa1pKPWdrQ9G8pVXuyXXt7vEwOlJ+clY7h3o6h+tzWjXnrzbPW0oWiLw8rIwZGKsAQCDY2YFTn0gkemsKb3GWUIyVpK6/GPikYKEDEKG1wAcg9gNYcGsAL9FXimVlGOtrWztbq4dBa92MUxDHESkg6wJc5HV1bjPLvSR6TWdOT3mr5Jh0rKC7Fxv4jsLpLEIAqzSKAuoAHIAUbAM8gN3DdWWNylTD0ZO8oJ532Lb+dpxGlZYou2TdAj/meG/oy+40n/AJI9ByNK+zS6UNwAyxX3qT3iuLU2y6Wa8NkPlRbaKRubk5i3P6y7dXW5uxvqa2/Wte26rUlLVep6305r8+0rWcddcp6v157c2wZi9HRC/Od/I80aa2ssajnUDEsEDKNU3zGWd899p0or1s22ubaua6yIhWn7uSSe6+x232efOe43RUUYkKqRfDysV1t8Ui3XO5zUg8csrXtUzowhey917+DXihTrznZN+8t3FPwYmfQ+GMjKkb2jxAja0gJdGRmBsbWswUZG5Btmaq8PScrJPKVnnut9y0cTWULtrON1lsd19PyxntN4URTyIoAAtYBiwF1B2sAb57DmNmdrnSrwUKjijfw83OmpP8/O/aOwpMkDoD38ZEkZ3gqdZbekEemslGTtZbUYMRFKd3seTN7gsZzsUWIQeEill4g/FTceivQwnrxUuJ5qpBwm4vcc6V0VFjArh+amUWSUDd5Mg+svQfib7NGu6fRwNerSU+kzuMwWKhynwzOPtIBzinpKjvl9IrfhWhLY+00Z0Jx3EH+KjOQWUnyRE1/y1l1udGPUlwLDA6Jxc3i4TAh2yzizAfyx7SevKsNTEQjvv0GWGHnLmNNovR0OEQrGSzNnLK3hORvJ3KOG7rNzza+Ivec3ZLsRvU6agrIrcbiNdid2wdX7zr5/j8W8TWc92xdH87SWaLk14n8TfCvSaC9l62WRa12SSLpTxMvmN7q09Iey1PlfgQzF14IqWnJ7FMsgT6r3uOkAkEdlq7GhcTOnXVL3ZeNtv0/0ShvKXFkvzf1QAT0k8azadxU3U5H3Uk+l/wAfm4M7jS3MpwFz12ufaa9DgaXJYeEOZdrzfeWQ41tA+a6dxQfG4ttZQUVIUubeCus3o129lUg/Sk9+xHq9GQUMPG++77/sjPDRZ+1i9f8AStTyWXFdp2vKIc52ujv+5F636VKwsuKJeJjwY5MGB/eR+tWRYd8UUdeI5YAP7xPWq6pc6KOshqKo+unrCsihzoq6iHK6D66+sKuklvKORI5PODpPD2IP0Muw33Gsc2nUXQc3Sns0ulEjRo/6r71L7xXFn60ulmstkPlQx0rG0ZUxDx1RoyJiHjqrRdSEvHVHFGRSEMlRYumStCyaso/mBHxHtFXou0zFiVen0Gu5FPaKWLZzU0ir5rWdfzGu5g3/AG7cH/J57Hx/uKXFL7FzLhdrodRtp8k/KtptRV3sNI8jxsyDNSRxU3HxFIyUleLugNGmHOxX9UVIFT4x/rnU843b0KK1cRjaGHV6krc2/sFytxOK1shcDffa3X8q8ppDSc8V6Kyhw49P28SrZHrlkGp5NeJ/E3wr2GgvZetlkWtdkki6U8TL5je6tPSHstT5X4EMxdeCKk3Qvj4+s/lNdDRXtlPpfgwh2n0viLcQo7cq2NMQ1sbq8VFduRLJbH6Y9Cn3ivYlh1qA+eY6bRryys2jppG5x9ZwpIZgxDEEPxrRnXw8ZNStfna+5EdN14LUjrWWWSVshNtGf4ViPUb/AFKr5TheK7V9y3n3E/v7EFtGf4ViPUb/AFKeU4Xiu1fcefcT+/sQW0Z/hWI9Rv8AUp5TheK7V9x59xP7+xBbRn+FYj1G/wBSnlOF4rtX3Hn3E/v7EFtGf4ViPUb/AFKeU4Xiu1fcefcT+/sQW0Z/hWI9Rv8AUp5TheK7V9x59xP7+xFnyYkwH8Siw4KSCUq5VnBGVs8i53ZbKzUalKb/ALfcyHpariP7U9bPiluIuiRnivvUvvFc2XrS6Wd/3YfKiU6VVosmIdKo0XTEOlVaMiYh0qrRdMQ6VRoyJnmGFpEP8y++kfWQnnB9BrOShtiMYu4iBv8AKyn3Cuzgtsl0HCxy9CD6foadhkeo1uzV4tcxzTORuRsJHUbV85pzlDOLa6HbwKHZxDna7esfnWV4ms8nOX/0/uBdYQFAFAank14n8TfCvYaC9l62WRa12SSLpTxMvmN7q09Iey1PlfgQzF14IqT9BD6eP8X5TXS0Qr4yHX/xZKJWmx/8lOnm/wAxrd0mv/0af/h/yD2nSn6ZvNPvFeqLEwCgPn+GkKRTWNiuImB/8h+deRxsFLHNSW452s40pNfE/EWuOk8o1R4an8JgWIqcRq4x/KNY3h4cDIq8+I1cU3lVjdGHAuq0uI1cQ3GsbpR4F1UlxGLMeNY3TRkU2NV6xuJdSI2E/tLDf0Zfca9FoH1ZdP0MT9oj0M4Xk5j0eYx8xqvK8g1i1++OWwcLV0JYSrrNq2bPRrGUNVJ3ySW477i6T/8Ardr/ACqPJK3MPK8P+7uDuJpPhhu1/lTyStzDyvD/ALu4O4mkuGG7X+VR5JV5h5Zh/wB3cHcPSXDC9r/KnklXmJ8sofu7jzuHpLhhf8/yp5JV5h5ZQ/d3B3D0lwwv+f5U8kq8w8sofu7i05MaIxEUk0mI5u7rGo5skjvNa97jpFbWGozptuVs+BqYuvTqRioXyvtNC+ytqTsmaRmBXzaOwoe1ICgCgCgNTya8T+JvhXsNBey9bLIta7JJF0p4mXzG91aekPZanyvwIZi68EVLLk8Ppx0K3urraEV8WuhkokcoTaeM/wAq+xjWzpl6uNpz5o90mGEuUw6bj4/CvVFiwtQGBxEOrJpCLhLz3olVXy9INeY0nHUxkJ8cvztOfKOVWPPf6/QWdEOGlAIbUEZBUE85ztubCC1zcH2GtiWHd2uFuu+yxqck02uFuu+ywR6NnLFRE5KgEi25tnXextbgeFYHh6jbWqyypzvaw1NHTfZsO+1LkZXvq+82vxrG8NU+HfYuoT4DpNHyoZLobRkhiMwLZk9IsQeoisU8NUjrXXq7fzozMmrJXy2E3uRIJAh2E2V7HVJ1dYdI/Q1aWj6nKKD2PY7ZbLmZQadhUWFkIUhGs3g5bb7PceytPyarJKSi89hKuIwsZXSeGVhYiGS4PUa7OhYShrxkrNP6FX7RHoZh49HrNNi2dpLjFTqLOQLBifjXtIRTiuhHTik0MOhYvKl/8hq+oidVHB0TD5U3/kNNRDVRwdHQeVN69NRCyODg8P5U3r/rU6iFkcHD4fjP6/601ELI6w2Ew7sFUz3N9r5ZemmohZG8/wCFeE1Y8Ww1ipxBjUsbkiJRc385m7K0MTbWSRintNjjWsjHoPurnYupydCcuEX4FTOV8+RQKAKAKAKA1PJrxP4m+Few0F7L1ssi1rskkXSniZfMb3Vp6Q9lqfK/AhmLrwRUteTQ+mPmN71rs6CX/VP5X4olDeVI79PNPv8A1rN/UK/uQ6H4hi8c/i5OIVu3bXpMPU5WlGfFJ9xYtIswKzAynKWHm8ZDL9WeMwtw14zrJfpKlh6K4em6LlR11tX5+dBq1PRrJ7pK3Ws19Ss7uPEYY9QXgY5k+MUBggPCyOwG3aOFRRxTnThJLZ/q3VmjnSrSpSULeq+1bu5kvB6ajdhzveorROoZmZg0ZY3UxoB9Y96QB01kVaMn6exWa27Vfgu4yQrxk/S2Zd3QjiXlAWUgKQbtqnWsNUuXAZbZnO2RFYZ4qTTSXHxvmv5J8outn5e41NOL9J9BbnDIWs+Z50WbPUvkbkbhfYdtY3iUtb0Nt758du7s/GXVdZ5bb946PToDa4izYoX7++sI11QB3ve9edV8t1Zuahm7Xz22Vluy7zIq2d7Ha6bNl70i2qDZ7XCCwy1cjs4jLZnWN46VkrbLbHbZ1fxzZllVImHlD6UwzBQt4ZMh5p4ADsArc0TUVSc5JWz2dXVt6EL3xEOhmN0ee/xv3yf81ezp+quhHUjsLZdEytGJF1CGDsq6667CPw7ITckDOwztR1Ip2FyqaNybBWvnlY3y25dFXuiRMuHcIkmqdR2Kq24strgdo6/QaayvYi5HbDOQxsbqyqVOTXYE2C7TYLnwuONNZEXIM1xa4IuLi4tcHYRxHTVgS9FOI0mnbYikDr2n/wBR6ahko+u8i9GHD4LDxMO/1NeTjryEuwPUWt6K5NWWtNswt3ZJ01JZbcbD4/CuJpurqYXV+JpfV+BVlJXjSoUAUAUAUBqeTXifxN8K9hoL2XrZZFrXZJIulPEy+Y3urT0h7LU+V+BDMXXgipccmB9Kx/kPtI+VdzQC/wCok/2+LX2JQ3lUM4up/wD1rP8A1CvSpv5voGRYO/gtvQkeg5j49lb2g62vhtTfF26tq+3USiboma62O0Zdn6V2CRXKfRZxGHdF8YpEkR4SJmvbmv4qx1aaqQcXvMNenrwstu1dKMFj2EsaYhRbLVkG9SDYg9RuOyvLYW9GrLDy6vzoz7TmYuOvBVo9D/OnIgK1brRopjkasTRlTHI1YmjImORqxOJkTHI1YnEypkvRX9pYT+hJ7jXT0J7/AE/Qzr/PD5WZDCHv8d98n/NXt6fqroR1Y7C1bTjJh44owA688GcqpYCW3i22rlcG1ttRyd5Nvm7hbMkYnlQJHn1pMQivzOo0ZHOJzY75QCwFmJLGx2gE3qqo2StbeV1TwcsE5xJGSQak88gRSNXVnXV1syLSKbsMrEs2Yveo5B2tzLu+g1SO3K5BIWJmIEmCdbKqkjDs3OBlEhsWR9UG5vqgE2qeQdrZb+/ZuFij01pk4qOFCZHmWWc3YggrMylQDe41dW1rWF8qyQhqt8Mu4JFtoDQ/P4jD4QC8cVp8SdxCm6IfPfdwB4Vjr1NWJM3ZWPrzcTXMMJndKy3e3Ae05+61eR07X166prZFd7z8LFWQq4hAUAUAUAUBqeTXifxN8K9hoL2XrZZFrXZJIulPEy+Y3urT0h7LU+V+BDMXXgipd8lh30h/lHvNeg/p9f3Kj5l9SUN5VDKI9LDtt8qzf1CvRpvnf0+wZV6Kls+qdjjV9O75emudofE8jiNV7JZde77dYQ5GMUnQffur2hYv42uARQGJ5S4AYWZprf8AxsQbTDdHK2WueCvsJ49YriaVwTmlVp+svz/X8mlUiqcm36stvM+PQ95mNIYMxNbap8E8Rw6xWthsQq8L796OTiKDoztu3CkasrRjTHK1YnEyJjkasTiZExqtWJxMqZZ6H/tLCf0JPymt3Qnv/Mzcj/mh8pjYT32O++z/AJq9vT9VdCOrHYId6yAjyPUgjSPQgjyPUgtNHQcyomdSzsQsMY8JmfJQB5TbOqqydiVlmfXeRXJ84SA85YzynnJ2GzW3Ip8lBkPSd9cqrU15X3GGTuy3xkoAsdgGs3UK1qtWNKDqS2JXIMxI5YljtJvXz2pUlUm5y2t3KHNUAUAUAUAUBqeTXifxN8K9hoL2XrZZFrXZJIulPEy+Y3urT0h7LU+V+BDMXXgipe8lTnL1L8a9F/TzWtU6I/UlDeVJ72PjrH3f7Vm/qBrk4Lff6EszteXKls/00et9YZN18fT869zo3GeU0U36yyf36yyY7RON+q3p+ddAktcThkkRkdQyMCrA7CDUNXyIaUlZnz3SmjThDzE92wzG0Mx2odySHcRubYR6QPPY/ATpT5eht3rj+cOtZmhOCiuTqerufDmf0ZSY7AvEc81Oxtx6+BquHxMK6y270cuvh50Xns4iUasriY0xyNWJxMqY5WrE4mRMudCf2jg/u8n5TWzoXbP5mdCP+aHymLBzx332f89e2p+quhHWWwhSPWUEeR6EEZ3qQWWFwKxgTYjIXGolrszHYNXeTuXtqrZKXE+l8ieSrq4xuLW01jzMRz5hW2lv+6Rt4DLq51etreithjlK5tJ5Aov2DjWsUKHS89u83mzP8F+PZXmdO4y7WHj0y+i+vYVbKuvOEBQBQBQBQBQGp5NeJ/E3wr2GgvZetlkWtdkki6U8TL5je6tPSHstT5X4EMxdeCKjcNiWjbWQ2OzrHA1moYipQnr03Z/mQOsXi3lOs5vuG4DqFWxOKq4iWtUf2QEVrgfgsSY2vtByYcR863MDi5YWqprZvXFffgETMZBa0kZuDmDXuaVWNWCnB3TLk/RekQRqtl8P0rICyxOGSRGR1DIwsykXBHTUNXyZDSkrMxGkuTk2FB5hTiMNneE5yxjhHfxi/wApz2bdtcbG6KVR8pSdpfn5fxNOVOVNWS1o8N66OK5jPjBRTXbDuLjwo2yKneCDmvp7a5nlVWi9XER61+W/NhpSwkKmdF9T/LoiywOnhqR7u3ZW1CrTqeo7mrKnOn6ysCNRxCZoNA/2jg/u7/lNZNDetU+ZnUh/lp/KYiQ54/79P+evbU/VXQvA662Fa71kIHQaMlk+rqji2Xs2mlybFjorAhpOawsZxM42keBHfe7+Cg2777qxzqKKuw2kfSeSvIlYGXEYlhNiQO9IH0UN9ohU792uc+q5vz6tdzyWwxSlc1c0oUXP+9YCpVYzFao5xvCOUa/E9Arn6Rx0cLSv7z2L69C/ghsoGYkkk3JzJ6TXiJScm5SebKnlVAUAUAUAUAUBqeTXifxN8K9hoL2XrZZFrXZJIulPEy+Y3urT0h7LU+V+BDMXXgioUAUAUAUBLwGM1O9bNDtHDpFdPRukZYWWrLOD2rhzr6reSmSMThLWeM3BzBFezp1I1IqcHdMsSdHaWt3rdny+VXBeQyqwupv+99AVmmOTWGxJ1pEtINkqHUkH4ht6jcVjqUoVFaSMNShCebWfFbSgxHJbGR+JnjnXyZlKPbhrpcMesCuRW0JRlnDJ8354WMfJ1o7Gmuf7r7FTiMBOt+d0dJ1xFJL9I1SD7K1JaLxcPUqX6fxmGUF79Lst/A3k6jtpHDtzE8aJFIpMkTIBkbC5Fbui8NVo63KbW7kwzrRai0kms0ZJMBiOexiHA4qTXxc7qVhYIQXNjrmy237a9ZGpFRV2dVSVi1wPJbSL+LwccA8qaRfyxazdtVliYIa6NDgP+GwbPG4l5h9lGOZi6msdd+0VgnipPYUc2za6P0fFAgjhjWNBsVFCjpNhtPTWs227soc4nGquQ75uHzqAV+InCjnJcyfBXj8h01p43HU8LDWlm9y3v+OL+pDZRYmdnYs232AcB0V4jEV516jqVHm+7mXMVF1hAUAUAUAUAUAUBqeTXifxN8K9hoL2XrZZFrXZJIulPEy+Y3urT0h7LU+V+BDMXXgioUAUAUAUAUBIweMaPZmp2qdh6uB6a3sFj6uFl6Oae1bv4fP2hMnmGOYXQ571O0fMdNevwmPo4peg896e3850WuIV5Ijvy7e2twkssLpzcw+B+RoCyix8bfWt15e3ZQEhWB2EHqoDqgCgFvOg2sB6aAiTaVQbLn2D20BEbEyy5DIdH7vQESfFpFktnf8AyjrO/qFcbHaYp0bwpelLuXTx6F3ENlTNKzksxuT+/RXk6tadWbnN3bKnFYwFAFAFAFAFAFAFAank14n8TfCvYaC9l62WRa12SSLpTxMvmN7q09Iey1PlfgQzF14IqFAFAFAFAFAFACkjMGx4ipTcXdOzBYQ6UOyRQ447G+RrtYbTlanlVWsuOx/Z/mZNx1oJNjap4Nl7dntruUNLYWr71nweX8d5NwOjGGak26NldFNNXRJx/Dyj/apB0BN+7/OgOxBK22gO/wCCIzdwo6SFrHUq06avOSXS7AW2KhTZdz0ZDtPyNcqvpzD08oXk+bJdr+iZFyHitIu+Xgr5K5dp2muBitJ4jEZN2jwX13vw5iLkSucQFAFAFAFAFAFAFAFAFAank14n8TfCvYaC9l62WRa12SSLpTxMvmN7q09Iey1PlfgQzF14IqeopJsASTsAFz2VaMXJ6sVd8EDuXDuvhIy9YIq9ShVpK84tdKaBzJGVNiLZA+g7KrUpypu0lZ7epg5qgCgCgCgCgPGYAEk2AzJOwAcalK+SAjA6TickQzoxAuebkBIHE6prM6dehnaUe1fYDpeUKxtqPikVsu9eVQ2ezJjetqlice43hKbXHN99mTmTO6U3lnsHyqvnTGfqPu+xFxU+kXClnlIUAliW1VAGZJOwCsbxeKqu2vJt7k34IFYNNYYn/qYST/3UJPtqjwmI2unLsYsd4/SUMCh5ZFRWNgzHIkgkAHqBPoqtLD1asnGnFtoDsLiEkRXjYMrC6sNhHEVScJU5OMlZoDaoBUeIRjZXUngGBPYKu4SSu0wNqgCgCgCgCgCgCgCgNTya8T+JvhXsNBey9bLIta7JJF0p4mXzG91aekPZanyvwIZi68EVJ4cxwoVyaQtdhtCoQNUHdnnXSU5YfCRdPKVRyu99ou1l4girinAZdY2YWIOY9uw9NaixVaMJR1nZqzTz8fEE/HmIMuuHYmNL6pA1Rbp2munjXho1IuqpN6sdjSsrd77iRcmBVC5diUUqFt4TFhrAZ7MttYJ4GnRlOVRvUi0lbbJtXS5rLb3A4GGSRSYgwZbXQm9wTa6mw37b1RYenXg5YdNSVrxbvk3a6fTtuQeyRwoxRtdiMmYEAAjbqrbMDpqZwwlKbpT1m1k5Jqye+ytmlzgYNHBdcsGk1SAAmVwwuGORy+NZVo9U1NzTnqtJKOWTV9Z5N26N+8kVDh0bXYa+ooFxkXLHcLZW6aw0sPSqOVRa2pFLLLWbe5Wy6+4gi6Zw6nDTuisuqjBlbPJlIBU2G/dWSOHhJKrTjKNpRunzvJp2W/aSfA9AaSkwsqYiMX1CFYbAyuDdCd1wpI6Vvur1uLw8MRTdKW/ZzW39V++28u1c8kxMkuIWaXNpZFe+49/q97/KNUqPNtuqY04U6Lpw2RVu6/bnfrB9Cl5SYmDSYw07LzDPZTqhTqyA82b9DWU9RrzccBQq4DlqSeulnnvW3uzK2yKuDlHicYmkbsv8OmGxDABADZgwiBO3YCfw1tzwNDCyoZem5R38Gtbv8RaxltG4XCNBiGnmdJVH0KKLhzY5MNU5XsNo211a1TERqwjTinF+s3u7+HMywzXkOjrG/NrjEEd9gJilLheA8E2G8mq2gsbdes4O/wD9Rt9RvNkMfiYsBgP4ebDxK0RDtMyrmLaurrnP62wHZXF5GhUxdblYyk08lFN9N7dW8rvI2hOWGNaZ8K5jlkZJRC6atudWNnQ6ynUZDYdo6ay4nReFjTVaN4xTWsnfZdJ5PNNBpGf5JHFjGN/DKplIbnb6ttTnE5zwiB4VtldHSHk7wy5Z+jlbbts7bOYl2sXekOWuKmmlGGlhhij1ivOMitIFNsjJ4TNtCi1t5rQo6Jw9KnHloylJ7bXy7Ny4vsFkavkRyhbGQs0gAkjbVfVyBuLhgN18xbiDXI0pglhKqUX6LV19irVjXyQxxhQ4ZmKhjqkAKDsGYNz7KrOjQoJRqqTk0m7NJK/bd9xAw4BDqFWOoUaRiRmAptYDju66zPAUmoSjJ6ri5Sb22T2W47ukHEUMUh1UDq9jq6xBDWzsbDI+ysVOjhsQ+TpKSluu01K2dnlk+4C8The/VUuQ4Upfb33HqN6x18LatGFLNTScb8/Hoe3mArFoquyoSVBsCd9tp7b1hxMKcKso09ids+bb3gVWAGp5NeJ/E3wr2GgvZetlkWtdkkTi49ZHXirDtFYcTT5SjOHFNdqBh6+eFCXh50Kc3JcAG6sBcqTtBG9TW9RrU5UuQrXSveMlnZ77ren+cw8eOFQe/MhI70BSoB4knb1VWdPCwg7Tc3bKycUud329CBzpCUOwK+Qg9IFjVcdVjVmnD4UutIEubFxuWRiQp1CGA8FlUKbjeN1b1bF0KzlTk3qvVadtkkrbN63EiknSIHm213a3fapAUA3sAcySQKwxr0sLF8jLWk7Z2aSSd7WebuQEwhdi5cpc3ZNUk3OZ1W2dtKqwlabqubjfNx1W3ffZ7M919ncSetiFdy/ONEcgtgSNUAAC6m98qmVenWqOprum9ism1qpZLLO/HcQObSK3ZddgGVAZFFmLLfvrA7De3HKtiWkIOUo6zScYpzWT1lf0rLc72e/IkgaYJeGSNZnkZlYAHWCZg2vrHM3tWtOvFW/vSnmuOrZPenm3wB855K8ipFixcOLUBZliClWDENGXOsOBBYV0MfpaEqlOpQecW73XG2XcS3wDlPyPmkxMDYZEEMUUMYBYAjm3YnI7ciM99MDpSlCjNVm9aTb2cUgmVX/EvSmHmlCoTzsDtE5sNVltc2a+1WuLG21q3NCYetSp3l6skmuN/wCVn2ExL7kvoF10XMgW0uJjlIBy8NCsYPAWsejWNc7HY2Lx8JX9GDXc7v7dRDeYvkjyJCLJ/GwRudZeb77WsLG+zptV9IaXc3HyabSzvuDfAseW3J558NDDhUReblDauSKFCOuQ2bWFa2jMdGjXlUrN5q19rvdfYhOxnNJ8jMYf4N1RJDFFGjxsw1QUdmINyAyNfOxvtrpUNK4ZcrGTa1m2mlxSXU1uLayJeiOSuLTSEeKkSFUDszCI2UXjK2RNtrke01hxGksNLBujBybtbPbtvmyL5WI+H5KaQw+MaXDlQrO3f6y+LdwxVlYXByGwbsjWWeksFXwyhVvdLZZ7UrXuvr2C6sc43kVioJ3fDRQTxsTqrKqNqAm9islhcbAQcxt4UpaWoVaSjWlKMltcW1frXHgybo2fIjQ5w8WrieaV2JLGGNVyHgh9VQGIucwBa+/aeZi6+HxNfOUlC29t58172T/LFW7s1TWdUMscmtqgBkAs4Gy999JWqwhKvTneys42tJbr33gficQqGNGWwMRV1BzUMbjb9YWBz41sV8RCk4U5xsnBqSW1KTy2+8rXdwRoXjiOurl2AOoNUqASLXa/DgK1KU8PhpcrCevJX1VqtJNq13fhwQDCYxVjzvrprc1+PI9m301OGxcKdC0vXjfU/wDLb2bcwQK5hAUBrdAR6sK9N27Tl7LV7XQ9Nwwkb77vteXcWRY11CQoDJ6dwRjkLAd65uOg7x8f9q8ZpfBuhWc16ss+h719V/BVlbXJICgCgCgCgCgCgCgCgCgCgIk+jIHYO8ETONjNGpYdTEXrNHEVYR1YzaXBN2FyXWEBQBQBQBQBQBQBQDI8Q65K7KOAYj3VlhXq01aE2lzNrwAsnfWNtt3YCoAUAUBIwGEMrhBs2seA3mtrB4WWJqqmtm98F+bAbRFAAAyAFh1CvexiopRjsRc6qwCgF4iBXUqwuDWKtRhWg4TV0wZnH6EkS5Tv16PCHWN/orymL0NWpO9L0o9/Zv6uwrYq2FjY5Hgcq48k4u0snzkHl6rrIBemsgF6ayAXprIBemsgF6ayAXprIBemsgF6ayAXprIBemsgF6ayAXprIBemsgF6ayAXprIBemsgF6ayAXprIBemsgF6ayAVKaewFhg9EyyfV1V4tl2Daa6WF0ViK72aq4v7bX4c5NjTYHBLEuqvpO8npr1uEwdPDQ1Idb3slIk1tEhQBQBQBQHLKDtAPXUOKe1A55lfJHYKpyUPhXYLBzK+SOwU5KHwrsFg5lfJHYKclD4V2CwcyvkjsFOSh8K7BYOZXyR2CnJQ+FdgsHMr5I7BTkofCuwWDmV8kdgpyUPhXYLBzK+SOwU5KHwrsFg5lfJHYKclD4V2CwcyvkjsFOSh8K7BYOZXyR2CnJQ+FdgsHMr5I7BTkofCuwWDmV8kdgpyUPhXYLBzK+SOwU5KHwrsFg5lfJHYKclD4V2CwcyvkjsFOSh8K7BYOZXyR2CnJQ+FdgsHMr5I7BTkofCuwWDmV8kdgpyUPhXYLBzK+SOwU5KHwrsFg5lfJHYKclD4V2Cx0sYGwAdQqyhFbEDqrAKAKAKA/9k="/>
          <p:cNvSpPr>
            <a:spLocks noChangeAspect="1" noChangeArrowheads="1"/>
          </p:cNvSpPr>
          <p:nvPr/>
        </p:nvSpPr>
        <p:spPr bwMode="auto">
          <a:xfrm>
            <a:off x="155575" y="-567892"/>
            <a:ext cx="3964321" cy="36349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93815" y="1732641"/>
            <a:ext cx="3998185" cy="5104350"/>
          </a:xfrm>
          <a:prstGeom prst="rect">
            <a:avLst/>
          </a:prstGeom>
        </p:spPr>
      </p:pic>
      <p:pic>
        <p:nvPicPr>
          <p:cNvPr id="8" name="Obrázek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7" y="2573932"/>
            <a:ext cx="4184039" cy="4166605"/>
          </a:xfrm>
          <a:prstGeom prst="rect">
            <a:avLst/>
          </a:prstGeom>
        </p:spPr>
      </p:pic>
    </p:spTree>
    <p:extLst>
      <p:ext uri="{BB962C8B-B14F-4D97-AF65-F5344CB8AC3E}">
        <p14:creationId xmlns:p14="http://schemas.microsoft.com/office/powerpoint/2010/main" val="3544314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Read</a:t>
            </a:r>
            <a:r>
              <a:rPr lang="cs-CZ" dirty="0" smtClean="0"/>
              <a:t> </a:t>
            </a:r>
            <a:r>
              <a:rPr lang="cs-CZ" dirty="0" err="1" smtClean="0"/>
              <a:t>labels</a:t>
            </a:r>
            <a:r>
              <a:rPr lang="cs-CZ" dirty="0" smtClean="0"/>
              <a:t>!</a:t>
            </a:r>
            <a:endParaRPr lang="cs-CZ" dirty="0"/>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4937841" y="1416482"/>
            <a:ext cx="1916730" cy="2516014"/>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7001870" y="1416482"/>
            <a:ext cx="2085248" cy="2581332"/>
          </a:xfrm>
          <a:prstGeom prst="rect">
            <a:avLst/>
          </a:prstGeom>
          <a:ln>
            <a:noFill/>
          </a:ln>
        </p:spPr>
      </p:pic>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50</a:t>
            </a:fld>
            <a:endParaRPr lang="cs-CZ" dirty="0"/>
          </a:p>
        </p:txBody>
      </p:sp>
      <p:graphicFrame>
        <p:nvGraphicFramePr>
          <p:cNvPr id="13" name="Tabulka 12"/>
          <p:cNvGraphicFramePr>
            <a:graphicFrameLocks noGrp="1"/>
          </p:cNvGraphicFramePr>
          <p:nvPr>
            <p:extLst>
              <p:ext uri="{D42A27DB-BD31-4B8C-83A1-F6EECF244321}">
                <p14:modId xmlns:p14="http://schemas.microsoft.com/office/powerpoint/2010/main" val="1181321547"/>
              </p:ext>
            </p:extLst>
          </p:nvPr>
        </p:nvGraphicFramePr>
        <p:xfrm>
          <a:off x="3111795" y="3997814"/>
          <a:ext cx="5968410" cy="1981200"/>
        </p:xfrm>
        <a:graphic>
          <a:graphicData uri="http://schemas.openxmlformats.org/drawingml/2006/table">
            <a:tbl>
              <a:tblPr firstRow="1" bandRow="1">
                <a:tableStyleId>{7DF18680-E054-41AD-8BC1-D1AEF772440D}</a:tableStyleId>
              </a:tblPr>
              <a:tblGrid>
                <a:gridCol w="1818486">
                  <a:extLst>
                    <a:ext uri="{9D8B030D-6E8A-4147-A177-3AD203B41FA5}">
                      <a16:colId xmlns:a16="http://schemas.microsoft.com/office/drawing/2014/main" val="20000"/>
                    </a:ext>
                  </a:extLst>
                </a:gridCol>
                <a:gridCol w="2074962">
                  <a:extLst>
                    <a:ext uri="{9D8B030D-6E8A-4147-A177-3AD203B41FA5}">
                      <a16:colId xmlns:a16="http://schemas.microsoft.com/office/drawing/2014/main" val="2456375958"/>
                    </a:ext>
                  </a:extLst>
                </a:gridCol>
                <a:gridCol w="2074962">
                  <a:extLst>
                    <a:ext uri="{9D8B030D-6E8A-4147-A177-3AD203B41FA5}">
                      <a16:colId xmlns:a16="http://schemas.microsoft.com/office/drawing/2014/main" val="2585535757"/>
                    </a:ext>
                  </a:extLst>
                </a:gridCol>
              </a:tblGrid>
              <a:tr h="370840">
                <a:tc>
                  <a:txBody>
                    <a:bodyPr/>
                    <a:lstStyle/>
                    <a:p>
                      <a:pPr algn="ctr"/>
                      <a:r>
                        <a:rPr lang="cs-CZ" sz="2000" dirty="0" err="1" smtClean="0"/>
                        <a:t>Nutrient</a:t>
                      </a:r>
                      <a:endParaRPr lang="cs-CZ" sz="2000" dirty="0"/>
                    </a:p>
                  </a:txBody>
                  <a:tcPr/>
                </a:tc>
                <a:tc>
                  <a:txBody>
                    <a:bodyPr/>
                    <a:lstStyle/>
                    <a:p>
                      <a:pPr algn="ctr"/>
                      <a:r>
                        <a:rPr lang="cs-CZ" sz="2000" dirty="0" err="1" smtClean="0"/>
                        <a:t>Sweetened</a:t>
                      </a:r>
                      <a:r>
                        <a:rPr lang="cs-CZ" sz="2000" baseline="0" dirty="0" smtClean="0"/>
                        <a:t> </a:t>
                      </a:r>
                      <a:r>
                        <a:rPr lang="cs-CZ" sz="2000" baseline="0" dirty="0" err="1" smtClean="0"/>
                        <a:t>dairy</a:t>
                      </a:r>
                      <a:endParaRPr lang="cs-CZ" sz="2000" dirty="0"/>
                    </a:p>
                  </a:txBody>
                  <a:tcPr/>
                </a:tc>
                <a:tc>
                  <a:txBody>
                    <a:bodyPr/>
                    <a:lstStyle/>
                    <a:p>
                      <a:pPr algn="ctr"/>
                      <a:r>
                        <a:rPr lang="cs-CZ" sz="2000" dirty="0" err="1" smtClean="0"/>
                        <a:t>Normal</a:t>
                      </a:r>
                      <a:r>
                        <a:rPr lang="cs-CZ" sz="2000" dirty="0" smtClean="0"/>
                        <a:t> </a:t>
                      </a:r>
                      <a:r>
                        <a:rPr lang="cs-CZ" sz="2000" dirty="0" err="1" smtClean="0"/>
                        <a:t>dairy</a:t>
                      </a:r>
                      <a:endParaRPr lang="cs-CZ" sz="2000" dirty="0"/>
                    </a:p>
                  </a:txBody>
                  <a:tcPr/>
                </a:tc>
                <a:extLst>
                  <a:ext uri="{0D108BD9-81ED-4DB2-BD59-A6C34878D82A}">
                    <a16:rowId xmlns:a16="http://schemas.microsoft.com/office/drawing/2014/main" val="1561714612"/>
                  </a:ext>
                </a:extLst>
              </a:tr>
              <a:tr h="370840">
                <a:tc>
                  <a:txBody>
                    <a:bodyPr/>
                    <a:lstStyle/>
                    <a:p>
                      <a:r>
                        <a:rPr lang="cs-CZ" sz="2000" dirty="0" err="1" smtClean="0"/>
                        <a:t>Energy</a:t>
                      </a:r>
                      <a:endParaRPr lang="cs-CZ" sz="2000" dirty="0"/>
                    </a:p>
                  </a:txBody>
                  <a:tcPr/>
                </a:tc>
                <a:tc>
                  <a:txBody>
                    <a:bodyPr/>
                    <a:lstStyle/>
                    <a:p>
                      <a:pPr algn="ctr"/>
                      <a:r>
                        <a:rPr lang="cs-CZ" sz="2000" b="1" dirty="0" smtClean="0"/>
                        <a:t>69 kcal / 290 </a:t>
                      </a:r>
                      <a:r>
                        <a:rPr lang="cs-CZ" sz="2000" b="1" dirty="0" err="1" smtClean="0"/>
                        <a:t>kJ</a:t>
                      </a:r>
                      <a:endParaRPr lang="cs-CZ" sz="2000" b="1" dirty="0"/>
                    </a:p>
                  </a:txBody>
                  <a:tcPr/>
                </a:tc>
                <a:tc>
                  <a:txBody>
                    <a:bodyPr/>
                    <a:lstStyle/>
                    <a:p>
                      <a:pPr algn="ctr"/>
                      <a:r>
                        <a:rPr lang="cs-CZ" sz="2000" b="1" dirty="0" smtClean="0"/>
                        <a:t>40 kcal / 170 </a:t>
                      </a:r>
                      <a:r>
                        <a:rPr lang="cs-CZ" sz="2000" b="1" dirty="0" err="1" smtClean="0"/>
                        <a:t>kJ</a:t>
                      </a:r>
                      <a:endParaRPr lang="cs-CZ" sz="2000" b="1" dirty="0"/>
                    </a:p>
                  </a:txBody>
                  <a:tcPr/>
                </a:tc>
                <a:extLst>
                  <a:ext uri="{0D108BD9-81ED-4DB2-BD59-A6C34878D82A}">
                    <a16:rowId xmlns:a16="http://schemas.microsoft.com/office/drawing/2014/main" val="183278638"/>
                  </a:ext>
                </a:extLst>
              </a:tr>
              <a:tr h="370840">
                <a:tc>
                  <a:txBody>
                    <a:bodyPr/>
                    <a:lstStyle/>
                    <a:p>
                      <a:r>
                        <a:rPr lang="cs-CZ" sz="2000" dirty="0" err="1" smtClean="0"/>
                        <a:t>Fats</a:t>
                      </a:r>
                      <a:endParaRPr lang="cs-CZ" sz="2000" dirty="0"/>
                    </a:p>
                  </a:txBody>
                  <a:tcPr/>
                </a:tc>
                <a:tc>
                  <a:txBody>
                    <a:bodyPr/>
                    <a:lstStyle/>
                    <a:p>
                      <a:pPr algn="ctr"/>
                      <a:r>
                        <a:rPr lang="cs-CZ" sz="2000" dirty="0" smtClean="0"/>
                        <a:t>1 g</a:t>
                      </a:r>
                      <a:endParaRPr lang="cs-CZ" sz="2000" dirty="0"/>
                    </a:p>
                  </a:txBody>
                  <a:tcPr/>
                </a:tc>
                <a:tc>
                  <a:txBody>
                    <a:bodyPr/>
                    <a:lstStyle/>
                    <a:p>
                      <a:pPr algn="ctr"/>
                      <a:r>
                        <a:rPr lang="cs-CZ" sz="2000" dirty="0" smtClean="0"/>
                        <a:t>1 g</a:t>
                      </a:r>
                      <a:endParaRPr lang="cs-CZ" sz="2000" dirty="0"/>
                    </a:p>
                  </a:txBody>
                  <a:tcPr/>
                </a:tc>
                <a:extLst>
                  <a:ext uri="{0D108BD9-81ED-4DB2-BD59-A6C34878D82A}">
                    <a16:rowId xmlns:a16="http://schemas.microsoft.com/office/drawing/2014/main" val="4225307498"/>
                  </a:ext>
                </a:extLst>
              </a:tr>
              <a:tr h="370840">
                <a:tc>
                  <a:txBody>
                    <a:bodyPr/>
                    <a:lstStyle/>
                    <a:p>
                      <a:r>
                        <a:rPr lang="cs-CZ" sz="2000" dirty="0" err="1" smtClean="0"/>
                        <a:t>Proteins</a:t>
                      </a:r>
                      <a:endParaRPr lang="cs-CZ" sz="2000" dirty="0"/>
                    </a:p>
                  </a:txBody>
                  <a:tcPr/>
                </a:tc>
                <a:tc>
                  <a:txBody>
                    <a:bodyPr/>
                    <a:lstStyle/>
                    <a:p>
                      <a:pPr algn="ctr"/>
                      <a:r>
                        <a:rPr lang="cs-CZ" sz="2000" dirty="0" smtClean="0"/>
                        <a:t>3 g</a:t>
                      </a:r>
                      <a:endParaRPr lang="cs-CZ" sz="2000" dirty="0"/>
                    </a:p>
                  </a:txBody>
                  <a:tcPr/>
                </a:tc>
                <a:tc>
                  <a:txBody>
                    <a:bodyPr/>
                    <a:lstStyle/>
                    <a:p>
                      <a:pPr algn="ctr"/>
                      <a:r>
                        <a:rPr lang="cs-CZ" sz="2000" dirty="0" smtClean="0"/>
                        <a:t>3 g</a:t>
                      </a:r>
                      <a:endParaRPr lang="cs-CZ" sz="2000" dirty="0"/>
                    </a:p>
                  </a:txBody>
                  <a:tcPr/>
                </a:tc>
                <a:extLst>
                  <a:ext uri="{0D108BD9-81ED-4DB2-BD59-A6C34878D82A}">
                    <a16:rowId xmlns:a16="http://schemas.microsoft.com/office/drawing/2014/main" val="10003"/>
                  </a:ext>
                </a:extLst>
              </a:tr>
              <a:tr h="370840">
                <a:tc>
                  <a:txBody>
                    <a:bodyPr/>
                    <a:lstStyle/>
                    <a:p>
                      <a:r>
                        <a:rPr lang="cs-CZ" sz="2000" dirty="0" err="1" smtClean="0"/>
                        <a:t>Carbohydrates</a:t>
                      </a:r>
                      <a:endParaRPr lang="cs-CZ" sz="2000" dirty="0"/>
                    </a:p>
                  </a:txBody>
                  <a:tcPr/>
                </a:tc>
                <a:tc>
                  <a:txBody>
                    <a:bodyPr/>
                    <a:lstStyle/>
                    <a:p>
                      <a:pPr algn="ctr"/>
                      <a:r>
                        <a:rPr lang="cs-CZ" sz="2000" b="1" dirty="0" smtClean="0"/>
                        <a:t>12 g</a:t>
                      </a:r>
                      <a:endParaRPr lang="cs-CZ" sz="2000" b="1" dirty="0"/>
                    </a:p>
                  </a:txBody>
                  <a:tcPr/>
                </a:tc>
                <a:tc>
                  <a:txBody>
                    <a:bodyPr/>
                    <a:lstStyle/>
                    <a:p>
                      <a:pPr algn="ctr"/>
                      <a:r>
                        <a:rPr lang="cs-CZ" sz="2000" b="1" dirty="0" smtClean="0"/>
                        <a:t>5,4 g</a:t>
                      </a:r>
                      <a:endParaRPr lang="cs-CZ" sz="2000" b="1" dirty="0"/>
                    </a:p>
                  </a:txBody>
                  <a:tcPr/>
                </a:tc>
                <a:extLst>
                  <a:ext uri="{0D108BD9-81ED-4DB2-BD59-A6C34878D82A}">
                    <a16:rowId xmlns:a16="http://schemas.microsoft.com/office/drawing/2014/main" val="3347925279"/>
                  </a:ext>
                </a:extLst>
              </a:tr>
            </a:tbl>
          </a:graphicData>
        </a:graphic>
      </p:graphicFrame>
      <p:sp>
        <p:nvSpPr>
          <p:cNvPr id="14"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smtClean="0">
                <a:solidFill>
                  <a:schemeClr val="accent5">
                    <a:lumMod val="60000"/>
                    <a:lumOff val="40000"/>
                  </a:schemeClr>
                </a:solidFill>
              </a:rPr>
              <a:t>Milk</a:t>
            </a:r>
            <a:r>
              <a:rPr lang="cs-CZ" dirty="0" smtClean="0">
                <a:solidFill>
                  <a:schemeClr val="accent5">
                    <a:lumMod val="60000"/>
                    <a:lumOff val="40000"/>
                  </a:schemeClr>
                </a:solidFill>
              </a:rPr>
              <a:t> and </a:t>
            </a:r>
            <a:r>
              <a:rPr lang="cs-CZ" dirty="0" err="1" smtClean="0">
                <a:solidFill>
                  <a:schemeClr val="accent5">
                    <a:lumMod val="60000"/>
                    <a:lumOff val="40000"/>
                  </a:schemeClr>
                </a:solidFill>
              </a:rPr>
              <a:t>dairy</a:t>
            </a:r>
            <a:r>
              <a:rPr lang="cs-CZ" dirty="0" smtClean="0">
                <a:solidFill>
                  <a:schemeClr val="accent5">
                    <a:lumMod val="60000"/>
                    <a:lumOff val="40000"/>
                  </a:schemeClr>
                </a:solidFill>
              </a:rPr>
              <a:t> </a:t>
            </a:r>
            <a:r>
              <a:rPr lang="cs-CZ" dirty="0" err="1" smtClean="0">
                <a:solidFill>
                  <a:schemeClr val="accent5">
                    <a:lumMod val="60000"/>
                    <a:lumOff val="40000"/>
                  </a:schemeClr>
                </a:solidFill>
              </a:rPr>
              <a:t>products</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629668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ontent Placeholder 3"/>
          <p:cNvPicPr>
            <a:picLocks noGrp="1" noChangeAspect="1"/>
          </p:cNvPicPr>
          <p:nvPr>
            <p:ph idx="4294967295"/>
          </p:nvPr>
        </p:nvPicPr>
        <p:blipFill>
          <a:blip r:embed="rId3" cstate="email">
            <a:extLst>
              <a:ext uri="{28A0092B-C50C-407E-A947-70E740481C1C}">
                <a14:useLocalDpi xmlns:a14="http://schemas.microsoft.com/office/drawing/2010/main"/>
              </a:ext>
            </a:extLst>
          </a:blip>
          <a:srcRect l="3801" r="3801"/>
          <a:stretch>
            <a:fillRect/>
          </a:stretch>
        </p:blipFill>
        <p:spPr>
          <a:xfrm>
            <a:off x="0" y="4763"/>
            <a:ext cx="7480300" cy="3225800"/>
          </a:xfrm>
        </p:spPr>
      </p:pic>
      <p:pic>
        <p:nvPicPr>
          <p:cNvPr id="2051"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208" y="1"/>
            <a:ext cx="6857794" cy="299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7141" y="4795596"/>
            <a:ext cx="3158706" cy="18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8500" y="3085040"/>
            <a:ext cx="3444545" cy="171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850352" y="3263708"/>
            <a:ext cx="507602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altLang="cs-CZ" b="1" dirty="0">
                <a:solidFill>
                  <a:schemeClr val="accent2">
                    <a:lumMod val="50000"/>
                  </a:schemeClr>
                </a:solidFill>
              </a:rPr>
              <a:t>MEAT, </a:t>
            </a:r>
            <a:r>
              <a:rPr lang="cs-CZ" altLang="cs-CZ" b="1" dirty="0">
                <a:solidFill>
                  <a:schemeClr val="accent2">
                    <a:lumMod val="50000"/>
                  </a:schemeClr>
                </a:solidFill>
              </a:rPr>
              <a:t>FISH AND </a:t>
            </a:r>
            <a:r>
              <a:rPr lang="en-US" altLang="cs-CZ" b="1" dirty="0">
                <a:solidFill>
                  <a:schemeClr val="accent2">
                    <a:lumMod val="50000"/>
                  </a:schemeClr>
                </a:solidFill>
              </a:rPr>
              <a:t>SEAFOOD, EGG</a:t>
            </a:r>
            <a:r>
              <a:rPr lang="cs-CZ" altLang="cs-CZ" b="1" dirty="0">
                <a:solidFill>
                  <a:schemeClr val="accent2">
                    <a:lumMod val="50000"/>
                  </a:schemeClr>
                </a:solidFill>
              </a:rPr>
              <a:t>S</a:t>
            </a:r>
            <a:r>
              <a:rPr lang="en-US" altLang="cs-CZ" b="1" dirty="0">
                <a:solidFill>
                  <a:schemeClr val="accent2">
                    <a:lumMod val="50000"/>
                  </a:schemeClr>
                </a:solidFill>
              </a:rPr>
              <a:t>, </a:t>
            </a:r>
            <a:r>
              <a:rPr lang="en-US" altLang="cs-CZ" b="1" dirty="0" smtClean="0">
                <a:solidFill>
                  <a:schemeClr val="accent2">
                    <a:lumMod val="50000"/>
                  </a:schemeClr>
                </a:solidFill>
              </a:rPr>
              <a:t>LEGUME</a:t>
            </a:r>
            <a:r>
              <a:rPr lang="cs-CZ" altLang="cs-CZ" b="1" dirty="0" smtClean="0">
                <a:solidFill>
                  <a:schemeClr val="accent2">
                    <a:lumMod val="50000"/>
                  </a:schemeClr>
                </a:solidFill>
              </a:rPr>
              <a:t>S</a:t>
            </a:r>
            <a:r>
              <a:rPr lang="en-US" altLang="cs-CZ" b="1" dirty="0" smtClean="0">
                <a:solidFill>
                  <a:schemeClr val="accent2">
                    <a:lumMod val="50000"/>
                  </a:schemeClr>
                </a:solidFill>
              </a:rPr>
              <a:t>, </a:t>
            </a:r>
            <a:r>
              <a:rPr lang="en-US" altLang="cs-CZ" b="1" dirty="0">
                <a:solidFill>
                  <a:schemeClr val="accent2">
                    <a:lumMod val="50000"/>
                  </a:schemeClr>
                </a:solidFill>
              </a:rPr>
              <a:t>NUTS AND SEEDS </a:t>
            </a:r>
            <a:endParaRPr lang="cs-CZ" dirty="0">
              <a:solidFill>
                <a:schemeClr val="accent2">
                  <a:lumMod val="50000"/>
                </a:schemeClr>
              </a:solidFill>
            </a:endParaRPr>
          </a:p>
        </p:txBody>
      </p:sp>
      <p:pic>
        <p:nvPicPr>
          <p:cNvPr id="10" name="Picture 2" descr="http://files.nutricniterapeut.webnode.cz/200000005-ab9d6ac973/pyramida.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125580" y="4501635"/>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52655" y="5197671"/>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444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587021900"/>
              </p:ext>
            </p:extLst>
          </p:nvPr>
        </p:nvGraphicFramePr>
        <p:xfrm>
          <a:off x="367146" y="266700"/>
          <a:ext cx="11457708" cy="6324600"/>
        </p:xfrm>
        <a:graphic>
          <a:graphicData uri="http://schemas.openxmlformats.org/drawingml/2006/table">
            <a:tbl>
              <a:tblPr>
                <a:tableStyleId>{8A107856-5554-42FB-B03E-39F5DBC370BA}</a:tableStyleId>
              </a:tblPr>
              <a:tblGrid>
                <a:gridCol w="4082662">
                  <a:extLst>
                    <a:ext uri="{9D8B030D-6E8A-4147-A177-3AD203B41FA5}">
                      <a16:colId xmlns:a16="http://schemas.microsoft.com/office/drawing/2014/main" val="20000"/>
                    </a:ext>
                  </a:extLst>
                </a:gridCol>
                <a:gridCol w="1494832">
                  <a:extLst>
                    <a:ext uri="{9D8B030D-6E8A-4147-A177-3AD203B41FA5}">
                      <a16:colId xmlns:a16="http://schemas.microsoft.com/office/drawing/2014/main" val="20001"/>
                    </a:ext>
                  </a:extLst>
                </a:gridCol>
                <a:gridCol w="1497513">
                  <a:extLst>
                    <a:ext uri="{9D8B030D-6E8A-4147-A177-3AD203B41FA5}">
                      <a16:colId xmlns:a16="http://schemas.microsoft.com/office/drawing/2014/main" val="20002"/>
                    </a:ext>
                  </a:extLst>
                </a:gridCol>
                <a:gridCol w="1588595">
                  <a:extLst>
                    <a:ext uri="{9D8B030D-6E8A-4147-A177-3AD203B41FA5}">
                      <a16:colId xmlns:a16="http://schemas.microsoft.com/office/drawing/2014/main" val="20003"/>
                    </a:ext>
                  </a:extLst>
                </a:gridCol>
                <a:gridCol w="1593952">
                  <a:extLst>
                    <a:ext uri="{9D8B030D-6E8A-4147-A177-3AD203B41FA5}">
                      <a16:colId xmlns:a16="http://schemas.microsoft.com/office/drawing/2014/main" val="20004"/>
                    </a:ext>
                  </a:extLst>
                </a:gridCol>
                <a:gridCol w="1200154">
                  <a:extLst>
                    <a:ext uri="{9D8B030D-6E8A-4147-A177-3AD203B41FA5}">
                      <a16:colId xmlns:a16="http://schemas.microsoft.com/office/drawing/2014/main" val="20005"/>
                    </a:ext>
                  </a:extLst>
                </a:gridCol>
              </a:tblGrid>
              <a:tr h="1049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smtClean="0">
                          <a:ln>
                            <a:noFill/>
                          </a:ln>
                          <a:effectLst/>
                          <a:latin typeface="Segoe UI" panose="020B0502040204020203" pitchFamily="34" charset="0"/>
                          <a:cs typeface="Segoe UI" panose="020B0502040204020203" pitchFamily="34" charset="0"/>
                        </a:rPr>
                        <a:t>E</a:t>
                      </a:r>
                      <a:r>
                        <a:rPr kumimoji="0" lang="cs-CZ" sz="1900" b="1" u="none" strike="noStrike" kern="1200" cap="none" normalizeH="0" baseline="0" dirty="0" err="1" smtClean="0">
                          <a:ln>
                            <a:noFill/>
                          </a:ln>
                          <a:solidFill>
                            <a:schemeClr val="dk1"/>
                          </a:solidFill>
                          <a:effectLst/>
                          <a:latin typeface="Segoe UI" panose="020B0502040204020203" pitchFamily="34" charset="0"/>
                          <a:ea typeface="+mn-ea"/>
                          <a:cs typeface="Segoe UI" panose="020B0502040204020203" pitchFamily="34" charset="0"/>
                        </a:rPr>
                        <a:t>nergy</a:t>
                      </a:r>
                      <a:endPar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kJ</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err="1" smtClean="0">
                          <a:ln>
                            <a:noFill/>
                          </a:ln>
                          <a:solidFill>
                            <a:schemeClr val="dk1"/>
                          </a:solidFill>
                          <a:effectLst/>
                          <a:latin typeface="Segoe UI" panose="020B0502040204020203" pitchFamily="34" charset="0"/>
                          <a:ea typeface="+mn-ea"/>
                          <a:cs typeface="Segoe UI" panose="020B0502040204020203" pitchFamily="34" charset="0"/>
                        </a:rPr>
                        <a:t>Water</a:t>
                      </a:r>
                      <a:endPar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Protein</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Fat</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r>
                        <a:rPr kumimoji="0" lang="cs-CZ" sz="1200" u="none" strike="noStrike" cap="none" normalizeH="0" baseline="0" dirty="0" smtClean="0">
                          <a:ln>
                            <a:noFill/>
                          </a:ln>
                          <a:effectLst/>
                          <a:latin typeface="Segoe UI" panose="020B0502040204020203" pitchFamily="34" charset="0"/>
                          <a:cs typeface="Segoe UI" panose="020B0502040204020203" pitchFamily="34" charset="0"/>
                        </a:rPr>
                        <a:t>SFA</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err="1" smtClean="0">
                          <a:ln>
                            <a:noFill/>
                          </a:ln>
                          <a:solidFill>
                            <a:schemeClr val="dk1"/>
                          </a:solidFill>
                          <a:effectLst/>
                          <a:latin typeface="Segoe UI" panose="020B0502040204020203" pitchFamily="34" charset="0"/>
                          <a:ea typeface="+mn-ea"/>
                          <a:cs typeface="Segoe UI" panose="020B0502040204020203" pitchFamily="34" charset="0"/>
                        </a:rPr>
                        <a:t>Carb</a:t>
                      </a:r>
                      <a:endPar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0"/>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EGGS</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Chicken</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eggs</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575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76,1</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12,5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9,2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1"/>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MEAT</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Lean</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beef</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raw</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Lean</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beef</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stewed</a:t>
                      </a: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823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55,9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36,9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(0,6)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2"/>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FISH</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Tuna</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610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69,5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5,6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3"/>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LEGUMES</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Lentils</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dried</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Lentils</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boiled</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1372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466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9,8</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62,4</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69,6</a:t>
                      </a:r>
                      <a:endParaRPr kumimoji="0" lang="en-US"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23</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0,4</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48,5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16.3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4"/>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NUTS</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Almonds</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2520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20,2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52,7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5"/>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SEEDS</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Sesame</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seeds</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2380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24,5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45,9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(8,5)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6"/>
                  </a:ext>
                </a:extLst>
              </a:tr>
            </a:tbl>
          </a:graphicData>
        </a:graphic>
      </p:graphicFrame>
      <p:sp>
        <p:nvSpPr>
          <p:cNvPr id="3132" name="TextBox 6"/>
          <p:cNvSpPr txBox="1">
            <a:spLocks noChangeArrowheads="1"/>
          </p:cNvSpPr>
          <p:nvPr/>
        </p:nvSpPr>
        <p:spPr bwMode="auto">
          <a:xfrm>
            <a:off x="10131716" y="6543250"/>
            <a:ext cx="26352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600" dirty="0">
                <a:latin typeface="Calibri" panose="020F0502020204030204" pitchFamily="34" charset="0"/>
              </a:rPr>
              <a:t>www.nutridatabaze.cz</a:t>
            </a:r>
          </a:p>
        </p:txBody>
      </p:sp>
      <p:pic>
        <p:nvPicPr>
          <p:cNvPr id="3133"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417" y="1390652"/>
            <a:ext cx="10329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76" y="2289849"/>
            <a:ext cx="990600" cy="6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861" y="3287184"/>
            <a:ext cx="1405467" cy="56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6"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5816" y="4157999"/>
            <a:ext cx="1490133" cy="74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7"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2909" y="5219566"/>
            <a:ext cx="872067" cy="43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8"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9511" y="5946103"/>
            <a:ext cx="891116" cy="59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77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75342" y="2767281"/>
            <a:ext cx="88413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cs-CZ" sz="80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PROTEIN</a:t>
            </a:r>
            <a:r>
              <a:rPr lang="en-US" altLang="cs-CZ" sz="5867" b="1" dirty="0"/>
              <a:t> </a:t>
            </a:r>
            <a:r>
              <a:rPr lang="en-US" altLang="cs-CZ" sz="80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FOODS</a:t>
            </a:r>
          </a:p>
        </p:txBody>
      </p:sp>
      <p:pic>
        <p:nvPicPr>
          <p:cNvPr id="4103"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42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cs-CZ" altLang="cs-CZ" smtClean="0"/>
              <a:t>PROTEIN</a:t>
            </a:r>
          </a:p>
        </p:txBody>
      </p:sp>
      <p:sp>
        <p:nvSpPr>
          <p:cNvPr id="3" name="Zástupný symbol pro obsah 2"/>
          <p:cNvSpPr>
            <a:spLocks noGrp="1"/>
          </p:cNvSpPr>
          <p:nvPr>
            <p:ph idx="1"/>
          </p:nvPr>
        </p:nvSpPr>
        <p:spPr/>
        <p:txBody>
          <a:bodyPr rtlCol="0">
            <a:normAutofit fontScale="40000" lnSpcReduction="20000"/>
          </a:bodyPr>
          <a:lstStyle/>
          <a:p>
            <a:pPr>
              <a:buFont typeface="Arial"/>
              <a:buChar char="•"/>
              <a:defRPr/>
            </a:pPr>
            <a:r>
              <a:rPr lang="en-US" sz="5500" dirty="0">
                <a:ea typeface="ＭＳ Ｐゴシック" charset="0"/>
                <a:cs typeface="ＭＳ Ｐゴシック" charset="0"/>
              </a:rPr>
              <a:t>Function:</a:t>
            </a:r>
            <a:br>
              <a:rPr lang="en-US" sz="5500" dirty="0">
                <a:ea typeface="ＭＳ Ｐゴシック" charset="0"/>
                <a:cs typeface="ＭＳ Ｐゴシック" charset="0"/>
              </a:rPr>
            </a:br>
            <a:r>
              <a:rPr lang="en-US" sz="5500" dirty="0">
                <a:ea typeface="ＭＳ Ｐゴシック" charset="0"/>
                <a:cs typeface="ＭＳ Ｐゴシック" charset="0"/>
              </a:rPr>
              <a:t>- building blocks for bones, muscles, cartilage, skin, and blood</a:t>
            </a:r>
            <a:br>
              <a:rPr lang="en-US" sz="5500" dirty="0">
                <a:ea typeface="ＭＳ Ｐゴシック" charset="0"/>
                <a:cs typeface="ＭＳ Ｐゴシック" charset="0"/>
              </a:rPr>
            </a:br>
            <a:r>
              <a:rPr lang="en-US" sz="5500" dirty="0">
                <a:ea typeface="ＭＳ Ｐゴシック" charset="0"/>
                <a:cs typeface="ＭＳ Ｐゴシック" charset="0"/>
              </a:rPr>
              <a:t>- building blocks for enzymes, hormones, and vitamins</a:t>
            </a:r>
            <a:br>
              <a:rPr lang="en-US" sz="5500" dirty="0">
                <a:ea typeface="ＭＳ Ｐゴシック" charset="0"/>
                <a:cs typeface="ＭＳ Ｐゴシック" charset="0"/>
              </a:rPr>
            </a:br>
            <a:r>
              <a:rPr lang="en-US" sz="5500" dirty="0">
                <a:ea typeface="ＭＳ Ｐゴシック" charset="0"/>
                <a:cs typeface="ＭＳ Ｐゴシック" charset="0"/>
              </a:rPr>
              <a:t>- proteins are one of three nutrients that provide </a:t>
            </a:r>
            <a:r>
              <a:rPr lang="en-US" sz="5500" dirty="0" smtClean="0">
                <a:ea typeface="ＭＳ Ｐゴシック" charset="0"/>
                <a:cs typeface="ＭＳ Ｐゴシック" charset="0"/>
              </a:rPr>
              <a:t>energy</a:t>
            </a:r>
            <a:endParaRPr lang="cs-CZ" sz="5500" dirty="0">
              <a:cs typeface="+mn-cs"/>
            </a:endParaRPr>
          </a:p>
          <a:p>
            <a:pPr>
              <a:buFont typeface="Arial"/>
              <a:buChar char="•"/>
              <a:defRPr/>
            </a:pPr>
            <a:r>
              <a:rPr lang="cs-CZ" sz="5500" dirty="0">
                <a:cs typeface="+mn-cs"/>
              </a:rPr>
              <a:t>Protein:</a:t>
            </a:r>
            <a:br>
              <a:rPr lang="cs-CZ" sz="5500" dirty="0">
                <a:cs typeface="+mn-cs"/>
              </a:rPr>
            </a:br>
            <a:r>
              <a:rPr lang="cs-CZ" sz="5500" dirty="0">
                <a:cs typeface="+mn-cs"/>
              </a:rPr>
              <a:t>- </a:t>
            </a:r>
            <a:r>
              <a:rPr lang="cs-CZ" sz="5500" b="1" dirty="0" err="1">
                <a:cs typeface="+mn-cs"/>
              </a:rPr>
              <a:t>high</a:t>
            </a:r>
            <a:r>
              <a:rPr lang="cs-CZ" sz="5500" b="1" dirty="0">
                <a:cs typeface="+mn-cs"/>
              </a:rPr>
              <a:t> </a:t>
            </a:r>
            <a:r>
              <a:rPr lang="cs-CZ" sz="5500" b="1" dirty="0" err="1">
                <a:cs typeface="+mn-cs"/>
              </a:rPr>
              <a:t>biological</a:t>
            </a:r>
            <a:r>
              <a:rPr lang="cs-CZ" sz="5500" b="1" dirty="0">
                <a:cs typeface="+mn-cs"/>
              </a:rPr>
              <a:t> </a:t>
            </a:r>
            <a:r>
              <a:rPr lang="cs-CZ" sz="5500" b="1" dirty="0" err="1">
                <a:cs typeface="+mn-cs"/>
              </a:rPr>
              <a:t>value</a:t>
            </a:r>
            <a:r>
              <a:rPr lang="cs-CZ" sz="5500" b="1" dirty="0">
                <a:cs typeface="+mn-cs"/>
              </a:rPr>
              <a:t> </a:t>
            </a:r>
            <a:r>
              <a:rPr lang="cs-CZ" sz="5500" dirty="0">
                <a:cs typeface="+mn-cs"/>
              </a:rPr>
              <a:t>= </a:t>
            </a:r>
            <a:r>
              <a:rPr lang="en-US" sz="5500" dirty="0">
                <a:cs typeface="+mn-cs"/>
              </a:rPr>
              <a:t>protein contains the essential amino acids in the right proportion required by humans</a:t>
            </a:r>
            <a:r>
              <a:rPr lang="cs-CZ" sz="5500" dirty="0">
                <a:cs typeface="+mn-cs"/>
              </a:rPr>
              <a:t> (</a:t>
            </a:r>
            <a:r>
              <a:rPr lang="en-US" sz="5500" dirty="0">
                <a:cs typeface="+mn-cs"/>
              </a:rPr>
              <a:t>meat, poultry, fish, eggs, milk, cheese and yogurt</a:t>
            </a:r>
            <a:r>
              <a:rPr lang="cs-CZ" sz="5500" dirty="0">
                <a:cs typeface="+mn-cs"/>
              </a:rPr>
              <a:t>)</a:t>
            </a:r>
            <a:br>
              <a:rPr lang="cs-CZ" sz="5500" dirty="0">
                <a:cs typeface="+mn-cs"/>
              </a:rPr>
            </a:br>
            <a:r>
              <a:rPr lang="cs-CZ" sz="5500" dirty="0">
                <a:cs typeface="+mn-cs"/>
              </a:rPr>
              <a:t>- </a:t>
            </a:r>
            <a:r>
              <a:rPr lang="cs-CZ" sz="5500" b="1" dirty="0" err="1">
                <a:cs typeface="+mn-cs"/>
              </a:rPr>
              <a:t>low</a:t>
            </a:r>
            <a:r>
              <a:rPr lang="cs-CZ" sz="5500" b="1" dirty="0">
                <a:cs typeface="+mn-cs"/>
              </a:rPr>
              <a:t> </a:t>
            </a:r>
            <a:r>
              <a:rPr lang="cs-CZ" sz="5500" b="1" dirty="0" err="1">
                <a:cs typeface="+mn-cs"/>
              </a:rPr>
              <a:t>biological</a:t>
            </a:r>
            <a:r>
              <a:rPr lang="cs-CZ" sz="5500" b="1" dirty="0">
                <a:cs typeface="+mn-cs"/>
              </a:rPr>
              <a:t> </a:t>
            </a:r>
            <a:r>
              <a:rPr lang="cs-CZ" sz="5500" b="1" dirty="0" err="1">
                <a:cs typeface="+mn-cs"/>
              </a:rPr>
              <a:t>value</a:t>
            </a:r>
            <a:r>
              <a:rPr lang="cs-CZ" sz="5500" b="1" dirty="0">
                <a:cs typeface="+mn-cs"/>
              </a:rPr>
              <a:t> </a:t>
            </a:r>
            <a:r>
              <a:rPr lang="cs-CZ" sz="5500" dirty="0">
                <a:cs typeface="+mn-cs"/>
              </a:rPr>
              <a:t>= </a:t>
            </a:r>
            <a:r>
              <a:rPr lang="en-US" sz="5500" dirty="0">
                <a:cs typeface="+mn-cs"/>
              </a:rPr>
              <a:t>one or more essential amino acids are present in too short amount</a:t>
            </a:r>
            <a:r>
              <a:rPr lang="cs-CZ" sz="5500" dirty="0">
                <a:cs typeface="+mn-cs"/>
              </a:rPr>
              <a:t> (p</a:t>
            </a:r>
            <a:r>
              <a:rPr lang="en-US" sz="5500" dirty="0" err="1">
                <a:cs typeface="+mn-cs"/>
              </a:rPr>
              <a:t>lants</a:t>
            </a:r>
            <a:r>
              <a:rPr lang="en-US" sz="5500" dirty="0">
                <a:cs typeface="+mn-cs"/>
              </a:rPr>
              <a:t>, legumes, grains, nuts, seeds and vegetables</a:t>
            </a:r>
            <a:r>
              <a:rPr lang="cs-CZ" sz="5500" dirty="0">
                <a:cs typeface="+mn-cs"/>
              </a:rPr>
              <a:t>)</a:t>
            </a:r>
          </a:p>
          <a:p>
            <a:pPr>
              <a:buFont typeface="Arial"/>
              <a:buChar char="•"/>
              <a:defRPr/>
            </a:pPr>
            <a:r>
              <a:rPr lang="cs-CZ" sz="5500" dirty="0">
                <a:solidFill>
                  <a:srgbClr val="FF0000"/>
                </a:solidFill>
                <a:cs typeface="+mn-cs"/>
              </a:rPr>
              <a:t>!!!</a:t>
            </a:r>
            <a:r>
              <a:rPr lang="en-US" sz="5500" dirty="0">
                <a:solidFill>
                  <a:srgbClr val="FF0000"/>
                </a:solidFill>
                <a:ea typeface="ＭＳ Ｐゴシック" charset="0"/>
                <a:cs typeface="ＭＳ Ｐゴシック" charset="0"/>
              </a:rPr>
              <a:t> Legumes contain relatively low quantities of the essential amino acid </a:t>
            </a:r>
            <a:r>
              <a:rPr lang="en-US" sz="5500" b="1" dirty="0">
                <a:solidFill>
                  <a:srgbClr val="FF0000"/>
                </a:solidFill>
                <a:ea typeface="ＭＳ Ｐゴシック" charset="0"/>
                <a:cs typeface="ＭＳ Ｐゴシック" charset="0"/>
              </a:rPr>
              <a:t>methionine </a:t>
            </a:r>
            <a:r>
              <a:rPr lang="en-US" sz="5500" dirty="0">
                <a:solidFill>
                  <a:srgbClr val="FF0000"/>
                </a:solidFill>
                <a:ea typeface="ＭＳ Ｐゴシック" charset="0"/>
                <a:cs typeface="ＭＳ Ｐゴシック" charset="0"/>
              </a:rPr>
              <a:t>(which is found in higher amounts in grains)</a:t>
            </a:r>
            <a:endParaRPr lang="cs-CZ" sz="5500" dirty="0">
              <a:solidFill>
                <a:srgbClr val="FF0000"/>
              </a:solidFill>
              <a:cs typeface="+mn-cs"/>
            </a:endParaRPr>
          </a:p>
          <a:p>
            <a:pPr marL="0" indent="0">
              <a:buNone/>
              <a:defRPr/>
            </a:pPr>
            <a:endParaRPr lang="cs-CZ" dirty="0" smtClean="0">
              <a:ea typeface="+mn-ea"/>
              <a:cs typeface="+mn-cs"/>
            </a:endParaRPr>
          </a:p>
          <a:p>
            <a:pPr>
              <a:buFont typeface="Arial"/>
              <a:buChar char="•"/>
              <a:defRPr/>
            </a:pPr>
            <a:r>
              <a:rPr lang="cs-CZ" sz="3067" dirty="0">
                <a:cs typeface="+mn-cs"/>
              </a:rPr>
              <a:t>T</a:t>
            </a:r>
            <a:r>
              <a:rPr lang="en-US" sz="3067" dirty="0">
                <a:cs typeface="+mn-cs"/>
              </a:rPr>
              <a:t>he amino acid that is in </a:t>
            </a:r>
            <a:r>
              <a:rPr lang="cs-CZ" sz="3067" dirty="0" err="1" smtClean="0">
                <a:cs typeface="+mn-cs"/>
              </a:rPr>
              <a:t>the</a:t>
            </a:r>
            <a:r>
              <a:rPr lang="cs-CZ" sz="3067" dirty="0" smtClean="0">
                <a:cs typeface="+mn-cs"/>
              </a:rPr>
              <a:t> </a:t>
            </a:r>
            <a:r>
              <a:rPr lang="en-US" sz="3067" dirty="0" smtClean="0">
                <a:cs typeface="+mn-cs"/>
              </a:rPr>
              <a:t>shortest </a:t>
            </a:r>
            <a:r>
              <a:rPr lang="en-US" sz="3067" dirty="0">
                <a:cs typeface="+mn-cs"/>
              </a:rPr>
              <a:t>supply in relation to need is termed the </a:t>
            </a:r>
            <a:r>
              <a:rPr lang="en-US" sz="3067" b="1" dirty="0">
                <a:cs typeface="+mn-cs"/>
              </a:rPr>
              <a:t>limiting amino acid</a:t>
            </a:r>
            <a:endParaRPr lang="cs-CZ" sz="3067" b="1" dirty="0">
              <a:cs typeface="+mn-cs"/>
            </a:endParaRPr>
          </a:p>
          <a:p>
            <a:pPr>
              <a:buFont typeface="Arial"/>
              <a:buChar char="•"/>
              <a:defRPr/>
            </a:pPr>
            <a:r>
              <a:rPr lang="cs-CZ" sz="3067" dirty="0" err="1">
                <a:cs typeface="+mn-cs"/>
              </a:rPr>
              <a:t>Essential</a:t>
            </a:r>
            <a:r>
              <a:rPr lang="cs-CZ" sz="3067" dirty="0">
                <a:cs typeface="+mn-cs"/>
              </a:rPr>
              <a:t> </a:t>
            </a:r>
            <a:r>
              <a:rPr lang="cs-CZ" sz="3067" dirty="0" err="1">
                <a:cs typeface="+mn-cs"/>
              </a:rPr>
              <a:t>amino</a:t>
            </a:r>
            <a:r>
              <a:rPr lang="cs-CZ" sz="3067" dirty="0">
                <a:cs typeface="+mn-cs"/>
              </a:rPr>
              <a:t> </a:t>
            </a:r>
            <a:r>
              <a:rPr lang="cs-CZ" sz="3067" dirty="0" err="1">
                <a:cs typeface="+mn-cs"/>
              </a:rPr>
              <a:t>acid</a:t>
            </a:r>
            <a:r>
              <a:rPr lang="cs-CZ" sz="3067" dirty="0">
                <a:cs typeface="+mn-cs"/>
              </a:rPr>
              <a:t> = </a:t>
            </a:r>
            <a:r>
              <a:rPr lang="en-US" sz="3067" dirty="0">
                <a:cs typeface="+mn-cs"/>
              </a:rPr>
              <a:t>indispensable amino acids that cannot be produced during metabolism by the body and therefore must be provided by our diet</a:t>
            </a:r>
            <a:endParaRPr lang="cs-CZ" sz="3067" dirty="0">
              <a:cs typeface="+mn-cs"/>
            </a:endParaRPr>
          </a:p>
          <a:p>
            <a:pPr>
              <a:buFont typeface="Arial"/>
              <a:buChar char="•"/>
              <a:defRPr/>
            </a:pPr>
            <a:r>
              <a:rPr lang="cs-CZ" sz="3067" dirty="0">
                <a:cs typeface="+mn-cs"/>
              </a:rPr>
              <a:t>Non - </a:t>
            </a:r>
            <a:r>
              <a:rPr lang="cs-CZ" sz="3067" dirty="0" err="1">
                <a:cs typeface="+mn-cs"/>
              </a:rPr>
              <a:t>essential</a:t>
            </a:r>
            <a:r>
              <a:rPr lang="cs-CZ" sz="3067" dirty="0">
                <a:cs typeface="+mn-cs"/>
              </a:rPr>
              <a:t> </a:t>
            </a:r>
            <a:r>
              <a:rPr lang="cs-CZ" sz="3067" dirty="0" err="1">
                <a:cs typeface="+mn-cs"/>
              </a:rPr>
              <a:t>amino</a:t>
            </a:r>
            <a:r>
              <a:rPr lang="cs-CZ" sz="3067" dirty="0">
                <a:cs typeface="+mn-cs"/>
              </a:rPr>
              <a:t> acid </a:t>
            </a:r>
            <a:r>
              <a:rPr lang="cs-CZ" sz="3067" dirty="0" smtClean="0">
                <a:cs typeface="+mn-cs"/>
              </a:rPr>
              <a:t>= </a:t>
            </a:r>
            <a:r>
              <a:rPr lang="en-US" sz="3067" dirty="0" smtClean="0">
                <a:cs typeface="+mn-cs"/>
              </a:rPr>
              <a:t>dispensable </a:t>
            </a:r>
            <a:r>
              <a:rPr lang="en-US" sz="3067" dirty="0">
                <a:cs typeface="+mn-cs"/>
              </a:rPr>
              <a:t>amino acids that can be produced endogenously in the body from other proteins</a:t>
            </a:r>
            <a:endParaRPr lang="cs-CZ" sz="3067" dirty="0">
              <a:cs typeface="+mn-cs"/>
            </a:endParaRPr>
          </a:p>
        </p:txBody>
      </p:sp>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54</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122769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Documents and Settings\Verunka\Dokumenty\Dropbox\UNKA\UNKA\PROJEKTY\VIP\FOTO\PaV_UKLIZENO\kapitola_PŘIMĚŘENOST\POMĚR_PLÁTEK_MA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27684" y="4579129"/>
            <a:ext cx="1833033" cy="9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10517717" y="5645151"/>
            <a:ext cx="121920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067">
                <a:latin typeface="Calibri" panose="020F0502020204030204" pitchFamily="34" charset="0"/>
              </a:rPr>
              <a:t>www.pav.rvp.cz</a:t>
            </a:r>
          </a:p>
        </p:txBody>
      </p:sp>
      <p:pic>
        <p:nvPicPr>
          <p:cNvPr id="6148" name="Picture 2" descr="http://www.ulekare.cz/dbpic/potravinova_pyramida_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9051" y="1518709"/>
            <a:ext cx="4434417" cy="440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a:spLocks noChangeArrowheads="1"/>
          </p:cNvSpPr>
          <p:nvPr/>
        </p:nvSpPr>
        <p:spPr bwMode="auto">
          <a:xfrm>
            <a:off x="6257445" y="1852083"/>
            <a:ext cx="2889249" cy="895351"/>
          </a:xfrm>
          <a:prstGeom prst="wedgeRoundRectCallout">
            <a:avLst>
              <a:gd name="adj1" fmla="val -113074"/>
              <a:gd name="adj2" fmla="val 87500"/>
              <a:gd name="adj3" fmla="val 16667"/>
            </a:avLst>
          </a:prstGeom>
          <a:solidFill>
            <a:srgbClr val="FFFFFF"/>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200" dirty="0">
                <a:latin typeface="Segoe UI" panose="020B0502040204020203" pitchFamily="34" charset="0"/>
                <a:cs typeface="Segoe UI" panose="020B0502040204020203" pitchFamily="34" charset="0"/>
              </a:rPr>
              <a:t>1-3 </a:t>
            </a:r>
            <a:r>
              <a:rPr lang="cs-CZ" sz="2200" dirty="0" err="1">
                <a:latin typeface="Segoe UI" panose="020B0502040204020203" pitchFamily="34" charset="0"/>
                <a:cs typeface="Segoe UI" panose="020B0502040204020203" pitchFamily="34" charset="0"/>
              </a:rPr>
              <a:t>portions</a:t>
            </a:r>
            <a:r>
              <a:rPr lang="en-US" sz="2200" dirty="0">
                <a:latin typeface="Segoe UI" panose="020B0502040204020203" pitchFamily="34" charset="0"/>
                <a:cs typeface="Segoe UI" panose="020B0502040204020203" pitchFamily="34" charset="0"/>
              </a:rPr>
              <a:t> a day</a:t>
            </a:r>
          </a:p>
        </p:txBody>
      </p:sp>
      <p:sp>
        <p:nvSpPr>
          <p:cNvPr id="3" name="Rectangle 2"/>
          <p:cNvSpPr>
            <a:spLocks noChangeArrowheads="1"/>
          </p:cNvSpPr>
          <p:nvPr/>
        </p:nvSpPr>
        <p:spPr bwMode="auto">
          <a:xfrm>
            <a:off x="6257445" y="3057525"/>
            <a:ext cx="5192184" cy="1322917"/>
          </a:xfrm>
          <a:prstGeom prst="rect">
            <a:avLst/>
          </a:prstGeom>
          <a:solidFill>
            <a:schemeClr val="bg1"/>
          </a:solidFill>
          <a:ln w="9525">
            <a:solidFill>
              <a:srgbClr val="4A7EBB"/>
            </a:solidFill>
            <a:miter lim="800000"/>
            <a:headEnd/>
            <a:tailEnd/>
          </a:ln>
          <a:effectLst>
            <a:outerShdw dist="23000" dir="5400000" rotWithShape="0">
              <a:srgbClr val="808080">
                <a:alpha val="34998"/>
              </a:srgbClr>
            </a:outerShdw>
          </a:effectLst>
        </p:spPr>
        <p:txBody>
          <a:bodyPr anchor="ctr"/>
          <a:lstStyle/>
          <a:p>
            <a:pPr eaLnBrk="1" hangingPunct="1">
              <a:defRPr/>
            </a:pPr>
            <a:r>
              <a:rPr lang="cs-CZ" sz="2200" dirty="0">
                <a:solidFill>
                  <a:srgbClr val="000000"/>
                </a:solidFill>
                <a:latin typeface="Segoe UI" panose="020B0502040204020203" pitchFamily="34" charset="0"/>
                <a:cs typeface="Segoe UI" panose="020B0502040204020203" pitchFamily="34" charset="0"/>
              </a:rPr>
              <a:t>80 g </a:t>
            </a:r>
            <a:r>
              <a:rPr lang="cs-CZ" sz="2200" dirty="0" err="1">
                <a:solidFill>
                  <a:srgbClr val="000000"/>
                </a:solidFill>
                <a:latin typeface="Segoe UI" panose="020B0502040204020203" pitchFamily="34" charset="0"/>
                <a:cs typeface="Segoe UI" panose="020B0502040204020203" pitchFamily="34" charset="0"/>
              </a:rPr>
              <a:t>cooked</a:t>
            </a:r>
            <a:r>
              <a:rPr lang="cs-CZ" sz="2200" dirty="0">
                <a:solidFill>
                  <a:srgbClr val="000000"/>
                </a:solidFill>
                <a:latin typeface="Segoe UI" panose="020B0502040204020203" pitchFamily="34" charset="0"/>
                <a:cs typeface="Segoe UI" panose="020B0502040204020203" pitchFamily="34" charset="0"/>
              </a:rPr>
              <a:t> </a:t>
            </a:r>
            <a:r>
              <a:rPr lang="cs-CZ" sz="2200" dirty="0" err="1">
                <a:solidFill>
                  <a:srgbClr val="000000"/>
                </a:solidFill>
                <a:latin typeface="Segoe UI" panose="020B0502040204020203" pitchFamily="34" charset="0"/>
                <a:cs typeface="Segoe UI" panose="020B0502040204020203" pitchFamily="34" charset="0"/>
              </a:rPr>
              <a:t>meat</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2 </a:t>
            </a:r>
            <a:r>
              <a:rPr lang="cs-CZ" sz="2200" dirty="0" err="1">
                <a:solidFill>
                  <a:srgbClr val="000000"/>
                </a:solidFill>
                <a:latin typeface="Segoe UI" panose="020B0502040204020203" pitchFamily="34" charset="0"/>
                <a:cs typeface="Segoe UI" panose="020B0502040204020203" pitchFamily="34" charset="0"/>
              </a:rPr>
              <a:t>eggs</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100 g </a:t>
            </a:r>
            <a:r>
              <a:rPr lang="cs-CZ" sz="2200" dirty="0" err="1">
                <a:solidFill>
                  <a:srgbClr val="000000"/>
                </a:solidFill>
                <a:latin typeface="Segoe UI" panose="020B0502040204020203" pitchFamily="34" charset="0"/>
                <a:cs typeface="Segoe UI" panose="020B0502040204020203" pitchFamily="34" charset="0"/>
              </a:rPr>
              <a:t>or</a:t>
            </a:r>
            <a:r>
              <a:rPr lang="cs-CZ" sz="2200" dirty="0">
                <a:solidFill>
                  <a:srgbClr val="000000"/>
                </a:solidFill>
                <a:latin typeface="Segoe UI" panose="020B0502040204020203" pitchFamily="34" charset="0"/>
                <a:cs typeface="Segoe UI" panose="020B0502040204020203" pitchFamily="34" charset="0"/>
              </a:rPr>
              <a:t> 250 ml cup </a:t>
            </a:r>
            <a:r>
              <a:rPr lang="cs-CZ" sz="2200" dirty="0" err="1">
                <a:solidFill>
                  <a:srgbClr val="000000"/>
                </a:solidFill>
                <a:latin typeface="Segoe UI" panose="020B0502040204020203" pitchFamily="34" charset="0"/>
                <a:cs typeface="Segoe UI" panose="020B0502040204020203" pitchFamily="34" charset="0"/>
              </a:rPr>
              <a:t>of</a:t>
            </a:r>
            <a:r>
              <a:rPr lang="cs-CZ" sz="2200" dirty="0">
                <a:solidFill>
                  <a:srgbClr val="000000"/>
                </a:solidFill>
                <a:latin typeface="Segoe UI" panose="020B0502040204020203" pitchFamily="34" charset="0"/>
                <a:cs typeface="Segoe UI" panose="020B0502040204020203" pitchFamily="34" charset="0"/>
              </a:rPr>
              <a:t> </a:t>
            </a:r>
            <a:r>
              <a:rPr lang="cs-CZ" sz="2200" dirty="0" err="1">
                <a:solidFill>
                  <a:srgbClr val="000000"/>
                </a:solidFill>
                <a:latin typeface="Segoe UI" panose="020B0502040204020203" pitchFamily="34" charset="0"/>
                <a:cs typeface="Segoe UI" panose="020B0502040204020203" pitchFamily="34" charset="0"/>
              </a:rPr>
              <a:t>boiled</a:t>
            </a:r>
            <a:r>
              <a:rPr lang="cs-CZ" sz="2200" dirty="0">
                <a:solidFill>
                  <a:srgbClr val="000000"/>
                </a:solidFill>
                <a:latin typeface="Segoe UI" panose="020B0502040204020203" pitchFamily="34" charset="0"/>
                <a:cs typeface="Segoe UI" panose="020B0502040204020203" pitchFamily="34" charset="0"/>
              </a:rPr>
              <a:t> </a:t>
            </a:r>
            <a:r>
              <a:rPr lang="cs-CZ" sz="2200" dirty="0" err="1">
                <a:solidFill>
                  <a:srgbClr val="000000"/>
                </a:solidFill>
                <a:latin typeface="Segoe UI" panose="020B0502040204020203" pitchFamily="34" charset="0"/>
                <a:cs typeface="Segoe UI" panose="020B0502040204020203" pitchFamily="34" charset="0"/>
              </a:rPr>
              <a:t>legumes</a:t>
            </a:r>
            <a:endParaRPr lang="en-US" sz="2200" dirty="0">
              <a:solidFill>
                <a:srgbClr val="00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err="1" smtClean="0"/>
              <a:t>Servings</a:t>
            </a:r>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55</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603147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75342" y="2767281"/>
            <a:ext cx="88413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cs-CZ" sz="80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PROTEIN</a:t>
            </a:r>
            <a:r>
              <a:rPr lang="en-US" altLang="cs-CZ" sz="5867" b="1" dirty="0"/>
              <a:t> </a:t>
            </a:r>
            <a:r>
              <a:rPr lang="en-US" altLang="cs-CZ" sz="80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FOODS</a:t>
            </a:r>
          </a:p>
        </p:txBody>
      </p:sp>
      <p:pic>
        <p:nvPicPr>
          <p:cNvPr id="4103"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xplosion 1 8"/>
          <p:cNvSpPr>
            <a:spLocks noChangeArrowheads="1"/>
          </p:cNvSpPr>
          <p:nvPr/>
        </p:nvSpPr>
        <p:spPr bwMode="auto">
          <a:xfrm>
            <a:off x="1686985" y="77220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t>
            </a:r>
            <a:r>
              <a:rPr lang="en-US" sz="1600" dirty="0"/>
              <a:t>EPA, DHA</a:t>
            </a:r>
          </a:p>
        </p:txBody>
      </p:sp>
      <p:sp>
        <p:nvSpPr>
          <p:cNvPr id="9" name="Explosion 1 13"/>
          <p:cNvSpPr>
            <a:spLocks noChangeArrowheads="1"/>
          </p:cNvSpPr>
          <p:nvPr/>
        </p:nvSpPr>
        <p:spPr bwMode="auto">
          <a:xfrm>
            <a:off x="2667001" y="4491567"/>
            <a:ext cx="2163233" cy="16256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FIBRE</a:t>
            </a:r>
          </a:p>
        </p:txBody>
      </p:sp>
      <p:sp>
        <p:nvSpPr>
          <p:cNvPr id="10" name="Explosion 1 16"/>
          <p:cNvSpPr>
            <a:spLocks noChangeArrowheads="1"/>
          </p:cNvSpPr>
          <p:nvPr/>
        </p:nvSpPr>
        <p:spPr bwMode="auto">
          <a:xfrm>
            <a:off x="9311217" y="829734"/>
            <a:ext cx="192828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Fe</a:t>
            </a:r>
            <a:r>
              <a:rPr lang="cs-CZ" sz="2400" dirty="0"/>
              <a:t>, </a:t>
            </a:r>
            <a:r>
              <a:rPr lang="cs-CZ" sz="2400" dirty="0" err="1"/>
              <a:t>Zn</a:t>
            </a:r>
            <a:endParaRPr lang="en-US" sz="2400" dirty="0"/>
          </a:p>
        </p:txBody>
      </p:sp>
      <p:sp>
        <p:nvSpPr>
          <p:cNvPr id="11" name="Explosion 1 12"/>
          <p:cNvSpPr>
            <a:spLocks noChangeArrowheads="1"/>
          </p:cNvSpPr>
          <p:nvPr/>
        </p:nvSpPr>
        <p:spPr bwMode="auto">
          <a:xfrm>
            <a:off x="3122085" y="128740"/>
            <a:ext cx="2222500" cy="1515533"/>
          </a:xfrm>
          <a:prstGeom prst="irregularSeal1">
            <a:avLst/>
          </a:prstGeom>
          <a:solidFill>
            <a:schemeClr val="accent2"/>
          </a:solidFill>
          <a:ln w="9525">
            <a:solidFill>
              <a:srgbClr val="C0504D"/>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867" dirty="0"/>
              <a:t>MERCURY</a:t>
            </a:r>
          </a:p>
        </p:txBody>
      </p:sp>
      <p:sp>
        <p:nvSpPr>
          <p:cNvPr id="12" name="Explosion 1 8"/>
          <p:cNvSpPr>
            <a:spLocks noChangeArrowheads="1"/>
          </p:cNvSpPr>
          <p:nvPr/>
        </p:nvSpPr>
        <p:spPr bwMode="auto">
          <a:xfrm>
            <a:off x="264585" y="390736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ALA</a:t>
            </a:r>
            <a:endParaRPr lang="en-US" sz="1600" dirty="0"/>
          </a:p>
        </p:txBody>
      </p:sp>
      <p:sp>
        <p:nvSpPr>
          <p:cNvPr id="13" name="Explosion 1 16"/>
          <p:cNvSpPr>
            <a:spLocks noChangeArrowheads="1"/>
          </p:cNvSpPr>
          <p:nvPr/>
        </p:nvSpPr>
        <p:spPr bwMode="auto">
          <a:xfrm>
            <a:off x="6138334" y="334434"/>
            <a:ext cx="2749551" cy="1367367"/>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B</a:t>
            </a:r>
            <a:r>
              <a:rPr lang="cs-CZ" sz="2400" baseline="-25000" dirty="0"/>
              <a:t>12</a:t>
            </a:r>
            <a:r>
              <a:rPr lang="cs-CZ" sz="2400" dirty="0"/>
              <a:t>, A</a:t>
            </a:r>
            <a:endParaRPr lang="en-US" sz="2400" dirty="0"/>
          </a:p>
        </p:txBody>
      </p:sp>
      <p:sp>
        <p:nvSpPr>
          <p:cNvPr id="14" name="Explosion 1 10"/>
          <p:cNvSpPr>
            <a:spLocks noChangeArrowheads="1"/>
          </p:cNvSpPr>
          <p:nvPr/>
        </p:nvSpPr>
        <p:spPr bwMode="auto">
          <a:xfrm>
            <a:off x="8887884" y="3907367"/>
            <a:ext cx="3113616"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All essential amino acids</a:t>
            </a:r>
          </a:p>
        </p:txBody>
      </p:sp>
      <p:sp>
        <p:nvSpPr>
          <p:cNvPr id="15" name="Explosion 1 16"/>
          <p:cNvSpPr>
            <a:spLocks noChangeArrowheads="1"/>
          </p:cNvSpPr>
          <p:nvPr/>
        </p:nvSpPr>
        <p:spPr bwMode="auto">
          <a:xfrm>
            <a:off x="264585" y="1705658"/>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D</a:t>
            </a:r>
            <a:endParaRPr lang="en-US" sz="2400" dirty="0"/>
          </a:p>
        </p:txBody>
      </p:sp>
    </p:spTree>
    <p:extLst>
      <p:ext uri="{BB962C8B-B14F-4D97-AF65-F5344CB8AC3E}">
        <p14:creationId xmlns:p14="http://schemas.microsoft.com/office/powerpoint/2010/main" val="3515725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noFill/>
        </p:spPr>
        <p:txBody>
          <a:bodyPr>
            <a:normAutofit/>
          </a:bodyPr>
          <a:lstStyle/>
          <a:p>
            <a:pPr algn="l"/>
            <a:r>
              <a:rPr lang="cs-CZ" altLang="cs-CZ" sz="4267" dirty="0" err="1" smtClean="0"/>
              <a:t>Fish</a:t>
            </a:r>
            <a:r>
              <a:rPr lang="cs-CZ" altLang="cs-CZ" sz="4267" dirty="0" smtClean="0"/>
              <a:t> and </a:t>
            </a:r>
            <a:r>
              <a:rPr lang="cs-CZ" altLang="cs-CZ" sz="4267" dirty="0" err="1" smtClean="0"/>
              <a:t>seafood</a:t>
            </a:r>
            <a:r>
              <a:rPr lang="cs-CZ" altLang="cs-CZ" sz="4267" dirty="0" smtClean="0"/>
              <a:t>: </a:t>
            </a:r>
            <a:r>
              <a:rPr lang="cs-CZ" altLang="cs-CZ" sz="4267" dirty="0">
                <a:solidFill>
                  <a:schemeClr val="accent2">
                    <a:lumMod val="75000"/>
                  </a:schemeClr>
                </a:solidFill>
              </a:rPr>
              <a:t>EPA, DHA, </a:t>
            </a:r>
            <a:r>
              <a:rPr lang="cs-CZ" altLang="cs-CZ" sz="4267" dirty="0" smtClean="0">
                <a:solidFill>
                  <a:schemeClr val="accent2">
                    <a:lumMod val="75000"/>
                  </a:schemeClr>
                </a:solidFill>
              </a:rPr>
              <a:t>vit. </a:t>
            </a:r>
            <a:r>
              <a:rPr lang="cs-CZ" altLang="cs-CZ" sz="4267" dirty="0">
                <a:solidFill>
                  <a:schemeClr val="accent2">
                    <a:lumMod val="75000"/>
                  </a:schemeClr>
                </a:solidFill>
              </a:rPr>
              <a:t>D</a:t>
            </a:r>
            <a:endParaRPr lang="en-US" altLang="cs-CZ" sz="4267" dirty="0">
              <a:solidFill>
                <a:schemeClr val="accent2">
                  <a:lumMod val="75000"/>
                </a:schemeClr>
              </a:solidFill>
            </a:endParaRPr>
          </a:p>
        </p:txBody>
      </p:sp>
      <p:sp>
        <p:nvSpPr>
          <p:cNvPr id="8196" name="Content Placeholder 2"/>
          <p:cNvSpPr>
            <a:spLocks noGrp="1"/>
          </p:cNvSpPr>
          <p:nvPr>
            <p:ph idx="1"/>
          </p:nvPr>
        </p:nvSpPr>
        <p:spPr>
          <a:ln>
            <a:noFill/>
            <a:miter lim="800000"/>
            <a:headEnd/>
            <a:tailEnd/>
          </a:ln>
        </p:spPr>
        <p:txBody>
          <a:bodyPr>
            <a:normAutofit lnSpcReduction="10000"/>
          </a:bodyPr>
          <a:lstStyle/>
          <a:p>
            <a:pPr>
              <a:buFont typeface="Arial" panose="020B0604020202020204" pitchFamily="34" charset="0"/>
              <a:buNone/>
            </a:pPr>
            <a:r>
              <a:rPr lang="cs-CZ" altLang="cs-CZ" sz="2400" b="1" dirty="0"/>
              <a:t>HEALTH CLAIM/RELATIONSHIP:</a:t>
            </a:r>
          </a:p>
          <a:p>
            <a:r>
              <a:rPr lang="en-US" altLang="cs-CZ" sz="2133" b="1" dirty="0"/>
              <a:t>EPA </a:t>
            </a:r>
            <a:r>
              <a:rPr lang="cs-CZ" altLang="cs-CZ" sz="2133" b="1" dirty="0"/>
              <a:t>(</a:t>
            </a:r>
            <a:r>
              <a:rPr lang="cs-CZ" altLang="cs-CZ" sz="2133" b="1" dirty="0" err="1"/>
              <a:t>eicosapentaenoic</a:t>
            </a:r>
            <a:r>
              <a:rPr lang="cs-CZ" altLang="cs-CZ" sz="2133" b="1" dirty="0"/>
              <a:t> acid) </a:t>
            </a:r>
            <a:r>
              <a:rPr lang="en-US" altLang="cs-CZ" sz="2133" b="1" dirty="0"/>
              <a:t>and DHA</a:t>
            </a:r>
            <a:r>
              <a:rPr lang="cs-CZ" altLang="cs-CZ" sz="2133" b="1" dirty="0"/>
              <a:t> (</a:t>
            </a:r>
            <a:r>
              <a:rPr lang="cs-CZ" altLang="cs-CZ" sz="2133" b="1" dirty="0" err="1"/>
              <a:t>docosahexaenoic</a:t>
            </a:r>
            <a:r>
              <a:rPr lang="cs-CZ" altLang="cs-CZ" sz="2133" b="1" dirty="0"/>
              <a:t> acid</a:t>
            </a:r>
            <a:r>
              <a:rPr lang="cs-CZ" altLang="cs-CZ" sz="2133" b="1" dirty="0" smtClean="0"/>
              <a:t>)</a:t>
            </a:r>
            <a:r>
              <a:rPr lang="en-US" altLang="cs-CZ" sz="2133" b="1" dirty="0" smtClean="0"/>
              <a:t>:</a:t>
            </a:r>
            <a:r>
              <a:rPr lang="en-US" altLang="cs-CZ" sz="2133" dirty="0"/>
              <a:t/>
            </a:r>
            <a:br>
              <a:rPr lang="en-US" altLang="cs-CZ" sz="2133" dirty="0"/>
            </a:br>
            <a:r>
              <a:rPr lang="en-US" altLang="cs-CZ" sz="1867" dirty="0"/>
              <a:t>- maintenance of normal </a:t>
            </a:r>
            <a:r>
              <a:rPr lang="en-US" altLang="cs-CZ" sz="1867" dirty="0">
                <a:solidFill>
                  <a:schemeClr val="accent2">
                    <a:lumMod val="75000"/>
                  </a:schemeClr>
                </a:solidFill>
              </a:rPr>
              <a:t>cardiac function</a:t>
            </a:r>
            <a:r>
              <a:rPr lang="en-US" altLang="cs-CZ" sz="1867" baseline="30000" dirty="0">
                <a:solidFill>
                  <a:schemeClr val="accent2">
                    <a:lumMod val="75000"/>
                  </a:schemeClr>
                </a:solidFill>
              </a:rPr>
              <a:t>1</a:t>
            </a:r>
            <a:r>
              <a:rPr lang="cs-CZ" altLang="cs-CZ" sz="1867" dirty="0">
                <a:solidFill>
                  <a:schemeClr val="accent2">
                    <a:lumMod val="75000"/>
                  </a:schemeClr>
                </a:solidFill>
              </a:rPr>
              <a:t>, </a:t>
            </a:r>
            <a:r>
              <a:rPr lang="en-US" altLang="cs-CZ" sz="1867" dirty="0">
                <a:solidFill>
                  <a:schemeClr val="accent2">
                    <a:lumMod val="75000"/>
                  </a:schemeClr>
                </a:solidFill>
              </a:rPr>
              <a:t>blood pressure</a:t>
            </a:r>
            <a:r>
              <a:rPr lang="en-US" altLang="cs-CZ" sz="1867" baseline="30000" dirty="0">
                <a:solidFill>
                  <a:schemeClr val="accent2">
                    <a:lumMod val="75000"/>
                  </a:schemeClr>
                </a:solidFill>
              </a:rPr>
              <a:t>2</a:t>
            </a:r>
            <a:r>
              <a:rPr lang="cs-CZ" altLang="cs-CZ" sz="1867" dirty="0">
                <a:solidFill>
                  <a:schemeClr val="accent2">
                    <a:lumMod val="75000"/>
                  </a:schemeClr>
                </a:solidFill>
              </a:rPr>
              <a:t>, </a:t>
            </a:r>
            <a:r>
              <a:rPr lang="en-US" altLang="cs-CZ" sz="1867" dirty="0">
                <a:solidFill>
                  <a:schemeClr val="accent2">
                    <a:lumMod val="75000"/>
                  </a:schemeClr>
                </a:solidFill>
              </a:rPr>
              <a:t>blood concentrations of tri</a:t>
            </a:r>
            <a:r>
              <a:rPr lang="cs-CZ" altLang="cs-CZ" sz="1867" dirty="0">
                <a:solidFill>
                  <a:schemeClr val="accent2">
                    <a:lumMod val="75000"/>
                  </a:schemeClr>
                </a:solidFill>
              </a:rPr>
              <a:t>acyl</a:t>
            </a:r>
            <a:r>
              <a:rPr lang="en-US" altLang="cs-CZ" sz="1867" dirty="0" err="1">
                <a:solidFill>
                  <a:schemeClr val="accent2">
                    <a:lumMod val="75000"/>
                  </a:schemeClr>
                </a:solidFill>
              </a:rPr>
              <a:t>glycer</a:t>
            </a:r>
            <a:r>
              <a:rPr lang="cs-CZ" altLang="cs-CZ" sz="1867" dirty="0" err="1">
                <a:solidFill>
                  <a:schemeClr val="accent2">
                    <a:lumMod val="75000"/>
                  </a:schemeClr>
                </a:solidFill>
              </a:rPr>
              <a:t>ols</a:t>
            </a:r>
            <a:r>
              <a:rPr lang="en-US" altLang="cs-CZ" sz="1867" baseline="30000" dirty="0">
                <a:solidFill>
                  <a:schemeClr val="accent2">
                    <a:lumMod val="75000"/>
                  </a:schemeClr>
                </a:solidFill>
              </a:rPr>
              <a:t>3</a:t>
            </a:r>
            <a:endParaRPr lang="en-US" altLang="cs-CZ" sz="1867" dirty="0">
              <a:solidFill>
                <a:schemeClr val="accent2">
                  <a:lumMod val="75000"/>
                </a:schemeClr>
              </a:solidFill>
            </a:endParaRPr>
          </a:p>
          <a:p>
            <a:r>
              <a:rPr lang="en-US" altLang="cs-CZ" sz="2133" b="1" dirty="0"/>
              <a:t>DHA:</a:t>
            </a:r>
            <a:br>
              <a:rPr lang="en-US" altLang="cs-CZ" sz="2133" b="1" dirty="0"/>
            </a:br>
            <a:r>
              <a:rPr lang="en-US" altLang="cs-CZ" sz="1867" dirty="0"/>
              <a:t>- maintenance of normal (fasting) </a:t>
            </a:r>
            <a:r>
              <a:rPr lang="en-US" altLang="cs-CZ" sz="1867" dirty="0">
                <a:solidFill>
                  <a:schemeClr val="accent2">
                    <a:lumMod val="75000"/>
                  </a:schemeClr>
                </a:solidFill>
              </a:rPr>
              <a:t>blood concentrations of tri</a:t>
            </a:r>
            <a:r>
              <a:rPr lang="cs-CZ" altLang="cs-CZ" sz="1867" dirty="0">
                <a:solidFill>
                  <a:schemeClr val="accent2">
                    <a:lumMod val="75000"/>
                  </a:schemeClr>
                </a:solidFill>
              </a:rPr>
              <a:t>acyl</a:t>
            </a:r>
            <a:r>
              <a:rPr lang="en-US" altLang="cs-CZ" sz="1867" dirty="0" err="1">
                <a:solidFill>
                  <a:schemeClr val="accent2">
                    <a:lumMod val="75000"/>
                  </a:schemeClr>
                </a:solidFill>
              </a:rPr>
              <a:t>glycer</a:t>
            </a:r>
            <a:r>
              <a:rPr lang="cs-CZ" altLang="cs-CZ" sz="1867" dirty="0" err="1">
                <a:solidFill>
                  <a:schemeClr val="accent2">
                    <a:lumMod val="75000"/>
                  </a:schemeClr>
                </a:solidFill>
              </a:rPr>
              <a:t>ols</a:t>
            </a:r>
            <a:r>
              <a:rPr lang="en-US" altLang="cs-CZ" sz="1867" baseline="30000" dirty="0">
                <a:solidFill>
                  <a:schemeClr val="accent2">
                    <a:lumMod val="75000"/>
                  </a:schemeClr>
                </a:solidFill>
              </a:rPr>
              <a:t>4</a:t>
            </a:r>
            <a:endParaRPr lang="en-US" altLang="cs-CZ" sz="1867" dirty="0">
              <a:solidFill>
                <a:schemeClr val="accent2">
                  <a:lumMod val="75000"/>
                </a:schemeClr>
              </a:solidFill>
            </a:endParaRPr>
          </a:p>
          <a:p>
            <a:r>
              <a:rPr lang="en-US" altLang="cs-CZ" sz="2133" b="1" dirty="0"/>
              <a:t>MATERNAL INTAKE:</a:t>
            </a:r>
            <a:br>
              <a:rPr lang="en-US" altLang="cs-CZ" sz="2133" b="1" dirty="0"/>
            </a:br>
            <a:r>
              <a:rPr lang="en-US" altLang="cs-CZ" sz="1867" dirty="0"/>
              <a:t>- DHA maternal intake contributes to the normal </a:t>
            </a:r>
            <a:r>
              <a:rPr lang="en-US" altLang="cs-CZ" sz="1867" dirty="0">
                <a:solidFill>
                  <a:schemeClr val="accent2">
                    <a:lumMod val="75000"/>
                  </a:schemeClr>
                </a:solidFill>
              </a:rPr>
              <a:t>brain development of the </a:t>
            </a:r>
            <a:r>
              <a:rPr lang="en-US" altLang="cs-CZ" sz="1867" dirty="0" err="1">
                <a:solidFill>
                  <a:schemeClr val="accent2">
                    <a:lumMod val="75000"/>
                  </a:schemeClr>
                </a:solidFill>
              </a:rPr>
              <a:t>foetus</a:t>
            </a:r>
            <a:r>
              <a:rPr lang="en-US" altLang="cs-CZ" sz="1867" dirty="0">
                <a:solidFill>
                  <a:schemeClr val="accent2">
                    <a:lumMod val="75000"/>
                  </a:schemeClr>
                </a:solidFill>
              </a:rPr>
              <a:t> and breastfed infants</a:t>
            </a:r>
            <a:r>
              <a:rPr lang="en-US" altLang="cs-CZ" sz="1867" baseline="30000" dirty="0">
                <a:solidFill>
                  <a:schemeClr val="accent2">
                    <a:lumMod val="75000"/>
                  </a:schemeClr>
                </a:solidFill>
              </a:rPr>
              <a:t>5</a:t>
            </a:r>
            <a:r>
              <a:rPr lang="en-US" altLang="cs-CZ" sz="1867" dirty="0">
                <a:solidFill>
                  <a:schemeClr val="accent2">
                    <a:lumMod val="75000"/>
                  </a:schemeClr>
                </a:solidFill>
              </a:rPr>
              <a:t/>
            </a:r>
            <a:br>
              <a:rPr lang="en-US" altLang="cs-CZ" sz="1867" dirty="0">
                <a:solidFill>
                  <a:schemeClr val="accent2">
                    <a:lumMod val="75000"/>
                  </a:schemeClr>
                </a:solidFill>
              </a:rPr>
            </a:br>
            <a:r>
              <a:rPr lang="en-US" altLang="cs-CZ" sz="1867" dirty="0"/>
              <a:t>- DHA maternal intake contributes to the normal </a:t>
            </a:r>
            <a:r>
              <a:rPr lang="en-US" altLang="cs-CZ" sz="1867" dirty="0">
                <a:solidFill>
                  <a:schemeClr val="accent2">
                    <a:lumMod val="75000"/>
                  </a:schemeClr>
                </a:solidFill>
              </a:rPr>
              <a:t>development of the eye of the </a:t>
            </a:r>
            <a:r>
              <a:rPr lang="en-US" altLang="cs-CZ" sz="1867" dirty="0" err="1">
                <a:solidFill>
                  <a:schemeClr val="accent2">
                    <a:lumMod val="75000"/>
                  </a:schemeClr>
                </a:solidFill>
              </a:rPr>
              <a:t>foetus</a:t>
            </a:r>
            <a:r>
              <a:rPr lang="en-US" altLang="cs-CZ" sz="1867" dirty="0">
                <a:solidFill>
                  <a:schemeClr val="accent2">
                    <a:lumMod val="75000"/>
                  </a:schemeClr>
                </a:solidFill>
              </a:rPr>
              <a:t> and breastfed infants</a:t>
            </a:r>
            <a:r>
              <a:rPr lang="en-US" altLang="cs-CZ" sz="1867" baseline="30000" dirty="0">
                <a:solidFill>
                  <a:schemeClr val="accent2">
                    <a:lumMod val="75000"/>
                  </a:schemeClr>
                </a:solidFill>
              </a:rPr>
              <a:t>6</a:t>
            </a:r>
            <a:endParaRPr lang="cs-CZ" altLang="cs-CZ" sz="1867" baseline="30000" dirty="0">
              <a:solidFill>
                <a:schemeClr val="accent2">
                  <a:lumMod val="75000"/>
                </a:schemeClr>
              </a:solidFill>
            </a:endParaRPr>
          </a:p>
          <a:p>
            <a:r>
              <a:rPr lang="cs-CZ" altLang="cs-CZ" sz="2133" b="1" dirty="0"/>
              <a:t>vitamin D:</a:t>
            </a:r>
            <a:r>
              <a:rPr lang="cs-CZ" altLang="cs-CZ" sz="2133" dirty="0"/>
              <a:t/>
            </a:r>
            <a:br>
              <a:rPr lang="cs-CZ" altLang="cs-CZ" sz="2133" dirty="0"/>
            </a:br>
            <a:r>
              <a:rPr lang="cs-CZ" altLang="cs-CZ" sz="1867" dirty="0"/>
              <a:t>- </a:t>
            </a:r>
            <a:r>
              <a:rPr lang="en-US" altLang="cs-CZ" sz="1867" dirty="0"/>
              <a:t>absorption and </a:t>
            </a:r>
            <a:r>
              <a:rPr lang="en-US" altLang="cs-CZ" sz="1867" dirty="0" err="1">
                <a:solidFill>
                  <a:schemeClr val="accent2">
                    <a:lumMod val="75000"/>
                  </a:schemeClr>
                </a:solidFill>
              </a:rPr>
              <a:t>utilisation</a:t>
            </a:r>
            <a:r>
              <a:rPr lang="en-US" altLang="cs-CZ" sz="1867" dirty="0">
                <a:solidFill>
                  <a:schemeClr val="accent2">
                    <a:lumMod val="75000"/>
                  </a:schemeClr>
                </a:solidFill>
              </a:rPr>
              <a:t> of calcium and phosphorus </a:t>
            </a:r>
            <a:r>
              <a:rPr lang="en-US" altLang="cs-CZ" sz="1867" dirty="0"/>
              <a:t>and maintenance of </a:t>
            </a:r>
            <a:r>
              <a:rPr lang="en-US" altLang="cs-CZ" sz="1867" dirty="0">
                <a:solidFill>
                  <a:schemeClr val="accent2">
                    <a:lumMod val="75000"/>
                  </a:schemeClr>
                </a:solidFill>
              </a:rPr>
              <a:t>normal blood calcium </a:t>
            </a:r>
            <a:r>
              <a:rPr lang="en-US" altLang="cs-CZ" sz="1867" dirty="0"/>
              <a:t>concentrations</a:t>
            </a:r>
            <a:r>
              <a:rPr lang="cs-CZ" altLang="cs-CZ" sz="1867" dirty="0"/>
              <a:t>, </a:t>
            </a:r>
            <a:r>
              <a:rPr lang="en-US" altLang="cs-CZ" sz="1867" dirty="0"/>
              <a:t>maintenance of </a:t>
            </a:r>
            <a:r>
              <a:rPr lang="en-US" altLang="cs-CZ" sz="1867" dirty="0">
                <a:solidFill>
                  <a:schemeClr val="accent2">
                    <a:lumMod val="75000"/>
                  </a:schemeClr>
                </a:solidFill>
              </a:rPr>
              <a:t>bones and teeth</a:t>
            </a:r>
            <a:r>
              <a:rPr lang="cs-CZ" altLang="cs-CZ" sz="1867" dirty="0"/>
              <a:t>, </a:t>
            </a:r>
            <a:r>
              <a:rPr lang="cs-CZ" altLang="cs-CZ" sz="1867" dirty="0" err="1"/>
              <a:t>normal</a:t>
            </a:r>
            <a:r>
              <a:rPr lang="cs-CZ" altLang="cs-CZ" sz="1867" dirty="0"/>
              <a:t> </a:t>
            </a:r>
            <a:r>
              <a:rPr lang="cs-CZ" altLang="cs-CZ" sz="1867" dirty="0" err="1">
                <a:solidFill>
                  <a:schemeClr val="accent2">
                    <a:lumMod val="75000"/>
                  </a:schemeClr>
                </a:solidFill>
              </a:rPr>
              <a:t>muscle</a:t>
            </a:r>
            <a:r>
              <a:rPr lang="cs-CZ" altLang="cs-CZ" sz="1867" dirty="0">
                <a:solidFill>
                  <a:schemeClr val="accent2">
                    <a:lumMod val="75000"/>
                  </a:schemeClr>
                </a:solidFill>
              </a:rPr>
              <a:t> </a:t>
            </a:r>
            <a:r>
              <a:rPr lang="cs-CZ" altLang="cs-CZ" sz="1867" dirty="0" err="1">
                <a:solidFill>
                  <a:schemeClr val="accent2">
                    <a:lumMod val="75000"/>
                  </a:schemeClr>
                </a:solidFill>
              </a:rPr>
              <a:t>function</a:t>
            </a:r>
            <a:r>
              <a:rPr lang="cs-CZ" altLang="cs-CZ" sz="1867" dirty="0"/>
              <a:t>, n</a:t>
            </a:r>
            <a:r>
              <a:rPr lang="en-US" altLang="cs-CZ" sz="1867" dirty="0" err="1"/>
              <a:t>ormal</a:t>
            </a:r>
            <a:r>
              <a:rPr lang="en-US" altLang="cs-CZ" sz="1867" dirty="0"/>
              <a:t> function of </a:t>
            </a:r>
            <a:r>
              <a:rPr lang="en-US" altLang="cs-CZ" sz="1867" dirty="0">
                <a:solidFill>
                  <a:schemeClr val="accent2">
                    <a:lumMod val="75000"/>
                  </a:schemeClr>
                </a:solidFill>
              </a:rPr>
              <a:t>immune system and inflammation response</a:t>
            </a:r>
            <a:r>
              <a:rPr lang="cs-CZ" altLang="cs-CZ" sz="1867" dirty="0">
                <a:solidFill>
                  <a:schemeClr val="accent2">
                    <a:lumMod val="75000"/>
                  </a:schemeClr>
                </a:solidFill>
              </a:rPr>
              <a:t>, cell division</a:t>
            </a:r>
            <a:r>
              <a:rPr lang="cs-CZ" altLang="cs-CZ" sz="1867" baseline="30000" dirty="0">
                <a:solidFill>
                  <a:schemeClr val="accent2">
                    <a:lumMod val="75000"/>
                  </a:schemeClr>
                </a:solidFill>
              </a:rPr>
              <a:t>7</a:t>
            </a:r>
            <a:endParaRPr lang="en-US" altLang="cs-CZ" sz="1867" baseline="30000" dirty="0">
              <a:solidFill>
                <a:schemeClr val="accent2">
                  <a:lumMod val="75000"/>
                </a:schemeClr>
              </a:solidFill>
            </a:endParaRPr>
          </a:p>
        </p:txBody>
      </p:sp>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57</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83776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Conditions</a:t>
            </a:r>
            <a:r>
              <a:rPr lang="cs-CZ" dirty="0" smtClean="0"/>
              <a:t> </a:t>
            </a:r>
            <a:r>
              <a:rPr lang="cs-CZ" dirty="0" err="1" smtClean="0"/>
              <a:t>for</a:t>
            </a:r>
            <a:r>
              <a:rPr lang="cs-CZ" dirty="0" smtClean="0"/>
              <a:t> </a:t>
            </a:r>
            <a:r>
              <a:rPr lang="cs-CZ" dirty="0" err="1" smtClean="0"/>
              <a:t>using</a:t>
            </a:r>
            <a:r>
              <a:rPr lang="cs-CZ" dirty="0" smtClean="0"/>
              <a:t> </a:t>
            </a:r>
            <a:r>
              <a:rPr lang="cs-CZ" dirty="0" err="1" smtClean="0"/>
              <a:t>the</a:t>
            </a:r>
            <a:r>
              <a:rPr lang="cs-CZ" dirty="0" smtClean="0"/>
              <a:t> </a:t>
            </a:r>
            <a:r>
              <a:rPr lang="cs-CZ" dirty="0" err="1" smtClean="0"/>
              <a:t>claims</a:t>
            </a:r>
            <a:endParaRPr lang="cs-CZ" dirty="0"/>
          </a:p>
        </p:txBody>
      </p:sp>
      <p:sp>
        <p:nvSpPr>
          <p:cNvPr id="9218" name="Content Placeholder 2"/>
          <p:cNvSpPr>
            <a:spLocks noGrp="1"/>
          </p:cNvSpPr>
          <p:nvPr>
            <p:ph idx="1"/>
          </p:nvPr>
        </p:nvSpPr>
        <p:spPr/>
        <p:txBody>
          <a:bodyPr>
            <a:normAutofit fontScale="85000" lnSpcReduction="20000"/>
          </a:bodyPr>
          <a:lstStyle/>
          <a:p>
            <a:pPr marL="0" indent="0">
              <a:buNone/>
            </a:pPr>
            <a:r>
              <a:rPr lang="en-US" altLang="cs-CZ" sz="1333" baseline="30000"/>
              <a:t>1</a:t>
            </a:r>
            <a:r>
              <a:rPr lang="en-US" altLang="cs-CZ" sz="1333"/>
              <a:t>The claim may be used only for food which is at least a source of EPA and DHA as referred to in the claim SOURCE OF OMEGA 3 FATTY ACIDS as listed in the Annex to Regulation (EC) No 1924/2006. In order to bear the claim information shall be given to the consumer that the beneficial effect is obtained with a daily intake of 250 mg of EPA and DHA. </a:t>
            </a:r>
            <a:br>
              <a:rPr lang="en-US" altLang="cs-CZ" sz="1333"/>
            </a:br>
            <a:r>
              <a:rPr lang="cs-CZ" altLang="cs-CZ" sz="1067"/>
              <a:t> </a:t>
            </a:r>
            <a:endParaRPr lang="en-US" altLang="cs-CZ" sz="1333"/>
          </a:p>
          <a:p>
            <a:pPr marL="0" indent="0">
              <a:buNone/>
            </a:pPr>
            <a:r>
              <a:rPr lang="en-US" altLang="cs-CZ" sz="1333" baseline="30000"/>
              <a:t>2</a:t>
            </a:r>
            <a:r>
              <a:rPr lang="en-US" altLang="cs-CZ" sz="1333"/>
              <a:t>The claim may be used only for food which provides a daily intake of 3 g of EPA and DHA. In order to bear the claim, information shall be given to the consumer that the beneficial effect is obtained with a daily intake of 3 g of EPA and DHA. When the claim is used on food supplements and/or fortified foods information shall also be given to consumers not to exceed a supplemental daily intake of 5 g of EPA and DHA combined. The claim shall not be used for foods targeting children.</a:t>
            </a:r>
            <a:br>
              <a:rPr lang="en-US" altLang="cs-CZ" sz="1333"/>
            </a:br>
            <a:r>
              <a:rPr lang="cs-CZ" altLang="cs-CZ" sz="1067"/>
              <a:t> </a:t>
            </a:r>
            <a:endParaRPr lang="en-US" altLang="cs-CZ" sz="1333"/>
          </a:p>
          <a:p>
            <a:pPr marL="0" indent="0">
              <a:buNone/>
            </a:pPr>
            <a:r>
              <a:rPr lang="en-US" altLang="cs-CZ" sz="1333" baseline="30000"/>
              <a:t>3</a:t>
            </a:r>
            <a:r>
              <a:rPr lang="en-US" altLang="cs-CZ" sz="1333"/>
              <a:t>The claim may be used only for food which provides a daily intake of 2 g of EPA and DHA. In order to bear the claim, information shall be given to the consumer that the beneficial effect is obtained with a daily intake of 2 g of EPA and DHA. When the claim is used on food supplements and/or fortified foods information shall also be given to consumers not to exceed a supplemental daily intake of 5 g of EPA and DHA combined. The claim shall not be used for foods targeting children.</a:t>
            </a:r>
            <a:br>
              <a:rPr lang="en-US" altLang="cs-CZ" sz="1333"/>
            </a:br>
            <a:r>
              <a:rPr lang="cs-CZ" altLang="cs-CZ" sz="1067"/>
              <a:t> </a:t>
            </a:r>
            <a:endParaRPr lang="en-US" altLang="cs-CZ" sz="1333"/>
          </a:p>
          <a:p>
            <a:pPr marL="0" indent="0">
              <a:buNone/>
            </a:pPr>
            <a:r>
              <a:rPr lang="en-US" altLang="cs-CZ" sz="1333" baseline="30000"/>
              <a:t>4</a:t>
            </a:r>
            <a:r>
              <a:rPr lang="en-US" altLang="cs-CZ" sz="1333"/>
              <a:t>The claim may be used only for food which provides a daily intake of 2 g of DHA and which contains DHA in combination with eicosapentaenoic acid (EPA). In order to bear the claim, information shall be given to the consumer that the beneficial effect is obtained with a daily intake of 2 g of DHA. When the claim is used on food supplements and/or fortified foods information shall also be given to consumers not to exceed a supplemental daily intake of 5 g of EPA and DHA combined. The claim shall not be used for foods targeting children.</a:t>
            </a:r>
            <a:br>
              <a:rPr lang="en-US" altLang="cs-CZ" sz="1333"/>
            </a:br>
            <a:r>
              <a:rPr lang="cs-CZ" altLang="cs-CZ" sz="1067"/>
              <a:t> </a:t>
            </a:r>
            <a:endParaRPr lang="en-US" altLang="cs-CZ" sz="1333"/>
          </a:p>
          <a:p>
            <a:pPr marL="0" indent="0">
              <a:buNone/>
            </a:pPr>
            <a:r>
              <a:rPr lang="en-US" altLang="cs-CZ" sz="1333" baseline="30000"/>
              <a:t>5</a:t>
            </a:r>
            <a:r>
              <a:rPr lang="en-US" altLang="cs-CZ" sz="1333"/>
              <a:t>Information shall be given to pregnant and lactating women that the beneficial effect is obtained with a daily intake of 200 mg of DHA in addition to the recommended daily intake for omega-3 fatty acids for adults, i.e.: 250 mg DHA and EPA. The claim can be used only for food which provides a daily intake of at least 200 mg DHA .</a:t>
            </a:r>
            <a:br>
              <a:rPr lang="en-US" altLang="cs-CZ" sz="1333"/>
            </a:br>
            <a:r>
              <a:rPr lang="cs-CZ" altLang="cs-CZ" sz="1067"/>
              <a:t> </a:t>
            </a:r>
            <a:endParaRPr lang="en-US" altLang="cs-CZ" sz="1333"/>
          </a:p>
          <a:p>
            <a:pPr marL="0" indent="0">
              <a:buNone/>
            </a:pPr>
            <a:r>
              <a:rPr lang="en-US" altLang="cs-CZ" sz="1333" baseline="30000"/>
              <a:t>6</a:t>
            </a:r>
            <a:r>
              <a:rPr lang="en-US" altLang="cs-CZ" sz="1333"/>
              <a:t>Information shall be given to pregnant and lactating women that the beneficial effect is obtained with a daily intake of 200 mg of DHA in addition to the recommended daily intake for omega-3 fatty acids for adults, i.e.: 250 mg DHA and eicosapentaenoic acid (EPA). The claim can be used only for food which provides a daily intake of at least 200 mg DHA.</a:t>
            </a:r>
            <a:endParaRPr lang="cs-CZ" altLang="cs-CZ" sz="1333"/>
          </a:p>
          <a:p>
            <a:pPr marL="0" indent="0">
              <a:buNone/>
            </a:pPr>
            <a:r>
              <a:rPr lang="cs-CZ" altLang="cs-CZ" sz="1067"/>
              <a:t> </a:t>
            </a:r>
          </a:p>
          <a:p>
            <a:pPr marL="0" indent="0">
              <a:buNone/>
            </a:pPr>
            <a:r>
              <a:rPr lang="cs-CZ" altLang="cs-CZ" sz="1333" baseline="30000"/>
              <a:t>7</a:t>
            </a:r>
            <a:r>
              <a:rPr lang="en-US" altLang="cs-CZ" sz="1333"/>
              <a:t>The claim may be used only for food which is at least a source of iron as referred to in the claim SOURCE OF [NAME OF VITAMIN/S] AND/OR [NAME OF MINERAL/S]</a:t>
            </a:r>
            <a:r>
              <a:rPr lang="cs-CZ" altLang="cs-CZ" sz="1333"/>
              <a:t> </a:t>
            </a:r>
            <a:r>
              <a:rPr lang="en-US" altLang="cs-CZ" sz="1333"/>
              <a:t>as listed in the Annex to Regulation (EC) No 1924/2006</a:t>
            </a:r>
          </a:p>
          <a:p>
            <a:pPr marL="0" indent="0">
              <a:buNone/>
            </a:pPr>
            <a:r>
              <a:rPr lang="en-US" altLang="cs-CZ" sz="1333"/>
              <a:t>	</a:t>
            </a:r>
          </a:p>
          <a:p>
            <a:pPr marL="0" indent="0">
              <a:buNone/>
            </a:pPr>
            <a:endParaRPr lang="en-US" altLang="cs-CZ" sz="1333"/>
          </a:p>
          <a:p>
            <a:pPr marL="0" indent="0">
              <a:buNone/>
            </a:pPr>
            <a:endParaRPr lang="en-US" altLang="cs-CZ" sz="1333"/>
          </a:p>
          <a:p>
            <a:pPr marL="0" indent="0">
              <a:buNone/>
            </a:pPr>
            <a:endParaRPr lang="en-US" altLang="cs-CZ" sz="1333"/>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58</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123576151"/>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noFill/>
        </p:spPr>
        <p:txBody>
          <a:bodyPr>
            <a:normAutofit/>
          </a:bodyPr>
          <a:lstStyle/>
          <a:p>
            <a:r>
              <a:rPr lang="cs-CZ" altLang="cs-CZ" sz="4800" dirty="0" smtClean="0"/>
              <a:t>Mercury in </a:t>
            </a:r>
            <a:r>
              <a:rPr lang="cs-CZ" altLang="cs-CZ" sz="4800" dirty="0" err="1" smtClean="0"/>
              <a:t>fish</a:t>
            </a:r>
            <a:r>
              <a:rPr lang="cs-CZ" altLang="cs-CZ" sz="4800" dirty="0" smtClean="0"/>
              <a:t> and </a:t>
            </a:r>
            <a:r>
              <a:rPr lang="cs-CZ" altLang="cs-CZ" sz="4800" dirty="0" err="1" smtClean="0"/>
              <a:t>shellfish</a:t>
            </a:r>
            <a:endParaRPr lang="en-US" altLang="cs-CZ" sz="2400" dirty="0"/>
          </a:p>
        </p:txBody>
      </p:sp>
      <p:sp>
        <p:nvSpPr>
          <p:cNvPr id="10243" name="Content Placeholder 2"/>
          <p:cNvSpPr>
            <a:spLocks noGrp="1"/>
          </p:cNvSpPr>
          <p:nvPr>
            <p:ph idx="1"/>
          </p:nvPr>
        </p:nvSpPr>
        <p:spPr>
          <a:xfrm>
            <a:off x="838200" y="1925616"/>
            <a:ext cx="10515600" cy="4380739"/>
          </a:xfrm>
          <a:solidFill>
            <a:schemeClr val="bg1"/>
          </a:solidFill>
          <a:ln>
            <a:noFill/>
            <a:miter lim="800000"/>
            <a:headEnd/>
            <a:tailEnd/>
          </a:ln>
        </p:spPr>
        <p:txBody>
          <a:bodyPr>
            <a:normAutofit/>
          </a:bodyPr>
          <a:lstStyle/>
          <a:p>
            <a:pPr marL="0" indent="0">
              <a:buNone/>
            </a:pPr>
            <a:r>
              <a:rPr lang="en-US" altLang="cs-CZ" sz="2400" dirty="0"/>
              <a:t>Recommendations for child-bearing women</a:t>
            </a:r>
            <a:r>
              <a:rPr lang="cs-CZ" altLang="cs-CZ" sz="2400" dirty="0"/>
              <a:t>, </a:t>
            </a:r>
            <a:r>
              <a:rPr lang="cs-CZ" altLang="cs-CZ" sz="2400" dirty="0" err="1"/>
              <a:t>breastfeeding</a:t>
            </a:r>
            <a:r>
              <a:rPr lang="cs-CZ" altLang="cs-CZ" sz="2400" dirty="0"/>
              <a:t> </a:t>
            </a:r>
            <a:r>
              <a:rPr lang="cs-CZ" altLang="cs-CZ" sz="2400" dirty="0" err="1"/>
              <a:t>women</a:t>
            </a:r>
            <a:r>
              <a:rPr lang="en-US" altLang="cs-CZ" sz="2400" dirty="0">
                <a:solidFill>
                  <a:srgbClr val="F79646"/>
                </a:solidFill>
              </a:rPr>
              <a:t> </a:t>
            </a:r>
            <a:r>
              <a:rPr lang="en-US" altLang="cs-CZ" sz="2400" dirty="0"/>
              <a:t>and young children:</a:t>
            </a:r>
            <a:endParaRPr lang="en-US" altLang="cs-CZ" sz="2400" b="1" dirty="0"/>
          </a:p>
          <a:p>
            <a:pPr marL="0" indent="0">
              <a:buNone/>
            </a:pPr>
            <a:r>
              <a:rPr lang="en-US" altLang="cs-CZ" sz="2400" b="1" dirty="0"/>
              <a:t>1. Do not eat shark, swordfish, king mackerel, tilefish</a:t>
            </a:r>
            <a:r>
              <a:rPr lang="en-US" altLang="cs-CZ" sz="2400" dirty="0"/>
              <a:t>. </a:t>
            </a:r>
          </a:p>
          <a:p>
            <a:pPr marL="0" indent="0">
              <a:buNone/>
            </a:pPr>
            <a:r>
              <a:rPr lang="en-US" altLang="cs-CZ" sz="1600" dirty="0"/>
              <a:t>They contain high levels of mercury. </a:t>
            </a:r>
          </a:p>
          <a:p>
            <a:pPr marL="0" indent="0">
              <a:buNone/>
            </a:pPr>
            <a:r>
              <a:rPr lang="en-US" altLang="cs-CZ" sz="2400" b="1" dirty="0"/>
              <a:t>2. Eat up to 340 g a week of a variety of fish and shellfish that are lower in mercury.</a:t>
            </a:r>
            <a:endParaRPr lang="en-US" altLang="cs-CZ" sz="2400" dirty="0"/>
          </a:p>
          <a:p>
            <a:pPr marL="0" indent="0">
              <a:buNone/>
            </a:pPr>
            <a:r>
              <a:rPr lang="en-US" altLang="cs-CZ" sz="1600" dirty="0"/>
              <a:t>Five of the most commonly eaten fish that are low in mercury are shrimp, canned light tuna, salmon, </a:t>
            </a:r>
            <a:r>
              <a:rPr lang="en-US" altLang="cs-CZ" sz="1600" dirty="0" err="1"/>
              <a:t>pollock</a:t>
            </a:r>
            <a:r>
              <a:rPr lang="en-US" altLang="cs-CZ" sz="1600" dirty="0"/>
              <a:t>, and catfish.</a:t>
            </a:r>
          </a:p>
          <a:p>
            <a:pPr marL="0" indent="0">
              <a:buNone/>
            </a:pPr>
            <a:r>
              <a:rPr lang="en-US" altLang="cs-CZ" sz="1600" dirty="0"/>
              <a:t>Another commonly eaten fish, albacore ("white") tuna has more mercury than canned light tuna. So, when choosing your two meals of fish and shellfish, you may eat up to 170 g (one average meal) of albacore tuna per week</a:t>
            </a:r>
            <a:r>
              <a:rPr lang="en-US" altLang="cs-CZ" sz="1600" dirty="0" smtClean="0"/>
              <a:t>.</a:t>
            </a:r>
            <a:endParaRPr lang="en-US" altLang="cs-CZ" sz="1600" dirty="0"/>
          </a:p>
        </p:txBody>
      </p:sp>
      <p:sp>
        <p:nvSpPr>
          <p:cNvPr id="2" name="Obdélník 1"/>
          <p:cNvSpPr/>
          <p:nvPr/>
        </p:nvSpPr>
        <p:spPr>
          <a:xfrm>
            <a:off x="838199" y="1420995"/>
            <a:ext cx="10515601" cy="461665"/>
          </a:xfrm>
          <a:prstGeom prst="rect">
            <a:avLst/>
          </a:prstGeom>
          <a:solidFill>
            <a:schemeClr val="accent2">
              <a:lumMod val="60000"/>
              <a:lumOff val="40000"/>
            </a:schemeClr>
          </a:solidFill>
        </p:spPr>
        <p:txBody>
          <a:bodyPr wrap="square">
            <a:spAutoFit/>
          </a:bodyPr>
          <a:lstStyle/>
          <a:p>
            <a:r>
              <a:rPr lang="en-US" altLang="cs-CZ" sz="2400" b="1" dirty="0"/>
              <a:t>Mercury may harm an unborn baby or young child's developing nervous </a:t>
            </a:r>
            <a:r>
              <a:rPr lang="en-US" altLang="cs-CZ" sz="2400" b="1" dirty="0" smtClean="0"/>
              <a:t>system</a:t>
            </a:r>
            <a:r>
              <a:rPr lang="cs-CZ" altLang="cs-CZ" sz="2400" b="1" dirty="0" smtClean="0"/>
              <a:t>!</a:t>
            </a:r>
            <a:endParaRPr lang="cs-CZ" sz="240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59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3655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eufic.org/upl/1/default/img/French%20stair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714920"/>
            <a:ext cx="4681182" cy="3143080"/>
          </a:xfrm>
          <a:prstGeom prst="rect">
            <a:avLst/>
          </a:prstGeom>
          <a:noFill/>
        </p:spPr>
      </p:pic>
      <p:pic>
        <p:nvPicPr>
          <p:cNvPr id="5" name="Picture 8" descr="http://www.eufic.org/upl/1/default/img/hungarian%20house%281%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4550" y="4238497"/>
            <a:ext cx="3446692" cy="2453718"/>
          </a:xfrm>
          <a:prstGeom prst="rect">
            <a:avLst/>
          </a:prstGeom>
          <a:noFill/>
        </p:spPr>
      </p:pic>
      <p:pic>
        <p:nvPicPr>
          <p:cNvPr id="6" name="Obráze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0230" y="174651"/>
            <a:ext cx="3415417" cy="3138097"/>
          </a:xfrm>
          <a:prstGeom prst="rect">
            <a:avLst/>
          </a:prstGeom>
        </p:spPr>
      </p:pic>
      <p:pic>
        <p:nvPicPr>
          <p:cNvPr id="7" name="Obrázek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7489" y="3714920"/>
            <a:ext cx="2863234" cy="3162110"/>
          </a:xfrm>
          <a:prstGeom prst="rect">
            <a:avLst/>
          </a:prstGeom>
        </p:spPr>
      </p:pic>
      <p:pic>
        <p:nvPicPr>
          <p:cNvPr id="8" name="Obrázek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28168" y="174651"/>
            <a:ext cx="4462495" cy="3303963"/>
          </a:xfrm>
          <a:prstGeom prst="rect">
            <a:avLst/>
          </a:prstGeom>
        </p:spPr>
      </p:pic>
    </p:spTree>
    <p:extLst>
      <p:ext uri="{BB962C8B-B14F-4D97-AF65-F5344CB8AC3E}">
        <p14:creationId xmlns:p14="http://schemas.microsoft.com/office/powerpoint/2010/main" val="3121280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lstStyle/>
          <a:p>
            <a:pPr algn="l"/>
            <a:r>
              <a:rPr lang="cs-CZ" altLang="cs-CZ" dirty="0" smtClean="0"/>
              <a:t>MEAT: </a:t>
            </a:r>
            <a:r>
              <a:rPr lang="cs-CZ" altLang="cs-CZ" dirty="0" err="1" smtClean="0">
                <a:solidFill>
                  <a:schemeClr val="accent2">
                    <a:lumMod val="75000"/>
                  </a:schemeClr>
                </a:solidFill>
              </a:rPr>
              <a:t>Fe</a:t>
            </a:r>
            <a:r>
              <a:rPr lang="cs-CZ" altLang="cs-CZ" dirty="0" smtClean="0">
                <a:solidFill>
                  <a:schemeClr val="accent2">
                    <a:lumMod val="75000"/>
                  </a:schemeClr>
                </a:solidFill>
              </a:rPr>
              <a:t>, </a:t>
            </a:r>
            <a:r>
              <a:rPr lang="cs-CZ" altLang="cs-CZ" dirty="0" err="1" smtClean="0">
                <a:solidFill>
                  <a:schemeClr val="accent2">
                    <a:lumMod val="75000"/>
                  </a:schemeClr>
                </a:solidFill>
              </a:rPr>
              <a:t>Zn</a:t>
            </a:r>
            <a:r>
              <a:rPr lang="cs-CZ" altLang="cs-CZ" dirty="0" smtClean="0">
                <a:solidFill>
                  <a:schemeClr val="accent2">
                    <a:lumMod val="75000"/>
                  </a:schemeClr>
                </a:solidFill>
              </a:rPr>
              <a:t>, B</a:t>
            </a:r>
            <a:r>
              <a:rPr lang="cs-CZ" altLang="cs-CZ" baseline="-25000" dirty="0" smtClean="0">
                <a:solidFill>
                  <a:schemeClr val="accent2">
                    <a:lumMod val="75000"/>
                  </a:schemeClr>
                </a:solidFill>
              </a:rPr>
              <a:t>12</a:t>
            </a:r>
            <a:endParaRPr lang="en-US" altLang="cs-CZ" baseline="-25000" dirty="0" smtClean="0">
              <a:solidFill>
                <a:schemeClr val="accent2">
                  <a:lumMod val="75000"/>
                </a:schemeClr>
              </a:solidFill>
            </a:endParaRPr>
          </a:p>
        </p:txBody>
      </p:sp>
      <p:sp>
        <p:nvSpPr>
          <p:cNvPr id="11268" name="Content Placeholder 3"/>
          <p:cNvSpPr>
            <a:spLocks noGrp="1"/>
          </p:cNvSpPr>
          <p:nvPr>
            <p:ph idx="1"/>
          </p:nvPr>
        </p:nvSpPr>
        <p:spPr>
          <a:xfrm>
            <a:off x="838200" y="1482436"/>
            <a:ext cx="10515600" cy="4821382"/>
          </a:xfrm>
          <a:ln>
            <a:noFill/>
            <a:miter lim="800000"/>
            <a:headEnd/>
            <a:tailEnd/>
          </a:ln>
        </p:spPr>
        <p:txBody>
          <a:bodyPr>
            <a:normAutofit fontScale="92500"/>
          </a:bodyPr>
          <a:lstStyle/>
          <a:p>
            <a:pPr>
              <a:buFont typeface="Arial" panose="020B0604020202020204" pitchFamily="34" charset="0"/>
              <a:buNone/>
            </a:pPr>
            <a:r>
              <a:rPr lang="cs-CZ" altLang="cs-CZ" sz="1867" b="1" dirty="0"/>
              <a:t>HEALTH CLAIM/RELATIONSHIP:</a:t>
            </a:r>
          </a:p>
          <a:p>
            <a:pPr>
              <a:buFont typeface="Arial" panose="020B0604020202020204" pitchFamily="34" charset="0"/>
              <a:buNone/>
            </a:pPr>
            <a:r>
              <a:rPr lang="cs-CZ" altLang="cs-CZ" sz="1867" dirty="0">
                <a:solidFill>
                  <a:schemeClr val="accent2">
                    <a:lumMod val="75000"/>
                  </a:schemeClr>
                </a:solidFill>
              </a:rPr>
              <a:t>Iron:</a:t>
            </a:r>
            <a:r>
              <a:rPr lang="cs-CZ" altLang="cs-CZ" sz="1867" dirty="0">
                <a:solidFill>
                  <a:schemeClr val="accent1"/>
                </a:solidFill>
              </a:rPr>
              <a:t> </a:t>
            </a:r>
            <a:r>
              <a:rPr lang="en-US" altLang="cs-CZ" sz="1867" dirty="0"/>
              <a:t>cognitive function</a:t>
            </a:r>
            <a:r>
              <a:rPr lang="cs-CZ" altLang="cs-CZ" sz="1867" dirty="0"/>
              <a:t>, </a:t>
            </a:r>
            <a:r>
              <a:rPr lang="cs-CZ" altLang="cs-CZ" sz="1867" dirty="0" err="1"/>
              <a:t>contribution</a:t>
            </a:r>
            <a:r>
              <a:rPr lang="cs-CZ" altLang="cs-CZ" sz="1867" dirty="0"/>
              <a:t> </a:t>
            </a:r>
            <a:r>
              <a:rPr lang="en-US" altLang="cs-CZ" sz="1867" dirty="0"/>
              <a:t>to normal energy-yielding metabolism</a:t>
            </a:r>
            <a:r>
              <a:rPr lang="cs-CZ" altLang="cs-CZ" sz="1867" dirty="0"/>
              <a:t>, </a:t>
            </a:r>
            <a:r>
              <a:rPr lang="en-US" altLang="cs-CZ" sz="1867" dirty="0"/>
              <a:t>formation of red blood cells and </a:t>
            </a:r>
            <a:r>
              <a:rPr lang="en-US" altLang="cs-CZ" sz="1867" dirty="0" err="1"/>
              <a:t>haemoglobin</a:t>
            </a:r>
            <a:r>
              <a:rPr lang="cs-CZ" altLang="cs-CZ" sz="1867" dirty="0"/>
              <a:t>, </a:t>
            </a:r>
            <a:r>
              <a:rPr lang="en-US" altLang="cs-CZ" sz="1867" dirty="0"/>
              <a:t>oxygen transport in the body</a:t>
            </a:r>
            <a:r>
              <a:rPr lang="cs-CZ" altLang="cs-CZ" sz="1867" dirty="0"/>
              <a:t>, </a:t>
            </a:r>
            <a:r>
              <a:rPr lang="en-US" altLang="cs-CZ" sz="1867" dirty="0"/>
              <a:t>function of the immune </a:t>
            </a:r>
            <a:r>
              <a:rPr lang="en-US" altLang="cs-CZ" sz="1867" dirty="0" err="1"/>
              <a:t>systém</a:t>
            </a:r>
            <a:r>
              <a:rPr lang="cs-CZ" altLang="cs-CZ" sz="1867" dirty="0"/>
              <a:t>, </a:t>
            </a:r>
            <a:r>
              <a:rPr lang="en-US" altLang="cs-CZ" sz="1867" dirty="0"/>
              <a:t>reduction of tiredness and fatigue</a:t>
            </a:r>
            <a:r>
              <a:rPr lang="cs-CZ" altLang="cs-CZ" sz="1867" dirty="0"/>
              <a:t>, </a:t>
            </a:r>
            <a:r>
              <a:rPr lang="en-US" altLang="cs-CZ" sz="1867" dirty="0"/>
              <a:t>cell division</a:t>
            </a:r>
            <a:r>
              <a:rPr lang="en-US" altLang="cs-CZ" sz="1867" baseline="30000" dirty="0"/>
              <a:t>*</a:t>
            </a:r>
            <a:endParaRPr lang="cs-CZ" altLang="cs-CZ" sz="1867" baseline="30000" dirty="0"/>
          </a:p>
          <a:p>
            <a:pPr>
              <a:buFont typeface="Arial" panose="020B0604020202020204" pitchFamily="34" charset="0"/>
              <a:buNone/>
            </a:pPr>
            <a:r>
              <a:rPr lang="cs-CZ" altLang="cs-CZ" sz="1867" dirty="0" err="1">
                <a:solidFill>
                  <a:schemeClr val="accent2">
                    <a:lumMod val="75000"/>
                  </a:schemeClr>
                </a:solidFill>
              </a:rPr>
              <a:t>Zinc</a:t>
            </a:r>
            <a:r>
              <a:rPr lang="cs-CZ" altLang="cs-CZ" sz="1867" dirty="0">
                <a:solidFill>
                  <a:schemeClr val="accent2">
                    <a:lumMod val="75000"/>
                  </a:schemeClr>
                </a:solidFill>
              </a:rPr>
              <a:t>: </a:t>
            </a:r>
            <a:r>
              <a:rPr lang="en-US" altLang="cs-CZ" sz="1867" dirty="0"/>
              <a:t>DNA synthesis and cell division</a:t>
            </a:r>
            <a:r>
              <a:rPr lang="cs-CZ" altLang="cs-CZ" sz="1867" dirty="0"/>
              <a:t>, acid-base </a:t>
            </a:r>
            <a:r>
              <a:rPr lang="cs-CZ" altLang="cs-CZ" sz="1867" dirty="0" err="1"/>
              <a:t>metabolism</a:t>
            </a:r>
            <a:r>
              <a:rPr lang="cs-CZ" altLang="cs-CZ" sz="1867" dirty="0"/>
              <a:t>, </a:t>
            </a:r>
            <a:r>
              <a:rPr lang="cs-CZ" altLang="cs-CZ" sz="1867" dirty="0" err="1"/>
              <a:t>contribution</a:t>
            </a:r>
            <a:r>
              <a:rPr lang="cs-CZ" altLang="cs-CZ" sz="1867" dirty="0"/>
              <a:t> to </a:t>
            </a:r>
            <a:r>
              <a:rPr lang="cs-CZ" altLang="cs-CZ" sz="1867" dirty="0" err="1"/>
              <a:t>normal</a:t>
            </a:r>
            <a:r>
              <a:rPr lang="cs-CZ" altLang="cs-CZ" sz="1867" dirty="0"/>
              <a:t> </a:t>
            </a:r>
            <a:r>
              <a:rPr lang="cs-CZ" altLang="cs-CZ" sz="1867" dirty="0" err="1"/>
              <a:t>carbohydrate</a:t>
            </a:r>
            <a:r>
              <a:rPr lang="cs-CZ" altLang="cs-CZ" sz="1867" dirty="0"/>
              <a:t> </a:t>
            </a:r>
            <a:r>
              <a:rPr lang="cs-CZ" altLang="cs-CZ" sz="1867" dirty="0" err="1"/>
              <a:t>metabolism</a:t>
            </a:r>
            <a:r>
              <a:rPr lang="cs-CZ" altLang="cs-CZ" sz="1867" dirty="0"/>
              <a:t>, </a:t>
            </a:r>
            <a:r>
              <a:rPr lang="cs-CZ" altLang="cs-CZ" sz="1867" dirty="0" err="1"/>
              <a:t>cognitive</a:t>
            </a:r>
            <a:r>
              <a:rPr lang="cs-CZ" altLang="cs-CZ" sz="1867" dirty="0"/>
              <a:t> </a:t>
            </a:r>
            <a:r>
              <a:rPr lang="cs-CZ" altLang="cs-CZ" sz="1867" dirty="0" err="1"/>
              <a:t>function</a:t>
            </a:r>
            <a:r>
              <a:rPr lang="cs-CZ" altLang="cs-CZ" sz="1867" dirty="0"/>
              <a:t>, fertility and </a:t>
            </a:r>
            <a:r>
              <a:rPr lang="cs-CZ" altLang="cs-CZ" sz="1867" dirty="0" err="1"/>
              <a:t>reproduction</a:t>
            </a:r>
            <a:r>
              <a:rPr lang="cs-CZ" altLang="cs-CZ" sz="1867" dirty="0"/>
              <a:t>, </a:t>
            </a:r>
            <a:r>
              <a:rPr lang="cs-CZ" altLang="cs-CZ" sz="1867" dirty="0" err="1"/>
              <a:t>contribution</a:t>
            </a:r>
            <a:r>
              <a:rPr lang="cs-CZ" altLang="cs-CZ" sz="1867" dirty="0"/>
              <a:t> to </a:t>
            </a:r>
            <a:r>
              <a:rPr lang="cs-CZ" altLang="cs-CZ" sz="1867" dirty="0" err="1"/>
              <a:t>normal</a:t>
            </a:r>
            <a:r>
              <a:rPr lang="cs-CZ" altLang="cs-CZ" sz="1867" dirty="0"/>
              <a:t> </a:t>
            </a:r>
            <a:r>
              <a:rPr lang="cs-CZ" altLang="cs-CZ" sz="1867" dirty="0" err="1"/>
              <a:t>macronutrient</a:t>
            </a:r>
            <a:r>
              <a:rPr lang="cs-CZ" altLang="cs-CZ" sz="1867" dirty="0"/>
              <a:t> </a:t>
            </a:r>
            <a:r>
              <a:rPr lang="cs-CZ" altLang="cs-CZ" sz="1867" dirty="0" err="1"/>
              <a:t>metabolism</a:t>
            </a:r>
            <a:r>
              <a:rPr lang="cs-CZ" altLang="cs-CZ" sz="1867" dirty="0"/>
              <a:t>, </a:t>
            </a:r>
            <a:r>
              <a:rPr lang="cs-CZ" altLang="cs-CZ" sz="1867" dirty="0" err="1"/>
              <a:t>maintenance</a:t>
            </a:r>
            <a:r>
              <a:rPr lang="cs-CZ" altLang="cs-CZ" sz="1867" dirty="0"/>
              <a:t> </a:t>
            </a:r>
            <a:r>
              <a:rPr lang="cs-CZ" altLang="cs-CZ" sz="1867" dirty="0" err="1"/>
              <a:t>of</a:t>
            </a:r>
            <a:r>
              <a:rPr lang="cs-CZ" altLang="cs-CZ" sz="1867" dirty="0"/>
              <a:t> </a:t>
            </a:r>
            <a:r>
              <a:rPr lang="cs-CZ" altLang="cs-CZ" sz="1867" dirty="0" err="1"/>
              <a:t>normal</a:t>
            </a:r>
            <a:r>
              <a:rPr lang="cs-CZ" altLang="cs-CZ" sz="1867" dirty="0"/>
              <a:t> </a:t>
            </a:r>
            <a:r>
              <a:rPr lang="cs-CZ" altLang="cs-CZ" sz="1867" dirty="0" err="1"/>
              <a:t>serum</a:t>
            </a:r>
            <a:r>
              <a:rPr lang="cs-CZ" altLang="cs-CZ" sz="1867" dirty="0"/>
              <a:t> testosterone </a:t>
            </a:r>
            <a:r>
              <a:rPr lang="cs-CZ" altLang="cs-CZ" sz="1867" dirty="0" err="1"/>
              <a:t>concentrations</a:t>
            </a:r>
            <a:r>
              <a:rPr lang="cs-CZ" altLang="cs-CZ" sz="1867" dirty="0"/>
              <a:t>, vitamin A </a:t>
            </a:r>
            <a:r>
              <a:rPr lang="cs-CZ" altLang="cs-CZ" sz="1867" dirty="0" err="1"/>
              <a:t>metabolism</a:t>
            </a:r>
            <a:r>
              <a:rPr lang="cs-CZ" altLang="cs-CZ" sz="1867" dirty="0"/>
              <a:t>, </a:t>
            </a:r>
            <a:r>
              <a:rPr lang="cs-CZ" altLang="cs-CZ" sz="1867" dirty="0" err="1"/>
              <a:t>contribution</a:t>
            </a:r>
            <a:r>
              <a:rPr lang="cs-CZ" altLang="cs-CZ" sz="1867" dirty="0"/>
              <a:t> to </a:t>
            </a:r>
            <a:r>
              <a:rPr lang="cs-CZ" altLang="cs-CZ" sz="1867" dirty="0" err="1"/>
              <a:t>normal</a:t>
            </a:r>
            <a:r>
              <a:rPr lang="cs-CZ" altLang="cs-CZ" sz="1867" dirty="0"/>
              <a:t> protein </a:t>
            </a:r>
            <a:r>
              <a:rPr lang="cs-CZ" altLang="cs-CZ" sz="1867" dirty="0" err="1"/>
              <a:t>synthesis</a:t>
            </a:r>
            <a:r>
              <a:rPr lang="cs-CZ" altLang="cs-CZ" sz="1867" dirty="0"/>
              <a:t>, </a:t>
            </a:r>
            <a:r>
              <a:rPr lang="cs-CZ" altLang="cs-CZ" sz="1867" dirty="0" err="1"/>
              <a:t>maintenance</a:t>
            </a:r>
            <a:r>
              <a:rPr lang="cs-CZ" altLang="cs-CZ" sz="1867" dirty="0"/>
              <a:t> </a:t>
            </a:r>
            <a:r>
              <a:rPr lang="cs-CZ" altLang="cs-CZ" sz="1867" dirty="0" err="1"/>
              <a:t>of</a:t>
            </a:r>
            <a:r>
              <a:rPr lang="cs-CZ" altLang="cs-CZ" sz="1867" dirty="0"/>
              <a:t> </a:t>
            </a:r>
            <a:r>
              <a:rPr lang="cs-CZ" altLang="cs-CZ" sz="1867" dirty="0" err="1"/>
              <a:t>bones</a:t>
            </a:r>
            <a:r>
              <a:rPr lang="cs-CZ" altLang="cs-CZ" sz="1867" dirty="0"/>
              <a:t>, </a:t>
            </a:r>
            <a:r>
              <a:rPr lang="cs-CZ" altLang="cs-CZ" sz="1867" dirty="0" err="1"/>
              <a:t>normal</a:t>
            </a:r>
            <a:r>
              <a:rPr lang="cs-CZ" altLang="cs-CZ" sz="1867" dirty="0"/>
              <a:t> </a:t>
            </a:r>
            <a:r>
              <a:rPr lang="cs-CZ" altLang="cs-CZ" sz="1867" dirty="0" err="1"/>
              <a:t>hair</a:t>
            </a:r>
            <a:r>
              <a:rPr lang="cs-CZ" altLang="cs-CZ" sz="1867" dirty="0"/>
              <a:t>, </a:t>
            </a:r>
            <a:r>
              <a:rPr lang="cs-CZ" altLang="cs-CZ" sz="1867" dirty="0" err="1"/>
              <a:t>normal</a:t>
            </a:r>
            <a:r>
              <a:rPr lang="cs-CZ" altLang="cs-CZ" sz="1867" dirty="0"/>
              <a:t> </a:t>
            </a:r>
            <a:r>
              <a:rPr lang="cs-CZ" altLang="cs-CZ" sz="1867" dirty="0" err="1"/>
              <a:t>nails</a:t>
            </a:r>
            <a:r>
              <a:rPr lang="cs-CZ" altLang="cs-CZ" sz="1867" dirty="0"/>
              <a:t> and </a:t>
            </a:r>
            <a:r>
              <a:rPr lang="cs-CZ" altLang="cs-CZ" sz="1867" dirty="0" err="1"/>
              <a:t>normal</a:t>
            </a:r>
            <a:r>
              <a:rPr lang="cs-CZ" altLang="cs-CZ" sz="1867" dirty="0"/>
              <a:t> skin, fertility and </a:t>
            </a:r>
            <a:r>
              <a:rPr lang="cs-CZ" altLang="cs-CZ" sz="1867" dirty="0" err="1"/>
              <a:t>reproduction</a:t>
            </a:r>
            <a:r>
              <a:rPr lang="cs-CZ" altLang="cs-CZ" sz="1867" dirty="0"/>
              <a:t>, </a:t>
            </a:r>
            <a:r>
              <a:rPr lang="cs-CZ" altLang="cs-CZ" sz="1867" dirty="0" err="1"/>
              <a:t>maintenance</a:t>
            </a:r>
            <a:r>
              <a:rPr lang="cs-CZ" altLang="cs-CZ" sz="1867" dirty="0"/>
              <a:t> </a:t>
            </a:r>
            <a:r>
              <a:rPr lang="cs-CZ" altLang="cs-CZ" sz="1867" dirty="0" err="1"/>
              <a:t>of</a:t>
            </a:r>
            <a:r>
              <a:rPr lang="cs-CZ" altLang="cs-CZ" sz="1867" dirty="0"/>
              <a:t> vision, </a:t>
            </a:r>
            <a:r>
              <a:rPr lang="en-US" altLang="cs-CZ" sz="1867" dirty="0"/>
              <a:t>function of the immune </a:t>
            </a:r>
            <a:r>
              <a:rPr lang="en-US" altLang="cs-CZ" sz="1867" dirty="0" err="1"/>
              <a:t>syst</a:t>
            </a:r>
            <a:r>
              <a:rPr lang="cs-CZ" altLang="cs-CZ" sz="1867" dirty="0"/>
              <a:t>e</a:t>
            </a:r>
            <a:r>
              <a:rPr lang="en-US" altLang="cs-CZ" sz="1867" dirty="0"/>
              <a:t>m</a:t>
            </a:r>
            <a:r>
              <a:rPr lang="cs-CZ" altLang="cs-CZ" sz="1867" dirty="0"/>
              <a:t>, </a:t>
            </a:r>
            <a:r>
              <a:rPr lang="en-US" altLang="cs-CZ" sz="1867" dirty="0"/>
              <a:t>protection of DNA, proteins and lipids from oxidative damage</a:t>
            </a:r>
            <a:r>
              <a:rPr lang="cs-CZ" altLang="cs-CZ" sz="1867" dirty="0"/>
              <a:t>, </a:t>
            </a:r>
            <a:r>
              <a:rPr lang="en-US" altLang="cs-CZ" sz="1867" dirty="0"/>
              <a:t>DNA synthesis and cell division</a:t>
            </a:r>
            <a:r>
              <a:rPr lang="en-US" altLang="cs-CZ" sz="1867" baseline="30000" dirty="0"/>
              <a:t>*</a:t>
            </a:r>
            <a:endParaRPr lang="cs-CZ" altLang="cs-CZ" sz="1867" dirty="0"/>
          </a:p>
          <a:p>
            <a:pPr>
              <a:buFont typeface="Arial" panose="020B0604020202020204" pitchFamily="34" charset="0"/>
              <a:buNone/>
            </a:pPr>
            <a:r>
              <a:rPr lang="cs-CZ" altLang="cs-CZ" sz="1867" dirty="0">
                <a:solidFill>
                  <a:schemeClr val="accent2">
                    <a:lumMod val="75000"/>
                  </a:schemeClr>
                </a:solidFill>
              </a:rPr>
              <a:t>B</a:t>
            </a:r>
            <a:r>
              <a:rPr lang="cs-CZ" altLang="cs-CZ" sz="1867" baseline="-25000" dirty="0">
                <a:solidFill>
                  <a:schemeClr val="accent2">
                    <a:lumMod val="75000"/>
                  </a:schemeClr>
                </a:solidFill>
              </a:rPr>
              <a:t>12</a:t>
            </a:r>
            <a:r>
              <a:rPr lang="cs-CZ" altLang="cs-CZ" sz="1867" dirty="0">
                <a:solidFill>
                  <a:schemeClr val="accent2">
                    <a:lumMod val="75000"/>
                  </a:schemeClr>
                </a:solidFill>
              </a:rPr>
              <a:t>: </a:t>
            </a:r>
            <a:r>
              <a:rPr lang="cs-CZ" altLang="cs-CZ" sz="1867" dirty="0" err="1"/>
              <a:t>energy-yielding</a:t>
            </a:r>
            <a:r>
              <a:rPr lang="cs-CZ" altLang="cs-CZ" sz="1867" dirty="0"/>
              <a:t> </a:t>
            </a:r>
            <a:r>
              <a:rPr lang="cs-CZ" altLang="cs-CZ" sz="1867" dirty="0" err="1"/>
              <a:t>metabolism</a:t>
            </a:r>
            <a:r>
              <a:rPr lang="cs-CZ" altLang="cs-CZ" sz="1867" dirty="0"/>
              <a:t>, </a:t>
            </a:r>
            <a:r>
              <a:rPr lang="en-US" altLang="cs-CZ" sz="1867" dirty="0"/>
              <a:t>contribution to neurological and psychological function</a:t>
            </a:r>
            <a:r>
              <a:rPr lang="cs-CZ" altLang="cs-CZ" sz="1867" dirty="0"/>
              <a:t>, </a:t>
            </a:r>
            <a:r>
              <a:rPr lang="en-US" altLang="cs-CZ" sz="1867" dirty="0"/>
              <a:t>contribution to normal homocysteine metabolism</a:t>
            </a:r>
            <a:r>
              <a:rPr lang="cs-CZ" altLang="cs-CZ" sz="1867" dirty="0"/>
              <a:t>, </a:t>
            </a:r>
            <a:r>
              <a:rPr lang="en-US" altLang="cs-CZ" sz="1867" dirty="0"/>
              <a:t>contribution to neurological and psychological function</a:t>
            </a:r>
            <a:r>
              <a:rPr lang="cs-CZ" altLang="cs-CZ" sz="1867" dirty="0"/>
              <a:t>, </a:t>
            </a:r>
            <a:r>
              <a:rPr lang="cs-CZ" altLang="cs-CZ" sz="1867" dirty="0" err="1"/>
              <a:t>red</a:t>
            </a:r>
            <a:r>
              <a:rPr lang="cs-CZ" altLang="cs-CZ" sz="1867" dirty="0"/>
              <a:t> </a:t>
            </a:r>
            <a:r>
              <a:rPr lang="cs-CZ" altLang="cs-CZ" sz="1867" dirty="0" err="1"/>
              <a:t>blood</a:t>
            </a:r>
            <a:r>
              <a:rPr lang="cs-CZ" altLang="cs-CZ" sz="1867" dirty="0"/>
              <a:t> cell </a:t>
            </a:r>
            <a:r>
              <a:rPr lang="cs-CZ" altLang="cs-CZ" sz="1867" dirty="0" err="1"/>
              <a:t>formation</a:t>
            </a:r>
            <a:r>
              <a:rPr lang="cs-CZ" altLang="cs-CZ" sz="1867" dirty="0"/>
              <a:t>, </a:t>
            </a:r>
            <a:r>
              <a:rPr lang="en-US" altLang="cs-CZ" sz="1867" dirty="0"/>
              <a:t>function of the immune </a:t>
            </a:r>
            <a:r>
              <a:rPr lang="en-US" altLang="cs-CZ" sz="1867" dirty="0" err="1"/>
              <a:t>syst</a:t>
            </a:r>
            <a:r>
              <a:rPr lang="cs-CZ" altLang="cs-CZ" sz="1867" dirty="0"/>
              <a:t>e</a:t>
            </a:r>
            <a:r>
              <a:rPr lang="en-US" altLang="cs-CZ" sz="1867" dirty="0"/>
              <a:t>m</a:t>
            </a:r>
            <a:r>
              <a:rPr lang="cs-CZ" altLang="cs-CZ" sz="1867" dirty="0"/>
              <a:t>, </a:t>
            </a:r>
            <a:r>
              <a:rPr lang="en-US" altLang="cs-CZ" sz="1867" dirty="0"/>
              <a:t>reduction of tiredness and fatigue</a:t>
            </a:r>
            <a:r>
              <a:rPr lang="cs-CZ" altLang="cs-CZ" sz="1867" dirty="0"/>
              <a:t>, cell </a:t>
            </a:r>
            <a:r>
              <a:rPr lang="cs-CZ" altLang="cs-CZ" sz="1867" dirty="0" err="1"/>
              <a:t>division</a:t>
            </a:r>
            <a:r>
              <a:rPr lang="en-US" altLang="cs-CZ" sz="1867" baseline="30000" dirty="0"/>
              <a:t>*</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A: </a:t>
            </a:r>
            <a:r>
              <a:rPr lang="cs-CZ" altLang="cs-CZ" sz="1867" dirty="0" err="1"/>
              <a:t>metabolism</a:t>
            </a:r>
            <a:r>
              <a:rPr lang="cs-CZ" altLang="cs-CZ" sz="1867" dirty="0"/>
              <a:t> </a:t>
            </a:r>
            <a:r>
              <a:rPr lang="cs-CZ" altLang="cs-CZ" sz="1867" dirty="0" err="1"/>
              <a:t>of</a:t>
            </a:r>
            <a:r>
              <a:rPr lang="cs-CZ" altLang="cs-CZ" sz="1867" dirty="0"/>
              <a:t> iron, </a:t>
            </a:r>
            <a:r>
              <a:rPr lang="en-US" altLang="cs-CZ" sz="1867" dirty="0"/>
              <a:t>maintenance of normal skin and mucous membranes</a:t>
            </a:r>
            <a:r>
              <a:rPr lang="cs-CZ" altLang="cs-CZ" sz="1867" dirty="0"/>
              <a:t>, </a:t>
            </a:r>
            <a:r>
              <a:rPr lang="cs-CZ" altLang="cs-CZ" sz="1867" dirty="0" err="1"/>
              <a:t>normal</a:t>
            </a:r>
            <a:r>
              <a:rPr lang="cs-CZ" altLang="cs-CZ" sz="1867" dirty="0"/>
              <a:t> vision and </a:t>
            </a:r>
            <a:r>
              <a:rPr lang="en-US" altLang="cs-CZ" sz="1867" dirty="0"/>
              <a:t>normal function of the immune </a:t>
            </a:r>
            <a:r>
              <a:rPr lang="en-US" altLang="cs-CZ" sz="1867" dirty="0" err="1"/>
              <a:t>syst</a:t>
            </a:r>
            <a:r>
              <a:rPr lang="cs-CZ" altLang="cs-CZ" sz="1867" dirty="0"/>
              <a:t>e</a:t>
            </a:r>
            <a:r>
              <a:rPr lang="en-US" altLang="cs-CZ" sz="1867" dirty="0"/>
              <a:t>m</a:t>
            </a:r>
            <a:r>
              <a:rPr lang="cs-CZ" altLang="cs-CZ" sz="1867" dirty="0"/>
              <a:t>, cell </a:t>
            </a:r>
            <a:r>
              <a:rPr lang="cs-CZ" altLang="cs-CZ" sz="1867" dirty="0" err="1"/>
              <a:t>differentiation</a:t>
            </a:r>
            <a:r>
              <a:rPr lang="en-US" altLang="cs-CZ" sz="1867" baseline="30000" dirty="0"/>
              <a:t>*</a:t>
            </a:r>
            <a:endParaRPr lang="cs-CZ" altLang="cs-CZ" sz="1867" dirty="0"/>
          </a:p>
          <a:p>
            <a:pPr>
              <a:buFont typeface="Arial" panose="020B0604020202020204" pitchFamily="34" charset="0"/>
              <a:buNone/>
            </a:pPr>
            <a:endParaRPr lang="en-US" altLang="cs-CZ" sz="1067" dirty="0"/>
          </a:p>
          <a:p>
            <a:pPr>
              <a:buFont typeface="Arial" panose="020B0604020202020204" pitchFamily="34" charset="0"/>
              <a:buNone/>
            </a:pPr>
            <a:r>
              <a:rPr lang="en-US" altLang="cs-CZ" sz="1067" baseline="30000" dirty="0"/>
              <a:t>*</a:t>
            </a:r>
            <a:r>
              <a:rPr lang="en-US" altLang="cs-CZ" sz="1067" dirty="0"/>
              <a:t>The claim may be used only for food which is at least a source of iron as referred to in the claim SOURCE OF [NAME OF VITAMIN/S] AND/OR [NAME OF MINERAL/S]</a:t>
            </a:r>
            <a:r>
              <a:rPr lang="cs-CZ" altLang="cs-CZ" sz="1067" dirty="0"/>
              <a:t> </a:t>
            </a:r>
            <a:r>
              <a:rPr lang="en-US" altLang="cs-CZ" sz="1067" dirty="0"/>
              <a:t>as listed in the Annex to Regulation (EC) No 1924/2006</a:t>
            </a:r>
          </a:p>
        </p:txBody>
      </p:sp>
      <p:pic>
        <p:nvPicPr>
          <p:cNvPr id="2" name="Obrázek 1"/>
          <p:cNvPicPr>
            <a:picLocks noChangeAspect="1"/>
          </p:cNvPicPr>
          <p:nvPr/>
        </p:nvPicPr>
        <p:blipFill>
          <a:blip r:embed="rId3"/>
          <a:stretch>
            <a:fillRect/>
          </a:stretch>
        </p:blipFill>
        <p:spPr>
          <a:xfrm>
            <a:off x="8090621" y="0"/>
            <a:ext cx="3686175" cy="1362075"/>
          </a:xfrm>
          <a:prstGeom prst="rect">
            <a:avLst/>
          </a:prstGeom>
        </p:spPr>
      </p:pic>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60</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96180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p:spPr>
        <p:txBody>
          <a:bodyPr rtlCol="0">
            <a:normAutofit/>
          </a:bodyPr>
          <a:lstStyle/>
          <a:p>
            <a:pPr>
              <a:defRPr/>
            </a:pPr>
            <a:r>
              <a:rPr lang="cs-CZ" dirty="0" err="1" smtClean="0">
                <a:ea typeface="+mj-ea"/>
                <a:cs typeface="+mj-cs"/>
              </a:rPr>
              <a:t>Health</a:t>
            </a:r>
            <a:r>
              <a:rPr lang="cs-CZ" dirty="0" smtClean="0">
                <a:ea typeface="+mj-ea"/>
                <a:cs typeface="+mj-cs"/>
              </a:rPr>
              <a:t> </a:t>
            </a:r>
            <a:r>
              <a:rPr lang="cs-CZ" dirty="0" err="1" smtClean="0">
                <a:ea typeface="+mj-ea"/>
                <a:cs typeface="+mj-cs"/>
              </a:rPr>
              <a:t>claim</a:t>
            </a:r>
            <a:r>
              <a:rPr lang="cs-CZ" dirty="0" smtClean="0">
                <a:ea typeface="+mj-ea"/>
                <a:cs typeface="+mj-cs"/>
              </a:rPr>
              <a:t>: </a:t>
            </a:r>
            <a:r>
              <a:rPr lang="cs-CZ" dirty="0" smtClean="0">
                <a:solidFill>
                  <a:schemeClr val="accent2">
                    <a:lumMod val="75000"/>
                  </a:schemeClr>
                </a:solidFill>
                <a:ea typeface="+mj-ea"/>
                <a:cs typeface="+mj-cs"/>
              </a:rPr>
              <a:t>MEAT </a:t>
            </a:r>
            <a:r>
              <a:rPr lang="cs-CZ" dirty="0" err="1" smtClean="0">
                <a:solidFill>
                  <a:schemeClr val="accent2">
                    <a:lumMod val="75000"/>
                  </a:schemeClr>
                </a:solidFill>
                <a:ea typeface="+mj-ea"/>
                <a:cs typeface="+mj-cs"/>
              </a:rPr>
              <a:t>or</a:t>
            </a:r>
            <a:r>
              <a:rPr lang="cs-CZ" dirty="0" smtClean="0">
                <a:solidFill>
                  <a:schemeClr val="accent2">
                    <a:lumMod val="75000"/>
                  </a:schemeClr>
                </a:solidFill>
                <a:ea typeface="+mj-ea"/>
                <a:cs typeface="+mj-cs"/>
              </a:rPr>
              <a:t> FISH</a:t>
            </a:r>
            <a:endParaRPr lang="cs-CZ" dirty="0">
              <a:solidFill>
                <a:schemeClr val="accent2">
                  <a:lumMod val="75000"/>
                </a:schemeClr>
              </a:solidFill>
              <a:ea typeface="+mj-ea"/>
              <a:cs typeface="+mj-cs"/>
            </a:endParaRPr>
          </a:p>
        </p:txBody>
      </p:sp>
      <p:sp>
        <p:nvSpPr>
          <p:cNvPr id="12291" name="Zástupný symbol pro obsah 2"/>
          <p:cNvSpPr>
            <a:spLocks noGrp="1"/>
          </p:cNvSpPr>
          <p:nvPr>
            <p:ph idx="1"/>
          </p:nvPr>
        </p:nvSpPr>
        <p:spPr>
          <a:ln>
            <a:noFill/>
            <a:miter lim="800000"/>
            <a:headEnd/>
            <a:tailEnd/>
          </a:ln>
        </p:spPr>
        <p:txBody>
          <a:bodyPr/>
          <a:lstStyle/>
          <a:p>
            <a:pPr algn="ctr" eaLnBrk="1" hangingPunct="1">
              <a:buFont typeface="Arial" panose="020B0604020202020204" pitchFamily="34" charset="0"/>
              <a:buNone/>
            </a:pPr>
            <a:r>
              <a:rPr lang="en-US" altLang="cs-CZ" smtClean="0"/>
              <a:t>Meat or fish contributes to the </a:t>
            </a:r>
            <a:r>
              <a:rPr lang="en-US" altLang="cs-CZ" b="1" smtClean="0"/>
              <a:t>improvement of</a:t>
            </a:r>
            <a:r>
              <a:rPr lang="cs-CZ" altLang="cs-CZ" b="1" smtClean="0"/>
              <a:t> </a:t>
            </a:r>
            <a:r>
              <a:rPr lang="en-US" altLang="cs-CZ" b="1" smtClean="0"/>
              <a:t>iron absorption when eaten with other foods containing iron</a:t>
            </a:r>
            <a:r>
              <a:rPr lang="cs-CZ" altLang="cs-CZ" baseline="30000" smtClean="0"/>
              <a:t>*</a:t>
            </a:r>
          </a:p>
          <a:p>
            <a:pPr eaLnBrk="1" hangingPunct="1">
              <a:buFont typeface="Arial" panose="020B0604020202020204" pitchFamily="34" charset="0"/>
              <a:buNone/>
            </a:pPr>
            <a:endParaRPr lang="cs-CZ" altLang="cs-CZ" i="1" baseline="30000" smtClean="0"/>
          </a:p>
          <a:p>
            <a:pPr algn="ctr" eaLnBrk="1" hangingPunct="1">
              <a:buFont typeface="Arial" panose="020B0604020202020204" pitchFamily="34" charset="0"/>
              <a:buNone/>
            </a:pPr>
            <a:r>
              <a:rPr lang="cs-CZ" altLang="cs-CZ" b="1" smtClean="0">
                <a:solidFill>
                  <a:schemeClr val="accent2"/>
                </a:solidFill>
              </a:rPr>
              <a:t>= MEAT FACTOR EFFECT</a:t>
            </a:r>
            <a:endParaRPr lang="cs-CZ" altLang="cs-CZ" b="1" baseline="30000" smtClean="0">
              <a:solidFill>
                <a:schemeClr val="accent2"/>
              </a:solidFill>
            </a:endParaRPr>
          </a:p>
          <a:p>
            <a:pPr eaLnBrk="1" hangingPunct="1"/>
            <a:endParaRPr lang="cs-CZ" altLang="cs-CZ" baseline="30000" smtClean="0"/>
          </a:p>
          <a:p>
            <a:pPr eaLnBrk="1" hangingPunct="1">
              <a:spcBef>
                <a:spcPct val="0"/>
              </a:spcBef>
              <a:buFont typeface="Arial" panose="020B0604020202020204" pitchFamily="34" charset="0"/>
              <a:buNone/>
            </a:pPr>
            <a:r>
              <a:rPr lang="cs-CZ" altLang="cs-CZ" sz="1333" baseline="30000"/>
              <a:t>*</a:t>
            </a:r>
            <a:r>
              <a:rPr lang="en-US" altLang="cs-CZ" sz="1333"/>
              <a:t>The claim may be used only for food which contains at least 50 g of meat or fish in a single quantified portion. In order to bear the claim information shall be given to the consumer that the beneficial effect is obtained </a:t>
            </a:r>
            <a:r>
              <a:rPr lang="en-US" altLang="cs-CZ" sz="1333" u="sng"/>
              <a:t>by consuming 50 g of meat or fish together with food(s) </a:t>
            </a:r>
            <a:r>
              <a:rPr lang="en-US" altLang="cs-CZ" sz="1333" b="1" u="sng"/>
              <a:t>containing non-haem iron</a:t>
            </a:r>
            <a:r>
              <a:rPr lang="en-US" altLang="cs-CZ" sz="1333"/>
              <a:t>. </a:t>
            </a:r>
            <a:endParaRPr lang="cs-CZ" altLang="cs-CZ" sz="1333"/>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61</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6586501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lstStyle/>
          <a:p>
            <a:r>
              <a:rPr lang="cs-CZ" altLang="cs-CZ" dirty="0" smtClean="0"/>
              <a:t>PROCESSED MEAT x RED MEAT</a:t>
            </a:r>
          </a:p>
        </p:txBody>
      </p:sp>
      <p:sp>
        <p:nvSpPr>
          <p:cNvPr id="13315" name="Zástupný symbol pro obsah 2"/>
          <p:cNvSpPr>
            <a:spLocks noGrp="1"/>
          </p:cNvSpPr>
          <p:nvPr>
            <p:ph idx="1"/>
          </p:nvPr>
        </p:nvSpPr>
        <p:spPr>
          <a:xfrm>
            <a:off x="838200" y="1620816"/>
            <a:ext cx="10515600" cy="4599875"/>
          </a:xfrm>
          <a:ln>
            <a:noFill/>
            <a:miter lim="800000"/>
            <a:headEnd/>
            <a:tailEnd/>
          </a:ln>
        </p:spPr>
        <p:txBody>
          <a:bodyPr>
            <a:normAutofit/>
          </a:bodyPr>
          <a:lstStyle/>
          <a:p>
            <a:r>
              <a:rPr lang="en-US" altLang="cs-CZ" sz="2000" b="1" dirty="0" smtClean="0"/>
              <a:t>Processed </a:t>
            </a:r>
            <a:r>
              <a:rPr lang="en-US" altLang="cs-CZ" sz="2000" b="1" dirty="0"/>
              <a:t>meat </a:t>
            </a:r>
            <a:r>
              <a:rPr lang="en-US" altLang="cs-CZ" sz="2000" dirty="0"/>
              <a:t>refers to meat that has been transformed through salting, curing, fermentation, smoking, or other processes to enhance </a:t>
            </a:r>
            <a:r>
              <a:rPr lang="en-US" altLang="cs-CZ" sz="2000" dirty="0" err="1"/>
              <a:t>flavour</a:t>
            </a:r>
            <a:r>
              <a:rPr lang="en-US" altLang="cs-CZ" sz="2000" dirty="0"/>
              <a:t> or improve preservation.</a:t>
            </a:r>
            <a:endParaRPr lang="cs-CZ" altLang="cs-CZ" sz="2000" dirty="0"/>
          </a:p>
          <a:p>
            <a:r>
              <a:rPr lang="en-US" altLang="cs-CZ" sz="2000" b="1" i="1" dirty="0"/>
              <a:t>Red meat </a:t>
            </a:r>
            <a:r>
              <a:rPr lang="en-US" altLang="cs-CZ" sz="2000" i="1" dirty="0"/>
              <a:t>refers to all mammalian muscle meat, including, beef, veal, pork, lamb, mutton, horse, and goat.</a:t>
            </a:r>
            <a:endParaRPr lang="cs-CZ" altLang="cs-CZ" sz="2000" i="1" dirty="0"/>
          </a:p>
          <a:p>
            <a:pPr>
              <a:buFont typeface="Arial" panose="020B0604020202020204" pitchFamily="34" charset="0"/>
              <a:buNone/>
            </a:pPr>
            <a:endParaRPr lang="cs-CZ" altLang="cs-CZ" sz="1600" b="1" dirty="0"/>
          </a:p>
          <a:p>
            <a:pPr>
              <a:buFont typeface="Arial" panose="020B0604020202020204" pitchFamily="34" charset="0"/>
              <a:buNone/>
            </a:pPr>
            <a:endParaRPr lang="cs-CZ" altLang="cs-CZ" sz="1600" b="1" dirty="0"/>
          </a:p>
          <a:p>
            <a:r>
              <a:rPr lang="en-US" altLang="cs-CZ" sz="1600" b="1" dirty="0"/>
              <a:t>Processed meat was classified as Group 1</a:t>
            </a:r>
            <a:r>
              <a:rPr lang="cs-CZ" altLang="cs-CZ" sz="1600" b="1" dirty="0"/>
              <a:t> - </a:t>
            </a:r>
            <a:r>
              <a:rPr lang="en-US" altLang="cs-CZ" sz="1600" dirty="0"/>
              <a:t>this classification is based on </a:t>
            </a:r>
            <a:r>
              <a:rPr lang="en-US" altLang="cs-CZ" sz="1600" u="sng" dirty="0"/>
              <a:t>sufficient evidence </a:t>
            </a:r>
            <a:r>
              <a:rPr lang="en-US" altLang="cs-CZ" sz="1600" dirty="0"/>
              <a:t>from epidemiological studies that eating processed meat causes colorectal cancer.</a:t>
            </a:r>
            <a:r>
              <a:rPr lang="cs-CZ" altLang="cs-CZ" sz="1600" b="1" dirty="0"/>
              <a:t> </a:t>
            </a:r>
            <a:r>
              <a:rPr lang="en-US" altLang="cs-CZ" sz="1600" dirty="0"/>
              <a:t>An analysis of data from 10 studies estimated that every </a:t>
            </a:r>
            <a:r>
              <a:rPr lang="en-US" altLang="cs-CZ" sz="1600" u="sng" dirty="0"/>
              <a:t>50 gram portion of processed meat eaten daily increases the risk of colorectal cancer by about 18%</a:t>
            </a:r>
            <a:r>
              <a:rPr lang="en-US" altLang="cs-CZ" sz="1600" dirty="0"/>
              <a:t>.</a:t>
            </a:r>
            <a:r>
              <a:rPr lang="cs-CZ" altLang="cs-CZ" sz="1600" dirty="0"/>
              <a:t> </a:t>
            </a:r>
          </a:p>
          <a:p>
            <a:r>
              <a:rPr lang="en-US" altLang="cs-CZ" sz="1600" b="1" dirty="0"/>
              <a:t>Red meat was classified as Group 2A, </a:t>
            </a:r>
            <a:r>
              <a:rPr lang="en-US" altLang="cs-CZ" sz="1600" b="1" i="1" dirty="0"/>
              <a:t>probably carcinogenic to humans. </a:t>
            </a:r>
            <a:r>
              <a:rPr lang="en-US" altLang="cs-CZ" sz="1600" i="1" dirty="0"/>
              <a:t>The cancer risk related to the consumption of red meat is more difficult to estimate because the evidence that red meat causes cancer is not as strong. However, if the association of red meat and colorectal cancer were proven to be causal, data from the same studies suggest that the risk of colorectal cancer could increase by 17% for every 100 gram portion of red meat eaten daily. </a:t>
            </a:r>
            <a:endParaRPr lang="cs-CZ" altLang="cs-CZ" sz="1600" i="1" dirty="0"/>
          </a:p>
        </p:txBody>
      </p:sp>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62</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9393934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6109" y="128438"/>
            <a:ext cx="4793674" cy="6601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2218" y="139342"/>
            <a:ext cx="5153891" cy="659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626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Nadpis 1"/>
          <p:cNvSpPr>
            <a:spLocks noGrp="1"/>
          </p:cNvSpPr>
          <p:nvPr>
            <p:ph type="title"/>
          </p:nvPr>
        </p:nvSpPr>
        <p:spPr>
          <a:noFill/>
          <a:ln>
            <a:noFill/>
          </a:ln>
        </p:spPr>
        <p:txBody>
          <a:bodyPr>
            <a:normAutofit/>
          </a:bodyPr>
          <a:lstStyle/>
          <a:p>
            <a:pPr eaLnBrk="1" hangingPunct="1">
              <a:defRPr/>
            </a:pPr>
            <a:r>
              <a:rPr lang="cs-CZ" b="1" dirty="0" smtClean="0"/>
              <a:t>Cholesterol</a:t>
            </a:r>
            <a:endParaRPr lang="cs-CZ" dirty="0"/>
          </a:p>
        </p:txBody>
      </p:sp>
      <p:sp>
        <p:nvSpPr>
          <p:cNvPr id="14339" name="Zástupný symbol pro obsah 2"/>
          <p:cNvSpPr>
            <a:spLocks noGrp="1"/>
          </p:cNvSpPr>
          <p:nvPr>
            <p:ph idx="1"/>
          </p:nvPr>
        </p:nvSpPr>
        <p:spPr>
          <a:xfrm>
            <a:off x="838200" y="1661862"/>
            <a:ext cx="10515600" cy="4339693"/>
          </a:xfrm>
        </p:spPr>
        <p:txBody>
          <a:bodyPr>
            <a:normAutofit/>
          </a:bodyPr>
          <a:lstStyle/>
          <a:p>
            <a:pPr eaLnBrk="1" hangingPunct="1">
              <a:lnSpc>
                <a:spcPct val="80000"/>
              </a:lnSpc>
            </a:pPr>
            <a:r>
              <a:rPr lang="cs-CZ" altLang="cs-CZ" sz="2400" dirty="0" err="1"/>
              <a:t>only</a:t>
            </a:r>
            <a:r>
              <a:rPr lang="cs-CZ" altLang="cs-CZ" sz="2400" dirty="0"/>
              <a:t> </a:t>
            </a:r>
            <a:r>
              <a:rPr lang="en-US" altLang="cs-CZ" sz="2400" dirty="0"/>
              <a:t>the cell membranes of animal tissue contain cholesterol</a:t>
            </a:r>
            <a:endParaRPr lang="en-GB" altLang="cs-CZ" sz="2400" dirty="0"/>
          </a:p>
          <a:p>
            <a:pPr eaLnBrk="1" hangingPunct="1">
              <a:lnSpc>
                <a:spcPct val="80000"/>
              </a:lnSpc>
            </a:pPr>
            <a:r>
              <a:rPr lang="en-GB" altLang="cs-CZ" sz="2400" dirty="0"/>
              <a:t>chicken liver (497 mg / 100 g), egg yolk (1281 mg / 100 g), butter (266 mg / 100 g), cream (109 mg / 100 g)</a:t>
            </a:r>
          </a:p>
          <a:p>
            <a:pPr eaLnBrk="1" hangingPunct="1">
              <a:lnSpc>
                <a:spcPct val="80000"/>
              </a:lnSpc>
            </a:pPr>
            <a:r>
              <a:rPr lang="en-GB" altLang="cs-CZ" sz="2400" dirty="0">
                <a:solidFill>
                  <a:srgbClr val="FF0000"/>
                </a:solidFill>
              </a:rPr>
              <a:t>!!! Cholesterol is</a:t>
            </a:r>
            <a:r>
              <a:rPr lang="cs-CZ" altLang="cs-CZ" sz="2400" dirty="0">
                <a:solidFill>
                  <a:srgbClr val="FF0000"/>
                </a:solidFill>
              </a:rPr>
              <a:t> no</a:t>
            </a:r>
            <a:r>
              <a:rPr lang="en-GB" altLang="cs-CZ" sz="2400" dirty="0">
                <a:solidFill>
                  <a:srgbClr val="FF0000"/>
                </a:solidFill>
              </a:rPr>
              <a:t>t a fat</a:t>
            </a:r>
            <a:r>
              <a:rPr lang="cs-CZ" altLang="cs-CZ" sz="2400" dirty="0">
                <a:solidFill>
                  <a:srgbClr val="FF0000"/>
                </a:solidFill>
              </a:rPr>
              <a:t>. </a:t>
            </a:r>
            <a:r>
              <a:rPr lang="cs-CZ" altLang="cs-CZ" sz="2400" dirty="0" err="1">
                <a:solidFill>
                  <a:srgbClr val="FF0000"/>
                </a:solidFill>
              </a:rPr>
              <a:t>It´s</a:t>
            </a:r>
            <a:r>
              <a:rPr lang="cs-CZ" altLang="cs-CZ" sz="2400" dirty="0">
                <a:solidFill>
                  <a:srgbClr val="FF0000"/>
                </a:solidFill>
              </a:rPr>
              <a:t> a sterol</a:t>
            </a:r>
          </a:p>
          <a:p>
            <a:pPr eaLnBrk="1" hangingPunct="1">
              <a:lnSpc>
                <a:spcPct val="80000"/>
              </a:lnSpc>
            </a:pPr>
            <a:r>
              <a:rPr lang="cs-CZ" altLang="cs-CZ" sz="2400" dirty="0"/>
              <a:t>i</a:t>
            </a:r>
            <a:r>
              <a:rPr lang="en-US" altLang="cs-CZ" sz="2400" dirty="0"/>
              <a:t>t is a “fat-like” substance present in all body cells that is needed for many essential body processes</a:t>
            </a:r>
            <a:endParaRPr lang="en-GB" altLang="cs-CZ" sz="2400" dirty="0">
              <a:solidFill>
                <a:srgbClr val="FF0000"/>
              </a:solidFill>
            </a:endParaRPr>
          </a:p>
          <a:p>
            <a:pPr eaLnBrk="1" hangingPunct="1">
              <a:lnSpc>
                <a:spcPct val="80000"/>
              </a:lnSpc>
              <a:buFont typeface="Arial" panose="020B0604020202020204" pitchFamily="34" charset="0"/>
              <a:buNone/>
            </a:pPr>
            <a:endParaRPr lang="en-GB" altLang="cs-CZ" sz="2400" dirty="0"/>
          </a:p>
          <a:p>
            <a:pPr eaLnBrk="1" hangingPunct="1">
              <a:lnSpc>
                <a:spcPct val="80000"/>
              </a:lnSpc>
              <a:buFont typeface="Arial" panose="020B0604020202020204" pitchFamily="34" charset="0"/>
              <a:buNone/>
            </a:pPr>
            <a:r>
              <a:rPr lang="en-GB" altLang="cs-CZ" sz="2400" u="sng" dirty="0">
                <a:solidFill>
                  <a:srgbClr val="000000"/>
                </a:solidFill>
              </a:rPr>
              <a:t>Importance:</a:t>
            </a:r>
          </a:p>
          <a:p>
            <a:pPr>
              <a:lnSpc>
                <a:spcPct val="80000"/>
              </a:lnSpc>
            </a:pPr>
            <a:r>
              <a:rPr lang="en-GB" altLang="cs-CZ" sz="2400" dirty="0">
                <a:solidFill>
                  <a:srgbClr val="000000"/>
                </a:solidFill>
              </a:rPr>
              <a:t>component of cell membranes</a:t>
            </a:r>
          </a:p>
          <a:p>
            <a:pPr>
              <a:lnSpc>
                <a:spcPct val="80000"/>
              </a:lnSpc>
            </a:pPr>
            <a:r>
              <a:rPr lang="en-US" altLang="cs-CZ" sz="2400" b="1" dirty="0"/>
              <a:t>it contributes to the digestion of fat and the skin’s production of vitamin </a:t>
            </a:r>
            <a:r>
              <a:rPr lang="en-US" altLang="cs-CZ" sz="2400" b="1" dirty="0" smtClean="0"/>
              <a:t>D</a:t>
            </a:r>
            <a:endParaRPr lang="en-GB" altLang="cs-CZ" sz="2400" dirty="0">
              <a:solidFill>
                <a:srgbClr val="000000"/>
              </a:solidFill>
            </a:endParaRPr>
          </a:p>
        </p:txBody>
      </p:sp>
      <p:sp>
        <p:nvSpPr>
          <p:cNvPr id="14340" name="TextovéPole 3"/>
          <p:cNvSpPr txBox="1">
            <a:spLocks noChangeArrowheads="1"/>
          </p:cNvSpPr>
          <p:nvPr/>
        </p:nvSpPr>
        <p:spPr bwMode="auto">
          <a:xfrm>
            <a:off x="4918364" y="5586056"/>
            <a:ext cx="7120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cs-CZ" altLang="cs-CZ" sz="2400" b="1" dirty="0" smtClean="0">
                <a:solidFill>
                  <a:schemeClr val="accent2">
                    <a:lumMod val="75000"/>
                  </a:schemeClr>
                </a:solidFill>
                <a:latin typeface="Segoe UI" panose="020B0502040204020203" pitchFamily="34" charset="0"/>
                <a:cs typeface="Segoe UI" panose="020B0502040204020203" pitchFamily="34" charset="0"/>
              </a:rPr>
              <a:t>…</a:t>
            </a:r>
            <a:r>
              <a:rPr lang="en-US" altLang="cs-CZ" sz="2400" dirty="0" smtClean="0">
                <a:solidFill>
                  <a:schemeClr val="accent2">
                    <a:lumMod val="75000"/>
                  </a:schemeClr>
                </a:solidFill>
                <a:latin typeface="Segoe UI" panose="020B0502040204020203" pitchFamily="34" charset="0"/>
                <a:cs typeface="Segoe UI" panose="020B0502040204020203" pitchFamily="34" charset="0"/>
              </a:rPr>
              <a:t>dietary determinant</a:t>
            </a:r>
            <a:r>
              <a:rPr lang="cs-CZ" altLang="cs-CZ" sz="2400" dirty="0" smtClean="0">
                <a:solidFill>
                  <a:schemeClr val="accent2">
                    <a:lumMod val="75000"/>
                  </a:schemeClr>
                </a:solidFill>
                <a:latin typeface="Segoe UI" panose="020B0502040204020203" pitchFamily="34" charset="0"/>
                <a:cs typeface="Segoe UI" panose="020B0502040204020203" pitchFamily="34" charset="0"/>
              </a:rPr>
              <a:t>s</a:t>
            </a:r>
            <a:r>
              <a:rPr lang="en-US" altLang="cs-CZ" sz="2400" dirty="0" smtClean="0">
                <a:solidFill>
                  <a:schemeClr val="accent2">
                    <a:lumMod val="75000"/>
                  </a:schemeClr>
                </a:solidFill>
                <a:latin typeface="Segoe UI" panose="020B0502040204020203" pitchFamily="34" charset="0"/>
                <a:cs typeface="Segoe UI" panose="020B0502040204020203" pitchFamily="34" charset="0"/>
              </a:rPr>
              <a:t> of blood cholesterol levels</a:t>
            </a:r>
            <a:r>
              <a:rPr lang="cs-CZ" altLang="cs-CZ" sz="2400" dirty="0" smtClean="0">
                <a:solidFill>
                  <a:schemeClr val="accent2">
                    <a:lumMod val="75000"/>
                  </a:schemeClr>
                </a:solidFill>
                <a:latin typeface="Segoe UI" panose="020B0502040204020203" pitchFamily="34" charset="0"/>
                <a:cs typeface="Segoe UI" panose="020B0502040204020203" pitchFamily="34" charset="0"/>
              </a:rPr>
              <a:t/>
            </a:r>
            <a:br>
              <a:rPr lang="cs-CZ" altLang="cs-CZ" sz="2400" dirty="0" smtClean="0">
                <a:solidFill>
                  <a:schemeClr val="accent2">
                    <a:lumMod val="75000"/>
                  </a:schemeClr>
                </a:solidFill>
                <a:latin typeface="Segoe UI" panose="020B0502040204020203" pitchFamily="34" charset="0"/>
                <a:cs typeface="Segoe UI" panose="020B0502040204020203" pitchFamily="34" charset="0"/>
              </a:rPr>
            </a:br>
            <a:r>
              <a:rPr lang="en-US" altLang="cs-CZ" sz="2400" dirty="0" smtClean="0">
                <a:solidFill>
                  <a:schemeClr val="accent2">
                    <a:lumMod val="75000"/>
                  </a:schemeClr>
                </a:solidFill>
                <a:latin typeface="Segoe UI" panose="020B0502040204020203" pitchFamily="34" charset="0"/>
                <a:cs typeface="Segoe UI" panose="020B0502040204020203" pitchFamily="34" charset="0"/>
              </a:rPr>
              <a:t>are saturated fatty acids and trans fatty acids</a:t>
            </a:r>
            <a:endParaRPr lang="en-US" altLang="cs-CZ" sz="2400" dirty="0">
              <a:solidFill>
                <a:schemeClr val="accent2">
                  <a:lumMod val="75000"/>
                </a:schemeClr>
              </a:solidFill>
              <a:latin typeface="Segoe UI" panose="020B0502040204020203" pitchFamily="34" charset="0"/>
              <a:cs typeface="Segoe UI" panose="020B0502040204020203" pitchFamily="34" charset="0"/>
            </a:endParaRPr>
          </a:p>
        </p:txBody>
      </p:sp>
      <p:pic>
        <p:nvPicPr>
          <p:cNvPr id="1434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87418" y="3735918"/>
            <a:ext cx="1940983" cy="11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660388" y="648948"/>
            <a:ext cx="6323269" cy="430887"/>
          </a:xfrm>
          <a:prstGeom prst="rect">
            <a:avLst/>
          </a:prstGeom>
          <a:solidFill>
            <a:schemeClr val="accent2">
              <a:lumMod val="60000"/>
              <a:lumOff val="40000"/>
            </a:schemeClr>
          </a:solidFill>
        </p:spPr>
        <p:txBody>
          <a:bodyPr wrap="none">
            <a:spAutoFit/>
          </a:bodyPr>
          <a:lstStyle/>
          <a:p>
            <a:r>
              <a:rPr lang="cs-CZ" sz="2200" b="1" dirty="0"/>
              <a:t>Myth: „</a:t>
            </a:r>
            <a:r>
              <a:rPr lang="en-US" sz="2200" dirty="0"/>
              <a:t>If you have high cholesterol, stop eating eggs</a:t>
            </a:r>
            <a:r>
              <a:rPr lang="cs-CZ" altLang="en-US" sz="2200" dirty="0"/>
              <a:t>“</a:t>
            </a:r>
            <a:endParaRPr lang="cs-CZ" sz="2200" dirty="0"/>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64</a:t>
            </a:fld>
            <a:endParaRPr lang="cs-CZ" dirty="0"/>
          </a:p>
        </p:txBody>
      </p:sp>
      <p:sp>
        <p:nvSpPr>
          <p:cNvPr id="9"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399484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71943" y="3775880"/>
            <a:ext cx="3146404"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28074" y="2619891"/>
            <a:ext cx="2936656" cy="355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Grp="1" noChangeArrowheads="1"/>
          </p:cNvSpPr>
          <p:nvPr>
            <p:ph type="title"/>
          </p:nvPr>
        </p:nvSpPr>
        <p:spPr/>
        <p:txBody>
          <a:bodyPr>
            <a:normAutofit/>
          </a:bodyPr>
          <a:lstStyle/>
          <a:p>
            <a:pPr eaLnBrk="1" hangingPunct="1">
              <a:defRPr/>
            </a:pPr>
            <a:r>
              <a:rPr lang="en-US" dirty="0"/>
              <a:t>Cholesterol In Foods:</a:t>
            </a:r>
          </a:p>
        </p:txBody>
      </p:sp>
      <p:sp>
        <p:nvSpPr>
          <p:cNvPr id="7171" name="Rectangle 3"/>
          <p:cNvSpPr>
            <a:spLocks noGrp="1" noChangeArrowheads="1"/>
          </p:cNvSpPr>
          <p:nvPr>
            <p:ph idx="1"/>
          </p:nvPr>
        </p:nvSpPr>
        <p:spPr/>
        <p:txBody>
          <a:bodyPr>
            <a:normAutofit/>
          </a:bodyPr>
          <a:lstStyle/>
          <a:p>
            <a:r>
              <a:rPr lang="en-US" altLang="cs-CZ" dirty="0" smtClean="0"/>
              <a:t>all </a:t>
            </a:r>
            <a:r>
              <a:rPr lang="en-US" altLang="cs-CZ" dirty="0"/>
              <a:t>animals make </a:t>
            </a:r>
            <a:r>
              <a:rPr lang="en-US" altLang="cs-CZ" dirty="0" smtClean="0"/>
              <a:t>cholesterol</a:t>
            </a:r>
            <a:r>
              <a:rPr lang="cs-CZ" altLang="cs-CZ" dirty="0" smtClean="0"/>
              <a:t> &gt;</a:t>
            </a:r>
            <a:r>
              <a:rPr lang="en-US" altLang="cs-CZ" dirty="0" smtClean="0"/>
              <a:t> </a:t>
            </a:r>
            <a:r>
              <a:rPr lang="en-US" altLang="cs-CZ" dirty="0"/>
              <a:t>if you eat any animal product, including </a:t>
            </a:r>
            <a:r>
              <a:rPr lang="en-US" altLang="cs-CZ" i="1" u="sng" dirty="0"/>
              <a:t>MEAT</a:t>
            </a:r>
            <a:r>
              <a:rPr lang="en-US" altLang="cs-CZ" i="1" dirty="0"/>
              <a:t>, </a:t>
            </a:r>
            <a:r>
              <a:rPr lang="en-US" altLang="cs-CZ" i="1" u="sng" dirty="0"/>
              <a:t>POULTRY</a:t>
            </a:r>
            <a:r>
              <a:rPr lang="en-US" altLang="cs-CZ" i="1" dirty="0"/>
              <a:t> and </a:t>
            </a:r>
            <a:r>
              <a:rPr lang="en-US" altLang="cs-CZ" i="1" u="sng" dirty="0"/>
              <a:t>FISH</a:t>
            </a:r>
            <a:r>
              <a:rPr lang="en-US" altLang="cs-CZ" dirty="0"/>
              <a:t>, you will be consuming some “</a:t>
            </a:r>
            <a:r>
              <a:rPr lang="en-US" altLang="cs-CZ" i="1" dirty="0"/>
              <a:t>extra</a:t>
            </a:r>
            <a:r>
              <a:rPr lang="en-US" altLang="cs-CZ" dirty="0"/>
              <a:t>” or unneeded cholesterol.</a:t>
            </a:r>
          </a:p>
          <a:p>
            <a:r>
              <a:rPr lang="cs-CZ" altLang="cs-CZ" dirty="0"/>
              <a:t>o</a:t>
            </a:r>
            <a:r>
              <a:rPr lang="en-US" altLang="cs-CZ" dirty="0" err="1" smtClean="0"/>
              <a:t>ther</a:t>
            </a:r>
            <a:r>
              <a:rPr lang="en-US" altLang="cs-CZ" dirty="0" smtClean="0"/>
              <a:t> </a:t>
            </a:r>
            <a:r>
              <a:rPr lang="en-US" altLang="cs-CZ" dirty="0"/>
              <a:t>foods high in cholesterol are:</a:t>
            </a:r>
          </a:p>
          <a:p>
            <a:pPr lvl="1" eaLnBrk="1" hangingPunct="1"/>
            <a:r>
              <a:rPr lang="cs-CZ" altLang="cs-CZ" sz="2800" dirty="0" smtClean="0"/>
              <a:t>e</a:t>
            </a:r>
            <a:r>
              <a:rPr lang="en-US" altLang="cs-CZ" sz="2800" dirty="0" smtClean="0"/>
              <a:t>gg </a:t>
            </a:r>
            <a:r>
              <a:rPr lang="cs-CZ" altLang="cs-CZ" sz="2800" dirty="0"/>
              <a:t>y</a:t>
            </a:r>
            <a:r>
              <a:rPr lang="en-US" altLang="cs-CZ" sz="2800" dirty="0" err="1" smtClean="0"/>
              <a:t>olks</a:t>
            </a:r>
            <a:endParaRPr lang="en-US" altLang="cs-CZ" sz="2800" dirty="0"/>
          </a:p>
          <a:p>
            <a:pPr lvl="1" eaLnBrk="1" hangingPunct="1"/>
            <a:r>
              <a:rPr lang="cs-CZ" altLang="cs-CZ" sz="2800" dirty="0"/>
              <a:t>l</a:t>
            </a:r>
            <a:r>
              <a:rPr lang="en-US" altLang="cs-CZ" sz="2800" dirty="0" err="1" smtClean="0"/>
              <a:t>iver</a:t>
            </a:r>
            <a:r>
              <a:rPr lang="en-US" altLang="cs-CZ" sz="2800" dirty="0" smtClean="0"/>
              <a:t> </a:t>
            </a:r>
            <a:r>
              <a:rPr lang="en-US" altLang="cs-CZ" sz="2800" dirty="0"/>
              <a:t>/ </a:t>
            </a:r>
            <a:r>
              <a:rPr lang="cs-CZ" altLang="cs-CZ" sz="2800" dirty="0" smtClean="0"/>
              <a:t>o</a:t>
            </a:r>
            <a:r>
              <a:rPr lang="en-US" altLang="cs-CZ" sz="2800" dirty="0" err="1" smtClean="0"/>
              <a:t>rgan</a:t>
            </a:r>
            <a:r>
              <a:rPr lang="en-US" altLang="cs-CZ" sz="2800" dirty="0" smtClean="0"/>
              <a:t> </a:t>
            </a:r>
            <a:r>
              <a:rPr lang="cs-CZ" altLang="cs-CZ" sz="2800" dirty="0"/>
              <a:t>m</a:t>
            </a:r>
            <a:r>
              <a:rPr lang="en-US" altLang="cs-CZ" sz="2800" dirty="0" smtClean="0"/>
              <a:t>eats  </a:t>
            </a:r>
            <a:endParaRPr lang="en-US" altLang="cs-CZ" sz="2800" dirty="0"/>
          </a:p>
          <a:p>
            <a:pPr lvl="1" eaLnBrk="1" hangingPunct="1"/>
            <a:r>
              <a:rPr lang="cs-CZ" altLang="cs-CZ" sz="2800" dirty="0"/>
              <a:t>s</a:t>
            </a:r>
            <a:r>
              <a:rPr lang="en-US" altLang="cs-CZ" sz="2800" dirty="0" err="1" smtClean="0"/>
              <a:t>ome</a:t>
            </a:r>
            <a:r>
              <a:rPr lang="en-US" altLang="cs-CZ" sz="2800" dirty="0" smtClean="0"/>
              <a:t> </a:t>
            </a:r>
            <a:r>
              <a:rPr lang="cs-CZ" altLang="cs-CZ" sz="2800" dirty="0" smtClean="0"/>
              <a:t>s</a:t>
            </a:r>
            <a:r>
              <a:rPr lang="en-US" altLang="cs-CZ" sz="2800" dirty="0" err="1" smtClean="0"/>
              <a:t>hellfish</a:t>
            </a:r>
            <a:endParaRPr lang="en-US" altLang="cs-CZ" sz="280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30008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Nutrients</a:t>
            </a:r>
            <a:r>
              <a:rPr lang="cs-CZ" dirty="0" smtClean="0"/>
              <a:t> in </a:t>
            </a:r>
            <a:r>
              <a:rPr lang="cs-CZ" dirty="0" err="1" smtClean="0"/>
              <a:t>eggs</a:t>
            </a:r>
            <a:endParaRPr lang="cs-CZ" dirty="0"/>
          </a:p>
        </p:txBody>
      </p:sp>
      <p:pic>
        <p:nvPicPr>
          <p:cNvPr id="15362"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657281" y="2829985"/>
            <a:ext cx="3809524" cy="2666667"/>
          </a:xfrm>
        </p:spPr>
      </p:pic>
      <p:pic>
        <p:nvPicPr>
          <p:cNvPr id="1536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8067" y="3278718"/>
            <a:ext cx="3308351" cy="23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920752" y="5594351"/>
            <a:ext cx="2671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8,25 μg Se/100 g</a:t>
            </a:r>
          </a:p>
        </p:txBody>
      </p:sp>
      <p:sp>
        <p:nvSpPr>
          <p:cNvPr id="15365" name="TextBox 6"/>
          <p:cNvSpPr txBox="1">
            <a:spLocks noChangeArrowheads="1"/>
          </p:cNvSpPr>
          <p:nvPr/>
        </p:nvSpPr>
        <p:spPr bwMode="auto">
          <a:xfrm>
            <a:off x="7719485" y="5594351"/>
            <a:ext cx="3685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40 mg EPA+DHA/100 g</a:t>
            </a:r>
          </a:p>
        </p:txBody>
      </p:sp>
      <p:pic>
        <p:nvPicPr>
          <p:cNvPr id="1536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6" y="1892302"/>
            <a:ext cx="2863851"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603751" y="3839468"/>
            <a:ext cx="2667000" cy="647700"/>
          </a:xfrm>
          <a:prstGeom prst="rect">
            <a:avLst/>
          </a:prstGeom>
          <a:solidFill>
            <a:srgbClr val="9BBB59"/>
          </a:solidFill>
          <a:ln w="9525">
            <a:solidFill>
              <a:schemeClr val="accent3"/>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CHICKEN</a:t>
            </a:r>
            <a:r>
              <a:rPr lang="en-US" sz="2400" dirty="0">
                <a:solidFill>
                  <a:srgbClr val="000000"/>
                </a:solidFill>
              </a:rPr>
              <a:t> FEED</a:t>
            </a:r>
          </a:p>
        </p:txBody>
      </p:sp>
      <p:sp>
        <p:nvSpPr>
          <p:cNvPr id="13" name="Bent Arrow 12"/>
          <p:cNvSpPr>
            <a:spLocks/>
          </p:cNvSpPr>
          <p:nvPr/>
        </p:nvSpPr>
        <p:spPr bwMode="auto">
          <a:xfrm rot="10800000">
            <a:off x="4585998" y="4898200"/>
            <a:ext cx="1085849" cy="1157816"/>
          </a:xfrm>
          <a:custGeom>
            <a:avLst/>
            <a:gdLst>
              <a:gd name="T0" fmla="*/ 0 w 813816"/>
              <a:gd name="T1" fmla="*/ 868044 h 868680"/>
              <a:gd name="T2" fmla="*/ 0 w 813816"/>
              <a:gd name="T3" fmla="*/ 457436 h 868680"/>
              <a:gd name="T4" fmla="*/ 356545 w 813816"/>
              <a:gd name="T5" fmla="*/ 101653 h 868680"/>
              <a:gd name="T6" fmla="*/ 611219 w 813816"/>
              <a:gd name="T7" fmla="*/ 101653 h 868680"/>
              <a:gd name="T8" fmla="*/ 611219 w 813816"/>
              <a:gd name="T9" fmla="*/ 0 h 868680"/>
              <a:gd name="T10" fmla="*/ 814958 w 813816"/>
              <a:gd name="T11" fmla="*/ 203306 h 868680"/>
              <a:gd name="T12" fmla="*/ 611219 w 813816"/>
              <a:gd name="T13" fmla="*/ 406610 h 868680"/>
              <a:gd name="T14" fmla="*/ 611219 w 813816"/>
              <a:gd name="T15" fmla="*/ 304957 h 868680"/>
              <a:gd name="T16" fmla="*/ 356545 w 813816"/>
              <a:gd name="T17" fmla="*/ 304957 h 868680"/>
              <a:gd name="T18" fmla="*/ 203740 w 813816"/>
              <a:gd name="T19" fmla="*/ 457436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57772"/>
                </a:lnTo>
                <a:cubicBezTo>
                  <a:pt x="0" y="261134"/>
                  <a:pt x="159407" y="101727"/>
                  <a:pt x="356045" y="101727"/>
                </a:cubicBezTo>
                <a:lnTo>
                  <a:pt x="610362" y="101727"/>
                </a:lnTo>
                <a:lnTo>
                  <a:pt x="610362" y="0"/>
                </a:lnTo>
                <a:lnTo>
                  <a:pt x="813816" y="203454"/>
                </a:lnTo>
                <a:lnTo>
                  <a:pt x="610362" y="406908"/>
                </a:lnTo>
                <a:lnTo>
                  <a:pt x="610362" y="305181"/>
                </a:lnTo>
                <a:lnTo>
                  <a:pt x="356045" y="305181"/>
                </a:lnTo>
                <a:cubicBezTo>
                  <a:pt x="271771" y="305181"/>
                  <a:pt x="203454" y="373498"/>
                  <a:pt x="203454" y="457772"/>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6" name="Bent Arrow 15"/>
          <p:cNvSpPr>
            <a:spLocks/>
          </p:cNvSpPr>
          <p:nvPr/>
        </p:nvSpPr>
        <p:spPr bwMode="auto">
          <a:xfrm flipV="1">
            <a:off x="6007411" y="4898200"/>
            <a:ext cx="1085849" cy="1157816"/>
          </a:xfrm>
          <a:custGeom>
            <a:avLst/>
            <a:gdLst>
              <a:gd name="T0" fmla="*/ 0 w 813816"/>
              <a:gd name="T1" fmla="*/ 868044 h 868680"/>
              <a:gd name="T2" fmla="*/ 0 w 813816"/>
              <a:gd name="T3" fmla="*/ 461503 h 868680"/>
              <a:gd name="T4" fmla="*/ 356545 w 813816"/>
              <a:gd name="T5" fmla="*/ 105718 h 868680"/>
              <a:gd name="T6" fmla="*/ 611219 w 813816"/>
              <a:gd name="T7" fmla="*/ 105718 h 868680"/>
              <a:gd name="T8" fmla="*/ 611219 w 813816"/>
              <a:gd name="T9" fmla="*/ 0 h 868680"/>
              <a:gd name="T10" fmla="*/ 814958 w 813816"/>
              <a:gd name="T11" fmla="*/ 207371 h 868680"/>
              <a:gd name="T12" fmla="*/ 611219 w 813816"/>
              <a:gd name="T13" fmla="*/ 414742 h 868680"/>
              <a:gd name="T14" fmla="*/ 611219 w 813816"/>
              <a:gd name="T15" fmla="*/ 309024 h 868680"/>
              <a:gd name="T16" fmla="*/ 356545 w 813816"/>
              <a:gd name="T17" fmla="*/ 309024 h 868680"/>
              <a:gd name="T18" fmla="*/ 203740 w 813816"/>
              <a:gd name="T19" fmla="*/ 461503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61841"/>
                </a:lnTo>
                <a:cubicBezTo>
                  <a:pt x="0" y="265203"/>
                  <a:pt x="159407" y="105796"/>
                  <a:pt x="356045" y="105796"/>
                </a:cubicBezTo>
                <a:lnTo>
                  <a:pt x="610362" y="105796"/>
                </a:lnTo>
                <a:lnTo>
                  <a:pt x="610362" y="0"/>
                </a:lnTo>
                <a:lnTo>
                  <a:pt x="813816" y="207523"/>
                </a:lnTo>
                <a:lnTo>
                  <a:pt x="610362" y="415046"/>
                </a:lnTo>
                <a:lnTo>
                  <a:pt x="610362" y="309250"/>
                </a:lnTo>
                <a:lnTo>
                  <a:pt x="356045" y="309250"/>
                </a:lnTo>
                <a:cubicBezTo>
                  <a:pt x="271771" y="309250"/>
                  <a:pt x="203454" y="377567"/>
                  <a:pt x="203454" y="461841"/>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4" name="Explosion 1 15"/>
          <p:cNvSpPr>
            <a:spLocks noChangeArrowheads="1"/>
          </p:cNvSpPr>
          <p:nvPr/>
        </p:nvSpPr>
        <p:spPr bwMode="auto">
          <a:xfrm>
            <a:off x="1634836" y="1481270"/>
            <a:ext cx="3879475"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600" dirty="0">
                <a:latin typeface="Segoe UI" panose="020B0502040204020203" pitchFamily="34" charset="0"/>
                <a:cs typeface="Segoe UI" panose="020B0502040204020203" pitchFamily="34" charset="0"/>
              </a:rPr>
              <a:t>All essential </a:t>
            </a:r>
            <a:r>
              <a:rPr lang="cs-CZ" sz="1600" dirty="0" err="1">
                <a:latin typeface="Segoe UI" panose="020B0502040204020203" pitchFamily="34" charset="0"/>
                <a:cs typeface="Segoe UI" panose="020B0502040204020203" pitchFamily="34" charset="0"/>
              </a:rPr>
              <a:t>nutrients</a:t>
            </a:r>
            <a:r>
              <a:rPr lang="cs-CZ" sz="1600" dirty="0">
                <a:latin typeface="Segoe UI" panose="020B0502040204020203" pitchFamily="34" charset="0"/>
                <a:cs typeface="Segoe UI" panose="020B0502040204020203" pitchFamily="34" charset="0"/>
              </a:rPr>
              <a:t> </a:t>
            </a:r>
          </a:p>
          <a:p>
            <a:pPr algn="ctr" eaLnBrk="1" hangingPunct="1">
              <a:defRPr/>
            </a:pPr>
            <a:r>
              <a:rPr lang="cs-CZ" sz="1600" dirty="0">
                <a:latin typeface="Segoe UI" panose="020B0502040204020203" pitchFamily="34" charset="0"/>
                <a:cs typeface="Segoe UI" panose="020B0502040204020203" pitchFamily="34" charset="0"/>
              </a:rPr>
              <a:t>(</a:t>
            </a:r>
            <a:r>
              <a:rPr lang="cs-CZ" sz="1600" dirty="0" err="1">
                <a:latin typeface="Segoe UI" panose="020B0502040204020203" pitchFamily="34" charset="0"/>
                <a:cs typeface="Segoe UI" panose="020B0502040204020203" pitchFamily="34" charset="0"/>
              </a:rPr>
              <a:t>except</a:t>
            </a:r>
            <a:r>
              <a:rPr lang="cs-CZ" sz="1600" dirty="0">
                <a:latin typeface="Segoe UI" panose="020B0502040204020203" pitchFamily="34" charset="0"/>
                <a:cs typeface="Segoe UI" panose="020B0502040204020203" pitchFamily="34" charset="0"/>
              </a:rPr>
              <a:t> vitamin C  </a:t>
            </a:r>
            <a:r>
              <a:rPr lang="cs-CZ" sz="1600" dirty="0">
                <a:latin typeface="Segoe UI" panose="020B0502040204020203" pitchFamily="34" charset="0"/>
                <a:cs typeface="Segoe UI" panose="020B0502040204020203" pitchFamily="34" charset="0"/>
                <a:sym typeface="Wingdings" pitchFamily="2" charset="2"/>
              </a:rPr>
              <a:t></a:t>
            </a:r>
            <a:r>
              <a:rPr lang="cs-CZ" sz="1600" dirty="0">
                <a:latin typeface="Segoe UI" panose="020B0502040204020203" pitchFamily="34" charset="0"/>
                <a:cs typeface="Segoe UI" panose="020B0502040204020203" pitchFamily="34" charset="0"/>
              </a:rPr>
              <a:t>)</a:t>
            </a:r>
            <a:endParaRPr lang="en-US" sz="1600" dirty="0">
              <a:latin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66</a:t>
            </a:fld>
            <a:endParaRPr lang="cs-CZ" dirty="0"/>
          </a:p>
        </p:txBody>
      </p:sp>
      <p:sp>
        <p:nvSpPr>
          <p:cNvPr id="15"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8344178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cs-CZ" altLang="cs-CZ" dirty="0" err="1" smtClean="0"/>
              <a:t>Legumes</a:t>
            </a:r>
            <a:r>
              <a:rPr lang="cs-CZ" altLang="cs-CZ" dirty="0" smtClean="0"/>
              <a:t>, </a:t>
            </a:r>
            <a:r>
              <a:rPr lang="cs-CZ" altLang="cs-CZ" dirty="0" err="1" smtClean="0"/>
              <a:t>nuts</a:t>
            </a:r>
            <a:r>
              <a:rPr lang="cs-CZ" altLang="cs-CZ" dirty="0" smtClean="0"/>
              <a:t> and </a:t>
            </a:r>
            <a:r>
              <a:rPr lang="cs-CZ" altLang="cs-CZ" dirty="0" err="1" smtClean="0"/>
              <a:t>seeds</a:t>
            </a:r>
            <a:r>
              <a:rPr lang="en-US" altLang="cs-CZ" dirty="0" smtClean="0"/>
              <a:t>: </a:t>
            </a:r>
            <a:r>
              <a:rPr lang="en-US" altLang="cs-CZ" dirty="0" smtClean="0">
                <a:solidFill>
                  <a:schemeClr val="accent2">
                    <a:lumMod val="75000"/>
                  </a:schemeClr>
                </a:solidFill>
              </a:rPr>
              <a:t>FIBRE</a:t>
            </a:r>
          </a:p>
        </p:txBody>
      </p:sp>
      <p:sp>
        <p:nvSpPr>
          <p:cNvPr id="16387" name="Content Placeholder 2"/>
          <p:cNvSpPr>
            <a:spLocks noGrp="1"/>
          </p:cNvSpPr>
          <p:nvPr>
            <p:ph idx="1"/>
          </p:nvPr>
        </p:nvSpPr>
        <p:spPr/>
        <p:txBody>
          <a:bodyPr/>
          <a:lstStyle/>
          <a:p>
            <a:pPr marL="0" indent="0">
              <a:buNone/>
            </a:pPr>
            <a:r>
              <a:rPr lang="en-US" altLang="cs-CZ" sz="2400" b="1" dirty="0"/>
              <a:t>SOURCE OF FIB</a:t>
            </a:r>
            <a:r>
              <a:rPr lang="cs-CZ" altLang="cs-CZ" sz="2400" b="1" dirty="0"/>
              <a:t>RE</a:t>
            </a:r>
            <a:r>
              <a:rPr lang="en-US" altLang="cs-CZ" sz="2400" b="1" dirty="0"/>
              <a:t> (nutrition claims)</a:t>
            </a:r>
            <a:br>
              <a:rPr lang="en-US" altLang="cs-CZ" sz="2400" b="1" dirty="0"/>
            </a:br>
            <a:r>
              <a:rPr lang="en-US" altLang="cs-CZ" sz="2400" b="1" dirty="0"/>
              <a:t>= </a:t>
            </a:r>
            <a:r>
              <a:rPr lang="en-US" altLang="cs-CZ" sz="2400" dirty="0"/>
              <a:t>product contains at least 3 g of </a:t>
            </a:r>
            <a:r>
              <a:rPr lang="en-US" altLang="cs-CZ" sz="2400" dirty="0" err="1"/>
              <a:t>fibre</a:t>
            </a:r>
            <a:r>
              <a:rPr lang="en-US" altLang="cs-CZ" sz="2400" dirty="0"/>
              <a:t> per 100 g or at least 1,5 g of </a:t>
            </a:r>
            <a:r>
              <a:rPr lang="en-US" altLang="cs-CZ" sz="2400" dirty="0" err="1"/>
              <a:t>fibre</a:t>
            </a:r>
            <a:r>
              <a:rPr lang="en-US" altLang="cs-CZ" sz="2400" dirty="0"/>
              <a:t> per 100 kcal.</a:t>
            </a:r>
            <a:endParaRPr lang="en-US" altLang="cs-CZ" sz="2400" b="1" dirty="0"/>
          </a:p>
          <a:p>
            <a:pPr marL="0" indent="0">
              <a:buNone/>
            </a:pPr>
            <a:r>
              <a:rPr lang="en-US" altLang="cs-CZ" sz="2400" b="1" dirty="0"/>
              <a:t>HIGH FIBRE</a:t>
            </a:r>
            <a:r>
              <a:rPr lang="en-US" altLang="cs-CZ" sz="2400" dirty="0"/>
              <a:t> </a:t>
            </a:r>
            <a:r>
              <a:rPr lang="en-US" altLang="cs-CZ" sz="2400" b="1" dirty="0"/>
              <a:t>(nutrition claims)</a:t>
            </a:r>
            <a:br>
              <a:rPr lang="en-US" altLang="cs-CZ" sz="2400" b="1" dirty="0"/>
            </a:br>
            <a:r>
              <a:rPr lang="en-US" altLang="cs-CZ" sz="2400" dirty="0"/>
              <a:t>= product contains at least 6 g of </a:t>
            </a:r>
            <a:r>
              <a:rPr lang="en-US" altLang="cs-CZ" sz="2400" dirty="0" err="1"/>
              <a:t>fibre</a:t>
            </a:r>
            <a:r>
              <a:rPr lang="en-US" altLang="cs-CZ" sz="2400" dirty="0"/>
              <a:t> per 100 g or at least 3 g of </a:t>
            </a:r>
            <a:r>
              <a:rPr lang="en-US" altLang="cs-CZ" sz="2400" dirty="0" err="1"/>
              <a:t>fibre</a:t>
            </a:r>
            <a:r>
              <a:rPr lang="en-US" altLang="cs-CZ" sz="2400" dirty="0"/>
              <a:t> per 100 kcal	</a:t>
            </a:r>
          </a:p>
          <a:p>
            <a:pPr marL="0" indent="0">
              <a:buNone/>
            </a:pPr>
            <a:endParaRPr lang="en-US" altLang="cs-CZ" dirty="0" smtClean="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507" y="4576233"/>
            <a:ext cx="2639484"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9086" y="4496973"/>
            <a:ext cx="2178049" cy="108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062093885"/>
              </p:ext>
            </p:extLst>
          </p:nvPr>
        </p:nvGraphicFramePr>
        <p:xfrm>
          <a:off x="3096684" y="3473964"/>
          <a:ext cx="6341533" cy="2651670"/>
        </p:xfrm>
        <a:graphic>
          <a:graphicData uri="http://schemas.openxmlformats.org/drawingml/2006/table">
            <a:tbl>
              <a:tblPr/>
              <a:tblGrid>
                <a:gridCol w="2768600">
                  <a:extLst>
                    <a:ext uri="{9D8B030D-6E8A-4147-A177-3AD203B41FA5}">
                      <a16:colId xmlns:a16="http://schemas.microsoft.com/office/drawing/2014/main" val="20000"/>
                    </a:ext>
                  </a:extLst>
                </a:gridCol>
                <a:gridCol w="3572933">
                  <a:extLst>
                    <a:ext uri="{9D8B030D-6E8A-4147-A177-3AD203B41FA5}">
                      <a16:colId xmlns:a16="http://schemas.microsoft.com/office/drawing/2014/main" val="20001"/>
                    </a:ext>
                  </a:extLst>
                </a:gridCol>
              </a:tblGrid>
              <a:tr h="46559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smtClean="0">
                          <a:ln>
                            <a:noFill/>
                          </a:ln>
                          <a:solidFill>
                            <a:schemeClr val="accent2">
                              <a:lumMod val="75000"/>
                            </a:schemeClr>
                          </a:solidFill>
                          <a:effectLst/>
                          <a:latin typeface="Calibri" pitchFamily="34" charset="0"/>
                          <a:ea typeface="MS PGothic" pitchFamily="34" charset="-128"/>
                        </a:rPr>
                        <a:t>FIBRE</a:t>
                      </a:r>
                      <a:endParaRPr kumimoji="0" lang="en-US" sz="2400" b="1" i="0" u="none" strike="noStrike" cap="none" normalizeH="0" baseline="0" dirty="0" smtClean="0">
                        <a:ln>
                          <a:noFill/>
                        </a:ln>
                        <a:solidFill>
                          <a:schemeClr val="accent2">
                            <a:lumMod val="75000"/>
                          </a:schemeClr>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itchFamily="34" charset="0"/>
                        <a:ea typeface="MS PGothic" pitchFamily="34" charset="-128"/>
                      </a:endParaRP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SOYBEANS</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dried: 19,4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t>
                      </a:r>
                      <a:r>
                        <a:rPr kumimoji="0" lang="cs-CZ" sz="2100" b="0" i="0" u="none" strike="noStrike" cap="none" normalizeH="0" baseline="0" dirty="0" err="1" smtClean="0">
                          <a:ln>
                            <a:noFill/>
                          </a:ln>
                          <a:solidFill>
                            <a:schemeClr val="tx1"/>
                          </a:solidFill>
                          <a:effectLst/>
                          <a:latin typeface="Calibri" pitchFamily="34" charset="0"/>
                          <a:ea typeface="MS PGothic" pitchFamily="34" charset="-128"/>
                        </a:rPr>
                        <a:t>boiled</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7,9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ALMONDS: 12,2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PISTACHIOS: 10,4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HAZELNUTS: 8,7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LENTILS: </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dried: 15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t>
                      </a:r>
                      <a:r>
                        <a:rPr kumimoji="0" lang="cs-CZ" sz="2100" b="0" i="0" u="none" strike="noStrike" cap="none" normalizeH="0" baseline="0" dirty="0" err="1" smtClean="0">
                          <a:ln>
                            <a:noFill/>
                          </a:ln>
                          <a:solidFill>
                            <a:schemeClr val="tx1"/>
                          </a:solidFill>
                          <a:effectLst/>
                          <a:latin typeface="Calibri" pitchFamily="34" charset="0"/>
                          <a:ea typeface="MS PGothic" pitchFamily="34" charset="-128"/>
                        </a:rPr>
                        <a:t>boiled</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5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POPPY SEEDS: 22,7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SESAME SEEDS: 7,9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PUPMKIN SEEDS: 3,9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Explosion 1 15"/>
          <p:cNvSpPr>
            <a:spLocks noChangeArrowheads="1"/>
          </p:cNvSpPr>
          <p:nvPr/>
        </p:nvSpPr>
        <p:spPr bwMode="auto">
          <a:xfrm>
            <a:off x="0" y="3730945"/>
            <a:ext cx="2935815" cy="166136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067" dirty="0">
                <a:latin typeface="Arial" charset="0"/>
                <a:ea typeface="MS PGothic" charset="0"/>
                <a:cs typeface="MS PGothic" charset="0"/>
              </a:rPr>
              <a:t>SOAKING, GERMINATION, COOKING </a:t>
            </a:r>
            <a:br>
              <a:rPr lang="en-US" sz="1067" dirty="0">
                <a:latin typeface="Arial" charset="0"/>
                <a:ea typeface="MS PGothic" charset="0"/>
                <a:cs typeface="MS PGothic" charset="0"/>
              </a:rPr>
            </a:br>
            <a:r>
              <a:rPr lang="en-US" sz="1067" dirty="0">
                <a:latin typeface="Arial" charset="0"/>
                <a:ea typeface="MS PGothic" charset="0"/>
                <a:cs typeface="MS PGothic" charset="0"/>
              </a:rPr>
              <a:t>- legumes are more digestible</a:t>
            </a:r>
            <a:endParaRPr lang="cs-CZ" sz="1067" dirty="0">
              <a:latin typeface="Arial" charset="0"/>
              <a:ea typeface="MS PGothic" charset="0"/>
              <a:cs typeface="MS PGothic" charset="0"/>
            </a:endParaRPr>
          </a:p>
        </p:txBody>
      </p:sp>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67</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2070878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cs-CZ" altLang="cs-CZ" dirty="0" err="1"/>
              <a:t>Legumes</a:t>
            </a:r>
            <a:r>
              <a:rPr lang="cs-CZ" altLang="cs-CZ" dirty="0"/>
              <a:t>, </a:t>
            </a:r>
            <a:r>
              <a:rPr lang="cs-CZ" altLang="cs-CZ" dirty="0" err="1"/>
              <a:t>nuts</a:t>
            </a:r>
            <a:r>
              <a:rPr lang="cs-CZ" altLang="cs-CZ" dirty="0"/>
              <a:t> and </a:t>
            </a:r>
            <a:r>
              <a:rPr lang="cs-CZ" altLang="cs-CZ" dirty="0" err="1"/>
              <a:t>seeds</a:t>
            </a:r>
            <a:r>
              <a:rPr lang="en-US" altLang="cs-CZ" dirty="0"/>
              <a:t>: </a:t>
            </a:r>
            <a:r>
              <a:rPr lang="cs-CZ" altLang="cs-CZ" dirty="0" smtClean="0">
                <a:solidFill>
                  <a:schemeClr val="accent2">
                    <a:lumMod val="75000"/>
                  </a:schemeClr>
                </a:solidFill>
              </a:rPr>
              <a:t>ALA</a:t>
            </a:r>
            <a:endParaRPr lang="en-US" altLang="cs-CZ" dirty="0" smtClean="0">
              <a:solidFill>
                <a:schemeClr val="accent1"/>
              </a:solidFill>
            </a:endParaRPr>
          </a:p>
        </p:txBody>
      </p:sp>
      <p:sp>
        <p:nvSpPr>
          <p:cNvPr id="17411" name="Content Placeholder 2"/>
          <p:cNvSpPr>
            <a:spLocks noGrp="1"/>
          </p:cNvSpPr>
          <p:nvPr>
            <p:ph idx="1"/>
          </p:nvPr>
        </p:nvSpPr>
        <p:spPr>
          <a:ln>
            <a:noFill/>
            <a:miter lim="800000"/>
            <a:headEnd/>
            <a:tailEnd/>
          </a:ln>
        </p:spPr>
        <p:txBody>
          <a:bodyPr/>
          <a:lstStyle/>
          <a:p>
            <a:pPr marL="0" indent="0">
              <a:buNone/>
            </a:pPr>
            <a:r>
              <a:rPr lang="en-US" altLang="cs-CZ" sz="2400" dirty="0"/>
              <a:t>ALA </a:t>
            </a:r>
            <a:r>
              <a:rPr lang="cs-CZ" altLang="cs-CZ" sz="2400" dirty="0"/>
              <a:t/>
            </a:r>
            <a:br>
              <a:rPr lang="cs-CZ" altLang="cs-CZ" sz="2400" dirty="0"/>
            </a:br>
            <a:r>
              <a:rPr lang="cs-CZ" altLang="cs-CZ" sz="2400" dirty="0"/>
              <a:t>= </a:t>
            </a:r>
            <a:r>
              <a:rPr lang="en-US" altLang="cs-CZ" sz="2400" dirty="0"/>
              <a:t>alpha-linolenic acid</a:t>
            </a:r>
            <a:r>
              <a:rPr lang="cs-CZ" altLang="cs-CZ" sz="2400" dirty="0"/>
              <a:t> (omega 3)</a:t>
            </a:r>
            <a:r>
              <a:rPr lang="en-US" altLang="cs-CZ" sz="2400" dirty="0"/>
              <a:t> </a:t>
            </a:r>
            <a:endParaRPr lang="cs-CZ" altLang="cs-CZ" sz="2400" dirty="0"/>
          </a:p>
          <a:p>
            <a:r>
              <a:rPr lang="cs-CZ" altLang="cs-CZ" sz="2400" dirty="0" err="1" smtClean="0"/>
              <a:t>flaxseed</a:t>
            </a:r>
            <a:r>
              <a:rPr lang="cs-CZ" altLang="cs-CZ" sz="2400" dirty="0" smtClean="0"/>
              <a:t> </a:t>
            </a:r>
            <a:r>
              <a:rPr lang="cs-CZ" altLang="cs-CZ" sz="2400" dirty="0" err="1"/>
              <a:t>oil</a:t>
            </a:r>
            <a:r>
              <a:rPr lang="cs-CZ" altLang="cs-CZ" sz="2400" dirty="0"/>
              <a:t>, </a:t>
            </a:r>
            <a:r>
              <a:rPr lang="cs-CZ" altLang="cs-CZ" sz="2400" dirty="0" err="1"/>
              <a:t>canola</a:t>
            </a:r>
            <a:r>
              <a:rPr lang="cs-CZ" altLang="cs-CZ" sz="2400" dirty="0"/>
              <a:t> </a:t>
            </a:r>
            <a:r>
              <a:rPr lang="cs-CZ" altLang="cs-CZ" sz="2400" dirty="0" err="1"/>
              <a:t>oil</a:t>
            </a:r>
            <a:r>
              <a:rPr lang="cs-CZ" altLang="cs-CZ" sz="2400" dirty="0"/>
              <a:t>, </a:t>
            </a:r>
            <a:r>
              <a:rPr lang="cs-CZ" altLang="cs-CZ" sz="2400" dirty="0" err="1"/>
              <a:t>soyabean</a:t>
            </a:r>
            <a:r>
              <a:rPr lang="cs-CZ" altLang="cs-CZ" sz="2400" dirty="0"/>
              <a:t> </a:t>
            </a:r>
            <a:r>
              <a:rPr lang="cs-CZ" altLang="cs-CZ" sz="2400" dirty="0" err="1"/>
              <a:t>oil</a:t>
            </a:r>
            <a:r>
              <a:rPr lang="cs-CZ" altLang="cs-CZ" sz="2400" dirty="0"/>
              <a:t>, </a:t>
            </a:r>
            <a:r>
              <a:rPr lang="cs-CZ" altLang="cs-CZ" sz="2400" dirty="0" err="1"/>
              <a:t>walnuts</a:t>
            </a:r>
            <a:r>
              <a:rPr lang="cs-CZ" altLang="cs-CZ" sz="2400" dirty="0"/>
              <a:t>, …</a:t>
            </a:r>
            <a:endParaRPr lang="en-US" altLang="cs-CZ" sz="2400" dirty="0"/>
          </a:p>
          <a:p>
            <a:r>
              <a:rPr lang="cs-CZ" altLang="cs-CZ" sz="2400" b="1" dirty="0" err="1" smtClean="0"/>
              <a:t>health</a:t>
            </a:r>
            <a:r>
              <a:rPr lang="cs-CZ" altLang="cs-CZ" sz="2400" b="1" dirty="0" smtClean="0"/>
              <a:t> </a:t>
            </a:r>
            <a:r>
              <a:rPr lang="cs-CZ" altLang="cs-CZ" sz="2400" b="1" dirty="0" err="1" smtClean="0"/>
              <a:t>claim</a:t>
            </a:r>
            <a:r>
              <a:rPr lang="cs-CZ" altLang="cs-CZ" sz="2400" dirty="0" smtClean="0"/>
              <a:t>: </a:t>
            </a:r>
            <a:r>
              <a:rPr lang="en-US" altLang="cs-CZ" sz="2400" dirty="0"/>
              <a:t>ALA contributes to the</a:t>
            </a:r>
            <a:r>
              <a:rPr lang="cs-CZ" altLang="cs-CZ" sz="2400" dirty="0"/>
              <a:t> </a:t>
            </a:r>
            <a:r>
              <a:rPr lang="en-US" altLang="cs-CZ" sz="2400" dirty="0"/>
              <a:t>maintenance of </a:t>
            </a:r>
            <a:r>
              <a:rPr lang="en-US" altLang="cs-CZ" sz="2400" dirty="0">
                <a:solidFill>
                  <a:schemeClr val="accent2">
                    <a:lumMod val="75000"/>
                  </a:schemeClr>
                </a:solidFill>
              </a:rPr>
              <a:t>normal blood cholesterol levels</a:t>
            </a:r>
            <a:r>
              <a:rPr lang="en-US" altLang="cs-CZ" sz="2400" baseline="30000" dirty="0"/>
              <a:t>*</a:t>
            </a:r>
            <a:endParaRPr lang="en-US" altLang="cs-CZ" sz="1333" dirty="0"/>
          </a:p>
          <a:p>
            <a:pPr marL="0" indent="0">
              <a:buNone/>
            </a:pPr>
            <a:r>
              <a:rPr lang="en-US" altLang="cs-CZ" sz="1333" dirty="0"/>
              <a:t>*The claim may be used only for food which is at least a source of ALA as referred to in the claim SOURCE OF OMEGA 3 FATTY ACIDS as listed in the Annex to Regulation (EC) No 1924/2006. Information shall be given to the consumer that the beneficial effect is obtained with a daily intake of 2 g of ALA. </a:t>
            </a:r>
          </a:p>
          <a:p>
            <a:pPr marL="0" indent="0">
              <a:buNone/>
            </a:pPr>
            <a:r>
              <a:rPr lang="en-US" altLang="cs-CZ" sz="1333" dirty="0"/>
              <a:t> </a:t>
            </a:r>
            <a:endParaRPr lang="cs-CZ" altLang="cs-CZ" sz="1333" dirty="0"/>
          </a:p>
          <a:p>
            <a:pPr marL="0" indent="0">
              <a:buNone/>
            </a:pPr>
            <a:endParaRPr lang="cs-CZ" altLang="cs-CZ" sz="1333" dirty="0"/>
          </a:p>
          <a:p>
            <a:pPr marL="0" indent="0"/>
            <a:endParaRPr lang="en-US" altLang="cs-CZ" sz="1333" dirty="0"/>
          </a:p>
          <a:p>
            <a:pPr marL="0" indent="0">
              <a:buNone/>
            </a:pPr>
            <a:endParaRPr lang="en-US" altLang="cs-CZ" dirty="0" smtClean="0"/>
          </a:p>
        </p:txBody>
      </p:sp>
      <p:sp>
        <p:nvSpPr>
          <p:cNvPr id="2" name="Rectangle 1"/>
          <p:cNvSpPr>
            <a:spLocks noChangeArrowheads="1"/>
          </p:cNvSpPr>
          <p:nvPr/>
        </p:nvSpPr>
        <p:spPr bwMode="auto">
          <a:xfrm>
            <a:off x="6210300" y="4829849"/>
            <a:ext cx="3676651" cy="897467"/>
          </a:xfrm>
          <a:prstGeom prst="rect">
            <a:avLst/>
          </a:prstGeom>
          <a:solidFill>
            <a:schemeClr val="accent2">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133" dirty="0"/>
              <a:t>ALA → EPA and DHA</a:t>
            </a:r>
          </a:p>
          <a:p>
            <a:pPr algn="ctr" eaLnBrk="1" hangingPunct="1">
              <a:defRPr/>
            </a:pPr>
            <a:r>
              <a:rPr lang="en-US" sz="2133" dirty="0"/>
              <a:t>!!! conversion efficiencies 10%</a:t>
            </a:r>
          </a:p>
        </p:txBody>
      </p:sp>
      <p:pic>
        <p:nvPicPr>
          <p:cNvPr id="17413" name="Picture 6" descr="https://www.metaponik850.com/images/omega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649" y="4438267"/>
            <a:ext cx="2728384" cy="168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smtClean="0"/>
              <a:t>Nutrition</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68</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5262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cs-CZ" dirty="0" smtClean="0"/>
              <a:t>Health claim: </a:t>
            </a:r>
            <a:r>
              <a:rPr lang="en-US" altLang="cs-CZ" dirty="0" smtClean="0">
                <a:solidFill>
                  <a:schemeClr val="accent2">
                    <a:lumMod val="75000"/>
                  </a:schemeClr>
                </a:solidFill>
              </a:rPr>
              <a:t>WALNUTS</a:t>
            </a:r>
          </a:p>
        </p:txBody>
      </p:sp>
      <p:sp>
        <p:nvSpPr>
          <p:cNvPr id="18435" name="Content Placeholder 2"/>
          <p:cNvSpPr>
            <a:spLocks noGrp="1"/>
          </p:cNvSpPr>
          <p:nvPr>
            <p:ph idx="1"/>
          </p:nvPr>
        </p:nvSpPr>
        <p:spPr>
          <a:ln>
            <a:noFill/>
            <a:miter lim="800000"/>
            <a:headEnd/>
            <a:tailEnd/>
          </a:ln>
        </p:spPr>
        <p:txBody>
          <a:bodyPr/>
          <a:lstStyle/>
          <a:p>
            <a:pPr marL="0" indent="0" algn="ctr">
              <a:buNone/>
            </a:pPr>
            <a:r>
              <a:rPr lang="en-US" altLang="cs-CZ" dirty="0" smtClean="0"/>
              <a:t>Walnuts contribute to the improvement </a:t>
            </a:r>
            <a:br>
              <a:rPr lang="en-US" altLang="cs-CZ" dirty="0" smtClean="0"/>
            </a:br>
            <a:r>
              <a:rPr lang="en-US" altLang="cs-CZ" dirty="0" smtClean="0"/>
              <a:t>of the elasticity of blood vessels</a:t>
            </a:r>
            <a:r>
              <a:rPr lang="en-US" altLang="cs-CZ" baseline="30000" dirty="0" smtClean="0"/>
              <a:t>*</a:t>
            </a:r>
            <a:br>
              <a:rPr lang="en-US" altLang="cs-CZ" baseline="30000" dirty="0" smtClean="0"/>
            </a:br>
            <a:r>
              <a:rPr lang="en-US" altLang="cs-CZ" sz="1333" dirty="0"/>
              <a:t> </a:t>
            </a:r>
            <a:endParaRPr lang="cs-CZ" altLang="cs-CZ" dirty="0" smtClean="0"/>
          </a:p>
          <a:p>
            <a:pPr marL="0" indent="0">
              <a:buNone/>
            </a:pPr>
            <a:r>
              <a:rPr lang="en-US" altLang="cs-CZ" sz="1333" baseline="30000" dirty="0"/>
              <a:t>*</a:t>
            </a:r>
            <a:r>
              <a:rPr lang="en-US" altLang="cs-CZ" sz="1333" dirty="0"/>
              <a:t>The claim may be used only for food which provides a daily intake of 30 g of walnuts. In order to bear the claim, information shall be given to the consumer that the beneficial effect is </a:t>
            </a:r>
            <a:r>
              <a:rPr lang="en-US" altLang="cs-CZ" sz="1333" dirty="0" smtClean="0"/>
              <a:t>obtained </a:t>
            </a:r>
            <a:r>
              <a:rPr lang="en-US" altLang="cs-CZ" sz="1333" b="1" u="sng" dirty="0"/>
              <a:t>with a daily intake of 30 g of walnuts</a:t>
            </a:r>
            <a:r>
              <a:rPr lang="en-US" altLang="cs-CZ" sz="1333" dirty="0"/>
              <a:t>. </a:t>
            </a:r>
            <a:endParaRPr lang="cs-CZ" altLang="cs-CZ" sz="1333" dirty="0"/>
          </a:p>
          <a:p>
            <a:pPr marL="0" indent="0">
              <a:buNone/>
            </a:pPr>
            <a:endParaRPr lang="cs-CZ" altLang="cs-CZ" sz="1333" dirty="0"/>
          </a:p>
          <a:p>
            <a:pPr marL="0" indent="0"/>
            <a:endParaRPr lang="en-US" altLang="cs-CZ" sz="1333" dirty="0"/>
          </a:p>
          <a:p>
            <a:pPr marL="0" indent="0">
              <a:buNone/>
            </a:pPr>
            <a:endParaRPr lang="en-US" altLang="cs-CZ" dirty="0" smtClean="0"/>
          </a:p>
        </p:txBody>
      </p:sp>
      <p:pic>
        <p:nvPicPr>
          <p:cNvPr id="1843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534" y="4254501"/>
            <a:ext cx="2516717" cy="160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smtClean="0"/>
              <a:t>Nutrition</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69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Protein </a:t>
            </a:r>
            <a:r>
              <a:rPr lang="cs-CZ" dirty="0" err="1" smtClean="0">
                <a:solidFill>
                  <a:schemeClr val="accent2">
                    <a:lumMod val="60000"/>
                    <a:lumOff val="40000"/>
                  </a:schemeClr>
                </a:solidFill>
              </a:rPr>
              <a:t>foods</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971271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outerShdw blurRad="38100" dist="38100" dir="2700000" algn="tl">
                    <a:srgbClr val="000000">
                      <a:alpha val="43137"/>
                    </a:srgbClr>
                  </a:outerShdw>
                </a:effectLst>
              </a:rPr>
              <a:t>FOOD </a:t>
            </a:r>
            <a:r>
              <a:rPr lang="cs-CZ" b="1" dirty="0" smtClean="0">
                <a:effectLst>
                  <a:outerShdw blurRad="38100" dist="38100" dir="2700000" algn="tl">
                    <a:srgbClr val="000000">
                      <a:alpha val="43137"/>
                    </a:srgbClr>
                  </a:outerShdw>
                </a:effectLst>
              </a:rPr>
              <a:t>LABELING </a:t>
            </a:r>
            <a:r>
              <a:rPr lang="cs-CZ" b="1" dirty="0" smtClean="0"/>
              <a:t>- </a:t>
            </a:r>
            <a:r>
              <a:rPr lang="cs-CZ" sz="2400" dirty="0" smtClean="0"/>
              <a:t>REGULATION </a:t>
            </a:r>
            <a:r>
              <a:rPr lang="cs-CZ" sz="2400" dirty="0"/>
              <a:t>(EU) No </a:t>
            </a:r>
            <a:r>
              <a:rPr lang="cs-CZ" sz="2400" dirty="0" smtClean="0"/>
              <a:t>1169/2011</a:t>
            </a:r>
            <a:endParaRPr lang="cs-CZ" sz="2400" dirty="0"/>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spcAft>
                <a:spcPts val="1200"/>
              </a:spcAft>
              <a:buNone/>
            </a:pPr>
            <a:r>
              <a:rPr lang="cs-CZ" sz="2400" b="1" dirty="0" err="1">
                <a:solidFill>
                  <a:srgbClr val="CC6600"/>
                </a:solidFill>
              </a:rPr>
              <a:t>Mandatory</a:t>
            </a:r>
            <a:r>
              <a:rPr lang="cs-CZ" sz="2400" b="1" dirty="0">
                <a:solidFill>
                  <a:srgbClr val="CC6600"/>
                </a:solidFill>
              </a:rPr>
              <a:t> </a:t>
            </a:r>
            <a:r>
              <a:rPr lang="cs-CZ" sz="2400" b="1" dirty="0" err="1" smtClean="0">
                <a:solidFill>
                  <a:srgbClr val="CC6600"/>
                </a:solidFill>
              </a:rPr>
              <a:t>particulars</a:t>
            </a:r>
            <a:r>
              <a:rPr lang="cs-CZ" sz="2400" b="1" dirty="0" smtClean="0">
                <a:solidFill>
                  <a:srgbClr val="CC6600"/>
                </a:solidFill>
              </a:rPr>
              <a:t>:</a:t>
            </a:r>
          </a:p>
          <a:p>
            <a:pPr marL="514350" indent="-514350">
              <a:buAutoNum type="alphaLcParenR"/>
            </a:pPr>
            <a:r>
              <a:rPr lang="cs-CZ" sz="2000" dirty="0" err="1" smtClean="0"/>
              <a:t>The</a:t>
            </a:r>
            <a:r>
              <a:rPr lang="cs-CZ" sz="2000" dirty="0" smtClean="0"/>
              <a:t> </a:t>
            </a:r>
            <a:r>
              <a:rPr lang="cs-CZ" sz="2000" dirty="0" err="1" smtClean="0"/>
              <a:t>name</a:t>
            </a:r>
            <a:r>
              <a:rPr lang="cs-CZ" sz="2000" dirty="0" smtClean="0"/>
              <a:t> </a:t>
            </a:r>
            <a:r>
              <a:rPr lang="cs-CZ" sz="2000" dirty="0" err="1" smtClean="0"/>
              <a:t>of</a:t>
            </a:r>
            <a:r>
              <a:rPr lang="cs-CZ" sz="2000" dirty="0" smtClean="0"/>
              <a:t> </a:t>
            </a:r>
            <a:r>
              <a:rPr lang="cs-CZ" sz="2000" dirty="0" err="1" smtClean="0"/>
              <a:t>the</a:t>
            </a:r>
            <a:r>
              <a:rPr lang="cs-CZ" sz="2000" dirty="0" smtClean="0"/>
              <a:t> food</a:t>
            </a:r>
          </a:p>
          <a:p>
            <a:pPr marL="514350" indent="-514350">
              <a:buFont typeface="Arial" panose="020B0604020202020204" pitchFamily="34" charset="0"/>
              <a:buAutoNum type="alphaLcParenR"/>
            </a:pPr>
            <a:r>
              <a:rPr lang="cs-CZ" sz="2000" dirty="0" err="1" smtClean="0"/>
              <a:t>The</a:t>
            </a:r>
            <a:r>
              <a:rPr lang="cs-CZ" sz="2000" dirty="0" smtClean="0"/>
              <a:t> list </a:t>
            </a:r>
            <a:r>
              <a:rPr lang="cs-CZ" sz="2000" dirty="0" err="1" smtClean="0"/>
              <a:t>of</a:t>
            </a:r>
            <a:r>
              <a:rPr lang="cs-CZ" sz="2000" dirty="0" smtClean="0"/>
              <a:t> </a:t>
            </a:r>
            <a:r>
              <a:rPr lang="cs-CZ" sz="2000" dirty="0" err="1" smtClean="0"/>
              <a:t>ingredients</a:t>
            </a:r>
            <a:r>
              <a:rPr lang="cs-CZ" sz="2000" dirty="0" smtClean="0"/>
              <a:t> (</a:t>
            </a:r>
            <a:r>
              <a:rPr lang="cs-CZ" sz="2000" dirty="0"/>
              <a:t>i</a:t>
            </a:r>
            <a:r>
              <a:rPr lang="en-GB" sz="2000" dirty="0" smtClean="0"/>
              <a:t>n </a:t>
            </a:r>
            <a:r>
              <a:rPr lang="en-GB" sz="2000" dirty="0"/>
              <a:t>descending order by </a:t>
            </a:r>
            <a:r>
              <a:rPr lang="en-GB" sz="2000" dirty="0" smtClean="0"/>
              <a:t>weight</a:t>
            </a:r>
            <a:r>
              <a:rPr lang="cs-CZ" sz="2000" dirty="0" smtClean="0"/>
              <a:t>)</a:t>
            </a:r>
          </a:p>
          <a:p>
            <a:pPr marL="514350" indent="-514350">
              <a:buAutoNum type="alphaLcParenR"/>
            </a:pPr>
            <a:r>
              <a:rPr lang="cs-CZ" sz="2000" dirty="0" err="1" smtClean="0"/>
              <a:t>Any</a:t>
            </a:r>
            <a:r>
              <a:rPr lang="cs-CZ" sz="2000" dirty="0" smtClean="0"/>
              <a:t> </a:t>
            </a:r>
            <a:r>
              <a:rPr lang="cs-CZ" sz="2000" dirty="0" err="1" smtClean="0"/>
              <a:t>ingredient</a:t>
            </a:r>
            <a:r>
              <a:rPr lang="cs-CZ" sz="2000" dirty="0" smtClean="0"/>
              <a:t> </a:t>
            </a:r>
            <a:r>
              <a:rPr lang="cs-CZ" sz="2000" dirty="0" err="1" smtClean="0"/>
              <a:t>or</a:t>
            </a:r>
            <a:r>
              <a:rPr lang="cs-CZ" sz="2000" dirty="0" smtClean="0"/>
              <a:t> </a:t>
            </a:r>
            <a:r>
              <a:rPr lang="cs-CZ" sz="2000" dirty="0" err="1" smtClean="0"/>
              <a:t>processing</a:t>
            </a:r>
            <a:r>
              <a:rPr lang="cs-CZ" sz="2000" dirty="0" smtClean="0"/>
              <a:t> </a:t>
            </a:r>
            <a:r>
              <a:rPr lang="cs-CZ" sz="2000" dirty="0" err="1" smtClean="0"/>
              <a:t>aid</a:t>
            </a:r>
            <a:r>
              <a:rPr lang="cs-CZ" sz="2000" dirty="0" smtClean="0"/>
              <a:t> </a:t>
            </a:r>
            <a:r>
              <a:rPr lang="cs-CZ" sz="2000" dirty="0" err="1" smtClean="0"/>
              <a:t>listed</a:t>
            </a:r>
            <a:r>
              <a:rPr lang="cs-CZ" sz="2000" dirty="0" smtClean="0"/>
              <a:t> in </a:t>
            </a:r>
            <a:r>
              <a:rPr lang="cs-CZ" sz="2000" dirty="0" err="1" smtClean="0"/>
              <a:t>Annex</a:t>
            </a:r>
            <a:r>
              <a:rPr lang="cs-CZ" sz="2000" dirty="0" smtClean="0"/>
              <a:t> II </a:t>
            </a:r>
            <a:r>
              <a:rPr lang="cs-CZ" sz="2000" dirty="0" err="1" smtClean="0"/>
              <a:t>or</a:t>
            </a:r>
            <a:r>
              <a:rPr lang="cs-CZ" sz="2000" dirty="0" smtClean="0"/>
              <a:t> </a:t>
            </a:r>
            <a:r>
              <a:rPr lang="cs-CZ" sz="2000" dirty="0" err="1" smtClean="0"/>
              <a:t>derived</a:t>
            </a:r>
            <a:r>
              <a:rPr lang="cs-CZ" sz="2000" dirty="0" smtClean="0"/>
              <a:t> </a:t>
            </a:r>
            <a:r>
              <a:rPr lang="cs-CZ" sz="2000" dirty="0" err="1" smtClean="0"/>
              <a:t>from</a:t>
            </a:r>
            <a:r>
              <a:rPr lang="cs-CZ" sz="2000" dirty="0" smtClean="0"/>
              <a:t> substance </a:t>
            </a:r>
            <a:r>
              <a:rPr lang="cs-CZ" sz="2000" dirty="0" err="1" smtClean="0"/>
              <a:t>or</a:t>
            </a:r>
            <a:r>
              <a:rPr lang="cs-CZ" sz="2000" dirty="0" smtClean="0"/>
              <a:t> </a:t>
            </a:r>
            <a:r>
              <a:rPr lang="cs-CZ" sz="2000" dirty="0" err="1" smtClean="0"/>
              <a:t>product</a:t>
            </a:r>
            <a:r>
              <a:rPr lang="cs-CZ" sz="2000" dirty="0" smtClean="0"/>
              <a:t> </a:t>
            </a:r>
            <a:r>
              <a:rPr lang="cs-CZ" sz="2000" dirty="0" err="1" smtClean="0"/>
              <a:t>listed</a:t>
            </a:r>
            <a:r>
              <a:rPr lang="cs-CZ" sz="2000" dirty="0" smtClean="0"/>
              <a:t> in </a:t>
            </a:r>
            <a:r>
              <a:rPr lang="cs-CZ" sz="2000" dirty="0" err="1" smtClean="0"/>
              <a:t>Annex</a:t>
            </a:r>
            <a:r>
              <a:rPr lang="cs-CZ" sz="2000" dirty="0" smtClean="0"/>
              <a:t> II </a:t>
            </a:r>
            <a:r>
              <a:rPr lang="cs-CZ" sz="2000" dirty="0" err="1" smtClean="0"/>
              <a:t>causing</a:t>
            </a:r>
            <a:r>
              <a:rPr lang="cs-CZ" sz="2000" dirty="0" smtClean="0"/>
              <a:t> </a:t>
            </a:r>
            <a:r>
              <a:rPr lang="cs-CZ" sz="2000" dirty="0" err="1" smtClean="0"/>
              <a:t>allergies</a:t>
            </a:r>
            <a:r>
              <a:rPr lang="cs-CZ" sz="2000" dirty="0" smtClean="0"/>
              <a:t> </a:t>
            </a:r>
            <a:r>
              <a:rPr lang="cs-CZ" sz="2000" dirty="0" err="1" smtClean="0"/>
              <a:t>or</a:t>
            </a:r>
            <a:r>
              <a:rPr lang="cs-CZ" sz="2000" dirty="0" smtClean="0"/>
              <a:t> </a:t>
            </a:r>
            <a:r>
              <a:rPr lang="cs-CZ" sz="2000" dirty="0" err="1" smtClean="0"/>
              <a:t>intolerances</a:t>
            </a:r>
            <a:r>
              <a:rPr lang="cs-CZ" sz="2000" dirty="0" smtClean="0"/>
              <a:t> </a:t>
            </a:r>
            <a:r>
              <a:rPr lang="cs-CZ" sz="2000" dirty="0" err="1" smtClean="0"/>
              <a:t>used</a:t>
            </a:r>
            <a:r>
              <a:rPr lang="cs-CZ" sz="2000" dirty="0" smtClean="0"/>
              <a:t> in </a:t>
            </a:r>
            <a:r>
              <a:rPr lang="cs-CZ" sz="2000" dirty="0" err="1" smtClean="0"/>
              <a:t>the</a:t>
            </a:r>
            <a:r>
              <a:rPr lang="cs-CZ" sz="2000" dirty="0" smtClean="0"/>
              <a:t> </a:t>
            </a:r>
            <a:r>
              <a:rPr lang="cs-CZ" sz="2000" dirty="0" err="1" smtClean="0"/>
              <a:t>manufacture</a:t>
            </a:r>
            <a:r>
              <a:rPr lang="cs-CZ" sz="2000" dirty="0" smtClean="0"/>
              <a:t> </a:t>
            </a:r>
            <a:r>
              <a:rPr lang="cs-CZ" sz="2000" dirty="0" err="1" smtClean="0"/>
              <a:t>or</a:t>
            </a:r>
            <a:r>
              <a:rPr lang="cs-CZ" sz="2000" dirty="0" smtClean="0"/>
              <a:t> </a:t>
            </a:r>
            <a:r>
              <a:rPr lang="cs-CZ" sz="2000" dirty="0" err="1" smtClean="0"/>
              <a:t>preparation</a:t>
            </a:r>
            <a:r>
              <a:rPr lang="cs-CZ" sz="2000" dirty="0" smtClean="0"/>
              <a:t> </a:t>
            </a:r>
            <a:r>
              <a:rPr lang="cs-CZ" sz="2000" dirty="0" err="1" smtClean="0"/>
              <a:t>of</a:t>
            </a:r>
            <a:r>
              <a:rPr lang="cs-CZ" sz="2000" dirty="0" smtClean="0"/>
              <a:t> a food and </a:t>
            </a:r>
            <a:r>
              <a:rPr lang="cs-CZ" sz="2000" dirty="0" err="1" smtClean="0"/>
              <a:t>still</a:t>
            </a:r>
            <a:r>
              <a:rPr lang="cs-CZ" sz="2000" dirty="0" smtClean="0"/>
              <a:t> </a:t>
            </a:r>
            <a:r>
              <a:rPr lang="cs-CZ" sz="2000" dirty="0" err="1" smtClean="0"/>
              <a:t>present</a:t>
            </a:r>
            <a:r>
              <a:rPr lang="cs-CZ" sz="2000" dirty="0" smtClean="0"/>
              <a:t> in </a:t>
            </a:r>
            <a:r>
              <a:rPr lang="cs-CZ" sz="2000" dirty="0" err="1" smtClean="0"/>
              <a:t>the</a:t>
            </a:r>
            <a:r>
              <a:rPr lang="cs-CZ" sz="2000" dirty="0" smtClean="0"/>
              <a:t> </a:t>
            </a:r>
            <a:r>
              <a:rPr lang="cs-CZ" sz="2000" dirty="0" err="1" smtClean="0"/>
              <a:t>finished</a:t>
            </a:r>
            <a:r>
              <a:rPr lang="cs-CZ" sz="2000" dirty="0" smtClean="0"/>
              <a:t> </a:t>
            </a:r>
            <a:r>
              <a:rPr lang="cs-CZ" sz="2000" dirty="0" err="1" smtClean="0"/>
              <a:t>product</a:t>
            </a:r>
            <a:r>
              <a:rPr lang="cs-CZ" sz="2000" dirty="0" smtClean="0"/>
              <a:t>, </a:t>
            </a:r>
            <a:r>
              <a:rPr lang="cs-CZ" sz="2000" dirty="0" err="1" smtClean="0"/>
              <a:t>even</a:t>
            </a:r>
            <a:r>
              <a:rPr lang="cs-CZ" sz="2000" dirty="0" smtClean="0"/>
              <a:t> </a:t>
            </a:r>
            <a:r>
              <a:rPr lang="cs-CZ" sz="2000" dirty="0" err="1" smtClean="0"/>
              <a:t>if</a:t>
            </a:r>
            <a:r>
              <a:rPr lang="cs-CZ" sz="2000" dirty="0" smtClean="0"/>
              <a:t> in </a:t>
            </a:r>
            <a:r>
              <a:rPr lang="cs-CZ" sz="2000" dirty="0" err="1" smtClean="0"/>
              <a:t>an</a:t>
            </a:r>
            <a:r>
              <a:rPr lang="cs-CZ" sz="2000" dirty="0" smtClean="0"/>
              <a:t> </a:t>
            </a:r>
            <a:r>
              <a:rPr lang="cs-CZ" sz="2000" dirty="0" err="1" smtClean="0"/>
              <a:t>altered</a:t>
            </a:r>
            <a:r>
              <a:rPr lang="cs-CZ" sz="2000" dirty="0" smtClean="0"/>
              <a:t> </a:t>
            </a:r>
            <a:r>
              <a:rPr lang="cs-CZ" sz="2000" dirty="0" err="1" smtClean="0"/>
              <a:t>form</a:t>
            </a:r>
            <a:endParaRPr lang="cs-CZ" sz="2000" dirty="0" smtClean="0"/>
          </a:p>
          <a:p>
            <a:pPr marL="514350" indent="-514350">
              <a:buAutoNum type="alphaLcParenR"/>
            </a:pPr>
            <a:r>
              <a:rPr lang="cs-CZ" sz="2000" dirty="0" err="1" smtClean="0"/>
              <a:t>The</a:t>
            </a:r>
            <a:r>
              <a:rPr lang="cs-CZ" sz="2000" dirty="0" smtClean="0"/>
              <a:t> </a:t>
            </a:r>
            <a:r>
              <a:rPr lang="cs-CZ" sz="2000" dirty="0" err="1" smtClean="0"/>
              <a:t>quantity</a:t>
            </a:r>
            <a:r>
              <a:rPr lang="cs-CZ" sz="2000" dirty="0" smtClean="0"/>
              <a:t> </a:t>
            </a:r>
            <a:r>
              <a:rPr lang="cs-CZ" sz="2000" dirty="0" err="1" smtClean="0"/>
              <a:t>of</a:t>
            </a:r>
            <a:r>
              <a:rPr lang="cs-CZ" sz="2000" dirty="0" smtClean="0"/>
              <a:t> </a:t>
            </a:r>
            <a:r>
              <a:rPr lang="cs-CZ" sz="2000" dirty="0" err="1" smtClean="0"/>
              <a:t>certain</a:t>
            </a:r>
            <a:r>
              <a:rPr lang="cs-CZ" sz="2000" dirty="0" smtClean="0"/>
              <a:t> </a:t>
            </a:r>
            <a:r>
              <a:rPr lang="cs-CZ" sz="2000" dirty="0" err="1" smtClean="0"/>
              <a:t>ingredients</a:t>
            </a:r>
            <a:r>
              <a:rPr lang="cs-CZ" sz="2000" dirty="0" smtClean="0"/>
              <a:t> </a:t>
            </a:r>
            <a:r>
              <a:rPr lang="cs-CZ" sz="2000" dirty="0" err="1" smtClean="0"/>
              <a:t>or</a:t>
            </a:r>
            <a:r>
              <a:rPr lang="cs-CZ" sz="2000" dirty="0" smtClean="0"/>
              <a:t> </a:t>
            </a:r>
            <a:r>
              <a:rPr lang="cs-CZ" sz="2000" dirty="0" err="1" smtClean="0"/>
              <a:t>categories</a:t>
            </a:r>
            <a:r>
              <a:rPr lang="cs-CZ" sz="2000" dirty="0" smtClean="0"/>
              <a:t> </a:t>
            </a:r>
            <a:r>
              <a:rPr lang="cs-CZ" sz="2000" dirty="0" err="1" smtClean="0"/>
              <a:t>of</a:t>
            </a:r>
            <a:r>
              <a:rPr lang="cs-CZ" sz="2000" dirty="0" smtClean="0"/>
              <a:t> </a:t>
            </a:r>
            <a:r>
              <a:rPr lang="cs-CZ" sz="2000" dirty="0" err="1" smtClean="0"/>
              <a:t>ingredients</a:t>
            </a:r>
            <a:endParaRPr lang="cs-CZ" sz="2000" dirty="0" smtClean="0"/>
          </a:p>
          <a:p>
            <a:pPr marL="514350" indent="-514350">
              <a:buAutoNum type="alphaLcParenR"/>
            </a:pPr>
            <a:r>
              <a:rPr lang="cs-CZ" sz="2000" dirty="0" err="1" smtClean="0"/>
              <a:t>The</a:t>
            </a:r>
            <a:r>
              <a:rPr lang="cs-CZ" sz="2000" dirty="0" smtClean="0"/>
              <a:t> </a:t>
            </a:r>
            <a:r>
              <a:rPr lang="cs-CZ" sz="2000" dirty="0" err="1" smtClean="0"/>
              <a:t>net</a:t>
            </a:r>
            <a:r>
              <a:rPr lang="cs-CZ" sz="2000" dirty="0" smtClean="0"/>
              <a:t> </a:t>
            </a:r>
            <a:r>
              <a:rPr lang="cs-CZ" sz="2000" dirty="0" err="1" smtClean="0"/>
              <a:t>quantity</a:t>
            </a:r>
            <a:r>
              <a:rPr lang="cs-CZ" sz="2000" dirty="0" smtClean="0"/>
              <a:t> </a:t>
            </a:r>
            <a:r>
              <a:rPr lang="cs-CZ" sz="2000" dirty="0" err="1" smtClean="0"/>
              <a:t>of</a:t>
            </a:r>
            <a:r>
              <a:rPr lang="cs-CZ" sz="2000" dirty="0" smtClean="0"/>
              <a:t> </a:t>
            </a:r>
            <a:r>
              <a:rPr lang="cs-CZ" sz="2000" dirty="0" err="1" smtClean="0"/>
              <a:t>the</a:t>
            </a:r>
            <a:r>
              <a:rPr lang="cs-CZ" sz="2000" dirty="0" smtClean="0"/>
              <a:t> food</a:t>
            </a:r>
          </a:p>
          <a:p>
            <a:pPr marL="514350" indent="-514350">
              <a:buAutoNum type="alphaLcParenR"/>
            </a:pPr>
            <a:r>
              <a:rPr lang="cs-CZ" sz="2000" dirty="0" err="1" smtClean="0"/>
              <a:t>The</a:t>
            </a:r>
            <a:r>
              <a:rPr lang="cs-CZ" sz="2000" dirty="0" smtClean="0"/>
              <a:t> </a:t>
            </a:r>
            <a:r>
              <a:rPr lang="cs-CZ" sz="2000" dirty="0" err="1" smtClean="0"/>
              <a:t>date</a:t>
            </a:r>
            <a:r>
              <a:rPr lang="cs-CZ" sz="2000" dirty="0" smtClean="0"/>
              <a:t> </a:t>
            </a:r>
            <a:r>
              <a:rPr lang="cs-CZ" sz="2000" dirty="0" err="1" smtClean="0"/>
              <a:t>of</a:t>
            </a:r>
            <a:r>
              <a:rPr lang="cs-CZ" sz="2000" dirty="0" smtClean="0"/>
              <a:t> minimum </a:t>
            </a:r>
            <a:r>
              <a:rPr lang="cs-CZ" sz="2000" dirty="0" err="1" smtClean="0"/>
              <a:t>durability</a:t>
            </a:r>
            <a:r>
              <a:rPr lang="cs-CZ" sz="2000" dirty="0" smtClean="0"/>
              <a:t> </a:t>
            </a:r>
            <a:r>
              <a:rPr lang="cs-CZ" sz="2000" dirty="0" err="1" smtClean="0"/>
              <a:t>or</a:t>
            </a:r>
            <a:r>
              <a:rPr lang="cs-CZ" sz="2000" dirty="0" smtClean="0"/>
              <a:t> </a:t>
            </a:r>
            <a:r>
              <a:rPr lang="cs-CZ" sz="2000" dirty="0" err="1" smtClean="0"/>
              <a:t>the</a:t>
            </a:r>
            <a:r>
              <a:rPr lang="cs-CZ" sz="2000" dirty="0" smtClean="0"/>
              <a:t> </a:t>
            </a:r>
            <a:r>
              <a:rPr lang="el-GR" sz="2000" dirty="0" smtClean="0"/>
              <a:t>΄</a:t>
            </a:r>
            <a:r>
              <a:rPr lang="cs-CZ" sz="2000" dirty="0" smtClean="0"/>
              <a:t>use by</a:t>
            </a:r>
            <a:r>
              <a:rPr lang="el-GR" sz="2000" dirty="0" smtClean="0"/>
              <a:t>΄</a:t>
            </a:r>
            <a:r>
              <a:rPr lang="cs-CZ" sz="2000" dirty="0" smtClean="0"/>
              <a:t> </a:t>
            </a:r>
            <a:r>
              <a:rPr lang="cs-CZ" sz="2000" dirty="0" err="1" smtClean="0"/>
              <a:t>date</a:t>
            </a:r>
            <a:endParaRPr lang="cs-CZ" sz="2000" dirty="0" smtClean="0"/>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14141040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295650" y="638175"/>
            <a:ext cx="5600700" cy="5581650"/>
          </a:xfrm>
          <a:prstGeom prst="rect">
            <a:avLst/>
          </a:prstGeom>
        </p:spPr>
      </p:pic>
    </p:spTree>
    <p:extLst>
      <p:ext uri="{BB962C8B-B14F-4D97-AF65-F5344CB8AC3E}">
        <p14:creationId xmlns:p14="http://schemas.microsoft.com/office/powerpoint/2010/main" val="737891185"/>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409700" y="180975"/>
            <a:ext cx="9372600" cy="6496050"/>
          </a:xfrm>
          <a:prstGeom prst="rect">
            <a:avLst/>
          </a:prstGeom>
        </p:spPr>
      </p:pic>
    </p:spTree>
    <p:extLst>
      <p:ext uri="{BB962C8B-B14F-4D97-AF65-F5344CB8AC3E}">
        <p14:creationId xmlns:p14="http://schemas.microsoft.com/office/powerpoint/2010/main" val="1457042177"/>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chronicleflask.files.wordpress.com/2013/07/salt-sugar-fa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2830" y="1532982"/>
            <a:ext cx="5706341" cy="379203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59409" y="0"/>
            <a:ext cx="993259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tx2">
                    <a:lumMod val="50000"/>
                  </a:schemeClr>
                </a:solidFill>
              </a:rPr>
              <a:t>FAT, SALT AND SUGAR</a:t>
            </a:r>
            <a:endParaRPr lang="cs-CZ" dirty="0">
              <a:solidFill>
                <a:schemeClr val="tx2">
                  <a:lumMod val="50000"/>
                </a:schemeClr>
              </a:solidFill>
            </a:endParaRPr>
          </a:p>
        </p:txBody>
      </p:sp>
      <p:pic>
        <p:nvPicPr>
          <p:cNvPr id="6"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2654" y="5197671"/>
            <a:ext cx="1606873"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4294967295"/>
          </p:nvPr>
        </p:nvSpPr>
        <p:spPr>
          <a:xfrm>
            <a:off x="6020322" y="6297134"/>
            <a:ext cx="6082145" cy="505673"/>
          </a:xfrm>
        </p:spPr>
        <p:txBody>
          <a:bodyPr/>
          <a:lstStyle/>
          <a:p>
            <a:pPr marL="0" indent="0" algn="ctr">
              <a:buNone/>
            </a:pPr>
            <a:r>
              <a:rPr lang="en-US" altLang="cs-CZ" b="1" dirty="0" smtClean="0">
                <a:solidFill>
                  <a:schemeClr val="tx2">
                    <a:lumMod val="75000"/>
                  </a:schemeClr>
                </a:solidFill>
                <a:latin typeface="Segoe UI" panose="020B0502040204020203" pitchFamily="34" charset="0"/>
                <a:cs typeface="Segoe UI" panose="020B0502040204020203" pitchFamily="34" charset="0"/>
              </a:rPr>
              <a:t>Use moderation with </a:t>
            </a:r>
            <a:r>
              <a:rPr lang="cs-CZ" altLang="cs-CZ" b="1" dirty="0" err="1" smtClean="0">
                <a:solidFill>
                  <a:schemeClr val="tx2">
                    <a:lumMod val="75000"/>
                  </a:schemeClr>
                </a:solidFill>
                <a:latin typeface="Segoe UI" panose="020B0502040204020203" pitchFamily="34" charset="0"/>
                <a:cs typeface="Segoe UI" panose="020B0502040204020203" pitchFamily="34" charset="0"/>
              </a:rPr>
              <a:t>their</a:t>
            </a:r>
            <a:r>
              <a:rPr lang="en-US" altLang="cs-CZ" b="1" dirty="0" smtClean="0">
                <a:solidFill>
                  <a:schemeClr val="tx2">
                    <a:lumMod val="75000"/>
                  </a:schemeClr>
                </a:solidFill>
                <a:latin typeface="Segoe UI" panose="020B0502040204020203" pitchFamily="34" charset="0"/>
                <a:cs typeface="Segoe UI" panose="020B0502040204020203" pitchFamily="34" charset="0"/>
              </a:rPr>
              <a:t> intake</a:t>
            </a:r>
            <a:r>
              <a:rPr lang="cs-CZ" altLang="cs-CZ" b="1" dirty="0" smtClean="0">
                <a:solidFill>
                  <a:schemeClr val="tx2">
                    <a:lumMod val="75000"/>
                  </a:schemeClr>
                </a:solidFill>
                <a:latin typeface="Segoe UI" panose="020B0502040204020203" pitchFamily="34" charset="0"/>
                <a:cs typeface="Segoe UI" panose="020B0502040204020203" pitchFamily="34" charset="0"/>
              </a:rPr>
              <a:t>!</a:t>
            </a:r>
            <a:endParaRPr lang="cs-CZ" dirty="0">
              <a:solidFill>
                <a:schemeClr val="tx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33642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LIPID</a:t>
            </a:r>
            <a:endParaRPr lang="cs-CZ" dirty="0"/>
          </a:p>
        </p:txBody>
      </p:sp>
      <p:sp>
        <p:nvSpPr>
          <p:cNvPr id="4" name="Zástupný symbol pro obsah 3"/>
          <p:cNvSpPr>
            <a:spLocks noGrp="1"/>
          </p:cNvSpPr>
          <p:nvPr>
            <p:ph idx="1"/>
          </p:nvPr>
        </p:nvSpPr>
        <p:spPr/>
        <p:txBody>
          <a:bodyPr/>
          <a:lstStyle/>
          <a:p>
            <a:pPr>
              <a:defRPr/>
            </a:pPr>
            <a:r>
              <a:rPr lang="en-US" dirty="0">
                <a:solidFill>
                  <a:schemeClr val="tx2">
                    <a:lumMod val="60000"/>
                    <a:lumOff val="40000"/>
                  </a:schemeClr>
                </a:solidFill>
              </a:rPr>
              <a:t>Lipid</a:t>
            </a:r>
            <a:r>
              <a:rPr lang="en-US" dirty="0"/>
              <a:t> = a compound that is insoluble in water, but soluble in an organic solvent (e.g</a:t>
            </a:r>
            <a:r>
              <a:rPr lang="en-US" dirty="0" smtClean="0"/>
              <a:t>. </a:t>
            </a:r>
            <a:r>
              <a:rPr lang="en-US" dirty="0"/>
              <a:t>ether, benzene, acetone, chloroform)</a:t>
            </a:r>
          </a:p>
          <a:p>
            <a:pPr>
              <a:defRPr/>
            </a:pPr>
            <a:r>
              <a:rPr lang="en-US" dirty="0"/>
              <a:t>“lipid” is synonymous with “fat”, but also includes phospholipids, </a:t>
            </a:r>
            <a:r>
              <a:rPr lang="en-US" dirty="0" smtClean="0"/>
              <a:t>sterols </a:t>
            </a:r>
            <a:r>
              <a:rPr lang="en-US" dirty="0"/>
              <a:t>etc.</a:t>
            </a:r>
          </a:p>
          <a:p>
            <a:pPr>
              <a:defRPr/>
            </a:pPr>
            <a:r>
              <a:rPr lang="en-US" dirty="0"/>
              <a:t>chemical structure: </a:t>
            </a:r>
            <a:r>
              <a:rPr lang="en-US" dirty="0" smtClean="0"/>
              <a:t>glycerol </a:t>
            </a:r>
            <a:r>
              <a:rPr lang="en-US" dirty="0"/>
              <a:t>+ fatty </a:t>
            </a:r>
            <a:r>
              <a:rPr lang="en-US" dirty="0" smtClean="0"/>
              <a:t>acids</a:t>
            </a:r>
            <a:r>
              <a:rPr lang="cs-CZ" dirty="0" smtClean="0"/>
              <a:t> &gt; </a:t>
            </a:r>
            <a:r>
              <a:rPr lang="cs-CZ" dirty="0" err="1" smtClean="0"/>
              <a:t>triacylglycerols</a:t>
            </a:r>
            <a:r>
              <a:rPr lang="cs-CZ" dirty="0" smtClean="0"/>
              <a:t> = </a:t>
            </a:r>
            <a:r>
              <a:rPr lang="cs-CZ" dirty="0" err="1" smtClean="0"/>
              <a:t>triglycerides</a:t>
            </a:r>
            <a:r>
              <a:rPr lang="cs-CZ" dirty="0"/>
              <a:t> </a:t>
            </a:r>
            <a:r>
              <a:rPr lang="cs-CZ" dirty="0" smtClean="0"/>
              <a:t>= </a:t>
            </a:r>
            <a:r>
              <a:rPr lang="cs-CZ" dirty="0" err="1" smtClean="0"/>
              <a:t>TAGs</a:t>
            </a:r>
            <a:endParaRPr lang="cs-CZ" dirty="0" smtClean="0"/>
          </a:p>
          <a:p>
            <a:pPr>
              <a:defRPr/>
            </a:pPr>
            <a:r>
              <a:rPr lang="en-US" altLang="cs-CZ" dirty="0"/>
              <a:t>Contain carbon, oxygen, and hydrogen</a:t>
            </a:r>
          </a:p>
          <a:p>
            <a:pPr>
              <a:defRPr/>
            </a:pPr>
            <a:endParaRPr lang="en-US" dirty="0"/>
          </a:p>
          <a:p>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73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65931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518" y="0"/>
            <a:ext cx="11122964" cy="6858000"/>
          </a:xfrm>
          <a:prstGeom prst="rect">
            <a:avLst/>
          </a:prstGeom>
        </p:spPr>
      </p:pic>
    </p:spTree>
    <p:extLst>
      <p:ext uri="{BB962C8B-B14F-4D97-AF65-F5344CB8AC3E}">
        <p14:creationId xmlns:p14="http://schemas.microsoft.com/office/powerpoint/2010/main" val="25225379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162" y="0"/>
            <a:ext cx="11989676" cy="6858000"/>
          </a:xfrm>
          <a:prstGeom prst="rect">
            <a:avLst/>
          </a:prstGeom>
        </p:spPr>
      </p:pic>
    </p:spTree>
    <p:extLst>
      <p:ext uri="{BB962C8B-B14F-4D97-AF65-F5344CB8AC3E}">
        <p14:creationId xmlns:p14="http://schemas.microsoft.com/office/powerpoint/2010/main" val="18597180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cs-CZ" b="1" dirty="0"/>
              <a:t>Functions of Fat </a:t>
            </a:r>
          </a:p>
        </p:txBody>
      </p:sp>
      <p:sp>
        <p:nvSpPr>
          <p:cNvPr id="25603" name="Rectangle 3"/>
          <p:cNvSpPr>
            <a:spLocks noGrp="1" noChangeArrowheads="1"/>
          </p:cNvSpPr>
          <p:nvPr>
            <p:ph idx="1"/>
          </p:nvPr>
        </p:nvSpPr>
        <p:spPr/>
        <p:txBody>
          <a:bodyPr>
            <a:normAutofit fontScale="62500" lnSpcReduction="20000"/>
          </a:bodyPr>
          <a:lstStyle/>
          <a:p>
            <a:pPr marL="230400" indent="-230400"/>
            <a:r>
              <a:rPr lang="cs-CZ" altLang="cs-CZ" sz="3600" dirty="0"/>
              <a:t>s</a:t>
            </a:r>
            <a:r>
              <a:rPr lang="en-US" altLang="cs-CZ" sz="3600" dirty="0" err="1" smtClean="0"/>
              <a:t>upplies</a:t>
            </a:r>
            <a:r>
              <a:rPr lang="en-US" altLang="cs-CZ" sz="3600" dirty="0" smtClean="0"/>
              <a:t> </a:t>
            </a:r>
            <a:r>
              <a:rPr lang="en-US" altLang="cs-CZ" sz="3600" dirty="0"/>
              <a:t>Energy</a:t>
            </a:r>
            <a:r>
              <a:rPr lang="cs-CZ" altLang="cs-CZ" sz="3600" dirty="0"/>
              <a:t> </a:t>
            </a:r>
            <a:r>
              <a:rPr lang="en-US" altLang="cs-CZ" sz="3600" dirty="0"/>
              <a:t>Fats provide 9 kcal per gram</a:t>
            </a:r>
            <a:r>
              <a:rPr lang="cs-CZ" altLang="cs-CZ" sz="3600" dirty="0"/>
              <a:t>/37 </a:t>
            </a:r>
            <a:r>
              <a:rPr lang="cs-CZ" altLang="cs-CZ" sz="3600" dirty="0" err="1"/>
              <a:t>kJ</a:t>
            </a:r>
            <a:r>
              <a:rPr lang="cs-CZ" altLang="cs-CZ" sz="3600" dirty="0"/>
              <a:t> per gram</a:t>
            </a:r>
            <a:endParaRPr lang="en-US" altLang="cs-CZ" sz="3600" dirty="0"/>
          </a:p>
          <a:p>
            <a:pPr marL="230400" indent="-230400"/>
            <a:r>
              <a:rPr lang="cs-CZ" altLang="cs-CZ" sz="3600" dirty="0"/>
              <a:t>c</a:t>
            </a:r>
            <a:r>
              <a:rPr lang="en-US" altLang="cs-CZ" sz="3600" dirty="0" err="1" smtClean="0"/>
              <a:t>arries</a:t>
            </a:r>
            <a:r>
              <a:rPr lang="en-US" altLang="cs-CZ" sz="3600" dirty="0" smtClean="0"/>
              <a:t> </a:t>
            </a:r>
            <a:r>
              <a:rPr lang="en-US" altLang="cs-CZ" sz="3600" dirty="0"/>
              <a:t>Vitamins A, D, E and K through the body</a:t>
            </a:r>
          </a:p>
          <a:p>
            <a:pPr marL="230400" indent="-230400"/>
            <a:r>
              <a:rPr lang="en-US" altLang="cs-CZ" sz="3600" dirty="0" smtClean="0"/>
              <a:t>provides a reserve store of energy</a:t>
            </a:r>
          </a:p>
          <a:p>
            <a:pPr marL="230400" indent="-230400"/>
            <a:r>
              <a:rPr lang="en-US" altLang="cs-CZ" sz="3600" dirty="0" smtClean="0"/>
              <a:t>promotes healthy skin</a:t>
            </a:r>
          </a:p>
          <a:p>
            <a:pPr marL="230400" indent="-230400"/>
            <a:r>
              <a:rPr lang="cs-CZ" altLang="cs-CZ" sz="3600" dirty="0" err="1" smtClean="0"/>
              <a:t>secures</a:t>
            </a:r>
            <a:r>
              <a:rPr lang="en-US" altLang="cs-CZ" sz="3600" dirty="0" smtClean="0"/>
              <a:t> normal cell growth</a:t>
            </a:r>
          </a:p>
          <a:p>
            <a:pPr marL="230400" indent="-230400"/>
            <a:r>
              <a:rPr lang="en-US" altLang="cs-CZ" sz="3600" dirty="0" smtClean="0"/>
              <a:t>acts like a </a:t>
            </a:r>
            <a:r>
              <a:rPr lang="cs-CZ" altLang="cs-CZ" sz="3600" dirty="0" smtClean="0"/>
              <a:t>"</a:t>
            </a:r>
            <a:r>
              <a:rPr lang="en-US" altLang="cs-CZ" sz="3600" dirty="0" smtClean="0"/>
              <a:t>cushion</a:t>
            </a:r>
            <a:r>
              <a:rPr lang="cs-CZ" altLang="cs-CZ" sz="3600" dirty="0" smtClean="0"/>
              <a:t>" </a:t>
            </a:r>
            <a:r>
              <a:rPr lang="en-US" altLang="cs-CZ" sz="3600" dirty="0" smtClean="0"/>
              <a:t>and heat regulator to protect your heart, liver and other vital organs</a:t>
            </a:r>
            <a:endParaRPr lang="cs-CZ" altLang="cs-CZ" sz="3600" dirty="0" smtClean="0"/>
          </a:p>
          <a:p>
            <a:pPr marL="230400" indent="-230400"/>
            <a:r>
              <a:rPr lang="en-US" altLang="cs-CZ" sz="3600" dirty="0" smtClean="0"/>
              <a:t>used to manufacture major sex hormones</a:t>
            </a:r>
            <a:endParaRPr lang="cs-CZ" altLang="cs-CZ" sz="3600" dirty="0" smtClean="0"/>
          </a:p>
          <a:p>
            <a:pPr marL="230400" indent="-230400"/>
            <a:r>
              <a:rPr lang="en-US" altLang="cs-CZ" sz="3600" dirty="0" smtClean="0"/>
              <a:t>key to the structure of cell membranes</a:t>
            </a:r>
            <a:endParaRPr lang="cs-CZ" altLang="cs-CZ" sz="3600" dirty="0" smtClean="0"/>
          </a:p>
          <a:p>
            <a:pPr marL="230400" indent="-230400"/>
            <a:r>
              <a:rPr lang="cs-CZ" sz="3600" dirty="0" smtClean="0"/>
              <a:t>co</a:t>
            </a:r>
            <a:r>
              <a:rPr lang="en-US" sz="3600" dirty="0" err="1" smtClean="0"/>
              <a:t>mponents</a:t>
            </a:r>
            <a:r>
              <a:rPr lang="en-US" sz="3600" dirty="0" smtClean="0"/>
              <a:t> of hormones and precursors for prostaglandin synthesis</a:t>
            </a:r>
          </a:p>
          <a:p>
            <a:pPr marL="230400" indent="-230400"/>
            <a:r>
              <a:rPr lang="en-US" altLang="cs-CZ" sz="3600" dirty="0" smtClean="0"/>
              <a:t>it helps you feel full longer</a:t>
            </a:r>
          </a:p>
          <a:p>
            <a:pPr marL="230400" indent="-230400"/>
            <a:r>
              <a:rPr lang="en-US" altLang="cs-CZ" sz="3600" dirty="0" smtClean="0"/>
              <a:t>adds flavor to food</a:t>
            </a:r>
            <a:endParaRPr lang="en-US" altLang="cs-CZ" sz="360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529861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cs-CZ" b="1" dirty="0"/>
              <a:t>In </a:t>
            </a:r>
            <a:r>
              <a:rPr lang="en-US" altLang="cs-CZ" b="1" dirty="0" smtClean="0"/>
              <a:t>2</a:t>
            </a:r>
            <a:r>
              <a:rPr lang="cs-CZ" altLang="cs-CZ" b="1" dirty="0"/>
              <a:t>.</a:t>
            </a:r>
            <a:r>
              <a:rPr lang="en-US" altLang="cs-CZ" b="1" dirty="0"/>
              <a:t>000 </a:t>
            </a:r>
            <a:r>
              <a:rPr lang="cs-CZ" altLang="cs-CZ" b="1" dirty="0" smtClean="0"/>
              <a:t>kcal</a:t>
            </a:r>
            <a:r>
              <a:rPr lang="en-US" altLang="cs-CZ" b="1" dirty="0" smtClean="0"/>
              <a:t>…</a:t>
            </a:r>
            <a:endParaRPr lang="en-US" altLang="cs-CZ" b="1" dirty="0"/>
          </a:p>
        </p:txBody>
      </p:sp>
      <p:sp>
        <p:nvSpPr>
          <p:cNvPr id="7171" name="Rectangle 3"/>
          <p:cNvSpPr>
            <a:spLocks noGrp="1" noChangeArrowheads="1"/>
          </p:cNvSpPr>
          <p:nvPr>
            <p:ph idx="1"/>
          </p:nvPr>
        </p:nvSpPr>
        <p:spPr/>
        <p:txBody>
          <a:bodyPr/>
          <a:lstStyle/>
          <a:p>
            <a:pPr eaLnBrk="1" hangingPunct="1"/>
            <a:r>
              <a:rPr lang="en-US" altLang="cs-CZ" sz="4000" b="1" dirty="0">
                <a:latin typeface="Calibri Light" panose="020F0302020204030204" pitchFamily="34" charset="0"/>
              </a:rPr>
              <a:t>It is recommended that the maximum number of grams of fat a person should have in a day is </a:t>
            </a:r>
            <a:r>
              <a:rPr lang="en-US" altLang="cs-CZ" sz="4000" b="1" u="sng" dirty="0" smtClean="0">
                <a:latin typeface="Calibri Light" panose="020F0302020204030204" pitchFamily="34" charset="0"/>
              </a:rPr>
              <a:t>6</a:t>
            </a:r>
            <a:r>
              <a:rPr lang="cs-CZ" altLang="cs-CZ" sz="4000" b="1" u="sng" dirty="0" smtClean="0">
                <a:latin typeface="Calibri Light" panose="020F0302020204030204" pitchFamily="34" charset="0"/>
              </a:rPr>
              <a:t>0-70</a:t>
            </a:r>
            <a:r>
              <a:rPr lang="en-US" altLang="cs-CZ" sz="4000" b="1" dirty="0" smtClean="0">
                <a:latin typeface="Calibri Light" panose="020F0302020204030204" pitchFamily="34" charset="0"/>
              </a:rPr>
              <a:t> </a:t>
            </a:r>
            <a:r>
              <a:rPr lang="en-US" altLang="cs-CZ" sz="4000" b="1" dirty="0">
                <a:latin typeface="Calibri Light" panose="020F0302020204030204" pitchFamily="34" charset="0"/>
              </a:rPr>
              <a:t>grams.  </a:t>
            </a:r>
          </a:p>
          <a:p>
            <a:pPr eaLnBrk="1" hangingPunct="1">
              <a:buFont typeface="Wingdings" panose="05000000000000000000" pitchFamily="2" charset="2"/>
              <a:buNone/>
            </a:pPr>
            <a:endParaRPr lang="en-US" altLang="cs-CZ" sz="2000" b="1" dirty="0">
              <a:latin typeface="Calibri Light" panose="020F0302020204030204" pitchFamily="34" charset="0"/>
            </a:endParaRPr>
          </a:p>
          <a:p>
            <a:pPr eaLnBrk="1" hangingPunct="1"/>
            <a:r>
              <a:rPr lang="en-US" altLang="cs-CZ" sz="4000" b="1" dirty="0">
                <a:latin typeface="Calibri Light" panose="020F0302020204030204" pitchFamily="34" charset="0"/>
              </a:rPr>
              <a:t>No more than </a:t>
            </a:r>
            <a:r>
              <a:rPr lang="en-US" altLang="cs-CZ" sz="4000" b="1" u="sng" dirty="0" smtClean="0">
                <a:solidFill>
                  <a:srgbClr val="FF0000"/>
                </a:solidFill>
                <a:latin typeface="Calibri Light" panose="020F0302020204030204" pitchFamily="34" charset="0"/>
              </a:rPr>
              <a:t>30</a:t>
            </a:r>
            <a:r>
              <a:rPr lang="cs-CZ" altLang="cs-CZ" sz="4000" b="1" u="sng" dirty="0" smtClean="0">
                <a:solidFill>
                  <a:srgbClr val="FF0000"/>
                </a:solidFill>
                <a:latin typeface="Calibri Light" panose="020F0302020204030204" pitchFamily="34" charset="0"/>
              </a:rPr>
              <a:t> </a:t>
            </a:r>
            <a:r>
              <a:rPr lang="en-US" altLang="cs-CZ" sz="4000" b="1" u="sng" dirty="0" smtClean="0">
                <a:solidFill>
                  <a:srgbClr val="FF0000"/>
                </a:solidFill>
                <a:latin typeface="Calibri Light" panose="020F0302020204030204" pitchFamily="34" charset="0"/>
              </a:rPr>
              <a:t>%</a:t>
            </a:r>
            <a:r>
              <a:rPr lang="cs-CZ" altLang="cs-CZ" sz="4000" b="1" u="sng" dirty="0" smtClean="0">
                <a:solidFill>
                  <a:srgbClr val="FF0000"/>
                </a:solidFill>
                <a:latin typeface="Calibri Light" panose="020F0302020204030204" pitchFamily="34" charset="0"/>
              </a:rPr>
              <a:t> (</a:t>
            </a:r>
            <a:r>
              <a:rPr lang="cs-CZ" altLang="cs-CZ" sz="4000" b="1" u="sng" dirty="0" err="1" smtClean="0">
                <a:solidFill>
                  <a:srgbClr val="FF0000"/>
                </a:solidFill>
                <a:latin typeface="Calibri Light" panose="020F0302020204030204" pitchFamily="34" charset="0"/>
              </a:rPr>
              <a:t>adults</a:t>
            </a:r>
            <a:r>
              <a:rPr lang="cs-CZ" altLang="cs-CZ" sz="4000" b="1" u="sng" dirty="0" smtClean="0">
                <a:solidFill>
                  <a:srgbClr val="FF0000"/>
                </a:solidFill>
                <a:latin typeface="Calibri Light" panose="020F0302020204030204" pitchFamily="34" charset="0"/>
              </a:rPr>
              <a:t> 20-35 %)</a:t>
            </a:r>
            <a:r>
              <a:rPr lang="en-US" altLang="cs-CZ" sz="4000" b="1" dirty="0" smtClean="0">
                <a:solidFill>
                  <a:srgbClr val="FF0000"/>
                </a:solidFill>
                <a:latin typeface="Calibri Light" panose="020F0302020204030204" pitchFamily="34" charset="0"/>
              </a:rPr>
              <a:t> </a:t>
            </a:r>
            <a:r>
              <a:rPr lang="en-US" altLang="cs-CZ" sz="4000" b="1" dirty="0">
                <a:latin typeface="Calibri Light" panose="020F0302020204030204" pitchFamily="34" charset="0"/>
              </a:rPr>
              <a:t>of a person’s total calories should come from fat sources.</a:t>
            </a:r>
            <a:r>
              <a:rPr lang="en-US" altLang="cs-CZ" sz="3600" b="1" dirty="0">
                <a:latin typeface="Calibri Light" panose="020F0302020204030204" pitchFamily="34" charset="0"/>
              </a:rPr>
              <a:t>  </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0609353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48" y="0"/>
            <a:ext cx="11839903" cy="6858000"/>
          </a:xfrm>
          <a:prstGeom prst="rect">
            <a:avLst/>
          </a:prstGeom>
        </p:spPr>
      </p:pic>
    </p:spTree>
    <p:extLst>
      <p:ext uri="{BB962C8B-B14F-4D97-AF65-F5344CB8AC3E}">
        <p14:creationId xmlns:p14="http://schemas.microsoft.com/office/powerpoint/2010/main" val="390746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spcBef>
                <a:spcPts val="600"/>
              </a:spcBef>
            </a:pPr>
            <a:r>
              <a:rPr lang="en-US" dirty="0"/>
              <a:t>Fatty </a:t>
            </a:r>
            <a:r>
              <a:rPr lang="cs-CZ" dirty="0" smtClean="0"/>
              <a:t>a</a:t>
            </a:r>
            <a:r>
              <a:rPr lang="en-US" dirty="0" err="1" smtClean="0"/>
              <a:t>cid</a:t>
            </a:r>
            <a:r>
              <a:rPr lang="en-US" dirty="0" smtClean="0"/>
              <a:t> </a:t>
            </a:r>
            <a:r>
              <a:rPr lang="cs-CZ" dirty="0"/>
              <a:t>n</a:t>
            </a:r>
            <a:r>
              <a:rPr lang="en-US" dirty="0" err="1" smtClean="0"/>
              <a:t>omenclature</a:t>
            </a:r>
            <a:endParaRPr lang="en-US" altLang="cs-CZ" dirty="0"/>
          </a:p>
        </p:txBody>
      </p:sp>
      <p:sp>
        <p:nvSpPr>
          <p:cNvPr id="3" name="Zástupný symbol pro obsah 2"/>
          <p:cNvSpPr>
            <a:spLocks noGrp="1"/>
          </p:cNvSpPr>
          <p:nvPr>
            <p:ph idx="1"/>
          </p:nvPr>
        </p:nvSpPr>
        <p:spPr/>
        <p:txBody>
          <a:bodyPr/>
          <a:lstStyle/>
          <a:p>
            <a:pPr>
              <a:defRPr/>
            </a:pPr>
            <a:r>
              <a:rPr lang="cs-CZ" dirty="0"/>
              <a:t>n</a:t>
            </a:r>
            <a:r>
              <a:rPr lang="en-US" dirty="0" err="1" smtClean="0"/>
              <a:t>omenclature</a:t>
            </a:r>
            <a:r>
              <a:rPr lang="en-US" dirty="0" smtClean="0"/>
              <a:t> </a:t>
            </a:r>
            <a:r>
              <a:rPr lang="en-US" dirty="0"/>
              <a:t>reflects location of double bonds</a:t>
            </a:r>
          </a:p>
          <a:p>
            <a:pPr>
              <a:defRPr/>
            </a:pPr>
            <a:r>
              <a:rPr lang="cs-CZ" dirty="0" err="1" smtClean="0"/>
              <a:t>there</a:t>
            </a:r>
            <a:r>
              <a:rPr lang="cs-CZ" dirty="0" smtClean="0"/>
              <a:t> are </a:t>
            </a:r>
            <a:r>
              <a:rPr lang="en-US" dirty="0" smtClean="0"/>
              <a:t>also </a:t>
            </a:r>
            <a:r>
              <a:rPr lang="en-US" dirty="0"/>
              <a:t>used </a:t>
            </a:r>
            <a:r>
              <a:rPr lang="en-US" dirty="0" smtClean="0"/>
              <a:t>common </a:t>
            </a:r>
            <a:r>
              <a:rPr lang="en-US" dirty="0"/>
              <a:t>names (e.g., oleic, stearic, palmitic)</a:t>
            </a:r>
          </a:p>
          <a:p>
            <a:pPr>
              <a:defRPr/>
            </a:pPr>
            <a:r>
              <a:rPr lang="en-US" dirty="0"/>
              <a:t>linoleic is also known as 18:2 n-6</a:t>
            </a:r>
          </a:p>
          <a:p>
            <a:pPr>
              <a:defRPr/>
            </a:pPr>
            <a:r>
              <a:rPr lang="en-US" dirty="0"/>
              <a:t>this means the FA is 18 carbons in length, has 2 double bonds, the first of which is on the 6th carbon</a:t>
            </a:r>
          </a:p>
          <a:p>
            <a:pPr>
              <a:defRPr/>
            </a:pPr>
            <a:r>
              <a:rPr lang="en-US" dirty="0"/>
              <a:t>arachidonic = 20:4 n-6</a:t>
            </a:r>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79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59504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outerShdw blurRad="38100" dist="38100" dir="2700000" algn="tl">
                    <a:srgbClr val="000000">
                      <a:alpha val="43137"/>
                    </a:srgbClr>
                  </a:outerShdw>
                </a:effectLst>
              </a:rPr>
              <a:t>FOOD </a:t>
            </a:r>
            <a:r>
              <a:rPr lang="cs-CZ" b="1" dirty="0" smtClean="0">
                <a:effectLst>
                  <a:outerShdw blurRad="38100" dist="38100" dir="2700000" algn="tl">
                    <a:srgbClr val="000000">
                      <a:alpha val="43137"/>
                    </a:srgbClr>
                  </a:outerShdw>
                </a:effectLst>
              </a:rPr>
              <a:t>LABELING </a:t>
            </a:r>
            <a:r>
              <a:rPr lang="cs-CZ" b="1" dirty="0" smtClean="0"/>
              <a:t>- </a:t>
            </a:r>
            <a:r>
              <a:rPr lang="cs-CZ" sz="2400" dirty="0" smtClean="0"/>
              <a:t>REGULATION </a:t>
            </a:r>
            <a:r>
              <a:rPr lang="cs-CZ" sz="2400" dirty="0"/>
              <a:t>(EU) No </a:t>
            </a:r>
            <a:r>
              <a:rPr lang="cs-CZ" sz="2400" dirty="0" smtClean="0"/>
              <a:t>1169/2011</a:t>
            </a:r>
            <a:endParaRPr lang="cs-CZ" sz="2400" dirty="0"/>
          </a:p>
        </p:txBody>
      </p:sp>
      <p:sp>
        <p:nvSpPr>
          <p:cNvPr id="3" name="Zástupný symbol pro obsah 2"/>
          <p:cNvSpPr>
            <a:spLocks noGrp="1"/>
          </p:cNvSpPr>
          <p:nvPr>
            <p:ph idx="1"/>
          </p:nvPr>
        </p:nvSpPr>
        <p:spPr>
          <a:xfrm>
            <a:off x="838200" y="1637730"/>
            <a:ext cx="10515600" cy="4558353"/>
          </a:xfrm>
          <a:prstGeom prst="rect">
            <a:avLst/>
          </a:prstGeom>
        </p:spPr>
        <p:txBody>
          <a:bodyPr>
            <a:noAutofit/>
          </a:bodyPr>
          <a:lstStyle/>
          <a:p>
            <a:pPr marL="514350" indent="-514350">
              <a:buFont typeface="+mj-lt"/>
              <a:buAutoNum type="alphaLcParenR" startAt="7"/>
            </a:pPr>
            <a:r>
              <a:rPr lang="cs-CZ" sz="2000" dirty="0" err="1" smtClean="0"/>
              <a:t>Any</a:t>
            </a:r>
            <a:r>
              <a:rPr lang="cs-CZ" sz="2000" dirty="0" smtClean="0"/>
              <a:t> </a:t>
            </a:r>
            <a:r>
              <a:rPr lang="cs-CZ" sz="2000" dirty="0" err="1" smtClean="0"/>
              <a:t>special</a:t>
            </a:r>
            <a:r>
              <a:rPr lang="cs-CZ" sz="2000" dirty="0" smtClean="0"/>
              <a:t> </a:t>
            </a:r>
            <a:r>
              <a:rPr lang="cs-CZ" sz="2000" dirty="0" err="1" smtClean="0"/>
              <a:t>storage</a:t>
            </a:r>
            <a:r>
              <a:rPr lang="cs-CZ" sz="2000" dirty="0" smtClean="0"/>
              <a:t> </a:t>
            </a:r>
            <a:r>
              <a:rPr lang="cs-CZ" sz="2000" dirty="0" err="1" smtClean="0"/>
              <a:t>conditions</a:t>
            </a:r>
            <a:r>
              <a:rPr lang="cs-CZ" sz="2000" dirty="0" smtClean="0"/>
              <a:t> and/</a:t>
            </a:r>
            <a:r>
              <a:rPr lang="cs-CZ" sz="2000" dirty="0" err="1" smtClean="0"/>
              <a:t>or</a:t>
            </a:r>
            <a:r>
              <a:rPr lang="cs-CZ" sz="2000" dirty="0" smtClean="0"/>
              <a:t> </a:t>
            </a:r>
            <a:r>
              <a:rPr lang="cs-CZ" sz="2000" dirty="0" err="1" smtClean="0"/>
              <a:t>conditions</a:t>
            </a:r>
            <a:r>
              <a:rPr lang="cs-CZ" sz="2000" dirty="0" smtClean="0"/>
              <a:t> </a:t>
            </a:r>
            <a:r>
              <a:rPr lang="cs-CZ" sz="2000" dirty="0" err="1" smtClean="0"/>
              <a:t>of</a:t>
            </a:r>
            <a:r>
              <a:rPr lang="cs-CZ" sz="2000" dirty="0" smtClean="0"/>
              <a:t> use</a:t>
            </a:r>
          </a:p>
          <a:p>
            <a:pPr marL="514350" indent="-514350">
              <a:buAutoNum type="alphaLcParenR" startAt="7"/>
            </a:pPr>
            <a:r>
              <a:rPr lang="cs-CZ" sz="2000" dirty="0" err="1" smtClean="0"/>
              <a:t>The</a:t>
            </a:r>
            <a:r>
              <a:rPr lang="cs-CZ" sz="2000" dirty="0" smtClean="0"/>
              <a:t> </a:t>
            </a:r>
            <a:r>
              <a:rPr lang="cs-CZ" sz="2000" dirty="0" err="1" smtClean="0"/>
              <a:t>name</a:t>
            </a:r>
            <a:r>
              <a:rPr lang="cs-CZ" sz="2000" dirty="0" smtClean="0"/>
              <a:t> </a:t>
            </a:r>
            <a:r>
              <a:rPr lang="cs-CZ" sz="2000" dirty="0" err="1" smtClean="0"/>
              <a:t>of</a:t>
            </a:r>
            <a:r>
              <a:rPr lang="cs-CZ" sz="2000" dirty="0" smtClean="0"/>
              <a:t> business </a:t>
            </a:r>
            <a:r>
              <a:rPr lang="cs-CZ" sz="2000" dirty="0" err="1" smtClean="0"/>
              <a:t>name</a:t>
            </a:r>
            <a:r>
              <a:rPr lang="cs-CZ" sz="2000" dirty="0" smtClean="0"/>
              <a:t> and </a:t>
            </a:r>
            <a:r>
              <a:rPr lang="cs-CZ" sz="2000" dirty="0" err="1" smtClean="0"/>
              <a:t>adress</a:t>
            </a:r>
            <a:r>
              <a:rPr lang="cs-CZ" sz="2000" dirty="0" smtClean="0"/>
              <a:t> </a:t>
            </a:r>
            <a:r>
              <a:rPr lang="cs-CZ" sz="2000" dirty="0" err="1" smtClean="0"/>
              <a:t>of</a:t>
            </a:r>
            <a:r>
              <a:rPr lang="cs-CZ" sz="2000" dirty="0" smtClean="0"/>
              <a:t> </a:t>
            </a:r>
            <a:r>
              <a:rPr lang="cs-CZ" sz="2000" dirty="0" err="1" smtClean="0"/>
              <a:t>the</a:t>
            </a:r>
            <a:r>
              <a:rPr lang="cs-CZ" sz="2000" dirty="0" smtClean="0"/>
              <a:t> food business </a:t>
            </a:r>
            <a:r>
              <a:rPr lang="cs-CZ" sz="2000" dirty="0" err="1" smtClean="0"/>
              <a:t>operator</a:t>
            </a:r>
            <a:r>
              <a:rPr lang="cs-CZ" sz="2000" dirty="0" smtClean="0"/>
              <a:t> </a:t>
            </a:r>
          </a:p>
          <a:p>
            <a:pPr marL="514350" indent="-514350">
              <a:buAutoNum type="alphaLcParenR" startAt="7"/>
            </a:pPr>
            <a:r>
              <a:rPr lang="cs-CZ" sz="2000" dirty="0" err="1" smtClean="0"/>
              <a:t>The</a:t>
            </a:r>
            <a:r>
              <a:rPr lang="cs-CZ" sz="2000" dirty="0" smtClean="0"/>
              <a:t> country </a:t>
            </a:r>
            <a:r>
              <a:rPr lang="cs-CZ" sz="2000" dirty="0" err="1" smtClean="0"/>
              <a:t>of</a:t>
            </a:r>
            <a:r>
              <a:rPr lang="cs-CZ" sz="2000" dirty="0" smtClean="0"/>
              <a:t> </a:t>
            </a:r>
            <a:r>
              <a:rPr lang="cs-CZ" sz="2000" dirty="0" err="1" smtClean="0"/>
              <a:t>origin</a:t>
            </a:r>
            <a:r>
              <a:rPr lang="cs-CZ" sz="2000" dirty="0" smtClean="0"/>
              <a:t> </a:t>
            </a:r>
            <a:r>
              <a:rPr lang="cs-CZ" sz="2000" dirty="0" err="1" smtClean="0"/>
              <a:t>or</a:t>
            </a:r>
            <a:r>
              <a:rPr lang="cs-CZ" sz="2000" dirty="0" smtClean="0"/>
              <a:t> place </a:t>
            </a:r>
            <a:r>
              <a:rPr lang="cs-CZ" sz="2000" dirty="0" err="1" smtClean="0"/>
              <a:t>of</a:t>
            </a:r>
            <a:r>
              <a:rPr lang="cs-CZ" sz="2000" dirty="0" smtClean="0"/>
              <a:t> </a:t>
            </a:r>
            <a:r>
              <a:rPr lang="cs-CZ" sz="2000" dirty="0" err="1" smtClean="0"/>
              <a:t>provenance</a:t>
            </a:r>
            <a:r>
              <a:rPr lang="cs-CZ" sz="2000" dirty="0" smtClean="0"/>
              <a:t> </a:t>
            </a:r>
            <a:r>
              <a:rPr lang="cs-CZ" sz="2000" dirty="0" err="1" smtClean="0"/>
              <a:t>where</a:t>
            </a:r>
            <a:r>
              <a:rPr lang="cs-CZ" sz="2000" dirty="0" smtClean="0"/>
              <a:t> </a:t>
            </a:r>
            <a:r>
              <a:rPr lang="cs-CZ" sz="2000" dirty="0" err="1" smtClean="0"/>
              <a:t>provided</a:t>
            </a:r>
            <a:r>
              <a:rPr lang="cs-CZ" sz="2000" dirty="0" smtClean="0"/>
              <a:t> </a:t>
            </a:r>
            <a:r>
              <a:rPr lang="cs-CZ" sz="2000" dirty="0" err="1" smtClean="0"/>
              <a:t>for</a:t>
            </a:r>
            <a:endParaRPr lang="cs-CZ" sz="2000" dirty="0" smtClean="0"/>
          </a:p>
          <a:p>
            <a:pPr marL="514350" indent="-514350">
              <a:buAutoNum type="alphaLcParenR" startAt="7"/>
            </a:pPr>
            <a:r>
              <a:rPr lang="cs-CZ" sz="2000" dirty="0" err="1" smtClean="0"/>
              <a:t>Instructions</a:t>
            </a:r>
            <a:r>
              <a:rPr lang="cs-CZ" sz="2000" dirty="0" smtClean="0"/>
              <a:t> </a:t>
            </a:r>
            <a:r>
              <a:rPr lang="cs-CZ" sz="2000" dirty="0" err="1" smtClean="0"/>
              <a:t>for</a:t>
            </a:r>
            <a:r>
              <a:rPr lang="cs-CZ" sz="2000" dirty="0" smtClean="0"/>
              <a:t> use </a:t>
            </a:r>
            <a:r>
              <a:rPr lang="cs-CZ" sz="2000" dirty="0" err="1" smtClean="0"/>
              <a:t>where</a:t>
            </a:r>
            <a:r>
              <a:rPr lang="cs-CZ" sz="2000" dirty="0" smtClean="0"/>
              <a:t> </a:t>
            </a:r>
            <a:r>
              <a:rPr lang="cs-CZ" sz="2000" dirty="0" err="1" smtClean="0"/>
              <a:t>it</a:t>
            </a:r>
            <a:r>
              <a:rPr lang="cs-CZ" sz="2000" dirty="0" smtClean="0"/>
              <a:t> </a:t>
            </a:r>
            <a:r>
              <a:rPr lang="cs-CZ" sz="2000" dirty="0" err="1" smtClean="0"/>
              <a:t>would</a:t>
            </a:r>
            <a:r>
              <a:rPr lang="cs-CZ" sz="2000" dirty="0" smtClean="0"/>
              <a:t> </a:t>
            </a:r>
            <a:r>
              <a:rPr lang="cs-CZ" sz="2000" dirty="0" err="1" smtClean="0"/>
              <a:t>be</a:t>
            </a:r>
            <a:r>
              <a:rPr lang="cs-CZ" sz="2000" dirty="0" smtClean="0"/>
              <a:t> </a:t>
            </a:r>
            <a:r>
              <a:rPr lang="cs-CZ" sz="2000" dirty="0" err="1" smtClean="0"/>
              <a:t>difficult</a:t>
            </a:r>
            <a:r>
              <a:rPr lang="cs-CZ" sz="2000" dirty="0" smtClean="0"/>
              <a:t> to make </a:t>
            </a:r>
            <a:r>
              <a:rPr lang="cs-CZ" sz="2000" dirty="0" err="1" smtClean="0"/>
              <a:t>appropriate</a:t>
            </a:r>
            <a:r>
              <a:rPr lang="cs-CZ" sz="2000" dirty="0" smtClean="0"/>
              <a:t> use </a:t>
            </a:r>
            <a:r>
              <a:rPr lang="cs-CZ" sz="2000" dirty="0" err="1" smtClean="0"/>
              <a:t>of</a:t>
            </a:r>
            <a:r>
              <a:rPr lang="cs-CZ" sz="2000" dirty="0" smtClean="0"/>
              <a:t> </a:t>
            </a:r>
            <a:r>
              <a:rPr lang="cs-CZ" sz="2000" dirty="0" err="1" smtClean="0"/>
              <a:t>the</a:t>
            </a:r>
            <a:r>
              <a:rPr lang="cs-CZ" sz="2000" dirty="0" smtClean="0"/>
              <a:t> food in </a:t>
            </a:r>
            <a:r>
              <a:rPr lang="cs-CZ" sz="2000" dirty="0" err="1" smtClean="0"/>
              <a:t>the</a:t>
            </a:r>
            <a:r>
              <a:rPr lang="cs-CZ" sz="2000" dirty="0" smtClean="0"/>
              <a:t> absence </a:t>
            </a:r>
            <a:r>
              <a:rPr lang="cs-CZ" sz="2000" dirty="0" err="1" smtClean="0"/>
              <a:t>of</a:t>
            </a:r>
            <a:r>
              <a:rPr lang="cs-CZ" sz="2000" dirty="0" smtClean="0"/>
              <a:t> such </a:t>
            </a:r>
            <a:r>
              <a:rPr lang="cs-CZ" sz="2000" dirty="0" err="1" smtClean="0"/>
              <a:t>instructions</a:t>
            </a:r>
            <a:endParaRPr lang="cs-CZ" sz="2000" dirty="0" smtClean="0"/>
          </a:p>
          <a:p>
            <a:pPr marL="514350" indent="-514350">
              <a:buAutoNum type="alphaLcParenR" startAt="7"/>
            </a:pPr>
            <a:r>
              <a:rPr lang="cs-CZ" sz="2000" dirty="0" err="1" smtClean="0"/>
              <a:t>With</a:t>
            </a:r>
            <a:r>
              <a:rPr lang="cs-CZ" sz="2000" dirty="0" smtClean="0"/>
              <a:t> </a:t>
            </a:r>
            <a:r>
              <a:rPr lang="cs-CZ" sz="2000" dirty="0" err="1" smtClean="0"/>
              <a:t>respect</a:t>
            </a:r>
            <a:r>
              <a:rPr lang="cs-CZ" sz="2000" dirty="0" smtClean="0"/>
              <a:t> to </a:t>
            </a:r>
            <a:r>
              <a:rPr lang="cs-CZ" sz="2000" dirty="0" err="1" smtClean="0"/>
              <a:t>beverages</a:t>
            </a:r>
            <a:r>
              <a:rPr lang="cs-CZ" sz="2000" dirty="0" smtClean="0"/>
              <a:t> </a:t>
            </a:r>
            <a:r>
              <a:rPr lang="cs-CZ" sz="2000" dirty="0" err="1" smtClean="0"/>
              <a:t>containing</a:t>
            </a:r>
            <a:r>
              <a:rPr lang="cs-CZ" sz="2000" dirty="0" smtClean="0"/>
              <a:t> more </a:t>
            </a:r>
            <a:r>
              <a:rPr lang="cs-CZ" sz="2000" dirty="0" err="1" smtClean="0"/>
              <a:t>than</a:t>
            </a:r>
            <a:r>
              <a:rPr lang="cs-CZ" sz="2000" dirty="0" smtClean="0"/>
              <a:t> 1,2 % by </a:t>
            </a:r>
            <a:r>
              <a:rPr lang="cs-CZ" sz="2000" dirty="0" err="1" smtClean="0"/>
              <a:t>volume</a:t>
            </a:r>
            <a:r>
              <a:rPr lang="cs-CZ" sz="2000" dirty="0" smtClean="0"/>
              <a:t> </a:t>
            </a:r>
            <a:r>
              <a:rPr lang="cs-CZ" sz="2000" dirty="0" err="1" smtClean="0"/>
              <a:t>of</a:t>
            </a:r>
            <a:r>
              <a:rPr lang="cs-CZ" sz="2000" dirty="0" smtClean="0"/>
              <a:t> </a:t>
            </a:r>
            <a:r>
              <a:rPr lang="cs-CZ" sz="2000" dirty="0" err="1" smtClean="0"/>
              <a:t>alcohol</a:t>
            </a:r>
            <a:r>
              <a:rPr lang="cs-CZ" sz="2000" dirty="0" smtClean="0"/>
              <a:t>, </a:t>
            </a:r>
            <a:r>
              <a:rPr lang="cs-CZ" sz="2000" dirty="0" err="1" smtClean="0"/>
              <a:t>the</a:t>
            </a:r>
            <a:r>
              <a:rPr lang="cs-CZ" sz="2000" dirty="0" smtClean="0"/>
              <a:t> </a:t>
            </a:r>
            <a:r>
              <a:rPr lang="cs-CZ" sz="2000" dirty="0" err="1" smtClean="0"/>
              <a:t>actual</a:t>
            </a:r>
            <a:r>
              <a:rPr lang="cs-CZ" sz="2000" dirty="0" smtClean="0"/>
              <a:t> </a:t>
            </a:r>
            <a:r>
              <a:rPr lang="cs-CZ" sz="2000" dirty="0" err="1" smtClean="0"/>
              <a:t>alcoholic</a:t>
            </a:r>
            <a:r>
              <a:rPr lang="cs-CZ" sz="2000" dirty="0" smtClean="0"/>
              <a:t> </a:t>
            </a:r>
            <a:r>
              <a:rPr lang="cs-CZ" sz="2000" dirty="0" err="1" smtClean="0"/>
              <a:t>strenght</a:t>
            </a:r>
            <a:r>
              <a:rPr lang="cs-CZ" sz="2000" dirty="0" smtClean="0"/>
              <a:t> by </a:t>
            </a:r>
            <a:r>
              <a:rPr lang="cs-CZ" sz="2000" dirty="0" err="1" smtClean="0"/>
              <a:t>volume</a:t>
            </a:r>
            <a:endParaRPr lang="cs-CZ" sz="2000" dirty="0" smtClean="0"/>
          </a:p>
          <a:p>
            <a:pPr marL="514350" indent="-514350">
              <a:buAutoNum type="alphaLcParenR" startAt="7"/>
            </a:pPr>
            <a:r>
              <a:rPr lang="cs-CZ" sz="2000" b="1" dirty="0" smtClean="0">
                <a:solidFill>
                  <a:srgbClr val="CC6600"/>
                </a:solidFill>
              </a:rPr>
              <a:t>A </a:t>
            </a:r>
            <a:r>
              <a:rPr lang="cs-CZ" sz="2000" b="1" dirty="0" err="1" smtClean="0">
                <a:solidFill>
                  <a:srgbClr val="CC6600"/>
                </a:solidFill>
              </a:rPr>
              <a:t>nutrition</a:t>
            </a:r>
            <a:r>
              <a:rPr lang="cs-CZ" sz="2000" b="1" dirty="0" smtClean="0">
                <a:solidFill>
                  <a:srgbClr val="CC6600"/>
                </a:solidFill>
              </a:rPr>
              <a:t> </a:t>
            </a:r>
            <a:r>
              <a:rPr lang="cs-CZ" sz="2000" b="1" dirty="0" err="1" smtClean="0">
                <a:solidFill>
                  <a:srgbClr val="CC6600"/>
                </a:solidFill>
              </a:rPr>
              <a:t>declaration</a:t>
            </a:r>
            <a:endParaRPr lang="cs-CZ" sz="2000" b="1" dirty="0">
              <a:solidFill>
                <a:srgbClr val="CC6600"/>
              </a:solidFill>
            </a:endParaRPr>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27314547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normAutofit/>
          </a:bodyPr>
          <a:lstStyle/>
          <a:p>
            <a:r>
              <a:rPr lang="cs-CZ" altLang="cs-CZ" dirty="0" smtClean="0"/>
              <a:t>D</a:t>
            </a:r>
            <a:r>
              <a:rPr lang="en-US" altLang="cs-CZ" dirty="0" err="1" smtClean="0"/>
              <a:t>iffer</a:t>
            </a:r>
            <a:r>
              <a:rPr lang="cs-CZ" altLang="cs-CZ" dirty="0" err="1" smtClean="0"/>
              <a:t>ence</a:t>
            </a:r>
            <a:r>
              <a:rPr lang="en-US" altLang="cs-CZ" dirty="0" smtClean="0"/>
              <a:t> in </a:t>
            </a:r>
            <a:r>
              <a:rPr lang="cs-CZ" altLang="cs-CZ" dirty="0" smtClean="0"/>
              <a:t>d</a:t>
            </a:r>
            <a:r>
              <a:rPr lang="en-US" altLang="cs-CZ" dirty="0" err="1" smtClean="0"/>
              <a:t>ouble</a:t>
            </a:r>
            <a:r>
              <a:rPr lang="en-US" altLang="cs-CZ" dirty="0" smtClean="0"/>
              <a:t>-</a:t>
            </a:r>
            <a:r>
              <a:rPr lang="cs-CZ" altLang="cs-CZ" dirty="0" smtClean="0"/>
              <a:t>b</a:t>
            </a:r>
            <a:r>
              <a:rPr lang="en-US" altLang="cs-CZ" dirty="0" err="1" smtClean="0"/>
              <a:t>ond</a:t>
            </a:r>
            <a:r>
              <a:rPr lang="en-US" altLang="cs-CZ" dirty="0" smtClean="0"/>
              <a:t> </a:t>
            </a:r>
            <a:r>
              <a:rPr lang="cs-CZ" altLang="cs-CZ" dirty="0"/>
              <a:t>l</a:t>
            </a:r>
            <a:r>
              <a:rPr lang="en-US" altLang="cs-CZ" dirty="0" err="1" smtClean="0"/>
              <a:t>ocation</a:t>
            </a:r>
            <a:endParaRPr lang="en-US" altLang="cs-CZ" dirty="0" smtClean="0"/>
          </a:p>
        </p:txBody>
      </p:sp>
      <p:sp>
        <p:nvSpPr>
          <p:cNvPr id="24579" name="Rectangle 5"/>
          <p:cNvSpPr>
            <a:spLocks noGrp="1" noChangeArrowheads="1"/>
          </p:cNvSpPr>
          <p:nvPr>
            <p:ph idx="1"/>
          </p:nvPr>
        </p:nvSpPr>
        <p:spPr/>
        <p:txBody>
          <a:bodyPr/>
          <a:lstStyle/>
          <a:p>
            <a:r>
              <a:rPr lang="en-US" altLang="cs-CZ" dirty="0" smtClean="0"/>
              <a:t>The location of the first double bond in unsaturated fatty acids </a:t>
            </a:r>
            <a:r>
              <a:rPr lang="cs-CZ" altLang="cs-CZ" dirty="0" err="1" smtClean="0"/>
              <a:t>differ</a:t>
            </a:r>
            <a:r>
              <a:rPr lang="en-US" altLang="cs-CZ" dirty="0" smtClean="0"/>
              <a:t> the omega-3 fatty acid and omega-6 fatty acid</a:t>
            </a:r>
          </a:p>
          <a:p>
            <a:endParaRPr lang="en-US" altLang="cs-CZ" dirty="0" smtClean="0"/>
          </a:p>
          <a:p>
            <a:r>
              <a:rPr lang="en-US" altLang="cs-CZ" dirty="0" smtClean="0"/>
              <a:t>Omega-3 fatty acid</a:t>
            </a:r>
          </a:p>
          <a:p>
            <a:pPr lvl="1"/>
            <a:r>
              <a:rPr lang="en-US" altLang="cs-CZ" dirty="0" smtClean="0"/>
              <a:t>First double bond is between the third and fourth carbon from the omega end</a:t>
            </a:r>
          </a:p>
          <a:p>
            <a:pPr lvl="1"/>
            <a:r>
              <a:rPr lang="en-US" altLang="cs-CZ" dirty="0" smtClean="0"/>
              <a:t>Example: Alpha-linolenic acid</a:t>
            </a:r>
          </a:p>
          <a:p>
            <a:pPr lvl="2"/>
            <a:r>
              <a:rPr lang="en-US" altLang="cs-CZ" sz="2800" dirty="0" smtClean="0"/>
              <a:t>One of the two essential fatty acids</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61451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normAutofit/>
          </a:bodyPr>
          <a:lstStyle/>
          <a:p>
            <a:r>
              <a:rPr lang="cs-CZ" altLang="cs-CZ" dirty="0"/>
              <a:t>D</a:t>
            </a:r>
            <a:r>
              <a:rPr lang="en-US" altLang="cs-CZ" dirty="0" err="1"/>
              <a:t>iffer</a:t>
            </a:r>
            <a:r>
              <a:rPr lang="cs-CZ" altLang="cs-CZ" dirty="0" err="1"/>
              <a:t>ence</a:t>
            </a:r>
            <a:r>
              <a:rPr lang="en-US" altLang="cs-CZ" dirty="0"/>
              <a:t> in </a:t>
            </a:r>
            <a:r>
              <a:rPr lang="cs-CZ" altLang="cs-CZ" dirty="0"/>
              <a:t>d</a:t>
            </a:r>
            <a:r>
              <a:rPr lang="en-US" altLang="cs-CZ" dirty="0" err="1"/>
              <a:t>ouble</a:t>
            </a:r>
            <a:r>
              <a:rPr lang="en-US" altLang="cs-CZ" dirty="0"/>
              <a:t>-</a:t>
            </a:r>
            <a:r>
              <a:rPr lang="cs-CZ" altLang="cs-CZ" dirty="0"/>
              <a:t>b</a:t>
            </a:r>
            <a:r>
              <a:rPr lang="en-US" altLang="cs-CZ" dirty="0" err="1"/>
              <a:t>ond</a:t>
            </a:r>
            <a:r>
              <a:rPr lang="en-US" altLang="cs-CZ" dirty="0"/>
              <a:t> </a:t>
            </a:r>
            <a:r>
              <a:rPr lang="cs-CZ" altLang="cs-CZ" dirty="0"/>
              <a:t>l</a:t>
            </a:r>
            <a:r>
              <a:rPr lang="en-US" altLang="cs-CZ" dirty="0" err="1"/>
              <a:t>ocation</a:t>
            </a:r>
            <a:endParaRPr lang="en-US" altLang="cs-CZ" dirty="0" smtClean="0"/>
          </a:p>
        </p:txBody>
      </p:sp>
      <p:sp>
        <p:nvSpPr>
          <p:cNvPr id="26627" name="Rectangle 5"/>
          <p:cNvSpPr>
            <a:spLocks noGrp="1" noChangeArrowheads="1"/>
          </p:cNvSpPr>
          <p:nvPr>
            <p:ph idx="1"/>
          </p:nvPr>
        </p:nvSpPr>
        <p:spPr/>
        <p:txBody>
          <a:bodyPr/>
          <a:lstStyle/>
          <a:p>
            <a:r>
              <a:rPr lang="en-US" altLang="cs-CZ" dirty="0" smtClean="0"/>
              <a:t>Omega-6 fatty acid</a:t>
            </a:r>
          </a:p>
          <a:p>
            <a:pPr lvl="1"/>
            <a:r>
              <a:rPr lang="en-US" altLang="cs-CZ" dirty="0" smtClean="0"/>
              <a:t>First double bond is between the sixth and seventh carbon from the omega end</a:t>
            </a:r>
          </a:p>
          <a:p>
            <a:pPr lvl="1"/>
            <a:r>
              <a:rPr lang="en-US" altLang="cs-CZ" dirty="0" smtClean="0"/>
              <a:t>Example: Linoleic acid</a:t>
            </a:r>
          </a:p>
          <a:p>
            <a:pPr lvl="2"/>
            <a:r>
              <a:rPr lang="en-US" altLang="cs-CZ" sz="2800" dirty="0" smtClean="0"/>
              <a:t>One of the two essential fatty acids</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3894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Types </a:t>
            </a:r>
            <a:r>
              <a:rPr lang="cs-CZ" b="1" dirty="0" err="1" smtClean="0"/>
              <a:t>of</a:t>
            </a:r>
            <a:r>
              <a:rPr lang="cs-CZ" b="1" dirty="0" smtClean="0"/>
              <a:t> </a:t>
            </a:r>
            <a:r>
              <a:rPr lang="cs-CZ" b="1" dirty="0" err="1" smtClean="0"/>
              <a:t>fatty</a:t>
            </a:r>
            <a:r>
              <a:rPr lang="cs-CZ" b="1" dirty="0" smtClean="0"/>
              <a:t> </a:t>
            </a:r>
            <a:r>
              <a:rPr lang="cs-CZ" b="1" dirty="0" err="1" smtClean="0"/>
              <a:t>acids</a:t>
            </a:r>
            <a:endParaRPr lang="cs-CZ" dirty="0"/>
          </a:p>
        </p:txBody>
      </p:sp>
      <p:sp>
        <p:nvSpPr>
          <p:cNvPr id="3" name="Zástupný symbol pro obsah 2"/>
          <p:cNvSpPr>
            <a:spLocks noGrp="1"/>
          </p:cNvSpPr>
          <p:nvPr>
            <p:ph idx="1"/>
          </p:nvPr>
        </p:nvSpPr>
        <p:spPr/>
        <p:txBody>
          <a:bodyPr>
            <a:normAutofit/>
          </a:bodyPr>
          <a:lstStyle/>
          <a:p>
            <a:pPr marL="230400" lvl="1" indent="-230400"/>
            <a:r>
              <a:rPr lang="cs-CZ" altLang="cs-CZ" sz="2800" b="1" dirty="0" err="1" smtClean="0"/>
              <a:t>organic</a:t>
            </a:r>
            <a:r>
              <a:rPr lang="cs-CZ" altLang="cs-CZ" sz="2800" b="1" dirty="0" smtClean="0"/>
              <a:t> acid </a:t>
            </a:r>
            <a:r>
              <a:rPr lang="cs-CZ" altLang="cs-CZ" sz="2800" b="1" dirty="0" err="1" smtClean="0"/>
              <a:t>units</a:t>
            </a:r>
            <a:r>
              <a:rPr lang="cs-CZ" altLang="cs-CZ" sz="2800" b="1" dirty="0" smtClean="0"/>
              <a:t> </a:t>
            </a:r>
            <a:r>
              <a:rPr lang="en-US" altLang="cs-CZ" sz="2800" dirty="0" smtClean="0"/>
              <a:t>that make up fat</a:t>
            </a:r>
            <a:endParaRPr lang="cs-CZ" altLang="cs-CZ" sz="2800" dirty="0" smtClean="0"/>
          </a:p>
          <a:p>
            <a:pPr marL="230400" lvl="1" indent="-230400"/>
            <a:r>
              <a:rPr lang="cs-CZ" altLang="cs-CZ" sz="2800" dirty="0" smtClean="0"/>
              <a:t>t</a:t>
            </a:r>
            <a:r>
              <a:rPr lang="en-US" altLang="cs-CZ" sz="2800" dirty="0" smtClean="0"/>
              <a:t>here are three type</a:t>
            </a:r>
            <a:r>
              <a:rPr lang="cs-CZ" altLang="cs-CZ" sz="2800" dirty="0" smtClean="0"/>
              <a:t>s:</a:t>
            </a:r>
            <a:endParaRPr lang="en-US" altLang="cs-CZ" sz="2800" dirty="0" smtClean="0"/>
          </a:p>
          <a:p>
            <a:pPr marL="687600" lvl="3" indent="-288000">
              <a:spcBef>
                <a:spcPts val="1200"/>
              </a:spcBef>
              <a:buFontTx/>
              <a:buAutoNum type="arabicPeriod"/>
            </a:pPr>
            <a:r>
              <a:rPr lang="en-US" altLang="cs-CZ" sz="2800" dirty="0" smtClean="0"/>
              <a:t>Saturated</a:t>
            </a:r>
            <a:r>
              <a:rPr lang="cs-CZ" altLang="cs-CZ" sz="2800" dirty="0" smtClean="0"/>
              <a:t> FA - SFA (SAFA)</a:t>
            </a:r>
            <a:endParaRPr lang="en-US" altLang="cs-CZ" sz="2800" dirty="0" smtClean="0"/>
          </a:p>
          <a:p>
            <a:pPr marL="687600" lvl="3" indent="-288000">
              <a:buFontTx/>
              <a:buAutoNum type="arabicPeriod"/>
            </a:pPr>
            <a:r>
              <a:rPr lang="en-US" altLang="cs-CZ" sz="2800" dirty="0" smtClean="0"/>
              <a:t>Monounsaturated</a:t>
            </a:r>
            <a:r>
              <a:rPr lang="cs-CZ" altLang="cs-CZ" sz="2800" dirty="0" smtClean="0"/>
              <a:t> FA - MUFA</a:t>
            </a:r>
            <a:endParaRPr lang="en-US" altLang="cs-CZ" sz="2800" dirty="0"/>
          </a:p>
          <a:p>
            <a:pPr marL="687600" lvl="3" indent="-288000">
              <a:buFontTx/>
              <a:buAutoNum type="arabicPeriod"/>
            </a:pPr>
            <a:r>
              <a:rPr lang="en-US" altLang="cs-CZ" sz="2800" dirty="0" smtClean="0"/>
              <a:t>Polyunsaturated</a:t>
            </a:r>
            <a:r>
              <a:rPr lang="cs-CZ" altLang="cs-CZ" sz="2800" dirty="0" smtClean="0"/>
              <a:t> FA - PUFA</a:t>
            </a:r>
            <a:endParaRPr lang="en-US" altLang="cs-CZ" sz="2800" dirty="0" smtClean="0"/>
          </a:p>
          <a:p>
            <a:pPr marL="230400" indent="-230400">
              <a:spcBef>
                <a:spcPts val="1200"/>
              </a:spcBef>
            </a:pPr>
            <a:r>
              <a:rPr lang="cs-CZ" dirty="0" err="1" smtClean="0"/>
              <a:t>recommended</a:t>
            </a:r>
            <a:r>
              <a:rPr lang="cs-CZ" dirty="0" smtClean="0"/>
              <a:t> ratio: </a:t>
            </a:r>
            <a:r>
              <a:rPr lang="cs-CZ" b="1" dirty="0" smtClean="0"/>
              <a:t>1 SFA : 1,4 MUFA : 0,6 PUFA</a:t>
            </a:r>
            <a:endParaRPr lang="cs-CZ" b="1"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1278582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cs-CZ" dirty="0" smtClean="0"/>
              <a:t>The Omega </a:t>
            </a:r>
            <a:r>
              <a:rPr lang="cs-CZ" altLang="cs-CZ" dirty="0" smtClean="0"/>
              <a:t>f</a:t>
            </a:r>
            <a:r>
              <a:rPr lang="en-US" altLang="cs-CZ" dirty="0" err="1" smtClean="0"/>
              <a:t>atty</a:t>
            </a:r>
            <a:r>
              <a:rPr lang="en-US" altLang="cs-CZ" dirty="0" smtClean="0"/>
              <a:t> </a:t>
            </a:r>
            <a:r>
              <a:rPr lang="cs-CZ" altLang="cs-CZ" dirty="0"/>
              <a:t>a</a:t>
            </a:r>
            <a:r>
              <a:rPr lang="en-US" altLang="cs-CZ" dirty="0" err="1" smtClean="0"/>
              <a:t>cids</a:t>
            </a:r>
            <a:endParaRPr lang="en-US" altLang="cs-CZ" dirty="0" smtClean="0"/>
          </a:p>
        </p:txBody>
      </p:sp>
      <p:pic>
        <p:nvPicPr>
          <p:cNvPr id="2867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9116" y="1538288"/>
            <a:ext cx="7413768" cy="460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83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445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Sources</a:t>
            </a:r>
            <a:r>
              <a:rPr lang="cs-CZ" dirty="0" smtClean="0"/>
              <a:t> </a:t>
            </a:r>
            <a:r>
              <a:rPr lang="cs-CZ" dirty="0" err="1" smtClean="0"/>
              <a:t>of</a:t>
            </a:r>
            <a:r>
              <a:rPr lang="cs-CZ" dirty="0" smtClean="0"/>
              <a:t> </a:t>
            </a:r>
            <a:r>
              <a:rPr lang="cs-CZ" dirty="0" err="1" smtClean="0"/>
              <a:t>fatty</a:t>
            </a:r>
            <a:r>
              <a:rPr lang="cs-CZ" dirty="0" smtClean="0"/>
              <a:t> </a:t>
            </a:r>
            <a:r>
              <a:rPr lang="cs-CZ" dirty="0" err="1" smtClean="0"/>
              <a:t>acids</a:t>
            </a:r>
            <a:endParaRPr lang="cs-CZ" dirty="0"/>
          </a:p>
        </p:txBody>
      </p:sp>
      <p:pic>
        <p:nvPicPr>
          <p:cNvPr id="123911" name="obrázek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694517" y="1600200"/>
            <a:ext cx="5137265" cy="4339193"/>
          </a:xfr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13" name="Rectangle 9"/>
          <p:cNvSpPr>
            <a:spLocks noGrp="1" noChangeArrowheads="1"/>
          </p:cNvSpPr>
          <p:nvPr>
            <p:ph type="body" sz="half" idx="4294967295"/>
          </p:nvPr>
        </p:nvSpPr>
        <p:spPr>
          <a:xfrm>
            <a:off x="711199" y="1600200"/>
            <a:ext cx="5869709" cy="4525963"/>
          </a:xfrm>
        </p:spPr>
        <p:txBody>
          <a:bodyPr>
            <a:noAutofit/>
          </a:bodyPr>
          <a:lstStyle/>
          <a:p>
            <a:pPr>
              <a:lnSpc>
                <a:spcPct val="80000"/>
              </a:lnSpc>
            </a:pPr>
            <a:r>
              <a:rPr lang="en-US" sz="2100" b="1" dirty="0">
                <a:solidFill>
                  <a:schemeClr val="tx2">
                    <a:lumMod val="60000"/>
                    <a:lumOff val="40000"/>
                  </a:schemeClr>
                </a:solidFill>
                <a:latin typeface="Segoe UI" panose="020B0502040204020203" pitchFamily="34" charset="0"/>
                <a:cs typeface="Segoe UI" panose="020B0502040204020203" pitchFamily="34" charset="0"/>
              </a:rPr>
              <a:t>Saturated fatty acids</a:t>
            </a:r>
            <a:r>
              <a:rPr lang="en-US" sz="2100" b="1" dirty="0">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s</a:t>
            </a:r>
            <a:r>
              <a:rPr lang="en-US" sz="2100" dirty="0" err="1" smtClean="0">
                <a:latin typeface="Segoe UI" panose="020B0502040204020203" pitchFamily="34" charset="0"/>
                <a:cs typeface="Segoe UI" panose="020B0502040204020203" pitchFamily="34" charset="0"/>
              </a:rPr>
              <a:t>ource</a:t>
            </a:r>
            <a:r>
              <a:rPr lang="cs-CZ" sz="2100" dirty="0" smtClean="0">
                <a:latin typeface="Segoe UI" panose="020B0502040204020203" pitchFamily="34" charset="0"/>
                <a:cs typeface="Segoe UI" panose="020B0502040204020203" pitchFamily="34" charset="0"/>
              </a:rPr>
              <a:t>s</a:t>
            </a:r>
            <a:r>
              <a:rPr lang="en-US" sz="2100" dirty="0" smtClean="0">
                <a:latin typeface="Segoe UI" panose="020B0502040204020203" pitchFamily="34" charset="0"/>
                <a:cs typeface="Segoe UI" panose="020B0502040204020203" pitchFamily="34" charset="0"/>
              </a:rPr>
              <a:t>: </a:t>
            </a:r>
            <a:r>
              <a:rPr lang="en-US" sz="2100" dirty="0">
                <a:latin typeface="Segoe UI" panose="020B0502040204020203" pitchFamily="34" charset="0"/>
                <a:cs typeface="Segoe UI" panose="020B0502040204020203" pitchFamily="34" charset="0"/>
              </a:rPr>
              <a:t>butter, beef fat, lard, meat, milk and dairy products, coconut, palm and palm kernel </a:t>
            </a:r>
            <a:r>
              <a:rPr lang="en-US" sz="2100" dirty="0" smtClean="0">
                <a:latin typeface="Segoe UI" panose="020B0502040204020203" pitchFamily="34" charset="0"/>
                <a:cs typeface="Segoe UI" panose="020B0502040204020203" pitchFamily="34" charset="0"/>
              </a:rPr>
              <a:t>oil</a:t>
            </a:r>
            <a:r>
              <a:rPr lang="cs-CZ" sz="2100" dirty="0" smtClean="0">
                <a:latin typeface="Segoe UI" panose="020B0502040204020203" pitchFamily="34" charset="0"/>
                <a:cs typeface="Segoe UI" panose="020B0502040204020203" pitchFamily="34" charset="0"/>
              </a:rPr>
              <a:t>s</a:t>
            </a:r>
          </a:p>
          <a:p>
            <a:pPr marL="0" indent="0">
              <a:lnSpc>
                <a:spcPct val="80000"/>
              </a:lnSpc>
              <a:buNone/>
            </a:pPr>
            <a:r>
              <a:rPr lang="cs-CZ" sz="2100" dirty="0" smtClean="0">
                <a:latin typeface="Segoe UI" panose="020B0502040204020203" pitchFamily="34" charset="0"/>
                <a:cs typeface="Segoe UI" panose="020B0502040204020203" pitchFamily="34" charset="0"/>
              </a:rPr>
              <a:t>   </a:t>
            </a:r>
            <a:r>
              <a:rPr lang="en-US" sz="2100" dirty="0" smtClean="0">
                <a:latin typeface="Segoe UI" panose="020B0502040204020203" pitchFamily="34" charset="0"/>
                <a:cs typeface="Segoe UI" panose="020B0502040204020203" pitchFamily="34" charset="0"/>
              </a:rPr>
              <a:t> </a:t>
            </a:r>
            <a:r>
              <a:rPr lang="en-US" sz="2100" b="1" dirty="0">
                <a:latin typeface="Segoe UI" panose="020B0502040204020203" pitchFamily="34" charset="0"/>
                <a:cs typeface="Segoe UI" panose="020B0502040204020203" pitchFamily="34" charset="0"/>
              </a:rPr>
              <a:t>Recommended amount: 20 </a:t>
            </a:r>
            <a:r>
              <a:rPr lang="en-US" sz="2100" b="1" dirty="0" smtClean="0">
                <a:latin typeface="Segoe UI" panose="020B0502040204020203" pitchFamily="34" charset="0"/>
                <a:cs typeface="Segoe UI" panose="020B0502040204020203" pitchFamily="34" charset="0"/>
              </a:rPr>
              <a:t>g</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Monounsaturated </a:t>
            </a:r>
            <a:r>
              <a:rPr lang="en-US" sz="2100" b="1" dirty="0">
                <a:solidFill>
                  <a:schemeClr val="tx2">
                    <a:lumMod val="60000"/>
                    <a:lumOff val="40000"/>
                  </a:schemeClr>
                </a:solidFill>
                <a:latin typeface="Segoe UI" panose="020B0502040204020203" pitchFamily="34" charset="0"/>
                <a:cs typeface="Segoe UI" panose="020B0502040204020203" pitchFamily="34" charset="0"/>
              </a:rPr>
              <a:t>fatty acids </a:t>
            </a:r>
            <a:r>
              <a:rPr lang="cs-CZ" sz="2100" dirty="0">
                <a:latin typeface="Segoe UI" panose="020B0502040204020203" pitchFamily="34" charset="0"/>
                <a:cs typeface="Segoe UI" panose="020B0502040204020203" pitchFamily="34" charset="0"/>
              </a:rPr>
              <a:t>s</a:t>
            </a:r>
            <a:r>
              <a:rPr lang="en-US" sz="2100" dirty="0" err="1" smtClean="0">
                <a:latin typeface="Segoe UI" panose="020B0502040204020203" pitchFamily="34" charset="0"/>
                <a:cs typeface="Segoe UI" panose="020B0502040204020203" pitchFamily="34" charset="0"/>
              </a:rPr>
              <a:t>ource</a:t>
            </a:r>
            <a:r>
              <a:rPr lang="cs-CZ" sz="2100" dirty="0" smtClean="0">
                <a:latin typeface="Segoe UI" panose="020B0502040204020203" pitchFamily="34" charset="0"/>
                <a:cs typeface="Segoe UI" panose="020B0502040204020203" pitchFamily="34" charset="0"/>
              </a:rPr>
              <a:t>s</a:t>
            </a:r>
            <a:r>
              <a:rPr lang="en-US" sz="2100" dirty="0" smtClean="0">
                <a:latin typeface="Segoe UI" panose="020B0502040204020203" pitchFamily="34" charset="0"/>
                <a:cs typeface="Segoe UI" panose="020B0502040204020203" pitchFamily="34" charset="0"/>
              </a:rPr>
              <a:t>: olive </a:t>
            </a:r>
            <a:r>
              <a:rPr lang="en-US" sz="2100" dirty="0">
                <a:latin typeface="Segoe UI" panose="020B0502040204020203" pitchFamily="34" charset="0"/>
                <a:cs typeface="Segoe UI" panose="020B0502040204020203" pitchFamily="34" charset="0"/>
              </a:rPr>
              <a:t>canola </a:t>
            </a:r>
            <a:r>
              <a:rPr lang="en-US" sz="2100" dirty="0" smtClean="0">
                <a:latin typeface="Segoe UI" panose="020B0502040204020203" pitchFamily="34" charset="0"/>
                <a:cs typeface="Segoe UI" panose="020B0502040204020203" pitchFamily="34" charset="0"/>
              </a:rPr>
              <a:t>oil, nuts </a:t>
            </a:r>
            <a:r>
              <a:rPr lang="en-US" sz="2100" dirty="0">
                <a:latin typeface="Segoe UI" panose="020B0502040204020203" pitchFamily="34" charset="0"/>
                <a:cs typeface="Segoe UI" panose="020B0502040204020203" pitchFamily="34" charset="0"/>
              </a:rPr>
              <a:t>- pistachios, almonds, hazelnuts, cashews, as well as peanuts, </a:t>
            </a:r>
            <a:r>
              <a:rPr lang="en-US" sz="2100" dirty="0" smtClean="0">
                <a:latin typeface="Segoe UI" panose="020B0502040204020203" pitchFamily="34" charset="0"/>
                <a:cs typeface="Segoe UI" panose="020B0502040204020203" pitchFamily="34" charset="0"/>
              </a:rPr>
              <a:t>avocados</a:t>
            </a:r>
            <a:endParaRPr lang="cs-CZ" sz="2100" dirty="0" smtClean="0">
              <a:latin typeface="Segoe UI" panose="020B0502040204020203" pitchFamily="34" charset="0"/>
              <a:cs typeface="Segoe UI" panose="020B0502040204020203" pitchFamily="34" charset="0"/>
            </a:endParaRPr>
          </a:p>
          <a:p>
            <a:pPr marL="0" indent="0">
              <a:lnSpc>
                <a:spcPct val="80000"/>
              </a:lnSpc>
              <a:buNone/>
            </a:pPr>
            <a:r>
              <a:rPr lang="cs-CZ" sz="2100" dirty="0" smtClean="0">
                <a:latin typeface="Segoe UI" panose="020B0502040204020203" pitchFamily="34" charset="0"/>
                <a:cs typeface="Segoe UI" panose="020B0502040204020203" pitchFamily="34" charset="0"/>
              </a:rPr>
              <a:t>   </a:t>
            </a:r>
            <a:r>
              <a:rPr lang="en-US" sz="2100" dirty="0" smtClean="0">
                <a:latin typeface="Segoe UI" panose="020B0502040204020203" pitchFamily="34" charset="0"/>
                <a:cs typeface="Segoe UI" panose="020B0502040204020203" pitchFamily="34" charset="0"/>
              </a:rPr>
              <a:t> </a:t>
            </a:r>
            <a:r>
              <a:rPr lang="en-US" sz="2100" b="1" dirty="0">
                <a:latin typeface="Segoe UI" panose="020B0502040204020203" pitchFamily="34" charset="0"/>
                <a:cs typeface="Segoe UI" panose="020B0502040204020203" pitchFamily="34" charset="0"/>
              </a:rPr>
              <a:t>Recommended amount: 28 g</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Polyunsaturated </a:t>
            </a:r>
            <a:r>
              <a:rPr lang="en-US" sz="2100" b="1" dirty="0">
                <a:solidFill>
                  <a:schemeClr val="tx2">
                    <a:lumMod val="60000"/>
                    <a:lumOff val="40000"/>
                  </a:schemeClr>
                </a:solidFill>
                <a:latin typeface="Segoe UI" panose="020B0502040204020203" pitchFamily="34" charset="0"/>
                <a:cs typeface="Segoe UI" panose="020B0502040204020203" pitchFamily="34" charset="0"/>
              </a:rPr>
              <a:t>fatty acids </a:t>
            </a:r>
            <a:r>
              <a:rPr lang="cs-CZ" sz="2100" dirty="0" smtClean="0">
                <a:latin typeface="Segoe UI" panose="020B0502040204020203" pitchFamily="34" charset="0"/>
                <a:cs typeface="Segoe UI" panose="020B0502040204020203" pitchFamily="34" charset="0"/>
              </a:rPr>
              <a:t>s</a:t>
            </a:r>
            <a:r>
              <a:rPr lang="en-US" sz="2100" dirty="0" err="1" smtClean="0">
                <a:latin typeface="Segoe UI" panose="020B0502040204020203" pitchFamily="34" charset="0"/>
                <a:cs typeface="Segoe UI" panose="020B0502040204020203" pitchFamily="34" charset="0"/>
              </a:rPr>
              <a:t>ource</a:t>
            </a:r>
            <a:r>
              <a:rPr lang="cs-CZ" sz="2100" dirty="0" smtClean="0">
                <a:latin typeface="Segoe UI" panose="020B0502040204020203" pitchFamily="34" charset="0"/>
                <a:cs typeface="Segoe UI" panose="020B0502040204020203" pitchFamily="34" charset="0"/>
              </a:rPr>
              <a:t>s</a:t>
            </a:r>
            <a:r>
              <a:rPr lang="en-US" sz="2100" dirty="0" smtClean="0">
                <a:latin typeface="Segoe UI" panose="020B0502040204020203" pitchFamily="34" charset="0"/>
                <a:cs typeface="Segoe UI" panose="020B0502040204020203" pitchFamily="34" charset="0"/>
              </a:rPr>
              <a:t>: </a:t>
            </a:r>
            <a:r>
              <a:rPr lang="en-US" sz="2100" dirty="0">
                <a:latin typeface="Segoe UI" panose="020B0502040204020203" pitchFamily="34" charset="0"/>
                <a:cs typeface="Segoe UI" panose="020B0502040204020203" pitchFamily="34" charset="0"/>
              </a:rPr>
              <a:t>walnuts, soybeans, flax, sunflower, sesame </a:t>
            </a:r>
            <a:r>
              <a:rPr lang="en-US" sz="2100" dirty="0" smtClean="0">
                <a:latin typeface="Segoe UI" panose="020B0502040204020203" pitchFamily="34" charset="0"/>
                <a:cs typeface="Segoe UI" panose="020B0502040204020203" pitchFamily="34" charset="0"/>
              </a:rPr>
              <a:t>oil</a:t>
            </a:r>
            <a:r>
              <a:rPr lang="cs-CZ" sz="2100" dirty="0" smtClean="0">
                <a:latin typeface="Segoe UI" panose="020B0502040204020203" pitchFamily="34" charset="0"/>
                <a:cs typeface="Segoe UI" panose="020B0502040204020203" pitchFamily="34" charset="0"/>
              </a:rPr>
              <a:t>s,</a:t>
            </a:r>
            <a:r>
              <a:rPr lang="en-US" sz="2100" dirty="0" smtClean="0">
                <a:latin typeface="Segoe UI" panose="020B0502040204020203" pitchFamily="34" charset="0"/>
                <a:cs typeface="Segoe UI" panose="020B0502040204020203" pitchFamily="34" charset="0"/>
              </a:rPr>
              <a:t> </a:t>
            </a:r>
            <a:r>
              <a:rPr lang="en-US" sz="2100" dirty="0">
                <a:latin typeface="Segoe UI" panose="020B0502040204020203" pitchFamily="34" charset="0"/>
                <a:cs typeface="Segoe UI" panose="020B0502040204020203" pitchFamily="34" charset="0"/>
              </a:rPr>
              <a:t>salmon, mackerel, herring (</a:t>
            </a:r>
            <a:r>
              <a:rPr lang="en-US" sz="2100" dirty="0" err="1">
                <a:latin typeface="Segoe UI" panose="020B0502040204020203" pitchFamily="34" charset="0"/>
                <a:cs typeface="Segoe UI" panose="020B0502040204020203" pitchFamily="34" charset="0"/>
              </a:rPr>
              <a:t>ie</a:t>
            </a:r>
            <a:r>
              <a:rPr lang="en-US" sz="2100" dirty="0">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e</a:t>
            </a:r>
            <a:r>
              <a:rPr lang="en-US" sz="2100" dirty="0" smtClean="0">
                <a:latin typeface="Segoe UI" panose="020B0502040204020203" pitchFamily="34" charset="0"/>
                <a:cs typeface="Segoe UI" panose="020B0502040204020203" pitchFamily="34" charset="0"/>
              </a:rPr>
              <a:t>specially </a:t>
            </a:r>
            <a:r>
              <a:rPr lang="en-US" sz="2100" dirty="0">
                <a:latin typeface="Segoe UI" panose="020B0502040204020203" pitchFamily="34" charset="0"/>
                <a:cs typeface="Segoe UI" panose="020B0502040204020203" pitchFamily="34" charset="0"/>
              </a:rPr>
              <a:t>oily fish and seafood</a:t>
            </a:r>
            <a:r>
              <a:rPr lang="en-US" sz="2100" dirty="0" smtClean="0">
                <a:latin typeface="Segoe UI" panose="020B0502040204020203" pitchFamily="34" charset="0"/>
                <a:cs typeface="Segoe UI" panose="020B0502040204020203" pitchFamily="34" charset="0"/>
              </a:rPr>
              <a:t>)</a:t>
            </a:r>
            <a:r>
              <a:rPr lang="cs-CZ" altLang="cs-CZ" sz="2100" b="1" dirty="0" smtClean="0">
                <a:latin typeface="Segoe UI" panose="020B0502040204020203" pitchFamily="34" charset="0"/>
                <a:cs typeface="Segoe UI" panose="020B0502040204020203" pitchFamily="34" charset="0"/>
              </a:rPr>
              <a:t> </a:t>
            </a:r>
          </a:p>
          <a:p>
            <a:pPr marL="0" indent="0">
              <a:lnSpc>
                <a:spcPct val="80000"/>
              </a:lnSpc>
              <a:buNone/>
            </a:pPr>
            <a:r>
              <a:rPr lang="cs-CZ" sz="2100" dirty="0" smtClean="0">
                <a:latin typeface="Segoe UI" panose="020B0502040204020203" pitchFamily="34" charset="0"/>
                <a:cs typeface="Segoe UI" panose="020B0502040204020203" pitchFamily="34" charset="0"/>
              </a:rPr>
              <a:t>    </a:t>
            </a:r>
            <a:r>
              <a:rPr lang="cs-CZ" sz="2100" b="1" dirty="0" err="1" smtClean="0">
                <a:latin typeface="Segoe UI" panose="020B0502040204020203" pitchFamily="34" charset="0"/>
                <a:cs typeface="Segoe UI" panose="020B0502040204020203" pitchFamily="34" charset="0"/>
              </a:rPr>
              <a:t>Recommended</a:t>
            </a:r>
            <a:r>
              <a:rPr lang="cs-CZ" sz="2100" b="1" dirty="0" smtClean="0">
                <a:latin typeface="Segoe UI" panose="020B0502040204020203" pitchFamily="34" charset="0"/>
                <a:cs typeface="Segoe UI" panose="020B0502040204020203" pitchFamily="34" charset="0"/>
              </a:rPr>
              <a:t> </a:t>
            </a:r>
            <a:r>
              <a:rPr lang="cs-CZ" sz="2100" b="1" dirty="0" err="1">
                <a:latin typeface="Segoe UI" panose="020B0502040204020203" pitchFamily="34" charset="0"/>
                <a:cs typeface="Segoe UI" panose="020B0502040204020203" pitchFamily="34" charset="0"/>
              </a:rPr>
              <a:t>amount</a:t>
            </a:r>
            <a:r>
              <a:rPr lang="cs-CZ" sz="2100" b="1" dirty="0">
                <a:latin typeface="Segoe UI" panose="020B0502040204020203" pitchFamily="34" charset="0"/>
                <a:cs typeface="Segoe UI" panose="020B0502040204020203" pitchFamily="34" charset="0"/>
              </a:rPr>
              <a:t>: 12 </a:t>
            </a:r>
            <a:r>
              <a:rPr lang="cs-CZ" sz="2100" b="1" dirty="0" smtClean="0">
                <a:latin typeface="Segoe UI" panose="020B0502040204020203" pitchFamily="34" charset="0"/>
                <a:cs typeface="Segoe UI" panose="020B0502040204020203" pitchFamily="34" charset="0"/>
              </a:rPr>
              <a:t>g</a:t>
            </a:r>
            <a:endParaRPr lang="cs-CZ" altLang="cs-CZ" sz="2100" b="1" dirty="0">
              <a:latin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84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2646586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SFA</a:t>
            </a:r>
            <a:endParaRPr lang="cs-CZ" dirty="0"/>
          </a:p>
        </p:txBody>
      </p:sp>
      <p:sp>
        <p:nvSpPr>
          <p:cNvPr id="3" name="Zástupný symbol pro obsah 2"/>
          <p:cNvSpPr>
            <a:spLocks noGrp="1"/>
          </p:cNvSpPr>
          <p:nvPr>
            <p:ph idx="1"/>
          </p:nvPr>
        </p:nvSpPr>
        <p:spPr/>
        <p:txBody>
          <a:bodyPr/>
          <a:lstStyle/>
          <a:p>
            <a:r>
              <a:rPr lang="en-US" dirty="0"/>
              <a:t>butter, beef fat, lard, meat, milk and dairy products, coconut, palm and palm kernel oil </a:t>
            </a:r>
            <a:endParaRPr lang="cs-CZ" dirty="0"/>
          </a:p>
          <a:p>
            <a:r>
              <a:rPr lang="cs-CZ" dirty="0" smtClean="0"/>
              <a:t>r</a:t>
            </a:r>
            <a:r>
              <a:rPr lang="en-US" dirty="0" err="1" smtClean="0"/>
              <a:t>ecommended</a:t>
            </a:r>
            <a:r>
              <a:rPr lang="en-US" dirty="0" smtClean="0"/>
              <a:t> </a:t>
            </a:r>
            <a:r>
              <a:rPr lang="en-US" dirty="0"/>
              <a:t>amount: 20 g</a:t>
            </a:r>
            <a:endParaRPr lang="cs-CZ" dirty="0"/>
          </a:p>
          <a:p>
            <a:endParaRPr lang="cs-CZ" dirty="0"/>
          </a:p>
          <a:p>
            <a:endParaRPr lang="cs-CZ" dirty="0"/>
          </a:p>
        </p:txBody>
      </p:sp>
      <p:grpSp>
        <p:nvGrpSpPr>
          <p:cNvPr id="5" name="Group 8"/>
          <p:cNvGrpSpPr>
            <a:grpSpLocks/>
          </p:cNvGrpSpPr>
          <p:nvPr/>
        </p:nvGrpSpPr>
        <p:grpSpPr bwMode="auto">
          <a:xfrm>
            <a:off x="6312244" y="2506008"/>
            <a:ext cx="5486400" cy="3495547"/>
            <a:chOff x="1143000" y="3089879"/>
            <a:chExt cx="5486400" cy="3691921"/>
          </a:xfrm>
        </p:grpSpPr>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3089879"/>
              <a:ext cx="3371850" cy="239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4291584"/>
              <a:ext cx="2895600" cy="24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Zástupný symbol pro zápatí 9"/>
          <p:cNvSpPr>
            <a:spLocks noGrp="1"/>
          </p:cNvSpPr>
          <p:nvPr>
            <p:ph type="ftr" sz="quarter" idx="11"/>
          </p:nvPr>
        </p:nvSpPr>
        <p:spPr/>
        <p:txBody>
          <a:bodyPr/>
          <a:lstStyle/>
          <a:p>
            <a:r>
              <a:rPr lang="cs-CZ" smtClean="0"/>
              <a:t>Nutrition</a:t>
            </a:r>
            <a:endParaRPr lang="cs-CZ" dirty="0"/>
          </a:p>
        </p:txBody>
      </p:sp>
      <p:sp>
        <p:nvSpPr>
          <p:cNvPr id="11" name="Zástupný symbol pro číslo snímku 10"/>
          <p:cNvSpPr>
            <a:spLocks noGrp="1"/>
          </p:cNvSpPr>
          <p:nvPr>
            <p:ph type="sldNum" sz="quarter" idx="12"/>
          </p:nvPr>
        </p:nvSpPr>
        <p:spPr/>
        <p:txBody>
          <a:bodyPr/>
          <a:lstStyle/>
          <a:p>
            <a:fld id="{7D74F88D-855E-4C4A-AC2F-7A0A64C53FD8}" type="slidenum">
              <a:rPr lang="cs-CZ" smtClean="0"/>
              <a:pPr/>
              <a:t>85</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980938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838200" y="1620816"/>
            <a:ext cx="10515600"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olives,</a:t>
            </a:r>
            <a:r>
              <a:rPr lang="cs-CZ" dirty="0"/>
              <a:t> </a:t>
            </a:r>
            <a:r>
              <a:rPr lang="cs-CZ" dirty="0" err="1"/>
              <a:t>olive</a:t>
            </a:r>
            <a:r>
              <a:rPr lang="cs-CZ" dirty="0"/>
              <a:t> </a:t>
            </a:r>
            <a:r>
              <a:rPr lang="cs-CZ" dirty="0" err="1"/>
              <a:t>oil</a:t>
            </a:r>
            <a:r>
              <a:rPr lang="cs-CZ" dirty="0"/>
              <a:t>,</a:t>
            </a:r>
            <a:r>
              <a:rPr lang="en-US" dirty="0"/>
              <a:t> </a:t>
            </a:r>
            <a:r>
              <a:rPr lang="cs-CZ" dirty="0" err="1"/>
              <a:t>rapeseed</a:t>
            </a:r>
            <a:r>
              <a:rPr lang="cs-CZ" dirty="0"/>
              <a:t> </a:t>
            </a:r>
            <a:r>
              <a:rPr lang="cs-CZ" dirty="0" err="1"/>
              <a:t>oil</a:t>
            </a:r>
            <a:r>
              <a:rPr lang="cs-CZ" dirty="0"/>
              <a:t> (</a:t>
            </a:r>
            <a:r>
              <a:rPr lang="en-US" dirty="0"/>
              <a:t>canola oil</a:t>
            </a:r>
            <a:r>
              <a:rPr lang="cs-CZ" dirty="0" smtClean="0"/>
              <a:t>), </a:t>
            </a:r>
            <a:r>
              <a:rPr lang="en-US" dirty="0" smtClean="0"/>
              <a:t>nuts </a:t>
            </a:r>
            <a:r>
              <a:rPr lang="cs-CZ" dirty="0" smtClean="0"/>
              <a:t>(</a:t>
            </a:r>
            <a:r>
              <a:rPr lang="en-US" dirty="0" smtClean="0"/>
              <a:t>pistachios</a:t>
            </a:r>
            <a:r>
              <a:rPr lang="en-US" dirty="0"/>
              <a:t>, almonds, hazelnuts, cashews, </a:t>
            </a:r>
            <a:r>
              <a:rPr lang="cs-CZ" dirty="0" err="1" smtClean="0"/>
              <a:t>also</a:t>
            </a:r>
            <a:r>
              <a:rPr lang="cs-CZ" dirty="0" smtClean="0"/>
              <a:t> </a:t>
            </a:r>
            <a:r>
              <a:rPr lang="en-US" dirty="0" smtClean="0"/>
              <a:t>peanut</a:t>
            </a:r>
            <a:r>
              <a:rPr lang="cs-CZ" dirty="0" smtClean="0"/>
              <a:t>s)</a:t>
            </a:r>
            <a:r>
              <a:rPr lang="en-US" dirty="0" smtClean="0"/>
              <a:t>, avocados</a:t>
            </a:r>
            <a:endParaRPr lang="cs-CZ" dirty="0" smtClean="0"/>
          </a:p>
          <a:p>
            <a:r>
              <a:rPr lang="cs-CZ" dirty="0" smtClean="0"/>
              <a:t>r</a:t>
            </a:r>
            <a:r>
              <a:rPr lang="en-US" dirty="0" err="1" smtClean="0"/>
              <a:t>ecommended</a:t>
            </a:r>
            <a:r>
              <a:rPr lang="en-US" dirty="0" smtClean="0"/>
              <a:t> </a:t>
            </a:r>
            <a:r>
              <a:rPr lang="en-US" dirty="0"/>
              <a:t>amount: 28 </a:t>
            </a:r>
            <a:r>
              <a:rPr lang="en-US" dirty="0" smtClean="0"/>
              <a:t>g</a:t>
            </a:r>
            <a:endParaRPr lang="cs-CZ" dirty="0"/>
          </a:p>
        </p:txBody>
      </p:sp>
      <p:sp>
        <p:nvSpPr>
          <p:cNvPr id="2" name="Nadpis 1"/>
          <p:cNvSpPr>
            <a:spLocks noGrp="1"/>
          </p:cNvSpPr>
          <p:nvPr>
            <p:ph type="title"/>
          </p:nvPr>
        </p:nvSpPr>
        <p:spPr/>
        <p:txBody>
          <a:bodyPr/>
          <a:lstStyle/>
          <a:p>
            <a:r>
              <a:rPr lang="cs-CZ" dirty="0" smtClean="0"/>
              <a:t>MUFA</a:t>
            </a:r>
            <a:endParaRPr lang="cs-CZ" dirty="0"/>
          </a:p>
        </p:txBody>
      </p:sp>
      <p:pic>
        <p:nvPicPr>
          <p:cNvPr id="5" name="Picture 8"/>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8562109" y="2905930"/>
            <a:ext cx="3048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31" descr="Nuts_And_See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5020" y="3392181"/>
            <a:ext cx="3456696" cy="260937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9" name="Zástupný symbol pro zápatí 8"/>
          <p:cNvSpPr>
            <a:spLocks noGrp="1"/>
          </p:cNvSpPr>
          <p:nvPr>
            <p:ph type="ftr" sz="quarter" idx="11"/>
          </p:nvPr>
        </p:nvSpPr>
        <p:spPr/>
        <p:txBody>
          <a:bodyPr/>
          <a:lstStyle/>
          <a:p>
            <a:r>
              <a:rPr lang="cs-CZ" smtClean="0"/>
              <a:t>Nutrition</a:t>
            </a:r>
            <a:endParaRPr lang="cs-CZ" dirty="0"/>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86</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44233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PUFA</a:t>
            </a:r>
            <a:endParaRPr lang="cs-CZ" dirty="0"/>
          </a:p>
        </p:txBody>
      </p:sp>
      <p:sp>
        <p:nvSpPr>
          <p:cNvPr id="3" name="Zástupný symbol pro obsah 2"/>
          <p:cNvSpPr>
            <a:spLocks noGrp="1"/>
          </p:cNvSpPr>
          <p:nvPr>
            <p:ph idx="1"/>
          </p:nvPr>
        </p:nvSpPr>
        <p:spPr/>
        <p:txBody>
          <a:bodyPr/>
          <a:lstStyle/>
          <a:p>
            <a:r>
              <a:rPr lang="en-US" dirty="0"/>
              <a:t>walnuts, soybeans, flax</a:t>
            </a:r>
            <a:r>
              <a:rPr lang="cs-CZ" dirty="0" err="1"/>
              <a:t>seed</a:t>
            </a:r>
            <a:r>
              <a:rPr lang="en-US" dirty="0"/>
              <a:t>, sunflower, sesame</a:t>
            </a:r>
            <a:r>
              <a:rPr lang="cs-CZ" dirty="0"/>
              <a:t>, </a:t>
            </a:r>
            <a:r>
              <a:rPr lang="cs-CZ" dirty="0" err="1"/>
              <a:t>canola</a:t>
            </a:r>
            <a:r>
              <a:rPr lang="en-US" dirty="0"/>
              <a:t> oil</a:t>
            </a:r>
            <a:r>
              <a:rPr lang="cs-CZ" dirty="0"/>
              <a:t>s,</a:t>
            </a:r>
            <a:r>
              <a:rPr lang="en-US" dirty="0"/>
              <a:t> salmon, mackerel, herring (</a:t>
            </a:r>
            <a:r>
              <a:rPr lang="en-US" dirty="0" err="1"/>
              <a:t>ie</a:t>
            </a:r>
            <a:r>
              <a:rPr lang="en-US" dirty="0"/>
              <a:t>. </a:t>
            </a:r>
            <a:r>
              <a:rPr lang="cs-CZ" dirty="0"/>
              <a:t>e</a:t>
            </a:r>
            <a:r>
              <a:rPr lang="en-US" dirty="0"/>
              <a:t>specially oily fish and seafood)</a:t>
            </a:r>
            <a:endParaRPr lang="cs-CZ" dirty="0"/>
          </a:p>
        </p:txBody>
      </p:sp>
      <p:pic>
        <p:nvPicPr>
          <p:cNvPr id="6" name="Picture 3" descr="health_benefits1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412469" y="2856573"/>
            <a:ext cx="1911928" cy="3144982"/>
          </a:xfrm>
          <a:prstGeom prst="rect">
            <a:avLst/>
          </a:prstGeom>
          <a:ln>
            <a:noFill/>
          </a:ln>
        </p:spPr>
      </p:pic>
      <p:pic>
        <p:nvPicPr>
          <p:cNvPr id="7" name="Picture 4" descr="health_benefits1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a:xfrm>
            <a:off x="3059077" y="2681813"/>
            <a:ext cx="3602182" cy="1856509"/>
          </a:xfrm>
          <a:prstGeom prst="rect">
            <a:avLst/>
          </a:prstGeom>
          <a:ln>
            <a:noFill/>
          </a:ln>
        </p:spPr>
      </p:pic>
      <p:pic>
        <p:nvPicPr>
          <p:cNvPr id="8" name="Obráze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979358" y="4654735"/>
            <a:ext cx="2547620" cy="1562303"/>
          </a:xfrm>
          <a:prstGeom prst="rect">
            <a:avLst/>
          </a:prstGeom>
        </p:spPr>
      </p:pic>
      <p:pic>
        <p:nvPicPr>
          <p:cNvPr id="4" name="Obrázek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61259" y="4544385"/>
            <a:ext cx="2794000" cy="1578558"/>
          </a:xfrm>
          <a:prstGeom prst="rect">
            <a:avLst/>
          </a:prstGeom>
        </p:spPr>
      </p:pic>
      <p:pic>
        <p:nvPicPr>
          <p:cNvPr id="5" name="Obrázek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84212" y="2541114"/>
            <a:ext cx="1619483" cy="3703217"/>
          </a:xfrm>
          <a:prstGeom prst="rect">
            <a:avLst/>
          </a:prstGeom>
        </p:spPr>
      </p:pic>
      <p:pic>
        <p:nvPicPr>
          <p:cNvPr id="11" name="Obrázek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8986" y="2782031"/>
            <a:ext cx="2190750" cy="1485900"/>
          </a:xfrm>
          <a:prstGeom prst="rect">
            <a:avLst/>
          </a:prstGeom>
        </p:spPr>
      </p:pic>
      <p:sp>
        <p:nvSpPr>
          <p:cNvPr id="12" name="Zástupný symbol pro zápatí 11"/>
          <p:cNvSpPr>
            <a:spLocks noGrp="1"/>
          </p:cNvSpPr>
          <p:nvPr>
            <p:ph type="ftr" sz="quarter" idx="11"/>
          </p:nvPr>
        </p:nvSpPr>
        <p:spPr/>
        <p:txBody>
          <a:bodyPr/>
          <a:lstStyle/>
          <a:p>
            <a:r>
              <a:rPr lang="cs-CZ" smtClean="0"/>
              <a:t>Nutrition</a:t>
            </a:r>
            <a:endParaRPr lang="cs-CZ" dirty="0"/>
          </a:p>
        </p:txBody>
      </p:sp>
      <p:sp>
        <p:nvSpPr>
          <p:cNvPr id="13" name="Zástupný symbol pro číslo snímku 12"/>
          <p:cNvSpPr>
            <a:spLocks noGrp="1"/>
          </p:cNvSpPr>
          <p:nvPr>
            <p:ph type="sldNum" sz="quarter" idx="12"/>
          </p:nvPr>
        </p:nvSpPr>
        <p:spPr/>
        <p:txBody>
          <a:bodyPr/>
          <a:lstStyle/>
          <a:p>
            <a:fld id="{7D74F88D-855E-4C4A-AC2F-7A0A64C53FD8}" type="slidenum">
              <a:rPr lang="cs-CZ" smtClean="0"/>
              <a:pPr/>
              <a:t>87</a:t>
            </a:fld>
            <a:endParaRPr lang="cs-CZ" dirty="0"/>
          </a:p>
        </p:txBody>
      </p:sp>
      <p:sp>
        <p:nvSpPr>
          <p:cNvPr id="14"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83977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tretch>
            <a:fillRect/>
          </a:stretch>
        </p:blipFill>
        <p:spPr bwMode="auto">
          <a:xfrm>
            <a:off x="4087091" y="14845"/>
            <a:ext cx="4017818" cy="682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280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Hydrogenation</a:t>
            </a:r>
            <a:r>
              <a:rPr lang="cs-CZ" dirty="0" smtClean="0"/>
              <a:t> </a:t>
            </a:r>
            <a:r>
              <a:rPr lang="cs-CZ" dirty="0" err="1" smtClean="0"/>
              <a:t>of</a:t>
            </a:r>
            <a:r>
              <a:rPr lang="cs-CZ" dirty="0" smtClean="0"/>
              <a:t> </a:t>
            </a:r>
            <a:r>
              <a:rPr lang="cs-CZ" dirty="0" err="1" smtClean="0"/>
              <a:t>unsaturated</a:t>
            </a:r>
            <a:r>
              <a:rPr lang="cs-CZ" dirty="0" smtClean="0"/>
              <a:t> FA</a:t>
            </a:r>
            <a:endParaRPr lang="cs-CZ" dirty="0"/>
          </a:p>
        </p:txBody>
      </p:sp>
      <p:sp>
        <p:nvSpPr>
          <p:cNvPr id="3" name="Zástupný symbol pro obsah 2"/>
          <p:cNvSpPr>
            <a:spLocks noGrp="1"/>
          </p:cNvSpPr>
          <p:nvPr>
            <p:ph idx="1"/>
          </p:nvPr>
        </p:nvSpPr>
        <p:spPr>
          <a:xfrm>
            <a:off x="838200" y="2050473"/>
            <a:ext cx="10515600" cy="3951082"/>
          </a:xfrm>
        </p:spPr>
        <p:txBody>
          <a:bodyPr>
            <a:normAutofit/>
          </a:bodyPr>
          <a:lstStyle/>
          <a:p>
            <a:r>
              <a:rPr lang="cs-CZ" altLang="cs-CZ" b="1" dirty="0" smtClean="0"/>
              <a:t>p</a:t>
            </a:r>
            <a:r>
              <a:rPr lang="en-US" altLang="cs-CZ" b="1" dirty="0" err="1" smtClean="0"/>
              <a:t>urposes</a:t>
            </a:r>
            <a:r>
              <a:rPr lang="en-US" altLang="cs-CZ" b="1" dirty="0"/>
              <a:t>:</a:t>
            </a:r>
          </a:p>
          <a:p>
            <a:pPr lvl="1"/>
            <a:r>
              <a:rPr lang="cs-CZ" altLang="cs-CZ" sz="2800" dirty="0"/>
              <a:t>p</a:t>
            </a:r>
            <a:r>
              <a:rPr lang="en-US" altLang="cs-CZ" sz="2800" dirty="0" err="1" smtClean="0"/>
              <a:t>roduc</a:t>
            </a:r>
            <a:r>
              <a:rPr lang="cs-CZ" altLang="cs-CZ" sz="2800" dirty="0" err="1" smtClean="0"/>
              <a:t>tion</a:t>
            </a:r>
            <a:r>
              <a:rPr lang="cs-CZ" altLang="cs-CZ" sz="2800" dirty="0" smtClean="0"/>
              <a:t> </a:t>
            </a:r>
            <a:r>
              <a:rPr lang="cs-CZ" altLang="cs-CZ" sz="2800" dirty="0" err="1" smtClean="0"/>
              <a:t>of</a:t>
            </a:r>
            <a:r>
              <a:rPr lang="en-US" altLang="cs-CZ" sz="2800" dirty="0" smtClean="0"/>
              <a:t> </a:t>
            </a:r>
            <a:r>
              <a:rPr lang="en-US" altLang="cs-CZ" sz="2800" dirty="0"/>
              <a:t>solid </a:t>
            </a:r>
            <a:r>
              <a:rPr lang="en-US" altLang="cs-CZ" sz="2800" dirty="0" smtClean="0"/>
              <a:t>fats</a:t>
            </a:r>
            <a:r>
              <a:rPr lang="cs-CZ" altLang="cs-CZ" sz="2800" dirty="0" smtClean="0"/>
              <a:t> (</a:t>
            </a:r>
            <a:r>
              <a:rPr lang="cs-CZ" altLang="cs-CZ" sz="2800" dirty="0" err="1" smtClean="0"/>
              <a:t>shortening</a:t>
            </a:r>
            <a:r>
              <a:rPr lang="cs-CZ" altLang="cs-CZ" sz="2800" dirty="0" smtClean="0"/>
              <a:t>)</a:t>
            </a:r>
            <a:r>
              <a:rPr lang="en-US" altLang="cs-CZ" sz="2800" dirty="0" smtClean="0"/>
              <a:t> from</a:t>
            </a:r>
            <a:r>
              <a:rPr lang="cs-CZ" altLang="cs-CZ" sz="2800" dirty="0" smtClean="0"/>
              <a:t> </a:t>
            </a:r>
            <a:r>
              <a:rPr lang="cs-CZ" altLang="cs-CZ" sz="2800" dirty="0" err="1" smtClean="0"/>
              <a:t>liquid</a:t>
            </a:r>
            <a:r>
              <a:rPr lang="en-US" altLang="cs-CZ" sz="2800" dirty="0" smtClean="0"/>
              <a:t> </a:t>
            </a:r>
            <a:r>
              <a:rPr lang="en-US" altLang="cs-CZ" sz="2800" dirty="0"/>
              <a:t>oils</a:t>
            </a:r>
          </a:p>
          <a:p>
            <a:pPr lvl="1"/>
            <a:r>
              <a:rPr lang="cs-CZ" altLang="cs-CZ" sz="2800" dirty="0"/>
              <a:t>p</a:t>
            </a:r>
            <a:r>
              <a:rPr lang="en-US" altLang="cs-CZ" sz="2800" dirty="0" err="1" smtClean="0"/>
              <a:t>roduc</a:t>
            </a:r>
            <a:r>
              <a:rPr lang="cs-CZ" altLang="cs-CZ" sz="2800" dirty="0" err="1" smtClean="0"/>
              <a:t>tion</a:t>
            </a:r>
            <a:r>
              <a:rPr lang="cs-CZ" altLang="cs-CZ" sz="2800" dirty="0" smtClean="0"/>
              <a:t> </a:t>
            </a:r>
            <a:r>
              <a:rPr lang="cs-CZ" altLang="cs-CZ" sz="2800" dirty="0" err="1" smtClean="0"/>
              <a:t>of</a:t>
            </a:r>
            <a:r>
              <a:rPr lang="en-US" altLang="cs-CZ" sz="2800" dirty="0" smtClean="0"/>
              <a:t> </a:t>
            </a:r>
            <a:r>
              <a:rPr lang="en-US" altLang="cs-CZ" sz="2800" dirty="0"/>
              <a:t>more chemically stable fats (</a:t>
            </a:r>
            <a:r>
              <a:rPr lang="en-US" altLang="cs-CZ" sz="2800" dirty="0" smtClean="0"/>
              <a:t>resist </a:t>
            </a:r>
            <a:r>
              <a:rPr lang="en-US" altLang="cs-CZ" sz="2800" dirty="0"/>
              <a:t>oxidation, rancidity)</a:t>
            </a:r>
            <a:endParaRPr lang="cs-CZ" sz="2800" dirty="0" smtClean="0"/>
          </a:p>
          <a:p>
            <a:r>
              <a:rPr lang="cs-CZ" dirty="0" err="1"/>
              <a:t>t</a:t>
            </a:r>
            <a:r>
              <a:rPr lang="cs-CZ" dirty="0" err="1" smtClean="0"/>
              <a:t>he</a:t>
            </a:r>
            <a:r>
              <a:rPr lang="cs-CZ" dirty="0" smtClean="0"/>
              <a:t> </a:t>
            </a:r>
            <a:r>
              <a:rPr lang="cs-CZ" dirty="0" err="1" smtClean="0"/>
              <a:t>process</a:t>
            </a:r>
            <a:r>
              <a:rPr lang="cs-CZ" dirty="0" smtClean="0"/>
              <a:t> in </a:t>
            </a:r>
            <a:r>
              <a:rPr lang="cs-CZ" dirty="0" err="1" smtClean="0"/>
              <a:t>which</a:t>
            </a:r>
            <a:r>
              <a:rPr lang="cs-CZ" dirty="0" smtClean="0"/>
              <a:t> </a:t>
            </a:r>
            <a:r>
              <a:rPr lang="cs-CZ" dirty="0" err="1" smtClean="0"/>
              <a:t>missing</a:t>
            </a:r>
            <a:r>
              <a:rPr lang="cs-CZ" dirty="0" smtClean="0"/>
              <a:t> hydrogen </a:t>
            </a:r>
            <a:r>
              <a:rPr lang="cs-CZ" dirty="0" err="1" smtClean="0"/>
              <a:t>atoms</a:t>
            </a:r>
            <a:r>
              <a:rPr lang="cs-CZ" dirty="0" smtClean="0"/>
              <a:t> are </a:t>
            </a:r>
            <a:r>
              <a:rPr lang="cs-CZ" dirty="0" err="1" smtClean="0"/>
              <a:t>added</a:t>
            </a:r>
            <a:r>
              <a:rPr lang="cs-CZ" dirty="0" smtClean="0"/>
              <a:t> to </a:t>
            </a:r>
            <a:r>
              <a:rPr lang="cs-CZ" dirty="0" err="1" smtClean="0"/>
              <a:t>an</a:t>
            </a:r>
            <a:r>
              <a:rPr lang="cs-CZ" dirty="0" smtClean="0"/>
              <a:t> </a:t>
            </a:r>
            <a:r>
              <a:rPr lang="cs-CZ" dirty="0" err="1" smtClean="0"/>
              <a:t>unsaturated</a:t>
            </a:r>
            <a:r>
              <a:rPr lang="cs-CZ" dirty="0" smtClean="0"/>
              <a:t> fat to make </a:t>
            </a:r>
            <a:r>
              <a:rPr lang="cs-CZ" dirty="0" err="1" smtClean="0"/>
              <a:t>it</a:t>
            </a:r>
            <a:r>
              <a:rPr lang="cs-CZ" dirty="0" smtClean="0"/>
              <a:t> </a:t>
            </a:r>
            <a:r>
              <a:rPr lang="cs-CZ" dirty="0" err="1" smtClean="0"/>
              <a:t>firmer</a:t>
            </a:r>
            <a:r>
              <a:rPr lang="cs-CZ" dirty="0" smtClean="0"/>
              <a:t> </a:t>
            </a:r>
          </a:p>
        </p:txBody>
      </p:sp>
      <p:sp>
        <p:nvSpPr>
          <p:cNvPr id="4" name="Obdélník 3"/>
          <p:cNvSpPr/>
          <p:nvPr/>
        </p:nvSpPr>
        <p:spPr>
          <a:xfrm>
            <a:off x="5336983" y="1378040"/>
            <a:ext cx="6531532" cy="523220"/>
          </a:xfrm>
          <a:prstGeom prst="rect">
            <a:avLst/>
          </a:prstGeom>
        </p:spPr>
        <p:txBody>
          <a:bodyPr wrap="none">
            <a:spAutoFit/>
          </a:bodyPr>
          <a:lstStyle/>
          <a:p>
            <a:r>
              <a:rPr lang="cs-CZ" altLang="cs-CZ" sz="2800" b="1" dirty="0" smtClean="0">
                <a:latin typeface="Segoe UI" panose="020B0502040204020203" pitchFamily="34" charset="0"/>
                <a:cs typeface="Segoe UI" panose="020B0502040204020203" pitchFamily="34" charset="0"/>
              </a:rPr>
              <a:t>= c</a:t>
            </a:r>
            <a:r>
              <a:rPr lang="en-US" altLang="cs-CZ" sz="2800" b="1" dirty="0" err="1" smtClean="0">
                <a:latin typeface="Segoe UI" panose="020B0502040204020203" pitchFamily="34" charset="0"/>
                <a:cs typeface="Segoe UI" panose="020B0502040204020203" pitchFamily="34" charset="0"/>
              </a:rPr>
              <a:t>onversion</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of PUFA to MUFA &amp; SFA</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smtClean="0"/>
              <a:t>Nutrition</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89</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484382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Nutrition</a:t>
            </a:r>
            <a:r>
              <a:rPr lang="cs-CZ" dirty="0" smtClean="0"/>
              <a:t> </a:t>
            </a:r>
            <a:r>
              <a:rPr lang="cs-CZ" dirty="0" err="1" smtClean="0"/>
              <a:t>declaration</a:t>
            </a:r>
            <a:endParaRPr lang="cs-CZ" dirty="0"/>
          </a:p>
        </p:txBody>
      </p:sp>
      <p:sp>
        <p:nvSpPr>
          <p:cNvPr id="3" name="Zástupný symbol pro obsah 2"/>
          <p:cNvSpPr>
            <a:spLocks noGrp="1"/>
          </p:cNvSpPr>
          <p:nvPr>
            <p:ph idx="1"/>
          </p:nvPr>
        </p:nvSpPr>
        <p:spPr>
          <a:xfrm>
            <a:off x="838200" y="1620816"/>
            <a:ext cx="5794612" cy="4380739"/>
          </a:xfrm>
        </p:spPr>
        <p:txBody>
          <a:bodyPr/>
          <a:lstStyle/>
          <a:p>
            <a:pPr marL="0" indent="0">
              <a:spcAft>
                <a:spcPts val="1200"/>
              </a:spcAft>
              <a:buNone/>
            </a:pPr>
            <a:r>
              <a:rPr lang="cs-CZ" dirty="0" err="1"/>
              <a:t>The</a:t>
            </a:r>
            <a:r>
              <a:rPr lang="cs-CZ" dirty="0"/>
              <a:t> </a:t>
            </a:r>
            <a:r>
              <a:rPr lang="cs-CZ" b="1" dirty="0" err="1">
                <a:solidFill>
                  <a:srgbClr val="CC6600"/>
                </a:solidFill>
              </a:rPr>
              <a:t>mandatory</a:t>
            </a:r>
            <a:r>
              <a:rPr lang="cs-CZ" b="1" dirty="0">
                <a:solidFill>
                  <a:srgbClr val="CC6600"/>
                </a:solidFill>
              </a:rPr>
              <a:t> </a:t>
            </a:r>
            <a:r>
              <a:rPr lang="cs-CZ" b="1" dirty="0" err="1">
                <a:solidFill>
                  <a:srgbClr val="CC6600"/>
                </a:solidFill>
              </a:rPr>
              <a:t>nutrition</a:t>
            </a:r>
            <a:r>
              <a:rPr lang="cs-CZ" b="1" dirty="0">
                <a:solidFill>
                  <a:srgbClr val="CC6600"/>
                </a:solidFill>
              </a:rPr>
              <a:t> </a:t>
            </a:r>
            <a:r>
              <a:rPr lang="cs-CZ" b="1" dirty="0" err="1">
                <a:solidFill>
                  <a:srgbClr val="CC6600"/>
                </a:solidFill>
              </a:rPr>
              <a:t>declaration</a:t>
            </a:r>
            <a:r>
              <a:rPr lang="cs-CZ" b="1" dirty="0">
                <a:solidFill>
                  <a:srgbClr val="0070C0"/>
                </a:solidFill>
              </a:rPr>
              <a:t> </a:t>
            </a:r>
            <a:r>
              <a:rPr lang="cs-CZ" dirty="0" err="1"/>
              <a:t>shall</a:t>
            </a:r>
            <a:r>
              <a:rPr lang="cs-CZ" dirty="0"/>
              <a:t> </a:t>
            </a:r>
            <a:r>
              <a:rPr lang="cs-CZ" dirty="0" err="1"/>
              <a:t>include</a:t>
            </a:r>
            <a:r>
              <a:rPr lang="cs-CZ" dirty="0"/>
              <a:t> </a:t>
            </a:r>
            <a:r>
              <a:rPr lang="cs-CZ" dirty="0" err="1"/>
              <a:t>the</a:t>
            </a:r>
            <a:r>
              <a:rPr lang="cs-CZ" dirty="0"/>
              <a:t> </a:t>
            </a:r>
            <a:r>
              <a:rPr lang="cs-CZ" dirty="0" err="1"/>
              <a:t>folowing</a:t>
            </a:r>
            <a:r>
              <a:rPr lang="cs-CZ" dirty="0"/>
              <a:t>:</a:t>
            </a:r>
          </a:p>
          <a:p>
            <a:pPr marL="457200" lvl="1" indent="0">
              <a:buNone/>
            </a:pPr>
            <a:r>
              <a:rPr lang="cs-CZ" dirty="0" smtClean="0"/>
              <a:t>a</a:t>
            </a:r>
            <a:r>
              <a:rPr lang="cs-CZ" dirty="0"/>
              <a:t>) </a:t>
            </a:r>
            <a:r>
              <a:rPr lang="cs-CZ" dirty="0" err="1"/>
              <a:t>energy</a:t>
            </a:r>
            <a:r>
              <a:rPr lang="cs-CZ" dirty="0"/>
              <a:t> </a:t>
            </a:r>
            <a:r>
              <a:rPr lang="cs-CZ" dirty="0" err="1"/>
              <a:t>value</a:t>
            </a:r>
            <a:endParaRPr lang="cs-CZ" dirty="0"/>
          </a:p>
          <a:p>
            <a:pPr marL="457200" lvl="1" indent="0">
              <a:buNone/>
            </a:pPr>
            <a:r>
              <a:rPr lang="cs-CZ" dirty="0"/>
              <a:t>b) </a:t>
            </a:r>
            <a:r>
              <a:rPr lang="en-US" dirty="0"/>
              <a:t>the amounts of fat, saturates, carbohydrate, sugars, protein and salt</a:t>
            </a:r>
            <a:endParaRPr lang="cs-CZ" dirty="0"/>
          </a:p>
          <a:p>
            <a:pPr marL="0" indent="0">
              <a:buNone/>
            </a:pPr>
            <a:endParaRPr lang="cs-CZ" dirty="0"/>
          </a:p>
          <a:p>
            <a:pPr marL="0" indent="0">
              <a:buNone/>
            </a:pPr>
            <a:endParaRPr lang="cs-CZ" dirty="0"/>
          </a:p>
          <a:p>
            <a:pPr marL="0" indent="0">
              <a:buNone/>
            </a:pPr>
            <a:endParaRPr lang="cs-CZ" dirty="0"/>
          </a:p>
          <a:p>
            <a:endParaRPr lang="cs-CZ" dirty="0"/>
          </a:p>
          <a:p>
            <a:endParaRPr 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47484" y="1620816"/>
            <a:ext cx="4098521" cy="4539899"/>
          </a:xfrm>
          <a:prstGeom prst="rect">
            <a:avLst/>
          </a:prstGeom>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General </a:t>
            </a:r>
            <a:r>
              <a:rPr lang="cs-CZ" dirty="0" err="1" smtClean="0">
                <a:solidFill>
                  <a:srgbClr val="CC6600"/>
                </a:solidFill>
              </a:rPr>
              <a:t>information</a:t>
            </a:r>
            <a:endParaRPr lang="cs-CZ" dirty="0">
              <a:solidFill>
                <a:srgbClr val="CC6600"/>
              </a:solidFill>
            </a:endParaRPr>
          </a:p>
        </p:txBody>
      </p:sp>
    </p:spTree>
    <p:extLst>
      <p:ext uri="{BB962C8B-B14F-4D97-AF65-F5344CB8AC3E}">
        <p14:creationId xmlns:p14="http://schemas.microsoft.com/office/powerpoint/2010/main" val="34581514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Trans-</a:t>
            </a:r>
            <a:r>
              <a:rPr lang="cs-CZ" dirty="0" err="1" smtClean="0"/>
              <a:t>unsaturated</a:t>
            </a:r>
            <a:r>
              <a:rPr lang="cs-CZ" dirty="0" smtClean="0"/>
              <a:t> </a:t>
            </a:r>
            <a:r>
              <a:rPr lang="cs-CZ" dirty="0" err="1"/>
              <a:t>fatty</a:t>
            </a:r>
            <a:r>
              <a:rPr lang="cs-CZ" dirty="0"/>
              <a:t> </a:t>
            </a:r>
            <a:r>
              <a:rPr lang="cs-CZ" dirty="0" err="1"/>
              <a:t>acids</a:t>
            </a:r>
            <a:endParaRPr lang="cs-CZ" dirty="0"/>
          </a:p>
        </p:txBody>
      </p:sp>
      <p:sp>
        <p:nvSpPr>
          <p:cNvPr id="3" name="Zástupný symbol pro obsah 2"/>
          <p:cNvSpPr>
            <a:spLocks noGrp="1"/>
          </p:cNvSpPr>
          <p:nvPr>
            <p:ph idx="1"/>
          </p:nvPr>
        </p:nvSpPr>
        <p:spPr/>
        <p:txBody>
          <a:bodyPr>
            <a:normAutofit fontScale="85000" lnSpcReduction="20000"/>
          </a:bodyPr>
          <a:lstStyle/>
          <a:p>
            <a:r>
              <a:rPr lang="en-US" dirty="0"/>
              <a:t>A large number of TFA isomers of MUFA and PUFA, including positional isomers of individual fatty acids, </a:t>
            </a:r>
            <a:r>
              <a:rPr lang="en-US" dirty="0" smtClean="0"/>
              <a:t>occur</a:t>
            </a:r>
            <a:r>
              <a:rPr lang="cs-CZ" dirty="0" smtClean="0"/>
              <a:t>s</a:t>
            </a:r>
            <a:r>
              <a:rPr lang="en-US" dirty="0" smtClean="0"/>
              <a:t> </a:t>
            </a:r>
            <a:r>
              <a:rPr lang="en-US" dirty="0"/>
              <a:t>in foods. These TFA originate from several sources: </a:t>
            </a:r>
          </a:p>
          <a:p>
            <a:r>
              <a:rPr lang="cs-CZ" b="1" dirty="0"/>
              <a:t>b</a:t>
            </a:r>
            <a:r>
              <a:rPr lang="en-US" b="1" dirty="0" err="1" smtClean="0"/>
              <a:t>acterial</a:t>
            </a:r>
            <a:r>
              <a:rPr lang="en-US" b="1" dirty="0" smtClean="0"/>
              <a:t> </a:t>
            </a:r>
            <a:r>
              <a:rPr lang="en-US" b="1" dirty="0"/>
              <a:t>transformation </a:t>
            </a:r>
            <a:r>
              <a:rPr lang="en-US" dirty="0"/>
              <a:t>of unsaturated fatty acids in the rumen of ruminant animals. </a:t>
            </a:r>
          </a:p>
          <a:p>
            <a:r>
              <a:rPr lang="cs-CZ" b="1" dirty="0"/>
              <a:t>i</a:t>
            </a:r>
            <a:r>
              <a:rPr lang="en-US" b="1" dirty="0" err="1" smtClean="0"/>
              <a:t>ndustrial</a:t>
            </a:r>
            <a:r>
              <a:rPr lang="en-US" b="1" dirty="0" smtClean="0"/>
              <a:t> </a:t>
            </a:r>
            <a:r>
              <a:rPr lang="en-US" b="1" dirty="0"/>
              <a:t>hydrogenation </a:t>
            </a:r>
            <a:r>
              <a:rPr lang="en-US" dirty="0" smtClean="0"/>
              <a:t>used </a:t>
            </a:r>
            <a:r>
              <a:rPr lang="en-US" dirty="0"/>
              <a:t>to produce semi-liquid and solid fats that can be used for the production of foods such as margarine, shortenings and </a:t>
            </a:r>
            <a:r>
              <a:rPr lang="en-US" dirty="0" smtClean="0"/>
              <a:t>biscuits </a:t>
            </a:r>
            <a:endParaRPr lang="en-US" dirty="0"/>
          </a:p>
          <a:p>
            <a:r>
              <a:rPr lang="cs-CZ" b="1" dirty="0" err="1"/>
              <a:t>d</a:t>
            </a:r>
            <a:r>
              <a:rPr lang="en-US" b="1" dirty="0" err="1" smtClean="0"/>
              <a:t>eodorisation</a:t>
            </a:r>
            <a:r>
              <a:rPr lang="en-US" dirty="0" smtClean="0"/>
              <a:t> </a:t>
            </a:r>
            <a:r>
              <a:rPr lang="en-US" dirty="0"/>
              <a:t>(a necessary step in refining) of unsaturated vegetable oils (or occasionally fish oils) high in polyunsaturated fatty </a:t>
            </a:r>
            <a:r>
              <a:rPr lang="en-US" dirty="0" smtClean="0"/>
              <a:t>acids</a:t>
            </a:r>
            <a:endParaRPr lang="en-US" dirty="0"/>
          </a:p>
          <a:p>
            <a:r>
              <a:rPr lang="cs-CZ" b="1" dirty="0"/>
              <a:t>h</a:t>
            </a:r>
            <a:r>
              <a:rPr lang="en-US" b="1" dirty="0" smtClean="0"/>
              <a:t>eating </a:t>
            </a:r>
            <a:r>
              <a:rPr lang="en-US" b="1" dirty="0"/>
              <a:t>and frying </a:t>
            </a:r>
            <a:r>
              <a:rPr lang="en-US" dirty="0"/>
              <a:t>of oils at too high temperatures (&gt; </a:t>
            </a:r>
            <a:r>
              <a:rPr lang="en-US" dirty="0" smtClean="0"/>
              <a:t>220</a:t>
            </a:r>
            <a:r>
              <a:rPr lang="cs-CZ" dirty="0" smtClean="0"/>
              <a:t> </a:t>
            </a:r>
            <a:r>
              <a:rPr lang="en-US" dirty="0" smtClean="0"/>
              <a:t>°</a:t>
            </a:r>
            <a:r>
              <a:rPr lang="en-US" dirty="0"/>
              <a:t>C). These modifications are time-dependent with about </a:t>
            </a:r>
            <a:r>
              <a:rPr lang="en-US" dirty="0" smtClean="0"/>
              <a:t>5</a:t>
            </a:r>
            <a:r>
              <a:rPr lang="cs-CZ" dirty="0" smtClean="0"/>
              <a:t> </a:t>
            </a:r>
            <a:r>
              <a:rPr lang="en-US" dirty="0" smtClean="0"/>
              <a:t>% </a:t>
            </a:r>
            <a:r>
              <a:rPr lang="en-US" dirty="0"/>
              <a:t>of </a:t>
            </a:r>
            <a:r>
              <a:rPr lang="en-US" dirty="0" err="1"/>
              <a:t>isomerisation</a:t>
            </a:r>
            <a:r>
              <a:rPr lang="en-US" dirty="0"/>
              <a:t> of n-3 18:3 after 2 hours and </a:t>
            </a:r>
            <a:r>
              <a:rPr lang="en-US" dirty="0" smtClean="0"/>
              <a:t>25</a:t>
            </a:r>
            <a:r>
              <a:rPr lang="cs-CZ" dirty="0" smtClean="0"/>
              <a:t> </a:t>
            </a:r>
            <a:r>
              <a:rPr lang="en-US" dirty="0" smtClean="0"/>
              <a:t>% </a:t>
            </a:r>
            <a:r>
              <a:rPr lang="en-US" dirty="0"/>
              <a:t>after 12 hours of </a:t>
            </a:r>
            <a:r>
              <a:rPr lang="en-US" dirty="0" smtClean="0"/>
              <a:t>heating. </a:t>
            </a:r>
            <a:endParaRPr lang="en-US" dirty="0"/>
          </a:p>
          <a:p>
            <a:endParaRPr lang="cs-CZ" dirty="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80493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2" y="3187669"/>
            <a:ext cx="7834744" cy="294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026"/>
          <p:cNvSpPr>
            <a:spLocks noGrp="1" noChangeArrowheads="1"/>
          </p:cNvSpPr>
          <p:nvPr>
            <p:ph type="title"/>
          </p:nvPr>
        </p:nvSpPr>
        <p:spPr/>
        <p:txBody>
          <a:bodyPr>
            <a:normAutofit/>
          </a:bodyPr>
          <a:lstStyle/>
          <a:p>
            <a:pPr eaLnBrk="1" hangingPunct="1">
              <a:defRPr/>
            </a:pPr>
            <a:r>
              <a:rPr lang="cs-CZ" dirty="0" err="1" smtClean="0"/>
              <a:t>Hydrogenation</a:t>
            </a:r>
            <a:endParaRPr lang="en-US" dirty="0"/>
          </a:p>
        </p:txBody>
      </p:sp>
      <p:sp>
        <p:nvSpPr>
          <p:cNvPr id="24579" name="Rectangle 1027"/>
          <p:cNvSpPr>
            <a:spLocks noGrp="1" noChangeArrowheads="1"/>
          </p:cNvSpPr>
          <p:nvPr>
            <p:ph idx="1"/>
          </p:nvPr>
        </p:nvSpPr>
        <p:spPr/>
        <p:txBody>
          <a:bodyPr>
            <a:normAutofit/>
          </a:bodyPr>
          <a:lstStyle/>
          <a:p>
            <a:r>
              <a:rPr lang="en-US" altLang="cs-CZ" dirty="0" smtClean="0"/>
              <a:t>forms </a:t>
            </a:r>
            <a:r>
              <a:rPr lang="en-US" altLang="cs-CZ" dirty="0"/>
              <a:t>a new type of fatty acid called trans-fatty </a:t>
            </a:r>
            <a:r>
              <a:rPr lang="en-US" altLang="cs-CZ" dirty="0" smtClean="0"/>
              <a:t>acid</a:t>
            </a:r>
            <a:endParaRPr lang="cs-CZ" altLang="cs-CZ" dirty="0"/>
          </a:p>
          <a:p>
            <a:pPr lvl="1"/>
            <a:r>
              <a:rPr lang="en-US" altLang="cs-CZ" dirty="0" smtClean="0"/>
              <a:t>(“</a:t>
            </a:r>
            <a:r>
              <a:rPr lang="en-US" altLang="cs-CZ" dirty="0"/>
              <a:t>man-made” fat)</a:t>
            </a:r>
          </a:p>
          <a:p>
            <a:r>
              <a:rPr lang="cs-CZ" altLang="cs-CZ" dirty="0" smtClean="0"/>
              <a:t>t</a:t>
            </a:r>
            <a:r>
              <a:rPr lang="en-US" altLang="cs-CZ" dirty="0" smtClean="0"/>
              <a:t>rans-fatty </a:t>
            </a:r>
            <a:r>
              <a:rPr lang="en-US" altLang="cs-CZ" dirty="0"/>
              <a:t>acids have many of the same properties as SATURATED fats</a:t>
            </a: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6071166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Trans-</a:t>
            </a:r>
            <a:r>
              <a:rPr lang="cs-CZ" dirty="0" err="1" smtClean="0"/>
              <a:t>unsaturated</a:t>
            </a:r>
            <a:r>
              <a:rPr lang="cs-CZ" dirty="0" smtClean="0"/>
              <a:t> </a:t>
            </a:r>
            <a:r>
              <a:rPr lang="cs-CZ" dirty="0" err="1" smtClean="0"/>
              <a:t>fatty</a:t>
            </a:r>
            <a:r>
              <a:rPr lang="cs-CZ" dirty="0" smtClean="0"/>
              <a:t> </a:t>
            </a:r>
            <a:r>
              <a:rPr lang="cs-CZ" dirty="0" err="1" smtClean="0"/>
              <a:t>acids</a:t>
            </a:r>
            <a:r>
              <a:rPr lang="cs-CZ" dirty="0" smtClean="0"/>
              <a:t> (</a:t>
            </a:r>
            <a:r>
              <a:rPr lang="cs-CZ" dirty="0" err="1" smtClean="0"/>
              <a:t>TFAs</a:t>
            </a:r>
            <a:r>
              <a:rPr lang="cs-CZ" dirty="0" smtClean="0"/>
              <a:t>)</a:t>
            </a:r>
            <a:endParaRPr lang="cs-CZ" dirty="0"/>
          </a:p>
        </p:txBody>
      </p:sp>
      <p:sp>
        <p:nvSpPr>
          <p:cNvPr id="5" name="Zástupný symbol pro obsah 4"/>
          <p:cNvSpPr>
            <a:spLocks noGrp="1"/>
          </p:cNvSpPr>
          <p:nvPr>
            <p:ph idx="1"/>
          </p:nvPr>
        </p:nvSpPr>
        <p:spPr/>
        <p:txBody>
          <a:bodyPr/>
          <a:lstStyle/>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en-US" dirty="0">
                <a:solidFill>
                  <a:srgbClr val="000000"/>
                </a:solidFill>
                <a:uFill>
                  <a:solidFill>
                    <a:srgbClr val="000000"/>
                  </a:solidFill>
                </a:uFill>
                <a:ea typeface="Arial Unicode MS" panose="020B0604020202020204" pitchFamily="34" charset="-128"/>
              </a:rPr>
              <a:t>fatty acids are produced </a:t>
            </a:r>
            <a:r>
              <a:rPr lang="cs-CZ" dirty="0">
                <a:solidFill>
                  <a:srgbClr val="000000"/>
                </a:solidFill>
                <a:uFill>
                  <a:solidFill>
                    <a:srgbClr val="000000"/>
                  </a:solidFill>
                </a:uFill>
                <a:ea typeface="Arial Unicode MS" panose="020B0604020202020204" pitchFamily="34" charset="-128"/>
              </a:rPr>
              <a:t>by</a:t>
            </a:r>
            <a:r>
              <a:rPr lang="en-US" dirty="0">
                <a:solidFill>
                  <a:srgbClr val="000000"/>
                </a:solidFill>
                <a:uFill>
                  <a:solidFill>
                    <a:srgbClr val="000000"/>
                  </a:solidFill>
                </a:uFill>
                <a:ea typeface="Arial Unicode MS" panose="020B0604020202020204" pitchFamily="34" charset="-128"/>
              </a:rPr>
              <a:t> partial hydrogenation of liquid plant </a:t>
            </a:r>
            <a:r>
              <a:rPr lang="en-US" dirty="0" smtClean="0">
                <a:solidFill>
                  <a:srgbClr val="000000"/>
                </a:solidFill>
                <a:uFill>
                  <a:solidFill>
                    <a:srgbClr val="000000"/>
                  </a:solidFill>
                </a:uFill>
                <a:ea typeface="Arial Unicode MS" panose="020B0604020202020204" pitchFamily="34" charset="-128"/>
              </a:rPr>
              <a:t>oils</a:t>
            </a: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en-US" dirty="0">
                <a:solidFill>
                  <a:srgbClr val="000000"/>
                </a:solidFill>
                <a:uFill>
                  <a:solidFill>
                    <a:srgbClr val="000000"/>
                  </a:solidFill>
                </a:uFill>
                <a:ea typeface="Arial Unicode MS" panose="020B0604020202020204" pitchFamily="34" charset="-128"/>
              </a:rPr>
              <a:t>fatty acids occur naturally in animal products such as meat and </a:t>
            </a:r>
            <a:r>
              <a:rPr lang="en-US" dirty="0" smtClean="0">
                <a:solidFill>
                  <a:srgbClr val="000000"/>
                </a:solidFill>
                <a:uFill>
                  <a:solidFill>
                    <a:srgbClr val="000000"/>
                  </a:solidFill>
                </a:uFill>
                <a:ea typeface="Arial Unicode MS" panose="020B0604020202020204" pitchFamily="34" charset="-128"/>
              </a:rPr>
              <a:t>dairy</a:t>
            </a:r>
            <a:r>
              <a:rPr lang="cs-CZ" dirty="0" smtClean="0">
                <a:solidFill>
                  <a:srgbClr val="000000"/>
                </a:solidFill>
                <a:uFill>
                  <a:solidFill>
                    <a:srgbClr val="000000"/>
                  </a:solidFill>
                </a:uFill>
                <a:ea typeface="Arial Unicode MS" panose="020B0604020202020204" pitchFamily="34" charset="-128"/>
              </a:rPr>
              <a:t> </a:t>
            </a:r>
            <a:r>
              <a:rPr lang="cs-CZ" dirty="0" err="1" smtClean="0">
                <a:solidFill>
                  <a:srgbClr val="000000"/>
                </a:solidFill>
                <a:uFill>
                  <a:solidFill>
                    <a:srgbClr val="000000"/>
                  </a:solidFill>
                </a:uFill>
                <a:ea typeface="Arial Unicode MS" panose="020B0604020202020204" pitchFamily="34" charset="-128"/>
              </a:rPr>
              <a:t>products</a:t>
            </a: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en-US" dirty="0">
                <a:solidFill>
                  <a:srgbClr val="000000"/>
                </a:solidFill>
                <a:uFill>
                  <a:solidFill>
                    <a:srgbClr val="000000"/>
                  </a:solidFill>
                </a:uFill>
                <a:ea typeface="Arial Unicode MS" panose="020B0604020202020204" pitchFamily="34" charset="-128"/>
              </a:rPr>
              <a:t>fatty acids </a:t>
            </a:r>
            <a:r>
              <a:rPr lang="cs-CZ" dirty="0">
                <a:solidFill>
                  <a:srgbClr val="000000"/>
                </a:solidFill>
                <a:uFill>
                  <a:solidFill>
                    <a:srgbClr val="000000"/>
                  </a:solidFill>
                </a:uFill>
                <a:ea typeface="Arial Unicode MS" panose="020B0604020202020204" pitchFamily="34" charset="-128"/>
              </a:rPr>
              <a:t>are f</a:t>
            </a:r>
            <a:r>
              <a:rPr lang="en-US" dirty="0" err="1">
                <a:solidFill>
                  <a:srgbClr val="000000"/>
                </a:solidFill>
                <a:uFill>
                  <a:solidFill>
                    <a:srgbClr val="000000"/>
                  </a:solidFill>
                </a:uFill>
                <a:ea typeface="Arial Unicode MS" panose="020B0604020202020204" pitchFamily="34" charset="-128"/>
              </a:rPr>
              <a:t>ormed</a:t>
            </a:r>
            <a:r>
              <a:rPr lang="en-US" dirty="0">
                <a:solidFill>
                  <a:srgbClr val="000000"/>
                </a:solidFill>
                <a:uFill>
                  <a:solidFill>
                    <a:srgbClr val="000000"/>
                  </a:solidFill>
                </a:uFill>
                <a:ea typeface="Arial Unicode MS" panose="020B0604020202020204" pitchFamily="34" charset="-128"/>
              </a:rPr>
              <a:t> during heating of cooking </a:t>
            </a:r>
            <a:r>
              <a:rPr lang="en-US" dirty="0" smtClean="0">
                <a:solidFill>
                  <a:srgbClr val="000000"/>
                </a:solidFill>
                <a:uFill>
                  <a:solidFill>
                    <a:srgbClr val="000000"/>
                  </a:solidFill>
                </a:uFill>
                <a:ea typeface="Arial Unicode MS" panose="020B0604020202020204" pitchFamily="34" charset="-128"/>
              </a:rPr>
              <a:t>oils</a:t>
            </a:r>
            <a:endParaRPr lang="cs-CZ" dirty="0">
              <a:solidFill>
                <a:srgbClr val="000000"/>
              </a:solidFill>
              <a:uFill>
                <a:solidFill>
                  <a:srgbClr val="000000"/>
                </a:solidFill>
              </a:uFill>
              <a:ea typeface="Arial Unicode MS" panose="020B0604020202020204" pitchFamily="34" charset="-128"/>
            </a:endParaRPr>
          </a:p>
          <a:p>
            <a:pPr marL="230400"/>
            <a:endParaRPr lang="cs-CZ" dirty="0"/>
          </a:p>
        </p:txBody>
      </p:sp>
      <p:sp>
        <p:nvSpPr>
          <p:cNvPr id="8" name="Zástupný symbol pro zápatí 7"/>
          <p:cNvSpPr>
            <a:spLocks noGrp="1"/>
          </p:cNvSpPr>
          <p:nvPr>
            <p:ph type="ftr" sz="quarter" idx="11"/>
          </p:nvPr>
        </p:nvSpPr>
        <p:spPr/>
        <p:txBody>
          <a:bodyPr/>
          <a:lstStyle/>
          <a:p>
            <a:r>
              <a:rPr lang="cs-CZ" smtClean="0"/>
              <a:t>Nutrition</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92</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3505117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Down </a:t>
            </a:r>
            <a:r>
              <a:rPr lang="cs-CZ" dirty="0" err="1" smtClean="0"/>
              <a:t>with</a:t>
            </a:r>
            <a:r>
              <a:rPr lang="cs-CZ" dirty="0" smtClean="0"/>
              <a:t> </a:t>
            </a:r>
            <a:r>
              <a:rPr lang="cs-CZ" dirty="0" err="1" smtClean="0"/>
              <a:t>TFAs</a:t>
            </a:r>
            <a:r>
              <a:rPr lang="cs-CZ" dirty="0" smtClean="0"/>
              <a:t> -1 %</a:t>
            </a:r>
            <a:endParaRPr lang="cs-CZ" dirty="0"/>
          </a:p>
        </p:txBody>
      </p:sp>
      <p:sp>
        <p:nvSpPr>
          <p:cNvPr id="7" name="Zástupný symbol pro obsah 6"/>
          <p:cNvSpPr>
            <a:spLocks noGrp="1"/>
          </p:cNvSpPr>
          <p:nvPr>
            <p:ph idx="1"/>
          </p:nvPr>
        </p:nvSpPr>
        <p:spPr/>
        <p:txBody>
          <a:bodyPr>
            <a:normAutofit/>
          </a:bodyPr>
          <a:lstStyle/>
          <a:p>
            <a:r>
              <a:rPr lang="cs-CZ" b="1" dirty="0" err="1" smtClean="0"/>
              <a:t>TFAs</a:t>
            </a:r>
            <a:r>
              <a:rPr lang="cs-CZ" b="1" dirty="0" smtClean="0"/>
              <a:t> </a:t>
            </a:r>
            <a:r>
              <a:rPr lang="cs-CZ" b="1" dirty="0" err="1" smtClean="0"/>
              <a:t>have</a:t>
            </a:r>
            <a:r>
              <a:rPr lang="cs-CZ" b="1" dirty="0" smtClean="0"/>
              <a:t> </a:t>
            </a:r>
            <a:r>
              <a:rPr lang="cs-CZ" b="1" dirty="0" err="1" smtClean="0"/>
              <a:t>been</a:t>
            </a:r>
            <a:r>
              <a:rPr lang="cs-CZ" b="1" dirty="0" smtClean="0"/>
              <a:t> </a:t>
            </a:r>
            <a:r>
              <a:rPr lang="cs-CZ" b="1" dirty="0" err="1" smtClean="0"/>
              <a:t>associated</a:t>
            </a:r>
            <a:r>
              <a:rPr lang="cs-CZ" b="1" dirty="0" smtClean="0"/>
              <a:t> </a:t>
            </a:r>
            <a:r>
              <a:rPr lang="cs-CZ" b="1" dirty="0" err="1" smtClean="0"/>
              <a:t>with</a:t>
            </a:r>
            <a:r>
              <a:rPr lang="cs-CZ" b="1" dirty="0" smtClean="0"/>
              <a:t> a </a:t>
            </a:r>
            <a:r>
              <a:rPr lang="cs-CZ" b="1" dirty="0" err="1" smtClean="0"/>
              <a:t>detrimental</a:t>
            </a:r>
            <a:r>
              <a:rPr lang="cs-CZ" b="1" dirty="0" smtClean="0"/>
              <a:t> </a:t>
            </a:r>
            <a:r>
              <a:rPr lang="cs-CZ" b="1" dirty="0" err="1" smtClean="0"/>
              <a:t>effect</a:t>
            </a:r>
            <a:r>
              <a:rPr lang="cs-CZ" b="1" dirty="0" smtClean="0"/>
              <a:t> on plasma </a:t>
            </a:r>
            <a:r>
              <a:rPr lang="cs-CZ" b="1" dirty="0" err="1" smtClean="0"/>
              <a:t>lipids</a:t>
            </a:r>
            <a:r>
              <a:rPr lang="cs-CZ" b="1" dirty="0" smtClean="0"/>
              <a:t>, </a:t>
            </a:r>
            <a:r>
              <a:rPr lang="cs-CZ" b="1" dirty="0" err="1" smtClean="0"/>
              <a:t>with</a:t>
            </a:r>
            <a:r>
              <a:rPr lang="cs-CZ" b="1" dirty="0" smtClean="0"/>
              <a:t> </a:t>
            </a:r>
            <a:r>
              <a:rPr lang="cs-CZ" b="1" dirty="0" err="1" smtClean="0"/>
              <a:t>raised</a:t>
            </a:r>
            <a:r>
              <a:rPr lang="cs-CZ" b="1" dirty="0" smtClean="0"/>
              <a:t> </a:t>
            </a:r>
            <a:r>
              <a:rPr lang="cs-CZ" b="1" dirty="0" err="1" smtClean="0"/>
              <a:t>levels</a:t>
            </a:r>
            <a:r>
              <a:rPr lang="cs-CZ" b="1" dirty="0" smtClean="0"/>
              <a:t> </a:t>
            </a:r>
            <a:r>
              <a:rPr lang="cs-CZ" b="1" dirty="0" err="1" smtClean="0"/>
              <a:t>of</a:t>
            </a:r>
            <a:r>
              <a:rPr lang="cs-CZ" b="1" dirty="0" smtClean="0"/>
              <a:t> </a:t>
            </a:r>
            <a:r>
              <a:rPr lang="cs-CZ" b="1" dirty="0" err="1" smtClean="0"/>
              <a:t>LDLs</a:t>
            </a:r>
            <a:r>
              <a:rPr lang="cs-CZ" b="1" dirty="0" smtClean="0"/>
              <a:t>, and </a:t>
            </a:r>
            <a:r>
              <a:rPr lang="cs-CZ" b="1" dirty="0" err="1" smtClean="0"/>
              <a:t>lowered</a:t>
            </a:r>
            <a:r>
              <a:rPr lang="cs-CZ" b="1" dirty="0" smtClean="0"/>
              <a:t> </a:t>
            </a:r>
            <a:r>
              <a:rPr lang="cs-CZ" b="1" dirty="0" err="1" smtClean="0"/>
              <a:t>high-density</a:t>
            </a:r>
            <a:r>
              <a:rPr lang="cs-CZ" b="1" dirty="0" smtClean="0"/>
              <a:t> </a:t>
            </a:r>
            <a:r>
              <a:rPr lang="cs-CZ" b="1" dirty="0" err="1" smtClean="0"/>
              <a:t>lipoproteins</a:t>
            </a:r>
            <a:r>
              <a:rPr lang="cs-CZ" b="1" dirty="0" smtClean="0"/>
              <a:t> (</a:t>
            </a:r>
            <a:r>
              <a:rPr lang="cs-CZ" b="1" dirty="0" err="1" smtClean="0"/>
              <a:t>HDLs</a:t>
            </a:r>
            <a:r>
              <a:rPr lang="cs-CZ" b="1" dirty="0" smtClean="0"/>
              <a:t>)</a:t>
            </a:r>
            <a:endParaRPr lang="cs-CZ" sz="2000" b="1" dirty="0" smtClean="0"/>
          </a:p>
          <a:p>
            <a:r>
              <a:rPr lang="cs-CZ" sz="2400" dirty="0" err="1" smtClean="0"/>
              <a:t>Because</a:t>
            </a:r>
            <a:r>
              <a:rPr lang="cs-CZ" sz="2400" dirty="0" smtClean="0"/>
              <a:t> </a:t>
            </a:r>
            <a:r>
              <a:rPr lang="cs-CZ" sz="2400" dirty="0" err="1" smtClean="0"/>
              <a:t>of</a:t>
            </a:r>
            <a:r>
              <a:rPr lang="cs-CZ" sz="2400" dirty="0" smtClean="0"/>
              <a:t> </a:t>
            </a:r>
            <a:r>
              <a:rPr lang="cs-CZ" sz="2400" dirty="0" err="1" smtClean="0"/>
              <a:t>this</a:t>
            </a:r>
            <a:r>
              <a:rPr lang="cs-CZ" sz="2400" dirty="0" smtClean="0"/>
              <a:t> , food </a:t>
            </a:r>
            <a:r>
              <a:rPr lang="cs-CZ" sz="2400" dirty="0" err="1" smtClean="0"/>
              <a:t>manufacturers</a:t>
            </a:r>
            <a:r>
              <a:rPr lang="cs-CZ" sz="2400" dirty="0" smtClean="0"/>
              <a:t> </a:t>
            </a:r>
            <a:r>
              <a:rPr lang="cs-CZ" sz="2400" dirty="0" err="1" smtClean="0"/>
              <a:t>have</a:t>
            </a:r>
            <a:r>
              <a:rPr lang="cs-CZ" sz="2400" dirty="0" smtClean="0"/>
              <a:t> in </a:t>
            </a:r>
            <a:r>
              <a:rPr lang="cs-CZ" sz="2400" dirty="0" err="1" smtClean="0"/>
              <a:t>recents</a:t>
            </a:r>
            <a:r>
              <a:rPr lang="cs-CZ" sz="2400" dirty="0" smtClean="0"/>
              <a:t> </a:t>
            </a:r>
            <a:r>
              <a:rPr lang="cs-CZ" sz="2400" dirty="0" err="1" smtClean="0"/>
              <a:t>years</a:t>
            </a:r>
            <a:r>
              <a:rPr lang="cs-CZ" sz="2400" dirty="0" smtClean="0"/>
              <a:t> </a:t>
            </a:r>
            <a:r>
              <a:rPr lang="cs-CZ" sz="2400" dirty="0" err="1" smtClean="0"/>
              <a:t>worked</a:t>
            </a:r>
            <a:r>
              <a:rPr lang="cs-CZ" sz="2400" dirty="0" smtClean="0"/>
              <a:t> to </a:t>
            </a:r>
            <a:r>
              <a:rPr lang="cs-CZ" sz="2400" dirty="0" err="1" smtClean="0"/>
              <a:t>lower</a:t>
            </a:r>
            <a:r>
              <a:rPr lang="cs-CZ" sz="2400" dirty="0" smtClean="0"/>
              <a:t> </a:t>
            </a:r>
            <a:r>
              <a:rPr lang="cs-CZ" sz="2400" dirty="0" err="1" smtClean="0"/>
              <a:t>levels</a:t>
            </a:r>
            <a:r>
              <a:rPr lang="cs-CZ" sz="2400" dirty="0" smtClean="0"/>
              <a:t> </a:t>
            </a:r>
            <a:r>
              <a:rPr lang="cs-CZ" sz="2400" dirty="0" err="1" smtClean="0"/>
              <a:t>of</a:t>
            </a:r>
            <a:r>
              <a:rPr lang="cs-CZ" sz="2400" dirty="0" smtClean="0"/>
              <a:t> </a:t>
            </a:r>
            <a:r>
              <a:rPr lang="cs-CZ" sz="2400" dirty="0" err="1" smtClean="0"/>
              <a:t>TFAs</a:t>
            </a:r>
            <a:r>
              <a:rPr lang="cs-CZ" sz="2400" dirty="0" smtClean="0"/>
              <a:t> in </a:t>
            </a:r>
            <a:r>
              <a:rPr lang="cs-CZ" sz="2400" dirty="0" err="1" smtClean="0"/>
              <a:t>foods</a:t>
            </a:r>
            <a:r>
              <a:rPr lang="cs-CZ" sz="2400" dirty="0" smtClean="0"/>
              <a:t>, and </a:t>
            </a:r>
            <a:r>
              <a:rPr lang="cs-CZ" sz="2400" dirty="0" err="1" smtClean="0"/>
              <a:t>some</a:t>
            </a:r>
            <a:r>
              <a:rPr lang="cs-CZ" sz="2400" dirty="0" smtClean="0"/>
              <a:t> </a:t>
            </a:r>
            <a:r>
              <a:rPr lang="cs-CZ" sz="2400" dirty="0" err="1" smtClean="0"/>
              <a:t>labelling</a:t>
            </a:r>
            <a:r>
              <a:rPr lang="cs-CZ" sz="2400" dirty="0" smtClean="0"/>
              <a:t> </a:t>
            </a:r>
            <a:r>
              <a:rPr lang="cs-CZ" sz="2400" dirty="0" err="1" smtClean="0"/>
              <a:t>regulations</a:t>
            </a:r>
            <a:r>
              <a:rPr lang="cs-CZ" sz="2400" dirty="0" smtClean="0"/>
              <a:t> </a:t>
            </a:r>
            <a:r>
              <a:rPr lang="cs-CZ" sz="2400" dirty="0" err="1" smtClean="0"/>
              <a:t>require</a:t>
            </a:r>
            <a:r>
              <a:rPr lang="cs-CZ" sz="2400" dirty="0" smtClean="0"/>
              <a:t> </a:t>
            </a:r>
            <a:r>
              <a:rPr lang="cs-CZ" sz="2400" dirty="0" err="1" smtClean="0"/>
              <a:t>that</a:t>
            </a:r>
            <a:r>
              <a:rPr lang="cs-CZ" sz="2400" dirty="0" smtClean="0"/>
              <a:t> </a:t>
            </a:r>
            <a:r>
              <a:rPr lang="cs-CZ" sz="2400" dirty="0" err="1" smtClean="0"/>
              <a:t>any</a:t>
            </a:r>
            <a:r>
              <a:rPr lang="cs-CZ" sz="2400" dirty="0" smtClean="0"/>
              <a:t>  </a:t>
            </a:r>
            <a:r>
              <a:rPr lang="cs-CZ" sz="2400" dirty="0" err="1" smtClean="0"/>
              <a:t>TFAs</a:t>
            </a:r>
            <a:r>
              <a:rPr lang="cs-CZ" sz="2400" dirty="0" smtClean="0"/>
              <a:t> are  </a:t>
            </a:r>
            <a:r>
              <a:rPr lang="cs-CZ" sz="2400" dirty="0" err="1" smtClean="0"/>
              <a:t>declared</a:t>
            </a:r>
            <a:r>
              <a:rPr lang="cs-CZ" sz="2400" dirty="0" smtClean="0"/>
              <a:t>.</a:t>
            </a:r>
          </a:p>
          <a:p>
            <a:r>
              <a:rPr lang="cs-CZ" sz="2400" i="1" dirty="0" smtClean="0"/>
              <a:t>T</a:t>
            </a:r>
            <a:r>
              <a:rPr lang="en-US" sz="2400" i="1" dirty="0" smtClean="0"/>
              <a:t>rans </a:t>
            </a:r>
            <a:r>
              <a:rPr lang="en-US" sz="2400" dirty="0"/>
              <a:t>fatty acids intake should be as low </a:t>
            </a:r>
            <a:r>
              <a:rPr lang="en-US" sz="2400" dirty="0" smtClean="0"/>
              <a:t>as </a:t>
            </a:r>
            <a:r>
              <a:rPr lang="en-US" sz="2400" dirty="0"/>
              <a:t>possible within the context </a:t>
            </a:r>
            <a:r>
              <a:rPr lang="en-US" sz="2400" dirty="0" smtClean="0"/>
              <a:t>of</a:t>
            </a:r>
            <a:r>
              <a:rPr lang="cs-CZ" sz="2400" dirty="0" smtClean="0"/>
              <a:t/>
            </a:r>
            <a:br>
              <a:rPr lang="cs-CZ" sz="2400" dirty="0" smtClean="0"/>
            </a:br>
            <a:r>
              <a:rPr lang="en-US" sz="2400" dirty="0" smtClean="0"/>
              <a:t>a </a:t>
            </a:r>
            <a:r>
              <a:rPr lang="en-US" sz="2400" dirty="0"/>
              <a:t>nutritionally adequate diet. </a:t>
            </a:r>
            <a:r>
              <a:rPr lang="cs-CZ" sz="2400" dirty="0" smtClean="0"/>
              <a:t> </a:t>
            </a:r>
          </a:p>
          <a:p>
            <a:r>
              <a:rPr lang="en-US" sz="2400" dirty="0"/>
              <a:t>The available evidence is insufficient to establish whether there </a:t>
            </a:r>
            <a:r>
              <a:rPr lang="en-US" sz="2400" dirty="0" smtClean="0"/>
              <a:t>is</a:t>
            </a:r>
            <a:r>
              <a:rPr lang="cs-CZ" sz="2400" dirty="0" smtClean="0"/>
              <a:t/>
            </a:r>
            <a:br>
              <a:rPr lang="cs-CZ" sz="2400" dirty="0" smtClean="0"/>
            </a:br>
            <a:r>
              <a:rPr lang="en-US" sz="2400" dirty="0" smtClean="0"/>
              <a:t>a </a:t>
            </a:r>
            <a:r>
              <a:rPr lang="en-US" sz="2400" dirty="0"/>
              <a:t>difference between </a:t>
            </a:r>
            <a:r>
              <a:rPr lang="en-US" sz="2400" b="1" dirty="0"/>
              <a:t>ruminant and industrial </a:t>
            </a:r>
            <a:r>
              <a:rPr lang="en-US" sz="2400" i="1" dirty="0"/>
              <a:t>trans </a:t>
            </a:r>
            <a:r>
              <a:rPr lang="en-US" sz="2400" dirty="0"/>
              <a:t>fatty acids consumed in equivalent amounts on the risk of coronary heart disease. </a:t>
            </a:r>
            <a:endParaRPr lang="cs-CZ" sz="2400" dirty="0"/>
          </a:p>
        </p:txBody>
      </p:sp>
      <p:sp>
        <p:nvSpPr>
          <p:cNvPr id="5" name="Zástupný symbol pro zápatí 4"/>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93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22038904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cs-CZ" dirty="0" smtClean="0"/>
              <a:t>Sterols</a:t>
            </a:r>
          </a:p>
        </p:txBody>
      </p:sp>
      <p:sp>
        <p:nvSpPr>
          <p:cNvPr id="45059" name="Content Placeholder 2"/>
          <p:cNvSpPr>
            <a:spLocks noGrp="1"/>
          </p:cNvSpPr>
          <p:nvPr>
            <p:ph idx="1"/>
          </p:nvPr>
        </p:nvSpPr>
        <p:spPr>
          <a:xfrm>
            <a:off x="838200" y="2008909"/>
            <a:ext cx="10515600" cy="3992646"/>
          </a:xfrm>
        </p:spPr>
        <p:txBody>
          <a:bodyPr>
            <a:normAutofit/>
          </a:bodyPr>
          <a:lstStyle/>
          <a:p>
            <a:pPr>
              <a:spcBef>
                <a:spcPts val="300"/>
              </a:spcBef>
            </a:pPr>
            <a:r>
              <a:rPr lang="en-US" altLang="cs-CZ" dirty="0" smtClean="0"/>
              <a:t>More complex than phospholipids or </a:t>
            </a:r>
            <a:r>
              <a:rPr lang="cs-CZ" dirty="0" err="1"/>
              <a:t>triacylglycerols</a:t>
            </a:r>
            <a:r>
              <a:rPr lang="cs-CZ" dirty="0"/>
              <a:t> </a:t>
            </a:r>
            <a:endParaRPr lang="en-US" altLang="cs-CZ" dirty="0" smtClean="0"/>
          </a:p>
          <a:p>
            <a:pPr lvl="1">
              <a:spcBef>
                <a:spcPts val="300"/>
              </a:spcBef>
            </a:pPr>
            <a:r>
              <a:rPr lang="en-US" altLang="cs-CZ" dirty="0" smtClean="0"/>
              <a:t>Four connect</a:t>
            </a:r>
            <a:r>
              <a:rPr lang="cs-CZ" altLang="cs-CZ" dirty="0" err="1" smtClean="0"/>
              <a:t>ed</a:t>
            </a:r>
            <a:r>
              <a:rPr lang="en-US" altLang="cs-CZ" dirty="0" smtClean="0"/>
              <a:t> rings of carbon and hydrogen</a:t>
            </a:r>
          </a:p>
          <a:p>
            <a:pPr>
              <a:spcBef>
                <a:spcPts val="300"/>
              </a:spcBef>
            </a:pPr>
            <a:r>
              <a:rPr lang="en-US" altLang="cs-CZ" dirty="0" smtClean="0"/>
              <a:t>Do not provide energy</a:t>
            </a:r>
          </a:p>
          <a:p>
            <a:pPr>
              <a:spcBef>
                <a:spcPts val="300"/>
              </a:spcBef>
            </a:pPr>
            <a:r>
              <a:rPr lang="en-US" altLang="cs-CZ" dirty="0" smtClean="0"/>
              <a:t>Cholesterol is the best known sterol</a:t>
            </a:r>
          </a:p>
          <a:p>
            <a:pPr lvl="1">
              <a:spcBef>
                <a:spcPts val="300"/>
              </a:spcBef>
            </a:pPr>
            <a:r>
              <a:rPr lang="en-US" altLang="cs-CZ" dirty="0" smtClean="0"/>
              <a:t>Found in every cell </a:t>
            </a:r>
          </a:p>
          <a:p>
            <a:pPr>
              <a:spcBef>
                <a:spcPts val="300"/>
              </a:spcBef>
            </a:pPr>
            <a:endParaRPr lang="en-US" altLang="cs-CZ" dirty="0" smtClean="0"/>
          </a:p>
        </p:txBody>
      </p:sp>
      <p:pic>
        <p:nvPicPr>
          <p:cNvPr id="4506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643" y="3483120"/>
            <a:ext cx="3852862"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8384983" y="1378040"/>
            <a:ext cx="3324628" cy="523220"/>
          </a:xfrm>
          <a:prstGeom prst="rect">
            <a:avLst/>
          </a:prstGeom>
          <a:solidFill>
            <a:schemeClr val="tx2">
              <a:lumMod val="60000"/>
              <a:lumOff val="40000"/>
            </a:schemeClr>
          </a:solidFill>
        </p:spPr>
        <p:txBody>
          <a:bodyPr wrap="none">
            <a:spAutoFit/>
          </a:bodyPr>
          <a:lstStyle/>
          <a:p>
            <a:r>
              <a:rPr lang="cs-CZ" altLang="cs-CZ" sz="2800" b="1" dirty="0" err="1" smtClean="0">
                <a:latin typeface="Segoe UI" panose="020B0502040204020203" pitchFamily="34" charset="0"/>
                <a:cs typeface="Segoe UI" panose="020B0502040204020203" pitchFamily="34" charset="0"/>
              </a:rPr>
              <a:t>Sterols</a:t>
            </a:r>
            <a:r>
              <a:rPr lang="cs-CZ" altLang="cs-CZ" sz="2800" b="1" dirty="0" smtClean="0">
                <a:latin typeface="Segoe UI" panose="020B0502040204020203" pitchFamily="34" charset="0"/>
                <a:cs typeface="Segoe UI" panose="020B0502040204020203" pitchFamily="34" charset="0"/>
              </a:rPr>
              <a:t> are not fat!</a:t>
            </a:r>
            <a:endParaRPr lang="cs-CZ" sz="2800" b="1" dirty="0">
              <a:latin typeface="Segoe UI" panose="020B0502040204020203" pitchFamily="34" charset="0"/>
              <a:cs typeface="Segoe UI" panose="020B0502040204020203" pitchFamily="34" charset="0"/>
            </a:endParaRPr>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94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05104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dirty="0" err="1"/>
              <a:t>Phytosterols</a:t>
            </a:r>
            <a:r>
              <a:rPr lang="en-US" altLang="cs-CZ" dirty="0"/>
              <a:t> – major plant </a:t>
            </a:r>
            <a:r>
              <a:rPr lang="en-US" altLang="cs-CZ" dirty="0" smtClean="0"/>
              <a:t>sterols</a:t>
            </a:r>
            <a:endParaRPr lang="cs-CZ" dirty="0"/>
          </a:p>
        </p:txBody>
      </p:sp>
      <p:sp>
        <p:nvSpPr>
          <p:cNvPr id="3" name="Zástupný symbol pro obsah 2"/>
          <p:cNvSpPr>
            <a:spLocks noGrp="1"/>
          </p:cNvSpPr>
          <p:nvPr>
            <p:ph idx="1"/>
          </p:nvPr>
        </p:nvSpPr>
        <p:spPr/>
        <p:txBody>
          <a:bodyPr/>
          <a:lstStyle/>
          <a:p>
            <a:r>
              <a:rPr lang="cs-CZ" dirty="0" err="1"/>
              <a:t>p</a:t>
            </a:r>
            <a:r>
              <a:rPr lang="cs-CZ" dirty="0" err="1" smtClean="0"/>
              <a:t>hytosterols</a:t>
            </a:r>
            <a:r>
              <a:rPr lang="cs-CZ" dirty="0" smtClean="0"/>
              <a:t> are </a:t>
            </a:r>
            <a:r>
              <a:rPr lang="cs-CZ" dirty="0" err="1" smtClean="0"/>
              <a:t>derived</a:t>
            </a:r>
            <a:r>
              <a:rPr lang="cs-CZ" dirty="0" smtClean="0"/>
              <a:t> </a:t>
            </a:r>
            <a:r>
              <a:rPr lang="cs-CZ" dirty="0" err="1" smtClean="0"/>
              <a:t>from</a:t>
            </a:r>
            <a:r>
              <a:rPr lang="cs-CZ" dirty="0" smtClean="0"/>
              <a:t> </a:t>
            </a:r>
            <a:r>
              <a:rPr lang="cs-CZ" dirty="0" err="1" smtClean="0"/>
              <a:t>plants</a:t>
            </a:r>
            <a:r>
              <a:rPr lang="cs-CZ" dirty="0" smtClean="0"/>
              <a:t> </a:t>
            </a:r>
          </a:p>
          <a:p>
            <a:r>
              <a:rPr lang="cs-CZ" b="1" dirty="0"/>
              <a:t>b</a:t>
            </a:r>
            <a:r>
              <a:rPr lang="cs-CZ" b="1" dirty="0" smtClean="0"/>
              <a:t>eta-sitosterol</a:t>
            </a:r>
            <a:r>
              <a:rPr lang="cs-CZ" dirty="0" smtClean="0"/>
              <a:t> </a:t>
            </a:r>
            <a:r>
              <a:rPr lang="cs-CZ" dirty="0" err="1" smtClean="0"/>
              <a:t>is</a:t>
            </a:r>
            <a:r>
              <a:rPr lang="cs-CZ" dirty="0" smtClean="0"/>
              <a:t> </a:t>
            </a:r>
            <a:r>
              <a:rPr lang="cs-CZ" dirty="0" err="1" smtClean="0"/>
              <a:t>obtained</a:t>
            </a:r>
            <a:r>
              <a:rPr lang="cs-CZ" dirty="0" smtClean="0"/>
              <a:t> </a:t>
            </a:r>
            <a:r>
              <a:rPr lang="cs-CZ" dirty="0" err="1" smtClean="0"/>
              <a:t>from</a:t>
            </a:r>
            <a:r>
              <a:rPr lang="cs-CZ" dirty="0" smtClean="0"/>
              <a:t> </a:t>
            </a:r>
            <a:r>
              <a:rPr lang="cs-CZ" dirty="0" err="1" smtClean="0"/>
              <a:t>nuts</a:t>
            </a:r>
            <a:r>
              <a:rPr lang="cs-CZ" dirty="0" smtClean="0"/>
              <a:t>, </a:t>
            </a:r>
            <a:r>
              <a:rPr lang="cs-CZ" dirty="0" err="1" smtClean="0"/>
              <a:t>cereals</a:t>
            </a:r>
            <a:r>
              <a:rPr lang="cs-CZ" dirty="0" smtClean="0"/>
              <a:t>, </a:t>
            </a:r>
            <a:r>
              <a:rPr lang="cs-CZ" dirty="0" err="1" smtClean="0"/>
              <a:t>fats</a:t>
            </a:r>
            <a:r>
              <a:rPr lang="cs-CZ" dirty="0" smtClean="0"/>
              <a:t> and </a:t>
            </a:r>
            <a:r>
              <a:rPr lang="cs-CZ" dirty="0" err="1" smtClean="0"/>
              <a:t>oils</a:t>
            </a:r>
            <a:endParaRPr lang="cs-CZ" dirty="0" smtClean="0"/>
          </a:p>
          <a:p>
            <a:r>
              <a:rPr lang="cs-CZ" dirty="0"/>
              <a:t>p</a:t>
            </a:r>
            <a:r>
              <a:rPr lang="cs-CZ" dirty="0" smtClean="0"/>
              <a:t>lant </a:t>
            </a:r>
            <a:r>
              <a:rPr lang="cs-CZ" dirty="0" err="1" smtClean="0"/>
              <a:t>stanol</a:t>
            </a:r>
            <a:r>
              <a:rPr lang="cs-CZ" dirty="0" smtClean="0"/>
              <a:t> and sterol </a:t>
            </a:r>
            <a:r>
              <a:rPr lang="cs-CZ" dirty="0" err="1" smtClean="0"/>
              <a:t>esters</a:t>
            </a:r>
            <a:r>
              <a:rPr lang="cs-CZ" dirty="0" smtClean="0"/>
              <a:t> </a:t>
            </a:r>
            <a:r>
              <a:rPr lang="cs-CZ" dirty="0" err="1" smtClean="0"/>
              <a:t>have</a:t>
            </a:r>
            <a:r>
              <a:rPr lang="cs-CZ" dirty="0" smtClean="0"/>
              <a:t> </a:t>
            </a:r>
            <a:r>
              <a:rPr lang="cs-CZ" dirty="0" err="1" smtClean="0"/>
              <a:t>been</a:t>
            </a:r>
            <a:r>
              <a:rPr lang="cs-CZ" dirty="0" smtClean="0"/>
              <a:t> </a:t>
            </a:r>
            <a:r>
              <a:rPr lang="cs-CZ" dirty="0" err="1" smtClean="0"/>
              <a:t>marketed</a:t>
            </a:r>
            <a:r>
              <a:rPr lang="cs-CZ" dirty="0" smtClean="0"/>
              <a:t> in </a:t>
            </a:r>
            <a:r>
              <a:rPr lang="cs-CZ" dirty="0" err="1" smtClean="0"/>
              <a:t>recent</a:t>
            </a:r>
            <a:r>
              <a:rPr lang="cs-CZ" dirty="0" smtClean="0"/>
              <a:t> </a:t>
            </a:r>
            <a:r>
              <a:rPr lang="cs-CZ" dirty="0" err="1" smtClean="0"/>
              <a:t>years</a:t>
            </a:r>
            <a:r>
              <a:rPr lang="cs-CZ" dirty="0" smtClean="0"/>
              <a:t> to </a:t>
            </a:r>
            <a:r>
              <a:rPr lang="cs-CZ" dirty="0" err="1" smtClean="0"/>
              <a:t>help</a:t>
            </a:r>
            <a:r>
              <a:rPr lang="cs-CZ" dirty="0" smtClean="0"/>
              <a:t> in cholesterol </a:t>
            </a:r>
            <a:r>
              <a:rPr lang="cs-CZ" dirty="0" err="1" smtClean="0"/>
              <a:t>lowering</a:t>
            </a:r>
            <a:r>
              <a:rPr lang="cs-CZ" dirty="0" smtClean="0"/>
              <a:t>, as </a:t>
            </a:r>
            <a:r>
              <a:rPr lang="cs-CZ" dirty="0" err="1" smtClean="0"/>
              <a:t>they</a:t>
            </a:r>
            <a:r>
              <a:rPr lang="cs-CZ" dirty="0" smtClean="0"/>
              <a:t> </a:t>
            </a:r>
            <a:r>
              <a:rPr lang="cs-CZ" dirty="0" err="1" smtClean="0"/>
              <a:t>compete</a:t>
            </a:r>
            <a:r>
              <a:rPr lang="cs-CZ" dirty="0" smtClean="0"/>
              <a:t> </a:t>
            </a:r>
            <a:r>
              <a:rPr lang="cs-CZ" dirty="0" err="1" smtClean="0"/>
              <a:t>with</a:t>
            </a:r>
            <a:r>
              <a:rPr lang="cs-CZ" dirty="0" smtClean="0"/>
              <a:t> cholesterol </a:t>
            </a:r>
            <a:r>
              <a:rPr lang="cs-CZ" dirty="0" err="1" smtClean="0"/>
              <a:t>for</a:t>
            </a:r>
            <a:r>
              <a:rPr lang="cs-CZ" dirty="0" smtClean="0"/>
              <a:t> </a:t>
            </a:r>
            <a:r>
              <a:rPr lang="cs-CZ" dirty="0" err="1" smtClean="0"/>
              <a:t>absorption</a:t>
            </a:r>
            <a:r>
              <a:rPr lang="cs-CZ" dirty="0" smtClean="0"/>
              <a:t> and </a:t>
            </a:r>
            <a:r>
              <a:rPr lang="cs-CZ" dirty="0" err="1" smtClean="0"/>
              <a:t>promote</a:t>
            </a:r>
            <a:r>
              <a:rPr lang="cs-CZ" dirty="0" smtClean="0"/>
              <a:t> </a:t>
            </a:r>
            <a:r>
              <a:rPr lang="cs-CZ" dirty="0" err="1" smtClean="0"/>
              <a:t>the</a:t>
            </a:r>
            <a:r>
              <a:rPr lang="cs-CZ" dirty="0" smtClean="0"/>
              <a:t> </a:t>
            </a:r>
            <a:r>
              <a:rPr lang="cs-CZ" dirty="0" err="1" smtClean="0"/>
              <a:t>increases</a:t>
            </a:r>
            <a:r>
              <a:rPr lang="cs-CZ" dirty="0" smtClean="0"/>
              <a:t> </a:t>
            </a:r>
            <a:r>
              <a:rPr lang="cs-CZ" dirty="0" err="1" smtClean="0"/>
              <a:t>loss</a:t>
            </a:r>
            <a:r>
              <a:rPr lang="cs-CZ" dirty="0" smtClean="0"/>
              <a:t> </a:t>
            </a:r>
            <a:r>
              <a:rPr lang="cs-CZ" dirty="0" err="1" smtClean="0"/>
              <a:t>of</a:t>
            </a:r>
            <a:r>
              <a:rPr lang="cs-CZ" dirty="0" smtClean="0"/>
              <a:t> cholesterol in </a:t>
            </a:r>
            <a:r>
              <a:rPr lang="cs-CZ" dirty="0" err="1" smtClean="0"/>
              <a:t>faeces</a:t>
            </a:r>
            <a:endParaRPr lang="cs-CZ" dirty="0" smtClean="0"/>
          </a:p>
        </p:txBody>
      </p:sp>
      <p:sp>
        <p:nvSpPr>
          <p:cNvPr id="6" name="Zástupný symbol pro zápatí 5"/>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1606364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422821" y="1496125"/>
            <a:ext cx="5627116" cy="2669638"/>
          </a:xfrm>
          <a:prstGeom prst="rect">
            <a:avLst/>
          </a:prstGeom>
        </p:spPr>
      </p:pic>
      <p:sp>
        <p:nvSpPr>
          <p:cNvPr id="2" name="Nadpis 1"/>
          <p:cNvSpPr>
            <a:spLocks noGrp="1"/>
          </p:cNvSpPr>
          <p:nvPr>
            <p:ph type="title"/>
          </p:nvPr>
        </p:nvSpPr>
        <p:spPr/>
        <p:txBody>
          <a:bodyPr/>
          <a:lstStyle/>
          <a:p>
            <a:r>
              <a:rPr lang="cs-CZ" dirty="0" err="1" smtClean="0"/>
              <a:t>Phytosterols</a:t>
            </a:r>
            <a:endParaRPr lang="cs-CZ" dirty="0"/>
          </a:p>
        </p:txBody>
      </p:sp>
      <p:sp>
        <p:nvSpPr>
          <p:cNvPr id="3" name="Zástupný symbol pro obsah 2"/>
          <p:cNvSpPr>
            <a:spLocks noGrp="1"/>
          </p:cNvSpPr>
          <p:nvPr>
            <p:ph idx="1"/>
          </p:nvPr>
        </p:nvSpPr>
        <p:spPr>
          <a:xfrm>
            <a:off x="838200" y="4283848"/>
            <a:ext cx="10515600" cy="1980944"/>
          </a:xfrm>
        </p:spPr>
        <p:txBody>
          <a:bodyPr>
            <a:normAutofit/>
          </a:bodyPr>
          <a:lstStyle/>
          <a:p>
            <a:pPr marL="0" indent="0" algn="ctr">
              <a:buNone/>
            </a:pPr>
            <a:r>
              <a:rPr lang="en-US" sz="2200" dirty="0">
                <a:solidFill>
                  <a:srgbClr val="231F20"/>
                </a:solidFill>
              </a:rPr>
              <a:t>Chemical structure of cholesterol, </a:t>
            </a:r>
            <a:r>
              <a:rPr lang="en-US" sz="2200" dirty="0" err="1">
                <a:solidFill>
                  <a:srgbClr val="231F20"/>
                </a:solidFill>
              </a:rPr>
              <a:t>sitosterol</a:t>
            </a:r>
            <a:r>
              <a:rPr lang="en-US" sz="2200" dirty="0">
                <a:solidFill>
                  <a:srgbClr val="231F20"/>
                </a:solidFill>
              </a:rPr>
              <a:t> (</a:t>
            </a:r>
            <a:r>
              <a:rPr lang="en-US" sz="2200" dirty="0" smtClean="0">
                <a:solidFill>
                  <a:srgbClr val="231F20"/>
                </a:solidFill>
              </a:rPr>
              <a:t>plant</a:t>
            </a:r>
            <a:r>
              <a:rPr lang="cs-CZ" sz="2200" dirty="0" smtClean="0">
                <a:solidFill>
                  <a:srgbClr val="231F20"/>
                </a:solidFill>
              </a:rPr>
              <a:t> </a:t>
            </a:r>
            <a:r>
              <a:rPr lang="en-US" sz="2200" dirty="0" smtClean="0">
                <a:solidFill>
                  <a:srgbClr val="231F20"/>
                </a:solidFill>
              </a:rPr>
              <a:t>sterol</a:t>
            </a:r>
            <a:r>
              <a:rPr lang="en-US" sz="2200" dirty="0">
                <a:solidFill>
                  <a:srgbClr val="231F20"/>
                </a:solidFill>
              </a:rPr>
              <a:t>), and </a:t>
            </a:r>
            <a:r>
              <a:rPr lang="en-US" sz="2200" dirty="0" err="1">
                <a:solidFill>
                  <a:srgbClr val="231F20"/>
                </a:solidFill>
              </a:rPr>
              <a:t>sitostanol</a:t>
            </a:r>
            <a:r>
              <a:rPr lang="en-US" sz="2200" dirty="0">
                <a:solidFill>
                  <a:srgbClr val="231F20"/>
                </a:solidFill>
              </a:rPr>
              <a:t> (plant </a:t>
            </a:r>
            <a:r>
              <a:rPr lang="en-US" sz="2200" dirty="0" err="1">
                <a:solidFill>
                  <a:srgbClr val="231F20"/>
                </a:solidFill>
              </a:rPr>
              <a:t>stanol</a:t>
            </a:r>
            <a:r>
              <a:rPr lang="en-US" sz="2200" dirty="0">
                <a:solidFill>
                  <a:srgbClr val="231F20"/>
                </a:solidFill>
              </a:rPr>
              <a:t>). Both plant sterols and </a:t>
            </a:r>
            <a:r>
              <a:rPr lang="en-US" sz="2200" dirty="0" smtClean="0">
                <a:solidFill>
                  <a:srgbClr val="231F20"/>
                </a:solidFill>
              </a:rPr>
              <a:t>plant</a:t>
            </a:r>
            <a:r>
              <a:rPr lang="cs-CZ" sz="2200" dirty="0" smtClean="0">
                <a:solidFill>
                  <a:srgbClr val="231F20"/>
                </a:solidFill>
              </a:rPr>
              <a:t> </a:t>
            </a:r>
            <a:r>
              <a:rPr lang="en-US" sz="2200" dirty="0" err="1" smtClean="0">
                <a:solidFill>
                  <a:srgbClr val="231F20"/>
                </a:solidFill>
              </a:rPr>
              <a:t>stanols</a:t>
            </a:r>
            <a:r>
              <a:rPr lang="en-US" sz="2200" dirty="0" smtClean="0">
                <a:solidFill>
                  <a:srgbClr val="231F20"/>
                </a:solidFill>
              </a:rPr>
              <a:t> </a:t>
            </a:r>
            <a:r>
              <a:rPr lang="en-US" sz="2200" dirty="0">
                <a:solidFill>
                  <a:srgbClr val="231F20"/>
                </a:solidFill>
              </a:rPr>
              <a:t>differ from cholesterol only in the side chain attached </a:t>
            </a:r>
            <a:r>
              <a:rPr lang="en-US" sz="2200" dirty="0" smtClean="0">
                <a:solidFill>
                  <a:srgbClr val="231F20"/>
                </a:solidFill>
              </a:rPr>
              <a:t>to</a:t>
            </a:r>
            <a:r>
              <a:rPr lang="cs-CZ" sz="2200" dirty="0" smtClean="0">
                <a:solidFill>
                  <a:srgbClr val="231F20"/>
                </a:solidFill>
              </a:rPr>
              <a:t> </a:t>
            </a:r>
            <a:r>
              <a:rPr lang="en-US" sz="2200" dirty="0" smtClean="0">
                <a:solidFill>
                  <a:srgbClr val="231F20"/>
                </a:solidFill>
              </a:rPr>
              <a:t>the </a:t>
            </a:r>
            <a:r>
              <a:rPr lang="en-US" sz="2200" dirty="0">
                <a:solidFill>
                  <a:srgbClr val="231F20"/>
                </a:solidFill>
              </a:rPr>
              <a:t>sterol ring. Plant </a:t>
            </a:r>
            <a:r>
              <a:rPr lang="en-US" sz="2200" dirty="0" err="1">
                <a:solidFill>
                  <a:srgbClr val="231F20"/>
                </a:solidFill>
              </a:rPr>
              <a:t>stanols</a:t>
            </a:r>
            <a:r>
              <a:rPr lang="en-US" sz="2200" dirty="0">
                <a:solidFill>
                  <a:srgbClr val="231F20"/>
                </a:solidFill>
              </a:rPr>
              <a:t> are saturated plant sterols without </a:t>
            </a:r>
            <a:r>
              <a:rPr lang="en-US" sz="2200" dirty="0" smtClean="0">
                <a:solidFill>
                  <a:srgbClr val="231F20"/>
                </a:solidFill>
              </a:rPr>
              <a:t>a</a:t>
            </a:r>
            <a:r>
              <a:rPr lang="cs-CZ" sz="2200" dirty="0" smtClean="0">
                <a:solidFill>
                  <a:srgbClr val="231F20"/>
                </a:solidFill>
              </a:rPr>
              <a:t> </a:t>
            </a:r>
            <a:r>
              <a:rPr lang="en-US" sz="2200" dirty="0" smtClean="0">
                <a:solidFill>
                  <a:srgbClr val="231F20"/>
                </a:solidFill>
              </a:rPr>
              <a:t>double </a:t>
            </a:r>
            <a:r>
              <a:rPr lang="en-US" sz="2200" dirty="0">
                <a:solidFill>
                  <a:srgbClr val="231F20"/>
                </a:solidFill>
              </a:rPr>
              <a:t>bond in the sterol ring. Due to their saturation </a:t>
            </a:r>
            <a:r>
              <a:rPr lang="en-US" sz="2200" dirty="0" smtClean="0">
                <a:solidFill>
                  <a:srgbClr val="231F20"/>
                </a:solidFill>
              </a:rPr>
              <a:t>status,</a:t>
            </a:r>
            <a:r>
              <a:rPr lang="cs-CZ" sz="2200" dirty="0" smtClean="0">
                <a:solidFill>
                  <a:srgbClr val="231F20"/>
                </a:solidFill>
              </a:rPr>
              <a:t> </a:t>
            </a:r>
            <a:r>
              <a:rPr lang="en-US" sz="2200" dirty="0" smtClean="0">
                <a:solidFill>
                  <a:srgbClr val="231F20"/>
                </a:solidFill>
              </a:rPr>
              <a:t>plant </a:t>
            </a:r>
            <a:r>
              <a:rPr lang="en-US" sz="2200" dirty="0" err="1">
                <a:solidFill>
                  <a:srgbClr val="231F20"/>
                </a:solidFill>
              </a:rPr>
              <a:t>stanols</a:t>
            </a:r>
            <a:r>
              <a:rPr lang="en-US" sz="2200" dirty="0">
                <a:solidFill>
                  <a:srgbClr val="231F20"/>
                </a:solidFill>
              </a:rPr>
              <a:t> are less effectively absorbed. Esterified plant </a:t>
            </a:r>
            <a:r>
              <a:rPr lang="en-US" sz="2200" dirty="0" smtClean="0">
                <a:solidFill>
                  <a:srgbClr val="231F20"/>
                </a:solidFill>
              </a:rPr>
              <a:t>sterols</a:t>
            </a:r>
            <a:r>
              <a:rPr lang="cs-CZ" sz="2200" dirty="0" smtClean="0">
                <a:solidFill>
                  <a:srgbClr val="231F20"/>
                </a:solidFill>
              </a:rPr>
              <a:t> </a:t>
            </a:r>
            <a:r>
              <a:rPr lang="en-US" sz="2200" dirty="0" smtClean="0">
                <a:solidFill>
                  <a:srgbClr val="231F20"/>
                </a:solidFill>
              </a:rPr>
              <a:t>and </a:t>
            </a:r>
            <a:r>
              <a:rPr lang="en-US" sz="2200" dirty="0">
                <a:solidFill>
                  <a:srgbClr val="231F20"/>
                </a:solidFill>
              </a:rPr>
              <a:t>plant </a:t>
            </a:r>
            <a:r>
              <a:rPr lang="en-US" sz="2200" dirty="0" err="1">
                <a:solidFill>
                  <a:srgbClr val="231F20"/>
                </a:solidFill>
              </a:rPr>
              <a:t>stanols</a:t>
            </a:r>
            <a:r>
              <a:rPr lang="en-US" sz="2200" dirty="0">
                <a:solidFill>
                  <a:srgbClr val="231F20"/>
                </a:solidFill>
              </a:rPr>
              <a:t> are supplemented in ‘nutraceuticals’ to </a:t>
            </a:r>
            <a:r>
              <a:rPr lang="en-US" sz="2200" dirty="0" smtClean="0">
                <a:solidFill>
                  <a:srgbClr val="231F20"/>
                </a:solidFill>
              </a:rPr>
              <a:t>reduce</a:t>
            </a:r>
            <a:r>
              <a:rPr lang="cs-CZ" sz="2200" dirty="0" smtClean="0">
                <a:solidFill>
                  <a:srgbClr val="231F20"/>
                </a:solidFill>
              </a:rPr>
              <a:t> </a:t>
            </a:r>
            <a:r>
              <a:rPr lang="cs-CZ" sz="2200" dirty="0" err="1" smtClean="0">
                <a:solidFill>
                  <a:srgbClr val="231F20"/>
                </a:solidFill>
              </a:rPr>
              <a:t>serum</a:t>
            </a:r>
            <a:r>
              <a:rPr lang="cs-CZ" sz="2200" dirty="0" smtClean="0">
                <a:solidFill>
                  <a:srgbClr val="231F20"/>
                </a:solidFill>
              </a:rPr>
              <a:t> </a:t>
            </a:r>
            <a:r>
              <a:rPr lang="cs-CZ" sz="2200" dirty="0">
                <a:solidFill>
                  <a:srgbClr val="231F20"/>
                </a:solidFill>
              </a:rPr>
              <a:t>cholesterol </a:t>
            </a:r>
            <a:r>
              <a:rPr lang="cs-CZ" sz="2200" dirty="0" err="1" smtClean="0">
                <a:solidFill>
                  <a:srgbClr val="231F20"/>
                </a:solidFill>
              </a:rPr>
              <a:t>levels</a:t>
            </a:r>
            <a:endParaRPr lang="cs-CZ" sz="2200" dirty="0"/>
          </a:p>
        </p:txBody>
      </p:sp>
      <p:sp>
        <p:nvSpPr>
          <p:cNvPr id="8" name="Zástupný symbol pro zápatí 7"/>
          <p:cNvSpPr>
            <a:spLocks noGrp="1"/>
          </p:cNvSpPr>
          <p:nvPr>
            <p:ph type="ftr" sz="quarter" idx="11"/>
          </p:nvPr>
        </p:nvSpPr>
        <p:spPr/>
        <p:txBody>
          <a:bodyPr/>
          <a:lstStyle/>
          <a:p>
            <a:r>
              <a:rPr lang="cs-CZ" smtClean="0"/>
              <a:t>Nutrition</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96</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726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Plant </a:t>
            </a:r>
            <a:r>
              <a:rPr lang="cs-CZ" dirty="0" err="1" smtClean="0"/>
              <a:t>sterols</a:t>
            </a:r>
            <a:r>
              <a:rPr lang="cs-CZ" dirty="0" smtClean="0"/>
              <a:t>/</a:t>
            </a:r>
            <a:r>
              <a:rPr lang="cs-CZ" dirty="0" err="1" smtClean="0"/>
              <a:t>stanols</a:t>
            </a:r>
            <a:r>
              <a:rPr lang="cs-CZ" dirty="0" smtClean="0"/>
              <a:t> – HEALTH CLAIMS</a:t>
            </a:r>
            <a:endParaRPr lang="cs-CZ" dirty="0"/>
          </a:p>
        </p:txBody>
      </p:sp>
      <p:sp>
        <p:nvSpPr>
          <p:cNvPr id="6" name="Zástupný symbol pro obsah 5"/>
          <p:cNvSpPr>
            <a:spLocks noGrp="1"/>
          </p:cNvSpPr>
          <p:nvPr>
            <p:ph idx="1"/>
          </p:nvPr>
        </p:nvSpPr>
        <p:spPr/>
        <p:txBody>
          <a:bodyPr>
            <a:normAutofit fontScale="85000" lnSpcReduction="20000"/>
          </a:bodyPr>
          <a:lstStyle/>
          <a:p>
            <a:r>
              <a:rPr lang="en-US" dirty="0" smtClean="0"/>
              <a:t>following </a:t>
            </a:r>
            <a:r>
              <a:rPr lang="en-US" dirty="0"/>
              <a:t>wording reflects the scientific evidence: “Plant sterols/</a:t>
            </a:r>
            <a:r>
              <a:rPr lang="en-US" dirty="0" err="1"/>
              <a:t>stanols</a:t>
            </a:r>
            <a:r>
              <a:rPr lang="en-US" dirty="0"/>
              <a:t> help to maintain normal blood cholesterol levels”. </a:t>
            </a:r>
            <a:endParaRPr lang="cs-CZ" dirty="0" smtClean="0"/>
          </a:p>
          <a:p>
            <a:pPr marL="468000"/>
            <a:r>
              <a:rPr lang="en-US" b="1" dirty="0"/>
              <a:t>Plant </a:t>
            </a:r>
            <a:r>
              <a:rPr lang="cs-CZ" b="1" dirty="0" smtClean="0"/>
              <a:t>s</a:t>
            </a:r>
            <a:r>
              <a:rPr lang="en-US" b="1" dirty="0" err="1" smtClean="0"/>
              <a:t>terols</a:t>
            </a:r>
            <a:r>
              <a:rPr lang="en-US" b="1" dirty="0" smtClean="0"/>
              <a:t> </a:t>
            </a:r>
            <a:r>
              <a:rPr lang="en-US" b="1" dirty="0"/>
              <a:t>improve blood cholesterol levels </a:t>
            </a:r>
          </a:p>
          <a:p>
            <a:pPr marL="468000"/>
            <a:r>
              <a:rPr lang="en-US" b="1" dirty="0"/>
              <a:t>Daily </a:t>
            </a:r>
            <a:r>
              <a:rPr lang="cs-CZ" b="1" dirty="0" smtClean="0"/>
              <a:t>p</a:t>
            </a:r>
            <a:r>
              <a:rPr lang="en-US" b="1" dirty="0" err="1" smtClean="0"/>
              <a:t>hytosterols</a:t>
            </a:r>
            <a:r>
              <a:rPr lang="en-US" b="1" dirty="0" smtClean="0"/>
              <a:t> </a:t>
            </a:r>
            <a:r>
              <a:rPr lang="en-US" b="1" dirty="0"/>
              <a:t>intake helps achieve acceptable </a:t>
            </a:r>
            <a:r>
              <a:rPr lang="en-US" b="1" dirty="0" smtClean="0"/>
              <a:t>LDL-cholesterol </a:t>
            </a:r>
            <a:r>
              <a:rPr lang="en-US" b="1" dirty="0"/>
              <a:t>levels </a:t>
            </a:r>
            <a:r>
              <a:rPr lang="en-US" dirty="0"/>
              <a:t>	</a:t>
            </a:r>
            <a:endParaRPr lang="cs-CZ" dirty="0" smtClean="0"/>
          </a:p>
          <a:p>
            <a:pPr>
              <a:spcBef>
                <a:spcPts val="3000"/>
              </a:spcBef>
            </a:pPr>
            <a:r>
              <a:rPr lang="en-US" dirty="0" smtClean="0"/>
              <a:t>In </a:t>
            </a:r>
            <a:r>
              <a:rPr lang="en-US" dirty="0"/>
              <a:t>order to bear the claim, a food should provide at least 0.8 g per day of plant sterols/</a:t>
            </a:r>
            <a:r>
              <a:rPr lang="en-US" dirty="0" err="1"/>
              <a:t>stanols</a:t>
            </a:r>
            <a:r>
              <a:rPr lang="en-US" dirty="0"/>
              <a:t> in one or more servings. These amounts can be reasonably achieved in the context of a balanced diet. The target population is </a:t>
            </a:r>
            <a:r>
              <a:rPr lang="en-US" dirty="0" smtClean="0"/>
              <a:t>adults</a:t>
            </a:r>
            <a:r>
              <a:rPr lang="cs-CZ" dirty="0" smtClean="0"/>
              <a:t>.</a:t>
            </a:r>
            <a:endParaRPr lang="cs-CZ" dirty="0"/>
          </a:p>
          <a:p>
            <a:pPr>
              <a:spcBef>
                <a:spcPts val="3000"/>
              </a:spcBef>
            </a:pPr>
            <a:r>
              <a:rPr lang="en-US" dirty="0"/>
              <a:t>Food products containing plant sterols and/or plant </a:t>
            </a:r>
            <a:r>
              <a:rPr lang="en-US" dirty="0" err="1"/>
              <a:t>stanols</a:t>
            </a:r>
            <a:r>
              <a:rPr lang="en-US" dirty="0"/>
              <a:t> may not be nutritionally appropriate for pregnant and breastfeeding women, and for children under the age of five years</a:t>
            </a:r>
            <a:r>
              <a:rPr lang="en-US" dirty="0" smtClean="0"/>
              <a:t>.</a:t>
            </a:r>
            <a:endParaRPr lang="en-US"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7693377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normAutofit/>
          </a:bodyPr>
          <a:lstStyle/>
          <a:p>
            <a:pPr eaLnBrk="1" hangingPunct="1"/>
            <a:r>
              <a:rPr lang="en-US" altLang="cs-CZ" dirty="0"/>
              <a:t>What is </a:t>
            </a:r>
            <a:r>
              <a:rPr lang="cs-CZ" altLang="cs-CZ" dirty="0" smtClean="0"/>
              <a:t>c</a:t>
            </a:r>
            <a:r>
              <a:rPr lang="en-US" altLang="cs-CZ" dirty="0" err="1" smtClean="0"/>
              <a:t>holesterol</a:t>
            </a:r>
            <a:r>
              <a:rPr lang="en-US" altLang="cs-CZ" dirty="0"/>
              <a:t>?</a:t>
            </a:r>
          </a:p>
        </p:txBody>
      </p:sp>
      <p:sp>
        <p:nvSpPr>
          <p:cNvPr id="10243" name="Rectangle 1027"/>
          <p:cNvSpPr>
            <a:spLocks noGrp="1" noChangeArrowheads="1"/>
          </p:cNvSpPr>
          <p:nvPr>
            <p:ph idx="1"/>
          </p:nvPr>
        </p:nvSpPr>
        <p:spPr/>
        <p:txBody>
          <a:bodyPr>
            <a:normAutofit/>
          </a:bodyPr>
          <a:lstStyle/>
          <a:p>
            <a:pPr eaLnBrk="1" hangingPunct="1">
              <a:lnSpc>
                <a:spcPct val="90000"/>
              </a:lnSpc>
            </a:pPr>
            <a:r>
              <a:rPr lang="en-US" altLang="cs-CZ" dirty="0"/>
              <a:t>Cholesterol is </a:t>
            </a:r>
            <a:r>
              <a:rPr lang="en-US" altLang="cs-CZ" u="sng" dirty="0">
                <a:solidFill>
                  <a:srgbClr val="FF0000"/>
                </a:solidFill>
              </a:rPr>
              <a:t>NOT</a:t>
            </a:r>
            <a:r>
              <a:rPr lang="en-US" altLang="cs-CZ" dirty="0"/>
              <a:t> </a:t>
            </a:r>
            <a:r>
              <a:rPr lang="cs-CZ" altLang="cs-CZ" dirty="0" smtClean="0"/>
              <a:t>a </a:t>
            </a:r>
            <a:r>
              <a:rPr lang="en-US" altLang="cs-CZ" dirty="0" smtClean="0"/>
              <a:t>fat</a:t>
            </a:r>
            <a:r>
              <a:rPr lang="en-US" altLang="cs-CZ" dirty="0"/>
              <a:t>.  </a:t>
            </a:r>
          </a:p>
          <a:p>
            <a:pPr eaLnBrk="1" hangingPunct="1">
              <a:lnSpc>
                <a:spcPct val="90000"/>
              </a:lnSpc>
            </a:pPr>
            <a:r>
              <a:rPr lang="en-US" altLang="cs-CZ" dirty="0" smtClean="0"/>
              <a:t>a </a:t>
            </a:r>
            <a:r>
              <a:rPr lang="en-US" altLang="cs-CZ" dirty="0"/>
              <a:t>“fat-like” substance present in all body cells that is needed for many essential body </a:t>
            </a:r>
            <a:r>
              <a:rPr lang="en-US" altLang="cs-CZ" dirty="0" smtClean="0"/>
              <a:t>processes</a:t>
            </a:r>
            <a:endParaRPr lang="en-US" altLang="cs-CZ" dirty="0"/>
          </a:p>
          <a:p>
            <a:pPr eaLnBrk="1" hangingPunct="1">
              <a:lnSpc>
                <a:spcPct val="90000"/>
              </a:lnSpc>
            </a:pPr>
            <a:r>
              <a:rPr lang="en-US" altLang="cs-CZ" dirty="0" smtClean="0"/>
              <a:t>contributes </a:t>
            </a:r>
            <a:r>
              <a:rPr lang="en-US" altLang="cs-CZ" dirty="0"/>
              <a:t>to the </a:t>
            </a:r>
            <a:r>
              <a:rPr lang="en-US" altLang="cs-CZ" i="1" dirty="0"/>
              <a:t>digestion of fat</a:t>
            </a:r>
            <a:r>
              <a:rPr lang="en-US" altLang="cs-CZ" dirty="0"/>
              <a:t> and the skin’s production of vitamin </a:t>
            </a:r>
            <a:r>
              <a:rPr lang="en-US" altLang="cs-CZ" dirty="0" smtClean="0"/>
              <a:t>D  </a:t>
            </a:r>
            <a:endParaRPr lang="en-US" altLang="cs-CZ" dirty="0"/>
          </a:p>
          <a:p>
            <a:pPr eaLnBrk="1" hangingPunct="1">
              <a:lnSpc>
                <a:spcPct val="90000"/>
              </a:lnSpc>
            </a:pPr>
            <a:r>
              <a:rPr lang="cs-CZ" altLang="cs-CZ" dirty="0"/>
              <a:t>a</a:t>
            </a:r>
            <a:r>
              <a:rPr lang="en-US" altLang="cs-CZ" dirty="0" err="1" smtClean="0"/>
              <a:t>dults</a:t>
            </a:r>
            <a:r>
              <a:rPr lang="en-US" altLang="cs-CZ" dirty="0" smtClean="0"/>
              <a:t> </a:t>
            </a:r>
            <a:r>
              <a:rPr lang="en-US" altLang="cs-CZ" dirty="0"/>
              <a:t>manufacture all the cholesterol they need, mostly in the </a:t>
            </a:r>
            <a:r>
              <a:rPr lang="en-US" altLang="cs-CZ" dirty="0" smtClean="0"/>
              <a:t>liver</a:t>
            </a:r>
            <a:endParaRPr lang="en-US" altLang="cs-CZ" dirty="0"/>
          </a:p>
          <a:p>
            <a:pPr eaLnBrk="1" hangingPunct="1">
              <a:lnSpc>
                <a:spcPct val="90000"/>
              </a:lnSpc>
            </a:pPr>
            <a:r>
              <a:rPr lang="cs-CZ" altLang="cs-CZ" dirty="0"/>
              <a:t>a</a:t>
            </a:r>
            <a:r>
              <a:rPr lang="en-US" altLang="cs-CZ" dirty="0" err="1" smtClean="0"/>
              <a:t>ll</a:t>
            </a:r>
            <a:r>
              <a:rPr lang="en-US" altLang="cs-CZ" dirty="0" smtClean="0"/>
              <a:t> </a:t>
            </a:r>
            <a:r>
              <a:rPr lang="en-US" altLang="cs-CZ" dirty="0"/>
              <a:t>animals also have the ability to manufacture </a:t>
            </a:r>
            <a:r>
              <a:rPr lang="en-US" altLang="cs-CZ" dirty="0" smtClean="0"/>
              <a:t>cholesterol</a:t>
            </a:r>
            <a:endParaRPr lang="en-US" altLang="cs-CZ"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380174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cs-CZ" dirty="0" smtClean="0"/>
              <a:t>LDLs </a:t>
            </a:r>
            <a:r>
              <a:rPr lang="en-US" altLang="cs-CZ" dirty="0"/>
              <a:t>and </a:t>
            </a:r>
            <a:r>
              <a:rPr lang="en-US" altLang="cs-CZ" dirty="0" smtClean="0"/>
              <a:t>HDLs</a:t>
            </a:r>
            <a:endParaRPr lang="en-US" altLang="cs-CZ" dirty="0"/>
          </a:p>
        </p:txBody>
      </p:sp>
      <p:sp>
        <p:nvSpPr>
          <p:cNvPr id="12291" name="Rectangle 3"/>
          <p:cNvSpPr>
            <a:spLocks noGrp="1" noChangeArrowheads="1"/>
          </p:cNvSpPr>
          <p:nvPr>
            <p:ph idx="1"/>
          </p:nvPr>
        </p:nvSpPr>
        <p:spPr/>
        <p:txBody>
          <a:bodyPr>
            <a:normAutofit/>
          </a:bodyPr>
          <a:lstStyle/>
          <a:p>
            <a:r>
              <a:rPr lang="en-US" altLang="cs-CZ" dirty="0" smtClean="0"/>
              <a:t>certain </a:t>
            </a:r>
            <a:r>
              <a:rPr lang="en-US" altLang="cs-CZ" dirty="0"/>
              <a:t>amount of cholesterol circulates in the </a:t>
            </a:r>
            <a:r>
              <a:rPr lang="en-US" altLang="cs-CZ" dirty="0" smtClean="0"/>
              <a:t>blood</a:t>
            </a:r>
            <a:endParaRPr lang="cs-CZ" altLang="cs-CZ" dirty="0" smtClean="0"/>
          </a:p>
          <a:p>
            <a:r>
              <a:rPr lang="cs-CZ" altLang="cs-CZ" dirty="0"/>
              <a:t>i</a:t>
            </a:r>
            <a:r>
              <a:rPr lang="en-US" altLang="cs-CZ" dirty="0" smtClean="0"/>
              <a:t>t </a:t>
            </a:r>
            <a:r>
              <a:rPr lang="en-US" altLang="cs-CZ" dirty="0"/>
              <a:t>does not float through the bloodstream on its own, but in chemical “packages” called </a:t>
            </a:r>
            <a:r>
              <a:rPr lang="en-US" altLang="cs-CZ" dirty="0" smtClean="0"/>
              <a:t>lipoproteins</a:t>
            </a:r>
            <a:endParaRPr lang="cs-CZ" altLang="cs-CZ" dirty="0" smtClean="0"/>
          </a:p>
          <a:p>
            <a:r>
              <a:rPr lang="cs-CZ" altLang="cs-CZ" dirty="0"/>
              <a:t>t</a:t>
            </a:r>
            <a:r>
              <a:rPr lang="en-US" altLang="cs-CZ" dirty="0" smtClean="0"/>
              <a:t>here </a:t>
            </a:r>
            <a:r>
              <a:rPr lang="en-US" altLang="cs-CZ" dirty="0"/>
              <a:t>are two major kinds of lipoproteins:</a:t>
            </a:r>
          </a:p>
          <a:p>
            <a:pPr marL="990600" lvl="1" indent="-533400">
              <a:buFontTx/>
              <a:buAutoNum type="arabicPeriod"/>
            </a:pPr>
            <a:r>
              <a:rPr lang="en-US" altLang="cs-CZ" sz="2800" b="1" dirty="0" smtClean="0"/>
              <a:t>LDLs</a:t>
            </a:r>
            <a:r>
              <a:rPr lang="en-US" altLang="cs-CZ" sz="2800" dirty="0" smtClean="0"/>
              <a:t> </a:t>
            </a:r>
            <a:r>
              <a:rPr lang="en-US" altLang="cs-CZ" sz="2800" dirty="0"/>
              <a:t>(Low-Density </a:t>
            </a:r>
            <a:r>
              <a:rPr lang="en-US" altLang="cs-CZ" sz="2800" dirty="0" smtClean="0"/>
              <a:t>Lipoprotein</a:t>
            </a:r>
            <a:r>
              <a:rPr lang="cs-CZ" altLang="cs-CZ" sz="2800" dirty="0" smtClean="0"/>
              <a:t>s</a:t>
            </a:r>
            <a:r>
              <a:rPr lang="en-US" altLang="cs-CZ" sz="2800" dirty="0" smtClean="0"/>
              <a:t>)</a:t>
            </a:r>
            <a:endParaRPr lang="en-US" altLang="cs-CZ" sz="2800" dirty="0"/>
          </a:p>
          <a:p>
            <a:pPr marL="990600" lvl="1" indent="-533400">
              <a:buFontTx/>
              <a:buAutoNum type="arabicPeriod"/>
            </a:pPr>
            <a:r>
              <a:rPr lang="en-US" altLang="cs-CZ" sz="2800" b="1" dirty="0" smtClean="0"/>
              <a:t>HDLs</a:t>
            </a:r>
            <a:r>
              <a:rPr lang="en-US" altLang="cs-CZ" sz="2800" dirty="0" smtClean="0"/>
              <a:t> </a:t>
            </a:r>
            <a:r>
              <a:rPr lang="en-US" altLang="cs-CZ" sz="2800" dirty="0"/>
              <a:t>(High-Density </a:t>
            </a:r>
            <a:r>
              <a:rPr lang="en-US" altLang="cs-CZ" sz="2800" dirty="0" smtClean="0"/>
              <a:t>Lipoprotein</a:t>
            </a:r>
            <a:r>
              <a:rPr lang="cs-CZ" altLang="cs-CZ" sz="2800" dirty="0" smtClean="0"/>
              <a:t>s</a:t>
            </a:r>
            <a:r>
              <a:rPr lang="en-US" altLang="cs-CZ" sz="2800" dirty="0" smtClean="0"/>
              <a:t>)</a:t>
            </a:r>
            <a:endParaRPr lang="en-US" altLang="cs-CZ" sz="2800" dirty="0"/>
          </a:p>
        </p:txBody>
      </p:sp>
      <p:sp>
        <p:nvSpPr>
          <p:cNvPr id="4" name="Zástupný symbol pro zápatí 3"/>
          <p:cNvSpPr>
            <a:spLocks noGrp="1"/>
          </p:cNvSpPr>
          <p:nvPr>
            <p:ph type="ftr" sz="quarter" idx="11"/>
          </p:nvPr>
        </p:nvSpPr>
        <p:spPr/>
        <p:txBody>
          <a:bodyPr/>
          <a:lstStyle/>
          <a:p>
            <a:r>
              <a:rPr lang="cs-CZ" smtClean="0"/>
              <a:t>Nutrition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Fat, salt and </a:t>
            </a:r>
            <a:r>
              <a:rPr lang="cs-CZ" dirty="0" err="1" smtClean="0">
                <a:solidFill>
                  <a:schemeClr val="tx2">
                    <a:lumMod val="60000"/>
                    <a:lumOff val="40000"/>
                  </a:schemeClr>
                </a:solidFill>
              </a:rPr>
              <a:t>sugar</a:t>
            </a:r>
            <a:endParaRPr lang="cs-CZ" dirty="0">
              <a:solidFill>
                <a:schemeClr val="tx2">
                  <a:lumMod val="60000"/>
                  <a:lumOff val="40000"/>
                </a:schemeClr>
              </a:solidFill>
            </a:endParaRPr>
          </a:p>
        </p:txBody>
      </p:sp>
    </p:spTree>
    <p:extLst>
      <p:ext uri="{BB962C8B-B14F-4D97-AF65-F5344CB8AC3E}">
        <p14:creationId xmlns:p14="http://schemas.microsoft.com/office/powerpoint/2010/main" val="143750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1317</TotalTime>
  <Words>8499</Words>
  <Application>Microsoft Office PowerPoint</Application>
  <PresentationFormat>Širokoúhlá obrazovka</PresentationFormat>
  <Paragraphs>1513</Paragraphs>
  <Slides>143</Slides>
  <Notes>63</Notes>
  <HiddenSlides>40</HiddenSlides>
  <MMClips>0</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143</vt:i4>
      </vt:variant>
    </vt:vector>
  </HeadingPairs>
  <TitlesOfParts>
    <vt:vector size="157" baseType="lpstr">
      <vt:lpstr>Calibri</vt:lpstr>
      <vt:lpstr>Century Schoolbook</vt:lpstr>
      <vt:lpstr>Segoe UI Black</vt:lpstr>
      <vt:lpstr>Gill Sans MT Condensed</vt:lpstr>
      <vt:lpstr>Arial Unicode MS</vt:lpstr>
      <vt:lpstr>Wingdings</vt:lpstr>
      <vt:lpstr>MS PGothic</vt:lpstr>
      <vt:lpstr>Arial Narrow</vt:lpstr>
      <vt:lpstr>Times New Roman</vt:lpstr>
      <vt:lpstr>Calibri Light</vt:lpstr>
      <vt:lpstr>MS PGothic</vt:lpstr>
      <vt:lpstr>Arial</vt:lpstr>
      <vt:lpstr>Segoe UI</vt:lpstr>
      <vt:lpstr>Motiv Office</vt:lpstr>
      <vt:lpstr>NUTRITION Seminar</vt:lpstr>
      <vt:lpstr>Why nutrition?</vt:lpstr>
      <vt:lpstr>Why are nutrition and weight status important?</vt:lpstr>
      <vt:lpstr>Food Based Dietary Guidelines (FBDG)</vt:lpstr>
      <vt:lpstr>FBDG graphic formats</vt:lpstr>
      <vt:lpstr>Prezentace aplikace PowerPoint</vt:lpstr>
      <vt:lpstr>FOOD LABELING - REGULATION (EU) No 1169/2011</vt:lpstr>
      <vt:lpstr>FOOD LABELING - REGULATION (EU) No 1169/2011</vt:lpstr>
      <vt:lpstr>Nutrition declaration</vt:lpstr>
      <vt:lpstr>Allergens I</vt:lpstr>
      <vt:lpstr>Allergens II</vt:lpstr>
      <vt:lpstr>Allergens III</vt:lpstr>
      <vt:lpstr>Nutrition claim…</vt:lpstr>
      <vt:lpstr>Permitted nutrition claims - examples</vt:lpstr>
      <vt:lpstr>Permitted nutrition claims - summary</vt:lpstr>
      <vt:lpstr>Health claim…</vt:lpstr>
      <vt:lpstr>Useful references</vt:lpstr>
      <vt:lpstr>GRAINS</vt:lpstr>
      <vt:lpstr>Grains group</vt:lpstr>
      <vt:lpstr>Incomplete proteins… </vt:lpstr>
      <vt:lpstr>Carbohydrates    1 g = 17 kJ (4,2 kcal)</vt:lpstr>
      <vt:lpstr>Gluten</vt:lpstr>
      <vt:lpstr>Whole grains</vt:lpstr>
      <vt:lpstr>Prezentace aplikace PowerPoint</vt:lpstr>
      <vt:lpstr>Dietary fibre</vt:lpstr>
      <vt:lpstr>NUTRITION CLAIMS about fibre</vt:lpstr>
      <vt:lpstr>Glycemic index</vt:lpstr>
      <vt:lpstr>Prezentace aplikace PowerPoint</vt:lpstr>
      <vt:lpstr>Health claims about beta-glucans</vt:lpstr>
      <vt:lpstr>FRUITS AND VEGETABLES</vt:lpstr>
      <vt:lpstr>Nutrient content (apple)</vt:lpstr>
      <vt:lpstr>…and those are?</vt:lpstr>
      <vt:lpstr>3–5 servings; a serving is…</vt:lpstr>
      <vt:lpstr>To imagine that better</vt:lpstr>
      <vt:lpstr>Health claims</vt:lpstr>
      <vt:lpstr>Vitamin C</vt:lpstr>
      <vt:lpstr>One veggie, two faces</vt:lpstr>
      <vt:lpstr>Fruit or juice?</vt:lpstr>
      <vt:lpstr>MILK AND DAIRY PRODUCTS</vt:lpstr>
      <vt:lpstr>Milk and dairy products</vt:lpstr>
      <vt:lpstr>Composition of cow’s milk</vt:lpstr>
      <vt:lpstr>Servings and recommendation</vt:lpstr>
      <vt:lpstr>Calcium 800 mg per day (health claims)</vt:lpstr>
      <vt:lpstr>Calcium absorption</vt:lpstr>
      <vt:lpstr>Milk as a source of calcium</vt:lpstr>
      <vt:lpstr>Allergy to CMP vs. lactose intolerance</vt:lpstr>
      <vt:lpstr>Allergy to cow’s milk</vt:lpstr>
      <vt:lpstr>Lactose intolerance (hypolactasia, lactase-non persistence)</vt:lpstr>
      <vt:lpstr>Live yoghurt cultures (health claims)</vt:lpstr>
      <vt:lpstr>Read labels!</vt:lpstr>
      <vt:lpstr>MEAT, FISH AND SEAFOOD, EGGS, LEGUMES, NUTS AND SEEDS </vt:lpstr>
      <vt:lpstr>Prezentace aplikace PowerPoint</vt:lpstr>
      <vt:lpstr>Prezentace aplikace PowerPoint</vt:lpstr>
      <vt:lpstr>PROTEIN</vt:lpstr>
      <vt:lpstr>Servings</vt:lpstr>
      <vt:lpstr>Prezentace aplikace PowerPoint</vt:lpstr>
      <vt:lpstr>Fish and seafood: EPA, DHA, vit. D</vt:lpstr>
      <vt:lpstr>Conditions for using the claims</vt:lpstr>
      <vt:lpstr>Mercury in fish and shellfish</vt:lpstr>
      <vt:lpstr>MEAT: Fe, Zn, B12</vt:lpstr>
      <vt:lpstr>Health claim: MEAT or FISH</vt:lpstr>
      <vt:lpstr>PROCESSED MEAT x RED MEAT</vt:lpstr>
      <vt:lpstr>Prezentace aplikace PowerPoint</vt:lpstr>
      <vt:lpstr>Cholesterol</vt:lpstr>
      <vt:lpstr>Cholesterol In Foods:</vt:lpstr>
      <vt:lpstr>Nutrients in eggs</vt:lpstr>
      <vt:lpstr>Legumes, nuts and seeds: FIBRE</vt:lpstr>
      <vt:lpstr>Legumes, nuts and seeds: ALA</vt:lpstr>
      <vt:lpstr>Health claim: WALNUTS</vt:lpstr>
      <vt:lpstr>Prezentace aplikace PowerPoint</vt:lpstr>
      <vt:lpstr>Prezentace aplikace PowerPoint</vt:lpstr>
      <vt:lpstr>FAT, SALT AND SUGAR</vt:lpstr>
      <vt:lpstr>LIPID</vt:lpstr>
      <vt:lpstr>Prezentace aplikace PowerPoint</vt:lpstr>
      <vt:lpstr>Prezentace aplikace PowerPoint</vt:lpstr>
      <vt:lpstr>Functions of Fat </vt:lpstr>
      <vt:lpstr>In 2.000 kcal…</vt:lpstr>
      <vt:lpstr>Prezentace aplikace PowerPoint</vt:lpstr>
      <vt:lpstr>Fatty acid nomenclature</vt:lpstr>
      <vt:lpstr>Difference in double-bond location</vt:lpstr>
      <vt:lpstr>Difference in double-bond location</vt:lpstr>
      <vt:lpstr>Types of fatty acids</vt:lpstr>
      <vt:lpstr>The Omega fatty acids</vt:lpstr>
      <vt:lpstr>Sources of fatty acids</vt:lpstr>
      <vt:lpstr>SFA</vt:lpstr>
      <vt:lpstr>MUFA</vt:lpstr>
      <vt:lpstr>PUFA</vt:lpstr>
      <vt:lpstr>Prezentace aplikace PowerPoint</vt:lpstr>
      <vt:lpstr>Hydrogenation of unsaturated FA</vt:lpstr>
      <vt:lpstr>Trans-unsaturated fatty acids</vt:lpstr>
      <vt:lpstr>Hydrogenation</vt:lpstr>
      <vt:lpstr>Trans-unsaturated fatty acids (TFAs)</vt:lpstr>
      <vt:lpstr>Down with TFAs -1 %</vt:lpstr>
      <vt:lpstr>Sterols</vt:lpstr>
      <vt:lpstr>Phytosterols – major plant sterols</vt:lpstr>
      <vt:lpstr>Phytosterols</vt:lpstr>
      <vt:lpstr>Plant sterols/stanols – HEALTH CLAIMS</vt:lpstr>
      <vt:lpstr>What is cholesterol?</vt:lpstr>
      <vt:lpstr>LDLs and HDLs</vt:lpstr>
      <vt:lpstr>Low-Density Lipoproteins</vt:lpstr>
      <vt:lpstr> High-Density Lipoproteins</vt:lpstr>
      <vt:lpstr>Important!</vt:lpstr>
      <vt:lpstr>Prezentace aplikace PowerPoint</vt:lpstr>
      <vt:lpstr> Saturated fatty acids</vt:lpstr>
      <vt:lpstr>Monounsaturated fatty acids</vt:lpstr>
      <vt:lpstr>Polyunsaturated Fatty Acids</vt:lpstr>
      <vt:lpstr>Lipoprotein profile</vt:lpstr>
      <vt:lpstr>Effect on blood cholesterol</vt:lpstr>
      <vt:lpstr>Prezentace aplikace PowerPoint</vt:lpstr>
      <vt:lpstr>Essential fatty acids</vt:lpstr>
      <vt:lpstr>Interconversion between fatty acids</vt:lpstr>
      <vt:lpstr>Essential fatty acids, eicosanoids, and cell membrane</vt:lpstr>
      <vt:lpstr>Essential Fatty Acids, Eicosanoids, and Cell Membrane</vt:lpstr>
      <vt:lpstr>Eicosanoid functions: role in heart disease</vt:lpstr>
      <vt:lpstr>Prezentace aplikace PowerPoint</vt:lpstr>
      <vt:lpstr>Prezentace aplikace PowerPoint</vt:lpstr>
      <vt:lpstr>Lowering fat and cholesterol in the diet</vt:lpstr>
      <vt:lpstr>Use moderation with fat intake</vt:lpstr>
      <vt:lpstr>Salt vs. Sodium</vt:lpstr>
      <vt:lpstr>Salt: a history</vt:lpstr>
      <vt:lpstr>Salt: a history</vt:lpstr>
      <vt:lpstr>Salt: a history</vt:lpstr>
      <vt:lpstr>Salt: a history</vt:lpstr>
      <vt:lpstr>Where is the sodium?</vt:lpstr>
      <vt:lpstr>Where is the salt?</vt:lpstr>
      <vt:lpstr>At home</vt:lpstr>
      <vt:lpstr>Why Sodium Reduction?</vt:lpstr>
      <vt:lpstr>Iodine and salt</vt:lpstr>
      <vt:lpstr>Differences in Na between Countries</vt:lpstr>
      <vt:lpstr>SUGARS = mono- and disaccharides</vt:lpstr>
      <vt:lpstr>Sugar</vt:lpstr>
      <vt:lpstr>Sugar</vt:lpstr>
      <vt:lpstr>Sugar - European legislation</vt:lpstr>
      <vt:lpstr>Sugar</vt:lpstr>
      <vt:lpstr>Empty Calories?</vt:lpstr>
      <vt:lpstr>Nutritive &amp; Artificial Sweeteners</vt:lpstr>
      <vt:lpstr>Nutritive &amp; Artificial Sweeteners</vt:lpstr>
      <vt:lpstr>Sugar recommendations</vt:lpstr>
      <vt:lpstr>WATER</vt:lpstr>
      <vt:lpstr>Water balance</vt:lpstr>
      <vt:lpstr>How much water?</vt:lpstr>
      <vt:lpstr>Content of water in food</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Seminar</dc:title>
  <dc:creator>Martin Krobot</dc:creator>
  <cp:lastModifiedBy>Martin Krobot</cp:lastModifiedBy>
  <cp:revision>84</cp:revision>
  <dcterms:created xsi:type="dcterms:W3CDTF">2016-03-05T21:38:03Z</dcterms:created>
  <dcterms:modified xsi:type="dcterms:W3CDTF">2019-02-26T09:22:36Z</dcterms:modified>
</cp:coreProperties>
</file>