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55"/>
  </p:notesMasterIdLst>
  <p:sldIdLst>
    <p:sldId id="256" r:id="rId2"/>
    <p:sldId id="456" r:id="rId3"/>
    <p:sldId id="293" r:id="rId4"/>
    <p:sldId id="374" r:id="rId5"/>
    <p:sldId id="294" r:id="rId6"/>
    <p:sldId id="257" r:id="rId7"/>
    <p:sldId id="379" r:id="rId8"/>
    <p:sldId id="259" r:id="rId9"/>
    <p:sldId id="258" r:id="rId10"/>
    <p:sldId id="295" r:id="rId11"/>
    <p:sldId id="375" r:id="rId12"/>
    <p:sldId id="376" r:id="rId13"/>
    <p:sldId id="377" r:id="rId14"/>
    <p:sldId id="296" r:id="rId15"/>
    <p:sldId id="297" r:id="rId16"/>
    <p:sldId id="298" r:id="rId17"/>
    <p:sldId id="373" r:id="rId18"/>
    <p:sldId id="299" r:id="rId19"/>
    <p:sldId id="300" r:id="rId20"/>
    <p:sldId id="301" r:id="rId21"/>
    <p:sldId id="302" r:id="rId22"/>
    <p:sldId id="382" r:id="rId23"/>
    <p:sldId id="303" r:id="rId24"/>
    <p:sldId id="304" r:id="rId25"/>
    <p:sldId id="453" r:id="rId26"/>
    <p:sldId id="305" r:id="rId27"/>
    <p:sldId id="306" r:id="rId28"/>
    <p:sldId id="307" r:id="rId29"/>
    <p:sldId id="308" r:id="rId30"/>
    <p:sldId id="309" r:id="rId31"/>
    <p:sldId id="310" r:id="rId32"/>
    <p:sldId id="311" r:id="rId33"/>
    <p:sldId id="312" r:id="rId34"/>
    <p:sldId id="313" r:id="rId35"/>
    <p:sldId id="314" r:id="rId36"/>
    <p:sldId id="315" r:id="rId37"/>
    <p:sldId id="317" r:id="rId38"/>
    <p:sldId id="316" r:id="rId39"/>
    <p:sldId id="318" r:id="rId40"/>
    <p:sldId id="319" r:id="rId41"/>
    <p:sldId id="320" r:id="rId42"/>
    <p:sldId id="321"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454" r:id="rId63"/>
    <p:sldId id="455" r:id="rId64"/>
    <p:sldId id="343" r:id="rId65"/>
    <p:sldId id="345" r:id="rId66"/>
    <p:sldId id="346" r:id="rId67"/>
    <p:sldId id="349" r:id="rId68"/>
    <p:sldId id="350" r:id="rId69"/>
    <p:sldId id="353" r:id="rId70"/>
    <p:sldId id="265"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 id="370" r:id="rId88"/>
    <p:sldId id="371" r:id="rId89"/>
    <p:sldId id="372"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418" r:id="rId120"/>
    <p:sldId id="419" r:id="rId121"/>
    <p:sldId id="420" r:id="rId122"/>
    <p:sldId id="421" r:id="rId123"/>
    <p:sldId id="422" r:id="rId124"/>
    <p:sldId id="423" r:id="rId125"/>
    <p:sldId id="424" r:id="rId126"/>
    <p:sldId id="425" r:id="rId127"/>
    <p:sldId id="426" r:id="rId128"/>
    <p:sldId id="427" r:id="rId129"/>
    <p:sldId id="428" r:id="rId130"/>
    <p:sldId id="429" r:id="rId131"/>
    <p:sldId id="430" r:id="rId132"/>
    <p:sldId id="431" r:id="rId133"/>
    <p:sldId id="432" r:id="rId134"/>
    <p:sldId id="433" r:id="rId135"/>
    <p:sldId id="434" r:id="rId136"/>
    <p:sldId id="435" r:id="rId137"/>
    <p:sldId id="436" r:id="rId138"/>
    <p:sldId id="437" r:id="rId139"/>
    <p:sldId id="438" r:id="rId140"/>
    <p:sldId id="439" r:id="rId141"/>
    <p:sldId id="440" r:id="rId142"/>
    <p:sldId id="441" r:id="rId143"/>
    <p:sldId id="442" r:id="rId144"/>
    <p:sldId id="443" r:id="rId145"/>
    <p:sldId id="444" r:id="rId146"/>
    <p:sldId id="451" r:id="rId147"/>
    <p:sldId id="452" r:id="rId148"/>
    <p:sldId id="445" r:id="rId149"/>
    <p:sldId id="446" r:id="rId150"/>
    <p:sldId id="447" r:id="rId151"/>
    <p:sldId id="448" r:id="rId152"/>
    <p:sldId id="449" r:id="rId153"/>
    <p:sldId id="450" r:id="rId15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AAD49-D57B-4C6F-917B-D8F58254A5B5}" type="datetimeFigureOut">
              <a:rPr lang="cs-CZ" smtClean="0"/>
              <a:t>19.04.2020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854E2-D677-42BD-A27A-ED7D7D0751A4}" type="slidenum">
              <a:rPr lang="cs-CZ" smtClean="0"/>
              <a:t>‹#›</a:t>
            </a:fld>
            <a:endParaRPr lang="cs-CZ"/>
          </a:p>
        </p:txBody>
      </p:sp>
    </p:spTree>
    <p:extLst>
      <p:ext uri="{BB962C8B-B14F-4D97-AF65-F5344CB8AC3E}">
        <p14:creationId xmlns:p14="http://schemas.microsoft.com/office/powerpoint/2010/main" val="1772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Disease_burd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Cellular_respiration"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n.wikipedia.org/wiki/Cytochrome_c_oxidase" TargetMode="External"/><Relationship Id="rId4" Type="http://schemas.openxmlformats.org/officeDocument/2006/relationships/hyperlink" Target="https://en.wikipedia.org/wiki/Non-competitive_inhibito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Cytochrome_P450#cite_note-1" TargetMode="External"/><Relationship Id="rId13" Type="http://schemas.openxmlformats.org/officeDocument/2006/relationships/hyperlink" Target="https://en.wikipedia.org/wiki/Xenobiotic" TargetMode="External"/><Relationship Id="rId18" Type="http://schemas.openxmlformats.org/officeDocument/2006/relationships/hyperlink" Target="https://cs.wikipedia.org/wiki/Oxid_uhelnat%C3%BD" TargetMode="External"/><Relationship Id="rId3" Type="http://schemas.openxmlformats.org/officeDocument/2006/relationships/hyperlink" Target="https://en.wikipedia.org/wiki/Protein_superfamily" TargetMode="External"/><Relationship Id="rId7" Type="http://schemas.openxmlformats.org/officeDocument/2006/relationships/hyperlink" Target="https://en.wikipedia.org/wiki/Monooxygenase" TargetMode="External"/><Relationship Id="rId12" Type="http://schemas.openxmlformats.org/officeDocument/2006/relationships/hyperlink" Target="https://en.wikipedia.org/wiki/Fatty_acid" TargetMode="External"/><Relationship Id="rId17" Type="http://schemas.openxmlformats.org/officeDocument/2006/relationships/hyperlink" Target="https://cs.wikipedia.org/wiki/Prosthetick%C3%A1_skupina" TargetMode="External"/><Relationship Id="rId2" Type="http://schemas.openxmlformats.org/officeDocument/2006/relationships/slide" Target="../slides/slide63.xml"/><Relationship Id="rId16" Type="http://schemas.openxmlformats.org/officeDocument/2006/relationships/hyperlink" Target="https://cs.wikipedia.org/wiki/Hem" TargetMode="External"/><Relationship Id="rId1" Type="http://schemas.openxmlformats.org/officeDocument/2006/relationships/notesMaster" Target="../notesMasters/notesMaster1.xml"/><Relationship Id="rId6" Type="http://schemas.openxmlformats.org/officeDocument/2006/relationships/hyperlink" Target="https://en.wikipedia.org/wiki/Cofactor_(biochemistry)" TargetMode="External"/><Relationship Id="rId11" Type="http://schemas.openxmlformats.org/officeDocument/2006/relationships/hyperlink" Target="https://en.wikipedia.org/wiki/Steroid" TargetMode="External"/><Relationship Id="rId5" Type="http://schemas.openxmlformats.org/officeDocument/2006/relationships/hyperlink" Target="https://en.wikipedia.org/wiki/Heme" TargetMode="External"/><Relationship Id="rId15" Type="http://schemas.openxmlformats.org/officeDocument/2006/relationships/hyperlink" Target="https://cs.wikipedia.org/wiki/Enzym" TargetMode="External"/><Relationship Id="rId10" Type="http://schemas.openxmlformats.org/officeDocument/2006/relationships/hyperlink" Target="https://en.wikipedia.org/wiki/Cytochrome_P450#cite_note-pmid12369887-3" TargetMode="External"/><Relationship Id="rId19" Type="http://schemas.openxmlformats.org/officeDocument/2006/relationships/hyperlink" Target="https://cs.wikipedia.org/wiki/Nanometr" TargetMode="External"/><Relationship Id="rId4" Type="http://schemas.openxmlformats.org/officeDocument/2006/relationships/hyperlink" Target="https://en.wikipedia.org/wiki/Enzyme" TargetMode="External"/><Relationship Id="rId9" Type="http://schemas.openxmlformats.org/officeDocument/2006/relationships/hyperlink" Target="https://en.wikipedia.org/wiki/Cytochrome_P450#cite_note-:0-2" TargetMode="External"/><Relationship Id="rId14" Type="http://schemas.openxmlformats.org/officeDocument/2006/relationships/hyperlink" Target="https://en.wikipedia.org/wiki/Clearance_(pharmacolog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Blood_vessel" TargetMode="External"/><Relationship Id="rId7" Type="http://schemas.openxmlformats.org/officeDocument/2006/relationships/hyperlink" Target="https://en.wikipedia.org/wiki/Vasculogenesis"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en.wikipedia.org/wiki/Angiogenesis#cite_note-3" TargetMode="External"/><Relationship Id="rId5" Type="http://schemas.openxmlformats.org/officeDocument/2006/relationships/hyperlink" Target="https://en.wikipedia.org/wiki/Angiogenesis#cite_note-2" TargetMode="External"/><Relationship Id="rId4" Type="http://schemas.openxmlformats.org/officeDocument/2006/relationships/hyperlink" Target="https://en.wikipedia.org/wiki/Angiogenesis#cite_note-Nova_Science_2013_p.-1"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Non-coding_RNA"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en.wikipedia.org/wiki/Regulation_of_gene_expression" TargetMode="External"/><Relationship Id="rId5" Type="http://schemas.openxmlformats.org/officeDocument/2006/relationships/hyperlink" Target="https://en.wikipedia.org/wiki/RNA_silencing" TargetMode="External"/><Relationship Id="rId4" Type="http://schemas.openxmlformats.org/officeDocument/2006/relationships/hyperlink" Target="https://en.wikipedia.org/wiki/Nucleotid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Probability"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en.wikipedia.org/wiki/London" TargetMode="External"/><Relationship Id="rId13" Type="http://schemas.openxmlformats.org/officeDocument/2006/relationships/hyperlink" Target="https://en.wikipedia.org/wiki/Cell_(biology)" TargetMode="External"/><Relationship Id="rId3" Type="http://schemas.openxmlformats.org/officeDocument/2006/relationships/hyperlink" Target="https://en.wikipedia.org/wiki/Statistics" TargetMode="External"/><Relationship Id="rId7" Type="http://schemas.openxmlformats.org/officeDocument/2006/relationships/hyperlink" Target="https://en.wikipedia.org/wiki/Medical_Research_Council_(UK)" TargetMode="External"/><Relationship Id="rId12" Type="http://schemas.openxmlformats.org/officeDocument/2006/relationships/hyperlink" Target="https://en.wikipedia.org/wiki/Cancer" TargetMode="External"/><Relationship Id="rId2" Type="http://schemas.openxmlformats.org/officeDocument/2006/relationships/slide" Target="../slides/slide90.xml"/><Relationship Id="rId1" Type="http://schemas.openxmlformats.org/officeDocument/2006/relationships/notesMaster" Target="../notesMasters/notesMaster1.xml"/><Relationship Id="rId6" Type="http://schemas.openxmlformats.org/officeDocument/2006/relationships/hyperlink" Target="https://en.wikipedia.org/wiki/Richard_Doll" TargetMode="External"/><Relationship Id="rId11" Type="http://schemas.openxmlformats.org/officeDocument/2006/relationships/hyperlink" Target="https://en.wikipedia.org/wiki/Incidence_(epidemiology)" TargetMode="External"/><Relationship Id="rId5" Type="http://schemas.openxmlformats.org/officeDocument/2006/relationships/hyperlink" Target="https://en.wikipedia.org/wiki/University_of_Oxford" TargetMode="External"/><Relationship Id="rId10" Type="http://schemas.openxmlformats.org/officeDocument/2006/relationships/hyperlink" Target="https://en.wikipedia.org/wiki/Richard_Peto" TargetMode="External"/><Relationship Id="rId4" Type="http://schemas.openxmlformats.org/officeDocument/2006/relationships/hyperlink" Target="https://en.wikipedia.org/wiki/Epidemiology" TargetMode="External"/><Relationship Id="rId9" Type="http://schemas.openxmlformats.org/officeDocument/2006/relationships/hyperlink" Target="https://en.wikipedia.org/wiki/Tobacco"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n.wikipedia.org/wiki/Nicotine-derived_nitrosamine_ketone"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Nicotine" TargetMode="External"/><Relationship Id="rId7" Type="http://schemas.openxmlformats.org/officeDocument/2006/relationships/hyperlink" Target="https://en.wikipedia.org/wiki/NNK#cite_note-6"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NNK#cite_note-pmid26806560-5" TargetMode="External"/><Relationship Id="rId5" Type="http://schemas.openxmlformats.org/officeDocument/2006/relationships/hyperlink" Target="https://en.wikipedia.org/wiki/NNK#cite_note-4" TargetMode="External"/><Relationship Id="rId4" Type="http://schemas.openxmlformats.org/officeDocument/2006/relationships/hyperlink" Target="https://en.wikipedia.org/wiki/NNK#cite_note-2"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Probability" TargetMode="External"/><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ntegral_membrane_protein" TargetMode="External"/><Relationship Id="rId7" Type="http://schemas.openxmlformats.org/officeDocument/2006/relationships/hyperlink" Target="https://en.wikipedia.org/wiki/Nicotin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Nicotinic_acetylcholine_receptor" TargetMode="External"/><Relationship Id="rId5" Type="http://schemas.openxmlformats.org/officeDocument/2006/relationships/hyperlink" Target="https://en.wikipedia.org/wiki/Neurotransmitter" TargetMode="External"/><Relationship Id="rId4" Type="http://schemas.openxmlformats.org/officeDocument/2006/relationships/hyperlink" Target="https://en.wikipedia.org/wiki/Acetylcholin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Recreational_drug_use" TargetMode="External"/><Relationship Id="rId3" Type="http://schemas.openxmlformats.org/officeDocument/2006/relationships/hyperlink" Target="https://en.wikipedia.org/wiki/Limbic_system#cite_note-Schacter,_Daniel_L_2012-1" TargetMode="External"/><Relationship Id="rId7" Type="http://schemas.openxmlformats.org/officeDocument/2006/relationships/hyperlink" Target="https://en.wikipedia.org/wiki/Sexual_arousa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Nucleus_accumbens" TargetMode="External"/><Relationship Id="rId5" Type="http://schemas.openxmlformats.org/officeDocument/2006/relationships/hyperlink" Target="https://en.wikipedia.org/wiki/Autonomic_nervous_system" TargetMode="External"/><Relationship Id="rId4" Type="http://schemas.openxmlformats.org/officeDocument/2006/relationships/hyperlink" Target="https://en.wikipedia.org/wiki/Endocrine_system" TargetMode="External"/><Relationship Id="rId9" Type="http://schemas.openxmlformats.org/officeDocument/2006/relationships/hyperlink" Target="https://en.wikipedia.org/wiki/Dopamin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a:t>
            </a:r>
            <a:r>
              <a:rPr lang="en-US" b="1" dirty="0"/>
              <a:t>disability-adjusted life year</a:t>
            </a:r>
            <a:r>
              <a:rPr lang="en-US" dirty="0"/>
              <a:t> (</a:t>
            </a:r>
            <a:r>
              <a:rPr lang="en-US" b="1" dirty="0"/>
              <a:t>DALY</a:t>
            </a:r>
            <a:r>
              <a:rPr lang="en-US" dirty="0"/>
              <a:t>) is a measure of overall </a:t>
            </a:r>
            <a:r>
              <a:rPr lang="en-US" dirty="0">
                <a:hlinkClick r:id="rId3" tooltip="Disease burden"/>
              </a:rPr>
              <a:t>disease burden</a:t>
            </a:r>
            <a:r>
              <a:rPr lang="en-US" dirty="0"/>
              <a:t>, expressed as the number of years lost due to ill-health, disability or early death. It was developed in the 1990s as a way of comparing the overall health and life expectancy of different countries. </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5</a:t>
            </a:fld>
            <a:endParaRPr lang="cs-CZ"/>
          </a:p>
        </p:txBody>
      </p:sp>
    </p:spTree>
    <p:extLst>
      <p:ext uri="{BB962C8B-B14F-4D97-AF65-F5344CB8AC3E}">
        <p14:creationId xmlns:p14="http://schemas.microsoft.com/office/powerpoint/2010/main" val="16047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cyanide</a:t>
            </a:r>
            <a:r>
              <a:rPr lang="cs-CZ" dirty="0"/>
              <a:t> ion</a:t>
            </a:r>
            <a:r>
              <a:rPr lang="cs-CZ" baseline="0" dirty="0"/>
              <a:t> </a:t>
            </a:r>
            <a:r>
              <a:rPr lang="cs-CZ" dirty="0" err="1"/>
              <a:t>halts</a:t>
            </a:r>
            <a:r>
              <a:rPr lang="cs-CZ" dirty="0"/>
              <a:t> </a:t>
            </a:r>
            <a:r>
              <a:rPr lang="cs-CZ" dirty="0" err="1">
                <a:hlinkClick r:id="rId3" tooltip="Cellular respiration"/>
              </a:rPr>
              <a:t>cellular</a:t>
            </a:r>
            <a:r>
              <a:rPr lang="cs-CZ" dirty="0">
                <a:hlinkClick r:id="rId3" tooltip="Cellular respiration"/>
              </a:rPr>
              <a:t> </a:t>
            </a:r>
            <a:r>
              <a:rPr lang="cs-CZ" dirty="0" err="1">
                <a:hlinkClick r:id="rId3" tooltip="Cellular respiration"/>
              </a:rPr>
              <a:t>respiration</a:t>
            </a:r>
            <a:r>
              <a:rPr lang="cs-CZ" dirty="0"/>
              <a:t> by </a:t>
            </a:r>
            <a:r>
              <a:rPr lang="cs-CZ" dirty="0" err="1"/>
              <a:t>acting</a:t>
            </a:r>
            <a:r>
              <a:rPr lang="cs-CZ" dirty="0"/>
              <a:t> as a </a:t>
            </a:r>
            <a:r>
              <a:rPr lang="cs-CZ" dirty="0">
                <a:hlinkClick r:id="rId4" tooltip="Non-competitive inhibitor"/>
              </a:rPr>
              <a:t>non-</a:t>
            </a:r>
            <a:r>
              <a:rPr lang="cs-CZ" dirty="0" err="1">
                <a:hlinkClick r:id="rId4" tooltip="Non-competitive inhibitor"/>
              </a:rPr>
              <a:t>competitive</a:t>
            </a:r>
            <a:r>
              <a:rPr lang="cs-CZ" dirty="0">
                <a:hlinkClick r:id="rId4" tooltip="Non-competitive inhibitor"/>
              </a:rPr>
              <a:t> inhibitor</a:t>
            </a:r>
            <a:r>
              <a:rPr lang="cs-CZ" dirty="0"/>
              <a:t> </a:t>
            </a:r>
            <a:r>
              <a:rPr lang="cs-CZ" dirty="0" err="1"/>
              <a:t>for</a:t>
            </a:r>
            <a:r>
              <a:rPr lang="cs-CZ" dirty="0"/>
              <a:t> </a:t>
            </a:r>
            <a:r>
              <a:rPr lang="cs-CZ" dirty="0" err="1"/>
              <a:t>an</a:t>
            </a:r>
            <a:r>
              <a:rPr lang="cs-CZ" dirty="0"/>
              <a:t> enzyme in </a:t>
            </a:r>
            <a:r>
              <a:rPr lang="cs-CZ" dirty="0" err="1"/>
              <a:t>mitochondria</a:t>
            </a:r>
            <a:r>
              <a:rPr lang="cs-CZ" dirty="0"/>
              <a:t> </a:t>
            </a:r>
            <a:r>
              <a:rPr lang="cs-CZ" dirty="0" err="1"/>
              <a:t>called</a:t>
            </a:r>
            <a:r>
              <a:rPr lang="cs-CZ" dirty="0"/>
              <a:t> </a:t>
            </a:r>
            <a:r>
              <a:rPr lang="cs-CZ" dirty="0">
                <a:hlinkClick r:id="rId5" tooltip="Cytochrome c oxidase"/>
              </a:rPr>
              <a:t>cytochrome c </a:t>
            </a:r>
            <a:r>
              <a:rPr lang="cs-CZ" dirty="0" err="1">
                <a:hlinkClick r:id="rId5" tooltip="Cytochrome c oxidase"/>
              </a:rPr>
              <a:t>oxidase</a:t>
            </a:r>
            <a:r>
              <a:rPr lang="cs-CZ" dirty="0"/>
              <a:t>.</a:t>
            </a:r>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31</a:t>
            </a:fld>
            <a:endParaRPr lang="cs-CZ"/>
          </a:p>
        </p:txBody>
      </p:sp>
    </p:spTree>
    <p:extLst>
      <p:ext uri="{BB962C8B-B14F-4D97-AF65-F5344CB8AC3E}">
        <p14:creationId xmlns:p14="http://schemas.microsoft.com/office/powerpoint/2010/main" val="252899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More important in children - undeveloped immune system</a:t>
            </a:r>
            <a:endParaRPr lang="cs-CZ" dirty="0"/>
          </a:p>
          <a:p>
            <a:r>
              <a:rPr lang="en-US" dirty="0"/>
              <a:t>Cigarette smokers had a significantly lower proportion of NK cells than did subjects who had never smoked</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41</a:t>
            </a:fld>
            <a:endParaRPr lang="cs-CZ"/>
          </a:p>
        </p:txBody>
      </p:sp>
    </p:spTree>
    <p:extLst>
      <p:ext uri="{BB962C8B-B14F-4D97-AF65-F5344CB8AC3E}">
        <p14:creationId xmlns:p14="http://schemas.microsoft.com/office/powerpoint/2010/main" val="419156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OR – </a:t>
            </a:r>
            <a:r>
              <a:rPr lang="cs-CZ" dirty="0" err="1"/>
              <a:t>odds</a:t>
            </a:r>
            <a:r>
              <a:rPr lang="cs-CZ" baseline="0" dirty="0"/>
              <a:t> </a:t>
            </a:r>
            <a:r>
              <a:rPr lang="cs-CZ" baseline="0" dirty="0" err="1"/>
              <a:t>ratioes</a:t>
            </a:r>
            <a:r>
              <a:rPr lang="cs-CZ" baseline="0" dirty="0"/>
              <a:t> – relativní riziko</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43</a:t>
            </a:fld>
            <a:endParaRPr lang="cs-CZ"/>
          </a:p>
        </p:txBody>
      </p:sp>
    </p:spTree>
    <p:extLst>
      <p:ext uri="{BB962C8B-B14F-4D97-AF65-F5344CB8AC3E}">
        <p14:creationId xmlns:p14="http://schemas.microsoft.com/office/powerpoint/2010/main" val="295179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LDL a HDL vznikají v nás, nejsou z potravy</a:t>
            </a:r>
          </a:p>
          <a:p>
            <a:r>
              <a:rPr lang="cs-CZ" dirty="0"/>
              <a:t>LDL:HDL</a:t>
            </a:r>
            <a:r>
              <a:rPr lang="cs-CZ" baseline="0" dirty="0"/>
              <a:t> – je důležitější než celková koncentrace cholesterolu</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51</a:t>
            </a:fld>
            <a:endParaRPr lang="cs-CZ"/>
          </a:p>
        </p:txBody>
      </p:sp>
    </p:spTree>
    <p:extLst>
      <p:ext uri="{BB962C8B-B14F-4D97-AF65-F5344CB8AC3E}">
        <p14:creationId xmlns:p14="http://schemas.microsoft.com/office/powerpoint/2010/main" val="231320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LDL </a:t>
            </a:r>
            <a:r>
              <a:rPr lang="cs-CZ" dirty="0" err="1"/>
              <a:t>oxidation</a:t>
            </a:r>
            <a:r>
              <a:rPr lang="cs-CZ" baseline="0" dirty="0"/>
              <a:t> – </a:t>
            </a:r>
            <a:r>
              <a:rPr lang="cs-CZ" baseline="0" dirty="0" err="1"/>
              <a:t>it</a:t>
            </a:r>
            <a:r>
              <a:rPr lang="cs-CZ" baseline="0" dirty="0"/>
              <a:t> </a:t>
            </a:r>
            <a:r>
              <a:rPr lang="cs-CZ" baseline="0" dirty="0" err="1"/>
              <a:t>is</a:t>
            </a:r>
            <a:r>
              <a:rPr lang="cs-CZ" baseline="0" dirty="0"/>
              <a:t> </a:t>
            </a:r>
            <a:r>
              <a:rPr lang="cs-CZ" baseline="0" dirty="0" err="1"/>
              <a:t>active</a:t>
            </a:r>
            <a:r>
              <a:rPr lang="cs-CZ" baseline="0" dirty="0"/>
              <a:t> </a:t>
            </a:r>
            <a:r>
              <a:rPr lang="cs-CZ" baseline="0" dirty="0" err="1"/>
              <a:t>again</a:t>
            </a:r>
            <a:r>
              <a:rPr lang="cs-CZ" baseline="0" dirty="0"/>
              <a:t> and </a:t>
            </a:r>
            <a:r>
              <a:rPr lang="cs-CZ" baseline="0" dirty="0" err="1"/>
              <a:t>this</a:t>
            </a:r>
            <a:r>
              <a:rPr lang="cs-CZ" baseline="0" dirty="0"/>
              <a:t> </a:t>
            </a:r>
            <a:r>
              <a:rPr lang="cs-CZ" baseline="0" dirty="0" err="1"/>
              <a:t>is</a:t>
            </a:r>
            <a:r>
              <a:rPr lang="cs-CZ" baseline="0" dirty="0"/>
              <a:t> </a:t>
            </a:r>
            <a:r>
              <a:rPr lang="cs-CZ" baseline="0" dirty="0" err="1"/>
              <a:t>the</a:t>
            </a:r>
            <a:r>
              <a:rPr lang="cs-CZ" baseline="0" dirty="0"/>
              <a:t> „</a:t>
            </a:r>
            <a:r>
              <a:rPr lang="cs-CZ" baseline="0" dirty="0" err="1"/>
              <a:t>bad</a:t>
            </a:r>
            <a:r>
              <a:rPr lang="cs-CZ" baseline="0" dirty="0"/>
              <a:t>“ </a:t>
            </a:r>
            <a:r>
              <a:rPr lang="cs-CZ" baseline="0" dirty="0" err="1"/>
              <a:t>one</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54</a:t>
            </a:fld>
            <a:endParaRPr lang="cs-CZ"/>
          </a:p>
        </p:txBody>
      </p:sp>
    </p:spTree>
    <p:extLst>
      <p:ext uri="{BB962C8B-B14F-4D97-AF65-F5344CB8AC3E}">
        <p14:creationId xmlns:p14="http://schemas.microsoft.com/office/powerpoint/2010/main" val="147334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Významné u dětí, ale od 35 roku</a:t>
            </a:r>
            <a:r>
              <a:rPr lang="cs-CZ" baseline="0" dirty="0"/>
              <a:t> se u dospělých zhoršuje paměť</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56</a:t>
            </a:fld>
            <a:endParaRPr lang="cs-CZ"/>
          </a:p>
        </p:txBody>
      </p:sp>
    </p:spTree>
    <p:extLst>
      <p:ext uri="{BB962C8B-B14F-4D97-AF65-F5344CB8AC3E}">
        <p14:creationId xmlns:p14="http://schemas.microsoft.com/office/powerpoint/2010/main" val="19750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NNK - very potent lung carcinogen, in tobacco other</a:t>
            </a:r>
            <a:r>
              <a:rPr lang="cs-CZ" dirty="0"/>
              <a:t>s</a:t>
            </a:r>
            <a:r>
              <a:rPr lang="en-US" dirty="0"/>
              <a:t>, which </a:t>
            </a:r>
            <a:r>
              <a:rPr lang="cs-CZ" dirty="0"/>
              <a:t>are</a:t>
            </a:r>
            <a:r>
              <a:rPr lang="en-US" dirty="0"/>
              <a:t> not produced elsewhere</a:t>
            </a:r>
            <a:br>
              <a:rPr lang="en-US" dirty="0"/>
            </a:br>
            <a:r>
              <a:rPr lang="en-US" dirty="0"/>
              <a:t>When smoking – </a:t>
            </a:r>
            <a:r>
              <a:rPr lang="cs-CZ" dirty="0" err="1"/>
              <a:t>during</a:t>
            </a:r>
            <a:r>
              <a:rPr lang="cs-CZ" dirty="0"/>
              <a:t> </a:t>
            </a:r>
            <a:r>
              <a:rPr lang="en-US" dirty="0"/>
              <a:t>puberty _ proliferation of breast tissue</a:t>
            </a:r>
            <a:br>
              <a:rPr lang="en-US" dirty="0"/>
            </a:br>
            <a:r>
              <a:rPr lang="cs-CZ" dirty="0"/>
              <a:t>	  </a:t>
            </a:r>
            <a:r>
              <a:rPr lang="en-US" dirty="0"/>
              <a:t>- lactation</a:t>
            </a:r>
            <a:br>
              <a:rPr lang="en-US" dirty="0"/>
            </a:br>
            <a:r>
              <a:rPr lang="cs-CZ" dirty="0"/>
              <a:t>	  - </a:t>
            </a:r>
            <a:r>
              <a:rPr lang="en-US" dirty="0"/>
              <a:t>end of pregnancy</a:t>
            </a:r>
            <a:br>
              <a:rPr lang="en-US" dirty="0"/>
            </a:br>
            <a:r>
              <a:rPr lang="en-US" dirty="0"/>
              <a:t>Everything gets worse</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59</a:t>
            </a:fld>
            <a:endParaRPr lang="cs-CZ"/>
          </a:p>
        </p:txBody>
      </p:sp>
    </p:spTree>
    <p:extLst>
      <p:ext uri="{BB962C8B-B14F-4D97-AF65-F5344CB8AC3E}">
        <p14:creationId xmlns:p14="http://schemas.microsoft.com/office/powerpoint/2010/main" val="282325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 rakoviny prsů – dva typy studií</a:t>
            </a:r>
          </a:p>
          <a:p>
            <a:pPr marL="228600" indent="-228600">
              <a:buAutoNum type="arabicParenR"/>
            </a:pPr>
            <a:r>
              <a:rPr lang="cs-CZ" dirty="0"/>
              <a:t>Protektivní – estrogenní působení někdy</a:t>
            </a:r>
          </a:p>
          <a:p>
            <a:pPr marL="228600" indent="-228600">
              <a:buAutoNum type="arabicParenR"/>
            </a:pPr>
            <a:r>
              <a:rPr lang="cs-CZ" dirty="0"/>
              <a:t>rizikové – v prsní tkáni …. PAV na DNA – u kuřáků více</a:t>
            </a:r>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60</a:t>
            </a:fld>
            <a:endParaRPr lang="cs-CZ"/>
          </a:p>
        </p:txBody>
      </p:sp>
    </p:spTree>
    <p:extLst>
      <p:ext uri="{BB962C8B-B14F-4D97-AF65-F5344CB8AC3E}">
        <p14:creationId xmlns:p14="http://schemas.microsoft.com/office/powerpoint/2010/main" val="25008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Cytochromes P450</a:t>
            </a:r>
            <a:r>
              <a:rPr lang="en-US" dirty="0"/>
              <a:t> (</a:t>
            </a:r>
            <a:r>
              <a:rPr lang="en-US" b="1" dirty="0"/>
              <a:t>CYPs</a:t>
            </a:r>
            <a:r>
              <a:rPr lang="en-US" dirty="0"/>
              <a:t>) are a </a:t>
            </a:r>
            <a:r>
              <a:rPr lang="en-US" dirty="0">
                <a:hlinkClick r:id="rId3" tooltip="Protein superfamily"/>
              </a:rPr>
              <a:t>superfamily</a:t>
            </a:r>
            <a:r>
              <a:rPr lang="en-US" dirty="0"/>
              <a:t> of </a:t>
            </a:r>
            <a:r>
              <a:rPr lang="en-US" dirty="0">
                <a:hlinkClick r:id="rId4" tooltip="Enzyme"/>
              </a:rPr>
              <a:t>enzymes</a:t>
            </a:r>
            <a:r>
              <a:rPr lang="en-US" dirty="0"/>
              <a:t> containing </a:t>
            </a:r>
            <a:r>
              <a:rPr lang="en-US" dirty="0">
                <a:hlinkClick r:id="rId5" tooltip="Heme"/>
              </a:rPr>
              <a:t>heme</a:t>
            </a:r>
            <a:r>
              <a:rPr lang="en-US" dirty="0"/>
              <a:t> as a </a:t>
            </a:r>
            <a:r>
              <a:rPr lang="en-US" dirty="0">
                <a:hlinkClick r:id="rId6" tooltip="Cofactor (biochemistry)"/>
              </a:rPr>
              <a:t>cofactor</a:t>
            </a:r>
            <a:r>
              <a:rPr lang="en-US" dirty="0"/>
              <a:t> that function as </a:t>
            </a:r>
            <a:r>
              <a:rPr lang="en-US" dirty="0">
                <a:hlinkClick r:id="rId7" tooltip="Monooxygenase"/>
              </a:rPr>
              <a:t>monooxygenases</a:t>
            </a:r>
            <a:r>
              <a:rPr lang="en-US" dirty="0"/>
              <a:t>.</a:t>
            </a:r>
            <a:r>
              <a:rPr lang="en-US" baseline="30000" dirty="0">
                <a:hlinkClick r:id="rId8"/>
              </a:rPr>
              <a:t>[1]</a:t>
            </a:r>
            <a:r>
              <a:rPr lang="en-US" baseline="30000" dirty="0">
                <a:hlinkClick r:id="rId9"/>
              </a:rPr>
              <a:t>[2]</a:t>
            </a:r>
            <a:r>
              <a:rPr lang="en-US" baseline="30000" dirty="0">
                <a:hlinkClick r:id="rId10"/>
              </a:rPr>
              <a:t>[3]</a:t>
            </a:r>
            <a:r>
              <a:rPr lang="en-US" dirty="0"/>
              <a:t> In mammals, these proteins oxidize </a:t>
            </a:r>
            <a:r>
              <a:rPr lang="en-US" dirty="0">
                <a:hlinkClick r:id="rId11" tooltip="Steroid"/>
              </a:rPr>
              <a:t>steroids</a:t>
            </a:r>
            <a:r>
              <a:rPr lang="en-US" dirty="0"/>
              <a:t>, </a:t>
            </a:r>
            <a:r>
              <a:rPr lang="en-US" dirty="0">
                <a:hlinkClick r:id="rId12" tooltip="Fatty acid"/>
              </a:rPr>
              <a:t>fatty acids</a:t>
            </a:r>
            <a:r>
              <a:rPr lang="en-US" dirty="0"/>
              <a:t>, and </a:t>
            </a:r>
            <a:r>
              <a:rPr lang="en-US" dirty="0">
                <a:hlinkClick r:id="rId13" tooltip="Xenobiotic"/>
              </a:rPr>
              <a:t>xenobiotics</a:t>
            </a:r>
            <a:r>
              <a:rPr lang="en-US" dirty="0"/>
              <a:t>, and are important for the </a:t>
            </a:r>
            <a:r>
              <a:rPr lang="en-US" dirty="0">
                <a:hlinkClick r:id="rId14" tooltip="Clearance (pharmacology)"/>
              </a:rPr>
              <a:t>clearance</a:t>
            </a:r>
            <a:r>
              <a:rPr lang="en-US" dirty="0"/>
              <a:t> of various compounds, as well as for hormone synthesis and breakdown.</a:t>
            </a:r>
            <a:endParaRPr lang="cs-CZ" b="1" dirty="0"/>
          </a:p>
          <a:p>
            <a:endParaRPr lang="cs-CZ" b="1" dirty="0"/>
          </a:p>
          <a:p>
            <a:r>
              <a:rPr lang="cs-CZ" b="1" dirty="0"/>
              <a:t>Cytochrom P450</a:t>
            </a:r>
            <a:r>
              <a:rPr lang="cs-CZ" dirty="0"/>
              <a:t> (zkratka </a:t>
            </a:r>
            <a:r>
              <a:rPr lang="cs-CZ" b="1" dirty="0"/>
              <a:t>CYP</a:t>
            </a:r>
            <a:r>
              <a:rPr lang="cs-CZ" dirty="0"/>
              <a:t>) označuje rozsáhlou skupinu </a:t>
            </a:r>
            <a:r>
              <a:rPr lang="cs-CZ" dirty="0" err="1"/>
              <a:t>hemoproteinových</a:t>
            </a:r>
            <a:r>
              <a:rPr lang="cs-CZ" dirty="0"/>
              <a:t> </a:t>
            </a:r>
            <a:r>
              <a:rPr lang="cs-CZ" dirty="0">
                <a:hlinkClick r:id="rId15" tooltip="Enzym"/>
              </a:rPr>
              <a:t>enzymů</a:t>
            </a:r>
            <a:r>
              <a:rPr lang="cs-CZ" dirty="0"/>
              <a:t>, které nesou </a:t>
            </a:r>
            <a:r>
              <a:rPr lang="cs-CZ" dirty="0">
                <a:hlinkClick r:id="rId16" tooltip="Hem"/>
              </a:rPr>
              <a:t>hemovou</a:t>
            </a:r>
            <a:r>
              <a:rPr lang="cs-CZ" dirty="0"/>
              <a:t> </a:t>
            </a:r>
            <a:r>
              <a:rPr lang="cs-CZ" dirty="0" err="1">
                <a:hlinkClick r:id="rId17" tooltip="Prosthetická skupina"/>
              </a:rPr>
              <a:t>prosthetickou</a:t>
            </a:r>
            <a:r>
              <a:rPr lang="cs-CZ" dirty="0">
                <a:hlinkClick r:id="rId17" tooltip="Prosthetická skupina"/>
              </a:rPr>
              <a:t> skupinu</a:t>
            </a:r>
            <a:r>
              <a:rPr lang="cs-CZ" dirty="0"/>
              <a:t>. Název cytochrom P450 vychází z faktu, že redukovaná forma enzymu v komplexu s </a:t>
            </a:r>
            <a:r>
              <a:rPr lang="cs-CZ" dirty="0">
                <a:hlinkClick r:id="rId18" tooltip="Oxid uhelnatý"/>
              </a:rPr>
              <a:t>oxidem uhelnatým</a:t>
            </a:r>
            <a:r>
              <a:rPr lang="cs-CZ" dirty="0"/>
              <a:t> vykazuje silné absorpční maximum v UV-VIS spektru při 450 </a:t>
            </a:r>
            <a:r>
              <a:rPr lang="cs-CZ" dirty="0" err="1">
                <a:hlinkClick r:id="rId19" tooltip="Nanometr"/>
              </a:rPr>
              <a:t>nm</a:t>
            </a:r>
            <a:endParaRPr lang="cs-CZ" dirty="0"/>
          </a:p>
          <a:p>
            <a:r>
              <a:rPr lang="cs-CZ" dirty="0"/>
              <a:t>zastávají klíčovou roli v metabolizmu </a:t>
            </a:r>
            <a:r>
              <a:rPr lang="cs-CZ" dirty="0" err="1"/>
              <a:t>xenobiotik</a:t>
            </a:r>
            <a:r>
              <a:rPr lang="cs-CZ" dirty="0"/>
              <a:t>. Podílejí se také na odbourávání endogenních látek, např. melatonin. Katalyzují oxidační, </a:t>
            </a:r>
            <a:r>
              <a:rPr lang="cs-CZ" dirty="0" err="1"/>
              <a:t>peroxidační</a:t>
            </a:r>
            <a:r>
              <a:rPr lang="cs-CZ" dirty="0"/>
              <a:t> a redukční reakce v I. fázi biotransformace látek. Aktivitou CYP 450 může docházet k detoxikaci cizorodých látek, tzn. že dojde ke ztrátě biologické aktivity dané látky nebo může docházet k tzv. </a:t>
            </a:r>
            <a:r>
              <a:rPr lang="cs-CZ" dirty="0" err="1"/>
              <a:t>bioaktivaci</a:t>
            </a:r>
            <a:r>
              <a:rPr lang="cs-CZ" dirty="0"/>
              <a:t>.</a:t>
            </a:r>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63</a:t>
            </a:fld>
            <a:endParaRPr lang="cs-CZ"/>
          </a:p>
        </p:txBody>
      </p:sp>
    </p:spTree>
    <p:extLst>
      <p:ext uri="{BB962C8B-B14F-4D97-AF65-F5344CB8AC3E}">
        <p14:creationId xmlns:p14="http://schemas.microsoft.com/office/powerpoint/2010/main" val="92499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Mainly</a:t>
            </a:r>
            <a:r>
              <a:rPr lang="cs-CZ" dirty="0"/>
              <a:t> nicotin </a:t>
            </a:r>
            <a:r>
              <a:rPr lang="cs-CZ" dirty="0" err="1"/>
              <a:t>is</a:t>
            </a:r>
            <a:r>
              <a:rPr lang="cs-CZ" dirty="0"/>
              <a:t> </a:t>
            </a:r>
            <a:r>
              <a:rPr lang="cs-CZ" dirty="0" err="1"/>
              <a:t>responsible</a:t>
            </a:r>
            <a:endParaRPr lang="cs-CZ" dirty="0"/>
          </a:p>
          <a:p>
            <a:r>
              <a:rPr lang="cs-CZ" dirty="0"/>
              <a:t>Proteine </a:t>
            </a:r>
            <a:r>
              <a:rPr lang="cs-CZ" dirty="0" err="1"/>
              <a:t>synthesis</a:t>
            </a:r>
            <a:r>
              <a:rPr lang="cs-CZ" dirty="0"/>
              <a:t> – </a:t>
            </a:r>
            <a:r>
              <a:rPr lang="en-US" dirty="0"/>
              <a:t>the tumor is better nourished</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65</a:t>
            </a:fld>
            <a:endParaRPr lang="cs-CZ"/>
          </a:p>
        </p:txBody>
      </p:sp>
    </p:spTree>
    <p:extLst>
      <p:ext uri="{BB962C8B-B14F-4D97-AF65-F5344CB8AC3E}">
        <p14:creationId xmlns:p14="http://schemas.microsoft.com/office/powerpoint/2010/main" val="285402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dirty="0"/>
              <a:t>Obrázek - zdroj: ČTK/AP http://magazin.ceskenoviny.cz/zpravy/koureni-a-rakovina-aneb-nejde-jen-o-plice/1165944</a:t>
            </a:r>
          </a:p>
          <a:p>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6</a:t>
            </a:fld>
            <a:endParaRPr lang="cs-CZ" dirty="0"/>
          </a:p>
        </p:txBody>
      </p:sp>
    </p:spTree>
    <p:extLst>
      <p:ext uri="{BB962C8B-B14F-4D97-AF65-F5344CB8AC3E}">
        <p14:creationId xmlns:p14="http://schemas.microsoft.com/office/powerpoint/2010/main" val="24256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Angiogenesis</a:t>
            </a:r>
            <a:r>
              <a:rPr lang="en-US" dirty="0"/>
              <a:t> is the physiological process through which new </a:t>
            </a:r>
            <a:r>
              <a:rPr lang="en-US" dirty="0">
                <a:hlinkClick r:id="rId3" tooltip="Blood vessel"/>
              </a:rPr>
              <a:t>blood vessels</a:t>
            </a:r>
            <a:r>
              <a:rPr lang="en-US" dirty="0"/>
              <a:t> form from pre-existing vessels,</a:t>
            </a:r>
            <a:r>
              <a:rPr lang="en-US" baseline="30000" dirty="0">
                <a:hlinkClick r:id="rId4"/>
              </a:rPr>
              <a:t>[1]</a:t>
            </a:r>
            <a:r>
              <a:rPr lang="en-US" baseline="30000" dirty="0">
                <a:hlinkClick r:id="rId5"/>
              </a:rPr>
              <a:t>[2]</a:t>
            </a:r>
            <a:r>
              <a:rPr lang="en-US" baseline="30000" dirty="0">
                <a:hlinkClick r:id="rId6"/>
              </a:rPr>
              <a:t>[3]</a:t>
            </a:r>
            <a:r>
              <a:rPr lang="en-US" dirty="0"/>
              <a:t> formed in the earlier stage of </a:t>
            </a:r>
            <a:r>
              <a:rPr lang="en-US" dirty="0" err="1">
                <a:hlinkClick r:id="rId7" tooltip="Vasculogenesis"/>
              </a:rPr>
              <a:t>vasculogenesis</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66</a:t>
            </a:fld>
            <a:endParaRPr lang="cs-CZ"/>
          </a:p>
        </p:txBody>
      </p:sp>
    </p:spTree>
    <p:extLst>
      <p:ext uri="{BB962C8B-B14F-4D97-AF65-F5344CB8AC3E}">
        <p14:creationId xmlns:p14="http://schemas.microsoft.com/office/powerpoint/2010/main" val="273453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 </a:t>
            </a:r>
            <a:r>
              <a:rPr lang="en-US" b="1" dirty="0"/>
              <a:t>microRNA</a:t>
            </a:r>
            <a:r>
              <a:rPr lang="en-US" dirty="0"/>
              <a:t> (abbreviated </a:t>
            </a:r>
            <a:r>
              <a:rPr lang="en-US" b="1" dirty="0"/>
              <a:t>miRNA</a:t>
            </a:r>
            <a:r>
              <a:rPr lang="en-US" dirty="0"/>
              <a:t>) is a small </a:t>
            </a:r>
            <a:r>
              <a:rPr lang="en-US" dirty="0">
                <a:hlinkClick r:id="rId3" tooltip="Non-coding RNA"/>
              </a:rPr>
              <a:t>non-coding RNA</a:t>
            </a:r>
            <a:r>
              <a:rPr lang="en-US" dirty="0"/>
              <a:t> molecule (containing about 22 </a:t>
            </a:r>
            <a:r>
              <a:rPr lang="en-US" dirty="0">
                <a:hlinkClick r:id="rId4" tooltip="Nucleotide"/>
              </a:rPr>
              <a:t>nucleotides</a:t>
            </a:r>
            <a:r>
              <a:rPr lang="en-US" dirty="0"/>
              <a:t>) found in plants, animals and some viruses, that functions in </a:t>
            </a:r>
            <a:r>
              <a:rPr lang="en-US" dirty="0">
                <a:hlinkClick r:id="rId5" tooltip="RNA silencing"/>
              </a:rPr>
              <a:t>RNA silencing</a:t>
            </a:r>
            <a:r>
              <a:rPr lang="en-US" dirty="0"/>
              <a:t> and post-transcriptional </a:t>
            </a:r>
            <a:r>
              <a:rPr lang="en-US" dirty="0">
                <a:hlinkClick r:id="rId6" tooltip="Regulation of gene expression"/>
              </a:rPr>
              <a:t>regulation of gene expression</a:t>
            </a:r>
            <a:endParaRPr lang="cs-CZ" dirty="0"/>
          </a:p>
          <a:p>
            <a:r>
              <a:rPr lang="en-US" dirty="0"/>
              <a:t>Early marker of some tumors - smoking affects them</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67</a:t>
            </a:fld>
            <a:endParaRPr lang="cs-CZ"/>
          </a:p>
        </p:txBody>
      </p:sp>
    </p:spTree>
    <p:extLst>
      <p:ext uri="{BB962C8B-B14F-4D97-AF65-F5344CB8AC3E}">
        <p14:creationId xmlns:p14="http://schemas.microsoft.com/office/powerpoint/2010/main" val="2955433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Doll</a:t>
            </a:r>
            <a:r>
              <a:rPr lang="cs-CZ" dirty="0"/>
              <a:t> – </a:t>
            </a:r>
            <a:r>
              <a:rPr lang="en-US" dirty="0"/>
              <a:t>he also studied the effects of asbestos and other cancers</a:t>
            </a:r>
            <a:endParaRPr lang="cs-CZ" dirty="0"/>
          </a:p>
          <a:p>
            <a:endParaRPr lang="cs-CZ" dirty="0"/>
          </a:p>
        </p:txBody>
      </p:sp>
      <p:sp>
        <p:nvSpPr>
          <p:cNvPr id="4" name="Zástupný symbol pro číslo snímku 3"/>
          <p:cNvSpPr>
            <a:spLocks noGrp="1"/>
          </p:cNvSpPr>
          <p:nvPr>
            <p:ph type="sldNum" sz="quarter" idx="5"/>
          </p:nvPr>
        </p:nvSpPr>
        <p:spPr/>
        <p:txBody>
          <a:bodyPr/>
          <a:lstStyle/>
          <a:p>
            <a:fld id="{8C2854E2-D677-42BD-A27A-ED7D7D0751A4}" type="slidenum">
              <a:rPr lang="cs-CZ" smtClean="0"/>
              <a:t>69</a:t>
            </a:fld>
            <a:endParaRPr lang="cs-CZ"/>
          </a:p>
        </p:txBody>
      </p:sp>
    </p:spTree>
    <p:extLst>
      <p:ext uri="{BB962C8B-B14F-4D97-AF65-F5344CB8AC3E}">
        <p14:creationId xmlns:p14="http://schemas.microsoft.com/office/powerpoint/2010/main" val="1047715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ETS – </a:t>
            </a:r>
            <a:r>
              <a:rPr lang="cs-CZ" dirty="0" err="1"/>
              <a:t>the</a:t>
            </a:r>
            <a:r>
              <a:rPr lang="cs-CZ" dirty="0"/>
              <a:t> rest - </a:t>
            </a:r>
            <a:r>
              <a:rPr lang="cs-CZ" dirty="0" err="1"/>
              <a:t>aging</a:t>
            </a:r>
            <a:r>
              <a:rPr lang="cs-CZ" dirty="0"/>
              <a:t>, </a:t>
            </a:r>
            <a:r>
              <a:rPr lang="cs-CZ" dirty="0" err="1"/>
              <a:t>changing</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72</a:t>
            </a:fld>
            <a:endParaRPr lang="cs-CZ"/>
          </a:p>
        </p:txBody>
      </p:sp>
    </p:spTree>
    <p:extLst>
      <p:ext uri="{BB962C8B-B14F-4D97-AF65-F5344CB8AC3E}">
        <p14:creationId xmlns:p14="http://schemas.microsoft.com/office/powerpoint/2010/main" val="1966433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8-15x víc v SS než v MS</a:t>
            </a:r>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74</a:t>
            </a:fld>
            <a:endParaRPr lang="cs-CZ"/>
          </a:p>
        </p:txBody>
      </p:sp>
    </p:spTree>
    <p:extLst>
      <p:ext uri="{BB962C8B-B14F-4D97-AF65-F5344CB8AC3E}">
        <p14:creationId xmlns:p14="http://schemas.microsoft.com/office/powerpoint/2010/main" val="345970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risk ratio</a:t>
            </a:r>
            <a:r>
              <a:rPr lang="en-US" dirty="0"/>
              <a:t> (RR) or </a:t>
            </a:r>
            <a:r>
              <a:rPr lang="en-US" b="1" dirty="0"/>
              <a:t>relative risk</a:t>
            </a:r>
            <a:r>
              <a:rPr lang="en-US" dirty="0"/>
              <a:t> is the ratio of the </a:t>
            </a:r>
            <a:r>
              <a:rPr lang="en-US" dirty="0">
                <a:hlinkClick r:id="rId3" tooltip="Probability"/>
              </a:rPr>
              <a:t>probability</a:t>
            </a:r>
            <a:r>
              <a:rPr lang="en-US" dirty="0"/>
              <a:t> of an outcome in an exposed group to the probability of an outcome in an unexposed group</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86</a:t>
            </a:fld>
            <a:endParaRPr lang="cs-CZ"/>
          </a:p>
        </p:txBody>
      </p:sp>
    </p:spTree>
    <p:extLst>
      <p:ext uri="{BB962C8B-B14F-4D97-AF65-F5344CB8AC3E}">
        <p14:creationId xmlns:p14="http://schemas.microsoft.com/office/powerpoint/2010/main" val="184969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cs-CZ" dirty="0"/>
              <a:t>Professor of Medical </a:t>
            </a:r>
            <a:r>
              <a:rPr lang="en-US" altLang="cs-CZ" dirty="0">
                <a:hlinkClick r:id="rId3" tooltip="Statistics"/>
              </a:rPr>
              <a:t>Statistics</a:t>
            </a:r>
            <a:r>
              <a:rPr lang="en-US" altLang="cs-CZ" dirty="0"/>
              <a:t> and </a:t>
            </a:r>
            <a:r>
              <a:rPr lang="en-US" altLang="cs-CZ" dirty="0">
                <a:hlinkClick r:id="rId4" tooltip="Epidemiology"/>
              </a:rPr>
              <a:t>Epidemiology</a:t>
            </a:r>
            <a:r>
              <a:rPr lang="en-US" altLang="cs-CZ" dirty="0"/>
              <a:t> at the </a:t>
            </a:r>
            <a:r>
              <a:rPr lang="en-US" altLang="cs-CZ" dirty="0">
                <a:hlinkClick r:id="rId5" tooltip="University of Oxford"/>
              </a:rPr>
              <a:t>University of Oxford</a:t>
            </a:r>
            <a:r>
              <a:rPr lang="en-US" altLang="cs-CZ" dirty="0"/>
              <a:t>, His career has included collaborations with </a:t>
            </a:r>
            <a:r>
              <a:rPr lang="en-US" altLang="cs-CZ" dirty="0">
                <a:hlinkClick r:id="rId6" tooltip="Richard Doll"/>
              </a:rPr>
              <a:t>Richard Doll</a:t>
            </a:r>
            <a:r>
              <a:rPr lang="en-US" altLang="cs-CZ" dirty="0"/>
              <a:t> beginning at the </a:t>
            </a:r>
            <a:r>
              <a:rPr lang="en-US" altLang="cs-CZ" dirty="0">
                <a:hlinkClick r:id="rId7" tooltip="Medical Research Council (UK)"/>
              </a:rPr>
              <a:t>Medical Research Council</a:t>
            </a:r>
            <a:r>
              <a:rPr lang="en-US" altLang="cs-CZ" dirty="0"/>
              <a:t> Statistical Research Unit in </a:t>
            </a:r>
            <a:r>
              <a:rPr lang="en-US" altLang="cs-CZ" dirty="0">
                <a:hlinkClick r:id="rId8" tooltip="London"/>
              </a:rPr>
              <a:t>London</a:t>
            </a:r>
            <a:r>
              <a:rPr lang="en-US" altLang="cs-CZ" dirty="0"/>
              <a:t>. He is a leading expert on deaths related to </a:t>
            </a:r>
            <a:r>
              <a:rPr lang="en-US" altLang="cs-CZ" dirty="0">
                <a:hlinkClick r:id="rId9" tooltip="Tobacco"/>
              </a:rPr>
              <a:t>tobacco</a:t>
            </a:r>
            <a:r>
              <a:rPr lang="en-US" altLang="cs-CZ" dirty="0"/>
              <a:t> use. He was knighted for his services to epidemiology and to cancer prevention in 1999, </a:t>
            </a:r>
            <a:endParaRPr lang="cs-CZ" altLang="cs-CZ" b="1" dirty="0"/>
          </a:p>
          <a:p>
            <a:r>
              <a:rPr lang="en-US" altLang="cs-CZ" b="1" dirty="0" err="1"/>
              <a:t>Peto's</a:t>
            </a:r>
            <a:r>
              <a:rPr lang="en-US" altLang="cs-CZ" b="1" dirty="0"/>
              <a:t> paradox</a:t>
            </a:r>
            <a:r>
              <a:rPr lang="en-US" altLang="cs-CZ" dirty="0"/>
              <a:t> is the observation, named after </a:t>
            </a:r>
            <a:r>
              <a:rPr lang="en-US" altLang="cs-CZ" dirty="0">
                <a:hlinkClick r:id="rId10" tooltip="Richard Peto"/>
              </a:rPr>
              <a:t>Richard </a:t>
            </a:r>
            <a:r>
              <a:rPr lang="en-US" altLang="cs-CZ" dirty="0" err="1">
                <a:hlinkClick r:id="rId10" tooltip="Richard Peto"/>
              </a:rPr>
              <a:t>Peto</a:t>
            </a:r>
            <a:r>
              <a:rPr lang="en-US" altLang="cs-CZ" dirty="0"/>
              <a:t>, that at the species level, the </a:t>
            </a:r>
            <a:r>
              <a:rPr lang="en-US" altLang="cs-CZ" dirty="0">
                <a:hlinkClick r:id="rId11" tooltip="Incidence (epidemiology)"/>
              </a:rPr>
              <a:t>incidence</a:t>
            </a:r>
            <a:r>
              <a:rPr lang="en-US" altLang="cs-CZ" dirty="0"/>
              <a:t> of </a:t>
            </a:r>
            <a:r>
              <a:rPr lang="en-US" altLang="cs-CZ" dirty="0">
                <a:hlinkClick r:id="rId12" tooltip="Cancer"/>
              </a:rPr>
              <a:t>cancer</a:t>
            </a:r>
            <a:r>
              <a:rPr lang="en-US" altLang="cs-CZ" dirty="0"/>
              <a:t> does not appear to correlate with the number of </a:t>
            </a:r>
            <a:r>
              <a:rPr lang="en-US" altLang="cs-CZ" dirty="0">
                <a:hlinkClick r:id="rId13" tooltip="Cell (biology)"/>
              </a:rPr>
              <a:t>cells</a:t>
            </a:r>
            <a:r>
              <a:rPr lang="en-US" altLang="cs-CZ" dirty="0"/>
              <a:t> in an organism.</a:t>
            </a:r>
            <a:endParaRPr lang="cs-CZ" altLang="cs-CZ" dirty="0"/>
          </a:p>
        </p:txBody>
      </p:sp>
      <p:sp>
        <p:nvSpPr>
          <p:cNvPr id="51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99AD28-A631-4F5E-96FA-FF2C4609D8B7}" type="slidenum">
              <a:rPr lang="cs-CZ" altLang="cs-CZ" sz="1200" smtClean="0"/>
              <a:pPr/>
              <a:t>90</a:t>
            </a:fld>
            <a:endParaRPr lang="cs-CZ" altLang="cs-CZ" sz="1200"/>
          </a:p>
        </p:txBody>
      </p:sp>
    </p:spTree>
    <p:extLst>
      <p:ext uri="{BB962C8B-B14F-4D97-AF65-F5344CB8AC3E}">
        <p14:creationId xmlns:p14="http://schemas.microsoft.com/office/powerpoint/2010/main" val="1407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smoking is linked to the overall economic situation - when it gets better, the number of smokers increases; The pandemic began in North America and Western Europe, then continued into Southern and Eastern Europe, Japan ...</a:t>
            </a:r>
            <a:endParaRPr lang="cs-CZ" dirty="0"/>
          </a:p>
        </p:txBody>
      </p:sp>
      <p:sp>
        <p:nvSpPr>
          <p:cNvPr id="4" name="Zástupný symbol pro číslo snímku 3"/>
          <p:cNvSpPr>
            <a:spLocks noGrp="1"/>
          </p:cNvSpPr>
          <p:nvPr>
            <p:ph type="sldNum" sz="quarter" idx="5"/>
          </p:nvPr>
        </p:nvSpPr>
        <p:spPr/>
        <p:txBody>
          <a:bodyPr/>
          <a:lstStyle/>
          <a:p>
            <a:fld id="{8C2854E2-D677-42BD-A27A-ED7D7D0751A4}" type="slidenum">
              <a:rPr lang="cs-CZ" smtClean="0"/>
              <a:t>91</a:t>
            </a:fld>
            <a:endParaRPr lang="cs-CZ"/>
          </a:p>
        </p:txBody>
      </p:sp>
    </p:spTree>
    <p:extLst>
      <p:ext uri="{BB962C8B-B14F-4D97-AF65-F5344CB8AC3E}">
        <p14:creationId xmlns:p14="http://schemas.microsoft.com/office/powerpoint/2010/main" val="360554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D3069EB9-F4BF-4A22-80C0-C1D4DAC8B452}" type="slidenum">
              <a:rPr lang="cs-CZ" smtClean="0"/>
              <a:pPr>
                <a:defRPr/>
              </a:pPr>
              <a:t>94</a:t>
            </a:fld>
            <a:endParaRPr lang="cs-CZ"/>
          </a:p>
        </p:txBody>
      </p:sp>
    </p:spTree>
    <p:extLst>
      <p:ext uri="{BB962C8B-B14F-4D97-AF65-F5344CB8AC3E}">
        <p14:creationId xmlns:p14="http://schemas.microsoft.com/office/powerpoint/2010/main" val="2013747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Pulmonary function – bronchokonstrikční látky  ( test na astma)</a:t>
            </a:r>
          </a:p>
        </p:txBody>
      </p:sp>
      <p:sp>
        <p:nvSpPr>
          <p:cNvPr id="153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990EF4-6C97-400F-AA0F-51608C2B5A87}" type="slidenum">
              <a:rPr lang="cs-CZ" altLang="cs-CZ" sz="1200" smtClean="0"/>
              <a:pPr/>
              <a:t>97</a:t>
            </a:fld>
            <a:endParaRPr lang="cs-CZ" altLang="cs-CZ" sz="1200"/>
          </a:p>
        </p:txBody>
      </p:sp>
    </p:spTree>
    <p:extLst>
      <p:ext uri="{BB962C8B-B14F-4D97-AF65-F5344CB8AC3E}">
        <p14:creationId xmlns:p14="http://schemas.microsoft.com/office/powerpoint/2010/main" val="380628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i="1" dirty="0" err="1"/>
              <a:t>Nicotiana</a:t>
            </a:r>
            <a:r>
              <a:rPr lang="cs-CZ" i="1" dirty="0"/>
              <a:t> </a:t>
            </a:r>
            <a:r>
              <a:rPr lang="cs-CZ" i="1" dirty="0" err="1"/>
              <a:t>tabacum</a:t>
            </a:r>
            <a:r>
              <a:rPr lang="cs-CZ" i="1" dirty="0"/>
              <a:t> </a:t>
            </a:r>
            <a:r>
              <a:rPr lang="cs-CZ" dirty="0"/>
              <a:t>- Virginia </a:t>
            </a:r>
            <a:r>
              <a:rPr lang="cs-CZ" dirty="0" err="1"/>
              <a:t>Tobacco</a:t>
            </a:r>
            <a:r>
              <a:rPr lang="cs-CZ" dirty="0"/>
              <a:t>; </a:t>
            </a:r>
            <a:r>
              <a:rPr lang="cs-CZ" dirty="0" err="1"/>
              <a:t>origin</a:t>
            </a:r>
            <a:r>
              <a:rPr lang="cs-CZ" dirty="0"/>
              <a:t> </a:t>
            </a:r>
            <a:r>
              <a:rPr lang="cs-CZ" dirty="0" err="1"/>
              <a:t>Mexico</a:t>
            </a:r>
            <a:r>
              <a:rPr lang="cs-CZ" dirty="0"/>
              <a:t>, </a:t>
            </a:r>
            <a:r>
              <a:rPr lang="cs-CZ" dirty="0" err="1"/>
              <a:t>probably</a:t>
            </a:r>
            <a:r>
              <a:rPr lang="cs-CZ" dirty="0"/>
              <a:t> a hybrid </a:t>
            </a:r>
            <a:r>
              <a:rPr lang="cs-CZ" dirty="0" err="1"/>
              <a:t>of</a:t>
            </a:r>
            <a:r>
              <a:rPr lang="cs-CZ" dirty="0"/>
              <a:t> </a:t>
            </a:r>
            <a:r>
              <a:rPr lang="cs-CZ" dirty="0" err="1"/>
              <a:t>wild</a:t>
            </a:r>
            <a:r>
              <a:rPr lang="cs-CZ" dirty="0"/>
              <a:t> species </a:t>
            </a:r>
            <a:r>
              <a:rPr lang="cs-CZ" i="1" dirty="0"/>
              <a:t>N. </a:t>
            </a:r>
            <a:r>
              <a:rPr lang="cs-CZ" i="1" dirty="0" err="1"/>
              <a:t>sylvestris</a:t>
            </a:r>
            <a:r>
              <a:rPr lang="cs-CZ" i="1" dirty="0"/>
              <a:t> </a:t>
            </a:r>
            <a:r>
              <a:rPr lang="cs-CZ" dirty="0"/>
              <a:t>and </a:t>
            </a:r>
            <a:r>
              <a:rPr lang="cs-CZ" i="1" dirty="0"/>
              <a:t>N. </a:t>
            </a:r>
            <a:r>
              <a:rPr lang="cs-CZ" i="1" dirty="0" err="1"/>
              <a:t>tomentosa</a:t>
            </a:r>
            <a:r>
              <a:rPr lang="cs-CZ" dirty="0"/>
              <a:t>.</a:t>
            </a:r>
            <a:br>
              <a:rPr lang="cs-CZ" dirty="0"/>
            </a:br>
            <a:r>
              <a:rPr lang="cs-CZ" i="1" dirty="0" err="1"/>
              <a:t>Nicotiana</a:t>
            </a:r>
            <a:r>
              <a:rPr lang="cs-CZ" i="1" dirty="0"/>
              <a:t> </a:t>
            </a:r>
            <a:r>
              <a:rPr lang="cs-CZ" i="1" dirty="0" err="1"/>
              <a:t>rustica</a:t>
            </a:r>
            <a:r>
              <a:rPr lang="cs-CZ" i="1" dirty="0"/>
              <a:t> </a:t>
            </a:r>
            <a:r>
              <a:rPr lang="cs-CZ" dirty="0"/>
              <a:t>L. - </a:t>
            </a:r>
            <a:r>
              <a:rPr lang="cs-CZ" dirty="0" err="1"/>
              <a:t>rustic</a:t>
            </a:r>
            <a:r>
              <a:rPr lang="cs-CZ" dirty="0"/>
              <a:t> </a:t>
            </a:r>
            <a:r>
              <a:rPr lang="cs-CZ" dirty="0" err="1"/>
              <a:t>tobacco</a:t>
            </a:r>
            <a:r>
              <a:rPr lang="cs-CZ" dirty="0"/>
              <a:t> - folk Machorka, </a:t>
            </a:r>
            <a:r>
              <a:rPr lang="cs-CZ" dirty="0" err="1"/>
              <a:t>one</a:t>
            </a:r>
            <a:r>
              <a:rPr lang="cs-CZ" dirty="0"/>
              <a:t> </a:t>
            </a:r>
            <a:r>
              <a:rPr lang="cs-CZ" dirty="0" err="1"/>
              <a:t>of</a:t>
            </a:r>
            <a:r>
              <a:rPr lang="cs-CZ" dirty="0"/>
              <a:t> </a:t>
            </a:r>
            <a:r>
              <a:rPr lang="cs-CZ" dirty="0" err="1"/>
              <a:t>the</a:t>
            </a:r>
            <a:r>
              <a:rPr lang="cs-CZ" dirty="0"/>
              <a:t> </a:t>
            </a:r>
            <a:r>
              <a:rPr lang="cs-CZ" dirty="0" err="1"/>
              <a:t>original</a:t>
            </a:r>
            <a:r>
              <a:rPr lang="cs-CZ" dirty="0"/>
              <a:t> </a:t>
            </a:r>
            <a:r>
              <a:rPr lang="cs-CZ" dirty="0" err="1"/>
              <a:t>botanical</a:t>
            </a:r>
            <a:r>
              <a:rPr lang="cs-CZ" dirty="0"/>
              <a:t> species.</a:t>
            </a:r>
            <a:endParaRPr lang="cs-CZ" altLang="cs-CZ" dirty="0"/>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DA9F1955-5818-459A-911B-7ED09D098722}" type="slidenum">
              <a:rPr lang="cs-CZ" altLang="cs-CZ" sz="1200"/>
              <a:pPr/>
              <a:t>8</a:t>
            </a:fld>
            <a:endParaRPr lang="cs-CZ" altLang="cs-CZ" sz="1200" dirty="0"/>
          </a:p>
        </p:txBody>
      </p:sp>
    </p:spTree>
    <p:extLst>
      <p:ext uri="{BB962C8B-B14F-4D97-AF65-F5344CB8AC3E}">
        <p14:creationId xmlns:p14="http://schemas.microsoft.com/office/powerpoint/2010/main" val="59820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CVD – zlepšení už po roce – není CO a vasokonstrikce, snížení akutních srdečních příhod</a:t>
            </a:r>
          </a:p>
        </p:txBody>
      </p:sp>
      <p:sp>
        <p:nvSpPr>
          <p:cNvPr id="194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CBCD13-0E62-4DBF-8F19-3C21F0115119}" type="slidenum">
              <a:rPr lang="cs-CZ" altLang="cs-CZ" sz="1200" smtClean="0"/>
              <a:pPr/>
              <a:t>100</a:t>
            </a:fld>
            <a:endParaRPr lang="cs-CZ" altLang="cs-CZ" sz="1200"/>
          </a:p>
        </p:txBody>
      </p:sp>
    </p:spTree>
    <p:extLst>
      <p:ext uri="{BB962C8B-B14F-4D97-AF65-F5344CB8AC3E}">
        <p14:creationId xmlns:p14="http://schemas.microsoft.com/office/powerpoint/2010/main" val="1731166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B4F481-7D13-4AE0-8020-9280B4D6FF59}" type="slidenum">
              <a:rPr lang="cs-CZ" altLang="cs-CZ" sz="1200" smtClean="0"/>
              <a:pPr/>
              <a:t>102</a:t>
            </a:fld>
            <a:endParaRPr lang="cs-CZ" altLang="cs-CZ" sz="1200"/>
          </a:p>
        </p:txBody>
      </p:sp>
    </p:spTree>
    <p:extLst>
      <p:ext uri="{BB962C8B-B14F-4D97-AF65-F5344CB8AC3E}">
        <p14:creationId xmlns:p14="http://schemas.microsoft.com/office/powerpoint/2010/main" val="3938621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48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4EEBC8-791D-4F72-B3E7-9C341DF958EB}" type="slidenum">
              <a:rPr lang="cs-CZ" altLang="cs-CZ" sz="1200" smtClean="0"/>
              <a:pPr/>
              <a:t>107</a:t>
            </a:fld>
            <a:endParaRPr lang="cs-CZ" altLang="cs-CZ" sz="1200"/>
          </a:p>
        </p:txBody>
      </p:sp>
    </p:spTree>
    <p:extLst>
      <p:ext uri="{BB962C8B-B14F-4D97-AF65-F5344CB8AC3E}">
        <p14:creationId xmlns:p14="http://schemas.microsoft.com/office/powerpoint/2010/main" val="3629423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dirty="0"/>
              <a:t>S</a:t>
            </a:r>
            <a:r>
              <a:rPr lang="en-US" dirty="0" err="1"/>
              <a:t>mokers</a:t>
            </a:r>
            <a:r>
              <a:rPr lang="en-US" dirty="0"/>
              <a:t> have the right to smoke, but not anytime, anywhere</a:t>
            </a:r>
            <a:br>
              <a:rPr lang="en-US" dirty="0"/>
            </a:br>
            <a:r>
              <a:rPr lang="en-US" dirty="0"/>
              <a:t>They have the right to help</a:t>
            </a:r>
            <a:endParaRPr lang="cs-CZ" altLang="cs-CZ" dirty="0"/>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EFBB50-A7CB-416B-A2BD-F73CC67A72DA}" type="slidenum">
              <a:rPr lang="cs-CZ" altLang="cs-CZ" sz="1200" smtClean="0"/>
              <a:pPr/>
              <a:t>115</a:t>
            </a:fld>
            <a:endParaRPr lang="cs-CZ" altLang="cs-CZ" sz="1200"/>
          </a:p>
        </p:txBody>
      </p:sp>
    </p:spTree>
    <p:extLst>
      <p:ext uri="{BB962C8B-B14F-4D97-AF65-F5344CB8AC3E}">
        <p14:creationId xmlns:p14="http://schemas.microsoft.com/office/powerpoint/2010/main" val="196053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Road blocks - schedule - even during smoking - when and where I smoke; have only 1 box; make it harder to smoke - it's cold, I don't want to smoke outside, put a box on </a:t>
            </a:r>
            <a:r>
              <a:rPr lang="cs-CZ" dirty="0"/>
              <a:t>a</a:t>
            </a:r>
            <a:r>
              <a:rPr lang="en-US" dirty="0"/>
              <a:t> closet, just have 1 cigarette</a:t>
            </a:r>
            <a:br>
              <a:rPr lang="en-US" dirty="0"/>
            </a:br>
            <a:r>
              <a:rPr lang="en-US" dirty="0"/>
              <a:t>he must get angry - what does smoking do</a:t>
            </a:r>
            <a:r>
              <a:rPr lang="cs-CZ" dirty="0"/>
              <a:t> </a:t>
            </a:r>
            <a:r>
              <a:rPr lang="cs-CZ" dirty="0" err="1"/>
              <a:t>with</a:t>
            </a:r>
            <a:r>
              <a:rPr lang="cs-CZ" dirty="0"/>
              <a:t> </a:t>
            </a:r>
            <a:r>
              <a:rPr lang="cs-CZ" dirty="0" err="1"/>
              <a:t>him</a:t>
            </a:r>
            <a:endParaRPr lang="cs-CZ" altLang="cs-CZ" dirty="0"/>
          </a:p>
        </p:txBody>
      </p:sp>
      <p:sp>
        <p:nvSpPr>
          <p:cNvPr id="522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013848-D902-4F69-AA65-6D4C1CF406B6}" type="slidenum">
              <a:rPr lang="cs-CZ" altLang="cs-CZ" sz="1200" smtClean="0"/>
              <a:pPr/>
              <a:t>122</a:t>
            </a:fld>
            <a:endParaRPr lang="cs-CZ" altLang="cs-CZ" sz="1200"/>
          </a:p>
        </p:txBody>
      </p:sp>
    </p:spTree>
    <p:extLst>
      <p:ext uri="{BB962C8B-B14F-4D97-AF65-F5344CB8AC3E}">
        <p14:creationId xmlns:p14="http://schemas.microsoft.com/office/powerpoint/2010/main" val="3142750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Already one positive answer = reduction of autonomy, you are in it</a:t>
            </a:r>
            <a:endParaRPr lang="cs-CZ" altLang="cs-CZ" dirty="0"/>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CC333A-F60E-4AE0-AA32-BD307C25B2A0}" type="slidenum">
              <a:rPr lang="cs-CZ" altLang="cs-CZ" sz="1200" smtClean="0"/>
              <a:pPr/>
              <a:t>127</a:t>
            </a:fld>
            <a:endParaRPr lang="cs-CZ" altLang="cs-CZ" sz="1200"/>
          </a:p>
        </p:txBody>
      </p:sp>
    </p:spTree>
    <p:extLst>
      <p:ext uri="{BB962C8B-B14F-4D97-AF65-F5344CB8AC3E}">
        <p14:creationId xmlns:p14="http://schemas.microsoft.com/office/powerpoint/2010/main" val="1592117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Smoking - physiological as well as behavioral addiction - NRT will remove the physiological</a:t>
            </a:r>
            <a:r>
              <a:rPr lang="cs-CZ" dirty="0"/>
              <a:t> </a:t>
            </a:r>
            <a:r>
              <a:rPr lang="cs-CZ" dirty="0" err="1"/>
              <a:t>addiction</a:t>
            </a:r>
            <a:r>
              <a:rPr lang="cs-CZ" dirty="0"/>
              <a:t>, </a:t>
            </a:r>
            <a:r>
              <a:rPr lang="cs-CZ" dirty="0" err="1"/>
              <a:t>the</a:t>
            </a:r>
            <a:r>
              <a:rPr lang="en-US" dirty="0"/>
              <a:t> behavioral dependency </a:t>
            </a:r>
            <a:r>
              <a:rPr lang="cs-CZ" dirty="0" err="1"/>
              <a:t>will</a:t>
            </a:r>
            <a:r>
              <a:rPr lang="cs-CZ" dirty="0"/>
              <a:t> </a:t>
            </a:r>
            <a:r>
              <a:rPr lang="cs-CZ" dirty="0" err="1"/>
              <a:t>be</a:t>
            </a:r>
            <a:r>
              <a:rPr lang="cs-CZ" dirty="0"/>
              <a:t> </a:t>
            </a:r>
            <a:r>
              <a:rPr lang="cs-CZ" dirty="0" err="1"/>
              <a:t>dealt</a:t>
            </a:r>
            <a:r>
              <a:rPr lang="cs-CZ" dirty="0"/>
              <a:t> </a:t>
            </a:r>
            <a:r>
              <a:rPr lang="cs-CZ" dirty="0" err="1"/>
              <a:t>with</a:t>
            </a:r>
            <a:r>
              <a:rPr lang="en-US" dirty="0"/>
              <a:t> later.</a:t>
            </a:r>
            <a:endParaRPr lang="cs-CZ" altLang="cs-CZ" dirty="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242401-FB3B-462C-98B2-43EB624B56A8}" type="slidenum">
              <a:rPr lang="cs-CZ" altLang="cs-CZ" sz="1200" smtClean="0"/>
              <a:pPr/>
              <a:t>130</a:t>
            </a:fld>
            <a:endParaRPr lang="cs-CZ" altLang="cs-CZ" sz="1200"/>
          </a:p>
        </p:txBody>
      </p:sp>
    </p:spTree>
    <p:extLst>
      <p:ext uri="{BB962C8B-B14F-4D97-AF65-F5344CB8AC3E}">
        <p14:creationId xmlns:p14="http://schemas.microsoft.com/office/powerpoint/2010/main" val="3239585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Even e-cigarettes have those 30 minutes before they work</a:t>
            </a:r>
            <a:br>
              <a:rPr lang="en-US" dirty="0"/>
            </a:br>
            <a:r>
              <a:rPr lang="en-US" dirty="0"/>
              <a:t>There is no vasoconstriction - can </a:t>
            </a:r>
            <a:r>
              <a:rPr lang="cs-CZ" dirty="0" err="1"/>
              <a:t>be</a:t>
            </a:r>
            <a:r>
              <a:rPr lang="cs-CZ" dirty="0"/>
              <a:t> </a:t>
            </a:r>
            <a:r>
              <a:rPr lang="en-US" dirty="0"/>
              <a:t>use</a:t>
            </a:r>
            <a:r>
              <a:rPr lang="cs-CZ" dirty="0"/>
              <a:t>d by</a:t>
            </a:r>
            <a:r>
              <a:rPr lang="en-US" dirty="0"/>
              <a:t> cardia</a:t>
            </a:r>
            <a:r>
              <a:rPr lang="cs-CZ" dirty="0" err="1"/>
              <a:t>cs</a:t>
            </a:r>
            <a:br>
              <a:rPr lang="en-US" dirty="0"/>
            </a:br>
            <a:r>
              <a:rPr lang="cs-CZ" dirty="0" err="1"/>
              <a:t>nicotine</a:t>
            </a:r>
            <a:r>
              <a:rPr lang="en-US" dirty="0"/>
              <a:t> crosses the placenta</a:t>
            </a:r>
            <a:endParaRPr lang="cs-CZ" altLang="cs-CZ" dirty="0"/>
          </a:p>
        </p:txBody>
      </p:sp>
      <p:sp>
        <p:nvSpPr>
          <p:cNvPr id="675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A85213-BCD4-4121-8C35-93BAD0C491CD}" type="slidenum">
              <a:rPr lang="cs-CZ" altLang="cs-CZ" sz="1200" smtClean="0"/>
              <a:pPr/>
              <a:t>134</a:t>
            </a:fld>
            <a:endParaRPr lang="cs-CZ" altLang="cs-CZ" sz="1200"/>
          </a:p>
        </p:txBody>
      </p:sp>
    </p:spTree>
    <p:extLst>
      <p:ext uri="{BB962C8B-B14F-4D97-AF65-F5344CB8AC3E}">
        <p14:creationId xmlns:p14="http://schemas.microsoft.com/office/powerpoint/2010/main" val="2907836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err="1"/>
              <a:t>Tabacco</a:t>
            </a:r>
            <a:r>
              <a:rPr lang="cs-CZ" altLang="cs-CZ" dirty="0"/>
              <a:t> </a:t>
            </a:r>
            <a:r>
              <a:rPr lang="cs-CZ" altLang="cs-CZ" dirty="0" err="1"/>
              <a:t>specific</a:t>
            </a:r>
            <a:r>
              <a:rPr lang="cs-CZ" altLang="cs-CZ" dirty="0"/>
              <a:t> </a:t>
            </a:r>
            <a:r>
              <a:rPr lang="cs-CZ" altLang="cs-CZ" dirty="0" err="1"/>
              <a:t>nitrosamins</a:t>
            </a:r>
            <a:r>
              <a:rPr lang="cs-CZ" altLang="cs-CZ" dirty="0"/>
              <a:t> – NNK - </a:t>
            </a:r>
            <a:r>
              <a:rPr lang="cs-CZ" altLang="cs-CZ" dirty="0" err="1">
                <a:hlinkClick r:id="rId3" tooltip="Nicotine-derived nitrosamine ketone"/>
              </a:rPr>
              <a:t>nicotine-derived</a:t>
            </a:r>
            <a:r>
              <a:rPr lang="cs-CZ" altLang="cs-CZ" dirty="0">
                <a:hlinkClick r:id="rId3" tooltip="Nicotine-derived nitrosamine ketone"/>
              </a:rPr>
              <a:t> </a:t>
            </a:r>
            <a:r>
              <a:rPr lang="cs-CZ" altLang="cs-CZ" dirty="0" err="1">
                <a:hlinkClick r:id="rId3" tooltip="Nicotine-derived nitrosamine ketone"/>
              </a:rPr>
              <a:t>nitrosamine</a:t>
            </a:r>
            <a:r>
              <a:rPr lang="cs-CZ" altLang="cs-CZ" dirty="0">
                <a:hlinkClick r:id="rId3" tooltip="Nicotine-derived nitrosamine ketone"/>
              </a:rPr>
              <a:t> ketone</a:t>
            </a:r>
            <a:endParaRPr lang="cs-CZ" altLang="cs-CZ" dirty="0"/>
          </a:p>
          <a:p>
            <a:r>
              <a:rPr lang="cs-CZ" altLang="cs-CZ" dirty="0" err="1"/>
              <a:t>Epigenetic</a:t>
            </a:r>
            <a:r>
              <a:rPr lang="cs-CZ" altLang="cs-CZ" dirty="0"/>
              <a:t> </a:t>
            </a:r>
            <a:r>
              <a:rPr lang="cs-CZ" altLang="cs-CZ" dirty="0" err="1"/>
              <a:t>carcinogen</a:t>
            </a:r>
            <a:r>
              <a:rPr lang="cs-CZ" altLang="cs-CZ" dirty="0"/>
              <a:t> – </a:t>
            </a:r>
            <a:r>
              <a:rPr lang="cs-CZ" altLang="cs-CZ" dirty="0" err="1"/>
              <a:t>even</a:t>
            </a:r>
            <a:r>
              <a:rPr lang="cs-CZ" altLang="cs-CZ" dirty="0"/>
              <a:t> </a:t>
            </a:r>
            <a:r>
              <a:rPr lang="cs-CZ" altLang="cs-CZ" dirty="0" err="1"/>
              <a:t>nicotine</a:t>
            </a:r>
            <a:r>
              <a:rPr lang="cs-CZ" altLang="cs-CZ" dirty="0"/>
              <a:t> on </a:t>
            </a:r>
            <a:r>
              <a:rPr lang="cs-CZ" altLang="cs-CZ" dirty="0" err="1"/>
              <a:t>its</a:t>
            </a:r>
            <a:r>
              <a:rPr lang="cs-CZ" altLang="cs-CZ" dirty="0"/>
              <a:t> </a:t>
            </a:r>
            <a:r>
              <a:rPr lang="cs-CZ" altLang="cs-CZ" dirty="0" err="1"/>
              <a:t>own</a:t>
            </a:r>
            <a:r>
              <a:rPr lang="cs-CZ" altLang="cs-CZ" dirty="0"/>
              <a:t>- </a:t>
            </a:r>
            <a:r>
              <a:rPr lang="cs-CZ" altLang="cs-CZ" dirty="0" err="1"/>
              <a:t>revascularisation</a:t>
            </a:r>
            <a:r>
              <a:rPr lang="cs-CZ" altLang="cs-CZ" dirty="0"/>
              <a:t> </a:t>
            </a:r>
          </a:p>
        </p:txBody>
      </p:sp>
      <p:sp>
        <p:nvSpPr>
          <p:cNvPr id="696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34A0FC-9843-4E48-B1D2-62645B6E526F}" type="slidenum">
              <a:rPr lang="cs-CZ" altLang="cs-CZ" sz="1200" smtClean="0"/>
              <a:pPr/>
              <a:t>135</a:t>
            </a:fld>
            <a:endParaRPr lang="cs-CZ" altLang="cs-CZ" sz="1200"/>
          </a:p>
        </p:txBody>
      </p:sp>
    </p:spTree>
    <p:extLst>
      <p:ext uri="{BB962C8B-B14F-4D97-AF65-F5344CB8AC3E}">
        <p14:creationId xmlns:p14="http://schemas.microsoft.com/office/powerpoint/2010/main" val="2494778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 start taking it while I smoke - reducing the number of cigarettes</a:t>
            </a:r>
            <a:endParaRPr lang="cs-CZ" altLang="cs-CZ" dirty="0"/>
          </a:p>
        </p:txBody>
      </p:sp>
      <p:sp>
        <p:nvSpPr>
          <p:cNvPr id="727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C025A7-FC1C-444B-BE20-89B3F571C2ED}" type="slidenum">
              <a:rPr lang="cs-CZ" altLang="cs-CZ" sz="1200" smtClean="0"/>
              <a:pPr/>
              <a:t>137</a:t>
            </a:fld>
            <a:endParaRPr lang="cs-CZ" altLang="cs-CZ" sz="1200"/>
          </a:p>
        </p:txBody>
      </p:sp>
    </p:spTree>
    <p:extLst>
      <p:ext uri="{BB962C8B-B14F-4D97-AF65-F5344CB8AC3E}">
        <p14:creationId xmlns:p14="http://schemas.microsoft.com/office/powerpoint/2010/main" val="29424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Solanaceae</a:t>
            </a:r>
            <a:r>
              <a:rPr lang="cs-CZ" dirty="0"/>
              <a:t>:</a:t>
            </a:r>
            <a:r>
              <a:rPr lang="cs-CZ" baseline="0" dirty="0"/>
              <a:t> </a:t>
            </a:r>
            <a:r>
              <a:rPr lang="cs-CZ" baseline="0" dirty="0" err="1"/>
              <a:t>potatoes</a:t>
            </a:r>
            <a:r>
              <a:rPr lang="cs-CZ" baseline="0" dirty="0"/>
              <a:t>, </a:t>
            </a:r>
            <a:r>
              <a:rPr lang="cs-CZ" baseline="0" dirty="0" err="1"/>
              <a:t>eggplant</a:t>
            </a:r>
            <a:r>
              <a:rPr lang="cs-CZ" baseline="0" dirty="0"/>
              <a:t>, </a:t>
            </a:r>
            <a:r>
              <a:rPr lang="cs-CZ" baseline="0" dirty="0" err="1"/>
              <a:t>tomatoes</a:t>
            </a:r>
            <a:r>
              <a:rPr lang="cs-CZ" baseline="0" dirty="0"/>
              <a:t>, </a:t>
            </a:r>
            <a:r>
              <a:rPr lang="cs-CZ" baseline="0" dirty="0" err="1"/>
              <a:t>peppers</a:t>
            </a:r>
            <a:r>
              <a:rPr lang="cs-CZ" baseline="0" dirty="0"/>
              <a:t>… , but </a:t>
            </a:r>
            <a:r>
              <a:rPr lang="cs-CZ" baseline="0" dirty="0" err="1"/>
              <a:t>rich</a:t>
            </a:r>
            <a:r>
              <a:rPr lang="cs-CZ" baseline="0" dirty="0"/>
              <a:t> of </a:t>
            </a:r>
            <a:r>
              <a:rPr lang="cs-CZ" baseline="0" dirty="0" err="1"/>
              <a:t>nicotine</a:t>
            </a:r>
            <a:r>
              <a:rPr lang="cs-CZ" baseline="0" dirty="0"/>
              <a:t> </a:t>
            </a:r>
            <a:r>
              <a:rPr lang="cs-CZ" baseline="0" dirty="0" err="1"/>
              <a:t>is</a:t>
            </a:r>
            <a:r>
              <a:rPr lang="cs-CZ" baseline="0" dirty="0"/>
              <a:t> </a:t>
            </a:r>
            <a:r>
              <a:rPr lang="cs-CZ" baseline="0" dirty="0" err="1"/>
              <a:t>tobacco</a:t>
            </a:r>
            <a:r>
              <a:rPr lang="cs-CZ" baseline="0" dirty="0"/>
              <a:t> </a:t>
            </a:r>
            <a:r>
              <a:rPr lang="cs-CZ" baseline="0" dirty="0" err="1"/>
              <a:t>only</a:t>
            </a:r>
            <a:endParaRPr lang="cs-CZ" baseline="0" dirty="0"/>
          </a:p>
          <a:p>
            <a:r>
              <a:rPr lang="en-US" dirty="0"/>
              <a:t>NNK is a compound that is naturally synthesized in tobacco leaves that are exposed to light: the </a:t>
            </a:r>
            <a:r>
              <a:rPr lang="en-US" dirty="0" err="1"/>
              <a:t>pyrrolidine</a:t>
            </a:r>
            <a:r>
              <a:rPr lang="en-US" dirty="0"/>
              <a:t> ring in the </a:t>
            </a:r>
            <a:r>
              <a:rPr lang="en-US" dirty="0">
                <a:hlinkClick r:id="rId3" tooltip="Nicotine"/>
              </a:rPr>
              <a:t>nicotine</a:t>
            </a:r>
            <a:r>
              <a:rPr lang="en-US" dirty="0"/>
              <a:t> opens and turns the nicotine into NNK. Most of the NNK found in tobacco smoke originates from nicotine burning.</a:t>
            </a:r>
            <a:r>
              <a:rPr lang="en-US" baseline="30000" dirty="0">
                <a:hlinkClick r:id="rId4"/>
              </a:rPr>
              <a:t>[2]</a:t>
            </a:r>
            <a:endParaRPr lang="cs-CZ" baseline="30000" dirty="0"/>
          </a:p>
          <a:p>
            <a:r>
              <a:rPr lang="en-US" dirty="0"/>
              <a:t>Sun-cured tobaccos (a.k.a. "Oriental") contain very little NNK and other TSNAs due to low-nitrate soil, lack of nitrate fertilizer, and sun-curing. Flue-cured tobacco (a.k.a. "Virginia" tobacco</a:t>
            </a:r>
            <a:r>
              <a:rPr lang="en-US" baseline="30000" dirty="0">
                <a:hlinkClick r:id="rId5"/>
              </a:rPr>
              <a:t>[4]</a:t>
            </a:r>
            <a:r>
              <a:rPr lang="en-US" dirty="0"/>
              <a:t>), especially when using an open flame, contains most of the NNK in American blended tobaccos</a:t>
            </a:r>
            <a:r>
              <a:rPr lang="en-US" baseline="30000" dirty="0">
                <a:hlinkClick r:id="rId6"/>
              </a:rPr>
              <a:t>[5]</a:t>
            </a:r>
            <a:r>
              <a:rPr lang="en-US" dirty="0"/>
              <a:t> although Marlboro's "</a:t>
            </a:r>
            <a:r>
              <a:rPr lang="en-US" dirty="0" err="1"/>
              <a:t>virginia</a:t>
            </a:r>
            <a:r>
              <a:rPr lang="en-US" dirty="0"/>
              <a:t> blend" had the lowest levels of NNK per nicotine out of many tested with the exception of Natural American Spirit.</a:t>
            </a:r>
            <a:r>
              <a:rPr lang="en-US" baseline="30000" dirty="0">
                <a:hlinkClick r:id="rId7"/>
              </a:rPr>
              <a:t>[6]</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9</a:t>
            </a:fld>
            <a:endParaRPr lang="cs-CZ"/>
          </a:p>
        </p:txBody>
      </p:sp>
    </p:spTree>
    <p:extLst>
      <p:ext uri="{BB962C8B-B14F-4D97-AF65-F5344CB8AC3E}">
        <p14:creationId xmlns:p14="http://schemas.microsoft.com/office/powerpoint/2010/main" val="1586783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cs-CZ" b="1"/>
              <a:t>Category C</a:t>
            </a:r>
            <a:r>
              <a:rPr lang="en-US" altLang="cs-CZ"/>
              <a:t>. Animal reproduction studies have shown an adverse effect on the fetus and there are no adequate and well-controlled studies in humans, but potential benefits may warrant use of the </a:t>
            </a:r>
            <a:r>
              <a:rPr lang="en-US" altLang="cs-CZ" b="1"/>
              <a:t>drug</a:t>
            </a:r>
            <a:r>
              <a:rPr lang="en-US" altLang="cs-CZ"/>
              <a:t> in </a:t>
            </a:r>
            <a:r>
              <a:rPr lang="en-US" altLang="cs-CZ" b="1"/>
              <a:t>pregnant</a:t>
            </a:r>
            <a:r>
              <a:rPr lang="en-US" altLang="cs-CZ"/>
              <a:t> women despite potential risks.</a:t>
            </a:r>
            <a:endParaRPr lang="cs-CZ" altLang="cs-CZ"/>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AB4C01-2370-4393-AAF7-C175221BD17C}" type="slidenum">
              <a:rPr lang="cs-CZ" altLang="cs-CZ" sz="1200" smtClean="0"/>
              <a:pPr/>
              <a:t>138</a:t>
            </a:fld>
            <a:endParaRPr lang="cs-CZ" altLang="cs-CZ" sz="1200"/>
          </a:p>
        </p:txBody>
      </p:sp>
    </p:spTree>
    <p:extLst>
      <p:ext uri="{BB962C8B-B14F-4D97-AF65-F5344CB8AC3E}">
        <p14:creationId xmlns:p14="http://schemas.microsoft.com/office/powerpoint/2010/main" val="4247368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According to studies, it is good to watch psychiatric patients</a:t>
            </a:r>
            <a:br>
              <a:rPr lang="en-US" dirty="0"/>
            </a:br>
            <a:r>
              <a:rPr lang="en-US" dirty="0"/>
              <a:t>CV problems - can occur</a:t>
            </a:r>
            <a:endParaRPr lang="cs-CZ" altLang="cs-CZ" dirty="0"/>
          </a:p>
        </p:txBody>
      </p:sp>
      <p:sp>
        <p:nvSpPr>
          <p:cNvPr id="768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842BF1-9706-43DA-A86C-7F480BC6FFE2}" type="slidenum">
              <a:rPr lang="cs-CZ" altLang="cs-CZ" sz="1200" smtClean="0"/>
              <a:pPr/>
              <a:t>139</a:t>
            </a:fld>
            <a:endParaRPr lang="cs-CZ" altLang="cs-CZ" sz="1200"/>
          </a:p>
        </p:txBody>
      </p:sp>
    </p:spTree>
    <p:extLst>
      <p:ext uri="{BB962C8B-B14F-4D97-AF65-F5344CB8AC3E}">
        <p14:creationId xmlns:p14="http://schemas.microsoft.com/office/powerpoint/2010/main" val="1901702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large molecule does not reach the brain</a:t>
            </a:r>
            <a:endParaRPr lang="cs-CZ" altLang="cs-CZ" dirty="0"/>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5BF5F7-47BC-49D2-9AE4-8AE8B9EE8B71}" type="slidenum">
              <a:rPr lang="cs-CZ" altLang="cs-CZ" sz="1200" smtClean="0"/>
              <a:pPr/>
              <a:t>140</a:t>
            </a:fld>
            <a:endParaRPr lang="cs-CZ" altLang="cs-CZ" sz="1200"/>
          </a:p>
        </p:txBody>
      </p:sp>
    </p:spTree>
    <p:extLst>
      <p:ext uri="{BB962C8B-B14F-4D97-AF65-F5344CB8AC3E}">
        <p14:creationId xmlns:p14="http://schemas.microsoft.com/office/powerpoint/2010/main" val="1069693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But the production of antibodies may not be sufficient - enough for 2-3 cigarettes and then no longer works</a:t>
            </a:r>
            <a:endParaRPr lang="cs-CZ" altLang="cs-CZ" dirty="0"/>
          </a:p>
        </p:txBody>
      </p:sp>
      <p:sp>
        <p:nvSpPr>
          <p:cNvPr id="809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F7ABD4-5660-4D40-BF30-65D15C12082C}" type="slidenum">
              <a:rPr lang="cs-CZ" altLang="cs-CZ" sz="1200" smtClean="0"/>
              <a:pPr/>
              <a:t>141</a:t>
            </a:fld>
            <a:endParaRPr lang="cs-CZ" altLang="cs-CZ" sz="1200"/>
          </a:p>
        </p:txBody>
      </p:sp>
    </p:spTree>
    <p:extLst>
      <p:ext uri="{BB962C8B-B14F-4D97-AF65-F5344CB8AC3E}">
        <p14:creationId xmlns:p14="http://schemas.microsoft.com/office/powerpoint/2010/main" val="807517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Time schedule - in general - nicotine decomposition of different speed - individualize</a:t>
            </a:r>
            <a:endParaRPr lang="cs-CZ" altLang="cs-CZ" dirty="0"/>
          </a:p>
          <a:p>
            <a:r>
              <a:rPr lang="en-US" altLang="cs-CZ" dirty="0"/>
              <a:t>Cytochrome P450 2A6 (CYP2A6) is the principal enzyme involved in the metabolic activation of tobacco-specific nitrosamines to their ultimate carcinogenic forms and metabolism of nicotine.</a:t>
            </a:r>
            <a:endParaRPr lang="cs-CZ" altLang="cs-CZ" dirty="0"/>
          </a:p>
          <a:p>
            <a:r>
              <a:rPr lang="en-US" dirty="0"/>
              <a:t>Quick release - no need for those patches</a:t>
            </a:r>
            <a:br>
              <a:rPr lang="en-US" dirty="0"/>
            </a:br>
            <a:r>
              <a:rPr lang="en-US" dirty="0"/>
              <a:t>Quick release - spray, inhaler?</a:t>
            </a:r>
            <a:endParaRPr lang="cs-CZ" altLang="cs-CZ" dirty="0"/>
          </a:p>
        </p:txBody>
      </p:sp>
      <p:sp>
        <p:nvSpPr>
          <p:cNvPr id="839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D84FCA-6AFF-4CCC-833C-8C461C5B4CC5}" type="slidenum">
              <a:rPr lang="cs-CZ" altLang="cs-CZ" sz="1200" smtClean="0"/>
              <a:pPr/>
              <a:t>143</a:t>
            </a:fld>
            <a:endParaRPr lang="cs-CZ" altLang="cs-CZ" sz="1200"/>
          </a:p>
        </p:txBody>
      </p:sp>
    </p:spTree>
    <p:extLst>
      <p:ext uri="{BB962C8B-B14F-4D97-AF65-F5344CB8AC3E}">
        <p14:creationId xmlns:p14="http://schemas.microsoft.com/office/powerpoint/2010/main" val="217170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Nicotine / cigarette still in the subconscious - never even 1 cigarette!</a:t>
            </a:r>
            <a:endParaRPr lang="cs-CZ" altLang="cs-CZ" dirty="0"/>
          </a:p>
        </p:txBody>
      </p:sp>
      <p:sp>
        <p:nvSpPr>
          <p:cNvPr id="860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B20A35-C640-4F41-A1B3-481466B7D9C1}" type="slidenum">
              <a:rPr lang="cs-CZ" altLang="cs-CZ" sz="1200" smtClean="0"/>
              <a:pPr/>
              <a:t>144</a:t>
            </a:fld>
            <a:endParaRPr lang="cs-CZ" altLang="cs-CZ" sz="1200"/>
          </a:p>
        </p:txBody>
      </p:sp>
    </p:spTree>
    <p:extLst>
      <p:ext uri="{BB962C8B-B14F-4D97-AF65-F5344CB8AC3E}">
        <p14:creationId xmlns:p14="http://schemas.microsoft.com/office/powerpoint/2010/main" val="3532990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More help</a:t>
            </a:r>
            <a:br>
              <a:rPr lang="en-US" dirty="0"/>
            </a:br>
            <a:r>
              <a:rPr lang="en-US" dirty="0"/>
              <a:t>Rethink, reinforce, or replace the old motivation</a:t>
            </a:r>
            <a:br>
              <a:rPr lang="en-US" dirty="0"/>
            </a:br>
            <a:r>
              <a:rPr lang="en-US" dirty="0"/>
              <a:t>Usually up to 5.-6. the attempt is successful</a:t>
            </a:r>
            <a:endParaRPr lang="cs-CZ" altLang="cs-CZ" dirty="0"/>
          </a:p>
        </p:txBody>
      </p:sp>
      <p:sp>
        <p:nvSpPr>
          <p:cNvPr id="880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0889C2-2B80-4F71-AAEA-F66D50298746}" type="slidenum">
              <a:rPr lang="cs-CZ" altLang="cs-CZ" sz="1200" smtClean="0"/>
              <a:pPr/>
              <a:t>145</a:t>
            </a:fld>
            <a:endParaRPr lang="cs-CZ" altLang="cs-CZ" sz="1200"/>
          </a:p>
        </p:txBody>
      </p:sp>
    </p:spTree>
    <p:extLst>
      <p:ext uri="{BB962C8B-B14F-4D97-AF65-F5344CB8AC3E}">
        <p14:creationId xmlns:p14="http://schemas.microsoft.com/office/powerpoint/2010/main" val="1244572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risk ratio</a:t>
            </a:r>
            <a:r>
              <a:rPr lang="en-US" dirty="0"/>
              <a:t> (RR) or </a:t>
            </a:r>
            <a:r>
              <a:rPr lang="en-US" b="1" dirty="0"/>
              <a:t>relative risk</a:t>
            </a:r>
            <a:r>
              <a:rPr lang="en-US" dirty="0"/>
              <a:t> is the ratio of the </a:t>
            </a:r>
            <a:r>
              <a:rPr lang="en-US" dirty="0">
                <a:hlinkClick r:id="rId3" tooltip="Probability"/>
              </a:rPr>
              <a:t>probability</a:t>
            </a:r>
            <a:r>
              <a:rPr lang="en-US" dirty="0"/>
              <a:t> of an outcome in an exposed group to the probability of an outcome in an unexposed group</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147</a:t>
            </a:fld>
            <a:endParaRPr lang="cs-CZ"/>
          </a:p>
        </p:txBody>
      </p:sp>
    </p:spTree>
    <p:extLst>
      <p:ext uri="{BB962C8B-B14F-4D97-AF65-F5344CB8AC3E}">
        <p14:creationId xmlns:p14="http://schemas.microsoft.com/office/powerpoint/2010/main" val="1702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Arsenic-containing</a:t>
            </a:r>
            <a:r>
              <a:rPr lang="cs-CZ" dirty="0"/>
              <a:t> </a:t>
            </a:r>
            <a:r>
              <a:rPr lang="cs-CZ" dirty="0" err="1"/>
              <a:t>pesticides</a:t>
            </a:r>
            <a:r>
              <a:rPr lang="cs-CZ" dirty="0"/>
              <a:t> </a:t>
            </a:r>
          </a:p>
          <a:p>
            <a:r>
              <a:rPr lang="en-US" dirty="0"/>
              <a:t>The tobacco plant contains nickel and several other toxic metals, most probably absorbed from the soil, fertilizing products or from pesticides</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11</a:t>
            </a:fld>
            <a:endParaRPr lang="cs-CZ"/>
          </a:p>
        </p:txBody>
      </p:sp>
    </p:spTree>
    <p:extLst>
      <p:ext uri="{BB962C8B-B14F-4D97-AF65-F5344CB8AC3E}">
        <p14:creationId xmlns:p14="http://schemas.microsoft.com/office/powerpoint/2010/main" val="428466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Receptory v celém těle, některé jsou specifické pro nikotin</a:t>
            </a:r>
          </a:p>
          <a:p>
            <a:r>
              <a:rPr lang="en-US" dirty="0"/>
              <a:t>An </a:t>
            </a:r>
            <a:r>
              <a:rPr lang="en-US" b="1" dirty="0"/>
              <a:t>acetylcholine receptor</a:t>
            </a:r>
            <a:r>
              <a:rPr lang="en-US" dirty="0"/>
              <a:t> (abbreviated </a:t>
            </a:r>
            <a:r>
              <a:rPr lang="en-US" b="1" dirty="0" err="1"/>
              <a:t>AChR</a:t>
            </a:r>
            <a:r>
              <a:rPr lang="en-US" dirty="0"/>
              <a:t>) is an </a:t>
            </a:r>
            <a:r>
              <a:rPr lang="en-US" dirty="0">
                <a:hlinkClick r:id="rId3" tooltip="Integral membrane protein"/>
              </a:rPr>
              <a:t>integral membrane protein</a:t>
            </a:r>
            <a:r>
              <a:rPr lang="en-US" dirty="0"/>
              <a:t> that responds to the binding of </a:t>
            </a:r>
            <a:r>
              <a:rPr lang="en-US" dirty="0">
                <a:hlinkClick r:id="rId4" tooltip="Acetylcholine"/>
              </a:rPr>
              <a:t>acetylcholine</a:t>
            </a:r>
            <a:r>
              <a:rPr lang="cs-CZ" dirty="0"/>
              <a:t>, a </a:t>
            </a:r>
            <a:r>
              <a:rPr lang="cs-CZ" dirty="0" err="1">
                <a:hlinkClick r:id="rId5" tooltip="Neurotransmitter"/>
              </a:rPr>
              <a:t>neurotransmitter</a:t>
            </a:r>
            <a:r>
              <a:rPr lang="cs-CZ" dirty="0"/>
              <a:t>. </a:t>
            </a:r>
            <a:endParaRPr lang="cs-CZ" dirty="0">
              <a:hlinkClick r:id="rId6" tooltip="Nicotinic acetylcholine receptor"/>
            </a:endParaRPr>
          </a:p>
          <a:p>
            <a:r>
              <a:rPr lang="cs-CZ" dirty="0" err="1">
                <a:hlinkClick r:id="rId6" tooltip="Nicotinic acetylcholine receptor"/>
              </a:rPr>
              <a:t>Nicotinic</a:t>
            </a:r>
            <a:r>
              <a:rPr lang="cs-CZ" dirty="0">
                <a:hlinkClick r:id="rId6" tooltip="Nicotinic acetylcholine receptor"/>
              </a:rPr>
              <a:t> acetylcholine </a:t>
            </a:r>
            <a:r>
              <a:rPr lang="cs-CZ" dirty="0" err="1">
                <a:hlinkClick r:id="rId6" tooltip="Nicotinic acetylcholine receptor"/>
              </a:rPr>
              <a:t>receptors</a:t>
            </a:r>
            <a:r>
              <a:rPr lang="cs-CZ" dirty="0"/>
              <a:t> </a:t>
            </a:r>
            <a:r>
              <a:rPr lang="en-US" dirty="0"/>
              <a:t>are particularly responsive to </a:t>
            </a:r>
            <a:r>
              <a:rPr lang="en-US" dirty="0">
                <a:hlinkClick r:id="rId7" tooltip="Nicotine"/>
              </a:rPr>
              <a:t>nicotine</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16</a:t>
            </a:fld>
            <a:endParaRPr lang="cs-CZ"/>
          </a:p>
        </p:txBody>
      </p:sp>
    </p:spTree>
    <p:extLst>
      <p:ext uri="{BB962C8B-B14F-4D97-AF65-F5344CB8AC3E}">
        <p14:creationId xmlns:p14="http://schemas.microsoft.com/office/powerpoint/2010/main" val="104900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Limbic</a:t>
            </a:r>
            <a:r>
              <a:rPr lang="cs-CZ" dirty="0"/>
              <a:t> area – </a:t>
            </a:r>
            <a:r>
              <a:rPr lang="en-US" dirty="0"/>
              <a:t>The structures and interacting areas of the limbic system are involved in motivation, emotion, learning, and memory</a:t>
            </a:r>
            <a:r>
              <a:rPr lang="cs-CZ" dirty="0"/>
              <a:t> (and </a:t>
            </a:r>
            <a:r>
              <a:rPr lang="cs-CZ" dirty="0" err="1"/>
              <a:t>addiction</a:t>
            </a:r>
            <a:r>
              <a:rPr lang="cs-CZ" dirty="0"/>
              <a:t>)</a:t>
            </a:r>
            <a:r>
              <a:rPr lang="en-US" dirty="0"/>
              <a:t>. The limbic system is where the subcortical structures meet the cerebral cortex.</a:t>
            </a:r>
            <a:r>
              <a:rPr lang="en-US" baseline="30000" dirty="0">
                <a:hlinkClick r:id="rId3"/>
              </a:rPr>
              <a:t>[1]</a:t>
            </a:r>
            <a:r>
              <a:rPr lang="en-US" dirty="0"/>
              <a:t> The limbic system operates by influencing the </a:t>
            </a:r>
            <a:r>
              <a:rPr lang="en-US" dirty="0">
                <a:hlinkClick r:id="rId4" tooltip="Endocrine system"/>
              </a:rPr>
              <a:t>endocrine system</a:t>
            </a:r>
            <a:r>
              <a:rPr lang="en-US" dirty="0"/>
              <a:t> and the </a:t>
            </a:r>
            <a:r>
              <a:rPr lang="en-US" dirty="0">
                <a:hlinkClick r:id="rId5" tooltip="Autonomic nervous system"/>
              </a:rPr>
              <a:t>autonomic nervous system</a:t>
            </a:r>
            <a:r>
              <a:rPr lang="en-US" dirty="0"/>
              <a:t>. It is highly interconnected with the </a:t>
            </a:r>
            <a:r>
              <a:rPr lang="en-US" dirty="0">
                <a:hlinkClick r:id="rId6" tooltip="Nucleus accumbens"/>
              </a:rPr>
              <a:t>nucleus </a:t>
            </a:r>
            <a:r>
              <a:rPr lang="en-US" dirty="0" err="1">
                <a:hlinkClick r:id="rId6" tooltip="Nucleus accumbens"/>
              </a:rPr>
              <a:t>accumbens</a:t>
            </a:r>
            <a:r>
              <a:rPr lang="en-US" dirty="0"/>
              <a:t>, which plays a role in </a:t>
            </a:r>
            <a:r>
              <a:rPr lang="en-US" dirty="0">
                <a:hlinkClick r:id="rId7" tooltip="Sexual arousal"/>
              </a:rPr>
              <a:t>sexual arousal</a:t>
            </a:r>
            <a:r>
              <a:rPr lang="en-US" dirty="0"/>
              <a:t> and the "high" derived from certain </a:t>
            </a:r>
            <a:r>
              <a:rPr lang="en-US" dirty="0">
                <a:hlinkClick r:id="rId8" tooltip="Recreational drug use"/>
              </a:rPr>
              <a:t>recreational drugs</a:t>
            </a:r>
            <a:r>
              <a:rPr lang="en-US" dirty="0"/>
              <a:t>. These responses are heavily modulated by </a:t>
            </a:r>
            <a:r>
              <a:rPr lang="en-US" dirty="0">
                <a:hlinkClick r:id="rId9" tooltip="Dopamine"/>
              </a:rPr>
              <a:t>dopaminergic</a:t>
            </a:r>
            <a:r>
              <a:rPr lang="en-US" dirty="0"/>
              <a:t> projections from the limbic system.</a:t>
            </a:r>
            <a:endParaRPr lang="cs-CZ" dirty="0"/>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17</a:t>
            </a:fld>
            <a:endParaRPr lang="cs-CZ"/>
          </a:p>
        </p:txBody>
      </p:sp>
    </p:spTree>
    <p:extLst>
      <p:ext uri="{BB962C8B-B14F-4D97-AF65-F5344CB8AC3E}">
        <p14:creationId xmlns:p14="http://schemas.microsoft.com/office/powerpoint/2010/main" val="270286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Jde o prenatální změny</a:t>
            </a:r>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26</a:t>
            </a:fld>
            <a:endParaRPr lang="cs-CZ"/>
          </a:p>
        </p:txBody>
      </p:sp>
    </p:spTree>
    <p:extLst>
      <p:ext uri="{BB962C8B-B14F-4D97-AF65-F5344CB8AC3E}">
        <p14:creationId xmlns:p14="http://schemas.microsoft.com/office/powerpoint/2010/main" val="228942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Dospělí – dlouho kouří, serotonin se už nevyplavuje - sebevraždy</a:t>
            </a:r>
          </a:p>
        </p:txBody>
      </p:sp>
      <p:sp>
        <p:nvSpPr>
          <p:cNvPr id="4" name="Zástupný symbol pro číslo snímku 3"/>
          <p:cNvSpPr>
            <a:spLocks noGrp="1"/>
          </p:cNvSpPr>
          <p:nvPr>
            <p:ph type="sldNum" sz="quarter" idx="10"/>
          </p:nvPr>
        </p:nvSpPr>
        <p:spPr/>
        <p:txBody>
          <a:bodyPr/>
          <a:lstStyle/>
          <a:p>
            <a:fld id="{8C2854E2-D677-42BD-A27A-ED7D7D0751A4}" type="slidenum">
              <a:rPr lang="cs-CZ" smtClean="0"/>
              <a:t>27</a:t>
            </a:fld>
            <a:endParaRPr lang="cs-CZ"/>
          </a:p>
        </p:txBody>
      </p:sp>
    </p:spTree>
    <p:extLst>
      <p:ext uri="{BB962C8B-B14F-4D97-AF65-F5344CB8AC3E}">
        <p14:creationId xmlns:p14="http://schemas.microsoft.com/office/powerpoint/2010/main" val="94379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5939925F-80A9-4977-B7FC-18B7DDAE1F34}" type="datetimeFigureOut">
              <a:rPr lang="cs-CZ" smtClean="0"/>
              <a:t>19.04.2020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5BA1B-F449-48DC-9297-A3E363826569}" type="slidenum">
              <a:rPr lang="cs-CZ" smtClean="0"/>
              <a:t>‹#›</a:t>
            </a:fld>
            <a:endParaRPr lang="cs-CZ"/>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5939925F-80A9-4977-B7FC-18B7DDAE1F34}" type="datetimeFigureOut">
              <a:rPr lang="cs-CZ" smtClean="0"/>
              <a:t>19.04.2020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39925F-80A9-4977-B7FC-18B7DDAE1F34}" type="datetimeFigureOut">
              <a:rPr lang="cs-CZ" smtClean="0"/>
              <a:t>19.04.2020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5939925F-80A9-4977-B7FC-18B7DDAE1F34}" type="datetimeFigureOut">
              <a:rPr lang="cs-CZ" smtClean="0"/>
              <a:t>19.04.2020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5939925F-80A9-4977-B7FC-18B7DDAE1F34}" type="datetimeFigureOut">
              <a:rPr lang="cs-CZ" smtClean="0"/>
              <a:t>19.04.2020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5BA1B-F449-48DC-9297-A3E363826569}" type="slidenum">
              <a:rPr lang="cs-CZ" smtClean="0"/>
              <a:t>‹#›</a:t>
            </a:fld>
            <a:endParaRPr lang="cs-CZ"/>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939925F-80A9-4977-B7FC-18B7DDAE1F34}" type="datetimeFigureOut">
              <a:rPr lang="cs-CZ" smtClean="0"/>
              <a:t>19.04.2020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939925F-80A9-4977-B7FC-18B7DDAE1F34}" type="datetimeFigureOut">
              <a:rPr lang="cs-CZ" smtClean="0"/>
              <a:t>19.04.2020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1E5BA1B-F449-48DC-9297-A3E363826569}" type="slidenum">
              <a:rPr lang="cs-CZ" smtClean="0"/>
              <a:t>‹#›</a:t>
            </a:fld>
            <a:endParaRPr lang="cs-CZ"/>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5939925F-80A9-4977-B7FC-18B7DDAE1F34}" type="datetimeFigureOut">
              <a:rPr lang="cs-CZ" smtClean="0"/>
              <a:t>19.04.2020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9925F-80A9-4977-B7FC-18B7DDAE1F34}" type="datetimeFigureOut">
              <a:rPr lang="cs-CZ" smtClean="0"/>
              <a:t>19.04.2020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939925F-80A9-4977-B7FC-18B7DDAE1F34}" type="datetimeFigureOut">
              <a:rPr lang="cs-CZ" smtClean="0"/>
              <a:t>19.04.2020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E5BA1B-F449-48DC-9297-A3E363826569}" type="slidenum">
              <a:rPr lang="cs-CZ" smtClean="0"/>
              <a:t>‹#›</a:t>
            </a:fld>
            <a:endParaRPr lang="cs-CZ"/>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939925F-80A9-4977-B7FC-18B7DDAE1F34}" type="datetimeFigureOut">
              <a:rPr lang="cs-CZ" smtClean="0"/>
              <a:t>19.04.2020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E5BA1B-F449-48DC-9297-A3E363826569}"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939925F-80A9-4977-B7FC-18B7DDAE1F34}" type="datetimeFigureOut">
              <a:rPr lang="cs-CZ" smtClean="0"/>
              <a:t>19.04.2020</a:t>
            </a:fld>
            <a:endParaRPr lang="cs-CZ"/>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cs-CZ"/>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1E5BA1B-F449-48DC-9297-A3E363826569}"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Paris" TargetMode="External"/><Relationship Id="rId3" Type="http://schemas.openxmlformats.org/officeDocument/2006/relationships/image" Target="../media/image6.png"/><Relationship Id="rId7" Type="http://schemas.openxmlformats.org/officeDocument/2006/relationships/hyperlink" Target="https://en.wikipedia.org/wiki/Jean_Nico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en.wikipedia.org/wiki/Portugal" TargetMode="External"/><Relationship Id="rId5" Type="http://schemas.openxmlformats.org/officeDocument/2006/relationships/hyperlink" Target="https://en.wikipedia.org/wiki/France" TargetMode="Externa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hyperlink" Target="https://is.muni.cz/www/2422/u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dirty="0"/>
              <a:t>Smoking and </a:t>
            </a:r>
            <a:r>
              <a:rPr lang="cs-CZ" dirty="0" err="1"/>
              <a:t>health</a:t>
            </a:r>
            <a:br>
              <a:rPr lang="cs-CZ" dirty="0"/>
            </a:br>
            <a:endParaRPr lang="cs-CZ" cap="none" dirty="0"/>
          </a:p>
        </p:txBody>
      </p:sp>
      <p:sp>
        <p:nvSpPr>
          <p:cNvPr id="3" name="Podnadpis 2"/>
          <p:cNvSpPr>
            <a:spLocks noGrp="1"/>
          </p:cNvSpPr>
          <p:nvPr>
            <p:ph type="subTitle" idx="1"/>
          </p:nvPr>
        </p:nvSpPr>
        <p:spPr>
          <a:xfrm>
            <a:off x="685800" y="3573016"/>
            <a:ext cx="7918648" cy="2520280"/>
          </a:xfrm>
        </p:spPr>
        <p:txBody>
          <a:bodyPr>
            <a:normAutofit lnSpcReduction="10000"/>
          </a:bodyPr>
          <a:lstStyle/>
          <a:p>
            <a:pPr algn="ctr"/>
            <a:r>
              <a:rPr lang="cs-CZ" dirty="0"/>
              <a:t>prof. MUDr. Drahoslava Hrubá, CSc.</a:t>
            </a:r>
          </a:p>
          <a:p>
            <a:pPr algn="ctr"/>
            <a:r>
              <a:rPr lang="cs-CZ" dirty="0"/>
              <a:t>Mgr. Jana Fialová, Ph.D.</a:t>
            </a:r>
          </a:p>
          <a:p>
            <a:pPr algn="ctr"/>
            <a:r>
              <a:rPr lang="cs-CZ" dirty="0"/>
              <a:t>Doc. Ing. Martin Krsek, CSc., </a:t>
            </a:r>
            <a:r>
              <a:rPr lang="cs-CZ" dirty="0" err="1"/>
              <a:t>MSc</a:t>
            </a:r>
            <a:endParaRPr lang="cs-CZ" dirty="0"/>
          </a:p>
          <a:p>
            <a:pPr algn="ctr"/>
            <a:r>
              <a:rPr lang="cs-CZ" dirty="0"/>
              <a:t>Department </a:t>
            </a:r>
            <a:r>
              <a:rPr lang="cs-CZ" dirty="0" err="1"/>
              <a:t>of</a:t>
            </a:r>
            <a:r>
              <a:rPr lang="cs-CZ" dirty="0"/>
              <a:t> Public </a:t>
            </a:r>
            <a:r>
              <a:rPr lang="cs-CZ" dirty="0" err="1"/>
              <a:t>Health</a:t>
            </a:r>
            <a:endParaRPr lang="cs-CZ" dirty="0"/>
          </a:p>
          <a:p>
            <a:pPr algn="ctr"/>
            <a:r>
              <a:rPr lang="cs-CZ" dirty="0" err="1"/>
              <a:t>Faculty</a:t>
            </a:r>
            <a:r>
              <a:rPr lang="cs-CZ" dirty="0"/>
              <a:t> </a:t>
            </a:r>
            <a:r>
              <a:rPr lang="cs-CZ" dirty="0" err="1"/>
              <a:t>of</a:t>
            </a:r>
            <a:r>
              <a:rPr lang="cs-CZ" dirty="0"/>
              <a:t> </a:t>
            </a:r>
            <a:r>
              <a:rPr lang="cs-CZ" dirty="0" err="1"/>
              <a:t>Medicine</a:t>
            </a:r>
            <a:endParaRPr lang="cs-CZ" dirty="0"/>
          </a:p>
          <a:p>
            <a:pPr algn="ctr"/>
            <a:r>
              <a:rPr lang="cs-CZ" dirty="0"/>
              <a:t>Masaryk Univerzity</a:t>
            </a:r>
          </a:p>
          <a:p>
            <a:pPr algn="ct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205" y="6007918"/>
            <a:ext cx="7318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75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IN CIGARETTE SMOKE</a:t>
            </a:r>
            <a:endParaRPr lang="cs-CZ" dirty="0"/>
          </a:p>
        </p:txBody>
      </p:sp>
      <p:sp>
        <p:nvSpPr>
          <p:cNvPr id="3" name="Zástupný symbol pro obsah 2"/>
          <p:cNvSpPr>
            <a:spLocks noGrp="1"/>
          </p:cNvSpPr>
          <p:nvPr>
            <p:ph idx="1"/>
          </p:nvPr>
        </p:nvSpPr>
        <p:spPr/>
        <p:txBody>
          <a:bodyPr/>
          <a:lstStyle/>
          <a:p>
            <a:pPr>
              <a:defRPr/>
            </a:pPr>
            <a:endParaRPr lang="cs-CZ" dirty="0"/>
          </a:p>
          <a:p>
            <a:pPr>
              <a:defRPr/>
            </a:pPr>
            <a:r>
              <a:rPr lang="cs-CZ" dirty="0"/>
              <a:t>ABOUT 5.000 CHEMICALS </a:t>
            </a:r>
            <a:r>
              <a:rPr lang="cs-CZ" dirty="0" err="1"/>
              <a:t>with</a:t>
            </a:r>
            <a:endParaRPr lang="cs-CZ" dirty="0"/>
          </a:p>
          <a:p>
            <a:pPr lvl="1">
              <a:defRPr/>
            </a:pPr>
            <a:endParaRPr lang="cs-CZ" sz="2400" dirty="0"/>
          </a:p>
          <a:p>
            <a:pPr lvl="1">
              <a:defRPr/>
            </a:pPr>
            <a:r>
              <a:rPr lang="cs-CZ" sz="2400" dirty="0"/>
              <a:t>IRRITATION,</a:t>
            </a:r>
          </a:p>
          <a:p>
            <a:pPr lvl="1">
              <a:defRPr/>
            </a:pPr>
            <a:endParaRPr lang="cs-CZ" sz="2400" dirty="0"/>
          </a:p>
          <a:p>
            <a:pPr lvl="1">
              <a:defRPr/>
            </a:pPr>
            <a:r>
              <a:rPr lang="cs-CZ" sz="2400" dirty="0"/>
              <a:t>TOXIC,</a:t>
            </a:r>
          </a:p>
          <a:p>
            <a:pPr lvl="1">
              <a:defRPr/>
            </a:pPr>
            <a:endParaRPr lang="cs-CZ" sz="2400" dirty="0"/>
          </a:p>
          <a:p>
            <a:pPr lvl="1">
              <a:defRPr/>
            </a:pPr>
            <a:r>
              <a:rPr lang="cs-CZ" sz="2400" dirty="0"/>
              <a:t>CARCINOGENIC,</a:t>
            </a:r>
          </a:p>
          <a:p>
            <a:pPr lvl="1">
              <a:defRPr/>
            </a:pPr>
            <a:endParaRPr lang="cs-CZ" sz="2400" dirty="0"/>
          </a:p>
          <a:p>
            <a:pPr lvl="1">
              <a:defRPr/>
            </a:pPr>
            <a:r>
              <a:rPr lang="cs-CZ" sz="2400" dirty="0"/>
              <a:t>TERRATOGENIC, EMBRYOTOXIC EFFECTS</a:t>
            </a:r>
            <a:endParaRPr lang="en-GB" sz="2400" dirty="0"/>
          </a:p>
          <a:p>
            <a:endParaRPr lang="cs-CZ" dirty="0"/>
          </a:p>
          <a:p>
            <a:endParaRPr lang="cs-CZ" dirty="0"/>
          </a:p>
          <a:p>
            <a:endParaRPr lang="cs-CZ" dirty="0"/>
          </a:p>
        </p:txBody>
      </p:sp>
    </p:spTree>
    <p:extLst>
      <p:ext uri="{BB962C8B-B14F-4D97-AF65-F5344CB8AC3E}">
        <p14:creationId xmlns:p14="http://schemas.microsoft.com/office/powerpoint/2010/main" val="2043665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14500" y="596510"/>
            <a:ext cx="5915000" cy="990600"/>
          </a:xfrm>
        </p:spPr>
        <p:txBody>
          <a:bodyPr/>
          <a:lstStyle/>
          <a:p>
            <a:pPr eaLnBrk="1" hangingPunct="1"/>
            <a:r>
              <a:rPr lang="cs-CZ" altLang="cs-CZ" dirty="0">
                <a:solidFill>
                  <a:srgbClr val="0070C0"/>
                </a:solidFill>
              </a:rPr>
              <a:t>LONG-TERM</a:t>
            </a:r>
            <a:r>
              <a:rPr lang="cs-CZ" altLang="cs-CZ" dirty="0"/>
              <a:t> BENEFITS</a:t>
            </a:r>
          </a:p>
        </p:txBody>
      </p:sp>
      <p:sp>
        <p:nvSpPr>
          <p:cNvPr id="18435" name="Rectangle 3"/>
          <p:cNvSpPr>
            <a:spLocks noGrp="1" noChangeArrowheads="1"/>
          </p:cNvSpPr>
          <p:nvPr>
            <p:ph type="body" idx="1"/>
          </p:nvPr>
        </p:nvSpPr>
        <p:spPr>
          <a:xfrm>
            <a:off x="457200" y="1844824"/>
            <a:ext cx="8229600" cy="4876800"/>
          </a:xfrm>
        </p:spPr>
        <p:txBody>
          <a:bodyPr/>
          <a:lstStyle/>
          <a:p>
            <a:pPr eaLnBrk="1" hangingPunct="1"/>
            <a:r>
              <a:rPr lang="cs-CZ" altLang="cs-CZ" b="1" dirty="0"/>
              <a:t>WITHIN 5 YEARS</a:t>
            </a:r>
          </a:p>
          <a:p>
            <a:pPr eaLnBrk="1" hangingPunct="1"/>
            <a:endParaRPr lang="cs-CZ" altLang="cs-CZ" b="1" dirty="0"/>
          </a:p>
          <a:p>
            <a:pPr eaLnBrk="1" hangingPunct="1"/>
            <a:r>
              <a:rPr lang="cs-CZ" altLang="cs-CZ" dirty="0"/>
              <a:t>THE RISK OF CVD DEATH WILL BE SIMILAR AS FOR NEVER-SMOKERS</a:t>
            </a:r>
          </a:p>
          <a:p>
            <a:pPr eaLnBrk="1" hangingPunct="1"/>
            <a:endParaRPr lang="cs-CZ" altLang="cs-CZ" dirty="0"/>
          </a:p>
          <a:p>
            <a:pPr eaLnBrk="1" hangingPunct="1"/>
            <a:r>
              <a:rPr lang="cs-CZ" altLang="cs-CZ" dirty="0"/>
              <a:t>THE RISK OF SMOKING-RELATED CANCERS WILL START THE DECREASED TRENDS</a:t>
            </a:r>
          </a:p>
        </p:txBody>
      </p:sp>
    </p:spTree>
    <p:extLst>
      <p:ext uri="{BB962C8B-B14F-4D97-AF65-F5344CB8AC3E}">
        <p14:creationId xmlns:p14="http://schemas.microsoft.com/office/powerpoint/2010/main" val="3064110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31640" y="579093"/>
            <a:ext cx="6203032" cy="990600"/>
          </a:xfrm>
        </p:spPr>
        <p:txBody>
          <a:bodyPr/>
          <a:lstStyle/>
          <a:p>
            <a:pPr eaLnBrk="1" hangingPunct="1"/>
            <a:r>
              <a:rPr lang="cs-CZ" altLang="cs-CZ" dirty="0">
                <a:solidFill>
                  <a:srgbClr val="0070C0"/>
                </a:solidFill>
              </a:rPr>
              <a:t>LONG-TERM</a:t>
            </a:r>
            <a:r>
              <a:rPr lang="cs-CZ" altLang="cs-CZ" dirty="0"/>
              <a:t> BENEFITS</a:t>
            </a:r>
          </a:p>
        </p:txBody>
      </p:sp>
      <p:sp>
        <p:nvSpPr>
          <p:cNvPr id="20483" name="Rectangle 3"/>
          <p:cNvSpPr>
            <a:spLocks noGrp="1" noChangeArrowheads="1"/>
          </p:cNvSpPr>
          <p:nvPr>
            <p:ph type="body" idx="1"/>
          </p:nvPr>
        </p:nvSpPr>
        <p:spPr>
          <a:xfrm>
            <a:off x="395536" y="1916832"/>
            <a:ext cx="8229600" cy="4876800"/>
          </a:xfrm>
        </p:spPr>
        <p:txBody>
          <a:bodyPr/>
          <a:lstStyle/>
          <a:p>
            <a:pPr eaLnBrk="1" hangingPunct="1"/>
            <a:r>
              <a:rPr lang="cs-CZ" altLang="cs-CZ" b="1" dirty="0"/>
              <a:t>WITHIN 10 – 20 YEARS</a:t>
            </a:r>
          </a:p>
          <a:p>
            <a:pPr eaLnBrk="1" hangingPunct="1"/>
            <a:endParaRPr lang="cs-CZ" altLang="cs-CZ" b="1" dirty="0"/>
          </a:p>
          <a:p>
            <a:pPr eaLnBrk="1" hangingPunct="1"/>
            <a:r>
              <a:rPr lang="cs-CZ" altLang="cs-CZ" dirty="0"/>
              <a:t>THE RISKS OF SMOKING-RELATED CANCER´S DEATH WILL BE SUBSTANTIALLY DECREASED, ALMOST TO THE LEVELS FOR PEOPLE WHO NEVER SMOKED</a:t>
            </a:r>
          </a:p>
        </p:txBody>
      </p:sp>
    </p:spTree>
    <p:extLst>
      <p:ext uri="{BB962C8B-B14F-4D97-AF65-F5344CB8AC3E}">
        <p14:creationId xmlns:p14="http://schemas.microsoft.com/office/powerpoint/2010/main" val="35412673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prof. Hrubá\Plocha\Graf Stopping smok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70765"/>
            <a:ext cx="6204644" cy="55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475656" y="548680"/>
            <a:ext cx="5908990" cy="707886"/>
          </a:xfrm>
          <a:prstGeom prst="rect">
            <a:avLst/>
          </a:prstGeom>
          <a:noFill/>
        </p:spPr>
        <p:txBody>
          <a:bodyPr wrap="none" rtlCol="0">
            <a:spAutoFit/>
          </a:bodyPr>
          <a:lstStyle/>
          <a:p>
            <a:r>
              <a:rPr lang="cs-CZ" altLang="cs-CZ" sz="4000" dirty="0">
                <a:solidFill>
                  <a:srgbClr val="0070C0"/>
                </a:solidFill>
              </a:rPr>
              <a:t>LONG-TERM</a:t>
            </a:r>
            <a:r>
              <a:rPr lang="cs-CZ" altLang="cs-CZ" sz="4000" dirty="0">
                <a:solidFill>
                  <a:srgbClr val="FF0000"/>
                </a:solidFill>
              </a:rPr>
              <a:t> BENEFITS</a:t>
            </a:r>
            <a:endParaRPr lang="cs-CZ" sz="4000" dirty="0">
              <a:solidFill>
                <a:srgbClr val="FF0000"/>
              </a:solidFill>
            </a:endParaRPr>
          </a:p>
        </p:txBody>
      </p:sp>
    </p:spTree>
    <p:extLst>
      <p:ext uri="{BB962C8B-B14F-4D97-AF65-F5344CB8AC3E}">
        <p14:creationId xmlns:p14="http://schemas.microsoft.com/office/powerpoint/2010/main" val="40536967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27784" y="609600"/>
            <a:ext cx="4474840" cy="990600"/>
          </a:xfrm>
        </p:spPr>
        <p:txBody>
          <a:bodyPr/>
          <a:lstStyle/>
          <a:p>
            <a:pPr eaLnBrk="1" hangingPunct="1"/>
            <a:r>
              <a:rPr lang="cs-CZ" altLang="cs-CZ" dirty="0"/>
              <a:t>CONCLUSIONS</a:t>
            </a:r>
          </a:p>
        </p:txBody>
      </p:sp>
      <p:sp>
        <p:nvSpPr>
          <p:cNvPr id="23555" name="Rectangle 3"/>
          <p:cNvSpPr>
            <a:spLocks noGrp="1" noChangeArrowheads="1"/>
          </p:cNvSpPr>
          <p:nvPr>
            <p:ph type="body" idx="1"/>
          </p:nvPr>
        </p:nvSpPr>
        <p:spPr>
          <a:xfrm>
            <a:off x="539552" y="1844824"/>
            <a:ext cx="8229600" cy="4876800"/>
          </a:xfrm>
        </p:spPr>
        <p:txBody>
          <a:bodyPr/>
          <a:lstStyle/>
          <a:p>
            <a:pPr eaLnBrk="1" hangingPunct="1"/>
            <a:r>
              <a:rPr lang="cs-CZ" altLang="cs-CZ" dirty="0"/>
              <a:t>THE RISK  IS BIG</a:t>
            </a:r>
          </a:p>
          <a:p>
            <a:pPr eaLnBrk="1" hangingPunct="1"/>
            <a:endParaRPr lang="cs-CZ" altLang="cs-CZ" dirty="0"/>
          </a:p>
          <a:p>
            <a:pPr eaLnBrk="1" hangingPunct="1"/>
            <a:r>
              <a:rPr lang="cs-CZ" altLang="cs-CZ" dirty="0"/>
              <a:t>STOPPING SMOKING WORKS</a:t>
            </a:r>
          </a:p>
          <a:p>
            <a:pPr eaLnBrk="1" hangingPunct="1"/>
            <a:endParaRPr lang="cs-CZ" altLang="cs-CZ" dirty="0"/>
          </a:p>
          <a:p>
            <a:pPr eaLnBrk="1" hangingPunct="1"/>
            <a:r>
              <a:rPr lang="cs-CZ" altLang="cs-CZ" dirty="0"/>
              <a:t> EFFECTIVE SUPPORT OF SMOKING CESSATION WILL CHANGE THE DEATH EPIDEMIC WITHIN 10-20 YEARS</a:t>
            </a:r>
          </a:p>
        </p:txBody>
      </p:sp>
    </p:spTree>
    <p:extLst>
      <p:ext uri="{BB962C8B-B14F-4D97-AF65-F5344CB8AC3E}">
        <p14:creationId xmlns:p14="http://schemas.microsoft.com/office/powerpoint/2010/main" val="20032140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339752" y="476672"/>
            <a:ext cx="4546848" cy="990600"/>
          </a:xfrm>
        </p:spPr>
        <p:txBody>
          <a:bodyPr/>
          <a:lstStyle/>
          <a:p>
            <a:pPr eaLnBrk="1" hangingPunct="1"/>
            <a:r>
              <a:rPr lang="cs-CZ" altLang="cs-CZ" dirty="0"/>
              <a:t>SMOKERS  ARE:</a:t>
            </a:r>
          </a:p>
        </p:txBody>
      </p:sp>
      <p:sp>
        <p:nvSpPr>
          <p:cNvPr id="30723" name="Rectangle 3"/>
          <p:cNvSpPr>
            <a:spLocks noGrp="1" noChangeArrowheads="1"/>
          </p:cNvSpPr>
          <p:nvPr>
            <p:ph type="body" idx="1"/>
          </p:nvPr>
        </p:nvSpPr>
        <p:spPr>
          <a:xfrm>
            <a:off x="1331913" y="1989138"/>
            <a:ext cx="7626350" cy="4114800"/>
          </a:xfrm>
        </p:spPr>
        <p:txBody>
          <a:bodyPr/>
          <a:lstStyle/>
          <a:p>
            <a:pPr eaLnBrk="1" hangingPunct="1"/>
            <a:r>
              <a:rPr lang="cs-CZ" altLang="cs-CZ" u="sng"/>
              <a:t>AT THE BEGINNING</a:t>
            </a:r>
            <a:r>
              <a:rPr lang="cs-CZ" altLang="cs-CZ"/>
              <a:t>:</a:t>
            </a:r>
          </a:p>
          <a:p>
            <a:pPr eaLnBrk="1" hangingPunct="1"/>
            <a:r>
              <a:rPr lang="cs-CZ" altLang="cs-CZ"/>
              <a:t>CURIOSITY SEEKING PEOPLE. </a:t>
            </a:r>
          </a:p>
          <a:p>
            <a:pPr eaLnBrk="1" hangingPunct="1"/>
            <a:r>
              <a:rPr lang="cs-CZ" altLang="cs-CZ"/>
              <a:t>UNHAPPY, UNSUCCESSFUL PEOPLE</a:t>
            </a:r>
          </a:p>
          <a:p>
            <a:pPr eaLnBrk="1" hangingPunct="1"/>
            <a:r>
              <a:rPr lang="cs-CZ" altLang="cs-CZ"/>
              <a:t> LAZY PEOPLE</a:t>
            </a:r>
          </a:p>
          <a:p>
            <a:pPr eaLnBrk="1" hangingPunct="1">
              <a:buFont typeface="Wingdings" panose="05000000000000000000" pitchFamily="2" charset="2"/>
              <a:buNone/>
            </a:pPr>
            <a:endParaRPr lang="cs-CZ" altLang="cs-CZ"/>
          </a:p>
          <a:p>
            <a:pPr eaLnBrk="1" hangingPunct="1"/>
            <a:r>
              <a:rPr lang="cs-CZ" altLang="cs-CZ" u="sng"/>
              <a:t>LATER ON:</a:t>
            </a:r>
          </a:p>
          <a:p>
            <a:pPr eaLnBrk="1" hangingPunct="1"/>
            <a:r>
              <a:rPr lang="cs-CZ" altLang="cs-CZ"/>
              <a:t> DEPENDENT PEOPLE</a:t>
            </a:r>
          </a:p>
        </p:txBody>
      </p:sp>
    </p:spTree>
    <p:extLst>
      <p:ext uri="{BB962C8B-B14F-4D97-AF65-F5344CB8AC3E}">
        <p14:creationId xmlns:p14="http://schemas.microsoft.com/office/powerpoint/2010/main" val="872262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87624" y="548680"/>
            <a:ext cx="6347048" cy="990600"/>
          </a:xfrm>
        </p:spPr>
        <p:txBody>
          <a:bodyPr/>
          <a:lstStyle/>
          <a:p>
            <a:pPr eaLnBrk="1" hangingPunct="1"/>
            <a:r>
              <a:rPr lang="cs-CZ" altLang="cs-CZ" dirty="0"/>
              <a:t>CRITERIA OF ADDICTION</a:t>
            </a:r>
          </a:p>
        </p:txBody>
      </p:sp>
      <p:sp>
        <p:nvSpPr>
          <p:cNvPr id="31747" name="Rectangle 3"/>
          <p:cNvSpPr>
            <a:spLocks noGrp="1" noChangeArrowheads="1"/>
          </p:cNvSpPr>
          <p:nvPr>
            <p:ph type="body" idx="1"/>
          </p:nvPr>
        </p:nvSpPr>
        <p:spPr>
          <a:xfrm>
            <a:off x="395536" y="2060848"/>
            <a:ext cx="8229600" cy="4876800"/>
          </a:xfrm>
        </p:spPr>
        <p:txBody>
          <a:bodyPr/>
          <a:lstStyle/>
          <a:p>
            <a:pPr eaLnBrk="1" hangingPunct="1"/>
            <a:r>
              <a:rPr lang="cs-CZ" altLang="cs-CZ" dirty="0"/>
              <a:t>USING THE DRUG LONGER THAN EXPECTED</a:t>
            </a:r>
          </a:p>
          <a:p>
            <a:pPr eaLnBrk="1" hangingPunct="1"/>
            <a:endParaRPr lang="cs-CZ" altLang="cs-CZ" dirty="0"/>
          </a:p>
          <a:p>
            <a:pPr eaLnBrk="1" hangingPunct="1"/>
            <a:r>
              <a:rPr lang="cs-CZ" altLang="cs-CZ" dirty="0"/>
              <a:t>USING THE DRUG DESPITE OF HEALTH PROBLEMS</a:t>
            </a:r>
          </a:p>
          <a:p>
            <a:pPr eaLnBrk="1" hangingPunct="1"/>
            <a:endParaRPr lang="cs-CZ" altLang="cs-CZ" dirty="0"/>
          </a:p>
          <a:p>
            <a:pPr eaLnBrk="1" hangingPunct="1"/>
            <a:r>
              <a:rPr lang="cs-CZ" altLang="cs-CZ" dirty="0"/>
              <a:t> A LOT OF TIME PER DAY IS SPENT BY EFFORT TO OBTAIN THE DRUG /</a:t>
            </a:r>
            <a:r>
              <a:rPr lang="cs-CZ" altLang="cs-CZ" dirty="0" err="1"/>
              <a:t>or</a:t>
            </a:r>
            <a:r>
              <a:rPr lang="cs-CZ" altLang="cs-CZ" dirty="0"/>
              <a:t> BY USING THE DRUG</a:t>
            </a:r>
          </a:p>
        </p:txBody>
      </p:sp>
    </p:spTree>
    <p:extLst>
      <p:ext uri="{BB962C8B-B14F-4D97-AF65-F5344CB8AC3E}">
        <p14:creationId xmlns:p14="http://schemas.microsoft.com/office/powerpoint/2010/main" val="7789359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10544" y="476672"/>
            <a:ext cx="5122912" cy="990600"/>
          </a:xfrm>
        </p:spPr>
        <p:txBody>
          <a:bodyPr/>
          <a:lstStyle/>
          <a:p>
            <a:pPr eaLnBrk="1" hangingPunct="1"/>
            <a:r>
              <a:rPr lang="cs-CZ" altLang="cs-CZ" dirty="0"/>
              <a:t>CRITERIA - </a:t>
            </a:r>
            <a:r>
              <a:rPr lang="cs-CZ" altLang="cs-CZ" dirty="0" err="1"/>
              <a:t>continue</a:t>
            </a:r>
            <a:endParaRPr lang="cs-CZ" altLang="cs-CZ" dirty="0"/>
          </a:p>
        </p:txBody>
      </p:sp>
      <p:sp>
        <p:nvSpPr>
          <p:cNvPr id="32771" name="Rectangle 3"/>
          <p:cNvSpPr>
            <a:spLocks noGrp="1" noChangeArrowheads="1"/>
          </p:cNvSpPr>
          <p:nvPr>
            <p:ph type="body" idx="1"/>
          </p:nvPr>
        </p:nvSpPr>
        <p:spPr>
          <a:xfrm>
            <a:off x="395536" y="2016331"/>
            <a:ext cx="8229600" cy="4876800"/>
          </a:xfrm>
        </p:spPr>
        <p:txBody>
          <a:bodyPr/>
          <a:lstStyle/>
          <a:p>
            <a:pPr eaLnBrk="1" hangingPunct="1"/>
            <a:r>
              <a:rPr lang="cs-CZ" altLang="cs-CZ" dirty="0"/>
              <a:t>USER NEGLECTS SOME ACTIVITIES WHERE USING OF DRUG IS BANNED</a:t>
            </a:r>
          </a:p>
          <a:p>
            <a:pPr eaLnBrk="1" hangingPunct="1"/>
            <a:endParaRPr lang="cs-CZ" altLang="cs-CZ" dirty="0"/>
          </a:p>
          <a:p>
            <a:pPr eaLnBrk="1" hangingPunct="1"/>
            <a:r>
              <a:rPr lang="cs-CZ" altLang="cs-CZ" dirty="0"/>
              <a:t>SHORT-TERM ABSTINENCE RESULTS IN THE REPEATEDLY OCCURING WITHDRAWAL SYMPTOMS and  RELAPSE</a:t>
            </a:r>
          </a:p>
        </p:txBody>
      </p:sp>
    </p:spTree>
    <p:extLst>
      <p:ext uri="{BB962C8B-B14F-4D97-AF65-F5344CB8AC3E}">
        <p14:creationId xmlns:p14="http://schemas.microsoft.com/office/powerpoint/2010/main" val="6432984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71800" y="476672"/>
            <a:ext cx="4042792" cy="990600"/>
          </a:xfrm>
        </p:spPr>
        <p:txBody>
          <a:bodyPr/>
          <a:lstStyle/>
          <a:p>
            <a:pPr eaLnBrk="1" hangingPunct="1"/>
            <a:r>
              <a:rPr lang="cs-CZ" altLang="cs-CZ" dirty="0"/>
              <a:t>TOLERABILITY</a:t>
            </a:r>
          </a:p>
        </p:txBody>
      </p:sp>
      <p:sp>
        <p:nvSpPr>
          <p:cNvPr id="33795" name="Rectangle 3"/>
          <p:cNvSpPr>
            <a:spLocks noGrp="1" noChangeArrowheads="1"/>
          </p:cNvSpPr>
          <p:nvPr>
            <p:ph type="body" idx="1"/>
          </p:nvPr>
        </p:nvSpPr>
        <p:spPr>
          <a:xfrm>
            <a:off x="323528" y="1961741"/>
            <a:ext cx="8229600" cy="4876800"/>
          </a:xfrm>
        </p:spPr>
        <p:txBody>
          <a:bodyPr/>
          <a:lstStyle/>
          <a:p>
            <a:pPr eaLnBrk="1" hangingPunct="1"/>
            <a:r>
              <a:rPr lang="cs-CZ" altLang="cs-CZ" dirty="0"/>
              <a:t>THE SAME DOSE CAUSES LOWER EFFECTS  </a:t>
            </a:r>
          </a:p>
          <a:p>
            <a:pPr eaLnBrk="1" hangingPunct="1"/>
            <a:endParaRPr lang="cs-CZ" altLang="cs-CZ" dirty="0"/>
          </a:p>
          <a:p>
            <a:pPr eaLnBrk="1" hangingPunct="1"/>
            <a:r>
              <a:rPr lang="cs-CZ" altLang="cs-CZ" dirty="0"/>
              <a:t>FOR THE SAME EFFECTS THE INCREASED DOSE IS NECESSARY</a:t>
            </a:r>
          </a:p>
        </p:txBody>
      </p:sp>
    </p:spTree>
    <p:extLst>
      <p:ext uri="{BB962C8B-B14F-4D97-AF65-F5344CB8AC3E}">
        <p14:creationId xmlns:p14="http://schemas.microsoft.com/office/powerpoint/2010/main" val="7362459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7584" y="476672"/>
            <a:ext cx="8229600" cy="990600"/>
          </a:xfrm>
        </p:spPr>
        <p:txBody>
          <a:bodyPr/>
          <a:lstStyle/>
          <a:p>
            <a:pPr eaLnBrk="1" hangingPunct="1"/>
            <a:r>
              <a:rPr lang="cs-CZ" altLang="cs-CZ" dirty="0"/>
              <a:t>WITHDRAWAL SYMPTOMS (WS)</a:t>
            </a:r>
          </a:p>
        </p:txBody>
      </p:sp>
      <p:sp>
        <p:nvSpPr>
          <p:cNvPr id="35843" name="Rectangle 3"/>
          <p:cNvSpPr>
            <a:spLocks noGrp="1" noChangeArrowheads="1"/>
          </p:cNvSpPr>
          <p:nvPr>
            <p:ph type="body" idx="1"/>
          </p:nvPr>
        </p:nvSpPr>
        <p:spPr>
          <a:xfrm>
            <a:off x="971600" y="1916832"/>
            <a:ext cx="7056784" cy="4876800"/>
          </a:xfrm>
        </p:spPr>
        <p:txBody>
          <a:bodyPr/>
          <a:lstStyle/>
          <a:p>
            <a:pPr eaLnBrk="1" hangingPunct="1"/>
            <a:r>
              <a:rPr lang="cs-CZ" altLang="cs-CZ" dirty="0"/>
              <a:t>EXCITABILITY, NERVOUS, STRESSED</a:t>
            </a:r>
          </a:p>
          <a:p>
            <a:pPr eaLnBrk="1" hangingPunct="1"/>
            <a:endParaRPr lang="cs-CZ" altLang="cs-CZ" dirty="0"/>
          </a:p>
          <a:p>
            <a:pPr eaLnBrk="1" hangingPunct="1"/>
            <a:r>
              <a:rPr lang="cs-CZ" altLang="cs-CZ" dirty="0"/>
              <a:t>ATTENTION DISABILITY</a:t>
            </a:r>
          </a:p>
          <a:p>
            <a:pPr eaLnBrk="1" hangingPunct="1"/>
            <a:endParaRPr lang="cs-CZ" altLang="cs-CZ" dirty="0"/>
          </a:p>
          <a:p>
            <a:pPr eaLnBrk="1" hangingPunct="1"/>
            <a:r>
              <a:rPr lang="cs-CZ" altLang="cs-CZ" dirty="0"/>
              <a:t>COGNITIVE PROBLEMS</a:t>
            </a:r>
          </a:p>
          <a:p>
            <a:pPr eaLnBrk="1" hangingPunct="1"/>
            <a:endParaRPr lang="cs-CZ" altLang="cs-CZ" dirty="0"/>
          </a:p>
          <a:p>
            <a:pPr eaLnBrk="1" hangingPunct="1"/>
            <a:r>
              <a:rPr lang="cs-CZ" altLang="cs-CZ" dirty="0"/>
              <a:t>DEPRESSION</a:t>
            </a:r>
          </a:p>
          <a:p>
            <a:pPr eaLnBrk="1" hangingPunct="1"/>
            <a:endParaRPr lang="cs-CZ" altLang="cs-CZ" dirty="0"/>
          </a:p>
          <a:p>
            <a:pPr eaLnBrk="1" hangingPunct="1"/>
            <a:r>
              <a:rPr lang="cs-CZ" altLang="cs-CZ" dirty="0"/>
              <a:t>ANXIETY</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9763253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1640" y="548680"/>
            <a:ext cx="6563072" cy="990600"/>
          </a:xfrm>
        </p:spPr>
        <p:txBody>
          <a:bodyPr/>
          <a:lstStyle/>
          <a:p>
            <a:pPr eaLnBrk="1" hangingPunct="1"/>
            <a:r>
              <a:rPr lang="cs-CZ" altLang="cs-CZ" dirty="0"/>
              <a:t>WITHDRAWAL SYMPTOMS</a:t>
            </a:r>
          </a:p>
        </p:txBody>
      </p:sp>
      <p:sp>
        <p:nvSpPr>
          <p:cNvPr id="36867" name="Rectangle 3"/>
          <p:cNvSpPr>
            <a:spLocks noGrp="1" noChangeArrowheads="1"/>
          </p:cNvSpPr>
          <p:nvPr>
            <p:ph type="body" idx="1"/>
          </p:nvPr>
        </p:nvSpPr>
        <p:spPr>
          <a:xfrm>
            <a:off x="971600" y="2132856"/>
            <a:ext cx="7626350" cy="4114800"/>
          </a:xfrm>
        </p:spPr>
        <p:txBody>
          <a:bodyPr/>
          <a:lstStyle/>
          <a:p>
            <a:pPr eaLnBrk="1" hangingPunct="1"/>
            <a:r>
              <a:rPr lang="cs-CZ" altLang="cs-CZ" dirty="0"/>
              <a:t>POORER WEIGHT CONTROL -&gt; OVERWEIGHT</a:t>
            </a:r>
          </a:p>
          <a:p>
            <a:pPr eaLnBrk="1" hangingPunct="1"/>
            <a:endParaRPr lang="cs-CZ" altLang="cs-CZ" dirty="0"/>
          </a:p>
          <a:p>
            <a:pPr eaLnBrk="1" hangingPunct="1"/>
            <a:r>
              <a:rPr lang="cs-CZ" altLang="cs-CZ" dirty="0"/>
              <a:t>EXPECTORATION</a:t>
            </a:r>
          </a:p>
          <a:p>
            <a:pPr eaLnBrk="1" hangingPunct="1"/>
            <a:endParaRPr lang="cs-CZ" altLang="cs-CZ" dirty="0"/>
          </a:p>
          <a:p>
            <a:pPr eaLnBrk="1" hangingPunct="1"/>
            <a:r>
              <a:rPr lang="cs-CZ" altLang="cs-CZ" dirty="0"/>
              <a:t>CONSTIPATION</a:t>
            </a:r>
          </a:p>
        </p:txBody>
      </p:sp>
    </p:spTree>
    <p:extLst>
      <p:ext uri="{BB962C8B-B14F-4D97-AF65-F5344CB8AC3E}">
        <p14:creationId xmlns:p14="http://schemas.microsoft.com/office/powerpoint/2010/main" val="116184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760" y="404664"/>
            <a:ext cx="8892480" cy="990600"/>
          </a:xfrm>
        </p:spPr>
        <p:txBody>
          <a:bodyPr>
            <a:normAutofit fontScale="90000"/>
          </a:bodyPr>
          <a:lstStyle/>
          <a:p>
            <a:r>
              <a:rPr lang="cs-CZ" dirty="0" err="1"/>
              <a:t>Chemicals</a:t>
            </a:r>
            <a:r>
              <a:rPr lang="cs-CZ" dirty="0"/>
              <a:t> in </a:t>
            </a:r>
            <a:r>
              <a:rPr lang="cs-CZ" dirty="0" err="1"/>
              <a:t>tabacco</a:t>
            </a:r>
            <a:r>
              <a:rPr lang="cs-CZ" dirty="0"/>
              <a:t> </a:t>
            </a:r>
            <a:r>
              <a:rPr lang="cs-CZ" dirty="0" err="1"/>
              <a:t>smoke</a:t>
            </a:r>
            <a:r>
              <a:rPr lang="cs-CZ" dirty="0"/>
              <a:t> – </a:t>
            </a:r>
            <a:r>
              <a:rPr lang="cs-CZ" dirty="0" err="1"/>
              <a:t>few</a:t>
            </a:r>
            <a:r>
              <a:rPr lang="cs-CZ" dirty="0"/>
              <a:t> </a:t>
            </a:r>
            <a:r>
              <a:rPr lang="cs-CZ" dirty="0" err="1"/>
              <a:t>examples</a:t>
            </a:r>
            <a:endParaRPr lang="cs-CZ" dirty="0"/>
          </a:p>
        </p:txBody>
      </p:sp>
      <p:sp>
        <p:nvSpPr>
          <p:cNvPr id="3" name="Zástupný symbol pro obsah 2"/>
          <p:cNvSpPr>
            <a:spLocks noGrp="1"/>
          </p:cNvSpPr>
          <p:nvPr>
            <p:ph idx="1"/>
          </p:nvPr>
        </p:nvSpPr>
        <p:spPr>
          <a:xfrm>
            <a:off x="457200" y="1600200"/>
            <a:ext cx="8229600" cy="5213176"/>
          </a:xfrm>
        </p:spPr>
        <p:txBody>
          <a:bodyPr>
            <a:normAutofit fontScale="55000" lnSpcReduction="20000"/>
          </a:bodyPr>
          <a:lstStyle/>
          <a:p>
            <a:pPr>
              <a:defRPr/>
            </a:pPr>
            <a:r>
              <a:rPr lang="cs-CZ" sz="3200" b="1" dirty="0">
                <a:solidFill>
                  <a:schemeClr val="tx2"/>
                </a:solidFill>
              </a:rPr>
              <a:t>WHO: </a:t>
            </a:r>
            <a:r>
              <a:rPr lang="cs-CZ" sz="3200" b="1" dirty="0" err="1">
                <a:solidFill>
                  <a:schemeClr val="tx2"/>
                </a:solidFill>
              </a:rPr>
              <a:t>Tobacco</a:t>
            </a:r>
            <a:r>
              <a:rPr lang="cs-CZ" sz="3200" b="1" dirty="0">
                <a:solidFill>
                  <a:schemeClr val="tx2"/>
                </a:solidFill>
              </a:rPr>
              <a:t> </a:t>
            </a:r>
            <a:r>
              <a:rPr lang="cs-CZ" sz="3200" b="1" dirty="0" err="1">
                <a:solidFill>
                  <a:schemeClr val="tx2"/>
                </a:solidFill>
              </a:rPr>
              <a:t>smoke</a:t>
            </a:r>
            <a:r>
              <a:rPr lang="cs-CZ" sz="3200" b="1" dirty="0">
                <a:solidFill>
                  <a:schemeClr val="tx2"/>
                </a:solidFill>
              </a:rPr>
              <a:t> </a:t>
            </a:r>
            <a:r>
              <a:rPr lang="cs-CZ" sz="3200" b="1" dirty="0" err="1">
                <a:solidFill>
                  <a:schemeClr val="tx2"/>
                </a:solidFill>
              </a:rPr>
              <a:t>is</a:t>
            </a:r>
            <a:r>
              <a:rPr lang="cs-CZ" sz="3200" b="1" dirty="0">
                <a:solidFill>
                  <a:schemeClr val="tx2"/>
                </a:solidFill>
              </a:rPr>
              <a:t> </a:t>
            </a:r>
            <a:r>
              <a:rPr lang="cs-CZ" sz="3200" b="1" dirty="0" err="1">
                <a:solidFill>
                  <a:schemeClr val="tx2"/>
                </a:solidFill>
              </a:rPr>
              <a:t>human</a:t>
            </a:r>
            <a:r>
              <a:rPr lang="cs-CZ" sz="3200" b="1" dirty="0">
                <a:solidFill>
                  <a:schemeClr val="tx2"/>
                </a:solidFill>
              </a:rPr>
              <a:t> </a:t>
            </a:r>
            <a:r>
              <a:rPr lang="cs-CZ" sz="3200" b="1" dirty="0" err="1">
                <a:solidFill>
                  <a:schemeClr val="tx2"/>
                </a:solidFill>
              </a:rPr>
              <a:t>carcinogenic</a:t>
            </a:r>
            <a:r>
              <a:rPr lang="cs-CZ" sz="3200" b="1" dirty="0">
                <a:solidFill>
                  <a:schemeClr val="tx2"/>
                </a:solidFill>
              </a:rPr>
              <a:t> </a:t>
            </a:r>
            <a:r>
              <a:rPr lang="cs-CZ" sz="3200" b="1" dirty="0" err="1">
                <a:solidFill>
                  <a:schemeClr val="tx2"/>
                </a:solidFill>
              </a:rPr>
              <a:t>mixture</a:t>
            </a:r>
            <a:endParaRPr lang="cs-CZ" sz="3200" b="1" dirty="0">
              <a:solidFill>
                <a:schemeClr val="tx2"/>
              </a:solidFill>
            </a:endParaRPr>
          </a:p>
          <a:p>
            <a:pPr>
              <a:defRPr/>
            </a:pPr>
            <a:r>
              <a:rPr lang="en-US" sz="3300" dirty="0">
                <a:solidFill>
                  <a:srgbClr val="00B0F0"/>
                </a:solidFill>
              </a:rPr>
              <a:t>arsenic</a:t>
            </a:r>
            <a:r>
              <a:rPr lang="en-US" sz="3300" dirty="0"/>
              <a:t> - a toxic element, used since ancient times as a rat poison</a:t>
            </a:r>
          </a:p>
          <a:p>
            <a:pPr>
              <a:defRPr/>
            </a:pPr>
            <a:r>
              <a:rPr lang="cs-CZ" sz="3300" dirty="0">
                <a:solidFill>
                  <a:srgbClr val="00B0F0"/>
                </a:solidFill>
              </a:rPr>
              <a:t>b</a:t>
            </a:r>
            <a:r>
              <a:rPr lang="en-US" sz="3300" dirty="0" err="1">
                <a:solidFill>
                  <a:srgbClr val="00B0F0"/>
                </a:solidFill>
              </a:rPr>
              <a:t>enzene</a:t>
            </a:r>
            <a:r>
              <a:rPr lang="en-US" sz="3300" dirty="0"/>
              <a:t> - carcinogenic, naturally occurring in oil, </a:t>
            </a:r>
            <a:r>
              <a:rPr lang="en-US" sz="3300" dirty="0" err="1"/>
              <a:t>benzopyrene</a:t>
            </a:r>
            <a:r>
              <a:rPr lang="en-US" sz="3300" dirty="0"/>
              <a:t> - a highly carcinogenic and mutagenic substance, a typical product of incomplete combustion</a:t>
            </a:r>
          </a:p>
          <a:p>
            <a:pPr>
              <a:defRPr/>
            </a:pPr>
            <a:r>
              <a:rPr lang="en-US" sz="3300" dirty="0">
                <a:solidFill>
                  <a:srgbClr val="00B0F0"/>
                </a:solidFill>
              </a:rPr>
              <a:t>dioxins</a:t>
            </a:r>
            <a:r>
              <a:rPr lang="en-US" sz="3300" dirty="0"/>
              <a:t> (a group of the strongest known poisons), DDT (a very effective insecticide, until the late 1960s used to kill harmful insects, then banned in most countries) - both highly persistent</a:t>
            </a:r>
          </a:p>
          <a:p>
            <a:pPr>
              <a:defRPr/>
            </a:pPr>
            <a:r>
              <a:rPr lang="cs-CZ" sz="3300" dirty="0">
                <a:solidFill>
                  <a:srgbClr val="00B0F0"/>
                </a:solidFill>
              </a:rPr>
              <a:t>f</a:t>
            </a:r>
            <a:r>
              <a:rPr lang="en-US" sz="3300" dirty="0" err="1">
                <a:solidFill>
                  <a:srgbClr val="00B0F0"/>
                </a:solidFill>
              </a:rPr>
              <a:t>ormaldehyde</a:t>
            </a:r>
            <a:r>
              <a:rPr lang="en-US" sz="3300" dirty="0"/>
              <a:t> - formerly used as an insecticide to kill moths, as a disinfectant and sterilizing agent, as a part of chipboard adhesives or in the manufacture of carpets</a:t>
            </a:r>
          </a:p>
          <a:p>
            <a:pPr>
              <a:defRPr/>
            </a:pPr>
            <a:r>
              <a:rPr lang="en-US" sz="3300" dirty="0">
                <a:solidFill>
                  <a:srgbClr val="00B0F0"/>
                </a:solidFill>
              </a:rPr>
              <a:t>cadmium</a:t>
            </a:r>
            <a:r>
              <a:rPr lang="en-US" sz="3300" dirty="0"/>
              <a:t> - heavy metal, strongly cumulative in kidneys, chemically similar to Zn - blockages and changes in biochemistry. cycles (insulin cycle), </a:t>
            </a:r>
            <a:endParaRPr lang="cs-CZ" sz="3300" dirty="0"/>
          </a:p>
          <a:p>
            <a:pPr>
              <a:defRPr/>
            </a:pPr>
            <a:r>
              <a:rPr lang="en-US" sz="3300" dirty="0">
                <a:solidFill>
                  <a:srgbClr val="00B0F0"/>
                </a:solidFill>
              </a:rPr>
              <a:t>hydrogen cyanide </a:t>
            </a:r>
            <a:r>
              <a:rPr lang="en-US" sz="3300" dirty="0"/>
              <a:t>- one of the most </a:t>
            </a:r>
            <a:r>
              <a:rPr lang="cs-CZ" sz="3300" dirty="0" err="1"/>
              <a:t>poisonous</a:t>
            </a:r>
            <a:r>
              <a:rPr lang="en-US" sz="3300" dirty="0"/>
              <a:t> gases (used in gas chambers during World War II, as well as a mouse poison)</a:t>
            </a:r>
          </a:p>
          <a:p>
            <a:pPr>
              <a:defRPr/>
            </a:pPr>
            <a:r>
              <a:rPr lang="en-US" sz="3300" dirty="0">
                <a:solidFill>
                  <a:srgbClr val="00B0F0"/>
                </a:solidFill>
              </a:rPr>
              <a:t>nickel</a:t>
            </a:r>
            <a:r>
              <a:rPr lang="en-US" sz="3300" dirty="0"/>
              <a:t> - a highly toxic element, highly teratogenic</a:t>
            </a:r>
          </a:p>
          <a:p>
            <a:pPr>
              <a:defRPr/>
            </a:pPr>
            <a:r>
              <a:rPr lang="cs-CZ" sz="3300" dirty="0">
                <a:solidFill>
                  <a:srgbClr val="00B0F0"/>
                </a:solidFill>
              </a:rPr>
              <a:t>l</a:t>
            </a:r>
            <a:r>
              <a:rPr lang="en-US" sz="3300" dirty="0" err="1">
                <a:solidFill>
                  <a:srgbClr val="00B0F0"/>
                </a:solidFill>
              </a:rPr>
              <a:t>ead</a:t>
            </a:r>
            <a:r>
              <a:rPr lang="en-US" sz="3300" dirty="0"/>
              <a:t> - a toxic element, especially dangerous for children - causes slowing of mental development and behavioral disorders</a:t>
            </a:r>
          </a:p>
          <a:p>
            <a:pPr>
              <a:defRPr/>
            </a:pPr>
            <a:r>
              <a:rPr lang="en-US" sz="3300" dirty="0">
                <a:solidFill>
                  <a:srgbClr val="00B0F0"/>
                </a:solidFill>
              </a:rPr>
              <a:t>TSNA</a:t>
            </a:r>
            <a:r>
              <a:rPr lang="en-US" sz="3300" dirty="0"/>
              <a:t> - Tobacco-specific nitrosamines - a group of highly cancer-causing substances that are </a:t>
            </a:r>
            <a:r>
              <a:rPr lang="en-US" sz="3300" dirty="0">
                <a:solidFill>
                  <a:srgbClr val="00B0F0"/>
                </a:solidFill>
              </a:rPr>
              <a:t>present</a:t>
            </a:r>
            <a:r>
              <a:rPr lang="cs-CZ" sz="3300" dirty="0">
                <a:solidFill>
                  <a:srgbClr val="00B0F0"/>
                </a:solidFill>
              </a:rPr>
              <a:t> </a:t>
            </a:r>
            <a:r>
              <a:rPr lang="cs-CZ" sz="3300" dirty="0" err="1">
                <a:solidFill>
                  <a:srgbClr val="00B0F0"/>
                </a:solidFill>
              </a:rPr>
              <a:t>only</a:t>
            </a:r>
            <a:r>
              <a:rPr lang="cs-CZ" sz="3300" dirty="0">
                <a:solidFill>
                  <a:srgbClr val="00B0F0"/>
                </a:solidFill>
              </a:rPr>
              <a:t> </a:t>
            </a:r>
            <a:r>
              <a:rPr lang="en-US" sz="3300" dirty="0">
                <a:solidFill>
                  <a:srgbClr val="00B0F0"/>
                </a:solidFill>
              </a:rPr>
              <a:t>in tobacco products</a:t>
            </a:r>
            <a:r>
              <a:rPr lang="en-US" sz="3300" dirty="0"/>
              <a:t>, are involved in many types of cancer, can damage reproductive organs</a:t>
            </a:r>
            <a:endParaRPr lang="cs-CZ" sz="3300" dirty="0"/>
          </a:p>
          <a:p>
            <a:endParaRPr lang="cs-CZ" dirty="0"/>
          </a:p>
        </p:txBody>
      </p:sp>
    </p:spTree>
    <p:extLst>
      <p:ext uri="{BB962C8B-B14F-4D97-AF65-F5344CB8AC3E}">
        <p14:creationId xmlns:p14="http://schemas.microsoft.com/office/powerpoint/2010/main" val="19771762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771800" y="476672"/>
            <a:ext cx="3754760" cy="990600"/>
          </a:xfrm>
        </p:spPr>
        <p:txBody>
          <a:bodyPr>
            <a:normAutofit fontScale="90000"/>
          </a:bodyPr>
          <a:lstStyle/>
          <a:p>
            <a:pPr eaLnBrk="1" hangingPunct="1"/>
            <a:r>
              <a:rPr lang="cs-CZ" altLang="cs-CZ" dirty="0"/>
              <a:t>WS – TIMING	</a:t>
            </a:r>
          </a:p>
        </p:txBody>
      </p:sp>
      <p:sp>
        <p:nvSpPr>
          <p:cNvPr id="37891" name="Rectangle 3"/>
          <p:cNvSpPr>
            <a:spLocks noGrp="1" noChangeArrowheads="1"/>
          </p:cNvSpPr>
          <p:nvPr>
            <p:ph type="body" idx="1"/>
          </p:nvPr>
        </p:nvSpPr>
        <p:spPr>
          <a:xfrm>
            <a:off x="534380" y="2016331"/>
            <a:ext cx="8229600" cy="4876800"/>
          </a:xfrm>
        </p:spPr>
        <p:txBody>
          <a:bodyPr/>
          <a:lstStyle/>
          <a:p>
            <a:pPr eaLnBrk="1" hangingPunct="1"/>
            <a:r>
              <a:rPr lang="cs-CZ" altLang="cs-CZ" dirty="0"/>
              <a:t>WITHIN 2 HOURS AFTER THE LAST CIGARETTE</a:t>
            </a:r>
          </a:p>
          <a:p>
            <a:pPr eaLnBrk="1" hangingPunct="1"/>
            <a:endParaRPr lang="cs-CZ" altLang="cs-CZ" dirty="0"/>
          </a:p>
          <a:p>
            <a:pPr eaLnBrk="1" hangingPunct="1"/>
            <a:r>
              <a:rPr lang="cs-CZ" altLang="cs-CZ" dirty="0"/>
              <a:t>WAVES WITH DIFFERENT FREQUENCY AND INTENSITY</a:t>
            </a:r>
          </a:p>
          <a:p>
            <a:pPr eaLnBrk="1" hangingPunct="1"/>
            <a:endParaRPr lang="cs-CZ" altLang="cs-CZ" dirty="0"/>
          </a:p>
          <a:p>
            <a:pPr eaLnBrk="1" hangingPunct="1"/>
            <a:r>
              <a:rPr lang="cs-CZ" altLang="cs-CZ" dirty="0"/>
              <a:t>SEVERAL DAYS – WEEKS – MONTHS - YEARS</a:t>
            </a:r>
          </a:p>
        </p:txBody>
      </p:sp>
    </p:spTree>
    <p:extLst>
      <p:ext uri="{BB962C8B-B14F-4D97-AF65-F5344CB8AC3E}">
        <p14:creationId xmlns:p14="http://schemas.microsoft.com/office/powerpoint/2010/main" val="17338448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771800" y="476672"/>
            <a:ext cx="4546848" cy="990600"/>
          </a:xfrm>
        </p:spPr>
        <p:txBody>
          <a:bodyPr/>
          <a:lstStyle/>
          <a:p>
            <a:pPr eaLnBrk="1" hangingPunct="1"/>
            <a:r>
              <a:rPr lang="cs-CZ" altLang="cs-CZ" dirty="0"/>
              <a:t>WS - CAUSES</a:t>
            </a:r>
          </a:p>
        </p:txBody>
      </p:sp>
      <p:sp>
        <p:nvSpPr>
          <p:cNvPr id="38915" name="Rectangle 3"/>
          <p:cNvSpPr>
            <a:spLocks noGrp="1" noChangeArrowheads="1"/>
          </p:cNvSpPr>
          <p:nvPr>
            <p:ph type="body" idx="1"/>
          </p:nvPr>
        </p:nvSpPr>
        <p:spPr>
          <a:xfrm>
            <a:off x="1547664" y="1700808"/>
            <a:ext cx="6635080" cy="4876800"/>
          </a:xfrm>
        </p:spPr>
        <p:txBody>
          <a:bodyPr/>
          <a:lstStyle/>
          <a:p>
            <a:pPr eaLnBrk="1" hangingPunct="1"/>
            <a:r>
              <a:rPr lang="cs-CZ" altLang="cs-CZ" dirty="0"/>
              <a:t>LACK OF NICOTINE</a:t>
            </a:r>
          </a:p>
          <a:p>
            <a:pPr eaLnBrk="1" hangingPunct="1"/>
            <a:endParaRPr lang="cs-CZ" altLang="cs-CZ" dirty="0"/>
          </a:p>
          <a:p>
            <a:pPr eaLnBrk="1" hangingPunct="1"/>
            <a:r>
              <a:rPr lang="cs-CZ" altLang="cs-CZ" dirty="0"/>
              <a:t>LACK OF SOCIAL CONTACTS</a:t>
            </a:r>
          </a:p>
          <a:p>
            <a:pPr eaLnBrk="1" hangingPunct="1"/>
            <a:endParaRPr lang="cs-CZ" altLang="cs-CZ" dirty="0"/>
          </a:p>
          <a:p>
            <a:pPr eaLnBrk="1" hangingPunct="1"/>
            <a:r>
              <a:rPr lang="cs-CZ" altLang="cs-CZ" dirty="0"/>
              <a:t>CRAVING  FOR SMOKING</a:t>
            </a:r>
          </a:p>
          <a:p>
            <a:pPr eaLnBrk="1" hangingPunct="1">
              <a:buFont typeface="Wingdings" panose="05000000000000000000" pitchFamily="2" charset="2"/>
              <a:buNone/>
            </a:pPr>
            <a:endParaRPr lang="cs-CZ" altLang="cs-CZ" dirty="0"/>
          </a:p>
          <a:p>
            <a:pPr eaLnBrk="1" hangingPunct="1">
              <a:buFont typeface="Wingdings" panose="05000000000000000000" pitchFamily="2" charset="2"/>
              <a:buNone/>
            </a:pPr>
            <a:endParaRPr lang="cs-CZ" altLang="cs-CZ" dirty="0"/>
          </a:p>
          <a:p>
            <a:pPr eaLnBrk="1" hangingPunct="1">
              <a:buFont typeface="Wingdings" panose="05000000000000000000" pitchFamily="2" charset="2"/>
              <a:buNone/>
            </a:pPr>
            <a:endParaRPr lang="cs-CZ" altLang="cs-CZ" dirty="0"/>
          </a:p>
          <a:p>
            <a:pPr eaLnBrk="1" hangingPunct="1"/>
            <a:r>
              <a:rPr lang="cs-CZ" altLang="cs-CZ" dirty="0"/>
              <a:t>INCREASED FOOD INTAKE</a:t>
            </a:r>
          </a:p>
          <a:p>
            <a:pPr eaLnBrk="1" hangingPunct="1"/>
            <a:endParaRPr lang="cs-CZ" altLang="cs-CZ" dirty="0"/>
          </a:p>
          <a:p>
            <a:pPr eaLnBrk="1" hangingPunct="1"/>
            <a:r>
              <a:rPr lang="cs-CZ" altLang="cs-CZ" dirty="0"/>
              <a:t>DECREASED BASAL METABOLISM</a:t>
            </a:r>
          </a:p>
        </p:txBody>
      </p:sp>
    </p:spTree>
    <p:extLst>
      <p:ext uri="{BB962C8B-B14F-4D97-AF65-F5344CB8AC3E}">
        <p14:creationId xmlns:p14="http://schemas.microsoft.com/office/powerpoint/2010/main" val="4167408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15616" y="548680"/>
            <a:ext cx="6707088" cy="990600"/>
          </a:xfrm>
        </p:spPr>
        <p:txBody>
          <a:bodyPr/>
          <a:lstStyle/>
          <a:p>
            <a:pPr eaLnBrk="1" hangingPunct="1"/>
            <a:r>
              <a:rPr lang="cs-CZ" altLang="cs-CZ" dirty="0"/>
              <a:t>WITHDRAWAL SYMPTOMS</a:t>
            </a:r>
          </a:p>
        </p:txBody>
      </p:sp>
      <p:sp>
        <p:nvSpPr>
          <p:cNvPr id="39939" name="Rectangle 3"/>
          <p:cNvSpPr>
            <a:spLocks noGrp="1" noChangeArrowheads="1"/>
          </p:cNvSpPr>
          <p:nvPr>
            <p:ph type="body" idx="1"/>
          </p:nvPr>
        </p:nvSpPr>
        <p:spPr>
          <a:xfrm>
            <a:off x="827584" y="2005933"/>
            <a:ext cx="8229600" cy="4876800"/>
          </a:xfrm>
        </p:spPr>
        <p:txBody>
          <a:bodyPr/>
          <a:lstStyle/>
          <a:p>
            <a:pPr eaLnBrk="1" hangingPunct="1"/>
            <a:r>
              <a:rPr lang="cs-CZ" altLang="cs-CZ" dirty="0"/>
              <a:t>ARE NOT HARMFUL FOR HEALTH</a:t>
            </a:r>
          </a:p>
          <a:p>
            <a:pPr eaLnBrk="1" hangingPunct="1"/>
            <a:endParaRPr lang="cs-CZ" altLang="cs-CZ" dirty="0"/>
          </a:p>
          <a:p>
            <a:pPr eaLnBrk="1" hangingPunct="1"/>
            <a:r>
              <a:rPr lang="cs-CZ" altLang="cs-CZ" dirty="0"/>
              <a:t>ARE THE MANIFESTATION OF  THE DRUG ELIMINATION</a:t>
            </a:r>
          </a:p>
          <a:p>
            <a:pPr eaLnBrk="1" hangingPunct="1"/>
            <a:endParaRPr lang="cs-CZ" altLang="cs-CZ" dirty="0"/>
          </a:p>
          <a:p>
            <a:pPr eaLnBrk="1" hangingPunct="1"/>
            <a:r>
              <a:rPr lang="cs-CZ" altLang="cs-CZ" dirty="0"/>
              <a:t>ARE THE MOST FREQUENT CAUSE OF RELAPS</a:t>
            </a:r>
          </a:p>
        </p:txBody>
      </p:sp>
    </p:spTree>
    <p:extLst>
      <p:ext uri="{BB962C8B-B14F-4D97-AF65-F5344CB8AC3E}">
        <p14:creationId xmlns:p14="http://schemas.microsoft.com/office/powerpoint/2010/main" val="16104789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87624" y="548680"/>
            <a:ext cx="6995120" cy="990600"/>
          </a:xfrm>
        </p:spPr>
        <p:txBody>
          <a:bodyPr/>
          <a:lstStyle/>
          <a:p>
            <a:pPr eaLnBrk="1" hangingPunct="1"/>
            <a:r>
              <a:rPr lang="cs-CZ" altLang="cs-CZ" dirty="0"/>
              <a:t>POWER OF DEPENDENCE</a:t>
            </a:r>
          </a:p>
        </p:txBody>
      </p:sp>
      <p:sp>
        <p:nvSpPr>
          <p:cNvPr id="40963" name="Rectangle 3"/>
          <p:cNvSpPr>
            <a:spLocks noGrp="1" noChangeArrowheads="1"/>
          </p:cNvSpPr>
          <p:nvPr>
            <p:ph type="body" idx="1"/>
          </p:nvPr>
        </p:nvSpPr>
        <p:spPr>
          <a:xfrm>
            <a:off x="570384" y="1935520"/>
            <a:ext cx="8229600" cy="4876800"/>
          </a:xfrm>
        </p:spPr>
        <p:txBody>
          <a:bodyPr/>
          <a:lstStyle/>
          <a:p>
            <a:pPr eaLnBrk="1" hangingPunct="1">
              <a:lnSpc>
                <a:spcPct val="90000"/>
              </a:lnSpc>
            </a:pPr>
            <a:r>
              <a:rPr lang="cs-CZ" altLang="cs-CZ" dirty="0"/>
              <a:t>IS SIMILAR AS FOR HEROINE </a:t>
            </a:r>
            <a:r>
              <a:rPr lang="cs-CZ" altLang="cs-CZ" dirty="0" err="1"/>
              <a:t>or</a:t>
            </a:r>
            <a:r>
              <a:rPr lang="cs-CZ" altLang="cs-CZ" dirty="0"/>
              <a:t> COCAINE: 80-85 % </a:t>
            </a:r>
            <a:r>
              <a:rPr lang="cs-CZ" altLang="cs-CZ" dirty="0" err="1"/>
              <a:t>of</a:t>
            </a:r>
            <a:r>
              <a:rPr lang="cs-CZ" altLang="cs-CZ" dirty="0"/>
              <a:t> </a:t>
            </a:r>
            <a:r>
              <a:rPr lang="cs-CZ" altLang="cs-CZ" dirty="0" err="1"/>
              <a:t>current</a:t>
            </a:r>
            <a:r>
              <a:rPr lang="cs-CZ" altLang="cs-CZ" dirty="0"/>
              <a:t> </a:t>
            </a:r>
            <a:r>
              <a:rPr lang="cs-CZ" altLang="cs-CZ" dirty="0" err="1"/>
              <a:t>users</a:t>
            </a:r>
            <a:r>
              <a:rPr lang="cs-CZ" altLang="cs-CZ" dirty="0"/>
              <a:t>, </a:t>
            </a:r>
          </a:p>
          <a:p>
            <a:pPr eaLnBrk="1" hangingPunct="1">
              <a:lnSpc>
                <a:spcPct val="90000"/>
              </a:lnSpc>
            </a:pPr>
            <a:endParaRPr lang="cs-CZ" altLang="cs-CZ" dirty="0"/>
          </a:p>
          <a:p>
            <a:pPr eaLnBrk="1" hangingPunct="1">
              <a:lnSpc>
                <a:spcPct val="90000"/>
              </a:lnSpc>
            </a:pPr>
            <a:r>
              <a:rPr lang="cs-CZ" altLang="cs-CZ" dirty="0"/>
              <a:t>32 % </a:t>
            </a:r>
            <a:r>
              <a:rPr lang="cs-CZ" altLang="cs-CZ" dirty="0" err="1"/>
              <a:t>of</a:t>
            </a:r>
            <a:r>
              <a:rPr lang="cs-CZ" altLang="cs-CZ" dirty="0"/>
              <a:t> </a:t>
            </a:r>
            <a:r>
              <a:rPr lang="cs-CZ" altLang="cs-CZ" dirty="0" err="1"/>
              <a:t>occas.smokers</a:t>
            </a:r>
            <a:r>
              <a:rPr lang="cs-CZ" altLang="cs-CZ" dirty="0"/>
              <a:t>, 20 % </a:t>
            </a:r>
            <a:r>
              <a:rPr lang="cs-CZ" altLang="cs-CZ" dirty="0" err="1"/>
              <a:t>of</a:t>
            </a:r>
            <a:r>
              <a:rPr lang="cs-CZ" altLang="cs-CZ" dirty="0"/>
              <a:t> </a:t>
            </a:r>
            <a:r>
              <a:rPr lang="cs-CZ" altLang="cs-CZ" dirty="0" err="1"/>
              <a:t>occasional</a:t>
            </a:r>
            <a:r>
              <a:rPr lang="cs-CZ" altLang="cs-CZ" dirty="0"/>
              <a:t> </a:t>
            </a:r>
            <a:r>
              <a:rPr lang="cs-CZ" altLang="cs-CZ" dirty="0" err="1"/>
              <a:t>users</a:t>
            </a:r>
            <a:r>
              <a:rPr lang="cs-CZ" altLang="cs-CZ" dirty="0"/>
              <a:t> </a:t>
            </a:r>
            <a:r>
              <a:rPr lang="cs-CZ" altLang="cs-CZ" dirty="0" err="1"/>
              <a:t>of</a:t>
            </a:r>
            <a:r>
              <a:rPr lang="cs-CZ" altLang="cs-CZ" dirty="0"/>
              <a:t> </a:t>
            </a:r>
            <a:r>
              <a:rPr lang="cs-CZ" altLang="cs-CZ" dirty="0" err="1"/>
              <a:t>cocaine</a:t>
            </a:r>
            <a:r>
              <a:rPr lang="cs-CZ" altLang="cs-CZ" dirty="0"/>
              <a:t>/heroine</a:t>
            </a:r>
          </a:p>
          <a:p>
            <a:pPr eaLnBrk="1" hangingPunct="1">
              <a:lnSpc>
                <a:spcPct val="90000"/>
              </a:lnSpc>
            </a:pPr>
            <a:endParaRPr lang="cs-CZ" altLang="cs-CZ" dirty="0"/>
          </a:p>
          <a:p>
            <a:pPr eaLnBrk="1" hangingPunct="1">
              <a:lnSpc>
                <a:spcPct val="90000"/>
              </a:lnSpc>
            </a:pPr>
            <a:r>
              <a:rPr lang="cs-CZ" altLang="cs-CZ" dirty="0"/>
              <a:t>ADOLESCENTS ARE MORE VULNERABLE (</a:t>
            </a:r>
            <a:r>
              <a:rPr lang="cs-CZ" altLang="cs-CZ" dirty="0" err="1"/>
              <a:t>the</a:t>
            </a:r>
            <a:r>
              <a:rPr lang="cs-CZ" altLang="cs-CZ" dirty="0"/>
              <a:t> </a:t>
            </a:r>
            <a:r>
              <a:rPr lang="cs-CZ" altLang="cs-CZ" dirty="0" err="1"/>
              <a:t>pleasure</a:t>
            </a:r>
            <a:r>
              <a:rPr lang="cs-CZ" altLang="cs-CZ" dirty="0"/>
              <a:t> </a:t>
            </a:r>
            <a:r>
              <a:rPr lang="cs-CZ" altLang="cs-CZ" dirty="0" err="1"/>
              <a:t>effects</a:t>
            </a:r>
            <a:r>
              <a:rPr lang="cs-CZ" altLang="cs-CZ" dirty="0"/>
              <a:t> </a:t>
            </a:r>
            <a:r>
              <a:rPr lang="cs-CZ" altLang="cs-CZ" dirty="0" err="1"/>
              <a:t>of</a:t>
            </a:r>
            <a:r>
              <a:rPr lang="cs-CZ" altLang="cs-CZ" dirty="0"/>
              <a:t> smoking are </a:t>
            </a:r>
            <a:r>
              <a:rPr lang="cs-CZ" altLang="cs-CZ" dirty="0" err="1"/>
              <a:t>percieved</a:t>
            </a:r>
            <a:r>
              <a:rPr lang="cs-CZ" altLang="cs-CZ" dirty="0"/>
              <a:t> </a:t>
            </a:r>
            <a:r>
              <a:rPr lang="cs-CZ" altLang="cs-CZ" dirty="0" err="1"/>
              <a:t>after</a:t>
            </a:r>
            <a:r>
              <a:rPr lang="cs-CZ" altLang="cs-CZ" dirty="0"/>
              <a:t> </a:t>
            </a:r>
            <a:r>
              <a:rPr lang="cs-CZ" altLang="cs-CZ" dirty="0" err="1"/>
              <a:t>lower</a:t>
            </a:r>
            <a:r>
              <a:rPr lang="cs-CZ" altLang="cs-CZ" dirty="0"/>
              <a:t> </a:t>
            </a:r>
            <a:r>
              <a:rPr lang="cs-CZ" altLang="cs-CZ" dirty="0" err="1"/>
              <a:t>levels</a:t>
            </a:r>
            <a:r>
              <a:rPr lang="cs-CZ" altLang="cs-CZ" dirty="0"/>
              <a:t> </a:t>
            </a:r>
            <a:r>
              <a:rPr lang="cs-CZ" altLang="cs-CZ" dirty="0" err="1"/>
              <a:t>of</a:t>
            </a:r>
            <a:r>
              <a:rPr lang="cs-CZ" altLang="cs-CZ" dirty="0"/>
              <a:t> </a:t>
            </a:r>
            <a:r>
              <a:rPr lang="cs-CZ" altLang="cs-CZ" dirty="0" err="1"/>
              <a:t>nicotine</a:t>
            </a:r>
            <a:r>
              <a:rPr lang="cs-CZ" altLang="cs-CZ" dirty="0"/>
              <a:t>)</a:t>
            </a:r>
          </a:p>
          <a:p>
            <a:pPr eaLnBrk="1" hangingPunct="1">
              <a:lnSpc>
                <a:spcPct val="90000"/>
              </a:lnSpc>
              <a:buFont typeface="Wingdings" panose="05000000000000000000" pitchFamily="2" charset="2"/>
              <a:buNone/>
            </a:pPr>
            <a:endParaRPr lang="cs-CZ" altLang="cs-CZ" dirty="0"/>
          </a:p>
        </p:txBody>
      </p:sp>
    </p:spTree>
    <p:extLst>
      <p:ext uri="{BB962C8B-B14F-4D97-AF65-F5344CB8AC3E}">
        <p14:creationId xmlns:p14="http://schemas.microsoft.com/office/powerpoint/2010/main" val="32420631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93577" y="476672"/>
            <a:ext cx="6347048" cy="990600"/>
          </a:xfrm>
        </p:spPr>
        <p:txBody>
          <a:bodyPr/>
          <a:lstStyle/>
          <a:p>
            <a:pPr eaLnBrk="1" hangingPunct="1"/>
            <a:r>
              <a:rPr lang="cs-CZ" altLang="cs-CZ" dirty="0"/>
              <a:t>ADDICTION TO SMOKING</a:t>
            </a:r>
          </a:p>
        </p:txBody>
      </p:sp>
      <p:sp>
        <p:nvSpPr>
          <p:cNvPr id="41987" name="Rectangle 3"/>
          <p:cNvSpPr>
            <a:spLocks noGrp="1" noChangeArrowheads="1"/>
          </p:cNvSpPr>
          <p:nvPr>
            <p:ph type="body" idx="1"/>
          </p:nvPr>
        </p:nvSpPr>
        <p:spPr>
          <a:xfrm>
            <a:off x="467544" y="1964871"/>
            <a:ext cx="8229600" cy="4876800"/>
          </a:xfrm>
        </p:spPr>
        <p:txBody>
          <a:bodyPr/>
          <a:lstStyle/>
          <a:p>
            <a:pPr eaLnBrk="1" hangingPunct="1"/>
            <a:r>
              <a:rPr lang="cs-CZ" altLang="cs-CZ" dirty="0"/>
              <a:t>IS A </a:t>
            </a:r>
            <a:r>
              <a:rPr lang="cs-CZ" altLang="cs-CZ" dirty="0">
                <a:solidFill>
                  <a:srgbClr val="00B0F0"/>
                </a:solidFill>
              </a:rPr>
              <a:t>PEDIATRIC</a:t>
            </a:r>
            <a:r>
              <a:rPr lang="cs-CZ" altLang="cs-CZ" dirty="0"/>
              <a:t> PROBLEM</a:t>
            </a:r>
          </a:p>
          <a:p>
            <a:pPr eaLnBrk="1" hangingPunct="1"/>
            <a:endParaRPr lang="cs-CZ" altLang="cs-CZ" dirty="0"/>
          </a:p>
          <a:p>
            <a:pPr eaLnBrk="1" hangingPunct="1"/>
            <a:r>
              <a:rPr lang="cs-CZ" altLang="cs-CZ" dirty="0"/>
              <a:t>SMOKERS USUALY START SMOKE BEFORE </a:t>
            </a:r>
            <a:r>
              <a:rPr lang="cs-CZ" altLang="cs-CZ" dirty="0" err="1"/>
              <a:t>the</a:t>
            </a:r>
            <a:r>
              <a:rPr lang="cs-CZ" altLang="cs-CZ" dirty="0"/>
              <a:t> </a:t>
            </a:r>
            <a:r>
              <a:rPr lang="cs-CZ" altLang="cs-CZ" dirty="0" err="1"/>
              <a:t>age</a:t>
            </a:r>
            <a:r>
              <a:rPr lang="cs-CZ" altLang="cs-CZ" dirty="0"/>
              <a:t> 18 YEARS</a:t>
            </a:r>
          </a:p>
          <a:p>
            <a:pPr eaLnBrk="1" hangingPunct="1"/>
            <a:endParaRPr lang="cs-CZ" altLang="cs-CZ" dirty="0"/>
          </a:p>
          <a:p>
            <a:pPr eaLnBrk="1" hangingPunct="1"/>
            <a:r>
              <a:rPr lang="cs-CZ" altLang="cs-CZ" dirty="0"/>
              <a:t>TIME DISCREPANCY OF LIMBIC and FRONTAL CORTEX MATURATION =&gt;</a:t>
            </a:r>
          </a:p>
          <a:p>
            <a:pPr eaLnBrk="1" hangingPunct="1"/>
            <a:endParaRPr lang="cs-CZ" altLang="cs-CZ" dirty="0"/>
          </a:p>
          <a:p>
            <a:pPr eaLnBrk="1" hangingPunct="1"/>
            <a:r>
              <a:rPr lang="cs-CZ" altLang="cs-CZ" dirty="0"/>
              <a:t>DISPOSITION TO RISK and </a:t>
            </a:r>
          </a:p>
          <a:p>
            <a:pPr marL="0" indent="0" eaLnBrk="1" hangingPunct="1">
              <a:buNone/>
            </a:pPr>
            <a:r>
              <a:rPr lang="cs-CZ" altLang="cs-CZ" dirty="0"/>
              <a:t>  LOW RESPONSIBILITY</a:t>
            </a:r>
          </a:p>
        </p:txBody>
      </p:sp>
      <p:pic>
        <p:nvPicPr>
          <p:cNvPr id="4198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653136"/>
            <a:ext cx="2952328" cy="23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9731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627784" y="476672"/>
            <a:ext cx="4186808" cy="990600"/>
          </a:xfrm>
        </p:spPr>
        <p:txBody>
          <a:bodyPr/>
          <a:lstStyle/>
          <a:p>
            <a:pPr eaLnBrk="1" hangingPunct="1"/>
            <a:r>
              <a:rPr lang="cs-CZ" altLang="cs-CZ" dirty="0"/>
              <a:t>WHAT TO DO?</a:t>
            </a:r>
          </a:p>
        </p:txBody>
      </p:sp>
      <p:sp>
        <p:nvSpPr>
          <p:cNvPr id="43011" name="Rectangle 3"/>
          <p:cNvSpPr>
            <a:spLocks noGrp="1" noChangeArrowheads="1"/>
          </p:cNvSpPr>
          <p:nvPr>
            <p:ph type="body" idx="1"/>
          </p:nvPr>
        </p:nvSpPr>
        <p:spPr>
          <a:xfrm>
            <a:off x="606388" y="1961741"/>
            <a:ext cx="8229600" cy="4876800"/>
          </a:xfrm>
        </p:spPr>
        <p:txBody>
          <a:bodyPr/>
          <a:lstStyle/>
          <a:p>
            <a:pPr eaLnBrk="1" hangingPunct="1"/>
            <a:r>
              <a:rPr lang="cs-CZ" altLang="cs-CZ" dirty="0"/>
              <a:t>KEEPING  SMOKERS´ RIGHTS:</a:t>
            </a:r>
          </a:p>
          <a:p>
            <a:pPr eaLnBrk="1" hangingPunct="1"/>
            <a:endParaRPr lang="cs-CZ" altLang="cs-CZ" dirty="0"/>
          </a:p>
          <a:p>
            <a:pPr eaLnBrk="1" hangingPunct="1">
              <a:buFontTx/>
              <a:buChar char="-"/>
            </a:pPr>
            <a:r>
              <a:rPr lang="cs-CZ" altLang="cs-CZ" dirty="0"/>
              <a:t>TO BE  INFORMED ABOUT HAZARD</a:t>
            </a:r>
          </a:p>
          <a:p>
            <a:pPr eaLnBrk="1" hangingPunct="1">
              <a:buFontTx/>
              <a:buChar char="-"/>
            </a:pPr>
            <a:endParaRPr lang="cs-CZ" altLang="cs-CZ" dirty="0"/>
          </a:p>
          <a:p>
            <a:pPr eaLnBrk="1" hangingPunct="1">
              <a:buFontTx/>
              <a:buChar char="-"/>
            </a:pPr>
            <a:r>
              <a:rPr lang="cs-CZ" altLang="cs-CZ" dirty="0"/>
              <a:t>TO BE EXCLUDED FROM  RISK SITUATIONS</a:t>
            </a:r>
          </a:p>
          <a:p>
            <a:pPr eaLnBrk="1" hangingPunct="1">
              <a:buFontTx/>
              <a:buChar char="-"/>
            </a:pPr>
            <a:endParaRPr lang="cs-CZ" altLang="cs-CZ" dirty="0"/>
          </a:p>
          <a:p>
            <a:pPr eaLnBrk="1" hangingPunct="1">
              <a:buFontTx/>
              <a:buChar char="-"/>
            </a:pPr>
            <a:r>
              <a:rPr lang="cs-CZ" altLang="cs-CZ" dirty="0"/>
              <a:t>TO BE MOTIVATED TO DECISSION</a:t>
            </a:r>
          </a:p>
          <a:p>
            <a:pPr eaLnBrk="1" hangingPunct="1">
              <a:buFontTx/>
              <a:buChar char="-"/>
            </a:pPr>
            <a:endParaRPr lang="cs-CZ" altLang="cs-CZ" dirty="0"/>
          </a:p>
          <a:p>
            <a:pPr eaLnBrk="1" hangingPunct="1">
              <a:buFontTx/>
              <a:buChar char="-"/>
            </a:pPr>
            <a:r>
              <a:rPr lang="cs-CZ" altLang="cs-CZ" dirty="0"/>
              <a:t>TO BE SUPPORTED IN THEIR EFFORT TO STOP SMOKING</a:t>
            </a:r>
          </a:p>
        </p:txBody>
      </p:sp>
    </p:spTree>
    <p:extLst>
      <p:ext uri="{BB962C8B-B14F-4D97-AF65-F5344CB8AC3E}">
        <p14:creationId xmlns:p14="http://schemas.microsoft.com/office/powerpoint/2010/main" val="17700620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31640" y="476672"/>
            <a:ext cx="6851104" cy="990600"/>
          </a:xfrm>
        </p:spPr>
        <p:txBody>
          <a:bodyPr/>
          <a:lstStyle/>
          <a:p>
            <a:pPr eaLnBrk="1" hangingPunct="1"/>
            <a:r>
              <a:rPr lang="cs-CZ" altLang="cs-CZ" dirty="0"/>
              <a:t>WHAT IS THE BEST WAY?</a:t>
            </a:r>
          </a:p>
        </p:txBody>
      </p:sp>
      <p:sp>
        <p:nvSpPr>
          <p:cNvPr id="31747" name="Rectangle 3"/>
          <p:cNvSpPr>
            <a:spLocks noGrp="1" noChangeArrowheads="1"/>
          </p:cNvSpPr>
          <p:nvPr>
            <p:ph type="body" idx="1"/>
          </p:nvPr>
        </p:nvSpPr>
        <p:spPr>
          <a:xfrm>
            <a:off x="755576" y="2132856"/>
            <a:ext cx="8229600" cy="4876800"/>
          </a:xfrm>
        </p:spPr>
        <p:txBody>
          <a:bodyPr/>
          <a:lstStyle/>
          <a:p>
            <a:pPr marL="609600" indent="-609600" eaLnBrk="1" hangingPunct="1">
              <a:defRPr/>
            </a:pPr>
            <a:r>
              <a:rPr lang="cs-CZ" altLang="cs-CZ" dirty="0"/>
              <a:t>THE  „5A“ PROGRAMME:</a:t>
            </a:r>
          </a:p>
          <a:p>
            <a:pPr marL="609600" indent="-609600" eaLnBrk="1" hangingPunct="1">
              <a:buFont typeface="Wingdings" panose="05000000000000000000" pitchFamily="2" charset="2"/>
              <a:buAutoNum type="arabicPeriod"/>
              <a:defRPr/>
            </a:pPr>
            <a:r>
              <a:rPr lang="cs-CZ" altLang="cs-CZ" dirty="0"/>
              <a:t>ASK</a:t>
            </a:r>
          </a:p>
          <a:p>
            <a:pPr marL="609600" indent="-609600" eaLnBrk="1" hangingPunct="1">
              <a:buFont typeface="Wingdings" panose="05000000000000000000" pitchFamily="2" charset="2"/>
              <a:buAutoNum type="arabicPeriod"/>
              <a:defRPr/>
            </a:pPr>
            <a:r>
              <a:rPr lang="cs-CZ" altLang="cs-CZ" dirty="0"/>
              <a:t>ADVICE</a:t>
            </a:r>
          </a:p>
          <a:p>
            <a:pPr marL="609600" indent="-609600" eaLnBrk="1" hangingPunct="1">
              <a:buFont typeface="Wingdings" panose="05000000000000000000" pitchFamily="2" charset="2"/>
              <a:buAutoNum type="arabicPeriod"/>
              <a:defRPr/>
            </a:pPr>
            <a:r>
              <a:rPr lang="cs-CZ" altLang="cs-CZ" dirty="0"/>
              <a:t>ASSESS</a:t>
            </a:r>
          </a:p>
          <a:p>
            <a:pPr marL="609600" indent="-609600" eaLnBrk="1" hangingPunct="1">
              <a:buFont typeface="Wingdings" panose="05000000000000000000" pitchFamily="2" charset="2"/>
              <a:buAutoNum type="arabicPeriod"/>
              <a:defRPr/>
            </a:pPr>
            <a:r>
              <a:rPr lang="cs-CZ" altLang="cs-CZ" dirty="0"/>
              <a:t>ASSIST</a:t>
            </a:r>
          </a:p>
          <a:p>
            <a:pPr marL="609600" indent="-609600" eaLnBrk="1" hangingPunct="1">
              <a:buFont typeface="Wingdings" panose="05000000000000000000" pitchFamily="2" charset="2"/>
              <a:buAutoNum type="arabicPeriod"/>
              <a:defRPr/>
            </a:pPr>
            <a:r>
              <a:rPr lang="cs-CZ" altLang="cs-CZ" dirty="0"/>
              <a:t>ARRANGE FOLLOW-UP</a:t>
            </a:r>
          </a:p>
          <a:p>
            <a:pPr marL="609600" indent="-609600" eaLnBrk="1" hangingPunct="1">
              <a:buFont typeface="Wingdings" panose="05000000000000000000" pitchFamily="2" charset="2"/>
              <a:buAutoNum type="arabicPeriod"/>
              <a:defRPr/>
            </a:pPr>
            <a:endParaRPr lang="cs-CZ" altLang="cs-CZ" dirty="0"/>
          </a:p>
          <a:p>
            <a:pPr marL="0" indent="0" eaLnBrk="1" hangingPunct="1">
              <a:buFont typeface="Wingdings" panose="05000000000000000000" pitchFamily="2" charset="2"/>
              <a:buNone/>
              <a:defRPr/>
            </a:pPr>
            <a:r>
              <a:rPr lang="cs-CZ" altLang="cs-CZ" sz="1200" dirty="0"/>
              <a:t>http://apps.who.int/iris/bitstream/handle/10665/112836/9789241506946_eng.pdf;jsessionid=9CF5056D2A25D72B74145B5B7B1B49F2?sequence=1</a:t>
            </a:r>
          </a:p>
        </p:txBody>
      </p:sp>
    </p:spTree>
    <p:extLst>
      <p:ext uri="{BB962C8B-B14F-4D97-AF65-F5344CB8AC3E}">
        <p14:creationId xmlns:p14="http://schemas.microsoft.com/office/powerpoint/2010/main" val="39993278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90464" y="548680"/>
            <a:ext cx="6563072" cy="990600"/>
          </a:xfrm>
        </p:spPr>
        <p:txBody>
          <a:bodyPr/>
          <a:lstStyle/>
          <a:p>
            <a:pPr eaLnBrk="1" hangingPunct="1"/>
            <a:r>
              <a:rPr lang="cs-CZ" altLang="cs-CZ" dirty="0"/>
              <a:t>1. ASK EVERY PATIENT:</a:t>
            </a:r>
          </a:p>
        </p:txBody>
      </p:sp>
      <p:sp>
        <p:nvSpPr>
          <p:cNvPr id="46083" name="Rectangle 3"/>
          <p:cNvSpPr>
            <a:spLocks noGrp="1" noChangeArrowheads="1"/>
          </p:cNvSpPr>
          <p:nvPr>
            <p:ph type="body" idx="1"/>
          </p:nvPr>
        </p:nvSpPr>
        <p:spPr>
          <a:xfrm>
            <a:off x="683568" y="1944229"/>
            <a:ext cx="8229600" cy="4876800"/>
          </a:xfrm>
        </p:spPr>
        <p:txBody>
          <a:bodyPr/>
          <a:lstStyle/>
          <a:p>
            <a:pPr eaLnBrk="1" hangingPunct="1">
              <a:lnSpc>
                <a:spcPct val="90000"/>
              </a:lnSpc>
            </a:pPr>
            <a:r>
              <a:rPr lang="cs-CZ" altLang="cs-CZ" sz="2800" dirty="0"/>
              <a:t>DO YOU SMOKE?</a:t>
            </a:r>
          </a:p>
          <a:p>
            <a:pPr eaLnBrk="1" hangingPunct="1">
              <a:lnSpc>
                <a:spcPct val="90000"/>
              </a:lnSpc>
            </a:pPr>
            <a:r>
              <a:rPr lang="cs-CZ" altLang="cs-CZ" sz="2800" dirty="0"/>
              <a:t>HOW MANY CIGARETTES DAILY?</a:t>
            </a:r>
          </a:p>
          <a:p>
            <a:pPr eaLnBrk="1" hangingPunct="1">
              <a:lnSpc>
                <a:spcPct val="90000"/>
              </a:lnSpc>
            </a:pPr>
            <a:r>
              <a:rPr lang="cs-CZ" altLang="cs-CZ" sz="2800" dirty="0"/>
              <a:t>HOW MANY YEARS?</a:t>
            </a:r>
          </a:p>
          <a:p>
            <a:pPr eaLnBrk="1" hangingPunct="1">
              <a:lnSpc>
                <a:spcPct val="90000"/>
              </a:lnSpc>
            </a:pPr>
            <a:r>
              <a:rPr lang="cs-CZ" altLang="cs-CZ" sz="2800" dirty="0"/>
              <a:t>AT WHICH AGE DID YOU START?</a:t>
            </a:r>
          </a:p>
          <a:p>
            <a:pPr eaLnBrk="1" hangingPunct="1">
              <a:lnSpc>
                <a:spcPct val="90000"/>
              </a:lnSpc>
            </a:pPr>
            <a:r>
              <a:rPr lang="cs-CZ" altLang="cs-CZ" sz="2800" dirty="0"/>
              <a:t>AT WHICH MORNING TIME DO YOU LIGH YOUR FIRST CIGARETTE?</a:t>
            </a:r>
          </a:p>
          <a:p>
            <a:pPr eaLnBrk="1" hangingPunct="1">
              <a:lnSpc>
                <a:spcPct val="90000"/>
              </a:lnSpc>
            </a:pPr>
            <a:r>
              <a:rPr lang="cs-CZ" altLang="cs-CZ" sz="2800" dirty="0"/>
              <a:t>WOULD YOU LIKE TO STOP?</a:t>
            </a:r>
          </a:p>
          <a:p>
            <a:pPr eaLnBrk="1" hangingPunct="1">
              <a:lnSpc>
                <a:spcPct val="90000"/>
              </a:lnSpc>
            </a:pPr>
            <a:r>
              <a:rPr lang="cs-CZ" altLang="cs-CZ" sz="2800" dirty="0"/>
              <a:t>HAVE YOU SOME EXPERIENCES WITH STOPPING?</a:t>
            </a:r>
          </a:p>
        </p:txBody>
      </p:sp>
    </p:spTree>
    <p:extLst>
      <p:ext uri="{BB962C8B-B14F-4D97-AF65-F5344CB8AC3E}">
        <p14:creationId xmlns:p14="http://schemas.microsoft.com/office/powerpoint/2010/main" val="29479629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70484" y="476672"/>
            <a:ext cx="6203032" cy="990600"/>
          </a:xfrm>
        </p:spPr>
        <p:txBody>
          <a:bodyPr/>
          <a:lstStyle/>
          <a:p>
            <a:pPr eaLnBrk="1" hangingPunct="1"/>
            <a:r>
              <a:rPr lang="cs-CZ" altLang="cs-CZ" dirty="0"/>
              <a:t>1A: CONGRATULATION</a:t>
            </a:r>
          </a:p>
        </p:txBody>
      </p:sp>
      <p:sp>
        <p:nvSpPr>
          <p:cNvPr id="47107" name="Rectangle 3"/>
          <p:cNvSpPr>
            <a:spLocks noGrp="1" noChangeArrowheads="1"/>
          </p:cNvSpPr>
          <p:nvPr>
            <p:ph type="body" idx="1"/>
          </p:nvPr>
        </p:nvSpPr>
        <p:spPr>
          <a:xfrm>
            <a:off x="683568" y="2004242"/>
            <a:ext cx="8229600" cy="4876800"/>
          </a:xfrm>
        </p:spPr>
        <p:txBody>
          <a:bodyPr/>
          <a:lstStyle/>
          <a:p>
            <a:pPr eaLnBrk="1" hangingPunct="1"/>
            <a:r>
              <a:rPr lang="cs-CZ" altLang="cs-CZ" dirty="0"/>
              <a:t>TO EVERYBODY WHO:</a:t>
            </a:r>
          </a:p>
          <a:p>
            <a:pPr eaLnBrk="1" hangingPunct="1"/>
            <a:endParaRPr lang="cs-CZ" altLang="cs-CZ" dirty="0"/>
          </a:p>
          <a:p>
            <a:pPr eaLnBrk="1" hangingPunct="1"/>
            <a:r>
              <a:rPr lang="cs-CZ" altLang="cs-CZ" dirty="0"/>
              <a:t>HAS NEVER SMOKE</a:t>
            </a:r>
          </a:p>
          <a:p>
            <a:pPr eaLnBrk="1" hangingPunct="1"/>
            <a:endParaRPr lang="cs-CZ" altLang="cs-CZ" dirty="0"/>
          </a:p>
          <a:p>
            <a:pPr eaLnBrk="1" hangingPunct="1"/>
            <a:r>
              <a:rPr lang="cs-CZ" altLang="cs-CZ" dirty="0"/>
              <a:t>HAS STOPPED SMOKING:</a:t>
            </a:r>
          </a:p>
          <a:p>
            <a:pPr eaLnBrk="1" hangingPunct="1"/>
            <a:endParaRPr lang="cs-CZ" altLang="cs-CZ" dirty="0"/>
          </a:p>
          <a:p>
            <a:pPr eaLnBrk="1" hangingPunct="1">
              <a:buFontTx/>
              <a:buChar char="-"/>
            </a:pPr>
            <a:r>
              <a:rPr lang="cs-CZ" altLang="cs-CZ" dirty="0"/>
              <a:t> ASK HIM/HER ABOUT PROBLEMS,</a:t>
            </a:r>
          </a:p>
          <a:p>
            <a:pPr eaLnBrk="1" hangingPunct="1">
              <a:buFontTx/>
              <a:buChar char="-"/>
            </a:pPr>
            <a:endParaRPr lang="cs-CZ" altLang="cs-CZ" dirty="0"/>
          </a:p>
          <a:p>
            <a:pPr eaLnBrk="1" hangingPunct="1">
              <a:buFontTx/>
              <a:buChar char="-"/>
            </a:pPr>
            <a:r>
              <a:rPr lang="cs-CZ" altLang="cs-CZ" dirty="0"/>
              <a:t>SUPPORT HIS/HER EFFORT TO BE NON-SMOKER</a:t>
            </a:r>
          </a:p>
        </p:txBody>
      </p:sp>
    </p:spTree>
    <p:extLst>
      <p:ext uri="{BB962C8B-B14F-4D97-AF65-F5344CB8AC3E}">
        <p14:creationId xmlns:p14="http://schemas.microsoft.com/office/powerpoint/2010/main" val="6329764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59832" y="476672"/>
            <a:ext cx="3384376" cy="990600"/>
          </a:xfrm>
        </p:spPr>
        <p:txBody>
          <a:bodyPr/>
          <a:lstStyle/>
          <a:p>
            <a:pPr eaLnBrk="1" hangingPunct="1"/>
            <a:r>
              <a:rPr lang="cs-CZ" altLang="cs-CZ" dirty="0"/>
              <a:t>2. ADVICE</a:t>
            </a:r>
          </a:p>
        </p:txBody>
      </p:sp>
      <p:sp>
        <p:nvSpPr>
          <p:cNvPr id="48131" name="Rectangle 3"/>
          <p:cNvSpPr>
            <a:spLocks noGrp="1" noChangeArrowheads="1"/>
          </p:cNvSpPr>
          <p:nvPr>
            <p:ph type="body" idx="1"/>
          </p:nvPr>
        </p:nvSpPr>
        <p:spPr>
          <a:xfrm>
            <a:off x="637220" y="1628800"/>
            <a:ext cx="8229600" cy="4876800"/>
          </a:xfrm>
        </p:spPr>
        <p:txBody>
          <a:bodyPr/>
          <a:lstStyle/>
          <a:p>
            <a:pPr eaLnBrk="1" hangingPunct="1"/>
            <a:r>
              <a:rPr lang="cs-CZ" altLang="cs-CZ" dirty="0">
                <a:solidFill>
                  <a:schemeClr val="bg2">
                    <a:lumMod val="50000"/>
                  </a:schemeClr>
                </a:solidFill>
              </a:rPr>
              <a:t>TO EVERY SMOKER TO STOP</a:t>
            </a:r>
            <a:r>
              <a:rPr lang="cs-CZ" altLang="cs-CZ" dirty="0"/>
              <a:t>, </a:t>
            </a:r>
            <a:r>
              <a:rPr lang="cs-CZ" altLang="cs-CZ" dirty="0" err="1">
                <a:solidFill>
                  <a:srgbClr val="00B0F0"/>
                </a:solidFill>
              </a:rPr>
              <a:t>because</a:t>
            </a:r>
            <a:endParaRPr lang="cs-CZ" altLang="cs-CZ" dirty="0">
              <a:solidFill>
                <a:srgbClr val="00B0F0"/>
              </a:solidFill>
            </a:endParaRPr>
          </a:p>
          <a:p>
            <a:pPr eaLnBrk="1" hangingPunct="1"/>
            <a:endParaRPr lang="cs-CZ" altLang="cs-CZ" dirty="0"/>
          </a:p>
          <a:p>
            <a:pPr eaLnBrk="1" hangingPunct="1"/>
            <a:r>
              <a:rPr lang="cs-CZ" altLang="cs-CZ" dirty="0"/>
              <a:t>FAMILY HISTORY (HEREDITARY VULNERABILITY)</a:t>
            </a:r>
          </a:p>
          <a:p>
            <a:pPr eaLnBrk="1" hangingPunct="1"/>
            <a:endParaRPr lang="cs-CZ" altLang="cs-CZ" dirty="0"/>
          </a:p>
          <a:p>
            <a:pPr eaLnBrk="1" hangingPunct="1"/>
            <a:r>
              <a:rPr lang="cs-CZ" altLang="cs-CZ" dirty="0"/>
              <a:t>SMOKER´S HEALTH  HISTORY</a:t>
            </a:r>
          </a:p>
          <a:p>
            <a:pPr eaLnBrk="1" hangingPunct="1"/>
            <a:endParaRPr lang="cs-CZ" altLang="cs-CZ" dirty="0"/>
          </a:p>
          <a:p>
            <a:pPr eaLnBrk="1" hangingPunct="1"/>
            <a:r>
              <a:rPr lang="cs-CZ" altLang="cs-CZ" dirty="0"/>
              <a:t>CURRENT HEALTH STATUS</a:t>
            </a:r>
          </a:p>
          <a:p>
            <a:pPr eaLnBrk="1" hangingPunct="1"/>
            <a:endParaRPr lang="cs-CZ" altLang="cs-CZ" dirty="0"/>
          </a:p>
          <a:p>
            <a:pPr eaLnBrk="1" hangingPunct="1"/>
            <a:r>
              <a:rPr lang="cs-CZ" altLang="cs-CZ" dirty="0"/>
              <a:t>SOCIAL IMAGE, MODEL ROLE</a:t>
            </a:r>
          </a:p>
          <a:p>
            <a:pPr eaLnBrk="1" hangingPunct="1"/>
            <a:endParaRPr lang="cs-CZ" altLang="cs-CZ" dirty="0"/>
          </a:p>
          <a:p>
            <a:pPr eaLnBrk="1" hangingPunct="1"/>
            <a:r>
              <a:rPr lang="cs-CZ" altLang="cs-CZ" dirty="0"/>
              <a:t>HIS/HER CHILDREN HEALTH</a:t>
            </a:r>
          </a:p>
        </p:txBody>
      </p:sp>
    </p:spTree>
    <p:extLst>
      <p:ext uri="{BB962C8B-B14F-4D97-AF65-F5344CB8AC3E}">
        <p14:creationId xmlns:p14="http://schemas.microsoft.com/office/powerpoint/2010/main" val="166402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Chemicals</a:t>
            </a:r>
            <a:r>
              <a:rPr lang="cs-CZ" dirty="0"/>
              <a:t> in </a:t>
            </a:r>
            <a:r>
              <a:rPr lang="cs-CZ" dirty="0" err="1"/>
              <a:t>tabacco</a:t>
            </a:r>
            <a:r>
              <a:rPr lang="cs-CZ" dirty="0"/>
              <a:t> </a:t>
            </a:r>
            <a:r>
              <a:rPr lang="cs-CZ" dirty="0" err="1"/>
              <a:t>smoke</a:t>
            </a:r>
            <a:endParaRPr lang="cs-CZ" dirty="0"/>
          </a:p>
        </p:txBody>
      </p:sp>
      <p:sp>
        <p:nvSpPr>
          <p:cNvPr id="3" name="Zástupný symbol pro obsah 2"/>
          <p:cNvSpPr>
            <a:spLocks noGrp="1"/>
          </p:cNvSpPr>
          <p:nvPr>
            <p:ph idx="1"/>
          </p:nvPr>
        </p:nvSpPr>
        <p:spPr/>
        <p:txBody>
          <a:bodyPr>
            <a:normAutofit fontScale="77500" lnSpcReduction="20000"/>
          </a:bodyPr>
          <a:lstStyle/>
          <a:p>
            <a:pPr>
              <a:defRPr/>
            </a:pPr>
            <a:r>
              <a:rPr lang="en-US" dirty="0">
                <a:solidFill>
                  <a:srgbClr val="00B0F0"/>
                </a:solidFill>
              </a:rPr>
              <a:t>Carbon monoxide </a:t>
            </a:r>
            <a:r>
              <a:rPr lang="en-US" dirty="0"/>
              <a:t>(CO) - toxic gas; preferential binding to hemoglobin molecules - decreases the amount of oxygen-transferring oxygen, significantly lower overall oxygenation of the organism. The main component of exhaust gases.</a:t>
            </a:r>
          </a:p>
          <a:p>
            <a:pPr>
              <a:defRPr/>
            </a:pPr>
            <a:r>
              <a:rPr lang="en-US" dirty="0">
                <a:solidFill>
                  <a:srgbClr val="00B0F0"/>
                </a:solidFill>
              </a:rPr>
              <a:t>Nitrogen dioxide </a:t>
            </a:r>
            <a:r>
              <a:rPr lang="en-US" dirty="0"/>
              <a:t>(NO</a:t>
            </a:r>
            <a:r>
              <a:rPr lang="en-US" baseline="-25000" dirty="0"/>
              <a:t>2</a:t>
            </a:r>
            <a:r>
              <a:rPr lang="en-US" dirty="0"/>
              <a:t>) - highly toxic gas, airway inflammation - from light to lung edema. They are involved in the formation of acid rains and the formation of photochemical smog.</a:t>
            </a:r>
          </a:p>
          <a:p>
            <a:pPr>
              <a:defRPr/>
            </a:pPr>
            <a:r>
              <a:rPr lang="en-US" dirty="0">
                <a:solidFill>
                  <a:srgbClr val="00B0F0"/>
                </a:solidFill>
              </a:rPr>
              <a:t>Nitric oxide </a:t>
            </a:r>
            <a:r>
              <a:rPr lang="en-US" dirty="0"/>
              <a:t>(NO) - toxic gas, in the presence of corrosive moisture. In the human body it is formed in the cardiovascular and nervous system, it affects the vasodilatation, the signal molecule, the neurotransmitter function; in medicine, use in the release of smooth muscle cramps during asthma. At higher doses - heart weakness. Releases in exhaust gases and works in acid rain.</a:t>
            </a:r>
          </a:p>
          <a:p>
            <a:pPr>
              <a:defRPr/>
            </a:pPr>
            <a:r>
              <a:rPr lang="en-US" dirty="0">
                <a:solidFill>
                  <a:srgbClr val="00B0F0"/>
                </a:solidFill>
              </a:rPr>
              <a:t>Ta</a:t>
            </a:r>
            <a:r>
              <a:rPr lang="cs-CZ" dirty="0">
                <a:solidFill>
                  <a:srgbClr val="00B0F0"/>
                </a:solidFill>
              </a:rPr>
              <a:t>r</a:t>
            </a:r>
            <a:r>
              <a:rPr lang="en-US" dirty="0"/>
              <a:t> - A mixture of chemicals (predominantly toxic and cancer-causing) such as polycyclic aromatic hydrocarbons (PAHs) or aromatic amines; has a dense oily or greasy consistency. In tobacco smoke it is dispersed in the form of an aerosol, </a:t>
            </a:r>
            <a:r>
              <a:rPr lang="en-US" dirty="0">
                <a:solidFill>
                  <a:srgbClr val="FF0000"/>
                </a:solidFill>
              </a:rPr>
              <a:t>90%</a:t>
            </a:r>
            <a:r>
              <a:rPr lang="en-US" dirty="0"/>
              <a:t> of which is deposited in the lungs of the smoker, 10% returns with exhaled smoke back to the atmosphere in its immediate vicinity.</a:t>
            </a:r>
          </a:p>
          <a:p>
            <a:endParaRPr lang="cs-CZ" dirty="0"/>
          </a:p>
        </p:txBody>
      </p:sp>
    </p:spTree>
    <p:extLst>
      <p:ext uri="{BB962C8B-B14F-4D97-AF65-F5344CB8AC3E}">
        <p14:creationId xmlns:p14="http://schemas.microsoft.com/office/powerpoint/2010/main" val="31302405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50504" y="476672"/>
            <a:ext cx="5842992" cy="990600"/>
          </a:xfrm>
        </p:spPr>
        <p:txBody>
          <a:bodyPr/>
          <a:lstStyle/>
          <a:p>
            <a:pPr eaLnBrk="1" hangingPunct="1"/>
            <a:r>
              <a:rPr lang="cs-CZ" altLang="cs-CZ" dirty="0"/>
              <a:t>ADVICE IS ESSENTIAL</a:t>
            </a:r>
          </a:p>
        </p:txBody>
      </p:sp>
      <p:sp>
        <p:nvSpPr>
          <p:cNvPr id="49155" name="Rectangle 3"/>
          <p:cNvSpPr>
            <a:spLocks noGrp="1" noChangeArrowheads="1"/>
          </p:cNvSpPr>
          <p:nvPr>
            <p:ph type="body" idx="1"/>
          </p:nvPr>
        </p:nvSpPr>
        <p:spPr>
          <a:xfrm>
            <a:off x="457200" y="1953032"/>
            <a:ext cx="8229600" cy="4876800"/>
          </a:xfrm>
        </p:spPr>
        <p:txBody>
          <a:bodyPr/>
          <a:lstStyle/>
          <a:p>
            <a:pPr eaLnBrk="1" hangingPunct="1"/>
            <a:r>
              <a:rPr lang="cs-CZ" altLang="cs-CZ" dirty="0"/>
              <a:t>PEOPLE KNOW THE SMOKING HAZARD IN GENERAL</a:t>
            </a:r>
          </a:p>
          <a:p>
            <a:pPr eaLnBrk="1" hangingPunct="1"/>
            <a:endParaRPr lang="cs-CZ" altLang="cs-CZ" dirty="0"/>
          </a:p>
          <a:p>
            <a:pPr eaLnBrk="1" hangingPunct="1"/>
            <a:r>
              <a:rPr lang="cs-CZ" altLang="cs-CZ" dirty="0"/>
              <a:t>PEOPLE FEEL PERSONAL IMMUNITY AGAINST THE DAMAGES</a:t>
            </a:r>
          </a:p>
          <a:p>
            <a:pPr eaLnBrk="1" hangingPunct="1"/>
            <a:endParaRPr lang="cs-CZ" altLang="cs-CZ" dirty="0"/>
          </a:p>
          <a:p>
            <a:pPr eaLnBrk="1" hangingPunct="1"/>
            <a:r>
              <a:rPr lang="cs-CZ" altLang="cs-CZ" dirty="0"/>
              <a:t>SUCH  FEELINGS ARE  FALSE, ERRORNEOUS AND VERY  DANGEROUS</a:t>
            </a:r>
          </a:p>
        </p:txBody>
      </p:sp>
    </p:spTree>
    <p:extLst>
      <p:ext uri="{BB962C8B-B14F-4D97-AF65-F5344CB8AC3E}">
        <p14:creationId xmlns:p14="http://schemas.microsoft.com/office/powerpoint/2010/main" val="3084036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14500" y="476672"/>
            <a:ext cx="5915000" cy="990600"/>
          </a:xfrm>
        </p:spPr>
        <p:txBody>
          <a:bodyPr/>
          <a:lstStyle/>
          <a:p>
            <a:pPr eaLnBrk="1" hangingPunct="1"/>
            <a:r>
              <a:rPr lang="cs-CZ" altLang="cs-CZ" dirty="0"/>
              <a:t>SUPPORT  OF  ADVICE  </a:t>
            </a:r>
          </a:p>
        </p:txBody>
      </p:sp>
      <p:sp>
        <p:nvSpPr>
          <p:cNvPr id="50179" name="Rectangle 3"/>
          <p:cNvSpPr>
            <a:spLocks noGrp="1" noChangeArrowheads="1"/>
          </p:cNvSpPr>
          <p:nvPr>
            <p:ph type="body" idx="1"/>
          </p:nvPr>
        </p:nvSpPr>
        <p:spPr>
          <a:xfrm>
            <a:off x="683568" y="1844824"/>
            <a:ext cx="8229600" cy="4876800"/>
          </a:xfrm>
        </p:spPr>
        <p:txBody>
          <a:bodyPr/>
          <a:lstStyle/>
          <a:p>
            <a:pPr eaLnBrk="1" hangingPunct="1"/>
            <a:r>
              <a:rPr lang="cs-CZ" altLang="cs-CZ" dirty="0"/>
              <a:t>USE THE BOOKLETS, LEAFLETS, PICTURES, …</a:t>
            </a:r>
          </a:p>
          <a:p>
            <a:pPr eaLnBrk="1" hangingPunct="1"/>
            <a:endParaRPr lang="cs-CZ" altLang="cs-CZ" dirty="0"/>
          </a:p>
          <a:p>
            <a:pPr eaLnBrk="1" hangingPunct="1"/>
            <a:r>
              <a:rPr lang="cs-CZ" altLang="cs-CZ" dirty="0"/>
              <a:t>FOR TARGET POPULATION OF SMOKERS (CHILDREN, TEENAGERS, PREGNANT WOMEN, WORKERS, MINORS, SENIORS…)</a:t>
            </a:r>
          </a:p>
          <a:p>
            <a:pPr eaLnBrk="1" hangingPunct="1"/>
            <a:endParaRPr lang="cs-CZ" altLang="cs-CZ" dirty="0"/>
          </a:p>
          <a:p>
            <a:pPr eaLnBrk="1" hangingPunct="1"/>
            <a:r>
              <a:rPr lang="cs-CZ" altLang="cs-CZ" dirty="0"/>
              <a:t>RECOMMEND THE SPECIAL CENTRE</a:t>
            </a:r>
          </a:p>
        </p:txBody>
      </p:sp>
    </p:spTree>
    <p:extLst>
      <p:ext uri="{BB962C8B-B14F-4D97-AF65-F5344CB8AC3E}">
        <p14:creationId xmlns:p14="http://schemas.microsoft.com/office/powerpoint/2010/main" val="6223066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1115616" y="548680"/>
            <a:ext cx="6491064" cy="990600"/>
          </a:xfrm>
        </p:spPr>
        <p:txBody>
          <a:bodyPr/>
          <a:lstStyle/>
          <a:p>
            <a:r>
              <a:rPr lang="cs-CZ" altLang="cs-CZ" dirty="0"/>
              <a:t>MOTIVATION TO QUIT-5Rs</a:t>
            </a:r>
          </a:p>
        </p:txBody>
      </p:sp>
      <p:sp>
        <p:nvSpPr>
          <p:cNvPr id="51203" name="Zástupný symbol pro obsah 2"/>
          <p:cNvSpPr>
            <a:spLocks noGrp="1"/>
          </p:cNvSpPr>
          <p:nvPr>
            <p:ph idx="1"/>
          </p:nvPr>
        </p:nvSpPr>
        <p:spPr>
          <a:xfrm>
            <a:off x="539552" y="1944229"/>
            <a:ext cx="8229600" cy="4876800"/>
          </a:xfrm>
        </p:spPr>
        <p:txBody>
          <a:bodyPr/>
          <a:lstStyle/>
          <a:p>
            <a:r>
              <a:rPr lang="cs-CZ" altLang="cs-CZ" sz="2800" dirty="0"/>
              <a:t>PERSONAL </a:t>
            </a:r>
            <a:r>
              <a:rPr lang="cs-CZ" altLang="cs-CZ" sz="2800" b="1" dirty="0"/>
              <a:t>RELEVANCE </a:t>
            </a:r>
            <a:r>
              <a:rPr lang="cs-CZ" altLang="cs-CZ" sz="2800" dirty="0"/>
              <a:t>TO A PATIENT</a:t>
            </a:r>
          </a:p>
          <a:p>
            <a:endParaRPr lang="cs-CZ" altLang="cs-CZ" sz="2800" dirty="0"/>
          </a:p>
          <a:p>
            <a:r>
              <a:rPr lang="cs-CZ" altLang="cs-CZ" sz="2800" b="1" dirty="0"/>
              <a:t>RISK</a:t>
            </a:r>
            <a:r>
              <a:rPr lang="cs-CZ" altLang="cs-CZ" sz="2800" dirty="0"/>
              <a:t> OF SMOKING COULD BE STRESSED</a:t>
            </a:r>
          </a:p>
          <a:p>
            <a:endParaRPr lang="cs-CZ" altLang="cs-CZ" sz="2800" dirty="0"/>
          </a:p>
          <a:p>
            <a:r>
              <a:rPr lang="cs-CZ" altLang="cs-CZ" sz="2800" dirty="0"/>
              <a:t>EMPHASIZE </a:t>
            </a:r>
            <a:r>
              <a:rPr lang="cs-CZ" altLang="cs-CZ" sz="2800" b="1" dirty="0"/>
              <a:t>REWARDS</a:t>
            </a:r>
            <a:r>
              <a:rPr lang="cs-CZ" altLang="cs-CZ" sz="2800" dirty="0"/>
              <a:t> (</a:t>
            </a:r>
            <a:r>
              <a:rPr lang="cs-CZ" altLang="cs-CZ" sz="2800" dirty="0" err="1"/>
              <a:t>health</a:t>
            </a:r>
            <a:r>
              <a:rPr lang="cs-CZ" altLang="cs-CZ" sz="2800" dirty="0"/>
              <a:t>, </a:t>
            </a:r>
            <a:r>
              <a:rPr lang="cs-CZ" altLang="cs-CZ" sz="2800" dirty="0" err="1"/>
              <a:t>money</a:t>
            </a:r>
            <a:r>
              <a:rPr lang="cs-CZ" altLang="cs-CZ" sz="2800" dirty="0"/>
              <a:t>)</a:t>
            </a:r>
          </a:p>
          <a:p>
            <a:endParaRPr lang="cs-CZ" altLang="cs-CZ" sz="2800" dirty="0"/>
          </a:p>
          <a:p>
            <a:r>
              <a:rPr lang="cs-CZ" altLang="cs-CZ" sz="2800" b="1" dirty="0"/>
              <a:t>ROADBLOCKS</a:t>
            </a:r>
            <a:r>
              <a:rPr lang="cs-CZ" altLang="cs-CZ" sz="2800" dirty="0"/>
              <a:t> (</a:t>
            </a:r>
            <a:r>
              <a:rPr lang="cs-CZ" altLang="cs-CZ" sz="2800" dirty="0" err="1"/>
              <a:t>identify</a:t>
            </a:r>
            <a:r>
              <a:rPr lang="cs-CZ" altLang="cs-CZ" sz="2800" dirty="0"/>
              <a:t> </a:t>
            </a:r>
            <a:r>
              <a:rPr lang="cs-CZ" altLang="cs-CZ" sz="2800" dirty="0" err="1"/>
              <a:t>barriers</a:t>
            </a:r>
            <a:r>
              <a:rPr lang="cs-CZ" altLang="cs-CZ" sz="2800" dirty="0"/>
              <a:t>)</a:t>
            </a:r>
          </a:p>
          <a:p>
            <a:endParaRPr lang="cs-CZ" altLang="cs-CZ" sz="2800" dirty="0"/>
          </a:p>
          <a:p>
            <a:r>
              <a:rPr lang="cs-CZ" altLang="cs-CZ" sz="2800" b="1" dirty="0"/>
              <a:t>REPETITION </a:t>
            </a:r>
            <a:r>
              <a:rPr lang="cs-CZ" altLang="cs-CZ" sz="2800" dirty="0"/>
              <a:t>EACH TIME OF VISIT</a:t>
            </a:r>
          </a:p>
          <a:p>
            <a:endParaRPr lang="cs-CZ" altLang="cs-CZ" sz="2800" dirty="0"/>
          </a:p>
        </p:txBody>
      </p:sp>
    </p:spTree>
    <p:extLst>
      <p:ext uri="{BB962C8B-B14F-4D97-AF65-F5344CB8AC3E}">
        <p14:creationId xmlns:p14="http://schemas.microsoft.com/office/powerpoint/2010/main" val="15296894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1520" y="533400"/>
            <a:ext cx="8892480" cy="990600"/>
          </a:xfrm>
        </p:spPr>
        <p:txBody>
          <a:bodyPr>
            <a:normAutofit fontScale="90000"/>
          </a:bodyPr>
          <a:lstStyle/>
          <a:p>
            <a:pPr eaLnBrk="1" hangingPunct="1"/>
            <a:r>
              <a:rPr lang="cs-CZ" altLang="cs-CZ" dirty="0"/>
              <a:t>3. ASSESS THE LEVEL OF DEPENDENCE</a:t>
            </a:r>
          </a:p>
        </p:txBody>
      </p:sp>
      <p:sp>
        <p:nvSpPr>
          <p:cNvPr id="53251" name="Rectangle 3"/>
          <p:cNvSpPr>
            <a:spLocks noGrp="1" noChangeArrowheads="1"/>
          </p:cNvSpPr>
          <p:nvPr>
            <p:ph type="body" idx="1"/>
          </p:nvPr>
        </p:nvSpPr>
        <p:spPr>
          <a:xfrm>
            <a:off x="395536" y="1772816"/>
            <a:ext cx="8229600" cy="4876800"/>
          </a:xfrm>
        </p:spPr>
        <p:txBody>
          <a:bodyPr/>
          <a:lstStyle/>
          <a:p>
            <a:pPr eaLnBrk="1" hangingPunct="1"/>
            <a:r>
              <a:rPr lang="cs-CZ" altLang="cs-CZ" b="1" dirty="0"/>
              <a:t>FAGERSTROM´S QUESTIONNAIRE</a:t>
            </a:r>
            <a:r>
              <a:rPr lang="cs-CZ" altLang="cs-CZ" dirty="0"/>
              <a:t>:</a:t>
            </a:r>
          </a:p>
          <a:p>
            <a:pPr eaLnBrk="1" hangingPunct="1"/>
            <a:r>
              <a:rPr lang="cs-CZ" altLang="cs-CZ" dirty="0"/>
              <a:t>6 QUESTIONS</a:t>
            </a:r>
          </a:p>
          <a:p>
            <a:pPr eaLnBrk="1" hangingPunct="1"/>
            <a:r>
              <a:rPr lang="cs-CZ" altLang="cs-CZ" dirty="0"/>
              <a:t>MAXIMUM 10 „BAD POINTS“</a:t>
            </a:r>
          </a:p>
          <a:p>
            <a:pPr eaLnBrk="1" hangingPunct="1"/>
            <a:r>
              <a:rPr lang="cs-CZ" altLang="cs-CZ" dirty="0"/>
              <a:t>4 LEVELS OF DEPENDENCE</a:t>
            </a:r>
          </a:p>
          <a:p>
            <a:pPr eaLnBrk="1" hangingPunct="1"/>
            <a:endParaRPr lang="cs-CZ" altLang="cs-CZ" dirty="0"/>
          </a:p>
          <a:p>
            <a:pPr eaLnBrk="1" hangingPunct="1"/>
            <a:endParaRPr lang="cs-CZ" altLang="cs-CZ" dirty="0"/>
          </a:p>
          <a:p>
            <a:pPr eaLnBrk="1" hangingPunct="1"/>
            <a:r>
              <a:rPr lang="cs-CZ" altLang="cs-CZ" b="1" dirty="0"/>
              <a:t>LOSS OF AUTONOMY</a:t>
            </a:r>
          </a:p>
          <a:p>
            <a:pPr eaLnBrk="1" hangingPunct="1">
              <a:buFont typeface="Wingdings" panose="05000000000000000000" pitchFamily="2" charset="2"/>
              <a:buNone/>
            </a:pPr>
            <a:endParaRPr lang="cs-CZ" altLang="cs-CZ" b="1" dirty="0"/>
          </a:p>
          <a:p>
            <a:pPr marL="0" indent="0" eaLnBrk="1" hangingPunct="1">
              <a:buNone/>
            </a:pPr>
            <a:r>
              <a:rPr lang="cs-CZ" altLang="cs-CZ" dirty="0"/>
              <a:t> THINKING ABOUT TREATMENT</a:t>
            </a:r>
          </a:p>
        </p:txBody>
      </p:sp>
    </p:spTree>
    <p:extLst>
      <p:ext uri="{BB962C8B-B14F-4D97-AF65-F5344CB8AC3E}">
        <p14:creationId xmlns:p14="http://schemas.microsoft.com/office/powerpoint/2010/main" val="7134108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404664"/>
            <a:ext cx="6851104" cy="990600"/>
          </a:xfrm>
        </p:spPr>
        <p:txBody>
          <a:bodyPr/>
          <a:lstStyle/>
          <a:p>
            <a:pPr>
              <a:defRPr/>
            </a:pPr>
            <a:r>
              <a:rPr lang="cs-CZ" altLang="cs-CZ" sz="3200" b="1" i="0" dirty="0">
                <a:solidFill>
                  <a:srgbClr val="FF0000"/>
                </a:solidFill>
                <a:ea typeface="+mn-ea"/>
                <a:cs typeface="+mn-cs"/>
              </a:rPr>
              <a:t>FAGERSTROM</a:t>
            </a:r>
            <a:r>
              <a:rPr lang="cs-CZ" altLang="cs-CZ" sz="3200" i="0" dirty="0">
                <a:solidFill>
                  <a:srgbClr val="FF0000"/>
                </a:solidFill>
                <a:ea typeface="+mn-ea"/>
                <a:cs typeface="+mn-cs"/>
              </a:rPr>
              <a:t>´S QUESTIONNAIRE</a:t>
            </a:r>
            <a:endParaRPr lang="cs-CZ" dirty="0">
              <a:solidFill>
                <a:srgbClr val="FF0000"/>
              </a:solidFill>
            </a:endParaRPr>
          </a:p>
        </p:txBody>
      </p:sp>
      <p:sp>
        <p:nvSpPr>
          <p:cNvPr id="54275" name="Zástupný symbol pro obsah 2"/>
          <p:cNvSpPr>
            <a:spLocks noGrp="1"/>
          </p:cNvSpPr>
          <p:nvPr>
            <p:ph idx="1"/>
          </p:nvPr>
        </p:nvSpPr>
        <p:spPr>
          <a:xfrm>
            <a:off x="457200" y="1600200"/>
            <a:ext cx="8507288" cy="5257800"/>
          </a:xfrm>
        </p:spPr>
        <p:txBody>
          <a:bodyPr>
            <a:normAutofit/>
          </a:bodyPr>
          <a:lstStyle/>
          <a:p>
            <a:r>
              <a:rPr lang="en-US" altLang="cs-CZ" sz="1200" dirty="0"/>
              <a:t>1. How soon after you wake up do you smoke your first cigarette?</a:t>
            </a:r>
          </a:p>
          <a:p>
            <a:r>
              <a:rPr lang="en-US" altLang="cs-CZ" sz="1200" dirty="0"/>
              <a:t>After 60 minutes 	0</a:t>
            </a:r>
          </a:p>
          <a:p>
            <a:r>
              <a:rPr lang="en-US" altLang="cs-CZ" sz="1200" dirty="0"/>
              <a:t>31-60 minutes 	1</a:t>
            </a:r>
          </a:p>
          <a:p>
            <a:r>
              <a:rPr lang="en-US" altLang="cs-CZ" sz="1200" dirty="0"/>
              <a:t>6-30 minutes 	2</a:t>
            </a:r>
          </a:p>
          <a:p>
            <a:r>
              <a:rPr lang="en-US" altLang="cs-CZ" sz="1200" dirty="0"/>
              <a:t>Within 5 minutes 	3</a:t>
            </a:r>
          </a:p>
          <a:p>
            <a:r>
              <a:rPr lang="en-US" altLang="cs-CZ" sz="1200" dirty="0"/>
              <a:t>2. Do you find it difficult to refrain from smoking in places where it is forbidden?</a:t>
            </a:r>
          </a:p>
          <a:p>
            <a:r>
              <a:rPr lang="en-US" altLang="cs-CZ" sz="1200" dirty="0"/>
              <a:t>No 	0</a:t>
            </a:r>
          </a:p>
          <a:p>
            <a:r>
              <a:rPr lang="en-US" altLang="cs-CZ" sz="1200" dirty="0"/>
              <a:t>Yes 	1</a:t>
            </a:r>
          </a:p>
          <a:p>
            <a:r>
              <a:rPr lang="en-US" altLang="cs-CZ" sz="1200" dirty="0"/>
              <a:t>3. Which cigarette would you hate most to give up?</a:t>
            </a:r>
          </a:p>
          <a:p>
            <a:r>
              <a:rPr lang="en-US" altLang="cs-CZ" sz="1200" dirty="0"/>
              <a:t>The first in the morning 	1</a:t>
            </a:r>
          </a:p>
          <a:p>
            <a:r>
              <a:rPr lang="en-US" altLang="cs-CZ" sz="1200" dirty="0"/>
              <a:t>Any other 	0</a:t>
            </a:r>
          </a:p>
          <a:p>
            <a:r>
              <a:rPr lang="en-US" altLang="cs-CZ" sz="1200" dirty="0"/>
              <a:t>4. How many cigarettes per day do you smoke?</a:t>
            </a:r>
          </a:p>
          <a:p>
            <a:r>
              <a:rPr lang="en-US" altLang="cs-CZ" sz="1200" dirty="0"/>
              <a:t>10 or less 	0</a:t>
            </a:r>
          </a:p>
          <a:p>
            <a:r>
              <a:rPr lang="en-US" altLang="cs-CZ" sz="1200" dirty="0"/>
              <a:t>11-20 	1</a:t>
            </a:r>
          </a:p>
          <a:p>
            <a:r>
              <a:rPr lang="en-US" altLang="cs-CZ" sz="1200" dirty="0"/>
              <a:t>21-30 	2</a:t>
            </a:r>
          </a:p>
          <a:p>
            <a:r>
              <a:rPr lang="en-US" altLang="cs-CZ" sz="1200" dirty="0"/>
              <a:t>31 or more 	3</a:t>
            </a:r>
          </a:p>
          <a:p>
            <a:r>
              <a:rPr lang="en-US" altLang="cs-CZ" sz="1200" dirty="0"/>
              <a:t>5. Do you smoke more frequently during the first hours after awakening than during the rest of the day?</a:t>
            </a:r>
          </a:p>
          <a:p>
            <a:r>
              <a:rPr lang="en-US" altLang="cs-CZ" sz="1200" dirty="0"/>
              <a:t>No 	0</a:t>
            </a:r>
          </a:p>
          <a:p>
            <a:r>
              <a:rPr lang="en-US" altLang="cs-CZ" sz="1200" dirty="0"/>
              <a:t>Yes 	1</a:t>
            </a:r>
          </a:p>
          <a:p>
            <a:r>
              <a:rPr lang="en-US" altLang="cs-CZ" sz="1200" dirty="0"/>
              <a:t>6. Do you smoke even if you are so ill that you are in bed most of the day?</a:t>
            </a:r>
          </a:p>
          <a:p>
            <a:r>
              <a:rPr lang="en-US" altLang="cs-CZ" sz="1200" dirty="0"/>
              <a:t>No 	0</a:t>
            </a:r>
            <a:endParaRPr lang="cs-CZ" altLang="cs-CZ" sz="1200" dirty="0"/>
          </a:p>
          <a:p>
            <a:r>
              <a:rPr lang="cs-CZ" altLang="cs-CZ" sz="1200" dirty="0" err="1"/>
              <a:t>Yes</a:t>
            </a:r>
            <a:r>
              <a:rPr lang="cs-CZ" altLang="cs-CZ" sz="1200" dirty="0"/>
              <a:t>         1</a:t>
            </a:r>
          </a:p>
        </p:txBody>
      </p:sp>
    </p:spTree>
    <p:extLst>
      <p:ext uri="{BB962C8B-B14F-4D97-AF65-F5344CB8AC3E}">
        <p14:creationId xmlns:p14="http://schemas.microsoft.com/office/powerpoint/2010/main" val="4814844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587801"/>
            <a:ext cx="6995120" cy="990600"/>
          </a:xfrm>
        </p:spPr>
        <p:txBody>
          <a:bodyPr/>
          <a:lstStyle/>
          <a:p>
            <a:pPr>
              <a:defRPr/>
            </a:pPr>
            <a:r>
              <a:rPr lang="cs-CZ" altLang="cs-CZ" sz="3200" b="1" i="0" dirty="0">
                <a:solidFill>
                  <a:srgbClr val="FF0000"/>
                </a:solidFill>
                <a:ea typeface="+mn-ea"/>
                <a:cs typeface="+mn-cs"/>
              </a:rPr>
              <a:t>FAGERSTROM</a:t>
            </a:r>
            <a:r>
              <a:rPr lang="cs-CZ" altLang="cs-CZ" sz="3200" i="0" dirty="0">
                <a:solidFill>
                  <a:srgbClr val="FF0000"/>
                </a:solidFill>
                <a:ea typeface="+mn-ea"/>
                <a:cs typeface="+mn-cs"/>
              </a:rPr>
              <a:t>´S QUESTIONNAIRE</a:t>
            </a:r>
            <a:endParaRPr lang="cs-CZ" dirty="0">
              <a:solidFill>
                <a:srgbClr val="FF0000"/>
              </a:solidFill>
            </a:endParaRPr>
          </a:p>
        </p:txBody>
      </p:sp>
      <p:sp>
        <p:nvSpPr>
          <p:cNvPr id="55299" name="Zástupný symbol pro obsah 2"/>
          <p:cNvSpPr>
            <a:spLocks noGrp="1"/>
          </p:cNvSpPr>
          <p:nvPr>
            <p:ph idx="1"/>
          </p:nvPr>
        </p:nvSpPr>
        <p:spPr>
          <a:xfrm>
            <a:off x="467544" y="1974641"/>
            <a:ext cx="8229600" cy="4876800"/>
          </a:xfrm>
        </p:spPr>
        <p:txBody>
          <a:bodyPr/>
          <a:lstStyle/>
          <a:p>
            <a:r>
              <a:rPr lang="en-US" altLang="cs-CZ" sz="2000" b="1" dirty="0"/>
              <a:t>Under 3</a:t>
            </a:r>
          </a:p>
          <a:p>
            <a:r>
              <a:rPr lang="en-US" altLang="cs-CZ" sz="2000" dirty="0"/>
              <a:t>Your level of nicotine dependence is still low. You should act now before your level of dependence increases.</a:t>
            </a:r>
          </a:p>
          <a:p>
            <a:r>
              <a:rPr lang="en-US" altLang="cs-CZ" sz="2000" b="1" dirty="0"/>
              <a:t>4-5</a:t>
            </a:r>
          </a:p>
          <a:p>
            <a:r>
              <a:rPr lang="en-US" altLang="cs-CZ" sz="2000" dirty="0"/>
              <a:t>Your level of nicotine dependence is moderate. If you don't quit soon, your level of dependence on nicotine will increase until you may be seriously addicted. Act now to end your dependence on nicotine.</a:t>
            </a:r>
          </a:p>
          <a:p>
            <a:r>
              <a:rPr lang="en-US" altLang="cs-CZ" sz="2000" b="1" dirty="0"/>
              <a:t>6-10</a:t>
            </a:r>
          </a:p>
          <a:p>
            <a:r>
              <a:rPr lang="en-US" altLang="cs-CZ" sz="2000" dirty="0"/>
              <a:t>Your level of dependence is high. You aren't in control of your smoking– it is in control of you! When you make the decision to quit, you may want to talk with your doctor about nicotine replacement therapy or other medications to help you break your addiction.</a:t>
            </a:r>
          </a:p>
          <a:p>
            <a:endParaRPr lang="cs-CZ" altLang="cs-CZ" dirty="0"/>
          </a:p>
        </p:txBody>
      </p:sp>
    </p:spTree>
    <p:extLst>
      <p:ext uri="{BB962C8B-B14F-4D97-AF65-F5344CB8AC3E}">
        <p14:creationId xmlns:p14="http://schemas.microsoft.com/office/powerpoint/2010/main" val="42380955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p:txBody>
          <a:bodyPr/>
          <a:lstStyle/>
          <a:p>
            <a:endParaRPr lang="cs-CZ" altLang="cs-CZ"/>
          </a:p>
        </p:txBody>
      </p:sp>
      <p:pic>
        <p:nvPicPr>
          <p:cNvPr id="56323"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0"/>
            <a:ext cx="6840537" cy="6734175"/>
          </a:xfrm>
        </p:spPr>
      </p:pic>
      <p:sp>
        <p:nvSpPr>
          <p:cNvPr id="56324" name="TextovéPole 3"/>
          <p:cNvSpPr txBox="1">
            <a:spLocks noChangeArrowheads="1"/>
          </p:cNvSpPr>
          <p:nvPr/>
        </p:nvSpPr>
        <p:spPr bwMode="auto">
          <a:xfrm>
            <a:off x="1835150" y="6669088"/>
            <a:ext cx="3117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95000"/>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cs-CZ" altLang="cs-CZ" sz="1200" b="1"/>
              <a:t>http://www.healthnz.co.nz/DiFranzalasc.htm</a:t>
            </a:r>
          </a:p>
        </p:txBody>
      </p:sp>
    </p:spTree>
    <p:extLst>
      <p:ext uri="{BB962C8B-B14F-4D97-AF65-F5344CB8AC3E}">
        <p14:creationId xmlns:p14="http://schemas.microsoft.com/office/powerpoint/2010/main" val="19647672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endParaRPr lang="cs-CZ" altLang="cs-CZ"/>
          </a:p>
        </p:txBody>
      </p:sp>
      <p:pic>
        <p:nvPicPr>
          <p:cNvPr id="57347"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52487" y="476672"/>
            <a:ext cx="7439025" cy="5770563"/>
          </a:xfrm>
        </p:spPr>
      </p:pic>
      <p:sp>
        <p:nvSpPr>
          <p:cNvPr id="57348" name="TextovéPole 3"/>
          <p:cNvSpPr txBox="1">
            <a:spLocks noChangeArrowheads="1"/>
          </p:cNvSpPr>
          <p:nvPr/>
        </p:nvSpPr>
        <p:spPr bwMode="auto">
          <a:xfrm>
            <a:off x="179388" y="6491288"/>
            <a:ext cx="2405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95000"/>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cs-CZ" altLang="cs-CZ" sz="1200"/>
              <a:t>https://www.umassmed.edu/globalassets/attocpenn/the_hooked_on_nicotine_checklist.pdf?_t_id=1B2M2Y8AsgTpgAmY7PhCfg%3D%3D&amp;_t_q=HONC&amp;_t_tags=language%3A%2Csiteid%3Ab5a143c9-b51e-4bac-9eab-62560b986673&amp;_t_ip=192.197.205.213&amp;_t_hit.id=UMassMedicalSchool_Models_Media_GenericMedia/_5988cfa9-f23e-48dc-8117-5a8bb1754254&amp;_t_hit.pos=2</a:t>
            </a:r>
          </a:p>
        </p:txBody>
      </p:sp>
    </p:spTree>
    <p:extLst>
      <p:ext uri="{BB962C8B-B14F-4D97-AF65-F5344CB8AC3E}">
        <p14:creationId xmlns:p14="http://schemas.microsoft.com/office/powerpoint/2010/main" val="39429119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66428" y="476672"/>
            <a:ext cx="7211144" cy="990600"/>
          </a:xfrm>
        </p:spPr>
        <p:txBody>
          <a:bodyPr/>
          <a:lstStyle/>
          <a:p>
            <a:pPr eaLnBrk="1" hangingPunct="1"/>
            <a:r>
              <a:rPr lang="cs-CZ" altLang="cs-CZ" dirty="0"/>
              <a:t>4.  ASSIST  WITH THE START</a:t>
            </a:r>
          </a:p>
        </p:txBody>
      </p:sp>
      <p:sp>
        <p:nvSpPr>
          <p:cNvPr id="59395" name="Rectangle 3"/>
          <p:cNvSpPr>
            <a:spLocks noGrp="1" noChangeArrowheads="1"/>
          </p:cNvSpPr>
          <p:nvPr>
            <p:ph type="body" idx="1"/>
          </p:nvPr>
        </p:nvSpPr>
        <p:spPr>
          <a:xfrm>
            <a:off x="457200" y="2060848"/>
            <a:ext cx="8229600" cy="4876800"/>
          </a:xfrm>
        </p:spPr>
        <p:txBody>
          <a:bodyPr/>
          <a:lstStyle/>
          <a:p>
            <a:pPr eaLnBrk="1" hangingPunct="1"/>
            <a:r>
              <a:rPr lang="cs-CZ" altLang="cs-CZ" dirty="0"/>
              <a:t>HELP TO  CHOOSE THE STRONGEST MOTIVE</a:t>
            </a:r>
          </a:p>
          <a:p>
            <a:pPr eaLnBrk="1" hangingPunct="1"/>
            <a:endParaRPr lang="cs-CZ" altLang="cs-CZ" dirty="0"/>
          </a:p>
          <a:p>
            <a:pPr eaLnBrk="1" hangingPunct="1"/>
            <a:r>
              <a:rPr lang="cs-CZ" altLang="cs-CZ" dirty="0"/>
              <a:t>INICIATE  TO CHOOSE THE DAY  „D“</a:t>
            </a:r>
          </a:p>
          <a:p>
            <a:pPr eaLnBrk="1" hangingPunct="1"/>
            <a:endParaRPr lang="cs-CZ" altLang="cs-CZ" dirty="0"/>
          </a:p>
          <a:p>
            <a:pPr eaLnBrk="1" hangingPunct="1"/>
            <a:r>
              <a:rPr lang="cs-CZ" altLang="cs-CZ" dirty="0"/>
              <a:t>EVALUATE THE RISK SITUATIONS: „TO  KILL TIME“,  „PLEASURE“,  „STRESS“</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6797797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62572" y="476672"/>
            <a:ext cx="4618856" cy="990600"/>
          </a:xfrm>
        </p:spPr>
        <p:txBody>
          <a:bodyPr/>
          <a:lstStyle/>
          <a:p>
            <a:pPr eaLnBrk="1" hangingPunct="1"/>
            <a:r>
              <a:rPr lang="cs-CZ" altLang="cs-CZ" dirty="0"/>
              <a:t>ASSIST - </a:t>
            </a:r>
            <a:r>
              <a:rPr lang="cs-CZ" altLang="cs-CZ" dirty="0" err="1"/>
              <a:t>continue</a:t>
            </a:r>
            <a:endParaRPr lang="cs-CZ" altLang="cs-CZ" dirty="0"/>
          </a:p>
        </p:txBody>
      </p:sp>
      <p:sp>
        <p:nvSpPr>
          <p:cNvPr id="60419" name="Rectangle 3"/>
          <p:cNvSpPr>
            <a:spLocks noGrp="1" noChangeArrowheads="1"/>
          </p:cNvSpPr>
          <p:nvPr>
            <p:ph type="body" idx="1"/>
          </p:nvPr>
        </p:nvSpPr>
        <p:spPr>
          <a:xfrm>
            <a:off x="457200" y="1961741"/>
            <a:ext cx="8229600" cy="4876800"/>
          </a:xfrm>
        </p:spPr>
        <p:txBody>
          <a:bodyPr/>
          <a:lstStyle/>
          <a:p>
            <a:pPr eaLnBrk="1" hangingPunct="1"/>
            <a:r>
              <a:rPr lang="cs-CZ" altLang="cs-CZ" dirty="0"/>
              <a:t>CHOOSE THE REPLACEMENT IN THE RISK SITUATIONS: WHAT TO DO WITHOUT CIGARETTE?</a:t>
            </a:r>
          </a:p>
          <a:p>
            <a:pPr eaLnBrk="1" hangingPunct="1"/>
            <a:endParaRPr lang="cs-CZ" altLang="cs-CZ" dirty="0"/>
          </a:p>
          <a:p>
            <a:pPr eaLnBrk="1" hangingPunct="1"/>
            <a:r>
              <a:rPr lang="cs-CZ" altLang="cs-CZ" dirty="0"/>
              <a:t>THE DIFFICULT  AVAILABILITY</a:t>
            </a:r>
          </a:p>
          <a:p>
            <a:pPr eaLnBrk="1" hangingPunct="1"/>
            <a:endParaRPr lang="cs-CZ" altLang="cs-CZ" dirty="0"/>
          </a:p>
          <a:p>
            <a:pPr eaLnBrk="1" hangingPunct="1"/>
            <a:r>
              <a:rPr lang="cs-CZ" altLang="cs-CZ" dirty="0"/>
              <a:t>CHANGE THE  ATTITUDES: CIGARETTE IS NOT A FRIEND, BUT THE WORST ENEMY</a:t>
            </a:r>
          </a:p>
        </p:txBody>
      </p:sp>
    </p:spTree>
    <p:extLst>
      <p:ext uri="{BB962C8B-B14F-4D97-AF65-F5344CB8AC3E}">
        <p14:creationId xmlns:p14="http://schemas.microsoft.com/office/powerpoint/2010/main" val="134710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SMOKING HAS</a:t>
            </a:r>
          </a:p>
        </p:txBody>
      </p:sp>
      <p:sp>
        <p:nvSpPr>
          <p:cNvPr id="3" name="Zástupný symbol pro obsah 2"/>
          <p:cNvSpPr>
            <a:spLocks noGrp="1"/>
          </p:cNvSpPr>
          <p:nvPr>
            <p:ph idx="1"/>
          </p:nvPr>
        </p:nvSpPr>
        <p:spPr/>
        <p:txBody>
          <a:bodyPr/>
          <a:lstStyle/>
          <a:p>
            <a:endParaRPr lang="cs-CZ" altLang="en-US" sz="2000" dirty="0"/>
          </a:p>
          <a:p>
            <a:r>
              <a:rPr lang="cs-CZ" altLang="en-US" sz="2800" dirty="0"/>
              <a:t>IMMEDIATE EFFECTS</a:t>
            </a:r>
          </a:p>
          <a:p>
            <a:endParaRPr lang="cs-CZ" altLang="en-US" sz="2800" dirty="0"/>
          </a:p>
          <a:p>
            <a:r>
              <a:rPr lang="cs-CZ" altLang="en-US" sz="2800" dirty="0"/>
              <a:t>MIDLE- TERM EFFECTS</a:t>
            </a:r>
          </a:p>
          <a:p>
            <a:endParaRPr lang="cs-CZ" altLang="en-US" sz="2800" dirty="0"/>
          </a:p>
          <a:p>
            <a:r>
              <a:rPr lang="cs-CZ" altLang="en-US" sz="2800" dirty="0"/>
              <a:t>LONG-TERM EFFECTS</a:t>
            </a:r>
          </a:p>
          <a:p>
            <a:pPr marL="1188720" lvl="5" indent="0">
              <a:buNone/>
            </a:pPr>
            <a:endParaRPr lang="cs-CZ" altLang="en-US" sz="2800" dirty="0"/>
          </a:p>
          <a:p>
            <a:pPr marL="1188720" lvl="5" indent="0">
              <a:buNone/>
            </a:pPr>
            <a:r>
              <a:rPr lang="cs-CZ" altLang="en-US" sz="2300" dirty="0"/>
              <a:t> </a:t>
            </a:r>
            <a:r>
              <a:rPr lang="cs-CZ" altLang="en-US" sz="2800" dirty="0"/>
              <a:t>ON HUMAN HEALTH </a:t>
            </a:r>
          </a:p>
          <a:p>
            <a:endParaRPr lang="cs-CZ" dirty="0"/>
          </a:p>
        </p:txBody>
      </p:sp>
    </p:spTree>
    <p:extLst>
      <p:ext uri="{BB962C8B-B14F-4D97-AF65-F5344CB8AC3E}">
        <p14:creationId xmlns:p14="http://schemas.microsoft.com/office/powerpoint/2010/main" val="5854920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98476" y="458713"/>
            <a:ext cx="6347048" cy="990600"/>
          </a:xfrm>
        </p:spPr>
        <p:txBody>
          <a:bodyPr/>
          <a:lstStyle/>
          <a:p>
            <a:pPr eaLnBrk="1" hangingPunct="1"/>
            <a:r>
              <a:rPr lang="cs-CZ" altLang="cs-CZ" dirty="0"/>
              <a:t>MEDICAL SUPPORT - NRT</a:t>
            </a:r>
          </a:p>
        </p:txBody>
      </p:sp>
      <p:sp>
        <p:nvSpPr>
          <p:cNvPr id="61443" name="Rectangle 3"/>
          <p:cNvSpPr>
            <a:spLocks noGrp="1" noChangeArrowheads="1"/>
          </p:cNvSpPr>
          <p:nvPr>
            <p:ph type="body" idx="1"/>
          </p:nvPr>
        </p:nvSpPr>
        <p:spPr/>
        <p:txBody>
          <a:bodyPr/>
          <a:lstStyle/>
          <a:p>
            <a:pPr eaLnBrk="1" hangingPunct="1"/>
            <a:r>
              <a:rPr lang="cs-CZ" altLang="cs-CZ" dirty="0"/>
              <a:t>REPLACING NICOTIN FROM SMOKING BY OTHER SOURCES: </a:t>
            </a:r>
          </a:p>
          <a:p>
            <a:pPr eaLnBrk="1" hangingPunct="1"/>
            <a:r>
              <a:rPr lang="cs-CZ" altLang="cs-CZ" dirty="0">
                <a:solidFill>
                  <a:srgbClr val="00B0F0"/>
                </a:solidFill>
              </a:rPr>
              <a:t>CHEWING GUMS</a:t>
            </a:r>
            <a:r>
              <a:rPr lang="cs-CZ" altLang="cs-CZ" dirty="0"/>
              <a:t>:</a:t>
            </a:r>
          </a:p>
          <a:p>
            <a:pPr eaLnBrk="1" hangingPunct="1">
              <a:buFontTx/>
              <a:buChar char="-"/>
            </a:pPr>
            <a:r>
              <a:rPr lang="cs-CZ" altLang="cs-CZ" dirty="0"/>
              <a:t>NICORETTE –  2, 4 mg: RULES FOR RIGHT CHEWING </a:t>
            </a:r>
          </a:p>
          <a:p>
            <a:pPr eaLnBrk="1" hangingPunct="1">
              <a:buFontTx/>
              <a:buChar char="-"/>
            </a:pPr>
            <a:endParaRPr lang="cs-CZ" altLang="cs-CZ" dirty="0"/>
          </a:p>
          <a:p>
            <a:pPr eaLnBrk="1" hangingPunct="1"/>
            <a:r>
              <a:rPr lang="cs-CZ" altLang="cs-CZ" dirty="0">
                <a:solidFill>
                  <a:srgbClr val="00B0F0"/>
                </a:solidFill>
              </a:rPr>
              <a:t>PATCHES</a:t>
            </a:r>
            <a:r>
              <a:rPr lang="cs-CZ" altLang="cs-CZ" dirty="0"/>
              <a:t>:</a:t>
            </a:r>
          </a:p>
          <a:p>
            <a:pPr eaLnBrk="1" hangingPunct="1">
              <a:buFont typeface="Wingdings" panose="05000000000000000000" pitchFamily="2" charset="2"/>
              <a:buNone/>
            </a:pPr>
            <a:r>
              <a:rPr lang="cs-CZ" altLang="cs-CZ" dirty="0"/>
              <a:t>-  NICORETTE – 16 </a:t>
            </a:r>
            <a:r>
              <a:rPr lang="cs-CZ" altLang="cs-CZ" dirty="0" err="1"/>
              <a:t>hours</a:t>
            </a:r>
            <a:r>
              <a:rPr lang="cs-CZ" altLang="cs-CZ" dirty="0"/>
              <a:t> – 5, 10, 15 mg</a:t>
            </a:r>
          </a:p>
          <a:p>
            <a:pPr eaLnBrk="1" hangingPunct="1">
              <a:buFont typeface="Wingdings" panose="05000000000000000000" pitchFamily="2" charset="2"/>
              <a:buNone/>
            </a:pPr>
            <a:r>
              <a:rPr lang="cs-CZ" altLang="cs-CZ" dirty="0"/>
              <a:t>-  NIQUITINE – 24 </a:t>
            </a:r>
            <a:r>
              <a:rPr lang="cs-CZ" altLang="cs-CZ" dirty="0" err="1"/>
              <a:t>hours</a:t>
            </a:r>
            <a:r>
              <a:rPr lang="cs-CZ" altLang="cs-CZ" dirty="0"/>
              <a:t> – 7, 14, 21 mg</a:t>
            </a:r>
          </a:p>
          <a:p>
            <a:pPr eaLnBrk="1" hangingPunct="1">
              <a:buFontTx/>
              <a:buNone/>
            </a:pPr>
            <a:endParaRPr lang="cs-CZ" altLang="cs-CZ" dirty="0"/>
          </a:p>
          <a:p>
            <a:pPr eaLnBrk="1" hangingPunct="1">
              <a:buFontTx/>
              <a:buChar char="-"/>
            </a:pPr>
            <a:endParaRPr lang="cs-CZ" altLang="cs-CZ" dirty="0"/>
          </a:p>
        </p:txBody>
      </p:sp>
      <p:pic>
        <p:nvPicPr>
          <p:cNvPr id="61444"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157192"/>
            <a:ext cx="4968552" cy="159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1006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843808" y="429787"/>
            <a:ext cx="4042792" cy="990600"/>
          </a:xfrm>
        </p:spPr>
        <p:txBody>
          <a:bodyPr/>
          <a:lstStyle/>
          <a:p>
            <a:pPr eaLnBrk="1" hangingPunct="1"/>
            <a:r>
              <a:rPr lang="cs-CZ" altLang="cs-CZ" dirty="0"/>
              <a:t>NRT - </a:t>
            </a:r>
            <a:r>
              <a:rPr lang="cs-CZ" altLang="cs-CZ" dirty="0" err="1"/>
              <a:t>continue</a:t>
            </a:r>
            <a:endParaRPr lang="cs-CZ" altLang="cs-CZ" dirty="0"/>
          </a:p>
        </p:txBody>
      </p:sp>
      <p:sp>
        <p:nvSpPr>
          <p:cNvPr id="63491" name="Rectangle 3"/>
          <p:cNvSpPr>
            <a:spLocks noGrp="1" noChangeArrowheads="1"/>
          </p:cNvSpPr>
          <p:nvPr>
            <p:ph type="body" idx="1"/>
          </p:nvPr>
        </p:nvSpPr>
        <p:spPr>
          <a:xfrm>
            <a:off x="457200" y="2204864"/>
            <a:ext cx="8229600" cy="4876800"/>
          </a:xfrm>
        </p:spPr>
        <p:txBody>
          <a:bodyPr/>
          <a:lstStyle/>
          <a:p>
            <a:pPr eaLnBrk="1" hangingPunct="1"/>
            <a:r>
              <a:rPr lang="cs-CZ" altLang="cs-CZ" dirty="0"/>
              <a:t>INHALERS</a:t>
            </a:r>
          </a:p>
          <a:p>
            <a:pPr eaLnBrk="1" hangingPunct="1"/>
            <a:endParaRPr lang="cs-CZ" altLang="cs-CZ" dirty="0"/>
          </a:p>
          <a:p>
            <a:pPr eaLnBrk="1" hangingPunct="1"/>
            <a:r>
              <a:rPr lang="cs-CZ" altLang="cs-CZ" dirty="0"/>
              <a:t>SUBLINGUAL TABLETS</a:t>
            </a:r>
          </a:p>
          <a:p>
            <a:pPr eaLnBrk="1" hangingPunct="1"/>
            <a:endParaRPr lang="cs-CZ" altLang="cs-CZ" dirty="0"/>
          </a:p>
          <a:p>
            <a:pPr eaLnBrk="1" hangingPunct="1"/>
            <a:r>
              <a:rPr lang="cs-CZ" altLang="cs-CZ" dirty="0"/>
              <a:t>ORAL/NASAL SPREY</a:t>
            </a:r>
          </a:p>
        </p:txBody>
      </p:sp>
      <p:pic>
        <p:nvPicPr>
          <p:cNvPr id="6349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1514" y="4501396"/>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353602"/>
            <a:ext cx="266429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2027238"/>
            <a:ext cx="21939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Obrázek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999456"/>
            <a:ext cx="224948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9283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1907704" y="404664"/>
            <a:ext cx="5050904" cy="990600"/>
          </a:xfrm>
        </p:spPr>
        <p:txBody>
          <a:bodyPr/>
          <a:lstStyle/>
          <a:p>
            <a:r>
              <a:rPr lang="cs-CZ" altLang="cs-CZ" dirty="0"/>
              <a:t>HOW TO USE NRT?</a:t>
            </a:r>
          </a:p>
        </p:txBody>
      </p:sp>
      <p:sp>
        <p:nvSpPr>
          <p:cNvPr id="64515" name="Zástupný symbol pro obsah 2"/>
          <p:cNvSpPr>
            <a:spLocks noGrp="1"/>
          </p:cNvSpPr>
          <p:nvPr>
            <p:ph idx="1"/>
          </p:nvPr>
        </p:nvSpPr>
        <p:spPr>
          <a:xfrm>
            <a:off x="467544" y="1844824"/>
            <a:ext cx="8229600" cy="4876800"/>
          </a:xfrm>
        </p:spPr>
        <p:txBody>
          <a:bodyPr/>
          <a:lstStyle/>
          <a:p>
            <a:r>
              <a:rPr lang="cs-CZ" altLang="cs-CZ" dirty="0"/>
              <a:t>„AD LIBIDUM“ </a:t>
            </a:r>
            <a:r>
              <a:rPr lang="cs-CZ" altLang="cs-CZ" dirty="0" err="1"/>
              <a:t>at</a:t>
            </a:r>
            <a:r>
              <a:rPr lang="cs-CZ" altLang="cs-CZ" dirty="0"/>
              <a:t> </a:t>
            </a:r>
            <a:r>
              <a:rPr lang="cs-CZ" altLang="cs-CZ" dirty="0" err="1"/>
              <a:t>the</a:t>
            </a:r>
            <a:r>
              <a:rPr lang="cs-CZ" altLang="cs-CZ" dirty="0"/>
              <a:t> </a:t>
            </a:r>
            <a:r>
              <a:rPr lang="cs-CZ" altLang="cs-CZ" dirty="0" err="1"/>
              <a:t>beginning</a:t>
            </a:r>
            <a:r>
              <a:rPr lang="cs-CZ" altLang="cs-CZ" dirty="0"/>
              <a:t> (1 – 3 </a:t>
            </a:r>
            <a:r>
              <a:rPr lang="cs-CZ" altLang="cs-CZ" dirty="0" err="1"/>
              <a:t>months</a:t>
            </a:r>
            <a:r>
              <a:rPr lang="cs-CZ" altLang="cs-CZ" dirty="0"/>
              <a:t>)</a:t>
            </a:r>
          </a:p>
          <a:p>
            <a:endParaRPr lang="cs-CZ" altLang="cs-CZ" dirty="0"/>
          </a:p>
          <a:p>
            <a:r>
              <a:rPr lang="cs-CZ" altLang="cs-CZ" dirty="0"/>
              <a:t>GRADUALLY LOWERING THE DOSAGE (</a:t>
            </a:r>
            <a:r>
              <a:rPr lang="cs-CZ" altLang="cs-CZ" dirty="0" err="1"/>
              <a:t>next</a:t>
            </a:r>
            <a:r>
              <a:rPr lang="cs-CZ" altLang="cs-CZ" dirty="0"/>
              <a:t> 3 </a:t>
            </a:r>
            <a:r>
              <a:rPr lang="cs-CZ" altLang="cs-CZ" dirty="0" err="1"/>
              <a:t>months</a:t>
            </a:r>
            <a:r>
              <a:rPr lang="cs-CZ" altLang="cs-CZ" dirty="0"/>
              <a:t>; </a:t>
            </a:r>
            <a:r>
              <a:rPr lang="cs-CZ" altLang="cs-CZ" dirty="0" err="1"/>
              <a:t>each</a:t>
            </a:r>
            <a:r>
              <a:rPr lang="cs-CZ" altLang="cs-CZ" dirty="0"/>
              <a:t> </a:t>
            </a:r>
            <a:r>
              <a:rPr lang="cs-CZ" altLang="cs-CZ" dirty="0" err="1"/>
              <a:t>new</a:t>
            </a:r>
            <a:r>
              <a:rPr lang="cs-CZ" altLang="cs-CZ" dirty="0"/>
              <a:t> </a:t>
            </a:r>
            <a:r>
              <a:rPr lang="cs-CZ" altLang="cs-CZ" dirty="0" err="1"/>
              <a:t>lower</a:t>
            </a:r>
            <a:r>
              <a:rPr lang="cs-CZ" altLang="cs-CZ" dirty="0"/>
              <a:t> </a:t>
            </a:r>
            <a:r>
              <a:rPr lang="cs-CZ" altLang="cs-CZ" dirty="0" err="1"/>
              <a:t>dosage</a:t>
            </a:r>
            <a:r>
              <a:rPr lang="cs-CZ" altLang="cs-CZ" dirty="0"/>
              <a:t> </a:t>
            </a:r>
            <a:r>
              <a:rPr lang="cs-CZ" altLang="cs-CZ" dirty="0" err="1"/>
              <a:t>kept</a:t>
            </a:r>
            <a:r>
              <a:rPr lang="cs-CZ" altLang="cs-CZ" dirty="0"/>
              <a:t> </a:t>
            </a:r>
            <a:r>
              <a:rPr lang="cs-CZ" altLang="cs-CZ" dirty="0" err="1"/>
              <a:t>for</a:t>
            </a:r>
            <a:r>
              <a:rPr lang="cs-CZ" altLang="cs-CZ" dirty="0"/>
              <a:t> 1 </a:t>
            </a:r>
            <a:r>
              <a:rPr lang="cs-CZ" altLang="cs-CZ" dirty="0" err="1"/>
              <a:t>week</a:t>
            </a:r>
            <a:r>
              <a:rPr lang="cs-CZ" altLang="cs-CZ" dirty="0"/>
              <a:t>, </a:t>
            </a:r>
            <a:r>
              <a:rPr lang="cs-CZ" altLang="cs-CZ" dirty="0" err="1"/>
              <a:t>at</a:t>
            </a:r>
            <a:r>
              <a:rPr lang="cs-CZ" altLang="cs-CZ" dirty="0"/>
              <a:t> least)</a:t>
            </a:r>
          </a:p>
        </p:txBody>
      </p:sp>
    </p:spTree>
    <p:extLst>
      <p:ext uri="{BB962C8B-B14F-4D97-AF65-F5344CB8AC3E}">
        <p14:creationId xmlns:p14="http://schemas.microsoft.com/office/powerpoint/2010/main" val="3233029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14500" y="476672"/>
            <a:ext cx="5915000" cy="990600"/>
          </a:xfrm>
        </p:spPr>
        <p:txBody>
          <a:bodyPr/>
          <a:lstStyle/>
          <a:p>
            <a:r>
              <a:rPr lang="cs-CZ" altLang="cs-CZ" dirty="0"/>
              <a:t>E-CIGARETTES / ENDS</a:t>
            </a:r>
          </a:p>
        </p:txBody>
      </p:sp>
      <p:sp>
        <p:nvSpPr>
          <p:cNvPr id="65539" name="Rectangle 3"/>
          <p:cNvSpPr>
            <a:spLocks noGrp="1" noChangeArrowheads="1"/>
          </p:cNvSpPr>
          <p:nvPr>
            <p:ph type="body" idx="1"/>
          </p:nvPr>
        </p:nvSpPr>
        <p:spPr>
          <a:xfrm>
            <a:off x="539552" y="1844824"/>
            <a:ext cx="8229600" cy="4876800"/>
          </a:xfrm>
        </p:spPr>
        <p:txBody>
          <a:bodyPr/>
          <a:lstStyle/>
          <a:p>
            <a:pPr>
              <a:lnSpc>
                <a:spcPct val="90000"/>
              </a:lnSpc>
            </a:pPr>
            <a:r>
              <a:rPr lang="cs-CZ" altLang="cs-CZ" dirty="0"/>
              <a:t>POOR CONTROL OF INHALED NICOTINE</a:t>
            </a:r>
          </a:p>
          <a:p>
            <a:pPr>
              <a:lnSpc>
                <a:spcPct val="90000"/>
              </a:lnSpc>
            </a:pPr>
            <a:endParaRPr lang="cs-CZ" altLang="cs-CZ" dirty="0"/>
          </a:p>
          <a:p>
            <a:pPr>
              <a:lnSpc>
                <a:spcPct val="90000"/>
              </a:lnSpc>
            </a:pPr>
            <a:r>
              <a:rPr lang="cs-CZ" altLang="cs-CZ" dirty="0"/>
              <a:t>OTHER HARMFUL CHEMICALS, EVEN IN LOWER LEVELS THAN IN TRADITIONAL CIGARETTES</a:t>
            </a:r>
          </a:p>
          <a:p>
            <a:pPr>
              <a:lnSpc>
                <a:spcPct val="90000"/>
              </a:lnSpc>
            </a:pPr>
            <a:endParaRPr lang="cs-CZ" altLang="cs-CZ" dirty="0"/>
          </a:p>
          <a:p>
            <a:pPr>
              <a:lnSpc>
                <a:spcPct val="90000"/>
              </a:lnSpc>
            </a:pPr>
            <a:r>
              <a:rPr lang="cs-CZ" altLang="cs-CZ" dirty="0"/>
              <a:t>KEEPING THE SMOKING BEHAVIOR RITUALS</a:t>
            </a:r>
          </a:p>
          <a:p>
            <a:pPr>
              <a:lnSpc>
                <a:spcPct val="90000"/>
              </a:lnSpc>
            </a:pPr>
            <a:endParaRPr lang="cs-CZ" altLang="cs-CZ" dirty="0"/>
          </a:p>
          <a:p>
            <a:pPr>
              <a:lnSpc>
                <a:spcPct val="90000"/>
              </a:lnSpc>
            </a:pPr>
            <a:r>
              <a:rPr lang="cs-CZ" altLang="cs-CZ" dirty="0"/>
              <a:t>NO KNOWLEDGE ABOUT THE HEALTH RISKS </a:t>
            </a:r>
          </a:p>
        </p:txBody>
      </p:sp>
    </p:spTree>
    <p:extLst>
      <p:ext uri="{BB962C8B-B14F-4D97-AF65-F5344CB8AC3E}">
        <p14:creationId xmlns:p14="http://schemas.microsoft.com/office/powerpoint/2010/main" val="40277685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71600" y="581175"/>
            <a:ext cx="7283152" cy="990600"/>
          </a:xfrm>
        </p:spPr>
        <p:txBody>
          <a:bodyPr/>
          <a:lstStyle/>
          <a:p>
            <a:pPr eaLnBrk="1" hangingPunct="1"/>
            <a:r>
              <a:rPr lang="cs-CZ" altLang="cs-CZ" dirty="0"/>
              <a:t>NRT´S SAFETY AND HAZARD</a:t>
            </a:r>
          </a:p>
        </p:txBody>
      </p:sp>
      <p:sp>
        <p:nvSpPr>
          <p:cNvPr id="55299" name="Rectangle 3"/>
          <p:cNvSpPr>
            <a:spLocks noGrp="1" noChangeArrowheads="1"/>
          </p:cNvSpPr>
          <p:nvPr>
            <p:ph type="body" idx="1"/>
          </p:nvPr>
        </p:nvSpPr>
        <p:spPr>
          <a:xfrm>
            <a:off x="1069544" y="1844824"/>
            <a:ext cx="7200800" cy="4876800"/>
          </a:xfrm>
        </p:spPr>
        <p:txBody>
          <a:bodyPr/>
          <a:lstStyle/>
          <a:p>
            <a:pPr eaLnBrk="1" hangingPunct="1">
              <a:defRPr/>
            </a:pPr>
            <a:r>
              <a:rPr lang="cs-CZ" altLang="cs-CZ" dirty="0"/>
              <a:t>DECREASED WITHDRAWAL SY.</a:t>
            </a:r>
          </a:p>
          <a:p>
            <a:pPr eaLnBrk="1" hangingPunct="1">
              <a:defRPr/>
            </a:pPr>
            <a:endParaRPr lang="cs-CZ" altLang="cs-CZ" dirty="0"/>
          </a:p>
          <a:p>
            <a:pPr eaLnBrk="1" hangingPunct="1">
              <a:defRPr/>
            </a:pPr>
            <a:r>
              <a:rPr lang="cs-CZ" altLang="cs-CZ" dirty="0"/>
              <a:t>SLOW RELEASE OF NICOTINE WITHOUT VASOCONSTRICTION</a:t>
            </a:r>
          </a:p>
          <a:p>
            <a:pPr marL="0" indent="0" eaLnBrk="1" hangingPunct="1">
              <a:buFont typeface="Wingdings" panose="05000000000000000000" pitchFamily="2" charset="2"/>
              <a:buNone/>
              <a:defRPr/>
            </a:pPr>
            <a:endParaRPr lang="cs-CZ" altLang="cs-CZ" dirty="0"/>
          </a:p>
          <a:p>
            <a:pPr eaLnBrk="1" hangingPunct="1">
              <a:defRPr/>
            </a:pPr>
            <a:r>
              <a:rPr lang="cs-CZ" altLang="cs-CZ" dirty="0"/>
              <a:t>CROSS PLACENTAL BARRIERE</a:t>
            </a:r>
          </a:p>
          <a:p>
            <a:pPr eaLnBrk="1" hangingPunct="1">
              <a:defRPr/>
            </a:pPr>
            <a:endParaRPr lang="cs-CZ" altLang="cs-CZ" dirty="0"/>
          </a:p>
          <a:p>
            <a:pPr eaLnBrk="1" hangingPunct="1">
              <a:defRPr/>
            </a:pPr>
            <a:r>
              <a:rPr lang="cs-CZ" altLang="cs-CZ" dirty="0"/>
              <a:t>ANTENATAL ACTIVATION </a:t>
            </a:r>
            <a:r>
              <a:rPr lang="cs-CZ" altLang="cs-CZ" dirty="0" err="1"/>
              <a:t>nAChRs</a:t>
            </a:r>
            <a:r>
              <a:rPr lang="cs-CZ" altLang="cs-CZ" dirty="0"/>
              <a:t> -&gt; NEUROTERRATOGENIC EFFECTS</a:t>
            </a:r>
          </a:p>
          <a:p>
            <a:pPr eaLnBrk="1" hangingPunct="1">
              <a:defRPr/>
            </a:pPr>
            <a:endParaRPr lang="cs-CZ" altLang="cs-CZ" dirty="0"/>
          </a:p>
          <a:p>
            <a:pPr eaLnBrk="1" hangingPunct="1">
              <a:defRPr/>
            </a:pPr>
            <a:r>
              <a:rPr lang="cs-CZ" altLang="cs-CZ" dirty="0"/>
              <a:t>MULTIPLE CARCINOGENICITY</a:t>
            </a:r>
          </a:p>
        </p:txBody>
      </p:sp>
    </p:spTree>
    <p:extLst>
      <p:ext uri="{BB962C8B-B14F-4D97-AF65-F5344CB8AC3E}">
        <p14:creationId xmlns:p14="http://schemas.microsoft.com/office/powerpoint/2010/main" val="3573078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72587" y="461228"/>
            <a:ext cx="8871413" cy="990600"/>
          </a:xfrm>
        </p:spPr>
        <p:txBody>
          <a:bodyPr>
            <a:normAutofit fontScale="90000"/>
          </a:bodyPr>
          <a:lstStyle/>
          <a:p>
            <a:pPr eaLnBrk="1" hangingPunct="1"/>
            <a:r>
              <a:rPr lang="cs-CZ" altLang="cs-CZ"/>
              <a:t>NICOTIN IS A COMPLETE CARCINOGEN</a:t>
            </a:r>
          </a:p>
        </p:txBody>
      </p:sp>
      <p:sp>
        <p:nvSpPr>
          <p:cNvPr id="68611" name="Rectangle 3"/>
          <p:cNvSpPr>
            <a:spLocks noGrp="1" noChangeArrowheads="1"/>
          </p:cNvSpPr>
          <p:nvPr>
            <p:ph type="body" idx="1"/>
          </p:nvPr>
        </p:nvSpPr>
        <p:spPr>
          <a:xfrm>
            <a:off x="467544" y="2276872"/>
            <a:ext cx="8229600" cy="4876800"/>
          </a:xfrm>
        </p:spPr>
        <p:txBody>
          <a:bodyPr/>
          <a:lstStyle/>
          <a:p>
            <a:pPr eaLnBrk="1" hangingPunct="1"/>
            <a:r>
              <a:rPr lang="cs-CZ" altLang="cs-CZ" dirty="0"/>
              <a:t>NICOTIN IS NOT MUTAGENIC!</a:t>
            </a:r>
          </a:p>
          <a:p>
            <a:pPr eaLnBrk="1" hangingPunct="1"/>
            <a:endParaRPr lang="cs-CZ" altLang="cs-CZ" dirty="0"/>
          </a:p>
          <a:p>
            <a:pPr eaLnBrk="1" hangingPunct="1"/>
            <a:r>
              <a:rPr lang="cs-CZ" altLang="cs-CZ" dirty="0"/>
              <a:t> IT CAN BE PARTIALLY METABOLISED TO NNK =&gt; INDIRECT INITIATOR OF CARCINOGENICITY</a:t>
            </a:r>
          </a:p>
          <a:p>
            <a:pPr eaLnBrk="1" hangingPunct="1"/>
            <a:endParaRPr lang="cs-CZ" altLang="cs-CZ" dirty="0"/>
          </a:p>
          <a:p>
            <a:pPr eaLnBrk="1" hangingPunct="1"/>
            <a:r>
              <a:rPr lang="cs-CZ" altLang="cs-CZ" dirty="0"/>
              <a:t>REVASCULARISATION  OF  CARCINOMA/METASTATIC TISSUES =&gt; HIGHER PROGRESSION (</a:t>
            </a:r>
            <a:r>
              <a:rPr lang="cs-CZ" altLang="cs-CZ" dirty="0" err="1"/>
              <a:t>epigenetic</a:t>
            </a:r>
            <a:r>
              <a:rPr lang="cs-CZ" altLang="cs-CZ" dirty="0"/>
              <a:t> </a:t>
            </a:r>
            <a:r>
              <a:rPr lang="cs-CZ" altLang="cs-CZ" dirty="0" err="1"/>
              <a:t>carcinogen</a:t>
            </a:r>
            <a:r>
              <a:rPr lang="cs-CZ" altLang="cs-CZ" dirty="0"/>
              <a:t>)</a:t>
            </a:r>
          </a:p>
        </p:txBody>
      </p:sp>
      <p:pic>
        <p:nvPicPr>
          <p:cNvPr id="6861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58112"/>
            <a:ext cx="2505776" cy="169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3615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15816" y="609600"/>
            <a:ext cx="3610744" cy="990600"/>
          </a:xfrm>
        </p:spPr>
        <p:txBody>
          <a:bodyPr/>
          <a:lstStyle/>
          <a:p>
            <a:pPr eaLnBrk="1" hangingPunct="1"/>
            <a:r>
              <a:rPr lang="cs-CZ" altLang="cs-CZ" dirty="0"/>
              <a:t>BUPROPION</a:t>
            </a:r>
          </a:p>
        </p:txBody>
      </p:sp>
      <p:sp>
        <p:nvSpPr>
          <p:cNvPr id="70659" name="Rectangle 3"/>
          <p:cNvSpPr>
            <a:spLocks noGrp="1" noChangeArrowheads="1"/>
          </p:cNvSpPr>
          <p:nvPr>
            <p:ph type="body" idx="1"/>
          </p:nvPr>
        </p:nvSpPr>
        <p:spPr>
          <a:xfrm>
            <a:off x="2123728" y="2636912"/>
            <a:ext cx="5616624" cy="4876800"/>
          </a:xfrm>
        </p:spPr>
        <p:txBody>
          <a:bodyPr/>
          <a:lstStyle/>
          <a:p>
            <a:pPr eaLnBrk="1" hangingPunct="1"/>
            <a:r>
              <a:rPr lang="cs-CZ" altLang="cs-CZ" dirty="0"/>
              <a:t>ANTIDEPRESSIVE  DRUGS:</a:t>
            </a:r>
          </a:p>
          <a:p>
            <a:pPr eaLnBrk="1" hangingPunct="1">
              <a:buFont typeface="Wingdings" panose="05000000000000000000" pitchFamily="2" charset="2"/>
              <a:buNone/>
            </a:pPr>
            <a:r>
              <a:rPr lang="cs-CZ" altLang="cs-CZ" dirty="0"/>
              <a:t>         </a:t>
            </a:r>
            <a:r>
              <a:rPr lang="cs-CZ" altLang="cs-CZ" b="1" dirty="0"/>
              <a:t>ZYBAN,  WELLBUTRINE</a:t>
            </a:r>
          </a:p>
          <a:p>
            <a:pPr eaLnBrk="1" hangingPunct="1">
              <a:buFont typeface="Wingdings" panose="05000000000000000000" pitchFamily="2" charset="2"/>
              <a:buNone/>
            </a:pPr>
            <a:endParaRPr lang="cs-CZ" altLang="cs-CZ" b="1" dirty="0"/>
          </a:p>
          <a:p>
            <a:pPr eaLnBrk="1" hangingPunct="1"/>
            <a:r>
              <a:rPr lang="cs-CZ" altLang="cs-CZ" dirty="0"/>
              <a:t>COMBINATION WITH NRT</a:t>
            </a:r>
          </a:p>
        </p:txBody>
      </p:sp>
    </p:spTree>
    <p:extLst>
      <p:ext uri="{BB962C8B-B14F-4D97-AF65-F5344CB8AC3E}">
        <p14:creationId xmlns:p14="http://schemas.microsoft.com/office/powerpoint/2010/main" val="36210429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41463" y="333375"/>
            <a:ext cx="7564437" cy="1143000"/>
          </a:xfrm>
        </p:spPr>
        <p:txBody>
          <a:bodyPr/>
          <a:lstStyle/>
          <a:p>
            <a:pPr eaLnBrk="1" hangingPunct="1"/>
            <a:r>
              <a:rPr lang="cs-CZ" altLang="cs-CZ"/>
              <a:t>VARENICLINE - CHAMPIX</a:t>
            </a:r>
          </a:p>
        </p:txBody>
      </p:sp>
      <p:sp>
        <p:nvSpPr>
          <p:cNvPr id="71683" name="Rectangle 3"/>
          <p:cNvSpPr>
            <a:spLocks noGrp="1" noChangeArrowheads="1"/>
          </p:cNvSpPr>
          <p:nvPr>
            <p:ph type="body" idx="1"/>
          </p:nvPr>
        </p:nvSpPr>
        <p:spPr>
          <a:xfrm>
            <a:off x="871878" y="1700808"/>
            <a:ext cx="8229600" cy="4876800"/>
          </a:xfrm>
        </p:spPr>
        <p:txBody>
          <a:bodyPr/>
          <a:lstStyle/>
          <a:p>
            <a:pPr eaLnBrk="1" hangingPunct="1"/>
            <a:r>
              <a:rPr lang="cs-CZ" altLang="cs-CZ" dirty="0"/>
              <a:t>AGONIST OF NICOTINE:</a:t>
            </a:r>
          </a:p>
          <a:p>
            <a:pPr marL="0" indent="0" eaLnBrk="1" hangingPunct="1">
              <a:buNone/>
            </a:pPr>
            <a:r>
              <a:rPr lang="cs-CZ" altLang="cs-CZ" dirty="0"/>
              <a:t> </a:t>
            </a:r>
          </a:p>
          <a:p>
            <a:pPr eaLnBrk="1" hangingPunct="1"/>
            <a:r>
              <a:rPr lang="cs-CZ" altLang="cs-CZ" dirty="0"/>
              <a:t>ACTIVATION </a:t>
            </a:r>
            <a:r>
              <a:rPr lang="cs-CZ" altLang="cs-CZ" dirty="0" err="1"/>
              <a:t>of</a:t>
            </a:r>
            <a:r>
              <a:rPr lang="cs-CZ" altLang="cs-CZ" dirty="0"/>
              <a:t> </a:t>
            </a:r>
            <a:r>
              <a:rPr lang="cs-CZ" altLang="cs-CZ" dirty="0" err="1"/>
              <a:t>nAChRs</a:t>
            </a:r>
            <a:endParaRPr lang="cs-CZ" altLang="cs-CZ" dirty="0"/>
          </a:p>
          <a:p>
            <a:pPr eaLnBrk="1" hangingPunct="1"/>
            <a:r>
              <a:rPr lang="cs-CZ" altLang="cs-CZ" dirty="0"/>
              <a:t>- &gt; RELEASE OF  DOPAMINE - &gt;</a:t>
            </a:r>
          </a:p>
          <a:p>
            <a:pPr eaLnBrk="1" hangingPunct="1"/>
            <a:r>
              <a:rPr lang="cs-CZ" altLang="cs-CZ" dirty="0"/>
              <a:t>- &gt; CIGARETTE IS NOT ONLY UNIQUE  SOURCE OF PLEASURE</a:t>
            </a:r>
          </a:p>
          <a:p>
            <a:pPr eaLnBrk="1" hangingPunct="1"/>
            <a:endParaRPr lang="cs-CZ" altLang="cs-CZ" dirty="0"/>
          </a:p>
          <a:p>
            <a:pPr eaLnBrk="1" hangingPunct="1"/>
            <a:r>
              <a:rPr lang="cs-CZ" altLang="cs-CZ" dirty="0"/>
              <a:t> ONE WEEK BEFORE STOPPING</a:t>
            </a:r>
          </a:p>
        </p:txBody>
      </p:sp>
    </p:spTree>
    <p:extLst>
      <p:ext uri="{BB962C8B-B14F-4D97-AF65-F5344CB8AC3E}">
        <p14:creationId xmlns:p14="http://schemas.microsoft.com/office/powerpoint/2010/main" val="20483868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22512" y="476672"/>
            <a:ext cx="5698976" cy="990600"/>
          </a:xfrm>
        </p:spPr>
        <p:txBody>
          <a:bodyPr/>
          <a:lstStyle/>
          <a:p>
            <a:pPr eaLnBrk="1" hangingPunct="1"/>
            <a:r>
              <a:rPr lang="cs-CZ" altLang="cs-CZ" dirty="0"/>
              <a:t>CONTRAINDICATIONS</a:t>
            </a:r>
          </a:p>
        </p:txBody>
      </p:sp>
      <p:sp>
        <p:nvSpPr>
          <p:cNvPr id="73731" name="Rectangle 3"/>
          <p:cNvSpPr>
            <a:spLocks noGrp="1" noChangeArrowheads="1"/>
          </p:cNvSpPr>
          <p:nvPr>
            <p:ph type="body" idx="1"/>
          </p:nvPr>
        </p:nvSpPr>
        <p:spPr>
          <a:xfrm>
            <a:off x="457200" y="2420888"/>
            <a:ext cx="8229600" cy="4876800"/>
          </a:xfrm>
        </p:spPr>
        <p:txBody>
          <a:bodyPr/>
          <a:lstStyle/>
          <a:p>
            <a:pPr eaLnBrk="1" hangingPunct="1"/>
            <a:r>
              <a:rPr lang="cs-CZ" altLang="cs-CZ" dirty="0"/>
              <a:t>IN PREGNANCY – CATEGORY C	(</a:t>
            </a:r>
            <a:r>
              <a:rPr lang="cs-CZ" altLang="cs-CZ" dirty="0" err="1"/>
              <a:t>all</a:t>
            </a:r>
            <a:r>
              <a:rPr lang="cs-CZ" altLang="cs-CZ" dirty="0"/>
              <a:t> </a:t>
            </a:r>
            <a:r>
              <a:rPr lang="cs-CZ" altLang="cs-CZ" dirty="0" err="1"/>
              <a:t>the</a:t>
            </a:r>
            <a:r>
              <a:rPr lang="cs-CZ" altLang="cs-CZ" dirty="0"/>
              <a:t> </a:t>
            </a:r>
            <a:r>
              <a:rPr lang="cs-CZ" altLang="cs-CZ" dirty="0" err="1"/>
              <a:t>supportive</a:t>
            </a:r>
            <a:r>
              <a:rPr lang="cs-CZ" altLang="cs-CZ" dirty="0"/>
              <a:t> </a:t>
            </a:r>
            <a:r>
              <a:rPr lang="cs-CZ" altLang="cs-CZ" dirty="0" err="1"/>
              <a:t>drugs</a:t>
            </a:r>
            <a:r>
              <a:rPr lang="cs-CZ" altLang="cs-CZ" dirty="0"/>
              <a:t>) </a:t>
            </a:r>
            <a:r>
              <a:rPr lang="cs-CZ" altLang="cs-CZ" dirty="0" err="1"/>
              <a:t>neuroterratogenic</a:t>
            </a:r>
            <a:r>
              <a:rPr lang="cs-CZ" altLang="cs-CZ" dirty="0"/>
              <a:t> </a:t>
            </a:r>
            <a:r>
              <a:rPr lang="cs-CZ" altLang="cs-CZ" dirty="0" err="1"/>
              <a:t>effect</a:t>
            </a:r>
            <a:r>
              <a:rPr lang="cs-CZ" altLang="cs-CZ" dirty="0"/>
              <a:t> </a:t>
            </a:r>
            <a:r>
              <a:rPr lang="cs-CZ" altLang="cs-CZ" dirty="0" err="1"/>
              <a:t>is</a:t>
            </a:r>
            <a:r>
              <a:rPr lang="cs-CZ" altLang="cs-CZ" dirty="0"/>
              <a:t> </a:t>
            </a:r>
            <a:r>
              <a:rPr lang="cs-CZ" altLang="cs-CZ" dirty="0" err="1"/>
              <a:t>possible</a:t>
            </a:r>
            <a:r>
              <a:rPr lang="cs-CZ" altLang="cs-CZ" dirty="0"/>
              <a:t> (</a:t>
            </a:r>
            <a:r>
              <a:rPr lang="cs-CZ" altLang="cs-CZ" dirty="0" err="1"/>
              <a:t>latest</a:t>
            </a:r>
            <a:r>
              <a:rPr lang="cs-CZ" altLang="cs-CZ" dirty="0"/>
              <a:t> </a:t>
            </a:r>
            <a:r>
              <a:rPr lang="cs-CZ" altLang="cs-CZ" dirty="0" err="1"/>
              <a:t>studies</a:t>
            </a:r>
            <a:r>
              <a:rPr lang="cs-CZ" altLang="cs-CZ" dirty="0"/>
              <a:t> - no?)</a:t>
            </a:r>
          </a:p>
          <a:p>
            <a:pPr eaLnBrk="1" hangingPunct="1"/>
            <a:endParaRPr lang="cs-CZ" altLang="cs-CZ" dirty="0"/>
          </a:p>
          <a:p>
            <a:pPr eaLnBrk="1" hangingPunct="1"/>
            <a:r>
              <a:rPr lang="cs-CZ" altLang="cs-CZ" dirty="0"/>
              <a:t>CHILDREN, ADOLESCENTS – NO EXPERIENCES YET (</a:t>
            </a:r>
            <a:r>
              <a:rPr lang="cs-CZ" altLang="cs-CZ" dirty="0" err="1"/>
              <a:t>with</a:t>
            </a:r>
            <a:r>
              <a:rPr lang="cs-CZ" altLang="cs-CZ" dirty="0"/>
              <a:t> </a:t>
            </a:r>
            <a:r>
              <a:rPr lang="cs-CZ" altLang="cs-CZ" dirty="0" err="1"/>
              <a:t>bupropion</a:t>
            </a:r>
            <a:r>
              <a:rPr lang="cs-CZ" altLang="cs-CZ" dirty="0"/>
              <a:t>, </a:t>
            </a:r>
            <a:r>
              <a:rPr lang="cs-CZ" altLang="cs-CZ" dirty="0" err="1"/>
              <a:t>vareniclin</a:t>
            </a:r>
            <a:r>
              <a:rPr lang="cs-CZ" altLang="cs-CZ" dirty="0"/>
              <a:t>)</a:t>
            </a:r>
          </a:p>
        </p:txBody>
      </p:sp>
    </p:spTree>
    <p:extLst>
      <p:ext uri="{BB962C8B-B14F-4D97-AF65-F5344CB8AC3E}">
        <p14:creationId xmlns:p14="http://schemas.microsoft.com/office/powerpoint/2010/main" val="2164266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9632" y="581175"/>
            <a:ext cx="6491064" cy="990600"/>
          </a:xfrm>
        </p:spPr>
        <p:txBody>
          <a:bodyPr/>
          <a:lstStyle/>
          <a:p>
            <a:pPr eaLnBrk="1" hangingPunct="1"/>
            <a:r>
              <a:rPr lang="cs-CZ" altLang="cs-CZ" dirty="0"/>
              <a:t>NEW RECOMMENDATION</a:t>
            </a:r>
          </a:p>
        </p:txBody>
      </p:sp>
      <p:sp>
        <p:nvSpPr>
          <p:cNvPr id="75779" name="Rectangle 3"/>
          <p:cNvSpPr>
            <a:spLocks noGrp="1" noChangeArrowheads="1"/>
          </p:cNvSpPr>
          <p:nvPr>
            <p:ph type="body" idx="1"/>
          </p:nvPr>
        </p:nvSpPr>
        <p:spPr>
          <a:xfrm>
            <a:off x="755576" y="2204864"/>
            <a:ext cx="8229600" cy="4876800"/>
          </a:xfrm>
        </p:spPr>
        <p:txBody>
          <a:bodyPr/>
          <a:lstStyle/>
          <a:p>
            <a:pPr eaLnBrk="1" hangingPunct="1"/>
            <a:r>
              <a:rPr lang="cs-CZ" altLang="cs-CZ" dirty="0"/>
              <a:t>TO EXCLUDE PERSONS WITH PSYCHIATRIC DISORDERS</a:t>
            </a:r>
          </a:p>
          <a:p>
            <a:pPr eaLnBrk="1" hangingPunct="1"/>
            <a:endParaRPr lang="cs-CZ" altLang="cs-CZ" dirty="0"/>
          </a:p>
          <a:p>
            <a:pPr eaLnBrk="1" hangingPunct="1"/>
            <a:r>
              <a:rPr lang="cs-CZ" altLang="cs-CZ" dirty="0"/>
              <a:t>NEUROPSYCHOLOGICAL  OBSERVATION OF VARENICLINE USERS</a:t>
            </a:r>
          </a:p>
          <a:p>
            <a:pPr eaLnBrk="1" hangingPunct="1"/>
            <a:endParaRPr lang="cs-CZ" altLang="cs-CZ" dirty="0"/>
          </a:p>
          <a:p>
            <a:pPr eaLnBrk="1" hangingPunct="1"/>
            <a:r>
              <a:rPr lang="cs-CZ" altLang="cs-CZ" dirty="0"/>
              <a:t>CARDIOVASCULAR  EVENTS</a:t>
            </a:r>
          </a:p>
        </p:txBody>
      </p:sp>
    </p:spTree>
    <p:extLst>
      <p:ext uri="{BB962C8B-B14F-4D97-AF65-F5344CB8AC3E}">
        <p14:creationId xmlns:p14="http://schemas.microsoft.com/office/powerpoint/2010/main" val="293855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 IMMEDIATE  EFFECTS</a:t>
            </a:r>
            <a:endParaRPr lang="cs-CZ" dirty="0"/>
          </a:p>
        </p:txBody>
      </p:sp>
      <p:sp>
        <p:nvSpPr>
          <p:cNvPr id="3" name="Zástupný symbol pro obsah 2"/>
          <p:cNvSpPr>
            <a:spLocks noGrp="1"/>
          </p:cNvSpPr>
          <p:nvPr>
            <p:ph idx="1"/>
          </p:nvPr>
        </p:nvSpPr>
        <p:spPr/>
        <p:txBody>
          <a:bodyPr/>
          <a:lstStyle/>
          <a:p>
            <a:endParaRPr lang="cs-CZ" altLang="en-US" dirty="0"/>
          </a:p>
          <a:p>
            <a:endParaRPr lang="cs-CZ" altLang="en-US" dirty="0"/>
          </a:p>
          <a:p>
            <a:r>
              <a:rPr lang="cs-CZ" altLang="en-US" dirty="0"/>
              <a:t>ACTIVATION OF BRAIN RECEPTORS</a:t>
            </a:r>
          </a:p>
          <a:p>
            <a:endParaRPr lang="cs-CZ" altLang="en-US" dirty="0"/>
          </a:p>
          <a:p>
            <a:r>
              <a:rPr lang="cs-CZ" altLang="en-US" dirty="0"/>
              <a:t>CARDIOVASCULAR   CHANGES</a:t>
            </a:r>
          </a:p>
          <a:p>
            <a:endParaRPr lang="cs-CZ" altLang="en-US" dirty="0"/>
          </a:p>
          <a:p>
            <a:r>
              <a:rPr lang="cs-CZ" altLang="en-US" dirty="0"/>
              <a:t>HYPOXEMIA</a:t>
            </a:r>
          </a:p>
          <a:p>
            <a:endParaRPr lang="cs-CZ" altLang="en-US" dirty="0"/>
          </a:p>
          <a:p>
            <a:r>
              <a:rPr lang="cs-CZ" altLang="en-US" dirty="0"/>
              <a:t>IRRITATION</a:t>
            </a:r>
          </a:p>
          <a:p>
            <a:endParaRPr lang="cs-CZ" dirty="0"/>
          </a:p>
        </p:txBody>
      </p:sp>
    </p:spTree>
    <p:extLst>
      <p:ext uri="{BB962C8B-B14F-4D97-AF65-F5344CB8AC3E}">
        <p14:creationId xmlns:p14="http://schemas.microsoft.com/office/powerpoint/2010/main" val="3667347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771800" y="548680"/>
            <a:ext cx="4114800" cy="990600"/>
          </a:xfrm>
        </p:spPr>
        <p:txBody>
          <a:bodyPr/>
          <a:lstStyle/>
          <a:p>
            <a:pPr eaLnBrk="1" hangingPunct="1"/>
            <a:r>
              <a:rPr lang="cs-CZ" altLang="cs-CZ" dirty="0"/>
              <a:t>VACCINATION</a:t>
            </a:r>
          </a:p>
        </p:txBody>
      </p:sp>
      <p:sp>
        <p:nvSpPr>
          <p:cNvPr id="77827" name="Rectangle 3"/>
          <p:cNvSpPr>
            <a:spLocks noGrp="1" noChangeArrowheads="1"/>
          </p:cNvSpPr>
          <p:nvPr>
            <p:ph type="body" idx="1"/>
          </p:nvPr>
        </p:nvSpPr>
        <p:spPr>
          <a:xfrm>
            <a:off x="714400" y="2276872"/>
            <a:ext cx="8229600" cy="4876800"/>
          </a:xfrm>
        </p:spPr>
        <p:txBody>
          <a:bodyPr/>
          <a:lstStyle/>
          <a:p>
            <a:pPr eaLnBrk="1" hangingPunct="1"/>
            <a:r>
              <a:rPr lang="cs-CZ" altLang="cs-CZ" dirty="0"/>
              <a:t>AFTER UNSUCCESSFUL ATTEMPTS:  THE HIGH-MOLECULAR COMPLEX</a:t>
            </a:r>
          </a:p>
          <a:p>
            <a:pPr eaLnBrk="1" hangingPunct="1"/>
            <a:endParaRPr lang="cs-CZ" altLang="cs-CZ" dirty="0"/>
          </a:p>
          <a:p>
            <a:pPr eaLnBrk="1" hangingPunct="1"/>
            <a:r>
              <a:rPr lang="cs-CZ" altLang="cs-CZ" dirty="0"/>
              <a:t> NICOTINE + ANTIBODIES = &gt;</a:t>
            </a:r>
          </a:p>
          <a:p>
            <a:pPr eaLnBrk="1" hangingPunct="1"/>
            <a:endParaRPr lang="cs-CZ" altLang="cs-CZ" dirty="0"/>
          </a:p>
          <a:p>
            <a:pPr eaLnBrk="1" hangingPunct="1"/>
            <a:r>
              <a:rPr lang="cs-CZ" altLang="cs-CZ" dirty="0"/>
              <a:t>IMPOSSIBILITY TO REACH THE BRAIN</a:t>
            </a:r>
          </a:p>
        </p:txBody>
      </p:sp>
    </p:spTree>
    <p:extLst>
      <p:ext uri="{BB962C8B-B14F-4D97-AF65-F5344CB8AC3E}">
        <p14:creationId xmlns:p14="http://schemas.microsoft.com/office/powerpoint/2010/main" val="10957264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339752" y="548680"/>
            <a:ext cx="4546848" cy="990600"/>
          </a:xfrm>
        </p:spPr>
        <p:txBody>
          <a:bodyPr/>
          <a:lstStyle/>
          <a:p>
            <a:pPr eaLnBrk="1" hangingPunct="1"/>
            <a:r>
              <a:rPr lang="cs-CZ" altLang="cs-CZ" dirty="0"/>
              <a:t>FIRST RESULTS:</a:t>
            </a:r>
          </a:p>
        </p:txBody>
      </p:sp>
      <p:sp>
        <p:nvSpPr>
          <p:cNvPr id="79875" name="Rectangle 3"/>
          <p:cNvSpPr>
            <a:spLocks noGrp="1" noChangeArrowheads="1"/>
          </p:cNvSpPr>
          <p:nvPr>
            <p:ph type="body" idx="1"/>
          </p:nvPr>
        </p:nvSpPr>
        <p:spPr>
          <a:xfrm>
            <a:off x="683568" y="2132856"/>
            <a:ext cx="8229600" cy="4876800"/>
          </a:xfrm>
        </p:spPr>
        <p:txBody>
          <a:bodyPr/>
          <a:lstStyle/>
          <a:p>
            <a:pPr eaLnBrk="1" hangingPunct="1"/>
            <a:r>
              <a:rPr lang="cs-CZ" altLang="cs-CZ" dirty="0"/>
              <a:t>BIVALENT  VACCINE</a:t>
            </a:r>
          </a:p>
          <a:p>
            <a:pPr eaLnBrk="1" hangingPunct="1"/>
            <a:r>
              <a:rPr lang="cs-CZ" altLang="cs-CZ" dirty="0"/>
              <a:t>5 DOSES </a:t>
            </a:r>
            <a:r>
              <a:rPr lang="cs-CZ" altLang="cs-CZ" dirty="0" err="1"/>
              <a:t>of</a:t>
            </a:r>
            <a:r>
              <a:rPr lang="cs-CZ" altLang="cs-CZ" dirty="0"/>
              <a:t> 400 </a:t>
            </a:r>
            <a:r>
              <a:rPr lang="cs-CZ" altLang="cs-CZ" dirty="0" err="1"/>
              <a:t>ug</a:t>
            </a:r>
            <a:endParaRPr lang="cs-CZ" altLang="cs-CZ" dirty="0"/>
          </a:p>
          <a:p>
            <a:pPr eaLnBrk="1" hangingPunct="1"/>
            <a:r>
              <a:rPr lang="cs-CZ" altLang="cs-CZ" dirty="0"/>
              <a:t>IN  ONE MONTH  INTERVALS</a:t>
            </a:r>
          </a:p>
          <a:p>
            <a:pPr eaLnBrk="1" hangingPunct="1"/>
            <a:endParaRPr lang="cs-CZ" altLang="cs-CZ" dirty="0"/>
          </a:p>
          <a:p>
            <a:pPr eaLnBrk="1" hangingPunct="1"/>
            <a:r>
              <a:rPr lang="cs-CZ" altLang="cs-CZ" dirty="0"/>
              <a:t>SAFE, SPECIFIC, RARE SIDE EFFECTS</a:t>
            </a:r>
          </a:p>
          <a:p>
            <a:pPr eaLnBrk="1" hangingPunct="1"/>
            <a:r>
              <a:rPr lang="cs-CZ" altLang="cs-CZ" dirty="0"/>
              <a:t>HIGH INDIVIDUAL VARIABILITY IN PRODUCTION OF ANTIBODIES</a:t>
            </a:r>
          </a:p>
          <a:p>
            <a:pPr eaLnBrk="1" hangingPunct="1"/>
            <a:endParaRPr lang="cs-CZ" altLang="cs-CZ" dirty="0"/>
          </a:p>
        </p:txBody>
      </p:sp>
    </p:spTree>
    <p:extLst>
      <p:ext uri="{BB962C8B-B14F-4D97-AF65-F5344CB8AC3E}">
        <p14:creationId xmlns:p14="http://schemas.microsoft.com/office/powerpoint/2010/main" val="12611873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a:xfrm>
            <a:off x="714400" y="548680"/>
            <a:ext cx="7715200" cy="990600"/>
          </a:xfrm>
        </p:spPr>
        <p:txBody>
          <a:bodyPr/>
          <a:lstStyle/>
          <a:p>
            <a:r>
              <a:rPr lang="en-US" altLang="cs-CZ" dirty="0"/>
              <a:t>Duration and success of cessation</a:t>
            </a:r>
            <a:endParaRPr lang="cs-CZ" altLang="cs-CZ" dirty="0"/>
          </a:p>
        </p:txBody>
      </p:sp>
      <p:sp>
        <p:nvSpPr>
          <p:cNvPr id="81923" name="Zástupný symbol pro obsah 2"/>
          <p:cNvSpPr>
            <a:spLocks noGrp="1"/>
          </p:cNvSpPr>
          <p:nvPr>
            <p:ph idx="1"/>
          </p:nvPr>
        </p:nvSpPr>
        <p:spPr>
          <a:xfrm>
            <a:off x="539552" y="1700808"/>
            <a:ext cx="8229600" cy="4876800"/>
          </a:xfrm>
        </p:spPr>
        <p:txBody>
          <a:bodyPr/>
          <a:lstStyle/>
          <a:p>
            <a:r>
              <a:rPr lang="en-US" altLang="cs-CZ" dirty="0"/>
              <a:t>Treatment of min. 6 months</a:t>
            </a:r>
            <a:br>
              <a:rPr lang="en-US" altLang="cs-CZ" dirty="0"/>
            </a:br>
            <a:r>
              <a:rPr lang="en-US" altLang="cs-CZ" dirty="0"/>
              <a:t>Abstinence longer than a year</a:t>
            </a:r>
            <a:r>
              <a:rPr lang="cs-CZ" altLang="cs-CZ" dirty="0"/>
              <a:t> - </a:t>
            </a:r>
            <a:r>
              <a:rPr lang="en-US" altLang="cs-CZ" dirty="0"/>
              <a:t>2 - 3% of smokers can abstain alone and without help</a:t>
            </a:r>
            <a:endParaRPr lang="cs-CZ" altLang="cs-CZ" dirty="0"/>
          </a:p>
          <a:p>
            <a:endParaRPr lang="cs-CZ" altLang="cs-CZ" dirty="0"/>
          </a:p>
          <a:p>
            <a:r>
              <a:rPr lang="en-US" altLang="cs-CZ" dirty="0"/>
              <a:t>With counseling (treatment under professional supervision) + psychotherapy = increased success rate up to 30%</a:t>
            </a:r>
            <a:endParaRPr lang="cs-CZ" altLang="cs-CZ" dirty="0"/>
          </a:p>
          <a:p>
            <a:endParaRPr lang="cs-CZ" altLang="cs-CZ" dirty="0"/>
          </a:p>
          <a:p>
            <a:r>
              <a:rPr lang="en-US" altLang="cs-CZ" dirty="0"/>
              <a:t>75 - 85% of smokers would like to stop</a:t>
            </a:r>
            <a:br>
              <a:rPr lang="en-US" altLang="cs-CZ" dirty="0"/>
            </a:br>
            <a:r>
              <a:rPr lang="en-US" altLang="cs-CZ" dirty="0"/>
              <a:t>30-35% are trying to (repeatedly)</a:t>
            </a:r>
            <a:br>
              <a:rPr lang="en-US" altLang="cs-CZ" dirty="0"/>
            </a:br>
            <a:r>
              <a:rPr lang="en-US" altLang="cs-CZ" dirty="0"/>
              <a:t>5 - 10% of smokers will succeed</a:t>
            </a:r>
            <a:endParaRPr lang="cs-CZ" altLang="cs-CZ" dirty="0"/>
          </a:p>
        </p:txBody>
      </p:sp>
    </p:spTree>
    <p:extLst>
      <p:ext uri="{BB962C8B-B14F-4D97-AF65-F5344CB8AC3E}">
        <p14:creationId xmlns:p14="http://schemas.microsoft.com/office/powerpoint/2010/main" val="1822300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63688" y="548680"/>
            <a:ext cx="5338936" cy="990600"/>
          </a:xfrm>
        </p:spPr>
        <p:txBody>
          <a:bodyPr/>
          <a:lstStyle/>
          <a:p>
            <a:pPr eaLnBrk="1" hangingPunct="1"/>
            <a:r>
              <a:rPr lang="cs-CZ" altLang="cs-CZ" dirty="0"/>
              <a:t>FUTURE RESEARCH</a:t>
            </a:r>
          </a:p>
        </p:txBody>
      </p:sp>
      <p:sp>
        <p:nvSpPr>
          <p:cNvPr id="82947" name="Rectangle 3"/>
          <p:cNvSpPr>
            <a:spLocks noGrp="1" noChangeArrowheads="1"/>
          </p:cNvSpPr>
          <p:nvPr>
            <p:ph type="body" idx="1"/>
          </p:nvPr>
        </p:nvSpPr>
        <p:spPr>
          <a:xfrm>
            <a:off x="1331640" y="1745432"/>
            <a:ext cx="6480720" cy="5112568"/>
          </a:xfrm>
        </p:spPr>
        <p:txBody>
          <a:bodyPr>
            <a:normAutofit lnSpcReduction="10000"/>
          </a:bodyPr>
          <a:lstStyle/>
          <a:p>
            <a:pPr eaLnBrk="1" hangingPunct="1"/>
            <a:r>
              <a:rPr lang="cs-CZ" altLang="cs-CZ" dirty="0"/>
              <a:t>OPTIMAL TIME-SCHEDULE</a:t>
            </a:r>
          </a:p>
          <a:p>
            <a:pPr eaLnBrk="1" hangingPunct="1"/>
            <a:endParaRPr lang="cs-CZ" altLang="cs-CZ" dirty="0"/>
          </a:p>
          <a:p>
            <a:pPr eaLnBrk="1" hangingPunct="1"/>
            <a:r>
              <a:rPr lang="cs-CZ" altLang="cs-CZ" dirty="0"/>
              <a:t>OPTIMAL DOSES </a:t>
            </a:r>
            <a:r>
              <a:rPr lang="cs-CZ" altLang="cs-CZ" dirty="0" err="1"/>
              <a:t>with</a:t>
            </a:r>
            <a:r>
              <a:rPr lang="cs-CZ" altLang="cs-CZ" dirty="0"/>
              <a:t> </a:t>
            </a:r>
            <a:r>
              <a:rPr lang="cs-CZ" altLang="cs-CZ" dirty="0" err="1"/>
              <a:t>the</a:t>
            </a:r>
            <a:r>
              <a:rPr lang="cs-CZ" altLang="cs-CZ" dirty="0"/>
              <a:t> </a:t>
            </a:r>
            <a:r>
              <a:rPr lang="cs-CZ" altLang="cs-CZ" dirty="0" err="1"/>
              <a:t>respect</a:t>
            </a:r>
            <a:r>
              <a:rPr lang="cs-CZ" altLang="cs-CZ" dirty="0"/>
              <a:t> to</a:t>
            </a:r>
          </a:p>
          <a:p>
            <a:pPr marL="0" indent="0" eaLnBrk="1" hangingPunct="1">
              <a:buNone/>
            </a:pPr>
            <a:r>
              <a:rPr lang="cs-CZ" altLang="cs-CZ" dirty="0"/>
              <a:t>  GENETIC POLYMORPHISM </a:t>
            </a:r>
            <a:r>
              <a:rPr lang="cs-CZ" altLang="cs-CZ" dirty="0" err="1"/>
              <a:t>of</a:t>
            </a:r>
            <a:r>
              <a:rPr lang="cs-CZ" altLang="cs-CZ" dirty="0"/>
              <a:t> CYP2A6</a:t>
            </a:r>
          </a:p>
          <a:p>
            <a:pPr marL="0" indent="0" eaLnBrk="1" hangingPunct="1">
              <a:buNone/>
            </a:pPr>
            <a:endParaRPr lang="cs-CZ" altLang="cs-CZ" dirty="0"/>
          </a:p>
          <a:p>
            <a:pPr eaLnBrk="1" hangingPunct="1"/>
            <a:r>
              <a:rPr lang="cs-CZ" altLang="cs-CZ" dirty="0"/>
              <a:t>QUICK RELEASE OF NICOTIN</a:t>
            </a:r>
          </a:p>
          <a:p>
            <a:pPr eaLnBrk="1" hangingPunct="1"/>
            <a:endParaRPr lang="cs-CZ" altLang="cs-CZ" dirty="0"/>
          </a:p>
          <a:p>
            <a:pPr eaLnBrk="1" hangingPunct="1"/>
            <a:r>
              <a:rPr lang="cs-CZ" altLang="cs-CZ" dirty="0"/>
              <a:t>COMBINATION</a:t>
            </a:r>
          </a:p>
          <a:p>
            <a:pPr eaLnBrk="1" hangingPunct="1"/>
            <a:endParaRPr lang="cs-CZ" altLang="cs-CZ" dirty="0"/>
          </a:p>
          <a:p>
            <a:pPr eaLnBrk="1" hangingPunct="1"/>
            <a:r>
              <a:rPr lang="cs-CZ" altLang="cs-CZ" dirty="0"/>
              <a:t>NEW TREATMENT</a:t>
            </a:r>
          </a:p>
          <a:p>
            <a:pPr eaLnBrk="1" hangingPunct="1"/>
            <a:endParaRPr lang="cs-CZ" altLang="cs-CZ" dirty="0"/>
          </a:p>
          <a:p>
            <a:pPr eaLnBrk="1" hangingPunct="1"/>
            <a:r>
              <a:rPr lang="cs-CZ" altLang="cs-CZ" dirty="0"/>
              <a:t>NEW (</a:t>
            </a:r>
            <a:r>
              <a:rPr lang="cs-CZ" altLang="cs-CZ" dirty="0" err="1"/>
              <a:t>safe</a:t>
            </a:r>
            <a:r>
              <a:rPr lang="cs-CZ" altLang="cs-CZ" dirty="0"/>
              <a:t> </a:t>
            </a:r>
            <a:r>
              <a:rPr lang="cs-CZ" altLang="cs-CZ" dirty="0" err="1"/>
              <a:t>sources</a:t>
            </a:r>
            <a:r>
              <a:rPr lang="cs-CZ" altLang="cs-CZ" dirty="0"/>
              <a:t> </a:t>
            </a:r>
            <a:r>
              <a:rPr lang="cs-CZ" altLang="cs-CZ" dirty="0" err="1"/>
              <a:t>of</a:t>
            </a:r>
            <a:r>
              <a:rPr lang="cs-CZ" altLang="cs-CZ" dirty="0"/>
              <a:t>)  ADDICTION</a:t>
            </a:r>
          </a:p>
        </p:txBody>
      </p:sp>
    </p:spTree>
    <p:extLst>
      <p:ext uri="{BB962C8B-B14F-4D97-AF65-F5344CB8AC3E}">
        <p14:creationId xmlns:p14="http://schemas.microsoft.com/office/powerpoint/2010/main" val="33519516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75856" y="476672"/>
            <a:ext cx="3538736" cy="990600"/>
          </a:xfrm>
        </p:spPr>
        <p:txBody>
          <a:bodyPr/>
          <a:lstStyle/>
          <a:p>
            <a:pPr eaLnBrk="1" hangingPunct="1"/>
            <a:r>
              <a:rPr lang="cs-CZ" altLang="cs-CZ" dirty="0"/>
              <a:t>RELAPS</a:t>
            </a:r>
          </a:p>
        </p:txBody>
      </p:sp>
      <p:sp>
        <p:nvSpPr>
          <p:cNvPr id="84995" name="Rectangle 3"/>
          <p:cNvSpPr>
            <a:spLocks noGrp="1" noChangeArrowheads="1"/>
          </p:cNvSpPr>
          <p:nvPr>
            <p:ph type="body" idx="1"/>
          </p:nvPr>
        </p:nvSpPr>
        <p:spPr>
          <a:xfrm>
            <a:off x="1691680" y="1772816"/>
            <a:ext cx="5884168" cy="4876800"/>
          </a:xfrm>
        </p:spPr>
        <p:txBody>
          <a:bodyPr/>
          <a:lstStyle/>
          <a:p>
            <a:pPr eaLnBrk="1" hangingPunct="1"/>
            <a:r>
              <a:rPr lang="cs-CZ" altLang="cs-CZ" dirty="0"/>
              <a:t>TO TRY „ONLY ONE“ PUFF</a:t>
            </a:r>
          </a:p>
          <a:p>
            <a:pPr eaLnBrk="1" hangingPunct="1"/>
            <a:endParaRPr lang="cs-CZ" altLang="cs-CZ" dirty="0"/>
          </a:p>
          <a:p>
            <a:pPr eaLnBrk="1" hangingPunct="1"/>
            <a:r>
              <a:rPr lang="cs-CZ" altLang="cs-CZ" dirty="0"/>
              <a:t>COFEE, VINE</a:t>
            </a:r>
          </a:p>
          <a:p>
            <a:pPr eaLnBrk="1" hangingPunct="1"/>
            <a:r>
              <a:rPr lang="cs-CZ" altLang="cs-CZ" dirty="0"/>
              <a:t>FRIENDS </a:t>
            </a:r>
          </a:p>
          <a:p>
            <a:pPr eaLnBrk="1" hangingPunct="1"/>
            <a:endParaRPr lang="cs-CZ" altLang="cs-CZ" dirty="0"/>
          </a:p>
          <a:p>
            <a:pPr eaLnBrk="1" hangingPunct="1"/>
            <a:r>
              <a:rPr lang="cs-CZ" altLang="cs-CZ" dirty="0"/>
              <a:t>SEEK THE MORE PLEASURE</a:t>
            </a:r>
          </a:p>
          <a:p>
            <a:pPr eaLnBrk="1" hangingPunct="1"/>
            <a:endParaRPr lang="cs-CZ" altLang="cs-CZ" dirty="0"/>
          </a:p>
          <a:p>
            <a:pPr eaLnBrk="1" hangingPunct="1"/>
            <a:r>
              <a:rPr lang="cs-CZ" altLang="cs-CZ" dirty="0"/>
              <a:t>STRESS</a:t>
            </a:r>
          </a:p>
          <a:p>
            <a:pPr eaLnBrk="1" hangingPunct="1"/>
            <a:endParaRPr lang="cs-CZ" altLang="cs-CZ" dirty="0"/>
          </a:p>
          <a:p>
            <a:pPr eaLnBrk="1" hangingPunct="1"/>
            <a:r>
              <a:rPr lang="cs-CZ" altLang="cs-CZ" dirty="0"/>
              <a:t>EASY AVAILABILITY OF TOBACCO</a:t>
            </a:r>
          </a:p>
        </p:txBody>
      </p:sp>
    </p:spTree>
    <p:extLst>
      <p:ext uri="{BB962C8B-B14F-4D97-AF65-F5344CB8AC3E}">
        <p14:creationId xmlns:p14="http://schemas.microsoft.com/office/powerpoint/2010/main" val="24758425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98476" y="476672"/>
            <a:ext cx="6347048" cy="990600"/>
          </a:xfrm>
        </p:spPr>
        <p:txBody>
          <a:bodyPr/>
          <a:lstStyle/>
          <a:p>
            <a:pPr eaLnBrk="1" hangingPunct="1"/>
            <a:r>
              <a:rPr lang="cs-CZ" altLang="cs-CZ" dirty="0"/>
              <a:t>5. ARRANGE FOLOW-UP</a:t>
            </a:r>
          </a:p>
        </p:txBody>
      </p:sp>
      <p:sp>
        <p:nvSpPr>
          <p:cNvPr id="87043" name="Rectangle 3"/>
          <p:cNvSpPr>
            <a:spLocks noGrp="1" noChangeArrowheads="1"/>
          </p:cNvSpPr>
          <p:nvPr>
            <p:ph type="body" idx="1"/>
          </p:nvPr>
        </p:nvSpPr>
        <p:spPr>
          <a:xfrm>
            <a:off x="611560" y="2132856"/>
            <a:ext cx="8229600" cy="4876800"/>
          </a:xfrm>
        </p:spPr>
        <p:txBody>
          <a:bodyPr/>
          <a:lstStyle/>
          <a:p>
            <a:pPr eaLnBrk="1" hangingPunct="1"/>
            <a:r>
              <a:rPr lang="cs-CZ" altLang="cs-CZ" dirty="0"/>
              <a:t>RELAPS MAY BE STRESSFUL FOR SMOKER</a:t>
            </a:r>
          </a:p>
          <a:p>
            <a:pPr eaLnBrk="1" hangingPunct="1"/>
            <a:endParaRPr lang="cs-CZ" altLang="cs-CZ" dirty="0"/>
          </a:p>
          <a:p>
            <a:pPr eaLnBrk="1" hangingPunct="1"/>
            <a:r>
              <a:rPr lang="cs-CZ" altLang="cs-CZ" dirty="0"/>
              <a:t>TO  ENHANCE SMOKER´S RECENT MOTIVATION TO STOP OR FIND NEW ONE</a:t>
            </a:r>
          </a:p>
          <a:p>
            <a:pPr eaLnBrk="1" hangingPunct="1"/>
            <a:endParaRPr lang="cs-CZ" altLang="cs-CZ" dirty="0"/>
          </a:p>
          <a:p>
            <a:pPr eaLnBrk="1" hangingPunct="1"/>
            <a:r>
              <a:rPr lang="cs-CZ" altLang="cs-CZ" dirty="0"/>
              <a:t>BETTER  ARRANGEMENT</a:t>
            </a:r>
          </a:p>
        </p:txBody>
      </p:sp>
    </p:spTree>
    <p:extLst>
      <p:ext uri="{BB962C8B-B14F-4D97-AF65-F5344CB8AC3E}">
        <p14:creationId xmlns:p14="http://schemas.microsoft.com/office/powerpoint/2010/main" val="37805920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BAN OF SMOKING ON PUBLIC PLACES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18 </a:t>
            </a:r>
            <a:r>
              <a:rPr lang="cs-CZ" altLang="en-US" dirty="0" err="1"/>
              <a:t>months</a:t>
            </a:r>
            <a:r>
              <a:rPr lang="cs-CZ" altLang="en-US" dirty="0"/>
              <a:t> </a:t>
            </a:r>
            <a:r>
              <a:rPr lang="cs-CZ" altLang="en-US" dirty="0" err="1"/>
              <a:t>after</a:t>
            </a:r>
            <a:r>
              <a:rPr lang="cs-CZ" altLang="en-US" dirty="0"/>
              <a:t> </a:t>
            </a:r>
            <a:r>
              <a:rPr lang="cs-CZ" altLang="en-US" dirty="0" err="1"/>
              <a:t>implementation</a:t>
            </a:r>
            <a:r>
              <a:rPr lang="cs-CZ" altLang="en-US" dirty="0"/>
              <a:t>:</a:t>
            </a:r>
          </a:p>
          <a:p>
            <a:r>
              <a:rPr lang="cs-CZ" altLang="en-US" dirty="0"/>
              <a:t>INCIDENCE </a:t>
            </a:r>
            <a:r>
              <a:rPr lang="cs-CZ" altLang="en-US" dirty="0" err="1"/>
              <a:t>of</a:t>
            </a:r>
            <a:r>
              <a:rPr lang="cs-CZ" altLang="en-US" dirty="0"/>
              <a:t> MI DECLINED BY 33%</a:t>
            </a:r>
          </a:p>
          <a:p>
            <a:pPr>
              <a:buFontTx/>
              <a:buNone/>
            </a:pPr>
            <a:r>
              <a:rPr lang="cs-CZ" altLang="en-US" dirty="0"/>
              <a:t>    </a:t>
            </a:r>
            <a:r>
              <a:rPr lang="cs-CZ" altLang="en-US" dirty="0" err="1"/>
              <a:t>from</a:t>
            </a:r>
            <a:r>
              <a:rPr lang="cs-CZ" altLang="en-US" dirty="0"/>
              <a:t> 150.8  to 100.7 / 100.000</a:t>
            </a:r>
          </a:p>
          <a:p>
            <a:pPr>
              <a:buFontTx/>
              <a:buNone/>
            </a:pPr>
            <a:endParaRPr lang="cs-CZ" altLang="en-US" dirty="0"/>
          </a:p>
          <a:p>
            <a:r>
              <a:rPr lang="cs-CZ" altLang="en-US" dirty="0"/>
              <a:t>INCIDENCE </a:t>
            </a:r>
            <a:r>
              <a:rPr lang="cs-CZ" altLang="en-US" dirty="0" err="1"/>
              <a:t>of</a:t>
            </a:r>
            <a:r>
              <a:rPr lang="cs-CZ" altLang="en-US" dirty="0"/>
              <a:t> SUDDEN CARDIAC DEATH DECLINED BY 17%    </a:t>
            </a:r>
            <a:r>
              <a:rPr lang="cs-CZ" altLang="en-US" dirty="0" err="1"/>
              <a:t>from</a:t>
            </a:r>
            <a:r>
              <a:rPr lang="cs-CZ" altLang="en-US" dirty="0"/>
              <a:t> 109.1  to 92.0 / 100.000  </a:t>
            </a:r>
          </a:p>
          <a:p>
            <a:endParaRPr lang="cs-CZ" altLang="en-US" dirty="0"/>
          </a:p>
          <a:p>
            <a:pPr>
              <a:buFontTx/>
              <a:buNone/>
            </a:pPr>
            <a:r>
              <a:rPr lang="cs-CZ" altLang="en-US" sz="1400" dirty="0">
                <a:solidFill>
                  <a:srgbClr val="00B0F0"/>
                </a:solidFill>
              </a:rPr>
              <a:t>Minnesota Study </a:t>
            </a:r>
            <a:r>
              <a:rPr lang="cs-CZ" altLang="en-US" sz="1400" dirty="0"/>
              <a:t>, </a:t>
            </a:r>
            <a:r>
              <a:rPr lang="cs-CZ" altLang="en-US" sz="1400" dirty="0" err="1"/>
              <a:t>Arch.Intern.Med</a:t>
            </a:r>
            <a:r>
              <a:rPr lang="cs-CZ" altLang="en-US" sz="1400" dirty="0"/>
              <a:t>. </a:t>
            </a:r>
            <a:r>
              <a:rPr lang="cs-CZ" altLang="en-US" sz="1400" dirty="0" err="1"/>
              <a:t>Doi</a:t>
            </a:r>
            <a:r>
              <a:rPr lang="cs-CZ" altLang="en-US" sz="1400" dirty="0"/>
              <a:t>: 10.1001/2013.jamainternmed.46</a:t>
            </a:r>
          </a:p>
          <a:p>
            <a:endParaRPr lang="cs-CZ" dirty="0"/>
          </a:p>
        </p:txBody>
      </p:sp>
    </p:spTree>
    <p:extLst>
      <p:ext uri="{BB962C8B-B14F-4D97-AF65-F5344CB8AC3E}">
        <p14:creationId xmlns:p14="http://schemas.microsoft.com/office/powerpoint/2010/main" val="31882992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SMOKE-FREE LEGISLATION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LOWERED RATES OF HOSPITAL ADMISSIONS </a:t>
            </a:r>
            <a:r>
              <a:rPr lang="cs-CZ" altLang="en-US" dirty="0" err="1"/>
              <a:t>for</a:t>
            </a:r>
            <a:r>
              <a:rPr lang="cs-CZ" altLang="en-US" dirty="0"/>
              <a:t>:  </a:t>
            </a:r>
          </a:p>
          <a:p>
            <a:pPr marL="0" indent="0">
              <a:buNone/>
            </a:pPr>
            <a:endParaRPr lang="cs-CZ" altLang="en-US" dirty="0"/>
          </a:p>
          <a:p>
            <a:pPr marL="0" indent="0">
              <a:buNone/>
            </a:pPr>
            <a:r>
              <a:rPr lang="cs-CZ" altLang="en-US" dirty="0"/>
              <a:t>                                                     RR</a:t>
            </a:r>
          </a:p>
          <a:p>
            <a:r>
              <a:rPr lang="cs-CZ" altLang="en-US" dirty="0"/>
              <a:t>CORONARY EVENTS ………  0.848</a:t>
            </a:r>
          </a:p>
          <a:p>
            <a:r>
              <a:rPr lang="cs-CZ" altLang="en-US" dirty="0"/>
              <a:t>OTHER HEART DIS. ………… 0.610</a:t>
            </a:r>
          </a:p>
          <a:p>
            <a:r>
              <a:rPr lang="cs-CZ" altLang="en-US" dirty="0"/>
              <a:t>CEREBROVASCULAR DIS. … 0.840</a:t>
            </a:r>
          </a:p>
          <a:p>
            <a:r>
              <a:rPr lang="cs-CZ" altLang="en-US" dirty="0"/>
              <a:t>RESPIRATORY DIS. ………… 0.760</a:t>
            </a:r>
          </a:p>
          <a:p>
            <a:pPr>
              <a:buFontTx/>
              <a:buNone/>
            </a:pPr>
            <a:endParaRPr lang="cs-CZ" altLang="en-US" sz="1400" dirty="0"/>
          </a:p>
          <a:p>
            <a:pPr>
              <a:buFontTx/>
              <a:buNone/>
            </a:pPr>
            <a:r>
              <a:rPr lang="cs-CZ" altLang="en-US" sz="1400" dirty="0" err="1"/>
              <a:t>Circulation</a:t>
            </a:r>
            <a:r>
              <a:rPr lang="cs-CZ" altLang="en-US" sz="1400" dirty="0"/>
              <a:t> 2012; 126: 2177 - 2183</a:t>
            </a:r>
          </a:p>
          <a:p>
            <a:endParaRPr lang="cs-CZ" dirty="0"/>
          </a:p>
        </p:txBody>
      </p:sp>
    </p:spTree>
    <p:extLst>
      <p:ext uri="{BB962C8B-B14F-4D97-AF65-F5344CB8AC3E}">
        <p14:creationId xmlns:p14="http://schemas.microsoft.com/office/powerpoint/2010/main" val="4348025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86608" y="548680"/>
            <a:ext cx="3970784" cy="990600"/>
          </a:xfrm>
        </p:spPr>
        <p:txBody>
          <a:bodyPr/>
          <a:lstStyle/>
          <a:p>
            <a:pPr eaLnBrk="1" hangingPunct="1"/>
            <a:r>
              <a:rPr lang="cs-CZ" altLang="cs-CZ" dirty="0"/>
              <a:t>CONCLUSION</a:t>
            </a:r>
          </a:p>
        </p:txBody>
      </p:sp>
      <p:sp>
        <p:nvSpPr>
          <p:cNvPr id="89091" name="Rectangle 3"/>
          <p:cNvSpPr>
            <a:spLocks noGrp="1" noChangeArrowheads="1"/>
          </p:cNvSpPr>
          <p:nvPr>
            <p:ph type="body" idx="1"/>
          </p:nvPr>
        </p:nvSpPr>
        <p:spPr>
          <a:xfrm>
            <a:off x="890871" y="1981200"/>
            <a:ext cx="8229600" cy="4876800"/>
          </a:xfrm>
        </p:spPr>
        <p:txBody>
          <a:bodyPr/>
          <a:lstStyle/>
          <a:p>
            <a:pPr eaLnBrk="1" hangingPunct="1"/>
            <a:r>
              <a:rPr lang="cs-CZ" altLang="cs-CZ" sz="2800" dirty="0"/>
              <a:t>THE RISK IS BIG</a:t>
            </a:r>
          </a:p>
          <a:p>
            <a:pPr eaLnBrk="1" hangingPunct="1"/>
            <a:r>
              <a:rPr lang="cs-CZ" altLang="cs-CZ" sz="2800" dirty="0"/>
              <a:t>STOPPING SMOKING WORKS</a:t>
            </a:r>
          </a:p>
          <a:p>
            <a:pPr eaLnBrk="1" hangingPunct="1"/>
            <a:r>
              <a:rPr lang="cs-CZ" altLang="cs-CZ" sz="2800" dirty="0"/>
              <a:t>THE  EARLIER  START OF STOPPING, =&gt;</a:t>
            </a:r>
          </a:p>
          <a:p>
            <a:pPr eaLnBrk="1" hangingPunct="1"/>
            <a:r>
              <a:rPr lang="cs-CZ" altLang="cs-CZ" sz="2800" dirty="0"/>
              <a:t>THE BETTER RESULTS</a:t>
            </a:r>
          </a:p>
          <a:p>
            <a:pPr eaLnBrk="1" hangingPunct="1">
              <a:buFontTx/>
              <a:buChar char="-"/>
            </a:pPr>
            <a:r>
              <a:rPr lang="cs-CZ" altLang="cs-CZ" sz="2800" dirty="0"/>
              <a:t>FOR SMOKER</a:t>
            </a:r>
          </a:p>
          <a:p>
            <a:pPr eaLnBrk="1" hangingPunct="1">
              <a:buFontTx/>
              <a:buChar char="-"/>
            </a:pPr>
            <a:r>
              <a:rPr lang="cs-CZ" altLang="cs-CZ" sz="2800" dirty="0"/>
              <a:t>FOR SMOKER´S RELATIVES</a:t>
            </a:r>
          </a:p>
          <a:p>
            <a:pPr eaLnBrk="1" hangingPunct="1">
              <a:buFontTx/>
              <a:buChar char="-"/>
            </a:pPr>
            <a:r>
              <a:rPr lang="cs-CZ" altLang="cs-CZ" sz="2800" dirty="0"/>
              <a:t>FOR THE WHOLE SOCIETY</a:t>
            </a:r>
          </a:p>
          <a:p>
            <a:pPr eaLnBrk="1" hangingPunct="1"/>
            <a:r>
              <a:rPr lang="cs-CZ" altLang="cs-CZ" sz="2800" dirty="0"/>
              <a:t>NOT FOR THE TOBACCO COMPANIES</a:t>
            </a:r>
          </a:p>
        </p:txBody>
      </p:sp>
    </p:spTree>
    <p:extLst>
      <p:ext uri="{BB962C8B-B14F-4D97-AF65-F5344CB8AC3E}">
        <p14:creationId xmlns:p14="http://schemas.microsoft.com/office/powerpoint/2010/main" val="1045123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p:cNvSpPr>
            <a:spLocks noGrp="1"/>
          </p:cNvSpPr>
          <p:nvPr>
            <p:ph type="title"/>
          </p:nvPr>
        </p:nvSpPr>
        <p:spPr/>
        <p:txBody>
          <a:bodyPr/>
          <a:lstStyle/>
          <a:p>
            <a:endParaRPr lang="cs-CZ" altLang="cs-CZ"/>
          </a:p>
        </p:txBody>
      </p:sp>
      <p:pic>
        <p:nvPicPr>
          <p:cNvPr id="9011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474479"/>
            <a:ext cx="7920880" cy="6124976"/>
          </a:xfrm>
        </p:spPr>
      </p:pic>
    </p:spTree>
    <p:extLst>
      <p:ext uri="{BB962C8B-B14F-4D97-AF65-F5344CB8AC3E}">
        <p14:creationId xmlns:p14="http://schemas.microsoft.com/office/powerpoint/2010/main" val="198587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NICOTINE IN BRAIN</a:t>
            </a:r>
            <a:endParaRPr lang="cs-CZ" dirty="0"/>
          </a:p>
        </p:txBody>
      </p:sp>
      <p:sp>
        <p:nvSpPr>
          <p:cNvPr id="3" name="Zástupný symbol pro obsah 2"/>
          <p:cNvSpPr>
            <a:spLocks noGrp="1"/>
          </p:cNvSpPr>
          <p:nvPr>
            <p:ph idx="1"/>
          </p:nvPr>
        </p:nvSpPr>
        <p:spPr/>
        <p:txBody>
          <a:bodyPr/>
          <a:lstStyle/>
          <a:p>
            <a:pPr>
              <a:lnSpc>
                <a:spcPct val="90000"/>
              </a:lnSpc>
            </a:pPr>
            <a:endParaRPr lang="cs-CZ" altLang="en-US" dirty="0"/>
          </a:p>
          <a:p>
            <a:pPr>
              <a:lnSpc>
                <a:spcPct val="90000"/>
              </a:lnSpc>
            </a:pPr>
            <a:r>
              <a:rPr lang="cs-CZ" altLang="en-US" dirty="0"/>
              <a:t>NICOTINE  REACHES THE BRAIN WITHIN 10-20 SECONDS AFTER THE PUFF (</a:t>
            </a:r>
            <a:r>
              <a:rPr lang="cs-CZ" altLang="en-US" dirty="0" err="1"/>
              <a:t>small</a:t>
            </a:r>
            <a:r>
              <a:rPr lang="cs-CZ" altLang="en-US" dirty="0"/>
              <a:t> </a:t>
            </a:r>
            <a:r>
              <a:rPr lang="cs-CZ" altLang="en-US" dirty="0" err="1"/>
              <a:t>molecule</a:t>
            </a:r>
            <a:r>
              <a:rPr lang="cs-CZ" altLang="en-US" dirty="0"/>
              <a:t>)</a:t>
            </a:r>
          </a:p>
          <a:p>
            <a:pPr>
              <a:lnSpc>
                <a:spcPct val="90000"/>
              </a:lnSpc>
            </a:pPr>
            <a:endParaRPr lang="cs-CZ" altLang="en-US" dirty="0"/>
          </a:p>
          <a:p>
            <a:pPr>
              <a:lnSpc>
                <a:spcPct val="90000"/>
              </a:lnSpc>
            </a:pPr>
            <a:r>
              <a:rPr lang="cs-CZ" altLang="en-US" dirty="0"/>
              <a:t>WITHIN 20-30 MINUTES AFTER TRANSDERMAL/SALIVA TRANSPORT</a:t>
            </a:r>
          </a:p>
          <a:p>
            <a:pPr>
              <a:lnSpc>
                <a:spcPct val="90000"/>
              </a:lnSpc>
            </a:pPr>
            <a:endParaRPr lang="cs-CZ" altLang="en-US" dirty="0"/>
          </a:p>
          <a:p>
            <a:pPr>
              <a:lnSpc>
                <a:spcPct val="90000"/>
              </a:lnSpc>
            </a:pPr>
            <a:r>
              <a:rPr lang="cs-CZ" altLang="en-US" dirty="0"/>
              <a:t>NICOTINE OCCUPIES THE SPECIFIC  </a:t>
            </a:r>
            <a:r>
              <a:rPr lang="cs-CZ" altLang="en-US" dirty="0">
                <a:solidFill>
                  <a:srgbClr val="00B0F0"/>
                </a:solidFill>
              </a:rPr>
              <a:t>CHOLINERGIC  RECEPTORS</a:t>
            </a:r>
            <a:r>
              <a:rPr lang="cs-CZ" altLang="en-US" dirty="0"/>
              <a:t> AND INDUCES THEIR ACTIVATION</a:t>
            </a:r>
          </a:p>
          <a:p>
            <a:endParaRPr lang="cs-CZ" dirty="0"/>
          </a:p>
        </p:txBody>
      </p:sp>
    </p:spTree>
    <p:extLst>
      <p:ext uri="{BB962C8B-B14F-4D97-AF65-F5344CB8AC3E}">
        <p14:creationId xmlns:p14="http://schemas.microsoft.com/office/powerpoint/2010/main" val="34102692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Documents and Settings\prof. Hrubá\Plocha\amputee.jpg"/>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267744" y="609600"/>
            <a:ext cx="46672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7538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38536" y="609600"/>
            <a:ext cx="5266928" cy="990600"/>
          </a:xfrm>
        </p:spPr>
        <p:txBody>
          <a:bodyPr/>
          <a:lstStyle/>
          <a:p>
            <a:pPr eaLnBrk="1" hangingPunct="1"/>
            <a:r>
              <a:rPr lang="cs-CZ" altLang="cs-CZ" dirty="0"/>
              <a:t>RECOMMENDATION</a:t>
            </a:r>
          </a:p>
        </p:txBody>
      </p:sp>
      <p:sp>
        <p:nvSpPr>
          <p:cNvPr id="92163" name="Rectangle 3"/>
          <p:cNvSpPr>
            <a:spLocks noGrp="1" noChangeArrowheads="1"/>
          </p:cNvSpPr>
          <p:nvPr>
            <p:ph type="body" idx="1"/>
          </p:nvPr>
        </p:nvSpPr>
        <p:spPr>
          <a:xfrm>
            <a:off x="786408" y="2132856"/>
            <a:ext cx="7571184" cy="4876800"/>
          </a:xfrm>
        </p:spPr>
        <p:txBody>
          <a:bodyPr/>
          <a:lstStyle/>
          <a:p>
            <a:pPr eaLnBrk="1" hangingPunct="1"/>
            <a:r>
              <a:rPr lang="cs-CZ" altLang="cs-CZ" u="sng" dirty="0"/>
              <a:t>FOR  NO - SMOKERS</a:t>
            </a:r>
            <a:r>
              <a:rPr lang="cs-CZ" altLang="cs-CZ" dirty="0"/>
              <a:t>:</a:t>
            </a:r>
          </a:p>
          <a:p>
            <a:pPr eaLnBrk="1" hangingPunct="1"/>
            <a:endParaRPr lang="cs-CZ" altLang="cs-CZ" dirty="0"/>
          </a:p>
          <a:p>
            <a:pPr eaLnBrk="1" hangingPunct="1"/>
            <a:r>
              <a:rPr lang="cs-CZ" altLang="cs-CZ" dirty="0"/>
              <a:t>DO NOT START  TO SMOKE</a:t>
            </a:r>
          </a:p>
          <a:p>
            <a:pPr eaLnBrk="1" hangingPunct="1"/>
            <a:endParaRPr lang="cs-CZ" altLang="cs-CZ" dirty="0"/>
          </a:p>
          <a:p>
            <a:pPr eaLnBrk="1" hangingPunct="1"/>
            <a:r>
              <a:rPr lang="cs-CZ" altLang="cs-CZ" dirty="0"/>
              <a:t>DO NOT ALLOW TO BE A VICTIM OF RUTHLESS SMOKERS</a:t>
            </a:r>
          </a:p>
        </p:txBody>
      </p:sp>
    </p:spTree>
    <p:extLst>
      <p:ext uri="{BB962C8B-B14F-4D97-AF65-F5344CB8AC3E}">
        <p14:creationId xmlns:p14="http://schemas.microsoft.com/office/powerpoint/2010/main" val="307447660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326468" y="589883"/>
            <a:ext cx="6491064" cy="990600"/>
          </a:xfrm>
        </p:spPr>
        <p:txBody>
          <a:bodyPr/>
          <a:lstStyle/>
          <a:p>
            <a:pPr eaLnBrk="1" hangingPunct="1"/>
            <a:r>
              <a:rPr lang="cs-CZ" altLang="cs-CZ" dirty="0"/>
              <a:t>MY RECOMMENDATION</a:t>
            </a:r>
          </a:p>
        </p:txBody>
      </p:sp>
      <p:sp>
        <p:nvSpPr>
          <p:cNvPr id="93187" name="Rectangle 3"/>
          <p:cNvSpPr>
            <a:spLocks noGrp="1" noChangeArrowheads="1"/>
          </p:cNvSpPr>
          <p:nvPr>
            <p:ph type="body" idx="1"/>
          </p:nvPr>
        </p:nvSpPr>
        <p:spPr>
          <a:xfrm>
            <a:off x="457200" y="2060848"/>
            <a:ext cx="8229600" cy="4876800"/>
          </a:xfrm>
        </p:spPr>
        <p:txBody>
          <a:bodyPr/>
          <a:lstStyle/>
          <a:p>
            <a:pPr eaLnBrk="1" hangingPunct="1"/>
            <a:r>
              <a:rPr lang="cs-CZ" altLang="cs-CZ" sz="2800" dirty="0"/>
              <a:t> </a:t>
            </a:r>
            <a:r>
              <a:rPr lang="cs-CZ" altLang="cs-CZ" sz="2800" u="sng" dirty="0"/>
              <a:t>FOR  SMOKERS</a:t>
            </a:r>
            <a:r>
              <a:rPr lang="cs-CZ" altLang="cs-CZ" sz="2800" dirty="0"/>
              <a:t>:</a:t>
            </a:r>
          </a:p>
          <a:p>
            <a:pPr eaLnBrk="1" hangingPunct="1"/>
            <a:r>
              <a:rPr lang="cs-CZ" altLang="cs-CZ" sz="2800" dirty="0"/>
              <a:t>DO RESPECT THE NO-SMOKERS´ RIGHTS TO BREATHE THE CLEAN AIR !!!</a:t>
            </a:r>
          </a:p>
          <a:p>
            <a:pPr eaLnBrk="1" hangingPunct="1"/>
            <a:r>
              <a:rPr lang="cs-CZ" altLang="cs-CZ" sz="2800" dirty="0"/>
              <a:t>DO CLEAN THE TOXIC WASTAGE (</a:t>
            </a:r>
            <a:r>
              <a:rPr lang="cs-CZ" altLang="cs-CZ" sz="2800" dirty="0" err="1"/>
              <a:t>butts</a:t>
            </a:r>
            <a:r>
              <a:rPr lang="cs-CZ" altLang="cs-CZ" sz="2800" dirty="0"/>
              <a:t>)</a:t>
            </a:r>
          </a:p>
          <a:p>
            <a:pPr eaLnBrk="1" hangingPunct="1">
              <a:buFont typeface="Wingdings" panose="05000000000000000000" pitchFamily="2" charset="2"/>
              <a:buNone/>
            </a:pPr>
            <a:endParaRPr lang="cs-CZ" altLang="cs-CZ" sz="2800" dirty="0"/>
          </a:p>
          <a:p>
            <a:pPr eaLnBrk="1" hangingPunct="1"/>
            <a:r>
              <a:rPr lang="cs-CZ" altLang="cs-CZ" sz="2800" dirty="0"/>
              <a:t>DO  MAKE THE RIGHT DECISION     (TO STOP SMOKE)</a:t>
            </a:r>
          </a:p>
          <a:p>
            <a:pPr eaLnBrk="1" hangingPunct="1"/>
            <a:r>
              <a:rPr lang="cs-CZ" altLang="cs-CZ" sz="2800" dirty="0"/>
              <a:t>DO KEEP IT</a:t>
            </a:r>
          </a:p>
        </p:txBody>
      </p:sp>
    </p:spTree>
    <p:extLst>
      <p:ext uri="{BB962C8B-B14F-4D97-AF65-F5344CB8AC3E}">
        <p14:creationId xmlns:p14="http://schemas.microsoft.com/office/powerpoint/2010/main" val="11561512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43808" y="548680"/>
            <a:ext cx="4402832" cy="990600"/>
          </a:xfrm>
        </p:spPr>
        <p:txBody>
          <a:bodyPr/>
          <a:lstStyle/>
          <a:p>
            <a:pPr eaLnBrk="1" hangingPunct="1"/>
            <a:r>
              <a:rPr lang="cs-CZ" altLang="cs-CZ" dirty="0"/>
              <a:t>BECAUSE …</a:t>
            </a:r>
          </a:p>
        </p:txBody>
      </p:sp>
      <p:sp>
        <p:nvSpPr>
          <p:cNvPr id="94211" name="Rectangle 3"/>
          <p:cNvSpPr>
            <a:spLocks noGrp="1" noChangeArrowheads="1"/>
          </p:cNvSpPr>
          <p:nvPr>
            <p:ph type="body" idx="1"/>
          </p:nvPr>
        </p:nvSpPr>
        <p:spPr>
          <a:xfrm>
            <a:off x="1475656" y="1926811"/>
            <a:ext cx="6131024" cy="4876800"/>
          </a:xfrm>
        </p:spPr>
        <p:txBody>
          <a:bodyPr/>
          <a:lstStyle/>
          <a:p>
            <a:pPr eaLnBrk="1" hangingPunct="1"/>
            <a:r>
              <a:rPr lang="cs-CZ" altLang="cs-CZ" dirty="0"/>
              <a:t> THE LIFE WITHOUT TOBACCO IS </a:t>
            </a:r>
          </a:p>
          <a:p>
            <a:pPr eaLnBrk="1" hangingPunct="1"/>
            <a:r>
              <a:rPr lang="cs-CZ" altLang="cs-CZ" dirty="0"/>
              <a:t>MORE FREE</a:t>
            </a:r>
          </a:p>
          <a:p>
            <a:pPr eaLnBrk="1" hangingPunct="1"/>
            <a:r>
              <a:rPr lang="cs-CZ" altLang="cs-CZ" dirty="0"/>
              <a:t>MORE MODERN</a:t>
            </a:r>
          </a:p>
          <a:p>
            <a:pPr eaLnBrk="1" hangingPunct="1"/>
            <a:r>
              <a:rPr lang="cs-CZ" altLang="cs-CZ" dirty="0"/>
              <a:t>MORE CLEAN</a:t>
            </a:r>
          </a:p>
          <a:p>
            <a:pPr eaLnBrk="1" hangingPunct="1"/>
            <a:r>
              <a:rPr lang="cs-CZ" altLang="cs-CZ" dirty="0"/>
              <a:t>MORE AROMATIC</a:t>
            </a:r>
          </a:p>
          <a:p>
            <a:pPr eaLnBrk="1" hangingPunct="1"/>
            <a:r>
              <a:rPr lang="cs-CZ" altLang="cs-CZ" dirty="0"/>
              <a:t>MORE SENSUOUS</a:t>
            </a:r>
          </a:p>
          <a:p>
            <a:pPr eaLnBrk="1" hangingPunct="1"/>
            <a:r>
              <a:rPr lang="cs-CZ" altLang="cs-CZ" dirty="0"/>
              <a:t>MORE ….</a:t>
            </a:r>
          </a:p>
        </p:txBody>
      </p:sp>
    </p:spTree>
    <p:extLst>
      <p:ext uri="{BB962C8B-B14F-4D97-AF65-F5344CB8AC3E}">
        <p14:creationId xmlns:p14="http://schemas.microsoft.com/office/powerpoint/2010/main" val="5004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b="1" dirty="0"/>
              <a:t>ACETYLCHOLINE RECEPTORS - </a:t>
            </a:r>
            <a:r>
              <a:rPr lang="cs-CZ" altLang="en-US" b="1" dirty="0" err="1"/>
              <a:t>nAChRs</a:t>
            </a:r>
            <a:endParaRPr lang="cs-CZ" b="1" dirty="0"/>
          </a:p>
        </p:txBody>
      </p:sp>
      <p:sp>
        <p:nvSpPr>
          <p:cNvPr id="3" name="Zástupný symbol pro obsah 2"/>
          <p:cNvSpPr>
            <a:spLocks noGrp="1"/>
          </p:cNvSpPr>
          <p:nvPr>
            <p:ph idx="1"/>
          </p:nvPr>
        </p:nvSpPr>
        <p:spPr/>
        <p:txBody>
          <a:bodyPr>
            <a:normAutofit lnSpcReduction="10000"/>
          </a:bodyPr>
          <a:lstStyle/>
          <a:p>
            <a:endParaRPr lang="cs-CZ" altLang="en-US" dirty="0"/>
          </a:p>
          <a:p>
            <a:endParaRPr lang="cs-CZ" altLang="en-US" dirty="0"/>
          </a:p>
          <a:p>
            <a:endParaRPr lang="cs-CZ" altLang="en-US" dirty="0"/>
          </a:p>
          <a:p>
            <a:endParaRPr lang="cs-CZ" altLang="en-US" dirty="0"/>
          </a:p>
          <a:p>
            <a:endParaRPr lang="cs-CZ" altLang="en-US" dirty="0"/>
          </a:p>
          <a:p>
            <a:r>
              <a:rPr lang="cs-CZ" altLang="en-US" dirty="0"/>
              <a:t>TWO UNITES: ALPHA, BETA</a:t>
            </a:r>
          </a:p>
          <a:p>
            <a:r>
              <a:rPr lang="cs-CZ" altLang="en-US" dirty="0"/>
              <a:t>SEVERAL SUBUNITES</a:t>
            </a:r>
          </a:p>
          <a:p>
            <a:r>
              <a:rPr lang="cs-CZ" altLang="en-US" dirty="0"/>
              <a:t>PRESENT ON NEURAL CELLS (</a:t>
            </a:r>
            <a:r>
              <a:rPr lang="cs-CZ" altLang="en-US" dirty="0" err="1"/>
              <a:t>both</a:t>
            </a:r>
            <a:r>
              <a:rPr lang="cs-CZ" altLang="en-US" dirty="0"/>
              <a:t> </a:t>
            </a:r>
            <a:r>
              <a:rPr lang="cs-CZ" altLang="en-US" dirty="0" err="1"/>
              <a:t>central</a:t>
            </a:r>
            <a:r>
              <a:rPr lang="cs-CZ" altLang="en-US" dirty="0"/>
              <a:t> and </a:t>
            </a:r>
            <a:r>
              <a:rPr lang="cs-CZ" altLang="en-US" dirty="0" err="1"/>
              <a:t>peripheral</a:t>
            </a:r>
            <a:r>
              <a:rPr lang="cs-CZ" altLang="en-US" dirty="0"/>
              <a:t>), and</a:t>
            </a:r>
          </a:p>
          <a:p>
            <a:r>
              <a:rPr lang="cs-CZ" altLang="en-US" dirty="0"/>
              <a:t>ON TISSUE CELLS</a:t>
            </a:r>
          </a:p>
          <a:p>
            <a:r>
              <a:rPr lang="cs-CZ" altLang="en-US" dirty="0">
                <a:solidFill>
                  <a:srgbClr val="00B0F0"/>
                </a:solidFill>
              </a:rPr>
              <a:t>SOME</a:t>
            </a:r>
            <a:r>
              <a:rPr lang="cs-CZ" altLang="en-US" dirty="0"/>
              <a:t> SUBUNITES ARE </a:t>
            </a:r>
            <a:r>
              <a:rPr lang="cs-CZ" altLang="en-US" dirty="0">
                <a:solidFill>
                  <a:srgbClr val="00B0F0"/>
                </a:solidFill>
              </a:rPr>
              <a:t>NICOTINE SPECIFIC </a:t>
            </a:r>
            <a:r>
              <a:rPr lang="cs-CZ" altLang="en-US" dirty="0"/>
              <a:t>(</a:t>
            </a:r>
            <a:r>
              <a:rPr lang="cs-CZ" altLang="en-US" dirty="0" err="1"/>
              <a:t>activated</a:t>
            </a:r>
            <a:r>
              <a:rPr lang="cs-CZ" altLang="en-US" dirty="0"/>
              <a:t> by </a:t>
            </a:r>
            <a:r>
              <a:rPr lang="cs-CZ" altLang="en-US" dirty="0" err="1"/>
              <a:t>nicotine</a:t>
            </a:r>
            <a:r>
              <a:rPr lang="cs-CZ" altLang="en-US" dirty="0"/>
              <a:t>) </a:t>
            </a:r>
          </a:p>
          <a:p>
            <a:endParaRPr lang="cs-CZ" dirty="0"/>
          </a:p>
        </p:txBody>
      </p:sp>
      <p:pic>
        <p:nvPicPr>
          <p:cNvPr id="4" name="Obrázek 3"/>
          <p:cNvPicPr>
            <a:picLocks noChangeAspect="1"/>
          </p:cNvPicPr>
          <p:nvPr/>
        </p:nvPicPr>
        <p:blipFill>
          <a:blip r:embed="rId3"/>
          <a:stretch>
            <a:fillRect/>
          </a:stretch>
        </p:blipFill>
        <p:spPr>
          <a:xfrm>
            <a:off x="4788024" y="1268760"/>
            <a:ext cx="4360238" cy="2880320"/>
          </a:xfrm>
          <a:prstGeom prst="rect">
            <a:avLst/>
          </a:prstGeom>
        </p:spPr>
      </p:pic>
    </p:spTree>
    <p:extLst>
      <p:ext uri="{BB962C8B-B14F-4D97-AF65-F5344CB8AC3E}">
        <p14:creationId xmlns:p14="http://schemas.microsoft.com/office/powerpoint/2010/main" val="365085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t>DENSITY </a:t>
            </a:r>
            <a:r>
              <a:rPr lang="cs-CZ" altLang="cs-CZ" b="1" dirty="0" err="1"/>
              <a:t>of</a:t>
            </a:r>
            <a:r>
              <a:rPr lang="cs-CZ" altLang="cs-CZ" b="1" dirty="0"/>
              <a:t> </a:t>
            </a:r>
            <a:r>
              <a:rPr lang="cs-CZ" altLang="cs-CZ" b="1" dirty="0" err="1"/>
              <a:t>nAChRs</a:t>
            </a:r>
            <a:endParaRPr lang="cs-CZ" b="1" dirty="0"/>
          </a:p>
        </p:txBody>
      </p:sp>
      <p:sp>
        <p:nvSpPr>
          <p:cNvPr id="3" name="Zástupný symbol pro obsah 2"/>
          <p:cNvSpPr>
            <a:spLocks noGrp="1"/>
          </p:cNvSpPr>
          <p:nvPr>
            <p:ph idx="1"/>
          </p:nvPr>
        </p:nvSpPr>
        <p:spPr/>
        <p:txBody>
          <a:bodyPr/>
          <a:lstStyle/>
          <a:p>
            <a:endParaRPr lang="cs-CZ" altLang="cs-CZ" dirty="0"/>
          </a:p>
          <a:p>
            <a:r>
              <a:rPr lang="cs-CZ" altLang="cs-CZ" dirty="0"/>
              <a:t>IN THE BRAIN IS NOT HOMOGENOUS</a:t>
            </a:r>
          </a:p>
          <a:p>
            <a:endParaRPr lang="cs-CZ" altLang="cs-CZ" dirty="0"/>
          </a:p>
          <a:p>
            <a:r>
              <a:rPr lang="cs-CZ" altLang="cs-CZ" dirty="0"/>
              <a:t>ACCUMULATION IN  NUCLEUS  ACCUMBENS  =&gt;</a:t>
            </a:r>
          </a:p>
          <a:p>
            <a:r>
              <a:rPr lang="cs-CZ" altLang="cs-CZ" dirty="0"/>
              <a:t>LIMBIC AREA</a:t>
            </a:r>
          </a:p>
          <a:p>
            <a:endParaRPr lang="cs-CZ" altLang="cs-CZ" dirty="0"/>
          </a:p>
          <a:p>
            <a:r>
              <a:rPr lang="cs-CZ" altLang="cs-CZ" dirty="0"/>
              <a:t>AFTER THEIR ACTIVATION =&gt; SERIES OF PHYSIOLOGICAL EVENTS</a:t>
            </a:r>
            <a:endParaRPr lang="en-GB" alt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520" y="4725144"/>
            <a:ext cx="2663280" cy="1997460"/>
          </a:xfrm>
          <a:prstGeom prst="rect">
            <a:avLst/>
          </a:prstGeom>
        </p:spPr>
      </p:pic>
    </p:spTree>
    <p:extLst>
      <p:ext uri="{BB962C8B-B14F-4D97-AF65-F5344CB8AC3E}">
        <p14:creationId xmlns:p14="http://schemas.microsoft.com/office/powerpoint/2010/main" val="285771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RELEASE OF NEUROTRANSMITTERS: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DOPAMINE</a:t>
            </a:r>
          </a:p>
          <a:p>
            <a:r>
              <a:rPr lang="cs-CZ" altLang="en-US" dirty="0"/>
              <a:t>SEROTONINE</a:t>
            </a:r>
          </a:p>
          <a:p>
            <a:r>
              <a:rPr lang="cs-CZ" altLang="en-US" dirty="0"/>
              <a:t>ACETYLCHOLINE</a:t>
            </a:r>
          </a:p>
          <a:p>
            <a:r>
              <a:rPr lang="cs-CZ" altLang="en-US" dirty="0"/>
              <a:t>EPINEPFRINE, NOREPINEPHRINE,</a:t>
            </a:r>
          </a:p>
          <a:p>
            <a:r>
              <a:rPr lang="cs-CZ" altLang="en-US" dirty="0"/>
              <a:t>BETA-ENDORPHINE</a:t>
            </a:r>
          </a:p>
          <a:p>
            <a:r>
              <a:rPr lang="cs-CZ" altLang="en-US" dirty="0"/>
              <a:t>ACTH (</a:t>
            </a:r>
            <a:r>
              <a:rPr lang="cs-CZ" altLang="en-US" i="1" dirty="0" err="1"/>
              <a:t>a</a:t>
            </a:r>
            <a:r>
              <a:rPr lang="cs-CZ" i="1" dirty="0" err="1"/>
              <a:t>drenocorticotropic</a:t>
            </a:r>
            <a:r>
              <a:rPr lang="cs-CZ" i="1" dirty="0"/>
              <a:t> hormone</a:t>
            </a:r>
            <a:r>
              <a:rPr lang="cs-CZ" b="1" dirty="0"/>
              <a:t>)</a:t>
            </a:r>
            <a:r>
              <a:rPr lang="cs-CZ" altLang="en-US" dirty="0"/>
              <a:t>, </a:t>
            </a:r>
          </a:p>
          <a:p>
            <a:r>
              <a:rPr lang="cs-CZ" altLang="en-US" dirty="0"/>
              <a:t>ADRENALINE</a:t>
            </a:r>
          </a:p>
          <a:p>
            <a:endParaRPr lang="cs-CZ" dirty="0"/>
          </a:p>
        </p:txBody>
      </p:sp>
    </p:spTree>
    <p:extLst>
      <p:ext uri="{BB962C8B-B14F-4D97-AF65-F5344CB8AC3E}">
        <p14:creationId xmlns:p14="http://schemas.microsoft.com/office/powerpoint/2010/main" val="146131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EFFECTS  OF NICOTINE </a:t>
            </a:r>
            <a:endParaRPr lang="cs-CZ" b="1" dirty="0"/>
          </a:p>
        </p:txBody>
      </p:sp>
      <p:sp>
        <p:nvSpPr>
          <p:cNvPr id="3" name="Zástupný symbol pro obsah 2"/>
          <p:cNvSpPr>
            <a:spLocks noGrp="1"/>
          </p:cNvSpPr>
          <p:nvPr>
            <p:ph idx="1"/>
          </p:nvPr>
        </p:nvSpPr>
        <p:spPr/>
        <p:txBody>
          <a:bodyPr/>
          <a:lstStyle/>
          <a:p>
            <a:endParaRPr lang="cs-CZ" altLang="en-US" dirty="0"/>
          </a:p>
          <a:p>
            <a:r>
              <a:rPr lang="cs-CZ" altLang="en-US" dirty="0"/>
              <a:t>WELL BEEING (DOPAMINE)</a:t>
            </a:r>
          </a:p>
          <a:p>
            <a:endParaRPr lang="cs-CZ" altLang="en-US" dirty="0"/>
          </a:p>
          <a:p>
            <a:r>
              <a:rPr lang="cs-CZ" altLang="en-US" dirty="0"/>
              <a:t>COPING THE STRESS (ACTH)</a:t>
            </a:r>
          </a:p>
          <a:p>
            <a:endParaRPr lang="cs-CZ" altLang="en-US" dirty="0"/>
          </a:p>
          <a:p>
            <a:r>
              <a:rPr lang="cs-CZ" altLang="en-US" dirty="0"/>
              <a:t>BETTER SHORT-TERM PERFORMANCE (ACETYLCHOLINE, ADRENALINE)</a:t>
            </a:r>
          </a:p>
          <a:p>
            <a:endParaRPr lang="cs-CZ" dirty="0"/>
          </a:p>
        </p:txBody>
      </p:sp>
    </p:spTree>
    <p:extLst>
      <p:ext uri="{BB962C8B-B14F-4D97-AF65-F5344CB8AC3E}">
        <p14:creationId xmlns:p14="http://schemas.microsoft.com/office/powerpoint/2010/main" val="234253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F99B3D-8791-40D0-B780-9738D4FE96BF}"/>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F019D93-4F22-461C-9079-FB9A359AC16F}"/>
              </a:ext>
            </a:extLst>
          </p:cNvPr>
          <p:cNvSpPr>
            <a:spLocks noGrp="1"/>
          </p:cNvSpPr>
          <p:nvPr>
            <p:ph idx="1"/>
          </p:nvPr>
        </p:nvSpPr>
        <p:spPr/>
        <p:txBody>
          <a:bodyPr/>
          <a:lstStyle/>
          <a:p>
            <a:r>
              <a:rPr lang="en-US" dirty="0"/>
              <a:t>Dear colleagues!</a:t>
            </a:r>
          </a:p>
          <a:p>
            <a:r>
              <a:rPr lang="en-US" dirty="0"/>
              <a:t>I </a:t>
            </a:r>
            <a:r>
              <a:rPr lang="cs-CZ" dirty="0" err="1"/>
              <a:t>have</a:t>
            </a:r>
            <a:r>
              <a:rPr lang="cs-CZ" dirty="0"/>
              <a:t> </a:t>
            </a:r>
            <a:r>
              <a:rPr lang="en-US" dirty="0"/>
              <a:t>checked carefully the whole presentation. Where it was necessary, I added few comments or explanatory notes. I hope, that the presentation is quite self-explanatory now. If you have any questions, please, do not hesitate to ask me any question. I will do my best to answer them as well as I can. </a:t>
            </a:r>
          </a:p>
          <a:p>
            <a:r>
              <a:rPr lang="en-US" dirty="0"/>
              <a:t>My email is : krsek@med.muni.cz</a:t>
            </a:r>
          </a:p>
          <a:p>
            <a:r>
              <a:rPr lang="en-US" dirty="0"/>
              <a:t>Good luck!</a:t>
            </a:r>
          </a:p>
          <a:p>
            <a:r>
              <a:rPr lang="en-US" dirty="0"/>
              <a:t>Martin Krsek</a:t>
            </a:r>
          </a:p>
          <a:p>
            <a:endParaRPr lang="cs-CZ" dirty="0"/>
          </a:p>
        </p:txBody>
      </p:sp>
    </p:spTree>
    <p:extLst>
      <p:ext uri="{BB962C8B-B14F-4D97-AF65-F5344CB8AC3E}">
        <p14:creationId xmlns:p14="http://schemas.microsoft.com/office/powerpoint/2010/main" val="247573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t>THESE EFFECTS</a:t>
            </a:r>
            <a:endParaRPr lang="cs-CZ" b="1" dirty="0"/>
          </a:p>
        </p:txBody>
      </p:sp>
      <p:sp>
        <p:nvSpPr>
          <p:cNvPr id="3" name="Zástupný symbol pro obsah 2"/>
          <p:cNvSpPr>
            <a:spLocks noGrp="1"/>
          </p:cNvSpPr>
          <p:nvPr>
            <p:ph idx="1"/>
          </p:nvPr>
        </p:nvSpPr>
        <p:spPr/>
        <p:txBody>
          <a:bodyPr/>
          <a:lstStyle/>
          <a:p>
            <a:endParaRPr lang="cs-CZ" altLang="cs-CZ" dirty="0"/>
          </a:p>
          <a:p>
            <a:r>
              <a:rPr lang="cs-CZ" altLang="cs-CZ" dirty="0"/>
              <a:t>CAN PRODUCE MANY NATURAL DAILY EVENTS:</a:t>
            </a:r>
          </a:p>
          <a:p>
            <a:endParaRPr lang="cs-CZ" altLang="cs-CZ" dirty="0"/>
          </a:p>
          <a:p>
            <a:r>
              <a:rPr lang="cs-CZ" altLang="cs-CZ" dirty="0"/>
              <a:t>FOOD,  SEX</a:t>
            </a:r>
          </a:p>
          <a:p>
            <a:endParaRPr lang="cs-CZ" altLang="cs-CZ" dirty="0"/>
          </a:p>
          <a:p>
            <a:r>
              <a:rPr lang="cs-CZ" altLang="cs-CZ" dirty="0"/>
              <a:t>MUSIC, SUCCESS</a:t>
            </a:r>
          </a:p>
          <a:p>
            <a:endParaRPr lang="cs-CZ" altLang="cs-CZ" dirty="0"/>
          </a:p>
          <a:p>
            <a:r>
              <a:rPr lang="cs-CZ" altLang="cs-CZ" dirty="0"/>
              <a:t>FRIENDLY ENVIRONMENT</a:t>
            </a:r>
          </a:p>
          <a:p>
            <a:endParaRPr lang="cs-CZ" altLang="cs-CZ" dirty="0"/>
          </a:p>
          <a:p>
            <a:pPr lvl="2"/>
            <a:r>
              <a:rPr lang="cs-CZ" altLang="cs-CZ" sz="2800" dirty="0" err="1">
                <a:solidFill>
                  <a:srgbClr val="0070C0"/>
                </a:solidFill>
              </a:rPr>
              <a:t>We</a:t>
            </a:r>
            <a:r>
              <a:rPr lang="cs-CZ" altLang="cs-CZ" sz="2800" dirty="0">
                <a:solidFill>
                  <a:srgbClr val="0070C0"/>
                </a:solidFill>
              </a:rPr>
              <a:t> DO NOT </a:t>
            </a:r>
            <a:r>
              <a:rPr lang="cs-CZ" altLang="cs-CZ" sz="2800" dirty="0" err="1">
                <a:solidFill>
                  <a:srgbClr val="0070C0"/>
                </a:solidFill>
              </a:rPr>
              <a:t>need</a:t>
            </a:r>
            <a:r>
              <a:rPr lang="cs-CZ" altLang="cs-CZ" sz="2800" dirty="0">
                <a:solidFill>
                  <a:srgbClr val="0070C0"/>
                </a:solidFill>
              </a:rPr>
              <a:t> </a:t>
            </a:r>
            <a:r>
              <a:rPr lang="cs-CZ" altLang="cs-CZ" sz="2800" dirty="0" err="1">
                <a:solidFill>
                  <a:srgbClr val="0070C0"/>
                </a:solidFill>
              </a:rPr>
              <a:t>nicotine</a:t>
            </a:r>
            <a:r>
              <a:rPr lang="cs-CZ" altLang="cs-CZ" sz="2800" dirty="0">
                <a:solidFill>
                  <a:srgbClr val="0070C0"/>
                </a:solidFill>
              </a:rPr>
              <a:t> </a:t>
            </a:r>
            <a:r>
              <a:rPr lang="cs-CZ" altLang="cs-CZ" sz="2800" dirty="0" err="1">
                <a:solidFill>
                  <a:srgbClr val="0070C0"/>
                </a:solidFill>
              </a:rPr>
              <a:t>for</a:t>
            </a:r>
            <a:r>
              <a:rPr lang="cs-CZ" altLang="cs-CZ" sz="2800" dirty="0">
                <a:solidFill>
                  <a:srgbClr val="0070C0"/>
                </a:solidFill>
              </a:rPr>
              <a:t> these </a:t>
            </a:r>
            <a:r>
              <a:rPr lang="cs-CZ" altLang="cs-CZ" sz="2800" dirty="0" err="1">
                <a:solidFill>
                  <a:srgbClr val="0070C0"/>
                </a:solidFill>
              </a:rPr>
              <a:t>effects</a:t>
            </a:r>
            <a:r>
              <a:rPr lang="cs-CZ" altLang="cs-CZ" sz="2800" dirty="0">
                <a:solidFill>
                  <a:srgbClr val="0070C0"/>
                </a:solidFill>
              </a:rPr>
              <a:t>!!!</a:t>
            </a:r>
            <a:endParaRPr lang="en-GB" altLang="cs-CZ" sz="2800" dirty="0">
              <a:solidFill>
                <a:srgbClr val="0070C0"/>
              </a:solidFill>
            </a:endParaRPr>
          </a:p>
          <a:p>
            <a:endParaRPr lang="cs-CZ" dirty="0"/>
          </a:p>
        </p:txBody>
      </p:sp>
    </p:spTree>
    <p:extLst>
      <p:ext uri="{BB962C8B-B14F-4D97-AF65-F5344CB8AC3E}">
        <p14:creationId xmlns:p14="http://schemas.microsoft.com/office/powerpoint/2010/main" val="368588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DUE TO THESE REWARDS </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SMOKERS REPEATE  PUFFS,</a:t>
            </a:r>
          </a:p>
          <a:p>
            <a:endParaRPr lang="cs-CZ" altLang="en-US" dirty="0"/>
          </a:p>
          <a:p>
            <a:r>
              <a:rPr lang="cs-CZ" altLang="en-US" dirty="0"/>
              <a:t>RAISE  THE  NUMBER DAILY SMOKING CIGARETTES</a:t>
            </a:r>
          </a:p>
          <a:p>
            <a:endParaRPr lang="cs-CZ" altLang="en-US" dirty="0"/>
          </a:p>
          <a:p>
            <a:r>
              <a:rPr lang="cs-CZ" altLang="en-US" dirty="0"/>
              <a:t>LIGHT ON AUTOMATICALY IN  SPECIFIC SITUATIONS</a:t>
            </a:r>
          </a:p>
          <a:p>
            <a:endParaRPr lang="cs-CZ" altLang="en-US" dirty="0"/>
          </a:p>
          <a:p>
            <a:r>
              <a:rPr lang="cs-CZ" altLang="en-US" dirty="0"/>
              <a:t>DEVELOP  ADDICTION</a:t>
            </a:r>
          </a:p>
          <a:p>
            <a:endParaRPr lang="cs-CZ" dirty="0"/>
          </a:p>
        </p:txBody>
      </p:sp>
    </p:spTree>
    <p:extLst>
      <p:ext uri="{BB962C8B-B14F-4D97-AF65-F5344CB8AC3E}">
        <p14:creationId xmlns:p14="http://schemas.microsoft.com/office/powerpoint/2010/main" val="368187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Two</a:t>
            </a:r>
            <a:r>
              <a:rPr lang="cs-CZ" dirty="0"/>
              <a:t> </a:t>
            </a:r>
            <a:r>
              <a:rPr lang="cs-CZ" dirty="0" err="1"/>
              <a:t>faces</a:t>
            </a:r>
            <a:r>
              <a:rPr lang="cs-CZ" dirty="0"/>
              <a:t> </a:t>
            </a:r>
            <a:r>
              <a:rPr lang="cs-CZ" dirty="0" err="1"/>
              <a:t>of</a:t>
            </a:r>
            <a:r>
              <a:rPr lang="cs-CZ" dirty="0"/>
              <a:t> </a:t>
            </a:r>
            <a:r>
              <a:rPr lang="cs-CZ" dirty="0" err="1"/>
              <a:t>tobacco</a:t>
            </a:r>
            <a:r>
              <a:rPr lang="cs-CZ" dirty="0"/>
              <a:t> </a:t>
            </a:r>
            <a:r>
              <a:rPr lang="cs-CZ" dirty="0" err="1"/>
              <a:t>companies</a:t>
            </a:r>
            <a:endParaRPr lang="cs-CZ" dirty="0"/>
          </a:p>
        </p:txBody>
      </p:sp>
      <p:sp>
        <p:nvSpPr>
          <p:cNvPr id="3" name="Zástupný symbol pro obsah 2"/>
          <p:cNvSpPr>
            <a:spLocks noGrp="1"/>
          </p:cNvSpPr>
          <p:nvPr>
            <p:ph idx="1"/>
          </p:nvPr>
        </p:nvSpPr>
        <p:spPr>
          <a:xfrm>
            <a:off x="457200" y="2420888"/>
            <a:ext cx="3394720" cy="3426336"/>
          </a:xfrm>
        </p:spPr>
        <p:txBody>
          <a:bodyPr/>
          <a:lstStyle/>
          <a:p>
            <a:r>
              <a:rPr lang="cs-CZ" altLang="en-US" dirty="0"/>
              <a:t>NICOTINE IS THE ADDICTING AGENT IN CIGARETTES“</a:t>
            </a:r>
          </a:p>
          <a:p>
            <a:endParaRPr lang="cs-CZ" altLang="en-US" dirty="0"/>
          </a:p>
          <a:p>
            <a:pPr>
              <a:buNone/>
            </a:pPr>
            <a:r>
              <a:rPr lang="cs-CZ" altLang="en-US" dirty="0" err="1"/>
              <a:t>Private</a:t>
            </a:r>
            <a:r>
              <a:rPr lang="cs-CZ" altLang="en-US" dirty="0"/>
              <a:t> </a:t>
            </a:r>
            <a:r>
              <a:rPr lang="cs-CZ" altLang="en-US" dirty="0" err="1"/>
              <a:t>statement</a:t>
            </a:r>
            <a:r>
              <a:rPr lang="cs-CZ" altLang="en-US" dirty="0"/>
              <a:t>, Brown &amp;</a:t>
            </a:r>
            <a:r>
              <a:rPr lang="cs-CZ" altLang="en-US" dirty="0" err="1"/>
              <a:t>Williamson</a:t>
            </a:r>
            <a:r>
              <a:rPr lang="cs-CZ" altLang="en-US" dirty="0"/>
              <a:t> </a:t>
            </a:r>
            <a:r>
              <a:rPr lang="cs-CZ" altLang="en-US" dirty="0" err="1"/>
              <a:t>official</a:t>
            </a:r>
            <a:r>
              <a:rPr lang="cs-CZ" altLang="en-US" dirty="0"/>
              <a:t> in 1983</a:t>
            </a:r>
          </a:p>
          <a:p>
            <a:endParaRPr lang="cs-CZ" dirty="0"/>
          </a:p>
        </p:txBody>
      </p:sp>
      <p:sp>
        <p:nvSpPr>
          <p:cNvPr id="4" name="TextovéPole 3"/>
          <p:cNvSpPr txBox="1"/>
          <p:nvPr/>
        </p:nvSpPr>
        <p:spPr>
          <a:xfrm>
            <a:off x="3861670" y="2397264"/>
            <a:ext cx="4695196" cy="3416320"/>
          </a:xfrm>
          <a:prstGeom prst="rect">
            <a:avLst/>
          </a:prstGeom>
          <a:noFill/>
        </p:spPr>
        <p:txBody>
          <a:bodyPr wrap="none" rtlCol="0">
            <a:spAutoFit/>
          </a:bodyPr>
          <a:lstStyle/>
          <a:p>
            <a:pPr lvl="1"/>
            <a:r>
              <a:rPr lang="cs-CZ" altLang="en-US" sz="2400" dirty="0"/>
              <a:t>„I </a:t>
            </a:r>
            <a:r>
              <a:rPr lang="cs-CZ" altLang="en-US" sz="2400" dirty="0">
                <a:solidFill>
                  <a:srgbClr val="00B0F0"/>
                </a:solidFill>
              </a:rPr>
              <a:t>BELIEVE</a:t>
            </a:r>
            <a:r>
              <a:rPr lang="cs-CZ" altLang="en-US" sz="2400" dirty="0"/>
              <a:t> THAT NICOTINE </a:t>
            </a:r>
          </a:p>
          <a:p>
            <a:pPr lvl="1"/>
            <a:r>
              <a:rPr lang="cs-CZ" altLang="en-US" sz="2400" dirty="0"/>
              <a:t>IS NOT ADDICTIVE“</a:t>
            </a:r>
          </a:p>
          <a:p>
            <a:pPr lvl="1"/>
            <a:endParaRPr lang="cs-CZ" altLang="en-US" sz="2400" dirty="0"/>
          </a:p>
          <a:p>
            <a:pPr lvl="1"/>
            <a:endParaRPr lang="cs-CZ" altLang="en-US" sz="2400" dirty="0"/>
          </a:p>
          <a:p>
            <a:pPr lvl="1"/>
            <a:endParaRPr lang="cs-CZ" altLang="en-US" sz="2400" dirty="0"/>
          </a:p>
          <a:p>
            <a:pPr lvl="1"/>
            <a:r>
              <a:rPr lang="cs-CZ" altLang="en-US" sz="2400" dirty="0" err="1"/>
              <a:t>Sworn</a:t>
            </a:r>
            <a:r>
              <a:rPr lang="cs-CZ" altLang="en-US" sz="2400" dirty="0"/>
              <a:t> </a:t>
            </a:r>
            <a:r>
              <a:rPr lang="cs-CZ" altLang="en-US" sz="2400" dirty="0" err="1"/>
              <a:t>testimory</a:t>
            </a:r>
            <a:r>
              <a:rPr lang="cs-CZ" altLang="en-US" sz="2400" dirty="0"/>
              <a:t> </a:t>
            </a:r>
            <a:r>
              <a:rPr lang="cs-CZ" altLang="en-US" sz="2400" dirty="0" err="1"/>
              <a:t>before</a:t>
            </a:r>
            <a:r>
              <a:rPr lang="cs-CZ" altLang="en-US" sz="2400" dirty="0"/>
              <a:t> </a:t>
            </a:r>
          </a:p>
          <a:p>
            <a:pPr lvl="1"/>
            <a:r>
              <a:rPr lang="cs-CZ" altLang="en-US" sz="2400" dirty="0" err="1"/>
              <a:t>the</a:t>
            </a:r>
            <a:r>
              <a:rPr lang="cs-CZ" altLang="en-US" sz="2400" dirty="0"/>
              <a:t> US </a:t>
            </a:r>
            <a:r>
              <a:rPr lang="cs-CZ" altLang="en-US" sz="2400" dirty="0" err="1"/>
              <a:t>Congress</a:t>
            </a:r>
            <a:r>
              <a:rPr lang="cs-CZ" altLang="en-US" sz="2400" dirty="0"/>
              <a:t>;</a:t>
            </a:r>
          </a:p>
          <a:p>
            <a:pPr lvl="1"/>
            <a:r>
              <a:rPr lang="cs-CZ" altLang="en-US" sz="2400" dirty="0" err="1"/>
              <a:t>CEOs</a:t>
            </a:r>
            <a:r>
              <a:rPr lang="cs-CZ" altLang="en-US" sz="2400" dirty="0"/>
              <a:t> </a:t>
            </a:r>
            <a:r>
              <a:rPr lang="cs-CZ" altLang="en-US" sz="2400" dirty="0" err="1"/>
              <a:t>of</a:t>
            </a:r>
            <a:r>
              <a:rPr lang="cs-CZ" altLang="en-US" sz="2400" dirty="0"/>
              <a:t> </a:t>
            </a:r>
            <a:r>
              <a:rPr lang="cs-CZ" altLang="en-US" sz="2400" dirty="0" err="1"/>
              <a:t>the</a:t>
            </a:r>
            <a:r>
              <a:rPr lang="cs-CZ" altLang="en-US" sz="2400" dirty="0"/>
              <a:t> </a:t>
            </a:r>
            <a:r>
              <a:rPr lang="cs-CZ" altLang="en-US" sz="2400" dirty="0" err="1"/>
              <a:t>seven</a:t>
            </a:r>
            <a:r>
              <a:rPr lang="cs-CZ" altLang="en-US" sz="2400" dirty="0"/>
              <a:t> </a:t>
            </a:r>
            <a:r>
              <a:rPr lang="cs-CZ" altLang="en-US" sz="2400" dirty="0" err="1"/>
              <a:t>leading</a:t>
            </a:r>
            <a:r>
              <a:rPr lang="cs-CZ" altLang="en-US" sz="2400" dirty="0"/>
              <a:t> </a:t>
            </a:r>
          </a:p>
          <a:p>
            <a:pPr lvl="1"/>
            <a:r>
              <a:rPr lang="cs-CZ" altLang="en-US" sz="2400" dirty="0" err="1"/>
              <a:t>tobacco</a:t>
            </a:r>
            <a:r>
              <a:rPr lang="cs-CZ" altLang="en-US" sz="2400" dirty="0"/>
              <a:t> </a:t>
            </a:r>
            <a:r>
              <a:rPr lang="cs-CZ" altLang="en-US" sz="2400" dirty="0" err="1"/>
              <a:t>companies</a:t>
            </a:r>
            <a:r>
              <a:rPr lang="cs-CZ" altLang="en-US" sz="2400" dirty="0"/>
              <a:t> in 1994</a:t>
            </a:r>
          </a:p>
        </p:txBody>
      </p:sp>
    </p:spTree>
    <p:extLst>
      <p:ext uri="{BB962C8B-B14F-4D97-AF65-F5344CB8AC3E}">
        <p14:creationId xmlns:p14="http://schemas.microsoft.com/office/powerpoint/2010/main" val="397407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SMOKING  ADDICTION</a:t>
            </a:r>
            <a:endParaRPr lang="cs-CZ" dirty="0"/>
          </a:p>
        </p:txBody>
      </p:sp>
      <p:sp>
        <p:nvSpPr>
          <p:cNvPr id="3" name="Zástupný symbol pro obsah 2"/>
          <p:cNvSpPr>
            <a:spLocks noGrp="1"/>
          </p:cNvSpPr>
          <p:nvPr>
            <p:ph idx="1"/>
          </p:nvPr>
        </p:nvSpPr>
        <p:spPr/>
        <p:txBody>
          <a:bodyPr/>
          <a:lstStyle/>
          <a:p>
            <a:endParaRPr lang="cs-CZ" altLang="en-US" dirty="0"/>
          </a:p>
          <a:p>
            <a:endParaRPr lang="cs-CZ" altLang="en-US" dirty="0"/>
          </a:p>
          <a:p>
            <a:r>
              <a:rPr lang="cs-CZ" altLang="en-US" dirty="0"/>
              <a:t>80 – 85% OF CURRENT SMOKERS WILL BE DEPENDENT, SIMILARLY LIKE CURRENT  USERS OF HEROINE OR COCCAINE</a:t>
            </a:r>
          </a:p>
          <a:p>
            <a:endParaRPr lang="cs-CZ" altLang="en-US" dirty="0"/>
          </a:p>
          <a:p>
            <a:r>
              <a:rPr lang="cs-CZ" altLang="en-US" dirty="0"/>
              <a:t>ABOUT ONE THIRD OF OCCASSIONAL SMOKERS WILL BE DEPENDENT</a:t>
            </a:r>
          </a:p>
          <a:p>
            <a:endParaRPr lang="cs-CZ" dirty="0"/>
          </a:p>
        </p:txBody>
      </p:sp>
    </p:spTree>
    <p:extLst>
      <p:ext uri="{BB962C8B-B14F-4D97-AF65-F5344CB8AC3E}">
        <p14:creationId xmlns:p14="http://schemas.microsoft.com/office/powerpoint/2010/main" val="1730650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SMOKING  IS  A  DISEASE</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DEPENDENCE ON SMOKING IS NOT A LACK OF WILLING OR „BAD HABIT“ BUT</a:t>
            </a:r>
          </a:p>
          <a:p>
            <a:endParaRPr lang="cs-CZ" altLang="en-US" dirty="0"/>
          </a:p>
          <a:p>
            <a:r>
              <a:rPr lang="cs-CZ" altLang="en-US" dirty="0"/>
              <a:t>CHRONICAL, PROGRESSIVE AND RELAPSING </a:t>
            </a:r>
            <a:r>
              <a:rPr lang="cs-CZ" altLang="en-US" dirty="0">
                <a:solidFill>
                  <a:srgbClr val="FF0000"/>
                </a:solidFill>
              </a:rPr>
              <a:t>DISEASE</a:t>
            </a:r>
          </a:p>
          <a:p>
            <a:endParaRPr lang="cs-CZ" altLang="en-US" dirty="0"/>
          </a:p>
          <a:p>
            <a:r>
              <a:rPr lang="cs-CZ" altLang="en-US" dirty="0"/>
              <a:t>BOTH  </a:t>
            </a:r>
            <a:r>
              <a:rPr lang="cs-CZ" altLang="en-US" dirty="0">
                <a:solidFill>
                  <a:srgbClr val="00B0F0"/>
                </a:solidFill>
              </a:rPr>
              <a:t>PHARMACOLOGICAL (</a:t>
            </a:r>
            <a:r>
              <a:rPr lang="cs-CZ" altLang="en-US" dirty="0" err="1">
                <a:solidFill>
                  <a:srgbClr val="00B0F0"/>
                </a:solidFill>
              </a:rPr>
              <a:t>nicotine</a:t>
            </a:r>
            <a:r>
              <a:rPr lang="cs-CZ" altLang="en-US" dirty="0">
                <a:solidFill>
                  <a:srgbClr val="00B0F0"/>
                </a:solidFill>
              </a:rPr>
              <a:t>) </a:t>
            </a:r>
            <a:r>
              <a:rPr lang="cs-CZ" altLang="en-US" dirty="0"/>
              <a:t> AND  </a:t>
            </a:r>
            <a:r>
              <a:rPr lang="cs-CZ" altLang="en-US" u="sng" dirty="0">
                <a:solidFill>
                  <a:srgbClr val="00B0F0"/>
                </a:solidFill>
              </a:rPr>
              <a:t>BEHAVIORAL (</a:t>
            </a:r>
            <a:r>
              <a:rPr lang="en-US" dirty="0"/>
              <a:t>the smoker lights a cigarette in certain situations</a:t>
            </a:r>
            <a:r>
              <a:rPr lang="cs-CZ" dirty="0"/>
              <a:t> – </a:t>
            </a:r>
            <a:r>
              <a:rPr lang="cs-CZ" dirty="0" err="1"/>
              <a:t>coffee</a:t>
            </a:r>
            <a:r>
              <a:rPr lang="cs-CZ" dirty="0"/>
              <a:t>, </a:t>
            </a:r>
            <a:r>
              <a:rPr lang="cs-CZ" dirty="0" err="1"/>
              <a:t>wine</a:t>
            </a:r>
            <a:r>
              <a:rPr lang="cs-CZ" dirty="0"/>
              <a:t>, </a:t>
            </a:r>
            <a:r>
              <a:rPr lang="cs-CZ" dirty="0" err="1"/>
              <a:t>friends</a:t>
            </a:r>
            <a:r>
              <a:rPr lang="cs-CZ" dirty="0"/>
              <a:t>) </a:t>
            </a:r>
            <a:r>
              <a:rPr lang="cs-CZ" altLang="en-US" dirty="0"/>
              <a:t> ADDICTION</a:t>
            </a:r>
          </a:p>
          <a:p>
            <a:endParaRPr lang="cs-CZ" dirty="0"/>
          </a:p>
        </p:txBody>
      </p:sp>
    </p:spTree>
    <p:extLst>
      <p:ext uri="{BB962C8B-B14F-4D97-AF65-F5344CB8AC3E}">
        <p14:creationId xmlns:p14="http://schemas.microsoft.com/office/powerpoint/2010/main" val="200213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Official</a:t>
            </a:r>
            <a:r>
              <a:rPr lang="cs-CZ" dirty="0"/>
              <a:t> status</a:t>
            </a:r>
          </a:p>
        </p:txBody>
      </p:sp>
      <p:sp>
        <p:nvSpPr>
          <p:cNvPr id="3" name="Zástupný symbol pro obsah 2"/>
          <p:cNvSpPr>
            <a:spLocks noGrp="1"/>
          </p:cNvSpPr>
          <p:nvPr>
            <p:ph idx="1"/>
          </p:nvPr>
        </p:nvSpPr>
        <p:spPr/>
        <p:txBody>
          <a:bodyPr/>
          <a:lstStyle/>
          <a:p>
            <a:r>
              <a:rPr lang="cs-CZ" altLang="en-US" dirty="0"/>
              <a:t>Dg. F 17:</a:t>
            </a:r>
          </a:p>
          <a:p>
            <a:pPr>
              <a:buNone/>
            </a:pPr>
            <a:r>
              <a:rPr lang="cs-CZ" altLang="en-US" dirty="0"/>
              <a:t> PSYCHOLOGICAL AND BEHAVIORAL DISORDERS CAUSED BY  TOBACCO USE</a:t>
            </a:r>
          </a:p>
          <a:p>
            <a:endParaRPr lang="cs-CZ" altLang="en-US" dirty="0"/>
          </a:p>
          <a:p>
            <a:pPr>
              <a:buNone/>
            </a:pPr>
            <a:r>
              <a:rPr lang="cs-CZ" altLang="en-US" dirty="0"/>
              <a:t>International </a:t>
            </a:r>
            <a:r>
              <a:rPr lang="cs-CZ" altLang="en-US" dirty="0" err="1"/>
              <a:t>statistic</a:t>
            </a:r>
            <a:r>
              <a:rPr lang="cs-CZ" altLang="en-US" dirty="0"/>
              <a:t> </a:t>
            </a:r>
            <a:r>
              <a:rPr lang="cs-CZ" altLang="en-US" dirty="0" err="1"/>
              <a:t>classification</a:t>
            </a:r>
            <a:r>
              <a:rPr lang="cs-CZ" altLang="en-US" dirty="0"/>
              <a:t> </a:t>
            </a:r>
            <a:r>
              <a:rPr lang="cs-CZ" altLang="en-US" dirty="0" err="1"/>
              <a:t>of</a:t>
            </a:r>
            <a:r>
              <a:rPr lang="cs-CZ" altLang="en-US" dirty="0"/>
              <a:t> </a:t>
            </a:r>
            <a:r>
              <a:rPr lang="cs-CZ" altLang="en-US" dirty="0" err="1"/>
              <a:t>diseases</a:t>
            </a:r>
            <a:r>
              <a:rPr lang="cs-CZ" altLang="en-US" dirty="0"/>
              <a:t>, 10th </a:t>
            </a:r>
            <a:r>
              <a:rPr lang="cs-CZ" altLang="en-US" dirty="0" err="1"/>
              <a:t>revision</a:t>
            </a:r>
            <a:r>
              <a:rPr lang="cs-CZ" altLang="en-US" dirty="0"/>
              <a:t>, 1991</a:t>
            </a:r>
          </a:p>
          <a:p>
            <a:endParaRPr lang="cs-CZ" dirty="0"/>
          </a:p>
        </p:txBody>
      </p:sp>
    </p:spTree>
    <p:extLst>
      <p:ext uri="{BB962C8B-B14F-4D97-AF65-F5344CB8AC3E}">
        <p14:creationId xmlns:p14="http://schemas.microsoft.com/office/powerpoint/2010/main" val="1552792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ALTERED DOPAMINERGIC SYSTEM</a:t>
            </a:r>
            <a:endParaRPr lang="cs-CZ" dirty="0"/>
          </a:p>
        </p:txBody>
      </p:sp>
      <p:sp>
        <p:nvSpPr>
          <p:cNvPr id="3" name="Zástupný symbol pro obsah 2"/>
          <p:cNvSpPr>
            <a:spLocks noGrp="1"/>
          </p:cNvSpPr>
          <p:nvPr>
            <p:ph idx="1"/>
          </p:nvPr>
        </p:nvSpPr>
        <p:spPr/>
        <p:txBody>
          <a:bodyPr>
            <a:normAutofit fontScale="92500" lnSpcReduction="10000"/>
          </a:bodyPr>
          <a:lstStyle/>
          <a:p>
            <a:r>
              <a:rPr lang="cs-CZ" altLang="en-US" dirty="0"/>
              <a:t>PREMATURAL  ACTIVATION</a:t>
            </a:r>
          </a:p>
          <a:p>
            <a:pPr marL="0" indent="0">
              <a:buNone/>
            </a:pPr>
            <a:r>
              <a:rPr lang="cs-CZ" altLang="en-US" dirty="0"/>
              <a:t>  OF </a:t>
            </a:r>
            <a:r>
              <a:rPr lang="cs-CZ" altLang="en-US" dirty="0">
                <a:solidFill>
                  <a:srgbClr val="00B0F0"/>
                </a:solidFill>
              </a:rPr>
              <a:t>FETAL</a:t>
            </a:r>
            <a:r>
              <a:rPr lang="cs-CZ" altLang="en-US" dirty="0"/>
              <a:t>  RECEPTORS</a:t>
            </a:r>
          </a:p>
          <a:p>
            <a:r>
              <a:rPr lang="cs-CZ" dirty="0"/>
              <a:t>(</a:t>
            </a:r>
            <a:r>
              <a:rPr lang="en-US" dirty="0"/>
              <a:t>30-fold higher affinity for </a:t>
            </a:r>
            <a:endParaRPr lang="cs-CZ" dirty="0"/>
          </a:p>
          <a:p>
            <a:pPr marL="0" indent="0">
              <a:buNone/>
            </a:pPr>
            <a:r>
              <a:rPr lang="cs-CZ" dirty="0"/>
              <a:t>   </a:t>
            </a:r>
            <a:r>
              <a:rPr lang="en-US" dirty="0"/>
              <a:t>the neurotransmitter Ach</a:t>
            </a:r>
            <a:r>
              <a:rPr lang="cs-CZ" dirty="0"/>
              <a:t>)</a:t>
            </a:r>
          </a:p>
          <a:p>
            <a:endParaRPr lang="cs-CZ" altLang="en-US" dirty="0"/>
          </a:p>
          <a:p>
            <a:r>
              <a:rPr lang="cs-CZ" altLang="en-US" dirty="0"/>
              <a:t>DECREASED AMOUNT OF </a:t>
            </a:r>
          </a:p>
          <a:p>
            <a:r>
              <a:rPr lang="cs-CZ" altLang="en-US" dirty="0"/>
              <a:t>NEURAL CELLS  IN THE BRAIN</a:t>
            </a:r>
          </a:p>
          <a:p>
            <a:endParaRPr lang="cs-CZ" altLang="en-US" dirty="0"/>
          </a:p>
          <a:p>
            <a:r>
              <a:rPr lang="cs-CZ" altLang="en-US" dirty="0"/>
              <a:t>SUDDEN INFANT DEATH SYNDROME</a:t>
            </a:r>
          </a:p>
          <a:p>
            <a:endParaRPr lang="cs-CZ" altLang="en-US" dirty="0"/>
          </a:p>
          <a:p>
            <a:r>
              <a:rPr lang="cs-CZ" altLang="en-US" dirty="0"/>
              <a:t>IMPAIRED NEURO-PSYCHOLOGICAL DEVELOPMENT</a:t>
            </a:r>
          </a:p>
          <a:p>
            <a:endParaRPr lang="cs-CZ" altLang="en-US" dirty="0"/>
          </a:p>
          <a:p>
            <a:r>
              <a:rPr lang="cs-CZ" altLang="en-US" dirty="0"/>
              <a:t>BEHAVIORAL and COGNITIVE PROBLEMS in </a:t>
            </a:r>
            <a:r>
              <a:rPr lang="cs-CZ" altLang="en-US" dirty="0" err="1"/>
              <a:t>later</a:t>
            </a:r>
            <a:r>
              <a:rPr lang="cs-CZ" altLang="en-US" dirty="0"/>
              <a:t> </a:t>
            </a:r>
            <a:r>
              <a:rPr lang="cs-CZ" altLang="en-US" dirty="0" err="1"/>
              <a:t>life</a:t>
            </a:r>
            <a:endParaRPr lang="cs-CZ" altLang="en-US"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492451"/>
            <a:ext cx="3899943" cy="2767987"/>
          </a:xfrm>
          <a:prstGeom prst="rect">
            <a:avLst/>
          </a:prstGeom>
        </p:spPr>
      </p:pic>
    </p:spTree>
    <p:extLst>
      <p:ext uri="{BB962C8B-B14F-4D97-AF65-F5344CB8AC3E}">
        <p14:creationId xmlns:p14="http://schemas.microsoft.com/office/powerpoint/2010/main" val="33364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ALTERED SEROTONERGIC SYSTEM</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MAJOR PSYCHIATRIC DISORDERS (SCHIZOPHRENIA, DEPRESSION)</a:t>
            </a:r>
          </a:p>
          <a:p>
            <a:endParaRPr lang="cs-CZ" altLang="en-US" dirty="0"/>
          </a:p>
          <a:p>
            <a:r>
              <a:rPr lang="cs-CZ" altLang="en-US" dirty="0"/>
              <a:t>2-3 </a:t>
            </a:r>
            <a:r>
              <a:rPr lang="cs-CZ" altLang="en-US" dirty="0" err="1"/>
              <a:t>times</a:t>
            </a:r>
            <a:r>
              <a:rPr lang="cs-CZ" altLang="en-US" dirty="0"/>
              <a:t> HIGHER FREQUENCY OF SUICIDES</a:t>
            </a:r>
          </a:p>
          <a:p>
            <a:endParaRPr lang="cs-CZ" altLang="en-US" dirty="0"/>
          </a:p>
          <a:p>
            <a:endParaRPr lang="cs-CZ" altLang="en-US" dirty="0"/>
          </a:p>
          <a:p>
            <a:r>
              <a:rPr lang="cs-CZ" altLang="en-US" dirty="0"/>
              <a:t>SMOKING CAUSES DEPRESSION</a:t>
            </a:r>
          </a:p>
          <a:p>
            <a:endParaRPr lang="cs-CZ" altLang="en-US" dirty="0"/>
          </a:p>
          <a:p>
            <a:r>
              <a:rPr lang="cs-CZ" altLang="en-US" dirty="0"/>
              <a:t>DEPRESSION CAUSES SMOKING</a:t>
            </a:r>
          </a:p>
          <a:p>
            <a:endParaRPr lang="cs-CZ" dirty="0"/>
          </a:p>
        </p:txBody>
      </p:sp>
    </p:spTree>
    <p:extLst>
      <p:ext uri="{BB962C8B-B14F-4D97-AF65-F5344CB8AC3E}">
        <p14:creationId xmlns:p14="http://schemas.microsoft.com/office/powerpoint/2010/main" val="16843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CARDIOVASCULAR CHANGES</a:t>
            </a:r>
            <a:endParaRPr lang="cs-CZ" dirty="0"/>
          </a:p>
        </p:txBody>
      </p:sp>
      <p:sp>
        <p:nvSpPr>
          <p:cNvPr id="3" name="Zástupný symbol pro obsah 2"/>
          <p:cNvSpPr>
            <a:spLocks noGrp="1"/>
          </p:cNvSpPr>
          <p:nvPr>
            <p:ph idx="1"/>
          </p:nvPr>
        </p:nvSpPr>
        <p:spPr/>
        <p:txBody>
          <a:bodyPr/>
          <a:lstStyle/>
          <a:p>
            <a:r>
              <a:rPr lang="cs-CZ" altLang="en-US" dirty="0"/>
              <a:t>VASOCONSTRICTION:  SKIN, CORONARY, BRAIN, ABDOMINAL, VERTEBRAL, PLACENTAL </a:t>
            </a:r>
            <a:r>
              <a:rPr lang="cs-CZ" altLang="en-US" dirty="0">
                <a:solidFill>
                  <a:srgbClr val="FF0000"/>
                </a:solidFill>
              </a:rPr>
              <a:t>ARTERIES</a:t>
            </a:r>
          </a:p>
          <a:p>
            <a:endParaRPr lang="cs-CZ" altLang="en-US" dirty="0"/>
          </a:p>
          <a:p>
            <a:r>
              <a:rPr lang="cs-CZ" altLang="en-US" dirty="0"/>
              <a:t>HIGHER BLOOD PRESSURE</a:t>
            </a:r>
          </a:p>
          <a:p>
            <a:endParaRPr lang="cs-CZ" altLang="en-US" dirty="0"/>
          </a:p>
          <a:p>
            <a:r>
              <a:rPr lang="cs-CZ" altLang="en-US" dirty="0"/>
              <a:t>HIGHER HEART RATE</a:t>
            </a:r>
          </a:p>
          <a:p>
            <a:endParaRPr lang="cs-CZ" altLang="en-US" dirty="0"/>
          </a:p>
          <a:p>
            <a:r>
              <a:rPr lang="cs-CZ" altLang="en-US" dirty="0"/>
              <a:t>HIGHER HEART VOLUME/MIN</a:t>
            </a:r>
          </a:p>
          <a:p>
            <a:endParaRPr lang="cs-CZ" altLang="en-US" dirty="0"/>
          </a:p>
          <a:p>
            <a:r>
              <a:rPr lang="cs-CZ" altLang="en-US" dirty="0"/>
              <a:t>DECREASED SKIN TEMPERATURE</a:t>
            </a:r>
          </a:p>
          <a:p>
            <a:endParaRPr lang="cs-CZ" dirty="0"/>
          </a:p>
        </p:txBody>
      </p:sp>
    </p:spTree>
    <p:extLst>
      <p:ext uri="{BB962C8B-B14F-4D97-AF65-F5344CB8AC3E}">
        <p14:creationId xmlns:p14="http://schemas.microsoft.com/office/powerpoint/2010/main" val="157327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MECHANISMS OF ACTION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BY QUICK ADMINISTRATION OF NICOTINE:</a:t>
            </a:r>
          </a:p>
          <a:p>
            <a:endParaRPr lang="cs-CZ" altLang="en-US" dirty="0"/>
          </a:p>
          <a:p>
            <a:r>
              <a:rPr lang="cs-CZ" altLang="en-US" dirty="0"/>
              <a:t>ACTIVATION OF SYMPHATETIC NERVOUS SYSTEM</a:t>
            </a:r>
          </a:p>
          <a:p>
            <a:endParaRPr lang="cs-CZ" altLang="en-US" dirty="0"/>
          </a:p>
          <a:p>
            <a:r>
              <a:rPr lang="cs-CZ" altLang="en-US" dirty="0"/>
              <a:t>RELEASE OF SUPRARENAL HORMONES (ADRENALINE, NORADRENALINE)</a:t>
            </a:r>
          </a:p>
          <a:p>
            <a:endParaRPr lang="cs-CZ" altLang="en-US" dirty="0"/>
          </a:p>
          <a:p>
            <a:endParaRPr lang="cs-CZ" dirty="0"/>
          </a:p>
        </p:txBody>
      </p:sp>
    </p:spTree>
    <p:extLst>
      <p:ext uri="{BB962C8B-B14F-4D97-AF65-F5344CB8AC3E}">
        <p14:creationId xmlns:p14="http://schemas.microsoft.com/office/powerpoint/2010/main" val="72886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WHO</a:t>
            </a:r>
          </a:p>
        </p:txBody>
      </p:sp>
      <p:sp>
        <p:nvSpPr>
          <p:cNvPr id="3" name="Zástupný symbol pro obsah 2"/>
          <p:cNvSpPr>
            <a:spLocks noGrp="1"/>
          </p:cNvSpPr>
          <p:nvPr>
            <p:ph idx="1"/>
          </p:nvPr>
        </p:nvSpPr>
        <p:spPr>
          <a:xfrm>
            <a:off x="457200" y="1648544"/>
            <a:ext cx="8229600" cy="4876800"/>
          </a:xfrm>
        </p:spPr>
        <p:txBody>
          <a:bodyPr/>
          <a:lstStyle/>
          <a:p>
            <a:r>
              <a:rPr lang="cs-CZ" altLang="cs-CZ" dirty="0"/>
              <a:t>SMOKING IS THE MOST IMPORTANT SINGLE </a:t>
            </a:r>
            <a:r>
              <a:rPr lang="cs-CZ" altLang="cs-CZ" dirty="0">
                <a:solidFill>
                  <a:srgbClr val="FF0000"/>
                </a:solidFill>
              </a:rPr>
              <a:t>PREVENTABLE</a:t>
            </a:r>
            <a:r>
              <a:rPr lang="cs-CZ" altLang="cs-CZ" dirty="0"/>
              <a:t> (!) CAUSE OF MORBIDITY AND MORTALITY</a:t>
            </a:r>
          </a:p>
          <a:p>
            <a:endParaRPr lang="cs-CZ" altLang="cs-CZ" dirty="0"/>
          </a:p>
          <a:p>
            <a:r>
              <a:rPr lang="cs-CZ" altLang="cs-CZ" dirty="0"/>
              <a:t>SMOKING CONTRIBUTES TO:</a:t>
            </a:r>
          </a:p>
          <a:p>
            <a:endParaRPr lang="cs-CZ" altLang="cs-CZ" dirty="0"/>
          </a:p>
          <a:p>
            <a:r>
              <a:rPr lang="cs-CZ" altLang="cs-CZ" dirty="0"/>
              <a:t>MORTALITY:  </a:t>
            </a:r>
            <a:r>
              <a:rPr lang="cs-CZ" altLang="cs-CZ" dirty="0" err="1"/>
              <a:t>annually</a:t>
            </a:r>
            <a:r>
              <a:rPr lang="cs-CZ" altLang="cs-CZ" dirty="0"/>
              <a:t> 6 mil. </a:t>
            </a:r>
            <a:r>
              <a:rPr lang="cs-CZ" altLang="cs-CZ" dirty="0" err="1"/>
              <a:t>victims</a:t>
            </a:r>
            <a:r>
              <a:rPr lang="cs-CZ" altLang="cs-CZ" dirty="0"/>
              <a:t>  </a:t>
            </a:r>
            <a:r>
              <a:rPr lang="cs-CZ" altLang="cs-CZ" dirty="0" err="1"/>
              <a:t>worldwide</a:t>
            </a:r>
            <a:endParaRPr lang="cs-CZ" altLang="cs-CZ" dirty="0"/>
          </a:p>
          <a:p>
            <a:r>
              <a:rPr lang="cs-CZ" altLang="cs-CZ" dirty="0"/>
              <a:t>MORBIDITY: </a:t>
            </a:r>
            <a:r>
              <a:rPr lang="cs-CZ" altLang="cs-CZ" dirty="0" err="1"/>
              <a:t>at</a:t>
            </a:r>
            <a:r>
              <a:rPr lang="cs-CZ" altLang="cs-CZ" dirty="0"/>
              <a:t> least to 25 </a:t>
            </a:r>
            <a:r>
              <a:rPr lang="cs-CZ" altLang="cs-CZ" dirty="0" err="1"/>
              <a:t>different</a:t>
            </a:r>
            <a:r>
              <a:rPr lang="cs-CZ" altLang="cs-CZ" dirty="0"/>
              <a:t> </a:t>
            </a:r>
            <a:r>
              <a:rPr lang="cs-CZ" altLang="cs-CZ" dirty="0" err="1"/>
              <a:t>diseases</a:t>
            </a:r>
            <a:endParaRPr lang="cs-CZ" altLang="cs-CZ" dirty="0"/>
          </a:p>
          <a:p>
            <a:r>
              <a:rPr lang="cs-CZ" altLang="cs-CZ" dirty="0"/>
              <a:t>DISABILITY:  </a:t>
            </a:r>
            <a:r>
              <a:rPr lang="cs-CZ" altLang="cs-CZ" dirty="0" err="1"/>
              <a:t>the</a:t>
            </a:r>
            <a:r>
              <a:rPr lang="cs-CZ" altLang="cs-CZ" dirty="0"/>
              <a:t> second </a:t>
            </a:r>
            <a:r>
              <a:rPr lang="cs-CZ" altLang="cs-CZ" dirty="0" err="1"/>
              <a:t>leading</a:t>
            </a:r>
            <a:r>
              <a:rPr lang="cs-CZ" altLang="cs-CZ" dirty="0"/>
              <a:t> </a:t>
            </a:r>
            <a:r>
              <a:rPr lang="cs-CZ" altLang="cs-CZ" dirty="0" err="1"/>
              <a:t>factor</a:t>
            </a:r>
            <a:endParaRPr lang="cs-CZ" altLang="cs-CZ" dirty="0"/>
          </a:p>
          <a:p>
            <a:endParaRPr lang="cs-CZ" dirty="0"/>
          </a:p>
        </p:txBody>
      </p:sp>
    </p:spTree>
    <p:extLst>
      <p:ext uri="{BB962C8B-B14F-4D97-AF65-F5344CB8AC3E}">
        <p14:creationId xmlns:p14="http://schemas.microsoft.com/office/powerpoint/2010/main" val="81785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VASOCONSTRICTION</a:t>
            </a:r>
            <a:endParaRPr lang="cs-CZ" dirty="0"/>
          </a:p>
        </p:txBody>
      </p:sp>
      <p:sp>
        <p:nvSpPr>
          <p:cNvPr id="3" name="Zástupný symbol pro obsah 2"/>
          <p:cNvSpPr>
            <a:spLocks noGrp="1"/>
          </p:cNvSpPr>
          <p:nvPr>
            <p:ph idx="1"/>
          </p:nvPr>
        </p:nvSpPr>
        <p:spPr/>
        <p:txBody>
          <a:bodyPr/>
          <a:lstStyle/>
          <a:p>
            <a:endParaRPr lang="cs-CZ" altLang="cs-CZ" dirty="0"/>
          </a:p>
          <a:p>
            <a:r>
              <a:rPr lang="cs-CZ" altLang="cs-CZ" dirty="0"/>
              <a:t>CONTINUES EVEN AFTER THE CIGARETTE IS  SMOKED</a:t>
            </a:r>
          </a:p>
          <a:p>
            <a:endParaRPr lang="cs-CZ" altLang="cs-CZ" dirty="0"/>
          </a:p>
          <a:p>
            <a:r>
              <a:rPr lang="cs-CZ" altLang="cs-CZ" dirty="0"/>
              <a:t>FOR ANOTHER 30 – 45 min</a:t>
            </a:r>
          </a:p>
          <a:p>
            <a:endParaRPr lang="cs-CZ" altLang="cs-CZ" dirty="0"/>
          </a:p>
          <a:p>
            <a:r>
              <a:rPr lang="cs-CZ" altLang="cs-CZ" dirty="0"/>
              <a:t>AS NICOTINE IS  PRESENT  IN BLOOD</a:t>
            </a:r>
            <a:endParaRPr lang="en-GB" altLang="cs-CZ" dirty="0"/>
          </a:p>
          <a:p>
            <a:endParaRPr lang="cs-CZ" dirty="0"/>
          </a:p>
        </p:txBody>
      </p:sp>
    </p:spTree>
    <p:extLst>
      <p:ext uri="{BB962C8B-B14F-4D97-AF65-F5344CB8AC3E}">
        <p14:creationId xmlns:p14="http://schemas.microsoft.com/office/powerpoint/2010/main" val="1542680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HYPOXEMIA</a:t>
            </a:r>
            <a:endParaRPr lang="cs-CZ" dirty="0"/>
          </a:p>
        </p:txBody>
      </p:sp>
      <p:sp>
        <p:nvSpPr>
          <p:cNvPr id="3" name="Zástupný symbol pro obsah 2"/>
          <p:cNvSpPr>
            <a:spLocks noGrp="1"/>
          </p:cNvSpPr>
          <p:nvPr>
            <p:ph idx="1"/>
          </p:nvPr>
        </p:nvSpPr>
        <p:spPr/>
        <p:txBody>
          <a:bodyPr/>
          <a:lstStyle/>
          <a:p>
            <a:r>
              <a:rPr lang="cs-CZ" altLang="en-US" dirty="0"/>
              <a:t>DECREASED AMOUNT OF BLOOD DUE TO VASOCONSTRICTION   (</a:t>
            </a:r>
            <a:r>
              <a:rPr lang="cs-CZ" altLang="en-US" dirty="0" err="1"/>
              <a:t>caused</a:t>
            </a:r>
            <a:r>
              <a:rPr lang="cs-CZ" altLang="en-US" dirty="0"/>
              <a:t> by </a:t>
            </a:r>
            <a:r>
              <a:rPr lang="cs-CZ" altLang="en-US" dirty="0" err="1">
                <a:solidFill>
                  <a:srgbClr val="00B0F0"/>
                </a:solidFill>
              </a:rPr>
              <a:t>nicotine</a:t>
            </a:r>
            <a:r>
              <a:rPr lang="cs-CZ" altLang="en-US" dirty="0"/>
              <a:t>)</a:t>
            </a:r>
          </a:p>
          <a:p>
            <a:endParaRPr lang="cs-CZ" altLang="en-US" dirty="0"/>
          </a:p>
          <a:p>
            <a:r>
              <a:rPr lang="cs-CZ" altLang="en-US" dirty="0"/>
              <a:t>DECREASED AMOUNT OF OXYGEN IN BLOOD (</a:t>
            </a:r>
            <a:r>
              <a:rPr lang="cs-CZ" altLang="en-US" dirty="0" err="1"/>
              <a:t>caused</a:t>
            </a:r>
            <a:r>
              <a:rPr lang="cs-CZ" altLang="en-US" dirty="0"/>
              <a:t> by </a:t>
            </a:r>
            <a:r>
              <a:rPr lang="cs-CZ" altLang="en-US" dirty="0" err="1"/>
              <a:t>carbon</a:t>
            </a:r>
            <a:r>
              <a:rPr lang="cs-CZ" altLang="en-US" dirty="0"/>
              <a:t> </a:t>
            </a:r>
            <a:r>
              <a:rPr lang="cs-CZ" altLang="en-US" dirty="0" err="1"/>
              <a:t>monoxide</a:t>
            </a:r>
            <a:r>
              <a:rPr lang="cs-CZ" altLang="en-US" dirty="0"/>
              <a:t> – </a:t>
            </a:r>
            <a:r>
              <a:rPr lang="cs-CZ" altLang="en-US" dirty="0" err="1">
                <a:solidFill>
                  <a:srgbClr val="00B0F0"/>
                </a:solidFill>
              </a:rPr>
              <a:t>COHb</a:t>
            </a:r>
            <a:r>
              <a:rPr lang="cs-CZ" altLang="en-US" dirty="0"/>
              <a:t>)</a:t>
            </a:r>
          </a:p>
          <a:p>
            <a:endParaRPr lang="cs-CZ" altLang="en-US" dirty="0"/>
          </a:p>
          <a:p>
            <a:r>
              <a:rPr lang="cs-CZ" altLang="en-US" dirty="0"/>
              <a:t>DECREASED BLOOD-TISSUE TRANSPORT OF OXYGEN (</a:t>
            </a:r>
            <a:r>
              <a:rPr lang="cs-CZ" altLang="en-US" dirty="0" err="1"/>
              <a:t>caused</a:t>
            </a:r>
            <a:r>
              <a:rPr lang="cs-CZ" altLang="en-US" dirty="0"/>
              <a:t> by hydrogen </a:t>
            </a:r>
            <a:r>
              <a:rPr lang="cs-CZ" altLang="en-US" dirty="0" err="1"/>
              <a:t>cyanid</a:t>
            </a:r>
            <a:r>
              <a:rPr lang="cs-CZ" altLang="en-US" dirty="0"/>
              <a:t> </a:t>
            </a:r>
            <a:r>
              <a:rPr lang="cs-CZ" altLang="en-US" dirty="0">
                <a:solidFill>
                  <a:srgbClr val="00B0F0"/>
                </a:solidFill>
              </a:rPr>
              <a:t>HCN</a:t>
            </a:r>
            <a:r>
              <a:rPr lang="cs-CZ" altLang="en-US" dirty="0"/>
              <a:t>)</a:t>
            </a:r>
          </a:p>
          <a:p>
            <a:endParaRPr lang="cs-CZ" dirty="0"/>
          </a:p>
        </p:txBody>
      </p:sp>
    </p:spTree>
    <p:extLst>
      <p:ext uri="{BB962C8B-B14F-4D97-AF65-F5344CB8AC3E}">
        <p14:creationId xmlns:p14="http://schemas.microsoft.com/office/powerpoint/2010/main" val="326860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IN PREGNANCY</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LOCAL  PLACENTAL  NECROSIS (</a:t>
            </a:r>
            <a:r>
              <a:rPr lang="cs-CZ" altLang="en-US" dirty="0" err="1"/>
              <a:t>caused</a:t>
            </a:r>
            <a:r>
              <a:rPr lang="cs-CZ" altLang="en-US" dirty="0"/>
              <a:t> by </a:t>
            </a:r>
            <a:r>
              <a:rPr lang="cs-CZ" altLang="en-US" dirty="0" err="1">
                <a:solidFill>
                  <a:srgbClr val="00B0F0"/>
                </a:solidFill>
              </a:rPr>
              <a:t>cadmium</a:t>
            </a:r>
            <a:r>
              <a:rPr lang="cs-CZ" altLang="en-US" dirty="0"/>
              <a:t>)</a:t>
            </a:r>
          </a:p>
          <a:p>
            <a:endParaRPr lang="cs-CZ" altLang="en-US" dirty="0"/>
          </a:p>
          <a:p>
            <a:r>
              <a:rPr lang="cs-CZ" altLang="en-US" dirty="0"/>
              <a:t>POWERFULL AFFINITY OF FETAL HEMOGLOBIN TO CARBON MONOXIDE ENHANCES </a:t>
            </a:r>
            <a:r>
              <a:rPr lang="cs-CZ" altLang="en-US" dirty="0" err="1">
                <a:solidFill>
                  <a:srgbClr val="00B0F0"/>
                </a:solidFill>
              </a:rPr>
              <a:t>COHb</a:t>
            </a:r>
            <a:r>
              <a:rPr lang="cs-CZ" altLang="en-US" dirty="0"/>
              <a:t> LEVELS  BY 25% (</a:t>
            </a:r>
            <a:r>
              <a:rPr lang="cs-CZ" altLang="en-US" dirty="0" err="1"/>
              <a:t>fetal</a:t>
            </a:r>
            <a:r>
              <a:rPr lang="cs-CZ" altLang="en-US" dirty="0"/>
              <a:t>  x </a:t>
            </a:r>
            <a:r>
              <a:rPr lang="cs-CZ" altLang="en-US" dirty="0" err="1"/>
              <a:t>maternal</a:t>
            </a:r>
            <a:r>
              <a:rPr lang="cs-CZ" altLang="en-US" dirty="0"/>
              <a:t> </a:t>
            </a:r>
            <a:r>
              <a:rPr lang="cs-CZ" altLang="en-US" dirty="0" err="1"/>
              <a:t>blood</a:t>
            </a:r>
            <a:r>
              <a:rPr lang="cs-CZ" altLang="en-US" dirty="0"/>
              <a:t>)</a:t>
            </a:r>
          </a:p>
          <a:p>
            <a:endParaRPr lang="cs-CZ" dirty="0"/>
          </a:p>
        </p:txBody>
      </p:sp>
    </p:spTree>
    <p:extLst>
      <p:ext uri="{BB962C8B-B14F-4D97-AF65-F5344CB8AC3E}">
        <p14:creationId xmlns:p14="http://schemas.microsoft.com/office/powerpoint/2010/main" val="416426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OXIDATIVE STRESS</a:t>
            </a:r>
            <a:endParaRPr lang="cs-CZ" dirty="0"/>
          </a:p>
        </p:txBody>
      </p:sp>
      <p:sp>
        <p:nvSpPr>
          <p:cNvPr id="3" name="Zástupný symbol pro obsah 2"/>
          <p:cNvSpPr>
            <a:spLocks noGrp="1"/>
          </p:cNvSpPr>
          <p:nvPr>
            <p:ph idx="1"/>
          </p:nvPr>
        </p:nvSpPr>
        <p:spPr>
          <a:xfrm>
            <a:off x="457200" y="1950197"/>
            <a:ext cx="8229600" cy="4876800"/>
          </a:xfrm>
        </p:spPr>
        <p:txBody>
          <a:bodyPr/>
          <a:lstStyle/>
          <a:p>
            <a:endParaRPr lang="cs-CZ" altLang="cs-CZ" dirty="0"/>
          </a:p>
          <a:p>
            <a:r>
              <a:rPr lang="cs-CZ" altLang="cs-CZ" dirty="0">
                <a:solidFill>
                  <a:srgbClr val="00B0F0"/>
                </a:solidFill>
              </a:rPr>
              <a:t>IN PLACENTAL TISSUE </a:t>
            </a:r>
            <a:r>
              <a:rPr lang="cs-CZ" altLang="cs-CZ" dirty="0"/>
              <a:t>IMPAIRES DEVELOPMENT AND FUNCTION DUE TO DAMAGES OF DNA, </a:t>
            </a:r>
          </a:p>
          <a:p>
            <a:endParaRPr lang="cs-CZ" altLang="cs-CZ" dirty="0"/>
          </a:p>
          <a:p>
            <a:endParaRPr lang="cs-CZ" altLang="cs-CZ" dirty="0"/>
          </a:p>
          <a:p>
            <a:r>
              <a:rPr lang="cs-CZ" altLang="cs-CZ" dirty="0"/>
              <a:t>INCREASING :  APOPTOSIS  AND CELLULAR DEATH</a:t>
            </a:r>
          </a:p>
          <a:p>
            <a:endParaRPr lang="cs-CZ" dirty="0"/>
          </a:p>
        </p:txBody>
      </p:sp>
    </p:spTree>
    <p:extLst>
      <p:ext uri="{BB962C8B-B14F-4D97-AF65-F5344CB8AC3E}">
        <p14:creationId xmlns:p14="http://schemas.microsoft.com/office/powerpoint/2010/main" val="2721887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HYPOXEMIA and HYPONUTRITION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FETAL GROWTH RETARDATION = </a:t>
            </a:r>
            <a:r>
              <a:rPr lang="cs-CZ" altLang="en-US" dirty="0">
                <a:solidFill>
                  <a:srgbClr val="00B0F0"/>
                </a:solidFill>
              </a:rPr>
              <a:t>FETAL TOBACCO SYNDROME</a:t>
            </a:r>
            <a:r>
              <a:rPr lang="cs-CZ" altLang="en-US" dirty="0"/>
              <a:t> =&gt; 	</a:t>
            </a:r>
            <a:r>
              <a:rPr lang="cs-CZ" altLang="en-US" dirty="0" err="1"/>
              <a:t>programing</a:t>
            </a:r>
            <a:r>
              <a:rPr lang="cs-CZ" altLang="en-US" dirty="0"/>
              <a:t> </a:t>
            </a:r>
            <a:r>
              <a:rPr lang="cs-CZ" altLang="en-US" dirty="0" err="1"/>
              <a:t>of</a:t>
            </a:r>
            <a:r>
              <a:rPr lang="cs-CZ" altLang="en-US" dirty="0"/>
              <a:t> OBESITY, LIPID AND GLUCOSE METABOLISMS </a:t>
            </a:r>
          </a:p>
          <a:p>
            <a:endParaRPr lang="cs-CZ" altLang="en-US" dirty="0"/>
          </a:p>
          <a:p>
            <a:r>
              <a:rPr lang="cs-CZ" altLang="en-US" dirty="0"/>
              <a:t>         =&gt;RISE RISK </a:t>
            </a:r>
            <a:r>
              <a:rPr lang="cs-CZ" altLang="en-US" dirty="0" err="1"/>
              <a:t>of</a:t>
            </a:r>
            <a:r>
              <a:rPr lang="cs-CZ" altLang="en-US" dirty="0"/>
              <a:t> CVD</a:t>
            </a:r>
          </a:p>
          <a:p>
            <a:endParaRPr lang="cs-CZ" altLang="en-US" dirty="0"/>
          </a:p>
          <a:p>
            <a:r>
              <a:rPr lang="cs-CZ" altLang="en-US" dirty="0"/>
              <a:t>RISK OF PRE-TERM BIRTH</a:t>
            </a:r>
          </a:p>
          <a:p>
            <a:endParaRPr lang="cs-CZ" altLang="en-US" dirty="0"/>
          </a:p>
          <a:p>
            <a:r>
              <a:rPr lang="cs-CZ" altLang="en-US" dirty="0"/>
              <a:t>RISK OF INTRAUTERINE DEATH</a:t>
            </a:r>
          </a:p>
          <a:p>
            <a:endParaRPr lang="cs-CZ" dirty="0"/>
          </a:p>
        </p:txBody>
      </p:sp>
    </p:spTree>
    <p:extLst>
      <p:ext uri="{BB962C8B-B14F-4D97-AF65-F5344CB8AC3E}">
        <p14:creationId xmlns:p14="http://schemas.microsoft.com/office/powerpoint/2010/main" val="257931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PRENATAL EXPOSURE</a:t>
            </a:r>
            <a:endParaRPr lang="cs-CZ" dirty="0"/>
          </a:p>
        </p:txBody>
      </p:sp>
      <p:sp>
        <p:nvSpPr>
          <p:cNvPr id="3" name="Zástupný symbol pro obsah 2"/>
          <p:cNvSpPr>
            <a:spLocks noGrp="1"/>
          </p:cNvSpPr>
          <p:nvPr>
            <p:ph idx="1"/>
          </p:nvPr>
        </p:nvSpPr>
        <p:spPr/>
        <p:txBody>
          <a:bodyPr/>
          <a:lstStyle/>
          <a:p>
            <a:pPr marL="0" indent="0">
              <a:buFontTx/>
              <a:buNone/>
              <a:defRPr/>
            </a:pPr>
            <a:endParaRPr lang="cs-CZ" dirty="0"/>
          </a:p>
          <a:p>
            <a:pPr marL="0" indent="0">
              <a:buFontTx/>
              <a:buNone/>
              <a:defRPr/>
            </a:pPr>
            <a:r>
              <a:rPr lang="cs-CZ" dirty="0"/>
              <a:t>ALTERATES THE </a:t>
            </a:r>
            <a:r>
              <a:rPr lang="cs-CZ" dirty="0">
                <a:solidFill>
                  <a:srgbClr val="00B0F0"/>
                </a:solidFill>
              </a:rPr>
              <a:t>LUNG</a:t>
            </a:r>
            <a:r>
              <a:rPr lang="cs-CZ" dirty="0"/>
              <a:t> DEVELOPMENT</a:t>
            </a:r>
          </a:p>
          <a:p>
            <a:pPr marL="0" indent="0">
              <a:buFontTx/>
              <a:buNone/>
              <a:defRPr/>
            </a:pPr>
            <a:endParaRPr lang="cs-CZ" dirty="0"/>
          </a:p>
          <a:p>
            <a:pPr>
              <a:defRPr/>
            </a:pPr>
            <a:r>
              <a:rPr lang="cs-CZ" dirty="0"/>
              <a:t>MODIFIES THE </a:t>
            </a:r>
            <a:r>
              <a:rPr lang="cs-CZ" dirty="0">
                <a:solidFill>
                  <a:srgbClr val="00B0F0"/>
                </a:solidFill>
              </a:rPr>
              <a:t>REPRODUCTIVE</a:t>
            </a:r>
            <a:r>
              <a:rPr lang="cs-CZ" dirty="0"/>
              <a:t> DEVELOPMENT</a:t>
            </a:r>
          </a:p>
          <a:p>
            <a:pPr>
              <a:defRPr/>
            </a:pPr>
            <a:endParaRPr lang="cs-CZ" dirty="0"/>
          </a:p>
          <a:p>
            <a:pPr>
              <a:defRPr/>
            </a:pPr>
            <a:r>
              <a:rPr lang="cs-CZ" dirty="0"/>
              <a:t>RISES THE RISK OF CONGENITAL </a:t>
            </a:r>
            <a:r>
              <a:rPr lang="cs-CZ" dirty="0">
                <a:solidFill>
                  <a:srgbClr val="00B0F0"/>
                </a:solidFill>
              </a:rPr>
              <a:t>MALFORMATIONS</a:t>
            </a:r>
          </a:p>
          <a:p>
            <a:pPr>
              <a:defRPr/>
            </a:pPr>
            <a:endParaRPr lang="cs-CZ" dirty="0"/>
          </a:p>
          <a:p>
            <a:pPr>
              <a:defRPr/>
            </a:pPr>
            <a:r>
              <a:rPr lang="cs-CZ" dirty="0"/>
              <a:t> SUDDEN INFANT </a:t>
            </a:r>
            <a:r>
              <a:rPr lang="cs-CZ" dirty="0">
                <a:solidFill>
                  <a:srgbClr val="00B0F0"/>
                </a:solidFill>
              </a:rPr>
              <a:t>DEATH</a:t>
            </a:r>
            <a:r>
              <a:rPr lang="cs-CZ" dirty="0"/>
              <a:t> SYNDROME</a:t>
            </a:r>
          </a:p>
          <a:p>
            <a:endParaRPr lang="cs-CZ" dirty="0"/>
          </a:p>
        </p:txBody>
      </p:sp>
    </p:spTree>
    <p:extLst>
      <p:ext uri="{BB962C8B-B14F-4D97-AF65-F5344CB8AC3E}">
        <p14:creationId xmlns:p14="http://schemas.microsoft.com/office/powerpoint/2010/main" val="1877850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HYPOXEMIA IN ADULTS</a:t>
            </a:r>
            <a:endParaRPr lang="cs-CZ" dirty="0"/>
          </a:p>
        </p:txBody>
      </p:sp>
      <p:sp>
        <p:nvSpPr>
          <p:cNvPr id="3" name="Zástupný symbol pro obsah 2"/>
          <p:cNvSpPr>
            <a:spLocks noGrp="1"/>
          </p:cNvSpPr>
          <p:nvPr>
            <p:ph idx="1"/>
          </p:nvPr>
        </p:nvSpPr>
        <p:spPr/>
        <p:txBody>
          <a:bodyPr/>
          <a:lstStyle/>
          <a:p>
            <a:r>
              <a:rPr lang="cs-CZ" altLang="en-US" dirty="0"/>
              <a:t>HEART ATTACK (IM)</a:t>
            </a:r>
          </a:p>
          <a:p>
            <a:endParaRPr lang="cs-CZ" altLang="en-US" dirty="0"/>
          </a:p>
          <a:p>
            <a:r>
              <a:rPr lang="cs-CZ" altLang="en-US" dirty="0"/>
              <a:t>CEREBROVASCULAR ATTACK (STROKE)</a:t>
            </a:r>
          </a:p>
          <a:p>
            <a:endParaRPr lang="cs-CZ" altLang="en-US" dirty="0"/>
          </a:p>
          <a:p>
            <a:r>
              <a:rPr lang="cs-CZ" altLang="en-US" dirty="0"/>
              <a:t>WRINKLING, PREMATURE AGEING</a:t>
            </a:r>
          </a:p>
          <a:p>
            <a:endParaRPr lang="cs-CZ" altLang="en-US" dirty="0"/>
          </a:p>
          <a:p>
            <a:r>
              <a:rPr lang="cs-CZ" altLang="en-US" dirty="0"/>
              <a:t>IMPAIRED WOUND HEALING</a:t>
            </a:r>
          </a:p>
          <a:p>
            <a:endParaRPr lang="cs-CZ" altLang="en-US" dirty="0"/>
          </a:p>
          <a:p>
            <a:r>
              <a:rPr lang="cs-CZ" altLang="en-US" dirty="0"/>
              <a:t>LEG AND HAND PAIN, GANGRENE – PERIPHERAL VASCULAR DISEASE</a:t>
            </a:r>
          </a:p>
          <a:p>
            <a:endParaRPr lang="cs-CZ" dirty="0"/>
          </a:p>
        </p:txBody>
      </p:sp>
    </p:spTree>
    <p:extLst>
      <p:ext uri="{BB962C8B-B14F-4D97-AF65-F5344CB8AC3E}">
        <p14:creationId xmlns:p14="http://schemas.microsoft.com/office/powerpoint/2010/main" val="368380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2" descr="C:\Documents and Settings\prof. Hrubá\Plocha\starý kuřá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514" y="1404907"/>
            <a:ext cx="6941925" cy="46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60848"/>
            <a:ext cx="3804298" cy="2481064"/>
          </a:xfrm>
          <a:prstGeom prst="rect">
            <a:avLst/>
          </a:prstGeom>
        </p:spPr>
      </p:pic>
    </p:spTree>
    <p:extLst>
      <p:ext uri="{BB962C8B-B14F-4D97-AF65-F5344CB8AC3E}">
        <p14:creationId xmlns:p14="http://schemas.microsoft.com/office/powerpoint/2010/main" val="2223196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2" descr="C:\Documents and Settings\prof. Hrubá\Plocha\leg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27541"/>
            <a:ext cx="6912768" cy="52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511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IRRITATION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EYES: </a:t>
            </a:r>
            <a:r>
              <a:rPr lang="cs-CZ" altLang="en-US" dirty="0" err="1"/>
              <a:t>excessive</a:t>
            </a:r>
            <a:r>
              <a:rPr lang="cs-CZ" altLang="en-US" dirty="0"/>
              <a:t> </a:t>
            </a:r>
            <a:r>
              <a:rPr lang="cs-CZ" altLang="en-US" dirty="0" err="1"/>
              <a:t>tearing</a:t>
            </a:r>
            <a:r>
              <a:rPr lang="cs-CZ" altLang="en-US" dirty="0"/>
              <a:t>, </a:t>
            </a:r>
            <a:r>
              <a:rPr lang="cs-CZ" altLang="en-US" dirty="0" err="1"/>
              <a:t>blinking</a:t>
            </a:r>
            <a:r>
              <a:rPr lang="cs-CZ" altLang="en-US" dirty="0"/>
              <a:t>, </a:t>
            </a:r>
            <a:r>
              <a:rPr lang="cs-CZ" altLang="en-US" dirty="0" err="1"/>
              <a:t>stinging</a:t>
            </a:r>
            <a:endParaRPr lang="cs-CZ" altLang="en-US" dirty="0"/>
          </a:p>
          <a:p>
            <a:endParaRPr lang="cs-CZ" altLang="en-US" dirty="0"/>
          </a:p>
          <a:p>
            <a:r>
              <a:rPr lang="cs-CZ" altLang="en-US" dirty="0"/>
              <a:t>NOSE: </a:t>
            </a:r>
            <a:r>
              <a:rPr lang="cs-CZ" altLang="en-US" dirty="0" err="1"/>
              <a:t>bad</a:t>
            </a:r>
            <a:r>
              <a:rPr lang="cs-CZ" altLang="en-US" dirty="0"/>
              <a:t> </a:t>
            </a:r>
            <a:r>
              <a:rPr lang="cs-CZ" altLang="en-US" dirty="0" err="1"/>
              <a:t>smell</a:t>
            </a:r>
            <a:r>
              <a:rPr lang="cs-CZ" altLang="en-US" dirty="0"/>
              <a:t>, </a:t>
            </a:r>
            <a:r>
              <a:rPr lang="cs-CZ" altLang="en-US" dirty="0" err="1"/>
              <a:t>stinging</a:t>
            </a:r>
            <a:r>
              <a:rPr lang="cs-CZ" altLang="en-US" dirty="0"/>
              <a:t>, </a:t>
            </a:r>
            <a:r>
              <a:rPr lang="cs-CZ" altLang="en-US" dirty="0" err="1"/>
              <a:t>phlegm</a:t>
            </a:r>
            <a:endParaRPr lang="cs-CZ" altLang="en-US" dirty="0"/>
          </a:p>
          <a:p>
            <a:endParaRPr lang="cs-CZ" altLang="en-US" dirty="0"/>
          </a:p>
          <a:p>
            <a:r>
              <a:rPr lang="cs-CZ" altLang="en-US" dirty="0"/>
              <a:t>NASOPHARYNX: </a:t>
            </a:r>
            <a:r>
              <a:rPr lang="cs-CZ" altLang="en-US" dirty="0" err="1"/>
              <a:t>cough</a:t>
            </a:r>
            <a:r>
              <a:rPr lang="cs-CZ" altLang="en-US" dirty="0"/>
              <a:t>, </a:t>
            </a:r>
            <a:r>
              <a:rPr lang="cs-CZ" altLang="en-US" dirty="0" err="1"/>
              <a:t>chest</a:t>
            </a:r>
            <a:r>
              <a:rPr lang="cs-CZ" altLang="en-US" dirty="0"/>
              <a:t> </a:t>
            </a:r>
            <a:r>
              <a:rPr lang="cs-CZ" altLang="en-US" dirty="0" err="1"/>
              <a:t>could</a:t>
            </a:r>
            <a:endParaRPr lang="cs-CZ" altLang="en-US" dirty="0"/>
          </a:p>
          <a:p>
            <a:endParaRPr lang="cs-CZ" altLang="en-US" dirty="0"/>
          </a:p>
          <a:p>
            <a:endParaRPr lang="cs-CZ" altLang="en-US" dirty="0"/>
          </a:p>
          <a:p>
            <a:endParaRPr lang="cs-CZ" altLang="en-US" dirty="0"/>
          </a:p>
          <a:p>
            <a:r>
              <a:rPr lang="cs-CZ" altLang="en-US" dirty="0"/>
              <a:t>STRESS  DUE TO  DYSCOMFORT</a:t>
            </a:r>
          </a:p>
          <a:p>
            <a:endParaRPr lang="cs-CZ" dirty="0"/>
          </a:p>
        </p:txBody>
      </p:sp>
    </p:spTree>
    <p:extLst>
      <p:ext uri="{BB962C8B-B14F-4D97-AF65-F5344CB8AC3E}">
        <p14:creationId xmlns:p14="http://schemas.microsoft.com/office/powerpoint/2010/main" val="296997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dirty="0"/>
              <a:t>More </a:t>
            </a:r>
            <a:r>
              <a:rPr lang="cs-CZ" altLang="cs-CZ" dirty="0" err="1"/>
              <a:t>people</a:t>
            </a:r>
            <a:r>
              <a:rPr lang="cs-CZ" altLang="cs-CZ" dirty="0"/>
              <a:t> </a:t>
            </a:r>
            <a:r>
              <a:rPr lang="cs-CZ" altLang="cs-CZ" dirty="0" err="1"/>
              <a:t>die</a:t>
            </a:r>
            <a:r>
              <a:rPr lang="cs-CZ" altLang="cs-CZ" dirty="0"/>
              <a:t> </a:t>
            </a:r>
            <a:r>
              <a:rPr lang="cs-CZ" altLang="cs-CZ" dirty="0" err="1"/>
              <a:t>every</a:t>
            </a:r>
            <a:r>
              <a:rPr lang="cs-CZ" altLang="cs-CZ" dirty="0"/>
              <a:t> </a:t>
            </a:r>
            <a:r>
              <a:rPr lang="cs-CZ" altLang="cs-CZ" dirty="0" err="1"/>
              <a:t>year</a:t>
            </a:r>
            <a:r>
              <a:rPr lang="cs-CZ" altLang="cs-CZ" dirty="0"/>
              <a:t> </a:t>
            </a:r>
            <a:endParaRPr lang="cs-CZ" dirty="0"/>
          </a:p>
        </p:txBody>
      </p:sp>
      <p:sp>
        <p:nvSpPr>
          <p:cNvPr id="3" name="Zástupný symbol pro obsah 2"/>
          <p:cNvSpPr>
            <a:spLocks noGrp="1"/>
          </p:cNvSpPr>
          <p:nvPr>
            <p:ph idx="1"/>
          </p:nvPr>
        </p:nvSpPr>
        <p:spPr/>
        <p:txBody>
          <a:bodyPr/>
          <a:lstStyle/>
          <a:p>
            <a:pPr marL="0" indent="0">
              <a:buNone/>
              <a:defRPr/>
            </a:pPr>
            <a:r>
              <a:rPr lang="cs-CZ" dirty="0" err="1"/>
              <a:t>from</a:t>
            </a:r>
            <a:r>
              <a:rPr lang="cs-CZ" dirty="0"/>
              <a:t> smoking </a:t>
            </a:r>
            <a:r>
              <a:rPr lang="cs-CZ" dirty="0" err="1"/>
              <a:t>than</a:t>
            </a:r>
            <a:r>
              <a:rPr lang="cs-CZ" dirty="0"/>
              <a:t> </a:t>
            </a:r>
            <a:r>
              <a:rPr lang="cs-CZ" dirty="0" err="1"/>
              <a:t>from</a:t>
            </a:r>
            <a:r>
              <a:rPr lang="cs-CZ" dirty="0"/>
              <a:t> : </a:t>
            </a:r>
            <a:r>
              <a:rPr lang="cs-CZ" dirty="0" err="1"/>
              <a:t>murder</a:t>
            </a:r>
            <a:r>
              <a:rPr lang="cs-CZ" dirty="0"/>
              <a:t>, AIDS, </a:t>
            </a:r>
            <a:r>
              <a:rPr lang="cs-CZ" dirty="0" err="1"/>
              <a:t>suicide</a:t>
            </a:r>
            <a:r>
              <a:rPr lang="cs-CZ" dirty="0"/>
              <a:t>, </a:t>
            </a:r>
            <a:r>
              <a:rPr lang="cs-CZ" dirty="0" err="1"/>
              <a:t>drugs</a:t>
            </a:r>
            <a:r>
              <a:rPr lang="cs-CZ" dirty="0"/>
              <a:t>, car </a:t>
            </a:r>
            <a:r>
              <a:rPr lang="cs-CZ" dirty="0" err="1"/>
              <a:t>crashers</a:t>
            </a:r>
            <a:r>
              <a:rPr lang="cs-CZ" dirty="0"/>
              <a:t> and </a:t>
            </a:r>
            <a:r>
              <a:rPr lang="cs-CZ" dirty="0" err="1"/>
              <a:t>alcohol</a:t>
            </a:r>
            <a:r>
              <a:rPr lang="cs-CZ" dirty="0"/>
              <a:t> </a:t>
            </a:r>
            <a:r>
              <a:rPr lang="cs-CZ" b="1" i="1" u="sng" dirty="0" err="1">
                <a:solidFill>
                  <a:srgbClr val="FF0000"/>
                </a:solidFill>
              </a:rPr>
              <a:t>together</a:t>
            </a:r>
            <a:r>
              <a:rPr lang="cs-CZ" dirty="0"/>
              <a:t>!</a:t>
            </a:r>
          </a:p>
          <a:p>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71600" y="2665413"/>
            <a:ext cx="7272808" cy="38877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22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SHORT/MIDL-TERM EFFECTS</a:t>
            </a:r>
            <a:endParaRPr lang="cs-CZ" dirty="0"/>
          </a:p>
        </p:txBody>
      </p:sp>
      <p:sp>
        <p:nvSpPr>
          <p:cNvPr id="3" name="Zástupný symbol pro obsah 2"/>
          <p:cNvSpPr>
            <a:spLocks noGrp="1"/>
          </p:cNvSpPr>
          <p:nvPr>
            <p:ph idx="1"/>
          </p:nvPr>
        </p:nvSpPr>
        <p:spPr/>
        <p:txBody>
          <a:bodyPr/>
          <a:lstStyle/>
          <a:p>
            <a:r>
              <a:rPr lang="cs-CZ" altLang="en-US" dirty="0"/>
              <a:t>IMPAIRED IMMUNITY</a:t>
            </a:r>
          </a:p>
          <a:p>
            <a:endParaRPr lang="cs-CZ" altLang="en-US" dirty="0"/>
          </a:p>
          <a:p>
            <a:r>
              <a:rPr lang="cs-CZ" altLang="en-US" dirty="0"/>
              <a:t>HORMONAL DYSBALANCE</a:t>
            </a:r>
          </a:p>
          <a:p>
            <a:endParaRPr lang="cs-CZ" altLang="en-US" dirty="0"/>
          </a:p>
          <a:p>
            <a:r>
              <a:rPr lang="cs-CZ" altLang="en-US" dirty="0"/>
              <a:t>IMPAIRED  BLOOD LIPIDS</a:t>
            </a:r>
          </a:p>
          <a:p>
            <a:endParaRPr lang="cs-CZ" altLang="en-US" dirty="0"/>
          </a:p>
          <a:p>
            <a:r>
              <a:rPr lang="cs-CZ" altLang="en-US" dirty="0"/>
              <a:t>IMPAIRED HEMOCOAGULATION</a:t>
            </a:r>
          </a:p>
          <a:p>
            <a:endParaRPr lang="cs-CZ" altLang="en-US" dirty="0"/>
          </a:p>
          <a:p>
            <a:r>
              <a:rPr lang="cs-CZ" altLang="en-US" dirty="0"/>
              <a:t>CHRONIC INFLAMMATION</a:t>
            </a:r>
          </a:p>
          <a:p>
            <a:endParaRPr lang="cs-CZ" dirty="0"/>
          </a:p>
        </p:txBody>
      </p:sp>
    </p:spTree>
    <p:extLst>
      <p:ext uri="{BB962C8B-B14F-4D97-AF65-F5344CB8AC3E}">
        <p14:creationId xmlns:p14="http://schemas.microsoft.com/office/powerpoint/2010/main" val="2487526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IMMUNE  SYSTEM</a:t>
            </a:r>
            <a:endParaRPr lang="cs-CZ" dirty="0"/>
          </a:p>
        </p:txBody>
      </p:sp>
      <p:sp>
        <p:nvSpPr>
          <p:cNvPr id="3" name="Zástupný symbol pro obsah 2"/>
          <p:cNvSpPr>
            <a:spLocks noGrp="1"/>
          </p:cNvSpPr>
          <p:nvPr>
            <p:ph idx="1"/>
          </p:nvPr>
        </p:nvSpPr>
        <p:spPr/>
        <p:txBody>
          <a:bodyPr/>
          <a:lstStyle/>
          <a:p>
            <a:r>
              <a:rPr lang="cs-CZ" altLang="en-US" dirty="0"/>
              <a:t>IMPAIRED RESISTANCE TO INFECTION</a:t>
            </a:r>
          </a:p>
          <a:p>
            <a:endParaRPr lang="cs-CZ" altLang="en-US" dirty="0"/>
          </a:p>
          <a:p>
            <a:r>
              <a:rPr lang="cs-CZ" altLang="en-US" dirty="0"/>
              <a:t>CONTRIBUTION TO ALLERGIES</a:t>
            </a:r>
          </a:p>
          <a:p>
            <a:endParaRPr lang="cs-CZ" altLang="en-US" dirty="0"/>
          </a:p>
          <a:p>
            <a:r>
              <a:rPr lang="cs-CZ" altLang="en-US" dirty="0"/>
              <a:t>INFANTS AND CHILDREN ARE THE MOST </a:t>
            </a:r>
          </a:p>
          <a:p>
            <a:pPr marL="0" indent="0">
              <a:buNone/>
            </a:pPr>
            <a:r>
              <a:rPr lang="cs-CZ" altLang="en-US" dirty="0"/>
              <a:t>  VULNERABLE POPULATION</a:t>
            </a:r>
          </a:p>
          <a:p>
            <a:endParaRPr lang="cs-CZ" altLang="en-US" dirty="0"/>
          </a:p>
          <a:p>
            <a:r>
              <a:rPr lang="cs-CZ" altLang="en-US" dirty="0"/>
              <a:t>IMPAIRED RESISTANCE TO CANCER (Natural </a:t>
            </a:r>
            <a:r>
              <a:rPr lang="cs-CZ" altLang="en-US" dirty="0" err="1"/>
              <a:t>Killers</a:t>
            </a:r>
            <a:r>
              <a:rPr lang="cs-CZ" altLang="en-US" dirty="0"/>
              <a:t>)</a:t>
            </a:r>
          </a:p>
          <a:p>
            <a:endParaRPr lang="cs-CZ" dirty="0"/>
          </a:p>
        </p:txBody>
      </p:sp>
    </p:spTree>
    <p:extLst>
      <p:ext uri="{BB962C8B-B14F-4D97-AF65-F5344CB8AC3E}">
        <p14:creationId xmlns:p14="http://schemas.microsoft.com/office/powerpoint/2010/main" val="292848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MALE REPRODUCTION</a:t>
            </a:r>
            <a:endParaRPr lang="cs-CZ" dirty="0"/>
          </a:p>
        </p:txBody>
      </p:sp>
      <p:sp>
        <p:nvSpPr>
          <p:cNvPr id="3" name="Zástupný symbol pro obsah 2"/>
          <p:cNvSpPr>
            <a:spLocks noGrp="1"/>
          </p:cNvSpPr>
          <p:nvPr>
            <p:ph idx="1"/>
          </p:nvPr>
        </p:nvSpPr>
        <p:spPr/>
        <p:txBody>
          <a:bodyPr/>
          <a:lstStyle/>
          <a:p>
            <a:r>
              <a:rPr lang="cs-CZ" altLang="en-US" dirty="0"/>
              <a:t>IMPOTENCE (</a:t>
            </a:r>
            <a:r>
              <a:rPr lang="cs-CZ" altLang="en-US" dirty="0" err="1"/>
              <a:t>erectile</a:t>
            </a:r>
            <a:r>
              <a:rPr lang="cs-CZ" altLang="en-US" dirty="0"/>
              <a:t> </a:t>
            </a:r>
            <a:r>
              <a:rPr lang="cs-CZ" altLang="en-US" dirty="0" err="1"/>
              <a:t>dysfunction</a:t>
            </a:r>
            <a:r>
              <a:rPr lang="cs-CZ" altLang="en-US" dirty="0"/>
              <a:t>)</a:t>
            </a:r>
          </a:p>
          <a:p>
            <a:endParaRPr lang="cs-CZ" altLang="en-US" dirty="0"/>
          </a:p>
          <a:p>
            <a:r>
              <a:rPr lang="cs-CZ" altLang="en-US" dirty="0"/>
              <a:t>IMPAIRED SPERMIOGENESIS: deformity, </a:t>
            </a:r>
            <a:r>
              <a:rPr lang="cs-CZ" altLang="en-US" dirty="0" err="1"/>
              <a:t>loss</a:t>
            </a:r>
            <a:r>
              <a:rPr lang="cs-CZ" altLang="en-US" dirty="0"/>
              <a:t> </a:t>
            </a:r>
            <a:r>
              <a:rPr lang="cs-CZ" altLang="en-US" dirty="0" err="1"/>
              <a:t>of</a:t>
            </a:r>
            <a:r>
              <a:rPr lang="cs-CZ" altLang="en-US" dirty="0"/>
              <a:t> motility, </a:t>
            </a:r>
            <a:r>
              <a:rPr lang="cs-CZ" altLang="en-US" dirty="0" err="1"/>
              <a:t>reduced</a:t>
            </a:r>
            <a:r>
              <a:rPr lang="cs-CZ" altLang="en-US" dirty="0"/>
              <a:t> </a:t>
            </a:r>
            <a:r>
              <a:rPr lang="cs-CZ" altLang="en-US" dirty="0" err="1"/>
              <a:t>number</a:t>
            </a:r>
            <a:r>
              <a:rPr lang="cs-CZ" altLang="en-US" dirty="0"/>
              <a:t>, </a:t>
            </a:r>
            <a:r>
              <a:rPr lang="cs-CZ" altLang="en-US" dirty="0" err="1"/>
              <a:t>aneuploid</a:t>
            </a:r>
            <a:r>
              <a:rPr lang="cs-CZ" altLang="en-US" dirty="0"/>
              <a:t> </a:t>
            </a:r>
            <a:r>
              <a:rPr lang="cs-CZ" altLang="en-US" dirty="0" err="1"/>
              <a:t>sperm</a:t>
            </a:r>
            <a:r>
              <a:rPr lang="cs-CZ" altLang="en-US" dirty="0"/>
              <a:t> </a:t>
            </a:r>
            <a:r>
              <a:rPr lang="cs-CZ" altLang="en-US" dirty="0" err="1"/>
              <a:t>cells</a:t>
            </a:r>
            <a:endParaRPr lang="cs-CZ" altLang="en-US" dirty="0"/>
          </a:p>
          <a:p>
            <a:endParaRPr lang="cs-CZ" altLang="en-US" dirty="0"/>
          </a:p>
          <a:p>
            <a:r>
              <a:rPr lang="cs-CZ" altLang="en-US" dirty="0"/>
              <a:t>INFERTILITY</a:t>
            </a:r>
          </a:p>
          <a:p>
            <a:endParaRPr lang="cs-CZ" altLang="en-US" dirty="0"/>
          </a:p>
          <a:p>
            <a:r>
              <a:rPr lang="cs-CZ" altLang="en-US" dirty="0"/>
              <a:t>FETAL MALFORMATIONS</a:t>
            </a:r>
          </a:p>
          <a:p>
            <a:endParaRPr lang="cs-CZ" altLang="en-US" dirty="0"/>
          </a:p>
          <a:p>
            <a:endParaRPr lang="cs-CZ" dirty="0"/>
          </a:p>
        </p:txBody>
      </p:sp>
    </p:spTree>
    <p:extLst>
      <p:ext uri="{BB962C8B-B14F-4D97-AF65-F5344CB8AC3E}">
        <p14:creationId xmlns:p14="http://schemas.microsoft.com/office/powerpoint/2010/main" val="3025480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SMOKING INCREASES ED</a:t>
            </a:r>
            <a:endParaRPr lang="cs-CZ" dirty="0"/>
          </a:p>
        </p:txBody>
      </p:sp>
      <p:sp>
        <p:nvSpPr>
          <p:cNvPr id="3" name="Zástupný symbol pro obsah 2"/>
          <p:cNvSpPr>
            <a:spLocks noGrp="1"/>
          </p:cNvSpPr>
          <p:nvPr>
            <p:ph idx="1"/>
          </p:nvPr>
        </p:nvSpPr>
        <p:spPr/>
        <p:txBody>
          <a:bodyPr/>
          <a:lstStyle/>
          <a:p>
            <a:endParaRPr lang="cs-CZ" altLang="cs-CZ" dirty="0"/>
          </a:p>
          <a:p>
            <a:endParaRPr lang="cs-CZ" altLang="cs-CZ" dirty="0"/>
          </a:p>
          <a:p>
            <a:r>
              <a:rPr lang="cs-CZ" altLang="cs-CZ" dirty="0"/>
              <a:t>FROM 2005 (</a:t>
            </a:r>
            <a:r>
              <a:rPr lang="cs-CZ" altLang="cs-CZ" dirty="0" err="1"/>
              <a:t>Austoni</a:t>
            </a:r>
            <a:r>
              <a:rPr lang="cs-CZ" altLang="cs-CZ" dirty="0"/>
              <a:t> et al.) </a:t>
            </a:r>
            <a:r>
              <a:rPr lang="cs-CZ" altLang="cs-CZ" dirty="0" err="1"/>
              <a:t>studies</a:t>
            </a:r>
            <a:r>
              <a:rPr lang="cs-CZ" altLang="cs-CZ" dirty="0"/>
              <a:t> in many </a:t>
            </a:r>
            <a:r>
              <a:rPr lang="cs-CZ" altLang="cs-CZ" dirty="0" err="1"/>
              <a:t>populations</a:t>
            </a:r>
            <a:r>
              <a:rPr lang="cs-CZ" altLang="cs-CZ" dirty="0"/>
              <a:t>: </a:t>
            </a:r>
            <a:r>
              <a:rPr lang="cs-CZ" altLang="cs-CZ" dirty="0" err="1"/>
              <a:t>China</a:t>
            </a:r>
            <a:r>
              <a:rPr lang="cs-CZ" altLang="cs-CZ" dirty="0"/>
              <a:t>, </a:t>
            </a:r>
            <a:r>
              <a:rPr lang="cs-CZ" altLang="cs-CZ" dirty="0" err="1"/>
              <a:t>Middle</a:t>
            </a:r>
            <a:r>
              <a:rPr lang="cs-CZ" altLang="cs-CZ" dirty="0"/>
              <a:t> East, </a:t>
            </a:r>
            <a:r>
              <a:rPr lang="cs-CZ" altLang="cs-CZ" dirty="0" err="1"/>
              <a:t>Europe</a:t>
            </a:r>
            <a:r>
              <a:rPr lang="cs-CZ" altLang="cs-CZ" dirty="0"/>
              <a:t>, America</a:t>
            </a:r>
          </a:p>
          <a:p>
            <a:endParaRPr lang="cs-CZ" altLang="cs-CZ" dirty="0"/>
          </a:p>
          <a:p>
            <a:r>
              <a:rPr lang="cs-CZ" altLang="cs-CZ" dirty="0"/>
              <a:t>OR = 1,4 – 3.1 </a:t>
            </a:r>
            <a:r>
              <a:rPr lang="cs-CZ" altLang="cs-CZ" dirty="0" err="1"/>
              <a:t>with</a:t>
            </a:r>
            <a:r>
              <a:rPr lang="cs-CZ" altLang="cs-CZ" dirty="0"/>
              <a:t> </a:t>
            </a:r>
            <a:r>
              <a:rPr lang="cs-CZ" altLang="cs-CZ" dirty="0" err="1"/>
              <a:t>respect</a:t>
            </a:r>
            <a:r>
              <a:rPr lang="cs-CZ" altLang="cs-CZ" dirty="0"/>
              <a:t> to </a:t>
            </a:r>
            <a:r>
              <a:rPr lang="cs-CZ" altLang="cs-CZ" dirty="0" err="1"/>
              <a:t>other</a:t>
            </a:r>
            <a:r>
              <a:rPr lang="cs-CZ" altLang="cs-CZ" dirty="0"/>
              <a:t> </a:t>
            </a:r>
            <a:r>
              <a:rPr lang="cs-CZ" altLang="cs-CZ" dirty="0" err="1"/>
              <a:t>causes</a:t>
            </a:r>
            <a:r>
              <a:rPr lang="cs-CZ" altLang="cs-CZ" dirty="0"/>
              <a:t> </a:t>
            </a:r>
            <a:r>
              <a:rPr lang="cs-CZ" altLang="cs-CZ" dirty="0" err="1"/>
              <a:t>of</a:t>
            </a:r>
            <a:r>
              <a:rPr lang="cs-CZ" altLang="cs-CZ" dirty="0"/>
              <a:t> ED</a:t>
            </a:r>
          </a:p>
          <a:p>
            <a:endParaRPr lang="cs-CZ" altLang="cs-CZ" dirty="0"/>
          </a:p>
          <a:p>
            <a:r>
              <a:rPr lang="cs-CZ" altLang="cs-CZ" dirty="0"/>
              <a:t>Smoking </a:t>
            </a:r>
            <a:r>
              <a:rPr lang="cs-CZ" altLang="cs-CZ" dirty="0" err="1"/>
              <a:t>effects</a:t>
            </a:r>
            <a:r>
              <a:rPr lang="cs-CZ" altLang="cs-CZ" dirty="0"/>
              <a:t> on ED are dose </a:t>
            </a:r>
            <a:r>
              <a:rPr lang="cs-CZ" altLang="cs-CZ" dirty="0" err="1"/>
              <a:t>dependent</a:t>
            </a:r>
            <a:endParaRPr lang="cs-CZ" altLang="cs-CZ" dirty="0"/>
          </a:p>
          <a:p>
            <a:endParaRPr lang="cs-CZ" dirty="0"/>
          </a:p>
        </p:txBody>
      </p:sp>
    </p:spTree>
    <p:extLst>
      <p:ext uri="{BB962C8B-B14F-4D97-AF65-F5344CB8AC3E}">
        <p14:creationId xmlns:p14="http://schemas.microsoft.com/office/powerpoint/2010/main" val="2730960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MOLECULAR MECHANISMS</a:t>
            </a:r>
            <a:endParaRPr lang="cs-CZ" dirty="0"/>
          </a:p>
        </p:txBody>
      </p:sp>
      <p:sp>
        <p:nvSpPr>
          <p:cNvPr id="3" name="Zástupný symbol pro obsah 2"/>
          <p:cNvSpPr>
            <a:spLocks noGrp="1"/>
          </p:cNvSpPr>
          <p:nvPr>
            <p:ph idx="1"/>
          </p:nvPr>
        </p:nvSpPr>
        <p:spPr/>
        <p:txBody>
          <a:bodyPr/>
          <a:lstStyle/>
          <a:p>
            <a:r>
              <a:rPr lang="cs-CZ" altLang="cs-CZ" dirty="0"/>
              <a:t>PARASYMPATHETIC NERVOUS SYSTEM INDUCES SMOOTH MUSCLE RELAXATION =&gt; ALLOWS ARTERIAL PRESSURE BLOOD INTO THE CORPUS CAVERNOSUM VIA ACTION </a:t>
            </a:r>
            <a:r>
              <a:rPr lang="cs-CZ" altLang="cs-CZ" dirty="0" err="1"/>
              <a:t>of</a:t>
            </a:r>
            <a:r>
              <a:rPr lang="cs-CZ" altLang="cs-CZ" dirty="0"/>
              <a:t> </a:t>
            </a:r>
            <a:r>
              <a:rPr lang="cs-CZ" altLang="cs-CZ" dirty="0">
                <a:solidFill>
                  <a:srgbClr val="00B0F0"/>
                </a:solidFill>
              </a:rPr>
              <a:t>NITRIC OXIDE </a:t>
            </a:r>
            <a:r>
              <a:rPr lang="cs-CZ" altLang="cs-CZ" dirty="0"/>
              <a:t>(NO)</a:t>
            </a:r>
          </a:p>
          <a:p>
            <a:endParaRPr lang="cs-CZ" altLang="cs-CZ" dirty="0"/>
          </a:p>
          <a:p>
            <a:r>
              <a:rPr lang="cs-CZ" altLang="cs-CZ" dirty="0"/>
              <a:t>NICOTIN IS SYMPATICOMIMETIC,</a:t>
            </a:r>
          </a:p>
          <a:p>
            <a:endParaRPr lang="cs-CZ" altLang="cs-CZ" dirty="0"/>
          </a:p>
          <a:p>
            <a:r>
              <a:rPr lang="cs-CZ" altLang="cs-CZ" dirty="0"/>
              <a:t>LEVELS OF NO  – are </a:t>
            </a:r>
            <a:r>
              <a:rPr lang="cs-CZ" altLang="cs-CZ" dirty="0" err="1"/>
              <a:t>altered</a:t>
            </a:r>
            <a:r>
              <a:rPr lang="cs-CZ" altLang="cs-CZ" dirty="0"/>
              <a:t> by smoking</a:t>
            </a:r>
          </a:p>
          <a:p>
            <a:endParaRPr lang="cs-CZ" dirty="0"/>
          </a:p>
        </p:txBody>
      </p:sp>
    </p:spTree>
    <p:extLst>
      <p:ext uri="{BB962C8B-B14F-4D97-AF65-F5344CB8AC3E}">
        <p14:creationId xmlns:p14="http://schemas.microsoft.com/office/powerpoint/2010/main" val="2992780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SMOKING CESSATION</a:t>
            </a:r>
            <a:endParaRPr lang="cs-CZ" dirty="0"/>
          </a:p>
        </p:txBody>
      </p:sp>
      <p:sp>
        <p:nvSpPr>
          <p:cNvPr id="3" name="Zástupný symbol pro obsah 2"/>
          <p:cNvSpPr>
            <a:spLocks noGrp="1"/>
          </p:cNvSpPr>
          <p:nvPr>
            <p:ph idx="1"/>
          </p:nvPr>
        </p:nvSpPr>
        <p:spPr/>
        <p:txBody>
          <a:bodyPr/>
          <a:lstStyle/>
          <a:p>
            <a:endParaRPr lang="cs-CZ" altLang="cs-CZ" dirty="0"/>
          </a:p>
          <a:p>
            <a:endParaRPr lang="cs-CZ" altLang="cs-CZ" dirty="0"/>
          </a:p>
          <a:p>
            <a:r>
              <a:rPr lang="cs-CZ" altLang="cs-CZ" dirty="0"/>
              <a:t>NO CONSISTENT RESULTS ABOUT THE MAGNITUDE OF THE BENEFITS WITH REGARD TO ED</a:t>
            </a:r>
          </a:p>
          <a:p>
            <a:endParaRPr lang="cs-CZ" altLang="cs-CZ" dirty="0"/>
          </a:p>
          <a:p>
            <a:endParaRPr lang="cs-CZ" altLang="cs-CZ" dirty="0"/>
          </a:p>
          <a:p>
            <a:r>
              <a:rPr lang="cs-CZ" altLang="cs-CZ" dirty="0"/>
              <a:t>HISTORY OF SMOKING PRODUCE SILENT VASCULAR INSULT THAT PERSIST  OVER  TIME</a:t>
            </a:r>
          </a:p>
          <a:p>
            <a:endParaRPr lang="cs-CZ" dirty="0"/>
          </a:p>
        </p:txBody>
      </p:sp>
    </p:spTree>
    <p:extLst>
      <p:ext uri="{BB962C8B-B14F-4D97-AF65-F5344CB8AC3E}">
        <p14:creationId xmlns:p14="http://schemas.microsoft.com/office/powerpoint/2010/main" val="1063152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BETTER PROGNOSIS</a:t>
            </a:r>
            <a:endParaRPr lang="cs-CZ" dirty="0"/>
          </a:p>
        </p:txBody>
      </p:sp>
      <p:sp>
        <p:nvSpPr>
          <p:cNvPr id="3" name="Zástupný symbol pro obsah 2"/>
          <p:cNvSpPr>
            <a:spLocks noGrp="1"/>
          </p:cNvSpPr>
          <p:nvPr>
            <p:ph idx="1"/>
          </p:nvPr>
        </p:nvSpPr>
        <p:spPr/>
        <p:txBody>
          <a:bodyPr/>
          <a:lstStyle/>
          <a:p>
            <a:endParaRPr lang="cs-CZ" altLang="cs-CZ" dirty="0"/>
          </a:p>
          <a:p>
            <a:r>
              <a:rPr lang="cs-CZ" altLang="cs-CZ" dirty="0"/>
              <a:t>IS  BELIEVED FOR  YOUNGER MEN WITHOUT  SO LONG SMOKING HISTORY  and </a:t>
            </a:r>
          </a:p>
          <a:p>
            <a:r>
              <a:rPr lang="cs-CZ" altLang="cs-CZ" dirty="0"/>
              <a:t>WITH LACK OF COMORBIDITIES.</a:t>
            </a:r>
          </a:p>
          <a:p>
            <a:endParaRPr lang="cs-CZ" altLang="cs-CZ" dirty="0"/>
          </a:p>
          <a:p>
            <a:r>
              <a:rPr lang="cs-CZ" altLang="cs-CZ" dirty="0" err="1"/>
              <a:t>Kovac</a:t>
            </a:r>
            <a:r>
              <a:rPr lang="cs-CZ" altLang="cs-CZ" dirty="0"/>
              <a:t> JR et al. </a:t>
            </a:r>
            <a:r>
              <a:rPr lang="cs-CZ" altLang="cs-CZ" dirty="0" err="1"/>
              <a:t>Effects</a:t>
            </a:r>
            <a:r>
              <a:rPr lang="cs-CZ" altLang="cs-CZ" dirty="0"/>
              <a:t> </a:t>
            </a:r>
            <a:r>
              <a:rPr lang="cs-CZ" altLang="cs-CZ" dirty="0" err="1"/>
              <a:t>of</a:t>
            </a:r>
            <a:r>
              <a:rPr lang="cs-CZ" altLang="cs-CZ" dirty="0"/>
              <a:t> </a:t>
            </a:r>
            <a:r>
              <a:rPr lang="cs-CZ" altLang="cs-CZ" dirty="0" err="1"/>
              <a:t>cigarette</a:t>
            </a:r>
            <a:r>
              <a:rPr lang="cs-CZ" altLang="cs-CZ" dirty="0"/>
              <a:t> smoking on </a:t>
            </a:r>
            <a:r>
              <a:rPr lang="cs-CZ" altLang="cs-CZ" dirty="0" err="1"/>
              <a:t>erectile</a:t>
            </a:r>
            <a:r>
              <a:rPr lang="cs-CZ" altLang="cs-CZ" dirty="0"/>
              <a:t> </a:t>
            </a:r>
            <a:r>
              <a:rPr lang="cs-CZ" altLang="cs-CZ" dirty="0" err="1"/>
              <a:t>dysfunction</a:t>
            </a:r>
            <a:endParaRPr lang="cs-CZ" altLang="cs-CZ" dirty="0"/>
          </a:p>
          <a:p>
            <a:r>
              <a:rPr lang="cs-CZ" altLang="cs-CZ" dirty="0" err="1"/>
              <a:t>Andrologia</a:t>
            </a:r>
            <a:r>
              <a:rPr lang="cs-CZ" altLang="cs-CZ" dirty="0"/>
              <a:t> 2014; </a:t>
            </a:r>
          </a:p>
          <a:p>
            <a:r>
              <a:rPr lang="cs-CZ" altLang="cs-CZ" dirty="0" err="1"/>
              <a:t>Doi</a:t>
            </a:r>
            <a:r>
              <a:rPr lang="cs-CZ" altLang="cs-CZ" dirty="0"/>
              <a:t>: 10.1111/and.12393</a:t>
            </a:r>
          </a:p>
          <a:p>
            <a:endParaRPr lang="cs-CZ" dirty="0"/>
          </a:p>
        </p:txBody>
      </p:sp>
    </p:spTree>
    <p:extLst>
      <p:ext uri="{BB962C8B-B14F-4D97-AF65-F5344CB8AC3E}">
        <p14:creationId xmlns:p14="http://schemas.microsoft.com/office/powerpoint/2010/main" val="194382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FEMALE  REPRODUCTION</a:t>
            </a:r>
            <a:endParaRPr lang="cs-CZ" dirty="0"/>
          </a:p>
        </p:txBody>
      </p:sp>
      <p:sp>
        <p:nvSpPr>
          <p:cNvPr id="3" name="Zástupný symbol pro obsah 2"/>
          <p:cNvSpPr>
            <a:spLocks noGrp="1"/>
          </p:cNvSpPr>
          <p:nvPr>
            <p:ph idx="1"/>
          </p:nvPr>
        </p:nvSpPr>
        <p:spPr/>
        <p:txBody>
          <a:bodyPr/>
          <a:lstStyle/>
          <a:p>
            <a:endParaRPr lang="cs-CZ" altLang="en-US" dirty="0"/>
          </a:p>
          <a:p>
            <a:endParaRPr lang="cs-CZ" altLang="en-US" dirty="0"/>
          </a:p>
          <a:p>
            <a:r>
              <a:rPr lang="cs-CZ" altLang="en-US" dirty="0"/>
              <a:t>PAINFUL  MENSTRUATION</a:t>
            </a:r>
          </a:p>
          <a:p>
            <a:r>
              <a:rPr lang="cs-CZ" altLang="en-US" dirty="0"/>
              <a:t>EARLIER MENOPAUSE</a:t>
            </a:r>
          </a:p>
          <a:p>
            <a:r>
              <a:rPr lang="cs-CZ" altLang="en-US" dirty="0"/>
              <a:t>INFERTILITY</a:t>
            </a:r>
          </a:p>
          <a:p>
            <a:r>
              <a:rPr lang="cs-CZ" altLang="en-US" dirty="0"/>
              <a:t>ECTOPIC PREGNANCY</a:t>
            </a:r>
          </a:p>
          <a:p>
            <a:r>
              <a:rPr lang="cs-CZ" altLang="en-US" dirty="0"/>
              <a:t>PLACENTA PRAEVIA</a:t>
            </a:r>
          </a:p>
          <a:p>
            <a:r>
              <a:rPr lang="cs-CZ" altLang="en-US" dirty="0"/>
              <a:t>PREMATURE BIRTH</a:t>
            </a:r>
          </a:p>
          <a:p>
            <a:r>
              <a:rPr lang="cs-CZ" altLang="en-US" dirty="0"/>
              <a:t>SPONTANEOUS ABORTION</a:t>
            </a:r>
          </a:p>
          <a:p>
            <a:endParaRPr lang="cs-CZ" dirty="0"/>
          </a:p>
        </p:txBody>
      </p:sp>
    </p:spTree>
    <p:extLst>
      <p:ext uri="{BB962C8B-B14F-4D97-AF65-F5344CB8AC3E}">
        <p14:creationId xmlns:p14="http://schemas.microsoft.com/office/powerpoint/2010/main" val="269902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BOTH ACTIVE AND PASSIVE SMOKING ARE RISKS  (OR):</a:t>
            </a:r>
            <a:endParaRPr lang="cs-CZ" dirty="0"/>
          </a:p>
        </p:txBody>
      </p:sp>
      <p:sp>
        <p:nvSpPr>
          <p:cNvPr id="3" name="Zástupný symbol pro obsah 2"/>
          <p:cNvSpPr>
            <a:spLocks noGrp="1"/>
          </p:cNvSpPr>
          <p:nvPr>
            <p:ph idx="1"/>
          </p:nvPr>
        </p:nvSpPr>
        <p:spPr>
          <a:xfrm>
            <a:off x="457200" y="2348880"/>
            <a:ext cx="3898776" cy="3412976"/>
          </a:xfrm>
        </p:spPr>
        <p:txBody>
          <a:bodyPr/>
          <a:lstStyle/>
          <a:p>
            <a:r>
              <a:rPr lang="cs-CZ" altLang="en-US" dirty="0"/>
              <a:t>ACTIVE SMOKERS:</a:t>
            </a:r>
          </a:p>
          <a:p>
            <a:pPr>
              <a:buFontTx/>
              <a:buNone/>
            </a:pPr>
            <a:endParaRPr lang="cs-CZ" altLang="en-US" dirty="0"/>
          </a:p>
          <a:p>
            <a:r>
              <a:rPr lang="cs-CZ" altLang="en-US" dirty="0"/>
              <a:t>ABORTIONS ……....1.16</a:t>
            </a:r>
          </a:p>
          <a:p>
            <a:r>
              <a:rPr lang="cs-CZ" altLang="en-US" dirty="0"/>
              <a:t>STILLBIRTHS………1.44</a:t>
            </a:r>
          </a:p>
          <a:p>
            <a:r>
              <a:rPr lang="cs-CZ" altLang="en-US" dirty="0"/>
              <a:t>ECTOPIC PREG. … 1.43</a:t>
            </a:r>
          </a:p>
          <a:p>
            <a:endParaRPr lang="cs-CZ" dirty="0"/>
          </a:p>
        </p:txBody>
      </p:sp>
      <p:sp>
        <p:nvSpPr>
          <p:cNvPr id="4" name="Obdélník 3"/>
          <p:cNvSpPr/>
          <p:nvPr/>
        </p:nvSpPr>
        <p:spPr>
          <a:xfrm>
            <a:off x="5076056" y="2498120"/>
            <a:ext cx="3168352" cy="1938992"/>
          </a:xfrm>
          <a:prstGeom prst="rect">
            <a:avLst/>
          </a:prstGeom>
        </p:spPr>
        <p:txBody>
          <a:bodyPr wrap="square">
            <a:spAutoFit/>
          </a:bodyPr>
          <a:lstStyle/>
          <a:p>
            <a:r>
              <a:rPr lang="cs-CZ" altLang="en-US" sz="2400" dirty="0"/>
              <a:t>PASSIVE SMOKERS</a:t>
            </a:r>
          </a:p>
          <a:p>
            <a:endParaRPr lang="cs-CZ" altLang="en-US" sz="2400" dirty="0"/>
          </a:p>
          <a:p>
            <a:r>
              <a:rPr lang="cs-CZ" altLang="en-US" sz="2400" dirty="0"/>
              <a:t>………..1.17</a:t>
            </a:r>
          </a:p>
          <a:p>
            <a:r>
              <a:rPr lang="cs-CZ" altLang="en-US" sz="2400" dirty="0"/>
              <a:t>………. 1.55</a:t>
            </a:r>
          </a:p>
          <a:p>
            <a:r>
              <a:rPr lang="cs-CZ" altLang="en-US" sz="2400" dirty="0"/>
              <a:t>………. 1.61</a:t>
            </a:r>
          </a:p>
        </p:txBody>
      </p:sp>
    </p:spTree>
    <p:extLst>
      <p:ext uri="{BB962C8B-B14F-4D97-AF65-F5344CB8AC3E}">
        <p14:creationId xmlns:p14="http://schemas.microsoft.com/office/powerpoint/2010/main" val="2757457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SMOKING</a:t>
            </a:r>
            <a:endParaRPr lang="cs-CZ" dirty="0"/>
          </a:p>
        </p:txBody>
      </p:sp>
      <p:sp>
        <p:nvSpPr>
          <p:cNvPr id="3" name="Zástupný symbol pro obsah 2"/>
          <p:cNvSpPr>
            <a:spLocks noGrp="1"/>
          </p:cNvSpPr>
          <p:nvPr>
            <p:ph idx="1"/>
          </p:nvPr>
        </p:nvSpPr>
        <p:spPr/>
        <p:txBody>
          <a:bodyPr/>
          <a:lstStyle/>
          <a:p>
            <a:endParaRPr lang="cs-CZ" altLang="cs-CZ" dirty="0"/>
          </a:p>
          <a:p>
            <a:endParaRPr lang="cs-CZ" altLang="cs-CZ" dirty="0"/>
          </a:p>
          <a:p>
            <a:r>
              <a:rPr lang="cs-CZ" altLang="cs-CZ" dirty="0"/>
              <a:t>SEEMS TO  BE </a:t>
            </a:r>
            <a:r>
              <a:rPr lang="cs-CZ" altLang="cs-CZ" dirty="0">
                <a:solidFill>
                  <a:srgbClr val="00B0F0"/>
                </a:solidFill>
              </a:rPr>
              <a:t>PROTECTIVE </a:t>
            </a:r>
            <a:r>
              <a:rPr lang="cs-CZ" altLang="cs-CZ" dirty="0" err="1"/>
              <a:t>for</a:t>
            </a:r>
            <a:r>
              <a:rPr lang="cs-CZ" altLang="cs-CZ" dirty="0"/>
              <a:t> </a:t>
            </a:r>
            <a:r>
              <a:rPr lang="cs-CZ" altLang="cs-CZ" dirty="0" err="1"/>
              <a:t>the</a:t>
            </a:r>
            <a:r>
              <a:rPr lang="cs-CZ" altLang="cs-CZ" dirty="0"/>
              <a:t>  </a:t>
            </a:r>
            <a:r>
              <a:rPr lang="cs-CZ" altLang="cs-CZ" dirty="0" err="1"/>
              <a:t>development</a:t>
            </a:r>
            <a:r>
              <a:rPr lang="cs-CZ" altLang="cs-CZ" dirty="0"/>
              <a:t> </a:t>
            </a:r>
            <a:r>
              <a:rPr lang="cs-CZ" altLang="cs-CZ" dirty="0" err="1"/>
              <a:t>of</a:t>
            </a:r>
            <a:endParaRPr lang="cs-CZ" altLang="cs-CZ" dirty="0"/>
          </a:p>
          <a:p>
            <a:pPr marL="0" indent="0">
              <a:buNone/>
            </a:pPr>
            <a:r>
              <a:rPr lang="cs-CZ" altLang="cs-CZ" dirty="0"/>
              <a:t>  PREECLAMPSIA (</a:t>
            </a:r>
            <a:r>
              <a:rPr lang="cs-CZ" altLang="cs-CZ" dirty="0" err="1"/>
              <a:t>high</a:t>
            </a:r>
            <a:r>
              <a:rPr lang="cs-CZ" altLang="cs-CZ" dirty="0"/>
              <a:t> </a:t>
            </a:r>
            <a:r>
              <a:rPr lang="cs-CZ" altLang="cs-CZ" dirty="0" err="1"/>
              <a:t>blood</a:t>
            </a:r>
            <a:r>
              <a:rPr lang="cs-CZ" altLang="cs-CZ" dirty="0"/>
              <a:t> </a:t>
            </a:r>
            <a:r>
              <a:rPr lang="cs-CZ" altLang="cs-CZ" dirty="0" err="1"/>
              <a:t>pressure</a:t>
            </a:r>
            <a:r>
              <a:rPr lang="cs-CZ" altLang="cs-CZ" dirty="0"/>
              <a:t>, </a:t>
            </a:r>
            <a:r>
              <a:rPr lang="cs-CZ" altLang="cs-CZ" dirty="0" err="1"/>
              <a:t>proteins</a:t>
            </a:r>
            <a:r>
              <a:rPr lang="cs-CZ" altLang="cs-CZ" dirty="0"/>
              <a:t> in urine)</a:t>
            </a:r>
          </a:p>
          <a:p>
            <a:endParaRPr lang="cs-CZ" dirty="0"/>
          </a:p>
          <a:p>
            <a:endParaRPr lang="cs-CZ" dirty="0"/>
          </a:p>
          <a:p>
            <a:r>
              <a:rPr lang="cs-CZ" altLang="cs-CZ" dirty="0"/>
              <a:t>BUT IT IS NOT A REASON FOR KEEPING SMOKING DURING PREGNANCY!!!, AS OTHER RISKS PREVAILE THIS BENEFIT</a:t>
            </a:r>
          </a:p>
          <a:p>
            <a:endParaRPr lang="cs-CZ" dirty="0"/>
          </a:p>
        </p:txBody>
      </p:sp>
    </p:spTree>
    <p:extLst>
      <p:ext uri="{BB962C8B-B14F-4D97-AF65-F5344CB8AC3E}">
        <p14:creationId xmlns:p14="http://schemas.microsoft.com/office/powerpoint/2010/main" val="405777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GLOBAL BURDEN </a:t>
            </a:r>
            <a:r>
              <a:rPr lang="cs-CZ" altLang="cs-CZ" dirty="0" err="1"/>
              <a:t>of</a:t>
            </a:r>
            <a:r>
              <a:rPr lang="cs-CZ" altLang="cs-CZ" dirty="0"/>
              <a:t> DISEASES</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t>ATTRIBUTABLE EFFECTS </a:t>
            </a:r>
            <a:r>
              <a:rPr lang="cs-CZ" altLang="cs-CZ" dirty="0" err="1"/>
              <a:t>of</a:t>
            </a:r>
            <a:r>
              <a:rPr lang="cs-CZ" altLang="cs-CZ" dirty="0"/>
              <a:t> 67 </a:t>
            </a:r>
            <a:r>
              <a:rPr lang="cs-CZ" altLang="cs-CZ" dirty="0">
                <a:solidFill>
                  <a:srgbClr val="00B0F0"/>
                </a:solidFill>
              </a:rPr>
              <a:t>RISK FACTORS </a:t>
            </a:r>
            <a:r>
              <a:rPr lang="cs-CZ" altLang="cs-CZ" dirty="0"/>
              <a:t>in 21 WORLD REGIONS</a:t>
            </a:r>
          </a:p>
          <a:p>
            <a:r>
              <a:rPr lang="cs-CZ" altLang="cs-CZ" dirty="0"/>
              <a:t>On </a:t>
            </a:r>
            <a:r>
              <a:rPr lang="cs-CZ" altLang="cs-CZ" dirty="0" err="1"/>
              <a:t>DALYs</a:t>
            </a:r>
            <a:r>
              <a:rPr lang="cs-CZ" altLang="cs-CZ" dirty="0"/>
              <a:t> (disability-</a:t>
            </a:r>
            <a:r>
              <a:rPr lang="cs-CZ" altLang="cs-CZ" dirty="0" err="1"/>
              <a:t>adjusted</a:t>
            </a:r>
            <a:r>
              <a:rPr lang="cs-CZ" altLang="cs-CZ" dirty="0"/>
              <a:t> </a:t>
            </a:r>
            <a:r>
              <a:rPr lang="cs-CZ" altLang="cs-CZ" dirty="0" err="1"/>
              <a:t>life</a:t>
            </a:r>
            <a:r>
              <a:rPr lang="cs-CZ" altLang="cs-CZ" dirty="0"/>
              <a:t> </a:t>
            </a:r>
            <a:r>
              <a:rPr lang="cs-CZ" altLang="cs-CZ" dirty="0" err="1"/>
              <a:t>years</a:t>
            </a:r>
            <a:r>
              <a:rPr lang="cs-CZ" altLang="cs-CZ" dirty="0"/>
              <a:t>) =</a:t>
            </a:r>
          </a:p>
          <a:p>
            <a:pPr lvl="1"/>
            <a:r>
              <a:rPr lang="cs-CZ" altLang="cs-CZ" dirty="0"/>
              <a:t>YLD (sum </a:t>
            </a:r>
            <a:r>
              <a:rPr lang="cs-CZ" altLang="cs-CZ" dirty="0" err="1"/>
              <a:t>of</a:t>
            </a:r>
            <a:r>
              <a:rPr lang="cs-CZ" altLang="cs-CZ" dirty="0"/>
              <a:t> </a:t>
            </a:r>
            <a:r>
              <a:rPr lang="cs-CZ" altLang="cs-CZ" dirty="0" err="1"/>
              <a:t>years</a:t>
            </a:r>
            <a:r>
              <a:rPr lang="cs-CZ" altLang="cs-CZ" dirty="0"/>
              <a:t> </a:t>
            </a:r>
            <a:r>
              <a:rPr lang="cs-CZ" altLang="cs-CZ" dirty="0" err="1"/>
              <a:t>lived</a:t>
            </a:r>
            <a:r>
              <a:rPr lang="cs-CZ" altLang="cs-CZ" dirty="0"/>
              <a:t> </a:t>
            </a:r>
            <a:r>
              <a:rPr lang="cs-CZ" altLang="cs-CZ" dirty="0" err="1"/>
              <a:t>with</a:t>
            </a:r>
            <a:r>
              <a:rPr lang="cs-CZ" altLang="cs-CZ" dirty="0"/>
              <a:t> disability) +</a:t>
            </a:r>
          </a:p>
          <a:p>
            <a:pPr lvl="1"/>
            <a:r>
              <a:rPr lang="cs-CZ" altLang="cs-CZ" dirty="0"/>
              <a:t>YLL (</a:t>
            </a:r>
            <a:r>
              <a:rPr lang="cs-CZ" altLang="cs-CZ" dirty="0" err="1"/>
              <a:t>years</a:t>
            </a:r>
            <a:r>
              <a:rPr lang="cs-CZ" altLang="cs-CZ" dirty="0"/>
              <a:t> </a:t>
            </a:r>
            <a:r>
              <a:rPr lang="cs-CZ" altLang="cs-CZ" dirty="0" err="1"/>
              <a:t>of</a:t>
            </a:r>
            <a:r>
              <a:rPr lang="cs-CZ" altLang="cs-CZ" dirty="0"/>
              <a:t> </a:t>
            </a:r>
            <a:r>
              <a:rPr lang="cs-CZ" altLang="cs-CZ" dirty="0" err="1"/>
              <a:t>life</a:t>
            </a:r>
            <a:r>
              <a:rPr lang="cs-CZ" altLang="cs-CZ" dirty="0"/>
              <a:t> </a:t>
            </a:r>
            <a:r>
              <a:rPr lang="cs-CZ" altLang="cs-CZ" dirty="0" err="1"/>
              <a:t>lost</a:t>
            </a:r>
            <a:r>
              <a:rPr lang="cs-CZ" altLang="cs-CZ" dirty="0"/>
              <a:t>)</a:t>
            </a:r>
          </a:p>
          <a:p>
            <a:endParaRPr lang="cs-CZ" altLang="cs-CZ" dirty="0"/>
          </a:p>
          <a:p>
            <a:r>
              <a:rPr lang="cs-CZ" altLang="cs-CZ" dirty="0">
                <a:solidFill>
                  <a:srgbClr val="00B0F0"/>
                </a:solidFill>
              </a:rPr>
              <a:t>FIVE  LEADING  FACTORS</a:t>
            </a:r>
            <a:r>
              <a:rPr lang="cs-CZ" altLang="cs-CZ" dirty="0"/>
              <a:t>:</a:t>
            </a:r>
          </a:p>
          <a:p>
            <a:r>
              <a:rPr lang="cs-CZ" altLang="cs-CZ" dirty="0"/>
              <a:t>(1)  HYPERTENSION</a:t>
            </a:r>
          </a:p>
          <a:p>
            <a:r>
              <a:rPr lang="cs-CZ" altLang="cs-CZ" dirty="0">
                <a:solidFill>
                  <a:srgbClr val="FF0000"/>
                </a:solidFill>
              </a:rPr>
              <a:t>(2)  TOBACCO SMOKING</a:t>
            </a:r>
          </a:p>
          <a:p>
            <a:r>
              <a:rPr lang="cs-CZ" altLang="cs-CZ" dirty="0"/>
              <a:t>(3)  ALCOHOL  USE</a:t>
            </a:r>
          </a:p>
          <a:p>
            <a:r>
              <a:rPr lang="cs-CZ" altLang="cs-CZ" dirty="0"/>
              <a:t>(4)  DIETARY – MALNUTRITION</a:t>
            </a:r>
          </a:p>
          <a:p>
            <a:r>
              <a:rPr lang="cs-CZ" altLang="cs-CZ" dirty="0"/>
              <a:t>(5)  PHYSICAL  INACTIVITY</a:t>
            </a:r>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176576"/>
            <a:ext cx="4499992" cy="2196640"/>
          </a:xfrm>
          <a:prstGeom prst="rect">
            <a:avLst/>
          </a:prstGeom>
        </p:spPr>
      </p:pic>
    </p:spTree>
    <p:extLst>
      <p:ext uri="{BB962C8B-B14F-4D97-AF65-F5344CB8AC3E}">
        <p14:creationId xmlns:p14="http://schemas.microsoft.com/office/powerpoint/2010/main" val="4192307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OTHERS</a:t>
            </a:r>
            <a:endParaRPr lang="cs-CZ" dirty="0"/>
          </a:p>
        </p:txBody>
      </p:sp>
      <p:sp>
        <p:nvSpPr>
          <p:cNvPr id="3" name="Zástupný symbol pro obsah 2"/>
          <p:cNvSpPr>
            <a:spLocks noGrp="1"/>
          </p:cNvSpPr>
          <p:nvPr>
            <p:ph idx="1"/>
          </p:nvPr>
        </p:nvSpPr>
        <p:spPr/>
        <p:txBody>
          <a:bodyPr/>
          <a:lstStyle/>
          <a:p>
            <a:r>
              <a:rPr lang="cs-CZ" altLang="en-US" dirty="0"/>
              <a:t>HORMONAL DYSBALANCE CONTRIBUTES TO:</a:t>
            </a:r>
          </a:p>
          <a:p>
            <a:endParaRPr lang="cs-CZ" altLang="en-US" dirty="0"/>
          </a:p>
          <a:p>
            <a:r>
              <a:rPr lang="cs-CZ" altLang="en-US" dirty="0"/>
              <a:t>DIABETES MELLITUS and COMPLICATIONS</a:t>
            </a:r>
          </a:p>
          <a:p>
            <a:endParaRPr lang="cs-CZ" altLang="en-US" dirty="0"/>
          </a:p>
          <a:p>
            <a:r>
              <a:rPr lang="cs-CZ" altLang="en-US" dirty="0"/>
              <a:t>OSTEOPOROSIS</a:t>
            </a:r>
          </a:p>
          <a:p>
            <a:endParaRPr lang="cs-CZ" altLang="en-US" dirty="0"/>
          </a:p>
          <a:p>
            <a:r>
              <a:rPr lang="cs-CZ" altLang="en-US" dirty="0"/>
              <a:t>HIP FRACTURES</a:t>
            </a:r>
          </a:p>
          <a:p>
            <a:endParaRPr lang="cs-CZ" altLang="en-US" dirty="0"/>
          </a:p>
          <a:p>
            <a:r>
              <a:rPr lang="cs-CZ" altLang="en-US" dirty="0"/>
              <a:t>By </a:t>
            </a:r>
            <a:r>
              <a:rPr lang="cs-CZ" altLang="en-US" dirty="0" err="1"/>
              <a:t>the</a:t>
            </a:r>
            <a:r>
              <a:rPr lang="cs-CZ" altLang="en-US" dirty="0"/>
              <a:t> </a:t>
            </a:r>
            <a:r>
              <a:rPr lang="cs-CZ" altLang="en-US" dirty="0">
                <a:solidFill>
                  <a:srgbClr val="00B0F0"/>
                </a:solidFill>
              </a:rPr>
              <a:t>ANTIESTROGENIC EFFECT </a:t>
            </a:r>
            <a:r>
              <a:rPr lang="cs-CZ" altLang="en-US" dirty="0"/>
              <a:t>OF NICOTINE</a:t>
            </a:r>
          </a:p>
          <a:p>
            <a:endParaRPr lang="cs-CZ" dirty="0"/>
          </a:p>
        </p:txBody>
      </p:sp>
    </p:spTree>
    <p:extLst>
      <p:ext uri="{BB962C8B-B14F-4D97-AF65-F5344CB8AC3E}">
        <p14:creationId xmlns:p14="http://schemas.microsoft.com/office/powerpoint/2010/main" val="958503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BLOOD  LIPIDS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INCREASED LEVELS OF</a:t>
            </a:r>
          </a:p>
          <a:p>
            <a:pPr>
              <a:buNone/>
            </a:pPr>
            <a:r>
              <a:rPr lang="cs-CZ" altLang="en-US" dirty="0"/>
              <a:t>- TOTAL CHOLESTEROL</a:t>
            </a:r>
          </a:p>
          <a:p>
            <a:pPr>
              <a:buNone/>
            </a:pPr>
            <a:r>
              <a:rPr lang="cs-CZ" altLang="en-US" dirty="0"/>
              <a:t>-  LDL – CHOLESTEROL</a:t>
            </a:r>
          </a:p>
          <a:p>
            <a:pPr>
              <a:buFontTx/>
              <a:buChar char="-"/>
            </a:pPr>
            <a:r>
              <a:rPr lang="cs-CZ" altLang="en-US" dirty="0"/>
              <a:t>VLDL – CHOLESTEROL</a:t>
            </a:r>
          </a:p>
          <a:p>
            <a:pPr>
              <a:buNone/>
            </a:pPr>
            <a:endParaRPr lang="cs-CZ" altLang="en-US" dirty="0"/>
          </a:p>
          <a:p>
            <a:pPr>
              <a:buNone/>
            </a:pPr>
            <a:endParaRPr lang="cs-CZ" altLang="en-US" dirty="0"/>
          </a:p>
          <a:p>
            <a:r>
              <a:rPr lang="cs-CZ" altLang="en-US" dirty="0"/>
              <a:t>DECREASED LEVELS OF</a:t>
            </a:r>
          </a:p>
          <a:p>
            <a:pPr>
              <a:buNone/>
            </a:pPr>
            <a:r>
              <a:rPr lang="cs-CZ" altLang="en-US" dirty="0"/>
              <a:t>-  HDL- CHOLESTEROL</a:t>
            </a:r>
          </a:p>
          <a:p>
            <a:endParaRPr lang="cs-CZ" dirty="0"/>
          </a:p>
        </p:txBody>
      </p:sp>
    </p:spTree>
    <p:extLst>
      <p:ext uri="{BB962C8B-B14F-4D97-AF65-F5344CB8AC3E}">
        <p14:creationId xmlns:p14="http://schemas.microsoft.com/office/powerpoint/2010/main" val="2249905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HEMOCOAGULATION</a:t>
            </a:r>
            <a:endParaRPr lang="cs-CZ" dirty="0"/>
          </a:p>
        </p:txBody>
      </p:sp>
      <p:sp>
        <p:nvSpPr>
          <p:cNvPr id="3" name="Zástupný symbol pro obsah 2"/>
          <p:cNvSpPr>
            <a:spLocks noGrp="1"/>
          </p:cNvSpPr>
          <p:nvPr>
            <p:ph idx="1"/>
          </p:nvPr>
        </p:nvSpPr>
        <p:spPr/>
        <p:txBody>
          <a:bodyPr/>
          <a:lstStyle/>
          <a:p>
            <a:endParaRPr lang="cs-CZ" altLang="en-US" dirty="0"/>
          </a:p>
          <a:p>
            <a:endParaRPr lang="cs-CZ" altLang="en-US" dirty="0"/>
          </a:p>
          <a:p>
            <a:endParaRPr lang="cs-CZ" altLang="en-US" dirty="0"/>
          </a:p>
          <a:p>
            <a:r>
              <a:rPr lang="cs-CZ" altLang="en-US" dirty="0"/>
              <a:t>ENHANCED ACTIVITY OF THROMBOCYTES and</a:t>
            </a:r>
          </a:p>
          <a:p>
            <a:pPr marL="0" indent="0">
              <a:buNone/>
            </a:pPr>
            <a:r>
              <a:rPr lang="cs-CZ" altLang="en-US" dirty="0"/>
              <a:t>  FACTOR VIII  =&gt;</a:t>
            </a:r>
          </a:p>
          <a:p>
            <a:pPr>
              <a:buNone/>
            </a:pPr>
            <a:endParaRPr lang="cs-CZ" altLang="en-US" dirty="0"/>
          </a:p>
          <a:p>
            <a:r>
              <a:rPr lang="cs-CZ" altLang="en-US" dirty="0"/>
              <a:t>ARTERIAL THROMBOSIS (IM, </a:t>
            </a:r>
            <a:r>
              <a:rPr lang="cs-CZ" altLang="en-US" dirty="0" err="1"/>
              <a:t>stroke</a:t>
            </a:r>
            <a:r>
              <a:rPr lang="cs-CZ" altLang="en-US" dirty="0"/>
              <a:t>, </a:t>
            </a:r>
            <a:r>
              <a:rPr lang="cs-CZ" altLang="en-US" dirty="0" err="1"/>
              <a:t>gangrene</a:t>
            </a:r>
            <a:r>
              <a:rPr lang="cs-CZ" altLang="en-US" dirty="0"/>
              <a:t> in </a:t>
            </a:r>
            <a:r>
              <a:rPr lang="cs-CZ" altLang="en-US" dirty="0" err="1"/>
              <a:t>periferies</a:t>
            </a:r>
            <a:r>
              <a:rPr lang="cs-CZ" altLang="en-US" dirty="0"/>
              <a:t>)</a:t>
            </a:r>
          </a:p>
          <a:p>
            <a:endParaRPr lang="cs-CZ" dirty="0"/>
          </a:p>
        </p:txBody>
      </p:sp>
    </p:spTree>
    <p:extLst>
      <p:ext uri="{BB962C8B-B14F-4D97-AF65-F5344CB8AC3E}">
        <p14:creationId xmlns:p14="http://schemas.microsoft.com/office/powerpoint/2010/main" val="1737634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SMOKING  IS RESPONSIBLE</a:t>
            </a:r>
            <a:endParaRPr lang="cs-CZ" dirty="0"/>
          </a:p>
        </p:txBody>
      </p:sp>
      <p:sp>
        <p:nvSpPr>
          <p:cNvPr id="3" name="Zástupný symbol pro obsah 2"/>
          <p:cNvSpPr>
            <a:spLocks noGrp="1"/>
          </p:cNvSpPr>
          <p:nvPr>
            <p:ph idx="1"/>
          </p:nvPr>
        </p:nvSpPr>
        <p:spPr/>
        <p:txBody>
          <a:bodyPr/>
          <a:lstStyle/>
          <a:p>
            <a:pPr>
              <a:lnSpc>
                <a:spcPct val="90000"/>
              </a:lnSpc>
            </a:pPr>
            <a:endParaRPr lang="cs-CZ" altLang="en-US" dirty="0"/>
          </a:p>
          <a:p>
            <a:pPr>
              <a:lnSpc>
                <a:spcPct val="90000"/>
              </a:lnSpc>
            </a:pPr>
            <a:r>
              <a:rPr lang="cs-CZ" altLang="en-US" dirty="0"/>
              <a:t>FOR 25% OF ISCHEMIC HEART DISEASES </a:t>
            </a:r>
          </a:p>
          <a:p>
            <a:pPr>
              <a:lnSpc>
                <a:spcPct val="90000"/>
              </a:lnSpc>
            </a:pPr>
            <a:endParaRPr lang="cs-CZ" altLang="en-US" dirty="0"/>
          </a:p>
          <a:p>
            <a:pPr>
              <a:lnSpc>
                <a:spcPct val="90000"/>
              </a:lnSpc>
            </a:pPr>
            <a:r>
              <a:rPr lang="cs-CZ" altLang="en-US" dirty="0"/>
              <a:t>FOR 25% OF VASCULAR DISEASES (</a:t>
            </a:r>
            <a:r>
              <a:rPr lang="cs-CZ" altLang="en-US" dirty="0" err="1"/>
              <a:t>stroke</a:t>
            </a:r>
            <a:r>
              <a:rPr lang="cs-CZ" altLang="en-US" dirty="0"/>
              <a:t>, Burger d., aneurysma, </a:t>
            </a:r>
            <a:r>
              <a:rPr lang="cs-CZ" altLang="en-US" dirty="0" err="1"/>
              <a:t>macular</a:t>
            </a:r>
            <a:r>
              <a:rPr lang="cs-CZ" altLang="en-US" dirty="0"/>
              <a:t> </a:t>
            </a:r>
            <a:r>
              <a:rPr lang="cs-CZ" altLang="en-US" dirty="0" err="1"/>
              <a:t>degeneration</a:t>
            </a:r>
            <a:r>
              <a:rPr lang="cs-CZ" altLang="en-US" dirty="0"/>
              <a:t>, </a:t>
            </a:r>
            <a:r>
              <a:rPr lang="cs-CZ" altLang="en-US" dirty="0" err="1"/>
              <a:t>cataracts</a:t>
            </a:r>
            <a:r>
              <a:rPr lang="cs-CZ" altLang="en-US" dirty="0"/>
              <a:t>)</a:t>
            </a:r>
          </a:p>
          <a:p>
            <a:pPr>
              <a:lnSpc>
                <a:spcPct val="90000"/>
              </a:lnSpc>
            </a:pPr>
            <a:endParaRPr lang="cs-CZ" altLang="en-US" dirty="0"/>
          </a:p>
          <a:p>
            <a:pPr>
              <a:lnSpc>
                <a:spcPct val="90000"/>
              </a:lnSpc>
            </a:pPr>
            <a:r>
              <a:rPr lang="cs-CZ" altLang="en-US" dirty="0"/>
              <a:t>FOR EARLIER ATHEROSCLEROSIS</a:t>
            </a:r>
          </a:p>
          <a:p>
            <a:pPr>
              <a:lnSpc>
                <a:spcPct val="90000"/>
              </a:lnSpc>
            </a:pPr>
            <a:endParaRPr lang="cs-CZ" altLang="en-US" dirty="0"/>
          </a:p>
          <a:p>
            <a:pPr>
              <a:lnSpc>
                <a:spcPct val="90000"/>
              </a:lnSpc>
            </a:pPr>
            <a:r>
              <a:rPr lang="cs-CZ" altLang="en-US" dirty="0"/>
              <a:t>FOR 75% OF CHRONIC OBSTRUCTIVE  PULMONAL DISEASE (</a:t>
            </a:r>
            <a:r>
              <a:rPr lang="cs-CZ" altLang="en-US" dirty="0" err="1"/>
              <a:t>chr</a:t>
            </a:r>
            <a:r>
              <a:rPr lang="cs-CZ" altLang="en-US" dirty="0"/>
              <a:t>. bronchitis, </a:t>
            </a:r>
            <a:r>
              <a:rPr lang="cs-CZ" altLang="en-US" dirty="0" err="1"/>
              <a:t>emphysema</a:t>
            </a:r>
            <a:r>
              <a:rPr lang="cs-CZ" altLang="en-US" dirty="0"/>
              <a:t>)</a:t>
            </a:r>
          </a:p>
          <a:p>
            <a:endParaRPr lang="cs-CZ" dirty="0"/>
          </a:p>
        </p:txBody>
      </p:sp>
    </p:spTree>
    <p:extLst>
      <p:ext uri="{BB962C8B-B14F-4D97-AF65-F5344CB8AC3E}">
        <p14:creationId xmlns:p14="http://schemas.microsoft.com/office/powerpoint/2010/main" val="1474237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533400"/>
            <a:ext cx="8507288" cy="990600"/>
          </a:xfrm>
        </p:spPr>
        <p:txBody>
          <a:bodyPr>
            <a:normAutofit fontScale="90000"/>
          </a:bodyPr>
          <a:lstStyle/>
          <a:p>
            <a:r>
              <a:rPr lang="cs-CZ" altLang="en-US" dirty="0"/>
              <a:t>EXPOSURE TO  ETS </a:t>
            </a:r>
            <a:r>
              <a:rPr lang="cs-CZ" altLang="en-US" sz="2700" dirty="0"/>
              <a:t>(</a:t>
            </a:r>
            <a:r>
              <a:rPr lang="cs-CZ" sz="2700" dirty="0" err="1"/>
              <a:t>Environmental</a:t>
            </a:r>
            <a:r>
              <a:rPr lang="cs-CZ" sz="2700" dirty="0"/>
              <a:t> </a:t>
            </a:r>
            <a:r>
              <a:rPr lang="cs-CZ" sz="2700" dirty="0" err="1"/>
              <a:t>tobacco</a:t>
            </a:r>
            <a:r>
              <a:rPr lang="cs-CZ" sz="2700" dirty="0"/>
              <a:t> </a:t>
            </a:r>
            <a:r>
              <a:rPr lang="cs-CZ" sz="2700" dirty="0" err="1"/>
              <a:t>smoke</a:t>
            </a:r>
            <a:r>
              <a:rPr lang="cs-CZ" sz="2700" dirty="0"/>
              <a:t>)</a:t>
            </a:r>
          </a:p>
        </p:txBody>
      </p:sp>
      <p:sp>
        <p:nvSpPr>
          <p:cNvPr id="3" name="Zástupný symbol pro obsah 2"/>
          <p:cNvSpPr>
            <a:spLocks noGrp="1"/>
          </p:cNvSpPr>
          <p:nvPr>
            <p:ph idx="1"/>
          </p:nvPr>
        </p:nvSpPr>
        <p:spPr/>
        <p:txBody>
          <a:bodyPr>
            <a:normAutofit lnSpcReduction="10000"/>
          </a:bodyPr>
          <a:lstStyle/>
          <a:p>
            <a:endParaRPr lang="cs-CZ" altLang="en-US" dirty="0"/>
          </a:p>
          <a:p>
            <a:r>
              <a:rPr lang="cs-CZ" altLang="en-US" dirty="0"/>
              <a:t>INCREASES THE RISK OF ACUTE CORONARY SYNDROM by 25 – 30 %:</a:t>
            </a:r>
          </a:p>
          <a:p>
            <a:endParaRPr lang="cs-CZ" altLang="en-US" dirty="0"/>
          </a:p>
          <a:p>
            <a:r>
              <a:rPr lang="cs-CZ" altLang="en-US" dirty="0"/>
              <a:t>INCREASED THROMBOGENESIS and</a:t>
            </a:r>
          </a:p>
          <a:p>
            <a:pPr marL="0" indent="0">
              <a:buNone/>
            </a:pPr>
            <a:r>
              <a:rPr lang="cs-CZ" altLang="en-US" dirty="0"/>
              <a:t>  LDL-CHOLESTEROL OXIDATION</a:t>
            </a:r>
          </a:p>
          <a:p>
            <a:endParaRPr lang="cs-CZ" altLang="en-US" dirty="0"/>
          </a:p>
          <a:p>
            <a:r>
              <a:rPr lang="cs-CZ" altLang="en-US" dirty="0"/>
              <a:t>DECREASED ABILITY TO EXERCISE</a:t>
            </a:r>
          </a:p>
          <a:p>
            <a:endParaRPr lang="cs-CZ" altLang="en-US" dirty="0"/>
          </a:p>
          <a:p>
            <a:r>
              <a:rPr lang="cs-CZ" altLang="en-US" dirty="0"/>
              <a:t>ACTIVE INFLAMMATORY PATHWAY</a:t>
            </a:r>
          </a:p>
          <a:p>
            <a:endParaRPr lang="cs-CZ" altLang="en-US" dirty="0"/>
          </a:p>
          <a:p>
            <a:r>
              <a:rPr lang="cs-CZ" altLang="en-US" dirty="0"/>
              <a:t>IMPAIRED VASCULAR REPAIR</a:t>
            </a:r>
          </a:p>
          <a:p>
            <a:endParaRPr lang="cs-CZ" dirty="0"/>
          </a:p>
        </p:txBody>
      </p:sp>
    </p:spTree>
    <p:extLst>
      <p:ext uri="{BB962C8B-B14F-4D97-AF65-F5344CB8AC3E}">
        <p14:creationId xmlns:p14="http://schemas.microsoft.com/office/powerpoint/2010/main" val="2817101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6192"/>
            <a:ext cx="8229600" cy="990600"/>
          </a:xfrm>
        </p:spPr>
        <p:txBody>
          <a:bodyPr/>
          <a:lstStyle/>
          <a:p>
            <a:r>
              <a:rPr lang="cs-CZ" altLang="en-US" dirty="0"/>
              <a:t>SMOKING CONTRIBUTES TO</a:t>
            </a:r>
            <a:endParaRPr lang="cs-CZ" dirty="0"/>
          </a:p>
        </p:txBody>
      </p:sp>
      <p:sp>
        <p:nvSpPr>
          <p:cNvPr id="3" name="Zástupný symbol pro obsah 2"/>
          <p:cNvSpPr>
            <a:spLocks noGrp="1"/>
          </p:cNvSpPr>
          <p:nvPr>
            <p:ph idx="1"/>
          </p:nvPr>
        </p:nvSpPr>
        <p:spPr/>
        <p:txBody>
          <a:bodyPr>
            <a:normAutofit/>
          </a:bodyPr>
          <a:lstStyle/>
          <a:p>
            <a:r>
              <a:rPr lang="cs-CZ" altLang="en-US" dirty="0"/>
              <a:t>STOMACH AND DUODENAL ULCERS</a:t>
            </a:r>
          </a:p>
          <a:p>
            <a:endParaRPr lang="cs-CZ" altLang="en-US" dirty="0"/>
          </a:p>
          <a:p>
            <a:r>
              <a:rPr lang="cs-CZ" altLang="en-US" dirty="0"/>
              <a:t>GUM DISEASES – GINGIVITIS, PERIODONTITIS</a:t>
            </a:r>
          </a:p>
          <a:p>
            <a:endParaRPr lang="cs-CZ" altLang="en-US" dirty="0"/>
          </a:p>
          <a:p>
            <a:r>
              <a:rPr lang="cs-CZ" altLang="en-US" dirty="0"/>
              <a:t>TEETH LOOSE</a:t>
            </a:r>
          </a:p>
          <a:p>
            <a:endParaRPr lang="cs-CZ" altLang="en-US" dirty="0"/>
          </a:p>
          <a:p>
            <a:r>
              <a:rPr lang="cs-CZ" altLang="en-US" dirty="0"/>
              <a:t>PROGRESSION OF PRESBYACUSIS </a:t>
            </a:r>
          </a:p>
          <a:p>
            <a:endParaRPr lang="cs-CZ" altLang="en-US" dirty="0"/>
          </a:p>
          <a:p>
            <a:r>
              <a:rPr lang="cs-CZ" altLang="en-US" dirty="0"/>
              <a:t>PSORIASIS and </a:t>
            </a:r>
            <a:r>
              <a:rPr lang="cs-CZ" altLang="en-US" dirty="0" err="1"/>
              <a:t>other</a:t>
            </a:r>
            <a:r>
              <a:rPr lang="cs-CZ" altLang="en-US" dirty="0"/>
              <a:t> skin </a:t>
            </a:r>
            <a:r>
              <a:rPr lang="cs-CZ" altLang="en-US" dirty="0" err="1"/>
              <a:t>diseases</a:t>
            </a:r>
            <a:endParaRPr lang="cs-CZ" altLang="en-US" dirty="0"/>
          </a:p>
          <a:p>
            <a:endParaRPr lang="cs-CZ" altLang="en-US" dirty="0"/>
          </a:p>
          <a:p>
            <a:r>
              <a:rPr lang="cs-CZ" altLang="en-US" dirty="0"/>
              <a:t>TREMOR</a:t>
            </a:r>
          </a:p>
          <a:p>
            <a:endParaRPr lang="cs-CZ" dirty="0"/>
          </a:p>
        </p:txBody>
      </p:sp>
    </p:spTree>
    <p:extLst>
      <p:ext uri="{BB962C8B-B14F-4D97-AF65-F5344CB8AC3E}">
        <p14:creationId xmlns:p14="http://schemas.microsoft.com/office/powerpoint/2010/main" val="3981524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MENTAL  HEALTH:</a:t>
            </a:r>
            <a:endParaRPr lang="cs-CZ" dirty="0"/>
          </a:p>
        </p:txBody>
      </p:sp>
      <p:sp>
        <p:nvSpPr>
          <p:cNvPr id="3" name="Zástupný symbol pro obsah 2"/>
          <p:cNvSpPr>
            <a:spLocks noGrp="1"/>
          </p:cNvSpPr>
          <p:nvPr>
            <p:ph idx="1"/>
          </p:nvPr>
        </p:nvSpPr>
        <p:spPr>
          <a:xfrm>
            <a:off x="457200" y="1648544"/>
            <a:ext cx="8229600" cy="4876800"/>
          </a:xfrm>
        </p:spPr>
        <p:txBody>
          <a:bodyPr/>
          <a:lstStyle/>
          <a:p>
            <a:pPr>
              <a:defRPr/>
            </a:pPr>
            <a:endParaRPr lang="cs-CZ" dirty="0"/>
          </a:p>
          <a:p>
            <a:pPr>
              <a:defRPr/>
            </a:pPr>
            <a:r>
              <a:rPr lang="cs-CZ" dirty="0"/>
              <a:t>Smoking negative </a:t>
            </a:r>
            <a:r>
              <a:rPr lang="cs-CZ" dirty="0" err="1"/>
              <a:t>influences</a:t>
            </a:r>
            <a:r>
              <a:rPr lang="cs-CZ" dirty="0"/>
              <a:t>: </a:t>
            </a:r>
          </a:p>
          <a:p>
            <a:pPr>
              <a:defRPr/>
            </a:pPr>
            <a:r>
              <a:rPr lang="cs-CZ" dirty="0"/>
              <a:t>- brain </a:t>
            </a:r>
            <a:r>
              <a:rPr lang="cs-CZ" dirty="0" err="1"/>
              <a:t>development</a:t>
            </a:r>
            <a:r>
              <a:rPr lang="cs-CZ" dirty="0"/>
              <a:t>,</a:t>
            </a:r>
          </a:p>
          <a:p>
            <a:pPr>
              <a:defRPr/>
            </a:pPr>
            <a:r>
              <a:rPr lang="cs-CZ" dirty="0"/>
              <a:t>- </a:t>
            </a:r>
            <a:r>
              <a:rPr lang="cs-CZ" dirty="0" err="1"/>
              <a:t>memory</a:t>
            </a:r>
            <a:endParaRPr lang="cs-CZ" dirty="0"/>
          </a:p>
          <a:p>
            <a:pPr>
              <a:defRPr/>
            </a:pPr>
            <a:endParaRPr lang="cs-CZ" dirty="0"/>
          </a:p>
          <a:p>
            <a:pPr marL="0" indent="0">
              <a:buFontTx/>
              <a:buNone/>
              <a:defRPr/>
            </a:pPr>
            <a:r>
              <a:rPr lang="cs-CZ" dirty="0"/>
              <a:t>Smoking </a:t>
            </a:r>
            <a:r>
              <a:rPr lang="cs-CZ" dirty="0" err="1"/>
              <a:t>is</a:t>
            </a:r>
            <a:r>
              <a:rPr lang="cs-CZ" dirty="0"/>
              <a:t> a </a:t>
            </a:r>
            <a:r>
              <a:rPr lang="cs-CZ" dirty="0">
                <a:solidFill>
                  <a:srgbClr val="00B0F0"/>
                </a:solidFill>
              </a:rPr>
              <a:t>risk</a:t>
            </a:r>
            <a:r>
              <a:rPr lang="cs-CZ" dirty="0"/>
              <a:t> </a:t>
            </a:r>
            <a:r>
              <a:rPr lang="cs-CZ" dirty="0" err="1"/>
              <a:t>factor</a:t>
            </a:r>
            <a:r>
              <a:rPr lang="cs-CZ" dirty="0"/>
              <a:t> </a:t>
            </a:r>
            <a:r>
              <a:rPr lang="cs-CZ" dirty="0" err="1"/>
              <a:t>for</a:t>
            </a:r>
            <a:r>
              <a:rPr lang="cs-CZ" dirty="0"/>
              <a:t> Alzheimer </a:t>
            </a:r>
            <a:r>
              <a:rPr lang="cs-CZ" dirty="0" err="1"/>
              <a:t>disease</a:t>
            </a:r>
            <a:endParaRPr lang="cs-CZ" dirty="0"/>
          </a:p>
          <a:p>
            <a:pPr marL="0" indent="0">
              <a:buFontTx/>
              <a:buNone/>
              <a:defRPr/>
            </a:pPr>
            <a:endParaRPr lang="cs-CZ" dirty="0"/>
          </a:p>
          <a:p>
            <a:pPr marL="0" indent="0">
              <a:buFontTx/>
              <a:buNone/>
              <a:defRPr/>
            </a:pPr>
            <a:r>
              <a:rPr lang="cs-CZ" dirty="0"/>
              <a:t>Smoking </a:t>
            </a:r>
            <a:r>
              <a:rPr lang="cs-CZ" dirty="0" err="1"/>
              <a:t>is</a:t>
            </a:r>
            <a:r>
              <a:rPr lang="cs-CZ" dirty="0"/>
              <a:t> a </a:t>
            </a:r>
            <a:r>
              <a:rPr lang="cs-CZ" dirty="0" err="1">
                <a:solidFill>
                  <a:srgbClr val="00B0F0"/>
                </a:solidFill>
              </a:rPr>
              <a:t>protective</a:t>
            </a:r>
            <a:r>
              <a:rPr lang="cs-CZ" dirty="0">
                <a:solidFill>
                  <a:srgbClr val="00B0F0"/>
                </a:solidFill>
              </a:rPr>
              <a:t> </a:t>
            </a:r>
            <a:r>
              <a:rPr lang="cs-CZ" dirty="0" err="1"/>
              <a:t>factor</a:t>
            </a:r>
            <a:r>
              <a:rPr lang="cs-CZ" dirty="0"/>
              <a:t> </a:t>
            </a:r>
            <a:r>
              <a:rPr lang="cs-CZ" dirty="0" err="1"/>
              <a:t>for</a:t>
            </a:r>
            <a:r>
              <a:rPr lang="cs-CZ" dirty="0"/>
              <a:t> Parkinson </a:t>
            </a:r>
            <a:r>
              <a:rPr lang="cs-CZ" dirty="0" err="1"/>
              <a:t>disease</a:t>
            </a:r>
            <a:endParaRPr lang="cs-CZ" dirty="0"/>
          </a:p>
          <a:p>
            <a:endParaRPr lang="cs-CZ" dirty="0"/>
          </a:p>
        </p:txBody>
      </p:sp>
    </p:spTree>
    <p:extLst>
      <p:ext uri="{BB962C8B-B14F-4D97-AF65-F5344CB8AC3E}">
        <p14:creationId xmlns:p14="http://schemas.microsoft.com/office/powerpoint/2010/main" val="3546410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 LONG-TERM EFFECTS</a:t>
            </a:r>
            <a:endParaRPr lang="cs-CZ" dirty="0"/>
          </a:p>
        </p:txBody>
      </p:sp>
      <p:sp>
        <p:nvSpPr>
          <p:cNvPr id="3" name="Zástupný symbol pro obsah 2"/>
          <p:cNvSpPr>
            <a:spLocks noGrp="1"/>
          </p:cNvSpPr>
          <p:nvPr>
            <p:ph idx="1"/>
          </p:nvPr>
        </p:nvSpPr>
        <p:spPr/>
        <p:txBody>
          <a:bodyPr/>
          <a:lstStyle/>
          <a:p>
            <a:endParaRPr lang="cs-CZ" altLang="en-US" dirty="0"/>
          </a:p>
          <a:p>
            <a:endParaRPr lang="cs-CZ" altLang="en-US" dirty="0"/>
          </a:p>
          <a:p>
            <a:r>
              <a:rPr lang="cs-CZ" altLang="en-US" dirty="0"/>
              <a:t>TOBACCO SMOKE  CONTAINS OVER 5.000 CHEMICALS,</a:t>
            </a:r>
          </a:p>
          <a:p>
            <a:pPr>
              <a:buNone/>
            </a:pPr>
            <a:endParaRPr lang="cs-CZ" altLang="en-US" dirty="0"/>
          </a:p>
          <a:p>
            <a:r>
              <a:rPr lang="cs-CZ" altLang="en-US" dirty="0"/>
              <a:t>67 OF WHICH ARE CONFIRMED </a:t>
            </a:r>
            <a:r>
              <a:rPr lang="cs-CZ" altLang="en-US" dirty="0" err="1"/>
              <a:t>or</a:t>
            </a:r>
            <a:r>
              <a:rPr lang="cs-CZ" altLang="en-US" dirty="0"/>
              <a:t> SUSPECTED  HUMAN CARCINOGENS (</a:t>
            </a:r>
            <a:r>
              <a:rPr lang="cs-CZ" altLang="en-US" dirty="0" err="1"/>
              <a:t>within</a:t>
            </a:r>
            <a:r>
              <a:rPr lang="cs-CZ" altLang="en-US" dirty="0"/>
              <a:t> </a:t>
            </a:r>
            <a:r>
              <a:rPr lang="cs-CZ" altLang="en-US" dirty="0" err="1"/>
              <a:t>the</a:t>
            </a:r>
            <a:r>
              <a:rPr lang="cs-CZ" altLang="en-US" dirty="0"/>
              <a:t> list </a:t>
            </a:r>
            <a:r>
              <a:rPr lang="cs-CZ" altLang="en-US" dirty="0" err="1"/>
              <a:t>of</a:t>
            </a:r>
            <a:r>
              <a:rPr lang="cs-CZ" altLang="en-US" dirty="0"/>
              <a:t> </a:t>
            </a:r>
            <a:r>
              <a:rPr lang="cs-CZ" altLang="en-US" dirty="0" err="1"/>
              <a:t>appr</a:t>
            </a:r>
            <a:r>
              <a:rPr lang="cs-CZ" altLang="en-US" dirty="0"/>
              <a:t>. 73 </a:t>
            </a:r>
            <a:r>
              <a:rPr lang="cs-CZ" altLang="en-US" dirty="0" err="1"/>
              <a:t>confirmed</a:t>
            </a:r>
            <a:r>
              <a:rPr lang="cs-CZ" altLang="en-US" dirty="0"/>
              <a:t> </a:t>
            </a:r>
            <a:r>
              <a:rPr lang="cs-CZ" altLang="en-US" dirty="0" err="1"/>
              <a:t>human</a:t>
            </a:r>
            <a:r>
              <a:rPr lang="cs-CZ" altLang="en-US" dirty="0"/>
              <a:t> </a:t>
            </a:r>
            <a:r>
              <a:rPr lang="cs-CZ" altLang="en-US" dirty="0" err="1"/>
              <a:t>chemical</a:t>
            </a:r>
            <a:r>
              <a:rPr lang="cs-CZ" altLang="en-US" dirty="0"/>
              <a:t> </a:t>
            </a:r>
            <a:r>
              <a:rPr lang="cs-CZ" altLang="en-US" dirty="0" err="1"/>
              <a:t>carcinogens</a:t>
            </a:r>
            <a:r>
              <a:rPr lang="cs-CZ" altLang="en-US" dirty="0"/>
              <a:t>)</a:t>
            </a:r>
          </a:p>
          <a:p>
            <a:endParaRPr lang="cs-CZ" dirty="0"/>
          </a:p>
        </p:txBody>
      </p:sp>
    </p:spTree>
    <p:extLst>
      <p:ext uri="{BB962C8B-B14F-4D97-AF65-F5344CB8AC3E}">
        <p14:creationId xmlns:p14="http://schemas.microsoft.com/office/powerpoint/2010/main" val="3891405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CARCINOGENS IN SMOKE</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POLYCYCLIC AROMATIC H. (</a:t>
            </a:r>
            <a:r>
              <a:rPr lang="cs-CZ" altLang="en-US" dirty="0" err="1"/>
              <a:t>benzo</a:t>
            </a:r>
            <a:r>
              <a:rPr lang="cs-CZ" altLang="en-US" dirty="0"/>
              <a:t>/a/pyrene)</a:t>
            </a:r>
          </a:p>
          <a:p>
            <a:endParaRPr lang="cs-CZ" altLang="en-US" dirty="0"/>
          </a:p>
          <a:p>
            <a:r>
              <a:rPr lang="cs-CZ" altLang="en-US" dirty="0"/>
              <a:t>HEAVY METALS (Cd, As)</a:t>
            </a:r>
          </a:p>
          <a:p>
            <a:endParaRPr lang="cs-CZ" altLang="en-US" dirty="0"/>
          </a:p>
          <a:p>
            <a:r>
              <a:rPr lang="cs-CZ" altLang="en-US" dirty="0"/>
              <a:t>RADIOACTIVE  POLONIUM 210</a:t>
            </a:r>
          </a:p>
          <a:p>
            <a:endParaRPr lang="cs-CZ" altLang="en-US" dirty="0"/>
          </a:p>
          <a:p>
            <a:r>
              <a:rPr lang="cs-CZ" altLang="en-US" dirty="0"/>
              <a:t>INDUSTRIAL CARCINOGENS: beta-</a:t>
            </a:r>
            <a:r>
              <a:rPr lang="cs-CZ" altLang="en-US" dirty="0" err="1"/>
              <a:t>naphthylamine</a:t>
            </a:r>
            <a:r>
              <a:rPr lang="cs-CZ" altLang="en-US" dirty="0"/>
              <a:t>, 4-aminobiphenyle, benzene, formaldehyde</a:t>
            </a:r>
          </a:p>
          <a:p>
            <a:endParaRPr lang="cs-CZ" dirty="0"/>
          </a:p>
        </p:txBody>
      </p:sp>
    </p:spTree>
    <p:extLst>
      <p:ext uri="{BB962C8B-B14F-4D97-AF65-F5344CB8AC3E}">
        <p14:creationId xmlns:p14="http://schemas.microsoft.com/office/powerpoint/2010/main" val="2928021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TOBACCO SPECIFIC NITROSAMINES</a:t>
            </a:r>
            <a:endParaRPr lang="cs-CZ" dirty="0"/>
          </a:p>
        </p:txBody>
      </p:sp>
      <p:sp>
        <p:nvSpPr>
          <p:cNvPr id="3" name="Zástupný symbol pro obsah 2"/>
          <p:cNvSpPr>
            <a:spLocks noGrp="1"/>
          </p:cNvSpPr>
          <p:nvPr>
            <p:ph idx="1"/>
          </p:nvPr>
        </p:nvSpPr>
        <p:spPr/>
        <p:txBody>
          <a:bodyPr/>
          <a:lstStyle/>
          <a:p>
            <a:r>
              <a:rPr lang="en-US" dirty="0"/>
              <a:t>formed from </a:t>
            </a:r>
            <a:r>
              <a:rPr lang="cs-CZ" dirty="0" err="1">
                <a:solidFill>
                  <a:srgbClr val="00B0F0"/>
                </a:solidFill>
              </a:rPr>
              <a:t>nicotine</a:t>
            </a:r>
            <a:r>
              <a:rPr lang="cs-CZ" dirty="0">
                <a:solidFill>
                  <a:srgbClr val="00B0F0"/>
                </a:solidFill>
              </a:rPr>
              <a:t> </a:t>
            </a:r>
            <a:r>
              <a:rPr lang="en-US" dirty="0"/>
              <a:t>and related compounds by a </a:t>
            </a:r>
            <a:r>
              <a:rPr lang="cs-CZ" dirty="0" err="1">
                <a:solidFill>
                  <a:srgbClr val="00B0F0"/>
                </a:solidFill>
              </a:rPr>
              <a:t>nitrosamine</a:t>
            </a:r>
            <a:r>
              <a:rPr lang="cs-CZ" dirty="0">
                <a:solidFill>
                  <a:srgbClr val="00B0F0"/>
                </a:solidFill>
              </a:rPr>
              <a:t> </a:t>
            </a:r>
            <a:r>
              <a:rPr lang="en-US" dirty="0">
                <a:solidFill>
                  <a:srgbClr val="00B0F0"/>
                </a:solidFill>
              </a:rPr>
              <a:t> </a:t>
            </a:r>
            <a:r>
              <a:rPr lang="en-US" dirty="0"/>
              <a:t>reaction that occurs during the curing and processing of tobacco</a:t>
            </a:r>
            <a:r>
              <a:rPr lang="cs-CZ" dirty="0"/>
              <a:t>:</a:t>
            </a:r>
            <a:endParaRPr lang="cs-CZ" altLang="en-US" dirty="0"/>
          </a:p>
          <a:p>
            <a:endParaRPr lang="cs-CZ" altLang="en-US" dirty="0"/>
          </a:p>
          <a:p>
            <a:r>
              <a:rPr lang="cs-CZ" altLang="en-US" dirty="0"/>
              <a:t>NNK: 4-(</a:t>
            </a:r>
            <a:r>
              <a:rPr lang="cs-CZ" altLang="en-US" dirty="0" err="1"/>
              <a:t>methylnitrosamino</a:t>
            </a:r>
            <a:r>
              <a:rPr lang="cs-CZ" altLang="en-US" dirty="0"/>
              <a:t>)-1-(3-pyridyl)-1-butanone</a:t>
            </a:r>
          </a:p>
          <a:p>
            <a:endParaRPr lang="cs-CZ" altLang="en-US" dirty="0"/>
          </a:p>
          <a:p>
            <a:r>
              <a:rPr lang="cs-CZ" altLang="en-US" dirty="0"/>
              <a:t>NNAL</a:t>
            </a:r>
          </a:p>
          <a:p>
            <a:endParaRPr lang="cs-CZ" altLang="en-US" dirty="0"/>
          </a:p>
          <a:p>
            <a:r>
              <a:rPr lang="cs-CZ" altLang="en-US" dirty="0"/>
              <a:t>NNN</a:t>
            </a:r>
          </a:p>
          <a:p>
            <a:endParaRPr lang="cs-CZ" altLang="en-US" dirty="0"/>
          </a:p>
          <a:p>
            <a:r>
              <a:rPr lang="cs-CZ" altLang="en-US" dirty="0"/>
              <a:t>And many </a:t>
            </a:r>
            <a:r>
              <a:rPr lang="cs-CZ" altLang="en-US" dirty="0" err="1"/>
              <a:t>others</a:t>
            </a:r>
            <a:endParaRPr lang="cs-CZ" altLang="en-US" dirty="0"/>
          </a:p>
          <a:p>
            <a:endParaRPr lang="cs-CZ" dirty="0"/>
          </a:p>
        </p:txBody>
      </p:sp>
    </p:spTree>
    <p:extLst>
      <p:ext uri="{BB962C8B-B14F-4D97-AF65-F5344CB8AC3E}">
        <p14:creationId xmlns:p14="http://schemas.microsoft.com/office/powerpoint/2010/main" val="396931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Smoking </a:t>
            </a:r>
          </a:p>
        </p:txBody>
      </p:sp>
      <p:sp>
        <p:nvSpPr>
          <p:cNvPr id="5" name="Zástupný symbol pro obsah 4"/>
          <p:cNvSpPr>
            <a:spLocks noGrp="1"/>
          </p:cNvSpPr>
          <p:nvPr>
            <p:ph idx="1"/>
          </p:nvPr>
        </p:nvSpPr>
        <p:spPr/>
        <p:txBody>
          <a:bodyPr>
            <a:normAutofit fontScale="77500" lnSpcReduction="20000"/>
          </a:bodyPr>
          <a:lstStyle/>
          <a:p>
            <a:pPr>
              <a:defRPr/>
            </a:pPr>
            <a:r>
              <a:rPr lang="cs-CZ" sz="2800" dirty="0"/>
              <a:t>Inhalation of tobacco smoke, </a:t>
            </a:r>
            <a:r>
              <a:rPr lang="cs-CZ" sz="2800" dirty="0" err="1"/>
              <a:t>the</a:t>
            </a:r>
            <a:r>
              <a:rPr lang="cs-CZ" sz="2800" dirty="0"/>
              <a:t> most </a:t>
            </a:r>
            <a:r>
              <a:rPr lang="cs-CZ" sz="2800" dirty="0" err="1"/>
              <a:t>effective</a:t>
            </a:r>
            <a:r>
              <a:rPr lang="cs-CZ" sz="2800" dirty="0"/>
              <a:t> </a:t>
            </a:r>
            <a:r>
              <a:rPr lang="cs-CZ" sz="2800" dirty="0" err="1"/>
              <a:t>way</a:t>
            </a:r>
            <a:r>
              <a:rPr lang="cs-CZ" sz="2800" dirty="0"/>
              <a:t> </a:t>
            </a:r>
            <a:r>
              <a:rPr lang="cs-CZ" sz="2800" dirty="0" err="1"/>
              <a:t>for</a:t>
            </a:r>
            <a:r>
              <a:rPr lang="cs-CZ" sz="2800" dirty="0"/>
              <a:t> </a:t>
            </a:r>
            <a:r>
              <a:rPr lang="cs-CZ" sz="2800" dirty="0" err="1"/>
              <a:t>intoxication</a:t>
            </a:r>
            <a:r>
              <a:rPr lang="cs-CZ" sz="2800" dirty="0"/>
              <a:t> by </a:t>
            </a:r>
            <a:r>
              <a:rPr lang="cs-CZ" sz="2800" dirty="0" err="1"/>
              <a:t>nicotine</a:t>
            </a:r>
            <a:endParaRPr lang="en-US" sz="2800" dirty="0"/>
          </a:p>
          <a:p>
            <a:pPr>
              <a:defRPr/>
            </a:pPr>
            <a:r>
              <a:rPr lang="cs-CZ" sz="2800" dirty="0" err="1"/>
              <a:t>Tobacco</a:t>
            </a:r>
            <a:r>
              <a:rPr lang="cs-CZ" sz="2800" dirty="0"/>
              <a:t> </a:t>
            </a:r>
            <a:r>
              <a:rPr lang="cs-CZ" sz="2800" dirty="0" err="1"/>
              <a:t>products</a:t>
            </a:r>
            <a:r>
              <a:rPr lang="cs-CZ" sz="2800" dirty="0"/>
              <a:t> </a:t>
            </a:r>
            <a:r>
              <a:rPr lang="cs-CZ" sz="2800" dirty="0" err="1"/>
              <a:t>for</a:t>
            </a:r>
            <a:r>
              <a:rPr lang="cs-CZ" sz="2800" dirty="0"/>
              <a:t> smoking : </a:t>
            </a:r>
          </a:p>
          <a:p>
            <a:pPr>
              <a:defRPr/>
            </a:pPr>
            <a:endParaRPr lang="cs-CZ" sz="2800" dirty="0"/>
          </a:p>
          <a:p>
            <a:r>
              <a:rPr lang="cs-CZ" altLang="en-US" sz="2800" dirty="0"/>
              <a:t>CIGARETTES, PIPES, CIGARS</a:t>
            </a:r>
          </a:p>
          <a:p>
            <a:r>
              <a:rPr lang="cs-CZ" altLang="en-US" sz="2800" dirty="0"/>
              <a:t>BIDIS, KRETEKS, STICS</a:t>
            </a:r>
          </a:p>
          <a:p>
            <a:r>
              <a:rPr lang="cs-CZ" altLang="en-US" sz="2800" dirty="0"/>
              <a:t>WATER PIPES </a:t>
            </a:r>
          </a:p>
          <a:p>
            <a:r>
              <a:rPr lang="cs-CZ" altLang="en-US" sz="2800" dirty="0"/>
              <a:t>SMOKELESS: SNUFF (MOIST, DRY), CHEWING TOBACCO</a:t>
            </a:r>
          </a:p>
          <a:p>
            <a:endParaRPr lang="cs-CZ" altLang="en-US" sz="2800" dirty="0"/>
          </a:p>
          <a:p>
            <a:r>
              <a:rPr lang="cs-CZ" altLang="en-US" sz="2800" dirty="0"/>
              <a:t>NICOTINE DELIVERY SYSTEMS (e-</a:t>
            </a:r>
            <a:r>
              <a:rPr lang="cs-CZ" altLang="en-US" sz="2800" dirty="0" err="1"/>
              <a:t>cigarettes</a:t>
            </a:r>
            <a:r>
              <a:rPr lang="cs-CZ" altLang="en-US" sz="2800" dirty="0"/>
              <a:t>)</a:t>
            </a:r>
          </a:p>
          <a:p>
            <a:r>
              <a:rPr lang="cs-CZ" altLang="en-US" sz="2800" dirty="0"/>
              <a:t>HEATED-NOT-BURN TOBACCO PRODUCTS (IQOS –PM),</a:t>
            </a:r>
          </a:p>
          <a:p>
            <a:pPr>
              <a:defRPr/>
            </a:pPr>
            <a:endParaRPr lang="cs-CZ" altLang="en-US" sz="2800" dirty="0"/>
          </a:p>
          <a:p>
            <a:pPr>
              <a:defRPr/>
            </a:pPr>
            <a:endParaRPr lang="cs-CZ" altLang="en-US" sz="2800" dirty="0"/>
          </a:p>
          <a:p>
            <a:pPr>
              <a:defRPr/>
            </a:pPr>
            <a:r>
              <a:rPr lang="cs-CZ" altLang="en-US" sz="2800" dirty="0">
                <a:solidFill>
                  <a:srgbClr val="FF0000"/>
                </a:solidFill>
              </a:rPr>
              <a:t>ALL</a:t>
            </a:r>
            <a:r>
              <a:rPr lang="cs-CZ" altLang="en-US" sz="2800" dirty="0">
                <a:solidFill>
                  <a:srgbClr val="00B0F0"/>
                </a:solidFill>
              </a:rPr>
              <a:t> FORMS OF TOBACCO ARE </a:t>
            </a:r>
            <a:r>
              <a:rPr lang="cs-CZ" altLang="en-US" sz="2800" dirty="0">
                <a:solidFill>
                  <a:schemeClr val="tx2"/>
                </a:solidFill>
              </a:rPr>
              <a:t>ADDICTIVE AND LETHAL</a:t>
            </a:r>
          </a:p>
          <a:p>
            <a:pPr>
              <a:defRPr/>
            </a:pPr>
            <a:endParaRPr lang="cs-CZ" sz="2800" dirty="0"/>
          </a:p>
          <a:p>
            <a:pPr marL="457200" indent="-457200">
              <a:buFont typeface="+mj-lt"/>
              <a:buAutoNum type="arabicPeriod"/>
              <a:defRPr/>
            </a:pPr>
            <a:endParaRPr lang="cs-CZ" sz="2800" dirty="0"/>
          </a:p>
        </p:txBody>
      </p:sp>
      <p:pic>
        <p:nvPicPr>
          <p:cNvPr id="6" name="Picture 5" descr="C:\Users\Mgr. Fialová\Desktop\Kouření\Kouření obrázky\inhalace tabákového kouře_files\1307128495_kouren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988840"/>
            <a:ext cx="2357406" cy="173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10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SMOKING IS RESPONSIBLE</a:t>
            </a:r>
            <a:endParaRPr lang="cs-CZ" dirty="0"/>
          </a:p>
        </p:txBody>
      </p:sp>
      <p:sp>
        <p:nvSpPr>
          <p:cNvPr id="3" name="Zástupný symbol pro obsah 2"/>
          <p:cNvSpPr>
            <a:spLocks noGrp="1"/>
          </p:cNvSpPr>
          <p:nvPr>
            <p:ph idx="1"/>
          </p:nvPr>
        </p:nvSpPr>
        <p:spPr/>
        <p:txBody>
          <a:bodyPr>
            <a:normAutofit lnSpcReduction="10000"/>
          </a:bodyPr>
          <a:lstStyle/>
          <a:p>
            <a:endParaRPr lang="cs-CZ" altLang="en-US" dirty="0"/>
          </a:p>
          <a:p>
            <a:r>
              <a:rPr lang="cs-CZ" altLang="en-US" dirty="0"/>
              <a:t>FOR 90-95% OF ALL LUNG CA</a:t>
            </a:r>
          </a:p>
          <a:p>
            <a:endParaRPr lang="cs-CZ" altLang="en-US" dirty="0"/>
          </a:p>
          <a:p>
            <a:r>
              <a:rPr lang="cs-CZ" altLang="en-US" dirty="0"/>
              <a:t>FOR 40-60% OF HEAD/NECK CA</a:t>
            </a:r>
          </a:p>
          <a:p>
            <a:endParaRPr lang="cs-CZ" altLang="en-US" dirty="0"/>
          </a:p>
          <a:p>
            <a:r>
              <a:rPr lang="cs-CZ" altLang="en-US" dirty="0"/>
              <a:t>FOR 40-60% OF KIDNEY/BLADDER CA</a:t>
            </a:r>
          </a:p>
          <a:p>
            <a:endParaRPr lang="cs-CZ" altLang="en-US" dirty="0"/>
          </a:p>
          <a:p>
            <a:r>
              <a:rPr lang="cs-CZ" altLang="en-US" dirty="0"/>
              <a:t>FOR 30% OF CERVICAL CA</a:t>
            </a:r>
          </a:p>
          <a:p>
            <a:endParaRPr lang="cs-CZ" altLang="en-US" dirty="0"/>
          </a:p>
          <a:p>
            <a:r>
              <a:rPr lang="cs-CZ" altLang="en-US" dirty="0"/>
              <a:t>FOR 30% OF GASTRIC/PANCRETIC CA</a:t>
            </a:r>
          </a:p>
          <a:p>
            <a:endParaRPr lang="cs-CZ" altLang="en-US" dirty="0"/>
          </a:p>
          <a:p>
            <a:r>
              <a:rPr lang="cs-CZ" altLang="en-US" dirty="0"/>
              <a:t>FOR COLON, LIVER, BREAST  CA</a:t>
            </a:r>
          </a:p>
          <a:p>
            <a:endParaRPr lang="cs-CZ" dirty="0"/>
          </a:p>
        </p:txBody>
      </p:sp>
    </p:spTree>
    <p:extLst>
      <p:ext uri="{BB962C8B-B14F-4D97-AF65-F5344CB8AC3E}">
        <p14:creationId xmlns:p14="http://schemas.microsoft.com/office/powerpoint/2010/main" val="1435325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LUNG  CARCINOGENS</a:t>
            </a:r>
            <a:endParaRPr lang="cs-CZ" dirty="0"/>
          </a:p>
        </p:txBody>
      </p:sp>
      <p:sp>
        <p:nvSpPr>
          <p:cNvPr id="3" name="Zástupný symbol pro obsah 2"/>
          <p:cNvSpPr>
            <a:spLocks noGrp="1"/>
          </p:cNvSpPr>
          <p:nvPr>
            <p:ph idx="1"/>
          </p:nvPr>
        </p:nvSpPr>
        <p:spPr>
          <a:xfrm>
            <a:off x="457200" y="1600200"/>
            <a:ext cx="8507288" cy="4876800"/>
          </a:xfrm>
        </p:spPr>
        <p:txBody>
          <a:bodyPr/>
          <a:lstStyle/>
          <a:p>
            <a:endParaRPr lang="cs-CZ" altLang="en-US" dirty="0"/>
          </a:p>
          <a:p>
            <a:r>
              <a:rPr lang="cs-CZ" altLang="en-US" dirty="0"/>
              <a:t>ACTIVE  SMOKING ……. 90 %</a:t>
            </a:r>
          </a:p>
          <a:p>
            <a:endParaRPr lang="cs-CZ" altLang="en-US" dirty="0"/>
          </a:p>
          <a:p>
            <a:r>
              <a:rPr lang="cs-CZ" altLang="en-US" dirty="0"/>
              <a:t>PASSIVE SMOKING ……   4 %</a:t>
            </a:r>
          </a:p>
          <a:p>
            <a:endParaRPr lang="cs-CZ" altLang="en-US" dirty="0"/>
          </a:p>
          <a:p>
            <a:r>
              <a:rPr lang="cs-CZ" altLang="en-US" dirty="0"/>
              <a:t>OCCUPATION ………….    5 %</a:t>
            </a:r>
          </a:p>
          <a:p>
            <a:pPr>
              <a:buFontTx/>
              <a:buNone/>
            </a:pPr>
            <a:r>
              <a:rPr lang="cs-CZ" altLang="en-US" dirty="0"/>
              <a:t>  (</a:t>
            </a:r>
            <a:r>
              <a:rPr lang="cs-CZ" altLang="en-US" dirty="0" err="1"/>
              <a:t>radiation</a:t>
            </a:r>
            <a:r>
              <a:rPr lang="cs-CZ" altLang="en-US" dirty="0"/>
              <a:t>, </a:t>
            </a:r>
            <a:r>
              <a:rPr lang="cs-CZ" altLang="en-US" dirty="0" err="1"/>
              <a:t>asbestosis</a:t>
            </a:r>
            <a:r>
              <a:rPr lang="cs-CZ" altLang="en-US" dirty="0"/>
              <a:t>, </a:t>
            </a:r>
            <a:r>
              <a:rPr lang="cs-CZ" altLang="en-US" dirty="0" err="1"/>
              <a:t>Cr</a:t>
            </a:r>
            <a:r>
              <a:rPr lang="cs-CZ" altLang="en-US" dirty="0"/>
              <a:t>, Ni, PAH, plast </a:t>
            </a:r>
            <a:r>
              <a:rPr lang="cs-CZ" altLang="en-US" dirty="0" err="1"/>
              <a:t>additives</a:t>
            </a:r>
            <a:r>
              <a:rPr lang="cs-CZ" altLang="en-US" dirty="0"/>
              <a:t>, benzin…)</a:t>
            </a:r>
          </a:p>
          <a:p>
            <a:pPr>
              <a:buFontTx/>
              <a:buNone/>
            </a:pPr>
            <a:endParaRPr lang="cs-CZ" altLang="en-US" dirty="0"/>
          </a:p>
          <a:p>
            <a:r>
              <a:rPr lang="cs-CZ" altLang="en-US" dirty="0"/>
              <a:t>ENVIRONMENT ………. .  1 % </a:t>
            </a:r>
          </a:p>
          <a:p>
            <a:endParaRPr lang="cs-CZ" dirty="0"/>
          </a:p>
        </p:txBody>
      </p:sp>
    </p:spTree>
    <p:extLst>
      <p:ext uri="{BB962C8B-B14F-4D97-AF65-F5344CB8AC3E}">
        <p14:creationId xmlns:p14="http://schemas.microsoft.com/office/powerpoint/2010/main" val="2708637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441608" y="404664"/>
            <a:ext cx="8436532" cy="5640288"/>
          </a:xfrm>
          <a:prstGeom prst="rect">
            <a:avLst/>
          </a:prstGeom>
        </p:spPr>
      </p:pic>
    </p:spTree>
    <p:extLst>
      <p:ext uri="{BB962C8B-B14F-4D97-AF65-F5344CB8AC3E}">
        <p14:creationId xmlns:p14="http://schemas.microsoft.com/office/powerpoint/2010/main" val="2210669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PATHWAYS</a:t>
            </a:r>
            <a:endParaRPr lang="cs-CZ" dirty="0"/>
          </a:p>
        </p:txBody>
      </p:sp>
      <p:sp>
        <p:nvSpPr>
          <p:cNvPr id="3" name="Zástupný symbol pro obsah 2"/>
          <p:cNvSpPr>
            <a:spLocks noGrp="1"/>
          </p:cNvSpPr>
          <p:nvPr>
            <p:ph idx="1"/>
          </p:nvPr>
        </p:nvSpPr>
        <p:spPr/>
        <p:txBody>
          <a:bodyPr/>
          <a:lstStyle/>
          <a:p>
            <a:pPr>
              <a:lnSpc>
                <a:spcPct val="90000"/>
              </a:lnSpc>
            </a:pPr>
            <a:endParaRPr lang="cs-CZ" altLang="en-US" dirty="0"/>
          </a:p>
          <a:p>
            <a:pPr>
              <a:lnSpc>
                <a:spcPct val="90000"/>
              </a:lnSpc>
            </a:pPr>
            <a:r>
              <a:rPr lang="cs-CZ" altLang="en-US" dirty="0">
                <a:solidFill>
                  <a:srgbClr val="00B0F0"/>
                </a:solidFill>
              </a:rPr>
              <a:t>GENOTOXICITY</a:t>
            </a:r>
            <a:r>
              <a:rPr lang="cs-CZ" altLang="en-US" dirty="0"/>
              <a:t> =&gt; INITIATION OF CARCINOGENESIS</a:t>
            </a:r>
          </a:p>
          <a:p>
            <a:pPr>
              <a:lnSpc>
                <a:spcPct val="90000"/>
              </a:lnSpc>
            </a:pPr>
            <a:endParaRPr lang="cs-CZ" altLang="en-US" dirty="0"/>
          </a:p>
          <a:p>
            <a:pPr>
              <a:lnSpc>
                <a:spcPct val="90000"/>
              </a:lnSpc>
            </a:pPr>
            <a:r>
              <a:rPr lang="cs-CZ" altLang="en-US" dirty="0"/>
              <a:t>METABOLIC ACTIVATION – </a:t>
            </a:r>
            <a:r>
              <a:rPr lang="cs-CZ" altLang="en-US" dirty="0" err="1"/>
              <a:t>microsomal</a:t>
            </a:r>
            <a:r>
              <a:rPr lang="cs-CZ" altLang="en-US" dirty="0"/>
              <a:t> </a:t>
            </a:r>
            <a:r>
              <a:rPr lang="cs-CZ" altLang="en-US" dirty="0" err="1"/>
              <a:t>enzymes</a:t>
            </a:r>
            <a:r>
              <a:rPr lang="cs-CZ" altLang="en-US" dirty="0"/>
              <a:t> P 450 – HEREDITARY DETERMINATION</a:t>
            </a:r>
          </a:p>
          <a:p>
            <a:pPr>
              <a:lnSpc>
                <a:spcPct val="90000"/>
              </a:lnSpc>
            </a:pPr>
            <a:endParaRPr lang="cs-CZ" altLang="en-US" dirty="0"/>
          </a:p>
          <a:p>
            <a:pPr>
              <a:lnSpc>
                <a:spcPct val="90000"/>
              </a:lnSpc>
            </a:pPr>
            <a:r>
              <a:rPr lang="cs-CZ" altLang="en-US" dirty="0">
                <a:solidFill>
                  <a:srgbClr val="00B0F0"/>
                </a:solidFill>
              </a:rPr>
              <a:t>EPIGENETIC EFFECTS </a:t>
            </a:r>
          </a:p>
          <a:p>
            <a:pPr lvl="1">
              <a:lnSpc>
                <a:spcPct val="90000"/>
              </a:lnSpc>
            </a:pPr>
            <a:r>
              <a:rPr lang="cs-CZ" altLang="en-US" dirty="0"/>
              <a:t>=&gt;MODULATE CELLULAR FUNCTIONS </a:t>
            </a:r>
          </a:p>
          <a:p>
            <a:pPr lvl="2">
              <a:lnSpc>
                <a:spcPct val="90000"/>
              </a:lnSpc>
            </a:pPr>
            <a:r>
              <a:rPr lang="cs-CZ" altLang="en-US" sz="2000" dirty="0"/>
              <a:t>=&gt; TUMOR PROMOTION and PROGRESSION</a:t>
            </a:r>
          </a:p>
          <a:p>
            <a:endParaRPr lang="cs-CZ" dirty="0"/>
          </a:p>
        </p:txBody>
      </p:sp>
    </p:spTree>
    <p:extLst>
      <p:ext uri="{BB962C8B-B14F-4D97-AF65-F5344CB8AC3E}">
        <p14:creationId xmlns:p14="http://schemas.microsoft.com/office/powerpoint/2010/main" val="1564401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CARCINOGENESIS</a:t>
            </a:r>
            <a:endParaRPr lang="cs-CZ" dirty="0"/>
          </a:p>
        </p:txBody>
      </p:sp>
      <p:sp>
        <p:nvSpPr>
          <p:cNvPr id="3" name="Zástupný symbol pro obsah 2"/>
          <p:cNvSpPr>
            <a:spLocks noGrp="1"/>
          </p:cNvSpPr>
          <p:nvPr>
            <p:ph idx="1"/>
          </p:nvPr>
        </p:nvSpPr>
        <p:spPr/>
        <p:txBody>
          <a:bodyPr/>
          <a:lstStyle/>
          <a:p>
            <a:pPr>
              <a:lnSpc>
                <a:spcPct val="90000"/>
              </a:lnSpc>
            </a:pPr>
            <a:r>
              <a:rPr lang="cs-CZ" altLang="en-US" dirty="0">
                <a:solidFill>
                  <a:srgbClr val="00B0F0"/>
                </a:solidFill>
              </a:rPr>
              <a:t>GENOTOXIC  EFFECTS</a:t>
            </a:r>
            <a:r>
              <a:rPr lang="cs-CZ" altLang="en-US" dirty="0"/>
              <a:t>:</a:t>
            </a:r>
          </a:p>
          <a:p>
            <a:pPr>
              <a:lnSpc>
                <a:spcPct val="90000"/>
              </a:lnSpc>
            </a:pPr>
            <a:endParaRPr lang="cs-CZ" altLang="en-US" dirty="0"/>
          </a:p>
          <a:p>
            <a:pPr marL="457200" indent="-457200">
              <a:lnSpc>
                <a:spcPct val="90000"/>
              </a:lnSpc>
              <a:buAutoNum type="arabicPeriod"/>
            </a:pPr>
            <a:r>
              <a:rPr lang="cs-CZ" altLang="en-US" dirty="0"/>
              <a:t>INITIATION </a:t>
            </a:r>
            <a:r>
              <a:rPr lang="cs-CZ" altLang="en-US" dirty="0" err="1"/>
              <a:t>of</a:t>
            </a:r>
            <a:r>
              <a:rPr lang="cs-CZ" altLang="en-US" dirty="0"/>
              <a:t>  DNA MUTAGENIC CHANGES</a:t>
            </a:r>
          </a:p>
          <a:p>
            <a:pPr marL="457200" indent="-457200">
              <a:lnSpc>
                <a:spcPct val="90000"/>
              </a:lnSpc>
              <a:buAutoNum type="arabicPeriod"/>
            </a:pPr>
            <a:endParaRPr lang="cs-CZ" altLang="en-US" dirty="0"/>
          </a:p>
          <a:p>
            <a:pPr>
              <a:lnSpc>
                <a:spcPct val="90000"/>
              </a:lnSpc>
              <a:buNone/>
            </a:pPr>
            <a:r>
              <a:rPr lang="cs-CZ" altLang="en-US" dirty="0"/>
              <a:t>2. REPLICATION</a:t>
            </a:r>
          </a:p>
          <a:p>
            <a:pPr>
              <a:lnSpc>
                <a:spcPct val="90000"/>
              </a:lnSpc>
              <a:buNone/>
            </a:pPr>
            <a:endParaRPr lang="cs-CZ" altLang="en-US" dirty="0"/>
          </a:p>
          <a:p>
            <a:pPr>
              <a:lnSpc>
                <a:spcPct val="90000"/>
              </a:lnSpc>
            </a:pPr>
            <a:r>
              <a:rPr lang="cs-CZ" altLang="en-US" dirty="0">
                <a:solidFill>
                  <a:srgbClr val="00B0F0"/>
                </a:solidFill>
              </a:rPr>
              <a:t>EPIGENETIC EFFECTS</a:t>
            </a:r>
            <a:r>
              <a:rPr lang="cs-CZ" altLang="en-US" dirty="0"/>
              <a:t>:</a:t>
            </a:r>
          </a:p>
          <a:p>
            <a:pPr>
              <a:lnSpc>
                <a:spcPct val="90000"/>
              </a:lnSpc>
            </a:pPr>
            <a:endParaRPr lang="cs-CZ" altLang="en-US" dirty="0"/>
          </a:p>
          <a:p>
            <a:pPr>
              <a:lnSpc>
                <a:spcPct val="90000"/>
              </a:lnSpc>
              <a:buNone/>
            </a:pPr>
            <a:r>
              <a:rPr lang="cs-CZ" altLang="en-US" dirty="0"/>
              <a:t>    INFLUENCE ON APOPTOSI</a:t>
            </a:r>
            <a:r>
              <a:rPr lang="en-US" altLang="en-US" dirty="0"/>
              <a:t>S</a:t>
            </a:r>
            <a:endParaRPr lang="cs-CZ" altLang="en-US" dirty="0"/>
          </a:p>
          <a:p>
            <a:pPr>
              <a:lnSpc>
                <a:spcPct val="90000"/>
              </a:lnSpc>
              <a:buNone/>
            </a:pPr>
            <a:r>
              <a:rPr lang="cs-CZ" altLang="en-US" dirty="0"/>
              <a:t>1. PROMOTION</a:t>
            </a:r>
          </a:p>
          <a:p>
            <a:pPr>
              <a:lnSpc>
                <a:spcPct val="90000"/>
              </a:lnSpc>
              <a:buNone/>
            </a:pPr>
            <a:r>
              <a:rPr lang="cs-CZ" altLang="en-US" dirty="0"/>
              <a:t>2. PROGRESSION </a:t>
            </a:r>
          </a:p>
          <a:p>
            <a:pPr>
              <a:lnSpc>
                <a:spcPct val="90000"/>
              </a:lnSpc>
              <a:buNone/>
            </a:pPr>
            <a:r>
              <a:rPr lang="cs-CZ" altLang="en-US" dirty="0"/>
              <a:t>3. METASTASES</a:t>
            </a:r>
          </a:p>
          <a:p>
            <a:endParaRPr lang="cs-CZ" dirty="0"/>
          </a:p>
        </p:txBody>
      </p:sp>
    </p:spTree>
    <p:extLst>
      <p:ext uri="{BB962C8B-B14F-4D97-AF65-F5344CB8AC3E}">
        <p14:creationId xmlns:p14="http://schemas.microsoft.com/office/powerpoint/2010/main" val="41719798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CONSEQUENCES: PROMOTION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CELL´S   PROLIFERATION</a:t>
            </a:r>
          </a:p>
          <a:p>
            <a:endParaRPr lang="cs-CZ" altLang="en-US" dirty="0"/>
          </a:p>
          <a:p>
            <a:r>
              <a:rPr lang="cs-CZ" altLang="en-US" dirty="0"/>
              <a:t>ANTI – APOPTOSIS</a:t>
            </a:r>
          </a:p>
          <a:p>
            <a:endParaRPr lang="cs-CZ" altLang="en-US" dirty="0"/>
          </a:p>
          <a:p>
            <a:r>
              <a:rPr lang="cs-CZ" altLang="en-US" dirty="0"/>
              <a:t>PROTEIN SYNTHESIS</a:t>
            </a:r>
          </a:p>
          <a:p>
            <a:endParaRPr lang="cs-CZ" altLang="en-US" dirty="0"/>
          </a:p>
          <a:p>
            <a:r>
              <a:rPr lang="cs-CZ" altLang="en-US" dirty="0"/>
              <a:t>MITOCHONDRIA DYSFUNCTION</a:t>
            </a:r>
          </a:p>
          <a:p>
            <a:endParaRPr lang="cs-CZ" altLang="en-US" dirty="0"/>
          </a:p>
          <a:p>
            <a:r>
              <a:rPr lang="cs-CZ" altLang="en-US" dirty="0"/>
              <a:t>INCREASING </a:t>
            </a:r>
            <a:r>
              <a:rPr lang="cs-CZ" altLang="en-US" dirty="0" err="1"/>
              <a:t>of</a:t>
            </a:r>
            <a:r>
              <a:rPr lang="cs-CZ" altLang="en-US" dirty="0"/>
              <a:t> REPLICATIVE LIFESPAN </a:t>
            </a:r>
            <a:r>
              <a:rPr lang="cs-CZ" altLang="en-US" dirty="0" err="1"/>
              <a:t>of</a:t>
            </a:r>
            <a:r>
              <a:rPr lang="cs-CZ" altLang="en-US" dirty="0"/>
              <a:t>  CARCINOGENIC CELLS</a:t>
            </a:r>
          </a:p>
          <a:p>
            <a:endParaRPr lang="cs-CZ" dirty="0"/>
          </a:p>
        </p:txBody>
      </p:sp>
    </p:spTree>
    <p:extLst>
      <p:ext uri="{BB962C8B-B14F-4D97-AF65-F5344CB8AC3E}">
        <p14:creationId xmlns:p14="http://schemas.microsoft.com/office/powerpoint/2010/main" val="3670319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CONSEQUENCES: PROGRESSION and INVASION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ANGIOGENESIS =&gt;</a:t>
            </a:r>
          </a:p>
          <a:p>
            <a:endParaRPr lang="cs-CZ" altLang="en-US" dirty="0"/>
          </a:p>
          <a:p>
            <a:r>
              <a:rPr lang="cs-CZ" altLang="en-US" dirty="0"/>
              <a:t>SUPPORT FOR THE TUMOR GROWTH</a:t>
            </a:r>
          </a:p>
          <a:p>
            <a:endParaRPr lang="cs-CZ" altLang="en-US" dirty="0"/>
          </a:p>
          <a:p>
            <a:r>
              <a:rPr lang="cs-CZ" altLang="en-US" dirty="0"/>
              <a:t>DECREASED CELLS´ ADHERENCE =&gt;</a:t>
            </a:r>
          </a:p>
          <a:p>
            <a:endParaRPr lang="cs-CZ" altLang="en-US" dirty="0"/>
          </a:p>
          <a:p>
            <a:r>
              <a:rPr lang="cs-CZ" altLang="en-US" dirty="0"/>
              <a:t>METASTASIS</a:t>
            </a:r>
          </a:p>
          <a:p>
            <a:endParaRPr lang="cs-CZ" dirty="0"/>
          </a:p>
        </p:txBody>
      </p:sp>
    </p:spTree>
    <p:extLst>
      <p:ext uri="{BB962C8B-B14F-4D97-AF65-F5344CB8AC3E}">
        <p14:creationId xmlns:p14="http://schemas.microsoft.com/office/powerpoint/2010/main" val="1540709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ROLE OF </a:t>
            </a:r>
            <a:r>
              <a:rPr lang="cs-CZ" altLang="cs-CZ" dirty="0" err="1"/>
              <a:t>microRNAs</a:t>
            </a:r>
            <a:endParaRPr lang="cs-CZ" dirty="0"/>
          </a:p>
        </p:txBody>
      </p:sp>
      <p:sp>
        <p:nvSpPr>
          <p:cNvPr id="3" name="Zástupný symbol pro obsah 2"/>
          <p:cNvSpPr>
            <a:spLocks noGrp="1"/>
          </p:cNvSpPr>
          <p:nvPr>
            <p:ph idx="1"/>
          </p:nvPr>
        </p:nvSpPr>
        <p:spPr/>
        <p:txBody>
          <a:bodyPr/>
          <a:lstStyle/>
          <a:p>
            <a:endParaRPr lang="cs-CZ" altLang="cs-CZ" dirty="0"/>
          </a:p>
          <a:p>
            <a:r>
              <a:rPr lang="cs-CZ" altLang="cs-CZ" dirty="0"/>
              <a:t>PROBABLY MORE THAN 1000</a:t>
            </a:r>
          </a:p>
          <a:p>
            <a:endParaRPr lang="cs-CZ" altLang="cs-CZ" dirty="0"/>
          </a:p>
          <a:p>
            <a:r>
              <a:rPr lang="cs-CZ" altLang="cs-CZ" dirty="0"/>
              <a:t>KNOWN MORE THAN 700</a:t>
            </a:r>
          </a:p>
          <a:p>
            <a:endParaRPr lang="cs-CZ" altLang="cs-CZ" dirty="0"/>
          </a:p>
          <a:p>
            <a:r>
              <a:rPr lang="cs-CZ" altLang="cs-CZ" dirty="0"/>
              <a:t>TISSUE  SPECIFIC</a:t>
            </a:r>
          </a:p>
          <a:p>
            <a:endParaRPr lang="cs-CZ" altLang="cs-CZ" dirty="0"/>
          </a:p>
          <a:p>
            <a:r>
              <a:rPr lang="cs-CZ" altLang="cs-CZ" dirty="0"/>
              <a:t>DETECABLE IN 12 BODY FLUIDS</a:t>
            </a:r>
          </a:p>
          <a:p>
            <a:endParaRPr lang="cs-CZ" altLang="cs-CZ" dirty="0"/>
          </a:p>
          <a:p>
            <a:r>
              <a:rPr lang="cs-CZ" altLang="cs-CZ" dirty="0"/>
              <a:t>SOME OF THEM  EARLIER MARKERS  OF CARCINOGENIC  CHANGES</a:t>
            </a:r>
            <a:endParaRPr lang="en-GB" altLang="cs-CZ" dirty="0"/>
          </a:p>
          <a:p>
            <a:endParaRPr lang="cs-CZ" dirty="0"/>
          </a:p>
        </p:txBody>
      </p:sp>
    </p:spTree>
    <p:extLst>
      <p:ext uri="{BB962C8B-B14F-4D97-AF65-F5344CB8AC3E}">
        <p14:creationId xmlns:p14="http://schemas.microsoft.com/office/powerpoint/2010/main" val="4182910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t>SMOKING   KILLS</a:t>
            </a:r>
            <a:endParaRPr lang="cs-CZ" dirty="0"/>
          </a:p>
        </p:txBody>
      </p:sp>
      <p:sp>
        <p:nvSpPr>
          <p:cNvPr id="3" name="Zástupný symbol pro obsah 2"/>
          <p:cNvSpPr>
            <a:spLocks noGrp="1"/>
          </p:cNvSpPr>
          <p:nvPr>
            <p:ph idx="1"/>
          </p:nvPr>
        </p:nvSpPr>
        <p:spPr/>
        <p:txBody>
          <a:bodyPr/>
          <a:lstStyle/>
          <a:p>
            <a:pPr marL="0" indent="0">
              <a:buNone/>
            </a:pPr>
            <a:r>
              <a:rPr lang="cs-CZ" altLang="en-US" dirty="0"/>
              <a:t> </a:t>
            </a:r>
          </a:p>
          <a:p>
            <a:r>
              <a:rPr lang="cs-CZ" altLang="en-US" dirty="0"/>
              <a:t>   HALF OF ALL LIFETIME USERS</a:t>
            </a:r>
          </a:p>
          <a:p>
            <a:endParaRPr lang="cs-CZ" altLang="en-US" dirty="0"/>
          </a:p>
          <a:p>
            <a:r>
              <a:rPr lang="cs-CZ" altLang="en-US" dirty="0"/>
              <a:t>   HALF OF THEM WILL DIE BETWEEN </a:t>
            </a:r>
          </a:p>
          <a:p>
            <a:pPr>
              <a:buNone/>
            </a:pPr>
            <a:r>
              <a:rPr lang="cs-CZ" altLang="en-US" dirty="0"/>
              <a:t>         30-69 YEARS OF AGE</a:t>
            </a:r>
          </a:p>
          <a:p>
            <a:pPr>
              <a:buNone/>
            </a:pPr>
            <a:endParaRPr lang="cs-CZ" altLang="en-US" dirty="0"/>
          </a:p>
          <a:p>
            <a:r>
              <a:rPr lang="cs-CZ" altLang="en-US" dirty="0"/>
              <a:t>  IN THE 20th CENTURY</a:t>
            </a:r>
          </a:p>
          <a:p>
            <a:pPr>
              <a:buNone/>
            </a:pPr>
            <a:r>
              <a:rPr lang="cs-CZ" altLang="en-US" dirty="0"/>
              <a:t>        100 MILLION PEOPLE DIED FROM TOBACCO USE</a:t>
            </a:r>
            <a:endParaRPr lang="cs-CZ" dirty="0"/>
          </a:p>
        </p:txBody>
      </p:sp>
    </p:spTree>
    <p:extLst>
      <p:ext uri="{BB962C8B-B14F-4D97-AF65-F5344CB8AC3E}">
        <p14:creationId xmlns:p14="http://schemas.microsoft.com/office/powerpoint/2010/main" val="3708131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SMOKING KILLS PHYSICIANS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err="1"/>
              <a:t>British</a:t>
            </a:r>
            <a:r>
              <a:rPr lang="cs-CZ" altLang="en-US" dirty="0"/>
              <a:t> </a:t>
            </a:r>
            <a:r>
              <a:rPr lang="cs-CZ" altLang="en-US" dirty="0" err="1"/>
              <a:t>Medical</a:t>
            </a:r>
            <a:r>
              <a:rPr lang="cs-CZ" altLang="en-US" dirty="0"/>
              <a:t> </a:t>
            </a:r>
            <a:r>
              <a:rPr lang="cs-CZ" altLang="en-US" dirty="0" err="1"/>
              <a:t>Doctors</a:t>
            </a:r>
            <a:r>
              <a:rPr lang="cs-CZ" altLang="en-US" dirty="0"/>
              <a:t> Study (</a:t>
            </a:r>
            <a:r>
              <a:rPr lang="cs-CZ" altLang="en-US" dirty="0" err="1"/>
              <a:t>Doll</a:t>
            </a:r>
            <a:r>
              <a:rPr lang="cs-CZ" altLang="en-US" dirty="0"/>
              <a:t>, </a:t>
            </a:r>
            <a:r>
              <a:rPr lang="cs-CZ" altLang="en-US" dirty="0" err="1"/>
              <a:t>Lopez</a:t>
            </a:r>
            <a:r>
              <a:rPr lang="cs-CZ" altLang="en-US" dirty="0"/>
              <a:t>, </a:t>
            </a:r>
            <a:r>
              <a:rPr lang="cs-CZ" altLang="en-US" dirty="0" err="1"/>
              <a:t>Peto</a:t>
            </a:r>
            <a:r>
              <a:rPr lang="cs-CZ" altLang="en-US" dirty="0"/>
              <a:t>): </a:t>
            </a:r>
            <a:r>
              <a:rPr lang="cs-CZ" altLang="en-US" dirty="0" err="1"/>
              <a:t>smokers</a:t>
            </a:r>
            <a:r>
              <a:rPr lang="cs-CZ" altLang="en-US" dirty="0"/>
              <a:t> </a:t>
            </a:r>
            <a:r>
              <a:rPr lang="cs-CZ" altLang="en-US" dirty="0" err="1"/>
              <a:t>lost</a:t>
            </a:r>
            <a:endParaRPr lang="cs-CZ" altLang="en-US" dirty="0"/>
          </a:p>
          <a:p>
            <a:endParaRPr lang="cs-CZ" altLang="en-US" dirty="0"/>
          </a:p>
          <a:p>
            <a:r>
              <a:rPr lang="cs-CZ" altLang="en-US" dirty="0"/>
              <a:t>5 YEARS OF LIFE - 1951-1971</a:t>
            </a:r>
          </a:p>
          <a:p>
            <a:endParaRPr lang="cs-CZ" altLang="en-US" dirty="0"/>
          </a:p>
          <a:p>
            <a:r>
              <a:rPr lang="cs-CZ" altLang="en-US" dirty="0"/>
              <a:t>8 YEARS OF LIFE – 1971-1991</a:t>
            </a:r>
          </a:p>
          <a:p>
            <a:endParaRPr lang="cs-CZ" altLang="en-US" dirty="0"/>
          </a:p>
          <a:p>
            <a:r>
              <a:rPr lang="cs-CZ" altLang="en-US" dirty="0"/>
              <a:t>10 YEARS OF LIFE – 1991-2006</a:t>
            </a:r>
          </a:p>
          <a:p>
            <a:endParaRPr lang="cs-CZ" dirty="0"/>
          </a:p>
        </p:txBody>
      </p:sp>
    </p:spTree>
    <p:extLst>
      <p:ext uri="{BB962C8B-B14F-4D97-AF65-F5344CB8AC3E}">
        <p14:creationId xmlns:p14="http://schemas.microsoft.com/office/powerpoint/2010/main" val="221679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Smoking</a:t>
            </a:r>
          </a:p>
        </p:txBody>
      </p:sp>
      <p:sp>
        <p:nvSpPr>
          <p:cNvPr id="3" name="Zástupný symbol pro obsah 2"/>
          <p:cNvSpPr>
            <a:spLocks noGrp="1"/>
          </p:cNvSpPr>
          <p:nvPr>
            <p:ph idx="1"/>
          </p:nvPr>
        </p:nvSpPr>
        <p:spPr/>
        <p:txBody>
          <a:bodyPr/>
          <a:lstStyle/>
          <a:p>
            <a:pPr marL="0" indent="0">
              <a:buNone/>
              <a:defRPr/>
            </a:pPr>
            <a:r>
              <a:rPr lang="cs-CZ" dirty="0" err="1">
                <a:solidFill>
                  <a:srgbClr val="FF0000"/>
                </a:solidFill>
              </a:rPr>
              <a:t>Nicotine</a:t>
            </a:r>
            <a:r>
              <a:rPr lang="cs-CZ" dirty="0">
                <a:solidFill>
                  <a:srgbClr val="FF0000"/>
                </a:solidFill>
              </a:rPr>
              <a:t> </a:t>
            </a:r>
            <a:r>
              <a:rPr lang="cs-CZ" dirty="0" err="1">
                <a:solidFill>
                  <a:srgbClr val="FF0000"/>
                </a:solidFill>
              </a:rPr>
              <a:t>content</a:t>
            </a:r>
            <a:r>
              <a:rPr lang="cs-CZ" dirty="0">
                <a:solidFill>
                  <a:srgbClr val="FF0000"/>
                </a:solidFill>
              </a:rPr>
              <a:t>:</a:t>
            </a:r>
          </a:p>
          <a:p>
            <a:pPr>
              <a:defRPr/>
            </a:pPr>
            <a:r>
              <a:rPr lang="cs-CZ" dirty="0"/>
              <a:t>1 </a:t>
            </a:r>
            <a:r>
              <a:rPr lang="cs-CZ" dirty="0" err="1"/>
              <a:t>cigarette</a:t>
            </a:r>
            <a:r>
              <a:rPr lang="cs-CZ" dirty="0"/>
              <a:t> 1 - 3 mg </a:t>
            </a:r>
            <a:r>
              <a:rPr lang="cs-CZ" dirty="0" err="1"/>
              <a:t>of</a:t>
            </a:r>
            <a:r>
              <a:rPr lang="cs-CZ" dirty="0"/>
              <a:t> </a:t>
            </a:r>
            <a:r>
              <a:rPr lang="cs-CZ" dirty="0" err="1"/>
              <a:t>nicotine</a:t>
            </a:r>
            <a:r>
              <a:rPr lang="cs-CZ" dirty="0"/>
              <a:t>, </a:t>
            </a:r>
          </a:p>
          <a:p>
            <a:pPr>
              <a:defRPr/>
            </a:pPr>
            <a:r>
              <a:rPr lang="cs-CZ" dirty="0"/>
              <a:t>1 </a:t>
            </a:r>
            <a:r>
              <a:rPr lang="cs-CZ" dirty="0" err="1"/>
              <a:t>cigar</a:t>
            </a:r>
            <a:r>
              <a:rPr lang="cs-CZ" dirty="0"/>
              <a:t> cca 10 mg </a:t>
            </a:r>
            <a:r>
              <a:rPr lang="cs-CZ" dirty="0" err="1"/>
              <a:t>of</a:t>
            </a:r>
            <a:r>
              <a:rPr lang="cs-CZ" dirty="0"/>
              <a:t> </a:t>
            </a:r>
            <a:r>
              <a:rPr lang="cs-CZ" dirty="0" err="1"/>
              <a:t>nicotine</a:t>
            </a:r>
            <a:endParaRPr lang="cs-CZ" dirty="0"/>
          </a:p>
          <a:p>
            <a:pPr>
              <a:defRPr/>
            </a:pPr>
            <a:endParaRPr lang="cs-CZ" dirty="0"/>
          </a:p>
          <a:p>
            <a:pPr>
              <a:defRPr/>
            </a:pPr>
            <a:r>
              <a:rPr lang="en-GB" dirty="0">
                <a:solidFill>
                  <a:srgbClr val="FF0000"/>
                </a:solidFill>
              </a:rPr>
              <a:t>Inhaling</a:t>
            </a:r>
            <a:r>
              <a:rPr lang="en-GB" dirty="0"/>
              <a:t> </a:t>
            </a:r>
            <a:endParaRPr lang="cs-CZ" dirty="0"/>
          </a:p>
          <a:p>
            <a:pPr>
              <a:defRPr/>
            </a:pPr>
            <a:r>
              <a:rPr lang="en-GB" dirty="0"/>
              <a:t>into mouth only </a:t>
            </a:r>
            <a:r>
              <a:rPr lang="cs-CZ" dirty="0"/>
              <a:t>-  </a:t>
            </a:r>
            <a:r>
              <a:rPr lang="en-GB" dirty="0"/>
              <a:t>absorbs 5% of nicotine</a:t>
            </a:r>
            <a:r>
              <a:rPr lang="cs-CZ" dirty="0"/>
              <a:t>, </a:t>
            </a:r>
          </a:p>
          <a:p>
            <a:pPr>
              <a:defRPr/>
            </a:pPr>
            <a:r>
              <a:rPr lang="cs-CZ" dirty="0" err="1"/>
              <a:t>deep</a:t>
            </a:r>
            <a:r>
              <a:rPr lang="cs-CZ" dirty="0"/>
              <a:t> </a:t>
            </a:r>
            <a:r>
              <a:rPr lang="cs-CZ" dirty="0" err="1"/>
              <a:t>inhalation</a:t>
            </a:r>
            <a:r>
              <a:rPr lang="cs-CZ" dirty="0"/>
              <a:t> – </a:t>
            </a:r>
            <a:r>
              <a:rPr lang="cs-CZ" dirty="0" err="1"/>
              <a:t>absorbs</a:t>
            </a:r>
            <a:r>
              <a:rPr lang="cs-CZ" dirty="0"/>
              <a:t> 70%, </a:t>
            </a:r>
          </a:p>
          <a:p>
            <a:pPr>
              <a:defRPr/>
            </a:pPr>
            <a:r>
              <a:rPr lang="cs-CZ" dirty="0"/>
              <a:t>very </a:t>
            </a:r>
            <a:r>
              <a:rPr lang="cs-CZ" dirty="0" err="1"/>
              <a:t>deep</a:t>
            </a:r>
            <a:r>
              <a:rPr lang="cs-CZ" dirty="0"/>
              <a:t> </a:t>
            </a:r>
            <a:r>
              <a:rPr lang="cs-CZ" dirty="0" err="1"/>
              <a:t>inhalation</a:t>
            </a:r>
            <a:r>
              <a:rPr lang="cs-CZ" dirty="0"/>
              <a:t> </a:t>
            </a:r>
            <a:r>
              <a:rPr lang="cs-CZ" dirty="0" err="1"/>
              <a:t>with</a:t>
            </a:r>
            <a:r>
              <a:rPr lang="cs-CZ" dirty="0"/>
              <a:t> </a:t>
            </a:r>
            <a:r>
              <a:rPr lang="en-GB" dirty="0"/>
              <a:t>holding breath </a:t>
            </a:r>
            <a:r>
              <a:rPr lang="cs-CZ" dirty="0"/>
              <a:t>-  95% </a:t>
            </a:r>
            <a:r>
              <a:rPr lang="cs-CZ" dirty="0" err="1"/>
              <a:t>of</a:t>
            </a:r>
            <a:r>
              <a:rPr lang="cs-CZ" dirty="0"/>
              <a:t> </a:t>
            </a:r>
            <a:r>
              <a:rPr lang="cs-CZ" dirty="0" err="1"/>
              <a:t>nicotine</a:t>
            </a:r>
            <a:endParaRPr lang="cs-CZ" dirty="0"/>
          </a:p>
          <a:p>
            <a:endParaRPr lang="cs-CZ" dirty="0"/>
          </a:p>
          <a:p>
            <a:r>
              <a:rPr lang="cs-CZ" dirty="0" err="1"/>
              <a:t>human</a:t>
            </a:r>
            <a:r>
              <a:rPr lang="cs-CZ" dirty="0"/>
              <a:t> </a:t>
            </a:r>
            <a:r>
              <a:rPr lang="cs-CZ" dirty="0" err="1"/>
              <a:t>lethal</a:t>
            </a:r>
            <a:r>
              <a:rPr lang="cs-CZ" dirty="0"/>
              <a:t> dose - cca 60 mg</a:t>
            </a:r>
          </a:p>
          <a:p>
            <a:endParaRPr lang="cs-CZ" dirty="0"/>
          </a:p>
        </p:txBody>
      </p:sp>
    </p:spTree>
    <p:extLst>
      <p:ext uri="{BB962C8B-B14F-4D97-AF65-F5344CB8AC3E}">
        <p14:creationId xmlns:p14="http://schemas.microsoft.com/office/powerpoint/2010/main" val="4028978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defRPr/>
            </a:pPr>
            <a:r>
              <a:rPr lang="cs-CZ" sz="3800" dirty="0"/>
              <a:t>The British Doctors' Study 1951 - 2001</a:t>
            </a:r>
          </a:p>
        </p:txBody>
      </p:sp>
      <p:graphicFrame>
        <p:nvGraphicFramePr>
          <p:cNvPr id="28675" name="Zástupný symbol pro obsah 3"/>
          <p:cNvGraphicFramePr>
            <a:graphicFrameLocks noGrp="1" noChangeAspect="1"/>
          </p:cNvGraphicFramePr>
          <p:nvPr>
            <p:ph sz="quarter" idx="1"/>
          </p:nvPr>
        </p:nvGraphicFramePr>
        <p:xfrm>
          <a:off x="1619250" y="1916113"/>
          <a:ext cx="5754688" cy="2530475"/>
        </p:xfrm>
        <a:graphic>
          <a:graphicData uri="http://schemas.openxmlformats.org/presentationml/2006/ole">
            <mc:AlternateContent xmlns:mc="http://schemas.openxmlformats.org/markup-compatibility/2006">
              <mc:Choice xmlns:v="urn:schemas-microsoft-com:vml" Requires="v">
                <p:oleObj spid="_x0000_s1155" name="dokument" r:id="rId4" imgW="5754624" imgH="2529840" progId="Word.Document.8">
                  <p:embed/>
                </p:oleObj>
              </mc:Choice>
              <mc:Fallback>
                <p:oleObj name="dokument" r:id="rId4" imgW="5754624" imgH="252984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916113"/>
                        <a:ext cx="57546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Obdélník 3"/>
          <p:cNvSpPr>
            <a:spLocks noChangeArrowheads="1"/>
          </p:cNvSpPr>
          <p:nvPr/>
        </p:nvSpPr>
        <p:spPr bwMode="auto">
          <a:xfrm>
            <a:off x="419100" y="4816475"/>
            <a:ext cx="8496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spcBef>
                <a:spcPct val="20000"/>
              </a:spcBef>
              <a:buClr>
                <a:srgbClr val="1B587C"/>
              </a:buClr>
              <a:buSzPct val="75000"/>
              <a:buFont typeface="Wingdings 2" pitchFamily="18" charset="2"/>
              <a:buChar char=""/>
              <a:defRPr sz="2000">
                <a:solidFill>
                  <a:schemeClr val="tx1"/>
                </a:solidFill>
                <a:latin typeface="Georgia" pitchFamily="18" charset="0"/>
              </a:defRPr>
            </a:lvl3pPr>
            <a:lvl4pPr marL="1600200" indent="-228600">
              <a:spcBef>
                <a:spcPct val="20000"/>
              </a:spcBef>
              <a:buClr>
                <a:srgbClr val="4E8542"/>
              </a:buClr>
              <a:buSzPct val="70000"/>
              <a:buFont typeface="Wingdings" pitchFamily="2" charset="2"/>
              <a:buChar char=""/>
              <a:defRPr sz="2000">
                <a:solidFill>
                  <a:schemeClr val="tx2"/>
                </a:solidFill>
                <a:latin typeface="Georgia" pitchFamily="18" charset="0"/>
              </a:defRPr>
            </a:lvl4pPr>
            <a:lvl5pPr marL="2057400" indent="-228600">
              <a:spcBef>
                <a:spcPct val="20000"/>
              </a:spcBef>
              <a:buClr>
                <a:srgbClr val="604878"/>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604878"/>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604878"/>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604878"/>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604878"/>
              </a:buClr>
              <a:buChar char="•"/>
              <a:defRPr>
                <a:solidFill>
                  <a:schemeClr val="tx1"/>
                </a:solidFill>
                <a:latin typeface="Georgia" pitchFamily="18" charset="0"/>
              </a:defRPr>
            </a:lvl9pPr>
          </a:lstStyle>
          <a:p>
            <a:pPr>
              <a:spcBef>
                <a:spcPct val="0"/>
              </a:spcBef>
              <a:buClrTx/>
              <a:buSzTx/>
              <a:buNone/>
            </a:pPr>
            <a:r>
              <a:rPr lang="en-US" altLang="cs-CZ" sz="1800" dirty="0">
                <a:solidFill>
                  <a:srgbClr val="000000"/>
                </a:solidFill>
                <a:latin typeface="Times New Roman" pitchFamily="18" charset="0"/>
              </a:rPr>
              <a:t>The longest prospective study - addressed more than 34,000 British doctors (more than 2/3 </a:t>
            </a:r>
            <a:r>
              <a:rPr lang="cs-CZ" altLang="cs-CZ" sz="1800" dirty="0" err="1">
                <a:solidFill>
                  <a:srgbClr val="000000"/>
                </a:solidFill>
                <a:latin typeface="Times New Roman" pitchFamily="18" charset="0"/>
              </a:rPr>
              <a:t>get</a:t>
            </a:r>
            <a:r>
              <a:rPr lang="cs-CZ" altLang="cs-CZ" sz="1800" dirty="0">
                <a:solidFill>
                  <a:srgbClr val="000000"/>
                </a:solidFill>
                <a:latin typeface="Times New Roman" pitchFamily="18" charset="0"/>
              </a:rPr>
              <a:t> </a:t>
            </a:r>
            <a:r>
              <a:rPr lang="en-US" altLang="cs-CZ" sz="1800" dirty="0">
                <a:solidFill>
                  <a:srgbClr val="000000"/>
                </a:solidFill>
                <a:latin typeface="Times New Roman" pitchFamily="18" charset="0"/>
              </a:rPr>
              <a:t>involved). Basic hypothesis - "Smoking is a major cause of lung cancer". In 1951-1971, the difference in </a:t>
            </a:r>
            <a:r>
              <a:rPr lang="cs-CZ" altLang="cs-CZ" sz="1800" dirty="0" err="1">
                <a:solidFill>
                  <a:srgbClr val="000000"/>
                </a:solidFill>
                <a:latin typeface="Times New Roman" pitchFamily="18" charset="0"/>
              </a:rPr>
              <a:t>life</a:t>
            </a:r>
            <a:r>
              <a:rPr lang="cs-CZ" altLang="cs-CZ" sz="1800" dirty="0">
                <a:solidFill>
                  <a:srgbClr val="000000"/>
                </a:solidFill>
                <a:latin typeface="Times New Roman" pitchFamily="18" charset="0"/>
              </a:rPr>
              <a:t> </a:t>
            </a:r>
            <a:r>
              <a:rPr lang="cs-CZ" altLang="cs-CZ" sz="1800" dirty="0" err="1">
                <a:solidFill>
                  <a:srgbClr val="000000"/>
                </a:solidFill>
                <a:latin typeface="Times New Roman" pitchFamily="18" charset="0"/>
              </a:rPr>
              <a:t>span</a:t>
            </a:r>
            <a:r>
              <a:rPr lang="cs-CZ" altLang="cs-CZ" sz="1800" dirty="0">
                <a:solidFill>
                  <a:srgbClr val="000000"/>
                </a:solidFill>
                <a:latin typeface="Times New Roman" pitchFamily="18" charset="0"/>
              </a:rPr>
              <a:t> </a:t>
            </a:r>
            <a:r>
              <a:rPr lang="cs-CZ" altLang="cs-CZ" sz="1800" dirty="0" err="1">
                <a:solidFill>
                  <a:srgbClr val="000000"/>
                </a:solidFill>
                <a:latin typeface="Times New Roman" pitchFamily="18" charset="0"/>
              </a:rPr>
              <a:t>of</a:t>
            </a:r>
            <a:r>
              <a:rPr lang="cs-CZ" altLang="cs-CZ" sz="1800" dirty="0">
                <a:solidFill>
                  <a:srgbClr val="000000"/>
                </a:solidFill>
                <a:latin typeface="Times New Roman" pitchFamily="18" charset="0"/>
              </a:rPr>
              <a:t> </a:t>
            </a:r>
            <a:r>
              <a:rPr lang="en-US" altLang="cs-CZ" sz="1800" dirty="0">
                <a:solidFill>
                  <a:srgbClr val="000000"/>
                </a:solidFill>
                <a:latin typeface="Times New Roman" pitchFamily="18" charset="0"/>
              </a:rPr>
              <a:t>smokers and non-smokers was 5 years, after another 20 years 8 years, and the latest study found a 10-year loss of life for British doctors-smokers as compared to lifetime non-smokers.</a:t>
            </a:r>
          </a:p>
          <a:p>
            <a:pPr eaLnBrk="1" hangingPunct="1">
              <a:spcBef>
                <a:spcPct val="0"/>
              </a:spcBef>
              <a:buClrTx/>
              <a:buSzTx/>
              <a:buFontTx/>
              <a:buNone/>
            </a:pPr>
            <a:endParaRPr lang="cs-CZ" altLang="cs-CZ" sz="1800" dirty="0">
              <a:solidFill>
                <a:srgbClr val="000000"/>
              </a:solidFill>
              <a:latin typeface="Times New Roman" pitchFamily="18" charset="0"/>
            </a:endParaRPr>
          </a:p>
        </p:txBody>
      </p:sp>
    </p:spTree>
    <p:custDataLst>
      <p:tags r:id="rId2"/>
    </p:custDataLst>
    <p:extLst>
      <p:ext uri="{BB962C8B-B14F-4D97-AF65-F5344CB8AC3E}">
        <p14:creationId xmlns:p14="http://schemas.microsoft.com/office/powerpoint/2010/main" val="981770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SMOKING KILLS NON-SMOKERS</a:t>
            </a:r>
            <a:endParaRPr lang="cs-CZ" dirty="0"/>
          </a:p>
        </p:txBody>
      </p:sp>
      <p:sp>
        <p:nvSpPr>
          <p:cNvPr id="3" name="Zástupný symbol pro obsah 2"/>
          <p:cNvSpPr>
            <a:spLocks noGrp="1"/>
          </p:cNvSpPr>
          <p:nvPr>
            <p:ph idx="1"/>
          </p:nvPr>
        </p:nvSpPr>
        <p:spPr>
          <a:xfrm>
            <a:off x="611560" y="2492896"/>
            <a:ext cx="3610744" cy="1972816"/>
          </a:xfrm>
        </p:spPr>
        <p:txBody>
          <a:bodyPr>
            <a:normAutofit fontScale="92500" lnSpcReduction="10000"/>
          </a:bodyPr>
          <a:lstStyle/>
          <a:p>
            <a:r>
              <a:rPr lang="cs-CZ" altLang="en-US" dirty="0"/>
              <a:t>MAIN STREAM (MS)</a:t>
            </a:r>
          </a:p>
          <a:p>
            <a:r>
              <a:rPr lang="cs-CZ" altLang="en-US" dirty="0"/>
              <a:t>(</a:t>
            </a:r>
            <a:r>
              <a:rPr lang="cs-CZ" altLang="en-US" dirty="0" err="1"/>
              <a:t>when</a:t>
            </a:r>
            <a:r>
              <a:rPr lang="cs-CZ" altLang="en-US" dirty="0"/>
              <a:t> </a:t>
            </a:r>
            <a:r>
              <a:rPr lang="cs-CZ" altLang="en-US" dirty="0" err="1"/>
              <a:t>smoker</a:t>
            </a:r>
            <a:r>
              <a:rPr lang="cs-CZ" altLang="en-US" dirty="0"/>
              <a:t> </a:t>
            </a:r>
            <a:r>
              <a:rPr lang="cs-CZ" altLang="en-US" dirty="0" err="1"/>
              <a:t>puffs</a:t>
            </a:r>
            <a:r>
              <a:rPr lang="cs-CZ" altLang="en-US" dirty="0"/>
              <a:t>)</a:t>
            </a:r>
          </a:p>
          <a:p>
            <a:pPr>
              <a:buFontTx/>
              <a:buChar char="-"/>
            </a:pPr>
            <a:r>
              <a:rPr lang="cs-CZ" altLang="en-US" dirty="0"/>
              <a:t>800-900</a:t>
            </a:r>
            <a:r>
              <a:rPr lang="cs-CZ" altLang="en-US" baseline="30000" dirty="0"/>
              <a:t>o</a:t>
            </a:r>
            <a:r>
              <a:rPr lang="cs-CZ" altLang="en-US" dirty="0"/>
              <a:t> C</a:t>
            </a:r>
          </a:p>
          <a:p>
            <a:pPr>
              <a:buFontTx/>
              <a:buChar char="-"/>
            </a:pPr>
            <a:r>
              <a:rPr lang="cs-CZ" altLang="en-US" dirty="0"/>
              <a:t>16%  O</a:t>
            </a:r>
            <a:r>
              <a:rPr lang="cs-CZ" altLang="en-US" baseline="-25000" dirty="0"/>
              <a:t>2</a:t>
            </a:r>
            <a:endParaRPr lang="cs-CZ" altLang="en-US" dirty="0"/>
          </a:p>
          <a:p>
            <a:pPr>
              <a:buFontTx/>
              <a:buChar char="-"/>
            </a:pPr>
            <a:r>
              <a:rPr lang="cs-CZ" altLang="en-US" dirty="0"/>
              <a:t>6,0-6,7 pH</a:t>
            </a:r>
          </a:p>
          <a:p>
            <a:endParaRPr lang="cs-CZ" dirty="0"/>
          </a:p>
        </p:txBody>
      </p:sp>
      <p:sp>
        <p:nvSpPr>
          <p:cNvPr id="4" name="Obdélník 3"/>
          <p:cNvSpPr/>
          <p:nvPr/>
        </p:nvSpPr>
        <p:spPr>
          <a:xfrm>
            <a:off x="4716016" y="2420888"/>
            <a:ext cx="4104456" cy="1938992"/>
          </a:xfrm>
          <a:prstGeom prst="rect">
            <a:avLst/>
          </a:prstGeom>
        </p:spPr>
        <p:txBody>
          <a:bodyPr wrap="square">
            <a:spAutoFit/>
          </a:bodyPr>
          <a:lstStyle/>
          <a:p>
            <a:r>
              <a:rPr lang="cs-CZ" altLang="en-US" sz="2400" dirty="0"/>
              <a:t>SIDE STREAM (SS)</a:t>
            </a:r>
          </a:p>
          <a:p>
            <a:r>
              <a:rPr lang="cs-CZ" altLang="en-US" sz="2400" dirty="0"/>
              <a:t>(</a:t>
            </a:r>
            <a:r>
              <a:rPr lang="cs-CZ" altLang="en-US" sz="2400" dirty="0" err="1"/>
              <a:t>cigarete</a:t>
            </a:r>
            <a:r>
              <a:rPr lang="cs-CZ" altLang="en-US" sz="2400" dirty="0"/>
              <a:t> </a:t>
            </a:r>
            <a:r>
              <a:rPr lang="cs-CZ" altLang="en-US" sz="2400" dirty="0" err="1"/>
              <a:t>burning</a:t>
            </a:r>
            <a:r>
              <a:rPr lang="cs-CZ" altLang="en-US" sz="2400" dirty="0"/>
              <a:t> on </a:t>
            </a:r>
            <a:r>
              <a:rPr lang="cs-CZ" altLang="en-US" sz="2400" dirty="0" err="1"/>
              <a:t>its</a:t>
            </a:r>
            <a:r>
              <a:rPr lang="cs-CZ" altLang="en-US" sz="2400" dirty="0"/>
              <a:t> </a:t>
            </a:r>
            <a:r>
              <a:rPr lang="cs-CZ" altLang="en-US" sz="2400" dirty="0" err="1"/>
              <a:t>own</a:t>
            </a:r>
            <a:r>
              <a:rPr lang="cs-CZ" altLang="en-US" sz="2400" dirty="0"/>
              <a:t>)</a:t>
            </a:r>
          </a:p>
          <a:p>
            <a:pPr>
              <a:buFontTx/>
              <a:buChar char="-"/>
            </a:pPr>
            <a:r>
              <a:rPr lang="cs-CZ" altLang="en-US" sz="2400" dirty="0"/>
              <a:t>600</a:t>
            </a:r>
            <a:r>
              <a:rPr lang="cs-CZ" altLang="en-US" sz="2400" baseline="30000" dirty="0"/>
              <a:t>o</a:t>
            </a:r>
            <a:r>
              <a:rPr lang="cs-CZ" altLang="en-US" sz="2400" dirty="0"/>
              <a:t> C</a:t>
            </a:r>
          </a:p>
          <a:p>
            <a:pPr>
              <a:buFontTx/>
              <a:buChar char="-"/>
            </a:pPr>
            <a:r>
              <a:rPr lang="cs-CZ" altLang="en-US" sz="2400" dirty="0"/>
              <a:t>2%  O</a:t>
            </a:r>
            <a:r>
              <a:rPr lang="cs-CZ" altLang="en-US" sz="2400" baseline="-25000" dirty="0"/>
              <a:t>2</a:t>
            </a:r>
            <a:endParaRPr lang="cs-CZ" altLang="en-US" sz="2400" dirty="0"/>
          </a:p>
          <a:p>
            <a:pPr>
              <a:buFontTx/>
              <a:buChar char="-"/>
            </a:pPr>
            <a:r>
              <a:rPr lang="cs-CZ" altLang="en-US" sz="2400" dirty="0"/>
              <a:t>6,7-7,5 pH</a:t>
            </a:r>
          </a:p>
        </p:txBody>
      </p:sp>
    </p:spTree>
    <p:extLst>
      <p:ext uri="{BB962C8B-B14F-4D97-AF65-F5344CB8AC3E}">
        <p14:creationId xmlns:p14="http://schemas.microsoft.com/office/powerpoint/2010/main" val="3462489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DANGER  FOR  NON-SMOKERS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SECONDHAND SMOKE</a:t>
            </a:r>
          </a:p>
          <a:p>
            <a:endParaRPr lang="cs-CZ" altLang="en-US" dirty="0"/>
          </a:p>
          <a:p>
            <a:r>
              <a:rPr lang="cs-CZ" altLang="en-US" dirty="0"/>
              <a:t>ENVIRONMENTAL TOBACCO SMOKE</a:t>
            </a:r>
          </a:p>
          <a:p>
            <a:endParaRPr lang="cs-CZ" altLang="en-US" dirty="0"/>
          </a:p>
          <a:p>
            <a:r>
              <a:rPr lang="cs-CZ" altLang="en-US" dirty="0"/>
              <a:t>PASSIVE SMOKING</a:t>
            </a:r>
          </a:p>
          <a:p>
            <a:endParaRPr lang="cs-CZ" altLang="en-US" dirty="0"/>
          </a:p>
          <a:p>
            <a:r>
              <a:rPr lang="cs-CZ" altLang="en-US" dirty="0"/>
              <a:t>INVOLUNTARY SMOKING</a:t>
            </a:r>
          </a:p>
          <a:p>
            <a:endParaRPr lang="cs-CZ" altLang="en-US" dirty="0"/>
          </a:p>
          <a:p>
            <a:pPr>
              <a:buNone/>
            </a:pPr>
            <a:r>
              <a:rPr lang="cs-CZ" altLang="en-US" dirty="0" err="1"/>
              <a:t>Side</a:t>
            </a:r>
            <a:r>
              <a:rPr lang="cs-CZ" altLang="en-US" dirty="0"/>
              <a:t> </a:t>
            </a:r>
            <a:r>
              <a:rPr lang="cs-CZ" altLang="en-US" dirty="0" err="1"/>
              <a:t>stream</a:t>
            </a:r>
            <a:r>
              <a:rPr lang="cs-CZ" altLang="en-US" dirty="0"/>
              <a:t> + </a:t>
            </a:r>
            <a:r>
              <a:rPr lang="cs-CZ" altLang="en-US" dirty="0" err="1"/>
              <a:t>smoker´s</a:t>
            </a:r>
            <a:r>
              <a:rPr lang="cs-CZ" altLang="en-US" dirty="0"/>
              <a:t> </a:t>
            </a:r>
            <a:r>
              <a:rPr lang="cs-CZ" altLang="en-US" dirty="0" err="1"/>
              <a:t>expiration</a:t>
            </a:r>
            <a:r>
              <a:rPr lang="cs-CZ" altLang="en-US" dirty="0"/>
              <a:t> + </a:t>
            </a:r>
            <a:r>
              <a:rPr lang="cs-CZ" altLang="en-US" dirty="0" err="1"/>
              <a:t>chemicals</a:t>
            </a:r>
            <a:r>
              <a:rPr lang="cs-CZ" altLang="en-US" dirty="0"/>
              <a:t> </a:t>
            </a:r>
            <a:r>
              <a:rPr lang="cs-CZ" altLang="en-US" dirty="0" err="1"/>
              <a:t>interaction</a:t>
            </a:r>
            <a:endParaRPr lang="cs-CZ" altLang="en-US" dirty="0"/>
          </a:p>
          <a:p>
            <a:endParaRPr lang="cs-CZ" dirty="0"/>
          </a:p>
        </p:txBody>
      </p:sp>
    </p:spTree>
    <p:extLst>
      <p:ext uri="{BB962C8B-B14F-4D97-AF65-F5344CB8AC3E}">
        <p14:creationId xmlns:p14="http://schemas.microsoft.com/office/powerpoint/2010/main" val="1452471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SIMILARITIES and DIFFERENCES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THE NUMBER OF CHEMICALS  in  MS and SS ARE THE SAME</a:t>
            </a:r>
          </a:p>
          <a:p>
            <a:endParaRPr lang="cs-CZ" altLang="en-US" dirty="0"/>
          </a:p>
          <a:p>
            <a:r>
              <a:rPr lang="cs-CZ" altLang="en-US" dirty="0"/>
              <a:t>THE LEVELS OF CHEMICALS ARE HIGHER in SS COMPARRED TO MS</a:t>
            </a:r>
          </a:p>
          <a:p>
            <a:endParaRPr lang="cs-CZ" altLang="en-US" dirty="0"/>
          </a:p>
          <a:p>
            <a:r>
              <a:rPr lang="cs-CZ" altLang="en-US" dirty="0"/>
              <a:t>DUE TO  IMPERFEKT  BURNING</a:t>
            </a:r>
          </a:p>
          <a:p>
            <a:endParaRPr lang="cs-CZ" dirty="0"/>
          </a:p>
        </p:txBody>
      </p:sp>
    </p:spTree>
    <p:extLst>
      <p:ext uri="{BB962C8B-B14F-4D97-AF65-F5344CB8AC3E}">
        <p14:creationId xmlns:p14="http://schemas.microsoft.com/office/powerpoint/2010/main" val="889145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RATIO SS :  MS - IRRITANTS</a:t>
            </a:r>
            <a:endParaRPr lang="cs-CZ" dirty="0"/>
          </a:p>
        </p:txBody>
      </p:sp>
      <p:sp>
        <p:nvSpPr>
          <p:cNvPr id="3" name="Zástupný symbol pro obsah 2"/>
          <p:cNvSpPr>
            <a:spLocks noGrp="1"/>
          </p:cNvSpPr>
          <p:nvPr>
            <p:ph idx="1"/>
          </p:nvPr>
        </p:nvSpPr>
        <p:spPr/>
        <p:txBody>
          <a:bodyPr/>
          <a:lstStyle/>
          <a:p>
            <a:endParaRPr lang="cs-CZ" altLang="en-US" dirty="0"/>
          </a:p>
          <a:p>
            <a:endParaRPr lang="cs-CZ" altLang="en-US" dirty="0"/>
          </a:p>
          <a:p>
            <a:r>
              <a:rPr lang="cs-CZ" altLang="en-US" dirty="0"/>
              <a:t>ACROLEIN                    8 – 15</a:t>
            </a:r>
          </a:p>
          <a:p>
            <a:r>
              <a:rPr lang="cs-CZ" altLang="en-US" dirty="0"/>
              <a:t>FORMALDEHYDE      10 – 15</a:t>
            </a:r>
          </a:p>
          <a:p>
            <a:r>
              <a:rPr lang="cs-CZ" altLang="en-US" dirty="0"/>
              <a:t>AMONIUM                        73</a:t>
            </a:r>
          </a:p>
          <a:p>
            <a:r>
              <a:rPr lang="cs-CZ" altLang="en-US" dirty="0"/>
              <a:t>NITROGEN OXIDES     4 – 10</a:t>
            </a:r>
          </a:p>
          <a:p>
            <a:r>
              <a:rPr lang="cs-CZ" altLang="en-US" dirty="0"/>
              <a:t>FORMAMIC ACID           1,5</a:t>
            </a:r>
          </a:p>
          <a:p>
            <a:r>
              <a:rPr lang="cs-CZ" altLang="en-US" dirty="0"/>
              <a:t>NAFTALENE                    16</a:t>
            </a:r>
          </a:p>
          <a:p>
            <a:endParaRPr lang="cs-CZ" dirty="0"/>
          </a:p>
        </p:txBody>
      </p:sp>
    </p:spTree>
    <p:extLst>
      <p:ext uri="{BB962C8B-B14F-4D97-AF65-F5344CB8AC3E}">
        <p14:creationId xmlns:p14="http://schemas.microsoft.com/office/powerpoint/2010/main" val="1453882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RATIO SS  :  MS - TOXINS</a:t>
            </a:r>
            <a:endParaRPr lang="cs-CZ" dirty="0"/>
          </a:p>
        </p:txBody>
      </p:sp>
      <p:sp>
        <p:nvSpPr>
          <p:cNvPr id="3" name="Zástupný symbol pro obsah 2"/>
          <p:cNvSpPr>
            <a:spLocks noGrp="1"/>
          </p:cNvSpPr>
          <p:nvPr>
            <p:ph idx="1"/>
          </p:nvPr>
        </p:nvSpPr>
        <p:spPr/>
        <p:txBody>
          <a:bodyPr>
            <a:normAutofit lnSpcReduction="10000"/>
          </a:bodyPr>
          <a:lstStyle/>
          <a:p>
            <a:endParaRPr lang="cs-CZ" altLang="en-US" dirty="0"/>
          </a:p>
          <a:p>
            <a:r>
              <a:rPr lang="cs-CZ" altLang="en-US" dirty="0"/>
              <a:t>CARBON MONOXIDE           2 – 5</a:t>
            </a:r>
          </a:p>
          <a:p>
            <a:pPr marL="0" indent="0">
              <a:buNone/>
            </a:pPr>
            <a:endParaRPr lang="cs-CZ" altLang="en-US" dirty="0"/>
          </a:p>
          <a:p>
            <a:r>
              <a:rPr lang="cs-CZ" altLang="en-US" dirty="0"/>
              <a:t>TOLUENE                                6 – 8</a:t>
            </a:r>
          </a:p>
          <a:p>
            <a:endParaRPr lang="cs-CZ" altLang="en-US" dirty="0"/>
          </a:p>
          <a:p>
            <a:r>
              <a:rPr lang="cs-CZ" altLang="en-US" dirty="0"/>
              <a:t>NICOTINE                               2,6-3,3</a:t>
            </a:r>
          </a:p>
          <a:p>
            <a:endParaRPr lang="cs-CZ" altLang="en-US" dirty="0"/>
          </a:p>
          <a:p>
            <a:r>
              <a:rPr lang="cs-CZ" altLang="en-US" dirty="0"/>
              <a:t>NICKEL                                   13 – 30</a:t>
            </a:r>
          </a:p>
          <a:p>
            <a:endParaRPr lang="cs-CZ" altLang="en-US" dirty="0"/>
          </a:p>
          <a:p>
            <a:r>
              <a:rPr lang="cs-CZ" altLang="en-US" dirty="0"/>
              <a:t>POLONIUM 210                       1 – 4</a:t>
            </a:r>
          </a:p>
          <a:p>
            <a:endParaRPr lang="cs-CZ" altLang="en-US" dirty="0"/>
          </a:p>
          <a:p>
            <a:r>
              <a:rPr lang="cs-CZ" altLang="en-US" dirty="0"/>
              <a:t>PCDD, PCDF (</a:t>
            </a:r>
            <a:r>
              <a:rPr lang="cs-CZ" altLang="en-US" dirty="0" err="1"/>
              <a:t>dioxins</a:t>
            </a:r>
            <a:r>
              <a:rPr lang="cs-CZ" altLang="en-US" dirty="0"/>
              <a:t>, </a:t>
            </a:r>
            <a:r>
              <a:rPr lang="cs-CZ" altLang="en-US" dirty="0" err="1"/>
              <a:t>furans</a:t>
            </a:r>
            <a:r>
              <a:rPr lang="cs-CZ" altLang="en-US" dirty="0"/>
              <a:t>)     2   </a:t>
            </a:r>
          </a:p>
          <a:p>
            <a:endParaRPr lang="cs-CZ" dirty="0"/>
          </a:p>
        </p:txBody>
      </p:sp>
    </p:spTree>
    <p:extLst>
      <p:ext uri="{BB962C8B-B14F-4D97-AF65-F5344CB8AC3E}">
        <p14:creationId xmlns:p14="http://schemas.microsoft.com/office/powerpoint/2010/main" val="170895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RATIO SS : MS - CARCINOGENS</a:t>
            </a:r>
            <a:endParaRPr lang="cs-CZ" dirty="0"/>
          </a:p>
        </p:txBody>
      </p:sp>
      <p:sp>
        <p:nvSpPr>
          <p:cNvPr id="3" name="Zástupný symbol pro obsah 2"/>
          <p:cNvSpPr>
            <a:spLocks noGrp="1"/>
          </p:cNvSpPr>
          <p:nvPr>
            <p:ph idx="1"/>
          </p:nvPr>
        </p:nvSpPr>
        <p:spPr/>
        <p:txBody>
          <a:bodyPr>
            <a:normAutofit lnSpcReduction="10000"/>
          </a:bodyPr>
          <a:lstStyle/>
          <a:p>
            <a:endParaRPr lang="cs-CZ" altLang="en-US" dirty="0"/>
          </a:p>
          <a:p>
            <a:r>
              <a:rPr lang="cs-CZ" altLang="en-US" dirty="0"/>
              <a:t>BENZENE                       5 – 10</a:t>
            </a:r>
          </a:p>
          <a:p>
            <a:endParaRPr lang="cs-CZ" altLang="en-US" dirty="0"/>
          </a:p>
          <a:p>
            <a:r>
              <a:rPr lang="cs-CZ" altLang="en-US" dirty="0"/>
              <a:t>NITROSAMINES          20 – 100</a:t>
            </a:r>
          </a:p>
          <a:p>
            <a:endParaRPr lang="cs-CZ" altLang="en-US" dirty="0"/>
          </a:p>
          <a:p>
            <a:r>
              <a:rPr lang="cs-CZ" altLang="en-US" dirty="0"/>
              <a:t>2-NAFTYLAMINE            30</a:t>
            </a:r>
          </a:p>
          <a:p>
            <a:endParaRPr lang="cs-CZ" altLang="en-US" dirty="0"/>
          </a:p>
          <a:p>
            <a:r>
              <a:rPr lang="cs-CZ" altLang="en-US" dirty="0"/>
              <a:t>4-AMINOBIFENYLE        30</a:t>
            </a:r>
          </a:p>
          <a:p>
            <a:endParaRPr lang="cs-CZ" altLang="en-US" dirty="0"/>
          </a:p>
          <a:p>
            <a:r>
              <a:rPr lang="cs-CZ" altLang="en-US" dirty="0"/>
              <a:t>BENZO/A/PYRENE      2,5 – 3,5</a:t>
            </a:r>
          </a:p>
          <a:p>
            <a:endParaRPr lang="cs-CZ" altLang="en-US" dirty="0"/>
          </a:p>
          <a:p>
            <a:r>
              <a:rPr lang="cs-CZ" altLang="en-US" dirty="0"/>
              <a:t>TAR                                     1,7 </a:t>
            </a:r>
          </a:p>
          <a:p>
            <a:endParaRPr lang="cs-CZ" dirty="0"/>
          </a:p>
        </p:txBody>
      </p:sp>
    </p:spTree>
    <p:extLst>
      <p:ext uri="{BB962C8B-B14F-4D97-AF65-F5344CB8AC3E}">
        <p14:creationId xmlns:p14="http://schemas.microsoft.com/office/powerpoint/2010/main" val="3686000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INDOOR  CONCENTRATIONS OF NICOTINE (</a:t>
            </a:r>
            <a:r>
              <a:rPr lang="en-US" dirty="0"/>
              <a:t>before the ban on smoking</a:t>
            </a:r>
            <a:r>
              <a:rPr lang="cs-CZ" dirty="0"/>
              <a:t>)</a:t>
            </a:r>
          </a:p>
        </p:txBody>
      </p:sp>
      <p:sp>
        <p:nvSpPr>
          <p:cNvPr id="3" name="Zástupný symbol pro obsah 2"/>
          <p:cNvSpPr>
            <a:spLocks noGrp="1"/>
          </p:cNvSpPr>
          <p:nvPr>
            <p:ph idx="1"/>
          </p:nvPr>
        </p:nvSpPr>
        <p:spPr/>
        <p:txBody>
          <a:bodyPr>
            <a:normAutofit lnSpcReduction="10000"/>
          </a:bodyPr>
          <a:lstStyle/>
          <a:p>
            <a:endParaRPr lang="cs-CZ" altLang="en-US" dirty="0"/>
          </a:p>
          <a:p>
            <a:r>
              <a:rPr lang="cs-CZ" altLang="en-US" dirty="0"/>
              <a:t>WORK-PLACES               20 </a:t>
            </a:r>
            <a:r>
              <a:rPr lang="cs-CZ" altLang="en-US" dirty="0" err="1"/>
              <a:t>ug</a:t>
            </a:r>
            <a:r>
              <a:rPr lang="cs-CZ" altLang="en-US" dirty="0"/>
              <a:t>/m</a:t>
            </a:r>
            <a:r>
              <a:rPr lang="cs-CZ" altLang="en-US" baseline="30000" dirty="0"/>
              <a:t>3</a:t>
            </a:r>
          </a:p>
          <a:p>
            <a:endParaRPr lang="cs-CZ" altLang="en-US" dirty="0"/>
          </a:p>
          <a:p>
            <a:r>
              <a:rPr lang="cs-CZ" altLang="en-US" dirty="0"/>
              <a:t>CONFERENCE HALL      40 </a:t>
            </a:r>
            <a:r>
              <a:rPr lang="cs-CZ" altLang="en-US" dirty="0" err="1"/>
              <a:t>ug</a:t>
            </a:r>
            <a:r>
              <a:rPr lang="cs-CZ" altLang="en-US" dirty="0"/>
              <a:t>/m</a:t>
            </a:r>
            <a:r>
              <a:rPr lang="cs-CZ" altLang="en-US" baseline="30000" dirty="0"/>
              <a:t>3</a:t>
            </a:r>
          </a:p>
          <a:p>
            <a:endParaRPr lang="cs-CZ" altLang="en-US" dirty="0"/>
          </a:p>
          <a:p>
            <a:r>
              <a:rPr lang="cs-CZ" altLang="en-US" dirty="0"/>
              <a:t>RESTAURANTS             26-28 </a:t>
            </a:r>
            <a:r>
              <a:rPr lang="cs-CZ" altLang="en-US" dirty="0" err="1"/>
              <a:t>ug</a:t>
            </a:r>
            <a:r>
              <a:rPr lang="cs-CZ" altLang="en-US" dirty="0"/>
              <a:t>/m</a:t>
            </a:r>
            <a:r>
              <a:rPr lang="cs-CZ" altLang="en-US" baseline="30000" dirty="0"/>
              <a:t>3</a:t>
            </a:r>
          </a:p>
          <a:p>
            <a:endParaRPr lang="cs-CZ" altLang="en-US" dirty="0"/>
          </a:p>
          <a:p>
            <a:r>
              <a:rPr lang="cs-CZ" altLang="en-US" dirty="0"/>
              <a:t>CARS                                  40 </a:t>
            </a:r>
            <a:r>
              <a:rPr lang="cs-CZ" altLang="en-US" dirty="0" err="1"/>
              <a:t>ug</a:t>
            </a:r>
            <a:r>
              <a:rPr lang="cs-CZ" altLang="en-US" dirty="0"/>
              <a:t>/m</a:t>
            </a:r>
            <a:r>
              <a:rPr lang="cs-CZ" altLang="en-US" baseline="30000" dirty="0"/>
              <a:t>3</a:t>
            </a:r>
          </a:p>
          <a:p>
            <a:endParaRPr lang="cs-CZ" altLang="en-US" dirty="0"/>
          </a:p>
          <a:p>
            <a:r>
              <a:rPr lang="cs-CZ" altLang="en-US" dirty="0"/>
              <a:t>HOMES                             7-11 </a:t>
            </a:r>
            <a:r>
              <a:rPr lang="cs-CZ" altLang="en-US" dirty="0" err="1"/>
              <a:t>ug</a:t>
            </a:r>
            <a:r>
              <a:rPr lang="cs-CZ" altLang="en-US" dirty="0"/>
              <a:t>/m</a:t>
            </a:r>
            <a:r>
              <a:rPr lang="cs-CZ" altLang="en-US" baseline="30000" dirty="0"/>
              <a:t>3</a:t>
            </a:r>
            <a:r>
              <a:rPr lang="cs-CZ" altLang="en-US" dirty="0"/>
              <a:t> </a:t>
            </a:r>
          </a:p>
          <a:p>
            <a:endParaRPr lang="cs-CZ" altLang="en-US" dirty="0"/>
          </a:p>
          <a:p>
            <a:r>
              <a:rPr lang="cs-CZ" altLang="en-US" dirty="0"/>
              <a:t>HOSPITALS                 0,01- 4 </a:t>
            </a:r>
            <a:r>
              <a:rPr lang="cs-CZ" altLang="en-US" dirty="0" err="1"/>
              <a:t>ug</a:t>
            </a:r>
            <a:r>
              <a:rPr lang="cs-CZ" altLang="en-US" dirty="0"/>
              <a:t>/m</a:t>
            </a:r>
            <a:r>
              <a:rPr lang="cs-CZ" altLang="en-US" baseline="30000" dirty="0"/>
              <a:t>3</a:t>
            </a:r>
          </a:p>
          <a:p>
            <a:endParaRPr lang="cs-CZ" dirty="0"/>
          </a:p>
        </p:txBody>
      </p:sp>
    </p:spTree>
    <p:extLst>
      <p:ext uri="{BB962C8B-B14F-4D97-AF65-F5344CB8AC3E}">
        <p14:creationId xmlns:p14="http://schemas.microsoft.com/office/powerpoint/2010/main" val="3219447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INDOOR CONCENTRATIONS OF NITROSAMINE NNK (</a:t>
            </a:r>
            <a:r>
              <a:rPr lang="en-US" dirty="0"/>
              <a:t>before the ban</a:t>
            </a:r>
            <a:r>
              <a:rPr lang="cs-CZ" dirty="0"/>
              <a:t>)</a:t>
            </a:r>
          </a:p>
        </p:txBody>
      </p:sp>
      <p:sp>
        <p:nvSpPr>
          <p:cNvPr id="3" name="Zástupný symbol pro obsah 2"/>
          <p:cNvSpPr>
            <a:spLocks noGrp="1"/>
          </p:cNvSpPr>
          <p:nvPr>
            <p:ph idx="1"/>
          </p:nvPr>
        </p:nvSpPr>
        <p:spPr/>
        <p:txBody>
          <a:bodyPr>
            <a:normAutofit lnSpcReduction="10000"/>
          </a:bodyPr>
          <a:lstStyle/>
          <a:p>
            <a:endParaRPr lang="cs-CZ" altLang="en-US" dirty="0"/>
          </a:p>
          <a:p>
            <a:r>
              <a:rPr lang="cs-CZ" altLang="en-US" dirty="0"/>
              <a:t>BARS                             10 – 24 </a:t>
            </a:r>
            <a:r>
              <a:rPr lang="cs-CZ" altLang="en-US" dirty="0" err="1"/>
              <a:t>ug</a:t>
            </a:r>
            <a:r>
              <a:rPr lang="cs-CZ" altLang="en-US" dirty="0"/>
              <a:t>/m</a:t>
            </a:r>
            <a:r>
              <a:rPr lang="cs-CZ" altLang="en-US" baseline="30000" dirty="0"/>
              <a:t>3</a:t>
            </a:r>
          </a:p>
          <a:p>
            <a:endParaRPr lang="cs-CZ" altLang="en-US" dirty="0"/>
          </a:p>
          <a:p>
            <a:r>
              <a:rPr lang="cs-CZ" altLang="en-US" dirty="0"/>
              <a:t>RESTAURANTS             1 – 3 </a:t>
            </a:r>
            <a:r>
              <a:rPr lang="cs-CZ" altLang="en-US" dirty="0" err="1"/>
              <a:t>ug</a:t>
            </a:r>
            <a:r>
              <a:rPr lang="cs-CZ" altLang="en-US" dirty="0"/>
              <a:t>/m</a:t>
            </a:r>
            <a:r>
              <a:rPr lang="cs-CZ" altLang="en-US" baseline="30000" dirty="0"/>
              <a:t>3</a:t>
            </a:r>
          </a:p>
          <a:p>
            <a:endParaRPr lang="cs-CZ" altLang="en-US" dirty="0"/>
          </a:p>
          <a:p>
            <a:r>
              <a:rPr lang="cs-CZ" altLang="en-US" dirty="0"/>
              <a:t>TRAINS                               5 </a:t>
            </a:r>
            <a:r>
              <a:rPr lang="cs-CZ" altLang="en-US" dirty="0" err="1"/>
              <a:t>ug</a:t>
            </a:r>
            <a:r>
              <a:rPr lang="cs-CZ" altLang="en-US" dirty="0"/>
              <a:t>/m</a:t>
            </a:r>
            <a:r>
              <a:rPr lang="cs-CZ" altLang="en-US" baseline="30000" dirty="0"/>
              <a:t>3</a:t>
            </a:r>
          </a:p>
          <a:p>
            <a:endParaRPr lang="cs-CZ" altLang="en-US" dirty="0"/>
          </a:p>
          <a:p>
            <a:r>
              <a:rPr lang="cs-CZ" altLang="en-US" dirty="0"/>
              <a:t>CARS                                  29 </a:t>
            </a:r>
            <a:r>
              <a:rPr lang="cs-CZ" altLang="en-US" dirty="0" err="1"/>
              <a:t>ug</a:t>
            </a:r>
            <a:r>
              <a:rPr lang="cs-CZ" altLang="en-US" dirty="0"/>
              <a:t>/m</a:t>
            </a:r>
            <a:r>
              <a:rPr lang="cs-CZ" altLang="en-US" baseline="30000" dirty="0"/>
              <a:t>3</a:t>
            </a:r>
          </a:p>
          <a:p>
            <a:endParaRPr lang="cs-CZ" altLang="en-US" dirty="0"/>
          </a:p>
          <a:p>
            <a:r>
              <a:rPr lang="cs-CZ" altLang="en-US" dirty="0"/>
              <a:t>OFFICES                             26 </a:t>
            </a:r>
            <a:r>
              <a:rPr lang="cs-CZ" altLang="en-US" dirty="0" err="1"/>
              <a:t>ug</a:t>
            </a:r>
            <a:r>
              <a:rPr lang="cs-CZ" altLang="en-US" dirty="0"/>
              <a:t>/m</a:t>
            </a:r>
            <a:r>
              <a:rPr lang="cs-CZ" altLang="en-US" baseline="30000" dirty="0"/>
              <a:t>3</a:t>
            </a:r>
          </a:p>
          <a:p>
            <a:endParaRPr lang="cs-CZ" altLang="en-US" dirty="0"/>
          </a:p>
          <a:p>
            <a:r>
              <a:rPr lang="cs-CZ" altLang="en-US" dirty="0"/>
              <a:t>HOMES                                2 </a:t>
            </a:r>
            <a:r>
              <a:rPr lang="cs-CZ" altLang="en-US" dirty="0" err="1"/>
              <a:t>ug</a:t>
            </a:r>
            <a:r>
              <a:rPr lang="cs-CZ" altLang="en-US" dirty="0"/>
              <a:t>/m</a:t>
            </a:r>
            <a:r>
              <a:rPr lang="cs-CZ" altLang="en-US" baseline="30000" dirty="0"/>
              <a:t>3</a:t>
            </a:r>
          </a:p>
          <a:p>
            <a:endParaRPr lang="cs-CZ" dirty="0"/>
          </a:p>
        </p:txBody>
      </p:sp>
    </p:spTree>
    <p:extLst>
      <p:ext uri="{BB962C8B-B14F-4D97-AF65-F5344CB8AC3E}">
        <p14:creationId xmlns:p14="http://schemas.microsoft.com/office/powerpoint/2010/main" val="783307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THIRDHAND  SMOKE</a:t>
            </a:r>
            <a:endParaRPr lang="cs-CZ" dirty="0"/>
          </a:p>
        </p:txBody>
      </p:sp>
      <p:sp>
        <p:nvSpPr>
          <p:cNvPr id="3" name="Zástupný symbol pro obsah 2"/>
          <p:cNvSpPr>
            <a:spLocks noGrp="1"/>
          </p:cNvSpPr>
          <p:nvPr>
            <p:ph idx="1"/>
          </p:nvPr>
        </p:nvSpPr>
        <p:spPr/>
        <p:txBody>
          <a:bodyPr/>
          <a:lstStyle/>
          <a:p>
            <a:endParaRPr lang="cs-CZ" altLang="cs-CZ" dirty="0"/>
          </a:p>
          <a:p>
            <a:endParaRPr lang="cs-CZ" altLang="cs-CZ" dirty="0"/>
          </a:p>
          <a:p>
            <a:r>
              <a:rPr lang="cs-CZ" altLang="cs-CZ" dirty="0"/>
              <a:t>SOME CHEMICALS IN ETS ARE ABSORBED IN WALLS, CARPETS, CLOTHES, FURNITURE</a:t>
            </a:r>
          </a:p>
          <a:p>
            <a:endParaRPr lang="cs-CZ" altLang="cs-CZ" dirty="0"/>
          </a:p>
          <a:p>
            <a:endParaRPr lang="cs-CZ" altLang="cs-CZ" dirty="0"/>
          </a:p>
          <a:p>
            <a:r>
              <a:rPr lang="cs-CZ" altLang="cs-CZ" dirty="0"/>
              <a:t>AND ARE RE-EMITTED INTO THE INTERIER</a:t>
            </a:r>
          </a:p>
          <a:p>
            <a:endParaRPr lang="cs-CZ" dirty="0"/>
          </a:p>
        </p:txBody>
      </p:sp>
    </p:spTree>
    <p:extLst>
      <p:ext uri="{BB962C8B-B14F-4D97-AF65-F5344CB8AC3E}">
        <p14:creationId xmlns:p14="http://schemas.microsoft.com/office/powerpoint/2010/main" val="20821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idx="1"/>
          </p:nvPr>
        </p:nvSpPr>
        <p:spPr>
          <a:xfrm>
            <a:off x="301625" y="1524000"/>
            <a:ext cx="4040188" cy="733425"/>
          </a:xfrm>
        </p:spPr>
        <p:txBody>
          <a:bodyPr/>
          <a:lstStyle/>
          <a:p>
            <a:pPr>
              <a:defRPr/>
            </a:pPr>
            <a:r>
              <a:rPr lang="cs-CZ" i="1" dirty="0">
                <a:solidFill>
                  <a:srgbClr val="0070C0"/>
                </a:solidFill>
              </a:rPr>
              <a:t>Nicot</a:t>
            </a:r>
            <a:r>
              <a:rPr lang="cs-CZ" i="1" dirty="0"/>
              <a:t>iana tabacum</a:t>
            </a:r>
          </a:p>
        </p:txBody>
      </p:sp>
      <p:sp>
        <p:nvSpPr>
          <p:cNvPr id="6" name="Zástupný symbol pro text 5"/>
          <p:cNvSpPr>
            <a:spLocks noGrp="1"/>
          </p:cNvSpPr>
          <p:nvPr>
            <p:ph type="body" sz="half" idx="3"/>
          </p:nvPr>
        </p:nvSpPr>
        <p:spPr>
          <a:xfrm>
            <a:off x="4791075" y="1524000"/>
            <a:ext cx="4041775" cy="731838"/>
          </a:xfrm>
        </p:spPr>
        <p:txBody>
          <a:bodyPr/>
          <a:lstStyle/>
          <a:p>
            <a:pPr>
              <a:defRPr/>
            </a:pPr>
            <a:r>
              <a:rPr lang="cs-CZ" i="1" dirty="0"/>
              <a:t>Nicotiana rustica</a:t>
            </a:r>
            <a:r>
              <a:rPr lang="cs-CZ" dirty="0"/>
              <a:t> L.</a:t>
            </a:r>
          </a:p>
        </p:txBody>
      </p:sp>
      <p:sp>
        <p:nvSpPr>
          <p:cNvPr id="19460" name="Nadpis 1"/>
          <p:cNvSpPr>
            <a:spLocks noGrp="1"/>
          </p:cNvSpPr>
          <p:nvPr>
            <p:ph type="title"/>
          </p:nvPr>
        </p:nvSpPr>
        <p:spPr/>
        <p:txBody>
          <a:bodyPr/>
          <a:lstStyle/>
          <a:p>
            <a:r>
              <a:rPr lang="cs-CZ" altLang="cs-CZ" dirty="0"/>
              <a:t>Tobacco </a:t>
            </a:r>
            <a:r>
              <a:rPr lang="cs-CZ" altLang="cs-CZ" dirty="0" err="1"/>
              <a:t>plants</a:t>
            </a:r>
            <a:endParaRPr lang="cs-CZ" altLang="cs-CZ" dirty="0"/>
          </a:p>
        </p:txBody>
      </p:sp>
      <p:pic>
        <p:nvPicPr>
          <p:cNvPr id="19461" name="Picture 4" descr="C:\Users\Mgr. Fialová\Desktop\Kouření\Kouření obrázky\Nicotiana_tabacum_Blanco1.36.p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46138" y="2471738"/>
            <a:ext cx="2952750" cy="3817937"/>
          </a:xfrm>
          <a:noFill/>
        </p:spPr>
      </p:pic>
      <p:pic>
        <p:nvPicPr>
          <p:cNvPr id="19462" name="Picture 5"/>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372100" y="2471738"/>
            <a:ext cx="2895600" cy="3821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07504" y="6453336"/>
            <a:ext cx="9005479" cy="338554"/>
          </a:xfrm>
          <a:prstGeom prst="rect">
            <a:avLst/>
          </a:prstGeom>
          <a:noFill/>
        </p:spPr>
        <p:txBody>
          <a:bodyPr wrap="none" rtlCol="0">
            <a:spAutoFit/>
          </a:bodyPr>
          <a:lstStyle/>
          <a:p>
            <a:r>
              <a:rPr lang="en-US" sz="1600" dirty="0">
                <a:hlinkClick r:id="rId5" tooltip="France"/>
              </a:rPr>
              <a:t>French</a:t>
            </a:r>
            <a:r>
              <a:rPr lang="en-US" sz="1600" dirty="0"/>
              <a:t> ambassador in </a:t>
            </a:r>
            <a:r>
              <a:rPr lang="en-US" sz="1600" dirty="0">
                <a:hlinkClick r:id="rId6" tooltip="Portugal"/>
              </a:rPr>
              <a:t>Portugal</a:t>
            </a:r>
            <a:r>
              <a:rPr lang="en-US" sz="1600" dirty="0"/>
              <a:t>, </a:t>
            </a:r>
            <a:r>
              <a:rPr lang="en-US" sz="1600" dirty="0">
                <a:hlinkClick r:id="rId7" tooltip="Jean Nicot"/>
              </a:rPr>
              <a:t>Jean </a:t>
            </a:r>
            <a:r>
              <a:rPr lang="en-US" sz="1600" dirty="0" err="1">
                <a:hlinkClick r:id="rId7" tooltip="Jean Nicot"/>
              </a:rPr>
              <a:t>Nicot</a:t>
            </a:r>
            <a:r>
              <a:rPr lang="en-US" sz="1600" dirty="0">
                <a:hlinkClick r:id="rId7" tooltip="Jean Nicot"/>
              </a:rPr>
              <a:t> de </a:t>
            </a:r>
            <a:r>
              <a:rPr lang="en-US" sz="1600" dirty="0" err="1">
                <a:hlinkClick r:id="rId7" tooltip="Jean Nicot"/>
              </a:rPr>
              <a:t>Villemain</a:t>
            </a:r>
            <a:r>
              <a:rPr lang="en-US" sz="1600" dirty="0"/>
              <a:t> sent tobacco and seeds to </a:t>
            </a:r>
            <a:r>
              <a:rPr lang="en-US" sz="1600" dirty="0">
                <a:hlinkClick r:id="rId8" tooltip="Paris"/>
              </a:rPr>
              <a:t>Paris</a:t>
            </a:r>
            <a:r>
              <a:rPr lang="en-US" sz="1600" dirty="0"/>
              <a:t> in 1560</a:t>
            </a:r>
            <a:endParaRPr lang="cs-CZ" sz="1600" dirty="0"/>
          </a:p>
        </p:txBody>
      </p:sp>
    </p:spTree>
    <p:extLst>
      <p:ext uri="{BB962C8B-B14F-4D97-AF65-F5344CB8AC3E}">
        <p14:creationId xmlns:p14="http://schemas.microsoft.com/office/powerpoint/2010/main" val="20331406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THIRDHAND  SMOKE</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NICOTINE + NITRIC ACID + NO</a:t>
            </a:r>
            <a:r>
              <a:rPr lang="cs-CZ" altLang="en-US" baseline="-25000" dirty="0"/>
              <a:t>X</a:t>
            </a:r>
            <a:r>
              <a:rPr lang="cs-CZ" altLang="en-US" dirty="0"/>
              <a:t>  </a:t>
            </a:r>
          </a:p>
          <a:p>
            <a:endParaRPr lang="cs-CZ" altLang="en-US" dirty="0"/>
          </a:p>
          <a:p>
            <a:r>
              <a:rPr lang="cs-CZ" altLang="en-US" dirty="0"/>
              <a:t>= &gt;  INTERACTIONS = &gt;</a:t>
            </a:r>
          </a:p>
          <a:p>
            <a:endParaRPr lang="cs-CZ" altLang="en-US" dirty="0"/>
          </a:p>
          <a:p>
            <a:r>
              <a:rPr lang="cs-CZ" altLang="en-US" dirty="0"/>
              <a:t>NITROSAMINES NNK, NNA, NNN</a:t>
            </a:r>
          </a:p>
          <a:p>
            <a:endParaRPr lang="cs-CZ" altLang="en-US" dirty="0"/>
          </a:p>
          <a:p>
            <a:r>
              <a:rPr lang="cs-CZ" altLang="en-US" dirty="0"/>
              <a:t>(</a:t>
            </a:r>
            <a:r>
              <a:rPr lang="cs-CZ" altLang="en-US" dirty="0" err="1"/>
              <a:t>mutagenic</a:t>
            </a:r>
            <a:r>
              <a:rPr lang="cs-CZ" altLang="en-US" dirty="0"/>
              <a:t>, </a:t>
            </a:r>
            <a:r>
              <a:rPr lang="cs-CZ" altLang="en-US" dirty="0" err="1"/>
              <a:t>carcinogenic</a:t>
            </a:r>
            <a:r>
              <a:rPr lang="cs-CZ" altLang="en-US" dirty="0"/>
              <a:t>)</a:t>
            </a:r>
          </a:p>
          <a:p>
            <a:endParaRPr lang="cs-CZ" altLang="en-US" dirty="0"/>
          </a:p>
          <a:p>
            <a:r>
              <a:rPr lang="cs-CZ" altLang="en-US" dirty="0"/>
              <a:t>CONTAMINATION OF CLOTHES, SKIN, CARPETS, FORNITURE </a:t>
            </a:r>
            <a:r>
              <a:rPr lang="cs-CZ" altLang="en-US" dirty="0" err="1"/>
              <a:t>for</a:t>
            </a:r>
            <a:r>
              <a:rPr lang="cs-CZ" altLang="en-US" dirty="0"/>
              <a:t> many </a:t>
            </a:r>
            <a:r>
              <a:rPr lang="cs-CZ" altLang="en-US" dirty="0" err="1"/>
              <a:t>hours</a:t>
            </a:r>
            <a:r>
              <a:rPr lang="cs-CZ" altLang="en-US" dirty="0"/>
              <a:t>, </a:t>
            </a:r>
            <a:r>
              <a:rPr lang="cs-CZ" altLang="en-US" dirty="0" err="1"/>
              <a:t>days</a:t>
            </a:r>
            <a:r>
              <a:rPr lang="cs-CZ" altLang="en-US" dirty="0"/>
              <a:t>, </a:t>
            </a:r>
            <a:r>
              <a:rPr lang="cs-CZ" altLang="en-US" dirty="0" err="1"/>
              <a:t>weeks</a:t>
            </a:r>
            <a:r>
              <a:rPr lang="cs-CZ" altLang="en-US" dirty="0"/>
              <a:t>, </a:t>
            </a:r>
            <a:r>
              <a:rPr lang="cs-CZ" altLang="en-US" dirty="0" err="1"/>
              <a:t>years</a:t>
            </a:r>
            <a:endParaRPr lang="cs-CZ" altLang="en-US" dirty="0"/>
          </a:p>
          <a:p>
            <a:endParaRPr lang="cs-CZ" dirty="0"/>
          </a:p>
        </p:txBody>
      </p:sp>
    </p:spTree>
    <p:extLst>
      <p:ext uri="{BB962C8B-B14F-4D97-AF65-F5344CB8AC3E}">
        <p14:creationId xmlns:p14="http://schemas.microsoft.com/office/powerpoint/2010/main" val="25937314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1st EXPERIMENTAL STUDY:</a:t>
            </a:r>
            <a:endParaRPr lang="cs-CZ" dirty="0"/>
          </a:p>
        </p:txBody>
      </p:sp>
      <p:sp>
        <p:nvSpPr>
          <p:cNvPr id="3" name="Zástupný symbol pro obsah 2"/>
          <p:cNvSpPr>
            <a:spLocks noGrp="1"/>
          </p:cNvSpPr>
          <p:nvPr>
            <p:ph idx="1"/>
          </p:nvPr>
        </p:nvSpPr>
        <p:spPr/>
        <p:txBody>
          <a:bodyPr>
            <a:normAutofit fontScale="92500" lnSpcReduction="20000"/>
          </a:bodyPr>
          <a:lstStyle/>
          <a:p>
            <a:pPr>
              <a:lnSpc>
                <a:spcPct val="90000"/>
              </a:lnSpc>
            </a:pPr>
            <a:endParaRPr lang="cs-CZ" altLang="en-US" dirty="0"/>
          </a:p>
          <a:p>
            <a:pPr>
              <a:lnSpc>
                <a:spcPct val="90000"/>
              </a:lnSpc>
            </a:pPr>
            <a:r>
              <a:rPr lang="cs-CZ" altLang="en-US" dirty="0"/>
              <a:t>MICE EXPOSED TO </a:t>
            </a:r>
            <a:r>
              <a:rPr lang="cs-CZ" altLang="en-US" dirty="0">
                <a:solidFill>
                  <a:srgbClr val="00B0F0"/>
                </a:solidFill>
              </a:rPr>
              <a:t>THIRDHAND SMOKE</a:t>
            </a:r>
          </a:p>
          <a:p>
            <a:pPr>
              <a:lnSpc>
                <a:spcPct val="90000"/>
              </a:lnSpc>
            </a:pPr>
            <a:endParaRPr lang="cs-CZ" altLang="en-US" dirty="0"/>
          </a:p>
          <a:p>
            <a:pPr>
              <a:lnSpc>
                <a:spcPct val="90000"/>
              </a:lnSpc>
            </a:pPr>
            <a:r>
              <a:rPr lang="cs-CZ" altLang="en-US" dirty="0">
                <a:solidFill>
                  <a:srgbClr val="00B0F0"/>
                </a:solidFill>
              </a:rPr>
              <a:t>LIVER</a:t>
            </a:r>
            <a:r>
              <a:rPr lang="cs-CZ" altLang="en-US" dirty="0"/>
              <a:t>: FIBROSIS,  STEATOSIS</a:t>
            </a:r>
          </a:p>
          <a:p>
            <a:pPr>
              <a:lnSpc>
                <a:spcPct val="90000"/>
              </a:lnSpc>
            </a:pPr>
            <a:endParaRPr lang="cs-CZ" altLang="en-US" dirty="0"/>
          </a:p>
          <a:p>
            <a:pPr>
              <a:lnSpc>
                <a:spcPct val="90000"/>
              </a:lnSpc>
            </a:pPr>
            <a:r>
              <a:rPr lang="cs-CZ" altLang="en-US" dirty="0">
                <a:solidFill>
                  <a:srgbClr val="00B0F0"/>
                </a:solidFill>
              </a:rPr>
              <a:t>BLOOD</a:t>
            </a:r>
            <a:r>
              <a:rPr lang="cs-CZ" altLang="en-US" dirty="0"/>
              <a:t>: INCREASED TOTAL and LDL </a:t>
            </a:r>
            <a:r>
              <a:rPr lang="cs-CZ" altLang="en-US" dirty="0">
                <a:solidFill>
                  <a:srgbClr val="00B0F0"/>
                </a:solidFill>
              </a:rPr>
              <a:t>CHOLESTEROL</a:t>
            </a:r>
            <a:r>
              <a:rPr lang="cs-CZ" altLang="en-US" dirty="0"/>
              <a:t>, DECREASED HDL CHOLESTEROL</a:t>
            </a:r>
          </a:p>
          <a:p>
            <a:pPr>
              <a:lnSpc>
                <a:spcPct val="90000"/>
              </a:lnSpc>
            </a:pPr>
            <a:endParaRPr lang="cs-CZ" altLang="en-US" dirty="0"/>
          </a:p>
          <a:p>
            <a:pPr>
              <a:lnSpc>
                <a:spcPct val="90000"/>
              </a:lnSpc>
            </a:pPr>
            <a:r>
              <a:rPr lang="cs-CZ" altLang="en-US" dirty="0">
                <a:solidFill>
                  <a:srgbClr val="00B0F0"/>
                </a:solidFill>
              </a:rPr>
              <a:t>PRE-DIABETIC</a:t>
            </a:r>
            <a:r>
              <a:rPr lang="cs-CZ" altLang="en-US" dirty="0"/>
              <a:t> DEFECTS OF INSULIN METABOLISM</a:t>
            </a:r>
          </a:p>
          <a:p>
            <a:pPr>
              <a:lnSpc>
                <a:spcPct val="90000"/>
              </a:lnSpc>
            </a:pPr>
            <a:endParaRPr lang="cs-CZ" altLang="en-US" dirty="0"/>
          </a:p>
          <a:p>
            <a:pPr>
              <a:lnSpc>
                <a:spcPct val="90000"/>
              </a:lnSpc>
            </a:pPr>
            <a:r>
              <a:rPr lang="cs-CZ" altLang="en-US" dirty="0">
                <a:solidFill>
                  <a:srgbClr val="00B0F0"/>
                </a:solidFill>
              </a:rPr>
              <a:t>LUNG</a:t>
            </a:r>
            <a:r>
              <a:rPr lang="cs-CZ" altLang="en-US" dirty="0"/>
              <a:t>:  FIBROSIS, INCREASED NUMBER </a:t>
            </a:r>
            <a:r>
              <a:rPr lang="cs-CZ" altLang="en-US" dirty="0" err="1"/>
              <a:t>of</a:t>
            </a:r>
            <a:r>
              <a:rPr lang="cs-CZ" altLang="en-US" dirty="0"/>
              <a:t> MACROPHAGES =&gt; OXIDATIVE STRESS</a:t>
            </a:r>
          </a:p>
          <a:p>
            <a:pPr>
              <a:lnSpc>
                <a:spcPct val="90000"/>
              </a:lnSpc>
            </a:pPr>
            <a:endParaRPr lang="cs-CZ" altLang="en-US" dirty="0"/>
          </a:p>
          <a:p>
            <a:pPr>
              <a:lnSpc>
                <a:spcPct val="90000"/>
              </a:lnSpc>
            </a:pPr>
            <a:r>
              <a:rPr lang="cs-CZ" altLang="en-US" dirty="0">
                <a:solidFill>
                  <a:srgbClr val="00B0F0"/>
                </a:solidFill>
              </a:rPr>
              <a:t>SKIN</a:t>
            </a:r>
            <a:r>
              <a:rPr lang="cs-CZ" altLang="en-US" dirty="0"/>
              <a:t>: KERATINOSIS, LESS FIBRILLAR COLLAGEN</a:t>
            </a:r>
          </a:p>
          <a:p>
            <a:pPr>
              <a:lnSpc>
                <a:spcPct val="90000"/>
              </a:lnSpc>
            </a:pPr>
            <a:endParaRPr lang="cs-CZ" altLang="en-US" dirty="0"/>
          </a:p>
          <a:p>
            <a:pPr>
              <a:lnSpc>
                <a:spcPct val="90000"/>
              </a:lnSpc>
            </a:pPr>
            <a:r>
              <a:rPr lang="cs-CZ" altLang="en-US" dirty="0"/>
              <a:t>HYPERACTIVITY, ANXIETY</a:t>
            </a:r>
          </a:p>
        </p:txBody>
      </p:sp>
    </p:spTree>
    <p:extLst>
      <p:ext uri="{BB962C8B-B14F-4D97-AF65-F5344CB8AC3E}">
        <p14:creationId xmlns:p14="http://schemas.microsoft.com/office/powerpoint/2010/main" val="3401127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altLang="en-US" dirty="0"/>
              <a:t>UNPLEASANT DYSCOMFORT</a:t>
            </a:r>
          </a:p>
          <a:p>
            <a:endParaRPr lang="cs-CZ" altLang="en-US" dirty="0"/>
          </a:p>
          <a:p>
            <a:r>
              <a:rPr lang="cs-CZ" altLang="en-US" dirty="0"/>
              <a:t>IRRITATION</a:t>
            </a:r>
          </a:p>
          <a:p>
            <a:endParaRPr lang="cs-CZ" altLang="en-US" dirty="0"/>
          </a:p>
          <a:p>
            <a:r>
              <a:rPr lang="cs-CZ" altLang="en-US" dirty="0"/>
              <a:t>IMPAIRED IMMUNITY</a:t>
            </a:r>
          </a:p>
          <a:p>
            <a:endParaRPr lang="cs-CZ" altLang="en-US" dirty="0"/>
          </a:p>
          <a:p>
            <a:r>
              <a:rPr lang="cs-CZ" altLang="en-US" dirty="0"/>
              <a:t>RESPIRATORY INFECTIONS, ALERGY</a:t>
            </a:r>
          </a:p>
          <a:p>
            <a:endParaRPr lang="cs-CZ" altLang="en-US" dirty="0"/>
          </a:p>
          <a:p>
            <a:r>
              <a:rPr lang="cs-CZ" dirty="0" err="1"/>
              <a:t>Sudden</a:t>
            </a:r>
            <a:r>
              <a:rPr lang="cs-CZ" dirty="0"/>
              <a:t> infant </a:t>
            </a:r>
            <a:r>
              <a:rPr lang="cs-CZ" dirty="0" err="1"/>
              <a:t>death</a:t>
            </a:r>
            <a:r>
              <a:rPr lang="cs-CZ" dirty="0"/>
              <a:t> syndrome</a:t>
            </a:r>
          </a:p>
          <a:p>
            <a:endParaRPr lang="cs-CZ" altLang="en-US" dirty="0"/>
          </a:p>
          <a:p>
            <a:r>
              <a:rPr lang="cs-CZ" altLang="en-US" dirty="0"/>
              <a:t>LEUKEMIA, BRAIN TUMORS</a:t>
            </a:r>
          </a:p>
          <a:p>
            <a:endParaRPr lang="cs-CZ" altLang="en-US" dirty="0"/>
          </a:p>
          <a:p>
            <a:r>
              <a:rPr lang="en-US" altLang="cs-CZ" dirty="0"/>
              <a:t>The most vulnerable group – </a:t>
            </a:r>
            <a:r>
              <a:rPr lang="en-US" dirty="0"/>
              <a:t>immature biological structures, faster breathing frequency, lower breath zone, specific habits - climbing on four, licking hands ...</a:t>
            </a:r>
            <a:endParaRPr lang="cs-CZ" altLang="cs-CZ" dirty="0"/>
          </a:p>
          <a:p>
            <a:endParaRPr lang="cs-CZ" altLang="en-US" dirty="0"/>
          </a:p>
          <a:p>
            <a:endParaRPr lang="cs-CZ" dirty="0"/>
          </a:p>
        </p:txBody>
      </p:sp>
      <p:sp>
        <p:nvSpPr>
          <p:cNvPr id="4" name="Rectangle 2"/>
          <p:cNvSpPr>
            <a:spLocks noGrp="1" noChangeArrowheads="1"/>
          </p:cNvSpPr>
          <p:nvPr>
            <p:ph type="title"/>
          </p:nvPr>
        </p:nvSpPr>
        <p:spPr/>
        <p:txBody>
          <a:bodyPr/>
          <a:lstStyle/>
          <a:p>
            <a:pPr eaLnBrk="1" hangingPunct="1"/>
            <a:r>
              <a:rPr lang="cs-CZ" altLang="en-US" dirty="0"/>
              <a:t>EXPOSURE TO ETS - CHILDREN</a:t>
            </a:r>
          </a:p>
        </p:txBody>
      </p:sp>
    </p:spTree>
    <p:extLst>
      <p:ext uri="{BB962C8B-B14F-4D97-AF65-F5344CB8AC3E}">
        <p14:creationId xmlns:p14="http://schemas.microsoft.com/office/powerpoint/2010/main" val="1208322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EXPOSURE TO ETS - ADULTS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UNPLEASANT DYSCOMFORT</a:t>
            </a:r>
          </a:p>
          <a:p>
            <a:endParaRPr lang="cs-CZ" altLang="en-US" dirty="0"/>
          </a:p>
          <a:p>
            <a:r>
              <a:rPr lang="cs-CZ" altLang="en-US" dirty="0"/>
              <a:t>IRRITATION</a:t>
            </a:r>
          </a:p>
          <a:p>
            <a:endParaRPr lang="cs-CZ" altLang="en-US" dirty="0"/>
          </a:p>
          <a:p>
            <a:r>
              <a:rPr lang="cs-CZ" altLang="en-US" dirty="0"/>
              <a:t>ACCUTE CORONARY ISCHEMIA</a:t>
            </a:r>
          </a:p>
          <a:p>
            <a:endParaRPr lang="cs-CZ" altLang="en-US" dirty="0"/>
          </a:p>
          <a:p>
            <a:r>
              <a:rPr lang="cs-CZ" altLang="en-US" dirty="0"/>
              <a:t>CHRONIC OBSTRUCTIVE PULMONARY DISEASE</a:t>
            </a:r>
          </a:p>
          <a:p>
            <a:endParaRPr lang="cs-CZ" altLang="en-US" dirty="0"/>
          </a:p>
          <a:p>
            <a:r>
              <a:rPr lang="cs-CZ" altLang="en-US" dirty="0"/>
              <a:t>LUNG CANCER</a:t>
            </a:r>
          </a:p>
          <a:p>
            <a:endParaRPr lang="cs-CZ" dirty="0"/>
          </a:p>
        </p:txBody>
      </p:sp>
    </p:spTree>
    <p:extLst>
      <p:ext uri="{BB962C8B-B14F-4D97-AF65-F5344CB8AC3E}">
        <p14:creationId xmlns:p14="http://schemas.microsoft.com/office/powerpoint/2010/main" val="394361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HEALTH CONSEQUENCES OF  EXPOSURE TO ETS:</a:t>
            </a:r>
            <a:endParaRPr lang="cs-CZ" dirty="0"/>
          </a:p>
        </p:txBody>
      </p:sp>
      <p:sp>
        <p:nvSpPr>
          <p:cNvPr id="3" name="Zástupný symbol pro obsah 2"/>
          <p:cNvSpPr>
            <a:spLocks noGrp="1"/>
          </p:cNvSpPr>
          <p:nvPr>
            <p:ph idx="1"/>
          </p:nvPr>
        </p:nvSpPr>
        <p:spPr/>
        <p:txBody>
          <a:bodyPr/>
          <a:lstStyle/>
          <a:p>
            <a:pPr>
              <a:lnSpc>
                <a:spcPct val="90000"/>
              </a:lnSpc>
            </a:pPr>
            <a:endParaRPr lang="cs-CZ" altLang="en-US" dirty="0"/>
          </a:p>
          <a:p>
            <a:pPr>
              <a:lnSpc>
                <a:spcPct val="90000"/>
              </a:lnSpc>
            </a:pPr>
            <a:endParaRPr lang="cs-CZ" altLang="en-US" dirty="0"/>
          </a:p>
          <a:p>
            <a:pPr>
              <a:lnSpc>
                <a:spcPct val="90000"/>
              </a:lnSpc>
            </a:pPr>
            <a:endParaRPr lang="cs-CZ" altLang="en-US" dirty="0"/>
          </a:p>
          <a:p>
            <a:pPr>
              <a:lnSpc>
                <a:spcPct val="90000"/>
              </a:lnSpc>
            </a:pPr>
            <a:r>
              <a:rPr lang="cs-CZ" altLang="en-US" dirty="0"/>
              <a:t>AN HOUR A DAY IN A ROOM WITH SMOKER </a:t>
            </a:r>
          </a:p>
          <a:p>
            <a:pPr marL="0" indent="0">
              <a:lnSpc>
                <a:spcPct val="90000"/>
              </a:lnSpc>
              <a:buNone/>
            </a:pPr>
            <a:r>
              <a:rPr lang="cs-CZ" altLang="en-US" dirty="0"/>
              <a:t>  IS NEARLY  A HUNDRED  TIME MORE LIKELY TO</a:t>
            </a:r>
          </a:p>
          <a:p>
            <a:pPr marL="0" indent="0">
              <a:lnSpc>
                <a:spcPct val="90000"/>
              </a:lnSpc>
              <a:buNone/>
            </a:pPr>
            <a:r>
              <a:rPr lang="cs-CZ" altLang="en-US" dirty="0"/>
              <a:t>  CAUSE LUNG CANCER IN A NON-SMOKER</a:t>
            </a:r>
          </a:p>
          <a:p>
            <a:pPr marL="0" indent="0">
              <a:lnSpc>
                <a:spcPct val="90000"/>
              </a:lnSpc>
              <a:buNone/>
            </a:pPr>
            <a:r>
              <a:rPr lang="cs-CZ" altLang="en-US" dirty="0"/>
              <a:t>  THAN TWENTY YEARS SPENT IN A BUILDING</a:t>
            </a:r>
          </a:p>
          <a:p>
            <a:pPr marL="0" indent="0">
              <a:lnSpc>
                <a:spcPct val="90000"/>
              </a:lnSpc>
              <a:buNone/>
            </a:pPr>
            <a:r>
              <a:rPr lang="cs-CZ" altLang="en-US" dirty="0"/>
              <a:t>  CONTAINING ASBESTOS</a:t>
            </a:r>
          </a:p>
          <a:p>
            <a:pPr marL="0" indent="0">
              <a:lnSpc>
                <a:spcPct val="90000"/>
              </a:lnSpc>
              <a:buNone/>
            </a:pPr>
            <a:endParaRPr lang="cs-CZ" altLang="en-US" dirty="0"/>
          </a:p>
          <a:p>
            <a:pPr>
              <a:lnSpc>
                <a:spcPct val="90000"/>
              </a:lnSpc>
              <a:buNone/>
            </a:pPr>
            <a:r>
              <a:rPr lang="cs-CZ" altLang="en-US" dirty="0"/>
              <a:t>  Sir Richard </a:t>
            </a:r>
            <a:r>
              <a:rPr lang="cs-CZ" altLang="en-US" dirty="0" err="1"/>
              <a:t>Doll</a:t>
            </a:r>
            <a:r>
              <a:rPr lang="cs-CZ" altLang="en-US" dirty="0"/>
              <a:t>, 1989</a:t>
            </a:r>
          </a:p>
          <a:p>
            <a:endParaRPr lang="cs-CZ" dirty="0"/>
          </a:p>
        </p:txBody>
      </p:sp>
    </p:spTree>
    <p:extLst>
      <p:ext uri="{BB962C8B-B14F-4D97-AF65-F5344CB8AC3E}">
        <p14:creationId xmlns:p14="http://schemas.microsoft.com/office/powerpoint/2010/main" val="4124643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en-US" dirty="0"/>
              <a:t>BAN OF SMOKING ON PUBLIC PLACES</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18 </a:t>
            </a:r>
            <a:r>
              <a:rPr lang="cs-CZ" altLang="en-US" dirty="0" err="1"/>
              <a:t>months</a:t>
            </a:r>
            <a:r>
              <a:rPr lang="cs-CZ" altLang="en-US" dirty="0"/>
              <a:t> </a:t>
            </a:r>
            <a:r>
              <a:rPr lang="cs-CZ" altLang="en-US" dirty="0" err="1"/>
              <a:t>after</a:t>
            </a:r>
            <a:r>
              <a:rPr lang="cs-CZ" altLang="en-US" dirty="0"/>
              <a:t> </a:t>
            </a:r>
            <a:r>
              <a:rPr lang="cs-CZ" altLang="en-US" dirty="0" err="1"/>
              <a:t>implementation</a:t>
            </a:r>
            <a:r>
              <a:rPr lang="cs-CZ" altLang="en-US" dirty="0"/>
              <a:t>:</a:t>
            </a:r>
          </a:p>
          <a:p>
            <a:r>
              <a:rPr lang="cs-CZ" altLang="en-US" dirty="0"/>
              <a:t>INCIDENCE </a:t>
            </a:r>
            <a:r>
              <a:rPr lang="cs-CZ" altLang="en-US" dirty="0" err="1"/>
              <a:t>of</a:t>
            </a:r>
            <a:r>
              <a:rPr lang="cs-CZ" altLang="en-US" dirty="0"/>
              <a:t> MI DECLINED BY 33%</a:t>
            </a:r>
          </a:p>
          <a:p>
            <a:pPr>
              <a:buFontTx/>
              <a:buNone/>
            </a:pPr>
            <a:r>
              <a:rPr lang="cs-CZ" altLang="en-US" dirty="0"/>
              <a:t>    </a:t>
            </a:r>
            <a:r>
              <a:rPr lang="cs-CZ" altLang="en-US" dirty="0" err="1"/>
              <a:t>from</a:t>
            </a:r>
            <a:r>
              <a:rPr lang="cs-CZ" altLang="en-US" dirty="0"/>
              <a:t> 150.8  to 100.7 / 100.000</a:t>
            </a:r>
          </a:p>
          <a:p>
            <a:pPr>
              <a:buFontTx/>
              <a:buNone/>
            </a:pPr>
            <a:endParaRPr lang="cs-CZ" altLang="en-US" dirty="0"/>
          </a:p>
          <a:p>
            <a:r>
              <a:rPr lang="cs-CZ" altLang="en-US" dirty="0"/>
              <a:t>INCIDENCE </a:t>
            </a:r>
            <a:r>
              <a:rPr lang="cs-CZ" altLang="en-US" dirty="0" err="1"/>
              <a:t>of</a:t>
            </a:r>
            <a:r>
              <a:rPr lang="cs-CZ" altLang="en-US" dirty="0"/>
              <a:t> SUDDEN CARDIAC DEATH DECLINED BY 17%    </a:t>
            </a:r>
            <a:r>
              <a:rPr lang="cs-CZ" altLang="en-US" dirty="0" err="1"/>
              <a:t>from</a:t>
            </a:r>
            <a:r>
              <a:rPr lang="cs-CZ" altLang="en-US" dirty="0"/>
              <a:t> 109.1  to 92.0 / 100.000  </a:t>
            </a:r>
          </a:p>
          <a:p>
            <a:endParaRPr lang="cs-CZ" altLang="en-US" dirty="0"/>
          </a:p>
          <a:p>
            <a:pPr>
              <a:buFontTx/>
              <a:buNone/>
            </a:pPr>
            <a:r>
              <a:rPr lang="cs-CZ" altLang="en-US" sz="1400" dirty="0">
                <a:solidFill>
                  <a:srgbClr val="00B0F0"/>
                </a:solidFill>
              </a:rPr>
              <a:t>Minnesota Study </a:t>
            </a:r>
            <a:r>
              <a:rPr lang="cs-CZ" altLang="en-US" sz="1400" dirty="0"/>
              <a:t>, </a:t>
            </a:r>
            <a:r>
              <a:rPr lang="cs-CZ" altLang="en-US" sz="1400" dirty="0" err="1"/>
              <a:t>Arch.Intern.Med</a:t>
            </a:r>
            <a:r>
              <a:rPr lang="cs-CZ" altLang="en-US" sz="1400" dirty="0"/>
              <a:t>. </a:t>
            </a:r>
            <a:r>
              <a:rPr lang="cs-CZ" altLang="en-US" sz="1400" dirty="0" err="1"/>
              <a:t>Doi</a:t>
            </a:r>
            <a:r>
              <a:rPr lang="cs-CZ" altLang="en-US" sz="1400" dirty="0"/>
              <a:t>: 10.1001/2013.jamainternmed.46</a:t>
            </a:r>
          </a:p>
          <a:p>
            <a:pPr>
              <a:buFontTx/>
              <a:buNone/>
            </a:pPr>
            <a:endParaRPr lang="cs-CZ" altLang="en-US" sz="1400" dirty="0"/>
          </a:p>
          <a:p>
            <a:pPr>
              <a:buFontTx/>
              <a:buNone/>
            </a:pPr>
            <a:r>
              <a:rPr lang="cs-CZ" altLang="en-US" dirty="0"/>
              <a:t>- </a:t>
            </a:r>
            <a:r>
              <a:rPr lang="cs-CZ" altLang="en-US" dirty="0" err="1"/>
              <a:t>Similar</a:t>
            </a:r>
            <a:r>
              <a:rPr lang="cs-CZ" altLang="en-US" dirty="0"/>
              <a:t> data in ČR</a:t>
            </a:r>
          </a:p>
          <a:p>
            <a:endParaRPr lang="cs-CZ" dirty="0"/>
          </a:p>
        </p:txBody>
      </p:sp>
    </p:spTree>
    <p:extLst>
      <p:ext uri="{BB962C8B-B14F-4D97-AF65-F5344CB8AC3E}">
        <p14:creationId xmlns:p14="http://schemas.microsoft.com/office/powerpoint/2010/main" val="9567757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SMOKE-FREE LEGISLATION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LOWERED RATES OF HOSPITAL ADMISSIONS </a:t>
            </a:r>
            <a:r>
              <a:rPr lang="cs-CZ" altLang="en-US" dirty="0" err="1"/>
              <a:t>for</a:t>
            </a:r>
            <a:r>
              <a:rPr lang="cs-CZ" altLang="en-US" dirty="0"/>
              <a:t>:  </a:t>
            </a:r>
          </a:p>
          <a:p>
            <a:pPr marL="0" indent="0">
              <a:buNone/>
            </a:pPr>
            <a:endParaRPr lang="cs-CZ" altLang="en-US" dirty="0"/>
          </a:p>
          <a:p>
            <a:pPr marL="0" indent="0">
              <a:buNone/>
            </a:pPr>
            <a:r>
              <a:rPr lang="cs-CZ" altLang="en-US" dirty="0"/>
              <a:t>                                                     RR</a:t>
            </a:r>
          </a:p>
          <a:p>
            <a:r>
              <a:rPr lang="cs-CZ" altLang="en-US" dirty="0"/>
              <a:t>CORONARY EVENTS ………  0.848</a:t>
            </a:r>
          </a:p>
          <a:p>
            <a:r>
              <a:rPr lang="cs-CZ" altLang="en-US" dirty="0"/>
              <a:t>OTHER HEART DIS. ………… 0.610</a:t>
            </a:r>
          </a:p>
          <a:p>
            <a:r>
              <a:rPr lang="cs-CZ" altLang="en-US" dirty="0"/>
              <a:t>CEREBROVASCULAR DIS. … 0.840</a:t>
            </a:r>
          </a:p>
          <a:p>
            <a:r>
              <a:rPr lang="cs-CZ" altLang="en-US" dirty="0"/>
              <a:t>RESPIRATORY DIS. ………… 0.760</a:t>
            </a:r>
          </a:p>
          <a:p>
            <a:pPr>
              <a:buFontTx/>
              <a:buNone/>
            </a:pPr>
            <a:endParaRPr lang="cs-CZ" altLang="en-US" sz="1400" dirty="0"/>
          </a:p>
          <a:p>
            <a:pPr>
              <a:buFontTx/>
              <a:buNone/>
            </a:pPr>
            <a:r>
              <a:rPr lang="cs-CZ" altLang="en-US" sz="1400" dirty="0" err="1"/>
              <a:t>Circulation</a:t>
            </a:r>
            <a:r>
              <a:rPr lang="cs-CZ" altLang="en-US" sz="1400" dirty="0"/>
              <a:t> 2012; 126: 2177 - 2183</a:t>
            </a:r>
          </a:p>
          <a:p>
            <a:endParaRPr lang="cs-CZ" dirty="0"/>
          </a:p>
        </p:txBody>
      </p:sp>
    </p:spTree>
    <p:extLst>
      <p:ext uri="{BB962C8B-B14F-4D97-AF65-F5344CB8AC3E}">
        <p14:creationId xmlns:p14="http://schemas.microsoft.com/office/powerpoint/2010/main" val="2511570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ANTENATAL  EXPOSURE</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GROWTH RETARDATION</a:t>
            </a:r>
          </a:p>
          <a:p>
            <a:endParaRPr lang="cs-CZ" altLang="en-US" dirty="0"/>
          </a:p>
          <a:p>
            <a:r>
              <a:rPr lang="cs-CZ" altLang="en-US" dirty="0"/>
              <a:t>DELAYED LUNG DEVELOPMENT</a:t>
            </a:r>
          </a:p>
          <a:p>
            <a:endParaRPr lang="cs-CZ" altLang="en-US" dirty="0"/>
          </a:p>
          <a:p>
            <a:r>
              <a:rPr lang="cs-CZ" altLang="en-US" dirty="0"/>
              <a:t>ACTIVATION OF </a:t>
            </a:r>
            <a:r>
              <a:rPr lang="cs-CZ" altLang="en-US" dirty="0" err="1"/>
              <a:t>nAChs</a:t>
            </a:r>
            <a:r>
              <a:rPr lang="cs-CZ" altLang="en-US" dirty="0"/>
              <a:t> (by NICOTINE) = NEUROTERRATOGENICITY (CONDUCT DISORDERS,  ADHD, REDUCED MENTAL / SCHOOL PERFORMANCES)</a:t>
            </a:r>
          </a:p>
          <a:p>
            <a:endParaRPr lang="cs-CZ" dirty="0"/>
          </a:p>
        </p:txBody>
      </p:sp>
    </p:spTree>
    <p:extLst>
      <p:ext uri="{BB962C8B-B14F-4D97-AF65-F5344CB8AC3E}">
        <p14:creationId xmlns:p14="http://schemas.microsoft.com/office/powerpoint/2010/main" val="2421282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PRENATAL PROGRAMING</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EXPOSURE TO MATERNAL SMOKING</a:t>
            </a:r>
          </a:p>
          <a:p>
            <a:pPr marL="0" indent="0">
              <a:buNone/>
            </a:pPr>
            <a:r>
              <a:rPr lang="cs-CZ" altLang="en-US" dirty="0"/>
              <a:t> 	=&gt; CHANGES IN FETAL METABOLISM</a:t>
            </a:r>
          </a:p>
          <a:p>
            <a:pPr marL="0" indent="0">
              <a:buNone/>
            </a:pPr>
            <a:endParaRPr lang="cs-CZ" altLang="en-US" dirty="0"/>
          </a:p>
          <a:p>
            <a:r>
              <a:rPr lang="cs-CZ" altLang="en-US" dirty="0"/>
              <a:t>OUTLAST AFTER DELIVERY</a:t>
            </a:r>
          </a:p>
          <a:p>
            <a:pPr marL="0" indent="0">
              <a:buNone/>
            </a:pPr>
            <a:r>
              <a:rPr lang="cs-CZ" altLang="en-US" dirty="0"/>
              <a:t>	=&gt; OBESITY,  HYPERTENSION, DAMAGES 	SERUM LIPIDS´ RATES in CHILDHOOD and 	ADULTHOOD</a:t>
            </a:r>
          </a:p>
          <a:p>
            <a:endParaRPr lang="cs-CZ" dirty="0"/>
          </a:p>
        </p:txBody>
      </p:sp>
    </p:spTree>
    <p:extLst>
      <p:ext uri="{BB962C8B-B14F-4D97-AF65-F5344CB8AC3E}">
        <p14:creationId xmlns:p14="http://schemas.microsoft.com/office/powerpoint/2010/main" val="1032168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dirty="0"/>
              <a:t>CONCLUSSION</a:t>
            </a:r>
            <a:endParaRPr lang="cs-CZ" dirty="0"/>
          </a:p>
        </p:txBody>
      </p:sp>
      <p:sp>
        <p:nvSpPr>
          <p:cNvPr id="3" name="Zástupný symbol pro obsah 2"/>
          <p:cNvSpPr>
            <a:spLocks noGrp="1"/>
          </p:cNvSpPr>
          <p:nvPr>
            <p:ph idx="1"/>
          </p:nvPr>
        </p:nvSpPr>
        <p:spPr/>
        <p:txBody>
          <a:bodyPr/>
          <a:lstStyle/>
          <a:p>
            <a:endParaRPr lang="cs-CZ" altLang="en-US" dirty="0"/>
          </a:p>
          <a:p>
            <a:r>
              <a:rPr lang="cs-CZ" altLang="en-US" dirty="0"/>
              <a:t>CIGARETTE IS UNIQUE ARM KILLING BY ITS  BOTH ENDS</a:t>
            </a:r>
          </a:p>
          <a:p>
            <a:endParaRPr lang="cs-CZ" altLang="en-US" dirty="0"/>
          </a:p>
          <a:p>
            <a:r>
              <a:rPr lang="cs-CZ" altLang="en-US" dirty="0"/>
              <a:t>GLOBAL TOBACCO EPIDEMY IS WORSE TODAY THAN 50 YEARS AGO AND MAY BE WORSE IN ANOTHER 50 YEARS</a:t>
            </a:r>
          </a:p>
          <a:p>
            <a:endParaRPr lang="cs-CZ" altLang="en-US" dirty="0"/>
          </a:p>
          <a:p>
            <a:r>
              <a:rPr lang="cs-CZ" altLang="en-US" dirty="0"/>
              <a:t>SMOKING IS THE MOST IMPORTANT PREVENTABLE RISK FACTOR</a:t>
            </a:r>
          </a:p>
          <a:p>
            <a:endParaRPr lang="cs-CZ" dirty="0"/>
          </a:p>
        </p:txBody>
      </p:sp>
    </p:spTree>
    <p:extLst>
      <p:ext uri="{BB962C8B-B14F-4D97-AF65-F5344CB8AC3E}">
        <p14:creationId xmlns:p14="http://schemas.microsoft.com/office/powerpoint/2010/main" val="3887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Nicotine</a:t>
            </a:r>
            <a:endParaRPr lang="cs-CZ" dirty="0"/>
          </a:p>
        </p:txBody>
      </p:sp>
      <p:sp>
        <p:nvSpPr>
          <p:cNvPr id="3" name="Zástupný symbol pro obsah 2"/>
          <p:cNvSpPr>
            <a:spLocks noGrp="1"/>
          </p:cNvSpPr>
          <p:nvPr>
            <p:ph idx="1"/>
          </p:nvPr>
        </p:nvSpPr>
        <p:spPr/>
        <p:txBody>
          <a:bodyPr>
            <a:normAutofit fontScale="92500" lnSpcReduction="10000"/>
          </a:bodyPr>
          <a:lstStyle/>
          <a:p>
            <a:pPr>
              <a:defRPr/>
            </a:pPr>
            <a:r>
              <a:rPr lang="cs-CZ" dirty="0"/>
              <a:t>Plant alkaloid (</a:t>
            </a:r>
            <a:r>
              <a:rPr lang="cs-CZ" dirty="0" err="1"/>
              <a:t>from</a:t>
            </a:r>
            <a:r>
              <a:rPr lang="cs-CZ" dirty="0"/>
              <a:t> plant </a:t>
            </a:r>
            <a:r>
              <a:rPr lang="cs-CZ" dirty="0" err="1"/>
              <a:t>family</a:t>
            </a:r>
            <a:r>
              <a:rPr lang="cs-CZ" dirty="0"/>
              <a:t> </a:t>
            </a:r>
            <a:r>
              <a:rPr lang="cs-CZ" dirty="0" err="1"/>
              <a:t>Solanaceae</a:t>
            </a:r>
            <a:r>
              <a:rPr lang="cs-CZ" dirty="0"/>
              <a:t> –</a:t>
            </a:r>
          </a:p>
          <a:p>
            <a:pPr marL="0" indent="0">
              <a:buNone/>
              <a:defRPr/>
            </a:pPr>
            <a:r>
              <a:rPr lang="cs-CZ" dirty="0"/>
              <a:t>   </a:t>
            </a:r>
            <a:r>
              <a:rPr lang="cs-CZ" dirty="0" err="1"/>
              <a:t>potatoes</a:t>
            </a:r>
            <a:r>
              <a:rPr lang="cs-CZ" dirty="0"/>
              <a:t>, </a:t>
            </a:r>
            <a:r>
              <a:rPr lang="cs-CZ" dirty="0" err="1"/>
              <a:t>tomatoes</a:t>
            </a:r>
            <a:r>
              <a:rPr lang="cs-CZ" dirty="0"/>
              <a:t>, </a:t>
            </a:r>
            <a:r>
              <a:rPr lang="cs-CZ" dirty="0" err="1"/>
              <a:t>pepper</a:t>
            </a:r>
            <a:r>
              <a:rPr lang="cs-CZ" dirty="0"/>
              <a:t>,… - but no </a:t>
            </a:r>
            <a:r>
              <a:rPr lang="cs-CZ" dirty="0" err="1"/>
              <a:t>nicotine</a:t>
            </a:r>
            <a:r>
              <a:rPr lang="cs-CZ" dirty="0"/>
              <a:t>!!!)</a:t>
            </a:r>
          </a:p>
          <a:p>
            <a:pPr>
              <a:defRPr/>
            </a:pPr>
            <a:r>
              <a:rPr lang="cs-CZ" dirty="0" err="1"/>
              <a:t>Human</a:t>
            </a:r>
            <a:r>
              <a:rPr lang="cs-CZ" dirty="0"/>
              <a:t> </a:t>
            </a:r>
            <a:r>
              <a:rPr lang="cs-CZ" dirty="0" err="1"/>
              <a:t>lethal</a:t>
            </a:r>
            <a:r>
              <a:rPr lang="cs-CZ" dirty="0"/>
              <a:t> dose - cca 60 mg</a:t>
            </a:r>
          </a:p>
          <a:p>
            <a:pPr>
              <a:defRPr/>
            </a:pPr>
            <a:r>
              <a:rPr lang="cs-CZ" dirty="0" err="1"/>
              <a:t>Stimulating</a:t>
            </a:r>
            <a:r>
              <a:rPr lang="cs-CZ" dirty="0"/>
              <a:t> </a:t>
            </a:r>
            <a:r>
              <a:rPr lang="cs-CZ" dirty="0" err="1"/>
              <a:t>effects</a:t>
            </a:r>
            <a:r>
              <a:rPr lang="cs-CZ" dirty="0"/>
              <a:t> in </a:t>
            </a:r>
            <a:r>
              <a:rPr lang="cs-CZ" dirty="0" err="1"/>
              <a:t>nervous</a:t>
            </a:r>
            <a:r>
              <a:rPr lang="cs-CZ" dirty="0"/>
              <a:t> </a:t>
            </a:r>
            <a:r>
              <a:rPr lang="cs-CZ" dirty="0" err="1"/>
              <a:t>system</a:t>
            </a:r>
            <a:endParaRPr lang="cs-CZ" dirty="0"/>
          </a:p>
          <a:p>
            <a:pPr>
              <a:defRPr/>
            </a:pPr>
            <a:r>
              <a:rPr lang="cs-CZ" dirty="0" err="1"/>
              <a:t>Increase</a:t>
            </a:r>
            <a:r>
              <a:rPr lang="cs-CZ" dirty="0"/>
              <a:t> digestive </a:t>
            </a:r>
            <a:r>
              <a:rPr lang="cs-CZ" dirty="0" err="1"/>
              <a:t>tract</a:t>
            </a:r>
            <a:r>
              <a:rPr lang="cs-CZ" dirty="0"/>
              <a:t> </a:t>
            </a:r>
            <a:r>
              <a:rPr lang="cs-CZ" dirty="0" err="1"/>
              <a:t>activity</a:t>
            </a:r>
            <a:r>
              <a:rPr lang="cs-CZ" dirty="0"/>
              <a:t>, </a:t>
            </a:r>
            <a:r>
              <a:rPr lang="cs-CZ" dirty="0" err="1"/>
              <a:t>increase</a:t>
            </a:r>
            <a:r>
              <a:rPr lang="cs-CZ" dirty="0"/>
              <a:t> </a:t>
            </a:r>
            <a:r>
              <a:rPr lang="cs-CZ" dirty="0" err="1"/>
              <a:t>blood</a:t>
            </a:r>
            <a:r>
              <a:rPr lang="cs-CZ" dirty="0"/>
              <a:t> </a:t>
            </a:r>
            <a:r>
              <a:rPr lang="cs-CZ" dirty="0" err="1"/>
              <a:t>pressure</a:t>
            </a:r>
            <a:r>
              <a:rPr lang="cs-CZ" dirty="0"/>
              <a:t>, </a:t>
            </a:r>
            <a:r>
              <a:rPr lang="cs-CZ" dirty="0" err="1"/>
              <a:t>cardiac</a:t>
            </a:r>
            <a:r>
              <a:rPr lang="cs-CZ" dirty="0"/>
              <a:t> </a:t>
            </a:r>
            <a:r>
              <a:rPr lang="cs-CZ" dirty="0" err="1"/>
              <a:t>acceleration</a:t>
            </a:r>
            <a:r>
              <a:rPr lang="cs-CZ" dirty="0"/>
              <a:t>, </a:t>
            </a:r>
            <a:r>
              <a:rPr lang="cs-CZ" dirty="0" err="1"/>
              <a:t>vasoconstrictor</a:t>
            </a:r>
            <a:r>
              <a:rPr lang="cs-CZ" dirty="0"/>
              <a:t> </a:t>
            </a:r>
            <a:r>
              <a:rPr lang="cs-CZ" dirty="0" err="1"/>
              <a:t>effects</a:t>
            </a:r>
            <a:r>
              <a:rPr lang="cs-CZ" dirty="0"/>
              <a:t>, </a:t>
            </a:r>
            <a:r>
              <a:rPr lang="cs-CZ" dirty="0" err="1"/>
              <a:t>related</a:t>
            </a:r>
            <a:r>
              <a:rPr lang="cs-CZ" dirty="0"/>
              <a:t> </a:t>
            </a:r>
            <a:r>
              <a:rPr lang="cs-CZ" dirty="0" err="1"/>
              <a:t>tissue</a:t>
            </a:r>
            <a:r>
              <a:rPr lang="cs-CZ" dirty="0"/>
              <a:t> and organ </a:t>
            </a:r>
            <a:r>
              <a:rPr lang="cs-CZ" dirty="0" err="1"/>
              <a:t>hypoxia</a:t>
            </a:r>
            <a:endParaRPr lang="cs-CZ" dirty="0"/>
          </a:p>
          <a:p>
            <a:pPr>
              <a:defRPr/>
            </a:pPr>
            <a:r>
              <a:rPr lang="cs-CZ" dirty="0" err="1"/>
              <a:t>It</a:t>
            </a:r>
            <a:r>
              <a:rPr lang="cs-CZ" dirty="0"/>
              <a:t> </a:t>
            </a:r>
            <a:r>
              <a:rPr lang="cs-CZ" dirty="0" err="1"/>
              <a:t>is</a:t>
            </a:r>
            <a:r>
              <a:rPr lang="cs-CZ" dirty="0"/>
              <a:t> not a </a:t>
            </a:r>
            <a:r>
              <a:rPr lang="cs-CZ" dirty="0" err="1"/>
              <a:t>carcinogen</a:t>
            </a:r>
            <a:r>
              <a:rPr lang="cs-CZ" dirty="0"/>
              <a:t> </a:t>
            </a:r>
            <a:r>
              <a:rPr lang="cs-CZ" dirty="0" err="1"/>
              <a:t>itself</a:t>
            </a:r>
            <a:endParaRPr lang="cs-CZ" dirty="0"/>
          </a:p>
          <a:p>
            <a:pPr>
              <a:defRPr/>
            </a:pPr>
            <a:r>
              <a:rPr lang="cs-CZ" dirty="0">
                <a:solidFill>
                  <a:srgbClr val="00B0F0"/>
                </a:solidFill>
              </a:rPr>
              <a:t>But</a:t>
            </a:r>
            <a:r>
              <a:rPr lang="cs-CZ" dirty="0"/>
              <a:t> - </a:t>
            </a:r>
            <a:r>
              <a:rPr lang="cs-CZ" dirty="0" err="1"/>
              <a:t>its</a:t>
            </a:r>
            <a:r>
              <a:rPr lang="cs-CZ" dirty="0"/>
              <a:t> </a:t>
            </a:r>
            <a:r>
              <a:rPr lang="cs-CZ" dirty="0" err="1"/>
              <a:t>metabolites</a:t>
            </a:r>
            <a:r>
              <a:rPr lang="cs-CZ" dirty="0"/>
              <a:t> are</a:t>
            </a:r>
          </a:p>
          <a:p>
            <a:pPr>
              <a:defRPr/>
            </a:pPr>
            <a:r>
              <a:rPr lang="cs-CZ" dirty="0" err="1"/>
              <a:t>E.g</a:t>
            </a:r>
            <a:r>
              <a:rPr lang="cs-CZ" dirty="0"/>
              <a:t>. NNK - </a:t>
            </a:r>
            <a:r>
              <a:rPr lang="cs-CZ" dirty="0" err="1"/>
              <a:t>nicotine-nitrosamine</a:t>
            </a:r>
            <a:r>
              <a:rPr lang="cs-CZ" dirty="0"/>
              <a:t> ketone: a </a:t>
            </a:r>
            <a:r>
              <a:rPr lang="cs-CZ" dirty="0" err="1"/>
              <a:t>strong</a:t>
            </a:r>
            <a:r>
              <a:rPr lang="cs-CZ" dirty="0"/>
              <a:t> mutagen and a </a:t>
            </a:r>
            <a:r>
              <a:rPr lang="cs-CZ" dirty="0" err="1"/>
              <a:t>carcinogen</a:t>
            </a:r>
            <a:r>
              <a:rPr lang="cs-CZ" dirty="0"/>
              <a:t> </a:t>
            </a:r>
            <a:r>
              <a:rPr lang="cs-CZ" dirty="0" err="1"/>
              <a:t>present</a:t>
            </a:r>
            <a:r>
              <a:rPr lang="cs-CZ" dirty="0"/>
              <a:t> in tobacco smoke, </a:t>
            </a:r>
            <a:r>
              <a:rPr lang="cs-CZ" dirty="0" err="1"/>
              <a:t>naturally</a:t>
            </a:r>
            <a:r>
              <a:rPr lang="cs-CZ" dirty="0"/>
              <a:t> </a:t>
            </a:r>
            <a:r>
              <a:rPr lang="cs-CZ" dirty="0" err="1"/>
              <a:t>occurring</a:t>
            </a:r>
            <a:r>
              <a:rPr lang="cs-CZ" dirty="0"/>
              <a:t> in tobacco </a:t>
            </a:r>
            <a:r>
              <a:rPr lang="cs-CZ" dirty="0" err="1"/>
              <a:t>leaves</a:t>
            </a:r>
            <a:r>
              <a:rPr lang="cs-CZ" dirty="0"/>
              <a:t> of </a:t>
            </a:r>
            <a:r>
              <a:rPr lang="cs-CZ" dirty="0" err="1"/>
              <a:t>industrially</a:t>
            </a:r>
            <a:r>
              <a:rPr lang="cs-CZ" dirty="0"/>
              <a:t> </a:t>
            </a:r>
            <a:r>
              <a:rPr lang="cs-CZ" dirty="0" err="1"/>
              <a:t>treated</a:t>
            </a:r>
            <a:r>
              <a:rPr lang="cs-CZ" dirty="0"/>
              <a:t> tobacco </a:t>
            </a:r>
            <a:r>
              <a:rPr lang="cs-CZ" dirty="0" err="1"/>
              <a:t>crops</a:t>
            </a:r>
            <a:r>
              <a:rPr lang="cs-CZ" dirty="0"/>
              <a:t> in </a:t>
            </a:r>
            <a:r>
              <a:rPr lang="cs-CZ" dirty="0" err="1"/>
              <a:t>the</a:t>
            </a:r>
            <a:r>
              <a:rPr lang="cs-CZ" dirty="0"/>
              <a:t> presence of </a:t>
            </a:r>
            <a:r>
              <a:rPr lang="cs-CZ" dirty="0" err="1"/>
              <a:t>light</a:t>
            </a:r>
            <a:endParaRPr lang="cs-CZ" dirty="0"/>
          </a:p>
        </p:txBody>
      </p:sp>
      <p:pic>
        <p:nvPicPr>
          <p:cNvPr id="4" name="Obrázek 3"/>
          <p:cNvPicPr>
            <a:picLocks noChangeAspect="1"/>
          </p:cNvPicPr>
          <p:nvPr/>
        </p:nvPicPr>
        <p:blipFill>
          <a:blip r:embed="rId3"/>
          <a:stretch>
            <a:fillRect/>
          </a:stretch>
        </p:blipFill>
        <p:spPr>
          <a:xfrm>
            <a:off x="7092280" y="620687"/>
            <a:ext cx="1691729" cy="1747195"/>
          </a:xfrm>
          <a:prstGeom prst="rect">
            <a:avLst/>
          </a:prstGeom>
        </p:spPr>
      </p:pic>
      <p:sp>
        <p:nvSpPr>
          <p:cNvPr id="5" name="Obdélník 4"/>
          <p:cNvSpPr/>
          <p:nvPr/>
        </p:nvSpPr>
        <p:spPr>
          <a:xfrm>
            <a:off x="7300790" y="2259416"/>
            <a:ext cx="1120820" cy="369332"/>
          </a:xfrm>
          <a:prstGeom prst="rect">
            <a:avLst/>
          </a:prstGeom>
        </p:spPr>
        <p:txBody>
          <a:bodyPr wrap="none">
            <a:spAutoFit/>
          </a:bodyPr>
          <a:lstStyle/>
          <a:p>
            <a:r>
              <a:rPr lang="cs-CZ" b="1" dirty="0">
                <a:latin typeface="Times New Roman" panose="02020603050405020304" pitchFamily="18" charset="0"/>
                <a:ea typeface="Times New Roman" panose="02020603050405020304" pitchFamily="18" charset="0"/>
              </a:rPr>
              <a:t>C</a:t>
            </a:r>
            <a:r>
              <a:rPr lang="cs-CZ" b="1" baseline="-25000" dirty="0">
                <a:latin typeface="Times New Roman" panose="02020603050405020304" pitchFamily="18" charset="0"/>
                <a:ea typeface="Times New Roman" panose="02020603050405020304" pitchFamily="18" charset="0"/>
              </a:rPr>
              <a:t>10</a:t>
            </a:r>
            <a:r>
              <a:rPr lang="cs-CZ" b="1" dirty="0">
                <a:latin typeface="Times New Roman" panose="02020603050405020304" pitchFamily="18" charset="0"/>
                <a:ea typeface="Times New Roman" panose="02020603050405020304" pitchFamily="18" charset="0"/>
              </a:rPr>
              <a:t>H</a:t>
            </a:r>
            <a:r>
              <a:rPr lang="cs-CZ" b="1" baseline="-25000" dirty="0">
                <a:latin typeface="Times New Roman" panose="02020603050405020304" pitchFamily="18" charset="0"/>
                <a:ea typeface="Times New Roman" panose="02020603050405020304" pitchFamily="18" charset="0"/>
              </a:rPr>
              <a:t>14</a:t>
            </a:r>
            <a:r>
              <a:rPr lang="cs-CZ" b="1" dirty="0">
                <a:latin typeface="Times New Roman" panose="02020603050405020304" pitchFamily="18" charset="0"/>
                <a:ea typeface="Times New Roman" panose="02020603050405020304" pitchFamily="18" charset="0"/>
              </a:rPr>
              <a:t>N</a:t>
            </a:r>
            <a:r>
              <a:rPr lang="cs-CZ" b="1" baseline="-25000" dirty="0">
                <a:latin typeface="Times New Roman" panose="02020603050405020304" pitchFamily="18" charset="0"/>
                <a:ea typeface="Times New Roman" panose="02020603050405020304" pitchFamily="18" charset="0"/>
              </a:rPr>
              <a:t>2</a:t>
            </a:r>
            <a:endParaRPr lang="cs-CZ" baseline="-25000"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313" y="385762"/>
            <a:ext cx="1533525" cy="1285875"/>
          </a:xfrm>
          <a:prstGeom prst="rect">
            <a:avLst/>
          </a:prstGeom>
        </p:spPr>
      </p:pic>
    </p:spTree>
    <p:extLst>
      <p:ext uri="{BB962C8B-B14F-4D97-AF65-F5344CB8AC3E}">
        <p14:creationId xmlns:p14="http://schemas.microsoft.com/office/powerpoint/2010/main" val="34015878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584" y="1052736"/>
            <a:ext cx="7391400" cy="1143000"/>
          </a:xfrm>
        </p:spPr>
        <p:txBody>
          <a:bodyPr/>
          <a:lstStyle/>
          <a:p>
            <a:pPr eaLnBrk="1" hangingPunct="1"/>
            <a:r>
              <a:rPr lang="cs-CZ" altLang="cs-CZ" sz="5400" dirty="0"/>
              <a:t>SMOKING CESSATION</a:t>
            </a:r>
          </a:p>
        </p:txBody>
      </p:sp>
      <p:sp>
        <p:nvSpPr>
          <p:cNvPr id="4099" name="Rectangle 3"/>
          <p:cNvSpPr>
            <a:spLocks noGrp="1" noChangeArrowheads="1"/>
          </p:cNvSpPr>
          <p:nvPr>
            <p:ph type="subTitle" idx="1"/>
          </p:nvPr>
        </p:nvSpPr>
        <p:spPr>
          <a:xfrm>
            <a:off x="1547664" y="4005064"/>
            <a:ext cx="8251899" cy="1752600"/>
          </a:xfrm>
        </p:spPr>
        <p:txBody>
          <a:bodyPr/>
          <a:lstStyle/>
          <a:p>
            <a:pPr eaLnBrk="1" hangingPunct="1"/>
            <a:r>
              <a:rPr lang="cs-CZ" altLang="cs-CZ" dirty="0"/>
              <a:t>DEATH </a:t>
            </a:r>
            <a:r>
              <a:rPr lang="cs-CZ" altLang="cs-CZ" b="1" i="1" dirty="0"/>
              <a:t>IN</a:t>
            </a:r>
            <a:r>
              <a:rPr lang="cs-CZ" altLang="cs-CZ" dirty="0"/>
              <a:t> OLD AGE IS INEVITABLE,</a:t>
            </a:r>
          </a:p>
          <a:p>
            <a:pPr eaLnBrk="1" hangingPunct="1"/>
            <a:r>
              <a:rPr lang="cs-CZ" altLang="cs-CZ" dirty="0"/>
              <a:t>BUT DEATH </a:t>
            </a:r>
            <a:r>
              <a:rPr lang="cs-CZ" altLang="cs-CZ" b="1" i="1" dirty="0"/>
              <a:t>BEFORE</a:t>
            </a:r>
            <a:r>
              <a:rPr lang="cs-CZ" altLang="cs-CZ" dirty="0"/>
              <a:t> OLD AGE IS NOT</a:t>
            </a:r>
          </a:p>
          <a:p>
            <a:pPr eaLnBrk="1" hangingPunct="1"/>
            <a:r>
              <a:rPr lang="cs-CZ" altLang="cs-CZ" sz="2000" i="1" dirty="0"/>
              <a:t>Sir Richard </a:t>
            </a:r>
            <a:r>
              <a:rPr lang="cs-CZ" altLang="cs-CZ" sz="2000" i="1" dirty="0" err="1"/>
              <a:t>Peto</a:t>
            </a:r>
            <a:r>
              <a:rPr lang="cs-CZ" altLang="cs-CZ" sz="2000" i="1" dirty="0"/>
              <a:t>, 2006        </a:t>
            </a:r>
          </a:p>
          <a:p>
            <a:pPr eaLnBrk="1" hangingPunct="1"/>
            <a:r>
              <a:rPr lang="cs-CZ" altLang="cs-CZ" sz="2000" i="1" dirty="0">
                <a:hlinkClick r:id="rId3"/>
              </a:rPr>
              <a:t>https://is.muni.cz/www/2422/um</a:t>
            </a:r>
            <a:endParaRPr lang="cs-CZ" altLang="cs-CZ" sz="2000" i="1" dirty="0"/>
          </a:p>
          <a:p>
            <a:pPr eaLnBrk="1" hangingPunct="1"/>
            <a:endParaRPr lang="cs-CZ" altLang="cs-CZ" sz="2000" i="1" dirty="0"/>
          </a:p>
          <a:p>
            <a:pPr eaLnBrk="1" hangingPunct="1"/>
            <a:endParaRPr lang="cs-CZ" altLang="cs-CZ" sz="2000" i="1" dirty="0"/>
          </a:p>
        </p:txBody>
      </p:sp>
    </p:spTree>
    <p:extLst>
      <p:ext uri="{BB962C8B-B14F-4D97-AF65-F5344CB8AC3E}">
        <p14:creationId xmlns:p14="http://schemas.microsoft.com/office/powerpoint/2010/main" val="39626855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331640" y="404664"/>
            <a:ext cx="6552728" cy="990600"/>
          </a:xfrm>
        </p:spPr>
        <p:txBody>
          <a:bodyPr/>
          <a:lstStyle/>
          <a:p>
            <a:r>
              <a:rPr lang="cs-CZ" altLang="cs-CZ" dirty="0"/>
              <a:t>Smoking </a:t>
            </a:r>
            <a:r>
              <a:rPr lang="cs-CZ" altLang="cs-CZ" dirty="0" err="1"/>
              <a:t>epidemic</a:t>
            </a:r>
            <a:r>
              <a:rPr lang="cs-CZ" altLang="cs-CZ" dirty="0"/>
              <a:t>/</a:t>
            </a:r>
            <a:r>
              <a:rPr lang="cs-CZ" altLang="cs-CZ" dirty="0" err="1"/>
              <a:t>pandemic</a:t>
            </a:r>
            <a:endParaRPr lang="cs-CZ" altLang="cs-CZ" dirty="0"/>
          </a:p>
        </p:txBody>
      </p:sp>
      <p:pic>
        <p:nvPicPr>
          <p:cNvPr id="6147"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8266" y="1268760"/>
            <a:ext cx="6408712" cy="5341280"/>
          </a:xfrm>
        </p:spPr>
      </p:pic>
    </p:spTree>
    <p:extLst>
      <p:ext uri="{BB962C8B-B14F-4D97-AF65-F5344CB8AC3E}">
        <p14:creationId xmlns:p14="http://schemas.microsoft.com/office/powerpoint/2010/main" val="40942834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67744" y="476672"/>
            <a:ext cx="4258816" cy="990600"/>
          </a:xfrm>
        </p:spPr>
        <p:txBody>
          <a:bodyPr/>
          <a:lstStyle/>
          <a:p>
            <a:pPr eaLnBrk="1" hangingPunct="1"/>
            <a:r>
              <a:rPr lang="cs-CZ" altLang="cs-CZ" dirty="0"/>
              <a:t>THE RISK IS BIG</a:t>
            </a:r>
          </a:p>
        </p:txBody>
      </p:sp>
      <p:sp>
        <p:nvSpPr>
          <p:cNvPr id="7171" name="Rectangle 3"/>
          <p:cNvSpPr>
            <a:spLocks noGrp="1" noChangeArrowheads="1"/>
          </p:cNvSpPr>
          <p:nvPr>
            <p:ph type="body" idx="1"/>
          </p:nvPr>
        </p:nvSpPr>
        <p:spPr>
          <a:xfrm>
            <a:off x="395536" y="2132856"/>
            <a:ext cx="8229600" cy="4876800"/>
          </a:xfrm>
        </p:spPr>
        <p:txBody>
          <a:bodyPr/>
          <a:lstStyle/>
          <a:p>
            <a:pPr eaLnBrk="1" hangingPunct="1"/>
            <a:r>
              <a:rPr lang="cs-CZ" altLang="cs-CZ" dirty="0"/>
              <a:t>ABOUT HALF OF SMOKERS ARE KILLED</a:t>
            </a:r>
          </a:p>
          <a:p>
            <a:pPr eaLnBrk="1" hangingPunct="1"/>
            <a:endParaRPr lang="cs-CZ" altLang="cs-CZ" dirty="0"/>
          </a:p>
          <a:p>
            <a:pPr eaLnBrk="1" hangingPunct="1"/>
            <a:r>
              <a:rPr lang="cs-CZ" altLang="cs-CZ" dirty="0"/>
              <a:t>THOSE KILLED IN MIDDLE AGE LOSE 10, 20, 30 OR MORE GOOD YEARS</a:t>
            </a:r>
          </a:p>
          <a:p>
            <a:pPr eaLnBrk="1" hangingPunct="1"/>
            <a:endParaRPr lang="cs-CZ" altLang="cs-CZ" dirty="0"/>
          </a:p>
          <a:p>
            <a:pPr eaLnBrk="1" hangingPunct="1">
              <a:buFont typeface="Wingdings" panose="05000000000000000000" pitchFamily="2" charset="2"/>
              <a:buNone/>
            </a:pPr>
            <a:r>
              <a:rPr lang="cs-CZ" altLang="cs-CZ" dirty="0"/>
              <a:t>www.deathsfromsmoking.net</a:t>
            </a:r>
          </a:p>
        </p:txBody>
      </p:sp>
    </p:spTree>
    <p:extLst>
      <p:ext uri="{BB962C8B-B14F-4D97-AF65-F5344CB8AC3E}">
        <p14:creationId xmlns:p14="http://schemas.microsoft.com/office/powerpoint/2010/main" val="27561515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548680"/>
            <a:ext cx="7427168" cy="990600"/>
          </a:xfrm>
        </p:spPr>
        <p:txBody>
          <a:bodyPr/>
          <a:lstStyle/>
          <a:p>
            <a:pPr eaLnBrk="1" hangingPunct="1"/>
            <a:r>
              <a:rPr lang="cs-CZ" altLang="cs-CZ" dirty="0"/>
              <a:t>STOPPING SMOKING WORKS</a:t>
            </a:r>
          </a:p>
        </p:txBody>
      </p:sp>
      <p:sp>
        <p:nvSpPr>
          <p:cNvPr id="10243" name="Rectangle 3"/>
          <p:cNvSpPr>
            <a:spLocks noGrp="1" noChangeArrowheads="1"/>
          </p:cNvSpPr>
          <p:nvPr>
            <p:ph type="body" idx="1"/>
          </p:nvPr>
        </p:nvSpPr>
        <p:spPr>
          <a:xfrm>
            <a:off x="539552" y="2132856"/>
            <a:ext cx="8229600" cy="2836912"/>
          </a:xfrm>
        </p:spPr>
        <p:txBody>
          <a:bodyPr/>
          <a:lstStyle/>
          <a:p>
            <a:pPr eaLnBrk="1" hangingPunct="1"/>
            <a:r>
              <a:rPr lang="cs-CZ" altLang="cs-CZ" dirty="0"/>
              <a:t>EVEN IN EARLY MIDDLE AGE (40y) THOSE WHO STOP, AVOID MOST OF THEIR RISK OF BEING KILLED BY TOBACCO</a:t>
            </a:r>
          </a:p>
          <a:p>
            <a:pPr marL="0" indent="0" eaLnBrk="1" hangingPunct="1">
              <a:buNone/>
            </a:pPr>
            <a:endParaRPr lang="cs-CZ" altLang="cs-CZ" dirty="0"/>
          </a:p>
          <a:p>
            <a:pPr eaLnBrk="1" hangingPunct="1"/>
            <a:r>
              <a:rPr lang="cs-CZ" altLang="cs-CZ" dirty="0"/>
              <a:t>STOPPING BEFORE MIDDLE AGE WORKS EVEN BETTER</a:t>
            </a:r>
          </a:p>
        </p:txBody>
      </p:sp>
    </p:spTree>
    <p:extLst>
      <p:ext uri="{BB962C8B-B14F-4D97-AF65-F5344CB8AC3E}">
        <p14:creationId xmlns:p14="http://schemas.microsoft.com/office/powerpoint/2010/main" val="1298204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Zástupný symbol pro obsah 2"/>
          <p:cNvSpPr>
            <a:spLocks noGrp="1"/>
          </p:cNvSpPr>
          <p:nvPr>
            <p:ph idx="1"/>
          </p:nvPr>
        </p:nvSpPr>
        <p:spPr>
          <a:xfrm>
            <a:off x="392460" y="1844824"/>
            <a:ext cx="8229600" cy="4876800"/>
          </a:xfrm>
        </p:spPr>
        <p:txBody>
          <a:bodyPr/>
          <a:lstStyle/>
          <a:p>
            <a:r>
              <a:rPr lang="en-US" altLang="cs-CZ" sz="2400" dirty="0"/>
              <a:t>The </a:t>
            </a:r>
            <a:r>
              <a:rPr lang="en-US" altLang="cs-CZ" sz="2400" dirty="0">
                <a:solidFill>
                  <a:srgbClr val="00B0F0"/>
                </a:solidFill>
              </a:rPr>
              <a:t>overall prevalence </a:t>
            </a:r>
            <a:r>
              <a:rPr lang="en-US" altLang="cs-CZ" sz="2400" dirty="0"/>
              <a:t>over the past 15 years: </a:t>
            </a:r>
            <a:endParaRPr lang="cs-CZ" altLang="cs-CZ" sz="2400" dirty="0"/>
          </a:p>
          <a:p>
            <a:pPr marL="457200" lvl="1" indent="0">
              <a:buNone/>
            </a:pPr>
            <a:r>
              <a:rPr lang="en-US" altLang="cs-CZ" sz="2400" dirty="0"/>
              <a:t>30%</a:t>
            </a:r>
            <a:r>
              <a:rPr lang="cs-CZ" altLang="cs-CZ" sz="2400" dirty="0"/>
              <a:t> </a:t>
            </a:r>
            <a:r>
              <a:rPr lang="en-US" altLang="cs-CZ" sz="2400" dirty="0"/>
              <a:t>(2012) - 25.2% (2017)</a:t>
            </a:r>
            <a:endParaRPr lang="cs-CZ" altLang="cs-CZ" sz="2400" dirty="0"/>
          </a:p>
          <a:p>
            <a:pPr marL="457200" lvl="1" indent="0">
              <a:buNone/>
            </a:pPr>
            <a:r>
              <a:rPr lang="en-US" altLang="cs-CZ" sz="2400" dirty="0">
                <a:solidFill>
                  <a:srgbClr val="00B0F0"/>
                </a:solidFill>
              </a:rPr>
              <a:t>By gender: </a:t>
            </a:r>
            <a:endParaRPr lang="cs-CZ" altLang="cs-CZ" sz="2400" dirty="0">
              <a:solidFill>
                <a:srgbClr val="00B0F0"/>
              </a:solidFill>
            </a:endParaRPr>
          </a:p>
          <a:p>
            <a:pPr marL="457200" lvl="1" indent="0">
              <a:buNone/>
            </a:pPr>
            <a:r>
              <a:rPr lang="en-US" altLang="cs-CZ" sz="2400" dirty="0"/>
              <a:t>Men 36%, Women 26%</a:t>
            </a:r>
            <a:r>
              <a:rPr lang="cs-CZ" altLang="cs-CZ" sz="2400" dirty="0"/>
              <a:t> </a:t>
            </a:r>
            <a:r>
              <a:rPr lang="en-US" altLang="cs-CZ" sz="2400" dirty="0"/>
              <a:t>(2012) </a:t>
            </a:r>
            <a:endParaRPr lang="cs-CZ" altLang="cs-CZ" sz="2400" dirty="0"/>
          </a:p>
          <a:p>
            <a:pPr marL="457200" lvl="1" indent="0">
              <a:buNone/>
            </a:pPr>
            <a:r>
              <a:rPr lang="en-US" altLang="cs-CZ" sz="2400" dirty="0"/>
              <a:t>Men 30%, Women 20% (2017)</a:t>
            </a:r>
            <a:endParaRPr lang="cs-CZ" altLang="cs-CZ" sz="2400" dirty="0"/>
          </a:p>
          <a:p>
            <a:pPr marL="457200" lvl="1" indent="0">
              <a:buNone/>
            </a:pPr>
            <a:r>
              <a:rPr lang="en-US" altLang="cs-CZ" sz="2400" dirty="0">
                <a:solidFill>
                  <a:srgbClr val="00B0F0"/>
                </a:solidFill>
              </a:rPr>
              <a:t>By age</a:t>
            </a:r>
            <a:r>
              <a:rPr lang="cs-CZ" altLang="cs-CZ" sz="2400" dirty="0">
                <a:solidFill>
                  <a:srgbClr val="00B0F0"/>
                </a:solidFill>
              </a:rPr>
              <a:t>:</a:t>
            </a:r>
            <a:r>
              <a:rPr lang="en-US" altLang="cs-CZ" sz="2400" dirty="0">
                <a:solidFill>
                  <a:srgbClr val="00B0F0"/>
                </a:solidFill>
              </a:rPr>
              <a:t> </a:t>
            </a:r>
            <a:endParaRPr lang="cs-CZ" altLang="cs-CZ" sz="2400" dirty="0">
              <a:solidFill>
                <a:srgbClr val="00B0F0"/>
              </a:solidFill>
            </a:endParaRPr>
          </a:p>
          <a:p>
            <a:pPr marL="457200" lvl="1" indent="0">
              <a:buNone/>
            </a:pPr>
            <a:r>
              <a:rPr lang="en-US" altLang="cs-CZ" sz="2400" dirty="0"/>
              <a:t>under 15</a:t>
            </a:r>
            <a:r>
              <a:rPr lang="cs-CZ" altLang="cs-CZ" sz="2400" dirty="0"/>
              <a:t> -</a:t>
            </a:r>
            <a:r>
              <a:rPr lang="en-US" altLang="cs-CZ" sz="2400" dirty="0"/>
              <a:t> up to 33%, 15-24 years: 43%, 25-44 years: 33%, 45-64 years: 28%, over 65: 20% (</a:t>
            </a:r>
            <a:r>
              <a:rPr lang="en-US" altLang="cs-CZ" sz="2400" dirty="0">
                <a:solidFill>
                  <a:srgbClr val="00B0F0"/>
                </a:solidFill>
              </a:rPr>
              <a:t>2012</a:t>
            </a:r>
            <a:r>
              <a:rPr lang="en-US" altLang="cs-CZ" sz="2400" dirty="0"/>
              <a:t>)</a:t>
            </a:r>
            <a:br>
              <a:rPr lang="en-US" altLang="cs-CZ" sz="2400" dirty="0"/>
            </a:br>
            <a:endParaRPr lang="cs-CZ" altLang="cs-CZ" sz="2400" dirty="0"/>
          </a:p>
          <a:p>
            <a:pPr marL="457200" lvl="1" indent="0">
              <a:buNone/>
            </a:pPr>
            <a:r>
              <a:rPr lang="en-US" altLang="cs-CZ" sz="2400" dirty="0"/>
              <a:t>15-24 years: 36%, 25-44 years: 27%, 45-64 years: 26%, over 65 years: 15% (</a:t>
            </a:r>
            <a:r>
              <a:rPr lang="en-US" altLang="cs-CZ" sz="2400" dirty="0">
                <a:solidFill>
                  <a:srgbClr val="00B0F0"/>
                </a:solidFill>
              </a:rPr>
              <a:t>2017</a:t>
            </a:r>
            <a:r>
              <a:rPr lang="en-US" altLang="cs-CZ" sz="2400" dirty="0"/>
              <a:t>)</a:t>
            </a:r>
            <a:endParaRPr lang="cs-CZ" altLang="cs-CZ" sz="2400" dirty="0"/>
          </a:p>
        </p:txBody>
      </p:sp>
      <p:sp>
        <p:nvSpPr>
          <p:cNvPr id="11268" name="Nadpis 1"/>
          <p:cNvSpPr txBox="1">
            <a:spLocks/>
          </p:cNvSpPr>
          <p:nvPr/>
        </p:nvSpPr>
        <p:spPr bwMode="auto">
          <a:xfrm>
            <a:off x="392460" y="424353"/>
            <a:ext cx="83590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95000"/>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cs-CZ" altLang="cs-CZ" sz="4400" dirty="0">
                <a:solidFill>
                  <a:schemeClr val="tx2"/>
                </a:solidFill>
              </a:rPr>
              <a:t>P</a:t>
            </a:r>
            <a:r>
              <a:rPr lang="en-US" altLang="cs-CZ" sz="4400" dirty="0" err="1">
                <a:solidFill>
                  <a:schemeClr val="tx2"/>
                </a:solidFill>
              </a:rPr>
              <a:t>revalence</a:t>
            </a:r>
            <a:r>
              <a:rPr lang="en-US" altLang="cs-CZ" sz="4400" dirty="0">
                <a:solidFill>
                  <a:schemeClr val="tx2"/>
                </a:solidFill>
              </a:rPr>
              <a:t> of smoking in the Czech </a:t>
            </a:r>
            <a:r>
              <a:rPr lang="cs-CZ" altLang="cs-CZ" sz="4400" dirty="0">
                <a:solidFill>
                  <a:schemeClr val="tx2"/>
                </a:solidFill>
              </a:rPr>
              <a:t>			</a:t>
            </a:r>
            <a:r>
              <a:rPr lang="en-US" altLang="cs-CZ" sz="4400" dirty="0">
                <a:solidFill>
                  <a:schemeClr val="tx2"/>
                </a:solidFill>
              </a:rPr>
              <a:t>Republic</a:t>
            </a:r>
            <a:endParaRPr lang="cs-CZ" altLang="cs-CZ" sz="4400" dirty="0">
              <a:solidFill>
                <a:schemeClr val="tx2"/>
              </a:solidFill>
            </a:endParaRPr>
          </a:p>
        </p:txBody>
      </p:sp>
    </p:spTree>
    <p:extLst>
      <p:ext uri="{BB962C8B-B14F-4D97-AF65-F5344CB8AC3E}">
        <p14:creationId xmlns:p14="http://schemas.microsoft.com/office/powerpoint/2010/main" val="26943427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876300" y="548680"/>
            <a:ext cx="8229600" cy="990600"/>
          </a:xfrm>
        </p:spPr>
        <p:txBody>
          <a:bodyPr>
            <a:normAutofit fontScale="90000"/>
          </a:bodyPr>
          <a:lstStyle/>
          <a:p>
            <a:r>
              <a:rPr lang="cs-CZ" altLang="cs-CZ" dirty="0"/>
              <a:t>P</a:t>
            </a:r>
            <a:r>
              <a:rPr lang="en-US" altLang="cs-CZ" dirty="0" err="1"/>
              <a:t>revalence</a:t>
            </a:r>
            <a:r>
              <a:rPr lang="en-US" altLang="cs-CZ" dirty="0"/>
              <a:t> of smoking in the Czech </a:t>
            </a:r>
            <a:r>
              <a:rPr lang="cs-CZ" altLang="cs-CZ" dirty="0"/>
              <a:t>				</a:t>
            </a:r>
            <a:r>
              <a:rPr lang="en-US" altLang="cs-CZ" dirty="0"/>
              <a:t>Republic</a:t>
            </a:r>
            <a:endParaRPr lang="cs-CZ" altLang="cs-CZ" dirty="0"/>
          </a:p>
        </p:txBody>
      </p:sp>
      <p:sp>
        <p:nvSpPr>
          <p:cNvPr id="3" name="Zástupný symbol pro obsah 2"/>
          <p:cNvSpPr>
            <a:spLocks noGrp="1"/>
          </p:cNvSpPr>
          <p:nvPr>
            <p:ph idx="1"/>
          </p:nvPr>
        </p:nvSpPr>
        <p:spPr>
          <a:xfrm>
            <a:off x="876300" y="1936556"/>
            <a:ext cx="7626350" cy="4114800"/>
          </a:xfrm>
        </p:spPr>
        <p:txBody>
          <a:bodyPr/>
          <a:lstStyle/>
          <a:p>
            <a:pPr>
              <a:defRPr/>
            </a:pPr>
            <a:r>
              <a:rPr lang="cs-CZ" sz="2400" dirty="0" err="1"/>
              <a:t>The</a:t>
            </a:r>
            <a:r>
              <a:rPr lang="cs-CZ" sz="2400" dirty="0"/>
              <a:t> use </a:t>
            </a:r>
            <a:r>
              <a:rPr lang="cs-CZ" sz="2400" dirty="0" err="1"/>
              <a:t>of</a:t>
            </a:r>
            <a:r>
              <a:rPr lang="cs-CZ" sz="2400" dirty="0"/>
              <a:t> </a:t>
            </a:r>
            <a:r>
              <a:rPr lang="cs-CZ" sz="2400" dirty="0" err="1"/>
              <a:t>other</a:t>
            </a:r>
            <a:r>
              <a:rPr lang="cs-CZ" sz="2400" dirty="0"/>
              <a:t> </a:t>
            </a:r>
            <a:r>
              <a:rPr lang="cs-CZ" sz="2400" dirty="0" err="1"/>
              <a:t>tobacco</a:t>
            </a:r>
            <a:r>
              <a:rPr lang="cs-CZ" sz="2400" dirty="0"/>
              <a:t> </a:t>
            </a:r>
            <a:r>
              <a:rPr lang="cs-CZ" sz="2400" dirty="0" err="1"/>
              <a:t>products</a:t>
            </a:r>
            <a:r>
              <a:rPr lang="cs-CZ" sz="2400" dirty="0"/>
              <a:t> </a:t>
            </a:r>
            <a:r>
              <a:rPr lang="cs-CZ" sz="2400" dirty="0" err="1"/>
              <a:t>than</a:t>
            </a:r>
            <a:r>
              <a:rPr lang="cs-CZ" sz="2400" dirty="0"/>
              <a:t> </a:t>
            </a:r>
            <a:r>
              <a:rPr lang="cs-CZ" sz="2400" dirty="0" err="1"/>
              <a:t>cigarettes</a:t>
            </a:r>
            <a:r>
              <a:rPr lang="cs-CZ" sz="2400" dirty="0"/>
              <a:t>: </a:t>
            </a:r>
          </a:p>
          <a:p>
            <a:pPr marL="0" indent="0">
              <a:buNone/>
              <a:defRPr/>
            </a:pPr>
            <a:endParaRPr lang="cs-CZ" sz="2400" dirty="0"/>
          </a:p>
          <a:p>
            <a:pPr>
              <a:defRPr/>
            </a:pPr>
            <a:r>
              <a:rPr lang="cs-CZ" sz="2400" dirty="0" err="1"/>
              <a:t>pipes</a:t>
            </a:r>
            <a:r>
              <a:rPr lang="cs-CZ" sz="2400" dirty="0"/>
              <a:t>, </a:t>
            </a:r>
            <a:r>
              <a:rPr lang="cs-CZ" sz="2400" dirty="0" err="1"/>
              <a:t>cigars</a:t>
            </a:r>
            <a:r>
              <a:rPr lang="cs-CZ" sz="2400" dirty="0"/>
              <a:t>, </a:t>
            </a:r>
            <a:r>
              <a:rPr lang="cs-CZ" sz="2400" dirty="0" err="1"/>
              <a:t>water</a:t>
            </a:r>
            <a:r>
              <a:rPr lang="cs-CZ" sz="2400" dirty="0"/>
              <a:t> </a:t>
            </a:r>
            <a:r>
              <a:rPr lang="cs-CZ" sz="2400" dirty="0" err="1"/>
              <a:t>pipes</a:t>
            </a:r>
            <a:r>
              <a:rPr lang="cs-CZ" sz="2400" dirty="0"/>
              <a:t> </a:t>
            </a:r>
          </a:p>
          <a:p>
            <a:pPr marL="0" indent="0">
              <a:buFont typeface="Wingdings" panose="05000000000000000000" pitchFamily="2" charset="2"/>
              <a:buNone/>
              <a:defRPr/>
            </a:pPr>
            <a:r>
              <a:rPr lang="cs-CZ" sz="2400" dirty="0"/>
              <a:t>                  2 - 2.5% (2012) 4.7% (2017)</a:t>
            </a:r>
          </a:p>
          <a:p>
            <a:pPr marL="0" indent="0">
              <a:buFont typeface="Wingdings" panose="05000000000000000000" pitchFamily="2" charset="2"/>
              <a:buNone/>
              <a:defRPr/>
            </a:pPr>
            <a:endParaRPr lang="cs-CZ" sz="2400" dirty="0"/>
          </a:p>
          <a:p>
            <a:pPr>
              <a:defRPr/>
            </a:pPr>
            <a:r>
              <a:rPr lang="cs-CZ" sz="2400" dirty="0"/>
              <a:t>e-</a:t>
            </a:r>
            <a:r>
              <a:rPr lang="cs-CZ" sz="2400" dirty="0" err="1"/>
              <a:t>cigarettes</a:t>
            </a:r>
            <a:r>
              <a:rPr lang="cs-CZ" sz="2400" dirty="0"/>
              <a:t> 1.7% (2012), 5.2% (2017)</a:t>
            </a:r>
          </a:p>
          <a:p>
            <a:pPr>
              <a:defRPr/>
            </a:pPr>
            <a:endParaRPr lang="cs-CZ" sz="2400" dirty="0"/>
          </a:p>
          <a:p>
            <a:pPr>
              <a:defRPr/>
            </a:pPr>
            <a:r>
              <a:rPr lang="cs-CZ" sz="2400" dirty="0" err="1"/>
              <a:t>Smokeless</a:t>
            </a:r>
            <a:r>
              <a:rPr lang="cs-CZ" sz="2400" dirty="0"/>
              <a:t> </a:t>
            </a:r>
            <a:r>
              <a:rPr lang="cs-CZ" sz="2400" dirty="0" err="1"/>
              <a:t>tobacco</a:t>
            </a:r>
            <a:r>
              <a:rPr lang="cs-CZ" sz="2400" dirty="0"/>
              <a:t>: 2.5% (2017)</a:t>
            </a:r>
          </a:p>
          <a:p>
            <a:pPr>
              <a:defRPr/>
            </a:pPr>
            <a:endParaRPr lang="cs-CZ" dirty="0"/>
          </a:p>
        </p:txBody>
      </p:sp>
      <p:sp>
        <p:nvSpPr>
          <p:cNvPr id="6" name="TextovéPole 5"/>
          <p:cNvSpPr txBox="1"/>
          <p:nvPr/>
        </p:nvSpPr>
        <p:spPr>
          <a:xfrm>
            <a:off x="876300" y="6134565"/>
            <a:ext cx="7329487" cy="338138"/>
          </a:xfrm>
          <a:prstGeom prst="rect">
            <a:avLst/>
          </a:prstGeom>
          <a:noFill/>
        </p:spPr>
        <p:txBody>
          <a:bodyPr wrap="none">
            <a:spAutoFit/>
          </a:bodyPr>
          <a:lstStyle/>
          <a:p>
            <a:pPr>
              <a:defRPr/>
            </a:pPr>
            <a:r>
              <a:rPr lang="cs-CZ" altLang="cs-CZ" sz="1600" kern="0" dirty="0"/>
              <a:t>SZÚ 2017: http://www.szu.cz/uploads/documents/szu/aktual/uzivani_tabaku_2017.pdf</a:t>
            </a:r>
          </a:p>
        </p:txBody>
      </p:sp>
    </p:spTree>
    <p:extLst>
      <p:ext uri="{BB962C8B-B14F-4D97-AF65-F5344CB8AC3E}">
        <p14:creationId xmlns:p14="http://schemas.microsoft.com/office/powerpoint/2010/main" val="537975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cs-CZ" altLang="cs-CZ" dirty="0">
                <a:solidFill>
                  <a:srgbClr val="00B0F0"/>
                </a:solidFill>
              </a:rPr>
              <a:t>IMMIDIATE</a:t>
            </a:r>
            <a:r>
              <a:rPr lang="cs-CZ" altLang="cs-CZ" dirty="0"/>
              <a:t>  BENEFITS OF STOPPING</a:t>
            </a:r>
          </a:p>
        </p:txBody>
      </p:sp>
      <p:sp>
        <p:nvSpPr>
          <p:cNvPr id="13315" name="Rectangle 3"/>
          <p:cNvSpPr>
            <a:spLocks noGrp="1" noChangeArrowheads="1"/>
          </p:cNvSpPr>
          <p:nvPr>
            <p:ph type="body" idx="1"/>
          </p:nvPr>
        </p:nvSpPr>
        <p:spPr>
          <a:xfrm>
            <a:off x="395536" y="2132856"/>
            <a:ext cx="8229600" cy="4876800"/>
          </a:xfrm>
        </p:spPr>
        <p:txBody>
          <a:bodyPr/>
          <a:lstStyle/>
          <a:p>
            <a:pPr eaLnBrk="1" hangingPunct="1"/>
            <a:r>
              <a:rPr lang="cs-CZ" altLang="cs-CZ" b="1" dirty="0"/>
              <a:t>WITHIN 20 - 30 MINUTES:</a:t>
            </a:r>
          </a:p>
          <a:p>
            <a:pPr eaLnBrk="1" hangingPunct="1">
              <a:buFont typeface="Wingdings" panose="05000000000000000000" pitchFamily="2" charset="2"/>
              <a:buNone/>
            </a:pPr>
            <a:endParaRPr lang="cs-CZ" altLang="cs-CZ" dirty="0"/>
          </a:p>
          <a:p>
            <a:pPr eaLnBrk="1" hangingPunct="1"/>
            <a:r>
              <a:rPr lang="cs-CZ" altLang="cs-CZ" dirty="0"/>
              <a:t>THE BLOOD PRESURE AND HEART RATE WILL DROP TO THE REST VALUES</a:t>
            </a:r>
          </a:p>
          <a:p>
            <a:pPr eaLnBrk="1" hangingPunct="1"/>
            <a:endParaRPr lang="cs-CZ" altLang="cs-CZ" dirty="0"/>
          </a:p>
          <a:p>
            <a:pPr eaLnBrk="1" hangingPunct="1"/>
            <a:r>
              <a:rPr lang="cs-CZ" altLang="cs-CZ" dirty="0"/>
              <a:t>THE SKIN TEMPERATURE (LEGS) RAISES BY 2</a:t>
            </a:r>
            <a:r>
              <a:rPr lang="cs-CZ" altLang="cs-CZ" baseline="30000" dirty="0"/>
              <a:t>o</a:t>
            </a:r>
            <a:r>
              <a:rPr lang="cs-CZ" altLang="cs-CZ" dirty="0"/>
              <a:t> C</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22814875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581175"/>
            <a:ext cx="8579296" cy="990600"/>
          </a:xfrm>
        </p:spPr>
        <p:txBody>
          <a:bodyPr>
            <a:normAutofit fontScale="90000"/>
          </a:bodyPr>
          <a:lstStyle/>
          <a:p>
            <a:pPr eaLnBrk="1" hangingPunct="1"/>
            <a:r>
              <a:rPr lang="cs-CZ" altLang="cs-CZ" dirty="0">
                <a:solidFill>
                  <a:srgbClr val="00B0F0"/>
                </a:solidFill>
              </a:rPr>
              <a:t>SHORT-TERM</a:t>
            </a:r>
            <a:r>
              <a:rPr lang="cs-CZ" altLang="cs-CZ" dirty="0"/>
              <a:t> BENEFITS OF STOPPING</a:t>
            </a:r>
          </a:p>
        </p:txBody>
      </p:sp>
      <p:sp>
        <p:nvSpPr>
          <p:cNvPr id="14339" name="Rectangle 3"/>
          <p:cNvSpPr>
            <a:spLocks noGrp="1" noChangeArrowheads="1"/>
          </p:cNvSpPr>
          <p:nvPr>
            <p:ph type="body" idx="1"/>
          </p:nvPr>
        </p:nvSpPr>
        <p:spPr/>
        <p:txBody>
          <a:bodyPr/>
          <a:lstStyle/>
          <a:p>
            <a:pPr eaLnBrk="1" hangingPunct="1"/>
            <a:r>
              <a:rPr lang="cs-CZ" altLang="cs-CZ" b="1"/>
              <a:t>WITHIN 6 – 8 HOURS</a:t>
            </a:r>
          </a:p>
          <a:p>
            <a:pPr eaLnBrk="1" hangingPunct="1"/>
            <a:r>
              <a:rPr lang="cs-CZ" altLang="cs-CZ"/>
              <a:t>COHb LEVELS WILL DROP TO THE NORMAL VALUES (&lt; 1%)</a:t>
            </a:r>
          </a:p>
          <a:p>
            <a:pPr eaLnBrk="1" hangingPunct="1"/>
            <a:r>
              <a:rPr lang="cs-CZ" altLang="cs-CZ" b="1"/>
              <a:t>WITHIN 72 HOURS</a:t>
            </a:r>
          </a:p>
          <a:p>
            <a:pPr eaLnBrk="1" hangingPunct="1"/>
            <a:r>
              <a:rPr lang="cs-CZ" altLang="cs-CZ"/>
              <a:t>PULMONARY FUNCTIONS  WILL IMPROVE (1sec forced expiration)</a:t>
            </a:r>
          </a:p>
        </p:txBody>
      </p:sp>
    </p:spTree>
    <p:extLst>
      <p:ext uri="{BB962C8B-B14F-4D97-AF65-F5344CB8AC3E}">
        <p14:creationId xmlns:p14="http://schemas.microsoft.com/office/powerpoint/2010/main" val="11576713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2352" y="476672"/>
            <a:ext cx="8579296" cy="990600"/>
          </a:xfrm>
        </p:spPr>
        <p:txBody>
          <a:bodyPr>
            <a:normAutofit fontScale="90000"/>
          </a:bodyPr>
          <a:lstStyle/>
          <a:p>
            <a:pPr eaLnBrk="1" hangingPunct="1"/>
            <a:r>
              <a:rPr lang="cs-CZ" altLang="cs-CZ" dirty="0">
                <a:solidFill>
                  <a:srgbClr val="00B0F0"/>
                </a:solidFill>
              </a:rPr>
              <a:t>MIDDLE-TERM</a:t>
            </a:r>
            <a:r>
              <a:rPr lang="cs-CZ" altLang="cs-CZ" dirty="0"/>
              <a:t> BENEFITS OF STOPPING</a:t>
            </a:r>
          </a:p>
        </p:txBody>
      </p:sp>
      <p:sp>
        <p:nvSpPr>
          <p:cNvPr id="16387" name="Rectangle 3"/>
          <p:cNvSpPr>
            <a:spLocks noGrp="1" noChangeArrowheads="1"/>
          </p:cNvSpPr>
          <p:nvPr>
            <p:ph type="body" idx="1"/>
          </p:nvPr>
        </p:nvSpPr>
        <p:spPr>
          <a:xfrm>
            <a:off x="457200" y="1981200"/>
            <a:ext cx="8229600" cy="4876800"/>
          </a:xfrm>
        </p:spPr>
        <p:txBody>
          <a:bodyPr/>
          <a:lstStyle/>
          <a:p>
            <a:pPr eaLnBrk="1" hangingPunct="1"/>
            <a:r>
              <a:rPr lang="cs-CZ" altLang="cs-CZ" b="1" dirty="0"/>
              <a:t>WITHIN 2 MONTHS</a:t>
            </a:r>
          </a:p>
          <a:p>
            <a:pPr eaLnBrk="1" hangingPunct="1"/>
            <a:r>
              <a:rPr lang="cs-CZ" altLang="cs-CZ" dirty="0"/>
              <a:t>MALE SPERM DAMAGES CAUSED BY SMOKING  WILL BE REPAIRED</a:t>
            </a:r>
          </a:p>
          <a:p>
            <a:pPr eaLnBrk="1" hangingPunct="1"/>
            <a:endParaRPr lang="cs-CZ" altLang="cs-CZ" dirty="0"/>
          </a:p>
          <a:p>
            <a:pPr eaLnBrk="1" hangingPunct="1"/>
            <a:r>
              <a:rPr lang="cs-CZ" altLang="cs-CZ" b="1" dirty="0"/>
              <a:t>WITHIN THE 1st TRIMESTER</a:t>
            </a:r>
          </a:p>
          <a:p>
            <a:pPr eaLnBrk="1" hangingPunct="1"/>
            <a:r>
              <a:rPr lang="cs-CZ" altLang="cs-CZ" dirty="0"/>
              <a:t>THE RISK OF PREGNANCY PROBLEMS AND FETAL BODY POOR DEVELOPMENT WILL DECREASE</a:t>
            </a:r>
          </a:p>
        </p:txBody>
      </p:sp>
    </p:spTree>
    <p:extLst>
      <p:ext uri="{BB962C8B-B14F-4D97-AF65-F5344CB8AC3E}">
        <p14:creationId xmlns:p14="http://schemas.microsoft.com/office/powerpoint/2010/main" val="26643625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2352" y="476672"/>
            <a:ext cx="8579296" cy="990600"/>
          </a:xfrm>
        </p:spPr>
        <p:txBody>
          <a:bodyPr>
            <a:normAutofit fontScale="90000"/>
          </a:bodyPr>
          <a:lstStyle/>
          <a:p>
            <a:pPr eaLnBrk="1" hangingPunct="1"/>
            <a:r>
              <a:rPr lang="cs-CZ" altLang="cs-CZ" dirty="0">
                <a:solidFill>
                  <a:srgbClr val="0070C0"/>
                </a:solidFill>
              </a:rPr>
              <a:t>MIDDLE-TERM</a:t>
            </a:r>
            <a:r>
              <a:rPr lang="cs-CZ" altLang="cs-CZ" dirty="0"/>
              <a:t> BENEFITS OF STOPPING</a:t>
            </a:r>
          </a:p>
        </p:txBody>
      </p:sp>
      <p:sp>
        <p:nvSpPr>
          <p:cNvPr id="17411" name="Rectangle 3"/>
          <p:cNvSpPr>
            <a:spLocks noGrp="1" noChangeArrowheads="1"/>
          </p:cNvSpPr>
          <p:nvPr>
            <p:ph type="body" idx="1"/>
          </p:nvPr>
        </p:nvSpPr>
        <p:spPr/>
        <p:txBody>
          <a:bodyPr/>
          <a:lstStyle/>
          <a:p>
            <a:pPr eaLnBrk="1" hangingPunct="1"/>
            <a:r>
              <a:rPr lang="cs-CZ" altLang="cs-CZ" b="1" dirty="0"/>
              <a:t>WITHIN 1st YEAR</a:t>
            </a:r>
          </a:p>
          <a:p>
            <a:pPr eaLnBrk="1" hangingPunct="1"/>
            <a:endParaRPr lang="cs-CZ" altLang="cs-CZ" b="1" dirty="0"/>
          </a:p>
          <a:p>
            <a:pPr eaLnBrk="1" hangingPunct="1"/>
            <a:r>
              <a:rPr lang="cs-CZ" altLang="cs-CZ" dirty="0"/>
              <a:t>THE BLOOD LIPID PROFILE WILL BE IMPROVED,</a:t>
            </a:r>
          </a:p>
          <a:p>
            <a:pPr eaLnBrk="1" hangingPunct="1"/>
            <a:endParaRPr lang="cs-CZ" altLang="cs-CZ" dirty="0"/>
          </a:p>
          <a:p>
            <a:pPr eaLnBrk="1" hangingPunct="1"/>
            <a:r>
              <a:rPr lang="cs-CZ" altLang="cs-CZ" dirty="0"/>
              <a:t>THE PARAMETERS OF HEMO-COAGULATION WILL BE IMPROVED</a:t>
            </a:r>
          </a:p>
          <a:p>
            <a:pPr eaLnBrk="1" hangingPunct="1"/>
            <a:endParaRPr lang="cs-CZ" altLang="cs-CZ" dirty="0"/>
          </a:p>
          <a:p>
            <a:pPr eaLnBrk="1" hangingPunct="1"/>
            <a:r>
              <a:rPr lang="cs-CZ" altLang="cs-CZ" dirty="0"/>
              <a:t>THE RISK OF AC. CARDIAC ISCHEMY and STROKE WILL DECREASE</a:t>
            </a:r>
          </a:p>
        </p:txBody>
      </p:sp>
    </p:spTree>
    <p:extLst>
      <p:ext uri="{BB962C8B-B14F-4D97-AF65-F5344CB8AC3E}">
        <p14:creationId xmlns:p14="http://schemas.microsoft.com/office/powerpoint/2010/main" val="3814046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SLIDE_DUENO" val="100"/>
  <p:tag name="ARS_SLIDE_PARTICIPANTNUM" val="10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Přehlednos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27997</TotalTime>
  <Words>7079</Words>
  <Application>Microsoft Office PowerPoint</Application>
  <PresentationFormat>Předvádění na obrazovce (4:3)</PresentationFormat>
  <Paragraphs>1347</Paragraphs>
  <Slides>153</Slides>
  <Notes>47</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153</vt:i4>
      </vt:variant>
    </vt:vector>
  </HeadingPairs>
  <TitlesOfParts>
    <vt:vector size="160" baseType="lpstr">
      <vt:lpstr>Arial</vt:lpstr>
      <vt:lpstr>Calibri</vt:lpstr>
      <vt:lpstr>Times New Roman</vt:lpstr>
      <vt:lpstr>Wingdings</vt:lpstr>
      <vt:lpstr>Wingdings 2</vt:lpstr>
      <vt:lpstr>Přehlednost</vt:lpstr>
      <vt:lpstr>dokument</vt:lpstr>
      <vt:lpstr>Smoking and health </vt:lpstr>
      <vt:lpstr>Prezentace aplikace PowerPoint</vt:lpstr>
      <vt:lpstr>WHO</vt:lpstr>
      <vt:lpstr>More people die every year </vt:lpstr>
      <vt:lpstr>GLOBAL BURDEN of DISEASES</vt:lpstr>
      <vt:lpstr>Smoking </vt:lpstr>
      <vt:lpstr>Smoking</vt:lpstr>
      <vt:lpstr>Tobacco plants</vt:lpstr>
      <vt:lpstr>Nicotine</vt:lpstr>
      <vt:lpstr>IN CIGARETTE SMOKE</vt:lpstr>
      <vt:lpstr>Chemicals in tabacco smoke – few examples</vt:lpstr>
      <vt:lpstr>Chemicals in tabacco smoke</vt:lpstr>
      <vt:lpstr>SMOKING HAS</vt:lpstr>
      <vt:lpstr>* IMMEDIATE  EFFECTS</vt:lpstr>
      <vt:lpstr>NICOTINE IN BRAIN</vt:lpstr>
      <vt:lpstr>ACETYLCHOLINE RECEPTORS - nAChRs</vt:lpstr>
      <vt:lpstr>DENSITY of nAChRs</vt:lpstr>
      <vt:lpstr>RELEASE OF NEUROTRANSMITTERS:</vt:lpstr>
      <vt:lpstr>EFFECTS  OF NICOTINE </vt:lpstr>
      <vt:lpstr>THESE EFFECTS</vt:lpstr>
      <vt:lpstr>DUE TO THESE REWARDS </vt:lpstr>
      <vt:lpstr>Two faces of tobacco companies</vt:lpstr>
      <vt:lpstr>SMOKING  ADDICTION</vt:lpstr>
      <vt:lpstr>SMOKING  IS  A  DISEASE</vt:lpstr>
      <vt:lpstr>Official status</vt:lpstr>
      <vt:lpstr>ALTERED DOPAMINERGIC SYSTEM</vt:lpstr>
      <vt:lpstr>ALTERED SEROTONERGIC SYSTEM</vt:lpstr>
      <vt:lpstr>CARDIOVASCULAR CHANGES</vt:lpstr>
      <vt:lpstr>MECHANISMS OF ACTION</vt:lpstr>
      <vt:lpstr>VASOCONSTRICTION</vt:lpstr>
      <vt:lpstr>HYPOXEMIA</vt:lpstr>
      <vt:lpstr>IN PREGNANCY</vt:lpstr>
      <vt:lpstr>OXIDATIVE STRESS</vt:lpstr>
      <vt:lpstr>HYPOXEMIA and HYPONUTRITION</vt:lpstr>
      <vt:lpstr>PRENATAL EXPOSURE</vt:lpstr>
      <vt:lpstr>HYPOXEMIA IN ADULTS</vt:lpstr>
      <vt:lpstr>Prezentace aplikace PowerPoint</vt:lpstr>
      <vt:lpstr>Prezentace aplikace PowerPoint</vt:lpstr>
      <vt:lpstr>IRRITATION</vt:lpstr>
      <vt:lpstr>SHORT/MIDL-TERM EFFECTS</vt:lpstr>
      <vt:lpstr>IMMUNE  SYSTEM</vt:lpstr>
      <vt:lpstr>MALE REPRODUCTION</vt:lpstr>
      <vt:lpstr>SMOKING INCREASES ED</vt:lpstr>
      <vt:lpstr>MOLECULAR MECHANISMS</vt:lpstr>
      <vt:lpstr>SMOKING CESSATION</vt:lpstr>
      <vt:lpstr>BETTER PROGNOSIS</vt:lpstr>
      <vt:lpstr>FEMALE  REPRODUCTION</vt:lpstr>
      <vt:lpstr>BOTH ACTIVE AND PASSIVE SMOKING ARE RISKS  (OR):</vt:lpstr>
      <vt:lpstr>SMOKING</vt:lpstr>
      <vt:lpstr>OTHERS</vt:lpstr>
      <vt:lpstr>BLOOD  LIPIDS</vt:lpstr>
      <vt:lpstr>HEMOCOAGULATION</vt:lpstr>
      <vt:lpstr>SMOKING  IS RESPONSIBLE</vt:lpstr>
      <vt:lpstr>EXPOSURE TO  ETS (Environmental tobacco smoke)</vt:lpstr>
      <vt:lpstr>SMOKING CONTRIBUTES TO</vt:lpstr>
      <vt:lpstr>MENTAL  HEALTH:</vt:lpstr>
      <vt:lpstr>* LONG-TERM EFFECTS</vt:lpstr>
      <vt:lpstr>CARCINOGENS IN SMOKE</vt:lpstr>
      <vt:lpstr>TOBACCO SPECIFIC NITROSAMINES</vt:lpstr>
      <vt:lpstr>SMOKING IS RESPONSIBLE</vt:lpstr>
      <vt:lpstr>LUNG  CARCINOGENS</vt:lpstr>
      <vt:lpstr>Prezentace aplikace PowerPoint</vt:lpstr>
      <vt:lpstr>PATHWAYS</vt:lpstr>
      <vt:lpstr>CARCINOGENESIS</vt:lpstr>
      <vt:lpstr>CONSEQUENCES: PROMOTION</vt:lpstr>
      <vt:lpstr>CONSEQUENCES: PROGRESSION and INVASION</vt:lpstr>
      <vt:lpstr>ROLE OF microRNAs</vt:lpstr>
      <vt:lpstr>SMOKING   KILLS</vt:lpstr>
      <vt:lpstr>SMOKING KILLS PHYSICIANS</vt:lpstr>
      <vt:lpstr>The British Doctors' Study 1951 - 2001</vt:lpstr>
      <vt:lpstr>SMOKING KILLS NON-SMOKERS</vt:lpstr>
      <vt:lpstr>DANGER  FOR  NON-SMOKERS</vt:lpstr>
      <vt:lpstr>SIMILARITIES and DIFFERENCES</vt:lpstr>
      <vt:lpstr>RATIO SS :  MS - IRRITANTS</vt:lpstr>
      <vt:lpstr>RATIO SS  :  MS - TOXINS</vt:lpstr>
      <vt:lpstr>RATIO SS : MS - CARCINOGENS</vt:lpstr>
      <vt:lpstr>INDOOR  CONCENTRATIONS OF NICOTINE (before the ban on smoking)</vt:lpstr>
      <vt:lpstr>INDOOR CONCENTRATIONS OF NITROSAMINE NNK (before the ban)</vt:lpstr>
      <vt:lpstr>THIRDHAND  SMOKE</vt:lpstr>
      <vt:lpstr>THIRDHAND  SMOKE</vt:lpstr>
      <vt:lpstr>1st EXPERIMENTAL STUDY:</vt:lpstr>
      <vt:lpstr>EXPOSURE TO ETS - CHILDREN</vt:lpstr>
      <vt:lpstr>EXPOSURE TO ETS - ADULTS</vt:lpstr>
      <vt:lpstr>HEALTH CONSEQUENCES OF  EXPOSURE TO ETS:</vt:lpstr>
      <vt:lpstr>BAN OF SMOKING ON PUBLIC PLACES</vt:lpstr>
      <vt:lpstr>SMOKE-FREE LEGISLATION</vt:lpstr>
      <vt:lpstr>ANTENATAL  EXPOSURE</vt:lpstr>
      <vt:lpstr>PRENATAL PROGRAMING</vt:lpstr>
      <vt:lpstr>CONCLUSSION</vt:lpstr>
      <vt:lpstr>SMOKING CESSATION</vt:lpstr>
      <vt:lpstr>Smoking epidemic/pandemic</vt:lpstr>
      <vt:lpstr>THE RISK IS BIG</vt:lpstr>
      <vt:lpstr>STOPPING SMOKING WORKS</vt:lpstr>
      <vt:lpstr>Prezentace aplikace PowerPoint</vt:lpstr>
      <vt:lpstr>Prevalence of smoking in the Czech     Republic</vt:lpstr>
      <vt:lpstr>IMMIDIATE  BENEFITS OF STOPPING</vt:lpstr>
      <vt:lpstr>SHORT-TERM BENEFITS OF STOPPING</vt:lpstr>
      <vt:lpstr>MIDDLE-TERM BENEFITS OF STOPPING</vt:lpstr>
      <vt:lpstr>MIDDLE-TERM BENEFITS OF STOPPING</vt:lpstr>
      <vt:lpstr>LONG-TERM BENEFITS</vt:lpstr>
      <vt:lpstr>LONG-TERM BENEFITS</vt:lpstr>
      <vt:lpstr>Prezentace aplikace PowerPoint</vt:lpstr>
      <vt:lpstr>CONCLUSIONS</vt:lpstr>
      <vt:lpstr>SMOKERS  ARE:</vt:lpstr>
      <vt:lpstr>CRITERIA OF ADDICTION</vt:lpstr>
      <vt:lpstr>CRITERIA - continue</vt:lpstr>
      <vt:lpstr>TOLERABILITY</vt:lpstr>
      <vt:lpstr>WITHDRAWAL SYMPTOMS (WS)</vt:lpstr>
      <vt:lpstr>WITHDRAWAL SYMPTOMS</vt:lpstr>
      <vt:lpstr>WS – TIMING </vt:lpstr>
      <vt:lpstr>WS - CAUSES</vt:lpstr>
      <vt:lpstr>WITHDRAWAL SYMPTOMS</vt:lpstr>
      <vt:lpstr>POWER OF DEPENDENCE</vt:lpstr>
      <vt:lpstr>ADDICTION TO SMOKING</vt:lpstr>
      <vt:lpstr>WHAT TO DO?</vt:lpstr>
      <vt:lpstr>WHAT IS THE BEST WAY?</vt:lpstr>
      <vt:lpstr>1. ASK EVERY PATIENT:</vt:lpstr>
      <vt:lpstr>1A: CONGRATULATION</vt:lpstr>
      <vt:lpstr>2. ADVICE</vt:lpstr>
      <vt:lpstr>ADVICE IS ESSENTIAL</vt:lpstr>
      <vt:lpstr>SUPPORT  OF  ADVICE  </vt:lpstr>
      <vt:lpstr>MOTIVATION TO QUIT-5Rs</vt:lpstr>
      <vt:lpstr>3. ASSESS THE LEVEL OF DEPENDENCE</vt:lpstr>
      <vt:lpstr>FAGERSTROM´S QUESTIONNAIRE</vt:lpstr>
      <vt:lpstr>FAGERSTROM´S QUESTIONNAIRE</vt:lpstr>
      <vt:lpstr>Prezentace aplikace PowerPoint</vt:lpstr>
      <vt:lpstr>Prezentace aplikace PowerPoint</vt:lpstr>
      <vt:lpstr>4.  ASSIST  WITH THE START</vt:lpstr>
      <vt:lpstr>ASSIST - continue</vt:lpstr>
      <vt:lpstr>MEDICAL SUPPORT - NRT</vt:lpstr>
      <vt:lpstr>NRT - continue</vt:lpstr>
      <vt:lpstr>HOW TO USE NRT?</vt:lpstr>
      <vt:lpstr>E-CIGARETTES / ENDS</vt:lpstr>
      <vt:lpstr>NRT´S SAFETY AND HAZARD</vt:lpstr>
      <vt:lpstr>NICOTIN IS A COMPLETE CARCINOGEN</vt:lpstr>
      <vt:lpstr>BUPROPION</vt:lpstr>
      <vt:lpstr>VARENICLINE - CHAMPIX</vt:lpstr>
      <vt:lpstr>CONTRAINDICATIONS</vt:lpstr>
      <vt:lpstr>NEW RECOMMENDATION</vt:lpstr>
      <vt:lpstr>VACCINATION</vt:lpstr>
      <vt:lpstr>FIRST RESULTS:</vt:lpstr>
      <vt:lpstr>Duration and success of cessation</vt:lpstr>
      <vt:lpstr>FUTURE RESEARCH</vt:lpstr>
      <vt:lpstr>RELAPS</vt:lpstr>
      <vt:lpstr>5. ARRANGE FOLOW-UP</vt:lpstr>
      <vt:lpstr>BAN OF SMOKING ON PUBLIC PLACES</vt:lpstr>
      <vt:lpstr>SMOKE-FREE LEGISLATION</vt:lpstr>
      <vt:lpstr>CONCLUSION</vt:lpstr>
      <vt:lpstr>Prezentace aplikace PowerPoint</vt:lpstr>
      <vt:lpstr>Prezentace aplikace PowerPoint</vt:lpstr>
      <vt:lpstr>RECOMMENDATION</vt:lpstr>
      <vt:lpstr>MY RECOMMENDATION</vt:lpstr>
      <vt:lpstr>BECAUSE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KUŘÁCTVÍ  Ochrana a podpora zdraví II. – cvičení (VLOZ0642c)</dc:title>
  <dc:creator>Jana</dc:creator>
  <cp:lastModifiedBy>Martin Krsek</cp:lastModifiedBy>
  <cp:revision>203</cp:revision>
  <dcterms:created xsi:type="dcterms:W3CDTF">2018-01-27T17:06:53Z</dcterms:created>
  <dcterms:modified xsi:type="dcterms:W3CDTF">2020-04-19T15:25:00Z</dcterms:modified>
</cp:coreProperties>
</file>