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256" r:id="rId2"/>
    <p:sldId id="258" r:id="rId3"/>
    <p:sldId id="259" r:id="rId4"/>
    <p:sldId id="260" r:id="rId5"/>
    <p:sldId id="261" r:id="rId6"/>
    <p:sldId id="262" r:id="rId7"/>
    <p:sldId id="266" r:id="rId8"/>
    <p:sldId id="267" r:id="rId9"/>
    <p:sldId id="269" r:id="rId10"/>
    <p:sldId id="311" r:id="rId11"/>
    <p:sldId id="268" r:id="rId12"/>
    <p:sldId id="278" r:id="rId13"/>
    <p:sldId id="279" r:id="rId14"/>
    <p:sldId id="270" r:id="rId15"/>
    <p:sldId id="271" r:id="rId16"/>
    <p:sldId id="272" r:id="rId17"/>
    <p:sldId id="273" r:id="rId18"/>
    <p:sldId id="274" r:id="rId19"/>
    <p:sldId id="275" r:id="rId20"/>
    <p:sldId id="312" r:id="rId21"/>
    <p:sldId id="276" r:id="rId22"/>
    <p:sldId id="277" r:id="rId23"/>
    <p:sldId id="280" r:id="rId24"/>
    <p:sldId id="281" r:id="rId25"/>
    <p:sldId id="282" r:id="rId26"/>
    <p:sldId id="283" r:id="rId27"/>
    <p:sldId id="284" r:id="rId28"/>
    <p:sldId id="285" r:id="rId29"/>
    <p:sldId id="286" r:id="rId30"/>
    <p:sldId id="287" r:id="rId31"/>
    <p:sldId id="288" r:id="rId32"/>
    <p:sldId id="289" r:id="rId33"/>
    <p:sldId id="329" r:id="rId34"/>
    <p:sldId id="290" r:id="rId35"/>
    <p:sldId id="291" r:id="rId36"/>
    <p:sldId id="328" r:id="rId37"/>
    <p:sldId id="292" r:id="rId38"/>
    <p:sldId id="293" r:id="rId39"/>
    <p:sldId id="263" r:id="rId40"/>
    <p:sldId id="264" r:id="rId41"/>
    <p:sldId id="314" r:id="rId42"/>
    <p:sldId id="315" r:id="rId43"/>
    <p:sldId id="316" r:id="rId44"/>
    <p:sldId id="317" r:id="rId45"/>
    <p:sldId id="318" r:id="rId46"/>
    <p:sldId id="327" r:id="rId47"/>
    <p:sldId id="319" r:id="rId48"/>
    <p:sldId id="320" r:id="rId49"/>
    <p:sldId id="265" r:id="rId50"/>
    <p:sldId id="313" r:id="rId51"/>
    <p:sldId id="331" r:id="rId52"/>
    <p:sldId id="330" r:id="rId53"/>
    <p:sldId id="321" r:id="rId54"/>
    <p:sldId id="322" r:id="rId55"/>
    <p:sldId id="294" r:id="rId56"/>
    <p:sldId id="295" r:id="rId57"/>
    <p:sldId id="296" r:id="rId58"/>
    <p:sldId id="297" r:id="rId59"/>
    <p:sldId id="298" r:id="rId60"/>
    <p:sldId id="299" r:id="rId61"/>
    <p:sldId id="301" r:id="rId62"/>
    <p:sldId id="300" r:id="rId63"/>
    <p:sldId id="302" r:id="rId64"/>
    <p:sldId id="303" r:id="rId65"/>
    <p:sldId id="304" r:id="rId66"/>
    <p:sldId id="305" r:id="rId67"/>
    <p:sldId id="306" r:id="rId68"/>
    <p:sldId id="307" r:id="rId69"/>
    <p:sldId id="308" r:id="rId70"/>
    <p:sldId id="309" r:id="rId71"/>
    <p:sldId id="310" r:id="rId72"/>
    <p:sldId id="323" r:id="rId73"/>
    <p:sldId id="324" r:id="rId74"/>
    <p:sldId id="326" r:id="rId75"/>
    <p:sldId id="325" r:id="rId7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8" d="100"/>
          <a:sy n="108" d="100"/>
        </p:scale>
        <p:origin x="65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C5F483-CCA1-440C-A38E-1CC968B75356}" type="datetimeFigureOut">
              <a:rPr lang="cs-CZ" smtClean="0"/>
              <a:t>01.04.2020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7B16F-2FA6-4D3E-9F14-2D41AB338402}" type="slidenum">
              <a:rPr lang="cs-CZ" smtClean="0"/>
              <a:t>‹#›</a:t>
            </a:fld>
            <a:endParaRPr lang="cs-CZ"/>
          </a:p>
        </p:txBody>
      </p:sp>
    </p:spTree>
    <p:extLst>
      <p:ext uri="{BB962C8B-B14F-4D97-AF65-F5344CB8AC3E}">
        <p14:creationId xmlns:p14="http://schemas.microsoft.com/office/powerpoint/2010/main" val="275436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Diarrhea" TargetMode="External"/><Relationship Id="rId3" Type="http://schemas.openxmlformats.org/officeDocument/2006/relationships/hyperlink" Target="https://en.wikipedia.org/wiki/Oocysts" TargetMode="External"/><Relationship Id="rId7" Type="http://schemas.openxmlformats.org/officeDocument/2006/relationships/hyperlink" Target="https://en.wikipedia.org/wiki/Fever"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ki/Cramps" TargetMode="External"/><Relationship Id="rId11" Type="http://schemas.openxmlformats.org/officeDocument/2006/relationships/hyperlink" Target="https://en.wikipedia.org/wiki/AIDS" TargetMode="External"/><Relationship Id="rId5" Type="http://schemas.openxmlformats.org/officeDocument/2006/relationships/hyperlink" Target="https://en.wikipedia.org/wiki/Milwaukee_metropolitan_area" TargetMode="External"/><Relationship Id="rId10" Type="http://schemas.openxmlformats.org/officeDocument/2006/relationships/hyperlink" Target="https://en.wikipedia.org/wiki/Immunosuppression" TargetMode="External"/><Relationship Id="rId4" Type="http://schemas.openxmlformats.org/officeDocument/2006/relationships/hyperlink" Target="https://en.wikipedia.org/wiki/1993_Milwaukee_Cryptosporidiosis_outbreak#cite_note-Hoxie-3" TargetMode="External"/><Relationship Id="rId9" Type="http://schemas.openxmlformats.org/officeDocument/2006/relationships/hyperlink" Target="https://en.wikipedia.org/wiki/Dehydration"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cs.wikipedia.org/wiki/Oxida%C4%8Dn%C3%AD_%C4%8Dinidlo" TargetMode="External"/><Relationship Id="rId13" Type="http://schemas.openxmlformats.org/officeDocument/2006/relationships/hyperlink" Target="https://cs.wikipedia.org/wiki/Kyselina_chlorn%C3%A1#cite_note-ref21-7" TargetMode="External"/><Relationship Id="rId18" Type="http://schemas.openxmlformats.org/officeDocument/2006/relationships/hyperlink" Target="https://cs.wikipedia.org/wiki/Kyselina_chlorn%C3%A1#cite_note-ref7-10" TargetMode="External"/><Relationship Id="rId26" Type="http://schemas.openxmlformats.org/officeDocument/2006/relationships/hyperlink" Target="https://cs.wikipedia.org/wiki/B%C3%ADlkovina" TargetMode="External"/><Relationship Id="rId3" Type="http://schemas.openxmlformats.org/officeDocument/2006/relationships/hyperlink" Target="https://cs.wikipedia.org/wiki/Chlor" TargetMode="External"/><Relationship Id="rId21" Type="http://schemas.openxmlformats.org/officeDocument/2006/relationships/hyperlink" Target="https://cs.wikipedia.org/wiki/Kyselina_chlorn%C3%A1#cite_note-ref37-13" TargetMode="External"/><Relationship Id="rId7" Type="http://schemas.openxmlformats.org/officeDocument/2006/relationships/hyperlink" Target="https://cs.wikipedia.org/wiki/Chlorov%C3%A1n%C3%AD_vody#cite_note-1" TargetMode="External"/><Relationship Id="rId12" Type="http://schemas.openxmlformats.org/officeDocument/2006/relationships/hyperlink" Target="https://cs.wikipedia.org/wiki/Kyselina_chlorn%C3%A1#cite_note-ref3-6" TargetMode="External"/><Relationship Id="rId17" Type="http://schemas.openxmlformats.org/officeDocument/2006/relationships/hyperlink" Target="https://cs.wikipedia.org/wiki/Cholesterol" TargetMode="External"/><Relationship Id="rId25" Type="http://schemas.openxmlformats.org/officeDocument/2006/relationships/hyperlink" Target="https://cs.wikipedia.org/wiki/Kyselina_chlorn%C3%A1#cite_note-ref104-17" TargetMode="External"/><Relationship Id="rId2" Type="http://schemas.openxmlformats.org/officeDocument/2006/relationships/slide" Target="../slides/slide26.xml"/><Relationship Id="rId16" Type="http://schemas.openxmlformats.org/officeDocument/2006/relationships/hyperlink" Target="https://cs.wikipedia.org/wiki/Mastn%C3%A1_kyselina" TargetMode="External"/><Relationship Id="rId20" Type="http://schemas.openxmlformats.org/officeDocument/2006/relationships/hyperlink" Target="https://cs.wikipedia.org/wiki/Kyselina_chlorn%C3%A1#cite_note-ref23-12" TargetMode="External"/><Relationship Id="rId1" Type="http://schemas.openxmlformats.org/officeDocument/2006/relationships/notesMaster" Target="../notesMasters/notesMaster1.xml"/><Relationship Id="rId6" Type="http://schemas.openxmlformats.org/officeDocument/2006/relationships/hyperlink" Target="https://cs.wikipedia.org/wiki/Kyseliny" TargetMode="External"/><Relationship Id="rId11" Type="http://schemas.openxmlformats.org/officeDocument/2006/relationships/hyperlink" Target="https://cs.wikipedia.org/wiki/RNA" TargetMode="External"/><Relationship Id="rId24" Type="http://schemas.openxmlformats.org/officeDocument/2006/relationships/hyperlink" Target="https://cs.wikipedia.org/wiki/Kyselina_chlorn%C3%A1#cite_note-ref98-16" TargetMode="External"/><Relationship Id="rId5" Type="http://schemas.openxmlformats.org/officeDocument/2006/relationships/hyperlink" Target="https://cs.wikipedia.org/wiki/Kyselina_chlorovod%C3%ADkov%C3%A1" TargetMode="External"/><Relationship Id="rId15" Type="http://schemas.openxmlformats.org/officeDocument/2006/relationships/hyperlink" Target="https://cs.wikipedia.org/wiki/Kyselina_chlorn%C3%A1#cite_note-ref69-9" TargetMode="External"/><Relationship Id="rId23" Type="http://schemas.openxmlformats.org/officeDocument/2006/relationships/hyperlink" Target="https://cs.wikipedia.org/wiki/Kyselina_chlorn%C3%A1#cite_note-ref97-15" TargetMode="External"/><Relationship Id="rId10" Type="http://schemas.openxmlformats.org/officeDocument/2006/relationships/hyperlink" Target="https://cs.wikipedia.org/wiki/DNA" TargetMode="External"/><Relationship Id="rId19" Type="http://schemas.openxmlformats.org/officeDocument/2006/relationships/hyperlink" Target="https://cs.wikipedia.org/wiki/Kyselina_chlorn%C3%A1#cite_note-ref16-11" TargetMode="External"/><Relationship Id="rId4" Type="http://schemas.openxmlformats.org/officeDocument/2006/relationships/hyperlink" Target="https://cs.wikipedia.org/wiki/Kyselina_chlorn%C3%A1" TargetMode="External"/><Relationship Id="rId9" Type="http://schemas.openxmlformats.org/officeDocument/2006/relationships/hyperlink" Target="https://cs.wikipedia.org/wiki/Biomolekula" TargetMode="External"/><Relationship Id="rId14" Type="http://schemas.openxmlformats.org/officeDocument/2006/relationships/hyperlink" Target="https://cs.wikipedia.org/wiki/Kyselina_chlorn%C3%A1#cite_note-ref45-8" TargetMode="External"/><Relationship Id="rId22" Type="http://schemas.openxmlformats.org/officeDocument/2006/relationships/hyperlink" Target="https://cs.wikipedia.org/wiki/Kyselina_chlorn%C3%A1#cite_note-ref39-1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Hemoglobi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en.wikipedia.org/wiki/Methemoglobinemia#cite_note-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B47B16F-2FA6-4D3E-9F14-2D41AB338402}" type="slidenum">
              <a:rPr lang="cs-CZ" smtClean="0"/>
              <a:t>16</a:t>
            </a:fld>
            <a:endParaRPr lang="cs-CZ"/>
          </a:p>
        </p:txBody>
      </p:sp>
    </p:spTree>
    <p:extLst>
      <p:ext uri="{BB962C8B-B14F-4D97-AF65-F5344CB8AC3E}">
        <p14:creationId xmlns:p14="http://schemas.microsoft.com/office/powerpoint/2010/main" val="137099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effectLst/>
              </a:rPr>
              <a:t>Klebsiella</a:t>
            </a:r>
            <a:r>
              <a:rPr lang="cs-CZ" dirty="0">
                <a:effectLst/>
              </a:rPr>
              <a:t> </a:t>
            </a:r>
            <a:r>
              <a:rPr lang="cs-CZ" dirty="0" err="1">
                <a:effectLst/>
              </a:rPr>
              <a:t>pneumoniae</a:t>
            </a:r>
            <a:r>
              <a:rPr lang="cs-CZ" dirty="0">
                <a:effectLst/>
              </a:rPr>
              <a:t> se často vyskytuje jakou součást fyziologické střevní flóry, a proto ji běžně nacházíme ve stolici.</a:t>
            </a:r>
          </a:p>
          <a:p>
            <a:r>
              <a:rPr lang="cs-CZ" dirty="0">
                <a:effectLst/>
              </a:rPr>
              <a:t>Tato bakterie patří mezi tzv. podmíněně patogenní kmeny. To znamená, že člověku způsobuje potíže pouze, pokud se dostane mimo své přirozené prostředí, tedy mimo střevo. Nejčastěji tedy způsobuje infekce močových cest. </a:t>
            </a:r>
          </a:p>
          <a:p>
            <a:r>
              <a:rPr lang="cs-CZ" dirty="0"/>
              <a:t>P. Aer - kolonizuje hlavně </a:t>
            </a:r>
            <a:r>
              <a:rPr lang="cs-CZ" b="1" dirty="0"/>
              <a:t>sliznice dýchacího a močového ústrojí</a:t>
            </a:r>
            <a:r>
              <a:rPr lang="cs-CZ" dirty="0"/>
              <a:t>.</a:t>
            </a:r>
          </a:p>
        </p:txBody>
      </p:sp>
      <p:sp>
        <p:nvSpPr>
          <p:cNvPr id="4" name="Zástupný symbol pro číslo snímku 3"/>
          <p:cNvSpPr>
            <a:spLocks noGrp="1"/>
          </p:cNvSpPr>
          <p:nvPr>
            <p:ph type="sldNum" sz="quarter" idx="10"/>
          </p:nvPr>
        </p:nvSpPr>
        <p:spPr/>
        <p:txBody>
          <a:bodyPr/>
          <a:lstStyle/>
          <a:p>
            <a:fld id="{AB47B16F-2FA6-4D3E-9F14-2D41AB338402}" type="slidenum">
              <a:rPr lang="cs-CZ" smtClean="0"/>
              <a:t>17</a:t>
            </a:fld>
            <a:endParaRPr lang="cs-CZ"/>
          </a:p>
        </p:txBody>
      </p:sp>
    </p:spTree>
    <p:extLst>
      <p:ext uri="{BB962C8B-B14F-4D97-AF65-F5344CB8AC3E}">
        <p14:creationId xmlns:p14="http://schemas.microsoft.com/office/powerpoint/2010/main" val="229082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r>
              <a:rPr lang="en-US" altLang="cs-CZ" i="1" dirty="0"/>
              <a:t>Cryptosporidium</a:t>
            </a:r>
            <a:r>
              <a:rPr lang="en-US" altLang="cs-CZ" dirty="0"/>
              <a:t> </a:t>
            </a:r>
            <a:r>
              <a:rPr lang="en-US" altLang="cs-CZ" dirty="0">
                <a:hlinkClick r:id="rId3" tooltip="Oocysts"/>
              </a:rPr>
              <a:t>oocysts</a:t>
            </a:r>
            <a:r>
              <a:rPr lang="en-US" altLang="cs-CZ" dirty="0"/>
              <a:t> that passed through the filtration system of one of the city's water-treatment plants, arising from a sewage treatment plant's outlet 2 miles upstream in Lake Michigan. </a:t>
            </a:r>
          </a:p>
          <a:p>
            <a:pPr eaLnBrk="1" hangingPunct="1"/>
            <a:r>
              <a:rPr lang="en-US" altLang="cs-CZ" dirty="0"/>
              <a:t>This abnormal condition at the water purification plant lasted from March 23 through April 8, after which, the plant was shut down. Over the span of approximately two weeks, 403,000</a:t>
            </a:r>
            <a:r>
              <a:rPr lang="en-US" altLang="cs-CZ" baseline="30000" dirty="0">
                <a:hlinkClick r:id="rId4"/>
              </a:rPr>
              <a:t>[3]</a:t>
            </a:r>
            <a:r>
              <a:rPr lang="en-US" altLang="cs-CZ" dirty="0"/>
              <a:t> of an estimated 1.61 million residents in the </a:t>
            </a:r>
            <a:r>
              <a:rPr lang="en-US" altLang="cs-CZ" dirty="0">
                <a:hlinkClick r:id="rId5" tooltip="Milwaukee metropolitan area"/>
              </a:rPr>
              <a:t>Milwaukee area</a:t>
            </a:r>
            <a:r>
              <a:rPr lang="en-US" altLang="cs-CZ" dirty="0"/>
              <a:t> (of which 880,000 were served by the malfunctioning treatment plant) became ill with the stomach </a:t>
            </a:r>
            <a:r>
              <a:rPr lang="en-US" altLang="cs-CZ" dirty="0">
                <a:hlinkClick r:id="rId6" tooltip="Cramps"/>
              </a:rPr>
              <a:t>cramps</a:t>
            </a:r>
            <a:r>
              <a:rPr lang="en-US" altLang="cs-CZ" dirty="0"/>
              <a:t>, </a:t>
            </a:r>
            <a:r>
              <a:rPr lang="en-US" altLang="cs-CZ" dirty="0">
                <a:hlinkClick r:id="rId7" tooltip="Fever"/>
              </a:rPr>
              <a:t>fever</a:t>
            </a:r>
            <a:r>
              <a:rPr lang="en-US" altLang="cs-CZ" dirty="0"/>
              <a:t>, </a:t>
            </a:r>
            <a:r>
              <a:rPr lang="en-US" altLang="cs-CZ" dirty="0">
                <a:hlinkClick r:id="rId8" tooltip="Diarrhea"/>
              </a:rPr>
              <a:t>diarrhea</a:t>
            </a:r>
            <a:r>
              <a:rPr lang="en-US" altLang="cs-CZ" dirty="0"/>
              <a:t> and </a:t>
            </a:r>
            <a:r>
              <a:rPr lang="en-US" altLang="cs-CZ" dirty="0">
                <a:hlinkClick r:id="rId9" tooltip="Dehydration"/>
              </a:rPr>
              <a:t>dehydration</a:t>
            </a:r>
            <a:r>
              <a:rPr lang="en-US" altLang="cs-CZ" dirty="0"/>
              <a:t> caused by the pathogen.</a:t>
            </a:r>
            <a:r>
              <a:rPr lang="en-US" altLang="cs-CZ" baseline="30000" dirty="0">
                <a:hlinkClick r:id="rId4"/>
              </a:rPr>
              <a:t>[3]</a:t>
            </a:r>
            <a:r>
              <a:rPr lang="en-US" altLang="cs-CZ" dirty="0"/>
              <a:t> Deaths have been attributed to this outbreak, mostly among the elderly and </a:t>
            </a:r>
            <a:r>
              <a:rPr lang="en-US" altLang="cs-CZ" dirty="0">
                <a:hlinkClick r:id="rId10" tooltip="Immunosuppression"/>
              </a:rPr>
              <a:t>immunocompromised</a:t>
            </a:r>
            <a:r>
              <a:rPr lang="en-US" altLang="cs-CZ" dirty="0"/>
              <a:t> people, such as people with </a:t>
            </a:r>
            <a:r>
              <a:rPr lang="en-US" altLang="cs-CZ" dirty="0">
                <a:hlinkClick r:id="rId11" tooltip="AIDS"/>
              </a:rPr>
              <a:t>AIDS</a:t>
            </a:r>
            <a:r>
              <a:rPr lang="en-US" altLang="cs-CZ" dirty="0"/>
              <a:t>.</a:t>
            </a:r>
          </a:p>
          <a:p>
            <a:pPr eaLnBrk="1" hangingPunct="1"/>
            <a:endParaRPr lang="cs-CZ" altLang="cs-CZ" dirty="0"/>
          </a:p>
          <a:p>
            <a:endParaRPr lang="cs-CZ" dirty="0"/>
          </a:p>
        </p:txBody>
      </p:sp>
      <p:sp>
        <p:nvSpPr>
          <p:cNvPr id="4" name="Zástupný symbol pro číslo snímku 3"/>
          <p:cNvSpPr>
            <a:spLocks noGrp="1"/>
          </p:cNvSpPr>
          <p:nvPr>
            <p:ph type="sldNum" sz="quarter" idx="10"/>
          </p:nvPr>
        </p:nvSpPr>
        <p:spPr/>
        <p:txBody>
          <a:bodyPr/>
          <a:lstStyle/>
          <a:p>
            <a:fld id="{AB47B16F-2FA6-4D3E-9F14-2D41AB338402}" type="slidenum">
              <a:rPr lang="cs-CZ" smtClean="0"/>
              <a:t>21</a:t>
            </a:fld>
            <a:endParaRPr lang="cs-CZ"/>
          </a:p>
        </p:txBody>
      </p:sp>
    </p:spTree>
    <p:extLst>
      <p:ext uri="{BB962C8B-B14F-4D97-AF65-F5344CB8AC3E}">
        <p14:creationId xmlns:p14="http://schemas.microsoft.com/office/powerpoint/2010/main" val="3433479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Přidá-li se do vody </a:t>
            </a:r>
            <a:r>
              <a:rPr lang="cs-CZ" dirty="0">
                <a:hlinkClick r:id="rId3" tooltip="Chlor"/>
              </a:rPr>
              <a:t>chlor</a:t>
            </a:r>
            <a:r>
              <a:rPr lang="cs-CZ" dirty="0"/>
              <a:t>, reaguje s ní za vzniku rovnovážné směsi chloru, </a:t>
            </a:r>
            <a:r>
              <a:rPr lang="cs-CZ" dirty="0">
                <a:hlinkClick r:id="rId4" tooltip="Kyselina chlorná"/>
              </a:rPr>
              <a:t>kyseliny chlorné</a:t>
            </a:r>
            <a:r>
              <a:rPr lang="cs-CZ" dirty="0"/>
              <a:t> a </a:t>
            </a:r>
            <a:r>
              <a:rPr lang="cs-CZ" dirty="0">
                <a:hlinkClick r:id="rId5" tooltip="Kyselina chlorovodíková"/>
              </a:rPr>
              <a:t>kyseliny chlorovodíkové</a:t>
            </a:r>
            <a:r>
              <a:rPr lang="cs-CZ" dirty="0"/>
              <a:t> (poměr závisí na </a:t>
            </a:r>
            <a:r>
              <a:rPr lang="cs-CZ" dirty="0">
                <a:hlinkClick r:id="rId6" tooltip="Kyseliny"/>
              </a:rPr>
              <a:t>pH</a:t>
            </a:r>
            <a:r>
              <a:rPr lang="cs-CZ" dirty="0"/>
              <a:t>):</a:t>
            </a:r>
            <a:r>
              <a:rPr lang="cs-CZ" baseline="30000" dirty="0">
                <a:hlinkClick r:id="rId7"/>
              </a:rPr>
              <a:t>[1]</a:t>
            </a:r>
            <a:r>
              <a:rPr lang="cs-CZ" dirty="0"/>
              <a:t> </a:t>
            </a:r>
          </a:p>
          <a:p>
            <a:r>
              <a:rPr lang="cs-CZ" dirty="0"/>
              <a:t>Cl</a:t>
            </a:r>
            <a:r>
              <a:rPr lang="cs-CZ" baseline="-25000" dirty="0"/>
              <a:t>2</a:t>
            </a:r>
            <a:r>
              <a:rPr lang="cs-CZ" dirty="0"/>
              <a:t> + H</a:t>
            </a:r>
            <a:r>
              <a:rPr lang="cs-CZ" baseline="-25000" dirty="0"/>
              <a:t>2</a:t>
            </a:r>
            <a:r>
              <a:rPr lang="cs-CZ" dirty="0"/>
              <a:t>O → </a:t>
            </a:r>
            <a:r>
              <a:rPr lang="cs-CZ" dirty="0" err="1"/>
              <a:t>HClO</a:t>
            </a:r>
            <a:r>
              <a:rPr lang="cs-CZ" dirty="0"/>
              <a:t> + </a:t>
            </a:r>
            <a:r>
              <a:rPr lang="cs-CZ" dirty="0" err="1"/>
              <a:t>HCl</a:t>
            </a:r>
            <a:endParaRPr lang="cs-CZ" dirty="0"/>
          </a:p>
          <a:p>
            <a:r>
              <a:rPr lang="cs-CZ" dirty="0"/>
              <a:t>Kyselina chlorná je považována za silnější </a:t>
            </a:r>
            <a:r>
              <a:rPr lang="cs-CZ" dirty="0">
                <a:hlinkClick r:id="rId8" tooltip="Oxidační činidlo"/>
              </a:rPr>
              <a:t>oxidant</a:t>
            </a:r>
            <a:r>
              <a:rPr lang="cs-CZ" dirty="0"/>
              <a:t> než chlor.</a:t>
            </a:r>
          </a:p>
          <a:p>
            <a:r>
              <a:rPr lang="cs-CZ" dirty="0"/>
              <a:t>Kyselina chlorná reaguje s širokou škálou </a:t>
            </a:r>
            <a:r>
              <a:rPr lang="cs-CZ" dirty="0">
                <a:hlinkClick r:id="rId9" tooltip="Biomolekula"/>
              </a:rPr>
              <a:t>biomolekul</a:t>
            </a:r>
            <a:r>
              <a:rPr lang="cs-CZ" dirty="0"/>
              <a:t>, včetně </a:t>
            </a:r>
            <a:r>
              <a:rPr lang="cs-CZ" dirty="0">
                <a:hlinkClick r:id="rId10" tooltip="DNA"/>
              </a:rPr>
              <a:t>DNA</a:t>
            </a:r>
            <a:r>
              <a:rPr lang="cs-CZ" dirty="0"/>
              <a:t>, </a:t>
            </a:r>
            <a:r>
              <a:rPr lang="cs-CZ" dirty="0">
                <a:hlinkClick r:id="rId11" tooltip="RNA"/>
              </a:rPr>
              <a:t>RNA</a:t>
            </a:r>
            <a:r>
              <a:rPr lang="cs-CZ" baseline="30000" dirty="0">
                <a:hlinkClick r:id="rId12"/>
              </a:rPr>
              <a:t>[6]</a:t>
            </a:r>
            <a:r>
              <a:rPr lang="cs-CZ" baseline="30000" dirty="0">
                <a:hlinkClick r:id="rId13"/>
              </a:rPr>
              <a:t>[7]</a:t>
            </a:r>
            <a:r>
              <a:rPr lang="cs-CZ" baseline="30000" dirty="0">
                <a:hlinkClick r:id="rId14"/>
              </a:rPr>
              <a:t>[8]</a:t>
            </a:r>
            <a:r>
              <a:rPr lang="cs-CZ" baseline="30000" dirty="0">
                <a:hlinkClick r:id="rId15"/>
              </a:rPr>
              <a:t>[9]</a:t>
            </a:r>
            <a:r>
              <a:rPr lang="cs-CZ" dirty="0"/>
              <a:t>, </a:t>
            </a:r>
            <a:r>
              <a:rPr lang="cs-CZ" dirty="0">
                <a:hlinkClick r:id="rId16" tooltip="Mastná kyselina"/>
              </a:rPr>
              <a:t>mastnými kyselinami</a:t>
            </a:r>
            <a:r>
              <a:rPr lang="cs-CZ" dirty="0"/>
              <a:t>, </a:t>
            </a:r>
            <a:r>
              <a:rPr lang="cs-CZ" dirty="0">
                <a:hlinkClick r:id="rId17" tooltip="Cholesterol"/>
              </a:rPr>
              <a:t>cholesterolem</a:t>
            </a:r>
            <a:r>
              <a:rPr lang="cs-CZ" baseline="30000" dirty="0">
                <a:hlinkClick r:id="rId18"/>
              </a:rPr>
              <a:t>[10]</a:t>
            </a:r>
            <a:r>
              <a:rPr lang="cs-CZ" baseline="30000" dirty="0">
                <a:hlinkClick r:id="rId19"/>
              </a:rPr>
              <a:t>[11]</a:t>
            </a:r>
            <a:r>
              <a:rPr lang="cs-CZ" baseline="30000" dirty="0">
                <a:hlinkClick r:id="rId20"/>
              </a:rPr>
              <a:t>[12]</a:t>
            </a:r>
            <a:r>
              <a:rPr lang="cs-CZ" baseline="30000" dirty="0">
                <a:hlinkClick r:id="rId21"/>
              </a:rPr>
              <a:t>[13]</a:t>
            </a:r>
            <a:r>
              <a:rPr lang="cs-CZ" baseline="30000" dirty="0">
                <a:hlinkClick r:id="rId22"/>
              </a:rPr>
              <a:t>[14]</a:t>
            </a:r>
            <a:r>
              <a:rPr lang="cs-CZ" baseline="30000" dirty="0">
                <a:hlinkClick r:id="rId23"/>
              </a:rPr>
              <a:t>[15]</a:t>
            </a:r>
            <a:r>
              <a:rPr lang="cs-CZ" baseline="30000" dirty="0">
                <a:hlinkClick r:id="rId24"/>
              </a:rPr>
              <a:t>[16]</a:t>
            </a:r>
            <a:r>
              <a:rPr lang="cs-CZ" baseline="30000" dirty="0">
                <a:hlinkClick r:id="rId25"/>
              </a:rPr>
              <a:t>[17]</a:t>
            </a:r>
            <a:r>
              <a:rPr lang="cs-CZ" dirty="0"/>
              <a:t> a </a:t>
            </a:r>
            <a:r>
              <a:rPr lang="cs-CZ" dirty="0">
                <a:hlinkClick r:id="rId26" tooltip="Bílkovina"/>
              </a:rPr>
              <a:t>bílkovinami</a:t>
            </a:r>
            <a:endParaRPr lang="cs-CZ" dirty="0"/>
          </a:p>
          <a:p>
            <a:r>
              <a:rPr lang="pt-BR" dirty="0"/>
              <a:t>2 HClO → 2 HCl + O</a:t>
            </a:r>
            <a:r>
              <a:rPr lang="pt-BR" baseline="-25000" dirty="0"/>
              <a:t>2</a:t>
            </a:r>
            <a:endParaRPr lang="cs-CZ" dirty="0"/>
          </a:p>
        </p:txBody>
      </p:sp>
      <p:sp>
        <p:nvSpPr>
          <p:cNvPr id="4" name="Zástupný symbol pro číslo snímku 3"/>
          <p:cNvSpPr>
            <a:spLocks noGrp="1"/>
          </p:cNvSpPr>
          <p:nvPr>
            <p:ph type="sldNum" sz="quarter" idx="10"/>
          </p:nvPr>
        </p:nvSpPr>
        <p:spPr/>
        <p:txBody>
          <a:bodyPr/>
          <a:lstStyle/>
          <a:p>
            <a:fld id="{AB47B16F-2FA6-4D3E-9F14-2D41AB338402}" type="slidenum">
              <a:rPr lang="cs-CZ" smtClean="0"/>
              <a:t>26</a:t>
            </a:fld>
            <a:endParaRPr lang="cs-CZ"/>
          </a:p>
        </p:txBody>
      </p:sp>
    </p:spTree>
    <p:extLst>
      <p:ext uri="{BB962C8B-B14F-4D97-AF65-F5344CB8AC3E}">
        <p14:creationId xmlns:p14="http://schemas.microsoft.com/office/powerpoint/2010/main" val="3975490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Methemoglobin is a form of </a:t>
            </a:r>
            <a:r>
              <a:rPr lang="en-US" dirty="0">
                <a:hlinkClick r:id="rId3" tooltip="Hemoglobin"/>
              </a:rPr>
              <a:t>hemoglobin</a:t>
            </a:r>
            <a:r>
              <a:rPr lang="en-US" dirty="0"/>
              <a:t> that contains the ferric [Fe</a:t>
            </a:r>
            <a:r>
              <a:rPr lang="en-US" baseline="30000" dirty="0"/>
              <a:t>3+</a:t>
            </a:r>
            <a:r>
              <a:rPr lang="en-US" dirty="0"/>
              <a:t>] form of iron</a:t>
            </a:r>
            <a:r>
              <a:rPr lang="cs-CZ" dirty="0"/>
              <a:t> (</a:t>
            </a:r>
            <a:r>
              <a:rPr lang="cs-CZ" dirty="0" err="1"/>
              <a:t>oxydized</a:t>
            </a:r>
            <a:r>
              <a:rPr lang="cs-CZ" dirty="0"/>
              <a:t> </a:t>
            </a:r>
            <a:r>
              <a:rPr lang="cs-CZ" dirty="0" err="1"/>
              <a:t>form</a:t>
            </a:r>
            <a:r>
              <a:rPr lang="cs-CZ" dirty="0"/>
              <a:t> </a:t>
            </a:r>
            <a:r>
              <a:rPr lang="cs-CZ" dirty="0" err="1"/>
              <a:t>of</a:t>
            </a:r>
            <a:r>
              <a:rPr lang="cs-CZ" dirty="0"/>
              <a:t> hemoglobin)</a:t>
            </a:r>
            <a:r>
              <a:rPr lang="en-US" dirty="0"/>
              <a:t>. The affinity for oxygen of ferric iron is impaired. The binding of oxygen to methemoglobin results in an </a:t>
            </a:r>
            <a:r>
              <a:rPr lang="en-US" i="1" dirty="0"/>
              <a:t>increased</a:t>
            </a:r>
            <a:r>
              <a:rPr lang="en-US" dirty="0"/>
              <a:t> affinity for oxygen in the remaining </a:t>
            </a:r>
            <a:r>
              <a:rPr lang="en-US" dirty="0" err="1"/>
              <a:t>heme</a:t>
            </a:r>
            <a:r>
              <a:rPr lang="en-US" dirty="0"/>
              <a:t> sites that are in ferrous state within the same tetrameric hemoglobin unit.</a:t>
            </a:r>
            <a:r>
              <a:rPr lang="en-US" baseline="30000" dirty="0">
                <a:hlinkClick r:id="rId4"/>
              </a:rPr>
              <a:t>[1]</a:t>
            </a:r>
            <a:r>
              <a:rPr lang="en-US" dirty="0"/>
              <a:t> This leads to an overall reduced ability of the red blood cell to release oxygen to tissues, </a:t>
            </a:r>
            <a:endParaRPr lang="cs-CZ" dirty="0"/>
          </a:p>
          <a:p>
            <a:r>
              <a:rPr lang="cs-CZ" dirty="0"/>
              <a:t>Normální hladina </a:t>
            </a:r>
            <a:r>
              <a:rPr lang="cs-CZ" dirty="0" err="1"/>
              <a:t>methemoglobinu</a:t>
            </a:r>
            <a:r>
              <a:rPr lang="cs-CZ" dirty="0"/>
              <a:t> je pod 1 %, měřeno </a:t>
            </a:r>
            <a:r>
              <a:rPr lang="cs-CZ" dirty="0" err="1"/>
              <a:t>ko-oximetrickým</a:t>
            </a:r>
            <a:r>
              <a:rPr lang="cs-CZ" dirty="0"/>
              <a:t> testem;[zdroj?] u zdravých dětí je tato hladina až 3,61—6.44 % (měřeno spektrofotometricky), protože mají méně aktivní enzym </a:t>
            </a:r>
            <a:r>
              <a:rPr lang="cs-CZ" dirty="0" err="1"/>
              <a:t>methemoglobinreduktázu</a:t>
            </a:r>
            <a:endParaRPr lang="cs-CZ" dirty="0"/>
          </a:p>
        </p:txBody>
      </p:sp>
      <p:sp>
        <p:nvSpPr>
          <p:cNvPr id="4" name="Zástupný symbol pro číslo snímku 3"/>
          <p:cNvSpPr>
            <a:spLocks noGrp="1"/>
          </p:cNvSpPr>
          <p:nvPr>
            <p:ph type="sldNum" sz="quarter" idx="10"/>
          </p:nvPr>
        </p:nvSpPr>
        <p:spPr/>
        <p:txBody>
          <a:bodyPr/>
          <a:lstStyle/>
          <a:p>
            <a:fld id="{AB47B16F-2FA6-4D3E-9F14-2D41AB338402}" type="slidenum">
              <a:rPr lang="cs-CZ" smtClean="0"/>
              <a:t>27</a:t>
            </a:fld>
            <a:endParaRPr lang="cs-CZ"/>
          </a:p>
        </p:txBody>
      </p:sp>
    </p:spTree>
    <p:extLst>
      <p:ext uri="{BB962C8B-B14F-4D97-AF65-F5344CB8AC3E}">
        <p14:creationId xmlns:p14="http://schemas.microsoft.com/office/powerpoint/2010/main" val="1169853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0D32164C-5B01-4EF9-9A67-B17248719911}" type="datetimeFigureOut">
              <a:rPr lang="cs-CZ" smtClean="0"/>
              <a:t>01.04.2020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DDB78A8-1506-43BC-8831-6D8863BEFEC3}" type="slidenum">
              <a:rPr lang="cs-CZ" smtClean="0"/>
              <a:t>‹#›</a:t>
            </a:fld>
            <a:endParaRPr lang="cs-CZ"/>
          </a:p>
        </p:txBody>
      </p:sp>
    </p:spTree>
    <p:extLst>
      <p:ext uri="{BB962C8B-B14F-4D97-AF65-F5344CB8AC3E}">
        <p14:creationId xmlns:p14="http://schemas.microsoft.com/office/powerpoint/2010/main" val="1442204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D32164C-5B01-4EF9-9A67-B17248719911}" type="datetimeFigureOut">
              <a:rPr lang="cs-CZ" smtClean="0"/>
              <a:t>01.04.2020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DDB78A8-1506-43BC-8831-6D8863BEFEC3}" type="slidenum">
              <a:rPr lang="cs-CZ" smtClean="0"/>
              <a:t>‹#›</a:t>
            </a:fld>
            <a:endParaRPr lang="cs-CZ"/>
          </a:p>
        </p:txBody>
      </p:sp>
    </p:spTree>
    <p:extLst>
      <p:ext uri="{BB962C8B-B14F-4D97-AF65-F5344CB8AC3E}">
        <p14:creationId xmlns:p14="http://schemas.microsoft.com/office/powerpoint/2010/main" val="1430942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D32164C-5B01-4EF9-9A67-B17248719911}" type="datetimeFigureOut">
              <a:rPr lang="cs-CZ" smtClean="0"/>
              <a:t>01.04.2020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DDB78A8-1506-43BC-8831-6D8863BEFEC3}" type="slidenum">
              <a:rPr lang="cs-CZ" smtClean="0"/>
              <a:t>‹#›</a:t>
            </a:fld>
            <a:endParaRPr lang="cs-CZ"/>
          </a:p>
        </p:txBody>
      </p:sp>
    </p:spTree>
    <p:extLst>
      <p:ext uri="{BB962C8B-B14F-4D97-AF65-F5344CB8AC3E}">
        <p14:creationId xmlns:p14="http://schemas.microsoft.com/office/powerpoint/2010/main" val="149185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0D32164C-5B01-4EF9-9A67-B17248719911}" type="datetimeFigureOut">
              <a:rPr lang="cs-CZ" smtClean="0"/>
              <a:t>01.04.2020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DDB78A8-1506-43BC-8831-6D8863BEFEC3}" type="slidenum">
              <a:rPr lang="cs-CZ" smtClean="0"/>
              <a:t>‹#›</a:t>
            </a:fld>
            <a:endParaRPr lang="cs-CZ"/>
          </a:p>
        </p:txBody>
      </p:sp>
    </p:spTree>
    <p:extLst>
      <p:ext uri="{BB962C8B-B14F-4D97-AF65-F5344CB8AC3E}">
        <p14:creationId xmlns:p14="http://schemas.microsoft.com/office/powerpoint/2010/main" val="56753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D32164C-5B01-4EF9-9A67-B17248719911}" type="datetimeFigureOut">
              <a:rPr lang="cs-CZ" smtClean="0"/>
              <a:t>01.04.2020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DDB78A8-1506-43BC-8831-6D8863BEFEC3}" type="slidenum">
              <a:rPr lang="cs-CZ" smtClean="0"/>
              <a:t>‹#›</a:t>
            </a:fld>
            <a:endParaRPr lang="cs-CZ"/>
          </a:p>
        </p:txBody>
      </p:sp>
    </p:spTree>
    <p:extLst>
      <p:ext uri="{BB962C8B-B14F-4D97-AF65-F5344CB8AC3E}">
        <p14:creationId xmlns:p14="http://schemas.microsoft.com/office/powerpoint/2010/main" val="76919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0D32164C-5B01-4EF9-9A67-B17248719911}" type="datetimeFigureOut">
              <a:rPr lang="cs-CZ" smtClean="0"/>
              <a:t>01.04.2020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DDB78A8-1506-43BC-8831-6D8863BEFEC3}" type="slidenum">
              <a:rPr lang="cs-CZ" smtClean="0"/>
              <a:t>‹#›</a:t>
            </a:fld>
            <a:endParaRPr lang="cs-CZ"/>
          </a:p>
        </p:txBody>
      </p:sp>
    </p:spTree>
    <p:extLst>
      <p:ext uri="{BB962C8B-B14F-4D97-AF65-F5344CB8AC3E}">
        <p14:creationId xmlns:p14="http://schemas.microsoft.com/office/powerpoint/2010/main" val="527584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D32164C-5B01-4EF9-9A67-B17248719911}" type="datetimeFigureOut">
              <a:rPr lang="cs-CZ" smtClean="0"/>
              <a:t>01.04.2020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DDB78A8-1506-43BC-8831-6D8863BEFEC3}" type="slidenum">
              <a:rPr lang="cs-CZ" smtClean="0"/>
              <a:t>‹#›</a:t>
            </a:fld>
            <a:endParaRPr lang="cs-CZ"/>
          </a:p>
        </p:txBody>
      </p:sp>
    </p:spTree>
    <p:extLst>
      <p:ext uri="{BB962C8B-B14F-4D97-AF65-F5344CB8AC3E}">
        <p14:creationId xmlns:p14="http://schemas.microsoft.com/office/powerpoint/2010/main" val="28842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0D32164C-5B01-4EF9-9A67-B17248719911}" type="datetimeFigureOut">
              <a:rPr lang="cs-CZ" smtClean="0"/>
              <a:t>01.04.2020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DDB78A8-1506-43BC-8831-6D8863BEFEC3}" type="slidenum">
              <a:rPr lang="cs-CZ" smtClean="0"/>
              <a:t>‹#›</a:t>
            </a:fld>
            <a:endParaRPr lang="cs-CZ"/>
          </a:p>
        </p:txBody>
      </p:sp>
    </p:spTree>
    <p:extLst>
      <p:ext uri="{BB962C8B-B14F-4D97-AF65-F5344CB8AC3E}">
        <p14:creationId xmlns:p14="http://schemas.microsoft.com/office/powerpoint/2010/main" val="4095889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0D32164C-5B01-4EF9-9A67-B17248719911}" type="datetimeFigureOut">
              <a:rPr lang="cs-CZ" smtClean="0"/>
              <a:t>01.04.2020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DDB78A8-1506-43BC-8831-6D8863BEFEC3}" type="slidenum">
              <a:rPr lang="cs-CZ" smtClean="0"/>
              <a:t>‹#›</a:t>
            </a:fld>
            <a:endParaRPr lang="cs-CZ"/>
          </a:p>
        </p:txBody>
      </p:sp>
    </p:spTree>
    <p:extLst>
      <p:ext uri="{BB962C8B-B14F-4D97-AF65-F5344CB8AC3E}">
        <p14:creationId xmlns:p14="http://schemas.microsoft.com/office/powerpoint/2010/main" val="979425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D32164C-5B01-4EF9-9A67-B17248719911}" type="datetimeFigureOut">
              <a:rPr lang="cs-CZ" smtClean="0"/>
              <a:t>01.04.2020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DDB78A8-1506-43BC-8831-6D8863BEFEC3}" type="slidenum">
              <a:rPr lang="cs-CZ" smtClean="0"/>
              <a:t>‹#›</a:t>
            </a:fld>
            <a:endParaRPr lang="cs-CZ"/>
          </a:p>
        </p:txBody>
      </p:sp>
    </p:spTree>
    <p:extLst>
      <p:ext uri="{BB962C8B-B14F-4D97-AF65-F5344CB8AC3E}">
        <p14:creationId xmlns:p14="http://schemas.microsoft.com/office/powerpoint/2010/main" val="192996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0D32164C-5B01-4EF9-9A67-B17248719911}" type="datetimeFigureOut">
              <a:rPr lang="cs-CZ" smtClean="0"/>
              <a:t>01.04.2020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DDB78A8-1506-43BC-8831-6D8863BEFEC3}" type="slidenum">
              <a:rPr lang="cs-CZ" smtClean="0"/>
              <a:t>‹#›</a:t>
            </a:fld>
            <a:endParaRPr lang="cs-CZ"/>
          </a:p>
        </p:txBody>
      </p:sp>
    </p:spTree>
    <p:extLst>
      <p:ext uri="{BB962C8B-B14F-4D97-AF65-F5344CB8AC3E}">
        <p14:creationId xmlns:p14="http://schemas.microsoft.com/office/powerpoint/2010/main" val="3513129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32164C-5B01-4EF9-9A67-B17248719911}" type="datetimeFigureOut">
              <a:rPr lang="cs-CZ" smtClean="0"/>
              <a:t>01.04.2020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DB78A8-1506-43BC-8831-6D8863BEFEC3}" type="slidenum">
              <a:rPr lang="cs-CZ" smtClean="0"/>
              <a:t>‹#›</a:t>
            </a:fld>
            <a:endParaRPr lang="cs-CZ"/>
          </a:p>
        </p:txBody>
      </p:sp>
    </p:spTree>
    <p:extLst>
      <p:ext uri="{BB962C8B-B14F-4D97-AF65-F5344CB8AC3E}">
        <p14:creationId xmlns:p14="http://schemas.microsoft.com/office/powerpoint/2010/main" val="4132850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624648" y="2042985"/>
            <a:ext cx="4636013" cy="830997"/>
          </a:xfrm>
          <a:prstGeom prst="rect">
            <a:avLst/>
          </a:prstGeom>
          <a:noFill/>
        </p:spPr>
        <p:txBody>
          <a:bodyPr wrap="none" rtlCol="0">
            <a:spAutoFit/>
          </a:bodyPr>
          <a:lstStyle/>
          <a:p>
            <a:r>
              <a:rPr lang="cs-CZ" sz="4800" b="1" dirty="0" err="1"/>
              <a:t>Water</a:t>
            </a:r>
            <a:r>
              <a:rPr lang="cs-CZ" sz="4800" b="1" dirty="0"/>
              <a:t> and </a:t>
            </a:r>
            <a:r>
              <a:rPr lang="cs-CZ" sz="4800" b="1" dirty="0" err="1"/>
              <a:t>health</a:t>
            </a:r>
            <a:endParaRPr lang="cs-CZ" sz="4800" b="1" dirty="0"/>
          </a:p>
        </p:txBody>
      </p:sp>
      <p:sp>
        <p:nvSpPr>
          <p:cNvPr id="2" name="TextovéPole 1"/>
          <p:cNvSpPr txBox="1"/>
          <p:nvPr/>
        </p:nvSpPr>
        <p:spPr>
          <a:xfrm>
            <a:off x="4489624" y="3880026"/>
            <a:ext cx="3121111" cy="646331"/>
          </a:xfrm>
          <a:prstGeom prst="rect">
            <a:avLst/>
          </a:prstGeom>
          <a:noFill/>
        </p:spPr>
        <p:txBody>
          <a:bodyPr wrap="none" rtlCol="0">
            <a:spAutoFit/>
          </a:bodyPr>
          <a:lstStyle/>
          <a:p>
            <a:pPr algn="ctr"/>
            <a:r>
              <a:rPr lang="cs-CZ" b="1" dirty="0"/>
              <a:t>RNDr. Danuše </a:t>
            </a:r>
            <a:r>
              <a:rPr lang="cs-CZ" b="1" dirty="0" err="1"/>
              <a:t>Lefnerová</a:t>
            </a:r>
            <a:r>
              <a:rPr lang="cs-CZ" b="1" dirty="0"/>
              <a:t>, Ph.D.</a:t>
            </a:r>
          </a:p>
          <a:p>
            <a:pPr algn="ctr"/>
            <a:r>
              <a:rPr lang="cs-CZ" b="1" dirty="0" err="1"/>
              <a:t>Doc.Ing</a:t>
            </a:r>
            <a:r>
              <a:rPr lang="cs-CZ" b="1" dirty="0"/>
              <a:t>. Martin Krsek, CSc.</a:t>
            </a:r>
          </a:p>
        </p:txBody>
      </p:sp>
    </p:spTree>
    <p:extLst>
      <p:ext uri="{BB962C8B-B14F-4D97-AF65-F5344CB8AC3E}">
        <p14:creationId xmlns:p14="http://schemas.microsoft.com/office/powerpoint/2010/main" val="4044205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34314" y="408145"/>
            <a:ext cx="7207871" cy="584775"/>
          </a:xfrm>
          <a:prstGeom prst="rect">
            <a:avLst/>
          </a:prstGeom>
        </p:spPr>
        <p:txBody>
          <a:bodyPr wrap="none">
            <a:spAutoFit/>
          </a:bodyPr>
          <a:lstStyle/>
          <a:p>
            <a:r>
              <a:rPr lang="en-US" sz="3200" b="1" dirty="0"/>
              <a:t>Drinking water sources - water treatment</a:t>
            </a:r>
            <a:endParaRPr lang="cs-CZ" sz="3200" b="1" dirty="0"/>
          </a:p>
        </p:txBody>
      </p:sp>
      <p:sp>
        <p:nvSpPr>
          <p:cNvPr id="3" name="Obdélník 2"/>
          <p:cNvSpPr/>
          <p:nvPr/>
        </p:nvSpPr>
        <p:spPr>
          <a:xfrm>
            <a:off x="475282" y="992920"/>
            <a:ext cx="11716718" cy="5324535"/>
          </a:xfrm>
          <a:prstGeom prst="rect">
            <a:avLst/>
          </a:prstGeom>
        </p:spPr>
        <p:txBody>
          <a:bodyPr wrap="square">
            <a:spAutoFit/>
          </a:bodyPr>
          <a:lstStyle/>
          <a:p>
            <a:r>
              <a:rPr lang="en-US" sz="2000" dirty="0"/>
              <a:t>Category according to Decree of the Ministry of Health No. 428/2001 Coll., As amended by Decree No. 146/2004 Coll. </a:t>
            </a:r>
            <a:r>
              <a:rPr lang="cs-CZ" sz="2000" dirty="0"/>
              <a:t>								S</a:t>
            </a:r>
            <a:r>
              <a:rPr lang="en-US" sz="2000" dirty="0" err="1"/>
              <a:t>ources</a:t>
            </a:r>
            <a:r>
              <a:rPr lang="cs-CZ" sz="2000" dirty="0"/>
              <a:t> </a:t>
            </a:r>
            <a:r>
              <a:rPr lang="en-US" sz="2000" dirty="0"/>
              <a:t>% </a:t>
            </a:r>
            <a:r>
              <a:rPr lang="cs-CZ" sz="2000" dirty="0"/>
              <a:t>	S</a:t>
            </a:r>
            <a:r>
              <a:rPr lang="en-US" sz="2000" dirty="0" err="1"/>
              <a:t>ources</a:t>
            </a:r>
            <a:r>
              <a:rPr lang="cs-CZ" sz="2000" dirty="0"/>
              <a:t> </a:t>
            </a:r>
            <a:r>
              <a:rPr lang="en-US" sz="2000" dirty="0"/>
              <a:t>%</a:t>
            </a:r>
            <a:br>
              <a:rPr lang="en-US" sz="2000" dirty="0"/>
            </a:br>
            <a:r>
              <a:rPr lang="en-US" sz="2000" dirty="0"/>
              <a:t>      </a:t>
            </a:r>
            <a:r>
              <a:rPr lang="cs-CZ" sz="2000" dirty="0"/>
              <a:t>									</a:t>
            </a:r>
            <a:r>
              <a:rPr lang="en-US" sz="2000" dirty="0"/>
              <a:t>surface </a:t>
            </a:r>
            <a:r>
              <a:rPr lang="cs-CZ" sz="2000" dirty="0"/>
              <a:t>      	</a:t>
            </a:r>
            <a:r>
              <a:rPr lang="en-US" sz="2000" dirty="0"/>
              <a:t>underground</a:t>
            </a:r>
            <a:br>
              <a:rPr lang="en-US" sz="2000" dirty="0"/>
            </a:br>
            <a:r>
              <a:rPr lang="en-US" sz="2000" dirty="0"/>
              <a:t>A 1 - </a:t>
            </a:r>
            <a:r>
              <a:rPr lang="en-US" sz="2000" b="1" dirty="0"/>
              <a:t>Simple physical treatment </a:t>
            </a:r>
            <a:r>
              <a:rPr lang="en-US" sz="2000" dirty="0"/>
              <a:t>and disinfection, for example fast</a:t>
            </a:r>
            <a:br>
              <a:rPr lang="en-US" sz="2000" dirty="0"/>
            </a:br>
            <a:r>
              <a:rPr lang="en-US" sz="2000" dirty="0"/>
              <a:t>              filtration and disinfection, or simple sand filtration, chemical</a:t>
            </a:r>
            <a:br>
              <a:rPr lang="en-US" sz="2000" dirty="0"/>
            </a:br>
            <a:r>
              <a:rPr lang="en-US" sz="2000" dirty="0"/>
              <a:t>              </a:t>
            </a:r>
            <a:r>
              <a:rPr lang="en-US" sz="2000" dirty="0" err="1"/>
              <a:t>deacidification</a:t>
            </a:r>
            <a:r>
              <a:rPr lang="en-US" sz="2000" dirty="0"/>
              <a:t> or mechanical </a:t>
            </a:r>
            <a:r>
              <a:rPr lang="en-US" sz="2000" dirty="0" err="1"/>
              <a:t>deacidification</a:t>
            </a:r>
            <a:r>
              <a:rPr lang="en-US" sz="2000" dirty="0"/>
              <a:t> or removal</a:t>
            </a:r>
            <a:br>
              <a:rPr lang="en-US" sz="2000" dirty="0"/>
            </a:br>
            <a:r>
              <a:rPr lang="en-US" sz="2000" dirty="0"/>
              <a:t>              gaseous components by aeration. </a:t>
            </a:r>
            <a:r>
              <a:rPr lang="cs-CZ" sz="2000" dirty="0"/>
              <a:t>					</a:t>
            </a:r>
            <a:r>
              <a:rPr lang="en-US" sz="2000" dirty="0"/>
              <a:t>7.1 </a:t>
            </a:r>
            <a:r>
              <a:rPr lang="cs-CZ" sz="2000" dirty="0"/>
              <a:t>		</a:t>
            </a:r>
            <a:r>
              <a:rPr lang="en-US" sz="2000" dirty="0"/>
              <a:t>76.5</a:t>
            </a:r>
            <a:br>
              <a:rPr lang="en-US" sz="2000" dirty="0"/>
            </a:br>
            <a:r>
              <a:rPr lang="en-US" sz="2000" dirty="0"/>
              <a:t>A 2 - common </a:t>
            </a:r>
            <a:r>
              <a:rPr lang="en-US" sz="2000" b="1" dirty="0"/>
              <a:t>physical treatment, chemical treatment and disinfection</a:t>
            </a:r>
            <a:r>
              <a:rPr lang="en-US" sz="2000" dirty="0"/>
              <a:t>,</a:t>
            </a:r>
            <a:br>
              <a:rPr lang="en-US" sz="2000" dirty="0"/>
            </a:br>
            <a:r>
              <a:rPr lang="en-US" sz="2000" dirty="0"/>
              <a:t>              coagulation filtration, infiltration, slow biological filtration,</a:t>
            </a:r>
            <a:br>
              <a:rPr lang="en-US" sz="2000" dirty="0"/>
            </a:br>
            <a:r>
              <a:rPr lang="en-US" sz="2000" dirty="0"/>
              <a:t>              flocculation, sedimentation, filtration, disinfection (final behavior),</a:t>
            </a:r>
            <a:br>
              <a:rPr lang="en-US" sz="2000" dirty="0"/>
            </a:br>
            <a:r>
              <a:rPr lang="en-US" sz="2000" dirty="0"/>
              <a:t>              single- or two-stage jamming and demagnetization. </a:t>
            </a:r>
            <a:r>
              <a:rPr lang="cs-CZ" sz="2000" dirty="0"/>
              <a:t>			</a:t>
            </a:r>
            <a:r>
              <a:rPr lang="en-US" sz="2000" dirty="0"/>
              <a:t>54 </a:t>
            </a:r>
            <a:r>
              <a:rPr lang="cs-CZ" sz="2000" dirty="0"/>
              <a:t>		</a:t>
            </a:r>
            <a:r>
              <a:rPr lang="en-US" sz="2000" dirty="0"/>
              <a:t>9</a:t>
            </a:r>
            <a:br>
              <a:rPr lang="en-US" sz="2000" dirty="0"/>
            </a:br>
            <a:br>
              <a:rPr lang="en-US" sz="2000" dirty="0"/>
            </a:br>
            <a:r>
              <a:rPr lang="en-US" sz="2000" dirty="0"/>
              <a:t>A 3 - </a:t>
            </a:r>
            <a:r>
              <a:rPr lang="en-US" sz="2000" b="1" dirty="0"/>
              <a:t>intensive physical and chemical treatment</a:t>
            </a:r>
            <a:r>
              <a:rPr lang="en-US" sz="2000" dirty="0"/>
              <a:t>, extended treatment</a:t>
            </a:r>
            <a:br>
              <a:rPr lang="en-US" sz="2000" dirty="0"/>
            </a:br>
            <a:r>
              <a:rPr lang="en-US" sz="2000" dirty="0"/>
              <a:t>              and disinfection, for example chlorination to break point, coagulation,</a:t>
            </a:r>
            <a:br>
              <a:rPr lang="en-US" sz="2000" dirty="0"/>
            </a:br>
            <a:r>
              <a:rPr lang="en-US" sz="2000" dirty="0"/>
              <a:t>              flocculation, sedimentation, filtration, adsorption (activated carbon),</a:t>
            </a:r>
            <a:br>
              <a:rPr lang="en-US" sz="2000" dirty="0"/>
            </a:br>
            <a:r>
              <a:rPr lang="en-US" sz="2000" dirty="0"/>
              <a:t>              disinfection (ozone, final chlorination). Combination physically</a:t>
            </a:r>
            <a:br>
              <a:rPr lang="en-US" sz="2000" dirty="0"/>
            </a:br>
            <a:r>
              <a:rPr lang="en-US" sz="2000" dirty="0"/>
              <a:t>              chemical and microbiological and biological treatment </a:t>
            </a:r>
            <a:r>
              <a:rPr lang="cs-CZ" sz="2000" dirty="0"/>
              <a:t>		</a:t>
            </a:r>
            <a:r>
              <a:rPr lang="en-US" sz="2000" dirty="0"/>
              <a:t>38,9 </a:t>
            </a:r>
            <a:r>
              <a:rPr lang="cs-CZ" sz="2000" dirty="0"/>
              <a:t>		</a:t>
            </a:r>
            <a:r>
              <a:rPr lang="en-US" sz="2000" dirty="0"/>
              <a:t>14,5</a:t>
            </a:r>
            <a:endParaRPr lang="cs-CZ" sz="2000" dirty="0"/>
          </a:p>
        </p:txBody>
      </p:sp>
    </p:spTree>
    <p:extLst>
      <p:ext uri="{BB962C8B-B14F-4D97-AF65-F5344CB8AC3E}">
        <p14:creationId xmlns:p14="http://schemas.microsoft.com/office/powerpoint/2010/main" val="1232696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79557" y="554011"/>
            <a:ext cx="7601568" cy="584775"/>
          </a:xfrm>
          <a:prstGeom prst="rect">
            <a:avLst/>
          </a:prstGeom>
        </p:spPr>
        <p:txBody>
          <a:bodyPr wrap="none">
            <a:spAutoFit/>
          </a:bodyPr>
          <a:lstStyle/>
          <a:p>
            <a:r>
              <a:rPr lang="en-US" sz="3200" b="1" dirty="0"/>
              <a:t>Drinking water sources a</a:t>
            </a:r>
            <a:r>
              <a:rPr lang="cs-CZ" sz="3200" b="1" dirty="0" err="1"/>
              <a:t>nd</a:t>
            </a:r>
            <a:r>
              <a:rPr lang="cs-CZ" sz="3200" b="1" dirty="0"/>
              <a:t> </a:t>
            </a:r>
            <a:r>
              <a:rPr lang="en-US" sz="3200" b="1" dirty="0"/>
              <a:t>their protection</a:t>
            </a:r>
            <a:endParaRPr lang="cs-CZ" sz="3200" b="1" dirty="0"/>
          </a:p>
        </p:txBody>
      </p:sp>
      <p:sp>
        <p:nvSpPr>
          <p:cNvPr id="3" name="Obdélník 2"/>
          <p:cNvSpPr/>
          <p:nvPr/>
        </p:nvSpPr>
        <p:spPr>
          <a:xfrm>
            <a:off x="1297857" y="1843914"/>
            <a:ext cx="9940413" cy="3416320"/>
          </a:xfrm>
          <a:prstGeom prst="rect">
            <a:avLst/>
          </a:prstGeom>
        </p:spPr>
        <p:txBody>
          <a:bodyPr wrap="square">
            <a:spAutoFit/>
          </a:bodyPr>
          <a:lstStyle/>
          <a:p>
            <a:r>
              <a:rPr lang="en-US" sz="2400" dirty="0"/>
              <a:t>Suspicion or finding that the water in the source is </a:t>
            </a:r>
            <a:r>
              <a:rPr lang="cs-CZ" sz="2400" dirty="0" err="1"/>
              <a:t>contaminated</a:t>
            </a:r>
            <a:r>
              <a:rPr lang="en-US" sz="2400" dirty="0"/>
              <a:t>:</a:t>
            </a:r>
            <a:endParaRPr lang="cs-CZ" sz="2400" dirty="0"/>
          </a:p>
          <a:p>
            <a:br>
              <a:rPr lang="en-US" sz="2400" dirty="0"/>
            </a:br>
            <a:r>
              <a:rPr lang="en-US" sz="2400" dirty="0"/>
              <a:t>The source of the pollution is removed, building modifications are carried out, the hygienic protection zone is restored</a:t>
            </a:r>
            <a:endParaRPr lang="cs-CZ" sz="2400" dirty="0"/>
          </a:p>
          <a:p>
            <a:br>
              <a:rPr lang="en-US" sz="2400" dirty="0"/>
            </a:br>
            <a:r>
              <a:rPr lang="cs-CZ" sz="2400" dirty="0"/>
              <a:t>W</a:t>
            </a:r>
            <a:r>
              <a:rPr lang="en-US" sz="2400" dirty="0"/>
              <a:t>ells </a:t>
            </a:r>
            <a:r>
              <a:rPr lang="cs-CZ" sz="2400" dirty="0"/>
              <a:t>- </a:t>
            </a:r>
            <a:r>
              <a:rPr lang="en-US" sz="2400" dirty="0"/>
              <a:t>the inner walls of the well</a:t>
            </a:r>
            <a:r>
              <a:rPr lang="cs-CZ" sz="2400" dirty="0"/>
              <a:t> are </a:t>
            </a:r>
            <a:r>
              <a:rPr lang="en-US" sz="2400" dirty="0"/>
              <a:t>mechanically clean</a:t>
            </a:r>
            <a:r>
              <a:rPr lang="cs-CZ" sz="2400" dirty="0" err="1"/>
              <a:t>ed</a:t>
            </a:r>
            <a:r>
              <a:rPr lang="en-US" sz="2400" dirty="0"/>
              <a:t>, the water is drained, the bottom is cleaned from sludge</a:t>
            </a:r>
            <a:endParaRPr lang="cs-CZ" sz="2400" dirty="0"/>
          </a:p>
          <a:p>
            <a:br>
              <a:rPr lang="en-US" sz="2400" dirty="0"/>
            </a:br>
            <a:r>
              <a:rPr lang="en-US" sz="2400" dirty="0"/>
              <a:t>One-off disinfection is carried out</a:t>
            </a:r>
            <a:endParaRPr lang="cs-CZ" sz="2400" dirty="0"/>
          </a:p>
        </p:txBody>
      </p:sp>
      <p:pic>
        <p:nvPicPr>
          <p:cNvPr id="4" name="Obrázek 3"/>
          <p:cNvPicPr>
            <a:picLocks noChangeAspect="1"/>
          </p:cNvPicPr>
          <p:nvPr/>
        </p:nvPicPr>
        <p:blipFill>
          <a:blip r:embed="rId2"/>
          <a:stretch>
            <a:fillRect/>
          </a:stretch>
        </p:blipFill>
        <p:spPr>
          <a:xfrm>
            <a:off x="7644713" y="4201298"/>
            <a:ext cx="3394503" cy="2545877"/>
          </a:xfrm>
          <a:prstGeom prst="rect">
            <a:avLst/>
          </a:prstGeom>
        </p:spPr>
      </p:pic>
    </p:spTree>
    <p:extLst>
      <p:ext uri="{BB962C8B-B14F-4D97-AF65-F5344CB8AC3E}">
        <p14:creationId xmlns:p14="http://schemas.microsoft.com/office/powerpoint/2010/main" val="1546841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38160" y="445136"/>
            <a:ext cx="5229124" cy="584775"/>
          </a:xfrm>
          <a:prstGeom prst="rect">
            <a:avLst/>
          </a:prstGeom>
        </p:spPr>
        <p:txBody>
          <a:bodyPr wrap="none">
            <a:spAutoFit/>
          </a:bodyPr>
          <a:lstStyle/>
          <a:p>
            <a:r>
              <a:rPr lang="cs-CZ" sz="3200" b="1" dirty="0" err="1"/>
              <a:t>Disinfection</a:t>
            </a:r>
            <a:r>
              <a:rPr lang="cs-CZ" sz="3200" b="1" dirty="0"/>
              <a:t> </a:t>
            </a:r>
            <a:r>
              <a:rPr lang="cs-CZ" sz="3200" b="1" dirty="0" err="1"/>
              <a:t>of</a:t>
            </a:r>
            <a:r>
              <a:rPr lang="cs-CZ" sz="3200" b="1" dirty="0"/>
              <a:t> </a:t>
            </a:r>
            <a:r>
              <a:rPr lang="cs-CZ" sz="3200" b="1" dirty="0" err="1"/>
              <a:t>drinking</a:t>
            </a:r>
            <a:r>
              <a:rPr lang="cs-CZ" sz="3200" b="1" dirty="0"/>
              <a:t> </a:t>
            </a:r>
            <a:r>
              <a:rPr lang="cs-CZ" sz="3200" b="1" dirty="0" err="1"/>
              <a:t>water</a:t>
            </a:r>
            <a:endParaRPr lang="cs-CZ" sz="3200" b="1" dirty="0"/>
          </a:p>
        </p:txBody>
      </p:sp>
      <p:sp>
        <p:nvSpPr>
          <p:cNvPr id="3" name="Obdélník 2"/>
          <p:cNvSpPr/>
          <p:nvPr/>
        </p:nvSpPr>
        <p:spPr>
          <a:xfrm>
            <a:off x="753265" y="1453206"/>
            <a:ext cx="10864645" cy="2308324"/>
          </a:xfrm>
          <a:prstGeom prst="rect">
            <a:avLst/>
          </a:prstGeom>
        </p:spPr>
        <p:txBody>
          <a:bodyPr wrap="square">
            <a:spAutoFit/>
          </a:bodyPr>
          <a:lstStyle/>
          <a:p>
            <a:r>
              <a:rPr lang="en-US" sz="2400" dirty="0"/>
              <a:t>Chloramine - 2-3 g / m</a:t>
            </a:r>
            <a:r>
              <a:rPr lang="cs-CZ" sz="2400" baseline="30000" dirty="0"/>
              <a:t>3</a:t>
            </a:r>
            <a:r>
              <a:rPr lang="en-US" sz="2400" dirty="0"/>
              <a:t> of water, </a:t>
            </a:r>
            <a:r>
              <a:rPr lang="en-US" sz="2400" dirty="0" err="1"/>
              <a:t>Savo</a:t>
            </a:r>
            <a:r>
              <a:rPr lang="en-US" sz="2400" dirty="0"/>
              <a:t>, Chlorine, Sag</a:t>
            </a:r>
            <a:r>
              <a:rPr lang="cs-CZ" sz="2400" dirty="0"/>
              <a:t>en (</a:t>
            </a:r>
            <a:r>
              <a:rPr lang="cs-CZ" sz="2400" dirty="0" err="1"/>
              <a:t>AgCl</a:t>
            </a:r>
            <a:r>
              <a:rPr lang="cs-CZ" sz="2400" dirty="0"/>
              <a:t> – </a:t>
            </a:r>
            <a:r>
              <a:rPr lang="cs-CZ" sz="2400" dirty="0" err="1"/>
              <a:t>oligodynamic</a:t>
            </a:r>
            <a:r>
              <a:rPr lang="cs-CZ" sz="2400" dirty="0"/>
              <a:t> </a:t>
            </a:r>
            <a:r>
              <a:rPr lang="cs-CZ" sz="2400" dirty="0" err="1"/>
              <a:t>effects</a:t>
            </a:r>
            <a:r>
              <a:rPr lang="cs-CZ" sz="2400" dirty="0"/>
              <a:t> </a:t>
            </a:r>
            <a:r>
              <a:rPr lang="cs-CZ" sz="2400" dirty="0" err="1"/>
              <a:t>of</a:t>
            </a:r>
            <a:r>
              <a:rPr lang="cs-CZ" sz="2400" dirty="0"/>
              <a:t> </a:t>
            </a:r>
            <a:r>
              <a:rPr lang="cs-CZ" sz="2400" dirty="0" err="1"/>
              <a:t>Ag</a:t>
            </a:r>
            <a:r>
              <a:rPr lang="cs-CZ" sz="2400" dirty="0"/>
              <a:t>)</a:t>
            </a:r>
            <a:r>
              <a:rPr lang="en-US" sz="2400" dirty="0"/>
              <a:t>, Ozone, UV, </a:t>
            </a:r>
            <a:r>
              <a:rPr lang="cs-CZ" sz="2400" dirty="0"/>
              <a:t>f</a:t>
            </a:r>
            <a:r>
              <a:rPr lang="en-US" sz="2400" dirty="0" err="1"/>
              <a:t>iltration</a:t>
            </a:r>
            <a:br>
              <a:rPr lang="en-US" sz="2400" dirty="0"/>
            </a:br>
            <a:endParaRPr lang="cs-CZ" sz="2400" dirty="0"/>
          </a:p>
          <a:p>
            <a:r>
              <a:rPr lang="en-US" sz="2400" dirty="0"/>
              <a:t>Boiling : bubbles on the whole surface of water (100 ° C), leave for 10 minutes stand and naturally cool</a:t>
            </a:r>
            <a:r>
              <a:rPr lang="cs-CZ" sz="2400" dirty="0"/>
              <a:t> </a:t>
            </a:r>
            <a:r>
              <a:rPr lang="cs-CZ" sz="2400" dirty="0" err="1"/>
              <a:t>down</a:t>
            </a:r>
            <a:r>
              <a:rPr lang="en-US" sz="2400" dirty="0"/>
              <a:t> - do not put ice in it. </a:t>
            </a:r>
            <a:r>
              <a:rPr lang="en-US" sz="2400" b="1" dirty="0"/>
              <a:t>Water is not sterile</a:t>
            </a:r>
            <a:r>
              <a:rPr lang="cs-CZ" sz="2400" b="1" dirty="0"/>
              <a:t> !!! (</a:t>
            </a:r>
            <a:r>
              <a:rPr lang="en-US" sz="2400" dirty="0"/>
              <a:t>sterility only ensures sterilization in the </a:t>
            </a:r>
            <a:r>
              <a:rPr lang="en-US" sz="2400" b="1" dirty="0"/>
              <a:t>autoclave</a:t>
            </a:r>
            <a:r>
              <a:rPr lang="cs-CZ" sz="2400" dirty="0"/>
              <a:t>)</a:t>
            </a:r>
            <a:r>
              <a:rPr lang="en-US" sz="2400" dirty="0"/>
              <a:t>.</a:t>
            </a:r>
            <a:endParaRPr lang="cs-CZ" sz="2400" dirty="0"/>
          </a:p>
        </p:txBody>
      </p:sp>
      <p:pic>
        <p:nvPicPr>
          <p:cNvPr id="4" name="Obrázek 3"/>
          <p:cNvPicPr>
            <a:picLocks noChangeAspect="1"/>
          </p:cNvPicPr>
          <p:nvPr/>
        </p:nvPicPr>
        <p:blipFill>
          <a:blip r:embed="rId2"/>
          <a:stretch>
            <a:fillRect/>
          </a:stretch>
        </p:blipFill>
        <p:spPr>
          <a:xfrm>
            <a:off x="468450" y="4363222"/>
            <a:ext cx="2446200" cy="2128194"/>
          </a:xfrm>
          <a:prstGeom prst="rect">
            <a:avLst/>
          </a:prstGeom>
        </p:spPr>
      </p:pic>
      <p:pic>
        <p:nvPicPr>
          <p:cNvPr id="5" name="Obrázek 4"/>
          <p:cNvPicPr>
            <a:picLocks noChangeAspect="1"/>
          </p:cNvPicPr>
          <p:nvPr/>
        </p:nvPicPr>
        <p:blipFill>
          <a:blip r:embed="rId3"/>
          <a:stretch>
            <a:fillRect/>
          </a:stretch>
        </p:blipFill>
        <p:spPr>
          <a:xfrm>
            <a:off x="3097424" y="3939083"/>
            <a:ext cx="3399396" cy="2552333"/>
          </a:xfrm>
          <a:prstGeom prst="rect">
            <a:avLst/>
          </a:prstGeom>
        </p:spPr>
      </p:pic>
      <p:pic>
        <p:nvPicPr>
          <p:cNvPr id="6" name="Obrázek 5"/>
          <p:cNvPicPr>
            <a:picLocks noChangeAspect="1"/>
          </p:cNvPicPr>
          <p:nvPr/>
        </p:nvPicPr>
        <p:blipFill>
          <a:blip r:embed="rId4"/>
          <a:stretch>
            <a:fillRect/>
          </a:stretch>
        </p:blipFill>
        <p:spPr>
          <a:xfrm>
            <a:off x="7018637" y="3948174"/>
            <a:ext cx="4194604" cy="2543242"/>
          </a:xfrm>
          <a:prstGeom prst="rect">
            <a:avLst/>
          </a:prstGeom>
        </p:spPr>
      </p:pic>
    </p:spTree>
    <p:extLst>
      <p:ext uri="{BB962C8B-B14F-4D97-AF65-F5344CB8AC3E}">
        <p14:creationId xmlns:p14="http://schemas.microsoft.com/office/powerpoint/2010/main" val="3069862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87794" y="606642"/>
            <a:ext cx="5002075" cy="584775"/>
          </a:xfrm>
          <a:prstGeom prst="rect">
            <a:avLst/>
          </a:prstGeom>
        </p:spPr>
        <p:txBody>
          <a:bodyPr wrap="none">
            <a:spAutoFit/>
          </a:bodyPr>
          <a:lstStyle/>
          <a:p>
            <a:r>
              <a:rPr lang="cs-CZ" sz="3200" b="1" dirty="0"/>
              <a:t>Non-</a:t>
            </a:r>
            <a:r>
              <a:rPr lang="cs-CZ" sz="3200" b="1" dirty="0" err="1"/>
              <a:t>potable</a:t>
            </a:r>
            <a:r>
              <a:rPr lang="cs-CZ" sz="3200" b="1" dirty="0"/>
              <a:t>/</a:t>
            </a:r>
            <a:r>
              <a:rPr lang="cs-CZ" sz="3200" b="1" dirty="0" err="1"/>
              <a:t>running</a:t>
            </a:r>
            <a:r>
              <a:rPr lang="cs-CZ" sz="3200" b="1" dirty="0"/>
              <a:t> </a:t>
            </a:r>
            <a:r>
              <a:rPr lang="cs-CZ" sz="3200" b="1" dirty="0" err="1"/>
              <a:t>water</a:t>
            </a:r>
            <a:r>
              <a:rPr lang="cs-CZ" sz="3200" b="1" dirty="0"/>
              <a:t> </a:t>
            </a:r>
          </a:p>
        </p:txBody>
      </p:sp>
      <p:sp>
        <p:nvSpPr>
          <p:cNvPr id="3" name="Obdélník 2"/>
          <p:cNvSpPr/>
          <p:nvPr/>
        </p:nvSpPr>
        <p:spPr>
          <a:xfrm>
            <a:off x="707922" y="1586580"/>
            <a:ext cx="10933471" cy="4154984"/>
          </a:xfrm>
          <a:prstGeom prst="rect">
            <a:avLst/>
          </a:prstGeom>
        </p:spPr>
        <p:txBody>
          <a:bodyPr wrap="square">
            <a:spAutoFit/>
          </a:bodyPr>
          <a:lstStyle/>
          <a:p>
            <a:r>
              <a:rPr lang="en-US" sz="2400" dirty="0"/>
              <a:t>It is hygienically safe water</a:t>
            </a:r>
            <a:r>
              <a:rPr lang="cs-CZ" sz="2400" dirty="0"/>
              <a:t>,</a:t>
            </a:r>
            <a:r>
              <a:rPr lang="en-US" sz="2400" dirty="0"/>
              <a:t> </a:t>
            </a:r>
            <a:r>
              <a:rPr lang="cs-CZ" sz="2400" dirty="0" err="1"/>
              <a:t>which</a:t>
            </a:r>
            <a:r>
              <a:rPr lang="cs-CZ" sz="2400" dirty="0"/>
              <a:t> </a:t>
            </a:r>
            <a:r>
              <a:rPr lang="en-US" sz="2400" dirty="0"/>
              <a:t>is not used as drinking water and for cooking but only for washing, bathing and for production purposes.</a:t>
            </a:r>
            <a:endParaRPr lang="cs-CZ" sz="2400" dirty="0"/>
          </a:p>
          <a:p>
            <a:br>
              <a:rPr lang="en-US" sz="2400" dirty="0"/>
            </a:br>
            <a:r>
              <a:rPr lang="en-US" sz="2400" dirty="0"/>
              <a:t>Domestic hot water is produced from drinking water under the Public Health Act but is not considered drinking</a:t>
            </a:r>
            <a:r>
              <a:rPr lang="cs-CZ" sz="2400" dirty="0"/>
              <a:t> </a:t>
            </a:r>
            <a:r>
              <a:rPr lang="cs-CZ" sz="2400" dirty="0" err="1"/>
              <a:t>water</a:t>
            </a:r>
            <a:r>
              <a:rPr lang="cs-CZ" sz="2400" dirty="0"/>
              <a:t> (</a:t>
            </a:r>
            <a:r>
              <a:rPr lang="cs-CZ" sz="2400" dirty="0" err="1"/>
              <a:t>for</a:t>
            </a:r>
            <a:r>
              <a:rPr lang="cs-CZ" sz="2400" dirty="0"/>
              <a:t> ex. </a:t>
            </a:r>
            <a:r>
              <a:rPr lang="cs-CZ" sz="2400" i="1" dirty="0" err="1"/>
              <a:t>Legionella</a:t>
            </a:r>
            <a:r>
              <a:rPr lang="cs-CZ" sz="2400" i="1" dirty="0"/>
              <a:t> </a:t>
            </a:r>
            <a:r>
              <a:rPr lang="cs-CZ" sz="2400" i="1" dirty="0" err="1"/>
              <a:t>pneumophila</a:t>
            </a:r>
            <a:r>
              <a:rPr lang="cs-CZ" sz="2400" dirty="0"/>
              <a:t>)</a:t>
            </a:r>
            <a:r>
              <a:rPr lang="en-US" sz="2400" dirty="0"/>
              <a:t>.</a:t>
            </a:r>
            <a:endParaRPr lang="cs-CZ" sz="2400" dirty="0"/>
          </a:p>
          <a:p>
            <a:br>
              <a:rPr lang="en-US" sz="2400" dirty="0"/>
            </a:br>
            <a:r>
              <a:rPr lang="en-US" sz="2400" dirty="0"/>
              <a:t>Industrial water</a:t>
            </a:r>
            <a:endParaRPr lang="cs-CZ" sz="2400" dirty="0"/>
          </a:p>
          <a:p>
            <a:br>
              <a:rPr lang="en-US" sz="2400" dirty="0"/>
            </a:br>
            <a:r>
              <a:rPr lang="en-US" sz="2400" dirty="0"/>
              <a:t>Technological water</a:t>
            </a:r>
            <a:endParaRPr lang="cs-CZ" sz="2400" dirty="0"/>
          </a:p>
          <a:p>
            <a:br>
              <a:rPr lang="en-US" sz="2400" dirty="0"/>
            </a:br>
            <a:r>
              <a:rPr lang="en-US" sz="2400" dirty="0" err="1"/>
              <a:t>Water</a:t>
            </a:r>
            <a:r>
              <a:rPr lang="en-US" sz="2400" dirty="0"/>
              <a:t> for irrigation</a:t>
            </a:r>
            <a:endParaRPr lang="cs-CZ" sz="2400" dirty="0"/>
          </a:p>
        </p:txBody>
      </p:sp>
      <p:pic>
        <p:nvPicPr>
          <p:cNvPr id="4" name="Obrázek 3"/>
          <p:cNvPicPr>
            <a:picLocks noChangeAspect="1"/>
          </p:cNvPicPr>
          <p:nvPr/>
        </p:nvPicPr>
        <p:blipFill>
          <a:blip r:embed="rId2"/>
          <a:stretch>
            <a:fillRect/>
          </a:stretch>
        </p:blipFill>
        <p:spPr>
          <a:xfrm>
            <a:off x="5568778" y="3491204"/>
            <a:ext cx="5220122" cy="3127897"/>
          </a:xfrm>
          <a:prstGeom prst="rect">
            <a:avLst/>
          </a:prstGeom>
        </p:spPr>
      </p:pic>
    </p:spTree>
    <p:extLst>
      <p:ext uri="{BB962C8B-B14F-4D97-AF65-F5344CB8AC3E}">
        <p14:creationId xmlns:p14="http://schemas.microsoft.com/office/powerpoint/2010/main" val="640416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88931" y="340082"/>
            <a:ext cx="5449762" cy="584775"/>
          </a:xfrm>
          <a:prstGeom prst="rect">
            <a:avLst/>
          </a:prstGeom>
        </p:spPr>
        <p:txBody>
          <a:bodyPr wrap="none">
            <a:spAutoFit/>
          </a:bodyPr>
          <a:lstStyle/>
          <a:p>
            <a:r>
              <a:rPr lang="cs-CZ" sz="3200" b="1" dirty="0" err="1"/>
              <a:t>Microbes</a:t>
            </a:r>
            <a:r>
              <a:rPr lang="cs-CZ" sz="3200" b="1" dirty="0"/>
              <a:t> </a:t>
            </a:r>
            <a:r>
              <a:rPr lang="cs-CZ" sz="3200" b="1" dirty="0" err="1"/>
              <a:t>transmitted</a:t>
            </a:r>
            <a:r>
              <a:rPr lang="cs-CZ" sz="3200" b="1" dirty="0"/>
              <a:t> by </a:t>
            </a:r>
            <a:r>
              <a:rPr lang="cs-CZ" sz="3200" b="1" dirty="0" err="1"/>
              <a:t>water</a:t>
            </a:r>
            <a:endParaRPr lang="cs-CZ" sz="3200" b="1" dirty="0"/>
          </a:p>
        </p:txBody>
      </p:sp>
      <p:sp>
        <p:nvSpPr>
          <p:cNvPr id="3" name="Obdélník 2"/>
          <p:cNvSpPr/>
          <p:nvPr/>
        </p:nvSpPr>
        <p:spPr>
          <a:xfrm>
            <a:off x="1504334" y="1350173"/>
            <a:ext cx="9704439" cy="2677656"/>
          </a:xfrm>
          <a:prstGeom prst="rect">
            <a:avLst/>
          </a:prstGeom>
        </p:spPr>
        <p:txBody>
          <a:bodyPr wrap="square">
            <a:spAutoFit/>
          </a:bodyPr>
          <a:lstStyle/>
          <a:p>
            <a:r>
              <a:rPr lang="en-US" sz="2400" dirty="0"/>
              <a:t>Condition: </a:t>
            </a:r>
            <a:r>
              <a:rPr lang="cs-CZ" sz="2400" dirty="0"/>
              <a:t>e</a:t>
            </a:r>
            <a:r>
              <a:rPr lang="en-US" sz="2400" dirty="0" err="1"/>
              <a:t>xcretion</a:t>
            </a:r>
            <a:r>
              <a:rPr lang="en-US" sz="2400" dirty="0"/>
              <a:t> </a:t>
            </a:r>
            <a:r>
              <a:rPr lang="cs-CZ" sz="2400" dirty="0" err="1"/>
              <a:t>of</a:t>
            </a:r>
            <a:r>
              <a:rPr lang="cs-CZ" sz="2400" dirty="0"/>
              <a:t> agent by </a:t>
            </a:r>
            <a:r>
              <a:rPr lang="en-US" sz="2400" dirty="0"/>
              <a:t>excrement (humans and animals) and possibility of new food infections</a:t>
            </a:r>
            <a:r>
              <a:rPr lang="cs-CZ" sz="2400" dirty="0"/>
              <a:t> </a:t>
            </a:r>
          </a:p>
          <a:p>
            <a:br>
              <a:rPr lang="en-US" sz="2400" dirty="0"/>
            </a:br>
            <a:r>
              <a:rPr lang="en-US" sz="2400" dirty="0"/>
              <a:t>Viruses</a:t>
            </a:r>
            <a:r>
              <a:rPr lang="cs-CZ" sz="2400" dirty="0"/>
              <a:t>:</a:t>
            </a:r>
          </a:p>
          <a:p>
            <a:r>
              <a:rPr lang="en-US" sz="2400" dirty="0"/>
              <a:t>Rotaviruses - </a:t>
            </a:r>
            <a:r>
              <a:rPr lang="en-US" sz="2400" dirty="0" err="1"/>
              <a:t>diarrh</a:t>
            </a:r>
            <a:r>
              <a:rPr lang="cs-CZ" sz="2400" dirty="0"/>
              <a:t>o</a:t>
            </a:r>
            <a:r>
              <a:rPr lang="en-US" sz="2400" dirty="0" err="1"/>
              <a:t>eal</a:t>
            </a:r>
            <a:r>
              <a:rPr lang="en-US" sz="2400" dirty="0"/>
              <a:t> diseases</a:t>
            </a:r>
            <a:br>
              <a:rPr lang="en-US" sz="2400" dirty="0"/>
            </a:br>
            <a:r>
              <a:rPr lang="en-US" sz="2400" dirty="0"/>
              <a:t>Polioviruses - agents of poliomyelitis</a:t>
            </a:r>
            <a:br>
              <a:rPr lang="en-US" sz="2400" dirty="0"/>
            </a:br>
            <a:r>
              <a:rPr lang="cs-CZ" sz="2400" dirty="0"/>
              <a:t>RNA </a:t>
            </a:r>
            <a:r>
              <a:rPr lang="en-US" sz="2400" dirty="0"/>
              <a:t>virus</a:t>
            </a:r>
            <a:r>
              <a:rPr lang="cs-CZ" sz="2400" dirty="0"/>
              <a:t>es </a:t>
            </a:r>
            <a:r>
              <a:rPr lang="en-US" sz="2400" dirty="0"/>
              <a:t>– hepatitis</a:t>
            </a:r>
            <a:r>
              <a:rPr lang="cs-CZ" sz="2400" dirty="0"/>
              <a:t> A, E, (F)</a:t>
            </a:r>
          </a:p>
        </p:txBody>
      </p:sp>
      <p:pic>
        <p:nvPicPr>
          <p:cNvPr id="4" name="Obrázek 3"/>
          <p:cNvPicPr>
            <a:picLocks noChangeAspect="1"/>
          </p:cNvPicPr>
          <p:nvPr/>
        </p:nvPicPr>
        <p:blipFill>
          <a:blip r:embed="rId2"/>
          <a:stretch>
            <a:fillRect/>
          </a:stretch>
        </p:blipFill>
        <p:spPr>
          <a:xfrm>
            <a:off x="6339115" y="2118539"/>
            <a:ext cx="2143125" cy="2143125"/>
          </a:xfrm>
          <a:prstGeom prst="rect">
            <a:avLst/>
          </a:prstGeom>
        </p:spPr>
      </p:pic>
      <p:pic>
        <p:nvPicPr>
          <p:cNvPr id="5" name="Obrázek 4"/>
          <p:cNvPicPr>
            <a:picLocks noChangeAspect="1"/>
          </p:cNvPicPr>
          <p:nvPr/>
        </p:nvPicPr>
        <p:blipFill>
          <a:blip r:embed="rId3"/>
          <a:stretch>
            <a:fillRect/>
          </a:stretch>
        </p:blipFill>
        <p:spPr>
          <a:xfrm>
            <a:off x="8995146" y="2750625"/>
            <a:ext cx="3196854" cy="2346754"/>
          </a:xfrm>
          <a:prstGeom prst="rect">
            <a:avLst/>
          </a:prstGeom>
        </p:spPr>
      </p:pic>
      <p:pic>
        <p:nvPicPr>
          <p:cNvPr id="6" name="Obrázek 5"/>
          <p:cNvPicPr>
            <a:picLocks noChangeAspect="1"/>
          </p:cNvPicPr>
          <p:nvPr/>
        </p:nvPicPr>
        <p:blipFill>
          <a:blip r:embed="rId4"/>
          <a:stretch>
            <a:fillRect/>
          </a:stretch>
        </p:blipFill>
        <p:spPr>
          <a:xfrm>
            <a:off x="8995146" y="5097379"/>
            <a:ext cx="2987761" cy="1681683"/>
          </a:xfrm>
          <a:prstGeom prst="rect">
            <a:avLst/>
          </a:prstGeom>
        </p:spPr>
      </p:pic>
      <p:pic>
        <p:nvPicPr>
          <p:cNvPr id="7" name="Obrázek 6"/>
          <p:cNvPicPr>
            <a:picLocks noChangeAspect="1"/>
          </p:cNvPicPr>
          <p:nvPr/>
        </p:nvPicPr>
        <p:blipFill>
          <a:blip r:embed="rId5"/>
          <a:stretch>
            <a:fillRect/>
          </a:stretch>
        </p:blipFill>
        <p:spPr>
          <a:xfrm>
            <a:off x="1593481" y="4107948"/>
            <a:ext cx="4745634" cy="2671114"/>
          </a:xfrm>
          <a:prstGeom prst="rect">
            <a:avLst/>
          </a:prstGeom>
        </p:spPr>
      </p:pic>
    </p:spTree>
    <p:extLst>
      <p:ext uri="{BB962C8B-B14F-4D97-AF65-F5344CB8AC3E}">
        <p14:creationId xmlns:p14="http://schemas.microsoft.com/office/powerpoint/2010/main" val="420037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02890" y="1983070"/>
            <a:ext cx="10432026" cy="4524315"/>
          </a:xfrm>
          <a:prstGeom prst="rect">
            <a:avLst/>
          </a:prstGeom>
        </p:spPr>
        <p:txBody>
          <a:bodyPr wrap="square">
            <a:spAutoFit/>
          </a:bodyPr>
          <a:lstStyle/>
          <a:p>
            <a:r>
              <a:rPr lang="en-US" sz="2400" dirty="0"/>
              <a:t>Viruses</a:t>
            </a:r>
            <a:r>
              <a:rPr lang="cs-CZ" sz="2400" dirty="0"/>
              <a:t> – </a:t>
            </a:r>
            <a:r>
              <a:rPr lang="cs-CZ" sz="2400" dirty="0" err="1"/>
              <a:t>cont</a:t>
            </a:r>
            <a:r>
              <a:rPr lang="cs-CZ" sz="2400" dirty="0"/>
              <a:t>.:</a:t>
            </a:r>
          </a:p>
          <a:p>
            <a:br>
              <a:rPr lang="en-US" sz="2400" dirty="0"/>
            </a:br>
            <a:r>
              <a:rPr lang="en-US" sz="2400" b="1" dirty="0"/>
              <a:t>Norovirus</a:t>
            </a:r>
            <a:r>
              <a:rPr lang="en-US" sz="2400" dirty="0"/>
              <a:t> - originally called the Norwalk virus</a:t>
            </a:r>
            <a:endParaRPr lang="cs-CZ" sz="2400" dirty="0"/>
          </a:p>
          <a:p>
            <a:r>
              <a:rPr lang="cs-CZ" sz="2400" dirty="0"/>
              <a:t>	        (</a:t>
            </a:r>
            <a:r>
              <a:rPr lang="es-ES" sz="2400" dirty="0"/>
              <a:t>1972 Norwalk USA</a:t>
            </a:r>
            <a:r>
              <a:rPr lang="cs-CZ" sz="2400" dirty="0"/>
              <a:t>)</a:t>
            </a:r>
          </a:p>
          <a:p>
            <a:br>
              <a:rPr lang="en-US" sz="2400" dirty="0"/>
            </a:br>
            <a:r>
              <a:rPr lang="cs-CZ" sz="2400" dirty="0"/>
              <a:t>- </a:t>
            </a:r>
            <a:r>
              <a:rPr lang="en-US" sz="2400" dirty="0"/>
              <a:t>RNA virus</a:t>
            </a:r>
            <a:br>
              <a:rPr lang="en-US" sz="2400" dirty="0"/>
            </a:br>
            <a:r>
              <a:rPr lang="cs-CZ" sz="2400" dirty="0"/>
              <a:t>- i</a:t>
            </a:r>
            <a:r>
              <a:rPr lang="en-US" sz="2400" dirty="0"/>
              <a:t>t causes an epidemic acute gastroenteritis</a:t>
            </a:r>
            <a:br>
              <a:rPr lang="en-US" sz="2400" dirty="0"/>
            </a:br>
            <a:r>
              <a:rPr lang="cs-CZ" sz="2400" dirty="0"/>
              <a:t>- d</a:t>
            </a:r>
            <a:r>
              <a:rPr lang="en-US" sz="2400" dirty="0" err="1"/>
              <a:t>iseases</a:t>
            </a:r>
            <a:r>
              <a:rPr lang="en-US" sz="2400" dirty="0"/>
              <a:t> from </a:t>
            </a:r>
            <a:r>
              <a:rPr lang="en-US" sz="2400" dirty="0">
                <a:solidFill>
                  <a:srgbClr val="FF0000"/>
                </a:solidFill>
              </a:rPr>
              <a:t>water</a:t>
            </a:r>
            <a:r>
              <a:rPr lang="cs-CZ" sz="2400" dirty="0">
                <a:solidFill>
                  <a:srgbClr val="FF0000"/>
                </a:solidFill>
              </a:rPr>
              <a:t> </a:t>
            </a:r>
            <a:r>
              <a:rPr lang="cs-CZ" sz="2400" dirty="0"/>
              <a:t>(Prague-Dejvice  2015)</a:t>
            </a:r>
            <a:r>
              <a:rPr lang="en-US" sz="2400" dirty="0"/>
              <a:t>, food, but also through direct contact</a:t>
            </a:r>
            <a:endParaRPr lang="cs-CZ" sz="2400" dirty="0"/>
          </a:p>
          <a:p>
            <a:br>
              <a:rPr lang="en-US" sz="2400" dirty="0"/>
            </a:br>
            <a:r>
              <a:rPr lang="cs-CZ" sz="2400" dirty="0"/>
              <a:t>- </a:t>
            </a:r>
            <a:r>
              <a:rPr lang="cs-CZ" sz="2400" b="1" dirty="0"/>
              <a:t>s</a:t>
            </a:r>
            <a:r>
              <a:rPr lang="en-US" sz="2400" b="1" dirty="0" err="1"/>
              <a:t>ymptoms</a:t>
            </a:r>
            <a:r>
              <a:rPr lang="en-US" sz="2400" b="1" dirty="0"/>
              <a:t> </a:t>
            </a:r>
            <a:r>
              <a:rPr lang="en-US" sz="2400" dirty="0"/>
              <a:t>of the disease - nausea, vomiting, diarrhea and abdominal cramps, mild fever, fever, pain of muscles and headache, fatigue</a:t>
            </a:r>
            <a:br>
              <a:rPr lang="en-US" sz="2400" dirty="0"/>
            </a:br>
            <a:r>
              <a:rPr lang="cs-CZ" sz="2400" dirty="0"/>
              <a:t>- i</a:t>
            </a:r>
            <a:r>
              <a:rPr lang="en-US" sz="2400" dirty="0"/>
              <a:t>t is also transmitted via a </a:t>
            </a:r>
            <a:r>
              <a:rPr lang="en-US" sz="2400" dirty="0" err="1"/>
              <a:t>faecal</a:t>
            </a:r>
            <a:r>
              <a:rPr lang="en-US" sz="2400" dirty="0"/>
              <a:t> oral route</a:t>
            </a:r>
            <a:endParaRPr lang="cs-CZ" sz="2400" dirty="0"/>
          </a:p>
        </p:txBody>
      </p:sp>
      <p:sp>
        <p:nvSpPr>
          <p:cNvPr id="4" name="TextovéPole 3"/>
          <p:cNvSpPr txBox="1"/>
          <p:nvPr/>
        </p:nvSpPr>
        <p:spPr>
          <a:xfrm>
            <a:off x="4055412" y="490017"/>
            <a:ext cx="5449762" cy="584775"/>
          </a:xfrm>
          <a:prstGeom prst="rect">
            <a:avLst/>
          </a:prstGeom>
          <a:noFill/>
        </p:spPr>
        <p:txBody>
          <a:bodyPr wrap="none" rtlCol="0">
            <a:spAutoFit/>
          </a:bodyPr>
          <a:lstStyle/>
          <a:p>
            <a:r>
              <a:rPr lang="en-US" sz="3200" b="1" dirty="0"/>
              <a:t>Microbes transmitted by water</a:t>
            </a:r>
            <a:endParaRPr lang="cs-CZ" sz="3200" b="1" dirty="0"/>
          </a:p>
        </p:txBody>
      </p:sp>
      <p:pic>
        <p:nvPicPr>
          <p:cNvPr id="5" name="Obrázek 4"/>
          <p:cNvPicPr>
            <a:picLocks noChangeAspect="1"/>
          </p:cNvPicPr>
          <p:nvPr/>
        </p:nvPicPr>
        <p:blipFill>
          <a:blip r:embed="rId2"/>
          <a:stretch>
            <a:fillRect/>
          </a:stretch>
        </p:blipFill>
        <p:spPr>
          <a:xfrm>
            <a:off x="248805" y="304923"/>
            <a:ext cx="2752159" cy="1548089"/>
          </a:xfrm>
          <a:prstGeom prst="rect">
            <a:avLst/>
          </a:prstGeom>
        </p:spPr>
      </p:pic>
      <p:pic>
        <p:nvPicPr>
          <p:cNvPr id="6" name="Obrázek 5"/>
          <p:cNvPicPr>
            <a:picLocks noChangeAspect="1"/>
          </p:cNvPicPr>
          <p:nvPr/>
        </p:nvPicPr>
        <p:blipFill>
          <a:blip r:embed="rId3"/>
          <a:stretch>
            <a:fillRect/>
          </a:stretch>
        </p:blipFill>
        <p:spPr>
          <a:xfrm>
            <a:off x="7485730" y="1564978"/>
            <a:ext cx="3487069" cy="2405660"/>
          </a:xfrm>
          <a:prstGeom prst="rect">
            <a:avLst/>
          </a:prstGeom>
        </p:spPr>
      </p:pic>
    </p:spTree>
    <p:extLst>
      <p:ext uri="{BB962C8B-B14F-4D97-AF65-F5344CB8AC3E}">
        <p14:creationId xmlns:p14="http://schemas.microsoft.com/office/powerpoint/2010/main" val="887352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55405" y="1855442"/>
            <a:ext cx="10382865" cy="4154984"/>
          </a:xfrm>
          <a:prstGeom prst="rect">
            <a:avLst/>
          </a:prstGeom>
        </p:spPr>
        <p:txBody>
          <a:bodyPr wrap="square">
            <a:spAutoFit/>
          </a:bodyPr>
          <a:lstStyle/>
          <a:p>
            <a:r>
              <a:rPr lang="cs-CZ" sz="2400" b="1" dirty="0"/>
              <a:t>Gram negative </a:t>
            </a:r>
            <a:r>
              <a:rPr lang="cs-CZ" sz="2400" b="1" dirty="0" err="1"/>
              <a:t>facultative</a:t>
            </a:r>
            <a:r>
              <a:rPr lang="cs-CZ" sz="2400" b="1" dirty="0"/>
              <a:t> </a:t>
            </a:r>
            <a:r>
              <a:rPr lang="cs-CZ" sz="2400" b="1" dirty="0" err="1"/>
              <a:t>anaerobic</a:t>
            </a:r>
            <a:r>
              <a:rPr lang="cs-CZ" sz="2400" b="1" dirty="0"/>
              <a:t> </a:t>
            </a:r>
            <a:r>
              <a:rPr lang="cs-CZ" sz="2400" b="1" dirty="0" err="1"/>
              <a:t>rods</a:t>
            </a:r>
            <a:r>
              <a:rPr lang="cs-CZ" sz="2400" b="1" dirty="0"/>
              <a:t>:</a:t>
            </a:r>
          </a:p>
          <a:p>
            <a:br>
              <a:rPr lang="cs-CZ" sz="2400" dirty="0"/>
            </a:br>
            <a:r>
              <a:rPr lang="cs-CZ" sz="2400" i="1" dirty="0" err="1"/>
              <a:t>Escherichia</a:t>
            </a:r>
            <a:r>
              <a:rPr lang="cs-CZ" sz="2400" i="1" dirty="0"/>
              <a:t> coli, </a:t>
            </a:r>
            <a:r>
              <a:rPr lang="cs-CZ" sz="2400" i="1" dirty="0" err="1"/>
              <a:t>Klebsiella</a:t>
            </a:r>
            <a:r>
              <a:rPr lang="cs-CZ" sz="2400" i="1" dirty="0"/>
              <a:t> </a:t>
            </a:r>
            <a:r>
              <a:rPr lang="cs-CZ" sz="2400" dirty="0" err="1"/>
              <a:t>spp</a:t>
            </a:r>
            <a:r>
              <a:rPr lang="cs-CZ" sz="2400" i="1" dirty="0"/>
              <a:t>., </a:t>
            </a:r>
            <a:r>
              <a:rPr lang="cs-CZ" sz="2400" i="1" dirty="0" err="1"/>
              <a:t>Citrobacter</a:t>
            </a:r>
            <a:r>
              <a:rPr lang="cs-CZ" sz="2400" i="1" dirty="0"/>
              <a:t> </a:t>
            </a:r>
            <a:r>
              <a:rPr lang="cs-CZ" sz="2400" dirty="0" err="1"/>
              <a:t>spp</a:t>
            </a:r>
            <a:r>
              <a:rPr lang="cs-CZ" sz="2400" i="1" dirty="0"/>
              <a:t>., </a:t>
            </a:r>
            <a:r>
              <a:rPr lang="cs-CZ" sz="2400" i="1" dirty="0" err="1"/>
              <a:t>Salmonella</a:t>
            </a:r>
            <a:r>
              <a:rPr lang="cs-CZ" sz="2400" i="1" dirty="0"/>
              <a:t> </a:t>
            </a:r>
            <a:r>
              <a:rPr lang="cs-CZ" sz="2400" i="1" dirty="0" err="1"/>
              <a:t>typhi</a:t>
            </a:r>
            <a:r>
              <a:rPr lang="cs-CZ" sz="2400" i="1" dirty="0"/>
              <a:t>, </a:t>
            </a:r>
            <a:r>
              <a:rPr lang="cs-CZ" sz="2400" i="1" dirty="0" err="1"/>
              <a:t>Salmonella</a:t>
            </a:r>
            <a:r>
              <a:rPr lang="cs-CZ" sz="2400" i="1" dirty="0"/>
              <a:t> </a:t>
            </a:r>
            <a:r>
              <a:rPr lang="cs-CZ" sz="2400" i="1" dirty="0" err="1"/>
              <a:t>paratyphi</a:t>
            </a:r>
            <a:r>
              <a:rPr lang="cs-CZ" sz="2400" i="1" dirty="0"/>
              <a:t> </a:t>
            </a:r>
            <a:r>
              <a:rPr lang="cs-CZ" sz="2400" dirty="0"/>
              <a:t>- </a:t>
            </a:r>
            <a:r>
              <a:rPr lang="cs-CZ" sz="2400" dirty="0" err="1"/>
              <a:t>frequent</a:t>
            </a:r>
            <a:r>
              <a:rPr lang="cs-CZ" sz="2400" dirty="0"/>
              <a:t> </a:t>
            </a:r>
            <a:r>
              <a:rPr lang="cs-CZ" sz="2400" dirty="0" err="1"/>
              <a:t>water</a:t>
            </a:r>
            <a:r>
              <a:rPr lang="cs-CZ" sz="2400" dirty="0"/>
              <a:t> transfer</a:t>
            </a:r>
          </a:p>
          <a:p>
            <a:br>
              <a:rPr lang="cs-CZ" sz="2400" dirty="0"/>
            </a:br>
            <a:r>
              <a:rPr lang="cs-CZ" sz="2400" i="1" dirty="0" err="1"/>
              <a:t>Shigella</a:t>
            </a:r>
            <a:r>
              <a:rPr lang="cs-CZ" sz="2400" i="1" dirty="0"/>
              <a:t> </a:t>
            </a:r>
            <a:r>
              <a:rPr lang="cs-CZ" sz="2400" i="1" dirty="0" err="1"/>
              <a:t>sonei</a:t>
            </a:r>
            <a:r>
              <a:rPr lang="cs-CZ" sz="2400" i="1" dirty="0"/>
              <a:t>, </a:t>
            </a:r>
            <a:r>
              <a:rPr lang="cs-CZ" sz="2400" i="1" dirty="0" err="1"/>
              <a:t>Shigella</a:t>
            </a:r>
            <a:r>
              <a:rPr lang="cs-CZ" sz="2400" i="1" dirty="0"/>
              <a:t> </a:t>
            </a:r>
            <a:r>
              <a:rPr lang="cs-CZ" sz="2400" i="1" dirty="0" err="1"/>
              <a:t>flexneri</a:t>
            </a:r>
            <a:r>
              <a:rPr lang="cs-CZ" sz="2400" i="1" dirty="0"/>
              <a:t> </a:t>
            </a:r>
            <a:r>
              <a:rPr lang="cs-CZ" sz="2400" dirty="0"/>
              <a:t>- </a:t>
            </a:r>
            <a:r>
              <a:rPr lang="cs-CZ" sz="2400" dirty="0" err="1"/>
              <a:t>bacillary</a:t>
            </a:r>
            <a:r>
              <a:rPr lang="cs-CZ" sz="2400" dirty="0"/>
              <a:t> </a:t>
            </a:r>
            <a:r>
              <a:rPr lang="cs-CZ" sz="2400" dirty="0" err="1"/>
              <a:t>dysentery</a:t>
            </a:r>
            <a:endParaRPr lang="cs-CZ" sz="2400" dirty="0"/>
          </a:p>
          <a:p>
            <a:endParaRPr lang="cs-CZ" sz="2400" dirty="0"/>
          </a:p>
          <a:p>
            <a:r>
              <a:rPr lang="cs-CZ" sz="2400" i="1" dirty="0" err="1"/>
              <a:t>Yersinia</a:t>
            </a:r>
            <a:r>
              <a:rPr lang="cs-CZ" sz="2400" i="1" dirty="0"/>
              <a:t> </a:t>
            </a:r>
            <a:r>
              <a:rPr lang="cs-CZ" sz="2400" i="1" dirty="0" err="1"/>
              <a:t>entrocolitica</a:t>
            </a:r>
            <a:r>
              <a:rPr lang="cs-CZ" sz="2400" i="1" dirty="0"/>
              <a:t> </a:t>
            </a:r>
            <a:r>
              <a:rPr lang="cs-CZ" sz="2400" dirty="0"/>
              <a:t>- </a:t>
            </a:r>
            <a:r>
              <a:rPr lang="cs-CZ" sz="2400" dirty="0" err="1"/>
              <a:t>diarrheal</a:t>
            </a:r>
            <a:r>
              <a:rPr lang="cs-CZ" sz="2400" dirty="0"/>
              <a:t> </a:t>
            </a:r>
            <a:r>
              <a:rPr lang="cs-CZ" sz="2400" dirty="0" err="1"/>
              <a:t>diseases</a:t>
            </a:r>
            <a:r>
              <a:rPr lang="cs-CZ" sz="2400" dirty="0"/>
              <a:t> in </a:t>
            </a:r>
            <a:r>
              <a:rPr lang="cs-CZ" sz="2400" dirty="0" err="1"/>
              <a:t>children</a:t>
            </a:r>
            <a:br>
              <a:rPr lang="cs-CZ" sz="2400" dirty="0"/>
            </a:br>
            <a:r>
              <a:rPr lang="cs-CZ" sz="2400" i="1" dirty="0" err="1"/>
              <a:t>Serratia</a:t>
            </a:r>
            <a:r>
              <a:rPr lang="cs-CZ" sz="2400" i="1" dirty="0"/>
              <a:t> </a:t>
            </a:r>
            <a:r>
              <a:rPr lang="cs-CZ" sz="2400" i="1" dirty="0" err="1"/>
              <a:t>marcescens</a:t>
            </a:r>
            <a:r>
              <a:rPr lang="cs-CZ" sz="2400" i="1" dirty="0"/>
              <a:t> </a:t>
            </a:r>
            <a:r>
              <a:rPr lang="cs-CZ" sz="2400" dirty="0"/>
              <a:t>- </a:t>
            </a:r>
            <a:r>
              <a:rPr lang="cs-CZ" sz="2400" dirty="0" err="1"/>
              <a:t>infection</a:t>
            </a:r>
            <a:r>
              <a:rPr lang="cs-CZ" sz="2400" dirty="0"/>
              <a:t> </a:t>
            </a:r>
            <a:r>
              <a:rPr lang="cs-CZ" sz="2400" dirty="0" err="1"/>
              <a:t>of</a:t>
            </a:r>
            <a:r>
              <a:rPr lang="cs-CZ" sz="2400" dirty="0"/>
              <a:t> </a:t>
            </a:r>
            <a:r>
              <a:rPr lang="cs-CZ" sz="2400" dirty="0" err="1"/>
              <a:t>the</a:t>
            </a:r>
            <a:r>
              <a:rPr lang="cs-CZ" sz="2400" dirty="0"/>
              <a:t> </a:t>
            </a:r>
            <a:r>
              <a:rPr lang="cs-CZ" sz="2400" dirty="0" err="1"/>
              <a:t>urogenital</a:t>
            </a:r>
            <a:r>
              <a:rPr lang="cs-CZ" sz="2400" dirty="0"/>
              <a:t> and </a:t>
            </a:r>
            <a:r>
              <a:rPr lang="cs-CZ" sz="2400" dirty="0" err="1"/>
              <a:t>respiratory</a:t>
            </a:r>
            <a:r>
              <a:rPr lang="cs-CZ" sz="2400" dirty="0"/>
              <a:t> </a:t>
            </a:r>
            <a:r>
              <a:rPr lang="cs-CZ" sz="2400" dirty="0" err="1"/>
              <a:t>tract</a:t>
            </a:r>
            <a:br>
              <a:rPr lang="cs-CZ" sz="2400" dirty="0"/>
            </a:br>
            <a:r>
              <a:rPr lang="cs-CZ" sz="2400" i="1" dirty="0"/>
              <a:t>Proteus </a:t>
            </a:r>
            <a:r>
              <a:rPr lang="cs-CZ" sz="2400" i="1" dirty="0" err="1"/>
              <a:t>mirabilis</a:t>
            </a:r>
            <a:r>
              <a:rPr lang="cs-CZ" sz="2400" i="1" dirty="0"/>
              <a:t>, Proteus </a:t>
            </a:r>
            <a:r>
              <a:rPr lang="cs-CZ" sz="2400" i="1" dirty="0" err="1"/>
              <a:t>vulgaris</a:t>
            </a:r>
            <a:r>
              <a:rPr lang="cs-CZ" sz="2400" i="1" dirty="0"/>
              <a:t> </a:t>
            </a:r>
            <a:r>
              <a:rPr lang="cs-CZ" sz="2400" dirty="0"/>
              <a:t>– </a:t>
            </a:r>
            <a:r>
              <a:rPr lang="cs-CZ" sz="2400" dirty="0" err="1"/>
              <a:t>urogenital</a:t>
            </a:r>
            <a:r>
              <a:rPr lang="cs-CZ" sz="2400" dirty="0"/>
              <a:t> </a:t>
            </a:r>
            <a:r>
              <a:rPr lang="cs-CZ" sz="2400" dirty="0" err="1"/>
              <a:t>tract</a:t>
            </a:r>
            <a:r>
              <a:rPr lang="cs-CZ" sz="2400" dirty="0"/>
              <a:t>, gastroenteritis in </a:t>
            </a:r>
            <a:r>
              <a:rPr lang="cs-CZ" sz="2400" dirty="0" err="1"/>
              <a:t>infants</a:t>
            </a:r>
            <a:endParaRPr lang="cs-CZ" sz="2400" dirty="0"/>
          </a:p>
          <a:p>
            <a:endParaRPr lang="cs-CZ" sz="2400" dirty="0"/>
          </a:p>
        </p:txBody>
      </p:sp>
      <p:sp>
        <p:nvSpPr>
          <p:cNvPr id="3" name="TextovéPole 2"/>
          <p:cNvSpPr txBox="1"/>
          <p:nvPr/>
        </p:nvSpPr>
        <p:spPr>
          <a:xfrm>
            <a:off x="3224981" y="776748"/>
            <a:ext cx="5449762" cy="584775"/>
          </a:xfrm>
          <a:prstGeom prst="rect">
            <a:avLst/>
          </a:prstGeom>
          <a:noFill/>
        </p:spPr>
        <p:txBody>
          <a:bodyPr wrap="none" rtlCol="0">
            <a:spAutoFit/>
          </a:bodyPr>
          <a:lstStyle/>
          <a:p>
            <a:r>
              <a:rPr lang="en-US" sz="3200" b="1" dirty="0"/>
              <a:t>Microbes transmitted by water</a:t>
            </a:r>
            <a:endParaRPr lang="cs-CZ" sz="3200" b="1" dirty="0"/>
          </a:p>
        </p:txBody>
      </p:sp>
      <p:pic>
        <p:nvPicPr>
          <p:cNvPr id="4" name="Obrázek 3"/>
          <p:cNvPicPr>
            <a:picLocks noChangeAspect="1"/>
          </p:cNvPicPr>
          <p:nvPr/>
        </p:nvPicPr>
        <p:blipFill>
          <a:blip r:embed="rId3"/>
          <a:stretch>
            <a:fillRect/>
          </a:stretch>
        </p:blipFill>
        <p:spPr>
          <a:xfrm>
            <a:off x="255404" y="530779"/>
            <a:ext cx="2969577" cy="1076711"/>
          </a:xfrm>
          <a:prstGeom prst="rect">
            <a:avLst/>
          </a:prstGeom>
        </p:spPr>
      </p:pic>
      <p:pic>
        <p:nvPicPr>
          <p:cNvPr id="5" name="Obrázek 4"/>
          <p:cNvPicPr>
            <a:picLocks noChangeAspect="1"/>
          </p:cNvPicPr>
          <p:nvPr/>
        </p:nvPicPr>
        <p:blipFill>
          <a:blip r:embed="rId4"/>
          <a:stretch>
            <a:fillRect/>
          </a:stretch>
        </p:blipFill>
        <p:spPr>
          <a:xfrm>
            <a:off x="8674743" y="313773"/>
            <a:ext cx="3333750" cy="2095500"/>
          </a:xfrm>
          <a:prstGeom prst="rect">
            <a:avLst/>
          </a:prstGeom>
        </p:spPr>
      </p:pic>
      <p:pic>
        <p:nvPicPr>
          <p:cNvPr id="6" name="Obrázek 5"/>
          <p:cNvPicPr>
            <a:picLocks noChangeAspect="1"/>
          </p:cNvPicPr>
          <p:nvPr/>
        </p:nvPicPr>
        <p:blipFill>
          <a:blip r:embed="rId5"/>
          <a:stretch>
            <a:fillRect/>
          </a:stretch>
        </p:blipFill>
        <p:spPr>
          <a:xfrm>
            <a:off x="8132006" y="3023286"/>
            <a:ext cx="2327584" cy="1676588"/>
          </a:xfrm>
          <a:prstGeom prst="rect">
            <a:avLst/>
          </a:prstGeom>
        </p:spPr>
      </p:pic>
      <p:pic>
        <p:nvPicPr>
          <p:cNvPr id="7" name="Obrázek 6"/>
          <p:cNvPicPr>
            <a:picLocks noChangeAspect="1"/>
          </p:cNvPicPr>
          <p:nvPr/>
        </p:nvPicPr>
        <p:blipFill>
          <a:blip r:embed="rId6"/>
          <a:stretch>
            <a:fillRect/>
          </a:stretch>
        </p:blipFill>
        <p:spPr>
          <a:xfrm>
            <a:off x="1081856" y="5548765"/>
            <a:ext cx="2143125" cy="1419225"/>
          </a:xfrm>
          <a:prstGeom prst="rect">
            <a:avLst/>
          </a:prstGeom>
        </p:spPr>
      </p:pic>
      <p:pic>
        <p:nvPicPr>
          <p:cNvPr id="8" name="Obrázek 7"/>
          <p:cNvPicPr>
            <a:picLocks noChangeAspect="1"/>
          </p:cNvPicPr>
          <p:nvPr/>
        </p:nvPicPr>
        <p:blipFill>
          <a:blip r:embed="rId7"/>
          <a:stretch>
            <a:fillRect/>
          </a:stretch>
        </p:blipFill>
        <p:spPr>
          <a:xfrm>
            <a:off x="4713320" y="5631206"/>
            <a:ext cx="2082381" cy="1226794"/>
          </a:xfrm>
          <a:prstGeom prst="rect">
            <a:avLst/>
          </a:prstGeom>
        </p:spPr>
      </p:pic>
    </p:spTree>
    <p:extLst>
      <p:ext uri="{BB962C8B-B14F-4D97-AF65-F5344CB8AC3E}">
        <p14:creationId xmlns:p14="http://schemas.microsoft.com/office/powerpoint/2010/main" val="1362622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55406" y="1535723"/>
            <a:ext cx="10805651" cy="5262979"/>
          </a:xfrm>
          <a:prstGeom prst="rect">
            <a:avLst/>
          </a:prstGeom>
        </p:spPr>
        <p:txBody>
          <a:bodyPr wrap="square">
            <a:spAutoFit/>
          </a:bodyPr>
          <a:lstStyle/>
          <a:p>
            <a:br>
              <a:rPr lang="cs-CZ" sz="2400" dirty="0"/>
            </a:br>
            <a:r>
              <a:rPr lang="cs-CZ" sz="2400" b="1" dirty="0"/>
              <a:t>Gram negative aerobic </a:t>
            </a:r>
            <a:r>
              <a:rPr lang="cs-CZ" sz="2400" b="1" dirty="0" err="1"/>
              <a:t>rods</a:t>
            </a:r>
            <a:r>
              <a:rPr lang="cs-CZ" sz="2400" b="1" dirty="0"/>
              <a:t> and </a:t>
            </a:r>
            <a:r>
              <a:rPr lang="cs-CZ" sz="2400" b="1" dirty="0" err="1"/>
              <a:t>cocci</a:t>
            </a:r>
            <a:r>
              <a:rPr lang="cs-CZ" sz="2400" dirty="0"/>
              <a:t>:</a:t>
            </a:r>
          </a:p>
          <a:p>
            <a:br>
              <a:rPr lang="cs-CZ" sz="2400" dirty="0"/>
            </a:br>
            <a:r>
              <a:rPr lang="cs-CZ" sz="2400" i="1" dirty="0" err="1"/>
              <a:t>Klebsiella</a:t>
            </a:r>
            <a:r>
              <a:rPr lang="cs-CZ" sz="2400" i="1" dirty="0"/>
              <a:t> </a:t>
            </a:r>
            <a:r>
              <a:rPr lang="cs-CZ" sz="2400" i="1" dirty="0" err="1"/>
              <a:t>pneumoniae</a:t>
            </a:r>
            <a:r>
              <a:rPr lang="cs-CZ" sz="2400" i="1" dirty="0"/>
              <a:t>, </a:t>
            </a:r>
            <a:r>
              <a:rPr lang="cs-CZ" sz="2400" i="1" dirty="0" err="1"/>
              <a:t>Pseudomonas</a:t>
            </a:r>
            <a:r>
              <a:rPr lang="cs-CZ" sz="2400" i="1" dirty="0"/>
              <a:t> </a:t>
            </a:r>
            <a:r>
              <a:rPr lang="cs-CZ" sz="2400" i="1" dirty="0" err="1"/>
              <a:t>aeruginosa</a:t>
            </a:r>
            <a:r>
              <a:rPr lang="cs-CZ" sz="2400" i="1" dirty="0"/>
              <a:t> </a:t>
            </a:r>
          </a:p>
          <a:p>
            <a:pPr marL="342900" indent="-342900">
              <a:buFontTx/>
              <a:buChar char="-"/>
            </a:pPr>
            <a:r>
              <a:rPr lang="cs-CZ" sz="2400" dirty="0"/>
              <a:t>via </a:t>
            </a:r>
            <a:r>
              <a:rPr lang="cs-CZ" sz="2400" dirty="0" err="1"/>
              <a:t>aerosols</a:t>
            </a:r>
            <a:endParaRPr lang="cs-CZ" sz="2400" dirty="0"/>
          </a:p>
          <a:p>
            <a:pPr marL="342900" indent="-342900">
              <a:buFontTx/>
              <a:buChar char="-"/>
            </a:pPr>
            <a:r>
              <a:rPr lang="cs-CZ" sz="2400" dirty="0" err="1"/>
              <a:t>inflammation</a:t>
            </a:r>
            <a:r>
              <a:rPr lang="cs-CZ" sz="2400" dirty="0"/>
              <a:t> </a:t>
            </a:r>
            <a:r>
              <a:rPr lang="cs-CZ" sz="2400" dirty="0" err="1"/>
              <a:t>of</a:t>
            </a:r>
            <a:r>
              <a:rPr lang="cs-CZ" sz="2400" dirty="0"/>
              <a:t> </a:t>
            </a:r>
            <a:r>
              <a:rPr lang="cs-CZ" sz="2400" dirty="0" err="1"/>
              <a:t>the</a:t>
            </a:r>
            <a:r>
              <a:rPr lang="cs-CZ" sz="2400" dirty="0"/>
              <a:t> </a:t>
            </a:r>
            <a:r>
              <a:rPr lang="cs-CZ" sz="2400" dirty="0" err="1"/>
              <a:t>upper</a:t>
            </a:r>
            <a:r>
              <a:rPr lang="cs-CZ" sz="2400" dirty="0"/>
              <a:t> </a:t>
            </a:r>
            <a:r>
              <a:rPr lang="cs-CZ" sz="2400" dirty="0" err="1"/>
              <a:t>respiratory</a:t>
            </a:r>
            <a:r>
              <a:rPr lang="cs-CZ" sz="2400" dirty="0"/>
              <a:t> </a:t>
            </a:r>
            <a:r>
              <a:rPr lang="cs-CZ" sz="2400" dirty="0" err="1"/>
              <a:t>tract</a:t>
            </a:r>
            <a:r>
              <a:rPr lang="cs-CZ" sz="2400" dirty="0"/>
              <a:t>, </a:t>
            </a:r>
            <a:r>
              <a:rPr lang="cs-CZ" sz="2400" dirty="0" err="1"/>
              <a:t>lung</a:t>
            </a:r>
            <a:r>
              <a:rPr lang="cs-CZ" sz="2400" dirty="0"/>
              <a:t>, </a:t>
            </a:r>
          </a:p>
          <a:p>
            <a:r>
              <a:rPr lang="cs-CZ" sz="2400" dirty="0"/>
              <a:t>     </a:t>
            </a:r>
            <a:r>
              <a:rPr lang="cs-CZ" sz="2400" dirty="0" err="1"/>
              <a:t>urogenital</a:t>
            </a:r>
            <a:r>
              <a:rPr lang="cs-CZ" sz="2400" dirty="0"/>
              <a:t> </a:t>
            </a:r>
            <a:r>
              <a:rPr lang="cs-CZ" sz="2400" dirty="0" err="1"/>
              <a:t>tract</a:t>
            </a:r>
            <a:endParaRPr lang="cs-CZ" sz="2400" dirty="0"/>
          </a:p>
          <a:p>
            <a:endParaRPr lang="cs-CZ" sz="2400" dirty="0"/>
          </a:p>
          <a:p>
            <a:r>
              <a:rPr lang="cs-CZ" sz="2400" i="1" dirty="0" err="1"/>
              <a:t>Neisseria</a:t>
            </a:r>
            <a:r>
              <a:rPr lang="cs-CZ" sz="2400" i="1" dirty="0"/>
              <a:t> </a:t>
            </a:r>
            <a:r>
              <a:rPr lang="cs-CZ" sz="2400" i="1" dirty="0" err="1"/>
              <a:t>gonorhoea</a:t>
            </a:r>
            <a:r>
              <a:rPr lang="cs-CZ" sz="2400" i="1" dirty="0"/>
              <a:t>, Treponema </a:t>
            </a:r>
            <a:r>
              <a:rPr lang="cs-CZ" sz="2400" i="1" dirty="0" err="1"/>
              <a:t>pallidum</a:t>
            </a:r>
            <a:r>
              <a:rPr lang="cs-CZ" sz="2400" i="1" dirty="0"/>
              <a:t> </a:t>
            </a:r>
          </a:p>
          <a:p>
            <a:r>
              <a:rPr lang="cs-CZ" sz="2400" dirty="0"/>
              <a:t>- </a:t>
            </a:r>
            <a:r>
              <a:rPr lang="en-US" sz="2400" dirty="0"/>
              <a:t>they </a:t>
            </a:r>
            <a:r>
              <a:rPr lang="cs-CZ" sz="2400" dirty="0"/>
              <a:t>do </a:t>
            </a:r>
            <a:r>
              <a:rPr lang="en-US" sz="2400" dirty="0"/>
              <a:t>not</a:t>
            </a:r>
            <a:r>
              <a:rPr lang="cs-CZ" sz="2400" dirty="0"/>
              <a:t> </a:t>
            </a:r>
            <a:r>
              <a:rPr lang="cs-CZ" sz="2400" dirty="0" err="1"/>
              <a:t>survive</a:t>
            </a:r>
            <a:r>
              <a:rPr lang="en-US" sz="2400" dirty="0"/>
              <a:t> in the waters, transmission is unlikely</a:t>
            </a:r>
            <a:endParaRPr lang="cs-CZ" sz="2400" dirty="0"/>
          </a:p>
          <a:p>
            <a:br>
              <a:rPr lang="en-US" sz="2400" dirty="0"/>
            </a:br>
            <a:r>
              <a:rPr lang="en-US" sz="2400" i="1" dirty="0"/>
              <a:t>Campylobacter spp</a:t>
            </a:r>
            <a:r>
              <a:rPr lang="en-US" sz="2400" dirty="0"/>
              <a:t>. - diarrheal diseases</a:t>
            </a:r>
            <a:endParaRPr lang="cs-CZ" sz="2400" dirty="0"/>
          </a:p>
          <a:p>
            <a:br>
              <a:rPr lang="en-US" sz="2400" dirty="0"/>
            </a:br>
            <a:endParaRPr lang="cs-CZ" sz="2400" dirty="0"/>
          </a:p>
        </p:txBody>
      </p:sp>
      <p:sp>
        <p:nvSpPr>
          <p:cNvPr id="3" name="TextovéPole 2"/>
          <p:cNvSpPr txBox="1"/>
          <p:nvPr/>
        </p:nvSpPr>
        <p:spPr>
          <a:xfrm>
            <a:off x="3195484" y="698090"/>
            <a:ext cx="5449762" cy="584775"/>
          </a:xfrm>
          <a:prstGeom prst="rect">
            <a:avLst/>
          </a:prstGeom>
          <a:noFill/>
        </p:spPr>
        <p:txBody>
          <a:bodyPr wrap="none" rtlCol="0">
            <a:spAutoFit/>
          </a:bodyPr>
          <a:lstStyle/>
          <a:p>
            <a:r>
              <a:rPr lang="en-US" sz="3200" b="1" dirty="0"/>
              <a:t>Microbes transmitted by water</a:t>
            </a:r>
            <a:endParaRPr lang="cs-CZ" sz="3200" b="1" dirty="0"/>
          </a:p>
        </p:txBody>
      </p:sp>
      <p:pic>
        <p:nvPicPr>
          <p:cNvPr id="4" name="Obrázek 3"/>
          <p:cNvPicPr>
            <a:picLocks noChangeAspect="1"/>
          </p:cNvPicPr>
          <p:nvPr/>
        </p:nvPicPr>
        <p:blipFill>
          <a:blip r:embed="rId3"/>
          <a:stretch>
            <a:fillRect/>
          </a:stretch>
        </p:blipFill>
        <p:spPr>
          <a:xfrm>
            <a:off x="7156656" y="1418648"/>
            <a:ext cx="1968849" cy="1206714"/>
          </a:xfrm>
          <a:prstGeom prst="rect">
            <a:avLst/>
          </a:prstGeom>
        </p:spPr>
      </p:pic>
      <p:pic>
        <p:nvPicPr>
          <p:cNvPr id="5" name="Obrázek 4"/>
          <p:cNvPicPr>
            <a:picLocks noChangeAspect="1"/>
          </p:cNvPicPr>
          <p:nvPr/>
        </p:nvPicPr>
        <p:blipFill>
          <a:blip r:embed="rId4"/>
          <a:stretch>
            <a:fillRect/>
          </a:stretch>
        </p:blipFill>
        <p:spPr>
          <a:xfrm>
            <a:off x="9139515" y="1535723"/>
            <a:ext cx="3040213" cy="2796996"/>
          </a:xfrm>
          <a:prstGeom prst="rect">
            <a:avLst/>
          </a:prstGeom>
        </p:spPr>
      </p:pic>
      <p:pic>
        <p:nvPicPr>
          <p:cNvPr id="6" name="Obrázek 5"/>
          <p:cNvPicPr>
            <a:picLocks noChangeAspect="1"/>
          </p:cNvPicPr>
          <p:nvPr/>
        </p:nvPicPr>
        <p:blipFill>
          <a:blip r:embed="rId5"/>
          <a:stretch>
            <a:fillRect/>
          </a:stretch>
        </p:blipFill>
        <p:spPr>
          <a:xfrm>
            <a:off x="8766737" y="4103242"/>
            <a:ext cx="2800473" cy="2924938"/>
          </a:xfrm>
          <a:prstGeom prst="rect">
            <a:avLst/>
          </a:prstGeom>
        </p:spPr>
      </p:pic>
    </p:spTree>
    <p:extLst>
      <p:ext uri="{BB962C8B-B14F-4D97-AF65-F5344CB8AC3E}">
        <p14:creationId xmlns:p14="http://schemas.microsoft.com/office/powerpoint/2010/main" val="638186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16077" y="1664390"/>
            <a:ext cx="10589342" cy="4154984"/>
          </a:xfrm>
          <a:prstGeom prst="rect">
            <a:avLst/>
          </a:prstGeom>
        </p:spPr>
        <p:txBody>
          <a:bodyPr wrap="square">
            <a:spAutoFit/>
          </a:bodyPr>
          <a:lstStyle/>
          <a:p>
            <a:br>
              <a:rPr lang="en-US" sz="2400" dirty="0"/>
            </a:br>
            <a:r>
              <a:rPr lang="en-US" sz="2400" i="1" dirty="0"/>
              <a:t>Legionella </a:t>
            </a:r>
            <a:r>
              <a:rPr lang="en-US" sz="2400" i="1" dirty="0" err="1"/>
              <a:t>pneumophila</a:t>
            </a:r>
            <a:r>
              <a:rPr lang="en-US" sz="2400" i="1" dirty="0"/>
              <a:t> </a:t>
            </a:r>
            <a:r>
              <a:rPr lang="en-US" sz="2400" dirty="0"/>
              <a:t>(Legionella) – </a:t>
            </a:r>
            <a:r>
              <a:rPr lang="cs-CZ" sz="2400" dirty="0"/>
              <a:t> G- aerobic rod</a:t>
            </a:r>
          </a:p>
          <a:p>
            <a:endParaRPr lang="cs-CZ" sz="2400" dirty="0"/>
          </a:p>
          <a:p>
            <a:r>
              <a:rPr lang="cs-CZ" sz="2400" b="1" dirty="0"/>
              <a:t>O</a:t>
            </a:r>
            <a:r>
              <a:rPr lang="en-US" sz="2400" b="1" dirty="0" err="1"/>
              <a:t>ccurrence</a:t>
            </a:r>
            <a:r>
              <a:rPr lang="en-US" sz="2400" dirty="0"/>
              <a:t>: </a:t>
            </a:r>
            <a:endParaRPr lang="cs-CZ" sz="2400" dirty="0"/>
          </a:p>
          <a:p>
            <a:r>
              <a:rPr lang="cs-CZ" sz="2400" dirty="0"/>
              <a:t>h</a:t>
            </a:r>
            <a:r>
              <a:rPr lang="en-US" sz="2400" dirty="0" err="1"/>
              <a:t>ot</a:t>
            </a:r>
            <a:r>
              <a:rPr lang="en-US" sz="2400" dirty="0"/>
              <a:t> and cold water, surface water, water courses as part of biofilms, filters, refrigeration circuits of air conditioners.</a:t>
            </a:r>
            <a:endParaRPr lang="cs-CZ" sz="2400" dirty="0"/>
          </a:p>
          <a:p>
            <a:br>
              <a:rPr lang="en-US" sz="2400" dirty="0"/>
            </a:br>
            <a:r>
              <a:rPr lang="en-US" sz="2400" b="1" dirty="0"/>
              <a:t>Survives</a:t>
            </a:r>
            <a:r>
              <a:rPr lang="en-US" sz="2400" dirty="0"/>
              <a:t> in humid environments</a:t>
            </a:r>
            <a:br>
              <a:rPr lang="en-US" sz="2400" dirty="0"/>
            </a:br>
            <a:r>
              <a:rPr lang="en-US" sz="2400" dirty="0"/>
              <a:t>It </a:t>
            </a:r>
            <a:r>
              <a:rPr lang="en-US" sz="2400" b="1" dirty="0"/>
              <a:t>lives</a:t>
            </a:r>
            <a:r>
              <a:rPr lang="en-US" sz="2400" dirty="0"/>
              <a:t> and multiplies at 25-50 </a:t>
            </a:r>
            <a:r>
              <a:rPr lang="en-US" sz="2400" baseline="30000" dirty="0" err="1"/>
              <a:t>o</a:t>
            </a:r>
            <a:r>
              <a:rPr lang="en-US" sz="2400" dirty="0" err="1"/>
              <a:t>C.</a:t>
            </a:r>
            <a:br>
              <a:rPr lang="en-US" sz="2400" dirty="0"/>
            </a:br>
            <a:r>
              <a:rPr lang="en-US" sz="2400" b="1" dirty="0"/>
              <a:t>Spread</a:t>
            </a:r>
            <a:r>
              <a:rPr lang="en-US" sz="2400" dirty="0"/>
              <a:t> with air - inhalation of aerosol contaminated water </a:t>
            </a:r>
            <a:endParaRPr lang="cs-CZ" sz="2400" dirty="0"/>
          </a:p>
          <a:p>
            <a:r>
              <a:rPr lang="en-US" sz="2400" b="1" dirty="0"/>
              <a:t>Respiratory</a:t>
            </a:r>
            <a:r>
              <a:rPr lang="cs-CZ" sz="2400" dirty="0"/>
              <a:t> </a:t>
            </a:r>
            <a:r>
              <a:rPr lang="en-US" sz="2400" dirty="0"/>
              <a:t>tract infections, pneumonia (Legionnaires' disease)</a:t>
            </a:r>
            <a:endParaRPr lang="cs-CZ" sz="2400" dirty="0"/>
          </a:p>
        </p:txBody>
      </p:sp>
      <p:sp>
        <p:nvSpPr>
          <p:cNvPr id="3" name="TextovéPole 2"/>
          <p:cNvSpPr txBox="1"/>
          <p:nvPr/>
        </p:nvSpPr>
        <p:spPr>
          <a:xfrm>
            <a:off x="3411794" y="678426"/>
            <a:ext cx="5449762" cy="584775"/>
          </a:xfrm>
          <a:prstGeom prst="rect">
            <a:avLst/>
          </a:prstGeom>
          <a:noFill/>
        </p:spPr>
        <p:txBody>
          <a:bodyPr wrap="none" rtlCol="0">
            <a:spAutoFit/>
          </a:bodyPr>
          <a:lstStyle/>
          <a:p>
            <a:r>
              <a:rPr lang="en-US" sz="3200" b="1" dirty="0"/>
              <a:t>Microbes transmitted by water</a:t>
            </a:r>
            <a:endParaRPr lang="cs-CZ" sz="3200" b="1"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62" y="189470"/>
            <a:ext cx="2756740" cy="1815414"/>
          </a:xfrm>
          <a:prstGeom prst="rect">
            <a:avLst/>
          </a:prstGeom>
        </p:spPr>
      </p:pic>
      <p:pic>
        <p:nvPicPr>
          <p:cNvPr id="6" name="Obrázek 5"/>
          <p:cNvPicPr>
            <a:picLocks noChangeAspect="1"/>
          </p:cNvPicPr>
          <p:nvPr/>
        </p:nvPicPr>
        <p:blipFill>
          <a:blip r:embed="rId3"/>
          <a:stretch>
            <a:fillRect/>
          </a:stretch>
        </p:blipFill>
        <p:spPr>
          <a:xfrm>
            <a:off x="8952394" y="3872212"/>
            <a:ext cx="2915293" cy="2714584"/>
          </a:xfrm>
          <a:prstGeom prst="rect">
            <a:avLst/>
          </a:prstGeom>
        </p:spPr>
      </p:pic>
      <p:pic>
        <p:nvPicPr>
          <p:cNvPr id="7" name="Obrázek 6"/>
          <p:cNvPicPr>
            <a:picLocks noChangeAspect="1"/>
          </p:cNvPicPr>
          <p:nvPr/>
        </p:nvPicPr>
        <p:blipFill>
          <a:blip r:embed="rId4"/>
          <a:stretch>
            <a:fillRect/>
          </a:stretch>
        </p:blipFill>
        <p:spPr>
          <a:xfrm>
            <a:off x="6170141" y="3550530"/>
            <a:ext cx="2529016" cy="1495017"/>
          </a:xfrm>
          <a:prstGeom prst="rect">
            <a:avLst/>
          </a:prstGeom>
        </p:spPr>
      </p:pic>
      <p:pic>
        <p:nvPicPr>
          <p:cNvPr id="8" name="Obrázek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223863" y="408781"/>
            <a:ext cx="1829256" cy="331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2"/>
          <p:cNvSpPr txBox="1">
            <a:spLocks noChangeArrowheads="1"/>
          </p:cNvSpPr>
          <p:nvPr/>
        </p:nvSpPr>
        <p:spPr bwMode="auto">
          <a:xfrm>
            <a:off x="8843963" y="85725"/>
            <a:ext cx="2120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b="1" dirty="0"/>
              <a:t>1976 Philadelphia</a:t>
            </a:r>
          </a:p>
          <a:p>
            <a:pPr>
              <a:spcBef>
                <a:spcPct val="0"/>
              </a:spcBef>
              <a:buClrTx/>
              <a:buSzTx/>
              <a:buFontTx/>
              <a:buNone/>
            </a:pPr>
            <a:r>
              <a:rPr lang="cs-CZ" altLang="cs-CZ" sz="1800" b="1" dirty="0"/>
              <a:t>(182 – 29)</a:t>
            </a:r>
          </a:p>
        </p:txBody>
      </p:sp>
    </p:spTree>
    <p:extLst>
      <p:ext uri="{BB962C8B-B14F-4D97-AF65-F5344CB8AC3E}">
        <p14:creationId xmlns:p14="http://schemas.microsoft.com/office/powerpoint/2010/main" val="788421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06244" y="1712704"/>
            <a:ext cx="10481187" cy="4154984"/>
          </a:xfrm>
          <a:prstGeom prst="rect">
            <a:avLst/>
          </a:prstGeom>
        </p:spPr>
        <p:txBody>
          <a:bodyPr wrap="square">
            <a:spAutoFit/>
          </a:bodyPr>
          <a:lstStyle/>
          <a:p>
            <a:r>
              <a:rPr lang="en-US" sz="2400" b="1" dirty="0"/>
              <a:t>Leptospirosis</a:t>
            </a:r>
            <a:r>
              <a:rPr lang="en-US" sz="2400" dirty="0"/>
              <a:t> – </a:t>
            </a:r>
            <a:r>
              <a:rPr lang="cs-CZ" sz="2400" dirty="0"/>
              <a:t>G- </a:t>
            </a:r>
            <a:r>
              <a:rPr lang="cs-CZ" sz="2400" dirty="0" err="1"/>
              <a:t>spirochete</a:t>
            </a:r>
            <a:endParaRPr lang="cs-CZ" sz="2400" dirty="0"/>
          </a:p>
          <a:p>
            <a:endParaRPr lang="cs-CZ" sz="2400" dirty="0"/>
          </a:p>
          <a:p>
            <a:r>
              <a:rPr lang="cs-CZ" sz="2400" dirty="0"/>
              <a:t>F</a:t>
            </a:r>
            <a:r>
              <a:rPr lang="en-US" sz="2400" dirty="0" err="1"/>
              <a:t>ebrile</a:t>
            </a:r>
            <a:r>
              <a:rPr lang="en-US" sz="2400" dirty="0"/>
              <a:t> bacterial disease, a </a:t>
            </a:r>
            <a:r>
              <a:rPr lang="en-US" sz="2400" b="1" dirty="0"/>
              <a:t>zoonotic</a:t>
            </a:r>
            <a:r>
              <a:rPr lang="en-US" sz="2400" dirty="0"/>
              <a:t> disease caused by </a:t>
            </a:r>
            <a:r>
              <a:rPr lang="cs-CZ" sz="2400" dirty="0" err="1"/>
              <a:t>genera</a:t>
            </a:r>
            <a:r>
              <a:rPr lang="cs-CZ" sz="2400" dirty="0"/>
              <a:t> </a:t>
            </a:r>
            <a:r>
              <a:rPr lang="en-US" sz="2400" i="1" dirty="0" err="1"/>
              <a:t>Leptospira</a:t>
            </a:r>
            <a:endParaRPr lang="cs-CZ" sz="2400" i="1" dirty="0"/>
          </a:p>
          <a:p>
            <a:br>
              <a:rPr lang="en-US" sz="2400" i="1" dirty="0"/>
            </a:br>
            <a:r>
              <a:rPr lang="en-US" sz="2400" dirty="0"/>
              <a:t>The </a:t>
            </a:r>
            <a:r>
              <a:rPr lang="cs-CZ" sz="2400" b="1" dirty="0" err="1"/>
              <a:t>way</a:t>
            </a:r>
            <a:r>
              <a:rPr lang="cs-CZ" sz="2400" b="1" dirty="0"/>
              <a:t> </a:t>
            </a:r>
            <a:r>
              <a:rPr lang="en-US" sz="2400" b="1" dirty="0"/>
              <a:t>of infecting </a:t>
            </a:r>
            <a:r>
              <a:rPr lang="en-US" sz="2400" dirty="0"/>
              <a:t>people is contacting </a:t>
            </a:r>
            <a:r>
              <a:rPr lang="cs-CZ" sz="2400" dirty="0" err="1"/>
              <a:t>damaged</a:t>
            </a:r>
            <a:r>
              <a:rPr lang="cs-CZ" sz="2400" dirty="0"/>
              <a:t> </a:t>
            </a:r>
            <a:r>
              <a:rPr lang="en-US" sz="2400" dirty="0"/>
              <a:t>skin, eyes or mucous membranes with water contaminated by the urine of the infected animal</a:t>
            </a:r>
            <a:endParaRPr lang="cs-CZ" sz="2400" dirty="0"/>
          </a:p>
          <a:p>
            <a:br>
              <a:rPr lang="en-US" sz="2400" dirty="0"/>
            </a:br>
            <a:r>
              <a:rPr lang="en-US" sz="2400" dirty="0"/>
              <a:t>This is an </a:t>
            </a:r>
            <a:r>
              <a:rPr lang="en-US" sz="2400" b="1" dirty="0" err="1"/>
              <a:t>antropozoonosis</a:t>
            </a:r>
            <a:r>
              <a:rPr lang="cs-CZ" sz="2400" dirty="0"/>
              <a:t> – </a:t>
            </a:r>
            <a:r>
              <a:rPr lang="en-US" sz="2400" dirty="0"/>
              <a:t>transfer</a:t>
            </a:r>
            <a:r>
              <a:rPr lang="cs-CZ" sz="2400" dirty="0"/>
              <a:t> </a:t>
            </a:r>
            <a:r>
              <a:rPr lang="cs-CZ" sz="2400" dirty="0" err="1"/>
              <a:t>from</a:t>
            </a:r>
            <a:r>
              <a:rPr lang="cs-CZ" sz="2400" dirty="0"/>
              <a:t> </a:t>
            </a:r>
            <a:r>
              <a:rPr lang="en-US" sz="2400" dirty="0"/>
              <a:t>animal</a:t>
            </a:r>
            <a:r>
              <a:rPr lang="cs-CZ" sz="2400" dirty="0"/>
              <a:t> </a:t>
            </a:r>
            <a:r>
              <a:rPr lang="en-US" sz="2400" dirty="0"/>
              <a:t>(rats, mice, cattle)</a:t>
            </a:r>
            <a:r>
              <a:rPr lang="cs-CZ" sz="2400" dirty="0"/>
              <a:t> </a:t>
            </a:r>
            <a:r>
              <a:rPr lang="en-US" sz="2400" dirty="0"/>
              <a:t> to humans</a:t>
            </a:r>
            <a:endParaRPr lang="cs-CZ" sz="2400" dirty="0"/>
          </a:p>
          <a:p>
            <a:endParaRPr lang="cs-CZ" sz="2400" dirty="0"/>
          </a:p>
          <a:p>
            <a:r>
              <a:rPr lang="en-US" sz="2400" b="1" dirty="0"/>
              <a:t>Symptoms</a:t>
            </a:r>
            <a:r>
              <a:rPr lang="en-US" sz="2400" dirty="0"/>
              <a:t> - high fever, chills, tremor, severe headache </a:t>
            </a:r>
            <a:endParaRPr lang="cs-CZ" sz="2400" dirty="0"/>
          </a:p>
          <a:p>
            <a:r>
              <a:rPr lang="en-US" sz="2400" dirty="0"/>
              <a:t>and muscle aches, abdominal pain, nausea, vomiting</a:t>
            </a:r>
            <a:endParaRPr lang="cs-CZ" sz="2400" dirty="0"/>
          </a:p>
        </p:txBody>
      </p:sp>
      <p:sp>
        <p:nvSpPr>
          <p:cNvPr id="3" name="TextovéPole 2"/>
          <p:cNvSpPr txBox="1"/>
          <p:nvPr/>
        </p:nvSpPr>
        <p:spPr>
          <a:xfrm>
            <a:off x="3185652" y="707923"/>
            <a:ext cx="5449762" cy="584775"/>
          </a:xfrm>
          <a:prstGeom prst="rect">
            <a:avLst/>
          </a:prstGeom>
          <a:noFill/>
        </p:spPr>
        <p:txBody>
          <a:bodyPr wrap="none" rtlCol="0">
            <a:spAutoFit/>
          </a:bodyPr>
          <a:lstStyle/>
          <a:p>
            <a:r>
              <a:rPr lang="en-US" sz="3200" b="1" dirty="0"/>
              <a:t>Microbes transmitted by water</a:t>
            </a:r>
            <a:endParaRPr lang="cs-CZ" sz="3200" b="1" dirty="0"/>
          </a:p>
        </p:txBody>
      </p:sp>
      <p:pic>
        <p:nvPicPr>
          <p:cNvPr id="4" name="Obrázek 3"/>
          <p:cNvPicPr>
            <a:picLocks noChangeAspect="1"/>
          </p:cNvPicPr>
          <p:nvPr/>
        </p:nvPicPr>
        <p:blipFill>
          <a:blip r:embed="rId2"/>
          <a:stretch>
            <a:fillRect/>
          </a:stretch>
        </p:blipFill>
        <p:spPr>
          <a:xfrm>
            <a:off x="8962769" y="228906"/>
            <a:ext cx="2653570" cy="2127584"/>
          </a:xfrm>
          <a:prstGeom prst="rect">
            <a:avLst/>
          </a:prstGeom>
        </p:spPr>
      </p:pic>
      <p:pic>
        <p:nvPicPr>
          <p:cNvPr id="5" name="Obrázek 4"/>
          <p:cNvPicPr>
            <a:picLocks noChangeAspect="1"/>
          </p:cNvPicPr>
          <p:nvPr/>
        </p:nvPicPr>
        <p:blipFill>
          <a:blip r:embed="rId3"/>
          <a:stretch>
            <a:fillRect/>
          </a:stretch>
        </p:blipFill>
        <p:spPr>
          <a:xfrm>
            <a:off x="7860957" y="4777945"/>
            <a:ext cx="4463878" cy="2678327"/>
          </a:xfrm>
          <a:prstGeom prst="rect">
            <a:avLst/>
          </a:prstGeom>
        </p:spPr>
      </p:pic>
    </p:spTree>
    <p:extLst>
      <p:ext uri="{BB962C8B-B14F-4D97-AF65-F5344CB8AC3E}">
        <p14:creationId xmlns:p14="http://schemas.microsoft.com/office/powerpoint/2010/main" val="2674416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223889" y="1055077"/>
            <a:ext cx="184731" cy="369332"/>
          </a:xfrm>
          <a:prstGeom prst="rect">
            <a:avLst/>
          </a:prstGeom>
          <a:noFill/>
        </p:spPr>
        <p:txBody>
          <a:bodyPr wrap="none" rtlCol="0">
            <a:spAutoFit/>
          </a:bodyPr>
          <a:lstStyle/>
          <a:p>
            <a:endParaRPr lang="cs-CZ" dirty="0"/>
          </a:p>
        </p:txBody>
      </p:sp>
      <p:sp>
        <p:nvSpPr>
          <p:cNvPr id="4" name="TextovéPole 3"/>
          <p:cNvSpPr txBox="1"/>
          <p:nvPr/>
        </p:nvSpPr>
        <p:spPr>
          <a:xfrm>
            <a:off x="4160111" y="733168"/>
            <a:ext cx="3149067" cy="584775"/>
          </a:xfrm>
          <a:prstGeom prst="rect">
            <a:avLst/>
          </a:prstGeom>
          <a:noFill/>
        </p:spPr>
        <p:txBody>
          <a:bodyPr wrap="none" rtlCol="0">
            <a:spAutoFit/>
          </a:bodyPr>
          <a:lstStyle/>
          <a:p>
            <a:r>
              <a:rPr lang="cs-CZ" sz="3200" b="1" dirty="0" err="1"/>
              <a:t>Water</a:t>
            </a:r>
            <a:r>
              <a:rPr lang="cs-CZ" sz="3200" b="1" dirty="0"/>
              <a:t> and </a:t>
            </a:r>
            <a:r>
              <a:rPr lang="cs-CZ" sz="3200" b="1" dirty="0" err="1"/>
              <a:t>health</a:t>
            </a:r>
            <a:endParaRPr lang="cs-CZ" sz="3200" b="1" dirty="0"/>
          </a:p>
        </p:txBody>
      </p:sp>
      <p:sp>
        <p:nvSpPr>
          <p:cNvPr id="5" name="Obdélník 4"/>
          <p:cNvSpPr/>
          <p:nvPr/>
        </p:nvSpPr>
        <p:spPr>
          <a:xfrm>
            <a:off x="1622318" y="2274838"/>
            <a:ext cx="8308258" cy="3785652"/>
          </a:xfrm>
          <a:prstGeom prst="rect">
            <a:avLst/>
          </a:prstGeom>
        </p:spPr>
        <p:txBody>
          <a:bodyPr wrap="square">
            <a:spAutoFit/>
          </a:bodyPr>
          <a:lstStyle/>
          <a:p>
            <a:r>
              <a:rPr lang="cs-CZ" sz="2400" dirty="0"/>
              <a:t>                                       </a:t>
            </a:r>
            <a:r>
              <a:rPr lang="en-US" sz="2400" dirty="0"/>
              <a:t>Act No. 258/2000 Coll. </a:t>
            </a:r>
            <a:endParaRPr lang="cs-CZ" sz="2400" dirty="0"/>
          </a:p>
          <a:p>
            <a:r>
              <a:rPr lang="cs-CZ" sz="2400" dirty="0"/>
              <a:t>                                   </a:t>
            </a:r>
            <a:r>
              <a:rPr lang="en-US" sz="2400" dirty="0"/>
              <a:t>on public health protection: </a:t>
            </a:r>
            <a:endParaRPr lang="cs-CZ" sz="2400" dirty="0"/>
          </a:p>
          <a:p>
            <a:endParaRPr lang="cs-CZ" sz="2400" dirty="0"/>
          </a:p>
          <a:p>
            <a:r>
              <a:rPr lang="cs-CZ" sz="2400" b="1" dirty="0"/>
              <a:t>„</a:t>
            </a:r>
            <a:r>
              <a:rPr lang="en-US" sz="2400" b="1" dirty="0"/>
              <a:t>Drinking water </a:t>
            </a:r>
            <a:r>
              <a:rPr lang="en-US" sz="2400" dirty="0"/>
              <a:t>is all water in its original state or after treatment intended for drinking, cooking, preparation of food and drink</a:t>
            </a:r>
            <a:r>
              <a:rPr lang="cs-CZ" sz="2400" dirty="0"/>
              <a:t>s</a:t>
            </a:r>
            <a:r>
              <a:rPr lang="en-US" sz="2400" dirty="0"/>
              <a:t>, water used in the food industry, water intended for body care, cleaning of objects , which by their intended purpose come into contact with food or human body and for other purposes of human consumption, irrespective of its origin, state and mode of delivery</a:t>
            </a:r>
            <a:r>
              <a:rPr lang="cs-CZ" sz="2400" dirty="0"/>
              <a:t>.</a:t>
            </a:r>
            <a:r>
              <a:rPr lang="en-US" sz="2400" dirty="0"/>
              <a:t> </a:t>
            </a:r>
            <a:r>
              <a:rPr lang="cs-CZ" sz="2400" dirty="0"/>
              <a:t>„</a:t>
            </a:r>
          </a:p>
        </p:txBody>
      </p:sp>
      <p:pic>
        <p:nvPicPr>
          <p:cNvPr id="6" name="Obrázek 5"/>
          <p:cNvPicPr>
            <a:picLocks noChangeAspect="1"/>
          </p:cNvPicPr>
          <p:nvPr/>
        </p:nvPicPr>
        <p:blipFill>
          <a:blip r:embed="rId2"/>
          <a:stretch>
            <a:fillRect/>
          </a:stretch>
        </p:blipFill>
        <p:spPr>
          <a:xfrm>
            <a:off x="8268045" y="165787"/>
            <a:ext cx="3755080" cy="2816310"/>
          </a:xfrm>
          <a:prstGeom prst="rect">
            <a:avLst/>
          </a:prstGeom>
        </p:spPr>
      </p:pic>
      <p:pic>
        <p:nvPicPr>
          <p:cNvPr id="3" name="Obrázek 2"/>
          <p:cNvPicPr>
            <a:picLocks noChangeAspect="1"/>
          </p:cNvPicPr>
          <p:nvPr/>
        </p:nvPicPr>
        <p:blipFill>
          <a:blip r:embed="rId3"/>
          <a:stretch>
            <a:fillRect/>
          </a:stretch>
        </p:blipFill>
        <p:spPr>
          <a:xfrm>
            <a:off x="166360" y="264297"/>
            <a:ext cx="3623733" cy="2717800"/>
          </a:xfrm>
          <a:prstGeom prst="rect">
            <a:avLst/>
          </a:prstGeom>
        </p:spPr>
      </p:pic>
    </p:spTree>
    <p:extLst>
      <p:ext uri="{BB962C8B-B14F-4D97-AF65-F5344CB8AC3E}">
        <p14:creationId xmlns:p14="http://schemas.microsoft.com/office/powerpoint/2010/main" val="947804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689401" y="470138"/>
            <a:ext cx="5449762" cy="584775"/>
          </a:xfrm>
          <a:prstGeom prst="rect">
            <a:avLst/>
          </a:prstGeom>
        </p:spPr>
        <p:txBody>
          <a:bodyPr wrap="none">
            <a:spAutoFit/>
          </a:bodyPr>
          <a:lstStyle/>
          <a:p>
            <a:r>
              <a:rPr lang="en-US" sz="3200" b="1" dirty="0"/>
              <a:t>Microbes transmitted by water</a:t>
            </a:r>
            <a:endParaRPr lang="cs-CZ" sz="3200" b="1" dirty="0"/>
          </a:p>
        </p:txBody>
      </p:sp>
      <p:sp>
        <p:nvSpPr>
          <p:cNvPr id="3" name="Obdélník 2"/>
          <p:cNvSpPr/>
          <p:nvPr/>
        </p:nvSpPr>
        <p:spPr>
          <a:xfrm>
            <a:off x="2433233" y="3105835"/>
            <a:ext cx="9825925" cy="738664"/>
          </a:xfrm>
          <a:prstGeom prst="rect">
            <a:avLst/>
          </a:prstGeom>
        </p:spPr>
        <p:txBody>
          <a:bodyPr wrap="square">
            <a:spAutoFit/>
          </a:bodyPr>
          <a:lstStyle/>
          <a:p>
            <a:br>
              <a:rPr lang="cs-CZ" dirty="0"/>
            </a:br>
            <a:r>
              <a:rPr lang="cs-CZ" sz="2400" b="1" dirty="0" err="1"/>
              <a:t>Fungi</a:t>
            </a:r>
            <a:r>
              <a:rPr lang="cs-CZ" sz="2400" b="1" dirty="0"/>
              <a:t> and </a:t>
            </a:r>
            <a:r>
              <a:rPr lang="cs-CZ" sz="2400" b="1" dirty="0" err="1"/>
              <a:t>yeasts</a:t>
            </a:r>
            <a:r>
              <a:rPr lang="cs-CZ" sz="2400" b="1" dirty="0"/>
              <a:t> </a:t>
            </a:r>
            <a:r>
              <a:rPr lang="cs-CZ" sz="2400" dirty="0"/>
              <a:t>– </a:t>
            </a:r>
            <a:r>
              <a:rPr lang="cs-CZ" sz="2400" dirty="0" err="1"/>
              <a:t>water</a:t>
            </a:r>
            <a:r>
              <a:rPr lang="cs-CZ" sz="2400" dirty="0"/>
              <a:t> </a:t>
            </a:r>
            <a:r>
              <a:rPr lang="cs-CZ" sz="2400" dirty="0" err="1"/>
              <a:t>mains</a:t>
            </a:r>
            <a:r>
              <a:rPr lang="cs-CZ" sz="2400" dirty="0"/>
              <a:t>, air </a:t>
            </a:r>
            <a:r>
              <a:rPr lang="cs-CZ" sz="2400" dirty="0" err="1"/>
              <a:t>washers</a:t>
            </a:r>
            <a:r>
              <a:rPr lang="cs-CZ" sz="2400" dirty="0"/>
              <a:t>, air </a:t>
            </a:r>
            <a:r>
              <a:rPr lang="cs-CZ" sz="2400" dirty="0" err="1"/>
              <a:t>conditioning</a:t>
            </a:r>
            <a:endParaRPr lang="cs-CZ" sz="2400" dirty="0"/>
          </a:p>
        </p:txBody>
      </p:sp>
    </p:spTree>
    <p:extLst>
      <p:ext uri="{BB962C8B-B14F-4D97-AF65-F5344CB8AC3E}">
        <p14:creationId xmlns:p14="http://schemas.microsoft.com/office/powerpoint/2010/main" val="3438382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99767" y="1565219"/>
            <a:ext cx="10864646" cy="2677656"/>
          </a:xfrm>
          <a:prstGeom prst="rect">
            <a:avLst/>
          </a:prstGeom>
        </p:spPr>
        <p:txBody>
          <a:bodyPr wrap="square">
            <a:spAutoFit/>
          </a:bodyPr>
          <a:lstStyle/>
          <a:p>
            <a:r>
              <a:rPr lang="cs-CZ" sz="2400" i="1" dirty="0" err="1"/>
              <a:t>Cryprosporidium</a:t>
            </a:r>
            <a:r>
              <a:rPr lang="cs-CZ" sz="2400" dirty="0"/>
              <a:t> - protozoa</a:t>
            </a:r>
            <a:r>
              <a:rPr lang="en-US" sz="2400" dirty="0"/>
              <a:t> - occurrence in surface waters.</a:t>
            </a:r>
            <a:br>
              <a:rPr lang="en-US" sz="2400" dirty="0"/>
            </a:br>
            <a:r>
              <a:rPr lang="cs-CZ" sz="2400" dirty="0"/>
              <a:t>- i</a:t>
            </a:r>
            <a:r>
              <a:rPr lang="en-US" sz="2400" dirty="0"/>
              <a:t>t can also penetrate into drinking water - chemical disinfection </a:t>
            </a:r>
            <a:endParaRPr lang="cs-CZ" sz="2400" dirty="0"/>
          </a:p>
          <a:p>
            <a:r>
              <a:rPr lang="cs-CZ" sz="2400" dirty="0"/>
              <a:t>  </a:t>
            </a:r>
            <a:r>
              <a:rPr lang="en-US" sz="2400" dirty="0"/>
              <a:t>against oocysts is ineffective. </a:t>
            </a:r>
            <a:endParaRPr lang="cs-CZ" sz="2400" dirty="0"/>
          </a:p>
          <a:p>
            <a:pPr marL="342900" indent="-342900">
              <a:buFontTx/>
              <a:buChar char="-"/>
            </a:pPr>
            <a:r>
              <a:rPr lang="cs-CZ" sz="2400" dirty="0"/>
              <a:t>c</a:t>
            </a:r>
            <a:r>
              <a:rPr lang="en-US" sz="2400" dirty="0" err="1"/>
              <a:t>auses</a:t>
            </a:r>
            <a:r>
              <a:rPr lang="en-US" sz="2400" dirty="0"/>
              <a:t> diarrheal disease - cryptosporidiosis. </a:t>
            </a:r>
            <a:endParaRPr lang="cs-CZ" sz="2400" dirty="0"/>
          </a:p>
          <a:p>
            <a:pPr marL="342900" indent="-342900">
              <a:buFontTx/>
              <a:buChar char="-"/>
            </a:pPr>
            <a:r>
              <a:rPr lang="cs-CZ" sz="2400" b="1" dirty="0"/>
              <a:t>1993 </a:t>
            </a:r>
            <a:r>
              <a:rPr lang="cs-CZ" sz="2400" b="1" dirty="0" err="1"/>
              <a:t>Milwaukee</a:t>
            </a:r>
            <a:r>
              <a:rPr lang="cs-CZ" sz="2400" b="1" dirty="0"/>
              <a:t> </a:t>
            </a:r>
            <a:r>
              <a:rPr lang="cs-CZ" sz="2400" b="1" dirty="0" err="1"/>
              <a:t>Cryptosporidiosis</a:t>
            </a:r>
            <a:r>
              <a:rPr lang="cs-CZ" sz="2400" b="1" dirty="0"/>
              <a:t> </a:t>
            </a:r>
            <a:r>
              <a:rPr lang="cs-CZ" sz="2400" b="1" dirty="0" err="1"/>
              <a:t>outbreak</a:t>
            </a:r>
            <a:r>
              <a:rPr lang="cs-CZ" sz="2400" b="1" dirty="0"/>
              <a:t> </a:t>
            </a:r>
            <a:r>
              <a:rPr lang="en-US" sz="2400" dirty="0"/>
              <a:t>-</a:t>
            </a:r>
            <a:r>
              <a:rPr lang="cs-CZ" sz="2400" dirty="0"/>
              <a:t> </a:t>
            </a:r>
            <a:r>
              <a:rPr lang="en-US" sz="2400" dirty="0"/>
              <a:t>400,000 patients</a:t>
            </a:r>
            <a:endParaRPr lang="cs-CZ" sz="2400" dirty="0"/>
          </a:p>
          <a:p>
            <a:r>
              <a:rPr lang="cs-CZ" sz="2400" dirty="0"/>
              <a:t>      104 </a:t>
            </a:r>
            <a:r>
              <a:rPr lang="cs-CZ" sz="2400" dirty="0" err="1"/>
              <a:t>death</a:t>
            </a:r>
            <a:br>
              <a:rPr lang="en-US" sz="2400" dirty="0"/>
            </a:br>
            <a:r>
              <a:rPr lang="en-US" sz="2400" i="1" dirty="0"/>
              <a:t>Giardia intestinalis </a:t>
            </a:r>
            <a:r>
              <a:rPr lang="en-US" sz="2400" dirty="0"/>
              <a:t>- human lamblia - </a:t>
            </a:r>
            <a:r>
              <a:rPr lang="cs-CZ" sz="2400" dirty="0"/>
              <a:t>i</a:t>
            </a:r>
            <a:r>
              <a:rPr lang="en-US" sz="2400" dirty="0"/>
              <a:t>t causes diarrheal disease – giardiasis</a:t>
            </a:r>
            <a:endParaRPr lang="cs-CZ" sz="2400" dirty="0"/>
          </a:p>
        </p:txBody>
      </p:sp>
      <p:sp>
        <p:nvSpPr>
          <p:cNvPr id="3" name="TextovéPole 2"/>
          <p:cNvSpPr txBox="1"/>
          <p:nvPr/>
        </p:nvSpPr>
        <p:spPr>
          <a:xfrm>
            <a:off x="5079903" y="791424"/>
            <a:ext cx="1700081" cy="584775"/>
          </a:xfrm>
          <a:prstGeom prst="rect">
            <a:avLst/>
          </a:prstGeom>
          <a:noFill/>
        </p:spPr>
        <p:txBody>
          <a:bodyPr wrap="none" rtlCol="0">
            <a:spAutoFit/>
          </a:bodyPr>
          <a:lstStyle/>
          <a:p>
            <a:r>
              <a:rPr lang="cs-CZ" sz="3200" b="1" dirty="0"/>
              <a:t>Protozoa</a:t>
            </a:r>
          </a:p>
        </p:txBody>
      </p:sp>
      <p:pic>
        <p:nvPicPr>
          <p:cNvPr id="4" name="Obrázek 3"/>
          <p:cNvPicPr>
            <a:picLocks noChangeAspect="1"/>
          </p:cNvPicPr>
          <p:nvPr/>
        </p:nvPicPr>
        <p:blipFill>
          <a:blip r:embed="rId3"/>
          <a:stretch>
            <a:fillRect/>
          </a:stretch>
        </p:blipFill>
        <p:spPr>
          <a:xfrm>
            <a:off x="939500" y="88887"/>
            <a:ext cx="3344177" cy="1476332"/>
          </a:xfrm>
          <a:prstGeom prst="rect">
            <a:avLst/>
          </a:prstGeom>
        </p:spPr>
      </p:pic>
      <p:pic>
        <p:nvPicPr>
          <p:cNvPr id="6" name="Obrázek 5"/>
          <p:cNvPicPr>
            <a:picLocks noChangeAspect="1"/>
          </p:cNvPicPr>
          <p:nvPr/>
        </p:nvPicPr>
        <p:blipFill>
          <a:blip r:embed="rId4"/>
          <a:stretch>
            <a:fillRect/>
          </a:stretch>
        </p:blipFill>
        <p:spPr>
          <a:xfrm>
            <a:off x="9083503" y="456911"/>
            <a:ext cx="2857500" cy="2857500"/>
          </a:xfrm>
          <a:prstGeom prst="rect">
            <a:avLst/>
          </a:prstGeom>
        </p:spPr>
      </p:pic>
      <p:pic>
        <p:nvPicPr>
          <p:cNvPr id="7" name="Obrázek 6"/>
          <p:cNvPicPr>
            <a:picLocks noChangeAspect="1"/>
          </p:cNvPicPr>
          <p:nvPr/>
        </p:nvPicPr>
        <p:blipFill>
          <a:blip r:embed="rId5"/>
          <a:stretch>
            <a:fillRect/>
          </a:stretch>
        </p:blipFill>
        <p:spPr>
          <a:xfrm>
            <a:off x="599767" y="4272414"/>
            <a:ext cx="2535709" cy="2413013"/>
          </a:xfrm>
          <a:prstGeom prst="rect">
            <a:avLst/>
          </a:prstGeom>
        </p:spPr>
      </p:pic>
      <p:sp>
        <p:nvSpPr>
          <p:cNvPr id="8" name="TextovéPole 7"/>
          <p:cNvSpPr txBox="1"/>
          <p:nvPr/>
        </p:nvSpPr>
        <p:spPr>
          <a:xfrm>
            <a:off x="3459892" y="4497859"/>
            <a:ext cx="4471289" cy="1938992"/>
          </a:xfrm>
          <a:prstGeom prst="rect">
            <a:avLst/>
          </a:prstGeom>
          <a:noFill/>
        </p:spPr>
        <p:txBody>
          <a:bodyPr wrap="none" rtlCol="0">
            <a:spAutoFit/>
          </a:bodyPr>
          <a:lstStyle/>
          <a:p>
            <a:r>
              <a:rPr lang="cs-CZ" sz="2400" dirty="0"/>
              <a:t>I</a:t>
            </a:r>
            <a:r>
              <a:rPr lang="en-US" sz="2400" dirty="0" err="1"/>
              <a:t>nfective</a:t>
            </a:r>
            <a:r>
              <a:rPr lang="en-US" sz="2400" dirty="0"/>
              <a:t> germ can enter the body </a:t>
            </a:r>
            <a:endParaRPr lang="cs-CZ" sz="2400" dirty="0"/>
          </a:p>
          <a:p>
            <a:r>
              <a:rPr lang="en-US" sz="2400" dirty="0"/>
              <a:t>and cause the disease not </a:t>
            </a:r>
            <a:r>
              <a:rPr lang="cs-CZ" sz="2400" dirty="0" err="1"/>
              <a:t>only</a:t>
            </a:r>
            <a:r>
              <a:rPr lang="cs-CZ" sz="2400" dirty="0"/>
              <a:t> </a:t>
            </a:r>
          </a:p>
          <a:p>
            <a:r>
              <a:rPr lang="cs-CZ" sz="2400" dirty="0"/>
              <a:t>by </a:t>
            </a:r>
            <a:r>
              <a:rPr lang="en-US" sz="2400" dirty="0"/>
              <a:t>the digestive tract, but also </a:t>
            </a:r>
            <a:endParaRPr lang="cs-CZ" sz="2400" dirty="0"/>
          </a:p>
          <a:p>
            <a:r>
              <a:rPr lang="cs-CZ" sz="2400" dirty="0"/>
              <a:t>by </a:t>
            </a:r>
            <a:r>
              <a:rPr lang="en-US" sz="2400" dirty="0"/>
              <a:t>the airways, skin abrasions </a:t>
            </a:r>
            <a:endParaRPr lang="cs-CZ" sz="2400" dirty="0"/>
          </a:p>
          <a:p>
            <a:r>
              <a:rPr lang="en-US" sz="2400" dirty="0"/>
              <a:t>and injuries.</a:t>
            </a:r>
            <a:endParaRPr lang="cs-CZ" sz="2400" dirty="0"/>
          </a:p>
        </p:txBody>
      </p:sp>
      <p:pic>
        <p:nvPicPr>
          <p:cNvPr id="9" name="Obrázek 8"/>
          <p:cNvPicPr>
            <a:picLocks noChangeAspect="1"/>
          </p:cNvPicPr>
          <p:nvPr/>
        </p:nvPicPr>
        <p:blipFill>
          <a:blip r:embed="rId6"/>
          <a:stretch>
            <a:fillRect/>
          </a:stretch>
        </p:blipFill>
        <p:spPr>
          <a:xfrm>
            <a:off x="8255597" y="4242875"/>
            <a:ext cx="3160935" cy="2711042"/>
          </a:xfrm>
          <a:prstGeom prst="rect">
            <a:avLst/>
          </a:prstGeom>
        </p:spPr>
      </p:pic>
    </p:spTree>
    <p:extLst>
      <p:ext uri="{BB962C8B-B14F-4D97-AF65-F5344CB8AC3E}">
        <p14:creationId xmlns:p14="http://schemas.microsoft.com/office/powerpoint/2010/main" val="1154459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499545" y="681139"/>
            <a:ext cx="2515432" cy="584775"/>
          </a:xfrm>
          <a:prstGeom prst="rect">
            <a:avLst/>
          </a:prstGeom>
        </p:spPr>
        <p:txBody>
          <a:bodyPr wrap="none">
            <a:spAutoFit/>
          </a:bodyPr>
          <a:lstStyle/>
          <a:p>
            <a:r>
              <a:rPr lang="cs-CZ" sz="3200" b="1" dirty="0" err="1"/>
              <a:t>Health</a:t>
            </a:r>
            <a:r>
              <a:rPr lang="cs-CZ" sz="3200" b="1" dirty="0"/>
              <a:t> </a:t>
            </a:r>
            <a:r>
              <a:rPr lang="cs-CZ" sz="3200" b="1" dirty="0" err="1"/>
              <a:t>aspect</a:t>
            </a:r>
            <a:endParaRPr lang="cs-CZ" sz="3200" b="1" dirty="0"/>
          </a:p>
        </p:txBody>
      </p:sp>
      <p:sp>
        <p:nvSpPr>
          <p:cNvPr id="3" name="Obdélník 2"/>
          <p:cNvSpPr/>
          <p:nvPr/>
        </p:nvSpPr>
        <p:spPr>
          <a:xfrm>
            <a:off x="452284" y="1694735"/>
            <a:ext cx="11218606" cy="3416320"/>
          </a:xfrm>
          <a:prstGeom prst="rect">
            <a:avLst/>
          </a:prstGeom>
        </p:spPr>
        <p:txBody>
          <a:bodyPr wrap="square">
            <a:spAutoFit/>
          </a:bodyPr>
          <a:lstStyle/>
          <a:p>
            <a:r>
              <a:rPr lang="en-US" sz="2400" dirty="0"/>
              <a:t>The </a:t>
            </a:r>
            <a:r>
              <a:rPr lang="en-US" sz="2400" b="1" dirty="0"/>
              <a:t>route of inhalation and dermal </a:t>
            </a:r>
            <a:r>
              <a:rPr lang="en-US" sz="2400" dirty="0"/>
              <a:t>- may be more risky than the oral route </a:t>
            </a:r>
            <a:endParaRPr lang="cs-CZ" sz="2400" dirty="0"/>
          </a:p>
          <a:p>
            <a:endParaRPr lang="cs-CZ" sz="2400" dirty="0"/>
          </a:p>
          <a:p>
            <a:pPr marL="342900" indent="-342900">
              <a:buFontTx/>
              <a:buChar char="-"/>
            </a:pPr>
            <a:r>
              <a:rPr lang="en-US" sz="2400" dirty="0"/>
              <a:t>substances after entry into the body can affect the target organs before liver </a:t>
            </a:r>
            <a:r>
              <a:rPr lang="cs-CZ" sz="2400" dirty="0"/>
              <a:t>     </a:t>
            </a:r>
          </a:p>
          <a:p>
            <a:r>
              <a:rPr lang="cs-CZ" sz="2400" dirty="0"/>
              <a:t>     </a:t>
            </a:r>
            <a:r>
              <a:rPr lang="en-US" sz="2400" dirty="0"/>
              <a:t>biotransformation.</a:t>
            </a:r>
            <a:endParaRPr lang="cs-CZ" sz="2400" dirty="0"/>
          </a:p>
          <a:p>
            <a:br>
              <a:rPr lang="en-US" sz="2400" dirty="0"/>
            </a:br>
            <a:r>
              <a:rPr lang="cs-CZ" sz="2400" dirty="0"/>
              <a:t>-    </a:t>
            </a:r>
            <a:r>
              <a:rPr lang="cs-CZ" sz="2400" b="1" dirty="0"/>
              <a:t>d</a:t>
            </a:r>
            <a:r>
              <a:rPr lang="en-US" sz="2400" b="1" dirty="0" err="1"/>
              <a:t>oses</a:t>
            </a:r>
            <a:r>
              <a:rPr lang="en-US" sz="2400" b="1" dirty="0"/>
              <a:t> </a:t>
            </a:r>
            <a:r>
              <a:rPr lang="en-US" sz="2400" dirty="0"/>
              <a:t>received by inhalation and dermal </a:t>
            </a:r>
            <a:r>
              <a:rPr lang="cs-CZ" sz="2400" dirty="0" err="1"/>
              <a:t>route</a:t>
            </a:r>
            <a:r>
              <a:rPr lang="en-US" sz="2400" dirty="0"/>
              <a:t> are, in their sum, at least equal </a:t>
            </a:r>
            <a:endParaRPr lang="cs-CZ" sz="2400" dirty="0"/>
          </a:p>
          <a:p>
            <a:r>
              <a:rPr lang="cs-CZ" sz="2400" dirty="0"/>
              <a:t>     </a:t>
            </a:r>
            <a:r>
              <a:rPr lang="en-US" sz="2400" dirty="0"/>
              <a:t>to the dose obtained by ingestion of 2 liters of water.</a:t>
            </a:r>
            <a:endParaRPr lang="cs-CZ" sz="2400" dirty="0"/>
          </a:p>
          <a:p>
            <a:br>
              <a:rPr lang="en-US" sz="2400" dirty="0"/>
            </a:br>
            <a:r>
              <a:rPr lang="en-US" sz="2400" dirty="0"/>
              <a:t>Extra-intestinal and intestinal disease - extra-intestinal and intestinal infections</a:t>
            </a:r>
            <a:endParaRPr lang="cs-CZ" sz="2400" dirty="0"/>
          </a:p>
        </p:txBody>
      </p:sp>
    </p:spTree>
    <p:extLst>
      <p:ext uri="{BB962C8B-B14F-4D97-AF65-F5344CB8AC3E}">
        <p14:creationId xmlns:p14="http://schemas.microsoft.com/office/powerpoint/2010/main" val="1055250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74353" y="465964"/>
            <a:ext cx="7651454" cy="584775"/>
          </a:xfrm>
          <a:prstGeom prst="rect">
            <a:avLst/>
          </a:prstGeom>
        </p:spPr>
        <p:txBody>
          <a:bodyPr wrap="none">
            <a:spAutoFit/>
          </a:bodyPr>
          <a:lstStyle/>
          <a:p>
            <a:r>
              <a:rPr lang="en-US" sz="3200" b="1" dirty="0"/>
              <a:t>Water hardness and cardiovascular disease</a:t>
            </a:r>
            <a:r>
              <a:rPr lang="cs-CZ" sz="3200" b="1" dirty="0"/>
              <a:t>s</a:t>
            </a:r>
          </a:p>
        </p:txBody>
      </p:sp>
      <p:sp>
        <p:nvSpPr>
          <p:cNvPr id="4" name="Obdélník 3"/>
          <p:cNvSpPr/>
          <p:nvPr/>
        </p:nvSpPr>
        <p:spPr>
          <a:xfrm>
            <a:off x="530942" y="1662963"/>
            <a:ext cx="10972800" cy="3785652"/>
          </a:xfrm>
          <a:prstGeom prst="rect">
            <a:avLst/>
          </a:prstGeom>
        </p:spPr>
        <p:txBody>
          <a:bodyPr wrap="square">
            <a:spAutoFit/>
          </a:bodyPr>
          <a:lstStyle/>
          <a:p>
            <a:r>
              <a:rPr lang="en-US" sz="2400" dirty="0"/>
              <a:t>Water hardness - mainly composed of calcium and magnesium carbonate </a:t>
            </a:r>
            <a:endParaRPr lang="cs-CZ" sz="2400" dirty="0"/>
          </a:p>
          <a:p>
            <a:br>
              <a:rPr lang="en-US" sz="2400" dirty="0"/>
            </a:br>
            <a:r>
              <a:rPr lang="en-US" sz="2400" dirty="0"/>
              <a:t>History: The 50s of the last century - Japanese chemist Kobayashi pointed out that mortality on the cerebral vascular disease of the population is higher in the vicinity of the Japanese rivers, where the water is </a:t>
            </a:r>
            <a:r>
              <a:rPr lang="cs-CZ" sz="2400" dirty="0"/>
              <a:t>more </a:t>
            </a:r>
            <a:r>
              <a:rPr lang="cs-CZ" sz="2400" dirty="0" err="1"/>
              <a:t>acidic</a:t>
            </a:r>
            <a:r>
              <a:rPr lang="cs-CZ" sz="2400" dirty="0"/>
              <a:t> </a:t>
            </a:r>
            <a:r>
              <a:rPr lang="en-US" sz="2400" dirty="0"/>
              <a:t>(softer) than the rivers with water harder (more basic) </a:t>
            </a:r>
            <a:r>
              <a:rPr lang="cs-CZ" sz="2400" dirty="0"/>
              <a:t>- </a:t>
            </a:r>
            <a:r>
              <a:rPr lang="en-US" sz="2400" dirty="0"/>
              <a:t>from where the water was used for drinking purposes.</a:t>
            </a:r>
            <a:endParaRPr lang="cs-CZ" sz="2400" dirty="0"/>
          </a:p>
          <a:p>
            <a:br>
              <a:rPr lang="en-US" sz="2400" dirty="0"/>
            </a:br>
            <a:r>
              <a:rPr lang="en-US" sz="2400" dirty="0"/>
              <a:t>The relationship between drinking water hardness and mortality in cardiovascular disease - demonstrated </a:t>
            </a:r>
            <a:endParaRPr lang="cs-CZ" sz="2400" dirty="0"/>
          </a:p>
          <a:p>
            <a:r>
              <a:rPr lang="en-US" sz="2400" dirty="0"/>
              <a:t>in many </a:t>
            </a:r>
            <a:r>
              <a:rPr lang="cs-CZ" sz="2400" dirty="0" err="1"/>
              <a:t>further</a:t>
            </a:r>
            <a:r>
              <a:rPr lang="cs-CZ" sz="2400" dirty="0"/>
              <a:t> </a:t>
            </a:r>
            <a:r>
              <a:rPr lang="en-US" sz="2400" dirty="0"/>
              <a:t>studies.</a:t>
            </a:r>
            <a:endParaRPr lang="cs-CZ" sz="2400" dirty="0"/>
          </a:p>
        </p:txBody>
      </p:sp>
      <p:pic>
        <p:nvPicPr>
          <p:cNvPr id="3" name="Obrázek 2"/>
          <p:cNvPicPr>
            <a:picLocks noChangeAspect="1"/>
          </p:cNvPicPr>
          <p:nvPr/>
        </p:nvPicPr>
        <p:blipFill>
          <a:blip r:embed="rId2"/>
          <a:stretch>
            <a:fillRect/>
          </a:stretch>
        </p:blipFill>
        <p:spPr>
          <a:xfrm>
            <a:off x="10352901" y="700216"/>
            <a:ext cx="1554378" cy="1554378"/>
          </a:xfrm>
          <a:prstGeom prst="rect">
            <a:avLst/>
          </a:prstGeom>
        </p:spPr>
      </p:pic>
      <p:pic>
        <p:nvPicPr>
          <p:cNvPr id="5" name="Obrázek 4"/>
          <p:cNvPicPr>
            <a:picLocks noChangeAspect="1"/>
          </p:cNvPicPr>
          <p:nvPr/>
        </p:nvPicPr>
        <p:blipFill>
          <a:blip r:embed="rId3"/>
          <a:stretch>
            <a:fillRect/>
          </a:stretch>
        </p:blipFill>
        <p:spPr>
          <a:xfrm>
            <a:off x="7950433" y="4885038"/>
            <a:ext cx="3956846" cy="1740289"/>
          </a:xfrm>
          <a:prstGeom prst="rect">
            <a:avLst/>
          </a:prstGeom>
        </p:spPr>
      </p:pic>
      <p:pic>
        <p:nvPicPr>
          <p:cNvPr id="6" name="Obrázek 5"/>
          <p:cNvPicPr>
            <a:picLocks noChangeAspect="1"/>
          </p:cNvPicPr>
          <p:nvPr/>
        </p:nvPicPr>
        <p:blipFill>
          <a:blip r:embed="rId4"/>
          <a:stretch>
            <a:fillRect/>
          </a:stretch>
        </p:blipFill>
        <p:spPr>
          <a:xfrm>
            <a:off x="4079162" y="4704471"/>
            <a:ext cx="3045538" cy="2101421"/>
          </a:xfrm>
          <a:prstGeom prst="rect">
            <a:avLst/>
          </a:prstGeom>
        </p:spPr>
      </p:pic>
    </p:spTree>
    <p:extLst>
      <p:ext uri="{BB962C8B-B14F-4D97-AF65-F5344CB8AC3E}">
        <p14:creationId xmlns:p14="http://schemas.microsoft.com/office/powerpoint/2010/main" val="732236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26086" y="694564"/>
            <a:ext cx="7487947" cy="584775"/>
          </a:xfrm>
          <a:prstGeom prst="rect">
            <a:avLst/>
          </a:prstGeom>
        </p:spPr>
        <p:txBody>
          <a:bodyPr wrap="none">
            <a:spAutoFit/>
          </a:bodyPr>
          <a:lstStyle/>
          <a:p>
            <a:r>
              <a:rPr lang="en-US" sz="3200" b="1" dirty="0"/>
              <a:t>Water hardness and cardiovascular disease</a:t>
            </a:r>
            <a:endParaRPr lang="cs-CZ" sz="3200" b="1" dirty="0"/>
          </a:p>
        </p:txBody>
      </p:sp>
      <p:sp>
        <p:nvSpPr>
          <p:cNvPr id="3" name="Obdélník 2"/>
          <p:cNvSpPr/>
          <p:nvPr/>
        </p:nvSpPr>
        <p:spPr>
          <a:xfrm>
            <a:off x="727581" y="1720840"/>
            <a:ext cx="10746663" cy="4893647"/>
          </a:xfrm>
          <a:prstGeom prst="rect">
            <a:avLst/>
          </a:prstGeom>
        </p:spPr>
        <p:txBody>
          <a:bodyPr wrap="square">
            <a:spAutoFit/>
          </a:bodyPr>
          <a:lstStyle/>
          <a:p>
            <a:r>
              <a:rPr lang="en-US" sz="2400" b="1" dirty="0"/>
              <a:t>Calcium</a:t>
            </a:r>
            <a:r>
              <a:rPr lang="en-US" sz="2400" dirty="0"/>
              <a:t>:  necessary for the proper functioning of the heart's transfer system, for blood clotting and</a:t>
            </a:r>
            <a:r>
              <a:rPr lang="cs-CZ" sz="2400" dirty="0"/>
              <a:t> </a:t>
            </a:r>
            <a:r>
              <a:rPr lang="cs-CZ" sz="2400" dirty="0" err="1"/>
              <a:t>neuromuscular</a:t>
            </a:r>
            <a:r>
              <a:rPr lang="cs-CZ" sz="2400" dirty="0"/>
              <a:t> </a:t>
            </a:r>
            <a:r>
              <a:rPr lang="cs-CZ" sz="2400" dirty="0" err="1"/>
              <a:t>irritation</a:t>
            </a:r>
            <a:endParaRPr lang="cs-CZ" sz="2400" dirty="0"/>
          </a:p>
          <a:p>
            <a:br>
              <a:rPr lang="en-US" sz="2400" dirty="0"/>
            </a:br>
            <a:r>
              <a:rPr lang="en-US" sz="2400" b="1" dirty="0"/>
              <a:t>Magnesium</a:t>
            </a:r>
            <a:r>
              <a:rPr lang="en-US" sz="2400" dirty="0"/>
              <a:t>: an important role as a cofactor and activator of over 300 enzymatic reactions including glycolysis, ATP metabolism, transport of elements such as Na, K, Ca through membranes</a:t>
            </a:r>
            <a:r>
              <a:rPr lang="cs-CZ" sz="2400" dirty="0"/>
              <a:t>. </a:t>
            </a:r>
          </a:p>
          <a:p>
            <a:r>
              <a:rPr lang="cs-CZ" sz="2400" dirty="0" err="1"/>
              <a:t>It</a:t>
            </a:r>
            <a:r>
              <a:rPr lang="cs-CZ" sz="2400" dirty="0"/>
              <a:t> </a:t>
            </a:r>
            <a:r>
              <a:rPr lang="cs-CZ" sz="2400" dirty="0" err="1"/>
              <a:t>is</a:t>
            </a:r>
            <a:r>
              <a:rPr lang="cs-CZ" sz="2400" dirty="0"/>
              <a:t> </a:t>
            </a:r>
            <a:r>
              <a:rPr lang="cs-CZ" sz="2400" dirty="0" err="1"/>
              <a:t>also</a:t>
            </a:r>
            <a:r>
              <a:rPr lang="cs-CZ" sz="2400" dirty="0"/>
              <a:t> </a:t>
            </a:r>
            <a:r>
              <a:rPr lang="cs-CZ" sz="2400" dirty="0" err="1"/>
              <a:t>important</a:t>
            </a:r>
            <a:r>
              <a:rPr lang="cs-CZ" sz="2400" dirty="0"/>
              <a:t> </a:t>
            </a:r>
            <a:r>
              <a:rPr lang="cs-CZ" sz="2400" dirty="0" err="1"/>
              <a:t>for</a:t>
            </a:r>
            <a:r>
              <a:rPr lang="en-US" sz="2400" dirty="0"/>
              <a:t> protein and nucleic acid synthesis. </a:t>
            </a:r>
            <a:endParaRPr lang="cs-CZ" sz="2400" dirty="0"/>
          </a:p>
          <a:p>
            <a:r>
              <a:rPr lang="en-US" sz="2400" dirty="0"/>
              <a:t>Magnesium deficiency increases the risk of vascular spasms and promotes cardiac arrhythmias.</a:t>
            </a:r>
            <a:endParaRPr lang="cs-CZ" sz="2400" dirty="0"/>
          </a:p>
          <a:p>
            <a:br>
              <a:rPr lang="en-US" sz="2400" dirty="0"/>
            </a:br>
            <a:r>
              <a:rPr lang="en-US" sz="2400" dirty="0"/>
              <a:t>Protective effect of calcium and magnesium against the development of tooth decay</a:t>
            </a:r>
            <a:endParaRPr lang="cs-CZ" sz="2400" dirty="0"/>
          </a:p>
          <a:p>
            <a:br>
              <a:rPr lang="en-US" sz="2400" dirty="0"/>
            </a:br>
            <a:endParaRPr lang="cs-CZ" sz="2400" dirty="0"/>
          </a:p>
        </p:txBody>
      </p:sp>
    </p:spTree>
    <p:extLst>
      <p:ext uri="{BB962C8B-B14F-4D97-AF65-F5344CB8AC3E}">
        <p14:creationId xmlns:p14="http://schemas.microsoft.com/office/powerpoint/2010/main" val="1741564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32943" y="534096"/>
            <a:ext cx="7487947" cy="584775"/>
          </a:xfrm>
          <a:prstGeom prst="rect">
            <a:avLst/>
          </a:prstGeom>
        </p:spPr>
        <p:txBody>
          <a:bodyPr wrap="none">
            <a:spAutoFit/>
          </a:bodyPr>
          <a:lstStyle/>
          <a:p>
            <a:r>
              <a:rPr lang="en-US" sz="3200" b="1" dirty="0"/>
              <a:t>Water hardness and cardiovascular disease</a:t>
            </a:r>
            <a:endParaRPr lang="cs-CZ" sz="3200" b="1" dirty="0"/>
          </a:p>
        </p:txBody>
      </p:sp>
      <p:sp>
        <p:nvSpPr>
          <p:cNvPr id="3" name="Obdélník 2"/>
          <p:cNvSpPr/>
          <p:nvPr/>
        </p:nvSpPr>
        <p:spPr>
          <a:xfrm>
            <a:off x="953726" y="2026028"/>
            <a:ext cx="10638506" cy="3416320"/>
          </a:xfrm>
          <a:prstGeom prst="rect">
            <a:avLst/>
          </a:prstGeom>
        </p:spPr>
        <p:txBody>
          <a:bodyPr wrap="square">
            <a:spAutoFit/>
          </a:bodyPr>
          <a:lstStyle/>
          <a:p>
            <a:r>
              <a:rPr lang="en-US" sz="2400" b="1" dirty="0"/>
              <a:t>Calcium and magnesium </a:t>
            </a:r>
            <a:r>
              <a:rPr lang="en-US" sz="2400" dirty="0"/>
              <a:t>- beneficial </a:t>
            </a:r>
            <a:r>
              <a:rPr lang="en-US" sz="2400" b="1" dirty="0"/>
              <a:t>antitoxic</a:t>
            </a:r>
            <a:r>
              <a:rPr lang="cs-CZ" sz="2400" b="1" dirty="0"/>
              <a:t> </a:t>
            </a:r>
            <a:r>
              <a:rPr lang="cs-CZ" sz="2400" b="1" dirty="0" err="1"/>
              <a:t>function</a:t>
            </a:r>
            <a:endParaRPr lang="cs-CZ" sz="2400" b="1" dirty="0"/>
          </a:p>
          <a:p>
            <a:endParaRPr lang="cs-CZ" sz="2400" dirty="0"/>
          </a:p>
          <a:p>
            <a:r>
              <a:rPr lang="cs-CZ" sz="2400" dirty="0"/>
              <a:t>Ca and Mg </a:t>
            </a:r>
            <a:r>
              <a:rPr lang="cs-CZ" sz="2400" dirty="0" err="1"/>
              <a:t>also</a:t>
            </a:r>
            <a:r>
              <a:rPr lang="cs-CZ" sz="2400" dirty="0"/>
              <a:t> </a:t>
            </a:r>
            <a:r>
              <a:rPr lang="en-US" sz="2400" dirty="0"/>
              <a:t>prevent the absorption of some toxic metals such as lead and cadmium</a:t>
            </a:r>
            <a:r>
              <a:rPr lang="cs-CZ" sz="2400" dirty="0"/>
              <a:t>.</a:t>
            </a:r>
          </a:p>
          <a:p>
            <a:br>
              <a:rPr lang="en-US" sz="2400" dirty="0"/>
            </a:br>
            <a:r>
              <a:rPr lang="en-US" sz="2400" dirty="0"/>
              <a:t>U</a:t>
            </a:r>
            <a:r>
              <a:rPr lang="cs-CZ" sz="2400" dirty="0" err="1"/>
              <a:t>tilization</a:t>
            </a:r>
            <a:r>
              <a:rPr lang="en-US" sz="2400" dirty="0"/>
              <a:t> of magnesium from the water is also higher than that</a:t>
            </a:r>
            <a:r>
              <a:rPr lang="cs-CZ" sz="2400" dirty="0"/>
              <a:t> </a:t>
            </a:r>
            <a:r>
              <a:rPr lang="cs-CZ" sz="2400" dirty="0" err="1"/>
              <a:t>from</a:t>
            </a:r>
            <a:r>
              <a:rPr lang="cs-CZ" sz="2400" dirty="0"/>
              <a:t> </a:t>
            </a:r>
            <a:r>
              <a:rPr lang="en-US" sz="2400" dirty="0"/>
              <a:t>food. </a:t>
            </a:r>
            <a:endParaRPr lang="cs-CZ" sz="2400" dirty="0"/>
          </a:p>
          <a:p>
            <a:endParaRPr lang="cs-CZ" sz="2400" dirty="0"/>
          </a:p>
          <a:p>
            <a:r>
              <a:rPr lang="cs-CZ" sz="2400" dirty="0" err="1"/>
              <a:t>Cook</a:t>
            </a:r>
            <a:r>
              <a:rPr lang="en-US" sz="2400" dirty="0" err="1"/>
              <a:t>ing</a:t>
            </a:r>
            <a:r>
              <a:rPr lang="en-US" sz="2400" dirty="0"/>
              <a:t> in soft water causes considerable loss of elements</a:t>
            </a:r>
            <a:r>
              <a:rPr lang="cs-CZ" sz="2400" dirty="0"/>
              <a:t> </a:t>
            </a:r>
            <a:r>
              <a:rPr lang="cs-CZ" sz="2400" dirty="0" err="1"/>
              <a:t>from</a:t>
            </a:r>
            <a:r>
              <a:rPr lang="cs-CZ" sz="2400" dirty="0"/>
              <a:t> food</a:t>
            </a:r>
            <a:r>
              <a:rPr lang="en-US" sz="2400" dirty="0"/>
              <a:t>, while cooking in hard water minimizes losses.</a:t>
            </a:r>
            <a:endParaRPr lang="cs-CZ" sz="2400" dirty="0"/>
          </a:p>
        </p:txBody>
      </p:sp>
    </p:spTree>
    <p:extLst>
      <p:ext uri="{BB962C8B-B14F-4D97-AF65-F5344CB8AC3E}">
        <p14:creationId xmlns:p14="http://schemas.microsoft.com/office/powerpoint/2010/main" val="996324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682857" y="596245"/>
            <a:ext cx="4646208" cy="584775"/>
          </a:xfrm>
          <a:prstGeom prst="rect">
            <a:avLst/>
          </a:prstGeom>
        </p:spPr>
        <p:txBody>
          <a:bodyPr wrap="none">
            <a:spAutoFit/>
          </a:bodyPr>
          <a:lstStyle/>
          <a:p>
            <a:r>
              <a:rPr lang="cs-CZ" sz="3200" b="1" dirty="0" err="1"/>
              <a:t>Drinking</a:t>
            </a:r>
            <a:r>
              <a:rPr lang="cs-CZ" sz="3200" b="1" dirty="0"/>
              <a:t> </a:t>
            </a:r>
            <a:r>
              <a:rPr lang="cs-CZ" sz="3200" b="1" dirty="0" err="1"/>
              <a:t>water</a:t>
            </a:r>
            <a:r>
              <a:rPr lang="cs-CZ" sz="3200" b="1" dirty="0"/>
              <a:t> and </a:t>
            </a:r>
            <a:r>
              <a:rPr lang="cs-CZ" sz="3200" b="1" dirty="0" err="1"/>
              <a:t>cancer</a:t>
            </a:r>
            <a:endParaRPr lang="cs-CZ" sz="3200" b="1" dirty="0"/>
          </a:p>
        </p:txBody>
      </p:sp>
      <p:sp>
        <p:nvSpPr>
          <p:cNvPr id="4" name="Obdélník 3"/>
          <p:cNvSpPr/>
          <p:nvPr/>
        </p:nvSpPr>
        <p:spPr>
          <a:xfrm>
            <a:off x="634857" y="1375864"/>
            <a:ext cx="11045866" cy="4154984"/>
          </a:xfrm>
          <a:prstGeom prst="rect">
            <a:avLst/>
          </a:prstGeom>
        </p:spPr>
        <p:txBody>
          <a:bodyPr wrap="square">
            <a:spAutoFit/>
          </a:bodyPr>
          <a:lstStyle/>
          <a:p>
            <a:r>
              <a:rPr lang="en-US" sz="2400" dirty="0">
                <a:solidFill>
                  <a:srgbClr val="FF0000"/>
                </a:solidFill>
              </a:rPr>
              <a:t>Water disinfection </a:t>
            </a:r>
            <a:r>
              <a:rPr lang="en-US" sz="2400" dirty="0"/>
              <a:t>with chlorination –</a:t>
            </a:r>
            <a:r>
              <a:rPr lang="cs-CZ" sz="2400" dirty="0"/>
              <a:t> c</a:t>
            </a:r>
            <a:r>
              <a:rPr lang="en-US" sz="2400" dirty="0" err="1"/>
              <a:t>hlorine</a:t>
            </a:r>
            <a:r>
              <a:rPr lang="en-US" sz="2400" dirty="0"/>
              <a:t> can react with higher level of organic substances in water – production of low-molecular substances (chloroform, chlorobenzene, heptachlor and other chlorinated compounds) - genotoxic activity.</a:t>
            </a:r>
            <a:endParaRPr lang="cs-CZ" sz="2400" dirty="0"/>
          </a:p>
          <a:p>
            <a:endParaRPr lang="cs-CZ" sz="2400" dirty="0"/>
          </a:p>
          <a:p>
            <a:r>
              <a:rPr lang="cs-CZ" sz="2400" dirty="0"/>
              <a:t>S</a:t>
            </a:r>
            <a:r>
              <a:rPr lang="en-US" sz="2400" dirty="0" err="1"/>
              <a:t>tudies</a:t>
            </a:r>
            <a:r>
              <a:rPr lang="en-US" sz="2400" dirty="0"/>
              <a:t> show a </a:t>
            </a:r>
            <a:r>
              <a:rPr lang="en-US" sz="2400" b="1" dirty="0"/>
              <a:t>connection</a:t>
            </a:r>
            <a:r>
              <a:rPr lang="en-US" sz="2400" dirty="0"/>
              <a:t> between drinking chlorinated drinking water and the occurrence of bladder, rectum, kidney </a:t>
            </a:r>
            <a:r>
              <a:rPr lang="en-US" sz="2400" b="1" dirty="0"/>
              <a:t>tumors</a:t>
            </a:r>
            <a:r>
              <a:rPr lang="en-US" sz="2400" dirty="0"/>
              <a:t>. Negative effects on </a:t>
            </a:r>
            <a:r>
              <a:rPr lang="en-US" sz="2400" b="1" dirty="0"/>
              <a:t>reproduction</a:t>
            </a:r>
            <a:r>
              <a:rPr lang="en-US" sz="2400" dirty="0"/>
              <a:t> have also been demonstrated.</a:t>
            </a:r>
            <a:endParaRPr lang="cs-CZ" sz="2400" dirty="0"/>
          </a:p>
          <a:p>
            <a:br>
              <a:rPr lang="en-US" sz="2400" dirty="0"/>
            </a:br>
            <a:r>
              <a:rPr lang="en-US" sz="2400" dirty="0">
                <a:solidFill>
                  <a:srgbClr val="FF0000"/>
                </a:solidFill>
              </a:rPr>
              <a:t>Arsenic</a:t>
            </a:r>
            <a:r>
              <a:rPr lang="en-US" sz="2400" dirty="0"/>
              <a:t> in drinking water - exposure is associated with the occurrence of various skin lesions (pigmentation, </a:t>
            </a:r>
            <a:r>
              <a:rPr lang="en-US" sz="2400" dirty="0" err="1"/>
              <a:t>keratoses</a:t>
            </a:r>
            <a:r>
              <a:rPr lang="en-US" sz="2400" dirty="0"/>
              <a:t>, skin tumors and malignant</a:t>
            </a:r>
            <a:r>
              <a:rPr lang="cs-CZ" sz="2400" dirty="0"/>
              <a:t> </a:t>
            </a:r>
            <a:r>
              <a:rPr lang="cs-CZ" sz="2400" dirty="0" err="1"/>
              <a:t>tumors</a:t>
            </a:r>
            <a:r>
              <a:rPr lang="cs-CZ" sz="2400" dirty="0"/>
              <a:t>)</a:t>
            </a:r>
            <a:r>
              <a:rPr lang="en-US" sz="2400" dirty="0"/>
              <a:t>. </a:t>
            </a:r>
            <a:endParaRPr lang="cs-CZ" sz="2400" dirty="0"/>
          </a:p>
          <a:p>
            <a:r>
              <a:rPr lang="en-US" sz="2400" dirty="0" err="1">
                <a:solidFill>
                  <a:srgbClr val="FF0000"/>
                </a:solidFill>
              </a:rPr>
              <a:t>Arseni</a:t>
            </a:r>
            <a:r>
              <a:rPr lang="cs-CZ" sz="2400" dirty="0">
                <a:solidFill>
                  <a:srgbClr val="FF0000"/>
                </a:solidFill>
              </a:rPr>
              <a:t>tes</a:t>
            </a:r>
            <a:r>
              <a:rPr lang="en-US" sz="2400" dirty="0">
                <a:solidFill>
                  <a:srgbClr val="FF0000"/>
                </a:solidFill>
              </a:rPr>
              <a:t> </a:t>
            </a:r>
            <a:r>
              <a:rPr lang="en-US" sz="2400" dirty="0"/>
              <a:t>show high </a:t>
            </a:r>
            <a:r>
              <a:rPr lang="en-US" sz="2400" dirty="0" err="1"/>
              <a:t>embryotoxicity</a:t>
            </a:r>
            <a:r>
              <a:rPr lang="en-US" sz="2400" dirty="0"/>
              <a:t>.</a:t>
            </a:r>
            <a:endParaRPr lang="cs-CZ" sz="2400" dirty="0"/>
          </a:p>
        </p:txBody>
      </p:sp>
    </p:spTree>
    <p:extLst>
      <p:ext uri="{BB962C8B-B14F-4D97-AF65-F5344CB8AC3E}">
        <p14:creationId xmlns:p14="http://schemas.microsoft.com/office/powerpoint/2010/main" val="3639605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643529" y="641811"/>
            <a:ext cx="4646208" cy="584775"/>
          </a:xfrm>
          <a:prstGeom prst="rect">
            <a:avLst/>
          </a:prstGeom>
        </p:spPr>
        <p:txBody>
          <a:bodyPr wrap="none">
            <a:spAutoFit/>
          </a:bodyPr>
          <a:lstStyle/>
          <a:p>
            <a:r>
              <a:rPr lang="cs-CZ" sz="3200" b="1" dirty="0" err="1"/>
              <a:t>Drinking</a:t>
            </a:r>
            <a:r>
              <a:rPr lang="cs-CZ" sz="3200" b="1" dirty="0"/>
              <a:t> </a:t>
            </a:r>
            <a:r>
              <a:rPr lang="cs-CZ" sz="3200" b="1" dirty="0" err="1"/>
              <a:t>water</a:t>
            </a:r>
            <a:r>
              <a:rPr lang="cs-CZ" sz="3200" b="1" dirty="0"/>
              <a:t> and </a:t>
            </a:r>
            <a:r>
              <a:rPr lang="cs-CZ" sz="3200" b="1" dirty="0" err="1"/>
              <a:t>cancer</a:t>
            </a:r>
            <a:endParaRPr lang="cs-CZ" sz="3200" b="1" dirty="0"/>
          </a:p>
        </p:txBody>
      </p:sp>
      <p:sp>
        <p:nvSpPr>
          <p:cNvPr id="3" name="Obdélník 2"/>
          <p:cNvSpPr/>
          <p:nvPr/>
        </p:nvSpPr>
        <p:spPr>
          <a:xfrm>
            <a:off x="953722" y="2126507"/>
            <a:ext cx="10628678" cy="3785652"/>
          </a:xfrm>
          <a:prstGeom prst="rect">
            <a:avLst/>
          </a:prstGeom>
        </p:spPr>
        <p:txBody>
          <a:bodyPr wrap="square">
            <a:spAutoFit/>
          </a:bodyPr>
          <a:lstStyle/>
          <a:p>
            <a:r>
              <a:rPr lang="cs-CZ" sz="2400" b="1" dirty="0" err="1"/>
              <a:t>Nitrates</a:t>
            </a:r>
            <a:r>
              <a:rPr lang="cs-CZ" sz="2400" dirty="0"/>
              <a:t> - </a:t>
            </a:r>
            <a:r>
              <a:rPr lang="en-US" sz="2400" dirty="0"/>
              <a:t>no clear epidemiological evidence that people who consume drinking water with increased nitrate content are at increased risk of cancer</a:t>
            </a:r>
            <a:r>
              <a:rPr lang="cs-CZ" sz="2400" dirty="0"/>
              <a:t> (</a:t>
            </a:r>
            <a:r>
              <a:rPr lang="en-US" sz="2400" dirty="0"/>
              <a:t>reaction with amino acids to produce nitrosamines</a:t>
            </a:r>
            <a:r>
              <a:rPr lang="cs-CZ" sz="2400" dirty="0"/>
              <a:t>).</a:t>
            </a:r>
          </a:p>
          <a:p>
            <a:r>
              <a:rPr lang="en-US" sz="2400" dirty="0"/>
              <a:t>Only one of three UK studies has revealed a relationship between stomach cancer mortality and nitrate content in water. So far, the results are inconsistent</a:t>
            </a:r>
            <a:r>
              <a:rPr lang="cs-CZ" sz="2400" dirty="0"/>
              <a:t>.</a:t>
            </a:r>
          </a:p>
          <a:p>
            <a:r>
              <a:rPr lang="en-US" sz="2400" b="1" dirty="0" err="1"/>
              <a:t>Methemoglobinemia</a:t>
            </a:r>
            <a:r>
              <a:rPr lang="en-US" sz="2400" dirty="0"/>
              <a:t> may be more significant – especially</a:t>
            </a:r>
            <a:r>
              <a:rPr lang="cs-CZ" sz="2400" dirty="0"/>
              <a:t> </a:t>
            </a:r>
            <a:r>
              <a:rPr lang="en-US" sz="2400" dirty="0"/>
              <a:t>in infants</a:t>
            </a:r>
            <a:endParaRPr lang="cs-CZ" sz="2400" dirty="0"/>
          </a:p>
          <a:p>
            <a:br>
              <a:rPr lang="en-US" sz="2400" dirty="0"/>
            </a:br>
            <a:r>
              <a:rPr lang="en-US" sz="2400" b="1" dirty="0"/>
              <a:t>Radionuclides</a:t>
            </a:r>
            <a:r>
              <a:rPr lang="cs-CZ" sz="2400" dirty="0"/>
              <a:t> –</a:t>
            </a:r>
            <a:r>
              <a:rPr lang="en-US" sz="2400" dirty="0"/>
              <a:t> </a:t>
            </a:r>
            <a:r>
              <a:rPr lang="cs-CZ" sz="2400" dirty="0" err="1"/>
              <a:t>mainly</a:t>
            </a:r>
            <a:r>
              <a:rPr lang="cs-CZ" sz="2400" dirty="0"/>
              <a:t> natural </a:t>
            </a:r>
            <a:r>
              <a:rPr lang="en-US" sz="2400" dirty="0"/>
              <a:t>radionuclides are important for drinking water. </a:t>
            </a:r>
            <a:endParaRPr lang="cs-CZ" sz="2400" dirty="0"/>
          </a:p>
          <a:p>
            <a:r>
              <a:rPr lang="en-US" sz="2400" dirty="0"/>
              <a:t>It is generally assumed that the ingestion of radon in drinking water is not associated with any significant risk of cancer.</a:t>
            </a:r>
            <a:endParaRPr lang="cs-CZ" sz="2400" dirty="0"/>
          </a:p>
        </p:txBody>
      </p:sp>
    </p:spTree>
    <p:extLst>
      <p:ext uri="{BB962C8B-B14F-4D97-AF65-F5344CB8AC3E}">
        <p14:creationId xmlns:p14="http://schemas.microsoft.com/office/powerpoint/2010/main" val="2340826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697985" y="571472"/>
            <a:ext cx="4646208" cy="584775"/>
          </a:xfrm>
          <a:prstGeom prst="rect">
            <a:avLst/>
          </a:prstGeom>
        </p:spPr>
        <p:txBody>
          <a:bodyPr wrap="none">
            <a:spAutoFit/>
          </a:bodyPr>
          <a:lstStyle/>
          <a:p>
            <a:r>
              <a:rPr lang="cs-CZ" sz="3200" b="1" dirty="0" err="1"/>
              <a:t>Drinking</a:t>
            </a:r>
            <a:r>
              <a:rPr lang="cs-CZ" sz="3200" b="1" dirty="0"/>
              <a:t> </a:t>
            </a:r>
            <a:r>
              <a:rPr lang="cs-CZ" sz="3200" b="1" dirty="0" err="1"/>
              <a:t>water</a:t>
            </a:r>
            <a:r>
              <a:rPr lang="cs-CZ" sz="3200" b="1" dirty="0"/>
              <a:t> and </a:t>
            </a:r>
            <a:r>
              <a:rPr lang="cs-CZ" sz="3200" b="1" dirty="0" err="1"/>
              <a:t>cancer</a:t>
            </a:r>
            <a:endParaRPr lang="cs-CZ" sz="3200" b="1" dirty="0"/>
          </a:p>
        </p:txBody>
      </p:sp>
      <p:sp>
        <p:nvSpPr>
          <p:cNvPr id="3" name="Obdélník 2"/>
          <p:cNvSpPr/>
          <p:nvPr/>
        </p:nvSpPr>
        <p:spPr>
          <a:xfrm>
            <a:off x="816074" y="1961054"/>
            <a:ext cx="10618842" cy="2677656"/>
          </a:xfrm>
          <a:prstGeom prst="rect">
            <a:avLst/>
          </a:prstGeom>
        </p:spPr>
        <p:txBody>
          <a:bodyPr wrap="square">
            <a:spAutoFit/>
          </a:bodyPr>
          <a:lstStyle/>
          <a:p>
            <a:r>
              <a:rPr lang="en-US" sz="2400" b="1" dirty="0"/>
              <a:t>Fluorides</a:t>
            </a:r>
            <a:r>
              <a:rPr lang="en-US" sz="2400" dirty="0"/>
              <a:t> </a:t>
            </a:r>
            <a:r>
              <a:rPr lang="cs-CZ" sz="2400" dirty="0"/>
              <a:t>- f</a:t>
            </a:r>
            <a:r>
              <a:rPr lang="en-US" sz="2400" dirty="0" err="1"/>
              <a:t>lu</a:t>
            </a:r>
            <a:r>
              <a:rPr lang="cs-CZ" sz="2400" dirty="0" err="1"/>
              <a:t>ori</a:t>
            </a:r>
            <a:r>
              <a:rPr lang="en-US" sz="2400" dirty="0" err="1"/>
              <a:t>zation</a:t>
            </a:r>
            <a:r>
              <a:rPr lang="en-US" sz="2400" dirty="0"/>
              <a:t> of drinking water to prevent tooth decay has been reversed in the Czech Republic. </a:t>
            </a:r>
            <a:endParaRPr lang="cs-CZ" sz="2400" dirty="0"/>
          </a:p>
          <a:p>
            <a:r>
              <a:rPr lang="en-US" sz="2400" dirty="0"/>
              <a:t>Environmental studies have not confirmed the effect of fluorides on cancer.</a:t>
            </a:r>
            <a:endParaRPr lang="cs-CZ" sz="2400" dirty="0"/>
          </a:p>
          <a:p>
            <a:br>
              <a:rPr lang="en-US" sz="2400" dirty="0"/>
            </a:br>
            <a:r>
              <a:rPr lang="cs-CZ" sz="2400" dirty="0" err="1"/>
              <a:t>Industri</a:t>
            </a:r>
            <a:r>
              <a:rPr lang="en-US" sz="2400" dirty="0"/>
              <a:t>ally produced </a:t>
            </a:r>
            <a:r>
              <a:rPr lang="en-US" sz="2400" b="1" dirty="0"/>
              <a:t>organic substances</a:t>
            </a:r>
            <a:r>
              <a:rPr lang="cs-CZ" sz="2400" dirty="0"/>
              <a:t> (</a:t>
            </a:r>
            <a:r>
              <a:rPr lang="en-US" sz="2400" dirty="0" err="1"/>
              <a:t>chlorophenols</a:t>
            </a:r>
            <a:r>
              <a:rPr lang="en-US" sz="2400" dirty="0"/>
              <a:t>, </a:t>
            </a:r>
            <a:r>
              <a:rPr lang="en-US" sz="2400" dirty="0" err="1"/>
              <a:t>trichlorethylene</a:t>
            </a:r>
            <a:r>
              <a:rPr lang="en-US" sz="2400" dirty="0"/>
              <a:t>, volatile organic compounds</a:t>
            </a:r>
            <a:r>
              <a:rPr lang="cs-CZ" sz="2400" dirty="0"/>
              <a:t>) - </a:t>
            </a:r>
            <a:r>
              <a:rPr lang="en-US" sz="2400" dirty="0"/>
              <a:t>besides </a:t>
            </a:r>
            <a:r>
              <a:rPr lang="cs-CZ" sz="2400" dirty="0" err="1"/>
              <a:t>impairment</a:t>
            </a:r>
            <a:r>
              <a:rPr lang="cs-CZ" sz="2400" dirty="0"/>
              <a:t> </a:t>
            </a:r>
            <a:r>
              <a:rPr lang="cs-CZ" sz="2400" dirty="0" err="1"/>
              <a:t>of</a:t>
            </a:r>
            <a:r>
              <a:rPr lang="cs-CZ" sz="2400" dirty="0"/>
              <a:t> </a:t>
            </a:r>
            <a:r>
              <a:rPr lang="en-US" sz="2400" dirty="0"/>
              <a:t>the immune system, there was an increased incidence of bladder cancer.</a:t>
            </a:r>
            <a:endParaRPr lang="cs-CZ" sz="2400" dirty="0"/>
          </a:p>
        </p:txBody>
      </p:sp>
    </p:spTree>
    <p:extLst>
      <p:ext uri="{BB962C8B-B14F-4D97-AF65-F5344CB8AC3E}">
        <p14:creationId xmlns:p14="http://schemas.microsoft.com/office/powerpoint/2010/main" val="1282750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503988" y="854529"/>
            <a:ext cx="4646208" cy="584775"/>
          </a:xfrm>
          <a:prstGeom prst="rect">
            <a:avLst/>
          </a:prstGeom>
        </p:spPr>
        <p:txBody>
          <a:bodyPr wrap="none">
            <a:spAutoFit/>
          </a:bodyPr>
          <a:lstStyle/>
          <a:p>
            <a:r>
              <a:rPr lang="cs-CZ" sz="3200" b="1" dirty="0" err="1"/>
              <a:t>Drinking</a:t>
            </a:r>
            <a:r>
              <a:rPr lang="cs-CZ" sz="3200" b="1" dirty="0"/>
              <a:t> </a:t>
            </a:r>
            <a:r>
              <a:rPr lang="cs-CZ" sz="3200" b="1" dirty="0" err="1"/>
              <a:t>water</a:t>
            </a:r>
            <a:r>
              <a:rPr lang="cs-CZ" sz="3200" b="1" dirty="0"/>
              <a:t> and </a:t>
            </a:r>
            <a:r>
              <a:rPr lang="cs-CZ" sz="3200" b="1" dirty="0" err="1"/>
              <a:t>cancer</a:t>
            </a:r>
            <a:endParaRPr lang="cs-CZ" sz="3200" b="1" dirty="0"/>
          </a:p>
        </p:txBody>
      </p:sp>
      <p:sp>
        <p:nvSpPr>
          <p:cNvPr id="3" name="Obdélník 2"/>
          <p:cNvSpPr/>
          <p:nvPr/>
        </p:nvSpPr>
        <p:spPr>
          <a:xfrm>
            <a:off x="825909" y="2159394"/>
            <a:ext cx="10776155" cy="3785652"/>
          </a:xfrm>
          <a:prstGeom prst="rect">
            <a:avLst/>
          </a:prstGeom>
        </p:spPr>
        <p:txBody>
          <a:bodyPr wrap="square">
            <a:spAutoFit/>
          </a:bodyPr>
          <a:lstStyle/>
          <a:p>
            <a:r>
              <a:rPr lang="cs-CZ" sz="2400" b="1" dirty="0" err="1"/>
              <a:t>Cyanobacterial</a:t>
            </a:r>
            <a:r>
              <a:rPr lang="cs-CZ" sz="2400" b="1" dirty="0"/>
              <a:t> </a:t>
            </a:r>
            <a:r>
              <a:rPr lang="cs-CZ" sz="2400" b="1" dirty="0" err="1"/>
              <a:t>toxins</a:t>
            </a:r>
            <a:r>
              <a:rPr lang="cs-CZ" sz="2400" b="1" dirty="0"/>
              <a:t> (</a:t>
            </a:r>
            <a:r>
              <a:rPr lang="cs-CZ" sz="2400" b="1" dirty="0" err="1"/>
              <a:t>cyanotoxins</a:t>
            </a:r>
            <a:r>
              <a:rPr lang="cs-CZ" sz="2400" b="1" dirty="0"/>
              <a:t>)</a:t>
            </a:r>
          </a:p>
          <a:p>
            <a:endParaRPr lang="cs-CZ" sz="2400" b="1" dirty="0"/>
          </a:p>
          <a:p>
            <a:r>
              <a:rPr lang="cs-CZ" sz="2400" dirty="0" err="1"/>
              <a:t>Cyanobacteria</a:t>
            </a:r>
            <a:r>
              <a:rPr lang="cs-CZ" sz="2400" dirty="0"/>
              <a:t> </a:t>
            </a:r>
            <a:r>
              <a:rPr lang="en-US" sz="2400" dirty="0"/>
              <a:t>- in warmer waters with higher nutrient </a:t>
            </a:r>
            <a:endParaRPr lang="cs-CZ" sz="2400" dirty="0"/>
          </a:p>
          <a:p>
            <a:r>
              <a:rPr lang="en-US" sz="2400" dirty="0"/>
              <a:t>content (especially phosphorus - agriculture, </a:t>
            </a:r>
            <a:endParaRPr lang="cs-CZ" sz="2400" dirty="0"/>
          </a:p>
          <a:p>
            <a:r>
              <a:rPr lang="en-US" sz="2400" dirty="0"/>
              <a:t>detergents)</a:t>
            </a:r>
            <a:endParaRPr lang="cs-CZ" sz="2400" b="1" dirty="0"/>
          </a:p>
          <a:p>
            <a:endParaRPr lang="cs-CZ" sz="2400" b="1" dirty="0"/>
          </a:p>
          <a:p>
            <a:r>
              <a:rPr lang="cs-CZ" sz="2400" dirty="0" err="1"/>
              <a:t>They</a:t>
            </a:r>
            <a:r>
              <a:rPr lang="cs-CZ" sz="2400" dirty="0"/>
              <a:t> </a:t>
            </a:r>
            <a:r>
              <a:rPr lang="cs-CZ" sz="2400" dirty="0" err="1"/>
              <a:t>can</a:t>
            </a:r>
            <a:r>
              <a:rPr lang="cs-CZ" sz="2400" dirty="0"/>
              <a:t> cause digestive </a:t>
            </a:r>
            <a:r>
              <a:rPr lang="cs-CZ" sz="2400" dirty="0" err="1"/>
              <a:t>tract</a:t>
            </a:r>
            <a:r>
              <a:rPr lang="cs-CZ" sz="2400" dirty="0"/>
              <a:t> </a:t>
            </a:r>
            <a:r>
              <a:rPr lang="cs-CZ" sz="2400" dirty="0" err="1"/>
              <a:t>disorders</a:t>
            </a:r>
            <a:r>
              <a:rPr lang="cs-CZ" sz="2400" dirty="0"/>
              <a:t>, </a:t>
            </a:r>
            <a:r>
              <a:rPr lang="cs-CZ" sz="2400" dirty="0" err="1"/>
              <a:t>allergic</a:t>
            </a:r>
            <a:r>
              <a:rPr lang="cs-CZ" sz="2400" dirty="0"/>
              <a:t> </a:t>
            </a:r>
            <a:r>
              <a:rPr lang="cs-CZ" sz="2400" dirty="0" err="1"/>
              <a:t>reactions</a:t>
            </a:r>
            <a:r>
              <a:rPr lang="cs-CZ" sz="2400" dirty="0"/>
              <a:t>, liver </a:t>
            </a:r>
            <a:r>
              <a:rPr lang="cs-CZ" sz="2400" dirty="0" err="1"/>
              <a:t>disease</a:t>
            </a:r>
            <a:r>
              <a:rPr lang="cs-CZ" sz="2400" dirty="0"/>
              <a:t>, </a:t>
            </a:r>
            <a:r>
              <a:rPr lang="cs-CZ" sz="2400" dirty="0" err="1"/>
              <a:t>immune</a:t>
            </a:r>
            <a:r>
              <a:rPr lang="cs-CZ" sz="2400" dirty="0"/>
              <a:t> </a:t>
            </a:r>
            <a:r>
              <a:rPr lang="cs-CZ" sz="2400" dirty="0" err="1"/>
              <a:t>system</a:t>
            </a:r>
            <a:r>
              <a:rPr lang="cs-CZ" sz="2400" dirty="0"/>
              <a:t> </a:t>
            </a:r>
            <a:r>
              <a:rPr lang="cs-CZ" sz="2400" dirty="0" err="1"/>
              <a:t>weakness</a:t>
            </a:r>
            <a:r>
              <a:rPr lang="cs-CZ" sz="2400" dirty="0"/>
              <a:t>, </a:t>
            </a:r>
            <a:r>
              <a:rPr lang="cs-CZ" sz="2400" dirty="0" err="1"/>
              <a:t>respiratory</a:t>
            </a:r>
            <a:r>
              <a:rPr lang="cs-CZ" sz="2400" dirty="0"/>
              <a:t> and </a:t>
            </a:r>
            <a:r>
              <a:rPr lang="cs-CZ" sz="2400" dirty="0" err="1"/>
              <a:t>contact</a:t>
            </a:r>
            <a:r>
              <a:rPr lang="cs-CZ" sz="2400" dirty="0"/>
              <a:t> dermatitis…</a:t>
            </a:r>
          </a:p>
          <a:p>
            <a:endParaRPr lang="cs-CZ" sz="2400" dirty="0"/>
          </a:p>
          <a:p>
            <a:r>
              <a:rPr lang="cs-CZ" sz="2400" dirty="0" err="1"/>
              <a:t>They</a:t>
            </a:r>
            <a:r>
              <a:rPr lang="cs-CZ" sz="2400" dirty="0"/>
              <a:t> </a:t>
            </a:r>
            <a:r>
              <a:rPr lang="cs-CZ" sz="2400" dirty="0" err="1"/>
              <a:t>have</a:t>
            </a:r>
            <a:r>
              <a:rPr lang="cs-CZ" sz="2400" dirty="0"/>
              <a:t> </a:t>
            </a:r>
            <a:r>
              <a:rPr lang="cs-CZ" sz="2400" dirty="0" err="1"/>
              <a:t>embryotoxic</a:t>
            </a:r>
            <a:r>
              <a:rPr lang="cs-CZ" sz="2400" dirty="0"/>
              <a:t> and </a:t>
            </a:r>
            <a:r>
              <a:rPr lang="cs-CZ" sz="2400" dirty="0" err="1"/>
              <a:t>genotoxic</a:t>
            </a:r>
            <a:r>
              <a:rPr lang="cs-CZ" sz="2400" dirty="0"/>
              <a:t> </a:t>
            </a:r>
            <a:r>
              <a:rPr lang="cs-CZ" sz="2400" dirty="0" err="1"/>
              <a:t>effects</a:t>
            </a:r>
            <a:endParaRPr lang="cs-CZ" sz="2400" dirty="0"/>
          </a:p>
        </p:txBody>
      </p:sp>
      <p:pic>
        <p:nvPicPr>
          <p:cNvPr id="4" name="Obrázek 3"/>
          <p:cNvPicPr>
            <a:picLocks noChangeAspect="1"/>
          </p:cNvPicPr>
          <p:nvPr/>
        </p:nvPicPr>
        <p:blipFill>
          <a:blip r:embed="rId2"/>
          <a:stretch>
            <a:fillRect/>
          </a:stretch>
        </p:blipFill>
        <p:spPr>
          <a:xfrm>
            <a:off x="7795876" y="1439304"/>
            <a:ext cx="4159285" cy="2310714"/>
          </a:xfrm>
          <a:prstGeom prst="rect">
            <a:avLst/>
          </a:prstGeom>
        </p:spPr>
      </p:pic>
      <p:pic>
        <p:nvPicPr>
          <p:cNvPr id="5" name="Obrázek 4"/>
          <p:cNvPicPr>
            <a:picLocks noChangeAspect="1"/>
          </p:cNvPicPr>
          <p:nvPr/>
        </p:nvPicPr>
        <p:blipFill>
          <a:blip r:embed="rId3"/>
          <a:stretch>
            <a:fillRect/>
          </a:stretch>
        </p:blipFill>
        <p:spPr>
          <a:xfrm>
            <a:off x="8682683" y="4868560"/>
            <a:ext cx="2553729" cy="1915297"/>
          </a:xfrm>
          <a:prstGeom prst="rect">
            <a:avLst/>
          </a:prstGeom>
        </p:spPr>
      </p:pic>
    </p:spTree>
    <p:extLst>
      <p:ext uri="{BB962C8B-B14F-4D97-AF65-F5344CB8AC3E}">
        <p14:creationId xmlns:p14="http://schemas.microsoft.com/office/powerpoint/2010/main" val="2773200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93080" y="1873121"/>
            <a:ext cx="10566290" cy="4154984"/>
          </a:xfrm>
          <a:prstGeom prst="rect">
            <a:avLst/>
          </a:prstGeom>
          <a:noFill/>
        </p:spPr>
        <p:txBody>
          <a:bodyPr wrap="none" rtlCol="0">
            <a:spAutoFit/>
          </a:bodyPr>
          <a:lstStyle/>
          <a:p>
            <a:r>
              <a:rPr lang="cs-CZ" sz="2400" b="1" dirty="0"/>
              <a:t>F</a:t>
            </a:r>
            <a:r>
              <a:rPr lang="en-US" sz="2400" b="1" dirty="0"/>
              <a:t>unction</a:t>
            </a:r>
            <a:r>
              <a:rPr lang="cs-CZ" sz="2400" b="1" dirty="0"/>
              <a:t> </a:t>
            </a:r>
            <a:r>
              <a:rPr lang="cs-CZ" sz="2400" b="1" dirty="0" err="1"/>
              <a:t>of</a:t>
            </a:r>
            <a:r>
              <a:rPr lang="cs-CZ" sz="2400" b="1" dirty="0"/>
              <a:t> </a:t>
            </a:r>
            <a:r>
              <a:rPr lang="cs-CZ" sz="2400" b="1" dirty="0" err="1"/>
              <a:t>water</a:t>
            </a:r>
            <a:r>
              <a:rPr lang="cs-CZ" sz="2400" b="1" dirty="0"/>
              <a:t> in body</a:t>
            </a:r>
            <a:r>
              <a:rPr lang="en-US" sz="2400" b="1" dirty="0"/>
              <a:t>:</a:t>
            </a:r>
            <a:endParaRPr lang="cs-CZ" sz="2400" b="1" dirty="0"/>
          </a:p>
          <a:p>
            <a:endParaRPr lang="en-US" sz="2400" b="1" dirty="0"/>
          </a:p>
          <a:p>
            <a:r>
              <a:rPr lang="cs-CZ" sz="2400" dirty="0"/>
              <a:t>- t</a:t>
            </a:r>
            <a:r>
              <a:rPr lang="en-US" sz="2400" dirty="0" err="1"/>
              <a:t>ransport</a:t>
            </a:r>
            <a:r>
              <a:rPr lang="en-US" sz="2400" dirty="0"/>
              <a:t> (transmission of nutrients, waste products, heat, </a:t>
            </a:r>
            <a:endParaRPr lang="cs-CZ" sz="2400" dirty="0"/>
          </a:p>
          <a:p>
            <a:r>
              <a:rPr lang="cs-CZ" sz="2400" dirty="0"/>
              <a:t>  </a:t>
            </a:r>
            <a:r>
              <a:rPr lang="en-US" sz="2400" dirty="0"/>
              <a:t>electrolytes, hormones)</a:t>
            </a:r>
          </a:p>
          <a:p>
            <a:r>
              <a:rPr lang="cs-CZ" sz="2400" dirty="0"/>
              <a:t>- a</a:t>
            </a:r>
            <a:r>
              <a:rPr lang="en-US" sz="2400" dirty="0" err="1"/>
              <a:t>ssistance</a:t>
            </a:r>
            <a:r>
              <a:rPr lang="en-US" sz="2400" dirty="0"/>
              <a:t> in thermoregulation</a:t>
            </a:r>
          </a:p>
          <a:p>
            <a:r>
              <a:rPr lang="cs-CZ" sz="2400" dirty="0"/>
              <a:t>- </a:t>
            </a:r>
            <a:r>
              <a:rPr lang="en-US" sz="2400" dirty="0"/>
              <a:t>acts as a solvent and a suitable environment for chemical reactions taking place </a:t>
            </a:r>
            <a:endParaRPr lang="cs-CZ" sz="2400" dirty="0"/>
          </a:p>
          <a:p>
            <a:r>
              <a:rPr lang="cs-CZ" sz="2400" dirty="0"/>
              <a:t>  </a:t>
            </a:r>
            <a:r>
              <a:rPr lang="en-US" sz="2400" dirty="0"/>
              <a:t>in the body</a:t>
            </a:r>
          </a:p>
          <a:p>
            <a:r>
              <a:rPr lang="cs-CZ" sz="2400" dirty="0"/>
              <a:t>- p</a:t>
            </a:r>
            <a:r>
              <a:rPr lang="en-US" sz="2400" dirty="0" err="1"/>
              <a:t>rotects</a:t>
            </a:r>
            <a:r>
              <a:rPr lang="en-US" sz="2400" dirty="0"/>
              <a:t> the surroundings of joints, spinal cord and brain</a:t>
            </a:r>
          </a:p>
          <a:p>
            <a:r>
              <a:rPr lang="cs-CZ" sz="2400" dirty="0"/>
              <a:t>- </a:t>
            </a:r>
            <a:r>
              <a:rPr lang="en-US" sz="2400" dirty="0"/>
              <a:t>surrounds the fetus like amniotic fluid</a:t>
            </a:r>
          </a:p>
          <a:p>
            <a:r>
              <a:rPr lang="cs-CZ" sz="2400" dirty="0"/>
              <a:t>- </a:t>
            </a:r>
            <a:r>
              <a:rPr lang="en-US" sz="2400" dirty="0"/>
              <a:t>involved in maintaining homeostasis, ensuring a physically and chemically </a:t>
            </a:r>
            <a:endParaRPr lang="cs-CZ" sz="2400" dirty="0"/>
          </a:p>
          <a:p>
            <a:r>
              <a:rPr lang="cs-CZ" sz="2400" dirty="0"/>
              <a:t>  </a:t>
            </a:r>
            <a:r>
              <a:rPr lang="en-US" sz="2400" dirty="0"/>
              <a:t>stable internal environment of the body</a:t>
            </a:r>
          </a:p>
        </p:txBody>
      </p:sp>
      <p:sp>
        <p:nvSpPr>
          <p:cNvPr id="3" name="TextovéPole 2"/>
          <p:cNvSpPr txBox="1"/>
          <p:nvPr/>
        </p:nvSpPr>
        <p:spPr>
          <a:xfrm>
            <a:off x="4414685" y="609602"/>
            <a:ext cx="3242041" cy="584775"/>
          </a:xfrm>
          <a:prstGeom prst="rect">
            <a:avLst/>
          </a:prstGeom>
          <a:noFill/>
        </p:spPr>
        <p:txBody>
          <a:bodyPr wrap="none" rtlCol="0">
            <a:spAutoFit/>
          </a:bodyPr>
          <a:lstStyle/>
          <a:p>
            <a:r>
              <a:rPr lang="en-US" sz="3200" b="1" dirty="0"/>
              <a:t>Water and health </a:t>
            </a:r>
            <a:endParaRPr lang="cs-CZ" sz="3200" b="1" dirty="0"/>
          </a:p>
        </p:txBody>
      </p:sp>
      <p:pic>
        <p:nvPicPr>
          <p:cNvPr id="4" name="Obrázek 3"/>
          <p:cNvPicPr>
            <a:picLocks noChangeAspect="1"/>
          </p:cNvPicPr>
          <p:nvPr/>
        </p:nvPicPr>
        <p:blipFill>
          <a:blip r:embed="rId2"/>
          <a:stretch>
            <a:fillRect/>
          </a:stretch>
        </p:blipFill>
        <p:spPr>
          <a:xfrm>
            <a:off x="8825719" y="453895"/>
            <a:ext cx="2903801" cy="3253131"/>
          </a:xfrm>
          <a:prstGeom prst="rect">
            <a:avLst/>
          </a:prstGeom>
        </p:spPr>
      </p:pic>
    </p:spTree>
    <p:extLst>
      <p:ext uri="{BB962C8B-B14F-4D97-AF65-F5344CB8AC3E}">
        <p14:creationId xmlns:p14="http://schemas.microsoft.com/office/powerpoint/2010/main" val="8579607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550307" y="639353"/>
            <a:ext cx="4646208" cy="584775"/>
          </a:xfrm>
          <a:prstGeom prst="rect">
            <a:avLst/>
          </a:prstGeom>
        </p:spPr>
        <p:txBody>
          <a:bodyPr wrap="none">
            <a:spAutoFit/>
          </a:bodyPr>
          <a:lstStyle/>
          <a:p>
            <a:r>
              <a:rPr lang="cs-CZ" sz="3200" b="1" dirty="0" err="1"/>
              <a:t>Drinking</a:t>
            </a:r>
            <a:r>
              <a:rPr lang="cs-CZ" sz="3200" b="1" dirty="0"/>
              <a:t> </a:t>
            </a:r>
            <a:r>
              <a:rPr lang="cs-CZ" sz="3200" b="1" dirty="0" err="1"/>
              <a:t>water</a:t>
            </a:r>
            <a:r>
              <a:rPr lang="cs-CZ" sz="3200" b="1" dirty="0"/>
              <a:t> and </a:t>
            </a:r>
            <a:r>
              <a:rPr lang="cs-CZ" sz="3200" b="1" dirty="0" err="1"/>
              <a:t>cancer</a:t>
            </a:r>
            <a:endParaRPr lang="cs-CZ" sz="3200" b="1" dirty="0"/>
          </a:p>
        </p:txBody>
      </p:sp>
      <p:sp>
        <p:nvSpPr>
          <p:cNvPr id="3" name="Obdélník 2"/>
          <p:cNvSpPr/>
          <p:nvPr/>
        </p:nvSpPr>
        <p:spPr>
          <a:xfrm>
            <a:off x="678425" y="1796449"/>
            <a:ext cx="10943303" cy="1200329"/>
          </a:xfrm>
          <a:prstGeom prst="rect">
            <a:avLst/>
          </a:prstGeom>
        </p:spPr>
        <p:txBody>
          <a:bodyPr wrap="square">
            <a:spAutoFit/>
          </a:bodyPr>
          <a:lstStyle/>
          <a:p>
            <a:r>
              <a:rPr lang="en-US" sz="2400" dirty="0"/>
              <a:t>Drinking water can theoretically contribute to the annual increase in the probability of developing cancers in the Czech Republic by only 1-2 cases to the total number of over 60,000 new cases of newly reported cancer</a:t>
            </a:r>
            <a:r>
              <a:rPr lang="cs-CZ" sz="2400" dirty="0"/>
              <a:t>.</a:t>
            </a:r>
          </a:p>
        </p:txBody>
      </p:sp>
    </p:spTree>
    <p:extLst>
      <p:ext uri="{BB962C8B-B14F-4D97-AF65-F5344CB8AC3E}">
        <p14:creationId xmlns:p14="http://schemas.microsoft.com/office/powerpoint/2010/main" val="1846327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607022" y="598889"/>
            <a:ext cx="2527872" cy="584775"/>
          </a:xfrm>
          <a:prstGeom prst="rect">
            <a:avLst/>
          </a:prstGeom>
        </p:spPr>
        <p:txBody>
          <a:bodyPr wrap="none">
            <a:spAutoFit/>
          </a:bodyPr>
          <a:lstStyle/>
          <a:p>
            <a:r>
              <a:rPr lang="cs-CZ" sz="3200" b="1" dirty="0" err="1"/>
              <a:t>Bottled</a:t>
            </a:r>
            <a:r>
              <a:rPr lang="cs-CZ" sz="3200" b="1" dirty="0"/>
              <a:t> </a:t>
            </a:r>
            <a:r>
              <a:rPr lang="cs-CZ" sz="3200" b="1" dirty="0" err="1"/>
              <a:t>water</a:t>
            </a:r>
            <a:endParaRPr lang="cs-CZ" sz="3200" b="1" dirty="0"/>
          </a:p>
        </p:txBody>
      </p:sp>
      <p:sp>
        <p:nvSpPr>
          <p:cNvPr id="4" name="Obdélník 3"/>
          <p:cNvSpPr/>
          <p:nvPr/>
        </p:nvSpPr>
        <p:spPr>
          <a:xfrm>
            <a:off x="845574" y="1703720"/>
            <a:ext cx="10432026" cy="3416320"/>
          </a:xfrm>
          <a:prstGeom prst="rect">
            <a:avLst/>
          </a:prstGeom>
        </p:spPr>
        <p:txBody>
          <a:bodyPr wrap="square">
            <a:spAutoFit/>
          </a:bodyPr>
          <a:lstStyle/>
          <a:p>
            <a:r>
              <a:rPr lang="en-US" sz="2400" dirty="0"/>
              <a:t>Natural mineral</a:t>
            </a:r>
            <a:r>
              <a:rPr lang="cs-CZ" sz="2400" dirty="0"/>
              <a:t> </a:t>
            </a:r>
            <a:r>
              <a:rPr lang="cs-CZ" sz="2400" dirty="0" err="1"/>
              <a:t>water</a:t>
            </a:r>
            <a:br>
              <a:rPr lang="en-US" sz="2400" dirty="0"/>
            </a:br>
            <a:r>
              <a:rPr lang="en-US" sz="2400" dirty="0"/>
              <a:t>Spring</a:t>
            </a:r>
            <a:r>
              <a:rPr lang="cs-CZ" sz="2400" dirty="0"/>
              <a:t> </a:t>
            </a:r>
            <a:r>
              <a:rPr lang="cs-CZ" sz="2400" dirty="0" err="1"/>
              <a:t>water</a:t>
            </a:r>
            <a:r>
              <a:rPr lang="cs-CZ" sz="2400" dirty="0"/>
              <a:t> </a:t>
            </a:r>
            <a:br>
              <a:rPr lang="en-US" sz="2400" dirty="0"/>
            </a:br>
            <a:r>
              <a:rPr lang="en-US" sz="2400" dirty="0"/>
              <a:t>Infant</a:t>
            </a:r>
            <a:r>
              <a:rPr lang="cs-CZ" sz="2400" dirty="0"/>
              <a:t> </a:t>
            </a:r>
            <a:r>
              <a:rPr lang="cs-CZ" sz="2400" dirty="0" err="1"/>
              <a:t>water</a:t>
            </a:r>
            <a:br>
              <a:rPr lang="en-US" sz="2400" dirty="0"/>
            </a:br>
            <a:r>
              <a:rPr lang="en-US" sz="2400" dirty="0"/>
              <a:t>Drinking</a:t>
            </a:r>
            <a:r>
              <a:rPr lang="cs-CZ" sz="2400" dirty="0"/>
              <a:t> </a:t>
            </a:r>
            <a:r>
              <a:rPr lang="cs-CZ" sz="2400" dirty="0" err="1"/>
              <a:t>water</a:t>
            </a:r>
            <a:br>
              <a:rPr lang="en-US" sz="2400" dirty="0"/>
            </a:br>
            <a:br>
              <a:rPr lang="en-US" sz="2400" dirty="0"/>
            </a:br>
            <a:r>
              <a:rPr lang="en-US" sz="2400" b="1" dirty="0"/>
              <a:t>Natural </a:t>
            </a:r>
            <a:r>
              <a:rPr lang="cs-CZ" sz="2400" b="1" dirty="0"/>
              <a:t>m</a:t>
            </a:r>
            <a:r>
              <a:rPr lang="en-US" sz="2400" b="1" dirty="0" err="1"/>
              <a:t>ineral</a:t>
            </a:r>
            <a:r>
              <a:rPr lang="cs-CZ" sz="2400" b="1" dirty="0"/>
              <a:t> </a:t>
            </a:r>
            <a:r>
              <a:rPr lang="cs-CZ" sz="2400" b="1" dirty="0" err="1"/>
              <a:t>water</a:t>
            </a:r>
            <a:r>
              <a:rPr lang="en-US" sz="2400" dirty="0"/>
              <a:t>: extracted from an underground source that must be approved and regularly inspected by the Ministry of Health</a:t>
            </a:r>
            <a:endParaRPr lang="cs-CZ" sz="2400" dirty="0"/>
          </a:p>
          <a:p>
            <a:br>
              <a:rPr lang="en-US" sz="2400" dirty="0"/>
            </a:br>
            <a:r>
              <a:rPr lang="en-US" sz="2400" dirty="0" err="1"/>
              <a:t>Mattoni</a:t>
            </a:r>
            <a:r>
              <a:rPr lang="en-US" sz="2400" dirty="0"/>
              <a:t>, Magnesia, </a:t>
            </a:r>
            <a:r>
              <a:rPr lang="en-US" sz="2400" dirty="0" err="1"/>
              <a:t>Podebrady</a:t>
            </a:r>
            <a:endParaRPr lang="cs-CZ" sz="2400" dirty="0"/>
          </a:p>
        </p:txBody>
      </p:sp>
      <p:pic>
        <p:nvPicPr>
          <p:cNvPr id="3" name="Obrázek 2"/>
          <p:cNvPicPr>
            <a:picLocks noChangeAspect="1"/>
          </p:cNvPicPr>
          <p:nvPr/>
        </p:nvPicPr>
        <p:blipFill>
          <a:blip r:embed="rId2"/>
          <a:stretch>
            <a:fillRect/>
          </a:stretch>
        </p:blipFill>
        <p:spPr>
          <a:xfrm>
            <a:off x="7377629" y="310334"/>
            <a:ext cx="4648687" cy="3101546"/>
          </a:xfrm>
          <a:prstGeom prst="rect">
            <a:avLst/>
          </a:prstGeom>
        </p:spPr>
      </p:pic>
      <p:pic>
        <p:nvPicPr>
          <p:cNvPr id="5" name="Obrázek 4"/>
          <p:cNvPicPr>
            <a:picLocks noChangeAspect="1"/>
          </p:cNvPicPr>
          <p:nvPr/>
        </p:nvPicPr>
        <p:blipFill>
          <a:blip r:embed="rId3"/>
          <a:stretch>
            <a:fillRect/>
          </a:stretch>
        </p:blipFill>
        <p:spPr>
          <a:xfrm>
            <a:off x="4837910" y="4695567"/>
            <a:ext cx="2296984" cy="1722738"/>
          </a:xfrm>
          <a:prstGeom prst="rect">
            <a:avLst/>
          </a:prstGeom>
        </p:spPr>
      </p:pic>
      <p:pic>
        <p:nvPicPr>
          <p:cNvPr id="6" name="Obrázek 5"/>
          <p:cNvPicPr>
            <a:picLocks noChangeAspect="1"/>
          </p:cNvPicPr>
          <p:nvPr/>
        </p:nvPicPr>
        <p:blipFill>
          <a:blip r:embed="rId4"/>
          <a:stretch>
            <a:fillRect/>
          </a:stretch>
        </p:blipFill>
        <p:spPr>
          <a:xfrm>
            <a:off x="6925961" y="4571871"/>
            <a:ext cx="1941555" cy="1941555"/>
          </a:xfrm>
          <a:prstGeom prst="rect">
            <a:avLst/>
          </a:prstGeom>
        </p:spPr>
      </p:pic>
      <p:pic>
        <p:nvPicPr>
          <p:cNvPr id="7" name="Obrázek 6"/>
          <p:cNvPicPr>
            <a:picLocks noChangeAspect="1"/>
          </p:cNvPicPr>
          <p:nvPr/>
        </p:nvPicPr>
        <p:blipFill>
          <a:blip r:embed="rId5"/>
          <a:stretch>
            <a:fillRect/>
          </a:stretch>
        </p:blipFill>
        <p:spPr>
          <a:xfrm>
            <a:off x="9222945" y="4695567"/>
            <a:ext cx="1663185" cy="1663185"/>
          </a:xfrm>
          <a:prstGeom prst="rect">
            <a:avLst/>
          </a:prstGeom>
        </p:spPr>
      </p:pic>
    </p:spTree>
    <p:extLst>
      <p:ext uri="{BB962C8B-B14F-4D97-AF65-F5344CB8AC3E}">
        <p14:creationId xmlns:p14="http://schemas.microsoft.com/office/powerpoint/2010/main" val="2944610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0941" y="1553692"/>
            <a:ext cx="11395587" cy="4893647"/>
          </a:xfrm>
          <a:prstGeom prst="rect">
            <a:avLst/>
          </a:prstGeom>
        </p:spPr>
        <p:txBody>
          <a:bodyPr wrap="square">
            <a:spAutoFit/>
          </a:bodyPr>
          <a:lstStyle/>
          <a:p>
            <a:r>
              <a:rPr lang="en-US" sz="2400" b="1" dirty="0"/>
              <a:t>Spring </a:t>
            </a:r>
            <a:r>
              <a:rPr lang="cs-CZ" sz="2400" b="1" dirty="0"/>
              <a:t>w</a:t>
            </a:r>
            <a:r>
              <a:rPr lang="en-US" sz="2400" b="1" dirty="0" err="1"/>
              <a:t>ater</a:t>
            </a:r>
            <a:r>
              <a:rPr lang="en-US" sz="2400" b="1" dirty="0"/>
              <a:t> </a:t>
            </a:r>
            <a:r>
              <a:rPr lang="en-US" sz="2400" dirty="0"/>
              <a:t>(</a:t>
            </a:r>
            <a:r>
              <a:rPr lang="cs-CZ" sz="2400" dirty="0"/>
              <a:t>t</a:t>
            </a:r>
            <a:r>
              <a:rPr lang="en-US" sz="2400" dirty="0"/>
              <a:t>able): from a protected underground source that does not need to be approved by the Department of Health. </a:t>
            </a:r>
            <a:endParaRPr lang="cs-CZ" sz="2400" dirty="0"/>
          </a:p>
          <a:p>
            <a:r>
              <a:rPr lang="en-US" sz="2400" dirty="0"/>
              <a:t>It must not be modified in any way that would alter the characteristic composition</a:t>
            </a:r>
            <a:endParaRPr lang="cs-CZ" sz="2400" dirty="0"/>
          </a:p>
          <a:p>
            <a:br>
              <a:rPr lang="en-US" sz="2400" dirty="0"/>
            </a:br>
            <a:r>
              <a:rPr lang="en-US" sz="2400" dirty="0" err="1"/>
              <a:t>Toma</a:t>
            </a:r>
            <a:r>
              <a:rPr lang="en-US" sz="2400" dirty="0"/>
              <a:t> </a:t>
            </a:r>
            <a:r>
              <a:rPr lang="en-US" sz="2400" dirty="0" err="1"/>
              <a:t>natur</a:t>
            </a:r>
            <a:r>
              <a:rPr lang="cs-CZ" sz="2400" dirty="0"/>
              <a:t>a</a:t>
            </a:r>
            <a:r>
              <a:rPr lang="en-US" sz="2400" dirty="0"/>
              <a:t>, </a:t>
            </a:r>
            <a:r>
              <a:rPr lang="en-US" sz="2400" dirty="0" err="1"/>
              <a:t>Bonaqua</a:t>
            </a:r>
            <a:endParaRPr lang="cs-CZ" sz="2400" dirty="0"/>
          </a:p>
          <a:p>
            <a:br>
              <a:rPr lang="en-US" sz="2400" dirty="0"/>
            </a:br>
            <a:r>
              <a:rPr lang="en-US" sz="2400" b="1" dirty="0"/>
              <a:t>Infant water</a:t>
            </a:r>
            <a:r>
              <a:rPr lang="en-US" sz="2400" dirty="0"/>
              <a:t>: from a protected underground source, and more stringent </a:t>
            </a:r>
            <a:r>
              <a:rPr lang="cs-CZ" sz="2400" dirty="0"/>
              <a:t>r</a:t>
            </a:r>
            <a:r>
              <a:rPr lang="en-US" sz="2400" dirty="0" err="1"/>
              <a:t>equirements</a:t>
            </a:r>
            <a:r>
              <a:rPr lang="en-US" sz="2400" dirty="0"/>
              <a:t> apply to it</a:t>
            </a:r>
            <a:br>
              <a:rPr lang="en-US" sz="2400" dirty="0"/>
            </a:br>
            <a:r>
              <a:rPr lang="en-US" sz="2400" dirty="0"/>
              <a:t>Mountain spring</a:t>
            </a:r>
            <a:r>
              <a:rPr lang="cs-CZ" sz="2400" dirty="0"/>
              <a:t> (Horský pramen)</a:t>
            </a:r>
          </a:p>
          <a:p>
            <a:br>
              <a:rPr lang="en-US" sz="2400" dirty="0"/>
            </a:br>
            <a:r>
              <a:rPr lang="en-US" sz="2400" b="1" dirty="0"/>
              <a:t>Drinking </a:t>
            </a:r>
            <a:r>
              <a:rPr lang="cs-CZ" sz="2400" b="1" dirty="0"/>
              <a:t>w</a:t>
            </a:r>
            <a:r>
              <a:rPr lang="en-US" sz="2400" b="1" dirty="0" err="1"/>
              <a:t>ater</a:t>
            </a:r>
            <a:r>
              <a:rPr lang="en-US" sz="2400" dirty="0"/>
              <a:t>: It does not have to come from an underground source, it can</a:t>
            </a:r>
            <a:r>
              <a:rPr lang="cs-CZ" sz="2400" dirty="0"/>
              <a:t> </a:t>
            </a:r>
            <a:r>
              <a:rPr lang="en-US" sz="2400" dirty="0"/>
              <a:t>be tapped from the public water supply, the quality is comparable to drinking water quality from the water supply</a:t>
            </a:r>
            <a:endParaRPr lang="cs-CZ" sz="2400" dirty="0"/>
          </a:p>
        </p:txBody>
      </p:sp>
      <p:sp>
        <p:nvSpPr>
          <p:cNvPr id="3" name="TextovéPole 2"/>
          <p:cNvSpPr txBox="1"/>
          <p:nvPr/>
        </p:nvSpPr>
        <p:spPr>
          <a:xfrm>
            <a:off x="4788311" y="609600"/>
            <a:ext cx="2620846" cy="584775"/>
          </a:xfrm>
          <a:prstGeom prst="rect">
            <a:avLst/>
          </a:prstGeom>
          <a:noFill/>
        </p:spPr>
        <p:txBody>
          <a:bodyPr wrap="none" rtlCol="0">
            <a:spAutoFit/>
          </a:bodyPr>
          <a:lstStyle/>
          <a:p>
            <a:r>
              <a:rPr lang="cs-CZ" sz="3200" b="1" dirty="0" err="1"/>
              <a:t>Bottled</a:t>
            </a:r>
            <a:r>
              <a:rPr lang="cs-CZ" sz="3200" b="1" dirty="0"/>
              <a:t> </a:t>
            </a:r>
            <a:r>
              <a:rPr lang="cs-CZ" sz="3200" b="1" dirty="0" err="1"/>
              <a:t>water</a:t>
            </a:r>
            <a:r>
              <a:rPr lang="cs-CZ" sz="3200" b="1" dirty="0"/>
              <a:t> </a:t>
            </a:r>
          </a:p>
        </p:txBody>
      </p:sp>
    </p:spTree>
    <p:extLst>
      <p:ext uri="{BB962C8B-B14F-4D97-AF65-F5344CB8AC3E}">
        <p14:creationId xmlns:p14="http://schemas.microsoft.com/office/powerpoint/2010/main" val="254190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3048000" y="1305342"/>
            <a:ext cx="6096000" cy="4401205"/>
          </a:xfrm>
          <a:prstGeom prst="rect">
            <a:avLst/>
          </a:prstGeom>
        </p:spPr>
        <p:txBody>
          <a:bodyPr>
            <a:spAutoFit/>
          </a:bodyPr>
          <a:lstStyle/>
          <a:p>
            <a:r>
              <a:rPr lang="cs-CZ" sz="2000" dirty="0"/>
              <a:t>Parametr (mg/l)	Infant </a:t>
            </a:r>
            <a:r>
              <a:rPr lang="cs-CZ" sz="2000" dirty="0" err="1"/>
              <a:t>water</a:t>
            </a:r>
            <a:r>
              <a:rPr lang="cs-CZ" sz="2000" dirty="0"/>
              <a:t> 	</a:t>
            </a:r>
            <a:r>
              <a:rPr lang="cs-CZ" sz="2000" dirty="0" err="1"/>
              <a:t>drinking</a:t>
            </a:r>
            <a:r>
              <a:rPr lang="cs-CZ" sz="2000" dirty="0"/>
              <a:t> </a:t>
            </a:r>
            <a:r>
              <a:rPr lang="cs-CZ" sz="2000" dirty="0" err="1"/>
              <a:t>water</a:t>
            </a:r>
            <a:endParaRPr lang="cs-CZ" sz="2000" dirty="0"/>
          </a:p>
          <a:p>
            <a:r>
              <a:rPr lang="cs-CZ" sz="2000" dirty="0" err="1"/>
              <a:t>Nitrates</a:t>
            </a:r>
            <a:r>
              <a:rPr lang="cs-CZ" sz="2000" dirty="0"/>
              <a:t> 			10 		50</a:t>
            </a:r>
          </a:p>
          <a:p>
            <a:r>
              <a:rPr lang="cs-CZ" sz="2000" dirty="0" err="1"/>
              <a:t>Nitrites</a:t>
            </a:r>
            <a:r>
              <a:rPr lang="cs-CZ" sz="2000" dirty="0"/>
              <a:t> 			0,02 		0,5</a:t>
            </a:r>
          </a:p>
          <a:p>
            <a:r>
              <a:rPr lang="cs-CZ" sz="2000" dirty="0"/>
              <a:t>Na 			20 		200</a:t>
            </a:r>
          </a:p>
          <a:p>
            <a:r>
              <a:rPr lang="cs-CZ" sz="2000" dirty="0" err="1"/>
              <a:t>Fluorides</a:t>
            </a:r>
            <a:r>
              <a:rPr lang="cs-CZ" sz="2000" dirty="0"/>
              <a:t> 		0,7 		1,5</a:t>
            </a:r>
          </a:p>
          <a:p>
            <a:r>
              <a:rPr lang="cs-CZ" sz="2000" dirty="0" err="1"/>
              <a:t>Chlorides</a:t>
            </a:r>
            <a:r>
              <a:rPr lang="cs-CZ" sz="2000" dirty="0"/>
              <a:t>		100 		100</a:t>
            </a:r>
          </a:p>
          <a:p>
            <a:r>
              <a:rPr lang="cs-CZ" sz="2000" dirty="0"/>
              <a:t>Antimon (</a:t>
            </a:r>
            <a:r>
              <a:rPr lang="cs-CZ" sz="2000" dirty="0" err="1"/>
              <a:t>Sb</a:t>
            </a:r>
            <a:r>
              <a:rPr lang="cs-CZ" sz="2000" dirty="0"/>
              <a:t>)		0,003 		0,005</a:t>
            </a:r>
          </a:p>
          <a:p>
            <a:r>
              <a:rPr lang="cs-CZ" sz="2000" dirty="0" err="1"/>
              <a:t>Cyanides</a:t>
            </a:r>
            <a:r>
              <a:rPr lang="cs-CZ" sz="2000" dirty="0"/>
              <a:t> 		0,005 		0,05</a:t>
            </a:r>
          </a:p>
          <a:p>
            <a:r>
              <a:rPr lang="cs-CZ" sz="2000" dirty="0" err="1"/>
              <a:t>Arsenic</a:t>
            </a:r>
            <a:r>
              <a:rPr lang="cs-CZ" sz="2000" dirty="0"/>
              <a:t>			0,005 		0,01</a:t>
            </a:r>
          </a:p>
          <a:p>
            <a:r>
              <a:rPr lang="cs-CZ" sz="2000" dirty="0"/>
              <a:t>Chrome			0,025 		0,05</a:t>
            </a:r>
          </a:p>
          <a:p>
            <a:r>
              <a:rPr lang="cs-CZ" sz="2000" dirty="0" err="1"/>
              <a:t>Cadmium</a:t>
            </a:r>
            <a:r>
              <a:rPr lang="cs-CZ" sz="2000" dirty="0"/>
              <a:t> 		0,002 		0,005</a:t>
            </a:r>
          </a:p>
          <a:p>
            <a:r>
              <a:rPr lang="cs-CZ" sz="2000" dirty="0" err="1"/>
              <a:t>Copper</a:t>
            </a:r>
            <a:r>
              <a:rPr lang="cs-CZ" sz="2000" dirty="0"/>
              <a:t> 			0,2 		1</a:t>
            </a:r>
          </a:p>
          <a:p>
            <a:r>
              <a:rPr lang="cs-CZ" sz="2000" dirty="0" err="1"/>
              <a:t>Lead</a:t>
            </a:r>
            <a:r>
              <a:rPr lang="cs-CZ" sz="2000" dirty="0"/>
              <a:t> 			0,005 		0,01</a:t>
            </a:r>
          </a:p>
          <a:p>
            <a:r>
              <a:rPr lang="cs-CZ" sz="2000" dirty="0"/>
              <a:t>Mercury			0,0005 		0,001</a:t>
            </a:r>
          </a:p>
        </p:txBody>
      </p:sp>
      <p:sp>
        <p:nvSpPr>
          <p:cNvPr id="5" name="TextovéPole 4"/>
          <p:cNvSpPr txBox="1"/>
          <p:nvPr/>
        </p:nvSpPr>
        <p:spPr>
          <a:xfrm>
            <a:off x="2403566" y="513806"/>
            <a:ext cx="6450292" cy="584775"/>
          </a:xfrm>
          <a:prstGeom prst="rect">
            <a:avLst/>
          </a:prstGeom>
          <a:noFill/>
        </p:spPr>
        <p:txBody>
          <a:bodyPr wrap="none" rtlCol="0">
            <a:spAutoFit/>
          </a:bodyPr>
          <a:lstStyle/>
          <a:p>
            <a:r>
              <a:rPr lang="en-US" sz="3200" b="1" dirty="0"/>
              <a:t>Infant water</a:t>
            </a:r>
            <a:r>
              <a:rPr lang="cs-CZ" sz="3200" b="1" dirty="0"/>
              <a:t> x </a:t>
            </a:r>
            <a:r>
              <a:rPr lang="cs-CZ" sz="3200" b="1" dirty="0" err="1"/>
              <a:t>normal</a:t>
            </a:r>
            <a:r>
              <a:rPr lang="cs-CZ" sz="3200" b="1" dirty="0"/>
              <a:t> </a:t>
            </a:r>
            <a:r>
              <a:rPr lang="cs-CZ" sz="3200" b="1" dirty="0" err="1"/>
              <a:t>drinking</a:t>
            </a:r>
            <a:r>
              <a:rPr lang="cs-CZ" sz="3200" b="1" dirty="0"/>
              <a:t> </a:t>
            </a:r>
            <a:r>
              <a:rPr lang="cs-CZ" sz="3200" b="1" dirty="0" err="1"/>
              <a:t>water</a:t>
            </a:r>
            <a:endParaRPr lang="cs-CZ" sz="3200" dirty="0"/>
          </a:p>
        </p:txBody>
      </p:sp>
    </p:spTree>
    <p:extLst>
      <p:ext uri="{BB962C8B-B14F-4D97-AF65-F5344CB8AC3E}">
        <p14:creationId xmlns:p14="http://schemas.microsoft.com/office/powerpoint/2010/main" val="482435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91087" y="199022"/>
            <a:ext cx="4028860" cy="1077218"/>
          </a:xfrm>
          <a:prstGeom prst="rect">
            <a:avLst/>
          </a:prstGeom>
        </p:spPr>
        <p:txBody>
          <a:bodyPr wrap="none">
            <a:spAutoFit/>
          </a:bodyPr>
          <a:lstStyle/>
          <a:p>
            <a:r>
              <a:rPr lang="cs-CZ" sz="3200" b="1" dirty="0" err="1"/>
              <a:t>Mineral</a:t>
            </a:r>
            <a:r>
              <a:rPr lang="cs-CZ" sz="3200" b="1" dirty="0"/>
              <a:t> </a:t>
            </a:r>
            <a:r>
              <a:rPr lang="cs-CZ" sz="3200" b="1" dirty="0" err="1"/>
              <a:t>bottled</a:t>
            </a:r>
            <a:r>
              <a:rPr lang="cs-CZ" sz="3200" b="1" dirty="0"/>
              <a:t> </a:t>
            </a:r>
            <a:r>
              <a:rPr lang="cs-CZ" sz="3200" b="1" dirty="0" err="1"/>
              <a:t>water</a:t>
            </a:r>
            <a:r>
              <a:rPr lang="cs-CZ" sz="3200" b="1" dirty="0"/>
              <a:t> </a:t>
            </a:r>
          </a:p>
          <a:p>
            <a:endParaRPr lang="cs-CZ" sz="3200" b="1" dirty="0"/>
          </a:p>
        </p:txBody>
      </p:sp>
      <p:sp>
        <p:nvSpPr>
          <p:cNvPr id="3" name="Obdélník 2"/>
          <p:cNvSpPr/>
          <p:nvPr/>
        </p:nvSpPr>
        <p:spPr>
          <a:xfrm>
            <a:off x="609599" y="878450"/>
            <a:ext cx="11021961" cy="6370975"/>
          </a:xfrm>
          <a:prstGeom prst="rect">
            <a:avLst/>
          </a:prstGeom>
        </p:spPr>
        <p:txBody>
          <a:bodyPr wrap="square">
            <a:spAutoFit/>
          </a:bodyPr>
          <a:lstStyle/>
          <a:p>
            <a:r>
              <a:rPr lang="en-US" sz="2400" dirty="0"/>
              <a:t>If you would drink </a:t>
            </a:r>
            <a:r>
              <a:rPr lang="cs-CZ" sz="2400" dirty="0" err="1"/>
              <a:t>only</a:t>
            </a:r>
            <a:r>
              <a:rPr lang="cs-CZ" sz="2400" dirty="0"/>
              <a:t> </a:t>
            </a:r>
            <a:r>
              <a:rPr lang="en-US" sz="2400" b="1" dirty="0"/>
              <a:t>mineral water</a:t>
            </a:r>
            <a:r>
              <a:rPr lang="en-US" sz="2400" dirty="0"/>
              <a:t>, </a:t>
            </a:r>
            <a:r>
              <a:rPr lang="cs-CZ" sz="2400" dirty="0" err="1"/>
              <a:t>you</a:t>
            </a:r>
            <a:r>
              <a:rPr lang="en-US" sz="2400" dirty="0"/>
              <a:t> would get too much salt into your body, especially sodium.</a:t>
            </a:r>
            <a:endParaRPr lang="cs-CZ" sz="2400" dirty="0"/>
          </a:p>
          <a:p>
            <a:br>
              <a:rPr lang="en-US" sz="2400" dirty="0"/>
            </a:br>
            <a:r>
              <a:rPr lang="en-US" sz="2400" b="1" dirty="0"/>
              <a:t>The mineral waters </a:t>
            </a:r>
            <a:r>
              <a:rPr lang="cs-CZ" sz="2400" b="1" dirty="0"/>
              <a:t>-</a:t>
            </a:r>
            <a:r>
              <a:rPr lang="en-US" sz="2400" dirty="0"/>
              <a:t> benefit mainly in heat, </a:t>
            </a:r>
            <a:r>
              <a:rPr lang="cs-CZ" sz="2400" dirty="0" err="1"/>
              <a:t>during</a:t>
            </a:r>
            <a:r>
              <a:rPr lang="cs-CZ" sz="2400" dirty="0"/>
              <a:t> </a:t>
            </a:r>
            <a:r>
              <a:rPr lang="en-US" sz="2400" dirty="0"/>
              <a:t>heavy work and intense sports</a:t>
            </a:r>
            <a:endParaRPr lang="cs-CZ" sz="2400" dirty="0"/>
          </a:p>
          <a:p>
            <a:br>
              <a:rPr lang="en-US" sz="2400" dirty="0"/>
            </a:br>
            <a:r>
              <a:rPr lang="en-US" sz="2400" b="1" dirty="0"/>
              <a:t>Pregnant and lactating women </a:t>
            </a:r>
            <a:r>
              <a:rPr lang="en-US" sz="2400" dirty="0"/>
              <a:t>should choose those with higher potassium and calcium levels</a:t>
            </a:r>
            <a:endParaRPr lang="cs-CZ" sz="2400" dirty="0"/>
          </a:p>
          <a:p>
            <a:br>
              <a:rPr lang="en-US" sz="2400" dirty="0"/>
            </a:br>
            <a:r>
              <a:rPr lang="en-US" sz="2400" b="1" dirty="0"/>
              <a:t>The sodium content </a:t>
            </a:r>
            <a:r>
              <a:rPr lang="en-US" sz="2400" dirty="0"/>
              <a:t>should be mainly </a:t>
            </a:r>
            <a:r>
              <a:rPr lang="cs-CZ" sz="2400" dirty="0" err="1"/>
              <a:t>watched</a:t>
            </a:r>
            <a:r>
              <a:rPr lang="cs-CZ" sz="2400" dirty="0"/>
              <a:t> </a:t>
            </a:r>
            <a:r>
              <a:rPr lang="en-US" sz="2400" dirty="0"/>
              <a:t>by the cardiac</a:t>
            </a:r>
            <a:endParaRPr lang="cs-CZ" sz="2400" dirty="0"/>
          </a:p>
          <a:p>
            <a:endParaRPr lang="cs-CZ" sz="2400" dirty="0"/>
          </a:p>
          <a:p>
            <a:r>
              <a:rPr lang="cs-CZ" sz="2400" dirty="0" err="1"/>
              <a:t>Dyspnoeic</a:t>
            </a:r>
            <a:r>
              <a:rPr lang="cs-CZ" sz="2400" dirty="0"/>
              <a:t> </a:t>
            </a:r>
            <a:r>
              <a:rPr lang="cs-CZ" sz="2400" b="1" dirty="0"/>
              <a:t>p</a:t>
            </a:r>
            <a:r>
              <a:rPr lang="en-US" sz="2400" b="1" dirty="0" err="1"/>
              <a:t>eople</a:t>
            </a:r>
            <a:r>
              <a:rPr lang="cs-CZ" sz="2400" dirty="0"/>
              <a:t>,</a:t>
            </a:r>
            <a:r>
              <a:rPr lang="en-US" sz="2400" dirty="0"/>
              <a:t> </a:t>
            </a:r>
            <a:r>
              <a:rPr lang="cs-CZ" sz="2400" dirty="0" err="1"/>
              <a:t>people</a:t>
            </a:r>
            <a:r>
              <a:rPr lang="cs-CZ" sz="2400" dirty="0"/>
              <a:t> </a:t>
            </a:r>
            <a:r>
              <a:rPr lang="cs-CZ" sz="2400" dirty="0" err="1"/>
              <a:t>who</a:t>
            </a:r>
            <a:r>
              <a:rPr lang="cs-CZ" sz="2400" dirty="0"/>
              <a:t> </a:t>
            </a:r>
            <a:r>
              <a:rPr lang="en-US" sz="2400" dirty="0"/>
              <a:t>suffer from swelling</a:t>
            </a:r>
            <a:r>
              <a:rPr lang="cs-CZ" sz="2400" dirty="0"/>
              <a:t>,</a:t>
            </a:r>
            <a:r>
              <a:rPr lang="en-US" sz="2400" dirty="0"/>
              <a:t> who tend to develop kidney stones </a:t>
            </a:r>
            <a:r>
              <a:rPr lang="cs-CZ" sz="2400" dirty="0"/>
              <a:t>– no </a:t>
            </a:r>
            <a:r>
              <a:rPr lang="en-US" sz="2400" dirty="0"/>
              <a:t>mineral water at all</a:t>
            </a:r>
            <a:endParaRPr lang="cs-CZ" sz="2400" dirty="0"/>
          </a:p>
          <a:p>
            <a:endParaRPr lang="cs-CZ" sz="2400" dirty="0"/>
          </a:p>
          <a:p>
            <a:r>
              <a:rPr lang="en-US" sz="2400" b="1" dirty="0"/>
              <a:t>Artificially supplied carbon dioxide </a:t>
            </a:r>
            <a:r>
              <a:rPr lang="en-US" sz="2400" dirty="0"/>
              <a:t>does not bring anything to the body to benefit. </a:t>
            </a:r>
            <a:r>
              <a:rPr lang="cs-CZ" sz="2400" dirty="0" err="1"/>
              <a:t>It</a:t>
            </a:r>
            <a:r>
              <a:rPr lang="en-US" sz="2400" dirty="0"/>
              <a:t> contributes to bloating and burying. Carbon dioxide is the waste product that our body must actually constantly get rid of</a:t>
            </a:r>
            <a:r>
              <a:rPr lang="cs-CZ" sz="2400" dirty="0"/>
              <a:t>.</a:t>
            </a:r>
          </a:p>
          <a:p>
            <a:endParaRPr lang="cs-CZ" sz="2400" dirty="0"/>
          </a:p>
        </p:txBody>
      </p:sp>
    </p:spTree>
    <p:extLst>
      <p:ext uri="{BB962C8B-B14F-4D97-AF65-F5344CB8AC3E}">
        <p14:creationId xmlns:p14="http://schemas.microsoft.com/office/powerpoint/2010/main" val="3731162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957752" y="483549"/>
            <a:ext cx="5981509" cy="584775"/>
          </a:xfrm>
          <a:prstGeom prst="rect">
            <a:avLst/>
          </a:prstGeom>
        </p:spPr>
        <p:txBody>
          <a:bodyPr wrap="none">
            <a:spAutoFit/>
          </a:bodyPr>
          <a:lstStyle/>
          <a:p>
            <a:r>
              <a:rPr lang="cs-CZ" sz="3200" b="1" dirty="0" err="1"/>
              <a:t>Health</a:t>
            </a:r>
            <a:r>
              <a:rPr lang="cs-CZ" sz="3200" b="1" dirty="0"/>
              <a:t> </a:t>
            </a:r>
            <a:r>
              <a:rPr lang="cs-CZ" sz="3200" b="1" dirty="0" err="1"/>
              <a:t>risks</a:t>
            </a:r>
            <a:r>
              <a:rPr lang="cs-CZ" sz="3200" b="1" dirty="0"/>
              <a:t> - </a:t>
            </a:r>
            <a:r>
              <a:rPr lang="cs-CZ" sz="3200" b="1" dirty="0" err="1"/>
              <a:t>demineralized</a:t>
            </a:r>
            <a:r>
              <a:rPr lang="cs-CZ" sz="3200" b="1" dirty="0"/>
              <a:t> </a:t>
            </a:r>
            <a:r>
              <a:rPr lang="cs-CZ" sz="3200" b="1" dirty="0" err="1"/>
              <a:t>water</a:t>
            </a:r>
            <a:endParaRPr lang="cs-CZ" sz="3200" b="1" dirty="0"/>
          </a:p>
        </p:txBody>
      </p:sp>
      <p:sp>
        <p:nvSpPr>
          <p:cNvPr id="3" name="Obdélník 2"/>
          <p:cNvSpPr/>
          <p:nvPr/>
        </p:nvSpPr>
        <p:spPr>
          <a:xfrm>
            <a:off x="530941" y="1595021"/>
            <a:ext cx="11169445" cy="4893647"/>
          </a:xfrm>
          <a:prstGeom prst="rect">
            <a:avLst/>
          </a:prstGeom>
        </p:spPr>
        <p:txBody>
          <a:bodyPr wrap="square">
            <a:spAutoFit/>
          </a:bodyPr>
          <a:lstStyle/>
          <a:p>
            <a:r>
              <a:rPr lang="en-US" sz="2400" dirty="0"/>
              <a:t>Demineralized water - it does not have the character of drinking water and its regular consumption or one-off consumption in large quantities must be considered as a health risk</a:t>
            </a:r>
            <a:endParaRPr lang="cs-CZ" sz="2400" dirty="0"/>
          </a:p>
          <a:p>
            <a:br>
              <a:rPr lang="en-US" sz="2400" dirty="0"/>
            </a:br>
            <a:r>
              <a:rPr lang="en-US" sz="2400" dirty="0"/>
              <a:t>Devices based on distillation or deionization must be rejected as the final stage of drinking water treatment</a:t>
            </a:r>
            <a:r>
              <a:rPr lang="cs-CZ" sz="2400" dirty="0"/>
              <a:t>:</a:t>
            </a:r>
          </a:p>
          <a:p>
            <a:endParaRPr lang="cs-CZ" sz="2400" dirty="0"/>
          </a:p>
          <a:p>
            <a:r>
              <a:rPr lang="cs-CZ" sz="2400" dirty="0"/>
              <a:t>- v</a:t>
            </a:r>
            <a:r>
              <a:rPr lang="en-US" sz="2400" dirty="0" err="1"/>
              <a:t>irtually</a:t>
            </a:r>
            <a:r>
              <a:rPr lang="en-US" sz="2400" dirty="0"/>
              <a:t> zero intake of calcium and magnesium with water</a:t>
            </a:r>
            <a:endParaRPr lang="cs-CZ" sz="2400" dirty="0"/>
          </a:p>
          <a:p>
            <a:endParaRPr lang="cs-CZ" sz="2400" dirty="0"/>
          </a:p>
          <a:p>
            <a:r>
              <a:rPr lang="cs-CZ" sz="2400" dirty="0"/>
              <a:t>- r</a:t>
            </a:r>
            <a:r>
              <a:rPr lang="en-US" sz="2400" dirty="0"/>
              <a:t>educed intake of some essential elements and microelements</a:t>
            </a:r>
            <a:endParaRPr lang="cs-CZ" sz="2400" dirty="0"/>
          </a:p>
          <a:p>
            <a:br>
              <a:rPr lang="en-US" sz="2400" dirty="0"/>
            </a:br>
            <a:r>
              <a:rPr lang="cs-CZ" sz="2400" dirty="0"/>
              <a:t>- h</a:t>
            </a:r>
            <a:r>
              <a:rPr lang="en-US" sz="2400" dirty="0" err="1"/>
              <a:t>igh</a:t>
            </a:r>
            <a:r>
              <a:rPr lang="en-US" sz="2400" dirty="0"/>
              <a:t> losses of calcium, magnesium and other essential elements from foods cooked </a:t>
            </a:r>
            <a:endParaRPr lang="cs-CZ" sz="2400" dirty="0"/>
          </a:p>
          <a:p>
            <a:r>
              <a:rPr lang="cs-CZ" sz="2400" dirty="0"/>
              <a:t>  </a:t>
            </a:r>
            <a:r>
              <a:rPr lang="en-US" sz="2400" dirty="0"/>
              <a:t>in demineralized water</a:t>
            </a:r>
            <a:endParaRPr lang="cs-CZ" sz="2400" dirty="0"/>
          </a:p>
        </p:txBody>
      </p:sp>
    </p:spTree>
    <p:extLst>
      <p:ext uri="{BB962C8B-B14F-4D97-AF65-F5344CB8AC3E}">
        <p14:creationId xmlns:p14="http://schemas.microsoft.com/office/powerpoint/2010/main" val="2133016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65736" y="531857"/>
            <a:ext cx="8667750" cy="5511800"/>
          </a:xfrm>
          <a:prstGeom prst="rect">
            <a:avLst/>
          </a:prstGeom>
        </p:spPr>
      </p:pic>
    </p:spTree>
    <p:extLst>
      <p:ext uri="{BB962C8B-B14F-4D97-AF65-F5344CB8AC3E}">
        <p14:creationId xmlns:p14="http://schemas.microsoft.com/office/powerpoint/2010/main" val="3313965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391307" y="296435"/>
            <a:ext cx="4977453" cy="584775"/>
          </a:xfrm>
          <a:prstGeom prst="rect">
            <a:avLst/>
          </a:prstGeom>
        </p:spPr>
        <p:txBody>
          <a:bodyPr wrap="none">
            <a:spAutoFit/>
          </a:bodyPr>
          <a:lstStyle/>
          <a:p>
            <a:r>
              <a:rPr lang="cs-CZ" sz="3200" b="1" dirty="0" err="1"/>
              <a:t>Water</a:t>
            </a:r>
            <a:r>
              <a:rPr lang="cs-CZ" sz="3200" b="1" dirty="0"/>
              <a:t> </a:t>
            </a:r>
            <a:r>
              <a:rPr lang="cs-CZ" sz="3200" b="1" dirty="0" err="1"/>
              <a:t>enriched</a:t>
            </a:r>
            <a:r>
              <a:rPr lang="cs-CZ" sz="3200" b="1" dirty="0"/>
              <a:t> </a:t>
            </a:r>
            <a:r>
              <a:rPr lang="cs-CZ" sz="3200" b="1" dirty="0" err="1"/>
              <a:t>with</a:t>
            </a:r>
            <a:r>
              <a:rPr lang="cs-CZ" sz="3200" b="1" dirty="0"/>
              <a:t> oxygen</a:t>
            </a:r>
          </a:p>
        </p:txBody>
      </p:sp>
      <p:sp>
        <p:nvSpPr>
          <p:cNvPr id="3" name="Obdélník 2"/>
          <p:cNvSpPr/>
          <p:nvPr/>
        </p:nvSpPr>
        <p:spPr>
          <a:xfrm>
            <a:off x="560438" y="1206253"/>
            <a:ext cx="11071123" cy="5539978"/>
          </a:xfrm>
          <a:prstGeom prst="rect">
            <a:avLst/>
          </a:prstGeom>
        </p:spPr>
        <p:txBody>
          <a:bodyPr wrap="square">
            <a:spAutoFit/>
          </a:bodyPr>
          <a:lstStyle/>
          <a:p>
            <a:r>
              <a:rPr lang="cs-CZ" sz="2400" dirty="0"/>
              <a:t>W</a:t>
            </a:r>
            <a:r>
              <a:rPr lang="en-US" sz="2400" dirty="0" err="1"/>
              <a:t>ater</a:t>
            </a:r>
            <a:r>
              <a:rPr lang="en-US" sz="2400" dirty="0"/>
              <a:t> </a:t>
            </a:r>
            <a:r>
              <a:rPr lang="cs-CZ" sz="2400" dirty="0"/>
              <a:t>a</a:t>
            </a:r>
            <a:r>
              <a:rPr lang="en-US" sz="2400" dirty="0" err="1"/>
              <a:t>rtificially</a:t>
            </a:r>
            <a:r>
              <a:rPr lang="en-US" sz="2400" dirty="0"/>
              <a:t> enriched with pure oxygen - a food supplement</a:t>
            </a:r>
            <a:endParaRPr lang="cs-CZ" sz="2400" dirty="0"/>
          </a:p>
          <a:p>
            <a:br>
              <a:rPr lang="en-US" sz="2400" dirty="0"/>
            </a:br>
            <a:r>
              <a:rPr lang="en-US" sz="2400" dirty="0"/>
              <a:t>Manufacturers </a:t>
            </a:r>
            <a:r>
              <a:rPr lang="cs-CZ" sz="2400" dirty="0" err="1"/>
              <a:t>claim</a:t>
            </a:r>
            <a:r>
              <a:rPr lang="en-US" sz="2400" dirty="0"/>
              <a:t>: increased oxygen </a:t>
            </a:r>
            <a:r>
              <a:rPr lang="cs-CZ" sz="2400" dirty="0" err="1"/>
              <a:t>concentration</a:t>
            </a:r>
            <a:r>
              <a:rPr lang="cs-CZ" sz="2400" dirty="0"/>
              <a:t> in </a:t>
            </a:r>
            <a:r>
              <a:rPr lang="en-US" sz="2400" dirty="0"/>
              <a:t>blood, increased vitality and performance, blood pressure regulation, improved metabolism, increased immunity, increased resistance to stress, improved concentration and memory</a:t>
            </a:r>
            <a:endParaRPr lang="cs-CZ" sz="2400" dirty="0"/>
          </a:p>
          <a:p>
            <a:endParaRPr lang="cs-CZ" dirty="0"/>
          </a:p>
          <a:p>
            <a:r>
              <a:rPr lang="en-US" sz="2400" dirty="0">
                <a:highlight>
                  <a:srgbClr val="FFFF00"/>
                </a:highlight>
              </a:rPr>
              <a:t>Our body needs oxygen</a:t>
            </a:r>
            <a:r>
              <a:rPr lang="cs-CZ" sz="2400" dirty="0">
                <a:highlight>
                  <a:srgbClr val="FFFF00"/>
                </a:highlight>
              </a:rPr>
              <a:t> </a:t>
            </a:r>
            <a:r>
              <a:rPr lang="en-US" sz="2400" dirty="0">
                <a:highlight>
                  <a:srgbClr val="FFFF00"/>
                </a:highlight>
              </a:rPr>
              <a:t>in blood and tissues but definitely not in digestive system, which is supposed to be anaerobic. </a:t>
            </a:r>
            <a:endParaRPr lang="cs-CZ" sz="2400" dirty="0">
              <a:highlight>
                <a:srgbClr val="FFFF00"/>
              </a:highlight>
            </a:endParaRPr>
          </a:p>
          <a:p>
            <a:br>
              <a:rPr lang="en-US" sz="2400" dirty="0"/>
            </a:br>
            <a:r>
              <a:rPr lang="en-US" sz="2400" dirty="0"/>
              <a:t>A safe concentration of oxygen in drinking water can be considered to be up to 25 mg per liter.</a:t>
            </a:r>
            <a:endParaRPr lang="cs-CZ" sz="2400" dirty="0"/>
          </a:p>
          <a:p>
            <a:br>
              <a:rPr lang="en-US" sz="2400" dirty="0"/>
            </a:br>
            <a:r>
              <a:rPr lang="en-US" sz="2400" dirty="0"/>
              <a:t>Increased oxygen saturation - the risk of oxidative stress and its cytotoxic effects</a:t>
            </a:r>
            <a:endParaRPr lang="cs-CZ" sz="2400" dirty="0"/>
          </a:p>
          <a:p>
            <a:br>
              <a:rPr lang="en-US" sz="2400" dirty="0"/>
            </a:br>
            <a:r>
              <a:rPr lang="en-US" sz="2400" dirty="0"/>
              <a:t>An increase in chromosome aberrations was observed in rats</a:t>
            </a:r>
            <a:endParaRPr lang="cs-CZ" sz="2400" dirty="0"/>
          </a:p>
        </p:txBody>
      </p:sp>
    </p:spTree>
    <p:extLst>
      <p:ext uri="{BB962C8B-B14F-4D97-AF65-F5344CB8AC3E}">
        <p14:creationId xmlns:p14="http://schemas.microsoft.com/office/powerpoint/2010/main" val="23964636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452255" y="659395"/>
            <a:ext cx="4977453" cy="584775"/>
          </a:xfrm>
          <a:prstGeom prst="rect">
            <a:avLst/>
          </a:prstGeom>
        </p:spPr>
        <p:txBody>
          <a:bodyPr wrap="none">
            <a:spAutoFit/>
          </a:bodyPr>
          <a:lstStyle/>
          <a:p>
            <a:r>
              <a:rPr lang="cs-CZ" sz="3200" b="1" dirty="0" err="1"/>
              <a:t>Water</a:t>
            </a:r>
            <a:r>
              <a:rPr lang="cs-CZ" sz="3200" b="1" dirty="0"/>
              <a:t> </a:t>
            </a:r>
            <a:r>
              <a:rPr lang="cs-CZ" sz="3200" b="1" dirty="0" err="1"/>
              <a:t>enriched</a:t>
            </a:r>
            <a:r>
              <a:rPr lang="cs-CZ" sz="3200" b="1" dirty="0"/>
              <a:t> </a:t>
            </a:r>
            <a:r>
              <a:rPr lang="cs-CZ" sz="3200" b="1" dirty="0" err="1"/>
              <a:t>with</a:t>
            </a:r>
            <a:r>
              <a:rPr lang="cs-CZ" sz="3200" b="1" dirty="0"/>
              <a:t> oxygen</a:t>
            </a:r>
          </a:p>
        </p:txBody>
      </p:sp>
      <p:sp>
        <p:nvSpPr>
          <p:cNvPr id="3" name="Obdélník 2"/>
          <p:cNvSpPr/>
          <p:nvPr/>
        </p:nvSpPr>
        <p:spPr>
          <a:xfrm>
            <a:off x="639096" y="1683207"/>
            <a:ext cx="11238271" cy="3785652"/>
          </a:xfrm>
          <a:prstGeom prst="rect">
            <a:avLst/>
          </a:prstGeom>
        </p:spPr>
        <p:txBody>
          <a:bodyPr wrap="square">
            <a:spAutoFit/>
          </a:bodyPr>
          <a:lstStyle/>
          <a:p>
            <a:r>
              <a:rPr lang="en-US" sz="2400" dirty="0"/>
              <a:t>Oxygen-enriched water manufacturers have not yet submitted any scientific study that would confirm the safety of higher oxygen values in water (when consumed)</a:t>
            </a:r>
            <a:endParaRPr lang="cs-CZ" sz="2400" dirty="0"/>
          </a:p>
          <a:p>
            <a:br>
              <a:rPr lang="en-US" sz="2400" dirty="0"/>
            </a:br>
            <a:r>
              <a:rPr lang="en-US" sz="2400" dirty="0"/>
              <a:t>Further work is needed to confirm or eliminate the potential physiological and toxic effect of oxygen enriched water</a:t>
            </a:r>
            <a:endParaRPr lang="cs-CZ" sz="2400" dirty="0"/>
          </a:p>
          <a:p>
            <a:br>
              <a:rPr lang="en-US" sz="2400" dirty="0"/>
            </a:br>
            <a:r>
              <a:rPr lang="en-US" sz="2400" dirty="0"/>
              <a:t>No international recommendations (WHO, FAO, etc.) on the safe maximum concentration of oxygen in drinking water </a:t>
            </a:r>
            <a:endParaRPr lang="cs-CZ" sz="2400" dirty="0"/>
          </a:p>
          <a:p>
            <a:br>
              <a:rPr lang="en-US" sz="2400" dirty="0"/>
            </a:br>
            <a:r>
              <a:rPr lang="en-US" sz="2400" dirty="0"/>
              <a:t>Natural pure water has a maximum of about 10 mg of oxygen per liter</a:t>
            </a:r>
            <a:endParaRPr lang="cs-CZ" sz="2400" dirty="0"/>
          </a:p>
        </p:txBody>
      </p:sp>
    </p:spTree>
    <p:extLst>
      <p:ext uri="{BB962C8B-B14F-4D97-AF65-F5344CB8AC3E}">
        <p14:creationId xmlns:p14="http://schemas.microsoft.com/office/powerpoint/2010/main" val="3137041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07922" y="1779643"/>
            <a:ext cx="11052321" cy="3785652"/>
          </a:xfrm>
          <a:prstGeom prst="rect">
            <a:avLst/>
          </a:prstGeom>
          <a:noFill/>
        </p:spPr>
        <p:txBody>
          <a:bodyPr wrap="none" rtlCol="0">
            <a:spAutoFit/>
          </a:bodyPr>
          <a:lstStyle/>
          <a:p>
            <a:r>
              <a:rPr lang="en-US" sz="2400" dirty="0"/>
              <a:t>DECREE No. 83 of 30 April 2014 amending Decree No. 252/2004 Coll., </a:t>
            </a:r>
            <a:r>
              <a:rPr lang="cs-CZ" sz="2400" dirty="0"/>
              <a:t>l</a:t>
            </a:r>
            <a:r>
              <a:rPr lang="en-US" sz="2400" dirty="0" err="1"/>
              <a:t>aying</a:t>
            </a:r>
            <a:r>
              <a:rPr lang="en-US" sz="2400" dirty="0"/>
              <a:t> down </a:t>
            </a:r>
            <a:endParaRPr lang="cs-CZ" sz="2400" dirty="0"/>
          </a:p>
          <a:p>
            <a:r>
              <a:rPr lang="en-US" sz="2400" dirty="0"/>
              <a:t>the sanitary requirements for drinking and warm water and the frequency and scope </a:t>
            </a:r>
            <a:endParaRPr lang="cs-CZ" sz="2400" dirty="0"/>
          </a:p>
          <a:p>
            <a:r>
              <a:rPr lang="en-US" sz="2400" dirty="0"/>
              <a:t>of drinking water control, as amended</a:t>
            </a:r>
            <a:endParaRPr lang="cs-CZ" sz="2400" dirty="0"/>
          </a:p>
          <a:p>
            <a:endParaRPr lang="cs-CZ" sz="2400" dirty="0"/>
          </a:p>
          <a:p>
            <a:r>
              <a:rPr lang="en-US" sz="2400" b="1" dirty="0"/>
              <a:t>Limit value </a:t>
            </a:r>
            <a:r>
              <a:rPr lang="en-US" sz="2400" dirty="0"/>
              <a:t>(MH): Exceeding does not usually present an acute health risk. </a:t>
            </a:r>
            <a:endParaRPr lang="cs-CZ" sz="2400" dirty="0"/>
          </a:p>
          <a:p>
            <a:r>
              <a:rPr lang="en-US" sz="2400" dirty="0"/>
              <a:t>Unless otherwise indicated, this is the upper limit of the allowable range</a:t>
            </a:r>
            <a:r>
              <a:rPr lang="cs-CZ" sz="2400" dirty="0"/>
              <a:t>.</a:t>
            </a:r>
            <a:r>
              <a:rPr lang="en-US" sz="2400" dirty="0"/>
              <a:t> </a:t>
            </a:r>
            <a:endParaRPr lang="cs-CZ" sz="2400" dirty="0"/>
          </a:p>
          <a:p>
            <a:endParaRPr lang="cs-CZ" sz="2400" dirty="0"/>
          </a:p>
          <a:p>
            <a:r>
              <a:rPr lang="en-US" sz="2400" b="1" dirty="0"/>
              <a:t>Highest limit value </a:t>
            </a:r>
            <a:r>
              <a:rPr lang="en-US" sz="2400" dirty="0"/>
              <a:t>(NMH): The value of a health-related indicator of the quality </a:t>
            </a:r>
            <a:endParaRPr lang="cs-CZ" sz="2400" dirty="0"/>
          </a:p>
          <a:p>
            <a:r>
              <a:rPr lang="en-US" sz="2400" dirty="0"/>
              <a:t>of drinking water as a result of which the </a:t>
            </a:r>
            <a:r>
              <a:rPr lang="en-US" sz="2400" b="1" dirty="0"/>
              <a:t>use of water as a drinking water is excluded</a:t>
            </a:r>
            <a:r>
              <a:rPr lang="en-US" sz="2400" dirty="0"/>
              <a:t>, </a:t>
            </a:r>
            <a:endParaRPr lang="cs-CZ" sz="2400" dirty="0"/>
          </a:p>
          <a:p>
            <a:r>
              <a:rPr lang="en-US" sz="2400" dirty="0"/>
              <a:t>unless the public health authority decides otherwise under the law.</a:t>
            </a:r>
            <a:endParaRPr lang="cs-CZ" sz="2400" dirty="0"/>
          </a:p>
        </p:txBody>
      </p:sp>
      <p:sp>
        <p:nvSpPr>
          <p:cNvPr id="4" name="TextovéPole 3"/>
          <p:cNvSpPr txBox="1"/>
          <p:nvPr/>
        </p:nvSpPr>
        <p:spPr>
          <a:xfrm>
            <a:off x="1499194" y="445879"/>
            <a:ext cx="9606732" cy="584775"/>
          </a:xfrm>
          <a:prstGeom prst="rect">
            <a:avLst/>
          </a:prstGeom>
          <a:noFill/>
        </p:spPr>
        <p:txBody>
          <a:bodyPr wrap="none" rtlCol="0">
            <a:spAutoFit/>
          </a:bodyPr>
          <a:lstStyle/>
          <a:p>
            <a:r>
              <a:rPr lang="en-US" sz="3200" b="1" dirty="0"/>
              <a:t>Water and health </a:t>
            </a:r>
            <a:r>
              <a:rPr lang="cs-CZ" sz="3200" b="1" dirty="0"/>
              <a:t>   -    </a:t>
            </a:r>
            <a:r>
              <a:rPr lang="en-US" sz="3200" b="1" dirty="0"/>
              <a:t>Microbiological analysis of water </a:t>
            </a:r>
            <a:endParaRPr lang="cs-CZ" sz="3200" b="1" dirty="0"/>
          </a:p>
        </p:txBody>
      </p:sp>
    </p:spTree>
    <p:extLst>
      <p:ext uri="{BB962C8B-B14F-4D97-AF65-F5344CB8AC3E}">
        <p14:creationId xmlns:p14="http://schemas.microsoft.com/office/powerpoint/2010/main" val="559592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25908" y="1877964"/>
            <a:ext cx="11226343" cy="3785652"/>
          </a:xfrm>
          <a:prstGeom prst="rect">
            <a:avLst/>
          </a:prstGeom>
          <a:noFill/>
        </p:spPr>
        <p:txBody>
          <a:bodyPr wrap="none" rtlCol="0">
            <a:spAutoFit/>
          </a:bodyPr>
          <a:lstStyle/>
          <a:p>
            <a:r>
              <a:rPr lang="cs-CZ" sz="2400" dirty="0" err="1"/>
              <a:t>Water</a:t>
            </a:r>
            <a:r>
              <a:rPr lang="cs-CZ" sz="2400" dirty="0"/>
              <a:t> </a:t>
            </a:r>
            <a:r>
              <a:rPr lang="cs-CZ" sz="2400" dirty="0" err="1"/>
              <a:t>requirement</a:t>
            </a:r>
            <a:r>
              <a:rPr lang="en-US" sz="2400" dirty="0"/>
              <a:t>: </a:t>
            </a:r>
            <a:endParaRPr lang="cs-CZ" sz="2400" dirty="0"/>
          </a:p>
          <a:p>
            <a:endParaRPr lang="cs-CZ" sz="2400" dirty="0"/>
          </a:p>
          <a:p>
            <a:r>
              <a:rPr lang="en-US" sz="2400" dirty="0"/>
              <a:t>Very individual, can not be standardized. </a:t>
            </a:r>
            <a:endParaRPr lang="cs-CZ" sz="2400" dirty="0"/>
          </a:p>
          <a:p>
            <a:r>
              <a:rPr lang="en-US" sz="2400" dirty="0"/>
              <a:t>It depends on many factors - age, sex, weight, ambient temperature and air humidity, </a:t>
            </a:r>
            <a:endParaRPr lang="cs-CZ" sz="2400" dirty="0"/>
          </a:p>
          <a:p>
            <a:r>
              <a:rPr lang="en-US" sz="2400" dirty="0"/>
              <a:t>health, diet, physical activity</a:t>
            </a:r>
            <a:endParaRPr lang="cs-CZ" sz="2400" dirty="0"/>
          </a:p>
          <a:p>
            <a:endParaRPr lang="cs-CZ" sz="2400" dirty="0"/>
          </a:p>
          <a:p>
            <a:r>
              <a:rPr lang="en-US" sz="2400" dirty="0"/>
              <a:t>After birth, water is 75% of body weight, in adults 60% and in </a:t>
            </a:r>
            <a:r>
              <a:rPr lang="cs-CZ" sz="2400" dirty="0" err="1"/>
              <a:t>old</a:t>
            </a:r>
            <a:r>
              <a:rPr lang="cs-CZ" sz="2400" dirty="0"/>
              <a:t> </a:t>
            </a:r>
            <a:r>
              <a:rPr lang="en-US" sz="2400" dirty="0"/>
              <a:t>age 50% of body weight</a:t>
            </a:r>
            <a:endParaRPr lang="cs-CZ" sz="2400" dirty="0"/>
          </a:p>
          <a:p>
            <a:endParaRPr lang="cs-CZ" sz="2400" dirty="0"/>
          </a:p>
          <a:p>
            <a:r>
              <a:rPr lang="en-US" sz="2400" dirty="0"/>
              <a:t>The need for water is partly covered by its natural content in foods ranging from 20-30% </a:t>
            </a:r>
            <a:endParaRPr lang="cs-CZ" sz="2400" dirty="0"/>
          </a:p>
          <a:p>
            <a:r>
              <a:rPr lang="en-US" sz="2400" dirty="0"/>
              <a:t>(very fatty products) and very often between 80-90% (fruits, vegetables, soups, sauces).</a:t>
            </a:r>
            <a:endParaRPr lang="cs-CZ" sz="2400" dirty="0"/>
          </a:p>
        </p:txBody>
      </p:sp>
      <p:sp>
        <p:nvSpPr>
          <p:cNvPr id="4" name="TextovéPole 3"/>
          <p:cNvSpPr txBox="1"/>
          <p:nvPr/>
        </p:nvSpPr>
        <p:spPr>
          <a:xfrm>
            <a:off x="4414684" y="530942"/>
            <a:ext cx="3149067" cy="584775"/>
          </a:xfrm>
          <a:prstGeom prst="rect">
            <a:avLst/>
          </a:prstGeom>
          <a:noFill/>
        </p:spPr>
        <p:txBody>
          <a:bodyPr wrap="none" rtlCol="0">
            <a:spAutoFit/>
          </a:bodyPr>
          <a:lstStyle/>
          <a:p>
            <a:r>
              <a:rPr lang="en-US" sz="3200" b="1" dirty="0"/>
              <a:t>Water and health</a:t>
            </a:r>
            <a:endParaRPr lang="cs-CZ" sz="3200" b="1" dirty="0"/>
          </a:p>
        </p:txBody>
      </p:sp>
      <p:pic>
        <p:nvPicPr>
          <p:cNvPr id="3" name="Obrázek 2"/>
          <p:cNvPicPr>
            <a:picLocks noChangeAspect="1"/>
          </p:cNvPicPr>
          <p:nvPr/>
        </p:nvPicPr>
        <p:blipFill>
          <a:blip r:embed="rId2"/>
          <a:stretch>
            <a:fillRect/>
          </a:stretch>
        </p:blipFill>
        <p:spPr>
          <a:xfrm>
            <a:off x="8125855" y="530942"/>
            <a:ext cx="3486150" cy="2019300"/>
          </a:xfrm>
          <a:prstGeom prst="rect">
            <a:avLst/>
          </a:prstGeom>
        </p:spPr>
      </p:pic>
    </p:spTree>
    <p:extLst>
      <p:ext uri="{BB962C8B-B14F-4D97-AF65-F5344CB8AC3E}">
        <p14:creationId xmlns:p14="http://schemas.microsoft.com/office/powerpoint/2010/main" val="15619126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2971598" y="283361"/>
            <a:ext cx="6029984" cy="584775"/>
          </a:xfrm>
          <a:prstGeom prst="rect">
            <a:avLst/>
          </a:prstGeom>
          <a:noFill/>
        </p:spPr>
        <p:txBody>
          <a:bodyPr wrap="none" rtlCol="0">
            <a:spAutoFit/>
          </a:bodyPr>
          <a:lstStyle/>
          <a:p>
            <a:r>
              <a:rPr lang="en-US" sz="3200" b="1" dirty="0"/>
              <a:t>Microbiological analysis of water </a:t>
            </a:r>
            <a:endParaRPr lang="cs-CZ" sz="3200" b="1" dirty="0"/>
          </a:p>
        </p:txBody>
      </p:sp>
      <p:sp>
        <p:nvSpPr>
          <p:cNvPr id="2" name="TextovéPole 1"/>
          <p:cNvSpPr txBox="1"/>
          <p:nvPr/>
        </p:nvSpPr>
        <p:spPr>
          <a:xfrm>
            <a:off x="1415845" y="1184647"/>
            <a:ext cx="9253174" cy="5262979"/>
          </a:xfrm>
          <a:prstGeom prst="rect">
            <a:avLst/>
          </a:prstGeom>
          <a:noFill/>
        </p:spPr>
        <p:txBody>
          <a:bodyPr wrap="none" rtlCol="0">
            <a:spAutoFit/>
          </a:bodyPr>
          <a:lstStyle/>
          <a:p>
            <a:r>
              <a:rPr lang="cs-CZ" sz="2400" b="1" dirty="0" err="1"/>
              <a:t>Indicator</a:t>
            </a:r>
            <a:r>
              <a:rPr lang="cs-CZ" sz="2400" b="1" dirty="0"/>
              <a:t> (</a:t>
            </a:r>
            <a:r>
              <a:rPr lang="cs-CZ" sz="2400" b="1" dirty="0" err="1"/>
              <a:t>groups</a:t>
            </a:r>
            <a:r>
              <a:rPr lang="cs-CZ" sz="2400" b="1" dirty="0"/>
              <a:t> </a:t>
            </a:r>
            <a:r>
              <a:rPr lang="cs-CZ" sz="2400" b="1" dirty="0" err="1"/>
              <a:t>of</a:t>
            </a:r>
            <a:r>
              <a:rPr lang="cs-CZ" sz="2400" b="1" dirty="0"/>
              <a:t>) </a:t>
            </a:r>
            <a:r>
              <a:rPr lang="cs-CZ" sz="2400" b="1" dirty="0" err="1"/>
              <a:t>bacteria</a:t>
            </a:r>
            <a:endParaRPr lang="cs-CZ" sz="2400" b="1" dirty="0"/>
          </a:p>
          <a:p>
            <a:endParaRPr lang="cs-CZ" sz="2400" b="1" dirty="0"/>
          </a:p>
          <a:p>
            <a:r>
              <a:rPr lang="cs-CZ" sz="2400" b="1" dirty="0" err="1"/>
              <a:t>Psychrophilic</a:t>
            </a:r>
            <a:r>
              <a:rPr lang="cs-CZ" sz="2400" b="1" dirty="0"/>
              <a:t> </a:t>
            </a:r>
            <a:r>
              <a:rPr lang="cs-CZ" sz="2400" b="1" dirty="0" err="1"/>
              <a:t>bacteria</a:t>
            </a:r>
            <a:r>
              <a:rPr lang="cs-CZ" sz="2400" b="1" dirty="0"/>
              <a:t>  </a:t>
            </a:r>
            <a:r>
              <a:rPr lang="cs-CZ" sz="2400" dirty="0"/>
              <a:t>(22</a:t>
            </a:r>
            <a:r>
              <a:rPr lang="cs-CZ" sz="2400" baseline="30000" dirty="0"/>
              <a:t>o</a:t>
            </a:r>
            <a:r>
              <a:rPr lang="cs-CZ" sz="2400" dirty="0"/>
              <a:t>C) - </a:t>
            </a:r>
            <a:r>
              <a:rPr lang="cs-CZ" sz="2400" dirty="0" err="1"/>
              <a:t>indicators</a:t>
            </a:r>
            <a:r>
              <a:rPr lang="cs-CZ" sz="2400" dirty="0"/>
              <a:t> </a:t>
            </a:r>
            <a:r>
              <a:rPr lang="cs-CZ" sz="2400" dirty="0" err="1"/>
              <a:t>of</a:t>
            </a:r>
            <a:r>
              <a:rPr lang="cs-CZ" sz="2400" dirty="0"/>
              <a:t> </a:t>
            </a:r>
            <a:r>
              <a:rPr lang="cs-CZ" sz="2400" dirty="0" err="1"/>
              <a:t>general</a:t>
            </a:r>
            <a:r>
              <a:rPr lang="cs-CZ" sz="2400" dirty="0"/>
              <a:t> </a:t>
            </a:r>
            <a:r>
              <a:rPr lang="cs-CZ" sz="2400" dirty="0" err="1"/>
              <a:t>contamination</a:t>
            </a:r>
            <a:r>
              <a:rPr lang="cs-CZ" sz="2400" dirty="0"/>
              <a:t> (200)</a:t>
            </a:r>
            <a:endParaRPr lang="cs-CZ" sz="2400" b="1" dirty="0"/>
          </a:p>
          <a:p>
            <a:r>
              <a:rPr lang="cs-CZ" sz="2400" b="1" dirty="0" err="1"/>
              <a:t>Mesophilic</a:t>
            </a:r>
            <a:r>
              <a:rPr lang="cs-CZ" sz="2400" b="1" dirty="0"/>
              <a:t> </a:t>
            </a:r>
            <a:r>
              <a:rPr lang="cs-CZ" sz="2400" b="1" dirty="0" err="1"/>
              <a:t>bacteria</a:t>
            </a:r>
            <a:r>
              <a:rPr lang="cs-CZ" sz="2400" b="1" dirty="0"/>
              <a:t> </a:t>
            </a:r>
            <a:r>
              <a:rPr lang="cs-CZ" sz="2400" dirty="0"/>
              <a:t>(36</a:t>
            </a:r>
            <a:r>
              <a:rPr lang="cs-CZ" sz="2400" baseline="30000" dirty="0"/>
              <a:t>o</a:t>
            </a:r>
            <a:r>
              <a:rPr lang="cs-CZ" sz="2400" dirty="0"/>
              <a:t>C) - </a:t>
            </a:r>
            <a:r>
              <a:rPr lang="cs-CZ" sz="2400" dirty="0" err="1"/>
              <a:t>indicators</a:t>
            </a:r>
            <a:r>
              <a:rPr lang="cs-CZ" sz="2400" dirty="0"/>
              <a:t> </a:t>
            </a:r>
            <a:r>
              <a:rPr lang="cs-CZ" sz="2400" dirty="0" err="1"/>
              <a:t>of</a:t>
            </a:r>
            <a:r>
              <a:rPr lang="cs-CZ" sz="2400" dirty="0"/>
              <a:t> </a:t>
            </a:r>
            <a:r>
              <a:rPr lang="cs-CZ" sz="2400" dirty="0" err="1"/>
              <a:t>general</a:t>
            </a:r>
            <a:r>
              <a:rPr lang="cs-CZ" sz="2400" dirty="0"/>
              <a:t> </a:t>
            </a:r>
            <a:r>
              <a:rPr lang="cs-CZ" sz="2400" dirty="0" err="1"/>
              <a:t>contamination</a:t>
            </a:r>
            <a:r>
              <a:rPr lang="cs-CZ" sz="2400" dirty="0"/>
              <a:t> (40)</a:t>
            </a:r>
          </a:p>
          <a:p>
            <a:endParaRPr lang="cs-CZ" sz="2400" b="1" dirty="0"/>
          </a:p>
          <a:p>
            <a:r>
              <a:rPr lang="cs-CZ" sz="2400" b="1" u="sng" dirty="0" err="1"/>
              <a:t>Faecal</a:t>
            </a:r>
            <a:r>
              <a:rPr lang="cs-CZ" sz="2400" b="1" u="sng" dirty="0"/>
              <a:t> </a:t>
            </a:r>
            <a:r>
              <a:rPr lang="cs-CZ" sz="2400" b="1" u="sng" dirty="0" err="1"/>
              <a:t>contamination</a:t>
            </a:r>
            <a:endParaRPr lang="cs-CZ" sz="2400" b="1" u="sng" dirty="0"/>
          </a:p>
          <a:p>
            <a:endParaRPr lang="cs-CZ" sz="2400" b="1" u="sng" dirty="0"/>
          </a:p>
          <a:p>
            <a:r>
              <a:rPr lang="cs-CZ" sz="2400" b="1" dirty="0" err="1"/>
              <a:t>Coliform</a:t>
            </a:r>
            <a:r>
              <a:rPr lang="cs-CZ" sz="2400" b="1" dirty="0"/>
              <a:t> </a:t>
            </a:r>
            <a:r>
              <a:rPr lang="cs-CZ" sz="2400" b="1" dirty="0" err="1"/>
              <a:t>bacteria</a:t>
            </a:r>
            <a:r>
              <a:rPr lang="cs-CZ" sz="2400" b="1" dirty="0"/>
              <a:t> </a:t>
            </a:r>
            <a:r>
              <a:rPr lang="cs-CZ" sz="2400" dirty="0"/>
              <a:t>- </a:t>
            </a:r>
            <a:r>
              <a:rPr lang="cs-CZ" sz="2400" dirty="0" err="1"/>
              <a:t>indicators</a:t>
            </a:r>
            <a:r>
              <a:rPr lang="cs-CZ" sz="2400" dirty="0"/>
              <a:t> </a:t>
            </a:r>
            <a:r>
              <a:rPr lang="cs-CZ" sz="2400" dirty="0" err="1"/>
              <a:t>of</a:t>
            </a:r>
            <a:r>
              <a:rPr lang="cs-CZ" sz="2400" dirty="0"/>
              <a:t> </a:t>
            </a:r>
            <a:r>
              <a:rPr lang="cs-CZ" sz="2400" dirty="0" err="1"/>
              <a:t>faecal</a:t>
            </a:r>
            <a:r>
              <a:rPr lang="cs-CZ" sz="2400" dirty="0"/>
              <a:t> </a:t>
            </a:r>
            <a:r>
              <a:rPr lang="cs-CZ" sz="2400" dirty="0" err="1"/>
              <a:t>contamination</a:t>
            </a:r>
            <a:r>
              <a:rPr lang="cs-CZ" sz="2400" dirty="0"/>
              <a:t> </a:t>
            </a:r>
          </a:p>
          <a:p>
            <a:r>
              <a:rPr lang="cs-CZ" sz="2400" dirty="0"/>
              <a:t>(</a:t>
            </a:r>
            <a:r>
              <a:rPr lang="cs-CZ" sz="2400" i="1" dirty="0" err="1"/>
              <a:t>Escherichia</a:t>
            </a:r>
            <a:r>
              <a:rPr lang="cs-CZ" sz="2400" dirty="0"/>
              <a:t> </a:t>
            </a:r>
            <a:r>
              <a:rPr lang="cs-CZ" sz="2400" dirty="0" err="1"/>
              <a:t>spp</a:t>
            </a:r>
            <a:r>
              <a:rPr lang="cs-CZ" sz="2400" dirty="0"/>
              <a:t>., </a:t>
            </a:r>
            <a:r>
              <a:rPr lang="cs-CZ" sz="2400" i="1" dirty="0" err="1"/>
              <a:t>Salmonella</a:t>
            </a:r>
            <a:r>
              <a:rPr lang="cs-CZ" sz="2400" dirty="0"/>
              <a:t> </a:t>
            </a:r>
            <a:r>
              <a:rPr lang="cs-CZ" sz="2400" dirty="0" err="1"/>
              <a:t>spp</a:t>
            </a:r>
            <a:r>
              <a:rPr lang="cs-CZ" sz="2400" dirty="0"/>
              <a:t>., </a:t>
            </a:r>
            <a:r>
              <a:rPr lang="cs-CZ" sz="2400" i="1" dirty="0" err="1"/>
              <a:t>Shigella</a:t>
            </a:r>
            <a:r>
              <a:rPr lang="cs-CZ" sz="2400" dirty="0"/>
              <a:t> </a:t>
            </a:r>
            <a:r>
              <a:rPr lang="cs-CZ" sz="2400" dirty="0" err="1"/>
              <a:t>spp</a:t>
            </a:r>
            <a:r>
              <a:rPr lang="cs-CZ" sz="2400" dirty="0"/>
              <a:t>., </a:t>
            </a:r>
            <a:r>
              <a:rPr lang="cs-CZ" sz="2400" i="1" dirty="0" err="1"/>
              <a:t>Yersinia</a:t>
            </a:r>
            <a:r>
              <a:rPr lang="cs-CZ" sz="2400" dirty="0"/>
              <a:t> </a:t>
            </a:r>
            <a:r>
              <a:rPr lang="cs-CZ" sz="2400" dirty="0" err="1"/>
              <a:t>spp</a:t>
            </a:r>
            <a:r>
              <a:rPr lang="cs-CZ" sz="2400" dirty="0"/>
              <a:t>.)</a:t>
            </a:r>
            <a:br>
              <a:rPr lang="cs-CZ" sz="2400" dirty="0"/>
            </a:br>
            <a:r>
              <a:rPr lang="cs-CZ" sz="2400" b="1" dirty="0" err="1"/>
              <a:t>Enterococci</a:t>
            </a:r>
            <a:r>
              <a:rPr lang="cs-CZ" sz="2400" dirty="0"/>
              <a:t> - </a:t>
            </a:r>
            <a:r>
              <a:rPr lang="cs-CZ" sz="2400" dirty="0" err="1"/>
              <a:t>indicators</a:t>
            </a:r>
            <a:r>
              <a:rPr lang="cs-CZ" sz="2400" dirty="0"/>
              <a:t> </a:t>
            </a:r>
            <a:r>
              <a:rPr lang="cs-CZ" sz="2400" dirty="0" err="1"/>
              <a:t>of</a:t>
            </a:r>
            <a:r>
              <a:rPr lang="cs-CZ" sz="2400" dirty="0"/>
              <a:t> </a:t>
            </a:r>
            <a:r>
              <a:rPr lang="cs-CZ" sz="2400" dirty="0" err="1"/>
              <a:t>faecal</a:t>
            </a:r>
            <a:r>
              <a:rPr lang="cs-CZ" sz="2400" dirty="0"/>
              <a:t> </a:t>
            </a:r>
            <a:r>
              <a:rPr lang="cs-CZ" sz="2400" dirty="0" err="1"/>
              <a:t>contamination</a:t>
            </a:r>
            <a:endParaRPr lang="cs-CZ" sz="2400" dirty="0"/>
          </a:p>
          <a:p>
            <a:br>
              <a:rPr lang="cs-CZ" sz="2400" dirty="0"/>
            </a:br>
            <a:r>
              <a:rPr lang="cs-CZ" sz="2400" i="1" dirty="0"/>
              <a:t>Clostridium </a:t>
            </a:r>
            <a:r>
              <a:rPr lang="cs-CZ" sz="2400" i="1" dirty="0" err="1"/>
              <a:t>perfringens</a:t>
            </a:r>
            <a:endParaRPr lang="cs-CZ" sz="2400" i="1" dirty="0"/>
          </a:p>
          <a:p>
            <a:r>
              <a:rPr lang="cs-CZ" sz="2400" i="1" dirty="0" err="1"/>
              <a:t>Escherichia</a:t>
            </a:r>
            <a:r>
              <a:rPr lang="cs-CZ" sz="2400" i="1" dirty="0"/>
              <a:t> coli</a:t>
            </a:r>
          </a:p>
          <a:p>
            <a:endParaRPr lang="cs-CZ" sz="2400" i="1" dirty="0"/>
          </a:p>
        </p:txBody>
      </p:sp>
    </p:spTree>
    <p:extLst>
      <p:ext uri="{BB962C8B-B14F-4D97-AF65-F5344CB8AC3E}">
        <p14:creationId xmlns:p14="http://schemas.microsoft.com/office/powerpoint/2010/main" val="38926651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49759" y="144673"/>
            <a:ext cx="8302016" cy="584775"/>
          </a:xfrm>
          <a:prstGeom prst="rect">
            <a:avLst/>
          </a:prstGeom>
        </p:spPr>
        <p:txBody>
          <a:bodyPr wrap="none">
            <a:spAutoFit/>
          </a:bodyPr>
          <a:lstStyle/>
          <a:p>
            <a:r>
              <a:rPr lang="cs-CZ" sz="3200" b="1" dirty="0" err="1"/>
              <a:t>Sampling</a:t>
            </a:r>
            <a:r>
              <a:rPr lang="cs-CZ" sz="3200" b="1" dirty="0"/>
              <a:t> </a:t>
            </a:r>
            <a:r>
              <a:rPr lang="cs-CZ" sz="3200" b="1" dirty="0" err="1"/>
              <a:t>procedure</a:t>
            </a:r>
            <a:r>
              <a:rPr lang="cs-CZ" sz="3200" b="1" dirty="0"/>
              <a:t> </a:t>
            </a:r>
            <a:r>
              <a:rPr lang="cs-CZ" sz="3200" b="1" dirty="0" err="1"/>
              <a:t>for</a:t>
            </a:r>
            <a:r>
              <a:rPr lang="cs-CZ" sz="3200" b="1" dirty="0"/>
              <a:t> </a:t>
            </a:r>
            <a:r>
              <a:rPr lang="cs-CZ" sz="3200" b="1" dirty="0" err="1"/>
              <a:t>microbiological</a:t>
            </a:r>
            <a:r>
              <a:rPr lang="cs-CZ" sz="3200" b="1" dirty="0"/>
              <a:t> </a:t>
            </a:r>
            <a:r>
              <a:rPr lang="cs-CZ" sz="3200" b="1" dirty="0" err="1"/>
              <a:t>analysis</a:t>
            </a:r>
            <a:endParaRPr lang="cs-CZ" sz="3200" b="1" dirty="0"/>
          </a:p>
        </p:txBody>
      </p:sp>
      <p:sp>
        <p:nvSpPr>
          <p:cNvPr id="3" name="Obdélník 2"/>
          <p:cNvSpPr/>
          <p:nvPr/>
        </p:nvSpPr>
        <p:spPr>
          <a:xfrm>
            <a:off x="139485" y="1168089"/>
            <a:ext cx="11871701" cy="5355312"/>
          </a:xfrm>
          <a:prstGeom prst="rect">
            <a:avLst/>
          </a:prstGeom>
        </p:spPr>
        <p:txBody>
          <a:bodyPr wrap="square">
            <a:spAutoFit/>
          </a:bodyPr>
          <a:lstStyle/>
          <a:p>
            <a:r>
              <a:rPr lang="en-US" b="1" dirty="0"/>
              <a:t>If the well has not been used for a long period of time </a:t>
            </a:r>
            <a:r>
              <a:rPr lang="en-US" dirty="0"/>
              <a:t>(</a:t>
            </a:r>
            <a:r>
              <a:rPr lang="en-US" dirty="0" err="1"/>
              <a:t>eg</a:t>
            </a:r>
            <a:r>
              <a:rPr lang="en-US" dirty="0"/>
              <a:t> in the winter season), it is necessary to drain the well prior to sampling (at least rinse well </a:t>
            </a:r>
            <a:r>
              <a:rPr lang="cs-CZ" dirty="0" err="1"/>
              <a:t>pipes</a:t>
            </a:r>
            <a:r>
              <a:rPr lang="cs-CZ" dirty="0"/>
              <a:t> </a:t>
            </a:r>
            <a:r>
              <a:rPr lang="en-US" dirty="0"/>
              <a:t>from the well to the sampling point). If the well is drained, the water is allowed to rise and then sample of water</a:t>
            </a:r>
            <a:r>
              <a:rPr lang="cs-CZ" dirty="0"/>
              <a:t> </a:t>
            </a:r>
            <a:r>
              <a:rPr lang="cs-CZ" dirty="0" err="1"/>
              <a:t>is</a:t>
            </a:r>
            <a:r>
              <a:rPr lang="cs-CZ" dirty="0"/>
              <a:t> </a:t>
            </a:r>
            <a:r>
              <a:rPr lang="cs-CZ" dirty="0" err="1"/>
              <a:t>taken</a:t>
            </a:r>
            <a:r>
              <a:rPr lang="cs-CZ" dirty="0"/>
              <a:t>.</a:t>
            </a:r>
            <a:br>
              <a:rPr lang="en-US" dirty="0"/>
            </a:br>
            <a:r>
              <a:rPr lang="en-US" dirty="0"/>
              <a:t>• </a:t>
            </a:r>
            <a:r>
              <a:rPr lang="en-US" b="1" dirty="0"/>
              <a:t>A sample of water is taken from the point </a:t>
            </a:r>
            <a:r>
              <a:rPr lang="en-US" dirty="0"/>
              <a:t>where water is normally used (from the distribution line, from the tap, from the pump, etc.). The sample can not be taken over the hoses used for watering and sprinkling.</a:t>
            </a:r>
            <a:br>
              <a:rPr lang="en-US" dirty="0"/>
            </a:br>
            <a:r>
              <a:rPr lang="en-US" dirty="0"/>
              <a:t>• Prior to sampling, the water is drained for </a:t>
            </a:r>
            <a:r>
              <a:rPr lang="en-US" b="1" dirty="0"/>
              <a:t>1 to 5 minutes evenly </a:t>
            </a:r>
            <a:r>
              <a:rPr lang="en-US" dirty="0"/>
              <a:t>(according to the length of the pipeline) and then </a:t>
            </a:r>
            <a:r>
              <a:rPr lang="cs-CZ" dirty="0" err="1"/>
              <a:t>sampling</a:t>
            </a:r>
            <a:r>
              <a:rPr lang="cs-CZ" dirty="0"/>
              <a:t> </a:t>
            </a:r>
            <a:r>
              <a:rPr lang="cs-CZ" dirty="0" err="1"/>
              <a:t>bottle</a:t>
            </a:r>
            <a:r>
              <a:rPr lang="cs-CZ" dirty="0"/>
              <a:t> </a:t>
            </a:r>
            <a:r>
              <a:rPr lang="cs-CZ" dirty="0" err="1"/>
              <a:t>is</a:t>
            </a:r>
            <a:r>
              <a:rPr lang="cs-CZ" dirty="0"/>
              <a:t> </a:t>
            </a:r>
            <a:r>
              <a:rPr lang="en-US" dirty="0"/>
              <a:t>filled with the sample as described below. The sample </a:t>
            </a:r>
            <a:r>
              <a:rPr lang="cs-CZ" dirty="0" err="1"/>
              <a:t>bottle</a:t>
            </a:r>
            <a:r>
              <a:rPr lang="cs-CZ" dirty="0"/>
              <a:t> </a:t>
            </a:r>
            <a:r>
              <a:rPr lang="en-US" dirty="0"/>
              <a:t>is held in such a way that any impurity from the hands does not get into the sampler.</a:t>
            </a:r>
            <a:br>
              <a:rPr lang="en-US" dirty="0"/>
            </a:br>
            <a:r>
              <a:rPr lang="en-US" dirty="0"/>
              <a:t>• </a:t>
            </a:r>
            <a:r>
              <a:rPr lang="en-US" b="1" dirty="0"/>
              <a:t>Samples should be stored in a refrigerator </a:t>
            </a:r>
            <a:r>
              <a:rPr lang="en-US" dirty="0"/>
              <a:t>and taken to the laboratory  within 48 hours</a:t>
            </a:r>
            <a:r>
              <a:rPr lang="cs-CZ" dirty="0"/>
              <a:t> </a:t>
            </a:r>
            <a:r>
              <a:rPr lang="en-US" dirty="0"/>
              <a:t>after sampling</a:t>
            </a:r>
            <a:r>
              <a:rPr lang="cs-CZ" dirty="0"/>
              <a:t>, s</a:t>
            </a:r>
            <a:r>
              <a:rPr lang="en-US" dirty="0"/>
              <a:t>ample for bacteriological analysis within 24 hours!</a:t>
            </a:r>
            <a:br>
              <a:rPr lang="en-US" dirty="0"/>
            </a:br>
            <a:r>
              <a:rPr lang="en-US" b="1" dirty="0"/>
              <a:t>Sampling for chemical analysis</a:t>
            </a:r>
            <a:r>
              <a:rPr lang="en-US" dirty="0"/>
              <a:t>:</a:t>
            </a:r>
            <a:br>
              <a:rPr lang="en-US" dirty="0"/>
            </a:br>
            <a:r>
              <a:rPr lang="en-US" dirty="0"/>
              <a:t> The sample is taken up in polyethylene sample bottles (bottles). When sampling</a:t>
            </a:r>
            <a:r>
              <a:rPr lang="cs-CZ" dirty="0"/>
              <a:t>,</a:t>
            </a:r>
            <a:r>
              <a:rPr lang="en-US" dirty="0"/>
              <a:t> the </a:t>
            </a:r>
            <a:r>
              <a:rPr lang="en-US" dirty="0" err="1"/>
              <a:t>sampl</a:t>
            </a:r>
            <a:r>
              <a:rPr lang="cs-CZ" dirty="0"/>
              <a:t>e </a:t>
            </a:r>
            <a:r>
              <a:rPr lang="cs-CZ" dirty="0" err="1"/>
              <a:t>bottle</a:t>
            </a:r>
            <a:r>
              <a:rPr lang="en-US" dirty="0"/>
              <a:t>, including the closure, </a:t>
            </a:r>
            <a:r>
              <a:rPr lang="cs-CZ" dirty="0" err="1"/>
              <a:t>is</a:t>
            </a:r>
            <a:r>
              <a:rPr lang="cs-CZ" dirty="0"/>
              <a:t> </a:t>
            </a:r>
            <a:r>
              <a:rPr lang="en-US" dirty="0"/>
              <a:t>rinse</a:t>
            </a:r>
            <a:r>
              <a:rPr lang="cs-CZ" dirty="0"/>
              <a:t>d</a:t>
            </a:r>
            <a:r>
              <a:rPr lang="en-US" dirty="0"/>
              <a:t> three times with tap water.</a:t>
            </a:r>
            <a:br>
              <a:rPr lang="en-US" dirty="0"/>
            </a:br>
            <a:r>
              <a:rPr lang="en-US" dirty="0"/>
              <a:t> The sample </a:t>
            </a:r>
            <a:r>
              <a:rPr lang="cs-CZ" dirty="0" err="1"/>
              <a:t>bottle</a:t>
            </a:r>
            <a:r>
              <a:rPr lang="cs-CZ" dirty="0"/>
              <a:t> </a:t>
            </a:r>
            <a:r>
              <a:rPr lang="en-US" dirty="0"/>
              <a:t>is filled to the edge.</a:t>
            </a:r>
            <a:br>
              <a:rPr lang="en-US" dirty="0"/>
            </a:br>
            <a:r>
              <a:rPr lang="en-US" b="1" dirty="0"/>
              <a:t>Sample collection for bacteriological analysis</a:t>
            </a:r>
            <a:r>
              <a:rPr lang="en-US" dirty="0"/>
              <a:t>:</a:t>
            </a:r>
            <a:br>
              <a:rPr lang="en-US" dirty="0"/>
            </a:br>
            <a:r>
              <a:rPr lang="en-US" dirty="0"/>
              <a:t> The sample is to be taken only into glass bottles with aluminum foil.</a:t>
            </a:r>
            <a:br>
              <a:rPr lang="en-US" dirty="0"/>
            </a:br>
            <a:r>
              <a:rPr lang="en-US" dirty="0"/>
              <a:t> The sample </a:t>
            </a:r>
            <a:r>
              <a:rPr lang="cs-CZ" dirty="0" err="1"/>
              <a:t>bottle</a:t>
            </a:r>
            <a:r>
              <a:rPr lang="cs-CZ" dirty="0"/>
              <a:t> </a:t>
            </a:r>
            <a:r>
              <a:rPr lang="en-US" dirty="0"/>
              <a:t>is opened just before sampling. The sample </a:t>
            </a:r>
            <a:r>
              <a:rPr lang="cs-CZ" dirty="0" err="1"/>
              <a:t>bottle</a:t>
            </a:r>
            <a:r>
              <a:rPr lang="cs-CZ" dirty="0"/>
              <a:t> </a:t>
            </a:r>
            <a:r>
              <a:rPr lang="en-US" dirty="0"/>
              <a:t>is not flushed and</a:t>
            </a:r>
            <a:r>
              <a:rPr lang="cs-CZ" dirty="0"/>
              <a:t> </a:t>
            </a:r>
            <a:r>
              <a:rPr lang="cs-CZ" dirty="0" err="1"/>
              <a:t>it</a:t>
            </a:r>
            <a:r>
              <a:rPr lang="cs-CZ" dirty="0"/>
              <a:t> </a:t>
            </a:r>
            <a:r>
              <a:rPr lang="cs-CZ" dirty="0" err="1"/>
              <a:t>is</a:t>
            </a:r>
            <a:r>
              <a:rPr lang="cs-CZ" dirty="0"/>
              <a:t> </a:t>
            </a:r>
            <a:r>
              <a:rPr lang="en-US" dirty="0"/>
              <a:t> filled so that between the surface and the plug there is about 2 cm of air.</a:t>
            </a:r>
            <a:br>
              <a:rPr lang="en-US" dirty="0"/>
            </a:br>
            <a:r>
              <a:rPr lang="en-US" dirty="0"/>
              <a:t> After closure of the </a:t>
            </a:r>
            <a:r>
              <a:rPr lang="cs-CZ" dirty="0" err="1"/>
              <a:t>bottle</a:t>
            </a:r>
            <a:r>
              <a:rPr lang="en-US" dirty="0"/>
              <a:t>, the socket plug is again covered with aluminum foil.</a:t>
            </a:r>
            <a:endParaRPr lang="cs-CZ" dirty="0"/>
          </a:p>
        </p:txBody>
      </p:sp>
    </p:spTree>
    <p:extLst>
      <p:ext uri="{BB962C8B-B14F-4D97-AF65-F5344CB8AC3E}">
        <p14:creationId xmlns:p14="http://schemas.microsoft.com/office/powerpoint/2010/main" val="2646890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72339" y="0"/>
            <a:ext cx="9261564" cy="1077218"/>
          </a:xfrm>
          <a:prstGeom prst="rect">
            <a:avLst/>
          </a:prstGeom>
        </p:spPr>
        <p:txBody>
          <a:bodyPr wrap="square">
            <a:spAutoFit/>
          </a:bodyPr>
          <a:lstStyle/>
          <a:p>
            <a:pPr algn="ctr"/>
            <a:r>
              <a:rPr lang="en-US" sz="3200" b="1" dirty="0"/>
              <a:t>Microbiological analysis of water</a:t>
            </a:r>
            <a:br>
              <a:rPr lang="en-US" sz="3200" b="1" dirty="0"/>
            </a:br>
            <a:r>
              <a:rPr lang="en-US" sz="3200" b="1" dirty="0"/>
              <a:t>Determination of indicators </a:t>
            </a:r>
            <a:r>
              <a:rPr lang="cs-CZ" sz="3200" b="1" dirty="0" err="1"/>
              <a:t>of</a:t>
            </a:r>
            <a:r>
              <a:rPr lang="cs-CZ" sz="3200" b="1" dirty="0"/>
              <a:t> </a:t>
            </a:r>
            <a:r>
              <a:rPr lang="en-US" sz="3200" b="1" dirty="0"/>
              <a:t>general </a:t>
            </a:r>
            <a:r>
              <a:rPr lang="cs-CZ" sz="3200" b="1" dirty="0" err="1"/>
              <a:t>contamination</a:t>
            </a:r>
            <a:endParaRPr lang="cs-CZ" sz="3200" b="1" dirty="0"/>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47800"/>
            <a:ext cx="7118350" cy="471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p:cNvSpPr txBox="1"/>
          <p:nvPr/>
        </p:nvSpPr>
        <p:spPr>
          <a:xfrm>
            <a:off x="7295034" y="2378579"/>
            <a:ext cx="4819461" cy="3785652"/>
          </a:xfrm>
          <a:prstGeom prst="rect">
            <a:avLst/>
          </a:prstGeom>
          <a:noFill/>
        </p:spPr>
        <p:txBody>
          <a:bodyPr wrap="none" rtlCol="0">
            <a:spAutoFit/>
          </a:bodyPr>
          <a:lstStyle/>
          <a:p>
            <a:r>
              <a:rPr lang="cs-CZ" sz="2400" dirty="0"/>
              <a:t>1 ml </a:t>
            </a:r>
            <a:r>
              <a:rPr lang="cs-CZ" sz="2400" dirty="0" err="1"/>
              <a:t>of</a:t>
            </a:r>
            <a:r>
              <a:rPr lang="cs-CZ" sz="2400" dirty="0"/>
              <a:t> </a:t>
            </a:r>
            <a:r>
              <a:rPr lang="cs-CZ" sz="2400" dirty="0" err="1"/>
              <a:t>water</a:t>
            </a:r>
            <a:r>
              <a:rPr lang="cs-CZ" sz="2400" dirty="0"/>
              <a:t> plus 15 ml </a:t>
            </a:r>
            <a:r>
              <a:rPr lang="cs-CZ" sz="2400" dirty="0" err="1"/>
              <a:t>of</a:t>
            </a:r>
            <a:r>
              <a:rPr lang="cs-CZ" sz="2400" dirty="0"/>
              <a:t> TYEA agar</a:t>
            </a:r>
          </a:p>
          <a:p>
            <a:endParaRPr lang="cs-CZ" sz="2400" dirty="0"/>
          </a:p>
          <a:p>
            <a:endParaRPr lang="cs-CZ" sz="2400" dirty="0"/>
          </a:p>
          <a:p>
            <a:endParaRPr lang="cs-CZ" sz="2400" dirty="0"/>
          </a:p>
          <a:p>
            <a:endParaRPr lang="cs-CZ" sz="2400" dirty="0"/>
          </a:p>
          <a:p>
            <a:r>
              <a:rPr lang="cs-CZ" sz="2400" b="1" u="sng" dirty="0" err="1"/>
              <a:t>Cultivation</a:t>
            </a:r>
            <a:r>
              <a:rPr lang="cs-CZ" sz="2400" b="1" u="sng" dirty="0"/>
              <a:t> </a:t>
            </a:r>
          </a:p>
          <a:p>
            <a:endParaRPr lang="cs-CZ" sz="2400" dirty="0"/>
          </a:p>
          <a:p>
            <a:r>
              <a:rPr lang="cs-CZ" sz="2400" dirty="0" err="1"/>
              <a:t>at</a:t>
            </a:r>
            <a:r>
              <a:rPr lang="cs-CZ" sz="2400" dirty="0"/>
              <a:t> 22</a:t>
            </a:r>
            <a:r>
              <a:rPr lang="cs-CZ" sz="2400" baseline="30000" dirty="0"/>
              <a:t>o</a:t>
            </a:r>
            <a:r>
              <a:rPr lang="cs-CZ" sz="2400" dirty="0"/>
              <a:t>C – </a:t>
            </a:r>
            <a:r>
              <a:rPr lang="cs-CZ" sz="2400" dirty="0" err="1"/>
              <a:t>psychrophilic</a:t>
            </a:r>
            <a:r>
              <a:rPr lang="cs-CZ" sz="2400" dirty="0"/>
              <a:t> </a:t>
            </a:r>
            <a:r>
              <a:rPr lang="cs-CZ" sz="2400" dirty="0" err="1"/>
              <a:t>bacteria</a:t>
            </a:r>
            <a:br>
              <a:rPr lang="cs-CZ" sz="2400" dirty="0"/>
            </a:br>
            <a:br>
              <a:rPr lang="cs-CZ" sz="2400" dirty="0"/>
            </a:br>
            <a:r>
              <a:rPr lang="cs-CZ" sz="2400" dirty="0" err="1"/>
              <a:t>at</a:t>
            </a:r>
            <a:r>
              <a:rPr lang="cs-CZ" sz="2400" dirty="0"/>
              <a:t> 36</a:t>
            </a:r>
            <a:r>
              <a:rPr lang="cs-CZ" sz="2400" baseline="30000" dirty="0"/>
              <a:t>o</a:t>
            </a:r>
            <a:r>
              <a:rPr lang="cs-CZ" sz="2400" dirty="0"/>
              <a:t>C – </a:t>
            </a:r>
            <a:r>
              <a:rPr lang="cs-CZ" sz="2400" dirty="0" err="1"/>
              <a:t>mesophilic</a:t>
            </a:r>
            <a:r>
              <a:rPr lang="cs-CZ" sz="2400" dirty="0"/>
              <a:t> </a:t>
            </a:r>
            <a:r>
              <a:rPr lang="cs-CZ" sz="2400" dirty="0" err="1"/>
              <a:t>bacteria</a:t>
            </a:r>
            <a:endParaRPr lang="cs-CZ" sz="2400" dirty="0"/>
          </a:p>
        </p:txBody>
      </p:sp>
      <p:sp>
        <p:nvSpPr>
          <p:cNvPr id="5" name="TextovéPole 4"/>
          <p:cNvSpPr txBox="1"/>
          <p:nvPr/>
        </p:nvSpPr>
        <p:spPr>
          <a:xfrm>
            <a:off x="1853514" y="6260756"/>
            <a:ext cx="4320798" cy="369332"/>
          </a:xfrm>
          <a:prstGeom prst="rect">
            <a:avLst/>
          </a:prstGeom>
          <a:noFill/>
        </p:spPr>
        <p:txBody>
          <a:bodyPr wrap="none" rtlCol="0">
            <a:spAutoFit/>
          </a:bodyPr>
          <a:lstStyle/>
          <a:p>
            <a:r>
              <a:rPr lang="cs-CZ" dirty="0" err="1"/>
              <a:t>Drinking</a:t>
            </a:r>
            <a:r>
              <a:rPr lang="cs-CZ" dirty="0"/>
              <a:t> </a:t>
            </a:r>
            <a:r>
              <a:rPr lang="cs-CZ" dirty="0" err="1"/>
              <a:t>water</a:t>
            </a:r>
            <a:r>
              <a:rPr lang="cs-CZ" dirty="0"/>
              <a:t>                      </a:t>
            </a:r>
            <a:r>
              <a:rPr lang="cs-CZ" dirty="0" err="1"/>
              <a:t>surface</a:t>
            </a:r>
            <a:r>
              <a:rPr lang="cs-CZ" dirty="0"/>
              <a:t> </a:t>
            </a:r>
            <a:r>
              <a:rPr lang="cs-CZ" dirty="0" err="1"/>
              <a:t>water</a:t>
            </a:r>
            <a:r>
              <a:rPr lang="cs-CZ" dirty="0"/>
              <a:t>   </a:t>
            </a:r>
          </a:p>
        </p:txBody>
      </p:sp>
      <p:sp>
        <p:nvSpPr>
          <p:cNvPr id="6" name="TextovéPole 5"/>
          <p:cNvSpPr txBox="1"/>
          <p:nvPr/>
        </p:nvSpPr>
        <p:spPr>
          <a:xfrm>
            <a:off x="1112107" y="3912973"/>
            <a:ext cx="829073" cy="523220"/>
          </a:xfrm>
          <a:prstGeom prst="rect">
            <a:avLst/>
          </a:prstGeom>
          <a:noFill/>
        </p:spPr>
        <p:txBody>
          <a:bodyPr wrap="none" rtlCol="0">
            <a:spAutoFit/>
          </a:bodyPr>
          <a:lstStyle/>
          <a:p>
            <a:r>
              <a:rPr lang="cs-CZ" sz="2800" b="1" dirty="0"/>
              <a:t>1 ml</a:t>
            </a:r>
          </a:p>
        </p:txBody>
      </p:sp>
      <p:sp>
        <p:nvSpPr>
          <p:cNvPr id="7" name="TextovéPole 6"/>
          <p:cNvSpPr txBox="1"/>
          <p:nvPr/>
        </p:nvSpPr>
        <p:spPr>
          <a:xfrm>
            <a:off x="3492845" y="3896495"/>
            <a:ext cx="829073" cy="523220"/>
          </a:xfrm>
          <a:prstGeom prst="rect">
            <a:avLst/>
          </a:prstGeom>
          <a:noFill/>
        </p:spPr>
        <p:txBody>
          <a:bodyPr wrap="none" rtlCol="0">
            <a:spAutoFit/>
          </a:bodyPr>
          <a:lstStyle/>
          <a:p>
            <a:r>
              <a:rPr lang="cs-CZ" sz="2800" b="1" dirty="0"/>
              <a:t>1 ml</a:t>
            </a:r>
          </a:p>
        </p:txBody>
      </p:sp>
      <p:sp>
        <p:nvSpPr>
          <p:cNvPr id="8" name="TextovéPole 7"/>
          <p:cNvSpPr txBox="1"/>
          <p:nvPr/>
        </p:nvSpPr>
        <p:spPr>
          <a:xfrm>
            <a:off x="5881816" y="3912973"/>
            <a:ext cx="829073" cy="523220"/>
          </a:xfrm>
          <a:prstGeom prst="rect">
            <a:avLst/>
          </a:prstGeom>
          <a:noFill/>
        </p:spPr>
        <p:txBody>
          <a:bodyPr wrap="none" rtlCol="0">
            <a:spAutoFit/>
          </a:bodyPr>
          <a:lstStyle/>
          <a:p>
            <a:r>
              <a:rPr lang="cs-CZ" sz="2800" b="1" dirty="0"/>
              <a:t>1 ml</a:t>
            </a: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089" y="2873088"/>
            <a:ext cx="2091722" cy="2079770"/>
          </a:xfrm>
          <a:prstGeom prst="rect">
            <a:avLst/>
          </a:prstGeom>
        </p:spPr>
      </p:pic>
      <p:sp>
        <p:nvSpPr>
          <p:cNvPr id="10" name="TextovéPole 9">
            <a:extLst>
              <a:ext uri="{FF2B5EF4-FFF2-40B4-BE49-F238E27FC236}">
                <a16:creationId xmlns:a16="http://schemas.microsoft.com/office/drawing/2014/main" id="{0FA73D7A-FA8E-42C2-915B-AC5A05CA621D}"/>
              </a:ext>
            </a:extLst>
          </p:cNvPr>
          <p:cNvSpPr txBox="1"/>
          <p:nvPr/>
        </p:nvSpPr>
        <p:spPr>
          <a:xfrm>
            <a:off x="1147619" y="2728397"/>
            <a:ext cx="782587" cy="584775"/>
          </a:xfrm>
          <a:prstGeom prst="rect">
            <a:avLst/>
          </a:prstGeom>
          <a:noFill/>
        </p:spPr>
        <p:txBody>
          <a:bodyPr wrap="none" rtlCol="0">
            <a:spAutoFit/>
          </a:bodyPr>
          <a:lstStyle/>
          <a:p>
            <a:r>
              <a:rPr lang="cs-CZ" sz="1600" dirty="0" err="1"/>
              <a:t>Water</a:t>
            </a:r>
            <a:r>
              <a:rPr lang="cs-CZ" sz="1600" dirty="0"/>
              <a:t> </a:t>
            </a:r>
          </a:p>
          <a:p>
            <a:r>
              <a:rPr lang="cs-CZ" sz="1600" dirty="0"/>
              <a:t>sample</a:t>
            </a:r>
          </a:p>
        </p:txBody>
      </p:sp>
      <p:sp>
        <p:nvSpPr>
          <p:cNvPr id="11" name="TextovéPole 10">
            <a:extLst>
              <a:ext uri="{FF2B5EF4-FFF2-40B4-BE49-F238E27FC236}">
                <a16:creationId xmlns:a16="http://schemas.microsoft.com/office/drawing/2014/main" id="{7050F1A9-9427-4F9B-ABC9-1E2AFC565C8E}"/>
              </a:ext>
            </a:extLst>
          </p:cNvPr>
          <p:cNvSpPr txBox="1"/>
          <p:nvPr/>
        </p:nvSpPr>
        <p:spPr>
          <a:xfrm>
            <a:off x="4563417" y="2834963"/>
            <a:ext cx="1000210" cy="523220"/>
          </a:xfrm>
          <a:prstGeom prst="rect">
            <a:avLst/>
          </a:prstGeom>
          <a:noFill/>
        </p:spPr>
        <p:txBody>
          <a:bodyPr wrap="none" rtlCol="0">
            <a:spAutoFit/>
          </a:bodyPr>
          <a:lstStyle/>
          <a:p>
            <a:pPr algn="ctr"/>
            <a:r>
              <a:rPr lang="cs-CZ" sz="1400" dirty="0" err="1"/>
              <a:t>Phosphate</a:t>
            </a:r>
            <a:r>
              <a:rPr lang="cs-CZ" sz="1400" dirty="0"/>
              <a:t> </a:t>
            </a:r>
          </a:p>
          <a:p>
            <a:pPr algn="ctr"/>
            <a:r>
              <a:rPr lang="cs-CZ" sz="1400" dirty="0" err="1"/>
              <a:t>buffer</a:t>
            </a:r>
            <a:endParaRPr lang="cs-CZ" sz="1400" dirty="0"/>
          </a:p>
        </p:txBody>
      </p:sp>
    </p:spTree>
    <p:extLst>
      <p:ext uri="{BB962C8B-B14F-4D97-AF65-F5344CB8AC3E}">
        <p14:creationId xmlns:p14="http://schemas.microsoft.com/office/powerpoint/2010/main" val="4183333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447519" y="260059"/>
            <a:ext cx="9000734" cy="1077218"/>
          </a:xfrm>
          <a:prstGeom prst="rect">
            <a:avLst/>
          </a:prstGeom>
          <a:noFill/>
        </p:spPr>
        <p:txBody>
          <a:bodyPr wrap="none" rtlCol="0">
            <a:spAutoFit/>
          </a:bodyPr>
          <a:lstStyle/>
          <a:p>
            <a:pPr algn="ctr"/>
            <a:r>
              <a:rPr lang="en-US" sz="3200" b="1" dirty="0"/>
              <a:t>Microbiological analysis of water</a:t>
            </a:r>
            <a:br>
              <a:rPr lang="en-US" sz="3200" b="1" dirty="0"/>
            </a:br>
            <a:r>
              <a:rPr lang="en-US" sz="3200" b="1" dirty="0"/>
              <a:t>Determination of indicators </a:t>
            </a:r>
            <a:r>
              <a:rPr lang="cs-CZ" sz="3200" b="1" dirty="0" err="1"/>
              <a:t>of</a:t>
            </a:r>
            <a:r>
              <a:rPr lang="cs-CZ" sz="3200" b="1" dirty="0"/>
              <a:t> </a:t>
            </a:r>
            <a:r>
              <a:rPr lang="cs-CZ" sz="3200" b="1" dirty="0" err="1"/>
              <a:t>faecal</a:t>
            </a:r>
            <a:r>
              <a:rPr lang="cs-CZ" sz="3200" b="1" dirty="0"/>
              <a:t> </a:t>
            </a:r>
            <a:r>
              <a:rPr lang="cs-CZ" sz="3200" b="1" dirty="0" err="1"/>
              <a:t>contamination</a:t>
            </a:r>
            <a:endParaRPr lang="cs-CZ" sz="3200" b="1" dirty="0"/>
          </a:p>
        </p:txBody>
      </p:sp>
      <p:pic>
        <p:nvPicPr>
          <p:cNvPr id="3" name="Obrázek 2"/>
          <p:cNvPicPr>
            <a:picLocks noChangeAspect="1"/>
          </p:cNvPicPr>
          <p:nvPr/>
        </p:nvPicPr>
        <p:blipFill>
          <a:blip r:embed="rId2"/>
          <a:stretch>
            <a:fillRect/>
          </a:stretch>
        </p:blipFill>
        <p:spPr>
          <a:xfrm>
            <a:off x="1276397" y="1706426"/>
            <a:ext cx="6986622" cy="4779678"/>
          </a:xfrm>
          <a:prstGeom prst="rect">
            <a:avLst/>
          </a:prstGeom>
        </p:spPr>
      </p:pic>
      <p:sp>
        <p:nvSpPr>
          <p:cNvPr id="4" name="TextovéPole 3"/>
          <p:cNvSpPr txBox="1"/>
          <p:nvPr/>
        </p:nvSpPr>
        <p:spPr>
          <a:xfrm>
            <a:off x="8263019" y="4165305"/>
            <a:ext cx="2823915" cy="2616101"/>
          </a:xfrm>
          <a:prstGeom prst="rect">
            <a:avLst/>
          </a:prstGeom>
          <a:noFill/>
        </p:spPr>
        <p:txBody>
          <a:bodyPr wrap="none" rtlCol="0">
            <a:spAutoFit/>
          </a:bodyPr>
          <a:lstStyle/>
          <a:p>
            <a:r>
              <a:rPr lang="cs-CZ" altLang="cs-CZ" b="1" dirty="0" err="1"/>
              <a:t>Cultivation</a:t>
            </a:r>
            <a:r>
              <a:rPr lang="cs-CZ" altLang="cs-CZ" b="1" dirty="0"/>
              <a:t> medium</a:t>
            </a:r>
          </a:p>
          <a:p>
            <a:endParaRPr lang="cs-CZ" altLang="cs-CZ" b="1" dirty="0"/>
          </a:p>
          <a:p>
            <a:r>
              <a:rPr lang="cs-CZ" altLang="cs-CZ" sz="1600" b="1" dirty="0" err="1"/>
              <a:t>Endo</a:t>
            </a:r>
            <a:r>
              <a:rPr lang="cs-CZ" altLang="cs-CZ" sz="1600" dirty="0"/>
              <a:t> 37</a:t>
            </a:r>
            <a:r>
              <a:rPr lang="cs-CZ" altLang="cs-CZ" sz="1600" baseline="30000" dirty="0"/>
              <a:t>o</a:t>
            </a:r>
            <a:r>
              <a:rPr lang="cs-CZ" altLang="cs-CZ" sz="1600" dirty="0"/>
              <a:t>C</a:t>
            </a:r>
          </a:p>
          <a:p>
            <a:r>
              <a:rPr lang="cs-CZ" altLang="cs-CZ" sz="1600" dirty="0" err="1"/>
              <a:t>coliform</a:t>
            </a:r>
            <a:r>
              <a:rPr lang="cs-CZ" altLang="cs-CZ" sz="1600" dirty="0"/>
              <a:t> </a:t>
            </a:r>
            <a:r>
              <a:rPr lang="cs-CZ" altLang="cs-CZ" sz="1600" dirty="0" err="1"/>
              <a:t>bacteria</a:t>
            </a:r>
            <a:endParaRPr lang="cs-CZ" altLang="cs-CZ" sz="1600" dirty="0"/>
          </a:p>
          <a:p>
            <a:endParaRPr lang="cs-CZ" altLang="cs-CZ" sz="1600" b="1" dirty="0"/>
          </a:p>
          <a:p>
            <a:r>
              <a:rPr lang="cs-CZ" altLang="cs-CZ" sz="1600" b="1" dirty="0" err="1"/>
              <a:t>mFC</a:t>
            </a:r>
            <a:r>
              <a:rPr lang="cs-CZ" altLang="cs-CZ" sz="1600" dirty="0"/>
              <a:t> 44</a:t>
            </a:r>
            <a:r>
              <a:rPr lang="cs-CZ" altLang="cs-CZ" sz="1600" baseline="30000" dirty="0"/>
              <a:t>o</a:t>
            </a:r>
            <a:r>
              <a:rPr lang="cs-CZ" altLang="cs-CZ" sz="1600" dirty="0"/>
              <a:t>C</a:t>
            </a:r>
          </a:p>
          <a:p>
            <a:r>
              <a:rPr lang="cs-CZ" altLang="cs-CZ" sz="1600" dirty="0" err="1"/>
              <a:t>termotolerant</a:t>
            </a:r>
            <a:r>
              <a:rPr lang="cs-CZ" altLang="cs-CZ" sz="1600" dirty="0"/>
              <a:t> </a:t>
            </a:r>
            <a:r>
              <a:rPr lang="cs-CZ" altLang="cs-CZ" sz="1600" dirty="0" err="1"/>
              <a:t>coliform</a:t>
            </a:r>
            <a:r>
              <a:rPr lang="cs-CZ" altLang="cs-CZ" sz="1600" dirty="0"/>
              <a:t> </a:t>
            </a:r>
            <a:r>
              <a:rPr lang="cs-CZ" altLang="cs-CZ" sz="1600" dirty="0" err="1"/>
              <a:t>bacteria</a:t>
            </a:r>
            <a:endParaRPr lang="cs-CZ" altLang="cs-CZ" sz="1600" dirty="0"/>
          </a:p>
          <a:p>
            <a:endParaRPr lang="cs-CZ" altLang="cs-CZ" sz="1600" b="1" dirty="0"/>
          </a:p>
          <a:p>
            <a:r>
              <a:rPr lang="cs-CZ" altLang="cs-CZ" sz="1600" b="1" dirty="0"/>
              <a:t>SB</a:t>
            </a:r>
            <a:r>
              <a:rPr lang="cs-CZ" altLang="cs-CZ" sz="1600" dirty="0"/>
              <a:t> 37</a:t>
            </a:r>
            <a:r>
              <a:rPr lang="cs-CZ" altLang="cs-CZ" sz="1600" baseline="30000" dirty="0"/>
              <a:t>o</a:t>
            </a:r>
            <a:r>
              <a:rPr lang="cs-CZ" altLang="cs-CZ" sz="1600" dirty="0"/>
              <a:t>C</a:t>
            </a:r>
          </a:p>
          <a:p>
            <a:r>
              <a:rPr lang="cs-CZ" altLang="cs-CZ" sz="1600" dirty="0" err="1"/>
              <a:t>enterococci</a:t>
            </a:r>
            <a:endParaRPr lang="cs-CZ" altLang="cs-CZ" sz="1600" dirty="0"/>
          </a:p>
        </p:txBody>
      </p:sp>
    </p:spTree>
    <p:extLst>
      <p:ext uri="{BB962C8B-B14F-4D97-AF65-F5344CB8AC3E}">
        <p14:creationId xmlns:p14="http://schemas.microsoft.com/office/powerpoint/2010/main" val="812051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866767" y="1400844"/>
            <a:ext cx="6396681" cy="5117345"/>
          </a:xfrm>
          <a:prstGeom prst="rect">
            <a:avLst/>
          </a:prstGeom>
        </p:spPr>
      </p:pic>
      <p:sp>
        <p:nvSpPr>
          <p:cNvPr id="3" name="TextovéPole 2"/>
          <p:cNvSpPr txBox="1"/>
          <p:nvPr/>
        </p:nvSpPr>
        <p:spPr>
          <a:xfrm>
            <a:off x="4500415" y="222422"/>
            <a:ext cx="3129383" cy="584775"/>
          </a:xfrm>
          <a:prstGeom prst="rect">
            <a:avLst/>
          </a:prstGeom>
          <a:noFill/>
        </p:spPr>
        <p:txBody>
          <a:bodyPr wrap="none" rtlCol="0">
            <a:spAutoFit/>
          </a:bodyPr>
          <a:lstStyle/>
          <a:p>
            <a:r>
              <a:rPr lang="cs-CZ" sz="3200" b="1" dirty="0" err="1"/>
              <a:t>Coliform</a:t>
            </a:r>
            <a:r>
              <a:rPr lang="cs-CZ" sz="3200" b="1" dirty="0"/>
              <a:t> </a:t>
            </a:r>
            <a:r>
              <a:rPr lang="cs-CZ" sz="3200" b="1" dirty="0" err="1"/>
              <a:t>bacteria</a:t>
            </a:r>
            <a:endParaRPr lang="cs-CZ" sz="3200" b="1" dirty="0"/>
          </a:p>
        </p:txBody>
      </p:sp>
    </p:spTree>
    <p:extLst>
      <p:ext uri="{BB962C8B-B14F-4D97-AF65-F5344CB8AC3E}">
        <p14:creationId xmlns:p14="http://schemas.microsoft.com/office/powerpoint/2010/main" val="3459581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700" y="1028700"/>
            <a:ext cx="4800600" cy="4800600"/>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523" y="4854885"/>
            <a:ext cx="4403169" cy="969860"/>
          </a:xfrm>
          <a:prstGeom prst="rect">
            <a:avLst/>
          </a:prstGeom>
        </p:spPr>
      </p:pic>
      <p:sp>
        <p:nvSpPr>
          <p:cNvPr id="4" name="TextovéPole 3"/>
          <p:cNvSpPr txBox="1"/>
          <p:nvPr/>
        </p:nvSpPr>
        <p:spPr>
          <a:xfrm>
            <a:off x="4464909" y="205946"/>
            <a:ext cx="2773131" cy="584775"/>
          </a:xfrm>
          <a:prstGeom prst="rect">
            <a:avLst/>
          </a:prstGeom>
          <a:noFill/>
        </p:spPr>
        <p:txBody>
          <a:bodyPr wrap="none" rtlCol="0">
            <a:spAutoFit/>
          </a:bodyPr>
          <a:lstStyle/>
          <a:p>
            <a:r>
              <a:rPr lang="cs-CZ" sz="3200" b="1" dirty="0" err="1"/>
              <a:t>Escherichia</a:t>
            </a:r>
            <a:r>
              <a:rPr lang="cs-CZ" sz="3200" b="1" dirty="0"/>
              <a:t> coli</a:t>
            </a:r>
          </a:p>
        </p:txBody>
      </p:sp>
    </p:spTree>
    <p:extLst>
      <p:ext uri="{BB962C8B-B14F-4D97-AF65-F5344CB8AC3E}">
        <p14:creationId xmlns:p14="http://schemas.microsoft.com/office/powerpoint/2010/main" val="24024723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44247" y="488261"/>
            <a:ext cx="8518769" cy="584775"/>
          </a:xfrm>
          <a:prstGeom prst="rect">
            <a:avLst/>
          </a:prstGeom>
        </p:spPr>
        <p:txBody>
          <a:bodyPr wrap="square">
            <a:spAutoFit/>
          </a:bodyPr>
          <a:lstStyle/>
          <a:p>
            <a:r>
              <a:rPr lang="it-IT" sz="3200" b="1" dirty="0">
                <a:solidFill>
                  <a:srgbClr val="33669A"/>
                </a:solidFill>
                <a:latin typeface="Times New Roman" panose="02020603050405020304" pitchFamily="18" charset="0"/>
              </a:rPr>
              <a:t>Hi</a:t>
            </a:r>
            <a:r>
              <a:rPr lang="it-IT" sz="3200" b="1" dirty="0">
                <a:solidFill>
                  <a:srgbClr val="33669A"/>
                </a:solidFill>
                <a:latin typeface="Times-Bold"/>
              </a:rPr>
              <a:t>Crome </a:t>
            </a:r>
            <a:r>
              <a:rPr lang="it-IT" sz="3200" b="1" dirty="0">
                <a:solidFill>
                  <a:srgbClr val="33669A"/>
                </a:solidFill>
                <a:latin typeface="Times New Roman" panose="02020603050405020304" pitchFamily="18" charset="0"/>
              </a:rPr>
              <a:t>Chromogenic Coliform Agar (CCA)</a:t>
            </a:r>
          </a:p>
        </p:txBody>
      </p:sp>
      <p:sp>
        <p:nvSpPr>
          <p:cNvPr id="3" name="Obdélník 2"/>
          <p:cNvSpPr/>
          <p:nvPr/>
        </p:nvSpPr>
        <p:spPr>
          <a:xfrm>
            <a:off x="633046" y="1693427"/>
            <a:ext cx="11027507" cy="4524315"/>
          </a:xfrm>
          <a:prstGeom prst="rect">
            <a:avLst/>
          </a:prstGeom>
        </p:spPr>
        <p:txBody>
          <a:bodyPr wrap="square">
            <a:spAutoFit/>
          </a:bodyPr>
          <a:lstStyle/>
          <a:p>
            <a:r>
              <a:rPr lang="en-US" sz="2400" dirty="0" err="1"/>
              <a:t>HiChromogenic</a:t>
            </a:r>
            <a:r>
              <a:rPr lang="en-US" sz="2400" dirty="0"/>
              <a:t> Coliform Agar is a selective medium recommended for the simultaneous detection of </a:t>
            </a:r>
            <a:r>
              <a:rPr lang="en-US" sz="2400" i="1" dirty="0"/>
              <a:t>Escherichia coli </a:t>
            </a:r>
            <a:r>
              <a:rPr lang="en-US" sz="2400" dirty="0"/>
              <a:t>and</a:t>
            </a:r>
            <a:r>
              <a:rPr lang="cs-CZ" sz="2400" dirty="0"/>
              <a:t> </a:t>
            </a:r>
            <a:r>
              <a:rPr lang="en-US" sz="2400" dirty="0"/>
              <a:t>total coliforms in water samples (1). </a:t>
            </a:r>
            <a:endParaRPr lang="cs-CZ" sz="2400" dirty="0"/>
          </a:p>
          <a:p>
            <a:endParaRPr lang="cs-CZ" sz="2400" dirty="0"/>
          </a:p>
          <a:p>
            <a:r>
              <a:rPr lang="en-US" sz="2400" dirty="0"/>
              <a:t>The medium contains three chromogenic substrates. </a:t>
            </a:r>
            <a:endParaRPr lang="cs-CZ" sz="2400" dirty="0"/>
          </a:p>
          <a:p>
            <a:r>
              <a:rPr lang="en-US" sz="2400" dirty="0"/>
              <a:t>The enzyme ß-D-galactosidase</a:t>
            </a:r>
            <a:r>
              <a:rPr lang="cs-CZ" sz="2400" dirty="0"/>
              <a:t> </a:t>
            </a:r>
            <a:r>
              <a:rPr lang="en-US" sz="2400" dirty="0"/>
              <a:t>produced by </a:t>
            </a:r>
            <a:r>
              <a:rPr lang="en-US" sz="2400" dirty="0">
                <a:solidFill>
                  <a:schemeClr val="accent1">
                    <a:lumMod val="75000"/>
                  </a:schemeClr>
                </a:solidFill>
              </a:rPr>
              <a:t>coliforms</a:t>
            </a:r>
            <a:r>
              <a:rPr lang="en-US" sz="2400" dirty="0"/>
              <a:t> cleaves 6-chloro-3-indoxyl-β-D-</a:t>
            </a:r>
            <a:r>
              <a:rPr lang="en-US" sz="2400" dirty="0" err="1"/>
              <a:t>galactopyranoside</a:t>
            </a:r>
            <a:r>
              <a:rPr lang="en-US" sz="2400" dirty="0"/>
              <a:t> to form </a:t>
            </a:r>
            <a:r>
              <a:rPr lang="en-US" sz="2400" dirty="0">
                <a:solidFill>
                  <a:schemeClr val="accent1">
                    <a:lumMod val="75000"/>
                  </a:schemeClr>
                </a:solidFill>
              </a:rPr>
              <a:t>pink to red </a:t>
            </a:r>
            <a:r>
              <a:rPr lang="en-US" sz="2400" dirty="0" err="1"/>
              <a:t>coloured</a:t>
            </a:r>
            <a:r>
              <a:rPr lang="en-US" sz="2400" dirty="0"/>
              <a:t> colonies (3). </a:t>
            </a:r>
            <a:endParaRPr lang="cs-CZ" sz="2400" dirty="0"/>
          </a:p>
          <a:p>
            <a:r>
              <a:rPr lang="en-US" sz="2400" dirty="0"/>
              <a:t>The</a:t>
            </a:r>
            <a:r>
              <a:rPr lang="cs-CZ" sz="2400" dirty="0"/>
              <a:t> enzyme ß-D-</a:t>
            </a:r>
            <a:r>
              <a:rPr lang="cs-CZ" sz="2400" dirty="0" err="1"/>
              <a:t>glucuronidase</a:t>
            </a:r>
            <a:r>
              <a:rPr lang="cs-CZ" sz="2400" dirty="0"/>
              <a:t> </a:t>
            </a:r>
            <a:r>
              <a:rPr lang="cs-CZ" sz="2400" dirty="0" err="1"/>
              <a:t>produced</a:t>
            </a:r>
            <a:r>
              <a:rPr lang="cs-CZ" sz="2400" dirty="0"/>
              <a:t> by </a:t>
            </a:r>
            <a:r>
              <a:rPr lang="cs-CZ" sz="2400" i="1" dirty="0" err="1"/>
              <a:t>E.coli</a:t>
            </a:r>
            <a:r>
              <a:rPr lang="cs-CZ" sz="2400" dirty="0"/>
              <a:t>, </a:t>
            </a:r>
            <a:r>
              <a:rPr lang="cs-CZ" sz="2400" dirty="0" err="1"/>
              <a:t>cleaves</a:t>
            </a:r>
            <a:r>
              <a:rPr lang="cs-CZ" sz="2400" dirty="0"/>
              <a:t> 5-bromo-4chloro-3-indoxyl-</a:t>
            </a:r>
            <a:r>
              <a:rPr lang="el-GR" sz="2400" dirty="0"/>
              <a:t>β-</a:t>
            </a:r>
            <a:r>
              <a:rPr lang="cs-CZ" sz="2400" dirty="0"/>
              <a:t>D-</a:t>
            </a:r>
            <a:r>
              <a:rPr lang="cs-CZ" sz="2400" dirty="0" err="1"/>
              <a:t>glucuronic</a:t>
            </a:r>
            <a:r>
              <a:rPr lang="cs-CZ" sz="2400" dirty="0"/>
              <a:t> acid (2). </a:t>
            </a:r>
          </a:p>
          <a:p>
            <a:r>
              <a:rPr lang="cs-CZ" sz="2400" dirty="0" err="1"/>
              <a:t>Colonies</a:t>
            </a:r>
            <a:r>
              <a:rPr lang="cs-CZ" sz="2400" dirty="0"/>
              <a:t> </a:t>
            </a:r>
            <a:r>
              <a:rPr lang="cs-CZ" sz="2400" dirty="0" err="1"/>
              <a:t>of</a:t>
            </a:r>
            <a:r>
              <a:rPr lang="cs-CZ" sz="2400" dirty="0"/>
              <a:t> </a:t>
            </a:r>
            <a:r>
              <a:rPr lang="en-US" sz="2400" i="1" dirty="0">
                <a:solidFill>
                  <a:schemeClr val="accent1">
                    <a:lumMod val="75000"/>
                  </a:schemeClr>
                </a:solidFill>
              </a:rPr>
              <a:t>E.coli</a:t>
            </a:r>
            <a:r>
              <a:rPr lang="en-US" sz="2400" i="1" dirty="0"/>
              <a:t> </a:t>
            </a:r>
            <a:r>
              <a:rPr lang="en-US" sz="2400" dirty="0"/>
              <a:t>give </a:t>
            </a:r>
            <a:r>
              <a:rPr lang="en-US" sz="2400" dirty="0">
                <a:solidFill>
                  <a:schemeClr val="accent1">
                    <a:lumMod val="75000"/>
                  </a:schemeClr>
                </a:solidFill>
              </a:rPr>
              <a:t>dark blue to violet </a:t>
            </a:r>
            <a:r>
              <a:rPr lang="en-US" sz="2400" dirty="0" err="1"/>
              <a:t>coloured</a:t>
            </a:r>
            <a:r>
              <a:rPr lang="en-US" sz="2400" dirty="0"/>
              <a:t> colonies due to cleavage of both the chromogens. </a:t>
            </a:r>
            <a:endParaRPr lang="cs-CZ" sz="2400" dirty="0"/>
          </a:p>
          <a:p>
            <a:r>
              <a:rPr lang="en-US" sz="2400" dirty="0"/>
              <a:t>The presence of the third</a:t>
            </a:r>
            <a:r>
              <a:rPr lang="cs-CZ" sz="2400" dirty="0"/>
              <a:t> </a:t>
            </a:r>
            <a:r>
              <a:rPr lang="en-US" sz="2400" dirty="0"/>
              <a:t>chromogen IPTG enhances the </a:t>
            </a:r>
            <a:r>
              <a:rPr lang="en-US" sz="2400" dirty="0" err="1"/>
              <a:t>colour</a:t>
            </a:r>
            <a:r>
              <a:rPr lang="en-US" sz="2400" dirty="0"/>
              <a:t> reaction. Addition of L-Tryptophan improves the indole reaction thereby increasing the</a:t>
            </a:r>
            <a:r>
              <a:rPr lang="cs-CZ" sz="2400" dirty="0"/>
              <a:t> </a:t>
            </a:r>
            <a:r>
              <a:rPr lang="cs-CZ" sz="2400" dirty="0" err="1"/>
              <a:t>detection</a:t>
            </a:r>
            <a:r>
              <a:rPr lang="cs-CZ" sz="2400" dirty="0"/>
              <a:t> reliability.</a:t>
            </a:r>
          </a:p>
        </p:txBody>
      </p:sp>
    </p:spTree>
    <p:extLst>
      <p:ext uri="{BB962C8B-B14F-4D97-AF65-F5344CB8AC3E}">
        <p14:creationId xmlns:p14="http://schemas.microsoft.com/office/powerpoint/2010/main" val="2184066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1202" y="998247"/>
            <a:ext cx="5008607" cy="5795674"/>
          </a:xfrm>
          <a:prstGeom prst="rect">
            <a:avLst/>
          </a:prstGeom>
        </p:spPr>
      </p:pic>
      <p:sp>
        <p:nvSpPr>
          <p:cNvPr id="3" name="TextovéPole 2"/>
          <p:cNvSpPr txBox="1"/>
          <p:nvPr/>
        </p:nvSpPr>
        <p:spPr>
          <a:xfrm>
            <a:off x="2830377" y="301371"/>
            <a:ext cx="5630259" cy="584775"/>
          </a:xfrm>
          <a:prstGeom prst="rect">
            <a:avLst/>
          </a:prstGeom>
          <a:noFill/>
        </p:spPr>
        <p:txBody>
          <a:bodyPr wrap="none" rtlCol="0">
            <a:spAutoFit/>
          </a:bodyPr>
          <a:lstStyle/>
          <a:p>
            <a:r>
              <a:rPr lang="cs-CZ" altLang="cs-CZ" sz="3200" b="1" dirty="0" err="1"/>
              <a:t>Termotolerant</a:t>
            </a:r>
            <a:r>
              <a:rPr lang="cs-CZ" altLang="cs-CZ" sz="3200" b="1" dirty="0"/>
              <a:t> </a:t>
            </a:r>
            <a:r>
              <a:rPr lang="cs-CZ" altLang="cs-CZ" sz="3200" b="1" dirty="0" err="1"/>
              <a:t>coliform</a:t>
            </a:r>
            <a:r>
              <a:rPr lang="cs-CZ" altLang="cs-CZ" sz="3200" b="1" dirty="0"/>
              <a:t> </a:t>
            </a:r>
            <a:r>
              <a:rPr lang="cs-CZ" altLang="cs-CZ" sz="3200" b="1" dirty="0" err="1"/>
              <a:t>bacteria</a:t>
            </a:r>
            <a:endParaRPr lang="cs-CZ" altLang="cs-CZ" sz="3200" b="1" dirty="0"/>
          </a:p>
        </p:txBody>
      </p:sp>
    </p:spTree>
    <p:extLst>
      <p:ext uri="{BB962C8B-B14F-4D97-AF65-F5344CB8AC3E}">
        <p14:creationId xmlns:p14="http://schemas.microsoft.com/office/powerpoint/2010/main" val="1037552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38126" y="939116"/>
            <a:ext cx="11556882" cy="3108543"/>
          </a:xfrm>
          <a:prstGeom prst="rect">
            <a:avLst/>
          </a:prstGeom>
          <a:noFill/>
        </p:spPr>
        <p:txBody>
          <a:bodyPr wrap="none" rtlCol="0">
            <a:spAutoFit/>
          </a:bodyPr>
          <a:lstStyle/>
          <a:p>
            <a:r>
              <a:rPr lang="cs-CZ" sz="2800" b="1" dirty="0"/>
              <a:t>                                       </a:t>
            </a:r>
            <a:r>
              <a:rPr lang="en-US" sz="2800" b="1" dirty="0" err="1"/>
              <a:t>Slanetz</a:t>
            </a:r>
            <a:r>
              <a:rPr lang="en-US" sz="2800" b="1" dirty="0"/>
              <a:t> &amp; Bartley Medium</a:t>
            </a:r>
          </a:p>
          <a:p>
            <a:r>
              <a:rPr lang="en-US" sz="2400" dirty="0"/>
              <a:t>Originally intended as a medium for the enumeration of enterococci in water using </a:t>
            </a:r>
            <a:endParaRPr lang="cs-CZ" sz="2400" dirty="0"/>
          </a:p>
          <a:p>
            <a:r>
              <a:rPr lang="en-US" sz="2400" dirty="0"/>
              <a:t>Membrane Filtration, this medium has become more popular in many other areas such </a:t>
            </a:r>
            <a:endParaRPr lang="cs-CZ" sz="2400" dirty="0"/>
          </a:p>
          <a:p>
            <a:r>
              <a:rPr lang="en-US" sz="2400" dirty="0"/>
              <a:t>as food bacteriology. </a:t>
            </a:r>
            <a:endParaRPr lang="cs-CZ" sz="2400" dirty="0"/>
          </a:p>
          <a:p>
            <a:r>
              <a:rPr lang="en-US" sz="2400" dirty="0"/>
              <a:t>The medium contains Tetrazolium Chloride, which is reduced by enterococci </a:t>
            </a:r>
            <a:endParaRPr lang="cs-CZ" sz="2400" dirty="0"/>
          </a:p>
          <a:p>
            <a:r>
              <a:rPr lang="en-US" sz="2400" dirty="0"/>
              <a:t>to the insoluble red dye Formazan resulting in </a:t>
            </a:r>
            <a:r>
              <a:rPr lang="en-US" sz="2400" b="1" dirty="0"/>
              <a:t>dark red colonies </a:t>
            </a:r>
            <a:r>
              <a:rPr lang="en-US" sz="2400" dirty="0"/>
              <a:t>of enterococci on the agar. </a:t>
            </a:r>
            <a:endParaRPr lang="cs-CZ" sz="2400" dirty="0"/>
          </a:p>
          <a:p>
            <a:r>
              <a:rPr lang="en-US" sz="2400" dirty="0"/>
              <a:t>It should be noted that this reaction is not exclusive to enterococci and colonies should </a:t>
            </a:r>
            <a:endParaRPr lang="cs-CZ" sz="2400" dirty="0"/>
          </a:p>
          <a:p>
            <a:r>
              <a:rPr lang="en-US" sz="2400" dirty="0"/>
              <a:t>be confirmed by additional testing e.g. </a:t>
            </a:r>
            <a:r>
              <a:rPr lang="cs-CZ" sz="2400" dirty="0" err="1"/>
              <a:t>a</a:t>
            </a:r>
            <a:r>
              <a:rPr lang="en-US" sz="2400" dirty="0" err="1"/>
              <a:t>esculin</a:t>
            </a:r>
            <a:r>
              <a:rPr lang="en-US" sz="2400" dirty="0"/>
              <a:t> hydrolysis.</a:t>
            </a:r>
          </a:p>
        </p:txBody>
      </p:sp>
      <p:sp>
        <p:nvSpPr>
          <p:cNvPr id="3" name="TextovéPole 2"/>
          <p:cNvSpPr txBox="1"/>
          <p:nvPr/>
        </p:nvSpPr>
        <p:spPr>
          <a:xfrm>
            <a:off x="4324865" y="156519"/>
            <a:ext cx="2142190" cy="584775"/>
          </a:xfrm>
          <a:prstGeom prst="rect">
            <a:avLst/>
          </a:prstGeom>
          <a:noFill/>
        </p:spPr>
        <p:txBody>
          <a:bodyPr wrap="none" rtlCol="0">
            <a:spAutoFit/>
          </a:bodyPr>
          <a:lstStyle/>
          <a:p>
            <a:r>
              <a:rPr lang="cs-CZ" sz="3200" b="1" dirty="0" err="1"/>
              <a:t>Enterococci</a:t>
            </a:r>
            <a:endParaRPr lang="cs-CZ" sz="3200" b="1" dirty="0"/>
          </a:p>
        </p:txBody>
      </p:sp>
      <p:pic>
        <p:nvPicPr>
          <p:cNvPr id="4" name="Obrázek 3"/>
          <p:cNvPicPr>
            <a:picLocks noChangeAspect="1"/>
          </p:cNvPicPr>
          <p:nvPr/>
        </p:nvPicPr>
        <p:blipFill>
          <a:blip r:embed="rId2"/>
          <a:stretch>
            <a:fillRect/>
          </a:stretch>
        </p:blipFill>
        <p:spPr>
          <a:xfrm>
            <a:off x="1215188" y="4245481"/>
            <a:ext cx="2191930" cy="2218553"/>
          </a:xfrm>
          <a:prstGeom prst="rect">
            <a:avLst/>
          </a:prstGeom>
        </p:spPr>
      </p:pic>
      <p:pic>
        <p:nvPicPr>
          <p:cNvPr id="5" name="Obrázek 4"/>
          <p:cNvPicPr>
            <a:picLocks noChangeAspect="1"/>
          </p:cNvPicPr>
          <p:nvPr/>
        </p:nvPicPr>
        <p:blipFill>
          <a:blip r:embed="rId3"/>
          <a:stretch>
            <a:fillRect/>
          </a:stretch>
        </p:blipFill>
        <p:spPr>
          <a:xfrm>
            <a:off x="4670855" y="4113354"/>
            <a:ext cx="2482806" cy="2482806"/>
          </a:xfrm>
          <a:prstGeom prst="rect">
            <a:avLst/>
          </a:prstGeom>
        </p:spPr>
      </p:pic>
    </p:spTree>
    <p:extLst>
      <p:ext uri="{BB962C8B-B14F-4D97-AF65-F5344CB8AC3E}">
        <p14:creationId xmlns:p14="http://schemas.microsoft.com/office/powerpoint/2010/main" val="17113045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547517" y="662498"/>
            <a:ext cx="4951740" cy="584775"/>
          </a:xfrm>
          <a:prstGeom prst="rect">
            <a:avLst/>
          </a:prstGeom>
        </p:spPr>
        <p:txBody>
          <a:bodyPr wrap="none">
            <a:spAutoFit/>
          </a:bodyPr>
          <a:lstStyle/>
          <a:p>
            <a:r>
              <a:rPr lang="cs-CZ" sz="3200" b="1" dirty="0" err="1"/>
              <a:t>Physico-chemical</a:t>
            </a:r>
            <a:r>
              <a:rPr lang="cs-CZ" sz="3200" b="1" dirty="0"/>
              <a:t> </a:t>
            </a:r>
            <a:r>
              <a:rPr lang="cs-CZ" sz="3200" b="1" dirty="0" err="1"/>
              <a:t>properties</a:t>
            </a:r>
            <a:endParaRPr lang="cs-CZ" sz="3200" b="1" dirty="0"/>
          </a:p>
        </p:txBody>
      </p:sp>
      <p:sp>
        <p:nvSpPr>
          <p:cNvPr id="3" name="Obdélník 2"/>
          <p:cNvSpPr/>
          <p:nvPr/>
        </p:nvSpPr>
        <p:spPr>
          <a:xfrm>
            <a:off x="2931169" y="2185191"/>
            <a:ext cx="2617694" cy="3046988"/>
          </a:xfrm>
          <a:prstGeom prst="rect">
            <a:avLst/>
          </a:prstGeom>
        </p:spPr>
        <p:txBody>
          <a:bodyPr wrap="square">
            <a:spAutoFit/>
          </a:bodyPr>
          <a:lstStyle/>
          <a:p>
            <a:r>
              <a:rPr lang="cs-CZ" sz="2400" dirty="0"/>
              <a:t>pH</a:t>
            </a:r>
            <a:br>
              <a:rPr lang="cs-CZ" sz="2400" dirty="0"/>
            </a:br>
            <a:r>
              <a:rPr lang="cs-CZ" sz="2400" dirty="0" err="1"/>
              <a:t>Alkalite</a:t>
            </a:r>
            <a:br>
              <a:rPr lang="cs-CZ" sz="2400" dirty="0"/>
            </a:br>
            <a:r>
              <a:rPr lang="cs-CZ" sz="2400" dirty="0" err="1"/>
              <a:t>Total</a:t>
            </a:r>
            <a:r>
              <a:rPr lang="cs-CZ" sz="2400" dirty="0"/>
              <a:t> </a:t>
            </a:r>
            <a:r>
              <a:rPr lang="cs-CZ" sz="2400" dirty="0" err="1"/>
              <a:t>hardness</a:t>
            </a:r>
            <a:br>
              <a:rPr lang="cs-CZ" sz="2400" dirty="0"/>
            </a:br>
            <a:r>
              <a:rPr lang="cs-CZ" sz="2400" dirty="0" err="1"/>
              <a:t>Nitrates</a:t>
            </a:r>
            <a:endParaRPr lang="cs-CZ" sz="2400" dirty="0"/>
          </a:p>
          <a:p>
            <a:r>
              <a:rPr lang="cs-CZ" sz="2400" dirty="0" err="1"/>
              <a:t>Nitrites</a:t>
            </a:r>
            <a:br>
              <a:rPr lang="cs-CZ" sz="2400" dirty="0"/>
            </a:br>
            <a:r>
              <a:rPr lang="cs-CZ" sz="2400" dirty="0" err="1"/>
              <a:t>Chlorides</a:t>
            </a:r>
            <a:br>
              <a:rPr lang="cs-CZ" sz="2400" dirty="0"/>
            </a:br>
            <a:r>
              <a:rPr lang="cs-CZ" sz="2400" dirty="0" err="1"/>
              <a:t>Sulfates</a:t>
            </a:r>
            <a:br>
              <a:rPr lang="cs-CZ" sz="2400" dirty="0"/>
            </a:br>
            <a:r>
              <a:rPr lang="cs-CZ" sz="2400" dirty="0" err="1"/>
              <a:t>Phosphates</a:t>
            </a:r>
            <a:endParaRPr lang="cs-CZ" sz="2400" dirty="0"/>
          </a:p>
        </p:txBody>
      </p:sp>
      <p:sp>
        <p:nvSpPr>
          <p:cNvPr id="4" name="Obdélník 3"/>
          <p:cNvSpPr/>
          <p:nvPr/>
        </p:nvSpPr>
        <p:spPr>
          <a:xfrm>
            <a:off x="7289889" y="2185191"/>
            <a:ext cx="4753830" cy="3046988"/>
          </a:xfrm>
          <a:prstGeom prst="rect">
            <a:avLst/>
          </a:prstGeom>
        </p:spPr>
        <p:txBody>
          <a:bodyPr wrap="square">
            <a:spAutoFit/>
          </a:bodyPr>
          <a:lstStyle/>
          <a:p>
            <a:r>
              <a:rPr lang="en-US" sz="2400" dirty="0" err="1"/>
              <a:t>Oxidability</a:t>
            </a:r>
            <a:br>
              <a:rPr lang="en-US" sz="2400" dirty="0"/>
            </a:br>
            <a:r>
              <a:rPr lang="en-US" sz="2400" dirty="0"/>
              <a:t>Ammonia</a:t>
            </a:r>
            <a:br>
              <a:rPr lang="en-US" sz="2400" dirty="0"/>
            </a:br>
            <a:r>
              <a:rPr lang="en-US" sz="2400" dirty="0"/>
              <a:t>Calcium</a:t>
            </a:r>
            <a:br>
              <a:rPr lang="en-US" sz="2400" dirty="0"/>
            </a:br>
            <a:r>
              <a:rPr lang="en-US" sz="2400" dirty="0"/>
              <a:t>Magnesium</a:t>
            </a:r>
            <a:br>
              <a:rPr lang="en-US" sz="2400" dirty="0"/>
            </a:br>
            <a:r>
              <a:rPr lang="en-US" sz="2400" dirty="0"/>
              <a:t>Iron</a:t>
            </a:r>
            <a:br>
              <a:rPr lang="en-US" sz="2400" dirty="0"/>
            </a:br>
            <a:r>
              <a:rPr lang="en-US" sz="2400" dirty="0"/>
              <a:t>Cadmium</a:t>
            </a:r>
            <a:br>
              <a:rPr lang="en-US" sz="2400" dirty="0"/>
            </a:br>
            <a:r>
              <a:rPr lang="en-US" sz="2400" dirty="0" err="1"/>
              <a:t>Trihalomethanes</a:t>
            </a:r>
            <a:br>
              <a:rPr lang="en-US" sz="2400" dirty="0"/>
            </a:br>
            <a:r>
              <a:rPr lang="en-US" sz="2400" dirty="0"/>
              <a:t>PA</a:t>
            </a:r>
            <a:r>
              <a:rPr lang="cs-CZ" sz="2400" dirty="0"/>
              <a:t>H - </a:t>
            </a:r>
            <a:r>
              <a:rPr lang="cs-CZ" sz="2400" dirty="0" err="1"/>
              <a:t>polyaromatic</a:t>
            </a:r>
            <a:r>
              <a:rPr lang="cs-CZ" sz="2400" dirty="0"/>
              <a:t> </a:t>
            </a:r>
            <a:r>
              <a:rPr lang="cs-CZ" sz="2400" dirty="0" err="1"/>
              <a:t>hydrocarbons</a:t>
            </a:r>
            <a:endParaRPr lang="cs-CZ" sz="2400" dirty="0"/>
          </a:p>
        </p:txBody>
      </p:sp>
      <p:sp>
        <p:nvSpPr>
          <p:cNvPr id="5" name="TextovéPole 4"/>
          <p:cNvSpPr txBox="1"/>
          <p:nvPr/>
        </p:nvSpPr>
        <p:spPr>
          <a:xfrm>
            <a:off x="1384183" y="5914239"/>
            <a:ext cx="9781564" cy="461665"/>
          </a:xfrm>
          <a:prstGeom prst="rect">
            <a:avLst/>
          </a:prstGeom>
          <a:noFill/>
        </p:spPr>
        <p:txBody>
          <a:bodyPr wrap="square" rtlCol="0">
            <a:spAutoFit/>
          </a:bodyPr>
          <a:lstStyle/>
          <a:p>
            <a:r>
              <a:rPr lang="en-US" sz="2400" b="1" dirty="0"/>
              <a:t>Organoleptic evaluation</a:t>
            </a:r>
            <a:r>
              <a:rPr lang="cs-CZ" sz="2400" b="1" dirty="0"/>
              <a:t> - </a:t>
            </a:r>
            <a:r>
              <a:rPr lang="cs-CZ" sz="2400" dirty="0"/>
              <a:t>t</a:t>
            </a:r>
            <a:r>
              <a:rPr lang="en-US" sz="2400" dirty="0" err="1"/>
              <a:t>emperature</a:t>
            </a:r>
            <a:r>
              <a:rPr lang="en-US" sz="2400" dirty="0"/>
              <a:t>, color, turbidity, taste, smell</a:t>
            </a:r>
            <a:endParaRPr lang="cs-CZ" sz="2400" i="1" dirty="0"/>
          </a:p>
        </p:txBody>
      </p:sp>
    </p:spTree>
    <p:extLst>
      <p:ext uri="{BB962C8B-B14F-4D97-AF65-F5344CB8AC3E}">
        <p14:creationId xmlns:p14="http://schemas.microsoft.com/office/powerpoint/2010/main" val="1714174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27587" y="1818968"/>
            <a:ext cx="11310019" cy="4524315"/>
          </a:xfrm>
          <a:prstGeom prst="rect">
            <a:avLst/>
          </a:prstGeom>
          <a:noFill/>
        </p:spPr>
        <p:txBody>
          <a:bodyPr wrap="none" rtlCol="0">
            <a:spAutoFit/>
          </a:bodyPr>
          <a:lstStyle/>
          <a:p>
            <a:r>
              <a:rPr lang="en-US" sz="2400" dirty="0"/>
              <a:t>By the oxidative metabolism of organic macronutrients, 300 ml of water per day is </a:t>
            </a:r>
            <a:endParaRPr lang="cs-CZ" sz="2400" dirty="0"/>
          </a:p>
          <a:p>
            <a:r>
              <a:rPr lang="en-US" sz="2400" dirty="0"/>
              <a:t>produced in the human body.</a:t>
            </a:r>
            <a:endParaRPr lang="cs-CZ" sz="2400" dirty="0"/>
          </a:p>
          <a:p>
            <a:br>
              <a:rPr lang="en-US" sz="2400" dirty="0"/>
            </a:br>
            <a:r>
              <a:rPr lang="en-US" sz="2400" dirty="0"/>
              <a:t>Necessary water intake is average 2.5 l per day for an average adult (1.5 liters in the form </a:t>
            </a:r>
            <a:endParaRPr lang="cs-CZ" sz="2400" dirty="0"/>
          </a:p>
          <a:p>
            <a:r>
              <a:rPr lang="en-US" sz="2400" dirty="0"/>
              <a:t>of beverages and 1 l f</a:t>
            </a:r>
            <a:r>
              <a:rPr lang="cs-CZ" sz="2400" dirty="0" err="1"/>
              <a:t>rom</a:t>
            </a:r>
            <a:r>
              <a:rPr lang="en-US" sz="2400" dirty="0"/>
              <a:t> regular food). </a:t>
            </a:r>
            <a:endParaRPr lang="cs-CZ" sz="2400" dirty="0"/>
          </a:p>
          <a:p>
            <a:endParaRPr lang="cs-CZ" sz="2400" dirty="0"/>
          </a:p>
          <a:p>
            <a:r>
              <a:rPr lang="en-US" sz="2400" dirty="0"/>
              <a:t>Literature </a:t>
            </a:r>
            <a:r>
              <a:rPr lang="cs-CZ" sz="2400" dirty="0"/>
              <a:t>- </a:t>
            </a:r>
            <a:r>
              <a:rPr lang="en-US" sz="2400" dirty="0"/>
              <a:t>22 ml - 50 ml per kg of body weight, regardless of climatic conditions</a:t>
            </a:r>
            <a:endParaRPr lang="cs-CZ" sz="2400" dirty="0"/>
          </a:p>
          <a:p>
            <a:br>
              <a:rPr lang="en-US" sz="2400" dirty="0"/>
            </a:br>
            <a:r>
              <a:rPr lang="en-US" sz="2400" dirty="0"/>
              <a:t>Children are dehydrated faster, so they should </a:t>
            </a:r>
            <a:r>
              <a:rPr lang="cs-CZ" sz="2400" dirty="0"/>
              <a:t>drink </a:t>
            </a:r>
            <a:r>
              <a:rPr lang="en-US" sz="2400" dirty="0"/>
              <a:t>more - schoolchildren by </a:t>
            </a:r>
            <a:r>
              <a:rPr lang="cs-CZ" sz="2400" dirty="0" err="1"/>
              <a:t>half</a:t>
            </a:r>
            <a:r>
              <a:rPr lang="cs-CZ" sz="2400" dirty="0"/>
              <a:t> </a:t>
            </a:r>
            <a:r>
              <a:rPr lang="en-US" sz="2400" dirty="0"/>
              <a:t>more </a:t>
            </a:r>
            <a:endParaRPr lang="cs-CZ" sz="2400" dirty="0"/>
          </a:p>
          <a:p>
            <a:r>
              <a:rPr lang="en-US" sz="2400" dirty="0"/>
              <a:t>than adult </a:t>
            </a:r>
            <a:r>
              <a:rPr lang="cs-CZ" sz="2400" dirty="0" err="1"/>
              <a:t>of</a:t>
            </a:r>
            <a:r>
              <a:rPr lang="cs-CZ" sz="2400" dirty="0"/>
              <a:t> </a:t>
            </a:r>
            <a:r>
              <a:rPr lang="cs-CZ" sz="2400" dirty="0" err="1"/>
              <a:t>the</a:t>
            </a:r>
            <a:r>
              <a:rPr lang="cs-CZ" sz="2400" dirty="0"/>
              <a:t> </a:t>
            </a:r>
            <a:r>
              <a:rPr lang="cs-CZ" sz="2400" dirty="0" err="1"/>
              <a:t>same</a:t>
            </a:r>
            <a:r>
              <a:rPr lang="cs-CZ" sz="2400" dirty="0"/>
              <a:t> </a:t>
            </a:r>
            <a:r>
              <a:rPr lang="en-US" sz="2400" dirty="0"/>
              <a:t>weight.</a:t>
            </a:r>
            <a:endParaRPr lang="cs-CZ" sz="2400" dirty="0"/>
          </a:p>
          <a:p>
            <a:br>
              <a:rPr lang="en-US" sz="2400" dirty="0"/>
            </a:br>
            <a:r>
              <a:rPr lang="en-US" sz="2400" dirty="0"/>
              <a:t>Water </a:t>
            </a:r>
            <a:r>
              <a:rPr lang="cs-CZ" sz="2400" dirty="0"/>
              <a:t>output</a:t>
            </a:r>
            <a:r>
              <a:rPr lang="en-US" sz="2400" dirty="0"/>
              <a:t> and intake should always be in equilibrium</a:t>
            </a:r>
            <a:endParaRPr lang="cs-CZ" sz="2400" dirty="0"/>
          </a:p>
        </p:txBody>
      </p:sp>
      <p:sp>
        <p:nvSpPr>
          <p:cNvPr id="4" name="TextovéPole 3"/>
          <p:cNvSpPr txBox="1"/>
          <p:nvPr/>
        </p:nvSpPr>
        <p:spPr>
          <a:xfrm>
            <a:off x="4798142" y="599768"/>
            <a:ext cx="3242041" cy="584775"/>
          </a:xfrm>
          <a:prstGeom prst="rect">
            <a:avLst/>
          </a:prstGeom>
          <a:noFill/>
        </p:spPr>
        <p:txBody>
          <a:bodyPr wrap="none" rtlCol="0">
            <a:spAutoFit/>
          </a:bodyPr>
          <a:lstStyle/>
          <a:p>
            <a:r>
              <a:rPr lang="en-US" sz="3200" b="1" dirty="0"/>
              <a:t>Water and health </a:t>
            </a:r>
            <a:endParaRPr lang="cs-CZ" sz="3200" b="1" dirty="0"/>
          </a:p>
        </p:txBody>
      </p:sp>
    </p:spTree>
    <p:extLst>
      <p:ext uri="{BB962C8B-B14F-4D97-AF65-F5344CB8AC3E}">
        <p14:creationId xmlns:p14="http://schemas.microsoft.com/office/powerpoint/2010/main" val="41459320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12922" y="223154"/>
            <a:ext cx="9949912" cy="1077218"/>
          </a:xfrm>
          <a:prstGeom prst="rect">
            <a:avLst/>
          </a:prstGeom>
        </p:spPr>
        <p:txBody>
          <a:bodyPr wrap="square">
            <a:spAutoFit/>
          </a:bodyPr>
          <a:lstStyle/>
          <a:p>
            <a:pPr algn="ctr"/>
            <a:r>
              <a:rPr lang="en-US" sz="3200" b="1" dirty="0"/>
              <a:t>Accredited water analysis in Brno</a:t>
            </a:r>
            <a:br>
              <a:rPr lang="en-US" sz="3200" b="1" dirty="0"/>
            </a:br>
            <a:r>
              <a:rPr lang="en-US" sz="3200" b="1" dirty="0"/>
              <a:t>Water management services of the Czech</a:t>
            </a:r>
            <a:r>
              <a:rPr lang="cs-CZ" sz="3200" b="1" dirty="0"/>
              <a:t> </a:t>
            </a:r>
            <a:r>
              <a:rPr lang="en-US" sz="3200" b="1" dirty="0"/>
              <a:t> Republic</a:t>
            </a:r>
            <a:endParaRPr lang="cs-CZ" sz="3200" b="1" dirty="0"/>
          </a:p>
        </p:txBody>
      </p:sp>
      <p:sp>
        <p:nvSpPr>
          <p:cNvPr id="3" name="Obdélník 2"/>
          <p:cNvSpPr/>
          <p:nvPr/>
        </p:nvSpPr>
        <p:spPr>
          <a:xfrm>
            <a:off x="1100379" y="1464803"/>
            <a:ext cx="10120393" cy="5262979"/>
          </a:xfrm>
          <a:prstGeom prst="rect">
            <a:avLst/>
          </a:prstGeom>
        </p:spPr>
        <p:txBody>
          <a:bodyPr wrap="square">
            <a:spAutoFit/>
          </a:bodyPr>
          <a:lstStyle/>
          <a:p>
            <a:r>
              <a:rPr lang="cs-CZ" sz="2400" dirty="0"/>
              <a:t>Basic </a:t>
            </a:r>
            <a:r>
              <a:rPr lang="cs-CZ" sz="2400" dirty="0" err="1"/>
              <a:t>analysis</a:t>
            </a:r>
            <a:r>
              <a:rPr lang="cs-CZ" sz="2400" dirty="0"/>
              <a:t> </a:t>
            </a:r>
            <a:r>
              <a:rPr lang="cs-CZ" sz="2400" dirty="0" err="1"/>
              <a:t>of</a:t>
            </a:r>
            <a:r>
              <a:rPr lang="cs-CZ" sz="2400" dirty="0"/>
              <a:t> </a:t>
            </a:r>
            <a:r>
              <a:rPr lang="cs-CZ" sz="2400" dirty="0" err="1"/>
              <a:t>water</a:t>
            </a:r>
            <a:r>
              <a:rPr lang="cs-CZ" sz="2400" dirty="0"/>
              <a:t> </a:t>
            </a:r>
            <a:r>
              <a:rPr lang="cs-CZ" sz="2400" dirty="0" err="1"/>
              <a:t>with</a:t>
            </a:r>
            <a:r>
              <a:rPr lang="cs-CZ" sz="2400" dirty="0"/>
              <a:t> mikrobiology - 1290, - CZK</a:t>
            </a:r>
            <a:br>
              <a:rPr lang="cs-CZ" sz="2400" dirty="0"/>
            </a:br>
            <a:br>
              <a:rPr lang="cs-CZ" sz="2400" dirty="0"/>
            </a:br>
            <a:r>
              <a:rPr lang="cs-CZ" sz="2400" dirty="0"/>
              <a:t>pH</a:t>
            </a:r>
            <a:br>
              <a:rPr lang="cs-CZ" sz="2400" dirty="0"/>
            </a:br>
            <a:r>
              <a:rPr lang="cs-CZ" sz="2400" dirty="0" err="1"/>
              <a:t>overall</a:t>
            </a:r>
            <a:r>
              <a:rPr lang="cs-CZ" sz="2400" dirty="0"/>
              <a:t> </a:t>
            </a:r>
            <a:r>
              <a:rPr lang="cs-CZ" sz="2400" dirty="0" err="1"/>
              <a:t>hardness</a:t>
            </a:r>
            <a:br>
              <a:rPr lang="cs-CZ" sz="2400" dirty="0"/>
            </a:br>
            <a:r>
              <a:rPr lang="cs-CZ" sz="2400" dirty="0"/>
              <a:t>COD-</a:t>
            </a:r>
            <a:r>
              <a:rPr lang="cs-CZ" sz="2400" dirty="0" err="1"/>
              <a:t>Mn</a:t>
            </a:r>
            <a:r>
              <a:rPr lang="cs-CZ" sz="2400" dirty="0"/>
              <a:t>  (</a:t>
            </a:r>
            <a:r>
              <a:rPr lang="cs-CZ" sz="2400" dirty="0" err="1"/>
              <a:t>Chemical</a:t>
            </a:r>
            <a:r>
              <a:rPr lang="cs-CZ" sz="2400" dirty="0"/>
              <a:t> Oxygen </a:t>
            </a:r>
            <a:r>
              <a:rPr lang="cs-CZ" sz="2400" dirty="0" err="1"/>
              <a:t>Demand</a:t>
            </a:r>
            <a:r>
              <a:rPr lang="cs-CZ" sz="2400" dirty="0"/>
              <a:t>)</a:t>
            </a:r>
            <a:br>
              <a:rPr lang="cs-CZ" sz="2400" dirty="0"/>
            </a:br>
            <a:r>
              <a:rPr lang="cs-CZ" sz="2400" dirty="0" err="1"/>
              <a:t>nitrates</a:t>
            </a:r>
            <a:br>
              <a:rPr lang="cs-CZ" sz="2400" dirty="0"/>
            </a:br>
            <a:r>
              <a:rPr lang="cs-CZ" sz="2400" dirty="0" err="1"/>
              <a:t>nitrites</a:t>
            </a:r>
            <a:br>
              <a:rPr lang="cs-CZ" sz="2400" dirty="0"/>
            </a:br>
            <a:r>
              <a:rPr lang="cs-CZ" sz="2400" dirty="0"/>
              <a:t>iron</a:t>
            </a:r>
            <a:br>
              <a:rPr lang="cs-CZ" sz="2400" dirty="0"/>
            </a:br>
            <a:r>
              <a:rPr lang="cs-CZ" sz="2400" dirty="0" err="1"/>
              <a:t>manganese</a:t>
            </a:r>
            <a:br>
              <a:rPr lang="cs-CZ" sz="2400" dirty="0"/>
            </a:br>
            <a:r>
              <a:rPr lang="cs-CZ" sz="2400" dirty="0" err="1"/>
              <a:t>sulphates</a:t>
            </a:r>
            <a:br>
              <a:rPr lang="cs-CZ" sz="2400" dirty="0"/>
            </a:br>
            <a:r>
              <a:rPr lang="cs-CZ" sz="2400" dirty="0" err="1"/>
              <a:t>chlorides</a:t>
            </a:r>
            <a:br>
              <a:rPr lang="cs-CZ" sz="2400" dirty="0"/>
            </a:br>
            <a:r>
              <a:rPr lang="cs-CZ" sz="2400" dirty="0" err="1"/>
              <a:t>ammonium</a:t>
            </a:r>
            <a:r>
              <a:rPr lang="cs-CZ" sz="2400" dirty="0"/>
              <a:t> </a:t>
            </a:r>
            <a:r>
              <a:rPr lang="cs-CZ" sz="2400" dirty="0" err="1"/>
              <a:t>ions</a:t>
            </a:r>
            <a:br>
              <a:rPr lang="cs-CZ" sz="2400" dirty="0"/>
            </a:br>
            <a:r>
              <a:rPr lang="cs-CZ" sz="2400" dirty="0" err="1"/>
              <a:t>coliform</a:t>
            </a:r>
            <a:r>
              <a:rPr lang="cs-CZ" sz="2400" dirty="0"/>
              <a:t> </a:t>
            </a:r>
            <a:r>
              <a:rPr lang="cs-CZ" sz="2400" dirty="0" err="1"/>
              <a:t>bacteria</a:t>
            </a:r>
            <a:r>
              <a:rPr lang="cs-CZ" sz="2400" dirty="0"/>
              <a:t> - </a:t>
            </a:r>
            <a:r>
              <a:rPr lang="cs-CZ" sz="2400" dirty="0" err="1"/>
              <a:t>cfu</a:t>
            </a:r>
            <a:br>
              <a:rPr lang="cs-CZ" sz="2400" dirty="0"/>
            </a:br>
            <a:r>
              <a:rPr lang="cs-CZ" sz="2400" i="1" dirty="0" err="1"/>
              <a:t>Escherichia</a:t>
            </a:r>
            <a:r>
              <a:rPr lang="cs-CZ" sz="2400" i="1" dirty="0"/>
              <a:t> coli </a:t>
            </a:r>
            <a:r>
              <a:rPr lang="cs-CZ" sz="2400" dirty="0"/>
              <a:t>- </a:t>
            </a:r>
            <a:r>
              <a:rPr lang="cs-CZ" sz="2400" dirty="0" err="1"/>
              <a:t>cfu</a:t>
            </a:r>
            <a:endParaRPr lang="cs-CZ" sz="2400" dirty="0"/>
          </a:p>
        </p:txBody>
      </p:sp>
    </p:spTree>
    <p:extLst>
      <p:ext uri="{BB962C8B-B14F-4D97-AF65-F5344CB8AC3E}">
        <p14:creationId xmlns:p14="http://schemas.microsoft.com/office/powerpoint/2010/main" val="14564800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4B932E8-618F-4E42-972A-E60AC077C724}"/>
              </a:ext>
            </a:extLst>
          </p:cNvPr>
          <p:cNvSpPr txBox="1"/>
          <p:nvPr/>
        </p:nvSpPr>
        <p:spPr>
          <a:xfrm>
            <a:off x="4989251" y="1037245"/>
            <a:ext cx="3304110" cy="461665"/>
          </a:xfrm>
          <a:prstGeom prst="rect">
            <a:avLst/>
          </a:prstGeom>
          <a:noFill/>
        </p:spPr>
        <p:txBody>
          <a:bodyPr wrap="none" rtlCol="0">
            <a:spAutoFit/>
          </a:bodyPr>
          <a:lstStyle/>
          <a:p>
            <a:r>
              <a:rPr lang="cs-CZ" sz="2400" b="1" dirty="0"/>
              <a:t>Unit (</a:t>
            </a:r>
            <a:r>
              <a:rPr lang="cs-CZ" sz="2400" b="1" dirty="0" err="1"/>
              <a:t>cfu</a:t>
            </a:r>
            <a:r>
              <a:rPr lang="cs-CZ" sz="2400" b="1" dirty="0"/>
              <a:t>/ml)	         limit </a:t>
            </a:r>
          </a:p>
        </p:txBody>
      </p:sp>
      <p:sp>
        <p:nvSpPr>
          <p:cNvPr id="7" name="TextovéPole 6">
            <a:extLst>
              <a:ext uri="{FF2B5EF4-FFF2-40B4-BE49-F238E27FC236}">
                <a16:creationId xmlns:a16="http://schemas.microsoft.com/office/drawing/2014/main" id="{1B1810FF-E5B0-41AC-9B2C-82284A6853A0}"/>
              </a:ext>
            </a:extLst>
          </p:cNvPr>
          <p:cNvSpPr txBox="1"/>
          <p:nvPr/>
        </p:nvSpPr>
        <p:spPr>
          <a:xfrm>
            <a:off x="849254" y="2006353"/>
            <a:ext cx="2312108" cy="3662541"/>
          </a:xfrm>
          <a:prstGeom prst="rect">
            <a:avLst/>
          </a:prstGeom>
          <a:noFill/>
        </p:spPr>
        <p:txBody>
          <a:bodyPr wrap="none" rtlCol="0">
            <a:spAutoFit/>
          </a:bodyPr>
          <a:lstStyle/>
          <a:p>
            <a:r>
              <a:rPr lang="en-US" sz="1600" dirty="0"/>
              <a:t>Intestinal enterococci</a:t>
            </a:r>
            <a:endParaRPr lang="cs-CZ" sz="1600" dirty="0"/>
          </a:p>
          <a:p>
            <a:endParaRPr lang="cs-CZ" sz="1600" dirty="0"/>
          </a:p>
          <a:p>
            <a:endParaRPr lang="cs-CZ" sz="1600" dirty="0"/>
          </a:p>
          <a:p>
            <a:r>
              <a:rPr lang="cs-CZ" sz="1600" dirty="0" err="1"/>
              <a:t>Coliform</a:t>
            </a:r>
            <a:r>
              <a:rPr lang="cs-CZ" sz="1600" dirty="0"/>
              <a:t> </a:t>
            </a:r>
            <a:r>
              <a:rPr lang="cs-CZ" sz="1600" dirty="0" err="1"/>
              <a:t>bacteria</a:t>
            </a:r>
            <a:endParaRPr lang="cs-CZ" sz="1600" dirty="0"/>
          </a:p>
          <a:p>
            <a:r>
              <a:rPr lang="en-US" sz="1200" dirty="0"/>
              <a:t> </a:t>
            </a:r>
            <a:endParaRPr lang="cs-CZ" sz="1200" dirty="0"/>
          </a:p>
          <a:p>
            <a:r>
              <a:rPr lang="cs-CZ" sz="1200" dirty="0" err="1"/>
              <a:t>Abioseston</a:t>
            </a:r>
            <a:r>
              <a:rPr lang="cs-CZ" sz="1200" dirty="0"/>
              <a:t> – </a:t>
            </a:r>
            <a:r>
              <a:rPr lang="cs-CZ" sz="1200" dirty="0" err="1"/>
              <a:t>org</a:t>
            </a:r>
            <a:r>
              <a:rPr lang="cs-CZ" sz="1200" dirty="0"/>
              <a:t>.+</a:t>
            </a:r>
            <a:r>
              <a:rPr lang="cs-CZ" sz="1200" dirty="0" err="1"/>
              <a:t>anorg</a:t>
            </a:r>
            <a:r>
              <a:rPr lang="cs-CZ" sz="1200" dirty="0"/>
              <a:t>.</a:t>
            </a:r>
          </a:p>
          <a:p>
            <a:r>
              <a:rPr lang="cs-CZ" sz="1200" dirty="0" err="1"/>
              <a:t>particles</a:t>
            </a:r>
            <a:r>
              <a:rPr lang="cs-CZ" sz="1200" dirty="0"/>
              <a:t> </a:t>
            </a:r>
          </a:p>
          <a:p>
            <a:r>
              <a:rPr lang="cs-CZ" sz="1200" dirty="0" err="1"/>
              <a:t>Number</a:t>
            </a:r>
            <a:r>
              <a:rPr lang="cs-CZ" sz="1200" dirty="0"/>
              <a:t> </a:t>
            </a:r>
            <a:r>
              <a:rPr lang="cs-CZ" sz="1200" dirty="0" err="1"/>
              <a:t>of</a:t>
            </a:r>
            <a:r>
              <a:rPr lang="cs-CZ" sz="1200" dirty="0"/>
              <a:t> </a:t>
            </a:r>
            <a:r>
              <a:rPr lang="cs-CZ" sz="1200" dirty="0" err="1"/>
              <a:t>organisms</a:t>
            </a:r>
            <a:endParaRPr lang="cs-CZ" sz="1200" dirty="0"/>
          </a:p>
          <a:p>
            <a:endParaRPr lang="cs-CZ" sz="1200" dirty="0"/>
          </a:p>
          <a:p>
            <a:r>
              <a:rPr lang="cs-CZ" sz="1200" dirty="0" err="1"/>
              <a:t>Number</a:t>
            </a:r>
            <a:r>
              <a:rPr lang="cs-CZ" sz="1200" dirty="0"/>
              <a:t> </a:t>
            </a:r>
            <a:r>
              <a:rPr lang="cs-CZ" sz="1200" dirty="0" err="1"/>
              <a:t>of</a:t>
            </a:r>
            <a:r>
              <a:rPr lang="cs-CZ" sz="1200" dirty="0"/>
              <a:t> live </a:t>
            </a:r>
            <a:r>
              <a:rPr lang="cs-CZ" sz="1200" dirty="0" err="1"/>
              <a:t>organisms</a:t>
            </a:r>
            <a:endParaRPr lang="cs-CZ" sz="1200" dirty="0"/>
          </a:p>
          <a:p>
            <a:endParaRPr lang="cs-CZ" sz="1200" dirty="0"/>
          </a:p>
          <a:p>
            <a:endParaRPr lang="cs-CZ" sz="1200" dirty="0"/>
          </a:p>
          <a:p>
            <a:r>
              <a:rPr lang="cs-CZ" sz="1200" dirty="0" err="1"/>
              <a:t>Number</a:t>
            </a:r>
            <a:r>
              <a:rPr lang="cs-CZ" sz="1200" dirty="0"/>
              <a:t> </a:t>
            </a:r>
            <a:r>
              <a:rPr lang="cs-CZ" sz="1200" dirty="0" err="1"/>
              <a:t>of</a:t>
            </a:r>
            <a:r>
              <a:rPr lang="cs-CZ" sz="1200" dirty="0"/>
              <a:t> </a:t>
            </a:r>
            <a:r>
              <a:rPr lang="cs-CZ" sz="1200" dirty="0" err="1"/>
              <a:t>bacterial</a:t>
            </a:r>
            <a:r>
              <a:rPr lang="cs-CZ" sz="1200" dirty="0"/>
              <a:t> </a:t>
            </a:r>
            <a:r>
              <a:rPr lang="cs-CZ" sz="1200" dirty="0" err="1"/>
              <a:t>colonies</a:t>
            </a:r>
            <a:r>
              <a:rPr lang="cs-CZ" sz="1200" dirty="0"/>
              <a:t> (</a:t>
            </a:r>
            <a:r>
              <a:rPr lang="cs-CZ" sz="1200" dirty="0" err="1"/>
              <a:t>cfu</a:t>
            </a:r>
            <a:r>
              <a:rPr lang="cs-CZ" sz="1200" dirty="0"/>
              <a:t>)</a:t>
            </a:r>
          </a:p>
          <a:p>
            <a:r>
              <a:rPr lang="cs-CZ" sz="1200" dirty="0" err="1"/>
              <a:t>at</a:t>
            </a:r>
            <a:r>
              <a:rPr lang="cs-CZ" sz="1200" dirty="0"/>
              <a:t> 22 </a:t>
            </a:r>
            <a:r>
              <a:rPr lang="cs-CZ" sz="1200" baseline="30000" dirty="0"/>
              <a:t>o</a:t>
            </a:r>
            <a:r>
              <a:rPr lang="cs-CZ" sz="1200" dirty="0"/>
              <a:t> C</a:t>
            </a:r>
          </a:p>
          <a:p>
            <a:endParaRPr lang="cs-CZ" sz="1200" dirty="0"/>
          </a:p>
          <a:p>
            <a:endParaRPr lang="cs-CZ" sz="1200" dirty="0"/>
          </a:p>
          <a:p>
            <a:r>
              <a:rPr lang="cs-CZ" sz="1200" dirty="0" err="1"/>
              <a:t>Number</a:t>
            </a:r>
            <a:r>
              <a:rPr lang="cs-CZ" sz="1200" dirty="0"/>
              <a:t> </a:t>
            </a:r>
            <a:r>
              <a:rPr lang="cs-CZ" sz="1200" dirty="0" err="1"/>
              <a:t>of</a:t>
            </a:r>
            <a:r>
              <a:rPr lang="cs-CZ" sz="1200" dirty="0"/>
              <a:t> </a:t>
            </a:r>
            <a:r>
              <a:rPr lang="cs-CZ" sz="1200" dirty="0" err="1"/>
              <a:t>bacterial</a:t>
            </a:r>
            <a:r>
              <a:rPr lang="cs-CZ" sz="1200" dirty="0"/>
              <a:t> </a:t>
            </a:r>
            <a:r>
              <a:rPr lang="cs-CZ" sz="1200" dirty="0" err="1"/>
              <a:t>colonies</a:t>
            </a:r>
            <a:r>
              <a:rPr lang="cs-CZ" sz="1200" dirty="0"/>
              <a:t> (</a:t>
            </a:r>
            <a:r>
              <a:rPr lang="cs-CZ" sz="1200" dirty="0" err="1"/>
              <a:t>cfu</a:t>
            </a:r>
            <a:r>
              <a:rPr lang="cs-CZ" sz="1200" dirty="0"/>
              <a:t>)</a:t>
            </a:r>
          </a:p>
          <a:p>
            <a:r>
              <a:rPr lang="cs-CZ" sz="1200" dirty="0" err="1"/>
              <a:t>at</a:t>
            </a:r>
            <a:r>
              <a:rPr lang="cs-CZ" sz="1200" dirty="0"/>
              <a:t> 36</a:t>
            </a:r>
            <a:r>
              <a:rPr lang="cs-CZ" sz="1200" baseline="30000" dirty="0"/>
              <a:t>o</a:t>
            </a:r>
            <a:r>
              <a:rPr lang="cs-CZ" sz="1200" dirty="0"/>
              <a:t>C</a:t>
            </a:r>
          </a:p>
        </p:txBody>
      </p:sp>
      <p:sp>
        <p:nvSpPr>
          <p:cNvPr id="4" name="TextovéPole 3">
            <a:extLst>
              <a:ext uri="{FF2B5EF4-FFF2-40B4-BE49-F238E27FC236}">
                <a16:creationId xmlns:a16="http://schemas.microsoft.com/office/drawing/2014/main" id="{6AA8E145-5171-4883-8FA4-A6EDA0512D3E}"/>
              </a:ext>
            </a:extLst>
          </p:cNvPr>
          <p:cNvSpPr txBox="1"/>
          <p:nvPr/>
        </p:nvSpPr>
        <p:spPr>
          <a:xfrm>
            <a:off x="211733" y="0"/>
            <a:ext cx="11980267" cy="1200329"/>
          </a:xfrm>
          <a:prstGeom prst="rect">
            <a:avLst/>
          </a:prstGeom>
          <a:noFill/>
        </p:spPr>
        <p:txBody>
          <a:bodyPr wrap="none" rtlCol="0">
            <a:spAutoFit/>
          </a:bodyPr>
          <a:lstStyle/>
          <a:p>
            <a:r>
              <a:rPr lang="cs-CZ" sz="2400" b="1" dirty="0"/>
              <a:t>Vyhláška č. 83/2014 Sb.</a:t>
            </a:r>
          </a:p>
          <a:p>
            <a:r>
              <a:rPr lang="en-US" sz="2400" b="1" dirty="0"/>
              <a:t>Decree amending Decree No. 252/2004 Coll. Laying down hygiene requirements for drinking </a:t>
            </a:r>
            <a:endParaRPr lang="cs-CZ" sz="2400" b="1" dirty="0"/>
          </a:p>
          <a:p>
            <a:r>
              <a:rPr lang="en-US" sz="2400" b="1" dirty="0"/>
              <a:t>and hot water and frequency and scope of drinking water control, as amended</a:t>
            </a:r>
            <a:endParaRPr lang="cs-CZ" sz="2400" b="1" dirty="0"/>
          </a:p>
        </p:txBody>
      </p:sp>
      <p:pic>
        <p:nvPicPr>
          <p:cNvPr id="9" name="Obrázek 8">
            <a:extLst>
              <a:ext uri="{FF2B5EF4-FFF2-40B4-BE49-F238E27FC236}">
                <a16:creationId xmlns:a16="http://schemas.microsoft.com/office/drawing/2014/main" id="{498658D3-0A4B-41C9-B28B-6D65F5B80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6511" y="1390181"/>
            <a:ext cx="5839640" cy="4734586"/>
          </a:xfrm>
          <a:prstGeom prst="rect">
            <a:avLst/>
          </a:prstGeom>
        </p:spPr>
      </p:pic>
    </p:spTree>
    <p:extLst>
      <p:ext uri="{BB962C8B-B14F-4D97-AF65-F5344CB8AC3E}">
        <p14:creationId xmlns:p14="http://schemas.microsoft.com/office/powerpoint/2010/main" val="41073086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3C645D33-2969-47FD-82F2-22F9ECD6B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038" y="1170423"/>
            <a:ext cx="4292710" cy="5589922"/>
          </a:xfrm>
          <a:prstGeom prst="rect">
            <a:avLst/>
          </a:prstGeom>
        </p:spPr>
      </p:pic>
      <p:pic>
        <p:nvPicPr>
          <p:cNvPr id="9" name="Obrázek 8">
            <a:extLst>
              <a:ext uri="{FF2B5EF4-FFF2-40B4-BE49-F238E27FC236}">
                <a16:creationId xmlns:a16="http://schemas.microsoft.com/office/drawing/2014/main" id="{A1BADD81-236C-4331-87E4-5DED2BB564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045" y="1392367"/>
            <a:ext cx="4292710" cy="5465634"/>
          </a:xfrm>
          <a:prstGeom prst="rect">
            <a:avLst/>
          </a:prstGeom>
        </p:spPr>
      </p:pic>
      <p:pic>
        <p:nvPicPr>
          <p:cNvPr id="4" name="Obrázek 3">
            <a:extLst>
              <a:ext uri="{FF2B5EF4-FFF2-40B4-BE49-F238E27FC236}">
                <a16:creationId xmlns:a16="http://schemas.microsoft.com/office/drawing/2014/main" id="{9F3ABD81-D612-48DC-BC14-3E276B92A955}"/>
              </a:ext>
            </a:extLst>
          </p:cNvPr>
          <p:cNvPicPr>
            <a:picLocks noChangeAspect="1"/>
          </p:cNvPicPr>
          <p:nvPr/>
        </p:nvPicPr>
        <p:blipFill>
          <a:blip r:embed="rId4"/>
          <a:stretch>
            <a:fillRect/>
          </a:stretch>
        </p:blipFill>
        <p:spPr>
          <a:xfrm>
            <a:off x="0" y="-106592"/>
            <a:ext cx="12046740" cy="1371719"/>
          </a:xfrm>
          <a:prstGeom prst="rect">
            <a:avLst/>
          </a:prstGeom>
        </p:spPr>
      </p:pic>
    </p:spTree>
    <p:extLst>
      <p:ext uri="{BB962C8B-B14F-4D97-AF65-F5344CB8AC3E}">
        <p14:creationId xmlns:p14="http://schemas.microsoft.com/office/powerpoint/2010/main" val="2186512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716" y="488277"/>
            <a:ext cx="4851639" cy="685800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910" y="470515"/>
            <a:ext cx="4851639" cy="6858000"/>
          </a:xfrm>
          <a:prstGeom prst="rect">
            <a:avLst/>
          </a:prstGeom>
        </p:spPr>
      </p:pic>
      <p:sp>
        <p:nvSpPr>
          <p:cNvPr id="4" name="TextovéPole 3">
            <a:extLst>
              <a:ext uri="{FF2B5EF4-FFF2-40B4-BE49-F238E27FC236}">
                <a16:creationId xmlns:a16="http://schemas.microsoft.com/office/drawing/2014/main" id="{94E6932A-5C5F-4E4A-AF33-E37B06D7391C}"/>
              </a:ext>
            </a:extLst>
          </p:cNvPr>
          <p:cNvSpPr txBox="1"/>
          <p:nvPr/>
        </p:nvSpPr>
        <p:spPr>
          <a:xfrm>
            <a:off x="2158120" y="65679"/>
            <a:ext cx="7603941" cy="584775"/>
          </a:xfrm>
          <a:prstGeom prst="rect">
            <a:avLst/>
          </a:prstGeom>
          <a:noFill/>
        </p:spPr>
        <p:txBody>
          <a:bodyPr wrap="none" rtlCol="0">
            <a:spAutoFit/>
          </a:bodyPr>
          <a:lstStyle/>
          <a:p>
            <a:r>
              <a:rPr lang="cs-CZ" sz="3200" b="1" dirty="0" err="1"/>
              <a:t>Example</a:t>
            </a:r>
            <a:r>
              <a:rPr lang="cs-CZ" sz="3200" b="1" dirty="0"/>
              <a:t> </a:t>
            </a:r>
            <a:r>
              <a:rPr lang="cs-CZ" sz="3200" b="1" dirty="0" err="1"/>
              <a:t>of</a:t>
            </a:r>
            <a:r>
              <a:rPr lang="cs-CZ" sz="3200" b="1" dirty="0"/>
              <a:t> a </a:t>
            </a:r>
            <a:r>
              <a:rPr lang="cs-CZ" sz="3200" b="1" dirty="0" err="1"/>
              <a:t>real</a:t>
            </a:r>
            <a:r>
              <a:rPr lang="cs-CZ" sz="3200" b="1" dirty="0"/>
              <a:t> </a:t>
            </a:r>
            <a:r>
              <a:rPr lang="cs-CZ" sz="3200" b="1" dirty="0" err="1"/>
              <a:t>protocol</a:t>
            </a:r>
            <a:r>
              <a:rPr lang="cs-CZ" sz="3200" b="1" dirty="0"/>
              <a:t> </a:t>
            </a:r>
            <a:r>
              <a:rPr lang="cs-CZ" sz="3200" b="1" dirty="0" err="1"/>
              <a:t>of</a:t>
            </a:r>
            <a:r>
              <a:rPr lang="cs-CZ" sz="3200" b="1" dirty="0"/>
              <a:t> </a:t>
            </a:r>
            <a:r>
              <a:rPr lang="cs-CZ" sz="3200" b="1" dirty="0" err="1"/>
              <a:t>water</a:t>
            </a:r>
            <a:r>
              <a:rPr lang="cs-CZ" sz="3200" b="1" dirty="0"/>
              <a:t> </a:t>
            </a:r>
            <a:r>
              <a:rPr lang="cs-CZ" sz="3200" b="1" dirty="0" err="1"/>
              <a:t>analysis</a:t>
            </a:r>
            <a:endParaRPr lang="cs-CZ" sz="3200" b="1" dirty="0"/>
          </a:p>
        </p:txBody>
      </p:sp>
    </p:spTree>
    <p:extLst>
      <p:ext uri="{BB962C8B-B14F-4D97-AF65-F5344CB8AC3E}">
        <p14:creationId xmlns:p14="http://schemas.microsoft.com/office/powerpoint/2010/main" val="2926176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717" y="439630"/>
            <a:ext cx="4851639" cy="6858000"/>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1687" y="541537"/>
            <a:ext cx="4851639" cy="6858000"/>
          </a:xfrm>
          <a:prstGeom prst="rect">
            <a:avLst/>
          </a:prstGeom>
        </p:spPr>
      </p:pic>
      <p:pic>
        <p:nvPicPr>
          <p:cNvPr id="5" name="Obrázek 4">
            <a:extLst>
              <a:ext uri="{FF2B5EF4-FFF2-40B4-BE49-F238E27FC236}">
                <a16:creationId xmlns:a16="http://schemas.microsoft.com/office/drawing/2014/main" id="{61A544E5-0BC3-4303-BDD6-599A71ADCAB9}"/>
              </a:ext>
            </a:extLst>
          </p:cNvPr>
          <p:cNvPicPr>
            <a:picLocks noChangeAspect="1"/>
          </p:cNvPicPr>
          <p:nvPr/>
        </p:nvPicPr>
        <p:blipFill>
          <a:blip r:embed="rId4"/>
          <a:stretch>
            <a:fillRect/>
          </a:stretch>
        </p:blipFill>
        <p:spPr>
          <a:xfrm>
            <a:off x="2004653" y="0"/>
            <a:ext cx="7846232" cy="853514"/>
          </a:xfrm>
          <a:prstGeom prst="rect">
            <a:avLst/>
          </a:prstGeom>
        </p:spPr>
      </p:pic>
    </p:spTree>
    <p:extLst>
      <p:ext uri="{BB962C8B-B14F-4D97-AF65-F5344CB8AC3E}">
        <p14:creationId xmlns:p14="http://schemas.microsoft.com/office/powerpoint/2010/main" val="2355742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813752" y="378042"/>
            <a:ext cx="2330318" cy="584775"/>
          </a:xfrm>
          <a:prstGeom prst="rect">
            <a:avLst/>
          </a:prstGeom>
        </p:spPr>
        <p:txBody>
          <a:bodyPr wrap="none">
            <a:spAutoFit/>
          </a:bodyPr>
          <a:lstStyle/>
          <a:p>
            <a:r>
              <a:rPr lang="cs-CZ" sz="3200" b="1" dirty="0" err="1"/>
              <a:t>Waste</a:t>
            </a:r>
            <a:r>
              <a:rPr lang="cs-CZ" sz="3200" b="1" dirty="0"/>
              <a:t> </a:t>
            </a:r>
            <a:r>
              <a:rPr lang="cs-CZ" sz="3200" b="1" dirty="0" err="1"/>
              <a:t>water</a:t>
            </a:r>
            <a:endParaRPr lang="cs-CZ" sz="3200" b="1" dirty="0"/>
          </a:p>
        </p:txBody>
      </p:sp>
      <p:sp>
        <p:nvSpPr>
          <p:cNvPr id="3" name="Obdélník 2"/>
          <p:cNvSpPr/>
          <p:nvPr/>
        </p:nvSpPr>
        <p:spPr>
          <a:xfrm>
            <a:off x="1022554" y="1274148"/>
            <a:ext cx="11080955" cy="4893647"/>
          </a:xfrm>
          <a:prstGeom prst="rect">
            <a:avLst/>
          </a:prstGeom>
        </p:spPr>
        <p:txBody>
          <a:bodyPr wrap="square">
            <a:spAutoFit/>
          </a:bodyPr>
          <a:lstStyle/>
          <a:p>
            <a:r>
              <a:rPr lang="en-US" sz="2400" dirty="0"/>
              <a:t>• Ancient Greece, Rome - the first sewer system, sewage drawn into rivers,</a:t>
            </a:r>
            <a:r>
              <a:rPr lang="cs-CZ" sz="2400" dirty="0"/>
              <a:t> </a:t>
            </a:r>
            <a:r>
              <a:rPr lang="en-US" sz="2400" dirty="0"/>
              <a:t>or </a:t>
            </a:r>
            <a:r>
              <a:rPr lang="cs-CZ" sz="2400" dirty="0" err="1"/>
              <a:t>soak</a:t>
            </a:r>
            <a:r>
              <a:rPr lang="cs-CZ" sz="2400" dirty="0"/>
              <a:t> up</a:t>
            </a:r>
            <a:r>
              <a:rPr lang="en-US" sz="2400" dirty="0"/>
              <a:t>.</a:t>
            </a:r>
            <a:endParaRPr lang="cs-CZ" sz="2400" dirty="0"/>
          </a:p>
          <a:p>
            <a:br>
              <a:rPr lang="en-US" sz="2400" dirty="0"/>
            </a:br>
            <a:r>
              <a:rPr lang="en-US" sz="2400" dirty="0"/>
              <a:t>• The Middle Ages - a great decline.</a:t>
            </a:r>
            <a:br>
              <a:rPr lang="en-US" sz="2400" dirty="0"/>
            </a:br>
            <a:r>
              <a:rPr lang="en-US" sz="2400" dirty="0"/>
              <a:t>• 18th century - construction of sewerage systems (drainage of army objects,</a:t>
            </a:r>
            <a:br>
              <a:rPr lang="en-US" sz="2400" dirty="0"/>
            </a:br>
            <a:r>
              <a:rPr lang="en-US" sz="2400" dirty="0"/>
              <a:t>    later church and public buildings).</a:t>
            </a:r>
            <a:br>
              <a:rPr lang="en-US" sz="2400" dirty="0"/>
            </a:br>
            <a:r>
              <a:rPr lang="en-US" sz="2400" dirty="0"/>
              <a:t>• The end of the 19th century - sewer systems in most European cities.</a:t>
            </a:r>
            <a:br>
              <a:rPr lang="en-US" sz="2400" dirty="0"/>
            </a:br>
            <a:r>
              <a:rPr lang="en-US" sz="2400" dirty="0"/>
              <a:t>• 1865 - England - The creation of the "Royal Commission on River Pollution".</a:t>
            </a:r>
            <a:br>
              <a:rPr lang="en-US" sz="2400" dirty="0"/>
            </a:br>
            <a:br>
              <a:rPr lang="en-US" sz="2400" dirty="0"/>
            </a:br>
            <a:r>
              <a:rPr lang="en-US" sz="2400" dirty="0"/>
              <a:t>• 1860 - First sewage WWTP - sewage farms.</a:t>
            </a:r>
            <a:br>
              <a:rPr lang="en-US" sz="2400" dirty="0"/>
            </a:br>
            <a:r>
              <a:rPr lang="en-US" sz="2400" dirty="0"/>
              <a:t>• 1880 - First sedimentary treatment plant.</a:t>
            </a:r>
            <a:br>
              <a:rPr lang="en-US" sz="2400" dirty="0"/>
            </a:br>
            <a:r>
              <a:rPr lang="en-US" sz="2400" dirty="0"/>
              <a:t>• 1900 - First intermittent </a:t>
            </a:r>
            <a:r>
              <a:rPr lang="en-US" sz="2400" dirty="0" err="1"/>
              <a:t>biofilters</a:t>
            </a:r>
            <a:r>
              <a:rPr lang="en-US" sz="2400" dirty="0"/>
              <a:t>.</a:t>
            </a:r>
            <a:br>
              <a:rPr lang="en-US" sz="2400" dirty="0"/>
            </a:br>
            <a:r>
              <a:rPr lang="en-US" sz="2400" dirty="0"/>
              <a:t>• 1910 - USA - experimental aeration of sewage</a:t>
            </a:r>
            <a:br>
              <a:rPr lang="en-US" sz="2400" dirty="0"/>
            </a:br>
            <a:r>
              <a:rPr lang="en-US" sz="2400" dirty="0"/>
              <a:t>• 1912 - England - Invention of the activation system</a:t>
            </a:r>
            <a:endParaRPr lang="cs-CZ" sz="2400" dirty="0"/>
          </a:p>
        </p:txBody>
      </p:sp>
      <p:pic>
        <p:nvPicPr>
          <p:cNvPr id="4" name="Obrázek 3"/>
          <p:cNvPicPr>
            <a:picLocks noChangeAspect="1"/>
          </p:cNvPicPr>
          <p:nvPr/>
        </p:nvPicPr>
        <p:blipFill>
          <a:blip r:embed="rId2"/>
          <a:stretch>
            <a:fillRect/>
          </a:stretch>
        </p:blipFill>
        <p:spPr>
          <a:xfrm>
            <a:off x="8021594" y="4046193"/>
            <a:ext cx="3810000" cy="2752725"/>
          </a:xfrm>
          <a:prstGeom prst="rect">
            <a:avLst/>
          </a:prstGeom>
        </p:spPr>
      </p:pic>
    </p:spTree>
    <p:extLst>
      <p:ext uri="{BB962C8B-B14F-4D97-AF65-F5344CB8AC3E}">
        <p14:creationId xmlns:p14="http://schemas.microsoft.com/office/powerpoint/2010/main" val="4128663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19431" y="1083095"/>
            <a:ext cx="11307097" cy="4893647"/>
          </a:xfrm>
          <a:prstGeom prst="rect">
            <a:avLst/>
          </a:prstGeom>
        </p:spPr>
        <p:txBody>
          <a:bodyPr wrap="square">
            <a:spAutoFit/>
          </a:bodyPr>
          <a:lstStyle/>
          <a:p>
            <a:r>
              <a:rPr lang="en-US" sz="2400" dirty="0"/>
              <a:t>• The protection of watercourses is primarily aimed at ensuring the </a:t>
            </a:r>
            <a:r>
              <a:rPr lang="en-US" sz="2400" b="1" dirty="0"/>
              <a:t>required quality</a:t>
            </a:r>
            <a:br>
              <a:rPr lang="en-US" sz="2400" b="1" dirty="0"/>
            </a:br>
            <a:r>
              <a:rPr lang="en-US" sz="2400" b="1" dirty="0"/>
              <a:t>     of effluent</a:t>
            </a:r>
            <a:r>
              <a:rPr lang="en-US" sz="2400" dirty="0"/>
              <a:t> on runoff from WWTP.</a:t>
            </a:r>
            <a:br>
              <a:rPr lang="en-US" sz="2400" dirty="0"/>
            </a:br>
            <a:r>
              <a:rPr lang="en-US" sz="2400" dirty="0"/>
              <a:t>• Typical symptoms of </a:t>
            </a:r>
            <a:r>
              <a:rPr lang="en-US" sz="2400" b="1" dirty="0"/>
              <a:t>waste water content in streams </a:t>
            </a:r>
            <a:r>
              <a:rPr lang="en-US" sz="2400" dirty="0"/>
              <a:t>(odor, sludge, oxygen deficiency)</a:t>
            </a:r>
            <a:br>
              <a:rPr lang="en-US" sz="2400" dirty="0"/>
            </a:br>
            <a:r>
              <a:rPr lang="en-US" sz="2400" dirty="0"/>
              <a:t>     caused by organic substances</a:t>
            </a:r>
            <a:r>
              <a:rPr lang="cs-CZ" sz="2400" dirty="0"/>
              <a:t> -</a:t>
            </a:r>
            <a:r>
              <a:rPr lang="en-US" sz="2400" dirty="0"/>
              <a:t> in European proportions are virtually eliminated.</a:t>
            </a:r>
            <a:br>
              <a:rPr lang="en-US" sz="2400" dirty="0"/>
            </a:br>
            <a:r>
              <a:rPr lang="en-US" sz="2400" dirty="0"/>
              <a:t>• </a:t>
            </a:r>
            <a:r>
              <a:rPr lang="en-US" sz="2400" b="1" u="sng" dirty="0">
                <a:solidFill>
                  <a:srgbClr val="FF0000"/>
                </a:solidFill>
              </a:rPr>
              <a:t>New cleaning issues</a:t>
            </a:r>
            <a:r>
              <a:rPr lang="en-US" sz="2400" dirty="0"/>
              <a:t>: nitrogen, phosphorus, microfibers, pharmaceuticals.</a:t>
            </a:r>
            <a:br>
              <a:rPr lang="en-US" sz="2400" dirty="0"/>
            </a:br>
            <a:r>
              <a:rPr lang="en-US" sz="2400" dirty="0"/>
              <a:t>• Act No. 254/2001 Coll. on water - defines the concept of wastewater.</a:t>
            </a:r>
            <a:br>
              <a:rPr lang="en-US" sz="2400" dirty="0"/>
            </a:br>
            <a:r>
              <a:rPr lang="en-US" sz="2400" dirty="0"/>
              <a:t>• Act No. 274/2001 Coll. about public water supply systems and sewers</a:t>
            </a:r>
            <a:r>
              <a:rPr lang="cs-CZ" sz="2400" dirty="0"/>
              <a:t> </a:t>
            </a:r>
            <a:r>
              <a:rPr lang="en-US" sz="2400" dirty="0"/>
              <a:t>as amended by</a:t>
            </a:r>
            <a:endParaRPr lang="cs-CZ" sz="2400" dirty="0"/>
          </a:p>
          <a:p>
            <a:r>
              <a:rPr lang="cs-CZ" sz="2400" dirty="0"/>
              <a:t>   </a:t>
            </a:r>
            <a:r>
              <a:rPr lang="en-US" sz="2400" dirty="0"/>
              <a:t>Act No. 76/2006 Coll.</a:t>
            </a:r>
            <a:br>
              <a:rPr lang="en-US" sz="2400" dirty="0"/>
            </a:br>
            <a:r>
              <a:rPr lang="en-US" sz="2400" dirty="0"/>
              <a:t>• Government Decree No. 61/2003 Coll. in the act 229/2007 Coll. A 23/2011 Coll. </a:t>
            </a:r>
            <a:r>
              <a:rPr lang="cs-CZ" sz="2400" dirty="0"/>
              <a:t>a</a:t>
            </a:r>
            <a:r>
              <a:rPr lang="en-US" sz="2400" dirty="0"/>
              <a:t>bout</a:t>
            </a:r>
            <a:endParaRPr lang="cs-CZ" sz="2400" dirty="0"/>
          </a:p>
          <a:p>
            <a:r>
              <a:rPr lang="cs-CZ" sz="2400" dirty="0"/>
              <a:t>   </a:t>
            </a:r>
            <a:r>
              <a:rPr lang="en-US" sz="2400" dirty="0"/>
              <a:t> </a:t>
            </a:r>
            <a:r>
              <a:rPr lang="cs-CZ" sz="2400" dirty="0" err="1"/>
              <a:t>indicators</a:t>
            </a:r>
            <a:r>
              <a:rPr lang="cs-CZ" sz="2400" dirty="0"/>
              <a:t> </a:t>
            </a:r>
            <a:r>
              <a:rPr lang="en-US" sz="2400" dirty="0"/>
              <a:t>and values of permissible surface water pollution, discharging requirements</a:t>
            </a:r>
            <a:br>
              <a:rPr lang="en-US" sz="2400" dirty="0"/>
            </a:br>
            <a:r>
              <a:rPr lang="en-US" sz="2400" dirty="0"/>
              <a:t>    </a:t>
            </a:r>
            <a:r>
              <a:rPr lang="cs-CZ" sz="2400" dirty="0" err="1"/>
              <a:t>of</a:t>
            </a:r>
            <a:r>
              <a:rPr lang="cs-CZ" sz="2400" dirty="0"/>
              <a:t> </a:t>
            </a:r>
            <a:r>
              <a:rPr lang="en-US" sz="2400" dirty="0"/>
              <a:t>sewage into surface</a:t>
            </a:r>
            <a:r>
              <a:rPr lang="cs-CZ" sz="2400" dirty="0"/>
              <a:t> </a:t>
            </a:r>
            <a:r>
              <a:rPr lang="cs-CZ" sz="2400" dirty="0" err="1"/>
              <a:t>water</a:t>
            </a:r>
            <a:r>
              <a:rPr lang="en-US" sz="2400" dirty="0"/>
              <a:t> and sewage water</a:t>
            </a:r>
            <a:r>
              <a:rPr lang="cs-CZ" sz="2400" dirty="0"/>
              <a:t>s</a:t>
            </a:r>
            <a:r>
              <a:rPr lang="en-US" sz="2400" dirty="0"/>
              <a:t> and </a:t>
            </a:r>
            <a:r>
              <a:rPr lang="cs-CZ" sz="2400" dirty="0" err="1"/>
              <a:t>about</a:t>
            </a:r>
            <a:r>
              <a:rPr lang="cs-CZ" sz="2400" dirty="0"/>
              <a:t> </a:t>
            </a:r>
            <a:r>
              <a:rPr lang="en-US" sz="2400" dirty="0"/>
              <a:t>sensitive areas.</a:t>
            </a:r>
            <a:br>
              <a:rPr lang="en-US" sz="2400" dirty="0"/>
            </a:br>
            <a:r>
              <a:rPr lang="en-US" sz="2400" dirty="0"/>
              <a:t>• Act No. 185/2001 Coll. on waste - determines the treatment of waste from WWTPs </a:t>
            </a:r>
            <a:endParaRPr lang="cs-CZ" sz="2400" dirty="0"/>
          </a:p>
          <a:p>
            <a:r>
              <a:rPr lang="cs-CZ" sz="2400" dirty="0"/>
              <a:t>   </a:t>
            </a:r>
            <a:r>
              <a:rPr lang="en-US" sz="2400" dirty="0"/>
              <a:t>(sludge, shrubs,</a:t>
            </a:r>
            <a:r>
              <a:rPr lang="cs-CZ" sz="2400" dirty="0"/>
              <a:t> </a:t>
            </a:r>
            <a:r>
              <a:rPr lang="en-US" sz="2400" dirty="0"/>
              <a:t>sand, soil from root fields, etc.)</a:t>
            </a:r>
            <a:endParaRPr lang="cs-CZ" sz="2400" dirty="0"/>
          </a:p>
        </p:txBody>
      </p:sp>
      <p:sp>
        <p:nvSpPr>
          <p:cNvPr id="3" name="TextovéPole 2"/>
          <p:cNvSpPr txBox="1"/>
          <p:nvPr/>
        </p:nvSpPr>
        <p:spPr>
          <a:xfrm>
            <a:off x="4459329" y="320743"/>
            <a:ext cx="2330318" cy="584775"/>
          </a:xfrm>
          <a:prstGeom prst="rect">
            <a:avLst/>
          </a:prstGeom>
          <a:noFill/>
        </p:spPr>
        <p:txBody>
          <a:bodyPr wrap="none" rtlCol="0">
            <a:spAutoFit/>
          </a:bodyPr>
          <a:lstStyle/>
          <a:p>
            <a:r>
              <a:rPr lang="cs-CZ" sz="3200" b="1" dirty="0" err="1"/>
              <a:t>Waste</a:t>
            </a:r>
            <a:r>
              <a:rPr lang="cs-CZ" sz="3200" b="1" dirty="0"/>
              <a:t> </a:t>
            </a:r>
            <a:r>
              <a:rPr lang="cs-CZ" sz="3200" b="1" dirty="0" err="1"/>
              <a:t>water</a:t>
            </a:r>
            <a:endParaRPr lang="cs-CZ" sz="3200" b="1" dirty="0"/>
          </a:p>
        </p:txBody>
      </p:sp>
    </p:spTree>
    <p:extLst>
      <p:ext uri="{BB962C8B-B14F-4D97-AF65-F5344CB8AC3E}">
        <p14:creationId xmlns:p14="http://schemas.microsoft.com/office/powerpoint/2010/main" val="91113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78426" y="1673375"/>
            <a:ext cx="10982632" cy="4524315"/>
          </a:xfrm>
          <a:prstGeom prst="rect">
            <a:avLst/>
          </a:prstGeom>
        </p:spPr>
        <p:txBody>
          <a:bodyPr wrap="square">
            <a:spAutoFit/>
          </a:bodyPr>
          <a:lstStyle/>
          <a:p>
            <a:r>
              <a:rPr lang="en-US" sz="2400" b="1" dirty="0"/>
              <a:t>Basic methods of wastewater treatment</a:t>
            </a:r>
            <a:endParaRPr lang="cs-CZ" sz="2400" b="1" dirty="0"/>
          </a:p>
          <a:p>
            <a:br>
              <a:rPr lang="en-US" sz="2400" dirty="0"/>
            </a:br>
            <a:r>
              <a:rPr lang="en-US" sz="2400" dirty="0"/>
              <a:t>• Mechanical</a:t>
            </a:r>
            <a:br>
              <a:rPr lang="en-US" sz="2400" dirty="0"/>
            </a:br>
            <a:r>
              <a:rPr lang="en-US" sz="2400" dirty="0"/>
              <a:t>• Physical-chemical</a:t>
            </a:r>
            <a:br>
              <a:rPr lang="en-US" sz="2400" dirty="0"/>
            </a:br>
            <a:r>
              <a:rPr lang="en-US" sz="2400" dirty="0"/>
              <a:t>• Biological</a:t>
            </a:r>
            <a:br>
              <a:rPr lang="en-US" sz="2400" dirty="0"/>
            </a:br>
            <a:r>
              <a:rPr lang="en-US" sz="2400" dirty="0"/>
              <a:t>• In practice, </a:t>
            </a:r>
            <a:r>
              <a:rPr lang="cs-CZ" sz="2400" dirty="0" err="1"/>
              <a:t>combination</a:t>
            </a:r>
            <a:r>
              <a:rPr lang="en-US" sz="2400" dirty="0"/>
              <a:t> of the three procedures are used</a:t>
            </a:r>
            <a:br>
              <a:rPr lang="en-US" sz="2400" dirty="0"/>
            </a:br>
            <a:br>
              <a:rPr lang="en-US" sz="2400" dirty="0"/>
            </a:br>
            <a:r>
              <a:rPr lang="en-US" sz="2400" b="1" dirty="0"/>
              <a:t>Sewage </a:t>
            </a:r>
            <a:r>
              <a:rPr lang="cs-CZ" sz="2400" b="1" dirty="0" err="1"/>
              <a:t>sorting</a:t>
            </a:r>
            <a:endParaRPr lang="cs-CZ" sz="2400" b="1" dirty="0"/>
          </a:p>
          <a:p>
            <a:br>
              <a:rPr lang="en-US" sz="2400" dirty="0"/>
            </a:br>
            <a:r>
              <a:rPr lang="en-US" sz="2400" dirty="0"/>
              <a:t>• Wastewater sewage</a:t>
            </a:r>
            <a:br>
              <a:rPr lang="en-US" sz="2400" dirty="0"/>
            </a:br>
            <a:r>
              <a:rPr lang="en-US" sz="2400" dirty="0"/>
              <a:t>• Waste water industrial</a:t>
            </a:r>
            <a:br>
              <a:rPr lang="en-US" sz="2400" dirty="0"/>
            </a:br>
            <a:r>
              <a:rPr lang="en-US" sz="2400" dirty="0"/>
              <a:t>• Wastewater rainfall (rainfall)</a:t>
            </a:r>
            <a:endParaRPr lang="cs-CZ" sz="2400" dirty="0"/>
          </a:p>
        </p:txBody>
      </p:sp>
      <p:sp>
        <p:nvSpPr>
          <p:cNvPr id="3" name="TextovéPole 2"/>
          <p:cNvSpPr txBox="1"/>
          <p:nvPr/>
        </p:nvSpPr>
        <p:spPr>
          <a:xfrm>
            <a:off x="4576253" y="582496"/>
            <a:ext cx="2330318" cy="584775"/>
          </a:xfrm>
          <a:prstGeom prst="rect">
            <a:avLst/>
          </a:prstGeom>
          <a:noFill/>
        </p:spPr>
        <p:txBody>
          <a:bodyPr wrap="none" rtlCol="0">
            <a:spAutoFit/>
          </a:bodyPr>
          <a:lstStyle/>
          <a:p>
            <a:r>
              <a:rPr lang="cs-CZ" sz="3200" b="1" dirty="0" err="1"/>
              <a:t>Waste</a:t>
            </a:r>
            <a:r>
              <a:rPr lang="cs-CZ" sz="3200" b="1" dirty="0"/>
              <a:t> </a:t>
            </a:r>
            <a:r>
              <a:rPr lang="cs-CZ" sz="3200" b="1" dirty="0" err="1"/>
              <a:t>water</a:t>
            </a:r>
            <a:endParaRPr lang="cs-CZ" sz="3200" b="1" dirty="0"/>
          </a:p>
        </p:txBody>
      </p:sp>
    </p:spTree>
    <p:extLst>
      <p:ext uri="{BB962C8B-B14F-4D97-AF65-F5344CB8AC3E}">
        <p14:creationId xmlns:p14="http://schemas.microsoft.com/office/powerpoint/2010/main" val="3113547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3059692" y="511277"/>
            <a:ext cx="5281446" cy="584775"/>
          </a:xfrm>
          <a:prstGeom prst="rect">
            <a:avLst/>
          </a:prstGeom>
          <a:noFill/>
        </p:spPr>
        <p:txBody>
          <a:bodyPr wrap="none" rtlCol="0">
            <a:spAutoFit/>
          </a:bodyPr>
          <a:lstStyle/>
          <a:p>
            <a:r>
              <a:rPr lang="cs-CZ" sz="3200" b="1" dirty="0" err="1"/>
              <a:t>Waste</a:t>
            </a:r>
            <a:r>
              <a:rPr lang="cs-CZ" sz="3200" b="1" dirty="0"/>
              <a:t> </a:t>
            </a:r>
            <a:r>
              <a:rPr lang="cs-CZ" sz="3200" b="1" dirty="0" err="1"/>
              <a:t>water</a:t>
            </a:r>
            <a:r>
              <a:rPr lang="cs-CZ" sz="3200" b="1" dirty="0"/>
              <a:t> – WWTP </a:t>
            </a:r>
            <a:r>
              <a:rPr lang="cs-CZ" sz="3200" b="1" dirty="0" err="1"/>
              <a:t>scheme</a:t>
            </a:r>
            <a:endParaRPr lang="cs-CZ" sz="3200" b="1" dirty="0"/>
          </a:p>
        </p:txBody>
      </p:sp>
      <p:pic>
        <p:nvPicPr>
          <p:cNvPr id="4"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5577" y="2267031"/>
            <a:ext cx="10155440" cy="3978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1225577" y="3179806"/>
            <a:ext cx="792140" cy="369332"/>
          </a:xfrm>
          <a:prstGeom prst="rect">
            <a:avLst/>
          </a:prstGeom>
          <a:noFill/>
        </p:spPr>
        <p:txBody>
          <a:bodyPr wrap="none" rtlCol="0">
            <a:spAutoFit/>
          </a:bodyPr>
          <a:lstStyle/>
          <a:p>
            <a:r>
              <a:rPr lang="cs-CZ" b="1" dirty="0" err="1"/>
              <a:t>Inflow</a:t>
            </a:r>
            <a:endParaRPr lang="cs-CZ" b="1" dirty="0"/>
          </a:p>
        </p:txBody>
      </p:sp>
      <p:sp>
        <p:nvSpPr>
          <p:cNvPr id="5" name="TextovéPole 4"/>
          <p:cNvSpPr txBox="1"/>
          <p:nvPr/>
        </p:nvSpPr>
        <p:spPr>
          <a:xfrm>
            <a:off x="2438400" y="2347784"/>
            <a:ext cx="1761764" cy="369332"/>
          </a:xfrm>
          <a:prstGeom prst="rect">
            <a:avLst/>
          </a:prstGeom>
          <a:noFill/>
        </p:spPr>
        <p:txBody>
          <a:bodyPr wrap="none" rtlCol="0">
            <a:spAutoFit/>
          </a:bodyPr>
          <a:lstStyle/>
          <a:p>
            <a:r>
              <a:rPr lang="cs-CZ" b="1" dirty="0"/>
              <a:t>Ramp  </a:t>
            </a:r>
            <a:r>
              <a:rPr lang="cs-CZ" b="1" dirty="0" err="1"/>
              <a:t>Sand</a:t>
            </a:r>
            <a:r>
              <a:rPr lang="cs-CZ" b="1" dirty="0"/>
              <a:t> trap</a:t>
            </a:r>
          </a:p>
        </p:txBody>
      </p:sp>
      <p:sp>
        <p:nvSpPr>
          <p:cNvPr id="6" name="TextovéPole 5"/>
          <p:cNvSpPr txBox="1"/>
          <p:nvPr/>
        </p:nvSpPr>
        <p:spPr>
          <a:xfrm>
            <a:off x="4481384" y="2166551"/>
            <a:ext cx="5391091" cy="369332"/>
          </a:xfrm>
          <a:prstGeom prst="rect">
            <a:avLst/>
          </a:prstGeom>
          <a:noFill/>
        </p:spPr>
        <p:txBody>
          <a:bodyPr wrap="none" rtlCol="0">
            <a:spAutoFit/>
          </a:bodyPr>
          <a:lstStyle/>
          <a:p>
            <a:r>
              <a:rPr lang="cs-CZ" b="1" dirty="0"/>
              <a:t>S</a:t>
            </a:r>
            <a:r>
              <a:rPr lang="en-US" b="1" dirty="0" err="1"/>
              <a:t>ettling</a:t>
            </a:r>
            <a:r>
              <a:rPr lang="en-US" b="1" dirty="0"/>
              <a:t> tank</a:t>
            </a:r>
            <a:r>
              <a:rPr lang="cs-CZ" b="1" dirty="0"/>
              <a:t>   </a:t>
            </a:r>
            <a:r>
              <a:rPr lang="cs-CZ" b="1" dirty="0" err="1"/>
              <a:t>Activation</a:t>
            </a:r>
            <a:r>
              <a:rPr lang="cs-CZ" b="1" dirty="0"/>
              <a:t> tank   </a:t>
            </a:r>
            <a:r>
              <a:rPr lang="cs-CZ" b="1" dirty="0" err="1"/>
              <a:t>Secondary</a:t>
            </a:r>
            <a:r>
              <a:rPr lang="cs-CZ" b="1" dirty="0"/>
              <a:t> </a:t>
            </a:r>
            <a:r>
              <a:rPr lang="cs-CZ" b="1" dirty="0" err="1"/>
              <a:t>settling</a:t>
            </a:r>
            <a:r>
              <a:rPr lang="cs-CZ" b="1" dirty="0"/>
              <a:t> tank</a:t>
            </a:r>
            <a:endParaRPr lang="cs-CZ" dirty="0"/>
          </a:p>
        </p:txBody>
      </p:sp>
      <p:sp>
        <p:nvSpPr>
          <p:cNvPr id="7" name="TextovéPole 6"/>
          <p:cNvSpPr txBox="1"/>
          <p:nvPr/>
        </p:nvSpPr>
        <p:spPr>
          <a:xfrm>
            <a:off x="3558746" y="5865341"/>
            <a:ext cx="3976281" cy="369332"/>
          </a:xfrm>
          <a:prstGeom prst="rect">
            <a:avLst/>
          </a:prstGeom>
          <a:noFill/>
        </p:spPr>
        <p:txBody>
          <a:bodyPr wrap="none" rtlCol="0">
            <a:spAutoFit/>
          </a:bodyPr>
          <a:lstStyle/>
          <a:p>
            <a:r>
              <a:rPr lang="cs-CZ" b="1" dirty="0" err="1"/>
              <a:t>Primary</a:t>
            </a:r>
            <a:r>
              <a:rPr lang="cs-CZ" b="1" dirty="0"/>
              <a:t> </a:t>
            </a:r>
            <a:r>
              <a:rPr lang="cs-CZ" b="1" dirty="0" err="1"/>
              <a:t>sludge</a:t>
            </a:r>
            <a:r>
              <a:rPr lang="cs-CZ" b="1" dirty="0"/>
              <a:t>               </a:t>
            </a:r>
            <a:r>
              <a:rPr lang="cs-CZ" b="1" dirty="0" err="1"/>
              <a:t>Activated</a:t>
            </a:r>
            <a:r>
              <a:rPr lang="cs-CZ" b="1" dirty="0"/>
              <a:t> </a:t>
            </a:r>
            <a:r>
              <a:rPr lang="cs-CZ" b="1" dirty="0" err="1"/>
              <a:t>sludge</a:t>
            </a:r>
            <a:endParaRPr lang="cs-CZ" b="1" dirty="0"/>
          </a:p>
        </p:txBody>
      </p:sp>
      <p:sp>
        <p:nvSpPr>
          <p:cNvPr id="8" name="TextovéPole 7"/>
          <p:cNvSpPr txBox="1"/>
          <p:nvPr/>
        </p:nvSpPr>
        <p:spPr>
          <a:xfrm>
            <a:off x="9654746" y="3328086"/>
            <a:ext cx="968086" cy="369332"/>
          </a:xfrm>
          <a:prstGeom prst="rect">
            <a:avLst/>
          </a:prstGeom>
          <a:noFill/>
        </p:spPr>
        <p:txBody>
          <a:bodyPr wrap="none" rtlCol="0">
            <a:spAutoFit/>
          </a:bodyPr>
          <a:lstStyle/>
          <a:p>
            <a:r>
              <a:rPr lang="cs-CZ" b="1" dirty="0" err="1"/>
              <a:t>Outflow</a:t>
            </a:r>
            <a:endParaRPr lang="cs-CZ" b="1" dirty="0"/>
          </a:p>
        </p:txBody>
      </p:sp>
    </p:spTree>
    <p:extLst>
      <p:ext uri="{BB962C8B-B14F-4D97-AF65-F5344CB8AC3E}">
        <p14:creationId xmlns:p14="http://schemas.microsoft.com/office/powerpoint/2010/main" val="30359220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62000" y="1894509"/>
            <a:ext cx="6096000" cy="4524315"/>
          </a:xfrm>
          <a:prstGeom prst="rect">
            <a:avLst/>
          </a:prstGeom>
        </p:spPr>
        <p:txBody>
          <a:bodyPr>
            <a:spAutoFit/>
          </a:bodyPr>
          <a:lstStyle/>
          <a:p>
            <a:r>
              <a:rPr lang="en-US" sz="2400" dirty="0"/>
              <a:t>The waste water first goes to the </a:t>
            </a:r>
            <a:r>
              <a:rPr lang="en-US" sz="2400" b="1" dirty="0"/>
              <a:t>gravel trap</a:t>
            </a:r>
            <a:r>
              <a:rPr lang="en-US" sz="2400" dirty="0"/>
              <a:t>.</a:t>
            </a:r>
            <a:br>
              <a:rPr lang="en-US" sz="2400" dirty="0"/>
            </a:br>
            <a:r>
              <a:rPr lang="en-US" sz="2400" dirty="0"/>
              <a:t>The next level is </a:t>
            </a:r>
            <a:r>
              <a:rPr lang="en-US" sz="2400" b="1" dirty="0"/>
              <a:t>ramp</a:t>
            </a:r>
            <a:br>
              <a:rPr lang="en-US" sz="2400" dirty="0"/>
            </a:br>
            <a:r>
              <a:rPr lang="cs-CZ" sz="2400" dirty="0"/>
              <a:t>	</a:t>
            </a:r>
            <a:r>
              <a:rPr lang="en-US" sz="2400" dirty="0"/>
              <a:t>- removal of rough floating dirt</a:t>
            </a:r>
            <a:br>
              <a:rPr lang="en-US" sz="2400" dirty="0"/>
            </a:br>
            <a:r>
              <a:rPr lang="cs-CZ" sz="2400" dirty="0"/>
              <a:t>	  </a:t>
            </a:r>
            <a:r>
              <a:rPr lang="en-US" sz="2400" dirty="0"/>
              <a:t>(protection of other parts of the </a:t>
            </a:r>
            <a:endParaRPr lang="cs-CZ" sz="2400" dirty="0"/>
          </a:p>
          <a:p>
            <a:r>
              <a:rPr lang="cs-CZ" sz="2400" dirty="0"/>
              <a:t>                </a:t>
            </a:r>
            <a:r>
              <a:rPr lang="en-US" sz="2400" dirty="0"/>
              <a:t>treatment plant)</a:t>
            </a:r>
            <a:br>
              <a:rPr lang="en-US" sz="2400" dirty="0"/>
            </a:br>
            <a:r>
              <a:rPr lang="cs-CZ" sz="2400" dirty="0"/>
              <a:t>	</a:t>
            </a:r>
            <a:r>
              <a:rPr lang="en-US" sz="2400" dirty="0"/>
              <a:t>- landfill, composting, combustion.</a:t>
            </a:r>
            <a:br>
              <a:rPr lang="en-US" sz="2400" dirty="0"/>
            </a:br>
            <a:r>
              <a:rPr lang="en-US" sz="2400" b="1" dirty="0"/>
              <a:t>A sand trap </a:t>
            </a:r>
            <a:r>
              <a:rPr lang="en-US" sz="2400" dirty="0"/>
              <a:t>is next</a:t>
            </a:r>
            <a:br>
              <a:rPr lang="en-US" sz="2400" dirty="0"/>
            </a:br>
            <a:r>
              <a:rPr lang="en-US" sz="2400" dirty="0"/>
              <a:t>The last device for mechanical cleaning</a:t>
            </a:r>
            <a:br>
              <a:rPr lang="en-US" sz="2400" dirty="0"/>
            </a:br>
            <a:r>
              <a:rPr lang="cs-CZ" sz="2400" dirty="0"/>
              <a:t>- </a:t>
            </a:r>
            <a:r>
              <a:rPr lang="en-US" sz="2400" b="1" dirty="0"/>
              <a:t>the settling tank </a:t>
            </a:r>
            <a:r>
              <a:rPr lang="en-US" sz="2400" dirty="0"/>
              <a:t>is a gravitational separation</a:t>
            </a:r>
            <a:br>
              <a:rPr lang="en-US" sz="2400" dirty="0"/>
            </a:br>
            <a:r>
              <a:rPr lang="cs-CZ" sz="2400" dirty="0"/>
              <a:t>  </a:t>
            </a:r>
            <a:r>
              <a:rPr lang="cs-CZ" sz="2400" dirty="0" err="1"/>
              <a:t>of</a:t>
            </a:r>
            <a:r>
              <a:rPr lang="cs-CZ" sz="2400" dirty="0"/>
              <a:t> </a:t>
            </a:r>
            <a:r>
              <a:rPr lang="en-US" sz="2400" dirty="0"/>
              <a:t>suspended substances</a:t>
            </a:r>
            <a:br>
              <a:rPr lang="en-US" sz="2400" dirty="0"/>
            </a:br>
            <a:r>
              <a:rPr lang="en-US" sz="2400" b="1" dirty="0"/>
              <a:t>Primary sludge </a:t>
            </a:r>
            <a:r>
              <a:rPr lang="en-US" sz="2400" dirty="0"/>
              <a:t>is formed</a:t>
            </a:r>
            <a:br>
              <a:rPr lang="en-US" sz="2400" dirty="0"/>
            </a:br>
            <a:r>
              <a:rPr lang="cs-CZ" sz="2400" dirty="0"/>
              <a:t>- </a:t>
            </a:r>
            <a:r>
              <a:rPr lang="en-US" sz="2400" dirty="0"/>
              <a:t>processed in the sludge management.</a:t>
            </a:r>
            <a:endParaRPr lang="cs-CZ" sz="2400" dirty="0"/>
          </a:p>
        </p:txBody>
      </p:sp>
      <p:pic>
        <p:nvPicPr>
          <p:cNvPr id="3" name="Obrázek 2"/>
          <p:cNvPicPr/>
          <p:nvPr/>
        </p:nvPicPr>
        <p:blipFill>
          <a:blip r:embed="rId2">
            <a:extLst>
              <a:ext uri="{28A0092B-C50C-407E-A947-70E740481C1C}">
                <a14:useLocalDpi xmlns:a14="http://schemas.microsoft.com/office/drawing/2010/main" val="0"/>
              </a:ext>
            </a:extLst>
          </a:blip>
          <a:srcRect/>
          <a:stretch>
            <a:fillRect/>
          </a:stretch>
        </p:blipFill>
        <p:spPr bwMode="auto">
          <a:xfrm>
            <a:off x="7070089" y="2261852"/>
            <a:ext cx="4882155" cy="3923957"/>
          </a:xfrm>
          <a:prstGeom prst="rect">
            <a:avLst/>
          </a:prstGeom>
          <a:noFill/>
          <a:ln>
            <a:noFill/>
          </a:ln>
        </p:spPr>
      </p:pic>
      <p:sp>
        <p:nvSpPr>
          <p:cNvPr id="4" name="TextovéPole 3"/>
          <p:cNvSpPr txBox="1"/>
          <p:nvPr/>
        </p:nvSpPr>
        <p:spPr>
          <a:xfrm>
            <a:off x="4306534" y="629268"/>
            <a:ext cx="3886833" cy="584775"/>
          </a:xfrm>
          <a:prstGeom prst="rect">
            <a:avLst/>
          </a:prstGeom>
          <a:noFill/>
        </p:spPr>
        <p:txBody>
          <a:bodyPr wrap="none" rtlCol="0">
            <a:spAutoFit/>
          </a:bodyPr>
          <a:lstStyle/>
          <a:p>
            <a:r>
              <a:rPr lang="cs-CZ" sz="3200" b="1" dirty="0" err="1"/>
              <a:t>Waste</a:t>
            </a:r>
            <a:r>
              <a:rPr lang="cs-CZ" sz="3200" b="1" dirty="0"/>
              <a:t> </a:t>
            </a:r>
            <a:r>
              <a:rPr lang="cs-CZ" sz="3200" b="1" dirty="0" err="1"/>
              <a:t>water</a:t>
            </a:r>
            <a:r>
              <a:rPr lang="cs-CZ" sz="3200" b="1" dirty="0"/>
              <a:t> – WWTP</a:t>
            </a:r>
          </a:p>
        </p:txBody>
      </p:sp>
    </p:spTree>
    <p:extLst>
      <p:ext uri="{BB962C8B-B14F-4D97-AF65-F5344CB8AC3E}">
        <p14:creationId xmlns:p14="http://schemas.microsoft.com/office/powerpoint/2010/main" val="993850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37420" y="1907459"/>
            <a:ext cx="10120656" cy="2677656"/>
          </a:xfrm>
          <a:prstGeom prst="rect">
            <a:avLst/>
          </a:prstGeom>
          <a:noFill/>
        </p:spPr>
        <p:txBody>
          <a:bodyPr wrap="none" rtlCol="0">
            <a:spAutoFit/>
          </a:bodyPr>
          <a:lstStyle/>
          <a:p>
            <a:r>
              <a:rPr lang="en-US" sz="2400" dirty="0"/>
              <a:t>Lack of water in the body (dehydration) - headaches, fatigue, malaise, decrease </a:t>
            </a:r>
            <a:endParaRPr lang="cs-CZ" sz="2400" dirty="0"/>
          </a:p>
          <a:p>
            <a:r>
              <a:rPr lang="en-US" sz="2400" dirty="0"/>
              <a:t>in physical and mental performance, including decreased concentration</a:t>
            </a:r>
            <a:endParaRPr lang="cs-CZ" sz="2400" dirty="0"/>
          </a:p>
          <a:p>
            <a:endParaRPr lang="cs-CZ" sz="2400" dirty="0"/>
          </a:p>
          <a:p>
            <a:r>
              <a:rPr lang="cs-CZ" sz="2400" dirty="0"/>
              <a:t>- </a:t>
            </a:r>
            <a:r>
              <a:rPr lang="en-US" sz="2400" dirty="0"/>
              <a:t>children </a:t>
            </a:r>
            <a:r>
              <a:rPr lang="cs-CZ" sz="2400" dirty="0"/>
              <a:t>- </a:t>
            </a:r>
            <a:r>
              <a:rPr lang="en-US" sz="2400" dirty="0"/>
              <a:t>decreased ability to concentrate</a:t>
            </a:r>
            <a:endParaRPr lang="cs-CZ" sz="2400" dirty="0"/>
          </a:p>
          <a:p>
            <a:br>
              <a:rPr lang="en-US" sz="2400" dirty="0"/>
            </a:br>
            <a:r>
              <a:rPr lang="en-US" sz="2400" dirty="0"/>
              <a:t>Long-term fluid deficiency - renal impairment, kidney and urinary stones, </a:t>
            </a:r>
            <a:endParaRPr lang="cs-CZ" sz="2400" dirty="0"/>
          </a:p>
          <a:p>
            <a:r>
              <a:rPr lang="en-US" sz="2400" dirty="0"/>
              <a:t>risk of urinary tract infection</a:t>
            </a:r>
            <a:r>
              <a:rPr lang="cs-CZ" sz="2400" dirty="0"/>
              <a:t>,…</a:t>
            </a:r>
          </a:p>
        </p:txBody>
      </p:sp>
      <p:sp>
        <p:nvSpPr>
          <p:cNvPr id="4" name="TextovéPole 3"/>
          <p:cNvSpPr txBox="1"/>
          <p:nvPr/>
        </p:nvSpPr>
        <p:spPr>
          <a:xfrm>
            <a:off x="4316361" y="570271"/>
            <a:ext cx="3242041" cy="584775"/>
          </a:xfrm>
          <a:prstGeom prst="rect">
            <a:avLst/>
          </a:prstGeom>
          <a:noFill/>
        </p:spPr>
        <p:txBody>
          <a:bodyPr wrap="none" rtlCol="0">
            <a:spAutoFit/>
          </a:bodyPr>
          <a:lstStyle/>
          <a:p>
            <a:r>
              <a:rPr lang="en-US" sz="3200" b="1" dirty="0"/>
              <a:t>Water and health </a:t>
            </a:r>
            <a:endParaRPr lang="cs-CZ" sz="3200" b="1" dirty="0"/>
          </a:p>
        </p:txBody>
      </p:sp>
    </p:spTree>
    <p:extLst>
      <p:ext uri="{BB962C8B-B14F-4D97-AF65-F5344CB8AC3E}">
        <p14:creationId xmlns:p14="http://schemas.microsoft.com/office/powerpoint/2010/main" val="1992876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58761" y="1533180"/>
            <a:ext cx="11130116" cy="4154984"/>
          </a:xfrm>
          <a:prstGeom prst="rect">
            <a:avLst/>
          </a:prstGeom>
        </p:spPr>
        <p:txBody>
          <a:bodyPr wrap="square">
            <a:spAutoFit/>
          </a:bodyPr>
          <a:lstStyle/>
          <a:p>
            <a:r>
              <a:rPr lang="cs-CZ" sz="2400" b="1" dirty="0"/>
              <a:t>BIOLOGICAL CLEANING (SECONDARY)</a:t>
            </a:r>
          </a:p>
          <a:p>
            <a:br>
              <a:rPr lang="cs-CZ" sz="2400" dirty="0"/>
            </a:br>
            <a:r>
              <a:rPr lang="cs-CZ" sz="2400" dirty="0"/>
              <a:t>- </a:t>
            </a:r>
            <a:r>
              <a:rPr lang="cs-CZ" sz="2400" dirty="0" err="1"/>
              <a:t>activation</a:t>
            </a:r>
            <a:r>
              <a:rPr lang="cs-CZ" sz="2400" dirty="0"/>
              <a:t> line</a:t>
            </a:r>
            <a:br>
              <a:rPr lang="cs-CZ" sz="2400" dirty="0"/>
            </a:br>
            <a:r>
              <a:rPr lang="cs-CZ" sz="2400" dirty="0"/>
              <a:t>- </a:t>
            </a:r>
            <a:r>
              <a:rPr lang="cs-CZ" sz="2400" dirty="0" err="1"/>
              <a:t>secondary</a:t>
            </a:r>
            <a:r>
              <a:rPr lang="cs-CZ" sz="2400" dirty="0"/>
              <a:t> </a:t>
            </a:r>
            <a:r>
              <a:rPr lang="cs-CZ" sz="2400" dirty="0" err="1"/>
              <a:t>settling</a:t>
            </a:r>
            <a:r>
              <a:rPr lang="cs-CZ" sz="2400" dirty="0"/>
              <a:t> tank</a:t>
            </a:r>
            <a:br>
              <a:rPr lang="cs-CZ" sz="2400" dirty="0"/>
            </a:br>
            <a:br>
              <a:rPr lang="cs-CZ" sz="2400" dirty="0"/>
            </a:br>
            <a:r>
              <a:rPr lang="cs-CZ" sz="2400" b="1" dirty="0" err="1"/>
              <a:t>Activation</a:t>
            </a:r>
            <a:r>
              <a:rPr lang="cs-CZ" sz="2400" b="1" dirty="0"/>
              <a:t> tank </a:t>
            </a:r>
            <a:r>
              <a:rPr lang="cs-CZ" sz="2400" dirty="0"/>
              <a:t>- </a:t>
            </a:r>
            <a:r>
              <a:rPr lang="cs-CZ" sz="2400" dirty="0" err="1"/>
              <a:t>microorganisms</a:t>
            </a:r>
            <a:r>
              <a:rPr lang="cs-CZ" sz="2400" dirty="0"/>
              <a:t> in aerobic </a:t>
            </a:r>
            <a:r>
              <a:rPr lang="cs-CZ" sz="2400" dirty="0" err="1"/>
              <a:t>conditions</a:t>
            </a:r>
            <a:r>
              <a:rPr lang="cs-CZ" sz="2400" dirty="0"/>
              <a:t> </a:t>
            </a:r>
            <a:r>
              <a:rPr lang="cs-CZ" sz="2400" dirty="0" err="1"/>
              <a:t>decompose</a:t>
            </a:r>
            <a:r>
              <a:rPr lang="cs-CZ" sz="2400" dirty="0"/>
              <a:t> </a:t>
            </a:r>
            <a:r>
              <a:rPr lang="cs-CZ" sz="2400" dirty="0" err="1"/>
              <a:t>organics</a:t>
            </a:r>
            <a:r>
              <a:rPr lang="cs-CZ" sz="2400" dirty="0"/>
              <a:t> </a:t>
            </a:r>
          </a:p>
          <a:p>
            <a:pPr marL="342900" indent="-342900">
              <a:buFontTx/>
              <a:buChar char="-"/>
            </a:pPr>
            <a:r>
              <a:rPr lang="cs-CZ" sz="2400" dirty="0" err="1"/>
              <a:t>biological</a:t>
            </a:r>
            <a:r>
              <a:rPr lang="cs-CZ" sz="2400" dirty="0"/>
              <a:t> </a:t>
            </a:r>
            <a:r>
              <a:rPr lang="cs-CZ" sz="2400" dirty="0" err="1"/>
              <a:t>oxidation</a:t>
            </a:r>
            <a:r>
              <a:rPr lang="cs-CZ" sz="2400" dirty="0"/>
              <a:t> </a:t>
            </a:r>
            <a:r>
              <a:rPr lang="cs-CZ" sz="2400" dirty="0" err="1"/>
              <a:t>of</a:t>
            </a:r>
            <a:r>
              <a:rPr lang="cs-CZ" sz="2400" dirty="0"/>
              <a:t> </a:t>
            </a:r>
            <a:r>
              <a:rPr lang="cs-CZ" sz="2400" dirty="0" err="1"/>
              <a:t>organic</a:t>
            </a:r>
            <a:r>
              <a:rPr lang="cs-CZ" sz="2400" dirty="0"/>
              <a:t> </a:t>
            </a:r>
            <a:r>
              <a:rPr lang="cs-CZ" sz="2400" dirty="0" err="1"/>
              <a:t>substrate</a:t>
            </a:r>
            <a:r>
              <a:rPr lang="cs-CZ" sz="2400" dirty="0"/>
              <a:t>, </a:t>
            </a:r>
            <a:r>
              <a:rPr lang="cs-CZ" sz="2400" dirty="0" err="1"/>
              <a:t>ammoniacal</a:t>
            </a:r>
            <a:r>
              <a:rPr lang="cs-CZ" sz="2400" dirty="0"/>
              <a:t> </a:t>
            </a:r>
            <a:r>
              <a:rPr lang="cs-CZ" sz="2400" dirty="0" err="1"/>
              <a:t>nitrogen</a:t>
            </a:r>
            <a:r>
              <a:rPr lang="cs-CZ" sz="2400" dirty="0"/>
              <a:t>, </a:t>
            </a:r>
            <a:r>
              <a:rPr lang="cs-CZ" sz="2400" dirty="0" err="1"/>
              <a:t>nitrification</a:t>
            </a:r>
            <a:r>
              <a:rPr lang="cs-CZ" sz="2400" dirty="0"/>
              <a:t>, </a:t>
            </a:r>
          </a:p>
          <a:p>
            <a:r>
              <a:rPr lang="cs-CZ" sz="2400" dirty="0"/>
              <a:t>     </a:t>
            </a:r>
            <a:r>
              <a:rPr lang="cs-CZ" sz="2400" dirty="0" err="1"/>
              <a:t>denitrification</a:t>
            </a:r>
            <a:r>
              <a:rPr lang="cs-CZ" sz="2400" dirty="0"/>
              <a:t>, </a:t>
            </a:r>
            <a:r>
              <a:rPr lang="cs-CZ" sz="2400" dirty="0" err="1"/>
              <a:t>biological</a:t>
            </a:r>
            <a:r>
              <a:rPr lang="cs-CZ" sz="2400" dirty="0"/>
              <a:t> </a:t>
            </a:r>
            <a:r>
              <a:rPr lang="cs-CZ" sz="2400" dirty="0" err="1"/>
              <a:t>decomposition</a:t>
            </a:r>
            <a:r>
              <a:rPr lang="cs-CZ" sz="2400" dirty="0"/>
              <a:t> </a:t>
            </a:r>
            <a:r>
              <a:rPr lang="cs-CZ" sz="2400" dirty="0" err="1"/>
              <a:t>of</a:t>
            </a:r>
            <a:r>
              <a:rPr lang="cs-CZ" sz="2400" dirty="0"/>
              <a:t> </a:t>
            </a:r>
            <a:r>
              <a:rPr lang="cs-CZ" sz="2400" dirty="0" err="1"/>
              <a:t>phosphorus</a:t>
            </a:r>
            <a:r>
              <a:rPr lang="cs-CZ" sz="2400" dirty="0"/>
              <a:t>, </a:t>
            </a:r>
            <a:r>
              <a:rPr lang="cs-CZ" sz="2400" dirty="0" err="1"/>
              <a:t>or</a:t>
            </a:r>
            <a:r>
              <a:rPr lang="cs-CZ" sz="2400" dirty="0"/>
              <a:t> </a:t>
            </a:r>
            <a:r>
              <a:rPr lang="cs-CZ" sz="2400" dirty="0" err="1"/>
              <a:t>its</a:t>
            </a:r>
            <a:r>
              <a:rPr lang="cs-CZ" sz="2400" dirty="0"/>
              <a:t> </a:t>
            </a:r>
            <a:r>
              <a:rPr lang="cs-CZ" sz="2400" dirty="0" err="1"/>
              <a:t>chemical</a:t>
            </a:r>
            <a:r>
              <a:rPr lang="cs-CZ" sz="2400" dirty="0"/>
              <a:t> </a:t>
            </a:r>
            <a:r>
              <a:rPr lang="cs-CZ" sz="2400" dirty="0" err="1"/>
              <a:t>precipitation</a:t>
            </a:r>
            <a:r>
              <a:rPr lang="cs-CZ" sz="2400" dirty="0"/>
              <a:t>.</a:t>
            </a:r>
            <a:br>
              <a:rPr lang="cs-CZ" sz="2400" dirty="0"/>
            </a:br>
            <a:br>
              <a:rPr lang="cs-CZ" sz="2400" dirty="0"/>
            </a:br>
            <a:r>
              <a:rPr lang="cs-CZ" sz="2400" b="1" dirty="0" err="1"/>
              <a:t>Secondary</a:t>
            </a:r>
            <a:r>
              <a:rPr lang="cs-CZ" sz="2400" b="1" dirty="0"/>
              <a:t> </a:t>
            </a:r>
            <a:r>
              <a:rPr lang="cs-CZ" sz="2400" b="1" dirty="0" err="1"/>
              <a:t>settling</a:t>
            </a:r>
            <a:r>
              <a:rPr lang="cs-CZ" sz="2400" b="1" dirty="0"/>
              <a:t> tank</a:t>
            </a:r>
            <a:br>
              <a:rPr lang="cs-CZ" sz="2400" dirty="0"/>
            </a:br>
            <a:r>
              <a:rPr lang="cs-CZ" sz="2400" dirty="0" err="1"/>
              <a:t>separation</a:t>
            </a:r>
            <a:r>
              <a:rPr lang="cs-CZ" sz="2400" dirty="0"/>
              <a:t> </a:t>
            </a:r>
            <a:r>
              <a:rPr lang="cs-CZ" sz="2400" dirty="0" err="1"/>
              <a:t>of</a:t>
            </a:r>
            <a:r>
              <a:rPr lang="cs-CZ" sz="2400" dirty="0"/>
              <a:t> </a:t>
            </a:r>
            <a:r>
              <a:rPr lang="cs-CZ" sz="2400" dirty="0" err="1"/>
              <a:t>activated</a:t>
            </a:r>
            <a:r>
              <a:rPr lang="cs-CZ" sz="2400" dirty="0"/>
              <a:t> </a:t>
            </a:r>
            <a:r>
              <a:rPr lang="cs-CZ" sz="2400" dirty="0" err="1"/>
              <a:t>sludge</a:t>
            </a:r>
            <a:r>
              <a:rPr lang="cs-CZ" sz="2400" dirty="0"/>
              <a:t> </a:t>
            </a:r>
            <a:r>
              <a:rPr lang="cs-CZ" sz="2400" dirty="0" err="1"/>
              <a:t>from</a:t>
            </a:r>
            <a:r>
              <a:rPr lang="cs-CZ" sz="2400" dirty="0"/>
              <a:t> </a:t>
            </a:r>
            <a:r>
              <a:rPr lang="cs-CZ" sz="2400" dirty="0" err="1"/>
              <a:t>purified</a:t>
            </a:r>
            <a:r>
              <a:rPr lang="cs-CZ" sz="2400" dirty="0"/>
              <a:t> </a:t>
            </a:r>
            <a:r>
              <a:rPr lang="cs-CZ" sz="2400" dirty="0" err="1"/>
              <a:t>water</a:t>
            </a:r>
            <a:endParaRPr lang="cs-CZ" sz="2400" dirty="0"/>
          </a:p>
        </p:txBody>
      </p:sp>
      <p:sp>
        <p:nvSpPr>
          <p:cNvPr id="3" name="TextovéPole 2"/>
          <p:cNvSpPr txBox="1"/>
          <p:nvPr/>
        </p:nvSpPr>
        <p:spPr>
          <a:xfrm>
            <a:off x="4267203" y="540774"/>
            <a:ext cx="3886833" cy="584775"/>
          </a:xfrm>
          <a:prstGeom prst="rect">
            <a:avLst/>
          </a:prstGeom>
          <a:noFill/>
        </p:spPr>
        <p:txBody>
          <a:bodyPr wrap="none" rtlCol="0">
            <a:spAutoFit/>
          </a:bodyPr>
          <a:lstStyle/>
          <a:p>
            <a:r>
              <a:rPr lang="cs-CZ" sz="3200" b="1" dirty="0" err="1"/>
              <a:t>Waste</a:t>
            </a:r>
            <a:r>
              <a:rPr lang="cs-CZ" sz="3200" b="1" dirty="0"/>
              <a:t> </a:t>
            </a:r>
            <a:r>
              <a:rPr lang="cs-CZ" sz="3200" b="1" dirty="0" err="1"/>
              <a:t>water</a:t>
            </a:r>
            <a:r>
              <a:rPr lang="cs-CZ" sz="3200" b="1" dirty="0"/>
              <a:t> – WWTP</a:t>
            </a:r>
          </a:p>
        </p:txBody>
      </p:sp>
    </p:spTree>
    <p:extLst>
      <p:ext uri="{BB962C8B-B14F-4D97-AF65-F5344CB8AC3E}">
        <p14:creationId xmlns:p14="http://schemas.microsoft.com/office/powerpoint/2010/main" val="1804147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96412" y="1167691"/>
            <a:ext cx="10874477" cy="5262979"/>
          </a:xfrm>
          <a:prstGeom prst="rect">
            <a:avLst/>
          </a:prstGeom>
        </p:spPr>
        <p:txBody>
          <a:bodyPr wrap="square">
            <a:spAutoFit/>
          </a:bodyPr>
          <a:lstStyle/>
          <a:p>
            <a:r>
              <a:rPr lang="en-US" sz="2400" b="1" dirty="0"/>
              <a:t>Sludge processing technology</a:t>
            </a:r>
            <a:br>
              <a:rPr lang="en-US" sz="2400" b="1" dirty="0"/>
            </a:br>
            <a:r>
              <a:rPr lang="en-US" sz="2400" dirty="0"/>
              <a:t>1. </a:t>
            </a:r>
            <a:r>
              <a:rPr lang="cs-CZ" sz="2400" dirty="0" err="1"/>
              <a:t>Concentration</a:t>
            </a:r>
            <a:br>
              <a:rPr lang="en-US" sz="2400" dirty="0"/>
            </a:br>
            <a:r>
              <a:rPr lang="en-US" sz="2400" dirty="0"/>
              <a:t>2. Stabilization</a:t>
            </a:r>
            <a:br>
              <a:rPr lang="en-US" sz="2400" dirty="0"/>
            </a:br>
            <a:r>
              <a:rPr lang="en-US" sz="2400" dirty="0"/>
              <a:t>3. Drainage</a:t>
            </a:r>
            <a:br>
              <a:rPr lang="en-US" sz="2400" dirty="0"/>
            </a:br>
            <a:r>
              <a:rPr lang="en-US" sz="2400" dirty="0"/>
              <a:t>4. Hygiene</a:t>
            </a:r>
            <a:endParaRPr lang="cs-CZ" sz="2400" dirty="0"/>
          </a:p>
          <a:p>
            <a:br>
              <a:rPr lang="en-US" sz="2400" dirty="0"/>
            </a:br>
            <a:r>
              <a:rPr lang="en-US" sz="2400" b="1" dirty="0"/>
              <a:t>• Stabilization of sludge </a:t>
            </a:r>
            <a:r>
              <a:rPr lang="en-US" sz="2400" dirty="0"/>
              <a:t>- </a:t>
            </a:r>
            <a:r>
              <a:rPr lang="cs-CZ" sz="2400" dirty="0"/>
              <a:t>r</a:t>
            </a:r>
            <a:r>
              <a:rPr lang="en-US" sz="2400" dirty="0" err="1"/>
              <a:t>eduction</a:t>
            </a:r>
            <a:r>
              <a:rPr lang="en-US" sz="2400" dirty="0"/>
              <a:t> of degradable organic matter (microbes in aerobic</a:t>
            </a:r>
            <a:endParaRPr lang="cs-CZ" sz="2400" dirty="0"/>
          </a:p>
          <a:p>
            <a:r>
              <a:rPr lang="cs-CZ" sz="2400" dirty="0"/>
              <a:t>  </a:t>
            </a:r>
            <a:r>
              <a:rPr lang="en-US" sz="2400" dirty="0"/>
              <a:t> or</a:t>
            </a:r>
            <a:r>
              <a:rPr lang="cs-CZ" sz="2400" dirty="0"/>
              <a:t> </a:t>
            </a:r>
            <a:r>
              <a:rPr lang="en-US" sz="2400" dirty="0"/>
              <a:t>anaerobic conditions) and the destruction of pathogenic microorganisms</a:t>
            </a:r>
            <a:endParaRPr lang="cs-CZ" sz="2400" dirty="0"/>
          </a:p>
          <a:p>
            <a:br>
              <a:rPr lang="en-US" sz="2400" dirty="0"/>
            </a:br>
            <a:r>
              <a:rPr lang="en-US" sz="2400" dirty="0"/>
              <a:t>• </a:t>
            </a:r>
            <a:r>
              <a:rPr lang="en-US" sz="2400" b="1" dirty="0"/>
              <a:t>Total decomposition and other sludge stabilization methods</a:t>
            </a:r>
            <a:r>
              <a:rPr lang="en-US" sz="2400" dirty="0"/>
              <a:t>:</a:t>
            </a:r>
            <a:br>
              <a:rPr lang="en-US" sz="2400" dirty="0"/>
            </a:br>
            <a:r>
              <a:rPr lang="en-US" sz="2400" dirty="0"/>
              <a:t>- drying at low temperatures,</a:t>
            </a:r>
            <a:br>
              <a:rPr lang="en-US" sz="2400" dirty="0"/>
            </a:br>
            <a:r>
              <a:rPr lang="en-US" sz="2400" dirty="0"/>
              <a:t>- drying at high temperatures (105 ° C),</a:t>
            </a:r>
            <a:br>
              <a:rPr lang="en-US" sz="2400" dirty="0"/>
            </a:br>
            <a:r>
              <a:rPr lang="en-US" sz="2400" dirty="0"/>
              <a:t>- total decomposition with oxygen at 160 ° C,</a:t>
            </a:r>
            <a:br>
              <a:rPr lang="en-US" sz="2400" dirty="0"/>
            </a:br>
            <a:r>
              <a:rPr lang="en-US" sz="2400" dirty="0"/>
              <a:t>- combustion of sludge with other fuels in power stations or cement plants</a:t>
            </a:r>
            <a:endParaRPr lang="cs-CZ" sz="2400" dirty="0"/>
          </a:p>
        </p:txBody>
      </p:sp>
      <p:sp>
        <p:nvSpPr>
          <p:cNvPr id="3" name="TextovéPole 2"/>
          <p:cNvSpPr txBox="1"/>
          <p:nvPr/>
        </p:nvSpPr>
        <p:spPr>
          <a:xfrm>
            <a:off x="4129552" y="471951"/>
            <a:ext cx="3886833" cy="584775"/>
          </a:xfrm>
          <a:prstGeom prst="rect">
            <a:avLst/>
          </a:prstGeom>
          <a:noFill/>
        </p:spPr>
        <p:txBody>
          <a:bodyPr wrap="none" rtlCol="0">
            <a:spAutoFit/>
          </a:bodyPr>
          <a:lstStyle/>
          <a:p>
            <a:r>
              <a:rPr lang="cs-CZ" sz="3200" b="1" dirty="0" err="1"/>
              <a:t>Waste</a:t>
            </a:r>
            <a:r>
              <a:rPr lang="cs-CZ" sz="3200" b="1" dirty="0"/>
              <a:t> </a:t>
            </a:r>
            <a:r>
              <a:rPr lang="cs-CZ" sz="3200" b="1" dirty="0" err="1"/>
              <a:t>water</a:t>
            </a:r>
            <a:r>
              <a:rPr lang="cs-CZ" sz="3200" b="1" dirty="0"/>
              <a:t> – WWTP</a:t>
            </a:r>
          </a:p>
        </p:txBody>
      </p:sp>
    </p:spTree>
    <p:extLst>
      <p:ext uri="{BB962C8B-B14F-4D97-AF65-F5344CB8AC3E}">
        <p14:creationId xmlns:p14="http://schemas.microsoft.com/office/powerpoint/2010/main" val="21606692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75070" y="1873411"/>
            <a:ext cx="10323871" cy="3046988"/>
          </a:xfrm>
          <a:prstGeom prst="rect">
            <a:avLst/>
          </a:prstGeom>
        </p:spPr>
        <p:txBody>
          <a:bodyPr wrap="square">
            <a:spAutoFit/>
          </a:bodyPr>
          <a:lstStyle/>
          <a:p>
            <a:r>
              <a:rPr lang="cs-CZ" sz="2400" b="1" dirty="0" err="1"/>
              <a:t>Sludge</a:t>
            </a:r>
            <a:r>
              <a:rPr lang="cs-CZ" sz="2400" b="1" dirty="0"/>
              <a:t> </a:t>
            </a:r>
            <a:r>
              <a:rPr lang="cs-CZ" sz="2400" b="1" dirty="0" err="1"/>
              <a:t>hygiene</a:t>
            </a:r>
            <a:endParaRPr lang="cs-CZ" sz="2400" b="1" dirty="0"/>
          </a:p>
          <a:p>
            <a:endParaRPr lang="cs-CZ" sz="2400" b="1" dirty="0"/>
          </a:p>
          <a:p>
            <a:r>
              <a:rPr lang="cs-CZ" sz="2400" dirty="0"/>
              <a:t>- </a:t>
            </a:r>
            <a:r>
              <a:rPr lang="en-US" sz="2400" dirty="0"/>
              <a:t>heat treatment of sludge at high temperatures</a:t>
            </a:r>
            <a:br>
              <a:rPr lang="en-US" sz="2400" dirty="0"/>
            </a:br>
            <a:r>
              <a:rPr lang="en-US" sz="2400" dirty="0"/>
              <a:t>- </a:t>
            </a:r>
            <a:r>
              <a:rPr lang="cs-CZ" sz="2400" dirty="0" err="1"/>
              <a:t>pasteurization</a:t>
            </a:r>
            <a:r>
              <a:rPr lang="cs-CZ" sz="2400" dirty="0"/>
              <a:t> </a:t>
            </a:r>
            <a:r>
              <a:rPr lang="en-US" sz="2400" dirty="0"/>
              <a:t>of sludge</a:t>
            </a:r>
            <a:br>
              <a:rPr lang="en-US" sz="2400" dirty="0"/>
            </a:br>
            <a:r>
              <a:rPr lang="en-US" sz="2400" dirty="0"/>
              <a:t>- chemical treatment of sludge - liming</a:t>
            </a:r>
            <a:br>
              <a:rPr lang="en-US" sz="2400" dirty="0"/>
            </a:br>
            <a:r>
              <a:rPr lang="en-US" sz="2400" dirty="0"/>
              <a:t>- anaerobic thermophilic processing methods</a:t>
            </a:r>
            <a:br>
              <a:rPr lang="en-US" sz="2400" dirty="0"/>
            </a:br>
            <a:r>
              <a:rPr lang="en-US" sz="2400" dirty="0"/>
              <a:t>- composting</a:t>
            </a:r>
            <a:br>
              <a:rPr lang="en-US" sz="2400" dirty="0"/>
            </a:br>
            <a:r>
              <a:rPr lang="en-US" sz="2400" dirty="0"/>
              <a:t>- special methods: ionizing radiation, ozone, decomposition</a:t>
            </a:r>
            <a:endParaRPr lang="cs-CZ" sz="2400" dirty="0"/>
          </a:p>
        </p:txBody>
      </p:sp>
      <p:sp>
        <p:nvSpPr>
          <p:cNvPr id="3" name="TextovéPole 2"/>
          <p:cNvSpPr txBox="1"/>
          <p:nvPr/>
        </p:nvSpPr>
        <p:spPr>
          <a:xfrm>
            <a:off x="3667433" y="571108"/>
            <a:ext cx="3886833" cy="584775"/>
          </a:xfrm>
          <a:prstGeom prst="rect">
            <a:avLst/>
          </a:prstGeom>
          <a:noFill/>
        </p:spPr>
        <p:txBody>
          <a:bodyPr wrap="none" rtlCol="0">
            <a:spAutoFit/>
          </a:bodyPr>
          <a:lstStyle/>
          <a:p>
            <a:r>
              <a:rPr lang="cs-CZ" sz="3200" b="1" dirty="0" err="1"/>
              <a:t>Waste</a:t>
            </a:r>
            <a:r>
              <a:rPr lang="cs-CZ" sz="3200" b="1" dirty="0"/>
              <a:t> </a:t>
            </a:r>
            <a:r>
              <a:rPr lang="cs-CZ" sz="3200" b="1" dirty="0" err="1"/>
              <a:t>water</a:t>
            </a:r>
            <a:r>
              <a:rPr lang="cs-CZ" sz="3200" b="1" dirty="0"/>
              <a:t> – WWTP</a:t>
            </a:r>
          </a:p>
        </p:txBody>
      </p:sp>
    </p:spTree>
    <p:extLst>
      <p:ext uri="{BB962C8B-B14F-4D97-AF65-F5344CB8AC3E}">
        <p14:creationId xmlns:p14="http://schemas.microsoft.com/office/powerpoint/2010/main" val="38891394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21108" y="1521652"/>
            <a:ext cx="11159615" cy="1569660"/>
          </a:xfrm>
          <a:prstGeom prst="rect">
            <a:avLst/>
          </a:prstGeom>
        </p:spPr>
        <p:txBody>
          <a:bodyPr wrap="square">
            <a:spAutoFit/>
          </a:bodyPr>
          <a:lstStyle/>
          <a:p>
            <a:r>
              <a:rPr lang="en-US" sz="2400" b="1" dirty="0"/>
              <a:t>Category I</a:t>
            </a:r>
            <a:r>
              <a:rPr lang="en-US" sz="2400" dirty="0"/>
              <a:t> </a:t>
            </a:r>
            <a:r>
              <a:rPr lang="cs-CZ" sz="2400" dirty="0"/>
              <a:t> - </a:t>
            </a:r>
            <a:r>
              <a:rPr lang="en-US" sz="2400" dirty="0" err="1"/>
              <a:t>sludges</a:t>
            </a:r>
            <a:r>
              <a:rPr lang="en-US" sz="2400" dirty="0"/>
              <a:t> can generally be applied to land used in agriculture</a:t>
            </a:r>
            <a:br>
              <a:rPr lang="en-US" sz="2400" dirty="0"/>
            </a:br>
            <a:r>
              <a:rPr lang="en-US" sz="2400" b="1" dirty="0"/>
              <a:t>Category II </a:t>
            </a:r>
            <a:r>
              <a:rPr lang="cs-CZ" sz="2400" b="1" dirty="0"/>
              <a:t>- </a:t>
            </a:r>
            <a:r>
              <a:rPr lang="en-US" sz="2400" dirty="0"/>
              <a:t>sludge can be applied to agricultural land intended for the cultivation of technical</a:t>
            </a:r>
            <a:r>
              <a:rPr lang="cs-CZ" sz="2400" dirty="0"/>
              <a:t> </a:t>
            </a:r>
            <a:r>
              <a:rPr lang="en-US" sz="2400" dirty="0"/>
              <a:t>crops, and land that will not grow for at least 3 years after the use of sewage sludge</a:t>
            </a:r>
            <a:r>
              <a:rPr lang="cs-CZ" sz="2400" dirty="0"/>
              <a:t> </a:t>
            </a:r>
            <a:r>
              <a:rPr lang="en-US" sz="2400" dirty="0"/>
              <a:t>field vegetables and intensely fruit-bearing fruit planting</a:t>
            </a:r>
            <a:endParaRPr lang="cs-CZ" sz="2400" dirty="0"/>
          </a:p>
        </p:txBody>
      </p:sp>
      <p:sp>
        <p:nvSpPr>
          <p:cNvPr id="3" name="TextovéPole 2"/>
          <p:cNvSpPr txBox="1"/>
          <p:nvPr/>
        </p:nvSpPr>
        <p:spPr>
          <a:xfrm>
            <a:off x="3883744" y="383460"/>
            <a:ext cx="3886833" cy="584775"/>
          </a:xfrm>
          <a:prstGeom prst="rect">
            <a:avLst/>
          </a:prstGeom>
          <a:noFill/>
        </p:spPr>
        <p:txBody>
          <a:bodyPr wrap="none" rtlCol="0">
            <a:spAutoFit/>
          </a:bodyPr>
          <a:lstStyle/>
          <a:p>
            <a:r>
              <a:rPr lang="cs-CZ" sz="3200" b="1" dirty="0" err="1"/>
              <a:t>Waste</a:t>
            </a:r>
            <a:r>
              <a:rPr lang="cs-CZ" sz="3200" b="1" dirty="0"/>
              <a:t> </a:t>
            </a:r>
            <a:r>
              <a:rPr lang="cs-CZ" sz="3200" b="1" dirty="0" err="1"/>
              <a:t>water</a:t>
            </a:r>
            <a:r>
              <a:rPr lang="cs-CZ" sz="3200" b="1" dirty="0"/>
              <a:t> – WWTP</a:t>
            </a:r>
          </a:p>
        </p:txBody>
      </p:sp>
      <p:pic>
        <p:nvPicPr>
          <p:cNvPr id="4" name="Obrázek 3"/>
          <p:cNvPicPr/>
          <p:nvPr/>
        </p:nvPicPr>
        <p:blipFill>
          <a:blip r:embed="rId2">
            <a:extLst>
              <a:ext uri="{28A0092B-C50C-407E-A947-70E740481C1C}">
                <a14:useLocalDpi xmlns:a14="http://schemas.microsoft.com/office/drawing/2010/main" val="0"/>
              </a:ext>
            </a:extLst>
          </a:blip>
          <a:stretch>
            <a:fillRect/>
          </a:stretch>
        </p:blipFill>
        <p:spPr>
          <a:xfrm>
            <a:off x="2400855" y="4018034"/>
            <a:ext cx="7549390" cy="2127127"/>
          </a:xfrm>
          <a:prstGeom prst="rect">
            <a:avLst/>
          </a:prstGeom>
        </p:spPr>
      </p:pic>
      <p:sp>
        <p:nvSpPr>
          <p:cNvPr id="5" name="TextovéPole 4">
            <a:extLst>
              <a:ext uri="{FF2B5EF4-FFF2-40B4-BE49-F238E27FC236}">
                <a16:creationId xmlns:a16="http://schemas.microsoft.com/office/drawing/2014/main" id="{479969AC-1EA4-4B50-8107-D725DE5A63FB}"/>
              </a:ext>
            </a:extLst>
          </p:cNvPr>
          <p:cNvSpPr txBox="1"/>
          <p:nvPr/>
        </p:nvSpPr>
        <p:spPr>
          <a:xfrm>
            <a:off x="2539008" y="3693108"/>
            <a:ext cx="7591502" cy="369332"/>
          </a:xfrm>
          <a:prstGeom prst="rect">
            <a:avLst/>
          </a:prstGeom>
          <a:noFill/>
        </p:spPr>
        <p:txBody>
          <a:bodyPr wrap="none" rtlCol="0">
            <a:spAutoFit/>
          </a:bodyPr>
          <a:lstStyle/>
          <a:p>
            <a:r>
              <a:rPr lang="cs-CZ" dirty="0" err="1"/>
              <a:t>Sludge</a:t>
            </a:r>
            <a:r>
              <a:rPr lang="cs-CZ" dirty="0"/>
              <a:t> </a:t>
            </a:r>
            <a:r>
              <a:rPr lang="cs-CZ" dirty="0" err="1"/>
              <a:t>category</a:t>
            </a:r>
            <a:r>
              <a:rPr lang="cs-CZ" dirty="0"/>
              <a:t>      </a:t>
            </a:r>
            <a:r>
              <a:rPr lang="cs-CZ" dirty="0" err="1"/>
              <a:t>Acceptible</a:t>
            </a:r>
            <a:r>
              <a:rPr lang="cs-CZ" dirty="0"/>
              <a:t> </a:t>
            </a:r>
            <a:r>
              <a:rPr lang="cs-CZ" dirty="0" err="1"/>
              <a:t>microbial</a:t>
            </a:r>
            <a:r>
              <a:rPr lang="cs-CZ" dirty="0"/>
              <a:t> </a:t>
            </a:r>
            <a:r>
              <a:rPr lang="cs-CZ" dirty="0" err="1"/>
              <a:t>count</a:t>
            </a:r>
            <a:r>
              <a:rPr lang="cs-CZ" dirty="0"/>
              <a:t> per gram </a:t>
            </a:r>
            <a:r>
              <a:rPr lang="cs-CZ" dirty="0" err="1"/>
              <a:t>of</a:t>
            </a:r>
            <a:r>
              <a:rPr lang="cs-CZ" dirty="0"/>
              <a:t> dry </a:t>
            </a:r>
            <a:r>
              <a:rPr lang="cs-CZ" dirty="0" err="1"/>
              <a:t>matter</a:t>
            </a:r>
            <a:r>
              <a:rPr lang="cs-CZ" dirty="0"/>
              <a:t> </a:t>
            </a:r>
            <a:r>
              <a:rPr lang="cs-CZ" dirty="0" err="1"/>
              <a:t>of</a:t>
            </a:r>
            <a:r>
              <a:rPr lang="cs-CZ" dirty="0"/>
              <a:t> </a:t>
            </a:r>
            <a:r>
              <a:rPr lang="cs-CZ" dirty="0" err="1"/>
              <a:t>sludge</a:t>
            </a:r>
            <a:endParaRPr lang="cs-CZ" dirty="0"/>
          </a:p>
        </p:txBody>
      </p:sp>
    </p:spTree>
    <p:extLst>
      <p:ext uri="{BB962C8B-B14F-4D97-AF65-F5344CB8AC3E}">
        <p14:creationId xmlns:p14="http://schemas.microsoft.com/office/powerpoint/2010/main" val="42431595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9893" y="1125548"/>
            <a:ext cx="11447978" cy="830997"/>
          </a:xfrm>
          <a:prstGeom prst="rect">
            <a:avLst/>
          </a:prstGeom>
        </p:spPr>
        <p:txBody>
          <a:bodyPr wrap="square">
            <a:spAutoFit/>
          </a:bodyPr>
          <a:lstStyle/>
          <a:p>
            <a:pPr algn="ctr"/>
            <a:r>
              <a:rPr lang="en-US" sz="2400" dirty="0"/>
              <a:t>Limit values of concentrations of selected hazardous substances and elements in</a:t>
            </a:r>
            <a:r>
              <a:rPr lang="cs-CZ" sz="2400" dirty="0"/>
              <a:t> </a:t>
            </a:r>
            <a:r>
              <a:rPr lang="en-US" sz="2400" dirty="0"/>
              <a:t>slurries for their use on agricultural land</a:t>
            </a:r>
            <a:endParaRPr lang="cs-CZ" sz="2400" dirty="0"/>
          </a:p>
        </p:txBody>
      </p:sp>
      <p:pic>
        <p:nvPicPr>
          <p:cNvPr id="3" name="Obrázek 2"/>
          <p:cNvPicPr/>
          <p:nvPr/>
        </p:nvPicPr>
        <p:blipFill>
          <a:blip r:embed="rId2">
            <a:extLst>
              <a:ext uri="{28A0092B-C50C-407E-A947-70E740481C1C}">
                <a14:useLocalDpi xmlns:a14="http://schemas.microsoft.com/office/drawing/2010/main" val="0"/>
              </a:ext>
            </a:extLst>
          </a:blip>
          <a:stretch>
            <a:fillRect/>
          </a:stretch>
        </p:blipFill>
        <p:spPr>
          <a:xfrm>
            <a:off x="3133261" y="2330283"/>
            <a:ext cx="5760720" cy="4403090"/>
          </a:xfrm>
          <a:prstGeom prst="rect">
            <a:avLst/>
          </a:prstGeom>
        </p:spPr>
      </p:pic>
      <p:sp>
        <p:nvSpPr>
          <p:cNvPr id="4" name="TextovéPole 3"/>
          <p:cNvSpPr txBox="1"/>
          <p:nvPr/>
        </p:nvSpPr>
        <p:spPr>
          <a:xfrm>
            <a:off x="3913240" y="235972"/>
            <a:ext cx="3886833" cy="584775"/>
          </a:xfrm>
          <a:prstGeom prst="rect">
            <a:avLst/>
          </a:prstGeom>
          <a:noFill/>
        </p:spPr>
        <p:txBody>
          <a:bodyPr wrap="none" rtlCol="0">
            <a:spAutoFit/>
          </a:bodyPr>
          <a:lstStyle/>
          <a:p>
            <a:r>
              <a:rPr lang="cs-CZ" sz="3200" b="1" dirty="0" err="1"/>
              <a:t>Waste</a:t>
            </a:r>
            <a:r>
              <a:rPr lang="cs-CZ" sz="3200" b="1" dirty="0"/>
              <a:t> </a:t>
            </a:r>
            <a:r>
              <a:rPr lang="cs-CZ" sz="3200" b="1" dirty="0" err="1"/>
              <a:t>water</a:t>
            </a:r>
            <a:r>
              <a:rPr lang="cs-CZ" sz="3200" b="1" dirty="0"/>
              <a:t> – WWTP</a:t>
            </a:r>
          </a:p>
        </p:txBody>
      </p:sp>
      <p:sp>
        <p:nvSpPr>
          <p:cNvPr id="5" name="TextovéPole 4">
            <a:extLst>
              <a:ext uri="{FF2B5EF4-FFF2-40B4-BE49-F238E27FC236}">
                <a16:creationId xmlns:a16="http://schemas.microsoft.com/office/drawing/2014/main" id="{9B3B57C7-7709-4DFB-8C8C-B603260F9518}"/>
              </a:ext>
            </a:extLst>
          </p:cNvPr>
          <p:cNvSpPr txBox="1"/>
          <p:nvPr/>
        </p:nvSpPr>
        <p:spPr>
          <a:xfrm>
            <a:off x="6889072" y="1960951"/>
            <a:ext cx="1413849" cy="369332"/>
          </a:xfrm>
          <a:prstGeom prst="rect">
            <a:avLst/>
          </a:prstGeom>
          <a:noFill/>
        </p:spPr>
        <p:txBody>
          <a:bodyPr wrap="none" rtlCol="0">
            <a:spAutoFit/>
          </a:bodyPr>
          <a:lstStyle/>
          <a:p>
            <a:r>
              <a:rPr lang="cs-CZ" dirty="0"/>
              <a:t>In dry </a:t>
            </a:r>
            <a:r>
              <a:rPr lang="cs-CZ" dirty="0" err="1"/>
              <a:t>matter</a:t>
            </a:r>
            <a:endParaRPr lang="cs-CZ" dirty="0"/>
          </a:p>
        </p:txBody>
      </p:sp>
    </p:spTree>
    <p:extLst>
      <p:ext uri="{BB962C8B-B14F-4D97-AF65-F5344CB8AC3E}">
        <p14:creationId xmlns:p14="http://schemas.microsoft.com/office/powerpoint/2010/main" val="5302415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002938" y="673206"/>
            <a:ext cx="3165867" cy="584775"/>
          </a:xfrm>
          <a:prstGeom prst="rect">
            <a:avLst/>
          </a:prstGeom>
        </p:spPr>
        <p:txBody>
          <a:bodyPr wrap="none">
            <a:spAutoFit/>
          </a:bodyPr>
          <a:lstStyle/>
          <a:p>
            <a:r>
              <a:rPr lang="cs-CZ" sz="3200" b="1" dirty="0" err="1"/>
              <a:t>Waste</a:t>
            </a:r>
            <a:r>
              <a:rPr lang="cs-CZ" sz="3200" b="1" dirty="0"/>
              <a:t> and </a:t>
            </a:r>
            <a:r>
              <a:rPr lang="cs-CZ" sz="3200" b="1" dirty="0" err="1"/>
              <a:t>health</a:t>
            </a:r>
            <a:endParaRPr lang="cs-CZ" sz="3200" b="1" dirty="0"/>
          </a:p>
        </p:txBody>
      </p:sp>
      <p:sp>
        <p:nvSpPr>
          <p:cNvPr id="3" name="Obdélník 2"/>
          <p:cNvSpPr/>
          <p:nvPr/>
        </p:nvSpPr>
        <p:spPr>
          <a:xfrm>
            <a:off x="356461" y="1720840"/>
            <a:ext cx="11251770" cy="3785652"/>
          </a:xfrm>
          <a:prstGeom prst="rect">
            <a:avLst/>
          </a:prstGeom>
        </p:spPr>
        <p:txBody>
          <a:bodyPr wrap="square">
            <a:spAutoFit/>
          </a:bodyPr>
          <a:lstStyle/>
          <a:p>
            <a:r>
              <a:rPr lang="en-US" sz="2400" dirty="0"/>
              <a:t>Waste is every movable thing the person discards,</a:t>
            </a:r>
            <a:r>
              <a:rPr lang="cs-CZ" sz="2400" dirty="0"/>
              <a:t> </a:t>
            </a:r>
            <a:r>
              <a:rPr lang="en-US" sz="2400" dirty="0"/>
              <a:t>or has the intention or duty to discard it, and it </a:t>
            </a:r>
            <a:r>
              <a:rPr lang="cs-CZ" sz="2400" dirty="0" err="1"/>
              <a:t>belongs</a:t>
            </a:r>
            <a:r>
              <a:rPr lang="cs-CZ" sz="2400" dirty="0"/>
              <a:t> </a:t>
            </a:r>
            <a:r>
              <a:rPr lang="en-US" sz="2400" dirty="0"/>
              <a:t>into one of the categories of waste listed in the catalog</a:t>
            </a:r>
            <a:r>
              <a:rPr lang="cs-CZ" sz="2400" dirty="0"/>
              <a:t> </a:t>
            </a:r>
            <a:r>
              <a:rPr lang="en-US" sz="2400" dirty="0"/>
              <a:t>waste </a:t>
            </a:r>
            <a:endParaRPr lang="cs-CZ" sz="2400" dirty="0"/>
          </a:p>
          <a:p>
            <a:r>
              <a:rPr lang="en-US" sz="2400" dirty="0"/>
              <a:t>(Act No. 185/2001 Coll.)</a:t>
            </a:r>
            <a:br>
              <a:rPr lang="en-US" sz="2400" dirty="0"/>
            </a:br>
            <a:br>
              <a:rPr lang="en-US" sz="2400" dirty="0"/>
            </a:br>
            <a:r>
              <a:rPr lang="en-US" sz="2400" b="1" u="sng" dirty="0"/>
              <a:t>Types by production</a:t>
            </a:r>
            <a:r>
              <a:rPr lang="en-US" sz="2400" dirty="0"/>
              <a:t>:</a:t>
            </a:r>
            <a:br>
              <a:rPr lang="en-US" sz="2400" dirty="0"/>
            </a:br>
            <a:r>
              <a:rPr lang="en-US" sz="2400" b="1" dirty="0"/>
              <a:t>Communal-mixed</a:t>
            </a:r>
            <a:r>
              <a:rPr lang="en-US" sz="2400" dirty="0"/>
              <a:t> - occurring in the activity of natural persons,</a:t>
            </a:r>
            <a:r>
              <a:rPr lang="cs-CZ" sz="2400" dirty="0"/>
              <a:t> </a:t>
            </a:r>
            <a:r>
              <a:rPr lang="en-US" sz="2400" dirty="0"/>
              <a:t>dangerous drugs, cans from paints and thinners,</a:t>
            </a:r>
            <a:r>
              <a:rPr lang="cs-CZ" sz="2400" dirty="0"/>
              <a:t> </a:t>
            </a:r>
            <a:r>
              <a:rPr lang="cs-CZ" sz="2400" dirty="0" err="1"/>
              <a:t>etc</a:t>
            </a:r>
            <a:r>
              <a:rPr lang="cs-CZ" sz="2400" dirty="0"/>
              <a:t>. - </a:t>
            </a:r>
            <a:r>
              <a:rPr lang="en-US" sz="2400" dirty="0"/>
              <a:t>it is </a:t>
            </a:r>
            <a:r>
              <a:rPr lang="en-US" sz="2400" b="1" dirty="0"/>
              <a:t>the largest amount </a:t>
            </a:r>
            <a:r>
              <a:rPr lang="en-US" sz="2400" dirty="0"/>
              <a:t>of all waste</a:t>
            </a:r>
            <a:r>
              <a:rPr lang="cs-CZ" sz="2400" dirty="0"/>
              <a:t>s</a:t>
            </a:r>
            <a:br>
              <a:rPr lang="en-US" sz="2400" dirty="0"/>
            </a:br>
            <a:r>
              <a:rPr lang="en-US" sz="2400" b="1" dirty="0"/>
              <a:t>Agricultural</a:t>
            </a:r>
            <a:r>
              <a:rPr lang="en-US" sz="2400" dirty="0"/>
              <a:t> - wastes from plant and livestock production (urine, manure),</a:t>
            </a:r>
            <a:br>
              <a:rPr lang="en-US" sz="2400" dirty="0"/>
            </a:br>
            <a:r>
              <a:rPr lang="en-US" sz="2400" dirty="0"/>
              <a:t>      agrochemicals (fertilizers)</a:t>
            </a:r>
            <a:br>
              <a:rPr lang="en-US" sz="2400" dirty="0"/>
            </a:br>
            <a:r>
              <a:rPr lang="en-US" sz="2400" b="1" dirty="0"/>
              <a:t>Industrial</a:t>
            </a:r>
            <a:r>
              <a:rPr lang="en-US" sz="2400" dirty="0"/>
              <a:t> - from industrial activities</a:t>
            </a:r>
            <a:endParaRPr lang="cs-CZ" sz="2400" dirty="0"/>
          </a:p>
        </p:txBody>
      </p:sp>
    </p:spTree>
    <p:extLst>
      <p:ext uri="{BB962C8B-B14F-4D97-AF65-F5344CB8AC3E}">
        <p14:creationId xmlns:p14="http://schemas.microsoft.com/office/powerpoint/2010/main" val="42283326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52408" y="1592912"/>
            <a:ext cx="10647334" cy="3046988"/>
          </a:xfrm>
          <a:prstGeom prst="rect">
            <a:avLst/>
          </a:prstGeom>
        </p:spPr>
        <p:txBody>
          <a:bodyPr wrap="square">
            <a:spAutoFit/>
          </a:bodyPr>
          <a:lstStyle/>
          <a:p>
            <a:r>
              <a:rPr lang="cs-CZ" sz="2400" b="1" u="sng" dirty="0" err="1"/>
              <a:t>According</a:t>
            </a:r>
            <a:r>
              <a:rPr lang="cs-CZ" sz="2400" b="1" u="sng" dirty="0"/>
              <a:t> to </a:t>
            </a:r>
            <a:r>
              <a:rPr lang="en-US" sz="2400" b="1" u="sng" dirty="0"/>
              <a:t>the composition:</a:t>
            </a:r>
            <a:endParaRPr lang="cs-CZ" sz="2400" b="1" u="sng" dirty="0"/>
          </a:p>
          <a:p>
            <a:br>
              <a:rPr lang="en-US" sz="2400" dirty="0"/>
            </a:br>
            <a:r>
              <a:rPr lang="en-US" sz="2400" b="1" dirty="0"/>
              <a:t>Inert</a:t>
            </a:r>
            <a:r>
              <a:rPr lang="en-US" sz="2400" dirty="0"/>
              <a:t> - not subject to biodegradation - does not </a:t>
            </a:r>
            <a:r>
              <a:rPr lang="cs-CZ" sz="2400" dirty="0" err="1"/>
              <a:t>decompose</a:t>
            </a:r>
            <a:r>
              <a:rPr lang="cs-CZ" sz="2400" dirty="0"/>
              <a:t>/rot</a:t>
            </a:r>
            <a:br>
              <a:rPr lang="en-US" sz="2400" dirty="0"/>
            </a:br>
            <a:r>
              <a:rPr lang="en-US" sz="2400" dirty="0"/>
              <a:t>      Construction waste, glass, has no dangerous properties</a:t>
            </a:r>
            <a:br>
              <a:rPr lang="en-US" sz="2400" dirty="0"/>
            </a:br>
            <a:r>
              <a:rPr lang="en-US" sz="2400" b="1" dirty="0"/>
              <a:t>Biological</a:t>
            </a:r>
            <a:r>
              <a:rPr lang="en-US" sz="2400" dirty="0"/>
              <a:t> - is capable of aerobic and anaerobic digestion.</a:t>
            </a:r>
            <a:br>
              <a:rPr lang="en-US" sz="2400" dirty="0"/>
            </a:br>
            <a:r>
              <a:rPr lang="en-US" sz="2400" dirty="0"/>
              <a:t>      Food, paper, green</a:t>
            </a:r>
            <a:r>
              <a:rPr lang="cs-CZ" sz="2400" dirty="0"/>
              <a:t> mater</a:t>
            </a:r>
            <a:br>
              <a:rPr lang="en-US" sz="2400" dirty="0"/>
            </a:br>
            <a:r>
              <a:rPr lang="en-US" sz="2400" b="1" dirty="0"/>
              <a:t>Toxic, radioactive </a:t>
            </a:r>
            <a:r>
              <a:rPr lang="en-US" sz="2400" dirty="0"/>
              <a:t>- nuclear waste, </a:t>
            </a:r>
            <a:r>
              <a:rPr lang="cs-CZ" sz="2400" dirty="0" err="1"/>
              <a:t>old</a:t>
            </a:r>
            <a:r>
              <a:rPr lang="cs-CZ" sz="2400" dirty="0"/>
              <a:t> </a:t>
            </a:r>
            <a:r>
              <a:rPr lang="en-US" sz="2400" dirty="0"/>
              <a:t>batteries, drugs, oils</a:t>
            </a:r>
            <a:br>
              <a:rPr lang="en-US" sz="2400" dirty="0"/>
            </a:br>
            <a:r>
              <a:rPr lang="en-US" sz="2400" b="1" dirty="0"/>
              <a:t>Hospital</a:t>
            </a:r>
            <a:r>
              <a:rPr lang="en-US" sz="2400" dirty="0"/>
              <a:t> - parts of human bodies, infectious waste, needles,</a:t>
            </a:r>
            <a:r>
              <a:rPr lang="cs-CZ" sz="2400" dirty="0"/>
              <a:t> </a:t>
            </a:r>
            <a:r>
              <a:rPr lang="en-US" sz="2400" dirty="0"/>
              <a:t>plasma, </a:t>
            </a:r>
            <a:r>
              <a:rPr lang="en-US" sz="2400" dirty="0" err="1"/>
              <a:t>cytostatics</a:t>
            </a:r>
            <a:endParaRPr lang="cs-CZ" sz="2400" dirty="0"/>
          </a:p>
        </p:txBody>
      </p:sp>
      <p:sp>
        <p:nvSpPr>
          <p:cNvPr id="3" name="Obdélník 2"/>
          <p:cNvSpPr/>
          <p:nvPr/>
        </p:nvSpPr>
        <p:spPr>
          <a:xfrm>
            <a:off x="4964481" y="547629"/>
            <a:ext cx="3165867" cy="584775"/>
          </a:xfrm>
          <a:prstGeom prst="rect">
            <a:avLst/>
          </a:prstGeom>
        </p:spPr>
        <p:txBody>
          <a:bodyPr wrap="none">
            <a:spAutoFit/>
          </a:bodyPr>
          <a:lstStyle/>
          <a:p>
            <a:r>
              <a:rPr lang="cs-CZ" sz="3200" b="1" dirty="0" err="1"/>
              <a:t>Waste</a:t>
            </a:r>
            <a:r>
              <a:rPr lang="cs-CZ" sz="3200" b="1" dirty="0"/>
              <a:t> and </a:t>
            </a:r>
            <a:r>
              <a:rPr lang="cs-CZ" sz="3200" b="1" dirty="0" err="1"/>
              <a:t>health</a:t>
            </a:r>
            <a:endParaRPr lang="cs-CZ" sz="3200" b="1" dirty="0"/>
          </a:p>
        </p:txBody>
      </p:sp>
    </p:spTree>
    <p:extLst>
      <p:ext uri="{BB962C8B-B14F-4D97-AF65-F5344CB8AC3E}">
        <p14:creationId xmlns:p14="http://schemas.microsoft.com/office/powerpoint/2010/main" val="1777519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4577021" y="547629"/>
            <a:ext cx="3165867" cy="584775"/>
          </a:xfrm>
          <a:prstGeom prst="rect">
            <a:avLst/>
          </a:prstGeom>
        </p:spPr>
        <p:txBody>
          <a:bodyPr wrap="none">
            <a:spAutoFit/>
          </a:bodyPr>
          <a:lstStyle/>
          <a:p>
            <a:r>
              <a:rPr lang="cs-CZ" sz="3200" b="1" dirty="0" err="1"/>
              <a:t>Waste</a:t>
            </a:r>
            <a:r>
              <a:rPr lang="cs-CZ" sz="3200" b="1" dirty="0"/>
              <a:t> and </a:t>
            </a:r>
            <a:r>
              <a:rPr lang="cs-CZ" sz="3200" b="1" dirty="0" err="1"/>
              <a:t>health</a:t>
            </a:r>
            <a:endParaRPr lang="cs-CZ" sz="3200" b="1" dirty="0"/>
          </a:p>
        </p:txBody>
      </p:sp>
      <p:sp>
        <p:nvSpPr>
          <p:cNvPr id="4" name="Obdélník 3"/>
          <p:cNvSpPr/>
          <p:nvPr/>
        </p:nvSpPr>
        <p:spPr>
          <a:xfrm>
            <a:off x="1525960" y="2168320"/>
            <a:ext cx="9267987" cy="3416320"/>
          </a:xfrm>
          <a:prstGeom prst="rect">
            <a:avLst/>
          </a:prstGeom>
        </p:spPr>
        <p:txBody>
          <a:bodyPr wrap="square">
            <a:spAutoFit/>
          </a:bodyPr>
          <a:lstStyle/>
          <a:p>
            <a:r>
              <a:rPr lang="cs-CZ" sz="2400" b="1" dirty="0"/>
              <a:t>C</a:t>
            </a:r>
            <a:r>
              <a:rPr lang="en-US" sz="2400" b="1" dirty="0" err="1"/>
              <a:t>ategories</a:t>
            </a:r>
            <a:r>
              <a:rPr lang="en-US" sz="2400" b="1" dirty="0"/>
              <a:t> of waste from medical facilities</a:t>
            </a:r>
            <a:br>
              <a:rPr lang="en-US" sz="2400" dirty="0"/>
            </a:br>
            <a:br>
              <a:rPr lang="en-US" sz="2400" dirty="0"/>
            </a:br>
            <a:r>
              <a:rPr lang="en-US" sz="2400" b="1" dirty="0"/>
              <a:t>Specific waste</a:t>
            </a:r>
            <a:br>
              <a:rPr lang="en-US" sz="2400" dirty="0"/>
            </a:br>
            <a:r>
              <a:rPr lang="en-US" sz="2400" dirty="0"/>
              <a:t>Sharp objects</a:t>
            </a:r>
            <a:br>
              <a:rPr lang="en-US" sz="2400" dirty="0"/>
            </a:br>
            <a:r>
              <a:rPr lang="en-US" sz="2400" dirty="0"/>
              <a:t>Pathological and biologically contaminated waste</a:t>
            </a:r>
            <a:br>
              <a:rPr lang="en-US" sz="2400" dirty="0"/>
            </a:br>
            <a:r>
              <a:rPr lang="en-US" sz="2400" dirty="0"/>
              <a:t>Discarded chemicals, drugs</a:t>
            </a:r>
            <a:br>
              <a:rPr lang="en-US" sz="2400" dirty="0"/>
            </a:br>
            <a:br>
              <a:rPr lang="en-US" sz="2400" dirty="0"/>
            </a:br>
            <a:r>
              <a:rPr lang="en-US" sz="2400" b="1" dirty="0"/>
              <a:t>Non-specific waste</a:t>
            </a:r>
            <a:br>
              <a:rPr lang="en-US" sz="2400" dirty="0"/>
            </a:br>
            <a:r>
              <a:rPr lang="en-US" sz="2400" dirty="0"/>
              <a:t>Other wastes not requiring protection against the spread of infections</a:t>
            </a:r>
            <a:endParaRPr lang="cs-CZ" sz="2400" dirty="0"/>
          </a:p>
        </p:txBody>
      </p:sp>
    </p:spTree>
    <p:extLst>
      <p:ext uri="{BB962C8B-B14F-4D97-AF65-F5344CB8AC3E}">
        <p14:creationId xmlns:p14="http://schemas.microsoft.com/office/powerpoint/2010/main" val="2680244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71351" y="2488859"/>
            <a:ext cx="9521126" cy="1938992"/>
          </a:xfrm>
          <a:prstGeom prst="rect">
            <a:avLst/>
          </a:prstGeom>
        </p:spPr>
        <p:txBody>
          <a:bodyPr wrap="square">
            <a:spAutoFit/>
          </a:bodyPr>
          <a:lstStyle/>
          <a:p>
            <a:r>
              <a:rPr lang="en-US" sz="2400" b="1" dirty="0"/>
              <a:t>Exposure:</a:t>
            </a:r>
            <a:endParaRPr lang="cs-CZ" sz="2400" b="1" dirty="0"/>
          </a:p>
          <a:p>
            <a:br>
              <a:rPr lang="en-US" sz="2400" dirty="0"/>
            </a:br>
            <a:r>
              <a:rPr lang="en-US" sz="2400" dirty="0"/>
              <a:t>Dust</a:t>
            </a:r>
            <a:br>
              <a:rPr lang="en-US" sz="2400" dirty="0"/>
            </a:br>
            <a:r>
              <a:rPr lang="en-US" sz="2400" dirty="0"/>
              <a:t>Contact</a:t>
            </a:r>
            <a:br>
              <a:rPr lang="en-US" sz="2400" dirty="0"/>
            </a:br>
            <a:r>
              <a:rPr lang="en-US" sz="2400" dirty="0"/>
              <a:t>Mediated (contamination of water, soil, food chains,</a:t>
            </a:r>
            <a:r>
              <a:rPr lang="cs-CZ" sz="2400" dirty="0"/>
              <a:t> </a:t>
            </a:r>
            <a:r>
              <a:rPr lang="en-US" sz="2400" dirty="0"/>
              <a:t>insects, rodents</a:t>
            </a:r>
            <a:endParaRPr lang="cs-CZ" sz="2400" dirty="0"/>
          </a:p>
        </p:txBody>
      </p:sp>
      <p:sp>
        <p:nvSpPr>
          <p:cNvPr id="3" name="Obdélník 2"/>
          <p:cNvSpPr/>
          <p:nvPr/>
        </p:nvSpPr>
        <p:spPr>
          <a:xfrm>
            <a:off x="4948981" y="656117"/>
            <a:ext cx="3165867" cy="584775"/>
          </a:xfrm>
          <a:prstGeom prst="rect">
            <a:avLst/>
          </a:prstGeom>
        </p:spPr>
        <p:txBody>
          <a:bodyPr wrap="none">
            <a:spAutoFit/>
          </a:bodyPr>
          <a:lstStyle/>
          <a:p>
            <a:r>
              <a:rPr lang="cs-CZ" sz="3200" b="1" dirty="0" err="1"/>
              <a:t>Waste</a:t>
            </a:r>
            <a:r>
              <a:rPr lang="cs-CZ" sz="3200" b="1" dirty="0"/>
              <a:t> and </a:t>
            </a:r>
            <a:r>
              <a:rPr lang="cs-CZ" sz="3200" b="1" dirty="0" err="1"/>
              <a:t>health</a:t>
            </a:r>
            <a:endParaRPr lang="cs-CZ" sz="3200" b="1" dirty="0"/>
          </a:p>
        </p:txBody>
      </p:sp>
    </p:spTree>
    <p:extLst>
      <p:ext uri="{BB962C8B-B14F-4D97-AF65-F5344CB8AC3E}">
        <p14:creationId xmlns:p14="http://schemas.microsoft.com/office/powerpoint/2010/main" val="40953892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62738" y="2012353"/>
            <a:ext cx="11101954" cy="4154984"/>
          </a:xfrm>
          <a:prstGeom prst="rect">
            <a:avLst/>
          </a:prstGeom>
        </p:spPr>
        <p:txBody>
          <a:bodyPr wrap="square">
            <a:spAutoFit/>
          </a:bodyPr>
          <a:lstStyle/>
          <a:p>
            <a:r>
              <a:rPr lang="en-US" sz="2400" b="1" dirty="0"/>
              <a:t>Effects:</a:t>
            </a:r>
            <a:br>
              <a:rPr lang="en-US" sz="2400" dirty="0"/>
            </a:br>
            <a:r>
              <a:rPr lang="en-US" sz="2400" dirty="0"/>
              <a:t>Irritation, toxic smoke</a:t>
            </a:r>
            <a:endParaRPr lang="cs-CZ" sz="2400" dirty="0"/>
          </a:p>
          <a:p>
            <a:br>
              <a:rPr lang="en-US" sz="2400" dirty="0"/>
            </a:br>
            <a:r>
              <a:rPr lang="en-US" sz="2400" dirty="0"/>
              <a:t>Parasitic infections </a:t>
            </a:r>
            <a:r>
              <a:rPr lang="cs-CZ" sz="2400" dirty="0"/>
              <a:t>- </a:t>
            </a:r>
            <a:r>
              <a:rPr lang="en-US" sz="2400" dirty="0" err="1"/>
              <a:t>helminthoses</a:t>
            </a:r>
            <a:r>
              <a:rPr lang="en-US" sz="2400" dirty="0"/>
              <a:t>, amoebae, </a:t>
            </a:r>
            <a:r>
              <a:rPr lang="en-US" sz="2400" dirty="0" err="1"/>
              <a:t>cercariae</a:t>
            </a:r>
            <a:r>
              <a:rPr lang="en-US" sz="2400" dirty="0"/>
              <a:t> (</a:t>
            </a:r>
            <a:r>
              <a:rPr lang="cs-CZ" sz="2400" dirty="0" err="1"/>
              <a:t>maggot</a:t>
            </a:r>
            <a:r>
              <a:rPr lang="cs-CZ" sz="2400" dirty="0"/>
              <a:t> </a:t>
            </a:r>
            <a:r>
              <a:rPr lang="cs-CZ" sz="2400" dirty="0" err="1"/>
              <a:t>stage</a:t>
            </a:r>
            <a:r>
              <a:rPr lang="cs-CZ" sz="2400" dirty="0"/>
              <a:t>, </a:t>
            </a:r>
            <a:r>
              <a:rPr lang="en-US" sz="2400" dirty="0"/>
              <a:t>the evolutionary stage of the </a:t>
            </a:r>
            <a:r>
              <a:rPr lang="en-US" sz="2400" dirty="0" err="1"/>
              <a:t>motolic</a:t>
            </a:r>
            <a:r>
              <a:rPr lang="en-US" sz="2400" dirty="0"/>
              <a:t>, leaving the guts and looking for the host - the human)</a:t>
            </a:r>
            <a:endParaRPr lang="cs-CZ" sz="2400" dirty="0"/>
          </a:p>
          <a:p>
            <a:br>
              <a:rPr lang="en-US" sz="2400" dirty="0"/>
            </a:br>
            <a:r>
              <a:rPr lang="en-US" sz="2400" dirty="0" err="1"/>
              <a:t>Zoonoses</a:t>
            </a:r>
            <a:endParaRPr lang="cs-CZ" sz="2400" dirty="0"/>
          </a:p>
          <a:p>
            <a:br>
              <a:rPr lang="en-US" sz="2400" dirty="0"/>
            </a:br>
            <a:r>
              <a:rPr lang="en-US" sz="2400" dirty="0"/>
              <a:t>Hepatitis, AIDS</a:t>
            </a:r>
            <a:endParaRPr lang="cs-CZ" sz="2400" dirty="0"/>
          </a:p>
          <a:p>
            <a:br>
              <a:rPr lang="en-US" sz="2400" dirty="0"/>
            </a:br>
            <a:r>
              <a:rPr lang="en-US" sz="2400" dirty="0"/>
              <a:t>Poisoning</a:t>
            </a:r>
            <a:endParaRPr lang="cs-CZ" sz="2400" dirty="0"/>
          </a:p>
        </p:txBody>
      </p:sp>
      <p:sp>
        <p:nvSpPr>
          <p:cNvPr id="3" name="Obdélník 2"/>
          <p:cNvSpPr/>
          <p:nvPr/>
        </p:nvSpPr>
        <p:spPr>
          <a:xfrm>
            <a:off x="5067656" y="857595"/>
            <a:ext cx="3165867" cy="584775"/>
          </a:xfrm>
          <a:prstGeom prst="rect">
            <a:avLst/>
          </a:prstGeom>
        </p:spPr>
        <p:txBody>
          <a:bodyPr wrap="none">
            <a:spAutoFit/>
          </a:bodyPr>
          <a:lstStyle/>
          <a:p>
            <a:r>
              <a:rPr lang="cs-CZ" sz="3200" b="1" dirty="0" err="1"/>
              <a:t>Waste</a:t>
            </a:r>
            <a:r>
              <a:rPr lang="cs-CZ" sz="3200" b="1" dirty="0"/>
              <a:t> and </a:t>
            </a:r>
            <a:r>
              <a:rPr lang="cs-CZ" sz="3200" b="1" dirty="0" err="1"/>
              <a:t>health</a:t>
            </a:r>
            <a:endParaRPr lang="cs-CZ" sz="3200" b="1" dirty="0"/>
          </a:p>
        </p:txBody>
      </p:sp>
    </p:spTree>
    <p:extLst>
      <p:ext uri="{BB962C8B-B14F-4D97-AF65-F5344CB8AC3E}">
        <p14:creationId xmlns:p14="http://schemas.microsoft.com/office/powerpoint/2010/main" val="1074010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18221" y="536993"/>
            <a:ext cx="7634975" cy="584775"/>
          </a:xfrm>
          <a:prstGeom prst="rect">
            <a:avLst/>
          </a:prstGeom>
        </p:spPr>
        <p:txBody>
          <a:bodyPr wrap="none">
            <a:spAutoFit/>
          </a:bodyPr>
          <a:lstStyle/>
          <a:p>
            <a:r>
              <a:rPr lang="en-US" sz="3200" b="1" dirty="0"/>
              <a:t>Biological (biogenic) value of drinking water</a:t>
            </a:r>
            <a:endParaRPr lang="cs-CZ" sz="3200" b="1" dirty="0"/>
          </a:p>
        </p:txBody>
      </p:sp>
      <p:sp>
        <p:nvSpPr>
          <p:cNvPr id="3" name="Obdélník 2"/>
          <p:cNvSpPr/>
          <p:nvPr/>
        </p:nvSpPr>
        <p:spPr>
          <a:xfrm>
            <a:off x="1140544" y="1654559"/>
            <a:ext cx="9674941" cy="3785652"/>
          </a:xfrm>
          <a:prstGeom prst="rect">
            <a:avLst/>
          </a:prstGeom>
        </p:spPr>
        <p:txBody>
          <a:bodyPr wrap="square">
            <a:spAutoFit/>
          </a:bodyPr>
          <a:lstStyle/>
          <a:p>
            <a:r>
              <a:rPr lang="en-US" sz="2400" dirty="0"/>
              <a:t>Drinking water must be health-conscious with a satisfactory biological value.</a:t>
            </a:r>
            <a:endParaRPr lang="cs-CZ" sz="2400" dirty="0"/>
          </a:p>
          <a:p>
            <a:br>
              <a:rPr lang="en-US" sz="2400" dirty="0"/>
            </a:br>
            <a:r>
              <a:rPr lang="en-US" sz="2400" dirty="0"/>
              <a:t>Mineral substances contained in drinking water are usually in ion form, perfectly dissolved, and are therefore easily </a:t>
            </a:r>
            <a:r>
              <a:rPr lang="en-US" sz="2400" dirty="0" err="1"/>
              <a:t>resorbable</a:t>
            </a:r>
            <a:r>
              <a:rPr lang="en-US" sz="2400" dirty="0"/>
              <a:t> and more usable for the organism.</a:t>
            </a:r>
            <a:endParaRPr lang="cs-CZ" sz="2400" dirty="0"/>
          </a:p>
          <a:p>
            <a:br>
              <a:rPr lang="en-US" sz="2400" dirty="0"/>
            </a:br>
            <a:r>
              <a:rPr lang="en-US" sz="2400" dirty="0"/>
              <a:t>Water is an important source of </a:t>
            </a:r>
            <a:r>
              <a:rPr lang="cs-CZ" sz="2400" dirty="0" err="1"/>
              <a:t>all</a:t>
            </a:r>
            <a:r>
              <a:rPr lang="cs-CZ" sz="2400" dirty="0"/>
              <a:t> </a:t>
            </a:r>
            <a:r>
              <a:rPr lang="cs-CZ" sz="2400" dirty="0" err="1"/>
              <a:t>required</a:t>
            </a:r>
            <a:r>
              <a:rPr lang="cs-CZ" sz="2400" dirty="0"/>
              <a:t> </a:t>
            </a:r>
            <a:r>
              <a:rPr lang="en-US" sz="2400" dirty="0"/>
              <a:t>minerals </a:t>
            </a:r>
            <a:endParaRPr lang="cs-CZ" sz="2400" dirty="0"/>
          </a:p>
          <a:p>
            <a:r>
              <a:rPr lang="en-US" sz="2400" dirty="0"/>
              <a:t>(fluorine in the form of fluoride anions, iodine, sodium, </a:t>
            </a:r>
            <a:endParaRPr lang="cs-CZ" sz="2400" dirty="0"/>
          </a:p>
          <a:p>
            <a:r>
              <a:rPr lang="en-US" sz="2400" dirty="0"/>
              <a:t>potassium, the calcium / magnesium ratio, selenium, </a:t>
            </a:r>
            <a:endParaRPr lang="cs-CZ" sz="2400" dirty="0"/>
          </a:p>
          <a:p>
            <a:r>
              <a:rPr lang="en-US" sz="2400" dirty="0"/>
              <a:t>zinc and other macro and micro elements).</a:t>
            </a:r>
            <a:endParaRPr lang="cs-CZ" sz="2400" dirty="0"/>
          </a:p>
        </p:txBody>
      </p:sp>
      <p:pic>
        <p:nvPicPr>
          <p:cNvPr id="4" name="Obrázek 3"/>
          <p:cNvPicPr>
            <a:picLocks noChangeAspect="1"/>
          </p:cNvPicPr>
          <p:nvPr/>
        </p:nvPicPr>
        <p:blipFill>
          <a:blip r:embed="rId2"/>
          <a:stretch>
            <a:fillRect/>
          </a:stretch>
        </p:blipFill>
        <p:spPr>
          <a:xfrm>
            <a:off x="8417011" y="3352800"/>
            <a:ext cx="3319719" cy="3319719"/>
          </a:xfrm>
          <a:prstGeom prst="rect">
            <a:avLst/>
          </a:prstGeom>
        </p:spPr>
      </p:pic>
    </p:spTree>
    <p:extLst>
      <p:ext uri="{BB962C8B-B14F-4D97-AF65-F5344CB8AC3E}">
        <p14:creationId xmlns:p14="http://schemas.microsoft.com/office/powerpoint/2010/main" val="33151398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54366" y="2305835"/>
            <a:ext cx="10707369" cy="3785652"/>
          </a:xfrm>
          <a:prstGeom prst="rect">
            <a:avLst/>
          </a:prstGeom>
        </p:spPr>
        <p:txBody>
          <a:bodyPr wrap="square">
            <a:spAutoFit/>
          </a:bodyPr>
          <a:lstStyle/>
          <a:p>
            <a:endParaRPr lang="en-US" sz="2400" dirty="0"/>
          </a:p>
          <a:p>
            <a:r>
              <a:rPr lang="en-US" sz="2400" b="1" dirty="0"/>
              <a:t>Action:</a:t>
            </a:r>
            <a:endParaRPr lang="cs-CZ" sz="2400" b="1" dirty="0"/>
          </a:p>
          <a:p>
            <a:br>
              <a:rPr lang="en-US" sz="2400" dirty="0"/>
            </a:br>
            <a:r>
              <a:rPr lang="en-US" sz="2400" dirty="0"/>
              <a:t>Minimizing quantity (recycling, use of one – off</a:t>
            </a:r>
            <a:r>
              <a:rPr lang="cs-CZ" sz="2400" dirty="0"/>
              <a:t> </a:t>
            </a:r>
            <a:r>
              <a:rPr lang="en-US" sz="2400" dirty="0"/>
              <a:t>packaging)</a:t>
            </a:r>
            <a:endParaRPr lang="cs-CZ" sz="2400" dirty="0"/>
          </a:p>
          <a:p>
            <a:br>
              <a:rPr lang="en-US" sz="2400" dirty="0"/>
            </a:br>
            <a:r>
              <a:rPr lang="en-US" sz="2400" dirty="0"/>
              <a:t>Selection of suitable sites and landfill security</a:t>
            </a:r>
            <a:endParaRPr lang="cs-CZ" sz="2400" dirty="0"/>
          </a:p>
          <a:p>
            <a:br>
              <a:rPr lang="en-US" sz="2400" dirty="0"/>
            </a:br>
            <a:r>
              <a:rPr lang="en-US" sz="2400" dirty="0"/>
              <a:t>Separation of toxic, infectious, radioactive waste</a:t>
            </a:r>
            <a:endParaRPr lang="cs-CZ" sz="2400" dirty="0"/>
          </a:p>
          <a:p>
            <a:br>
              <a:rPr lang="en-US" sz="2400" dirty="0"/>
            </a:br>
            <a:r>
              <a:rPr lang="en-US" sz="2400" dirty="0"/>
              <a:t>Education of the population</a:t>
            </a:r>
          </a:p>
        </p:txBody>
      </p:sp>
      <p:sp>
        <p:nvSpPr>
          <p:cNvPr id="3" name="Obdélník 2"/>
          <p:cNvSpPr/>
          <p:nvPr/>
        </p:nvSpPr>
        <p:spPr>
          <a:xfrm>
            <a:off x="4513066" y="766513"/>
            <a:ext cx="3165867" cy="584775"/>
          </a:xfrm>
          <a:prstGeom prst="rect">
            <a:avLst/>
          </a:prstGeom>
        </p:spPr>
        <p:txBody>
          <a:bodyPr wrap="none">
            <a:spAutoFit/>
          </a:bodyPr>
          <a:lstStyle/>
          <a:p>
            <a:r>
              <a:rPr lang="cs-CZ" sz="3200" b="1" dirty="0" err="1"/>
              <a:t>Waste</a:t>
            </a:r>
            <a:r>
              <a:rPr lang="cs-CZ" sz="3200" b="1" dirty="0"/>
              <a:t> and </a:t>
            </a:r>
            <a:r>
              <a:rPr lang="cs-CZ" sz="3200" b="1" dirty="0" err="1"/>
              <a:t>health</a:t>
            </a:r>
            <a:endParaRPr lang="cs-CZ" sz="3200" b="1" dirty="0"/>
          </a:p>
        </p:txBody>
      </p:sp>
    </p:spTree>
    <p:extLst>
      <p:ext uri="{BB962C8B-B14F-4D97-AF65-F5344CB8AC3E}">
        <p14:creationId xmlns:p14="http://schemas.microsoft.com/office/powerpoint/2010/main" val="29837169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64216" y="2104356"/>
            <a:ext cx="10327037" cy="3416320"/>
          </a:xfrm>
          <a:prstGeom prst="rect">
            <a:avLst/>
          </a:prstGeom>
        </p:spPr>
        <p:txBody>
          <a:bodyPr wrap="square">
            <a:spAutoFit/>
          </a:bodyPr>
          <a:lstStyle/>
          <a:p>
            <a:r>
              <a:rPr lang="en-US" sz="2400" b="1" dirty="0"/>
              <a:t>Waste disposal:</a:t>
            </a:r>
            <a:endParaRPr lang="cs-CZ" sz="2400" b="1" dirty="0"/>
          </a:p>
          <a:p>
            <a:br>
              <a:rPr lang="en-US" sz="2400" dirty="0"/>
            </a:br>
            <a:r>
              <a:rPr lang="en-US" sz="2400" dirty="0"/>
              <a:t>Landfills</a:t>
            </a:r>
            <a:br>
              <a:rPr lang="en-US" sz="2400" dirty="0"/>
            </a:br>
            <a:r>
              <a:rPr lang="en-US" sz="2400" dirty="0"/>
              <a:t>Composting</a:t>
            </a:r>
            <a:br>
              <a:rPr lang="en-US" sz="2400" dirty="0"/>
            </a:br>
            <a:r>
              <a:rPr lang="en-US" sz="2400" dirty="0"/>
              <a:t>Combustion</a:t>
            </a:r>
            <a:br>
              <a:rPr lang="en-US" sz="2400" dirty="0"/>
            </a:br>
            <a:r>
              <a:rPr lang="en-US" sz="2400" dirty="0"/>
              <a:t>Chemical destruction</a:t>
            </a:r>
            <a:br>
              <a:rPr lang="en-US" sz="2400" dirty="0"/>
            </a:br>
            <a:r>
              <a:rPr lang="en-US" sz="2400" dirty="0"/>
              <a:t>Storage</a:t>
            </a:r>
            <a:br>
              <a:rPr lang="en-US" sz="2400" dirty="0"/>
            </a:br>
            <a:r>
              <a:rPr lang="cs-CZ" sz="2400" dirty="0"/>
              <a:t>F</a:t>
            </a:r>
            <a:r>
              <a:rPr lang="en-US" sz="2400" dirty="0" err="1"/>
              <a:t>eeding</a:t>
            </a:r>
            <a:r>
              <a:rPr lang="cs-CZ" sz="2400" dirty="0"/>
              <a:t> to </a:t>
            </a:r>
            <a:r>
              <a:rPr lang="cs-CZ" sz="2400" dirty="0" err="1"/>
              <a:t>animals</a:t>
            </a:r>
            <a:br>
              <a:rPr lang="en-US" sz="2400" dirty="0"/>
            </a:br>
            <a:r>
              <a:rPr lang="en-US" sz="2400" dirty="0"/>
              <a:t>Recycling of sorted waste (glass, paper, plastics, metals)</a:t>
            </a:r>
            <a:endParaRPr lang="cs-CZ" sz="2400" dirty="0"/>
          </a:p>
        </p:txBody>
      </p:sp>
      <p:sp>
        <p:nvSpPr>
          <p:cNvPr id="3" name="Obdélník 2"/>
          <p:cNvSpPr/>
          <p:nvPr/>
        </p:nvSpPr>
        <p:spPr>
          <a:xfrm>
            <a:off x="4742191" y="718110"/>
            <a:ext cx="3165867" cy="584775"/>
          </a:xfrm>
          <a:prstGeom prst="rect">
            <a:avLst/>
          </a:prstGeom>
        </p:spPr>
        <p:txBody>
          <a:bodyPr wrap="none">
            <a:spAutoFit/>
          </a:bodyPr>
          <a:lstStyle/>
          <a:p>
            <a:r>
              <a:rPr lang="cs-CZ" sz="3200" b="1" dirty="0" err="1"/>
              <a:t>Waste</a:t>
            </a:r>
            <a:r>
              <a:rPr lang="cs-CZ" sz="3200" b="1" dirty="0"/>
              <a:t> and </a:t>
            </a:r>
            <a:r>
              <a:rPr lang="cs-CZ" sz="3200" b="1" dirty="0" err="1"/>
              <a:t>health</a:t>
            </a:r>
            <a:endParaRPr lang="cs-CZ" sz="3200" b="1" dirty="0"/>
          </a:p>
        </p:txBody>
      </p:sp>
    </p:spTree>
    <p:extLst>
      <p:ext uri="{BB962C8B-B14F-4D97-AF65-F5344CB8AC3E}">
        <p14:creationId xmlns:p14="http://schemas.microsoft.com/office/powerpoint/2010/main" val="11297451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41893" y="554487"/>
            <a:ext cx="9108213" cy="5749026"/>
          </a:xfrm>
          <a:prstGeom prst="rect">
            <a:avLst/>
          </a:prstGeom>
        </p:spPr>
      </p:pic>
      <p:sp>
        <p:nvSpPr>
          <p:cNvPr id="3" name="TextovéPole 2">
            <a:extLst>
              <a:ext uri="{FF2B5EF4-FFF2-40B4-BE49-F238E27FC236}">
                <a16:creationId xmlns:a16="http://schemas.microsoft.com/office/drawing/2014/main" id="{CA7DC77C-33C0-4AD6-AADB-5F29EB336210}"/>
              </a:ext>
            </a:extLst>
          </p:cNvPr>
          <p:cNvSpPr txBox="1"/>
          <p:nvPr/>
        </p:nvSpPr>
        <p:spPr>
          <a:xfrm>
            <a:off x="2015231" y="0"/>
            <a:ext cx="7672357" cy="584775"/>
          </a:xfrm>
          <a:prstGeom prst="rect">
            <a:avLst/>
          </a:prstGeom>
          <a:noFill/>
        </p:spPr>
        <p:txBody>
          <a:bodyPr wrap="none" rtlCol="0">
            <a:spAutoFit/>
          </a:bodyPr>
          <a:lstStyle/>
          <a:p>
            <a:r>
              <a:rPr lang="en-US" sz="3200" dirty="0"/>
              <a:t>Preparation of landfills – must be waterproof</a:t>
            </a:r>
          </a:p>
        </p:txBody>
      </p:sp>
    </p:spTree>
    <p:extLst>
      <p:ext uri="{BB962C8B-B14F-4D97-AF65-F5344CB8AC3E}">
        <p14:creationId xmlns:p14="http://schemas.microsoft.com/office/powerpoint/2010/main" val="4972372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41893" y="554487"/>
            <a:ext cx="9108213" cy="5749026"/>
          </a:xfrm>
          <a:prstGeom prst="rect">
            <a:avLst/>
          </a:prstGeom>
        </p:spPr>
      </p:pic>
      <p:pic>
        <p:nvPicPr>
          <p:cNvPr id="3" name="Obrázek 2">
            <a:extLst>
              <a:ext uri="{FF2B5EF4-FFF2-40B4-BE49-F238E27FC236}">
                <a16:creationId xmlns:a16="http://schemas.microsoft.com/office/drawing/2014/main" id="{CB971545-EDDB-45BB-AB4A-F069FD49C477}"/>
              </a:ext>
            </a:extLst>
          </p:cNvPr>
          <p:cNvPicPr>
            <a:picLocks noChangeAspect="1"/>
          </p:cNvPicPr>
          <p:nvPr/>
        </p:nvPicPr>
        <p:blipFill>
          <a:blip r:embed="rId3"/>
          <a:stretch>
            <a:fillRect/>
          </a:stretch>
        </p:blipFill>
        <p:spPr>
          <a:xfrm>
            <a:off x="1870366" y="0"/>
            <a:ext cx="7888908" cy="853514"/>
          </a:xfrm>
          <a:prstGeom prst="rect">
            <a:avLst/>
          </a:prstGeom>
        </p:spPr>
      </p:pic>
      <p:sp>
        <p:nvSpPr>
          <p:cNvPr id="4" name="TextovéPole 3">
            <a:extLst>
              <a:ext uri="{FF2B5EF4-FFF2-40B4-BE49-F238E27FC236}">
                <a16:creationId xmlns:a16="http://schemas.microsoft.com/office/drawing/2014/main" id="{12AA9D50-9EED-41CC-92E4-CAE26D5F42CA}"/>
              </a:ext>
            </a:extLst>
          </p:cNvPr>
          <p:cNvSpPr txBox="1"/>
          <p:nvPr/>
        </p:nvSpPr>
        <p:spPr>
          <a:xfrm>
            <a:off x="1606858" y="853514"/>
            <a:ext cx="9037602" cy="830997"/>
          </a:xfrm>
          <a:prstGeom prst="rect">
            <a:avLst/>
          </a:prstGeom>
          <a:noFill/>
        </p:spPr>
        <p:txBody>
          <a:bodyPr wrap="none" rtlCol="0">
            <a:spAutoFit/>
          </a:bodyPr>
          <a:lstStyle/>
          <a:p>
            <a:pPr algn="ctr"/>
            <a:r>
              <a:rPr lang="en-US" sz="2400" dirty="0"/>
              <a:t>But also drained – any water from waste and rainfall – otherwise there </a:t>
            </a:r>
            <a:endParaRPr lang="cs-CZ" sz="2400" dirty="0"/>
          </a:p>
          <a:p>
            <a:pPr algn="ctr"/>
            <a:r>
              <a:rPr lang="en-US" sz="2400" dirty="0"/>
              <a:t>would be a lake soon</a:t>
            </a:r>
          </a:p>
        </p:txBody>
      </p:sp>
    </p:spTree>
    <p:extLst>
      <p:ext uri="{BB962C8B-B14F-4D97-AF65-F5344CB8AC3E}">
        <p14:creationId xmlns:p14="http://schemas.microsoft.com/office/powerpoint/2010/main" val="16629076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084484" y="560583"/>
            <a:ext cx="8023031" cy="5736833"/>
          </a:xfrm>
          <a:prstGeom prst="rect">
            <a:avLst/>
          </a:prstGeom>
        </p:spPr>
      </p:pic>
      <p:sp>
        <p:nvSpPr>
          <p:cNvPr id="3" name="TextovéPole 2">
            <a:extLst>
              <a:ext uri="{FF2B5EF4-FFF2-40B4-BE49-F238E27FC236}">
                <a16:creationId xmlns:a16="http://schemas.microsoft.com/office/drawing/2014/main" id="{9B0582B9-5156-4272-989E-99B765C84F21}"/>
              </a:ext>
            </a:extLst>
          </p:cNvPr>
          <p:cNvSpPr txBox="1"/>
          <p:nvPr/>
        </p:nvSpPr>
        <p:spPr>
          <a:xfrm>
            <a:off x="3684233" y="0"/>
            <a:ext cx="4195379" cy="584775"/>
          </a:xfrm>
          <a:prstGeom prst="rect">
            <a:avLst/>
          </a:prstGeom>
          <a:noFill/>
        </p:spPr>
        <p:txBody>
          <a:bodyPr wrap="none" rtlCol="0">
            <a:spAutoFit/>
          </a:bodyPr>
          <a:lstStyle/>
          <a:p>
            <a:r>
              <a:rPr lang="en-US" sz="3200" dirty="0"/>
              <a:t>When the landfills is full</a:t>
            </a:r>
          </a:p>
        </p:txBody>
      </p:sp>
    </p:spTree>
    <p:extLst>
      <p:ext uri="{BB962C8B-B14F-4D97-AF65-F5344CB8AC3E}">
        <p14:creationId xmlns:p14="http://schemas.microsoft.com/office/powerpoint/2010/main" val="38165598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3603" y="990388"/>
            <a:ext cx="9144793" cy="4877223"/>
          </a:xfrm>
          <a:prstGeom prst="rect">
            <a:avLst/>
          </a:prstGeom>
        </p:spPr>
      </p:pic>
      <p:sp>
        <p:nvSpPr>
          <p:cNvPr id="3" name="TextovéPole 2">
            <a:extLst>
              <a:ext uri="{FF2B5EF4-FFF2-40B4-BE49-F238E27FC236}">
                <a16:creationId xmlns:a16="http://schemas.microsoft.com/office/drawing/2014/main" id="{B8EF8653-98C6-4FB9-A323-0E5C5BEBAAA4}"/>
              </a:ext>
            </a:extLst>
          </p:cNvPr>
          <p:cNvSpPr txBox="1"/>
          <p:nvPr/>
        </p:nvSpPr>
        <p:spPr>
          <a:xfrm>
            <a:off x="683580" y="284085"/>
            <a:ext cx="11077200" cy="523220"/>
          </a:xfrm>
          <a:prstGeom prst="rect">
            <a:avLst/>
          </a:prstGeom>
          <a:noFill/>
        </p:spPr>
        <p:txBody>
          <a:bodyPr wrap="none" rtlCol="0">
            <a:spAutoFit/>
          </a:bodyPr>
          <a:lstStyle/>
          <a:p>
            <a:r>
              <a:rPr lang="en-US" sz="2800" dirty="0"/>
              <a:t>Once the landfills is covered we must remove gases – methane </a:t>
            </a:r>
            <a:r>
              <a:rPr lang="en-US" sz="2800" dirty="0" err="1"/>
              <a:t>etc</a:t>
            </a:r>
            <a:r>
              <a:rPr lang="en-US" sz="2800" dirty="0"/>
              <a:t> – burn</a:t>
            </a:r>
            <a:r>
              <a:rPr lang="cs-CZ" sz="2800" dirty="0"/>
              <a:t> i</a:t>
            </a:r>
            <a:r>
              <a:rPr lang="en-US" sz="2800" dirty="0"/>
              <a:t>t</a:t>
            </a:r>
          </a:p>
        </p:txBody>
      </p:sp>
    </p:spTree>
    <p:extLst>
      <p:ext uri="{BB962C8B-B14F-4D97-AF65-F5344CB8AC3E}">
        <p14:creationId xmlns:p14="http://schemas.microsoft.com/office/powerpoint/2010/main" val="1149914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82941" y="335406"/>
            <a:ext cx="7085401" cy="584775"/>
          </a:xfrm>
          <a:prstGeom prst="rect">
            <a:avLst/>
          </a:prstGeom>
        </p:spPr>
        <p:txBody>
          <a:bodyPr wrap="none">
            <a:spAutoFit/>
          </a:bodyPr>
          <a:lstStyle/>
          <a:p>
            <a:r>
              <a:rPr lang="en-US" sz="3200" b="1" dirty="0"/>
              <a:t>Drinking water sources - their protection</a:t>
            </a:r>
            <a:endParaRPr lang="cs-CZ" sz="3200" b="1" dirty="0"/>
          </a:p>
        </p:txBody>
      </p:sp>
      <p:sp>
        <p:nvSpPr>
          <p:cNvPr id="3" name="Obdélník 2"/>
          <p:cNvSpPr/>
          <p:nvPr/>
        </p:nvSpPr>
        <p:spPr>
          <a:xfrm>
            <a:off x="1112108" y="1509105"/>
            <a:ext cx="9860692" cy="4524315"/>
          </a:xfrm>
          <a:prstGeom prst="rect">
            <a:avLst/>
          </a:prstGeom>
        </p:spPr>
        <p:txBody>
          <a:bodyPr wrap="square">
            <a:spAutoFit/>
          </a:bodyPr>
          <a:lstStyle/>
          <a:p>
            <a:r>
              <a:rPr lang="cs-CZ" sz="2400" dirty="0"/>
              <a:t>Czech Republic - </a:t>
            </a:r>
            <a:r>
              <a:rPr lang="cs-CZ" sz="2400" dirty="0" err="1"/>
              <a:t>surface</a:t>
            </a:r>
            <a:r>
              <a:rPr lang="cs-CZ" sz="2400" dirty="0"/>
              <a:t> </a:t>
            </a:r>
            <a:r>
              <a:rPr lang="cs-CZ" sz="2400" dirty="0" err="1"/>
              <a:t>sources</a:t>
            </a:r>
            <a:r>
              <a:rPr lang="cs-CZ" sz="2400" dirty="0"/>
              <a:t>: underground source = 1: 1</a:t>
            </a:r>
            <a:br>
              <a:rPr lang="cs-CZ" sz="2400" dirty="0"/>
            </a:br>
            <a:r>
              <a:rPr lang="cs-CZ" sz="2400" dirty="0"/>
              <a:t>2016 - 2.305 </a:t>
            </a:r>
            <a:r>
              <a:rPr lang="cs-CZ" sz="2400" dirty="0" err="1"/>
              <a:t>water</a:t>
            </a:r>
            <a:r>
              <a:rPr lang="cs-CZ" sz="2400" dirty="0"/>
              <a:t> </a:t>
            </a:r>
            <a:r>
              <a:rPr lang="cs-CZ" sz="2400" dirty="0" err="1"/>
              <a:t>treatment</a:t>
            </a:r>
            <a:r>
              <a:rPr lang="cs-CZ" sz="2400" dirty="0"/>
              <a:t> </a:t>
            </a:r>
            <a:r>
              <a:rPr lang="cs-CZ" sz="2400" dirty="0" err="1"/>
              <a:t>plants</a:t>
            </a:r>
            <a:r>
              <a:rPr lang="cs-CZ" sz="2400" dirty="0"/>
              <a:t> - 600 </a:t>
            </a:r>
            <a:r>
              <a:rPr lang="cs-CZ" sz="2400" dirty="0" err="1"/>
              <a:t>million</a:t>
            </a:r>
            <a:r>
              <a:rPr lang="cs-CZ" sz="2400" dirty="0"/>
              <a:t> m</a:t>
            </a:r>
            <a:r>
              <a:rPr lang="cs-CZ" sz="2400" baseline="30000" dirty="0"/>
              <a:t>3</a:t>
            </a:r>
            <a:r>
              <a:rPr lang="cs-CZ" sz="2400" dirty="0"/>
              <a:t> (Prague 100 </a:t>
            </a:r>
            <a:r>
              <a:rPr lang="cs-CZ" sz="2400" dirty="0" err="1"/>
              <a:t>million</a:t>
            </a:r>
            <a:r>
              <a:rPr lang="cs-CZ" sz="2400" dirty="0"/>
              <a:t>)</a:t>
            </a:r>
            <a:br>
              <a:rPr lang="cs-CZ" sz="2400" dirty="0"/>
            </a:br>
            <a:r>
              <a:rPr lang="cs-CZ" sz="2400" dirty="0"/>
              <a:t>Brno dam - 7.6 - 10.8 </a:t>
            </a:r>
            <a:r>
              <a:rPr lang="cs-CZ" sz="2400" dirty="0" err="1"/>
              <a:t>million</a:t>
            </a:r>
            <a:r>
              <a:rPr lang="cs-CZ" sz="2400" dirty="0"/>
              <a:t> m</a:t>
            </a:r>
            <a:r>
              <a:rPr lang="cs-CZ" sz="2400" baseline="30000" dirty="0"/>
              <a:t>3</a:t>
            </a:r>
          </a:p>
          <a:p>
            <a:endParaRPr lang="cs-CZ" sz="2400" dirty="0"/>
          </a:p>
          <a:p>
            <a:r>
              <a:rPr lang="en-US" sz="2400" dirty="0"/>
              <a:t>When determining the range of hygiene protection, account shall be taken of:</a:t>
            </a:r>
            <a:endParaRPr lang="cs-CZ" sz="2400" dirty="0"/>
          </a:p>
          <a:p>
            <a:br>
              <a:rPr lang="en-US" sz="2400" dirty="0"/>
            </a:br>
            <a:r>
              <a:rPr lang="cs-CZ" sz="2400" dirty="0"/>
              <a:t>- </a:t>
            </a:r>
            <a:r>
              <a:rPr lang="en-US" sz="2400" dirty="0"/>
              <a:t>geological composition of soil, its permeability</a:t>
            </a:r>
            <a:r>
              <a:rPr lang="cs-CZ" sz="2400" dirty="0"/>
              <a:t> (</a:t>
            </a:r>
            <a:r>
              <a:rPr lang="cs-CZ" sz="2400" dirty="0" err="1"/>
              <a:t>sand</a:t>
            </a:r>
            <a:r>
              <a:rPr lang="cs-CZ" sz="2400" dirty="0"/>
              <a:t> x </a:t>
            </a:r>
            <a:r>
              <a:rPr lang="cs-CZ" sz="2400" dirty="0" err="1"/>
              <a:t>clay</a:t>
            </a:r>
            <a:r>
              <a:rPr lang="cs-CZ" sz="2400" dirty="0"/>
              <a:t>)</a:t>
            </a:r>
            <a:br>
              <a:rPr lang="en-US" sz="2400" dirty="0"/>
            </a:br>
            <a:r>
              <a:rPr lang="cs-CZ" sz="2400" dirty="0"/>
              <a:t>- </a:t>
            </a:r>
            <a:r>
              <a:rPr lang="en-US" sz="2400" dirty="0"/>
              <a:t>slope of the land around the source</a:t>
            </a:r>
            <a:br>
              <a:rPr lang="en-US" sz="2400" dirty="0"/>
            </a:br>
            <a:r>
              <a:rPr lang="cs-CZ" sz="2400" dirty="0"/>
              <a:t>- </a:t>
            </a:r>
            <a:r>
              <a:rPr lang="en-US" sz="2400" dirty="0"/>
              <a:t>yield</a:t>
            </a:r>
            <a:r>
              <a:rPr lang="cs-CZ" sz="2400" dirty="0"/>
              <a:t> </a:t>
            </a:r>
            <a:r>
              <a:rPr lang="cs-CZ" sz="2400" dirty="0" err="1"/>
              <a:t>of</a:t>
            </a:r>
            <a:r>
              <a:rPr lang="cs-CZ" sz="2400" dirty="0"/>
              <a:t> </a:t>
            </a:r>
            <a:r>
              <a:rPr lang="cs-CZ" sz="2400" dirty="0" err="1"/>
              <a:t>water</a:t>
            </a:r>
            <a:r>
              <a:rPr lang="cs-CZ" sz="2400" dirty="0"/>
              <a:t> source</a:t>
            </a:r>
            <a:br>
              <a:rPr lang="en-US" sz="2400" dirty="0"/>
            </a:br>
            <a:r>
              <a:rPr lang="cs-CZ" sz="2400" dirty="0"/>
              <a:t>- </a:t>
            </a:r>
            <a:r>
              <a:rPr lang="en-US" sz="2400" dirty="0"/>
              <a:t>industrial activity</a:t>
            </a:r>
            <a:br>
              <a:rPr lang="en-US" sz="2400" dirty="0"/>
            </a:br>
            <a:r>
              <a:rPr lang="cs-CZ" sz="2400" dirty="0"/>
              <a:t>- a</a:t>
            </a:r>
            <a:r>
              <a:rPr lang="en-US" sz="2400" dirty="0" err="1"/>
              <a:t>gricultural</a:t>
            </a:r>
            <a:r>
              <a:rPr lang="en-US" sz="2400" dirty="0"/>
              <a:t> activity</a:t>
            </a:r>
            <a:br>
              <a:rPr lang="en-US" sz="2400" dirty="0"/>
            </a:br>
            <a:r>
              <a:rPr lang="cs-CZ" sz="2400" dirty="0"/>
              <a:t>- </a:t>
            </a:r>
            <a:r>
              <a:rPr lang="en-US" sz="2400" dirty="0"/>
              <a:t>transportation around</a:t>
            </a:r>
            <a:r>
              <a:rPr lang="cs-CZ" sz="2400" dirty="0"/>
              <a:t> </a:t>
            </a:r>
            <a:r>
              <a:rPr lang="cs-CZ" sz="2400" dirty="0" err="1"/>
              <a:t>the</a:t>
            </a:r>
            <a:r>
              <a:rPr lang="cs-CZ" sz="2400" dirty="0"/>
              <a:t> source</a:t>
            </a:r>
          </a:p>
        </p:txBody>
      </p:sp>
      <p:pic>
        <p:nvPicPr>
          <p:cNvPr id="4" name="Obrázek 3"/>
          <p:cNvPicPr>
            <a:picLocks noChangeAspect="1"/>
          </p:cNvPicPr>
          <p:nvPr/>
        </p:nvPicPr>
        <p:blipFill>
          <a:blip r:embed="rId2"/>
          <a:stretch>
            <a:fillRect/>
          </a:stretch>
        </p:blipFill>
        <p:spPr>
          <a:xfrm>
            <a:off x="8829675" y="4293329"/>
            <a:ext cx="2143125" cy="2143125"/>
          </a:xfrm>
          <a:prstGeom prst="rect">
            <a:avLst/>
          </a:prstGeom>
        </p:spPr>
      </p:pic>
    </p:spTree>
    <p:extLst>
      <p:ext uri="{BB962C8B-B14F-4D97-AF65-F5344CB8AC3E}">
        <p14:creationId xmlns:p14="http://schemas.microsoft.com/office/powerpoint/2010/main" val="1515113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34772" y="698357"/>
            <a:ext cx="11805219" cy="584775"/>
          </a:xfrm>
          <a:prstGeom prst="rect">
            <a:avLst/>
          </a:prstGeom>
        </p:spPr>
        <p:txBody>
          <a:bodyPr wrap="none">
            <a:spAutoFit/>
          </a:bodyPr>
          <a:lstStyle/>
          <a:p>
            <a:r>
              <a:rPr lang="en-US" sz="3200" b="1" dirty="0"/>
              <a:t>Drinking water sources - a multi-barrier approach to their protection</a:t>
            </a:r>
            <a:endParaRPr lang="cs-CZ" sz="3200" b="1" dirty="0"/>
          </a:p>
        </p:txBody>
      </p:sp>
      <p:sp>
        <p:nvSpPr>
          <p:cNvPr id="3" name="Obdélník 2"/>
          <p:cNvSpPr/>
          <p:nvPr/>
        </p:nvSpPr>
        <p:spPr>
          <a:xfrm>
            <a:off x="1238863" y="1928165"/>
            <a:ext cx="10225549" cy="3416320"/>
          </a:xfrm>
          <a:prstGeom prst="rect">
            <a:avLst/>
          </a:prstGeom>
        </p:spPr>
        <p:txBody>
          <a:bodyPr wrap="square">
            <a:spAutoFit/>
          </a:bodyPr>
          <a:lstStyle/>
          <a:p>
            <a:r>
              <a:rPr lang="en-US" sz="2400" dirty="0"/>
              <a:t>To ensure </a:t>
            </a:r>
            <a:r>
              <a:rPr lang="cs-CZ" sz="2400" dirty="0" err="1"/>
              <a:t>that</a:t>
            </a:r>
            <a:r>
              <a:rPr lang="cs-CZ" sz="2400" dirty="0"/>
              <a:t> </a:t>
            </a:r>
            <a:r>
              <a:rPr lang="cs-CZ" sz="2400" dirty="0" err="1"/>
              <a:t>water</a:t>
            </a:r>
            <a:r>
              <a:rPr lang="cs-CZ" sz="2400" dirty="0"/>
              <a:t> </a:t>
            </a:r>
            <a:r>
              <a:rPr lang="cs-CZ" sz="2400" dirty="0" err="1"/>
              <a:t>is</a:t>
            </a:r>
            <a:r>
              <a:rPr lang="cs-CZ" sz="2400" dirty="0"/>
              <a:t> </a:t>
            </a:r>
            <a:r>
              <a:rPr lang="en-US" sz="2400" dirty="0"/>
              <a:t>microbiological</a:t>
            </a:r>
            <a:r>
              <a:rPr lang="cs-CZ" sz="2400" dirty="0" err="1"/>
              <a:t>ly</a:t>
            </a:r>
            <a:r>
              <a:rPr lang="cs-CZ" sz="2400" dirty="0"/>
              <a:t> </a:t>
            </a:r>
            <a:r>
              <a:rPr lang="cs-CZ" sz="2400" dirty="0" err="1"/>
              <a:t>safe</a:t>
            </a:r>
            <a:r>
              <a:rPr lang="en-US" sz="2400" dirty="0"/>
              <a:t>, it is necessary to apply:</a:t>
            </a:r>
            <a:br>
              <a:rPr lang="en-US" sz="2400" dirty="0"/>
            </a:br>
            <a:br>
              <a:rPr lang="en-US" sz="2400" dirty="0"/>
            </a:br>
            <a:r>
              <a:rPr lang="en-US" sz="2400" dirty="0"/>
              <a:t>1. barrier - consistent protection of water source (functional protection zone)</a:t>
            </a:r>
            <a:br>
              <a:rPr lang="en-US" sz="2400" dirty="0"/>
            </a:br>
            <a:r>
              <a:rPr lang="en-US" sz="2400" dirty="0"/>
              <a:t>2. barrier - the use of such water treatment technology,</a:t>
            </a:r>
            <a:r>
              <a:rPr lang="cs-CZ" sz="2400" dirty="0"/>
              <a:t> </a:t>
            </a:r>
            <a:r>
              <a:rPr lang="en-US" sz="2400" dirty="0"/>
              <a:t>which corresponds to</a:t>
            </a:r>
            <a:endParaRPr lang="cs-CZ" sz="2400" dirty="0"/>
          </a:p>
          <a:p>
            <a:r>
              <a:rPr lang="cs-CZ" sz="2400" dirty="0"/>
              <a:t> </a:t>
            </a:r>
            <a:r>
              <a:rPr lang="en-US" sz="2400" dirty="0"/>
              <a:t> </a:t>
            </a:r>
            <a:r>
              <a:rPr lang="cs-CZ" sz="2400" dirty="0"/>
              <a:t>  </a:t>
            </a:r>
            <a:r>
              <a:rPr lang="en-US" sz="2400" dirty="0"/>
              <a:t>the quality of raw water</a:t>
            </a:r>
            <a:br>
              <a:rPr lang="en-US" sz="2400" dirty="0"/>
            </a:br>
            <a:r>
              <a:rPr lang="en-US" sz="2400" dirty="0"/>
              <a:t>3.</a:t>
            </a:r>
            <a:r>
              <a:rPr lang="cs-CZ" sz="2400" dirty="0"/>
              <a:t> b</a:t>
            </a:r>
            <a:r>
              <a:rPr lang="en-US" sz="2400" dirty="0" err="1"/>
              <a:t>arrier</a:t>
            </a:r>
            <a:r>
              <a:rPr lang="en-US" sz="2400" dirty="0"/>
              <a:t> - water protection against secondary contamination during </a:t>
            </a:r>
            <a:r>
              <a:rPr lang="cs-CZ" sz="2400" dirty="0"/>
              <a:t>  </a:t>
            </a:r>
          </a:p>
          <a:p>
            <a:r>
              <a:rPr lang="cs-CZ" sz="2400" dirty="0"/>
              <a:t>    </a:t>
            </a:r>
            <a:r>
              <a:rPr lang="en-US" sz="2400" dirty="0"/>
              <a:t>distribution</a:t>
            </a:r>
            <a:r>
              <a:rPr lang="cs-CZ" sz="2400" dirty="0"/>
              <a:t>/transport </a:t>
            </a:r>
            <a:r>
              <a:rPr lang="en-US" sz="2400" dirty="0"/>
              <a:t>to the consumer</a:t>
            </a:r>
            <a:br>
              <a:rPr lang="en-US" sz="2400" dirty="0"/>
            </a:br>
            <a:r>
              <a:rPr lang="en-US" sz="2400" dirty="0"/>
              <a:t>4</a:t>
            </a:r>
            <a:r>
              <a:rPr lang="cs-CZ" sz="2400" dirty="0"/>
              <a:t>.</a:t>
            </a:r>
            <a:r>
              <a:rPr lang="en-US" sz="2400" dirty="0"/>
              <a:t> barrier - internal water supply (domestic water supply) - design of hygienically</a:t>
            </a:r>
            <a:endParaRPr lang="cs-CZ" sz="2400" dirty="0"/>
          </a:p>
          <a:p>
            <a:r>
              <a:rPr lang="cs-CZ" sz="2400" dirty="0"/>
              <a:t>   </a:t>
            </a:r>
            <a:r>
              <a:rPr lang="en-US" sz="2400" dirty="0"/>
              <a:t> safe materials</a:t>
            </a:r>
            <a:endParaRPr lang="cs-CZ" sz="2400" dirty="0"/>
          </a:p>
        </p:txBody>
      </p:sp>
    </p:spTree>
    <p:extLst>
      <p:ext uri="{BB962C8B-B14F-4D97-AF65-F5344CB8AC3E}">
        <p14:creationId xmlns:p14="http://schemas.microsoft.com/office/powerpoint/2010/main" val="2876178531"/>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28415</TotalTime>
  <Words>5978</Words>
  <Application>Microsoft Office PowerPoint</Application>
  <PresentationFormat>Širokoúhlá obrazovka</PresentationFormat>
  <Paragraphs>442</Paragraphs>
  <Slides>75</Slides>
  <Notes>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75</vt:i4>
      </vt:variant>
    </vt:vector>
  </HeadingPairs>
  <TitlesOfParts>
    <vt:vector size="81" baseType="lpstr">
      <vt:lpstr>Arial</vt:lpstr>
      <vt:lpstr>Calibri</vt:lpstr>
      <vt:lpstr>Calibri Light</vt:lpstr>
      <vt:lpstr>Times New Roman</vt:lpstr>
      <vt:lpstr>Times-Bold</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krsek</dc:creator>
  <cp:lastModifiedBy>Martin Krsek</cp:lastModifiedBy>
  <cp:revision>139</cp:revision>
  <dcterms:created xsi:type="dcterms:W3CDTF">2018-01-11T17:05:47Z</dcterms:created>
  <dcterms:modified xsi:type="dcterms:W3CDTF">2020-04-01T08:45:09Z</dcterms:modified>
</cp:coreProperties>
</file>