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2.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65" r:id="rId2"/>
    <p:sldId id="258" r:id="rId3"/>
    <p:sldId id="266" r:id="rId4"/>
    <p:sldId id="283" r:id="rId5"/>
    <p:sldId id="267" r:id="rId6"/>
    <p:sldId id="268" r:id="rId7"/>
    <p:sldId id="269" r:id="rId8"/>
    <p:sldId id="284" r:id="rId9"/>
    <p:sldId id="275" r:id="rId10"/>
    <p:sldId id="276" r:id="rId11"/>
    <p:sldId id="270" r:id="rId12"/>
    <p:sldId id="271" r:id="rId13"/>
    <p:sldId id="272" r:id="rId14"/>
    <p:sldId id="274" r:id="rId15"/>
    <p:sldId id="259" r:id="rId16"/>
    <p:sldId id="277" r:id="rId17"/>
    <p:sldId id="285" r:id="rId18"/>
    <p:sldId id="260" r:id="rId19"/>
    <p:sldId id="261" r:id="rId20"/>
    <p:sldId id="278" r:id="rId21"/>
    <p:sldId id="282" r:id="rId22"/>
    <p:sldId id="273" r:id="rId23"/>
    <p:sldId id="290" r:id="rId24"/>
    <p:sldId id="279" r:id="rId25"/>
    <p:sldId id="286" r:id="rId26"/>
    <p:sldId id="287" r:id="rId27"/>
    <p:sldId id="291" r:id="rId28"/>
    <p:sldId id="292" r:id="rId29"/>
    <p:sldId id="293" r:id="rId30"/>
    <p:sldId id="294" r:id="rId31"/>
    <p:sldId id="263" r:id="rId32"/>
    <p:sldId id="280" r:id="rId33"/>
    <p:sldId id="281" r:id="rId34"/>
    <p:sldId id="288" r:id="rId35"/>
    <p:sldId id="264" r:id="rId36"/>
    <p:sldId id="289" r:id="rId37"/>
  </p:sldIdLst>
  <p:sldSz cx="12192000" cy="6858000"/>
  <p:notesSz cx="6858000" cy="9144000"/>
  <p:custDataLst>
    <p:tags r:id="rId39"/>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0" y="13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1C3DDD-6922-402A-9877-6A2D99D6B806}" type="datetimeFigureOut">
              <a:rPr lang="cs-CZ" smtClean="0"/>
              <a:t>07.05.2020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5C593-224A-4D42-ABA6-5489E56DFDCC}" type="slidenum">
              <a:rPr lang="cs-CZ" smtClean="0"/>
              <a:t>‹#›</a:t>
            </a:fld>
            <a:endParaRPr lang="cs-CZ"/>
          </a:p>
        </p:txBody>
      </p:sp>
    </p:spTree>
    <p:extLst>
      <p:ext uri="{BB962C8B-B14F-4D97-AF65-F5344CB8AC3E}">
        <p14:creationId xmlns:p14="http://schemas.microsoft.com/office/powerpoint/2010/main" val="4032953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7A2F0576-BC87-4FB9-80F9-C29B37E184BD}" type="slidenum">
              <a:rPr lang="cs-CZ" smtClean="0"/>
              <a:pPr>
                <a:defRPr/>
              </a:pPr>
              <a:t>21</a:t>
            </a:fld>
            <a:endParaRPr lang="cs-CZ"/>
          </a:p>
        </p:txBody>
      </p:sp>
    </p:spTree>
    <p:extLst>
      <p:ext uri="{BB962C8B-B14F-4D97-AF65-F5344CB8AC3E}">
        <p14:creationId xmlns:p14="http://schemas.microsoft.com/office/powerpoint/2010/main" val="220938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D2CDE63-548E-477B-A54C-92A3F769E241}" type="slidenum">
              <a:rPr lang="cs-CZ" smtClean="0"/>
              <a:t>34</a:t>
            </a:fld>
            <a:endParaRPr lang="cs-CZ"/>
          </a:p>
        </p:txBody>
      </p:sp>
    </p:spTree>
    <p:extLst>
      <p:ext uri="{BB962C8B-B14F-4D97-AF65-F5344CB8AC3E}">
        <p14:creationId xmlns:p14="http://schemas.microsoft.com/office/powerpoint/2010/main" val="4205781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248364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218902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3566767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307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3072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0"/>
          <p:cNvSpPr>
            <a:spLocks noGrp="1" noChangeArrowheads="1"/>
          </p:cNvSpPr>
          <p:nvPr>
            <p:ph type="dt" sz="half" idx="10"/>
          </p:nvPr>
        </p:nvSpPr>
        <p:spPr>
          <a:ln/>
        </p:spPr>
        <p:txBody>
          <a:bodyPr/>
          <a:lstStyle>
            <a:lvl1pPr>
              <a:defRPr/>
            </a:lvl1pPr>
          </a:lstStyle>
          <a:p>
            <a:pPr>
              <a:defRPr/>
            </a:pPr>
            <a:fld id="{B138EBA0-D37C-40A1-8B0C-ACBABB7F5D95}" type="datetimeFigureOut">
              <a:rPr lang="cs-CZ"/>
              <a:pPr>
                <a:defRPr/>
              </a:pPr>
              <a:t>07.05.2020</a:t>
            </a:fld>
            <a:endParaRPr lang="cs-CZ"/>
          </a:p>
        </p:txBody>
      </p:sp>
      <p:sp>
        <p:nvSpPr>
          <p:cNvPr id="6" name="Rectangle 41"/>
          <p:cNvSpPr>
            <a:spLocks noGrp="1" noChangeArrowheads="1"/>
          </p:cNvSpPr>
          <p:nvPr>
            <p:ph type="ftr" sz="quarter" idx="11"/>
          </p:nvPr>
        </p:nvSpPr>
        <p:spPr>
          <a:ln/>
        </p:spPr>
        <p:txBody>
          <a:bodyPr/>
          <a:lstStyle>
            <a:lvl1pPr>
              <a:defRPr/>
            </a:lvl1pPr>
          </a:lstStyle>
          <a:p>
            <a:pPr>
              <a:defRPr/>
            </a:pPr>
            <a:endParaRPr lang="cs-CZ"/>
          </a:p>
        </p:txBody>
      </p:sp>
      <p:sp>
        <p:nvSpPr>
          <p:cNvPr id="7" name="Rectangle 42"/>
          <p:cNvSpPr>
            <a:spLocks noGrp="1" noChangeArrowheads="1"/>
          </p:cNvSpPr>
          <p:nvPr>
            <p:ph type="sldNum" sz="quarter" idx="12"/>
          </p:nvPr>
        </p:nvSpPr>
        <p:spPr>
          <a:ln/>
        </p:spPr>
        <p:txBody>
          <a:bodyPr/>
          <a:lstStyle>
            <a:lvl1pPr>
              <a:defRPr/>
            </a:lvl1pPr>
          </a:lstStyle>
          <a:p>
            <a:pPr>
              <a:defRPr/>
            </a:pPr>
            <a:fld id="{F294F9E6-725D-4F9B-99E0-8027B5AD58B3}" type="slidenum">
              <a:rPr lang="cs-CZ"/>
              <a:pPr>
                <a:defRPr/>
              </a:pPr>
              <a:t>‹#›</a:t>
            </a:fld>
            <a:endParaRPr lang="cs-CZ"/>
          </a:p>
        </p:txBody>
      </p:sp>
    </p:spTree>
    <p:extLst>
      <p:ext uri="{BB962C8B-B14F-4D97-AF65-F5344CB8AC3E}">
        <p14:creationId xmlns:p14="http://schemas.microsoft.com/office/powerpoint/2010/main" val="2911253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43934" y="115889"/>
            <a:ext cx="11904133" cy="777875"/>
          </a:xfrm>
        </p:spPr>
        <p:txBody>
          <a:bodyPr/>
          <a:lstStyle/>
          <a:p>
            <a:r>
              <a:rPr lang="en-US"/>
              <a:t>Click to edit Master title style</a:t>
            </a:r>
            <a:endParaRPr lang="cs-CZ"/>
          </a:p>
        </p:txBody>
      </p:sp>
      <p:sp>
        <p:nvSpPr>
          <p:cNvPr id="3" name="Content Placeholder 2"/>
          <p:cNvSpPr>
            <a:spLocks noGrp="1"/>
          </p:cNvSpPr>
          <p:nvPr>
            <p:ph sz="quarter" idx="1"/>
          </p:nvPr>
        </p:nvSpPr>
        <p:spPr>
          <a:xfrm>
            <a:off x="239184" y="1268414"/>
            <a:ext cx="5755216" cy="2587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quarter" idx="2"/>
          </p:nvPr>
        </p:nvSpPr>
        <p:spPr>
          <a:xfrm>
            <a:off x="239184" y="4008438"/>
            <a:ext cx="5755216" cy="2589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half" idx="3"/>
          </p:nvPr>
        </p:nvSpPr>
        <p:spPr>
          <a:xfrm>
            <a:off x="6197601" y="1268414"/>
            <a:ext cx="5755217" cy="5329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Tree>
    <p:extLst>
      <p:ext uri="{BB962C8B-B14F-4D97-AF65-F5344CB8AC3E}">
        <p14:creationId xmlns:p14="http://schemas.microsoft.com/office/powerpoint/2010/main" val="169879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54693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109937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A4CC4C4-99E1-4764-A33B-89C8C2F00278}" type="datetimeFigureOut">
              <a:rPr lang="cs-CZ" smtClean="0"/>
              <a:t>07.05.2020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1638220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A4CC4C4-99E1-4764-A33B-89C8C2F00278}" type="datetimeFigureOut">
              <a:rPr lang="cs-CZ" smtClean="0"/>
              <a:t>07.05.2020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697485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A4CC4C4-99E1-4764-A33B-89C8C2F00278}" type="datetimeFigureOut">
              <a:rPr lang="cs-CZ" smtClean="0"/>
              <a:t>07.05.2020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416629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A4CC4C4-99E1-4764-A33B-89C8C2F00278}" type="datetimeFigureOut">
              <a:rPr lang="cs-CZ" smtClean="0"/>
              <a:t>07.05.2020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300725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A4CC4C4-99E1-4764-A33B-89C8C2F00278}" type="datetimeFigureOut">
              <a:rPr lang="cs-CZ" smtClean="0"/>
              <a:t>07.05.2020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72301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A4CC4C4-99E1-4764-A33B-89C8C2F00278}" type="datetimeFigureOut">
              <a:rPr lang="cs-CZ" smtClean="0"/>
              <a:t>07.05.2020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54018-782A-4E4E-81DF-CAD30F5E9FCA}" type="slidenum">
              <a:rPr lang="cs-CZ" smtClean="0"/>
              <a:t>‹#›</a:t>
            </a:fld>
            <a:endParaRPr lang="cs-CZ"/>
          </a:p>
        </p:txBody>
      </p:sp>
    </p:spTree>
    <p:extLst>
      <p:ext uri="{BB962C8B-B14F-4D97-AF65-F5344CB8AC3E}">
        <p14:creationId xmlns:p14="http://schemas.microsoft.com/office/powerpoint/2010/main" val="315638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CC4C4-99E1-4764-A33B-89C8C2F00278}" type="datetimeFigureOut">
              <a:rPr lang="cs-CZ" smtClean="0"/>
              <a:t>07.05.2020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54018-782A-4E4E-81DF-CAD30F5E9FCA}" type="slidenum">
              <a:rPr lang="cs-CZ" smtClean="0"/>
              <a:t>‹#›</a:t>
            </a:fld>
            <a:endParaRPr lang="cs-CZ"/>
          </a:p>
        </p:txBody>
      </p:sp>
    </p:spTree>
    <p:extLst>
      <p:ext uri="{BB962C8B-B14F-4D97-AF65-F5344CB8AC3E}">
        <p14:creationId xmlns:p14="http://schemas.microsoft.com/office/powerpoint/2010/main" val="3538880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file:///C:\SunVote\SunVote%20ARS%20PPT\Resources\PictureTemp\b5736604-a45e-47b6-b169-27358be640aa.jpg" TargetMode="Externa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xml"/></Relationships>
</file>

<file path=ppt/slides/_rels/slide22.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29.xml"/><Relationship Id="rId7" Type="http://schemas.openxmlformats.org/officeDocument/2006/relationships/oleObject" Target="../embeddings/oleObject2.bin"/><Relationship Id="rId2" Type="http://schemas.openxmlformats.org/officeDocument/2006/relationships/tags" Target="../tags/tag28.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5.xml"/><Relationship Id="rId1" Type="http://schemas.openxmlformats.org/officeDocument/2006/relationships/tags" Target="../tags/tag3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7.xml"/><Relationship Id="rId1" Type="http://schemas.openxmlformats.org/officeDocument/2006/relationships/tags" Target="../tags/tag3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file:///C:\SunVote\SunVote%20ARS%20PPT\Resources\PictureTemp\64f2873e-1182-4493-91aa-9b2c8d923029.jpg"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oleObject" Target="../embeddings/oleObject4.bin"/></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image" Target="file:///C:\SunVote\SunVote%20ARS%20PPT\Resources\PictureTemp\7c45f477-2b96-4066-bfac-cd74c772ba84.jpg" TargetMode="External"/><Relationship Id="rId5" Type="http://schemas.openxmlformats.org/officeDocument/2006/relationships/image" Target="../media/image3.jpg"/><Relationship Id="rId4" Type="http://schemas.openxmlformats.org/officeDocument/2006/relationships/notesSlide" Target="../notesSlides/notesSlide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file:///C:\SunVote\SunVote%20ARS%20PPT\Resources\PictureTemp\f8d4a4c2-c063-463c-9c63-9e3a414773a0.jpg" TargetMode="Externa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file:///C:\SunVote\SunVote%20ARS%20PPT\Resources\PictureTemp\727af50c-f192-401f-8063-bc258a940bdb.jpg" TargetMode="Externa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file:///C:\SunVote\SunVote%20ARS%20PPT\Resources\PictureTemp\a1d57eed-12a6-4202-ac84-e3d117beea01.jpg" TargetMode="Externa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5361" name="Nadpis 1"/>
          <p:cNvSpPr>
            <a:spLocks noGrp="1"/>
          </p:cNvSpPr>
          <p:nvPr>
            <p:ph type="ctrTitle" idx="4294967295"/>
          </p:nvPr>
        </p:nvSpPr>
        <p:spPr>
          <a:xfrm>
            <a:off x="700645" y="250434"/>
            <a:ext cx="11115304" cy="1470025"/>
          </a:xfrm>
        </p:spPr>
        <p:txBody>
          <a:bodyPr anchorCtr="0">
            <a:normAutofit/>
          </a:bodyPr>
          <a:lstStyle/>
          <a:p>
            <a:pPr eaLnBrk="1" hangingPunct="1">
              <a:defRPr/>
            </a:pPr>
            <a:r>
              <a:rPr lang="cs-CZ" dirty="0" err="1"/>
              <a:t>Statistical</a:t>
            </a:r>
            <a:r>
              <a:rPr lang="cs-CZ" dirty="0"/>
              <a:t> </a:t>
            </a:r>
            <a:r>
              <a:rPr lang="cs-CZ" dirty="0" err="1"/>
              <a:t>methods</a:t>
            </a:r>
            <a:r>
              <a:rPr lang="cs-CZ" dirty="0"/>
              <a:t> in biology and </a:t>
            </a:r>
            <a:r>
              <a:rPr lang="cs-CZ" dirty="0" err="1"/>
              <a:t>medicine</a:t>
            </a:r>
            <a:r>
              <a:rPr lang="cs-CZ" dirty="0"/>
              <a:t> II</a:t>
            </a:r>
          </a:p>
        </p:txBody>
      </p:sp>
      <p:pic>
        <p:nvPicPr>
          <p:cNvPr id="16386" name="Picture 2" descr="http://graphichive.net/uploaded/youtoart/b_1295311725696.jpg"/>
          <p:cNvPicPr>
            <a:picLocks noChangeAspect="1" noChangeArrowheads="1"/>
          </p:cNvPicPr>
          <p:nvPr/>
        </p:nvPicPr>
        <p:blipFill>
          <a:blip r:embed="rId3"/>
          <a:srcRect/>
          <a:stretch>
            <a:fillRect/>
          </a:stretch>
        </p:blipFill>
        <p:spPr bwMode="auto">
          <a:xfrm>
            <a:off x="3075709" y="2028411"/>
            <a:ext cx="5855566" cy="4381915"/>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987407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92313" y="188914"/>
            <a:ext cx="8229600" cy="1139825"/>
          </a:xfrm>
        </p:spPr>
        <p:txBody>
          <a:bodyPr>
            <a:normAutofit/>
          </a:bodyPr>
          <a:lstStyle/>
          <a:p>
            <a:pPr>
              <a:defRPr/>
            </a:pPr>
            <a:r>
              <a:rPr lang="cs-CZ" dirty="0" err="1"/>
              <a:t>Examples</a:t>
            </a:r>
            <a:r>
              <a:rPr lang="cs-CZ" dirty="0"/>
              <a:t> </a:t>
            </a:r>
            <a:r>
              <a:rPr lang="cs-CZ" dirty="0" err="1"/>
              <a:t>of</a:t>
            </a:r>
            <a:r>
              <a:rPr lang="cs-CZ" dirty="0"/>
              <a:t> </a:t>
            </a:r>
            <a:r>
              <a:rPr lang="cs-CZ" dirty="0" err="1"/>
              <a:t>correlation</a:t>
            </a:r>
            <a:r>
              <a:rPr lang="cs-CZ" dirty="0"/>
              <a:t> </a:t>
            </a:r>
            <a:r>
              <a:rPr lang="cs-CZ" dirty="0" err="1"/>
              <a:t>coefficients</a:t>
            </a:r>
            <a:endParaRPr lang="cs-CZ" dirty="0"/>
          </a:p>
        </p:txBody>
      </p:sp>
      <p:sp>
        <p:nvSpPr>
          <p:cNvPr id="53251" name="Rectangle 3"/>
          <p:cNvSpPr>
            <a:spLocks noGrp="1" noChangeArrowheads="1"/>
          </p:cNvSpPr>
          <p:nvPr>
            <p:ph type="body" idx="1"/>
          </p:nvPr>
        </p:nvSpPr>
        <p:spPr>
          <a:xfrm>
            <a:off x="1703389" y="1986455"/>
            <a:ext cx="8785225" cy="4323858"/>
          </a:xfrm>
        </p:spPr>
        <p:txBody>
          <a:bodyPr>
            <a:normAutofit/>
          </a:bodyPr>
          <a:lstStyle/>
          <a:p>
            <a:pPr>
              <a:defRPr/>
            </a:pPr>
            <a:r>
              <a:rPr lang="en-GB" dirty="0"/>
              <a:t>Pearson coefficient (parametric) – measures linear correlation between variables</a:t>
            </a:r>
          </a:p>
          <a:p>
            <a:pPr lvl="1">
              <a:defRPr/>
            </a:pPr>
            <a:r>
              <a:rPr lang="en-GB" dirty="0"/>
              <a:t>The main assumption is approximately normal distribution of the data</a:t>
            </a:r>
          </a:p>
          <a:p>
            <a:pPr>
              <a:defRPr/>
            </a:pPr>
            <a:r>
              <a:rPr lang="en-GB" dirty="0"/>
              <a:t>Spearman coefficient (non-parametric) – measures the rank correlation of the variables</a:t>
            </a:r>
          </a:p>
          <a:p>
            <a:pPr>
              <a:defRPr/>
            </a:pPr>
            <a:r>
              <a:rPr lang="en-GB" dirty="0"/>
              <a:t>None of the coefficients can reveal e.g. U-shaped dependence</a:t>
            </a:r>
          </a:p>
        </p:txBody>
      </p:sp>
    </p:spTree>
    <p:custDataLst>
      <p:tags r:id="rId1"/>
    </p:custDataLst>
    <p:extLst>
      <p:ext uri="{BB962C8B-B14F-4D97-AF65-F5344CB8AC3E}">
        <p14:creationId xmlns:p14="http://schemas.microsoft.com/office/powerpoint/2010/main" val="752899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400" dirty="0" err="1"/>
              <a:t>Parametric</a:t>
            </a:r>
            <a:r>
              <a:rPr lang="cs-CZ" sz="3400" dirty="0"/>
              <a:t> vs. non-</a:t>
            </a:r>
            <a:r>
              <a:rPr lang="cs-CZ" sz="3400" dirty="0" err="1"/>
              <a:t>parametric</a:t>
            </a:r>
            <a:r>
              <a:rPr lang="cs-CZ" sz="3400" dirty="0"/>
              <a:t> </a:t>
            </a:r>
            <a:r>
              <a:rPr lang="cs-CZ" sz="3400" dirty="0" err="1"/>
              <a:t>tests</a:t>
            </a:r>
            <a:r>
              <a:rPr lang="cs-CZ" sz="3400" dirty="0"/>
              <a:t> </a:t>
            </a:r>
            <a:r>
              <a:rPr lang="cs-CZ" sz="3400" dirty="0" err="1"/>
              <a:t>for</a:t>
            </a:r>
            <a:r>
              <a:rPr lang="cs-CZ" sz="3400" dirty="0"/>
              <a:t> </a:t>
            </a:r>
            <a:r>
              <a:rPr lang="cs-CZ" sz="3400" dirty="0" err="1"/>
              <a:t>continuous</a:t>
            </a:r>
            <a:r>
              <a:rPr lang="cs-CZ" sz="3400" dirty="0"/>
              <a:t> data</a:t>
            </a:r>
          </a:p>
        </p:txBody>
      </p:sp>
      <p:sp>
        <p:nvSpPr>
          <p:cNvPr id="4" name="Zástupný symbol pro text 3"/>
          <p:cNvSpPr>
            <a:spLocks noGrp="1"/>
          </p:cNvSpPr>
          <p:nvPr>
            <p:ph type="body" idx="1"/>
          </p:nvPr>
        </p:nvSpPr>
        <p:spPr>
          <a:xfrm>
            <a:off x="1992314" y="1341438"/>
            <a:ext cx="4040187" cy="639762"/>
          </a:xfrm>
        </p:spPr>
        <p:txBody>
          <a:bodyPr/>
          <a:lstStyle/>
          <a:p>
            <a:pPr>
              <a:defRPr/>
            </a:pPr>
            <a:r>
              <a:rPr lang="cs-CZ" dirty="0" err="1"/>
              <a:t>Parametric</a:t>
            </a:r>
            <a:endParaRPr lang="cs-CZ" dirty="0"/>
          </a:p>
        </p:txBody>
      </p:sp>
      <p:sp>
        <p:nvSpPr>
          <p:cNvPr id="5" name="Zástupný symbol pro obsah 4"/>
          <p:cNvSpPr>
            <a:spLocks noGrp="1"/>
          </p:cNvSpPr>
          <p:nvPr>
            <p:ph sz="half" idx="2"/>
          </p:nvPr>
        </p:nvSpPr>
        <p:spPr>
          <a:xfrm>
            <a:off x="676894" y="2060575"/>
            <a:ext cx="5355607" cy="3951288"/>
          </a:xfrm>
        </p:spPr>
        <p:txBody>
          <a:bodyPr>
            <a:normAutofit/>
          </a:bodyPr>
          <a:lstStyle/>
          <a:p>
            <a:pPr>
              <a:defRPr/>
            </a:pPr>
            <a:r>
              <a:rPr lang="en-GB" dirty="0"/>
              <a:t>Use the values</a:t>
            </a:r>
          </a:p>
          <a:p>
            <a:pPr>
              <a:defRPr/>
            </a:pPr>
            <a:r>
              <a:rPr lang="en-GB" dirty="0"/>
              <a:t>Have higher power, but only when their assumptions are met (esp. normal distribution of the data in each sample)</a:t>
            </a:r>
          </a:p>
          <a:p>
            <a:pPr>
              <a:defRPr/>
            </a:pPr>
            <a:r>
              <a:rPr lang="en-GB" dirty="0"/>
              <a:t>If the distribution is not normal, we can try to transform (normalize) them</a:t>
            </a:r>
          </a:p>
        </p:txBody>
      </p:sp>
      <p:sp>
        <p:nvSpPr>
          <p:cNvPr id="6" name="Zástupný symbol pro text 5"/>
          <p:cNvSpPr>
            <a:spLocks noGrp="1"/>
          </p:cNvSpPr>
          <p:nvPr>
            <p:ph type="body" sz="quarter" idx="3"/>
          </p:nvPr>
        </p:nvSpPr>
        <p:spPr>
          <a:xfrm>
            <a:off x="6167439" y="1341438"/>
            <a:ext cx="4041775" cy="639762"/>
          </a:xfrm>
        </p:spPr>
        <p:txBody>
          <a:bodyPr/>
          <a:lstStyle/>
          <a:p>
            <a:pPr>
              <a:defRPr/>
            </a:pPr>
            <a:r>
              <a:rPr lang="cs-CZ" dirty="0"/>
              <a:t>Non-</a:t>
            </a:r>
            <a:r>
              <a:rPr lang="cs-CZ" dirty="0" err="1"/>
              <a:t>parametric</a:t>
            </a:r>
            <a:endParaRPr lang="cs-CZ" dirty="0"/>
          </a:p>
        </p:txBody>
      </p:sp>
      <p:sp>
        <p:nvSpPr>
          <p:cNvPr id="7" name="Zástupný symbol pro obsah 6"/>
          <p:cNvSpPr>
            <a:spLocks noGrp="1"/>
          </p:cNvSpPr>
          <p:nvPr>
            <p:ph sz="quarter" idx="4"/>
          </p:nvPr>
        </p:nvSpPr>
        <p:spPr>
          <a:xfrm>
            <a:off x="6097588" y="2060575"/>
            <a:ext cx="5183188" cy="3684588"/>
          </a:xfrm>
        </p:spPr>
        <p:txBody>
          <a:bodyPr>
            <a:normAutofit/>
          </a:bodyPr>
          <a:lstStyle/>
          <a:p>
            <a:pPr>
              <a:defRPr/>
            </a:pPr>
            <a:r>
              <a:rPr lang="en-GB" dirty="0"/>
              <a:t>Use ranks of values</a:t>
            </a:r>
          </a:p>
          <a:p>
            <a:pPr>
              <a:defRPr/>
            </a:pPr>
            <a:r>
              <a:rPr lang="en-GB" dirty="0"/>
              <a:t>Power is generally lower (but the difference is small in big samples)</a:t>
            </a:r>
          </a:p>
          <a:p>
            <a:pPr>
              <a:defRPr/>
            </a:pPr>
            <a:r>
              <a:rPr lang="en-GB" dirty="0"/>
              <a:t>They are more „robust“ – their use is not that dependent on data distribution</a:t>
            </a:r>
          </a:p>
        </p:txBody>
      </p:sp>
      <p:sp>
        <p:nvSpPr>
          <p:cNvPr id="41990" name="Obdélník 7"/>
          <p:cNvSpPr>
            <a:spLocks noChangeArrowheads="1"/>
          </p:cNvSpPr>
          <p:nvPr/>
        </p:nvSpPr>
        <p:spPr bwMode="auto">
          <a:xfrm>
            <a:off x="676894" y="5607218"/>
            <a:ext cx="11103429" cy="1015663"/>
          </a:xfrm>
          <a:prstGeom prst="rect">
            <a:avLst/>
          </a:prstGeom>
          <a:noFill/>
          <a:ln w="9525">
            <a:noFill/>
            <a:miter lim="800000"/>
            <a:headEnd/>
            <a:tailEnd/>
          </a:ln>
        </p:spPr>
        <p:txBody>
          <a:bodyPr wrap="square">
            <a:spAutoFit/>
          </a:bodyPr>
          <a:lstStyle/>
          <a:p>
            <a:r>
              <a:rPr lang="en-GB" sz="2000" dirty="0"/>
              <a:t>The normality can be tested by normality tests (e.g. </a:t>
            </a:r>
            <a:r>
              <a:rPr lang="en-GB" sz="2000" dirty="0" smtClean="0"/>
              <a:t>Kolmogorov-Smirnov,</a:t>
            </a:r>
            <a:r>
              <a:rPr lang="cs-CZ" sz="2000" dirty="0" smtClean="0"/>
              <a:t> </a:t>
            </a:r>
            <a:r>
              <a:rPr lang="en-GB" sz="2000" dirty="0" smtClean="0"/>
              <a:t>Shapiro-Wilks </a:t>
            </a:r>
            <a:r>
              <a:rPr lang="en-GB" sz="2000" dirty="0"/>
              <a:t>– they compare the real distribution with the normal distribution) </a:t>
            </a:r>
            <a:r>
              <a:rPr lang="en-GB" sz="2000" dirty="0" smtClean="0"/>
              <a:t>and </a:t>
            </a:r>
            <a:r>
              <a:rPr lang="en-GB" sz="2000" dirty="0"/>
              <a:t>„by eye“ evaluation of whether the histograms correspond to Gaussian </a:t>
            </a:r>
            <a:r>
              <a:rPr lang="en-GB" sz="2000" dirty="0" smtClean="0"/>
              <a:t>curve</a:t>
            </a:r>
            <a:r>
              <a:rPr lang="cs-CZ" sz="2000" dirty="0" smtClean="0"/>
              <a:t> (in </a:t>
            </a:r>
            <a:r>
              <a:rPr lang="cs-CZ" sz="2000" dirty="0" err="1" smtClean="0"/>
              <a:t>small</a:t>
            </a:r>
            <a:r>
              <a:rPr lang="cs-CZ" sz="2000" dirty="0" smtClean="0"/>
              <a:t> </a:t>
            </a:r>
            <a:r>
              <a:rPr lang="cs-CZ" sz="2000" dirty="0" err="1" smtClean="0"/>
              <a:t>samples</a:t>
            </a:r>
            <a:r>
              <a:rPr lang="cs-CZ" sz="2000" dirty="0" smtClean="0"/>
              <a:t>, </a:t>
            </a:r>
            <a:r>
              <a:rPr lang="cs-CZ" sz="2000" dirty="0" err="1" smtClean="0"/>
              <a:t>the</a:t>
            </a:r>
            <a:r>
              <a:rPr lang="cs-CZ" sz="2000" dirty="0" smtClean="0"/>
              <a:t> </a:t>
            </a:r>
            <a:r>
              <a:rPr lang="cs-CZ" sz="2000" dirty="0" err="1" smtClean="0"/>
              <a:t>normal</a:t>
            </a:r>
            <a:r>
              <a:rPr lang="cs-CZ" sz="2000" dirty="0" smtClean="0"/>
              <a:t> probability plot </a:t>
            </a:r>
            <a:r>
              <a:rPr lang="cs-CZ" sz="2000" dirty="0" err="1" smtClean="0"/>
              <a:t>is</a:t>
            </a:r>
            <a:r>
              <a:rPr lang="cs-CZ" sz="2000" dirty="0" smtClean="0"/>
              <a:t> a </a:t>
            </a:r>
            <a:r>
              <a:rPr lang="cs-CZ" sz="2000" dirty="0" err="1" smtClean="0"/>
              <a:t>better</a:t>
            </a:r>
            <a:r>
              <a:rPr lang="cs-CZ" sz="2000" dirty="0" smtClean="0"/>
              <a:t> </a:t>
            </a:r>
            <a:r>
              <a:rPr lang="cs-CZ" sz="2000" dirty="0" err="1" smtClean="0"/>
              <a:t>choice</a:t>
            </a:r>
            <a:r>
              <a:rPr lang="cs-CZ" sz="2000" dirty="0" smtClean="0"/>
              <a:t>)</a:t>
            </a:r>
            <a:endParaRPr lang="en-GB" sz="2000" dirty="0"/>
          </a:p>
        </p:txBody>
      </p:sp>
    </p:spTree>
    <p:custDataLst>
      <p:tags r:id="rId1"/>
    </p:custDataLst>
    <p:extLst>
      <p:ext uri="{BB962C8B-B14F-4D97-AF65-F5344CB8AC3E}">
        <p14:creationId xmlns:p14="http://schemas.microsoft.com/office/powerpoint/2010/main" val="293353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70016" y="294941"/>
            <a:ext cx="10865922" cy="1143000"/>
          </a:xfrm>
        </p:spPr>
        <p:txBody>
          <a:bodyPr>
            <a:normAutofit fontScale="90000"/>
          </a:bodyPr>
          <a:lstStyle/>
          <a:p>
            <a:pPr>
              <a:defRPr/>
            </a:pPr>
            <a:r>
              <a:rPr lang="cs-CZ" dirty="0" err="1"/>
              <a:t>Tests</a:t>
            </a:r>
            <a:r>
              <a:rPr lang="cs-CZ" dirty="0"/>
              <a:t> </a:t>
            </a:r>
            <a:r>
              <a:rPr lang="cs-CZ" dirty="0" err="1"/>
              <a:t>for</a:t>
            </a:r>
            <a:r>
              <a:rPr lang="cs-CZ" dirty="0"/>
              <a:t> </a:t>
            </a:r>
            <a:r>
              <a:rPr lang="cs-CZ" dirty="0" err="1"/>
              <a:t>continuous</a:t>
            </a:r>
            <a:r>
              <a:rPr lang="cs-CZ" dirty="0"/>
              <a:t> data - </a:t>
            </a:r>
            <a:r>
              <a:rPr lang="cs-CZ" dirty="0" err="1"/>
              <a:t>paired</a:t>
            </a:r>
            <a:r>
              <a:rPr lang="cs-CZ" dirty="0"/>
              <a:t> vs. </a:t>
            </a:r>
            <a:r>
              <a:rPr lang="cs-CZ" dirty="0" err="1"/>
              <a:t>unpaired</a:t>
            </a:r>
            <a:r>
              <a:rPr lang="cs-CZ" dirty="0"/>
              <a:t> </a:t>
            </a:r>
            <a:r>
              <a:rPr lang="cs-CZ" dirty="0" err="1"/>
              <a:t>tests</a:t>
            </a:r>
            <a:endParaRPr lang="cs-CZ" dirty="0"/>
          </a:p>
        </p:txBody>
      </p:sp>
      <p:sp>
        <p:nvSpPr>
          <p:cNvPr id="3" name="Zástupný symbol pro text 2"/>
          <p:cNvSpPr>
            <a:spLocks noGrp="1"/>
          </p:cNvSpPr>
          <p:nvPr>
            <p:ph type="body" idx="1"/>
          </p:nvPr>
        </p:nvSpPr>
        <p:spPr>
          <a:xfrm>
            <a:off x="1223438" y="1118060"/>
            <a:ext cx="4040188" cy="639762"/>
          </a:xfrm>
        </p:spPr>
        <p:txBody>
          <a:bodyPr/>
          <a:lstStyle/>
          <a:p>
            <a:pPr>
              <a:defRPr/>
            </a:pPr>
            <a:r>
              <a:rPr lang="cs-CZ" dirty="0" err="1" smtClean="0"/>
              <a:t>Paired</a:t>
            </a:r>
            <a:r>
              <a:rPr lang="cs-CZ" dirty="0" smtClean="0"/>
              <a:t> (</a:t>
            </a:r>
            <a:r>
              <a:rPr lang="cs-CZ" dirty="0" err="1" smtClean="0"/>
              <a:t>matched</a:t>
            </a:r>
            <a:r>
              <a:rPr lang="cs-CZ" dirty="0" smtClean="0"/>
              <a:t> </a:t>
            </a:r>
            <a:r>
              <a:rPr lang="cs-CZ" dirty="0" err="1" smtClean="0"/>
              <a:t>samples</a:t>
            </a:r>
            <a:r>
              <a:rPr lang="cs-CZ" dirty="0" smtClean="0"/>
              <a:t>)</a:t>
            </a:r>
            <a:endParaRPr lang="cs-CZ" dirty="0"/>
          </a:p>
        </p:txBody>
      </p:sp>
      <p:sp>
        <p:nvSpPr>
          <p:cNvPr id="4" name="Zástupný symbol pro obsah 3"/>
          <p:cNvSpPr>
            <a:spLocks noGrp="1"/>
          </p:cNvSpPr>
          <p:nvPr>
            <p:ph sz="half" idx="2"/>
          </p:nvPr>
        </p:nvSpPr>
        <p:spPr>
          <a:xfrm>
            <a:off x="120770" y="1845916"/>
            <a:ext cx="6245524" cy="3951288"/>
          </a:xfrm>
        </p:spPr>
        <p:txBody>
          <a:bodyPr>
            <a:noAutofit/>
          </a:bodyPr>
          <a:lstStyle/>
          <a:p>
            <a:pPr>
              <a:defRPr/>
            </a:pPr>
            <a:r>
              <a:rPr lang="en-GB" sz="2400" dirty="0"/>
              <a:t>Used when to each </a:t>
            </a:r>
            <a:r>
              <a:rPr lang="cs-CZ" sz="2400" dirty="0" err="1" smtClean="0"/>
              <a:t>value</a:t>
            </a:r>
            <a:r>
              <a:rPr lang="cs-CZ" sz="2400" dirty="0" smtClean="0"/>
              <a:t> </a:t>
            </a:r>
            <a:r>
              <a:rPr lang="cs-CZ" sz="2400" dirty="0" err="1" smtClean="0"/>
              <a:t>from</a:t>
            </a:r>
            <a:r>
              <a:rPr lang="en-GB" sz="2400" dirty="0" smtClean="0"/>
              <a:t> </a:t>
            </a:r>
            <a:r>
              <a:rPr lang="en-GB" sz="2400" dirty="0"/>
              <a:t>sample A, we can match </a:t>
            </a:r>
            <a:r>
              <a:rPr lang="cs-CZ" sz="2400" dirty="0" err="1" smtClean="0"/>
              <a:t>one</a:t>
            </a:r>
            <a:r>
              <a:rPr lang="en-GB" sz="2400" dirty="0" smtClean="0"/>
              <a:t> </a:t>
            </a:r>
            <a:r>
              <a:rPr lang="cs-CZ" sz="2400" dirty="0" err="1" smtClean="0"/>
              <a:t>value</a:t>
            </a:r>
            <a:r>
              <a:rPr lang="en-GB" sz="2400" dirty="0" smtClean="0"/>
              <a:t> </a:t>
            </a:r>
            <a:r>
              <a:rPr lang="en-GB" sz="2400" dirty="0"/>
              <a:t>from sample B that differs only by its membership in the sample (e.g. comparing salaries in two hospitals: director A – director B; head physician A – head physician B… up to charwoman A – charwoman B)</a:t>
            </a:r>
          </a:p>
          <a:p>
            <a:pPr>
              <a:defRPr/>
            </a:pPr>
            <a:r>
              <a:rPr lang="en-GB" sz="2400" b="1" dirty="0"/>
              <a:t>Most often, this design is used to assess the change in time </a:t>
            </a:r>
            <a:r>
              <a:rPr lang="en-GB" sz="2400" dirty="0"/>
              <a:t>(e.g. </a:t>
            </a:r>
            <a:r>
              <a:rPr lang="cs-CZ" sz="2400" dirty="0" err="1" smtClean="0"/>
              <a:t>patients</a:t>
            </a:r>
            <a:r>
              <a:rPr lang="cs-CZ" sz="2400" dirty="0" smtClean="0"/>
              <a:t>‘ </a:t>
            </a:r>
            <a:r>
              <a:rPr lang="cs-CZ" sz="2400" dirty="0" err="1" smtClean="0"/>
              <a:t>weight</a:t>
            </a:r>
            <a:r>
              <a:rPr lang="cs-CZ" sz="2400" dirty="0" smtClean="0"/>
              <a:t> </a:t>
            </a:r>
            <a:r>
              <a:rPr lang="en-GB" sz="2400" dirty="0" smtClean="0"/>
              <a:t>now </a:t>
            </a:r>
            <a:r>
              <a:rPr lang="en-GB" sz="2400" dirty="0"/>
              <a:t>vs. after 5 </a:t>
            </a:r>
            <a:r>
              <a:rPr lang="en-GB" sz="2400" dirty="0" smtClean="0"/>
              <a:t>years</a:t>
            </a:r>
            <a:r>
              <a:rPr lang="cs-CZ" sz="2400" dirty="0" smtClean="0"/>
              <a:t>: </a:t>
            </a:r>
            <a:r>
              <a:rPr lang="cs-CZ" sz="2400" dirty="0" err="1" smtClean="0"/>
              <a:t>patient</a:t>
            </a:r>
            <a:r>
              <a:rPr lang="cs-CZ" sz="2400" dirty="0" smtClean="0"/>
              <a:t> XY – and </a:t>
            </a:r>
            <a:r>
              <a:rPr lang="cs-CZ" sz="2400" dirty="0" err="1" smtClean="0"/>
              <a:t>other</a:t>
            </a:r>
            <a:r>
              <a:rPr lang="cs-CZ" sz="2400" dirty="0" smtClean="0"/>
              <a:t> </a:t>
            </a:r>
            <a:r>
              <a:rPr lang="cs-CZ" sz="2400" dirty="0" err="1" smtClean="0"/>
              <a:t>patients</a:t>
            </a:r>
            <a:r>
              <a:rPr lang="cs-CZ" sz="2400" dirty="0"/>
              <a:t> – </a:t>
            </a:r>
            <a:r>
              <a:rPr lang="en-GB" sz="2400" dirty="0" smtClean="0"/>
              <a:t>is </a:t>
            </a:r>
            <a:r>
              <a:rPr lang="en-GB" sz="2400" dirty="0"/>
              <a:t>the same person </a:t>
            </a:r>
            <a:r>
              <a:rPr lang="cs-CZ" sz="2400" dirty="0" err="1" smtClean="0"/>
              <a:t>now</a:t>
            </a:r>
            <a:r>
              <a:rPr lang="cs-CZ" sz="2400" dirty="0" smtClean="0"/>
              <a:t> </a:t>
            </a:r>
            <a:r>
              <a:rPr lang="en-GB" sz="2400" dirty="0" smtClean="0"/>
              <a:t>as</a:t>
            </a:r>
            <a:r>
              <a:rPr lang="cs-CZ" sz="2400" dirty="0" smtClean="0"/>
              <a:t> </a:t>
            </a:r>
            <a:r>
              <a:rPr lang="cs-CZ" sz="2400" dirty="0" err="1" smtClean="0"/>
              <a:t>well</a:t>
            </a:r>
            <a:r>
              <a:rPr lang="cs-CZ" sz="2400" dirty="0" smtClean="0"/>
              <a:t> as</a:t>
            </a:r>
            <a:r>
              <a:rPr lang="en-GB" sz="2400" dirty="0" smtClean="0"/>
              <a:t> </a:t>
            </a:r>
            <a:r>
              <a:rPr lang="en-GB" sz="2400" dirty="0"/>
              <a:t>after 5 years and differs only by the </a:t>
            </a:r>
            <a:r>
              <a:rPr lang="cs-CZ" sz="2400" dirty="0" err="1" smtClean="0"/>
              <a:t>time</a:t>
            </a:r>
            <a:r>
              <a:rPr lang="cs-CZ" sz="2400" dirty="0" smtClean="0"/>
              <a:t> </a:t>
            </a:r>
            <a:r>
              <a:rPr lang="cs-CZ" sz="2400" dirty="0" err="1" smtClean="0"/>
              <a:t>difference</a:t>
            </a:r>
            <a:r>
              <a:rPr lang="en-GB" sz="2400" dirty="0" smtClean="0"/>
              <a:t>)</a:t>
            </a:r>
            <a:endParaRPr lang="en-GB" sz="2400" dirty="0"/>
          </a:p>
          <a:p>
            <a:pPr>
              <a:defRPr/>
            </a:pPr>
            <a:r>
              <a:rPr lang="en-GB" sz="2400" dirty="0"/>
              <a:t>They assess differences between the samples (or their ranks)</a:t>
            </a:r>
          </a:p>
        </p:txBody>
      </p:sp>
      <p:sp>
        <p:nvSpPr>
          <p:cNvPr id="5" name="Zástupný symbol pro text 4"/>
          <p:cNvSpPr>
            <a:spLocks noGrp="1"/>
          </p:cNvSpPr>
          <p:nvPr>
            <p:ph type="body" sz="quarter" idx="3"/>
          </p:nvPr>
        </p:nvSpPr>
        <p:spPr>
          <a:xfrm>
            <a:off x="6842625" y="1118060"/>
            <a:ext cx="4205236" cy="639762"/>
          </a:xfrm>
        </p:spPr>
        <p:txBody>
          <a:bodyPr>
            <a:noAutofit/>
          </a:bodyPr>
          <a:lstStyle/>
          <a:p>
            <a:pPr>
              <a:defRPr/>
            </a:pPr>
            <a:r>
              <a:rPr lang="cs-CZ" dirty="0" err="1" smtClean="0"/>
              <a:t>Unpaired</a:t>
            </a:r>
            <a:r>
              <a:rPr lang="cs-CZ" dirty="0" smtClean="0"/>
              <a:t> (</a:t>
            </a:r>
            <a:r>
              <a:rPr lang="cs-CZ" dirty="0" err="1" smtClean="0"/>
              <a:t>unmatched</a:t>
            </a:r>
            <a:r>
              <a:rPr lang="cs-CZ" dirty="0" smtClean="0"/>
              <a:t> </a:t>
            </a:r>
            <a:r>
              <a:rPr lang="cs-CZ" dirty="0" err="1" smtClean="0"/>
              <a:t>samples</a:t>
            </a:r>
            <a:r>
              <a:rPr lang="cs-CZ" dirty="0" smtClean="0"/>
              <a:t>)</a:t>
            </a:r>
            <a:endParaRPr lang="cs-CZ" dirty="0"/>
          </a:p>
        </p:txBody>
      </p:sp>
      <p:sp>
        <p:nvSpPr>
          <p:cNvPr id="6" name="Zástupný symbol pro obsah 5"/>
          <p:cNvSpPr>
            <a:spLocks noGrp="1"/>
          </p:cNvSpPr>
          <p:nvPr>
            <p:ph sz="quarter" idx="4"/>
          </p:nvPr>
        </p:nvSpPr>
        <p:spPr>
          <a:xfrm>
            <a:off x="6595682" y="1845916"/>
            <a:ext cx="4452179" cy="3951288"/>
          </a:xfrm>
        </p:spPr>
        <p:txBody>
          <a:bodyPr>
            <a:noAutofit/>
          </a:bodyPr>
          <a:lstStyle/>
          <a:p>
            <a:pPr>
              <a:defRPr/>
            </a:pPr>
            <a:r>
              <a:rPr lang="en-GB" sz="2400" dirty="0"/>
              <a:t>Used in independent samples (they can differ in size)</a:t>
            </a:r>
          </a:p>
          <a:p>
            <a:pPr>
              <a:defRPr/>
            </a:pPr>
            <a:r>
              <a:rPr lang="en-GB" sz="2400" dirty="0"/>
              <a:t>They compare the actual values of the variable between the samples (or their ranks)</a:t>
            </a:r>
          </a:p>
          <a:p>
            <a:pPr>
              <a:defRPr/>
            </a:pPr>
            <a:r>
              <a:rPr lang="en-GB" sz="2400" dirty="0"/>
              <a:t>It is necessary to decide between the paired or unpaired design before the start of the study (pairing is </a:t>
            </a:r>
            <a:r>
              <a:rPr lang="cs-CZ" sz="2400" dirty="0" err="1" smtClean="0"/>
              <a:t>technically</a:t>
            </a:r>
            <a:r>
              <a:rPr lang="cs-CZ" sz="2400" dirty="0" smtClean="0"/>
              <a:t> </a:t>
            </a:r>
            <a:r>
              <a:rPr lang="en-GB" sz="2400" dirty="0" smtClean="0"/>
              <a:t>challenging</a:t>
            </a:r>
            <a:r>
              <a:rPr lang="en-GB" sz="2400" dirty="0"/>
              <a:t>, but </a:t>
            </a:r>
            <a:r>
              <a:rPr lang="en-GB" sz="2400" dirty="0" smtClean="0"/>
              <a:t>paired test</a:t>
            </a:r>
            <a:r>
              <a:rPr lang="cs-CZ" sz="2400" dirty="0" smtClean="0"/>
              <a:t>s</a:t>
            </a:r>
            <a:r>
              <a:rPr lang="en-GB" sz="2400" dirty="0" smtClean="0"/>
              <a:t> </a:t>
            </a:r>
            <a:r>
              <a:rPr lang="en-GB" sz="2400" dirty="0"/>
              <a:t>have higher power)</a:t>
            </a:r>
          </a:p>
        </p:txBody>
      </p:sp>
    </p:spTree>
    <p:custDataLst>
      <p:tags r:id="rId1"/>
    </p:custDataLst>
    <p:extLst>
      <p:ext uri="{BB962C8B-B14F-4D97-AF65-F5344CB8AC3E}">
        <p14:creationId xmlns:p14="http://schemas.microsoft.com/office/powerpoint/2010/main" val="30432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991544" y="260648"/>
            <a:ext cx="8229600" cy="1143000"/>
          </a:xfrm>
        </p:spPr>
        <p:txBody>
          <a:bodyPr/>
          <a:lstStyle/>
          <a:p>
            <a:pPr>
              <a:defRPr/>
            </a:pPr>
            <a:r>
              <a:rPr lang="en-GB"/>
              <a:t>One-tailed vs. two-tailed tests</a:t>
            </a:r>
          </a:p>
        </p:txBody>
      </p:sp>
      <p:sp>
        <p:nvSpPr>
          <p:cNvPr id="3" name="Zástupný symbol pro text 2"/>
          <p:cNvSpPr>
            <a:spLocks noGrp="1"/>
          </p:cNvSpPr>
          <p:nvPr>
            <p:ph type="body" idx="1"/>
          </p:nvPr>
        </p:nvSpPr>
        <p:spPr>
          <a:xfrm>
            <a:off x="1991544" y="1340768"/>
            <a:ext cx="4040188" cy="639762"/>
          </a:xfrm>
        </p:spPr>
        <p:txBody>
          <a:bodyPr/>
          <a:lstStyle/>
          <a:p>
            <a:pPr>
              <a:defRPr/>
            </a:pPr>
            <a:r>
              <a:rPr lang="en-GB" dirty="0"/>
              <a:t>One-tailed</a:t>
            </a:r>
          </a:p>
        </p:txBody>
      </p:sp>
      <p:sp>
        <p:nvSpPr>
          <p:cNvPr id="4" name="Zástupný symbol pro obsah 3"/>
          <p:cNvSpPr>
            <a:spLocks noGrp="1"/>
          </p:cNvSpPr>
          <p:nvPr>
            <p:ph sz="half" idx="2"/>
          </p:nvPr>
        </p:nvSpPr>
        <p:spPr>
          <a:xfrm>
            <a:off x="839788" y="2101932"/>
            <a:ext cx="5157787" cy="4087731"/>
          </a:xfrm>
        </p:spPr>
        <p:txBody>
          <a:bodyPr>
            <a:normAutofit/>
          </a:bodyPr>
          <a:lstStyle/>
          <a:p>
            <a:pPr>
              <a:defRPr/>
            </a:pPr>
            <a:r>
              <a:rPr lang="en-GB" sz="2400" dirty="0"/>
              <a:t>H</a:t>
            </a:r>
            <a:r>
              <a:rPr lang="en-GB" sz="2400" baseline="-25000" dirty="0"/>
              <a:t>0</a:t>
            </a:r>
            <a:r>
              <a:rPr lang="en-GB" sz="2400" dirty="0"/>
              <a:t> is asymmetric: e.g. drug A is not better than drug B – but we are not interested whether it is or is not worse</a:t>
            </a:r>
          </a:p>
          <a:p>
            <a:pPr>
              <a:defRPr/>
            </a:pPr>
            <a:r>
              <a:rPr lang="en-GB" sz="2400" dirty="0"/>
              <a:t>They have higher power</a:t>
            </a:r>
          </a:p>
        </p:txBody>
      </p:sp>
      <p:sp>
        <p:nvSpPr>
          <p:cNvPr id="5" name="Zástupný symbol pro text 4"/>
          <p:cNvSpPr>
            <a:spLocks noGrp="1"/>
          </p:cNvSpPr>
          <p:nvPr>
            <p:ph type="body" sz="quarter" idx="3"/>
          </p:nvPr>
        </p:nvSpPr>
        <p:spPr>
          <a:xfrm>
            <a:off x="6168009" y="1340768"/>
            <a:ext cx="4041775" cy="639762"/>
          </a:xfrm>
        </p:spPr>
        <p:txBody>
          <a:bodyPr/>
          <a:lstStyle/>
          <a:p>
            <a:pPr>
              <a:defRPr/>
            </a:pPr>
            <a:r>
              <a:rPr lang="en-GB" dirty="0"/>
              <a:t>Two-tailed</a:t>
            </a:r>
          </a:p>
        </p:txBody>
      </p:sp>
      <p:sp>
        <p:nvSpPr>
          <p:cNvPr id="6" name="Zástupný symbol pro obsah 5"/>
          <p:cNvSpPr>
            <a:spLocks noGrp="1"/>
          </p:cNvSpPr>
          <p:nvPr>
            <p:ph sz="quarter" idx="4"/>
          </p:nvPr>
        </p:nvSpPr>
        <p:spPr>
          <a:xfrm>
            <a:off x="6172200" y="2101932"/>
            <a:ext cx="5183188" cy="4087731"/>
          </a:xfrm>
        </p:spPr>
        <p:txBody>
          <a:bodyPr>
            <a:normAutofit/>
          </a:bodyPr>
          <a:lstStyle/>
          <a:p>
            <a:pPr>
              <a:defRPr/>
            </a:pPr>
            <a:r>
              <a:rPr lang="en-GB" sz="2400" dirty="0"/>
              <a:t>H</a:t>
            </a:r>
            <a:r>
              <a:rPr lang="en-GB" sz="2400" baseline="-25000" dirty="0"/>
              <a:t>0</a:t>
            </a:r>
            <a:r>
              <a:rPr lang="en-GB" sz="2400" dirty="0"/>
              <a:t> is symmetric: there is no difference between drug A and drug B (i.e. A is neither better nor worse than B)</a:t>
            </a:r>
          </a:p>
          <a:p>
            <a:pPr>
              <a:defRPr/>
            </a:pPr>
            <a:r>
              <a:rPr lang="en-GB" sz="2400" dirty="0"/>
              <a:t>They can reveal the differences in both ways</a:t>
            </a:r>
          </a:p>
          <a:p>
            <a:pPr>
              <a:defRPr/>
            </a:pPr>
            <a:r>
              <a:rPr lang="en-GB" sz="2400" dirty="0"/>
              <a:t>They are usually more suitable – we don‘t know the result a priori, and we are interested in both possible effects</a:t>
            </a:r>
          </a:p>
        </p:txBody>
      </p:sp>
      <p:pic>
        <p:nvPicPr>
          <p:cNvPr id="44038" name="Picture 2" descr="http://www.mathnstuff.com/math/spoken/here/2class/90/htest4.gif"/>
          <p:cNvPicPr>
            <a:picLocks noChangeAspect="1" noChangeArrowheads="1"/>
          </p:cNvPicPr>
          <p:nvPr/>
        </p:nvPicPr>
        <p:blipFill>
          <a:blip r:embed="rId3"/>
          <a:srcRect/>
          <a:stretch>
            <a:fillRect/>
          </a:stretch>
        </p:blipFill>
        <p:spPr bwMode="auto">
          <a:xfrm>
            <a:off x="2135189" y="4076701"/>
            <a:ext cx="3455987" cy="2074863"/>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341720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200" dirty="0" err="1"/>
              <a:t>Tests</a:t>
            </a:r>
            <a:r>
              <a:rPr lang="cs-CZ" sz="3200" dirty="0"/>
              <a:t> </a:t>
            </a:r>
            <a:r>
              <a:rPr lang="cs-CZ" sz="3200" dirty="0" err="1"/>
              <a:t>for</a:t>
            </a:r>
            <a:r>
              <a:rPr lang="cs-CZ" sz="3200" dirty="0"/>
              <a:t> </a:t>
            </a:r>
            <a:r>
              <a:rPr lang="cs-CZ" sz="3200" dirty="0" err="1"/>
              <a:t>continuous</a:t>
            </a:r>
            <a:r>
              <a:rPr lang="cs-CZ" sz="3200" dirty="0"/>
              <a:t> data, 2 </a:t>
            </a:r>
            <a:r>
              <a:rPr lang="cs-CZ" sz="3200" dirty="0" err="1"/>
              <a:t>samples</a:t>
            </a:r>
            <a:r>
              <a:rPr lang="cs-CZ" sz="3200" dirty="0"/>
              <a:t> – </a:t>
            </a:r>
            <a:r>
              <a:rPr lang="cs-CZ" sz="3200" dirty="0" err="1"/>
              <a:t>examples</a:t>
            </a:r>
            <a:endParaRPr lang="cs-CZ" sz="3200" dirty="0"/>
          </a:p>
        </p:txBody>
      </p:sp>
      <p:sp>
        <p:nvSpPr>
          <p:cNvPr id="7" name="Zástupný symbol pro obsah 6"/>
          <p:cNvSpPr>
            <a:spLocks noGrp="1"/>
          </p:cNvSpPr>
          <p:nvPr>
            <p:ph idx="1"/>
          </p:nvPr>
        </p:nvSpPr>
        <p:spPr>
          <a:xfrm>
            <a:off x="1631951" y="5229225"/>
            <a:ext cx="8578849" cy="901700"/>
          </a:xfrm>
        </p:spPr>
        <p:txBody>
          <a:bodyPr>
            <a:noAutofit/>
          </a:bodyPr>
          <a:lstStyle/>
          <a:p>
            <a:pPr>
              <a:defRPr/>
            </a:pPr>
            <a:r>
              <a:rPr lang="en-GB" sz="2400" dirty="0"/>
              <a:t>* has almost the same power as unpaired t-test, but it has an assumption of similar variability in both samples</a:t>
            </a:r>
            <a:r>
              <a:rPr lang="cs-CZ" sz="2400" dirty="0"/>
              <a:t> (as </a:t>
            </a:r>
            <a:r>
              <a:rPr lang="cs-CZ" sz="2400" dirty="0" err="1"/>
              <a:t>well</a:t>
            </a:r>
            <a:r>
              <a:rPr lang="cs-CZ" sz="2400" dirty="0"/>
              <a:t> as t-test)</a:t>
            </a:r>
            <a:endParaRPr lang="en-GB" sz="2400" dirty="0"/>
          </a:p>
        </p:txBody>
      </p:sp>
      <p:graphicFrame>
        <p:nvGraphicFramePr>
          <p:cNvPr id="8" name="Tabulka 7"/>
          <p:cNvGraphicFramePr>
            <a:graphicFrameLocks noGrp="1"/>
          </p:cNvGraphicFramePr>
          <p:nvPr>
            <p:extLst>
              <p:ext uri="{D42A27DB-BD31-4B8C-83A1-F6EECF244321}">
                <p14:modId xmlns:p14="http://schemas.microsoft.com/office/powerpoint/2010/main" val="1736063111"/>
              </p:ext>
            </p:extLst>
          </p:nvPr>
        </p:nvGraphicFramePr>
        <p:xfrm>
          <a:off x="1631951" y="1773239"/>
          <a:ext cx="8928993" cy="2968361"/>
        </p:xfrm>
        <a:graphic>
          <a:graphicData uri="http://schemas.openxmlformats.org/drawingml/2006/table">
            <a:tbl>
              <a:tblPr firstRow="1" bandRow="1">
                <a:tableStyleId>{5C22544A-7EE6-4342-B048-85BDC9FD1C3A}</a:tableStyleId>
              </a:tblPr>
              <a:tblGrid>
                <a:gridCol w="1707633">
                  <a:extLst>
                    <a:ext uri="{9D8B030D-6E8A-4147-A177-3AD203B41FA5}">
                      <a16:colId xmlns="" xmlns:a16="http://schemas.microsoft.com/office/drawing/2014/main" val="20000"/>
                    </a:ext>
                  </a:extLst>
                </a:gridCol>
                <a:gridCol w="3628720">
                  <a:extLst>
                    <a:ext uri="{9D8B030D-6E8A-4147-A177-3AD203B41FA5}">
                      <a16:colId xmlns="" xmlns:a16="http://schemas.microsoft.com/office/drawing/2014/main" val="20001"/>
                    </a:ext>
                  </a:extLst>
                </a:gridCol>
                <a:gridCol w="3592640">
                  <a:extLst>
                    <a:ext uri="{9D8B030D-6E8A-4147-A177-3AD203B41FA5}">
                      <a16:colId xmlns="" xmlns:a16="http://schemas.microsoft.com/office/drawing/2014/main" val="20002"/>
                    </a:ext>
                  </a:extLst>
                </a:gridCol>
              </a:tblGrid>
              <a:tr h="713584">
                <a:tc>
                  <a:txBody>
                    <a:bodyPr/>
                    <a:lstStyle/>
                    <a:p>
                      <a:r>
                        <a:rPr lang="en-GB" sz="2400" noProof="0" dirty="0"/>
                        <a:t>Test</a:t>
                      </a:r>
                    </a:p>
                  </a:txBody>
                  <a:tcPr/>
                </a:tc>
                <a:tc>
                  <a:txBody>
                    <a:bodyPr/>
                    <a:lstStyle/>
                    <a:p>
                      <a:r>
                        <a:rPr lang="en-GB" sz="2400" noProof="0"/>
                        <a:t>Parametric</a:t>
                      </a:r>
                    </a:p>
                  </a:txBody>
                  <a:tcPr/>
                </a:tc>
                <a:tc>
                  <a:txBody>
                    <a:bodyPr/>
                    <a:lstStyle/>
                    <a:p>
                      <a:r>
                        <a:rPr lang="en-GB" sz="2400" noProof="0"/>
                        <a:t>Non-parametric</a:t>
                      </a:r>
                    </a:p>
                  </a:txBody>
                  <a:tcPr/>
                </a:tc>
                <a:extLst>
                  <a:ext uri="{0D108BD9-81ED-4DB2-BD59-A6C34878D82A}">
                    <a16:rowId xmlns="" xmlns:a16="http://schemas.microsoft.com/office/drawing/2014/main" val="10000"/>
                  </a:ext>
                </a:extLst>
              </a:tr>
              <a:tr h="1005443">
                <a:tc>
                  <a:txBody>
                    <a:bodyPr/>
                    <a:lstStyle/>
                    <a:p>
                      <a:r>
                        <a:rPr lang="en-GB" sz="2400" noProof="0"/>
                        <a:t>Paired</a:t>
                      </a:r>
                    </a:p>
                  </a:txBody>
                  <a:tcPr/>
                </a:tc>
                <a:tc>
                  <a:txBody>
                    <a:bodyPr/>
                    <a:lstStyle/>
                    <a:p>
                      <a:r>
                        <a:rPr lang="en-GB" sz="2400" noProof="0"/>
                        <a:t>Paired (dependent)</a:t>
                      </a:r>
                      <a:r>
                        <a:rPr lang="en-GB" sz="2400" baseline="0" noProof="0"/>
                        <a:t> t-test</a:t>
                      </a:r>
                      <a:endParaRPr lang="en-GB" sz="2400" noProof="0"/>
                    </a:p>
                  </a:txBody>
                  <a:tcPr/>
                </a:tc>
                <a:tc>
                  <a:txBody>
                    <a:bodyPr/>
                    <a:lstStyle/>
                    <a:p>
                      <a:r>
                        <a:rPr lang="en-GB" sz="2400" noProof="0"/>
                        <a:t>Wilcoxon paired test</a:t>
                      </a:r>
                    </a:p>
                    <a:p>
                      <a:r>
                        <a:rPr lang="en-GB" sz="2400" noProof="0"/>
                        <a:t>Sign test</a:t>
                      </a:r>
                    </a:p>
                  </a:txBody>
                  <a:tcPr/>
                </a:tc>
                <a:extLst>
                  <a:ext uri="{0D108BD9-81ED-4DB2-BD59-A6C34878D82A}">
                    <a16:rowId xmlns="" xmlns:a16="http://schemas.microsoft.com/office/drawing/2014/main" val="10001"/>
                  </a:ext>
                </a:extLst>
              </a:tr>
              <a:tr h="1249334">
                <a:tc>
                  <a:txBody>
                    <a:bodyPr/>
                    <a:lstStyle/>
                    <a:p>
                      <a:r>
                        <a:rPr lang="en-GB" sz="2400" noProof="0"/>
                        <a:t>Unpaired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noProof="0"/>
                        <a:t>Unpaired (independent) t-test</a:t>
                      </a:r>
                    </a:p>
                    <a:p>
                      <a:endParaRPr lang="en-GB" sz="2400" noProof="0"/>
                    </a:p>
                  </a:txBody>
                  <a:tcPr/>
                </a:tc>
                <a:tc>
                  <a:txBody>
                    <a:bodyPr/>
                    <a:lstStyle/>
                    <a:p>
                      <a:r>
                        <a:rPr lang="en-GB" sz="2400" noProof="0" dirty="0"/>
                        <a:t>Mann-Whitney</a:t>
                      </a:r>
                      <a:r>
                        <a:rPr lang="en-GB" sz="2400" baseline="0" noProof="0" dirty="0"/>
                        <a:t> U-test *</a:t>
                      </a:r>
                    </a:p>
                    <a:p>
                      <a:r>
                        <a:rPr lang="en-GB" sz="2400" baseline="0" noProof="0" dirty="0"/>
                        <a:t>Kolmogorov-Smirnov test</a:t>
                      </a:r>
                      <a:endParaRPr lang="en-GB" sz="2400" noProof="0" dirty="0"/>
                    </a:p>
                  </a:txBody>
                  <a:tcPr/>
                </a:tc>
                <a:extLst>
                  <a:ext uri="{0D108BD9-81ED-4DB2-BD59-A6C34878D82A}">
                    <a16:rowId xmlns=""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1737804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a:t>Advanced statistics</a:t>
            </a:r>
          </a:p>
        </p:txBody>
      </p:sp>
      <p:sp>
        <p:nvSpPr>
          <p:cNvPr id="4099" name="Rectangle 3"/>
          <p:cNvSpPr>
            <a:spLocks noGrp="1" noChangeArrowheads="1"/>
          </p:cNvSpPr>
          <p:nvPr>
            <p:ph type="body" idx="1"/>
          </p:nvPr>
        </p:nvSpPr>
        <p:spPr/>
        <p:txBody>
          <a:bodyPr/>
          <a:lstStyle/>
          <a:p>
            <a:pPr eaLnBrk="1" hangingPunct="1"/>
            <a:r>
              <a:rPr lang="cs-CZ" altLang="cs-CZ" dirty="0" err="1"/>
              <a:t>Multiple</a:t>
            </a:r>
            <a:r>
              <a:rPr lang="cs-CZ" altLang="cs-CZ" dirty="0"/>
              <a:t> </a:t>
            </a:r>
            <a:r>
              <a:rPr lang="cs-CZ" altLang="cs-CZ" dirty="0" err="1"/>
              <a:t>samples</a:t>
            </a:r>
            <a:r>
              <a:rPr lang="cs-CZ" altLang="cs-CZ" dirty="0"/>
              <a:t> </a:t>
            </a:r>
            <a:r>
              <a:rPr lang="cs-CZ" altLang="cs-CZ" dirty="0" err="1"/>
              <a:t>comparison</a:t>
            </a:r>
            <a:r>
              <a:rPr lang="cs-CZ" altLang="cs-CZ" dirty="0"/>
              <a:t> (ANOVA)</a:t>
            </a:r>
          </a:p>
          <a:p>
            <a:pPr eaLnBrk="1" hangingPunct="1"/>
            <a:r>
              <a:rPr lang="cs-CZ" altLang="cs-CZ" dirty="0" err="1"/>
              <a:t>Contingency</a:t>
            </a:r>
            <a:r>
              <a:rPr lang="cs-CZ" altLang="cs-CZ" dirty="0"/>
              <a:t> </a:t>
            </a:r>
            <a:r>
              <a:rPr lang="cs-CZ" altLang="cs-CZ" dirty="0" err="1"/>
              <a:t>tables</a:t>
            </a:r>
            <a:r>
              <a:rPr lang="cs-CZ" altLang="cs-CZ" dirty="0"/>
              <a:t> (</a:t>
            </a:r>
            <a:r>
              <a:rPr lang="cs-CZ" altLang="cs-CZ" dirty="0" err="1"/>
              <a:t>Fisher</a:t>
            </a:r>
            <a:r>
              <a:rPr lang="en-US" altLang="cs-CZ" dirty="0"/>
              <a:t>`s</a:t>
            </a:r>
            <a:r>
              <a:rPr lang="cs-CZ" altLang="cs-CZ" dirty="0"/>
              <a:t> </a:t>
            </a:r>
            <a:r>
              <a:rPr lang="cs-CZ" altLang="cs-CZ" dirty="0" err="1"/>
              <a:t>exact</a:t>
            </a:r>
            <a:r>
              <a:rPr lang="cs-CZ" altLang="cs-CZ" dirty="0"/>
              <a:t> test, </a:t>
            </a:r>
            <a:r>
              <a:rPr lang="el-GR" altLang="cs-CZ" dirty="0">
                <a:cs typeface="Times New Roman" panose="02020603050405020304" pitchFamily="18" charset="0"/>
              </a:rPr>
              <a:t>χ</a:t>
            </a:r>
            <a:r>
              <a:rPr lang="cs-CZ" altLang="cs-CZ" baseline="30000" dirty="0">
                <a:cs typeface="Times New Roman" panose="02020603050405020304" pitchFamily="18" charset="0"/>
              </a:rPr>
              <a:t>2</a:t>
            </a:r>
            <a:r>
              <a:rPr lang="cs-CZ" altLang="cs-CZ" dirty="0">
                <a:cs typeface="Times New Roman" panose="02020603050405020304" pitchFamily="18" charset="0"/>
              </a:rPr>
              <a:t>-test)</a:t>
            </a:r>
          </a:p>
          <a:p>
            <a:pPr eaLnBrk="1" hangingPunct="1"/>
            <a:r>
              <a:rPr lang="en-US" altLang="cs-CZ" dirty="0">
                <a:cs typeface="Times New Roman" panose="02020603050405020304" pitchFamily="18" charset="0"/>
              </a:rPr>
              <a:t>Survival analysis</a:t>
            </a:r>
            <a:endParaRPr lang="cs-CZ" altLang="cs-CZ" dirty="0">
              <a:cs typeface="Times New Roman" panose="02020603050405020304" pitchFamily="18" charset="0"/>
            </a:endParaRPr>
          </a:p>
          <a:p>
            <a:pPr eaLnBrk="1" hangingPunct="1"/>
            <a:r>
              <a:rPr lang="cs-CZ" altLang="cs-CZ" dirty="0">
                <a:cs typeface="Times New Roman" panose="02020603050405020304" pitchFamily="18" charset="0"/>
              </a:rPr>
              <a:t>Cluster </a:t>
            </a:r>
            <a:r>
              <a:rPr lang="cs-CZ" altLang="cs-CZ" dirty="0" err="1">
                <a:cs typeface="Times New Roman" panose="02020603050405020304" pitchFamily="18" charset="0"/>
              </a:rPr>
              <a:t>analysis</a:t>
            </a:r>
            <a:endParaRPr lang="el-GR" altLang="cs-CZ" dirty="0">
              <a:cs typeface="Times New Roman" panose="02020603050405020304" pitchFamily="18" charset="0"/>
            </a:endParaRPr>
          </a:p>
          <a:p>
            <a:pPr eaLnBrk="1" hangingPunct="1"/>
            <a:endParaRPr lang="cs-CZ" altLang="cs-CZ" dirty="0"/>
          </a:p>
        </p:txBody>
      </p:sp>
    </p:spTree>
    <p:custDataLst>
      <p:tags r:id="rId1"/>
    </p:custDataLst>
    <p:extLst>
      <p:ext uri="{BB962C8B-B14F-4D97-AF65-F5344CB8AC3E}">
        <p14:creationId xmlns:p14="http://schemas.microsoft.com/office/powerpoint/2010/main" val="2021333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200" dirty="0" err="1"/>
              <a:t>Tests</a:t>
            </a:r>
            <a:r>
              <a:rPr lang="cs-CZ" sz="3200" dirty="0"/>
              <a:t> </a:t>
            </a:r>
            <a:r>
              <a:rPr lang="cs-CZ" sz="3200" dirty="0" err="1"/>
              <a:t>for</a:t>
            </a:r>
            <a:r>
              <a:rPr lang="cs-CZ" sz="3200" dirty="0"/>
              <a:t> </a:t>
            </a:r>
            <a:r>
              <a:rPr lang="cs-CZ" sz="3200" dirty="0" err="1"/>
              <a:t>continuous</a:t>
            </a:r>
            <a:r>
              <a:rPr lang="cs-CZ" sz="3200" dirty="0"/>
              <a:t> data, more </a:t>
            </a:r>
            <a:r>
              <a:rPr lang="cs-CZ" sz="3200" dirty="0" err="1"/>
              <a:t>than</a:t>
            </a:r>
            <a:r>
              <a:rPr lang="cs-CZ" sz="3200" dirty="0"/>
              <a:t> 2 </a:t>
            </a:r>
            <a:r>
              <a:rPr lang="cs-CZ" sz="3200" dirty="0" err="1"/>
              <a:t>samples</a:t>
            </a:r>
            <a:r>
              <a:rPr lang="cs-CZ" sz="3200" dirty="0"/>
              <a:t> – </a:t>
            </a:r>
            <a:r>
              <a:rPr lang="cs-CZ" sz="3200" dirty="0" err="1"/>
              <a:t>examples</a:t>
            </a:r>
            <a:endParaRPr lang="cs-CZ" sz="3200" dirty="0"/>
          </a:p>
        </p:txBody>
      </p:sp>
      <p:graphicFrame>
        <p:nvGraphicFramePr>
          <p:cNvPr id="8" name="Tabulka 7"/>
          <p:cNvGraphicFramePr>
            <a:graphicFrameLocks noGrp="1"/>
          </p:cNvGraphicFramePr>
          <p:nvPr>
            <p:extLst>
              <p:ext uri="{D42A27DB-BD31-4B8C-83A1-F6EECF244321}">
                <p14:modId xmlns:p14="http://schemas.microsoft.com/office/powerpoint/2010/main" val="164390256"/>
              </p:ext>
            </p:extLst>
          </p:nvPr>
        </p:nvGraphicFramePr>
        <p:xfrm>
          <a:off x="1631951" y="1773239"/>
          <a:ext cx="8928993" cy="3151638"/>
        </p:xfrm>
        <a:graphic>
          <a:graphicData uri="http://schemas.openxmlformats.org/drawingml/2006/table">
            <a:tbl>
              <a:tblPr firstRow="1" bandRow="1">
                <a:tableStyleId>{5C22544A-7EE6-4342-B048-85BDC9FD1C3A}</a:tableStyleId>
              </a:tblPr>
              <a:tblGrid>
                <a:gridCol w="1707633">
                  <a:extLst>
                    <a:ext uri="{9D8B030D-6E8A-4147-A177-3AD203B41FA5}">
                      <a16:colId xmlns="" xmlns:a16="http://schemas.microsoft.com/office/drawing/2014/main" val="20000"/>
                    </a:ext>
                  </a:extLst>
                </a:gridCol>
                <a:gridCol w="3628720">
                  <a:extLst>
                    <a:ext uri="{9D8B030D-6E8A-4147-A177-3AD203B41FA5}">
                      <a16:colId xmlns="" xmlns:a16="http://schemas.microsoft.com/office/drawing/2014/main" val="20001"/>
                    </a:ext>
                  </a:extLst>
                </a:gridCol>
                <a:gridCol w="3592640">
                  <a:extLst>
                    <a:ext uri="{9D8B030D-6E8A-4147-A177-3AD203B41FA5}">
                      <a16:colId xmlns="" xmlns:a16="http://schemas.microsoft.com/office/drawing/2014/main" val="20002"/>
                    </a:ext>
                  </a:extLst>
                </a:gridCol>
              </a:tblGrid>
              <a:tr h="713584">
                <a:tc>
                  <a:txBody>
                    <a:bodyPr/>
                    <a:lstStyle/>
                    <a:p>
                      <a:r>
                        <a:rPr lang="en-GB" sz="2400" noProof="0" dirty="0"/>
                        <a:t>Test</a:t>
                      </a:r>
                    </a:p>
                  </a:txBody>
                  <a:tcPr/>
                </a:tc>
                <a:tc>
                  <a:txBody>
                    <a:bodyPr/>
                    <a:lstStyle/>
                    <a:p>
                      <a:r>
                        <a:rPr lang="en-GB" sz="2400" noProof="0"/>
                        <a:t>Parametric</a:t>
                      </a:r>
                    </a:p>
                  </a:txBody>
                  <a:tcPr/>
                </a:tc>
                <a:tc>
                  <a:txBody>
                    <a:bodyPr/>
                    <a:lstStyle/>
                    <a:p>
                      <a:r>
                        <a:rPr lang="en-GB" sz="2400" noProof="0"/>
                        <a:t>Non-parametric</a:t>
                      </a:r>
                    </a:p>
                  </a:txBody>
                  <a:tcPr/>
                </a:tc>
                <a:extLst>
                  <a:ext uri="{0D108BD9-81ED-4DB2-BD59-A6C34878D82A}">
                    <a16:rowId xmlns="" xmlns:a16="http://schemas.microsoft.com/office/drawing/2014/main" val="10000"/>
                  </a:ext>
                </a:extLst>
              </a:tr>
              <a:tr h="1005443">
                <a:tc>
                  <a:txBody>
                    <a:bodyPr/>
                    <a:lstStyle/>
                    <a:p>
                      <a:r>
                        <a:rPr lang="en-GB" sz="2400" noProof="0"/>
                        <a:t>Paired</a:t>
                      </a:r>
                    </a:p>
                  </a:txBody>
                  <a:tcPr/>
                </a:tc>
                <a:tc>
                  <a:txBody>
                    <a:bodyPr/>
                    <a:lstStyle/>
                    <a:p>
                      <a:r>
                        <a:rPr lang="en-GB" sz="2400" noProof="0" dirty="0"/>
                        <a:t>Repeated measures ANOVA (Analysis Of </a:t>
                      </a:r>
                      <a:r>
                        <a:rPr lang="en-GB" sz="2400" noProof="0" dirty="0" err="1"/>
                        <a:t>VAriance</a:t>
                      </a:r>
                      <a:r>
                        <a:rPr lang="en-GB" sz="2400" noProof="0" dirty="0" smtClean="0"/>
                        <a:t>)</a:t>
                      </a:r>
                      <a:r>
                        <a:rPr lang="cs-CZ" sz="2400" noProof="0" dirty="0" smtClean="0"/>
                        <a:t> – RMANOVA</a:t>
                      </a:r>
                      <a:endParaRPr lang="en-GB" sz="2400" noProof="0" dirty="0"/>
                    </a:p>
                  </a:txBody>
                  <a:tcPr/>
                </a:tc>
                <a:tc>
                  <a:txBody>
                    <a:bodyPr/>
                    <a:lstStyle/>
                    <a:p>
                      <a:r>
                        <a:rPr lang="en-GB" sz="2400" noProof="0"/>
                        <a:t>Friedman test („ANOVA“)</a:t>
                      </a:r>
                    </a:p>
                  </a:txBody>
                  <a:tcPr/>
                </a:tc>
                <a:extLst>
                  <a:ext uri="{0D108BD9-81ED-4DB2-BD59-A6C34878D82A}">
                    <a16:rowId xmlns="" xmlns:a16="http://schemas.microsoft.com/office/drawing/2014/main" val="10001"/>
                  </a:ext>
                </a:extLst>
              </a:tr>
              <a:tr h="1249334">
                <a:tc>
                  <a:txBody>
                    <a:bodyPr/>
                    <a:lstStyle/>
                    <a:p>
                      <a:r>
                        <a:rPr lang="en-GB" sz="2400" noProof="0"/>
                        <a:t>Unpaired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noProof="0"/>
                        <a:t>One-way ANOVA (and its variants)</a:t>
                      </a:r>
                    </a:p>
                    <a:p>
                      <a:endParaRPr lang="en-GB" sz="2400" noProof="0"/>
                    </a:p>
                  </a:txBody>
                  <a:tcPr/>
                </a:tc>
                <a:tc>
                  <a:txBody>
                    <a:bodyPr/>
                    <a:lstStyle/>
                    <a:p>
                      <a:r>
                        <a:rPr lang="en-GB" sz="2400" noProof="0" dirty="0" err="1"/>
                        <a:t>Kruskal</a:t>
                      </a:r>
                      <a:r>
                        <a:rPr lang="en-GB" sz="2400" noProof="0" dirty="0"/>
                        <a:t>-Wallis test („ANOVA“)</a:t>
                      </a:r>
                    </a:p>
                  </a:txBody>
                  <a:tcPr/>
                </a:tc>
                <a:extLst>
                  <a:ext uri="{0D108BD9-81ED-4DB2-BD59-A6C34878D82A}">
                    <a16:rowId xmlns="" xmlns:a16="http://schemas.microsoft.com/office/drawing/2014/main" val="10002"/>
                  </a:ext>
                </a:extLst>
              </a:tr>
            </a:tbl>
          </a:graphicData>
        </a:graphic>
      </p:graphicFrame>
      <p:sp>
        <p:nvSpPr>
          <p:cNvPr id="6" name="Zástupný symbol pro obsah 6"/>
          <p:cNvSpPr>
            <a:spLocks noGrp="1"/>
          </p:cNvSpPr>
          <p:nvPr>
            <p:ph idx="1"/>
          </p:nvPr>
        </p:nvSpPr>
        <p:spPr>
          <a:xfrm>
            <a:off x="1981200" y="5229225"/>
            <a:ext cx="8229600" cy="901700"/>
          </a:xfrm>
        </p:spPr>
        <p:txBody>
          <a:bodyPr>
            <a:normAutofit/>
          </a:bodyPr>
          <a:lstStyle/>
          <a:p>
            <a:pPr>
              <a:defRPr/>
            </a:pPr>
            <a:r>
              <a:rPr lang="en-GB" sz="2000" dirty="0"/>
              <a:t>When ANOVA rejects H</a:t>
            </a:r>
            <a:r>
              <a:rPr lang="en-GB" sz="2000" baseline="-25000" dirty="0"/>
              <a:t>0</a:t>
            </a:r>
            <a:r>
              <a:rPr lang="en-GB" sz="2000" dirty="0"/>
              <a:t>, it is necessary to find out which specific samples differ from each other – post hoc tests</a:t>
            </a:r>
          </a:p>
        </p:txBody>
      </p:sp>
    </p:spTree>
    <p:custDataLst>
      <p:tags r:id="rId1"/>
    </p:custDataLst>
    <p:extLst>
      <p:ext uri="{BB962C8B-B14F-4D97-AF65-F5344CB8AC3E}">
        <p14:creationId xmlns:p14="http://schemas.microsoft.com/office/powerpoint/2010/main" val="4046230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0"/>
            <a:ext cx="10515600" cy="1325563"/>
          </a:xfrm>
        </p:spPr>
        <p:txBody>
          <a:bodyPr/>
          <a:lstStyle/>
          <a:p>
            <a:r>
              <a:rPr lang="cs-CZ" dirty="0" err="1" smtClean="0"/>
              <a:t>Choose</a:t>
            </a:r>
            <a:r>
              <a:rPr lang="cs-CZ" dirty="0" smtClean="0"/>
              <a:t> </a:t>
            </a:r>
            <a:r>
              <a:rPr lang="cs-CZ" dirty="0" err="1" smtClean="0"/>
              <a:t>the</a:t>
            </a:r>
            <a:r>
              <a:rPr lang="cs-CZ" dirty="0" smtClean="0"/>
              <a:t> </a:t>
            </a:r>
            <a:r>
              <a:rPr lang="cs-CZ" dirty="0" err="1" smtClean="0"/>
              <a:t>best</a:t>
            </a:r>
            <a:r>
              <a:rPr lang="cs-CZ" dirty="0" smtClean="0"/>
              <a:t> test</a:t>
            </a:r>
            <a:endParaRPr lang="cs-CZ" dirty="0"/>
          </a:p>
        </p:txBody>
      </p:sp>
      <p:sp>
        <p:nvSpPr>
          <p:cNvPr id="11" name="TextovéPole 10"/>
          <p:cNvSpPr txBox="1"/>
          <p:nvPr/>
        </p:nvSpPr>
        <p:spPr>
          <a:xfrm>
            <a:off x="542985" y="1065834"/>
            <a:ext cx="6910238" cy="1631216"/>
          </a:xfrm>
          <a:prstGeom prst="rect">
            <a:avLst/>
          </a:prstGeom>
          <a:noFill/>
        </p:spPr>
        <p:txBody>
          <a:bodyPr wrap="square" rtlCol="0">
            <a:spAutoFit/>
          </a:bodyPr>
          <a:lstStyle/>
          <a:p>
            <a:r>
              <a:rPr lang="en-GB" sz="2000" dirty="0" smtClean="0"/>
              <a:t>In a clinical trial, patients take either a new drug to treat epilepsy or a placebo. The study is randomized (the study group is randomly drawn). Only patients, which have at least one and at most ten seizures in three months are included. The study evaluates a number of seizures during the first year of treatment</a:t>
            </a:r>
            <a:endParaRPr lang="en-GB" sz="2000" dirty="0"/>
          </a:p>
        </p:txBody>
      </p:sp>
      <p:pic>
        <p:nvPicPr>
          <p:cNvPr id="13" name="pic"/>
          <p:cNvPicPr>
            <a:picLocks/>
          </p:cNvPicPr>
          <p:nvPr/>
        </p:nvPicPr>
        <p:blipFill>
          <a:blip r:embed="rId4" r:link="rId5">
            <a:extLst>
              <a:ext uri="{28A0092B-C50C-407E-A947-70E740481C1C}">
                <a14:useLocalDpi xmlns:a14="http://schemas.microsoft.com/office/drawing/2010/main" val="0"/>
              </a:ext>
            </a:extLst>
          </a:blip>
          <a:stretch>
            <a:fillRect/>
          </a:stretch>
        </p:blipFill>
        <p:spPr>
          <a:xfrm>
            <a:off x="7229415" y="1449658"/>
            <a:ext cx="5080000" cy="5080000"/>
          </a:xfrm>
          <a:prstGeom prst="rect">
            <a:avLst/>
          </a:prstGeom>
        </p:spPr>
      </p:pic>
      <p:sp>
        <p:nvSpPr>
          <p:cNvPr id="3" name="optionText"/>
          <p:cNvSpPr txBox="1"/>
          <p:nvPr/>
        </p:nvSpPr>
        <p:spPr>
          <a:xfrm>
            <a:off x="838200" y="2600568"/>
            <a:ext cx="6096000" cy="3720839"/>
          </a:xfrm>
          <a:prstGeom prst="rect">
            <a:avLst/>
          </a:prstGeom>
          <a:noFill/>
        </p:spPr>
        <p:txBody>
          <a:bodyPr vert="horz" rtlCol="0">
            <a:normAutofit/>
          </a:bodyPr>
          <a:lstStyle/>
          <a:p>
            <a:pPr indent="-342900">
              <a:lnSpc>
                <a:spcPct val="200000"/>
              </a:lnSpc>
              <a:buAutoNum type="alphaUcPeriod"/>
            </a:pPr>
            <a:r>
              <a:rPr lang="en-GB" sz="2200" dirty="0" smtClean="0"/>
              <a:t>Paired t-test</a:t>
            </a:r>
          </a:p>
          <a:p>
            <a:pPr indent="-342900">
              <a:lnSpc>
                <a:spcPct val="200000"/>
              </a:lnSpc>
              <a:buAutoNum type="alphaUcPeriod"/>
            </a:pPr>
            <a:r>
              <a:rPr lang="en-GB" sz="2200" dirty="0" smtClean="0"/>
              <a:t>Unpaired t-test</a:t>
            </a:r>
          </a:p>
          <a:p>
            <a:pPr indent="-342900">
              <a:lnSpc>
                <a:spcPct val="200000"/>
              </a:lnSpc>
              <a:buAutoNum type="alphaUcPeriod"/>
            </a:pPr>
            <a:r>
              <a:rPr lang="en-GB" sz="2200" dirty="0" smtClean="0"/>
              <a:t>Mann-Whitney U-test</a:t>
            </a:r>
          </a:p>
          <a:p>
            <a:pPr indent="-342900">
              <a:lnSpc>
                <a:spcPct val="200000"/>
              </a:lnSpc>
              <a:buAutoNum type="alphaUcPeriod"/>
            </a:pPr>
            <a:r>
              <a:rPr lang="en-GB" sz="2200" dirty="0" smtClean="0"/>
              <a:t>Sign test</a:t>
            </a:r>
          </a:p>
          <a:p>
            <a:pPr indent="-342900">
              <a:lnSpc>
                <a:spcPct val="200000"/>
              </a:lnSpc>
              <a:buAutoNum type="alphaUcPeriod"/>
            </a:pPr>
            <a:r>
              <a:rPr lang="en-GB" sz="2200" dirty="0" smtClean="0"/>
              <a:t>Repeated measures ANOVA</a:t>
            </a:r>
            <a:endParaRPr lang="en-GB" sz="2200" dirty="0"/>
          </a:p>
        </p:txBody>
      </p:sp>
    </p:spTree>
    <p:custDataLst>
      <p:tags r:id="rId1"/>
    </p:custDataLst>
    <p:extLst>
      <p:ext uri="{BB962C8B-B14F-4D97-AF65-F5344CB8AC3E}">
        <p14:creationId xmlns:p14="http://schemas.microsoft.com/office/powerpoint/2010/main" val="864937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cs-CZ"/>
              <a:t>ANOVA</a:t>
            </a:r>
          </a:p>
        </p:txBody>
      </p:sp>
      <p:sp>
        <p:nvSpPr>
          <p:cNvPr id="5123" name="Rectangle 3"/>
          <p:cNvSpPr>
            <a:spLocks noGrp="1" noChangeArrowheads="1"/>
          </p:cNvSpPr>
          <p:nvPr>
            <p:ph type="body" idx="1"/>
          </p:nvPr>
        </p:nvSpPr>
        <p:spPr/>
        <p:txBody>
          <a:bodyPr/>
          <a:lstStyle/>
          <a:p>
            <a:pPr eaLnBrk="1" hangingPunct="1"/>
            <a:r>
              <a:rPr lang="cs-CZ" altLang="cs-CZ" dirty="0" err="1"/>
              <a:t>Analysis</a:t>
            </a:r>
            <a:r>
              <a:rPr lang="cs-CZ" altLang="cs-CZ" dirty="0"/>
              <a:t> </a:t>
            </a:r>
            <a:r>
              <a:rPr lang="cs-CZ" altLang="cs-CZ" dirty="0" err="1"/>
              <a:t>of</a:t>
            </a:r>
            <a:r>
              <a:rPr lang="cs-CZ" altLang="cs-CZ" dirty="0"/>
              <a:t> variance</a:t>
            </a:r>
          </a:p>
          <a:p>
            <a:pPr lvl="1" eaLnBrk="1" hangingPunct="1"/>
            <a:r>
              <a:rPr lang="cs-CZ" altLang="cs-CZ" dirty="0" err="1"/>
              <a:t>tests</a:t>
            </a:r>
            <a:r>
              <a:rPr lang="cs-CZ" altLang="cs-CZ" dirty="0"/>
              <a:t> </a:t>
            </a:r>
            <a:r>
              <a:rPr lang="cs-CZ" altLang="cs-CZ" dirty="0" err="1"/>
              <a:t>null</a:t>
            </a:r>
            <a:r>
              <a:rPr lang="cs-CZ" altLang="cs-CZ" dirty="0"/>
              <a:t> </a:t>
            </a:r>
            <a:r>
              <a:rPr lang="cs-CZ" altLang="cs-CZ" dirty="0" err="1"/>
              <a:t>hypothesis</a:t>
            </a:r>
            <a:r>
              <a:rPr lang="cs-CZ" altLang="cs-CZ" dirty="0"/>
              <a:t> </a:t>
            </a:r>
            <a:r>
              <a:rPr lang="cs-CZ" altLang="cs-CZ" dirty="0" err="1"/>
              <a:t>about</a:t>
            </a:r>
            <a:r>
              <a:rPr lang="cs-CZ" altLang="cs-CZ" dirty="0"/>
              <a:t> more </a:t>
            </a:r>
            <a:r>
              <a:rPr lang="cs-CZ" altLang="cs-CZ" dirty="0" err="1"/>
              <a:t>than</a:t>
            </a:r>
            <a:r>
              <a:rPr lang="cs-CZ" altLang="cs-CZ" dirty="0"/>
              <a:t> </a:t>
            </a:r>
            <a:r>
              <a:rPr lang="cs-CZ" altLang="cs-CZ" dirty="0" err="1"/>
              <a:t>two</a:t>
            </a:r>
            <a:r>
              <a:rPr lang="cs-CZ" altLang="cs-CZ" dirty="0"/>
              <a:t> </a:t>
            </a:r>
            <a:r>
              <a:rPr lang="cs-CZ" altLang="cs-CZ" dirty="0" err="1" smtClean="0"/>
              <a:t>samples</a:t>
            </a:r>
            <a:endParaRPr lang="cs-CZ" altLang="cs-CZ" dirty="0"/>
          </a:p>
          <a:p>
            <a:pPr lvl="1" eaLnBrk="1" hangingPunct="1"/>
            <a:r>
              <a:rPr lang="cs-CZ" altLang="cs-CZ" dirty="0" err="1"/>
              <a:t>requirements</a:t>
            </a:r>
            <a:r>
              <a:rPr lang="cs-CZ" altLang="cs-CZ" dirty="0"/>
              <a:t>: </a:t>
            </a:r>
            <a:r>
              <a:rPr lang="cs-CZ" altLang="cs-CZ" dirty="0" err="1"/>
              <a:t>Normal</a:t>
            </a:r>
            <a:r>
              <a:rPr lang="cs-CZ" altLang="cs-CZ" dirty="0"/>
              <a:t> </a:t>
            </a:r>
            <a:r>
              <a:rPr lang="cs-CZ" altLang="cs-CZ" dirty="0" err="1"/>
              <a:t>distribution</a:t>
            </a:r>
            <a:r>
              <a:rPr lang="cs-CZ" altLang="cs-CZ" dirty="0"/>
              <a:t>, </a:t>
            </a:r>
            <a:r>
              <a:rPr lang="cs-CZ" altLang="cs-CZ" dirty="0" err="1"/>
              <a:t>equal</a:t>
            </a:r>
            <a:r>
              <a:rPr lang="cs-CZ" altLang="cs-CZ" dirty="0"/>
              <a:t> standard </a:t>
            </a:r>
            <a:r>
              <a:rPr lang="cs-CZ" altLang="cs-CZ" dirty="0" err="1"/>
              <a:t>deviations</a:t>
            </a:r>
            <a:endParaRPr lang="cs-CZ" altLang="cs-CZ" dirty="0"/>
          </a:p>
          <a:p>
            <a:pPr lvl="1" eaLnBrk="1" hangingPunct="1"/>
            <a:r>
              <a:rPr lang="cs-CZ" altLang="cs-CZ" dirty="0" err="1"/>
              <a:t>requires</a:t>
            </a:r>
            <a:r>
              <a:rPr lang="cs-CZ" altLang="cs-CZ" dirty="0"/>
              <a:t> </a:t>
            </a:r>
            <a:r>
              <a:rPr lang="cs-CZ" altLang="cs-CZ" dirty="0" err="1"/>
              <a:t>further</a:t>
            </a:r>
            <a:r>
              <a:rPr lang="cs-CZ" altLang="cs-CZ" dirty="0"/>
              <a:t> </a:t>
            </a:r>
            <a:r>
              <a:rPr lang="cs-CZ" altLang="cs-CZ" dirty="0" err="1"/>
              <a:t>analyses</a:t>
            </a:r>
            <a:r>
              <a:rPr lang="cs-CZ" altLang="cs-CZ" dirty="0"/>
              <a:t> to </a:t>
            </a:r>
            <a:r>
              <a:rPr lang="cs-CZ" altLang="cs-CZ" dirty="0" err="1"/>
              <a:t>find</a:t>
            </a:r>
            <a:r>
              <a:rPr lang="cs-CZ" altLang="cs-CZ" dirty="0"/>
              <a:t> </a:t>
            </a:r>
            <a:r>
              <a:rPr lang="cs-CZ" altLang="cs-CZ" dirty="0" err="1"/>
              <a:t>out</a:t>
            </a:r>
            <a:r>
              <a:rPr lang="cs-CZ" altLang="cs-CZ" dirty="0"/>
              <a:t> </a:t>
            </a:r>
            <a:r>
              <a:rPr lang="cs-CZ" altLang="cs-CZ" dirty="0" err="1"/>
              <a:t>which</a:t>
            </a:r>
            <a:r>
              <a:rPr lang="cs-CZ" altLang="cs-CZ" dirty="0"/>
              <a:t> sample </a:t>
            </a:r>
            <a:r>
              <a:rPr lang="cs-CZ" altLang="cs-CZ" dirty="0" err="1"/>
              <a:t>is</a:t>
            </a:r>
            <a:r>
              <a:rPr lang="cs-CZ" altLang="cs-CZ" dirty="0"/>
              <a:t> </a:t>
            </a:r>
            <a:r>
              <a:rPr lang="cs-CZ" altLang="cs-CZ" dirty="0" err="1"/>
              <a:t>different</a:t>
            </a:r>
            <a:endParaRPr lang="cs-CZ" altLang="cs-CZ" dirty="0"/>
          </a:p>
        </p:txBody>
      </p:sp>
    </p:spTree>
    <p:custDataLst>
      <p:tags r:id="rId1"/>
    </p:custDataLst>
    <p:extLst>
      <p:ext uri="{BB962C8B-B14F-4D97-AF65-F5344CB8AC3E}">
        <p14:creationId xmlns:p14="http://schemas.microsoft.com/office/powerpoint/2010/main" val="280341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a:t>Nonparametric „ANOVA“</a:t>
            </a:r>
          </a:p>
        </p:txBody>
      </p:sp>
      <p:sp>
        <p:nvSpPr>
          <p:cNvPr id="6147" name="Rectangle 3"/>
          <p:cNvSpPr>
            <a:spLocks noGrp="1" noChangeArrowheads="1"/>
          </p:cNvSpPr>
          <p:nvPr>
            <p:ph type="body" idx="1"/>
          </p:nvPr>
        </p:nvSpPr>
        <p:spPr/>
        <p:txBody>
          <a:bodyPr/>
          <a:lstStyle/>
          <a:p>
            <a:pPr eaLnBrk="1" hangingPunct="1"/>
            <a:r>
              <a:rPr lang="cs-CZ" altLang="cs-CZ" dirty="0" err="1"/>
              <a:t>Kruskal-Wallis</a:t>
            </a:r>
            <a:r>
              <a:rPr lang="cs-CZ" altLang="cs-CZ" dirty="0"/>
              <a:t> test (</a:t>
            </a:r>
            <a:r>
              <a:rPr lang="cs-CZ" altLang="cs-CZ" dirty="0" err="1"/>
              <a:t>unpaired</a:t>
            </a:r>
            <a:r>
              <a:rPr lang="cs-CZ" altLang="cs-CZ" dirty="0"/>
              <a:t>)</a:t>
            </a:r>
          </a:p>
          <a:p>
            <a:pPr eaLnBrk="1" hangingPunct="1"/>
            <a:r>
              <a:rPr lang="cs-CZ" altLang="cs-CZ" dirty="0" err="1"/>
              <a:t>Friedman</a:t>
            </a:r>
            <a:r>
              <a:rPr lang="cs-CZ" altLang="cs-CZ" dirty="0"/>
              <a:t> test (</a:t>
            </a:r>
            <a:r>
              <a:rPr lang="cs-CZ" altLang="cs-CZ" dirty="0" err="1"/>
              <a:t>paired</a:t>
            </a:r>
            <a:r>
              <a:rPr lang="cs-CZ" altLang="cs-CZ" dirty="0"/>
              <a:t>)</a:t>
            </a:r>
          </a:p>
        </p:txBody>
      </p:sp>
    </p:spTree>
    <p:custDataLst>
      <p:tags r:id="rId1"/>
    </p:custDataLst>
    <p:extLst>
      <p:ext uri="{BB962C8B-B14F-4D97-AF65-F5344CB8AC3E}">
        <p14:creationId xmlns:p14="http://schemas.microsoft.com/office/powerpoint/2010/main" val="3486792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a:t>Repetition</a:t>
            </a:r>
          </a:p>
        </p:txBody>
      </p:sp>
      <p:sp>
        <p:nvSpPr>
          <p:cNvPr id="3075" name="Rectangle 3"/>
          <p:cNvSpPr>
            <a:spLocks noGrp="1" noChangeArrowheads="1"/>
          </p:cNvSpPr>
          <p:nvPr>
            <p:ph type="body" idx="1"/>
          </p:nvPr>
        </p:nvSpPr>
        <p:spPr/>
        <p:txBody>
          <a:bodyPr/>
          <a:lstStyle/>
          <a:p>
            <a:pPr eaLnBrk="1" hangingPunct="1">
              <a:lnSpc>
                <a:spcPct val="90000"/>
              </a:lnSpc>
            </a:pPr>
            <a:r>
              <a:rPr lang="cs-CZ" altLang="cs-CZ" dirty="0" err="1"/>
              <a:t>descriptive</a:t>
            </a:r>
            <a:r>
              <a:rPr lang="cs-CZ" altLang="cs-CZ" dirty="0"/>
              <a:t> </a:t>
            </a:r>
            <a:r>
              <a:rPr lang="cs-CZ" altLang="cs-CZ" dirty="0" err="1"/>
              <a:t>statistics</a:t>
            </a:r>
            <a:endParaRPr lang="cs-CZ" altLang="cs-CZ" dirty="0"/>
          </a:p>
          <a:p>
            <a:pPr lvl="1" eaLnBrk="1" hangingPunct="1">
              <a:lnSpc>
                <a:spcPct val="90000"/>
              </a:lnSpc>
            </a:pPr>
            <a:r>
              <a:rPr lang="cs-CZ" altLang="cs-CZ" dirty="0"/>
              <a:t>data </a:t>
            </a:r>
            <a:r>
              <a:rPr lang="cs-CZ" altLang="cs-CZ" dirty="0" err="1"/>
              <a:t>presentation</a:t>
            </a:r>
            <a:endParaRPr lang="cs-CZ" altLang="cs-CZ" dirty="0"/>
          </a:p>
          <a:p>
            <a:pPr eaLnBrk="1" hangingPunct="1">
              <a:lnSpc>
                <a:spcPct val="90000"/>
              </a:lnSpc>
            </a:pPr>
            <a:r>
              <a:rPr lang="cs-CZ" altLang="cs-CZ" dirty="0" err="1"/>
              <a:t>statistical</a:t>
            </a:r>
            <a:r>
              <a:rPr lang="cs-CZ" altLang="cs-CZ" dirty="0"/>
              <a:t> </a:t>
            </a:r>
            <a:r>
              <a:rPr lang="cs-CZ" altLang="cs-CZ" dirty="0" err="1"/>
              <a:t>induction</a:t>
            </a:r>
            <a:endParaRPr lang="cs-CZ" altLang="cs-CZ" dirty="0"/>
          </a:p>
          <a:p>
            <a:pPr lvl="1" eaLnBrk="1" hangingPunct="1">
              <a:lnSpc>
                <a:spcPct val="90000"/>
              </a:lnSpc>
            </a:pPr>
            <a:r>
              <a:rPr lang="cs-CZ" altLang="cs-CZ" dirty="0" err="1" smtClean="0"/>
              <a:t>conclusions</a:t>
            </a:r>
            <a:r>
              <a:rPr lang="cs-CZ" altLang="cs-CZ" dirty="0" smtClean="0"/>
              <a:t> </a:t>
            </a:r>
            <a:r>
              <a:rPr lang="cs-CZ" altLang="cs-CZ" dirty="0" err="1" smtClean="0"/>
              <a:t>about</a:t>
            </a:r>
            <a:r>
              <a:rPr lang="cs-CZ" altLang="cs-CZ" dirty="0" smtClean="0"/>
              <a:t> </a:t>
            </a:r>
            <a:r>
              <a:rPr lang="cs-CZ" altLang="cs-CZ" dirty="0" err="1"/>
              <a:t>populations</a:t>
            </a:r>
            <a:r>
              <a:rPr lang="cs-CZ" altLang="cs-CZ" dirty="0"/>
              <a:t> </a:t>
            </a:r>
            <a:r>
              <a:rPr lang="cs-CZ" altLang="cs-CZ" dirty="0" smtClean="0"/>
              <a:t>are </a:t>
            </a:r>
            <a:r>
              <a:rPr lang="cs-CZ" altLang="cs-CZ" dirty="0" err="1" smtClean="0"/>
              <a:t>based</a:t>
            </a:r>
            <a:r>
              <a:rPr lang="cs-CZ" altLang="cs-CZ" dirty="0" smtClean="0"/>
              <a:t> on </a:t>
            </a:r>
            <a:r>
              <a:rPr lang="cs-CZ" altLang="cs-CZ" dirty="0" err="1"/>
              <a:t>samples</a:t>
            </a:r>
            <a:endParaRPr lang="cs-CZ" altLang="cs-CZ" dirty="0"/>
          </a:p>
          <a:p>
            <a:pPr eaLnBrk="1" hangingPunct="1">
              <a:lnSpc>
                <a:spcPct val="90000"/>
              </a:lnSpc>
            </a:pPr>
            <a:r>
              <a:rPr lang="cs-CZ" altLang="cs-CZ" dirty="0" err="1"/>
              <a:t>statistical</a:t>
            </a:r>
            <a:r>
              <a:rPr lang="cs-CZ" altLang="cs-CZ" dirty="0"/>
              <a:t> inference</a:t>
            </a:r>
          </a:p>
          <a:p>
            <a:pPr lvl="1" eaLnBrk="1" hangingPunct="1">
              <a:lnSpc>
                <a:spcPct val="90000"/>
              </a:lnSpc>
            </a:pPr>
            <a:r>
              <a:rPr lang="cs-CZ" altLang="cs-CZ" dirty="0" err="1"/>
              <a:t>hypotheses</a:t>
            </a:r>
            <a:r>
              <a:rPr lang="cs-CZ" altLang="cs-CZ" dirty="0"/>
              <a:t> </a:t>
            </a:r>
            <a:r>
              <a:rPr lang="cs-CZ" altLang="cs-CZ" dirty="0" err="1"/>
              <a:t>testing</a:t>
            </a:r>
            <a:endParaRPr lang="cs-CZ" altLang="cs-CZ" dirty="0"/>
          </a:p>
          <a:p>
            <a:pPr lvl="1" eaLnBrk="1" hangingPunct="1">
              <a:lnSpc>
                <a:spcPct val="90000"/>
              </a:lnSpc>
            </a:pPr>
            <a:r>
              <a:rPr lang="cs-CZ" altLang="cs-CZ" dirty="0" err="1"/>
              <a:t>multiple</a:t>
            </a:r>
            <a:r>
              <a:rPr lang="cs-CZ" altLang="cs-CZ" dirty="0"/>
              <a:t> </a:t>
            </a:r>
            <a:r>
              <a:rPr lang="cs-CZ" altLang="cs-CZ" dirty="0" err="1"/>
              <a:t>comparison</a:t>
            </a:r>
            <a:endParaRPr lang="cs-CZ" altLang="cs-CZ" dirty="0"/>
          </a:p>
        </p:txBody>
      </p:sp>
    </p:spTree>
    <p:custDataLst>
      <p:tags r:id="rId1"/>
    </p:custDataLst>
    <p:extLst>
      <p:ext uri="{BB962C8B-B14F-4D97-AF65-F5344CB8AC3E}">
        <p14:creationId xmlns:p14="http://schemas.microsoft.com/office/powerpoint/2010/main" val="49595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210746"/>
            <a:ext cx="10515600" cy="1325563"/>
          </a:xfrm>
        </p:spPr>
        <p:txBody>
          <a:bodyPr>
            <a:normAutofit/>
          </a:bodyPr>
          <a:lstStyle/>
          <a:p>
            <a:pPr>
              <a:defRPr/>
            </a:pPr>
            <a:r>
              <a:rPr lang="cs-CZ" sz="4000" dirty="0" err="1"/>
              <a:t>Multiple</a:t>
            </a:r>
            <a:r>
              <a:rPr lang="cs-CZ" sz="4000" dirty="0"/>
              <a:t> </a:t>
            </a:r>
            <a:r>
              <a:rPr lang="cs-CZ" sz="4000" dirty="0" err="1"/>
              <a:t>comparisons</a:t>
            </a:r>
            <a:r>
              <a:rPr lang="cs-CZ" sz="4000" dirty="0"/>
              <a:t> </a:t>
            </a:r>
            <a:r>
              <a:rPr lang="cs-CZ" sz="4000" dirty="0" err="1"/>
              <a:t>problem</a:t>
            </a:r>
            <a:endParaRPr lang="cs-CZ" sz="4000" dirty="0"/>
          </a:p>
        </p:txBody>
      </p:sp>
      <p:sp>
        <p:nvSpPr>
          <p:cNvPr id="6" name="Zástupný symbol pro obsah 5"/>
          <p:cNvSpPr>
            <a:spLocks noGrp="1"/>
          </p:cNvSpPr>
          <p:nvPr>
            <p:ph idx="1"/>
          </p:nvPr>
        </p:nvSpPr>
        <p:spPr>
          <a:xfrm>
            <a:off x="838200" y="1445614"/>
            <a:ext cx="10515600" cy="4351338"/>
          </a:xfrm>
        </p:spPr>
        <p:txBody>
          <a:bodyPr>
            <a:normAutofit fontScale="85000" lnSpcReduction="10000"/>
          </a:bodyPr>
          <a:lstStyle/>
          <a:p>
            <a:pPr>
              <a:defRPr/>
            </a:pPr>
            <a:r>
              <a:rPr lang="en-GB" dirty="0"/>
              <a:t>When we perform more tests at once, the probability that some of them </a:t>
            </a:r>
            <a:r>
              <a:rPr lang="en-GB" dirty="0" err="1"/>
              <a:t>wil</a:t>
            </a:r>
            <a:r>
              <a:rPr lang="cs-CZ" dirty="0"/>
              <a:t>l</a:t>
            </a:r>
            <a:r>
              <a:rPr lang="en-GB" dirty="0"/>
              <a:t> give a statistically significant result only due to chance (i.e. type I error – H</a:t>
            </a:r>
            <a:r>
              <a:rPr lang="en-GB" baseline="-25000" dirty="0"/>
              <a:t>0</a:t>
            </a:r>
            <a:r>
              <a:rPr lang="en-GB" dirty="0"/>
              <a:t> is wrongly refuted) – </a:t>
            </a:r>
            <a:r>
              <a:rPr lang="en-GB" dirty="0" err="1"/>
              <a:t>incr</a:t>
            </a:r>
            <a:r>
              <a:rPr lang="cs-CZ" dirty="0"/>
              <a:t>e</a:t>
            </a:r>
            <a:r>
              <a:rPr lang="en-GB" dirty="0" err="1"/>
              <a:t>ases</a:t>
            </a:r>
            <a:r>
              <a:rPr lang="en-GB" dirty="0"/>
              <a:t> (e.g. during post hoc tests following ANOVA</a:t>
            </a:r>
          </a:p>
          <a:p>
            <a:pPr>
              <a:defRPr/>
            </a:pPr>
            <a:r>
              <a:rPr lang="en-GB" dirty="0"/>
              <a:t>For example, when performing 10 tests at α = 0</a:t>
            </a:r>
            <a:r>
              <a:rPr lang="cs-CZ" dirty="0"/>
              <a:t>.</a:t>
            </a:r>
            <a:r>
              <a:rPr lang="en-GB" dirty="0"/>
              <a:t>05, the probability that none of them will give a significant result (given that H</a:t>
            </a:r>
            <a:r>
              <a:rPr lang="en-GB" baseline="-25000" dirty="0"/>
              <a:t>0</a:t>
            </a:r>
            <a:r>
              <a:rPr lang="en-GB" dirty="0"/>
              <a:t> is true in all of them) equals (1-α)</a:t>
            </a:r>
            <a:r>
              <a:rPr lang="en-GB" baseline="30000" dirty="0"/>
              <a:t>10</a:t>
            </a:r>
            <a:r>
              <a:rPr lang="en-GB" dirty="0"/>
              <a:t> =60%, i.e. in 40% the H</a:t>
            </a:r>
            <a:r>
              <a:rPr lang="en-GB" baseline="-25000" dirty="0"/>
              <a:t>0</a:t>
            </a:r>
            <a:r>
              <a:rPr lang="en-GB" dirty="0"/>
              <a:t> is wrongly rejected.</a:t>
            </a:r>
          </a:p>
          <a:p>
            <a:pPr>
              <a:defRPr/>
            </a:pPr>
            <a:r>
              <a:rPr lang="en-GB" dirty="0"/>
              <a:t>That is why the multiple comparisons corrections are applied (Bonferroni, </a:t>
            </a:r>
            <a:r>
              <a:rPr lang="en-GB" dirty="0" err="1"/>
              <a:t>Benjamini</a:t>
            </a:r>
            <a:r>
              <a:rPr lang="en-GB" dirty="0"/>
              <a:t>-Hochberg…) to further decrease α (and thus make the criteria for refuting H</a:t>
            </a:r>
            <a:r>
              <a:rPr lang="en-GB" baseline="-25000" dirty="0"/>
              <a:t>0</a:t>
            </a:r>
            <a:r>
              <a:rPr lang="en-GB" dirty="0"/>
              <a:t> stricter</a:t>
            </a:r>
            <a:r>
              <a:rPr lang="en-GB" dirty="0" smtClean="0"/>
              <a:t>).</a:t>
            </a:r>
            <a:endParaRPr lang="cs-CZ" dirty="0" smtClean="0"/>
          </a:p>
          <a:p>
            <a:pPr>
              <a:defRPr/>
            </a:pPr>
            <a:r>
              <a:rPr lang="cs-CZ" dirty="0" err="1" smtClean="0"/>
              <a:t>Bonferroni</a:t>
            </a:r>
            <a:r>
              <a:rPr lang="cs-CZ" dirty="0" smtClean="0"/>
              <a:t> </a:t>
            </a:r>
            <a:r>
              <a:rPr lang="cs-CZ" dirty="0" err="1" smtClean="0"/>
              <a:t>correction</a:t>
            </a:r>
            <a:r>
              <a:rPr lang="cs-CZ" dirty="0" smtClean="0"/>
              <a:t>: </a:t>
            </a:r>
            <a:r>
              <a:rPr lang="cs-CZ" dirty="0" err="1" smtClean="0"/>
              <a:t>initial</a:t>
            </a:r>
            <a:r>
              <a:rPr lang="cs-CZ" dirty="0" smtClean="0"/>
              <a:t> </a:t>
            </a:r>
            <a:r>
              <a:rPr lang="el-GR" dirty="0" smtClean="0"/>
              <a:t>α</a:t>
            </a:r>
            <a:r>
              <a:rPr lang="cs-CZ" dirty="0" smtClean="0"/>
              <a:t> </a:t>
            </a:r>
            <a:r>
              <a:rPr lang="cs-CZ" dirty="0" err="1" smtClean="0"/>
              <a:t>is</a:t>
            </a:r>
            <a:r>
              <a:rPr lang="cs-CZ" dirty="0" smtClean="0"/>
              <a:t> </a:t>
            </a:r>
            <a:r>
              <a:rPr lang="cs-CZ" dirty="0" err="1" smtClean="0"/>
              <a:t>divided</a:t>
            </a:r>
            <a:r>
              <a:rPr lang="cs-CZ" dirty="0" smtClean="0"/>
              <a:t> by </a:t>
            </a:r>
            <a:r>
              <a:rPr lang="cs-CZ" dirty="0" err="1" smtClean="0"/>
              <a:t>the</a:t>
            </a:r>
            <a:r>
              <a:rPr lang="cs-CZ" dirty="0" smtClean="0"/>
              <a:t> </a:t>
            </a:r>
            <a:r>
              <a:rPr lang="cs-CZ" dirty="0" err="1" smtClean="0"/>
              <a:t>number</a:t>
            </a:r>
            <a:r>
              <a:rPr lang="cs-CZ" dirty="0" smtClean="0"/>
              <a:t> </a:t>
            </a:r>
            <a:r>
              <a:rPr lang="cs-CZ" dirty="0" err="1" smtClean="0"/>
              <a:t>of</a:t>
            </a:r>
            <a:r>
              <a:rPr lang="cs-CZ" dirty="0" smtClean="0"/>
              <a:t> </a:t>
            </a:r>
            <a:r>
              <a:rPr lang="cs-CZ" dirty="0" err="1" smtClean="0"/>
              <a:t>tests</a:t>
            </a:r>
            <a:r>
              <a:rPr lang="cs-CZ" dirty="0" smtClean="0"/>
              <a:t> (</a:t>
            </a:r>
            <a:r>
              <a:rPr lang="cs-CZ" dirty="0" err="1" smtClean="0"/>
              <a:t>or</a:t>
            </a:r>
            <a:r>
              <a:rPr lang="cs-CZ" dirty="0" smtClean="0"/>
              <a:t>, </a:t>
            </a:r>
            <a:r>
              <a:rPr lang="cs-CZ" dirty="0" err="1" smtClean="0"/>
              <a:t>alternatively</a:t>
            </a:r>
            <a:r>
              <a:rPr lang="cs-CZ" dirty="0" smtClean="0"/>
              <a:t>, </a:t>
            </a:r>
            <a:r>
              <a:rPr lang="cs-CZ" dirty="0" err="1" smtClean="0"/>
              <a:t>all</a:t>
            </a:r>
            <a:r>
              <a:rPr lang="cs-CZ" dirty="0" smtClean="0"/>
              <a:t> p-</a:t>
            </a:r>
            <a:r>
              <a:rPr lang="cs-CZ" dirty="0" err="1" smtClean="0"/>
              <a:t>values</a:t>
            </a:r>
            <a:r>
              <a:rPr lang="cs-CZ" dirty="0" smtClean="0"/>
              <a:t> are </a:t>
            </a:r>
            <a:r>
              <a:rPr lang="cs-CZ" dirty="0" err="1" smtClean="0"/>
              <a:t>multiplied</a:t>
            </a:r>
            <a:r>
              <a:rPr lang="cs-CZ" dirty="0" smtClean="0"/>
              <a:t> by </a:t>
            </a:r>
            <a:r>
              <a:rPr lang="cs-CZ" dirty="0" err="1" smtClean="0"/>
              <a:t>the</a:t>
            </a:r>
            <a:r>
              <a:rPr lang="cs-CZ" dirty="0" smtClean="0"/>
              <a:t> </a:t>
            </a:r>
            <a:r>
              <a:rPr lang="cs-CZ" dirty="0" err="1" smtClean="0"/>
              <a:t>number</a:t>
            </a:r>
            <a:r>
              <a:rPr lang="cs-CZ" dirty="0" smtClean="0"/>
              <a:t> </a:t>
            </a:r>
            <a:r>
              <a:rPr lang="cs-CZ" dirty="0" err="1" smtClean="0"/>
              <a:t>of</a:t>
            </a:r>
            <a:r>
              <a:rPr lang="cs-CZ" dirty="0" smtClean="0"/>
              <a:t> </a:t>
            </a:r>
            <a:r>
              <a:rPr lang="cs-CZ" dirty="0" err="1" smtClean="0"/>
              <a:t>tests</a:t>
            </a:r>
            <a:r>
              <a:rPr lang="cs-CZ" dirty="0" smtClean="0"/>
              <a:t> </a:t>
            </a:r>
            <a:r>
              <a:rPr lang="cs-CZ" dirty="0" err="1" smtClean="0"/>
              <a:t>with</a:t>
            </a:r>
            <a:r>
              <a:rPr lang="cs-CZ" dirty="0" smtClean="0"/>
              <a:t> </a:t>
            </a:r>
            <a:r>
              <a:rPr lang="el-GR" dirty="0" smtClean="0"/>
              <a:t>α</a:t>
            </a:r>
            <a:r>
              <a:rPr lang="cs-CZ" dirty="0" smtClean="0"/>
              <a:t> </a:t>
            </a:r>
            <a:r>
              <a:rPr lang="cs-CZ" dirty="0" err="1" smtClean="0"/>
              <a:t>left</a:t>
            </a:r>
            <a:r>
              <a:rPr lang="cs-CZ" dirty="0" smtClean="0"/>
              <a:t> </a:t>
            </a:r>
            <a:r>
              <a:rPr lang="cs-CZ" dirty="0" err="1"/>
              <a:t>unchanged</a:t>
            </a:r>
            <a:r>
              <a:rPr lang="cs-CZ" dirty="0" smtClean="0"/>
              <a:t>)</a:t>
            </a:r>
          </a:p>
          <a:p>
            <a:pPr lvl="1">
              <a:defRPr/>
            </a:pPr>
            <a:r>
              <a:rPr lang="cs-CZ" dirty="0" smtClean="0"/>
              <a:t>very </a:t>
            </a:r>
            <a:r>
              <a:rPr lang="cs-CZ" dirty="0"/>
              <a:t>“</a:t>
            </a:r>
            <a:r>
              <a:rPr lang="cs-CZ" dirty="0" err="1"/>
              <a:t>conservative</a:t>
            </a:r>
            <a:r>
              <a:rPr lang="cs-CZ" dirty="0" smtClean="0"/>
              <a:t>“.</a:t>
            </a:r>
            <a:endParaRPr lang="en-GB" dirty="0"/>
          </a:p>
          <a:p>
            <a:pPr>
              <a:defRPr/>
            </a:pPr>
            <a:endParaRPr lang="cs-CZ" sz="2000" dirty="0"/>
          </a:p>
        </p:txBody>
      </p:sp>
    </p:spTree>
    <p:custDataLst>
      <p:tags r:id="rId1"/>
    </p:custDataLst>
    <p:extLst>
      <p:ext uri="{BB962C8B-B14F-4D97-AF65-F5344CB8AC3E}">
        <p14:creationId xmlns:p14="http://schemas.microsoft.com/office/powerpoint/2010/main" val="3574427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err="1" smtClean="0"/>
              <a:t>Contingency</a:t>
            </a:r>
            <a:r>
              <a:rPr lang="cs-CZ" dirty="0" smtClean="0"/>
              <a:t> </a:t>
            </a:r>
            <a:r>
              <a:rPr lang="cs-CZ" dirty="0" err="1" smtClean="0"/>
              <a:t>tables</a:t>
            </a:r>
            <a:endParaRPr lang="cs-CZ" dirty="0"/>
          </a:p>
        </p:txBody>
      </p:sp>
      <p:sp>
        <p:nvSpPr>
          <p:cNvPr id="3" name="Zástupný symbol pro obsah 2"/>
          <p:cNvSpPr>
            <a:spLocks noGrp="1"/>
          </p:cNvSpPr>
          <p:nvPr>
            <p:ph idx="1"/>
          </p:nvPr>
        </p:nvSpPr>
        <p:spPr>
          <a:xfrm>
            <a:off x="641268" y="1500996"/>
            <a:ext cx="10712532" cy="4675967"/>
          </a:xfrm>
        </p:spPr>
        <p:txBody>
          <a:bodyPr/>
          <a:lstStyle/>
          <a:p>
            <a:r>
              <a:rPr lang="cs-CZ" sz="2000" dirty="0" err="1" smtClean="0"/>
              <a:t>The</a:t>
            </a:r>
            <a:r>
              <a:rPr lang="cs-CZ" sz="2000" dirty="0" smtClean="0"/>
              <a:t> </a:t>
            </a:r>
            <a:r>
              <a:rPr lang="cs-CZ" sz="2000" dirty="0" err="1" smtClean="0"/>
              <a:t>association</a:t>
            </a:r>
            <a:r>
              <a:rPr lang="cs-CZ" sz="2000" dirty="0" smtClean="0"/>
              <a:t> </a:t>
            </a:r>
            <a:r>
              <a:rPr lang="cs-CZ" sz="2000" dirty="0" err="1" smtClean="0"/>
              <a:t>beween</a:t>
            </a:r>
            <a:r>
              <a:rPr lang="cs-CZ" sz="2000" dirty="0" smtClean="0"/>
              <a:t> </a:t>
            </a:r>
            <a:r>
              <a:rPr lang="cs-CZ" sz="2000" dirty="0" err="1" smtClean="0"/>
              <a:t>two</a:t>
            </a:r>
            <a:r>
              <a:rPr lang="cs-CZ" sz="2000" dirty="0" smtClean="0"/>
              <a:t> </a:t>
            </a:r>
            <a:r>
              <a:rPr lang="cs-CZ" sz="2000" dirty="0" err="1" smtClean="0"/>
              <a:t>categorical</a:t>
            </a:r>
            <a:r>
              <a:rPr lang="cs-CZ" sz="2000" dirty="0" smtClean="0"/>
              <a:t> </a:t>
            </a:r>
            <a:r>
              <a:rPr lang="cs-CZ" sz="2000" dirty="0" err="1" smtClean="0"/>
              <a:t>variables</a:t>
            </a:r>
            <a:r>
              <a:rPr lang="cs-CZ" sz="2000" dirty="0" smtClean="0"/>
              <a:t> </a:t>
            </a:r>
            <a:r>
              <a:rPr lang="cs-CZ" sz="2000" dirty="0" err="1" smtClean="0"/>
              <a:t>can</a:t>
            </a:r>
            <a:r>
              <a:rPr lang="cs-CZ" sz="2000" dirty="0" smtClean="0"/>
              <a:t> </a:t>
            </a:r>
            <a:r>
              <a:rPr lang="cs-CZ" sz="2000" dirty="0" err="1" smtClean="0"/>
              <a:t>be</a:t>
            </a:r>
            <a:r>
              <a:rPr lang="cs-CZ" sz="2000" dirty="0" smtClean="0"/>
              <a:t> </a:t>
            </a:r>
            <a:r>
              <a:rPr lang="cs-CZ" sz="2000" dirty="0" err="1" smtClean="0"/>
              <a:t>expressed</a:t>
            </a:r>
            <a:r>
              <a:rPr lang="cs-CZ" sz="2000" dirty="0" smtClean="0"/>
              <a:t> in a </a:t>
            </a:r>
            <a:r>
              <a:rPr lang="cs-CZ" sz="2000" dirty="0" err="1" smtClean="0"/>
              <a:t>contingency</a:t>
            </a:r>
            <a:r>
              <a:rPr lang="cs-CZ" sz="2000" dirty="0" smtClean="0"/>
              <a:t> table (n x m, </a:t>
            </a:r>
            <a:r>
              <a:rPr lang="cs-CZ" sz="2000" dirty="0" err="1" smtClean="0"/>
              <a:t>see</a:t>
            </a:r>
            <a:r>
              <a:rPr lang="cs-CZ" sz="2000" dirty="0" smtClean="0"/>
              <a:t> </a:t>
            </a:r>
            <a:r>
              <a:rPr lang="cs-CZ" sz="2000" dirty="0" err="1" smtClean="0"/>
              <a:t>below</a:t>
            </a:r>
            <a:r>
              <a:rPr lang="cs-CZ" sz="2000" dirty="0" smtClean="0"/>
              <a:t> </a:t>
            </a:r>
            <a:r>
              <a:rPr lang="cs-CZ" sz="2000" dirty="0" err="1" smtClean="0"/>
              <a:t>an</a:t>
            </a:r>
            <a:r>
              <a:rPr lang="cs-CZ" sz="2000" dirty="0" smtClean="0"/>
              <a:t> </a:t>
            </a:r>
            <a:r>
              <a:rPr lang="cs-CZ" sz="2000" dirty="0" err="1" smtClean="0"/>
              <a:t>example</a:t>
            </a:r>
            <a:r>
              <a:rPr lang="cs-CZ" sz="2000" dirty="0" smtClean="0"/>
              <a:t> </a:t>
            </a:r>
            <a:r>
              <a:rPr lang="cs-CZ" sz="2000" dirty="0" err="1" smtClean="0"/>
              <a:t>for</a:t>
            </a:r>
            <a:r>
              <a:rPr lang="cs-CZ" sz="2000" dirty="0" smtClean="0"/>
              <a:t> 2x2 table</a:t>
            </a:r>
            <a:endParaRPr lang="cs-CZ" sz="2000" dirty="0"/>
          </a:p>
          <a:p>
            <a:endParaRPr lang="cs-CZ" sz="2000" u="sng" dirty="0"/>
          </a:p>
          <a:p>
            <a:endParaRPr lang="cs-CZ" dirty="0"/>
          </a:p>
        </p:txBody>
      </p:sp>
      <p:graphicFrame>
        <p:nvGraphicFramePr>
          <p:cNvPr id="7" name="Tabulka 6"/>
          <p:cNvGraphicFramePr>
            <a:graphicFrameLocks noGrp="1"/>
          </p:cNvGraphicFramePr>
          <p:nvPr>
            <p:extLst>
              <p:ext uri="{D42A27DB-BD31-4B8C-83A1-F6EECF244321}">
                <p14:modId xmlns:p14="http://schemas.microsoft.com/office/powerpoint/2010/main" val="2418166846"/>
              </p:ext>
            </p:extLst>
          </p:nvPr>
        </p:nvGraphicFramePr>
        <p:xfrm>
          <a:off x="3657600" y="3362325"/>
          <a:ext cx="4641011" cy="2003304"/>
        </p:xfrm>
        <a:graphic>
          <a:graphicData uri="http://schemas.openxmlformats.org/drawingml/2006/table">
            <a:tbl>
              <a:tblPr>
                <a:tableStyleId>{5C22544A-7EE6-4342-B048-85BDC9FD1C3A}</a:tableStyleId>
              </a:tblPr>
              <a:tblGrid>
                <a:gridCol w="1532811"/>
                <a:gridCol w="906913"/>
                <a:gridCol w="906913"/>
                <a:gridCol w="1294374"/>
              </a:tblGrid>
              <a:tr h="333884">
                <a:tc>
                  <a:txBody>
                    <a:bodyPr/>
                    <a:lstStyle/>
                    <a:p>
                      <a:pPr algn="l" fontAlgn="b"/>
                      <a:r>
                        <a:rPr lang="cs-CZ" sz="1100" u="none" strike="noStrike" dirty="0">
                          <a:effectLst/>
                        </a:rPr>
                        <a:t>Počet z </a:t>
                      </a:r>
                      <a:r>
                        <a:rPr lang="cs-CZ" sz="1100" u="none" strike="noStrike" dirty="0" err="1">
                          <a:effectLst/>
                        </a:rPr>
                        <a:t>Cislo</a:t>
                      </a:r>
                      <a:endParaRPr lang="cs-CZ" sz="1100" b="0" i="0" u="none" strike="noStrike" dirty="0">
                        <a:solidFill>
                          <a:srgbClr val="000000"/>
                        </a:solidFill>
                        <a:effectLst/>
                        <a:latin typeface="Calibri"/>
                      </a:endParaRPr>
                    </a:p>
                  </a:txBody>
                  <a:tcPr marL="9525" marR="9525" marT="9525" marB="0" anchor="b"/>
                </a:tc>
                <a:tc>
                  <a:txBody>
                    <a:bodyPr/>
                    <a:lstStyle/>
                    <a:p>
                      <a:pPr algn="l" fontAlgn="b"/>
                      <a:r>
                        <a:rPr lang="cs-CZ" sz="1100" u="none" strike="noStrike">
                          <a:effectLst/>
                        </a:rPr>
                        <a:t>Skupina</a:t>
                      </a:r>
                      <a:endParaRPr lang="cs-CZ" sz="1100" b="0" i="0" u="none" strike="noStrike">
                        <a:solidFill>
                          <a:srgbClr val="000000"/>
                        </a:solidFill>
                        <a:effectLst/>
                        <a:latin typeface="Calibri"/>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333884">
                <a:tc>
                  <a:txBody>
                    <a:bodyPr/>
                    <a:lstStyle/>
                    <a:p>
                      <a:pPr algn="l" fontAlgn="b"/>
                      <a:r>
                        <a:rPr lang="cs-CZ" sz="1100" u="none" strike="noStrike">
                          <a:effectLst/>
                        </a:rPr>
                        <a:t>Genotyp ADRB1</a:t>
                      </a:r>
                      <a:endParaRPr lang="cs-CZ" sz="1100" b="0" i="0" u="none" strike="noStrike">
                        <a:solidFill>
                          <a:srgbClr val="000000"/>
                        </a:solidFill>
                        <a:effectLst/>
                        <a:latin typeface="Calibri"/>
                      </a:endParaRPr>
                    </a:p>
                  </a:txBody>
                  <a:tcPr marL="9525" marR="9525" marT="9525" marB="0" anchor="b"/>
                </a:tc>
                <a:tc>
                  <a:txBody>
                    <a:bodyPr/>
                    <a:lstStyle/>
                    <a:p>
                      <a:pPr algn="l" fontAlgn="b"/>
                      <a:r>
                        <a:rPr lang="cs-CZ" sz="1100" u="none" strike="noStrike">
                          <a:effectLst/>
                        </a:rPr>
                        <a:t>control</a:t>
                      </a:r>
                      <a:endParaRPr lang="cs-CZ" sz="1100" b="0" i="0" u="none" strike="noStrike">
                        <a:solidFill>
                          <a:srgbClr val="000000"/>
                        </a:solidFill>
                        <a:effectLst/>
                        <a:latin typeface="Calibri"/>
                      </a:endParaRPr>
                    </a:p>
                  </a:txBody>
                  <a:tcPr marL="9525" marR="9525" marT="9525" marB="0" anchor="b"/>
                </a:tc>
                <a:tc>
                  <a:txBody>
                    <a:bodyPr/>
                    <a:lstStyle/>
                    <a:p>
                      <a:pPr algn="l" fontAlgn="b"/>
                      <a:r>
                        <a:rPr lang="cs-CZ" sz="1100" u="none" strike="noStrike">
                          <a:effectLst/>
                        </a:rPr>
                        <a:t>TTC</a:t>
                      </a:r>
                      <a:endParaRPr lang="cs-CZ" sz="1100" b="0" i="0" u="none" strike="noStrike">
                        <a:solidFill>
                          <a:srgbClr val="000000"/>
                        </a:solidFill>
                        <a:effectLst/>
                        <a:latin typeface="Calibri"/>
                      </a:endParaRPr>
                    </a:p>
                  </a:txBody>
                  <a:tcPr marL="9525" marR="9525" marT="9525" marB="0" anchor="b"/>
                </a:tc>
                <a:tc>
                  <a:txBody>
                    <a:bodyPr/>
                    <a:lstStyle/>
                    <a:p>
                      <a:pPr algn="l" fontAlgn="b"/>
                      <a:r>
                        <a:rPr lang="cs-CZ" sz="1100" u="none" strike="noStrike">
                          <a:effectLst/>
                        </a:rPr>
                        <a:t>Celkový součet</a:t>
                      </a:r>
                      <a:endParaRPr lang="cs-CZ" sz="1100" b="0" i="0" u="none" strike="noStrike">
                        <a:solidFill>
                          <a:srgbClr val="000000"/>
                        </a:solidFill>
                        <a:effectLst/>
                        <a:latin typeface="Calibri"/>
                      </a:endParaRPr>
                    </a:p>
                  </a:txBody>
                  <a:tcPr marL="9525" marR="9525" marT="9525" marB="0" anchor="b"/>
                </a:tc>
              </a:tr>
              <a:tr h="333884">
                <a:tc>
                  <a:txBody>
                    <a:bodyPr/>
                    <a:lstStyle/>
                    <a:p>
                      <a:pPr algn="l" fontAlgn="b"/>
                      <a:r>
                        <a:rPr lang="cs-CZ" sz="1100" u="none" strike="noStrike">
                          <a:effectLst/>
                        </a:rPr>
                        <a:t>CC</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15</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15</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r>
              <a:tr h="333884">
                <a:tc>
                  <a:txBody>
                    <a:bodyPr/>
                    <a:lstStyle/>
                    <a:p>
                      <a:pPr algn="l" fontAlgn="b"/>
                      <a:r>
                        <a:rPr lang="cs-CZ" sz="1100" u="none" strike="noStrike">
                          <a:effectLst/>
                        </a:rPr>
                        <a:t>CG</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12</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10</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dirty="0">
                          <a:effectLst/>
                        </a:rPr>
                        <a:t>22</a:t>
                      </a:r>
                      <a:endParaRPr lang="cs-CZ" sz="1100" b="0" i="0" u="none" strike="noStrike" dirty="0">
                        <a:solidFill>
                          <a:srgbClr val="000000"/>
                        </a:solidFill>
                        <a:effectLst/>
                        <a:latin typeface="Calibri"/>
                      </a:endParaRPr>
                    </a:p>
                  </a:txBody>
                  <a:tcPr marL="9525" marR="9525" marT="9525" marB="0" anchor="b"/>
                </a:tc>
              </a:tr>
              <a:tr h="333884">
                <a:tc>
                  <a:txBody>
                    <a:bodyPr/>
                    <a:lstStyle/>
                    <a:p>
                      <a:pPr algn="l" fontAlgn="b"/>
                      <a:r>
                        <a:rPr lang="cs-CZ" sz="1100" u="none" strike="noStrike" dirty="0">
                          <a:effectLst/>
                        </a:rPr>
                        <a:t>GG</a:t>
                      </a:r>
                      <a:endParaRPr lang="cs-CZ" sz="1100" b="0" i="0" u="none" strike="noStrike" dirty="0">
                        <a:solidFill>
                          <a:srgbClr val="000000"/>
                        </a:solidFill>
                        <a:effectLst/>
                        <a:latin typeface="Calibri"/>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1</a:t>
                      </a:r>
                      <a:endParaRPr lang="cs-CZ" sz="1100" b="0" i="0" u="none" strike="noStrike">
                        <a:solidFill>
                          <a:srgbClr val="000000"/>
                        </a:solidFill>
                        <a:effectLst/>
                        <a:latin typeface="Calibri"/>
                      </a:endParaRPr>
                    </a:p>
                  </a:txBody>
                  <a:tcPr marL="9525" marR="9525" marT="9525" marB="0" anchor="b"/>
                </a:tc>
              </a:tr>
              <a:tr h="333884">
                <a:tc>
                  <a:txBody>
                    <a:bodyPr/>
                    <a:lstStyle/>
                    <a:p>
                      <a:pPr algn="l" fontAlgn="b"/>
                      <a:r>
                        <a:rPr lang="cs-CZ" sz="1100" u="none" strike="noStrike">
                          <a:effectLst/>
                        </a:rPr>
                        <a:t>Celkový součet</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27</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a:effectLst/>
                        </a:rPr>
                        <a:t>26</a:t>
                      </a:r>
                      <a:endParaRPr lang="cs-CZ" sz="1100" b="0" i="0" u="none" strike="noStrike">
                        <a:solidFill>
                          <a:srgbClr val="000000"/>
                        </a:solidFill>
                        <a:effectLst/>
                        <a:latin typeface="Calibri"/>
                      </a:endParaRPr>
                    </a:p>
                  </a:txBody>
                  <a:tcPr marL="9525" marR="9525" marT="9525" marB="0" anchor="b"/>
                </a:tc>
                <a:tc>
                  <a:txBody>
                    <a:bodyPr/>
                    <a:lstStyle/>
                    <a:p>
                      <a:pPr algn="r" fontAlgn="b"/>
                      <a:r>
                        <a:rPr lang="cs-CZ" sz="1100" u="none" strike="noStrike" dirty="0">
                          <a:effectLst/>
                        </a:rPr>
                        <a:t>53</a:t>
                      </a:r>
                      <a:endParaRPr lang="cs-CZ" sz="1100" b="0" i="0" u="none" strike="noStrike" dirty="0">
                        <a:solidFill>
                          <a:srgbClr val="000000"/>
                        </a:solidFill>
                        <a:effectLst/>
                        <a:latin typeface="Calibri"/>
                      </a:endParaRPr>
                    </a:p>
                  </a:txBody>
                  <a:tcPr marL="9525" marR="9525" marT="9525" marB="0" anchor="b"/>
                </a:tc>
              </a:tr>
            </a:tbl>
          </a:graphicData>
        </a:graphic>
      </p:graphicFrame>
    </p:spTree>
    <p:custDataLst>
      <p:tags r:id="rId1"/>
    </p:custDataLst>
    <p:extLst>
      <p:ext uri="{BB962C8B-B14F-4D97-AF65-F5344CB8AC3E}">
        <p14:creationId xmlns:p14="http://schemas.microsoft.com/office/powerpoint/2010/main" val="479436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076" name="Rectangle 2"/>
          <p:cNvSpPr>
            <a:spLocks noGrp="1" noChangeArrowheads="1"/>
          </p:cNvSpPr>
          <p:nvPr>
            <p:ph type="title"/>
            <p:custDataLst>
              <p:tags r:id="rId3"/>
            </p:custDataLst>
          </p:nvPr>
        </p:nvSpPr>
        <p:spPr>
          <a:xfrm>
            <a:off x="2743200" y="115889"/>
            <a:ext cx="9304867" cy="777875"/>
          </a:xfrm>
        </p:spPr>
        <p:txBody>
          <a:bodyPr/>
          <a:lstStyle/>
          <a:p>
            <a:pPr eaLnBrk="1" hangingPunct="1">
              <a:defRPr/>
            </a:pPr>
            <a:r>
              <a:rPr lang="cs-CZ" sz="4000" dirty="0" err="1"/>
              <a:t>Tests</a:t>
            </a:r>
            <a:r>
              <a:rPr lang="cs-CZ" sz="4000" dirty="0"/>
              <a:t> </a:t>
            </a:r>
            <a:r>
              <a:rPr lang="cs-CZ" sz="4000" dirty="0" err="1"/>
              <a:t>for</a:t>
            </a:r>
            <a:r>
              <a:rPr lang="cs-CZ" sz="4000" dirty="0"/>
              <a:t> </a:t>
            </a:r>
            <a:r>
              <a:rPr lang="cs-CZ" sz="4000" dirty="0" err="1"/>
              <a:t>categorical</a:t>
            </a:r>
            <a:r>
              <a:rPr lang="cs-CZ" sz="4000" dirty="0"/>
              <a:t> data</a:t>
            </a:r>
            <a:endParaRPr lang="en-GB" sz="4000" dirty="0"/>
          </a:p>
        </p:txBody>
      </p:sp>
      <p:graphicFrame>
        <p:nvGraphicFramePr>
          <p:cNvPr id="5166" name="Object 46"/>
          <p:cNvGraphicFramePr>
            <a:graphicFrameLocks noGrp="1" noChangeAspect="1"/>
          </p:cNvGraphicFramePr>
          <p:nvPr>
            <p:ph sz="quarter" idx="1"/>
            <p:extLst>
              <p:ext uri="{D42A27DB-BD31-4B8C-83A1-F6EECF244321}">
                <p14:modId xmlns:p14="http://schemas.microsoft.com/office/powerpoint/2010/main" val="780228146"/>
              </p:ext>
            </p:extLst>
          </p:nvPr>
        </p:nvGraphicFramePr>
        <p:xfrm>
          <a:off x="998317" y="1579439"/>
          <a:ext cx="1860550" cy="4248150"/>
        </p:xfrm>
        <a:graphic>
          <a:graphicData uri="http://schemas.openxmlformats.org/presentationml/2006/ole">
            <mc:AlternateContent xmlns:mc="http://schemas.openxmlformats.org/markup-compatibility/2006">
              <mc:Choice xmlns:v="urn:schemas-microsoft-com:vml" Requires="v">
                <p:oleObj spid="_x0000_s1116" name="Visio" r:id="rId5" imgW="2318004" imgH="5289804" progId="">
                  <p:embed/>
                </p:oleObj>
              </mc:Choice>
              <mc:Fallback>
                <p:oleObj name="Visio" r:id="rId5" imgW="2318004" imgH="5289804" progId="">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8317" y="1579439"/>
                        <a:ext cx="1860550" cy="424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Rectangle 3"/>
          <p:cNvSpPr>
            <a:spLocks noGrp="1" noChangeArrowheads="1"/>
          </p:cNvSpPr>
          <p:nvPr>
            <p:ph type="body" sz="half" idx="3"/>
          </p:nvPr>
        </p:nvSpPr>
        <p:spPr>
          <a:xfrm>
            <a:off x="3137338" y="1328468"/>
            <a:ext cx="8576441" cy="5169840"/>
          </a:xfrm>
        </p:spPr>
        <p:txBody>
          <a:bodyPr>
            <a:normAutofit/>
          </a:bodyPr>
          <a:lstStyle/>
          <a:p>
            <a:pPr>
              <a:defRPr/>
            </a:pPr>
            <a:r>
              <a:rPr lang="en-GB" sz="2400" dirty="0" smtClean="0"/>
              <a:t>From </a:t>
            </a:r>
            <a:r>
              <a:rPr lang="en-GB" sz="2400" dirty="0"/>
              <a:t>the contingency table, its probability under the assumption that H</a:t>
            </a:r>
            <a:r>
              <a:rPr lang="en-GB" sz="2400" baseline="-25000" dirty="0"/>
              <a:t>0</a:t>
            </a:r>
            <a:r>
              <a:rPr lang="en-GB" sz="2400" dirty="0"/>
              <a:t> is valid (i.e. the p-value) can be determined, as well as the effect size – e.g. the association between a mutation and a disease (expressed as RR – relative risk; OR – odds ratio)</a:t>
            </a:r>
          </a:p>
          <a:p>
            <a:pPr eaLnBrk="1" hangingPunct="1">
              <a:defRPr/>
            </a:pPr>
            <a:r>
              <a:rPr lang="en-GB" sz="2400" dirty="0"/>
              <a:t>Sometimes, a reduction of larger tables into 2x2 table is advantageous [this is especially suitable in ordinal data – e.g. heart failure staging NYHA I-IV can be transformed into binary data as mild failure (NYHA I+II) and severe failure (NYHA III+IV)]</a:t>
            </a:r>
          </a:p>
          <a:p>
            <a:pPr eaLnBrk="1" hangingPunct="1">
              <a:defRPr/>
            </a:pPr>
            <a:r>
              <a:rPr lang="cs-CZ" sz="2400" dirty="0" err="1" smtClean="0"/>
              <a:t>For</a:t>
            </a:r>
            <a:r>
              <a:rPr lang="cs-CZ" sz="2400" dirty="0" smtClean="0"/>
              <a:t> </a:t>
            </a:r>
            <a:r>
              <a:rPr lang="cs-CZ" sz="2400" dirty="0" err="1" smtClean="0"/>
              <a:t>binary</a:t>
            </a:r>
            <a:r>
              <a:rPr lang="cs-CZ" sz="2400" dirty="0" smtClean="0"/>
              <a:t> </a:t>
            </a:r>
            <a:r>
              <a:rPr lang="cs-CZ" sz="2400" dirty="0" err="1" smtClean="0"/>
              <a:t>variables</a:t>
            </a:r>
            <a:r>
              <a:rPr lang="en-GB" sz="2400" dirty="0" smtClean="0"/>
              <a:t>,  </a:t>
            </a:r>
            <a:r>
              <a:rPr lang="en-GB" sz="2400" dirty="0"/>
              <a:t>paired design can be </a:t>
            </a:r>
            <a:r>
              <a:rPr lang="en-GB" sz="2400" dirty="0" smtClean="0"/>
              <a:t>used</a:t>
            </a:r>
            <a:r>
              <a:rPr lang="cs-CZ" sz="2400" dirty="0" smtClean="0"/>
              <a:t> (</a:t>
            </a:r>
            <a:r>
              <a:rPr lang="cs-CZ" sz="2400" dirty="0" err="1" smtClean="0"/>
              <a:t>typically</a:t>
            </a:r>
            <a:r>
              <a:rPr lang="cs-CZ" sz="2400" dirty="0" smtClean="0"/>
              <a:t> presence/absence </a:t>
            </a:r>
            <a:r>
              <a:rPr lang="cs-CZ" sz="2400" dirty="0" err="1" smtClean="0"/>
              <a:t>of</a:t>
            </a:r>
            <a:r>
              <a:rPr lang="cs-CZ" sz="2400" dirty="0" smtClean="0"/>
              <a:t> </a:t>
            </a:r>
            <a:r>
              <a:rPr lang="cs-CZ" sz="2400" dirty="0" err="1" smtClean="0"/>
              <a:t>the</a:t>
            </a:r>
            <a:r>
              <a:rPr lang="cs-CZ" sz="2400" dirty="0" smtClean="0"/>
              <a:t> </a:t>
            </a:r>
            <a:r>
              <a:rPr lang="cs-CZ" sz="2400" dirty="0" err="1" smtClean="0"/>
              <a:t>disease</a:t>
            </a:r>
            <a:r>
              <a:rPr lang="cs-CZ" sz="2400" dirty="0" smtClean="0"/>
              <a:t> in </a:t>
            </a:r>
            <a:r>
              <a:rPr lang="cs-CZ" sz="2400" dirty="0" err="1" smtClean="0"/>
              <a:t>time</a:t>
            </a:r>
            <a:r>
              <a:rPr lang="cs-CZ" sz="2400" dirty="0" smtClean="0"/>
              <a:t>)</a:t>
            </a:r>
            <a:endParaRPr lang="en-GB" sz="2400" dirty="0"/>
          </a:p>
        </p:txBody>
      </p:sp>
      <p:graphicFrame>
        <p:nvGraphicFramePr>
          <p:cNvPr id="5167" name="Object 47"/>
          <p:cNvGraphicFramePr>
            <a:graphicFrameLocks noGrp="1" noChangeAspect="1"/>
          </p:cNvGraphicFramePr>
          <p:nvPr>
            <p:ph sz="quarter" idx="2"/>
          </p:nvPr>
        </p:nvGraphicFramePr>
        <p:xfrm>
          <a:off x="4656138" y="5373689"/>
          <a:ext cx="5111750" cy="1131887"/>
        </p:xfrm>
        <a:graphic>
          <a:graphicData uri="http://schemas.openxmlformats.org/presentationml/2006/ole">
            <mc:AlternateContent xmlns:mc="http://schemas.openxmlformats.org/markup-compatibility/2006">
              <mc:Choice xmlns:v="urn:schemas-microsoft-com:vml" Requires="v">
                <p:oleObj spid="_x0000_s1117" name="Visio" r:id="rId7" imgW="2318004" imgH="512064" progId="">
                  <p:embed/>
                </p:oleObj>
              </mc:Choice>
              <mc:Fallback>
                <p:oleObj name="Visio" r:id="rId7" imgW="2318004" imgH="512064" progId="">
                  <p:embed/>
                  <p:pic>
                    <p:nvPicPr>
                      <p:cNvPr id="0" name=""/>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56138" y="5373689"/>
                        <a:ext cx="5111750" cy="113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ustDataLst>
      <p:tags r:id="rId2"/>
    </p:custDataLst>
    <p:extLst>
      <p:ext uri="{BB962C8B-B14F-4D97-AF65-F5344CB8AC3E}">
        <p14:creationId xmlns:p14="http://schemas.microsoft.com/office/powerpoint/2010/main" val="3880837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err="1" smtClean="0"/>
              <a:t>Relative</a:t>
            </a:r>
            <a:r>
              <a:rPr lang="cs-CZ" dirty="0" smtClean="0"/>
              <a:t> risk and </a:t>
            </a:r>
            <a:r>
              <a:rPr lang="cs-CZ" dirty="0" err="1" smtClean="0"/>
              <a:t>odds</a:t>
            </a:r>
            <a:r>
              <a:rPr lang="cs-CZ" dirty="0" smtClean="0"/>
              <a:t> ratio in 2x2 </a:t>
            </a:r>
            <a:r>
              <a:rPr lang="cs-CZ" dirty="0" err="1" smtClean="0"/>
              <a:t>tables</a:t>
            </a:r>
            <a:endParaRPr lang="cs-CZ" dirty="0"/>
          </a:p>
        </p:txBody>
      </p:sp>
      <p:sp>
        <p:nvSpPr>
          <p:cNvPr id="5" name="Zástupný symbol pro text 4"/>
          <p:cNvSpPr>
            <a:spLocks noGrp="1"/>
          </p:cNvSpPr>
          <p:nvPr>
            <p:ph type="body" sz="half" idx="3"/>
          </p:nvPr>
        </p:nvSpPr>
        <p:spPr>
          <a:xfrm>
            <a:off x="5935579" y="1268414"/>
            <a:ext cx="6017240" cy="5329237"/>
          </a:xfrm>
        </p:spPr>
        <p:txBody>
          <a:bodyPr/>
          <a:lstStyle/>
          <a:p>
            <a:r>
              <a:rPr lang="en-GB" dirty="0" smtClean="0"/>
              <a:t>probabilities vs. odds</a:t>
            </a:r>
          </a:p>
          <a:p>
            <a:r>
              <a:rPr lang="en-GB" dirty="0" smtClean="0"/>
              <a:t>RR is suitable for prospective studies, while the design is not important in OR</a:t>
            </a:r>
          </a:p>
          <a:p>
            <a:r>
              <a:rPr lang="en-GB" dirty="0" smtClean="0"/>
              <a:t>If the dependent (modelled) variable is the same (e.g. disease in the table), values of RR (a/(</a:t>
            </a:r>
            <a:r>
              <a:rPr lang="en-GB" dirty="0" err="1" smtClean="0"/>
              <a:t>a+b</a:t>
            </a:r>
            <a:r>
              <a:rPr lang="en-GB" dirty="0" smtClean="0"/>
              <a:t>)) and OR (a/b) are similar in when the occurrence is low</a:t>
            </a:r>
          </a:p>
          <a:p>
            <a:r>
              <a:rPr lang="en-GB" dirty="0" smtClean="0"/>
              <a:t>RR is more intuitive, OR is more universal, commonly used in e.g. logistic regression</a:t>
            </a:r>
            <a:endParaRPr lang="en-GB" dirty="0"/>
          </a:p>
        </p:txBody>
      </p:sp>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5709" y="1268414"/>
            <a:ext cx="3519638" cy="3739615"/>
          </a:xfrm>
          <a:prstGeom prst="rect">
            <a:avLst/>
          </a:prstGeom>
        </p:spPr>
      </p:pic>
      <p:sp>
        <p:nvSpPr>
          <p:cNvPr id="7" name="Obdélník 6"/>
          <p:cNvSpPr/>
          <p:nvPr/>
        </p:nvSpPr>
        <p:spPr>
          <a:xfrm>
            <a:off x="2088839" y="5382679"/>
            <a:ext cx="1555041" cy="307777"/>
          </a:xfrm>
          <a:prstGeom prst="rect">
            <a:avLst/>
          </a:prstGeom>
        </p:spPr>
        <p:txBody>
          <a:bodyPr wrap="none">
            <a:spAutoFit/>
          </a:bodyPr>
          <a:lstStyle/>
          <a:p>
            <a:r>
              <a:rPr lang="cs-CZ" sz="1400" dirty="0"/>
              <a:t>www.mdedge.com</a:t>
            </a:r>
          </a:p>
        </p:txBody>
      </p:sp>
    </p:spTree>
    <p:custDataLst>
      <p:tags r:id="rId1"/>
    </p:custDataLst>
    <p:extLst>
      <p:ext uri="{BB962C8B-B14F-4D97-AF65-F5344CB8AC3E}">
        <p14:creationId xmlns:p14="http://schemas.microsoft.com/office/powerpoint/2010/main" val="1166136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pPr>
              <a:defRPr/>
            </a:pPr>
            <a:r>
              <a:rPr lang="cs-CZ" sz="3200" dirty="0" err="1"/>
              <a:t>Tests</a:t>
            </a:r>
            <a:r>
              <a:rPr lang="cs-CZ" sz="3200" dirty="0"/>
              <a:t> </a:t>
            </a:r>
            <a:r>
              <a:rPr lang="cs-CZ" sz="3200" dirty="0" err="1"/>
              <a:t>for</a:t>
            </a:r>
            <a:r>
              <a:rPr lang="cs-CZ" sz="3200" dirty="0"/>
              <a:t> </a:t>
            </a:r>
            <a:r>
              <a:rPr lang="cs-CZ" sz="3200" dirty="0" err="1"/>
              <a:t>categorical</a:t>
            </a:r>
            <a:r>
              <a:rPr lang="cs-CZ" sz="3200" dirty="0"/>
              <a:t> data - </a:t>
            </a:r>
            <a:r>
              <a:rPr lang="cs-CZ" sz="3200" dirty="0" err="1"/>
              <a:t>examples</a:t>
            </a:r>
            <a:endParaRPr lang="cs-CZ" sz="3200" dirty="0"/>
          </a:p>
        </p:txBody>
      </p:sp>
      <p:sp>
        <p:nvSpPr>
          <p:cNvPr id="7" name="Zástupný symbol pro obsah 6"/>
          <p:cNvSpPr>
            <a:spLocks noGrp="1"/>
          </p:cNvSpPr>
          <p:nvPr>
            <p:ph idx="1"/>
          </p:nvPr>
        </p:nvSpPr>
        <p:spPr>
          <a:xfrm>
            <a:off x="1213947" y="5617501"/>
            <a:ext cx="9372600" cy="901700"/>
          </a:xfrm>
        </p:spPr>
        <p:txBody>
          <a:bodyPr>
            <a:noAutofit/>
          </a:bodyPr>
          <a:lstStyle/>
          <a:p>
            <a:pPr marL="0" indent="0">
              <a:buNone/>
              <a:defRPr/>
            </a:pPr>
            <a:r>
              <a:rPr lang="cs-CZ" sz="2000" dirty="0"/>
              <a:t>‡  </a:t>
            </a:r>
            <a:r>
              <a:rPr lang="cs-CZ" sz="2000" dirty="0" err="1"/>
              <a:t>when</a:t>
            </a:r>
            <a:r>
              <a:rPr lang="cs-CZ" sz="2000" dirty="0"/>
              <a:t> H</a:t>
            </a:r>
            <a:r>
              <a:rPr lang="cs-CZ" sz="2000" baseline="-25000" dirty="0"/>
              <a:t>0 </a:t>
            </a:r>
            <a:r>
              <a:rPr lang="cs-CZ" sz="2000" dirty="0" err="1"/>
              <a:t>is</a:t>
            </a:r>
            <a:r>
              <a:rPr lang="cs-CZ" sz="2000" dirty="0"/>
              <a:t> </a:t>
            </a:r>
            <a:r>
              <a:rPr lang="cs-CZ" sz="2000" dirty="0" err="1"/>
              <a:t>rejected</a:t>
            </a:r>
            <a:r>
              <a:rPr lang="cs-CZ" sz="2000" dirty="0"/>
              <a:t>, a </a:t>
            </a:r>
            <a:r>
              <a:rPr lang="cs-CZ" sz="2000" dirty="0" err="1"/>
              <a:t>serie</a:t>
            </a:r>
            <a:r>
              <a:rPr lang="cs-CZ" sz="2000" dirty="0"/>
              <a:t> </a:t>
            </a:r>
            <a:r>
              <a:rPr lang="cs-CZ" sz="2000" dirty="0" err="1"/>
              <a:t>of</a:t>
            </a:r>
            <a:r>
              <a:rPr lang="cs-CZ" sz="2000" dirty="0"/>
              <a:t> </a:t>
            </a:r>
            <a:r>
              <a:rPr lang="cs-CZ" sz="2000" dirty="0" err="1"/>
              <a:t>tests</a:t>
            </a:r>
            <a:r>
              <a:rPr lang="cs-CZ" sz="2000" dirty="0"/>
              <a:t> </a:t>
            </a:r>
            <a:r>
              <a:rPr lang="cs-CZ" sz="2000" dirty="0" err="1"/>
              <a:t>for</a:t>
            </a:r>
            <a:r>
              <a:rPr lang="cs-CZ" sz="2000" dirty="0"/>
              <a:t> 2 x 2 </a:t>
            </a:r>
            <a:r>
              <a:rPr lang="cs-CZ" sz="2000" dirty="0" err="1"/>
              <a:t>tables</a:t>
            </a:r>
            <a:r>
              <a:rPr lang="cs-CZ" sz="2000" dirty="0"/>
              <a:t> </a:t>
            </a:r>
            <a:r>
              <a:rPr lang="cs-CZ" sz="2000" dirty="0" err="1"/>
              <a:t>with</a:t>
            </a:r>
            <a:r>
              <a:rPr lang="cs-CZ" sz="2000" dirty="0"/>
              <a:t> </a:t>
            </a:r>
            <a:r>
              <a:rPr lang="cs-CZ" sz="2000" dirty="0" err="1"/>
              <a:t>appropriate</a:t>
            </a:r>
            <a:r>
              <a:rPr lang="cs-CZ" sz="2000" dirty="0"/>
              <a:t> </a:t>
            </a:r>
            <a:r>
              <a:rPr lang="cs-CZ" sz="2000" dirty="0" err="1"/>
              <a:t>multiple</a:t>
            </a:r>
            <a:r>
              <a:rPr lang="cs-CZ" sz="2000" dirty="0"/>
              <a:t> </a:t>
            </a:r>
            <a:r>
              <a:rPr lang="cs-CZ" sz="2000" dirty="0" err="1"/>
              <a:t>testing</a:t>
            </a:r>
            <a:r>
              <a:rPr lang="cs-CZ" sz="2000" dirty="0"/>
              <a:t> </a:t>
            </a:r>
            <a:r>
              <a:rPr lang="cs-CZ" sz="2000" dirty="0" err="1"/>
              <a:t>correction</a:t>
            </a:r>
            <a:r>
              <a:rPr lang="cs-CZ" sz="2000" dirty="0"/>
              <a:t> </a:t>
            </a:r>
            <a:r>
              <a:rPr lang="cs-CZ" sz="2000" dirty="0" err="1"/>
              <a:t>must</a:t>
            </a:r>
            <a:r>
              <a:rPr lang="cs-CZ" sz="2000" dirty="0"/>
              <a:t> </a:t>
            </a:r>
            <a:r>
              <a:rPr lang="cs-CZ" sz="2000" dirty="0" err="1"/>
              <a:t>follow</a:t>
            </a:r>
            <a:endParaRPr lang="cs-CZ" sz="2000" dirty="0"/>
          </a:p>
          <a:p>
            <a:pPr marL="0" indent="0">
              <a:buNone/>
              <a:defRPr/>
            </a:pPr>
            <a:r>
              <a:rPr lang="cs-CZ" sz="2000" dirty="0" smtClean="0"/>
              <a:t>*  </a:t>
            </a:r>
            <a:r>
              <a:rPr lang="cs-CZ" sz="2000" dirty="0" err="1"/>
              <a:t>under</a:t>
            </a:r>
            <a:r>
              <a:rPr lang="cs-CZ" sz="2000" dirty="0"/>
              <a:t> </a:t>
            </a:r>
            <a:r>
              <a:rPr lang="cs-CZ" sz="2000" dirty="0" err="1"/>
              <a:t>the</a:t>
            </a:r>
            <a:r>
              <a:rPr lang="cs-CZ" sz="2000" dirty="0"/>
              <a:t> </a:t>
            </a:r>
            <a:r>
              <a:rPr lang="cs-CZ" sz="2000" dirty="0" err="1"/>
              <a:t>assumption</a:t>
            </a:r>
            <a:r>
              <a:rPr lang="cs-CZ" sz="2000" dirty="0"/>
              <a:t> </a:t>
            </a:r>
            <a:r>
              <a:rPr lang="cs-CZ" sz="2000" dirty="0" err="1"/>
              <a:t>of</a:t>
            </a:r>
            <a:r>
              <a:rPr lang="cs-CZ" sz="2000" dirty="0"/>
              <a:t> </a:t>
            </a:r>
            <a:r>
              <a:rPr lang="cs-CZ" sz="2000" dirty="0" err="1"/>
              <a:t>certain</a:t>
            </a:r>
            <a:r>
              <a:rPr lang="cs-CZ" sz="2000" dirty="0"/>
              <a:t> </a:t>
            </a:r>
            <a:r>
              <a:rPr lang="cs-CZ" sz="2000" dirty="0" err="1"/>
              <a:t>minimal</a:t>
            </a:r>
            <a:r>
              <a:rPr lang="cs-CZ" sz="2000" dirty="0"/>
              <a:t> </a:t>
            </a:r>
            <a:r>
              <a:rPr lang="cs-CZ" sz="2000" dirty="0" err="1"/>
              <a:t>counts</a:t>
            </a:r>
            <a:r>
              <a:rPr lang="cs-CZ" sz="2000" dirty="0"/>
              <a:t> in </a:t>
            </a:r>
            <a:r>
              <a:rPr lang="cs-CZ" sz="2000" dirty="0" err="1"/>
              <a:t>each</a:t>
            </a:r>
            <a:r>
              <a:rPr lang="cs-CZ" sz="2000" dirty="0"/>
              <a:t> cell </a:t>
            </a:r>
            <a:r>
              <a:rPr lang="cs-CZ" sz="2000" dirty="0" err="1"/>
              <a:t>of</a:t>
            </a:r>
            <a:r>
              <a:rPr lang="cs-CZ" sz="2000" dirty="0"/>
              <a:t> </a:t>
            </a:r>
            <a:r>
              <a:rPr lang="cs-CZ" sz="2000" dirty="0" err="1"/>
              <a:t>the</a:t>
            </a:r>
            <a:r>
              <a:rPr lang="cs-CZ" sz="2000" dirty="0"/>
              <a:t> table (cca n ≥ 5)</a:t>
            </a:r>
          </a:p>
        </p:txBody>
      </p:sp>
      <p:graphicFrame>
        <p:nvGraphicFramePr>
          <p:cNvPr id="8" name="Tabulka 7"/>
          <p:cNvGraphicFramePr>
            <a:graphicFrameLocks noGrp="1"/>
          </p:cNvGraphicFramePr>
          <p:nvPr>
            <p:extLst>
              <p:ext uri="{D42A27DB-BD31-4B8C-83A1-F6EECF244321}">
                <p14:modId xmlns:p14="http://schemas.microsoft.com/office/powerpoint/2010/main" val="2533274890"/>
              </p:ext>
            </p:extLst>
          </p:nvPr>
        </p:nvGraphicFramePr>
        <p:xfrm>
          <a:off x="1213947" y="1628776"/>
          <a:ext cx="10483471" cy="3883158"/>
        </p:xfrm>
        <a:graphic>
          <a:graphicData uri="http://schemas.openxmlformats.org/drawingml/2006/table">
            <a:tbl>
              <a:tblPr firstRow="1" bandRow="1">
                <a:tableStyleId>{5C22544A-7EE6-4342-B048-85BDC9FD1C3A}</a:tableStyleId>
              </a:tblPr>
              <a:tblGrid>
                <a:gridCol w="2478159">
                  <a:extLst>
                    <a:ext uri="{9D8B030D-6E8A-4147-A177-3AD203B41FA5}">
                      <a16:colId xmlns="" xmlns:a16="http://schemas.microsoft.com/office/drawing/2014/main" val="20000"/>
                    </a:ext>
                  </a:extLst>
                </a:gridCol>
                <a:gridCol w="3485071">
                  <a:extLst>
                    <a:ext uri="{9D8B030D-6E8A-4147-A177-3AD203B41FA5}">
                      <a16:colId xmlns="" xmlns:a16="http://schemas.microsoft.com/office/drawing/2014/main" val="20001"/>
                    </a:ext>
                  </a:extLst>
                </a:gridCol>
                <a:gridCol w="4520241">
                  <a:extLst>
                    <a:ext uri="{9D8B030D-6E8A-4147-A177-3AD203B41FA5}">
                      <a16:colId xmlns="" xmlns:a16="http://schemas.microsoft.com/office/drawing/2014/main" val="20002"/>
                    </a:ext>
                  </a:extLst>
                </a:gridCol>
              </a:tblGrid>
              <a:tr h="713584">
                <a:tc>
                  <a:txBody>
                    <a:bodyPr/>
                    <a:lstStyle/>
                    <a:p>
                      <a:r>
                        <a:rPr lang="cs-CZ" sz="2400" dirty="0"/>
                        <a:t>Test</a:t>
                      </a:r>
                    </a:p>
                  </a:txBody>
                  <a:tcPr/>
                </a:tc>
                <a:tc>
                  <a:txBody>
                    <a:bodyPr/>
                    <a:lstStyle/>
                    <a:p>
                      <a:r>
                        <a:rPr lang="cs-CZ" sz="2400" dirty="0"/>
                        <a:t>2 x 2 </a:t>
                      </a:r>
                      <a:r>
                        <a:rPr lang="cs-CZ" sz="2400" dirty="0" err="1"/>
                        <a:t>contingency</a:t>
                      </a:r>
                      <a:r>
                        <a:rPr lang="cs-CZ" sz="2400" baseline="0" dirty="0"/>
                        <a:t> table</a:t>
                      </a:r>
                      <a:endParaRPr lang="cs-CZ" sz="2400" dirty="0"/>
                    </a:p>
                  </a:txBody>
                  <a:tcPr/>
                </a:tc>
                <a:tc>
                  <a:txBody>
                    <a:bodyPr/>
                    <a:lstStyle/>
                    <a:p>
                      <a:r>
                        <a:rPr lang="cs-CZ" sz="2400" dirty="0" smtClean="0"/>
                        <a:t>More </a:t>
                      </a:r>
                      <a:r>
                        <a:rPr lang="cs-CZ" sz="2400" dirty="0" err="1" smtClean="0"/>
                        <a:t>categories</a:t>
                      </a:r>
                      <a:r>
                        <a:rPr lang="cs-CZ" sz="2400" dirty="0" smtClean="0"/>
                        <a:t>/</a:t>
                      </a:r>
                      <a:r>
                        <a:rPr lang="cs-CZ" sz="2400" dirty="0" err="1" smtClean="0"/>
                        <a:t>measurements</a:t>
                      </a:r>
                      <a:r>
                        <a:rPr lang="cs-CZ" sz="2400" dirty="0" smtClean="0"/>
                        <a:t> ‡</a:t>
                      </a:r>
                      <a:endParaRPr lang="cs-CZ" sz="2400" dirty="0"/>
                    </a:p>
                  </a:txBody>
                  <a:tcPr/>
                </a:tc>
                <a:extLst>
                  <a:ext uri="{0D108BD9-81ED-4DB2-BD59-A6C34878D82A}">
                    <a16:rowId xmlns="" xmlns:a16="http://schemas.microsoft.com/office/drawing/2014/main" val="10000"/>
                  </a:ext>
                </a:extLst>
              </a:tr>
              <a:tr h="1005443">
                <a:tc>
                  <a:txBody>
                    <a:bodyPr/>
                    <a:lstStyle/>
                    <a:p>
                      <a:r>
                        <a:rPr lang="cs-CZ" sz="2400" dirty="0" err="1"/>
                        <a:t>Paired</a:t>
                      </a:r>
                      <a:endParaRPr lang="cs-CZ" sz="2400" dirty="0"/>
                    </a:p>
                  </a:txBody>
                  <a:tcPr/>
                </a:tc>
                <a:tc>
                  <a:txBody>
                    <a:bodyPr/>
                    <a:lstStyle/>
                    <a:p>
                      <a:r>
                        <a:rPr lang="cs-CZ" sz="2400" dirty="0" err="1"/>
                        <a:t>McNemar</a:t>
                      </a:r>
                      <a:r>
                        <a:rPr lang="cs-CZ" sz="2400" dirty="0"/>
                        <a:t> test</a:t>
                      </a:r>
                    </a:p>
                  </a:txBody>
                  <a:tcPr/>
                </a:tc>
                <a:tc>
                  <a:txBody>
                    <a:bodyPr/>
                    <a:lstStyle/>
                    <a:p>
                      <a:r>
                        <a:rPr lang="cs-CZ" sz="2400" dirty="0" err="1"/>
                        <a:t>Cochran</a:t>
                      </a:r>
                      <a:r>
                        <a:rPr lang="cs-CZ" sz="2400" dirty="0"/>
                        <a:t> Q </a:t>
                      </a:r>
                      <a:r>
                        <a:rPr lang="cs-CZ" sz="2400" dirty="0" smtClean="0"/>
                        <a:t>test (Binary data, more </a:t>
                      </a:r>
                      <a:r>
                        <a:rPr lang="cs-CZ" sz="2400" dirty="0" err="1" smtClean="0"/>
                        <a:t>measurements</a:t>
                      </a:r>
                      <a:r>
                        <a:rPr lang="cs-CZ" sz="2400" dirty="0" smtClean="0"/>
                        <a:t>)</a:t>
                      </a:r>
                    </a:p>
                    <a:p>
                      <a:r>
                        <a:rPr lang="cs-CZ" sz="2400" dirty="0" smtClean="0"/>
                        <a:t>Sign test (</a:t>
                      </a:r>
                      <a:r>
                        <a:rPr lang="cs-CZ" sz="2400" dirty="0" err="1" smtClean="0"/>
                        <a:t>ordinal</a:t>
                      </a:r>
                      <a:r>
                        <a:rPr lang="cs-CZ" sz="2400" dirty="0" smtClean="0"/>
                        <a:t>  data, </a:t>
                      </a:r>
                      <a:r>
                        <a:rPr lang="cs-CZ" sz="2400" dirty="0" err="1" smtClean="0"/>
                        <a:t>two</a:t>
                      </a:r>
                      <a:r>
                        <a:rPr lang="cs-CZ" sz="2400" dirty="0" smtClean="0"/>
                        <a:t> </a:t>
                      </a:r>
                      <a:r>
                        <a:rPr lang="cs-CZ" sz="2400" dirty="0" err="1" smtClean="0"/>
                        <a:t>measurements</a:t>
                      </a:r>
                      <a:endParaRPr lang="cs-CZ" sz="2400" dirty="0" smtClean="0"/>
                    </a:p>
                    <a:p>
                      <a:endParaRPr lang="cs-CZ" sz="2400" dirty="0"/>
                    </a:p>
                  </a:txBody>
                  <a:tcPr/>
                </a:tc>
                <a:extLst>
                  <a:ext uri="{0D108BD9-81ED-4DB2-BD59-A6C34878D82A}">
                    <a16:rowId xmlns="" xmlns:a16="http://schemas.microsoft.com/office/drawing/2014/main" val="10001"/>
                  </a:ext>
                </a:extLst>
              </a:tr>
              <a:tr h="1249334">
                <a:tc>
                  <a:txBody>
                    <a:bodyPr/>
                    <a:lstStyle/>
                    <a:p>
                      <a:r>
                        <a:rPr lang="cs-CZ" sz="2400" dirty="0" err="1"/>
                        <a:t>Unpaired</a:t>
                      </a:r>
                      <a:endParaRPr lang="cs-CZ"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err="1"/>
                        <a:t>Chi</a:t>
                      </a:r>
                      <a:r>
                        <a:rPr lang="cs-CZ" sz="2400" dirty="0"/>
                        <a:t>-square (</a:t>
                      </a:r>
                      <a:r>
                        <a:rPr lang="el-GR" sz="2400" dirty="0"/>
                        <a:t>χ</a:t>
                      </a:r>
                      <a:r>
                        <a:rPr lang="cs-CZ" sz="2400" baseline="30000" dirty="0"/>
                        <a:t>2</a:t>
                      </a:r>
                      <a:r>
                        <a:rPr lang="cs-CZ" sz="2400" dirty="0"/>
                        <a:t>) test</a:t>
                      </a:r>
                      <a:r>
                        <a:rPr lang="cs-CZ" sz="2400" dirty="0" smtClean="0"/>
                        <a:t>*</a:t>
                      </a:r>
                      <a:endParaRPr lang="cs-CZ" sz="2400" dirty="0"/>
                    </a:p>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err="1"/>
                        <a:t>Fisher</a:t>
                      </a:r>
                      <a:r>
                        <a:rPr lang="cs-CZ" sz="2400" dirty="0"/>
                        <a:t> </a:t>
                      </a:r>
                      <a:r>
                        <a:rPr lang="cs-CZ" sz="2400" dirty="0" err="1"/>
                        <a:t>exact</a:t>
                      </a:r>
                      <a:r>
                        <a:rPr lang="cs-CZ" sz="2400" dirty="0"/>
                        <a:t> test</a:t>
                      </a:r>
                    </a:p>
                    <a:p>
                      <a:endParaRPr lang="cs-CZ"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400" dirty="0" err="1"/>
                        <a:t>Chi</a:t>
                      </a:r>
                      <a:r>
                        <a:rPr lang="cs-CZ" sz="2400" dirty="0"/>
                        <a:t>-square (</a:t>
                      </a:r>
                      <a:r>
                        <a:rPr lang="el-GR" sz="2400" dirty="0"/>
                        <a:t>χ</a:t>
                      </a:r>
                      <a:r>
                        <a:rPr lang="cs-CZ" sz="2400" baseline="30000" dirty="0"/>
                        <a:t>2</a:t>
                      </a:r>
                      <a:r>
                        <a:rPr lang="cs-CZ" sz="2400" dirty="0"/>
                        <a:t>) test</a:t>
                      </a:r>
                      <a:r>
                        <a:rPr lang="cs-CZ" sz="240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400" dirty="0" err="1" smtClean="0"/>
                        <a:t>Cochran-Armitage</a:t>
                      </a:r>
                      <a:r>
                        <a:rPr lang="cs-CZ" sz="2400" baseline="0" dirty="0" smtClean="0"/>
                        <a:t> test (table 3x2, </a:t>
                      </a:r>
                      <a:r>
                        <a:rPr lang="cs-CZ" sz="2400" baseline="0" dirty="0" err="1" smtClean="0"/>
                        <a:t>ordinal</a:t>
                      </a:r>
                      <a:r>
                        <a:rPr lang="cs-CZ" sz="2400" baseline="0" dirty="0" smtClean="0"/>
                        <a:t> data)</a:t>
                      </a:r>
                      <a:endParaRPr lang="cs-CZ" sz="2400" dirty="0"/>
                    </a:p>
                  </a:txBody>
                  <a:tcPr/>
                </a:tc>
                <a:extLst>
                  <a:ext uri="{0D108BD9-81ED-4DB2-BD59-A6C34878D82A}">
                    <a16:rowId xmlns=""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4226125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mberTemp"/>
          <p:cNvSpPr txBox="1"/>
          <p:nvPr/>
        </p:nvSpPr>
        <p:spPr>
          <a:xfrm>
            <a:off x="609600" y="1524000"/>
            <a:ext cx="5377132" cy="3721100"/>
          </a:xfrm>
          <a:prstGeom prst="rect">
            <a:avLst/>
          </a:prstGeom>
          <a:noFill/>
        </p:spPr>
        <p:txBody>
          <a:bodyPr vert="horz" rtlCol="0">
            <a:normAutofit lnSpcReduction="10000"/>
          </a:bodyPr>
          <a:lstStyle/>
          <a:p>
            <a:pPr>
              <a:lnSpc>
                <a:spcPct val="110000"/>
              </a:lnSpc>
            </a:pPr>
            <a:r>
              <a:rPr lang="en-GB" sz="2800" dirty="0" smtClean="0"/>
              <a:t>The study aimed to investigate an association between the blood group in AB0 system (A, B, AB and 0) and the presence of acute complications of the blood transfusion. How many fields does the respective contingency table have?</a:t>
            </a:r>
            <a:endParaRPr lang="en-GB" sz="2800" dirty="0"/>
          </a:p>
        </p:txBody>
      </p:sp>
      <p:sp>
        <p:nvSpPr>
          <p:cNvPr id="2" name="Nadpis 1"/>
          <p:cNvSpPr>
            <a:spLocks noGrp="1"/>
          </p:cNvSpPr>
          <p:nvPr>
            <p:ph type="title"/>
            <p:custDataLst>
              <p:tags r:id="rId2"/>
            </p:custDataLst>
          </p:nvPr>
        </p:nvSpPr>
        <p:spPr>
          <a:xfrm>
            <a:off x="838200" y="127000"/>
            <a:ext cx="10515600" cy="1325563"/>
          </a:xfrm>
        </p:spPr>
        <p:txBody>
          <a:bodyPr/>
          <a:lstStyle/>
          <a:p>
            <a:r>
              <a:rPr lang="cs-CZ" dirty="0" err="1" smtClean="0"/>
              <a:t>Example</a:t>
            </a:r>
            <a:endParaRPr lang="cs-CZ" dirty="0"/>
          </a:p>
        </p:txBody>
      </p:sp>
      <p:graphicFrame>
        <p:nvGraphicFramePr>
          <p:cNvPr id="3" name="ARS_TableNumberRank"/>
          <p:cNvGraphicFramePr>
            <a:graphicFrameLocks noGrp="1"/>
          </p:cNvGraphicFramePr>
          <p:nvPr>
            <p:extLst>
              <p:ext uri="{D42A27DB-BD31-4B8C-83A1-F6EECF244321}">
                <p14:modId xmlns:p14="http://schemas.microsoft.com/office/powerpoint/2010/main" val="2088749576"/>
              </p:ext>
            </p:extLst>
          </p:nvPr>
        </p:nvGraphicFramePr>
        <p:xfrm>
          <a:off x="6415177" y="1670050"/>
          <a:ext cx="4445001" cy="3579222"/>
        </p:xfrm>
        <a:graphic>
          <a:graphicData uri="http://schemas.openxmlformats.org/drawingml/2006/table">
            <a:tbl>
              <a:tblPr firstRow="1" bandRow="1">
                <a:tableStyleId>{5C22544A-7EE6-4342-B048-85BDC9FD1C3A}</a:tableStyleId>
              </a:tblPr>
              <a:tblGrid>
                <a:gridCol w="1481667"/>
                <a:gridCol w="1481667"/>
                <a:gridCol w="1481667"/>
              </a:tblGrid>
              <a:tr h="489857">
                <a:tc>
                  <a:txBody>
                    <a:bodyPr/>
                    <a:lstStyle/>
                    <a:p>
                      <a:r>
                        <a:rPr lang="cs-CZ" dirty="0" err="1" smtClean="0"/>
                        <a:t>Ranking</a:t>
                      </a:r>
                      <a:endParaRPr lang="cs-CZ" dirty="0"/>
                    </a:p>
                  </a:txBody>
                  <a:tcPr/>
                </a:tc>
                <a:tc>
                  <a:txBody>
                    <a:bodyPr/>
                    <a:lstStyle/>
                    <a:p>
                      <a:r>
                        <a:rPr lang="cs-CZ" smtClean="0"/>
                        <a:t>Response</a:t>
                      </a:r>
                      <a:endParaRPr lang="cs-CZ"/>
                    </a:p>
                  </a:txBody>
                  <a:tcPr/>
                </a:tc>
                <a:tc>
                  <a:txBody>
                    <a:bodyPr/>
                    <a:lstStyle/>
                    <a:p>
                      <a:r>
                        <a:rPr lang="cs-CZ" smtClean="0"/>
                        <a:t>Votes</a:t>
                      </a:r>
                      <a:endParaRPr lang="cs-CZ"/>
                    </a:p>
                  </a:txBody>
                  <a:tcPr/>
                </a:tc>
              </a:tr>
              <a:tr h="489857">
                <a:tc>
                  <a:txBody>
                    <a:bodyPr/>
                    <a:lstStyle/>
                    <a:p>
                      <a:r>
                        <a:rPr lang="cs-CZ" smtClean="0"/>
                        <a:t>Correct Answer</a:t>
                      </a:r>
                      <a:endParaRPr lang="cs-CZ" dirty="0"/>
                    </a:p>
                  </a:txBody>
                  <a:tcPr/>
                </a:tc>
                <a:tc>
                  <a:txBody>
                    <a:bodyPr/>
                    <a:lstStyle/>
                    <a:p>
                      <a:endParaRPr lang="cs-CZ"/>
                    </a:p>
                  </a:txBody>
                  <a:tcPr/>
                </a:tc>
                <a:tc>
                  <a:txBody>
                    <a:bodyPr/>
                    <a:lstStyle/>
                    <a:p>
                      <a:endParaRPr lang="cs-CZ"/>
                    </a:p>
                  </a:txBody>
                  <a:tcPr/>
                </a:tc>
              </a:tr>
              <a:tr h="489857">
                <a:tc>
                  <a:txBody>
                    <a:bodyPr/>
                    <a:lstStyle/>
                    <a:p>
                      <a:r>
                        <a:rPr lang="cs-CZ" smtClean="0"/>
                        <a:t>1</a:t>
                      </a:r>
                      <a:endParaRPr lang="cs-CZ"/>
                    </a:p>
                  </a:txBody>
                  <a:tcPr/>
                </a:tc>
                <a:tc>
                  <a:txBody>
                    <a:bodyPr/>
                    <a:lstStyle/>
                    <a:p>
                      <a:endParaRPr lang="cs-CZ"/>
                    </a:p>
                  </a:txBody>
                  <a:tcPr/>
                </a:tc>
                <a:tc>
                  <a:txBody>
                    <a:bodyPr/>
                    <a:lstStyle/>
                    <a:p>
                      <a:endParaRPr lang="cs-CZ"/>
                    </a:p>
                  </a:txBody>
                  <a:tcPr/>
                </a:tc>
              </a:tr>
              <a:tr h="489857">
                <a:tc>
                  <a:txBody>
                    <a:bodyPr/>
                    <a:lstStyle/>
                    <a:p>
                      <a:r>
                        <a:rPr lang="cs-CZ" smtClean="0"/>
                        <a:t>2</a:t>
                      </a:r>
                      <a:endParaRPr lang="cs-CZ"/>
                    </a:p>
                  </a:txBody>
                  <a:tcPr/>
                </a:tc>
                <a:tc>
                  <a:txBody>
                    <a:bodyPr/>
                    <a:lstStyle/>
                    <a:p>
                      <a:endParaRPr lang="cs-CZ"/>
                    </a:p>
                  </a:txBody>
                  <a:tcPr/>
                </a:tc>
                <a:tc>
                  <a:txBody>
                    <a:bodyPr/>
                    <a:lstStyle/>
                    <a:p>
                      <a:endParaRPr lang="cs-CZ"/>
                    </a:p>
                  </a:txBody>
                  <a:tcPr/>
                </a:tc>
              </a:tr>
              <a:tr h="489857">
                <a:tc>
                  <a:txBody>
                    <a:bodyPr/>
                    <a:lstStyle/>
                    <a:p>
                      <a:r>
                        <a:rPr lang="cs-CZ" smtClean="0"/>
                        <a:t>3</a:t>
                      </a:r>
                      <a:endParaRPr lang="cs-CZ"/>
                    </a:p>
                  </a:txBody>
                  <a:tcPr/>
                </a:tc>
                <a:tc>
                  <a:txBody>
                    <a:bodyPr/>
                    <a:lstStyle/>
                    <a:p>
                      <a:endParaRPr lang="cs-CZ"/>
                    </a:p>
                  </a:txBody>
                  <a:tcPr/>
                </a:tc>
                <a:tc>
                  <a:txBody>
                    <a:bodyPr/>
                    <a:lstStyle/>
                    <a:p>
                      <a:endParaRPr lang="cs-CZ"/>
                    </a:p>
                  </a:txBody>
                  <a:tcPr/>
                </a:tc>
              </a:tr>
              <a:tr h="489857">
                <a:tc>
                  <a:txBody>
                    <a:bodyPr/>
                    <a:lstStyle/>
                    <a:p>
                      <a:r>
                        <a:rPr lang="cs-CZ" smtClean="0"/>
                        <a:t>4</a:t>
                      </a:r>
                      <a:endParaRPr lang="cs-CZ"/>
                    </a:p>
                  </a:txBody>
                  <a:tcPr/>
                </a:tc>
                <a:tc>
                  <a:txBody>
                    <a:bodyPr/>
                    <a:lstStyle/>
                    <a:p>
                      <a:endParaRPr lang="cs-CZ"/>
                    </a:p>
                  </a:txBody>
                  <a:tcPr/>
                </a:tc>
                <a:tc>
                  <a:txBody>
                    <a:bodyPr/>
                    <a:lstStyle/>
                    <a:p>
                      <a:endParaRPr lang="cs-CZ"/>
                    </a:p>
                  </a:txBody>
                  <a:tcPr/>
                </a:tc>
              </a:tr>
              <a:tr h="489857">
                <a:tc>
                  <a:txBody>
                    <a:bodyPr/>
                    <a:lstStyle/>
                    <a:p>
                      <a:r>
                        <a:rPr lang="cs-CZ" smtClean="0"/>
                        <a:t>Others</a:t>
                      </a:r>
                      <a:endParaRPr lang="cs-CZ"/>
                    </a:p>
                  </a:txBody>
                  <a:tcPr/>
                </a:tc>
                <a:tc>
                  <a:txBody>
                    <a:bodyPr/>
                    <a:lstStyle/>
                    <a:p>
                      <a:endParaRPr lang="cs-CZ"/>
                    </a:p>
                  </a:txBody>
                  <a:tcPr/>
                </a:tc>
                <a:tc>
                  <a:txBody>
                    <a:bodyPr/>
                    <a:lstStyle/>
                    <a:p>
                      <a:endParaRPr lang="cs-CZ" dirty="0"/>
                    </a:p>
                  </a:txBody>
                  <a:tcPr/>
                </a:tc>
              </a:tr>
            </a:tbl>
          </a:graphicData>
        </a:graphic>
      </p:graphicFrame>
    </p:spTree>
    <p:custDataLst>
      <p:tags r:id="rId1"/>
    </p:custDataLst>
    <p:extLst>
      <p:ext uri="{BB962C8B-B14F-4D97-AF65-F5344CB8AC3E}">
        <p14:creationId xmlns:p14="http://schemas.microsoft.com/office/powerpoint/2010/main" val="10582256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mberTemp"/>
          <p:cNvSpPr txBox="1"/>
          <p:nvPr/>
        </p:nvSpPr>
        <p:spPr>
          <a:xfrm>
            <a:off x="506083" y="1452562"/>
            <a:ext cx="5584166" cy="4999995"/>
          </a:xfrm>
          <a:prstGeom prst="rect">
            <a:avLst/>
          </a:prstGeom>
          <a:noFill/>
        </p:spPr>
        <p:txBody>
          <a:bodyPr vert="horz" rtlCol="0">
            <a:normAutofit fontScale="92500" lnSpcReduction="10000"/>
          </a:bodyPr>
          <a:lstStyle/>
          <a:p>
            <a:pPr>
              <a:lnSpc>
                <a:spcPct val="110000"/>
              </a:lnSpc>
            </a:pPr>
            <a:r>
              <a:rPr lang="en-GB" sz="2800" dirty="0" smtClean="0"/>
              <a:t>In the previous case, χ</a:t>
            </a:r>
            <a:r>
              <a:rPr lang="en-GB" sz="2800" baseline="30000" dirty="0" smtClean="0"/>
              <a:t>2</a:t>
            </a:r>
            <a:r>
              <a:rPr lang="en-GB" sz="2800" dirty="0" smtClean="0"/>
              <a:t> test yielded p &lt; 0.05 and a series of post hoc tests for 2x2 tables „each with each“ followed. One of the tests showed higher number of complications in the patients with AB group compared to the A group, p = 0.05 (5 %). How will the p-value change when Bonferroni correction is applied (p, not α-value is corrected here)? The result should be in percent</a:t>
            </a:r>
            <a:r>
              <a:rPr lang="cs-CZ" sz="2800" dirty="0" smtClean="0"/>
              <a:t>s</a:t>
            </a:r>
            <a:r>
              <a:rPr lang="en-GB" sz="2800" dirty="0" smtClean="0"/>
              <a:t> (a natural number), eventually rounded to percent</a:t>
            </a:r>
            <a:r>
              <a:rPr lang="cs-CZ" sz="2800" dirty="0" smtClean="0"/>
              <a:t>s</a:t>
            </a:r>
            <a:r>
              <a:rPr lang="en-GB" sz="2800" dirty="0" smtClean="0"/>
              <a:t>.</a:t>
            </a:r>
            <a:endParaRPr lang="en-GB" sz="2800" dirty="0"/>
          </a:p>
        </p:txBody>
      </p:sp>
      <p:sp>
        <p:nvSpPr>
          <p:cNvPr id="2" name="Nadpis 1"/>
          <p:cNvSpPr>
            <a:spLocks noGrp="1"/>
          </p:cNvSpPr>
          <p:nvPr>
            <p:ph type="title"/>
            <p:custDataLst>
              <p:tags r:id="rId2"/>
            </p:custDataLst>
          </p:nvPr>
        </p:nvSpPr>
        <p:spPr>
          <a:xfrm>
            <a:off x="838200" y="127000"/>
            <a:ext cx="10515600" cy="1325563"/>
          </a:xfrm>
        </p:spPr>
        <p:txBody>
          <a:bodyPr/>
          <a:lstStyle/>
          <a:p>
            <a:r>
              <a:rPr lang="cs-CZ" dirty="0" err="1" smtClean="0"/>
              <a:t>Example</a:t>
            </a:r>
            <a:endParaRPr lang="cs-CZ" dirty="0"/>
          </a:p>
        </p:txBody>
      </p:sp>
      <p:graphicFrame>
        <p:nvGraphicFramePr>
          <p:cNvPr id="3" name="ARS_TableNumberRank"/>
          <p:cNvGraphicFramePr>
            <a:graphicFrameLocks noGrp="1"/>
          </p:cNvGraphicFramePr>
          <p:nvPr>
            <p:extLst>
              <p:ext uri="{D42A27DB-BD31-4B8C-83A1-F6EECF244321}">
                <p14:modId xmlns:p14="http://schemas.microsoft.com/office/powerpoint/2010/main" val="126296795"/>
              </p:ext>
            </p:extLst>
          </p:nvPr>
        </p:nvGraphicFramePr>
        <p:xfrm>
          <a:off x="7157048" y="1855219"/>
          <a:ext cx="4445001" cy="3579222"/>
        </p:xfrm>
        <a:graphic>
          <a:graphicData uri="http://schemas.openxmlformats.org/drawingml/2006/table">
            <a:tbl>
              <a:tblPr firstRow="1" bandRow="1">
                <a:tableStyleId>{5C22544A-7EE6-4342-B048-85BDC9FD1C3A}</a:tableStyleId>
              </a:tblPr>
              <a:tblGrid>
                <a:gridCol w="1481667"/>
                <a:gridCol w="1481667"/>
                <a:gridCol w="1481667"/>
              </a:tblGrid>
              <a:tr h="489857">
                <a:tc>
                  <a:txBody>
                    <a:bodyPr/>
                    <a:lstStyle/>
                    <a:p>
                      <a:r>
                        <a:rPr lang="cs-CZ" dirty="0" err="1" smtClean="0"/>
                        <a:t>Ranking</a:t>
                      </a:r>
                      <a:endParaRPr lang="cs-CZ" dirty="0"/>
                    </a:p>
                  </a:txBody>
                  <a:tcPr/>
                </a:tc>
                <a:tc>
                  <a:txBody>
                    <a:bodyPr/>
                    <a:lstStyle/>
                    <a:p>
                      <a:r>
                        <a:rPr lang="cs-CZ" smtClean="0"/>
                        <a:t>Response</a:t>
                      </a:r>
                      <a:endParaRPr lang="cs-CZ"/>
                    </a:p>
                  </a:txBody>
                  <a:tcPr/>
                </a:tc>
                <a:tc>
                  <a:txBody>
                    <a:bodyPr/>
                    <a:lstStyle/>
                    <a:p>
                      <a:r>
                        <a:rPr lang="cs-CZ" smtClean="0"/>
                        <a:t>Votes</a:t>
                      </a:r>
                      <a:endParaRPr lang="cs-CZ"/>
                    </a:p>
                  </a:txBody>
                  <a:tcPr/>
                </a:tc>
              </a:tr>
              <a:tr h="489857">
                <a:tc>
                  <a:txBody>
                    <a:bodyPr/>
                    <a:lstStyle/>
                    <a:p>
                      <a:r>
                        <a:rPr lang="cs-CZ" smtClean="0"/>
                        <a:t>Correct Answer</a:t>
                      </a:r>
                      <a:endParaRPr lang="cs-CZ"/>
                    </a:p>
                  </a:txBody>
                  <a:tcPr/>
                </a:tc>
                <a:tc>
                  <a:txBody>
                    <a:bodyPr/>
                    <a:lstStyle/>
                    <a:p>
                      <a:endParaRPr lang="cs-CZ"/>
                    </a:p>
                  </a:txBody>
                  <a:tcPr/>
                </a:tc>
                <a:tc>
                  <a:txBody>
                    <a:bodyPr/>
                    <a:lstStyle/>
                    <a:p>
                      <a:endParaRPr lang="cs-CZ"/>
                    </a:p>
                  </a:txBody>
                  <a:tcPr/>
                </a:tc>
              </a:tr>
              <a:tr h="489857">
                <a:tc>
                  <a:txBody>
                    <a:bodyPr/>
                    <a:lstStyle/>
                    <a:p>
                      <a:r>
                        <a:rPr lang="cs-CZ" smtClean="0"/>
                        <a:t>1</a:t>
                      </a:r>
                      <a:endParaRPr lang="cs-CZ" dirty="0"/>
                    </a:p>
                  </a:txBody>
                  <a:tcPr/>
                </a:tc>
                <a:tc>
                  <a:txBody>
                    <a:bodyPr/>
                    <a:lstStyle/>
                    <a:p>
                      <a:endParaRPr lang="cs-CZ"/>
                    </a:p>
                  </a:txBody>
                  <a:tcPr/>
                </a:tc>
                <a:tc>
                  <a:txBody>
                    <a:bodyPr/>
                    <a:lstStyle/>
                    <a:p>
                      <a:endParaRPr lang="cs-CZ"/>
                    </a:p>
                  </a:txBody>
                  <a:tcPr/>
                </a:tc>
              </a:tr>
              <a:tr h="489857">
                <a:tc>
                  <a:txBody>
                    <a:bodyPr/>
                    <a:lstStyle/>
                    <a:p>
                      <a:r>
                        <a:rPr lang="cs-CZ" smtClean="0"/>
                        <a:t>2</a:t>
                      </a:r>
                      <a:endParaRPr lang="cs-CZ"/>
                    </a:p>
                  </a:txBody>
                  <a:tcPr/>
                </a:tc>
                <a:tc>
                  <a:txBody>
                    <a:bodyPr/>
                    <a:lstStyle/>
                    <a:p>
                      <a:endParaRPr lang="cs-CZ"/>
                    </a:p>
                  </a:txBody>
                  <a:tcPr/>
                </a:tc>
                <a:tc>
                  <a:txBody>
                    <a:bodyPr/>
                    <a:lstStyle/>
                    <a:p>
                      <a:endParaRPr lang="cs-CZ"/>
                    </a:p>
                  </a:txBody>
                  <a:tcPr/>
                </a:tc>
              </a:tr>
              <a:tr h="489857">
                <a:tc>
                  <a:txBody>
                    <a:bodyPr/>
                    <a:lstStyle/>
                    <a:p>
                      <a:r>
                        <a:rPr lang="cs-CZ" smtClean="0"/>
                        <a:t>3</a:t>
                      </a:r>
                      <a:endParaRPr lang="cs-CZ"/>
                    </a:p>
                  </a:txBody>
                  <a:tcPr/>
                </a:tc>
                <a:tc>
                  <a:txBody>
                    <a:bodyPr/>
                    <a:lstStyle/>
                    <a:p>
                      <a:endParaRPr lang="cs-CZ"/>
                    </a:p>
                  </a:txBody>
                  <a:tcPr/>
                </a:tc>
                <a:tc>
                  <a:txBody>
                    <a:bodyPr/>
                    <a:lstStyle/>
                    <a:p>
                      <a:endParaRPr lang="cs-CZ"/>
                    </a:p>
                  </a:txBody>
                  <a:tcPr/>
                </a:tc>
              </a:tr>
              <a:tr h="489857">
                <a:tc>
                  <a:txBody>
                    <a:bodyPr/>
                    <a:lstStyle/>
                    <a:p>
                      <a:r>
                        <a:rPr lang="cs-CZ" smtClean="0"/>
                        <a:t>4</a:t>
                      </a:r>
                      <a:endParaRPr lang="cs-CZ"/>
                    </a:p>
                  </a:txBody>
                  <a:tcPr/>
                </a:tc>
                <a:tc>
                  <a:txBody>
                    <a:bodyPr/>
                    <a:lstStyle/>
                    <a:p>
                      <a:endParaRPr lang="cs-CZ"/>
                    </a:p>
                  </a:txBody>
                  <a:tcPr/>
                </a:tc>
                <a:tc>
                  <a:txBody>
                    <a:bodyPr/>
                    <a:lstStyle/>
                    <a:p>
                      <a:endParaRPr lang="cs-CZ"/>
                    </a:p>
                  </a:txBody>
                  <a:tcPr/>
                </a:tc>
              </a:tr>
              <a:tr h="489857">
                <a:tc>
                  <a:txBody>
                    <a:bodyPr/>
                    <a:lstStyle/>
                    <a:p>
                      <a:r>
                        <a:rPr lang="cs-CZ" smtClean="0"/>
                        <a:t>Others</a:t>
                      </a:r>
                      <a:endParaRPr lang="cs-CZ"/>
                    </a:p>
                  </a:txBody>
                  <a:tcPr/>
                </a:tc>
                <a:tc>
                  <a:txBody>
                    <a:bodyPr/>
                    <a:lstStyle/>
                    <a:p>
                      <a:endParaRPr lang="cs-CZ"/>
                    </a:p>
                  </a:txBody>
                  <a:tcPr/>
                </a:tc>
                <a:tc>
                  <a:txBody>
                    <a:bodyPr/>
                    <a:lstStyle/>
                    <a:p>
                      <a:endParaRPr lang="cs-CZ" dirty="0"/>
                    </a:p>
                  </a:txBody>
                  <a:tcPr/>
                </a:tc>
              </a:tr>
            </a:tbl>
          </a:graphicData>
        </a:graphic>
      </p:graphicFrame>
    </p:spTree>
    <p:custDataLst>
      <p:tags r:id="rId1"/>
    </p:custDataLst>
    <p:extLst>
      <p:ext uri="{BB962C8B-B14F-4D97-AF65-F5344CB8AC3E}">
        <p14:creationId xmlns:p14="http://schemas.microsoft.com/office/powerpoint/2010/main" val="3937518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1"/>
            <a:ext cx="10515600" cy="1000664"/>
          </a:xfrm>
        </p:spPr>
        <p:txBody>
          <a:bodyPr/>
          <a:lstStyle/>
          <a:p>
            <a:r>
              <a:rPr lang="cs-CZ" dirty="0" err="1" smtClean="0"/>
              <a:t>Regression</a:t>
            </a:r>
            <a:r>
              <a:rPr lang="cs-CZ" dirty="0" smtClean="0"/>
              <a:t> </a:t>
            </a:r>
            <a:r>
              <a:rPr lang="cs-CZ" dirty="0" err="1" smtClean="0"/>
              <a:t>models</a:t>
            </a:r>
            <a:endParaRPr lang="cs-CZ" dirty="0"/>
          </a:p>
        </p:txBody>
      </p:sp>
      <p:sp>
        <p:nvSpPr>
          <p:cNvPr id="3" name="Zástupný symbol pro obsah 2"/>
          <p:cNvSpPr>
            <a:spLocks noGrp="1"/>
          </p:cNvSpPr>
          <p:nvPr>
            <p:ph idx="1"/>
          </p:nvPr>
        </p:nvSpPr>
        <p:spPr>
          <a:xfrm>
            <a:off x="838200" y="1000664"/>
            <a:ext cx="10515600" cy="5400135"/>
          </a:xfrm>
        </p:spPr>
        <p:txBody>
          <a:bodyPr>
            <a:normAutofit lnSpcReduction="10000"/>
          </a:bodyPr>
          <a:lstStyle/>
          <a:p>
            <a:r>
              <a:rPr lang="cs-CZ" dirty="0" smtClean="0"/>
              <a:t>„</a:t>
            </a:r>
            <a:r>
              <a:rPr lang="en-GB" dirty="0" smtClean="0"/>
              <a:t>Regression towards the mean“ (Galton) – </a:t>
            </a:r>
            <a:r>
              <a:rPr lang="cs-CZ" dirty="0" smtClean="0"/>
              <a:t>but </a:t>
            </a:r>
            <a:r>
              <a:rPr lang="cs-CZ" dirty="0" err="1" smtClean="0"/>
              <a:t>methods</a:t>
            </a:r>
            <a:r>
              <a:rPr lang="cs-CZ" dirty="0" smtClean="0"/>
              <a:t> </a:t>
            </a:r>
            <a:r>
              <a:rPr lang="cs-CZ" dirty="0" err="1" smtClean="0"/>
              <a:t>already</a:t>
            </a:r>
            <a:r>
              <a:rPr lang="cs-CZ" dirty="0" smtClean="0"/>
              <a:t> by </a:t>
            </a:r>
            <a:r>
              <a:rPr lang="en-GB" dirty="0" smtClean="0"/>
              <a:t>Friedrich Gauss</a:t>
            </a:r>
          </a:p>
          <a:p>
            <a:r>
              <a:rPr lang="cs-CZ" dirty="0" err="1" smtClean="0"/>
              <a:t>The</a:t>
            </a:r>
            <a:r>
              <a:rPr lang="cs-CZ" dirty="0" smtClean="0"/>
              <a:t> </a:t>
            </a:r>
            <a:r>
              <a:rPr lang="cs-CZ" dirty="0" err="1" smtClean="0"/>
              <a:t>goal</a:t>
            </a:r>
            <a:r>
              <a:rPr lang="cs-CZ" dirty="0" smtClean="0"/>
              <a:t> </a:t>
            </a:r>
            <a:r>
              <a:rPr lang="cs-CZ" dirty="0" err="1" smtClean="0"/>
              <a:t>is</a:t>
            </a:r>
            <a:r>
              <a:rPr lang="cs-CZ" dirty="0" smtClean="0"/>
              <a:t> to </a:t>
            </a:r>
            <a:r>
              <a:rPr lang="cs-CZ" dirty="0" err="1" smtClean="0"/>
              <a:t>estimate</a:t>
            </a:r>
            <a:r>
              <a:rPr lang="cs-CZ" dirty="0" smtClean="0"/>
              <a:t> a </a:t>
            </a:r>
            <a:r>
              <a:rPr lang="cs-CZ" dirty="0" err="1" smtClean="0"/>
              <a:t>value</a:t>
            </a:r>
            <a:r>
              <a:rPr lang="cs-CZ" dirty="0" smtClean="0"/>
              <a:t> </a:t>
            </a:r>
            <a:r>
              <a:rPr lang="cs-CZ" dirty="0" err="1" smtClean="0"/>
              <a:t>of</a:t>
            </a:r>
            <a:r>
              <a:rPr lang="cs-CZ" dirty="0" smtClean="0"/>
              <a:t> </a:t>
            </a:r>
            <a:r>
              <a:rPr lang="cs-CZ" dirty="0" err="1" smtClean="0"/>
              <a:t>modelled</a:t>
            </a:r>
            <a:r>
              <a:rPr lang="cs-CZ" dirty="0" smtClean="0"/>
              <a:t> </a:t>
            </a:r>
            <a:r>
              <a:rPr lang="cs-CZ" dirty="0" err="1" smtClean="0"/>
              <a:t>variable</a:t>
            </a:r>
            <a:r>
              <a:rPr lang="cs-CZ" dirty="0" smtClean="0"/>
              <a:t> </a:t>
            </a:r>
            <a:r>
              <a:rPr lang="en-GB" dirty="0" smtClean="0"/>
              <a:t>(</a:t>
            </a:r>
            <a:r>
              <a:rPr lang="cs-CZ" dirty="0" err="1" smtClean="0"/>
              <a:t>dependent</a:t>
            </a:r>
            <a:r>
              <a:rPr lang="cs-CZ" dirty="0" smtClean="0"/>
              <a:t> </a:t>
            </a:r>
            <a:r>
              <a:rPr lang="cs-CZ" dirty="0" err="1" smtClean="0"/>
              <a:t>variable</a:t>
            </a:r>
            <a:r>
              <a:rPr lang="en-GB" dirty="0" smtClean="0"/>
              <a:t> = </a:t>
            </a:r>
            <a:r>
              <a:rPr lang="en-GB" dirty="0" err="1" smtClean="0"/>
              <a:t>regres</a:t>
            </a:r>
            <a:r>
              <a:rPr lang="cs-CZ" dirty="0" smtClean="0"/>
              <a:t>s</a:t>
            </a:r>
            <a:r>
              <a:rPr lang="en-GB" dirty="0" smtClean="0"/>
              <a:t>and) </a:t>
            </a:r>
            <a:r>
              <a:rPr lang="cs-CZ" dirty="0" err="1" smtClean="0"/>
              <a:t>using</a:t>
            </a:r>
            <a:r>
              <a:rPr lang="cs-CZ" dirty="0" smtClean="0"/>
              <a:t> </a:t>
            </a:r>
            <a:r>
              <a:rPr lang="cs-CZ" dirty="0" err="1" smtClean="0"/>
              <a:t>other</a:t>
            </a:r>
            <a:r>
              <a:rPr lang="cs-CZ" dirty="0" smtClean="0"/>
              <a:t> </a:t>
            </a:r>
            <a:r>
              <a:rPr lang="cs-CZ" dirty="0" err="1" smtClean="0"/>
              <a:t>known</a:t>
            </a:r>
            <a:r>
              <a:rPr lang="cs-CZ" dirty="0" smtClean="0"/>
              <a:t> </a:t>
            </a:r>
            <a:r>
              <a:rPr lang="cs-CZ" dirty="0" err="1" smtClean="0"/>
              <a:t>parameters</a:t>
            </a:r>
            <a:r>
              <a:rPr lang="cs-CZ" dirty="0" smtClean="0"/>
              <a:t> </a:t>
            </a:r>
            <a:r>
              <a:rPr lang="en-GB" dirty="0" smtClean="0"/>
              <a:t>(fa</a:t>
            </a:r>
            <a:r>
              <a:rPr lang="cs-CZ" dirty="0" err="1" smtClean="0"/>
              <a:t>ctors</a:t>
            </a:r>
            <a:r>
              <a:rPr lang="en-GB" dirty="0" smtClean="0"/>
              <a:t> = </a:t>
            </a:r>
            <a:r>
              <a:rPr lang="en-GB" dirty="0" err="1" smtClean="0"/>
              <a:t>regres</a:t>
            </a:r>
            <a:r>
              <a:rPr lang="cs-CZ" dirty="0" smtClean="0"/>
              <a:t>s</a:t>
            </a:r>
            <a:r>
              <a:rPr lang="en-GB" dirty="0" smtClean="0"/>
              <a:t>or</a:t>
            </a:r>
            <a:r>
              <a:rPr lang="cs-CZ" dirty="0" smtClean="0"/>
              <a:t>s</a:t>
            </a:r>
            <a:r>
              <a:rPr lang="en-GB" dirty="0" smtClean="0"/>
              <a:t> – </a:t>
            </a:r>
            <a:r>
              <a:rPr lang="cs-CZ" dirty="0" err="1" smtClean="0"/>
              <a:t>categorical</a:t>
            </a:r>
            <a:r>
              <a:rPr lang="cs-CZ" dirty="0" smtClean="0"/>
              <a:t> </a:t>
            </a:r>
            <a:r>
              <a:rPr lang="cs-CZ" dirty="0" err="1" smtClean="0"/>
              <a:t>or</a:t>
            </a:r>
            <a:r>
              <a:rPr lang="cs-CZ" dirty="0" smtClean="0"/>
              <a:t> </a:t>
            </a:r>
            <a:r>
              <a:rPr lang="cs-CZ" dirty="0" err="1" smtClean="0"/>
              <a:t>continuous</a:t>
            </a:r>
            <a:r>
              <a:rPr lang="cs-CZ" dirty="0" smtClean="0"/>
              <a:t> </a:t>
            </a:r>
            <a:r>
              <a:rPr lang="cs-CZ" dirty="0" err="1" smtClean="0"/>
              <a:t>variables</a:t>
            </a:r>
            <a:r>
              <a:rPr lang="en-GB" dirty="0" smtClean="0"/>
              <a:t>)</a:t>
            </a:r>
          </a:p>
          <a:p>
            <a:r>
              <a:rPr lang="cs-CZ" dirty="0" err="1" smtClean="0"/>
              <a:t>The</a:t>
            </a:r>
            <a:r>
              <a:rPr lang="cs-CZ" dirty="0" smtClean="0"/>
              <a:t> </a:t>
            </a:r>
            <a:r>
              <a:rPr lang="cs-CZ" dirty="0" err="1" smtClean="0"/>
              <a:t>contribution</a:t>
            </a:r>
            <a:r>
              <a:rPr lang="cs-CZ" dirty="0" smtClean="0"/>
              <a:t> </a:t>
            </a:r>
            <a:r>
              <a:rPr lang="cs-CZ" dirty="0" err="1" smtClean="0"/>
              <a:t>of</a:t>
            </a:r>
            <a:r>
              <a:rPr lang="cs-CZ" dirty="0" smtClean="0"/>
              <a:t> </a:t>
            </a:r>
            <a:r>
              <a:rPr lang="cs-CZ" dirty="0" err="1" smtClean="0"/>
              <a:t>individual</a:t>
            </a:r>
            <a:r>
              <a:rPr lang="cs-CZ" dirty="0" smtClean="0"/>
              <a:t> </a:t>
            </a:r>
            <a:r>
              <a:rPr lang="cs-CZ" dirty="0" err="1" smtClean="0"/>
              <a:t>factors</a:t>
            </a:r>
            <a:r>
              <a:rPr lang="cs-CZ" dirty="0" smtClean="0"/>
              <a:t> </a:t>
            </a:r>
            <a:r>
              <a:rPr lang="cs-CZ" dirty="0" err="1" smtClean="0"/>
              <a:t>may</a:t>
            </a:r>
            <a:r>
              <a:rPr lang="cs-CZ" dirty="0" smtClean="0"/>
              <a:t> </a:t>
            </a:r>
            <a:r>
              <a:rPr lang="cs-CZ" dirty="0" err="1" smtClean="0"/>
              <a:t>be</a:t>
            </a:r>
            <a:r>
              <a:rPr lang="cs-CZ" dirty="0" smtClean="0"/>
              <a:t> </a:t>
            </a:r>
            <a:r>
              <a:rPr lang="cs-CZ" dirty="0" err="1" smtClean="0"/>
              <a:t>assessed</a:t>
            </a:r>
            <a:r>
              <a:rPr lang="cs-CZ" dirty="0" smtClean="0"/>
              <a:t> </a:t>
            </a:r>
            <a:r>
              <a:rPr lang="cs-CZ" dirty="0" err="1" smtClean="0"/>
              <a:t>separately</a:t>
            </a:r>
            <a:r>
              <a:rPr lang="en-GB" dirty="0" smtClean="0"/>
              <a:t> (</a:t>
            </a:r>
            <a:r>
              <a:rPr lang="cs-CZ" dirty="0" err="1" smtClean="0"/>
              <a:t>univariable</a:t>
            </a:r>
            <a:r>
              <a:rPr lang="cs-CZ" dirty="0" smtClean="0"/>
              <a:t> </a:t>
            </a:r>
            <a:r>
              <a:rPr lang="cs-CZ" dirty="0" err="1" smtClean="0"/>
              <a:t>models</a:t>
            </a:r>
            <a:r>
              <a:rPr lang="cs-CZ" dirty="0" smtClean="0"/>
              <a:t>) </a:t>
            </a:r>
            <a:r>
              <a:rPr lang="cs-CZ" dirty="0" err="1" smtClean="0"/>
              <a:t>or</a:t>
            </a:r>
            <a:r>
              <a:rPr lang="cs-CZ" dirty="0" smtClean="0"/>
              <a:t> </a:t>
            </a:r>
            <a:r>
              <a:rPr lang="cs-CZ" dirty="0" err="1" smtClean="0"/>
              <a:t>together</a:t>
            </a:r>
            <a:r>
              <a:rPr lang="cs-CZ" dirty="0" smtClean="0"/>
              <a:t> in </a:t>
            </a:r>
            <a:r>
              <a:rPr lang="cs-CZ" dirty="0" err="1" smtClean="0"/>
              <a:t>mutual</a:t>
            </a:r>
            <a:r>
              <a:rPr lang="cs-CZ" dirty="0" smtClean="0"/>
              <a:t> </a:t>
            </a:r>
            <a:r>
              <a:rPr lang="cs-CZ" dirty="0" err="1" smtClean="0"/>
              <a:t>interaction</a:t>
            </a:r>
            <a:r>
              <a:rPr lang="cs-CZ" dirty="0" smtClean="0"/>
              <a:t> </a:t>
            </a:r>
            <a:r>
              <a:rPr lang="en-GB" dirty="0" smtClean="0"/>
              <a:t>(</a:t>
            </a:r>
            <a:r>
              <a:rPr lang="cs-CZ" dirty="0" err="1" smtClean="0"/>
              <a:t>multivariable</a:t>
            </a:r>
            <a:r>
              <a:rPr lang="cs-CZ" dirty="0" smtClean="0"/>
              <a:t> </a:t>
            </a:r>
            <a:r>
              <a:rPr lang="cs-CZ" dirty="0" err="1" smtClean="0"/>
              <a:t>models</a:t>
            </a:r>
            <a:r>
              <a:rPr lang="en-GB" dirty="0" smtClean="0"/>
              <a:t>)</a:t>
            </a:r>
          </a:p>
          <a:p>
            <a:r>
              <a:rPr lang="cs-CZ" dirty="0" err="1" smtClean="0"/>
              <a:t>Assumption</a:t>
            </a:r>
            <a:r>
              <a:rPr lang="cs-CZ" dirty="0" smtClean="0"/>
              <a:t>: </a:t>
            </a:r>
            <a:r>
              <a:rPr lang="cs-CZ" dirty="0" err="1" smtClean="0"/>
              <a:t>factors</a:t>
            </a:r>
            <a:r>
              <a:rPr lang="cs-CZ" dirty="0" smtClean="0"/>
              <a:t> are </a:t>
            </a:r>
            <a:r>
              <a:rPr lang="cs-CZ" b="1" dirty="0" smtClean="0"/>
              <a:t>independent</a:t>
            </a:r>
            <a:endParaRPr lang="en-GB" b="1" dirty="0" smtClean="0"/>
          </a:p>
          <a:p>
            <a:r>
              <a:rPr lang="cs-CZ" dirty="0" smtClean="0"/>
              <a:t>Most </a:t>
            </a:r>
            <a:r>
              <a:rPr lang="cs-CZ" dirty="0" err="1" smtClean="0"/>
              <a:t>often</a:t>
            </a:r>
            <a:r>
              <a:rPr lang="cs-CZ" dirty="0" smtClean="0"/>
              <a:t>:</a:t>
            </a:r>
            <a:endParaRPr lang="en-GB" dirty="0" smtClean="0"/>
          </a:p>
          <a:p>
            <a:pPr lvl="1"/>
            <a:r>
              <a:rPr lang="cs-CZ" dirty="0" err="1" smtClean="0"/>
              <a:t>Linear</a:t>
            </a:r>
            <a:r>
              <a:rPr lang="cs-CZ" dirty="0" smtClean="0"/>
              <a:t> </a:t>
            </a:r>
            <a:r>
              <a:rPr lang="cs-CZ" dirty="0" err="1" smtClean="0"/>
              <a:t>regression</a:t>
            </a:r>
            <a:r>
              <a:rPr lang="cs-CZ" dirty="0" smtClean="0"/>
              <a:t> </a:t>
            </a:r>
            <a:r>
              <a:rPr lang="en-GB" dirty="0" smtClean="0"/>
              <a:t>(</a:t>
            </a:r>
            <a:r>
              <a:rPr lang="cs-CZ" dirty="0" err="1" smtClean="0"/>
              <a:t>dependent</a:t>
            </a:r>
            <a:r>
              <a:rPr lang="cs-CZ" dirty="0" smtClean="0"/>
              <a:t> </a:t>
            </a:r>
            <a:r>
              <a:rPr lang="cs-CZ" dirty="0" err="1" smtClean="0"/>
              <a:t>variable</a:t>
            </a:r>
            <a:r>
              <a:rPr lang="cs-CZ" dirty="0" smtClean="0"/>
              <a:t> </a:t>
            </a:r>
            <a:r>
              <a:rPr lang="cs-CZ" dirty="0" err="1" smtClean="0"/>
              <a:t>is</a:t>
            </a:r>
            <a:r>
              <a:rPr lang="cs-CZ" dirty="0" smtClean="0"/>
              <a:t> </a:t>
            </a:r>
            <a:r>
              <a:rPr lang="cs-CZ" dirty="0" err="1" smtClean="0"/>
              <a:t>continuous</a:t>
            </a:r>
            <a:r>
              <a:rPr lang="en-GB" dirty="0" smtClean="0"/>
              <a:t>)</a:t>
            </a:r>
          </a:p>
          <a:p>
            <a:pPr lvl="1"/>
            <a:r>
              <a:rPr lang="en-GB" dirty="0" smtClean="0"/>
              <a:t>Logistic </a:t>
            </a:r>
            <a:r>
              <a:rPr lang="cs-CZ" dirty="0" err="1" smtClean="0"/>
              <a:t>regression</a:t>
            </a:r>
            <a:r>
              <a:rPr lang="cs-CZ" dirty="0" smtClean="0"/>
              <a:t> </a:t>
            </a:r>
            <a:r>
              <a:rPr lang="en-GB" dirty="0" smtClean="0"/>
              <a:t>(</a:t>
            </a:r>
            <a:r>
              <a:rPr lang="cs-CZ" dirty="0" err="1" smtClean="0"/>
              <a:t>dependent</a:t>
            </a:r>
            <a:r>
              <a:rPr lang="cs-CZ" dirty="0" smtClean="0"/>
              <a:t> </a:t>
            </a:r>
            <a:r>
              <a:rPr lang="cs-CZ" dirty="0" err="1" smtClean="0"/>
              <a:t>variable</a:t>
            </a:r>
            <a:r>
              <a:rPr lang="cs-CZ" dirty="0" smtClean="0"/>
              <a:t> </a:t>
            </a:r>
            <a:r>
              <a:rPr lang="cs-CZ" dirty="0" err="1" smtClean="0"/>
              <a:t>is</a:t>
            </a:r>
            <a:r>
              <a:rPr lang="cs-CZ" dirty="0" smtClean="0"/>
              <a:t> </a:t>
            </a:r>
            <a:r>
              <a:rPr lang="cs-CZ" dirty="0" err="1" smtClean="0"/>
              <a:t>binary</a:t>
            </a:r>
            <a:r>
              <a:rPr lang="en-GB" dirty="0" smtClean="0"/>
              <a:t>)</a:t>
            </a:r>
          </a:p>
          <a:p>
            <a:pPr lvl="1"/>
            <a:r>
              <a:rPr lang="en-GB" dirty="0" smtClean="0"/>
              <a:t>Cox </a:t>
            </a:r>
            <a:r>
              <a:rPr lang="en-GB" dirty="0" err="1" smtClean="0"/>
              <a:t>regres</a:t>
            </a:r>
            <a:r>
              <a:rPr lang="cs-CZ" dirty="0" err="1" smtClean="0"/>
              <a:t>sion</a:t>
            </a:r>
            <a:r>
              <a:rPr lang="en-GB" dirty="0" smtClean="0"/>
              <a:t> (</a:t>
            </a:r>
            <a:r>
              <a:rPr lang="cs-CZ" dirty="0" err="1" smtClean="0"/>
              <a:t>dependent</a:t>
            </a:r>
            <a:r>
              <a:rPr lang="cs-CZ" dirty="0" smtClean="0"/>
              <a:t> </a:t>
            </a:r>
            <a:r>
              <a:rPr lang="cs-CZ" dirty="0" err="1" smtClean="0"/>
              <a:t>variable</a:t>
            </a:r>
            <a:r>
              <a:rPr lang="cs-CZ" dirty="0" smtClean="0"/>
              <a:t> </a:t>
            </a:r>
            <a:r>
              <a:rPr lang="cs-CZ" dirty="0" err="1" smtClean="0"/>
              <a:t>is</a:t>
            </a:r>
            <a:r>
              <a:rPr lang="cs-CZ" dirty="0" smtClean="0"/>
              <a:t> </a:t>
            </a:r>
            <a:r>
              <a:rPr lang="cs-CZ" dirty="0" err="1" smtClean="0"/>
              <a:t>survival</a:t>
            </a:r>
            <a:r>
              <a:rPr lang="cs-CZ" dirty="0" smtClean="0"/>
              <a:t> – </a:t>
            </a:r>
            <a:r>
              <a:rPr lang="cs-CZ" dirty="0" err="1" smtClean="0"/>
              <a:t>survival</a:t>
            </a:r>
            <a:r>
              <a:rPr lang="cs-CZ" dirty="0" smtClean="0"/>
              <a:t> </a:t>
            </a:r>
            <a:r>
              <a:rPr lang="cs-CZ" dirty="0" err="1" smtClean="0"/>
              <a:t>time</a:t>
            </a:r>
            <a:r>
              <a:rPr lang="cs-CZ" dirty="0" smtClean="0"/>
              <a:t> and </a:t>
            </a:r>
            <a:r>
              <a:rPr lang="cs-CZ" dirty="0" err="1" smtClean="0"/>
              <a:t>endpoint</a:t>
            </a:r>
            <a:r>
              <a:rPr lang="en-GB" dirty="0" smtClean="0"/>
              <a:t>)</a:t>
            </a:r>
            <a:endParaRPr lang="en-GB" dirty="0"/>
          </a:p>
        </p:txBody>
      </p:sp>
    </p:spTree>
    <p:custDataLst>
      <p:tags r:id="rId1"/>
    </p:custDataLst>
    <p:extLst>
      <p:ext uri="{BB962C8B-B14F-4D97-AF65-F5344CB8AC3E}">
        <p14:creationId xmlns:p14="http://schemas.microsoft.com/office/powerpoint/2010/main" val="4118044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03695" y="131847"/>
            <a:ext cx="10515600" cy="1325563"/>
          </a:xfrm>
        </p:spPr>
        <p:txBody>
          <a:bodyPr/>
          <a:lstStyle/>
          <a:p>
            <a:r>
              <a:rPr lang="cs-CZ" dirty="0" err="1" smtClean="0"/>
              <a:t>Contribution</a:t>
            </a:r>
            <a:r>
              <a:rPr lang="cs-CZ" dirty="0" smtClean="0"/>
              <a:t> </a:t>
            </a:r>
            <a:r>
              <a:rPr lang="cs-CZ" dirty="0" err="1" smtClean="0"/>
              <a:t>of</a:t>
            </a:r>
            <a:r>
              <a:rPr lang="cs-CZ" dirty="0" smtClean="0"/>
              <a:t> </a:t>
            </a:r>
            <a:r>
              <a:rPr lang="cs-CZ" dirty="0" err="1" smtClean="0"/>
              <a:t>factors</a:t>
            </a:r>
            <a:endParaRPr lang="cs-CZ" dirty="0"/>
          </a:p>
        </p:txBody>
      </p:sp>
      <p:sp>
        <p:nvSpPr>
          <p:cNvPr id="3" name="Zástupný symbol pro obsah 2"/>
          <p:cNvSpPr>
            <a:spLocks noGrp="1"/>
          </p:cNvSpPr>
          <p:nvPr>
            <p:ph idx="1"/>
          </p:nvPr>
        </p:nvSpPr>
        <p:spPr>
          <a:xfrm>
            <a:off x="534838" y="1319388"/>
            <a:ext cx="11386869" cy="5668009"/>
          </a:xfrm>
        </p:spPr>
        <p:txBody>
          <a:bodyPr>
            <a:normAutofit fontScale="85000" lnSpcReduction="20000"/>
          </a:bodyPr>
          <a:lstStyle/>
          <a:p>
            <a:r>
              <a:rPr lang="cs-CZ" dirty="0" err="1" smtClean="0"/>
              <a:t>Linear</a:t>
            </a:r>
            <a:r>
              <a:rPr lang="cs-CZ" dirty="0" smtClean="0"/>
              <a:t> </a:t>
            </a:r>
            <a:r>
              <a:rPr lang="cs-CZ" dirty="0" err="1" smtClean="0"/>
              <a:t>regression</a:t>
            </a:r>
            <a:r>
              <a:rPr lang="cs-CZ" dirty="0" smtClean="0"/>
              <a:t> – </a:t>
            </a:r>
            <a:r>
              <a:rPr lang="cs-CZ" dirty="0" err="1"/>
              <a:t>regression</a:t>
            </a:r>
            <a:r>
              <a:rPr lang="cs-CZ" dirty="0"/>
              <a:t> </a:t>
            </a:r>
            <a:r>
              <a:rPr lang="cs-CZ" dirty="0" err="1" smtClean="0"/>
              <a:t>coefficient</a:t>
            </a:r>
            <a:r>
              <a:rPr lang="cs-CZ" dirty="0" smtClean="0"/>
              <a:t> </a:t>
            </a:r>
            <a:r>
              <a:rPr lang="el-GR" dirty="0" smtClean="0"/>
              <a:t>β</a:t>
            </a:r>
            <a:r>
              <a:rPr lang="cs-CZ" dirty="0" smtClean="0"/>
              <a:t> (</a:t>
            </a:r>
            <a:r>
              <a:rPr lang="cs-CZ" dirty="0" err="1" smtClean="0"/>
              <a:t>standardized</a:t>
            </a:r>
            <a:r>
              <a:rPr lang="cs-CZ" dirty="0" smtClean="0"/>
              <a:t>, </a:t>
            </a:r>
            <a:r>
              <a:rPr lang="cs-CZ" dirty="0" err="1" smtClean="0"/>
              <a:t>unstandardized</a:t>
            </a:r>
            <a:r>
              <a:rPr lang="cs-CZ" dirty="0" smtClean="0"/>
              <a:t>) and 95% </a:t>
            </a:r>
            <a:r>
              <a:rPr lang="cs-CZ" dirty="0" err="1" smtClean="0"/>
              <a:t>confidence</a:t>
            </a:r>
            <a:r>
              <a:rPr lang="cs-CZ" dirty="0" smtClean="0"/>
              <a:t> interval (CI) – </a:t>
            </a:r>
            <a:r>
              <a:rPr lang="cs-CZ" dirty="0" err="1" smtClean="0"/>
              <a:t>i.e</a:t>
            </a:r>
            <a:r>
              <a:rPr lang="cs-CZ" dirty="0" smtClean="0"/>
              <a:t>. </a:t>
            </a:r>
            <a:r>
              <a:rPr lang="cs-CZ" dirty="0" err="1" smtClean="0"/>
              <a:t>estimation</a:t>
            </a:r>
            <a:r>
              <a:rPr lang="cs-CZ" dirty="0" smtClean="0"/>
              <a:t>, </a:t>
            </a:r>
            <a:r>
              <a:rPr lang="cs-CZ" dirty="0" err="1" smtClean="0"/>
              <a:t>where</a:t>
            </a:r>
            <a:r>
              <a:rPr lang="cs-CZ" dirty="0" smtClean="0"/>
              <a:t> </a:t>
            </a:r>
            <a:r>
              <a:rPr lang="cs-CZ" dirty="0" err="1"/>
              <a:t>the</a:t>
            </a:r>
            <a:r>
              <a:rPr lang="cs-CZ" dirty="0"/>
              <a:t> </a:t>
            </a:r>
            <a:r>
              <a:rPr lang="cs-CZ" dirty="0" err="1"/>
              <a:t>coefficient</a:t>
            </a:r>
            <a:r>
              <a:rPr lang="cs-CZ" dirty="0"/>
              <a:t> </a:t>
            </a:r>
            <a:r>
              <a:rPr lang="cs-CZ" dirty="0" err="1"/>
              <a:t>really</a:t>
            </a:r>
            <a:r>
              <a:rPr lang="cs-CZ" dirty="0"/>
              <a:t> </a:t>
            </a:r>
            <a:r>
              <a:rPr lang="cs-CZ" dirty="0" err="1" smtClean="0"/>
              <a:t>is</a:t>
            </a:r>
            <a:r>
              <a:rPr lang="cs-CZ" dirty="0" smtClean="0"/>
              <a:t> </a:t>
            </a:r>
            <a:r>
              <a:rPr lang="cs-CZ" dirty="0" err="1" smtClean="0"/>
              <a:t>with</a:t>
            </a:r>
            <a:r>
              <a:rPr lang="cs-CZ" dirty="0" smtClean="0"/>
              <a:t> 95% </a:t>
            </a:r>
            <a:r>
              <a:rPr lang="cs-CZ" dirty="0" err="1" smtClean="0"/>
              <a:t>likelihood</a:t>
            </a:r>
            <a:r>
              <a:rPr lang="cs-CZ" dirty="0" smtClean="0"/>
              <a:t> </a:t>
            </a:r>
          </a:p>
          <a:p>
            <a:pPr lvl="1"/>
            <a:r>
              <a:rPr lang="cs-CZ" dirty="0" err="1" smtClean="0"/>
              <a:t>Unlike</a:t>
            </a:r>
            <a:r>
              <a:rPr lang="cs-CZ" dirty="0" smtClean="0"/>
              <a:t> in </a:t>
            </a:r>
            <a:r>
              <a:rPr lang="cs-CZ" dirty="0" err="1" smtClean="0"/>
              <a:t>correlation</a:t>
            </a:r>
            <a:r>
              <a:rPr lang="cs-CZ" dirty="0" smtClean="0"/>
              <a:t>, </a:t>
            </a:r>
            <a:r>
              <a:rPr lang="cs-CZ" dirty="0" err="1" smtClean="0"/>
              <a:t>it</a:t>
            </a:r>
            <a:r>
              <a:rPr lang="cs-CZ" dirty="0" smtClean="0"/>
              <a:t> </a:t>
            </a:r>
            <a:r>
              <a:rPr lang="cs-CZ" dirty="0" err="1" smtClean="0"/>
              <a:t>is</a:t>
            </a:r>
            <a:r>
              <a:rPr lang="cs-CZ" dirty="0" smtClean="0"/>
              <a:t> </a:t>
            </a:r>
            <a:r>
              <a:rPr lang="cs-CZ" dirty="0" err="1" smtClean="0"/>
              <a:t>important</a:t>
            </a:r>
            <a:r>
              <a:rPr lang="cs-CZ" dirty="0" smtClean="0"/>
              <a:t> </a:t>
            </a:r>
            <a:r>
              <a:rPr lang="cs-CZ" dirty="0" err="1" smtClean="0"/>
              <a:t>which</a:t>
            </a:r>
            <a:r>
              <a:rPr lang="cs-CZ" dirty="0" smtClean="0"/>
              <a:t> </a:t>
            </a:r>
            <a:r>
              <a:rPr lang="cs-CZ" dirty="0" err="1" smtClean="0"/>
              <a:t>variable</a:t>
            </a:r>
            <a:r>
              <a:rPr lang="cs-CZ" dirty="0" smtClean="0"/>
              <a:t> </a:t>
            </a:r>
            <a:r>
              <a:rPr lang="cs-CZ" dirty="0" err="1" smtClean="0"/>
              <a:t>is</a:t>
            </a:r>
            <a:r>
              <a:rPr lang="cs-CZ" dirty="0" smtClean="0"/>
              <a:t> independent and </a:t>
            </a:r>
            <a:r>
              <a:rPr lang="cs-CZ" dirty="0" err="1" smtClean="0"/>
              <a:t>which</a:t>
            </a:r>
            <a:r>
              <a:rPr lang="cs-CZ" dirty="0" smtClean="0"/>
              <a:t> </a:t>
            </a:r>
            <a:r>
              <a:rPr lang="cs-CZ" dirty="0" err="1" smtClean="0"/>
              <a:t>one</a:t>
            </a:r>
            <a:r>
              <a:rPr lang="cs-CZ" dirty="0" smtClean="0"/>
              <a:t> </a:t>
            </a:r>
            <a:r>
              <a:rPr lang="cs-CZ" dirty="0" err="1" smtClean="0"/>
              <a:t>dependent</a:t>
            </a:r>
            <a:endParaRPr lang="cs-CZ" dirty="0" smtClean="0"/>
          </a:p>
          <a:p>
            <a:pPr lvl="1"/>
            <a:r>
              <a:rPr lang="cs-CZ" dirty="0" err="1" smtClean="0"/>
              <a:t>When</a:t>
            </a:r>
            <a:r>
              <a:rPr lang="cs-CZ" dirty="0" smtClean="0"/>
              <a:t> </a:t>
            </a:r>
            <a:r>
              <a:rPr lang="cs-CZ" dirty="0" err="1" smtClean="0"/>
              <a:t>the</a:t>
            </a:r>
            <a:r>
              <a:rPr lang="cs-CZ" dirty="0" smtClean="0"/>
              <a:t> </a:t>
            </a:r>
            <a:r>
              <a:rPr lang="cs-CZ" dirty="0" err="1" smtClean="0"/>
              <a:t>regressor</a:t>
            </a:r>
            <a:r>
              <a:rPr lang="cs-CZ" dirty="0" smtClean="0"/>
              <a:t> </a:t>
            </a:r>
            <a:r>
              <a:rPr lang="cs-CZ" dirty="0" err="1" smtClean="0"/>
              <a:t>is</a:t>
            </a:r>
            <a:r>
              <a:rPr lang="cs-CZ" dirty="0" smtClean="0"/>
              <a:t> </a:t>
            </a:r>
            <a:r>
              <a:rPr lang="cs-CZ" dirty="0" err="1" smtClean="0"/>
              <a:t>categorical</a:t>
            </a:r>
            <a:r>
              <a:rPr lang="cs-CZ" dirty="0" smtClean="0"/>
              <a:t>, </a:t>
            </a:r>
            <a:r>
              <a:rPr lang="cs-CZ" dirty="0" err="1" smtClean="0"/>
              <a:t>the</a:t>
            </a:r>
            <a:r>
              <a:rPr lang="cs-CZ" dirty="0" smtClean="0"/>
              <a:t> </a:t>
            </a:r>
            <a:r>
              <a:rPr lang="cs-CZ" dirty="0" err="1" smtClean="0"/>
              <a:t>regression</a:t>
            </a:r>
            <a:r>
              <a:rPr lang="cs-CZ" dirty="0" smtClean="0"/>
              <a:t> model </a:t>
            </a:r>
            <a:r>
              <a:rPr lang="cs-CZ" dirty="0" err="1" smtClean="0"/>
              <a:t>equals</a:t>
            </a:r>
            <a:r>
              <a:rPr lang="cs-CZ" dirty="0" smtClean="0"/>
              <a:t> ANOVA in </a:t>
            </a:r>
            <a:r>
              <a:rPr lang="cs-CZ" dirty="0" err="1" smtClean="0"/>
              <a:t>fact</a:t>
            </a:r>
            <a:endParaRPr lang="cs-CZ" dirty="0" smtClean="0"/>
          </a:p>
          <a:p>
            <a:r>
              <a:rPr lang="cs-CZ" dirty="0" err="1" smtClean="0"/>
              <a:t>Logistic</a:t>
            </a:r>
            <a:r>
              <a:rPr lang="cs-CZ" dirty="0" smtClean="0"/>
              <a:t> </a:t>
            </a:r>
            <a:r>
              <a:rPr lang="cs-CZ" dirty="0" err="1" smtClean="0"/>
              <a:t>regression</a:t>
            </a:r>
            <a:r>
              <a:rPr lang="cs-CZ" dirty="0" smtClean="0"/>
              <a:t> – OR and </a:t>
            </a:r>
            <a:r>
              <a:rPr lang="cs-CZ" dirty="0"/>
              <a:t>95% </a:t>
            </a:r>
            <a:r>
              <a:rPr lang="cs-CZ" dirty="0" smtClean="0"/>
              <a:t>CI</a:t>
            </a:r>
          </a:p>
          <a:p>
            <a:r>
              <a:rPr lang="cs-CZ" dirty="0" err="1" smtClean="0"/>
              <a:t>Cox</a:t>
            </a:r>
            <a:r>
              <a:rPr lang="cs-CZ" dirty="0" smtClean="0"/>
              <a:t> </a:t>
            </a:r>
            <a:r>
              <a:rPr lang="cs-CZ" dirty="0" err="1" smtClean="0"/>
              <a:t>regression</a:t>
            </a:r>
            <a:r>
              <a:rPr lang="cs-CZ" dirty="0" smtClean="0"/>
              <a:t> </a:t>
            </a:r>
            <a:r>
              <a:rPr lang="cs-CZ" dirty="0"/>
              <a:t>– </a:t>
            </a:r>
            <a:r>
              <a:rPr lang="cs-CZ" dirty="0" smtClean="0"/>
              <a:t>hazard ratio (HR) and </a:t>
            </a:r>
            <a:r>
              <a:rPr lang="cs-CZ" dirty="0"/>
              <a:t>95% </a:t>
            </a:r>
            <a:r>
              <a:rPr lang="cs-CZ" dirty="0" smtClean="0"/>
              <a:t>CI</a:t>
            </a:r>
          </a:p>
          <a:p>
            <a:r>
              <a:rPr lang="cs-CZ" dirty="0" err="1" smtClean="0"/>
              <a:t>When</a:t>
            </a:r>
            <a:r>
              <a:rPr lang="cs-CZ" dirty="0" smtClean="0"/>
              <a:t> </a:t>
            </a:r>
            <a:r>
              <a:rPr lang="el-GR" dirty="0" smtClean="0"/>
              <a:t>β</a:t>
            </a:r>
            <a:r>
              <a:rPr lang="cs-CZ" dirty="0" smtClean="0"/>
              <a:t> ± 95% CI </a:t>
            </a:r>
            <a:r>
              <a:rPr lang="cs-CZ" dirty="0" err="1" smtClean="0"/>
              <a:t>includes</a:t>
            </a:r>
            <a:r>
              <a:rPr lang="cs-CZ" dirty="0" smtClean="0"/>
              <a:t> 0, </a:t>
            </a:r>
            <a:r>
              <a:rPr lang="cs-CZ" dirty="0" err="1" smtClean="0"/>
              <a:t>the</a:t>
            </a:r>
            <a:r>
              <a:rPr lang="cs-CZ" dirty="0" smtClean="0"/>
              <a:t> </a:t>
            </a:r>
            <a:r>
              <a:rPr lang="cs-CZ" dirty="0" err="1" smtClean="0"/>
              <a:t>contribution</a:t>
            </a:r>
            <a:r>
              <a:rPr lang="cs-CZ" dirty="0" smtClean="0"/>
              <a:t> </a:t>
            </a:r>
            <a:r>
              <a:rPr lang="cs-CZ" dirty="0" err="1" smtClean="0"/>
              <a:t>of</a:t>
            </a:r>
            <a:r>
              <a:rPr lang="cs-CZ" dirty="0" smtClean="0"/>
              <a:t> </a:t>
            </a:r>
            <a:r>
              <a:rPr lang="cs-CZ" dirty="0" err="1" smtClean="0"/>
              <a:t>the</a:t>
            </a:r>
            <a:r>
              <a:rPr lang="cs-CZ" dirty="0" smtClean="0"/>
              <a:t> </a:t>
            </a:r>
            <a:r>
              <a:rPr lang="cs-CZ" dirty="0" err="1" smtClean="0"/>
              <a:t>factor</a:t>
            </a:r>
            <a:r>
              <a:rPr lang="cs-CZ" dirty="0" smtClean="0"/>
              <a:t> </a:t>
            </a:r>
            <a:r>
              <a:rPr lang="cs-CZ" dirty="0" err="1" smtClean="0"/>
              <a:t>is</a:t>
            </a:r>
            <a:r>
              <a:rPr lang="cs-CZ" dirty="0" smtClean="0"/>
              <a:t> not </a:t>
            </a:r>
            <a:r>
              <a:rPr lang="cs-CZ" dirty="0" err="1" smtClean="0"/>
              <a:t>significant</a:t>
            </a:r>
            <a:r>
              <a:rPr lang="cs-CZ" dirty="0"/>
              <a:t> (</a:t>
            </a:r>
            <a:r>
              <a:rPr lang="cs-CZ" dirty="0" err="1"/>
              <a:t>under</a:t>
            </a:r>
            <a:r>
              <a:rPr lang="cs-CZ" dirty="0"/>
              <a:t> </a:t>
            </a:r>
            <a:r>
              <a:rPr lang="cs-CZ" dirty="0" smtClean="0"/>
              <a:t>0, </a:t>
            </a:r>
            <a:r>
              <a:rPr lang="cs-CZ" dirty="0" err="1"/>
              <a:t>the</a:t>
            </a:r>
            <a:r>
              <a:rPr lang="cs-CZ" dirty="0"/>
              <a:t> </a:t>
            </a:r>
            <a:r>
              <a:rPr lang="cs-CZ" dirty="0" err="1" smtClean="0"/>
              <a:t>value</a:t>
            </a:r>
            <a:r>
              <a:rPr lang="cs-CZ" dirty="0" smtClean="0"/>
              <a:t> </a:t>
            </a:r>
            <a:r>
              <a:rPr lang="cs-CZ" dirty="0" err="1" smtClean="0"/>
              <a:t>of</a:t>
            </a:r>
            <a:r>
              <a:rPr lang="cs-CZ" dirty="0" smtClean="0"/>
              <a:t> </a:t>
            </a:r>
            <a:r>
              <a:rPr lang="cs-CZ" dirty="0" err="1" smtClean="0"/>
              <a:t>outcome</a:t>
            </a:r>
            <a:r>
              <a:rPr lang="cs-CZ" dirty="0" smtClean="0"/>
              <a:t> </a:t>
            </a:r>
            <a:r>
              <a:rPr lang="cs-CZ" dirty="0" err="1"/>
              <a:t>is</a:t>
            </a:r>
            <a:r>
              <a:rPr lang="cs-CZ" dirty="0"/>
              <a:t> </a:t>
            </a:r>
            <a:r>
              <a:rPr lang="cs-CZ" dirty="0" err="1"/>
              <a:t>decreased</a:t>
            </a:r>
            <a:r>
              <a:rPr lang="cs-CZ" dirty="0"/>
              <a:t>, </a:t>
            </a:r>
            <a:r>
              <a:rPr lang="cs-CZ" dirty="0" err="1"/>
              <a:t>over</a:t>
            </a:r>
            <a:r>
              <a:rPr lang="cs-CZ" dirty="0"/>
              <a:t> </a:t>
            </a:r>
            <a:r>
              <a:rPr lang="cs-CZ" dirty="0" smtClean="0"/>
              <a:t>0 </a:t>
            </a:r>
            <a:r>
              <a:rPr lang="cs-CZ" dirty="0" err="1" smtClean="0"/>
              <a:t>it</a:t>
            </a:r>
            <a:r>
              <a:rPr lang="cs-CZ" dirty="0" smtClean="0"/>
              <a:t> </a:t>
            </a:r>
            <a:r>
              <a:rPr lang="cs-CZ" dirty="0" err="1" smtClean="0"/>
              <a:t>is</a:t>
            </a:r>
            <a:r>
              <a:rPr lang="cs-CZ" dirty="0" smtClean="0"/>
              <a:t> </a:t>
            </a:r>
            <a:r>
              <a:rPr lang="cs-CZ" dirty="0" err="1"/>
              <a:t>increased</a:t>
            </a:r>
            <a:r>
              <a:rPr lang="cs-CZ" dirty="0"/>
              <a:t>)</a:t>
            </a:r>
            <a:endParaRPr lang="cs-CZ" dirty="0" smtClean="0"/>
          </a:p>
          <a:p>
            <a:r>
              <a:rPr lang="cs-CZ" dirty="0" smtClean="0"/>
              <a:t>In OR and HR, </a:t>
            </a:r>
            <a:r>
              <a:rPr lang="cs-CZ" dirty="0" err="1" smtClean="0"/>
              <a:t>the</a:t>
            </a:r>
            <a:r>
              <a:rPr lang="cs-CZ" dirty="0" smtClean="0"/>
              <a:t> </a:t>
            </a:r>
            <a:r>
              <a:rPr lang="cs-CZ" dirty="0" err="1" smtClean="0"/>
              <a:t>same</a:t>
            </a:r>
            <a:r>
              <a:rPr lang="cs-CZ" dirty="0" smtClean="0"/>
              <a:t> </a:t>
            </a:r>
            <a:r>
              <a:rPr lang="cs-CZ" dirty="0" err="1" smtClean="0"/>
              <a:t>is</a:t>
            </a:r>
            <a:r>
              <a:rPr lang="cs-CZ" dirty="0" smtClean="0"/>
              <a:t> </a:t>
            </a:r>
            <a:r>
              <a:rPr lang="cs-CZ" dirty="0" err="1" smtClean="0"/>
              <a:t>true</a:t>
            </a:r>
            <a:r>
              <a:rPr lang="cs-CZ" dirty="0" smtClean="0"/>
              <a:t> </a:t>
            </a:r>
            <a:r>
              <a:rPr lang="cs-CZ" dirty="0" err="1" smtClean="0"/>
              <a:t>when</a:t>
            </a:r>
            <a:r>
              <a:rPr lang="cs-CZ" dirty="0" smtClean="0"/>
              <a:t> 95% CI </a:t>
            </a:r>
            <a:r>
              <a:rPr lang="cs-CZ" dirty="0" err="1" smtClean="0"/>
              <a:t>include</a:t>
            </a:r>
            <a:r>
              <a:rPr lang="cs-CZ" dirty="0" smtClean="0"/>
              <a:t> 1 (</a:t>
            </a:r>
            <a:r>
              <a:rPr lang="cs-CZ" dirty="0" err="1" smtClean="0"/>
              <a:t>under</a:t>
            </a:r>
            <a:r>
              <a:rPr lang="cs-CZ" dirty="0" smtClean="0"/>
              <a:t> 1, </a:t>
            </a:r>
            <a:r>
              <a:rPr lang="cs-CZ" dirty="0" err="1" smtClean="0"/>
              <a:t>the</a:t>
            </a:r>
            <a:r>
              <a:rPr lang="cs-CZ" dirty="0" smtClean="0"/>
              <a:t> probability </a:t>
            </a:r>
            <a:r>
              <a:rPr lang="cs-CZ" dirty="0" err="1" smtClean="0"/>
              <a:t>of</a:t>
            </a:r>
            <a:r>
              <a:rPr lang="cs-CZ" dirty="0" smtClean="0"/>
              <a:t> </a:t>
            </a:r>
            <a:r>
              <a:rPr lang="cs-CZ" dirty="0" err="1" smtClean="0"/>
              <a:t>an</a:t>
            </a:r>
            <a:r>
              <a:rPr lang="cs-CZ" dirty="0" smtClean="0"/>
              <a:t> </a:t>
            </a:r>
            <a:r>
              <a:rPr lang="cs-CZ" dirty="0" err="1" smtClean="0"/>
              <a:t>outcome</a:t>
            </a:r>
            <a:r>
              <a:rPr lang="cs-CZ" dirty="0" smtClean="0"/>
              <a:t> </a:t>
            </a:r>
            <a:r>
              <a:rPr lang="cs-CZ" dirty="0" err="1" smtClean="0"/>
              <a:t>is</a:t>
            </a:r>
            <a:r>
              <a:rPr lang="cs-CZ" dirty="0" smtClean="0"/>
              <a:t> </a:t>
            </a:r>
            <a:r>
              <a:rPr lang="cs-CZ" dirty="0" err="1" smtClean="0"/>
              <a:t>decreased</a:t>
            </a:r>
            <a:r>
              <a:rPr lang="cs-CZ" dirty="0" smtClean="0"/>
              <a:t>, </a:t>
            </a:r>
            <a:r>
              <a:rPr lang="cs-CZ" dirty="0" err="1" smtClean="0"/>
              <a:t>over</a:t>
            </a:r>
            <a:r>
              <a:rPr lang="cs-CZ" dirty="0" smtClean="0"/>
              <a:t> 1 </a:t>
            </a:r>
            <a:r>
              <a:rPr lang="cs-CZ" dirty="0" err="1" smtClean="0"/>
              <a:t>it</a:t>
            </a:r>
            <a:r>
              <a:rPr lang="cs-CZ" dirty="0" smtClean="0"/>
              <a:t> </a:t>
            </a:r>
            <a:r>
              <a:rPr lang="cs-CZ" dirty="0" err="1" smtClean="0"/>
              <a:t>is</a:t>
            </a:r>
            <a:r>
              <a:rPr lang="cs-CZ" dirty="0" smtClean="0"/>
              <a:t> </a:t>
            </a:r>
            <a:r>
              <a:rPr lang="cs-CZ" dirty="0" err="1" smtClean="0"/>
              <a:t>increased</a:t>
            </a:r>
            <a:r>
              <a:rPr lang="cs-CZ" dirty="0" smtClean="0"/>
              <a:t>)</a:t>
            </a:r>
          </a:p>
          <a:p>
            <a:r>
              <a:rPr lang="cs-CZ" dirty="0" smtClean="0"/>
              <a:t>95% CI </a:t>
            </a:r>
            <a:r>
              <a:rPr lang="cs-CZ" dirty="0" err="1" smtClean="0"/>
              <a:t>can</a:t>
            </a:r>
            <a:r>
              <a:rPr lang="cs-CZ" dirty="0" smtClean="0"/>
              <a:t> </a:t>
            </a:r>
            <a:r>
              <a:rPr lang="cs-CZ" dirty="0" err="1" smtClean="0"/>
              <a:t>thus</a:t>
            </a:r>
            <a:r>
              <a:rPr lang="cs-CZ" dirty="0" smtClean="0"/>
              <a:t> </a:t>
            </a:r>
            <a:r>
              <a:rPr lang="cs-CZ" dirty="0" err="1" smtClean="0"/>
              <a:t>replace</a:t>
            </a:r>
            <a:r>
              <a:rPr lang="cs-CZ" dirty="0" smtClean="0"/>
              <a:t> </a:t>
            </a:r>
            <a:r>
              <a:rPr lang="cs-CZ" dirty="0" err="1" smtClean="0"/>
              <a:t>the</a:t>
            </a:r>
            <a:r>
              <a:rPr lang="cs-CZ" dirty="0" smtClean="0"/>
              <a:t> p-</a:t>
            </a:r>
            <a:r>
              <a:rPr lang="cs-CZ" dirty="0" err="1" smtClean="0"/>
              <a:t>value</a:t>
            </a:r>
            <a:endParaRPr lang="cs-CZ" dirty="0" smtClean="0"/>
          </a:p>
          <a:p>
            <a:r>
              <a:rPr lang="cs-CZ" dirty="0" err="1" smtClean="0"/>
              <a:t>When</a:t>
            </a:r>
            <a:r>
              <a:rPr lang="cs-CZ" dirty="0" smtClean="0"/>
              <a:t> </a:t>
            </a:r>
            <a:r>
              <a:rPr lang="cs-CZ" dirty="0" err="1" smtClean="0"/>
              <a:t>the</a:t>
            </a:r>
            <a:r>
              <a:rPr lang="cs-CZ" dirty="0" smtClean="0"/>
              <a:t> independent </a:t>
            </a:r>
            <a:r>
              <a:rPr lang="cs-CZ" dirty="0" err="1" smtClean="0"/>
              <a:t>variable</a:t>
            </a:r>
            <a:r>
              <a:rPr lang="cs-CZ" dirty="0" smtClean="0"/>
              <a:t> </a:t>
            </a:r>
            <a:r>
              <a:rPr lang="cs-CZ" dirty="0" err="1" smtClean="0"/>
              <a:t>is</a:t>
            </a:r>
            <a:r>
              <a:rPr lang="cs-CZ" dirty="0" smtClean="0"/>
              <a:t> </a:t>
            </a:r>
            <a:r>
              <a:rPr lang="cs-CZ" dirty="0" err="1" smtClean="0"/>
              <a:t>categorical</a:t>
            </a:r>
            <a:r>
              <a:rPr lang="cs-CZ" dirty="0" smtClean="0"/>
              <a:t>, </a:t>
            </a:r>
            <a:r>
              <a:rPr lang="cs-CZ" dirty="0" err="1" smtClean="0"/>
              <a:t>one</a:t>
            </a:r>
            <a:r>
              <a:rPr lang="cs-CZ" dirty="0" smtClean="0"/>
              <a:t> </a:t>
            </a:r>
            <a:r>
              <a:rPr lang="cs-CZ" dirty="0" err="1" smtClean="0"/>
              <a:t>category</a:t>
            </a:r>
            <a:r>
              <a:rPr lang="cs-CZ" dirty="0" smtClean="0"/>
              <a:t> has to </a:t>
            </a:r>
            <a:r>
              <a:rPr lang="cs-CZ" dirty="0" err="1" smtClean="0"/>
              <a:t>be</a:t>
            </a:r>
            <a:r>
              <a:rPr lang="cs-CZ" dirty="0" smtClean="0"/>
              <a:t> set as </a:t>
            </a:r>
            <a:r>
              <a:rPr lang="cs-CZ" dirty="0" err="1" smtClean="0"/>
              <a:t>the</a:t>
            </a:r>
            <a:r>
              <a:rPr lang="cs-CZ" dirty="0" smtClean="0"/>
              <a:t> reference </a:t>
            </a:r>
            <a:r>
              <a:rPr lang="cs-CZ" dirty="0" err="1" smtClean="0"/>
              <a:t>one</a:t>
            </a:r>
            <a:r>
              <a:rPr lang="cs-CZ" dirty="0" smtClean="0"/>
              <a:t> and </a:t>
            </a:r>
            <a:r>
              <a:rPr lang="cs-CZ" dirty="0" err="1" smtClean="0"/>
              <a:t>regression</a:t>
            </a:r>
            <a:r>
              <a:rPr lang="cs-CZ" dirty="0" smtClean="0"/>
              <a:t> </a:t>
            </a:r>
            <a:r>
              <a:rPr lang="cs-CZ" dirty="0" err="1" smtClean="0"/>
              <a:t>coefficients</a:t>
            </a:r>
            <a:r>
              <a:rPr lang="cs-CZ" dirty="0" smtClean="0"/>
              <a:t> / OR / HR are </a:t>
            </a:r>
            <a:r>
              <a:rPr lang="cs-CZ" dirty="0" err="1" smtClean="0"/>
              <a:t>attributed</a:t>
            </a:r>
            <a:r>
              <a:rPr lang="cs-CZ" dirty="0" smtClean="0"/>
              <a:t> to </a:t>
            </a:r>
            <a:r>
              <a:rPr lang="cs-CZ" dirty="0" err="1" smtClean="0"/>
              <a:t>each</a:t>
            </a:r>
            <a:r>
              <a:rPr lang="cs-CZ" dirty="0" smtClean="0"/>
              <a:t> </a:t>
            </a:r>
            <a:r>
              <a:rPr lang="cs-CZ" dirty="0" err="1" smtClean="0"/>
              <a:t>other</a:t>
            </a:r>
            <a:r>
              <a:rPr lang="cs-CZ" dirty="0" smtClean="0"/>
              <a:t> </a:t>
            </a:r>
            <a:r>
              <a:rPr lang="cs-CZ" dirty="0" err="1" smtClean="0"/>
              <a:t>category</a:t>
            </a:r>
            <a:endParaRPr lang="cs-CZ" dirty="0" smtClean="0"/>
          </a:p>
          <a:p>
            <a:r>
              <a:rPr lang="cs-CZ" dirty="0" err="1"/>
              <a:t>When</a:t>
            </a:r>
            <a:r>
              <a:rPr lang="cs-CZ" dirty="0"/>
              <a:t> </a:t>
            </a:r>
            <a:r>
              <a:rPr lang="cs-CZ" dirty="0" err="1"/>
              <a:t>the</a:t>
            </a:r>
            <a:r>
              <a:rPr lang="cs-CZ" dirty="0"/>
              <a:t> independent </a:t>
            </a:r>
            <a:r>
              <a:rPr lang="cs-CZ" dirty="0" err="1"/>
              <a:t>variable</a:t>
            </a:r>
            <a:r>
              <a:rPr lang="cs-CZ" dirty="0"/>
              <a:t> </a:t>
            </a:r>
            <a:r>
              <a:rPr lang="cs-CZ" dirty="0" err="1"/>
              <a:t>is</a:t>
            </a:r>
            <a:r>
              <a:rPr lang="cs-CZ" dirty="0"/>
              <a:t> </a:t>
            </a:r>
            <a:r>
              <a:rPr lang="cs-CZ" dirty="0" err="1" smtClean="0"/>
              <a:t>continuous</a:t>
            </a:r>
            <a:r>
              <a:rPr lang="cs-CZ" dirty="0" smtClean="0"/>
              <a:t>, </a:t>
            </a:r>
            <a:r>
              <a:rPr lang="el-GR" dirty="0" smtClean="0"/>
              <a:t>β</a:t>
            </a:r>
            <a:r>
              <a:rPr lang="cs-CZ" dirty="0" smtClean="0"/>
              <a:t> </a:t>
            </a:r>
            <a:r>
              <a:rPr lang="cs-CZ" dirty="0"/>
              <a:t>/ OR / HR </a:t>
            </a:r>
            <a:r>
              <a:rPr lang="cs-CZ" dirty="0" err="1" smtClean="0"/>
              <a:t>corresponds</a:t>
            </a:r>
            <a:r>
              <a:rPr lang="cs-CZ" dirty="0" smtClean="0"/>
              <a:t> to 1 unit (</a:t>
            </a:r>
            <a:r>
              <a:rPr lang="cs-CZ" dirty="0" err="1" smtClean="0"/>
              <a:t>e.g</a:t>
            </a:r>
            <a:r>
              <a:rPr lang="cs-CZ" dirty="0" smtClean="0"/>
              <a:t>. 1 </a:t>
            </a:r>
            <a:r>
              <a:rPr lang="cs-CZ" dirty="0" err="1" smtClean="0"/>
              <a:t>year</a:t>
            </a:r>
            <a:r>
              <a:rPr lang="cs-CZ" dirty="0" smtClean="0"/>
              <a:t> </a:t>
            </a:r>
            <a:r>
              <a:rPr lang="cs-CZ" dirty="0" err="1" smtClean="0"/>
              <a:t>of</a:t>
            </a:r>
            <a:r>
              <a:rPr lang="cs-CZ" dirty="0" smtClean="0"/>
              <a:t> </a:t>
            </a:r>
            <a:r>
              <a:rPr lang="cs-CZ" dirty="0" err="1" smtClean="0"/>
              <a:t>age</a:t>
            </a:r>
            <a:r>
              <a:rPr lang="cs-CZ" dirty="0" smtClean="0"/>
              <a:t> – </a:t>
            </a:r>
            <a:r>
              <a:rPr lang="cs-CZ" dirty="0" err="1" smtClean="0"/>
              <a:t>assumes</a:t>
            </a:r>
            <a:r>
              <a:rPr lang="cs-CZ" dirty="0" smtClean="0"/>
              <a:t> </a:t>
            </a:r>
            <a:r>
              <a:rPr lang="cs-CZ" dirty="0" err="1" smtClean="0"/>
              <a:t>linear</a:t>
            </a:r>
            <a:r>
              <a:rPr lang="cs-CZ" dirty="0" smtClean="0"/>
              <a:t> </a:t>
            </a:r>
            <a:r>
              <a:rPr lang="cs-CZ" dirty="0" err="1" smtClean="0"/>
              <a:t>effect</a:t>
            </a:r>
            <a:r>
              <a:rPr lang="cs-CZ" dirty="0" smtClean="0"/>
              <a:t>, </a:t>
            </a:r>
            <a:r>
              <a:rPr lang="cs-CZ" dirty="0" err="1" smtClean="0"/>
              <a:t>otherwise</a:t>
            </a:r>
            <a:r>
              <a:rPr lang="cs-CZ" dirty="0" smtClean="0"/>
              <a:t> </a:t>
            </a:r>
            <a:r>
              <a:rPr lang="cs-CZ" dirty="0" err="1" smtClean="0"/>
              <a:t>it</a:t>
            </a:r>
            <a:r>
              <a:rPr lang="cs-CZ" dirty="0" smtClean="0"/>
              <a:t> </a:t>
            </a:r>
            <a:r>
              <a:rPr lang="cs-CZ" dirty="0" err="1" smtClean="0"/>
              <a:t>is</a:t>
            </a:r>
            <a:r>
              <a:rPr lang="cs-CZ" dirty="0" smtClean="0"/>
              <a:t> </a:t>
            </a:r>
            <a:r>
              <a:rPr lang="cs-CZ" dirty="0" err="1" smtClean="0"/>
              <a:t>better</a:t>
            </a:r>
            <a:r>
              <a:rPr lang="cs-CZ" dirty="0" smtClean="0"/>
              <a:t> to </a:t>
            </a:r>
            <a:r>
              <a:rPr lang="cs-CZ" dirty="0" err="1" smtClean="0"/>
              <a:t>categorize</a:t>
            </a:r>
            <a:r>
              <a:rPr lang="cs-CZ" dirty="0" smtClean="0"/>
              <a:t>)</a:t>
            </a:r>
            <a:endParaRPr lang="cs-CZ" dirty="0"/>
          </a:p>
          <a:p>
            <a:pPr marL="0" indent="0">
              <a:buNone/>
            </a:pPr>
            <a:endParaRPr lang="cs-CZ" dirty="0" smtClean="0"/>
          </a:p>
          <a:p>
            <a:endParaRPr lang="cs-CZ" dirty="0"/>
          </a:p>
        </p:txBody>
      </p:sp>
    </p:spTree>
    <p:custDataLst>
      <p:tags r:id="rId1"/>
    </p:custDataLst>
    <p:extLst>
      <p:ext uri="{BB962C8B-B14F-4D97-AF65-F5344CB8AC3E}">
        <p14:creationId xmlns:p14="http://schemas.microsoft.com/office/powerpoint/2010/main" val="1159755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0"/>
            <a:ext cx="10515600" cy="1325563"/>
          </a:xfrm>
        </p:spPr>
        <p:txBody>
          <a:bodyPr/>
          <a:lstStyle/>
          <a:p>
            <a:r>
              <a:rPr lang="cs-CZ" dirty="0" err="1" smtClean="0"/>
              <a:t>Choose</a:t>
            </a:r>
            <a:r>
              <a:rPr lang="cs-CZ" dirty="0" smtClean="0"/>
              <a:t> </a:t>
            </a:r>
            <a:r>
              <a:rPr lang="cs-CZ" dirty="0" err="1" smtClean="0"/>
              <a:t>the</a:t>
            </a:r>
            <a:r>
              <a:rPr lang="cs-CZ" dirty="0" smtClean="0"/>
              <a:t> </a:t>
            </a:r>
            <a:r>
              <a:rPr lang="cs-CZ" dirty="0" err="1" smtClean="0"/>
              <a:t>right</a:t>
            </a:r>
            <a:r>
              <a:rPr lang="cs-CZ" dirty="0" smtClean="0"/>
              <a:t> </a:t>
            </a:r>
            <a:r>
              <a:rPr lang="cs-CZ" dirty="0" err="1" smtClean="0"/>
              <a:t>statement</a:t>
            </a:r>
            <a:endParaRPr lang="cs-CZ" dirty="0"/>
          </a:p>
        </p:txBody>
      </p:sp>
      <p:sp>
        <p:nvSpPr>
          <p:cNvPr id="8" name="Obdélník 7"/>
          <p:cNvSpPr/>
          <p:nvPr/>
        </p:nvSpPr>
        <p:spPr>
          <a:xfrm>
            <a:off x="838200" y="1193138"/>
            <a:ext cx="9944820" cy="1477328"/>
          </a:xfrm>
          <a:prstGeom prst="rect">
            <a:avLst/>
          </a:prstGeom>
        </p:spPr>
        <p:txBody>
          <a:bodyPr wrap="square">
            <a:spAutoFit/>
          </a:bodyPr>
          <a:lstStyle/>
          <a:p>
            <a:r>
              <a:rPr lang="cs-CZ" dirty="0" smtClean="0"/>
              <a:t>In a </a:t>
            </a:r>
            <a:r>
              <a:rPr lang="cs-CZ" dirty="0" err="1" smtClean="0"/>
              <a:t>cross-sectional</a:t>
            </a:r>
            <a:r>
              <a:rPr lang="cs-CZ" dirty="0" smtClean="0"/>
              <a:t> study </a:t>
            </a:r>
            <a:r>
              <a:rPr lang="cs-CZ" dirty="0" err="1" smtClean="0"/>
              <a:t>comprising</a:t>
            </a:r>
            <a:r>
              <a:rPr lang="cs-CZ" dirty="0" smtClean="0"/>
              <a:t> 700 </a:t>
            </a:r>
            <a:r>
              <a:rPr lang="cs-CZ" dirty="0" err="1" smtClean="0"/>
              <a:t>hospitalized</a:t>
            </a:r>
            <a:r>
              <a:rPr lang="cs-CZ" dirty="0" smtClean="0"/>
              <a:t> </a:t>
            </a:r>
            <a:r>
              <a:rPr lang="cs-CZ" dirty="0" err="1" smtClean="0"/>
              <a:t>patients</a:t>
            </a:r>
            <a:r>
              <a:rPr lang="cs-CZ" dirty="0" smtClean="0"/>
              <a:t> </a:t>
            </a:r>
            <a:r>
              <a:rPr lang="cs-CZ" dirty="0" err="1" smtClean="0"/>
              <a:t>aged</a:t>
            </a:r>
            <a:r>
              <a:rPr lang="cs-CZ" dirty="0" smtClean="0"/>
              <a:t> </a:t>
            </a:r>
            <a:r>
              <a:rPr lang="cs-CZ" dirty="0" err="1" smtClean="0"/>
              <a:t>between</a:t>
            </a:r>
            <a:r>
              <a:rPr lang="cs-CZ" dirty="0" smtClean="0"/>
              <a:t> 80 – 90 </a:t>
            </a:r>
            <a:r>
              <a:rPr lang="cs-CZ" dirty="0" err="1" smtClean="0"/>
              <a:t>years</a:t>
            </a:r>
            <a:r>
              <a:rPr lang="cs-CZ" dirty="0" smtClean="0"/>
              <a:t>, 40 % had </a:t>
            </a:r>
            <a:r>
              <a:rPr lang="cs-CZ" dirty="0" err="1" smtClean="0"/>
              <a:t>signs</a:t>
            </a:r>
            <a:r>
              <a:rPr lang="cs-CZ" dirty="0" smtClean="0"/>
              <a:t> </a:t>
            </a:r>
            <a:r>
              <a:rPr lang="cs-CZ" dirty="0" err="1" smtClean="0"/>
              <a:t>of</a:t>
            </a:r>
            <a:r>
              <a:rPr lang="cs-CZ" dirty="0" smtClean="0"/>
              <a:t> </a:t>
            </a:r>
            <a:r>
              <a:rPr lang="cs-CZ" dirty="0" err="1" smtClean="0"/>
              <a:t>cognitive</a:t>
            </a:r>
            <a:r>
              <a:rPr lang="cs-CZ" dirty="0" smtClean="0"/>
              <a:t> </a:t>
            </a:r>
            <a:r>
              <a:rPr lang="cs-CZ" dirty="0" err="1" smtClean="0"/>
              <a:t>dysfunction</a:t>
            </a:r>
            <a:r>
              <a:rPr lang="cs-CZ" dirty="0" smtClean="0"/>
              <a:t>. </a:t>
            </a:r>
            <a:r>
              <a:rPr lang="cs-CZ" dirty="0" err="1" smtClean="0"/>
              <a:t>Association</a:t>
            </a:r>
            <a:r>
              <a:rPr lang="cs-CZ" dirty="0" smtClean="0"/>
              <a:t> </a:t>
            </a:r>
            <a:r>
              <a:rPr lang="cs-CZ" dirty="0" err="1" smtClean="0"/>
              <a:t>with</a:t>
            </a:r>
            <a:r>
              <a:rPr lang="cs-CZ" dirty="0" smtClean="0"/>
              <a:t> </a:t>
            </a:r>
            <a:r>
              <a:rPr lang="cs-CZ" dirty="0" err="1" smtClean="0"/>
              <a:t>candidate</a:t>
            </a:r>
            <a:r>
              <a:rPr lang="cs-CZ" dirty="0" smtClean="0"/>
              <a:t> risk </a:t>
            </a:r>
            <a:r>
              <a:rPr lang="cs-CZ" dirty="0" err="1" smtClean="0"/>
              <a:t>factors</a:t>
            </a:r>
            <a:r>
              <a:rPr lang="cs-CZ" dirty="0" smtClean="0"/>
              <a:t> (</a:t>
            </a:r>
            <a:r>
              <a:rPr lang="cs-CZ" dirty="0" err="1" smtClean="0"/>
              <a:t>age</a:t>
            </a:r>
            <a:r>
              <a:rPr lang="cs-CZ" dirty="0" smtClean="0"/>
              <a:t>, </a:t>
            </a:r>
            <a:r>
              <a:rPr lang="cs-CZ" dirty="0" err="1" smtClean="0"/>
              <a:t>hypertension</a:t>
            </a:r>
            <a:r>
              <a:rPr lang="cs-CZ" dirty="0" smtClean="0"/>
              <a:t>, diabetes) </a:t>
            </a:r>
            <a:r>
              <a:rPr lang="cs-CZ" dirty="0" err="1" smtClean="0"/>
              <a:t>was</a:t>
            </a:r>
            <a:r>
              <a:rPr lang="cs-CZ" dirty="0" smtClean="0"/>
              <a:t> </a:t>
            </a:r>
            <a:r>
              <a:rPr lang="cs-CZ" dirty="0" err="1" smtClean="0"/>
              <a:t>assessed</a:t>
            </a:r>
            <a:r>
              <a:rPr lang="cs-CZ" dirty="0" smtClean="0"/>
              <a:t> </a:t>
            </a:r>
            <a:r>
              <a:rPr lang="cs-CZ" dirty="0" err="1" smtClean="0"/>
              <a:t>using</a:t>
            </a:r>
            <a:r>
              <a:rPr lang="cs-CZ" dirty="0" smtClean="0"/>
              <a:t> </a:t>
            </a:r>
            <a:r>
              <a:rPr lang="cs-CZ" dirty="0" err="1" smtClean="0"/>
              <a:t>univariable</a:t>
            </a:r>
            <a:r>
              <a:rPr lang="cs-CZ" dirty="0" smtClean="0"/>
              <a:t> </a:t>
            </a:r>
            <a:r>
              <a:rPr lang="cs-CZ" dirty="0" err="1" smtClean="0"/>
              <a:t>logistic</a:t>
            </a:r>
            <a:r>
              <a:rPr lang="cs-CZ" dirty="0" smtClean="0"/>
              <a:t> </a:t>
            </a:r>
            <a:r>
              <a:rPr lang="cs-CZ" dirty="0" err="1" smtClean="0"/>
              <a:t>regression</a:t>
            </a:r>
            <a:r>
              <a:rPr lang="cs-CZ" dirty="0" smtClean="0"/>
              <a:t>. </a:t>
            </a:r>
            <a:r>
              <a:rPr lang="cs-CZ" dirty="0" err="1" smtClean="0"/>
              <a:t>The</a:t>
            </a:r>
            <a:r>
              <a:rPr lang="cs-CZ" dirty="0" smtClean="0"/>
              <a:t> presence </a:t>
            </a:r>
            <a:r>
              <a:rPr lang="cs-CZ" dirty="0" err="1" smtClean="0"/>
              <a:t>of</a:t>
            </a:r>
            <a:r>
              <a:rPr lang="cs-CZ" dirty="0" smtClean="0"/>
              <a:t> </a:t>
            </a:r>
            <a:r>
              <a:rPr lang="cs-CZ" dirty="0" err="1" smtClean="0"/>
              <a:t>cognitive</a:t>
            </a:r>
            <a:r>
              <a:rPr lang="cs-CZ" dirty="0" smtClean="0"/>
              <a:t> </a:t>
            </a:r>
            <a:r>
              <a:rPr lang="cs-CZ" dirty="0" err="1" smtClean="0"/>
              <a:t>dysfunction</a:t>
            </a:r>
            <a:r>
              <a:rPr lang="cs-CZ" dirty="0" smtClean="0"/>
              <a:t> </a:t>
            </a:r>
            <a:r>
              <a:rPr lang="cs-CZ" dirty="0" err="1" smtClean="0"/>
              <a:t>was</a:t>
            </a:r>
            <a:r>
              <a:rPr lang="cs-CZ" dirty="0" smtClean="0"/>
              <a:t> </a:t>
            </a:r>
            <a:r>
              <a:rPr lang="cs-CZ" dirty="0" err="1" smtClean="0"/>
              <a:t>subsequently</a:t>
            </a:r>
            <a:r>
              <a:rPr lang="cs-CZ" dirty="0" smtClean="0"/>
              <a:t> </a:t>
            </a:r>
            <a:r>
              <a:rPr lang="cs-CZ" dirty="0" err="1" smtClean="0"/>
              <a:t>associated</a:t>
            </a:r>
            <a:r>
              <a:rPr lang="cs-CZ" dirty="0" smtClean="0"/>
              <a:t> to: </a:t>
            </a:r>
            <a:r>
              <a:rPr lang="cs-CZ" dirty="0" err="1" smtClean="0"/>
              <a:t>age</a:t>
            </a:r>
            <a:r>
              <a:rPr lang="cs-CZ" dirty="0" smtClean="0"/>
              <a:t> (OR = 1.20; 95 % CI = 1.12 – 1.40 per </a:t>
            </a:r>
            <a:r>
              <a:rPr lang="cs-CZ" dirty="0" err="1" smtClean="0"/>
              <a:t>each</a:t>
            </a:r>
            <a:r>
              <a:rPr lang="cs-CZ" dirty="0" smtClean="0"/>
              <a:t> </a:t>
            </a:r>
            <a:r>
              <a:rPr lang="cs-CZ" dirty="0" err="1" smtClean="0"/>
              <a:t>subsequent</a:t>
            </a:r>
            <a:r>
              <a:rPr lang="cs-CZ" dirty="0" smtClean="0"/>
              <a:t> </a:t>
            </a:r>
            <a:r>
              <a:rPr lang="cs-CZ" dirty="0" err="1" smtClean="0"/>
              <a:t>year</a:t>
            </a:r>
            <a:r>
              <a:rPr lang="cs-CZ" dirty="0" smtClean="0"/>
              <a:t>), </a:t>
            </a:r>
            <a:r>
              <a:rPr lang="cs-CZ" dirty="0" err="1" smtClean="0"/>
              <a:t>hypertension</a:t>
            </a:r>
            <a:r>
              <a:rPr lang="cs-CZ" dirty="0" smtClean="0"/>
              <a:t> (OR 1.40; 95 % CI 1.20 – 1.78), and diabetes as </a:t>
            </a:r>
            <a:r>
              <a:rPr lang="cs-CZ" dirty="0" err="1" smtClean="0"/>
              <a:t>well</a:t>
            </a:r>
            <a:r>
              <a:rPr lang="cs-CZ" dirty="0" smtClean="0"/>
              <a:t> (OR 2.80; 95 % CI 2.00 – 6.40).</a:t>
            </a:r>
            <a:endParaRPr lang="cs-CZ" dirty="0"/>
          </a:p>
        </p:txBody>
      </p:sp>
      <p:pic>
        <p:nvPicPr>
          <p:cNvPr id="9" name="pic"/>
          <p:cNvPicPr>
            <a:picLocks/>
          </p:cNvPicPr>
          <p:nvPr/>
        </p:nvPicPr>
        <p:blipFill>
          <a:blip r:embed="rId4" r:link="rId5">
            <a:extLst>
              <a:ext uri="{28A0092B-C50C-407E-A947-70E740481C1C}">
                <a14:useLocalDpi xmlns:a14="http://schemas.microsoft.com/office/drawing/2010/main" val="0"/>
              </a:ext>
            </a:extLst>
          </a:blip>
          <a:stretch>
            <a:fillRect/>
          </a:stretch>
        </p:blipFill>
        <p:spPr>
          <a:xfrm>
            <a:off x="7631500" y="2492519"/>
            <a:ext cx="4767534" cy="4365481"/>
          </a:xfrm>
          <a:prstGeom prst="rect">
            <a:avLst/>
          </a:prstGeom>
        </p:spPr>
      </p:pic>
      <p:sp>
        <p:nvSpPr>
          <p:cNvPr id="4" name="optionText"/>
          <p:cNvSpPr txBox="1"/>
          <p:nvPr/>
        </p:nvSpPr>
        <p:spPr>
          <a:xfrm>
            <a:off x="414068" y="2670466"/>
            <a:ext cx="7338202" cy="4209931"/>
          </a:xfrm>
          <a:prstGeom prst="rect">
            <a:avLst/>
          </a:prstGeom>
          <a:noFill/>
        </p:spPr>
        <p:txBody>
          <a:bodyPr vert="horz" rtlCol="0">
            <a:normAutofit fontScale="92500"/>
          </a:bodyPr>
          <a:lstStyle/>
          <a:p>
            <a:pPr indent="-342900">
              <a:lnSpc>
                <a:spcPct val="200000"/>
              </a:lnSpc>
              <a:buAutoNum type="alphaUcPeriod"/>
            </a:pPr>
            <a:r>
              <a:rPr lang="cs-CZ" dirty="0" err="1" smtClean="0"/>
              <a:t>Factor</a:t>
            </a:r>
            <a:r>
              <a:rPr lang="cs-CZ" dirty="0" smtClean="0"/>
              <a:t> </a:t>
            </a:r>
            <a:r>
              <a:rPr lang="cs-CZ" dirty="0" err="1" smtClean="0"/>
              <a:t>of</a:t>
            </a:r>
            <a:r>
              <a:rPr lang="cs-CZ" dirty="0" smtClean="0"/>
              <a:t> </a:t>
            </a:r>
            <a:r>
              <a:rPr lang="cs-CZ" dirty="0" err="1" smtClean="0"/>
              <a:t>age</a:t>
            </a:r>
            <a:r>
              <a:rPr lang="cs-CZ" dirty="0" smtClean="0"/>
              <a:t> </a:t>
            </a:r>
            <a:r>
              <a:rPr lang="cs-CZ" dirty="0" err="1" smtClean="0"/>
              <a:t>is</a:t>
            </a:r>
            <a:r>
              <a:rPr lang="cs-CZ" dirty="0" smtClean="0"/>
              <a:t> not </a:t>
            </a:r>
            <a:r>
              <a:rPr lang="cs-CZ" dirty="0" err="1" smtClean="0"/>
              <a:t>statistically</a:t>
            </a:r>
            <a:r>
              <a:rPr lang="cs-CZ" dirty="0" smtClean="0"/>
              <a:t> </a:t>
            </a:r>
            <a:r>
              <a:rPr lang="cs-CZ" dirty="0" err="1" smtClean="0"/>
              <a:t>significant</a:t>
            </a:r>
            <a:r>
              <a:rPr lang="cs-CZ" dirty="0" smtClean="0"/>
              <a:t> </a:t>
            </a:r>
            <a:r>
              <a:rPr lang="cs-CZ" dirty="0" err="1" smtClean="0"/>
              <a:t>with</a:t>
            </a:r>
            <a:r>
              <a:rPr lang="cs-CZ" dirty="0" smtClean="0"/>
              <a:t> </a:t>
            </a:r>
            <a:r>
              <a:rPr lang="cs-CZ" dirty="0" err="1" smtClean="0"/>
              <a:t>respect</a:t>
            </a:r>
            <a:r>
              <a:rPr lang="cs-CZ" dirty="0" smtClean="0"/>
              <a:t> to </a:t>
            </a:r>
            <a:r>
              <a:rPr lang="cs-CZ" dirty="0" err="1" smtClean="0"/>
              <a:t>cognitive</a:t>
            </a:r>
            <a:r>
              <a:rPr lang="cs-CZ" dirty="0" smtClean="0"/>
              <a:t> </a:t>
            </a:r>
            <a:r>
              <a:rPr lang="cs-CZ" dirty="0" err="1" smtClean="0"/>
              <a:t>dysfunction</a:t>
            </a:r>
            <a:endParaRPr lang="cs-CZ" dirty="0" smtClean="0"/>
          </a:p>
          <a:p>
            <a:pPr indent="-342900">
              <a:lnSpc>
                <a:spcPct val="200000"/>
              </a:lnSpc>
              <a:buAutoNum type="alphaUcPeriod"/>
            </a:pPr>
            <a:r>
              <a:rPr lang="cs-CZ" dirty="0" err="1" smtClean="0"/>
              <a:t>The</a:t>
            </a:r>
            <a:r>
              <a:rPr lang="cs-CZ" dirty="0" smtClean="0"/>
              <a:t> probability </a:t>
            </a:r>
            <a:r>
              <a:rPr lang="cs-CZ" dirty="0" err="1" smtClean="0"/>
              <a:t>of</a:t>
            </a:r>
            <a:r>
              <a:rPr lang="cs-CZ" dirty="0" smtClean="0"/>
              <a:t> </a:t>
            </a:r>
            <a:r>
              <a:rPr lang="cs-CZ" dirty="0" err="1" smtClean="0"/>
              <a:t>cognitive</a:t>
            </a:r>
            <a:r>
              <a:rPr lang="cs-CZ" dirty="0" smtClean="0"/>
              <a:t> </a:t>
            </a:r>
            <a:r>
              <a:rPr lang="cs-CZ" dirty="0" err="1" smtClean="0"/>
              <a:t>dysfunction</a:t>
            </a:r>
            <a:r>
              <a:rPr lang="cs-CZ" dirty="0" smtClean="0"/>
              <a:t> </a:t>
            </a:r>
            <a:r>
              <a:rPr lang="cs-CZ" dirty="0" err="1" smtClean="0"/>
              <a:t>is</a:t>
            </a:r>
            <a:r>
              <a:rPr lang="cs-CZ" dirty="0" smtClean="0"/>
              <a:t> </a:t>
            </a:r>
            <a:r>
              <a:rPr lang="cs-CZ" dirty="0" err="1" smtClean="0"/>
              <a:t>twice</a:t>
            </a:r>
            <a:r>
              <a:rPr lang="cs-CZ" dirty="0" smtClean="0"/>
              <a:t> </a:t>
            </a:r>
            <a:r>
              <a:rPr lang="cs-CZ" dirty="0" err="1" smtClean="0"/>
              <a:t>higher</a:t>
            </a:r>
            <a:r>
              <a:rPr lang="cs-CZ" dirty="0" smtClean="0"/>
              <a:t> in </a:t>
            </a:r>
            <a:r>
              <a:rPr lang="cs-CZ" dirty="0" err="1" smtClean="0"/>
              <a:t>diabetics</a:t>
            </a:r>
            <a:r>
              <a:rPr lang="cs-CZ" dirty="0" smtClean="0"/>
              <a:t> </a:t>
            </a:r>
            <a:r>
              <a:rPr lang="cs-CZ" dirty="0" err="1" smtClean="0"/>
              <a:t>than</a:t>
            </a:r>
            <a:r>
              <a:rPr lang="cs-CZ" dirty="0" smtClean="0"/>
              <a:t> in </a:t>
            </a:r>
            <a:r>
              <a:rPr lang="cs-CZ" dirty="0" err="1" smtClean="0"/>
              <a:t>hypertonics</a:t>
            </a:r>
            <a:endParaRPr lang="cs-CZ" dirty="0" smtClean="0"/>
          </a:p>
          <a:p>
            <a:pPr indent="-342900">
              <a:lnSpc>
                <a:spcPct val="200000"/>
              </a:lnSpc>
              <a:buAutoNum type="alphaUcPeriod"/>
            </a:pPr>
            <a:r>
              <a:rPr lang="cs-CZ" dirty="0" smtClean="0"/>
              <a:t>Age, diabetes and </a:t>
            </a:r>
            <a:r>
              <a:rPr lang="cs-CZ" dirty="0" err="1" smtClean="0"/>
              <a:t>hypertension</a:t>
            </a:r>
            <a:r>
              <a:rPr lang="cs-CZ" dirty="0" smtClean="0"/>
              <a:t> are </a:t>
            </a:r>
            <a:r>
              <a:rPr lang="cs-CZ" dirty="0" err="1" smtClean="0"/>
              <a:t>mutually</a:t>
            </a:r>
            <a:r>
              <a:rPr lang="cs-CZ" dirty="0" smtClean="0"/>
              <a:t> independent risk </a:t>
            </a:r>
            <a:r>
              <a:rPr lang="cs-CZ" dirty="0" err="1" smtClean="0"/>
              <a:t>factors</a:t>
            </a:r>
            <a:endParaRPr lang="cs-CZ" dirty="0" smtClean="0"/>
          </a:p>
          <a:p>
            <a:pPr indent="-342900">
              <a:lnSpc>
                <a:spcPct val="200000"/>
              </a:lnSpc>
              <a:buFontTx/>
              <a:buAutoNum type="alphaUcPeriod"/>
            </a:pPr>
            <a:r>
              <a:rPr lang="cs-CZ" dirty="0" smtClean="0"/>
              <a:t>P-</a:t>
            </a:r>
            <a:r>
              <a:rPr lang="cs-CZ" dirty="0" err="1" smtClean="0"/>
              <a:t>value</a:t>
            </a:r>
            <a:r>
              <a:rPr lang="cs-CZ" dirty="0" smtClean="0"/>
              <a:t> </a:t>
            </a:r>
            <a:r>
              <a:rPr lang="cs-CZ" dirty="0" err="1" smtClean="0"/>
              <a:t>is</a:t>
            </a:r>
            <a:r>
              <a:rPr lang="cs-CZ" dirty="0" smtClean="0"/>
              <a:t> &lt; 0.05 in </a:t>
            </a:r>
            <a:r>
              <a:rPr lang="cs-CZ" dirty="0" err="1" smtClean="0"/>
              <a:t>all</a:t>
            </a:r>
            <a:r>
              <a:rPr lang="cs-CZ" dirty="0" smtClean="0"/>
              <a:t> </a:t>
            </a:r>
            <a:r>
              <a:rPr lang="cs-CZ" dirty="0" err="1" smtClean="0"/>
              <a:t>cases</a:t>
            </a:r>
            <a:endParaRPr lang="cs-CZ" dirty="0" smtClean="0"/>
          </a:p>
          <a:p>
            <a:pPr indent="-342900">
              <a:lnSpc>
                <a:spcPct val="200000"/>
              </a:lnSpc>
              <a:buAutoNum type="alphaUcPeriod"/>
            </a:pPr>
            <a:r>
              <a:rPr lang="cs-CZ" dirty="0" err="1" smtClean="0"/>
              <a:t>There</a:t>
            </a:r>
            <a:r>
              <a:rPr lang="cs-CZ" dirty="0" smtClean="0"/>
              <a:t> </a:t>
            </a:r>
            <a:r>
              <a:rPr lang="cs-CZ" dirty="0" err="1" smtClean="0"/>
              <a:t>is</a:t>
            </a:r>
            <a:r>
              <a:rPr lang="cs-CZ" dirty="0" smtClean="0"/>
              <a:t> </a:t>
            </a:r>
            <a:r>
              <a:rPr lang="cs-CZ" dirty="0" err="1" smtClean="0"/>
              <a:t>causal</a:t>
            </a:r>
            <a:r>
              <a:rPr lang="cs-CZ" dirty="0" smtClean="0"/>
              <a:t> </a:t>
            </a:r>
            <a:r>
              <a:rPr lang="cs-CZ" dirty="0" err="1" smtClean="0"/>
              <a:t>relationship</a:t>
            </a:r>
            <a:r>
              <a:rPr lang="cs-CZ" dirty="0" smtClean="0"/>
              <a:t> </a:t>
            </a:r>
            <a:r>
              <a:rPr lang="cs-CZ" dirty="0" err="1" smtClean="0"/>
              <a:t>between</a:t>
            </a:r>
            <a:r>
              <a:rPr lang="cs-CZ" dirty="0" smtClean="0"/>
              <a:t> </a:t>
            </a:r>
            <a:r>
              <a:rPr lang="cs-CZ" dirty="0" err="1" smtClean="0"/>
              <a:t>the</a:t>
            </a:r>
            <a:r>
              <a:rPr lang="cs-CZ" dirty="0" smtClean="0"/>
              <a:t> </a:t>
            </a:r>
            <a:r>
              <a:rPr lang="cs-CZ" dirty="0" err="1" smtClean="0"/>
              <a:t>factors</a:t>
            </a:r>
            <a:r>
              <a:rPr lang="cs-CZ" dirty="0" smtClean="0"/>
              <a:t> and </a:t>
            </a:r>
            <a:r>
              <a:rPr lang="cs-CZ" dirty="0" err="1" smtClean="0"/>
              <a:t>cognitive</a:t>
            </a:r>
            <a:r>
              <a:rPr lang="cs-CZ" dirty="0" smtClean="0"/>
              <a:t> </a:t>
            </a:r>
            <a:r>
              <a:rPr lang="cs-CZ" dirty="0" err="1" smtClean="0"/>
              <a:t>dysfunction</a:t>
            </a:r>
            <a:endParaRPr lang="cs-CZ" dirty="0"/>
          </a:p>
        </p:txBody>
      </p:sp>
    </p:spTree>
    <p:custDataLst>
      <p:tags r:id="rId1"/>
    </p:custDataLst>
    <p:extLst>
      <p:ext uri="{BB962C8B-B14F-4D97-AF65-F5344CB8AC3E}">
        <p14:creationId xmlns:p14="http://schemas.microsoft.com/office/powerpoint/2010/main" val="180992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0481" name="Nadpis 1"/>
          <p:cNvSpPr>
            <a:spLocks noGrp="1"/>
          </p:cNvSpPr>
          <p:nvPr>
            <p:ph type="title" idx="4294967295"/>
          </p:nvPr>
        </p:nvSpPr>
        <p:spPr>
          <a:xfrm>
            <a:off x="1992313" y="188913"/>
            <a:ext cx="8229600" cy="1143000"/>
          </a:xfrm>
        </p:spPr>
        <p:txBody>
          <a:bodyPr anchorCtr="0"/>
          <a:lstStyle/>
          <a:p>
            <a:pPr eaLnBrk="1" hangingPunct="1">
              <a:defRPr/>
            </a:pPr>
            <a:r>
              <a:rPr lang="cs-CZ" dirty="0" err="1"/>
              <a:t>Repetition</a:t>
            </a:r>
            <a:r>
              <a:rPr lang="cs-CZ" dirty="0"/>
              <a:t> - </a:t>
            </a:r>
            <a:r>
              <a:rPr lang="cs-CZ" dirty="0" err="1"/>
              <a:t>kinds</a:t>
            </a:r>
            <a:r>
              <a:rPr lang="cs-CZ" dirty="0"/>
              <a:t> </a:t>
            </a:r>
            <a:r>
              <a:rPr lang="cs-CZ" dirty="0" err="1"/>
              <a:t>of</a:t>
            </a:r>
            <a:r>
              <a:rPr lang="cs-CZ" dirty="0"/>
              <a:t> data</a:t>
            </a:r>
          </a:p>
        </p:txBody>
      </p:sp>
      <p:sp>
        <p:nvSpPr>
          <p:cNvPr id="3" name="Zástupný symbol pro obsah 2"/>
          <p:cNvSpPr>
            <a:spLocks noGrp="1"/>
          </p:cNvSpPr>
          <p:nvPr>
            <p:ph idx="4294967295"/>
          </p:nvPr>
        </p:nvSpPr>
        <p:spPr>
          <a:xfrm>
            <a:off x="581891" y="1268415"/>
            <a:ext cx="10735966" cy="4134858"/>
          </a:xfrm>
        </p:spPr>
        <p:txBody>
          <a:bodyPr vert="horz" lIns="91440" tIns="45720" rIns="91440" bIns="45720" rtlCol="0" anchor="t">
            <a:normAutofit fontScale="92500"/>
          </a:bodyPr>
          <a:lstStyle/>
          <a:p>
            <a:pPr eaLnBrk="1" hangingPunct="1">
              <a:lnSpc>
                <a:spcPct val="100000"/>
              </a:lnSpc>
              <a:defRPr/>
            </a:pPr>
            <a:r>
              <a:rPr lang="en-GB" sz="2600" dirty="0" smtClean="0"/>
              <a:t>Continuous (always quantitative) – the parameter can theoretically be of any value in a given interval (e.g. glucose concentration: 0-∞; ejection fraction: 0-100%)</a:t>
            </a:r>
          </a:p>
          <a:p>
            <a:pPr lvl="1">
              <a:lnSpc>
                <a:spcPct val="100000"/>
              </a:lnSpc>
              <a:defRPr/>
            </a:pPr>
            <a:r>
              <a:rPr lang="cs-CZ" sz="2200" dirty="0" smtClean="0"/>
              <a:t>Ratio vs. i</a:t>
            </a:r>
            <a:r>
              <a:rPr lang="en-GB" sz="2200" dirty="0" err="1" smtClean="0"/>
              <a:t>nterval</a:t>
            </a:r>
            <a:r>
              <a:rPr lang="en-GB" sz="2200" dirty="0" smtClean="0"/>
              <a:t> data – only differences, but not ratios of two values can be determined (e.g. IQ</a:t>
            </a:r>
            <a:r>
              <a:rPr lang="cs-CZ" sz="2200" dirty="0" smtClean="0"/>
              <a:t> </a:t>
            </a:r>
            <a:r>
              <a:rPr lang="cs-CZ" sz="2200" dirty="0" err="1" smtClean="0"/>
              <a:t>score</a:t>
            </a:r>
            <a:r>
              <a:rPr lang="en-GB" sz="2200" dirty="0" smtClean="0"/>
              <a:t>)</a:t>
            </a:r>
          </a:p>
          <a:p>
            <a:pPr eaLnBrk="1" hangingPunct="1">
              <a:lnSpc>
                <a:spcPct val="100000"/>
              </a:lnSpc>
              <a:defRPr/>
            </a:pPr>
            <a:r>
              <a:rPr lang="en-GB" sz="2600" dirty="0" smtClean="0"/>
              <a:t>Categorical (usually qualitative) – the parameter can only be of some specified values (e.g. blood group: 0, A, B, AB; sex: male, female; a disease is present/absent)</a:t>
            </a:r>
            <a:r>
              <a:rPr lang="en-GB" sz="3000" dirty="0" smtClean="0"/>
              <a:t> </a:t>
            </a:r>
          </a:p>
          <a:p>
            <a:pPr lvl="1" eaLnBrk="1" hangingPunct="1">
              <a:lnSpc>
                <a:spcPct val="100000"/>
              </a:lnSpc>
              <a:defRPr/>
            </a:pPr>
            <a:r>
              <a:rPr lang="en-GB" sz="2200" dirty="0" smtClean="0"/>
              <a:t>Ordinal data – are categorical, but quantitative (they can be ordered – e.g. heart failure classification NYHA I-IV)</a:t>
            </a:r>
          </a:p>
          <a:p>
            <a:pPr lvl="1" eaLnBrk="1" hangingPunct="1">
              <a:lnSpc>
                <a:spcPct val="100000"/>
              </a:lnSpc>
              <a:defRPr/>
            </a:pPr>
            <a:r>
              <a:rPr lang="cs-CZ" sz="2200" dirty="0" err="1" smtClean="0"/>
              <a:t>Count</a:t>
            </a:r>
            <a:r>
              <a:rPr lang="en-GB" sz="2200" dirty="0" smtClean="0"/>
              <a:t> data </a:t>
            </a:r>
            <a:r>
              <a:rPr lang="en-GB" sz="2200" dirty="0" smtClean="0">
                <a:latin typeface="Calibri" charset="0"/>
              </a:rPr>
              <a:t>– can be ordered and form a linearly increasing row (e.g. number of children in a family: 0,1,2…) - they </a:t>
            </a:r>
            <a:r>
              <a:rPr lang="en-US" sz="2200" dirty="0" smtClean="0">
                <a:latin typeface="Calibri" charset="0"/>
              </a:rPr>
              <a:t>are </a:t>
            </a:r>
            <a:r>
              <a:rPr lang="en-US" sz="2200" dirty="0">
                <a:latin typeface="Calibri" charset="0"/>
              </a:rPr>
              <a:t>often treated as continuous </a:t>
            </a:r>
            <a:r>
              <a:rPr lang="en-US" sz="2200" dirty="0" smtClean="0">
                <a:latin typeface="Calibri" charset="0"/>
              </a:rPr>
              <a:t>data</a:t>
            </a:r>
            <a:endParaRPr lang="cs-CZ" sz="2200" dirty="0" smtClean="0">
              <a:latin typeface="Calibri" charset="0"/>
            </a:endParaRPr>
          </a:p>
          <a:p>
            <a:pPr lvl="1" eaLnBrk="1" hangingPunct="1">
              <a:lnSpc>
                <a:spcPct val="100000"/>
              </a:lnSpc>
              <a:defRPr/>
            </a:pPr>
            <a:r>
              <a:rPr lang="cs-CZ" sz="2200" dirty="0" smtClean="0">
                <a:latin typeface="Calibri" charset="0"/>
              </a:rPr>
              <a:t>Binary data – </a:t>
            </a:r>
            <a:r>
              <a:rPr lang="cs-CZ" sz="2200" dirty="0" err="1" smtClean="0">
                <a:latin typeface="Calibri" charset="0"/>
              </a:rPr>
              <a:t>only</a:t>
            </a:r>
            <a:r>
              <a:rPr lang="cs-CZ" sz="2200" dirty="0" smtClean="0">
                <a:latin typeface="Calibri" charset="0"/>
              </a:rPr>
              <a:t> </a:t>
            </a:r>
            <a:r>
              <a:rPr lang="cs-CZ" sz="2200" dirty="0" err="1" smtClean="0">
                <a:latin typeface="Calibri" charset="0"/>
              </a:rPr>
              <a:t>two</a:t>
            </a:r>
            <a:r>
              <a:rPr lang="cs-CZ" sz="2200" dirty="0" smtClean="0">
                <a:latin typeface="Calibri" charset="0"/>
              </a:rPr>
              <a:t> </a:t>
            </a:r>
            <a:r>
              <a:rPr lang="cs-CZ" sz="2200" dirty="0" err="1" smtClean="0">
                <a:latin typeface="Calibri" charset="0"/>
              </a:rPr>
              <a:t>possibilities</a:t>
            </a:r>
            <a:r>
              <a:rPr lang="cs-CZ" sz="2200" dirty="0" smtClean="0">
                <a:latin typeface="Calibri" charset="0"/>
              </a:rPr>
              <a:t> (</a:t>
            </a:r>
            <a:r>
              <a:rPr lang="cs-CZ" sz="2200" dirty="0" err="1" smtClean="0">
                <a:latin typeface="Calibri" charset="0"/>
              </a:rPr>
              <a:t>patients</a:t>
            </a:r>
            <a:r>
              <a:rPr lang="cs-CZ" sz="2200" dirty="0" smtClean="0">
                <a:latin typeface="Calibri" charset="0"/>
              </a:rPr>
              <a:t> / </a:t>
            </a:r>
            <a:r>
              <a:rPr lang="cs-CZ" sz="2200" dirty="0" err="1" smtClean="0">
                <a:latin typeface="Calibri" charset="0"/>
              </a:rPr>
              <a:t>healthy</a:t>
            </a:r>
            <a:r>
              <a:rPr lang="cs-CZ" sz="2200" dirty="0" smtClean="0">
                <a:latin typeface="Calibri" charset="0"/>
              </a:rPr>
              <a:t> </a:t>
            </a:r>
            <a:r>
              <a:rPr lang="cs-CZ" sz="2200" dirty="0" err="1" smtClean="0">
                <a:latin typeface="Calibri" charset="0"/>
              </a:rPr>
              <a:t>controls</a:t>
            </a:r>
            <a:r>
              <a:rPr lang="cs-CZ" sz="2200" dirty="0" smtClean="0">
                <a:latin typeface="Calibri" charset="0"/>
              </a:rPr>
              <a:t>)</a:t>
            </a:r>
            <a:endParaRPr lang="en-US" sz="2200" dirty="0">
              <a:latin typeface="Calibri" charset="0"/>
            </a:endParaRPr>
          </a:p>
        </p:txBody>
      </p:sp>
      <p:pic>
        <p:nvPicPr>
          <p:cNvPr id="21507" name="Picture 2" descr="http://englishlearnerblog.files.wordpress.com/2013/08/statistics.jpg"/>
          <p:cNvPicPr>
            <a:picLocks noChangeAspect="1" noChangeArrowheads="1"/>
          </p:cNvPicPr>
          <p:nvPr/>
        </p:nvPicPr>
        <p:blipFill>
          <a:blip r:embed="rId3"/>
          <a:srcRect/>
          <a:stretch>
            <a:fillRect/>
          </a:stretch>
        </p:blipFill>
        <p:spPr bwMode="auto">
          <a:xfrm>
            <a:off x="4551219" y="5403273"/>
            <a:ext cx="2471738" cy="1447800"/>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417978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p:txBody>
          <a:bodyPr/>
          <a:lstStyle/>
          <a:p>
            <a:r>
              <a:rPr lang="cs-CZ" dirty="0" err="1" smtClean="0"/>
              <a:t>What</a:t>
            </a:r>
            <a:r>
              <a:rPr lang="cs-CZ" dirty="0" smtClean="0"/>
              <a:t> to do </a:t>
            </a:r>
            <a:r>
              <a:rPr lang="cs-CZ" dirty="0" err="1" smtClean="0"/>
              <a:t>with</a:t>
            </a:r>
            <a:r>
              <a:rPr lang="cs-CZ" dirty="0" smtClean="0"/>
              <a:t> </a:t>
            </a:r>
            <a:r>
              <a:rPr lang="cs-CZ" dirty="0" err="1" smtClean="0"/>
              <a:t>the</a:t>
            </a:r>
            <a:r>
              <a:rPr lang="cs-CZ" dirty="0" smtClean="0"/>
              <a:t> </a:t>
            </a:r>
            <a:r>
              <a:rPr lang="cs-CZ" dirty="0" err="1" smtClean="0"/>
              <a:t>ordinal</a:t>
            </a:r>
            <a:r>
              <a:rPr lang="cs-CZ" dirty="0" smtClean="0"/>
              <a:t> data?</a:t>
            </a:r>
            <a:endParaRPr lang="cs-CZ" dirty="0"/>
          </a:p>
        </p:txBody>
      </p:sp>
      <p:sp>
        <p:nvSpPr>
          <p:cNvPr id="3" name="Zástupný symbol pro obsah 2"/>
          <p:cNvSpPr>
            <a:spLocks noGrp="1"/>
          </p:cNvSpPr>
          <p:nvPr>
            <p:ph idx="1"/>
          </p:nvPr>
        </p:nvSpPr>
        <p:spPr/>
        <p:txBody>
          <a:bodyPr/>
          <a:lstStyle/>
          <a:p>
            <a:r>
              <a:rPr lang="cs-CZ" dirty="0" err="1" smtClean="0"/>
              <a:t>Tests</a:t>
            </a:r>
            <a:r>
              <a:rPr lang="cs-CZ" dirty="0" smtClean="0"/>
              <a:t> </a:t>
            </a:r>
            <a:r>
              <a:rPr lang="cs-CZ" dirty="0" err="1" smtClean="0"/>
              <a:t>for</a:t>
            </a:r>
            <a:r>
              <a:rPr lang="cs-CZ" dirty="0" smtClean="0"/>
              <a:t> </a:t>
            </a:r>
            <a:r>
              <a:rPr lang="cs-CZ" dirty="0" err="1" smtClean="0"/>
              <a:t>categorical</a:t>
            </a:r>
            <a:r>
              <a:rPr lang="cs-CZ" dirty="0" smtClean="0"/>
              <a:t> data, ANOVA (but: </a:t>
            </a:r>
            <a:r>
              <a:rPr lang="cs-CZ" dirty="0" err="1" smtClean="0"/>
              <a:t>we</a:t>
            </a:r>
            <a:r>
              <a:rPr lang="cs-CZ" dirty="0" smtClean="0"/>
              <a:t> </a:t>
            </a:r>
            <a:r>
              <a:rPr lang="cs-CZ" dirty="0" err="1" smtClean="0"/>
              <a:t>ignore</a:t>
            </a:r>
            <a:r>
              <a:rPr lang="cs-CZ" dirty="0" smtClean="0"/>
              <a:t> </a:t>
            </a:r>
            <a:r>
              <a:rPr lang="cs-CZ" dirty="0" err="1" smtClean="0"/>
              <a:t>the</a:t>
            </a:r>
            <a:r>
              <a:rPr lang="cs-CZ" dirty="0" smtClean="0"/>
              <a:t> </a:t>
            </a:r>
            <a:r>
              <a:rPr lang="cs-CZ" dirty="0" err="1" smtClean="0"/>
              <a:t>order</a:t>
            </a:r>
            <a:r>
              <a:rPr lang="cs-CZ" dirty="0" smtClean="0"/>
              <a:t>)</a:t>
            </a:r>
          </a:p>
          <a:p>
            <a:r>
              <a:rPr lang="cs-CZ" dirty="0" err="1" smtClean="0"/>
              <a:t>Nomnparametric</a:t>
            </a:r>
            <a:r>
              <a:rPr lang="cs-CZ" dirty="0" smtClean="0"/>
              <a:t> </a:t>
            </a:r>
            <a:r>
              <a:rPr lang="cs-CZ" dirty="0" err="1" smtClean="0"/>
              <a:t>tests</a:t>
            </a:r>
            <a:r>
              <a:rPr lang="cs-CZ" dirty="0" smtClean="0"/>
              <a:t> (</a:t>
            </a:r>
            <a:r>
              <a:rPr lang="cs-CZ" dirty="0" err="1" smtClean="0"/>
              <a:t>when</a:t>
            </a:r>
            <a:r>
              <a:rPr lang="cs-CZ" dirty="0" smtClean="0"/>
              <a:t> </a:t>
            </a:r>
            <a:r>
              <a:rPr lang="cs-CZ" dirty="0" err="1" smtClean="0"/>
              <a:t>there</a:t>
            </a:r>
            <a:r>
              <a:rPr lang="cs-CZ" dirty="0" smtClean="0"/>
              <a:t> are many </a:t>
            </a:r>
            <a:r>
              <a:rPr lang="cs-CZ" dirty="0" err="1" smtClean="0"/>
              <a:t>categories</a:t>
            </a:r>
            <a:r>
              <a:rPr lang="cs-CZ" dirty="0" smtClean="0"/>
              <a:t>)</a:t>
            </a:r>
          </a:p>
          <a:p>
            <a:r>
              <a:rPr lang="cs-CZ" dirty="0" err="1" smtClean="0"/>
              <a:t>Dichotomization</a:t>
            </a:r>
            <a:r>
              <a:rPr lang="cs-CZ" dirty="0" smtClean="0"/>
              <a:t> and </a:t>
            </a:r>
            <a:r>
              <a:rPr lang="cs-CZ" dirty="0" err="1" smtClean="0"/>
              <a:t>tests</a:t>
            </a:r>
            <a:r>
              <a:rPr lang="cs-CZ" dirty="0" smtClean="0"/>
              <a:t> </a:t>
            </a:r>
            <a:r>
              <a:rPr lang="cs-CZ" dirty="0" err="1" smtClean="0"/>
              <a:t>for</a:t>
            </a:r>
            <a:r>
              <a:rPr lang="cs-CZ" dirty="0" smtClean="0"/>
              <a:t> </a:t>
            </a:r>
            <a:r>
              <a:rPr lang="cs-CZ" dirty="0" err="1" smtClean="0"/>
              <a:t>binary</a:t>
            </a:r>
            <a:r>
              <a:rPr lang="cs-CZ" dirty="0" smtClean="0"/>
              <a:t> data (</a:t>
            </a:r>
            <a:r>
              <a:rPr lang="cs-CZ" dirty="0" err="1" smtClean="0"/>
              <a:t>often</a:t>
            </a:r>
            <a:r>
              <a:rPr lang="cs-CZ" dirty="0" smtClean="0"/>
              <a:t> in </a:t>
            </a:r>
            <a:r>
              <a:rPr lang="cs-CZ" dirty="0" err="1" smtClean="0"/>
              <a:t>medicine</a:t>
            </a:r>
            <a:r>
              <a:rPr lang="cs-CZ" dirty="0" smtClean="0"/>
              <a:t>)</a:t>
            </a:r>
          </a:p>
          <a:p>
            <a:r>
              <a:rPr lang="cs-CZ" dirty="0" err="1" smtClean="0"/>
              <a:t>Special</a:t>
            </a:r>
            <a:r>
              <a:rPr lang="cs-CZ" dirty="0" smtClean="0"/>
              <a:t> </a:t>
            </a:r>
            <a:r>
              <a:rPr lang="cs-CZ" dirty="0" err="1" smtClean="0"/>
              <a:t>tests</a:t>
            </a:r>
            <a:r>
              <a:rPr lang="cs-CZ" dirty="0" smtClean="0"/>
              <a:t> – </a:t>
            </a:r>
            <a:r>
              <a:rPr lang="cs-CZ" dirty="0" err="1" smtClean="0"/>
              <a:t>Cochran-Armitage</a:t>
            </a:r>
            <a:r>
              <a:rPr lang="cs-CZ" dirty="0" smtClean="0"/>
              <a:t> (</a:t>
            </a:r>
            <a:r>
              <a:rPr lang="cs-CZ" dirty="0" err="1" smtClean="0"/>
              <a:t>typically</a:t>
            </a:r>
            <a:r>
              <a:rPr lang="cs-CZ" dirty="0" smtClean="0"/>
              <a:t> </a:t>
            </a:r>
            <a:r>
              <a:rPr lang="cs-CZ" dirty="0" err="1" smtClean="0"/>
              <a:t>genetics</a:t>
            </a:r>
            <a:r>
              <a:rPr lang="cs-CZ" dirty="0" smtClean="0"/>
              <a:t>), sign test</a:t>
            </a:r>
            <a:endParaRPr lang="cs-CZ" dirty="0"/>
          </a:p>
        </p:txBody>
      </p:sp>
    </p:spTree>
    <p:custDataLst>
      <p:tags r:id="rId1"/>
    </p:custDataLst>
    <p:extLst>
      <p:ext uri="{BB962C8B-B14F-4D97-AF65-F5344CB8AC3E}">
        <p14:creationId xmlns:p14="http://schemas.microsoft.com/office/powerpoint/2010/main" val="1251353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a:t>Survival analysis</a:t>
            </a:r>
          </a:p>
        </p:txBody>
      </p:sp>
      <p:sp>
        <p:nvSpPr>
          <p:cNvPr id="8195" name="Rectangle 3"/>
          <p:cNvSpPr>
            <a:spLocks noGrp="1" noChangeArrowheads="1"/>
          </p:cNvSpPr>
          <p:nvPr>
            <p:ph type="body" idx="1"/>
          </p:nvPr>
        </p:nvSpPr>
        <p:spPr/>
        <p:txBody>
          <a:bodyPr/>
          <a:lstStyle/>
          <a:p>
            <a:pPr eaLnBrk="1" hangingPunct="1">
              <a:lnSpc>
                <a:spcPct val="90000"/>
              </a:lnSpc>
            </a:pPr>
            <a:r>
              <a:rPr lang="cs-CZ" altLang="cs-CZ" dirty="0"/>
              <a:t>probability </a:t>
            </a:r>
            <a:r>
              <a:rPr lang="cs-CZ" altLang="cs-CZ" dirty="0" err="1"/>
              <a:t>of</a:t>
            </a:r>
            <a:r>
              <a:rPr lang="cs-CZ" altLang="cs-CZ" dirty="0"/>
              <a:t> </a:t>
            </a:r>
            <a:r>
              <a:rPr lang="cs-CZ" altLang="cs-CZ" dirty="0" err="1"/>
              <a:t>the</a:t>
            </a:r>
            <a:r>
              <a:rPr lang="cs-CZ" altLang="cs-CZ" dirty="0"/>
              <a:t> </a:t>
            </a:r>
            <a:r>
              <a:rPr lang="cs-CZ" altLang="cs-CZ" dirty="0" err="1"/>
              <a:t>given</a:t>
            </a:r>
            <a:r>
              <a:rPr lang="cs-CZ" altLang="cs-CZ" dirty="0"/>
              <a:t> </a:t>
            </a:r>
            <a:r>
              <a:rPr lang="cs-CZ" altLang="cs-CZ" dirty="0" err="1"/>
              <a:t>event</a:t>
            </a:r>
            <a:r>
              <a:rPr lang="cs-CZ" altLang="cs-CZ" dirty="0"/>
              <a:t> (</a:t>
            </a:r>
            <a:r>
              <a:rPr lang="cs-CZ" altLang="cs-CZ" dirty="0" err="1"/>
              <a:t>death</a:t>
            </a:r>
            <a:r>
              <a:rPr lang="cs-CZ" altLang="cs-CZ" dirty="0"/>
              <a:t>) </a:t>
            </a:r>
            <a:r>
              <a:rPr lang="cs-CZ" altLang="cs-CZ" dirty="0" err="1"/>
              <a:t>decreases</a:t>
            </a:r>
            <a:r>
              <a:rPr lang="cs-CZ" altLang="cs-CZ" dirty="0"/>
              <a:t> </a:t>
            </a:r>
            <a:r>
              <a:rPr lang="cs-CZ" altLang="cs-CZ" dirty="0" err="1"/>
              <a:t>with</a:t>
            </a:r>
            <a:r>
              <a:rPr lang="cs-CZ" altLang="cs-CZ" dirty="0"/>
              <a:t> </a:t>
            </a:r>
            <a:r>
              <a:rPr lang="cs-CZ" altLang="cs-CZ" dirty="0" err="1"/>
              <a:t>decreasing</a:t>
            </a:r>
            <a:r>
              <a:rPr lang="cs-CZ" altLang="cs-CZ" dirty="0"/>
              <a:t> </a:t>
            </a:r>
            <a:r>
              <a:rPr lang="cs-CZ" altLang="cs-CZ" dirty="0" err="1"/>
              <a:t>number</a:t>
            </a:r>
            <a:r>
              <a:rPr lang="cs-CZ" altLang="cs-CZ" dirty="0"/>
              <a:t> </a:t>
            </a:r>
            <a:r>
              <a:rPr lang="cs-CZ" altLang="cs-CZ" dirty="0" err="1"/>
              <a:t>of</a:t>
            </a:r>
            <a:r>
              <a:rPr lang="cs-CZ" altLang="cs-CZ" dirty="0"/>
              <a:t> study </a:t>
            </a:r>
            <a:r>
              <a:rPr lang="cs-CZ" altLang="cs-CZ" dirty="0" err="1"/>
              <a:t>group</a:t>
            </a:r>
            <a:r>
              <a:rPr lang="cs-CZ" altLang="cs-CZ" dirty="0"/>
              <a:t> </a:t>
            </a:r>
            <a:r>
              <a:rPr lang="cs-CZ" altLang="cs-CZ" dirty="0" err="1"/>
              <a:t>members</a:t>
            </a:r>
            <a:r>
              <a:rPr lang="cs-CZ" altLang="cs-CZ" dirty="0"/>
              <a:t> „</a:t>
            </a:r>
            <a:r>
              <a:rPr lang="cs-CZ" altLang="cs-CZ" dirty="0" err="1"/>
              <a:t>survivors</a:t>
            </a:r>
            <a:r>
              <a:rPr lang="cs-CZ" altLang="cs-CZ" dirty="0"/>
              <a:t>“</a:t>
            </a:r>
          </a:p>
          <a:p>
            <a:pPr eaLnBrk="1" hangingPunct="1">
              <a:lnSpc>
                <a:spcPct val="90000"/>
              </a:lnSpc>
            </a:pPr>
            <a:r>
              <a:rPr lang="cs-CZ" altLang="cs-CZ" dirty="0" err="1"/>
              <a:t>censored</a:t>
            </a:r>
            <a:r>
              <a:rPr lang="cs-CZ" altLang="cs-CZ" dirty="0"/>
              <a:t> data</a:t>
            </a:r>
          </a:p>
          <a:p>
            <a:pPr lvl="1" eaLnBrk="1" hangingPunct="1">
              <a:lnSpc>
                <a:spcPct val="90000"/>
              </a:lnSpc>
            </a:pPr>
            <a:r>
              <a:rPr lang="cs-CZ" altLang="cs-CZ" dirty="0" err="1"/>
              <a:t>still</a:t>
            </a:r>
            <a:r>
              <a:rPr lang="cs-CZ" altLang="cs-CZ" dirty="0"/>
              <a:t> </a:t>
            </a:r>
            <a:r>
              <a:rPr lang="cs-CZ" altLang="cs-CZ" dirty="0" err="1"/>
              <a:t>alive</a:t>
            </a:r>
            <a:r>
              <a:rPr lang="cs-CZ" altLang="cs-CZ" dirty="0"/>
              <a:t> </a:t>
            </a:r>
            <a:r>
              <a:rPr lang="cs-CZ" altLang="cs-CZ" dirty="0" err="1"/>
              <a:t>at</a:t>
            </a:r>
            <a:r>
              <a:rPr lang="cs-CZ" altLang="cs-CZ" dirty="0"/>
              <a:t> </a:t>
            </a:r>
            <a:r>
              <a:rPr lang="cs-CZ" altLang="cs-CZ" dirty="0" err="1"/>
              <a:t>the</a:t>
            </a:r>
            <a:r>
              <a:rPr lang="cs-CZ" altLang="cs-CZ" dirty="0"/>
              <a:t> end </a:t>
            </a:r>
            <a:r>
              <a:rPr lang="cs-CZ" altLang="cs-CZ" dirty="0" err="1"/>
              <a:t>of</a:t>
            </a:r>
            <a:r>
              <a:rPr lang="cs-CZ" altLang="cs-CZ" dirty="0"/>
              <a:t> </a:t>
            </a:r>
            <a:r>
              <a:rPr lang="cs-CZ" altLang="cs-CZ" dirty="0" err="1"/>
              <a:t>the</a:t>
            </a:r>
            <a:r>
              <a:rPr lang="cs-CZ" altLang="cs-CZ" dirty="0"/>
              <a:t> study (</a:t>
            </a:r>
            <a:r>
              <a:rPr lang="cs-CZ" altLang="cs-CZ" dirty="0" err="1"/>
              <a:t>event</a:t>
            </a:r>
            <a:r>
              <a:rPr lang="cs-CZ" altLang="cs-CZ" dirty="0"/>
              <a:t> </a:t>
            </a:r>
            <a:r>
              <a:rPr lang="cs-CZ" altLang="cs-CZ" dirty="0" err="1"/>
              <a:t>did</a:t>
            </a:r>
            <a:r>
              <a:rPr lang="cs-CZ" altLang="cs-CZ" dirty="0"/>
              <a:t> not </a:t>
            </a:r>
            <a:r>
              <a:rPr lang="cs-CZ" altLang="cs-CZ" dirty="0" err="1"/>
              <a:t>occur</a:t>
            </a:r>
            <a:r>
              <a:rPr lang="cs-CZ" altLang="cs-CZ" dirty="0"/>
              <a:t>)</a:t>
            </a:r>
          </a:p>
          <a:p>
            <a:pPr lvl="1" eaLnBrk="1" hangingPunct="1">
              <a:lnSpc>
                <a:spcPct val="90000"/>
              </a:lnSpc>
            </a:pPr>
            <a:r>
              <a:rPr lang="cs-CZ" altLang="cs-CZ" dirty="0" err="1"/>
              <a:t>lost</a:t>
            </a:r>
            <a:r>
              <a:rPr lang="cs-CZ" altLang="cs-CZ" dirty="0"/>
              <a:t> </a:t>
            </a:r>
            <a:r>
              <a:rPr lang="cs-CZ" altLang="cs-CZ" dirty="0" err="1"/>
              <a:t>from</a:t>
            </a:r>
            <a:r>
              <a:rPr lang="cs-CZ" altLang="cs-CZ" dirty="0"/>
              <a:t> </a:t>
            </a:r>
            <a:r>
              <a:rPr lang="cs-CZ" altLang="cs-CZ" dirty="0" err="1"/>
              <a:t>the</a:t>
            </a:r>
            <a:r>
              <a:rPr lang="cs-CZ" altLang="cs-CZ" dirty="0"/>
              <a:t> study</a:t>
            </a:r>
          </a:p>
          <a:p>
            <a:pPr lvl="1" eaLnBrk="1" hangingPunct="1">
              <a:lnSpc>
                <a:spcPct val="90000"/>
              </a:lnSpc>
            </a:pPr>
            <a:r>
              <a:rPr lang="cs-CZ" altLang="cs-CZ" dirty="0" err="1"/>
              <a:t>died</a:t>
            </a:r>
            <a:r>
              <a:rPr lang="cs-CZ" altLang="cs-CZ" dirty="0"/>
              <a:t> </a:t>
            </a:r>
            <a:r>
              <a:rPr lang="cs-CZ" altLang="cs-CZ" dirty="0" err="1"/>
              <a:t>for</a:t>
            </a:r>
            <a:r>
              <a:rPr lang="cs-CZ" altLang="cs-CZ" dirty="0"/>
              <a:t> </a:t>
            </a:r>
            <a:r>
              <a:rPr lang="cs-CZ" altLang="cs-CZ" dirty="0" err="1"/>
              <a:t>another</a:t>
            </a:r>
            <a:r>
              <a:rPr lang="cs-CZ" altLang="cs-CZ" dirty="0"/>
              <a:t> cause</a:t>
            </a:r>
          </a:p>
          <a:p>
            <a:pPr eaLnBrk="1" hangingPunct="1">
              <a:lnSpc>
                <a:spcPct val="90000"/>
              </a:lnSpc>
            </a:pPr>
            <a:r>
              <a:rPr lang="cs-CZ" altLang="cs-CZ" dirty="0"/>
              <a:t>Kaplan-</a:t>
            </a:r>
            <a:r>
              <a:rPr lang="cs-CZ" altLang="cs-CZ" dirty="0" err="1"/>
              <a:t>Meier</a:t>
            </a:r>
            <a:r>
              <a:rPr lang="cs-CZ" altLang="cs-CZ" dirty="0"/>
              <a:t> </a:t>
            </a:r>
            <a:r>
              <a:rPr lang="cs-CZ" altLang="cs-CZ" dirty="0" err="1"/>
              <a:t>graphs</a:t>
            </a:r>
            <a:endParaRPr lang="cs-CZ" altLang="cs-CZ" dirty="0"/>
          </a:p>
          <a:p>
            <a:pPr eaLnBrk="1" hangingPunct="1">
              <a:lnSpc>
                <a:spcPct val="90000"/>
              </a:lnSpc>
            </a:pPr>
            <a:r>
              <a:rPr lang="cs-CZ" altLang="cs-CZ" dirty="0"/>
              <a:t>Log rank test</a:t>
            </a:r>
          </a:p>
        </p:txBody>
      </p:sp>
    </p:spTree>
    <p:custDataLst>
      <p:tags r:id="rId1"/>
    </p:custDataLst>
    <p:extLst>
      <p:ext uri="{BB962C8B-B14F-4D97-AF65-F5344CB8AC3E}">
        <p14:creationId xmlns:p14="http://schemas.microsoft.com/office/powerpoint/2010/main" val="3028457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Kaplan-</a:t>
            </a:r>
            <a:r>
              <a:rPr lang="cs-CZ" dirty="0" err="1"/>
              <a:t>Meier</a:t>
            </a:r>
            <a:r>
              <a:rPr lang="cs-CZ" dirty="0"/>
              <a:t> </a:t>
            </a:r>
            <a:r>
              <a:rPr lang="cs-CZ" dirty="0" err="1"/>
              <a:t>survival</a:t>
            </a:r>
            <a:r>
              <a:rPr lang="cs-CZ" dirty="0"/>
              <a:t> </a:t>
            </a:r>
            <a:r>
              <a:rPr lang="cs-CZ" dirty="0" err="1"/>
              <a:t>curve</a:t>
            </a:r>
            <a:endParaRPr lang="cs-CZ" dirty="0"/>
          </a:p>
        </p:txBody>
      </p:sp>
      <p:graphicFrame>
        <p:nvGraphicFramePr>
          <p:cNvPr id="4" name="Zástupný symbol pro obsah 3"/>
          <p:cNvGraphicFramePr>
            <a:graphicFrameLocks noGrp="1" noChangeAspect="1"/>
          </p:cNvGraphicFramePr>
          <p:nvPr>
            <p:ph idx="1"/>
            <p:extLst>
              <p:ext uri="{D42A27DB-BD31-4B8C-83A1-F6EECF244321}">
                <p14:modId xmlns:p14="http://schemas.microsoft.com/office/powerpoint/2010/main" val="2496929862"/>
              </p:ext>
            </p:extLst>
          </p:nvPr>
        </p:nvGraphicFramePr>
        <p:xfrm>
          <a:off x="2522483" y="1533033"/>
          <a:ext cx="6768661" cy="5076496"/>
        </p:xfrm>
        <a:graphic>
          <a:graphicData uri="http://schemas.openxmlformats.org/presentationml/2006/ole">
            <mc:AlternateContent xmlns:mc="http://schemas.openxmlformats.org/markup-compatibility/2006">
              <mc:Choice xmlns:v="urn:schemas-microsoft-com:vml" Requires="v">
                <p:oleObj spid="_x0000_s3113" name="Graph" r:id="rId3" imgW="5943600" imgH="4457880" progId="STATISTICA.Graph">
                  <p:embed/>
                </p:oleObj>
              </mc:Choice>
              <mc:Fallback>
                <p:oleObj name="Graph" r:id="rId3" imgW="5943600" imgH="4457880" progId="STATISTICA.Graph">
                  <p:embed/>
                  <p:pic>
                    <p:nvPicPr>
                      <p:cNvPr id="0" name=""/>
                      <p:cNvPicPr/>
                      <p:nvPr/>
                    </p:nvPicPr>
                    <p:blipFill>
                      <a:blip r:embed="rId4"/>
                      <a:stretch>
                        <a:fillRect/>
                      </a:stretch>
                    </p:blipFill>
                    <p:spPr>
                      <a:xfrm>
                        <a:off x="2522483" y="1533033"/>
                        <a:ext cx="6768661" cy="5076496"/>
                      </a:xfrm>
                      <a:prstGeom prst="rect">
                        <a:avLst/>
                      </a:prstGeom>
                    </p:spPr>
                  </p:pic>
                </p:oleObj>
              </mc:Fallback>
            </mc:AlternateContent>
          </a:graphicData>
        </a:graphic>
      </p:graphicFrame>
    </p:spTree>
    <p:extLst>
      <p:ext uri="{BB962C8B-B14F-4D97-AF65-F5344CB8AC3E}">
        <p14:creationId xmlns:p14="http://schemas.microsoft.com/office/powerpoint/2010/main" val="1324977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934421335"/>
              </p:ext>
            </p:extLst>
          </p:nvPr>
        </p:nvGraphicFramePr>
        <p:xfrm>
          <a:off x="21021" y="-19707"/>
          <a:ext cx="9170275" cy="6877707"/>
        </p:xfrm>
        <a:graphic>
          <a:graphicData uri="http://schemas.openxmlformats.org/presentationml/2006/ole">
            <mc:AlternateContent xmlns:mc="http://schemas.openxmlformats.org/markup-compatibility/2006">
              <mc:Choice xmlns:v="urn:schemas-microsoft-com:vml" Requires="v">
                <p:oleObj spid="_x0000_s2092" name="Graph" r:id="rId4" imgW="5760000" imgH="4320000" progId="STATISTICA.Graph">
                  <p:embed/>
                </p:oleObj>
              </mc:Choice>
              <mc:Fallback>
                <p:oleObj name="Graph" r:id="rId4" imgW="5760000" imgH="4320000" progId="STATISTICA.Graph">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21" y="-19707"/>
                        <a:ext cx="9170275" cy="6877707"/>
                      </a:xfrm>
                      <a:prstGeom prst="rect">
                        <a:avLst/>
                      </a:prstGeom>
                      <a:noFill/>
                    </p:spPr>
                  </p:pic>
                </p:oleObj>
              </mc:Fallback>
            </mc:AlternateContent>
          </a:graphicData>
        </a:graphic>
      </p:graphicFrame>
      <p:sp>
        <p:nvSpPr>
          <p:cNvPr id="6" name="Obdélník 5"/>
          <p:cNvSpPr/>
          <p:nvPr/>
        </p:nvSpPr>
        <p:spPr>
          <a:xfrm>
            <a:off x="7853854" y="1147570"/>
            <a:ext cx="2837793" cy="646331"/>
          </a:xfrm>
          <a:prstGeom prst="rect">
            <a:avLst/>
          </a:prstGeom>
        </p:spPr>
        <p:txBody>
          <a:bodyPr wrap="square">
            <a:spAutoFit/>
          </a:bodyPr>
          <a:lstStyle/>
          <a:p>
            <a:pPr marL="285750" indent="-285750">
              <a:buFontTx/>
              <a:buChar char="-"/>
            </a:pPr>
            <a:r>
              <a:rPr lang="cs-CZ" dirty="0"/>
              <a:t>log-rank test</a:t>
            </a:r>
          </a:p>
          <a:p>
            <a:pPr marL="285750" indent="-285750">
              <a:buFontTx/>
              <a:buChar char="-"/>
            </a:pPr>
            <a:r>
              <a:rPr lang="cs-CZ" dirty="0" err="1"/>
              <a:t>Gehan-Wilcoxon</a:t>
            </a:r>
            <a:r>
              <a:rPr lang="cs-CZ" dirty="0"/>
              <a:t> test</a:t>
            </a:r>
          </a:p>
        </p:txBody>
      </p:sp>
      <p:sp>
        <p:nvSpPr>
          <p:cNvPr id="2" name="Nadpis 1"/>
          <p:cNvSpPr>
            <a:spLocks noGrp="1"/>
          </p:cNvSpPr>
          <p:nvPr>
            <p:ph type="title"/>
          </p:nvPr>
        </p:nvSpPr>
        <p:spPr>
          <a:xfrm>
            <a:off x="7441324" y="186819"/>
            <a:ext cx="4369676" cy="773933"/>
          </a:xfrm>
        </p:spPr>
        <p:txBody>
          <a:bodyPr>
            <a:normAutofit/>
          </a:bodyPr>
          <a:lstStyle/>
          <a:p>
            <a:r>
              <a:rPr lang="cs-CZ" dirty="0" err="1"/>
              <a:t>Tests</a:t>
            </a:r>
            <a:r>
              <a:rPr lang="cs-CZ" dirty="0"/>
              <a:t> </a:t>
            </a:r>
            <a:r>
              <a:rPr lang="cs-CZ" dirty="0" err="1"/>
              <a:t>for</a:t>
            </a:r>
            <a:r>
              <a:rPr lang="cs-CZ" dirty="0"/>
              <a:t> </a:t>
            </a:r>
            <a:r>
              <a:rPr lang="cs-CZ" dirty="0" err="1"/>
              <a:t>survival</a:t>
            </a:r>
            <a:endParaRPr lang="cs-CZ" dirty="0"/>
          </a:p>
        </p:txBody>
      </p:sp>
    </p:spTree>
    <p:custDataLst>
      <p:tags r:id="rId2"/>
    </p:custDataLst>
    <p:extLst>
      <p:ext uri="{BB962C8B-B14F-4D97-AF65-F5344CB8AC3E}">
        <p14:creationId xmlns:p14="http://schemas.microsoft.com/office/powerpoint/2010/main" val="9314640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127000"/>
            <a:ext cx="10515600" cy="1325563"/>
          </a:xfrm>
        </p:spPr>
        <p:txBody>
          <a:bodyPr/>
          <a:lstStyle/>
          <a:p>
            <a:r>
              <a:rPr lang="cs-CZ" dirty="0" err="1" smtClean="0"/>
              <a:t>Choose</a:t>
            </a:r>
            <a:r>
              <a:rPr lang="cs-CZ" dirty="0" smtClean="0"/>
              <a:t> </a:t>
            </a:r>
            <a:r>
              <a:rPr lang="cs-CZ" dirty="0" err="1" smtClean="0"/>
              <a:t>the</a:t>
            </a:r>
            <a:r>
              <a:rPr lang="cs-CZ" dirty="0" smtClean="0"/>
              <a:t> </a:t>
            </a:r>
            <a:r>
              <a:rPr lang="cs-CZ" dirty="0" err="1" smtClean="0"/>
              <a:t>right</a:t>
            </a:r>
            <a:r>
              <a:rPr lang="cs-CZ" dirty="0" smtClean="0"/>
              <a:t> </a:t>
            </a:r>
            <a:r>
              <a:rPr lang="cs-CZ" dirty="0" err="1" smtClean="0"/>
              <a:t>answer</a:t>
            </a:r>
            <a:r>
              <a:rPr lang="cs-CZ" dirty="0" smtClean="0"/>
              <a:t>...</a:t>
            </a:r>
            <a:endParaRPr lang="cs-CZ" dirty="0"/>
          </a:p>
        </p:txBody>
      </p:sp>
      <p:sp>
        <p:nvSpPr>
          <p:cNvPr id="7" name="TextovéPole 6"/>
          <p:cNvSpPr txBox="1"/>
          <p:nvPr/>
        </p:nvSpPr>
        <p:spPr>
          <a:xfrm>
            <a:off x="638352" y="1090439"/>
            <a:ext cx="10715447" cy="1631216"/>
          </a:xfrm>
          <a:prstGeom prst="rect">
            <a:avLst/>
          </a:prstGeom>
          <a:noFill/>
        </p:spPr>
        <p:txBody>
          <a:bodyPr wrap="square" rtlCol="0">
            <a:spAutoFit/>
          </a:bodyPr>
          <a:lstStyle/>
          <a:p>
            <a:r>
              <a:rPr lang="en-GB" sz="2000" dirty="0" smtClean="0"/>
              <a:t>Four patients enrolled to the study investigating the re-</a:t>
            </a:r>
            <a:r>
              <a:rPr lang="en-GB" sz="2000" dirty="0" err="1" smtClean="0"/>
              <a:t>oc</a:t>
            </a:r>
            <a:r>
              <a:rPr lang="cs-CZ" sz="2000" dirty="0" smtClean="0"/>
              <a:t>c</a:t>
            </a:r>
            <a:r>
              <a:rPr lang="en-GB" sz="2000" dirty="0" err="1" smtClean="0"/>
              <a:t>urrence</a:t>
            </a:r>
            <a:r>
              <a:rPr lang="en-GB" sz="2000" dirty="0" smtClean="0"/>
              <a:t> of myocardial infarction</a:t>
            </a:r>
            <a:r>
              <a:rPr lang="cs-CZ" sz="2000" dirty="0" smtClean="0"/>
              <a:t> (</a:t>
            </a:r>
            <a:r>
              <a:rPr lang="cs-CZ" sz="2000" dirty="0" err="1" smtClean="0"/>
              <a:t>endpoint</a:t>
            </a:r>
            <a:r>
              <a:rPr lang="cs-CZ" sz="2000" dirty="0" smtClean="0"/>
              <a:t>)</a:t>
            </a:r>
            <a:r>
              <a:rPr lang="en-GB" sz="2000" dirty="0" smtClean="0"/>
              <a:t>. In following years, subsequent events took place consecutively: one patients moved to Argentina and was thus lost from follow-up, one suffered the infarction and </a:t>
            </a:r>
            <a:r>
              <a:rPr lang="cs-CZ" sz="2000" dirty="0" err="1" smtClean="0"/>
              <a:t>next</a:t>
            </a:r>
            <a:r>
              <a:rPr lang="cs-CZ" sz="2000" dirty="0" smtClean="0"/>
              <a:t> </a:t>
            </a:r>
            <a:r>
              <a:rPr lang="cs-CZ" sz="2000" dirty="0" err="1" smtClean="0"/>
              <a:t>month</a:t>
            </a:r>
            <a:r>
              <a:rPr lang="cs-CZ" sz="2000" dirty="0" smtClean="0"/>
              <a:t> he </a:t>
            </a:r>
            <a:r>
              <a:rPr lang="en-GB" sz="2000" dirty="0" smtClean="0"/>
              <a:t> died during a car accident, further one died of lung cancer and the last one lived until the end of the study in full health. The last point of Kaplan-Meier curve is at the value of:</a:t>
            </a:r>
            <a:endParaRPr lang="en-GB" sz="2000" dirty="0"/>
          </a:p>
        </p:txBody>
      </p:sp>
      <p:pic>
        <p:nvPicPr>
          <p:cNvPr id="6" name="pic"/>
          <p:cNvPicPr>
            <a:picLocks/>
          </p:cNvPicPr>
          <p:nvPr/>
        </p:nvPicPr>
        <p:blipFill>
          <a:blip r:embed="rId5" r:link="rId6">
            <a:extLst>
              <a:ext uri="{28A0092B-C50C-407E-A947-70E740481C1C}">
                <a14:useLocalDpi xmlns:a14="http://schemas.microsoft.com/office/drawing/2010/main" val="0"/>
              </a:ext>
            </a:extLst>
          </a:blip>
          <a:stretch>
            <a:fillRect/>
          </a:stretch>
        </p:blipFill>
        <p:spPr>
          <a:xfrm>
            <a:off x="6934200" y="2603769"/>
            <a:ext cx="4455064" cy="4415467"/>
          </a:xfrm>
          <a:prstGeom prst="rect">
            <a:avLst/>
          </a:prstGeom>
        </p:spPr>
      </p:pic>
      <p:sp>
        <p:nvSpPr>
          <p:cNvPr id="3" name="optionText"/>
          <p:cNvSpPr txBox="1"/>
          <p:nvPr/>
        </p:nvSpPr>
        <p:spPr>
          <a:xfrm>
            <a:off x="838200" y="2603769"/>
            <a:ext cx="6096000" cy="4297581"/>
          </a:xfrm>
          <a:prstGeom prst="rect">
            <a:avLst/>
          </a:prstGeom>
          <a:noFill/>
        </p:spPr>
        <p:txBody>
          <a:bodyPr vert="horz" rtlCol="0">
            <a:normAutofit/>
          </a:bodyPr>
          <a:lstStyle/>
          <a:p>
            <a:pPr indent="-342900">
              <a:lnSpc>
                <a:spcPct val="200000"/>
              </a:lnSpc>
              <a:buAutoNum type="alphaUcPeriod"/>
            </a:pPr>
            <a:r>
              <a:rPr lang="cs-CZ" sz="2200" dirty="0" smtClean="0"/>
              <a:t>66.6%</a:t>
            </a:r>
          </a:p>
          <a:p>
            <a:pPr indent="-342900">
              <a:lnSpc>
                <a:spcPct val="200000"/>
              </a:lnSpc>
              <a:buAutoNum type="alphaUcPeriod"/>
            </a:pPr>
            <a:r>
              <a:rPr lang="cs-CZ" sz="2200" dirty="0" smtClean="0"/>
              <a:t>50%</a:t>
            </a:r>
          </a:p>
          <a:p>
            <a:pPr indent="-342900">
              <a:lnSpc>
                <a:spcPct val="200000"/>
              </a:lnSpc>
              <a:buAutoNum type="alphaUcPeriod"/>
            </a:pPr>
            <a:r>
              <a:rPr lang="cs-CZ" sz="2200" dirty="0" smtClean="0"/>
              <a:t>33.3%</a:t>
            </a:r>
          </a:p>
          <a:p>
            <a:pPr indent="-342900">
              <a:lnSpc>
                <a:spcPct val="200000"/>
              </a:lnSpc>
              <a:buAutoNum type="alphaUcPeriod"/>
            </a:pPr>
            <a:r>
              <a:rPr lang="cs-CZ" sz="2200" dirty="0" smtClean="0"/>
              <a:t>25%</a:t>
            </a:r>
          </a:p>
          <a:p>
            <a:pPr indent="-342900">
              <a:lnSpc>
                <a:spcPct val="200000"/>
              </a:lnSpc>
              <a:buAutoNum type="alphaUcPeriod"/>
            </a:pPr>
            <a:r>
              <a:rPr lang="cs-CZ" sz="2200" dirty="0" smtClean="0"/>
              <a:t>0%</a:t>
            </a:r>
            <a:endParaRPr lang="cs-CZ" sz="2200" dirty="0"/>
          </a:p>
        </p:txBody>
      </p:sp>
    </p:spTree>
    <p:custDataLst>
      <p:tags r:id="rId1"/>
    </p:custDataLst>
    <p:extLst>
      <p:ext uri="{BB962C8B-B14F-4D97-AF65-F5344CB8AC3E}">
        <p14:creationId xmlns:p14="http://schemas.microsoft.com/office/powerpoint/2010/main" val="1701156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a:t>Cluster analysis</a:t>
            </a:r>
          </a:p>
        </p:txBody>
      </p:sp>
      <p:sp>
        <p:nvSpPr>
          <p:cNvPr id="9219" name="Rectangle 3"/>
          <p:cNvSpPr>
            <a:spLocks noGrp="1" noChangeArrowheads="1"/>
          </p:cNvSpPr>
          <p:nvPr>
            <p:ph type="body" idx="1"/>
          </p:nvPr>
        </p:nvSpPr>
        <p:spPr/>
        <p:txBody>
          <a:bodyPr/>
          <a:lstStyle/>
          <a:p>
            <a:pPr eaLnBrk="1" hangingPunct="1"/>
            <a:r>
              <a:rPr lang="cs-CZ" altLang="cs-CZ" dirty="0" err="1"/>
              <a:t>multidimensional</a:t>
            </a:r>
            <a:r>
              <a:rPr lang="cs-CZ" altLang="cs-CZ" dirty="0"/>
              <a:t> </a:t>
            </a:r>
            <a:r>
              <a:rPr lang="cs-CZ" altLang="cs-CZ" dirty="0" err="1"/>
              <a:t>analysis</a:t>
            </a:r>
            <a:endParaRPr lang="cs-CZ" altLang="cs-CZ" dirty="0"/>
          </a:p>
          <a:p>
            <a:pPr eaLnBrk="1" hangingPunct="1"/>
            <a:r>
              <a:rPr lang="cs-CZ" altLang="cs-CZ" dirty="0" err="1"/>
              <a:t>measure</a:t>
            </a:r>
            <a:r>
              <a:rPr lang="cs-CZ" altLang="cs-CZ" dirty="0"/>
              <a:t> </a:t>
            </a:r>
            <a:r>
              <a:rPr lang="cs-CZ" altLang="cs-CZ" dirty="0" err="1"/>
              <a:t>of</a:t>
            </a:r>
            <a:r>
              <a:rPr lang="cs-CZ" altLang="cs-CZ" dirty="0"/>
              <a:t> distance</a:t>
            </a:r>
          </a:p>
          <a:p>
            <a:pPr eaLnBrk="1" hangingPunct="1"/>
            <a:r>
              <a:rPr lang="cs-CZ" altLang="cs-CZ" dirty="0" err="1"/>
              <a:t>amalgamation</a:t>
            </a:r>
            <a:r>
              <a:rPr lang="cs-CZ" altLang="cs-CZ" dirty="0"/>
              <a:t> </a:t>
            </a:r>
            <a:r>
              <a:rPr lang="cs-CZ" altLang="cs-CZ" dirty="0" err="1"/>
              <a:t>algorithm</a:t>
            </a:r>
            <a:endParaRPr lang="cs-CZ" altLang="cs-CZ" dirty="0"/>
          </a:p>
          <a:p>
            <a:pPr eaLnBrk="1" hangingPunct="1"/>
            <a:r>
              <a:rPr lang="cs-CZ" altLang="cs-CZ" dirty="0"/>
              <a:t>data </a:t>
            </a:r>
            <a:r>
              <a:rPr lang="cs-CZ" altLang="cs-CZ" dirty="0" err="1"/>
              <a:t>normalization</a:t>
            </a:r>
            <a:endParaRPr lang="cs-CZ" altLang="cs-CZ" dirty="0"/>
          </a:p>
          <a:p>
            <a:pPr eaLnBrk="1" hangingPunct="1"/>
            <a:endParaRPr lang="cs-CZ" altLang="cs-CZ" dirty="0"/>
          </a:p>
          <a:p>
            <a:pPr eaLnBrk="1" hangingPunct="1"/>
            <a:r>
              <a:rPr lang="cs-CZ" altLang="cs-CZ" dirty="0"/>
              <a:t>k </a:t>
            </a:r>
            <a:r>
              <a:rPr lang="cs-CZ" altLang="cs-CZ" dirty="0" err="1"/>
              <a:t>means</a:t>
            </a:r>
            <a:r>
              <a:rPr lang="cs-CZ" altLang="cs-CZ" dirty="0"/>
              <a:t> </a:t>
            </a:r>
            <a:r>
              <a:rPr lang="cs-CZ" altLang="cs-CZ" dirty="0" err="1"/>
              <a:t>clustering</a:t>
            </a:r>
            <a:endParaRPr lang="cs-CZ" altLang="cs-CZ" dirty="0"/>
          </a:p>
          <a:p>
            <a:pPr eaLnBrk="1" hangingPunct="1"/>
            <a:r>
              <a:rPr lang="cs-CZ" altLang="cs-CZ" dirty="0" err="1"/>
              <a:t>hierarchical</a:t>
            </a:r>
            <a:r>
              <a:rPr lang="cs-CZ" altLang="cs-CZ" dirty="0"/>
              <a:t> </a:t>
            </a:r>
            <a:r>
              <a:rPr lang="cs-CZ" altLang="cs-CZ" dirty="0" err="1" smtClean="0"/>
              <a:t>tree</a:t>
            </a:r>
            <a:r>
              <a:rPr lang="cs-CZ" altLang="cs-CZ" dirty="0" smtClean="0"/>
              <a:t> (</a:t>
            </a:r>
            <a:r>
              <a:rPr lang="cs-CZ" altLang="cs-CZ" dirty="0" err="1" smtClean="0"/>
              <a:t>dendrogram</a:t>
            </a:r>
            <a:r>
              <a:rPr lang="cs-CZ" altLang="cs-CZ" dirty="0" smtClean="0"/>
              <a:t>)</a:t>
            </a:r>
            <a:endParaRPr lang="cs-CZ" altLang="cs-CZ" dirty="0"/>
          </a:p>
        </p:txBody>
      </p:sp>
    </p:spTree>
    <p:custDataLst>
      <p:tags r:id="rId1"/>
    </p:custDataLst>
    <p:extLst>
      <p:ext uri="{BB962C8B-B14F-4D97-AF65-F5344CB8AC3E}">
        <p14:creationId xmlns:p14="http://schemas.microsoft.com/office/powerpoint/2010/main" val="2979830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127000"/>
            <a:ext cx="10515600" cy="1034307"/>
          </a:xfrm>
        </p:spPr>
        <p:txBody>
          <a:bodyPr/>
          <a:lstStyle/>
          <a:p>
            <a:r>
              <a:rPr lang="cs-CZ" dirty="0" err="1" smtClean="0"/>
              <a:t>Choose</a:t>
            </a:r>
            <a:r>
              <a:rPr lang="cs-CZ" dirty="0" smtClean="0"/>
              <a:t> </a:t>
            </a:r>
            <a:r>
              <a:rPr lang="cs-CZ" dirty="0" err="1" smtClean="0"/>
              <a:t>the</a:t>
            </a:r>
            <a:r>
              <a:rPr lang="cs-CZ" dirty="0" smtClean="0"/>
              <a:t> </a:t>
            </a:r>
            <a:r>
              <a:rPr lang="cs-CZ" dirty="0" err="1" smtClean="0"/>
              <a:t>right</a:t>
            </a:r>
            <a:r>
              <a:rPr lang="cs-CZ" dirty="0" smtClean="0"/>
              <a:t> </a:t>
            </a:r>
            <a:r>
              <a:rPr lang="cs-CZ" dirty="0" err="1" smtClean="0"/>
              <a:t>answer</a:t>
            </a:r>
            <a:r>
              <a:rPr lang="cs-CZ" dirty="0" smtClean="0"/>
              <a:t>...</a:t>
            </a:r>
            <a:endParaRPr lang="cs-CZ" dirty="0"/>
          </a:p>
        </p:txBody>
      </p:sp>
      <p:sp>
        <p:nvSpPr>
          <p:cNvPr id="7" name="Obdélník 6"/>
          <p:cNvSpPr/>
          <p:nvPr/>
        </p:nvSpPr>
        <p:spPr>
          <a:xfrm>
            <a:off x="362308" y="1110711"/>
            <a:ext cx="11266099" cy="1631216"/>
          </a:xfrm>
          <a:prstGeom prst="rect">
            <a:avLst/>
          </a:prstGeom>
        </p:spPr>
        <p:txBody>
          <a:bodyPr wrap="square">
            <a:spAutoFit/>
          </a:bodyPr>
          <a:lstStyle/>
          <a:p>
            <a:r>
              <a:rPr lang="en-GB" sz="2000" dirty="0" smtClean="0"/>
              <a:t>A lonely island is visited by anthropologists, who discover human skulls of unknown origin there. They use the cluster analysis to assign them to some of the human populations nearby. Besides the genetic markers, they a</a:t>
            </a:r>
            <a:r>
              <a:rPr lang="cs-CZ" sz="2000" dirty="0" smtClean="0"/>
              <a:t>l</a:t>
            </a:r>
            <a:r>
              <a:rPr lang="en-GB" sz="2000" dirty="0" smtClean="0"/>
              <a:t>so measure the cranial index (in </a:t>
            </a:r>
            <a:r>
              <a:rPr lang="en-GB" sz="2000" dirty="0" err="1" smtClean="0"/>
              <a:t>percents</a:t>
            </a:r>
            <a:r>
              <a:rPr lang="en-GB" sz="2000" dirty="0" smtClean="0"/>
              <a:t>, mean = 85, SD = 10), facial index in </a:t>
            </a:r>
            <a:r>
              <a:rPr lang="en-GB" sz="2000" dirty="0" err="1" smtClean="0"/>
              <a:t>percents</a:t>
            </a:r>
            <a:r>
              <a:rPr lang="en-GB" sz="2000" dirty="0" smtClean="0"/>
              <a:t>, mean = 80, SD = 5) and the braincase volume (in cm</a:t>
            </a:r>
            <a:r>
              <a:rPr lang="en-GB" sz="2000" baseline="30000" dirty="0" smtClean="0"/>
              <a:t>3</a:t>
            </a:r>
            <a:r>
              <a:rPr lang="en-GB" sz="2000" dirty="0" smtClean="0"/>
              <a:t>, mean = 1500, SD = 200). What happens if the data are not standardized before the analysis</a:t>
            </a:r>
            <a:r>
              <a:rPr lang="cs-CZ" sz="2000" dirty="0" smtClean="0"/>
              <a:t>:</a:t>
            </a:r>
            <a:endParaRPr lang="en-GB" sz="2000" dirty="0"/>
          </a:p>
        </p:txBody>
      </p:sp>
      <p:pic>
        <p:nvPicPr>
          <p:cNvPr id="9" name="pic"/>
          <p:cNvPicPr>
            <a:picLocks/>
          </p:cNvPicPr>
          <p:nvPr/>
        </p:nvPicPr>
        <p:blipFill>
          <a:blip r:embed="rId4" r:link="rId5">
            <a:extLst>
              <a:ext uri="{28A0092B-C50C-407E-A947-70E740481C1C}">
                <a14:useLocalDpi xmlns:a14="http://schemas.microsoft.com/office/drawing/2010/main" val="0"/>
              </a:ext>
            </a:extLst>
          </a:blip>
          <a:stretch>
            <a:fillRect/>
          </a:stretch>
        </p:blipFill>
        <p:spPr>
          <a:xfrm>
            <a:off x="8160589" y="2610210"/>
            <a:ext cx="4092754" cy="4247790"/>
          </a:xfrm>
          <a:prstGeom prst="rect">
            <a:avLst/>
          </a:prstGeom>
        </p:spPr>
      </p:pic>
      <p:sp>
        <p:nvSpPr>
          <p:cNvPr id="3" name="optionText"/>
          <p:cNvSpPr txBox="1"/>
          <p:nvPr/>
        </p:nvSpPr>
        <p:spPr>
          <a:xfrm>
            <a:off x="362308" y="3192631"/>
            <a:ext cx="8074325" cy="3665369"/>
          </a:xfrm>
          <a:prstGeom prst="rect">
            <a:avLst/>
          </a:prstGeom>
          <a:noFill/>
        </p:spPr>
        <p:txBody>
          <a:bodyPr vert="horz" rtlCol="0">
            <a:normAutofit fontScale="92500"/>
          </a:bodyPr>
          <a:lstStyle/>
          <a:p>
            <a:pPr indent="-342900">
              <a:lnSpc>
                <a:spcPct val="200000"/>
              </a:lnSpc>
              <a:buAutoNum type="alphaUcPeriod"/>
            </a:pPr>
            <a:r>
              <a:rPr lang="cs-CZ" sz="2200" dirty="0" err="1" smtClean="0"/>
              <a:t>Nothing</a:t>
            </a:r>
            <a:r>
              <a:rPr lang="cs-CZ" sz="2200" dirty="0" smtClean="0"/>
              <a:t>, </a:t>
            </a:r>
            <a:r>
              <a:rPr lang="cs-CZ" sz="2200" dirty="0" err="1" smtClean="0"/>
              <a:t>standardization</a:t>
            </a:r>
            <a:r>
              <a:rPr lang="cs-CZ" sz="2200" dirty="0" smtClean="0"/>
              <a:t> </a:t>
            </a:r>
            <a:r>
              <a:rPr lang="cs-CZ" sz="2200" dirty="0" err="1" smtClean="0"/>
              <a:t>is</a:t>
            </a:r>
            <a:r>
              <a:rPr lang="cs-CZ" sz="2200" dirty="0" smtClean="0"/>
              <a:t> </a:t>
            </a:r>
            <a:r>
              <a:rPr lang="cs-CZ" sz="2200" dirty="0" err="1" smtClean="0"/>
              <a:t>used</a:t>
            </a:r>
            <a:r>
              <a:rPr lang="cs-CZ" sz="2200" dirty="0" smtClean="0"/>
              <a:t> </a:t>
            </a:r>
            <a:r>
              <a:rPr lang="cs-CZ" sz="2200" dirty="0" err="1" smtClean="0"/>
              <a:t>for</a:t>
            </a:r>
            <a:r>
              <a:rPr lang="cs-CZ" sz="2200" dirty="0" smtClean="0"/>
              <a:t> </a:t>
            </a:r>
            <a:r>
              <a:rPr lang="cs-CZ" sz="2200" dirty="0" err="1" smtClean="0"/>
              <a:t>better</a:t>
            </a:r>
            <a:r>
              <a:rPr lang="cs-CZ" sz="2200" dirty="0" smtClean="0"/>
              <a:t> </a:t>
            </a:r>
            <a:r>
              <a:rPr lang="cs-CZ" sz="2200" dirty="0" err="1" smtClean="0"/>
              <a:t>visualization</a:t>
            </a:r>
            <a:r>
              <a:rPr lang="cs-CZ" sz="2200" dirty="0" smtClean="0"/>
              <a:t> </a:t>
            </a:r>
            <a:r>
              <a:rPr lang="cs-CZ" sz="2200" dirty="0" err="1" smtClean="0"/>
              <a:t>of</a:t>
            </a:r>
            <a:r>
              <a:rPr lang="cs-CZ" sz="2200" dirty="0" smtClean="0"/>
              <a:t> </a:t>
            </a:r>
            <a:r>
              <a:rPr lang="cs-CZ" sz="2200" dirty="0" err="1" smtClean="0"/>
              <a:t>the</a:t>
            </a:r>
            <a:r>
              <a:rPr lang="cs-CZ" sz="2200" dirty="0" smtClean="0"/>
              <a:t> data.</a:t>
            </a:r>
          </a:p>
          <a:p>
            <a:pPr indent="-342900">
              <a:lnSpc>
                <a:spcPct val="200000"/>
              </a:lnSpc>
              <a:buAutoNum type="alphaUcPeriod"/>
            </a:pPr>
            <a:r>
              <a:rPr lang="cs-CZ" sz="2200" dirty="0" err="1" smtClean="0"/>
              <a:t>The</a:t>
            </a:r>
            <a:r>
              <a:rPr lang="cs-CZ" sz="2200" dirty="0" smtClean="0"/>
              <a:t> </a:t>
            </a:r>
            <a:r>
              <a:rPr lang="cs-CZ" sz="2200" dirty="0" err="1" smtClean="0"/>
              <a:t>braincase</a:t>
            </a:r>
            <a:r>
              <a:rPr lang="cs-CZ" sz="2200" dirty="0" smtClean="0"/>
              <a:t> </a:t>
            </a:r>
            <a:r>
              <a:rPr lang="cs-CZ" sz="2200" dirty="0" err="1" smtClean="0"/>
              <a:t>volume</a:t>
            </a:r>
            <a:r>
              <a:rPr lang="cs-CZ" sz="2200" dirty="0" smtClean="0"/>
              <a:t> </a:t>
            </a:r>
            <a:r>
              <a:rPr lang="cs-CZ" sz="2200" dirty="0" err="1" smtClean="0"/>
              <a:t>will</a:t>
            </a:r>
            <a:r>
              <a:rPr lang="cs-CZ" sz="2200" dirty="0" smtClean="0"/>
              <a:t> not </a:t>
            </a:r>
            <a:r>
              <a:rPr lang="cs-CZ" sz="2200" dirty="0" err="1" smtClean="0"/>
              <a:t>be</a:t>
            </a:r>
            <a:r>
              <a:rPr lang="cs-CZ" sz="2200" dirty="0" smtClean="0"/>
              <a:t> </a:t>
            </a:r>
            <a:r>
              <a:rPr lang="cs-CZ" sz="2200" dirty="0" err="1" smtClean="0"/>
              <a:t>relevant</a:t>
            </a:r>
            <a:r>
              <a:rPr lang="cs-CZ" sz="2200" dirty="0" smtClean="0"/>
              <a:t> </a:t>
            </a:r>
            <a:r>
              <a:rPr lang="cs-CZ" sz="2200" dirty="0" err="1" smtClean="0"/>
              <a:t>for</a:t>
            </a:r>
            <a:r>
              <a:rPr lang="cs-CZ" sz="2200" dirty="0" smtClean="0"/>
              <a:t> </a:t>
            </a:r>
            <a:r>
              <a:rPr lang="cs-CZ" sz="2200" dirty="0" err="1" smtClean="0"/>
              <a:t>the</a:t>
            </a:r>
            <a:r>
              <a:rPr lang="cs-CZ" sz="2200" dirty="0" smtClean="0"/>
              <a:t> </a:t>
            </a:r>
            <a:r>
              <a:rPr lang="cs-CZ" sz="2200" dirty="0" err="1" smtClean="0"/>
              <a:t>analysis</a:t>
            </a:r>
            <a:r>
              <a:rPr lang="cs-CZ" sz="2200" dirty="0" smtClean="0"/>
              <a:t>.</a:t>
            </a:r>
          </a:p>
          <a:p>
            <a:pPr indent="-342900">
              <a:lnSpc>
                <a:spcPct val="200000"/>
              </a:lnSpc>
              <a:buAutoNum type="alphaUcPeriod"/>
            </a:pPr>
            <a:r>
              <a:rPr lang="cs-CZ" sz="2200" dirty="0" smtClean="0"/>
              <a:t>Cluster </a:t>
            </a:r>
            <a:r>
              <a:rPr lang="cs-CZ" sz="2200" dirty="0" err="1" smtClean="0"/>
              <a:t>analysis</a:t>
            </a:r>
            <a:r>
              <a:rPr lang="cs-CZ" sz="2200" dirty="0" smtClean="0"/>
              <a:t> </a:t>
            </a:r>
            <a:r>
              <a:rPr lang="cs-CZ" sz="2200" dirty="0" err="1" smtClean="0"/>
              <a:t>will</a:t>
            </a:r>
            <a:r>
              <a:rPr lang="cs-CZ" sz="2200" dirty="0" smtClean="0"/>
              <a:t> not </a:t>
            </a:r>
            <a:r>
              <a:rPr lang="cs-CZ" sz="2200" dirty="0" err="1" smtClean="0"/>
              <a:t>be</a:t>
            </a:r>
            <a:r>
              <a:rPr lang="cs-CZ" sz="2200" dirty="0" smtClean="0"/>
              <a:t> </a:t>
            </a:r>
            <a:r>
              <a:rPr lang="cs-CZ" sz="2200" dirty="0" err="1" smtClean="0"/>
              <a:t>technically</a:t>
            </a:r>
            <a:r>
              <a:rPr lang="cs-CZ" sz="2200" dirty="0" smtClean="0"/>
              <a:t> </a:t>
            </a:r>
            <a:r>
              <a:rPr lang="cs-CZ" sz="2200" dirty="0" err="1" smtClean="0"/>
              <a:t>possible</a:t>
            </a:r>
            <a:r>
              <a:rPr lang="cs-CZ" sz="2200" dirty="0" smtClean="0"/>
              <a:t>.</a:t>
            </a:r>
          </a:p>
          <a:p>
            <a:pPr indent="-342900">
              <a:lnSpc>
                <a:spcPct val="200000"/>
              </a:lnSpc>
              <a:buAutoNum type="alphaUcPeriod"/>
            </a:pPr>
            <a:r>
              <a:rPr lang="cs-CZ" sz="2200" dirty="0" err="1" smtClean="0"/>
              <a:t>The</a:t>
            </a:r>
            <a:r>
              <a:rPr lang="cs-CZ" sz="2200" dirty="0" smtClean="0"/>
              <a:t> </a:t>
            </a:r>
            <a:r>
              <a:rPr lang="cs-CZ" sz="2200" dirty="0" err="1" smtClean="0"/>
              <a:t>assignment</a:t>
            </a:r>
            <a:r>
              <a:rPr lang="cs-CZ" sz="2200" dirty="0" smtClean="0"/>
              <a:t> to a cluster </a:t>
            </a:r>
            <a:r>
              <a:rPr lang="cs-CZ" sz="2200" dirty="0" err="1" smtClean="0"/>
              <a:t>will</a:t>
            </a:r>
            <a:r>
              <a:rPr lang="cs-CZ" sz="2200" dirty="0" smtClean="0"/>
              <a:t> </a:t>
            </a:r>
            <a:r>
              <a:rPr lang="cs-CZ" sz="2200" dirty="0" err="1" smtClean="0"/>
              <a:t>depend</a:t>
            </a:r>
            <a:r>
              <a:rPr lang="cs-CZ" sz="2200" dirty="0" smtClean="0"/>
              <a:t> </a:t>
            </a:r>
            <a:r>
              <a:rPr lang="cs-CZ" sz="2200" dirty="0" err="1" smtClean="0"/>
              <a:t>mainly</a:t>
            </a:r>
            <a:r>
              <a:rPr lang="cs-CZ" sz="2200" dirty="0" smtClean="0"/>
              <a:t> on </a:t>
            </a:r>
            <a:r>
              <a:rPr lang="cs-CZ" sz="2200" dirty="0" err="1" smtClean="0"/>
              <a:t>the</a:t>
            </a:r>
            <a:r>
              <a:rPr lang="cs-CZ" sz="2200" dirty="0" smtClean="0"/>
              <a:t> </a:t>
            </a:r>
            <a:r>
              <a:rPr lang="cs-CZ" sz="2200" dirty="0" err="1" smtClean="0"/>
              <a:t>braincase</a:t>
            </a:r>
            <a:r>
              <a:rPr lang="cs-CZ" sz="2200" dirty="0" smtClean="0"/>
              <a:t> </a:t>
            </a:r>
            <a:r>
              <a:rPr lang="cs-CZ" sz="2200" dirty="0" err="1" smtClean="0"/>
              <a:t>volume</a:t>
            </a:r>
            <a:r>
              <a:rPr lang="cs-CZ" sz="2200" dirty="0" smtClean="0"/>
              <a:t>.</a:t>
            </a:r>
          </a:p>
          <a:p>
            <a:pPr indent="-342900">
              <a:lnSpc>
                <a:spcPct val="200000"/>
              </a:lnSpc>
              <a:buAutoNum type="alphaUcPeriod"/>
            </a:pPr>
            <a:r>
              <a:rPr lang="cs-CZ" sz="2200" dirty="0" err="1" smtClean="0"/>
              <a:t>The</a:t>
            </a:r>
            <a:r>
              <a:rPr lang="cs-CZ" sz="2200" dirty="0" smtClean="0"/>
              <a:t> </a:t>
            </a:r>
            <a:r>
              <a:rPr lang="cs-CZ" sz="2200" dirty="0" err="1" smtClean="0"/>
              <a:t>mutual</a:t>
            </a:r>
            <a:r>
              <a:rPr lang="cs-CZ" sz="2200" dirty="0" smtClean="0"/>
              <a:t> </a:t>
            </a:r>
            <a:r>
              <a:rPr lang="cs-CZ" sz="2200" dirty="0" err="1" smtClean="0"/>
              <a:t>correlation</a:t>
            </a:r>
            <a:r>
              <a:rPr lang="cs-CZ" sz="2200" dirty="0" smtClean="0"/>
              <a:t> </a:t>
            </a:r>
            <a:r>
              <a:rPr lang="cs-CZ" sz="2200" dirty="0" err="1" smtClean="0"/>
              <a:t>of</a:t>
            </a:r>
            <a:r>
              <a:rPr lang="cs-CZ" sz="2200" dirty="0" smtClean="0"/>
              <a:t> </a:t>
            </a:r>
            <a:r>
              <a:rPr lang="cs-CZ" sz="2200" dirty="0" err="1" smtClean="0"/>
              <a:t>cranial</a:t>
            </a:r>
            <a:r>
              <a:rPr lang="cs-CZ" sz="2200" dirty="0" smtClean="0"/>
              <a:t> and </a:t>
            </a:r>
            <a:r>
              <a:rPr lang="cs-CZ" sz="2200" dirty="0" err="1" smtClean="0"/>
              <a:t>facial</a:t>
            </a:r>
            <a:r>
              <a:rPr lang="cs-CZ" sz="2200" dirty="0" smtClean="0"/>
              <a:t> index </a:t>
            </a:r>
            <a:r>
              <a:rPr lang="cs-CZ" sz="2200" dirty="0" err="1" smtClean="0"/>
              <a:t>will</a:t>
            </a:r>
            <a:r>
              <a:rPr lang="cs-CZ" sz="2200" dirty="0" smtClean="0"/>
              <a:t> </a:t>
            </a:r>
            <a:r>
              <a:rPr lang="cs-CZ" sz="2200" dirty="0" err="1" smtClean="0"/>
              <a:t>increase</a:t>
            </a:r>
            <a:r>
              <a:rPr lang="cs-CZ" sz="2200" dirty="0" smtClean="0"/>
              <a:t>.</a:t>
            </a:r>
            <a:endParaRPr lang="cs-CZ" sz="2200" dirty="0"/>
          </a:p>
        </p:txBody>
      </p:sp>
    </p:spTree>
    <p:custDataLst>
      <p:tags r:id="rId1"/>
    </p:custDataLst>
    <p:extLst>
      <p:ext uri="{BB962C8B-B14F-4D97-AF65-F5344CB8AC3E}">
        <p14:creationId xmlns:p14="http://schemas.microsoft.com/office/powerpoint/2010/main" val="202592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609601" y="127000"/>
            <a:ext cx="11087818" cy="1325563"/>
          </a:xfrm>
        </p:spPr>
        <p:txBody>
          <a:bodyPr/>
          <a:lstStyle/>
          <a:p>
            <a:r>
              <a:rPr lang="en-GB" dirty="0" smtClean="0"/>
              <a:t>The level of education (basic, high </a:t>
            </a:r>
            <a:r>
              <a:rPr lang="en-GB" dirty="0" err="1" smtClean="0"/>
              <a:t>sc</a:t>
            </a:r>
            <a:r>
              <a:rPr lang="cs-CZ" dirty="0" smtClean="0"/>
              <a:t>h</a:t>
            </a:r>
            <a:r>
              <a:rPr lang="en-GB" dirty="0" err="1" smtClean="0"/>
              <a:t>ool</a:t>
            </a:r>
            <a:r>
              <a:rPr lang="en-GB" dirty="0" smtClean="0"/>
              <a:t>, university) is an example of...</a:t>
            </a:r>
            <a:endParaRPr lang="en-GB" dirty="0"/>
          </a:p>
        </p:txBody>
      </p:sp>
      <p:pic>
        <p:nvPicPr>
          <p:cNvPr id="8" name="pic"/>
          <p:cNvPicPr>
            <a:picLocks/>
          </p:cNvPicPr>
          <p:nvPr/>
        </p:nvPicPr>
        <p:blipFill>
          <a:blip r:embed="rId4" r:link="rId5">
            <a:extLst>
              <a:ext uri="{28A0092B-C50C-407E-A947-70E740481C1C}">
                <a14:useLocalDpi xmlns:a14="http://schemas.microsoft.com/office/drawing/2010/main" val="0"/>
              </a:ext>
            </a:extLst>
          </a:blip>
          <a:stretch>
            <a:fillRect/>
          </a:stretch>
        </p:blipFill>
        <p:spPr>
          <a:xfrm>
            <a:off x="5248695" y="1452563"/>
            <a:ext cx="5080000" cy="5080000"/>
          </a:xfrm>
          <a:prstGeom prst="rect">
            <a:avLst/>
          </a:prstGeom>
        </p:spPr>
      </p:pic>
      <p:sp>
        <p:nvSpPr>
          <p:cNvPr id="4" name="optionText"/>
          <p:cNvSpPr txBox="1"/>
          <p:nvPr/>
        </p:nvSpPr>
        <p:spPr>
          <a:xfrm>
            <a:off x="833887" y="1948731"/>
            <a:ext cx="6096000" cy="4991100"/>
          </a:xfrm>
          <a:prstGeom prst="rect">
            <a:avLst/>
          </a:prstGeom>
          <a:noFill/>
        </p:spPr>
        <p:txBody>
          <a:bodyPr vert="horz" rtlCol="0">
            <a:normAutofit/>
          </a:bodyPr>
          <a:lstStyle/>
          <a:p>
            <a:pPr indent="-342900">
              <a:lnSpc>
                <a:spcPct val="200000"/>
              </a:lnSpc>
              <a:buAutoNum type="alphaUcPeriod"/>
            </a:pPr>
            <a:r>
              <a:rPr lang="en-GB" sz="2200" dirty="0" smtClean="0"/>
              <a:t>Ordinal variable</a:t>
            </a:r>
          </a:p>
          <a:p>
            <a:pPr indent="-342900">
              <a:lnSpc>
                <a:spcPct val="200000"/>
              </a:lnSpc>
              <a:buAutoNum type="alphaUcPeriod"/>
            </a:pPr>
            <a:r>
              <a:rPr lang="en-GB" sz="2200" dirty="0" smtClean="0"/>
              <a:t>Interval variable</a:t>
            </a:r>
          </a:p>
          <a:p>
            <a:pPr indent="-342900">
              <a:lnSpc>
                <a:spcPct val="200000"/>
              </a:lnSpc>
              <a:buAutoNum type="alphaUcPeriod"/>
            </a:pPr>
            <a:r>
              <a:rPr lang="en-GB" sz="2200" dirty="0" smtClean="0"/>
              <a:t>Binary variable</a:t>
            </a:r>
          </a:p>
          <a:p>
            <a:pPr indent="-342900">
              <a:lnSpc>
                <a:spcPct val="200000"/>
              </a:lnSpc>
              <a:buAutoNum type="alphaUcPeriod"/>
            </a:pPr>
            <a:r>
              <a:rPr lang="en-GB" sz="2200" dirty="0" smtClean="0"/>
              <a:t>Continuous variable</a:t>
            </a:r>
          </a:p>
          <a:p>
            <a:pPr indent="-342900">
              <a:lnSpc>
                <a:spcPct val="200000"/>
              </a:lnSpc>
              <a:buAutoNum type="alphaUcPeriod"/>
            </a:pPr>
            <a:r>
              <a:rPr lang="en-GB" sz="2200" dirty="0" smtClean="0"/>
              <a:t>Qualitative variable</a:t>
            </a:r>
            <a:endParaRPr lang="en-GB" sz="2200" dirty="0"/>
          </a:p>
        </p:txBody>
      </p:sp>
    </p:spTree>
    <p:custDataLst>
      <p:tags r:id="rId1"/>
    </p:custDataLst>
    <p:extLst>
      <p:ext uri="{BB962C8B-B14F-4D97-AF65-F5344CB8AC3E}">
        <p14:creationId xmlns:p14="http://schemas.microsoft.com/office/powerpoint/2010/main" val="19602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08756" y="167553"/>
            <a:ext cx="11519065" cy="1325563"/>
          </a:xfrm>
        </p:spPr>
        <p:txBody>
          <a:bodyPr/>
          <a:lstStyle/>
          <a:p>
            <a:pPr eaLnBrk="1" hangingPunct="1">
              <a:defRPr/>
            </a:pPr>
            <a:r>
              <a:rPr lang="cs-CZ" dirty="0" err="1"/>
              <a:t>Repetition</a:t>
            </a:r>
            <a:r>
              <a:rPr lang="cs-CZ" dirty="0"/>
              <a:t> - </a:t>
            </a:r>
            <a:r>
              <a:rPr lang="cs-CZ" dirty="0" err="1"/>
              <a:t>formulation</a:t>
            </a:r>
            <a:r>
              <a:rPr lang="cs-CZ" dirty="0"/>
              <a:t> </a:t>
            </a:r>
            <a:r>
              <a:rPr lang="cs-CZ" dirty="0" err="1"/>
              <a:t>of</a:t>
            </a:r>
            <a:r>
              <a:rPr lang="cs-CZ" dirty="0"/>
              <a:t> </a:t>
            </a:r>
            <a:r>
              <a:rPr lang="cs-CZ" dirty="0" err="1"/>
              <a:t>statistical</a:t>
            </a:r>
            <a:r>
              <a:rPr lang="cs-CZ" dirty="0"/>
              <a:t> </a:t>
            </a:r>
            <a:r>
              <a:rPr lang="cs-CZ" dirty="0" err="1"/>
              <a:t>hypotheses</a:t>
            </a:r>
            <a:endParaRPr lang="cs-CZ" dirty="0"/>
          </a:p>
        </p:txBody>
      </p:sp>
      <p:sp>
        <p:nvSpPr>
          <p:cNvPr id="46083" name="Rectangle 3"/>
          <p:cNvSpPr>
            <a:spLocks noGrp="1" noChangeArrowheads="1"/>
          </p:cNvSpPr>
          <p:nvPr>
            <p:ph type="body" idx="1"/>
          </p:nvPr>
        </p:nvSpPr>
        <p:spPr>
          <a:xfrm>
            <a:off x="672439" y="1350612"/>
            <a:ext cx="10791698" cy="5192692"/>
          </a:xfrm>
        </p:spPr>
        <p:txBody>
          <a:bodyPr>
            <a:normAutofit fontScale="92500" lnSpcReduction="10000"/>
          </a:bodyPr>
          <a:lstStyle/>
          <a:p>
            <a:pPr eaLnBrk="1" hangingPunct="1">
              <a:lnSpc>
                <a:spcPct val="90000"/>
              </a:lnSpc>
              <a:defRPr/>
            </a:pPr>
            <a:r>
              <a:rPr lang="en-GB" sz="2600" dirty="0"/>
              <a:t>Research hypothesis (e.g. drug A has better effect than drug B, blood pressure decreases during the treatment, there is a correlation between sex and body height etc…) – can be formulated both for an experiment or for an observation</a:t>
            </a:r>
          </a:p>
          <a:p>
            <a:pPr eaLnBrk="1" hangingPunct="1">
              <a:lnSpc>
                <a:spcPct val="90000"/>
              </a:lnSpc>
              <a:defRPr/>
            </a:pPr>
            <a:r>
              <a:rPr lang="en-GB" sz="2600" dirty="0"/>
              <a:t>Testing of research </a:t>
            </a:r>
            <a:r>
              <a:rPr lang="en-GB" sz="2600" dirty="0" err="1"/>
              <a:t>hypot</a:t>
            </a:r>
            <a:r>
              <a:rPr lang="cs-CZ" sz="2600" dirty="0"/>
              <a:t>h</a:t>
            </a:r>
            <a:r>
              <a:rPr lang="en-GB" sz="2600" dirty="0" err="1"/>
              <a:t>esis</a:t>
            </a:r>
            <a:r>
              <a:rPr lang="en-GB" sz="2600" dirty="0"/>
              <a:t> uses a proof by contradiction</a:t>
            </a:r>
          </a:p>
          <a:p>
            <a:pPr eaLnBrk="1" hangingPunct="1">
              <a:lnSpc>
                <a:spcPct val="90000"/>
              </a:lnSpc>
              <a:defRPr/>
            </a:pPr>
            <a:r>
              <a:rPr lang="en-GB" sz="2600" dirty="0"/>
              <a:t>For statistical hypothesis testing, a </a:t>
            </a:r>
            <a:r>
              <a:rPr lang="en-GB" sz="2600" b="1" dirty="0"/>
              <a:t>null hypothesis H</a:t>
            </a:r>
            <a:r>
              <a:rPr lang="en-GB" sz="2600" b="1" baseline="-25000" dirty="0"/>
              <a:t>0</a:t>
            </a:r>
            <a:r>
              <a:rPr lang="en-GB" sz="2600" dirty="0"/>
              <a:t> must be defined (e.g. between two groups, there is no difference in means, there is no difference in variances, there is no correlation between two parameters, a parameter does not change in time…resp. any observed difference is only due to a chance)</a:t>
            </a:r>
          </a:p>
          <a:p>
            <a:pPr eaLnBrk="1" hangingPunct="1">
              <a:lnSpc>
                <a:spcPct val="90000"/>
              </a:lnSpc>
              <a:defRPr/>
            </a:pPr>
            <a:r>
              <a:rPr lang="en-GB" sz="2600" dirty="0"/>
              <a:t>During the testing of null hypothesis, we try to refute it (or, more exactly, to show that it is highly improbable)</a:t>
            </a:r>
          </a:p>
          <a:p>
            <a:pPr eaLnBrk="1" hangingPunct="1">
              <a:lnSpc>
                <a:spcPct val="90000"/>
              </a:lnSpc>
              <a:defRPr/>
            </a:pPr>
            <a:r>
              <a:rPr lang="en-GB" sz="2600" dirty="0"/>
              <a:t>If the null hypothesis, is not true, then its negation must be true – </a:t>
            </a:r>
            <a:r>
              <a:rPr lang="en-GB" sz="2600" b="1" dirty="0"/>
              <a:t>alternative hypothesis H</a:t>
            </a:r>
            <a:r>
              <a:rPr lang="en-GB" sz="2600" b="1" baseline="-25000" dirty="0"/>
              <a:t>A</a:t>
            </a:r>
            <a:r>
              <a:rPr lang="en-GB" sz="2600" dirty="0"/>
              <a:t> (there is a difference, there is a correlation…)</a:t>
            </a:r>
          </a:p>
          <a:p>
            <a:pPr eaLnBrk="1" hangingPunct="1">
              <a:lnSpc>
                <a:spcPct val="90000"/>
              </a:lnSpc>
              <a:defRPr/>
            </a:pPr>
            <a:r>
              <a:rPr lang="en-GB" sz="2600" dirty="0"/>
              <a:t>The result of hypothesis testing can thus be:</a:t>
            </a:r>
          </a:p>
          <a:p>
            <a:pPr lvl="3" eaLnBrk="1" hangingPunct="1">
              <a:lnSpc>
                <a:spcPct val="90000"/>
              </a:lnSpc>
              <a:defRPr/>
            </a:pPr>
            <a:r>
              <a:rPr lang="en-GB" sz="2200" dirty="0"/>
              <a:t>A) non-</a:t>
            </a:r>
            <a:r>
              <a:rPr lang="en-GB" sz="2200" dirty="0" err="1"/>
              <a:t>refutal</a:t>
            </a:r>
            <a:r>
              <a:rPr lang="en-GB" sz="2200" dirty="0"/>
              <a:t> of the null hypothesis (at certain level of statistical significance α)</a:t>
            </a:r>
          </a:p>
          <a:p>
            <a:pPr lvl="3" eaLnBrk="1" hangingPunct="1">
              <a:lnSpc>
                <a:spcPct val="90000"/>
              </a:lnSpc>
              <a:defRPr/>
            </a:pPr>
            <a:r>
              <a:rPr lang="en-GB" sz="2200" dirty="0"/>
              <a:t>B) </a:t>
            </a:r>
            <a:r>
              <a:rPr lang="en-GB" sz="2200" dirty="0" err="1"/>
              <a:t>refutal</a:t>
            </a:r>
            <a:r>
              <a:rPr lang="en-GB" sz="2200" dirty="0"/>
              <a:t> of the null hypothesis favouring the alternative hypothesis</a:t>
            </a:r>
          </a:p>
          <a:p>
            <a:pPr eaLnBrk="1" hangingPunct="1">
              <a:lnSpc>
                <a:spcPct val="90000"/>
              </a:lnSpc>
              <a:buFont typeface="Wingdings" pitchFamily="2" charset="2"/>
              <a:buNone/>
              <a:defRPr/>
            </a:pPr>
            <a:endParaRPr lang="cs-CZ" sz="1800" dirty="0"/>
          </a:p>
        </p:txBody>
      </p:sp>
    </p:spTree>
    <p:custDataLst>
      <p:tags r:id="rId1"/>
    </p:custDataLst>
    <p:extLst>
      <p:ext uri="{BB962C8B-B14F-4D97-AF65-F5344CB8AC3E}">
        <p14:creationId xmlns:p14="http://schemas.microsoft.com/office/powerpoint/2010/main" val="3021596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cs-CZ" dirty="0" err="1"/>
              <a:t>Repetitions</a:t>
            </a:r>
            <a:r>
              <a:rPr lang="cs-CZ" dirty="0"/>
              <a:t> - </a:t>
            </a:r>
            <a:r>
              <a:rPr lang="cs-CZ" dirty="0" err="1"/>
              <a:t>errors</a:t>
            </a:r>
            <a:r>
              <a:rPr lang="cs-CZ" dirty="0"/>
              <a:t> in </a:t>
            </a:r>
            <a:r>
              <a:rPr lang="cs-CZ" dirty="0" err="1"/>
              <a:t>hypothesis</a:t>
            </a:r>
            <a:r>
              <a:rPr lang="cs-CZ" dirty="0"/>
              <a:t> </a:t>
            </a:r>
            <a:r>
              <a:rPr lang="cs-CZ" dirty="0" err="1"/>
              <a:t>testing</a:t>
            </a:r>
            <a:endParaRPr lang="cs-CZ" dirty="0"/>
          </a:p>
        </p:txBody>
      </p:sp>
      <p:sp>
        <p:nvSpPr>
          <p:cNvPr id="49155" name="Rectangle 3"/>
          <p:cNvSpPr>
            <a:spLocks noGrp="1" noChangeArrowheads="1"/>
          </p:cNvSpPr>
          <p:nvPr>
            <p:ph type="body" sz="half" idx="1"/>
          </p:nvPr>
        </p:nvSpPr>
        <p:spPr>
          <a:xfrm>
            <a:off x="6008914" y="1417639"/>
            <a:ext cx="5680364" cy="4392613"/>
          </a:xfrm>
        </p:spPr>
        <p:txBody>
          <a:bodyPr>
            <a:noAutofit/>
          </a:bodyPr>
          <a:lstStyle/>
          <a:p>
            <a:pPr eaLnBrk="1" hangingPunct="1">
              <a:lnSpc>
                <a:spcPct val="80000"/>
              </a:lnSpc>
              <a:defRPr/>
            </a:pPr>
            <a:r>
              <a:rPr lang="cs-CZ" sz="2200" dirty="0" smtClean="0"/>
              <a:t>Type I </a:t>
            </a:r>
            <a:r>
              <a:rPr lang="cs-CZ" sz="2200" dirty="0" err="1" smtClean="0"/>
              <a:t>error</a:t>
            </a:r>
            <a:r>
              <a:rPr lang="cs-CZ" sz="2200" dirty="0" smtClean="0"/>
              <a:t> </a:t>
            </a:r>
            <a:r>
              <a:rPr lang="cs-CZ" sz="2200" dirty="0" err="1" smtClean="0"/>
              <a:t>rate</a:t>
            </a:r>
            <a:r>
              <a:rPr lang="cs-CZ" sz="2200" dirty="0" smtClean="0"/>
              <a:t> (</a:t>
            </a:r>
            <a:r>
              <a:rPr lang="en-GB" sz="2200" dirty="0" smtClean="0"/>
              <a:t>α</a:t>
            </a:r>
            <a:r>
              <a:rPr lang="cs-CZ" sz="2200" dirty="0" smtClean="0"/>
              <a:t>)</a:t>
            </a:r>
            <a:r>
              <a:rPr lang="en-GB" sz="2200" dirty="0" smtClean="0"/>
              <a:t> </a:t>
            </a:r>
            <a:r>
              <a:rPr lang="en-GB" sz="2200" dirty="0"/>
              <a:t>– also </a:t>
            </a:r>
            <a:r>
              <a:rPr lang="en-GB" sz="2200" b="1" dirty="0"/>
              <a:t>significance level</a:t>
            </a:r>
          </a:p>
          <a:p>
            <a:pPr eaLnBrk="1" hangingPunct="1">
              <a:lnSpc>
                <a:spcPct val="80000"/>
              </a:lnSpc>
              <a:defRPr/>
            </a:pPr>
            <a:r>
              <a:rPr lang="en-GB" sz="2200" dirty="0"/>
              <a:t>α must be defined before the statistical testing – 0.05 is usual in biomedicine (i.e. when H</a:t>
            </a:r>
            <a:r>
              <a:rPr lang="en-GB" sz="2200" baseline="-25000" dirty="0"/>
              <a:t>0</a:t>
            </a:r>
            <a:r>
              <a:rPr lang="en-GB" sz="2200" dirty="0"/>
              <a:t> is refuted, there is 95% certainty, that it is really false and the observed difference/correlation is real) </a:t>
            </a:r>
          </a:p>
          <a:p>
            <a:pPr eaLnBrk="1" hangingPunct="1">
              <a:lnSpc>
                <a:spcPct val="80000"/>
              </a:lnSpc>
              <a:defRPr/>
            </a:pPr>
            <a:r>
              <a:rPr lang="en-GB" sz="2200" dirty="0"/>
              <a:t>1-β – also </a:t>
            </a:r>
            <a:r>
              <a:rPr lang="en-GB" sz="2200" b="1" dirty="0"/>
              <a:t>power of a test</a:t>
            </a:r>
          </a:p>
          <a:p>
            <a:pPr eaLnBrk="1" hangingPunct="1">
              <a:lnSpc>
                <a:spcPct val="80000"/>
              </a:lnSpc>
              <a:defRPr/>
            </a:pPr>
            <a:r>
              <a:rPr lang="en-GB" sz="2200" dirty="0"/>
              <a:t>Statistical significance p – probability that the observed result was obtained under the assumption that H</a:t>
            </a:r>
            <a:r>
              <a:rPr lang="en-GB" sz="2200" baseline="-25000" dirty="0"/>
              <a:t>0</a:t>
            </a:r>
            <a:r>
              <a:rPr lang="en-GB" sz="2200" dirty="0"/>
              <a:t> is true</a:t>
            </a:r>
          </a:p>
          <a:p>
            <a:pPr eaLnBrk="1" hangingPunct="1">
              <a:lnSpc>
                <a:spcPct val="80000"/>
              </a:lnSpc>
              <a:defRPr/>
            </a:pPr>
            <a:r>
              <a:rPr lang="en-GB" sz="2200" b="1" dirty="0"/>
              <a:t>When p &lt; α, we refute the null hypothesis at a given significance level and the alternative hypothesis is valid</a:t>
            </a:r>
          </a:p>
          <a:p>
            <a:pPr eaLnBrk="1" hangingPunct="1">
              <a:lnSpc>
                <a:spcPct val="80000"/>
              </a:lnSpc>
              <a:defRPr/>
            </a:pPr>
            <a:r>
              <a:rPr lang="en-GB" sz="2200" dirty="0"/>
              <a:t>We say that the difference (effect) is </a:t>
            </a:r>
            <a:r>
              <a:rPr lang="en-GB" sz="2200" b="1" dirty="0"/>
              <a:t>statistically significant </a:t>
            </a:r>
            <a:r>
              <a:rPr lang="en-GB" sz="2200" dirty="0"/>
              <a:t>(that, of course, does not mean that it has to be significant practically)</a:t>
            </a:r>
            <a:endParaRPr lang="en-GB" sz="2200" b="1" dirty="0"/>
          </a:p>
        </p:txBody>
      </p:sp>
      <p:graphicFrame>
        <p:nvGraphicFramePr>
          <p:cNvPr id="93220" name="Group 36"/>
          <p:cNvGraphicFramePr>
            <a:graphicFrameLocks noGrp="1"/>
          </p:cNvGraphicFramePr>
          <p:nvPr>
            <p:ph sz="half" idx="2"/>
            <p:extLst>
              <p:ext uri="{D42A27DB-BD31-4B8C-83A1-F6EECF244321}">
                <p14:modId xmlns:p14="http://schemas.microsoft.com/office/powerpoint/2010/main" val="1053557521"/>
              </p:ext>
            </p:extLst>
          </p:nvPr>
        </p:nvGraphicFramePr>
        <p:xfrm>
          <a:off x="1596696" y="1902620"/>
          <a:ext cx="4038600" cy="3422651"/>
        </p:xfrm>
        <a:graphic>
          <a:graphicData uri="http://schemas.openxmlformats.org/drawingml/2006/table">
            <a:tbl>
              <a:tblPr/>
              <a:tblGrid>
                <a:gridCol w="1436688">
                  <a:extLst>
                    <a:ext uri="{9D8B030D-6E8A-4147-A177-3AD203B41FA5}">
                      <a16:colId xmlns="" xmlns:a16="http://schemas.microsoft.com/office/drawing/2014/main" val="20000"/>
                    </a:ext>
                  </a:extLst>
                </a:gridCol>
                <a:gridCol w="1368425">
                  <a:extLst>
                    <a:ext uri="{9D8B030D-6E8A-4147-A177-3AD203B41FA5}">
                      <a16:colId xmlns="" xmlns:a16="http://schemas.microsoft.com/office/drawing/2014/main" val="20001"/>
                    </a:ext>
                  </a:extLst>
                </a:gridCol>
                <a:gridCol w="1233487">
                  <a:extLst>
                    <a:ext uri="{9D8B030D-6E8A-4147-A177-3AD203B41FA5}">
                      <a16:colId xmlns="" xmlns:a16="http://schemas.microsoft.com/office/drawing/2014/main" val="20002"/>
                    </a:ext>
                  </a:extLst>
                </a:gridCol>
              </a:tblGrid>
              <a:tr h="849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cs-CZ" sz="16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Real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nature</a:t>
                      </a:r>
                      <a:r>
                        <a:rPr kumimoji="0" lang="cs-CZ"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of</a:t>
                      </a:r>
                      <a:r>
                        <a:rPr kumimoji="0" lang="cs-CZ"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the</a:t>
                      </a:r>
                      <a:r>
                        <a:rPr kumimoji="0" lang="cs-CZ"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null</a:t>
                      </a:r>
                      <a:r>
                        <a:rPr kumimoji="0" lang="cs-CZ"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hypothesis</a:t>
                      </a:r>
                      <a:endPar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5FF"/>
                    </a:solidFill>
                  </a:tcPr>
                </a:tc>
                <a:tc hMerge="1">
                  <a:txBody>
                    <a:bodyPr/>
                    <a:lstStyle/>
                    <a:p>
                      <a:endParaRPr lang="cs-CZ"/>
                    </a:p>
                  </a:txBody>
                  <a:tcPr/>
                </a:tc>
                <a:extLst>
                  <a:ext uri="{0D108BD9-81ED-4DB2-BD59-A6C34878D82A}">
                    <a16:rowId xmlns="" xmlns:a16="http://schemas.microsoft.com/office/drawing/2014/main" val="10000"/>
                  </a:ext>
                </a:extLst>
              </a:tr>
              <a:tr h="876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1600" b="0" i="0" u="none" strike="noStrike" cap="none" normalizeH="0" baseline="0" dirty="0">
                          <a:ln>
                            <a:noFill/>
                          </a:ln>
                          <a:solidFill>
                            <a:schemeClr val="tx1"/>
                          </a:solidFill>
                          <a:effectLst>
                            <a:outerShdw blurRad="38100" dist="38100" dir="2700000" algn="tl">
                              <a:srgbClr val="000000"/>
                            </a:outerShdw>
                          </a:effectLst>
                          <a:latin typeface="Verdana" pitchFamily="34" charset="0"/>
                        </a:rPr>
                        <a:t>Statistic</a:t>
                      </a:r>
                      <a:r>
                        <a:rPr kumimoji="0" lang="cs-CZ" sz="1600" b="0" i="0" u="none" strike="noStrike" cap="none" normalizeH="0" baseline="0" dirty="0">
                          <a:ln>
                            <a:noFill/>
                          </a:ln>
                          <a:solidFill>
                            <a:schemeClr val="tx1"/>
                          </a:solidFill>
                          <a:effectLst>
                            <a:outerShdw blurRad="38100" dist="38100" dir="2700000" algn="tl">
                              <a:srgbClr val="000000"/>
                            </a:outerShdw>
                          </a:effectLst>
                          <a:latin typeface="Verdana" pitchFamily="34" charset="0"/>
                        </a:rPr>
                        <a:t>al </a:t>
                      </a:r>
                      <a:r>
                        <a:rPr kumimoji="0" lang="cs-CZ" sz="1600" b="0" i="0" u="none" strike="noStrike" cap="none" normalizeH="0" baseline="0" dirty="0" err="1">
                          <a:ln>
                            <a:noFill/>
                          </a:ln>
                          <a:solidFill>
                            <a:schemeClr val="tx1"/>
                          </a:solidFill>
                          <a:effectLst>
                            <a:outerShdw blurRad="38100" dist="38100" dir="2700000" algn="tl">
                              <a:srgbClr val="000000"/>
                            </a:outerShdw>
                          </a:effectLst>
                          <a:latin typeface="Verdana" pitchFamily="34" charset="0"/>
                        </a:rPr>
                        <a:t>decision</a:t>
                      </a:r>
                      <a:endParaRPr kumimoji="0" lang="en-GB" sz="16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H</a:t>
                      </a:r>
                      <a:r>
                        <a:rPr kumimoji="0" lang="en-GB" sz="1600" b="0" i="0" u="none" strike="noStrike" cap="none" normalizeH="0" baseline="-25000" dirty="0">
                          <a:ln>
                            <a:noFill/>
                          </a:ln>
                          <a:solidFill>
                            <a:srgbClr val="FF3300"/>
                          </a:solidFill>
                          <a:effectLst>
                            <a:outerShdw blurRad="38100" dist="38100" dir="2700000" algn="tl">
                              <a:srgbClr val="000000"/>
                            </a:outerShdw>
                          </a:effectLst>
                          <a:latin typeface="Verdana" pitchFamily="34" charset="0"/>
                        </a:rPr>
                        <a:t>0</a:t>
                      </a:r>
                      <a:r>
                        <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true</a:t>
                      </a:r>
                      <a:endPar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5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H</a:t>
                      </a:r>
                      <a:r>
                        <a:rPr kumimoji="0" lang="en-GB" sz="1600" b="0" i="0" u="none" strike="noStrike" cap="none" normalizeH="0" baseline="-25000" dirty="0">
                          <a:ln>
                            <a:noFill/>
                          </a:ln>
                          <a:solidFill>
                            <a:srgbClr val="FF3300"/>
                          </a:solidFill>
                          <a:effectLst>
                            <a:outerShdw blurRad="38100" dist="38100" dir="2700000" algn="tl">
                              <a:srgbClr val="000000"/>
                            </a:outerShdw>
                          </a:effectLst>
                          <a:latin typeface="Verdana" pitchFamily="34" charset="0"/>
                        </a:rPr>
                        <a:t>0</a:t>
                      </a:r>
                      <a:r>
                        <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rgbClr val="FF3300"/>
                          </a:solidFill>
                          <a:effectLst>
                            <a:outerShdw blurRad="38100" dist="38100" dir="2700000" algn="tl">
                              <a:srgbClr val="000000"/>
                            </a:outerShdw>
                          </a:effectLst>
                          <a:latin typeface="Verdana" pitchFamily="34" charset="0"/>
                        </a:rPr>
                        <a:t>false</a:t>
                      </a:r>
                      <a:endParaRPr kumimoji="0" lang="en-GB" sz="1600" b="0" i="0" u="none" strike="noStrike" cap="none" normalizeH="0" baseline="0" dirty="0">
                        <a:ln>
                          <a:noFill/>
                        </a:ln>
                        <a:solidFill>
                          <a:srgbClr val="FF3300"/>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D5FF"/>
                    </a:solidFill>
                  </a:tcPr>
                </a:tc>
                <a:extLst>
                  <a:ext uri="{0D108BD9-81ED-4DB2-BD59-A6C34878D82A}">
                    <a16:rowId xmlns="" xmlns:a16="http://schemas.microsoft.com/office/drawing/2014/main" val="10001"/>
                  </a:ext>
                </a:extLst>
              </a:tr>
              <a:tr h="849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1600" b="0" i="0" u="none" strike="noStrike" cap="none" normalizeH="0" baseline="0" dirty="0">
                          <a:ln>
                            <a:noFill/>
                          </a:ln>
                          <a:solidFill>
                            <a:schemeClr val="tx1"/>
                          </a:solidFill>
                          <a:effectLst>
                            <a:outerShdw blurRad="38100" dist="38100" dir="2700000" algn="tl">
                              <a:srgbClr val="000000"/>
                            </a:outerShdw>
                          </a:effectLst>
                          <a:latin typeface="Verdana" pitchFamily="34" charset="0"/>
                        </a:rPr>
                        <a:t>H</a:t>
                      </a:r>
                      <a:r>
                        <a:rPr kumimoji="0" lang="en-GB"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rPr>
                        <a:t>0</a:t>
                      </a:r>
                      <a:r>
                        <a:rPr kumimoji="0" lang="cs-CZ"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chemeClr val="tx1"/>
                          </a:solidFill>
                          <a:effectLst>
                            <a:outerShdw blurRad="38100" dist="38100" dir="2700000" algn="tl">
                              <a:srgbClr val="000000"/>
                            </a:outerShdw>
                          </a:effectLst>
                          <a:latin typeface="Verdana" pitchFamily="34" charset="0"/>
                        </a:rPr>
                        <a:t>refuted</a:t>
                      </a:r>
                      <a:endParaRPr kumimoji="0" lang="en-GB"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a:t>
                      </a:r>
                      <a:r>
                        <a:rPr kumimoji="0" lang="en-GB"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I</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a:t>
                      </a:r>
                      <a:r>
                        <a:rPr kumimoji="0" lang="cs-CZ" sz="1600" b="1" i="0" u="none" strike="noStrike" cap="none" normalizeH="0" baseline="0" dirty="0" err="1">
                          <a:ln>
                            <a:noFill/>
                          </a:ln>
                          <a:solidFill>
                            <a:schemeClr val="tx1"/>
                          </a:solidFill>
                          <a:effectLst>
                            <a:outerShdw blurRad="38100" dist="38100" dir="2700000" algn="tl">
                              <a:srgbClr val="000000"/>
                            </a:outerShdw>
                          </a:effectLst>
                          <a:latin typeface="Verdana" pitchFamily="34" charset="0"/>
                        </a:rPr>
                        <a:t>error</a:t>
                      </a:r>
                      <a:r>
                        <a:rPr kumimoji="0" lang="en-GB"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t>
                      </a:r>
                      <a:r>
                        <a:rPr kumimoji="0" lang="el-GR"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α</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t>
                      </a:r>
                      <a:endParaRPr kumimoji="0" lang="el-GR" sz="1600" b="1"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1" i="0" u="none" strike="noStrike" cap="none" normalizeH="0" baseline="0" dirty="0" err="1">
                          <a:ln>
                            <a:noFill/>
                          </a:ln>
                          <a:solidFill>
                            <a:srgbClr val="FF0066"/>
                          </a:solidFill>
                          <a:effectLst>
                            <a:outerShdw blurRad="38100" dist="38100" dir="2700000" algn="tl">
                              <a:srgbClr val="000000"/>
                            </a:outerShdw>
                          </a:effectLst>
                          <a:latin typeface="Verdana" pitchFamily="34" charset="0"/>
                        </a:rPr>
                        <a:t>correct</a:t>
                      </a:r>
                      <a:r>
                        <a:rPr kumimoji="0" lang="cs-CZ"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 (1-</a:t>
                      </a:r>
                      <a:r>
                        <a:rPr kumimoji="0" lang="el-GR"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β</a:t>
                      </a:r>
                      <a:r>
                        <a:rPr kumimoji="0" lang="cs-CZ"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a:t>
                      </a:r>
                      <a:endParaRPr kumimoji="0" lang="el-GR"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847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defRPr/>
                      </a:pPr>
                      <a:r>
                        <a:rPr kumimoji="0" lang="en-GB" sz="1600" b="0" i="0" u="none" strike="noStrike" cap="none" normalizeH="0" baseline="0" dirty="0">
                          <a:ln>
                            <a:noFill/>
                          </a:ln>
                          <a:solidFill>
                            <a:schemeClr val="tx1"/>
                          </a:solidFill>
                          <a:effectLst>
                            <a:outerShdw blurRad="38100" dist="38100" dir="2700000" algn="tl">
                              <a:srgbClr val="000000"/>
                            </a:outerShdw>
                          </a:effectLst>
                          <a:latin typeface="Verdana" pitchFamily="34" charset="0"/>
                        </a:rPr>
                        <a:t>H</a:t>
                      </a:r>
                      <a:r>
                        <a:rPr kumimoji="0" lang="en-GB"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rPr>
                        <a:t>0</a:t>
                      </a:r>
                      <a:r>
                        <a:rPr kumimoji="0" lang="cs-CZ"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rPr>
                        <a:t> </a:t>
                      </a:r>
                      <a:r>
                        <a:rPr kumimoji="0" lang="cs-CZ" sz="1600" b="0" i="0" u="none" strike="noStrike" cap="none" normalizeH="0" baseline="0" dirty="0" err="1">
                          <a:ln>
                            <a:noFill/>
                          </a:ln>
                          <a:solidFill>
                            <a:schemeClr val="tx1"/>
                          </a:solidFill>
                          <a:effectLst>
                            <a:outerShdw blurRad="38100" dist="38100" dir="2700000" algn="tl">
                              <a:srgbClr val="000000"/>
                            </a:outerShdw>
                          </a:effectLst>
                          <a:latin typeface="Verdana" pitchFamily="34" charset="0"/>
                        </a:rPr>
                        <a:t>confirmed</a:t>
                      </a:r>
                      <a:endParaRPr kumimoji="0" lang="en-GB"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GB" sz="1600" b="0" i="0" u="none" strike="noStrike" cap="none" normalizeH="0" baseline="-25000" dirty="0">
                        <a:ln>
                          <a:noFill/>
                        </a:ln>
                        <a:solidFill>
                          <a:schemeClr val="tx1"/>
                        </a:solidFill>
                        <a:effectLst>
                          <a:outerShdw blurRad="38100" dist="38100" dir="2700000" algn="tl">
                            <a:srgbClr val="000000"/>
                          </a:outerShdw>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1" i="0" u="none" strike="noStrike" cap="none" normalizeH="0" baseline="0" dirty="0" err="1">
                          <a:ln>
                            <a:noFill/>
                          </a:ln>
                          <a:solidFill>
                            <a:srgbClr val="FF0066"/>
                          </a:solidFill>
                          <a:effectLst>
                            <a:outerShdw blurRad="38100" dist="38100" dir="2700000" algn="tl">
                              <a:srgbClr val="000000"/>
                            </a:outerShdw>
                          </a:effectLst>
                          <a:latin typeface="Verdana" pitchFamily="34" charset="0"/>
                        </a:rPr>
                        <a:t>correct</a:t>
                      </a:r>
                      <a:endParaRPr kumimoji="0" lang="cs-CZ"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(1-</a:t>
                      </a:r>
                      <a:r>
                        <a:rPr kumimoji="0" lang="el-GR"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α</a:t>
                      </a:r>
                      <a:r>
                        <a:rPr kumimoji="0" lang="cs-CZ"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rPr>
                        <a:t>)</a:t>
                      </a:r>
                      <a:endParaRPr kumimoji="0" lang="el-GR" sz="1600" b="1" i="0" u="none" strike="noStrike" cap="none" normalizeH="0" baseline="0" dirty="0">
                        <a:ln>
                          <a:noFill/>
                        </a:ln>
                        <a:solidFill>
                          <a:srgbClr val="FF0066"/>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a:t>
                      </a:r>
                      <a:r>
                        <a:rPr kumimoji="0" lang="en-GB"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a:t>
                      </a:r>
                      <a:r>
                        <a:rPr kumimoji="0" lang="en-GB"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a:t>
                      </a:r>
                      <a:r>
                        <a:rPr kumimoji="0" lang="cs-CZ" sz="1600" b="1" i="0" u="none" strike="noStrike" cap="none" normalizeH="0" baseline="0" dirty="0" err="1">
                          <a:ln>
                            <a:noFill/>
                          </a:ln>
                          <a:solidFill>
                            <a:schemeClr val="tx1"/>
                          </a:solidFill>
                          <a:effectLst>
                            <a:outerShdw blurRad="38100" dist="38100" dir="2700000" algn="tl">
                              <a:srgbClr val="000000"/>
                            </a:outerShdw>
                          </a:effectLst>
                          <a:latin typeface="Verdana" pitchFamily="34" charset="0"/>
                        </a:rPr>
                        <a:t>error</a:t>
                      </a:r>
                      <a:r>
                        <a:rPr kumimoji="0" lang="en-GB"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 </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t>
                      </a:r>
                      <a:r>
                        <a:rPr kumimoji="0" lang="el-GR"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β</a:t>
                      </a:r>
                      <a:r>
                        <a:rPr kumimoji="0" lang="cs-CZ" sz="16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a:t>
                      </a:r>
                      <a:endParaRPr kumimoji="0" lang="el-GR" sz="1600" b="1"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397184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cs-CZ" dirty="0" err="1"/>
              <a:t>Statistical</a:t>
            </a:r>
            <a:r>
              <a:rPr lang="cs-CZ" dirty="0"/>
              <a:t> </a:t>
            </a:r>
            <a:r>
              <a:rPr lang="cs-CZ" dirty="0" err="1"/>
              <a:t>tests</a:t>
            </a:r>
            <a:endParaRPr lang="cs-CZ" dirty="0"/>
          </a:p>
        </p:txBody>
      </p:sp>
      <p:sp>
        <p:nvSpPr>
          <p:cNvPr id="50179" name="Rectangle 3"/>
          <p:cNvSpPr>
            <a:spLocks noGrp="1" noChangeArrowheads="1"/>
          </p:cNvSpPr>
          <p:nvPr>
            <p:ph type="body" sz="half" idx="1"/>
          </p:nvPr>
        </p:nvSpPr>
        <p:spPr/>
        <p:txBody>
          <a:bodyPr/>
          <a:lstStyle/>
          <a:p>
            <a:pPr eaLnBrk="1" hangingPunct="1">
              <a:defRPr/>
            </a:pPr>
            <a:r>
              <a:rPr lang="en-GB" sz="2000" dirty="0"/>
              <a:t>For different statistical hypotheses, different </a:t>
            </a:r>
            <a:r>
              <a:rPr lang="cs-CZ" sz="2000" dirty="0"/>
              <a:t>t</a:t>
            </a:r>
            <a:r>
              <a:rPr lang="en-GB" sz="2000" dirty="0" err="1"/>
              <a:t>ests</a:t>
            </a:r>
            <a:r>
              <a:rPr lang="en-GB" sz="2000" dirty="0"/>
              <a:t> are used</a:t>
            </a:r>
          </a:p>
          <a:p>
            <a:pPr eaLnBrk="1" hangingPunct="1">
              <a:defRPr/>
            </a:pPr>
            <a:r>
              <a:rPr lang="en-GB" sz="2000" dirty="0"/>
              <a:t>The selection of the right test depends on:</a:t>
            </a:r>
          </a:p>
          <a:p>
            <a:pPr lvl="2" eaLnBrk="1" hangingPunct="1">
              <a:defRPr/>
            </a:pPr>
            <a:r>
              <a:rPr lang="cs-CZ" sz="1600" dirty="0"/>
              <a:t>t</a:t>
            </a:r>
            <a:r>
              <a:rPr lang="en-GB" sz="1600" dirty="0"/>
              <a:t>he number of compared groups</a:t>
            </a:r>
          </a:p>
          <a:p>
            <a:pPr lvl="2" eaLnBrk="1" hangingPunct="1">
              <a:defRPr/>
            </a:pPr>
            <a:r>
              <a:rPr lang="cs-CZ" sz="1600" dirty="0"/>
              <a:t>t</a:t>
            </a:r>
            <a:r>
              <a:rPr lang="en-GB" sz="1600" dirty="0"/>
              <a:t>he character of the data (categorical vs. continuous)</a:t>
            </a:r>
          </a:p>
          <a:p>
            <a:pPr lvl="2" eaLnBrk="1" hangingPunct="1">
              <a:defRPr/>
            </a:pPr>
            <a:r>
              <a:rPr lang="cs-CZ" sz="1600" dirty="0"/>
              <a:t>t</a:t>
            </a:r>
            <a:r>
              <a:rPr lang="en-GB" sz="1600" dirty="0"/>
              <a:t>he distribution of the data</a:t>
            </a:r>
          </a:p>
          <a:p>
            <a:pPr lvl="2" eaLnBrk="1" hangingPunct="1">
              <a:defRPr/>
            </a:pPr>
            <a:r>
              <a:rPr lang="en-GB" sz="1600" dirty="0"/>
              <a:t>mutual dependence of the data</a:t>
            </a:r>
          </a:p>
        </p:txBody>
      </p:sp>
      <p:pic>
        <p:nvPicPr>
          <p:cNvPr id="37891" name="Picture 5" descr="directionpost"/>
          <p:cNvPicPr>
            <a:picLocks noGrp="1" noChangeAspect="1" noChangeArrowheads="1"/>
          </p:cNvPicPr>
          <p:nvPr>
            <p:ph sz="half" idx="2"/>
          </p:nvPr>
        </p:nvPicPr>
        <p:blipFill>
          <a:blip r:embed="rId3"/>
          <a:srcRect/>
          <a:stretch>
            <a:fillRect/>
          </a:stretch>
        </p:blipFill>
        <p:spPr>
          <a:xfrm>
            <a:off x="6383338" y="2276475"/>
            <a:ext cx="3378200" cy="2679700"/>
          </a:xfrm>
        </p:spPr>
      </p:pic>
    </p:spTree>
    <p:custDataLst>
      <p:tags r:id="rId1"/>
    </p:custDataLst>
    <p:extLst>
      <p:ext uri="{BB962C8B-B14F-4D97-AF65-F5344CB8AC3E}">
        <p14:creationId xmlns:p14="http://schemas.microsoft.com/office/powerpoint/2010/main" val="17750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838200" y="127000"/>
            <a:ext cx="10515600" cy="1325563"/>
          </a:xfrm>
        </p:spPr>
        <p:txBody>
          <a:bodyPr/>
          <a:lstStyle/>
          <a:p>
            <a:r>
              <a:rPr lang="cs-CZ" dirty="0" err="1" smtClean="0"/>
              <a:t>Power</a:t>
            </a:r>
            <a:r>
              <a:rPr lang="cs-CZ" dirty="0" smtClean="0"/>
              <a:t> </a:t>
            </a:r>
            <a:r>
              <a:rPr lang="cs-CZ" dirty="0" err="1" smtClean="0"/>
              <a:t>of</a:t>
            </a:r>
            <a:r>
              <a:rPr lang="cs-CZ" dirty="0" smtClean="0"/>
              <a:t> a test...</a:t>
            </a:r>
            <a:endParaRPr lang="cs-CZ" dirty="0"/>
          </a:p>
        </p:txBody>
      </p:sp>
      <p:pic>
        <p:nvPicPr>
          <p:cNvPr id="8" name="pic"/>
          <p:cNvPicPr>
            <a:picLocks/>
          </p:cNvPicPr>
          <p:nvPr/>
        </p:nvPicPr>
        <p:blipFill>
          <a:blip r:embed="rId4" r:link="rId5">
            <a:extLst>
              <a:ext uri="{28A0092B-C50C-407E-A947-70E740481C1C}">
                <a14:useLocalDpi xmlns:a14="http://schemas.microsoft.com/office/drawing/2010/main" val="0"/>
              </a:ext>
            </a:extLst>
          </a:blip>
          <a:stretch>
            <a:fillRect/>
          </a:stretch>
        </p:blipFill>
        <p:spPr>
          <a:xfrm>
            <a:off x="8107154" y="1847102"/>
            <a:ext cx="4084846" cy="4202022"/>
          </a:xfrm>
          <a:prstGeom prst="rect">
            <a:avLst/>
          </a:prstGeom>
        </p:spPr>
      </p:pic>
      <p:sp>
        <p:nvSpPr>
          <p:cNvPr id="3" name="optionText"/>
          <p:cNvSpPr txBox="1"/>
          <p:nvPr/>
        </p:nvSpPr>
        <p:spPr>
          <a:xfrm>
            <a:off x="533400" y="1452563"/>
            <a:ext cx="8006751" cy="4991100"/>
          </a:xfrm>
          <a:prstGeom prst="rect">
            <a:avLst/>
          </a:prstGeom>
          <a:noFill/>
        </p:spPr>
        <p:txBody>
          <a:bodyPr vert="horz" rtlCol="0">
            <a:normAutofit/>
          </a:bodyPr>
          <a:lstStyle/>
          <a:p>
            <a:pPr indent="-342900">
              <a:lnSpc>
                <a:spcPct val="200000"/>
              </a:lnSpc>
              <a:buAutoNum type="alphaUcPeriod"/>
            </a:pPr>
            <a:r>
              <a:rPr lang="en-GB" sz="2200" dirty="0" smtClean="0"/>
              <a:t>Express its practical (not statistical) significance</a:t>
            </a:r>
          </a:p>
          <a:p>
            <a:pPr indent="-342900">
              <a:lnSpc>
                <a:spcPct val="200000"/>
              </a:lnSpc>
              <a:buAutoNum type="alphaUcPeriod"/>
            </a:pPr>
            <a:r>
              <a:rPr lang="en-GB" sz="2200" dirty="0" smtClean="0"/>
              <a:t>Increases with increasing variability of the data </a:t>
            </a:r>
          </a:p>
          <a:p>
            <a:pPr indent="-342900">
              <a:lnSpc>
                <a:spcPct val="200000"/>
              </a:lnSpc>
              <a:buAutoNum type="alphaUcPeriod"/>
            </a:pPr>
            <a:r>
              <a:rPr lang="en-GB" sz="2200" dirty="0" smtClean="0"/>
              <a:t>Express the ability of a test to correctly refute the null hypothesis</a:t>
            </a:r>
          </a:p>
          <a:p>
            <a:pPr indent="-342900">
              <a:lnSpc>
                <a:spcPct val="200000"/>
              </a:lnSpc>
              <a:buAutoNum type="alphaUcPeriod"/>
            </a:pPr>
            <a:r>
              <a:rPr lang="en-GB" sz="2200" dirty="0" smtClean="0"/>
              <a:t>Is expressed by a letter p</a:t>
            </a:r>
          </a:p>
          <a:p>
            <a:pPr indent="-342900">
              <a:lnSpc>
                <a:spcPct val="200000"/>
              </a:lnSpc>
              <a:buAutoNum type="alphaUcPeriod"/>
            </a:pPr>
            <a:r>
              <a:rPr lang="en-GB" sz="2200" dirty="0" smtClean="0"/>
              <a:t>Is a probability that the alternative hypothesis is true </a:t>
            </a:r>
            <a:r>
              <a:rPr lang="cs-CZ" sz="2200" dirty="0" smtClean="0"/>
              <a:t>in a case </a:t>
            </a:r>
            <a:r>
              <a:rPr lang="cs-CZ" sz="2200" dirty="0" err="1" smtClean="0"/>
              <a:t>when</a:t>
            </a:r>
            <a:r>
              <a:rPr lang="cs-CZ" sz="2200" dirty="0" smtClean="0"/>
              <a:t> </a:t>
            </a:r>
            <a:r>
              <a:rPr lang="en-GB" sz="2200" dirty="0" smtClean="0"/>
              <a:t>the null hypothesis is refuted</a:t>
            </a:r>
            <a:endParaRPr lang="en-GB" sz="2200" dirty="0"/>
          </a:p>
        </p:txBody>
      </p:sp>
    </p:spTree>
    <p:custDataLst>
      <p:tags r:id="rId1"/>
    </p:custDataLst>
    <p:extLst>
      <p:ext uri="{BB962C8B-B14F-4D97-AF65-F5344CB8AC3E}">
        <p14:creationId xmlns:p14="http://schemas.microsoft.com/office/powerpoint/2010/main" val="4189788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17866" y="0"/>
            <a:ext cx="8229600" cy="1139825"/>
          </a:xfrm>
        </p:spPr>
        <p:txBody>
          <a:bodyPr/>
          <a:lstStyle/>
          <a:p>
            <a:pPr eaLnBrk="1" hangingPunct="1">
              <a:defRPr/>
            </a:pPr>
            <a:r>
              <a:rPr lang="cs-CZ" sz="3200" dirty="0" err="1"/>
              <a:t>Correlation</a:t>
            </a:r>
            <a:r>
              <a:rPr lang="cs-CZ" sz="3200" dirty="0"/>
              <a:t> </a:t>
            </a:r>
            <a:r>
              <a:rPr lang="cs-CZ" sz="3200" dirty="0" err="1"/>
              <a:t>of</a:t>
            </a:r>
            <a:r>
              <a:rPr lang="cs-CZ" sz="3200" dirty="0"/>
              <a:t> </a:t>
            </a:r>
            <a:r>
              <a:rPr lang="cs-CZ" sz="3200" dirty="0" err="1"/>
              <a:t>two</a:t>
            </a:r>
            <a:r>
              <a:rPr lang="cs-CZ" sz="3200" dirty="0"/>
              <a:t> </a:t>
            </a:r>
            <a:r>
              <a:rPr lang="cs-CZ" sz="3200" dirty="0" err="1"/>
              <a:t>continuous</a:t>
            </a:r>
            <a:r>
              <a:rPr lang="cs-CZ" sz="3200" dirty="0"/>
              <a:t> </a:t>
            </a:r>
            <a:r>
              <a:rPr lang="cs-CZ" sz="3200" dirty="0" err="1"/>
              <a:t>parameters</a:t>
            </a:r>
            <a:endParaRPr lang="cs-CZ" sz="3200" dirty="0"/>
          </a:p>
        </p:txBody>
      </p:sp>
      <p:sp>
        <p:nvSpPr>
          <p:cNvPr id="53251" name="Rectangle 3"/>
          <p:cNvSpPr>
            <a:spLocks noGrp="1" noChangeArrowheads="1"/>
          </p:cNvSpPr>
          <p:nvPr>
            <p:ph type="body" idx="1"/>
          </p:nvPr>
        </p:nvSpPr>
        <p:spPr>
          <a:xfrm>
            <a:off x="344385" y="1139825"/>
            <a:ext cx="11376562" cy="4530725"/>
          </a:xfrm>
        </p:spPr>
        <p:txBody>
          <a:bodyPr>
            <a:normAutofit/>
          </a:bodyPr>
          <a:lstStyle/>
          <a:p>
            <a:pPr eaLnBrk="1" hangingPunct="1">
              <a:defRPr/>
            </a:pPr>
            <a:r>
              <a:rPr lang="en-GB" sz="2000" dirty="0"/>
              <a:t>Mutual dependence of two parameters - correlation</a:t>
            </a:r>
          </a:p>
          <a:p>
            <a:pPr eaLnBrk="1" hangingPunct="1">
              <a:defRPr/>
            </a:pPr>
            <a:r>
              <a:rPr lang="en-GB" sz="2000" dirty="0"/>
              <a:t>Expressed by correlation coefficient (r)</a:t>
            </a:r>
          </a:p>
          <a:p>
            <a:pPr eaLnBrk="1" hangingPunct="1">
              <a:defRPr/>
            </a:pPr>
            <a:r>
              <a:rPr lang="en-GB" sz="2000" dirty="0"/>
              <a:t>r generally express the size of the effect</a:t>
            </a:r>
          </a:p>
          <a:p>
            <a:pPr eaLnBrk="1" hangingPunct="1">
              <a:defRPr/>
            </a:pPr>
            <a:r>
              <a:rPr lang="en-GB" sz="2000" dirty="0"/>
              <a:t>r can achieve values in the interval from -1 to 1, where 0 corresponds to no correlation, 1 corresponds to 100% positive correlation (when one factor increases, the other does the same) and -1 corresponds to total negative correlation</a:t>
            </a:r>
          </a:p>
        </p:txBody>
      </p:sp>
      <p:pic>
        <p:nvPicPr>
          <p:cNvPr id="38915" name="Picture 2" descr="http://i.stack.imgur.com/VNvWW.png"/>
          <p:cNvPicPr>
            <a:picLocks noChangeAspect="1" noChangeArrowheads="1"/>
          </p:cNvPicPr>
          <p:nvPr/>
        </p:nvPicPr>
        <p:blipFill>
          <a:blip r:embed="rId3"/>
          <a:srcRect/>
          <a:stretch>
            <a:fillRect/>
          </a:stretch>
        </p:blipFill>
        <p:spPr bwMode="auto">
          <a:xfrm>
            <a:off x="867013" y="3204451"/>
            <a:ext cx="4776788" cy="3479800"/>
          </a:xfrm>
          <a:prstGeom prst="rect">
            <a:avLst/>
          </a:prstGeom>
          <a:noFill/>
          <a:ln w="9525">
            <a:noFill/>
            <a:miter lim="800000"/>
            <a:headEnd/>
            <a:tailEnd/>
          </a:ln>
        </p:spPr>
      </p:pic>
      <p:sp>
        <p:nvSpPr>
          <p:cNvPr id="3" name="Obdélník 2"/>
          <p:cNvSpPr/>
          <p:nvPr/>
        </p:nvSpPr>
        <p:spPr>
          <a:xfrm>
            <a:off x="6535636" y="3405187"/>
            <a:ext cx="4847067" cy="2554545"/>
          </a:xfrm>
          <a:prstGeom prst="rect">
            <a:avLst/>
          </a:prstGeom>
        </p:spPr>
        <p:txBody>
          <a:bodyPr wrap="square">
            <a:spAutoFit/>
          </a:bodyPr>
          <a:lstStyle/>
          <a:p>
            <a:pPr marL="342900" indent="-342900">
              <a:buFontTx/>
              <a:buChar char="-"/>
              <a:defRPr/>
            </a:pPr>
            <a:r>
              <a:rPr lang="en-GB" sz="2000" dirty="0"/>
              <a:t>Besides r, the corresponding p-value can be determined </a:t>
            </a:r>
            <a:r>
              <a:rPr lang="cs-CZ" sz="2000" dirty="0"/>
              <a:t>(H</a:t>
            </a:r>
            <a:r>
              <a:rPr lang="cs-CZ" sz="2000" baseline="-25000" dirty="0"/>
              <a:t>0</a:t>
            </a:r>
            <a:r>
              <a:rPr lang="cs-CZ" sz="2000" dirty="0"/>
              <a:t> – </a:t>
            </a:r>
            <a:r>
              <a:rPr lang="cs-CZ" sz="2000" dirty="0" err="1"/>
              <a:t>the</a:t>
            </a:r>
            <a:r>
              <a:rPr lang="cs-CZ" sz="2000" dirty="0"/>
              <a:t> </a:t>
            </a:r>
            <a:r>
              <a:rPr lang="cs-CZ" sz="2000" dirty="0" err="1"/>
              <a:t>variables</a:t>
            </a:r>
            <a:r>
              <a:rPr lang="cs-CZ" sz="2000" dirty="0"/>
              <a:t> are independent)</a:t>
            </a:r>
          </a:p>
          <a:p>
            <a:pPr marL="342900" indent="-342900">
              <a:buFontTx/>
              <a:buChar char="-"/>
              <a:defRPr/>
            </a:pPr>
            <a:r>
              <a:rPr lang="en-GB" sz="2000" dirty="0"/>
              <a:t>Correlation of a categorical vs. continuous variable – see the </a:t>
            </a:r>
            <a:r>
              <a:rPr lang="cs-CZ" sz="2000" dirty="0"/>
              <a:t>„</a:t>
            </a:r>
            <a:r>
              <a:rPr lang="cs-CZ" sz="2000" dirty="0" err="1"/>
              <a:t>tests</a:t>
            </a:r>
            <a:r>
              <a:rPr lang="cs-CZ" sz="2000" dirty="0"/>
              <a:t> </a:t>
            </a:r>
            <a:r>
              <a:rPr lang="cs-CZ" sz="2000" dirty="0" err="1"/>
              <a:t>for</a:t>
            </a:r>
            <a:r>
              <a:rPr lang="cs-CZ" sz="2000" dirty="0"/>
              <a:t> </a:t>
            </a:r>
            <a:r>
              <a:rPr lang="cs-CZ" sz="2000" dirty="0" err="1"/>
              <a:t>continuous</a:t>
            </a:r>
            <a:r>
              <a:rPr lang="cs-CZ" sz="2000" dirty="0"/>
              <a:t> data“ (</a:t>
            </a:r>
            <a:r>
              <a:rPr lang="cs-CZ" sz="2000" dirty="0" err="1"/>
              <a:t>categorical</a:t>
            </a:r>
            <a:r>
              <a:rPr lang="cs-CZ" sz="2000" dirty="0"/>
              <a:t> </a:t>
            </a:r>
            <a:r>
              <a:rPr lang="cs-CZ" sz="2000" dirty="0" err="1"/>
              <a:t>variable</a:t>
            </a:r>
            <a:r>
              <a:rPr lang="cs-CZ" sz="2000" dirty="0"/>
              <a:t> </a:t>
            </a:r>
            <a:r>
              <a:rPr lang="cs-CZ" sz="2000" dirty="0" err="1"/>
              <a:t>define</a:t>
            </a:r>
            <a:r>
              <a:rPr lang="cs-CZ" sz="2000" dirty="0"/>
              <a:t> </a:t>
            </a:r>
            <a:r>
              <a:rPr lang="cs-CZ" sz="2000" dirty="0" err="1"/>
              <a:t>the</a:t>
            </a:r>
            <a:r>
              <a:rPr lang="cs-CZ" sz="2000" dirty="0"/>
              <a:t> </a:t>
            </a:r>
            <a:r>
              <a:rPr lang="cs-CZ" sz="2000" dirty="0" err="1"/>
              <a:t>groups</a:t>
            </a:r>
            <a:r>
              <a:rPr lang="cs-CZ" sz="2000" dirty="0"/>
              <a:t> </a:t>
            </a:r>
            <a:r>
              <a:rPr lang="cs-CZ" sz="2000" dirty="0" err="1"/>
              <a:t>that</a:t>
            </a:r>
            <a:r>
              <a:rPr lang="cs-CZ" sz="2000" dirty="0"/>
              <a:t> are </a:t>
            </a:r>
            <a:r>
              <a:rPr lang="cs-CZ" sz="2000" dirty="0" err="1"/>
              <a:t>compared</a:t>
            </a:r>
            <a:r>
              <a:rPr lang="cs-CZ" sz="2000" dirty="0"/>
              <a:t> by </a:t>
            </a:r>
            <a:r>
              <a:rPr lang="cs-CZ" sz="2000" dirty="0" err="1"/>
              <a:t>the</a:t>
            </a:r>
            <a:r>
              <a:rPr lang="cs-CZ" sz="2000" dirty="0"/>
              <a:t> </a:t>
            </a:r>
            <a:r>
              <a:rPr lang="cs-CZ" sz="2000" dirty="0" err="1"/>
              <a:t>tests</a:t>
            </a:r>
            <a:r>
              <a:rPr lang="cs-CZ" sz="2000" dirty="0"/>
              <a:t>) </a:t>
            </a:r>
            <a:endParaRPr lang="en-GB" sz="2000" dirty="0"/>
          </a:p>
        </p:txBody>
      </p:sp>
    </p:spTree>
    <p:custDataLst>
      <p:tags r:id="rId1"/>
    </p:custDataLst>
    <p:extLst>
      <p:ext uri="{BB962C8B-B14F-4D97-AF65-F5344CB8AC3E}">
        <p14:creationId xmlns:p14="http://schemas.microsoft.com/office/powerpoint/2010/main" val="23572506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Statistics_advanced_en[2020050712312290].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Choice"/>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SHOWTIME" val="csStop"/>
  <p:tag name="ARS_CHARTPARA_NUMBERDEC" val="0"/>
  <p:tag name="ARS_CHARTPARA_PERCENTDEC" val="1"/>
  <p:tag name="ARS_CHARTPARA_DATAPERCENTBASE" val="crResponse"/>
  <p:tag name="ARS_CHARTPARA_SHOW3D" val="0"/>
  <p:tag name="ARS_CHOICE_OPTIONLIMIT" val="1"/>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KEYPADPARA_OPTIONMODE" val="1"/>
  <p:tag name="ARS_RESPONSEPARA_CANVOTE" val="cvAll"/>
  <p:tag name="ARS_KEYPADPARA_MODIFYMODE" val="0"/>
  <p:tag name="ARS_KEYPADPARA_CHECKUID" val="0"/>
  <p:tag name="ARS_KEYPADPARA_SECRECYMODE" val="0"/>
  <p:tag name="ARS_CHOICE_SCOREMODE" val="0"/>
  <p:tag name="ARS_CHOICE_SCOREWRONG" val="0"/>
  <p:tag name="ARS_CHOICE_SCOREOPTIONZERO" val="0"/>
  <p:tag name="ARS_SLIDE_OPTIONTEXT_SHAPEID" val="3"/>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OPTIONTEXT" val="J&#10;Option 2&#10;Option 3&#10;Option 4&#10;Option 5"/>
  <p:tag name="ARS_CHOICE_OPTIONCOUNT" val="5"/>
  <p:tag name="ARS_PICTURE_LEFT_BAR" val="38"/>
  <p:tag name="ARS_PICTURE_TOP_BAR" val="89"/>
  <p:tag name="ARS_PICTURE_HEIGHT_BAR" val="337"/>
  <p:tag name="ARS_PICTURE_WIDTH_BAR" val="650"/>
  <p:tag name="ARS_CHARTPARA_TYPE" val="ctColumn"/>
  <p:tag name="ARS_CHARTPARA_DATALABELFONTSIZE" val="14"/>
  <p:tag name="ARS_PICTURE_HEIGHT_COLUMN" val="400"/>
  <p:tag name="ARS_PICTURE_LEFT_COLUMN" val="200"/>
  <p:tag name="ARS_PICTURE_WIDTH_COLUMN" val="400"/>
  <p:tag name="ARS_PICTURE_TOP_COLUMN" val="100"/>
  <p:tag name="ARS_CHARTPARA_PICTURENAME" val="a1d57eed-12a6-4202-ac84-e3d117beea01.jpg"/>
  <p:tag name="ARS_CHOICE_CORRECTANSWER" val="3"/>
  <p:tag name="ARS_RESPONSEPARA_NAMEMODE" val="0"/>
  <p:tag name="ARS_CHOICE_SCORERIGHT" val="1"/>
</p:tagLst>
</file>

<file path=ppt/tags/tag11.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5.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0.xml><?xml version="1.0" encoding="utf-8"?>
<p:tagLst xmlns:a="http://schemas.openxmlformats.org/drawingml/2006/main" xmlns:r="http://schemas.openxmlformats.org/officeDocument/2006/relationships" xmlns:p="http://schemas.openxmlformats.org/presentationml/2006/main">
  <p:tag name="ARS_RESPONSETYPE" val="Choice"/>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SHOWTIME" val="csStop"/>
  <p:tag name="ARS_CHARTPARA_NUMBERDEC" val="0"/>
  <p:tag name="ARS_CHARTPARA_PERCENTDEC" val="1"/>
  <p:tag name="ARS_CHARTPARA_DATAPERCENTBASE" val="crResponse"/>
  <p:tag name="ARS_CHARTPARA_SHOW3D" val="0"/>
  <p:tag name="ARS_CHOICE_OPTIONLIMIT" val="1"/>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RESPONSEPARA_CANVOTE" val="cvAll"/>
  <p:tag name="ARS_KEYPADPARA_MODIFYMODE" val="0"/>
  <p:tag name="ARS_KEYPADPARA_OPTIONMODE" val="1"/>
  <p:tag name="ARS_KEYPADPARA_CHECKUID" val="0"/>
  <p:tag name="ARS_KEYPADPARA_SECRECYMODE" val="0"/>
  <p:tag name="ARS_CHOICE_SCOREMODE" val="0"/>
  <p:tag name="ARS_CHOICE_SCOREWRONG" val="0"/>
  <p:tag name="ARS_CHOICE_SCOREOPTIONZERO" val="0"/>
  <p:tag name="ARS_SLIDE_OPTIONTEXT_SHAPEID" val="3"/>
  <p:tag name="ARS_CHARTPARA_SHOWWINDOW" val="0"/>
  <p:tag name="ARS_CHARTPOINTWIDTH" val="0.5"/>
  <p:tag name="ARS_RESPONSEPARA_NAMEMODE" val="0"/>
  <p:tag name="ARS_PICTURE_LEFT_BAR" val="38"/>
  <p:tag name="ARS_PICTURE_TOP_BAR" val="89"/>
  <p:tag name="ARS_PICTURE_HEIGHT_BAR" val="344"/>
  <p:tag name="ARS_PICTURE_WIDTH_BAR" val="650"/>
  <p:tag name="ARS_CHARTPARA_TYPE" val="ctColum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CHOICE_SCORERIGHT" val="1"/>
  <p:tag name="ARS_CHARTSHOWITEMTEXT" val="0"/>
  <p:tag name="ARS_SLIDE_OPTIONTEXT" val="Párový t-test&#10;Nepárový t-test&#10;M&#10;Option 4&#10;Option 5"/>
  <p:tag name="ARS_CHOICE_OPTIONCOUNT" val="5"/>
  <p:tag name="ARS_CHARTPARA_DATALABELFONTSIZE" val="14"/>
  <p:tag name="ARS_PICTURE_HEIGHT_COLUMN" val="400"/>
  <p:tag name="ARS_PICTURE_LEFT_COLUMN" val="200"/>
  <p:tag name="ARS_PICTURE_WIDTH_COLUMN" val="400"/>
  <p:tag name="ARS_PICTURE_TOP_COLUMN" val="100"/>
  <p:tag name="ARS_CHARTPARA_PICTURENAME" val="b5736604-a45e-47b6-b169-27358be640aa.jpg"/>
  <p:tag name="ARS_CHOICE_CORRECTANSWER" val="3"/>
</p:tagLst>
</file>

<file path=ppt/tags/tag21.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7.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29.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3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3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2.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3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4.xml><?xml version="1.0" encoding="utf-8"?>
<p:tagLst xmlns:a="http://schemas.openxmlformats.org/drawingml/2006/main" xmlns:r="http://schemas.openxmlformats.org/officeDocument/2006/relationships" xmlns:p="http://schemas.openxmlformats.org/presentationml/2006/main">
  <p:tag name="ARS_RESPONSETYPE" val="Number"/>
  <p:tag name="ARS_SLIDE_ISRESPONSED" val="0"/>
  <p:tag name="ARS_RESPONSED" val="0"/>
  <p:tag name="ARS_PICTURE_LEFT_BAR" val="0"/>
  <p:tag name="ARS_PICTURE_TOP_BAR" val="0"/>
  <p:tag name="ARS_PICTURE_HEIGHT_BAR" val="0"/>
  <p:tag name="ARS_PICTURE_WIDTH_BAR" val="0"/>
  <p:tag name="ARS_PICTURE_LEFT_COLUMN" val="200"/>
  <p:tag name="ARS_PICTURE_TOP_COLUMN" val="100"/>
  <p:tag name="ARS_PICTURE_HEIGHT_COLUMN" val="400"/>
  <p:tag name="ARS_PICTURE_WIDTH_COLUMN" val="400"/>
  <p:tag name="ARS_PICTURE_LEFT_PIE" val="200"/>
  <p:tag name="ARS_PICTURE_TOP_PIE" val="100"/>
  <p:tag name="ARS_PICTURE_HEIGHT_PIE" val="400"/>
  <p:tag name="ARS_PICTURE_WIDTH_PIE" val="400"/>
  <p:tag name="ARS_CHARTPARA_TYPE" val="ctBarBox"/>
  <p:tag name="ARS_CHARTPARA_DATAFORMAT" val="ltNumberValue"/>
  <p:tag name="ARS_CHARTPARA_SHOWTIME" val="csStop"/>
  <p:tag name="ARS_CHARTPARA_NUMBERDEC" val="0"/>
  <p:tag name="ARS_CHARTPARA_PERCENTDEC" val="1"/>
  <p:tag name="ARS_CHARTPARA_DATAPERCENTBASE" val="crParticipant"/>
  <p:tag name="ARS_CHARTPARA_SHOW3D" val="0"/>
  <p:tag name="ARS_RESPONSEPARA_CANVOTE" val="cvAll"/>
  <p:tag name="ARS_KEYPADPARA_MODIFYMODE" val="0"/>
  <p:tag name="ARS_KEYPADPARA_OPTIONMODE" val="0"/>
  <p:tag name="ARS_KEYPADPARA_CHECKUID" val="0"/>
  <p:tag name="ARS_KEYPADPARA_SECRECYMODE" val="0"/>
  <p:tag name="ARS_NUMBER_SCORERIGHT" val="1"/>
  <p:tag name="ARS_NUMBER_SCOREWRONG"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SHOWWINDOW" val="0"/>
  <p:tag name="ARS_CHARTPOINTWIDTH" val="0.5"/>
  <p:tag name="ARS_CHARTSHOWITEMTEXT" val="0"/>
  <p:tag name="ARS_ISEXISTCHART" val="False"/>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DUENO" val="100"/>
  <p:tag name="ARS_SLIDE_PARTICIPANTNUM_MEN" val="100"/>
  <p:tag name="ARS_SLIDE_SUBMITNUM_MEN" val="0"/>
  <p:tag name="ARS_SLIDE_PARTICIPANTNUM" val="100"/>
  <p:tag name="ARS_SLIDE_SUBMITNUM" val="0"/>
  <p:tag name="ARS_SLIDE_CORRECTNUM" val="0"/>
  <p:tag name="ARS_SLIDE_VOTEMEAN" val="0"/>
  <p:tag name="ARS_NUMBER_CORRECTANSWER" val="8"/>
  <p:tag name="ARS_RESPONSEPARA_NAMEMODE" val="0"/>
</p:tagLst>
</file>

<file path=ppt/tags/tag35.xml><?xml version="1.0" encoding="utf-8"?>
<p:tagLst xmlns:a="http://schemas.openxmlformats.org/drawingml/2006/main" xmlns:r="http://schemas.openxmlformats.org/officeDocument/2006/relationships" xmlns:p="http://schemas.openxmlformats.org/presentationml/2006/main">
  <p:tag name="ARS_SLIDETITLE_AUTOSETTEXT" val="Please give your number."/>
  <p:tag name="ARS_SLIDETITLE_AUTOSET" val="0"/>
</p:tagLst>
</file>

<file path=ppt/tags/tag36.xml><?xml version="1.0" encoding="utf-8"?>
<p:tagLst xmlns:a="http://schemas.openxmlformats.org/drawingml/2006/main" xmlns:r="http://schemas.openxmlformats.org/officeDocument/2006/relationships" xmlns:p="http://schemas.openxmlformats.org/presentationml/2006/main">
  <p:tag name="ARS_RESPONSETYPE" val="Number"/>
  <p:tag name="ARS_SLIDE_ISRESPONSED" val="0"/>
  <p:tag name="ARS_RESPONSED" val="0"/>
  <p:tag name="ARS_PICTURE_LEFT_BAR" val="0"/>
  <p:tag name="ARS_PICTURE_TOP_BAR" val="0"/>
  <p:tag name="ARS_PICTURE_HEIGHT_BAR" val="0"/>
  <p:tag name="ARS_PICTURE_WIDTH_BAR" val="0"/>
  <p:tag name="ARS_PICTURE_LEFT_COLUMN" val="200"/>
  <p:tag name="ARS_PICTURE_TOP_COLUMN" val="100"/>
  <p:tag name="ARS_PICTURE_HEIGHT_COLUMN" val="400"/>
  <p:tag name="ARS_PICTURE_WIDTH_COLUMN" val="400"/>
  <p:tag name="ARS_PICTURE_LEFT_PIE" val="200"/>
  <p:tag name="ARS_PICTURE_TOP_PIE" val="100"/>
  <p:tag name="ARS_PICTURE_HEIGHT_PIE" val="400"/>
  <p:tag name="ARS_PICTURE_WIDTH_PIE" val="400"/>
  <p:tag name="ARS_ISEXISTCHART" val="True"/>
  <p:tag name="ARS_CHARTPARA_TYPE" val="ctBarBox"/>
  <p:tag name="ARS_CHARTPARA_DATAFORMAT" val="ltNumberValue"/>
  <p:tag name="ARS_CHARTPARA_SHOWTIME" val="csStop"/>
  <p:tag name="ARS_CHARTPARA_NUMBERDEC" val="0"/>
  <p:tag name="ARS_CHARTPARA_PERCENTDEC" val="1"/>
  <p:tag name="ARS_CHARTPARA_DATAPERCENTBASE" val="crParticipant"/>
  <p:tag name="ARS_CHARTPARA_SHOW3D" val="0"/>
  <p:tag name="ARS_SLIDE_OPTIONTEXT" val="Option 1&#10;Option 2&#10;Option 3&#10;Option 4&#10;Option 5"/>
  <p:tag name="ARS_RESPONSEPARA_CANVOTE" val="cvAll"/>
  <p:tag name="ARS_KEYPADPARA_MODIFYMODE" val="0"/>
  <p:tag name="ARS_KEYPADPARA_CHECKUID" val="0"/>
  <p:tag name="ARS_KEYPADPARA_SECRECYMODE" val="0"/>
  <p:tag name="ARS_NUMBER_SCORERIGHT" val="1"/>
  <p:tag name="ARS_NUMBER_SCOREWRONG" val="0"/>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SHOWWINDOW" val="0"/>
  <p:tag name="ARS_CHARTPOINTWIDTH" val="0.5"/>
  <p:tag name="ARS_CHARTSHOWITEMTEXT" val="0"/>
  <p:tag name="ARS_RESPONSEPARA_NAMEMODE" val="0"/>
  <p:tag name="ARS_NUMBER_CORRECTANSWER" val="30"/>
  <p:tag name="ARS_KEYPADPARA_OPTIONMODE" val="0"/>
</p:tagLst>
</file>

<file path=ppt/tags/tag37.xml><?xml version="1.0" encoding="utf-8"?>
<p:tagLst xmlns:a="http://schemas.openxmlformats.org/drawingml/2006/main" xmlns:r="http://schemas.openxmlformats.org/officeDocument/2006/relationships" xmlns:p="http://schemas.openxmlformats.org/presentationml/2006/main">
  <p:tag name="ARS_SLIDETITLE_AUTOSETTEXT" val="Please give your number."/>
  <p:tag name="ARS_SLIDETITLE_AUTOSET" val="0"/>
</p:tagLst>
</file>

<file path=ppt/tags/tag3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39.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4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4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2.xml><?xml version="1.0" encoding="utf-8"?>
<p:tagLst xmlns:a="http://schemas.openxmlformats.org/drawingml/2006/main" xmlns:r="http://schemas.openxmlformats.org/officeDocument/2006/relationships" xmlns:p="http://schemas.openxmlformats.org/presentationml/2006/main">
  <p:tag name="ARS_RESPONSETYPE" val="Choice"/>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SHOWTIME" val="csStop"/>
  <p:tag name="ARS_CHARTPARA_NUMBERDEC" val="0"/>
  <p:tag name="ARS_CHARTPARA_PERCENTDEC" val="1"/>
  <p:tag name="ARS_CHARTPARA_DATAPERCENTBASE" val="crResponse"/>
  <p:tag name="ARS_CHARTPARA_SHOW3D" val="0"/>
  <p:tag name="ARS_CHOICE_OPTIONLIMIT" val="1"/>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RESPONSEPARA_NAMEMODE" val="0"/>
  <p:tag name="ARS_RESPONSEPARA_CANVOTE" val="cvAll"/>
  <p:tag name="ARS_KEYPADPARA_MODIFYMODE" val="0"/>
  <p:tag name="ARS_KEYPADPARA_OPTIONMODE" val="1"/>
  <p:tag name="ARS_KEYPADPARA_CHECKUID" val="0"/>
  <p:tag name="ARS_KEYPADPARA_SECRECYMODE" val="0"/>
  <p:tag name="ARS_CHOICE_SCOREMODE" val="0"/>
  <p:tag name="ARS_CHOICE_SCORERIGHT" val="1"/>
  <p:tag name="ARS_CHOICE_SCOREWRONG" val="0"/>
  <p:tag name="ARS_CHOICE_SCOREOPTIONZERO" val="0"/>
  <p:tag name="ARS_SLIDE_OPTIONTEXT_SHAPEID" val="4"/>
  <p:tag name="ARS_CHARTPARA_SHOWWINDOW" val="0"/>
  <p:tag name="ARS_CHARTPOINTWIDTH" val="0.5"/>
  <p:tag name="ARS_CHARTSHOWITEMTEXT" val="0"/>
  <p:tag name="ARS_PICTURE_LEFT_BAR" val="38"/>
  <p:tag name="ARS_PICTURE_TOP_BAR" val="89"/>
  <p:tag name="ARS_PICTURE_HEIGHT_BAR" val="344"/>
  <p:tag name="ARS_PICTURE_WIDTH_BAR" val="650"/>
  <p:tag name="ARS_CHARTPARA_TYPE" val="ctColum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OPTIONTEXT" val="faktor věku není pro kognitivní dysfunkci statisticky významný&#10;Pravděpodobnost vzniku kognitivní dysfunkce je dvakrát větší u diabetiků než u hypertoniků&#10;Věk, diabetes i hypertenze jsou navzájem nezávislé rizikové faktory&#10;P-hodnota je ve všech případech &lt; 0.05&#10;Lze usoudit na příčinnou souvislost mezi jednotlivými faktory a kognitivní dysfunkcí"/>
  <p:tag name="ARS_CHOICE_OPTIONCOUNT" val="5"/>
  <p:tag name="ARS_CHARTPARA_DATALABELFONTSIZE" val="14"/>
  <p:tag name="ARS_PICTURE_HEIGHT_COLUMN" val="400"/>
  <p:tag name="ARS_PICTURE_LEFT_COLUMN" val="200"/>
  <p:tag name="ARS_PICTURE_WIDTH_COLUMN" val="400"/>
  <p:tag name="ARS_PICTURE_TOP_COLUMN" val="100"/>
  <p:tag name="ARS_CHARTPARA_PICTURENAME" val="64f2873e-1182-4493-91aa-9b2c8d923029.jpg"/>
  <p:tag name="ARS_CHOICE_CORRECTANSWER" val="4"/>
</p:tagLst>
</file>

<file path=ppt/tags/tag43.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44.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4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6.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4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48.xml><?xml version="1.0" encoding="utf-8"?>
<p:tagLst xmlns:a="http://schemas.openxmlformats.org/drawingml/2006/main" xmlns:r="http://schemas.openxmlformats.org/officeDocument/2006/relationships" xmlns:p="http://schemas.openxmlformats.org/presentationml/2006/main">
  <p:tag name="ARS_RESPONSETYPE" val="Choice"/>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SHOWTIME" val="csStop"/>
  <p:tag name="ARS_CHARTPARA_NUMBERDEC" val="0"/>
  <p:tag name="ARS_CHARTPARA_PERCENTDEC" val="1"/>
  <p:tag name="ARS_CHARTPARA_DATAPERCENTBASE" val="crResponse"/>
  <p:tag name="ARS_CHARTPARA_SHOW3D" val="0"/>
  <p:tag name="ARS_CHOICE_OPTIONCOUNT" val="5"/>
  <p:tag name="ARS_CHOICE_OPTIONLIMIT" val="1"/>
  <p:tag name="ARS_SLIDE_OPTIONTEXT" val="Option 1&#10;Option 2&#10;Option 3&#10;Option 4&#10;Option 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RESPONSEPARA_NAMEMODE" val="0"/>
  <p:tag name="ARS_RESPONSEPARA_CANVOTE" val="cvAll"/>
  <p:tag name="ARS_KEYPADPARA_MODIFYMODE" val="0"/>
  <p:tag name="ARS_KEYPADPARA_OPTIONMODE" val="1"/>
  <p:tag name="ARS_KEYPADPARA_CHECKUID" val="0"/>
  <p:tag name="ARS_KEYPADPARA_SECRECYMODE" val="0"/>
  <p:tag name="ARS_CHOICE_SCOREMODE" val="0"/>
  <p:tag name="ARS_CHOICE_SCORERIGHT" val="1"/>
  <p:tag name="ARS_CHOICE_SCOREWRONG" val="0"/>
  <p:tag name="ARS_CHOICE_SCOREOPTIONZERO" val="0"/>
  <p:tag name="ARS_SLIDE_OPTIONTEXT_SHAPEID" val="3"/>
  <p:tag name="ARS_CHARTPARA_SHOWWINDOW" val="0"/>
  <p:tag name="ARS_CHARTPOINTWIDTH" val="0.5"/>
  <p:tag name="ARS_CHARTSHOWITEMTEXT" val="0"/>
  <p:tag name="ARS_PICTURE_LEFT_BAR" val="38"/>
  <p:tag name="ARS_PICTURE_TOP_BAR" val="89"/>
  <p:tag name="ARS_PICTURE_HEIGHT_BAR" val="344"/>
  <p:tag name="ARS_PICTURE_WIDTH_BAR" val="650"/>
  <p:tag name="ARS_CHARTPARA_TYPE" val="ctColumn"/>
  <p:tag name="ARS_CHARTPARA_DATALABELFONTSIZE" val="14"/>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PICTURE_HEIGHT_COLUMN" val="400"/>
  <p:tag name="ARS_PICTURE_LEFT_COLUMN" val="200"/>
  <p:tag name="ARS_PICTURE_WIDTH_COLUMN" val="400"/>
  <p:tag name="ARS_PICTURE_TOP_COLUMN" val="100"/>
  <p:tag name="ARS_CHARTPARA_PICTURENAME" val="7c45f477-2b96-4066-bfac-cd74c772ba84.jpg"/>
  <p:tag name="ARS_CHOICE_CORRECTANSWER" val="1"/>
</p:tagLst>
</file>

<file path=ppt/tags/tag49.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5.xml><?xml version="1.0" encoding="utf-8"?>
<p:tagLst xmlns:a="http://schemas.openxmlformats.org/drawingml/2006/main" xmlns:r="http://schemas.openxmlformats.org/officeDocument/2006/relationships" xmlns:p="http://schemas.openxmlformats.org/presentationml/2006/main">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NUMBERDEC" val="0"/>
  <p:tag name="ARS_CHARTPARA_PERCENTDEC" val="1"/>
  <p:tag name="ARS_CHARTPARA_DATAPERCENTBASE" val="crResponse"/>
  <p:tag name="ARS_CHARTPARA_SHOW3D" val="0"/>
  <p:tag name="ARS_CHOICE_OPTIONCOUNT" val="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RESPONSEPARA_CANVOTE" val="cvAll"/>
  <p:tag name="ARS_KEYPADPARA_MODIFYMODE" val="0"/>
  <p:tag name="ARS_KEYPADPARA_OPTIONMODE" val="1"/>
  <p:tag name="ARS_KEYPADPARA_CHECKUID" val="0"/>
  <p:tag name="ARS_KEYPADPARA_SECRECYMODE" val="0"/>
  <p:tag name="ARS_CHOICE_IISN" val="0"/>
  <p:tag name="ARS_CHOICE_SCOREMODE" val="0"/>
  <p:tag name="ARS_CHOICE_SCOREWRONG" val="0"/>
  <p:tag name="ARS_CHOICE_SCOREOPTIONZERO" val="0"/>
  <p:tag name="ARS_CHARTPARA_SHOWWINDOW" val="0"/>
  <p:tag name="ARS_CHARTPOINTWIDTH" val="0.5"/>
  <p:tag name="ARS_CHARTSHOWITEMTEXT" val="0"/>
  <p:tag name="ARS_PICTURE_LEFT_BAR" val="38"/>
  <p:tag name="ARS_PICTURE_TOP_BAR" val="89"/>
  <p:tag name="ARS_PICTURE_HEIGHT_BAR" val="344"/>
  <p:tag name="ARS_PICTURE_WIDTH_BAR" val="65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RESPONSEPARA_NAMEMODE" val="0"/>
  <p:tag name="ARS_CHOICE_SCORERIGHT" val="1"/>
  <p:tag name="ARS_RESPONSETYPE" val="Choice"/>
  <p:tag name="ARS_CHOICE_OPTIONLIMIT" val="1"/>
  <p:tag name="ARS_CHOICE_CORRECTANSWER" val="1"/>
  <p:tag name="ARS_SLIDE_OPTIONTEXT" val="Ordinální&#10;Intervalová&#10;Binární&#10;Spojitá&#10;Kvalitativní"/>
  <p:tag name="ARS_SLIDE_OPTIONTEXT_SHAPEID" val="4"/>
  <p:tag name="ARS_CHARTPARA_TYPE" val="ctColumn"/>
  <p:tag name="ARS_CHARTPARA_DATALABELFONTSIZE" val="14"/>
  <p:tag name="ARS_PICTURE_HEIGHT_COLUMN" val="400"/>
  <p:tag name="ARS_PICTURE_LEFT_COLUMN" val="200"/>
  <p:tag name="ARS_PICTURE_WIDTH_COLUMN" val="400"/>
  <p:tag name="ARS_PICTURE_TOP_COLUMN" val="100"/>
  <p:tag name="ARS_CHARTPARA_PICTURENAME" val="727af50c-f192-401f-8063-bc258a940bdb.jpg"/>
  <p:tag name="ARS_PICTRUE_SHOWBYHAND" val="0"/>
  <p:tag name="ARS_CHARTPARA_SHOWTIME" val="csStop"/>
</p:tagLst>
</file>

<file path=ppt/tags/tag50.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51.xml><?xml version="1.0" encoding="utf-8"?>
<p:tagLst xmlns:a="http://schemas.openxmlformats.org/drawingml/2006/main" xmlns:r="http://schemas.openxmlformats.org/officeDocument/2006/relationships" xmlns:p="http://schemas.openxmlformats.org/presentationml/2006/main">
  <p:tag name="ARS_RESPONSETYPE" val="Choice"/>
  <p:tag name="ARS_SLIDE_ISRESPONSED" val="0"/>
  <p:tag name="ARS_RESPONSED" val="0"/>
  <p:tag name="ARS_PICTURE_LEFT_PIE" val="200"/>
  <p:tag name="ARS_PICTURE_TOP_PIE" val="100"/>
  <p:tag name="ARS_PICTURE_HEIGHT_PIE" val="400"/>
  <p:tag name="ARS_PICTURE_WIDTH_PIE" val="400"/>
  <p:tag name="ARS_ISEXISTCHART" val="True"/>
  <p:tag name="ARS_CHARTPARA_DATAFORMAT" val="ltNumberValue"/>
  <p:tag name="ARS_CHARTPARA_SHOWTIME" val="csStop"/>
  <p:tag name="ARS_CHARTPARA_NUMBERDEC" val="0"/>
  <p:tag name="ARS_CHARTPARA_PERCENTDEC" val="1"/>
  <p:tag name="ARS_CHARTPARA_DATAPERCENTBASE" val="crResponse"/>
  <p:tag name="ARS_CHARTPARA_SHOW3D" val="0"/>
  <p:tag name="ARS_CHOICE_OPTIONLIMIT" val="1"/>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BOLD" val="False"/>
  <p:tag name="ARS_CHARTPARA_DATALABELFONTITALIC" val="False"/>
  <p:tag name="ARS_CHARTPARA_DATALABELFONTCOLOR" val="-16777216"/>
  <p:tag name="ARS_RESPONSEPARA_NAMEMODE" val="0"/>
  <p:tag name="ARS_RESPONSEPARA_CANVOTE" val="cvAll"/>
  <p:tag name="ARS_KEYPADPARA_MODIFYMODE" val="0"/>
  <p:tag name="ARS_KEYPADPARA_OPTIONMODE" val="1"/>
  <p:tag name="ARS_KEYPADPARA_CHECKUID" val="0"/>
  <p:tag name="ARS_CHOICE_SCOREMODE" val="0"/>
  <p:tag name="ARS_CHOICE_SCORERIGHT" val="1"/>
  <p:tag name="ARS_CHOICE_SCOREWRONG" val="0"/>
  <p:tag name="ARS_CHOICE_SCOREOPTIONZERO" val="0"/>
  <p:tag name="ARS_SLIDE_OPTIONTEXT_SHAPEID" val="3"/>
  <p:tag name="ARS_CHARTPARA_SHOWWINDOW" val="0"/>
  <p:tag name="ARS_CHARTPOINTWIDTH" val="0.5"/>
  <p:tag name="ARS_CHARTSHOWITEMTEXT" val="0"/>
  <p:tag name="ARS_KEYPADPARA_SECRECYMODE" val="1"/>
  <p:tag name="ARS_PICTURE_LEFT_BAR" val="38"/>
  <p:tag name="ARS_PICTURE_TOP_BAR" val="89"/>
  <p:tag name="ARS_PICTURE_HEIGHT_BAR" val="344"/>
  <p:tag name="ARS_PICTURE_WIDTH_BAR" val="650"/>
  <p:tag name="ARS_CHARTPARA_TYPE" val="ctColumn"/>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 name="ARS_SLIDE_OPTIONTEXT" val="N&#10;Option 2&#10;Option 3&#10;Option 4&#10;Option 5"/>
  <p:tag name="ARS_CHOICE_OPTIONCOUNT" val="5"/>
  <p:tag name="ARS_CHARTPARA_DATALABELFONTSIZE" val="14"/>
  <p:tag name="ARS_PICTURE_HEIGHT_COLUMN" val="400"/>
  <p:tag name="ARS_PICTURE_LEFT_COLUMN" val="520"/>
  <p:tag name="ARS_PICTURE_WIDTH_COLUMN" val="400"/>
  <p:tag name="ARS_PICTURE_TOP_COLUMN" val="107"/>
  <p:tag name="ARS_CHARTPARA_PICTURENAME" val="f8d4a4c2-c063-463c-9c63-9e3a414773a0.jpg"/>
  <p:tag name="ARS_CHOICE_CORRECTANSWER" val="4"/>
</p:tagLst>
</file>

<file path=ppt/tags/tag52.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SLIDETITLE_AUTOSETTEXT" val="Please make your selection..."/>
  <p:tag name="ARS_SLIDETITLE_AUTOSE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8.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ags/tag9.xml><?xml version="1.0" encoding="utf-8"?>
<p:tagLst xmlns:a="http://schemas.openxmlformats.org/drawingml/2006/main" xmlns:r="http://schemas.openxmlformats.org/officeDocument/2006/relationships" xmlns:p="http://schemas.openxmlformats.org/presentationml/2006/main">
  <p:tag name="ARS_RESPONSETYPE" val="Slid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5552166"/>
  <p:tag name="ARS_CHARTCOLOR_1" val="-62438"/>
  <p:tag name="ARS_CHARTCOLOR_2" val="-141460"/>
  <p:tag name="ARS_CHARTCOLOR_3" val="-16759603"/>
  <p:tag name="ARS_CHARTCOLOR_4" val="-16728643"/>
  <p:tag name="ARS_CHARTCOLOR_5" val="-970509"/>
  <p:tag name="ARS_CHARTCOLOR_6" val="-10040012"/>
  <p:tag name="ARS_CHARTCOLOR_7" val="-6593024"/>
  <p:tag name="ARS_CHARTCOLOR_8" val="-16456731"/>
  <p:tag name="ARS_CHARTCOLOR_9" val="-575355"/>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TotalTime>
  <Words>3162</Words>
  <Application>Microsoft Office PowerPoint</Application>
  <PresentationFormat>Širokoúhlá obrazovka</PresentationFormat>
  <Paragraphs>292</Paragraphs>
  <Slides>36</Slides>
  <Notes>2</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36</vt:i4>
      </vt:variant>
    </vt:vector>
  </HeadingPairs>
  <TitlesOfParts>
    <vt:vector size="45" baseType="lpstr">
      <vt:lpstr>Arial</vt:lpstr>
      <vt:lpstr>Calibri</vt:lpstr>
      <vt:lpstr>Calibri Light</vt:lpstr>
      <vt:lpstr>Times New Roman</vt:lpstr>
      <vt:lpstr>Verdana</vt:lpstr>
      <vt:lpstr>Wingdings</vt:lpstr>
      <vt:lpstr>Motiv Office</vt:lpstr>
      <vt:lpstr>Visio</vt:lpstr>
      <vt:lpstr>Graph</vt:lpstr>
      <vt:lpstr>Statistical methods in biology and medicine II</vt:lpstr>
      <vt:lpstr>Repetition</vt:lpstr>
      <vt:lpstr>Repetition - kinds of data</vt:lpstr>
      <vt:lpstr>The level of education (basic, high school, university) is an example of...</vt:lpstr>
      <vt:lpstr>Repetition - formulation of statistical hypotheses</vt:lpstr>
      <vt:lpstr>Repetitions - errors in hypothesis testing</vt:lpstr>
      <vt:lpstr>Statistical tests</vt:lpstr>
      <vt:lpstr>Power of a test...</vt:lpstr>
      <vt:lpstr>Correlation of two continuous parameters</vt:lpstr>
      <vt:lpstr>Examples of correlation coefficients</vt:lpstr>
      <vt:lpstr>Parametric vs. non-parametric tests for continuous data</vt:lpstr>
      <vt:lpstr>Tests for continuous data - paired vs. unpaired tests</vt:lpstr>
      <vt:lpstr>One-tailed vs. two-tailed tests</vt:lpstr>
      <vt:lpstr>Tests for continuous data, 2 samples – examples</vt:lpstr>
      <vt:lpstr>Advanced statistics</vt:lpstr>
      <vt:lpstr>Tests for continuous data, more than 2 samples – examples</vt:lpstr>
      <vt:lpstr>Choose the best test</vt:lpstr>
      <vt:lpstr>ANOVA</vt:lpstr>
      <vt:lpstr>Nonparametric „ANOVA“</vt:lpstr>
      <vt:lpstr>Multiple comparisons problem</vt:lpstr>
      <vt:lpstr>Contingency tables</vt:lpstr>
      <vt:lpstr>Tests for categorical data</vt:lpstr>
      <vt:lpstr>Relative risk and odds ratio in 2x2 tables</vt:lpstr>
      <vt:lpstr>Tests for categorical data - examples</vt:lpstr>
      <vt:lpstr>Example</vt:lpstr>
      <vt:lpstr>Example</vt:lpstr>
      <vt:lpstr>Regression models</vt:lpstr>
      <vt:lpstr>Contribution of factors</vt:lpstr>
      <vt:lpstr>Choose the right statement</vt:lpstr>
      <vt:lpstr>What to do with the ordinal data?</vt:lpstr>
      <vt:lpstr>Survival analysis</vt:lpstr>
      <vt:lpstr>Kaplan-Meier survival curve</vt:lpstr>
      <vt:lpstr>Tests for survival</vt:lpstr>
      <vt:lpstr>Choose the right answer...</vt:lpstr>
      <vt:lpstr>Cluster analysis</vt:lpstr>
      <vt:lpstr>Choose the right answer...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methods in biology and medicine II</dc:title>
  <dc:creator>Machal</dc:creator>
  <cp:lastModifiedBy>Jan Máchal</cp:lastModifiedBy>
  <cp:revision>66</cp:revision>
  <dcterms:created xsi:type="dcterms:W3CDTF">2016-03-15T07:40:15Z</dcterms:created>
  <dcterms:modified xsi:type="dcterms:W3CDTF">2020-05-07T10:31:48Z</dcterms:modified>
</cp:coreProperties>
</file>