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1"/>
  </p:notesMasterIdLst>
  <p:sldIdLst>
    <p:sldId id="316" r:id="rId2"/>
    <p:sldId id="409" r:id="rId3"/>
    <p:sldId id="452" r:id="rId4"/>
    <p:sldId id="507" r:id="rId5"/>
    <p:sldId id="506" r:id="rId6"/>
    <p:sldId id="453" r:id="rId7"/>
    <p:sldId id="513" r:id="rId8"/>
    <p:sldId id="526" r:id="rId9"/>
    <p:sldId id="527" r:id="rId10"/>
    <p:sldId id="488" r:id="rId11"/>
    <p:sldId id="519" r:id="rId12"/>
    <p:sldId id="528" r:id="rId13"/>
    <p:sldId id="529" r:id="rId14"/>
    <p:sldId id="530" r:id="rId15"/>
    <p:sldId id="531" r:id="rId16"/>
    <p:sldId id="525" r:id="rId17"/>
    <p:sldId id="520" r:id="rId18"/>
    <p:sldId id="516" r:id="rId19"/>
    <p:sldId id="490" r:id="rId20"/>
    <p:sldId id="492" r:id="rId21"/>
    <p:sldId id="494" r:id="rId22"/>
    <p:sldId id="493" r:id="rId23"/>
    <p:sldId id="495" r:id="rId24"/>
    <p:sldId id="502" r:id="rId25"/>
    <p:sldId id="503" r:id="rId26"/>
    <p:sldId id="504" r:id="rId27"/>
    <p:sldId id="505" r:id="rId28"/>
    <p:sldId id="497" r:id="rId29"/>
    <p:sldId id="499" r:id="rId30"/>
    <p:sldId id="501" r:id="rId31"/>
    <p:sldId id="482" r:id="rId32"/>
    <p:sldId id="480" r:id="rId33"/>
    <p:sldId id="517" r:id="rId34"/>
    <p:sldId id="518" r:id="rId35"/>
    <p:sldId id="467" r:id="rId36"/>
    <p:sldId id="479" r:id="rId37"/>
    <p:sldId id="465" r:id="rId38"/>
    <p:sldId id="510" r:id="rId39"/>
    <p:sldId id="472" r:id="rId40"/>
    <p:sldId id="512" r:id="rId41"/>
    <p:sldId id="511" r:id="rId42"/>
    <p:sldId id="473" r:id="rId43"/>
    <p:sldId id="478" r:id="rId44"/>
    <p:sldId id="477" r:id="rId45"/>
    <p:sldId id="474" r:id="rId46"/>
    <p:sldId id="475" r:id="rId47"/>
    <p:sldId id="476" r:id="rId48"/>
    <p:sldId id="508" r:id="rId49"/>
    <p:sldId id="514" r:id="rId50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  <a:srgbClr val="FF0000"/>
    <a:srgbClr val="FFFF0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615" autoAdjust="0"/>
    <p:restoredTop sz="86220" autoAdjust="0"/>
  </p:normalViewPr>
  <p:slideViewPr>
    <p:cSldViewPr>
      <p:cViewPr varScale="1">
        <p:scale>
          <a:sx n="64" d="100"/>
          <a:sy n="64" d="100"/>
        </p:scale>
        <p:origin x="90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7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Click to edit Master text styles</a:t>
            </a:r>
          </a:p>
          <a:p>
            <a:pPr lvl="1"/>
            <a:r>
              <a:rPr lang="cs-CZ" noProof="0"/>
              <a:t>Second level</a:t>
            </a:r>
          </a:p>
          <a:p>
            <a:pPr lvl="2"/>
            <a:r>
              <a:rPr lang="cs-CZ" noProof="0"/>
              <a:t>Third level</a:t>
            </a:r>
          </a:p>
          <a:p>
            <a:pPr lvl="3"/>
            <a:r>
              <a:rPr lang="cs-CZ" noProof="0"/>
              <a:t>Fourth level</a:t>
            </a:r>
          </a:p>
          <a:p>
            <a:pPr lvl="4"/>
            <a:r>
              <a:rPr lang="cs-CZ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9F3B9B1-E5BA-4B6B-A6B5-FF9CE684602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2193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C494B3-9717-43CC-9463-89E496E11CFD}" type="slidenum">
              <a:rPr lang="cs-CZ" smtClean="0">
                <a:latin typeface="Arial" pitchFamily="34" charset="0"/>
                <a:cs typeface="Arial" pitchFamily="34" charset="0"/>
              </a:rPr>
              <a:pPr/>
              <a:t>1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3993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639D312-2A7F-4ABF-871D-BA33392E2FBE}" type="slidenum">
              <a:rPr lang="en-US" sz="1200"/>
              <a:pPr algn="r"/>
              <a:t>1</a:t>
            </a:fld>
            <a:endParaRPr lang="en-US" sz="1200"/>
          </a:p>
        </p:txBody>
      </p:sp>
      <p:sp>
        <p:nvSpPr>
          <p:cNvPr id="399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Nadpis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graf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cs-CZ" noProof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cs-CZ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9"/>
          <p:cNvGrpSpPr>
            <a:grpSpLocks/>
          </p:cNvGrpSpPr>
          <p:nvPr/>
        </p:nvGrpSpPr>
        <p:grpSpPr bwMode="auto">
          <a:xfrm>
            <a:off x="0" y="908050"/>
            <a:ext cx="9144000" cy="73025"/>
            <a:chOff x="0" y="1026"/>
            <a:chExt cx="5760" cy="90"/>
          </a:xfrm>
        </p:grpSpPr>
        <p:sp>
          <p:nvSpPr>
            <p:cNvPr id="1031" name="Rectangle 7"/>
            <p:cNvSpPr>
              <a:spLocks noChangeArrowheads="1"/>
            </p:cNvSpPr>
            <p:nvPr userDrawn="1"/>
          </p:nvSpPr>
          <p:spPr bwMode="auto">
            <a:xfrm>
              <a:off x="0" y="1026"/>
              <a:ext cx="5760" cy="45"/>
            </a:xfrm>
            <a:prstGeom prst="rect">
              <a:avLst/>
            </a:prstGeom>
            <a:gradFill rotWithShape="1">
              <a:gsLst>
                <a:gs pos="0">
                  <a:srgbClr val="000066"/>
                </a:gs>
                <a:gs pos="100000">
                  <a:srgbClr val="6699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sk-SK" sz="1200" b="1">
                <a:latin typeface="Arial" charset="0"/>
                <a:cs typeface="+mn-cs"/>
              </a:endParaRPr>
            </a:p>
          </p:txBody>
        </p:sp>
        <p:sp>
          <p:nvSpPr>
            <p:cNvPr id="1032" name="Rectangle 8"/>
            <p:cNvSpPr>
              <a:spLocks noChangeArrowheads="1"/>
            </p:cNvSpPr>
            <p:nvPr userDrawn="1"/>
          </p:nvSpPr>
          <p:spPr bwMode="auto">
            <a:xfrm>
              <a:off x="0" y="1071"/>
              <a:ext cx="5760" cy="45"/>
            </a:xfrm>
            <a:prstGeom prst="rect">
              <a:avLst/>
            </a:prstGeom>
            <a:gradFill rotWithShape="1">
              <a:gsLst>
                <a:gs pos="0">
                  <a:srgbClr val="000066"/>
                </a:gs>
                <a:gs pos="100000">
                  <a:srgbClr val="CC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sk-SK" sz="1200" b="1">
                <a:latin typeface="Arial" charset="0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0" r:id="rId3"/>
    <p:sldLayoutId id="2147483659" r:id="rId4"/>
    <p:sldLayoutId id="2147483658" r:id="rId5"/>
    <p:sldLayoutId id="2147483657" r:id="rId6"/>
    <p:sldLayoutId id="2147483656" r:id="rId7"/>
    <p:sldLayoutId id="2147483655" r:id="rId8"/>
    <p:sldLayoutId id="2147483654" r:id="rId9"/>
    <p:sldLayoutId id="2147483653" r:id="rId10"/>
    <p:sldLayoutId id="2147483652" r:id="rId11"/>
    <p:sldLayoutId id="2147483651" r:id="rId12"/>
    <p:sldLayoutId id="214748365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2.png"/><Relationship Id="rId4" Type="http://schemas.openxmlformats.org/officeDocument/2006/relationships/image" Target="../media/image1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2.png"/><Relationship Id="rId4" Type="http://schemas.openxmlformats.org/officeDocument/2006/relationships/image" Target="../media/image16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43888" y="188913"/>
            <a:ext cx="647700" cy="5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4333875" y="2867025"/>
            <a:ext cx="5619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sz="1200" b="1"/>
              <a:t>;</a:t>
            </a:r>
          </a:p>
        </p:txBody>
      </p:sp>
      <p:sp>
        <p:nvSpPr>
          <p:cNvPr id="2052" name="Rectangle 6"/>
          <p:cNvSpPr>
            <a:spLocks noChangeArrowheads="1"/>
          </p:cNvSpPr>
          <p:nvPr/>
        </p:nvSpPr>
        <p:spPr bwMode="auto">
          <a:xfrm>
            <a:off x="4362450" y="2828925"/>
            <a:ext cx="514350" cy="2190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 b="1"/>
          </a:p>
        </p:txBody>
      </p:sp>
      <p:sp>
        <p:nvSpPr>
          <p:cNvPr id="2053" name="Rectangle 7"/>
          <p:cNvSpPr>
            <a:spLocks noChangeArrowheads="1"/>
          </p:cNvSpPr>
          <p:nvPr/>
        </p:nvSpPr>
        <p:spPr bwMode="auto">
          <a:xfrm>
            <a:off x="4321175" y="3797300"/>
            <a:ext cx="542925" cy="2190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 b="1"/>
          </a:p>
        </p:txBody>
      </p:sp>
      <p:sp>
        <p:nvSpPr>
          <p:cNvPr id="2054" name="Rectangle 8"/>
          <p:cNvSpPr>
            <a:spLocks noGrp="1" noChangeArrowheads="1"/>
          </p:cNvSpPr>
          <p:nvPr>
            <p:ph type="ctrTitle"/>
          </p:nvPr>
        </p:nvSpPr>
        <p:spPr bwMode="auto">
          <a:xfrm>
            <a:off x="684213" y="2133600"/>
            <a:ext cx="7772400" cy="14700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dirty="0" err="1">
                <a:solidFill>
                  <a:schemeClr val="bg1"/>
                </a:solidFill>
              </a:rPr>
              <a:t>Acute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heart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failure</a:t>
            </a:r>
            <a:br>
              <a:rPr lang="cs-CZ" dirty="0">
                <a:solidFill>
                  <a:schemeClr val="bg1"/>
                </a:solidFill>
              </a:rPr>
            </a:b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055" name="Rectangle 9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31913" y="4652963"/>
            <a:ext cx="6400800" cy="1752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sk-SK" sz="2400" dirty="0">
                <a:solidFill>
                  <a:srgbClr val="FFFF00"/>
                </a:solidFill>
              </a:rPr>
              <a:t>Martin </a:t>
            </a:r>
            <a:r>
              <a:rPr lang="sk-SK" sz="2400" dirty="0" err="1">
                <a:solidFill>
                  <a:srgbClr val="FFFF00"/>
                </a:solidFill>
              </a:rPr>
              <a:t>Radvan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87B5BF0-0AF3-48EB-9BA9-8D390B090F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90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z="4000" dirty="0">
              <a:solidFill>
                <a:srgbClr val="FFFF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5750" y="1196752"/>
            <a:ext cx="8858250" cy="48244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3600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14751"/>
            <a:ext cx="7164288" cy="6643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6EAEC61-1287-4255-ACEB-141F2F7CDE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39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868"/>
    </mc:Choice>
    <mc:Fallback>
      <p:transition spd="slow" advTm="72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5750" y="1196752"/>
            <a:ext cx="8858250" cy="48244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3600" dirty="0">
              <a:solidFill>
                <a:srgbClr val="FFFF00"/>
              </a:solidFill>
            </a:endParaRPr>
          </a:p>
        </p:txBody>
      </p:sp>
      <p:pic>
        <p:nvPicPr>
          <p:cNvPr id="5" name="Zástupný symbol pro obsah 8" descr="AHF management ESC guideliness 2012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6512" y="260648"/>
            <a:ext cx="9180512" cy="6378158"/>
          </a:xfrm>
          <a:prstGeom prst="rect">
            <a:avLst/>
          </a:prstGeom>
          <a:ln>
            <a:noFill/>
          </a:ln>
        </p:spPr>
      </p:pic>
      <p:sp>
        <p:nvSpPr>
          <p:cNvPr id="2" name="Obdélník 1"/>
          <p:cNvSpPr/>
          <p:nvPr/>
        </p:nvSpPr>
        <p:spPr>
          <a:xfrm>
            <a:off x="2123728" y="5229200"/>
            <a:ext cx="864096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3419872" y="5229200"/>
            <a:ext cx="1008112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4860032" y="5229200"/>
            <a:ext cx="864096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6228184" y="5229200"/>
            <a:ext cx="1080120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7596336" y="5229200"/>
            <a:ext cx="1224136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AE6AF3C7-4845-46F8-81CE-69F2C33222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869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29"/>
    </mc:Choice>
    <mc:Fallback>
      <p:transition spd="slow" advTm="27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5750" y="1196752"/>
            <a:ext cx="8858250" cy="48244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3600" dirty="0">
              <a:solidFill>
                <a:srgbClr val="FFFF00"/>
              </a:solidFill>
            </a:endParaRPr>
          </a:p>
        </p:txBody>
      </p:sp>
      <p:pic>
        <p:nvPicPr>
          <p:cNvPr id="5" name="Zástupný symbol pro obsah 8" descr="AHF management ESC guideliness 2012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6512" y="260648"/>
            <a:ext cx="9180512" cy="6378158"/>
          </a:xfrm>
          <a:prstGeom prst="rect">
            <a:avLst/>
          </a:prstGeom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3419872" y="5229200"/>
            <a:ext cx="1008112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4860032" y="5229200"/>
            <a:ext cx="864096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6228184" y="5229200"/>
            <a:ext cx="1080120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7596336" y="5229200"/>
            <a:ext cx="1224136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BE53935-C94B-4CED-99F6-1E3DB53C25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10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37"/>
    </mc:Choice>
    <mc:Fallback>
      <p:transition spd="slow" advTm="13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5750" y="1196752"/>
            <a:ext cx="8858250" cy="48244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3600" dirty="0">
              <a:solidFill>
                <a:srgbClr val="FFFF00"/>
              </a:solidFill>
            </a:endParaRPr>
          </a:p>
        </p:txBody>
      </p:sp>
      <p:pic>
        <p:nvPicPr>
          <p:cNvPr id="5" name="Zástupný symbol pro obsah 8" descr="AHF management ESC guideliness 2012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6512" y="260648"/>
            <a:ext cx="9180512" cy="6378158"/>
          </a:xfrm>
          <a:prstGeom prst="rect">
            <a:avLst/>
          </a:prstGeom>
          <a:ln>
            <a:noFill/>
          </a:ln>
        </p:spPr>
      </p:pic>
      <p:sp>
        <p:nvSpPr>
          <p:cNvPr id="4" name="Obdélník 3"/>
          <p:cNvSpPr/>
          <p:nvPr/>
        </p:nvSpPr>
        <p:spPr>
          <a:xfrm>
            <a:off x="4860032" y="5229200"/>
            <a:ext cx="864096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6228184" y="5229200"/>
            <a:ext cx="1080120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7596336" y="5229200"/>
            <a:ext cx="1224136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A8E08F5-2935-474E-BAD0-78D3164B73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10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71"/>
    </mc:Choice>
    <mc:Fallback>
      <p:transition spd="slow" advTm="13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5750" y="1196752"/>
            <a:ext cx="8858250" cy="48244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3600" dirty="0">
              <a:solidFill>
                <a:srgbClr val="FFFF00"/>
              </a:solidFill>
            </a:endParaRPr>
          </a:p>
        </p:txBody>
      </p:sp>
      <p:pic>
        <p:nvPicPr>
          <p:cNvPr id="5" name="Zástupný symbol pro obsah 8" descr="AHF management ESC guideliness 2012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6512" y="260648"/>
            <a:ext cx="9180512" cy="6378158"/>
          </a:xfrm>
          <a:prstGeom prst="rect">
            <a:avLst/>
          </a:prstGeom>
          <a:ln>
            <a:noFill/>
          </a:ln>
        </p:spPr>
      </p:pic>
      <p:sp>
        <p:nvSpPr>
          <p:cNvPr id="6" name="Obdélník 5"/>
          <p:cNvSpPr/>
          <p:nvPr/>
        </p:nvSpPr>
        <p:spPr>
          <a:xfrm>
            <a:off x="6228184" y="5229200"/>
            <a:ext cx="1080120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7596336" y="5229200"/>
            <a:ext cx="1224136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96E83B2-A129-44AE-AC6B-63FAB8F91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10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03"/>
    </mc:Choice>
    <mc:Fallback>
      <p:transition spd="slow" advTm="16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5750" y="1196752"/>
            <a:ext cx="8858250" cy="48244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3600" dirty="0">
              <a:solidFill>
                <a:srgbClr val="FFFF00"/>
              </a:solidFill>
            </a:endParaRPr>
          </a:p>
        </p:txBody>
      </p:sp>
      <p:pic>
        <p:nvPicPr>
          <p:cNvPr id="5" name="Zástupný symbol pro obsah 8" descr="AHF management ESC guideliness 2012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6512" y="260648"/>
            <a:ext cx="9180512" cy="6378158"/>
          </a:xfrm>
          <a:prstGeom prst="rect">
            <a:avLst/>
          </a:prstGeom>
          <a:ln>
            <a:noFill/>
          </a:ln>
        </p:spPr>
      </p:pic>
      <p:sp>
        <p:nvSpPr>
          <p:cNvPr id="7" name="Obdélník 6"/>
          <p:cNvSpPr/>
          <p:nvPr/>
        </p:nvSpPr>
        <p:spPr>
          <a:xfrm>
            <a:off x="7596336" y="5229200"/>
            <a:ext cx="1224136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31AD33B-5B1A-497C-B9F9-F7ADE8DCE3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10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97"/>
    </mc:Choice>
    <mc:Fallback>
      <p:transition spd="slow" advTm="23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5750" y="1196752"/>
            <a:ext cx="8858250" cy="48244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3600" dirty="0">
              <a:solidFill>
                <a:srgbClr val="FFFF00"/>
              </a:solidFill>
            </a:endParaRPr>
          </a:p>
        </p:txBody>
      </p:sp>
      <p:pic>
        <p:nvPicPr>
          <p:cNvPr id="5" name="Zástupný symbol pro obsah 8" descr="AHF management ESC guideliness 2012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6512" y="260648"/>
            <a:ext cx="9180512" cy="6378158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318E2AE-F640-4CE5-9A70-003ECE7A17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991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50"/>
    </mc:Choice>
    <mc:Fallback>
      <p:transition spd="slow" advTm="12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5750" y="1196752"/>
            <a:ext cx="8858250" cy="48244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3600" dirty="0">
              <a:solidFill>
                <a:srgbClr val="FFFF00"/>
              </a:solidFill>
            </a:endParaRPr>
          </a:p>
        </p:txBody>
      </p:sp>
      <p:pic>
        <p:nvPicPr>
          <p:cNvPr id="5" name="Zástupný symbol pro obsah 8" descr="AHF management ESC guideliness 2012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6512" y="260648"/>
            <a:ext cx="9180512" cy="6378158"/>
          </a:xfrm>
          <a:prstGeom prst="rect">
            <a:avLst/>
          </a:prstGeom>
        </p:spPr>
      </p:pic>
      <p:pic>
        <p:nvPicPr>
          <p:cNvPr id="4" name="Obrázek 3" descr="ESC guideliness A a CHF EHJ 2012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980728"/>
            <a:ext cx="4752528" cy="2065063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BE6DF04-4232-4896-8CB7-14B2A30C85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35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37"/>
    </mc:Choice>
    <mc:Fallback>
      <p:transition spd="slow" advTm="8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7152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4000" dirty="0" err="1">
                <a:solidFill>
                  <a:srgbClr val="FFFF00"/>
                </a:solidFill>
              </a:rPr>
              <a:t>Pathopysiology</a:t>
            </a:r>
            <a:endParaRPr lang="cs-CZ" sz="4000" dirty="0">
              <a:solidFill>
                <a:srgbClr val="FFFF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560" y="1628800"/>
            <a:ext cx="4392488" cy="1800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>
                <a:solidFill>
                  <a:srgbClr val="FFFF00"/>
                </a:solidFill>
              </a:rPr>
              <a:t>Dry-</a:t>
            </a:r>
            <a:r>
              <a:rPr lang="cs-CZ" altLang="cs-CZ" sz="3600" dirty="0" err="1">
                <a:solidFill>
                  <a:srgbClr val="FFFF00"/>
                </a:solidFill>
              </a:rPr>
              <a:t>warm</a:t>
            </a:r>
            <a:endParaRPr lang="cs-CZ" altLang="cs-CZ" sz="3600" dirty="0">
              <a:solidFill>
                <a:srgbClr val="FFFF00"/>
              </a:solidFill>
            </a:endParaRP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2400" dirty="0">
              <a:solidFill>
                <a:srgbClr val="FF00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3568" y="3861048"/>
            <a:ext cx="4104456" cy="180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 err="1">
                <a:solidFill>
                  <a:srgbClr val="FFFF00"/>
                </a:solidFill>
              </a:rPr>
              <a:t>Wet</a:t>
            </a:r>
            <a:r>
              <a:rPr lang="cs-CZ" altLang="cs-CZ" sz="3600" dirty="0">
                <a:solidFill>
                  <a:srgbClr val="FFFF00"/>
                </a:solidFill>
              </a:rPr>
              <a:t> –</a:t>
            </a:r>
            <a:r>
              <a:rPr lang="cs-CZ" altLang="cs-CZ" sz="3600" dirty="0" err="1">
                <a:solidFill>
                  <a:srgbClr val="FFFF00"/>
                </a:solidFill>
              </a:rPr>
              <a:t>warm</a:t>
            </a:r>
            <a:endParaRPr lang="cs-CZ" altLang="cs-CZ" sz="3600" dirty="0">
              <a:solidFill>
                <a:srgbClr val="FFFF00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270452" y="3933056"/>
            <a:ext cx="3873548" cy="180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 err="1">
                <a:solidFill>
                  <a:srgbClr val="FFFF00"/>
                </a:solidFill>
              </a:rPr>
              <a:t>Wet-cold</a:t>
            </a:r>
            <a:endParaRPr lang="cs-CZ" altLang="cs-CZ" sz="3600" dirty="0">
              <a:solidFill>
                <a:srgbClr val="FFFF00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270452" y="1700808"/>
            <a:ext cx="4630140" cy="180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>
                <a:solidFill>
                  <a:srgbClr val="FFFF00"/>
                </a:solidFill>
              </a:rPr>
              <a:t>Dry-</a:t>
            </a:r>
            <a:r>
              <a:rPr lang="cs-CZ" altLang="cs-CZ" sz="3600" dirty="0" err="1">
                <a:solidFill>
                  <a:srgbClr val="FFFF00"/>
                </a:solidFill>
              </a:rPr>
              <a:t>cold</a:t>
            </a:r>
            <a:endParaRPr lang="cs-CZ" altLang="cs-CZ" sz="3600" dirty="0">
              <a:solidFill>
                <a:srgbClr val="FFFF00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3941C05-7E4C-400F-BDE4-7E1DB28B09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660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560"/>
    </mc:Choice>
    <mc:Fallback>
      <p:transition spd="slow" advTm="69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7152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4000" dirty="0" err="1">
                <a:solidFill>
                  <a:srgbClr val="FFFF00"/>
                </a:solidFill>
              </a:rPr>
              <a:t>Pathopysiology</a:t>
            </a:r>
            <a:endParaRPr lang="cs-CZ" sz="4000" dirty="0">
              <a:solidFill>
                <a:srgbClr val="FFFF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560" y="1628800"/>
            <a:ext cx="4392488" cy="1800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>
                <a:solidFill>
                  <a:srgbClr val="FFFF00"/>
                </a:solidFill>
              </a:rPr>
              <a:t>Dry-</a:t>
            </a:r>
            <a:r>
              <a:rPr lang="cs-CZ" altLang="cs-CZ" sz="3600" dirty="0" err="1">
                <a:solidFill>
                  <a:srgbClr val="FFFF00"/>
                </a:solidFill>
              </a:rPr>
              <a:t>warm</a:t>
            </a:r>
            <a:endParaRPr lang="cs-CZ" altLang="cs-CZ" sz="3600" dirty="0">
              <a:solidFill>
                <a:srgbClr val="FFFF00"/>
              </a:solidFill>
            </a:endParaRP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err="1">
                <a:solidFill>
                  <a:srgbClr val="FF0000"/>
                </a:solidFill>
              </a:rPr>
              <a:t>Well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 err="1">
                <a:solidFill>
                  <a:srgbClr val="FF0000"/>
                </a:solidFill>
              </a:rPr>
              <a:t>perfused</a:t>
            </a:r>
            <a:r>
              <a:rPr lang="cs-CZ" altLang="cs-CZ" sz="2400" dirty="0">
                <a:solidFill>
                  <a:srgbClr val="FF0000"/>
                </a:solidFill>
              </a:rPr>
              <a:t>, </a:t>
            </a:r>
            <a:r>
              <a:rPr lang="cs-CZ" altLang="cs-CZ" sz="2400" dirty="0" err="1">
                <a:solidFill>
                  <a:srgbClr val="FF0000"/>
                </a:solidFill>
              </a:rPr>
              <a:t>normovolemic</a:t>
            </a:r>
            <a:endParaRPr lang="cs-CZ" altLang="cs-CZ" sz="2400" dirty="0">
              <a:solidFill>
                <a:srgbClr val="FF0000"/>
              </a:solidFill>
            </a:endParaRP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2400" dirty="0">
              <a:solidFill>
                <a:srgbClr val="FF00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3568" y="3861048"/>
            <a:ext cx="4104456" cy="180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 err="1">
                <a:solidFill>
                  <a:srgbClr val="FFFF00"/>
                </a:solidFill>
              </a:rPr>
              <a:t>Wet</a:t>
            </a:r>
            <a:r>
              <a:rPr lang="cs-CZ" altLang="cs-CZ" sz="3600" dirty="0">
                <a:solidFill>
                  <a:srgbClr val="FFFF00"/>
                </a:solidFill>
              </a:rPr>
              <a:t> –</a:t>
            </a:r>
            <a:r>
              <a:rPr lang="cs-CZ" altLang="cs-CZ" sz="3600" dirty="0" err="1">
                <a:solidFill>
                  <a:srgbClr val="FFFF00"/>
                </a:solidFill>
              </a:rPr>
              <a:t>warm</a:t>
            </a:r>
            <a:endParaRPr lang="cs-CZ" altLang="cs-CZ" sz="3600" dirty="0">
              <a:solidFill>
                <a:srgbClr val="FFFF00"/>
              </a:solidFill>
            </a:endParaRP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err="1">
                <a:solidFill>
                  <a:srgbClr val="FF0000"/>
                </a:solidFill>
              </a:rPr>
              <a:t>Congestion</a:t>
            </a:r>
            <a:r>
              <a:rPr lang="cs-CZ" altLang="cs-CZ" sz="2400" dirty="0">
                <a:solidFill>
                  <a:srgbClr val="FF0000"/>
                </a:solidFill>
              </a:rPr>
              <a:t>, </a:t>
            </a:r>
            <a:r>
              <a:rPr lang="cs-CZ" altLang="cs-CZ" sz="2400" dirty="0" err="1">
                <a:solidFill>
                  <a:srgbClr val="FF0000"/>
                </a:solidFill>
              </a:rPr>
              <a:t>well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 err="1">
                <a:solidFill>
                  <a:srgbClr val="FF0000"/>
                </a:solidFill>
              </a:rPr>
              <a:t>perfused</a:t>
            </a:r>
            <a:endParaRPr lang="cs-CZ" altLang="cs-CZ" sz="2400" dirty="0">
              <a:solidFill>
                <a:srgbClr val="FF0000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270452" y="3933056"/>
            <a:ext cx="3873548" cy="180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 err="1">
                <a:solidFill>
                  <a:srgbClr val="FFFF00"/>
                </a:solidFill>
              </a:rPr>
              <a:t>Wet-cold</a:t>
            </a:r>
            <a:endParaRPr lang="cs-CZ" altLang="cs-CZ" sz="3600" dirty="0">
              <a:solidFill>
                <a:srgbClr val="FFFF00"/>
              </a:solidFill>
            </a:endParaRP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err="1">
                <a:solidFill>
                  <a:srgbClr val="FF0000"/>
                </a:solidFill>
              </a:rPr>
              <a:t>Congested</a:t>
            </a:r>
            <a:r>
              <a:rPr lang="cs-CZ" altLang="cs-CZ" sz="2400" dirty="0">
                <a:solidFill>
                  <a:srgbClr val="FF0000"/>
                </a:solidFill>
              </a:rPr>
              <a:t>, </a:t>
            </a:r>
            <a:r>
              <a:rPr lang="cs-CZ" altLang="cs-CZ" sz="2400" dirty="0" err="1">
                <a:solidFill>
                  <a:srgbClr val="FF0000"/>
                </a:solidFill>
              </a:rPr>
              <a:t>hypoperfused</a:t>
            </a:r>
            <a:endParaRPr lang="cs-CZ" altLang="cs-CZ" sz="2400" dirty="0">
              <a:solidFill>
                <a:srgbClr val="FF0000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270452" y="1700808"/>
            <a:ext cx="4630140" cy="180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>
                <a:solidFill>
                  <a:srgbClr val="FFFF00"/>
                </a:solidFill>
              </a:rPr>
              <a:t>Dry-</a:t>
            </a:r>
            <a:r>
              <a:rPr lang="cs-CZ" altLang="cs-CZ" sz="3600" dirty="0" err="1">
                <a:solidFill>
                  <a:srgbClr val="FFFF00"/>
                </a:solidFill>
              </a:rPr>
              <a:t>cold</a:t>
            </a:r>
            <a:endParaRPr lang="cs-CZ" altLang="cs-CZ" sz="3600" dirty="0">
              <a:solidFill>
                <a:srgbClr val="FFFF00"/>
              </a:solidFill>
            </a:endParaRP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err="1">
                <a:solidFill>
                  <a:srgbClr val="FF0000"/>
                </a:solidFill>
              </a:rPr>
              <a:t>Hypoperfused</a:t>
            </a:r>
            <a:r>
              <a:rPr lang="cs-CZ" altLang="cs-CZ" sz="2400" dirty="0">
                <a:solidFill>
                  <a:srgbClr val="FF0000"/>
                </a:solidFill>
              </a:rPr>
              <a:t>, </a:t>
            </a:r>
            <a:r>
              <a:rPr lang="cs-CZ" altLang="cs-CZ" sz="2400" dirty="0" err="1">
                <a:solidFill>
                  <a:srgbClr val="FF0000"/>
                </a:solidFill>
              </a:rPr>
              <a:t>hypovolemic</a:t>
            </a:r>
            <a:endParaRPr lang="cs-CZ" altLang="cs-CZ" sz="2400" dirty="0">
              <a:solidFill>
                <a:srgbClr val="FFFF00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0E954A2-3287-4669-9570-4B8F902175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33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92"/>
    </mc:Choice>
    <mc:Fallback>
      <p:transition spd="slow" advTm="6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4000" dirty="0" err="1">
                <a:solidFill>
                  <a:srgbClr val="FFFF00"/>
                </a:solidFill>
              </a:rPr>
              <a:t>What</a:t>
            </a:r>
            <a:r>
              <a:rPr lang="cs-CZ" sz="4000" dirty="0">
                <a:solidFill>
                  <a:srgbClr val="FFFF00"/>
                </a:solidFill>
              </a:rPr>
              <a:t> </a:t>
            </a:r>
            <a:r>
              <a:rPr lang="cs-CZ" sz="4000" dirty="0" err="1">
                <a:solidFill>
                  <a:srgbClr val="FFFF00"/>
                </a:solidFill>
              </a:rPr>
              <a:t>we</a:t>
            </a:r>
            <a:r>
              <a:rPr lang="cs-CZ" sz="4000" dirty="0">
                <a:solidFill>
                  <a:srgbClr val="FFFF00"/>
                </a:solidFill>
              </a:rPr>
              <a:t> </a:t>
            </a:r>
            <a:r>
              <a:rPr lang="cs-CZ" sz="4000" dirty="0" err="1">
                <a:solidFill>
                  <a:srgbClr val="FFFF00"/>
                </a:solidFill>
              </a:rPr>
              <a:t>will</a:t>
            </a:r>
            <a:r>
              <a:rPr lang="cs-CZ" sz="4000" dirty="0">
                <a:solidFill>
                  <a:srgbClr val="FFFF00"/>
                </a:solidFill>
              </a:rPr>
              <a:t> talk </a:t>
            </a:r>
            <a:r>
              <a:rPr lang="cs-CZ" sz="4000" dirty="0" err="1">
                <a:solidFill>
                  <a:srgbClr val="FFFF00"/>
                </a:solidFill>
              </a:rPr>
              <a:t>about</a:t>
            </a:r>
            <a:r>
              <a:rPr lang="cs-CZ" sz="4000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5750" y="1773238"/>
            <a:ext cx="8858250" cy="48244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341313">
              <a:buClrTx/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 err="1">
                <a:solidFill>
                  <a:srgbClr val="FFFF00"/>
                </a:solidFill>
              </a:rPr>
              <a:t>Patophysiology</a:t>
            </a:r>
            <a:endParaRPr lang="cs-CZ" altLang="cs-CZ" sz="3600" dirty="0">
              <a:solidFill>
                <a:srgbClr val="FFFF00"/>
              </a:solidFill>
            </a:endParaRPr>
          </a:p>
          <a:p>
            <a:pPr indent="-341313">
              <a:buClrTx/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 err="1">
                <a:solidFill>
                  <a:srgbClr val="FFFF00"/>
                </a:solidFill>
              </a:rPr>
              <a:t>Clinical</a:t>
            </a:r>
            <a:r>
              <a:rPr lang="cs-CZ" altLang="cs-CZ" sz="3600" dirty="0">
                <a:solidFill>
                  <a:srgbClr val="FFFF00"/>
                </a:solidFill>
              </a:rPr>
              <a:t> </a:t>
            </a:r>
            <a:r>
              <a:rPr lang="cs-CZ" altLang="cs-CZ" sz="3600" dirty="0" err="1">
                <a:solidFill>
                  <a:srgbClr val="FFFF00"/>
                </a:solidFill>
              </a:rPr>
              <a:t>signs</a:t>
            </a:r>
            <a:endParaRPr lang="cs-CZ" altLang="cs-CZ" sz="3600" dirty="0">
              <a:solidFill>
                <a:srgbClr val="FFFF00"/>
              </a:solidFill>
            </a:endParaRPr>
          </a:p>
          <a:p>
            <a:pPr indent="-341313">
              <a:buClrTx/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 err="1">
                <a:solidFill>
                  <a:srgbClr val="FFFF00"/>
                </a:solidFill>
              </a:rPr>
              <a:t>Diagnosis</a:t>
            </a:r>
            <a:endParaRPr lang="cs-CZ" altLang="cs-CZ" sz="3600" dirty="0">
              <a:solidFill>
                <a:srgbClr val="FFFF00"/>
              </a:solidFill>
            </a:endParaRPr>
          </a:p>
          <a:p>
            <a:pPr indent="-341313">
              <a:buClrTx/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 err="1">
                <a:solidFill>
                  <a:srgbClr val="FFFF00"/>
                </a:solidFill>
              </a:rPr>
              <a:t>Therapy</a:t>
            </a:r>
            <a:endParaRPr lang="cs-CZ" altLang="cs-CZ" sz="3600" dirty="0">
              <a:solidFill>
                <a:srgbClr val="FFFF00"/>
              </a:solidFill>
            </a:endParaRPr>
          </a:p>
          <a:p>
            <a:pPr indent="-341313">
              <a:buClrTx/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3600" dirty="0">
              <a:solidFill>
                <a:srgbClr val="FFFF00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AB6679B-9526-4F43-94EA-699123421D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92"/>
    </mc:Choice>
    <mc:Fallback>
      <p:transition spd="slow" advTm="6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7152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4000" dirty="0" err="1">
                <a:solidFill>
                  <a:srgbClr val="FFFF00"/>
                </a:solidFill>
              </a:rPr>
              <a:t>Pathopysiology</a:t>
            </a:r>
            <a:endParaRPr lang="cs-CZ" sz="4000" dirty="0">
              <a:solidFill>
                <a:srgbClr val="FFFF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560" y="1628800"/>
            <a:ext cx="4392488" cy="1800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strike="sngStrike" dirty="0">
                <a:solidFill>
                  <a:srgbClr val="FFFF00"/>
                </a:solidFill>
              </a:rPr>
              <a:t>Dry-</a:t>
            </a:r>
            <a:r>
              <a:rPr lang="cs-CZ" altLang="cs-CZ" sz="3600" strike="sngStrike" dirty="0" err="1">
                <a:solidFill>
                  <a:srgbClr val="FFFF00"/>
                </a:solidFill>
              </a:rPr>
              <a:t>warm</a:t>
            </a:r>
            <a:endParaRPr lang="cs-CZ" altLang="cs-CZ" sz="3600" strike="sngStrike" dirty="0">
              <a:solidFill>
                <a:srgbClr val="FFFF00"/>
              </a:solidFill>
            </a:endParaRP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strike="sngStrike" dirty="0" err="1">
                <a:solidFill>
                  <a:srgbClr val="FF0000"/>
                </a:solidFill>
              </a:rPr>
              <a:t>Well</a:t>
            </a:r>
            <a:r>
              <a:rPr lang="cs-CZ" altLang="cs-CZ" sz="2400" strike="sngStrike" dirty="0">
                <a:solidFill>
                  <a:srgbClr val="FF0000"/>
                </a:solidFill>
              </a:rPr>
              <a:t> </a:t>
            </a:r>
            <a:r>
              <a:rPr lang="cs-CZ" altLang="cs-CZ" sz="2400" strike="sngStrike" dirty="0" err="1">
                <a:solidFill>
                  <a:srgbClr val="FF0000"/>
                </a:solidFill>
              </a:rPr>
              <a:t>perfused</a:t>
            </a:r>
            <a:r>
              <a:rPr lang="cs-CZ" altLang="cs-CZ" sz="2400" strike="sngStrike" dirty="0">
                <a:solidFill>
                  <a:srgbClr val="FF0000"/>
                </a:solidFill>
              </a:rPr>
              <a:t>, </a:t>
            </a:r>
            <a:r>
              <a:rPr lang="cs-CZ" altLang="cs-CZ" sz="2400" strike="sngStrike" dirty="0" err="1">
                <a:solidFill>
                  <a:srgbClr val="FF0000"/>
                </a:solidFill>
              </a:rPr>
              <a:t>normovolemic</a:t>
            </a:r>
            <a:endParaRPr lang="cs-CZ" altLang="cs-CZ" sz="2400" strike="sngStrike" dirty="0">
              <a:solidFill>
                <a:srgbClr val="FF0000"/>
              </a:solidFill>
            </a:endParaRP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2400" dirty="0">
              <a:solidFill>
                <a:srgbClr val="FF00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3568" y="3861048"/>
            <a:ext cx="4104456" cy="180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 err="1">
                <a:solidFill>
                  <a:srgbClr val="FFFF00"/>
                </a:solidFill>
              </a:rPr>
              <a:t>Wet</a:t>
            </a:r>
            <a:r>
              <a:rPr lang="cs-CZ" altLang="cs-CZ" sz="3600" dirty="0">
                <a:solidFill>
                  <a:srgbClr val="FFFF00"/>
                </a:solidFill>
              </a:rPr>
              <a:t> –</a:t>
            </a:r>
            <a:r>
              <a:rPr lang="cs-CZ" altLang="cs-CZ" sz="3600" dirty="0" err="1">
                <a:solidFill>
                  <a:srgbClr val="FFFF00"/>
                </a:solidFill>
              </a:rPr>
              <a:t>warm</a:t>
            </a:r>
            <a:endParaRPr lang="cs-CZ" altLang="cs-CZ" sz="3600" dirty="0">
              <a:solidFill>
                <a:srgbClr val="FFFF00"/>
              </a:solidFill>
            </a:endParaRP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err="1">
                <a:solidFill>
                  <a:srgbClr val="FF0000"/>
                </a:solidFill>
              </a:rPr>
              <a:t>Congestion</a:t>
            </a:r>
            <a:r>
              <a:rPr lang="cs-CZ" altLang="cs-CZ" sz="2400" dirty="0">
                <a:solidFill>
                  <a:srgbClr val="FF0000"/>
                </a:solidFill>
              </a:rPr>
              <a:t>, </a:t>
            </a:r>
            <a:r>
              <a:rPr lang="cs-CZ" altLang="cs-CZ" sz="2400" dirty="0" err="1">
                <a:solidFill>
                  <a:srgbClr val="FF0000"/>
                </a:solidFill>
              </a:rPr>
              <a:t>well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 err="1">
                <a:solidFill>
                  <a:srgbClr val="FF0000"/>
                </a:solidFill>
              </a:rPr>
              <a:t>perfused</a:t>
            </a:r>
            <a:endParaRPr lang="cs-CZ" altLang="cs-CZ" sz="2400" dirty="0">
              <a:solidFill>
                <a:srgbClr val="FF0000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270452" y="3933056"/>
            <a:ext cx="3873548" cy="180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 err="1">
                <a:solidFill>
                  <a:srgbClr val="FFFF00"/>
                </a:solidFill>
              </a:rPr>
              <a:t>Wet-cold</a:t>
            </a:r>
            <a:endParaRPr lang="cs-CZ" altLang="cs-CZ" sz="3600" dirty="0">
              <a:solidFill>
                <a:srgbClr val="FFFF00"/>
              </a:solidFill>
            </a:endParaRP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err="1">
                <a:solidFill>
                  <a:srgbClr val="FF0000"/>
                </a:solidFill>
              </a:rPr>
              <a:t>Congested</a:t>
            </a:r>
            <a:r>
              <a:rPr lang="cs-CZ" altLang="cs-CZ" sz="2400" dirty="0">
                <a:solidFill>
                  <a:srgbClr val="FF0000"/>
                </a:solidFill>
              </a:rPr>
              <a:t>, </a:t>
            </a:r>
            <a:r>
              <a:rPr lang="cs-CZ" altLang="cs-CZ" sz="2400" dirty="0" err="1">
                <a:solidFill>
                  <a:srgbClr val="FF0000"/>
                </a:solidFill>
              </a:rPr>
              <a:t>hypoperfused</a:t>
            </a:r>
            <a:endParaRPr lang="cs-CZ" altLang="cs-CZ" sz="2400" dirty="0">
              <a:solidFill>
                <a:srgbClr val="FF0000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270452" y="1700808"/>
            <a:ext cx="4918172" cy="180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>
                <a:solidFill>
                  <a:srgbClr val="FFFF00"/>
                </a:solidFill>
              </a:rPr>
              <a:t>Dry-</a:t>
            </a:r>
            <a:r>
              <a:rPr lang="cs-CZ" altLang="cs-CZ" sz="3600" dirty="0" err="1">
                <a:solidFill>
                  <a:srgbClr val="FFFF00"/>
                </a:solidFill>
              </a:rPr>
              <a:t>cold</a:t>
            </a:r>
            <a:endParaRPr lang="cs-CZ" altLang="cs-CZ" sz="3600" dirty="0">
              <a:solidFill>
                <a:srgbClr val="FFFF00"/>
              </a:solidFill>
            </a:endParaRP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err="1">
                <a:solidFill>
                  <a:srgbClr val="FF0000"/>
                </a:solidFill>
              </a:rPr>
              <a:t>Hypoperfused</a:t>
            </a:r>
            <a:r>
              <a:rPr lang="cs-CZ" altLang="cs-CZ" sz="2400" dirty="0">
                <a:solidFill>
                  <a:srgbClr val="FF0000"/>
                </a:solidFill>
              </a:rPr>
              <a:t>, </a:t>
            </a:r>
            <a:r>
              <a:rPr lang="cs-CZ" altLang="cs-CZ" sz="2400" dirty="0" err="1">
                <a:solidFill>
                  <a:srgbClr val="FF0000"/>
                </a:solidFill>
              </a:rPr>
              <a:t>hypovolemic</a:t>
            </a:r>
            <a:endParaRPr lang="cs-CZ" altLang="cs-CZ" sz="2400" dirty="0">
              <a:solidFill>
                <a:srgbClr val="FFFF00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9201FA7-0AC1-4515-A0EB-2C41E85587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37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46"/>
    </mc:Choice>
    <mc:Fallback>
      <p:transition spd="slow" advTm="11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7152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4000" dirty="0" err="1">
                <a:solidFill>
                  <a:srgbClr val="FFFF00"/>
                </a:solidFill>
              </a:rPr>
              <a:t>Pathopysiology</a:t>
            </a:r>
            <a:endParaRPr lang="cs-CZ" sz="4000" dirty="0">
              <a:solidFill>
                <a:srgbClr val="FFFF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560" y="1628800"/>
            <a:ext cx="4392488" cy="1800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strike="sngStrike" dirty="0">
                <a:solidFill>
                  <a:srgbClr val="FFFF00"/>
                </a:solidFill>
              </a:rPr>
              <a:t>Dry-</a:t>
            </a:r>
            <a:r>
              <a:rPr lang="cs-CZ" altLang="cs-CZ" sz="3600" strike="sngStrike" dirty="0" err="1">
                <a:solidFill>
                  <a:srgbClr val="FFFF00"/>
                </a:solidFill>
              </a:rPr>
              <a:t>warm</a:t>
            </a:r>
            <a:endParaRPr lang="cs-CZ" altLang="cs-CZ" sz="3600" strike="sngStrike" dirty="0">
              <a:solidFill>
                <a:srgbClr val="FFFF00"/>
              </a:solidFill>
            </a:endParaRP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strike="sngStrike" dirty="0" err="1">
                <a:solidFill>
                  <a:srgbClr val="FF0000"/>
                </a:solidFill>
              </a:rPr>
              <a:t>Well</a:t>
            </a:r>
            <a:r>
              <a:rPr lang="cs-CZ" altLang="cs-CZ" sz="2400" strike="sngStrike" dirty="0">
                <a:solidFill>
                  <a:srgbClr val="FF0000"/>
                </a:solidFill>
              </a:rPr>
              <a:t> </a:t>
            </a:r>
            <a:r>
              <a:rPr lang="cs-CZ" altLang="cs-CZ" sz="2400" strike="sngStrike" dirty="0" err="1">
                <a:solidFill>
                  <a:srgbClr val="FF0000"/>
                </a:solidFill>
              </a:rPr>
              <a:t>perfused</a:t>
            </a:r>
            <a:r>
              <a:rPr lang="cs-CZ" altLang="cs-CZ" sz="2400" strike="sngStrike" dirty="0">
                <a:solidFill>
                  <a:srgbClr val="FF0000"/>
                </a:solidFill>
              </a:rPr>
              <a:t>, </a:t>
            </a:r>
            <a:r>
              <a:rPr lang="cs-CZ" altLang="cs-CZ" sz="2400" strike="sngStrike" dirty="0" err="1">
                <a:solidFill>
                  <a:srgbClr val="FF0000"/>
                </a:solidFill>
              </a:rPr>
              <a:t>normovolemic</a:t>
            </a:r>
            <a:endParaRPr lang="cs-CZ" altLang="cs-CZ" sz="2400" strike="sngStrike" dirty="0">
              <a:solidFill>
                <a:srgbClr val="FF0000"/>
              </a:solidFill>
            </a:endParaRP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2400" dirty="0">
              <a:solidFill>
                <a:srgbClr val="FF00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3568" y="3861048"/>
            <a:ext cx="4104456" cy="180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 err="1">
                <a:solidFill>
                  <a:srgbClr val="FFFF00"/>
                </a:solidFill>
              </a:rPr>
              <a:t>Wet</a:t>
            </a:r>
            <a:r>
              <a:rPr lang="cs-CZ" altLang="cs-CZ" sz="3600" dirty="0">
                <a:solidFill>
                  <a:srgbClr val="FFFF00"/>
                </a:solidFill>
              </a:rPr>
              <a:t> –</a:t>
            </a:r>
            <a:r>
              <a:rPr lang="cs-CZ" altLang="cs-CZ" sz="3600" dirty="0" err="1">
                <a:solidFill>
                  <a:srgbClr val="FFFF00"/>
                </a:solidFill>
              </a:rPr>
              <a:t>warm</a:t>
            </a:r>
            <a:endParaRPr lang="cs-CZ" altLang="cs-CZ" sz="3600" dirty="0">
              <a:solidFill>
                <a:srgbClr val="FFFF00"/>
              </a:solidFill>
            </a:endParaRP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err="1">
                <a:solidFill>
                  <a:srgbClr val="FF0000"/>
                </a:solidFill>
              </a:rPr>
              <a:t>Congestion</a:t>
            </a:r>
            <a:r>
              <a:rPr lang="cs-CZ" altLang="cs-CZ" sz="2400" dirty="0">
                <a:solidFill>
                  <a:srgbClr val="FF0000"/>
                </a:solidFill>
              </a:rPr>
              <a:t>, </a:t>
            </a:r>
            <a:r>
              <a:rPr lang="cs-CZ" altLang="cs-CZ" sz="2400" dirty="0" err="1">
                <a:solidFill>
                  <a:srgbClr val="FF0000"/>
                </a:solidFill>
              </a:rPr>
              <a:t>well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 err="1">
                <a:solidFill>
                  <a:srgbClr val="FF0000"/>
                </a:solidFill>
              </a:rPr>
              <a:t>perfused</a:t>
            </a:r>
            <a:endParaRPr lang="cs-CZ" altLang="cs-CZ" sz="2400" dirty="0">
              <a:solidFill>
                <a:srgbClr val="FF0000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270452" y="3933056"/>
            <a:ext cx="3873548" cy="180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 err="1">
                <a:solidFill>
                  <a:srgbClr val="FFFF00"/>
                </a:solidFill>
              </a:rPr>
              <a:t>Wet-cold</a:t>
            </a:r>
            <a:endParaRPr lang="cs-CZ" altLang="cs-CZ" sz="3600" dirty="0">
              <a:solidFill>
                <a:srgbClr val="FFFF00"/>
              </a:solidFill>
            </a:endParaRP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err="1">
                <a:solidFill>
                  <a:srgbClr val="FF0000"/>
                </a:solidFill>
              </a:rPr>
              <a:t>Congested</a:t>
            </a:r>
            <a:r>
              <a:rPr lang="cs-CZ" altLang="cs-CZ" sz="2400" dirty="0">
                <a:solidFill>
                  <a:srgbClr val="FF0000"/>
                </a:solidFill>
              </a:rPr>
              <a:t>, </a:t>
            </a:r>
            <a:r>
              <a:rPr lang="cs-CZ" altLang="cs-CZ" sz="2400" dirty="0" err="1">
                <a:solidFill>
                  <a:srgbClr val="FF0000"/>
                </a:solidFill>
              </a:rPr>
              <a:t>hypoperfused</a:t>
            </a:r>
            <a:endParaRPr lang="cs-CZ" altLang="cs-CZ" sz="2400" dirty="0">
              <a:solidFill>
                <a:srgbClr val="FF0000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270452" y="1700808"/>
            <a:ext cx="4702148" cy="180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>
                <a:solidFill>
                  <a:srgbClr val="FFFF00"/>
                </a:solidFill>
              </a:rPr>
              <a:t>Dry-</a:t>
            </a:r>
            <a:r>
              <a:rPr lang="cs-CZ" altLang="cs-CZ" sz="3600" dirty="0" err="1">
                <a:solidFill>
                  <a:srgbClr val="FFFF00"/>
                </a:solidFill>
              </a:rPr>
              <a:t>cold</a:t>
            </a:r>
            <a:endParaRPr lang="cs-CZ" altLang="cs-CZ" sz="3600" dirty="0">
              <a:solidFill>
                <a:srgbClr val="FFFF00"/>
              </a:solidFill>
            </a:endParaRP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err="1">
                <a:solidFill>
                  <a:srgbClr val="FF0000"/>
                </a:solidFill>
              </a:rPr>
              <a:t>Hypoperfused</a:t>
            </a:r>
            <a:r>
              <a:rPr lang="cs-CZ" altLang="cs-CZ" sz="2400" dirty="0">
                <a:solidFill>
                  <a:srgbClr val="FF0000"/>
                </a:solidFill>
              </a:rPr>
              <a:t>, </a:t>
            </a:r>
            <a:r>
              <a:rPr lang="cs-CZ" altLang="cs-CZ" sz="2400" dirty="0" err="1">
                <a:solidFill>
                  <a:srgbClr val="FF0000"/>
                </a:solidFill>
              </a:rPr>
              <a:t>hypovolemic</a:t>
            </a:r>
            <a:endParaRPr lang="cs-CZ" altLang="cs-CZ" sz="2400" dirty="0">
              <a:solidFill>
                <a:srgbClr val="FFFF00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9872CF6-B0F4-4F7A-BE19-0688A6BEF3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84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2"/>
    </mc:Choice>
    <mc:Fallback>
      <p:transition spd="slow" advTm="1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7152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4000" dirty="0" err="1">
                <a:solidFill>
                  <a:srgbClr val="FFFF00"/>
                </a:solidFill>
              </a:rPr>
              <a:t>Pathopysiology</a:t>
            </a:r>
            <a:endParaRPr lang="cs-CZ" sz="4000" dirty="0">
              <a:solidFill>
                <a:srgbClr val="FFFF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560" y="1628800"/>
            <a:ext cx="4392488" cy="1800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strike="sngStrike" dirty="0">
                <a:solidFill>
                  <a:srgbClr val="FFFF00"/>
                </a:solidFill>
              </a:rPr>
              <a:t>Dry-</a:t>
            </a:r>
            <a:r>
              <a:rPr lang="cs-CZ" altLang="cs-CZ" sz="3600" strike="sngStrike" dirty="0" err="1">
                <a:solidFill>
                  <a:srgbClr val="FFFF00"/>
                </a:solidFill>
              </a:rPr>
              <a:t>warm</a:t>
            </a:r>
            <a:endParaRPr lang="cs-CZ" altLang="cs-CZ" sz="3600" strike="sngStrike" dirty="0">
              <a:solidFill>
                <a:srgbClr val="FFFF00"/>
              </a:solidFill>
            </a:endParaRP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strike="sngStrike" dirty="0" err="1">
                <a:solidFill>
                  <a:srgbClr val="FF0000"/>
                </a:solidFill>
              </a:rPr>
              <a:t>Well</a:t>
            </a:r>
            <a:r>
              <a:rPr lang="cs-CZ" altLang="cs-CZ" sz="2400" strike="sngStrike" dirty="0">
                <a:solidFill>
                  <a:srgbClr val="FF0000"/>
                </a:solidFill>
              </a:rPr>
              <a:t> </a:t>
            </a:r>
            <a:r>
              <a:rPr lang="cs-CZ" altLang="cs-CZ" sz="2400" strike="sngStrike" dirty="0" err="1">
                <a:solidFill>
                  <a:srgbClr val="FF0000"/>
                </a:solidFill>
              </a:rPr>
              <a:t>perfused</a:t>
            </a:r>
            <a:r>
              <a:rPr lang="cs-CZ" altLang="cs-CZ" sz="2400" strike="sngStrike" dirty="0">
                <a:solidFill>
                  <a:srgbClr val="FF0000"/>
                </a:solidFill>
              </a:rPr>
              <a:t>, </a:t>
            </a:r>
            <a:r>
              <a:rPr lang="cs-CZ" altLang="cs-CZ" sz="2400" strike="sngStrike" dirty="0" err="1">
                <a:solidFill>
                  <a:srgbClr val="FF0000"/>
                </a:solidFill>
              </a:rPr>
              <a:t>normovolemic</a:t>
            </a:r>
            <a:endParaRPr lang="cs-CZ" altLang="cs-CZ" sz="2400" strike="sngStrike" dirty="0">
              <a:solidFill>
                <a:srgbClr val="FF0000"/>
              </a:solidFill>
            </a:endParaRP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2400" dirty="0">
              <a:solidFill>
                <a:srgbClr val="FF00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3568" y="3861048"/>
            <a:ext cx="4104456" cy="180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 err="1">
                <a:solidFill>
                  <a:srgbClr val="FFFF00"/>
                </a:solidFill>
              </a:rPr>
              <a:t>Wet</a:t>
            </a:r>
            <a:r>
              <a:rPr lang="cs-CZ" altLang="cs-CZ" sz="3600" dirty="0">
                <a:solidFill>
                  <a:srgbClr val="FFFF00"/>
                </a:solidFill>
              </a:rPr>
              <a:t> –</a:t>
            </a:r>
            <a:r>
              <a:rPr lang="cs-CZ" altLang="cs-CZ" sz="3600" dirty="0" err="1">
                <a:solidFill>
                  <a:srgbClr val="FFFF00"/>
                </a:solidFill>
              </a:rPr>
              <a:t>warm</a:t>
            </a:r>
            <a:endParaRPr lang="cs-CZ" altLang="cs-CZ" sz="3600" dirty="0">
              <a:solidFill>
                <a:srgbClr val="FFFF00"/>
              </a:solidFill>
            </a:endParaRP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err="1">
                <a:solidFill>
                  <a:srgbClr val="FF0000"/>
                </a:solidFill>
              </a:rPr>
              <a:t>Congestion</a:t>
            </a:r>
            <a:r>
              <a:rPr lang="cs-CZ" altLang="cs-CZ" sz="2400" dirty="0">
                <a:solidFill>
                  <a:srgbClr val="FF0000"/>
                </a:solidFill>
              </a:rPr>
              <a:t>, </a:t>
            </a:r>
            <a:r>
              <a:rPr lang="cs-CZ" altLang="cs-CZ" sz="2400" dirty="0" err="1">
                <a:solidFill>
                  <a:srgbClr val="FF0000"/>
                </a:solidFill>
              </a:rPr>
              <a:t>well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 err="1">
                <a:solidFill>
                  <a:srgbClr val="FF0000"/>
                </a:solidFill>
              </a:rPr>
              <a:t>perfused</a:t>
            </a:r>
            <a:endParaRPr lang="cs-CZ" altLang="cs-CZ" sz="2400" dirty="0">
              <a:solidFill>
                <a:srgbClr val="FF0000"/>
              </a:solidFill>
            </a:endParaRP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err="1">
                <a:solidFill>
                  <a:srgbClr val="99FF33"/>
                </a:solidFill>
              </a:rPr>
              <a:t>Duiretics</a:t>
            </a:r>
            <a:r>
              <a:rPr lang="cs-CZ" altLang="cs-CZ" sz="2400" dirty="0">
                <a:solidFill>
                  <a:srgbClr val="99FF33"/>
                </a:solidFill>
              </a:rPr>
              <a:t>, </a:t>
            </a:r>
            <a:r>
              <a:rPr lang="cs-CZ" altLang="cs-CZ" sz="2400" dirty="0" err="1">
                <a:solidFill>
                  <a:srgbClr val="99FF33"/>
                </a:solidFill>
              </a:rPr>
              <a:t>vasodilatators</a:t>
            </a:r>
            <a:endParaRPr lang="cs-CZ" altLang="cs-CZ" sz="2400" dirty="0">
              <a:solidFill>
                <a:srgbClr val="99FF33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270452" y="3933056"/>
            <a:ext cx="3873548" cy="180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 err="1">
                <a:solidFill>
                  <a:srgbClr val="FFFF00"/>
                </a:solidFill>
              </a:rPr>
              <a:t>Wet-cold</a:t>
            </a:r>
            <a:endParaRPr lang="cs-CZ" altLang="cs-CZ" sz="3600" dirty="0">
              <a:solidFill>
                <a:srgbClr val="FFFF00"/>
              </a:solidFill>
            </a:endParaRP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err="1">
                <a:solidFill>
                  <a:srgbClr val="FF0000"/>
                </a:solidFill>
              </a:rPr>
              <a:t>Congested</a:t>
            </a:r>
            <a:r>
              <a:rPr lang="cs-CZ" altLang="cs-CZ" sz="2400" dirty="0">
                <a:solidFill>
                  <a:srgbClr val="FF0000"/>
                </a:solidFill>
              </a:rPr>
              <a:t>, </a:t>
            </a:r>
            <a:r>
              <a:rPr lang="cs-CZ" altLang="cs-CZ" sz="2400" dirty="0" err="1">
                <a:solidFill>
                  <a:srgbClr val="FF0000"/>
                </a:solidFill>
              </a:rPr>
              <a:t>hypoperfused</a:t>
            </a:r>
            <a:endParaRPr lang="cs-CZ" altLang="cs-CZ" sz="2400" dirty="0">
              <a:solidFill>
                <a:srgbClr val="FF0000"/>
              </a:solidFill>
            </a:endParaRP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err="1">
                <a:solidFill>
                  <a:srgbClr val="99FF33"/>
                </a:solidFill>
              </a:rPr>
              <a:t>Inotropes</a:t>
            </a:r>
            <a:r>
              <a:rPr lang="cs-CZ" altLang="cs-CZ" sz="2400" dirty="0">
                <a:solidFill>
                  <a:srgbClr val="99FF33"/>
                </a:solidFill>
              </a:rPr>
              <a:t>, MCS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270452" y="1700808"/>
            <a:ext cx="4846164" cy="180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>
                <a:solidFill>
                  <a:srgbClr val="FFFF00"/>
                </a:solidFill>
              </a:rPr>
              <a:t>Dry-</a:t>
            </a:r>
            <a:r>
              <a:rPr lang="cs-CZ" altLang="cs-CZ" sz="3600" dirty="0" err="1">
                <a:solidFill>
                  <a:srgbClr val="FFFF00"/>
                </a:solidFill>
              </a:rPr>
              <a:t>cold</a:t>
            </a:r>
            <a:endParaRPr lang="cs-CZ" altLang="cs-CZ" sz="3600" dirty="0">
              <a:solidFill>
                <a:srgbClr val="FFFF00"/>
              </a:solidFill>
            </a:endParaRP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err="1">
                <a:solidFill>
                  <a:srgbClr val="FF0000"/>
                </a:solidFill>
              </a:rPr>
              <a:t>Hypoperfused</a:t>
            </a:r>
            <a:r>
              <a:rPr lang="cs-CZ" altLang="cs-CZ" sz="2400" dirty="0">
                <a:solidFill>
                  <a:srgbClr val="FF0000"/>
                </a:solidFill>
              </a:rPr>
              <a:t>, </a:t>
            </a:r>
            <a:r>
              <a:rPr lang="cs-CZ" altLang="cs-CZ" sz="2400" dirty="0" err="1">
                <a:solidFill>
                  <a:srgbClr val="FF0000"/>
                </a:solidFill>
              </a:rPr>
              <a:t>hypovolemic</a:t>
            </a:r>
            <a:endParaRPr lang="cs-CZ" altLang="cs-CZ" sz="2400" dirty="0">
              <a:solidFill>
                <a:srgbClr val="FF0000"/>
              </a:solidFill>
            </a:endParaRP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err="1">
                <a:solidFill>
                  <a:srgbClr val="99FF33"/>
                </a:solidFill>
              </a:rPr>
              <a:t>Water</a:t>
            </a:r>
            <a:r>
              <a:rPr lang="cs-CZ" altLang="cs-CZ" sz="2400" dirty="0">
                <a:solidFill>
                  <a:srgbClr val="99FF33"/>
                </a:solidFill>
              </a:rPr>
              <a:t> </a:t>
            </a:r>
            <a:r>
              <a:rPr lang="cs-CZ" altLang="cs-CZ" sz="2400" dirty="0" err="1">
                <a:solidFill>
                  <a:srgbClr val="99FF33"/>
                </a:solidFill>
              </a:rPr>
              <a:t>challenge</a:t>
            </a:r>
            <a:r>
              <a:rPr lang="cs-CZ" altLang="cs-CZ" sz="2400" dirty="0">
                <a:solidFill>
                  <a:srgbClr val="99FF33"/>
                </a:solidFill>
              </a:rPr>
              <a:t>, </a:t>
            </a:r>
            <a:r>
              <a:rPr lang="cs-CZ" altLang="cs-CZ" sz="2400" dirty="0" err="1">
                <a:solidFill>
                  <a:srgbClr val="99FF33"/>
                </a:solidFill>
              </a:rPr>
              <a:t>inotropes</a:t>
            </a:r>
            <a:endParaRPr lang="cs-CZ" altLang="cs-CZ" sz="2400" dirty="0">
              <a:solidFill>
                <a:srgbClr val="99FF33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6F51C6F-E312-4B14-8C7B-E07F9B955B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46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5"/>
    </mc:Choice>
    <mc:Fallback>
      <p:transition spd="slow" advTm="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7152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4000" dirty="0" err="1">
                <a:solidFill>
                  <a:srgbClr val="FFFF00"/>
                </a:solidFill>
              </a:rPr>
              <a:t>Pathopysiology</a:t>
            </a:r>
            <a:r>
              <a:rPr lang="cs-CZ" sz="4000" dirty="0">
                <a:solidFill>
                  <a:srgbClr val="FFFF00"/>
                </a:solidFill>
              </a:rPr>
              <a:t> – </a:t>
            </a:r>
            <a:r>
              <a:rPr lang="cs-CZ" sz="4000" dirty="0" err="1">
                <a:solidFill>
                  <a:srgbClr val="FFFF00"/>
                </a:solidFill>
              </a:rPr>
              <a:t>Forrester</a:t>
            </a:r>
            <a:r>
              <a:rPr lang="cs-CZ" sz="4000" dirty="0">
                <a:solidFill>
                  <a:srgbClr val="FFFF00"/>
                </a:solidFill>
              </a:rPr>
              <a:t> </a:t>
            </a:r>
            <a:r>
              <a:rPr lang="cs-CZ" sz="4000" dirty="0" err="1">
                <a:solidFill>
                  <a:srgbClr val="FFFF00"/>
                </a:solidFill>
              </a:rPr>
              <a:t>classification</a:t>
            </a:r>
            <a:r>
              <a:rPr lang="cs-CZ" sz="4000" dirty="0">
                <a:solidFill>
                  <a:srgbClr val="FFFF00"/>
                </a:solidFill>
              </a:rPr>
              <a:t> (PCWP, CI)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560" y="1628800"/>
            <a:ext cx="4392488" cy="1800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strike="sngStrike" dirty="0">
                <a:solidFill>
                  <a:srgbClr val="FFFF00"/>
                </a:solidFill>
              </a:rPr>
              <a:t>Dry-</a:t>
            </a:r>
            <a:r>
              <a:rPr lang="cs-CZ" altLang="cs-CZ" sz="3600" strike="sngStrike" dirty="0" err="1">
                <a:solidFill>
                  <a:srgbClr val="FFFF00"/>
                </a:solidFill>
              </a:rPr>
              <a:t>warm</a:t>
            </a:r>
            <a:endParaRPr lang="cs-CZ" altLang="cs-CZ" sz="3600" strike="sngStrike" dirty="0">
              <a:solidFill>
                <a:srgbClr val="FFFF00"/>
              </a:solidFill>
            </a:endParaRP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strike="sngStrike" dirty="0" err="1">
                <a:solidFill>
                  <a:srgbClr val="FF0000"/>
                </a:solidFill>
              </a:rPr>
              <a:t>Well</a:t>
            </a:r>
            <a:r>
              <a:rPr lang="cs-CZ" altLang="cs-CZ" sz="2400" strike="sngStrike" dirty="0">
                <a:solidFill>
                  <a:srgbClr val="FF0000"/>
                </a:solidFill>
              </a:rPr>
              <a:t> </a:t>
            </a:r>
            <a:r>
              <a:rPr lang="cs-CZ" altLang="cs-CZ" sz="2400" strike="sngStrike" dirty="0" err="1">
                <a:solidFill>
                  <a:srgbClr val="FF0000"/>
                </a:solidFill>
              </a:rPr>
              <a:t>perfused</a:t>
            </a:r>
            <a:r>
              <a:rPr lang="cs-CZ" altLang="cs-CZ" sz="2400" strike="sngStrike" dirty="0">
                <a:solidFill>
                  <a:srgbClr val="FF0000"/>
                </a:solidFill>
              </a:rPr>
              <a:t>, </a:t>
            </a:r>
            <a:r>
              <a:rPr lang="cs-CZ" altLang="cs-CZ" sz="2400" strike="sngStrike" dirty="0" err="1">
                <a:solidFill>
                  <a:srgbClr val="FF0000"/>
                </a:solidFill>
              </a:rPr>
              <a:t>normovolemic</a:t>
            </a:r>
            <a:endParaRPr lang="cs-CZ" altLang="cs-CZ" sz="2400" strike="sngStrike" dirty="0">
              <a:solidFill>
                <a:srgbClr val="FF0000"/>
              </a:solidFill>
            </a:endParaRP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2400" dirty="0">
              <a:solidFill>
                <a:srgbClr val="FF00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3568" y="3861048"/>
            <a:ext cx="4104456" cy="180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 err="1">
                <a:solidFill>
                  <a:srgbClr val="FFFF00"/>
                </a:solidFill>
              </a:rPr>
              <a:t>Wet</a:t>
            </a:r>
            <a:r>
              <a:rPr lang="cs-CZ" altLang="cs-CZ" sz="3600" dirty="0">
                <a:solidFill>
                  <a:srgbClr val="FFFF00"/>
                </a:solidFill>
              </a:rPr>
              <a:t> –</a:t>
            </a:r>
            <a:r>
              <a:rPr lang="cs-CZ" altLang="cs-CZ" sz="3600" dirty="0" err="1">
                <a:solidFill>
                  <a:srgbClr val="FFFF00"/>
                </a:solidFill>
              </a:rPr>
              <a:t>warm</a:t>
            </a:r>
            <a:endParaRPr lang="cs-CZ" altLang="cs-CZ" sz="3600" dirty="0">
              <a:solidFill>
                <a:srgbClr val="FFFF00"/>
              </a:solidFill>
            </a:endParaRP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err="1">
                <a:solidFill>
                  <a:srgbClr val="FF0000"/>
                </a:solidFill>
              </a:rPr>
              <a:t>Congestion</a:t>
            </a:r>
            <a:r>
              <a:rPr lang="cs-CZ" altLang="cs-CZ" sz="2400" dirty="0">
                <a:solidFill>
                  <a:srgbClr val="FF0000"/>
                </a:solidFill>
              </a:rPr>
              <a:t>, </a:t>
            </a:r>
            <a:r>
              <a:rPr lang="cs-CZ" altLang="cs-CZ" sz="2400" dirty="0" err="1">
                <a:solidFill>
                  <a:srgbClr val="FF0000"/>
                </a:solidFill>
              </a:rPr>
              <a:t>well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 err="1">
                <a:solidFill>
                  <a:srgbClr val="FF0000"/>
                </a:solidFill>
              </a:rPr>
              <a:t>perfused</a:t>
            </a:r>
            <a:endParaRPr lang="cs-CZ" altLang="cs-CZ" sz="2400" dirty="0">
              <a:solidFill>
                <a:srgbClr val="FF0000"/>
              </a:solidFill>
            </a:endParaRP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err="1">
                <a:solidFill>
                  <a:srgbClr val="99FF33"/>
                </a:solidFill>
              </a:rPr>
              <a:t>Duiretics</a:t>
            </a:r>
            <a:r>
              <a:rPr lang="cs-CZ" altLang="cs-CZ" sz="2400" dirty="0">
                <a:solidFill>
                  <a:srgbClr val="99FF33"/>
                </a:solidFill>
              </a:rPr>
              <a:t>, </a:t>
            </a:r>
            <a:r>
              <a:rPr lang="cs-CZ" altLang="cs-CZ" sz="2400" dirty="0" err="1">
                <a:solidFill>
                  <a:srgbClr val="99FF33"/>
                </a:solidFill>
              </a:rPr>
              <a:t>vasodilatators</a:t>
            </a:r>
            <a:endParaRPr lang="cs-CZ" altLang="cs-CZ" sz="2400" dirty="0">
              <a:solidFill>
                <a:srgbClr val="99FF33"/>
              </a:solidFill>
            </a:endParaRP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>
                <a:solidFill>
                  <a:schemeClr val="bg1"/>
                </a:solidFill>
              </a:rPr>
              <a:t>90-95%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270452" y="3933056"/>
            <a:ext cx="3873548" cy="180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 err="1">
                <a:solidFill>
                  <a:srgbClr val="FFFF00"/>
                </a:solidFill>
              </a:rPr>
              <a:t>Wet-cold</a:t>
            </a:r>
            <a:endParaRPr lang="cs-CZ" altLang="cs-CZ" sz="3600" dirty="0">
              <a:solidFill>
                <a:srgbClr val="FFFF00"/>
              </a:solidFill>
            </a:endParaRP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err="1">
                <a:solidFill>
                  <a:srgbClr val="FF0000"/>
                </a:solidFill>
              </a:rPr>
              <a:t>Congested</a:t>
            </a:r>
            <a:r>
              <a:rPr lang="cs-CZ" altLang="cs-CZ" sz="2400" dirty="0">
                <a:solidFill>
                  <a:srgbClr val="FF0000"/>
                </a:solidFill>
              </a:rPr>
              <a:t>, </a:t>
            </a:r>
            <a:r>
              <a:rPr lang="cs-CZ" altLang="cs-CZ" sz="2400" dirty="0" err="1">
                <a:solidFill>
                  <a:srgbClr val="FF0000"/>
                </a:solidFill>
              </a:rPr>
              <a:t>hypoperfused</a:t>
            </a:r>
            <a:endParaRPr lang="cs-CZ" altLang="cs-CZ" sz="2400" dirty="0">
              <a:solidFill>
                <a:srgbClr val="FF0000"/>
              </a:solidFill>
            </a:endParaRP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err="1">
                <a:solidFill>
                  <a:srgbClr val="99FF33"/>
                </a:solidFill>
              </a:rPr>
              <a:t>Inotropes</a:t>
            </a:r>
            <a:r>
              <a:rPr lang="cs-CZ" altLang="cs-CZ" sz="2400" dirty="0">
                <a:solidFill>
                  <a:srgbClr val="99FF33"/>
                </a:solidFill>
              </a:rPr>
              <a:t>, MCS</a:t>
            </a: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>
                <a:solidFill>
                  <a:schemeClr val="bg1"/>
                </a:solidFill>
              </a:rPr>
              <a:t>5-10%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270452" y="1700808"/>
            <a:ext cx="4558132" cy="180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>
                <a:solidFill>
                  <a:srgbClr val="FFFF00"/>
                </a:solidFill>
              </a:rPr>
              <a:t>Dry-</a:t>
            </a:r>
            <a:r>
              <a:rPr lang="cs-CZ" altLang="cs-CZ" sz="3600" dirty="0" err="1">
                <a:solidFill>
                  <a:srgbClr val="FFFF00"/>
                </a:solidFill>
              </a:rPr>
              <a:t>cold</a:t>
            </a:r>
            <a:endParaRPr lang="cs-CZ" altLang="cs-CZ" sz="3600" dirty="0">
              <a:solidFill>
                <a:srgbClr val="FFFF00"/>
              </a:solidFill>
            </a:endParaRP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err="1">
                <a:solidFill>
                  <a:srgbClr val="FF0000"/>
                </a:solidFill>
              </a:rPr>
              <a:t>Hypoperfused</a:t>
            </a:r>
            <a:r>
              <a:rPr lang="cs-CZ" altLang="cs-CZ" sz="2400" dirty="0">
                <a:solidFill>
                  <a:srgbClr val="FF0000"/>
                </a:solidFill>
              </a:rPr>
              <a:t>, </a:t>
            </a:r>
            <a:r>
              <a:rPr lang="cs-CZ" altLang="cs-CZ" sz="2400" dirty="0" err="1">
                <a:solidFill>
                  <a:srgbClr val="FF0000"/>
                </a:solidFill>
              </a:rPr>
              <a:t>hypovolemic</a:t>
            </a:r>
            <a:endParaRPr lang="cs-CZ" altLang="cs-CZ" sz="2400" dirty="0">
              <a:solidFill>
                <a:srgbClr val="FF0000"/>
              </a:solidFill>
            </a:endParaRP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err="1">
                <a:solidFill>
                  <a:srgbClr val="99FF33"/>
                </a:solidFill>
              </a:rPr>
              <a:t>Water</a:t>
            </a:r>
            <a:r>
              <a:rPr lang="cs-CZ" altLang="cs-CZ" sz="2400" dirty="0">
                <a:solidFill>
                  <a:srgbClr val="99FF33"/>
                </a:solidFill>
              </a:rPr>
              <a:t> </a:t>
            </a:r>
            <a:r>
              <a:rPr lang="cs-CZ" altLang="cs-CZ" sz="2400" dirty="0" err="1">
                <a:solidFill>
                  <a:srgbClr val="99FF33"/>
                </a:solidFill>
              </a:rPr>
              <a:t>challenge</a:t>
            </a:r>
            <a:r>
              <a:rPr lang="cs-CZ" altLang="cs-CZ" sz="2400" dirty="0">
                <a:solidFill>
                  <a:srgbClr val="99FF33"/>
                </a:solidFill>
              </a:rPr>
              <a:t>, </a:t>
            </a:r>
            <a:r>
              <a:rPr lang="cs-CZ" altLang="cs-CZ" sz="2400" dirty="0" err="1">
                <a:solidFill>
                  <a:srgbClr val="99FF33"/>
                </a:solidFill>
              </a:rPr>
              <a:t>inotropes</a:t>
            </a:r>
            <a:endParaRPr lang="cs-CZ" altLang="cs-CZ" sz="2400" dirty="0">
              <a:solidFill>
                <a:srgbClr val="99FF33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AA0874C-BDD0-44B4-8A16-BDA3725F8F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707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128"/>
    </mc:Choice>
    <mc:Fallback>
      <p:transition spd="slow" advTm="46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7152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4000" dirty="0">
                <a:solidFill>
                  <a:srgbClr val="FFFF00"/>
                </a:solidFill>
              </a:rPr>
              <a:t>PCWP, CI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560" y="1628800"/>
            <a:ext cx="4392488" cy="1800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>
                <a:solidFill>
                  <a:srgbClr val="FFFF00"/>
                </a:solidFill>
              </a:rPr>
              <a:t>PCWP</a:t>
            </a: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err="1">
                <a:solidFill>
                  <a:srgbClr val="FF0000"/>
                </a:solidFill>
              </a:rPr>
              <a:t>Invasive</a:t>
            </a:r>
            <a:r>
              <a:rPr lang="cs-CZ" altLang="cs-CZ" sz="2400" dirty="0">
                <a:solidFill>
                  <a:srgbClr val="FF0000"/>
                </a:solidFill>
              </a:rPr>
              <a:t> vs. non-</a:t>
            </a:r>
            <a:r>
              <a:rPr lang="cs-CZ" altLang="cs-CZ" sz="2400" dirty="0" err="1">
                <a:solidFill>
                  <a:srgbClr val="FF0000"/>
                </a:solidFill>
              </a:rPr>
              <a:t>invasive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 err="1">
                <a:solidFill>
                  <a:srgbClr val="FF0000"/>
                </a:solidFill>
              </a:rPr>
              <a:t>measurment</a:t>
            </a:r>
            <a:endParaRPr lang="cs-CZ" altLang="cs-CZ" sz="2400" dirty="0">
              <a:solidFill>
                <a:srgbClr val="FF0000"/>
              </a:solidFill>
            </a:endParaRP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err="1">
                <a:solidFill>
                  <a:srgbClr val="FF0000"/>
                </a:solidFill>
              </a:rPr>
              <a:t>Pressure</a:t>
            </a:r>
            <a:r>
              <a:rPr lang="cs-CZ" altLang="cs-CZ" sz="2400" dirty="0">
                <a:solidFill>
                  <a:srgbClr val="FF0000"/>
                </a:solidFill>
              </a:rPr>
              <a:t> in </a:t>
            </a:r>
            <a:r>
              <a:rPr lang="cs-CZ" altLang="cs-CZ" sz="2400" dirty="0" err="1">
                <a:solidFill>
                  <a:srgbClr val="FF0000"/>
                </a:solidFill>
              </a:rPr>
              <a:t>left</a:t>
            </a:r>
            <a:r>
              <a:rPr lang="cs-CZ" altLang="cs-CZ" sz="2400" dirty="0">
                <a:solidFill>
                  <a:srgbClr val="FF0000"/>
                </a:solidFill>
              </a:rPr>
              <a:t> atrium</a:t>
            </a: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err="1">
                <a:solidFill>
                  <a:srgbClr val="FF0000"/>
                </a:solidFill>
              </a:rPr>
              <a:t>Volume</a:t>
            </a:r>
            <a:r>
              <a:rPr lang="cs-CZ" altLang="cs-CZ" sz="2400" dirty="0">
                <a:solidFill>
                  <a:srgbClr val="FF0000"/>
                </a:solidFill>
              </a:rPr>
              <a:t> status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270452" y="1700808"/>
            <a:ext cx="4558132" cy="180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 err="1">
                <a:solidFill>
                  <a:srgbClr val="FFFF00"/>
                </a:solidFill>
              </a:rPr>
              <a:t>Cardiac</a:t>
            </a:r>
            <a:r>
              <a:rPr lang="cs-CZ" altLang="cs-CZ" sz="3600" dirty="0">
                <a:solidFill>
                  <a:srgbClr val="FFFF00"/>
                </a:solidFill>
              </a:rPr>
              <a:t> index</a:t>
            </a: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err="1">
                <a:solidFill>
                  <a:srgbClr val="FF0000"/>
                </a:solidFill>
              </a:rPr>
              <a:t>Invasive</a:t>
            </a:r>
            <a:r>
              <a:rPr lang="cs-CZ" altLang="cs-CZ" sz="2400" dirty="0">
                <a:solidFill>
                  <a:srgbClr val="FF0000"/>
                </a:solidFill>
              </a:rPr>
              <a:t> vs. Non-</a:t>
            </a:r>
            <a:r>
              <a:rPr lang="cs-CZ" altLang="cs-CZ" sz="2400" dirty="0" err="1">
                <a:solidFill>
                  <a:srgbClr val="FF0000"/>
                </a:solidFill>
              </a:rPr>
              <a:t>invasive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 err="1">
                <a:solidFill>
                  <a:srgbClr val="FF0000"/>
                </a:solidFill>
              </a:rPr>
              <a:t>measurment</a:t>
            </a:r>
            <a:endParaRPr lang="cs-CZ" altLang="cs-CZ" sz="2400" dirty="0">
              <a:solidFill>
                <a:srgbClr val="FF0000"/>
              </a:solidFill>
            </a:endParaRP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>
                <a:solidFill>
                  <a:srgbClr val="FF0000"/>
                </a:solidFill>
              </a:rPr>
              <a:t>2,2L/min/m</a:t>
            </a:r>
            <a:r>
              <a:rPr lang="cs-CZ" altLang="cs-CZ" sz="2400" baseline="30000" dirty="0">
                <a:solidFill>
                  <a:srgbClr val="FF0000"/>
                </a:solidFill>
              </a:rPr>
              <a:t>2</a:t>
            </a: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err="1">
                <a:solidFill>
                  <a:srgbClr val="FF0000"/>
                </a:solidFill>
              </a:rPr>
              <a:t>Cardiac</a:t>
            </a:r>
            <a:r>
              <a:rPr lang="cs-CZ" altLang="cs-CZ" sz="2400" dirty="0">
                <a:solidFill>
                  <a:srgbClr val="FF0000"/>
                </a:solidFill>
              </a:rPr>
              <a:t> output</a:t>
            </a: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err="1">
                <a:solidFill>
                  <a:srgbClr val="FF0000"/>
                </a:solidFill>
              </a:rPr>
              <a:t>Degree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 err="1">
                <a:solidFill>
                  <a:srgbClr val="FF0000"/>
                </a:solidFill>
              </a:rPr>
              <a:t>of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 err="1">
                <a:solidFill>
                  <a:srgbClr val="FF0000"/>
                </a:solidFill>
              </a:rPr>
              <a:t>perfusion</a:t>
            </a:r>
            <a:endParaRPr lang="cs-CZ" altLang="cs-CZ" sz="2400" dirty="0">
              <a:solidFill>
                <a:srgbClr val="FF0000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1BAABC0-FEC3-4A60-B546-BC9D594FBA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934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778"/>
    </mc:Choice>
    <mc:Fallback>
      <p:transition spd="slow" advTm="83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7152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4000" dirty="0">
                <a:solidFill>
                  <a:srgbClr val="FFFF00"/>
                </a:solidFill>
              </a:rPr>
              <a:t>PCWP, CI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560" y="1628800"/>
            <a:ext cx="4392488" cy="1800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>
                <a:solidFill>
                  <a:srgbClr val="FFFF00"/>
                </a:solidFill>
              </a:rPr>
              <a:t>PCWP</a:t>
            </a: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err="1">
                <a:solidFill>
                  <a:srgbClr val="FF0000"/>
                </a:solidFill>
              </a:rPr>
              <a:t>Invasive</a:t>
            </a:r>
            <a:r>
              <a:rPr lang="cs-CZ" altLang="cs-CZ" sz="2400" dirty="0">
                <a:solidFill>
                  <a:srgbClr val="FF0000"/>
                </a:solidFill>
              </a:rPr>
              <a:t> vs. non-</a:t>
            </a:r>
            <a:r>
              <a:rPr lang="cs-CZ" altLang="cs-CZ" sz="2400" dirty="0" err="1">
                <a:solidFill>
                  <a:srgbClr val="FF0000"/>
                </a:solidFill>
              </a:rPr>
              <a:t>invasive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 err="1">
                <a:solidFill>
                  <a:srgbClr val="FF0000"/>
                </a:solidFill>
              </a:rPr>
              <a:t>measurment</a:t>
            </a:r>
            <a:endParaRPr lang="cs-CZ" altLang="cs-CZ" sz="2400" dirty="0">
              <a:solidFill>
                <a:srgbClr val="FF0000"/>
              </a:solidFill>
            </a:endParaRP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err="1">
                <a:solidFill>
                  <a:srgbClr val="FF0000"/>
                </a:solidFill>
              </a:rPr>
              <a:t>Pressure</a:t>
            </a:r>
            <a:r>
              <a:rPr lang="cs-CZ" altLang="cs-CZ" sz="2400" dirty="0">
                <a:solidFill>
                  <a:srgbClr val="FF0000"/>
                </a:solidFill>
              </a:rPr>
              <a:t> in </a:t>
            </a:r>
            <a:r>
              <a:rPr lang="cs-CZ" altLang="cs-CZ" sz="2400" dirty="0" err="1">
                <a:solidFill>
                  <a:srgbClr val="FF0000"/>
                </a:solidFill>
              </a:rPr>
              <a:t>left</a:t>
            </a:r>
            <a:r>
              <a:rPr lang="cs-CZ" altLang="cs-CZ" sz="2400" dirty="0">
                <a:solidFill>
                  <a:srgbClr val="FF0000"/>
                </a:solidFill>
              </a:rPr>
              <a:t> atrium</a:t>
            </a: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err="1">
                <a:solidFill>
                  <a:srgbClr val="FF0000"/>
                </a:solidFill>
              </a:rPr>
              <a:t>Volume</a:t>
            </a:r>
            <a:r>
              <a:rPr lang="cs-CZ" altLang="cs-CZ" sz="2400" dirty="0">
                <a:solidFill>
                  <a:srgbClr val="FF0000"/>
                </a:solidFill>
              </a:rPr>
              <a:t> status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270452" y="1700808"/>
            <a:ext cx="4558132" cy="180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 err="1">
                <a:solidFill>
                  <a:srgbClr val="FFFF00"/>
                </a:solidFill>
              </a:rPr>
              <a:t>Cardiac</a:t>
            </a:r>
            <a:r>
              <a:rPr lang="cs-CZ" altLang="cs-CZ" sz="3600" dirty="0">
                <a:solidFill>
                  <a:srgbClr val="FFFF00"/>
                </a:solidFill>
              </a:rPr>
              <a:t> index</a:t>
            </a: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err="1">
                <a:solidFill>
                  <a:srgbClr val="FF0000"/>
                </a:solidFill>
              </a:rPr>
              <a:t>Invasive</a:t>
            </a:r>
            <a:r>
              <a:rPr lang="cs-CZ" altLang="cs-CZ" sz="2400" dirty="0">
                <a:solidFill>
                  <a:srgbClr val="FF0000"/>
                </a:solidFill>
              </a:rPr>
              <a:t> vs. </a:t>
            </a:r>
            <a:r>
              <a:rPr lang="cs-CZ" altLang="cs-CZ" sz="2400" dirty="0" err="1">
                <a:solidFill>
                  <a:srgbClr val="FF0000"/>
                </a:solidFill>
              </a:rPr>
              <a:t>noninvasive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 err="1">
                <a:solidFill>
                  <a:srgbClr val="FF0000"/>
                </a:solidFill>
              </a:rPr>
              <a:t>measurment</a:t>
            </a:r>
            <a:endParaRPr lang="cs-CZ" altLang="cs-CZ" sz="2400" dirty="0">
              <a:solidFill>
                <a:srgbClr val="FF0000"/>
              </a:solidFill>
            </a:endParaRP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>
                <a:solidFill>
                  <a:srgbClr val="FF0000"/>
                </a:solidFill>
              </a:rPr>
              <a:t>2,2L/min/m</a:t>
            </a:r>
            <a:r>
              <a:rPr lang="cs-CZ" altLang="cs-CZ" sz="2400" baseline="30000" dirty="0">
                <a:solidFill>
                  <a:srgbClr val="FF0000"/>
                </a:solidFill>
              </a:rPr>
              <a:t>2</a:t>
            </a: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err="1">
                <a:solidFill>
                  <a:srgbClr val="FF0000"/>
                </a:solidFill>
              </a:rPr>
              <a:t>Cardiac</a:t>
            </a:r>
            <a:r>
              <a:rPr lang="cs-CZ" altLang="cs-CZ" sz="2400" dirty="0">
                <a:solidFill>
                  <a:srgbClr val="FF0000"/>
                </a:solidFill>
              </a:rPr>
              <a:t> output</a:t>
            </a: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err="1">
                <a:solidFill>
                  <a:srgbClr val="FF0000"/>
                </a:solidFill>
              </a:rPr>
              <a:t>Degree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 err="1">
                <a:solidFill>
                  <a:srgbClr val="FF0000"/>
                </a:solidFill>
              </a:rPr>
              <a:t>of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 err="1">
                <a:solidFill>
                  <a:srgbClr val="FF0000"/>
                </a:solidFill>
              </a:rPr>
              <a:t>perfusion</a:t>
            </a:r>
            <a:endParaRPr lang="cs-CZ" altLang="cs-CZ" sz="2400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7594361" cy="5198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C52197C-1445-4F86-AA7E-C7BE16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30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010"/>
    </mc:Choice>
    <mc:Fallback>
      <p:transition spd="slow" advTm="62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7152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4000" dirty="0">
                <a:solidFill>
                  <a:srgbClr val="FFFF00"/>
                </a:solidFill>
              </a:rPr>
              <a:t>PCWP, CI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560" y="1628800"/>
            <a:ext cx="4392488" cy="1800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>
                <a:solidFill>
                  <a:srgbClr val="FFFF00"/>
                </a:solidFill>
              </a:rPr>
              <a:t>PCWP</a:t>
            </a: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err="1">
                <a:solidFill>
                  <a:srgbClr val="FF0000"/>
                </a:solidFill>
              </a:rPr>
              <a:t>Invasive</a:t>
            </a:r>
            <a:r>
              <a:rPr lang="cs-CZ" altLang="cs-CZ" sz="2400" dirty="0">
                <a:solidFill>
                  <a:srgbClr val="FF0000"/>
                </a:solidFill>
              </a:rPr>
              <a:t> vs. non-</a:t>
            </a:r>
            <a:r>
              <a:rPr lang="cs-CZ" altLang="cs-CZ" sz="2400" dirty="0" err="1">
                <a:solidFill>
                  <a:srgbClr val="FF0000"/>
                </a:solidFill>
              </a:rPr>
              <a:t>invasive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 err="1">
                <a:solidFill>
                  <a:srgbClr val="FF0000"/>
                </a:solidFill>
              </a:rPr>
              <a:t>measurment</a:t>
            </a:r>
            <a:endParaRPr lang="cs-CZ" altLang="cs-CZ" sz="2400" dirty="0">
              <a:solidFill>
                <a:srgbClr val="FF0000"/>
              </a:solidFill>
            </a:endParaRP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err="1">
                <a:solidFill>
                  <a:srgbClr val="FF0000"/>
                </a:solidFill>
              </a:rPr>
              <a:t>Pressure</a:t>
            </a:r>
            <a:r>
              <a:rPr lang="cs-CZ" altLang="cs-CZ" sz="2400" dirty="0">
                <a:solidFill>
                  <a:srgbClr val="FF0000"/>
                </a:solidFill>
              </a:rPr>
              <a:t> in </a:t>
            </a:r>
            <a:r>
              <a:rPr lang="cs-CZ" altLang="cs-CZ" sz="2400" dirty="0" err="1">
                <a:solidFill>
                  <a:srgbClr val="FF0000"/>
                </a:solidFill>
              </a:rPr>
              <a:t>left</a:t>
            </a:r>
            <a:r>
              <a:rPr lang="cs-CZ" altLang="cs-CZ" sz="2400" dirty="0">
                <a:solidFill>
                  <a:srgbClr val="FF0000"/>
                </a:solidFill>
              </a:rPr>
              <a:t> atrium</a:t>
            </a: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err="1">
                <a:solidFill>
                  <a:srgbClr val="FF0000"/>
                </a:solidFill>
              </a:rPr>
              <a:t>Volume</a:t>
            </a:r>
            <a:r>
              <a:rPr lang="cs-CZ" altLang="cs-CZ" sz="2400" dirty="0">
                <a:solidFill>
                  <a:srgbClr val="FF0000"/>
                </a:solidFill>
              </a:rPr>
              <a:t> status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270452" y="1700808"/>
            <a:ext cx="4558132" cy="180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 err="1">
                <a:solidFill>
                  <a:srgbClr val="FFFF00"/>
                </a:solidFill>
              </a:rPr>
              <a:t>Cardiac</a:t>
            </a:r>
            <a:r>
              <a:rPr lang="cs-CZ" altLang="cs-CZ" sz="3600" dirty="0">
                <a:solidFill>
                  <a:srgbClr val="FFFF00"/>
                </a:solidFill>
              </a:rPr>
              <a:t> index</a:t>
            </a: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err="1">
                <a:solidFill>
                  <a:srgbClr val="FF0000"/>
                </a:solidFill>
              </a:rPr>
              <a:t>Invasive</a:t>
            </a:r>
            <a:r>
              <a:rPr lang="cs-CZ" altLang="cs-CZ" sz="2400" dirty="0">
                <a:solidFill>
                  <a:srgbClr val="FF0000"/>
                </a:solidFill>
              </a:rPr>
              <a:t> vs. </a:t>
            </a:r>
            <a:r>
              <a:rPr lang="cs-CZ" altLang="cs-CZ" sz="2400" dirty="0" err="1">
                <a:solidFill>
                  <a:srgbClr val="FF0000"/>
                </a:solidFill>
              </a:rPr>
              <a:t>noninvasive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 err="1">
                <a:solidFill>
                  <a:srgbClr val="FF0000"/>
                </a:solidFill>
              </a:rPr>
              <a:t>measurment</a:t>
            </a:r>
            <a:endParaRPr lang="cs-CZ" altLang="cs-CZ" sz="2400" dirty="0">
              <a:solidFill>
                <a:srgbClr val="FF0000"/>
              </a:solidFill>
            </a:endParaRP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>
                <a:solidFill>
                  <a:srgbClr val="FF0000"/>
                </a:solidFill>
              </a:rPr>
              <a:t>2,2L/min/m</a:t>
            </a:r>
            <a:r>
              <a:rPr lang="cs-CZ" altLang="cs-CZ" sz="2400" baseline="30000" dirty="0">
                <a:solidFill>
                  <a:srgbClr val="FF0000"/>
                </a:solidFill>
              </a:rPr>
              <a:t>2</a:t>
            </a: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err="1">
                <a:solidFill>
                  <a:srgbClr val="FF0000"/>
                </a:solidFill>
              </a:rPr>
              <a:t>Cardiac</a:t>
            </a:r>
            <a:r>
              <a:rPr lang="cs-CZ" altLang="cs-CZ" sz="2400" dirty="0">
                <a:solidFill>
                  <a:srgbClr val="FF0000"/>
                </a:solidFill>
              </a:rPr>
              <a:t> output</a:t>
            </a: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err="1">
                <a:solidFill>
                  <a:srgbClr val="FF0000"/>
                </a:solidFill>
              </a:rPr>
              <a:t>Degree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 err="1">
                <a:solidFill>
                  <a:srgbClr val="FF0000"/>
                </a:solidFill>
              </a:rPr>
              <a:t>of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 err="1">
                <a:solidFill>
                  <a:srgbClr val="FF0000"/>
                </a:solidFill>
              </a:rPr>
              <a:t>perfusion</a:t>
            </a:r>
            <a:endParaRPr lang="cs-CZ" altLang="cs-CZ" sz="2400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7594361" cy="5198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686263"/>
            <a:ext cx="10801200" cy="607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683B920-096E-4E5F-93D4-A77359607C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677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516"/>
    </mc:Choice>
    <mc:Fallback>
      <p:transition spd="slow" advTm="50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7152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4000" dirty="0">
                <a:solidFill>
                  <a:srgbClr val="FFFF00"/>
                </a:solidFill>
              </a:rPr>
              <a:t>PCWP, CI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560" y="1628800"/>
            <a:ext cx="4392488" cy="1800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>
                <a:solidFill>
                  <a:srgbClr val="FFFF00"/>
                </a:solidFill>
              </a:rPr>
              <a:t>PCWP</a:t>
            </a: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err="1">
                <a:solidFill>
                  <a:srgbClr val="FF0000"/>
                </a:solidFill>
              </a:rPr>
              <a:t>Invasive</a:t>
            </a:r>
            <a:r>
              <a:rPr lang="cs-CZ" altLang="cs-CZ" sz="2400" dirty="0">
                <a:solidFill>
                  <a:srgbClr val="FF0000"/>
                </a:solidFill>
              </a:rPr>
              <a:t> vs. non-</a:t>
            </a:r>
            <a:r>
              <a:rPr lang="cs-CZ" altLang="cs-CZ" sz="2400" dirty="0" err="1">
                <a:solidFill>
                  <a:srgbClr val="FF0000"/>
                </a:solidFill>
              </a:rPr>
              <a:t>invasive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 err="1">
                <a:solidFill>
                  <a:srgbClr val="FF0000"/>
                </a:solidFill>
              </a:rPr>
              <a:t>measurment</a:t>
            </a:r>
            <a:endParaRPr lang="cs-CZ" altLang="cs-CZ" sz="2400" dirty="0">
              <a:solidFill>
                <a:srgbClr val="FF0000"/>
              </a:solidFill>
            </a:endParaRP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err="1">
                <a:solidFill>
                  <a:srgbClr val="FF0000"/>
                </a:solidFill>
              </a:rPr>
              <a:t>Pressure</a:t>
            </a:r>
            <a:r>
              <a:rPr lang="cs-CZ" altLang="cs-CZ" sz="2400" dirty="0">
                <a:solidFill>
                  <a:srgbClr val="FF0000"/>
                </a:solidFill>
              </a:rPr>
              <a:t> in </a:t>
            </a:r>
            <a:r>
              <a:rPr lang="cs-CZ" altLang="cs-CZ" sz="2400" dirty="0" err="1">
                <a:solidFill>
                  <a:srgbClr val="FF0000"/>
                </a:solidFill>
              </a:rPr>
              <a:t>left</a:t>
            </a:r>
            <a:r>
              <a:rPr lang="cs-CZ" altLang="cs-CZ" sz="2400" dirty="0">
                <a:solidFill>
                  <a:srgbClr val="FF0000"/>
                </a:solidFill>
              </a:rPr>
              <a:t> atrium</a:t>
            </a: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err="1">
                <a:solidFill>
                  <a:srgbClr val="FF0000"/>
                </a:solidFill>
              </a:rPr>
              <a:t>Volume</a:t>
            </a:r>
            <a:r>
              <a:rPr lang="cs-CZ" altLang="cs-CZ" sz="2400" dirty="0">
                <a:solidFill>
                  <a:srgbClr val="FF0000"/>
                </a:solidFill>
              </a:rPr>
              <a:t> status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270452" y="1700808"/>
            <a:ext cx="4558132" cy="180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 err="1">
                <a:solidFill>
                  <a:srgbClr val="FFFF00"/>
                </a:solidFill>
              </a:rPr>
              <a:t>Cardiac</a:t>
            </a:r>
            <a:r>
              <a:rPr lang="cs-CZ" altLang="cs-CZ" sz="3600" dirty="0">
                <a:solidFill>
                  <a:srgbClr val="FFFF00"/>
                </a:solidFill>
              </a:rPr>
              <a:t> index</a:t>
            </a: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err="1">
                <a:solidFill>
                  <a:srgbClr val="FF0000"/>
                </a:solidFill>
              </a:rPr>
              <a:t>Invasive</a:t>
            </a:r>
            <a:r>
              <a:rPr lang="cs-CZ" altLang="cs-CZ" sz="2400" dirty="0">
                <a:solidFill>
                  <a:srgbClr val="FF0000"/>
                </a:solidFill>
              </a:rPr>
              <a:t> vs. non-</a:t>
            </a:r>
            <a:r>
              <a:rPr lang="cs-CZ" altLang="cs-CZ" sz="2400" dirty="0" err="1">
                <a:solidFill>
                  <a:srgbClr val="FF0000"/>
                </a:solidFill>
              </a:rPr>
              <a:t>invasive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 err="1">
                <a:solidFill>
                  <a:srgbClr val="FF0000"/>
                </a:solidFill>
              </a:rPr>
              <a:t>measurment</a:t>
            </a:r>
            <a:endParaRPr lang="cs-CZ" altLang="cs-CZ" sz="2400" dirty="0">
              <a:solidFill>
                <a:srgbClr val="FF0000"/>
              </a:solidFill>
            </a:endParaRP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>
                <a:solidFill>
                  <a:srgbClr val="FF0000"/>
                </a:solidFill>
              </a:rPr>
              <a:t>2,2L/min/m</a:t>
            </a:r>
            <a:r>
              <a:rPr lang="cs-CZ" altLang="cs-CZ" sz="2400" baseline="30000" dirty="0">
                <a:solidFill>
                  <a:srgbClr val="FF0000"/>
                </a:solidFill>
              </a:rPr>
              <a:t>2</a:t>
            </a: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err="1">
                <a:solidFill>
                  <a:srgbClr val="FF0000"/>
                </a:solidFill>
              </a:rPr>
              <a:t>Cardiac</a:t>
            </a:r>
            <a:r>
              <a:rPr lang="cs-CZ" altLang="cs-CZ" sz="2400" dirty="0">
                <a:solidFill>
                  <a:srgbClr val="FF0000"/>
                </a:solidFill>
              </a:rPr>
              <a:t> output</a:t>
            </a:r>
          </a:p>
          <a:p>
            <a:pPr marL="1587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err="1">
                <a:solidFill>
                  <a:srgbClr val="FF0000"/>
                </a:solidFill>
              </a:rPr>
              <a:t>Degree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 err="1">
                <a:solidFill>
                  <a:srgbClr val="FF0000"/>
                </a:solidFill>
              </a:rPr>
              <a:t>of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 err="1">
                <a:solidFill>
                  <a:srgbClr val="FF0000"/>
                </a:solidFill>
              </a:rPr>
              <a:t>perfusion</a:t>
            </a:r>
            <a:endParaRPr lang="cs-CZ" altLang="cs-CZ" sz="2400" dirty="0">
              <a:solidFill>
                <a:srgbClr val="FF0000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16B1EEC-405C-4DC6-B607-7C4665625C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528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8"/>
    </mc:Choice>
    <mc:Fallback>
      <p:transition spd="slow" advTm="3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4000" dirty="0" err="1">
                <a:solidFill>
                  <a:srgbClr val="FFFF00"/>
                </a:solidFill>
              </a:rPr>
              <a:t>Labs</a:t>
            </a:r>
            <a:endParaRPr lang="cs-CZ" sz="4000" dirty="0">
              <a:solidFill>
                <a:srgbClr val="FFFF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504" y="1196752"/>
            <a:ext cx="9036496" cy="48244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600" dirty="0">
                <a:solidFill>
                  <a:srgbClr val="FFFF00"/>
                </a:solidFill>
              </a:rPr>
              <a:t>ECG – </a:t>
            </a:r>
            <a:r>
              <a:rPr lang="cs-CZ" sz="3600" dirty="0" err="1">
                <a:solidFill>
                  <a:srgbClr val="FFFF00"/>
                </a:solidFill>
              </a:rPr>
              <a:t>rarely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  <a:r>
              <a:rPr lang="cs-CZ" sz="3600" dirty="0" err="1">
                <a:solidFill>
                  <a:srgbClr val="FFFF00"/>
                </a:solidFill>
              </a:rPr>
              <a:t>normal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600" dirty="0">
                <a:solidFill>
                  <a:srgbClr val="FFFF00"/>
                </a:solidFill>
              </a:rPr>
              <a:t>X-</a:t>
            </a:r>
            <a:r>
              <a:rPr lang="cs-CZ" sz="3600" dirty="0" err="1">
                <a:solidFill>
                  <a:srgbClr val="FFFF00"/>
                </a:solidFill>
              </a:rPr>
              <a:t>ray</a:t>
            </a:r>
            <a:r>
              <a:rPr lang="cs-CZ" sz="3600" dirty="0">
                <a:solidFill>
                  <a:srgbClr val="FFFF00"/>
                </a:solidFill>
              </a:rPr>
              <a:t>: </a:t>
            </a:r>
            <a:r>
              <a:rPr lang="cs-CZ" sz="3600" dirty="0" err="1">
                <a:solidFill>
                  <a:srgbClr val="FFFF00"/>
                </a:solidFill>
              </a:rPr>
              <a:t>congestion</a:t>
            </a:r>
            <a:r>
              <a:rPr lang="cs-CZ" sz="3600" dirty="0">
                <a:solidFill>
                  <a:srgbClr val="FFFF00"/>
                </a:solidFill>
              </a:rPr>
              <a:t>, </a:t>
            </a:r>
            <a:r>
              <a:rPr lang="cs-CZ" sz="3600" dirty="0" err="1">
                <a:solidFill>
                  <a:srgbClr val="FFFF00"/>
                </a:solidFill>
              </a:rPr>
              <a:t>normal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  <a:r>
              <a:rPr lang="cs-CZ" sz="3600" dirty="0" err="1">
                <a:solidFill>
                  <a:srgbClr val="FFFF00"/>
                </a:solidFill>
              </a:rPr>
              <a:t>heart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  <a:r>
              <a:rPr lang="cs-CZ" sz="3600" dirty="0" err="1">
                <a:solidFill>
                  <a:srgbClr val="FFFF00"/>
                </a:solidFill>
              </a:rPr>
              <a:t>size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600" dirty="0" err="1">
                <a:solidFill>
                  <a:srgbClr val="FFFF00"/>
                </a:solidFill>
              </a:rPr>
              <a:t>Echocardiography</a:t>
            </a:r>
            <a:r>
              <a:rPr lang="cs-CZ" sz="3600" dirty="0">
                <a:solidFill>
                  <a:srgbClr val="FFFF00"/>
                </a:solidFill>
              </a:rPr>
              <a:t> – </a:t>
            </a:r>
            <a:r>
              <a:rPr lang="cs-CZ" sz="3600" dirty="0" err="1">
                <a:solidFill>
                  <a:srgbClr val="FFFF00"/>
                </a:solidFill>
              </a:rPr>
              <a:t>heart</a:t>
            </a:r>
            <a:r>
              <a:rPr lang="cs-CZ" sz="3600" dirty="0">
                <a:solidFill>
                  <a:srgbClr val="FFFF00"/>
                </a:solidFill>
              </a:rPr>
              <a:t>, </a:t>
            </a:r>
            <a:r>
              <a:rPr lang="cs-CZ" sz="3600" dirty="0" err="1">
                <a:solidFill>
                  <a:srgbClr val="FFFF00"/>
                </a:solidFill>
              </a:rPr>
              <a:t>lungs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>
                <a:solidFill>
                  <a:srgbClr val="FFFF00"/>
                </a:solidFill>
              </a:rPr>
              <a:t>BNP, NT-</a:t>
            </a:r>
            <a:r>
              <a:rPr lang="cs-CZ" altLang="cs-CZ" sz="3600" dirty="0" err="1">
                <a:solidFill>
                  <a:srgbClr val="FFFF00"/>
                </a:solidFill>
              </a:rPr>
              <a:t>proBNP</a:t>
            </a:r>
            <a:r>
              <a:rPr lang="cs-CZ" altLang="cs-CZ" sz="3600" dirty="0">
                <a:solidFill>
                  <a:srgbClr val="FFFF00"/>
                </a:solidFill>
              </a:rPr>
              <a:t>, troponin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9AE2326-4C61-4B3A-A419-3E346DBB10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972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993"/>
    </mc:Choice>
    <mc:Fallback>
      <p:transition spd="slow" advTm="61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4000" dirty="0" err="1">
                <a:solidFill>
                  <a:srgbClr val="FFFF00"/>
                </a:solidFill>
              </a:rPr>
              <a:t>Labs</a:t>
            </a:r>
            <a:endParaRPr lang="cs-CZ" sz="4000" dirty="0">
              <a:solidFill>
                <a:srgbClr val="FFFF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504" y="1196752"/>
            <a:ext cx="9036496" cy="48244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600" dirty="0">
                <a:solidFill>
                  <a:srgbClr val="FFFF00"/>
                </a:solidFill>
              </a:rPr>
              <a:t>ECG</a:t>
            </a: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600" dirty="0">
                <a:solidFill>
                  <a:srgbClr val="FFFF00"/>
                </a:solidFill>
              </a:rPr>
              <a:t>X-</a:t>
            </a:r>
            <a:r>
              <a:rPr lang="cs-CZ" sz="3600" dirty="0" err="1">
                <a:solidFill>
                  <a:srgbClr val="FFFF00"/>
                </a:solidFill>
              </a:rPr>
              <a:t>ray</a:t>
            </a:r>
            <a:r>
              <a:rPr lang="cs-CZ" sz="3600" dirty="0">
                <a:solidFill>
                  <a:srgbClr val="FFFF00"/>
                </a:solidFill>
              </a:rPr>
              <a:t>: </a:t>
            </a:r>
            <a:r>
              <a:rPr lang="cs-CZ" sz="3600" dirty="0" err="1">
                <a:solidFill>
                  <a:srgbClr val="FFFF00"/>
                </a:solidFill>
              </a:rPr>
              <a:t>congestion</a:t>
            </a:r>
            <a:r>
              <a:rPr lang="cs-CZ" sz="3600" dirty="0">
                <a:solidFill>
                  <a:srgbClr val="FFFF00"/>
                </a:solidFill>
              </a:rPr>
              <a:t>, </a:t>
            </a:r>
            <a:r>
              <a:rPr lang="cs-CZ" sz="3600" dirty="0" err="1">
                <a:solidFill>
                  <a:srgbClr val="FFFF00"/>
                </a:solidFill>
              </a:rPr>
              <a:t>normal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  <a:r>
              <a:rPr lang="cs-CZ" sz="3600" dirty="0" err="1">
                <a:solidFill>
                  <a:srgbClr val="FFFF00"/>
                </a:solidFill>
              </a:rPr>
              <a:t>heart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  <a:r>
              <a:rPr lang="cs-CZ" sz="3600" dirty="0" err="1">
                <a:solidFill>
                  <a:srgbClr val="FFFF00"/>
                </a:solidFill>
              </a:rPr>
              <a:t>size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>
                <a:solidFill>
                  <a:srgbClr val="FFFF00"/>
                </a:solidFill>
              </a:rPr>
              <a:t>BNP, NT-</a:t>
            </a:r>
            <a:r>
              <a:rPr lang="cs-CZ" altLang="cs-CZ" sz="3600" dirty="0" err="1">
                <a:solidFill>
                  <a:srgbClr val="FFFF00"/>
                </a:solidFill>
              </a:rPr>
              <a:t>proBNP</a:t>
            </a:r>
            <a:r>
              <a:rPr lang="cs-CZ" altLang="cs-CZ" sz="3600" dirty="0">
                <a:solidFill>
                  <a:srgbClr val="FFFF00"/>
                </a:solidFill>
              </a:rPr>
              <a:t>, troponin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342900"/>
            <a:ext cx="67437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540CA53-452F-43D0-9A91-6C43AE7C23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43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15"/>
    </mc:Choice>
    <mc:Fallback>
      <p:transition spd="slow" advTm="13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4000" dirty="0" err="1">
                <a:solidFill>
                  <a:srgbClr val="FFFF00"/>
                </a:solidFill>
              </a:rPr>
              <a:t>Definition</a:t>
            </a:r>
            <a:endParaRPr lang="cs-CZ" sz="4000" dirty="0">
              <a:solidFill>
                <a:srgbClr val="FFFF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5750" y="1196752"/>
            <a:ext cx="8858250" cy="48244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Acute heart failure (AHF) is generally defined as the rapid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  <a:r>
              <a:rPr lang="en-US" sz="3600" dirty="0">
                <a:solidFill>
                  <a:srgbClr val="FFFF00"/>
                </a:solidFill>
              </a:rPr>
              <a:t>development or change of symptoms and signs of heart failure that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  <a:r>
              <a:rPr lang="cs-CZ" sz="3600" dirty="0" err="1">
                <a:solidFill>
                  <a:srgbClr val="FFFF00"/>
                </a:solidFill>
              </a:rPr>
              <a:t>requires</a:t>
            </a:r>
            <a:r>
              <a:rPr lang="cs-CZ" sz="3600" dirty="0">
                <a:solidFill>
                  <a:srgbClr val="FFFF00"/>
                </a:solidFill>
              </a:rPr>
              <a:t> urgent </a:t>
            </a:r>
            <a:r>
              <a:rPr lang="cs-CZ" sz="3600" dirty="0" err="1">
                <a:solidFill>
                  <a:srgbClr val="FFFF00"/>
                </a:solidFill>
              </a:rPr>
              <a:t>medical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  <a:r>
              <a:rPr lang="cs-CZ" sz="3600" dirty="0" err="1">
                <a:solidFill>
                  <a:srgbClr val="FFFF00"/>
                </a:solidFill>
              </a:rPr>
              <a:t>attention</a:t>
            </a:r>
            <a:r>
              <a:rPr lang="en-US" sz="3600" dirty="0">
                <a:solidFill>
                  <a:srgbClr val="FFFF00"/>
                </a:solidFill>
              </a:rPr>
              <a:t>is</a:t>
            </a:r>
            <a:endParaRPr lang="cs-CZ" sz="3600" dirty="0">
              <a:solidFill>
                <a:srgbClr val="FFFF00"/>
              </a:solidFill>
            </a:endParaRPr>
          </a:p>
          <a:p>
            <a:r>
              <a:rPr lang="cs-CZ" sz="3600" dirty="0">
                <a:solidFill>
                  <a:srgbClr val="FFFF00"/>
                </a:solidFill>
              </a:rPr>
              <a:t>No </a:t>
            </a:r>
            <a:r>
              <a:rPr lang="cs-CZ" sz="3600" dirty="0" err="1">
                <a:solidFill>
                  <a:srgbClr val="FFFF00"/>
                </a:solidFill>
              </a:rPr>
              <a:t>new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  <a:r>
              <a:rPr lang="cs-CZ" sz="3600" dirty="0" err="1">
                <a:solidFill>
                  <a:srgbClr val="FFFF00"/>
                </a:solidFill>
              </a:rPr>
              <a:t>mediaction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  <a:r>
              <a:rPr lang="cs-CZ" sz="3600" dirty="0" err="1">
                <a:solidFill>
                  <a:srgbClr val="FFFF00"/>
                </a:solidFill>
              </a:rPr>
              <a:t>for</a:t>
            </a:r>
            <a:r>
              <a:rPr lang="cs-CZ" sz="3600" dirty="0">
                <a:solidFill>
                  <a:srgbClr val="FFFF00"/>
                </a:solidFill>
              </a:rPr>
              <a:t> last 30 </a:t>
            </a:r>
            <a:r>
              <a:rPr lang="cs-CZ" sz="3600" dirty="0" err="1">
                <a:solidFill>
                  <a:srgbClr val="FFFF00"/>
                </a:solidFill>
              </a:rPr>
              <a:t>years</a:t>
            </a:r>
            <a:endParaRPr lang="cs-CZ" sz="3600" dirty="0">
              <a:solidFill>
                <a:srgbClr val="FFFF00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27ABC64-9B35-4354-9CCC-F353113063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15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42"/>
    </mc:Choice>
    <mc:Fallback>
      <p:transition spd="slow" advTm="24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4000" dirty="0" err="1">
                <a:solidFill>
                  <a:srgbClr val="FFFF00"/>
                </a:solidFill>
              </a:rPr>
              <a:t>Labs</a:t>
            </a:r>
            <a:endParaRPr lang="cs-CZ" sz="4000" dirty="0">
              <a:solidFill>
                <a:srgbClr val="FFFF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504" y="1196752"/>
            <a:ext cx="9036496" cy="48244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600" dirty="0">
                <a:solidFill>
                  <a:srgbClr val="FFFF00"/>
                </a:solidFill>
              </a:rPr>
              <a:t>ECG</a:t>
            </a: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600" dirty="0">
                <a:solidFill>
                  <a:srgbClr val="FFFF00"/>
                </a:solidFill>
              </a:rPr>
              <a:t>X-</a:t>
            </a:r>
            <a:r>
              <a:rPr lang="cs-CZ" sz="3600" dirty="0" err="1">
                <a:solidFill>
                  <a:srgbClr val="FFFF00"/>
                </a:solidFill>
              </a:rPr>
              <a:t>ray</a:t>
            </a:r>
            <a:r>
              <a:rPr lang="cs-CZ" sz="3600" dirty="0">
                <a:solidFill>
                  <a:srgbClr val="FFFF00"/>
                </a:solidFill>
              </a:rPr>
              <a:t>: </a:t>
            </a:r>
            <a:r>
              <a:rPr lang="cs-CZ" sz="3600" dirty="0" err="1">
                <a:solidFill>
                  <a:srgbClr val="FFFF00"/>
                </a:solidFill>
              </a:rPr>
              <a:t>congestion</a:t>
            </a:r>
            <a:r>
              <a:rPr lang="cs-CZ" sz="3600" dirty="0">
                <a:solidFill>
                  <a:srgbClr val="FFFF00"/>
                </a:solidFill>
              </a:rPr>
              <a:t>, </a:t>
            </a:r>
            <a:r>
              <a:rPr lang="cs-CZ" sz="3600" dirty="0" err="1">
                <a:solidFill>
                  <a:srgbClr val="FFFF00"/>
                </a:solidFill>
              </a:rPr>
              <a:t>normal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  <a:r>
              <a:rPr lang="cs-CZ" sz="3600" dirty="0" err="1">
                <a:solidFill>
                  <a:srgbClr val="FFFF00"/>
                </a:solidFill>
              </a:rPr>
              <a:t>heart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  <a:r>
              <a:rPr lang="cs-CZ" sz="3600" dirty="0" err="1">
                <a:solidFill>
                  <a:srgbClr val="FFFF00"/>
                </a:solidFill>
              </a:rPr>
              <a:t>size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>
                <a:solidFill>
                  <a:srgbClr val="FFFF00"/>
                </a:solidFill>
              </a:rPr>
              <a:t>BNP, NT-</a:t>
            </a:r>
            <a:r>
              <a:rPr lang="cs-CZ" altLang="cs-CZ" sz="3600" dirty="0" err="1">
                <a:solidFill>
                  <a:srgbClr val="FFFF00"/>
                </a:solidFill>
              </a:rPr>
              <a:t>proBNP</a:t>
            </a:r>
            <a:r>
              <a:rPr lang="cs-CZ" altLang="cs-CZ" sz="3600" dirty="0">
                <a:solidFill>
                  <a:srgbClr val="FFFF00"/>
                </a:solidFill>
              </a:rPr>
              <a:t>, troponin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342900"/>
            <a:ext cx="67437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32319\Předánšky\Bez názvu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341313"/>
            <a:ext cx="6745287" cy="617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20F0F0D-6ECE-4DFE-A40B-D389D33668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891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76"/>
    </mc:Choice>
    <mc:Fallback>
      <p:transition spd="slow" advTm="11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4000" dirty="0" err="1">
                <a:solidFill>
                  <a:srgbClr val="FFFF00"/>
                </a:solidFill>
              </a:rPr>
              <a:t>Clinical</a:t>
            </a:r>
            <a:r>
              <a:rPr lang="cs-CZ" sz="4000" dirty="0">
                <a:solidFill>
                  <a:srgbClr val="FFFF00"/>
                </a:solidFill>
              </a:rPr>
              <a:t> </a:t>
            </a:r>
            <a:r>
              <a:rPr lang="cs-CZ" sz="4000" dirty="0" err="1">
                <a:solidFill>
                  <a:srgbClr val="FFFF00"/>
                </a:solidFill>
              </a:rPr>
              <a:t>course</a:t>
            </a:r>
            <a:endParaRPr lang="cs-CZ" sz="4000" dirty="0">
              <a:solidFill>
                <a:srgbClr val="FFFF00"/>
              </a:solidFill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1" y="980727"/>
            <a:ext cx="9152401" cy="589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88DFCD7-8222-4A53-9EDD-F9EFDB70AB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044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593"/>
    </mc:Choice>
    <mc:Fallback>
      <p:transition spd="slow" advTm="68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4000" dirty="0" err="1">
                <a:solidFill>
                  <a:srgbClr val="FFFF00"/>
                </a:solidFill>
              </a:rPr>
              <a:t>Pulmonary</a:t>
            </a:r>
            <a:r>
              <a:rPr lang="cs-CZ" sz="4000" dirty="0">
                <a:solidFill>
                  <a:srgbClr val="FFFF00"/>
                </a:solidFill>
              </a:rPr>
              <a:t> </a:t>
            </a:r>
            <a:r>
              <a:rPr lang="cs-CZ" sz="4000" dirty="0" err="1">
                <a:solidFill>
                  <a:srgbClr val="FFFF00"/>
                </a:solidFill>
              </a:rPr>
              <a:t>aedema</a:t>
            </a:r>
            <a:endParaRPr lang="cs-CZ" sz="4000" dirty="0">
              <a:solidFill>
                <a:srgbClr val="FFFF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5750" y="1196752"/>
            <a:ext cx="8858250" cy="48244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3600" dirty="0">
              <a:solidFill>
                <a:srgbClr val="FFFF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268760"/>
            <a:ext cx="5208786" cy="430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9CAE3D8-8901-40FD-9253-290BD77988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992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36"/>
    </mc:Choice>
    <mc:Fallback>
      <p:transition spd="slow" advTm="7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4000" dirty="0" err="1">
                <a:solidFill>
                  <a:srgbClr val="FFFF00"/>
                </a:solidFill>
              </a:rPr>
              <a:t>Therapy</a:t>
            </a:r>
            <a:r>
              <a:rPr lang="cs-CZ" sz="4000" dirty="0">
                <a:solidFill>
                  <a:srgbClr val="FFFF00"/>
                </a:solidFill>
              </a:rPr>
              <a:t> </a:t>
            </a:r>
            <a:r>
              <a:rPr lang="cs-CZ" sz="4000" dirty="0" err="1">
                <a:solidFill>
                  <a:srgbClr val="FFFF00"/>
                </a:solidFill>
              </a:rPr>
              <a:t>of</a:t>
            </a:r>
            <a:r>
              <a:rPr lang="cs-CZ" sz="4000" dirty="0">
                <a:solidFill>
                  <a:srgbClr val="FFFF00"/>
                </a:solidFill>
              </a:rPr>
              <a:t> </a:t>
            </a:r>
            <a:r>
              <a:rPr lang="cs-CZ" sz="4000" dirty="0" err="1">
                <a:solidFill>
                  <a:srgbClr val="FFFF00"/>
                </a:solidFill>
              </a:rPr>
              <a:t>pulmonary</a:t>
            </a:r>
            <a:r>
              <a:rPr lang="cs-CZ" sz="4000" dirty="0">
                <a:solidFill>
                  <a:srgbClr val="FFFF00"/>
                </a:solidFill>
              </a:rPr>
              <a:t> </a:t>
            </a:r>
            <a:r>
              <a:rPr lang="cs-CZ" sz="4000" dirty="0" err="1">
                <a:solidFill>
                  <a:srgbClr val="FFFF00"/>
                </a:solidFill>
              </a:rPr>
              <a:t>aedema</a:t>
            </a:r>
            <a:r>
              <a:rPr lang="cs-CZ" sz="4000" dirty="0">
                <a:solidFill>
                  <a:srgbClr val="FFFF00"/>
                </a:solidFill>
              </a:rPr>
              <a:t>?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540C419-B482-4D9D-B9DA-02CE051923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882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09"/>
    </mc:Choice>
    <mc:Fallback>
      <p:transition spd="slow" advTm="12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4000" dirty="0" err="1">
                <a:solidFill>
                  <a:srgbClr val="FFFF00"/>
                </a:solidFill>
              </a:rPr>
              <a:t>Therapy</a:t>
            </a:r>
            <a:r>
              <a:rPr lang="cs-CZ" sz="4000" dirty="0">
                <a:solidFill>
                  <a:srgbClr val="FFFF00"/>
                </a:solidFill>
              </a:rPr>
              <a:t> </a:t>
            </a:r>
            <a:r>
              <a:rPr lang="cs-CZ" sz="4000" dirty="0" err="1">
                <a:solidFill>
                  <a:srgbClr val="FFFF00"/>
                </a:solidFill>
              </a:rPr>
              <a:t>of</a:t>
            </a:r>
            <a:r>
              <a:rPr lang="cs-CZ" sz="4000" dirty="0">
                <a:solidFill>
                  <a:srgbClr val="FFFF00"/>
                </a:solidFill>
              </a:rPr>
              <a:t> </a:t>
            </a:r>
            <a:r>
              <a:rPr lang="cs-CZ" sz="4000" dirty="0" err="1">
                <a:solidFill>
                  <a:srgbClr val="FFFF00"/>
                </a:solidFill>
              </a:rPr>
              <a:t>pulmonary</a:t>
            </a:r>
            <a:r>
              <a:rPr lang="cs-CZ" sz="4000" dirty="0">
                <a:solidFill>
                  <a:srgbClr val="FFFF00"/>
                </a:solidFill>
              </a:rPr>
              <a:t> </a:t>
            </a:r>
            <a:r>
              <a:rPr lang="cs-CZ" sz="4000" dirty="0" err="1">
                <a:solidFill>
                  <a:srgbClr val="FFFF00"/>
                </a:solidFill>
              </a:rPr>
              <a:t>aedema</a:t>
            </a:r>
            <a:endParaRPr lang="cs-CZ" sz="4000" dirty="0">
              <a:solidFill>
                <a:srgbClr val="FFFF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5750" y="1196752"/>
            <a:ext cx="8858250" cy="48244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>
                <a:solidFill>
                  <a:srgbClr val="FFFF00"/>
                </a:solidFill>
              </a:rPr>
              <a:t>Oxygen</a:t>
            </a: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 err="1">
                <a:solidFill>
                  <a:srgbClr val="FFFF00"/>
                </a:solidFill>
              </a:rPr>
              <a:t>Morphin</a:t>
            </a:r>
            <a:endParaRPr lang="cs-CZ" alt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 err="1">
                <a:solidFill>
                  <a:srgbClr val="FFFF00"/>
                </a:solidFill>
              </a:rPr>
              <a:t>Vasodilatation</a:t>
            </a:r>
            <a:r>
              <a:rPr lang="cs-CZ" altLang="cs-CZ" sz="3600" dirty="0">
                <a:solidFill>
                  <a:srgbClr val="FFFF00"/>
                </a:solidFill>
              </a:rPr>
              <a:t> (</a:t>
            </a:r>
            <a:r>
              <a:rPr lang="cs-CZ" altLang="cs-CZ" sz="3600" dirty="0" err="1">
                <a:solidFill>
                  <a:srgbClr val="FFFF00"/>
                </a:solidFill>
              </a:rPr>
              <a:t>blood</a:t>
            </a:r>
            <a:r>
              <a:rPr lang="cs-CZ" altLang="cs-CZ" sz="3600" dirty="0">
                <a:solidFill>
                  <a:srgbClr val="FFFF00"/>
                </a:solidFill>
              </a:rPr>
              <a:t> </a:t>
            </a:r>
            <a:r>
              <a:rPr lang="cs-CZ" altLang="cs-CZ" sz="3600" dirty="0" err="1">
                <a:solidFill>
                  <a:srgbClr val="FFFF00"/>
                </a:solidFill>
              </a:rPr>
              <a:t>presure</a:t>
            </a:r>
            <a:r>
              <a:rPr lang="cs-CZ" altLang="cs-CZ" sz="3600" dirty="0">
                <a:solidFill>
                  <a:srgbClr val="FFFF00"/>
                </a:solidFill>
              </a:rPr>
              <a:t> </a:t>
            </a:r>
            <a:r>
              <a:rPr lang="cs-CZ" altLang="cs-CZ" sz="3600" dirty="0" err="1">
                <a:solidFill>
                  <a:srgbClr val="FFFF00"/>
                </a:solidFill>
              </a:rPr>
              <a:t>control</a:t>
            </a:r>
            <a:r>
              <a:rPr lang="cs-CZ" altLang="cs-CZ" sz="3600" dirty="0">
                <a:solidFill>
                  <a:srgbClr val="FFFF00"/>
                </a:solidFill>
              </a:rPr>
              <a:t>)</a:t>
            </a: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 err="1">
                <a:solidFill>
                  <a:srgbClr val="FFFF00"/>
                </a:solidFill>
              </a:rPr>
              <a:t>Furosemide</a:t>
            </a:r>
            <a:r>
              <a:rPr lang="cs-CZ" altLang="cs-CZ" sz="3600" dirty="0">
                <a:solidFill>
                  <a:srgbClr val="FFFF00"/>
                </a:solidFill>
              </a:rPr>
              <a:t> </a:t>
            </a: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 err="1">
                <a:solidFill>
                  <a:srgbClr val="FFFF00"/>
                </a:solidFill>
              </a:rPr>
              <a:t>Therapy</a:t>
            </a:r>
            <a:r>
              <a:rPr lang="cs-CZ" altLang="cs-CZ" sz="3600" dirty="0">
                <a:solidFill>
                  <a:srgbClr val="FFFF00"/>
                </a:solidFill>
              </a:rPr>
              <a:t> </a:t>
            </a:r>
            <a:r>
              <a:rPr lang="cs-CZ" altLang="cs-CZ" sz="3600" dirty="0" err="1">
                <a:solidFill>
                  <a:srgbClr val="FFFF00"/>
                </a:solidFill>
              </a:rPr>
              <a:t>of</a:t>
            </a:r>
            <a:r>
              <a:rPr lang="cs-CZ" altLang="cs-CZ" sz="3600" dirty="0">
                <a:solidFill>
                  <a:srgbClr val="FFFF00"/>
                </a:solidFill>
              </a:rPr>
              <a:t> </a:t>
            </a:r>
            <a:r>
              <a:rPr lang="cs-CZ" altLang="cs-CZ" sz="3600" dirty="0" err="1">
                <a:solidFill>
                  <a:srgbClr val="FFFF00"/>
                </a:solidFill>
              </a:rPr>
              <a:t>the</a:t>
            </a:r>
            <a:r>
              <a:rPr lang="cs-CZ" altLang="cs-CZ" sz="3600" dirty="0">
                <a:solidFill>
                  <a:srgbClr val="FFFF00"/>
                </a:solidFill>
              </a:rPr>
              <a:t> cause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974C854-D192-40C1-86EA-3F3DCA1708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5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816"/>
    </mc:Choice>
    <mc:Fallback>
      <p:transition spd="slow" advTm="65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4000" dirty="0" err="1">
                <a:solidFill>
                  <a:srgbClr val="FFFF00"/>
                </a:solidFill>
              </a:rPr>
              <a:t>Classifications</a:t>
            </a:r>
            <a:endParaRPr lang="cs-CZ" sz="4000" dirty="0">
              <a:solidFill>
                <a:srgbClr val="FFFF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5750" y="1196752"/>
            <a:ext cx="8858250" cy="48244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3600" dirty="0">
              <a:solidFill>
                <a:srgbClr val="FFFF00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9060"/>
            <a:ext cx="9324528" cy="475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CDFB979-551A-4681-B4DA-8EA36D54DC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31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959"/>
    </mc:Choice>
    <mc:Fallback>
      <p:transition spd="slow" advTm="176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4000" dirty="0" err="1">
                <a:solidFill>
                  <a:srgbClr val="FFFF00"/>
                </a:solidFill>
              </a:rPr>
              <a:t>Cardiogenic</a:t>
            </a:r>
            <a:r>
              <a:rPr lang="cs-CZ" sz="4000" dirty="0">
                <a:solidFill>
                  <a:srgbClr val="FFFF00"/>
                </a:solidFill>
              </a:rPr>
              <a:t> </a:t>
            </a:r>
            <a:r>
              <a:rPr lang="cs-CZ" sz="4000" dirty="0" err="1">
                <a:solidFill>
                  <a:srgbClr val="FFFF00"/>
                </a:solidFill>
              </a:rPr>
              <a:t>shock</a:t>
            </a:r>
            <a:endParaRPr lang="cs-CZ" sz="4000" dirty="0">
              <a:solidFill>
                <a:srgbClr val="FFFF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5750" y="1052736"/>
            <a:ext cx="8858250" cy="48244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 err="1">
                <a:solidFill>
                  <a:srgbClr val="FFFF00"/>
                </a:solidFill>
              </a:rPr>
              <a:t>Acute</a:t>
            </a:r>
            <a:r>
              <a:rPr lang="cs-CZ" altLang="cs-CZ" sz="3600" dirty="0">
                <a:solidFill>
                  <a:srgbClr val="FFFF00"/>
                </a:solidFill>
              </a:rPr>
              <a:t> HF in </a:t>
            </a:r>
            <a:r>
              <a:rPr lang="cs-CZ" altLang="cs-CZ" sz="3600" dirty="0" err="1">
                <a:solidFill>
                  <a:srgbClr val="FFFF00"/>
                </a:solidFill>
              </a:rPr>
              <a:t>naive</a:t>
            </a:r>
            <a:r>
              <a:rPr lang="cs-CZ" altLang="cs-CZ" sz="3600" dirty="0">
                <a:solidFill>
                  <a:srgbClr val="FFFF00"/>
                </a:solidFill>
              </a:rPr>
              <a:t> </a:t>
            </a:r>
            <a:r>
              <a:rPr lang="cs-CZ" altLang="cs-CZ" sz="3600" dirty="0" err="1">
                <a:solidFill>
                  <a:srgbClr val="FFFF00"/>
                </a:solidFill>
              </a:rPr>
              <a:t>patients</a:t>
            </a:r>
            <a:endParaRPr lang="cs-CZ" alt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 err="1">
                <a:solidFill>
                  <a:srgbClr val="FFFF00"/>
                </a:solidFill>
              </a:rPr>
              <a:t>Myocardial</a:t>
            </a:r>
            <a:r>
              <a:rPr lang="cs-CZ" altLang="cs-CZ" sz="3600" dirty="0">
                <a:solidFill>
                  <a:srgbClr val="FFFF00"/>
                </a:solidFill>
              </a:rPr>
              <a:t> </a:t>
            </a:r>
            <a:r>
              <a:rPr lang="cs-CZ" altLang="cs-CZ" sz="3600" dirty="0" err="1">
                <a:solidFill>
                  <a:srgbClr val="FFFF00"/>
                </a:solidFill>
              </a:rPr>
              <a:t>injury</a:t>
            </a:r>
            <a:endParaRPr lang="cs-CZ" alt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 err="1">
                <a:solidFill>
                  <a:srgbClr val="FFFF00"/>
                </a:solidFill>
              </a:rPr>
              <a:t>Arrythmia</a:t>
            </a:r>
            <a:endParaRPr lang="cs-CZ" alt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 err="1">
                <a:solidFill>
                  <a:srgbClr val="FFFF00"/>
                </a:solidFill>
              </a:rPr>
              <a:t>Valvular</a:t>
            </a:r>
            <a:r>
              <a:rPr lang="cs-CZ" altLang="cs-CZ" sz="3600" dirty="0">
                <a:solidFill>
                  <a:srgbClr val="FFFF00"/>
                </a:solidFill>
              </a:rPr>
              <a:t> </a:t>
            </a:r>
            <a:r>
              <a:rPr lang="cs-CZ" altLang="cs-CZ" sz="3600" dirty="0" err="1">
                <a:solidFill>
                  <a:srgbClr val="FFFF00"/>
                </a:solidFill>
              </a:rPr>
              <a:t>disease</a:t>
            </a:r>
            <a:endParaRPr lang="cs-CZ" alt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 err="1">
                <a:solidFill>
                  <a:srgbClr val="FFFF00"/>
                </a:solidFill>
              </a:rPr>
              <a:t>Obstructive</a:t>
            </a:r>
            <a:r>
              <a:rPr lang="cs-CZ" altLang="cs-CZ" sz="3600" dirty="0">
                <a:solidFill>
                  <a:srgbClr val="FFFF00"/>
                </a:solidFill>
              </a:rPr>
              <a:t> </a:t>
            </a:r>
            <a:r>
              <a:rPr lang="cs-CZ" altLang="cs-CZ" sz="3600" dirty="0" err="1">
                <a:solidFill>
                  <a:srgbClr val="FFFF00"/>
                </a:solidFill>
              </a:rPr>
              <a:t>shock</a:t>
            </a:r>
            <a:endParaRPr lang="cs-CZ" alt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 err="1">
                <a:solidFill>
                  <a:srgbClr val="FFFF00"/>
                </a:solidFill>
              </a:rPr>
              <a:t>Tamponade</a:t>
            </a:r>
            <a:endParaRPr lang="cs-CZ" alt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>
                <a:solidFill>
                  <a:srgbClr val="FFFF00"/>
                </a:solidFill>
              </a:rPr>
              <a:t>…</a:t>
            </a:r>
          </a:p>
          <a:p>
            <a:pPr lvl="2"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dirty="0">
              <a:solidFill>
                <a:srgbClr val="FFFF00"/>
              </a:solidFill>
            </a:endParaRPr>
          </a:p>
          <a:p>
            <a:pPr lvl="1"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dirty="0">
              <a:solidFill>
                <a:srgbClr val="FFFF00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1ABE06D-CACA-46CB-A1D6-4807640097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743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833"/>
    </mc:Choice>
    <mc:Fallback>
      <p:transition spd="slow" advTm="60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4000" dirty="0" err="1">
                <a:solidFill>
                  <a:srgbClr val="FFFF00"/>
                </a:solidFill>
              </a:rPr>
              <a:t>Diagnosis</a:t>
            </a:r>
            <a:endParaRPr lang="cs-CZ" sz="4000" dirty="0">
              <a:solidFill>
                <a:srgbClr val="FFFF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5750" y="1196752"/>
            <a:ext cx="8858250" cy="48244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3600" dirty="0">
              <a:solidFill>
                <a:srgbClr val="FFFF00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55DB907-6711-4962-AA77-402C29EDE8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88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6"/>
    </mc:Choice>
    <mc:Fallback>
      <p:transition spd="slow" advTm="1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4000" dirty="0" err="1">
                <a:solidFill>
                  <a:srgbClr val="FFFF00"/>
                </a:solidFill>
              </a:rPr>
              <a:t>Pharmacotherapy</a:t>
            </a:r>
            <a:r>
              <a:rPr lang="cs-CZ" sz="4000" dirty="0">
                <a:solidFill>
                  <a:srgbClr val="FFFF00"/>
                </a:solidFill>
              </a:rPr>
              <a:t> </a:t>
            </a:r>
            <a:r>
              <a:rPr lang="cs-CZ" sz="4000" dirty="0" err="1">
                <a:solidFill>
                  <a:srgbClr val="FFFF00"/>
                </a:solidFill>
              </a:rPr>
              <a:t>of</a:t>
            </a:r>
            <a:r>
              <a:rPr lang="cs-CZ" sz="4000" dirty="0">
                <a:solidFill>
                  <a:srgbClr val="FFFF00"/>
                </a:solidFill>
              </a:rPr>
              <a:t> </a:t>
            </a:r>
            <a:r>
              <a:rPr lang="cs-CZ" sz="4000" dirty="0" err="1">
                <a:solidFill>
                  <a:srgbClr val="FFFF00"/>
                </a:solidFill>
              </a:rPr>
              <a:t>cardiogenic</a:t>
            </a:r>
            <a:r>
              <a:rPr lang="cs-CZ" sz="4000" dirty="0">
                <a:solidFill>
                  <a:srgbClr val="FFFF00"/>
                </a:solidFill>
              </a:rPr>
              <a:t> </a:t>
            </a:r>
            <a:r>
              <a:rPr lang="cs-CZ" sz="4000" dirty="0" err="1">
                <a:solidFill>
                  <a:srgbClr val="FFFF00"/>
                </a:solidFill>
              </a:rPr>
              <a:t>shock</a:t>
            </a:r>
            <a:endParaRPr lang="cs-CZ" sz="4000" dirty="0">
              <a:solidFill>
                <a:srgbClr val="FFFF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5750" y="1412776"/>
            <a:ext cx="8858250" cy="48244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 err="1">
                <a:solidFill>
                  <a:srgbClr val="FFFF00"/>
                </a:solidFill>
              </a:rPr>
              <a:t>Inotropes</a:t>
            </a:r>
            <a:r>
              <a:rPr lang="cs-CZ" altLang="cs-CZ" sz="3600" dirty="0">
                <a:solidFill>
                  <a:srgbClr val="FFFF00"/>
                </a:solidFill>
              </a:rPr>
              <a:t>: noradrenalin, </a:t>
            </a:r>
            <a:r>
              <a:rPr lang="cs-CZ" altLang="cs-CZ" sz="3600" dirty="0" err="1">
                <a:solidFill>
                  <a:srgbClr val="FFFF00"/>
                </a:solidFill>
              </a:rPr>
              <a:t>dobutamin</a:t>
            </a:r>
            <a:r>
              <a:rPr lang="cs-CZ" altLang="cs-CZ" sz="3600" dirty="0">
                <a:solidFill>
                  <a:srgbClr val="FFFF00"/>
                </a:solidFill>
              </a:rPr>
              <a:t>, 			adrenalin, </a:t>
            </a:r>
            <a:r>
              <a:rPr lang="cs-CZ" altLang="cs-CZ" sz="3600" dirty="0" err="1">
                <a:solidFill>
                  <a:srgbClr val="FFFF00"/>
                </a:solidFill>
              </a:rPr>
              <a:t>milrinon</a:t>
            </a:r>
            <a:r>
              <a:rPr lang="cs-CZ" altLang="cs-CZ" sz="3600" dirty="0">
                <a:solidFill>
                  <a:srgbClr val="FFFF00"/>
                </a:solidFill>
              </a:rPr>
              <a:t>, </a:t>
            </a:r>
            <a:r>
              <a:rPr lang="cs-CZ" altLang="cs-CZ" sz="3600" dirty="0" err="1">
                <a:solidFill>
                  <a:srgbClr val="FFFF00"/>
                </a:solidFill>
              </a:rPr>
              <a:t>levosimendan</a:t>
            </a:r>
            <a:r>
              <a:rPr lang="cs-CZ" altLang="cs-CZ" sz="3600" dirty="0">
                <a:solidFill>
                  <a:srgbClr val="FFFF00"/>
                </a:solidFill>
              </a:rPr>
              <a:t> </a:t>
            </a: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 err="1">
                <a:solidFill>
                  <a:srgbClr val="FFFF00"/>
                </a:solidFill>
              </a:rPr>
              <a:t>Ultrafiltration</a:t>
            </a:r>
            <a:endParaRPr lang="cs-CZ" alt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 err="1">
                <a:solidFill>
                  <a:srgbClr val="FFFF00"/>
                </a:solidFill>
              </a:rPr>
              <a:t>Furosemide</a:t>
            </a:r>
            <a:r>
              <a:rPr lang="cs-CZ" altLang="cs-CZ" sz="3600" dirty="0">
                <a:solidFill>
                  <a:srgbClr val="FFFF00"/>
                </a:solidFill>
              </a:rPr>
              <a:t> </a:t>
            </a: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 err="1">
                <a:solidFill>
                  <a:srgbClr val="FFFF00"/>
                </a:solidFill>
              </a:rPr>
              <a:t>Therapy</a:t>
            </a:r>
            <a:r>
              <a:rPr lang="cs-CZ" altLang="cs-CZ" sz="3600" dirty="0">
                <a:solidFill>
                  <a:srgbClr val="FFFF00"/>
                </a:solidFill>
              </a:rPr>
              <a:t> </a:t>
            </a:r>
            <a:r>
              <a:rPr lang="cs-CZ" altLang="cs-CZ" sz="3600" dirty="0" err="1">
                <a:solidFill>
                  <a:srgbClr val="FFFF00"/>
                </a:solidFill>
              </a:rPr>
              <a:t>of</a:t>
            </a:r>
            <a:r>
              <a:rPr lang="cs-CZ" altLang="cs-CZ" sz="3600" dirty="0">
                <a:solidFill>
                  <a:srgbClr val="FFFF00"/>
                </a:solidFill>
              </a:rPr>
              <a:t> </a:t>
            </a:r>
            <a:r>
              <a:rPr lang="cs-CZ" altLang="cs-CZ" sz="3600" dirty="0" err="1">
                <a:solidFill>
                  <a:srgbClr val="FFFF00"/>
                </a:solidFill>
              </a:rPr>
              <a:t>the</a:t>
            </a:r>
            <a:r>
              <a:rPr lang="cs-CZ" altLang="cs-CZ" sz="3600" dirty="0">
                <a:solidFill>
                  <a:srgbClr val="FFFF00"/>
                </a:solidFill>
              </a:rPr>
              <a:t> cause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6699C5F-DB3C-4118-8C89-F82ABEBB63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35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845"/>
    </mc:Choice>
    <mc:Fallback>
      <p:transition spd="slow" advTm="49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dirty="0">
                <a:solidFill>
                  <a:srgbClr val="FFFF00"/>
                </a:solidFill>
              </a:rPr>
              <a:t>MCS</a:t>
            </a: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300022" y="1628800"/>
            <a:ext cx="8543956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Intra-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aortic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balloon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counterpulsation</a:t>
            </a:r>
            <a:endParaRPr lang="cs-CZ" altLang="cs-CZ" sz="32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LVAD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Total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artificial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heart</a:t>
            </a:r>
            <a:endParaRPr lang="cs-CZ" altLang="cs-CZ" sz="32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ECMO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Impella</a:t>
            </a:r>
            <a:endParaRPr lang="cs-CZ" altLang="cs-CZ" sz="32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cs-CZ" altLang="cs-CZ" sz="32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Bridge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to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recovery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/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decision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/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transplantation</a:t>
            </a:r>
            <a:endParaRPr lang="cs-CZ" altLang="cs-CZ" sz="32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Destinantion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therapy</a:t>
            </a:r>
            <a:endParaRPr lang="cs-CZ" altLang="cs-CZ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34D58D6-4C6B-47F2-84A1-B3FA216F91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64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557"/>
    </mc:Choice>
    <mc:Fallback>
      <p:transition spd="slow" advTm="81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4000" dirty="0" err="1">
                <a:solidFill>
                  <a:srgbClr val="FFFF00"/>
                </a:solidFill>
              </a:rPr>
              <a:t>Definition</a:t>
            </a:r>
            <a:endParaRPr lang="cs-CZ" sz="4000" dirty="0">
              <a:solidFill>
                <a:srgbClr val="FFFF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5750" y="1196752"/>
            <a:ext cx="8858250" cy="48244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sz="3600" dirty="0" err="1">
                <a:solidFill>
                  <a:srgbClr val="FFFF00"/>
                </a:solidFill>
              </a:rPr>
              <a:t>Symptoms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  <a:r>
              <a:rPr lang="cs-CZ" sz="3600" dirty="0" err="1">
                <a:solidFill>
                  <a:srgbClr val="FFFF00"/>
                </a:solidFill>
              </a:rPr>
              <a:t>related</a:t>
            </a:r>
            <a:r>
              <a:rPr lang="cs-CZ" sz="3600" dirty="0">
                <a:solidFill>
                  <a:srgbClr val="FFFF00"/>
                </a:solidFill>
              </a:rPr>
              <a:t> to </a:t>
            </a:r>
            <a:r>
              <a:rPr lang="cs-CZ" sz="3600" dirty="0" err="1">
                <a:solidFill>
                  <a:srgbClr val="FFFF00"/>
                </a:solidFill>
              </a:rPr>
              <a:t>pulmonary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  <a:r>
              <a:rPr lang="cs-CZ" sz="3600" dirty="0" err="1">
                <a:solidFill>
                  <a:srgbClr val="FFFF00"/>
                </a:solidFill>
              </a:rPr>
              <a:t>congestion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  <a:r>
              <a:rPr lang="cs-CZ" sz="3600" dirty="0" err="1">
                <a:solidFill>
                  <a:srgbClr val="FFFF00"/>
                </a:solidFill>
              </a:rPr>
              <a:t>due</a:t>
            </a:r>
            <a:r>
              <a:rPr lang="cs-CZ" sz="3600" dirty="0">
                <a:solidFill>
                  <a:srgbClr val="FFFF00"/>
                </a:solidFill>
              </a:rPr>
              <a:t> to </a:t>
            </a:r>
            <a:r>
              <a:rPr lang="cs-CZ" sz="3600" dirty="0" err="1">
                <a:solidFill>
                  <a:srgbClr val="FFFF00"/>
                </a:solidFill>
              </a:rPr>
              <a:t>elevated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  <a:r>
              <a:rPr lang="cs-CZ" sz="3600" dirty="0" err="1">
                <a:solidFill>
                  <a:srgbClr val="FFFF00"/>
                </a:solidFill>
              </a:rPr>
              <a:t>left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  <a:r>
              <a:rPr lang="cs-CZ" sz="3600" dirty="0" err="1">
                <a:solidFill>
                  <a:srgbClr val="FFFF00"/>
                </a:solidFill>
              </a:rPr>
              <a:t>ventricle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  <a:r>
              <a:rPr lang="cs-CZ" sz="3600" dirty="0" err="1">
                <a:solidFill>
                  <a:srgbClr val="FFFF00"/>
                </a:solidFill>
              </a:rPr>
              <a:t>filling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  <a:r>
              <a:rPr lang="cs-CZ" sz="3600" dirty="0" err="1">
                <a:solidFill>
                  <a:srgbClr val="FFFF00"/>
                </a:solidFill>
              </a:rPr>
              <a:t>pressures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  <a:r>
              <a:rPr lang="cs-CZ" sz="3600" dirty="0" err="1">
                <a:solidFill>
                  <a:srgbClr val="FFFF00"/>
                </a:solidFill>
              </a:rPr>
              <a:t>with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  <a:r>
              <a:rPr lang="cs-CZ" sz="3600" dirty="0" err="1">
                <a:solidFill>
                  <a:srgbClr val="FFFF00"/>
                </a:solidFill>
              </a:rPr>
              <a:t>or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  <a:r>
              <a:rPr lang="cs-CZ" sz="3600" dirty="0" err="1">
                <a:solidFill>
                  <a:srgbClr val="FFFF00"/>
                </a:solidFill>
              </a:rPr>
              <a:t>without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  <a:r>
              <a:rPr lang="cs-CZ" sz="3600" dirty="0" err="1">
                <a:solidFill>
                  <a:srgbClr val="FFFF00"/>
                </a:solidFill>
              </a:rPr>
              <a:t>low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  <a:r>
              <a:rPr lang="cs-CZ" sz="3600" dirty="0" err="1">
                <a:solidFill>
                  <a:srgbClr val="FFFF00"/>
                </a:solidFill>
              </a:rPr>
              <a:t>cardiac</a:t>
            </a:r>
            <a:r>
              <a:rPr lang="cs-CZ" sz="3600" dirty="0">
                <a:solidFill>
                  <a:srgbClr val="FFFF00"/>
                </a:solidFill>
              </a:rPr>
              <a:t> output</a:t>
            </a:r>
            <a:endParaRPr lang="cs-CZ" altLang="cs-CZ" sz="3600" dirty="0">
              <a:solidFill>
                <a:srgbClr val="FFFF00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223D4E7-FEAC-4E3F-ABCC-7CAC14B00A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352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96"/>
    </mc:Choice>
    <mc:Fallback>
      <p:transition spd="slow" advTm="14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dirty="0">
                <a:solidFill>
                  <a:srgbClr val="FFFF00"/>
                </a:solidFill>
              </a:rPr>
              <a:t>MCS</a:t>
            </a: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300022" y="1628800"/>
            <a:ext cx="8543956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Intraaortic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balloon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contrapulsation</a:t>
            </a:r>
            <a:endParaRPr lang="cs-CZ" altLang="cs-CZ" sz="32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LVAD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Total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artificial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heart</a:t>
            </a:r>
            <a:endParaRPr lang="cs-CZ" altLang="cs-CZ" sz="32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ECMO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Impella</a:t>
            </a:r>
            <a:endParaRPr lang="cs-CZ" altLang="cs-CZ" sz="32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cs-CZ" altLang="cs-CZ" sz="32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Bridge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to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recovery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/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decision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/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transplantation</a:t>
            </a:r>
            <a:endParaRPr lang="cs-CZ" altLang="cs-CZ" sz="32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Destinantion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therapy</a:t>
            </a:r>
            <a:endParaRPr lang="cs-CZ" altLang="cs-CZ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43049"/>
            <a:ext cx="8224589" cy="3831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B756076-589C-4F07-ABC4-996AB93896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1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84"/>
    </mc:Choice>
    <mc:Fallback>
      <p:transition spd="slow" advTm="6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dirty="0">
                <a:solidFill>
                  <a:srgbClr val="FFFF00"/>
                </a:solidFill>
              </a:rPr>
              <a:t>IABC</a:t>
            </a: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300022" y="1628800"/>
            <a:ext cx="8543956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cs-CZ" altLang="cs-CZ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8049456" cy="4527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134EC8E-0FC6-478F-BA24-53F7DF4B30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74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708"/>
    </mc:Choice>
    <mc:Fallback>
      <p:transition spd="slow" advTm="50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2346" y="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dirty="0">
                <a:solidFill>
                  <a:srgbClr val="FFFF00"/>
                </a:solidFill>
              </a:rPr>
              <a:t>ECMO</a:t>
            </a: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300022" y="1628800"/>
            <a:ext cx="8543956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cs-CZ" altLang="cs-CZ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29983"/>
            <a:ext cx="5161353" cy="590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005319E-963E-419B-8163-054910C621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95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174"/>
    </mc:Choice>
    <mc:Fallback>
      <p:transition spd="slow" advTm="54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dirty="0">
                <a:solidFill>
                  <a:srgbClr val="FFFF00"/>
                </a:solidFill>
              </a:rPr>
              <a:t>ECMO</a:t>
            </a: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300022" y="1628800"/>
            <a:ext cx="8543956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cs-CZ" altLang="cs-CZ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196752"/>
            <a:ext cx="7344815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10D613C-C65B-448C-B2C9-99B6FD87A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19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11"/>
    </mc:Choice>
    <mc:Fallback>
      <p:transition spd="slow" advTm="12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dirty="0">
                <a:solidFill>
                  <a:srgbClr val="FFFF00"/>
                </a:solidFill>
              </a:rPr>
              <a:t>ECMO</a:t>
            </a: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300022" y="1628800"/>
            <a:ext cx="8543956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cs-CZ" altLang="cs-CZ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8640"/>
            <a:ext cx="4752528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B479B0C-1BF2-452F-81E5-CEC80D6A43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41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654"/>
    </mc:Choice>
    <mc:Fallback>
      <p:transition spd="slow" advTm="49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dirty="0" err="1">
                <a:solidFill>
                  <a:srgbClr val="FFFF00"/>
                </a:solidFill>
              </a:rPr>
              <a:t>Impella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300022" y="1628800"/>
            <a:ext cx="8543956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cs-CZ" altLang="cs-CZ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43000"/>
            <a:ext cx="4016474" cy="4590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71C26E0-375E-4CF1-BA13-F3A54AA27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86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210"/>
    </mc:Choice>
    <mc:Fallback>
      <p:transition spd="slow" advTm="42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dirty="0">
                <a:solidFill>
                  <a:srgbClr val="FFFF00"/>
                </a:solidFill>
              </a:rPr>
              <a:t>LVAD</a:t>
            </a: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300022" y="1628800"/>
            <a:ext cx="8543956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cs-CZ" altLang="cs-CZ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219" name="Picture 3" descr="C:\Users\32319\Bez názvu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12"/>
            <a:ext cx="7613396" cy="489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064AA69-D532-4551-AED2-C0B3DD4949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86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371"/>
    </mc:Choice>
    <mc:Fallback>
      <p:transition spd="slow" advTm="54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dirty="0" err="1">
                <a:solidFill>
                  <a:srgbClr val="FFFF00"/>
                </a:solidFill>
              </a:rPr>
              <a:t>Transplantation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300022" y="1628800"/>
            <a:ext cx="8543956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cs-CZ" altLang="cs-CZ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52422" y="1412776"/>
            <a:ext cx="8543956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Age?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Life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expectancy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(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except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heart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Spiroergometry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VO</a:t>
            </a:r>
            <a:r>
              <a:rPr lang="cs-CZ" altLang="cs-CZ" sz="3200" baseline="-25000" dirty="0">
                <a:solidFill>
                  <a:schemeClr val="bg1"/>
                </a:solidFill>
                <a:latin typeface="+mn-lt"/>
              </a:rPr>
              <a:t>2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max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cs-CZ" altLang="cs-CZ" sz="32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Imunosupression</a:t>
            </a:r>
            <a:endParaRPr lang="cs-CZ" altLang="cs-CZ" sz="32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Rejection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,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infection</a:t>
            </a:r>
            <a:endParaRPr lang="cs-CZ" altLang="cs-CZ" sz="32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Vasculopathy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of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graft</a:t>
            </a:r>
            <a:endParaRPr lang="cs-CZ" altLang="cs-CZ" sz="32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cs-CZ" altLang="cs-CZ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3EFC40B-203A-41D8-AB6A-8F9D86017A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7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59"/>
    </mc:Choice>
    <mc:Fallback>
      <p:transition spd="slow" advTm="31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4000" dirty="0" err="1">
                <a:solidFill>
                  <a:srgbClr val="FFFF00"/>
                </a:solidFill>
              </a:rPr>
              <a:t>Conclusions</a:t>
            </a:r>
            <a:endParaRPr lang="cs-CZ" sz="4000" dirty="0">
              <a:solidFill>
                <a:srgbClr val="FFFF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5750" y="1052736"/>
            <a:ext cx="8858250" cy="48244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 err="1">
                <a:solidFill>
                  <a:srgbClr val="FFFF00"/>
                </a:solidFill>
              </a:rPr>
              <a:t>Acute</a:t>
            </a:r>
            <a:r>
              <a:rPr lang="cs-CZ" altLang="cs-CZ" sz="3600" dirty="0">
                <a:solidFill>
                  <a:srgbClr val="FFFF00"/>
                </a:solidFill>
              </a:rPr>
              <a:t> HF in </a:t>
            </a:r>
            <a:r>
              <a:rPr lang="cs-CZ" altLang="cs-CZ" sz="3600" dirty="0" err="1">
                <a:solidFill>
                  <a:srgbClr val="FFFF00"/>
                </a:solidFill>
              </a:rPr>
              <a:t>naive</a:t>
            </a:r>
            <a:r>
              <a:rPr lang="cs-CZ" altLang="cs-CZ" sz="3600" dirty="0">
                <a:solidFill>
                  <a:srgbClr val="FFFF00"/>
                </a:solidFill>
              </a:rPr>
              <a:t> </a:t>
            </a:r>
            <a:r>
              <a:rPr lang="cs-CZ" altLang="cs-CZ" sz="3600" dirty="0" err="1">
                <a:solidFill>
                  <a:srgbClr val="FFFF00"/>
                </a:solidFill>
              </a:rPr>
              <a:t>patients</a:t>
            </a:r>
            <a:endParaRPr lang="cs-CZ" alt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 err="1">
                <a:solidFill>
                  <a:srgbClr val="FFFF00"/>
                </a:solidFill>
              </a:rPr>
              <a:t>Acute</a:t>
            </a:r>
            <a:r>
              <a:rPr lang="cs-CZ" altLang="cs-CZ" sz="3600" dirty="0">
                <a:solidFill>
                  <a:srgbClr val="FFFF00"/>
                </a:solidFill>
              </a:rPr>
              <a:t> </a:t>
            </a:r>
            <a:r>
              <a:rPr lang="cs-CZ" altLang="cs-CZ" sz="3600" dirty="0" err="1">
                <a:solidFill>
                  <a:srgbClr val="FFFF00"/>
                </a:solidFill>
              </a:rPr>
              <a:t>decompensation</a:t>
            </a:r>
            <a:r>
              <a:rPr lang="cs-CZ" altLang="cs-CZ" sz="3600" dirty="0">
                <a:solidFill>
                  <a:srgbClr val="FFFF00"/>
                </a:solidFill>
              </a:rPr>
              <a:t> </a:t>
            </a:r>
            <a:r>
              <a:rPr lang="cs-CZ" altLang="cs-CZ" sz="3600" dirty="0" err="1">
                <a:solidFill>
                  <a:srgbClr val="FFFF00"/>
                </a:solidFill>
              </a:rPr>
              <a:t>of</a:t>
            </a:r>
            <a:r>
              <a:rPr lang="cs-CZ" altLang="cs-CZ" sz="3600" dirty="0">
                <a:solidFill>
                  <a:srgbClr val="FFFF00"/>
                </a:solidFill>
              </a:rPr>
              <a:t> </a:t>
            </a:r>
            <a:r>
              <a:rPr lang="cs-CZ" altLang="cs-CZ" sz="3600" dirty="0" err="1">
                <a:solidFill>
                  <a:srgbClr val="FFFF00"/>
                </a:solidFill>
              </a:rPr>
              <a:t>chronic</a:t>
            </a:r>
            <a:r>
              <a:rPr lang="cs-CZ" altLang="cs-CZ" sz="3600" dirty="0">
                <a:solidFill>
                  <a:srgbClr val="FFFF00"/>
                </a:solidFill>
              </a:rPr>
              <a:t> HF</a:t>
            </a: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>
                <a:solidFill>
                  <a:srgbClr val="FFFF00"/>
                </a:solidFill>
              </a:rPr>
              <a:t>Fluid and </a:t>
            </a:r>
            <a:r>
              <a:rPr lang="cs-CZ" altLang="cs-CZ" sz="3600" dirty="0" err="1">
                <a:solidFill>
                  <a:srgbClr val="FFFF00"/>
                </a:solidFill>
              </a:rPr>
              <a:t>perfusion</a:t>
            </a:r>
            <a:r>
              <a:rPr lang="cs-CZ" altLang="cs-CZ" sz="3600" dirty="0">
                <a:solidFill>
                  <a:srgbClr val="FFFF00"/>
                </a:solidFill>
              </a:rPr>
              <a:t> status</a:t>
            </a: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>
                <a:solidFill>
                  <a:srgbClr val="FFFF00"/>
                </a:solidFill>
              </a:rPr>
              <a:t>Cause </a:t>
            </a:r>
            <a:r>
              <a:rPr lang="cs-CZ" altLang="cs-CZ" sz="3600" dirty="0" err="1">
                <a:solidFill>
                  <a:srgbClr val="FFFF00"/>
                </a:solidFill>
              </a:rPr>
              <a:t>of</a:t>
            </a:r>
            <a:r>
              <a:rPr lang="cs-CZ" altLang="cs-CZ" sz="3600" dirty="0">
                <a:solidFill>
                  <a:srgbClr val="FFFF00"/>
                </a:solidFill>
              </a:rPr>
              <a:t> HF/</a:t>
            </a:r>
            <a:r>
              <a:rPr lang="cs-CZ" altLang="cs-CZ" sz="3600" dirty="0" err="1">
                <a:solidFill>
                  <a:srgbClr val="FFFF00"/>
                </a:solidFill>
              </a:rPr>
              <a:t>decompensation</a:t>
            </a:r>
            <a:endParaRPr lang="cs-CZ" alt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>
                <a:solidFill>
                  <a:srgbClr val="FFFF00"/>
                </a:solidFill>
              </a:rPr>
              <a:t>Early </a:t>
            </a:r>
            <a:r>
              <a:rPr lang="cs-CZ" altLang="cs-CZ" sz="3600" dirty="0" err="1">
                <a:solidFill>
                  <a:srgbClr val="FFFF00"/>
                </a:solidFill>
              </a:rPr>
              <a:t>goal</a:t>
            </a:r>
            <a:r>
              <a:rPr lang="cs-CZ" altLang="cs-CZ" sz="3600" dirty="0">
                <a:solidFill>
                  <a:srgbClr val="FFFF00"/>
                </a:solidFill>
              </a:rPr>
              <a:t> </a:t>
            </a:r>
            <a:r>
              <a:rPr lang="cs-CZ" altLang="cs-CZ" sz="3600" dirty="0" err="1">
                <a:solidFill>
                  <a:srgbClr val="FFFF00"/>
                </a:solidFill>
              </a:rPr>
              <a:t>directed</a:t>
            </a:r>
            <a:r>
              <a:rPr lang="cs-CZ" altLang="cs-CZ" sz="3600" dirty="0">
                <a:solidFill>
                  <a:srgbClr val="FFFF00"/>
                </a:solidFill>
              </a:rPr>
              <a:t> </a:t>
            </a:r>
            <a:r>
              <a:rPr lang="cs-CZ" altLang="cs-CZ" sz="3600" dirty="0" err="1">
                <a:solidFill>
                  <a:srgbClr val="FFFF00"/>
                </a:solidFill>
              </a:rPr>
              <a:t>echocardiography</a:t>
            </a:r>
            <a:endParaRPr lang="cs-CZ" alt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>
                <a:solidFill>
                  <a:srgbClr val="FFFF00"/>
                </a:solidFill>
              </a:rPr>
              <a:t>Early </a:t>
            </a:r>
            <a:r>
              <a:rPr lang="cs-CZ" altLang="cs-CZ" sz="3600" dirty="0" err="1">
                <a:solidFill>
                  <a:srgbClr val="FFFF00"/>
                </a:solidFill>
              </a:rPr>
              <a:t>therapy</a:t>
            </a:r>
            <a:endParaRPr lang="cs-CZ" alt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>
                <a:solidFill>
                  <a:srgbClr val="FFFF00"/>
                </a:solidFill>
              </a:rPr>
              <a:t>Early </a:t>
            </a:r>
            <a:r>
              <a:rPr lang="cs-CZ" altLang="cs-CZ" sz="3600" dirty="0" err="1">
                <a:solidFill>
                  <a:srgbClr val="FFFF00"/>
                </a:solidFill>
              </a:rPr>
              <a:t>recognition</a:t>
            </a:r>
            <a:r>
              <a:rPr lang="cs-CZ" altLang="cs-CZ" sz="3600" dirty="0">
                <a:solidFill>
                  <a:srgbClr val="FFFF00"/>
                </a:solidFill>
              </a:rPr>
              <a:t> </a:t>
            </a:r>
            <a:r>
              <a:rPr lang="cs-CZ" altLang="cs-CZ" sz="3600" dirty="0" err="1">
                <a:solidFill>
                  <a:srgbClr val="FFFF00"/>
                </a:solidFill>
              </a:rPr>
              <a:t>of</a:t>
            </a:r>
            <a:r>
              <a:rPr lang="cs-CZ" altLang="cs-CZ" sz="3600" dirty="0">
                <a:solidFill>
                  <a:srgbClr val="FFFF00"/>
                </a:solidFill>
              </a:rPr>
              <a:t> </a:t>
            </a:r>
            <a:r>
              <a:rPr lang="cs-CZ" altLang="cs-CZ" sz="3600" dirty="0" err="1">
                <a:solidFill>
                  <a:srgbClr val="FFFF00"/>
                </a:solidFill>
              </a:rPr>
              <a:t>therapy</a:t>
            </a:r>
            <a:r>
              <a:rPr lang="cs-CZ" altLang="cs-CZ" sz="3600" dirty="0">
                <a:solidFill>
                  <a:srgbClr val="FFFF00"/>
                </a:solidFill>
              </a:rPr>
              <a:t> </a:t>
            </a:r>
            <a:r>
              <a:rPr lang="cs-CZ" altLang="cs-CZ" sz="3600" dirty="0" err="1">
                <a:solidFill>
                  <a:srgbClr val="FFFF00"/>
                </a:solidFill>
              </a:rPr>
              <a:t>failure</a:t>
            </a:r>
            <a:r>
              <a:rPr lang="cs-CZ" altLang="cs-CZ" sz="3600" dirty="0">
                <a:solidFill>
                  <a:srgbClr val="FFFF00"/>
                </a:solidFill>
              </a:rPr>
              <a:t> </a:t>
            </a:r>
            <a:endParaRPr lang="cs-CZ" altLang="cs-CZ" dirty="0">
              <a:solidFill>
                <a:srgbClr val="FFFF00"/>
              </a:solidFill>
            </a:endParaRPr>
          </a:p>
          <a:p>
            <a:pPr lvl="2"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dirty="0">
              <a:solidFill>
                <a:srgbClr val="FFFF00"/>
              </a:solidFill>
            </a:endParaRPr>
          </a:p>
          <a:p>
            <a:pPr lvl="1"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dirty="0">
              <a:solidFill>
                <a:srgbClr val="FFFF00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72E8B4F-6A3B-4B34-818A-71BC2547E1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67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147"/>
    </mc:Choice>
    <mc:Fallback>
      <p:transition spd="slow" advTm="59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Your blood pressureis a little highDe motivation, us,demotivation posters,auto">
            <a:extLst>
              <a:ext uri="{FF2B5EF4-FFF2-40B4-BE49-F238E27FC236}">
                <a16:creationId xmlns:a16="http://schemas.microsoft.com/office/drawing/2014/main" id="{E08E640A-B3D0-436E-BBE0-4909E47BC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9" y="-265112"/>
            <a:ext cx="7777163" cy="738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724128" y="6483660"/>
            <a:ext cx="4474840" cy="748680"/>
          </a:xfrm>
        </p:spPr>
        <p:txBody>
          <a:bodyPr/>
          <a:lstStyle/>
          <a:p>
            <a:pPr marL="0" indent="0">
              <a:buNone/>
            </a:pPr>
            <a:r>
              <a:rPr lang="cs-CZ" sz="2000" dirty="0" err="1">
                <a:solidFill>
                  <a:srgbClr val="FFFF00"/>
                </a:solidFill>
              </a:rPr>
              <a:t>Thanks</a:t>
            </a:r>
            <a:r>
              <a:rPr lang="cs-CZ" sz="2000" dirty="0">
                <a:solidFill>
                  <a:srgbClr val="FFFF00"/>
                </a:solidFill>
              </a:rPr>
              <a:t> </a:t>
            </a:r>
            <a:r>
              <a:rPr lang="cs-CZ" sz="2000" dirty="0" err="1">
                <a:solidFill>
                  <a:srgbClr val="FFFF00"/>
                </a:solidFill>
              </a:rPr>
              <a:t>for</a:t>
            </a:r>
            <a:r>
              <a:rPr lang="cs-CZ" sz="2000" dirty="0">
                <a:solidFill>
                  <a:srgbClr val="FFFF00"/>
                </a:solidFill>
              </a:rPr>
              <a:t> </a:t>
            </a:r>
            <a:r>
              <a:rPr lang="cs-CZ" sz="2000" dirty="0" err="1">
                <a:solidFill>
                  <a:srgbClr val="FFFF00"/>
                </a:solidFill>
              </a:rPr>
              <a:t>the</a:t>
            </a:r>
            <a:r>
              <a:rPr lang="cs-CZ" sz="2000" dirty="0">
                <a:solidFill>
                  <a:srgbClr val="FFFF00"/>
                </a:solidFill>
              </a:rPr>
              <a:t> </a:t>
            </a:r>
            <a:r>
              <a:rPr lang="cs-CZ" sz="2000" dirty="0" err="1">
                <a:solidFill>
                  <a:srgbClr val="FFFF00"/>
                </a:solidFill>
              </a:rPr>
              <a:t>attention</a:t>
            </a:r>
            <a:endParaRPr lang="cs-CZ" sz="2000" dirty="0">
              <a:solidFill>
                <a:srgbClr val="FFFF00"/>
              </a:solidFill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B80D105-5E9D-4BDE-8B45-7D780F65D7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64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61"/>
    </mc:Choice>
    <mc:Fallback>
      <p:transition spd="slow" advTm="7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4000" dirty="0" err="1">
                <a:solidFill>
                  <a:srgbClr val="FFFF00"/>
                </a:solidFill>
              </a:rPr>
              <a:t>Definition</a:t>
            </a:r>
            <a:endParaRPr lang="cs-CZ" sz="4000" dirty="0">
              <a:solidFill>
                <a:srgbClr val="FFFF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5750" y="1196752"/>
            <a:ext cx="8858250" cy="48244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sz="3600" dirty="0">
                <a:solidFill>
                  <a:srgbClr val="FFFF00"/>
                </a:solidFill>
              </a:rPr>
              <a:t>De novo x </a:t>
            </a:r>
            <a:r>
              <a:rPr lang="cs-CZ" altLang="cs-CZ" sz="3600" dirty="0" err="1">
                <a:solidFill>
                  <a:srgbClr val="FFFF00"/>
                </a:solidFill>
              </a:rPr>
              <a:t>acute</a:t>
            </a:r>
            <a:r>
              <a:rPr lang="cs-CZ" altLang="cs-CZ" sz="3600" dirty="0">
                <a:solidFill>
                  <a:srgbClr val="FFFF00"/>
                </a:solidFill>
              </a:rPr>
              <a:t> </a:t>
            </a:r>
            <a:r>
              <a:rPr lang="cs-CZ" altLang="cs-CZ" sz="3600" dirty="0" err="1">
                <a:solidFill>
                  <a:srgbClr val="FFFF00"/>
                </a:solidFill>
              </a:rPr>
              <a:t>decompensation</a:t>
            </a:r>
            <a:r>
              <a:rPr lang="cs-CZ" altLang="cs-CZ" sz="3600" dirty="0">
                <a:solidFill>
                  <a:srgbClr val="FFFF00"/>
                </a:solidFill>
              </a:rPr>
              <a:t> </a:t>
            </a:r>
            <a:r>
              <a:rPr lang="cs-CZ" altLang="cs-CZ" sz="3600" dirty="0" err="1">
                <a:solidFill>
                  <a:srgbClr val="FFFF00"/>
                </a:solidFill>
              </a:rPr>
              <a:t>of</a:t>
            </a:r>
            <a:r>
              <a:rPr lang="cs-CZ" altLang="cs-CZ" sz="3600" dirty="0">
                <a:solidFill>
                  <a:srgbClr val="FFFF00"/>
                </a:solidFill>
              </a:rPr>
              <a:t> </a:t>
            </a:r>
            <a:r>
              <a:rPr lang="cs-CZ" altLang="cs-CZ" sz="3600" dirty="0" err="1">
                <a:solidFill>
                  <a:srgbClr val="FFFF00"/>
                </a:solidFill>
              </a:rPr>
              <a:t>chronic</a:t>
            </a:r>
            <a:r>
              <a:rPr lang="cs-CZ" altLang="cs-CZ" sz="3600" dirty="0">
                <a:solidFill>
                  <a:srgbClr val="FFFF00"/>
                </a:solidFill>
              </a:rPr>
              <a:t> </a:t>
            </a:r>
            <a:r>
              <a:rPr lang="cs-CZ" altLang="cs-CZ" sz="3600" dirty="0" err="1">
                <a:solidFill>
                  <a:srgbClr val="FFFF00"/>
                </a:solidFill>
              </a:rPr>
              <a:t>heart</a:t>
            </a:r>
            <a:r>
              <a:rPr lang="cs-CZ" altLang="cs-CZ" sz="3600" dirty="0">
                <a:solidFill>
                  <a:srgbClr val="FFFF00"/>
                </a:solidFill>
              </a:rPr>
              <a:t> </a:t>
            </a:r>
            <a:r>
              <a:rPr lang="cs-CZ" altLang="cs-CZ" sz="3600" dirty="0" err="1">
                <a:solidFill>
                  <a:srgbClr val="FFFF00"/>
                </a:solidFill>
              </a:rPr>
              <a:t>failure</a:t>
            </a:r>
            <a:endParaRPr lang="cs-CZ" altLang="cs-CZ" sz="3600" dirty="0">
              <a:solidFill>
                <a:srgbClr val="FFFF00"/>
              </a:solidFill>
            </a:endParaRPr>
          </a:p>
          <a:p>
            <a:endParaRPr lang="cs-CZ" altLang="cs-CZ" sz="3600" dirty="0">
              <a:solidFill>
                <a:srgbClr val="FFFF00"/>
              </a:solidFill>
            </a:endParaRPr>
          </a:p>
          <a:p>
            <a:r>
              <a:rPr lang="cs-CZ" altLang="cs-CZ" sz="3600" dirty="0" err="1">
                <a:solidFill>
                  <a:srgbClr val="FFFF00"/>
                </a:solidFill>
              </a:rPr>
              <a:t>Cardiogenic</a:t>
            </a:r>
            <a:r>
              <a:rPr lang="cs-CZ" altLang="cs-CZ" sz="3600" dirty="0">
                <a:solidFill>
                  <a:srgbClr val="FFFF00"/>
                </a:solidFill>
              </a:rPr>
              <a:t> </a:t>
            </a:r>
            <a:r>
              <a:rPr lang="cs-CZ" altLang="cs-CZ" sz="3600" dirty="0" err="1">
                <a:solidFill>
                  <a:srgbClr val="FFFF00"/>
                </a:solidFill>
              </a:rPr>
              <a:t>shock</a:t>
            </a:r>
            <a:endParaRPr lang="cs-CZ" altLang="cs-CZ" sz="3600" dirty="0">
              <a:solidFill>
                <a:srgbClr val="FFFF00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29C59D9-81D8-4AA4-AF7D-92C58C7FFF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650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13"/>
    </mc:Choice>
    <mc:Fallback>
      <p:transition spd="slow" advTm="19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4000" dirty="0">
                <a:solidFill>
                  <a:srgbClr val="FFFF00"/>
                </a:solidFill>
              </a:rPr>
              <a:t>Epidemiology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5750" y="1196752"/>
            <a:ext cx="8858250" cy="48244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600" dirty="0">
                <a:solidFill>
                  <a:srgbClr val="FFFF00"/>
                </a:solidFill>
              </a:rPr>
              <a:t>No1 </a:t>
            </a:r>
            <a:r>
              <a:rPr lang="cs-CZ" sz="3600" dirty="0" err="1">
                <a:solidFill>
                  <a:srgbClr val="FFFF00"/>
                </a:solidFill>
              </a:rPr>
              <a:t>reason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  <a:r>
              <a:rPr lang="cs-CZ" sz="3600" dirty="0" err="1">
                <a:solidFill>
                  <a:srgbClr val="FFFF00"/>
                </a:solidFill>
              </a:rPr>
              <a:t>for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  <a:r>
              <a:rPr lang="cs-CZ" sz="3600" dirty="0" err="1">
                <a:solidFill>
                  <a:srgbClr val="FFFF00"/>
                </a:solidFill>
              </a:rPr>
              <a:t>hospitalisation</a:t>
            </a:r>
            <a:r>
              <a:rPr lang="cs-CZ" sz="3600" dirty="0">
                <a:solidFill>
                  <a:srgbClr val="FFFF00"/>
                </a:solidFill>
              </a:rPr>
              <a:t> in </a:t>
            </a:r>
            <a:r>
              <a:rPr lang="cs-CZ" sz="3600" dirty="0" err="1">
                <a:solidFill>
                  <a:srgbClr val="FFFF00"/>
                </a:solidFill>
              </a:rPr>
              <a:t>people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  <a:r>
              <a:rPr lang="cs-CZ" sz="3600" dirty="0" err="1">
                <a:solidFill>
                  <a:srgbClr val="FFFF00"/>
                </a:solidFill>
              </a:rPr>
              <a:t>older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  <a:r>
              <a:rPr lang="cs-CZ" sz="3600" dirty="0" err="1">
                <a:solidFill>
                  <a:srgbClr val="FFFF00"/>
                </a:solidFill>
              </a:rPr>
              <a:t>than</a:t>
            </a:r>
            <a:r>
              <a:rPr lang="cs-CZ" sz="3600" dirty="0">
                <a:solidFill>
                  <a:srgbClr val="FFFF00"/>
                </a:solidFill>
              </a:rPr>
              <a:t> 65 </a:t>
            </a:r>
            <a:r>
              <a:rPr lang="cs-CZ" sz="3600" dirty="0" err="1">
                <a:solidFill>
                  <a:srgbClr val="FFFF00"/>
                </a:solidFill>
              </a:rPr>
              <a:t>years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>
                <a:solidFill>
                  <a:srgbClr val="FFFF00"/>
                </a:solidFill>
              </a:rPr>
              <a:t>65-75% </a:t>
            </a:r>
            <a:r>
              <a:rPr lang="cs-CZ" altLang="cs-CZ" sz="3600" dirty="0" err="1">
                <a:solidFill>
                  <a:srgbClr val="FFFF00"/>
                </a:solidFill>
              </a:rPr>
              <a:t>known</a:t>
            </a:r>
            <a:r>
              <a:rPr lang="cs-CZ" altLang="cs-CZ" sz="3600" dirty="0">
                <a:solidFill>
                  <a:srgbClr val="FFFF00"/>
                </a:solidFill>
              </a:rPr>
              <a:t> HF </a:t>
            </a:r>
            <a:r>
              <a:rPr lang="cs-CZ" altLang="cs-CZ" sz="3600" dirty="0" err="1">
                <a:solidFill>
                  <a:srgbClr val="FFFF00"/>
                </a:solidFill>
              </a:rPr>
              <a:t>before</a:t>
            </a:r>
            <a:r>
              <a:rPr lang="cs-CZ" altLang="cs-CZ" sz="3600" dirty="0">
                <a:solidFill>
                  <a:srgbClr val="FFFF00"/>
                </a:solidFill>
              </a:rPr>
              <a:t> </a:t>
            </a:r>
            <a:r>
              <a:rPr lang="cs-CZ" altLang="cs-CZ" sz="3600" dirty="0" err="1">
                <a:solidFill>
                  <a:srgbClr val="FFFF00"/>
                </a:solidFill>
              </a:rPr>
              <a:t>hospitalisation</a:t>
            </a:r>
            <a:endParaRPr lang="cs-CZ" alt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>
                <a:solidFill>
                  <a:srgbClr val="FFFF00"/>
                </a:solidFill>
              </a:rPr>
              <a:t>25-55% </a:t>
            </a:r>
            <a:r>
              <a:rPr lang="cs-CZ" altLang="cs-CZ" sz="3600" dirty="0" err="1">
                <a:solidFill>
                  <a:srgbClr val="FFFF00"/>
                </a:solidFill>
              </a:rPr>
              <a:t>preserved</a:t>
            </a:r>
            <a:r>
              <a:rPr lang="cs-CZ" altLang="cs-CZ" sz="3600" dirty="0">
                <a:solidFill>
                  <a:srgbClr val="FFFF00"/>
                </a:solidFill>
              </a:rPr>
              <a:t> </a:t>
            </a:r>
            <a:r>
              <a:rPr lang="cs-CZ" altLang="cs-CZ" sz="3600" dirty="0" err="1">
                <a:solidFill>
                  <a:srgbClr val="FFFF00"/>
                </a:solidFill>
              </a:rPr>
              <a:t>ejection</a:t>
            </a:r>
            <a:r>
              <a:rPr lang="cs-CZ" altLang="cs-CZ" sz="3600" dirty="0">
                <a:solidFill>
                  <a:srgbClr val="FFFF00"/>
                </a:solidFill>
              </a:rPr>
              <a:t> </a:t>
            </a:r>
            <a:r>
              <a:rPr lang="cs-CZ" altLang="cs-CZ" sz="3600" dirty="0" err="1">
                <a:solidFill>
                  <a:srgbClr val="FFFF00"/>
                </a:solidFill>
              </a:rPr>
              <a:t>fraction</a:t>
            </a:r>
            <a:r>
              <a:rPr lang="cs-CZ" altLang="cs-CZ" sz="3600" dirty="0">
                <a:solidFill>
                  <a:srgbClr val="FFFF00"/>
                </a:solidFill>
              </a:rPr>
              <a:t> (</a:t>
            </a:r>
            <a:r>
              <a:rPr lang="cs-CZ" altLang="cs-CZ" sz="3600" dirty="0" err="1">
                <a:solidFill>
                  <a:srgbClr val="FFFF00"/>
                </a:solidFill>
              </a:rPr>
              <a:t>HFpEF</a:t>
            </a:r>
            <a:r>
              <a:rPr lang="cs-CZ" altLang="cs-CZ" sz="3600" dirty="0">
                <a:solidFill>
                  <a:srgbClr val="FFFF00"/>
                </a:solidFill>
              </a:rPr>
              <a:t>)</a:t>
            </a: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3600" dirty="0">
              <a:solidFill>
                <a:srgbClr val="FFFF00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B7D1B27-0572-4A52-AC02-7023E9413C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21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53"/>
    </mc:Choice>
    <mc:Fallback>
      <p:transition spd="slow" advTm="18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4000" dirty="0" err="1">
                <a:solidFill>
                  <a:srgbClr val="FFFF00"/>
                </a:solidFill>
              </a:rPr>
              <a:t>Diagnosis</a:t>
            </a:r>
            <a:endParaRPr lang="cs-CZ" sz="4000" dirty="0">
              <a:solidFill>
                <a:srgbClr val="FFFF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5750" y="1196752"/>
            <a:ext cx="8858250" cy="48244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600" dirty="0" err="1">
                <a:solidFill>
                  <a:srgbClr val="FFFF00"/>
                </a:solidFill>
              </a:rPr>
              <a:t>Anamnesis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600" dirty="0" err="1">
                <a:solidFill>
                  <a:srgbClr val="FFFF00"/>
                </a:solidFill>
              </a:rPr>
              <a:t>Clinical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  <a:r>
              <a:rPr lang="cs-CZ" sz="3600" dirty="0" err="1">
                <a:solidFill>
                  <a:srgbClr val="FFFF00"/>
                </a:solidFill>
              </a:rPr>
              <a:t>signs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600" dirty="0" err="1">
                <a:solidFill>
                  <a:srgbClr val="FFFF00"/>
                </a:solidFill>
              </a:rPr>
              <a:t>Examination</a:t>
            </a:r>
            <a:r>
              <a:rPr lang="cs-CZ" sz="3600" dirty="0">
                <a:solidFill>
                  <a:srgbClr val="FFFF00"/>
                </a:solidFill>
              </a:rPr>
              <a:t>: </a:t>
            </a:r>
            <a:r>
              <a:rPr lang="cs-CZ" sz="3600" dirty="0" err="1">
                <a:solidFill>
                  <a:srgbClr val="FFFF00"/>
                </a:solidFill>
              </a:rPr>
              <a:t>perfusion</a:t>
            </a:r>
            <a:r>
              <a:rPr lang="cs-CZ" sz="3600" dirty="0">
                <a:solidFill>
                  <a:srgbClr val="FFFF00"/>
                </a:solidFill>
              </a:rPr>
              <a:t> and </a:t>
            </a:r>
            <a:r>
              <a:rPr lang="cs-CZ" sz="3600" dirty="0" err="1">
                <a:solidFill>
                  <a:srgbClr val="FFFF00"/>
                </a:solidFill>
              </a:rPr>
              <a:t>volume</a:t>
            </a:r>
            <a:r>
              <a:rPr lang="cs-CZ" sz="3600" dirty="0">
                <a:solidFill>
                  <a:srgbClr val="FFFF00"/>
                </a:solidFill>
              </a:rPr>
              <a:t> status</a:t>
            </a: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600" dirty="0">
                <a:solidFill>
                  <a:srgbClr val="FFFF00"/>
                </a:solidFill>
              </a:rPr>
              <a:t>ECG</a:t>
            </a: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 err="1">
                <a:solidFill>
                  <a:srgbClr val="FFFF00"/>
                </a:solidFill>
              </a:rPr>
              <a:t>Echocardiography</a:t>
            </a:r>
            <a:endParaRPr lang="cs-CZ" alt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 err="1">
                <a:solidFill>
                  <a:srgbClr val="FFFF00"/>
                </a:solidFill>
              </a:rPr>
              <a:t>Labs</a:t>
            </a:r>
            <a:endParaRPr lang="cs-CZ" alt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>
                <a:solidFill>
                  <a:srgbClr val="FFFF00"/>
                </a:solidFill>
              </a:rPr>
              <a:t>X-</a:t>
            </a:r>
            <a:r>
              <a:rPr lang="cs-CZ" altLang="cs-CZ" sz="3600" dirty="0" err="1">
                <a:solidFill>
                  <a:srgbClr val="FFFF00"/>
                </a:solidFill>
              </a:rPr>
              <a:t>ray</a:t>
            </a:r>
            <a:r>
              <a:rPr lang="cs-CZ" altLang="cs-CZ" sz="3600" dirty="0">
                <a:solidFill>
                  <a:srgbClr val="FFFF00"/>
                </a:solidFill>
              </a:rPr>
              <a:t>, CT, </a:t>
            </a:r>
            <a:r>
              <a:rPr lang="cs-CZ" altLang="cs-CZ" sz="3600" dirty="0" err="1">
                <a:solidFill>
                  <a:srgbClr val="FFFF00"/>
                </a:solidFill>
              </a:rPr>
              <a:t>coronarography</a:t>
            </a:r>
            <a:r>
              <a:rPr lang="cs-CZ" altLang="cs-CZ" sz="3600" dirty="0">
                <a:solidFill>
                  <a:srgbClr val="FFFF00"/>
                </a:solidFill>
              </a:rPr>
              <a:t>, </a:t>
            </a:r>
            <a:r>
              <a:rPr lang="cs-CZ" altLang="cs-CZ" sz="3600" dirty="0" err="1">
                <a:solidFill>
                  <a:srgbClr val="FFFF00"/>
                </a:solidFill>
              </a:rPr>
              <a:t>etc</a:t>
            </a:r>
            <a:r>
              <a:rPr lang="cs-CZ" altLang="cs-CZ" sz="3600" dirty="0">
                <a:solidFill>
                  <a:srgbClr val="FFFF00"/>
                </a:solidFill>
              </a:rPr>
              <a:t>.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E1132B0-6600-48D4-B56D-61BEAA1822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139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584"/>
    </mc:Choice>
    <mc:Fallback>
      <p:transition spd="slow" advTm="55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4000" dirty="0" err="1">
                <a:solidFill>
                  <a:srgbClr val="FFFF00"/>
                </a:solidFill>
              </a:rPr>
              <a:t>Signs</a:t>
            </a:r>
            <a:r>
              <a:rPr lang="cs-CZ" sz="4000" dirty="0">
                <a:solidFill>
                  <a:srgbClr val="FFFF00"/>
                </a:solidFill>
              </a:rPr>
              <a:t> and </a:t>
            </a:r>
            <a:r>
              <a:rPr lang="cs-CZ" sz="4000" dirty="0" err="1">
                <a:solidFill>
                  <a:srgbClr val="FFFF00"/>
                </a:solidFill>
              </a:rPr>
              <a:t>symptoms</a:t>
            </a:r>
            <a:endParaRPr lang="cs-CZ" sz="4000" dirty="0">
              <a:solidFill>
                <a:srgbClr val="FFFF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504" y="1196752"/>
            <a:ext cx="9036496" cy="48244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600" dirty="0" err="1">
                <a:solidFill>
                  <a:srgbClr val="FFFF00"/>
                </a:solidFill>
              </a:rPr>
              <a:t>noisy</a:t>
            </a:r>
            <a:r>
              <a:rPr lang="cs-CZ" sz="3600" dirty="0">
                <a:solidFill>
                  <a:srgbClr val="FFFF00"/>
                </a:solidFill>
              </a:rPr>
              <a:t> syndrome, rapid </a:t>
            </a:r>
            <a:r>
              <a:rPr lang="cs-CZ" sz="3600" dirty="0" err="1">
                <a:solidFill>
                  <a:srgbClr val="FFFF00"/>
                </a:solidFill>
              </a:rPr>
              <a:t>developement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>
                <a:solidFill>
                  <a:srgbClr val="FFFF00"/>
                </a:solidFill>
              </a:rPr>
              <a:t>elevated jugular venous pressure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600" dirty="0" err="1">
                <a:solidFill>
                  <a:srgbClr val="FFFF00"/>
                </a:solidFill>
              </a:rPr>
              <a:t>pulmonary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  <a:r>
              <a:rPr lang="cs-CZ" sz="3600" dirty="0" err="1">
                <a:solidFill>
                  <a:srgbClr val="FFFF00"/>
                </a:solidFill>
              </a:rPr>
              <a:t>edema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600" dirty="0">
                <a:solidFill>
                  <a:srgbClr val="FFFF00"/>
                </a:solidFill>
              </a:rPr>
              <a:t>+S3 (</a:t>
            </a:r>
            <a:r>
              <a:rPr lang="cs-CZ" sz="3600" dirty="0" err="1">
                <a:solidFill>
                  <a:srgbClr val="FFFF00"/>
                </a:solidFill>
              </a:rPr>
              <a:t>gallop</a:t>
            </a:r>
            <a:r>
              <a:rPr lang="cs-CZ" sz="3600" dirty="0">
                <a:solidFill>
                  <a:srgbClr val="FFFF00"/>
                </a:solidFill>
              </a:rPr>
              <a:t>)</a:t>
            </a: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>
                <a:solidFill>
                  <a:srgbClr val="FFFF00"/>
                </a:solidFill>
              </a:rPr>
              <a:t>pulmonary crackles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600" dirty="0" err="1">
                <a:solidFill>
                  <a:srgbClr val="FFFF00"/>
                </a:solidFill>
              </a:rPr>
              <a:t>peripheral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oedema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600" dirty="0" err="1">
                <a:solidFill>
                  <a:srgbClr val="FFFF00"/>
                </a:solidFill>
              </a:rPr>
              <a:t>orthopnoe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3600" dirty="0">
              <a:solidFill>
                <a:srgbClr val="FFFF00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CBC2F10-29CD-46E9-B2A5-25F9E7B01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49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80"/>
    </mc:Choice>
    <mc:Fallback>
      <p:transition spd="slow" advTm="29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4000" dirty="0" err="1">
                <a:solidFill>
                  <a:srgbClr val="FFFF00"/>
                </a:solidFill>
              </a:rPr>
              <a:t>Signs</a:t>
            </a:r>
            <a:r>
              <a:rPr lang="cs-CZ" sz="4000" dirty="0">
                <a:solidFill>
                  <a:srgbClr val="FFFF00"/>
                </a:solidFill>
              </a:rPr>
              <a:t> and </a:t>
            </a:r>
            <a:r>
              <a:rPr lang="cs-CZ" sz="4000" dirty="0" err="1">
                <a:solidFill>
                  <a:srgbClr val="FFFF00"/>
                </a:solidFill>
              </a:rPr>
              <a:t>symptoms</a:t>
            </a:r>
            <a:endParaRPr lang="cs-CZ" sz="4000" dirty="0">
              <a:solidFill>
                <a:srgbClr val="FFFF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504" y="1196752"/>
            <a:ext cx="9036496" cy="48244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600" dirty="0" err="1">
                <a:solidFill>
                  <a:srgbClr val="FFFF00"/>
                </a:solidFill>
              </a:rPr>
              <a:t>Noisy</a:t>
            </a:r>
            <a:r>
              <a:rPr lang="cs-CZ" sz="3600" dirty="0">
                <a:solidFill>
                  <a:srgbClr val="FFFF00"/>
                </a:solidFill>
              </a:rPr>
              <a:t> syndrome, rapid </a:t>
            </a:r>
            <a:r>
              <a:rPr lang="cs-CZ" sz="3600" dirty="0" err="1">
                <a:solidFill>
                  <a:srgbClr val="FFFF00"/>
                </a:solidFill>
              </a:rPr>
              <a:t>developement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>
                <a:solidFill>
                  <a:srgbClr val="FFFF00"/>
                </a:solidFill>
              </a:rPr>
              <a:t>elevated jugular venous pressure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600" dirty="0" err="1">
                <a:solidFill>
                  <a:srgbClr val="FFFF00"/>
                </a:solidFill>
              </a:rPr>
              <a:t>Pulmonary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  <a:r>
              <a:rPr lang="cs-CZ" sz="3600" dirty="0" err="1">
                <a:solidFill>
                  <a:srgbClr val="FFFF00"/>
                </a:solidFill>
              </a:rPr>
              <a:t>edema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600" dirty="0">
                <a:solidFill>
                  <a:srgbClr val="FFFF00"/>
                </a:solidFill>
              </a:rPr>
              <a:t>+S3 (</a:t>
            </a:r>
            <a:r>
              <a:rPr lang="cs-CZ" sz="3600" dirty="0" err="1">
                <a:solidFill>
                  <a:srgbClr val="FFFF00"/>
                </a:solidFill>
              </a:rPr>
              <a:t>gallop</a:t>
            </a:r>
            <a:r>
              <a:rPr lang="cs-CZ" sz="3600" dirty="0">
                <a:solidFill>
                  <a:srgbClr val="FFFF00"/>
                </a:solidFill>
              </a:rPr>
              <a:t>)</a:t>
            </a: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>
                <a:solidFill>
                  <a:srgbClr val="FFFF00"/>
                </a:solidFill>
              </a:rPr>
              <a:t>pulmonary crackles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 err="1">
                <a:solidFill>
                  <a:srgbClr val="FFFF00"/>
                </a:solidFill>
              </a:rPr>
              <a:t>oedema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600" dirty="0" err="1">
                <a:solidFill>
                  <a:srgbClr val="FFFF00"/>
                </a:solidFill>
              </a:rPr>
              <a:t>orthopnoe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3600" dirty="0">
              <a:solidFill>
                <a:srgbClr val="FFFF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692696"/>
            <a:ext cx="3558284" cy="5731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195D12F-1401-4B1D-9A2F-61B6A53AB8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41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170"/>
    </mc:Choice>
    <mc:Fallback>
      <p:transition spd="slow" advTm="34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4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2458</TotalTime>
  <Words>668</Words>
  <Application>Microsoft Office PowerPoint</Application>
  <PresentationFormat>Předvádění na obrazovce (4:3)</PresentationFormat>
  <Paragraphs>224</Paragraphs>
  <Slides>49</Slides>
  <Notes>1</Notes>
  <HiddenSlides>0</HiddenSlides>
  <MMClips>49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1" baseType="lpstr">
      <vt:lpstr>Arial</vt:lpstr>
      <vt:lpstr>4_Default Design</vt:lpstr>
      <vt:lpstr>Acute heart failure </vt:lpstr>
      <vt:lpstr>What we will talk about?</vt:lpstr>
      <vt:lpstr>Definition</vt:lpstr>
      <vt:lpstr>Definition</vt:lpstr>
      <vt:lpstr>Definition</vt:lpstr>
      <vt:lpstr>Epidemiology</vt:lpstr>
      <vt:lpstr>Diagnosis</vt:lpstr>
      <vt:lpstr>Signs and symptoms</vt:lpstr>
      <vt:lpstr>Signs and symptoms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Pathopysiology</vt:lpstr>
      <vt:lpstr>Pathopysiology</vt:lpstr>
      <vt:lpstr>Pathopysiology</vt:lpstr>
      <vt:lpstr>Pathopysiology</vt:lpstr>
      <vt:lpstr>Pathopysiology</vt:lpstr>
      <vt:lpstr>Pathopysiology – Forrester classification (PCWP, CI)</vt:lpstr>
      <vt:lpstr>PCWP, CI</vt:lpstr>
      <vt:lpstr>PCWP, CI</vt:lpstr>
      <vt:lpstr>PCWP, CI</vt:lpstr>
      <vt:lpstr>PCWP, CI</vt:lpstr>
      <vt:lpstr>Labs</vt:lpstr>
      <vt:lpstr>Labs</vt:lpstr>
      <vt:lpstr>Labs</vt:lpstr>
      <vt:lpstr>Clinical course</vt:lpstr>
      <vt:lpstr>Pulmonary aedema</vt:lpstr>
      <vt:lpstr>Therapy of pulmonary aedema?</vt:lpstr>
      <vt:lpstr>Therapy of pulmonary aedema</vt:lpstr>
      <vt:lpstr>Classifications</vt:lpstr>
      <vt:lpstr>Cardiogenic shock</vt:lpstr>
      <vt:lpstr>Diagnosis</vt:lpstr>
      <vt:lpstr>Pharmacotherapy of cardiogenic shock</vt:lpstr>
      <vt:lpstr>MCS</vt:lpstr>
      <vt:lpstr>MCS</vt:lpstr>
      <vt:lpstr>IABC</vt:lpstr>
      <vt:lpstr>ECMO</vt:lpstr>
      <vt:lpstr>ECMO</vt:lpstr>
      <vt:lpstr>ECMO</vt:lpstr>
      <vt:lpstr>Impella</vt:lpstr>
      <vt:lpstr>LVAD</vt:lpstr>
      <vt:lpstr>Transplantation</vt:lpstr>
      <vt:lpstr>Conclusions</vt:lpstr>
      <vt:lpstr>Prezentace aplikace PowerPoint</vt:lpstr>
    </vt:vector>
  </TitlesOfParts>
  <Company>Abbott Laboratories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SEKOVAX</dc:creator>
  <cp:lastModifiedBy>Kristýna</cp:lastModifiedBy>
  <cp:revision>110</cp:revision>
  <dcterms:created xsi:type="dcterms:W3CDTF">2012-02-27T13:10:58Z</dcterms:created>
  <dcterms:modified xsi:type="dcterms:W3CDTF">2020-04-06T17:42:45Z</dcterms:modified>
</cp:coreProperties>
</file>