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258" r:id="rId5"/>
    <p:sldId id="310" r:id="rId6"/>
    <p:sldId id="311" r:id="rId7"/>
    <p:sldId id="312" r:id="rId8"/>
    <p:sldId id="313" r:id="rId9"/>
    <p:sldId id="314" r:id="rId10"/>
    <p:sldId id="330" r:id="rId11"/>
    <p:sldId id="316" r:id="rId12"/>
    <p:sldId id="318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32" r:id="rId27"/>
    <p:sldId id="333" r:id="rId28"/>
    <p:sldId id="334" r:id="rId29"/>
    <p:sldId id="336" r:id="rId30"/>
    <p:sldId id="335" r:id="rId31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2632" autoAdjust="0"/>
  </p:normalViewPr>
  <p:slideViewPr>
    <p:cSldViewPr snapToGrid="0">
      <p:cViewPr varScale="1">
        <p:scale>
          <a:sx n="92" d="100"/>
          <a:sy n="92" d="100"/>
        </p:scale>
        <p:origin x="108" y="7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102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421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1" y="2019300"/>
            <a:ext cx="4106255" cy="2833315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FDD1-69D3-4FA6-880F-B8B7C87CE3C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1080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9024-0D85-41F4-B644-89B1828675A7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4967-2A68-449A-9805-0B774A6E66D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100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503B-F5DD-425D-86DF-186F4E71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33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7DF0EF-B6BA-4375-BC10-3997B16F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48D-C406-4291-B47D-3DAC1538B80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4B16FC-5B06-4DD2-A0E6-7097F874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FC5C-2BBC-418E-8AA7-A3096FF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A6C5-7727-4EBE-91EA-48DDB9EE8A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78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thomsonhc.com/hcs/librarian" TargetMode="Externa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hyperlink" Target="https://www.drugs.com/" TargetMode="External"/><Relationship Id="rId5" Type="http://schemas.openxmlformats.org/officeDocument/2006/relationships/hyperlink" Target="http://web.ebscohost.com/dynamed/search/basic?sid=d3f0d39b-dd7c-4bab-9f4f-3478d4639a2e%40sessionmgr4008&amp;vid=0&amp;hid=4107" TargetMode="External"/><Relationship Id="rId4" Type="http://schemas.openxmlformats.org/officeDocument/2006/relationships/hyperlink" Target="http://www.ema.europa.eu/em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hyperlink" Target="http://www.aislp.cz/" TargetMode="External"/><Relationship Id="rId4" Type="http://schemas.openxmlformats.org/officeDocument/2006/relationships/hyperlink" Target="http://www.sukl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BE8E8A-6D98-4444-ACEF-4548E897D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Pharmacology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8943A-8E3B-481C-B0FE-26D47FCD8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00DF06CC-D7F4-4BD2-97E7-2252954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3958550"/>
            <a:ext cx="88566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for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study material is exclusively for students of general medicine and stomatology in Pharmacology I course. It contains only basic notes of discussed topics, which should be completed with more details and actual information during practical courses to make a complete material for test or exam studies. Which means that without your own notes from the lesson this presentation IS NOT SUFFICIENT for proper preparation for neither tests in </a:t>
            </a:r>
            <a:r>
              <a:rPr lang="en-GB" altLang="cs-CZ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GB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 the final exam.</a:t>
            </a:r>
            <a:endParaRPr lang="en-GB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E261C8-00E1-4A90-B48F-AB4DABA9CCD7}"/>
              </a:ext>
            </a:extLst>
          </p:cNvPr>
          <p:cNvSpPr/>
          <p:nvPr/>
        </p:nvSpPr>
        <p:spPr>
          <a:xfrm>
            <a:off x="2213264" y="2234184"/>
            <a:ext cx="8302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RULES OF DRUG</a:t>
            </a:r>
            <a:r>
              <a:rPr lang="cs-CZ" altLang="cs-CZ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cs-CZ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PRESCRIPTION</a:t>
            </a:r>
            <a:endParaRPr lang="cs-CZ" sz="44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34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56C8EEB-A26E-4675-B845-709DCF7DB33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82179" y="272020"/>
            <a:ext cx="325064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SUBSCRIPTIO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172A2B8-1735-44DA-8822-17B55104C2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49" y="1773238"/>
            <a:ext cx="9774023" cy="568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 for the pharmacist</a:t>
            </a:r>
            <a:endParaRPr lang="cs-CZ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RMP – how many packages should be issued 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4th case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Expeditionem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originalem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numero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unam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Exp.orig.No.I</a:t>
            </a: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Expeditiones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originales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numero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Exp.orig.No.II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cs-CZ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IPP – how the preparation should be made of the prescribed components 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fiat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Misce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fiant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– </a:t>
            </a:r>
            <a:r>
              <a:rPr lang="en-US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 to obtain …</a:t>
            </a:r>
            <a:endParaRPr lang="sk-SK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dosage forms</a:t>
            </a:r>
            <a:r>
              <a:rPr lang="sk-SK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misce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fiat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pulvis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-   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M.f.pulv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,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unguentum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M.f.ung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-   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M.f.sol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oculoguttae</a:t>
            </a:r>
            <a:r>
              <a:rPr lang="cs-CZ" alt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 </a:t>
            </a:r>
            <a:r>
              <a:rPr lang="cs-CZ" alt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M.f.oculogutt</a:t>
            </a:r>
            <a:endParaRPr lang="cs-CZ" altLang="cs-CZ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cs-CZ" altLang="cs-CZ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09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A012568-691D-4BE3-B97C-3B512FC8826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7852" y="299437"/>
            <a:ext cx="330792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E7C99B-B60E-49EA-BA03-9EC55ECAB3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49" y="1467450"/>
            <a:ext cx="10516115" cy="2616200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D.S. </a:t>
            </a:r>
          </a:p>
          <a:p>
            <a:pPr marL="72000" indent="0" eaLnBrk="1" hangingPunct="1">
              <a:buNone/>
            </a:pPr>
            <a:endParaRPr lang="cs-CZ" alt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Detur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(et) </a:t>
            </a: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Signetur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 eaLnBrk="1" hangingPunct="1">
              <a:buNone/>
            </a:pP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dose, interval,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 how the preparation should be used by the patients.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D.S. 3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tbl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2000" indent="0" eaLnBrk="1" hangingPunct="1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endParaRPr lang="cs-CZ" altLang="cs-CZ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7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F80BCCA-BE87-4758-801F-869731496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001" y="1417637"/>
            <a:ext cx="7543800" cy="4022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date 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stamp of the health facility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identification of the physician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and the physician s personal signature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88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cept">
            <a:extLst>
              <a:ext uri="{FF2B5EF4-FFF2-40B4-BE49-F238E27FC236}">
                <a16:creationId xmlns:a16="http://schemas.microsoft.com/office/drawing/2014/main" id="{B3A87BC1-410C-411A-9517-04110FD8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0"/>
            <a:ext cx="4646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B060034A-732D-4E40-89D7-B16E02B1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778" y="2828835"/>
            <a:ext cx="457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Acidi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borici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2,0</a:t>
            </a:r>
          </a:p>
          <a:p>
            <a:pPr eaLnBrk="1" hangingPunct="1"/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Vaselini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albi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  ad 100,0</a:t>
            </a: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M. f.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ung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D.S.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twice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16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cept">
            <a:extLst>
              <a:ext uri="{FF2B5EF4-FFF2-40B4-BE49-F238E27FC236}">
                <a16:creationId xmlns:a16="http://schemas.microsoft.com/office/drawing/2014/main" id="{FCD8F458-57B0-4272-9DAD-639F77C2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88925"/>
            <a:ext cx="4824412" cy="64531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A285DA3A-2677-4E1A-B3B0-AC4ADC52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499" y="2645569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Paralen 125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tbl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20 x 125 MG</a:t>
            </a: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Exp.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orig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No</a:t>
            </a:r>
            <a:r>
              <a:rPr lang="en-US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III (tres)</a:t>
            </a:r>
          </a:p>
          <a:p>
            <a:pPr eaLnBrk="1" hangingPunct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D.S. 1 tablet in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4 per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12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A52DF-2D7B-430C-A899-334F6582EA4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98260" y="204960"/>
            <a:ext cx="5150107" cy="1449387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Validity of </a:t>
            </a:r>
            <a:r>
              <a:rPr lang="sk-SK" altLang="cs-CZ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endParaRPr lang="cs-CZ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48262-6F90-4433-B298-2DC7185F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34" y="929653"/>
            <a:ext cx="10611794" cy="4022725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14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ATB – 5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ATB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topically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14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Narcotics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Psychotropics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– 14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repeated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moths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issued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(= max. 48 h)</a:t>
            </a: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Validity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prologned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physician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</a:pP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65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C5E2C-5708-45D4-8AAA-7BCFC0F86FD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72401" y="196722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Symbols</a:t>
            </a:r>
            <a:r>
              <a:rPr 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formulary</a:t>
            </a:r>
            <a:r>
              <a:rPr 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267086-CA5D-49DE-91E8-60A70C1A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8" y="1846263"/>
            <a:ext cx="11944865" cy="4022725"/>
          </a:xfrm>
        </p:spPr>
        <p:txBody>
          <a:bodyPr/>
          <a:lstStyle/>
          <a:p>
            <a:pPr marL="7200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! – when max. dose was exceeded </a:t>
            </a:r>
            <a:endParaRPr lang="cs-CZ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 eaLnBrk="1" hangingPunct="1">
              <a:buNone/>
            </a:pPr>
            <a:endParaRPr lang="cs-CZ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® - physician specify „not to be substituted with generic medicine“ </a:t>
            </a:r>
            <a:endParaRPr lang="cs-CZ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 eaLnBrk="1" hangingPunct="1">
              <a:buNone/>
            </a:pPr>
            <a:endParaRPr lang="cs-CZ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„PERICULUM IN MORA“ – emergency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situation,when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normal form is not available</a:t>
            </a:r>
            <a:endParaRPr lang="cs-CZ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50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FDA3BF3A-09BD-49B5-B1C2-9D08F06A4D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9850" y="1204783"/>
            <a:ext cx="4676775" cy="4924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FC7332-B94B-41F1-8D2E-824A6C6632E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43536" y="-109408"/>
            <a:ext cx="2704928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Slovakia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52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P GB">
            <a:extLst>
              <a:ext uri="{FF2B5EF4-FFF2-40B4-BE49-F238E27FC236}">
                <a16:creationId xmlns:a16="http://schemas.microsoft.com/office/drawing/2014/main" id="{DCFDA675-96CF-4379-A393-8ECB122D0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277" y="1291024"/>
            <a:ext cx="3097212" cy="45259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9F541-15EA-47C4-8A6F-5B76D3D200E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38952" y="0"/>
            <a:ext cx="2704928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61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P SRN">
            <a:extLst>
              <a:ext uri="{FF2B5EF4-FFF2-40B4-BE49-F238E27FC236}">
                <a16:creationId xmlns:a16="http://schemas.microsoft.com/office/drawing/2014/main" id="{5430EE8F-EB37-4D0B-A27B-F606093F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9"/>
          <a:stretch>
            <a:fillRect/>
          </a:stretch>
        </p:blipFill>
        <p:spPr bwMode="auto">
          <a:xfrm>
            <a:off x="4256860" y="1310202"/>
            <a:ext cx="3149600" cy="461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65432E-B334-4849-837B-A43ED79A133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867104" y="94736"/>
            <a:ext cx="2704928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Germany</a:t>
            </a:r>
            <a:endParaRPr lang="cs-CZ" altLang="cs-CZ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2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F7E0620-1FAB-49FD-A486-C3136965D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6981" y="1340643"/>
            <a:ext cx="7993062" cy="4176713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Individually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(IPP):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prepared in the pharmacies on the base of individual medical prescriptions 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-made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preparations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(RMP)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final preparations made by pharm. companies,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ready to be issued by the pharmacy to patients without any further modifications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x2california[1]">
            <a:extLst>
              <a:ext uri="{FF2B5EF4-FFF2-40B4-BE49-F238E27FC236}">
                <a16:creationId xmlns:a16="http://schemas.microsoft.com/office/drawing/2014/main" id="{AEB7295A-F6C7-416C-98EB-06398E15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44" y="1339464"/>
            <a:ext cx="6767512" cy="471646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CEFFBC-87D3-4321-B9A9-E710A75B99B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38952" y="0"/>
            <a:ext cx="2704928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72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e0263">
            <a:extLst>
              <a:ext uri="{FF2B5EF4-FFF2-40B4-BE49-F238E27FC236}">
                <a16:creationId xmlns:a16="http://schemas.microsoft.com/office/drawing/2014/main" id="{919CB0DB-2B94-414D-9569-E871B54036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9715" y="1393697"/>
            <a:ext cx="6078538" cy="4297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86BF0-3995-4CB9-985E-D0DF0EA0B8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38952" y="0"/>
            <a:ext cx="2704928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Greece</a:t>
            </a:r>
            <a:endParaRPr lang="cs-CZ" altLang="cs-CZ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375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9C776553-92B3-482E-8819-560966E76A2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67445" y="172008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666DA66-48FB-4743-8C63-EABB3BA7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095" y="1621395"/>
            <a:ext cx="7543800" cy="4022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Physician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Central server for data storage (SÚKL)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Pharmacy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Patient + his password/PIN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51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324867-6B96-448F-B347-382CF101C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/>
          <a:stretch>
            <a:fillRect/>
          </a:stretch>
        </p:blipFill>
        <p:spPr>
          <a:xfrm>
            <a:off x="1351220" y="1605777"/>
            <a:ext cx="8677275" cy="4537075"/>
          </a:xfr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07822C1-5C8C-42D1-B9AA-1F5333EB11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72400" y="402667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E-</a:t>
            </a: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endParaRPr lang="cs-CZ" sz="3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90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09BFB1-E222-4B7F-9EDC-F67BFFBAA8F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588779" y="224992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Narcotics</a:t>
            </a:r>
            <a:r>
              <a:rPr lang="cs-CZ" alt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psychotropic</a:t>
            </a:r>
            <a:r>
              <a:rPr lang="cs-CZ" alt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sz="3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92E7EC-6EE4-4EFD-A004-1911EB3A20B6}"/>
              </a:ext>
            </a:extLst>
          </p:cNvPr>
          <p:cNvSpPr txBox="1">
            <a:spLocks noChangeArrowheads="1"/>
          </p:cNvSpPr>
          <p:nvPr/>
        </p:nvSpPr>
        <p:spPr>
          <a:xfrm>
            <a:off x="1747116" y="1565709"/>
            <a:ext cx="7543800" cy="402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blue band on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very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strict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accounting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copies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buNone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validity</a:t>
            </a:r>
          </a:p>
          <a:p>
            <a:pPr algn="ctr"/>
            <a:endParaRPr lang="cs-CZ" altLang="cs-CZ" b="1" kern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84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A149612A-3041-45EA-A6B1-BACFC4195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54731"/>
              </p:ext>
            </p:extLst>
          </p:nvPr>
        </p:nvGraphicFramePr>
        <p:xfrm>
          <a:off x="3773920" y="224631"/>
          <a:ext cx="4283075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ie" r:id="rId4" imgW="3572374" imgH="5342857" progId="MSPhotoEd.3">
                  <p:embed/>
                </p:oleObj>
              </mc:Choice>
              <mc:Fallback>
                <p:oleObj name="Fotografie" r:id="rId4" imgW="3572374" imgH="5342857" progId="MSPhotoEd.3">
                  <p:embed/>
                  <p:pic>
                    <p:nvPicPr>
                      <p:cNvPr id="50178" name="Object 4">
                        <a:extLst>
                          <a:ext uri="{FF2B5EF4-FFF2-40B4-BE49-F238E27FC236}">
                            <a16:creationId xmlns:a16="http://schemas.microsoft.com/office/drawing/2014/main" id="{9440A0A1-C753-48C4-9BE7-ECF05478D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920" y="224631"/>
                        <a:ext cx="4283075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2767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02EB4-D601-4425-9ED2-9714680FDCB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60004" y="188913"/>
            <a:ext cx="6961187" cy="611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  <a:endParaRPr lang="cs-CZ" sz="3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0F8249-FCBE-4A31-B61C-1A5D58FD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" y="1135929"/>
            <a:ext cx="11401136" cy="40227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EMA 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http://www.ema.europa.eu/ema/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r>
              <a:rPr lang="cs-CZ" sz="18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Dynamed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http://web.ebscohost.com/dynamed/search/basic?sid=d3f0d39b-dd7c-4bab-9f4f-3478d4639a2e%40sessionmgr4008&amp;vid=0&amp;hid=4107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Medicines.org.uk</a:t>
            </a:r>
          </a:p>
          <a:p>
            <a:pPr marL="0" indent="0" algn="ctr" eaLnBrk="1" hangingPunct="1"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Drugs.com 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https://www.drugs.com/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r>
              <a:rPr lang="cs-CZ" sz="18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Micromedex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http://www.thomsonhc.com/hcs/librarian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cs-CZ" sz="1800" u="sng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936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02EB4-D601-4425-9ED2-9714680FDCB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60004" y="188913"/>
            <a:ext cx="6961187" cy="611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cs-CZ" sz="36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  <a:endParaRPr lang="cs-CZ" sz="3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0F8249-FCBE-4A31-B61C-1A5D58FD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" y="1135929"/>
            <a:ext cx="11401136" cy="4022725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None/>
              <a:defRPr/>
            </a:pPr>
            <a:r>
              <a:rPr lang="cs-CZ" sz="18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  <a:endParaRPr lang="cs-CZ" sz="18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ct val="20000"/>
              </a:spcBef>
              <a:buNone/>
              <a:defRPr/>
            </a:pPr>
            <a:endParaRPr lang="cs-CZ" sz="18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SÚKL 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www.sukl.cz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AISLP 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www.aislp.cz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r>
              <a:rPr lang="cs-CZ" sz="18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Pharmindex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Remedia</a:t>
            </a: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endParaRPr lang="cs-CZ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  <a:defRPr/>
            </a:pPr>
            <a:r>
              <a:rPr lang="cs-CZ" sz="18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Pharmindex</a:t>
            </a:r>
            <a:r>
              <a:rPr lang="cs-CZ" sz="1800" kern="1200" dirty="0">
                <a:latin typeface="Calibri" panose="020F0502020204030204" pitchFamily="34" charset="0"/>
                <a:cs typeface="Calibri" panose="020F0502020204030204" pitchFamily="34" charset="0"/>
              </a:rPr>
              <a:t> Brevíř</a:t>
            </a:r>
          </a:p>
          <a:p>
            <a:pPr marL="0" indent="0" algn="ctr" eaLnBrk="1" hangingPunct="1">
              <a:spcBef>
                <a:spcPct val="20000"/>
              </a:spcBef>
              <a:buFont typeface="Calibri" panose="020F0502020204030204" pitchFamily="34" charset="0"/>
              <a:buNone/>
              <a:defRPr/>
            </a:pPr>
            <a:endParaRPr lang="cs-CZ" sz="1800" u="sng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9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0C977F9C-959E-4B33-85D6-93E4D62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973995"/>
            <a:ext cx="7543800" cy="40227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Covered by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insuarance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company (fully)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Covered by patient + ins. comp. (in part)</a:t>
            </a:r>
          </a:p>
          <a:p>
            <a:pPr eaLnBrk="1" hangingPunct="1"/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Cov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red by patient (fully)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C446614F-2B3A-4D64-970F-A02223C3D494}"/>
              </a:ext>
            </a:extLst>
          </p:cNvPr>
          <p:cNvSpPr/>
          <p:nvPr/>
        </p:nvSpPr>
        <p:spPr>
          <a:xfrm>
            <a:off x="6254836" y="1233487"/>
            <a:ext cx="574675" cy="146028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D962F2-634E-4ECC-85E5-C50461407D17}"/>
              </a:ext>
            </a:extLst>
          </p:cNvPr>
          <p:cNvSpPr txBox="1"/>
          <p:nvPr/>
        </p:nvSpPr>
        <p:spPr>
          <a:xfrm>
            <a:off x="8096078" y="973995"/>
            <a:ext cx="39387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Expedition is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bound upon prescription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unbound upon Rx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(OTC)</a:t>
            </a:r>
          </a:p>
          <a:p>
            <a:pPr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D477CD-6130-4C77-9784-0C64EEC0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681193"/>
            <a:ext cx="6179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Both in pharmacies and in other places (supermarkets, petrol stations,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43B43DF-0B15-46CF-A3C6-9FD25492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651" y="3672681"/>
            <a:ext cx="253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pharmacies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58B4DD-2839-4F1C-960E-BBC7A10B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5" y="4995750"/>
            <a:ext cx="7967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„earmarked drugs“ (since 1998): act 378/ 2007, 106/2008 Sb., 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en-US" dirty="0"/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„about good p</a:t>
            </a: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actice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sellers of earmarked drugs and about the specialized education of sellers of earmarked drugs“</a:t>
            </a:r>
            <a:endParaRPr lang="cs-CZ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3A08D35-B3D9-4EEE-9FB8-00334A25E9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03276" y="200581"/>
            <a:ext cx="4556983" cy="74771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preparations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A7A8E40-DDC9-420C-A71A-F15479D74060}"/>
              </a:ext>
            </a:extLst>
          </p:cNvPr>
          <p:cNvCxnSpPr/>
          <p:nvPr/>
        </p:nvCxnSpPr>
        <p:spPr>
          <a:xfrm flipV="1">
            <a:off x="6979443" y="1577901"/>
            <a:ext cx="8636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7D6E88A-2355-4233-8C7A-8BDB6A27BD64}"/>
              </a:ext>
            </a:extLst>
          </p:cNvPr>
          <p:cNvCxnSpPr/>
          <p:nvPr/>
        </p:nvCxnSpPr>
        <p:spPr>
          <a:xfrm>
            <a:off x="6979443" y="1914601"/>
            <a:ext cx="885825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C60A014-FD63-4AE7-B44C-C0D374286ED6}"/>
              </a:ext>
            </a:extLst>
          </p:cNvPr>
          <p:cNvCxnSpPr/>
          <p:nvPr/>
        </p:nvCxnSpPr>
        <p:spPr>
          <a:xfrm>
            <a:off x="9939681" y="2802693"/>
            <a:ext cx="677862" cy="53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CD46627-292B-4B1F-8E9E-CA7650E20C3A}"/>
              </a:ext>
            </a:extLst>
          </p:cNvPr>
          <p:cNvCxnSpPr/>
          <p:nvPr/>
        </p:nvCxnSpPr>
        <p:spPr>
          <a:xfrm flipH="1">
            <a:off x="5120138" y="2792413"/>
            <a:ext cx="4824412" cy="636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BB5CB3B-2636-4766-910D-12130FC99E02}"/>
              </a:ext>
            </a:extLst>
          </p:cNvPr>
          <p:cNvCxnSpPr/>
          <p:nvPr/>
        </p:nvCxnSpPr>
        <p:spPr>
          <a:xfrm flipH="1">
            <a:off x="1331913" y="4638675"/>
            <a:ext cx="28575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70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19681-6C1F-496D-953E-2AC4F128EAB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9319" y="147295"/>
            <a:ext cx="6723535" cy="144938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RULES FOR DRUG PRESCRIPTION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6FD330-FBD5-4B91-85FD-D37E1857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049" y="1623326"/>
            <a:ext cx="8988940" cy="187822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en-US" sz="2400" dirty="0"/>
              <a:t> </a:t>
            </a:r>
            <a:r>
              <a:rPr lang="en-US" alt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refers to the valid Pharmaceuticals Act 378/ 2007</a:t>
            </a:r>
            <a:endParaRPr lang="cs-CZ" altLang="en-US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and from the related acts and regulations</a:t>
            </a:r>
            <a:r>
              <a:rPr lang="cs-CZ" alt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 54</a:t>
            </a:r>
            <a:r>
              <a:rPr lang="en-GB" altLang="cs-CZ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/2008</a:t>
            </a:r>
            <a:r>
              <a:rPr lang="cs-CZ" altLang="cs-CZ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 and 106/2008</a:t>
            </a:r>
            <a:r>
              <a:rPr lang="en-US" alt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en-US" sz="2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75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8E0B8-488B-4BB5-968B-986EBDFA6F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65741" y="221435"/>
            <a:ext cx="7543800" cy="14493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F20FE1-3A0B-479E-8C6F-D865C653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427" y="1417637"/>
            <a:ext cx="8412291" cy="4022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document compiled in accordance with fixed</a:t>
            </a: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rules.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written in Latin</a:t>
            </a: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have all parts filled up, must be legible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corrections should be signed by the physician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the abbreviation corr. (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correxit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-corrected)</a:t>
            </a: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 in a non-</a:t>
            </a:r>
            <a:r>
              <a:rPr lang="en-US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erasible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manner</a:t>
            </a:r>
          </a:p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max. 2 kinds of medicines/</a:t>
            </a:r>
            <a:r>
              <a:rPr lang="cs-CZ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endParaRPr lang="cs-CZ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97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cept">
            <a:extLst>
              <a:ext uri="{FF2B5EF4-FFF2-40B4-BE49-F238E27FC236}">
                <a16:creationId xmlns:a16="http://schemas.microsoft.com/office/drawing/2014/main" id="{9AD1BD9F-D096-4A52-A696-327926EB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434" y="301539"/>
            <a:ext cx="4968875" cy="6121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3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cept">
            <a:extLst>
              <a:ext uri="{FF2B5EF4-FFF2-40B4-BE49-F238E27FC236}">
                <a16:creationId xmlns:a16="http://schemas.microsoft.com/office/drawing/2014/main" id="{9AD1BD9F-D096-4A52-A696-327926EB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434" y="301539"/>
            <a:ext cx="4968875" cy="6121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B4F78D7-3DBA-478E-92E2-2BBCAFBE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61169"/>
            <a:ext cx="4608512" cy="457200"/>
          </a:xfrm>
          <a:prstGeom prst="rect">
            <a:avLst/>
          </a:prstGeom>
          <a:solidFill>
            <a:srgbClr val="993300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Inscriptio</a:t>
            </a:r>
            <a:endParaRPr lang="cs-CZ" altLang="cs-CZ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1EC5A-1920-4676-8367-8877538E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46" y="1066110"/>
            <a:ext cx="4464050" cy="830997"/>
          </a:xfrm>
          <a:prstGeom prst="rect">
            <a:avLst/>
          </a:prstGeom>
          <a:solidFill>
            <a:srgbClr val="808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Personalia</a:t>
            </a:r>
            <a:r>
              <a:rPr lang="cs-CZ" alt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aegroti</a:t>
            </a:r>
            <a:endParaRPr lang="cs-CZ" altLang="cs-CZ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BCFEFE9-9795-4FE9-8CAC-025EBF92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49" y="2117293"/>
            <a:ext cx="1439863" cy="396875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Invocatio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A4AF723-5BC1-4FF2-A11A-60E62F7C7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079" y="2599531"/>
            <a:ext cx="4572000" cy="2492990"/>
          </a:xfrm>
          <a:prstGeom prst="rect">
            <a:avLst/>
          </a:prstGeom>
          <a:solidFill>
            <a:srgbClr val="00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Ordinatio</a:t>
            </a:r>
          </a:p>
          <a:p>
            <a:pPr eaLnBrk="1" hangingPunct="1"/>
            <a:endParaRPr lang="cs-CZ" altLang="cs-CZ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b="1" i="1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b="1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b="1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b="1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C7B7DB8-5206-4BE6-B357-7569C0FC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140075"/>
            <a:ext cx="3403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</a:t>
            </a:r>
            <a:r>
              <a:rPr lang="cs-CZ" altLang="cs-CZ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Praescriptio</a:t>
            </a:r>
            <a:r>
              <a:rPr lang="cs-CZ" altLang="cs-CZ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61AD25F-7898-4F34-A866-E4F7B8B4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556002"/>
            <a:ext cx="22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Subscriptio</a:t>
            </a:r>
            <a:endParaRPr lang="cs-CZ" altLang="cs-CZ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15C37E6-CDC7-4550-86AD-6935E1C4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4" y="3974998"/>
            <a:ext cx="1836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Signatura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CF4B15D-CBC7-4549-9423-DB1C126E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724400"/>
            <a:ext cx="3037819" cy="40011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Stamp</a:t>
            </a: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</a:t>
            </a:r>
            <a:endParaRPr lang="cs-CZ" alt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FDF7C50-733E-438A-8619-38B472D2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3" y="5387440"/>
            <a:ext cx="913286" cy="461665"/>
          </a:xfrm>
          <a:prstGeom prst="rect">
            <a:avLst/>
          </a:prstGeom>
          <a:solidFill>
            <a:srgbClr val="00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cs-CZ" alt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48A06EB-B279-44C5-891A-D6569574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543" y="5361883"/>
            <a:ext cx="1626695" cy="461665"/>
          </a:xfrm>
          <a:prstGeom prst="rect">
            <a:avLst/>
          </a:prstGeom>
          <a:solidFill>
            <a:srgbClr val="0000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signature</a:t>
            </a:r>
            <a:endParaRPr lang="cs-CZ" alt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1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>
            <a:extLst>
              <a:ext uri="{FF2B5EF4-FFF2-40B4-BE49-F238E27FC236}">
                <a16:creationId xmlns:a16="http://schemas.microsoft.com/office/drawing/2014/main" id="{128574A7-BE48-4CC7-92CD-938A60C6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369" y="1096620"/>
            <a:ext cx="7853363" cy="43195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Inscriptio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heading of the prescription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Personalia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aegroti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patient s personal data (name, surname, birth number and domicile)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Invocatio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induced by the abbreviation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(recipe take).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Ordinatio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actual prescription of the healing preparation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compositio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subscriptio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signatura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85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ADF302B-FA9C-4190-926E-4F1DFDC2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211" y="1516749"/>
            <a:ext cx="10101048" cy="4022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RMP 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trade name in the nominative,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specification of pharmaceutical dosage form,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dose and package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IPP 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list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pharmacopoeial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(officinal) names of substances in the genitive of singular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dosages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package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eaLnBrk="1" hangingPunct="1"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D97024-DDD0-46F0-96CB-579A9F0F6E1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82179" y="272020"/>
            <a:ext cx="325064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59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2._Rules_of_prescription_2020[2020052213295093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08180881-48BA-48A3-9006-21D60CCE1B3E}" vid="{50DF6372-80B9-43E5-89D5-C860B8D420C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B7BF8839CF74A92228D93B258CAA1" ma:contentTypeVersion="13" ma:contentTypeDescription="Vytvoří nový dokument" ma:contentTypeScope="" ma:versionID="db294155f9791e22d06385f5e91e6324">
  <xsd:schema xmlns:xsd="http://www.w3.org/2001/XMLSchema" xmlns:xs="http://www.w3.org/2001/XMLSchema" xmlns:p="http://schemas.microsoft.com/office/2006/metadata/properties" xmlns:ns3="efac5f05-cf7a-4b5b-9fc8-c24aef98d1cf" xmlns:ns4="6c671791-080d-472c-ab81-ce54b3d5a454" targetNamespace="http://schemas.microsoft.com/office/2006/metadata/properties" ma:root="true" ma:fieldsID="4bb3461a335de0bd6d439d4830b88a13" ns3:_="" ns4:_="">
    <xsd:import namespace="efac5f05-cf7a-4b5b-9fc8-c24aef98d1cf"/>
    <xsd:import namespace="6c671791-080d-472c-ab81-ce54b3d5a4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5f05-cf7a-4b5b-9fc8-c24aef98d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71791-080d-472c-ab81-ce54b3d5a4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C9EA66-38BD-4EC4-B1AE-4CF4E7480922}">
  <ds:schemaRefs>
    <ds:schemaRef ds:uri="http://www.w3.org/XML/1998/namespace"/>
    <ds:schemaRef ds:uri="6c671791-080d-472c-ab81-ce54b3d5a454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fac5f05-cf7a-4b5b-9fc8-c24aef98d1c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0BA9D2-6DDA-4A53-9C44-169998EDC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034D9-E3B2-4E43-A8D8-BB0C186E2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c5f05-cf7a-4b5b-9fc8-c24aef98d1cf"/>
    <ds:schemaRef ds:uri="6c671791-080d-472c-ab81-ce54b3d5a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</Template>
  <TotalTime>1595</TotalTime>
  <Words>934</Words>
  <Application>Microsoft Office PowerPoint</Application>
  <PresentationFormat>Širokoúhlá obrazovka</PresentationFormat>
  <Paragraphs>157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Candara</vt:lpstr>
      <vt:lpstr>Courier New</vt:lpstr>
      <vt:lpstr>Tahoma</vt:lpstr>
      <vt:lpstr>Wingdings</vt:lpstr>
      <vt:lpstr>Prezentace_MU_CZ</vt:lpstr>
      <vt:lpstr>Fotografie ve formátu MS Photo Editor 3.0</vt:lpstr>
      <vt:lpstr>Prezentace aplikace PowerPoint</vt:lpstr>
      <vt:lpstr>Prezentace aplikace PowerPoint</vt:lpstr>
      <vt:lpstr>Drug preparations </vt:lpstr>
      <vt:lpstr>RULES FOR DRUG PRESCRIPTION</vt:lpstr>
      <vt:lpstr>PRESCRIPTION</vt:lpstr>
      <vt:lpstr>Prezentace aplikace PowerPoint</vt:lpstr>
      <vt:lpstr>Prezentace aplikace PowerPoint</vt:lpstr>
      <vt:lpstr>Prezentace aplikace PowerPoint</vt:lpstr>
      <vt:lpstr>COMPOSITIO</vt:lpstr>
      <vt:lpstr>SUBSCRIPTIO</vt:lpstr>
      <vt:lpstr>SIGNATURA</vt:lpstr>
      <vt:lpstr>Prezentace aplikace PowerPoint</vt:lpstr>
      <vt:lpstr>Prezentace aplikace PowerPoint</vt:lpstr>
      <vt:lpstr>Prezentace aplikace PowerPoint</vt:lpstr>
      <vt:lpstr>Validity of prescription</vt:lpstr>
      <vt:lpstr>Symbols in Rx formulary </vt:lpstr>
      <vt:lpstr> Slovakia</vt:lpstr>
      <vt:lpstr> UK</vt:lpstr>
      <vt:lpstr> Germany</vt:lpstr>
      <vt:lpstr> USA</vt:lpstr>
      <vt:lpstr> Greece</vt:lpstr>
      <vt:lpstr>Electronic Prescription </vt:lpstr>
      <vt:lpstr>Common and E-prescription</vt:lpstr>
      <vt:lpstr>Narcotics and psychotropic drugs</vt:lpstr>
      <vt:lpstr>Prezentace aplikace PowerPoint</vt:lpstr>
      <vt:lpstr>Drug information databases</vt:lpstr>
      <vt:lpstr>Drug information databases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Říhová</dc:creator>
  <cp:lastModifiedBy>Leoš Landa</cp:lastModifiedBy>
  <cp:revision>103</cp:revision>
  <cp:lastPrinted>1601-01-01T00:00:00Z</cp:lastPrinted>
  <dcterms:created xsi:type="dcterms:W3CDTF">2019-02-20T11:20:12Z</dcterms:created>
  <dcterms:modified xsi:type="dcterms:W3CDTF">2020-05-25T14:21:57Z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0x010100011B7BF8839CF74A92228D93B258CAA1</vt:lpwstr>
  </property>
</Properties>
</file>