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2"/>
  </p:notesMasterIdLst>
  <p:handoutMasterIdLst>
    <p:handoutMasterId r:id="rId63"/>
  </p:handoutMasterIdLst>
  <p:sldIdLst>
    <p:sldId id="617" r:id="rId2"/>
    <p:sldId id="506" r:id="rId3"/>
    <p:sldId id="619" r:id="rId4"/>
    <p:sldId id="620" r:id="rId5"/>
    <p:sldId id="625" r:id="rId6"/>
    <p:sldId id="622" r:id="rId7"/>
    <p:sldId id="508" r:id="rId8"/>
    <p:sldId id="507" r:id="rId9"/>
    <p:sldId id="510" r:id="rId10"/>
    <p:sldId id="509" r:id="rId11"/>
    <p:sldId id="511" r:id="rId12"/>
    <p:sldId id="425" r:id="rId13"/>
    <p:sldId id="514" r:id="rId14"/>
    <p:sldId id="515" r:id="rId15"/>
    <p:sldId id="519" r:id="rId16"/>
    <p:sldId id="520" r:id="rId17"/>
    <p:sldId id="522" r:id="rId18"/>
    <p:sldId id="523" r:id="rId19"/>
    <p:sldId id="512" r:id="rId20"/>
    <p:sldId id="627" r:id="rId21"/>
    <p:sldId id="649" r:id="rId22"/>
    <p:sldId id="455" r:id="rId23"/>
    <p:sldId id="456" r:id="rId24"/>
    <p:sldId id="483" r:id="rId25"/>
    <p:sldId id="484" r:id="rId26"/>
    <p:sldId id="628" r:id="rId27"/>
    <p:sldId id="629" r:id="rId28"/>
    <p:sldId id="630" r:id="rId29"/>
    <p:sldId id="49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429" r:id="rId44"/>
    <p:sldId id="428" r:id="rId45"/>
    <p:sldId id="430" r:id="rId46"/>
    <p:sldId id="431" r:id="rId47"/>
    <p:sldId id="432" r:id="rId48"/>
    <p:sldId id="433" r:id="rId49"/>
    <p:sldId id="443" r:id="rId50"/>
    <p:sldId id="644" r:id="rId51"/>
    <p:sldId id="446" r:id="rId52"/>
    <p:sldId id="444" r:id="rId53"/>
    <p:sldId id="645" r:id="rId54"/>
    <p:sldId id="646" r:id="rId55"/>
    <p:sldId id="647" r:id="rId56"/>
    <p:sldId id="648" r:id="rId57"/>
    <p:sldId id="270" r:id="rId58"/>
    <p:sldId id="614" r:id="rId59"/>
    <p:sldId id="441" r:id="rId60"/>
    <p:sldId id="616" r:id="rId6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6754" autoAdjust="0"/>
  </p:normalViewPr>
  <p:slideViewPr>
    <p:cSldViewPr snapToGrid="0">
      <p:cViewPr varScale="1">
        <p:scale>
          <a:sx n="119" d="100"/>
          <a:sy n="119" d="100"/>
        </p:scale>
        <p:origin x="120" y="28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varScale="1">
      <p:scale>
        <a:sx n="100" d="100"/>
        <a:sy n="100" d="100"/>
      </p:scale>
      <p:origin x="0" y="-3456"/>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4B77900-CCEC-42CB-9AAC-2020F79714D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617D5B-7EDC-44FA-92DD-C341A06D7B6D}" type="slidenum">
              <a:rPr lang="cs-CZ" altLang="cs-CZ"/>
              <a:pPr/>
              <a:t>5</a:t>
            </a:fld>
            <a:endParaRPr lang="cs-CZ" altLang="cs-CZ"/>
          </a:p>
        </p:txBody>
      </p:sp>
      <p:sp>
        <p:nvSpPr>
          <p:cNvPr id="28675" name="Rectangle 2">
            <a:extLst>
              <a:ext uri="{FF2B5EF4-FFF2-40B4-BE49-F238E27FC236}">
                <a16:creationId xmlns:a16="http://schemas.microsoft.com/office/drawing/2014/main" id="{A0755382-ACAF-46E3-B1F7-6FEC8A3DBEF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4321678-BF24-4243-819E-1977B5824CAC}"/>
              </a:ext>
            </a:extLst>
          </p:cNvPr>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417004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A98DAC1-F891-4767-A719-0A2F97117A2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E9DBA7-3A95-4D03-AB0D-E7DF6FD675A5}" type="slidenum">
              <a:rPr lang="cs-CZ" altLang="cs-CZ"/>
              <a:pPr/>
              <a:t>56</a:t>
            </a:fld>
            <a:endParaRPr lang="cs-CZ" altLang="cs-CZ"/>
          </a:p>
        </p:txBody>
      </p:sp>
      <p:sp>
        <p:nvSpPr>
          <p:cNvPr id="75779" name="Rectangle 2">
            <a:extLst>
              <a:ext uri="{FF2B5EF4-FFF2-40B4-BE49-F238E27FC236}">
                <a16:creationId xmlns:a16="http://schemas.microsoft.com/office/drawing/2014/main" id="{A1061A51-A366-41D8-A7FC-A4EB176DF4C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DE07D59-EB16-4C31-8C40-7FA2AC68E318}"/>
              </a:ext>
            </a:extLst>
          </p:cNvPr>
          <p:cNvSpPr>
            <a:spLocks noGrp="1" noChangeArrowheads="1"/>
          </p:cNvSpPr>
          <p:nvPr>
            <p:ph type="body" idx="1"/>
          </p:nvPr>
        </p:nvSpPr>
        <p:spPr>
          <a:noFill/>
        </p:spPr>
        <p:txBody>
          <a:bodyPr/>
          <a:lstStyle/>
          <a:p>
            <a:pPr eaLnBrk="1" hangingPunct="1"/>
            <a:r>
              <a:rPr lang="cs-CZ" altLang="cs-CZ"/>
              <a:t>the loss of adipose tissue and the dysfunction of its function might be critical for endcorine and metabolic complications and weight relapses of AN patients.</a:t>
            </a:r>
          </a:p>
        </p:txBody>
      </p:sp>
    </p:spTree>
    <p:extLst>
      <p:ext uri="{BB962C8B-B14F-4D97-AF65-F5344CB8AC3E}">
        <p14:creationId xmlns:p14="http://schemas.microsoft.com/office/powerpoint/2010/main" val="376754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B37F45B-2152-4A06-8438-C50C93D7295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B5B453-7A5C-4858-BE7C-86A74AFC5191}" type="slidenum">
              <a:rPr lang="en-US" altLang="cs-CZ"/>
              <a:pPr/>
              <a:t>57</a:t>
            </a:fld>
            <a:endParaRPr lang="en-US" altLang="cs-CZ"/>
          </a:p>
        </p:txBody>
      </p:sp>
      <p:sp>
        <p:nvSpPr>
          <p:cNvPr id="77827" name="Rectangle 2">
            <a:extLst>
              <a:ext uri="{FF2B5EF4-FFF2-40B4-BE49-F238E27FC236}">
                <a16:creationId xmlns:a16="http://schemas.microsoft.com/office/drawing/2014/main" id="{954CC356-3C2D-456F-9632-C77F821F808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C5F84BF4-9CE2-4700-BA75-6608C746847D}"/>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extLst>
      <p:ext uri="{BB962C8B-B14F-4D97-AF65-F5344CB8AC3E}">
        <p14:creationId xmlns:p14="http://schemas.microsoft.com/office/powerpoint/2010/main" val="341936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5504C2C-8703-4351-8AE1-F0059439664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FF105E-BF9D-4B69-96B5-9E8B4C3CEBE7}" type="slidenum">
              <a:rPr lang="cs-CZ" altLang="en-US" smtClean="0"/>
              <a:pPr>
                <a:spcBef>
                  <a:spcPct val="0"/>
                </a:spcBef>
              </a:pPr>
              <a:t>15</a:t>
            </a:fld>
            <a:endParaRPr lang="cs-CZ" altLang="en-US"/>
          </a:p>
        </p:txBody>
      </p:sp>
      <p:sp>
        <p:nvSpPr>
          <p:cNvPr id="21507" name="Rectangle 2">
            <a:extLst>
              <a:ext uri="{FF2B5EF4-FFF2-40B4-BE49-F238E27FC236}">
                <a16:creationId xmlns:a16="http://schemas.microsoft.com/office/drawing/2014/main" id="{F01F60D7-FDAF-4AA3-B3D0-02722BB7203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C8C89EB-1CBC-4557-8D7F-C2F50094A34D}"/>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86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BDE3881-A971-4B2C-9FD4-FC0DFD3DF16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07E50F-744A-4F80-97B8-774E4460B3BD}" type="slidenum">
              <a:rPr lang="cs-CZ" altLang="en-US" smtClean="0"/>
              <a:pPr>
                <a:spcBef>
                  <a:spcPct val="0"/>
                </a:spcBef>
              </a:pPr>
              <a:t>16</a:t>
            </a:fld>
            <a:endParaRPr lang="cs-CZ" altLang="en-US"/>
          </a:p>
        </p:txBody>
      </p:sp>
      <p:sp>
        <p:nvSpPr>
          <p:cNvPr id="23555" name="Rectangle 2">
            <a:extLst>
              <a:ext uri="{FF2B5EF4-FFF2-40B4-BE49-F238E27FC236}">
                <a16:creationId xmlns:a16="http://schemas.microsoft.com/office/drawing/2014/main" id="{5EF59CB0-AD76-49CA-944A-8C6529AD5E5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ECDE5DC-CF16-495E-8915-05ABF6747C00}"/>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18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1D8FFC-E478-4BA5-82A9-FBAD7B7B6F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515639-425F-4E7A-9563-3498A7F7E519}" type="slidenum">
              <a:rPr lang="cs-CZ" altLang="en-US" smtClean="0"/>
              <a:pPr>
                <a:spcBef>
                  <a:spcPct val="0"/>
                </a:spcBef>
              </a:pPr>
              <a:t>17</a:t>
            </a:fld>
            <a:endParaRPr lang="cs-CZ" altLang="en-US"/>
          </a:p>
        </p:txBody>
      </p:sp>
      <p:sp>
        <p:nvSpPr>
          <p:cNvPr id="26627" name="Rectangle 2">
            <a:extLst>
              <a:ext uri="{FF2B5EF4-FFF2-40B4-BE49-F238E27FC236}">
                <a16:creationId xmlns:a16="http://schemas.microsoft.com/office/drawing/2014/main" id="{D650803F-8D9B-4B6D-B8A1-D111B7F223A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F5309B1-7BDC-464E-B131-D8F82114E14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83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DD312A0-0158-4469-A6A4-B371D835BD2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A42253-60CE-4175-ADE9-F0C1C3B511F3}" type="slidenum">
              <a:rPr lang="cs-CZ" altLang="cs-CZ"/>
              <a:pPr/>
              <a:t>20</a:t>
            </a:fld>
            <a:endParaRPr lang="cs-CZ" altLang="cs-CZ"/>
          </a:p>
        </p:txBody>
      </p:sp>
      <p:sp>
        <p:nvSpPr>
          <p:cNvPr id="32771" name="Rectangle 2">
            <a:extLst>
              <a:ext uri="{FF2B5EF4-FFF2-40B4-BE49-F238E27FC236}">
                <a16:creationId xmlns:a16="http://schemas.microsoft.com/office/drawing/2014/main" id="{227787A3-BF5C-4527-9CCB-3E690081EE3F}"/>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71049FF-AD87-498D-A962-F9A7D5C75659}"/>
              </a:ext>
            </a:extLst>
          </p:cNvPr>
          <p:cNvSpPr>
            <a:spLocks noGrp="1" noChangeArrowheads="1"/>
          </p:cNvSpPr>
          <p:nvPr>
            <p:ph type="body" idx="1"/>
          </p:nvPr>
        </p:nvSpPr>
        <p:spPr>
          <a:noFill/>
        </p:spPr>
        <p:txBody>
          <a:bodyPr/>
          <a:lstStyle/>
          <a:p>
            <a:pPr eaLnBrk="1" hangingPunct="1"/>
            <a:r>
              <a:rPr lang="cs-CZ" altLang="cs-CZ"/>
              <a:t>Obesity is accompanied by local subclinical inflammatory response in adipose tissue that probably contributes to insulin resistance and the development of metabolic sysndrome</a:t>
            </a:r>
          </a:p>
        </p:txBody>
      </p:sp>
    </p:spTree>
    <p:extLst>
      <p:ext uri="{BB962C8B-B14F-4D97-AF65-F5344CB8AC3E}">
        <p14:creationId xmlns:p14="http://schemas.microsoft.com/office/powerpoint/2010/main" val="136710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7D65267-66FC-4518-B8D6-49379E8BD7C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803C3A-6855-4D6E-9F65-B24D3906A544}" type="slidenum">
              <a:rPr lang="cs-CZ" altLang="cs-CZ"/>
              <a:pPr/>
              <a:t>34</a:t>
            </a:fld>
            <a:endParaRPr lang="cs-CZ" altLang="cs-CZ"/>
          </a:p>
        </p:txBody>
      </p:sp>
      <p:sp>
        <p:nvSpPr>
          <p:cNvPr id="48131" name="Rectangle 2">
            <a:extLst>
              <a:ext uri="{FF2B5EF4-FFF2-40B4-BE49-F238E27FC236}">
                <a16:creationId xmlns:a16="http://schemas.microsoft.com/office/drawing/2014/main" id="{BF1E5FBE-D0E3-4EA9-BC7A-586C36847C9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FE90ABD-5922-4E7B-8637-FBBD2830BCDB}"/>
              </a:ext>
            </a:extLst>
          </p:cNvPr>
          <p:cNvSpPr>
            <a:spLocks noGrp="1" noChangeArrowheads="1"/>
          </p:cNvSpPr>
          <p:nvPr>
            <p:ph type="body" idx="1"/>
          </p:nvPr>
        </p:nvSpPr>
        <p:spPr>
          <a:noFill/>
        </p:spPr>
        <p:txBody>
          <a:bodyPr/>
          <a:lstStyle/>
          <a:p>
            <a:pPr eaLnBrk="1" hangingPunct="1"/>
            <a:r>
              <a:rPr lang="cs-CZ" altLang="cs-CZ"/>
              <a:t>The number of adipocytes remains widely stable during the life of the subject (there are some  exceptions – morbidly obese???), whereas the size of adipocytes is widely variable. The size of adipocyte is probably the key to endocrine function of adipose tissue and its abnormalities. The second one is the infiltration of adipose tissue by immunocompetent cells which produce inflammatory factors.</a:t>
            </a:r>
          </a:p>
        </p:txBody>
      </p:sp>
    </p:spTree>
    <p:extLst>
      <p:ext uri="{BB962C8B-B14F-4D97-AF65-F5344CB8AC3E}">
        <p14:creationId xmlns:p14="http://schemas.microsoft.com/office/powerpoint/2010/main" val="220250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97BADBA-D679-4189-9BBC-1520BE27DE9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2290AC-81DF-403F-AA90-ADF65EFA38E7}" type="slidenum">
              <a:rPr lang="cs-CZ" altLang="cs-CZ"/>
              <a:pPr/>
              <a:t>35</a:t>
            </a:fld>
            <a:endParaRPr lang="cs-CZ" altLang="cs-CZ"/>
          </a:p>
        </p:txBody>
      </p:sp>
      <p:sp>
        <p:nvSpPr>
          <p:cNvPr id="50179" name="Rectangle 2">
            <a:extLst>
              <a:ext uri="{FF2B5EF4-FFF2-40B4-BE49-F238E27FC236}">
                <a16:creationId xmlns:a16="http://schemas.microsoft.com/office/drawing/2014/main" id="{872E4C91-0CB8-4987-9D3C-8BEFF7D0FE6A}"/>
              </a:ext>
            </a:extLst>
          </p:cNvPr>
          <p:cNvSpPr>
            <a:spLocks noChangeArrowheads="1"/>
          </p:cNvSpPr>
          <p:nvPr/>
        </p:nvSpPr>
        <p:spPr bwMode="auto">
          <a:xfrm>
            <a:off x="388620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0" name="Rectangle 3">
            <a:extLst>
              <a:ext uri="{FF2B5EF4-FFF2-40B4-BE49-F238E27FC236}">
                <a16:creationId xmlns:a16="http://schemas.microsoft.com/office/drawing/2014/main" id="{0C5132D4-B649-44BD-B676-B9FD576C7DE6}"/>
              </a:ext>
            </a:extLst>
          </p:cNvPr>
          <p:cNvSpPr>
            <a:spLocks noChangeArrowheads="1"/>
          </p:cNvSpPr>
          <p:nvPr/>
        </p:nvSpPr>
        <p:spPr bwMode="auto">
          <a:xfrm>
            <a:off x="388620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000" i="1">
                <a:latin typeface="Times New Roman" panose="02020603050405020304" pitchFamily="18" charset="0"/>
              </a:rPr>
              <a:t>3</a:t>
            </a:r>
          </a:p>
        </p:txBody>
      </p:sp>
      <p:sp>
        <p:nvSpPr>
          <p:cNvPr id="50181" name="Rectangle 4">
            <a:extLst>
              <a:ext uri="{FF2B5EF4-FFF2-40B4-BE49-F238E27FC236}">
                <a16:creationId xmlns:a16="http://schemas.microsoft.com/office/drawing/2014/main" id="{A18F4BC2-98E4-419D-8B6D-2BD1A733D588}"/>
              </a:ext>
            </a:extLst>
          </p:cNvPr>
          <p:cNvSpPr>
            <a:spLocks noChangeArrowheads="1"/>
          </p:cNvSpPr>
          <p:nvPr/>
        </p:nvSpPr>
        <p:spPr bwMode="auto">
          <a:xfrm>
            <a:off x="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2" name="Rectangle 5">
            <a:extLst>
              <a:ext uri="{FF2B5EF4-FFF2-40B4-BE49-F238E27FC236}">
                <a16:creationId xmlns:a16="http://schemas.microsoft.com/office/drawing/2014/main" id="{AA477B60-4B06-4FDA-8DAD-ADBF517AA86E}"/>
              </a:ext>
            </a:extLst>
          </p:cNvPr>
          <p:cNvSpPr>
            <a:spLocks noChangeArrowheads="1"/>
          </p:cNvSpPr>
          <p:nvPr/>
        </p:nvSpPr>
        <p:spPr bwMode="auto">
          <a:xfrm>
            <a:off x="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3" name="Rectangle 6">
            <a:extLst>
              <a:ext uri="{FF2B5EF4-FFF2-40B4-BE49-F238E27FC236}">
                <a16:creationId xmlns:a16="http://schemas.microsoft.com/office/drawing/2014/main" id="{919AA8EA-AA6C-42B0-95D7-0E2852187C4A}"/>
              </a:ext>
            </a:extLst>
          </p:cNvPr>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4" name="Rectangle 7">
            <a:extLst>
              <a:ext uri="{FF2B5EF4-FFF2-40B4-BE49-F238E27FC236}">
                <a16:creationId xmlns:a16="http://schemas.microsoft.com/office/drawing/2014/main" id="{992B0AC7-81A0-47D5-9F70-263B045D8948}"/>
              </a:ext>
            </a:extLst>
          </p:cNvPr>
          <p:cNvSpPr>
            <a:spLocks noChangeArrowheads="1"/>
          </p:cNvSpPr>
          <p:nvPr/>
        </p:nvSpPr>
        <p:spPr bwMode="auto">
          <a:xfrm>
            <a:off x="104775" y="858996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cs-CZ" sz="1200">
              <a:latin typeface="AvantGarde Bk BT CE"/>
            </a:endParaRPr>
          </a:p>
          <a:p>
            <a:r>
              <a:rPr lang="en-US" altLang="cs-CZ" sz="1200">
                <a:latin typeface="AvantGarde Bk BT CE"/>
              </a:rPr>
              <a:t>Xenical Slide Kit  August 1998  Section 1</a:t>
            </a:r>
          </a:p>
        </p:txBody>
      </p:sp>
      <p:sp>
        <p:nvSpPr>
          <p:cNvPr id="50185" name="Rectangle 8">
            <a:extLst>
              <a:ext uri="{FF2B5EF4-FFF2-40B4-BE49-F238E27FC236}">
                <a16:creationId xmlns:a16="http://schemas.microsoft.com/office/drawing/2014/main" id="{BFE1573C-C861-4E5F-B7C8-15147D37E3FE}"/>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6" name="Rectangle 9">
            <a:extLst>
              <a:ext uri="{FF2B5EF4-FFF2-40B4-BE49-F238E27FC236}">
                <a16:creationId xmlns:a16="http://schemas.microsoft.com/office/drawing/2014/main" id="{CC2CFDC0-D8E2-4565-8822-50134ECB7ED5}"/>
              </a:ext>
            </a:extLst>
          </p:cNvPr>
          <p:cNvSpPr>
            <a:spLocks noChangeArrowheads="1"/>
          </p:cNvSpPr>
          <p:nvPr/>
        </p:nvSpPr>
        <p:spPr bwMode="auto">
          <a:xfrm>
            <a:off x="3883025"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7" name="Rectangle 10">
            <a:extLst>
              <a:ext uri="{FF2B5EF4-FFF2-40B4-BE49-F238E27FC236}">
                <a16:creationId xmlns:a16="http://schemas.microsoft.com/office/drawing/2014/main" id="{AAC4B374-5F51-4BEF-8C2C-B1956FA0B82A}"/>
              </a:ext>
            </a:extLst>
          </p:cNvPr>
          <p:cNvSpPr>
            <a:spLocks noChangeArrowheads="1"/>
          </p:cNvSpPr>
          <p:nvPr/>
        </p:nvSpPr>
        <p:spPr bwMode="auto">
          <a:xfrm>
            <a:off x="3883025" y="8682038"/>
            <a:ext cx="2974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200">
                <a:latin typeface="AvantGarde Bk BT CE"/>
              </a:rPr>
              <a:t>3</a:t>
            </a:r>
          </a:p>
        </p:txBody>
      </p:sp>
      <p:sp>
        <p:nvSpPr>
          <p:cNvPr id="50188" name="Rectangle 11">
            <a:extLst>
              <a:ext uri="{FF2B5EF4-FFF2-40B4-BE49-F238E27FC236}">
                <a16:creationId xmlns:a16="http://schemas.microsoft.com/office/drawing/2014/main" id="{CE22CC80-2DA4-436D-BD20-3C1F0A54F659}"/>
              </a:ext>
            </a:extLst>
          </p:cNvPr>
          <p:cNvSpPr>
            <a:spLocks noChangeArrowheads="1"/>
          </p:cNvSpPr>
          <p:nvPr/>
        </p:nvSpPr>
        <p:spPr bwMode="auto">
          <a:xfrm>
            <a:off x="0" y="8682038"/>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89" name="Rectangle 12">
            <a:extLst>
              <a:ext uri="{FF2B5EF4-FFF2-40B4-BE49-F238E27FC236}">
                <a16:creationId xmlns:a16="http://schemas.microsoft.com/office/drawing/2014/main" id="{020750EC-D060-48A4-9E9B-9500F52313D2}"/>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90" name="Rectangle 13">
            <a:extLst>
              <a:ext uri="{FF2B5EF4-FFF2-40B4-BE49-F238E27FC236}">
                <a16:creationId xmlns:a16="http://schemas.microsoft.com/office/drawing/2014/main" id="{4AE29985-9C03-4610-95C3-48C438CBF06A}"/>
              </a:ext>
            </a:extLst>
          </p:cNvPr>
          <p:cNvSpPr>
            <a:spLocks noChangeArrowheads="1"/>
          </p:cNvSpPr>
          <p:nvPr/>
        </p:nvSpPr>
        <p:spPr bwMode="auto">
          <a:xfrm>
            <a:off x="3881438" y="0"/>
            <a:ext cx="29765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91" name="Rectangle 14">
            <a:extLst>
              <a:ext uri="{FF2B5EF4-FFF2-40B4-BE49-F238E27FC236}">
                <a16:creationId xmlns:a16="http://schemas.microsoft.com/office/drawing/2014/main" id="{B8D91111-706C-42F2-8A2E-693301D43F95}"/>
              </a:ext>
            </a:extLst>
          </p:cNvPr>
          <p:cNvSpPr>
            <a:spLocks noChangeArrowheads="1"/>
          </p:cNvSpPr>
          <p:nvPr/>
        </p:nvSpPr>
        <p:spPr bwMode="auto">
          <a:xfrm>
            <a:off x="3881438" y="8701088"/>
            <a:ext cx="2976562"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92" name="Rectangle 15">
            <a:extLst>
              <a:ext uri="{FF2B5EF4-FFF2-40B4-BE49-F238E27FC236}">
                <a16:creationId xmlns:a16="http://schemas.microsoft.com/office/drawing/2014/main" id="{3419B8CE-23D9-48DD-A1F9-55C34013AC6A}"/>
              </a:ext>
            </a:extLst>
          </p:cNvPr>
          <p:cNvSpPr>
            <a:spLocks noChangeArrowheads="1"/>
          </p:cNvSpPr>
          <p:nvPr/>
        </p:nvSpPr>
        <p:spPr bwMode="auto">
          <a:xfrm>
            <a:off x="-1588" y="8701088"/>
            <a:ext cx="29702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93" name="Rectangle 16">
            <a:extLst>
              <a:ext uri="{FF2B5EF4-FFF2-40B4-BE49-F238E27FC236}">
                <a16:creationId xmlns:a16="http://schemas.microsoft.com/office/drawing/2014/main" id="{FC16E531-FE59-4137-B50C-60BCA74B09FC}"/>
              </a:ext>
            </a:extLst>
          </p:cNvPr>
          <p:cNvSpPr>
            <a:spLocks noChangeArrowheads="1"/>
          </p:cNvSpPr>
          <p:nvPr/>
        </p:nvSpPr>
        <p:spPr bwMode="auto">
          <a:xfrm>
            <a:off x="-1588" y="0"/>
            <a:ext cx="29702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0194" name="Rectangle 17">
            <a:extLst>
              <a:ext uri="{FF2B5EF4-FFF2-40B4-BE49-F238E27FC236}">
                <a16:creationId xmlns:a16="http://schemas.microsoft.com/office/drawing/2014/main" id="{DA2F07D6-BC39-4103-B765-D040F407B8E0}"/>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0195" name="Rectangle 18">
            <a:extLst>
              <a:ext uri="{FF2B5EF4-FFF2-40B4-BE49-F238E27FC236}">
                <a16:creationId xmlns:a16="http://schemas.microsoft.com/office/drawing/2014/main" id="{5286C06B-1DC2-45DA-88DD-5E06477330C2}"/>
              </a:ext>
            </a:extLst>
          </p:cNvPr>
          <p:cNvSpPr>
            <a:spLocks noGrp="1" noChangeArrowheads="1"/>
          </p:cNvSpPr>
          <p:nvPr>
            <p:ph type="body" idx="1"/>
          </p:nvPr>
        </p:nvSpPr>
        <p:spPr>
          <a:xfrm>
            <a:off x="908050" y="4354513"/>
            <a:ext cx="5033963" cy="2759075"/>
          </a:xfrm>
          <a:noFill/>
          <a:extLst>
            <a:ext uri="{91240B29-F687-4F45-9708-019B960494DF}">
              <a14:hiddenLine xmlns:a14="http://schemas.microsoft.com/office/drawing/2010/main" w="12700">
                <a:solidFill>
                  <a:schemeClr val="tx1"/>
                </a:solidFill>
                <a:miter lim="800000"/>
                <a:headEnd/>
                <a:tailEnd/>
              </a14:hiddenLine>
            </a:ext>
          </a:extLst>
        </p:spPr>
        <p:txBody>
          <a:bodyPr lIns="87312" tIns="42862" rIns="87312" bIns="42862"/>
          <a:lstStyle/>
          <a:p>
            <a:pPr defTabSz="923925" eaLnBrk="1" hangingPunct="1"/>
            <a:r>
              <a:rPr lang="cs-CZ" altLang="cs-CZ"/>
              <a:t>How we can classify that somebody is obese?</a:t>
            </a:r>
          </a:p>
          <a:p>
            <a:pPr defTabSz="923925" eaLnBrk="1" hangingPunct="1"/>
            <a:r>
              <a:rPr lang="cs-CZ" altLang="cs-CZ"/>
              <a:t>The most simple is to get its weight and height and calculate so called body mass index. Its value more than 30 means obesity and less than 18 is one of the diagnostic criterium for anorexia nervosa. Of course the other classification is to measure percent body fat by anthropometry, bioimpedancy etc., but it is more complicated.</a:t>
            </a:r>
            <a:endParaRPr lang="en-US" altLang="cs-CZ"/>
          </a:p>
        </p:txBody>
      </p:sp>
    </p:spTree>
    <p:extLst>
      <p:ext uri="{BB962C8B-B14F-4D97-AF65-F5344CB8AC3E}">
        <p14:creationId xmlns:p14="http://schemas.microsoft.com/office/powerpoint/2010/main" val="377120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1FC3B66-79E2-4A97-878C-BC1630A733E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C13253-B4D1-4986-8690-A1E6039BE918}" type="slidenum">
              <a:rPr lang="cs-CZ" altLang="cs-CZ"/>
              <a:pPr/>
              <a:t>36</a:t>
            </a:fld>
            <a:endParaRPr lang="cs-CZ" altLang="cs-CZ"/>
          </a:p>
        </p:txBody>
      </p:sp>
      <p:sp>
        <p:nvSpPr>
          <p:cNvPr id="52227" name="Rectangle 2">
            <a:extLst>
              <a:ext uri="{FF2B5EF4-FFF2-40B4-BE49-F238E27FC236}">
                <a16:creationId xmlns:a16="http://schemas.microsoft.com/office/drawing/2014/main" id="{663C70F5-380E-43F9-B8D9-3D8824943837}"/>
              </a:ext>
            </a:extLst>
          </p:cNvPr>
          <p:cNvSpPr>
            <a:spLocks noChangeArrowheads="1"/>
          </p:cNvSpPr>
          <p:nvPr/>
        </p:nvSpPr>
        <p:spPr bwMode="auto">
          <a:xfrm>
            <a:off x="388620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28" name="Rectangle 3">
            <a:extLst>
              <a:ext uri="{FF2B5EF4-FFF2-40B4-BE49-F238E27FC236}">
                <a16:creationId xmlns:a16="http://schemas.microsoft.com/office/drawing/2014/main" id="{D5F56F7A-5429-418E-AF5F-5C46C37D1F10}"/>
              </a:ext>
            </a:extLst>
          </p:cNvPr>
          <p:cNvSpPr>
            <a:spLocks noChangeArrowheads="1"/>
          </p:cNvSpPr>
          <p:nvPr/>
        </p:nvSpPr>
        <p:spPr bwMode="auto">
          <a:xfrm>
            <a:off x="388620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000" i="1">
                <a:latin typeface="Times New Roman" panose="02020603050405020304" pitchFamily="18" charset="0"/>
              </a:rPr>
              <a:t>5</a:t>
            </a:r>
          </a:p>
        </p:txBody>
      </p:sp>
      <p:sp>
        <p:nvSpPr>
          <p:cNvPr id="52229" name="Rectangle 4">
            <a:extLst>
              <a:ext uri="{FF2B5EF4-FFF2-40B4-BE49-F238E27FC236}">
                <a16:creationId xmlns:a16="http://schemas.microsoft.com/office/drawing/2014/main" id="{EAFE86DF-B0D1-435B-ABBF-FA746C9E73B3}"/>
              </a:ext>
            </a:extLst>
          </p:cNvPr>
          <p:cNvSpPr>
            <a:spLocks noChangeArrowheads="1"/>
          </p:cNvSpPr>
          <p:nvPr/>
        </p:nvSpPr>
        <p:spPr bwMode="auto">
          <a:xfrm>
            <a:off x="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0" name="Rectangle 5">
            <a:extLst>
              <a:ext uri="{FF2B5EF4-FFF2-40B4-BE49-F238E27FC236}">
                <a16:creationId xmlns:a16="http://schemas.microsoft.com/office/drawing/2014/main" id="{AC3E28E5-2729-40BE-B0B2-8A5C0EE5C303}"/>
              </a:ext>
            </a:extLst>
          </p:cNvPr>
          <p:cNvSpPr>
            <a:spLocks noChangeArrowheads="1"/>
          </p:cNvSpPr>
          <p:nvPr/>
        </p:nvSpPr>
        <p:spPr bwMode="auto">
          <a:xfrm>
            <a:off x="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1" name="Rectangle 6">
            <a:extLst>
              <a:ext uri="{FF2B5EF4-FFF2-40B4-BE49-F238E27FC236}">
                <a16:creationId xmlns:a16="http://schemas.microsoft.com/office/drawing/2014/main" id="{93819FD9-93DC-4F38-BDAB-4B1D7AB8F0B5}"/>
              </a:ext>
            </a:extLst>
          </p:cNvPr>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2" name="Rectangle 7">
            <a:extLst>
              <a:ext uri="{FF2B5EF4-FFF2-40B4-BE49-F238E27FC236}">
                <a16:creationId xmlns:a16="http://schemas.microsoft.com/office/drawing/2014/main" id="{CAC23408-8B42-4F48-A1EC-CA41B1E1F6D9}"/>
              </a:ext>
            </a:extLst>
          </p:cNvPr>
          <p:cNvSpPr>
            <a:spLocks noChangeArrowheads="1"/>
          </p:cNvSpPr>
          <p:nvPr/>
        </p:nvSpPr>
        <p:spPr bwMode="auto">
          <a:xfrm>
            <a:off x="104775" y="858996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cs-CZ" sz="1200">
              <a:latin typeface="AvantGarde Bk BT CE"/>
            </a:endParaRPr>
          </a:p>
          <a:p>
            <a:r>
              <a:rPr lang="en-US" altLang="cs-CZ" sz="1200">
                <a:latin typeface="AvantGarde Bk BT CE"/>
              </a:rPr>
              <a:t>Xenical Slide Kit  August 1998  Section 1</a:t>
            </a:r>
          </a:p>
        </p:txBody>
      </p:sp>
      <p:sp>
        <p:nvSpPr>
          <p:cNvPr id="52233" name="Rectangle 8">
            <a:extLst>
              <a:ext uri="{FF2B5EF4-FFF2-40B4-BE49-F238E27FC236}">
                <a16:creationId xmlns:a16="http://schemas.microsoft.com/office/drawing/2014/main" id="{D371F351-2697-45F2-A029-F70F5AAE62DE}"/>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4" name="Rectangle 9">
            <a:extLst>
              <a:ext uri="{FF2B5EF4-FFF2-40B4-BE49-F238E27FC236}">
                <a16:creationId xmlns:a16="http://schemas.microsoft.com/office/drawing/2014/main" id="{F9561609-3D83-43A2-90C1-05527B661A2B}"/>
              </a:ext>
            </a:extLst>
          </p:cNvPr>
          <p:cNvSpPr>
            <a:spLocks noChangeArrowheads="1"/>
          </p:cNvSpPr>
          <p:nvPr/>
        </p:nvSpPr>
        <p:spPr bwMode="auto">
          <a:xfrm>
            <a:off x="3883025"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5" name="Rectangle 10">
            <a:extLst>
              <a:ext uri="{FF2B5EF4-FFF2-40B4-BE49-F238E27FC236}">
                <a16:creationId xmlns:a16="http://schemas.microsoft.com/office/drawing/2014/main" id="{9BC6BB3B-B0FC-4003-99BB-5AF2F9DF4EC4}"/>
              </a:ext>
            </a:extLst>
          </p:cNvPr>
          <p:cNvSpPr>
            <a:spLocks noChangeArrowheads="1"/>
          </p:cNvSpPr>
          <p:nvPr/>
        </p:nvSpPr>
        <p:spPr bwMode="auto">
          <a:xfrm>
            <a:off x="3883025" y="8682038"/>
            <a:ext cx="2974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200">
                <a:latin typeface="AvantGarde Bk BT CE"/>
              </a:rPr>
              <a:t>5</a:t>
            </a:r>
          </a:p>
        </p:txBody>
      </p:sp>
      <p:sp>
        <p:nvSpPr>
          <p:cNvPr id="52236" name="Rectangle 11">
            <a:extLst>
              <a:ext uri="{FF2B5EF4-FFF2-40B4-BE49-F238E27FC236}">
                <a16:creationId xmlns:a16="http://schemas.microsoft.com/office/drawing/2014/main" id="{C45005A7-1AE0-4FFC-ACB7-2F99D3C38847}"/>
              </a:ext>
            </a:extLst>
          </p:cNvPr>
          <p:cNvSpPr>
            <a:spLocks noChangeArrowheads="1"/>
          </p:cNvSpPr>
          <p:nvPr/>
        </p:nvSpPr>
        <p:spPr bwMode="auto">
          <a:xfrm>
            <a:off x="0" y="8682038"/>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7" name="Rectangle 12">
            <a:extLst>
              <a:ext uri="{FF2B5EF4-FFF2-40B4-BE49-F238E27FC236}">
                <a16:creationId xmlns:a16="http://schemas.microsoft.com/office/drawing/2014/main" id="{2E4AF54A-614D-4482-91EC-E4B7FA709BE2}"/>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8" name="Rectangle 13">
            <a:extLst>
              <a:ext uri="{FF2B5EF4-FFF2-40B4-BE49-F238E27FC236}">
                <a16:creationId xmlns:a16="http://schemas.microsoft.com/office/drawing/2014/main" id="{D57B89C6-8B5D-4F2E-AB5D-E12088680CAC}"/>
              </a:ext>
            </a:extLst>
          </p:cNvPr>
          <p:cNvSpPr>
            <a:spLocks noChangeArrowheads="1"/>
          </p:cNvSpPr>
          <p:nvPr/>
        </p:nvSpPr>
        <p:spPr bwMode="auto">
          <a:xfrm>
            <a:off x="3881438" y="0"/>
            <a:ext cx="29765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9" name="Rectangle 14">
            <a:extLst>
              <a:ext uri="{FF2B5EF4-FFF2-40B4-BE49-F238E27FC236}">
                <a16:creationId xmlns:a16="http://schemas.microsoft.com/office/drawing/2014/main" id="{F2B92FEE-D516-4A19-97BA-CF0624577D66}"/>
              </a:ext>
            </a:extLst>
          </p:cNvPr>
          <p:cNvSpPr>
            <a:spLocks noChangeArrowheads="1"/>
          </p:cNvSpPr>
          <p:nvPr/>
        </p:nvSpPr>
        <p:spPr bwMode="auto">
          <a:xfrm>
            <a:off x="3881438" y="8701088"/>
            <a:ext cx="2976562"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40" name="Rectangle 15">
            <a:extLst>
              <a:ext uri="{FF2B5EF4-FFF2-40B4-BE49-F238E27FC236}">
                <a16:creationId xmlns:a16="http://schemas.microsoft.com/office/drawing/2014/main" id="{AB58BFA5-891D-4652-A086-00A5276DC081}"/>
              </a:ext>
            </a:extLst>
          </p:cNvPr>
          <p:cNvSpPr>
            <a:spLocks noChangeArrowheads="1"/>
          </p:cNvSpPr>
          <p:nvPr/>
        </p:nvSpPr>
        <p:spPr bwMode="auto">
          <a:xfrm>
            <a:off x="-1588" y="8701088"/>
            <a:ext cx="29702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41" name="Rectangle 16">
            <a:extLst>
              <a:ext uri="{FF2B5EF4-FFF2-40B4-BE49-F238E27FC236}">
                <a16:creationId xmlns:a16="http://schemas.microsoft.com/office/drawing/2014/main" id="{295158C0-38D1-4313-B6C2-7F81F6D1E4B4}"/>
              </a:ext>
            </a:extLst>
          </p:cNvPr>
          <p:cNvSpPr>
            <a:spLocks noChangeArrowheads="1"/>
          </p:cNvSpPr>
          <p:nvPr/>
        </p:nvSpPr>
        <p:spPr bwMode="auto">
          <a:xfrm>
            <a:off x="-1588" y="0"/>
            <a:ext cx="29702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42" name="Rectangle 17">
            <a:extLst>
              <a:ext uri="{FF2B5EF4-FFF2-40B4-BE49-F238E27FC236}">
                <a16:creationId xmlns:a16="http://schemas.microsoft.com/office/drawing/2014/main" id="{F93DC7D3-487C-4713-AEA5-F27B05C4CFBE}"/>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2243" name="Rectangle 18">
            <a:extLst>
              <a:ext uri="{FF2B5EF4-FFF2-40B4-BE49-F238E27FC236}">
                <a16:creationId xmlns:a16="http://schemas.microsoft.com/office/drawing/2014/main" id="{30F8B831-7C5C-450D-A066-6FC93232055F}"/>
              </a:ext>
            </a:extLst>
          </p:cNvPr>
          <p:cNvSpPr>
            <a:spLocks noGrp="1" noChangeArrowheads="1"/>
          </p:cNvSpPr>
          <p:nvPr>
            <p:ph type="body" idx="1"/>
          </p:nvPr>
        </p:nvSpPr>
        <p:spPr>
          <a:xfrm>
            <a:off x="908050" y="4354513"/>
            <a:ext cx="5033963" cy="2759075"/>
          </a:xfrm>
          <a:noFill/>
          <a:extLst>
            <a:ext uri="{91240B29-F687-4F45-9708-019B960494DF}">
              <a14:hiddenLine xmlns:a14="http://schemas.microsoft.com/office/drawing/2010/main" w="12700">
                <a:solidFill>
                  <a:schemeClr val="tx1"/>
                </a:solidFill>
                <a:miter lim="800000"/>
                <a:headEnd/>
                <a:tailEnd/>
              </a14:hiddenLine>
            </a:ext>
          </a:extLst>
        </p:spPr>
        <p:txBody>
          <a:bodyPr lIns="87312" tIns="42862" rIns="87312" bIns="42862"/>
          <a:lstStyle/>
          <a:p>
            <a:pPr defTabSz="923925" eaLnBrk="1" hangingPunct="1">
              <a:lnSpc>
                <a:spcPct val="192000"/>
              </a:lnSpc>
              <a:spcAft>
                <a:spcPct val="96000"/>
              </a:spcAft>
            </a:pPr>
            <a:r>
              <a:rPr lang="cs-CZ" altLang="cs-CZ"/>
              <a:t>Waist circumference is a very useful indicator of visceral fat amount, this type of fat triggers the obesity-associated complications such as insulin resistance. We will be talking about this in detail  in the next lecture</a:t>
            </a:r>
            <a:endParaRPr lang="en-US" altLang="cs-CZ"/>
          </a:p>
        </p:txBody>
      </p:sp>
    </p:spTree>
    <p:extLst>
      <p:ext uri="{BB962C8B-B14F-4D97-AF65-F5344CB8AC3E}">
        <p14:creationId xmlns:p14="http://schemas.microsoft.com/office/powerpoint/2010/main" val="369615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F5CC041-6E74-4BD6-ACBD-F48C599B9D4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975B77-6D5F-4790-9DD9-625AC39AA80B}" type="slidenum">
              <a:rPr lang="cs-CZ" altLang="cs-CZ"/>
              <a:pPr/>
              <a:t>50</a:t>
            </a:fld>
            <a:endParaRPr lang="cs-CZ" altLang="cs-CZ"/>
          </a:p>
        </p:txBody>
      </p:sp>
      <p:sp>
        <p:nvSpPr>
          <p:cNvPr id="68611" name="Rectangle 2">
            <a:extLst>
              <a:ext uri="{FF2B5EF4-FFF2-40B4-BE49-F238E27FC236}">
                <a16:creationId xmlns:a16="http://schemas.microsoft.com/office/drawing/2014/main" id="{6ABEA43B-8F5D-47BD-8453-16569D7F32F4}"/>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063BC6B-0819-4F58-9F42-31B1AFCD3488}"/>
              </a:ext>
            </a:extLst>
          </p:cNvPr>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786341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Prof. Anna Vašků</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Zástupný symbol pro datum 2"/>
          <p:cNvSpPr>
            <a:spLocks noGrp="1"/>
          </p:cNvSpPr>
          <p:nvPr>
            <p:ph type="dt" sz="half" idx="10"/>
          </p:nvPr>
        </p:nvSpPr>
        <p:spPr/>
        <p:txBody>
          <a:bodyPr/>
          <a:lstStyle>
            <a:lvl1pPr>
              <a:defRPr/>
            </a:lvl1pPr>
          </a:lstStyle>
          <a:p>
            <a:pPr>
              <a:defRPr/>
            </a:pPr>
            <a:endParaRPr lang="cs-CZ" altLang="en-US"/>
          </a:p>
        </p:txBody>
      </p:sp>
      <p:sp>
        <p:nvSpPr>
          <p:cNvPr id="3" name="Zástupný symbol pro zápatí 23"/>
          <p:cNvSpPr>
            <a:spLocks noGrp="1"/>
          </p:cNvSpPr>
          <p:nvPr>
            <p:ph type="ftr" sz="quarter" idx="11"/>
          </p:nvPr>
        </p:nvSpPr>
        <p:spPr/>
        <p:txBody>
          <a:bodyPr/>
          <a:lstStyle>
            <a:lvl1pPr>
              <a:defRPr/>
            </a:lvl1pPr>
          </a:lstStyle>
          <a:p>
            <a:pPr>
              <a:defRPr/>
            </a:pPr>
            <a:r>
              <a:rPr lang="cs-CZ" altLang="en-US"/>
              <a:t>Prof. Anna Vašků</a:t>
            </a:r>
          </a:p>
        </p:txBody>
      </p:sp>
      <p:sp>
        <p:nvSpPr>
          <p:cNvPr id="4" name="Zástupný symbol pro číslo snímku 6"/>
          <p:cNvSpPr>
            <a:spLocks noGrp="1"/>
          </p:cNvSpPr>
          <p:nvPr>
            <p:ph type="sldNum" sz="quarter" idx="12"/>
          </p:nvPr>
        </p:nvSpPr>
        <p:spPr/>
        <p:txBody>
          <a:bodyPr/>
          <a:lstStyle>
            <a:lvl1pPr>
              <a:defRPr/>
            </a:lvl1pPr>
          </a:lstStyle>
          <a:p>
            <a:fld id="{8F9125E1-42E0-4078-BAE1-CA1DE73A3D7B}" type="slidenum">
              <a:rPr lang="cs-CZ" altLang="en-US"/>
              <a:pPr/>
              <a:t>‹#›</a:t>
            </a:fld>
            <a:endParaRPr lang="cs-CZ" altLang="en-US"/>
          </a:p>
        </p:txBody>
      </p:sp>
    </p:spTree>
    <p:extLst>
      <p:ext uri="{BB962C8B-B14F-4D97-AF65-F5344CB8AC3E}">
        <p14:creationId xmlns:p14="http://schemas.microsoft.com/office/powerpoint/2010/main" val="9399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Rectangle 6">
            <a:extLst>
              <a:ext uri="{FF2B5EF4-FFF2-40B4-BE49-F238E27FC236}">
                <a16:creationId xmlns:a16="http://schemas.microsoft.com/office/drawing/2014/main" id="{34B470B8-6F6E-4A2C-86DA-41EBFB5303F2}"/>
              </a:ext>
            </a:extLst>
          </p:cNvPr>
          <p:cNvSpPr>
            <a:spLocks noGrp="1" noChangeArrowheads="1"/>
          </p:cNvSpPr>
          <p:nvPr>
            <p:ph type="dt" sz="half" idx="10"/>
          </p:nvPr>
        </p:nvSpPr>
        <p:spPr>
          <a:ln/>
        </p:spPr>
        <p:txBody>
          <a:bodyPr/>
          <a:lstStyle>
            <a:lvl1pPr>
              <a:defRPr/>
            </a:lvl1pPr>
          </a:lstStyle>
          <a:p>
            <a:pPr>
              <a:defRPr/>
            </a:pPr>
            <a:endParaRPr lang="cs-CZ" altLang="en-US"/>
          </a:p>
        </p:txBody>
      </p:sp>
      <p:sp>
        <p:nvSpPr>
          <p:cNvPr id="4" name="Rectangle 7">
            <a:extLst>
              <a:ext uri="{FF2B5EF4-FFF2-40B4-BE49-F238E27FC236}">
                <a16:creationId xmlns:a16="http://schemas.microsoft.com/office/drawing/2014/main" id="{B56E0015-9F3C-49AB-BF74-11BCF5D39D22}"/>
              </a:ext>
            </a:extLst>
          </p:cNvPr>
          <p:cNvSpPr>
            <a:spLocks noGrp="1" noChangeArrowheads="1"/>
          </p:cNvSpPr>
          <p:nvPr>
            <p:ph type="ftr" sz="quarter" idx="11"/>
          </p:nvPr>
        </p:nvSpPr>
        <p:spPr>
          <a:ln/>
        </p:spPr>
        <p:txBody>
          <a:bodyPr/>
          <a:lstStyle>
            <a:lvl1pPr>
              <a:defRPr/>
            </a:lvl1pPr>
          </a:lstStyle>
          <a:p>
            <a:pPr>
              <a:defRPr/>
            </a:pPr>
            <a:r>
              <a:rPr lang="cs-CZ" altLang="en-US"/>
              <a:t>Prof. Anna Vašků</a:t>
            </a:r>
          </a:p>
        </p:txBody>
      </p:sp>
      <p:sp>
        <p:nvSpPr>
          <p:cNvPr id="5" name="Rectangle 8">
            <a:extLst>
              <a:ext uri="{FF2B5EF4-FFF2-40B4-BE49-F238E27FC236}">
                <a16:creationId xmlns:a16="http://schemas.microsoft.com/office/drawing/2014/main" id="{0429E5A1-63BD-4DC7-B7D4-EF3B88058FB1}"/>
              </a:ext>
            </a:extLst>
          </p:cNvPr>
          <p:cNvSpPr>
            <a:spLocks noGrp="1" noChangeArrowheads="1"/>
          </p:cNvSpPr>
          <p:nvPr>
            <p:ph type="sldNum" sz="quarter" idx="12"/>
          </p:nvPr>
        </p:nvSpPr>
        <p:spPr>
          <a:ln/>
        </p:spPr>
        <p:txBody>
          <a:bodyPr/>
          <a:lstStyle>
            <a:lvl1pPr>
              <a:defRPr/>
            </a:lvl1pPr>
          </a:lstStyle>
          <a:p>
            <a:pPr>
              <a:defRPr/>
            </a:pPr>
            <a:fld id="{F24A8438-1C1F-4AF3-B838-7FD127EA2A0C}" type="slidenum">
              <a:rPr lang="cs-CZ" altLang="en-US"/>
              <a:pPr>
                <a:defRPr/>
              </a:pPr>
              <a:t>‹#›</a:t>
            </a:fld>
            <a:endParaRPr lang="cs-CZ" altLang="en-US"/>
          </a:p>
        </p:txBody>
      </p:sp>
    </p:spTree>
    <p:extLst>
      <p:ext uri="{BB962C8B-B14F-4D97-AF65-F5344CB8AC3E}">
        <p14:creationId xmlns:p14="http://schemas.microsoft.com/office/powerpoint/2010/main" val="415356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766233" y="304801"/>
            <a:ext cx="10668000" cy="1216025"/>
          </a:xfrm>
        </p:spPr>
        <p:txBody>
          <a:bodyPr/>
          <a:lstStyle/>
          <a:p>
            <a:r>
              <a:rPr lang="cs-CZ"/>
              <a:t>Kliknutím lze upravit styl.</a:t>
            </a:r>
            <a:endParaRPr lang="en-US"/>
          </a:p>
        </p:txBody>
      </p:sp>
      <p:sp>
        <p:nvSpPr>
          <p:cNvPr id="3" name="Zástupný symbol pro tabulku 2"/>
          <p:cNvSpPr>
            <a:spLocks noGrp="1"/>
          </p:cNvSpPr>
          <p:nvPr>
            <p:ph type="tbl" idx="1"/>
          </p:nvPr>
        </p:nvSpPr>
        <p:spPr>
          <a:xfrm>
            <a:off x="755651" y="1752600"/>
            <a:ext cx="10668000" cy="4267200"/>
          </a:xfrm>
        </p:spPr>
        <p:txBody>
          <a:bodyPr/>
          <a:lstStyle/>
          <a:p>
            <a:pPr lvl="0"/>
            <a:endParaRPr lang="en-US" noProof="0"/>
          </a:p>
        </p:txBody>
      </p:sp>
      <p:sp>
        <p:nvSpPr>
          <p:cNvPr id="4" name="Rectangle 6">
            <a:extLst>
              <a:ext uri="{FF2B5EF4-FFF2-40B4-BE49-F238E27FC236}">
                <a16:creationId xmlns:a16="http://schemas.microsoft.com/office/drawing/2014/main" id="{83A12D1F-51B2-4D9B-909A-AE6A28CC2574}"/>
              </a:ext>
            </a:extLst>
          </p:cNvPr>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7">
            <a:extLst>
              <a:ext uri="{FF2B5EF4-FFF2-40B4-BE49-F238E27FC236}">
                <a16:creationId xmlns:a16="http://schemas.microsoft.com/office/drawing/2014/main" id="{168AA45D-00B5-4C90-A89D-01541A337526}"/>
              </a:ext>
            </a:extLst>
          </p:cNvPr>
          <p:cNvSpPr>
            <a:spLocks noGrp="1" noChangeArrowheads="1"/>
          </p:cNvSpPr>
          <p:nvPr>
            <p:ph type="ftr" sz="quarter" idx="11"/>
          </p:nvPr>
        </p:nvSpPr>
        <p:spPr>
          <a:ln/>
        </p:spPr>
        <p:txBody>
          <a:bodyPr/>
          <a:lstStyle>
            <a:lvl1pPr>
              <a:defRPr/>
            </a:lvl1pPr>
          </a:lstStyle>
          <a:p>
            <a:pPr>
              <a:defRPr/>
            </a:pPr>
            <a:r>
              <a:rPr lang="cs-CZ" altLang="en-US"/>
              <a:t>Prof. Anna Vašků</a:t>
            </a:r>
          </a:p>
        </p:txBody>
      </p:sp>
      <p:sp>
        <p:nvSpPr>
          <p:cNvPr id="6" name="Rectangle 8">
            <a:extLst>
              <a:ext uri="{FF2B5EF4-FFF2-40B4-BE49-F238E27FC236}">
                <a16:creationId xmlns:a16="http://schemas.microsoft.com/office/drawing/2014/main" id="{52910511-F3D8-4FE1-843C-7F9FE7F48DDD}"/>
              </a:ext>
            </a:extLst>
          </p:cNvPr>
          <p:cNvSpPr>
            <a:spLocks noGrp="1" noChangeArrowheads="1"/>
          </p:cNvSpPr>
          <p:nvPr>
            <p:ph type="sldNum" sz="quarter" idx="12"/>
          </p:nvPr>
        </p:nvSpPr>
        <p:spPr>
          <a:ln/>
        </p:spPr>
        <p:txBody>
          <a:bodyPr/>
          <a:lstStyle>
            <a:lvl1pPr>
              <a:defRPr/>
            </a:lvl1pPr>
          </a:lstStyle>
          <a:p>
            <a:pPr>
              <a:defRPr/>
            </a:pPr>
            <a:fld id="{66213693-4568-4B9E-9A0E-47BE7287F958}" type="slidenum">
              <a:rPr lang="cs-CZ" altLang="en-US"/>
              <a:pPr>
                <a:defRPr/>
              </a:pPr>
              <a:t>‹#›</a:t>
            </a:fld>
            <a:endParaRPr lang="cs-CZ" altLang="en-US"/>
          </a:p>
        </p:txBody>
      </p:sp>
    </p:spTree>
    <p:extLst>
      <p:ext uri="{BB962C8B-B14F-4D97-AF65-F5344CB8AC3E}">
        <p14:creationId xmlns:p14="http://schemas.microsoft.com/office/powerpoint/2010/main" val="3706789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id="{415807C3-E086-40CE-9DF8-92F37A602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70C5DE-D2BA-45F8-AF18-47C48B8969E8}"/>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7" name="Rectangle 6">
            <a:extLst>
              <a:ext uri="{FF2B5EF4-FFF2-40B4-BE49-F238E27FC236}">
                <a16:creationId xmlns:a16="http://schemas.microsoft.com/office/drawing/2014/main" id="{781450E9-C877-407E-A8DD-2ED2FD18BC12}"/>
              </a:ext>
            </a:extLst>
          </p:cNvPr>
          <p:cNvSpPr>
            <a:spLocks noGrp="1" noChangeArrowheads="1"/>
          </p:cNvSpPr>
          <p:nvPr>
            <p:ph type="sldNum" sz="quarter" idx="12"/>
          </p:nvPr>
        </p:nvSpPr>
        <p:spPr>
          <a:ln/>
        </p:spPr>
        <p:txBody>
          <a:bodyPr/>
          <a:lstStyle>
            <a:lvl1pPr>
              <a:defRPr/>
            </a:lvl1pPr>
          </a:lstStyle>
          <a:p>
            <a:pPr>
              <a:defRPr/>
            </a:pPr>
            <a:fld id="{EBF45427-22E9-40EE-B00C-35ABC6B54676}" type="slidenum">
              <a:rPr lang="en-US" altLang="en-US"/>
              <a:pPr>
                <a:defRPr/>
              </a:pPr>
              <a:t>‹#›</a:t>
            </a:fld>
            <a:endParaRPr lang="en-US" altLang="en-US"/>
          </a:p>
        </p:txBody>
      </p:sp>
    </p:spTree>
    <p:extLst>
      <p:ext uri="{BB962C8B-B14F-4D97-AF65-F5344CB8AC3E}">
        <p14:creationId xmlns:p14="http://schemas.microsoft.com/office/powerpoint/2010/main" val="338021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id="{7D84B5FB-7D1A-4321-8188-456D3861F7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E433C2-90C6-4C4B-83C7-AD5AA63B5EC5}"/>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7" name="Rectangle 6">
            <a:extLst>
              <a:ext uri="{FF2B5EF4-FFF2-40B4-BE49-F238E27FC236}">
                <a16:creationId xmlns:a16="http://schemas.microsoft.com/office/drawing/2014/main" id="{22CEB015-B793-4471-923B-85360C9399B8}"/>
              </a:ext>
            </a:extLst>
          </p:cNvPr>
          <p:cNvSpPr>
            <a:spLocks noGrp="1" noChangeArrowheads="1"/>
          </p:cNvSpPr>
          <p:nvPr>
            <p:ph type="sldNum" sz="quarter" idx="12"/>
          </p:nvPr>
        </p:nvSpPr>
        <p:spPr>
          <a:ln/>
        </p:spPr>
        <p:txBody>
          <a:bodyPr/>
          <a:lstStyle>
            <a:lvl1pPr>
              <a:defRPr/>
            </a:lvl1pPr>
          </a:lstStyle>
          <a:p>
            <a:pPr>
              <a:defRPr/>
            </a:pPr>
            <a:fld id="{DF074149-0D59-4756-9BD4-869B4E5CF860}" type="slidenum">
              <a:rPr lang="en-US" altLang="en-US"/>
              <a:pPr>
                <a:defRPr/>
              </a:pPr>
              <a:t>‹#›</a:t>
            </a:fld>
            <a:endParaRPr lang="en-US" altLang="en-US"/>
          </a:p>
        </p:txBody>
      </p:sp>
    </p:spTree>
    <p:extLst>
      <p:ext uri="{BB962C8B-B14F-4D97-AF65-F5344CB8AC3E}">
        <p14:creationId xmlns:p14="http://schemas.microsoft.com/office/powerpoint/2010/main" val="45985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Rectangle 4">
            <a:extLst>
              <a:ext uri="{FF2B5EF4-FFF2-40B4-BE49-F238E27FC236}">
                <a16:creationId xmlns:a16="http://schemas.microsoft.com/office/drawing/2014/main" id="{66A9B85C-80A3-42F0-99C8-96904DA022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064E200-0BE7-449F-8AD5-9281ED10D97B}"/>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8" name="Rectangle 6">
            <a:extLst>
              <a:ext uri="{FF2B5EF4-FFF2-40B4-BE49-F238E27FC236}">
                <a16:creationId xmlns:a16="http://schemas.microsoft.com/office/drawing/2014/main" id="{DE6F0FA9-66B7-4B5B-B010-CF376B826FEC}"/>
              </a:ext>
            </a:extLst>
          </p:cNvPr>
          <p:cNvSpPr>
            <a:spLocks noGrp="1" noChangeArrowheads="1"/>
          </p:cNvSpPr>
          <p:nvPr>
            <p:ph type="sldNum" sz="quarter" idx="12"/>
          </p:nvPr>
        </p:nvSpPr>
        <p:spPr>
          <a:ln/>
        </p:spPr>
        <p:txBody>
          <a:bodyPr/>
          <a:lstStyle>
            <a:lvl1pPr>
              <a:defRPr/>
            </a:lvl1pPr>
          </a:lstStyle>
          <a:p>
            <a:pPr>
              <a:defRPr/>
            </a:pPr>
            <a:fld id="{7ACA3695-9DEA-41F1-A3A8-4D04593F9DE1}" type="slidenum">
              <a:rPr lang="en-US" altLang="en-US"/>
              <a:pPr>
                <a:defRPr/>
              </a:pPr>
              <a:t>‹#›</a:t>
            </a:fld>
            <a:endParaRPr lang="en-US" altLang="en-US"/>
          </a:p>
        </p:txBody>
      </p:sp>
    </p:spTree>
    <p:extLst>
      <p:ext uri="{BB962C8B-B14F-4D97-AF65-F5344CB8AC3E}">
        <p14:creationId xmlns:p14="http://schemas.microsoft.com/office/powerpoint/2010/main" val="10859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7814"/>
            <a:ext cx="10972800" cy="1139825"/>
          </a:xfrm>
        </p:spPr>
        <p:txBody>
          <a:bodyPr/>
          <a:lstStyle/>
          <a:p>
            <a:r>
              <a:rPr lang="cs-CZ"/>
              <a:t>Kliknutím lze upravit styl.</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D88C72E-8A01-4BE6-ADAD-8F2440328013}"/>
              </a:ext>
            </a:extLst>
          </p:cNvPr>
          <p:cNvSpPr>
            <a:spLocks noGrp="1"/>
          </p:cNvSpPr>
          <p:nvPr>
            <p:ph type="dt" sz="half" idx="10"/>
          </p:nvPr>
        </p:nvSpPr>
        <p:spPr>
          <a:xfrm>
            <a:off x="609600" y="6245225"/>
            <a:ext cx="2844800" cy="476250"/>
          </a:xfrm>
        </p:spPr>
        <p:txBody>
          <a:bodyPr/>
          <a:lstStyle>
            <a:lvl1pPr>
              <a:defRPr/>
            </a:lvl1pPr>
          </a:lstStyle>
          <a:p>
            <a:pPr>
              <a:defRPr/>
            </a:pPr>
            <a:endParaRPr lang="cs-CZ"/>
          </a:p>
        </p:txBody>
      </p:sp>
      <p:sp>
        <p:nvSpPr>
          <p:cNvPr id="8" name="Zástupný symbol pro zápatí 7">
            <a:extLst>
              <a:ext uri="{FF2B5EF4-FFF2-40B4-BE49-F238E27FC236}">
                <a16:creationId xmlns:a16="http://schemas.microsoft.com/office/drawing/2014/main" id="{630615F0-9A88-4FFA-B19F-927B6805AE9B}"/>
              </a:ext>
            </a:extLst>
          </p:cNvPr>
          <p:cNvSpPr>
            <a:spLocks noGrp="1"/>
          </p:cNvSpPr>
          <p:nvPr>
            <p:ph type="ftr" sz="quarter" idx="11"/>
          </p:nvPr>
        </p:nvSpPr>
        <p:spPr>
          <a:xfrm>
            <a:off x="4165600" y="6245225"/>
            <a:ext cx="3860800" cy="476250"/>
          </a:xfrm>
        </p:spPr>
        <p:txBody>
          <a:bodyPr/>
          <a:lstStyle>
            <a:lvl1pPr>
              <a:defRPr/>
            </a:lvl1pPr>
          </a:lstStyle>
          <a:p>
            <a:pPr>
              <a:defRPr/>
            </a:pPr>
            <a:r>
              <a:rPr lang="cs-CZ"/>
              <a:t>Prof. Anna Vašků</a:t>
            </a:r>
          </a:p>
        </p:txBody>
      </p:sp>
      <p:sp>
        <p:nvSpPr>
          <p:cNvPr id="9" name="Zástupný symbol pro číslo snímku 8">
            <a:extLst>
              <a:ext uri="{FF2B5EF4-FFF2-40B4-BE49-F238E27FC236}">
                <a16:creationId xmlns:a16="http://schemas.microsoft.com/office/drawing/2014/main" id="{5B16CD05-69BE-435A-AE5E-ACC22DDEDF21}"/>
              </a:ext>
            </a:extLst>
          </p:cNvPr>
          <p:cNvSpPr>
            <a:spLocks noGrp="1"/>
          </p:cNvSpPr>
          <p:nvPr>
            <p:ph type="sldNum" sz="quarter" idx="12"/>
          </p:nvPr>
        </p:nvSpPr>
        <p:spPr>
          <a:xfrm>
            <a:off x="8737600" y="6245225"/>
            <a:ext cx="2844800" cy="476250"/>
          </a:xfrm>
        </p:spPr>
        <p:txBody>
          <a:bodyPr/>
          <a:lstStyle>
            <a:lvl1pPr>
              <a:defRPr smtClean="0"/>
            </a:lvl1pPr>
          </a:lstStyle>
          <a:p>
            <a:pPr>
              <a:defRPr/>
            </a:pPr>
            <a:fld id="{5850C870-ECF4-4B15-9477-F79BEE972F14}" type="slidenum">
              <a:rPr lang="cs-CZ" altLang="cs-CZ"/>
              <a:pPr>
                <a:defRPr/>
              </a:pPr>
              <a:t>‹#›</a:t>
            </a:fld>
            <a:endParaRPr lang="cs-CZ" altLang="cs-CZ"/>
          </a:p>
        </p:txBody>
      </p:sp>
    </p:spTree>
    <p:extLst>
      <p:ext uri="{BB962C8B-B14F-4D97-AF65-F5344CB8AC3E}">
        <p14:creationId xmlns:p14="http://schemas.microsoft.com/office/powerpoint/2010/main" val="409145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Prof. Anna Vašků</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700"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ciencedirect.com/science/article/pii/S0092867412001043#gr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rds.yahoo.com/S=96062883/K=fat+mouse/v=2/l=IVI/*-http:/www.harvard-magazine.com/on-line/02mj/images/groupimage.jpg" TargetMode="External"/><Relationship Id="rId7" Type="http://schemas.openxmlformats.org/officeDocument/2006/relationships/image" Target="../media/image44.png"/><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3.png"/><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en.wikipedia.org/wiki/File:PWS8.pn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bi.nlm.nih.gov/pubmed/?term=Chen%20L%5BAuthor%5D&amp;cauthor=true&amp;cauthor_uid=28264723" TargetMode="External"/><Relationship Id="rId13" Type="http://schemas.openxmlformats.org/officeDocument/2006/relationships/hyperlink" Target="https://www.ncbi.nlm.nih.gov/pubmed/?term=Morin%20AM%5BAuthor%5D&amp;cauthor=true&amp;cauthor_uid=28264723" TargetMode="External"/><Relationship Id="rId18" Type="http://schemas.openxmlformats.org/officeDocument/2006/relationships/hyperlink" Target="https://www.ncbi.nlm.nih.gov/pubmed/?term=Meaney%20MJ%5BAuthor%5D&amp;cauthor=true&amp;cauthor_uid=28264723" TargetMode="External"/><Relationship Id="rId3" Type="http://schemas.openxmlformats.org/officeDocument/2006/relationships/hyperlink" Target="https://dx.doi.org/10.1186%2Fs12916-017-0800-1" TargetMode="External"/><Relationship Id="rId21" Type="http://schemas.openxmlformats.org/officeDocument/2006/relationships/hyperlink" Target="https://www.ncbi.nlm.nih.gov/pubmed/?term=Holbrook%20JD%5BAuthor%5D&amp;cauthor=true&amp;cauthor_uid=28264723" TargetMode="External"/><Relationship Id="rId7" Type="http://schemas.openxmlformats.org/officeDocument/2006/relationships/hyperlink" Target="https://www.ncbi.nlm.nih.gov/pubmed/?term=Teh%20AL%5BAuthor%5D&amp;cauthor=true&amp;cauthor_uid=28264723" TargetMode="External"/><Relationship Id="rId12" Type="http://schemas.openxmlformats.org/officeDocument/2006/relationships/hyperlink" Target="https://www.ncbi.nlm.nih.gov/pubmed/?term=MacIsaac%20JL%5BAuthor%5D&amp;cauthor=true&amp;cauthor_uid=28264723" TargetMode="External"/><Relationship Id="rId17" Type="http://schemas.openxmlformats.org/officeDocument/2006/relationships/hyperlink" Target="https://www.ncbi.nlm.nih.gov/pubmed/?term=Kobor%20MS%5BAuthor%5D&amp;cauthor=true&amp;cauthor_uid=28264723" TargetMode="External"/><Relationship Id="rId2" Type="http://schemas.openxmlformats.org/officeDocument/2006/relationships/hyperlink" Target="https://www.ncbi.nlm.nih.gov/pmc/articles/PMC5340003/" TargetMode="External"/><Relationship Id="rId16" Type="http://schemas.openxmlformats.org/officeDocument/2006/relationships/hyperlink" Target="https://www.ncbi.nlm.nih.gov/pubmed/?term=Saw%20SM%5BAuthor%5D&amp;cauthor=true&amp;cauthor_uid=28264723" TargetMode="External"/><Relationship Id="rId20" Type="http://schemas.openxmlformats.org/officeDocument/2006/relationships/hyperlink" Target="https://www.ncbi.nlm.nih.gov/pubmed/?term=Chong%20YS%5BAuthor%5D&amp;cauthor=true&amp;cauthor_uid=28264723" TargetMode="External"/><Relationship Id="rId1" Type="http://schemas.openxmlformats.org/officeDocument/2006/relationships/slideLayout" Target="../slideLayouts/slideLayout3.xml"/><Relationship Id="rId6" Type="http://schemas.openxmlformats.org/officeDocument/2006/relationships/hyperlink" Target="https://www.ncbi.nlm.nih.gov/pubmed/?term=Wu%20Y%5BAuthor%5D&amp;cauthor=true&amp;cauthor_uid=28264723" TargetMode="External"/><Relationship Id="rId11" Type="http://schemas.openxmlformats.org/officeDocument/2006/relationships/hyperlink" Target="https://www.ncbi.nlm.nih.gov/pubmed/?term=Tint%20MT%5BAuthor%5D&amp;cauthor=true&amp;cauthor_uid=28264723" TargetMode="External"/><Relationship Id="rId24" Type="http://schemas.openxmlformats.org/officeDocument/2006/relationships/hyperlink" Target="https://www.ncbi.nlm.nih.gov/pubmed/?term=Karnani%20N%5BAuthor%5D&amp;cauthor=true&amp;cauthor_uid=28264723" TargetMode="External"/><Relationship Id="rId5" Type="http://schemas.openxmlformats.org/officeDocument/2006/relationships/hyperlink" Target="https://www.ncbi.nlm.nih.gov/pubmed/?term=Lim%20IY%5BAuthor%5D&amp;cauthor=true&amp;cauthor_uid=28264723" TargetMode="External"/><Relationship Id="rId15" Type="http://schemas.openxmlformats.org/officeDocument/2006/relationships/hyperlink" Target="https://www.ncbi.nlm.nih.gov/pubmed/?term=Tan%20KH%5BAuthor%5D&amp;cauthor=true&amp;cauthor_uid=28264723" TargetMode="External"/><Relationship Id="rId23" Type="http://schemas.openxmlformats.org/officeDocument/2006/relationships/hyperlink" Target="https://www.ncbi.nlm.nih.gov/pubmed/?term=Gluckman%20PD%5BAuthor%5D&amp;cauthor=true&amp;cauthor_uid=28264723" TargetMode="External"/><Relationship Id="rId10" Type="http://schemas.openxmlformats.org/officeDocument/2006/relationships/hyperlink" Target="https://www.ncbi.nlm.nih.gov/pubmed/?term=Soh%20SE%5BAuthor%5D&amp;cauthor=true&amp;cauthor_uid=28264723" TargetMode="External"/><Relationship Id="rId19" Type="http://schemas.openxmlformats.org/officeDocument/2006/relationships/hyperlink" Target="https://www.ncbi.nlm.nih.gov/pubmed/?term=Godfrey%20KM%5BAuthor%5D&amp;cauthor=true&amp;cauthor_uid=28264723" TargetMode="External"/><Relationship Id="rId4" Type="http://schemas.openxmlformats.org/officeDocument/2006/relationships/hyperlink" Target="https://www.ncbi.nlm.nih.gov/pubmed/?term=Lin%20X%5BAuthor%5D&amp;cauthor=true&amp;cauthor_uid=28264723" TargetMode="External"/><Relationship Id="rId9" Type="http://schemas.openxmlformats.org/officeDocument/2006/relationships/hyperlink" Target="https://www.ncbi.nlm.nih.gov/pubmed/?term=Aris%20IM%5BAuthor%5D&amp;cauthor=true&amp;cauthor_uid=28264723" TargetMode="External"/><Relationship Id="rId14" Type="http://schemas.openxmlformats.org/officeDocument/2006/relationships/hyperlink" Target="https://www.ncbi.nlm.nih.gov/pubmed/?term=Yap%20F%5BAuthor%5D&amp;cauthor=true&amp;cauthor_uid=28264723" TargetMode="External"/><Relationship Id="rId22" Type="http://schemas.openxmlformats.org/officeDocument/2006/relationships/hyperlink" Target="https://www.ncbi.nlm.nih.gov/pubmed/?term=Lee%20YS%5BAuthor%5D&amp;cauthor=true&amp;cauthor_uid=2826472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annalsnyas.org/content/vol967/issue1/images/large/37ff4.jpe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3.jpeg"/><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8" Type="http://schemas.openxmlformats.org/officeDocument/2006/relationships/hyperlink" Target="http://www.sciencedirect.com/science/article/pii/S0278584616304882#bb9000" TargetMode="External"/><Relationship Id="rId3" Type="http://schemas.openxmlformats.org/officeDocument/2006/relationships/hyperlink" Target="http://www.sciencedirect.com/science/article/pii/S0278584616304882#bb0265" TargetMode="External"/><Relationship Id="rId7" Type="http://schemas.openxmlformats.org/officeDocument/2006/relationships/hyperlink" Target="http://www.sciencedirect.com/science/article/pii/S0278584616304882#bb0750" TargetMode="External"/><Relationship Id="rId2" Type="http://schemas.openxmlformats.org/officeDocument/2006/relationships/image" Target="../media/image54.jpeg"/><Relationship Id="rId1" Type="http://schemas.openxmlformats.org/officeDocument/2006/relationships/slideLayout" Target="../slideLayouts/slideLayout15.xml"/><Relationship Id="rId6" Type="http://schemas.openxmlformats.org/officeDocument/2006/relationships/hyperlink" Target="http://www.sciencedirect.com/science/article/pii/S0278584616304882#bb0425" TargetMode="External"/><Relationship Id="rId5" Type="http://schemas.openxmlformats.org/officeDocument/2006/relationships/hyperlink" Target="http://www.sciencedirect.com/science/article/pii/S0278584616304882#bb0615" TargetMode="External"/><Relationship Id="rId4" Type="http://schemas.openxmlformats.org/officeDocument/2006/relationships/hyperlink" Target="http://www.sciencedirect.com/science/article/pii/S0278584616304882#bb0770" TargetMode="External"/><Relationship Id="rId9" Type="http://schemas.openxmlformats.org/officeDocument/2006/relationships/hyperlink" Target="http://www.sciencedirect.com/science/article/pii/S0278584616304882#bb024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sciencedirect.com/science/article/pii/S0022395616306598#bib17" TargetMode="External"/><Relationship Id="rId2" Type="http://schemas.openxmlformats.org/officeDocument/2006/relationships/hyperlink" Target="http://www.sciencedirect.com/science/article/pii/S0022395616306598#bib36" TargetMode="External"/><Relationship Id="rId1" Type="http://schemas.openxmlformats.org/officeDocument/2006/relationships/slideLayout" Target="../slideLayouts/slideLayout3.xml"/><Relationship Id="rId4" Type="http://schemas.openxmlformats.org/officeDocument/2006/relationships/hyperlink" Target="http://www.sciencedirect.com/science/article/pii/S0022395616306598#bib18"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ncbi.nlm.nih.gov/pmc/articles/PMC4925664/"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ncbi.nlm.nih.gov/pmc/articles/PMC4925664/"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bi.nlm.nih.gov/pmc/articles/PMC4925664/" TargetMode="External"/><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7D12DC9-DE40-44CA-9CEC-C71D1F617399}"/>
              </a:ext>
            </a:extLst>
          </p:cNvPr>
          <p:cNvSpPr>
            <a:spLocks noGrp="1" noChangeArrowheads="1"/>
          </p:cNvSpPr>
          <p:nvPr>
            <p:ph type="ctrTitle"/>
          </p:nvPr>
        </p:nvSpPr>
        <p:spPr>
          <a:xfrm>
            <a:off x="2287589" y="2824845"/>
            <a:ext cx="7799387" cy="1379763"/>
          </a:xfrm>
        </p:spPr>
        <p:txBody>
          <a:bodyPr rtlCol="0"/>
          <a:lstStyle/>
          <a:p>
            <a:pPr defTabSz="457207" fontAlgn="auto">
              <a:spcAft>
                <a:spcPts val="0"/>
              </a:spcAft>
              <a:defRPr/>
            </a:pPr>
            <a:r>
              <a:rPr lang="cs-CZ" sz="4900" dirty="0" err="1">
                <a:solidFill>
                  <a:schemeClr val="tx1"/>
                </a:solidFill>
                <a:effectLst>
                  <a:outerShdw blurRad="38100" dist="38100" dir="2700000" algn="tl">
                    <a:srgbClr val="000000"/>
                  </a:outerShdw>
                </a:effectLst>
                <a:latin typeface="+mn-lt"/>
              </a:rPr>
              <a:t>Eating</a:t>
            </a:r>
            <a:r>
              <a:rPr lang="cs-CZ" sz="4900" dirty="0">
                <a:solidFill>
                  <a:schemeClr val="tx1"/>
                </a:solidFill>
                <a:effectLst>
                  <a:outerShdw blurRad="38100" dist="38100" dir="2700000" algn="tl">
                    <a:srgbClr val="000000"/>
                  </a:outerShdw>
                </a:effectLst>
                <a:latin typeface="+mn-lt"/>
              </a:rPr>
              <a:t> </a:t>
            </a:r>
            <a:r>
              <a:rPr lang="cs-CZ" sz="4900" dirty="0" err="1">
                <a:solidFill>
                  <a:schemeClr val="tx1"/>
                </a:solidFill>
                <a:effectLst>
                  <a:outerShdw blurRad="38100" dist="38100" dir="2700000" algn="tl">
                    <a:srgbClr val="000000"/>
                  </a:outerShdw>
                </a:effectLst>
                <a:latin typeface="+mn-lt"/>
              </a:rPr>
              <a:t>disorders</a:t>
            </a:r>
            <a:br>
              <a:rPr lang="cs-CZ" sz="4900" dirty="0">
                <a:solidFill>
                  <a:schemeClr val="tx1"/>
                </a:solidFill>
                <a:effectLst>
                  <a:outerShdw blurRad="38100" dist="38100" dir="2700000" algn="tl">
                    <a:srgbClr val="000000"/>
                  </a:outerShdw>
                </a:effectLst>
                <a:latin typeface="+mn-lt"/>
              </a:rPr>
            </a:br>
            <a:endParaRPr lang="cs-CZ" sz="3200" i="1" dirty="0">
              <a:solidFill>
                <a:schemeClr val="tx1"/>
              </a:solidFill>
              <a:latin typeface="Cambria" panose="02040503050406030204" pitchFamily="18" charset="0"/>
            </a:endParaRPr>
          </a:p>
        </p:txBody>
      </p:sp>
      <p:sp>
        <p:nvSpPr>
          <p:cNvPr id="16387" name="TextovéPole 1">
            <a:extLst>
              <a:ext uri="{FF2B5EF4-FFF2-40B4-BE49-F238E27FC236}">
                <a16:creationId xmlns:a16="http://schemas.microsoft.com/office/drawing/2014/main" id="{EE40E6E9-0D5B-405F-B9CA-37EB938BCC5E}"/>
              </a:ext>
            </a:extLst>
          </p:cNvPr>
          <p:cNvSpPr txBox="1">
            <a:spLocks noChangeArrowheads="1"/>
          </p:cNvSpPr>
          <p:nvPr/>
        </p:nvSpPr>
        <p:spPr bwMode="auto">
          <a:xfrm>
            <a:off x="4691063" y="4587875"/>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a:solidFill>
                  <a:schemeClr val="tx1"/>
                </a:solidFill>
                <a:latin typeface="Arial" panose="020B0604020202020204" pitchFamily="34" charset="0"/>
              </a:rPr>
              <a:t>ZLA  - spring 2020</a:t>
            </a:r>
            <a:endParaRPr lang="en-US" altLang="en-US" sz="1800">
              <a:solidFill>
                <a:schemeClr val="tx1"/>
              </a:solidFill>
              <a:latin typeface="Arial" panose="020B0604020202020204" pitchFamily="34" charset="0"/>
            </a:endParaRPr>
          </a:p>
        </p:txBody>
      </p:sp>
      <p:sp>
        <p:nvSpPr>
          <p:cNvPr id="2" name="Zástupný symbol pro zápatí 1">
            <a:extLst>
              <a:ext uri="{FF2B5EF4-FFF2-40B4-BE49-F238E27FC236}">
                <a16:creationId xmlns:a16="http://schemas.microsoft.com/office/drawing/2014/main" id="{B7D6D283-6375-47C6-AEEE-AD7E046EB0C9}"/>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F4642932-90ED-456B-AF18-3C2C3584B502}"/>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extLst>
      <p:ext uri="{BB962C8B-B14F-4D97-AF65-F5344CB8AC3E}">
        <p14:creationId xmlns:p14="http://schemas.microsoft.com/office/powerpoint/2010/main" val="387093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Obdélník 167">
            <a:extLst>
              <a:ext uri="{FF2B5EF4-FFF2-40B4-BE49-F238E27FC236}">
                <a16:creationId xmlns:a16="http://schemas.microsoft.com/office/drawing/2014/main" id="{0AB871C7-ED67-4836-8DF6-8233D3EEEB60}"/>
              </a:ext>
            </a:extLst>
          </p:cNvPr>
          <p:cNvSpPr/>
          <p:nvPr/>
        </p:nvSpPr>
        <p:spPr>
          <a:xfrm>
            <a:off x="1524000" y="476250"/>
            <a:ext cx="4572000" cy="638175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9" name="Obdélník 168">
            <a:extLst>
              <a:ext uri="{FF2B5EF4-FFF2-40B4-BE49-F238E27FC236}">
                <a16:creationId xmlns:a16="http://schemas.microsoft.com/office/drawing/2014/main" id="{215BE9CB-9264-4216-8400-B569D3E7FC55}"/>
              </a:ext>
            </a:extLst>
          </p:cNvPr>
          <p:cNvSpPr/>
          <p:nvPr/>
        </p:nvSpPr>
        <p:spPr>
          <a:xfrm>
            <a:off x="6096001" y="476250"/>
            <a:ext cx="4608513" cy="6381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 name="Skupina 8">
            <a:extLst>
              <a:ext uri="{FF2B5EF4-FFF2-40B4-BE49-F238E27FC236}">
                <a16:creationId xmlns:a16="http://schemas.microsoft.com/office/drawing/2014/main" id="{746E4CC2-DC77-4BEC-984E-5ACAF6DD69A8}"/>
              </a:ext>
            </a:extLst>
          </p:cNvPr>
          <p:cNvGrpSpPr>
            <a:grpSpLocks/>
          </p:cNvGrpSpPr>
          <p:nvPr/>
        </p:nvGrpSpPr>
        <p:grpSpPr bwMode="auto">
          <a:xfrm>
            <a:off x="4151314" y="1658939"/>
            <a:ext cx="936625" cy="1031875"/>
            <a:chOff x="590508" y="1621050"/>
            <a:chExt cx="1452097" cy="1599675"/>
          </a:xfrm>
        </p:grpSpPr>
        <p:sp>
          <p:nvSpPr>
            <p:cNvPr id="6" name="Volný tvar 5">
              <a:extLst>
                <a:ext uri="{FF2B5EF4-FFF2-40B4-BE49-F238E27FC236}">
                  <a16:creationId xmlns:a16="http://schemas.microsoft.com/office/drawing/2014/main" id="{4731967D-6226-47C5-A36E-4837DC6E6172}"/>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A5363081-2FD6-4CEF-A571-49D568460AA6}"/>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3" name="Skupina 9">
            <a:extLst>
              <a:ext uri="{FF2B5EF4-FFF2-40B4-BE49-F238E27FC236}">
                <a16:creationId xmlns:a16="http://schemas.microsoft.com/office/drawing/2014/main" id="{DCB6365E-FF32-467F-B624-B8B135FB6B53}"/>
              </a:ext>
            </a:extLst>
          </p:cNvPr>
          <p:cNvGrpSpPr>
            <a:grpSpLocks/>
          </p:cNvGrpSpPr>
          <p:nvPr/>
        </p:nvGrpSpPr>
        <p:grpSpPr bwMode="auto">
          <a:xfrm>
            <a:off x="6816725" y="1658939"/>
            <a:ext cx="935038" cy="1031875"/>
            <a:chOff x="590508" y="1621050"/>
            <a:chExt cx="1452097" cy="1599675"/>
          </a:xfrm>
        </p:grpSpPr>
        <p:sp>
          <p:nvSpPr>
            <p:cNvPr id="11" name="Volný tvar 10">
              <a:extLst>
                <a:ext uri="{FF2B5EF4-FFF2-40B4-BE49-F238E27FC236}">
                  <a16:creationId xmlns:a16="http://schemas.microsoft.com/office/drawing/2014/main" id="{8BFC88EF-4DCF-4C62-BC15-359985A98EF0}"/>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5">
                <a:lumMod val="75000"/>
              </a:schemeClr>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Volný tvar 11">
              <a:extLst>
                <a:ext uri="{FF2B5EF4-FFF2-40B4-BE49-F238E27FC236}">
                  <a16:creationId xmlns:a16="http://schemas.microsoft.com/office/drawing/2014/main" id="{6A222E63-F486-4D8F-AE73-5DDF63523A95}"/>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4" name="Skupina 12">
            <a:extLst>
              <a:ext uri="{FF2B5EF4-FFF2-40B4-BE49-F238E27FC236}">
                <a16:creationId xmlns:a16="http://schemas.microsoft.com/office/drawing/2014/main" id="{37073CDC-610C-4AA1-B5BF-7012C909B7A9}"/>
              </a:ext>
            </a:extLst>
          </p:cNvPr>
          <p:cNvGrpSpPr>
            <a:grpSpLocks/>
          </p:cNvGrpSpPr>
          <p:nvPr/>
        </p:nvGrpSpPr>
        <p:grpSpPr bwMode="auto">
          <a:xfrm>
            <a:off x="7319964" y="1658939"/>
            <a:ext cx="936625" cy="1031875"/>
            <a:chOff x="590508" y="1621050"/>
            <a:chExt cx="1452097" cy="1599675"/>
          </a:xfrm>
        </p:grpSpPr>
        <p:sp>
          <p:nvSpPr>
            <p:cNvPr id="14" name="Volný tvar 13">
              <a:extLst>
                <a:ext uri="{FF2B5EF4-FFF2-40B4-BE49-F238E27FC236}">
                  <a16:creationId xmlns:a16="http://schemas.microsoft.com/office/drawing/2014/main" id="{5FA37F6D-133F-4B7B-B374-19DBDF6E7B96}"/>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 name="Volný tvar 14">
              <a:extLst>
                <a:ext uri="{FF2B5EF4-FFF2-40B4-BE49-F238E27FC236}">
                  <a16:creationId xmlns:a16="http://schemas.microsoft.com/office/drawing/2014/main" id="{0C85730D-A7C4-40B6-904A-6324F7B92BB7}"/>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 name="Skupina 15">
            <a:extLst>
              <a:ext uri="{FF2B5EF4-FFF2-40B4-BE49-F238E27FC236}">
                <a16:creationId xmlns:a16="http://schemas.microsoft.com/office/drawing/2014/main" id="{50A4C5A7-AB66-4A1B-9A87-B54E4612596D}"/>
              </a:ext>
            </a:extLst>
          </p:cNvPr>
          <p:cNvGrpSpPr>
            <a:grpSpLocks/>
          </p:cNvGrpSpPr>
          <p:nvPr/>
        </p:nvGrpSpPr>
        <p:grpSpPr bwMode="auto">
          <a:xfrm>
            <a:off x="3648075" y="1658939"/>
            <a:ext cx="935038" cy="1031875"/>
            <a:chOff x="590508" y="1621050"/>
            <a:chExt cx="1452097" cy="1599675"/>
          </a:xfrm>
        </p:grpSpPr>
        <p:sp>
          <p:nvSpPr>
            <p:cNvPr id="17" name="Volný tvar 16">
              <a:extLst>
                <a:ext uri="{FF2B5EF4-FFF2-40B4-BE49-F238E27FC236}">
                  <a16:creationId xmlns:a16="http://schemas.microsoft.com/office/drawing/2014/main" id="{BB42E690-8EAB-4D29-BCFD-5869055E5B2D}"/>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Volný tvar 17">
              <a:extLst>
                <a:ext uri="{FF2B5EF4-FFF2-40B4-BE49-F238E27FC236}">
                  <a16:creationId xmlns:a16="http://schemas.microsoft.com/office/drawing/2014/main" id="{F19AEEA5-DC03-41A3-B465-2F611F18ECB5}"/>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19" name="Volný tvar 18">
            <a:extLst>
              <a:ext uri="{FF2B5EF4-FFF2-40B4-BE49-F238E27FC236}">
                <a16:creationId xmlns:a16="http://schemas.microsoft.com/office/drawing/2014/main" id="{B24E607E-F62D-4F77-BC67-3D134B12BF5B}"/>
              </a:ext>
            </a:extLst>
          </p:cNvPr>
          <p:cNvSpPr/>
          <p:nvPr/>
        </p:nvSpPr>
        <p:spPr>
          <a:xfrm>
            <a:off x="1343025" y="765175"/>
            <a:ext cx="9620250" cy="863600"/>
          </a:xfrm>
          <a:custGeom>
            <a:avLst/>
            <a:gdLst>
              <a:gd name="connsiteX0" fmla="*/ 171450 w 9620250"/>
              <a:gd name="connsiteY0" fmla="*/ 234950 h 474663"/>
              <a:gd name="connsiteX1" fmla="*/ 923925 w 9620250"/>
              <a:gd name="connsiteY1" fmla="*/ 92075 h 474663"/>
              <a:gd name="connsiteX2" fmla="*/ 2876550 w 9620250"/>
              <a:gd name="connsiteY2" fmla="*/ 177800 h 474663"/>
              <a:gd name="connsiteX3" fmla="*/ 5553075 w 9620250"/>
              <a:gd name="connsiteY3" fmla="*/ 34925 h 474663"/>
              <a:gd name="connsiteX4" fmla="*/ 7486650 w 9620250"/>
              <a:gd name="connsiteY4" fmla="*/ 139700 h 474663"/>
              <a:gd name="connsiteX5" fmla="*/ 9315450 w 9620250"/>
              <a:gd name="connsiteY5" fmla="*/ 15875 h 474663"/>
              <a:gd name="connsiteX6" fmla="*/ 9315450 w 9620250"/>
              <a:gd name="connsiteY6" fmla="*/ 234950 h 474663"/>
              <a:gd name="connsiteX7" fmla="*/ 7953375 w 9620250"/>
              <a:gd name="connsiteY7" fmla="*/ 368300 h 474663"/>
              <a:gd name="connsiteX8" fmla="*/ 6124575 w 9620250"/>
              <a:gd name="connsiteY8" fmla="*/ 263525 h 474663"/>
              <a:gd name="connsiteX9" fmla="*/ 4105275 w 9620250"/>
              <a:gd name="connsiteY9" fmla="*/ 311150 h 474663"/>
              <a:gd name="connsiteX10" fmla="*/ 2514600 w 9620250"/>
              <a:gd name="connsiteY10" fmla="*/ 434975 h 474663"/>
              <a:gd name="connsiteX11" fmla="*/ 1162050 w 9620250"/>
              <a:gd name="connsiteY11" fmla="*/ 311150 h 474663"/>
              <a:gd name="connsiteX12" fmla="*/ 171450 w 9620250"/>
              <a:gd name="connsiteY12" fmla="*/ 463550 h 474663"/>
              <a:gd name="connsiteX13" fmla="*/ 171450 w 9620250"/>
              <a:gd name="connsiteY13" fmla="*/ 234950 h 4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0250" h="474663">
                <a:moveTo>
                  <a:pt x="171450" y="234950"/>
                </a:moveTo>
                <a:cubicBezTo>
                  <a:pt x="296862" y="173038"/>
                  <a:pt x="473075" y="101600"/>
                  <a:pt x="923925" y="92075"/>
                </a:cubicBezTo>
                <a:cubicBezTo>
                  <a:pt x="1374775" y="82550"/>
                  <a:pt x="2105025" y="187325"/>
                  <a:pt x="2876550" y="177800"/>
                </a:cubicBezTo>
                <a:cubicBezTo>
                  <a:pt x="3648075" y="168275"/>
                  <a:pt x="4784725" y="41275"/>
                  <a:pt x="5553075" y="34925"/>
                </a:cubicBezTo>
                <a:cubicBezTo>
                  <a:pt x="6321425" y="28575"/>
                  <a:pt x="6859588" y="142875"/>
                  <a:pt x="7486650" y="139700"/>
                </a:cubicBezTo>
                <a:cubicBezTo>
                  <a:pt x="8113712" y="136525"/>
                  <a:pt x="9010650" y="0"/>
                  <a:pt x="9315450" y="15875"/>
                </a:cubicBezTo>
                <a:cubicBezTo>
                  <a:pt x="9620250" y="31750"/>
                  <a:pt x="9542462" y="176213"/>
                  <a:pt x="9315450" y="234950"/>
                </a:cubicBezTo>
                <a:cubicBezTo>
                  <a:pt x="9088438" y="293687"/>
                  <a:pt x="8485187" y="363538"/>
                  <a:pt x="7953375" y="368300"/>
                </a:cubicBezTo>
                <a:cubicBezTo>
                  <a:pt x="7421563" y="373062"/>
                  <a:pt x="6124575" y="263525"/>
                  <a:pt x="6124575" y="263525"/>
                </a:cubicBezTo>
                <a:cubicBezTo>
                  <a:pt x="5483225" y="254000"/>
                  <a:pt x="4706938" y="282575"/>
                  <a:pt x="4105275" y="311150"/>
                </a:cubicBezTo>
                <a:cubicBezTo>
                  <a:pt x="3503612" y="339725"/>
                  <a:pt x="3005137" y="434975"/>
                  <a:pt x="2514600" y="434975"/>
                </a:cubicBezTo>
                <a:cubicBezTo>
                  <a:pt x="2024063" y="434975"/>
                  <a:pt x="1552575" y="306388"/>
                  <a:pt x="1162050" y="311150"/>
                </a:cubicBezTo>
                <a:cubicBezTo>
                  <a:pt x="771525" y="315913"/>
                  <a:pt x="342900" y="474663"/>
                  <a:pt x="171450" y="463550"/>
                </a:cubicBezTo>
                <a:cubicBezTo>
                  <a:pt x="0" y="452438"/>
                  <a:pt x="46038" y="296862"/>
                  <a:pt x="171450" y="2349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 name="Osmicípá hvězda 19">
            <a:extLst>
              <a:ext uri="{FF2B5EF4-FFF2-40B4-BE49-F238E27FC236}">
                <a16:creationId xmlns:a16="http://schemas.microsoft.com/office/drawing/2014/main" id="{556A87BE-5758-4A23-8B38-975D021CB26E}"/>
              </a:ext>
            </a:extLst>
          </p:cNvPr>
          <p:cNvSpPr/>
          <p:nvPr/>
        </p:nvSpPr>
        <p:spPr>
          <a:xfrm>
            <a:off x="1631950" y="1566864"/>
            <a:ext cx="287338" cy="288925"/>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TextovéPole 20">
            <a:extLst>
              <a:ext uri="{FF2B5EF4-FFF2-40B4-BE49-F238E27FC236}">
                <a16:creationId xmlns:a16="http://schemas.microsoft.com/office/drawing/2014/main" id="{B2180AEF-B40B-4A55-8D4E-0FF4A865995E}"/>
              </a:ext>
            </a:extLst>
          </p:cNvPr>
          <p:cNvSpPr txBox="1">
            <a:spLocks noChangeArrowheads="1"/>
          </p:cNvSpPr>
          <p:nvPr/>
        </p:nvSpPr>
        <p:spPr bwMode="auto">
          <a:xfrm>
            <a:off x="1919289" y="1566864"/>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LEPTIN</a:t>
            </a:r>
          </a:p>
        </p:txBody>
      </p:sp>
      <p:sp>
        <p:nvSpPr>
          <p:cNvPr id="32" name="Vývojový diagram: příprava 31">
            <a:extLst>
              <a:ext uri="{FF2B5EF4-FFF2-40B4-BE49-F238E27FC236}">
                <a16:creationId xmlns:a16="http://schemas.microsoft.com/office/drawing/2014/main" id="{D3753391-5D29-4933-AF29-E9A2ADB3F50E}"/>
              </a:ext>
            </a:extLst>
          </p:cNvPr>
          <p:cNvSpPr/>
          <p:nvPr/>
        </p:nvSpPr>
        <p:spPr>
          <a:xfrm>
            <a:off x="1631950" y="2071688"/>
            <a:ext cx="287338" cy="144462"/>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TextovéPole 32">
            <a:extLst>
              <a:ext uri="{FF2B5EF4-FFF2-40B4-BE49-F238E27FC236}">
                <a16:creationId xmlns:a16="http://schemas.microsoft.com/office/drawing/2014/main" id="{7CFDA238-A703-4E35-8C39-2E0EA4FDEDA5}"/>
              </a:ext>
            </a:extLst>
          </p:cNvPr>
          <p:cNvSpPr txBox="1">
            <a:spLocks noChangeArrowheads="1"/>
          </p:cNvSpPr>
          <p:nvPr/>
        </p:nvSpPr>
        <p:spPr bwMode="auto">
          <a:xfrm>
            <a:off x="1919289" y="2000250"/>
            <a:ext cx="903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INSULIN</a:t>
            </a:r>
          </a:p>
        </p:txBody>
      </p:sp>
      <p:sp>
        <p:nvSpPr>
          <p:cNvPr id="34" name="TextovéPole 33">
            <a:extLst>
              <a:ext uri="{FF2B5EF4-FFF2-40B4-BE49-F238E27FC236}">
                <a16:creationId xmlns:a16="http://schemas.microsoft.com/office/drawing/2014/main" id="{36046514-EFAF-447B-B801-2A1E6552418F}"/>
              </a:ext>
            </a:extLst>
          </p:cNvPr>
          <p:cNvSpPr txBox="1">
            <a:spLocks noChangeArrowheads="1"/>
          </p:cNvSpPr>
          <p:nvPr/>
        </p:nvSpPr>
        <p:spPr bwMode="auto">
          <a:xfrm rot="16200000">
            <a:off x="2967039" y="2051051"/>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NPY NEURON</a:t>
            </a:r>
          </a:p>
        </p:txBody>
      </p:sp>
      <p:sp>
        <p:nvSpPr>
          <p:cNvPr id="35" name="TextovéPole 34">
            <a:extLst>
              <a:ext uri="{FF2B5EF4-FFF2-40B4-BE49-F238E27FC236}">
                <a16:creationId xmlns:a16="http://schemas.microsoft.com/office/drawing/2014/main" id="{932B2AB1-5CA0-4557-BA84-B7340A50CEFC}"/>
              </a:ext>
            </a:extLst>
          </p:cNvPr>
          <p:cNvSpPr txBox="1">
            <a:spLocks noChangeArrowheads="1"/>
          </p:cNvSpPr>
          <p:nvPr/>
        </p:nvSpPr>
        <p:spPr bwMode="auto">
          <a:xfrm rot="5400000">
            <a:off x="4375151" y="2051051"/>
            <a:ext cx="154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AgRP NEURON</a:t>
            </a:r>
          </a:p>
        </p:txBody>
      </p:sp>
      <p:sp>
        <p:nvSpPr>
          <p:cNvPr id="36" name="TextovéPole 35">
            <a:extLst>
              <a:ext uri="{FF2B5EF4-FFF2-40B4-BE49-F238E27FC236}">
                <a16:creationId xmlns:a16="http://schemas.microsoft.com/office/drawing/2014/main" id="{EDBFB2F0-B5D1-4311-873A-059C72D7934E}"/>
              </a:ext>
            </a:extLst>
          </p:cNvPr>
          <p:cNvSpPr txBox="1">
            <a:spLocks noChangeArrowheads="1"/>
          </p:cNvSpPr>
          <p:nvPr/>
        </p:nvSpPr>
        <p:spPr bwMode="auto">
          <a:xfrm rot="16200000">
            <a:off x="6049964" y="2063751"/>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POMC NEURON</a:t>
            </a:r>
          </a:p>
        </p:txBody>
      </p:sp>
      <p:sp>
        <p:nvSpPr>
          <p:cNvPr id="37" name="TextovéPole 36">
            <a:extLst>
              <a:ext uri="{FF2B5EF4-FFF2-40B4-BE49-F238E27FC236}">
                <a16:creationId xmlns:a16="http://schemas.microsoft.com/office/drawing/2014/main" id="{C432D236-2D07-4EC9-803B-C9E6E0EBB3AB}"/>
              </a:ext>
            </a:extLst>
          </p:cNvPr>
          <p:cNvSpPr txBox="1">
            <a:spLocks noChangeArrowheads="1"/>
          </p:cNvSpPr>
          <p:nvPr/>
        </p:nvSpPr>
        <p:spPr bwMode="auto">
          <a:xfrm rot="5400000">
            <a:off x="7562851" y="2063751"/>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CART NEURON</a:t>
            </a:r>
          </a:p>
        </p:txBody>
      </p:sp>
      <p:sp>
        <p:nvSpPr>
          <p:cNvPr id="38" name="Šipka dolů 37">
            <a:extLst>
              <a:ext uri="{FF2B5EF4-FFF2-40B4-BE49-F238E27FC236}">
                <a16:creationId xmlns:a16="http://schemas.microsoft.com/office/drawing/2014/main" id="{A39BCB9C-AB2F-4675-822B-D6C73665AF15}"/>
              </a:ext>
            </a:extLst>
          </p:cNvPr>
          <p:cNvSpPr/>
          <p:nvPr/>
        </p:nvSpPr>
        <p:spPr>
          <a:xfrm rot="18845621" flipH="1">
            <a:off x="4804569" y="2909094"/>
            <a:ext cx="144462" cy="6477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3" name="Elipsa 42">
            <a:extLst>
              <a:ext uri="{FF2B5EF4-FFF2-40B4-BE49-F238E27FC236}">
                <a16:creationId xmlns:a16="http://schemas.microsoft.com/office/drawing/2014/main" id="{03FB84DA-065D-4487-BC85-BE448DD21F29}"/>
              </a:ext>
            </a:extLst>
          </p:cNvPr>
          <p:cNvSpPr/>
          <p:nvPr/>
        </p:nvSpPr>
        <p:spPr>
          <a:xfrm>
            <a:off x="3432176" y="36036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Elipsa 43">
            <a:extLst>
              <a:ext uri="{FF2B5EF4-FFF2-40B4-BE49-F238E27FC236}">
                <a16:creationId xmlns:a16="http://schemas.microsoft.com/office/drawing/2014/main" id="{1C981048-9EC1-4776-94C3-B1163C041600}"/>
              </a:ext>
            </a:extLst>
          </p:cNvPr>
          <p:cNvSpPr/>
          <p:nvPr/>
        </p:nvSpPr>
        <p:spPr>
          <a:xfrm>
            <a:off x="3216276" y="3819525"/>
            <a:ext cx="358775"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Elipsa 44">
            <a:extLst>
              <a:ext uri="{FF2B5EF4-FFF2-40B4-BE49-F238E27FC236}">
                <a16:creationId xmlns:a16="http://schemas.microsoft.com/office/drawing/2014/main" id="{85DF6C79-C519-41BE-B821-23A7777F7808}"/>
              </a:ext>
            </a:extLst>
          </p:cNvPr>
          <p:cNvSpPr/>
          <p:nvPr/>
        </p:nvSpPr>
        <p:spPr>
          <a:xfrm>
            <a:off x="3648076" y="38195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Elipsa 45">
            <a:extLst>
              <a:ext uri="{FF2B5EF4-FFF2-40B4-BE49-F238E27FC236}">
                <a16:creationId xmlns:a16="http://schemas.microsoft.com/office/drawing/2014/main" id="{585DA8A2-6B10-443B-9BF7-6C56D31FDB91}"/>
              </a:ext>
            </a:extLst>
          </p:cNvPr>
          <p:cNvSpPr/>
          <p:nvPr/>
        </p:nvSpPr>
        <p:spPr>
          <a:xfrm>
            <a:off x="3432176" y="40354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8" name="Šipka dolů 47">
            <a:extLst>
              <a:ext uri="{FF2B5EF4-FFF2-40B4-BE49-F238E27FC236}">
                <a16:creationId xmlns:a16="http://schemas.microsoft.com/office/drawing/2014/main" id="{09A6F33E-1C77-4F3E-8162-4B1E0D14EB26}"/>
              </a:ext>
            </a:extLst>
          </p:cNvPr>
          <p:cNvSpPr/>
          <p:nvPr/>
        </p:nvSpPr>
        <p:spPr>
          <a:xfrm rot="2754379">
            <a:off x="3786188" y="2908300"/>
            <a:ext cx="144462" cy="64928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0" name="Šipka dolů 49">
            <a:extLst>
              <a:ext uri="{FF2B5EF4-FFF2-40B4-BE49-F238E27FC236}">
                <a16:creationId xmlns:a16="http://schemas.microsoft.com/office/drawing/2014/main" id="{BA123F35-926D-41D5-87FC-AC94EB5F7C77}"/>
              </a:ext>
            </a:extLst>
          </p:cNvPr>
          <p:cNvSpPr/>
          <p:nvPr/>
        </p:nvSpPr>
        <p:spPr>
          <a:xfrm>
            <a:off x="7540625" y="2882901"/>
            <a:ext cx="139700" cy="360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1" name="Elipsa 50">
            <a:extLst>
              <a:ext uri="{FF2B5EF4-FFF2-40B4-BE49-F238E27FC236}">
                <a16:creationId xmlns:a16="http://schemas.microsoft.com/office/drawing/2014/main" id="{24EBE227-1F6F-4153-849E-0E31D6A84775}"/>
              </a:ext>
            </a:extLst>
          </p:cNvPr>
          <p:cNvSpPr/>
          <p:nvPr/>
        </p:nvSpPr>
        <p:spPr>
          <a:xfrm>
            <a:off x="4943476" y="36036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2" name="Elipsa 51">
            <a:extLst>
              <a:ext uri="{FF2B5EF4-FFF2-40B4-BE49-F238E27FC236}">
                <a16:creationId xmlns:a16="http://schemas.microsoft.com/office/drawing/2014/main" id="{2A8DFD29-D7AF-44C7-8DC8-E56FEC4575C2}"/>
              </a:ext>
            </a:extLst>
          </p:cNvPr>
          <p:cNvSpPr/>
          <p:nvPr/>
        </p:nvSpPr>
        <p:spPr>
          <a:xfrm>
            <a:off x="47275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3" name="Elipsa 52">
            <a:extLst>
              <a:ext uri="{FF2B5EF4-FFF2-40B4-BE49-F238E27FC236}">
                <a16:creationId xmlns:a16="http://schemas.microsoft.com/office/drawing/2014/main" id="{9EB337D7-42E7-4270-9414-F1755CB88F60}"/>
              </a:ext>
            </a:extLst>
          </p:cNvPr>
          <p:cNvSpPr/>
          <p:nvPr/>
        </p:nvSpPr>
        <p:spPr>
          <a:xfrm>
            <a:off x="51593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4" name="Elipsa 53">
            <a:extLst>
              <a:ext uri="{FF2B5EF4-FFF2-40B4-BE49-F238E27FC236}">
                <a16:creationId xmlns:a16="http://schemas.microsoft.com/office/drawing/2014/main" id="{FE5AB46E-791D-43ED-A303-58BBC3E21B4B}"/>
              </a:ext>
            </a:extLst>
          </p:cNvPr>
          <p:cNvSpPr/>
          <p:nvPr/>
        </p:nvSpPr>
        <p:spPr>
          <a:xfrm>
            <a:off x="4943476" y="40354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5" name="Elipsa 54">
            <a:extLst>
              <a:ext uri="{FF2B5EF4-FFF2-40B4-BE49-F238E27FC236}">
                <a16:creationId xmlns:a16="http://schemas.microsoft.com/office/drawing/2014/main" id="{6AC327A6-8D67-4C1D-8DC6-AE0746B62BF0}"/>
              </a:ext>
            </a:extLst>
          </p:cNvPr>
          <p:cNvSpPr/>
          <p:nvPr/>
        </p:nvSpPr>
        <p:spPr>
          <a:xfrm>
            <a:off x="6743701"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6" name="Elipsa 55">
            <a:extLst>
              <a:ext uri="{FF2B5EF4-FFF2-40B4-BE49-F238E27FC236}">
                <a16:creationId xmlns:a16="http://schemas.microsoft.com/office/drawing/2014/main" id="{F48B317D-DE4B-4207-AFE7-1EB07782FA4C}"/>
              </a:ext>
            </a:extLst>
          </p:cNvPr>
          <p:cNvSpPr/>
          <p:nvPr/>
        </p:nvSpPr>
        <p:spPr>
          <a:xfrm>
            <a:off x="8256588"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Elipsa 56">
            <a:extLst>
              <a:ext uri="{FF2B5EF4-FFF2-40B4-BE49-F238E27FC236}">
                <a16:creationId xmlns:a16="http://schemas.microsoft.com/office/drawing/2014/main" id="{3D0E915B-67C0-4DE4-B55A-5852347622C9}"/>
              </a:ext>
            </a:extLst>
          </p:cNvPr>
          <p:cNvSpPr/>
          <p:nvPr/>
        </p:nvSpPr>
        <p:spPr>
          <a:xfrm>
            <a:off x="7248526"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8" name="Elipsa 57">
            <a:extLst>
              <a:ext uri="{FF2B5EF4-FFF2-40B4-BE49-F238E27FC236}">
                <a16:creationId xmlns:a16="http://schemas.microsoft.com/office/drawing/2014/main" id="{31EDD317-2FF4-42C9-B230-94CD138165D4}"/>
              </a:ext>
            </a:extLst>
          </p:cNvPr>
          <p:cNvSpPr/>
          <p:nvPr/>
        </p:nvSpPr>
        <p:spPr>
          <a:xfrm>
            <a:off x="7751763"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05" name="TextovéPole 62">
            <a:extLst>
              <a:ext uri="{FF2B5EF4-FFF2-40B4-BE49-F238E27FC236}">
                <a16:creationId xmlns:a16="http://schemas.microsoft.com/office/drawing/2014/main" id="{F85116A8-A1E2-480A-9477-4395D09A17AC}"/>
              </a:ext>
            </a:extLst>
          </p:cNvPr>
          <p:cNvSpPr txBox="1">
            <a:spLocks noChangeArrowheads="1"/>
          </p:cNvSpPr>
          <p:nvPr/>
        </p:nvSpPr>
        <p:spPr bwMode="auto">
          <a:xfrm>
            <a:off x="9120188" y="939800"/>
            <a:ext cx="159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BLOOD VESSEL</a:t>
            </a:r>
          </a:p>
        </p:txBody>
      </p:sp>
      <p:sp>
        <p:nvSpPr>
          <p:cNvPr id="64" name="TextovéPole 63">
            <a:extLst>
              <a:ext uri="{FF2B5EF4-FFF2-40B4-BE49-F238E27FC236}">
                <a16:creationId xmlns:a16="http://schemas.microsoft.com/office/drawing/2014/main" id="{C8C54ADB-887D-4247-A41A-58A59C132739}"/>
              </a:ext>
            </a:extLst>
          </p:cNvPr>
          <p:cNvSpPr txBox="1">
            <a:spLocks noChangeArrowheads="1"/>
          </p:cNvSpPr>
          <p:nvPr/>
        </p:nvSpPr>
        <p:spPr bwMode="auto">
          <a:xfrm>
            <a:off x="2805114" y="3532189"/>
            <a:ext cx="554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NPY</a:t>
            </a:r>
          </a:p>
        </p:txBody>
      </p:sp>
      <p:sp>
        <p:nvSpPr>
          <p:cNvPr id="65" name="TextovéPole 64">
            <a:extLst>
              <a:ext uri="{FF2B5EF4-FFF2-40B4-BE49-F238E27FC236}">
                <a16:creationId xmlns:a16="http://schemas.microsoft.com/office/drawing/2014/main" id="{59807738-7B80-4A6F-BE6D-949D053B1B3C}"/>
              </a:ext>
            </a:extLst>
          </p:cNvPr>
          <p:cNvSpPr txBox="1">
            <a:spLocks noChangeArrowheads="1"/>
          </p:cNvSpPr>
          <p:nvPr/>
        </p:nvSpPr>
        <p:spPr bwMode="auto">
          <a:xfrm>
            <a:off x="4295775" y="3532189"/>
            <a:ext cx="673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AgRP</a:t>
            </a:r>
          </a:p>
        </p:txBody>
      </p:sp>
      <p:sp>
        <p:nvSpPr>
          <p:cNvPr id="66" name="TextovéPole 65">
            <a:extLst>
              <a:ext uri="{FF2B5EF4-FFF2-40B4-BE49-F238E27FC236}">
                <a16:creationId xmlns:a16="http://schemas.microsoft.com/office/drawing/2014/main" id="{322EC0E6-5A33-4A66-8D0C-9333411BB26A}"/>
              </a:ext>
            </a:extLst>
          </p:cNvPr>
          <p:cNvSpPr txBox="1">
            <a:spLocks noChangeArrowheads="1"/>
          </p:cNvSpPr>
          <p:nvPr/>
        </p:nvSpPr>
        <p:spPr bwMode="auto">
          <a:xfrm>
            <a:off x="6743701" y="3027364"/>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n-US" sz="1400" b="1"/>
              <a:t>α</a:t>
            </a:r>
            <a:r>
              <a:rPr lang="cs-CZ" altLang="en-US" sz="1400" b="1"/>
              <a:t>-MSH</a:t>
            </a:r>
          </a:p>
        </p:txBody>
      </p:sp>
      <p:sp>
        <p:nvSpPr>
          <p:cNvPr id="68" name="Elipsa 67">
            <a:extLst>
              <a:ext uri="{FF2B5EF4-FFF2-40B4-BE49-F238E27FC236}">
                <a16:creationId xmlns:a16="http://schemas.microsoft.com/office/drawing/2014/main" id="{CA254380-A644-4EC3-B0C3-02B1D680B4EB}"/>
              </a:ext>
            </a:extLst>
          </p:cNvPr>
          <p:cNvSpPr/>
          <p:nvPr/>
        </p:nvSpPr>
        <p:spPr>
          <a:xfrm rot="16260000" flipH="1">
            <a:off x="5608638" y="5138738"/>
            <a:ext cx="152400" cy="7588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69" name="Elipsa 68">
            <a:extLst>
              <a:ext uri="{FF2B5EF4-FFF2-40B4-BE49-F238E27FC236}">
                <a16:creationId xmlns:a16="http://schemas.microsoft.com/office/drawing/2014/main" id="{AD1D19A0-05A1-4A3D-B991-705DCFC76CBD}"/>
              </a:ext>
            </a:extLst>
          </p:cNvPr>
          <p:cNvSpPr/>
          <p:nvPr/>
        </p:nvSpPr>
        <p:spPr>
          <a:xfrm rot="900000">
            <a:off x="5540375" y="5732464"/>
            <a:ext cx="160338" cy="5238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0" name="Elipsa 69">
            <a:extLst>
              <a:ext uri="{FF2B5EF4-FFF2-40B4-BE49-F238E27FC236}">
                <a16:creationId xmlns:a16="http://schemas.microsoft.com/office/drawing/2014/main" id="{38DCA964-276E-43DF-B13D-B85D5EE118FF}"/>
              </a:ext>
            </a:extLst>
          </p:cNvPr>
          <p:cNvSpPr/>
          <p:nvPr/>
        </p:nvSpPr>
        <p:spPr>
          <a:xfrm rot="20700000" flipH="1">
            <a:off x="5665789" y="5745164"/>
            <a:ext cx="160337" cy="52228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1" name="Elipsa 70">
            <a:extLst>
              <a:ext uri="{FF2B5EF4-FFF2-40B4-BE49-F238E27FC236}">
                <a16:creationId xmlns:a16="http://schemas.microsoft.com/office/drawing/2014/main" id="{472EFF7C-15B5-4CA7-BE5D-23B07759ABB5}"/>
              </a:ext>
            </a:extLst>
          </p:cNvPr>
          <p:cNvSpPr/>
          <p:nvPr/>
        </p:nvSpPr>
        <p:spPr>
          <a:xfrm>
            <a:off x="5534026" y="5303839"/>
            <a:ext cx="296863" cy="5937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2" name="Elipsa 71">
            <a:extLst>
              <a:ext uri="{FF2B5EF4-FFF2-40B4-BE49-F238E27FC236}">
                <a16:creationId xmlns:a16="http://schemas.microsoft.com/office/drawing/2014/main" id="{3BA12887-70A8-4704-AAD7-A5EDCBC2823A}"/>
              </a:ext>
            </a:extLst>
          </p:cNvPr>
          <p:cNvSpPr/>
          <p:nvPr/>
        </p:nvSpPr>
        <p:spPr>
          <a:xfrm>
            <a:off x="5534026" y="5073650"/>
            <a:ext cx="296863" cy="330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3" name="TextovéPole 72">
            <a:extLst>
              <a:ext uri="{FF2B5EF4-FFF2-40B4-BE49-F238E27FC236}">
                <a16:creationId xmlns:a16="http://schemas.microsoft.com/office/drawing/2014/main" id="{5FC78072-020F-4E33-A47D-48C542CF26ED}"/>
              </a:ext>
            </a:extLst>
          </p:cNvPr>
          <p:cNvSpPr txBox="1">
            <a:spLocks noChangeArrowheads="1"/>
          </p:cNvSpPr>
          <p:nvPr/>
        </p:nvSpPr>
        <p:spPr bwMode="auto">
          <a:xfrm>
            <a:off x="3071813" y="5548314"/>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MORE FOOD  INTAKE</a:t>
            </a:r>
          </a:p>
        </p:txBody>
      </p:sp>
      <p:sp>
        <p:nvSpPr>
          <p:cNvPr id="80" name="TextovéPole 79">
            <a:extLst>
              <a:ext uri="{FF2B5EF4-FFF2-40B4-BE49-F238E27FC236}">
                <a16:creationId xmlns:a16="http://schemas.microsoft.com/office/drawing/2014/main" id="{54877478-B975-471F-A3E2-5E47A186B1F1}"/>
              </a:ext>
            </a:extLst>
          </p:cNvPr>
          <p:cNvSpPr txBox="1">
            <a:spLocks noChangeArrowheads="1"/>
          </p:cNvSpPr>
          <p:nvPr/>
        </p:nvSpPr>
        <p:spPr bwMode="auto">
          <a:xfrm>
            <a:off x="7104064" y="5475289"/>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LESS FOOD  INTAKE</a:t>
            </a:r>
          </a:p>
        </p:txBody>
      </p:sp>
      <p:sp>
        <p:nvSpPr>
          <p:cNvPr id="81" name="Šipka dolů 80">
            <a:extLst>
              <a:ext uri="{FF2B5EF4-FFF2-40B4-BE49-F238E27FC236}">
                <a16:creationId xmlns:a16="http://schemas.microsoft.com/office/drawing/2014/main" id="{DE3CEAAF-B08F-44B1-84D5-1F5F943EC9C2}"/>
              </a:ext>
            </a:extLst>
          </p:cNvPr>
          <p:cNvSpPr/>
          <p:nvPr/>
        </p:nvSpPr>
        <p:spPr>
          <a:xfrm rot="20177896" flipH="1">
            <a:off x="5211763" y="4324350"/>
            <a:ext cx="144462" cy="649288"/>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2" name="Šipka dolů 81">
            <a:extLst>
              <a:ext uri="{FF2B5EF4-FFF2-40B4-BE49-F238E27FC236}">
                <a16:creationId xmlns:a16="http://schemas.microsoft.com/office/drawing/2014/main" id="{A2A1F348-F3E8-4668-BBE1-2E72DFE334CA}"/>
              </a:ext>
            </a:extLst>
          </p:cNvPr>
          <p:cNvSpPr/>
          <p:nvPr/>
        </p:nvSpPr>
        <p:spPr>
          <a:xfrm rot="17837991">
            <a:off x="4325145" y="3907632"/>
            <a:ext cx="144462" cy="1774825"/>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5" name="Šipka dolů 84">
            <a:extLst>
              <a:ext uri="{FF2B5EF4-FFF2-40B4-BE49-F238E27FC236}">
                <a16:creationId xmlns:a16="http://schemas.microsoft.com/office/drawing/2014/main" id="{62560838-DA00-4067-8548-91C58D2EC01D}"/>
              </a:ext>
            </a:extLst>
          </p:cNvPr>
          <p:cNvSpPr/>
          <p:nvPr/>
        </p:nvSpPr>
        <p:spPr>
          <a:xfrm rot="4702626">
            <a:off x="6931026" y="4202113"/>
            <a:ext cx="138112" cy="1376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7" name="Skupina 90">
            <a:extLst>
              <a:ext uri="{FF2B5EF4-FFF2-40B4-BE49-F238E27FC236}">
                <a16:creationId xmlns:a16="http://schemas.microsoft.com/office/drawing/2014/main" id="{7B18BE7A-AB26-47D4-90FD-D3F800F58B0E}"/>
              </a:ext>
            </a:extLst>
          </p:cNvPr>
          <p:cNvGrpSpPr>
            <a:grpSpLocks/>
          </p:cNvGrpSpPr>
          <p:nvPr/>
        </p:nvGrpSpPr>
        <p:grpSpPr bwMode="auto">
          <a:xfrm>
            <a:off x="6672264" y="4035426"/>
            <a:ext cx="503237" cy="504825"/>
            <a:chOff x="5148064" y="4005064"/>
            <a:chExt cx="504056" cy="504056"/>
          </a:xfrm>
        </p:grpSpPr>
        <p:sp>
          <p:nvSpPr>
            <p:cNvPr id="86" name="Oblouk 85">
              <a:extLst>
                <a:ext uri="{FF2B5EF4-FFF2-40B4-BE49-F238E27FC236}">
                  <a16:creationId xmlns:a16="http://schemas.microsoft.com/office/drawing/2014/main" id="{32552A15-9C72-4F48-A87D-6EC1B3224982}"/>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0" name="Obdélník 89">
              <a:extLst>
                <a:ext uri="{FF2B5EF4-FFF2-40B4-BE49-F238E27FC236}">
                  <a16:creationId xmlns:a16="http://schemas.microsoft.com/office/drawing/2014/main" id="{577B6567-4292-4C8A-86B6-CBA407E3B28D}"/>
                </a:ext>
              </a:extLst>
            </p:cNvPr>
            <p:cNvSpPr/>
            <p:nvPr/>
          </p:nvSpPr>
          <p:spPr>
            <a:xfrm>
              <a:off x="5364315" y="4364878"/>
              <a:ext cx="46112"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9" name="Skupina 91">
            <a:extLst>
              <a:ext uri="{FF2B5EF4-FFF2-40B4-BE49-F238E27FC236}">
                <a16:creationId xmlns:a16="http://schemas.microsoft.com/office/drawing/2014/main" id="{0B32908C-4237-4231-BCC3-CE0ECDF86495}"/>
              </a:ext>
            </a:extLst>
          </p:cNvPr>
          <p:cNvGrpSpPr>
            <a:grpSpLocks/>
          </p:cNvGrpSpPr>
          <p:nvPr/>
        </p:nvGrpSpPr>
        <p:grpSpPr bwMode="auto">
          <a:xfrm>
            <a:off x="7175501" y="4035426"/>
            <a:ext cx="504825" cy="504825"/>
            <a:chOff x="5148064" y="4005064"/>
            <a:chExt cx="504056" cy="504056"/>
          </a:xfrm>
        </p:grpSpPr>
        <p:sp>
          <p:nvSpPr>
            <p:cNvPr id="93" name="Oblouk 92">
              <a:extLst>
                <a:ext uri="{FF2B5EF4-FFF2-40B4-BE49-F238E27FC236}">
                  <a16:creationId xmlns:a16="http://schemas.microsoft.com/office/drawing/2014/main" id="{8CAF6220-5841-4446-AAF3-D7D54FC5884A}"/>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4" name="Obdélník 93">
              <a:extLst>
                <a:ext uri="{FF2B5EF4-FFF2-40B4-BE49-F238E27FC236}">
                  <a16:creationId xmlns:a16="http://schemas.microsoft.com/office/drawing/2014/main" id="{968DBB77-E45B-422F-B767-AA93D800904E}"/>
                </a:ext>
              </a:extLst>
            </p:cNvPr>
            <p:cNvSpPr/>
            <p:nvPr/>
          </p:nvSpPr>
          <p:spPr>
            <a:xfrm>
              <a:off x="5363635" y="4364878"/>
              <a:ext cx="45968"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0" name="Skupina 94">
            <a:extLst>
              <a:ext uri="{FF2B5EF4-FFF2-40B4-BE49-F238E27FC236}">
                <a16:creationId xmlns:a16="http://schemas.microsoft.com/office/drawing/2014/main" id="{279F49FC-9AF3-4B8B-9605-FACE72330DA6}"/>
              </a:ext>
            </a:extLst>
          </p:cNvPr>
          <p:cNvGrpSpPr>
            <a:grpSpLocks/>
          </p:cNvGrpSpPr>
          <p:nvPr/>
        </p:nvGrpSpPr>
        <p:grpSpPr bwMode="auto">
          <a:xfrm>
            <a:off x="7680325" y="4035426"/>
            <a:ext cx="503238" cy="504825"/>
            <a:chOff x="5148064" y="4005064"/>
            <a:chExt cx="504056" cy="504056"/>
          </a:xfrm>
        </p:grpSpPr>
        <p:sp>
          <p:nvSpPr>
            <p:cNvPr id="96" name="Oblouk 95">
              <a:extLst>
                <a:ext uri="{FF2B5EF4-FFF2-40B4-BE49-F238E27FC236}">
                  <a16:creationId xmlns:a16="http://schemas.microsoft.com/office/drawing/2014/main" id="{06FE6394-D1A5-410B-8CC1-82A03BA6E5C1}"/>
                </a:ext>
              </a:extLst>
            </p:cNvPr>
            <p:cNvSpPr/>
            <p:nvPr/>
          </p:nvSpPr>
          <p:spPr>
            <a:xfrm rot="5400000">
              <a:off x="5220184" y="3932944"/>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7" name="Obdélník 96">
              <a:extLst>
                <a:ext uri="{FF2B5EF4-FFF2-40B4-BE49-F238E27FC236}">
                  <a16:creationId xmlns:a16="http://schemas.microsoft.com/office/drawing/2014/main" id="{13F1F1D2-570D-452A-807E-17FC3FB0DBD1}"/>
                </a:ext>
              </a:extLst>
            </p:cNvPr>
            <p:cNvSpPr/>
            <p:nvPr/>
          </p:nvSpPr>
          <p:spPr>
            <a:xfrm>
              <a:off x="5364315" y="4364878"/>
              <a:ext cx="46113"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3" name="Skupina 97">
            <a:extLst>
              <a:ext uri="{FF2B5EF4-FFF2-40B4-BE49-F238E27FC236}">
                <a16:creationId xmlns:a16="http://schemas.microsoft.com/office/drawing/2014/main" id="{834A93BA-081E-4146-872D-CF907D7532C0}"/>
              </a:ext>
            </a:extLst>
          </p:cNvPr>
          <p:cNvGrpSpPr>
            <a:grpSpLocks/>
          </p:cNvGrpSpPr>
          <p:nvPr/>
        </p:nvGrpSpPr>
        <p:grpSpPr bwMode="auto">
          <a:xfrm>
            <a:off x="8183564" y="4035426"/>
            <a:ext cx="504825" cy="504825"/>
            <a:chOff x="5148064" y="4005064"/>
            <a:chExt cx="504056" cy="504056"/>
          </a:xfrm>
        </p:grpSpPr>
        <p:sp>
          <p:nvSpPr>
            <p:cNvPr id="99" name="Oblouk 98">
              <a:extLst>
                <a:ext uri="{FF2B5EF4-FFF2-40B4-BE49-F238E27FC236}">
                  <a16:creationId xmlns:a16="http://schemas.microsoft.com/office/drawing/2014/main" id="{6693A4E5-21AF-4A19-B333-9FC98A5E1430}"/>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b="1"/>
            </a:p>
          </p:txBody>
        </p:sp>
        <p:sp>
          <p:nvSpPr>
            <p:cNvPr id="100" name="Obdélník 99">
              <a:extLst>
                <a:ext uri="{FF2B5EF4-FFF2-40B4-BE49-F238E27FC236}">
                  <a16:creationId xmlns:a16="http://schemas.microsoft.com/office/drawing/2014/main" id="{B71EC017-6767-4E1E-8446-0C055AADC569}"/>
                </a:ext>
              </a:extLst>
            </p:cNvPr>
            <p:cNvSpPr/>
            <p:nvPr/>
          </p:nvSpPr>
          <p:spPr>
            <a:xfrm>
              <a:off x="5363635" y="4364878"/>
              <a:ext cx="45967"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b="1"/>
            </a:p>
          </p:txBody>
        </p:sp>
      </p:grpSp>
      <p:sp>
        <p:nvSpPr>
          <p:cNvPr id="101" name="TextovéPole 100">
            <a:extLst>
              <a:ext uri="{FF2B5EF4-FFF2-40B4-BE49-F238E27FC236}">
                <a16:creationId xmlns:a16="http://schemas.microsoft.com/office/drawing/2014/main" id="{7DFFCA45-BDB8-48B3-BA02-12AAD6C5CEF0}"/>
              </a:ext>
            </a:extLst>
          </p:cNvPr>
          <p:cNvSpPr txBox="1">
            <a:spLocks noChangeArrowheads="1"/>
          </p:cNvSpPr>
          <p:nvPr/>
        </p:nvSpPr>
        <p:spPr bwMode="auto">
          <a:xfrm>
            <a:off x="8616951" y="4160839"/>
            <a:ext cx="1300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1400" b="1"/>
              <a:t>α</a:t>
            </a:r>
            <a:r>
              <a:rPr lang="cs-CZ" altLang="en-US" sz="1400" b="1"/>
              <a:t>-MSH</a:t>
            </a:r>
          </a:p>
          <a:p>
            <a:pPr algn="ctr" eaLnBrk="1" hangingPunct="1">
              <a:spcBef>
                <a:spcPct val="0"/>
              </a:spcBef>
              <a:buFontTx/>
              <a:buNone/>
            </a:pPr>
            <a:r>
              <a:rPr lang="cs-CZ" altLang="en-US" sz="1400" b="1"/>
              <a:t>RECEPTORS</a:t>
            </a:r>
          </a:p>
        </p:txBody>
      </p:sp>
      <p:sp>
        <p:nvSpPr>
          <p:cNvPr id="103" name="Osmicípá hvězda 102">
            <a:extLst>
              <a:ext uri="{FF2B5EF4-FFF2-40B4-BE49-F238E27FC236}">
                <a16:creationId xmlns:a16="http://schemas.microsoft.com/office/drawing/2014/main" id="{1B0CD81D-69F7-417D-AF26-6D72798F0155}"/>
              </a:ext>
            </a:extLst>
          </p:cNvPr>
          <p:cNvSpPr/>
          <p:nvPr/>
        </p:nvSpPr>
        <p:spPr>
          <a:xfrm>
            <a:off x="1524000" y="1155700"/>
            <a:ext cx="287338" cy="287338"/>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4" name="Vývojový diagram: příprava 103">
            <a:extLst>
              <a:ext uri="{FF2B5EF4-FFF2-40B4-BE49-F238E27FC236}">
                <a16:creationId xmlns:a16="http://schemas.microsoft.com/office/drawing/2014/main" id="{83DDE9C3-C1C9-4BF2-ABA6-0F4D185C3022}"/>
              </a:ext>
            </a:extLst>
          </p:cNvPr>
          <p:cNvSpPr/>
          <p:nvPr/>
        </p:nvSpPr>
        <p:spPr>
          <a:xfrm>
            <a:off x="1847850" y="1155701"/>
            <a:ext cx="287338" cy="142875"/>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7" name="Šipka doprava 106">
            <a:extLst>
              <a:ext uri="{FF2B5EF4-FFF2-40B4-BE49-F238E27FC236}">
                <a16:creationId xmlns:a16="http://schemas.microsoft.com/office/drawing/2014/main" id="{2C16719C-706A-4B3A-93DD-773897FAE0A5}"/>
              </a:ext>
            </a:extLst>
          </p:cNvPr>
          <p:cNvSpPr/>
          <p:nvPr/>
        </p:nvSpPr>
        <p:spPr>
          <a:xfrm rot="944130">
            <a:off x="6454776" y="1217614"/>
            <a:ext cx="1008063" cy="14287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8" name="TextovéPole 107">
            <a:extLst>
              <a:ext uri="{FF2B5EF4-FFF2-40B4-BE49-F238E27FC236}">
                <a16:creationId xmlns:a16="http://schemas.microsoft.com/office/drawing/2014/main" id="{20BAEAFE-734C-4330-B7B6-C577B5280248}"/>
              </a:ext>
            </a:extLst>
          </p:cNvPr>
          <p:cNvSpPr txBox="1">
            <a:spLocks noChangeArrowheads="1"/>
          </p:cNvSpPr>
          <p:nvPr/>
        </p:nvSpPr>
        <p:spPr bwMode="auto">
          <a:xfrm rot="20663824" flipH="1">
            <a:off x="4535488" y="10128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INHIBITS</a:t>
            </a:r>
          </a:p>
        </p:txBody>
      </p:sp>
      <p:sp>
        <p:nvSpPr>
          <p:cNvPr id="109" name="Šipka doprava 108">
            <a:extLst>
              <a:ext uri="{FF2B5EF4-FFF2-40B4-BE49-F238E27FC236}">
                <a16:creationId xmlns:a16="http://schemas.microsoft.com/office/drawing/2014/main" id="{3FFFFF5F-7772-4E6D-9477-F77BDE98EF32}"/>
              </a:ext>
            </a:extLst>
          </p:cNvPr>
          <p:cNvSpPr/>
          <p:nvPr/>
        </p:nvSpPr>
        <p:spPr>
          <a:xfrm rot="20655870" flipH="1">
            <a:off x="4584701" y="1217614"/>
            <a:ext cx="1008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0" name="TextovéPole 109">
            <a:extLst>
              <a:ext uri="{FF2B5EF4-FFF2-40B4-BE49-F238E27FC236}">
                <a16:creationId xmlns:a16="http://schemas.microsoft.com/office/drawing/2014/main" id="{D2C5F221-88DB-4D38-AAD6-A5DE9B88264A}"/>
              </a:ext>
            </a:extLst>
          </p:cNvPr>
          <p:cNvSpPr txBox="1">
            <a:spLocks noChangeArrowheads="1"/>
          </p:cNvSpPr>
          <p:nvPr/>
        </p:nvSpPr>
        <p:spPr bwMode="auto">
          <a:xfrm rot="936176">
            <a:off x="6411914" y="989014"/>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ACTIVATES</a:t>
            </a:r>
          </a:p>
        </p:txBody>
      </p:sp>
      <p:sp>
        <p:nvSpPr>
          <p:cNvPr id="112" name="Zkosené hrany 111">
            <a:extLst>
              <a:ext uri="{FF2B5EF4-FFF2-40B4-BE49-F238E27FC236}">
                <a16:creationId xmlns:a16="http://schemas.microsoft.com/office/drawing/2014/main" id="{86283C14-0DDF-4315-830A-F7ACA59A72FA}"/>
              </a:ext>
            </a:extLst>
          </p:cNvPr>
          <p:cNvSpPr/>
          <p:nvPr/>
        </p:nvSpPr>
        <p:spPr>
          <a:xfrm>
            <a:off x="62071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3" name="Zkosené hrany 112">
            <a:extLst>
              <a:ext uri="{FF2B5EF4-FFF2-40B4-BE49-F238E27FC236}">
                <a16:creationId xmlns:a16="http://schemas.microsoft.com/office/drawing/2014/main" id="{FC005E9A-9C9C-44DA-A88C-8DD7B72094FF}"/>
              </a:ext>
            </a:extLst>
          </p:cNvPr>
          <p:cNvSpPr/>
          <p:nvPr/>
        </p:nvSpPr>
        <p:spPr>
          <a:xfrm>
            <a:off x="6351588" y="5154614"/>
            <a:ext cx="144462"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4" name="Zkosené hrany 113">
            <a:extLst>
              <a:ext uri="{FF2B5EF4-FFF2-40B4-BE49-F238E27FC236}">
                <a16:creationId xmlns:a16="http://schemas.microsoft.com/office/drawing/2014/main" id="{E18BAE4C-193A-43FA-8E95-C1AFFCBF1673}"/>
              </a:ext>
            </a:extLst>
          </p:cNvPr>
          <p:cNvSpPr/>
          <p:nvPr/>
        </p:nvSpPr>
        <p:spPr>
          <a:xfrm>
            <a:off x="6496051" y="5154614"/>
            <a:ext cx="142875"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5" name="Zkosené hrany 114">
            <a:extLst>
              <a:ext uri="{FF2B5EF4-FFF2-40B4-BE49-F238E27FC236}">
                <a16:creationId xmlns:a16="http://schemas.microsoft.com/office/drawing/2014/main" id="{C6517057-5241-4EE5-8F41-D2A046D1295C}"/>
              </a:ext>
            </a:extLst>
          </p:cNvPr>
          <p:cNvSpPr/>
          <p:nvPr/>
        </p:nvSpPr>
        <p:spPr>
          <a:xfrm>
            <a:off x="66389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6" name="Zkosené hrany 115">
            <a:extLst>
              <a:ext uri="{FF2B5EF4-FFF2-40B4-BE49-F238E27FC236}">
                <a16:creationId xmlns:a16="http://schemas.microsoft.com/office/drawing/2014/main" id="{628CAB38-1A97-4D48-8E24-74B9CEB372F6}"/>
              </a:ext>
            </a:extLst>
          </p:cNvPr>
          <p:cNvSpPr/>
          <p:nvPr/>
        </p:nvSpPr>
        <p:spPr>
          <a:xfrm>
            <a:off x="62071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7" name="Zkosené hrany 116">
            <a:extLst>
              <a:ext uri="{FF2B5EF4-FFF2-40B4-BE49-F238E27FC236}">
                <a16:creationId xmlns:a16="http://schemas.microsoft.com/office/drawing/2014/main" id="{6CD28A14-C2C5-44EC-B2A0-FFB2D642E084}"/>
              </a:ext>
            </a:extLst>
          </p:cNvPr>
          <p:cNvSpPr/>
          <p:nvPr/>
        </p:nvSpPr>
        <p:spPr>
          <a:xfrm>
            <a:off x="6351588" y="5297488"/>
            <a:ext cx="144462"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8" name="Zkosené hrany 117">
            <a:extLst>
              <a:ext uri="{FF2B5EF4-FFF2-40B4-BE49-F238E27FC236}">
                <a16:creationId xmlns:a16="http://schemas.microsoft.com/office/drawing/2014/main" id="{22C550F7-0F1F-4B98-84C9-4AED942E4858}"/>
              </a:ext>
            </a:extLst>
          </p:cNvPr>
          <p:cNvSpPr/>
          <p:nvPr/>
        </p:nvSpPr>
        <p:spPr>
          <a:xfrm>
            <a:off x="6496051" y="5297488"/>
            <a:ext cx="142875"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9" name="Zkosené hrany 118">
            <a:extLst>
              <a:ext uri="{FF2B5EF4-FFF2-40B4-BE49-F238E27FC236}">
                <a16:creationId xmlns:a16="http://schemas.microsoft.com/office/drawing/2014/main" id="{7D61644E-674A-41B3-A409-57CB5FF57F26}"/>
              </a:ext>
            </a:extLst>
          </p:cNvPr>
          <p:cNvSpPr/>
          <p:nvPr/>
        </p:nvSpPr>
        <p:spPr>
          <a:xfrm>
            <a:off x="66389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0" name="Zkosené hrany 119">
            <a:extLst>
              <a:ext uri="{FF2B5EF4-FFF2-40B4-BE49-F238E27FC236}">
                <a16:creationId xmlns:a16="http://schemas.microsoft.com/office/drawing/2014/main" id="{C7847123-D080-4066-BA07-48D49B821255}"/>
              </a:ext>
            </a:extLst>
          </p:cNvPr>
          <p:cNvSpPr/>
          <p:nvPr/>
        </p:nvSpPr>
        <p:spPr>
          <a:xfrm>
            <a:off x="62071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1" name="Zkosené hrany 120">
            <a:extLst>
              <a:ext uri="{FF2B5EF4-FFF2-40B4-BE49-F238E27FC236}">
                <a16:creationId xmlns:a16="http://schemas.microsoft.com/office/drawing/2014/main" id="{829D7116-87F1-4350-B71D-79114E6C4BD4}"/>
              </a:ext>
            </a:extLst>
          </p:cNvPr>
          <p:cNvSpPr/>
          <p:nvPr/>
        </p:nvSpPr>
        <p:spPr>
          <a:xfrm>
            <a:off x="6351588" y="54419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2" name="Zkosené hrany 121">
            <a:extLst>
              <a:ext uri="{FF2B5EF4-FFF2-40B4-BE49-F238E27FC236}">
                <a16:creationId xmlns:a16="http://schemas.microsoft.com/office/drawing/2014/main" id="{0ABECC43-C0D6-4D9B-8D23-49D2142BDE0D}"/>
              </a:ext>
            </a:extLst>
          </p:cNvPr>
          <p:cNvSpPr/>
          <p:nvPr/>
        </p:nvSpPr>
        <p:spPr>
          <a:xfrm>
            <a:off x="6496051" y="54419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3" name="Zkosené hrany 122">
            <a:extLst>
              <a:ext uri="{FF2B5EF4-FFF2-40B4-BE49-F238E27FC236}">
                <a16:creationId xmlns:a16="http://schemas.microsoft.com/office/drawing/2014/main" id="{28A10755-A31D-4895-8328-6F0D91ED32B8}"/>
              </a:ext>
            </a:extLst>
          </p:cNvPr>
          <p:cNvSpPr/>
          <p:nvPr/>
        </p:nvSpPr>
        <p:spPr>
          <a:xfrm>
            <a:off x="66389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4" name="Zkosené hrany 123">
            <a:extLst>
              <a:ext uri="{FF2B5EF4-FFF2-40B4-BE49-F238E27FC236}">
                <a16:creationId xmlns:a16="http://schemas.microsoft.com/office/drawing/2014/main" id="{C36F93E0-9D15-425A-B40B-B438B1FB4DF5}"/>
              </a:ext>
            </a:extLst>
          </p:cNvPr>
          <p:cNvSpPr/>
          <p:nvPr/>
        </p:nvSpPr>
        <p:spPr>
          <a:xfrm>
            <a:off x="62071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5" name="Zkosené hrany 124">
            <a:extLst>
              <a:ext uri="{FF2B5EF4-FFF2-40B4-BE49-F238E27FC236}">
                <a16:creationId xmlns:a16="http://schemas.microsoft.com/office/drawing/2014/main" id="{025CB2B0-3AD8-4C51-AF57-211A4730C442}"/>
              </a:ext>
            </a:extLst>
          </p:cNvPr>
          <p:cNvSpPr/>
          <p:nvPr/>
        </p:nvSpPr>
        <p:spPr>
          <a:xfrm>
            <a:off x="6351588" y="55943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6" name="Zkosené hrany 125">
            <a:extLst>
              <a:ext uri="{FF2B5EF4-FFF2-40B4-BE49-F238E27FC236}">
                <a16:creationId xmlns:a16="http://schemas.microsoft.com/office/drawing/2014/main" id="{66EC17F0-F392-4255-B0EF-1BF7551C92D0}"/>
              </a:ext>
            </a:extLst>
          </p:cNvPr>
          <p:cNvSpPr/>
          <p:nvPr/>
        </p:nvSpPr>
        <p:spPr>
          <a:xfrm>
            <a:off x="6496051" y="55943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7" name="Zkosené hrany 126">
            <a:extLst>
              <a:ext uri="{FF2B5EF4-FFF2-40B4-BE49-F238E27FC236}">
                <a16:creationId xmlns:a16="http://schemas.microsoft.com/office/drawing/2014/main" id="{D32A4F3D-E775-4074-8C24-628CF268C133}"/>
              </a:ext>
            </a:extLst>
          </p:cNvPr>
          <p:cNvSpPr/>
          <p:nvPr/>
        </p:nvSpPr>
        <p:spPr>
          <a:xfrm>
            <a:off x="66389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8" name="Zkosené hrany 127">
            <a:extLst>
              <a:ext uri="{FF2B5EF4-FFF2-40B4-BE49-F238E27FC236}">
                <a16:creationId xmlns:a16="http://schemas.microsoft.com/office/drawing/2014/main" id="{A558B366-6B9F-4835-853E-5A0DDE09D351}"/>
              </a:ext>
            </a:extLst>
          </p:cNvPr>
          <p:cNvSpPr/>
          <p:nvPr/>
        </p:nvSpPr>
        <p:spPr>
          <a:xfrm>
            <a:off x="62071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9" name="Zkosené hrany 128">
            <a:extLst>
              <a:ext uri="{FF2B5EF4-FFF2-40B4-BE49-F238E27FC236}">
                <a16:creationId xmlns:a16="http://schemas.microsoft.com/office/drawing/2014/main" id="{DD2DAA34-3CCA-4B16-B504-9306230826B0}"/>
              </a:ext>
            </a:extLst>
          </p:cNvPr>
          <p:cNvSpPr/>
          <p:nvPr/>
        </p:nvSpPr>
        <p:spPr>
          <a:xfrm>
            <a:off x="6351588" y="57467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0" name="Zkosené hrany 129">
            <a:extLst>
              <a:ext uri="{FF2B5EF4-FFF2-40B4-BE49-F238E27FC236}">
                <a16:creationId xmlns:a16="http://schemas.microsoft.com/office/drawing/2014/main" id="{E7DEAC7A-3AAB-4895-AC89-022F9794D0B9}"/>
              </a:ext>
            </a:extLst>
          </p:cNvPr>
          <p:cNvSpPr/>
          <p:nvPr/>
        </p:nvSpPr>
        <p:spPr>
          <a:xfrm>
            <a:off x="6496051" y="57467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1" name="Zkosené hrany 130">
            <a:extLst>
              <a:ext uri="{FF2B5EF4-FFF2-40B4-BE49-F238E27FC236}">
                <a16:creationId xmlns:a16="http://schemas.microsoft.com/office/drawing/2014/main" id="{7F000BEE-A243-4C85-B0CD-AB4D28A5DC95}"/>
              </a:ext>
            </a:extLst>
          </p:cNvPr>
          <p:cNvSpPr/>
          <p:nvPr/>
        </p:nvSpPr>
        <p:spPr>
          <a:xfrm>
            <a:off x="66389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2" name="Zkosené hrany 131">
            <a:extLst>
              <a:ext uri="{FF2B5EF4-FFF2-40B4-BE49-F238E27FC236}">
                <a16:creationId xmlns:a16="http://schemas.microsoft.com/office/drawing/2014/main" id="{8F4CBC51-321B-436C-902A-2B0FBD5BA358}"/>
              </a:ext>
            </a:extLst>
          </p:cNvPr>
          <p:cNvSpPr/>
          <p:nvPr/>
        </p:nvSpPr>
        <p:spPr>
          <a:xfrm>
            <a:off x="62071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 name="Zkosené hrany 132">
            <a:extLst>
              <a:ext uri="{FF2B5EF4-FFF2-40B4-BE49-F238E27FC236}">
                <a16:creationId xmlns:a16="http://schemas.microsoft.com/office/drawing/2014/main" id="{51D36D54-FBF1-4B5C-87A8-3BD1CE2D81DE}"/>
              </a:ext>
            </a:extLst>
          </p:cNvPr>
          <p:cNvSpPr/>
          <p:nvPr/>
        </p:nvSpPr>
        <p:spPr>
          <a:xfrm>
            <a:off x="6351588" y="58991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4" name="Zkosené hrany 133">
            <a:extLst>
              <a:ext uri="{FF2B5EF4-FFF2-40B4-BE49-F238E27FC236}">
                <a16:creationId xmlns:a16="http://schemas.microsoft.com/office/drawing/2014/main" id="{0CAA1C21-D540-43C1-BE63-86C7DE5FC08E}"/>
              </a:ext>
            </a:extLst>
          </p:cNvPr>
          <p:cNvSpPr/>
          <p:nvPr/>
        </p:nvSpPr>
        <p:spPr>
          <a:xfrm>
            <a:off x="6496051" y="58991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5" name="Zkosené hrany 134">
            <a:extLst>
              <a:ext uri="{FF2B5EF4-FFF2-40B4-BE49-F238E27FC236}">
                <a16:creationId xmlns:a16="http://schemas.microsoft.com/office/drawing/2014/main" id="{2F8E10CA-79F7-440A-9AFB-C82423EBE6B2}"/>
              </a:ext>
            </a:extLst>
          </p:cNvPr>
          <p:cNvSpPr/>
          <p:nvPr/>
        </p:nvSpPr>
        <p:spPr>
          <a:xfrm>
            <a:off x="66389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6" name="Zkosené hrany 135">
            <a:extLst>
              <a:ext uri="{FF2B5EF4-FFF2-40B4-BE49-F238E27FC236}">
                <a16:creationId xmlns:a16="http://schemas.microsoft.com/office/drawing/2014/main" id="{67643EAF-BB13-4453-BC67-EEB27D4A58AC}"/>
              </a:ext>
            </a:extLst>
          </p:cNvPr>
          <p:cNvSpPr/>
          <p:nvPr/>
        </p:nvSpPr>
        <p:spPr>
          <a:xfrm>
            <a:off x="62071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7" name="Zkosené hrany 136">
            <a:extLst>
              <a:ext uri="{FF2B5EF4-FFF2-40B4-BE49-F238E27FC236}">
                <a16:creationId xmlns:a16="http://schemas.microsoft.com/office/drawing/2014/main" id="{839B179E-69A4-42A4-9248-4824A16F8D6B}"/>
              </a:ext>
            </a:extLst>
          </p:cNvPr>
          <p:cNvSpPr/>
          <p:nvPr/>
        </p:nvSpPr>
        <p:spPr>
          <a:xfrm>
            <a:off x="6351588" y="60515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8" name="Zkosené hrany 137">
            <a:extLst>
              <a:ext uri="{FF2B5EF4-FFF2-40B4-BE49-F238E27FC236}">
                <a16:creationId xmlns:a16="http://schemas.microsoft.com/office/drawing/2014/main" id="{0C25630B-5F6B-4F69-A848-D568D181E996}"/>
              </a:ext>
            </a:extLst>
          </p:cNvPr>
          <p:cNvSpPr/>
          <p:nvPr/>
        </p:nvSpPr>
        <p:spPr>
          <a:xfrm>
            <a:off x="6496051" y="60515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9" name="Zkosené hrany 138">
            <a:extLst>
              <a:ext uri="{FF2B5EF4-FFF2-40B4-BE49-F238E27FC236}">
                <a16:creationId xmlns:a16="http://schemas.microsoft.com/office/drawing/2014/main" id="{95C5DE72-69F5-4755-953B-2BE2C20AB216}"/>
              </a:ext>
            </a:extLst>
          </p:cNvPr>
          <p:cNvSpPr/>
          <p:nvPr/>
        </p:nvSpPr>
        <p:spPr>
          <a:xfrm>
            <a:off x="66389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3" name="Obdélník 172">
            <a:extLst>
              <a:ext uri="{FF2B5EF4-FFF2-40B4-BE49-F238E27FC236}">
                <a16:creationId xmlns:a16="http://schemas.microsoft.com/office/drawing/2014/main" id="{04D5ACC2-4B42-430B-B754-07886DC8FE7B}"/>
              </a:ext>
            </a:extLst>
          </p:cNvPr>
          <p:cNvSpPr/>
          <p:nvPr/>
        </p:nvSpPr>
        <p:spPr>
          <a:xfrm>
            <a:off x="5591175" y="3819526"/>
            <a:ext cx="1009650" cy="57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4" name="Šipka doprava 83">
            <a:extLst>
              <a:ext uri="{FF2B5EF4-FFF2-40B4-BE49-F238E27FC236}">
                <a16:creationId xmlns:a16="http://schemas.microsoft.com/office/drawing/2014/main" id="{8AC161D1-A82B-409E-9B9F-14F729E37336}"/>
              </a:ext>
            </a:extLst>
          </p:cNvPr>
          <p:cNvSpPr/>
          <p:nvPr/>
        </p:nvSpPr>
        <p:spPr>
          <a:xfrm rot="944130">
            <a:off x="5592763" y="4097338"/>
            <a:ext cx="1008062" cy="1444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 name="TextovéPole 101">
            <a:extLst>
              <a:ext uri="{FF2B5EF4-FFF2-40B4-BE49-F238E27FC236}">
                <a16:creationId xmlns:a16="http://schemas.microsoft.com/office/drawing/2014/main" id="{9F1B9762-CCAA-4A15-AE32-D728D1221C1A}"/>
              </a:ext>
            </a:extLst>
          </p:cNvPr>
          <p:cNvSpPr txBox="1">
            <a:spLocks noChangeArrowheads="1"/>
          </p:cNvSpPr>
          <p:nvPr/>
        </p:nvSpPr>
        <p:spPr bwMode="auto">
          <a:xfrm rot="936176">
            <a:off x="5616575" y="38703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INHIBITS</a:t>
            </a:r>
          </a:p>
        </p:txBody>
      </p:sp>
      <p:sp>
        <p:nvSpPr>
          <p:cNvPr id="105" name="Rectangle 2">
            <a:extLst>
              <a:ext uri="{FF2B5EF4-FFF2-40B4-BE49-F238E27FC236}">
                <a16:creationId xmlns:a16="http://schemas.microsoft.com/office/drawing/2014/main" id="{C1D57BD7-377A-4959-B065-4E4AC48ED0E0}"/>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eaLnBrk="1" hangingPunct="1">
              <a:defRPr/>
            </a:pPr>
            <a:r>
              <a:rPr lang="cs-CZ" sz="2800" b="1" kern="0" cap="small" dirty="0">
                <a:solidFill>
                  <a:srgbClr val="FFFFFF"/>
                </a:solidFill>
                <a:latin typeface="Century Gothic" panose="020B0502020202020204" pitchFamily="34" charset="0"/>
                <a:ea typeface="+mj-ea"/>
                <a:cs typeface="+mj-cs"/>
              </a:rPr>
              <a:t>OREXIGENIC- ANOREXIGENIX PATHWAYS</a:t>
            </a:r>
          </a:p>
        </p:txBody>
      </p:sp>
      <p:sp>
        <p:nvSpPr>
          <p:cNvPr id="16" name="Zástupný symbol pro zápatí 15">
            <a:extLst>
              <a:ext uri="{FF2B5EF4-FFF2-40B4-BE49-F238E27FC236}">
                <a16:creationId xmlns:a16="http://schemas.microsoft.com/office/drawing/2014/main" id="{E7A92DD4-CCF8-4404-9A7A-BD4EBE406E34}"/>
              </a:ext>
            </a:extLst>
          </p:cNvPr>
          <p:cNvSpPr>
            <a:spLocks noGrp="1"/>
          </p:cNvSpPr>
          <p:nvPr>
            <p:ph type="ftr" sz="quarter" idx="11"/>
          </p:nvPr>
        </p:nvSpPr>
        <p:spPr/>
        <p:txBody>
          <a:bodyPr/>
          <a:lstStyle/>
          <a:p>
            <a:pPr>
              <a:defRPr/>
            </a:pPr>
            <a:r>
              <a:rPr lang="cs-CZ" altLang="en-US"/>
              <a:t>Prof. Anna Vašků</a:t>
            </a:r>
          </a:p>
        </p:txBody>
      </p:sp>
      <p:sp>
        <p:nvSpPr>
          <p:cNvPr id="22" name="Zástupný symbol pro číslo snímku 21">
            <a:extLst>
              <a:ext uri="{FF2B5EF4-FFF2-40B4-BE49-F238E27FC236}">
                <a16:creationId xmlns:a16="http://schemas.microsoft.com/office/drawing/2014/main" id="{E423686D-433E-4968-BC7E-A96213361469}"/>
              </a:ext>
            </a:extLst>
          </p:cNvPr>
          <p:cNvSpPr>
            <a:spLocks noGrp="1"/>
          </p:cNvSpPr>
          <p:nvPr>
            <p:ph type="sldNum" sz="quarter" idx="12"/>
          </p:nvPr>
        </p:nvSpPr>
        <p:spPr/>
        <p:txBody>
          <a:bodyPr/>
          <a:lstStyle/>
          <a:p>
            <a:fld id="{8F9125E1-42E0-4078-BAE1-CA1DE73A3D7B}" type="slidenum">
              <a:rPr lang="cs-CZ" altLang="en-US" smtClean="0"/>
              <a:pPr/>
              <a:t>10</a:t>
            </a:fld>
            <a:endParaRPr lang="cs-CZ" altLang="en-US"/>
          </a:p>
        </p:txBody>
      </p:sp>
    </p:spTree>
    <p:extLst>
      <p:ext uri="{BB962C8B-B14F-4D97-AF65-F5344CB8AC3E}">
        <p14:creationId xmlns:p14="http://schemas.microsoft.com/office/powerpoint/2010/main" val="389943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style.rotation</p:attrName>
                                        </p:attrNameLst>
                                      </p:cBhvr>
                                      <p:tavLst>
                                        <p:tav tm="0">
                                          <p:val>
                                            <p:fltVal val="360"/>
                                          </p:val>
                                        </p:tav>
                                        <p:tav tm="100000">
                                          <p:val>
                                            <p:fltVal val="0"/>
                                          </p:val>
                                        </p:tav>
                                      </p:tavLst>
                                    </p:anim>
                                    <p:animEffect transition="in" filter="fade">
                                      <p:cBhvr>
                                        <p:cTn id="16" dur="500"/>
                                        <p:tgtEl>
                                          <p:spTgt spid="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nodeType="afterGroup">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 calcmode="lin" valueType="num">
                                      <p:cBhvr>
                                        <p:cTn id="41" dur="500" fill="hold"/>
                                        <p:tgtEl>
                                          <p:spTgt spid="45"/>
                                        </p:tgtEl>
                                        <p:attrNameLst>
                                          <p:attrName>style.rotation</p:attrName>
                                        </p:attrNameLst>
                                      </p:cBhvr>
                                      <p:tavLst>
                                        <p:tav tm="0">
                                          <p:val>
                                            <p:fltVal val="360"/>
                                          </p:val>
                                        </p:tav>
                                        <p:tav tm="100000">
                                          <p:val>
                                            <p:fltVal val="0"/>
                                          </p:val>
                                        </p:tav>
                                      </p:tavLst>
                                    </p:anim>
                                    <p:animEffect transition="in" filter="fade">
                                      <p:cBhvr>
                                        <p:cTn id="42" dur="500"/>
                                        <p:tgtEl>
                                          <p:spTgt spid="4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 calcmode="lin" valueType="num">
                                      <p:cBhvr>
                                        <p:cTn id="59" dur="500" fill="hold"/>
                                        <p:tgtEl>
                                          <p:spTgt spid="46"/>
                                        </p:tgtEl>
                                        <p:attrNameLst>
                                          <p:attrName>style.rotation</p:attrName>
                                        </p:attrNameLst>
                                      </p:cBhvr>
                                      <p:tavLst>
                                        <p:tav tm="0">
                                          <p:val>
                                            <p:fltVal val="360"/>
                                          </p:val>
                                        </p:tav>
                                        <p:tav tm="100000">
                                          <p:val>
                                            <p:fltVal val="0"/>
                                          </p:val>
                                        </p:tav>
                                      </p:tavLst>
                                    </p:anim>
                                    <p:animEffect transition="in" filter="fade">
                                      <p:cBhvr>
                                        <p:cTn id="60" dur="500"/>
                                        <p:tgtEl>
                                          <p:spTgt spid="46"/>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 calcmode="lin" valueType="num">
                                      <p:cBhvr>
                                        <p:cTn id="65" dur="500" fill="hold"/>
                                        <p:tgtEl>
                                          <p:spTgt spid="52"/>
                                        </p:tgtEl>
                                        <p:attrNameLst>
                                          <p:attrName>style.rotation</p:attrName>
                                        </p:attrNameLst>
                                      </p:cBhvr>
                                      <p:tavLst>
                                        <p:tav tm="0">
                                          <p:val>
                                            <p:fltVal val="360"/>
                                          </p:val>
                                        </p:tav>
                                        <p:tav tm="100000">
                                          <p:val>
                                            <p:fltVal val="0"/>
                                          </p:val>
                                        </p:tav>
                                      </p:tavLst>
                                    </p:anim>
                                    <p:animEffect transition="in" filter="fade">
                                      <p:cBhvr>
                                        <p:cTn id="66" dur="500"/>
                                        <p:tgtEl>
                                          <p:spTgt spid="52"/>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 calcmode="lin" valueType="num">
                                      <p:cBhvr>
                                        <p:cTn id="77" dur="500" fill="hold"/>
                                        <p:tgtEl>
                                          <p:spTgt spid="53"/>
                                        </p:tgtEl>
                                        <p:attrNameLst>
                                          <p:attrName>style.rotation</p:attrName>
                                        </p:attrNameLst>
                                      </p:cBhvr>
                                      <p:tavLst>
                                        <p:tav tm="0">
                                          <p:val>
                                            <p:fltVal val="360"/>
                                          </p:val>
                                        </p:tav>
                                        <p:tav tm="100000">
                                          <p:val>
                                            <p:fltVal val="0"/>
                                          </p:val>
                                        </p:tav>
                                      </p:tavLst>
                                    </p:anim>
                                    <p:animEffect transition="in" filter="fade">
                                      <p:cBhvr>
                                        <p:cTn id="78" dur="500"/>
                                        <p:tgtEl>
                                          <p:spTgt spid="53"/>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 calcmode="lin" valueType="num">
                                      <p:cBhvr>
                                        <p:cTn id="83" dur="500" fill="hold"/>
                                        <p:tgtEl>
                                          <p:spTgt spid="54"/>
                                        </p:tgtEl>
                                        <p:attrNameLst>
                                          <p:attrName>style.rotation</p:attrName>
                                        </p:attrNameLst>
                                      </p:cBhvr>
                                      <p:tavLst>
                                        <p:tav tm="0">
                                          <p:val>
                                            <p:fltVal val="360"/>
                                          </p:val>
                                        </p:tav>
                                        <p:tav tm="100000">
                                          <p:val>
                                            <p:fltVal val="0"/>
                                          </p:val>
                                        </p:tav>
                                      </p:tavLst>
                                    </p:anim>
                                    <p:animEffect transition="in" filter="fade">
                                      <p:cBhvr>
                                        <p:cTn id="84" dur="500"/>
                                        <p:tgtEl>
                                          <p:spTgt spid="54"/>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 calcmode="lin" valueType="num">
                                      <p:cBhvr>
                                        <p:cTn id="89" dur="500" fill="hold"/>
                                        <p:tgtEl>
                                          <p:spTgt spid="65"/>
                                        </p:tgtEl>
                                        <p:attrNameLst>
                                          <p:attrName>style.rotation</p:attrName>
                                        </p:attrNameLst>
                                      </p:cBhvr>
                                      <p:tavLst>
                                        <p:tav tm="0">
                                          <p:val>
                                            <p:fltVal val="360"/>
                                          </p:val>
                                        </p:tav>
                                        <p:tav tm="100000">
                                          <p:val>
                                            <p:fltVal val="0"/>
                                          </p:val>
                                        </p:tav>
                                      </p:tavLst>
                                    </p:anim>
                                    <p:animEffect transition="in" filter="fade">
                                      <p:cBhvr>
                                        <p:cTn id="90" dur="500"/>
                                        <p:tgtEl>
                                          <p:spTgt spid="65"/>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 calcmode="lin" valueType="num">
                                      <p:cBhvr>
                                        <p:cTn id="95" dur="500" fill="hold"/>
                                        <p:tgtEl>
                                          <p:spTgt spid="64"/>
                                        </p:tgtEl>
                                        <p:attrNameLst>
                                          <p:attrName>style.rotation</p:attrName>
                                        </p:attrNameLst>
                                      </p:cBhvr>
                                      <p:tavLst>
                                        <p:tav tm="0">
                                          <p:val>
                                            <p:fltVal val="360"/>
                                          </p:val>
                                        </p:tav>
                                        <p:tav tm="100000">
                                          <p:val>
                                            <p:fltVal val="0"/>
                                          </p:val>
                                        </p:tav>
                                      </p:tavLst>
                                    </p:anim>
                                    <p:animEffect transition="in" filter="fade">
                                      <p:cBhvr>
                                        <p:cTn id="96" dur="500"/>
                                        <p:tgtEl>
                                          <p:spTgt spid="64"/>
                                        </p:tgtEl>
                                      </p:cBhvr>
                                    </p:animEffect>
                                  </p:childTnLst>
                                </p:cTn>
                              </p:par>
                            </p:childTnLst>
                          </p:cTn>
                        </p:par>
                        <p:par>
                          <p:cTn id="97" fill="hold" nodeType="afterGroup">
                            <p:stCondLst>
                              <p:cond delay="1500"/>
                            </p:stCondLst>
                            <p:childTnLst>
                              <p:par>
                                <p:cTn id="98" presetID="22" presetClass="entr" presetSubtype="1"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up)">
                                      <p:cBhvr>
                                        <p:cTn id="100" dur="500"/>
                                        <p:tgtEl>
                                          <p:spTgt spid="8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childTnLst>
                          </p:cTn>
                        </p:par>
                        <p:par>
                          <p:cTn id="104" fill="hold" nodeType="afterGroup">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fade">
                                      <p:cBhvr>
                                        <p:cTn id="128" dur="500"/>
                                        <p:tgtEl>
                                          <p:spTgt spid="11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500"/>
                                        <p:tgtEl>
                                          <p:spTgt spid="1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fade">
                                      <p:cBhvr>
                                        <p:cTn id="134" dur="500"/>
                                        <p:tgtEl>
                                          <p:spTgt spid="11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fade">
                                      <p:cBhvr>
                                        <p:cTn id="137" dur="500"/>
                                        <p:tgtEl>
                                          <p:spTgt spid="11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fade">
                                      <p:cBhvr>
                                        <p:cTn id="140" dur="500"/>
                                        <p:tgtEl>
                                          <p:spTgt spid="11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fade">
                                      <p:cBhvr>
                                        <p:cTn id="143" dur="500"/>
                                        <p:tgtEl>
                                          <p:spTgt spid="1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animEffect transition="in" filter="fade">
                                      <p:cBhvr>
                                        <p:cTn id="146" dur="500"/>
                                        <p:tgtEl>
                                          <p:spTgt spid="12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500"/>
                                        <p:tgtEl>
                                          <p:spTgt spid="12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4"/>
                                        </p:tgtEl>
                                        <p:attrNameLst>
                                          <p:attrName>style.visibility</p:attrName>
                                        </p:attrNameLst>
                                      </p:cBhvr>
                                      <p:to>
                                        <p:strVal val="visible"/>
                                      </p:to>
                                    </p:set>
                                    <p:animEffect transition="in" filter="fade">
                                      <p:cBhvr>
                                        <p:cTn id="158" dur="500"/>
                                        <p:tgtEl>
                                          <p:spTgt spid="12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5"/>
                                        </p:tgtEl>
                                        <p:attrNameLst>
                                          <p:attrName>style.visibility</p:attrName>
                                        </p:attrNameLst>
                                      </p:cBhvr>
                                      <p:to>
                                        <p:strVal val="visible"/>
                                      </p:to>
                                    </p:set>
                                    <p:animEffect transition="in" filter="fade">
                                      <p:cBhvr>
                                        <p:cTn id="161" dur="500"/>
                                        <p:tgtEl>
                                          <p:spTgt spid="12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7"/>
                                        </p:tgtEl>
                                        <p:attrNameLst>
                                          <p:attrName>style.visibility</p:attrName>
                                        </p:attrNameLst>
                                      </p:cBhvr>
                                      <p:to>
                                        <p:strVal val="visible"/>
                                      </p:to>
                                    </p:set>
                                    <p:animEffect transition="in" filter="fade">
                                      <p:cBhvr>
                                        <p:cTn id="167" dur="500"/>
                                        <p:tgtEl>
                                          <p:spTgt spid="12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Effect transition="in" filter="fade">
                                      <p:cBhvr>
                                        <p:cTn id="170" dur="500"/>
                                        <p:tgtEl>
                                          <p:spTgt spid="12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500"/>
                                        <p:tgtEl>
                                          <p:spTgt spid="12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2"/>
                                        </p:tgtEl>
                                        <p:attrNameLst>
                                          <p:attrName>style.visibility</p:attrName>
                                        </p:attrNameLst>
                                      </p:cBhvr>
                                      <p:to>
                                        <p:strVal val="visible"/>
                                      </p:to>
                                    </p:set>
                                    <p:animEffect transition="in" filter="fade">
                                      <p:cBhvr>
                                        <p:cTn id="182" dur="500"/>
                                        <p:tgtEl>
                                          <p:spTgt spid="13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3"/>
                                        </p:tgtEl>
                                        <p:attrNameLst>
                                          <p:attrName>style.visibility</p:attrName>
                                        </p:attrNameLst>
                                      </p:cBhvr>
                                      <p:to>
                                        <p:strVal val="visible"/>
                                      </p:to>
                                    </p:set>
                                    <p:animEffect transition="in" filter="fade">
                                      <p:cBhvr>
                                        <p:cTn id="185" dur="500"/>
                                        <p:tgtEl>
                                          <p:spTgt spid="13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fade">
                                      <p:cBhvr>
                                        <p:cTn id="188" dur="500"/>
                                        <p:tgtEl>
                                          <p:spTgt spid="13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35"/>
                                        </p:tgtEl>
                                        <p:attrNameLst>
                                          <p:attrName>style.visibility</p:attrName>
                                        </p:attrNameLst>
                                      </p:cBhvr>
                                      <p:to>
                                        <p:strVal val="visible"/>
                                      </p:to>
                                    </p:set>
                                    <p:animEffect transition="in" filter="fade">
                                      <p:cBhvr>
                                        <p:cTn id="191" dur="500"/>
                                        <p:tgtEl>
                                          <p:spTgt spid="13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36"/>
                                        </p:tgtEl>
                                        <p:attrNameLst>
                                          <p:attrName>style.visibility</p:attrName>
                                        </p:attrNameLst>
                                      </p:cBhvr>
                                      <p:to>
                                        <p:strVal val="visible"/>
                                      </p:to>
                                    </p:set>
                                    <p:animEffect transition="in" filter="fade">
                                      <p:cBhvr>
                                        <p:cTn id="194" dur="500"/>
                                        <p:tgtEl>
                                          <p:spTgt spid="13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7"/>
                                        </p:tgtEl>
                                        <p:attrNameLst>
                                          <p:attrName>style.visibility</p:attrName>
                                        </p:attrNameLst>
                                      </p:cBhvr>
                                      <p:to>
                                        <p:strVal val="visible"/>
                                      </p:to>
                                    </p:set>
                                    <p:animEffect transition="in" filter="fade">
                                      <p:cBhvr>
                                        <p:cTn id="197" dur="500"/>
                                        <p:tgtEl>
                                          <p:spTgt spid="13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38"/>
                                        </p:tgtEl>
                                        <p:attrNameLst>
                                          <p:attrName>style.visibility</p:attrName>
                                        </p:attrNameLst>
                                      </p:cBhvr>
                                      <p:to>
                                        <p:strVal val="visible"/>
                                      </p:to>
                                    </p:set>
                                    <p:animEffect transition="in" filter="fade">
                                      <p:cBhvr>
                                        <p:cTn id="200" dur="500"/>
                                        <p:tgtEl>
                                          <p:spTgt spid="13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9"/>
                                        </p:tgtEl>
                                        <p:attrNameLst>
                                          <p:attrName>style.visibility</p:attrName>
                                        </p:attrNameLst>
                                      </p:cBhvr>
                                      <p:to>
                                        <p:strVal val="visible"/>
                                      </p:to>
                                    </p:set>
                                    <p:animEffect transition="in" filter="fade">
                                      <p:cBhvr>
                                        <p:cTn id="203" dur="500"/>
                                        <p:tgtEl>
                                          <p:spTgt spid="139"/>
                                        </p:tgtEl>
                                      </p:cBhvr>
                                    </p:animEffect>
                                  </p:childTnLst>
                                </p:cTn>
                              </p:par>
                            </p:childTnLst>
                          </p:cTn>
                        </p:par>
                        <p:par>
                          <p:cTn id="204" fill="hold" nodeType="afterGroup">
                            <p:stCondLst>
                              <p:cond delay="2500"/>
                            </p:stCondLst>
                            <p:childTnLst>
                              <p:par>
                                <p:cTn id="205" presetID="49" presetClass="entr" presetSubtype="0" decel="100000" fill="hold" grpId="0" nodeType="afterEffect">
                                  <p:stCondLst>
                                    <p:cond delay="0"/>
                                  </p:stCondLst>
                                  <p:childTnLst>
                                    <p:set>
                                      <p:cBhvr>
                                        <p:cTn id="206" dur="1" fill="hold">
                                          <p:stCondLst>
                                            <p:cond delay="0"/>
                                          </p:stCondLst>
                                        </p:cTn>
                                        <p:tgtEl>
                                          <p:spTgt spid="73"/>
                                        </p:tgtEl>
                                        <p:attrNameLst>
                                          <p:attrName>style.visibility</p:attrName>
                                        </p:attrNameLst>
                                      </p:cBhvr>
                                      <p:to>
                                        <p:strVal val="visible"/>
                                      </p:to>
                                    </p:set>
                                    <p:anim calcmode="lin" valueType="num">
                                      <p:cBhvr>
                                        <p:cTn id="207" dur="500" fill="hold"/>
                                        <p:tgtEl>
                                          <p:spTgt spid="73"/>
                                        </p:tgtEl>
                                        <p:attrNameLst>
                                          <p:attrName>ppt_w</p:attrName>
                                        </p:attrNameLst>
                                      </p:cBhvr>
                                      <p:tavLst>
                                        <p:tav tm="0">
                                          <p:val>
                                            <p:fltVal val="0"/>
                                          </p:val>
                                        </p:tav>
                                        <p:tav tm="100000">
                                          <p:val>
                                            <p:strVal val="#ppt_w"/>
                                          </p:val>
                                        </p:tav>
                                      </p:tavLst>
                                    </p:anim>
                                    <p:anim calcmode="lin" valueType="num">
                                      <p:cBhvr>
                                        <p:cTn id="208" dur="500" fill="hold"/>
                                        <p:tgtEl>
                                          <p:spTgt spid="73"/>
                                        </p:tgtEl>
                                        <p:attrNameLst>
                                          <p:attrName>ppt_h</p:attrName>
                                        </p:attrNameLst>
                                      </p:cBhvr>
                                      <p:tavLst>
                                        <p:tav tm="0">
                                          <p:val>
                                            <p:fltVal val="0"/>
                                          </p:val>
                                        </p:tav>
                                        <p:tav tm="100000">
                                          <p:val>
                                            <p:strVal val="#ppt_h"/>
                                          </p:val>
                                        </p:tav>
                                      </p:tavLst>
                                    </p:anim>
                                    <p:anim calcmode="lin" valueType="num">
                                      <p:cBhvr>
                                        <p:cTn id="209" dur="500" fill="hold"/>
                                        <p:tgtEl>
                                          <p:spTgt spid="73"/>
                                        </p:tgtEl>
                                        <p:attrNameLst>
                                          <p:attrName>style.rotation</p:attrName>
                                        </p:attrNameLst>
                                      </p:cBhvr>
                                      <p:tavLst>
                                        <p:tav tm="0">
                                          <p:val>
                                            <p:fltVal val="360"/>
                                          </p:val>
                                        </p:tav>
                                        <p:tav tm="100000">
                                          <p:val>
                                            <p:fltVal val="0"/>
                                          </p:val>
                                        </p:tav>
                                      </p:tavLst>
                                    </p:anim>
                                    <p:animEffect transition="in" filter="fade">
                                      <p:cBhvr>
                                        <p:cTn id="210" dur="500"/>
                                        <p:tgtEl>
                                          <p:spTgt spid="73"/>
                                        </p:tgtEl>
                                      </p:cBhvr>
                                    </p:animEffect>
                                  </p:childTnLst>
                                </p:cTn>
                              </p:par>
                              <p:par>
                                <p:cTn id="211" presetID="1" presetClass="emph" presetSubtype="2" fill="hold" nodeType="withEffect">
                                  <p:stCondLst>
                                    <p:cond delay="0"/>
                                  </p:stCondLst>
                                  <p:childTnLst>
                                    <p:animClr clrSpc="rgb" dir="cw">
                                      <p:cBhvr>
                                        <p:cTn id="212" dur="2000" fill="hold"/>
                                        <p:tgtEl>
                                          <p:spTgt spid="73"/>
                                        </p:tgtEl>
                                        <p:attrNameLst>
                                          <p:attrName>fillcolor</p:attrName>
                                        </p:attrNameLst>
                                      </p:cBhvr>
                                      <p:to>
                                        <a:srgbClr val="FF3300"/>
                                      </p:to>
                                    </p:animClr>
                                    <p:set>
                                      <p:cBhvr>
                                        <p:cTn id="213" dur="2000" fill="hold"/>
                                        <p:tgtEl>
                                          <p:spTgt spid="73"/>
                                        </p:tgtEl>
                                        <p:attrNameLst>
                                          <p:attrName>fill.type</p:attrName>
                                        </p:attrNameLst>
                                      </p:cBhvr>
                                      <p:to>
                                        <p:strVal val="solid"/>
                                      </p:to>
                                    </p:set>
                                    <p:set>
                                      <p:cBhvr>
                                        <p:cTn id="214" dur="2000" fill="hold"/>
                                        <p:tgtEl>
                                          <p:spTgt spid="73"/>
                                        </p:tgtEl>
                                        <p:attrNameLst>
                                          <p:attrName>fill.on</p:attrName>
                                        </p:attrNameLst>
                                      </p:cBhvr>
                                      <p:to>
                                        <p:strVal val="true"/>
                                      </p:to>
                                    </p:set>
                                  </p:childTnLst>
                                </p:cTn>
                              </p:par>
                            </p:childTnLst>
                          </p:cTn>
                        </p:par>
                        <p:par>
                          <p:cTn id="215" fill="hold" nodeType="afterGroup">
                            <p:stCondLst>
                              <p:cond delay="4500"/>
                            </p:stCondLst>
                            <p:childTnLst>
                              <p:par>
                                <p:cTn id="216" presetID="10" presetClass="exit" presetSubtype="0" fill="hold" grpId="1" nodeType="afterEffect">
                                  <p:stCondLst>
                                    <p:cond delay="0"/>
                                  </p:stCondLst>
                                  <p:childTnLst>
                                    <p:animEffect transition="out" filter="fade">
                                      <p:cBhvr>
                                        <p:cTn id="217" dur="500"/>
                                        <p:tgtEl>
                                          <p:spTgt spid="115"/>
                                        </p:tgtEl>
                                      </p:cBhvr>
                                    </p:animEffect>
                                    <p:set>
                                      <p:cBhvr>
                                        <p:cTn id="218" dur="1" fill="hold">
                                          <p:stCondLst>
                                            <p:cond delay="499"/>
                                          </p:stCondLst>
                                        </p:cTn>
                                        <p:tgtEl>
                                          <p:spTgt spid="115"/>
                                        </p:tgtEl>
                                        <p:attrNameLst>
                                          <p:attrName>style.visibility</p:attrName>
                                        </p:attrNameLst>
                                      </p:cBhvr>
                                      <p:to>
                                        <p:strVal val="hidden"/>
                                      </p:to>
                                    </p:set>
                                  </p:childTnLst>
                                </p:cTn>
                              </p:par>
                            </p:childTnLst>
                          </p:cTn>
                        </p:par>
                        <p:par>
                          <p:cTn id="219" fill="hold" nodeType="afterGroup">
                            <p:stCondLst>
                              <p:cond delay="5000"/>
                            </p:stCondLst>
                            <p:childTnLst>
                              <p:par>
                                <p:cTn id="220" presetID="10" presetClass="exit" presetSubtype="0" fill="hold" grpId="1" nodeType="afterEffect">
                                  <p:stCondLst>
                                    <p:cond delay="0"/>
                                  </p:stCondLst>
                                  <p:childTnLst>
                                    <p:animEffect transition="out" filter="fade">
                                      <p:cBhvr>
                                        <p:cTn id="221" dur="500"/>
                                        <p:tgtEl>
                                          <p:spTgt spid="114"/>
                                        </p:tgtEl>
                                      </p:cBhvr>
                                    </p:animEffect>
                                    <p:set>
                                      <p:cBhvr>
                                        <p:cTn id="222" dur="1" fill="hold">
                                          <p:stCondLst>
                                            <p:cond delay="499"/>
                                          </p:stCondLst>
                                        </p:cTn>
                                        <p:tgtEl>
                                          <p:spTgt spid="114"/>
                                        </p:tgtEl>
                                        <p:attrNameLst>
                                          <p:attrName>style.visibility</p:attrName>
                                        </p:attrNameLst>
                                      </p:cBhvr>
                                      <p:to>
                                        <p:strVal val="hidden"/>
                                      </p:to>
                                    </p:set>
                                  </p:childTnLst>
                                </p:cTn>
                              </p:par>
                            </p:childTnLst>
                          </p:cTn>
                        </p:par>
                        <p:par>
                          <p:cTn id="223" fill="hold" nodeType="afterGroup">
                            <p:stCondLst>
                              <p:cond delay="5500"/>
                            </p:stCondLst>
                            <p:childTnLst>
                              <p:par>
                                <p:cTn id="224" presetID="10" presetClass="exit" presetSubtype="0" fill="hold" grpId="1" nodeType="afterEffect">
                                  <p:stCondLst>
                                    <p:cond delay="0"/>
                                  </p:stCondLst>
                                  <p:childTnLst>
                                    <p:animEffect transition="out" filter="fade">
                                      <p:cBhvr>
                                        <p:cTn id="225" dur="500"/>
                                        <p:tgtEl>
                                          <p:spTgt spid="113"/>
                                        </p:tgtEl>
                                      </p:cBhvr>
                                    </p:animEffect>
                                    <p:set>
                                      <p:cBhvr>
                                        <p:cTn id="226" dur="1" fill="hold">
                                          <p:stCondLst>
                                            <p:cond delay="499"/>
                                          </p:stCondLst>
                                        </p:cTn>
                                        <p:tgtEl>
                                          <p:spTgt spid="113"/>
                                        </p:tgtEl>
                                        <p:attrNameLst>
                                          <p:attrName>style.visibility</p:attrName>
                                        </p:attrNameLst>
                                      </p:cBhvr>
                                      <p:to>
                                        <p:strVal val="hidden"/>
                                      </p:to>
                                    </p:set>
                                  </p:childTnLst>
                                </p:cTn>
                              </p:par>
                            </p:childTnLst>
                          </p:cTn>
                        </p:par>
                        <p:par>
                          <p:cTn id="227" fill="hold" nodeType="afterGroup">
                            <p:stCondLst>
                              <p:cond delay="6000"/>
                            </p:stCondLst>
                            <p:childTnLst>
                              <p:par>
                                <p:cTn id="228" presetID="10" presetClass="exit" presetSubtype="0" fill="hold" grpId="1" nodeType="afterEffect">
                                  <p:stCondLst>
                                    <p:cond delay="0"/>
                                  </p:stCondLst>
                                  <p:childTnLst>
                                    <p:animEffect transition="out" filter="fade">
                                      <p:cBhvr>
                                        <p:cTn id="229" dur="500"/>
                                        <p:tgtEl>
                                          <p:spTgt spid="112"/>
                                        </p:tgtEl>
                                      </p:cBhvr>
                                    </p:animEffect>
                                    <p:set>
                                      <p:cBhvr>
                                        <p:cTn id="230" dur="1" fill="hold">
                                          <p:stCondLst>
                                            <p:cond delay="499"/>
                                          </p:stCondLst>
                                        </p:cTn>
                                        <p:tgtEl>
                                          <p:spTgt spid="112"/>
                                        </p:tgtEl>
                                        <p:attrNameLst>
                                          <p:attrName>style.visibility</p:attrName>
                                        </p:attrNameLst>
                                      </p:cBhvr>
                                      <p:to>
                                        <p:strVal val="hidden"/>
                                      </p:to>
                                    </p:set>
                                  </p:childTnLst>
                                </p:cTn>
                              </p:par>
                            </p:childTnLst>
                          </p:cTn>
                        </p:par>
                        <p:par>
                          <p:cTn id="231" fill="hold" nodeType="afterGroup">
                            <p:stCondLst>
                              <p:cond delay="6500"/>
                            </p:stCondLst>
                            <p:childTnLst>
                              <p:par>
                                <p:cTn id="232" presetID="10" presetClass="exit" presetSubtype="0" fill="hold" grpId="1" nodeType="afterEffect">
                                  <p:stCondLst>
                                    <p:cond delay="0"/>
                                  </p:stCondLst>
                                  <p:childTnLst>
                                    <p:animEffect transition="out" filter="fade">
                                      <p:cBhvr>
                                        <p:cTn id="233" dur="500"/>
                                        <p:tgtEl>
                                          <p:spTgt spid="119"/>
                                        </p:tgtEl>
                                      </p:cBhvr>
                                    </p:animEffect>
                                    <p:set>
                                      <p:cBhvr>
                                        <p:cTn id="234" dur="1" fill="hold">
                                          <p:stCondLst>
                                            <p:cond delay="499"/>
                                          </p:stCondLst>
                                        </p:cTn>
                                        <p:tgtEl>
                                          <p:spTgt spid="119"/>
                                        </p:tgtEl>
                                        <p:attrNameLst>
                                          <p:attrName>style.visibility</p:attrName>
                                        </p:attrNameLst>
                                      </p:cBhvr>
                                      <p:to>
                                        <p:strVal val="hidden"/>
                                      </p:to>
                                    </p:set>
                                  </p:childTnLst>
                                </p:cTn>
                              </p:par>
                            </p:childTnLst>
                          </p:cTn>
                        </p:par>
                        <p:par>
                          <p:cTn id="235" fill="hold" nodeType="afterGroup">
                            <p:stCondLst>
                              <p:cond delay="7000"/>
                            </p:stCondLst>
                            <p:childTnLst>
                              <p:par>
                                <p:cTn id="236" presetID="10" presetClass="exit" presetSubtype="0" fill="hold" grpId="1" nodeType="afterEffect">
                                  <p:stCondLst>
                                    <p:cond delay="0"/>
                                  </p:stCondLst>
                                  <p:childTnLst>
                                    <p:animEffect transition="out" filter="fade">
                                      <p:cBhvr>
                                        <p:cTn id="237" dur="500"/>
                                        <p:tgtEl>
                                          <p:spTgt spid="118"/>
                                        </p:tgtEl>
                                      </p:cBhvr>
                                    </p:animEffect>
                                    <p:set>
                                      <p:cBhvr>
                                        <p:cTn id="238" dur="1" fill="hold">
                                          <p:stCondLst>
                                            <p:cond delay="499"/>
                                          </p:stCondLst>
                                        </p:cTn>
                                        <p:tgtEl>
                                          <p:spTgt spid="118"/>
                                        </p:tgtEl>
                                        <p:attrNameLst>
                                          <p:attrName>style.visibility</p:attrName>
                                        </p:attrNameLst>
                                      </p:cBhvr>
                                      <p:to>
                                        <p:strVal val="hidden"/>
                                      </p:to>
                                    </p:set>
                                  </p:childTnLst>
                                </p:cTn>
                              </p:par>
                            </p:childTnLst>
                          </p:cTn>
                        </p:par>
                        <p:par>
                          <p:cTn id="239" fill="hold" nodeType="afterGroup">
                            <p:stCondLst>
                              <p:cond delay="7500"/>
                            </p:stCondLst>
                            <p:childTnLst>
                              <p:par>
                                <p:cTn id="240" presetID="10" presetClass="exit" presetSubtype="0" fill="hold" grpId="1" nodeType="afterEffect">
                                  <p:stCondLst>
                                    <p:cond delay="0"/>
                                  </p:stCondLst>
                                  <p:childTnLst>
                                    <p:animEffect transition="out" filter="fade">
                                      <p:cBhvr>
                                        <p:cTn id="241" dur="500"/>
                                        <p:tgtEl>
                                          <p:spTgt spid="117"/>
                                        </p:tgtEl>
                                      </p:cBhvr>
                                    </p:animEffect>
                                    <p:set>
                                      <p:cBhvr>
                                        <p:cTn id="242" dur="1" fill="hold">
                                          <p:stCondLst>
                                            <p:cond delay="499"/>
                                          </p:stCondLst>
                                        </p:cTn>
                                        <p:tgtEl>
                                          <p:spTgt spid="117"/>
                                        </p:tgtEl>
                                        <p:attrNameLst>
                                          <p:attrName>style.visibility</p:attrName>
                                        </p:attrNameLst>
                                      </p:cBhvr>
                                      <p:to>
                                        <p:strVal val="hidden"/>
                                      </p:to>
                                    </p:set>
                                  </p:childTnLst>
                                </p:cTn>
                              </p:par>
                            </p:childTnLst>
                          </p:cTn>
                        </p:par>
                        <p:par>
                          <p:cTn id="243" fill="hold" nodeType="afterGroup">
                            <p:stCondLst>
                              <p:cond delay="8000"/>
                            </p:stCondLst>
                            <p:childTnLst>
                              <p:par>
                                <p:cTn id="244" presetID="10" presetClass="exit" presetSubtype="0" fill="hold" grpId="1" nodeType="afterEffect">
                                  <p:stCondLst>
                                    <p:cond delay="0"/>
                                  </p:stCondLst>
                                  <p:childTnLst>
                                    <p:animEffect transition="out" filter="fade">
                                      <p:cBhvr>
                                        <p:cTn id="245" dur="500"/>
                                        <p:tgtEl>
                                          <p:spTgt spid="116"/>
                                        </p:tgtEl>
                                      </p:cBhvr>
                                    </p:animEffect>
                                    <p:set>
                                      <p:cBhvr>
                                        <p:cTn id="246" dur="1" fill="hold">
                                          <p:stCondLst>
                                            <p:cond delay="499"/>
                                          </p:stCondLst>
                                        </p:cTn>
                                        <p:tgtEl>
                                          <p:spTgt spid="116"/>
                                        </p:tgtEl>
                                        <p:attrNameLst>
                                          <p:attrName>style.visibility</p:attrName>
                                        </p:attrNameLst>
                                      </p:cBhvr>
                                      <p:to>
                                        <p:strVal val="hidden"/>
                                      </p:to>
                                    </p:set>
                                  </p:childTnLst>
                                </p:cTn>
                              </p:par>
                            </p:childTnLst>
                          </p:cTn>
                        </p:par>
                        <p:par>
                          <p:cTn id="247" fill="hold" nodeType="afterGroup">
                            <p:stCondLst>
                              <p:cond delay="8500"/>
                            </p:stCondLst>
                            <p:childTnLst>
                              <p:par>
                                <p:cTn id="248" presetID="10" presetClass="exit" presetSubtype="0" fill="hold" grpId="1" nodeType="afterEffect">
                                  <p:stCondLst>
                                    <p:cond delay="0"/>
                                  </p:stCondLst>
                                  <p:childTnLst>
                                    <p:animEffect transition="out" filter="fade">
                                      <p:cBhvr>
                                        <p:cTn id="249" dur="500"/>
                                        <p:tgtEl>
                                          <p:spTgt spid="123"/>
                                        </p:tgtEl>
                                      </p:cBhvr>
                                    </p:animEffect>
                                    <p:set>
                                      <p:cBhvr>
                                        <p:cTn id="250" dur="1" fill="hold">
                                          <p:stCondLst>
                                            <p:cond delay="499"/>
                                          </p:stCondLst>
                                        </p:cTn>
                                        <p:tgtEl>
                                          <p:spTgt spid="123"/>
                                        </p:tgtEl>
                                        <p:attrNameLst>
                                          <p:attrName>style.visibility</p:attrName>
                                        </p:attrNameLst>
                                      </p:cBhvr>
                                      <p:to>
                                        <p:strVal val="hidden"/>
                                      </p:to>
                                    </p:set>
                                  </p:childTnLst>
                                </p:cTn>
                              </p:par>
                            </p:childTnLst>
                          </p:cTn>
                        </p:par>
                        <p:par>
                          <p:cTn id="251" fill="hold" nodeType="afterGroup">
                            <p:stCondLst>
                              <p:cond delay="9000"/>
                            </p:stCondLst>
                            <p:childTnLst>
                              <p:par>
                                <p:cTn id="252" presetID="10" presetClass="exit" presetSubtype="0" fill="hold" grpId="1" nodeType="afterEffect">
                                  <p:stCondLst>
                                    <p:cond delay="0"/>
                                  </p:stCondLst>
                                  <p:childTnLst>
                                    <p:animEffect transition="out" filter="fade">
                                      <p:cBhvr>
                                        <p:cTn id="253" dur="500"/>
                                        <p:tgtEl>
                                          <p:spTgt spid="122"/>
                                        </p:tgtEl>
                                      </p:cBhvr>
                                    </p:animEffect>
                                    <p:set>
                                      <p:cBhvr>
                                        <p:cTn id="254" dur="1" fill="hold">
                                          <p:stCondLst>
                                            <p:cond delay="499"/>
                                          </p:stCondLst>
                                        </p:cTn>
                                        <p:tgtEl>
                                          <p:spTgt spid="122"/>
                                        </p:tgtEl>
                                        <p:attrNameLst>
                                          <p:attrName>style.visibility</p:attrName>
                                        </p:attrNameLst>
                                      </p:cBhvr>
                                      <p:to>
                                        <p:strVal val="hidden"/>
                                      </p:to>
                                    </p:set>
                                  </p:childTnLst>
                                </p:cTn>
                              </p:par>
                            </p:childTnLst>
                          </p:cTn>
                        </p:par>
                        <p:par>
                          <p:cTn id="255" fill="hold" nodeType="afterGroup">
                            <p:stCondLst>
                              <p:cond delay="9500"/>
                            </p:stCondLst>
                            <p:childTnLst>
                              <p:par>
                                <p:cTn id="256" presetID="10" presetClass="exit" presetSubtype="0" fill="hold" grpId="1" nodeType="afterEffect">
                                  <p:stCondLst>
                                    <p:cond delay="0"/>
                                  </p:stCondLst>
                                  <p:childTnLst>
                                    <p:animEffect transition="out" filter="fade">
                                      <p:cBhvr>
                                        <p:cTn id="257" dur="500"/>
                                        <p:tgtEl>
                                          <p:spTgt spid="121"/>
                                        </p:tgtEl>
                                      </p:cBhvr>
                                    </p:animEffect>
                                    <p:set>
                                      <p:cBhvr>
                                        <p:cTn id="258" dur="1" fill="hold">
                                          <p:stCondLst>
                                            <p:cond delay="499"/>
                                          </p:stCondLst>
                                        </p:cTn>
                                        <p:tgtEl>
                                          <p:spTgt spid="121"/>
                                        </p:tgtEl>
                                        <p:attrNameLst>
                                          <p:attrName>style.visibility</p:attrName>
                                        </p:attrNameLst>
                                      </p:cBhvr>
                                      <p:to>
                                        <p:strVal val="hidden"/>
                                      </p:to>
                                    </p:set>
                                  </p:childTnLst>
                                </p:cTn>
                              </p:par>
                            </p:childTnLst>
                          </p:cTn>
                        </p:par>
                        <p:par>
                          <p:cTn id="259" fill="hold" nodeType="afterGroup">
                            <p:stCondLst>
                              <p:cond delay="10000"/>
                            </p:stCondLst>
                            <p:childTnLst>
                              <p:par>
                                <p:cTn id="260" presetID="10" presetClass="exit" presetSubtype="0" fill="hold" grpId="1" nodeType="afterEffect">
                                  <p:stCondLst>
                                    <p:cond delay="0"/>
                                  </p:stCondLst>
                                  <p:childTnLst>
                                    <p:animEffect transition="out" filter="fade">
                                      <p:cBhvr>
                                        <p:cTn id="261" dur="500"/>
                                        <p:tgtEl>
                                          <p:spTgt spid="120"/>
                                        </p:tgtEl>
                                      </p:cBhvr>
                                    </p:animEffect>
                                    <p:set>
                                      <p:cBhvr>
                                        <p:cTn id="262" dur="1" fill="hold">
                                          <p:stCondLst>
                                            <p:cond delay="499"/>
                                          </p:stCondLst>
                                        </p:cTn>
                                        <p:tgtEl>
                                          <p:spTgt spid="120"/>
                                        </p:tgtEl>
                                        <p:attrNameLst>
                                          <p:attrName>style.visibility</p:attrName>
                                        </p:attrNameLst>
                                      </p:cBhvr>
                                      <p:to>
                                        <p:strVal val="hidden"/>
                                      </p:to>
                                    </p:set>
                                  </p:childTnLst>
                                </p:cTn>
                              </p:par>
                            </p:childTnLst>
                          </p:cTn>
                        </p:par>
                        <p:par>
                          <p:cTn id="263" fill="hold" nodeType="afterGroup">
                            <p:stCondLst>
                              <p:cond delay="10500"/>
                            </p:stCondLst>
                            <p:childTnLst>
                              <p:par>
                                <p:cTn id="264" presetID="10" presetClass="exit" presetSubtype="0" fill="hold" grpId="1" nodeType="afterEffect">
                                  <p:stCondLst>
                                    <p:cond delay="0"/>
                                  </p:stCondLst>
                                  <p:childTnLst>
                                    <p:animEffect transition="out" filter="fade">
                                      <p:cBhvr>
                                        <p:cTn id="265" dur="500"/>
                                        <p:tgtEl>
                                          <p:spTgt spid="127"/>
                                        </p:tgtEl>
                                      </p:cBhvr>
                                    </p:animEffect>
                                    <p:set>
                                      <p:cBhvr>
                                        <p:cTn id="266" dur="1" fill="hold">
                                          <p:stCondLst>
                                            <p:cond delay="499"/>
                                          </p:stCondLst>
                                        </p:cTn>
                                        <p:tgtEl>
                                          <p:spTgt spid="127"/>
                                        </p:tgtEl>
                                        <p:attrNameLst>
                                          <p:attrName>style.visibility</p:attrName>
                                        </p:attrNameLst>
                                      </p:cBhvr>
                                      <p:to>
                                        <p:strVal val="hidden"/>
                                      </p:to>
                                    </p:set>
                                  </p:childTnLst>
                                </p:cTn>
                              </p:par>
                            </p:childTnLst>
                          </p:cTn>
                        </p:par>
                        <p:par>
                          <p:cTn id="267" fill="hold" nodeType="afterGroup">
                            <p:stCondLst>
                              <p:cond delay="11000"/>
                            </p:stCondLst>
                            <p:childTnLst>
                              <p:par>
                                <p:cTn id="268" presetID="6" presetClass="emph" presetSubtype="0" fill="hold" grpId="1" nodeType="afterEffect">
                                  <p:stCondLst>
                                    <p:cond delay="0"/>
                                  </p:stCondLst>
                                  <p:childTnLst>
                                    <p:animScale>
                                      <p:cBhvr>
                                        <p:cTn id="269" dur="2000" fill="hold"/>
                                        <p:tgtEl>
                                          <p:spTgt spid="71"/>
                                        </p:tgtEl>
                                      </p:cBhvr>
                                      <p:by x="150000" y="100000"/>
                                    </p:animScale>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9" presetClass="entr" presetSubtype="0" decel="100000" fill="hold" nodeType="clickEffect">
                                  <p:stCondLst>
                                    <p:cond delay="0"/>
                                  </p:stCondLst>
                                  <p:childTnLst>
                                    <p:set>
                                      <p:cBhvr>
                                        <p:cTn id="273" dur="1" fill="hold">
                                          <p:stCondLst>
                                            <p:cond delay="0"/>
                                          </p:stCondLst>
                                        </p:cTn>
                                        <p:tgtEl>
                                          <p:spTgt spid="3"/>
                                        </p:tgtEl>
                                        <p:attrNameLst>
                                          <p:attrName>style.visibility</p:attrName>
                                        </p:attrNameLst>
                                      </p:cBhvr>
                                      <p:to>
                                        <p:strVal val="visible"/>
                                      </p:to>
                                    </p:set>
                                    <p:anim calcmode="lin" valueType="num">
                                      <p:cBhvr>
                                        <p:cTn id="274" dur="500" fill="hold"/>
                                        <p:tgtEl>
                                          <p:spTgt spid="3"/>
                                        </p:tgtEl>
                                        <p:attrNameLst>
                                          <p:attrName>ppt_w</p:attrName>
                                        </p:attrNameLst>
                                      </p:cBhvr>
                                      <p:tavLst>
                                        <p:tav tm="0">
                                          <p:val>
                                            <p:fltVal val="0"/>
                                          </p:val>
                                        </p:tav>
                                        <p:tav tm="100000">
                                          <p:val>
                                            <p:strVal val="#ppt_w"/>
                                          </p:val>
                                        </p:tav>
                                      </p:tavLst>
                                    </p:anim>
                                    <p:anim calcmode="lin" valueType="num">
                                      <p:cBhvr>
                                        <p:cTn id="275" dur="500" fill="hold"/>
                                        <p:tgtEl>
                                          <p:spTgt spid="3"/>
                                        </p:tgtEl>
                                        <p:attrNameLst>
                                          <p:attrName>ppt_h</p:attrName>
                                        </p:attrNameLst>
                                      </p:cBhvr>
                                      <p:tavLst>
                                        <p:tav tm="0">
                                          <p:val>
                                            <p:fltVal val="0"/>
                                          </p:val>
                                        </p:tav>
                                        <p:tav tm="100000">
                                          <p:val>
                                            <p:strVal val="#ppt_h"/>
                                          </p:val>
                                        </p:tav>
                                      </p:tavLst>
                                    </p:anim>
                                    <p:anim calcmode="lin" valueType="num">
                                      <p:cBhvr>
                                        <p:cTn id="276" dur="500" fill="hold"/>
                                        <p:tgtEl>
                                          <p:spTgt spid="3"/>
                                        </p:tgtEl>
                                        <p:attrNameLst>
                                          <p:attrName>style.rotation</p:attrName>
                                        </p:attrNameLst>
                                      </p:cBhvr>
                                      <p:tavLst>
                                        <p:tav tm="0">
                                          <p:val>
                                            <p:fltVal val="360"/>
                                          </p:val>
                                        </p:tav>
                                        <p:tav tm="100000">
                                          <p:val>
                                            <p:fltVal val="0"/>
                                          </p:val>
                                        </p:tav>
                                      </p:tavLst>
                                    </p:anim>
                                    <p:animEffect transition="in" filter="fade">
                                      <p:cBhvr>
                                        <p:cTn id="277" dur="500"/>
                                        <p:tgtEl>
                                          <p:spTgt spid="3"/>
                                        </p:tgtEl>
                                      </p:cBhvr>
                                    </p:animEffect>
                                  </p:childTnLst>
                                </p:cTn>
                              </p:par>
                              <p:par>
                                <p:cTn id="278" presetID="49" presetClass="entr" presetSubtype="0" decel="100000" fill="hold" nodeType="withEffect">
                                  <p:stCondLst>
                                    <p:cond delay="0"/>
                                  </p:stCondLst>
                                  <p:childTnLst>
                                    <p:set>
                                      <p:cBhvr>
                                        <p:cTn id="279" dur="1" fill="hold">
                                          <p:stCondLst>
                                            <p:cond delay="0"/>
                                          </p:stCondLst>
                                        </p:cTn>
                                        <p:tgtEl>
                                          <p:spTgt spid="4"/>
                                        </p:tgtEl>
                                        <p:attrNameLst>
                                          <p:attrName>style.visibility</p:attrName>
                                        </p:attrNameLst>
                                      </p:cBhvr>
                                      <p:to>
                                        <p:strVal val="visible"/>
                                      </p:to>
                                    </p:set>
                                    <p:anim calcmode="lin" valueType="num">
                                      <p:cBhvr>
                                        <p:cTn id="280" dur="500" fill="hold"/>
                                        <p:tgtEl>
                                          <p:spTgt spid="4"/>
                                        </p:tgtEl>
                                        <p:attrNameLst>
                                          <p:attrName>ppt_w</p:attrName>
                                        </p:attrNameLst>
                                      </p:cBhvr>
                                      <p:tavLst>
                                        <p:tav tm="0">
                                          <p:val>
                                            <p:fltVal val="0"/>
                                          </p:val>
                                        </p:tav>
                                        <p:tav tm="100000">
                                          <p:val>
                                            <p:strVal val="#ppt_w"/>
                                          </p:val>
                                        </p:tav>
                                      </p:tavLst>
                                    </p:anim>
                                    <p:anim calcmode="lin" valueType="num">
                                      <p:cBhvr>
                                        <p:cTn id="281" dur="500" fill="hold"/>
                                        <p:tgtEl>
                                          <p:spTgt spid="4"/>
                                        </p:tgtEl>
                                        <p:attrNameLst>
                                          <p:attrName>ppt_h</p:attrName>
                                        </p:attrNameLst>
                                      </p:cBhvr>
                                      <p:tavLst>
                                        <p:tav tm="0">
                                          <p:val>
                                            <p:fltVal val="0"/>
                                          </p:val>
                                        </p:tav>
                                        <p:tav tm="100000">
                                          <p:val>
                                            <p:strVal val="#ppt_h"/>
                                          </p:val>
                                        </p:tav>
                                      </p:tavLst>
                                    </p:anim>
                                    <p:anim calcmode="lin" valueType="num">
                                      <p:cBhvr>
                                        <p:cTn id="282" dur="500" fill="hold"/>
                                        <p:tgtEl>
                                          <p:spTgt spid="4"/>
                                        </p:tgtEl>
                                        <p:attrNameLst>
                                          <p:attrName>style.rotation</p:attrName>
                                        </p:attrNameLst>
                                      </p:cBhvr>
                                      <p:tavLst>
                                        <p:tav tm="0">
                                          <p:val>
                                            <p:fltVal val="360"/>
                                          </p:val>
                                        </p:tav>
                                        <p:tav tm="100000">
                                          <p:val>
                                            <p:fltVal val="0"/>
                                          </p:val>
                                        </p:tav>
                                      </p:tavLst>
                                    </p:anim>
                                    <p:animEffect transition="in" filter="fade">
                                      <p:cBhvr>
                                        <p:cTn id="283" dur="500"/>
                                        <p:tgtEl>
                                          <p:spTgt spid="4"/>
                                        </p:tgtEl>
                                      </p:cBhvr>
                                    </p:animEffect>
                                  </p:childTnLst>
                                </p:cTn>
                              </p:par>
                              <p:par>
                                <p:cTn id="284" presetID="49" presetClass="entr" presetSubtype="0" decel="100000" fill="hold" grpId="0" nodeType="withEffect">
                                  <p:stCondLst>
                                    <p:cond delay="0"/>
                                  </p:stCondLst>
                                  <p:childTnLst>
                                    <p:set>
                                      <p:cBhvr>
                                        <p:cTn id="285" dur="1" fill="hold">
                                          <p:stCondLst>
                                            <p:cond delay="0"/>
                                          </p:stCondLst>
                                        </p:cTn>
                                        <p:tgtEl>
                                          <p:spTgt spid="36"/>
                                        </p:tgtEl>
                                        <p:attrNameLst>
                                          <p:attrName>style.visibility</p:attrName>
                                        </p:attrNameLst>
                                      </p:cBhvr>
                                      <p:to>
                                        <p:strVal val="visible"/>
                                      </p:to>
                                    </p:set>
                                    <p:anim calcmode="lin" valueType="num">
                                      <p:cBhvr>
                                        <p:cTn id="286" dur="500" fill="hold"/>
                                        <p:tgtEl>
                                          <p:spTgt spid="36"/>
                                        </p:tgtEl>
                                        <p:attrNameLst>
                                          <p:attrName>ppt_w</p:attrName>
                                        </p:attrNameLst>
                                      </p:cBhvr>
                                      <p:tavLst>
                                        <p:tav tm="0">
                                          <p:val>
                                            <p:fltVal val="0"/>
                                          </p:val>
                                        </p:tav>
                                        <p:tav tm="100000">
                                          <p:val>
                                            <p:strVal val="#ppt_w"/>
                                          </p:val>
                                        </p:tav>
                                      </p:tavLst>
                                    </p:anim>
                                    <p:anim calcmode="lin" valueType="num">
                                      <p:cBhvr>
                                        <p:cTn id="287" dur="500" fill="hold"/>
                                        <p:tgtEl>
                                          <p:spTgt spid="36"/>
                                        </p:tgtEl>
                                        <p:attrNameLst>
                                          <p:attrName>ppt_h</p:attrName>
                                        </p:attrNameLst>
                                      </p:cBhvr>
                                      <p:tavLst>
                                        <p:tav tm="0">
                                          <p:val>
                                            <p:fltVal val="0"/>
                                          </p:val>
                                        </p:tav>
                                        <p:tav tm="100000">
                                          <p:val>
                                            <p:strVal val="#ppt_h"/>
                                          </p:val>
                                        </p:tav>
                                      </p:tavLst>
                                    </p:anim>
                                    <p:anim calcmode="lin" valueType="num">
                                      <p:cBhvr>
                                        <p:cTn id="288" dur="500" fill="hold"/>
                                        <p:tgtEl>
                                          <p:spTgt spid="36"/>
                                        </p:tgtEl>
                                        <p:attrNameLst>
                                          <p:attrName>style.rotation</p:attrName>
                                        </p:attrNameLst>
                                      </p:cBhvr>
                                      <p:tavLst>
                                        <p:tav tm="0">
                                          <p:val>
                                            <p:fltVal val="360"/>
                                          </p:val>
                                        </p:tav>
                                        <p:tav tm="100000">
                                          <p:val>
                                            <p:fltVal val="0"/>
                                          </p:val>
                                        </p:tav>
                                      </p:tavLst>
                                    </p:anim>
                                    <p:animEffect transition="in" filter="fade">
                                      <p:cBhvr>
                                        <p:cTn id="289" dur="500"/>
                                        <p:tgtEl>
                                          <p:spTgt spid="36"/>
                                        </p:tgtEl>
                                      </p:cBhvr>
                                    </p:animEffect>
                                  </p:childTnLst>
                                </p:cTn>
                              </p:par>
                              <p:par>
                                <p:cTn id="290" presetID="49" presetClass="entr" presetSubtype="0" decel="100000" fill="hold" grpId="0" nodeType="withEffect">
                                  <p:stCondLst>
                                    <p:cond delay="0"/>
                                  </p:stCondLst>
                                  <p:childTnLst>
                                    <p:set>
                                      <p:cBhvr>
                                        <p:cTn id="291" dur="1" fill="hold">
                                          <p:stCondLst>
                                            <p:cond delay="0"/>
                                          </p:stCondLst>
                                        </p:cTn>
                                        <p:tgtEl>
                                          <p:spTgt spid="37"/>
                                        </p:tgtEl>
                                        <p:attrNameLst>
                                          <p:attrName>style.visibility</p:attrName>
                                        </p:attrNameLst>
                                      </p:cBhvr>
                                      <p:to>
                                        <p:strVal val="visible"/>
                                      </p:to>
                                    </p:set>
                                    <p:anim calcmode="lin" valueType="num">
                                      <p:cBhvr>
                                        <p:cTn id="292" dur="500" fill="hold"/>
                                        <p:tgtEl>
                                          <p:spTgt spid="37"/>
                                        </p:tgtEl>
                                        <p:attrNameLst>
                                          <p:attrName>ppt_w</p:attrName>
                                        </p:attrNameLst>
                                      </p:cBhvr>
                                      <p:tavLst>
                                        <p:tav tm="0">
                                          <p:val>
                                            <p:fltVal val="0"/>
                                          </p:val>
                                        </p:tav>
                                        <p:tav tm="100000">
                                          <p:val>
                                            <p:strVal val="#ppt_w"/>
                                          </p:val>
                                        </p:tav>
                                      </p:tavLst>
                                    </p:anim>
                                    <p:anim calcmode="lin" valueType="num">
                                      <p:cBhvr>
                                        <p:cTn id="293" dur="500" fill="hold"/>
                                        <p:tgtEl>
                                          <p:spTgt spid="37"/>
                                        </p:tgtEl>
                                        <p:attrNameLst>
                                          <p:attrName>ppt_h</p:attrName>
                                        </p:attrNameLst>
                                      </p:cBhvr>
                                      <p:tavLst>
                                        <p:tav tm="0">
                                          <p:val>
                                            <p:fltVal val="0"/>
                                          </p:val>
                                        </p:tav>
                                        <p:tav tm="100000">
                                          <p:val>
                                            <p:strVal val="#ppt_h"/>
                                          </p:val>
                                        </p:tav>
                                      </p:tavLst>
                                    </p:anim>
                                    <p:anim calcmode="lin" valueType="num">
                                      <p:cBhvr>
                                        <p:cTn id="294" dur="500" fill="hold"/>
                                        <p:tgtEl>
                                          <p:spTgt spid="37"/>
                                        </p:tgtEl>
                                        <p:attrNameLst>
                                          <p:attrName>style.rotation</p:attrName>
                                        </p:attrNameLst>
                                      </p:cBhvr>
                                      <p:tavLst>
                                        <p:tav tm="0">
                                          <p:val>
                                            <p:fltVal val="360"/>
                                          </p:val>
                                        </p:tav>
                                        <p:tav tm="100000">
                                          <p:val>
                                            <p:fltVal val="0"/>
                                          </p:val>
                                        </p:tav>
                                      </p:tavLst>
                                    </p:anim>
                                    <p:animEffect transition="in" filter="fade">
                                      <p:cBhvr>
                                        <p:cTn id="295" dur="500"/>
                                        <p:tgtEl>
                                          <p:spTgt spid="37"/>
                                        </p:tgtEl>
                                      </p:cBhvr>
                                    </p:animEffect>
                                  </p:childTnLst>
                                </p:cTn>
                              </p:par>
                            </p:childTnLst>
                          </p:cTn>
                        </p:par>
                        <p:par>
                          <p:cTn id="296" fill="hold" nodeType="afterGroup">
                            <p:stCondLst>
                              <p:cond delay="500"/>
                            </p:stCondLst>
                            <p:childTnLst>
                              <p:par>
                                <p:cTn id="297" presetID="22" presetClass="entr" presetSubtype="1" fill="hold" grpId="0" nodeType="after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wipe(up)">
                                      <p:cBhvr>
                                        <p:cTn id="299" dur="500"/>
                                        <p:tgtEl>
                                          <p:spTgt spid="50"/>
                                        </p:tgtEl>
                                      </p:cBhvr>
                                    </p:animEffect>
                                  </p:childTnLst>
                                </p:cTn>
                              </p:par>
                            </p:childTnLst>
                          </p:cTn>
                        </p:par>
                        <p:par>
                          <p:cTn id="300" fill="hold" nodeType="afterGroup">
                            <p:stCondLst>
                              <p:cond delay="1000"/>
                            </p:stCondLst>
                            <p:childTnLst>
                              <p:par>
                                <p:cTn id="301" presetID="49" presetClass="entr" presetSubtype="0" decel="10000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 calcmode="lin" valueType="num">
                                      <p:cBhvr>
                                        <p:cTn id="303" dur="500" fill="hold"/>
                                        <p:tgtEl>
                                          <p:spTgt spid="66"/>
                                        </p:tgtEl>
                                        <p:attrNameLst>
                                          <p:attrName>ppt_w</p:attrName>
                                        </p:attrNameLst>
                                      </p:cBhvr>
                                      <p:tavLst>
                                        <p:tav tm="0">
                                          <p:val>
                                            <p:fltVal val="0"/>
                                          </p:val>
                                        </p:tav>
                                        <p:tav tm="100000">
                                          <p:val>
                                            <p:strVal val="#ppt_w"/>
                                          </p:val>
                                        </p:tav>
                                      </p:tavLst>
                                    </p:anim>
                                    <p:anim calcmode="lin" valueType="num">
                                      <p:cBhvr>
                                        <p:cTn id="304" dur="500" fill="hold"/>
                                        <p:tgtEl>
                                          <p:spTgt spid="66"/>
                                        </p:tgtEl>
                                        <p:attrNameLst>
                                          <p:attrName>ppt_h</p:attrName>
                                        </p:attrNameLst>
                                      </p:cBhvr>
                                      <p:tavLst>
                                        <p:tav tm="0">
                                          <p:val>
                                            <p:fltVal val="0"/>
                                          </p:val>
                                        </p:tav>
                                        <p:tav tm="100000">
                                          <p:val>
                                            <p:strVal val="#ppt_h"/>
                                          </p:val>
                                        </p:tav>
                                      </p:tavLst>
                                    </p:anim>
                                    <p:anim calcmode="lin" valueType="num">
                                      <p:cBhvr>
                                        <p:cTn id="305" dur="500" fill="hold"/>
                                        <p:tgtEl>
                                          <p:spTgt spid="66"/>
                                        </p:tgtEl>
                                        <p:attrNameLst>
                                          <p:attrName>style.rotation</p:attrName>
                                        </p:attrNameLst>
                                      </p:cBhvr>
                                      <p:tavLst>
                                        <p:tav tm="0">
                                          <p:val>
                                            <p:fltVal val="360"/>
                                          </p:val>
                                        </p:tav>
                                        <p:tav tm="100000">
                                          <p:val>
                                            <p:fltVal val="0"/>
                                          </p:val>
                                        </p:tav>
                                      </p:tavLst>
                                    </p:anim>
                                    <p:animEffect transition="in" filter="fade">
                                      <p:cBhvr>
                                        <p:cTn id="306" dur="500"/>
                                        <p:tgtEl>
                                          <p:spTgt spid="66"/>
                                        </p:tgtEl>
                                      </p:cBhvr>
                                    </p:animEffect>
                                  </p:childTnLst>
                                </p:cTn>
                              </p:par>
                              <p:par>
                                <p:cTn id="307" presetID="49" presetClass="entr" presetSubtype="0" decel="100000" fill="hold" grpId="0" nodeType="withEffect">
                                  <p:stCondLst>
                                    <p:cond delay="0"/>
                                  </p:stCondLst>
                                  <p:childTnLst>
                                    <p:set>
                                      <p:cBhvr>
                                        <p:cTn id="308" dur="1" fill="hold">
                                          <p:stCondLst>
                                            <p:cond delay="0"/>
                                          </p:stCondLst>
                                        </p:cTn>
                                        <p:tgtEl>
                                          <p:spTgt spid="55"/>
                                        </p:tgtEl>
                                        <p:attrNameLst>
                                          <p:attrName>style.visibility</p:attrName>
                                        </p:attrNameLst>
                                      </p:cBhvr>
                                      <p:to>
                                        <p:strVal val="visible"/>
                                      </p:to>
                                    </p:set>
                                    <p:anim calcmode="lin" valueType="num">
                                      <p:cBhvr>
                                        <p:cTn id="309" dur="500" fill="hold"/>
                                        <p:tgtEl>
                                          <p:spTgt spid="55"/>
                                        </p:tgtEl>
                                        <p:attrNameLst>
                                          <p:attrName>ppt_w</p:attrName>
                                        </p:attrNameLst>
                                      </p:cBhvr>
                                      <p:tavLst>
                                        <p:tav tm="0">
                                          <p:val>
                                            <p:fltVal val="0"/>
                                          </p:val>
                                        </p:tav>
                                        <p:tav tm="100000">
                                          <p:val>
                                            <p:strVal val="#ppt_w"/>
                                          </p:val>
                                        </p:tav>
                                      </p:tavLst>
                                    </p:anim>
                                    <p:anim calcmode="lin" valueType="num">
                                      <p:cBhvr>
                                        <p:cTn id="310" dur="500" fill="hold"/>
                                        <p:tgtEl>
                                          <p:spTgt spid="55"/>
                                        </p:tgtEl>
                                        <p:attrNameLst>
                                          <p:attrName>ppt_h</p:attrName>
                                        </p:attrNameLst>
                                      </p:cBhvr>
                                      <p:tavLst>
                                        <p:tav tm="0">
                                          <p:val>
                                            <p:fltVal val="0"/>
                                          </p:val>
                                        </p:tav>
                                        <p:tav tm="100000">
                                          <p:val>
                                            <p:strVal val="#ppt_h"/>
                                          </p:val>
                                        </p:tav>
                                      </p:tavLst>
                                    </p:anim>
                                    <p:anim calcmode="lin" valueType="num">
                                      <p:cBhvr>
                                        <p:cTn id="311" dur="500" fill="hold"/>
                                        <p:tgtEl>
                                          <p:spTgt spid="55"/>
                                        </p:tgtEl>
                                        <p:attrNameLst>
                                          <p:attrName>style.rotation</p:attrName>
                                        </p:attrNameLst>
                                      </p:cBhvr>
                                      <p:tavLst>
                                        <p:tav tm="0">
                                          <p:val>
                                            <p:fltVal val="360"/>
                                          </p:val>
                                        </p:tav>
                                        <p:tav tm="100000">
                                          <p:val>
                                            <p:fltVal val="0"/>
                                          </p:val>
                                        </p:tav>
                                      </p:tavLst>
                                    </p:anim>
                                    <p:animEffect transition="in" filter="fade">
                                      <p:cBhvr>
                                        <p:cTn id="312" dur="500"/>
                                        <p:tgtEl>
                                          <p:spTgt spid="55"/>
                                        </p:tgtEl>
                                      </p:cBhvr>
                                    </p:animEffect>
                                  </p:childTnLst>
                                </p:cTn>
                              </p:par>
                              <p:par>
                                <p:cTn id="313" presetID="49" presetClass="entr" presetSubtype="0" decel="100000" fill="hold" grpId="0" nodeType="withEffect">
                                  <p:stCondLst>
                                    <p:cond delay="0"/>
                                  </p:stCondLst>
                                  <p:childTnLst>
                                    <p:set>
                                      <p:cBhvr>
                                        <p:cTn id="314" dur="1" fill="hold">
                                          <p:stCondLst>
                                            <p:cond delay="0"/>
                                          </p:stCondLst>
                                        </p:cTn>
                                        <p:tgtEl>
                                          <p:spTgt spid="57"/>
                                        </p:tgtEl>
                                        <p:attrNameLst>
                                          <p:attrName>style.visibility</p:attrName>
                                        </p:attrNameLst>
                                      </p:cBhvr>
                                      <p:to>
                                        <p:strVal val="visible"/>
                                      </p:to>
                                    </p:set>
                                    <p:anim calcmode="lin" valueType="num">
                                      <p:cBhvr>
                                        <p:cTn id="315" dur="500" fill="hold"/>
                                        <p:tgtEl>
                                          <p:spTgt spid="57"/>
                                        </p:tgtEl>
                                        <p:attrNameLst>
                                          <p:attrName>ppt_w</p:attrName>
                                        </p:attrNameLst>
                                      </p:cBhvr>
                                      <p:tavLst>
                                        <p:tav tm="0">
                                          <p:val>
                                            <p:fltVal val="0"/>
                                          </p:val>
                                        </p:tav>
                                        <p:tav tm="100000">
                                          <p:val>
                                            <p:strVal val="#ppt_w"/>
                                          </p:val>
                                        </p:tav>
                                      </p:tavLst>
                                    </p:anim>
                                    <p:anim calcmode="lin" valueType="num">
                                      <p:cBhvr>
                                        <p:cTn id="316" dur="500" fill="hold"/>
                                        <p:tgtEl>
                                          <p:spTgt spid="57"/>
                                        </p:tgtEl>
                                        <p:attrNameLst>
                                          <p:attrName>ppt_h</p:attrName>
                                        </p:attrNameLst>
                                      </p:cBhvr>
                                      <p:tavLst>
                                        <p:tav tm="0">
                                          <p:val>
                                            <p:fltVal val="0"/>
                                          </p:val>
                                        </p:tav>
                                        <p:tav tm="100000">
                                          <p:val>
                                            <p:strVal val="#ppt_h"/>
                                          </p:val>
                                        </p:tav>
                                      </p:tavLst>
                                    </p:anim>
                                    <p:anim calcmode="lin" valueType="num">
                                      <p:cBhvr>
                                        <p:cTn id="317" dur="500" fill="hold"/>
                                        <p:tgtEl>
                                          <p:spTgt spid="57"/>
                                        </p:tgtEl>
                                        <p:attrNameLst>
                                          <p:attrName>style.rotation</p:attrName>
                                        </p:attrNameLst>
                                      </p:cBhvr>
                                      <p:tavLst>
                                        <p:tav tm="0">
                                          <p:val>
                                            <p:fltVal val="360"/>
                                          </p:val>
                                        </p:tav>
                                        <p:tav tm="100000">
                                          <p:val>
                                            <p:fltVal val="0"/>
                                          </p:val>
                                        </p:tav>
                                      </p:tavLst>
                                    </p:anim>
                                    <p:animEffect transition="in" filter="fade">
                                      <p:cBhvr>
                                        <p:cTn id="318" dur="500"/>
                                        <p:tgtEl>
                                          <p:spTgt spid="57"/>
                                        </p:tgtEl>
                                      </p:cBhvr>
                                    </p:animEffect>
                                  </p:childTnLst>
                                </p:cTn>
                              </p:par>
                              <p:par>
                                <p:cTn id="319" presetID="49" presetClass="entr" presetSubtype="0" decel="100000" fill="hold" grpId="0" nodeType="withEffect">
                                  <p:stCondLst>
                                    <p:cond delay="0"/>
                                  </p:stCondLst>
                                  <p:childTnLst>
                                    <p:set>
                                      <p:cBhvr>
                                        <p:cTn id="320" dur="1" fill="hold">
                                          <p:stCondLst>
                                            <p:cond delay="0"/>
                                          </p:stCondLst>
                                        </p:cTn>
                                        <p:tgtEl>
                                          <p:spTgt spid="58"/>
                                        </p:tgtEl>
                                        <p:attrNameLst>
                                          <p:attrName>style.visibility</p:attrName>
                                        </p:attrNameLst>
                                      </p:cBhvr>
                                      <p:to>
                                        <p:strVal val="visible"/>
                                      </p:to>
                                    </p:set>
                                    <p:anim calcmode="lin" valueType="num">
                                      <p:cBhvr>
                                        <p:cTn id="321" dur="500" fill="hold"/>
                                        <p:tgtEl>
                                          <p:spTgt spid="58"/>
                                        </p:tgtEl>
                                        <p:attrNameLst>
                                          <p:attrName>ppt_w</p:attrName>
                                        </p:attrNameLst>
                                      </p:cBhvr>
                                      <p:tavLst>
                                        <p:tav tm="0">
                                          <p:val>
                                            <p:fltVal val="0"/>
                                          </p:val>
                                        </p:tav>
                                        <p:tav tm="100000">
                                          <p:val>
                                            <p:strVal val="#ppt_w"/>
                                          </p:val>
                                        </p:tav>
                                      </p:tavLst>
                                    </p:anim>
                                    <p:anim calcmode="lin" valueType="num">
                                      <p:cBhvr>
                                        <p:cTn id="322" dur="500" fill="hold"/>
                                        <p:tgtEl>
                                          <p:spTgt spid="58"/>
                                        </p:tgtEl>
                                        <p:attrNameLst>
                                          <p:attrName>ppt_h</p:attrName>
                                        </p:attrNameLst>
                                      </p:cBhvr>
                                      <p:tavLst>
                                        <p:tav tm="0">
                                          <p:val>
                                            <p:fltVal val="0"/>
                                          </p:val>
                                        </p:tav>
                                        <p:tav tm="100000">
                                          <p:val>
                                            <p:strVal val="#ppt_h"/>
                                          </p:val>
                                        </p:tav>
                                      </p:tavLst>
                                    </p:anim>
                                    <p:anim calcmode="lin" valueType="num">
                                      <p:cBhvr>
                                        <p:cTn id="323" dur="500" fill="hold"/>
                                        <p:tgtEl>
                                          <p:spTgt spid="58"/>
                                        </p:tgtEl>
                                        <p:attrNameLst>
                                          <p:attrName>style.rotation</p:attrName>
                                        </p:attrNameLst>
                                      </p:cBhvr>
                                      <p:tavLst>
                                        <p:tav tm="0">
                                          <p:val>
                                            <p:fltVal val="360"/>
                                          </p:val>
                                        </p:tav>
                                        <p:tav tm="100000">
                                          <p:val>
                                            <p:fltVal val="0"/>
                                          </p:val>
                                        </p:tav>
                                      </p:tavLst>
                                    </p:anim>
                                    <p:animEffect transition="in" filter="fade">
                                      <p:cBhvr>
                                        <p:cTn id="324" dur="500"/>
                                        <p:tgtEl>
                                          <p:spTgt spid="58"/>
                                        </p:tgtEl>
                                      </p:cBhvr>
                                    </p:animEffect>
                                  </p:childTnLst>
                                </p:cTn>
                              </p:par>
                              <p:par>
                                <p:cTn id="325" presetID="49" presetClass="entr" presetSubtype="0" decel="100000" fill="hold" grpId="0" nodeType="withEffect">
                                  <p:stCondLst>
                                    <p:cond delay="0"/>
                                  </p:stCondLst>
                                  <p:childTnLst>
                                    <p:set>
                                      <p:cBhvr>
                                        <p:cTn id="326" dur="1" fill="hold">
                                          <p:stCondLst>
                                            <p:cond delay="0"/>
                                          </p:stCondLst>
                                        </p:cTn>
                                        <p:tgtEl>
                                          <p:spTgt spid="56"/>
                                        </p:tgtEl>
                                        <p:attrNameLst>
                                          <p:attrName>style.visibility</p:attrName>
                                        </p:attrNameLst>
                                      </p:cBhvr>
                                      <p:to>
                                        <p:strVal val="visible"/>
                                      </p:to>
                                    </p:set>
                                    <p:anim calcmode="lin" valueType="num">
                                      <p:cBhvr>
                                        <p:cTn id="327" dur="500" fill="hold"/>
                                        <p:tgtEl>
                                          <p:spTgt spid="56"/>
                                        </p:tgtEl>
                                        <p:attrNameLst>
                                          <p:attrName>ppt_w</p:attrName>
                                        </p:attrNameLst>
                                      </p:cBhvr>
                                      <p:tavLst>
                                        <p:tav tm="0">
                                          <p:val>
                                            <p:fltVal val="0"/>
                                          </p:val>
                                        </p:tav>
                                        <p:tav tm="100000">
                                          <p:val>
                                            <p:strVal val="#ppt_w"/>
                                          </p:val>
                                        </p:tav>
                                      </p:tavLst>
                                    </p:anim>
                                    <p:anim calcmode="lin" valueType="num">
                                      <p:cBhvr>
                                        <p:cTn id="328" dur="500" fill="hold"/>
                                        <p:tgtEl>
                                          <p:spTgt spid="56"/>
                                        </p:tgtEl>
                                        <p:attrNameLst>
                                          <p:attrName>ppt_h</p:attrName>
                                        </p:attrNameLst>
                                      </p:cBhvr>
                                      <p:tavLst>
                                        <p:tav tm="0">
                                          <p:val>
                                            <p:fltVal val="0"/>
                                          </p:val>
                                        </p:tav>
                                        <p:tav tm="100000">
                                          <p:val>
                                            <p:strVal val="#ppt_h"/>
                                          </p:val>
                                        </p:tav>
                                      </p:tavLst>
                                    </p:anim>
                                    <p:anim calcmode="lin" valueType="num">
                                      <p:cBhvr>
                                        <p:cTn id="329" dur="500" fill="hold"/>
                                        <p:tgtEl>
                                          <p:spTgt spid="56"/>
                                        </p:tgtEl>
                                        <p:attrNameLst>
                                          <p:attrName>style.rotation</p:attrName>
                                        </p:attrNameLst>
                                      </p:cBhvr>
                                      <p:tavLst>
                                        <p:tav tm="0">
                                          <p:val>
                                            <p:fltVal val="360"/>
                                          </p:val>
                                        </p:tav>
                                        <p:tav tm="100000">
                                          <p:val>
                                            <p:fltVal val="0"/>
                                          </p:val>
                                        </p:tav>
                                      </p:tavLst>
                                    </p:anim>
                                    <p:animEffect transition="in" filter="fade">
                                      <p:cBhvr>
                                        <p:cTn id="330" dur="500"/>
                                        <p:tgtEl>
                                          <p:spTgt spid="56"/>
                                        </p:tgtEl>
                                      </p:cBhvr>
                                    </p:animEffect>
                                  </p:childTnLst>
                                </p:cTn>
                              </p:par>
                            </p:childTnLst>
                          </p:cTn>
                        </p:par>
                        <p:par>
                          <p:cTn id="331" fill="hold" nodeType="afterGroup">
                            <p:stCondLst>
                              <p:cond delay="1500"/>
                            </p:stCondLst>
                            <p:childTnLst>
                              <p:par>
                                <p:cTn id="332" presetID="49" presetClass="entr" presetSubtype="0" decel="100000" fill="hold" nodeType="afterEffect">
                                  <p:stCondLst>
                                    <p:cond delay="0"/>
                                  </p:stCondLst>
                                  <p:childTnLst>
                                    <p:set>
                                      <p:cBhvr>
                                        <p:cTn id="333" dur="1" fill="hold">
                                          <p:stCondLst>
                                            <p:cond delay="0"/>
                                          </p:stCondLst>
                                        </p:cTn>
                                        <p:tgtEl>
                                          <p:spTgt spid="7"/>
                                        </p:tgtEl>
                                        <p:attrNameLst>
                                          <p:attrName>style.visibility</p:attrName>
                                        </p:attrNameLst>
                                      </p:cBhvr>
                                      <p:to>
                                        <p:strVal val="visible"/>
                                      </p:to>
                                    </p:set>
                                    <p:anim calcmode="lin" valueType="num">
                                      <p:cBhvr>
                                        <p:cTn id="334" dur="500" fill="hold"/>
                                        <p:tgtEl>
                                          <p:spTgt spid="7"/>
                                        </p:tgtEl>
                                        <p:attrNameLst>
                                          <p:attrName>ppt_w</p:attrName>
                                        </p:attrNameLst>
                                      </p:cBhvr>
                                      <p:tavLst>
                                        <p:tav tm="0">
                                          <p:val>
                                            <p:fltVal val="0"/>
                                          </p:val>
                                        </p:tav>
                                        <p:tav tm="100000">
                                          <p:val>
                                            <p:strVal val="#ppt_w"/>
                                          </p:val>
                                        </p:tav>
                                      </p:tavLst>
                                    </p:anim>
                                    <p:anim calcmode="lin" valueType="num">
                                      <p:cBhvr>
                                        <p:cTn id="335" dur="500" fill="hold"/>
                                        <p:tgtEl>
                                          <p:spTgt spid="7"/>
                                        </p:tgtEl>
                                        <p:attrNameLst>
                                          <p:attrName>ppt_h</p:attrName>
                                        </p:attrNameLst>
                                      </p:cBhvr>
                                      <p:tavLst>
                                        <p:tav tm="0">
                                          <p:val>
                                            <p:fltVal val="0"/>
                                          </p:val>
                                        </p:tav>
                                        <p:tav tm="100000">
                                          <p:val>
                                            <p:strVal val="#ppt_h"/>
                                          </p:val>
                                        </p:tav>
                                      </p:tavLst>
                                    </p:anim>
                                    <p:anim calcmode="lin" valueType="num">
                                      <p:cBhvr>
                                        <p:cTn id="336" dur="500" fill="hold"/>
                                        <p:tgtEl>
                                          <p:spTgt spid="7"/>
                                        </p:tgtEl>
                                        <p:attrNameLst>
                                          <p:attrName>style.rotation</p:attrName>
                                        </p:attrNameLst>
                                      </p:cBhvr>
                                      <p:tavLst>
                                        <p:tav tm="0">
                                          <p:val>
                                            <p:fltVal val="360"/>
                                          </p:val>
                                        </p:tav>
                                        <p:tav tm="100000">
                                          <p:val>
                                            <p:fltVal val="0"/>
                                          </p:val>
                                        </p:tav>
                                      </p:tavLst>
                                    </p:anim>
                                    <p:animEffect transition="in" filter="fade">
                                      <p:cBhvr>
                                        <p:cTn id="337" dur="500"/>
                                        <p:tgtEl>
                                          <p:spTgt spid="7"/>
                                        </p:tgtEl>
                                      </p:cBhvr>
                                    </p:animEffect>
                                  </p:childTnLst>
                                </p:cTn>
                              </p:par>
                              <p:par>
                                <p:cTn id="338" presetID="49" presetClass="entr" presetSubtype="0" decel="10000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 calcmode="lin" valueType="num">
                                      <p:cBhvr>
                                        <p:cTn id="340" dur="500" fill="hold"/>
                                        <p:tgtEl>
                                          <p:spTgt spid="9"/>
                                        </p:tgtEl>
                                        <p:attrNameLst>
                                          <p:attrName>ppt_w</p:attrName>
                                        </p:attrNameLst>
                                      </p:cBhvr>
                                      <p:tavLst>
                                        <p:tav tm="0">
                                          <p:val>
                                            <p:fltVal val="0"/>
                                          </p:val>
                                        </p:tav>
                                        <p:tav tm="100000">
                                          <p:val>
                                            <p:strVal val="#ppt_w"/>
                                          </p:val>
                                        </p:tav>
                                      </p:tavLst>
                                    </p:anim>
                                    <p:anim calcmode="lin" valueType="num">
                                      <p:cBhvr>
                                        <p:cTn id="341" dur="500" fill="hold"/>
                                        <p:tgtEl>
                                          <p:spTgt spid="9"/>
                                        </p:tgtEl>
                                        <p:attrNameLst>
                                          <p:attrName>ppt_h</p:attrName>
                                        </p:attrNameLst>
                                      </p:cBhvr>
                                      <p:tavLst>
                                        <p:tav tm="0">
                                          <p:val>
                                            <p:fltVal val="0"/>
                                          </p:val>
                                        </p:tav>
                                        <p:tav tm="100000">
                                          <p:val>
                                            <p:strVal val="#ppt_h"/>
                                          </p:val>
                                        </p:tav>
                                      </p:tavLst>
                                    </p:anim>
                                    <p:anim calcmode="lin" valueType="num">
                                      <p:cBhvr>
                                        <p:cTn id="342" dur="500" fill="hold"/>
                                        <p:tgtEl>
                                          <p:spTgt spid="9"/>
                                        </p:tgtEl>
                                        <p:attrNameLst>
                                          <p:attrName>style.rotation</p:attrName>
                                        </p:attrNameLst>
                                      </p:cBhvr>
                                      <p:tavLst>
                                        <p:tav tm="0">
                                          <p:val>
                                            <p:fltVal val="360"/>
                                          </p:val>
                                        </p:tav>
                                        <p:tav tm="100000">
                                          <p:val>
                                            <p:fltVal val="0"/>
                                          </p:val>
                                        </p:tav>
                                      </p:tavLst>
                                    </p:anim>
                                    <p:animEffect transition="in" filter="fade">
                                      <p:cBhvr>
                                        <p:cTn id="343" dur="500"/>
                                        <p:tgtEl>
                                          <p:spTgt spid="9"/>
                                        </p:tgtEl>
                                      </p:cBhvr>
                                    </p:animEffect>
                                  </p:childTnLst>
                                </p:cTn>
                              </p:par>
                              <p:par>
                                <p:cTn id="344" presetID="49" presetClass="entr" presetSubtype="0" decel="100000" fill="hold" nodeType="withEffect">
                                  <p:stCondLst>
                                    <p:cond delay="0"/>
                                  </p:stCondLst>
                                  <p:childTnLst>
                                    <p:set>
                                      <p:cBhvr>
                                        <p:cTn id="345" dur="1" fill="hold">
                                          <p:stCondLst>
                                            <p:cond delay="0"/>
                                          </p:stCondLst>
                                        </p:cTn>
                                        <p:tgtEl>
                                          <p:spTgt spid="10"/>
                                        </p:tgtEl>
                                        <p:attrNameLst>
                                          <p:attrName>style.visibility</p:attrName>
                                        </p:attrNameLst>
                                      </p:cBhvr>
                                      <p:to>
                                        <p:strVal val="visible"/>
                                      </p:to>
                                    </p:set>
                                    <p:anim calcmode="lin" valueType="num">
                                      <p:cBhvr>
                                        <p:cTn id="346" dur="500" fill="hold"/>
                                        <p:tgtEl>
                                          <p:spTgt spid="10"/>
                                        </p:tgtEl>
                                        <p:attrNameLst>
                                          <p:attrName>ppt_w</p:attrName>
                                        </p:attrNameLst>
                                      </p:cBhvr>
                                      <p:tavLst>
                                        <p:tav tm="0">
                                          <p:val>
                                            <p:fltVal val="0"/>
                                          </p:val>
                                        </p:tav>
                                        <p:tav tm="100000">
                                          <p:val>
                                            <p:strVal val="#ppt_w"/>
                                          </p:val>
                                        </p:tav>
                                      </p:tavLst>
                                    </p:anim>
                                    <p:anim calcmode="lin" valueType="num">
                                      <p:cBhvr>
                                        <p:cTn id="347" dur="500" fill="hold"/>
                                        <p:tgtEl>
                                          <p:spTgt spid="10"/>
                                        </p:tgtEl>
                                        <p:attrNameLst>
                                          <p:attrName>ppt_h</p:attrName>
                                        </p:attrNameLst>
                                      </p:cBhvr>
                                      <p:tavLst>
                                        <p:tav tm="0">
                                          <p:val>
                                            <p:fltVal val="0"/>
                                          </p:val>
                                        </p:tav>
                                        <p:tav tm="100000">
                                          <p:val>
                                            <p:strVal val="#ppt_h"/>
                                          </p:val>
                                        </p:tav>
                                      </p:tavLst>
                                    </p:anim>
                                    <p:anim calcmode="lin" valueType="num">
                                      <p:cBhvr>
                                        <p:cTn id="348" dur="500" fill="hold"/>
                                        <p:tgtEl>
                                          <p:spTgt spid="10"/>
                                        </p:tgtEl>
                                        <p:attrNameLst>
                                          <p:attrName>style.rotation</p:attrName>
                                        </p:attrNameLst>
                                      </p:cBhvr>
                                      <p:tavLst>
                                        <p:tav tm="0">
                                          <p:val>
                                            <p:fltVal val="360"/>
                                          </p:val>
                                        </p:tav>
                                        <p:tav tm="100000">
                                          <p:val>
                                            <p:fltVal val="0"/>
                                          </p:val>
                                        </p:tav>
                                      </p:tavLst>
                                    </p:anim>
                                    <p:animEffect transition="in" filter="fade">
                                      <p:cBhvr>
                                        <p:cTn id="349" dur="500"/>
                                        <p:tgtEl>
                                          <p:spTgt spid="10"/>
                                        </p:tgtEl>
                                      </p:cBhvr>
                                    </p:animEffect>
                                  </p:childTnLst>
                                </p:cTn>
                              </p:par>
                              <p:par>
                                <p:cTn id="350" presetID="49" presetClass="entr" presetSubtype="0" decel="100000" fill="hold" nodeType="withEffect">
                                  <p:stCondLst>
                                    <p:cond delay="0"/>
                                  </p:stCondLst>
                                  <p:childTnLst>
                                    <p:set>
                                      <p:cBhvr>
                                        <p:cTn id="351" dur="1" fill="hold">
                                          <p:stCondLst>
                                            <p:cond delay="0"/>
                                          </p:stCondLst>
                                        </p:cTn>
                                        <p:tgtEl>
                                          <p:spTgt spid="13"/>
                                        </p:tgtEl>
                                        <p:attrNameLst>
                                          <p:attrName>style.visibility</p:attrName>
                                        </p:attrNameLst>
                                      </p:cBhvr>
                                      <p:to>
                                        <p:strVal val="visible"/>
                                      </p:to>
                                    </p:set>
                                    <p:anim calcmode="lin" valueType="num">
                                      <p:cBhvr>
                                        <p:cTn id="352" dur="500" fill="hold"/>
                                        <p:tgtEl>
                                          <p:spTgt spid="13"/>
                                        </p:tgtEl>
                                        <p:attrNameLst>
                                          <p:attrName>ppt_w</p:attrName>
                                        </p:attrNameLst>
                                      </p:cBhvr>
                                      <p:tavLst>
                                        <p:tav tm="0">
                                          <p:val>
                                            <p:fltVal val="0"/>
                                          </p:val>
                                        </p:tav>
                                        <p:tav tm="100000">
                                          <p:val>
                                            <p:strVal val="#ppt_w"/>
                                          </p:val>
                                        </p:tav>
                                      </p:tavLst>
                                    </p:anim>
                                    <p:anim calcmode="lin" valueType="num">
                                      <p:cBhvr>
                                        <p:cTn id="353" dur="500" fill="hold"/>
                                        <p:tgtEl>
                                          <p:spTgt spid="13"/>
                                        </p:tgtEl>
                                        <p:attrNameLst>
                                          <p:attrName>ppt_h</p:attrName>
                                        </p:attrNameLst>
                                      </p:cBhvr>
                                      <p:tavLst>
                                        <p:tav tm="0">
                                          <p:val>
                                            <p:fltVal val="0"/>
                                          </p:val>
                                        </p:tav>
                                        <p:tav tm="100000">
                                          <p:val>
                                            <p:strVal val="#ppt_h"/>
                                          </p:val>
                                        </p:tav>
                                      </p:tavLst>
                                    </p:anim>
                                    <p:anim calcmode="lin" valueType="num">
                                      <p:cBhvr>
                                        <p:cTn id="354" dur="500" fill="hold"/>
                                        <p:tgtEl>
                                          <p:spTgt spid="13"/>
                                        </p:tgtEl>
                                        <p:attrNameLst>
                                          <p:attrName>style.rotation</p:attrName>
                                        </p:attrNameLst>
                                      </p:cBhvr>
                                      <p:tavLst>
                                        <p:tav tm="0">
                                          <p:val>
                                            <p:fltVal val="360"/>
                                          </p:val>
                                        </p:tav>
                                        <p:tav tm="100000">
                                          <p:val>
                                            <p:fltVal val="0"/>
                                          </p:val>
                                        </p:tav>
                                      </p:tavLst>
                                    </p:anim>
                                    <p:animEffect transition="in" filter="fade">
                                      <p:cBhvr>
                                        <p:cTn id="355" dur="500"/>
                                        <p:tgtEl>
                                          <p:spTgt spid="13"/>
                                        </p:tgtEl>
                                      </p:cBhvr>
                                    </p:animEffect>
                                  </p:childTnLst>
                                </p:cTn>
                              </p:par>
                              <p:par>
                                <p:cTn id="356" presetID="49" presetClass="entr" presetSubtype="0" decel="100000" fill="hold" grpId="0" nodeType="withEffect">
                                  <p:stCondLst>
                                    <p:cond delay="0"/>
                                  </p:stCondLst>
                                  <p:childTnLst>
                                    <p:set>
                                      <p:cBhvr>
                                        <p:cTn id="357" dur="1" fill="hold">
                                          <p:stCondLst>
                                            <p:cond delay="0"/>
                                          </p:stCondLst>
                                        </p:cTn>
                                        <p:tgtEl>
                                          <p:spTgt spid="101"/>
                                        </p:tgtEl>
                                        <p:attrNameLst>
                                          <p:attrName>style.visibility</p:attrName>
                                        </p:attrNameLst>
                                      </p:cBhvr>
                                      <p:to>
                                        <p:strVal val="visible"/>
                                      </p:to>
                                    </p:set>
                                    <p:anim calcmode="lin" valueType="num">
                                      <p:cBhvr>
                                        <p:cTn id="358" dur="500" fill="hold"/>
                                        <p:tgtEl>
                                          <p:spTgt spid="101"/>
                                        </p:tgtEl>
                                        <p:attrNameLst>
                                          <p:attrName>ppt_w</p:attrName>
                                        </p:attrNameLst>
                                      </p:cBhvr>
                                      <p:tavLst>
                                        <p:tav tm="0">
                                          <p:val>
                                            <p:fltVal val="0"/>
                                          </p:val>
                                        </p:tav>
                                        <p:tav tm="100000">
                                          <p:val>
                                            <p:strVal val="#ppt_w"/>
                                          </p:val>
                                        </p:tav>
                                      </p:tavLst>
                                    </p:anim>
                                    <p:anim calcmode="lin" valueType="num">
                                      <p:cBhvr>
                                        <p:cTn id="359" dur="500" fill="hold"/>
                                        <p:tgtEl>
                                          <p:spTgt spid="101"/>
                                        </p:tgtEl>
                                        <p:attrNameLst>
                                          <p:attrName>ppt_h</p:attrName>
                                        </p:attrNameLst>
                                      </p:cBhvr>
                                      <p:tavLst>
                                        <p:tav tm="0">
                                          <p:val>
                                            <p:fltVal val="0"/>
                                          </p:val>
                                        </p:tav>
                                        <p:tav tm="100000">
                                          <p:val>
                                            <p:strVal val="#ppt_h"/>
                                          </p:val>
                                        </p:tav>
                                      </p:tavLst>
                                    </p:anim>
                                    <p:anim calcmode="lin" valueType="num">
                                      <p:cBhvr>
                                        <p:cTn id="360" dur="500" fill="hold"/>
                                        <p:tgtEl>
                                          <p:spTgt spid="101"/>
                                        </p:tgtEl>
                                        <p:attrNameLst>
                                          <p:attrName>style.rotation</p:attrName>
                                        </p:attrNameLst>
                                      </p:cBhvr>
                                      <p:tavLst>
                                        <p:tav tm="0">
                                          <p:val>
                                            <p:fltVal val="360"/>
                                          </p:val>
                                        </p:tav>
                                        <p:tav tm="100000">
                                          <p:val>
                                            <p:fltVal val="0"/>
                                          </p:val>
                                        </p:tav>
                                      </p:tavLst>
                                    </p:anim>
                                    <p:animEffect transition="in" filter="fade">
                                      <p:cBhvr>
                                        <p:cTn id="361" dur="500"/>
                                        <p:tgtEl>
                                          <p:spTgt spid="101"/>
                                        </p:tgtEl>
                                      </p:cBhvr>
                                    </p:animEffect>
                                  </p:childTnLst>
                                </p:cTn>
                              </p:par>
                            </p:childTnLst>
                          </p:cTn>
                        </p:par>
                        <p:par>
                          <p:cTn id="362" fill="hold" nodeType="afterGroup">
                            <p:stCondLst>
                              <p:cond delay="2000"/>
                            </p:stCondLst>
                            <p:childTnLst>
                              <p:par>
                                <p:cTn id="363" presetID="42" presetClass="path" presetSubtype="0" accel="50000" decel="50000" fill="hold" grpId="1" nodeType="afterEffect">
                                  <p:stCondLst>
                                    <p:cond delay="0"/>
                                  </p:stCondLst>
                                  <p:childTnLst>
                                    <p:animMotion origin="layout" path="M -1.38889E-6 1.11111E-6 L -1.38889E-6 0.12083 " pathEditMode="relative" rAng="0" ptsTypes="AA">
                                      <p:cBhvr>
                                        <p:cTn id="364" dur="2000" fill="hold"/>
                                        <p:tgtEl>
                                          <p:spTgt spid="55"/>
                                        </p:tgtEl>
                                        <p:attrNameLst>
                                          <p:attrName>ppt_x</p:attrName>
                                          <p:attrName>ppt_y</p:attrName>
                                        </p:attrNameLst>
                                      </p:cBhvr>
                                      <p:rCtr x="0" y="6042"/>
                                    </p:animMotion>
                                  </p:childTnLst>
                                </p:cTn>
                              </p:par>
                              <p:par>
                                <p:cTn id="365" presetID="42" presetClass="path" presetSubtype="0" accel="50000" decel="50000" fill="hold" grpId="1" nodeType="withEffect">
                                  <p:stCondLst>
                                    <p:cond delay="0"/>
                                  </p:stCondLst>
                                  <p:childTnLst>
                                    <p:animMotion origin="layout" path="M 2.77778E-7 1.11111E-6 L 2.77778E-7 0.12083 " pathEditMode="relative" rAng="0" ptsTypes="AA">
                                      <p:cBhvr>
                                        <p:cTn id="366" dur="2000" fill="hold"/>
                                        <p:tgtEl>
                                          <p:spTgt spid="57"/>
                                        </p:tgtEl>
                                        <p:attrNameLst>
                                          <p:attrName>ppt_x</p:attrName>
                                          <p:attrName>ppt_y</p:attrName>
                                        </p:attrNameLst>
                                      </p:cBhvr>
                                      <p:rCtr x="0" y="6042"/>
                                    </p:animMotion>
                                  </p:childTnLst>
                                </p:cTn>
                              </p:par>
                              <p:par>
                                <p:cTn id="367" presetID="42" presetClass="path" presetSubtype="0" accel="50000" decel="50000" fill="hold" grpId="1" nodeType="withEffect">
                                  <p:stCondLst>
                                    <p:cond delay="0"/>
                                  </p:stCondLst>
                                  <p:childTnLst>
                                    <p:animMotion origin="layout" path="M -4.44444E-6 1.11111E-6 L -4.44444E-6 0.12083 " pathEditMode="relative" rAng="0" ptsTypes="AA">
                                      <p:cBhvr>
                                        <p:cTn id="368" dur="2000" fill="hold"/>
                                        <p:tgtEl>
                                          <p:spTgt spid="58"/>
                                        </p:tgtEl>
                                        <p:attrNameLst>
                                          <p:attrName>ppt_x</p:attrName>
                                          <p:attrName>ppt_y</p:attrName>
                                        </p:attrNameLst>
                                      </p:cBhvr>
                                      <p:rCtr x="0" y="6042"/>
                                    </p:animMotion>
                                  </p:childTnLst>
                                </p:cTn>
                              </p:par>
                              <p:par>
                                <p:cTn id="369" presetID="42" presetClass="path" presetSubtype="0" accel="50000" decel="50000" fill="hold" grpId="1" nodeType="withEffect">
                                  <p:stCondLst>
                                    <p:cond delay="0"/>
                                  </p:stCondLst>
                                  <p:childTnLst>
                                    <p:animMotion origin="layout" path="M -2.77778E-6 1.11111E-6 L -2.77778E-6 0.12083 " pathEditMode="relative" rAng="0" ptsTypes="AA">
                                      <p:cBhvr>
                                        <p:cTn id="370" dur="2000" fill="hold"/>
                                        <p:tgtEl>
                                          <p:spTgt spid="56"/>
                                        </p:tgtEl>
                                        <p:attrNameLst>
                                          <p:attrName>ppt_x</p:attrName>
                                          <p:attrName>ppt_y</p:attrName>
                                        </p:attrNameLst>
                                      </p:cBhvr>
                                      <p:rCtr x="0" y="6042"/>
                                    </p:animMotion>
                                  </p:childTnLst>
                                </p:cTn>
                              </p:par>
                            </p:childTnLst>
                          </p:cTn>
                        </p:par>
                        <p:par>
                          <p:cTn id="371" fill="hold" nodeType="afterGroup">
                            <p:stCondLst>
                              <p:cond delay="4000"/>
                            </p:stCondLst>
                            <p:childTnLst>
                              <p:par>
                                <p:cTn id="372" presetID="22" presetClass="entr" presetSubtype="1" fill="hold" grpId="0" nodeType="afterEffect">
                                  <p:stCondLst>
                                    <p:cond delay="0"/>
                                  </p:stCondLst>
                                  <p:childTnLst>
                                    <p:set>
                                      <p:cBhvr>
                                        <p:cTn id="373" dur="1" fill="hold">
                                          <p:stCondLst>
                                            <p:cond delay="0"/>
                                          </p:stCondLst>
                                        </p:cTn>
                                        <p:tgtEl>
                                          <p:spTgt spid="85"/>
                                        </p:tgtEl>
                                        <p:attrNameLst>
                                          <p:attrName>style.visibility</p:attrName>
                                        </p:attrNameLst>
                                      </p:cBhvr>
                                      <p:to>
                                        <p:strVal val="visible"/>
                                      </p:to>
                                    </p:set>
                                    <p:animEffect transition="in" filter="wipe(up)">
                                      <p:cBhvr>
                                        <p:cTn id="374" dur="500"/>
                                        <p:tgtEl>
                                          <p:spTgt spid="85"/>
                                        </p:tgtEl>
                                      </p:cBhvr>
                                    </p:animEffect>
                                  </p:childTnLst>
                                </p:cTn>
                              </p:par>
                            </p:childTnLst>
                          </p:cTn>
                        </p:par>
                        <p:par>
                          <p:cTn id="375" fill="hold" nodeType="afterGroup">
                            <p:stCondLst>
                              <p:cond delay="4500"/>
                            </p:stCondLst>
                            <p:childTnLst>
                              <p:par>
                                <p:cTn id="376" presetID="49" presetClass="entr" presetSubtype="0" decel="100000" fill="hold" grpId="0" nodeType="afterEffect">
                                  <p:stCondLst>
                                    <p:cond delay="0"/>
                                  </p:stCondLst>
                                  <p:childTnLst>
                                    <p:set>
                                      <p:cBhvr>
                                        <p:cTn id="377" dur="1" fill="hold">
                                          <p:stCondLst>
                                            <p:cond delay="0"/>
                                          </p:stCondLst>
                                        </p:cTn>
                                        <p:tgtEl>
                                          <p:spTgt spid="80"/>
                                        </p:tgtEl>
                                        <p:attrNameLst>
                                          <p:attrName>style.visibility</p:attrName>
                                        </p:attrNameLst>
                                      </p:cBhvr>
                                      <p:to>
                                        <p:strVal val="visible"/>
                                      </p:to>
                                    </p:set>
                                    <p:anim calcmode="lin" valueType="num">
                                      <p:cBhvr>
                                        <p:cTn id="378" dur="500" fill="hold"/>
                                        <p:tgtEl>
                                          <p:spTgt spid="80"/>
                                        </p:tgtEl>
                                        <p:attrNameLst>
                                          <p:attrName>ppt_w</p:attrName>
                                        </p:attrNameLst>
                                      </p:cBhvr>
                                      <p:tavLst>
                                        <p:tav tm="0">
                                          <p:val>
                                            <p:fltVal val="0"/>
                                          </p:val>
                                        </p:tav>
                                        <p:tav tm="100000">
                                          <p:val>
                                            <p:strVal val="#ppt_w"/>
                                          </p:val>
                                        </p:tav>
                                      </p:tavLst>
                                    </p:anim>
                                    <p:anim calcmode="lin" valueType="num">
                                      <p:cBhvr>
                                        <p:cTn id="379" dur="500" fill="hold"/>
                                        <p:tgtEl>
                                          <p:spTgt spid="80"/>
                                        </p:tgtEl>
                                        <p:attrNameLst>
                                          <p:attrName>ppt_h</p:attrName>
                                        </p:attrNameLst>
                                      </p:cBhvr>
                                      <p:tavLst>
                                        <p:tav tm="0">
                                          <p:val>
                                            <p:fltVal val="0"/>
                                          </p:val>
                                        </p:tav>
                                        <p:tav tm="100000">
                                          <p:val>
                                            <p:strVal val="#ppt_h"/>
                                          </p:val>
                                        </p:tav>
                                      </p:tavLst>
                                    </p:anim>
                                    <p:anim calcmode="lin" valueType="num">
                                      <p:cBhvr>
                                        <p:cTn id="380" dur="500" fill="hold"/>
                                        <p:tgtEl>
                                          <p:spTgt spid="80"/>
                                        </p:tgtEl>
                                        <p:attrNameLst>
                                          <p:attrName>style.rotation</p:attrName>
                                        </p:attrNameLst>
                                      </p:cBhvr>
                                      <p:tavLst>
                                        <p:tav tm="0">
                                          <p:val>
                                            <p:fltVal val="360"/>
                                          </p:val>
                                        </p:tav>
                                        <p:tav tm="100000">
                                          <p:val>
                                            <p:fltVal val="0"/>
                                          </p:val>
                                        </p:tav>
                                      </p:tavLst>
                                    </p:anim>
                                    <p:animEffect transition="in" filter="fade">
                                      <p:cBhvr>
                                        <p:cTn id="381" dur="500"/>
                                        <p:tgtEl>
                                          <p:spTgt spid="80"/>
                                        </p:tgtEl>
                                      </p:cBhvr>
                                    </p:animEffect>
                                  </p:childTnLst>
                                </p:cTn>
                              </p:par>
                              <p:par>
                                <p:cTn id="382" presetID="1" presetClass="emph" presetSubtype="2" fill="hold" nodeType="withEffect">
                                  <p:stCondLst>
                                    <p:cond delay="0"/>
                                  </p:stCondLst>
                                  <p:childTnLst>
                                    <p:animClr clrSpc="rgb" dir="cw">
                                      <p:cBhvr>
                                        <p:cTn id="383" dur="2000" fill="hold"/>
                                        <p:tgtEl>
                                          <p:spTgt spid="80"/>
                                        </p:tgtEl>
                                        <p:attrNameLst>
                                          <p:attrName>fillcolor</p:attrName>
                                        </p:attrNameLst>
                                      </p:cBhvr>
                                      <p:to>
                                        <a:srgbClr val="FF3300"/>
                                      </p:to>
                                    </p:animClr>
                                    <p:set>
                                      <p:cBhvr>
                                        <p:cTn id="384" dur="2000" fill="hold"/>
                                        <p:tgtEl>
                                          <p:spTgt spid="80"/>
                                        </p:tgtEl>
                                        <p:attrNameLst>
                                          <p:attrName>fill.type</p:attrName>
                                        </p:attrNameLst>
                                      </p:cBhvr>
                                      <p:to>
                                        <p:strVal val="solid"/>
                                      </p:to>
                                    </p:set>
                                    <p:set>
                                      <p:cBhvr>
                                        <p:cTn id="385" dur="2000" fill="hold"/>
                                        <p:tgtEl>
                                          <p:spTgt spid="80"/>
                                        </p:tgtEl>
                                        <p:attrNameLst>
                                          <p:attrName>fill.on</p:attrName>
                                        </p:attrNameLst>
                                      </p:cBhvr>
                                      <p:to>
                                        <p:strVal val="true"/>
                                      </p:to>
                                    </p:set>
                                  </p:childTnLst>
                                </p:cTn>
                              </p:par>
                            </p:childTnLst>
                          </p:cTn>
                        </p:par>
                        <p:par>
                          <p:cTn id="386" fill="hold" nodeType="afterGroup">
                            <p:stCondLst>
                              <p:cond delay="6500"/>
                            </p:stCondLst>
                            <p:childTnLst>
                              <p:par>
                                <p:cTn id="387" presetID="10" presetClass="entr" presetSubtype="0" fill="hold" grpId="2" nodeType="afterEffect">
                                  <p:stCondLst>
                                    <p:cond delay="0"/>
                                  </p:stCondLst>
                                  <p:childTnLst>
                                    <p:set>
                                      <p:cBhvr>
                                        <p:cTn id="388" dur="1" fill="hold">
                                          <p:stCondLst>
                                            <p:cond delay="0"/>
                                          </p:stCondLst>
                                        </p:cTn>
                                        <p:tgtEl>
                                          <p:spTgt spid="127"/>
                                        </p:tgtEl>
                                        <p:attrNameLst>
                                          <p:attrName>style.visibility</p:attrName>
                                        </p:attrNameLst>
                                      </p:cBhvr>
                                      <p:to>
                                        <p:strVal val="visible"/>
                                      </p:to>
                                    </p:set>
                                    <p:animEffect transition="in" filter="fade">
                                      <p:cBhvr>
                                        <p:cTn id="389" dur="500"/>
                                        <p:tgtEl>
                                          <p:spTgt spid="127"/>
                                        </p:tgtEl>
                                      </p:cBhvr>
                                    </p:animEffect>
                                  </p:childTnLst>
                                </p:cTn>
                              </p:par>
                            </p:childTnLst>
                          </p:cTn>
                        </p:par>
                        <p:par>
                          <p:cTn id="390" fill="hold" nodeType="afterGroup">
                            <p:stCondLst>
                              <p:cond delay="7000"/>
                            </p:stCondLst>
                            <p:childTnLst>
                              <p:par>
                                <p:cTn id="391" presetID="10" presetClass="entr" presetSubtype="0" fill="hold" grpId="2" nodeType="afterEffect">
                                  <p:stCondLst>
                                    <p:cond delay="0"/>
                                  </p:stCondLst>
                                  <p:childTnLst>
                                    <p:set>
                                      <p:cBhvr>
                                        <p:cTn id="392" dur="1" fill="hold">
                                          <p:stCondLst>
                                            <p:cond delay="0"/>
                                          </p:stCondLst>
                                        </p:cTn>
                                        <p:tgtEl>
                                          <p:spTgt spid="120"/>
                                        </p:tgtEl>
                                        <p:attrNameLst>
                                          <p:attrName>style.visibility</p:attrName>
                                        </p:attrNameLst>
                                      </p:cBhvr>
                                      <p:to>
                                        <p:strVal val="visible"/>
                                      </p:to>
                                    </p:set>
                                    <p:animEffect transition="in" filter="fade">
                                      <p:cBhvr>
                                        <p:cTn id="393" dur="500"/>
                                        <p:tgtEl>
                                          <p:spTgt spid="120"/>
                                        </p:tgtEl>
                                      </p:cBhvr>
                                    </p:animEffect>
                                  </p:childTnLst>
                                </p:cTn>
                              </p:par>
                            </p:childTnLst>
                          </p:cTn>
                        </p:par>
                        <p:par>
                          <p:cTn id="394" fill="hold" nodeType="afterGroup">
                            <p:stCondLst>
                              <p:cond delay="7500"/>
                            </p:stCondLst>
                            <p:childTnLst>
                              <p:par>
                                <p:cTn id="395" presetID="10" presetClass="entr" presetSubtype="0" fill="hold" grpId="2" nodeType="afterEffect">
                                  <p:stCondLst>
                                    <p:cond delay="0"/>
                                  </p:stCondLst>
                                  <p:childTnLst>
                                    <p:set>
                                      <p:cBhvr>
                                        <p:cTn id="396" dur="1" fill="hold">
                                          <p:stCondLst>
                                            <p:cond delay="0"/>
                                          </p:stCondLst>
                                        </p:cTn>
                                        <p:tgtEl>
                                          <p:spTgt spid="121"/>
                                        </p:tgtEl>
                                        <p:attrNameLst>
                                          <p:attrName>style.visibility</p:attrName>
                                        </p:attrNameLst>
                                      </p:cBhvr>
                                      <p:to>
                                        <p:strVal val="visible"/>
                                      </p:to>
                                    </p:set>
                                    <p:animEffect transition="in" filter="fade">
                                      <p:cBhvr>
                                        <p:cTn id="397" dur="500"/>
                                        <p:tgtEl>
                                          <p:spTgt spid="121"/>
                                        </p:tgtEl>
                                      </p:cBhvr>
                                    </p:animEffect>
                                  </p:childTnLst>
                                </p:cTn>
                              </p:par>
                            </p:childTnLst>
                          </p:cTn>
                        </p:par>
                        <p:par>
                          <p:cTn id="398" fill="hold" nodeType="afterGroup">
                            <p:stCondLst>
                              <p:cond delay="8000"/>
                            </p:stCondLst>
                            <p:childTnLst>
                              <p:par>
                                <p:cTn id="399" presetID="10" presetClass="entr" presetSubtype="0" fill="hold" grpId="2" nodeType="afterEffect">
                                  <p:stCondLst>
                                    <p:cond delay="0"/>
                                  </p:stCondLst>
                                  <p:childTnLst>
                                    <p:set>
                                      <p:cBhvr>
                                        <p:cTn id="400" dur="1" fill="hold">
                                          <p:stCondLst>
                                            <p:cond delay="0"/>
                                          </p:stCondLst>
                                        </p:cTn>
                                        <p:tgtEl>
                                          <p:spTgt spid="122"/>
                                        </p:tgtEl>
                                        <p:attrNameLst>
                                          <p:attrName>style.visibility</p:attrName>
                                        </p:attrNameLst>
                                      </p:cBhvr>
                                      <p:to>
                                        <p:strVal val="visible"/>
                                      </p:to>
                                    </p:set>
                                    <p:animEffect transition="in" filter="fade">
                                      <p:cBhvr>
                                        <p:cTn id="401" dur="500"/>
                                        <p:tgtEl>
                                          <p:spTgt spid="122"/>
                                        </p:tgtEl>
                                      </p:cBhvr>
                                    </p:animEffect>
                                  </p:childTnLst>
                                </p:cTn>
                              </p:par>
                            </p:childTnLst>
                          </p:cTn>
                        </p:par>
                        <p:par>
                          <p:cTn id="402" fill="hold" nodeType="afterGroup">
                            <p:stCondLst>
                              <p:cond delay="8500"/>
                            </p:stCondLst>
                            <p:childTnLst>
                              <p:par>
                                <p:cTn id="403" presetID="10" presetClass="entr" presetSubtype="0" fill="hold" grpId="2" nodeType="afterEffect">
                                  <p:stCondLst>
                                    <p:cond delay="0"/>
                                  </p:stCondLst>
                                  <p:childTnLst>
                                    <p:set>
                                      <p:cBhvr>
                                        <p:cTn id="404" dur="1" fill="hold">
                                          <p:stCondLst>
                                            <p:cond delay="0"/>
                                          </p:stCondLst>
                                        </p:cTn>
                                        <p:tgtEl>
                                          <p:spTgt spid="123"/>
                                        </p:tgtEl>
                                        <p:attrNameLst>
                                          <p:attrName>style.visibility</p:attrName>
                                        </p:attrNameLst>
                                      </p:cBhvr>
                                      <p:to>
                                        <p:strVal val="visible"/>
                                      </p:to>
                                    </p:set>
                                    <p:animEffect transition="in" filter="fade">
                                      <p:cBhvr>
                                        <p:cTn id="405" dur="500"/>
                                        <p:tgtEl>
                                          <p:spTgt spid="123"/>
                                        </p:tgtEl>
                                      </p:cBhvr>
                                    </p:animEffect>
                                  </p:childTnLst>
                                </p:cTn>
                              </p:par>
                            </p:childTnLst>
                          </p:cTn>
                        </p:par>
                        <p:par>
                          <p:cTn id="406" fill="hold" nodeType="afterGroup">
                            <p:stCondLst>
                              <p:cond delay="9000"/>
                            </p:stCondLst>
                            <p:childTnLst>
                              <p:par>
                                <p:cTn id="407" presetID="10" presetClass="entr" presetSubtype="0" fill="hold" grpId="2" nodeType="afterEffect">
                                  <p:stCondLst>
                                    <p:cond delay="0"/>
                                  </p:stCondLst>
                                  <p:childTnLst>
                                    <p:set>
                                      <p:cBhvr>
                                        <p:cTn id="408" dur="1" fill="hold">
                                          <p:stCondLst>
                                            <p:cond delay="0"/>
                                          </p:stCondLst>
                                        </p:cTn>
                                        <p:tgtEl>
                                          <p:spTgt spid="116"/>
                                        </p:tgtEl>
                                        <p:attrNameLst>
                                          <p:attrName>style.visibility</p:attrName>
                                        </p:attrNameLst>
                                      </p:cBhvr>
                                      <p:to>
                                        <p:strVal val="visible"/>
                                      </p:to>
                                    </p:set>
                                    <p:animEffect transition="in" filter="fade">
                                      <p:cBhvr>
                                        <p:cTn id="409" dur="500"/>
                                        <p:tgtEl>
                                          <p:spTgt spid="116"/>
                                        </p:tgtEl>
                                      </p:cBhvr>
                                    </p:animEffect>
                                  </p:childTnLst>
                                </p:cTn>
                              </p:par>
                            </p:childTnLst>
                          </p:cTn>
                        </p:par>
                        <p:par>
                          <p:cTn id="410" fill="hold" nodeType="afterGroup">
                            <p:stCondLst>
                              <p:cond delay="9500"/>
                            </p:stCondLst>
                            <p:childTnLst>
                              <p:par>
                                <p:cTn id="411" presetID="10" presetClass="entr" presetSubtype="0" fill="hold" grpId="2" nodeType="afterEffect">
                                  <p:stCondLst>
                                    <p:cond delay="0"/>
                                  </p:stCondLst>
                                  <p:childTnLst>
                                    <p:set>
                                      <p:cBhvr>
                                        <p:cTn id="412" dur="1" fill="hold">
                                          <p:stCondLst>
                                            <p:cond delay="0"/>
                                          </p:stCondLst>
                                        </p:cTn>
                                        <p:tgtEl>
                                          <p:spTgt spid="117"/>
                                        </p:tgtEl>
                                        <p:attrNameLst>
                                          <p:attrName>style.visibility</p:attrName>
                                        </p:attrNameLst>
                                      </p:cBhvr>
                                      <p:to>
                                        <p:strVal val="visible"/>
                                      </p:to>
                                    </p:set>
                                    <p:animEffect transition="in" filter="fade">
                                      <p:cBhvr>
                                        <p:cTn id="413" dur="500"/>
                                        <p:tgtEl>
                                          <p:spTgt spid="117"/>
                                        </p:tgtEl>
                                      </p:cBhvr>
                                    </p:animEffect>
                                  </p:childTnLst>
                                </p:cTn>
                              </p:par>
                            </p:childTnLst>
                          </p:cTn>
                        </p:par>
                        <p:par>
                          <p:cTn id="414" fill="hold" nodeType="afterGroup">
                            <p:stCondLst>
                              <p:cond delay="10000"/>
                            </p:stCondLst>
                            <p:childTnLst>
                              <p:par>
                                <p:cTn id="415" presetID="10" presetClass="entr" presetSubtype="0" fill="hold" grpId="2" nodeType="afterEffect">
                                  <p:stCondLst>
                                    <p:cond delay="0"/>
                                  </p:stCondLst>
                                  <p:childTnLst>
                                    <p:set>
                                      <p:cBhvr>
                                        <p:cTn id="416" dur="1" fill="hold">
                                          <p:stCondLst>
                                            <p:cond delay="0"/>
                                          </p:stCondLst>
                                        </p:cTn>
                                        <p:tgtEl>
                                          <p:spTgt spid="118"/>
                                        </p:tgtEl>
                                        <p:attrNameLst>
                                          <p:attrName>style.visibility</p:attrName>
                                        </p:attrNameLst>
                                      </p:cBhvr>
                                      <p:to>
                                        <p:strVal val="visible"/>
                                      </p:to>
                                    </p:set>
                                    <p:animEffect transition="in" filter="fade">
                                      <p:cBhvr>
                                        <p:cTn id="417" dur="500"/>
                                        <p:tgtEl>
                                          <p:spTgt spid="118"/>
                                        </p:tgtEl>
                                      </p:cBhvr>
                                    </p:animEffect>
                                  </p:childTnLst>
                                </p:cTn>
                              </p:par>
                            </p:childTnLst>
                          </p:cTn>
                        </p:par>
                        <p:par>
                          <p:cTn id="418" fill="hold" nodeType="afterGroup">
                            <p:stCondLst>
                              <p:cond delay="10500"/>
                            </p:stCondLst>
                            <p:childTnLst>
                              <p:par>
                                <p:cTn id="419" presetID="10" presetClass="entr" presetSubtype="0" fill="hold" grpId="2" nodeType="afterEffect">
                                  <p:stCondLst>
                                    <p:cond delay="0"/>
                                  </p:stCondLst>
                                  <p:childTnLst>
                                    <p:set>
                                      <p:cBhvr>
                                        <p:cTn id="420" dur="1" fill="hold">
                                          <p:stCondLst>
                                            <p:cond delay="0"/>
                                          </p:stCondLst>
                                        </p:cTn>
                                        <p:tgtEl>
                                          <p:spTgt spid="119"/>
                                        </p:tgtEl>
                                        <p:attrNameLst>
                                          <p:attrName>style.visibility</p:attrName>
                                        </p:attrNameLst>
                                      </p:cBhvr>
                                      <p:to>
                                        <p:strVal val="visible"/>
                                      </p:to>
                                    </p:set>
                                    <p:animEffect transition="in" filter="fade">
                                      <p:cBhvr>
                                        <p:cTn id="421" dur="500"/>
                                        <p:tgtEl>
                                          <p:spTgt spid="119"/>
                                        </p:tgtEl>
                                      </p:cBhvr>
                                    </p:animEffect>
                                  </p:childTnLst>
                                </p:cTn>
                              </p:par>
                            </p:childTnLst>
                          </p:cTn>
                        </p:par>
                        <p:par>
                          <p:cTn id="422" fill="hold" nodeType="afterGroup">
                            <p:stCondLst>
                              <p:cond delay="11000"/>
                            </p:stCondLst>
                            <p:childTnLst>
                              <p:par>
                                <p:cTn id="423" presetID="10" presetClass="entr" presetSubtype="0" fill="hold" grpId="2" nodeType="afterEffect">
                                  <p:stCondLst>
                                    <p:cond delay="0"/>
                                  </p:stCondLst>
                                  <p:childTnLst>
                                    <p:set>
                                      <p:cBhvr>
                                        <p:cTn id="424" dur="1" fill="hold">
                                          <p:stCondLst>
                                            <p:cond delay="0"/>
                                          </p:stCondLst>
                                        </p:cTn>
                                        <p:tgtEl>
                                          <p:spTgt spid="112"/>
                                        </p:tgtEl>
                                        <p:attrNameLst>
                                          <p:attrName>style.visibility</p:attrName>
                                        </p:attrNameLst>
                                      </p:cBhvr>
                                      <p:to>
                                        <p:strVal val="visible"/>
                                      </p:to>
                                    </p:set>
                                    <p:animEffect transition="in" filter="fade">
                                      <p:cBhvr>
                                        <p:cTn id="425" dur="500"/>
                                        <p:tgtEl>
                                          <p:spTgt spid="112"/>
                                        </p:tgtEl>
                                      </p:cBhvr>
                                    </p:animEffect>
                                  </p:childTnLst>
                                </p:cTn>
                              </p:par>
                            </p:childTnLst>
                          </p:cTn>
                        </p:par>
                        <p:par>
                          <p:cTn id="426" fill="hold" nodeType="afterGroup">
                            <p:stCondLst>
                              <p:cond delay="11500"/>
                            </p:stCondLst>
                            <p:childTnLst>
                              <p:par>
                                <p:cTn id="427" presetID="10" presetClass="entr" presetSubtype="0" fill="hold" grpId="2" nodeType="afterEffect">
                                  <p:stCondLst>
                                    <p:cond delay="0"/>
                                  </p:stCondLst>
                                  <p:childTnLst>
                                    <p:set>
                                      <p:cBhvr>
                                        <p:cTn id="428" dur="1" fill="hold">
                                          <p:stCondLst>
                                            <p:cond delay="0"/>
                                          </p:stCondLst>
                                        </p:cTn>
                                        <p:tgtEl>
                                          <p:spTgt spid="113"/>
                                        </p:tgtEl>
                                        <p:attrNameLst>
                                          <p:attrName>style.visibility</p:attrName>
                                        </p:attrNameLst>
                                      </p:cBhvr>
                                      <p:to>
                                        <p:strVal val="visible"/>
                                      </p:to>
                                    </p:set>
                                    <p:animEffect transition="in" filter="fade">
                                      <p:cBhvr>
                                        <p:cTn id="429" dur="500"/>
                                        <p:tgtEl>
                                          <p:spTgt spid="113"/>
                                        </p:tgtEl>
                                      </p:cBhvr>
                                    </p:animEffect>
                                  </p:childTnLst>
                                </p:cTn>
                              </p:par>
                            </p:childTnLst>
                          </p:cTn>
                        </p:par>
                        <p:par>
                          <p:cTn id="430" fill="hold" nodeType="afterGroup">
                            <p:stCondLst>
                              <p:cond delay="12000"/>
                            </p:stCondLst>
                            <p:childTnLst>
                              <p:par>
                                <p:cTn id="431" presetID="10" presetClass="entr" presetSubtype="0" fill="hold" grpId="2" nodeType="afterEffect">
                                  <p:stCondLst>
                                    <p:cond delay="0"/>
                                  </p:stCondLst>
                                  <p:childTnLst>
                                    <p:set>
                                      <p:cBhvr>
                                        <p:cTn id="432" dur="1" fill="hold">
                                          <p:stCondLst>
                                            <p:cond delay="0"/>
                                          </p:stCondLst>
                                        </p:cTn>
                                        <p:tgtEl>
                                          <p:spTgt spid="114"/>
                                        </p:tgtEl>
                                        <p:attrNameLst>
                                          <p:attrName>style.visibility</p:attrName>
                                        </p:attrNameLst>
                                      </p:cBhvr>
                                      <p:to>
                                        <p:strVal val="visible"/>
                                      </p:to>
                                    </p:set>
                                    <p:animEffect transition="in" filter="fade">
                                      <p:cBhvr>
                                        <p:cTn id="433" dur="500"/>
                                        <p:tgtEl>
                                          <p:spTgt spid="114"/>
                                        </p:tgtEl>
                                      </p:cBhvr>
                                    </p:animEffect>
                                  </p:childTnLst>
                                </p:cTn>
                              </p:par>
                            </p:childTnLst>
                          </p:cTn>
                        </p:par>
                        <p:par>
                          <p:cTn id="434" fill="hold" nodeType="afterGroup">
                            <p:stCondLst>
                              <p:cond delay="12500"/>
                            </p:stCondLst>
                            <p:childTnLst>
                              <p:par>
                                <p:cTn id="435" presetID="10" presetClass="entr" presetSubtype="0" fill="hold" grpId="2" nodeType="afterEffect">
                                  <p:stCondLst>
                                    <p:cond delay="0"/>
                                  </p:stCondLst>
                                  <p:childTnLst>
                                    <p:set>
                                      <p:cBhvr>
                                        <p:cTn id="436" dur="1" fill="hold">
                                          <p:stCondLst>
                                            <p:cond delay="0"/>
                                          </p:stCondLst>
                                        </p:cTn>
                                        <p:tgtEl>
                                          <p:spTgt spid="115"/>
                                        </p:tgtEl>
                                        <p:attrNameLst>
                                          <p:attrName>style.visibility</p:attrName>
                                        </p:attrNameLst>
                                      </p:cBhvr>
                                      <p:to>
                                        <p:strVal val="visible"/>
                                      </p:to>
                                    </p:set>
                                    <p:animEffect transition="in" filter="fade">
                                      <p:cBhvr>
                                        <p:cTn id="437" dur="500"/>
                                        <p:tgtEl>
                                          <p:spTgt spid="115"/>
                                        </p:tgtEl>
                                      </p:cBhvr>
                                    </p:animEffect>
                                  </p:childTnLst>
                                </p:cTn>
                              </p:par>
                            </p:childTnLst>
                          </p:cTn>
                        </p:par>
                        <p:par>
                          <p:cTn id="438" fill="hold" nodeType="afterGroup">
                            <p:stCondLst>
                              <p:cond delay="13000"/>
                            </p:stCondLst>
                            <p:childTnLst>
                              <p:par>
                                <p:cTn id="439" presetID="6" presetClass="emph" presetSubtype="0" fill="hold" grpId="2" nodeType="afterEffect">
                                  <p:stCondLst>
                                    <p:cond delay="0"/>
                                  </p:stCondLst>
                                  <p:childTnLst>
                                    <p:animScale>
                                      <p:cBhvr>
                                        <p:cTn id="440" dur="2000" fill="hold"/>
                                        <p:tgtEl>
                                          <p:spTgt spid="71"/>
                                        </p:tgtEl>
                                      </p:cBhvr>
                                      <p:by x="75000" y="100000"/>
                                    </p:animScale>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2" presetClass="entr" presetSubtype="8" fill="hold" grpId="0" nodeType="clickEffect">
                                  <p:stCondLst>
                                    <p:cond delay="0"/>
                                  </p:stCondLst>
                                  <p:childTnLst>
                                    <p:set>
                                      <p:cBhvr>
                                        <p:cTn id="444" dur="1" fill="hold">
                                          <p:stCondLst>
                                            <p:cond delay="0"/>
                                          </p:stCondLst>
                                        </p:cTn>
                                        <p:tgtEl>
                                          <p:spTgt spid="102"/>
                                        </p:tgtEl>
                                        <p:attrNameLst>
                                          <p:attrName>style.visibility</p:attrName>
                                        </p:attrNameLst>
                                      </p:cBhvr>
                                      <p:to>
                                        <p:strVal val="visible"/>
                                      </p:to>
                                    </p:set>
                                    <p:animEffect transition="in" filter="wipe(left)">
                                      <p:cBhvr>
                                        <p:cTn id="445" dur="500"/>
                                        <p:tgtEl>
                                          <p:spTgt spid="102"/>
                                        </p:tgtEl>
                                      </p:cBhvr>
                                    </p:animEffect>
                                  </p:childTnLst>
                                </p:cTn>
                              </p:par>
                              <p:par>
                                <p:cTn id="446" presetID="22" presetClass="entr" presetSubtype="8" fill="hold" grpId="0" nodeType="withEffect">
                                  <p:stCondLst>
                                    <p:cond delay="0"/>
                                  </p:stCondLst>
                                  <p:childTnLst>
                                    <p:set>
                                      <p:cBhvr>
                                        <p:cTn id="447" dur="1" fill="hold">
                                          <p:stCondLst>
                                            <p:cond delay="0"/>
                                          </p:stCondLst>
                                        </p:cTn>
                                        <p:tgtEl>
                                          <p:spTgt spid="84"/>
                                        </p:tgtEl>
                                        <p:attrNameLst>
                                          <p:attrName>style.visibility</p:attrName>
                                        </p:attrNameLst>
                                      </p:cBhvr>
                                      <p:to>
                                        <p:strVal val="visible"/>
                                      </p:to>
                                    </p:set>
                                    <p:animEffect transition="in" filter="wipe(left)">
                                      <p:cBhvr>
                                        <p:cTn id="448" dur="500"/>
                                        <p:tgtEl>
                                          <p:spTgt spid="84"/>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73"/>
                                        </p:tgtEl>
                                        <p:attrNameLst>
                                          <p:attrName>style.visibility</p:attrName>
                                        </p:attrNameLst>
                                      </p:cBhvr>
                                      <p:to>
                                        <p:strVal val="visible"/>
                                      </p:to>
                                    </p:set>
                                    <p:animEffect transition="in" filter="fade">
                                      <p:cBhvr>
                                        <p:cTn id="451" dur="500"/>
                                        <p:tgtEl>
                                          <p:spTgt spid="173"/>
                                        </p:tgtEl>
                                      </p:cBhvr>
                                    </p:animEffect>
                                  </p:childTnLst>
                                </p:cTn>
                              </p:par>
                            </p:childTnLst>
                          </p:cTn>
                        </p:par>
                      </p:childTnLst>
                    </p:cTn>
                  </p:par>
                  <p:par>
                    <p:cTn id="452" fill="hold" nodeType="clickPar">
                      <p:stCondLst>
                        <p:cond delay="indefinite"/>
                      </p:stCondLst>
                      <p:childTnLst>
                        <p:par>
                          <p:cTn id="453" fill="hold" nodeType="withGroup">
                            <p:stCondLst>
                              <p:cond delay="0"/>
                            </p:stCondLst>
                            <p:childTnLst>
                              <p:par>
                                <p:cTn id="454" presetID="10" presetClass="entr" presetSubtype="0" fill="hold" grpId="0" nodeType="clickEffect">
                                  <p:stCondLst>
                                    <p:cond delay="0"/>
                                  </p:stCondLst>
                                  <p:childTnLst>
                                    <p:set>
                                      <p:cBhvr>
                                        <p:cTn id="455" dur="1" fill="hold">
                                          <p:stCondLst>
                                            <p:cond delay="0"/>
                                          </p:stCondLst>
                                        </p:cTn>
                                        <p:tgtEl>
                                          <p:spTgt spid="20"/>
                                        </p:tgtEl>
                                        <p:attrNameLst>
                                          <p:attrName>style.visibility</p:attrName>
                                        </p:attrNameLst>
                                      </p:cBhvr>
                                      <p:to>
                                        <p:strVal val="visible"/>
                                      </p:to>
                                    </p:set>
                                    <p:animEffect transition="in" filter="fade">
                                      <p:cBhvr>
                                        <p:cTn id="456" dur="500"/>
                                        <p:tgtEl>
                                          <p:spTgt spid="20"/>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21"/>
                                        </p:tgtEl>
                                        <p:attrNameLst>
                                          <p:attrName>style.visibility</p:attrName>
                                        </p:attrNameLst>
                                      </p:cBhvr>
                                      <p:to>
                                        <p:strVal val="visible"/>
                                      </p:to>
                                    </p:set>
                                    <p:animEffect transition="in" filter="fade">
                                      <p:cBhvr>
                                        <p:cTn id="459" dur="500"/>
                                        <p:tgtEl>
                                          <p:spTgt spid="21"/>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32"/>
                                        </p:tgtEl>
                                        <p:attrNameLst>
                                          <p:attrName>style.visibility</p:attrName>
                                        </p:attrNameLst>
                                      </p:cBhvr>
                                      <p:to>
                                        <p:strVal val="visible"/>
                                      </p:to>
                                    </p:set>
                                    <p:animEffect transition="in" filter="fade">
                                      <p:cBhvr>
                                        <p:cTn id="462" dur="500"/>
                                        <p:tgtEl>
                                          <p:spTgt spid="32"/>
                                        </p:tgtEl>
                                      </p:cBhvr>
                                    </p:animEffect>
                                  </p:childTnLst>
                                </p:cTn>
                              </p:par>
                              <p:par>
                                <p:cTn id="463" presetID="10" presetClass="entr" presetSubtype="0" fill="hold" grpId="0" nodeType="withEffect">
                                  <p:stCondLst>
                                    <p:cond delay="0"/>
                                  </p:stCondLst>
                                  <p:childTnLst>
                                    <p:set>
                                      <p:cBhvr>
                                        <p:cTn id="464" dur="1" fill="hold">
                                          <p:stCondLst>
                                            <p:cond delay="0"/>
                                          </p:stCondLst>
                                        </p:cTn>
                                        <p:tgtEl>
                                          <p:spTgt spid="33"/>
                                        </p:tgtEl>
                                        <p:attrNameLst>
                                          <p:attrName>style.visibility</p:attrName>
                                        </p:attrNameLst>
                                      </p:cBhvr>
                                      <p:to>
                                        <p:strVal val="visible"/>
                                      </p:to>
                                    </p:set>
                                    <p:animEffect transition="in" filter="fade">
                                      <p:cBhvr>
                                        <p:cTn id="465" dur="500"/>
                                        <p:tgtEl>
                                          <p:spTgt spid="33"/>
                                        </p:tgtEl>
                                      </p:cBhvr>
                                    </p:animEffect>
                                  </p:childTnLst>
                                </p:cTn>
                              </p:par>
                            </p:childTnLst>
                          </p:cTn>
                        </p:par>
                        <p:par>
                          <p:cTn id="466" fill="hold" nodeType="afterGroup">
                            <p:stCondLst>
                              <p:cond delay="500"/>
                            </p:stCondLst>
                            <p:childTnLst>
                              <p:par>
                                <p:cTn id="467" presetID="22" presetClass="entr" presetSubtype="8" fill="hold" grpId="0" nodeType="afterEffect">
                                  <p:stCondLst>
                                    <p:cond delay="0"/>
                                  </p:stCondLst>
                                  <p:childTnLst>
                                    <p:set>
                                      <p:cBhvr>
                                        <p:cTn id="468" dur="1" fill="hold">
                                          <p:stCondLst>
                                            <p:cond delay="0"/>
                                          </p:stCondLst>
                                        </p:cTn>
                                        <p:tgtEl>
                                          <p:spTgt spid="3105"/>
                                        </p:tgtEl>
                                        <p:attrNameLst>
                                          <p:attrName>style.visibility</p:attrName>
                                        </p:attrNameLst>
                                      </p:cBhvr>
                                      <p:to>
                                        <p:strVal val="visible"/>
                                      </p:to>
                                    </p:set>
                                    <p:animEffect transition="in" filter="wipe(left)">
                                      <p:cBhvr>
                                        <p:cTn id="469" dur="500"/>
                                        <p:tgtEl>
                                          <p:spTgt spid="3105"/>
                                        </p:tgtEl>
                                      </p:cBhvr>
                                    </p:animEffect>
                                  </p:childTnLst>
                                </p:cTn>
                              </p:par>
                              <p:par>
                                <p:cTn id="470" presetID="22" presetClass="entr" presetSubtype="8" fill="hold" nodeType="withEffect">
                                  <p:stCondLst>
                                    <p:cond delay="0"/>
                                  </p:stCondLst>
                                  <p:childTnLst>
                                    <p:set>
                                      <p:cBhvr>
                                        <p:cTn id="471" dur="1" fill="hold">
                                          <p:stCondLst>
                                            <p:cond delay="0"/>
                                          </p:stCondLst>
                                        </p:cTn>
                                        <p:tgtEl>
                                          <p:spTgt spid="19"/>
                                        </p:tgtEl>
                                        <p:attrNameLst>
                                          <p:attrName>style.visibility</p:attrName>
                                        </p:attrNameLst>
                                      </p:cBhvr>
                                      <p:to>
                                        <p:strVal val="visible"/>
                                      </p:to>
                                    </p:set>
                                    <p:animEffect transition="in" filter="wipe(left)">
                                      <p:cBhvr>
                                        <p:cTn id="472" dur="500"/>
                                        <p:tgtEl>
                                          <p:spTgt spid="19"/>
                                        </p:tgtEl>
                                      </p:cBhvr>
                                    </p:animEffect>
                                  </p:childTnLst>
                                </p:cTn>
                              </p:par>
                            </p:childTnLst>
                          </p:cTn>
                        </p:par>
                        <p:par>
                          <p:cTn id="473" fill="hold" nodeType="afterGroup">
                            <p:stCondLst>
                              <p:cond delay="1000"/>
                            </p:stCondLst>
                            <p:childTnLst>
                              <p:par>
                                <p:cTn id="474" presetID="49" presetClass="entr" presetSubtype="0" decel="100000" fill="hold" grpId="0" nodeType="afterEffect">
                                  <p:stCondLst>
                                    <p:cond delay="0"/>
                                  </p:stCondLst>
                                  <p:childTnLst>
                                    <p:set>
                                      <p:cBhvr>
                                        <p:cTn id="475" dur="1" fill="hold">
                                          <p:stCondLst>
                                            <p:cond delay="0"/>
                                          </p:stCondLst>
                                        </p:cTn>
                                        <p:tgtEl>
                                          <p:spTgt spid="103"/>
                                        </p:tgtEl>
                                        <p:attrNameLst>
                                          <p:attrName>style.visibility</p:attrName>
                                        </p:attrNameLst>
                                      </p:cBhvr>
                                      <p:to>
                                        <p:strVal val="visible"/>
                                      </p:to>
                                    </p:set>
                                    <p:anim calcmode="lin" valueType="num">
                                      <p:cBhvr>
                                        <p:cTn id="476" dur="500" fill="hold"/>
                                        <p:tgtEl>
                                          <p:spTgt spid="103"/>
                                        </p:tgtEl>
                                        <p:attrNameLst>
                                          <p:attrName>ppt_w</p:attrName>
                                        </p:attrNameLst>
                                      </p:cBhvr>
                                      <p:tavLst>
                                        <p:tav tm="0">
                                          <p:val>
                                            <p:fltVal val="0"/>
                                          </p:val>
                                        </p:tav>
                                        <p:tav tm="100000">
                                          <p:val>
                                            <p:strVal val="#ppt_w"/>
                                          </p:val>
                                        </p:tav>
                                      </p:tavLst>
                                    </p:anim>
                                    <p:anim calcmode="lin" valueType="num">
                                      <p:cBhvr>
                                        <p:cTn id="477" dur="500" fill="hold"/>
                                        <p:tgtEl>
                                          <p:spTgt spid="103"/>
                                        </p:tgtEl>
                                        <p:attrNameLst>
                                          <p:attrName>ppt_h</p:attrName>
                                        </p:attrNameLst>
                                      </p:cBhvr>
                                      <p:tavLst>
                                        <p:tav tm="0">
                                          <p:val>
                                            <p:fltVal val="0"/>
                                          </p:val>
                                        </p:tav>
                                        <p:tav tm="100000">
                                          <p:val>
                                            <p:strVal val="#ppt_h"/>
                                          </p:val>
                                        </p:tav>
                                      </p:tavLst>
                                    </p:anim>
                                    <p:anim calcmode="lin" valueType="num">
                                      <p:cBhvr>
                                        <p:cTn id="478" dur="500" fill="hold"/>
                                        <p:tgtEl>
                                          <p:spTgt spid="103"/>
                                        </p:tgtEl>
                                        <p:attrNameLst>
                                          <p:attrName>style.rotation</p:attrName>
                                        </p:attrNameLst>
                                      </p:cBhvr>
                                      <p:tavLst>
                                        <p:tav tm="0">
                                          <p:val>
                                            <p:fltVal val="360"/>
                                          </p:val>
                                        </p:tav>
                                        <p:tav tm="100000">
                                          <p:val>
                                            <p:fltVal val="0"/>
                                          </p:val>
                                        </p:tav>
                                      </p:tavLst>
                                    </p:anim>
                                    <p:animEffect transition="in" filter="fade">
                                      <p:cBhvr>
                                        <p:cTn id="479" dur="500"/>
                                        <p:tgtEl>
                                          <p:spTgt spid="103"/>
                                        </p:tgtEl>
                                      </p:cBhvr>
                                    </p:animEffect>
                                  </p:childTnLst>
                                </p:cTn>
                              </p:par>
                              <p:par>
                                <p:cTn id="480" presetID="49" presetClass="entr" presetSubtype="0" decel="100000" fill="hold" grpId="0" nodeType="withEffect">
                                  <p:stCondLst>
                                    <p:cond delay="0"/>
                                  </p:stCondLst>
                                  <p:childTnLst>
                                    <p:set>
                                      <p:cBhvr>
                                        <p:cTn id="481" dur="1" fill="hold">
                                          <p:stCondLst>
                                            <p:cond delay="0"/>
                                          </p:stCondLst>
                                        </p:cTn>
                                        <p:tgtEl>
                                          <p:spTgt spid="104"/>
                                        </p:tgtEl>
                                        <p:attrNameLst>
                                          <p:attrName>style.visibility</p:attrName>
                                        </p:attrNameLst>
                                      </p:cBhvr>
                                      <p:to>
                                        <p:strVal val="visible"/>
                                      </p:to>
                                    </p:set>
                                    <p:anim calcmode="lin" valueType="num">
                                      <p:cBhvr>
                                        <p:cTn id="482" dur="500" fill="hold"/>
                                        <p:tgtEl>
                                          <p:spTgt spid="104"/>
                                        </p:tgtEl>
                                        <p:attrNameLst>
                                          <p:attrName>ppt_w</p:attrName>
                                        </p:attrNameLst>
                                      </p:cBhvr>
                                      <p:tavLst>
                                        <p:tav tm="0">
                                          <p:val>
                                            <p:fltVal val="0"/>
                                          </p:val>
                                        </p:tav>
                                        <p:tav tm="100000">
                                          <p:val>
                                            <p:strVal val="#ppt_w"/>
                                          </p:val>
                                        </p:tav>
                                      </p:tavLst>
                                    </p:anim>
                                    <p:anim calcmode="lin" valueType="num">
                                      <p:cBhvr>
                                        <p:cTn id="483" dur="500" fill="hold"/>
                                        <p:tgtEl>
                                          <p:spTgt spid="104"/>
                                        </p:tgtEl>
                                        <p:attrNameLst>
                                          <p:attrName>ppt_h</p:attrName>
                                        </p:attrNameLst>
                                      </p:cBhvr>
                                      <p:tavLst>
                                        <p:tav tm="0">
                                          <p:val>
                                            <p:fltVal val="0"/>
                                          </p:val>
                                        </p:tav>
                                        <p:tav tm="100000">
                                          <p:val>
                                            <p:strVal val="#ppt_h"/>
                                          </p:val>
                                        </p:tav>
                                      </p:tavLst>
                                    </p:anim>
                                    <p:anim calcmode="lin" valueType="num">
                                      <p:cBhvr>
                                        <p:cTn id="484" dur="500" fill="hold"/>
                                        <p:tgtEl>
                                          <p:spTgt spid="104"/>
                                        </p:tgtEl>
                                        <p:attrNameLst>
                                          <p:attrName>style.rotation</p:attrName>
                                        </p:attrNameLst>
                                      </p:cBhvr>
                                      <p:tavLst>
                                        <p:tav tm="0">
                                          <p:val>
                                            <p:fltVal val="360"/>
                                          </p:val>
                                        </p:tav>
                                        <p:tav tm="100000">
                                          <p:val>
                                            <p:fltVal val="0"/>
                                          </p:val>
                                        </p:tav>
                                      </p:tavLst>
                                    </p:anim>
                                    <p:animEffect transition="in" filter="fade">
                                      <p:cBhvr>
                                        <p:cTn id="485" dur="500"/>
                                        <p:tgtEl>
                                          <p:spTgt spid="104"/>
                                        </p:tgtEl>
                                      </p:cBhvr>
                                    </p:animEffect>
                                  </p:childTnLst>
                                </p:cTn>
                              </p:par>
                            </p:childTnLst>
                          </p:cTn>
                        </p:par>
                        <p:par>
                          <p:cTn id="486" fill="hold" nodeType="afterGroup">
                            <p:stCondLst>
                              <p:cond delay="1500"/>
                            </p:stCondLst>
                            <p:childTnLst>
                              <p:par>
                                <p:cTn id="487" presetID="0" presetClass="path" presetSubtype="0" accel="50000" decel="50000" fill="hold" grpId="1" nodeType="afterEffect">
                                  <p:stCondLst>
                                    <p:cond delay="0"/>
                                  </p:stCondLst>
                                  <p:childTnLst>
                                    <p:animMotion origin="layout" path="M 5E-6 3.33333E-6 C 0.01893 -0.0125 0.03785 -0.02477 0.06129 -0.02824 C 0.08455 -0.03148 0.11372 -0.02315 0.13959 -0.02084 C 0.16528 -0.01852 0.17917 -0.01389 0.21563 -0.01412 C 0.25226 -0.01412 0.31667 -0.01898 0.35869 -0.02153 C 0.4007 -0.02431 0.43455 -0.02709 0.46858 -0.02986 " pathEditMode="relative" rAng="0" ptsTypes="aaaaaA">
                                      <p:cBhvr>
                                        <p:cTn id="488" dur="2000" fill="hold"/>
                                        <p:tgtEl>
                                          <p:spTgt spid="103"/>
                                        </p:tgtEl>
                                        <p:attrNameLst>
                                          <p:attrName>ppt_x</p:attrName>
                                          <p:attrName>ppt_y</p:attrName>
                                        </p:attrNameLst>
                                      </p:cBhvr>
                                      <p:rCtr x="23420" y="-1574"/>
                                    </p:animMotion>
                                  </p:childTnLst>
                                </p:cTn>
                              </p:par>
                              <p:par>
                                <p:cTn id="489" presetID="0" presetClass="path" presetSubtype="0" accel="50000" decel="50000" fill="hold" grpId="1" nodeType="withEffect">
                                  <p:stCondLst>
                                    <p:cond delay="0"/>
                                  </p:stCondLst>
                                  <p:childTnLst>
                                    <p:animMotion origin="layout" path="M -1.66667E-6 0 C 0.0191 -0.0125 0.03837 -0.02477 0.06198 -0.02824 C 0.08542 -0.03148 0.11493 -0.02315 0.1408 -0.02083 C 0.16684 -0.01852 0.1809 -0.01389 0.21771 -0.01412 C 0.25452 -0.01412 0.31945 -0.01898 0.36198 -0.02153 C 0.40434 -0.02431 0.43837 -0.02708 0.47257 -0.02986 " pathEditMode="relative" rAng="0" ptsTypes="aaaaaA">
                                      <p:cBhvr>
                                        <p:cTn id="490" dur="2000" fill="hold"/>
                                        <p:tgtEl>
                                          <p:spTgt spid="104"/>
                                        </p:tgtEl>
                                        <p:attrNameLst>
                                          <p:attrName>ppt_x</p:attrName>
                                          <p:attrName>ppt_y</p:attrName>
                                        </p:attrNameLst>
                                      </p:cBhvr>
                                      <p:rCtr x="23628" y="-1574"/>
                                    </p:animMotion>
                                  </p:childTnLst>
                                </p:cTn>
                              </p:par>
                            </p:childTnLst>
                          </p:cTn>
                        </p:par>
                      </p:childTnLst>
                    </p:cTn>
                  </p:par>
                  <p:par>
                    <p:cTn id="491" fill="hold" nodeType="clickPar">
                      <p:stCondLst>
                        <p:cond delay="indefinite"/>
                      </p:stCondLst>
                      <p:childTnLst>
                        <p:par>
                          <p:cTn id="492" fill="hold" nodeType="withGroup">
                            <p:stCondLst>
                              <p:cond delay="0"/>
                            </p:stCondLst>
                            <p:childTnLst>
                              <p:par>
                                <p:cTn id="493" presetID="22" presetClass="entr" presetSubtype="2" fill="hold" grpId="0" nodeType="clickEffect">
                                  <p:stCondLst>
                                    <p:cond delay="0"/>
                                  </p:stCondLst>
                                  <p:childTnLst>
                                    <p:set>
                                      <p:cBhvr>
                                        <p:cTn id="494" dur="1" fill="hold">
                                          <p:stCondLst>
                                            <p:cond delay="0"/>
                                          </p:stCondLst>
                                        </p:cTn>
                                        <p:tgtEl>
                                          <p:spTgt spid="108"/>
                                        </p:tgtEl>
                                        <p:attrNameLst>
                                          <p:attrName>style.visibility</p:attrName>
                                        </p:attrNameLst>
                                      </p:cBhvr>
                                      <p:to>
                                        <p:strVal val="visible"/>
                                      </p:to>
                                    </p:set>
                                    <p:animEffect transition="in" filter="wipe(right)">
                                      <p:cBhvr>
                                        <p:cTn id="495" dur="500"/>
                                        <p:tgtEl>
                                          <p:spTgt spid="108"/>
                                        </p:tgtEl>
                                      </p:cBhvr>
                                    </p:animEffect>
                                  </p:childTnLst>
                                </p:cTn>
                              </p:par>
                              <p:par>
                                <p:cTn id="496" presetID="22" presetClass="entr" presetSubtype="2" fill="hold" grpId="0" nodeType="withEffect">
                                  <p:stCondLst>
                                    <p:cond delay="0"/>
                                  </p:stCondLst>
                                  <p:childTnLst>
                                    <p:set>
                                      <p:cBhvr>
                                        <p:cTn id="497" dur="1" fill="hold">
                                          <p:stCondLst>
                                            <p:cond delay="0"/>
                                          </p:stCondLst>
                                        </p:cTn>
                                        <p:tgtEl>
                                          <p:spTgt spid="109"/>
                                        </p:tgtEl>
                                        <p:attrNameLst>
                                          <p:attrName>style.visibility</p:attrName>
                                        </p:attrNameLst>
                                      </p:cBhvr>
                                      <p:to>
                                        <p:strVal val="visible"/>
                                      </p:to>
                                    </p:set>
                                    <p:animEffect transition="in" filter="wipe(right)">
                                      <p:cBhvr>
                                        <p:cTn id="498" dur="500"/>
                                        <p:tgtEl>
                                          <p:spTgt spid="109"/>
                                        </p:tgtEl>
                                      </p:cBhvr>
                                    </p:animEffect>
                                  </p:childTnLst>
                                </p:cTn>
                              </p:par>
                              <p:par>
                                <p:cTn id="499" presetID="22" presetClass="entr" presetSubtype="8" fill="hold" grpId="0" nodeType="withEffect">
                                  <p:stCondLst>
                                    <p:cond delay="0"/>
                                  </p:stCondLst>
                                  <p:childTnLst>
                                    <p:set>
                                      <p:cBhvr>
                                        <p:cTn id="500" dur="1" fill="hold">
                                          <p:stCondLst>
                                            <p:cond delay="0"/>
                                          </p:stCondLst>
                                        </p:cTn>
                                        <p:tgtEl>
                                          <p:spTgt spid="107"/>
                                        </p:tgtEl>
                                        <p:attrNameLst>
                                          <p:attrName>style.visibility</p:attrName>
                                        </p:attrNameLst>
                                      </p:cBhvr>
                                      <p:to>
                                        <p:strVal val="visible"/>
                                      </p:to>
                                    </p:set>
                                    <p:animEffect transition="in" filter="wipe(left)">
                                      <p:cBhvr>
                                        <p:cTn id="501" dur="500"/>
                                        <p:tgtEl>
                                          <p:spTgt spid="107"/>
                                        </p:tgtEl>
                                      </p:cBhvr>
                                    </p:animEffect>
                                  </p:childTnLst>
                                </p:cTn>
                              </p:par>
                              <p:par>
                                <p:cTn id="502" presetID="22" presetClass="entr" presetSubtype="8" fill="hold" grpId="0" nodeType="withEffect">
                                  <p:stCondLst>
                                    <p:cond delay="0"/>
                                  </p:stCondLst>
                                  <p:childTnLst>
                                    <p:set>
                                      <p:cBhvr>
                                        <p:cTn id="503" dur="1" fill="hold">
                                          <p:stCondLst>
                                            <p:cond delay="0"/>
                                          </p:stCondLst>
                                        </p:cTn>
                                        <p:tgtEl>
                                          <p:spTgt spid="110"/>
                                        </p:tgtEl>
                                        <p:attrNameLst>
                                          <p:attrName>style.visibility</p:attrName>
                                        </p:attrNameLst>
                                      </p:cBhvr>
                                      <p:to>
                                        <p:strVal val="visible"/>
                                      </p:to>
                                    </p:set>
                                    <p:animEffect transition="in" filter="wipe(left)">
                                      <p:cBhvr>
                                        <p:cTn id="50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3" grpId="0"/>
      <p:bldP spid="34" grpId="0"/>
      <p:bldP spid="35" grpId="0"/>
      <p:bldP spid="36" grpId="0"/>
      <p:bldP spid="37" grpId="0"/>
      <p:bldP spid="38" grpId="0" animBg="1"/>
      <p:bldP spid="43" grpId="0" animBg="1"/>
      <p:bldP spid="44" grpId="0" animBg="1"/>
      <p:bldP spid="45" grpId="0" animBg="1"/>
      <p:bldP spid="46" grpId="0" animBg="1"/>
      <p:bldP spid="48" grpId="0" animBg="1"/>
      <p:bldP spid="50" grpId="0" animBg="1"/>
      <p:bldP spid="51" grpId="0" animBg="1"/>
      <p:bldP spid="52" grpId="0" animBg="1"/>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3105" grpId="0"/>
      <p:bldP spid="64" grpId="0"/>
      <p:bldP spid="65" grpId="0"/>
      <p:bldP spid="66" grpId="0"/>
      <p:bldP spid="68" grpId="0" animBg="1"/>
      <p:bldP spid="69" grpId="0" animBg="1"/>
      <p:bldP spid="70" grpId="0" animBg="1"/>
      <p:bldP spid="71" grpId="0" animBg="1"/>
      <p:bldP spid="71" grpId="1" animBg="1"/>
      <p:bldP spid="71" grpId="2" animBg="1"/>
      <p:bldP spid="72" grpId="0" animBg="1"/>
      <p:bldP spid="73" grpId="0"/>
      <p:bldP spid="80" grpId="0"/>
      <p:bldP spid="81" grpId="0" animBg="1"/>
      <p:bldP spid="82" grpId="0" animBg="1"/>
      <p:bldP spid="85" grpId="0" animBg="1"/>
      <p:bldP spid="101" grpId="0"/>
      <p:bldP spid="103" grpId="0" animBg="1"/>
      <p:bldP spid="103" grpId="1" animBg="1"/>
      <p:bldP spid="104" grpId="0" animBg="1"/>
      <p:bldP spid="104" grpId="1" animBg="1"/>
      <p:bldP spid="107" grpId="0" animBg="1"/>
      <p:bldP spid="108" grpId="0"/>
      <p:bldP spid="109" grpId="0" animBg="1"/>
      <p:bldP spid="110" grpId="0"/>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5" grpId="0" animBg="1"/>
      <p:bldP spid="126" grpId="0" animBg="1"/>
      <p:bldP spid="127" grpId="0" animBg="1"/>
      <p:bldP spid="127" grpId="1" animBg="1"/>
      <p:bldP spid="127" grpId="2"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73" grpId="0" animBg="1"/>
      <p:bldP spid="84"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26">
            <a:extLst>
              <a:ext uri="{FF2B5EF4-FFF2-40B4-BE49-F238E27FC236}">
                <a16:creationId xmlns:a16="http://schemas.microsoft.com/office/drawing/2014/main" id="{EE2847F5-D453-4872-A8AF-5F9D5FF4580C}"/>
              </a:ext>
            </a:extLst>
          </p:cNvPr>
          <p:cNvGrpSpPr>
            <a:grpSpLocks/>
          </p:cNvGrpSpPr>
          <p:nvPr/>
        </p:nvGrpSpPr>
        <p:grpSpPr bwMode="auto">
          <a:xfrm>
            <a:off x="2566989" y="4257675"/>
            <a:ext cx="649287" cy="1588"/>
            <a:chOff x="1043608" y="4257092"/>
            <a:chExt cx="648072" cy="1588"/>
          </a:xfrm>
        </p:grpSpPr>
        <p:grpSp>
          <p:nvGrpSpPr>
            <p:cNvPr id="11422" name="Skupina 64">
              <a:extLst>
                <a:ext uri="{FF2B5EF4-FFF2-40B4-BE49-F238E27FC236}">
                  <a16:creationId xmlns:a16="http://schemas.microsoft.com/office/drawing/2014/main" id="{9C9FD7A8-06E3-4CA8-9D94-5E3A01CDD3A2}"/>
                </a:ext>
              </a:extLst>
            </p:cNvPr>
            <p:cNvGrpSpPr>
              <a:grpSpLocks/>
            </p:cNvGrpSpPr>
            <p:nvPr/>
          </p:nvGrpSpPr>
          <p:grpSpPr bwMode="auto">
            <a:xfrm>
              <a:off x="1259632" y="4257092"/>
              <a:ext cx="432048" cy="1588"/>
              <a:chOff x="1259632" y="4257092"/>
              <a:chExt cx="432048" cy="1588"/>
            </a:xfrm>
          </p:grpSpPr>
          <p:cxnSp>
            <p:nvCxnSpPr>
              <p:cNvPr id="57" name="Přímá spojovací šipka 56">
                <a:extLst>
                  <a:ext uri="{FF2B5EF4-FFF2-40B4-BE49-F238E27FC236}">
                    <a16:creationId xmlns:a16="http://schemas.microsoft.com/office/drawing/2014/main" id="{39AF4BC9-6151-4EC0-9B20-5C0AEE2122EA}"/>
                  </a:ext>
                </a:extLst>
              </p:cNvPr>
              <p:cNvCxnSpPr>
                <a:stCxn id="45" idx="2"/>
              </p:cNvCxnSpPr>
              <p:nvPr/>
            </p:nvCxnSpPr>
            <p:spPr>
              <a:xfrm>
                <a:off x="1476184" y="4257092"/>
                <a:ext cx="21549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čára 60">
                <a:extLst>
                  <a:ext uri="{FF2B5EF4-FFF2-40B4-BE49-F238E27FC236}">
                    <a16:creationId xmlns:a16="http://schemas.microsoft.com/office/drawing/2014/main" id="{2A79EBF7-3809-4F80-A869-487603417E5A}"/>
                  </a:ext>
                </a:extLst>
              </p:cNvPr>
              <p:cNvCxnSpPr>
                <a:stCxn id="45" idx="6"/>
              </p:cNvCxnSpPr>
              <p:nvPr/>
            </p:nvCxnSpPr>
            <p:spPr>
              <a:xfrm rot="10800000">
                <a:off x="1259104" y="4257092"/>
                <a:ext cx="144192"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25" name="Přímá spojovací čára 124">
              <a:extLst>
                <a:ext uri="{FF2B5EF4-FFF2-40B4-BE49-F238E27FC236}">
                  <a16:creationId xmlns:a16="http://schemas.microsoft.com/office/drawing/2014/main" id="{AC0ECE80-34E8-4035-807C-E203808DE8A9}"/>
                </a:ext>
              </a:extLst>
            </p:cNvPr>
            <p:cNvCxnSpPr>
              <a:stCxn id="44" idx="2"/>
              <a:endCxn id="45" idx="6"/>
            </p:cNvCxnSpPr>
            <p:nvPr/>
          </p:nvCxnSpPr>
          <p:spPr>
            <a:xfrm rot="10800000" flipH="1">
              <a:off x="1043608" y="4257092"/>
              <a:ext cx="359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Skupina 137">
            <a:extLst>
              <a:ext uri="{FF2B5EF4-FFF2-40B4-BE49-F238E27FC236}">
                <a16:creationId xmlns:a16="http://schemas.microsoft.com/office/drawing/2014/main" id="{C38B6165-CE00-4ADE-86E3-2A2DB39BB3EA}"/>
              </a:ext>
            </a:extLst>
          </p:cNvPr>
          <p:cNvGrpSpPr>
            <a:grpSpLocks/>
          </p:cNvGrpSpPr>
          <p:nvPr/>
        </p:nvGrpSpPr>
        <p:grpSpPr bwMode="auto">
          <a:xfrm>
            <a:off x="2962275" y="3862389"/>
            <a:ext cx="38100" cy="935037"/>
            <a:chOff x="1438858" y="3861842"/>
            <a:chExt cx="36798" cy="935310"/>
          </a:xfrm>
        </p:grpSpPr>
        <p:grpSp>
          <p:nvGrpSpPr>
            <p:cNvPr id="11418" name="Skupina 51">
              <a:extLst>
                <a:ext uri="{FF2B5EF4-FFF2-40B4-BE49-F238E27FC236}">
                  <a16:creationId xmlns:a16="http://schemas.microsoft.com/office/drawing/2014/main" id="{3C47382B-6DCA-4A98-A2BD-367A9CA099FE}"/>
                </a:ext>
              </a:extLst>
            </p:cNvPr>
            <p:cNvGrpSpPr>
              <a:grpSpLocks/>
            </p:cNvGrpSpPr>
            <p:nvPr/>
          </p:nvGrpSpPr>
          <p:grpSpPr bwMode="auto">
            <a:xfrm>
              <a:off x="1438858" y="3861842"/>
              <a:ext cx="1588" cy="791294"/>
              <a:chOff x="1438858" y="3861842"/>
              <a:chExt cx="1588" cy="791294"/>
            </a:xfrm>
          </p:grpSpPr>
          <p:cxnSp>
            <p:nvCxnSpPr>
              <p:cNvPr id="47" name="Přímá spojovací šipka 46">
                <a:extLst>
                  <a:ext uri="{FF2B5EF4-FFF2-40B4-BE49-F238E27FC236}">
                    <a16:creationId xmlns:a16="http://schemas.microsoft.com/office/drawing/2014/main" id="{16FAA454-8F03-401D-94BC-5AE1DB22A9D6}"/>
                  </a:ext>
                </a:extLst>
              </p:cNvPr>
              <p:cNvCxnSpPr>
                <a:stCxn id="45" idx="4"/>
                <a:endCxn id="44" idx="0"/>
              </p:cNvCxnSpPr>
              <p:nvPr/>
            </p:nvCxnSpPr>
            <p:spPr>
              <a:xfrm rot="5400000" flipH="1">
                <a:off x="1223662" y="4077038"/>
                <a:ext cx="431926" cy="1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čára 49">
                <a:extLst>
                  <a:ext uri="{FF2B5EF4-FFF2-40B4-BE49-F238E27FC236}">
                    <a16:creationId xmlns:a16="http://schemas.microsoft.com/office/drawing/2014/main" id="{C2F320CE-BDC5-4423-9080-5ADE108A736B}"/>
                  </a:ext>
                </a:extLst>
              </p:cNvPr>
              <p:cNvCxnSpPr>
                <a:stCxn id="45" idx="4"/>
                <a:endCxn id="44" idx="4"/>
              </p:cNvCxnSpPr>
              <p:nvPr/>
            </p:nvCxnSpPr>
            <p:spPr>
              <a:xfrm rot="5400000">
                <a:off x="1260157" y="4472414"/>
                <a:ext cx="360468"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35" name="Přímá spojovací čára 134">
              <a:extLst>
                <a:ext uri="{FF2B5EF4-FFF2-40B4-BE49-F238E27FC236}">
                  <a16:creationId xmlns:a16="http://schemas.microsoft.com/office/drawing/2014/main" id="{3E0B87B6-9DCF-4880-B9E6-D9E3B0543861}"/>
                </a:ext>
              </a:extLst>
            </p:cNvPr>
            <p:cNvCxnSpPr>
              <a:stCxn id="45" idx="0"/>
            </p:cNvCxnSpPr>
            <p:nvPr/>
          </p:nvCxnSpPr>
          <p:spPr>
            <a:xfrm rot="16200000" flipH="1">
              <a:off x="1169809" y="4491305"/>
              <a:ext cx="576430" cy="3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kupina 16">
            <a:extLst>
              <a:ext uri="{FF2B5EF4-FFF2-40B4-BE49-F238E27FC236}">
                <a16:creationId xmlns:a16="http://schemas.microsoft.com/office/drawing/2014/main" id="{158E6E08-0A80-4517-A222-A806393D0977}"/>
              </a:ext>
            </a:extLst>
          </p:cNvPr>
          <p:cNvGrpSpPr>
            <a:grpSpLocks/>
          </p:cNvGrpSpPr>
          <p:nvPr/>
        </p:nvGrpSpPr>
        <p:grpSpPr bwMode="auto">
          <a:xfrm>
            <a:off x="1524000" y="620714"/>
            <a:ext cx="776288" cy="1165225"/>
            <a:chOff x="319484" y="1040209"/>
            <a:chExt cx="936229" cy="1403351"/>
          </a:xfrm>
        </p:grpSpPr>
        <p:sp>
          <p:nvSpPr>
            <p:cNvPr id="15" name="Volný tvar 14">
              <a:extLst>
                <a:ext uri="{FF2B5EF4-FFF2-40B4-BE49-F238E27FC236}">
                  <a16:creationId xmlns:a16="http://schemas.microsoft.com/office/drawing/2014/main" id="{1AE7B2F6-166D-4CE2-BE64-A1A57FFD6CE2}"/>
                </a:ext>
              </a:extLst>
            </p:cNvPr>
            <p:cNvSpPr/>
            <p:nvPr/>
          </p:nvSpPr>
          <p:spPr>
            <a:xfrm>
              <a:off x="319484" y="1040209"/>
              <a:ext cx="936229" cy="1403351"/>
            </a:xfrm>
            <a:custGeom>
              <a:avLst/>
              <a:gdLst>
                <a:gd name="connsiteX0" fmla="*/ 783035 w 936229"/>
                <a:gd name="connsiteY0" fmla="*/ 333772 h 1403351"/>
                <a:gd name="connsiteX1" fmla="*/ 721122 w 936229"/>
                <a:gd name="connsiteY1" fmla="*/ 219472 h 1403351"/>
                <a:gd name="connsiteX2" fmla="*/ 637779 w 936229"/>
                <a:gd name="connsiteY2" fmla="*/ 102791 h 1403351"/>
                <a:gd name="connsiteX3" fmla="*/ 421085 w 936229"/>
                <a:gd name="connsiteY3" fmla="*/ 7541 h 1403351"/>
                <a:gd name="connsiteX4" fmla="*/ 199629 w 936229"/>
                <a:gd name="connsiteY4" fmla="*/ 57547 h 1403351"/>
                <a:gd name="connsiteX5" fmla="*/ 37704 w 936229"/>
                <a:gd name="connsiteY5" fmla="*/ 217091 h 1403351"/>
                <a:gd name="connsiteX6" fmla="*/ 13891 w 936229"/>
                <a:gd name="connsiteY6" fmla="*/ 390922 h 1403351"/>
                <a:gd name="connsiteX7" fmla="*/ 6747 w 936229"/>
                <a:gd name="connsiteY7" fmla="*/ 552847 h 1403351"/>
                <a:gd name="connsiteX8" fmla="*/ 54372 w 936229"/>
                <a:gd name="connsiteY8" fmla="*/ 805260 h 1403351"/>
                <a:gd name="connsiteX9" fmla="*/ 216297 w 936229"/>
                <a:gd name="connsiteY9" fmla="*/ 1026716 h 1403351"/>
                <a:gd name="connsiteX10" fmla="*/ 347266 w 936229"/>
                <a:gd name="connsiteY10" fmla="*/ 1121966 h 1403351"/>
                <a:gd name="connsiteX11" fmla="*/ 390129 w 936229"/>
                <a:gd name="connsiteY11" fmla="*/ 1229122 h 1403351"/>
                <a:gd name="connsiteX12" fmla="*/ 513954 w 936229"/>
                <a:gd name="connsiteY12" fmla="*/ 1371997 h 1403351"/>
                <a:gd name="connsiteX13" fmla="*/ 678260 w 936229"/>
                <a:gd name="connsiteY13" fmla="*/ 1383904 h 1403351"/>
                <a:gd name="connsiteX14" fmla="*/ 887810 w 936229"/>
                <a:gd name="connsiteY14" fmla="*/ 1255316 h 1403351"/>
                <a:gd name="connsiteX15" fmla="*/ 933054 w 936229"/>
                <a:gd name="connsiteY15" fmla="*/ 1038622 h 1403351"/>
                <a:gd name="connsiteX16" fmla="*/ 868760 w 936229"/>
                <a:gd name="connsiteY16" fmla="*/ 767160 h 1403351"/>
                <a:gd name="connsiteX17" fmla="*/ 775891 w 936229"/>
                <a:gd name="connsiteY17" fmla="*/ 514747 h 1403351"/>
                <a:gd name="connsiteX18" fmla="*/ 783035 w 936229"/>
                <a:gd name="connsiteY18" fmla="*/ 333772 h 14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229" h="1403351">
                  <a:moveTo>
                    <a:pt x="783035" y="333772"/>
                  </a:moveTo>
                  <a:cubicBezTo>
                    <a:pt x="773907" y="284560"/>
                    <a:pt x="745331" y="257969"/>
                    <a:pt x="721122" y="219472"/>
                  </a:cubicBezTo>
                  <a:cubicBezTo>
                    <a:pt x="696913" y="180975"/>
                    <a:pt x="687785" y="138113"/>
                    <a:pt x="637779" y="102791"/>
                  </a:cubicBezTo>
                  <a:cubicBezTo>
                    <a:pt x="587773" y="67469"/>
                    <a:pt x="494110" y="15082"/>
                    <a:pt x="421085" y="7541"/>
                  </a:cubicBezTo>
                  <a:cubicBezTo>
                    <a:pt x="348060" y="0"/>
                    <a:pt x="263526" y="22622"/>
                    <a:pt x="199629" y="57547"/>
                  </a:cubicBezTo>
                  <a:cubicBezTo>
                    <a:pt x="135732" y="92472"/>
                    <a:pt x="68660" y="161529"/>
                    <a:pt x="37704" y="217091"/>
                  </a:cubicBezTo>
                  <a:cubicBezTo>
                    <a:pt x="6748" y="272654"/>
                    <a:pt x="19050" y="334963"/>
                    <a:pt x="13891" y="390922"/>
                  </a:cubicBezTo>
                  <a:cubicBezTo>
                    <a:pt x="8732" y="446881"/>
                    <a:pt x="0" y="483791"/>
                    <a:pt x="6747" y="552847"/>
                  </a:cubicBezTo>
                  <a:cubicBezTo>
                    <a:pt x="13494" y="621903"/>
                    <a:pt x="19447" y="726282"/>
                    <a:pt x="54372" y="805260"/>
                  </a:cubicBezTo>
                  <a:cubicBezTo>
                    <a:pt x="89297" y="884238"/>
                    <a:pt x="167481" y="973932"/>
                    <a:pt x="216297" y="1026716"/>
                  </a:cubicBezTo>
                  <a:cubicBezTo>
                    <a:pt x="265113" y="1079500"/>
                    <a:pt x="318294" y="1088232"/>
                    <a:pt x="347266" y="1121966"/>
                  </a:cubicBezTo>
                  <a:cubicBezTo>
                    <a:pt x="376238" y="1155700"/>
                    <a:pt x="362348" y="1187450"/>
                    <a:pt x="390129" y="1229122"/>
                  </a:cubicBezTo>
                  <a:cubicBezTo>
                    <a:pt x="417910" y="1270794"/>
                    <a:pt x="465932" y="1346200"/>
                    <a:pt x="513954" y="1371997"/>
                  </a:cubicBezTo>
                  <a:cubicBezTo>
                    <a:pt x="561976" y="1397794"/>
                    <a:pt x="615951" y="1403351"/>
                    <a:pt x="678260" y="1383904"/>
                  </a:cubicBezTo>
                  <a:cubicBezTo>
                    <a:pt x="740569" y="1364457"/>
                    <a:pt x="845344" y="1312863"/>
                    <a:pt x="887810" y="1255316"/>
                  </a:cubicBezTo>
                  <a:cubicBezTo>
                    <a:pt x="930276" y="1197769"/>
                    <a:pt x="936229" y="1119981"/>
                    <a:pt x="933054" y="1038622"/>
                  </a:cubicBezTo>
                  <a:cubicBezTo>
                    <a:pt x="929879" y="957263"/>
                    <a:pt x="894954" y="854473"/>
                    <a:pt x="868760" y="767160"/>
                  </a:cubicBezTo>
                  <a:cubicBezTo>
                    <a:pt x="842566" y="679848"/>
                    <a:pt x="790179" y="588169"/>
                    <a:pt x="775891" y="514747"/>
                  </a:cubicBezTo>
                  <a:cubicBezTo>
                    <a:pt x="761603" y="441325"/>
                    <a:pt x="792163" y="382984"/>
                    <a:pt x="783035" y="333772"/>
                  </a:cubicBezTo>
                  <a:close/>
                </a:path>
              </a:pathLst>
            </a:cu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 name="Volný tvar 15">
              <a:extLst>
                <a:ext uri="{FF2B5EF4-FFF2-40B4-BE49-F238E27FC236}">
                  <a16:creationId xmlns:a16="http://schemas.microsoft.com/office/drawing/2014/main" id="{E9C7E56E-7E2B-4AB3-A397-1B5ECB0BEE0C}"/>
                </a:ext>
              </a:extLst>
            </p:cNvPr>
            <p:cNvSpPr/>
            <p:nvPr/>
          </p:nvSpPr>
          <p:spPr>
            <a:xfrm>
              <a:off x="436274" y="1177867"/>
              <a:ext cx="582032" cy="862276"/>
            </a:xfrm>
            <a:custGeom>
              <a:avLst/>
              <a:gdLst>
                <a:gd name="connsiteX0" fmla="*/ 294085 w 581026"/>
                <a:gd name="connsiteY0" fmla="*/ 858441 h 862013"/>
                <a:gd name="connsiteX1" fmla="*/ 241697 w 581026"/>
                <a:gd name="connsiteY1" fmla="*/ 789385 h 862013"/>
                <a:gd name="connsiteX2" fmla="*/ 139304 w 581026"/>
                <a:gd name="connsiteY2" fmla="*/ 703660 h 862013"/>
                <a:gd name="connsiteX3" fmla="*/ 108347 w 581026"/>
                <a:gd name="connsiteY3" fmla="*/ 641747 h 862013"/>
                <a:gd name="connsiteX4" fmla="*/ 51197 w 581026"/>
                <a:gd name="connsiteY4" fmla="*/ 567928 h 862013"/>
                <a:gd name="connsiteX5" fmla="*/ 36910 w 581026"/>
                <a:gd name="connsiteY5" fmla="*/ 401241 h 862013"/>
                <a:gd name="connsiteX6" fmla="*/ 1191 w 581026"/>
                <a:gd name="connsiteY6" fmla="*/ 236935 h 862013"/>
                <a:gd name="connsiteX7" fmla="*/ 44054 w 581026"/>
                <a:gd name="connsiteY7" fmla="*/ 84535 h 862013"/>
                <a:gd name="connsiteX8" fmla="*/ 182166 w 581026"/>
                <a:gd name="connsiteY8" fmla="*/ 5953 h 862013"/>
                <a:gd name="connsiteX9" fmla="*/ 375047 w 581026"/>
                <a:gd name="connsiteY9" fmla="*/ 48816 h 862013"/>
                <a:gd name="connsiteX10" fmla="*/ 498872 w 581026"/>
                <a:gd name="connsiteY10" fmla="*/ 220266 h 862013"/>
                <a:gd name="connsiteX11" fmla="*/ 422672 w 581026"/>
                <a:gd name="connsiteY11" fmla="*/ 401241 h 862013"/>
                <a:gd name="connsiteX12" fmla="*/ 317897 w 581026"/>
                <a:gd name="connsiteY12" fmla="*/ 477441 h 862013"/>
                <a:gd name="connsiteX13" fmla="*/ 296466 w 581026"/>
                <a:gd name="connsiteY13" fmla="*/ 603647 h 862013"/>
                <a:gd name="connsiteX14" fmla="*/ 327422 w 581026"/>
                <a:gd name="connsiteY14" fmla="*/ 527447 h 862013"/>
                <a:gd name="connsiteX15" fmla="*/ 406004 w 581026"/>
                <a:gd name="connsiteY15" fmla="*/ 503635 h 862013"/>
                <a:gd name="connsiteX16" fmla="*/ 436960 w 581026"/>
                <a:gd name="connsiteY16" fmla="*/ 453628 h 862013"/>
                <a:gd name="connsiteX17" fmla="*/ 460772 w 581026"/>
                <a:gd name="connsiteY17" fmla="*/ 470297 h 862013"/>
                <a:gd name="connsiteX18" fmla="*/ 453629 w 581026"/>
                <a:gd name="connsiteY18" fmla="*/ 520303 h 862013"/>
                <a:gd name="connsiteX19" fmla="*/ 470297 w 581026"/>
                <a:gd name="connsiteY19" fmla="*/ 603647 h 862013"/>
                <a:gd name="connsiteX20" fmla="*/ 541735 w 581026"/>
                <a:gd name="connsiteY20" fmla="*/ 684610 h 862013"/>
                <a:gd name="connsiteX21" fmla="*/ 579835 w 581026"/>
                <a:gd name="connsiteY21" fmla="*/ 753666 h 862013"/>
                <a:gd name="connsiteX22" fmla="*/ 548879 w 581026"/>
                <a:gd name="connsiteY22" fmla="*/ 832247 h 862013"/>
                <a:gd name="connsiteX23" fmla="*/ 458391 w 581026"/>
                <a:gd name="connsiteY23" fmla="*/ 839391 h 862013"/>
                <a:gd name="connsiteX24" fmla="*/ 391716 w 581026"/>
                <a:gd name="connsiteY24" fmla="*/ 753666 h 862013"/>
                <a:gd name="connsiteX25" fmla="*/ 382191 w 581026"/>
                <a:gd name="connsiteY25" fmla="*/ 696516 h 862013"/>
                <a:gd name="connsiteX26" fmla="*/ 320279 w 581026"/>
                <a:gd name="connsiteY26" fmla="*/ 667941 h 862013"/>
                <a:gd name="connsiteX27" fmla="*/ 270272 w 581026"/>
                <a:gd name="connsiteY27" fmla="*/ 634603 h 862013"/>
                <a:gd name="connsiteX28" fmla="*/ 227410 w 581026"/>
                <a:gd name="connsiteY28" fmla="*/ 575072 h 862013"/>
                <a:gd name="connsiteX29" fmla="*/ 236935 w 581026"/>
                <a:gd name="connsiteY29" fmla="*/ 467916 h 862013"/>
                <a:gd name="connsiteX30" fmla="*/ 294085 w 581026"/>
                <a:gd name="connsiteY30" fmla="*/ 382191 h 862013"/>
                <a:gd name="connsiteX31" fmla="*/ 401241 w 581026"/>
                <a:gd name="connsiteY31" fmla="*/ 301228 h 862013"/>
                <a:gd name="connsiteX32" fmla="*/ 458391 w 581026"/>
                <a:gd name="connsiteY32" fmla="*/ 260747 h 862013"/>
                <a:gd name="connsiteX33" fmla="*/ 427435 w 581026"/>
                <a:gd name="connsiteY33" fmla="*/ 232172 h 862013"/>
                <a:gd name="connsiteX34" fmla="*/ 389335 w 581026"/>
                <a:gd name="connsiteY34" fmla="*/ 198835 h 862013"/>
                <a:gd name="connsiteX35" fmla="*/ 384572 w 581026"/>
                <a:gd name="connsiteY35" fmla="*/ 139303 h 862013"/>
                <a:gd name="connsiteX36" fmla="*/ 365522 w 581026"/>
                <a:gd name="connsiteY36" fmla="*/ 75010 h 862013"/>
                <a:gd name="connsiteX37" fmla="*/ 205979 w 581026"/>
                <a:gd name="connsiteY37" fmla="*/ 55960 h 862013"/>
                <a:gd name="connsiteX38" fmla="*/ 96441 w 581026"/>
                <a:gd name="connsiteY38" fmla="*/ 82153 h 862013"/>
                <a:gd name="connsiteX39" fmla="*/ 32147 w 581026"/>
                <a:gd name="connsiteY39" fmla="*/ 141685 h 862013"/>
                <a:gd name="connsiteX40" fmla="*/ 34529 w 581026"/>
                <a:gd name="connsiteY40" fmla="*/ 291703 h 862013"/>
                <a:gd name="connsiteX41" fmla="*/ 60722 w 581026"/>
                <a:gd name="connsiteY41" fmla="*/ 396478 h 862013"/>
                <a:gd name="connsiteX42" fmla="*/ 98822 w 581026"/>
                <a:gd name="connsiteY42" fmla="*/ 460772 h 862013"/>
                <a:gd name="connsiteX43" fmla="*/ 101204 w 581026"/>
                <a:gd name="connsiteY43" fmla="*/ 536972 h 862013"/>
                <a:gd name="connsiteX44" fmla="*/ 146447 w 581026"/>
                <a:gd name="connsiteY44" fmla="*/ 606028 h 862013"/>
                <a:gd name="connsiteX45" fmla="*/ 184547 w 581026"/>
                <a:gd name="connsiteY45" fmla="*/ 653653 h 862013"/>
                <a:gd name="connsiteX46" fmla="*/ 191691 w 581026"/>
                <a:gd name="connsiteY46" fmla="*/ 708422 h 862013"/>
                <a:gd name="connsiteX47" fmla="*/ 251222 w 581026"/>
                <a:gd name="connsiteY47" fmla="*/ 767953 h 862013"/>
                <a:gd name="connsiteX48" fmla="*/ 294085 w 581026"/>
                <a:gd name="connsiteY48" fmla="*/ 858441 h 8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026" h="862013">
                  <a:moveTo>
                    <a:pt x="294085" y="858441"/>
                  </a:moveTo>
                  <a:cubicBezTo>
                    <a:pt x="292497" y="862013"/>
                    <a:pt x="267494" y="815182"/>
                    <a:pt x="241697" y="789385"/>
                  </a:cubicBezTo>
                  <a:cubicBezTo>
                    <a:pt x="215900" y="763588"/>
                    <a:pt x="161529" y="728266"/>
                    <a:pt x="139304" y="703660"/>
                  </a:cubicBezTo>
                  <a:cubicBezTo>
                    <a:pt x="117079" y="679054"/>
                    <a:pt x="123032" y="664369"/>
                    <a:pt x="108347" y="641747"/>
                  </a:cubicBezTo>
                  <a:cubicBezTo>
                    <a:pt x="93663" y="619125"/>
                    <a:pt x="63103" y="608012"/>
                    <a:pt x="51197" y="567928"/>
                  </a:cubicBezTo>
                  <a:cubicBezTo>
                    <a:pt x="39291" y="527844"/>
                    <a:pt x="45244" y="456407"/>
                    <a:pt x="36910" y="401241"/>
                  </a:cubicBezTo>
                  <a:cubicBezTo>
                    <a:pt x="28576" y="346075"/>
                    <a:pt x="0" y="289719"/>
                    <a:pt x="1191" y="236935"/>
                  </a:cubicBezTo>
                  <a:cubicBezTo>
                    <a:pt x="2382" y="184151"/>
                    <a:pt x="13892" y="123032"/>
                    <a:pt x="44054" y="84535"/>
                  </a:cubicBezTo>
                  <a:cubicBezTo>
                    <a:pt x="74216" y="46038"/>
                    <a:pt x="127001" y="11906"/>
                    <a:pt x="182166" y="5953"/>
                  </a:cubicBezTo>
                  <a:cubicBezTo>
                    <a:pt x="237331" y="0"/>
                    <a:pt x="322263" y="13097"/>
                    <a:pt x="375047" y="48816"/>
                  </a:cubicBezTo>
                  <a:cubicBezTo>
                    <a:pt x="427831" y="84535"/>
                    <a:pt x="490935" y="161529"/>
                    <a:pt x="498872" y="220266"/>
                  </a:cubicBezTo>
                  <a:cubicBezTo>
                    <a:pt x="506810" y="279004"/>
                    <a:pt x="452834" y="358379"/>
                    <a:pt x="422672" y="401241"/>
                  </a:cubicBezTo>
                  <a:cubicBezTo>
                    <a:pt x="392510" y="444103"/>
                    <a:pt x="338931" y="443707"/>
                    <a:pt x="317897" y="477441"/>
                  </a:cubicBezTo>
                  <a:cubicBezTo>
                    <a:pt x="296863" y="511175"/>
                    <a:pt x="294879" y="595313"/>
                    <a:pt x="296466" y="603647"/>
                  </a:cubicBezTo>
                  <a:cubicBezTo>
                    <a:pt x="298053" y="611981"/>
                    <a:pt x="309166" y="544116"/>
                    <a:pt x="327422" y="527447"/>
                  </a:cubicBezTo>
                  <a:cubicBezTo>
                    <a:pt x="345678" y="510778"/>
                    <a:pt x="387748" y="515938"/>
                    <a:pt x="406004" y="503635"/>
                  </a:cubicBezTo>
                  <a:cubicBezTo>
                    <a:pt x="424260" y="491332"/>
                    <a:pt x="427832" y="459184"/>
                    <a:pt x="436960" y="453628"/>
                  </a:cubicBezTo>
                  <a:cubicBezTo>
                    <a:pt x="446088" y="448072"/>
                    <a:pt x="457994" y="459185"/>
                    <a:pt x="460772" y="470297"/>
                  </a:cubicBezTo>
                  <a:cubicBezTo>
                    <a:pt x="463550" y="481409"/>
                    <a:pt x="452042" y="498078"/>
                    <a:pt x="453629" y="520303"/>
                  </a:cubicBezTo>
                  <a:cubicBezTo>
                    <a:pt x="455216" y="542528"/>
                    <a:pt x="455613" y="576263"/>
                    <a:pt x="470297" y="603647"/>
                  </a:cubicBezTo>
                  <a:cubicBezTo>
                    <a:pt x="484981" y="631031"/>
                    <a:pt x="523479" y="659607"/>
                    <a:pt x="541735" y="684610"/>
                  </a:cubicBezTo>
                  <a:cubicBezTo>
                    <a:pt x="559991" y="709613"/>
                    <a:pt x="578644" y="729060"/>
                    <a:pt x="579835" y="753666"/>
                  </a:cubicBezTo>
                  <a:cubicBezTo>
                    <a:pt x="581026" y="778272"/>
                    <a:pt x="569120" y="817960"/>
                    <a:pt x="548879" y="832247"/>
                  </a:cubicBezTo>
                  <a:cubicBezTo>
                    <a:pt x="528638" y="846534"/>
                    <a:pt x="484585" y="852488"/>
                    <a:pt x="458391" y="839391"/>
                  </a:cubicBezTo>
                  <a:cubicBezTo>
                    <a:pt x="432197" y="826294"/>
                    <a:pt x="404416" y="777479"/>
                    <a:pt x="391716" y="753666"/>
                  </a:cubicBezTo>
                  <a:cubicBezTo>
                    <a:pt x="379016" y="729854"/>
                    <a:pt x="394097" y="710803"/>
                    <a:pt x="382191" y="696516"/>
                  </a:cubicBezTo>
                  <a:cubicBezTo>
                    <a:pt x="370285" y="682229"/>
                    <a:pt x="338932" y="678260"/>
                    <a:pt x="320279" y="667941"/>
                  </a:cubicBezTo>
                  <a:cubicBezTo>
                    <a:pt x="301626" y="657622"/>
                    <a:pt x="285750" y="650081"/>
                    <a:pt x="270272" y="634603"/>
                  </a:cubicBezTo>
                  <a:cubicBezTo>
                    <a:pt x="254794" y="619125"/>
                    <a:pt x="232966" y="602853"/>
                    <a:pt x="227410" y="575072"/>
                  </a:cubicBezTo>
                  <a:cubicBezTo>
                    <a:pt x="221854" y="547291"/>
                    <a:pt x="225823" y="500063"/>
                    <a:pt x="236935" y="467916"/>
                  </a:cubicBezTo>
                  <a:cubicBezTo>
                    <a:pt x="248048" y="435769"/>
                    <a:pt x="266701" y="409972"/>
                    <a:pt x="294085" y="382191"/>
                  </a:cubicBezTo>
                  <a:cubicBezTo>
                    <a:pt x="321469" y="354410"/>
                    <a:pt x="373857" y="321469"/>
                    <a:pt x="401241" y="301228"/>
                  </a:cubicBezTo>
                  <a:cubicBezTo>
                    <a:pt x="428625" y="280987"/>
                    <a:pt x="454025" y="272256"/>
                    <a:pt x="458391" y="260747"/>
                  </a:cubicBezTo>
                  <a:cubicBezTo>
                    <a:pt x="462757" y="249238"/>
                    <a:pt x="438944" y="242491"/>
                    <a:pt x="427435" y="232172"/>
                  </a:cubicBezTo>
                  <a:cubicBezTo>
                    <a:pt x="415926" y="221853"/>
                    <a:pt x="396479" y="214313"/>
                    <a:pt x="389335" y="198835"/>
                  </a:cubicBezTo>
                  <a:cubicBezTo>
                    <a:pt x="382191" y="183357"/>
                    <a:pt x="388541" y="159941"/>
                    <a:pt x="384572" y="139303"/>
                  </a:cubicBezTo>
                  <a:cubicBezTo>
                    <a:pt x="380603" y="118665"/>
                    <a:pt x="395287" y="88900"/>
                    <a:pt x="365522" y="75010"/>
                  </a:cubicBezTo>
                  <a:cubicBezTo>
                    <a:pt x="335757" y="61120"/>
                    <a:pt x="250826" y="54770"/>
                    <a:pt x="205979" y="55960"/>
                  </a:cubicBezTo>
                  <a:cubicBezTo>
                    <a:pt x="161132" y="57151"/>
                    <a:pt x="125413" y="67866"/>
                    <a:pt x="96441" y="82153"/>
                  </a:cubicBezTo>
                  <a:cubicBezTo>
                    <a:pt x="67469" y="96440"/>
                    <a:pt x="42466" y="106760"/>
                    <a:pt x="32147" y="141685"/>
                  </a:cubicBezTo>
                  <a:cubicBezTo>
                    <a:pt x="21828" y="176610"/>
                    <a:pt x="29767" y="249238"/>
                    <a:pt x="34529" y="291703"/>
                  </a:cubicBezTo>
                  <a:cubicBezTo>
                    <a:pt x="39292" y="334169"/>
                    <a:pt x="50007" y="368300"/>
                    <a:pt x="60722" y="396478"/>
                  </a:cubicBezTo>
                  <a:cubicBezTo>
                    <a:pt x="71438" y="424656"/>
                    <a:pt x="92075" y="437356"/>
                    <a:pt x="98822" y="460772"/>
                  </a:cubicBezTo>
                  <a:cubicBezTo>
                    <a:pt x="105569" y="484188"/>
                    <a:pt x="93267" y="512763"/>
                    <a:pt x="101204" y="536972"/>
                  </a:cubicBezTo>
                  <a:cubicBezTo>
                    <a:pt x="109141" y="561181"/>
                    <a:pt x="132557" y="586581"/>
                    <a:pt x="146447" y="606028"/>
                  </a:cubicBezTo>
                  <a:cubicBezTo>
                    <a:pt x="160337" y="625475"/>
                    <a:pt x="177006" y="636587"/>
                    <a:pt x="184547" y="653653"/>
                  </a:cubicBezTo>
                  <a:cubicBezTo>
                    <a:pt x="192088" y="670719"/>
                    <a:pt x="180579" y="689372"/>
                    <a:pt x="191691" y="708422"/>
                  </a:cubicBezTo>
                  <a:cubicBezTo>
                    <a:pt x="202803" y="727472"/>
                    <a:pt x="232569" y="746125"/>
                    <a:pt x="251222" y="767953"/>
                  </a:cubicBezTo>
                  <a:cubicBezTo>
                    <a:pt x="269875" y="789781"/>
                    <a:pt x="295673" y="854869"/>
                    <a:pt x="294085" y="858441"/>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4" name="Rectangle 2">
            <a:extLst>
              <a:ext uri="{FF2B5EF4-FFF2-40B4-BE49-F238E27FC236}">
                <a16:creationId xmlns:a16="http://schemas.microsoft.com/office/drawing/2014/main" id="{D850D52A-7C08-4D28-BD83-5AEAD50C0D15}"/>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eaLnBrk="1" hangingPunct="1">
              <a:defRPr/>
            </a:pPr>
            <a:r>
              <a:rPr lang="cs-CZ" sz="3600" b="1" kern="0" cap="small" dirty="0">
                <a:solidFill>
                  <a:srgbClr val="FFFFFF"/>
                </a:solidFill>
                <a:latin typeface="+mj-lt"/>
                <a:ea typeface="+mj-ea"/>
                <a:cs typeface="+mj-cs"/>
              </a:rPr>
              <a:t>Hypothalamus</a:t>
            </a:r>
          </a:p>
        </p:txBody>
      </p:sp>
      <p:sp>
        <p:nvSpPr>
          <p:cNvPr id="7" name="Volný tvar 6">
            <a:extLst>
              <a:ext uri="{FF2B5EF4-FFF2-40B4-BE49-F238E27FC236}">
                <a16:creationId xmlns:a16="http://schemas.microsoft.com/office/drawing/2014/main" id="{482DF48C-6950-42D5-85DA-97900C920521}"/>
              </a:ext>
            </a:extLst>
          </p:cNvPr>
          <p:cNvSpPr/>
          <p:nvPr/>
        </p:nvSpPr>
        <p:spPr>
          <a:xfrm>
            <a:off x="5150759" y="3487057"/>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FF2A5F31-78FA-4AF8-86BF-641BC2813405}"/>
              </a:ext>
            </a:extLst>
          </p:cNvPr>
          <p:cNvSpPr/>
          <p:nvPr/>
        </p:nvSpPr>
        <p:spPr>
          <a:xfrm>
            <a:off x="4597400" y="2812143"/>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olný tvar 8">
            <a:extLst>
              <a:ext uri="{FF2B5EF4-FFF2-40B4-BE49-F238E27FC236}">
                <a16:creationId xmlns:a16="http://schemas.microsoft.com/office/drawing/2014/main" id="{9B6318C7-5360-4A27-B2F9-8347999BC490}"/>
              </a:ext>
            </a:extLst>
          </p:cNvPr>
          <p:cNvSpPr/>
          <p:nvPr/>
        </p:nvSpPr>
        <p:spPr>
          <a:xfrm>
            <a:off x="4737101" y="1556792"/>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Volný tvar 9">
            <a:extLst>
              <a:ext uri="{FF2B5EF4-FFF2-40B4-BE49-F238E27FC236}">
                <a16:creationId xmlns:a16="http://schemas.microsoft.com/office/drawing/2014/main" id="{EB830281-3D1F-4D67-9F6C-235004C46EDB}"/>
              </a:ext>
            </a:extLst>
          </p:cNvPr>
          <p:cNvSpPr/>
          <p:nvPr/>
        </p:nvSpPr>
        <p:spPr>
          <a:xfrm>
            <a:off x="4925787" y="812800"/>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Volný tvar 10">
            <a:extLst>
              <a:ext uri="{FF2B5EF4-FFF2-40B4-BE49-F238E27FC236}">
                <a16:creationId xmlns:a16="http://schemas.microsoft.com/office/drawing/2014/main" id="{61F45EA8-CDA5-4068-9B25-845E02FE778C}"/>
              </a:ext>
            </a:extLst>
          </p:cNvPr>
          <p:cNvSpPr/>
          <p:nvPr/>
        </p:nvSpPr>
        <p:spPr>
          <a:xfrm flipH="1">
            <a:off x="6240016" y="2831784"/>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Volný tvar 11">
            <a:extLst>
              <a:ext uri="{FF2B5EF4-FFF2-40B4-BE49-F238E27FC236}">
                <a16:creationId xmlns:a16="http://schemas.microsoft.com/office/drawing/2014/main" id="{09F8EBC1-432F-4C69-B28F-64D778EAD808}"/>
              </a:ext>
            </a:extLst>
          </p:cNvPr>
          <p:cNvSpPr/>
          <p:nvPr/>
        </p:nvSpPr>
        <p:spPr>
          <a:xfrm flipH="1">
            <a:off x="6282490" y="1579927"/>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195E458E-BA18-48E4-A78A-EDFD1F4DC314}"/>
              </a:ext>
            </a:extLst>
          </p:cNvPr>
          <p:cNvSpPr/>
          <p:nvPr/>
        </p:nvSpPr>
        <p:spPr>
          <a:xfrm flipH="1">
            <a:off x="6456041" y="836712"/>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Volný tvar 5">
            <a:extLst>
              <a:ext uri="{FF2B5EF4-FFF2-40B4-BE49-F238E27FC236}">
                <a16:creationId xmlns:a16="http://schemas.microsoft.com/office/drawing/2014/main" id="{20465AFA-19FB-40A8-BBCA-8538E5C35733}"/>
              </a:ext>
            </a:extLst>
          </p:cNvPr>
          <p:cNvSpPr/>
          <p:nvPr/>
        </p:nvSpPr>
        <p:spPr>
          <a:xfrm>
            <a:off x="5880101" y="765176"/>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sp>
        <p:nvSpPr>
          <p:cNvPr id="21" name="TextovéPole 20">
            <a:extLst>
              <a:ext uri="{FF2B5EF4-FFF2-40B4-BE49-F238E27FC236}">
                <a16:creationId xmlns:a16="http://schemas.microsoft.com/office/drawing/2014/main" id="{9F61A1AB-633D-4F06-A8CB-E64A0A7E9936}"/>
              </a:ext>
            </a:extLst>
          </p:cNvPr>
          <p:cNvSpPr txBox="1">
            <a:spLocks noChangeArrowheads="1"/>
          </p:cNvSpPr>
          <p:nvPr/>
        </p:nvSpPr>
        <p:spPr bwMode="auto">
          <a:xfrm>
            <a:off x="6096001" y="364490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ARC</a:t>
            </a:r>
          </a:p>
        </p:txBody>
      </p:sp>
      <p:sp>
        <p:nvSpPr>
          <p:cNvPr id="22" name="TextovéPole 21">
            <a:extLst>
              <a:ext uri="{FF2B5EF4-FFF2-40B4-BE49-F238E27FC236}">
                <a16:creationId xmlns:a16="http://schemas.microsoft.com/office/drawing/2014/main" id="{FA1C9D6B-7658-49C3-99DB-3793538A3C76}"/>
              </a:ext>
            </a:extLst>
          </p:cNvPr>
          <p:cNvSpPr txBox="1">
            <a:spLocks noChangeArrowheads="1"/>
          </p:cNvSpPr>
          <p:nvPr/>
        </p:nvSpPr>
        <p:spPr bwMode="auto">
          <a:xfrm>
            <a:off x="5591176" y="362585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ARC</a:t>
            </a:r>
          </a:p>
        </p:txBody>
      </p:sp>
      <p:sp>
        <p:nvSpPr>
          <p:cNvPr id="23" name="TextovéPole 22">
            <a:extLst>
              <a:ext uri="{FF2B5EF4-FFF2-40B4-BE49-F238E27FC236}">
                <a16:creationId xmlns:a16="http://schemas.microsoft.com/office/drawing/2014/main" id="{708F6BDE-FA90-4301-BA6E-10E06900B1AC}"/>
              </a:ext>
            </a:extLst>
          </p:cNvPr>
          <p:cNvSpPr txBox="1">
            <a:spLocks noChangeArrowheads="1"/>
          </p:cNvSpPr>
          <p:nvPr/>
        </p:nvSpPr>
        <p:spPr bwMode="auto">
          <a:xfrm>
            <a:off x="5303838"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VMN</a:t>
            </a:r>
          </a:p>
        </p:txBody>
      </p:sp>
      <p:sp>
        <p:nvSpPr>
          <p:cNvPr id="24" name="TextovéPole 23">
            <a:extLst>
              <a:ext uri="{FF2B5EF4-FFF2-40B4-BE49-F238E27FC236}">
                <a16:creationId xmlns:a16="http://schemas.microsoft.com/office/drawing/2014/main" id="{39FE00AA-6C7C-4D1B-B9DC-3B1605838344}"/>
              </a:ext>
            </a:extLst>
          </p:cNvPr>
          <p:cNvSpPr txBox="1">
            <a:spLocks noChangeArrowheads="1"/>
          </p:cNvSpPr>
          <p:nvPr/>
        </p:nvSpPr>
        <p:spPr bwMode="auto">
          <a:xfrm>
            <a:off x="5232401"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DMN</a:t>
            </a:r>
          </a:p>
        </p:txBody>
      </p:sp>
      <p:sp>
        <p:nvSpPr>
          <p:cNvPr id="25" name="TextovéPole 24">
            <a:extLst>
              <a:ext uri="{FF2B5EF4-FFF2-40B4-BE49-F238E27FC236}">
                <a16:creationId xmlns:a16="http://schemas.microsoft.com/office/drawing/2014/main" id="{642149FC-550E-4BF5-B4B0-95B6C619A62B}"/>
              </a:ext>
            </a:extLst>
          </p:cNvPr>
          <p:cNvSpPr txBox="1">
            <a:spLocks noChangeArrowheads="1"/>
          </p:cNvSpPr>
          <p:nvPr/>
        </p:nvSpPr>
        <p:spPr bwMode="auto">
          <a:xfrm>
            <a:off x="5253039" y="908051"/>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PVN</a:t>
            </a:r>
          </a:p>
        </p:txBody>
      </p:sp>
      <p:sp>
        <p:nvSpPr>
          <p:cNvPr id="26" name="TextovéPole 25">
            <a:extLst>
              <a:ext uri="{FF2B5EF4-FFF2-40B4-BE49-F238E27FC236}">
                <a16:creationId xmlns:a16="http://schemas.microsoft.com/office/drawing/2014/main" id="{3DA34649-D9EB-4B7A-B560-DFC9A7E8C449}"/>
              </a:ext>
            </a:extLst>
          </p:cNvPr>
          <p:cNvSpPr txBox="1">
            <a:spLocks noChangeArrowheads="1"/>
          </p:cNvSpPr>
          <p:nvPr/>
        </p:nvSpPr>
        <p:spPr bwMode="auto">
          <a:xfrm>
            <a:off x="6311900"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VMN</a:t>
            </a:r>
          </a:p>
        </p:txBody>
      </p:sp>
      <p:sp>
        <p:nvSpPr>
          <p:cNvPr id="27" name="TextovéPole 26">
            <a:extLst>
              <a:ext uri="{FF2B5EF4-FFF2-40B4-BE49-F238E27FC236}">
                <a16:creationId xmlns:a16="http://schemas.microsoft.com/office/drawing/2014/main" id="{A7ABA81B-AAE4-4F12-B8A7-466021CF8CF5}"/>
              </a:ext>
            </a:extLst>
          </p:cNvPr>
          <p:cNvSpPr txBox="1">
            <a:spLocks noChangeArrowheads="1"/>
          </p:cNvSpPr>
          <p:nvPr/>
        </p:nvSpPr>
        <p:spPr bwMode="auto">
          <a:xfrm>
            <a:off x="6383339"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DMN</a:t>
            </a:r>
          </a:p>
        </p:txBody>
      </p:sp>
      <p:sp>
        <p:nvSpPr>
          <p:cNvPr id="28" name="TextovéPole 27">
            <a:extLst>
              <a:ext uri="{FF2B5EF4-FFF2-40B4-BE49-F238E27FC236}">
                <a16:creationId xmlns:a16="http://schemas.microsoft.com/office/drawing/2014/main" id="{35BC6521-9338-44E3-8950-6357BB719BCA}"/>
              </a:ext>
            </a:extLst>
          </p:cNvPr>
          <p:cNvSpPr txBox="1">
            <a:spLocks noChangeArrowheads="1"/>
          </p:cNvSpPr>
          <p:nvPr/>
        </p:nvSpPr>
        <p:spPr bwMode="auto">
          <a:xfrm>
            <a:off x="6542089" y="908051"/>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PVN</a:t>
            </a:r>
          </a:p>
        </p:txBody>
      </p:sp>
      <p:sp>
        <p:nvSpPr>
          <p:cNvPr id="29" name="Volný tvar 28">
            <a:extLst>
              <a:ext uri="{FF2B5EF4-FFF2-40B4-BE49-F238E27FC236}">
                <a16:creationId xmlns:a16="http://schemas.microsoft.com/office/drawing/2014/main" id="{4B7F7E54-556E-4DA3-ABC2-B146CEC4A2EA}"/>
              </a:ext>
            </a:extLst>
          </p:cNvPr>
          <p:cNvSpPr/>
          <p:nvPr/>
        </p:nvSpPr>
        <p:spPr>
          <a:xfrm rot="472414">
            <a:off x="4359276" y="1171575"/>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0" name="Volný tvar 29">
            <a:extLst>
              <a:ext uri="{FF2B5EF4-FFF2-40B4-BE49-F238E27FC236}">
                <a16:creationId xmlns:a16="http://schemas.microsoft.com/office/drawing/2014/main" id="{64FD9782-BBF3-4125-96B5-B62CA19516A9}"/>
              </a:ext>
            </a:extLst>
          </p:cNvPr>
          <p:cNvSpPr/>
          <p:nvPr/>
        </p:nvSpPr>
        <p:spPr>
          <a:xfrm>
            <a:off x="4316414" y="2192339"/>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1" name="Volný tvar 30">
            <a:extLst>
              <a:ext uri="{FF2B5EF4-FFF2-40B4-BE49-F238E27FC236}">
                <a16:creationId xmlns:a16="http://schemas.microsoft.com/office/drawing/2014/main" id="{849A1F82-9C0A-4D22-916D-7B445E736307}"/>
              </a:ext>
            </a:extLst>
          </p:cNvPr>
          <p:cNvSpPr/>
          <p:nvPr/>
        </p:nvSpPr>
        <p:spPr>
          <a:xfrm>
            <a:off x="5591175" y="2095500"/>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2" name="Volný tvar 31">
            <a:extLst>
              <a:ext uri="{FF2B5EF4-FFF2-40B4-BE49-F238E27FC236}">
                <a16:creationId xmlns:a16="http://schemas.microsoft.com/office/drawing/2014/main" id="{18349063-2893-496E-A2B6-34DCF3E3B557}"/>
              </a:ext>
            </a:extLst>
          </p:cNvPr>
          <p:cNvSpPr/>
          <p:nvPr/>
        </p:nvSpPr>
        <p:spPr>
          <a:xfrm>
            <a:off x="5591175" y="1295400"/>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3" name="Volný tvar 32">
            <a:extLst>
              <a:ext uri="{FF2B5EF4-FFF2-40B4-BE49-F238E27FC236}">
                <a16:creationId xmlns:a16="http://schemas.microsoft.com/office/drawing/2014/main" id="{C827F260-C034-482F-A918-D2331E13AC3F}"/>
              </a:ext>
            </a:extLst>
          </p:cNvPr>
          <p:cNvSpPr/>
          <p:nvPr/>
        </p:nvSpPr>
        <p:spPr>
          <a:xfrm>
            <a:off x="5154614" y="3211513"/>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4" name="Volný tvar 33">
            <a:extLst>
              <a:ext uri="{FF2B5EF4-FFF2-40B4-BE49-F238E27FC236}">
                <a16:creationId xmlns:a16="http://schemas.microsoft.com/office/drawing/2014/main" id="{9F920032-0AF7-4326-9740-C2E432A46565}"/>
              </a:ext>
            </a:extLst>
          </p:cNvPr>
          <p:cNvSpPr/>
          <p:nvPr/>
        </p:nvSpPr>
        <p:spPr>
          <a:xfrm>
            <a:off x="5102226" y="2060576"/>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5" name="Volný tvar 34">
            <a:extLst>
              <a:ext uri="{FF2B5EF4-FFF2-40B4-BE49-F238E27FC236}">
                <a16:creationId xmlns:a16="http://schemas.microsoft.com/office/drawing/2014/main" id="{84345278-BDB7-4C74-94E7-83CA76A62F29}"/>
              </a:ext>
            </a:extLst>
          </p:cNvPr>
          <p:cNvSpPr/>
          <p:nvPr/>
        </p:nvSpPr>
        <p:spPr>
          <a:xfrm rot="625859">
            <a:off x="5127626" y="1209676"/>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6" name="Elipsa 35">
            <a:extLst>
              <a:ext uri="{FF2B5EF4-FFF2-40B4-BE49-F238E27FC236}">
                <a16:creationId xmlns:a16="http://schemas.microsoft.com/office/drawing/2014/main" id="{82C7A183-E69E-4BC4-A67E-99760A182568}"/>
              </a:ext>
            </a:extLst>
          </p:cNvPr>
          <p:cNvSpPr/>
          <p:nvPr/>
        </p:nvSpPr>
        <p:spPr>
          <a:xfrm>
            <a:off x="2949575" y="1773238"/>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tx1"/>
                </a:solidFill>
              </a:rPr>
              <a:t>LHA</a:t>
            </a:r>
          </a:p>
          <a:p>
            <a:pPr algn="ctr" eaLnBrk="1" hangingPunct="1">
              <a:defRPr/>
            </a:pPr>
            <a:r>
              <a:rPr lang="cs-CZ" sz="1100" b="1" dirty="0">
                <a:solidFill>
                  <a:schemeClr val="tx1"/>
                </a:solidFill>
              </a:rPr>
              <a:t>MCH</a:t>
            </a:r>
          </a:p>
          <a:p>
            <a:pPr algn="ctr" eaLnBrk="1" hangingPunct="1">
              <a:defRPr/>
            </a:pPr>
            <a:r>
              <a:rPr lang="cs-CZ" sz="1100" b="1" dirty="0">
                <a:solidFill>
                  <a:schemeClr val="tx1"/>
                </a:solidFill>
              </a:rPr>
              <a:t>CART</a:t>
            </a:r>
          </a:p>
        </p:txBody>
      </p:sp>
      <p:sp>
        <p:nvSpPr>
          <p:cNvPr id="37" name="Šipka dolů 36">
            <a:extLst>
              <a:ext uri="{FF2B5EF4-FFF2-40B4-BE49-F238E27FC236}">
                <a16:creationId xmlns:a16="http://schemas.microsoft.com/office/drawing/2014/main" id="{F11A289E-7D66-48AD-AC55-47412C3A6189}"/>
              </a:ext>
            </a:extLst>
          </p:cNvPr>
          <p:cNvSpPr/>
          <p:nvPr/>
        </p:nvSpPr>
        <p:spPr>
          <a:xfrm rot="18251018">
            <a:off x="2361407" y="1353344"/>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TextovéPole 37">
            <a:extLst>
              <a:ext uri="{FF2B5EF4-FFF2-40B4-BE49-F238E27FC236}">
                <a16:creationId xmlns:a16="http://schemas.microsoft.com/office/drawing/2014/main" id="{7AA3410B-531D-4359-8417-69E23315ECB3}"/>
              </a:ext>
            </a:extLst>
          </p:cNvPr>
          <p:cNvSpPr txBox="1">
            <a:spLocks noChangeArrowheads="1"/>
          </p:cNvSpPr>
          <p:nvPr/>
        </p:nvSpPr>
        <p:spPr bwMode="auto">
          <a:xfrm rot="2088984">
            <a:off x="1871664" y="1984376"/>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OLFACTORY</a:t>
            </a:r>
          </a:p>
        </p:txBody>
      </p:sp>
      <p:sp>
        <p:nvSpPr>
          <p:cNvPr id="39" name="Šipka dolů 38">
            <a:extLst>
              <a:ext uri="{FF2B5EF4-FFF2-40B4-BE49-F238E27FC236}">
                <a16:creationId xmlns:a16="http://schemas.microsoft.com/office/drawing/2014/main" id="{96D01CB0-0209-4F9E-B365-0A8343154D17}"/>
              </a:ext>
            </a:extLst>
          </p:cNvPr>
          <p:cNvSpPr/>
          <p:nvPr/>
        </p:nvSpPr>
        <p:spPr>
          <a:xfrm rot="16200000">
            <a:off x="4223544" y="1845469"/>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8" name="Skupina 40">
            <a:extLst>
              <a:ext uri="{FF2B5EF4-FFF2-40B4-BE49-F238E27FC236}">
                <a16:creationId xmlns:a16="http://schemas.microsoft.com/office/drawing/2014/main" id="{F9EF9A20-F55A-4CDF-AE14-2AA0E22EFBB9}"/>
              </a:ext>
            </a:extLst>
          </p:cNvPr>
          <p:cNvGrpSpPr>
            <a:grpSpLocks/>
          </p:cNvGrpSpPr>
          <p:nvPr/>
        </p:nvGrpSpPr>
        <p:grpSpPr bwMode="auto">
          <a:xfrm>
            <a:off x="1631951" y="2997201"/>
            <a:ext cx="1031875" cy="1008063"/>
            <a:chOff x="301312" y="3789040"/>
            <a:chExt cx="1032143" cy="1008384"/>
          </a:xfrm>
        </p:grpSpPr>
        <p:grpSp>
          <p:nvGrpSpPr>
            <p:cNvPr id="11412" name="Skupina 19">
              <a:extLst>
                <a:ext uri="{FF2B5EF4-FFF2-40B4-BE49-F238E27FC236}">
                  <a16:creationId xmlns:a16="http://schemas.microsoft.com/office/drawing/2014/main" id="{30BF3D82-A693-4A56-AAAA-39E8CCCD441A}"/>
                </a:ext>
              </a:extLst>
            </p:cNvPr>
            <p:cNvGrpSpPr>
              <a:grpSpLocks/>
            </p:cNvGrpSpPr>
            <p:nvPr/>
          </p:nvGrpSpPr>
          <p:grpSpPr bwMode="auto">
            <a:xfrm rot="10800000">
              <a:off x="323528" y="3789040"/>
              <a:ext cx="1008856" cy="1007745"/>
              <a:chOff x="1258888" y="1628775"/>
              <a:chExt cx="1441450" cy="1439863"/>
            </a:xfrm>
          </p:grpSpPr>
          <p:sp>
            <p:nvSpPr>
              <p:cNvPr id="2" name="Elipsa 14">
                <a:extLst>
                  <a:ext uri="{FF2B5EF4-FFF2-40B4-BE49-F238E27FC236}">
                    <a16:creationId xmlns:a16="http://schemas.microsoft.com/office/drawing/2014/main" id="{7BB05D85-02E8-40D1-B202-58144B8A182D}"/>
                  </a:ext>
                </a:extLst>
              </p:cNvPr>
              <p:cNvSpPr/>
              <p:nvPr/>
            </p:nvSpPr>
            <p:spPr>
              <a:xfrm>
                <a:off x="1259625" y="1627862"/>
                <a:ext cx="1440691" cy="1440776"/>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sp>
            <p:nvSpPr>
              <p:cNvPr id="78" name="Volný tvar 77">
                <a:extLst>
                  <a:ext uri="{FF2B5EF4-FFF2-40B4-BE49-F238E27FC236}">
                    <a16:creationId xmlns:a16="http://schemas.microsoft.com/office/drawing/2014/main" id="{6C0D2544-4FD7-4F01-BA72-18C3D484C336}"/>
                  </a:ext>
                </a:extLst>
              </p:cNvPr>
              <p:cNvSpPr/>
              <p:nvPr/>
            </p:nvSpPr>
            <p:spPr>
              <a:xfrm rot="16200000">
                <a:off x="1897152" y="2592183"/>
                <a:ext cx="211012" cy="741900"/>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40" name="Volný tvar 39">
              <a:extLst>
                <a:ext uri="{FF2B5EF4-FFF2-40B4-BE49-F238E27FC236}">
                  <a16:creationId xmlns:a16="http://schemas.microsoft.com/office/drawing/2014/main" id="{90BC42AC-E701-44A4-9257-CD8616F966E9}"/>
                </a:ext>
              </a:extLst>
            </p:cNvPr>
            <p:cNvSpPr/>
            <p:nvPr/>
          </p:nvSpPr>
          <p:spPr>
            <a:xfrm>
              <a:off x="301312" y="3857325"/>
              <a:ext cx="1032143" cy="940099"/>
            </a:xfrm>
            <a:custGeom>
              <a:avLst/>
              <a:gdLst>
                <a:gd name="connsiteX0" fmla="*/ 214630 w 1003300"/>
                <a:gd name="connsiteY0" fmla="*/ 13970 h 937260"/>
                <a:gd name="connsiteX1" fmla="*/ 39370 w 1003300"/>
                <a:gd name="connsiteY1" fmla="*/ 227330 h 937260"/>
                <a:gd name="connsiteX2" fmla="*/ 31750 w 1003300"/>
                <a:gd name="connsiteY2" fmla="*/ 615950 h 937260"/>
                <a:gd name="connsiteX3" fmla="*/ 229870 w 1003300"/>
                <a:gd name="connsiteY3" fmla="*/ 859790 h 937260"/>
                <a:gd name="connsiteX4" fmla="*/ 473710 w 1003300"/>
                <a:gd name="connsiteY4" fmla="*/ 928370 h 937260"/>
                <a:gd name="connsiteX5" fmla="*/ 717550 w 1003300"/>
                <a:gd name="connsiteY5" fmla="*/ 897890 h 937260"/>
                <a:gd name="connsiteX6" fmla="*/ 938530 w 1003300"/>
                <a:gd name="connsiteY6" fmla="*/ 692150 h 937260"/>
                <a:gd name="connsiteX7" fmla="*/ 999490 w 1003300"/>
                <a:gd name="connsiteY7" fmla="*/ 425450 h 937260"/>
                <a:gd name="connsiteX8" fmla="*/ 915670 w 1003300"/>
                <a:gd name="connsiteY8" fmla="*/ 151130 h 937260"/>
                <a:gd name="connsiteX9" fmla="*/ 793750 w 1003300"/>
                <a:gd name="connsiteY9" fmla="*/ 21590 h 937260"/>
                <a:gd name="connsiteX10" fmla="*/ 930910 w 1003300"/>
                <a:gd name="connsiteY10" fmla="*/ 280670 h 937260"/>
                <a:gd name="connsiteX11" fmla="*/ 923290 w 1003300"/>
                <a:gd name="connsiteY11" fmla="*/ 600710 h 937260"/>
                <a:gd name="connsiteX12" fmla="*/ 725170 w 1003300"/>
                <a:gd name="connsiteY12" fmla="*/ 829310 h 937260"/>
                <a:gd name="connsiteX13" fmla="*/ 481330 w 1003300"/>
                <a:gd name="connsiteY13" fmla="*/ 867410 h 937260"/>
                <a:gd name="connsiteX14" fmla="*/ 214630 w 1003300"/>
                <a:gd name="connsiteY14" fmla="*/ 791210 h 937260"/>
                <a:gd name="connsiteX15" fmla="*/ 54610 w 1003300"/>
                <a:gd name="connsiteY15" fmla="*/ 524510 h 937260"/>
                <a:gd name="connsiteX16" fmla="*/ 100330 w 1003300"/>
                <a:gd name="connsiteY16" fmla="*/ 173990 h 937260"/>
                <a:gd name="connsiteX17" fmla="*/ 214630 w 1003300"/>
                <a:gd name="connsiteY17" fmla="*/ 13970 h 937260"/>
                <a:gd name="connsiteX0" fmla="*/ 239708 w 1028378"/>
                <a:gd name="connsiteY0" fmla="*/ 13970 h 937260"/>
                <a:gd name="connsiteX1" fmla="*/ 64448 w 1028378"/>
                <a:gd name="connsiteY1" fmla="*/ 227330 h 937260"/>
                <a:gd name="connsiteX2" fmla="*/ 56828 w 1028378"/>
                <a:gd name="connsiteY2" fmla="*/ 615950 h 937260"/>
                <a:gd name="connsiteX3" fmla="*/ 254948 w 1028378"/>
                <a:gd name="connsiteY3" fmla="*/ 859790 h 937260"/>
                <a:gd name="connsiteX4" fmla="*/ 498788 w 1028378"/>
                <a:gd name="connsiteY4" fmla="*/ 928370 h 937260"/>
                <a:gd name="connsiteX5" fmla="*/ 742628 w 1028378"/>
                <a:gd name="connsiteY5" fmla="*/ 897890 h 937260"/>
                <a:gd name="connsiteX6" fmla="*/ 963608 w 1028378"/>
                <a:gd name="connsiteY6" fmla="*/ 692150 h 937260"/>
                <a:gd name="connsiteX7" fmla="*/ 1024568 w 1028378"/>
                <a:gd name="connsiteY7" fmla="*/ 425450 h 937260"/>
                <a:gd name="connsiteX8" fmla="*/ 940748 w 1028378"/>
                <a:gd name="connsiteY8" fmla="*/ 151130 h 937260"/>
                <a:gd name="connsiteX9" fmla="*/ 818828 w 1028378"/>
                <a:gd name="connsiteY9" fmla="*/ 21590 h 937260"/>
                <a:gd name="connsiteX10" fmla="*/ 955988 w 1028378"/>
                <a:gd name="connsiteY10" fmla="*/ 280670 h 937260"/>
                <a:gd name="connsiteX11" fmla="*/ 948368 w 1028378"/>
                <a:gd name="connsiteY11" fmla="*/ 600710 h 937260"/>
                <a:gd name="connsiteX12" fmla="*/ 750248 w 1028378"/>
                <a:gd name="connsiteY12" fmla="*/ 829310 h 937260"/>
                <a:gd name="connsiteX13" fmla="*/ 506408 w 1028378"/>
                <a:gd name="connsiteY13" fmla="*/ 867410 h 937260"/>
                <a:gd name="connsiteX14" fmla="*/ 239708 w 1028378"/>
                <a:gd name="connsiteY14" fmla="*/ 791210 h 937260"/>
                <a:gd name="connsiteX15" fmla="*/ 79688 w 1028378"/>
                <a:gd name="connsiteY15" fmla="*/ 524510 h 937260"/>
                <a:gd name="connsiteX16" fmla="*/ 125408 w 1028378"/>
                <a:gd name="connsiteY16" fmla="*/ 173990 h 937260"/>
                <a:gd name="connsiteX17" fmla="*/ 239708 w 1028378"/>
                <a:gd name="connsiteY17" fmla="*/ 13970 h 937260"/>
                <a:gd name="connsiteX0" fmla="*/ 239708 w 1028378"/>
                <a:gd name="connsiteY0" fmla="*/ 13970 h 946512"/>
                <a:gd name="connsiteX1" fmla="*/ 64448 w 1028378"/>
                <a:gd name="connsiteY1" fmla="*/ 227330 h 946512"/>
                <a:gd name="connsiteX2" fmla="*/ 56828 w 1028378"/>
                <a:gd name="connsiteY2" fmla="*/ 615950 h 946512"/>
                <a:gd name="connsiteX3" fmla="*/ 254948 w 1028378"/>
                <a:gd name="connsiteY3" fmla="*/ 859790 h 946512"/>
                <a:gd name="connsiteX4" fmla="*/ 454264 w 1028378"/>
                <a:gd name="connsiteY4" fmla="*/ 940162 h 946512"/>
                <a:gd name="connsiteX5" fmla="*/ 742628 w 1028378"/>
                <a:gd name="connsiteY5" fmla="*/ 897890 h 946512"/>
                <a:gd name="connsiteX6" fmla="*/ 963608 w 1028378"/>
                <a:gd name="connsiteY6" fmla="*/ 692150 h 946512"/>
                <a:gd name="connsiteX7" fmla="*/ 1024568 w 1028378"/>
                <a:gd name="connsiteY7" fmla="*/ 425450 h 946512"/>
                <a:gd name="connsiteX8" fmla="*/ 940748 w 1028378"/>
                <a:gd name="connsiteY8" fmla="*/ 151130 h 946512"/>
                <a:gd name="connsiteX9" fmla="*/ 818828 w 1028378"/>
                <a:gd name="connsiteY9" fmla="*/ 21590 h 946512"/>
                <a:gd name="connsiteX10" fmla="*/ 955988 w 1028378"/>
                <a:gd name="connsiteY10" fmla="*/ 280670 h 946512"/>
                <a:gd name="connsiteX11" fmla="*/ 948368 w 1028378"/>
                <a:gd name="connsiteY11" fmla="*/ 600710 h 946512"/>
                <a:gd name="connsiteX12" fmla="*/ 750248 w 1028378"/>
                <a:gd name="connsiteY12" fmla="*/ 829310 h 946512"/>
                <a:gd name="connsiteX13" fmla="*/ 506408 w 1028378"/>
                <a:gd name="connsiteY13" fmla="*/ 867410 h 946512"/>
                <a:gd name="connsiteX14" fmla="*/ 239708 w 1028378"/>
                <a:gd name="connsiteY14" fmla="*/ 791210 h 946512"/>
                <a:gd name="connsiteX15" fmla="*/ 79688 w 1028378"/>
                <a:gd name="connsiteY15" fmla="*/ 524510 h 946512"/>
                <a:gd name="connsiteX16" fmla="*/ 125408 w 1028378"/>
                <a:gd name="connsiteY16" fmla="*/ 173990 h 946512"/>
                <a:gd name="connsiteX17" fmla="*/ 239708 w 1028378"/>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143" h="940435">
                  <a:moveTo>
                    <a:pt x="239708" y="13970"/>
                  </a:moveTo>
                  <a:cubicBezTo>
                    <a:pt x="229548" y="22860"/>
                    <a:pt x="94928" y="127000"/>
                    <a:pt x="64448" y="227330"/>
                  </a:cubicBezTo>
                  <a:cubicBezTo>
                    <a:pt x="33968" y="327660"/>
                    <a:pt x="0" y="438036"/>
                    <a:pt x="56828" y="615950"/>
                  </a:cubicBezTo>
                  <a:cubicBezTo>
                    <a:pt x="88578" y="721360"/>
                    <a:pt x="188709" y="805755"/>
                    <a:pt x="254948" y="859790"/>
                  </a:cubicBezTo>
                  <a:cubicBezTo>
                    <a:pt x="379552" y="923623"/>
                    <a:pt x="343466" y="921385"/>
                    <a:pt x="454264" y="940162"/>
                  </a:cubicBezTo>
                  <a:cubicBezTo>
                    <a:pt x="562035" y="940435"/>
                    <a:pt x="629112" y="929973"/>
                    <a:pt x="742628" y="897890"/>
                  </a:cubicBezTo>
                  <a:cubicBezTo>
                    <a:pt x="827519" y="856555"/>
                    <a:pt x="916618" y="770890"/>
                    <a:pt x="963608" y="692150"/>
                  </a:cubicBezTo>
                  <a:cubicBezTo>
                    <a:pt x="1010598" y="613410"/>
                    <a:pt x="1028378" y="515620"/>
                    <a:pt x="1024568" y="425450"/>
                  </a:cubicBezTo>
                  <a:cubicBezTo>
                    <a:pt x="1032143" y="276617"/>
                    <a:pt x="975038" y="218440"/>
                    <a:pt x="940748" y="151130"/>
                  </a:cubicBezTo>
                  <a:cubicBezTo>
                    <a:pt x="906458" y="83820"/>
                    <a:pt x="816288" y="0"/>
                    <a:pt x="818828" y="21590"/>
                  </a:cubicBezTo>
                  <a:cubicBezTo>
                    <a:pt x="821368" y="43180"/>
                    <a:pt x="934398" y="184150"/>
                    <a:pt x="955988" y="280670"/>
                  </a:cubicBezTo>
                  <a:cubicBezTo>
                    <a:pt x="977578" y="377190"/>
                    <a:pt x="982658" y="509270"/>
                    <a:pt x="948368" y="600710"/>
                  </a:cubicBezTo>
                  <a:cubicBezTo>
                    <a:pt x="914078" y="692150"/>
                    <a:pt x="823908" y="784860"/>
                    <a:pt x="750248" y="829310"/>
                  </a:cubicBezTo>
                  <a:cubicBezTo>
                    <a:pt x="676588" y="873760"/>
                    <a:pt x="591498" y="873760"/>
                    <a:pt x="506408" y="867410"/>
                  </a:cubicBezTo>
                  <a:cubicBezTo>
                    <a:pt x="421318" y="861060"/>
                    <a:pt x="310828" y="848360"/>
                    <a:pt x="239708" y="791210"/>
                  </a:cubicBezTo>
                  <a:cubicBezTo>
                    <a:pt x="168588" y="734060"/>
                    <a:pt x="98738" y="627380"/>
                    <a:pt x="79688" y="524510"/>
                  </a:cubicBezTo>
                  <a:cubicBezTo>
                    <a:pt x="60638" y="421640"/>
                    <a:pt x="97468" y="252730"/>
                    <a:pt x="125408" y="173990"/>
                  </a:cubicBezTo>
                  <a:cubicBezTo>
                    <a:pt x="153348" y="95250"/>
                    <a:pt x="249868" y="5080"/>
                    <a:pt x="239708" y="13970"/>
                  </a:cubicBezTo>
                  <a:close/>
                </a:path>
              </a:pathLst>
            </a:cu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42" name="TextovéPole 41">
            <a:extLst>
              <a:ext uri="{FF2B5EF4-FFF2-40B4-BE49-F238E27FC236}">
                <a16:creationId xmlns:a16="http://schemas.microsoft.com/office/drawing/2014/main" id="{BED7856A-5F65-437A-88D8-F8C34F42B415}"/>
              </a:ext>
            </a:extLst>
          </p:cNvPr>
          <p:cNvSpPr txBox="1">
            <a:spLocks noChangeArrowheads="1"/>
          </p:cNvSpPr>
          <p:nvPr/>
        </p:nvSpPr>
        <p:spPr bwMode="auto">
          <a:xfrm>
            <a:off x="1773238" y="3584576"/>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RETINA</a:t>
            </a:r>
          </a:p>
        </p:txBody>
      </p:sp>
      <p:sp>
        <p:nvSpPr>
          <p:cNvPr id="43" name="Šipka dolů 42">
            <a:extLst>
              <a:ext uri="{FF2B5EF4-FFF2-40B4-BE49-F238E27FC236}">
                <a16:creationId xmlns:a16="http://schemas.microsoft.com/office/drawing/2014/main" id="{D21CB7E7-22E0-42A2-AB7F-C3EA01ACAFFB}"/>
              </a:ext>
            </a:extLst>
          </p:cNvPr>
          <p:cNvSpPr/>
          <p:nvPr/>
        </p:nvSpPr>
        <p:spPr>
          <a:xfrm rot="14885592">
            <a:off x="3640931" y="1994694"/>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1" name="Skupina 99">
            <a:extLst>
              <a:ext uri="{FF2B5EF4-FFF2-40B4-BE49-F238E27FC236}">
                <a16:creationId xmlns:a16="http://schemas.microsoft.com/office/drawing/2014/main" id="{7F3F23AA-90FA-4DC1-9F22-AFA31189D717}"/>
              </a:ext>
            </a:extLst>
          </p:cNvPr>
          <p:cNvGrpSpPr>
            <a:grpSpLocks/>
          </p:cNvGrpSpPr>
          <p:nvPr/>
        </p:nvGrpSpPr>
        <p:grpSpPr bwMode="auto">
          <a:xfrm>
            <a:off x="7680326" y="1793875"/>
            <a:ext cx="2016125" cy="914400"/>
            <a:chOff x="6156176" y="1794520"/>
            <a:chExt cx="2016224" cy="914400"/>
          </a:xfrm>
        </p:grpSpPr>
        <p:sp>
          <p:nvSpPr>
            <p:cNvPr id="98" name="Elipsa 97">
              <a:extLst>
                <a:ext uri="{FF2B5EF4-FFF2-40B4-BE49-F238E27FC236}">
                  <a16:creationId xmlns:a16="http://schemas.microsoft.com/office/drawing/2014/main" id="{9B48FA4F-0B0A-4A79-8672-AC6A8B8DFCDC}"/>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tx1"/>
                  </a:solidFill>
                </a:rPr>
                <a:t>LHA</a:t>
              </a:r>
            </a:p>
            <a:p>
              <a:pPr algn="ctr" eaLnBrk="1" hangingPunct="1">
                <a:defRPr/>
              </a:pPr>
              <a:endParaRPr lang="cs-CZ" sz="1400" b="1" dirty="0">
                <a:solidFill>
                  <a:schemeClr val="tx1"/>
                </a:solidFill>
              </a:endParaRPr>
            </a:p>
            <a:p>
              <a:pPr algn="ctr" eaLnBrk="1" hangingPunct="1">
                <a:defRPr/>
              </a:pPr>
              <a:endParaRPr lang="cs-CZ" sz="1400" b="1" dirty="0">
                <a:solidFill>
                  <a:schemeClr val="tx1"/>
                </a:solidFill>
              </a:endParaRPr>
            </a:p>
          </p:txBody>
        </p:sp>
        <p:sp>
          <p:nvSpPr>
            <p:cNvPr id="11411" name="Obdélník 98">
              <a:extLst>
                <a:ext uri="{FF2B5EF4-FFF2-40B4-BE49-F238E27FC236}">
                  <a16:creationId xmlns:a16="http://schemas.microsoft.com/office/drawing/2014/main" id="{BB76BB94-37F0-4B71-8693-C28D2B1203E2}"/>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100" b="1"/>
                <a:t>DYNORPHIN</a:t>
              </a:r>
            </a:p>
            <a:p>
              <a:pPr algn="ctr" eaLnBrk="1" hangingPunct="1">
                <a:spcBef>
                  <a:spcPct val="0"/>
                </a:spcBef>
                <a:buFontTx/>
                <a:buNone/>
              </a:pPr>
              <a:r>
                <a:rPr lang="cs-CZ" altLang="en-US" sz="1100" b="1"/>
                <a:t>OREXINS</a:t>
              </a:r>
            </a:p>
          </p:txBody>
        </p:sp>
      </p:grpSp>
      <p:sp>
        <p:nvSpPr>
          <p:cNvPr id="101" name="Volný tvar 100">
            <a:extLst>
              <a:ext uri="{FF2B5EF4-FFF2-40B4-BE49-F238E27FC236}">
                <a16:creationId xmlns:a16="http://schemas.microsoft.com/office/drawing/2014/main" id="{EDE82D82-8E97-46D8-B1F0-F91E5CB73DFB}"/>
              </a:ext>
            </a:extLst>
          </p:cNvPr>
          <p:cNvSpPr/>
          <p:nvPr/>
        </p:nvSpPr>
        <p:spPr>
          <a:xfrm>
            <a:off x="7366000" y="2222500"/>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2" name="Volný tvar 101">
            <a:extLst>
              <a:ext uri="{FF2B5EF4-FFF2-40B4-BE49-F238E27FC236}">
                <a16:creationId xmlns:a16="http://schemas.microsoft.com/office/drawing/2014/main" id="{18DCECEB-3F8A-4D78-8B55-4AE1BBC24E57}"/>
              </a:ext>
            </a:extLst>
          </p:cNvPr>
          <p:cNvSpPr/>
          <p:nvPr/>
        </p:nvSpPr>
        <p:spPr>
          <a:xfrm>
            <a:off x="7239000" y="1168400"/>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3" name="Volný tvar 102">
            <a:extLst>
              <a:ext uri="{FF2B5EF4-FFF2-40B4-BE49-F238E27FC236}">
                <a16:creationId xmlns:a16="http://schemas.microsoft.com/office/drawing/2014/main" id="{C961FBF3-F8BA-4A2C-990E-516D3A420E7A}"/>
              </a:ext>
            </a:extLst>
          </p:cNvPr>
          <p:cNvSpPr/>
          <p:nvPr/>
        </p:nvSpPr>
        <p:spPr>
          <a:xfrm>
            <a:off x="7480300" y="2247900"/>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4" name="Volný tvar 103">
            <a:extLst>
              <a:ext uri="{FF2B5EF4-FFF2-40B4-BE49-F238E27FC236}">
                <a16:creationId xmlns:a16="http://schemas.microsoft.com/office/drawing/2014/main" id="{72F7EF35-4BE2-42F0-A85F-1FBF49EF0121}"/>
              </a:ext>
            </a:extLst>
          </p:cNvPr>
          <p:cNvSpPr/>
          <p:nvPr/>
        </p:nvSpPr>
        <p:spPr>
          <a:xfrm>
            <a:off x="7023100" y="2247900"/>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52" name="Skupina 107">
            <a:extLst>
              <a:ext uri="{FF2B5EF4-FFF2-40B4-BE49-F238E27FC236}">
                <a16:creationId xmlns:a16="http://schemas.microsoft.com/office/drawing/2014/main" id="{2A8BC006-790A-4AEF-BC7A-CBD97E472EE8}"/>
              </a:ext>
            </a:extLst>
          </p:cNvPr>
          <p:cNvGrpSpPr>
            <a:grpSpLocks/>
          </p:cNvGrpSpPr>
          <p:nvPr/>
        </p:nvGrpSpPr>
        <p:grpSpPr bwMode="auto">
          <a:xfrm>
            <a:off x="8975725" y="2924175"/>
            <a:ext cx="1485900" cy="952500"/>
            <a:chOff x="7010967" y="2924944"/>
            <a:chExt cx="2133033" cy="1368152"/>
          </a:xfrm>
        </p:grpSpPr>
        <p:sp>
          <p:nvSpPr>
            <p:cNvPr id="107" name="Elipsa 106">
              <a:extLst>
                <a:ext uri="{FF2B5EF4-FFF2-40B4-BE49-F238E27FC236}">
                  <a16:creationId xmlns:a16="http://schemas.microsoft.com/office/drawing/2014/main" id="{615E04A5-B1D2-4B30-B582-0C2840403180}"/>
                </a:ext>
              </a:extLst>
            </p:cNvPr>
            <p:cNvSpPr/>
            <p:nvPr/>
          </p:nvSpPr>
          <p:spPr>
            <a:xfrm>
              <a:off x="7956704" y="3862129"/>
              <a:ext cx="720127" cy="4309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5" name="Volný tvar 104">
              <a:extLst>
                <a:ext uri="{FF2B5EF4-FFF2-40B4-BE49-F238E27FC236}">
                  <a16:creationId xmlns:a16="http://schemas.microsoft.com/office/drawing/2014/main" id="{F086DC15-386C-4EB0-BE0D-4CE7EAA146E3}"/>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6" name="Volný tvar 105">
              <a:extLst>
                <a:ext uri="{FF2B5EF4-FFF2-40B4-BE49-F238E27FC236}">
                  <a16:creationId xmlns:a16="http://schemas.microsoft.com/office/drawing/2014/main" id="{CB1E8DF0-32DA-4944-9B6A-72EA4455FFA9}"/>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109" name="Volný tvar 108">
            <a:extLst>
              <a:ext uri="{FF2B5EF4-FFF2-40B4-BE49-F238E27FC236}">
                <a16:creationId xmlns:a16="http://schemas.microsoft.com/office/drawing/2014/main" id="{0A8D2CAC-FF44-43D4-A1CA-8DFB1ACBD6F9}"/>
              </a:ext>
            </a:extLst>
          </p:cNvPr>
          <p:cNvSpPr/>
          <p:nvPr/>
        </p:nvSpPr>
        <p:spPr>
          <a:xfrm>
            <a:off x="9105901" y="2233614"/>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0" name="TextovéPole 109">
            <a:extLst>
              <a:ext uri="{FF2B5EF4-FFF2-40B4-BE49-F238E27FC236}">
                <a16:creationId xmlns:a16="http://schemas.microsoft.com/office/drawing/2014/main" id="{4F79E340-9CA8-4FBC-8C58-F1A679AD380C}"/>
              </a:ext>
            </a:extLst>
          </p:cNvPr>
          <p:cNvSpPr txBox="1">
            <a:spLocks noChangeArrowheads="1"/>
          </p:cNvSpPr>
          <p:nvPr/>
        </p:nvSpPr>
        <p:spPr bwMode="auto">
          <a:xfrm>
            <a:off x="8867776" y="17732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cs-CZ" altLang="en-US" sz="1200" b="1"/>
              <a:t>CEREBRAL CORTEX</a:t>
            </a:r>
          </a:p>
          <a:p>
            <a:pPr algn="r" eaLnBrk="1" hangingPunct="1">
              <a:spcBef>
                <a:spcPct val="0"/>
              </a:spcBef>
              <a:buFontTx/>
              <a:buNone/>
            </a:pPr>
            <a:r>
              <a:rPr lang="cs-CZ" altLang="en-US" sz="1200" b="1"/>
              <a:t>LIMBIC SYSTEM</a:t>
            </a:r>
          </a:p>
          <a:p>
            <a:pPr algn="r" eaLnBrk="1" hangingPunct="1">
              <a:spcBef>
                <a:spcPct val="0"/>
              </a:spcBef>
              <a:buFontTx/>
              <a:buNone/>
            </a:pPr>
            <a:r>
              <a:rPr lang="cs-CZ" altLang="en-US" sz="1200" b="1"/>
              <a:t>THALAMUS</a:t>
            </a:r>
          </a:p>
        </p:txBody>
      </p:sp>
      <p:sp>
        <p:nvSpPr>
          <p:cNvPr id="111" name="Slza 110">
            <a:extLst>
              <a:ext uri="{FF2B5EF4-FFF2-40B4-BE49-F238E27FC236}">
                <a16:creationId xmlns:a16="http://schemas.microsoft.com/office/drawing/2014/main" id="{C04B089F-FDE8-4DDE-997D-D069B9F07B49}"/>
              </a:ext>
            </a:extLst>
          </p:cNvPr>
          <p:cNvSpPr/>
          <p:nvPr/>
        </p:nvSpPr>
        <p:spPr>
          <a:xfrm rot="11805551">
            <a:off x="9318626" y="819151"/>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2" name="TextovéPole 111">
            <a:extLst>
              <a:ext uri="{FF2B5EF4-FFF2-40B4-BE49-F238E27FC236}">
                <a16:creationId xmlns:a16="http://schemas.microsoft.com/office/drawing/2014/main" id="{A2735FE7-30B6-443D-BE67-414386109FE6}"/>
              </a:ext>
            </a:extLst>
          </p:cNvPr>
          <p:cNvSpPr txBox="1">
            <a:spLocks noChangeArrowheads="1"/>
          </p:cNvSpPr>
          <p:nvPr/>
        </p:nvSpPr>
        <p:spPr bwMode="auto">
          <a:xfrm>
            <a:off x="8543926" y="992189"/>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200" b="1"/>
              <a:t>PITUITARY GLAND</a:t>
            </a:r>
          </a:p>
        </p:txBody>
      </p:sp>
      <p:sp>
        <p:nvSpPr>
          <p:cNvPr id="113" name="Volný tvar 112">
            <a:extLst>
              <a:ext uri="{FF2B5EF4-FFF2-40B4-BE49-F238E27FC236}">
                <a16:creationId xmlns:a16="http://schemas.microsoft.com/office/drawing/2014/main" id="{79EB4A6E-830C-4E37-872C-0C704EAE112D}"/>
              </a:ext>
            </a:extLst>
          </p:cNvPr>
          <p:cNvSpPr/>
          <p:nvPr/>
        </p:nvSpPr>
        <p:spPr>
          <a:xfrm>
            <a:off x="7210426" y="828676"/>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53" name="Skupina 118">
            <a:extLst>
              <a:ext uri="{FF2B5EF4-FFF2-40B4-BE49-F238E27FC236}">
                <a16:creationId xmlns:a16="http://schemas.microsoft.com/office/drawing/2014/main" id="{FB04ABDD-32E5-4B74-8981-452F639E2EB3}"/>
              </a:ext>
            </a:extLst>
          </p:cNvPr>
          <p:cNvGrpSpPr>
            <a:grpSpLocks/>
          </p:cNvGrpSpPr>
          <p:nvPr/>
        </p:nvGrpSpPr>
        <p:grpSpPr bwMode="auto">
          <a:xfrm rot="489241">
            <a:off x="2247901" y="639763"/>
            <a:ext cx="1617663" cy="950912"/>
            <a:chOff x="723342" y="464355"/>
            <a:chExt cx="1617712" cy="950592"/>
          </a:xfrm>
        </p:grpSpPr>
        <p:sp>
          <p:nvSpPr>
            <p:cNvPr id="114" name="Oblouk 113">
              <a:extLst>
                <a:ext uri="{FF2B5EF4-FFF2-40B4-BE49-F238E27FC236}">
                  <a16:creationId xmlns:a16="http://schemas.microsoft.com/office/drawing/2014/main" id="{5D71D907-5EFF-460B-8A9A-627421D11EA4}"/>
                </a:ext>
              </a:extLst>
            </p:cNvPr>
            <p:cNvSpPr/>
            <p:nvPr/>
          </p:nvSpPr>
          <p:spPr>
            <a:xfrm rot="12882079">
              <a:off x="711924" y="469496"/>
              <a:ext cx="1008093" cy="93631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5" name="Oblouk 114">
              <a:extLst>
                <a:ext uri="{FF2B5EF4-FFF2-40B4-BE49-F238E27FC236}">
                  <a16:creationId xmlns:a16="http://schemas.microsoft.com/office/drawing/2014/main" id="{8C1B7BFE-F31D-474A-9306-5E78A5D28C30}"/>
                </a:ext>
              </a:extLst>
            </p:cNvPr>
            <p:cNvSpPr/>
            <p:nvPr/>
          </p:nvSpPr>
          <p:spPr>
            <a:xfrm rot="12882079">
              <a:off x="865485" y="455517"/>
              <a:ext cx="1008094" cy="936310"/>
            </a:xfrm>
            <a:prstGeom prst="arc">
              <a:avLst>
                <a:gd name="adj1" fmla="val 17111930"/>
                <a:gd name="adj2" fmla="val 209468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6" name="Oblouk 115">
              <a:extLst>
                <a:ext uri="{FF2B5EF4-FFF2-40B4-BE49-F238E27FC236}">
                  <a16:creationId xmlns:a16="http://schemas.microsoft.com/office/drawing/2014/main" id="{1B06F137-858E-4DD2-A50E-639254A76B60}"/>
                </a:ext>
              </a:extLst>
            </p:cNvPr>
            <p:cNvSpPr/>
            <p:nvPr/>
          </p:nvSpPr>
          <p:spPr>
            <a:xfrm rot="12882079">
              <a:off x="1019051" y="452760"/>
              <a:ext cx="1008094" cy="936310"/>
            </a:xfrm>
            <a:prstGeom prst="arc">
              <a:avLst>
                <a:gd name="adj1" fmla="val 18054815"/>
                <a:gd name="adj2" fmla="val 203317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7" name="Oblouk 116">
              <a:extLst>
                <a:ext uri="{FF2B5EF4-FFF2-40B4-BE49-F238E27FC236}">
                  <a16:creationId xmlns:a16="http://schemas.microsoft.com/office/drawing/2014/main" id="{72214683-5E30-41C5-870E-DD1E7897D177}"/>
                </a:ext>
              </a:extLst>
            </p:cNvPr>
            <p:cNvSpPr/>
            <p:nvPr/>
          </p:nvSpPr>
          <p:spPr>
            <a:xfrm rot="12882079">
              <a:off x="1170149" y="455165"/>
              <a:ext cx="1008094" cy="936310"/>
            </a:xfrm>
            <a:prstGeom prst="arc">
              <a:avLst>
                <a:gd name="adj1" fmla="val 18657423"/>
                <a:gd name="adj2" fmla="val 1988160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8" name="Oblouk 117">
              <a:extLst>
                <a:ext uri="{FF2B5EF4-FFF2-40B4-BE49-F238E27FC236}">
                  <a16:creationId xmlns:a16="http://schemas.microsoft.com/office/drawing/2014/main" id="{4885BCF5-0F8D-40BF-922E-A6238A949FB0}"/>
                </a:ext>
              </a:extLst>
            </p:cNvPr>
            <p:cNvSpPr/>
            <p:nvPr/>
          </p:nvSpPr>
          <p:spPr>
            <a:xfrm rot="12882079">
              <a:off x="1322144" y="452633"/>
              <a:ext cx="1008093" cy="936310"/>
            </a:xfrm>
            <a:prstGeom prst="arc">
              <a:avLst>
                <a:gd name="adj1" fmla="val 19253642"/>
                <a:gd name="adj2" fmla="val 197919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grpSp>
        <p:nvGrpSpPr>
          <p:cNvPr id="54" name="Skupina 96">
            <a:extLst>
              <a:ext uri="{FF2B5EF4-FFF2-40B4-BE49-F238E27FC236}">
                <a16:creationId xmlns:a16="http://schemas.microsoft.com/office/drawing/2014/main" id="{7DA7FDE2-2110-4D2B-9539-4879832FCB7A}"/>
              </a:ext>
            </a:extLst>
          </p:cNvPr>
          <p:cNvGrpSpPr>
            <a:grpSpLocks/>
          </p:cNvGrpSpPr>
          <p:nvPr/>
        </p:nvGrpSpPr>
        <p:grpSpPr bwMode="auto">
          <a:xfrm>
            <a:off x="2566988" y="3860801"/>
            <a:ext cx="792162" cy="792163"/>
            <a:chOff x="1547664" y="3933056"/>
            <a:chExt cx="792088" cy="792088"/>
          </a:xfrm>
        </p:grpSpPr>
        <p:grpSp>
          <p:nvGrpSpPr>
            <p:cNvPr id="11391" name="Skupina 95">
              <a:extLst>
                <a:ext uri="{FF2B5EF4-FFF2-40B4-BE49-F238E27FC236}">
                  <a16:creationId xmlns:a16="http://schemas.microsoft.com/office/drawing/2014/main" id="{71422010-7353-4C89-A6B7-6CBB308CA28E}"/>
                </a:ext>
              </a:extLst>
            </p:cNvPr>
            <p:cNvGrpSpPr>
              <a:grpSpLocks/>
            </p:cNvGrpSpPr>
            <p:nvPr/>
          </p:nvGrpSpPr>
          <p:grpSpPr bwMode="auto">
            <a:xfrm>
              <a:off x="1547664" y="3933056"/>
              <a:ext cx="792088" cy="792088"/>
              <a:chOff x="1547664" y="3933056"/>
              <a:chExt cx="792088" cy="792088"/>
            </a:xfrm>
          </p:grpSpPr>
          <p:sp>
            <p:nvSpPr>
              <p:cNvPr id="44" name="Elipsa 43">
                <a:extLst>
                  <a:ext uri="{FF2B5EF4-FFF2-40B4-BE49-F238E27FC236}">
                    <a16:creationId xmlns:a16="http://schemas.microsoft.com/office/drawing/2014/main" id="{3CDDD4EC-3857-4D75-8762-102082799268}"/>
                  </a:ext>
                </a:extLst>
              </p:cNvPr>
              <p:cNvSpPr/>
              <p:nvPr/>
            </p:nvSpPr>
            <p:spPr>
              <a:xfrm>
                <a:off x="1547664" y="3933056"/>
                <a:ext cx="792088" cy="792088"/>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cs-CZ"/>
              </a:p>
            </p:txBody>
          </p:sp>
          <p:cxnSp>
            <p:nvCxnSpPr>
              <p:cNvPr id="67" name="Přímá spojovací čára 66">
                <a:extLst>
                  <a:ext uri="{FF2B5EF4-FFF2-40B4-BE49-F238E27FC236}">
                    <a16:creationId xmlns:a16="http://schemas.microsoft.com/office/drawing/2014/main" id="{307009DA-7035-47AF-B3E7-F74088D64BFB}"/>
                  </a:ext>
                </a:extLst>
              </p:cNvPr>
              <p:cNvCxnSpPr>
                <a:stCxn id="44" idx="2"/>
              </p:cNvCxnSpPr>
              <p:nvPr/>
            </p:nvCxnSpPr>
            <p:spPr>
              <a:xfrm rot="10800000" flipH="1">
                <a:off x="1547664"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ovací čára 68">
                <a:extLst>
                  <a:ext uri="{FF2B5EF4-FFF2-40B4-BE49-F238E27FC236}">
                    <a16:creationId xmlns:a16="http://schemas.microsoft.com/office/drawing/2014/main" id="{7EE00187-7295-4639-920D-A55CFC53555B}"/>
                  </a:ext>
                </a:extLst>
              </p:cNvPr>
              <p:cNvCxnSpPr>
                <a:stCxn id="44" idx="4"/>
              </p:cNvCxnSpPr>
              <p:nvPr/>
            </p:nvCxnSpPr>
            <p:spPr>
              <a:xfrm rot="5400000" flipH="1">
                <a:off x="1872277" y="4652920"/>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ovací čára 72">
                <a:extLst>
                  <a:ext uri="{FF2B5EF4-FFF2-40B4-BE49-F238E27FC236}">
                    <a16:creationId xmlns:a16="http://schemas.microsoft.com/office/drawing/2014/main" id="{D9A58341-5EF6-47EE-A150-5AEAA7D0574B}"/>
                  </a:ext>
                </a:extLst>
              </p:cNvPr>
              <p:cNvCxnSpPr>
                <a:stCxn id="44" idx="0"/>
              </p:cNvCxnSpPr>
              <p:nvPr/>
            </p:nvCxnSpPr>
            <p:spPr>
              <a:xfrm rot="16200000" flipH="1">
                <a:off x="1872277" y="4005281"/>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ovací čára 74">
                <a:extLst>
                  <a:ext uri="{FF2B5EF4-FFF2-40B4-BE49-F238E27FC236}">
                    <a16:creationId xmlns:a16="http://schemas.microsoft.com/office/drawing/2014/main" id="{68BFBB14-10DB-488D-AE29-8F349D017417}"/>
                  </a:ext>
                </a:extLst>
              </p:cNvPr>
              <p:cNvCxnSpPr>
                <a:stCxn id="44" idx="6"/>
              </p:cNvCxnSpPr>
              <p:nvPr/>
            </p:nvCxnSpPr>
            <p:spPr>
              <a:xfrm flipH="1">
                <a:off x="2195303"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ovací čára 84">
                <a:extLst>
                  <a:ext uri="{FF2B5EF4-FFF2-40B4-BE49-F238E27FC236}">
                    <a16:creationId xmlns:a16="http://schemas.microsoft.com/office/drawing/2014/main" id="{DE98B835-1ECE-47EC-82A2-944EE1C8A3D9}"/>
                  </a:ext>
                </a:extLst>
              </p:cNvPr>
              <p:cNvCxnSpPr>
                <a:stCxn id="44" idx="1"/>
              </p:cNvCxnSpPr>
              <p:nvPr/>
            </p:nvCxnSpPr>
            <p:spPr>
              <a:xfrm rot="16200000" flipH="1">
                <a:off x="1663541"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ovací čára 86">
                <a:extLst>
                  <a:ext uri="{FF2B5EF4-FFF2-40B4-BE49-F238E27FC236}">
                    <a16:creationId xmlns:a16="http://schemas.microsoft.com/office/drawing/2014/main" id="{3B142E04-1860-4886-8420-E1CB6C8C1CDB}"/>
                  </a:ext>
                </a:extLst>
              </p:cNvPr>
              <p:cNvCxnSpPr>
                <a:stCxn id="44" idx="7"/>
              </p:cNvCxnSpPr>
              <p:nvPr/>
            </p:nvCxnSpPr>
            <p:spPr>
              <a:xfrm rot="16200000" flipH="1" flipV="1">
                <a:off x="2123873"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ovací čára 88">
                <a:extLst>
                  <a:ext uri="{FF2B5EF4-FFF2-40B4-BE49-F238E27FC236}">
                    <a16:creationId xmlns:a16="http://schemas.microsoft.com/office/drawing/2014/main" id="{86D2DC05-5E59-441F-93EC-295C72E95698}"/>
                  </a:ext>
                </a:extLst>
              </p:cNvPr>
              <p:cNvCxnSpPr>
                <a:stCxn id="44" idx="3"/>
              </p:cNvCxnSpPr>
              <p:nvPr/>
            </p:nvCxnSpPr>
            <p:spPr>
              <a:xfrm rot="5400000" flipH="1" flipV="1">
                <a:off x="1663541"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a:extLst>
                  <a:ext uri="{FF2B5EF4-FFF2-40B4-BE49-F238E27FC236}">
                    <a16:creationId xmlns:a16="http://schemas.microsoft.com/office/drawing/2014/main" id="{2DA5BABF-5447-421A-B5DF-75E994432918}"/>
                  </a:ext>
                </a:extLst>
              </p:cNvPr>
              <p:cNvCxnSpPr>
                <a:stCxn id="44" idx="5"/>
              </p:cNvCxnSpPr>
              <p:nvPr/>
            </p:nvCxnSpPr>
            <p:spPr>
              <a:xfrm rot="5400000" flipH="1">
                <a:off x="2123873"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Elipsa 44">
              <a:extLst>
                <a:ext uri="{FF2B5EF4-FFF2-40B4-BE49-F238E27FC236}">
                  <a16:creationId xmlns:a16="http://schemas.microsoft.com/office/drawing/2014/main" id="{635E5CA1-2383-4416-B823-ED38C0B43FB3}"/>
                </a:ext>
              </a:extLst>
            </p:cNvPr>
            <p:cNvSpPr/>
            <p:nvPr/>
          </p:nvSpPr>
          <p:spPr>
            <a:xfrm flipH="1">
              <a:off x="1907992" y="4293385"/>
              <a:ext cx="71431" cy="714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41" name="Zaoblený obdélník 140">
            <a:extLst>
              <a:ext uri="{FF2B5EF4-FFF2-40B4-BE49-F238E27FC236}">
                <a16:creationId xmlns:a16="http://schemas.microsoft.com/office/drawing/2014/main" id="{6BD12DD2-3631-49A9-877A-3C94BE0040EA}"/>
              </a:ext>
            </a:extLst>
          </p:cNvPr>
          <p:cNvSpPr/>
          <p:nvPr/>
        </p:nvSpPr>
        <p:spPr>
          <a:xfrm>
            <a:off x="2207568" y="5229200"/>
            <a:ext cx="216024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GLUCOCORTICOIDS</a:t>
            </a:r>
          </a:p>
        </p:txBody>
      </p:sp>
      <p:sp>
        <p:nvSpPr>
          <p:cNvPr id="142" name="Zaoblený obdélník 141">
            <a:extLst>
              <a:ext uri="{FF2B5EF4-FFF2-40B4-BE49-F238E27FC236}">
                <a16:creationId xmlns:a16="http://schemas.microsoft.com/office/drawing/2014/main" id="{15B84028-9145-410B-9BE7-92D9BB1563D8}"/>
              </a:ext>
            </a:extLst>
          </p:cNvPr>
          <p:cNvSpPr/>
          <p:nvPr/>
        </p:nvSpPr>
        <p:spPr>
          <a:xfrm>
            <a:off x="4511824" y="5229200"/>
            <a:ext cx="72008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IL-6</a:t>
            </a:r>
          </a:p>
        </p:txBody>
      </p:sp>
      <p:sp>
        <p:nvSpPr>
          <p:cNvPr id="143" name="Zaoblený obdélník 142">
            <a:extLst>
              <a:ext uri="{FF2B5EF4-FFF2-40B4-BE49-F238E27FC236}">
                <a16:creationId xmlns:a16="http://schemas.microsoft.com/office/drawing/2014/main" id="{D2F66F99-2283-4A65-AF3B-8D7C351B8191}"/>
              </a:ext>
            </a:extLst>
          </p:cNvPr>
          <p:cNvSpPr/>
          <p:nvPr/>
        </p:nvSpPr>
        <p:spPr>
          <a:xfrm>
            <a:off x="5303912" y="5229200"/>
            <a:ext cx="108012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INSULIN</a:t>
            </a:r>
          </a:p>
        </p:txBody>
      </p:sp>
      <p:sp>
        <p:nvSpPr>
          <p:cNvPr id="144" name="Zaoblený obdélník 143">
            <a:extLst>
              <a:ext uri="{FF2B5EF4-FFF2-40B4-BE49-F238E27FC236}">
                <a16:creationId xmlns:a16="http://schemas.microsoft.com/office/drawing/2014/main" id="{5769AFB0-891F-4D49-B9C0-E605C92B0E26}"/>
              </a:ext>
            </a:extLst>
          </p:cNvPr>
          <p:cNvSpPr/>
          <p:nvPr/>
        </p:nvSpPr>
        <p:spPr>
          <a:xfrm>
            <a:off x="6456040" y="5229200"/>
            <a:ext cx="2304256"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defRPr/>
            </a:pPr>
            <a:r>
              <a:rPr lang="cs-CZ" altLang="en-US" sz="1400" b="1"/>
              <a:t>LEPTIN/ ADIPONECTIN/ TNF</a:t>
            </a:r>
            <a:r>
              <a:rPr lang="el-GR" altLang="en-US" sz="1400" b="1"/>
              <a:t>α</a:t>
            </a:r>
            <a:r>
              <a:rPr lang="cs-CZ" altLang="en-US" sz="1400" b="1"/>
              <a:t>, IL-6</a:t>
            </a:r>
          </a:p>
        </p:txBody>
      </p:sp>
      <p:sp>
        <p:nvSpPr>
          <p:cNvPr id="145" name="Zaoblený obdélník 144">
            <a:extLst>
              <a:ext uri="{FF2B5EF4-FFF2-40B4-BE49-F238E27FC236}">
                <a16:creationId xmlns:a16="http://schemas.microsoft.com/office/drawing/2014/main" id="{4CC30ACF-D72E-4D71-9A28-02C5EC2A2850}"/>
              </a:ext>
            </a:extLst>
          </p:cNvPr>
          <p:cNvSpPr/>
          <p:nvPr/>
        </p:nvSpPr>
        <p:spPr>
          <a:xfrm>
            <a:off x="8832304" y="5229200"/>
            <a:ext cx="1152128"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GHRELIN</a:t>
            </a:r>
          </a:p>
        </p:txBody>
      </p:sp>
      <p:grpSp>
        <p:nvGrpSpPr>
          <p:cNvPr id="56" name="Skupina 145">
            <a:extLst>
              <a:ext uri="{FF2B5EF4-FFF2-40B4-BE49-F238E27FC236}">
                <a16:creationId xmlns:a16="http://schemas.microsoft.com/office/drawing/2014/main" id="{7D9C199E-5ECB-4203-8B3F-A1F525F8F9E4}"/>
              </a:ext>
            </a:extLst>
          </p:cNvPr>
          <p:cNvGrpSpPr>
            <a:grpSpLocks/>
          </p:cNvGrpSpPr>
          <p:nvPr/>
        </p:nvGrpSpPr>
        <p:grpSpPr bwMode="auto">
          <a:xfrm>
            <a:off x="4378325" y="6092825"/>
            <a:ext cx="996950" cy="431800"/>
            <a:chOff x="527578" y="4853899"/>
            <a:chExt cx="2834060" cy="1032248"/>
          </a:xfrm>
        </p:grpSpPr>
        <p:sp>
          <p:nvSpPr>
            <p:cNvPr id="147" name="Volný tvar 146">
              <a:extLst>
                <a:ext uri="{FF2B5EF4-FFF2-40B4-BE49-F238E27FC236}">
                  <a16:creationId xmlns:a16="http://schemas.microsoft.com/office/drawing/2014/main" id="{E59BE637-CFCD-485D-BAA6-630A817195C9}"/>
                </a:ext>
              </a:extLst>
            </p:cNvPr>
            <p:cNvSpPr/>
            <p:nvPr/>
          </p:nvSpPr>
          <p:spPr>
            <a:xfrm rot="21097825">
              <a:off x="527578" y="4853899"/>
              <a:ext cx="2834060" cy="1032248"/>
            </a:xfrm>
            <a:custGeom>
              <a:avLst/>
              <a:gdLst>
                <a:gd name="connsiteX0" fmla="*/ 78557 w 3313522"/>
                <a:gd name="connsiteY0" fmla="*/ 386499 h 1142214"/>
                <a:gd name="connsiteX1" fmla="*/ 512190 w 3313522"/>
                <a:gd name="connsiteY1" fmla="*/ 386499 h 1142214"/>
                <a:gd name="connsiteX2" fmla="*/ 804421 w 3313522"/>
                <a:gd name="connsiteY2" fmla="*/ 226243 h 1142214"/>
                <a:gd name="connsiteX3" fmla="*/ 1313468 w 3313522"/>
                <a:gd name="connsiteY3" fmla="*/ 56561 h 1142214"/>
                <a:gd name="connsiteX4" fmla="*/ 2058186 w 3313522"/>
                <a:gd name="connsiteY4" fmla="*/ 18853 h 1142214"/>
                <a:gd name="connsiteX5" fmla="*/ 2510672 w 3313522"/>
                <a:gd name="connsiteY5" fmla="*/ 169682 h 1142214"/>
                <a:gd name="connsiteX6" fmla="*/ 2821757 w 3313522"/>
                <a:gd name="connsiteY6" fmla="*/ 433633 h 1142214"/>
                <a:gd name="connsiteX7" fmla="*/ 3208256 w 3313522"/>
                <a:gd name="connsiteY7" fmla="*/ 471340 h 1142214"/>
                <a:gd name="connsiteX8" fmla="*/ 3236536 w 3313522"/>
                <a:gd name="connsiteY8" fmla="*/ 763571 h 1142214"/>
                <a:gd name="connsiteX9" fmla="*/ 2746342 w 3313522"/>
                <a:gd name="connsiteY9" fmla="*/ 791851 h 1142214"/>
                <a:gd name="connsiteX10" fmla="*/ 2510672 w 3313522"/>
                <a:gd name="connsiteY10" fmla="*/ 989814 h 1142214"/>
                <a:gd name="connsiteX11" fmla="*/ 2039332 w 3313522"/>
                <a:gd name="connsiteY11" fmla="*/ 1093509 h 1142214"/>
                <a:gd name="connsiteX12" fmla="*/ 1040091 w 3313522"/>
                <a:gd name="connsiteY12" fmla="*/ 1093509 h 1142214"/>
                <a:gd name="connsiteX13" fmla="*/ 531043 w 3313522"/>
                <a:gd name="connsiteY13" fmla="*/ 801278 h 1142214"/>
                <a:gd name="connsiteX14" fmla="*/ 78557 w 3313522"/>
                <a:gd name="connsiteY14" fmla="*/ 707010 h 1142214"/>
                <a:gd name="connsiteX15" fmla="*/ 78557 w 3313522"/>
                <a:gd name="connsiteY15" fmla="*/ 386499 h 1142214"/>
                <a:gd name="connsiteX0" fmla="*/ 84380 w 3319345"/>
                <a:gd name="connsiteY0" fmla="*/ 386499 h 1152351"/>
                <a:gd name="connsiteX1" fmla="*/ 518013 w 3319345"/>
                <a:gd name="connsiteY1" fmla="*/ 386499 h 1152351"/>
                <a:gd name="connsiteX2" fmla="*/ 810244 w 3319345"/>
                <a:gd name="connsiteY2" fmla="*/ 226243 h 1152351"/>
                <a:gd name="connsiteX3" fmla="*/ 1319291 w 3319345"/>
                <a:gd name="connsiteY3" fmla="*/ 56561 h 1152351"/>
                <a:gd name="connsiteX4" fmla="*/ 2064009 w 3319345"/>
                <a:gd name="connsiteY4" fmla="*/ 18853 h 1152351"/>
                <a:gd name="connsiteX5" fmla="*/ 2516495 w 3319345"/>
                <a:gd name="connsiteY5" fmla="*/ 169682 h 1152351"/>
                <a:gd name="connsiteX6" fmla="*/ 2827580 w 3319345"/>
                <a:gd name="connsiteY6" fmla="*/ 433633 h 1152351"/>
                <a:gd name="connsiteX7" fmla="*/ 3214079 w 3319345"/>
                <a:gd name="connsiteY7" fmla="*/ 471340 h 1152351"/>
                <a:gd name="connsiteX8" fmla="*/ 3242359 w 3319345"/>
                <a:gd name="connsiteY8" fmla="*/ 763571 h 1152351"/>
                <a:gd name="connsiteX9" fmla="*/ 2752165 w 3319345"/>
                <a:gd name="connsiteY9" fmla="*/ 791851 h 1152351"/>
                <a:gd name="connsiteX10" fmla="*/ 2516495 w 3319345"/>
                <a:gd name="connsiteY10" fmla="*/ 989814 h 1152351"/>
                <a:gd name="connsiteX11" fmla="*/ 2045155 w 3319345"/>
                <a:gd name="connsiteY11" fmla="*/ 1093509 h 1152351"/>
                <a:gd name="connsiteX12" fmla="*/ 1045914 w 3319345"/>
                <a:gd name="connsiteY12" fmla="*/ 1093509 h 1152351"/>
                <a:gd name="connsiteX13" fmla="*/ 590660 w 3319345"/>
                <a:gd name="connsiteY13" fmla="*/ 740456 h 1152351"/>
                <a:gd name="connsiteX14" fmla="*/ 84380 w 3319345"/>
                <a:gd name="connsiteY14" fmla="*/ 707010 h 1152351"/>
                <a:gd name="connsiteX15" fmla="*/ 84380 w 3319345"/>
                <a:gd name="connsiteY15" fmla="*/ 386499 h 1152351"/>
                <a:gd name="connsiteX0" fmla="*/ 84380 w 3319345"/>
                <a:gd name="connsiteY0" fmla="*/ 386499 h 1159338"/>
                <a:gd name="connsiteX1" fmla="*/ 518013 w 3319345"/>
                <a:gd name="connsiteY1" fmla="*/ 386499 h 1159338"/>
                <a:gd name="connsiteX2" fmla="*/ 810244 w 3319345"/>
                <a:gd name="connsiteY2" fmla="*/ 226243 h 1159338"/>
                <a:gd name="connsiteX3" fmla="*/ 1319291 w 3319345"/>
                <a:gd name="connsiteY3" fmla="*/ 56561 h 1159338"/>
                <a:gd name="connsiteX4" fmla="*/ 2064009 w 3319345"/>
                <a:gd name="connsiteY4" fmla="*/ 18853 h 1159338"/>
                <a:gd name="connsiteX5" fmla="*/ 2516495 w 3319345"/>
                <a:gd name="connsiteY5" fmla="*/ 169682 h 1159338"/>
                <a:gd name="connsiteX6" fmla="*/ 2827580 w 3319345"/>
                <a:gd name="connsiteY6" fmla="*/ 433633 h 1159338"/>
                <a:gd name="connsiteX7" fmla="*/ 3214079 w 3319345"/>
                <a:gd name="connsiteY7" fmla="*/ 471340 h 1159338"/>
                <a:gd name="connsiteX8" fmla="*/ 3242359 w 3319345"/>
                <a:gd name="connsiteY8" fmla="*/ 763571 h 1159338"/>
                <a:gd name="connsiteX9" fmla="*/ 2752165 w 3319345"/>
                <a:gd name="connsiteY9" fmla="*/ 791851 h 1159338"/>
                <a:gd name="connsiteX10" fmla="*/ 2516495 w 3319345"/>
                <a:gd name="connsiteY10" fmla="*/ 989814 h 1159338"/>
                <a:gd name="connsiteX11" fmla="*/ 2045155 w 3319345"/>
                <a:gd name="connsiteY11" fmla="*/ 1093509 h 1159338"/>
                <a:gd name="connsiteX12" fmla="*/ 1166725 w 3319345"/>
                <a:gd name="connsiteY12" fmla="*/ 1100496 h 1159338"/>
                <a:gd name="connsiteX13" fmla="*/ 590660 w 3319345"/>
                <a:gd name="connsiteY13" fmla="*/ 740456 h 1159338"/>
                <a:gd name="connsiteX14" fmla="*/ 84380 w 3319345"/>
                <a:gd name="connsiteY14" fmla="*/ 707010 h 1159338"/>
                <a:gd name="connsiteX15" fmla="*/ 84380 w 3319345"/>
                <a:gd name="connsiteY15" fmla="*/ 386499 h 1159338"/>
                <a:gd name="connsiteX0" fmla="*/ 84380 w 3319345"/>
                <a:gd name="connsiteY0" fmla="*/ 391212 h 1164051"/>
                <a:gd name="connsiteX1" fmla="*/ 518013 w 3319345"/>
                <a:gd name="connsiteY1" fmla="*/ 391212 h 1164051"/>
                <a:gd name="connsiteX2" fmla="*/ 1319291 w 3319345"/>
                <a:gd name="connsiteY2" fmla="*/ 61274 h 1164051"/>
                <a:gd name="connsiteX3" fmla="*/ 2064009 w 3319345"/>
                <a:gd name="connsiteY3" fmla="*/ 23566 h 1164051"/>
                <a:gd name="connsiteX4" fmla="*/ 2516495 w 3319345"/>
                <a:gd name="connsiteY4" fmla="*/ 174395 h 1164051"/>
                <a:gd name="connsiteX5" fmla="*/ 2827580 w 3319345"/>
                <a:gd name="connsiteY5" fmla="*/ 438346 h 1164051"/>
                <a:gd name="connsiteX6" fmla="*/ 3214079 w 3319345"/>
                <a:gd name="connsiteY6" fmla="*/ 476053 h 1164051"/>
                <a:gd name="connsiteX7" fmla="*/ 3242359 w 3319345"/>
                <a:gd name="connsiteY7" fmla="*/ 768284 h 1164051"/>
                <a:gd name="connsiteX8" fmla="*/ 2752165 w 3319345"/>
                <a:gd name="connsiteY8" fmla="*/ 796564 h 1164051"/>
                <a:gd name="connsiteX9" fmla="*/ 2516495 w 3319345"/>
                <a:gd name="connsiteY9" fmla="*/ 994527 h 1164051"/>
                <a:gd name="connsiteX10" fmla="*/ 2045155 w 3319345"/>
                <a:gd name="connsiteY10" fmla="*/ 1098222 h 1164051"/>
                <a:gd name="connsiteX11" fmla="*/ 1166725 w 3319345"/>
                <a:gd name="connsiteY11" fmla="*/ 1105209 h 1164051"/>
                <a:gd name="connsiteX12" fmla="*/ 590660 w 3319345"/>
                <a:gd name="connsiteY12" fmla="*/ 745169 h 1164051"/>
                <a:gd name="connsiteX13" fmla="*/ 84380 w 3319345"/>
                <a:gd name="connsiteY13" fmla="*/ 711723 h 1164051"/>
                <a:gd name="connsiteX14" fmla="*/ 84380 w 3319345"/>
                <a:gd name="connsiteY14" fmla="*/ 391212 h 1164051"/>
                <a:gd name="connsiteX0" fmla="*/ 84380 w 3319345"/>
                <a:gd name="connsiteY0" fmla="*/ 380529 h 1153368"/>
                <a:gd name="connsiteX1" fmla="*/ 518013 w 3319345"/>
                <a:gd name="connsiteY1" fmla="*/ 380529 h 1153368"/>
                <a:gd name="connsiteX2" fmla="*/ 1166725 w 3319345"/>
                <a:gd name="connsiteY2" fmla="*/ 86414 h 1153368"/>
                <a:gd name="connsiteX3" fmla="*/ 2064009 w 3319345"/>
                <a:gd name="connsiteY3" fmla="*/ 12883 h 1153368"/>
                <a:gd name="connsiteX4" fmla="*/ 2516495 w 3319345"/>
                <a:gd name="connsiteY4" fmla="*/ 163712 h 1153368"/>
                <a:gd name="connsiteX5" fmla="*/ 2827580 w 3319345"/>
                <a:gd name="connsiteY5" fmla="*/ 427663 h 1153368"/>
                <a:gd name="connsiteX6" fmla="*/ 3214079 w 3319345"/>
                <a:gd name="connsiteY6" fmla="*/ 465370 h 1153368"/>
                <a:gd name="connsiteX7" fmla="*/ 3242359 w 3319345"/>
                <a:gd name="connsiteY7" fmla="*/ 757601 h 1153368"/>
                <a:gd name="connsiteX8" fmla="*/ 2752165 w 3319345"/>
                <a:gd name="connsiteY8" fmla="*/ 785881 h 1153368"/>
                <a:gd name="connsiteX9" fmla="*/ 2516495 w 3319345"/>
                <a:gd name="connsiteY9" fmla="*/ 983844 h 1153368"/>
                <a:gd name="connsiteX10" fmla="*/ 2045155 w 3319345"/>
                <a:gd name="connsiteY10" fmla="*/ 1087539 h 1153368"/>
                <a:gd name="connsiteX11" fmla="*/ 1166725 w 3319345"/>
                <a:gd name="connsiteY11" fmla="*/ 1094526 h 1153368"/>
                <a:gd name="connsiteX12" fmla="*/ 590660 w 3319345"/>
                <a:gd name="connsiteY12" fmla="*/ 734486 h 1153368"/>
                <a:gd name="connsiteX13" fmla="*/ 84380 w 3319345"/>
                <a:gd name="connsiteY13" fmla="*/ 701040 h 1153368"/>
                <a:gd name="connsiteX14" fmla="*/ 84380 w 3319345"/>
                <a:gd name="connsiteY14" fmla="*/ 380529 h 1153368"/>
                <a:gd name="connsiteX0" fmla="*/ 84380 w 3319345"/>
                <a:gd name="connsiteY0" fmla="*/ 343134 h 1115973"/>
                <a:gd name="connsiteX1" fmla="*/ 518013 w 3319345"/>
                <a:gd name="connsiteY1" fmla="*/ 343134 h 1115973"/>
                <a:gd name="connsiteX2" fmla="*/ 1166725 w 3319345"/>
                <a:gd name="connsiteY2" fmla="*/ 49019 h 1115973"/>
                <a:gd name="connsiteX3" fmla="*/ 2030821 w 3319345"/>
                <a:gd name="connsiteY3" fmla="*/ 49018 h 1115973"/>
                <a:gd name="connsiteX4" fmla="*/ 2516495 w 3319345"/>
                <a:gd name="connsiteY4" fmla="*/ 126317 h 1115973"/>
                <a:gd name="connsiteX5" fmla="*/ 2827580 w 3319345"/>
                <a:gd name="connsiteY5" fmla="*/ 390268 h 1115973"/>
                <a:gd name="connsiteX6" fmla="*/ 3214079 w 3319345"/>
                <a:gd name="connsiteY6" fmla="*/ 427975 h 1115973"/>
                <a:gd name="connsiteX7" fmla="*/ 3242359 w 3319345"/>
                <a:gd name="connsiteY7" fmla="*/ 720206 h 1115973"/>
                <a:gd name="connsiteX8" fmla="*/ 2752165 w 3319345"/>
                <a:gd name="connsiteY8" fmla="*/ 748486 h 1115973"/>
                <a:gd name="connsiteX9" fmla="*/ 2516495 w 3319345"/>
                <a:gd name="connsiteY9" fmla="*/ 946449 h 1115973"/>
                <a:gd name="connsiteX10" fmla="*/ 2045155 w 3319345"/>
                <a:gd name="connsiteY10" fmla="*/ 1050144 h 1115973"/>
                <a:gd name="connsiteX11" fmla="*/ 1166725 w 3319345"/>
                <a:gd name="connsiteY11" fmla="*/ 1057131 h 1115973"/>
                <a:gd name="connsiteX12" fmla="*/ 590660 w 3319345"/>
                <a:gd name="connsiteY12" fmla="*/ 697091 h 1115973"/>
                <a:gd name="connsiteX13" fmla="*/ 84380 w 3319345"/>
                <a:gd name="connsiteY13" fmla="*/ 663645 h 1115973"/>
                <a:gd name="connsiteX14" fmla="*/ 84380 w 3319345"/>
                <a:gd name="connsiteY14" fmla="*/ 343134 h 1115973"/>
                <a:gd name="connsiteX0" fmla="*/ 84380 w 3319345"/>
                <a:gd name="connsiteY0" fmla="*/ 343134 h 1117137"/>
                <a:gd name="connsiteX1" fmla="*/ 518013 w 3319345"/>
                <a:gd name="connsiteY1" fmla="*/ 343134 h 1117137"/>
                <a:gd name="connsiteX2" fmla="*/ 1166725 w 3319345"/>
                <a:gd name="connsiteY2" fmla="*/ 49019 h 1117137"/>
                <a:gd name="connsiteX3" fmla="*/ 2030821 w 3319345"/>
                <a:gd name="connsiteY3" fmla="*/ 49018 h 1117137"/>
                <a:gd name="connsiteX4" fmla="*/ 2516495 w 3319345"/>
                <a:gd name="connsiteY4" fmla="*/ 126317 h 1117137"/>
                <a:gd name="connsiteX5" fmla="*/ 2827580 w 3319345"/>
                <a:gd name="connsiteY5" fmla="*/ 390268 h 1117137"/>
                <a:gd name="connsiteX6" fmla="*/ 3214079 w 3319345"/>
                <a:gd name="connsiteY6" fmla="*/ 427975 h 1117137"/>
                <a:gd name="connsiteX7" fmla="*/ 3242359 w 3319345"/>
                <a:gd name="connsiteY7" fmla="*/ 720206 h 1117137"/>
                <a:gd name="connsiteX8" fmla="*/ 2752165 w 3319345"/>
                <a:gd name="connsiteY8" fmla="*/ 748486 h 1117137"/>
                <a:gd name="connsiteX9" fmla="*/ 2516495 w 3319345"/>
                <a:gd name="connsiteY9" fmla="*/ 946449 h 1117137"/>
                <a:gd name="connsiteX10" fmla="*/ 2102829 w 3319345"/>
                <a:gd name="connsiteY10" fmla="*/ 1057130 h 1117137"/>
                <a:gd name="connsiteX11" fmla="*/ 1166725 w 3319345"/>
                <a:gd name="connsiteY11" fmla="*/ 1057131 h 1117137"/>
                <a:gd name="connsiteX12" fmla="*/ 590660 w 3319345"/>
                <a:gd name="connsiteY12" fmla="*/ 697091 h 1117137"/>
                <a:gd name="connsiteX13" fmla="*/ 84380 w 3319345"/>
                <a:gd name="connsiteY13" fmla="*/ 663645 h 1117137"/>
                <a:gd name="connsiteX14" fmla="*/ 84380 w 3319345"/>
                <a:gd name="connsiteY14" fmla="*/ 343134 h 1117137"/>
                <a:gd name="connsiteX0" fmla="*/ 84380 w 3319345"/>
                <a:gd name="connsiteY0" fmla="*/ 379007 h 1153010"/>
                <a:gd name="connsiteX1" fmla="*/ 518013 w 3319345"/>
                <a:gd name="connsiteY1" fmla="*/ 379007 h 1153010"/>
                <a:gd name="connsiteX2" fmla="*/ 1166725 w 3319345"/>
                <a:gd name="connsiteY2" fmla="*/ 84892 h 1153010"/>
                <a:gd name="connsiteX3" fmla="*/ 2102829 w 3319345"/>
                <a:gd name="connsiteY3" fmla="*/ 12883 h 1153010"/>
                <a:gd name="connsiteX4" fmla="*/ 2516495 w 3319345"/>
                <a:gd name="connsiteY4" fmla="*/ 162190 h 1153010"/>
                <a:gd name="connsiteX5" fmla="*/ 2827580 w 3319345"/>
                <a:gd name="connsiteY5" fmla="*/ 426141 h 1153010"/>
                <a:gd name="connsiteX6" fmla="*/ 3214079 w 3319345"/>
                <a:gd name="connsiteY6" fmla="*/ 463848 h 1153010"/>
                <a:gd name="connsiteX7" fmla="*/ 3242359 w 3319345"/>
                <a:gd name="connsiteY7" fmla="*/ 756079 h 1153010"/>
                <a:gd name="connsiteX8" fmla="*/ 2752165 w 3319345"/>
                <a:gd name="connsiteY8" fmla="*/ 784359 h 1153010"/>
                <a:gd name="connsiteX9" fmla="*/ 2516495 w 3319345"/>
                <a:gd name="connsiteY9" fmla="*/ 982322 h 1153010"/>
                <a:gd name="connsiteX10" fmla="*/ 2102829 w 3319345"/>
                <a:gd name="connsiteY10" fmla="*/ 1093003 h 1153010"/>
                <a:gd name="connsiteX11" fmla="*/ 1166725 w 3319345"/>
                <a:gd name="connsiteY11" fmla="*/ 1093004 h 1153010"/>
                <a:gd name="connsiteX12" fmla="*/ 590660 w 3319345"/>
                <a:gd name="connsiteY12" fmla="*/ 732964 h 1153010"/>
                <a:gd name="connsiteX13" fmla="*/ 84380 w 3319345"/>
                <a:gd name="connsiteY13" fmla="*/ 699518 h 1153010"/>
                <a:gd name="connsiteX14" fmla="*/ 84380 w 3319345"/>
                <a:gd name="connsiteY14" fmla="*/ 379007 h 1153010"/>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516495 w 3319345"/>
                <a:gd name="connsiteY9" fmla="*/ 1030460 h 1201148"/>
                <a:gd name="connsiteX10" fmla="*/ 2102829 w 3319345"/>
                <a:gd name="connsiteY10" fmla="*/ 1141141 h 1201148"/>
                <a:gd name="connsiteX11" fmla="*/ 1166725 w 3319345"/>
                <a:gd name="connsiteY11" fmla="*/ 1141142 h 1201148"/>
                <a:gd name="connsiteX12" fmla="*/ 590660 w 3319345"/>
                <a:gd name="connsiteY12" fmla="*/ 781102 h 1201148"/>
                <a:gd name="connsiteX13" fmla="*/ 84380 w 3319345"/>
                <a:gd name="connsiteY13" fmla="*/ 747656 h 1201148"/>
                <a:gd name="connsiteX14" fmla="*/ 84380 w 3319345"/>
                <a:gd name="connsiteY14" fmla="*/ 427145 h 1201148"/>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102829 w 3319345"/>
                <a:gd name="connsiteY9" fmla="*/ 1141141 h 1201148"/>
                <a:gd name="connsiteX10" fmla="*/ 1166725 w 3319345"/>
                <a:gd name="connsiteY10" fmla="*/ 1141142 h 1201148"/>
                <a:gd name="connsiteX11" fmla="*/ 590660 w 3319345"/>
                <a:gd name="connsiteY11" fmla="*/ 781102 h 1201148"/>
                <a:gd name="connsiteX12" fmla="*/ 84380 w 3319345"/>
                <a:gd name="connsiteY12" fmla="*/ 747656 h 1201148"/>
                <a:gd name="connsiteX13" fmla="*/ 84380 w 3319345"/>
                <a:gd name="connsiteY13" fmla="*/ 427145 h 1201148"/>
                <a:gd name="connsiteX0" fmla="*/ 84380 w 3319345"/>
                <a:gd name="connsiteY0" fmla="*/ 435000 h 1209003"/>
                <a:gd name="connsiteX1" fmla="*/ 518013 w 3319345"/>
                <a:gd name="connsiteY1" fmla="*/ 435000 h 1209003"/>
                <a:gd name="connsiteX2" fmla="*/ 1166725 w 3319345"/>
                <a:gd name="connsiteY2" fmla="*/ 68876 h 1209003"/>
                <a:gd name="connsiteX3" fmla="*/ 2102829 w 3319345"/>
                <a:gd name="connsiteY3" fmla="*/ 68876 h 1209003"/>
                <a:gd name="connsiteX4" fmla="*/ 2827580 w 3319345"/>
                <a:gd name="connsiteY4" fmla="*/ 482134 h 1209003"/>
                <a:gd name="connsiteX5" fmla="*/ 3214079 w 3319345"/>
                <a:gd name="connsiteY5" fmla="*/ 519841 h 1209003"/>
                <a:gd name="connsiteX6" fmla="*/ 3242359 w 3319345"/>
                <a:gd name="connsiteY6" fmla="*/ 812072 h 1209003"/>
                <a:gd name="connsiteX7" fmla="*/ 2752165 w 3319345"/>
                <a:gd name="connsiteY7" fmla="*/ 840352 h 1209003"/>
                <a:gd name="connsiteX8" fmla="*/ 2102829 w 3319345"/>
                <a:gd name="connsiteY8" fmla="*/ 1148996 h 1209003"/>
                <a:gd name="connsiteX9" fmla="*/ 1166725 w 3319345"/>
                <a:gd name="connsiteY9" fmla="*/ 1148997 h 1209003"/>
                <a:gd name="connsiteX10" fmla="*/ 590660 w 3319345"/>
                <a:gd name="connsiteY10" fmla="*/ 788957 h 1209003"/>
                <a:gd name="connsiteX11" fmla="*/ 84380 w 3319345"/>
                <a:gd name="connsiteY11" fmla="*/ 755511 h 1209003"/>
                <a:gd name="connsiteX12" fmla="*/ 84380 w 3319345"/>
                <a:gd name="connsiteY12" fmla="*/ 435000 h 120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9345" h="1209003">
                  <a:moveTo>
                    <a:pt x="84380" y="435000"/>
                  </a:moveTo>
                  <a:cubicBezTo>
                    <a:pt x="156652" y="381582"/>
                    <a:pt x="337622" y="496021"/>
                    <a:pt x="518013" y="435000"/>
                  </a:cubicBezTo>
                  <a:cubicBezTo>
                    <a:pt x="698404" y="373979"/>
                    <a:pt x="902589" y="129897"/>
                    <a:pt x="1166725" y="68876"/>
                  </a:cubicBezTo>
                  <a:cubicBezTo>
                    <a:pt x="1430861" y="7855"/>
                    <a:pt x="1826020" y="0"/>
                    <a:pt x="2102829" y="68876"/>
                  </a:cubicBezTo>
                  <a:cubicBezTo>
                    <a:pt x="2379638" y="137752"/>
                    <a:pt x="2642372" y="406973"/>
                    <a:pt x="2827580" y="482134"/>
                  </a:cubicBezTo>
                  <a:cubicBezTo>
                    <a:pt x="3012788" y="557295"/>
                    <a:pt x="3144949" y="464851"/>
                    <a:pt x="3214079" y="519841"/>
                  </a:cubicBezTo>
                  <a:cubicBezTo>
                    <a:pt x="3283209" y="574831"/>
                    <a:pt x="3319345" y="758654"/>
                    <a:pt x="3242359" y="812072"/>
                  </a:cubicBezTo>
                  <a:cubicBezTo>
                    <a:pt x="3165373" y="865490"/>
                    <a:pt x="2942087" y="784198"/>
                    <a:pt x="2752165" y="840352"/>
                  </a:cubicBezTo>
                  <a:cubicBezTo>
                    <a:pt x="2562243" y="896506"/>
                    <a:pt x="2367069" y="1097555"/>
                    <a:pt x="2102829" y="1148996"/>
                  </a:cubicBezTo>
                  <a:cubicBezTo>
                    <a:pt x="1838589" y="1200437"/>
                    <a:pt x="1418753" y="1209003"/>
                    <a:pt x="1166725" y="1148997"/>
                  </a:cubicBezTo>
                  <a:cubicBezTo>
                    <a:pt x="914697" y="1088991"/>
                    <a:pt x="771051" y="854538"/>
                    <a:pt x="590660" y="788957"/>
                  </a:cubicBezTo>
                  <a:cubicBezTo>
                    <a:pt x="410269" y="723376"/>
                    <a:pt x="168760" y="814504"/>
                    <a:pt x="84380" y="755511"/>
                  </a:cubicBezTo>
                  <a:cubicBezTo>
                    <a:pt x="0" y="696518"/>
                    <a:pt x="12108" y="488418"/>
                    <a:pt x="84380" y="435000"/>
                  </a:cubicBezTo>
                  <a:close/>
                </a:path>
              </a:pathLst>
            </a:custGeom>
            <a:gradFill flip="none" rotWithShape="1">
              <a:gsLst>
                <a:gs pos="17000">
                  <a:schemeClr val="bg1"/>
                </a:gs>
                <a:gs pos="60000">
                  <a:srgbClr val="FF0000"/>
                </a:gs>
                <a:gs pos="86000">
                  <a:schemeClr val="bg1"/>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8" name="Volný tvar 147">
              <a:extLst>
                <a:ext uri="{FF2B5EF4-FFF2-40B4-BE49-F238E27FC236}">
                  <a16:creationId xmlns:a16="http://schemas.microsoft.com/office/drawing/2014/main" id="{0877C563-D100-4670-BF35-52F6179052AA}"/>
                </a:ext>
              </a:extLst>
            </p:cNvPr>
            <p:cNvSpPr/>
            <p:nvPr/>
          </p:nvSpPr>
          <p:spPr>
            <a:xfrm>
              <a:off x="987887" y="4994316"/>
              <a:ext cx="1841236" cy="425043"/>
            </a:xfrm>
            <a:custGeom>
              <a:avLst/>
              <a:gdLst>
                <a:gd name="connsiteX0" fmla="*/ 0 w 1838227"/>
                <a:gd name="connsiteY0" fmla="*/ 424206 h 424206"/>
                <a:gd name="connsiteX1" fmla="*/ 395926 w 1838227"/>
                <a:gd name="connsiteY1" fmla="*/ 141402 h 424206"/>
                <a:gd name="connsiteX2" fmla="*/ 980388 w 1838227"/>
                <a:gd name="connsiteY2" fmla="*/ 9427 h 424206"/>
                <a:gd name="connsiteX3" fmla="*/ 1527143 w 1838227"/>
                <a:gd name="connsiteY3" fmla="*/ 84841 h 424206"/>
                <a:gd name="connsiteX4" fmla="*/ 1838227 w 1838227"/>
                <a:gd name="connsiteY4" fmla="*/ 179109 h 42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227" h="424206">
                  <a:moveTo>
                    <a:pt x="0" y="424206"/>
                  </a:moveTo>
                  <a:cubicBezTo>
                    <a:pt x="116264" y="317369"/>
                    <a:pt x="232528" y="210532"/>
                    <a:pt x="395926" y="141402"/>
                  </a:cubicBezTo>
                  <a:cubicBezTo>
                    <a:pt x="559324" y="72272"/>
                    <a:pt x="791852" y="18854"/>
                    <a:pt x="980388" y="9427"/>
                  </a:cubicBezTo>
                  <a:cubicBezTo>
                    <a:pt x="1168924" y="0"/>
                    <a:pt x="1384170" y="56561"/>
                    <a:pt x="1527143" y="84841"/>
                  </a:cubicBezTo>
                  <a:cubicBezTo>
                    <a:pt x="1670116" y="113121"/>
                    <a:pt x="1754171" y="146115"/>
                    <a:pt x="1838227" y="1791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49" name="Volný tvar 148">
              <a:extLst>
                <a:ext uri="{FF2B5EF4-FFF2-40B4-BE49-F238E27FC236}">
                  <a16:creationId xmlns:a16="http://schemas.microsoft.com/office/drawing/2014/main" id="{448DD4B0-5B42-4027-94BD-6EC710E2C7BD}"/>
                </a:ext>
              </a:extLst>
            </p:cNvPr>
            <p:cNvSpPr/>
            <p:nvPr/>
          </p:nvSpPr>
          <p:spPr>
            <a:xfrm>
              <a:off x="978861" y="5290329"/>
              <a:ext cx="1945033" cy="223906"/>
            </a:xfrm>
            <a:custGeom>
              <a:avLst/>
              <a:gdLst>
                <a:gd name="connsiteX0" fmla="*/ 0 w 1941921"/>
                <a:gd name="connsiteY0" fmla="*/ 226243 h 226243"/>
                <a:gd name="connsiteX1" fmla="*/ 933253 w 1941921"/>
                <a:gd name="connsiteY1" fmla="*/ 94268 h 226243"/>
                <a:gd name="connsiteX2" fmla="*/ 1941921 w 1941921"/>
                <a:gd name="connsiteY2" fmla="*/ 0 h 226243"/>
              </a:gdLst>
              <a:ahLst/>
              <a:cxnLst>
                <a:cxn ang="0">
                  <a:pos x="connsiteX0" y="connsiteY0"/>
                </a:cxn>
                <a:cxn ang="0">
                  <a:pos x="connsiteX1" y="connsiteY1"/>
                </a:cxn>
                <a:cxn ang="0">
                  <a:pos x="connsiteX2" y="connsiteY2"/>
                </a:cxn>
              </a:cxnLst>
              <a:rect l="l" t="t" r="r" b="b"/>
              <a:pathLst>
                <a:path w="1941921" h="226243">
                  <a:moveTo>
                    <a:pt x="0" y="226243"/>
                  </a:moveTo>
                  <a:cubicBezTo>
                    <a:pt x="304800" y="179109"/>
                    <a:pt x="609600" y="131975"/>
                    <a:pt x="933253" y="94268"/>
                  </a:cubicBezTo>
                  <a:cubicBezTo>
                    <a:pt x="1256906" y="56561"/>
                    <a:pt x="1599413" y="28280"/>
                    <a:pt x="19419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0" name="Volný tvar 149">
              <a:extLst>
                <a:ext uri="{FF2B5EF4-FFF2-40B4-BE49-F238E27FC236}">
                  <a16:creationId xmlns:a16="http://schemas.microsoft.com/office/drawing/2014/main" id="{456B1C2E-BFAC-412E-BB48-D97306FCD908}"/>
                </a:ext>
              </a:extLst>
            </p:cNvPr>
            <p:cNvSpPr/>
            <p:nvPr/>
          </p:nvSpPr>
          <p:spPr>
            <a:xfrm>
              <a:off x="1064607" y="5400383"/>
              <a:ext cx="1773542" cy="345349"/>
            </a:xfrm>
            <a:custGeom>
              <a:avLst/>
              <a:gdLst>
                <a:gd name="connsiteX0" fmla="*/ 0 w 1772239"/>
                <a:gd name="connsiteY0" fmla="*/ 188536 h 345649"/>
                <a:gd name="connsiteX1" fmla="*/ 443060 w 1772239"/>
                <a:gd name="connsiteY1" fmla="*/ 320511 h 345649"/>
                <a:gd name="connsiteX2" fmla="*/ 1206631 w 1772239"/>
                <a:gd name="connsiteY2" fmla="*/ 292231 h 345649"/>
                <a:gd name="connsiteX3" fmla="*/ 1772239 w 1772239"/>
                <a:gd name="connsiteY3" fmla="*/ 0 h 345649"/>
              </a:gdLst>
              <a:ahLst/>
              <a:cxnLst>
                <a:cxn ang="0">
                  <a:pos x="connsiteX0" y="connsiteY0"/>
                </a:cxn>
                <a:cxn ang="0">
                  <a:pos x="connsiteX1" y="connsiteY1"/>
                </a:cxn>
                <a:cxn ang="0">
                  <a:pos x="connsiteX2" y="connsiteY2"/>
                </a:cxn>
                <a:cxn ang="0">
                  <a:pos x="connsiteX3" y="connsiteY3"/>
                </a:cxn>
              </a:cxnLst>
              <a:rect l="l" t="t" r="r" b="b"/>
              <a:pathLst>
                <a:path w="1772239" h="345649">
                  <a:moveTo>
                    <a:pt x="0" y="188536"/>
                  </a:moveTo>
                  <a:cubicBezTo>
                    <a:pt x="120977" y="245882"/>
                    <a:pt x="241955" y="303229"/>
                    <a:pt x="443060" y="320511"/>
                  </a:cubicBezTo>
                  <a:cubicBezTo>
                    <a:pt x="644165" y="337793"/>
                    <a:pt x="985101" y="345649"/>
                    <a:pt x="1206631" y="292231"/>
                  </a:cubicBezTo>
                  <a:cubicBezTo>
                    <a:pt x="1428161" y="238813"/>
                    <a:pt x="1600200" y="119406"/>
                    <a:pt x="177223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1" name="Volný tvar 150">
              <a:extLst>
                <a:ext uri="{FF2B5EF4-FFF2-40B4-BE49-F238E27FC236}">
                  <a16:creationId xmlns:a16="http://schemas.microsoft.com/office/drawing/2014/main" id="{A0C3958A-09BE-4464-B4E8-3F256D15B68C}"/>
                </a:ext>
              </a:extLst>
            </p:cNvPr>
            <p:cNvSpPr/>
            <p:nvPr/>
          </p:nvSpPr>
          <p:spPr>
            <a:xfrm>
              <a:off x="1046555" y="5187862"/>
              <a:ext cx="1741954" cy="269448"/>
            </a:xfrm>
            <a:custGeom>
              <a:avLst/>
              <a:gdLst>
                <a:gd name="connsiteX0" fmla="*/ 0 w 1743959"/>
                <a:gd name="connsiteY0" fmla="*/ 271807 h 271807"/>
                <a:gd name="connsiteX1" fmla="*/ 593889 w 1743959"/>
                <a:gd name="connsiteY1" fmla="*/ 36136 h 271807"/>
                <a:gd name="connsiteX2" fmla="*/ 1743959 w 1743959"/>
                <a:gd name="connsiteY2" fmla="*/ 54990 h 271807"/>
              </a:gdLst>
              <a:ahLst/>
              <a:cxnLst>
                <a:cxn ang="0">
                  <a:pos x="connsiteX0" y="connsiteY0"/>
                </a:cxn>
                <a:cxn ang="0">
                  <a:pos x="connsiteX1" y="connsiteY1"/>
                </a:cxn>
                <a:cxn ang="0">
                  <a:pos x="connsiteX2" y="connsiteY2"/>
                </a:cxn>
              </a:cxnLst>
              <a:rect l="l" t="t" r="r" b="b"/>
              <a:pathLst>
                <a:path w="1743959" h="271807">
                  <a:moveTo>
                    <a:pt x="0" y="271807"/>
                  </a:moveTo>
                  <a:cubicBezTo>
                    <a:pt x="151614" y="172039"/>
                    <a:pt x="303229" y="72272"/>
                    <a:pt x="593889" y="36136"/>
                  </a:cubicBezTo>
                  <a:cubicBezTo>
                    <a:pt x="884549" y="0"/>
                    <a:pt x="1314254" y="27495"/>
                    <a:pt x="1743959" y="54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2" name="Volný tvar 151">
              <a:extLst>
                <a:ext uri="{FF2B5EF4-FFF2-40B4-BE49-F238E27FC236}">
                  <a16:creationId xmlns:a16="http://schemas.microsoft.com/office/drawing/2014/main" id="{FD2C80F0-F185-4D2D-B009-90727C1E2BB4}"/>
                </a:ext>
              </a:extLst>
            </p:cNvPr>
            <p:cNvSpPr/>
            <p:nvPr/>
          </p:nvSpPr>
          <p:spPr>
            <a:xfrm>
              <a:off x="1123272" y="5362433"/>
              <a:ext cx="1732928" cy="273242"/>
            </a:xfrm>
            <a:custGeom>
              <a:avLst/>
              <a:gdLst>
                <a:gd name="connsiteX0" fmla="*/ 0 w 1734532"/>
                <a:gd name="connsiteY0" fmla="*/ 207389 h 270235"/>
                <a:gd name="connsiteX1" fmla="*/ 904973 w 1734532"/>
                <a:gd name="connsiteY1" fmla="*/ 235670 h 270235"/>
                <a:gd name="connsiteX2" fmla="*/ 1734532 w 1734532"/>
                <a:gd name="connsiteY2" fmla="*/ 0 h 270235"/>
              </a:gdLst>
              <a:ahLst/>
              <a:cxnLst>
                <a:cxn ang="0">
                  <a:pos x="connsiteX0" y="connsiteY0"/>
                </a:cxn>
                <a:cxn ang="0">
                  <a:pos x="connsiteX1" y="connsiteY1"/>
                </a:cxn>
                <a:cxn ang="0">
                  <a:pos x="connsiteX2" y="connsiteY2"/>
                </a:cxn>
              </a:cxnLst>
              <a:rect l="l" t="t" r="r" b="b"/>
              <a:pathLst>
                <a:path w="1734532" h="270235">
                  <a:moveTo>
                    <a:pt x="0" y="207389"/>
                  </a:moveTo>
                  <a:cubicBezTo>
                    <a:pt x="307942" y="238812"/>
                    <a:pt x="615884" y="270235"/>
                    <a:pt x="904973" y="235670"/>
                  </a:cubicBezTo>
                  <a:cubicBezTo>
                    <a:pt x="1194062" y="201105"/>
                    <a:pt x="1464297" y="100552"/>
                    <a:pt x="173453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sp>
        <p:nvSpPr>
          <p:cNvPr id="3" name="Volný tvar 96">
            <a:extLst>
              <a:ext uri="{FF2B5EF4-FFF2-40B4-BE49-F238E27FC236}">
                <a16:creationId xmlns:a16="http://schemas.microsoft.com/office/drawing/2014/main" id="{1E247990-B812-4008-8AB9-55E26568CF4A}"/>
              </a:ext>
            </a:extLst>
          </p:cNvPr>
          <p:cNvSpPr/>
          <p:nvPr/>
        </p:nvSpPr>
        <p:spPr>
          <a:xfrm>
            <a:off x="2460625" y="5949951"/>
            <a:ext cx="687388" cy="587375"/>
          </a:xfrm>
          <a:custGeom>
            <a:avLst/>
            <a:gdLst>
              <a:gd name="connsiteX0" fmla="*/ 108857 w 687614"/>
              <a:gd name="connsiteY0" fmla="*/ 446314 h 586014"/>
              <a:gd name="connsiteX1" fmla="*/ 10886 w 687614"/>
              <a:gd name="connsiteY1" fmla="*/ 217714 h 586014"/>
              <a:gd name="connsiteX2" fmla="*/ 174171 w 687614"/>
              <a:gd name="connsiteY2" fmla="*/ 152399 h 586014"/>
              <a:gd name="connsiteX3" fmla="*/ 304800 w 687614"/>
              <a:gd name="connsiteY3" fmla="*/ 119742 h 586014"/>
              <a:gd name="connsiteX4" fmla="*/ 326571 w 687614"/>
              <a:gd name="connsiteY4" fmla="*/ 21771 h 586014"/>
              <a:gd name="connsiteX5" fmla="*/ 468086 w 687614"/>
              <a:gd name="connsiteY5" fmla="*/ 32657 h 586014"/>
              <a:gd name="connsiteX6" fmla="*/ 489857 w 687614"/>
              <a:gd name="connsiteY6" fmla="*/ 217714 h 586014"/>
              <a:gd name="connsiteX7" fmla="*/ 522514 w 687614"/>
              <a:gd name="connsiteY7" fmla="*/ 359228 h 586014"/>
              <a:gd name="connsiteX8" fmla="*/ 674914 w 687614"/>
              <a:gd name="connsiteY8" fmla="*/ 533399 h 586014"/>
              <a:gd name="connsiteX9" fmla="*/ 446314 w 687614"/>
              <a:gd name="connsiteY9" fmla="*/ 566057 h 586014"/>
              <a:gd name="connsiteX10" fmla="*/ 359228 w 687614"/>
              <a:gd name="connsiteY10" fmla="*/ 413657 h 586014"/>
              <a:gd name="connsiteX11" fmla="*/ 261257 w 687614"/>
              <a:gd name="connsiteY11" fmla="*/ 370114 h 586014"/>
              <a:gd name="connsiteX12" fmla="*/ 206828 w 687614"/>
              <a:gd name="connsiteY12" fmla="*/ 500742 h 586014"/>
              <a:gd name="connsiteX13" fmla="*/ 108857 w 687614"/>
              <a:gd name="connsiteY13" fmla="*/ 446314 h 5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614" h="586014">
                <a:moveTo>
                  <a:pt x="108857" y="446314"/>
                </a:moveTo>
                <a:cubicBezTo>
                  <a:pt x="76200" y="399143"/>
                  <a:pt x="0" y="266700"/>
                  <a:pt x="10886" y="217714"/>
                </a:cubicBezTo>
                <a:cubicBezTo>
                  <a:pt x="21772" y="168728"/>
                  <a:pt x="125185" y="168728"/>
                  <a:pt x="174171" y="152399"/>
                </a:cubicBezTo>
                <a:cubicBezTo>
                  <a:pt x="223157" y="136070"/>
                  <a:pt x="279400" y="141513"/>
                  <a:pt x="304800" y="119742"/>
                </a:cubicBezTo>
                <a:cubicBezTo>
                  <a:pt x="330200" y="97971"/>
                  <a:pt x="299357" y="36285"/>
                  <a:pt x="326571" y="21771"/>
                </a:cubicBezTo>
                <a:cubicBezTo>
                  <a:pt x="353785" y="7257"/>
                  <a:pt x="440872" y="0"/>
                  <a:pt x="468086" y="32657"/>
                </a:cubicBezTo>
                <a:cubicBezTo>
                  <a:pt x="495300" y="65314"/>
                  <a:pt x="480786" y="163286"/>
                  <a:pt x="489857" y="217714"/>
                </a:cubicBezTo>
                <a:cubicBezTo>
                  <a:pt x="498928" y="272142"/>
                  <a:pt x="491671" y="306614"/>
                  <a:pt x="522514" y="359228"/>
                </a:cubicBezTo>
                <a:cubicBezTo>
                  <a:pt x="553357" y="411842"/>
                  <a:pt x="687614" y="498928"/>
                  <a:pt x="674914" y="533399"/>
                </a:cubicBezTo>
                <a:cubicBezTo>
                  <a:pt x="662214" y="567871"/>
                  <a:pt x="498928" y="586014"/>
                  <a:pt x="446314" y="566057"/>
                </a:cubicBezTo>
                <a:cubicBezTo>
                  <a:pt x="393700" y="546100"/>
                  <a:pt x="390071" y="446314"/>
                  <a:pt x="359228" y="413657"/>
                </a:cubicBezTo>
                <a:cubicBezTo>
                  <a:pt x="328385" y="381000"/>
                  <a:pt x="286657" y="355600"/>
                  <a:pt x="261257" y="370114"/>
                </a:cubicBezTo>
                <a:cubicBezTo>
                  <a:pt x="235857" y="384628"/>
                  <a:pt x="224971" y="489856"/>
                  <a:pt x="206828" y="500742"/>
                </a:cubicBezTo>
                <a:cubicBezTo>
                  <a:pt x="188685" y="511628"/>
                  <a:pt x="141514" y="493485"/>
                  <a:pt x="108857" y="44631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Volný tvar 145">
            <a:extLst>
              <a:ext uri="{FF2B5EF4-FFF2-40B4-BE49-F238E27FC236}">
                <a16:creationId xmlns:a16="http://schemas.microsoft.com/office/drawing/2014/main" id="{500B5B68-37F1-4DDB-9B50-2EC64D1BBB62}"/>
              </a:ext>
            </a:extLst>
          </p:cNvPr>
          <p:cNvSpPr/>
          <p:nvPr/>
        </p:nvSpPr>
        <p:spPr>
          <a:xfrm flipH="1">
            <a:off x="3181351" y="5949951"/>
            <a:ext cx="754063" cy="665163"/>
          </a:xfrm>
          <a:custGeom>
            <a:avLst/>
            <a:gdLst>
              <a:gd name="connsiteX0" fmla="*/ 287866 w 1898951"/>
              <a:gd name="connsiteY0" fmla="*/ 442686 h 1673981"/>
              <a:gd name="connsiteX1" fmla="*/ 694266 w 1898951"/>
              <a:gd name="connsiteY1" fmla="*/ 181428 h 1673981"/>
              <a:gd name="connsiteX2" fmla="*/ 1013580 w 1898951"/>
              <a:gd name="connsiteY2" fmla="*/ 312057 h 1673981"/>
              <a:gd name="connsiteX3" fmla="*/ 1028095 w 1898951"/>
              <a:gd name="connsiteY3" fmla="*/ 645886 h 1673981"/>
              <a:gd name="connsiteX4" fmla="*/ 1521580 w 1898951"/>
              <a:gd name="connsiteY4" fmla="*/ 21771 h 1673981"/>
              <a:gd name="connsiteX5" fmla="*/ 1884437 w 1898951"/>
              <a:gd name="connsiteY5" fmla="*/ 515257 h 1673981"/>
              <a:gd name="connsiteX6" fmla="*/ 1608666 w 1898951"/>
              <a:gd name="connsiteY6" fmla="*/ 1182914 h 1673981"/>
              <a:gd name="connsiteX7" fmla="*/ 1724780 w 1898951"/>
              <a:gd name="connsiteY7" fmla="*/ 1516743 h 1673981"/>
              <a:gd name="connsiteX8" fmla="*/ 1260323 w 1898951"/>
              <a:gd name="connsiteY8" fmla="*/ 1618343 h 1673981"/>
              <a:gd name="connsiteX9" fmla="*/ 984552 w 1898951"/>
              <a:gd name="connsiteY9" fmla="*/ 1182914 h 1673981"/>
              <a:gd name="connsiteX10" fmla="*/ 113695 w 1898951"/>
              <a:gd name="connsiteY10" fmla="*/ 1342571 h 1673981"/>
              <a:gd name="connsiteX11" fmla="*/ 360437 w 1898951"/>
              <a:gd name="connsiteY11" fmla="*/ 660400 h 1673981"/>
              <a:gd name="connsiteX12" fmla="*/ 462037 w 1898951"/>
              <a:gd name="connsiteY12" fmla="*/ 587828 h 1673981"/>
              <a:gd name="connsiteX13" fmla="*/ 26609 w 1898951"/>
              <a:gd name="connsiteY13" fmla="*/ 558800 h 1673981"/>
              <a:gd name="connsiteX14" fmla="*/ 287866 w 1898951"/>
              <a:gd name="connsiteY14" fmla="*/ 442686 h 16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951" h="1673981">
                <a:moveTo>
                  <a:pt x="287866" y="442686"/>
                </a:moveTo>
                <a:cubicBezTo>
                  <a:pt x="399142" y="379791"/>
                  <a:pt x="573314" y="203199"/>
                  <a:pt x="694266" y="181428"/>
                </a:cubicBezTo>
                <a:cubicBezTo>
                  <a:pt x="815218" y="159657"/>
                  <a:pt x="957942" y="234647"/>
                  <a:pt x="1013580" y="312057"/>
                </a:cubicBezTo>
                <a:cubicBezTo>
                  <a:pt x="1069218" y="389467"/>
                  <a:pt x="943428" y="694267"/>
                  <a:pt x="1028095" y="645886"/>
                </a:cubicBezTo>
                <a:cubicBezTo>
                  <a:pt x="1112762" y="597505"/>
                  <a:pt x="1378856" y="43542"/>
                  <a:pt x="1521580" y="21771"/>
                </a:cubicBezTo>
                <a:cubicBezTo>
                  <a:pt x="1664304" y="0"/>
                  <a:pt x="1869923" y="321733"/>
                  <a:pt x="1884437" y="515257"/>
                </a:cubicBezTo>
                <a:cubicBezTo>
                  <a:pt x="1898951" y="708781"/>
                  <a:pt x="1635276" y="1016000"/>
                  <a:pt x="1608666" y="1182914"/>
                </a:cubicBezTo>
                <a:cubicBezTo>
                  <a:pt x="1582057" y="1349828"/>
                  <a:pt x="1782837" y="1444172"/>
                  <a:pt x="1724780" y="1516743"/>
                </a:cubicBezTo>
                <a:cubicBezTo>
                  <a:pt x="1666723" y="1589314"/>
                  <a:pt x="1383694" y="1673981"/>
                  <a:pt x="1260323" y="1618343"/>
                </a:cubicBezTo>
                <a:cubicBezTo>
                  <a:pt x="1136952" y="1562705"/>
                  <a:pt x="1175657" y="1228876"/>
                  <a:pt x="984552" y="1182914"/>
                </a:cubicBezTo>
                <a:cubicBezTo>
                  <a:pt x="793447" y="1136952"/>
                  <a:pt x="217714" y="1429657"/>
                  <a:pt x="113695" y="1342571"/>
                </a:cubicBezTo>
                <a:cubicBezTo>
                  <a:pt x="9676" y="1255485"/>
                  <a:pt x="302380" y="786191"/>
                  <a:pt x="360437" y="660400"/>
                </a:cubicBezTo>
                <a:cubicBezTo>
                  <a:pt x="418494" y="534610"/>
                  <a:pt x="517675" y="604761"/>
                  <a:pt x="462037" y="587828"/>
                </a:cubicBezTo>
                <a:cubicBezTo>
                  <a:pt x="406399" y="570895"/>
                  <a:pt x="53218" y="582990"/>
                  <a:pt x="26609" y="558800"/>
                </a:cubicBezTo>
                <a:cubicBezTo>
                  <a:pt x="0" y="534610"/>
                  <a:pt x="176590" y="505581"/>
                  <a:pt x="287866" y="442686"/>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Volný tvar 103">
            <a:extLst>
              <a:ext uri="{FF2B5EF4-FFF2-40B4-BE49-F238E27FC236}">
                <a16:creationId xmlns:a16="http://schemas.microsoft.com/office/drawing/2014/main" id="{DD2B8DC3-08BB-4191-A408-E1A62050A1A9}"/>
              </a:ext>
            </a:extLst>
          </p:cNvPr>
          <p:cNvSpPr/>
          <p:nvPr/>
        </p:nvSpPr>
        <p:spPr>
          <a:xfrm>
            <a:off x="5448300" y="6092826"/>
            <a:ext cx="869950" cy="339725"/>
          </a:xfrm>
          <a:custGeom>
            <a:avLst/>
            <a:gdLst>
              <a:gd name="connsiteX0" fmla="*/ 83456 w 870856"/>
              <a:gd name="connsiteY0" fmla="*/ 99785 h 341085"/>
              <a:gd name="connsiteX1" fmla="*/ 214085 w 870856"/>
              <a:gd name="connsiteY1" fmla="*/ 1814 h 341085"/>
              <a:gd name="connsiteX2" fmla="*/ 399142 w 870856"/>
              <a:gd name="connsiteY2" fmla="*/ 110671 h 341085"/>
              <a:gd name="connsiteX3" fmla="*/ 605971 w 870856"/>
              <a:gd name="connsiteY3" fmla="*/ 67128 h 341085"/>
              <a:gd name="connsiteX4" fmla="*/ 780142 w 870856"/>
              <a:gd name="connsiteY4" fmla="*/ 154214 h 341085"/>
              <a:gd name="connsiteX5" fmla="*/ 845456 w 870856"/>
              <a:gd name="connsiteY5" fmla="*/ 263071 h 341085"/>
              <a:gd name="connsiteX6" fmla="*/ 627742 w 870856"/>
              <a:gd name="connsiteY6" fmla="*/ 306614 h 341085"/>
              <a:gd name="connsiteX7" fmla="*/ 551542 w 870856"/>
              <a:gd name="connsiteY7" fmla="*/ 263071 h 341085"/>
              <a:gd name="connsiteX8" fmla="*/ 442685 w 870856"/>
              <a:gd name="connsiteY8" fmla="*/ 339271 h 341085"/>
              <a:gd name="connsiteX9" fmla="*/ 322942 w 870856"/>
              <a:gd name="connsiteY9" fmla="*/ 252185 h 341085"/>
              <a:gd name="connsiteX10" fmla="*/ 39914 w 870856"/>
              <a:gd name="connsiteY10" fmla="*/ 197757 h 341085"/>
              <a:gd name="connsiteX11" fmla="*/ 83456 w 870856"/>
              <a:gd name="connsiteY11" fmla="*/ 154214 h 341085"/>
              <a:gd name="connsiteX12" fmla="*/ 83456 w 870856"/>
              <a:gd name="connsiteY12" fmla="*/ 99785 h 34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856" h="341085">
                <a:moveTo>
                  <a:pt x="83456" y="99785"/>
                </a:moveTo>
                <a:cubicBezTo>
                  <a:pt x="105227" y="74385"/>
                  <a:pt x="161471" y="0"/>
                  <a:pt x="214085" y="1814"/>
                </a:cubicBezTo>
                <a:cubicBezTo>
                  <a:pt x="266699" y="3628"/>
                  <a:pt x="333828" y="99785"/>
                  <a:pt x="399142" y="110671"/>
                </a:cubicBezTo>
                <a:cubicBezTo>
                  <a:pt x="464456" y="121557"/>
                  <a:pt x="542471" y="59871"/>
                  <a:pt x="605971" y="67128"/>
                </a:cubicBezTo>
                <a:cubicBezTo>
                  <a:pt x="669471" y="74385"/>
                  <a:pt x="740228" y="121557"/>
                  <a:pt x="780142" y="154214"/>
                </a:cubicBezTo>
                <a:cubicBezTo>
                  <a:pt x="820056" y="186871"/>
                  <a:pt x="870856" y="237671"/>
                  <a:pt x="845456" y="263071"/>
                </a:cubicBezTo>
                <a:cubicBezTo>
                  <a:pt x="820056" y="288471"/>
                  <a:pt x="676728" y="306614"/>
                  <a:pt x="627742" y="306614"/>
                </a:cubicBezTo>
                <a:cubicBezTo>
                  <a:pt x="578756" y="306614"/>
                  <a:pt x="582385" y="257628"/>
                  <a:pt x="551542" y="263071"/>
                </a:cubicBezTo>
                <a:cubicBezTo>
                  <a:pt x="520699" y="268514"/>
                  <a:pt x="480785" y="341085"/>
                  <a:pt x="442685" y="339271"/>
                </a:cubicBezTo>
                <a:cubicBezTo>
                  <a:pt x="404585" y="337457"/>
                  <a:pt x="390070" y="275771"/>
                  <a:pt x="322942" y="252185"/>
                </a:cubicBezTo>
                <a:cubicBezTo>
                  <a:pt x="255814" y="228599"/>
                  <a:pt x="79828" y="214085"/>
                  <a:pt x="39914" y="197757"/>
                </a:cubicBezTo>
                <a:cubicBezTo>
                  <a:pt x="0" y="181429"/>
                  <a:pt x="79828" y="172357"/>
                  <a:pt x="83456" y="154214"/>
                </a:cubicBezTo>
                <a:cubicBezTo>
                  <a:pt x="87084" y="136071"/>
                  <a:pt x="61685" y="125185"/>
                  <a:pt x="83456" y="9978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8" name="Skupina 241">
            <a:extLst>
              <a:ext uri="{FF2B5EF4-FFF2-40B4-BE49-F238E27FC236}">
                <a16:creationId xmlns:a16="http://schemas.microsoft.com/office/drawing/2014/main" id="{82BA79EF-00BD-4328-BB58-37B233B19154}"/>
              </a:ext>
            </a:extLst>
          </p:cNvPr>
          <p:cNvGrpSpPr>
            <a:grpSpLocks/>
          </p:cNvGrpSpPr>
          <p:nvPr/>
        </p:nvGrpSpPr>
        <p:grpSpPr bwMode="auto">
          <a:xfrm>
            <a:off x="7248526" y="5876926"/>
            <a:ext cx="754063" cy="720725"/>
            <a:chOff x="4283968" y="5301208"/>
            <a:chExt cx="1584176" cy="1512168"/>
          </a:xfrm>
        </p:grpSpPr>
        <p:grpSp>
          <p:nvGrpSpPr>
            <p:cNvPr id="11358" name="Skupina 35">
              <a:extLst>
                <a:ext uri="{FF2B5EF4-FFF2-40B4-BE49-F238E27FC236}">
                  <a16:creationId xmlns:a16="http://schemas.microsoft.com/office/drawing/2014/main" id="{E876CBA7-54A5-4E51-9D05-AA80EF4328AE}"/>
                </a:ext>
              </a:extLst>
            </p:cNvPr>
            <p:cNvGrpSpPr>
              <a:grpSpLocks/>
            </p:cNvGrpSpPr>
            <p:nvPr/>
          </p:nvGrpSpPr>
          <p:grpSpPr bwMode="auto">
            <a:xfrm>
              <a:off x="4283968" y="5373216"/>
              <a:ext cx="576064" cy="504056"/>
              <a:chOff x="4139952" y="4725144"/>
              <a:chExt cx="576064" cy="504056"/>
            </a:xfrm>
          </p:grpSpPr>
          <p:sp>
            <p:nvSpPr>
              <p:cNvPr id="187" name="Elipsa 186">
                <a:extLst>
                  <a:ext uri="{FF2B5EF4-FFF2-40B4-BE49-F238E27FC236}">
                    <a16:creationId xmlns:a16="http://schemas.microsoft.com/office/drawing/2014/main" id="{B4A0277B-748E-4395-9211-119F8C7A1154}"/>
                  </a:ext>
                </a:extLst>
              </p:cNvPr>
              <p:cNvSpPr/>
              <p:nvPr/>
            </p:nvSpPr>
            <p:spPr>
              <a:xfrm>
                <a:off x="4139952" y="4726413"/>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8" name="Elipsa 187">
                <a:extLst>
                  <a:ext uri="{FF2B5EF4-FFF2-40B4-BE49-F238E27FC236}">
                    <a16:creationId xmlns:a16="http://schemas.microsoft.com/office/drawing/2014/main" id="{37D92D5B-4370-4AD8-8501-1DDD47AA613E}"/>
                  </a:ext>
                </a:extLst>
              </p:cNvPr>
              <p:cNvSpPr/>
              <p:nvPr/>
            </p:nvSpPr>
            <p:spPr>
              <a:xfrm>
                <a:off x="4283362" y="4799690"/>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59" name="Skupina 36">
              <a:extLst>
                <a:ext uri="{FF2B5EF4-FFF2-40B4-BE49-F238E27FC236}">
                  <a16:creationId xmlns:a16="http://schemas.microsoft.com/office/drawing/2014/main" id="{9E6160B4-D04E-48E7-9819-F9950CE5E82C}"/>
                </a:ext>
              </a:extLst>
            </p:cNvPr>
            <p:cNvGrpSpPr>
              <a:grpSpLocks/>
            </p:cNvGrpSpPr>
            <p:nvPr/>
          </p:nvGrpSpPr>
          <p:grpSpPr bwMode="auto">
            <a:xfrm>
              <a:off x="4283968" y="5733256"/>
              <a:ext cx="576064" cy="504056"/>
              <a:chOff x="4139952" y="4725144"/>
              <a:chExt cx="576064" cy="504056"/>
            </a:xfrm>
          </p:grpSpPr>
          <p:sp>
            <p:nvSpPr>
              <p:cNvPr id="185" name="Elipsa 184">
                <a:extLst>
                  <a:ext uri="{FF2B5EF4-FFF2-40B4-BE49-F238E27FC236}">
                    <a16:creationId xmlns:a16="http://schemas.microsoft.com/office/drawing/2014/main" id="{1F548C05-BE7F-47A6-B0D4-FC8CA845EA08}"/>
                  </a:ext>
                </a:extLst>
              </p:cNvPr>
              <p:cNvSpPr/>
              <p:nvPr/>
            </p:nvSpPr>
            <p:spPr>
              <a:xfrm>
                <a:off x="4139952" y="472609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6" name="Elipsa 185">
                <a:extLst>
                  <a:ext uri="{FF2B5EF4-FFF2-40B4-BE49-F238E27FC236}">
                    <a16:creationId xmlns:a16="http://schemas.microsoft.com/office/drawing/2014/main" id="{A5E1F408-C030-406C-B023-409F558A293E}"/>
                  </a:ext>
                </a:extLst>
              </p:cNvPr>
              <p:cNvSpPr/>
              <p:nvPr/>
            </p:nvSpPr>
            <p:spPr>
              <a:xfrm>
                <a:off x="4283362" y="4799373"/>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0" name="Skupina 39">
              <a:extLst>
                <a:ext uri="{FF2B5EF4-FFF2-40B4-BE49-F238E27FC236}">
                  <a16:creationId xmlns:a16="http://schemas.microsoft.com/office/drawing/2014/main" id="{C34C1EC2-401E-4D41-9ECD-9D747ED90930}"/>
                </a:ext>
              </a:extLst>
            </p:cNvPr>
            <p:cNvGrpSpPr>
              <a:grpSpLocks/>
            </p:cNvGrpSpPr>
            <p:nvPr/>
          </p:nvGrpSpPr>
          <p:grpSpPr bwMode="auto">
            <a:xfrm>
              <a:off x="4788024" y="5445224"/>
              <a:ext cx="576064" cy="504056"/>
              <a:chOff x="4139952" y="4725144"/>
              <a:chExt cx="576064" cy="504056"/>
            </a:xfrm>
          </p:grpSpPr>
          <p:sp>
            <p:nvSpPr>
              <p:cNvPr id="183" name="Elipsa 182">
                <a:extLst>
                  <a:ext uri="{FF2B5EF4-FFF2-40B4-BE49-F238E27FC236}">
                    <a16:creationId xmlns:a16="http://schemas.microsoft.com/office/drawing/2014/main" id="{BF0FB1B5-E0D2-4BAA-97D9-0A2E8D83AC0C}"/>
                  </a:ext>
                </a:extLst>
              </p:cNvPr>
              <p:cNvSpPr/>
              <p:nvPr/>
            </p:nvSpPr>
            <p:spPr>
              <a:xfrm>
                <a:off x="4139498" y="4724353"/>
                <a:ext cx="576972"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4" name="Elipsa 183">
                <a:extLst>
                  <a:ext uri="{FF2B5EF4-FFF2-40B4-BE49-F238E27FC236}">
                    <a16:creationId xmlns:a16="http://schemas.microsoft.com/office/drawing/2014/main" id="{337894CC-28BB-4A7B-BBC2-3823AF16ABB0}"/>
                  </a:ext>
                </a:extLst>
              </p:cNvPr>
              <p:cNvSpPr/>
              <p:nvPr/>
            </p:nvSpPr>
            <p:spPr>
              <a:xfrm>
                <a:off x="4282907" y="4797630"/>
                <a:ext cx="290155"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1" name="Skupina 42">
              <a:extLst>
                <a:ext uri="{FF2B5EF4-FFF2-40B4-BE49-F238E27FC236}">
                  <a16:creationId xmlns:a16="http://schemas.microsoft.com/office/drawing/2014/main" id="{EBFF6FDA-1472-4C1E-9618-8A7A9873B36E}"/>
                </a:ext>
              </a:extLst>
            </p:cNvPr>
            <p:cNvGrpSpPr>
              <a:grpSpLocks/>
            </p:cNvGrpSpPr>
            <p:nvPr/>
          </p:nvGrpSpPr>
          <p:grpSpPr bwMode="auto">
            <a:xfrm>
              <a:off x="4355976" y="6093296"/>
              <a:ext cx="576064" cy="504056"/>
              <a:chOff x="4139952" y="4725144"/>
              <a:chExt cx="576064" cy="504056"/>
            </a:xfrm>
          </p:grpSpPr>
          <p:sp>
            <p:nvSpPr>
              <p:cNvPr id="181" name="Elipsa 180">
                <a:extLst>
                  <a:ext uri="{FF2B5EF4-FFF2-40B4-BE49-F238E27FC236}">
                    <a16:creationId xmlns:a16="http://schemas.microsoft.com/office/drawing/2014/main" id="{6244A233-A80B-4EFF-A2FB-C795A4473F21}"/>
                  </a:ext>
                </a:extLst>
              </p:cNvPr>
              <p:cNvSpPr/>
              <p:nvPr/>
            </p:nvSpPr>
            <p:spPr>
              <a:xfrm>
                <a:off x="4141315" y="4725778"/>
                <a:ext cx="573638"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2" name="Elipsa 181">
                <a:extLst>
                  <a:ext uri="{FF2B5EF4-FFF2-40B4-BE49-F238E27FC236}">
                    <a16:creationId xmlns:a16="http://schemas.microsoft.com/office/drawing/2014/main" id="{EECD397E-5497-47F3-B3DF-F12A9B5A2021}"/>
                  </a:ext>
                </a:extLst>
              </p:cNvPr>
              <p:cNvSpPr/>
              <p:nvPr/>
            </p:nvSpPr>
            <p:spPr>
              <a:xfrm>
                <a:off x="4284726" y="4799054"/>
                <a:ext cx="286819"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2" name="Skupina 45">
              <a:extLst>
                <a:ext uri="{FF2B5EF4-FFF2-40B4-BE49-F238E27FC236}">
                  <a16:creationId xmlns:a16="http://schemas.microsoft.com/office/drawing/2014/main" id="{E53B185E-04A2-4F54-B1DA-256EB9834FF6}"/>
                </a:ext>
              </a:extLst>
            </p:cNvPr>
            <p:cNvGrpSpPr>
              <a:grpSpLocks/>
            </p:cNvGrpSpPr>
            <p:nvPr/>
          </p:nvGrpSpPr>
          <p:grpSpPr bwMode="auto">
            <a:xfrm>
              <a:off x="5292080" y="5661248"/>
              <a:ext cx="576064" cy="504056"/>
              <a:chOff x="4139952" y="4725144"/>
              <a:chExt cx="576064" cy="504056"/>
            </a:xfrm>
          </p:grpSpPr>
          <p:sp>
            <p:nvSpPr>
              <p:cNvPr id="179" name="Elipsa 178">
                <a:extLst>
                  <a:ext uri="{FF2B5EF4-FFF2-40B4-BE49-F238E27FC236}">
                    <a16:creationId xmlns:a16="http://schemas.microsoft.com/office/drawing/2014/main" id="{3525986D-DA62-4238-9C36-6C35D574AB84}"/>
                  </a:ext>
                </a:extLst>
              </p:cNvPr>
              <p:cNvSpPr/>
              <p:nvPr/>
            </p:nvSpPr>
            <p:spPr>
              <a:xfrm>
                <a:off x="4139042" y="472482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0" name="Elipsa 179">
                <a:extLst>
                  <a:ext uri="{FF2B5EF4-FFF2-40B4-BE49-F238E27FC236}">
                    <a16:creationId xmlns:a16="http://schemas.microsoft.com/office/drawing/2014/main" id="{937EF5D5-6FBB-477B-93F1-4F4301A1B026}"/>
                  </a:ext>
                </a:extLst>
              </p:cNvPr>
              <p:cNvSpPr/>
              <p:nvPr/>
            </p:nvSpPr>
            <p:spPr>
              <a:xfrm>
                <a:off x="4282453" y="4798104"/>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3" name="Skupina 48">
              <a:extLst>
                <a:ext uri="{FF2B5EF4-FFF2-40B4-BE49-F238E27FC236}">
                  <a16:creationId xmlns:a16="http://schemas.microsoft.com/office/drawing/2014/main" id="{D4FC9698-4513-420D-904D-C5237ECE8C46}"/>
                </a:ext>
              </a:extLst>
            </p:cNvPr>
            <p:cNvGrpSpPr>
              <a:grpSpLocks/>
            </p:cNvGrpSpPr>
            <p:nvPr/>
          </p:nvGrpSpPr>
          <p:grpSpPr bwMode="auto">
            <a:xfrm>
              <a:off x="4716016" y="5949280"/>
              <a:ext cx="576064" cy="504056"/>
              <a:chOff x="4139952" y="4725144"/>
              <a:chExt cx="576064" cy="504056"/>
            </a:xfrm>
          </p:grpSpPr>
          <p:sp>
            <p:nvSpPr>
              <p:cNvPr id="177" name="Elipsa 176">
                <a:extLst>
                  <a:ext uri="{FF2B5EF4-FFF2-40B4-BE49-F238E27FC236}">
                    <a16:creationId xmlns:a16="http://schemas.microsoft.com/office/drawing/2014/main" id="{71CC7C1D-F6EC-4B07-BDB5-0DAC0F6DC009}"/>
                  </a:ext>
                </a:extLst>
              </p:cNvPr>
              <p:cNvSpPr/>
              <p:nvPr/>
            </p:nvSpPr>
            <p:spPr>
              <a:xfrm>
                <a:off x="4141467" y="4726573"/>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8" name="Elipsa 177">
                <a:extLst>
                  <a:ext uri="{FF2B5EF4-FFF2-40B4-BE49-F238E27FC236}">
                    <a16:creationId xmlns:a16="http://schemas.microsoft.com/office/drawing/2014/main" id="{17F6AF9F-DCF3-4C5A-AD5D-9C922EE3F40A}"/>
                  </a:ext>
                </a:extLst>
              </p:cNvPr>
              <p:cNvSpPr/>
              <p:nvPr/>
            </p:nvSpPr>
            <p:spPr>
              <a:xfrm>
                <a:off x="4284877" y="4799850"/>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4" name="Skupina 51">
              <a:extLst>
                <a:ext uri="{FF2B5EF4-FFF2-40B4-BE49-F238E27FC236}">
                  <a16:creationId xmlns:a16="http://schemas.microsoft.com/office/drawing/2014/main" id="{AE3FD97A-80E2-45A0-AD17-6D93D4C3CFF2}"/>
                </a:ext>
              </a:extLst>
            </p:cNvPr>
            <p:cNvGrpSpPr>
              <a:grpSpLocks/>
            </p:cNvGrpSpPr>
            <p:nvPr/>
          </p:nvGrpSpPr>
          <p:grpSpPr bwMode="auto">
            <a:xfrm>
              <a:off x="5220072" y="6165304"/>
              <a:ext cx="576064" cy="504056"/>
              <a:chOff x="4139952" y="4725144"/>
              <a:chExt cx="576064" cy="504056"/>
            </a:xfrm>
          </p:grpSpPr>
          <p:sp>
            <p:nvSpPr>
              <p:cNvPr id="175" name="Elipsa 174">
                <a:extLst>
                  <a:ext uri="{FF2B5EF4-FFF2-40B4-BE49-F238E27FC236}">
                    <a16:creationId xmlns:a16="http://schemas.microsoft.com/office/drawing/2014/main" id="{9163315F-8B83-4364-9282-C704E9D9C558}"/>
                  </a:ext>
                </a:extLst>
              </p:cNvPr>
              <p:cNvSpPr/>
              <p:nvPr/>
            </p:nvSpPr>
            <p:spPr>
              <a:xfrm>
                <a:off x="4141013" y="4723717"/>
                <a:ext cx="573638"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6" name="Elipsa 175">
                <a:extLst>
                  <a:ext uri="{FF2B5EF4-FFF2-40B4-BE49-F238E27FC236}">
                    <a16:creationId xmlns:a16="http://schemas.microsoft.com/office/drawing/2014/main" id="{8EF3E34F-86CF-4A2E-95E4-7F64E64F0B3B}"/>
                  </a:ext>
                </a:extLst>
              </p:cNvPr>
              <p:cNvSpPr/>
              <p:nvPr/>
            </p:nvSpPr>
            <p:spPr>
              <a:xfrm>
                <a:off x="4284421" y="4796994"/>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5" name="Skupina 54">
              <a:extLst>
                <a:ext uri="{FF2B5EF4-FFF2-40B4-BE49-F238E27FC236}">
                  <a16:creationId xmlns:a16="http://schemas.microsoft.com/office/drawing/2014/main" id="{0795EAD9-FDBB-4F40-B4C9-8D18569C34CF}"/>
                </a:ext>
              </a:extLst>
            </p:cNvPr>
            <p:cNvGrpSpPr>
              <a:grpSpLocks/>
            </p:cNvGrpSpPr>
            <p:nvPr/>
          </p:nvGrpSpPr>
          <p:grpSpPr bwMode="auto">
            <a:xfrm>
              <a:off x="5148064" y="5301208"/>
              <a:ext cx="576064" cy="504056"/>
              <a:chOff x="4139952" y="4725144"/>
              <a:chExt cx="576064" cy="504056"/>
            </a:xfrm>
          </p:grpSpPr>
          <p:sp>
            <p:nvSpPr>
              <p:cNvPr id="173" name="Elipsa 172">
                <a:extLst>
                  <a:ext uri="{FF2B5EF4-FFF2-40B4-BE49-F238E27FC236}">
                    <a16:creationId xmlns:a16="http://schemas.microsoft.com/office/drawing/2014/main" id="{2AF5B42D-98BA-405F-854A-FD2BB43B0517}"/>
                  </a:ext>
                </a:extLst>
              </p:cNvPr>
              <p:cNvSpPr/>
              <p:nvPr/>
            </p:nvSpPr>
            <p:spPr>
              <a:xfrm>
                <a:off x="4139649" y="4725144"/>
                <a:ext cx="576972"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 name="Elipsa 173">
                <a:extLst>
                  <a:ext uri="{FF2B5EF4-FFF2-40B4-BE49-F238E27FC236}">
                    <a16:creationId xmlns:a16="http://schemas.microsoft.com/office/drawing/2014/main" id="{6C0976DF-F321-4D79-BDE4-488C7CDDC0C7}"/>
                  </a:ext>
                </a:extLst>
              </p:cNvPr>
              <p:cNvSpPr/>
              <p:nvPr/>
            </p:nvSpPr>
            <p:spPr>
              <a:xfrm>
                <a:off x="4283058" y="4798421"/>
                <a:ext cx="290155"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6" name="Skupina 57">
              <a:extLst>
                <a:ext uri="{FF2B5EF4-FFF2-40B4-BE49-F238E27FC236}">
                  <a16:creationId xmlns:a16="http://schemas.microsoft.com/office/drawing/2014/main" id="{3276AB57-B74A-450A-BC9A-8BFC2EDD31B0}"/>
                </a:ext>
              </a:extLst>
            </p:cNvPr>
            <p:cNvGrpSpPr>
              <a:grpSpLocks/>
            </p:cNvGrpSpPr>
            <p:nvPr/>
          </p:nvGrpSpPr>
          <p:grpSpPr bwMode="auto">
            <a:xfrm>
              <a:off x="4716016" y="6309320"/>
              <a:ext cx="576064" cy="504056"/>
              <a:chOff x="4139952" y="4725144"/>
              <a:chExt cx="576064" cy="504056"/>
            </a:xfrm>
          </p:grpSpPr>
          <p:sp>
            <p:nvSpPr>
              <p:cNvPr id="171" name="Elipsa 170">
                <a:extLst>
                  <a:ext uri="{FF2B5EF4-FFF2-40B4-BE49-F238E27FC236}">
                    <a16:creationId xmlns:a16="http://schemas.microsoft.com/office/drawing/2014/main" id="{6D569AC4-08E7-414C-A32F-DEBA75B9DEBC}"/>
                  </a:ext>
                </a:extLst>
              </p:cNvPr>
              <p:cNvSpPr/>
              <p:nvPr/>
            </p:nvSpPr>
            <p:spPr>
              <a:xfrm>
                <a:off x="4141467" y="4726256"/>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2" name="Elipsa 171">
                <a:extLst>
                  <a:ext uri="{FF2B5EF4-FFF2-40B4-BE49-F238E27FC236}">
                    <a16:creationId xmlns:a16="http://schemas.microsoft.com/office/drawing/2014/main" id="{B2A1D98B-E9A6-4CE7-99B9-64CACD7EA0EF}"/>
                  </a:ext>
                </a:extLst>
              </p:cNvPr>
              <p:cNvSpPr/>
              <p:nvPr/>
            </p:nvSpPr>
            <p:spPr>
              <a:xfrm>
                <a:off x="4284877" y="4799533"/>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19" name="Volný tvar 99">
            <a:extLst>
              <a:ext uri="{FF2B5EF4-FFF2-40B4-BE49-F238E27FC236}">
                <a16:creationId xmlns:a16="http://schemas.microsoft.com/office/drawing/2014/main" id="{7DC317BF-3984-4A77-B476-6BD4804C3025}"/>
              </a:ext>
            </a:extLst>
          </p:cNvPr>
          <p:cNvSpPr/>
          <p:nvPr/>
        </p:nvSpPr>
        <p:spPr>
          <a:xfrm rot="827788">
            <a:off x="9063038" y="5810250"/>
            <a:ext cx="741362" cy="812800"/>
          </a:xfrm>
          <a:custGeom>
            <a:avLst/>
            <a:gdLst>
              <a:gd name="connsiteX0" fmla="*/ 206829 w 1230086"/>
              <a:gd name="connsiteY0" fmla="*/ 83457 h 5158014"/>
              <a:gd name="connsiteX1" fmla="*/ 566058 w 1230086"/>
              <a:gd name="connsiteY1" fmla="*/ 105228 h 5158014"/>
              <a:gd name="connsiteX2" fmla="*/ 685800 w 1230086"/>
              <a:gd name="connsiteY2" fmla="*/ 257628 h 5158014"/>
              <a:gd name="connsiteX3" fmla="*/ 696686 w 1230086"/>
              <a:gd name="connsiteY3" fmla="*/ 595085 h 5158014"/>
              <a:gd name="connsiteX4" fmla="*/ 664029 w 1230086"/>
              <a:gd name="connsiteY4" fmla="*/ 693057 h 5158014"/>
              <a:gd name="connsiteX5" fmla="*/ 631372 w 1230086"/>
              <a:gd name="connsiteY5" fmla="*/ 791028 h 5158014"/>
              <a:gd name="connsiteX6" fmla="*/ 555172 w 1230086"/>
              <a:gd name="connsiteY6" fmla="*/ 867228 h 5158014"/>
              <a:gd name="connsiteX7" fmla="*/ 424543 w 1230086"/>
              <a:gd name="connsiteY7" fmla="*/ 954314 h 5158014"/>
              <a:gd name="connsiteX8" fmla="*/ 250372 w 1230086"/>
              <a:gd name="connsiteY8" fmla="*/ 986971 h 5158014"/>
              <a:gd name="connsiteX9" fmla="*/ 76200 w 1230086"/>
              <a:gd name="connsiteY9" fmla="*/ 1106714 h 5158014"/>
              <a:gd name="connsiteX10" fmla="*/ 152400 w 1230086"/>
              <a:gd name="connsiteY10" fmla="*/ 1357085 h 5158014"/>
              <a:gd name="connsiteX11" fmla="*/ 43543 w 1230086"/>
              <a:gd name="connsiteY11" fmla="*/ 1531257 h 5158014"/>
              <a:gd name="connsiteX12" fmla="*/ 87086 w 1230086"/>
              <a:gd name="connsiteY12" fmla="*/ 1683657 h 5158014"/>
              <a:gd name="connsiteX13" fmla="*/ 0 w 1230086"/>
              <a:gd name="connsiteY13" fmla="*/ 1803400 h 5158014"/>
              <a:gd name="connsiteX14" fmla="*/ 87086 w 1230086"/>
              <a:gd name="connsiteY14" fmla="*/ 1944914 h 5158014"/>
              <a:gd name="connsiteX15" fmla="*/ 54429 w 1230086"/>
              <a:gd name="connsiteY15" fmla="*/ 2173514 h 5158014"/>
              <a:gd name="connsiteX16" fmla="*/ 54429 w 1230086"/>
              <a:gd name="connsiteY16" fmla="*/ 2706914 h 5158014"/>
              <a:gd name="connsiteX17" fmla="*/ 54429 w 1230086"/>
              <a:gd name="connsiteY17" fmla="*/ 3370942 h 5158014"/>
              <a:gd name="connsiteX18" fmla="*/ 43543 w 1230086"/>
              <a:gd name="connsiteY18" fmla="*/ 4111171 h 5158014"/>
              <a:gd name="connsiteX19" fmla="*/ 141515 w 1230086"/>
              <a:gd name="connsiteY19" fmla="*/ 4470400 h 5158014"/>
              <a:gd name="connsiteX20" fmla="*/ 76200 w 1230086"/>
              <a:gd name="connsiteY20" fmla="*/ 4699000 h 5158014"/>
              <a:gd name="connsiteX21" fmla="*/ 97972 w 1230086"/>
              <a:gd name="connsiteY21" fmla="*/ 4905828 h 5158014"/>
              <a:gd name="connsiteX22" fmla="*/ 185058 w 1230086"/>
              <a:gd name="connsiteY22" fmla="*/ 5123542 h 5158014"/>
              <a:gd name="connsiteX23" fmla="*/ 315686 w 1230086"/>
              <a:gd name="connsiteY23" fmla="*/ 5112657 h 5158014"/>
              <a:gd name="connsiteX24" fmla="*/ 250372 w 1230086"/>
              <a:gd name="connsiteY24" fmla="*/ 4916714 h 5158014"/>
              <a:gd name="connsiteX25" fmla="*/ 283029 w 1230086"/>
              <a:gd name="connsiteY25" fmla="*/ 4720771 h 5158014"/>
              <a:gd name="connsiteX26" fmla="*/ 261258 w 1230086"/>
              <a:gd name="connsiteY26" fmla="*/ 4318000 h 5158014"/>
              <a:gd name="connsiteX27" fmla="*/ 195943 w 1230086"/>
              <a:gd name="connsiteY27" fmla="*/ 4187371 h 5158014"/>
              <a:gd name="connsiteX28" fmla="*/ 195943 w 1230086"/>
              <a:gd name="connsiteY28" fmla="*/ 3556000 h 5158014"/>
              <a:gd name="connsiteX29" fmla="*/ 206829 w 1230086"/>
              <a:gd name="connsiteY29" fmla="*/ 2859314 h 5158014"/>
              <a:gd name="connsiteX30" fmla="*/ 185058 w 1230086"/>
              <a:gd name="connsiteY30" fmla="*/ 2217057 h 5158014"/>
              <a:gd name="connsiteX31" fmla="*/ 228600 w 1230086"/>
              <a:gd name="connsiteY31" fmla="*/ 1977571 h 5158014"/>
              <a:gd name="connsiteX32" fmla="*/ 163286 w 1230086"/>
              <a:gd name="connsiteY32" fmla="*/ 1803400 h 5158014"/>
              <a:gd name="connsiteX33" fmla="*/ 217715 w 1230086"/>
              <a:gd name="connsiteY33" fmla="*/ 1661885 h 5158014"/>
              <a:gd name="connsiteX34" fmla="*/ 185058 w 1230086"/>
              <a:gd name="connsiteY34" fmla="*/ 1476828 h 5158014"/>
              <a:gd name="connsiteX35" fmla="*/ 272143 w 1230086"/>
              <a:gd name="connsiteY35" fmla="*/ 1324428 h 5158014"/>
              <a:gd name="connsiteX36" fmla="*/ 217715 w 1230086"/>
              <a:gd name="connsiteY36" fmla="*/ 1128485 h 5158014"/>
              <a:gd name="connsiteX37" fmla="*/ 272143 w 1230086"/>
              <a:gd name="connsiteY37" fmla="*/ 1063171 h 5158014"/>
              <a:gd name="connsiteX38" fmla="*/ 468086 w 1230086"/>
              <a:gd name="connsiteY38" fmla="*/ 1204685 h 5158014"/>
              <a:gd name="connsiteX39" fmla="*/ 827315 w 1230086"/>
              <a:gd name="connsiteY39" fmla="*/ 1226457 h 5158014"/>
              <a:gd name="connsiteX40" fmla="*/ 1175658 w 1230086"/>
              <a:gd name="connsiteY40" fmla="*/ 997857 h 5158014"/>
              <a:gd name="connsiteX41" fmla="*/ 1153886 w 1230086"/>
              <a:gd name="connsiteY41" fmla="*/ 671285 h 5158014"/>
              <a:gd name="connsiteX42" fmla="*/ 914400 w 1230086"/>
              <a:gd name="connsiteY42" fmla="*/ 540657 h 5158014"/>
              <a:gd name="connsiteX43" fmla="*/ 783772 w 1230086"/>
              <a:gd name="connsiteY43" fmla="*/ 627742 h 5158014"/>
              <a:gd name="connsiteX44" fmla="*/ 783772 w 1230086"/>
              <a:gd name="connsiteY44" fmla="*/ 475342 h 5158014"/>
              <a:gd name="connsiteX45" fmla="*/ 751115 w 1230086"/>
              <a:gd name="connsiteY45" fmla="*/ 159657 h 5158014"/>
              <a:gd name="connsiteX46" fmla="*/ 555172 w 1230086"/>
              <a:gd name="connsiteY46" fmla="*/ 39914 h 5158014"/>
              <a:gd name="connsiteX47" fmla="*/ 272143 w 1230086"/>
              <a:gd name="connsiteY47" fmla="*/ 7257 h 5158014"/>
              <a:gd name="connsiteX48" fmla="*/ 206829 w 1230086"/>
              <a:gd name="connsiteY48" fmla="*/ 83457 h 5158014"/>
              <a:gd name="connsiteX0" fmla="*/ 272143 w 1230086"/>
              <a:gd name="connsiteY0" fmla="*/ 10886 h 5161643"/>
              <a:gd name="connsiteX1" fmla="*/ 566058 w 1230086"/>
              <a:gd name="connsiteY1" fmla="*/ 108857 h 5161643"/>
              <a:gd name="connsiteX2" fmla="*/ 685800 w 1230086"/>
              <a:gd name="connsiteY2" fmla="*/ 261257 h 5161643"/>
              <a:gd name="connsiteX3" fmla="*/ 696686 w 1230086"/>
              <a:gd name="connsiteY3" fmla="*/ 598714 h 5161643"/>
              <a:gd name="connsiteX4" fmla="*/ 664029 w 1230086"/>
              <a:gd name="connsiteY4" fmla="*/ 696686 h 5161643"/>
              <a:gd name="connsiteX5" fmla="*/ 631372 w 1230086"/>
              <a:gd name="connsiteY5" fmla="*/ 794657 h 5161643"/>
              <a:gd name="connsiteX6" fmla="*/ 555172 w 1230086"/>
              <a:gd name="connsiteY6" fmla="*/ 870857 h 5161643"/>
              <a:gd name="connsiteX7" fmla="*/ 424543 w 1230086"/>
              <a:gd name="connsiteY7" fmla="*/ 957943 h 5161643"/>
              <a:gd name="connsiteX8" fmla="*/ 250372 w 1230086"/>
              <a:gd name="connsiteY8" fmla="*/ 990600 h 5161643"/>
              <a:gd name="connsiteX9" fmla="*/ 76200 w 1230086"/>
              <a:gd name="connsiteY9" fmla="*/ 1110343 h 5161643"/>
              <a:gd name="connsiteX10" fmla="*/ 152400 w 1230086"/>
              <a:gd name="connsiteY10" fmla="*/ 1360714 h 5161643"/>
              <a:gd name="connsiteX11" fmla="*/ 43543 w 1230086"/>
              <a:gd name="connsiteY11" fmla="*/ 1534886 h 5161643"/>
              <a:gd name="connsiteX12" fmla="*/ 87086 w 1230086"/>
              <a:gd name="connsiteY12" fmla="*/ 1687286 h 5161643"/>
              <a:gd name="connsiteX13" fmla="*/ 0 w 1230086"/>
              <a:gd name="connsiteY13" fmla="*/ 1807029 h 5161643"/>
              <a:gd name="connsiteX14" fmla="*/ 87086 w 1230086"/>
              <a:gd name="connsiteY14" fmla="*/ 1948543 h 5161643"/>
              <a:gd name="connsiteX15" fmla="*/ 54429 w 1230086"/>
              <a:gd name="connsiteY15" fmla="*/ 2177143 h 5161643"/>
              <a:gd name="connsiteX16" fmla="*/ 54429 w 1230086"/>
              <a:gd name="connsiteY16" fmla="*/ 2710543 h 5161643"/>
              <a:gd name="connsiteX17" fmla="*/ 54429 w 1230086"/>
              <a:gd name="connsiteY17" fmla="*/ 3374571 h 5161643"/>
              <a:gd name="connsiteX18" fmla="*/ 43543 w 1230086"/>
              <a:gd name="connsiteY18" fmla="*/ 4114800 h 5161643"/>
              <a:gd name="connsiteX19" fmla="*/ 141515 w 1230086"/>
              <a:gd name="connsiteY19" fmla="*/ 4474029 h 5161643"/>
              <a:gd name="connsiteX20" fmla="*/ 76200 w 1230086"/>
              <a:gd name="connsiteY20" fmla="*/ 4702629 h 5161643"/>
              <a:gd name="connsiteX21" fmla="*/ 97972 w 1230086"/>
              <a:gd name="connsiteY21" fmla="*/ 4909457 h 5161643"/>
              <a:gd name="connsiteX22" fmla="*/ 185058 w 1230086"/>
              <a:gd name="connsiteY22" fmla="*/ 5127171 h 5161643"/>
              <a:gd name="connsiteX23" fmla="*/ 315686 w 1230086"/>
              <a:gd name="connsiteY23" fmla="*/ 5116286 h 5161643"/>
              <a:gd name="connsiteX24" fmla="*/ 250372 w 1230086"/>
              <a:gd name="connsiteY24" fmla="*/ 4920343 h 5161643"/>
              <a:gd name="connsiteX25" fmla="*/ 283029 w 1230086"/>
              <a:gd name="connsiteY25" fmla="*/ 4724400 h 5161643"/>
              <a:gd name="connsiteX26" fmla="*/ 261258 w 1230086"/>
              <a:gd name="connsiteY26" fmla="*/ 4321629 h 5161643"/>
              <a:gd name="connsiteX27" fmla="*/ 195943 w 1230086"/>
              <a:gd name="connsiteY27" fmla="*/ 4191000 h 5161643"/>
              <a:gd name="connsiteX28" fmla="*/ 195943 w 1230086"/>
              <a:gd name="connsiteY28" fmla="*/ 3559629 h 5161643"/>
              <a:gd name="connsiteX29" fmla="*/ 206829 w 1230086"/>
              <a:gd name="connsiteY29" fmla="*/ 2862943 h 5161643"/>
              <a:gd name="connsiteX30" fmla="*/ 185058 w 1230086"/>
              <a:gd name="connsiteY30" fmla="*/ 2220686 h 5161643"/>
              <a:gd name="connsiteX31" fmla="*/ 228600 w 1230086"/>
              <a:gd name="connsiteY31" fmla="*/ 1981200 h 5161643"/>
              <a:gd name="connsiteX32" fmla="*/ 163286 w 1230086"/>
              <a:gd name="connsiteY32" fmla="*/ 1807029 h 5161643"/>
              <a:gd name="connsiteX33" fmla="*/ 217715 w 1230086"/>
              <a:gd name="connsiteY33" fmla="*/ 1665514 h 5161643"/>
              <a:gd name="connsiteX34" fmla="*/ 185058 w 1230086"/>
              <a:gd name="connsiteY34" fmla="*/ 1480457 h 5161643"/>
              <a:gd name="connsiteX35" fmla="*/ 272143 w 1230086"/>
              <a:gd name="connsiteY35" fmla="*/ 1328057 h 5161643"/>
              <a:gd name="connsiteX36" fmla="*/ 217715 w 1230086"/>
              <a:gd name="connsiteY36" fmla="*/ 1132114 h 5161643"/>
              <a:gd name="connsiteX37" fmla="*/ 272143 w 1230086"/>
              <a:gd name="connsiteY37" fmla="*/ 1066800 h 5161643"/>
              <a:gd name="connsiteX38" fmla="*/ 468086 w 1230086"/>
              <a:gd name="connsiteY38" fmla="*/ 1208314 h 5161643"/>
              <a:gd name="connsiteX39" fmla="*/ 827315 w 1230086"/>
              <a:gd name="connsiteY39" fmla="*/ 1230086 h 5161643"/>
              <a:gd name="connsiteX40" fmla="*/ 1175658 w 1230086"/>
              <a:gd name="connsiteY40" fmla="*/ 1001486 h 5161643"/>
              <a:gd name="connsiteX41" fmla="*/ 1153886 w 1230086"/>
              <a:gd name="connsiteY41" fmla="*/ 674914 h 5161643"/>
              <a:gd name="connsiteX42" fmla="*/ 914400 w 1230086"/>
              <a:gd name="connsiteY42" fmla="*/ 544286 h 5161643"/>
              <a:gd name="connsiteX43" fmla="*/ 783772 w 1230086"/>
              <a:gd name="connsiteY43" fmla="*/ 631371 h 5161643"/>
              <a:gd name="connsiteX44" fmla="*/ 783772 w 1230086"/>
              <a:gd name="connsiteY44" fmla="*/ 478971 h 5161643"/>
              <a:gd name="connsiteX45" fmla="*/ 751115 w 1230086"/>
              <a:gd name="connsiteY45" fmla="*/ 163286 h 5161643"/>
              <a:gd name="connsiteX46" fmla="*/ 555172 w 1230086"/>
              <a:gd name="connsiteY46" fmla="*/ 43543 h 5161643"/>
              <a:gd name="connsiteX47" fmla="*/ 272143 w 1230086"/>
              <a:gd name="connsiteY47" fmla="*/ 10886 h 5161643"/>
              <a:gd name="connsiteX0" fmla="*/ 555172 w 1230086"/>
              <a:gd name="connsiteY0" fmla="*/ 9071 h 5127171"/>
              <a:gd name="connsiteX1" fmla="*/ 566058 w 1230086"/>
              <a:gd name="connsiteY1" fmla="*/ 74385 h 5127171"/>
              <a:gd name="connsiteX2" fmla="*/ 685800 w 1230086"/>
              <a:gd name="connsiteY2" fmla="*/ 226785 h 5127171"/>
              <a:gd name="connsiteX3" fmla="*/ 696686 w 1230086"/>
              <a:gd name="connsiteY3" fmla="*/ 564242 h 5127171"/>
              <a:gd name="connsiteX4" fmla="*/ 664029 w 1230086"/>
              <a:gd name="connsiteY4" fmla="*/ 662214 h 5127171"/>
              <a:gd name="connsiteX5" fmla="*/ 631372 w 1230086"/>
              <a:gd name="connsiteY5" fmla="*/ 760185 h 5127171"/>
              <a:gd name="connsiteX6" fmla="*/ 555172 w 1230086"/>
              <a:gd name="connsiteY6" fmla="*/ 836385 h 5127171"/>
              <a:gd name="connsiteX7" fmla="*/ 424543 w 1230086"/>
              <a:gd name="connsiteY7" fmla="*/ 923471 h 5127171"/>
              <a:gd name="connsiteX8" fmla="*/ 250372 w 1230086"/>
              <a:gd name="connsiteY8" fmla="*/ 956128 h 5127171"/>
              <a:gd name="connsiteX9" fmla="*/ 76200 w 1230086"/>
              <a:gd name="connsiteY9" fmla="*/ 1075871 h 5127171"/>
              <a:gd name="connsiteX10" fmla="*/ 152400 w 1230086"/>
              <a:gd name="connsiteY10" fmla="*/ 1326242 h 5127171"/>
              <a:gd name="connsiteX11" fmla="*/ 43543 w 1230086"/>
              <a:gd name="connsiteY11" fmla="*/ 1500414 h 5127171"/>
              <a:gd name="connsiteX12" fmla="*/ 87086 w 1230086"/>
              <a:gd name="connsiteY12" fmla="*/ 1652814 h 5127171"/>
              <a:gd name="connsiteX13" fmla="*/ 0 w 1230086"/>
              <a:gd name="connsiteY13" fmla="*/ 1772557 h 5127171"/>
              <a:gd name="connsiteX14" fmla="*/ 87086 w 1230086"/>
              <a:gd name="connsiteY14" fmla="*/ 1914071 h 5127171"/>
              <a:gd name="connsiteX15" fmla="*/ 54429 w 1230086"/>
              <a:gd name="connsiteY15" fmla="*/ 2142671 h 5127171"/>
              <a:gd name="connsiteX16" fmla="*/ 54429 w 1230086"/>
              <a:gd name="connsiteY16" fmla="*/ 2676071 h 5127171"/>
              <a:gd name="connsiteX17" fmla="*/ 54429 w 1230086"/>
              <a:gd name="connsiteY17" fmla="*/ 3340099 h 5127171"/>
              <a:gd name="connsiteX18" fmla="*/ 43543 w 1230086"/>
              <a:gd name="connsiteY18" fmla="*/ 4080328 h 5127171"/>
              <a:gd name="connsiteX19" fmla="*/ 141515 w 1230086"/>
              <a:gd name="connsiteY19" fmla="*/ 4439557 h 5127171"/>
              <a:gd name="connsiteX20" fmla="*/ 76200 w 1230086"/>
              <a:gd name="connsiteY20" fmla="*/ 4668157 h 5127171"/>
              <a:gd name="connsiteX21" fmla="*/ 97972 w 1230086"/>
              <a:gd name="connsiteY21" fmla="*/ 4874985 h 5127171"/>
              <a:gd name="connsiteX22" fmla="*/ 185058 w 1230086"/>
              <a:gd name="connsiteY22" fmla="*/ 5092699 h 5127171"/>
              <a:gd name="connsiteX23" fmla="*/ 315686 w 1230086"/>
              <a:gd name="connsiteY23" fmla="*/ 5081814 h 5127171"/>
              <a:gd name="connsiteX24" fmla="*/ 250372 w 1230086"/>
              <a:gd name="connsiteY24" fmla="*/ 4885871 h 5127171"/>
              <a:gd name="connsiteX25" fmla="*/ 283029 w 1230086"/>
              <a:gd name="connsiteY25" fmla="*/ 4689928 h 5127171"/>
              <a:gd name="connsiteX26" fmla="*/ 261258 w 1230086"/>
              <a:gd name="connsiteY26" fmla="*/ 4287157 h 5127171"/>
              <a:gd name="connsiteX27" fmla="*/ 195943 w 1230086"/>
              <a:gd name="connsiteY27" fmla="*/ 4156528 h 5127171"/>
              <a:gd name="connsiteX28" fmla="*/ 195943 w 1230086"/>
              <a:gd name="connsiteY28" fmla="*/ 3525157 h 5127171"/>
              <a:gd name="connsiteX29" fmla="*/ 206829 w 1230086"/>
              <a:gd name="connsiteY29" fmla="*/ 2828471 h 5127171"/>
              <a:gd name="connsiteX30" fmla="*/ 185058 w 1230086"/>
              <a:gd name="connsiteY30" fmla="*/ 2186214 h 5127171"/>
              <a:gd name="connsiteX31" fmla="*/ 228600 w 1230086"/>
              <a:gd name="connsiteY31" fmla="*/ 1946728 h 5127171"/>
              <a:gd name="connsiteX32" fmla="*/ 163286 w 1230086"/>
              <a:gd name="connsiteY32" fmla="*/ 1772557 h 5127171"/>
              <a:gd name="connsiteX33" fmla="*/ 217715 w 1230086"/>
              <a:gd name="connsiteY33" fmla="*/ 1631042 h 5127171"/>
              <a:gd name="connsiteX34" fmla="*/ 185058 w 1230086"/>
              <a:gd name="connsiteY34" fmla="*/ 1445985 h 5127171"/>
              <a:gd name="connsiteX35" fmla="*/ 272143 w 1230086"/>
              <a:gd name="connsiteY35" fmla="*/ 1293585 h 5127171"/>
              <a:gd name="connsiteX36" fmla="*/ 217715 w 1230086"/>
              <a:gd name="connsiteY36" fmla="*/ 1097642 h 5127171"/>
              <a:gd name="connsiteX37" fmla="*/ 272143 w 1230086"/>
              <a:gd name="connsiteY37" fmla="*/ 1032328 h 5127171"/>
              <a:gd name="connsiteX38" fmla="*/ 468086 w 1230086"/>
              <a:gd name="connsiteY38" fmla="*/ 1173842 h 5127171"/>
              <a:gd name="connsiteX39" fmla="*/ 827315 w 1230086"/>
              <a:gd name="connsiteY39" fmla="*/ 1195614 h 5127171"/>
              <a:gd name="connsiteX40" fmla="*/ 1175658 w 1230086"/>
              <a:gd name="connsiteY40" fmla="*/ 967014 h 5127171"/>
              <a:gd name="connsiteX41" fmla="*/ 1153886 w 1230086"/>
              <a:gd name="connsiteY41" fmla="*/ 640442 h 5127171"/>
              <a:gd name="connsiteX42" fmla="*/ 914400 w 1230086"/>
              <a:gd name="connsiteY42" fmla="*/ 509814 h 5127171"/>
              <a:gd name="connsiteX43" fmla="*/ 783772 w 1230086"/>
              <a:gd name="connsiteY43" fmla="*/ 596899 h 5127171"/>
              <a:gd name="connsiteX44" fmla="*/ 783772 w 1230086"/>
              <a:gd name="connsiteY44" fmla="*/ 444499 h 5127171"/>
              <a:gd name="connsiteX45" fmla="*/ 751115 w 1230086"/>
              <a:gd name="connsiteY45" fmla="*/ 128814 h 5127171"/>
              <a:gd name="connsiteX46" fmla="*/ 555172 w 1230086"/>
              <a:gd name="connsiteY46" fmla="*/ 9071 h 5127171"/>
              <a:gd name="connsiteX0" fmla="*/ 751115 w 1230086"/>
              <a:gd name="connsiteY0" fmla="*/ 70757 h 5069114"/>
              <a:gd name="connsiteX1" fmla="*/ 566058 w 1230086"/>
              <a:gd name="connsiteY1" fmla="*/ 16328 h 5069114"/>
              <a:gd name="connsiteX2" fmla="*/ 685800 w 1230086"/>
              <a:gd name="connsiteY2" fmla="*/ 168728 h 5069114"/>
              <a:gd name="connsiteX3" fmla="*/ 696686 w 1230086"/>
              <a:gd name="connsiteY3" fmla="*/ 506185 h 5069114"/>
              <a:gd name="connsiteX4" fmla="*/ 664029 w 1230086"/>
              <a:gd name="connsiteY4" fmla="*/ 604157 h 5069114"/>
              <a:gd name="connsiteX5" fmla="*/ 631372 w 1230086"/>
              <a:gd name="connsiteY5" fmla="*/ 702128 h 5069114"/>
              <a:gd name="connsiteX6" fmla="*/ 555172 w 1230086"/>
              <a:gd name="connsiteY6" fmla="*/ 778328 h 5069114"/>
              <a:gd name="connsiteX7" fmla="*/ 424543 w 1230086"/>
              <a:gd name="connsiteY7" fmla="*/ 865414 h 5069114"/>
              <a:gd name="connsiteX8" fmla="*/ 250372 w 1230086"/>
              <a:gd name="connsiteY8" fmla="*/ 898071 h 5069114"/>
              <a:gd name="connsiteX9" fmla="*/ 76200 w 1230086"/>
              <a:gd name="connsiteY9" fmla="*/ 1017814 h 5069114"/>
              <a:gd name="connsiteX10" fmla="*/ 152400 w 1230086"/>
              <a:gd name="connsiteY10" fmla="*/ 1268185 h 5069114"/>
              <a:gd name="connsiteX11" fmla="*/ 43543 w 1230086"/>
              <a:gd name="connsiteY11" fmla="*/ 1442357 h 5069114"/>
              <a:gd name="connsiteX12" fmla="*/ 87086 w 1230086"/>
              <a:gd name="connsiteY12" fmla="*/ 1594757 h 5069114"/>
              <a:gd name="connsiteX13" fmla="*/ 0 w 1230086"/>
              <a:gd name="connsiteY13" fmla="*/ 1714500 h 5069114"/>
              <a:gd name="connsiteX14" fmla="*/ 87086 w 1230086"/>
              <a:gd name="connsiteY14" fmla="*/ 1856014 h 5069114"/>
              <a:gd name="connsiteX15" fmla="*/ 54429 w 1230086"/>
              <a:gd name="connsiteY15" fmla="*/ 2084614 h 5069114"/>
              <a:gd name="connsiteX16" fmla="*/ 54429 w 1230086"/>
              <a:gd name="connsiteY16" fmla="*/ 2618014 h 5069114"/>
              <a:gd name="connsiteX17" fmla="*/ 54429 w 1230086"/>
              <a:gd name="connsiteY17" fmla="*/ 3282042 h 5069114"/>
              <a:gd name="connsiteX18" fmla="*/ 43543 w 1230086"/>
              <a:gd name="connsiteY18" fmla="*/ 4022271 h 5069114"/>
              <a:gd name="connsiteX19" fmla="*/ 141515 w 1230086"/>
              <a:gd name="connsiteY19" fmla="*/ 4381500 h 5069114"/>
              <a:gd name="connsiteX20" fmla="*/ 76200 w 1230086"/>
              <a:gd name="connsiteY20" fmla="*/ 4610100 h 5069114"/>
              <a:gd name="connsiteX21" fmla="*/ 97972 w 1230086"/>
              <a:gd name="connsiteY21" fmla="*/ 4816928 h 5069114"/>
              <a:gd name="connsiteX22" fmla="*/ 185058 w 1230086"/>
              <a:gd name="connsiteY22" fmla="*/ 5034642 h 5069114"/>
              <a:gd name="connsiteX23" fmla="*/ 315686 w 1230086"/>
              <a:gd name="connsiteY23" fmla="*/ 5023757 h 5069114"/>
              <a:gd name="connsiteX24" fmla="*/ 250372 w 1230086"/>
              <a:gd name="connsiteY24" fmla="*/ 4827814 h 5069114"/>
              <a:gd name="connsiteX25" fmla="*/ 283029 w 1230086"/>
              <a:gd name="connsiteY25" fmla="*/ 4631871 h 5069114"/>
              <a:gd name="connsiteX26" fmla="*/ 261258 w 1230086"/>
              <a:gd name="connsiteY26" fmla="*/ 4229100 h 5069114"/>
              <a:gd name="connsiteX27" fmla="*/ 195943 w 1230086"/>
              <a:gd name="connsiteY27" fmla="*/ 4098471 h 5069114"/>
              <a:gd name="connsiteX28" fmla="*/ 195943 w 1230086"/>
              <a:gd name="connsiteY28" fmla="*/ 3467100 h 5069114"/>
              <a:gd name="connsiteX29" fmla="*/ 206829 w 1230086"/>
              <a:gd name="connsiteY29" fmla="*/ 2770414 h 5069114"/>
              <a:gd name="connsiteX30" fmla="*/ 185058 w 1230086"/>
              <a:gd name="connsiteY30" fmla="*/ 2128157 h 5069114"/>
              <a:gd name="connsiteX31" fmla="*/ 228600 w 1230086"/>
              <a:gd name="connsiteY31" fmla="*/ 1888671 h 5069114"/>
              <a:gd name="connsiteX32" fmla="*/ 163286 w 1230086"/>
              <a:gd name="connsiteY32" fmla="*/ 1714500 h 5069114"/>
              <a:gd name="connsiteX33" fmla="*/ 217715 w 1230086"/>
              <a:gd name="connsiteY33" fmla="*/ 1572985 h 5069114"/>
              <a:gd name="connsiteX34" fmla="*/ 185058 w 1230086"/>
              <a:gd name="connsiteY34" fmla="*/ 1387928 h 5069114"/>
              <a:gd name="connsiteX35" fmla="*/ 272143 w 1230086"/>
              <a:gd name="connsiteY35" fmla="*/ 1235528 h 5069114"/>
              <a:gd name="connsiteX36" fmla="*/ 217715 w 1230086"/>
              <a:gd name="connsiteY36" fmla="*/ 1039585 h 5069114"/>
              <a:gd name="connsiteX37" fmla="*/ 272143 w 1230086"/>
              <a:gd name="connsiteY37" fmla="*/ 974271 h 5069114"/>
              <a:gd name="connsiteX38" fmla="*/ 468086 w 1230086"/>
              <a:gd name="connsiteY38" fmla="*/ 1115785 h 5069114"/>
              <a:gd name="connsiteX39" fmla="*/ 827315 w 1230086"/>
              <a:gd name="connsiteY39" fmla="*/ 1137557 h 5069114"/>
              <a:gd name="connsiteX40" fmla="*/ 1175658 w 1230086"/>
              <a:gd name="connsiteY40" fmla="*/ 908957 h 5069114"/>
              <a:gd name="connsiteX41" fmla="*/ 1153886 w 1230086"/>
              <a:gd name="connsiteY41" fmla="*/ 582385 h 5069114"/>
              <a:gd name="connsiteX42" fmla="*/ 914400 w 1230086"/>
              <a:gd name="connsiteY42" fmla="*/ 451757 h 5069114"/>
              <a:gd name="connsiteX43" fmla="*/ 783772 w 1230086"/>
              <a:gd name="connsiteY43" fmla="*/ 538842 h 5069114"/>
              <a:gd name="connsiteX44" fmla="*/ 783772 w 1230086"/>
              <a:gd name="connsiteY44" fmla="*/ 386442 h 5069114"/>
              <a:gd name="connsiteX45" fmla="*/ 751115 w 1230086"/>
              <a:gd name="connsiteY45" fmla="*/ 70757 h 5069114"/>
              <a:gd name="connsiteX0" fmla="*/ 751115 w 1230086"/>
              <a:gd name="connsiteY0" fmla="*/ 36286 h 5034643"/>
              <a:gd name="connsiteX1" fmla="*/ 685800 w 1230086"/>
              <a:gd name="connsiteY1" fmla="*/ 134257 h 5034643"/>
              <a:gd name="connsiteX2" fmla="*/ 696686 w 1230086"/>
              <a:gd name="connsiteY2" fmla="*/ 471714 h 5034643"/>
              <a:gd name="connsiteX3" fmla="*/ 664029 w 1230086"/>
              <a:gd name="connsiteY3" fmla="*/ 569686 h 5034643"/>
              <a:gd name="connsiteX4" fmla="*/ 631372 w 1230086"/>
              <a:gd name="connsiteY4" fmla="*/ 667657 h 5034643"/>
              <a:gd name="connsiteX5" fmla="*/ 555172 w 1230086"/>
              <a:gd name="connsiteY5" fmla="*/ 743857 h 5034643"/>
              <a:gd name="connsiteX6" fmla="*/ 424543 w 1230086"/>
              <a:gd name="connsiteY6" fmla="*/ 830943 h 5034643"/>
              <a:gd name="connsiteX7" fmla="*/ 250372 w 1230086"/>
              <a:gd name="connsiteY7" fmla="*/ 863600 h 5034643"/>
              <a:gd name="connsiteX8" fmla="*/ 76200 w 1230086"/>
              <a:gd name="connsiteY8" fmla="*/ 983343 h 5034643"/>
              <a:gd name="connsiteX9" fmla="*/ 152400 w 1230086"/>
              <a:gd name="connsiteY9" fmla="*/ 1233714 h 5034643"/>
              <a:gd name="connsiteX10" fmla="*/ 43543 w 1230086"/>
              <a:gd name="connsiteY10" fmla="*/ 1407886 h 5034643"/>
              <a:gd name="connsiteX11" fmla="*/ 87086 w 1230086"/>
              <a:gd name="connsiteY11" fmla="*/ 1560286 h 5034643"/>
              <a:gd name="connsiteX12" fmla="*/ 0 w 1230086"/>
              <a:gd name="connsiteY12" fmla="*/ 1680029 h 5034643"/>
              <a:gd name="connsiteX13" fmla="*/ 87086 w 1230086"/>
              <a:gd name="connsiteY13" fmla="*/ 1821543 h 5034643"/>
              <a:gd name="connsiteX14" fmla="*/ 54429 w 1230086"/>
              <a:gd name="connsiteY14" fmla="*/ 2050143 h 5034643"/>
              <a:gd name="connsiteX15" fmla="*/ 54429 w 1230086"/>
              <a:gd name="connsiteY15" fmla="*/ 2583543 h 5034643"/>
              <a:gd name="connsiteX16" fmla="*/ 54429 w 1230086"/>
              <a:gd name="connsiteY16" fmla="*/ 3247571 h 5034643"/>
              <a:gd name="connsiteX17" fmla="*/ 43543 w 1230086"/>
              <a:gd name="connsiteY17" fmla="*/ 3987800 h 5034643"/>
              <a:gd name="connsiteX18" fmla="*/ 141515 w 1230086"/>
              <a:gd name="connsiteY18" fmla="*/ 4347029 h 5034643"/>
              <a:gd name="connsiteX19" fmla="*/ 76200 w 1230086"/>
              <a:gd name="connsiteY19" fmla="*/ 4575629 h 5034643"/>
              <a:gd name="connsiteX20" fmla="*/ 97972 w 1230086"/>
              <a:gd name="connsiteY20" fmla="*/ 4782457 h 5034643"/>
              <a:gd name="connsiteX21" fmla="*/ 185058 w 1230086"/>
              <a:gd name="connsiteY21" fmla="*/ 5000171 h 5034643"/>
              <a:gd name="connsiteX22" fmla="*/ 315686 w 1230086"/>
              <a:gd name="connsiteY22" fmla="*/ 4989286 h 5034643"/>
              <a:gd name="connsiteX23" fmla="*/ 250372 w 1230086"/>
              <a:gd name="connsiteY23" fmla="*/ 4793343 h 5034643"/>
              <a:gd name="connsiteX24" fmla="*/ 283029 w 1230086"/>
              <a:gd name="connsiteY24" fmla="*/ 4597400 h 5034643"/>
              <a:gd name="connsiteX25" fmla="*/ 261258 w 1230086"/>
              <a:gd name="connsiteY25" fmla="*/ 4194629 h 5034643"/>
              <a:gd name="connsiteX26" fmla="*/ 195943 w 1230086"/>
              <a:gd name="connsiteY26" fmla="*/ 4064000 h 5034643"/>
              <a:gd name="connsiteX27" fmla="*/ 195943 w 1230086"/>
              <a:gd name="connsiteY27" fmla="*/ 3432629 h 5034643"/>
              <a:gd name="connsiteX28" fmla="*/ 206829 w 1230086"/>
              <a:gd name="connsiteY28" fmla="*/ 2735943 h 5034643"/>
              <a:gd name="connsiteX29" fmla="*/ 185058 w 1230086"/>
              <a:gd name="connsiteY29" fmla="*/ 2093686 h 5034643"/>
              <a:gd name="connsiteX30" fmla="*/ 228600 w 1230086"/>
              <a:gd name="connsiteY30" fmla="*/ 1854200 h 5034643"/>
              <a:gd name="connsiteX31" fmla="*/ 163286 w 1230086"/>
              <a:gd name="connsiteY31" fmla="*/ 1680029 h 5034643"/>
              <a:gd name="connsiteX32" fmla="*/ 217715 w 1230086"/>
              <a:gd name="connsiteY32" fmla="*/ 1538514 h 5034643"/>
              <a:gd name="connsiteX33" fmla="*/ 185058 w 1230086"/>
              <a:gd name="connsiteY33" fmla="*/ 1353457 h 5034643"/>
              <a:gd name="connsiteX34" fmla="*/ 272143 w 1230086"/>
              <a:gd name="connsiteY34" fmla="*/ 1201057 h 5034643"/>
              <a:gd name="connsiteX35" fmla="*/ 217715 w 1230086"/>
              <a:gd name="connsiteY35" fmla="*/ 1005114 h 5034643"/>
              <a:gd name="connsiteX36" fmla="*/ 272143 w 1230086"/>
              <a:gd name="connsiteY36" fmla="*/ 939800 h 5034643"/>
              <a:gd name="connsiteX37" fmla="*/ 468086 w 1230086"/>
              <a:gd name="connsiteY37" fmla="*/ 1081314 h 5034643"/>
              <a:gd name="connsiteX38" fmla="*/ 827315 w 1230086"/>
              <a:gd name="connsiteY38" fmla="*/ 1103086 h 5034643"/>
              <a:gd name="connsiteX39" fmla="*/ 1175658 w 1230086"/>
              <a:gd name="connsiteY39" fmla="*/ 874486 h 5034643"/>
              <a:gd name="connsiteX40" fmla="*/ 1153886 w 1230086"/>
              <a:gd name="connsiteY40" fmla="*/ 547914 h 5034643"/>
              <a:gd name="connsiteX41" fmla="*/ 914400 w 1230086"/>
              <a:gd name="connsiteY41" fmla="*/ 417286 h 5034643"/>
              <a:gd name="connsiteX42" fmla="*/ 783772 w 1230086"/>
              <a:gd name="connsiteY42" fmla="*/ 504371 h 5034643"/>
              <a:gd name="connsiteX43" fmla="*/ 783772 w 1230086"/>
              <a:gd name="connsiteY43" fmla="*/ 351971 h 5034643"/>
              <a:gd name="connsiteX44" fmla="*/ 751115 w 1230086"/>
              <a:gd name="connsiteY44" fmla="*/ 36286 h 5034643"/>
              <a:gd name="connsiteX0" fmla="*/ 783772 w 1230086"/>
              <a:gd name="connsiteY0" fmla="*/ 237671 h 4920343"/>
              <a:gd name="connsiteX1" fmla="*/ 685800 w 1230086"/>
              <a:gd name="connsiteY1" fmla="*/ 19957 h 4920343"/>
              <a:gd name="connsiteX2" fmla="*/ 696686 w 1230086"/>
              <a:gd name="connsiteY2" fmla="*/ 357414 h 4920343"/>
              <a:gd name="connsiteX3" fmla="*/ 664029 w 1230086"/>
              <a:gd name="connsiteY3" fmla="*/ 455386 h 4920343"/>
              <a:gd name="connsiteX4" fmla="*/ 631372 w 1230086"/>
              <a:gd name="connsiteY4" fmla="*/ 553357 h 4920343"/>
              <a:gd name="connsiteX5" fmla="*/ 555172 w 1230086"/>
              <a:gd name="connsiteY5" fmla="*/ 629557 h 4920343"/>
              <a:gd name="connsiteX6" fmla="*/ 424543 w 1230086"/>
              <a:gd name="connsiteY6" fmla="*/ 716643 h 4920343"/>
              <a:gd name="connsiteX7" fmla="*/ 250372 w 1230086"/>
              <a:gd name="connsiteY7" fmla="*/ 749300 h 4920343"/>
              <a:gd name="connsiteX8" fmla="*/ 76200 w 1230086"/>
              <a:gd name="connsiteY8" fmla="*/ 869043 h 4920343"/>
              <a:gd name="connsiteX9" fmla="*/ 152400 w 1230086"/>
              <a:gd name="connsiteY9" fmla="*/ 1119414 h 4920343"/>
              <a:gd name="connsiteX10" fmla="*/ 43543 w 1230086"/>
              <a:gd name="connsiteY10" fmla="*/ 1293586 h 4920343"/>
              <a:gd name="connsiteX11" fmla="*/ 87086 w 1230086"/>
              <a:gd name="connsiteY11" fmla="*/ 1445986 h 4920343"/>
              <a:gd name="connsiteX12" fmla="*/ 0 w 1230086"/>
              <a:gd name="connsiteY12" fmla="*/ 1565729 h 4920343"/>
              <a:gd name="connsiteX13" fmla="*/ 87086 w 1230086"/>
              <a:gd name="connsiteY13" fmla="*/ 1707243 h 4920343"/>
              <a:gd name="connsiteX14" fmla="*/ 54429 w 1230086"/>
              <a:gd name="connsiteY14" fmla="*/ 1935843 h 4920343"/>
              <a:gd name="connsiteX15" fmla="*/ 54429 w 1230086"/>
              <a:gd name="connsiteY15" fmla="*/ 2469243 h 4920343"/>
              <a:gd name="connsiteX16" fmla="*/ 54429 w 1230086"/>
              <a:gd name="connsiteY16" fmla="*/ 3133271 h 4920343"/>
              <a:gd name="connsiteX17" fmla="*/ 43543 w 1230086"/>
              <a:gd name="connsiteY17" fmla="*/ 3873500 h 4920343"/>
              <a:gd name="connsiteX18" fmla="*/ 141515 w 1230086"/>
              <a:gd name="connsiteY18" fmla="*/ 4232729 h 4920343"/>
              <a:gd name="connsiteX19" fmla="*/ 76200 w 1230086"/>
              <a:gd name="connsiteY19" fmla="*/ 4461329 h 4920343"/>
              <a:gd name="connsiteX20" fmla="*/ 97972 w 1230086"/>
              <a:gd name="connsiteY20" fmla="*/ 4668157 h 4920343"/>
              <a:gd name="connsiteX21" fmla="*/ 185058 w 1230086"/>
              <a:gd name="connsiteY21" fmla="*/ 4885871 h 4920343"/>
              <a:gd name="connsiteX22" fmla="*/ 315686 w 1230086"/>
              <a:gd name="connsiteY22" fmla="*/ 4874986 h 4920343"/>
              <a:gd name="connsiteX23" fmla="*/ 250372 w 1230086"/>
              <a:gd name="connsiteY23" fmla="*/ 4679043 h 4920343"/>
              <a:gd name="connsiteX24" fmla="*/ 283029 w 1230086"/>
              <a:gd name="connsiteY24" fmla="*/ 4483100 h 4920343"/>
              <a:gd name="connsiteX25" fmla="*/ 261258 w 1230086"/>
              <a:gd name="connsiteY25" fmla="*/ 4080329 h 4920343"/>
              <a:gd name="connsiteX26" fmla="*/ 195943 w 1230086"/>
              <a:gd name="connsiteY26" fmla="*/ 3949700 h 4920343"/>
              <a:gd name="connsiteX27" fmla="*/ 195943 w 1230086"/>
              <a:gd name="connsiteY27" fmla="*/ 3318329 h 4920343"/>
              <a:gd name="connsiteX28" fmla="*/ 206829 w 1230086"/>
              <a:gd name="connsiteY28" fmla="*/ 2621643 h 4920343"/>
              <a:gd name="connsiteX29" fmla="*/ 185058 w 1230086"/>
              <a:gd name="connsiteY29" fmla="*/ 1979386 h 4920343"/>
              <a:gd name="connsiteX30" fmla="*/ 228600 w 1230086"/>
              <a:gd name="connsiteY30" fmla="*/ 1739900 h 4920343"/>
              <a:gd name="connsiteX31" fmla="*/ 163286 w 1230086"/>
              <a:gd name="connsiteY31" fmla="*/ 1565729 h 4920343"/>
              <a:gd name="connsiteX32" fmla="*/ 217715 w 1230086"/>
              <a:gd name="connsiteY32" fmla="*/ 1424214 h 4920343"/>
              <a:gd name="connsiteX33" fmla="*/ 185058 w 1230086"/>
              <a:gd name="connsiteY33" fmla="*/ 1239157 h 4920343"/>
              <a:gd name="connsiteX34" fmla="*/ 272143 w 1230086"/>
              <a:gd name="connsiteY34" fmla="*/ 1086757 h 4920343"/>
              <a:gd name="connsiteX35" fmla="*/ 217715 w 1230086"/>
              <a:gd name="connsiteY35" fmla="*/ 890814 h 4920343"/>
              <a:gd name="connsiteX36" fmla="*/ 272143 w 1230086"/>
              <a:gd name="connsiteY36" fmla="*/ 825500 h 4920343"/>
              <a:gd name="connsiteX37" fmla="*/ 468086 w 1230086"/>
              <a:gd name="connsiteY37" fmla="*/ 967014 h 4920343"/>
              <a:gd name="connsiteX38" fmla="*/ 827315 w 1230086"/>
              <a:gd name="connsiteY38" fmla="*/ 988786 h 4920343"/>
              <a:gd name="connsiteX39" fmla="*/ 1175658 w 1230086"/>
              <a:gd name="connsiteY39" fmla="*/ 760186 h 4920343"/>
              <a:gd name="connsiteX40" fmla="*/ 1153886 w 1230086"/>
              <a:gd name="connsiteY40" fmla="*/ 433614 h 4920343"/>
              <a:gd name="connsiteX41" fmla="*/ 914400 w 1230086"/>
              <a:gd name="connsiteY41" fmla="*/ 302986 h 4920343"/>
              <a:gd name="connsiteX42" fmla="*/ 783772 w 1230086"/>
              <a:gd name="connsiteY42" fmla="*/ 390071 h 4920343"/>
              <a:gd name="connsiteX43" fmla="*/ 783772 w 1230086"/>
              <a:gd name="connsiteY43" fmla="*/ 237671 h 492034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54429 w 1230086"/>
              <a:gd name="connsiteY16" fmla="*/ 2916211 h 4703283"/>
              <a:gd name="connsiteX17" fmla="*/ 43543 w 1230086"/>
              <a:gd name="connsiteY17" fmla="*/ 3656440 h 4703283"/>
              <a:gd name="connsiteX18" fmla="*/ 141515 w 1230086"/>
              <a:gd name="connsiteY18" fmla="*/ 4015669 h 4703283"/>
              <a:gd name="connsiteX19" fmla="*/ 76200 w 1230086"/>
              <a:gd name="connsiteY19" fmla="*/ 4244269 h 4703283"/>
              <a:gd name="connsiteX20" fmla="*/ 97972 w 1230086"/>
              <a:gd name="connsiteY20" fmla="*/ 4451097 h 4703283"/>
              <a:gd name="connsiteX21" fmla="*/ 185058 w 1230086"/>
              <a:gd name="connsiteY21" fmla="*/ 4668811 h 4703283"/>
              <a:gd name="connsiteX22" fmla="*/ 315686 w 1230086"/>
              <a:gd name="connsiteY22" fmla="*/ 4657926 h 4703283"/>
              <a:gd name="connsiteX23" fmla="*/ 250372 w 1230086"/>
              <a:gd name="connsiteY23" fmla="*/ 4461983 h 4703283"/>
              <a:gd name="connsiteX24" fmla="*/ 283029 w 1230086"/>
              <a:gd name="connsiteY24" fmla="*/ 4266040 h 4703283"/>
              <a:gd name="connsiteX25" fmla="*/ 261258 w 1230086"/>
              <a:gd name="connsiteY25" fmla="*/ 3863269 h 4703283"/>
              <a:gd name="connsiteX26" fmla="*/ 195943 w 1230086"/>
              <a:gd name="connsiteY26" fmla="*/ 3732640 h 4703283"/>
              <a:gd name="connsiteX27" fmla="*/ 195943 w 1230086"/>
              <a:gd name="connsiteY27" fmla="*/ 3101269 h 4703283"/>
              <a:gd name="connsiteX28" fmla="*/ 206829 w 1230086"/>
              <a:gd name="connsiteY28" fmla="*/ 2404583 h 4703283"/>
              <a:gd name="connsiteX29" fmla="*/ 185058 w 1230086"/>
              <a:gd name="connsiteY29" fmla="*/ 1762326 h 4703283"/>
              <a:gd name="connsiteX30" fmla="*/ 228600 w 1230086"/>
              <a:gd name="connsiteY30" fmla="*/ 1522840 h 4703283"/>
              <a:gd name="connsiteX31" fmla="*/ 163286 w 1230086"/>
              <a:gd name="connsiteY31" fmla="*/ 1348669 h 4703283"/>
              <a:gd name="connsiteX32" fmla="*/ 217715 w 1230086"/>
              <a:gd name="connsiteY32" fmla="*/ 1207154 h 4703283"/>
              <a:gd name="connsiteX33" fmla="*/ 185058 w 1230086"/>
              <a:gd name="connsiteY33" fmla="*/ 1022097 h 4703283"/>
              <a:gd name="connsiteX34" fmla="*/ 272143 w 1230086"/>
              <a:gd name="connsiteY34" fmla="*/ 869697 h 4703283"/>
              <a:gd name="connsiteX35" fmla="*/ 217715 w 1230086"/>
              <a:gd name="connsiteY35" fmla="*/ 673754 h 4703283"/>
              <a:gd name="connsiteX36" fmla="*/ 272143 w 1230086"/>
              <a:gd name="connsiteY36" fmla="*/ 608440 h 4703283"/>
              <a:gd name="connsiteX37" fmla="*/ 468086 w 1230086"/>
              <a:gd name="connsiteY37" fmla="*/ 749954 h 4703283"/>
              <a:gd name="connsiteX38" fmla="*/ 827315 w 1230086"/>
              <a:gd name="connsiteY38" fmla="*/ 771726 h 4703283"/>
              <a:gd name="connsiteX39" fmla="*/ 1175658 w 1230086"/>
              <a:gd name="connsiteY39" fmla="*/ 543126 h 4703283"/>
              <a:gd name="connsiteX40" fmla="*/ 1153886 w 1230086"/>
              <a:gd name="connsiteY40" fmla="*/ 216554 h 4703283"/>
              <a:gd name="connsiteX41" fmla="*/ 914400 w 1230086"/>
              <a:gd name="connsiteY41" fmla="*/ 85926 h 4703283"/>
              <a:gd name="connsiteX42" fmla="*/ 783772 w 1230086"/>
              <a:gd name="connsiteY42" fmla="*/ 173011 h 4703283"/>
              <a:gd name="connsiteX43" fmla="*/ 783772 w 1230086"/>
              <a:gd name="connsiteY43"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195943 w 1230086"/>
              <a:gd name="connsiteY26" fmla="*/ 3101269 h 4703283"/>
              <a:gd name="connsiteX27" fmla="*/ 206829 w 1230086"/>
              <a:gd name="connsiteY27" fmla="*/ 2404583 h 4703283"/>
              <a:gd name="connsiteX28" fmla="*/ 185058 w 1230086"/>
              <a:gd name="connsiteY28" fmla="*/ 1762326 h 4703283"/>
              <a:gd name="connsiteX29" fmla="*/ 228600 w 1230086"/>
              <a:gd name="connsiteY29" fmla="*/ 1522840 h 4703283"/>
              <a:gd name="connsiteX30" fmla="*/ 163286 w 1230086"/>
              <a:gd name="connsiteY30" fmla="*/ 1348669 h 4703283"/>
              <a:gd name="connsiteX31" fmla="*/ 217715 w 1230086"/>
              <a:gd name="connsiteY31" fmla="*/ 1207154 h 4703283"/>
              <a:gd name="connsiteX32" fmla="*/ 185058 w 1230086"/>
              <a:gd name="connsiteY32" fmla="*/ 1022097 h 4703283"/>
              <a:gd name="connsiteX33" fmla="*/ 272143 w 1230086"/>
              <a:gd name="connsiteY33" fmla="*/ 869697 h 4703283"/>
              <a:gd name="connsiteX34" fmla="*/ 217715 w 1230086"/>
              <a:gd name="connsiteY34" fmla="*/ 673754 h 4703283"/>
              <a:gd name="connsiteX35" fmla="*/ 272143 w 1230086"/>
              <a:gd name="connsiteY35" fmla="*/ 608440 h 4703283"/>
              <a:gd name="connsiteX36" fmla="*/ 468086 w 1230086"/>
              <a:gd name="connsiteY36" fmla="*/ 749954 h 4703283"/>
              <a:gd name="connsiteX37" fmla="*/ 827315 w 1230086"/>
              <a:gd name="connsiteY37" fmla="*/ 771726 h 4703283"/>
              <a:gd name="connsiteX38" fmla="*/ 1175658 w 1230086"/>
              <a:gd name="connsiteY38" fmla="*/ 543126 h 4703283"/>
              <a:gd name="connsiteX39" fmla="*/ 1153886 w 1230086"/>
              <a:gd name="connsiteY39" fmla="*/ 216554 h 4703283"/>
              <a:gd name="connsiteX40" fmla="*/ 914400 w 1230086"/>
              <a:gd name="connsiteY40" fmla="*/ 85926 h 4703283"/>
              <a:gd name="connsiteX41" fmla="*/ 783772 w 1230086"/>
              <a:gd name="connsiteY41" fmla="*/ 173011 h 4703283"/>
              <a:gd name="connsiteX42" fmla="*/ 783772 w 1230086"/>
              <a:gd name="connsiteY42"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206829 w 1230086"/>
              <a:gd name="connsiteY26" fmla="*/ 2404583 h 4703283"/>
              <a:gd name="connsiteX27" fmla="*/ 185058 w 1230086"/>
              <a:gd name="connsiteY27" fmla="*/ 1762326 h 4703283"/>
              <a:gd name="connsiteX28" fmla="*/ 228600 w 1230086"/>
              <a:gd name="connsiteY28" fmla="*/ 1522840 h 4703283"/>
              <a:gd name="connsiteX29" fmla="*/ 163286 w 1230086"/>
              <a:gd name="connsiteY29" fmla="*/ 1348669 h 4703283"/>
              <a:gd name="connsiteX30" fmla="*/ 217715 w 1230086"/>
              <a:gd name="connsiteY30" fmla="*/ 1207154 h 4703283"/>
              <a:gd name="connsiteX31" fmla="*/ 185058 w 1230086"/>
              <a:gd name="connsiteY31" fmla="*/ 1022097 h 4703283"/>
              <a:gd name="connsiteX32" fmla="*/ 272143 w 1230086"/>
              <a:gd name="connsiteY32" fmla="*/ 869697 h 4703283"/>
              <a:gd name="connsiteX33" fmla="*/ 217715 w 1230086"/>
              <a:gd name="connsiteY33" fmla="*/ 673754 h 4703283"/>
              <a:gd name="connsiteX34" fmla="*/ 272143 w 1230086"/>
              <a:gd name="connsiteY34" fmla="*/ 608440 h 4703283"/>
              <a:gd name="connsiteX35" fmla="*/ 468086 w 1230086"/>
              <a:gd name="connsiteY35" fmla="*/ 749954 h 4703283"/>
              <a:gd name="connsiteX36" fmla="*/ 827315 w 1230086"/>
              <a:gd name="connsiteY36" fmla="*/ 771726 h 4703283"/>
              <a:gd name="connsiteX37" fmla="*/ 1175658 w 1230086"/>
              <a:gd name="connsiteY37" fmla="*/ 543126 h 4703283"/>
              <a:gd name="connsiteX38" fmla="*/ 1153886 w 1230086"/>
              <a:gd name="connsiteY38" fmla="*/ 216554 h 4703283"/>
              <a:gd name="connsiteX39" fmla="*/ 914400 w 1230086"/>
              <a:gd name="connsiteY39" fmla="*/ 85926 h 4703283"/>
              <a:gd name="connsiteX40" fmla="*/ 783772 w 1230086"/>
              <a:gd name="connsiteY40" fmla="*/ 173011 h 4703283"/>
              <a:gd name="connsiteX41" fmla="*/ 783772 w 1230086"/>
              <a:gd name="connsiteY41" fmla="*/ 20611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40" fmla="*/ 134966 w 1230086"/>
              <a:gd name="connsiteY40" fmla="*/ 3747884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206829 w 1230086"/>
              <a:gd name="connsiteY8" fmla="*/ 2404583 h 4703283"/>
              <a:gd name="connsiteX9" fmla="*/ 185058 w 1230086"/>
              <a:gd name="connsiteY9" fmla="*/ 1762326 h 4703283"/>
              <a:gd name="connsiteX10" fmla="*/ 228600 w 1230086"/>
              <a:gd name="connsiteY10" fmla="*/ 1522840 h 4703283"/>
              <a:gd name="connsiteX11" fmla="*/ 163286 w 1230086"/>
              <a:gd name="connsiteY11" fmla="*/ 1348669 h 4703283"/>
              <a:gd name="connsiteX12" fmla="*/ 217715 w 1230086"/>
              <a:gd name="connsiteY12" fmla="*/ 1207154 h 4703283"/>
              <a:gd name="connsiteX13" fmla="*/ 185058 w 1230086"/>
              <a:gd name="connsiteY13" fmla="*/ 1022097 h 4703283"/>
              <a:gd name="connsiteX14" fmla="*/ 272143 w 1230086"/>
              <a:gd name="connsiteY14" fmla="*/ 869697 h 4703283"/>
              <a:gd name="connsiteX15" fmla="*/ 217715 w 1230086"/>
              <a:gd name="connsiteY15" fmla="*/ 673754 h 4703283"/>
              <a:gd name="connsiteX16" fmla="*/ 272143 w 1230086"/>
              <a:gd name="connsiteY16" fmla="*/ 608440 h 4703283"/>
              <a:gd name="connsiteX17" fmla="*/ 468086 w 1230086"/>
              <a:gd name="connsiteY17" fmla="*/ 749954 h 4703283"/>
              <a:gd name="connsiteX18" fmla="*/ 827315 w 1230086"/>
              <a:gd name="connsiteY18" fmla="*/ 771726 h 4703283"/>
              <a:gd name="connsiteX19" fmla="*/ 1175658 w 1230086"/>
              <a:gd name="connsiteY19" fmla="*/ 543126 h 4703283"/>
              <a:gd name="connsiteX20" fmla="*/ 1153886 w 1230086"/>
              <a:gd name="connsiteY20" fmla="*/ 216554 h 4703283"/>
              <a:gd name="connsiteX21" fmla="*/ 914400 w 1230086"/>
              <a:gd name="connsiteY21" fmla="*/ 85926 h 4703283"/>
              <a:gd name="connsiteX22" fmla="*/ 783772 w 1230086"/>
              <a:gd name="connsiteY22" fmla="*/ 173011 h 4703283"/>
              <a:gd name="connsiteX23" fmla="*/ 783772 w 1230086"/>
              <a:gd name="connsiteY23" fmla="*/ 20611 h 4703283"/>
              <a:gd name="connsiteX24" fmla="*/ 719947 w 1230086"/>
              <a:gd name="connsiteY24" fmla="*/ 49348 h 4703283"/>
              <a:gd name="connsiteX25" fmla="*/ 696686 w 1230086"/>
              <a:gd name="connsiteY25" fmla="*/ 140354 h 4703283"/>
              <a:gd name="connsiteX26" fmla="*/ 664029 w 1230086"/>
              <a:gd name="connsiteY26" fmla="*/ 238326 h 4703283"/>
              <a:gd name="connsiteX27" fmla="*/ 631372 w 1230086"/>
              <a:gd name="connsiteY27" fmla="*/ 336297 h 4703283"/>
              <a:gd name="connsiteX28" fmla="*/ 555172 w 1230086"/>
              <a:gd name="connsiteY28" fmla="*/ 412497 h 4703283"/>
              <a:gd name="connsiteX29" fmla="*/ 424543 w 1230086"/>
              <a:gd name="connsiteY29" fmla="*/ 499583 h 4703283"/>
              <a:gd name="connsiteX30" fmla="*/ 250372 w 1230086"/>
              <a:gd name="connsiteY30" fmla="*/ 532240 h 4703283"/>
              <a:gd name="connsiteX31" fmla="*/ 76200 w 1230086"/>
              <a:gd name="connsiteY31" fmla="*/ 651983 h 4703283"/>
              <a:gd name="connsiteX32" fmla="*/ 152400 w 1230086"/>
              <a:gd name="connsiteY32" fmla="*/ 902354 h 4703283"/>
              <a:gd name="connsiteX33" fmla="*/ 43543 w 1230086"/>
              <a:gd name="connsiteY33" fmla="*/ 1076526 h 4703283"/>
              <a:gd name="connsiteX34" fmla="*/ 87086 w 1230086"/>
              <a:gd name="connsiteY34" fmla="*/ 1228926 h 4703283"/>
              <a:gd name="connsiteX35" fmla="*/ 0 w 1230086"/>
              <a:gd name="connsiteY35" fmla="*/ 1348669 h 4703283"/>
              <a:gd name="connsiteX36" fmla="*/ 87086 w 1230086"/>
              <a:gd name="connsiteY36" fmla="*/ 1490183 h 4703283"/>
              <a:gd name="connsiteX37" fmla="*/ 54429 w 1230086"/>
              <a:gd name="connsiteY37" fmla="*/ 1718783 h 4703283"/>
              <a:gd name="connsiteX38" fmla="*/ 54429 w 1230086"/>
              <a:gd name="connsiteY38"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06829 w 1230086"/>
              <a:gd name="connsiteY7" fmla="*/ 2404583 h 4703283"/>
              <a:gd name="connsiteX8" fmla="*/ 185058 w 1230086"/>
              <a:gd name="connsiteY8" fmla="*/ 1762326 h 4703283"/>
              <a:gd name="connsiteX9" fmla="*/ 228600 w 1230086"/>
              <a:gd name="connsiteY9" fmla="*/ 1522840 h 4703283"/>
              <a:gd name="connsiteX10" fmla="*/ 163286 w 1230086"/>
              <a:gd name="connsiteY10" fmla="*/ 1348669 h 4703283"/>
              <a:gd name="connsiteX11" fmla="*/ 217715 w 1230086"/>
              <a:gd name="connsiteY11" fmla="*/ 1207154 h 4703283"/>
              <a:gd name="connsiteX12" fmla="*/ 185058 w 1230086"/>
              <a:gd name="connsiteY12" fmla="*/ 1022097 h 4703283"/>
              <a:gd name="connsiteX13" fmla="*/ 272143 w 1230086"/>
              <a:gd name="connsiteY13" fmla="*/ 869697 h 4703283"/>
              <a:gd name="connsiteX14" fmla="*/ 217715 w 1230086"/>
              <a:gd name="connsiteY14" fmla="*/ 673754 h 4703283"/>
              <a:gd name="connsiteX15" fmla="*/ 272143 w 1230086"/>
              <a:gd name="connsiteY15" fmla="*/ 608440 h 4703283"/>
              <a:gd name="connsiteX16" fmla="*/ 468086 w 1230086"/>
              <a:gd name="connsiteY16" fmla="*/ 749954 h 4703283"/>
              <a:gd name="connsiteX17" fmla="*/ 827315 w 1230086"/>
              <a:gd name="connsiteY17" fmla="*/ 771726 h 4703283"/>
              <a:gd name="connsiteX18" fmla="*/ 1175658 w 1230086"/>
              <a:gd name="connsiteY18" fmla="*/ 543126 h 4703283"/>
              <a:gd name="connsiteX19" fmla="*/ 1153886 w 1230086"/>
              <a:gd name="connsiteY19" fmla="*/ 216554 h 4703283"/>
              <a:gd name="connsiteX20" fmla="*/ 914400 w 1230086"/>
              <a:gd name="connsiteY20" fmla="*/ 85926 h 4703283"/>
              <a:gd name="connsiteX21" fmla="*/ 783772 w 1230086"/>
              <a:gd name="connsiteY21" fmla="*/ 173011 h 4703283"/>
              <a:gd name="connsiteX22" fmla="*/ 783772 w 1230086"/>
              <a:gd name="connsiteY22" fmla="*/ 20611 h 4703283"/>
              <a:gd name="connsiteX23" fmla="*/ 719947 w 1230086"/>
              <a:gd name="connsiteY23" fmla="*/ 49348 h 4703283"/>
              <a:gd name="connsiteX24" fmla="*/ 696686 w 1230086"/>
              <a:gd name="connsiteY24" fmla="*/ 140354 h 4703283"/>
              <a:gd name="connsiteX25" fmla="*/ 664029 w 1230086"/>
              <a:gd name="connsiteY25" fmla="*/ 238326 h 4703283"/>
              <a:gd name="connsiteX26" fmla="*/ 631372 w 1230086"/>
              <a:gd name="connsiteY26" fmla="*/ 336297 h 4703283"/>
              <a:gd name="connsiteX27" fmla="*/ 555172 w 1230086"/>
              <a:gd name="connsiteY27" fmla="*/ 412497 h 4703283"/>
              <a:gd name="connsiteX28" fmla="*/ 424543 w 1230086"/>
              <a:gd name="connsiteY28" fmla="*/ 499583 h 4703283"/>
              <a:gd name="connsiteX29" fmla="*/ 250372 w 1230086"/>
              <a:gd name="connsiteY29" fmla="*/ 532240 h 4703283"/>
              <a:gd name="connsiteX30" fmla="*/ 76200 w 1230086"/>
              <a:gd name="connsiteY30" fmla="*/ 651983 h 4703283"/>
              <a:gd name="connsiteX31" fmla="*/ 152400 w 1230086"/>
              <a:gd name="connsiteY31" fmla="*/ 902354 h 4703283"/>
              <a:gd name="connsiteX32" fmla="*/ 43543 w 1230086"/>
              <a:gd name="connsiteY32" fmla="*/ 1076526 h 4703283"/>
              <a:gd name="connsiteX33" fmla="*/ 87086 w 1230086"/>
              <a:gd name="connsiteY33" fmla="*/ 1228926 h 4703283"/>
              <a:gd name="connsiteX34" fmla="*/ 0 w 1230086"/>
              <a:gd name="connsiteY34" fmla="*/ 1348669 h 4703283"/>
              <a:gd name="connsiteX35" fmla="*/ 87086 w 1230086"/>
              <a:gd name="connsiteY35" fmla="*/ 1490183 h 4703283"/>
              <a:gd name="connsiteX36" fmla="*/ 54429 w 1230086"/>
              <a:gd name="connsiteY36" fmla="*/ 1718783 h 4703283"/>
              <a:gd name="connsiteX37" fmla="*/ 54429 w 1230086"/>
              <a:gd name="connsiteY37" fmla="*/ 2252183 h 4703283"/>
              <a:gd name="connsiteX0" fmla="*/ 141515 w 1230086"/>
              <a:gd name="connsiteY0" fmla="*/ 4015669 h 4837540"/>
              <a:gd name="connsiteX1" fmla="*/ 76200 w 1230086"/>
              <a:gd name="connsiteY1" fmla="*/ 4244269 h 4837540"/>
              <a:gd name="connsiteX2" fmla="*/ 97972 w 1230086"/>
              <a:gd name="connsiteY2" fmla="*/ 4451097 h 4837540"/>
              <a:gd name="connsiteX3" fmla="*/ 185058 w 1230086"/>
              <a:gd name="connsiteY3" fmla="*/ 4668811 h 4837540"/>
              <a:gd name="connsiteX4" fmla="*/ 315686 w 1230086"/>
              <a:gd name="connsiteY4" fmla="*/ 4657926 h 4837540"/>
              <a:gd name="connsiteX5" fmla="*/ 250372 w 1230086"/>
              <a:gd name="connsiteY5" fmla="*/ 4461983 h 4837540"/>
              <a:gd name="connsiteX6" fmla="*/ 206829 w 1230086"/>
              <a:gd name="connsiteY6" fmla="*/ 2404583 h 4837540"/>
              <a:gd name="connsiteX7" fmla="*/ 185058 w 1230086"/>
              <a:gd name="connsiteY7" fmla="*/ 1762326 h 4837540"/>
              <a:gd name="connsiteX8" fmla="*/ 228600 w 1230086"/>
              <a:gd name="connsiteY8" fmla="*/ 1522840 h 4837540"/>
              <a:gd name="connsiteX9" fmla="*/ 163286 w 1230086"/>
              <a:gd name="connsiteY9" fmla="*/ 1348669 h 4837540"/>
              <a:gd name="connsiteX10" fmla="*/ 217715 w 1230086"/>
              <a:gd name="connsiteY10" fmla="*/ 1207154 h 4837540"/>
              <a:gd name="connsiteX11" fmla="*/ 185058 w 1230086"/>
              <a:gd name="connsiteY11" fmla="*/ 1022097 h 4837540"/>
              <a:gd name="connsiteX12" fmla="*/ 272143 w 1230086"/>
              <a:gd name="connsiteY12" fmla="*/ 869697 h 4837540"/>
              <a:gd name="connsiteX13" fmla="*/ 217715 w 1230086"/>
              <a:gd name="connsiteY13" fmla="*/ 673754 h 4837540"/>
              <a:gd name="connsiteX14" fmla="*/ 272143 w 1230086"/>
              <a:gd name="connsiteY14" fmla="*/ 608440 h 4837540"/>
              <a:gd name="connsiteX15" fmla="*/ 468086 w 1230086"/>
              <a:gd name="connsiteY15" fmla="*/ 749954 h 4837540"/>
              <a:gd name="connsiteX16" fmla="*/ 827315 w 1230086"/>
              <a:gd name="connsiteY16" fmla="*/ 771726 h 4837540"/>
              <a:gd name="connsiteX17" fmla="*/ 1175658 w 1230086"/>
              <a:gd name="connsiteY17" fmla="*/ 543126 h 4837540"/>
              <a:gd name="connsiteX18" fmla="*/ 1153886 w 1230086"/>
              <a:gd name="connsiteY18" fmla="*/ 216554 h 4837540"/>
              <a:gd name="connsiteX19" fmla="*/ 914400 w 1230086"/>
              <a:gd name="connsiteY19" fmla="*/ 85926 h 4837540"/>
              <a:gd name="connsiteX20" fmla="*/ 783772 w 1230086"/>
              <a:gd name="connsiteY20" fmla="*/ 173011 h 4837540"/>
              <a:gd name="connsiteX21" fmla="*/ 783772 w 1230086"/>
              <a:gd name="connsiteY21" fmla="*/ 20611 h 4837540"/>
              <a:gd name="connsiteX22" fmla="*/ 719947 w 1230086"/>
              <a:gd name="connsiteY22" fmla="*/ 49348 h 4837540"/>
              <a:gd name="connsiteX23" fmla="*/ 696686 w 1230086"/>
              <a:gd name="connsiteY23" fmla="*/ 140354 h 4837540"/>
              <a:gd name="connsiteX24" fmla="*/ 664029 w 1230086"/>
              <a:gd name="connsiteY24" fmla="*/ 238326 h 4837540"/>
              <a:gd name="connsiteX25" fmla="*/ 631372 w 1230086"/>
              <a:gd name="connsiteY25" fmla="*/ 336297 h 4837540"/>
              <a:gd name="connsiteX26" fmla="*/ 555172 w 1230086"/>
              <a:gd name="connsiteY26" fmla="*/ 412497 h 4837540"/>
              <a:gd name="connsiteX27" fmla="*/ 424543 w 1230086"/>
              <a:gd name="connsiteY27" fmla="*/ 499583 h 4837540"/>
              <a:gd name="connsiteX28" fmla="*/ 250372 w 1230086"/>
              <a:gd name="connsiteY28" fmla="*/ 532240 h 4837540"/>
              <a:gd name="connsiteX29" fmla="*/ 76200 w 1230086"/>
              <a:gd name="connsiteY29" fmla="*/ 651983 h 4837540"/>
              <a:gd name="connsiteX30" fmla="*/ 152400 w 1230086"/>
              <a:gd name="connsiteY30" fmla="*/ 902354 h 4837540"/>
              <a:gd name="connsiteX31" fmla="*/ 43543 w 1230086"/>
              <a:gd name="connsiteY31" fmla="*/ 1076526 h 4837540"/>
              <a:gd name="connsiteX32" fmla="*/ 87086 w 1230086"/>
              <a:gd name="connsiteY32" fmla="*/ 1228926 h 4837540"/>
              <a:gd name="connsiteX33" fmla="*/ 0 w 1230086"/>
              <a:gd name="connsiteY33" fmla="*/ 1348669 h 4837540"/>
              <a:gd name="connsiteX34" fmla="*/ 87086 w 1230086"/>
              <a:gd name="connsiteY34" fmla="*/ 1490183 h 4837540"/>
              <a:gd name="connsiteX35" fmla="*/ 54429 w 1230086"/>
              <a:gd name="connsiteY35" fmla="*/ 1718783 h 4837540"/>
              <a:gd name="connsiteX36" fmla="*/ 54429 w 1230086"/>
              <a:gd name="connsiteY36" fmla="*/ 2252183 h 4837540"/>
              <a:gd name="connsiteX0" fmla="*/ 141515 w 1230086"/>
              <a:gd name="connsiteY0" fmla="*/ 4015669 h 5035297"/>
              <a:gd name="connsiteX1" fmla="*/ 76200 w 1230086"/>
              <a:gd name="connsiteY1" fmla="*/ 4244269 h 5035297"/>
              <a:gd name="connsiteX2" fmla="*/ 97972 w 1230086"/>
              <a:gd name="connsiteY2" fmla="*/ 4451097 h 5035297"/>
              <a:gd name="connsiteX3" fmla="*/ 185058 w 1230086"/>
              <a:gd name="connsiteY3" fmla="*/ 4668811 h 5035297"/>
              <a:gd name="connsiteX4" fmla="*/ 315686 w 1230086"/>
              <a:gd name="connsiteY4" fmla="*/ 4657926 h 5035297"/>
              <a:gd name="connsiteX5" fmla="*/ 206829 w 1230086"/>
              <a:gd name="connsiteY5" fmla="*/ 2404583 h 5035297"/>
              <a:gd name="connsiteX6" fmla="*/ 185058 w 1230086"/>
              <a:gd name="connsiteY6" fmla="*/ 1762326 h 5035297"/>
              <a:gd name="connsiteX7" fmla="*/ 228600 w 1230086"/>
              <a:gd name="connsiteY7" fmla="*/ 1522840 h 5035297"/>
              <a:gd name="connsiteX8" fmla="*/ 163286 w 1230086"/>
              <a:gd name="connsiteY8" fmla="*/ 1348669 h 5035297"/>
              <a:gd name="connsiteX9" fmla="*/ 217715 w 1230086"/>
              <a:gd name="connsiteY9" fmla="*/ 1207154 h 5035297"/>
              <a:gd name="connsiteX10" fmla="*/ 185058 w 1230086"/>
              <a:gd name="connsiteY10" fmla="*/ 1022097 h 5035297"/>
              <a:gd name="connsiteX11" fmla="*/ 272143 w 1230086"/>
              <a:gd name="connsiteY11" fmla="*/ 869697 h 5035297"/>
              <a:gd name="connsiteX12" fmla="*/ 217715 w 1230086"/>
              <a:gd name="connsiteY12" fmla="*/ 673754 h 5035297"/>
              <a:gd name="connsiteX13" fmla="*/ 272143 w 1230086"/>
              <a:gd name="connsiteY13" fmla="*/ 608440 h 5035297"/>
              <a:gd name="connsiteX14" fmla="*/ 468086 w 1230086"/>
              <a:gd name="connsiteY14" fmla="*/ 749954 h 5035297"/>
              <a:gd name="connsiteX15" fmla="*/ 827315 w 1230086"/>
              <a:gd name="connsiteY15" fmla="*/ 771726 h 5035297"/>
              <a:gd name="connsiteX16" fmla="*/ 1175658 w 1230086"/>
              <a:gd name="connsiteY16" fmla="*/ 543126 h 5035297"/>
              <a:gd name="connsiteX17" fmla="*/ 1153886 w 1230086"/>
              <a:gd name="connsiteY17" fmla="*/ 216554 h 5035297"/>
              <a:gd name="connsiteX18" fmla="*/ 914400 w 1230086"/>
              <a:gd name="connsiteY18" fmla="*/ 85926 h 5035297"/>
              <a:gd name="connsiteX19" fmla="*/ 783772 w 1230086"/>
              <a:gd name="connsiteY19" fmla="*/ 173011 h 5035297"/>
              <a:gd name="connsiteX20" fmla="*/ 783772 w 1230086"/>
              <a:gd name="connsiteY20" fmla="*/ 20611 h 5035297"/>
              <a:gd name="connsiteX21" fmla="*/ 719947 w 1230086"/>
              <a:gd name="connsiteY21" fmla="*/ 49348 h 5035297"/>
              <a:gd name="connsiteX22" fmla="*/ 696686 w 1230086"/>
              <a:gd name="connsiteY22" fmla="*/ 140354 h 5035297"/>
              <a:gd name="connsiteX23" fmla="*/ 664029 w 1230086"/>
              <a:gd name="connsiteY23" fmla="*/ 238326 h 5035297"/>
              <a:gd name="connsiteX24" fmla="*/ 631372 w 1230086"/>
              <a:gd name="connsiteY24" fmla="*/ 336297 h 5035297"/>
              <a:gd name="connsiteX25" fmla="*/ 555172 w 1230086"/>
              <a:gd name="connsiteY25" fmla="*/ 412497 h 5035297"/>
              <a:gd name="connsiteX26" fmla="*/ 424543 w 1230086"/>
              <a:gd name="connsiteY26" fmla="*/ 499583 h 5035297"/>
              <a:gd name="connsiteX27" fmla="*/ 250372 w 1230086"/>
              <a:gd name="connsiteY27" fmla="*/ 532240 h 5035297"/>
              <a:gd name="connsiteX28" fmla="*/ 76200 w 1230086"/>
              <a:gd name="connsiteY28" fmla="*/ 651983 h 5035297"/>
              <a:gd name="connsiteX29" fmla="*/ 152400 w 1230086"/>
              <a:gd name="connsiteY29" fmla="*/ 902354 h 5035297"/>
              <a:gd name="connsiteX30" fmla="*/ 43543 w 1230086"/>
              <a:gd name="connsiteY30" fmla="*/ 1076526 h 5035297"/>
              <a:gd name="connsiteX31" fmla="*/ 87086 w 1230086"/>
              <a:gd name="connsiteY31" fmla="*/ 1228926 h 5035297"/>
              <a:gd name="connsiteX32" fmla="*/ 0 w 1230086"/>
              <a:gd name="connsiteY32" fmla="*/ 1348669 h 5035297"/>
              <a:gd name="connsiteX33" fmla="*/ 87086 w 1230086"/>
              <a:gd name="connsiteY33" fmla="*/ 1490183 h 5035297"/>
              <a:gd name="connsiteX34" fmla="*/ 54429 w 1230086"/>
              <a:gd name="connsiteY34" fmla="*/ 1718783 h 5035297"/>
              <a:gd name="connsiteX35" fmla="*/ 54429 w 1230086"/>
              <a:gd name="connsiteY35" fmla="*/ 2252183 h 5035297"/>
              <a:gd name="connsiteX0" fmla="*/ 141515 w 1230086"/>
              <a:gd name="connsiteY0" fmla="*/ 4015669 h 5009897"/>
              <a:gd name="connsiteX1" fmla="*/ 76200 w 1230086"/>
              <a:gd name="connsiteY1" fmla="*/ 4244269 h 5009897"/>
              <a:gd name="connsiteX2" fmla="*/ 97972 w 1230086"/>
              <a:gd name="connsiteY2" fmla="*/ 4451097 h 5009897"/>
              <a:gd name="connsiteX3" fmla="*/ 185058 w 1230086"/>
              <a:gd name="connsiteY3" fmla="*/ 4668811 h 5009897"/>
              <a:gd name="connsiteX4" fmla="*/ 206829 w 1230086"/>
              <a:gd name="connsiteY4" fmla="*/ 2404583 h 5009897"/>
              <a:gd name="connsiteX5" fmla="*/ 185058 w 1230086"/>
              <a:gd name="connsiteY5" fmla="*/ 1762326 h 5009897"/>
              <a:gd name="connsiteX6" fmla="*/ 228600 w 1230086"/>
              <a:gd name="connsiteY6" fmla="*/ 1522840 h 5009897"/>
              <a:gd name="connsiteX7" fmla="*/ 163286 w 1230086"/>
              <a:gd name="connsiteY7" fmla="*/ 1348669 h 5009897"/>
              <a:gd name="connsiteX8" fmla="*/ 217715 w 1230086"/>
              <a:gd name="connsiteY8" fmla="*/ 1207154 h 5009897"/>
              <a:gd name="connsiteX9" fmla="*/ 185058 w 1230086"/>
              <a:gd name="connsiteY9" fmla="*/ 1022097 h 5009897"/>
              <a:gd name="connsiteX10" fmla="*/ 272143 w 1230086"/>
              <a:gd name="connsiteY10" fmla="*/ 869697 h 5009897"/>
              <a:gd name="connsiteX11" fmla="*/ 217715 w 1230086"/>
              <a:gd name="connsiteY11" fmla="*/ 673754 h 5009897"/>
              <a:gd name="connsiteX12" fmla="*/ 272143 w 1230086"/>
              <a:gd name="connsiteY12" fmla="*/ 608440 h 5009897"/>
              <a:gd name="connsiteX13" fmla="*/ 468086 w 1230086"/>
              <a:gd name="connsiteY13" fmla="*/ 749954 h 5009897"/>
              <a:gd name="connsiteX14" fmla="*/ 827315 w 1230086"/>
              <a:gd name="connsiteY14" fmla="*/ 771726 h 5009897"/>
              <a:gd name="connsiteX15" fmla="*/ 1175658 w 1230086"/>
              <a:gd name="connsiteY15" fmla="*/ 543126 h 5009897"/>
              <a:gd name="connsiteX16" fmla="*/ 1153886 w 1230086"/>
              <a:gd name="connsiteY16" fmla="*/ 216554 h 5009897"/>
              <a:gd name="connsiteX17" fmla="*/ 914400 w 1230086"/>
              <a:gd name="connsiteY17" fmla="*/ 85926 h 5009897"/>
              <a:gd name="connsiteX18" fmla="*/ 783772 w 1230086"/>
              <a:gd name="connsiteY18" fmla="*/ 173011 h 5009897"/>
              <a:gd name="connsiteX19" fmla="*/ 783772 w 1230086"/>
              <a:gd name="connsiteY19" fmla="*/ 20611 h 5009897"/>
              <a:gd name="connsiteX20" fmla="*/ 719947 w 1230086"/>
              <a:gd name="connsiteY20" fmla="*/ 49348 h 5009897"/>
              <a:gd name="connsiteX21" fmla="*/ 696686 w 1230086"/>
              <a:gd name="connsiteY21" fmla="*/ 140354 h 5009897"/>
              <a:gd name="connsiteX22" fmla="*/ 664029 w 1230086"/>
              <a:gd name="connsiteY22" fmla="*/ 238326 h 5009897"/>
              <a:gd name="connsiteX23" fmla="*/ 631372 w 1230086"/>
              <a:gd name="connsiteY23" fmla="*/ 336297 h 5009897"/>
              <a:gd name="connsiteX24" fmla="*/ 555172 w 1230086"/>
              <a:gd name="connsiteY24" fmla="*/ 412497 h 5009897"/>
              <a:gd name="connsiteX25" fmla="*/ 424543 w 1230086"/>
              <a:gd name="connsiteY25" fmla="*/ 499583 h 5009897"/>
              <a:gd name="connsiteX26" fmla="*/ 250372 w 1230086"/>
              <a:gd name="connsiteY26" fmla="*/ 532240 h 5009897"/>
              <a:gd name="connsiteX27" fmla="*/ 76200 w 1230086"/>
              <a:gd name="connsiteY27" fmla="*/ 651983 h 5009897"/>
              <a:gd name="connsiteX28" fmla="*/ 152400 w 1230086"/>
              <a:gd name="connsiteY28" fmla="*/ 902354 h 5009897"/>
              <a:gd name="connsiteX29" fmla="*/ 43543 w 1230086"/>
              <a:gd name="connsiteY29" fmla="*/ 1076526 h 5009897"/>
              <a:gd name="connsiteX30" fmla="*/ 87086 w 1230086"/>
              <a:gd name="connsiteY30" fmla="*/ 1228926 h 5009897"/>
              <a:gd name="connsiteX31" fmla="*/ 0 w 1230086"/>
              <a:gd name="connsiteY31" fmla="*/ 1348669 h 5009897"/>
              <a:gd name="connsiteX32" fmla="*/ 87086 w 1230086"/>
              <a:gd name="connsiteY32" fmla="*/ 1490183 h 5009897"/>
              <a:gd name="connsiteX33" fmla="*/ 54429 w 1230086"/>
              <a:gd name="connsiteY33" fmla="*/ 1718783 h 5009897"/>
              <a:gd name="connsiteX34" fmla="*/ 54429 w 1230086"/>
              <a:gd name="connsiteY34" fmla="*/ 2252183 h 5009897"/>
              <a:gd name="connsiteX0" fmla="*/ 141515 w 1230086"/>
              <a:gd name="connsiteY0" fmla="*/ 4015669 h 4757711"/>
              <a:gd name="connsiteX1" fmla="*/ 76200 w 1230086"/>
              <a:gd name="connsiteY1" fmla="*/ 4244269 h 4757711"/>
              <a:gd name="connsiteX2" fmla="*/ 97972 w 1230086"/>
              <a:gd name="connsiteY2" fmla="*/ 4451097 h 4757711"/>
              <a:gd name="connsiteX3" fmla="*/ 206829 w 1230086"/>
              <a:gd name="connsiteY3" fmla="*/ 2404583 h 4757711"/>
              <a:gd name="connsiteX4" fmla="*/ 185058 w 1230086"/>
              <a:gd name="connsiteY4" fmla="*/ 1762326 h 4757711"/>
              <a:gd name="connsiteX5" fmla="*/ 228600 w 1230086"/>
              <a:gd name="connsiteY5" fmla="*/ 1522840 h 4757711"/>
              <a:gd name="connsiteX6" fmla="*/ 163286 w 1230086"/>
              <a:gd name="connsiteY6" fmla="*/ 1348669 h 4757711"/>
              <a:gd name="connsiteX7" fmla="*/ 217715 w 1230086"/>
              <a:gd name="connsiteY7" fmla="*/ 1207154 h 4757711"/>
              <a:gd name="connsiteX8" fmla="*/ 185058 w 1230086"/>
              <a:gd name="connsiteY8" fmla="*/ 1022097 h 4757711"/>
              <a:gd name="connsiteX9" fmla="*/ 272143 w 1230086"/>
              <a:gd name="connsiteY9" fmla="*/ 869697 h 4757711"/>
              <a:gd name="connsiteX10" fmla="*/ 217715 w 1230086"/>
              <a:gd name="connsiteY10" fmla="*/ 673754 h 4757711"/>
              <a:gd name="connsiteX11" fmla="*/ 272143 w 1230086"/>
              <a:gd name="connsiteY11" fmla="*/ 608440 h 4757711"/>
              <a:gd name="connsiteX12" fmla="*/ 468086 w 1230086"/>
              <a:gd name="connsiteY12" fmla="*/ 749954 h 4757711"/>
              <a:gd name="connsiteX13" fmla="*/ 827315 w 1230086"/>
              <a:gd name="connsiteY13" fmla="*/ 771726 h 4757711"/>
              <a:gd name="connsiteX14" fmla="*/ 1175658 w 1230086"/>
              <a:gd name="connsiteY14" fmla="*/ 543126 h 4757711"/>
              <a:gd name="connsiteX15" fmla="*/ 1153886 w 1230086"/>
              <a:gd name="connsiteY15" fmla="*/ 216554 h 4757711"/>
              <a:gd name="connsiteX16" fmla="*/ 914400 w 1230086"/>
              <a:gd name="connsiteY16" fmla="*/ 85926 h 4757711"/>
              <a:gd name="connsiteX17" fmla="*/ 783772 w 1230086"/>
              <a:gd name="connsiteY17" fmla="*/ 173011 h 4757711"/>
              <a:gd name="connsiteX18" fmla="*/ 783772 w 1230086"/>
              <a:gd name="connsiteY18" fmla="*/ 20611 h 4757711"/>
              <a:gd name="connsiteX19" fmla="*/ 719947 w 1230086"/>
              <a:gd name="connsiteY19" fmla="*/ 49348 h 4757711"/>
              <a:gd name="connsiteX20" fmla="*/ 696686 w 1230086"/>
              <a:gd name="connsiteY20" fmla="*/ 140354 h 4757711"/>
              <a:gd name="connsiteX21" fmla="*/ 664029 w 1230086"/>
              <a:gd name="connsiteY21" fmla="*/ 238326 h 4757711"/>
              <a:gd name="connsiteX22" fmla="*/ 631372 w 1230086"/>
              <a:gd name="connsiteY22" fmla="*/ 336297 h 4757711"/>
              <a:gd name="connsiteX23" fmla="*/ 555172 w 1230086"/>
              <a:gd name="connsiteY23" fmla="*/ 412497 h 4757711"/>
              <a:gd name="connsiteX24" fmla="*/ 424543 w 1230086"/>
              <a:gd name="connsiteY24" fmla="*/ 499583 h 4757711"/>
              <a:gd name="connsiteX25" fmla="*/ 250372 w 1230086"/>
              <a:gd name="connsiteY25" fmla="*/ 532240 h 4757711"/>
              <a:gd name="connsiteX26" fmla="*/ 76200 w 1230086"/>
              <a:gd name="connsiteY26" fmla="*/ 651983 h 4757711"/>
              <a:gd name="connsiteX27" fmla="*/ 152400 w 1230086"/>
              <a:gd name="connsiteY27" fmla="*/ 902354 h 4757711"/>
              <a:gd name="connsiteX28" fmla="*/ 43543 w 1230086"/>
              <a:gd name="connsiteY28" fmla="*/ 1076526 h 4757711"/>
              <a:gd name="connsiteX29" fmla="*/ 87086 w 1230086"/>
              <a:gd name="connsiteY29" fmla="*/ 1228926 h 4757711"/>
              <a:gd name="connsiteX30" fmla="*/ 0 w 1230086"/>
              <a:gd name="connsiteY30" fmla="*/ 1348669 h 4757711"/>
              <a:gd name="connsiteX31" fmla="*/ 87086 w 1230086"/>
              <a:gd name="connsiteY31" fmla="*/ 1490183 h 4757711"/>
              <a:gd name="connsiteX32" fmla="*/ 54429 w 1230086"/>
              <a:gd name="connsiteY32" fmla="*/ 1718783 h 4757711"/>
              <a:gd name="connsiteX33" fmla="*/ 54429 w 1230086"/>
              <a:gd name="connsiteY33" fmla="*/ 2252183 h 4757711"/>
              <a:gd name="connsiteX0" fmla="*/ 141515 w 1230086"/>
              <a:gd name="connsiteY0" fmla="*/ 4015669 h 4512783"/>
              <a:gd name="connsiteX1" fmla="*/ 76200 w 1230086"/>
              <a:gd name="connsiteY1" fmla="*/ 4244269 h 4512783"/>
              <a:gd name="connsiteX2" fmla="*/ 206829 w 1230086"/>
              <a:gd name="connsiteY2" fmla="*/ 2404583 h 4512783"/>
              <a:gd name="connsiteX3" fmla="*/ 185058 w 1230086"/>
              <a:gd name="connsiteY3" fmla="*/ 1762326 h 4512783"/>
              <a:gd name="connsiteX4" fmla="*/ 228600 w 1230086"/>
              <a:gd name="connsiteY4" fmla="*/ 1522840 h 4512783"/>
              <a:gd name="connsiteX5" fmla="*/ 163286 w 1230086"/>
              <a:gd name="connsiteY5" fmla="*/ 1348669 h 4512783"/>
              <a:gd name="connsiteX6" fmla="*/ 217715 w 1230086"/>
              <a:gd name="connsiteY6" fmla="*/ 1207154 h 4512783"/>
              <a:gd name="connsiteX7" fmla="*/ 185058 w 1230086"/>
              <a:gd name="connsiteY7" fmla="*/ 1022097 h 4512783"/>
              <a:gd name="connsiteX8" fmla="*/ 272143 w 1230086"/>
              <a:gd name="connsiteY8" fmla="*/ 869697 h 4512783"/>
              <a:gd name="connsiteX9" fmla="*/ 217715 w 1230086"/>
              <a:gd name="connsiteY9" fmla="*/ 673754 h 4512783"/>
              <a:gd name="connsiteX10" fmla="*/ 272143 w 1230086"/>
              <a:gd name="connsiteY10" fmla="*/ 608440 h 4512783"/>
              <a:gd name="connsiteX11" fmla="*/ 468086 w 1230086"/>
              <a:gd name="connsiteY11" fmla="*/ 749954 h 4512783"/>
              <a:gd name="connsiteX12" fmla="*/ 827315 w 1230086"/>
              <a:gd name="connsiteY12" fmla="*/ 771726 h 4512783"/>
              <a:gd name="connsiteX13" fmla="*/ 1175658 w 1230086"/>
              <a:gd name="connsiteY13" fmla="*/ 543126 h 4512783"/>
              <a:gd name="connsiteX14" fmla="*/ 1153886 w 1230086"/>
              <a:gd name="connsiteY14" fmla="*/ 216554 h 4512783"/>
              <a:gd name="connsiteX15" fmla="*/ 914400 w 1230086"/>
              <a:gd name="connsiteY15" fmla="*/ 85926 h 4512783"/>
              <a:gd name="connsiteX16" fmla="*/ 783772 w 1230086"/>
              <a:gd name="connsiteY16" fmla="*/ 173011 h 4512783"/>
              <a:gd name="connsiteX17" fmla="*/ 783772 w 1230086"/>
              <a:gd name="connsiteY17" fmla="*/ 20611 h 4512783"/>
              <a:gd name="connsiteX18" fmla="*/ 719947 w 1230086"/>
              <a:gd name="connsiteY18" fmla="*/ 49348 h 4512783"/>
              <a:gd name="connsiteX19" fmla="*/ 696686 w 1230086"/>
              <a:gd name="connsiteY19" fmla="*/ 140354 h 4512783"/>
              <a:gd name="connsiteX20" fmla="*/ 664029 w 1230086"/>
              <a:gd name="connsiteY20" fmla="*/ 238326 h 4512783"/>
              <a:gd name="connsiteX21" fmla="*/ 631372 w 1230086"/>
              <a:gd name="connsiteY21" fmla="*/ 336297 h 4512783"/>
              <a:gd name="connsiteX22" fmla="*/ 555172 w 1230086"/>
              <a:gd name="connsiteY22" fmla="*/ 412497 h 4512783"/>
              <a:gd name="connsiteX23" fmla="*/ 424543 w 1230086"/>
              <a:gd name="connsiteY23" fmla="*/ 499583 h 4512783"/>
              <a:gd name="connsiteX24" fmla="*/ 250372 w 1230086"/>
              <a:gd name="connsiteY24" fmla="*/ 532240 h 4512783"/>
              <a:gd name="connsiteX25" fmla="*/ 76200 w 1230086"/>
              <a:gd name="connsiteY25" fmla="*/ 651983 h 4512783"/>
              <a:gd name="connsiteX26" fmla="*/ 152400 w 1230086"/>
              <a:gd name="connsiteY26" fmla="*/ 902354 h 4512783"/>
              <a:gd name="connsiteX27" fmla="*/ 43543 w 1230086"/>
              <a:gd name="connsiteY27" fmla="*/ 1076526 h 4512783"/>
              <a:gd name="connsiteX28" fmla="*/ 87086 w 1230086"/>
              <a:gd name="connsiteY28" fmla="*/ 1228926 h 4512783"/>
              <a:gd name="connsiteX29" fmla="*/ 0 w 1230086"/>
              <a:gd name="connsiteY29" fmla="*/ 1348669 h 4512783"/>
              <a:gd name="connsiteX30" fmla="*/ 87086 w 1230086"/>
              <a:gd name="connsiteY30" fmla="*/ 1490183 h 4512783"/>
              <a:gd name="connsiteX31" fmla="*/ 54429 w 1230086"/>
              <a:gd name="connsiteY31" fmla="*/ 1718783 h 4512783"/>
              <a:gd name="connsiteX32" fmla="*/ 54429 w 1230086"/>
              <a:gd name="connsiteY32" fmla="*/ 2252183 h 4512783"/>
              <a:gd name="connsiteX0" fmla="*/ 141515 w 1230086"/>
              <a:gd name="connsiteY0" fmla="*/ 4015669 h 4015669"/>
              <a:gd name="connsiteX1" fmla="*/ 206829 w 1230086"/>
              <a:gd name="connsiteY1" fmla="*/ 2404583 h 4015669"/>
              <a:gd name="connsiteX2" fmla="*/ 185058 w 1230086"/>
              <a:gd name="connsiteY2" fmla="*/ 1762326 h 4015669"/>
              <a:gd name="connsiteX3" fmla="*/ 228600 w 1230086"/>
              <a:gd name="connsiteY3" fmla="*/ 1522840 h 4015669"/>
              <a:gd name="connsiteX4" fmla="*/ 163286 w 1230086"/>
              <a:gd name="connsiteY4" fmla="*/ 1348669 h 4015669"/>
              <a:gd name="connsiteX5" fmla="*/ 217715 w 1230086"/>
              <a:gd name="connsiteY5" fmla="*/ 1207154 h 4015669"/>
              <a:gd name="connsiteX6" fmla="*/ 185058 w 1230086"/>
              <a:gd name="connsiteY6" fmla="*/ 1022097 h 4015669"/>
              <a:gd name="connsiteX7" fmla="*/ 272143 w 1230086"/>
              <a:gd name="connsiteY7" fmla="*/ 869697 h 4015669"/>
              <a:gd name="connsiteX8" fmla="*/ 217715 w 1230086"/>
              <a:gd name="connsiteY8" fmla="*/ 673754 h 4015669"/>
              <a:gd name="connsiteX9" fmla="*/ 272143 w 1230086"/>
              <a:gd name="connsiteY9" fmla="*/ 608440 h 4015669"/>
              <a:gd name="connsiteX10" fmla="*/ 468086 w 1230086"/>
              <a:gd name="connsiteY10" fmla="*/ 749954 h 4015669"/>
              <a:gd name="connsiteX11" fmla="*/ 827315 w 1230086"/>
              <a:gd name="connsiteY11" fmla="*/ 771726 h 4015669"/>
              <a:gd name="connsiteX12" fmla="*/ 1175658 w 1230086"/>
              <a:gd name="connsiteY12" fmla="*/ 543126 h 4015669"/>
              <a:gd name="connsiteX13" fmla="*/ 1153886 w 1230086"/>
              <a:gd name="connsiteY13" fmla="*/ 216554 h 4015669"/>
              <a:gd name="connsiteX14" fmla="*/ 914400 w 1230086"/>
              <a:gd name="connsiteY14" fmla="*/ 85926 h 4015669"/>
              <a:gd name="connsiteX15" fmla="*/ 783772 w 1230086"/>
              <a:gd name="connsiteY15" fmla="*/ 173011 h 4015669"/>
              <a:gd name="connsiteX16" fmla="*/ 783772 w 1230086"/>
              <a:gd name="connsiteY16" fmla="*/ 20611 h 4015669"/>
              <a:gd name="connsiteX17" fmla="*/ 719947 w 1230086"/>
              <a:gd name="connsiteY17" fmla="*/ 49348 h 4015669"/>
              <a:gd name="connsiteX18" fmla="*/ 696686 w 1230086"/>
              <a:gd name="connsiteY18" fmla="*/ 140354 h 4015669"/>
              <a:gd name="connsiteX19" fmla="*/ 664029 w 1230086"/>
              <a:gd name="connsiteY19" fmla="*/ 238326 h 4015669"/>
              <a:gd name="connsiteX20" fmla="*/ 631372 w 1230086"/>
              <a:gd name="connsiteY20" fmla="*/ 336297 h 4015669"/>
              <a:gd name="connsiteX21" fmla="*/ 555172 w 1230086"/>
              <a:gd name="connsiteY21" fmla="*/ 412497 h 4015669"/>
              <a:gd name="connsiteX22" fmla="*/ 424543 w 1230086"/>
              <a:gd name="connsiteY22" fmla="*/ 499583 h 4015669"/>
              <a:gd name="connsiteX23" fmla="*/ 250372 w 1230086"/>
              <a:gd name="connsiteY23" fmla="*/ 532240 h 4015669"/>
              <a:gd name="connsiteX24" fmla="*/ 76200 w 1230086"/>
              <a:gd name="connsiteY24" fmla="*/ 651983 h 4015669"/>
              <a:gd name="connsiteX25" fmla="*/ 152400 w 1230086"/>
              <a:gd name="connsiteY25" fmla="*/ 902354 h 4015669"/>
              <a:gd name="connsiteX26" fmla="*/ 43543 w 1230086"/>
              <a:gd name="connsiteY26" fmla="*/ 1076526 h 4015669"/>
              <a:gd name="connsiteX27" fmla="*/ 87086 w 1230086"/>
              <a:gd name="connsiteY27" fmla="*/ 1228926 h 4015669"/>
              <a:gd name="connsiteX28" fmla="*/ 0 w 1230086"/>
              <a:gd name="connsiteY28" fmla="*/ 1348669 h 4015669"/>
              <a:gd name="connsiteX29" fmla="*/ 87086 w 1230086"/>
              <a:gd name="connsiteY29" fmla="*/ 1490183 h 4015669"/>
              <a:gd name="connsiteX30" fmla="*/ 54429 w 1230086"/>
              <a:gd name="connsiteY30" fmla="*/ 1718783 h 4015669"/>
              <a:gd name="connsiteX31" fmla="*/ 54429 w 1230086"/>
              <a:gd name="connsiteY31" fmla="*/ 2252183 h 4015669"/>
              <a:gd name="connsiteX0" fmla="*/ 147586 w 1230086"/>
              <a:gd name="connsiteY0" fmla="*/ 2520391 h 2530927"/>
              <a:gd name="connsiteX1" fmla="*/ 206829 w 1230086"/>
              <a:gd name="connsiteY1" fmla="*/ 2404583 h 2530927"/>
              <a:gd name="connsiteX2" fmla="*/ 185058 w 1230086"/>
              <a:gd name="connsiteY2" fmla="*/ 1762326 h 2530927"/>
              <a:gd name="connsiteX3" fmla="*/ 228600 w 1230086"/>
              <a:gd name="connsiteY3" fmla="*/ 1522840 h 2530927"/>
              <a:gd name="connsiteX4" fmla="*/ 163286 w 1230086"/>
              <a:gd name="connsiteY4" fmla="*/ 1348669 h 2530927"/>
              <a:gd name="connsiteX5" fmla="*/ 217715 w 1230086"/>
              <a:gd name="connsiteY5" fmla="*/ 1207154 h 2530927"/>
              <a:gd name="connsiteX6" fmla="*/ 185058 w 1230086"/>
              <a:gd name="connsiteY6" fmla="*/ 1022097 h 2530927"/>
              <a:gd name="connsiteX7" fmla="*/ 272143 w 1230086"/>
              <a:gd name="connsiteY7" fmla="*/ 869697 h 2530927"/>
              <a:gd name="connsiteX8" fmla="*/ 217715 w 1230086"/>
              <a:gd name="connsiteY8" fmla="*/ 673754 h 2530927"/>
              <a:gd name="connsiteX9" fmla="*/ 272143 w 1230086"/>
              <a:gd name="connsiteY9" fmla="*/ 608440 h 2530927"/>
              <a:gd name="connsiteX10" fmla="*/ 468086 w 1230086"/>
              <a:gd name="connsiteY10" fmla="*/ 749954 h 2530927"/>
              <a:gd name="connsiteX11" fmla="*/ 827315 w 1230086"/>
              <a:gd name="connsiteY11" fmla="*/ 771726 h 2530927"/>
              <a:gd name="connsiteX12" fmla="*/ 1175658 w 1230086"/>
              <a:gd name="connsiteY12" fmla="*/ 543126 h 2530927"/>
              <a:gd name="connsiteX13" fmla="*/ 1153886 w 1230086"/>
              <a:gd name="connsiteY13" fmla="*/ 216554 h 2530927"/>
              <a:gd name="connsiteX14" fmla="*/ 914400 w 1230086"/>
              <a:gd name="connsiteY14" fmla="*/ 85926 h 2530927"/>
              <a:gd name="connsiteX15" fmla="*/ 783772 w 1230086"/>
              <a:gd name="connsiteY15" fmla="*/ 173011 h 2530927"/>
              <a:gd name="connsiteX16" fmla="*/ 783772 w 1230086"/>
              <a:gd name="connsiteY16" fmla="*/ 20611 h 2530927"/>
              <a:gd name="connsiteX17" fmla="*/ 719947 w 1230086"/>
              <a:gd name="connsiteY17" fmla="*/ 49348 h 2530927"/>
              <a:gd name="connsiteX18" fmla="*/ 696686 w 1230086"/>
              <a:gd name="connsiteY18" fmla="*/ 140354 h 2530927"/>
              <a:gd name="connsiteX19" fmla="*/ 664029 w 1230086"/>
              <a:gd name="connsiteY19" fmla="*/ 238326 h 2530927"/>
              <a:gd name="connsiteX20" fmla="*/ 631372 w 1230086"/>
              <a:gd name="connsiteY20" fmla="*/ 336297 h 2530927"/>
              <a:gd name="connsiteX21" fmla="*/ 555172 w 1230086"/>
              <a:gd name="connsiteY21" fmla="*/ 412497 h 2530927"/>
              <a:gd name="connsiteX22" fmla="*/ 424543 w 1230086"/>
              <a:gd name="connsiteY22" fmla="*/ 499583 h 2530927"/>
              <a:gd name="connsiteX23" fmla="*/ 250372 w 1230086"/>
              <a:gd name="connsiteY23" fmla="*/ 532240 h 2530927"/>
              <a:gd name="connsiteX24" fmla="*/ 76200 w 1230086"/>
              <a:gd name="connsiteY24" fmla="*/ 651983 h 2530927"/>
              <a:gd name="connsiteX25" fmla="*/ 152400 w 1230086"/>
              <a:gd name="connsiteY25" fmla="*/ 902354 h 2530927"/>
              <a:gd name="connsiteX26" fmla="*/ 43543 w 1230086"/>
              <a:gd name="connsiteY26" fmla="*/ 1076526 h 2530927"/>
              <a:gd name="connsiteX27" fmla="*/ 87086 w 1230086"/>
              <a:gd name="connsiteY27" fmla="*/ 1228926 h 2530927"/>
              <a:gd name="connsiteX28" fmla="*/ 0 w 1230086"/>
              <a:gd name="connsiteY28" fmla="*/ 1348669 h 2530927"/>
              <a:gd name="connsiteX29" fmla="*/ 87086 w 1230086"/>
              <a:gd name="connsiteY29" fmla="*/ 1490183 h 2530927"/>
              <a:gd name="connsiteX30" fmla="*/ 54429 w 1230086"/>
              <a:gd name="connsiteY30" fmla="*/ 1718783 h 2530927"/>
              <a:gd name="connsiteX31" fmla="*/ 54429 w 1230086"/>
              <a:gd name="connsiteY31"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1718783 h 2530927"/>
              <a:gd name="connsiteX30" fmla="*/ 54429 w 1230086"/>
              <a:gd name="connsiteY30"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2252183 h 2530927"/>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28" fmla="*/ 54429 w 1230086"/>
              <a:gd name="connsiteY28" fmla="*/ 2252183 h 2404583"/>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0" fmla="*/ 185058 w 1230086"/>
              <a:gd name="connsiteY0" fmla="*/ 1762326 h 1762327"/>
              <a:gd name="connsiteX1" fmla="*/ 163286 w 1230086"/>
              <a:gd name="connsiteY1" fmla="*/ 1348669 h 1762327"/>
              <a:gd name="connsiteX2" fmla="*/ 217715 w 1230086"/>
              <a:gd name="connsiteY2" fmla="*/ 1207154 h 1762327"/>
              <a:gd name="connsiteX3" fmla="*/ 185058 w 1230086"/>
              <a:gd name="connsiteY3" fmla="*/ 1022097 h 1762327"/>
              <a:gd name="connsiteX4" fmla="*/ 272143 w 1230086"/>
              <a:gd name="connsiteY4" fmla="*/ 869697 h 1762327"/>
              <a:gd name="connsiteX5" fmla="*/ 217715 w 1230086"/>
              <a:gd name="connsiteY5" fmla="*/ 673754 h 1762327"/>
              <a:gd name="connsiteX6" fmla="*/ 272143 w 1230086"/>
              <a:gd name="connsiteY6" fmla="*/ 608440 h 1762327"/>
              <a:gd name="connsiteX7" fmla="*/ 468086 w 1230086"/>
              <a:gd name="connsiteY7" fmla="*/ 749954 h 1762327"/>
              <a:gd name="connsiteX8" fmla="*/ 827315 w 1230086"/>
              <a:gd name="connsiteY8" fmla="*/ 771726 h 1762327"/>
              <a:gd name="connsiteX9" fmla="*/ 1175658 w 1230086"/>
              <a:gd name="connsiteY9" fmla="*/ 543126 h 1762327"/>
              <a:gd name="connsiteX10" fmla="*/ 1153886 w 1230086"/>
              <a:gd name="connsiteY10" fmla="*/ 216554 h 1762327"/>
              <a:gd name="connsiteX11" fmla="*/ 914400 w 1230086"/>
              <a:gd name="connsiteY11" fmla="*/ 85926 h 1762327"/>
              <a:gd name="connsiteX12" fmla="*/ 783772 w 1230086"/>
              <a:gd name="connsiteY12" fmla="*/ 173011 h 1762327"/>
              <a:gd name="connsiteX13" fmla="*/ 783772 w 1230086"/>
              <a:gd name="connsiteY13" fmla="*/ 20611 h 1762327"/>
              <a:gd name="connsiteX14" fmla="*/ 719947 w 1230086"/>
              <a:gd name="connsiteY14" fmla="*/ 49348 h 1762327"/>
              <a:gd name="connsiteX15" fmla="*/ 696686 w 1230086"/>
              <a:gd name="connsiteY15" fmla="*/ 140354 h 1762327"/>
              <a:gd name="connsiteX16" fmla="*/ 664029 w 1230086"/>
              <a:gd name="connsiteY16" fmla="*/ 238326 h 1762327"/>
              <a:gd name="connsiteX17" fmla="*/ 631372 w 1230086"/>
              <a:gd name="connsiteY17" fmla="*/ 336297 h 1762327"/>
              <a:gd name="connsiteX18" fmla="*/ 555172 w 1230086"/>
              <a:gd name="connsiteY18" fmla="*/ 412497 h 1762327"/>
              <a:gd name="connsiteX19" fmla="*/ 424543 w 1230086"/>
              <a:gd name="connsiteY19" fmla="*/ 499583 h 1762327"/>
              <a:gd name="connsiteX20" fmla="*/ 250372 w 1230086"/>
              <a:gd name="connsiteY20" fmla="*/ 532240 h 1762327"/>
              <a:gd name="connsiteX21" fmla="*/ 76200 w 1230086"/>
              <a:gd name="connsiteY21" fmla="*/ 651983 h 1762327"/>
              <a:gd name="connsiteX22" fmla="*/ 152400 w 1230086"/>
              <a:gd name="connsiteY22" fmla="*/ 902354 h 1762327"/>
              <a:gd name="connsiteX23" fmla="*/ 43543 w 1230086"/>
              <a:gd name="connsiteY23" fmla="*/ 1076526 h 1762327"/>
              <a:gd name="connsiteX24" fmla="*/ 87086 w 1230086"/>
              <a:gd name="connsiteY24" fmla="*/ 1228926 h 1762327"/>
              <a:gd name="connsiteX25" fmla="*/ 0 w 1230086"/>
              <a:gd name="connsiteY25" fmla="*/ 1348669 h 1762327"/>
              <a:gd name="connsiteX26" fmla="*/ 87086 w 1230086"/>
              <a:gd name="connsiteY26" fmla="*/ 1490183 h 1762327"/>
              <a:gd name="connsiteX0" fmla="*/ 163286 w 1230086"/>
              <a:gd name="connsiteY0" fmla="*/ 1348669 h 1490183"/>
              <a:gd name="connsiteX1" fmla="*/ 217715 w 1230086"/>
              <a:gd name="connsiteY1" fmla="*/ 1207154 h 1490183"/>
              <a:gd name="connsiteX2" fmla="*/ 185058 w 1230086"/>
              <a:gd name="connsiteY2" fmla="*/ 1022097 h 1490183"/>
              <a:gd name="connsiteX3" fmla="*/ 272143 w 1230086"/>
              <a:gd name="connsiteY3" fmla="*/ 869697 h 1490183"/>
              <a:gd name="connsiteX4" fmla="*/ 217715 w 1230086"/>
              <a:gd name="connsiteY4" fmla="*/ 673754 h 1490183"/>
              <a:gd name="connsiteX5" fmla="*/ 272143 w 1230086"/>
              <a:gd name="connsiteY5" fmla="*/ 608440 h 1490183"/>
              <a:gd name="connsiteX6" fmla="*/ 468086 w 1230086"/>
              <a:gd name="connsiteY6" fmla="*/ 749954 h 1490183"/>
              <a:gd name="connsiteX7" fmla="*/ 827315 w 1230086"/>
              <a:gd name="connsiteY7" fmla="*/ 771726 h 1490183"/>
              <a:gd name="connsiteX8" fmla="*/ 1175658 w 1230086"/>
              <a:gd name="connsiteY8" fmla="*/ 543126 h 1490183"/>
              <a:gd name="connsiteX9" fmla="*/ 1153886 w 1230086"/>
              <a:gd name="connsiteY9" fmla="*/ 216554 h 1490183"/>
              <a:gd name="connsiteX10" fmla="*/ 914400 w 1230086"/>
              <a:gd name="connsiteY10" fmla="*/ 85926 h 1490183"/>
              <a:gd name="connsiteX11" fmla="*/ 783772 w 1230086"/>
              <a:gd name="connsiteY11" fmla="*/ 173011 h 1490183"/>
              <a:gd name="connsiteX12" fmla="*/ 783772 w 1230086"/>
              <a:gd name="connsiteY12" fmla="*/ 20611 h 1490183"/>
              <a:gd name="connsiteX13" fmla="*/ 719947 w 1230086"/>
              <a:gd name="connsiteY13" fmla="*/ 49348 h 1490183"/>
              <a:gd name="connsiteX14" fmla="*/ 696686 w 1230086"/>
              <a:gd name="connsiteY14" fmla="*/ 140354 h 1490183"/>
              <a:gd name="connsiteX15" fmla="*/ 664029 w 1230086"/>
              <a:gd name="connsiteY15" fmla="*/ 238326 h 1490183"/>
              <a:gd name="connsiteX16" fmla="*/ 631372 w 1230086"/>
              <a:gd name="connsiteY16" fmla="*/ 336297 h 1490183"/>
              <a:gd name="connsiteX17" fmla="*/ 555172 w 1230086"/>
              <a:gd name="connsiteY17" fmla="*/ 412497 h 1490183"/>
              <a:gd name="connsiteX18" fmla="*/ 424543 w 1230086"/>
              <a:gd name="connsiteY18" fmla="*/ 499583 h 1490183"/>
              <a:gd name="connsiteX19" fmla="*/ 250372 w 1230086"/>
              <a:gd name="connsiteY19" fmla="*/ 532240 h 1490183"/>
              <a:gd name="connsiteX20" fmla="*/ 76200 w 1230086"/>
              <a:gd name="connsiteY20" fmla="*/ 651983 h 1490183"/>
              <a:gd name="connsiteX21" fmla="*/ 152400 w 1230086"/>
              <a:gd name="connsiteY21" fmla="*/ 902354 h 1490183"/>
              <a:gd name="connsiteX22" fmla="*/ 43543 w 1230086"/>
              <a:gd name="connsiteY22" fmla="*/ 1076526 h 1490183"/>
              <a:gd name="connsiteX23" fmla="*/ 87086 w 1230086"/>
              <a:gd name="connsiteY23" fmla="*/ 1228926 h 1490183"/>
              <a:gd name="connsiteX24" fmla="*/ 0 w 1230086"/>
              <a:gd name="connsiteY24" fmla="*/ 1348669 h 1490183"/>
              <a:gd name="connsiteX25" fmla="*/ 87086 w 1230086"/>
              <a:gd name="connsiteY25" fmla="*/ 1490183 h 1490183"/>
              <a:gd name="connsiteX0" fmla="*/ 163286 w 1230086"/>
              <a:gd name="connsiteY0" fmla="*/ 1348669 h 1348668"/>
              <a:gd name="connsiteX1" fmla="*/ 217715 w 1230086"/>
              <a:gd name="connsiteY1" fmla="*/ 1207154 h 1348668"/>
              <a:gd name="connsiteX2" fmla="*/ 185058 w 1230086"/>
              <a:gd name="connsiteY2" fmla="*/ 1022097 h 1348668"/>
              <a:gd name="connsiteX3" fmla="*/ 272143 w 1230086"/>
              <a:gd name="connsiteY3" fmla="*/ 869697 h 1348668"/>
              <a:gd name="connsiteX4" fmla="*/ 217715 w 1230086"/>
              <a:gd name="connsiteY4" fmla="*/ 673754 h 1348668"/>
              <a:gd name="connsiteX5" fmla="*/ 272143 w 1230086"/>
              <a:gd name="connsiteY5" fmla="*/ 608440 h 1348668"/>
              <a:gd name="connsiteX6" fmla="*/ 468086 w 1230086"/>
              <a:gd name="connsiteY6" fmla="*/ 749954 h 1348668"/>
              <a:gd name="connsiteX7" fmla="*/ 827315 w 1230086"/>
              <a:gd name="connsiteY7" fmla="*/ 771726 h 1348668"/>
              <a:gd name="connsiteX8" fmla="*/ 1175658 w 1230086"/>
              <a:gd name="connsiteY8" fmla="*/ 543126 h 1348668"/>
              <a:gd name="connsiteX9" fmla="*/ 1153886 w 1230086"/>
              <a:gd name="connsiteY9" fmla="*/ 216554 h 1348668"/>
              <a:gd name="connsiteX10" fmla="*/ 914400 w 1230086"/>
              <a:gd name="connsiteY10" fmla="*/ 85926 h 1348668"/>
              <a:gd name="connsiteX11" fmla="*/ 783772 w 1230086"/>
              <a:gd name="connsiteY11" fmla="*/ 173011 h 1348668"/>
              <a:gd name="connsiteX12" fmla="*/ 783772 w 1230086"/>
              <a:gd name="connsiteY12" fmla="*/ 20611 h 1348668"/>
              <a:gd name="connsiteX13" fmla="*/ 719947 w 1230086"/>
              <a:gd name="connsiteY13" fmla="*/ 49348 h 1348668"/>
              <a:gd name="connsiteX14" fmla="*/ 696686 w 1230086"/>
              <a:gd name="connsiteY14" fmla="*/ 140354 h 1348668"/>
              <a:gd name="connsiteX15" fmla="*/ 664029 w 1230086"/>
              <a:gd name="connsiteY15" fmla="*/ 238326 h 1348668"/>
              <a:gd name="connsiteX16" fmla="*/ 631372 w 1230086"/>
              <a:gd name="connsiteY16" fmla="*/ 336297 h 1348668"/>
              <a:gd name="connsiteX17" fmla="*/ 555172 w 1230086"/>
              <a:gd name="connsiteY17" fmla="*/ 412497 h 1348668"/>
              <a:gd name="connsiteX18" fmla="*/ 424543 w 1230086"/>
              <a:gd name="connsiteY18" fmla="*/ 499583 h 1348668"/>
              <a:gd name="connsiteX19" fmla="*/ 250372 w 1230086"/>
              <a:gd name="connsiteY19" fmla="*/ 532240 h 1348668"/>
              <a:gd name="connsiteX20" fmla="*/ 76200 w 1230086"/>
              <a:gd name="connsiteY20" fmla="*/ 651983 h 1348668"/>
              <a:gd name="connsiteX21" fmla="*/ 152400 w 1230086"/>
              <a:gd name="connsiteY21" fmla="*/ 902354 h 1348668"/>
              <a:gd name="connsiteX22" fmla="*/ 43543 w 1230086"/>
              <a:gd name="connsiteY22" fmla="*/ 1076526 h 1348668"/>
              <a:gd name="connsiteX23" fmla="*/ 87086 w 1230086"/>
              <a:gd name="connsiteY23" fmla="*/ 1228926 h 1348668"/>
              <a:gd name="connsiteX24" fmla="*/ 0 w 1230086"/>
              <a:gd name="connsiteY24" fmla="*/ 1348669 h 134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0086" h="1348668">
                <a:moveTo>
                  <a:pt x="163286" y="1348669"/>
                </a:moveTo>
                <a:cubicBezTo>
                  <a:pt x="168729" y="1256140"/>
                  <a:pt x="214086" y="1261583"/>
                  <a:pt x="217715" y="1207154"/>
                </a:cubicBezTo>
                <a:cubicBezTo>
                  <a:pt x="221344" y="1152725"/>
                  <a:pt x="175987" y="1078340"/>
                  <a:pt x="185058" y="1022097"/>
                </a:cubicBezTo>
                <a:cubicBezTo>
                  <a:pt x="194129" y="965854"/>
                  <a:pt x="266700" y="927754"/>
                  <a:pt x="272143" y="869697"/>
                </a:cubicBezTo>
                <a:cubicBezTo>
                  <a:pt x="277586" y="811640"/>
                  <a:pt x="217715" y="717297"/>
                  <a:pt x="217715" y="673754"/>
                </a:cubicBezTo>
                <a:cubicBezTo>
                  <a:pt x="217715" y="630211"/>
                  <a:pt x="230415" y="595740"/>
                  <a:pt x="272143" y="608440"/>
                </a:cubicBezTo>
                <a:cubicBezTo>
                  <a:pt x="313871" y="621140"/>
                  <a:pt x="375557" y="722740"/>
                  <a:pt x="468086" y="749954"/>
                </a:cubicBezTo>
                <a:cubicBezTo>
                  <a:pt x="560615" y="777168"/>
                  <a:pt x="709386" y="806197"/>
                  <a:pt x="827315" y="771726"/>
                </a:cubicBezTo>
                <a:cubicBezTo>
                  <a:pt x="945244" y="737255"/>
                  <a:pt x="1121230" y="635655"/>
                  <a:pt x="1175658" y="543126"/>
                </a:cubicBezTo>
                <a:cubicBezTo>
                  <a:pt x="1230086" y="450597"/>
                  <a:pt x="1197429" y="292754"/>
                  <a:pt x="1153886" y="216554"/>
                </a:cubicBezTo>
                <a:cubicBezTo>
                  <a:pt x="1110343" y="140354"/>
                  <a:pt x="976086" y="93183"/>
                  <a:pt x="914400" y="85926"/>
                </a:cubicBezTo>
                <a:cubicBezTo>
                  <a:pt x="852714" y="78669"/>
                  <a:pt x="805543" y="183897"/>
                  <a:pt x="783772" y="173011"/>
                </a:cubicBezTo>
                <a:cubicBezTo>
                  <a:pt x="762001" y="162125"/>
                  <a:pt x="794410" y="41222"/>
                  <a:pt x="783772" y="20611"/>
                </a:cubicBezTo>
                <a:cubicBezTo>
                  <a:pt x="773134" y="0"/>
                  <a:pt x="734461" y="29391"/>
                  <a:pt x="719947" y="49348"/>
                </a:cubicBezTo>
                <a:cubicBezTo>
                  <a:pt x="705433" y="69305"/>
                  <a:pt x="706006" y="108858"/>
                  <a:pt x="696686" y="140354"/>
                </a:cubicBezTo>
                <a:cubicBezTo>
                  <a:pt x="687366" y="171850"/>
                  <a:pt x="664029" y="238326"/>
                  <a:pt x="664029" y="238326"/>
                </a:cubicBezTo>
                <a:cubicBezTo>
                  <a:pt x="653143" y="270983"/>
                  <a:pt x="649515" y="307269"/>
                  <a:pt x="631372" y="336297"/>
                </a:cubicBezTo>
                <a:cubicBezTo>
                  <a:pt x="613229" y="365325"/>
                  <a:pt x="589643" y="385283"/>
                  <a:pt x="555172" y="412497"/>
                </a:cubicBezTo>
                <a:cubicBezTo>
                  <a:pt x="520701" y="439711"/>
                  <a:pt x="475343" y="479626"/>
                  <a:pt x="424543" y="499583"/>
                </a:cubicBezTo>
                <a:cubicBezTo>
                  <a:pt x="373743" y="519540"/>
                  <a:pt x="308429" y="506840"/>
                  <a:pt x="250372" y="532240"/>
                </a:cubicBezTo>
                <a:cubicBezTo>
                  <a:pt x="192315" y="557640"/>
                  <a:pt x="92529" y="590297"/>
                  <a:pt x="76200" y="651983"/>
                </a:cubicBezTo>
                <a:cubicBezTo>
                  <a:pt x="59871" y="713669"/>
                  <a:pt x="157843" y="831597"/>
                  <a:pt x="152400" y="902354"/>
                </a:cubicBezTo>
                <a:cubicBezTo>
                  <a:pt x="146957" y="973111"/>
                  <a:pt x="54429" y="1022097"/>
                  <a:pt x="43543" y="1076526"/>
                </a:cubicBezTo>
                <a:cubicBezTo>
                  <a:pt x="32657" y="1130955"/>
                  <a:pt x="94343" y="1183569"/>
                  <a:pt x="87086" y="1228926"/>
                </a:cubicBezTo>
                <a:cubicBezTo>
                  <a:pt x="79829" y="1274283"/>
                  <a:pt x="0" y="1305126"/>
                  <a:pt x="0" y="1348669"/>
                </a:cubicBezTo>
              </a:path>
            </a:pathLst>
          </a:cu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0" name="TextovéPole 189">
            <a:extLst>
              <a:ext uri="{FF2B5EF4-FFF2-40B4-BE49-F238E27FC236}">
                <a16:creationId xmlns:a16="http://schemas.microsoft.com/office/drawing/2014/main" id="{B1669377-08AF-45B2-83B0-52873D9421FE}"/>
              </a:ext>
            </a:extLst>
          </p:cNvPr>
          <p:cNvSpPr txBox="1">
            <a:spLocks noChangeArrowheads="1"/>
          </p:cNvSpPr>
          <p:nvPr/>
        </p:nvSpPr>
        <p:spPr bwMode="auto">
          <a:xfrm>
            <a:off x="2279651" y="6581776"/>
            <a:ext cx="178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ENDOCRINE GLANDS</a:t>
            </a:r>
          </a:p>
        </p:txBody>
      </p:sp>
      <p:sp>
        <p:nvSpPr>
          <p:cNvPr id="191" name="TextovéPole 190">
            <a:extLst>
              <a:ext uri="{FF2B5EF4-FFF2-40B4-BE49-F238E27FC236}">
                <a16:creationId xmlns:a16="http://schemas.microsoft.com/office/drawing/2014/main" id="{BF2DD803-C036-479D-A768-B72FA501693E}"/>
              </a:ext>
            </a:extLst>
          </p:cNvPr>
          <p:cNvSpPr txBox="1">
            <a:spLocks noChangeArrowheads="1"/>
          </p:cNvSpPr>
          <p:nvPr/>
        </p:nvSpPr>
        <p:spPr bwMode="auto">
          <a:xfrm>
            <a:off x="4452939" y="6597651"/>
            <a:ext cx="92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MUSCLE</a:t>
            </a:r>
          </a:p>
        </p:txBody>
      </p:sp>
      <p:sp>
        <p:nvSpPr>
          <p:cNvPr id="192" name="TextovéPole 191">
            <a:extLst>
              <a:ext uri="{FF2B5EF4-FFF2-40B4-BE49-F238E27FC236}">
                <a16:creationId xmlns:a16="http://schemas.microsoft.com/office/drawing/2014/main" id="{CE6347B3-E135-45DC-ACC1-FFF7EA2CC5D5}"/>
              </a:ext>
            </a:extLst>
          </p:cNvPr>
          <p:cNvSpPr txBox="1">
            <a:spLocks noChangeArrowheads="1"/>
          </p:cNvSpPr>
          <p:nvPr/>
        </p:nvSpPr>
        <p:spPr bwMode="auto">
          <a:xfrm>
            <a:off x="5375276" y="6597651"/>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PANCREAS</a:t>
            </a:r>
          </a:p>
        </p:txBody>
      </p:sp>
      <p:sp>
        <p:nvSpPr>
          <p:cNvPr id="193" name="TextovéPole 192">
            <a:extLst>
              <a:ext uri="{FF2B5EF4-FFF2-40B4-BE49-F238E27FC236}">
                <a16:creationId xmlns:a16="http://schemas.microsoft.com/office/drawing/2014/main" id="{A6746D00-D48B-438E-903E-D4983752ECED}"/>
              </a:ext>
            </a:extLst>
          </p:cNvPr>
          <p:cNvSpPr txBox="1">
            <a:spLocks noChangeArrowheads="1"/>
          </p:cNvSpPr>
          <p:nvPr/>
        </p:nvSpPr>
        <p:spPr bwMode="auto">
          <a:xfrm>
            <a:off x="6900864"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ADIPOSE TISSUE</a:t>
            </a:r>
          </a:p>
        </p:txBody>
      </p:sp>
      <p:sp>
        <p:nvSpPr>
          <p:cNvPr id="194" name="TextovéPole 193">
            <a:extLst>
              <a:ext uri="{FF2B5EF4-FFF2-40B4-BE49-F238E27FC236}">
                <a16:creationId xmlns:a16="http://schemas.microsoft.com/office/drawing/2014/main" id="{0AEAF077-1418-4E18-A64E-DAF82AE3DC1E}"/>
              </a:ext>
            </a:extLst>
          </p:cNvPr>
          <p:cNvSpPr txBox="1">
            <a:spLocks noChangeArrowheads="1"/>
          </p:cNvSpPr>
          <p:nvPr/>
        </p:nvSpPr>
        <p:spPr bwMode="auto">
          <a:xfrm>
            <a:off x="8772526"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STOMACH/GUT</a:t>
            </a:r>
          </a:p>
        </p:txBody>
      </p:sp>
      <p:cxnSp>
        <p:nvCxnSpPr>
          <p:cNvPr id="196" name="Přímá spojovací šipka 195">
            <a:extLst>
              <a:ext uri="{FF2B5EF4-FFF2-40B4-BE49-F238E27FC236}">
                <a16:creationId xmlns:a16="http://schemas.microsoft.com/office/drawing/2014/main" id="{A309B86E-78AB-40B5-82B0-3F3831DB5E43}"/>
              </a:ext>
            </a:extLst>
          </p:cNvPr>
          <p:cNvCxnSpPr>
            <a:endCxn id="7" idx="4"/>
          </p:cNvCxnSpPr>
          <p:nvPr/>
        </p:nvCxnSpPr>
        <p:spPr>
          <a:xfrm rot="5400000" flipH="1" flipV="1">
            <a:off x="3917158" y="3855245"/>
            <a:ext cx="744537" cy="20034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Přímá spojovací šipka 197">
            <a:extLst>
              <a:ext uri="{FF2B5EF4-FFF2-40B4-BE49-F238E27FC236}">
                <a16:creationId xmlns:a16="http://schemas.microsoft.com/office/drawing/2014/main" id="{6914C71F-D4D6-45DF-8EE9-D7EB5AB1210A}"/>
              </a:ext>
            </a:extLst>
          </p:cNvPr>
          <p:cNvCxnSpPr>
            <a:endCxn id="7" idx="5"/>
          </p:cNvCxnSpPr>
          <p:nvPr/>
        </p:nvCxnSpPr>
        <p:spPr>
          <a:xfrm rot="5400000" flipH="1" flipV="1">
            <a:off x="4926808" y="4474370"/>
            <a:ext cx="700087" cy="8096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0" name="Přímá spojovací šipka 199">
            <a:extLst>
              <a:ext uri="{FF2B5EF4-FFF2-40B4-BE49-F238E27FC236}">
                <a16:creationId xmlns:a16="http://schemas.microsoft.com/office/drawing/2014/main" id="{CB28DBE5-8406-4D5F-94B2-527CF009C0FE}"/>
              </a:ext>
            </a:extLst>
          </p:cNvPr>
          <p:cNvCxnSpPr>
            <a:endCxn id="6" idx="1"/>
          </p:cNvCxnSpPr>
          <p:nvPr/>
        </p:nvCxnSpPr>
        <p:spPr>
          <a:xfrm rot="5400000" flipH="1" flipV="1">
            <a:off x="5641183" y="4718845"/>
            <a:ext cx="712787" cy="3079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2" name="Přímá spojovací šipka 201">
            <a:extLst>
              <a:ext uri="{FF2B5EF4-FFF2-40B4-BE49-F238E27FC236}">
                <a16:creationId xmlns:a16="http://schemas.microsoft.com/office/drawing/2014/main" id="{FD6C3AA4-96CA-4B4A-AFF6-0EDC8B27C76A}"/>
              </a:ext>
            </a:extLst>
          </p:cNvPr>
          <p:cNvCxnSpPr>
            <a:endCxn id="7" idx="7"/>
          </p:cNvCxnSpPr>
          <p:nvPr/>
        </p:nvCxnSpPr>
        <p:spPr>
          <a:xfrm rot="16200000" flipV="1">
            <a:off x="6687344" y="4307681"/>
            <a:ext cx="711200" cy="11318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4" name="Přímá spojovací šipka 203">
            <a:extLst>
              <a:ext uri="{FF2B5EF4-FFF2-40B4-BE49-F238E27FC236}">
                <a16:creationId xmlns:a16="http://schemas.microsoft.com/office/drawing/2014/main" id="{F18932D3-29F7-4C93-9BA4-9F68800FBD3D}"/>
              </a:ext>
            </a:extLst>
          </p:cNvPr>
          <p:cNvCxnSpPr>
            <a:endCxn id="7" idx="8"/>
          </p:cNvCxnSpPr>
          <p:nvPr/>
        </p:nvCxnSpPr>
        <p:spPr>
          <a:xfrm rot="16200000" flipV="1">
            <a:off x="7843045" y="3663157"/>
            <a:ext cx="657225" cy="24749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Zástupný symbol pro zápatí 16">
            <a:extLst>
              <a:ext uri="{FF2B5EF4-FFF2-40B4-BE49-F238E27FC236}">
                <a16:creationId xmlns:a16="http://schemas.microsoft.com/office/drawing/2014/main" id="{5D32ECEF-391E-4A7B-9865-0EBAA8950EF5}"/>
              </a:ext>
            </a:extLst>
          </p:cNvPr>
          <p:cNvSpPr>
            <a:spLocks noGrp="1"/>
          </p:cNvSpPr>
          <p:nvPr>
            <p:ph type="ftr" sz="quarter" idx="11"/>
          </p:nvPr>
        </p:nvSpPr>
        <p:spPr/>
        <p:txBody>
          <a:bodyPr/>
          <a:lstStyle/>
          <a:p>
            <a:pPr>
              <a:defRPr/>
            </a:pPr>
            <a:r>
              <a:rPr lang="cs-CZ" altLang="en-US"/>
              <a:t>Prof. Anna Vašků</a:t>
            </a:r>
          </a:p>
        </p:txBody>
      </p:sp>
      <p:sp>
        <p:nvSpPr>
          <p:cNvPr id="41" name="Zástupný symbol pro číslo snímku 40">
            <a:extLst>
              <a:ext uri="{FF2B5EF4-FFF2-40B4-BE49-F238E27FC236}">
                <a16:creationId xmlns:a16="http://schemas.microsoft.com/office/drawing/2014/main" id="{F25DF72A-8D13-476A-BFB2-4890548F6FDF}"/>
              </a:ext>
            </a:extLst>
          </p:cNvPr>
          <p:cNvSpPr>
            <a:spLocks noGrp="1"/>
          </p:cNvSpPr>
          <p:nvPr>
            <p:ph type="sldNum" sz="quarter" idx="12"/>
          </p:nvPr>
        </p:nvSpPr>
        <p:spPr/>
        <p:txBody>
          <a:bodyPr/>
          <a:lstStyle/>
          <a:p>
            <a:fld id="{8F9125E1-42E0-4078-BAE1-CA1DE73A3D7B}" type="slidenum">
              <a:rPr lang="cs-CZ" altLang="en-US" smtClean="0"/>
              <a:pPr/>
              <a:t>11</a:t>
            </a:fld>
            <a:endParaRPr lang="cs-CZ" altLang="en-US"/>
          </a:p>
        </p:txBody>
      </p:sp>
    </p:spTree>
    <p:extLst>
      <p:ext uri="{BB962C8B-B14F-4D97-AF65-F5344CB8AC3E}">
        <p14:creationId xmlns:p14="http://schemas.microsoft.com/office/powerpoint/2010/main" val="142059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2" presetClass="entr" presetSubtype="1"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nodeType="afterGroup">
                            <p:stCondLst>
                              <p:cond delay="500"/>
                            </p:stCondLst>
                            <p:childTnLst>
                              <p:par>
                                <p:cTn id="67" presetID="22" presetClass="entr" presetSubtype="4"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par>
                          <p:cTn id="79" fill="hold" nodeType="afterGroup">
                            <p:stCondLst>
                              <p:cond delay="1000"/>
                            </p:stCondLst>
                            <p:childTnLst>
                              <p:par>
                                <p:cTn id="80" presetID="22" presetClass="entr" presetSubtype="4"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360"/>
                                          </p:val>
                                        </p:tav>
                                        <p:tav tm="100000">
                                          <p:val>
                                            <p:fltVal val="0"/>
                                          </p:val>
                                        </p:tav>
                                      </p:tavLst>
                                    </p:anim>
                                    <p:animEffect transition="in" filter="fade">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childTnLst>
                          </p:cTn>
                        </p:par>
                        <p:par>
                          <p:cTn id="99" fill="hold" nodeType="afterGroup">
                            <p:stCondLst>
                              <p:cond delay="5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par>
                          <p:cTn id="103" fill="hold" nodeType="afterGroup">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par>
                          <p:cTn id="110" fill="hold" nodeType="afterGroup">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9" presetClass="entr" presetSubtype="0" decel="10000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par>
                                <p:cTn id="122" presetID="49" presetClass="entr" presetSubtype="0" decel="10000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 calcmode="lin" valueType="num">
                                      <p:cBhvr>
                                        <p:cTn id="126" dur="500" fill="hold"/>
                                        <p:tgtEl>
                                          <p:spTgt spid="42"/>
                                        </p:tgtEl>
                                        <p:attrNameLst>
                                          <p:attrName>style.rotation</p:attrName>
                                        </p:attrNameLst>
                                      </p:cBhvr>
                                      <p:tavLst>
                                        <p:tav tm="0">
                                          <p:val>
                                            <p:fltVal val="360"/>
                                          </p:val>
                                        </p:tav>
                                        <p:tav tm="100000">
                                          <p:val>
                                            <p:fltVal val="0"/>
                                          </p:val>
                                        </p:tav>
                                      </p:tavLst>
                                    </p:anim>
                                    <p:animEffect transition="in" filter="fade">
                                      <p:cBhvr>
                                        <p:cTn id="127" dur="500"/>
                                        <p:tgtEl>
                                          <p:spTgt spid="42"/>
                                        </p:tgtEl>
                                      </p:cBhvr>
                                    </p:animEffect>
                                  </p:childTnLst>
                                </p:cTn>
                              </p:par>
                            </p:childTnLst>
                          </p:cTn>
                        </p:par>
                        <p:par>
                          <p:cTn id="128" fill="hold" nodeType="afterGroup">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down)">
                                      <p:cBhvr>
                                        <p:cTn id="131" dur="500"/>
                                        <p:tgtEl>
                                          <p:spTgt spid="43"/>
                                        </p:tgtEl>
                                      </p:cBhvr>
                                    </p:animEffect>
                                  </p:childTnLst>
                                </p:cTn>
                              </p:par>
                            </p:childTnLst>
                          </p:cTn>
                        </p:par>
                        <p:par>
                          <p:cTn id="132" fill="hold" nodeType="afterGroup">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par>
                                <p:cTn id="136" presetID="10"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500"/>
                                        <p:tgtEl>
                                          <p:spTgt spid="5"/>
                                        </p:tgtEl>
                                      </p:cBhvr>
                                    </p:animEffect>
                                  </p:childTnLst>
                                </p:cTn>
                              </p:par>
                              <p:par>
                                <p:cTn id="139" presetID="10" presetClass="entr" presetSubtype="0" fill="hold"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childTnLst>
                          </p:cTn>
                        </p:par>
                        <p:par>
                          <p:cTn id="142" fill="hold" nodeType="afterGroup">
                            <p:stCondLst>
                              <p:cond delay="1500"/>
                            </p:stCondLst>
                            <p:childTnLst>
                              <p:par>
                                <p:cTn id="143" presetID="8" presetClass="emph" presetSubtype="0" repeatCount="indefinite" fill="hold" nodeType="afterEffect">
                                  <p:stCondLst>
                                    <p:cond delay="0"/>
                                  </p:stCondLst>
                                  <p:childTnLst>
                                    <p:animRot by="21600000">
                                      <p:cBhvr>
                                        <p:cTn id="144" dur="1000" fill="hold"/>
                                        <p:tgtEl>
                                          <p:spTgt spid="20"/>
                                        </p:tgtEl>
                                        <p:attrNameLst>
                                          <p:attrName>r</p:attrName>
                                        </p:attrNameLst>
                                      </p:cBhvr>
                                    </p:animRot>
                                  </p:childTnLst>
                                </p:cTn>
                              </p:par>
                              <p:par>
                                <p:cTn id="145" presetID="8" presetClass="emph" presetSubtype="0" repeatCount="indefinite" fill="hold" nodeType="withEffect">
                                  <p:stCondLst>
                                    <p:cond delay="0"/>
                                  </p:stCondLst>
                                  <p:childTnLst>
                                    <p:animRot by="21600000">
                                      <p:cBhvr>
                                        <p:cTn id="146" dur="5000" fill="hold"/>
                                        <p:tgtEl>
                                          <p:spTgt spid="5"/>
                                        </p:tgtEl>
                                        <p:attrNameLst>
                                          <p:attrName>r</p:attrName>
                                        </p:attrNameLst>
                                      </p:cBhvr>
                                    </p:animRo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9" presetClass="entr" presetSubtype="0" decel="10000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 calcmode="lin" valueType="num">
                                      <p:cBhvr>
                                        <p:cTn id="153" dur="500" fill="hold"/>
                                        <p:tgtEl>
                                          <p:spTgt spid="51"/>
                                        </p:tgtEl>
                                        <p:attrNameLst>
                                          <p:attrName>style.rotation</p:attrName>
                                        </p:attrNameLst>
                                      </p:cBhvr>
                                      <p:tavLst>
                                        <p:tav tm="0">
                                          <p:val>
                                            <p:fltVal val="360"/>
                                          </p:val>
                                        </p:tav>
                                        <p:tav tm="100000">
                                          <p:val>
                                            <p:fltVal val="0"/>
                                          </p:val>
                                        </p:tav>
                                      </p:tavLst>
                                    </p:anim>
                                    <p:animEffect transition="in" filter="fade">
                                      <p:cBhvr>
                                        <p:cTn id="154" dur="500"/>
                                        <p:tgtEl>
                                          <p:spTgt spid="51"/>
                                        </p:tgtEl>
                                      </p:cBhvr>
                                    </p:animEffect>
                                  </p:childTnLst>
                                </p:cTn>
                              </p:par>
                            </p:childTnLst>
                          </p:cTn>
                        </p:par>
                        <p:par>
                          <p:cTn id="155" fill="hold" nodeType="afterGroup">
                            <p:stCondLst>
                              <p:cond delay="500"/>
                            </p:stCondLst>
                            <p:childTnLst>
                              <p:par>
                                <p:cTn id="156" presetID="22" presetClass="entr" presetSubtype="2" fill="hold" nodeType="after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wipe(right)">
                                      <p:cBhvr>
                                        <p:cTn id="158" dur="500"/>
                                        <p:tgtEl>
                                          <p:spTgt spid="101"/>
                                        </p:tgtEl>
                                      </p:cBhvr>
                                    </p:animEffect>
                                  </p:childTnLst>
                                </p:cTn>
                              </p:par>
                              <p:par>
                                <p:cTn id="159" presetID="22" presetClass="entr" presetSubtype="4"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wipe(down)">
                                      <p:cBhvr>
                                        <p:cTn id="161" dur="500"/>
                                        <p:tgtEl>
                                          <p:spTgt spid="102"/>
                                        </p:tgtEl>
                                      </p:cBhvr>
                                    </p:animEffect>
                                  </p:childTnLst>
                                </p:cTn>
                              </p:par>
                              <p:par>
                                <p:cTn id="162" presetID="22" presetClass="entr" presetSubtype="1"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wipe(up)">
                                      <p:cBhvr>
                                        <p:cTn id="164" dur="500"/>
                                        <p:tgtEl>
                                          <p:spTgt spid="103"/>
                                        </p:tgtEl>
                                      </p:cBhvr>
                                    </p:animEffect>
                                  </p:childTnLst>
                                </p:cTn>
                              </p:par>
                              <p:par>
                                <p:cTn id="165" presetID="22" presetClass="entr" presetSubtype="1" fill="hold" nodeType="with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wipe(up)">
                                      <p:cBhvr>
                                        <p:cTn id="167" dur="500"/>
                                        <p:tgtEl>
                                          <p:spTgt spid="104"/>
                                        </p:tgtEl>
                                      </p:cBhvr>
                                    </p:animEffect>
                                  </p:childTnLst>
                                </p:cTn>
                              </p:par>
                            </p:childTnLst>
                          </p:cTn>
                        </p:par>
                        <p:par>
                          <p:cTn id="168" fill="hold" nodeType="afterGroup">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wipe(left)">
                                      <p:cBhvr>
                                        <p:cTn id="171" dur="500"/>
                                        <p:tgtEl>
                                          <p:spTgt spid="109"/>
                                        </p:tgtEl>
                                      </p:cBhvr>
                                    </p:animEffect>
                                  </p:childTnLst>
                                </p:cTn>
                              </p:par>
                            </p:childTnLst>
                          </p:cTn>
                        </p:par>
                        <p:par>
                          <p:cTn id="172" fill="hold" nodeType="afterGroup">
                            <p:stCondLst>
                              <p:cond delay="1500"/>
                            </p:stCondLst>
                            <p:childTnLst>
                              <p:par>
                                <p:cTn id="173" presetID="10" presetClass="entr" presetSubtype="0" fill="hold" grpId="0" nodeType="afterEffect">
                                  <p:stCondLst>
                                    <p:cond delay="0"/>
                                  </p:stCondLst>
                                  <p:childTnLst>
                                    <p:set>
                                      <p:cBhvr>
                                        <p:cTn id="174" dur="1" fill="hold">
                                          <p:stCondLst>
                                            <p:cond delay="0"/>
                                          </p:stCondLst>
                                        </p:cTn>
                                        <p:tgtEl>
                                          <p:spTgt spid="110"/>
                                        </p:tgtEl>
                                        <p:attrNameLst>
                                          <p:attrName>style.visibility</p:attrName>
                                        </p:attrNameLst>
                                      </p:cBhvr>
                                      <p:to>
                                        <p:strVal val="visible"/>
                                      </p:to>
                                    </p:set>
                                    <p:animEffect transition="in" filter="fade">
                                      <p:cBhvr>
                                        <p:cTn id="175" dur="500"/>
                                        <p:tgtEl>
                                          <p:spTgt spid="110"/>
                                        </p:tgtEl>
                                      </p:cBhvr>
                                    </p:animEffect>
                                  </p:childTnLst>
                                </p:cTn>
                              </p:par>
                              <p:par>
                                <p:cTn id="176" presetID="10" presetClass="entr" presetSubtype="0" fill="hold"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500"/>
                                        <p:tgtEl>
                                          <p:spTgt spid="5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113"/>
                                        </p:tgtEl>
                                        <p:attrNameLst>
                                          <p:attrName>style.visibility</p:attrName>
                                        </p:attrNameLst>
                                      </p:cBhvr>
                                      <p:to>
                                        <p:strVal val="visible"/>
                                      </p:to>
                                    </p:set>
                                    <p:animEffect transition="in" filter="wipe(left)">
                                      <p:cBhvr>
                                        <p:cTn id="183" dur="500"/>
                                        <p:tgtEl>
                                          <p:spTgt spid="113"/>
                                        </p:tgtEl>
                                      </p:cBhvr>
                                    </p:animEffect>
                                  </p:childTnLst>
                                </p:cTn>
                              </p:par>
                            </p:childTnLst>
                          </p:cTn>
                        </p:par>
                        <p:par>
                          <p:cTn id="184" fill="hold" nodeType="afterGroup">
                            <p:stCondLst>
                              <p:cond delay="500"/>
                            </p:stCondLst>
                            <p:childTnLst>
                              <p:par>
                                <p:cTn id="185" presetID="10" presetClass="entr" presetSubtype="0" fill="hold" nodeType="afterEffect">
                                  <p:stCondLst>
                                    <p:cond delay="0"/>
                                  </p:stCondLst>
                                  <p:childTnLst>
                                    <p:set>
                                      <p:cBhvr>
                                        <p:cTn id="186" dur="1" fill="hold">
                                          <p:stCondLst>
                                            <p:cond delay="0"/>
                                          </p:stCondLst>
                                        </p:cTn>
                                        <p:tgtEl>
                                          <p:spTgt spid="111"/>
                                        </p:tgtEl>
                                        <p:attrNameLst>
                                          <p:attrName>style.visibility</p:attrName>
                                        </p:attrNameLst>
                                      </p:cBhvr>
                                      <p:to>
                                        <p:strVal val="visible"/>
                                      </p:to>
                                    </p:set>
                                    <p:animEffect transition="in" filter="fade">
                                      <p:cBhvr>
                                        <p:cTn id="187" dur="500"/>
                                        <p:tgtEl>
                                          <p:spTgt spid="11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2"/>
                                        </p:tgtEl>
                                        <p:attrNameLst>
                                          <p:attrName>style.visibility</p:attrName>
                                        </p:attrNameLst>
                                      </p:cBhvr>
                                      <p:to>
                                        <p:strVal val="visible"/>
                                      </p:to>
                                    </p:set>
                                    <p:animEffect transition="in" filter="fade">
                                      <p:cBhvr>
                                        <p:cTn id="190" dur="500"/>
                                        <p:tgtEl>
                                          <p:spTgt spid="11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49" presetClass="entr" presetSubtype="0" decel="100000" fill="hold" grpId="1" nodeType="clickEffect">
                                  <p:stCondLst>
                                    <p:cond delay="0"/>
                                  </p:stCondLst>
                                  <p:childTnLst>
                                    <p:set>
                                      <p:cBhvr>
                                        <p:cTn id="194" dur="1" fill="hold">
                                          <p:stCondLst>
                                            <p:cond delay="0"/>
                                          </p:stCondLst>
                                        </p:cTn>
                                        <p:tgtEl>
                                          <p:spTgt spid="190"/>
                                        </p:tgtEl>
                                        <p:attrNameLst>
                                          <p:attrName>style.visibility</p:attrName>
                                        </p:attrNameLst>
                                      </p:cBhvr>
                                      <p:to>
                                        <p:strVal val="visible"/>
                                      </p:to>
                                    </p:set>
                                    <p:anim calcmode="lin" valueType="num">
                                      <p:cBhvr>
                                        <p:cTn id="195" dur="500" fill="hold"/>
                                        <p:tgtEl>
                                          <p:spTgt spid="190"/>
                                        </p:tgtEl>
                                        <p:attrNameLst>
                                          <p:attrName>ppt_w</p:attrName>
                                        </p:attrNameLst>
                                      </p:cBhvr>
                                      <p:tavLst>
                                        <p:tav tm="0">
                                          <p:val>
                                            <p:fltVal val="0"/>
                                          </p:val>
                                        </p:tav>
                                        <p:tav tm="100000">
                                          <p:val>
                                            <p:strVal val="#ppt_w"/>
                                          </p:val>
                                        </p:tav>
                                      </p:tavLst>
                                    </p:anim>
                                    <p:anim calcmode="lin" valueType="num">
                                      <p:cBhvr>
                                        <p:cTn id="196" dur="500" fill="hold"/>
                                        <p:tgtEl>
                                          <p:spTgt spid="190"/>
                                        </p:tgtEl>
                                        <p:attrNameLst>
                                          <p:attrName>ppt_h</p:attrName>
                                        </p:attrNameLst>
                                      </p:cBhvr>
                                      <p:tavLst>
                                        <p:tav tm="0">
                                          <p:val>
                                            <p:fltVal val="0"/>
                                          </p:val>
                                        </p:tav>
                                        <p:tav tm="100000">
                                          <p:val>
                                            <p:strVal val="#ppt_h"/>
                                          </p:val>
                                        </p:tav>
                                      </p:tavLst>
                                    </p:anim>
                                    <p:anim calcmode="lin" valueType="num">
                                      <p:cBhvr>
                                        <p:cTn id="197" dur="500" fill="hold"/>
                                        <p:tgtEl>
                                          <p:spTgt spid="190"/>
                                        </p:tgtEl>
                                        <p:attrNameLst>
                                          <p:attrName>style.rotation</p:attrName>
                                        </p:attrNameLst>
                                      </p:cBhvr>
                                      <p:tavLst>
                                        <p:tav tm="0">
                                          <p:val>
                                            <p:fltVal val="360"/>
                                          </p:val>
                                        </p:tav>
                                        <p:tav tm="100000">
                                          <p:val>
                                            <p:fltVal val="0"/>
                                          </p:val>
                                        </p:tav>
                                      </p:tavLst>
                                    </p:anim>
                                    <p:animEffect transition="in" filter="fade">
                                      <p:cBhvr>
                                        <p:cTn id="198" dur="500"/>
                                        <p:tgtEl>
                                          <p:spTgt spid="19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0"/>
                                        </p:tgtEl>
                                        <p:attrNameLst>
                                          <p:attrName>style.visibility</p:attrName>
                                        </p:attrNameLst>
                                      </p:cBhvr>
                                      <p:to>
                                        <p:strVal val="visible"/>
                                      </p:to>
                                    </p:set>
                                    <p:animEffect transition="in" filter="fade">
                                      <p:cBhvr>
                                        <p:cTn id="201" dur="500"/>
                                        <p:tgtEl>
                                          <p:spTgt spid="19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91"/>
                                        </p:tgtEl>
                                        <p:attrNameLst>
                                          <p:attrName>style.visibility</p:attrName>
                                        </p:attrNameLst>
                                      </p:cBhvr>
                                      <p:to>
                                        <p:strVal val="visible"/>
                                      </p:to>
                                    </p:set>
                                    <p:animEffect transition="in" filter="fade">
                                      <p:cBhvr>
                                        <p:cTn id="204" dur="500"/>
                                        <p:tgtEl>
                                          <p:spTgt spid="19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2"/>
                                        </p:tgtEl>
                                        <p:attrNameLst>
                                          <p:attrName>style.visibility</p:attrName>
                                        </p:attrNameLst>
                                      </p:cBhvr>
                                      <p:to>
                                        <p:strVal val="visible"/>
                                      </p:to>
                                    </p:set>
                                    <p:animEffect transition="in" filter="fade">
                                      <p:cBhvr>
                                        <p:cTn id="207" dur="500"/>
                                        <p:tgtEl>
                                          <p:spTgt spid="19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93"/>
                                        </p:tgtEl>
                                        <p:attrNameLst>
                                          <p:attrName>style.visibility</p:attrName>
                                        </p:attrNameLst>
                                      </p:cBhvr>
                                      <p:to>
                                        <p:strVal val="visible"/>
                                      </p:to>
                                    </p:set>
                                    <p:animEffect transition="in" filter="fade">
                                      <p:cBhvr>
                                        <p:cTn id="210" dur="500"/>
                                        <p:tgtEl>
                                          <p:spTgt spid="1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4"/>
                                        </p:tgtEl>
                                        <p:attrNameLst>
                                          <p:attrName>style.visibility</p:attrName>
                                        </p:attrNameLst>
                                      </p:cBhvr>
                                      <p:to>
                                        <p:strVal val="visible"/>
                                      </p:to>
                                    </p:set>
                                    <p:animEffect transition="in" filter="fade">
                                      <p:cBhvr>
                                        <p:cTn id="213" dur="500"/>
                                        <p:tgtEl>
                                          <p:spTgt spid="194"/>
                                        </p:tgtEl>
                                      </p:cBhvr>
                                    </p:animEffect>
                                  </p:childTnLst>
                                </p:cTn>
                              </p:par>
                              <p:par>
                                <p:cTn id="214" presetID="49" presetClass="entr" presetSubtype="0" decel="100000" fill="hold" nodeType="withEffect">
                                  <p:stCondLst>
                                    <p:cond delay="0"/>
                                  </p:stCondLst>
                                  <p:childTnLst>
                                    <p:set>
                                      <p:cBhvr>
                                        <p:cTn id="215" dur="1" fill="hold">
                                          <p:stCondLst>
                                            <p:cond delay="0"/>
                                          </p:stCondLst>
                                        </p:cTn>
                                        <p:tgtEl>
                                          <p:spTgt spid="3"/>
                                        </p:tgtEl>
                                        <p:attrNameLst>
                                          <p:attrName>style.visibility</p:attrName>
                                        </p:attrNameLst>
                                      </p:cBhvr>
                                      <p:to>
                                        <p:strVal val="visible"/>
                                      </p:to>
                                    </p:set>
                                    <p:anim calcmode="lin" valueType="num">
                                      <p:cBhvr>
                                        <p:cTn id="216" dur="500" fill="hold"/>
                                        <p:tgtEl>
                                          <p:spTgt spid="3"/>
                                        </p:tgtEl>
                                        <p:attrNameLst>
                                          <p:attrName>ppt_w</p:attrName>
                                        </p:attrNameLst>
                                      </p:cBhvr>
                                      <p:tavLst>
                                        <p:tav tm="0">
                                          <p:val>
                                            <p:fltVal val="0"/>
                                          </p:val>
                                        </p:tav>
                                        <p:tav tm="100000">
                                          <p:val>
                                            <p:strVal val="#ppt_w"/>
                                          </p:val>
                                        </p:tav>
                                      </p:tavLst>
                                    </p:anim>
                                    <p:anim calcmode="lin" valueType="num">
                                      <p:cBhvr>
                                        <p:cTn id="217" dur="500" fill="hold"/>
                                        <p:tgtEl>
                                          <p:spTgt spid="3"/>
                                        </p:tgtEl>
                                        <p:attrNameLst>
                                          <p:attrName>ppt_h</p:attrName>
                                        </p:attrNameLst>
                                      </p:cBhvr>
                                      <p:tavLst>
                                        <p:tav tm="0">
                                          <p:val>
                                            <p:fltVal val="0"/>
                                          </p:val>
                                        </p:tav>
                                        <p:tav tm="100000">
                                          <p:val>
                                            <p:strVal val="#ppt_h"/>
                                          </p:val>
                                        </p:tav>
                                      </p:tavLst>
                                    </p:anim>
                                    <p:anim calcmode="lin" valueType="num">
                                      <p:cBhvr>
                                        <p:cTn id="218" dur="500" fill="hold"/>
                                        <p:tgtEl>
                                          <p:spTgt spid="3"/>
                                        </p:tgtEl>
                                        <p:attrNameLst>
                                          <p:attrName>style.rotation</p:attrName>
                                        </p:attrNameLst>
                                      </p:cBhvr>
                                      <p:tavLst>
                                        <p:tav tm="0">
                                          <p:val>
                                            <p:fltVal val="360"/>
                                          </p:val>
                                        </p:tav>
                                        <p:tav tm="100000">
                                          <p:val>
                                            <p:fltVal val="0"/>
                                          </p:val>
                                        </p:tav>
                                      </p:tavLst>
                                    </p:anim>
                                    <p:animEffect transition="in" filter="fade">
                                      <p:cBhvr>
                                        <p:cTn id="219" dur="500"/>
                                        <p:tgtEl>
                                          <p:spTgt spid="3"/>
                                        </p:tgtEl>
                                      </p:cBhvr>
                                    </p:animEffect>
                                  </p:childTnLst>
                                </p:cTn>
                              </p:par>
                              <p:par>
                                <p:cTn id="220" presetID="49" presetClass="entr" presetSubtype="0" decel="100000" fill="hold" nodeType="withEffect">
                                  <p:stCondLst>
                                    <p:cond delay="0"/>
                                  </p:stCondLst>
                                  <p:childTnLst>
                                    <p:set>
                                      <p:cBhvr>
                                        <p:cTn id="221" dur="1" fill="hold">
                                          <p:stCondLst>
                                            <p:cond delay="0"/>
                                          </p:stCondLst>
                                        </p:cTn>
                                        <p:tgtEl>
                                          <p:spTgt spid="14"/>
                                        </p:tgtEl>
                                        <p:attrNameLst>
                                          <p:attrName>style.visibility</p:attrName>
                                        </p:attrNameLst>
                                      </p:cBhvr>
                                      <p:to>
                                        <p:strVal val="visible"/>
                                      </p:to>
                                    </p:set>
                                    <p:anim calcmode="lin" valueType="num">
                                      <p:cBhvr>
                                        <p:cTn id="222" dur="500" fill="hold"/>
                                        <p:tgtEl>
                                          <p:spTgt spid="14"/>
                                        </p:tgtEl>
                                        <p:attrNameLst>
                                          <p:attrName>ppt_w</p:attrName>
                                        </p:attrNameLst>
                                      </p:cBhvr>
                                      <p:tavLst>
                                        <p:tav tm="0">
                                          <p:val>
                                            <p:fltVal val="0"/>
                                          </p:val>
                                        </p:tav>
                                        <p:tav tm="100000">
                                          <p:val>
                                            <p:strVal val="#ppt_w"/>
                                          </p:val>
                                        </p:tav>
                                      </p:tavLst>
                                    </p:anim>
                                    <p:anim calcmode="lin" valueType="num">
                                      <p:cBhvr>
                                        <p:cTn id="223" dur="500" fill="hold"/>
                                        <p:tgtEl>
                                          <p:spTgt spid="14"/>
                                        </p:tgtEl>
                                        <p:attrNameLst>
                                          <p:attrName>ppt_h</p:attrName>
                                        </p:attrNameLst>
                                      </p:cBhvr>
                                      <p:tavLst>
                                        <p:tav tm="0">
                                          <p:val>
                                            <p:fltVal val="0"/>
                                          </p:val>
                                        </p:tav>
                                        <p:tav tm="100000">
                                          <p:val>
                                            <p:strVal val="#ppt_h"/>
                                          </p:val>
                                        </p:tav>
                                      </p:tavLst>
                                    </p:anim>
                                    <p:anim calcmode="lin" valueType="num">
                                      <p:cBhvr>
                                        <p:cTn id="224" dur="500" fill="hold"/>
                                        <p:tgtEl>
                                          <p:spTgt spid="14"/>
                                        </p:tgtEl>
                                        <p:attrNameLst>
                                          <p:attrName>style.rotation</p:attrName>
                                        </p:attrNameLst>
                                      </p:cBhvr>
                                      <p:tavLst>
                                        <p:tav tm="0">
                                          <p:val>
                                            <p:fltVal val="360"/>
                                          </p:val>
                                        </p:tav>
                                        <p:tav tm="100000">
                                          <p:val>
                                            <p:fltVal val="0"/>
                                          </p:val>
                                        </p:tav>
                                      </p:tavLst>
                                    </p:anim>
                                    <p:animEffect transition="in" filter="fade">
                                      <p:cBhvr>
                                        <p:cTn id="225" dur="500"/>
                                        <p:tgtEl>
                                          <p:spTgt spid="14"/>
                                        </p:tgtEl>
                                      </p:cBhvr>
                                    </p:animEffect>
                                  </p:childTnLst>
                                </p:cTn>
                              </p:par>
                              <p:par>
                                <p:cTn id="226" presetID="49" presetClass="entr" presetSubtype="0" decel="100000" fill="hold" nodeType="withEffect">
                                  <p:stCondLst>
                                    <p:cond delay="0"/>
                                  </p:stCondLst>
                                  <p:childTnLst>
                                    <p:set>
                                      <p:cBhvr>
                                        <p:cTn id="227" dur="1" fill="hold">
                                          <p:stCondLst>
                                            <p:cond delay="0"/>
                                          </p:stCondLst>
                                        </p:cTn>
                                        <p:tgtEl>
                                          <p:spTgt spid="141"/>
                                        </p:tgtEl>
                                        <p:attrNameLst>
                                          <p:attrName>style.visibility</p:attrName>
                                        </p:attrNameLst>
                                      </p:cBhvr>
                                      <p:to>
                                        <p:strVal val="visible"/>
                                      </p:to>
                                    </p:set>
                                    <p:anim calcmode="lin" valueType="num">
                                      <p:cBhvr>
                                        <p:cTn id="228" dur="500" fill="hold"/>
                                        <p:tgtEl>
                                          <p:spTgt spid="141"/>
                                        </p:tgtEl>
                                        <p:attrNameLst>
                                          <p:attrName>ppt_w</p:attrName>
                                        </p:attrNameLst>
                                      </p:cBhvr>
                                      <p:tavLst>
                                        <p:tav tm="0">
                                          <p:val>
                                            <p:fltVal val="0"/>
                                          </p:val>
                                        </p:tav>
                                        <p:tav tm="100000">
                                          <p:val>
                                            <p:strVal val="#ppt_w"/>
                                          </p:val>
                                        </p:tav>
                                      </p:tavLst>
                                    </p:anim>
                                    <p:anim calcmode="lin" valueType="num">
                                      <p:cBhvr>
                                        <p:cTn id="229" dur="500" fill="hold"/>
                                        <p:tgtEl>
                                          <p:spTgt spid="141"/>
                                        </p:tgtEl>
                                        <p:attrNameLst>
                                          <p:attrName>ppt_h</p:attrName>
                                        </p:attrNameLst>
                                      </p:cBhvr>
                                      <p:tavLst>
                                        <p:tav tm="0">
                                          <p:val>
                                            <p:fltVal val="0"/>
                                          </p:val>
                                        </p:tav>
                                        <p:tav tm="100000">
                                          <p:val>
                                            <p:strVal val="#ppt_h"/>
                                          </p:val>
                                        </p:tav>
                                      </p:tavLst>
                                    </p:anim>
                                    <p:anim calcmode="lin" valueType="num">
                                      <p:cBhvr>
                                        <p:cTn id="230" dur="500" fill="hold"/>
                                        <p:tgtEl>
                                          <p:spTgt spid="141"/>
                                        </p:tgtEl>
                                        <p:attrNameLst>
                                          <p:attrName>style.rotation</p:attrName>
                                        </p:attrNameLst>
                                      </p:cBhvr>
                                      <p:tavLst>
                                        <p:tav tm="0">
                                          <p:val>
                                            <p:fltVal val="360"/>
                                          </p:val>
                                        </p:tav>
                                        <p:tav tm="100000">
                                          <p:val>
                                            <p:fltVal val="0"/>
                                          </p:val>
                                        </p:tav>
                                      </p:tavLst>
                                    </p:anim>
                                    <p:animEffect transition="in" filter="fade">
                                      <p:cBhvr>
                                        <p:cTn id="231" dur="500"/>
                                        <p:tgtEl>
                                          <p:spTgt spid="141"/>
                                        </p:tgtEl>
                                      </p:cBhvr>
                                    </p:animEffect>
                                  </p:childTnLst>
                                </p:cTn>
                              </p:par>
                              <p:par>
                                <p:cTn id="232" presetID="49" presetClass="entr" presetSubtype="0" decel="100000" fill="hold" grpId="1" nodeType="withEffect">
                                  <p:stCondLst>
                                    <p:cond delay="0"/>
                                  </p:stCondLst>
                                  <p:childTnLst>
                                    <p:set>
                                      <p:cBhvr>
                                        <p:cTn id="233" dur="1" fill="hold">
                                          <p:stCondLst>
                                            <p:cond delay="0"/>
                                          </p:stCondLst>
                                        </p:cTn>
                                        <p:tgtEl>
                                          <p:spTgt spid="191"/>
                                        </p:tgtEl>
                                        <p:attrNameLst>
                                          <p:attrName>style.visibility</p:attrName>
                                        </p:attrNameLst>
                                      </p:cBhvr>
                                      <p:to>
                                        <p:strVal val="visible"/>
                                      </p:to>
                                    </p:set>
                                    <p:anim calcmode="lin" valueType="num">
                                      <p:cBhvr>
                                        <p:cTn id="234" dur="500" fill="hold"/>
                                        <p:tgtEl>
                                          <p:spTgt spid="191"/>
                                        </p:tgtEl>
                                        <p:attrNameLst>
                                          <p:attrName>ppt_w</p:attrName>
                                        </p:attrNameLst>
                                      </p:cBhvr>
                                      <p:tavLst>
                                        <p:tav tm="0">
                                          <p:val>
                                            <p:fltVal val="0"/>
                                          </p:val>
                                        </p:tav>
                                        <p:tav tm="100000">
                                          <p:val>
                                            <p:strVal val="#ppt_w"/>
                                          </p:val>
                                        </p:tav>
                                      </p:tavLst>
                                    </p:anim>
                                    <p:anim calcmode="lin" valueType="num">
                                      <p:cBhvr>
                                        <p:cTn id="235" dur="500" fill="hold"/>
                                        <p:tgtEl>
                                          <p:spTgt spid="191"/>
                                        </p:tgtEl>
                                        <p:attrNameLst>
                                          <p:attrName>ppt_h</p:attrName>
                                        </p:attrNameLst>
                                      </p:cBhvr>
                                      <p:tavLst>
                                        <p:tav tm="0">
                                          <p:val>
                                            <p:fltVal val="0"/>
                                          </p:val>
                                        </p:tav>
                                        <p:tav tm="100000">
                                          <p:val>
                                            <p:strVal val="#ppt_h"/>
                                          </p:val>
                                        </p:tav>
                                      </p:tavLst>
                                    </p:anim>
                                    <p:anim calcmode="lin" valueType="num">
                                      <p:cBhvr>
                                        <p:cTn id="236" dur="500" fill="hold"/>
                                        <p:tgtEl>
                                          <p:spTgt spid="191"/>
                                        </p:tgtEl>
                                        <p:attrNameLst>
                                          <p:attrName>style.rotation</p:attrName>
                                        </p:attrNameLst>
                                      </p:cBhvr>
                                      <p:tavLst>
                                        <p:tav tm="0">
                                          <p:val>
                                            <p:fltVal val="360"/>
                                          </p:val>
                                        </p:tav>
                                        <p:tav tm="100000">
                                          <p:val>
                                            <p:fltVal val="0"/>
                                          </p:val>
                                        </p:tav>
                                      </p:tavLst>
                                    </p:anim>
                                    <p:animEffect transition="in" filter="fade">
                                      <p:cBhvr>
                                        <p:cTn id="237" dur="500"/>
                                        <p:tgtEl>
                                          <p:spTgt spid="191"/>
                                        </p:tgtEl>
                                      </p:cBhvr>
                                    </p:animEffect>
                                  </p:childTnLst>
                                </p:cTn>
                              </p:par>
                              <p:par>
                                <p:cTn id="238" presetID="49" presetClass="entr" presetSubtype="0" decel="100000"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 calcmode="lin" valueType="num">
                                      <p:cBhvr>
                                        <p:cTn id="240" dur="500" fill="hold"/>
                                        <p:tgtEl>
                                          <p:spTgt spid="56"/>
                                        </p:tgtEl>
                                        <p:attrNameLst>
                                          <p:attrName>ppt_w</p:attrName>
                                        </p:attrNameLst>
                                      </p:cBhvr>
                                      <p:tavLst>
                                        <p:tav tm="0">
                                          <p:val>
                                            <p:fltVal val="0"/>
                                          </p:val>
                                        </p:tav>
                                        <p:tav tm="100000">
                                          <p:val>
                                            <p:strVal val="#ppt_w"/>
                                          </p:val>
                                        </p:tav>
                                      </p:tavLst>
                                    </p:anim>
                                    <p:anim calcmode="lin" valueType="num">
                                      <p:cBhvr>
                                        <p:cTn id="241" dur="500" fill="hold"/>
                                        <p:tgtEl>
                                          <p:spTgt spid="56"/>
                                        </p:tgtEl>
                                        <p:attrNameLst>
                                          <p:attrName>ppt_h</p:attrName>
                                        </p:attrNameLst>
                                      </p:cBhvr>
                                      <p:tavLst>
                                        <p:tav tm="0">
                                          <p:val>
                                            <p:fltVal val="0"/>
                                          </p:val>
                                        </p:tav>
                                        <p:tav tm="100000">
                                          <p:val>
                                            <p:strVal val="#ppt_h"/>
                                          </p:val>
                                        </p:tav>
                                      </p:tavLst>
                                    </p:anim>
                                    <p:anim calcmode="lin" valueType="num">
                                      <p:cBhvr>
                                        <p:cTn id="242" dur="500" fill="hold"/>
                                        <p:tgtEl>
                                          <p:spTgt spid="56"/>
                                        </p:tgtEl>
                                        <p:attrNameLst>
                                          <p:attrName>style.rotation</p:attrName>
                                        </p:attrNameLst>
                                      </p:cBhvr>
                                      <p:tavLst>
                                        <p:tav tm="0">
                                          <p:val>
                                            <p:fltVal val="360"/>
                                          </p:val>
                                        </p:tav>
                                        <p:tav tm="100000">
                                          <p:val>
                                            <p:fltVal val="0"/>
                                          </p:val>
                                        </p:tav>
                                      </p:tavLst>
                                    </p:anim>
                                    <p:animEffect transition="in" filter="fade">
                                      <p:cBhvr>
                                        <p:cTn id="243" dur="500"/>
                                        <p:tgtEl>
                                          <p:spTgt spid="56"/>
                                        </p:tgtEl>
                                      </p:cBhvr>
                                    </p:animEffect>
                                  </p:childTnLst>
                                </p:cTn>
                              </p:par>
                              <p:par>
                                <p:cTn id="244" presetID="49" presetClass="entr" presetSubtype="0" decel="100000" fill="hold" nodeType="withEffect">
                                  <p:stCondLst>
                                    <p:cond delay="0"/>
                                  </p:stCondLst>
                                  <p:childTnLst>
                                    <p:set>
                                      <p:cBhvr>
                                        <p:cTn id="245" dur="1" fill="hold">
                                          <p:stCondLst>
                                            <p:cond delay="0"/>
                                          </p:stCondLst>
                                        </p:cTn>
                                        <p:tgtEl>
                                          <p:spTgt spid="142"/>
                                        </p:tgtEl>
                                        <p:attrNameLst>
                                          <p:attrName>style.visibility</p:attrName>
                                        </p:attrNameLst>
                                      </p:cBhvr>
                                      <p:to>
                                        <p:strVal val="visible"/>
                                      </p:to>
                                    </p:set>
                                    <p:anim calcmode="lin" valueType="num">
                                      <p:cBhvr>
                                        <p:cTn id="246" dur="500" fill="hold"/>
                                        <p:tgtEl>
                                          <p:spTgt spid="142"/>
                                        </p:tgtEl>
                                        <p:attrNameLst>
                                          <p:attrName>ppt_w</p:attrName>
                                        </p:attrNameLst>
                                      </p:cBhvr>
                                      <p:tavLst>
                                        <p:tav tm="0">
                                          <p:val>
                                            <p:fltVal val="0"/>
                                          </p:val>
                                        </p:tav>
                                        <p:tav tm="100000">
                                          <p:val>
                                            <p:strVal val="#ppt_w"/>
                                          </p:val>
                                        </p:tav>
                                      </p:tavLst>
                                    </p:anim>
                                    <p:anim calcmode="lin" valueType="num">
                                      <p:cBhvr>
                                        <p:cTn id="247" dur="500" fill="hold"/>
                                        <p:tgtEl>
                                          <p:spTgt spid="142"/>
                                        </p:tgtEl>
                                        <p:attrNameLst>
                                          <p:attrName>ppt_h</p:attrName>
                                        </p:attrNameLst>
                                      </p:cBhvr>
                                      <p:tavLst>
                                        <p:tav tm="0">
                                          <p:val>
                                            <p:fltVal val="0"/>
                                          </p:val>
                                        </p:tav>
                                        <p:tav tm="100000">
                                          <p:val>
                                            <p:strVal val="#ppt_h"/>
                                          </p:val>
                                        </p:tav>
                                      </p:tavLst>
                                    </p:anim>
                                    <p:anim calcmode="lin" valueType="num">
                                      <p:cBhvr>
                                        <p:cTn id="248" dur="500" fill="hold"/>
                                        <p:tgtEl>
                                          <p:spTgt spid="142"/>
                                        </p:tgtEl>
                                        <p:attrNameLst>
                                          <p:attrName>style.rotation</p:attrName>
                                        </p:attrNameLst>
                                      </p:cBhvr>
                                      <p:tavLst>
                                        <p:tav tm="0">
                                          <p:val>
                                            <p:fltVal val="360"/>
                                          </p:val>
                                        </p:tav>
                                        <p:tav tm="100000">
                                          <p:val>
                                            <p:fltVal val="0"/>
                                          </p:val>
                                        </p:tav>
                                      </p:tavLst>
                                    </p:anim>
                                    <p:animEffect transition="in" filter="fade">
                                      <p:cBhvr>
                                        <p:cTn id="249" dur="500"/>
                                        <p:tgtEl>
                                          <p:spTgt spid="142"/>
                                        </p:tgtEl>
                                      </p:cBhvr>
                                    </p:animEffect>
                                  </p:childTnLst>
                                </p:cTn>
                              </p:par>
                              <p:par>
                                <p:cTn id="250" presetID="49" presetClass="entr" presetSubtype="0" decel="100000" fill="hold" grpId="1" nodeType="withEffect">
                                  <p:stCondLst>
                                    <p:cond delay="0"/>
                                  </p:stCondLst>
                                  <p:childTnLst>
                                    <p:set>
                                      <p:cBhvr>
                                        <p:cTn id="251" dur="1" fill="hold">
                                          <p:stCondLst>
                                            <p:cond delay="0"/>
                                          </p:stCondLst>
                                        </p:cTn>
                                        <p:tgtEl>
                                          <p:spTgt spid="192"/>
                                        </p:tgtEl>
                                        <p:attrNameLst>
                                          <p:attrName>style.visibility</p:attrName>
                                        </p:attrNameLst>
                                      </p:cBhvr>
                                      <p:to>
                                        <p:strVal val="visible"/>
                                      </p:to>
                                    </p:set>
                                    <p:anim calcmode="lin" valueType="num">
                                      <p:cBhvr>
                                        <p:cTn id="252" dur="500" fill="hold"/>
                                        <p:tgtEl>
                                          <p:spTgt spid="192"/>
                                        </p:tgtEl>
                                        <p:attrNameLst>
                                          <p:attrName>ppt_w</p:attrName>
                                        </p:attrNameLst>
                                      </p:cBhvr>
                                      <p:tavLst>
                                        <p:tav tm="0">
                                          <p:val>
                                            <p:fltVal val="0"/>
                                          </p:val>
                                        </p:tav>
                                        <p:tav tm="100000">
                                          <p:val>
                                            <p:strVal val="#ppt_w"/>
                                          </p:val>
                                        </p:tav>
                                      </p:tavLst>
                                    </p:anim>
                                    <p:anim calcmode="lin" valueType="num">
                                      <p:cBhvr>
                                        <p:cTn id="253" dur="500" fill="hold"/>
                                        <p:tgtEl>
                                          <p:spTgt spid="192"/>
                                        </p:tgtEl>
                                        <p:attrNameLst>
                                          <p:attrName>ppt_h</p:attrName>
                                        </p:attrNameLst>
                                      </p:cBhvr>
                                      <p:tavLst>
                                        <p:tav tm="0">
                                          <p:val>
                                            <p:fltVal val="0"/>
                                          </p:val>
                                        </p:tav>
                                        <p:tav tm="100000">
                                          <p:val>
                                            <p:strVal val="#ppt_h"/>
                                          </p:val>
                                        </p:tav>
                                      </p:tavLst>
                                    </p:anim>
                                    <p:anim calcmode="lin" valueType="num">
                                      <p:cBhvr>
                                        <p:cTn id="254" dur="500" fill="hold"/>
                                        <p:tgtEl>
                                          <p:spTgt spid="192"/>
                                        </p:tgtEl>
                                        <p:attrNameLst>
                                          <p:attrName>style.rotation</p:attrName>
                                        </p:attrNameLst>
                                      </p:cBhvr>
                                      <p:tavLst>
                                        <p:tav tm="0">
                                          <p:val>
                                            <p:fltVal val="360"/>
                                          </p:val>
                                        </p:tav>
                                        <p:tav tm="100000">
                                          <p:val>
                                            <p:fltVal val="0"/>
                                          </p:val>
                                        </p:tav>
                                      </p:tavLst>
                                    </p:anim>
                                    <p:animEffect transition="in" filter="fade">
                                      <p:cBhvr>
                                        <p:cTn id="255" dur="500"/>
                                        <p:tgtEl>
                                          <p:spTgt spid="192"/>
                                        </p:tgtEl>
                                      </p:cBhvr>
                                    </p:animEffect>
                                  </p:childTnLst>
                                </p:cTn>
                              </p:par>
                              <p:par>
                                <p:cTn id="256" presetID="49" presetClass="entr" presetSubtype="0" decel="100000" fill="hold" nodeType="withEffect">
                                  <p:stCondLst>
                                    <p:cond delay="0"/>
                                  </p:stCondLst>
                                  <p:childTnLst>
                                    <p:set>
                                      <p:cBhvr>
                                        <p:cTn id="257" dur="1" fill="hold">
                                          <p:stCondLst>
                                            <p:cond delay="0"/>
                                          </p:stCondLst>
                                        </p:cTn>
                                        <p:tgtEl>
                                          <p:spTgt spid="18"/>
                                        </p:tgtEl>
                                        <p:attrNameLst>
                                          <p:attrName>style.visibility</p:attrName>
                                        </p:attrNameLst>
                                      </p:cBhvr>
                                      <p:to>
                                        <p:strVal val="visible"/>
                                      </p:to>
                                    </p:set>
                                    <p:anim calcmode="lin" valueType="num">
                                      <p:cBhvr>
                                        <p:cTn id="258" dur="500" fill="hold"/>
                                        <p:tgtEl>
                                          <p:spTgt spid="18"/>
                                        </p:tgtEl>
                                        <p:attrNameLst>
                                          <p:attrName>ppt_w</p:attrName>
                                        </p:attrNameLst>
                                      </p:cBhvr>
                                      <p:tavLst>
                                        <p:tav tm="0">
                                          <p:val>
                                            <p:fltVal val="0"/>
                                          </p:val>
                                        </p:tav>
                                        <p:tav tm="100000">
                                          <p:val>
                                            <p:strVal val="#ppt_w"/>
                                          </p:val>
                                        </p:tav>
                                      </p:tavLst>
                                    </p:anim>
                                    <p:anim calcmode="lin" valueType="num">
                                      <p:cBhvr>
                                        <p:cTn id="259" dur="500" fill="hold"/>
                                        <p:tgtEl>
                                          <p:spTgt spid="18"/>
                                        </p:tgtEl>
                                        <p:attrNameLst>
                                          <p:attrName>ppt_h</p:attrName>
                                        </p:attrNameLst>
                                      </p:cBhvr>
                                      <p:tavLst>
                                        <p:tav tm="0">
                                          <p:val>
                                            <p:fltVal val="0"/>
                                          </p:val>
                                        </p:tav>
                                        <p:tav tm="100000">
                                          <p:val>
                                            <p:strVal val="#ppt_h"/>
                                          </p:val>
                                        </p:tav>
                                      </p:tavLst>
                                    </p:anim>
                                    <p:anim calcmode="lin" valueType="num">
                                      <p:cBhvr>
                                        <p:cTn id="260" dur="500" fill="hold"/>
                                        <p:tgtEl>
                                          <p:spTgt spid="18"/>
                                        </p:tgtEl>
                                        <p:attrNameLst>
                                          <p:attrName>style.rotation</p:attrName>
                                        </p:attrNameLst>
                                      </p:cBhvr>
                                      <p:tavLst>
                                        <p:tav tm="0">
                                          <p:val>
                                            <p:fltVal val="360"/>
                                          </p:val>
                                        </p:tav>
                                        <p:tav tm="100000">
                                          <p:val>
                                            <p:fltVal val="0"/>
                                          </p:val>
                                        </p:tav>
                                      </p:tavLst>
                                    </p:anim>
                                    <p:animEffect transition="in" filter="fade">
                                      <p:cBhvr>
                                        <p:cTn id="261" dur="500"/>
                                        <p:tgtEl>
                                          <p:spTgt spid="18"/>
                                        </p:tgtEl>
                                      </p:cBhvr>
                                    </p:animEffect>
                                  </p:childTnLst>
                                </p:cTn>
                              </p:par>
                              <p:par>
                                <p:cTn id="262" presetID="49" presetClass="entr" presetSubtype="0" decel="100000" fill="hold" nodeType="withEffect">
                                  <p:stCondLst>
                                    <p:cond delay="0"/>
                                  </p:stCondLst>
                                  <p:childTnLst>
                                    <p:set>
                                      <p:cBhvr>
                                        <p:cTn id="263" dur="1" fill="hold">
                                          <p:stCondLst>
                                            <p:cond delay="0"/>
                                          </p:stCondLst>
                                        </p:cTn>
                                        <p:tgtEl>
                                          <p:spTgt spid="143"/>
                                        </p:tgtEl>
                                        <p:attrNameLst>
                                          <p:attrName>style.visibility</p:attrName>
                                        </p:attrNameLst>
                                      </p:cBhvr>
                                      <p:to>
                                        <p:strVal val="visible"/>
                                      </p:to>
                                    </p:set>
                                    <p:anim calcmode="lin" valueType="num">
                                      <p:cBhvr>
                                        <p:cTn id="264" dur="500" fill="hold"/>
                                        <p:tgtEl>
                                          <p:spTgt spid="143"/>
                                        </p:tgtEl>
                                        <p:attrNameLst>
                                          <p:attrName>ppt_w</p:attrName>
                                        </p:attrNameLst>
                                      </p:cBhvr>
                                      <p:tavLst>
                                        <p:tav tm="0">
                                          <p:val>
                                            <p:fltVal val="0"/>
                                          </p:val>
                                        </p:tav>
                                        <p:tav tm="100000">
                                          <p:val>
                                            <p:strVal val="#ppt_w"/>
                                          </p:val>
                                        </p:tav>
                                      </p:tavLst>
                                    </p:anim>
                                    <p:anim calcmode="lin" valueType="num">
                                      <p:cBhvr>
                                        <p:cTn id="265" dur="500" fill="hold"/>
                                        <p:tgtEl>
                                          <p:spTgt spid="143"/>
                                        </p:tgtEl>
                                        <p:attrNameLst>
                                          <p:attrName>ppt_h</p:attrName>
                                        </p:attrNameLst>
                                      </p:cBhvr>
                                      <p:tavLst>
                                        <p:tav tm="0">
                                          <p:val>
                                            <p:fltVal val="0"/>
                                          </p:val>
                                        </p:tav>
                                        <p:tav tm="100000">
                                          <p:val>
                                            <p:strVal val="#ppt_h"/>
                                          </p:val>
                                        </p:tav>
                                      </p:tavLst>
                                    </p:anim>
                                    <p:anim calcmode="lin" valueType="num">
                                      <p:cBhvr>
                                        <p:cTn id="266" dur="500" fill="hold"/>
                                        <p:tgtEl>
                                          <p:spTgt spid="143"/>
                                        </p:tgtEl>
                                        <p:attrNameLst>
                                          <p:attrName>style.rotation</p:attrName>
                                        </p:attrNameLst>
                                      </p:cBhvr>
                                      <p:tavLst>
                                        <p:tav tm="0">
                                          <p:val>
                                            <p:fltVal val="360"/>
                                          </p:val>
                                        </p:tav>
                                        <p:tav tm="100000">
                                          <p:val>
                                            <p:fltVal val="0"/>
                                          </p:val>
                                        </p:tav>
                                      </p:tavLst>
                                    </p:anim>
                                    <p:animEffect transition="in" filter="fade">
                                      <p:cBhvr>
                                        <p:cTn id="267" dur="500"/>
                                        <p:tgtEl>
                                          <p:spTgt spid="143"/>
                                        </p:tgtEl>
                                      </p:cBhvr>
                                    </p:animEffect>
                                  </p:childTnLst>
                                </p:cTn>
                              </p:par>
                              <p:par>
                                <p:cTn id="268" presetID="49" presetClass="entr" presetSubtype="0" decel="100000" fill="hold" grpId="1" nodeType="withEffect">
                                  <p:stCondLst>
                                    <p:cond delay="0"/>
                                  </p:stCondLst>
                                  <p:childTnLst>
                                    <p:set>
                                      <p:cBhvr>
                                        <p:cTn id="269" dur="1" fill="hold">
                                          <p:stCondLst>
                                            <p:cond delay="0"/>
                                          </p:stCondLst>
                                        </p:cTn>
                                        <p:tgtEl>
                                          <p:spTgt spid="193"/>
                                        </p:tgtEl>
                                        <p:attrNameLst>
                                          <p:attrName>style.visibility</p:attrName>
                                        </p:attrNameLst>
                                      </p:cBhvr>
                                      <p:to>
                                        <p:strVal val="visible"/>
                                      </p:to>
                                    </p:set>
                                    <p:anim calcmode="lin" valueType="num">
                                      <p:cBhvr>
                                        <p:cTn id="270" dur="500" fill="hold"/>
                                        <p:tgtEl>
                                          <p:spTgt spid="193"/>
                                        </p:tgtEl>
                                        <p:attrNameLst>
                                          <p:attrName>ppt_w</p:attrName>
                                        </p:attrNameLst>
                                      </p:cBhvr>
                                      <p:tavLst>
                                        <p:tav tm="0">
                                          <p:val>
                                            <p:fltVal val="0"/>
                                          </p:val>
                                        </p:tav>
                                        <p:tav tm="100000">
                                          <p:val>
                                            <p:strVal val="#ppt_w"/>
                                          </p:val>
                                        </p:tav>
                                      </p:tavLst>
                                    </p:anim>
                                    <p:anim calcmode="lin" valueType="num">
                                      <p:cBhvr>
                                        <p:cTn id="271" dur="500" fill="hold"/>
                                        <p:tgtEl>
                                          <p:spTgt spid="193"/>
                                        </p:tgtEl>
                                        <p:attrNameLst>
                                          <p:attrName>ppt_h</p:attrName>
                                        </p:attrNameLst>
                                      </p:cBhvr>
                                      <p:tavLst>
                                        <p:tav tm="0">
                                          <p:val>
                                            <p:fltVal val="0"/>
                                          </p:val>
                                        </p:tav>
                                        <p:tav tm="100000">
                                          <p:val>
                                            <p:strVal val="#ppt_h"/>
                                          </p:val>
                                        </p:tav>
                                      </p:tavLst>
                                    </p:anim>
                                    <p:anim calcmode="lin" valueType="num">
                                      <p:cBhvr>
                                        <p:cTn id="272" dur="500" fill="hold"/>
                                        <p:tgtEl>
                                          <p:spTgt spid="193"/>
                                        </p:tgtEl>
                                        <p:attrNameLst>
                                          <p:attrName>style.rotation</p:attrName>
                                        </p:attrNameLst>
                                      </p:cBhvr>
                                      <p:tavLst>
                                        <p:tav tm="0">
                                          <p:val>
                                            <p:fltVal val="360"/>
                                          </p:val>
                                        </p:tav>
                                        <p:tav tm="100000">
                                          <p:val>
                                            <p:fltVal val="0"/>
                                          </p:val>
                                        </p:tav>
                                      </p:tavLst>
                                    </p:anim>
                                    <p:animEffect transition="in" filter="fade">
                                      <p:cBhvr>
                                        <p:cTn id="273" dur="500"/>
                                        <p:tgtEl>
                                          <p:spTgt spid="193"/>
                                        </p:tgtEl>
                                      </p:cBhvr>
                                    </p:animEffect>
                                  </p:childTnLst>
                                </p:cTn>
                              </p:par>
                              <p:par>
                                <p:cTn id="274" presetID="49" presetClass="entr" presetSubtype="0" decel="100000" fill="hold" nodeType="with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500" fill="hold"/>
                                        <p:tgtEl>
                                          <p:spTgt spid="58"/>
                                        </p:tgtEl>
                                        <p:attrNameLst>
                                          <p:attrName>ppt_w</p:attrName>
                                        </p:attrNameLst>
                                      </p:cBhvr>
                                      <p:tavLst>
                                        <p:tav tm="0">
                                          <p:val>
                                            <p:fltVal val="0"/>
                                          </p:val>
                                        </p:tav>
                                        <p:tav tm="100000">
                                          <p:val>
                                            <p:strVal val="#ppt_w"/>
                                          </p:val>
                                        </p:tav>
                                      </p:tavLst>
                                    </p:anim>
                                    <p:anim calcmode="lin" valueType="num">
                                      <p:cBhvr>
                                        <p:cTn id="277" dur="500" fill="hold"/>
                                        <p:tgtEl>
                                          <p:spTgt spid="58"/>
                                        </p:tgtEl>
                                        <p:attrNameLst>
                                          <p:attrName>ppt_h</p:attrName>
                                        </p:attrNameLst>
                                      </p:cBhvr>
                                      <p:tavLst>
                                        <p:tav tm="0">
                                          <p:val>
                                            <p:fltVal val="0"/>
                                          </p:val>
                                        </p:tav>
                                        <p:tav tm="100000">
                                          <p:val>
                                            <p:strVal val="#ppt_h"/>
                                          </p:val>
                                        </p:tav>
                                      </p:tavLst>
                                    </p:anim>
                                    <p:anim calcmode="lin" valueType="num">
                                      <p:cBhvr>
                                        <p:cTn id="278" dur="500" fill="hold"/>
                                        <p:tgtEl>
                                          <p:spTgt spid="58"/>
                                        </p:tgtEl>
                                        <p:attrNameLst>
                                          <p:attrName>style.rotation</p:attrName>
                                        </p:attrNameLst>
                                      </p:cBhvr>
                                      <p:tavLst>
                                        <p:tav tm="0">
                                          <p:val>
                                            <p:fltVal val="360"/>
                                          </p:val>
                                        </p:tav>
                                        <p:tav tm="100000">
                                          <p:val>
                                            <p:fltVal val="0"/>
                                          </p:val>
                                        </p:tav>
                                      </p:tavLst>
                                    </p:anim>
                                    <p:animEffect transition="in" filter="fade">
                                      <p:cBhvr>
                                        <p:cTn id="279" dur="500"/>
                                        <p:tgtEl>
                                          <p:spTgt spid="58"/>
                                        </p:tgtEl>
                                      </p:cBhvr>
                                    </p:animEffect>
                                  </p:childTnLst>
                                </p:cTn>
                              </p:par>
                              <p:par>
                                <p:cTn id="280" presetID="49" presetClass="entr" presetSubtype="0" decel="100000" fill="hold" nodeType="withEffect">
                                  <p:stCondLst>
                                    <p:cond delay="0"/>
                                  </p:stCondLst>
                                  <p:childTnLst>
                                    <p:set>
                                      <p:cBhvr>
                                        <p:cTn id="281" dur="1" fill="hold">
                                          <p:stCondLst>
                                            <p:cond delay="0"/>
                                          </p:stCondLst>
                                        </p:cTn>
                                        <p:tgtEl>
                                          <p:spTgt spid="144"/>
                                        </p:tgtEl>
                                        <p:attrNameLst>
                                          <p:attrName>style.visibility</p:attrName>
                                        </p:attrNameLst>
                                      </p:cBhvr>
                                      <p:to>
                                        <p:strVal val="visible"/>
                                      </p:to>
                                    </p:set>
                                    <p:anim calcmode="lin" valueType="num">
                                      <p:cBhvr>
                                        <p:cTn id="282" dur="500" fill="hold"/>
                                        <p:tgtEl>
                                          <p:spTgt spid="144"/>
                                        </p:tgtEl>
                                        <p:attrNameLst>
                                          <p:attrName>ppt_w</p:attrName>
                                        </p:attrNameLst>
                                      </p:cBhvr>
                                      <p:tavLst>
                                        <p:tav tm="0">
                                          <p:val>
                                            <p:fltVal val="0"/>
                                          </p:val>
                                        </p:tav>
                                        <p:tav tm="100000">
                                          <p:val>
                                            <p:strVal val="#ppt_w"/>
                                          </p:val>
                                        </p:tav>
                                      </p:tavLst>
                                    </p:anim>
                                    <p:anim calcmode="lin" valueType="num">
                                      <p:cBhvr>
                                        <p:cTn id="283" dur="500" fill="hold"/>
                                        <p:tgtEl>
                                          <p:spTgt spid="144"/>
                                        </p:tgtEl>
                                        <p:attrNameLst>
                                          <p:attrName>ppt_h</p:attrName>
                                        </p:attrNameLst>
                                      </p:cBhvr>
                                      <p:tavLst>
                                        <p:tav tm="0">
                                          <p:val>
                                            <p:fltVal val="0"/>
                                          </p:val>
                                        </p:tav>
                                        <p:tav tm="100000">
                                          <p:val>
                                            <p:strVal val="#ppt_h"/>
                                          </p:val>
                                        </p:tav>
                                      </p:tavLst>
                                    </p:anim>
                                    <p:anim calcmode="lin" valueType="num">
                                      <p:cBhvr>
                                        <p:cTn id="284" dur="500" fill="hold"/>
                                        <p:tgtEl>
                                          <p:spTgt spid="144"/>
                                        </p:tgtEl>
                                        <p:attrNameLst>
                                          <p:attrName>style.rotation</p:attrName>
                                        </p:attrNameLst>
                                      </p:cBhvr>
                                      <p:tavLst>
                                        <p:tav tm="0">
                                          <p:val>
                                            <p:fltVal val="360"/>
                                          </p:val>
                                        </p:tav>
                                        <p:tav tm="100000">
                                          <p:val>
                                            <p:fltVal val="0"/>
                                          </p:val>
                                        </p:tav>
                                      </p:tavLst>
                                    </p:anim>
                                    <p:animEffect transition="in" filter="fade">
                                      <p:cBhvr>
                                        <p:cTn id="285" dur="500"/>
                                        <p:tgtEl>
                                          <p:spTgt spid="144"/>
                                        </p:tgtEl>
                                      </p:cBhvr>
                                    </p:animEffect>
                                  </p:childTnLst>
                                </p:cTn>
                              </p:par>
                              <p:par>
                                <p:cTn id="286" presetID="49" presetClass="entr" presetSubtype="0" decel="100000" fill="hold" grpId="1" nodeType="withEffect">
                                  <p:stCondLst>
                                    <p:cond delay="0"/>
                                  </p:stCondLst>
                                  <p:childTnLst>
                                    <p:set>
                                      <p:cBhvr>
                                        <p:cTn id="287" dur="1" fill="hold">
                                          <p:stCondLst>
                                            <p:cond delay="0"/>
                                          </p:stCondLst>
                                        </p:cTn>
                                        <p:tgtEl>
                                          <p:spTgt spid="194"/>
                                        </p:tgtEl>
                                        <p:attrNameLst>
                                          <p:attrName>style.visibility</p:attrName>
                                        </p:attrNameLst>
                                      </p:cBhvr>
                                      <p:to>
                                        <p:strVal val="visible"/>
                                      </p:to>
                                    </p:set>
                                    <p:anim calcmode="lin" valueType="num">
                                      <p:cBhvr>
                                        <p:cTn id="288" dur="500" fill="hold"/>
                                        <p:tgtEl>
                                          <p:spTgt spid="194"/>
                                        </p:tgtEl>
                                        <p:attrNameLst>
                                          <p:attrName>ppt_w</p:attrName>
                                        </p:attrNameLst>
                                      </p:cBhvr>
                                      <p:tavLst>
                                        <p:tav tm="0">
                                          <p:val>
                                            <p:fltVal val="0"/>
                                          </p:val>
                                        </p:tav>
                                        <p:tav tm="100000">
                                          <p:val>
                                            <p:strVal val="#ppt_w"/>
                                          </p:val>
                                        </p:tav>
                                      </p:tavLst>
                                    </p:anim>
                                    <p:anim calcmode="lin" valueType="num">
                                      <p:cBhvr>
                                        <p:cTn id="289" dur="500" fill="hold"/>
                                        <p:tgtEl>
                                          <p:spTgt spid="194"/>
                                        </p:tgtEl>
                                        <p:attrNameLst>
                                          <p:attrName>ppt_h</p:attrName>
                                        </p:attrNameLst>
                                      </p:cBhvr>
                                      <p:tavLst>
                                        <p:tav tm="0">
                                          <p:val>
                                            <p:fltVal val="0"/>
                                          </p:val>
                                        </p:tav>
                                        <p:tav tm="100000">
                                          <p:val>
                                            <p:strVal val="#ppt_h"/>
                                          </p:val>
                                        </p:tav>
                                      </p:tavLst>
                                    </p:anim>
                                    <p:anim calcmode="lin" valueType="num">
                                      <p:cBhvr>
                                        <p:cTn id="290" dur="500" fill="hold"/>
                                        <p:tgtEl>
                                          <p:spTgt spid="194"/>
                                        </p:tgtEl>
                                        <p:attrNameLst>
                                          <p:attrName>style.rotation</p:attrName>
                                        </p:attrNameLst>
                                      </p:cBhvr>
                                      <p:tavLst>
                                        <p:tav tm="0">
                                          <p:val>
                                            <p:fltVal val="360"/>
                                          </p:val>
                                        </p:tav>
                                        <p:tav tm="100000">
                                          <p:val>
                                            <p:fltVal val="0"/>
                                          </p:val>
                                        </p:tav>
                                      </p:tavLst>
                                    </p:anim>
                                    <p:animEffect transition="in" filter="fade">
                                      <p:cBhvr>
                                        <p:cTn id="291" dur="500"/>
                                        <p:tgtEl>
                                          <p:spTgt spid="194"/>
                                        </p:tgtEl>
                                      </p:cBhvr>
                                    </p:animEffect>
                                  </p:childTnLst>
                                </p:cTn>
                              </p:par>
                              <p:par>
                                <p:cTn id="292" presetID="49" presetClass="entr" presetSubtype="0" decel="100000" fill="hold" nodeType="withEffect">
                                  <p:stCondLst>
                                    <p:cond delay="0"/>
                                  </p:stCondLst>
                                  <p:childTnLst>
                                    <p:set>
                                      <p:cBhvr>
                                        <p:cTn id="293" dur="1" fill="hold">
                                          <p:stCondLst>
                                            <p:cond delay="0"/>
                                          </p:stCondLst>
                                        </p:cTn>
                                        <p:tgtEl>
                                          <p:spTgt spid="19"/>
                                        </p:tgtEl>
                                        <p:attrNameLst>
                                          <p:attrName>style.visibility</p:attrName>
                                        </p:attrNameLst>
                                      </p:cBhvr>
                                      <p:to>
                                        <p:strVal val="visible"/>
                                      </p:to>
                                    </p:set>
                                    <p:anim calcmode="lin" valueType="num">
                                      <p:cBhvr>
                                        <p:cTn id="294" dur="500" fill="hold"/>
                                        <p:tgtEl>
                                          <p:spTgt spid="19"/>
                                        </p:tgtEl>
                                        <p:attrNameLst>
                                          <p:attrName>ppt_w</p:attrName>
                                        </p:attrNameLst>
                                      </p:cBhvr>
                                      <p:tavLst>
                                        <p:tav tm="0">
                                          <p:val>
                                            <p:fltVal val="0"/>
                                          </p:val>
                                        </p:tav>
                                        <p:tav tm="100000">
                                          <p:val>
                                            <p:strVal val="#ppt_w"/>
                                          </p:val>
                                        </p:tav>
                                      </p:tavLst>
                                    </p:anim>
                                    <p:anim calcmode="lin" valueType="num">
                                      <p:cBhvr>
                                        <p:cTn id="295" dur="500" fill="hold"/>
                                        <p:tgtEl>
                                          <p:spTgt spid="19"/>
                                        </p:tgtEl>
                                        <p:attrNameLst>
                                          <p:attrName>ppt_h</p:attrName>
                                        </p:attrNameLst>
                                      </p:cBhvr>
                                      <p:tavLst>
                                        <p:tav tm="0">
                                          <p:val>
                                            <p:fltVal val="0"/>
                                          </p:val>
                                        </p:tav>
                                        <p:tav tm="100000">
                                          <p:val>
                                            <p:strVal val="#ppt_h"/>
                                          </p:val>
                                        </p:tav>
                                      </p:tavLst>
                                    </p:anim>
                                    <p:anim calcmode="lin" valueType="num">
                                      <p:cBhvr>
                                        <p:cTn id="296" dur="500" fill="hold"/>
                                        <p:tgtEl>
                                          <p:spTgt spid="19"/>
                                        </p:tgtEl>
                                        <p:attrNameLst>
                                          <p:attrName>style.rotation</p:attrName>
                                        </p:attrNameLst>
                                      </p:cBhvr>
                                      <p:tavLst>
                                        <p:tav tm="0">
                                          <p:val>
                                            <p:fltVal val="360"/>
                                          </p:val>
                                        </p:tav>
                                        <p:tav tm="100000">
                                          <p:val>
                                            <p:fltVal val="0"/>
                                          </p:val>
                                        </p:tav>
                                      </p:tavLst>
                                    </p:anim>
                                    <p:animEffect transition="in" filter="fade">
                                      <p:cBhvr>
                                        <p:cTn id="297" dur="500"/>
                                        <p:tgtEl>
                                          <p:spTgt spid="19"/>
                                        </p:tgtEl>
                                      </p:cBhvr>
                                    </p:animEffect>
                                  </p:childTnLst>
                                </p:cTn>
                              </p:par>
                              <p:par>
                                <p:cTn id="298" presetID="49" presetClass="entr" presetSubtype="0" decel="100000" fill="hold" nodeType="withEffect">
                                  <p:stCondLst>
                                    <p:cond delay="0"/>
                                  </p:stCondLst>
                                  <p:childTnLst>
                                    <p:set>
                                      <p:cBhvr>
                                        <p:cTn id="299" dur="1" fill="hold">
                                          <p:stCondLst>
                                            <p:cond delay="0"/>
                                          </p:stCondLst>
                                        </p:cTn>
                                        <p:tgtEl>
                                          <p:spTgt spid="145"/>
                                        </p:tgtEl>
                                        <p:attrNameLst>
                                          <p:attrName>style.visibility</p:attrName>
                                        </p:attrNameLst>
                                      </p:cBhvr>
                                      <p:to>
                                        <p:strVal val="visible"/>
                                      </p:to>
                                    </p:set>
                                    <p:anim calcmode="lin" valueType="num">
                                      <p:cBhvr>
                                        <p:cTn id="300" dur="500" fill="hold"/>
                                        <p:tgtEl>
                                          <p:spTgt spid="145"/>
                                        </p:tgtEl>
                                        <p:attrNameLst>
                                          <p:attrName>ppt_w</p:attrName>
                                        </p:attrNameLst>
                                      </p:cBhvr>
                                      <p:tavLst>
                                        <p:tav tm="0">
                                          <p:val>
                                            <p:fltVal val="0"/>
                                          </p:val>
                                        </p:tav>
                                        <p:tav tm="100000">
                                          <p:val>
                                            <p:strVal val="#ppt_w"/>
                                          </p:val>
                                        </p:tav>
                                      </p:tavLst>
                                    </p:anim>
                                    <p:anim calcmode="lin" valueType="num">
                                      <p:cBhvr>
                                        <p:cTn id="301" dur="500" fill="hold"/>
                                        <p:tgtEl>
                                          <p:spTgt spid="145"/>
                                        </p:tgtEl>
                                        <p:attrNameLst>
                                          <p:attrName>ppt_h</p:attrName>
                                        </p:attrNameLst>
                                      </p:cBhvr>
                                      <p:tavLst>
                                        <p:tav tm="0">
                                          <p:val>
                                            <p:fltVal val="0"/>
                                          </p:val>
                                        </p:tav>
                                        <p:tav tm="100000">
                                          <p:val>
                                            <p:strVal val="#ppt_h"/>
                                          </p:val>
                                        </p:tav>
                                      </p:tavLst>
                                    </p:anim>
                                    <p:anim calcmode="lin" valueType="num">
                                      <p:cBhvr>
                                        <p:cTn id="302" dur="500" fill="hold"/>
                                        <p:tgtEl>
                                          <p:spTgt spid="145"/>
                                        </p:tgtEl>
                                        <p:attrNameLst>
                                          <p:attrName>style.rotation</p:attrName>
                                        </p:attrNameLst>
                                      </p:cBhvr>
                                      <p:tavLst>
                                        <p:tav tm="0">
                                          <p:val>
                                            <p:fltVal val="360"/>
                                          </p:val>
                                        </p:tav>
                                        <p:tav tm="100000">
                                          <p:val>
                                            <p:fltVal val="0"/>
                                          </p:val>
                                        </p:tav>
                                      </p:tavLst>
                                    </p:anim>
                                    <p:animEffect transition="in" filter="fade">
                                      <p:cBhvr>
                                        <p:cTn id="303" dur="500"/>
                                        <p:tgtEl>
                                          <p:spTgt spid="145"/>
                                        </p:tgtEl>
                                      </p:cBhvr>
                                    </p:animEffect>
                                  </p:childTnLst>
                                </p:cTn>
                              </p:par>
                            </p:childTnLst>
                          </p:cTn>
                        </p:par>
                        <p:par>
                          <p:cTn id="304" fill="hold" nodeType="afterGroup">
                            <p:stCondLst>
                              <p:cond delay="500"/>
                            </p:stCondLst>
                            <p:childTnLst>
                              <p:par>
                                <p:cTn id="305" presetID="22" presetClass="entr" presetSubtype="4" fill="hold" nodeType="afterEffect">
                                  <p:stCondLst>
                                    <p:cond delay="0"/>
                                  </p:stCondLst>
                                  <p:childTnLst>
                                    <p:set>
                                      <p:cBhvr>
                                        <p:cTn id="306" dur="1" fill="hold">
                                          <p:stCondLst>
                                            <p:cond delay="0"/>
                                          </p:stCondLst>
                                        </p:cTn>
                                        <p:tgtEl>
                                          <p:spTgt spid="196"/>
                                        </p:tgtEl>
                                        <p:attrNameLst>
                                          <p:attrName>style.visibility</p:attrName>
                                        </p:attrNameLst>
                                      </p:cBhvr>
                                      <p:to>
                                        <p:strVal val="visible"/>
                                      </p:to>
                                    </p:set>
                                    <p:animEffect transition="in" filter="wipe(down)">
                                      <p:cBhvr>
                                        <p:cTn id="307" dur="500"/>
                                        <p:tgtEl>
                                          <p:spTgt spid="196"/>
                                        </p:tgtEl>
                                      </p:cBhvr>
                                    </p:animEffect>
                                  </p:childTnLst>
                                </p:cTn>
                              </p:par>
                              <p:par>
                                <p:cTn id="308" presetID="22" presetClass="entr" presetSubtype="4" fill="hold" nodeType="withEffect">
                                  <p:stCondLst>
                                    <p:cond delay="0"/>
                                  </p:stCondLst>
                                  <p:childTnLst>
                                    <p:set>
                                      <p:cBhvr>
                                        <p:cTn id="309" dur="1" fill="hold">
                                          <p:stCondLst>
                                            <p:cond delay="0"/>
                                          </p:stCondLst>
                                        </p:cTn>
                                        <p:tgtEl>
                                          <p:spTgt spid="198"/>
                                        </p:tgtEl>
                                        <p:attrNameLst>
                                          <p:attrName>style.visibility</p:attrName>
                                        </p:attrNameLst>
                                      </p:cBhvr>
                                      <p:to>
                                        <p:strVal val="visible"/>
                                      </p:to>
                                    </p:set>
                                    <p:animEffect transition="in" filter="wipe(down)">
                                      <p:cBhvr>
                                        <p:cTn id="310" dur="500"/>
                                        <p:tgtEl>
                                          <p:spTgt spid="198"/>
                                        </p:tgtEl>
                                      </p:cBhvr>
                                    </p:animEffect>
                                  </p:childTnLst>
                                </p:cTn>
                              </p:par>
                              <p:par>
                                <p:cTn id="311" presetID="22" presetClass="entr" presetSubtype="4" fill="hold" nodeType="withEffect">
                                  <p:stCondLst>
                                    <p:cond delay="0"/>
                                  </p:stCondLst>
                                  <p:childTnLst>
                                    <p:set>
                                      <p:cBhvr>
                                        <p:cTn id="312" dur="1" fill="hold">
                                          <p:stCondLst>
                                            <p:cond delay="0"/>
                                          </p:stCondLst>
                                        </p:cTn>
                                        <p:tgtEl>
                                          <p:spTgt spid="200"/>
                                        </p:tgtEl>
                                        <p:attrNameLst>
                                          <p:attrName>style.visibility</p:attrName>
                                        </p:attrNameLst>
                                      </p:cBhvr>
                                      <p:to>
                                        <p:strVal val="visible"/>
                                      </p:to>
                                    </p:set>
                                    <p:animEffect transition="in" filter="wipe(down)">
                                      <p:cBhvr>
                                        <p:cTn id="313" dur="500"/>
                                        <p:tgtEl>
                                          <p:spTgt spid="200"/>
                                        </p:tgtEl>
                                      </p:cBhvr>
                                    </p:animEffect>
                                  </p:childTnLst>
                                </p:cTn>
                              </p:par>
                              <p:par>
                                <p:cTn id="314" presetID="22" presetClass="entr" presetSubtype="4" fill="hold" nodeType="withEffect">
                                  <p:stCondLst>
                                    <p:cond delay="0"/>
                                  </p:stCondLst>
                                  <p:childTnLst>
                                    <p:set>
                                      <p:cBhvr>
                                        <p:cTn id="315" dur="1" fill="hold">
                                          <p:stCondLst>
                                            <p:cond delay="0"/>
                                          </p:stCondLst>
                                        </p:cTn>
                                        <p:tgtEl>
                                          <p:spTgt spid="202"/>
                                        </p:tgtEl>
                                        <p:attrNameLst>
                                          <p:attrName>style.visibility</p:attrName>
                                        </p:attrNameLst>
                                      </p:cBhvr>
                                      <p:to>
                                        <p:strVal val="visible"/>
                                      </p:to>
                                    </p:set>
                                    <p:animEffect transition="in" filter="wipe(down)">
                                      <p:cBhvr>
                                        <p:cTn id="316" dur="500"/>
                                        <p:tgtEl>
                                          <p:spTgt spid="202"/>
                                        </p:tgtEl>
                                      </p:cBhvr>
                                    </p:animEffect>
                                  </p:childTnLst>
                                </p:cTn>
                              </p:par>
                              <p:par>
                                <p:cTn id="317" presetID="22" presetClass="entr" presetSubtype="4" fill="hold" nodeType="with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wipe(down)">
                                      <p:cBhvr>
                                        <p:cTn id="31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6" grpId="0" animBg="1"/>
      <p:bldP spid="37" grpId="0" animBg="1"/>
      <p:bldP spid="38" grpId="0"/>
      <p:bldP spid="39" grpId="0" animBg="1"/>
      <p:bldP spid="42" grpId="0"/>
      <p:bldP spid="43" grpId="0" animBg="1"/>
      <p:bldP spid="110" grpId="0"/>
      <p:bldP spid="112" grpId="0"/>
      <p:bldP spid="190" grpId="0"/>
      <p:bldP spid="190" grpId="1"/>
      <p:bldP spid="191" grpId="0"/>
      <p:bldP spid="191" grpId="1"/>
      <p:bldP spid="192" grpId="0"/>
      <p:bldP spid="192" grpId="1"/>
      <p:bldP spid="193" grpId="0"/>
      <p:bldP spid="193" grpId="1"/>
      <p:bldP spid="194" grpId="0"/>
      <p:bldP spid="19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1E198016-3FFD-460E-8C5D-A8C7F4EC6201}"/>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90726" y="1828800"/>
            <a:ext cx="8208963"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4" descr="NRG403">
            <a:extLst>
              <a:ext uri="{FF2B5EF4-FFF2-40B4-BE49-F238E27FC236}">
                <a16:creationId xmlns:a16="http://schemas.microsoft.com/office/drawing/2014/main" id="{A3AFD146-3A23-4300-BDDD-3954EF58FC5B}"/>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967789" y="4997451"/>
            <a:ext cx="11017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a:extLst>
              <a:ext uri="{FF2B5EF4-FFF2-40B4-BE49-F238E27FC236}">
                <a16:creationId xmlns:a16="http://schemas.microsoft.com/office/drawing/2014/main" id="{4048743C-020F-4E22-B27D-B60529BEE109}"/>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algn="ctr" eaLnBrk="1" hangingPunct="1">
              <a:spcBef>
                <a:spcPct val="0"/>
              </a:spcBef>
              <a:buClrTx/>
              <a:buSzTx/>
              <a:buFontTx/>
              <a:buNone/>
              <a:defRPr/>
            </a:pPr>
            <a:r>
              <a:rPr lang="cs-CZ" altLang="en-US" sz="2400" dirty="0">
                <a:solidFill>
                  <a:schemeClr val="bg1"/>
                </a:solidFill>
                <a:effectLst>
                  <a:outerShdw blurRad="38100" dist="38100" dir="2700000" algn="tl">
                    <a:srgbClr val="000000">
                      <a:alpha val="43137"/>
                    </a:srgbClr>
                  </a:outerShdw>
                </a:effectLst>
                <a:latin typeface="Arial" pitchFamily="34" charset="0"/>
              </a:rPr>
              <a:t>PATHWAYS OF TRANSCRIPTION FACTORS PARTICIPATING </a:t>
            </a:r>
          </a:p>
          <a:p>
            <a:pPr algn="ctr" eaLnBrk="1" hangingPunct="1">
              <a:spcBef>
                <a:spcPct val="0"/>
              </a:spcBef>
              <a:buClrTx/>
              <a:buSzTx/>
              <a:buFontTx/>
              <a:buNone/>
              <a:defRPr/>
            </a:pPr>
            <a:r>
              <a:rPr lang="cs-CZ" altLang="en-US" sz="2400" dirty="0">
                <a:solidFill>
                  <a:schemeClr val="bg1"/>
                </a:solidFill>
                <a:effectLst>
                  <a:outerShdw blurRad="38100" dist="38100" dir="2700000" algn="tl">
                    <a:srgbClr val="000000">
                      <a:alpha val="43137"/>
                    </a:srgbClr>
                  </a:outerShdw>
                </a:effectLst>
                <a:latin typeface="Arial" pitchFamily="34" charset="0"/>
              </a:rPr>
              <a:t>IN NUTRITION BASED INTERACTIONS</a:t>
            </a:r>
          </a:p>
        </p:txBody>
      </p:sp>
      <p:sp>
        <p:nvSpPr>
          <p:cNvPr id="2" name="Zástupný symbol pro zápatí 1">
            <a:extLst>
              <a:ext uri="{FF2B5EF4-FFF2-40B4-BE49-F238E27FC236}">
                <a16:creationId xmlns:a16="http://schemas.microsoft.com/office/drawing/2014/main" id="{1DBA8BD6-7AA5-484B-9351-E6161723C5FB}"/>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40224EC7-E5D5-4662-87BE-1BB79C1026C9}"/>
              </a:ext>
            </a:extLst>
          </p:cNvPr>
          <p:cNvSpPr>
            <a:spLocks noGrp="1"/>
          </p:cNvSpPr>
          <p:nvPr>
            <p:ph type="sldNum" sz="quarter" idx="12"/>
          </p:nvPr>
        </p:nvSpPr>
        <p:spPr/>
        <p:txBody>
          <a:bodyPr/>
          <a:lstStyle/>
          <a:p>
            <a:pPr>
              <a:defRPr/>
            </a:pPr>
            <a:fld id="{F24A8438-1C1F-4AF3-B838-7FD127EA2A0C}" type="slidenum">
              <a:rPr lang="cs-CZ" altLang="en-US" smtClean="0"/>
              <a:pPr>
                <a:defRPr/>
              </a:pPr>
              <a:t>12</a:t>
            </a:fld>
            <a:endParaRPr lang="cs-CZ" altLang="en-US"/>
          </a:p>
        </p:txBody>
      </p:sp>
    </p:spTree>
    <p:extLst>
      <p:ext uri="{BB962C8B-B14F-4D97-AF65-F5344CB8AC3E}">
        <p14:creationId xmlns:p14="http://schemas.microsoft.com/office/powerpoint/2010/main" val="344194704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n external file that holds a picture, illustration, etc.&#10;Object name is nihms284822f2.jpg">
            <a:extLst>
              <a:ext uri="{FF2B5EF4-FFF2-40B4-BE49-F238E27FC236}">
                <a16:creationId xmlns:a16="http://schemas.microsoft.com/office/drawing/2014/main" id="{ECADD413-A1A0-454D-B7EF-B01CD3486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775" y="476251"/>
            <a:ext cx="57340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ovéPole 1">
            <a:extLst>
              <a:ext uri="{FF2B5EF4-FFF2-40B4-BE49-F238E27FC236}">
                <a16:creationId xmlns:a16="http://schemas.microsoft.com/office/drawing/2014/main" id="{9B62EA40-023A-4CC6-83C3-28923A004BBC}"/>
              </a:ext>
            </a:extLst>
          </p:cNvPr>
          <p:cNvSpPr txBox="1">
            <a:spLocks noChangeArrowheads="1"/>
          </p:cNvSpPr>
          <p:nvPr/>
        </p:nvSpPr>
        <p:spPr bwMode="auto">
          <a:xfrm>
            <a:off x="1847850" y="5019675"/>
            <a:ext cx="8351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The loss of universal helminth infection as occurred in earlier human evolution may alter the numbers or types of bacterial and fungal commensals and thus affect normal mucosal tissue homeostasis. In susceptible or highly exposed individuals, such alterations might alter the balance between immunotolerance, immunosurveillance and nutrient extraction. This imbalance may contribute to the appearance of inflammatory systemic dysregulation at mucosal surfaces, resulting in increases in asthma and allergic diseases, particularly in the setting of environmental changes that have increased exposure to indoor allergens and pollutants, and even to increases in obesity, which can be a risk factor for severe asthma.</a:t>
            </a:r>
          </a:p>
        </p:txBody>
      </p:sp>
      <p:sp>
        <p:nvSpPr>
          <p:cNvPr id="2" name="Obdélník 1">
            <a:extLst>
              <a:ext uri="{FF2B5EF4-FFF2-40B4-BE49-F238E27FC236}">
                <a16:creationId xmlns:a16="http://schemas.microsoft.com/office/drawing/2014/main" id="{81C8867D-7A54-44C2-9A59-5CAE7C2BE8A5}"/>
              </a:ext>
            </a:extLst>
          </p:cNvPr>
          <p:cNvSpPr/>
          <p:nvPr/>
        </p:nvSpPr>
        <p:spPr>
          <a:xfrm>
            <a:off x="6132513" y="2413001"/>
            <a:ext cx="4572000" cy="739775"/>
          </a:xfrm>
          <a:prstGeom prst="rect">
            <a:avLst/>
          </a:prstGeom>
        </p:spPr>
        <p:txBody>
          <a:bodyPr>
            <a:spAutoFit/>
          </a:bodyPr>
          <a:lstStyle/>
          <a:p>
            <a:pPr eaLnBrk="1" hangingPunct="1">
              <a:defRPr/>
            </a:pPr>
            <a:r>
              <a:rPr lang="en-US" sz="1050" dirty="0" err="1">
                <a:latin typeface="Arial" charset="0"/>
                <a:cs typeface="Arial" charset="0"/>
              </a:rPr>
              <a:t>Immunosurveillance</a:t>
            </a:r>
            <a:r>
              <a:rPr lang="en-US" sz="1050" dirty="0">
                <a:latin typeface="Arial" charset="0"/>
                <a:cs typeface="Arial" charset="0"/>
              </a:rPr>
              <a:t> is a term used to describe the processes by which cells of the immune system look for and </a:t>
            </a:r>
            <a:r>
              <a:rPr lang="en-US" sz="1050" dirty="0" err="1">
                <a:latin typeface="Arial" charset="0"/>
                <a:cs typeface="Arial" charset="0"/>
              </a:rPr>
              <a:t>recognise</a:t>
            </a:r>
            <a:r>
              <a:rPr lang="en-US" sz="1050" dirty="0">
                <a:latin typeface="Arial" charset="0"/>
                <a:cs typeface="Arial" charset="0"/>
              </a:rPr>
              <a:t> foreign pathogens, such as bacteria and viruses, or pre-cancerous and cancerous cells in the body. </a:t>
            </a:r>
          </a:p>
        </p:txBody>
      </p:sp>
      <p:sp>
        <p:nvSpPr>
          <p:cNvPr id="3" name="Zástupný symbol pro zápatí 2">
            <a:extLst>
              <a:ext uri="{FF2B5EF4-FFF2-40B4-BE49-F238E27FC236}">
                <a16:creationId xmlns:a16="http://schemas.microsoft.com/office/drawing/2014/main" id="{DA5A83CD-A206-4770-89C4-82B5F81AEC78}"/>
              </a:ext>
            </a:extLst>
          </p:cNvPr>
          <p:cNvSpPr>
            <a:spLocks noGrp="1"/>
          </p:cNvSpPr>
          <p:nvPr>
            <p:ph type="ftr" sz="quarter" idx="11"/>
          </p:nvPr>
        </p:nvSpPr>
        <p:spPr/>
        <p:txBody>
          <a:bodyPr/>
          <a:lstStyle/>
          <a:p>
            <a:pPr>
              <a:defRPr/>
            </a:pPr>
            <a:r>
              <a:rPr lang="cs-CZ" altLang="en-US"/>
              <a:t>Prof. Anna Vašků</a:t>
            </a:r>
          </a:p>
        </p:txBody>
      </p:sp>
      <p:sp>
        <p:nvSpPr>
          <p:cNvPr id="4" name="Zástupný symbol pro číslo snímku 3">
            <a:extLst>
              <a:ext uri="{FF2B5EF4-FFF2-40B4-BE49-F238E27FC236}">
                <a16:creationId xmlns:a16="http://schemas.microsoft.com/office/drawing/2014/main" id="{52E5BABC-04BE-471D-8486-68AB5EFD3971}"/>
              </a:ext>
            </a:extLst>
          </p:cNvPr>
          <p:cNvSpPr>
            <a:spLocks noGrp="1"/>
          </p:cNvSpPr>
          <p:nvPr>
            <p:ph type="sldNum" sz="quarter" idx="12"/>
          </p:nvPr>
        </p:nvSpPr>
        <p:spPr/>
        <p:txBody>
          <a:bodyPr/>
          <a:lstStyle/>
          <a:p>
            <a:fld id="{8F9125E1-42E0-4078-BAE1-CA1DE73A3D7B}" type="slidenum">
              <a:rPr lang="cs-CZ" altLang="en-US" smtClean="0"/>
              <a:pPr/>
              <a:t>13</a:t>
            </a:fld>
            <a:endParaRPr lang="cs-CZ" altLang="en-US"/>
          </a:p>
        </p:txBody>
      </p:sp>
    </p:spTree>
    <p:extLst>
      <p:ext uri="{BB962C8B-B14F-4D97-AF65-F5344CB8AC3E}">
        <p14:creationId xmlns:p14="http://schemas.microsoft.com/office/powerpoint/2010/main" val="39899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descr="Effect of Interactions of Bacteria, Viruses, and Eukaryotes in Health and ...">
            <a:hlinkClick r:id="rId2" tooltip="Effect of Interactions of Bacteria, Viruses, and Eukaryotes in Health and ..."/>
            <a:extLst>
              <a:ext uri="{FF2B5EF4-FFF2-40B4-BE49-F238E27FC236}">
                <a16:creationId xmlns:a16="http://schemas.microsoft.com/office/drawing/2014/main" id="{8443EFA3-C12D-45C4-956C-4A71C5048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60" y="196850"/>
            <a:ext cx="8179312" cy="63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Zástupný symbol pro číslo snímku 6">
            <a:extLst>
              <a:ext uri="{FF2B5EF4-FFF2-40B4-BE49-F238E27FC236}">
                <a16:creationId xmlns:a16="http://schemas.microsoft.com/office/drawing/2014/main" id="{745E1B94-98CD-439E-9089-62932C512E0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0C799DE-9A99-4B7C-A393-A56FBFBC473F}" type="slidenum">
              <a:rPr lang="en-US" altLang="en-US" sz="120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sp>
        <p:nvSpPr>
          <p:cNvPr id="15367" name="Obdélník 7">
            <a:extLst>
              <a:ext uri="{FF2B5EF4-FFF2-40B4-BE49-F238E27FC236}">
                <a16:creationId xmlns:a16="http://schemas.microsoft.com/office/drawing/2014/main" id="{3496E5E1-3233-41C9-929E-DC37F3AE3932}"/>
              </a:ext>
            </a:extLst>
          </p:cNvPr>
          <p:cNvSpPr>
            <a:spLocks noChangeArrowheads="1"/>
          </p:cNvSpPr>
          <p:nvPr/>
        </p:nvSpPr>
        <p:spPr bwMode="auto">
          <a:xfrm>
            <a:off x="68262" y="1979614"/>
            <a:ext cx="1809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Cell</a:t>
            </a:r>
            <a:r>
              <a:rPr lang="cs-CZ" altLang="en-US" sz="1800" dirty="0"/>
              <a:t> 2012; </a:t>
            </a:r>
            <a:r>
              <a:rPr lang="en-US" altLang="en-US" sz="1800" dirty="0"/>
              <a:t>148</a:t>
            </a:r>
            <a:r>
              <a:rPr lang="cs-CZ" altLang="en-US" sz="1800" dirty="0"/>
              <a:t>:</a:t>
            </a:r>
            <a:r>
              <a:rPr lang="en-US" altLang="en-US" sz="1800" dirty="0"/>
              <a:t> 1258–1270</a:t>
            </a:r>
          </a:p>
        </p:txBody>
      </p:sp>
      <p:sp>
        <p:nvSpPr>
          <p:cNvPr id="4" name="Zástupný symbol pro zápatí 3">
            <a:extLst>
              <a:ext uri="{FF2B5EF4-FFF2-40B4-BE49-F238E27FC236}">
                <a16:creationId xmlns:a16="http://schemas.microsoft.com/office/drawing/2014/main" id="{70EA719D-C50E-4359-A4BD-EFC6F3FE18F0}"/>
              </a:ext>
            </a:extLst>
          </p:cNvPr>
          <p:cNvSpPr>
            <a:spLocks noGrp="1"/>
          </p:cNvSpPr>
          <p:nvPr>
            <p:ph type="ftr" sz="quarter" idx="10"/>
          </p:nvPr>
        </p:nvSpPr>
        <p:spPr/>
        <p:txBody>
          <a:bodyPr/>
          <a:lstStyle/>
          <a:p>
            <a:r>
              <a:rPr lang="cs-CZ"/>
              <a:t>Prof. Anna Vašků</a:t>
            </a:r>
            <a:endParaRPr lang="cs-CZ" dirty="0"/>
          </a:p>
        </p:txBody>
      </p:sp>
    </p:spTree>
    <p:extLst>
      <p:ext uri="{BB962C8B-B14F-4D97-AF65-F5344CB8AC3E}">
        <p14:creationId xmlns:p14="http://schemas.microsoft.com/office/powerpoint/2010/main" val="214269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72C12C1-E06A-43A3-A5B8-4B366348A196}"/>
              </a:ext>
            </a:extLst>
          </p:cNvPr>
          <p:cNvSpPr>
            <a:spLocks noGrp="1" noChangeArrowheads="1"/>
          </p:cNvSpPr>
          <p:nvPr>
            <p:ph type="title"/>
          </p:nvPr>
        </p:nvSpPr>
        <p:spPr>
          <a:xfrm>
            <a:off x="2209800" y="168441"/>
            <a:ext cx="7772400" cy="685800"/>
          </a:xfrm>
        </p:spPr>
        <p:txBody>
          <a:bodyPr/>
          <a:lstStyle/>
          <a:p>
            <a:pPr eaLnBrk="1" hangingPunct="1"/>
            <a:r>
              <a:rPr lang="cs-CZ" altLang="en-US" dirty="0" err="1"/>
              <a:t>Stages</a:t>
            </a:r>
            <a:r>
              <a:rPr lang="cs-CZ" altLang="en-US" dirty="0"/>
              <a:t> </a:t>
            </a:r>
            <a:r>
              <a:rPr lang="cs-CZ" altLang="en-US" dirty="0" err="1"/>
              <a:t>of</a:t>
            </a:r>
            <a:r>
              <a:rPr lang="cs-CZ" altLang="en-US" dirty="0"/>
              <a:t> </a:t>
            </a:r>
            <a:r>
              <a:rPr lang="cs-CZ" altLang="en-US" dirty="0" err="1"/>
              <a:t>Metabolism</a:t>
            </a:r>
            <a:endParaRPr lang="en-US" altLang="en-US" dirty="0"/>
          </a:p>
        </p:txBody>
      </p:sp>
      <p:sp>
        <p:nvSpPr>
          <p:cNvPr id="20483" name="Text Box 3">
            <a:extLst>
              <a:ext uri="{FF2B5EF4-FFF2-40B4-BE49-F238E27FC236}">
                <a16:creationId xmlns:a16="http://schemas.microsoft.com/office/drawing/2014/main" id="{3D088842-93D8-4072-ADE2-364ACA4278AA}"/>
              </a:ext>
            </a:extLst>
          </p:cNvPr>
          <p:cNvSpPr txBox="1">
            <a:spLocks noChangeArrowheads="1"/>
          </p:cNvSpPr>
          <p:nvPr/>
        </p:nvSpPr>
        <p:spPr bwMode="auto">
          <a:xfrm>
            <a:off x="9220200" y="6324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200">
                <a:latin typeface="Times New Roman" panose="02020603050405020304" pitchFamily="18" charset="0"/>
                <a:ea typeface="ＭＳ Ｐゴシック" panose="020B0600070205080204" pitchFamily="34" charset="-128"/>
              </a:rPr>
              <a:t>Figure 24.3</a:t>
            </a:r>
          </a:p>
        </p:txBody>
      </p:sp>
      <p:pic>
        <p:nvPicPr>
          <p:cNvPr id="20484" name="Picture 4">
            <a:extLst>
              <a:ext uri="{FF2B5EF4-FFF2-40B4-BE49-F238E27FC236}">
                <a16:creationId xmlns:a16="http://schemas.microsoft.com/office/drawing/2014/main" id="{5C8DFC59-5761-4F1B-BB4F-27F629BE5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838200"/>
            <a:ext cx="464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1CB3288F-DEAC-4371-A853-E920F7AA9B4E}"/>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914E4BF8-092B-4B02-A543-B9D59D0CB115}"/>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39346279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D0B73C5-43BD-426A-B612-53441E8ADEBD}"/>
              </a:ext>
            </a:extLst>
          </p:cNvPr>
          <p:cNvSpPr>
            <a:spLocks noGrp="1" noChangeArrowheads="1"/>
          </p:cNvSpPr>
          <p:nvPr>
            <p:ph type="title"/>
          </p:nvPr>
        </p:nvSpPr>
        <p:spPr>
          <a:xfrm>
            <a:off x="2057400" y="336883"/>
            <a:ext cx="8229600" cy="792163"/>
          </a:xfrm>
        </p:spPr>
        <p:txBody>
          <a:bodyPr/>
          <a:lstStyle/>
          <a:p>
            <a:pPr eaLnBrk="1" hangingPunct="1"/>
            <a:r>
              <a:rPr lang="en-US" altLang="en-US" sz="4600" dirty="0">
                <a:solidFill>
                  <a:schemeClr val="tx1"/>
                </a:solidFill>
                <a:latin typeface="Century Gothic" panose="020B0502020202020204" pitchFamily="34" charset="0"/>
              </a:rPr>
              <a:t>Metabolic</a:t>
            </a:r>
            <a:r>
              <a:rPr lang="cs-CZ" altLang="en-US" sz="4600" dirty="0">
                <a:solidFill>
                  <a:schemeClr val="tx1"/>
                </a:solidFill>
                <a:latin typeface="Century Gothic" panose="020B0502020202020204" pitchFamily="34" charset="0"/>
              </a:rPr>
              <a:t> </a:t>
            </a:r>
            <a:r>
              <a:rPr lang="cs-CZ" altLang="en-US" sz="4600" dirty="0" err="1">
                <a:solidFill>
                  <a:schemeClr val="tx1"/>
                </a:solidFill>
                <a:latin typeface="Century Gothic" panose="020B0502020202020204" pitchFamily="34" charset="0"/>
              </a:rPr>
              <a:t>pathways</a:t>
            </a:r>
            <a:endParaRPr lang="en-US" altLang="en-US" sz="4600" dirty="0">
              <a:solidFill>
                <a:srgbClr val="00FF00"/>
              </a:solidFill>
              <a:latin typeface="Century Gothic" panose="020B0502020202020204" pitchFamily="34" charset="0"/>
            </a:endParaRPr>
          </a:p>
        </p:txBody>
      </p:sp>
      <p:pic>
        <p:nvPicPr>
          <p:cNvPr id="22531" name="Picture 4" descr="04-21_1b">
            <a:extLst>
              <a:ext uri="{FF2B5EF4-FFF2-40B4-BE49-F238E27FC236}">
                <a16:creationId xmlns:a16="http://schemas.microsoft.com/office/drawing/2014/main" id="{02765061-F99E-44A9-B5D5-C7D00727D0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24339" y="836614"/>
            <a:ext cx="3360737" cy="5513387"/>
          </a:xfrm>
          <a:noFill/>
        </p:spPr>
      </p:pic>
      <p:sp>
        <p:nvSpPr>
          <p:cNvPr id="2" name="Zástupný symbol pro zápatí 1">
            <a:extLst>
              <a:ext uri="{FF2B5EF4-FFF2-40B4-BE49-F238E27FC236}">
                <a16:creationId xmlns:a16="http://schemas.microsoft.com/office/drawing/2014/main" id="{6ED9E4D2-BDB5-4C43-8505-BAAFF4D12EC2}"/>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1B8F2D32-EEB2-47C9-BCFE-0B5C1F20E8FA}"/>
              </a:ext>
            </a:extLst>
          </p:cNvPr>
          <p:cNvSpPr>
            <a:spLocks noGrp="1"/>
          </p:cNvSpPr>
          <p:nvPr>
            <p:ph type="sldNum" sz="quarter" idx="12"/>
          </p:nvPr>
        </p:nvSpPr>
        <p:spPr/>
        <p:txBody>
          <a:bodyPr/>
          <a:lstStyle/>
          <a:p>
            <a:pPr>
              <a:defRPr/>
            </a:pPr>
            <a:fld id="{DF074149-0D59-4756-9BD4-869B4E5CF860}" type="slidenum">
              <a:rPr lang="en-US" altLang="en-US" smtClean="0"/>
              <a:pPr>
                <a:defRPr/>
              </a:pPr>
              <a:t>16</a:t>
            </a:fld>
            <a:endParaRPr lang="en-US" altLang="en-US"/>
          </a:p>
        </p:txBody>
      </p:sp>
    </p:spTree>
    <p:extLst>
      <p:ext uri="{BB962C8B-B14F-4D97-AF65-F5344CB8AC3E}">
        <p14:creationId xmlns:p14="http://schemas.microsoft.com/office/powerpoint/2010/main" val="114716366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92F7BF2-3C1A-47DF-A2E8-20ABBB21AD46}"/>
              </a:ext>
            </a:extLst>
          </p:cNvPr>
          <p:cNvSpPr>
            <a:spLocks noGrp="1" noChangeArrowheads="1"/>
          </p:cNvSpPr>
          <p:nvPr>
            <p:ph type="title"/>
          </p:nvPr>
        </p:nvSpPr>
        <p:spPr>
          <a:xfrm>
            <a:off x="2209800" y="0"/>
            <a:ext cx="7772400" cy="838200"/>
          </a:xfrm>
        </p:spPr>
        <p:txBody>
          <a:bodyPr/>
          <a:lstStyle/>
          <a:p>
            <a:pPr eaLnBrk="1" hangingPunct="1"/>
            <a:r>
              <a:rPr lang="en-US" altLang="en-US" dirty="0" err="1">
                <a:solidFill>
                  <a:schemeClr val="tx1"/>
                </a:solidFill>
                <a:latin typeface="Century Gothic" panose="020B0502020202020204" pitchFamily="34" charset="0"/>
              </a:rPr>
              <a:t>Gly</a:t>
            </a:r>
            <a:r>
              <a:rPr lang="cs-CZ" altLang="en-US" dirty="0" err="1">
                <a:solidFill>
                  <a:schemeClr val="tx1"/>
                </a:solidFill>
                <a:latin typeface="Century Gothic" panose="020B0502020202020204" pitchFamily="34" charset="0"/>
              </a:rPr>
              <a:t>colysis</a:t>
            </a:r>
            <a:endParaRPr lang="en-US" altLang="en-US" dirty="0">
              <a:solidFill>
                <a:srgbClr val="990000"/>
              </a:solidFill>
              <a:latin typeface="Century Gothic" panose="020B0502020202020204" pitchFamily="34" charset="0"/>
            </a:endParaRPr>
          </a:p>
        </p:txBody>
      </p:sp>
      <p:pic>
        <p:nvPicPr>
          <p:cNvPr id="25603" name="Picture 3">
            <a:extLst>
              <a:ext uri="{FF2B5EF4-FFF2-40B4-BE49-F238E27FC236}">
                <a16:creationId xmlns:a16="http://schemas.microsoft.com/office/drawing/2014/main" id="{573CD854-DEC6-4F4E-87CC-A2BBFC133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838201"/>
            <a:ext cx="844550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4237A1EA-30B7-42EE-B9EE-CAEF0C5C3151}"/>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B2EECD79-FB33-48EF-A85C-62142C83BBE1}"/>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38554722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ázek 2">
            <a:extLst>
              <a:ext uri="{FF2B5EF4-FFF2-40B4-BE49-F238E27FC236}">
                <a16:creationId xmlns:a16="http://schemas.microsoft.com/office/drawing/2014/main" id="{5A403D0F-B65F-4594-9ACC-20BA894653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04813"/>
            <a:ext cx="505460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bdélník 3">
            <a:extLst>
              <a:ext uri="{FF2B5EF4-FFF2-40B4-BE49-F238E27FC236}">
                <a16:creationId xmlns:a16="http://schemas.microsoft.com/office/drawing/2014/main" id="{3E18A87A-C998-44CB-8093-99ECBB929AFE}"/>
              </a:ext>
            </a:extLst>
          </p:cNvPr>
          <p:cNvSpPr>
            <a:spLocks noChangeArrowheads="1"/>
          </p:cNvSpPr>
          <p:nvPr/>
        </p:nvSpPr>
        <p:spPr bwMode="auto">
          <a:xfrm>
            <a:off x="6959601" y="612776"/>
            <a:ext cx="34575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400">
                <a:latin typeface="Verdana" panose="020B0604030504040204" pitchFamily="34" charset="0"/>
              </a:rPr>
              <a:t>Major enzymes and substrates involved in the regulation of gluconeogenesis. Red arrows and text represent the major enzymes and pathways involved in the regulation of gluconeogenesis. Direct glucose release from glycogen via the debranching enzyme accounts for &lt;10% of the total glucose made via gluconeogenesis. </a:t>
            </a:r>
          </a:p>
          <a:p>
            <a:pPr eaLnBrk="1" hangingPunct="1">
              <a:spcBef>
                <a:spcPct val="0"/>
              </a:spcBef>
              <a:buFontTx/>
              <a:buNone/>
            </a:pPr>
            <a:endParaRPr lang="cs-CZ" altLang="cs-CZ" sz="1400">
              <a:latin typeface="Verdana" panose="020B0604030504040204" pitchFamily="34" charset="0"/>
            </a:endParaRPr>
          </a:p>
          <a:p>
            <a:pPr eaLnBrk="1" hangingPunct="1">
              <a:spcBef>
                <a:spcPct val="0"/>
              </a:spcBef>
              <a:buFontTx/>
              <a:buNone/>
            </a:pPr>
            <a:r>
              <a:rPr lang="cs-CZ" altLang="cs-CZ" sz="1400">
                <a:latin typeface="Verdana" panose="020B0604030504040204" pitchFamily="34" charset="0"/>
              </a:rPr>
              <a:t>AAT, alanine aminotransferase; </a:t>
            </a:r>
          </a:p>
          <a:p>
            <a:pPr eaLnBrk="1" hangingPunct="1">
              <a:spcBef>
                <a:spcPct val="0"/>
              </a:spcBef>
              <a:buFontTx/>
              <a:buNone/>
            </a:pPr>
            <a:r>
              <a:rPr lang="cs-CZ" altLang="cs-CZ" sz="1400">
                <a:latin typeface="Verdana" panose="020B0604030504040204" pitchFamily="34" charset="0"/>
              </a:rPr>
              <a:t>fruc-1,6-bisphosphatase, fructose-1,6-bisphosphatase; </a:t>
            </a:r>
          </a:p>
          <a:p>
            <a:pPr eaLnBrk="1" hangingPunct="1">
              <a:spcBef>
                <a:spcPct val="0"/>
              </a:spcBef>
              <a:buFontTx/>
              <a:buNone/>
            </a:pPr>
            <a:r>
              <a:rPr lang="cs-CZ" altLang="cs-CZ" sz="1400">
                <a:latin typeface="Verdana" panose="020B0604030504040204" pitchFamily="34" charset="0"/>
              </a:rPr>
              <a:t>glu-6-phosphatase, glucose-6-phosphatase; </a:t>
            </a:r>
          </a:p>
          <a:p>
            <a:pPr eaLnBrk="1" hangingPunct="1">
              <a:spcBef>
                <a:spcPct val="0"/>
              </a:spcBef>
              <a:buFontTx/>
              <a:buNone/>
            </a:pPr>
            <a:r>
              <a:rPr lang="cs-CZ" altLang="cs-CZ" sz="1400">
                <a:latin typeface="Verdana" panose="020B0604030504040204" pitchFamily="34" charset="0"/>
              </a:rPr>
              <a:t>glyceraldehyde-3-P, glyceraldehyde-3-phosphate; </a:t>
            </a:r>
          </a:p>
          <a:p>
            <a:pPr eaLnBrk="1" hangingPunct="1">
              <a:spcBef>
                <a:spcPct val="0"/>
              </a:spcBef>
              <a:buFontTx/>
              <a:buNone/>
            </a:pPr>
            <a:r>
              <a:rPr lang="cs-CZ" altLang="cs-CZ" sz="1400">
                <a:latin typeface="Verdana" panose="020B0604030504040204" pitchFamily="34" charset="0"/>
              </a:rPr>
              <a:t>glycerol-3-P, glycerol-3-phosphate; LDH, lactate dehydrogenase; </a:t>
            </a:r>
          </a:p>
          <a:p>
            <a:pPr eaLnBrk="1" hangingPunct="1">
              <a:spcBef>
                <a:spcPct val="0"/>
              </a:spcBef>
              <a:buFontTx/>
              <a:buNone/>
            </a:pPr>
            <a:r>
              <a:rPr lang="cs-CZ" altLang="cs-CZ" sz="1400">
                <a:latin typeface="Verdana" panose="020B0604030504040204" pitchFamily="34" charset="0"/>
              </a:rPr>
              <a:t>OAA, oxaloacetate; </a:t>
            </a:r>
          </a:p>
          <a:p>
            <a:pPr eaLnBrk="1" hangingPunct="1">
              <a:spcBef>
                <a:spcPct val="0"/>
              </a:spcBef>
              <a:buFontTx/>
              <a:buNone/>
            </a:pPr>
            <a:r>
              <a:rPr lang="cs-CZ" altLang="cs-CZ" sz="1400">
                <a:latin typeface="Verdana" panose="020B0604030504040204" pitchFamily="34" charset="0"/>
              </a:rPr>
              <a:t>PC, pyruvate carboxylase; </a:t>
            </a:r>
          </a:p>
          <a:p>
            <a:pPr eaLnBrk="1" hangingPunct="1">
              <a:spcBef>
                <a:spcPct val="0"/>
              </a:spcBef>
              <a:buFontTx/>
              <a:buNone/>
            </a:pPr>
            <a:r>
              <a:rPr lang="cs-CZ" altLang="cs-CZ" sz="1400">
                <a:latin typeface="Verdana" panose="020B0604030504040204" pitchFamily="34" charset="0"/>
              </a:rPr>
              <a:t>PDH, pyruvate dehydrogenase phosphoenolpyruvate carboxykinase (PEPCK) </a:t>
            </a:r>
          </a:p>
        </p:txBody>
      </p:sp>
      <p:sp>
        <p:nvSpPr>
          <p:cNvPr id="27652" name="TextovéPole 4">
            <a:extLst>
              <a:ext uri="{FF2B5EF4-FFF2-40B4-BE49-F238E27FC236}">
                <a16:creationId xmlns:a16="http://schemas.microsoft.com/office/drawing/2014/main" id="{5C437A59-EB80-4928-AD84-78C21FF1FF4E}"/>
              </a:ext>
            </a:extLst>
          </p:cNvPr>
          <p:cNvSpPr txBox="1">
            <a:spLocks noChangeArrowheads="1"/>
          </p:cNvSpPr>
          <p:nvPr/>
        </p:nvSpPr>
        <p:spPr bwMode="auto">
          <a:xfrm>
            <a:off x="5087938" y="115889"/>
            <a:ext cx="212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latin typeface="Verdana" panose="020B0604030504040204" pitchFamily="34" charset="0"/>
              </a:rPr>
              <a:t>Gluconeogenesis</a:t>
            </a:r>
          </a:p>
        </p:txBody>
      </p:sp>
      <p:sp>
        <p:nvSpPr>
          <p:cNvPr id="2" name="Zástupný symbol pro zápatí 1">
            <a:extLst>
              <a:ext uri="{FF2B5EF4-FFF2-40B4-BE49-F238E27FC236}">
                <a16:creationId xmlns:a16="http://schemas.microsoft.com/office/drawing/2014/main" id="{773738E0-A362-4482-B88F-833DBC799834}"/>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A6E7EACB-7CC6-46FB-8683-4179ABCFBF9E}"/>
              </a:ext>
            </a:extLst>
          </p:cNvPr>
          <p:cNvSpPr>
            <a:spLocks noGrp="1"/>
          </p:cNvSpPr>
          <p:nvPr>
            <p:ph type="sldNum" sz="quarter" idx="12"/>
          </p:nvPr>
        </p:nvSpPr>
        <p:spPr/>
        <p:txBody>
          <a:bodyPr/>
          <a:lstStyle/>
          <a:p>
            <a:fld id="{8F9125E1-42E0-4078-BAE1-CA1DE73A3D7B}" type="slidenum">
              <a:rPr lang="cs-CZ" altLang="en-US" smtClean="0"/>
              <a:pPr/>
              <a:t>18</a:t>
            </a:fld>
            <a:endParaRPr lang="cs-CZ" altLang="en-US"/>
          </a:p>
        </p:txBody>
      </p:sp>
    </p:spTree>
    <p:extLst>
      <p:ext uri="{BB962C8B-B14F-4D97-AF65-F5344CB8AC3E}">
        <p14:creationId xmlns:p14="http://schemas.microsoft.com/office/powerpoint/2010/main" val="5915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A5FEE60-2D93-419B-9F1E-91A51656614F}"/>
              </a:ext>
            </a:extLst>
          </p:cNvPr>
          <p:cNvSpPr txBox="1">
            <a:spLocks noChangeArrowheads="1"/>
          </p:cNvSpPr>
          <p:nvPr/>
        </p:nvSpPr>
        <p:spPr bwMode="auto">
          <a:xfrm>
            <a:off x="1524000" y="-12700"/>
            <a:ext cx="91440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3600" b="1" dirty="0">
                <a:solidFill>
                  <a:srgbClr val="FFFFFF"/>
                </a:solidFill>
              </a:rPr>
              <a:t>RELATIONS TO GLUCOCORTICOIDS</a:t>
            </a:r>
          </a:p>
        </p:txBody>
      </p:sp>
      <p:grpSp>
        <p:nvGrpSpPr>
          <p:cNvPr id="3" name="Skupina 26">
            <a:extLst>
              <a:ext uri="{FF2B5EF4-FFF2-40B4-BE49-F238E27FC236}">
                <a16:creationId xmlns:a16="http://schemas.microsoft.com/office/drawing/2014/main" id="{BB34CA43-9FAE-4129-8201-0672D1F94D48}"/>
              </a:ext>
            </a:extLst>
          </p:cNvPr>
          <p:cNvGrpSpPr>
            <a:grpSpLocks/>
          </p:cNvGrpSpPr>
          <p:nvPr/>
        </p:nvGrpSpPr>
        <p:grpSpPr bwMode="auto">
          <a:xfrm>
            <a:off x="7824788" y="5084764"/>
            <a:ext cx="1693862" cy="1493837"/>
            <a:chOff x="2700338" y="1628775"/>
            <a:chExt cx="3638550" cy="3205163"/>
          </a:xfrm>
        </p:grpSpPr>
        <p:sp>
          <p:nvSpPr>
            <p:cNvPr id="2" name="Volný tvar 72">
              <a:extLst>
                <a:ext uri="{FF2B5EF4-FFF2-40B4-BE49-F238E27FC236}">
                  <a16:creationId xmlns:a16="http://schemas.microsoft.com/office/drawing/2014/main" id="{8443DA60-C391-4FED-9F0E-9AE9C892848F}"/>
                </a:ext>
              </a:extLst>
            </p:cNvPr>
            <p:cNvSpPr/>
            <p:nvPr/>
          </p:nvSpPr>
          <p:spPr>
            <a:xfrm>
              <a:off x="2700338" y="1628775"/>
              <a:ext cx="3638550" cy="3205163"/>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4" name="Volný tvar 73">
              <a:extLst>
                <a:ext uri="{FF2B5EF4-FFF2-40B4-BE49-F238E27FC236}">
                  <a16:creationId xmlns:a16="http://schemas.microsoft.com/office/drawing/2014/main" id="{3E31A26F-5C85-4614-B4E9-185B48E239EE}"/>
                </a:ext>
              </a:extLst>
            </p:cNvPr>
            <p:cNvSpPr/>
            <p:nvPr/>
          </p:nvSpPr>
          <p:spPr>
            <a:xfrm>
              <a:off x="3242539" y="2275939"/>
              <a:ext cx="2407514" cy="2125422"/>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dirty="0"/>
            </a:p>
          </p:txBody>
        </p:sp>
      </p:grpSp>
      <p:grpSp>
        <p:nvGrpSpPr>
          <p:cNvPr id="5" name="Skupina 34">
            <a:extLst>
              <a:ext uri="{FF2B5EF4-FFF2-40B4-BE49-F238E27FC236}">
                <a16:creationId xmlns:a16="http://schemas.microsoft.com/office/drawing/2014/main" id="{935E9FA1-66D3-4FB2-A3E9-88B9578E9291}"/>
              </a:ext>
            </a:extLst>
          </p:cNvPr>
          <p:cNvGrpSpPr/>
          <p:nvPr/>
        </p:nvGrpSpPr>
        <p:grpSpPr>
          <a:xfrm>
            <a:off x="8417808" y="5899580"/>
            <a:ext cx="504056" cy="294244"/>
            <a:chOff x="4283968" y="2132856"/>
            <a:chExt cx="4194016" cy="2448272"/>
          </a:xfrm>
          <a:solidFill>
            <a:schemeClr val="tx1"/>
          </a:solidFill>
        </p:grpSpPr>
        <p:sp>
          <p:nvSpPr>
            <p:cNvPr id="29" name="Šestiúhelník 28">
              <a:extLst>
                <a:ext uri="{FF2B5EF4-FFF2-40B4-BE49-F238E27FC236}">
                  <a16:creationId xmlns:a16="http://schemas.microsoft.com/office/drawing/2014/main" id="{258C2491-2B57-49C2-8106-71761A0A7058}"/>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 name="Šestiúhelník 31">
              <a:extLst>
                <a:ext uri="{FF2B5EF4-FFF2-40B4-BE49-F238E27FC236}">
                  <a16:creationId xmlns:a16="http://schemas.microsoft.com/office/drawing/2014/main" id="{E818DDE3-401E-4B0B-88C5-278F8CE27950}"/>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Šestiúhelník 32">
              <a:extLst>
                <a:ext uri="{FF2B5EF4-FFF2-40B4-BE49-F238E27FC236}">
                  <a16:creationId xmlns:a16="http://schemas.microsoft.com/office/drawing/2014/main" id="{E797672C-ADE4-4127-B4F5-FD4D2E8052C3}"/>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 name="Pravidelný pětiúhelník 33">
              <a:extLst>
                <a:ext uri="{FF2B5EF4-FFF2-40B4-BE49-F238E27FC236}">
                  <a16:creationId xmlns:a16="http://schemas.microsoft.com/office/drawing/2014/main" id="{CA2B9F3C-C968-4D4E-9D0E-CB0D60D0CD3A}"/>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2" name="Skupina 35">
            <a:extLst>
              <a:ext uri="{FF2B5EF4-FFF2-40B4-BE49-F238E27FC236}">
                <a16:creationId xmlns:a16="http://schemas.microsoft.com/office/drawing/2014/main" id="{97DCB1C5-5645-42BD-B611-12FDD2727913}"/>
              </a:ext>
            </a:extLst>
          </p:cNvPr>
          <p:cNvGrpSpPr/>
          <p:nvPr/>
        </p:nvGrpSpPr>
        <p:grpSpPr>
          <a:xfrm>
            <a:off x="8616280" y="6087084"/>
            <a:ext cx="504056" cy="294244"/>
            <a:chOff x="4283968" y="2132856"/>
            <a:chExt cx="4194016" cy="2448272"/>
          </a:xfrm>
          <a:solidFill>
            <a:schemeClr val="tx1"/>
          </a:solidFill>
        </p:grpSpPr>
        <p:sp>
          <p:nvSpPr>
            <p:cNvPr id="37" name="Šestiúhelník 36">
              <a:extLst>
                <a:ext uri="{FF2B5EF4-FFF2-40B4-BE49-F238E27FC236}">
                  <a16:creationId xmlns:a16="http://schemas.microsoft.com/office/drawing/2014/main" id="{DB1BAA10-E2E3-422C-92CB-B609B378FFDE}"/>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Šestiúhelník 37">
              <a:extLst>
                <a:ext uri="{FF2B5EF4-FFF2-40B4-BE49-F238E27FC236}">
                  <a16:creationId xmlns:a16="http://schemas.microsoft.com/office/drawing/2014/main" id="{5A0CC951-8D54-4F85-8367-A4947DCD7252}"/>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9" name="Šestiúhelník 38">
              <a:extLst>
                <a:ext uri="{FF2B5EF4-FFF2-40B4-BE49-F238E27FC236}">
                  <a16:creationId xmlns:a16="http://schemas.microsoft.com/office/drawing/2014/main" id="{02CF62E6-55BB-4293-BF3B-E19FC40F1B00}"/>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0" name="Pravidelný pětiúhelník 39">
              <a:extLst>
                <a:ext uri="{FF2B5EF4-FFF2-40B4-BE49-F238E27FC236}">
                  <a16:creationId xmlns:a16="http://schemas.microsoft.com/office/drawing/2014/main" id="{E5E94793-0B8A-446F-96D6-86F1A985DA0F}"/>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5" name="Skupina 40">
            <a:extLst>
              <a:ext uri="{FF2B5EF4-FFF2-40B4-BE49-F238E27FC236}">
                <a16:creationId xmlns:a16="http://schemas.microsoft.com/office/drawing/2014/main" id="{1DE6EC3D-AE54-40EE-A387-BF1B79C3CA02}"/>
              </a:ext>
            </a:extLst>
          </p:cNvPr>
          <p:cNvGrpSpPr/>
          <p:nvPr/>
        </p:nvGrpSpPr>
        <p:grpSpPr>
          <a:xfrm>
            <a:off x="8256240" y="5655036"/>
            <a:ext cx="504056" cy="294244"/>
            <a:chOff x="4283968" y="2132856"/>
            <a:chExt cx="4194016" cy="2448272"/>
          </a:xfrm>
          <a:solidFill>
            <a:schemeClr val="tx1"/>
          </a:solidFill>
        </p:grpSpPr>
        <p:sp>
          <p:nvSpPr>
            <p:cNvPr id="42" name="Šestiúhelník 41">
              <a:extLst>
                <a:ext uri="{FF2B5EF4-FFF2-40B4-BE49-F238E27FC236}">
                  <a16:creationId xmlns:a16="http://schemas.microsoft.com/office/drawing/2014/main" id="{D829C8D4-0F10-4392-9086-0DCE717E3D27}"/>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3" name="Šestiúhelník 42">
              <a:extLst>
                <a:ext uri="{FF2B5EF4-FFF2-40B4-BE49-F238E27FC236}">
                  <a16:creationId xmlns:a16="http://schemas.microsoft.com/office/drawing/2014/main" id="{F0F963BC-847A-48FE-A361-E7D380C87C34}"/>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Šestiúhelník 43">
              <a:extLst>
                <a:ext uri="{FF2B5EF4-FFF2-40B4-BE49-F238E27FC236}">
                  <a16:creationId xmlns:a16="http://schemas.microsoft.com/office/drawing/2014/main" id="{6AE71E81-D78B-43DC-9532-FD4B8A42E123}"/>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Pravidelný pětiúhelník 44">
              <a:extLst>
                <a:ext uri="{FF2B5EF4-FFF2-40B4-BE49-F238E27FC236}">
                  <a16:creationId xmlns:a16="http://schemas.microsoft.com/office/drawing/2014/main" id="{50C6A32C-8351-4C29-8315-A049F47536E4}"/>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6" name="Skupina 241">
            <a:extLst>
              <a:ext uri="{FF2B5EF4-FFF2-40B4-BE49-F238E27FC236}">
                <a16:creationId xmlns:a16="http://schemas.microsoft.com/office/drawing/2014/main" id="{D0450E92-A8CE-4F14-9C17-42EE2D438B4C}"/>
              </a:ext>
            </a:extLst>
          </p:cNvPr>
          <p:cNvGrpSpPr>
            <a:grpSpLocks/>
          </p:cNvGrpSpPr>
          <p:nvPr/>
        </p:nvGrpSpPr>
        <p:grpSpPr bwMode="auto">
          <a:xfrm>
            <a:off x="1919289" y="5353050"/>
            <a:ext cx="1152525" cy="1100138"/>
            <a:chOff x="4283968" y="5301208"/>
            <a:chExt cx="1584176" cy="1512168"/>
          </a:xfrm>
        </p:grpSpPr>
        <p:grpSp>
          <p:nvGrpSpPr>
            <p:cNvPr id="12331" name="Skupina 35">
              <a:extLst>
                <a:ext uri="{FF2B5EF4-FFF2-40B4-BE49-F238E27FC236}">
                  <a16:creationId xmlns:a16="http://schemas.microsoft.com/office/drawing/2014/main" id="{81F293CF-12AF-41E8-895A-1892B8AA1A70}"/>
                </a:ext>
              </a:extLst>
            </p:cNvPr>
            <p:cNvGrpSpPr>
              <a:grpSpLocks/>
            </p:cNvGrpSpPr>
            <p:nvPr/>
          </p:nvGrpSpPr>
          <p:grpSpPr bwMode="auto">
            <a:xfrm>
              <a:off x="4283968" y="5373216"/>
              <a:ext cx="576064" cy="504056"/>
              <a:chOff x="4139952" y="4725144"/>
              <a:chExt cx="576064" cy="504056"/>
            </a:xfrm>
          </p:grpSpPr>
          <p:sp>
            <p:nvSpPr>
              <p:cNvPr id="72" name="Elipsa 71">
                <a:extLst>
                  <a:ext uri="{FF2B5EF4-FFF2-40B4-BE49-F238E27FC236}">
                    <a16:creationId xmlns:a16="http://schemas.microsoft.com/office/drawing/2014/main" id="{219BEC7B-13B2-4922-88BC-4580CB52D6FC}"/>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5" name="Elipsa 74">
                <a:extLst>
                  <a:ext uri="{FF2B5EF4-FFF2-40B4-BE49-F238E27FC236}">
                    <a16:creationId xmlns:a16="http://schemas.microsoft.com/office/drawing/2014/main" id="{AF4C0206-6DF4-4C87-9981-FDC33A9D8AFB}"/>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2" name="Skupina 36">
              <a:extLst>
                <a:ext uri="{FF2B5EF4-FFF2-40B4-BE49-F238E27FC236}">
                  <a16:creationId xmlns:a16="http://schemas.microsoft.com/office/drawing/2014/main" id="{FF242070-0568-4937-AD74-570891B8CCA1}"/>
                </a:ext>
              </a:extLst>
            </p:cNvPr>
            <p:cNvGrpSpPr>
              <a:grpSpLocks/>
            </p:cNvGrpSpPr>
            <p:nvPr/>
          </p:nvGrpSpPr>
          <p:grpSpPr bwMode="auto">
            <a:xfrm>
              <a:off x="4283968" y="5733256"/>
              <a:ext cx="576064" cy="504056"/>
              <a:chOff x="4139952" y="4725144"/>
              <a:chExt cx="576064" cy="504056"/>
            </a:xfrm>
          </p:grpSpPr>
          <p:sp>
            <p:nvSpPr>
              <p:cNvPr id="70" name="Elipsa 69">
                <a:extLst>
                  <a:ext uri="{FF2B5EF4-FFF2-40B4-BE49-F238E27FC236}">
                    <a16:creationId xmlns:a16="http://schemas.microsoft.com/office/drawing/2014/main" id="{C6A0834B-3478-4196-91C9-E4C74383F525}"/>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1" name="Elipsa 70">
                <a:extLst>
                  <a:ext uri="{FF2B5EF4-FFF2-40B4-BE49-F238E27FC236}">
                    <a16:creationId xmlns:a16="http://schemas.microsoft.com/office/drawing/2014/main" id="{5935B2DD-4BF8-4DD7-B0CF-A69E9AEA990A}"/>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3" name="Skupina 39">
              <a:extLst>
                <a:ext uri="{FF2B5EF4-FFF2-40B4-BE49-F238E27FC236}">
                  <a16:creationId xmlns:a16="http://schemas.microsoft.com/office/drawing/2014/main" id="{8DD2CC7C-2213-46D2-A236-45EDE9AC7198}"/>
                </a:ext>
              </a:extLst>
            </p:cNvPr>
            <p:cNvGrpSpPr>
              <a:grpSpLocks/>
            </p:cNvGrpSpPr>
            <p:nvPr/>
          </p:nvGrpSpPr>
          <p:grpSpPr bwMode="auto">
            <a:xfrm>
              <a:off x="4788024" y="5445224"/>
              <a:ext cx="576064" cy="504056"/>
              <a:chOff x="4139952" y="4725144"/>
              <a:chExt cx="576064" cy="504056"/>
            </a:xfrm>
          </p:grpSpPr>
          <p:sp>
            <p:nvSpPr>
              <p:cNvPr id="68" name="Elipsa 67">
                <a:extLst>
                  <a:ext uri="{FF2B5EF4-FFF2-40B4-BE49-F238E27FC236}">
                    <a16:creationId xmlns:a16="http://schemas.microsoft.com/office/drawing/2014/main" id="{6B6D705B-289D-4ADF-A056-E72A39EC0C18}"/>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9" name="Elipsa 68">
                <a:extLst>
                  <a:ext uri="{FF2B5EF4-FFF2-40B4-BE49-F238E27FC236}">
                    <a16:creationId xmlns:a16="http://schemas.microsoft.com/office/drawing/2014/main" id="{4E38F4F9-5B36-4773-BD09-401BBF646836}"/>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4" name="Skupina 42">
              <a:extLst>
                <a:ext uri="{FF2B5EF4-FFF2-40B4-BE49-F238E27FC236}">
                  <a16:creationId xmlns:a16="http://schemas.microsoft.com/office/drawing/2014/main" id="{168CAF16-9CAA-4CF5-9202-7A8C4CA7904A}"/>
                </a:ext>
              </a:extLst>
            </p:cNvPr>
            <p:cNvGrpSpPr>
              <a:grpSpLocks/>
            </p:cNvGrpSpPr>
            <p:nvPr/>
          </p:nvGrpSpPr>
          <p:grpSpPr bwMode="auto">
            <a:xfrm>
              <a:off x="4355976" y="6093296"/>
              <a:ext cx="576064" cy="504056"/>
              <a:chOff x="4139952" y="4725144"/>
              <a:chExt cx="576064" cy="504056"/>
            </a:xfrm>
          </p:grpSpPr>
          <p:sp>
            <p:nvSpPr>
              <p:cNvPr id="66" name="Elipsa 65">
                <a:extLst>
                  <a:ext uri="{FF2B5EF4-FFF2-40B4-BE49-F238E27FC236}">
                    <a16:creationId xmlns:a16="http://schemas.microsoft.com/office/drawing/2014/main" id="{4AB92AFA-C403-4C9F-9497-4CA9CF930FFA}"/>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7" name="Elipsa 66">
                <a:extLst>
                  <a:ext uri="{FF2B5EF4-FFF2-40B4-BE49-F238E27FC236}">
                    <a16:creationId xmlns:a16="http://schemas.microsoft.com/office/drawing/2014/main" id="{811500A3-56B4-4265-A518-66A378F36BA1}"/>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5" name="Skupina 45">
              <a:extLst>
                <a:ext uri="{FF2B5EF4-FFF2-40B4-BE49-F238E27FC236}">
                  <a16:creationId xmlns:a16="http://schemas.microsoft.com/office/drawing/2014/main" id="{C4260AD7-FCED-4AF7-9333-941DC611B479}"/>
                </a:ext>
              </a:extLst>
            </p:cNvPr>
            <p:cNvGrpSpPr>
              <a:grpSpLocks/>
            </p:cNvGrpSpPr>
            <p:nvPr/>
          </p:nvGrpSpPr>
          <p:grpSpPr bwMode="auto">
            <a:xfrm>
              <a:off x="5292080" y="5661248"/>
              <a:ext cx="576064" cy="504056"/>
              <a:chOff x="4139952" y="4725144"/>
              <a:chExt cx="576064" cy="504056"/>
            </a:xfrm>
          </p:grpSpPr>
          <p:sp>
            <p:nvSpPr>
              <p:cNvPr id="64" name="Elipsa 63">
                <a:extLst>
                  <a:ext uri="{FF2B5EF4-FFF2-40B4-BE49-F238E27FC236}">
                    <a16:creationId xmlns:a16="http://schemas.microsoft.com/office/drawing/2014/main" id="{A30C9739-FB33-4AC3-9213-2347BA82ED14}"/>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5" name="Elipsa 64">
                <a:extLst>
                  <a:ext uri="{FF2B5EF4-FFF2-40B4-BE49-F238E27FC236}">
                    <a16:creationId xmlns:a16="http://schemas.microsoft.com/office/drawing/2014/main" id="{DFFE7C66-85AC-454A-AE90-47AD2478D775}"/>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6" name="Skupina 48">
              <a:extLst>
                <a:ext uri="{FF2B5EF4-FFF2-40B4-BE49-F238E27FC236}">
                  <a16:creationId xmlns:a16="http://schemas.microsoft.com/office/drawing/2014/main" id="{083AC70A-5F2F-4F12-9662-CE2FCC14A7BD}"/>
                </a:ext>
              </a:extLst>
            </p:cNvPr>
            <p:cNvGrpSpPr>
              <a:grpSpLocks/>
            </p:cNvGrpSpPr>
            <p:nvPr/>
          </p:nvGrpSpPr>
          <p:grpSpPr bwMode="auto">
            <a:xfrm>
              <a:off x="4716016" y="5949280"/>
              <a:ext cx="576064" cy="504056"/>
              <a:chOff x="4139952" y="4725144"/>
              <a:chExt cx="576064" cy="504056"/>
            </a:xfrm>
          </p:grpSpPr>
          <p:sp>
            <p:nvSpPr>
              <p:cNvPr id="62" name="Elipsa 61">
                <a:extLst>
                  <a:ext uri="{FF2B5EF4-FFF2-40B4-BE49-F238E27FC236}">
                    <a16:creationId xmlns:a16="http://schemas.microsoft.com/office/drawing/2014/main" id="{4C7DC256-38B8-4865-BD85-052D31F70A4F}"/>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3" name="Elipsa 62">
                <a:extLst>
                  <a:ext uri="{FF2B5EF4-FFF2-40B4-BE49-F238E27FC236}">
                    <a16:creationId xmlns:a16="http://schemas.microsoft.com/office/drawing/2014/main" id="{C78D6FEE-385E-409A-A216-2957DBF00EBD}"/>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7" name="Skupina 51">
              <a:extLst>
                <a:ext uri="{FF2B5EF4-FFF2-40B4-BE49-F238E27FC236}">
                  <a16:creationId xmlns:a16="http://schemas.microsoft.com/office/drawing/2014/main" id="{33B097C1-A370-4D9B-A96F-F6684FE807FF}"/>
                </a:ext>
              </a:extLst>
            </p:cNvPr>
            <p:cNvGrpSpPr>
              <a:grpSpLocks/>
            </p:cNvGrpSpPr>
            <p:nvPr/>
          </p:nvGrpSpPr>
          <p:grpSpPr bwMode="auto">
            <a:xfrm>
              <a:off x="5220072" y="6165304"/>
              <a:ext cx="576064" cy="504056"/>
              <a:chOff x="4139952" y="4725144"/>
              <a:chExt cx="576064" cy="504056"/>
            </a:xfrm>
          </p:grpSpPr>
          <p:sp>
            <p:nvSpPr>
              <p:cNvPr id="60" name="Elipsa 59">
                <a:extLst>
                  <a:ext uri="{FF2B5EF4-FFF2-40B4-BE49-F238E27FC236}">
                    <a16:creationId xmlns:a16="http://schemas.microsoft.com/office/drawing/2014/main" id="{94132381-741B-4952-8DBD-54D5BD5B2AE7}"/>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1" name="Elipsa 60">
                <a:extLst>
                  <a:ext uri="{FF2B5EF4-FFF2-40B4-BE49-F238E27FC236}">
                    <a16:creationId xmlns:a16="http://schemas.microsoft.com/office/drawing/2014/main" id="{0CE4ECCF-88EB-4001-9EF2-3A76B75381D9}"/>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8" name="Skupina 54">
              <a:extLst>
                <a:ext uri="{FF2B5EF4-FFF2-40B4-BE49-F238E27FC236}">
                  <a16:creationId xmlns:a16="http://schemas.microsoft.com/office/drawing/2014/main" id="{C7F6FBF5-4AD7-4474-AACF-F218D390F734}"/>
                </a:ext>
              </a:extLst>
            </p:cNvPr>
            <p:cNvGrpSpPr>
              <a:grpSpLocks/>
            </p:cNvGrpSpPr>
            <p:nvPr/>
          </p:nvGrpSpPr>
          <p:grpSpPr bwMode="auto">
            <a:xfrm>
              <a:off x="5148064" y="5301208"/>
              <a:ext cx="576064" cy="504056"/>
              <a:chOff x="4139952" y="4725144"/>
              <a:chExt cx="576064" cy="504056"/>
            </a:xfrm>
          </p:grpSpPr>
          <p:sp>
            <p:nvSpPr>
              <p:cNvPr id="58" name="Elipsa 57">
                <a:extLst>
                  <a:ext uri="{FF2B5EF4-FFF2-40B4-BE49-F238E27FC236}">
                    <a16:creationId xmlns:a16="http://schemas.microsoft.com/office/drawing/2014/main" id="{24AF2A21-5D3B-4A84-867C-4F9E44FC892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9" name="Elipsa 58">
                <a:extLst>
                  <a:ext uri="{FF2B5EF4-FFF2-40B4-BE49-F238E27FC236}">
                    <a16:creationId xmlns:a16="http://schemas.microsoft.com/office/drawing/2014/main" id="{6E0D5417-4402-441F-A781-45E2412C9FAD}"/>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9" name="Skupina 57">
              <a:extLst>
                <a:ext uri="{FF2B5EF4-FFF2-40B4-BE49-F238E27FC236}">
                  <a16:creationId xmlns:a16="http://schemas.microsoft.com/office/drawing/2014/main" id="{C700D726-A4BC-4CD9-89E4-E2E32B6354F1}"/>
                </a:ext>
              </a:extLst>
            </p:cNvPr>
            <p:cNvGrpSpPr>
              <a:grpSpLocks/>
            </p:cNvGrpSpPr>
            <p:nvPr/>
          </p:nvGrpSpPr>
          <p:grpSpPr bwMode="auto">
            <a:xfrm>
              <a:off x="4716016" y="6309320"/>
              <a:ext cx="576064" cy="504056"/>
              <a:chOff x="4139952" y="4725144"/>
              <a:chExt cx="576064" cy="504056"/>
            </a:xfrm>
          </p:grpSpPr>
          <p:sp>
            <p:nvSpPr>
              <p:cNvPr id="56" name="Elipsa 55">
                <a:extLst>
                  <a:ext uri="{FF2B5EF4-FFF2-40B4-BE49-F238E27FC236}">
                    <a16:creationId xmlns:a16="http://schemas.microsoft.com/office/drawing/2014/main" id="{C3022F8F-330C-4436-8D8D-2017B1AB7677}"/>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Elipsa 56">
                <a:extLst>
                  <a:ext uri="{FF2B5EF4-FFF2-40B4-BE49-F238E27FC236}">
                    <a16:creationId xmlns:a16="http://schemas.microsoft.com/office/drawing/2014/main" id="{B7821CDB-B1CE-46C6-90AF-7961B2C6861A}"/>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76" name="TextovéPole 75">
            <a:extLst>
              <a:ext uri="{FF2B5EF4-FFF2-40B4-BE49-F238E27FC236}">
                <a16:creationId xmlns:a16="http://schemas.microsoft.com/office/drawing/2014/main" id="{098921AF-BE8E-47B9-9E71-FAAA3216D12A}"/>
              </a:ext>
            </a:extLst>
          </p:cNvPr>
          <p:cNvSpPr txBox="1">
            <a:spLocks noChangeArrowheads="1"/>
          </p:cNvSpPr>
          <p:nvPr/>
        </p:nvSpPr>
        <p:spPr bwMode="auto">
          <a:xfrm>
            <a:off x="3432175" y="4652964"/>
            <a:ext cx="10048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LEPTIN</a:t>
            </a:r>
          </a:p>
        </p:txBody>
      </p:sp>
      <p:sp>
        <p:nvSpPr>
          <p:cNvPr id="120" name="TextovéPole 119">
            <a:extLst>
              <a:ext uri="{FF2B5EF4-FFF2-40B4-BE49-F238E27FC236}">
                <a16:creationId xmlns:a16="http://schemas.microsoft.com/office/drawing/2014/main" id="{104914C2-6D7F-4C72-AC0B-E02313D46707}"/>
              </a:ext>
            </a:extLst>
          </p:cNvPr>
          <p:cNvSpPr txBox="1">
            <a:spLocks noChangeArrowheads="1"/>
          </p:cNvSpPr>
          <p:nvPr/>
        </p:nvSpPr>
        <p:spPr bwMode="auto">
          <a:xfrm>
            <a:off x="1631951" y="6505576"/>
            <a:ext cx="169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ADIPOSE TISSUE</a:t>
            </a:r>
          </a:p>
        </p:txBody>
      </p:sp>
      <p:sp>
        <p:nvSpPr>
          <p:cNvPr id="121" name="TextovéPole 120">
            <a:extLst>
              <a:ext uri="{FF2B5EF4-FFF2-40B4-BE49-F238E27FC236}">
                <a16:creationId xmlns:a16="http://schemas.microsoft.com/office/drawing/2014/main" id="{6480D6DD-64AD-4B99-A6E2-7AA55DEB512D}"/>
              </a:ext>
            </a:extLst>
          </p:cNvPr>
          <p:cNvSpPr txBox="1">
            <a:spLocks noChangeArrowheads="1"/>
          </p:cNvSpPr>
          <p:nvPr/>
        </p:nvSpPr>
        <p:spPr bwMode="auto">
          <a:xfrm>
            <a:off x="7824788" y="6550026"/>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ADRENAL GLAND</a:t>
            </a:r>
          </a:p>
        </p:txBody>
      </p:sp>
      <p:sp>
        <p:nvSpPr>
          <p:cNvPr id="6" name="Volný tvar 5">
            <a:extLst>
              <a:ext uri="{FF2B5EF4-FFF2-40B4-BE49-F238E27FC236}">
                <a16:creationId xmlns:a16="http://schemas.microsoft.com/office/drawing/2014/main" id="{21CC4E18-5556-4B87-8F02-91846BDD46C1}"/>
              </a:ext>
            </a:extLst>
          </p:cNvPr>
          <p:cNvSpPr/>
          <p:nvPr/>
        </p:nvSpPr>
        <p:spPr>
          <a:xfrm>
            <a:off x="3711575" y="692150"/>
            <a:ext cx="5913438" cy="2820988"/>
          </a:xfrm>
          <a:custGeom>
            <a:avLst/>
            <a:gdLst>
              <a:gd name="connsiteX0" fmla="*/ 105833 w 4282016"/>
              <a:gd name="connsiteY0" fmla="*/ 110067 h 2042584"/>
              <a:gd name="connsiteX1" fmla="*/ 410633 w 4282016"/>
              <a:gd name="connsiteY1" fmla="*/ 8467 h 2042584"/>
              <a:gd name="connsiteX2" fmla="*/ 1032933 w 4282016"/>
              <a:gd name="connsiteY2" fmla="*/ 59267 h 2042584"/>
              <a:gd name="connsiteX3" fmla="*/ 2137833 w 4282016"/>
              <a:gd name="connsiteY3" fmla="*/ 300567 h 2042584"/>
              <a:gd name="connsiteX4" fmla="*/ 2874433 w 4282016"/>
              <a:gd name="connsiteY4" fmla="*/ 668867 h 2042584"/>
              <a:gd name="connsiteX5" fmla="*/ 3382433 w 4282016"/>
              <a:gd name="connsiteY5" fmla="*/ 986367 h 2042584"/>
              <a:gd name="connsiteX6" fmla="*/ 4030133 w 4282016"/>
              <a:gd name="connsiteY6" fmla="*/ 1265767 h 2042584"/>
              <a:gd name="connsiteX7" fmla="*/ 4271433 w 4282016"/>
              <a:gd name="connsiteY7" fmla="*/ 1507067 h 2042584"/>
              <a:gd name="connsiteX8" fmla="*/ 3966633 w 4282016"/>
              <a:gd name="connsiteY8" fmla="*/ 1761067 h 2042584"/>
              <a:gd name="connsiteX9" fmla="*/ 2849033 w 4282016"/>
              <a:gd name="connsiteY9" fmla="*/ 2015067 h 2042584"/>
              <a:gd name="connsiteX10" fmla="*/ 2798233 w 4282016"/>
              <a:gd name="connsiteY10" fmla="*/ 1926167 h 2042584"/>
              <a:gd name="connsiteX11" fmla="*/ 2468033 w 4282016"/>
              <a:gd name="connsiteY11" fmla="*/ 1761067 h 2042584"/>
              <a:gd name="connsiteX12" fmla="*/ 1680633 w 4282016"/>
              <a:gd name="connsiteY12" fmla="*/ 1430867 h 2042584"/>
              <a:gd name="connsiteX13" fmla="*/ 1032933 w 4282016"/>
              <a:gd name="connsiteY13" fmla="*/ 986367 h 2042584"/>
              <a:gd name="connsiteX14" fmla="*/ 524933 w 4282016"/>
              <a:gd name="connsiteY14" fmla="*/ 668867 h 2042584"/>
              <a:gd name="connsiteX15" fmla="*/ 67733 w 4282016"/>
              <a:gd name="connsiteY15" fmla="*/ 541867 h 2042584"/>
              <a:gd name="connsiteX16" fmla="*/ 118533 w 4282016"/>
              <a:gd name="connsiteY16" fmla="*/ 249767 h 2042584"/>
              <a:gd name="connsiteX17" fmla="*/ 105833 w 4282016"/>
              <a:gd name="connsiteY17" fmla="*/ 110067 h 20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016" h="2042584">
                <a:moveTo>
                  <a:pt x="105833" y="110067"/>
                </a:moveTo>
                <a:cubicBezTo>
                  <a:pt x="154516" y="69850"/>
                  <a:pt x="256116" y="16934"/>
                  <a:pt x="410633" y="8467"/>
                </a:cubicBezTo>
                <a:cubicBezTo>
                  <a:pt x="565150" y="0"/>
                  <a:pt x="745066" y="10584"/>
                  <a:pt x="1032933" y="59267"/>
                </a:cubicBezTo>
                <a:cubicBezTo>
                  <a:pt x="1320800" y="107950"/>
                  <a:pt x="1830916" y="198967"/>
                  <a:pt x="2137833" y="300567"/>
                </a:cubicBezTo>
                <a:cubicBezTo>
                  <a:pt x="2444750" y="402167"/>
                  <a:pt x="2667000" y="554567"/>
                  <a:pt x="2874433" y="668867"/>
                </a:cubicBezTo>
                <a:cubicBezTo>
                  <a:pt x="3081866" y="783167"/>
                  <a:pt x="3189816" y="886884"/>
                  <a:pt x="3382433" y="986367"/>
                </a:cubicBezTo>
                <a:cubicBezTo>
                  <a:pt x="3575050" y="1085850"/>
                  <a:pt x="3881966" y="1178984"/>
                  <a:pt x="4030133" y="1265767"/>
                </a:cubicBezTo>
                <a:cubicBezTo>
                  <a:pt x="4178300" y="1352550"/>
                  <a:pt x="4282016" y="1424517"/>
                  <a:pt x="4271433" y="1507067"/>
                </a:cubicBezTo>
                <a:cubicBezTo>
                  <a:pt x="4260850" y="1589617"/>
                  <a:pt x="4203700" y="1676400"/>
                  <a:pt x="3966633" y="1761067"/>
                </a:cubicBezTo>
                <a:cubicBezTo>
                  <a:pt x="3729566" y="1845734"/>
                  <a:pt x="3043766" y="1987550"/>
                  <a:pt x="2849033" y="2015067"/>
                </a:cubicBezTo>
                <a:cubicBezTo>
                  <a:pt x="2654300" y="2042584"/>
                  <a:pt x="2861733" y="1968500"/>
                  <a:pt x="2798233" y="1926167"/>
                </a:cubicBezTo>
                <a:cubicBezTo>
                  <a:pt x="2734733" y="1883834"/>
                  <a:pt x="2654300" y="1843617"/>
                  <a:pt x="2468033" y="1761067"/>
                </a:cubicBezTo>
                <a:cubicBezTo>
                  <a:pt x="2281766" y="1678517"/>
                  <a:pt x="1919816" y="1559984"/>
                  <a:pt x="1680633" y="1430867"/>
                </a:cubicBezTo>
                <a:cubicBezTo>
                  <a:pt x="1441450" y="1301750"/>
                  <a:pt x="1225550" y="1113367"/>
                  <a:pt x="1032933" y="986367"/>
                </a:cubicBezTo>
                <a:cubicBezTo>
                  <a:pt x="840316" y="859367"/>
                  <a:pt x="685800" y="742950"/>
                  <a:pt x="524933" y="668867"/>
                </a:cubicBezTo>
                <a:cubicBezTo>
                  <a:pt x="364066" y="594784"/>
                  <a:pt x="135466" y="611717"/>
                  <a:pt x="67733" y="541867"/>
                </a:cubicBezTo>
                <a:cubicBezTo>
                  <a:pt x="0" y="472017"/>
                  <a:pt x="110066" y="321734"/>
                  <a:pt x="118533" y="249767"/>
                </a:cubicBezTo>
                <a:cubicBezTo>
                  <a:pt x="127000" y="177800"/>
                  <a:pt x="57150" y="150284"/>
                  <a:pt x="105833" y="1100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Volný tvar 6">
            <a:extLst>
              <a:ext uri="{FF2B5EF4-FFF2-40B4-BE49-F238E27FC236}">
                <a16:creationId xmlns:a16="http://schemas.microsoft.com/office/drawing/2014/main" id="{2B3D4D64-568B-40E3-9460-79976633A591}"/>
              </a:ext>
            </a:extLst>
          </p:cNvPr>
          <p:cNvSpPr/>
          <p:nvPr/>
        </p:nvSpPr>
        <p:spPr>
          <a:xfrm>
            <a:off x="3606801" y="1504951"/>
            <a:ext cx="4676775" cy="3503613"/>
          </a:xfrm>
          <a:custGeom>
            <a:avLst/>
            <a:gdLst>
              <a:gd name="connsiteX0" fmla="*/ 520700 w 3702050"/>
              <a:gd name="connsiteY0" fmla="*/ 48683 h 2772833"/>
              <a:gd name="connsiteX1" fmla="*/ 381000 w 3702050"/>
              <a:gd name="connsiteY1" fmla="*/ 48683 h 2772833"/>
              <a:gd name="connsiteX2" fmla="*/ 203200 w 3702050"/>
              <a:gd name="connsiteY2" fmla="*/ 340783 h 2772833"/>
              <a:gd name="connsiteX3" fmla="*/ 25400 w 3702050"/>
              <a:gd name="connsiteY3" fmla="*/ 569383 h 2772833"/>
              <a:gd name="connsiteX4" fmla="*/ 101600 w 3702050"/>
              <a:gd name="connsiteY4" fmla="*/ 874183 h 2772833"/>
              <a:gd name="connsiteX5" fmla="*/ 635000 w 3702050"/>
              <a:gd name="connsiteY5" fmla="*/ 1204383 h 2772833"/>
              <a:gd name="connsiteX6" fmla="*/ 1346200 w 3702050"/>
              <a:gd name="connsiteY6" fmla="*/ 1471083 h 2772833"/>
              <a:gd name="connsiteX7" fmla="*/ 1866900 w 3702050"/>
              <a:gd name="connsiteY7" fmla="*/ 1648883 h 2772833"/>
              <a:gd name="connsiteX8" fmla="*/ 2387600 w 3702050"/>
              <a:gd name="connsiteY8" fmla="*/ 2004483 h 2772833"/>
              <a:gd name="connsiteX9" fmla="*/ 2387600 w 3702050"/>
              <a:gd name="connsiteY9" fmla="*/ 2296583 h 2772833"/>
              <a:gd name="connsiteX10" fmla="*/ 2260600 w 3702050"/>
              <a:gd name="connsiteY10" fmla="*/ 2436283 h 2772833"/>
              <a:gd name="connsiteX11" fmla="*/ 2247900 w 3702050"/>
              <a:gd name="connsiteY11" fmla="*/ 2614083 h 2772833"/>
              <a:gd name="connsiteX12" fmla="*/ 2590800 w 3702050"/>
              <a:gd name="connsiteY12" fmla="*/ 2690283 h 2772833"/>
              <a:gd name="connsiteX13" fmla="*/ 3378200 w 3702050"/>
              <a:gd name="connsiteY13" fmla="*/ 2741083 h 2772833"/>
              <a:gd name="connsiteX14" fmla="*/ 3670300 w 3702050"/>
              <a:gd name="connsiteY14" fmla="*/ 2499783 h 2772833"/>
              <a:gd name="connsiteX15" fmla="*/ 3568700 w 3702050"/>
              <a:gd name="connsiteY15" fmla="*/ 2233083 h 2772833"/>
              <a:gd name="connsiteX16" fmla="*/ 3238500 w 3702050"/>
              <a:gd name="connsiteY16" fmla="*/ 2118783 h 2772833"/>
              <a:gd name="connsiteX17" fmla="*/ 2768600 w 3702050"/>
              <a:gd name="connsiteY17" fmla="*/ 2156883 h 2772833"/>
              <a:gd name="connsiteX18" fmla="*/ 2565400 w 3702050"/>
              <a:gd name="connsiteY18" fmla="*/ 2055283 h 2772833"/>
              <a:gd name="connsiteX19" fmla="*/ 2565400 w 3702050"/>
              <a:gd name="connsiteY19" fmla="*/ 1826683 h 2772833"/>
              <a:gd name="connsiteX20" fmla="*/ 3060700 w 3702050"/>
              <a:gd name="connsiteY20" fmla="*/ 1585383 h 2772833"/>
              <a:gd name="connsiteX21" fmla="*/ 3403600 w 3702050"/>
              <a:gd name="connsiteY21" fmla="*/ 1458383 h 2772833"/>
              <a:gd name="connsiteX22" fmla="*/ 2997200 w 3702050"/>
              <a:gd name="connsiteY22" fmla="*/ 1331383 h 2772833"/>
              <a:gd name="connsiteX23" fmla="*/ 2489200 w 3702050"/>
              <a:gd name="connsiteY23" fmla="*/ 1102783 h 2772833"/>
              <a:gd name="connsiteX24" fmla="*/ 1816100 w 3702050"/>
              <a:gd name="connsiteY24" fmla="*/ 785283 h 2772833"/>
              <a:gd name="connsiteX25" fmla="*/ 1257300 w 3702050"/>
              <a:gd name="connsiteY25" fmla="*/ 353483 h 2772833"/>
              <a:gd name="connsiteX26" fmla="*/ 774700 w 3702050"/>
              <a:gd name="connsiteY26" fmla="*/ 112183 h 2772833"/>
              <a:gd name="connsiteX27" fmla="*/ 520700 w 3702050"/>
              <a:gd name="connsiteY27" fmla="*/ 48683 h 27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02050" h="2772833">
                <a:moveTo>
                  <a:pt x="520700" y="48683"/>
                </a:moveTo>
                <a:cubicBezTo>
                  <a:pt x="455083" y="38100"/>
                  <a:pt x="433917" y="0"/>
                  <a:pt x="381000" y="48683"/>
                </a:cubicBezTo>
                <a:cubicBezTo>
                  <a:pt x="328083" y="97366"/>
                  <a:pt x="262467" y="254000"/>
                  <a:pt x="203200" y="340783"/>
                </a:cubicBezTo>
                <a:cubicBezTo>
                  <a:pt x="143933" y="427566"/>
                  <a:pt x="42333" y="480483"/>
                  <a:pt x="25400" y="569383"/>
                </a:cubicBezTo>
                <a:cubicBezTo>
                  <a:pt x="8467" y="658283"/>
                  <a:pt x="0" y="768350"/>
                  <a:pt x="101600" y="874183"/>
                </a:cubicBezTo>
                <a:cubicBezTo>
                  <a:pt x="203200" y="980016"/>
                  <a:pt x="427567" y="1104900"/>
                  <a:pt x="635000" y="1204383"/>
                </a:cubicBezTo>
                <a:cubicBezTo>
                  <a:pt x="842433" y="1303866"/>
                  <a:pt x="1140883" y="1397000"/>
                  <a:pt x="1346200" y="1471083"/>
                </a:cubicBezTo>
                <a:cubicBezTo>
                  <a:pt x="1551517" y="1545166"/>
                  <a:pt x="1693333" y="1559983"/>
                  <a:pt x="1866900" y="1648883"/>
                </a:cubicBezTo>
                <a:cubicBezTo>
                  <a:pt x="2040467" y="1737783"/>
                  <a:pt x="2300817" y="1896533"/>
                  <a:pt x="2387600" y="2004483"/>
                </a:cubicBezTo>
                <a:cubicBezTo>
                  <a:pt x="2474383" y="2112433"/>
                  <a:pt x="2408767" y="2224616"/>
                  <a:pt x="2387600" y="2296583"/>
                </a:cubicBezTo>
                <a:cubicBezTo>
                  <a:pt x="2366433" y="2368550"/>
                  <a:pt x="2283883" y="2383366"/>
                  <a:pt x="2260600" y="2436283"/>
                </a:cubicBezTo>
                <a:cubicBezTo>
                  <a:pt x="2237317" y="2489200"/>
                  <a:pt x="2192867" y="2571750"/>
                  <a:pt x="2247900" y="2614083"/>
                </a:cubicBezTo>
                <a:cubicBezTo>
                  <a:pt x="2302933" y="2656416"/>
                  <a:pt x="2402417" y="2669116"/>
                  <a:pt x="2590800" y="2690283"/>
                </a:cubicBezTo>
                <a:cubicBezTo>
                  <a:pt x="2779183" y="2711450"/>
                  <a:pt x="3198283" y="2772833"/>
                  <a:pt x="3378200" y="2741083"/>
                </a:cubicBezTo>
                <a:cubicBezTo>
                  <a:pt x="3558117" y="2709333"/>
                  <a:pt x="3638550" y="2584450"/>
                  <a:pt x="3670300" y="2499783"/>
                </a:cubicBezTo>
                <a:cubicBezTo>
                  <a:pt x="3702050" y="2415116"/>
                  <a:pt x="3640667" y="2296583"/>
                  <a:pt x="3568700" y="2233083"/>
                </a:cubicBezTo>
                <a:cubicBezTo>
                  <a:pt x="3496733" y="2169583"/>
                  <a:pt x="3371850" y="2131483"/>
                  <a:pt x="3238500" y="2118783"/>
                </a:cubicBezTo>
                <a:cubicBezTo>
                  <a:pt x="3105150" y="2106083"/>
                  <a:pt x="2880783" y="2167466"/>
                  <a:pt x="2768600" y="2156883"/>
                </a:cubicBezTo>
                <a:cubicBezTo>
                  <a:pt x="2656417" y="2146300"/>
                  <a:pt x="2599267" y="2110316"/>
                  <a:pt x="2565400" y="2055283"/>
                </a:cubicBezTo>
                <a:cubicBezTo>
                  <a:pt x="2531533" y="2000250"/>
                  <a:pt x="2482850" y="1905000"/>
                  <a:pt x="2565400" y="1826683"/>
                </a:cubicBezTo>
                <a:cubicBezTo>
                  <a:pt x="2647950" y="1748366"/>
                  <a:pt x="2921000" y="1646766"/>
                  <a:pt x="3060700" y="1585383"/>
                </a:cubicBezTo>
                <a:cubicBezTo>
                  <a:pt x="3200400" y="1524000"/>
                  <a:pt x="3414183" y="1500716"/>
                  <a:pt x="3403600" y="1458383"/>
                </a:cubicBezTo>
                <a:cubicBezTo>
                  <a:pt x="3393017" y="1416050"/>
                  <a:pt x="3149600" y="1390650"/>
                  <a:pt x="2997200" y="1331383"/>
                </a:cubicBezTo>
                <a:cubicBezTo>
                  <a:pt x="2844800" y="1272116"/>
                  <a:pt x="2489200" y="1102783"/>
                  <a:pt x="2489200" y="1102783"/>
                </a:cubicBezTo>
                <a:cubicBezTo>
                  <a:pt x="2292350" y="1011766"/>
                  <a:pt x="2021417" y="910166"/>
                  <a:pt x="1816100" y="785283"/>
                </a:cubicBezTo>
                <a:cubicBezTo>
                  <a:pt x="1610783" y="660400"/>
                  <a:pt x="1430867" y="465666"/>
                  <a:pt x="1257300" y="353483"/>
                </a:cubicBezTo>
                <a:cubicBezTo>
                  <a:pt x="1083733" y="241300"/>
                  <a:pt x="893233" y="162983"/>
                  <a:pt x="774700" y="112183"/>
                </a:cubicBezTo>
                <a:cubicBezTo>
                  <a:pt x="656167" y="61383"/>
                  <a:pt x="586317" y="59266"/>
                  <a:pt x="520700" y="48683"/>
                </a:cubicBezTo>
                <a:close/>
              </a:path>
            </a:pathLst>
          </a:cu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7E80751C-570E-4353-9CB7-B53D8680F5EB}"/>
              </a:ext>
            </a:extLst>
          </p:cNvPr>
          <p:cNvSpPr/>
          <p:nvPr/>
        </p:nvSpPr>
        <p:spPr>
          <a:xfrm>
            <a:off x="4195763" y="2967039"/>
            <a:ext cx="2519362" cy="1938337"/>
          </a:xfrm>
          <a:custGeom>
            <a:avLst/>
            <a:gdLst>
              <a:gd name="connsiteX0" fmla="*/ 135467 w 1993900"/>
              <a:gd name="connsiteY0" fmla="*/ 16933 h 1534583"/>
              <a:gd name="connsiteX1" fmla="*/ 173567 w 1993900"/>
              <a:gd name="connsiteY1" fmla="*/ 156633 h 1534583"/>
              <a:gd name="connsiteX2" fmla="*/ 59267 w 1993900"/>
              <a:gd name="connsiteY2" fmla="*/ 270933 h 1534583"/>
              <a:gd name="connsiteX3" fmla="*/ 529167 w 1993900"/>
              <a:gd name="connsiteY3" fmla="*/ 334433 h 1534583"/>
              <a:gd name="connsiteX4" fmla="*/ 1113367 w 1993900"/>
              <a:gd name="connsiteY4" fmla="*/ 436033 h 1534583"/>
              <a:gd name="connsiteX5" fmla="*/ 1621367 w 1993900"/>
              <a:gd name="connsiteY5" fmla="*/ 855133 h 1534583"/>
              <a:gd name="connsiteX6" fmla="*/ 1684867 w 1993900"/>
              <a:gd name="connsiteY6" fmla="*/ 969433 h 1534583"/>
              <a:gd name="connsiteX7" fmla="*/ 1456267 w 1993900"/>
              <a:gd name="connsiteY7" fmla="*/ 944033 h 1534583"/>
              <a:gd name="connsiteX8" fmla="*/ 1138767 w 1993900"/>
              <a:gd name="connsiteY8" fmla="*/ 994833 h 1534583"/>
              <a:gd name="connsiteX9" fmla="*/ 1049867 w 1993900"/>
              <a:gd name="connsiteY9" fmla="*/ 1274233 h 1534583"/>
              <a:gd name="connsiteX10" fmla="*/ 1291167 w 1993900"/>
              <a:gd name="connsiteY10" fmla="*/ 1502833 h 1534583"/>
              <a:gd name="connsiteX11" fmla="*/ 1786467 w 1993900"/>
              <a:gd name="connsiteY11" fmla="*/ 1464733 h 1534583"/>
              <a:gd name="connsiteX12" fmla="*/ 1799167 w 1993900"/>
              <a:gd name="connsiteY12" fmla="*/ 1375833 h 1534583"/>
              <a:gd name="connsiteX13" fmla="*/ 1837267 w 1993900"/>
              <a:gd name="connsiteY13" fmla="*/ 1274233 h 1534583"/>
              <a:gd name="connsiteX14" fmla="*/ 1938867 w 1993900"/>
              <a:gd name="connsiteY14" fmla="*/ 1147233 h 1534583"/>
              <a:gd name="connsiteX15" fmla="*/ 1976967 w 1993900"/>
              <a:gd name="connsiteY15" fmla="*/ 905933 h 1534583"/>
              <a:gd name="connsiteX16" fmla="*/ 1837267 w 1993900"/>
              <a:gd name="connsiteY16" fmla="*/ 753533 h 1534583"/>
              <a:gd name="connsiteX17" fmla="*/ 1278467 w 1993900"/>
              <a:gd name="connsiteY17" fmla="*/ 410633 h 1534583"/>
              <a:gd name="connsiteX18" fmla="*/ 706967 w 1993900"/>
              <a:gd name="connsiteY18" fmla="*/ 258233 h 1534583"/>
              <a:gd name="connsiteX19" fmla="*/ 135467 w 1993900"/>
              <a:gd name="connsiteY19" fmla="*/ 16933 h 15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1534583">
                <a:moveTo>
                  <a:pt x="135467" y="16933"/>
                </a:moveTo>
                <a:cubicBezTo>
                  <a:pt x="46567" y="0"/>
                  <a:pt x="186267" y="114300"/>
                  <a:pt x="173567" y="156633"/>
                </a:cubicBezTo>
                <a:cubicBezTo>
                  <a:pt x="160867" y="198966"/>
                  <a:pt x="0" y="241300"/>
                  <a:pt x="59267" y="270933"/>
                </a:cubicBezTo>
                <a:cubicBezTo>
                  <a:pt x="118534" y="300566"/>
                  <a:pt x="353484" y="306916"/>
                  <a:pt x="529167" y="334433"/>
                </a:cubicBezTo>
                <a:cubicBezTo>
                  <a:pt x="704850" y="361950"/>
                  <a:pt x="931334" y="349250"/>
                  <a:pt x="1113367" y="436033"/>
                </a:cubicBezTo>
                <a:cubicBezTo>
                  <a:pt x="1295400" y="522816"/>
                  <a:pt x="1526117" y="766233"/>
                  <a:pt x="1621367" y="855133"/>
                </a:cubicBezTo>
                <a:cubicBezTo>
                  <a:pt x="1716617" y="944033"/>
                  <a:pt x="1712384" y="954616"/>
                  <a:pt x="1684867" y="969433"/>
                </a:cubicBezTo>
                <a:cubicBezTo>
                  <a:pt x="1657350" y="984250"/>
                  <a:pt x="1547284" y="939800"/>
                  <a:pt x="1456267" y="944033"/>
                </a:cubicBezTo>
                <a:cubicBezTo>
                  <a:pt x="1365250" y="948266"/>
                  <a:pt x="1206500" y="939800"/>
                  <a:pt x="1138767" y="994833"/>
                </a:cubicBezTo>
                <a:cubicBezTo>
                  <a:pt x="1071034" y="1049866"/>
                  <a:pt x="1024467" y="1189566"/>
                  <a:pt x="1049867" y="1274233"/>
                </a:cubicBezTo>
                <a:cubicBezTo>
                  <a:pt x="1075267" y="1358900"/>
                  <a:pt x="1168400" y="1471083"/>
                  <a:pt x="1291167" y="1502833"/>
                </a:cubicBezTo>
                <a:cubicBezTo>
                  <a:pt x="1413934" y="1534583"/>
                  <a:pt x="1701800" y="1485900"/>
                  <a:pt x="1786467" y="1464733"/>
                </a:cubicBezTo>
                <a:cubicBezTo>
                  <a:pt x="1871134" y="1443566"/>
                  <a:pt x="1790700" y="1407583"/>
                  <a:pt x="1799167" y="1375833"/>
                </a:cubicBezTo>
                <a:cubicBezTo>
                  <a:pt x="1807634" y="1344083"/>
                  <a:pt x="1813984" y="1312333"/>
                  <a:pt x="1837267" y="1274233"/>
                </a:cubicBezTo>
                <a:cubicBezTo>
                  <a:pt x="1860550" y="1236133"/>
                  <a:pt x="1915584" y="1208616"/>
                  <a:pt x="1938867" y="1147233"/>
                </a:cubicBezTo>
                <a:cubicBezTo>
                  <a:pt x="1962150" y="1085850"/>
                  <a:pt x="1993900" y="971550"/>
                  <a:pt x="1976967" y="905933"/>
                </a:cubicBezTo>
                <a:cubicBezTo>
                  <a:pt x="1960034" y="840316"/>
                  <a:pt x="1953684" y="836083"/>
                  <a:pt x="1837267" y="753533"/>
                </a:cubicBezTo>
                <a:cubicBezTo>
                  <a:pt x="1720850" y="670983"/>
                  <a:pt x="1466850" y="493183"/>
                  <a:pt x="1278467" y="410633"/>
                </a:cubicBezTo>
                <a:cubicBezTo>
                  <a:pt x="1090084" y="328083"/>
                  <a:pt x="895350" y="325966"/>
                  <a:pt x="706967" y="258233"/>
                </a:cubicBezTo>
                <a:cubicBezTo>
                  <a:pt x="518584" y="190500"/>
                  <a:pt x="224367" y="33866"/>
                  <a:pt x="135467" y="16933"/>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olný tvar 8">
            <a:extLst>
              <a:ext uri="{FF2B5EF4-FFF2-40B4-BE49-F238E27FC236}">
                <a16:creationId xmlns:a16="http://schemas.microsoft.com/office/drawing/2014/main" id="{FB9811D5-8DC9-46FD-A2EF-672301B1B9ED}"/>
              </a:ext>
            </a:extLst>
          </p:cNvPr>
          <p:cNvSpPr/>
          <p:nvPr/>
        </p:nvSpPr>
        <p:spPr>
          <a:xfrm>
            <a:off x="2711451" y="692150"/>
            <a:ext cx="1819275" cy="2616200"/>
          </a:xfrm>
          <a:custGeom>
            <a:avLst/>
            <a:gdLst>
              <a:gd name="connsiteX0" fmla="*/ 239183 w 1274233"/>
              <a:gd name="connsiteY0" fmla="*/ 67733 h 2070100"/>
              <a:gd name="connsiteX1" fmla="*/ 1077383 w 1274233"/>
              <a:gd name="connsiteY1" fmla="*/ 55033 h 2070100"/>
              <a:gd name="connsiteX2" fmla="*/ 1128183 w 1274233"/>
              <a:gd name="connsiteY2" fmla="*/ 397933 h 2070100"/>
              <a:gd name="connsiteX3" fmla="*/ 1001183 w 1274233"/>
              <a:gd name="connsiteY3" fmla="*/ 766233 h 2070100"/>
              <a:gd name="connsiteX4" fmla="*/ 709083 w 1274233"/>
              <a:gd name="connsiteY4" fmla="*/ 1172633 h 2070100"/>
              <a:gd name="connsiteX5" fmla="*/ 772583 w 1274233"/>
              <a:gd name="connsiteY5" fmla="*/ 1502833 h 2070100"/>
              <a:gd name="connsiteX6" fmla="*/ 1077383 w 1274233"/>
              <a:gd name="connsiteY6" fmla="*/ 1706033 h 2070100"/>
              <a:gd name="connsiteX7" fmla="*/ 1217083 w 1274233"/>
              <a:gd name="connsiteY7" fmla="*/ 1807633 h 2070100"/>
              <a:gd name="connsiteX8" fmla="*/ 1267883 w 1274233"/>
              <a:gd name="connsiteY8" fmla="*/ 1947333 h 2070100"/>
              <a:gd name="connsiteX9" fmla="*/ 1178983 w 1274233"/>
              <a:gd name="connsiteY9" fmla="*/ 2061633 h 2070100"/>
              <a:gd name="connsiteX10" fmla="*/ 823383 w 1274233"/>
              <a:gd name="connsiteY10" fmla="*/ 1998133 h 2070100"/>
              <a:gd name="connsiteX11" fmla="*/ 226483 w 1274233"/>
              <a:gd name="connsiteY11" fmla="*/ 1718733 h 2070100"/>
              <a:gd name="connsiteX12" fmla="*/ 10583 w 1274233"/>
              <a:gd name="connsiteY12" fmla="*/ 766233 h 2070100"/>
              <a:gd name="connsiteX13" fmla="*/ 162983 w 1274233"/>
              <a:gd name="connsiteY13" fmla="*/ 156633 h 2070100"/>
              <a:gd name="connsiteX14" fmla="*/ 239183 w 1274233"/>
              <a:gd name="connsiteY14" fmla="*/ 67733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4233" h="2070100">
                <a:moveTo>
                  <a:pt x="239183" y="67733"/>
                </a:moveTo>
                <a:cubicBezTo>
                  <a:pt x="391583" y="50800"/>
                  <a:pt x="929216" y="0"/>
                  <a:pt x="1077383" y="55033"/>
                </a:cubicBezTo>
                <a:cubicBezTo>
                  <a:pt x="1225550" y="110066"/>
                  <a:pt x="1140883" y="279400"/>
                  <a:pt x="1128183" y="397933"/>
                </a:cubicBezTo>
                <a:cubicBezTo>
                  <a:pt x="1115483" y="516466"/>
                  <a:pt x="1071033" y="637116"/>
                  <a:pt x="1001183" y="766233"/>
                </a:cubicBezTo>
                <a:cubicBezTo>
                  <a:pt x="931333" y="895350"/>
                  <a:pt x="747183" y="1049866"/>
                  <a:pt x="709083" y="1172633"/>
                </a:cubicBezTo>
                <a:cubicBezTo>
                  <a:pt x="670983" y="1295400"/>
                  <a:pt x="711200" y="1413933"/>
                  <a:pt x="772583" y="1502833"/>
                </a:cubicBezTo>
                <a:cubicBezTo>
                  <a:pt x="833966" y="1591733"/>
                  <a:pt x="1003300" y="1655233"/>
                  <a:pt x="1077383" y="1706033"/>
                </a:cubicBezTo>
                <a:cubicBezTo>
                  <a:pt x="1151466" y="1756833"/>
                  <a:pt x="1185333" y="1767416"/>
                  <a:pt x="1217083" y="1807633"/>
                </a:cubicBezTo>
                <a:cubicBezTo>
                  <a:pt x="1248833" y="1847850"/>
                  <a:pt x="1274233" y="1905000"/>
                  <a:pt x="1267883" y="1947333"/>
                </a:cubicBezTo>
                <a:cubicBezTo>
                  <a:pt x="1261533" y="1989666"/>
                  <a:pt x="1253066" y="2053166"/>
                  <a:pt x="1178983" y="2061633"/>
                </a:cubicBezTo>
                <a:cubicBezTo>
                  <a:pt x="1104900" y="2070100"/>
                  <a:pt x="982133" y="2055283"/>
                  <a:pt x="823383" y="1998133"/>
                </a:cubicBezTo>
                <a:cubicBezTo>
                  <a:pt x="664633" y="1940983"/>
                  <a:pt x="361950" y="1924050"/>
                  <a:pt x="226483" y="1718733"/>
                </a:cubicBezTo>
                <a:cubicBezTo>
                  <a:pt x="91016" y="1513416"/>
                  <a:pt x="21166" y="1026583"/>
                  <a:pt x="10583" y="766233"/>
                </a:cubicBezTo>
                <a:cubicBezTo>
                  <a:pt x="0" y="505883"/>
                  <a:pt x="124883" y="270933"/>
                  <a:pt x="162983" y="156633"/>
                </a:cubicBezTo>
                <a:cubicBezTo>
                  <a:pt x="201083" y="42333"/>
                  <a:pt x="86783" y="84666"/>
                  <a:pt x="239183" y="6773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Volný tvar 10">
            <a:extLst>
              <a:ext uri="{FF2B5EF4-FFF2-40B4-BE49-F238E27FC236}">
                <a16:creationId xmlns:a16="http://schemas.microsoft.com/office/drawing/2014/main" id="{6E55B403-B032-43F4-A2A2-2D01DEF0181D}"/>
              </a:ext>
            </a:extLst>
          </p:cNvPr>
          <p:cNvSpPr/>
          <p:nvPr/>
        </p:nvSpPr>
        <p:spPr>
          <a:xfrm>
            <a:off x="4702175" y="1958976"/>
            <a:ext cx="2171700" cy="1450975"/>
          </a:xfrm>
          <a:custGeom>
            <a:avLst/>
            <a:gdLst>
              <a:gd name="connsiteX0" fmla="*/ 593725 w 1719263"/>
              <a:gd name="connsiteY0" fmla="*/ 488950 h 1147762"/>
              <a:gd name="connsiteX1" fmla="*/ 717550 w 1719263"/>
              <a:gd name="connsiteY1" fmla="*/ 593725 h 1147762"/>
              <a:gd name="connsiteX2" fmla="*/ 898525 w 1719263"/>
              <a:gd name="connsiteY2" fmla="*/ 584200 h 1147762"/>
              <a:gd name="connsiteX3" fmla="*/ 946150 w 1719263"/>
              <a:gd name="connsiteY3" fmla="*/ 469900 h 1147762"/>
              <a:gd name="connsiteX4" fmla="*/ 965200 w 1719263"/>
              <a:gd name="connsiteY4" fmla="*/ 622300 h 1147762"/>
              <a:gd name="connsiteX5" fmla="*/ 1060450 w 1719263"/>
              <a:gd name="connsiteY5" fmla="*/ 641350 h 1147762"/>
              <a:gd name="connsiteX6" fmla="*/ 1279525 w 1719263"/>
              <a:gd name="connsiteY6" fmla="*/ 555625 h 1147762"/>
              <a:gd name="connsiteX7" fmla="*/ 1517650 w 1719263"/>
              <a:gd name="connsiteY7" fmla="*/ 98425 h 1147762"/>
              <a:gd name="connsiteX8" fmla="*/ 1489075 w 1719263"/>
              <a:gd name="connsiteY8" fmla="*/ 3175 h 1147762"/>
              <a:gd name="connsiteX9" fmla="*/ 1698625 w 1719263"/>
              <a:gd name="connsiteY9" fmla="*/ 79375 h 1147762"/>
              <a:gd name="connsiteX10" fmla="*/ 1612900 w 1719263"/>
              <a:gd name="connsiteY10" fmla="*/ 98425 h 1147762"/>
              <a:gd name="connsiteX11" fmla="*/ 1565275 w 1719263"/>
              <a:gd name="connsiteY11" fmla="*/ 269875 h 1147762"/>
              <a:gd name="connsiteX12" fmla="*/ 1450975 w 1719263"/>
              <a:gd name="connsiteY12" fmla="*/ 508000 h 1147762"/>
              <a:gd name="connsiteX13" fmla="*/ 1279525 w 1719263"/>
              <a:gd name="connsiteY13" fmla="*/ 669925 h 1147762"/>
              <a:gd name="connsiteX14" fmla="*/ 1031875 w 1719263"/>
              <a:gd name="connsiteY14" fmla="*/ 717550 h 1147762"/>
              <a:gd name="connsiteX15" fmla="*/ 1079500 w 1719263"/>
              <a:gd name="connsiteY15" fmla="*/ 803275 h 1147762"/>
              <a:gd name="connsiteX16" fmla="*/ 1098550 w 1719263"/>
              <a:gd name="connsiteY16" fmla="*/ 927100 h 1147762"/>
              <a:gd name="connsiteX17" fmla="*/ 1184275 w 1719263"/>
              <a:gd name="connsiteY17" fmla="*/ 1069975 h 1147762"/>
              <a:gd name="connsiteX18" fmla="*/ 1060450 w 1719263"/>
              <a:gd name="connsiteY18" fmla="*/ 984250 h 1147762"/>
              <a:gd name="connsiteX19" fmla="*/ 974725 w 1719263"/>
              <a:gd name="connsiteY19" fmla="*/ 917575 h 1147762"/>
              <a:gd name="connsiteX20" fmla="*/ 946150 w 1719263"/>
              <a:gd name="connsiteY20" fmla="*/ 1127125 h 1147762"/>
              <a:gd name="connsiteX21" fmla="*/ 889000 w 1719263"/>
              <a:gd name="connsiteY21" fmla="*/ 1041400 h 1147762"/>
              <a:gd name="connsiteX22" fmla="*/ 812800 w 1719263"/>
              <a:gd name="connsiteY22" fmla="*/ 908050 h 1147762"/>
              <a:gd name="connsiteX23" fmla="*/ 641350 w 1719263"/>
              <a:gd name="connsiteY23" fmla="*/ 993775 h 1147762"/>
              <a:gd name="connsiteX24" fmla="*/ 708025 w 1719263"/>
              <a:gd name="connsiteY24" fmla="*/ 908050 h 1147762"/>
              <a:gd name="connsiteX25" fmla="*/ 431800 w 1719263"/>
              <a:gd name="connsiteY25" fmla="*/ 946150 h 1147762"/>
              <a:gd name="connsiteX26" fmla="*/ 536575 w 1719263"/>
              <a:gd name="connsiteY26" fmla="*/ 879475 h 1147762"/>
              <a:gd name="connsiteX27" fmla="*/ 203200 w 1719263"/>
              <a:gd name="connsiteY27" fmla="*/ 812800 h 1147762"/>
              <a:gd name="connsiteX28" fmla="*/ 31750 w 1719263"/>
              <a:gd name="connsiteY28" fmla="*/ 708025 h 1147762"/>
              <a:gd name="connsiteX29" fmla="*/ 12700 w 1719263"/>
              <a:gd name="connsiteY29" fmla="*/ 612775 h 1147762"/>
              <a:gd name="connsiteX30" fmla="*/ 98425 w 1719263"/>
              <a:gd name="connsiteY30" fmla="*/ 603250 h 1147762"/>
              <a:gd name="connsiteX31" fmla="*/ 88900 w 1719263"/>
              <a:gd name="connsiteY31" fmla="*/ 717550 h 1147762"/>
              <a:gd name="connsiteX32" fmla="*/ 336550 w 1719263"/>
              <a:gd name="connsiteY32" fmla="*/ 803275 h 1147762"/>
              <a:gd name="connsiteX33" fmla="*/ 450850 w 1719263"/>
              <a:gd name="connsiteY33" fmla="*/ 641350 h 1147762"/>
              <a:gd name="connsiteX34" fmla="*/ 546100 w 1719263"/>
              <a:gd name="connsiteY34" fmla="*/ 660400 h 1147762"/>
              <a:gd name="connsiteX35" fmla="*/ 593725 w 1719263"/>
              <a:gd name="connsiteY35" fmla="*/ 48895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9263" h="1147762">
                <a:moveTo>
                  <a:pt x="593725" y="488950"/>
                </a:moveTo>
                <a:cubicBezTo>
                  <a:pt x="622300" y="477838"/>
                  <a:pt x="666750" y="577850"/>
                  <a:pt x="717550" y="593725"/>
                </a:cubicBezTo>
                <a:cubicBezTo>
                  <a:pt x="768350" y="609600"/>
                  <a:pt x="860425" y="604837"/>
                  <a:pt x="898525" y="584200"/>
                </a:cubicBezTo>
                <a:cubicBezTo>
                  <a:pt x="936625" y="563563"/>
                  <a:pt x="935038" y="463550"/>
                  <a:pt x="946150" y="469900"/>
                </a:cubicBezTo>
                <a:cubicBezTo>
                  <a:pt x="957262" y="476250"/>
                  <a:pt x="946150" y="593725"/>
                  <a:pt x="965200" y="622300"/>
                </a:cubicBezTo>
                <a:cubicBezTo>
                  <a:pt x="984250" y="650875"/>
                  <a:pt x="1008063" y="652462"/>
                  <a:pt x="1060450" y="641350"/>
                </a:cubicBezTo>
                <a:cubicBezTo>
                  <a:pt x="1112837" y="630238"/>
                  <a:pt x="1203325" y="646112"/>
                  <a:pt x="1279525" y="555625"/>
                </a:cubicBezTo>
                <a:cubicBezTo>
                  <a:pt x="1355725" y="465138"/>
                  <a:pt x="1482725" y="190500"/>
                  <a:pt x="1517650" y="98425"/>
                </a:cubicBezTo>
                <a:cubicBezTo>
                  <a:pt x="1552575" y="6350"/>
                  <a:pt x="1458912" y="6350"/>
                  <a:pt x="1489075" y="3175"/>
                </a:cubicBezTo>
                <a:cubicBezTo>
                  <a:pt x="1519238" y="0"/>
                  <a:pt x="1677988" y="63500"/>
                  <a:pt x="1698625" y="79375"/>
                </a:cubicBezTo>
                <a:cubicBezTo>
                  <a:pt x="1719263" y="95250"/>
                  <a:pt x="1635125" y="66675"/>
                  <a:pt x="1612900" y="98425"/>
                </a:cubicBezTo>
                <a:cubicBezTo>
                  <a:pt x="1590675" y="130175"/>
                  <a:pt x="1592263" y="201612"/>
                  <a:pt x="1565275" y="269875"/>
                </a:cubicBezTo>
                <a:cubicBezTo>
                  <a:pt x="1538287" y="338138"/>
                  <a:pt x="1498600" y="441325"/>
                  <a:pt x="1450975" y="508000"/>
                </a:cubicBezTo>
                <a:cubicBezTo>
                  <a:pt x="1403350" y="574675"/>
                  <a:pt x="1349375" y="635000"/>
                  <a:pt x="1279525" y="669925"/>
                </a:cubicBezTo>
                <a:cubicBezTo>
                  <a:pt x="1209675" y="704850"/>
                  <a:pt x="1065212" y="695325"/>
                  <a:pt x="1031875" y="717550"/>
                </a:cubicBezTo>
                <a:cubicBezTo>
                  <a:pt x="998538" y="739775"/>
                  <a:pt x="1068388" y="768350"/>
                  <a:pt x="1079500" y="803275"/>
                </a:cubicBezTo>
                <a:cubicBezTo>
                  <a:pt x="1090613" y="838200"/>
                  <a:pt x="1081088" y="882650"/>
                  <a:pt x="1098550" y="927100"/>
                </a:cubicBezTo>
                <a:cubicBezTo>
                  <a:pt x="1116012" y="971550"/>
                  <a:pt x="1190625" y="1060450"/>
                  <a:pt x="1184275" y="1069975"/>
                </a:cubicBezTo>
                <a:cubicBezTo>
                  <a:pt x="1177925" y="1079500"/>
                  <a:pt x="1095375" y="1009650"/>
                  <a:pt x="1060450" y="984250"/>
                </a:cubicBezTo>
                <a:cubicBezTo>
                  <a:pt x="1025525" y="958850"/>
                  <a:pt x="993775" y="893763"/>
                  <a:pt x="974725" y="917575"/>
                </a:cubicBezTo>
                <a:cubicBezTo>
                  <a:pt x="955675" y="941387"/>
                  <a:pt x="960437" y="1106488"/>
                  <a:pt x="946150" y="1127125"/>
                </a:cubicBezTo>
                <a:cubicBezTo>
                  <a:pt x="931863" y="1147762"/>
                  <a:pt x="911225" y="1077912"/>
                  <a:pt x="889000" y="1041400"/>
                </a:cubicBezTo>
                <a:cubicBezTo>
                  <a:pt x="866775" y="1004888"/>
                  <a:pt x="854075" y="915987"/>
                  <a:pt x="812800" y="908050"/>
                </a:cubicBezTo>
                <a:cubicBezTo>
                  <a:pt x="771525" y="900113"/>
                  <a:pt x="658812" y="993775"/>
                  <a:pt x="641350" y="993775"/>
                </a:cubicBezTo>
                <a:cubicBezTo>
                  <a:pt x="623888" y="993775"/>
                  <a:pt x="742950" y="915987"/>
                  <a:pt x="708025" y="908050"/>
                </a:cubicBezTo>
                <a:cubicBezTo>
                  <a:pt x="673100" y="900113"/>
                  <a:pt x="460375" y="950912"/>
                  <a:pt x="431800" y="946150"/>
                </a:cubicBezTo>
                <a:cubicBezTo>
                  <a:pt x="403225" y="941388"/>
                  <a:pt x="574675" y="901700"/>
                  <a:pt x="536575" y="879475"/>
                </a:cubicBezTo>
                <a:cubicBezTo>
                  <a:pt x="498475" y="857250"/>
                  <a:pt x="287337" y="841375"/>
                  <a:pt x="203200" y="812800"/>
                </a:cubicBezTo>
                <a:cubicBezTo>
                  <a:pt x="119063" y="784225"/>
                  <a:pt x="63500" y="741362"/>
                  <a:pt x="31750" y="708025"/>
                </a:cubicBezTo>
                <a:cubicBezTo>
                  <a:pt x="0" y="674688"/>
                  <a:pt x="1588" y="630237"/>
                  <a:pt x="12700" y="612775"/>
                </a:cubicBezTo>
                <a:cubicBezTo>
                  <a:pt x="23812" y="595313"/>
                  <a:pt x="85725" y="585788"/>
                  <a:pt x="98425" y="603250"/>
                </a:cubicBezTo>
                <a:cubicBezTo>
                  <a:pt x="111125" y="620713"/>
                  <a:pt x="49213" y="684213"/>
                  <a:pt x="88900" y="717550"/>
                </a:cubicBezTo>
                <a:cubicBezTo>
                  <a:pt x="128587" y="750887"/>
                  <a:pt x="276225" y="815975"/>
                  <a:pt x="336550" y="803275"/>
                </a:cubicBezTo>
                <a:cubicBezTo>
                  <a:pt x="396875" y="790575"/>
                  <a:pt x="415925" y="665162"/>
                  <a:pt x="450850" y="641350"/>
                </a:cubicBezTo>
                <a:cubicBezTo>
                  <a:pt x="485775" y="617538"/>
                  <a:pt x="522288" y="681037"/>
                  <a:pt x="546100" y="660400"/>
                </a:cubicBezTo>
                <a:cubicBezTo>
                  <a:pt x="569912" y="639763"/>
                  <a:pt x="565150" y="500062"/>
                  <a:pt x="593725" y="488950"/>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Volný tvar 9">
            <a:extLst>
              <a:ext uri="{FF2B5EF4-FFF2-40B4-BE49-F238E27FC236}">
                <a16:creationId xmlns:a16="http://schemas.microsoft.com/office/drawing/2014/main" id="{C22C2736-30C5-49AB-B928-88C1E1CF24D8}"/>
              </a:ext>
            </a:extLst>
          </p:cNvPr>
          <p:cNvSpPr/>
          <p:nvPr/>
        </p:nvSpPr>
        <p:spPr>
          <a:xfrm>
            <a:off x="3940176" y="1544638"/>
            <a:ext cx="2606675" cy="1268412"/>
          </a:xfrm>
          <a:custGeom>
            <a:avLst/>
            <a:gdLst>
              <a:gd name="connsiteX0" fmla="*/ 196850 w 2063750"/>
              <a:gd name="connsiteY0" fmla="*/ 465137 h 1004887"/>
              <a:gd name="connsiteX1" fmla="*/ 282575 w 2063750"/>
              <a:gd name="connsiteY1" fmla="*/ 588962 h 1004887"/>
              <a:gd name="connsiteX2" fmla="*/ 101600 w 2063750"/>
              <a:gd name="connsiteY2" fmla="*/ 665162 h 1004887"/>
              <a:gd name="connsiteX3" fmla="*/ 15875 w 2063750"/>
              <a:gd name="connsiteY3" fmla="*/ 722312 h 1004887"/>
              <a:gd name="connsiteX4" fmla="*/ 196850 w 2063750"/>
              <a:gd name="connsiteY4" fmla="*/ 674687 h 1004887"/>
              <a:gd name="connsiteX5" fmla="*/ 206375 w 2063750"/>
              <a:gd name="connsiteY5" fmla="*/ 950912 h 1004887"/>
              <a:gd name="connsiteX6" fmla="*/ 244475 w 2063750"/>
              <a:gd name="connsiteY6" fmla="*/ 827087 h 1004887"/>
              <a:gd name="connsiteX7" fmla="*/ 434975 w 2063750"/>
              <a:gd name="connsiteY7" fmla="*/ 827087 h 1004887"/>
              <a:gd name="connsiteX8" fmla="*/ 549275 w 2063750"/>
              <a:gd name="connsiteY8" fmla="*/ 998537 h 1004887"/>
              <a:gd name="connsiteX9" fmla="*/ 558800 w 2063750"/>
              <a:gd name="connsiteY9" fmla="*/ 865187 h 1004887"/>
              <a:gd name="connsiteX10" fmla="*/ 758825 w 2063750"/>
              <a:gd name="connsiteY10" fmla="*/ 865187 h 1004887"/>
              <a:gd name="connsiteX11" fmla="*/ 777875 w 2063750"/>
              <a:gd name="connsiteY11" fmla="*/ 960437 h 1004887"/>
              <a:gd name="connsiteX12" fmla="*/ 806450 w 2063750"/>
              <a:gd name="connsiteY12" fmla="*/ 808037 h 1004887"/>
              <a:gd name="connsiteX13" fmla="*/ 930275 w 2063750"/>
              <a:gd name="connsiteY13" fmla="*/ 684212 h 1004887"/>
              <a:gd name="connsiteX14" fmla="*/ 1311275 w 2063750"/>
              <a:gd name="connsiteY14" fmla="*/ 750887 h 1004887"/>
              <a:gd name="connsiteX15" fmla="*/ 1311275 w 2063750"/>
              <a:gd name="connsiteY15" fmla="*/ 874712 h 1004887"/>
              <a:gd name="connsiteX16" fmla="*/ 1492250 w 2063750"/>
              <a:gd name="connsiteY16" fmla="*/ 903287 h 1004887"/>
              <a:gd name="connsiteX17" fmla="*/ 1444625 w 2063750"/>
              <a:gd name="connsiteY17" fmla="*/ 769937 h 1004887"/>
              <a:gd name="connsiteX18" fmla="*/ 1320800 w 2063750"/>
              <a:gd name="connsiteY18" fmla="*/ 674687 h 1004887"/>
              <a:gd name="connsiteX19" fmla="*/ 892175 w 2063750"/>
              <a:gd name="connsiteY19" fmla="*/ 598487 h 1004887"/>
              <a:gd name="connsiteX20" fmla="*/ 977900 w 2063750"/>
              <a:gd name="connsiteY20" fmla="*/ 503237 h 1004887"/>
              <a:gd name="connsiteX21" fmla="*/ 1263650 w 2063750"/>
              <a:gd name="connsiteY21" fmla="*/ 388937 h 1004887"/>
              <a:gd name="connsiteX22" fmla="*/ 1901825 w 2063750"/>
              <a:gd name="connsiteY22" fmla="*/ 265112 h 1004887"/>
              <a:gd name="connsiteX23" fmla="*/ 2054225 w 2063750"/>
              <a:gd name="connsiteY23" fmla="*/ 284162 h 1004887"/>
              <a:gd name="connsiteX24" fmla="*/ 1958975 w 2063750"/>
              <a:gd name="connsiteY24" fmla="*/ 131762 h 1004887"/>
              <a:gd name="connsiteX25" fmla="*/ 1854200 w 2063750"/>
              <a:gd name="connsiteY25" fmla="*/ 207962 h 1004887"/>
              <a:gd name="connsiteX26" fmla="*/ 1263650 w 2063750"/>
              <a:gd name="connsiteY26" fmla="*/ 303212 h 1004887"/>
              <a:gd name="connsiteX27" fmla="*/ 1435100 w 2063750"/>
              <a:gd name="connsiteY27" fmla="*/ 207962 h 1004887"/>
              <a:gd name="connsiteX28" fmla="*/ 1663700 w 2063750"/>
              <a:gd name="connsiteY28" fmla="*/ 84137 h 1004887"/>
              <a:gd name="connsiteX29" fmla="*/ 1549400 w 2063750"/>
              <a:gd name="connsiteY29" fmla="*/ 7937 h 1004887"/>
              <a:gd name="connsiteX30" fmla="*/ 1463675 w 2063750"/>
              <a:gd name="connsiteY30" fmla="*/ 131762 h 1004887"/>
              <a:gd name="connsiteX31" fmla="*/ 1206500 w 2063750"/>
              <a:gd name="connsiteY31" fmla="*/ 255587 h 1004887"/>
              <a:gd name="connsiteX32" fmla="*/ 825500 w 2063750"/>
              <a:gd name="connsiteY32" fmla="*/ 484187 h 1004887"/>
              <a:gd name="connsiteX33" fmla="*/ 549275 w 2063750"/>
              <a:gd name="connsiteY33" fmla="*/ 522287 h 1004887"/>
              <a:gd name="connsiteX34" fmla="*/ 482600 w 2063750"/>
              <a:gd name="connsiteY34" fmla="*/ 360362 h 1004887"/>
              <a:gd name="connsiteX35" fmla="*/ 501650 w 2063750"/>
              <a:gd name="connsiteY35" fmla="*/ 522287 h 1004887"/>
              <a:gd name="connsiteX36" fmla="*/ 358775 w 2063750"/>
              <a:gd name="connsiteY36" fmla="*/ 531812 h 1004887"/>
              <a:gd name="connsiteX37" fmla="*/ 196850 w 2063750"/>
              <a:gd name="connsiteY37" fmla="*/ 465137 h 10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3750" h="1004887">
                <a:moveTo>
                  <a:pt x="196850" y="465137"/>
                </a:moveTo>
                <a:cubicBezTo>
                  <a:pt x="184150" y="474662"/>
                  <a:pt x="298450" y="555625"/>
                  <a:pt x="282575" y="588962"/>
                </a:cubicBezTo>
                <a:cubicBezTo>
                  <a:pt x="266700" y="622299"/>
                  <a:pt x="146050" y="642937"/>
                  <a:pt x="101600" y="665162"/>
                </a:cubicBezTo>
                <a:cubicBezTo>
                  <a:pt x="57150" y="687387"/>
                  <a:pt x="0" y="720725"/>
                  <a:pt x="15875" y="722312"/>
                </a:cubicBezTo>
                <a:cubicBezTo>
                  <a:pt x="31750" y="723900"/>
                  <a:pt x="165100" y="636587"/>
                  <a:pt x="196850" y="674687"/>
                </a:cubicBezTo>
                <a:cubicBezTo>
                  <a:pt x="228600" y="712787"/>
                  <a:pt x="198438" y="925512"/>
                  <a:pt x="206375" y="950912"/>
                </a:cubicBezTo>
                <a:cubicBezTo>
                  <a:pt x="214312" y="976312"/>
                  <a:pt x="206375" y="847724"/>
                  <a:pt x="244475" y="827087"/>
                </a:cubicBezTo>
                <a:cubicBezTo>
                  <a:pt x="282575" y="806450"/>
                  <a:pt x="384175" y="798512"/>
                  <a:pt x="434975" y="827087"/>
                </a:cubicBezTo>
                <a:cubicBezTo>
                  <a:pt x="485775" y="855662"/>
                  <a:pt x="528638" y="992187"/>
                  <a:pt x="549275" y="998537"/>
                </a:cubicBezTo>
                <a:cubicBezTo>
                  <a:pt x="569912" y="1004887"/>
                  <a:pt x="523875" y="887412"/>
                  <a:pt x="558800" y="865187"/>
                </a:cubicBezTo>
                <a:cubicBezTo>
                  <a:pt x="593725" y="842962"/>
                  <a:pt x="722313" y="849312"/>
                  <a:pt x="758825" y="865187"/>
                </a:cubicBezTo>
                <a:cubicBezTo>
                  <a:pt x="795338" y="881062"/>
                  <a:pt x="769938" y="969962"/>
                  <a:pt x="777875" y="960437"/>
                </a:cubicBezTo>
                <a:cubicBezTo>
                  <a:pt x="785812" y="950912"/>
                  <a:pt x="781050" y="854074"/>
                  <a:pt x="806450" y="808037"/>
                </a:cubicBezTo>
                <a:cubicBezTo>
                  <a:pt x="831850" y="762000"/>
                  <a:pt x="846138" y="693737"/>
                  <a:pt x="930275" y="684212"/>
                </a:cubicBezTo>
                <a:cubicBezTo>
                  <a:pt x="1014413" y="674687"/>
                  <a:pt x="1247775" y="719137"/>
                  <a:pt x="1311275" y="750887"/>
                </a:cubicBezTo>
                <a:cubicBezTo>
                  <a:pt x="1374775" y="782637"/>
                  <a:pt x="1281112" y="849312"/>
                  <a:pt x="1311275" y="874712"/>
                </a:cubicBezTo>
                <a:cubicBezTo>
                  <a:pt x="1341438" y="900112"/>
                  <a:pt x="1470025" y="920749"/>
                  <a:pt x="1492250" y="903287"/>
                </a:cubicBezTo>
                <a:cubicBezTo>
                  <a:pt x="1514475" y="885825"/>
                  <a:pt x="1473200" y="808037"/>
                  <a:pt x="1444625" y="769937"/>
                </a:cubicBezTo>
                <a:cubicBezTo>
                  <a:pt x="1416050" y="731837"/>
                  <a:pt x="1412875" y="703262"/>
                  <a:pt x="1320800" y="674687"/>
                </a:cubicBezTo>
                <a:cubicBezTo>
                  <a:pt x="1228725" y="646112"/>
                  <a:pt x="949325" y="627062"/>
                  <a:pt x="892175" y="598487"/>
                </a:cubicBezTo>
                <a:cubicBezTo>
                  <a:pt x="835025" y="569912"/>
                  <a:pt x="915988" y="538162"/>
                  <a:pt x="977900" y="503237"/>
                </a:cubicBezTo>
                <a:cubicBezTo>
                  <a:pt x="1039813" y="468312"/>
                  <a:pt x="1109662" y="428625"/>
                  <a:pt x="1263650" y="388937"/>
                </a:cubicBezTo>
                <a:cubicBezTo>
                  <a:pt x="1417638" y="349249"/>
                  <a:pt x="1770063" y="282574"/>
                  <a:pt x="1901825" y="265112"/>
                </a:cubicBezTo>
                <a:cubicBezTo>
                  <a:pt x="2033587" y="247650"/>
                  <a:pt x="2044700" y="306387"/>
                  <a:pt x="2054225" y="284162"/>
                </a:cubicBezTo>
                <a:cubicBezTo>
                  <a:pt x="2063750" y="261937"/>
                  <a:pt x="1992313" y="144462"/>
                  <a:pt x="1958975" y="131762"/>
                </a:cubicBezTo>
                <a:cubicBezTo>
                  <a:pt x="1925638" y="119062"/>
                  <a:pt x="1970087" y="179387"/>
                  <a:pt x="1854200" y="207962"/>
                </a:cubicBezTo>
                <a:cubicBezTo>
                  <a:pt x="1738313" y="236537"/>
                  <a:pt x="1333500" y="303212"/>
                  <a:pt x="1263650" y="303212"/>
                </a:cubicBezTo>
                <a:cubicBezTo>
                  <a:pt x="1193800" y="303212"/>
                  <a:pt x="1435100" y="207962"/>
                  <a:pt x="1435100" y="207962"/>
                </a:cubicBezTo>
                <a:cubicBezTo>
                  <a:pt x="1501775" y="171450"/>
                  <a:pt x="1644650" y="117475"/>
                  <a:pt x="1663700" y="84137"/>
                </a:cubicBezTo>
                <a:cubicBezTo>
                  <a:pt x="1682750" y="50800"/>
                  <a:pt x="1582737" y="0"/>
                  <a:pt x="1549400" y="7937"/>
                </a:cubicBezTo>
                <a:cubicBezTo>
                  <a:pt x="1516063" y="15874"/>
                  <a:pt x="1520825" y="90487"/>
                  <a:pt x="1463675" y="131762"/>
                </a:cubicBezTo>
                <a:cubicBezTo>
                  <a:pt x="1406525" y="173037"/>
                  <a:pt x="1312863" y="196850"/>
                  <a:pt x="1206500" y="255587"/>
                </a:cubicBezTo>
                <a:cubicBezTo>
                  <a:pt x="1100138" y="314325"/>
                  <a:pt x="935037" y="439737"/>
                  <a:pt x="825500" y="484187"/>
                </a:cubicBezTo>
                <a:cubicBezTo>
                  <a:pt x="715963" y="528637"/>
                  <a:pt x="606425" y="542924"/>
                  <a:pt x="549275" y="522287"/>
                </a:cubicBezTo>
                <a:cubicBezTo>
                  <a:pt x="492125" y="501650"/>
                  <a:pt x="490537" y="360362"/>
                  <a:pt x="482600" y="360362"/>
                </a:cubicBezTo>
                <a:cubicBezTo>
                  <a:pt x="474663" y="360362"/>
                  <a:pt x="522287" y="493712"/>
                  <a:pt x="501650" y="522287"/>
                </a:cubicBezTo>
                <a:cubicBezTo>
                  <a:pt x="481013" y="550862"/>
                  <a:pt x="407988" y="541337"/>
                  <a:pt x="358775" y="531812"/>
                </a:cubicBezTo>
                <a:cubicBezTo>
                  <a:pt x="309562" y="522287"/>
                  <a:pt x="209550" y="455612"/>
                  <a:pt x="196850" y="46513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Volný tvar 13">
            <a:extLst>
              <a:ext uri="{FF2B5EF4-FFF2-40B4-BE49-F238E27FC236}">
                <a16:creationId xmlns:a16="http://schemas.microsoft.com/office/drawing/2014/main" id="{D7552E33-B9E6-49F8-856B-A48916C560B6}"/>
              </a:ext>
            </a:extLst>
          </p:cNvPr>
          <p:cNvSpPr/>
          <p:nvPr/>
        </p:nvSpPr>
        <p:spPr>
          <a:xfrm>
            <a:off x="6097588" y="1563688"/>
            <a:ext cx="1484312" cy="2152650"/>
          </a:xfrm>
          <a:custGeom>
            <a:avLst/>
            <a:gdLst>
              <a:gd name="connsiteX0" fmla="*/ 698500 w 1174750"/>
              <a:gd name="connsiteY0" fmla="*/ 11112 h 1703387"/>
              <a:gd name="connsiteX1" fmla="*/ 527050 w 1174750"/>
              <a:gd name="connsiteY1" fmla="*/ 68262 h 1703387"/>
              <a:gd name="connsiteX2" fmla="*/ 393700 w 1174750"/>
              <a:gd name="connsiteY2" fmla="*/ 68262 h 1703387"/>
              <a:gd name="connsiteX3" fmla="*/ 384175 w 1174750"/>
              <a:gd name="connsiteY3" fmla="*/ 163512 h 1703387"/>
              <a:gd name="connsiteX4" fmla="*/ 488950 w 1174750"/>
              <a:gd name="connsiteY4" fmla="*/ 296862 h 1703387"/>
              <a:gd name="connsiteX5" fmla="*/ 660400 w 1174750"/>
              <a:gd name="connsiteY5" fmla="*/ 373062 h 1703387"/>
              <a:gd name="connsiteX6" fmla="*/ 546100 w 1174750"/>
              <a:gd name="connsiteY6" fmla="*/ 554037 h 1703387"/>
              <a:gd name="connsiteX7" fmla="*/ 746125 w 1174750"/>
              <a:gd name="connsiteY7" fmla="*/ 363537 h 1703387"/>
              <a:gd name="connsiteX8" fmla="*/ 889000 w 1174750"/>
              <a:gd name="connsiteY8" fmla="*/ 420687 h 1703387"/>
              <a:gd name="connsiteX9" fmla="*/ 889000 w 1174750"/>
              <a:gd name="connsiteY9" fmla="*/ 287337 h 1703387"/>
              <a:gd name="connsiteX10" fmla="*/ 974725 w 1174750"/>
              <a:gd name="connsiteY10" fmla="*/ 430212 h 1703387"/>
              <a:gd name="connsiteX11" fmla="*/ 898525 w 1174750"/>
              <a:gd name="connsiteY11" fmla="*/ 534987 h 1703387"/>
              <a:gd name="connsiteX12" fmla="*/ 660400 w 1174750"/>
              <a:gd name="connsiteY12" fmla="*/ 858837 h 1703387"/>
              <a:gd name="connsiteX13" fmla="*/ 422275 w 1174750"/>
              <a:gd name="connsiteY13" fmla="*/ 1106487 h 1703387"/>
              <a:gd name="connsiteX14" fmla="*/ 155575 w 1174750"/>
              <a:gd name="connsiteY14" fmla="*/ 1173162 h 1703387"/>
              <a:gd name="connsiteX15" fmla="*/ 88900 w 1174750"/>
              <a:gd name="connsiteY15" fmla="*/ 1125537 h 1703387"/>
              <a:gd name="connsiteX16" fmla="*/ 12700 w 1174750"/>
              <a:gd name="connsiteY16" fmla="*/ 1230312 h 1703387"/>
              <a:gd name="connsiteX17" fmla="*/ 165100 w 1174750"/>
              <a:gd name="connsiteY17" fmla="*/ 1268412 h 1703387"/>
              <a:gd name="connsiteX18" fmla="*/ 479425 w 1174750"/>
              <a:gd name="connsiteY18" fmla="*/ 1144587 h 1703387"/>
              <a:gd name="connsiteX19" fmla="*/ 984250 w 1174750"/>
              <a:gd name="connsiteY19" fmla="*/ 563562 h 1703387"/>
              <a:gd name="connsiteX20" fmla="*/ 955675 w 1174750"/>
              <a:gd name="connsiteY20" fmla="*/ 725487 h 1703387"/>
              <a:gd name="connsiteX21" fmla="*/ 612775 w 1174750"/>
              <a:gd name="connsiteY21" fmla="*/ 1211262 h 1703387"/>
              <a:gd name="connsiteX22" fmla="*/ 450850 w 1174750"/>
              <a:gd name="connsiteY22" fmla="*/ 1535112 h 1703387"/>
              <a:gd name="connsiteX23" fmla="*/ 336550 w 1174750"/>
              <a:gd name="connsiteY23" fmla="*/ 1668462 h 1703387"/>
              <a:gd name="connsiteX24" fmla="*/ 574675 w 1174750"/>
              <a:gd name="connsiteY24" fmla="*/ 1677987 h 1703387"/>
              <a:gd name="connsiteX25" fmla="*/ 555625 w 1174750"/>
              <a:gd name="connsiteY25" fmla="*/ 1516062 h 1703387"/>
              <a:gd name="connsiteX26" fmla="*/ 812800 w 1174750"/>
              <a:gd name="connsiteY26" fmla="*/ 1144587 h 1703387"/>
              <a:gd name="connsiteX27" fmla="*/ 1108075 w 1174750"/>
              <a:gd name="connsiteY27" fmla="*/ 744537 h 1703387"/>
              <a:gd name="connsiteX28" fmla="*/ 1165225 w 1174750"/>
              <a:gd name="connsiteY28" fmla="*/ 392112 h 1703387"/>
              <a:gd name="connsiteX29" fmla="*/ 1050925 w 1174750"/>
              <a:gd name="connsiteY29" fmla="*/ 220662 h 1703387"/>
              <a:gd name="connsiteX30" fmla="*/ 1108075 w 1174750"/>
              <a:gd name="connsiteY30" fmla="*/ 134937 h 1703387"/>
              <a:gd name="connsiteX31" fmla="*/ 1031875 w 1174750"/>
              <a:gd name="connsiteY31" fmla="*/ 11112 h 1703387"/>
              <a:gd name="connsiteX32" fmla="*/ 984250 w 1174750"/>
              <a:gd name="connsiteY32" fmla="*/ 201612 h 1703387"/>
              <a:gd name="connsiteX33" fmla="*/ 946150 w 1174750"/>
              <a:gd name="connsiteY33" fmla="*/ 49212 h 1703387"/>
              <a:gd name="connsiteX34" fmla="*/ 850900 w 1174750"/>
              <a:gd name="connsiteY34" fmla="*/ 144462 h 1703387"/>
              <a:gd name="connsiteX35" fmla="*/ 774700 w 1174750"/>
              <a:gd name="connsiteY35" fmla="*/ 58737 h 1703387"/>
              <a:gd name="connsiteX36" fmla="*/ 698500 w 1174750"/>
              <a:gd name="connsiteY36" fmla="*/ 11112 h 17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74750" h="1703387">
                <a:moveTo>
                  <a:pt x="698500" y="11112"/>
                </a:moveTo>
                <a:cubicBezTo>
                  <a:pt x="657225" y="12699"/>
                  <a:pt x="577850" y="58737"/>
                  <a:pt x="527050" y="68262"/>
                </a:cubicBezTo>
                <a:cubicBezTo>
                  <a:pt x="476250" y="77787"/>
                  <a:pt x="417513" y="52387"/>
                  <a:pt x="393700" y="68262"/>
                </a:cubicBezTo>
                <a:cubicBezTo>
                  <a:pt x="369888" y="84137"/>
                  <a:pt x="368300" y="125412"/>
                  <a:pt x="384175" y="163512"/>
                </a:cubicBezTo>
                <a:cubicBezTo>
                  <a:pt x="400050" y="201612"/>
                  <a:pt x="442913" y="261937"/>
                  <a:pt x="488950" y="296862"/>
                </a:cubicBezTo>
                <a:cubicBezTo>
                  <a:pt x="534987" y="331787"/>
                  <a:pt x="650875" y="330200"/>
                  <a:pt x="660400" y="373062"/>
                </a:cubicBezTo>
                <a:cubicBezTo>
                  <a:pt x="669925" y="415924"/>
                  <a:pt x="531813" y="555624"/>
                  <a:pt x="546100" y="554037"/>
                </a:cubicBezTo>
                <a:cubicBezTo>
                  <a:pt x="560387" y="552450"/>
                  <a:pt x="688975" y="385762"/>
                  <a:pt x="746125" y="363537"/>
                </a:cubicBezTo>
                <a:cubicBezTo>
                  <a:pt x="803275" y="341312"/>
                  <a:pt x="865188" y="433387"/>
                  <a:pt x="889000" y="420687"/>
                </a:cubicBezTo>
                <a:cubicBezTo>
                  <a:pt x="912813" y="407987"/>
                  <a:pt x="874713" y="285750"/>
                  <a:pt x="889000" y="287337"/>
                </a:cubicBezTo>
                <a:cubicBezTo>
                  <a:pt x="903287" y="288924"/>
                  <a:pt x="973138" y="388937"/>
                  <a:pt x="974725" y="430212"/>
                </a:cubicBezTo>
                <a:cubicBezTo>
                  <a:pt x="976312" y="471487"/>
                  <a:pt x="898525" y="534987"/>
                  <a:pt x="898525" y="534987"/>
                </a:cubicBezTo>
                <a:cubicBezTo>
                  <a:pt x="846138" y="606424"/>
                  <a:pt x="739775" y="763587"/>
                  <a:pt x="660400" y="858837"/>
                </a:cubicBezTo>
                <a:cubicBezTo>
                  <a:pt x="581025" y="954087"/>
                  <a:pt x="506413" y="1054100"/>
                  <a:pt x="422275" y="1106487"/>
                </a:cubicBezTo>
                <a:cubicBezTo>
                  <a:pt x="338138" y="1158875"/>
                  <a:pt x="211137" y="1169987"/>
                  <a:pt x="155575" y="1173162"/>
                </a:cubicBezTo>
                <a:cubicBezTo>
                  <a:pt x="100013" y="1176337"/>
                  <a:pt x="112713" y="1116012"/>
                  <a:pt x="88900" y="1125537"/>
                </a:cubicBezTo>
                <a:cubicBezTo>
                  <a:pt x="65088" y="1135062"/>
                  <a:pt x="0" y="1206500"/>
                  <a:pt x="12700" y="1230312"/>
                </a:cubicBezTo>
                <a:cubicBezTo>
                  <a:pt x="25400" y="1254125"/>
                  <a:pt x="87313" y="1282700"/>
                  <a:pt x="165100" y="1268412"/>
                </a:cubicBezTo>
                <a:cubicBezTo>
                  <a:pt x="242888" y="1254125"/>
                  <a:pt x="342900" y="1262062"/>
                  <a:pt x="479425" y="1144587"/>
                </a:cubicBezTo>
                <a:cubicBezTo>
                  <a:pt x="615950" y="1027112"/>
                  <a:pt x="904875" y="633412"/>
                  <a:pt x="984250" y="563562"/>
                </a:cubicBezTo>
                <a:cubicBezTo>
                  <a:pt x="1063625" y="493712"/>
                  <a:pt x="1017588" y="617537"/>
                  <a:pt x="955675" y="725487"/>
                </a:cubicBezTo>
                <a:cubicBezTo>
                  <a:pt x="893762" y="833437"/>
                  <a:pt x="696912" y="1076325"/>
                  <a:pt x="612775" y="1211262"/>
                </a:cubicBezTo>
                <a:cubicBezTo>
                  <a:pt x="528638" y="1346199"/>
                  <a:pt x="496888" y="1458912"/>
                  <a:pt x="450850" y="1535112"/>
                </a:cubicBezTo>
                <a:cubicBezTo>
                  <a:pt x="404813" y="1611312"/>
                  <a:pt x="315913" y="1644650"/>
                  <a:pt x="336550" y="1668462"/>
                </a:cubicBezTo>
                <a:cubicBezTo>
                  <a:pt x="357187" y="1692274"/>
                  <a:pt x="538163" y="1703387"/>
                  <a:pt x="574675" y="1677987"/>
                </a:cubicBezTo>
                <a:cubicBezTo>
                  <a:pt x="611187" y="1652587"/>
                  <a:pt x="515938" y="1604962"/>
                  <a:pt x="555625" y="1516062"/>
                </a:cubicBezTo>
                <a:cubicBezTo>
                  <a:pt x="595313" y="1427162"/>
                  <a:pt x="720725" y="1273174"/>
                  <a:pt x="812800" y="1144587"/>
                </a:cubicBezTo>
                <a:cubicBezTo>
                  <a:pt x="904875" y="1016000"/>
                  <a:pt x="1049338" y="869950"/>
                  <a:pt x="1108075" y="744537"/>
                </a:cubicBezTo>
                <a:cubicBezTo>
                  <a:pt x="1166813" y="619125"/>
                  <a:pt x="1174750" y="479424"/>
                  <a:pt x="1165225" y="392112"/>
                </a:cubicBezTo>
                <a:cubicBezTo>
                  <a:pt x="1155700" y="304800"/>
                  <a:pt x="1060450" y="263524"/>
                  <a:pt x="1050925" y="220662"/>
                </a:cubicBezTo>
                <a:cubicBezTo>
                  <a:pt x="1041400" y="177800"/>
                  <a:pt x="1111250" y="169862"/>
                  <a:pt x="1108075" y="134937"/>
                </a:cubicBezTo>
                <a:cubicBezTo>
                  <a:pt x="1104900" y="100012"/>
                  <a:pt x="1052512" y="0"/>
                  <a:pt x="1031875" y="11112"/>
                </a:cubicBezTo>
                <a:cubicBezTo>
                  <a:pt x="1011238" y="22224"/>
                  <a:pt x="998538" y="195262"/>
                  <a:pt x="984250" y="201612"/>
                </a:cubicBezTo>
                <a:cubicBezTo>
                  <a:pt x="969962" y="207962"/>
                  <a:pt x="968375" y="58737"/>
                  <a:pt x="946150" y="49212"/>
                </a:cubicBezTo>
                <a:cubicBezTo>
                  <a:pt x="923925" y="39687"/>
                  <a:pt x="879475" y="142875"/>
                  <a:pt x="850900" y="144462"/>
                </a:cubicBezTo>
                <a:cubicBezTo>
                  <a:pt x="822325" y="146050"/>
                  <a:pt x="796925" y="87312"/>
                  <a:pt x="774700" y="58737"/>
                </a:cubicBezTo>
                <a:cubicBezTo>
                  <a:pt x="752475" y="30162"/>
                  <a:pt x="739775" y="9525"/>
                  <a:pt x="698500" y="11112"/>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0E9F8FD3-5948-44C0-A085-6AB8C2D01D0D}"/>
              </a:ext>
            </a:extLst>
          </p:cNvPr>
          <p:cNvSpPr/>
          <p:nvPr/>
        </p:nvSpPr>
        <p:spPr>
          <a:xfrm>
            <a:off x="5638801" y="1090613"/>
            <a:ext cx="1196975" cy="563562"/>
          </a:xfrm>
          <a:custGeom>
            <a:avLst/>
            <a:gdLst>
              <a:gd name="connsiteX0" fmla="*/ 385762 w 947737"/>
              <a:gd name="connsiteY0" fmla="*/ 423862 h 446087"/>
              <a:gd name="connsiteX1" fmla="*/ 280987 w 947737"/>
              <a:gd name="connsiteY1" fmla="*/ 319087 h 446087"/>
              <a:gd name="connsiteX2" fmla="*/ 147637 w 947737"/>
              <a:gd name="connsiteY2" fmla="*/ 338137 h 446087"/>
              <a:gd name="connsiteX3" fmla="*/ 14287 w 947737"/>
              <a:gd name="connsiteY3" fmla="*/ 366712 h 446087"/>
              <a:gd name="connsiteX4" fmla="*/ 233362 w 947737"/>
              <a:gd name="connsiteY4" fmla="*/ 271462 h 446087"/>
              <a:gd name="connsiteX5" fmla="*/ 204787 w 947737"/>
              <a:gd name="connsiteY5" fmla="*/ 100012 h 446087"/>
              <a:gd name="connsiteX6" fmla="*/ 290512 w 947737"/>
              <a:gd name="connsiteY6" fmla="*/ 176212 h 446087"/>
              <a:gd name="connsiteX7" fmla="*/ 385762 w 947737"/>
              <a:gd name="connsiteY7" fmla="*/ 14287 h 446087"/>
              <a:gd name="connsiteX8" fmla="*/ 481012 w 947737"/>
              <a:gd name="connsiteY8" fmla="*/ 90487 h 446087"/>
              <a:gd name="connsiteX9" fmla="*/ 595312 w 947737"/>
              <a:gd name="connsiteY9" fmla="*/ 52387 h 446087"/>
              <a:gd name="connsiteX10" fmla="*/ 642937 w 947737"/>
              <a:gd name="connsiteY10" fmla="*/ 147637 h 446087"/>
              <a:gd name="connsiteX11" fmla="*/ 795337 w 947737"/>
              <a:gd name="connsiteY11" fmla="*/ 71437 h 446087"/>
              <a:gd name="connsiteX12" fmla="*/ 728662 w 947737"/>
              <a:gd name="connsiteY12" fmla="*/ 138112 h 446087"/>
              <a:gd name="connsiteX13" fmla="*/ 890587 w 947737"/>
              <a:gd name="connsiteY13" fmla="*/ 157162 h 446087"/>
              <a:gd name="connsiteX14" fmla="*/ 795337 w 947737"/>
              <a:gd name="connsiteY14" fmla="*/ 185737 h 446087"/>
              <a:gd name="connsiteX15" fmla="*/ 919162 w 947737"/>
              <a:gd name="connsiteY15" fmla="*/ 280987 h 446087"/>
              <a:gd name="connsiteX16" fmla="*/ 928687 w 947737"/>
              <a:gd name="connsiteY16" fmla="*/ 338137 h 446087"/>
              <a:gd name="connsiteX17" fmla="*/ 804862 w 947737"/>
              <a:gd name="connsiteY17" fmla="*/ 271462 h 446087"/>
              <a:gd name="connsiteX18" fmla="*/ 842962 w 947737"/>
              <a:gd name="connsiteY18" fmla="*/ 423862 h 446087"/>
              <a:gd name="connsiteX19" fmla="*/ 671512 w 947737"/>
              <a:gd name="connsiteY19" fmla="*/ 347662 h 446087"/>
              <a:gd name="connsiteX20" fmla="*/ 538162 w 947737"/>
              <a:gd name="connsiteY20" fmla="*/ 433387 h 446087"/>
              <a:gd name="connsiteX21" fmla="*/ 385762 w 947737"/>
              <a:gd name="connsiteY21" fmla="*/ 423862 h 4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737" h="446087">
                <a:moveTo>
                  <a:pt x="385762" y="423862"/>
                </a:moveTo>
                <a:cubicBezTo>
                  <a:pt x="342900" y="404812"/>
                  <a:pt x="320674" y="333374"/>
                  <a:pt x="280987" y="319087"/>
                </a:cubicBezTo>
                <a:cubicBezTo>
                  <a:pt x="241300" y="304800"/>
                  <a:pt x="192087" y="330200"/>
                  <a:pt x="147637" y="338137"/>
                </a:cubicBezTo>
                <a:cubicBezTo>
                  <a:pt x="103187" y="346074"/>
                  <a:pt x="0" y="377825"/>
                  <a:pt x="14287" y="366712"/>
                </a:cubicBezTo>
                <a:cubicBezTo>
                  <a:pt x="28575" y="355600"/>
                  <a:pt x="201612" y="315912"/>
                  <a:pt x="233362" y="271462"/>
                </a:cubicBezTo>
                <a:cubicBezTo>
                  <a:pt x="265112" y="227012"/>
                  <a:pt x="195262" y="115887"/>
                  <a:pt x="204787" y="100012"/>
                </a:cubicBezTo>
                <a:cubicBezTo>
                  <a:pt x="214312" y="84137"/>
                  <a:pt x="260350" y="190499"/>
                  <a:pt x="290512" y="176212"/>
                </a:cubicBezTo>
                <a:cubicBezTo>
                  <a:pt x="320674" y="161925"/>
                  <a:pt x="354012" y="28575"/>
                  <a:pt x="385762" y="14287"/>
                </a:cubicBezTo>
                <a:cubicBezTo>
                  <a:pt x="417512" y="0"/>
                  <a:pt x="446087" y="84137"/>
                  <a:pt x="481012" y="90487"/>
                </a:cubicBezTo>
                <a:cubicBezTo>
                  <a:pt x="515937" y="96837"/>
                  <a:pt x="568325" y="42862"/>
                  <a:pt x="595312" y="52387"/>
                </a:cubicBezTo>
                <a:cubicBezTo>
                  <a:pt x="622299" y="61912"/>
                  <a:pt x="609600" y="144462"/>
                  <a:pt x="642937" y="147637"/>
                </a:cubicBezTo>
                <a:cubicBezTo>
                  <a:pt x="676274" y="150812"/>
                  <a:pt x="781050" y="73024"/>
                  <a:pt x="795337" y="71437"/>
                </a:cubicBezTo>
                <a:cubicBezTo>
                  <a:pt x="809624" y="69850"/>
                  <a:pt x="712787" y="123825"/>
                  <a:pt x="728662" y="138112"/>
                </a:cubicBezTo>
                <a:cubicBezTo>
                  <a:pt x="744537" y="152400"/>
                  <a:pt x="879475" y="149225"/>
                  <a:pt x="890587" y="157162"/>
                </a:cubicBezTo>
                <a:cubicBezTo>
                  <a:pt x="901700" y="165100"/>
                  <a:pt x="790575" y="165100"/>
                  <a:pt x="795337" y="185737"/>
                </a:cubicBezTo>
                <a:cubicBezTo>
                  <a:pt x="800099" y="206374"/>
                  <a:pt x="896937" y="255587"/>
                  <a:pt x="919162" y="280987"/>
                </a:cubicBezTo>
                <a:cubicBezTo>
                  <a:pt x="941387" y="306387"/>
                  <a:pt x="947737" y="339724"/>
                  <a:pt x="928687" y="338137"/>
                </a:cubicBezTo>
                <a:cubicBezTo>
                  <a:pt x="909637" y="336550"/>
                  <a:pt x="819149" y="257175"/>
                  <a:pt x="804862" y="271462"/>
                </a:cubicBezTo>
                <a:cubicBezTo>
                  <a:pt x="790575" y="285749"/>
                  <a:pt x="865187" y="411162"/>
                  <a:pt x="842962" y="423862"/>
                </a:cubicBezTo>
                <a:cubicBezTo>
                  <a:pt x="820737" y="436562"/>
                  <a:pt x="722312" y="346075"/>
                  <a:pt x="671512" y="347662"/>
                </a:cubicBezTo>
                <a:cubicBezTo>
                  <a:pt x="620712" y="349250"/>
                  <a:pt x="588962" y="420687"/>
                  <a:pt x="538162" y="433387"/>
                </a:cubicBezTo>
                <a:cubicBezTo>
                  <a:pt x="487362" y="446087"/>
                  <a:pt x="428625" y="442912"/>
                  <a:pt x="385762" y="423862"/>
                </a:cubicBez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Volný tvar 22">
            <a:extLst>
              <a:ext uri="{FF2B5EF4-FFF2-40B4-BE49-F238E27FC236}">
                <a16:creationId xmlns:a16="http://schemas.microsoft.com/office/drawing/2014/main" id="{03C68AE8-6D30-4A73-8201-B5B834DFF99E}"/>
              </a:ext>
            </a:extLst>
          </p:cNvPr>
          <p:cNvSpPr/>
          <p:nvPr/>
        </p:nvSpPr>
        <p:spPr>
          <a:xfrm>
            <a:off x="6410325" y="3933825"/>
            <a:ext cx="971550" cy="717550"/>
          </a:xfrm>
          <a:custGeom>
            <a:avLst/>
            <a:gdLst>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55625 w 768350"/>
              <a:gd name="connsiteY19" fmla="*/ 584200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600199 w 768350"/>
              <a:gd name="connsiteY19" fmla="*/ 602481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36575 w 768350"/>
              <a:gd name="connsiteY19" fmla="*/ 660400 h 711200"/>
              <a:gd name="connsiteX20" fmla="*/ 517525 w 768350"/>
              <a:gd name="connsiteY20" fmla="*/ 698500 h 711200"/>
              <a:gd name="connsiteX21" fmla="*/ 498475 w 768350"/>
              <a:gd name="connsiteY21" fmla="*/ 584200 h 711200"/>
              <a:gd name="connsiteX22" fmla="*/ 327025 w 768350"/>
              <a:gd name="connsiteY22" fmla="*/ 498475 h 711200"/>
              <a:gd name="connsiteX23" fmla="*/ 79375 w 768350"/>
              <a:gd name="connsiteY23"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36575 w 768350"/>
              <a:gd name="connsiteY18" fmla="*/ 660400 h 711200"/>
              <a:gd name="connsiteX19" fmla="*/ 517525 w 768350"/>
              <a:gd name="connsiteY19" fmla="*/ 698500 h 711200"/>
              <a:gd name="connsiteX20" fmla="*/ 498475 w 768350"/>
              <a:gd name="connsiteY20" fmla="*/ 584200 h 711200"/>
              <a:gd name="connsiteX21" fmla="*/ 327025 w 768350"/>
              <a:gd name="connsiteY21" fmla="*/ 498475 h 711200"/>
              <a:gd name="connsiteX22" fmla="*/ 79375 w 768350"/>
              <a:gd name="connsiteY22" fmla="*/ 2413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8350" h="711200">
                <a:moveTo>
                  <a:pt x="79375" y="241300"/>
                </a:moveTo>
                <a:cubicBezTo>
                  <a:pt x="25400" y="165100"/>
                  <a:pt x="6350" y="61913"/>
                  <a:pt x="3175" y="41275"/>
                </a:cubicBezTo>
                <a:cubicBezTo>
                  <a:pt x="0" y="20638"/>
                  <a:pt x="50800" y="122238"/>
                  <a:pt x="60325" y="117475"/>
                </a:cubicBezTo>
                <a:cubicBezTo>
                  <a:pt x="69850" y="112712"/>
                  <a:pt x="55563" y="11113"/>
                  <a:pt x="60325" y="12700"/>
                </a:cubicBezTo>
                <a:cubicBezTo>
                  <a:pt x="65087" y="14287"/>
                  <a:pt x="80962" y="128588"/>
                  <a:pt x="88900" y="127000"/>
                </a:cubicBezTo>
                <a:cubicBezTo>
                  <a:pt x="96838" y="125412"/>
                  <a:pt x="103188" y="6350"/>
                  <a:pt x="107950" y="3175"/>
                </a:cubicBezTo>
                <a:cubicBezTo>
                  <a:pt x="112712" y="0"/>
                  <a:pt x="111125" y="104775"/>
                  <a:pt x="117475" y="107950"/>
                </a:cubicBezTo>
                <a:cubicBezTo>
                  <a:pt x="123825" y="111125"/>
                  <a:pt x="138113" y="22225"/>
                  <a:pt x="146050" y="22225"/>
                </a:cubicBezTo>
                <a:cubicBezTo>
                  <a:pt x="153987" y="22225"/>
                  <a:pt x="147638" y="106363"/>
                  <a:pt x="165100" y="107950"/>
                </a:cubicBezTo>
                <a:cubicBezTo>
                  <a:pt x="182562" y="109537"/>
                  <a:pt x="249238" y="22225"/>
                  <a:pt x="250825" y="31750"/>
                </a:cubicBezTo>
                <a:cubicBezTo>
                  <a:pt x="252413" y="41275"/>
                  <a:pt x="177800" y="115888"/>
                  <a:pt x="174625" y="165100"/>
                </a:cubicBezTo>
                <a:cubicBezTo>
                  <a:pt x="171450" y="214312"/>
                  <a:pt x="168275" y="258763"/>
                  <a:pt x="231775" y="327025"/>
                </a:cubicBezTo>
                <a:cubicBezTo>
                  <a:pt x="295275" y="395287"/>
                  <a:pt x="471488" y="539750"/>
                  <a:pt x="555625" y="574675"/>
                </a:cubicBezTo>
                <a:cubicBezTo>
                  <a:pt x="639763" y="609600"/>
                  <a:pt x="704850" y="533400"/>
                  <a:pt x="736600" y="536575"/>
                </a:cubicBezTo>
                <a:cubicBezTo>
                  <a:pt x="768350" y="539750"/>
                  <a:pt x="765175" y="576263"/>
                  <a:pt x="746125" y="593725"/>
                </a:cubicBezTo>
                <a:cubicBezTo>
                  <a:pt x="727075" y="611187"/>
                  <a:pt x="622300" y="641350"/>
                  <a:pt x="622300" y="641350"/>
                </a:cubicBezTo>
                <a:lnTo>
                  <a:pt x="622300" y="641350"/>
                </a:lnTo>
                <a:cubicBezTo>
                  <a:pt x="620713" y="650875"/>
                  <a:pt x="627062" y="695325"/>
                  <a:pt x="612775" y="698500"/>
                </a:cubicBezTo>
                <a:cubicBezTo>
                  <a:pt x="598488" y="701675"/>
                  <a:pt x="552450" y="660400"/>
                  <a:pt x="536575" y="660400"/>
                </a:cubicBezTo>
                <a:cubicBezTo>
                  <a:pt x="520700" y="660400"/>
                  <a:pt x="523875" y="711200"/>
                  <a:pt x="517525" y="698500"/>
                </a:cubicBezTo>
                <a:cubicBezTo>
                  <a:pt x="511175" y="685800"/>
                  <a:pt x="530225" y="617537"/>
                  <a:pt x="498475" y="584200"/>
                </a:cubicBezTo>
                <a:cubicBezTo>
                  <a:pt x="466725" y="550863"/>
                  <a:pt x="396875" y="549275"/>
                  <a:pt x="327025" y="498475"/>
                </a:cubicBezTo>
                <a:cubicBezTo>
                  <a:pt x="257175" y="447675"/>
                  <a:pt x="133350" y="317500"/>
                  <a:pt x="79375" y="24130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308" name="TextovéPole 111">
            <a:extLst>
              <a:ext uri="{FF2B5EF4-FFF2-40B4-BE49-F238E27FC236}">
                <a16:creationId xmlns:a16="http://schemas.microsoft.com/office/drawing/2014/main" id="{9B17CE0D-7EED-4F89-BF4C-78E261D7C5AA}"/>
              </a:ext>
            </a:extLst>
          </p:cNvPr>
          <p:cNvSpPr txBox="1">
            <a:spLocks noChangeArrowheads="1"/>
          </p:cNvSpPr>
          <p:nvPr/>
        </p:nvSpPr>
        <p:spPr bwMode="auto">
          <a:xfrm>
            <a:off x="2896770" y="874713"/>
            <a:ext cx="12025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THIRD</a:t>
            </a:r>
          </a:p>
          <a:p>
            <a:pPr algn="ctr" eaLnBrk="1" hangingPunct="1">
              <a:spcBef>
                <a:spcPct val="0"/>
              </a:spcBef>
              <a:buFontTx/>
              <a:buNone/>
            </a:pPr>
            <a:r>
              <a:rPr lang="cs-CZ" altLang="en-US" sz="1400" b="1"/>
              <a:t>VENTRICLE</a:t>
            </a:r>
          </a:p>
        </p:txBody>
      </p:sp>
      <p:sp>
        <p:nvSpPr>
          <p:cNvPr id="12309" name="TextovéPole 118">
            <a:extLst>
              <a:ext uri="{FF2B5EF4-FFF2-40B4-BE49-F238E27FC236}">
                <a16:creationId xmlns:a16="http://schemas.microsoft.com/office/drawing/2014/main" id="{9DF5B45E-055A-40C1-A117-28A64143D896}"/>
              </a:ext>
            </a:extLst>
          </p:cNvPr>
          <p:cNvSpPr txBox="1">
            <a:spLocks noChangeArrowheads="1"/>
          </p:cNvSpPr>
          <p:nvPr/>
        </p:nvSpPr>
        <p:spPr bwMode="auto">
          <a:xfrm>
            <a:off x="4060272" y="1601789"/>
            <a:ext cx="574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ARC</a:t>
            </a:r>
          </a:p>
        </p:txBody>
      </p:sp>
      <p:sp>
        <p:nvSpPr>
          <p:cNvPr id="12310" name="TextovéPole 121">
            <a:extLst>
              <a:ext uri="{FF2B5EF4-FFF2-40B4-BE49-F238E27FC236}">
                <a16:creationId xmlns:a16="http://schemas.microsoft.com/office/drawing/2014/main" id="{FB9C9175-57B6-44E5-A133-0343CBB944D5}"/>
              </a:ext>
            </a:extLst>
          </p:cNvPr>
          <p:cNvSpPr txBox="1">
            <a:spLocks noChangeArrowheads="1"/>
          </p:cNvSpPr>
          <p:nvPr/>
        </p:nvSpPr>
        <p:spPr bwMode="auto">
          <a:xfrm>
            <a:off x="4521098" y="849314"/>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PVN/LHA</a:t>
            </a:r>
          </a:p>
        </p:txBody>
      </p:sp>
      <p:sp>
        <p:nvSpPr>
          <p:cNvPr id="105" name="Šipka nahoru 104">
            <a:extLst>
              <a:ext uri="{FF2B5EF4-FFF2-40B4-BE49-F238E27FC236}">
                <a16:creationId xmlns:a16="http://schemas.microsoft.com/office/drawing/2014/main" id="{AC62355A-F1F9-4089-96EB-FA6BAD46A578}"/>
              </a:ext>
            </a:extLst>
          </p:cNvPr>
          <p:cNvSpPr/>
          <p:nvPr/>
        </p:nvSpPr>
        <p:spPr>
          <a:xfrm rot="953271">
            <a:off x="3935414" y="2781300"/>
            <a:ext cx="288925" cy="1727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6" name="Šipka nahoru 105">
            <a:extLst>
              <a:ext uri="{FF2B5EF4-FFF2-40B4-BE49-F238E27FC236}">
                <a16:creationId xmlns:a16="http://schemas.microsoft.com/office/drawing/2014/main" id="{03EDF663-AE19-47F8-A803-D3340A0F095A}"/>
              </a:ext>
            </a:extLst>
          </p:cNvPr>
          <p:cNvSpPr/>
          <p:nvPr/>
        </p:nvSpPr>
        <p:spPr>
          <a:xfrm rot="2584126">
            <a:off x="4725989" y="3097214"/>
            <a:ext cx="287337" cy="158432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7" name="Obdélník 106">
            <a:extLst>
              <a:ext uri="{FF2B5EF4-FFF2-40B4-BE49-F238E27FC236}">
                <a16:creationId xmlns:a16="http://schemas.microsoft.com/office/drawing/2014/main" id="{25FCDA5A-AA95-44D2-B3FB-36CA6D623A19}"/>
              </a:ext>
            </a:extLst>
          </p:cNvPr>
          <p:cNvSpPr/>
          <p:nvPr/>
        </p:nvSpPr>
        <p:spPr>
          <a:xfrm>
            <a:off x="3575051" y="3716338"/>
            <a:ext cx="288925" cy="1190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nvGrpSpPr>
          <p:cNvPr id="27" name="Skupina 109">
            <a:extLst>
              <a:ext uri="{FF2B5EF4-FFF2-40B4-BE49-F238E27FC236}">
                <a16:creationId xmlns:a16="http://schemas.microsoft.com/office/drawing/2014/main" id="{CE2CBC7F-D420-49DE-8BB6-39C2CACD19FE}"/>
              </a:ext>
            </a:extLst>
          </p:cNvPr>
          <p:cNvGrpSpPr>
            <a:grpSpLocks/>
          </p:cNvGrpSpPr>
          <p:nvPr/>
        </p:nvGrpSpPr>
        <p:grpSpPr bwMode="auto">
          <a:xfrm>
            <a:off x="4943476" y="3933826"/>
            <a:ext cx="360363" cy="358775"/>
            <a:chOff x="611560" y="4509120"/>
            <a:chExt cx="360040" cy="360042"/>
          </a:xfrm>
        </p:grpSpPr>
        <p:sp>
          <p:nvSpPr>
            <p:cNvPr id="108" name="Obdélník 107">
              <a:extLst>
                <a:ext uri="{FF2B5EF4-FFF2-40B4-BE49-F238E27FC236}">
                  <a16:creationId xmlns:a16="http://schemas.microsoft.com/office/drawing/2014/main" id="{64DD0084-4B77-4E48-A0A1-4194CFB7E01B}"/>
                </a:ext>
              </a:extLst>
            </p:cNvPr>
            <p:cNvSpPr/>
            <p:nvPr/>
          </p:nvSpPr>
          <p:spPr>
            <a:xfrm>
              <a:off x="611560" y="4652500"/>
              <a:ext cx="360040" cy="7328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sp>
          <p:nvSpPr>
            <p:cNvPr id="109" name="Obdélník 108">
              <a:extLst>
                <a:ext uri="{FF2B5EF4-FFF2-40B4-BE49-F238E27FC236}">
                  <a16:creationId xmlns:a16="http://schemas.microsoft.com/office/drawing/2014/main" id="{56BFB9E8-BA64-4EC2-9723-A20101A28155}"/>
                </a:ext>
              </a:extLst>
            </p:cNvPr>
            <p:cNvSpPr/>
            <p:nvPr/>
          </p:nvSpPr>
          <p:spPr>
            <a:xfrm rot="5400000">
              <a:off x="611559" y="4653455"/>
              <a:ext cx="360042" cy="7137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14" name="TextovéPole 113">
            <a:extLst>
              <a:ext uri="{FF2B5EF4-FFF2-40B4-BE49-F238E27FC236}">
                <a16:creationId xmlns:a16="http://schemas.microsoft.com/office/drawing/2014/main" id="{72A01B99-D676-46C0-BF40-FC7DF7258C42}"/>
              </a:ext>
            </a:extLst>
          </p:cNvPr>
          <p:cNvSpPr txBox="1">
            <a:spLocks noChangeArrowheads="1"/>
          </p:cNvSpPr>
          <p:nvPr/>
        </p:nvSpPr>
        <p:spPr bwMode="auto">
          <a:xfrm>
            <a:off x="5300663" y="2781301"/>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POMC</a:t>
            </a:r>
          </a:p>
        </p:txBody>
      </p:sp>
      <p:sp>
        <p:nvSpPr>
          <p:cNvPr id="115" name="TextovéPole 114">
            <a:extLst>
              <a:ext uri="{FF2B5EF4-FFF2-40B4-BE49-F238E27FC236}">
                <a16:creationId xmlns:a16="http://schemas.microsoft.com/office/drawing/2014/main" id="{40702C56-EC6C-4843-AD37-3A7D6DFA0D9B}"/>
              </a:ext>
            </a:extLst>
          </p:cNvPr>
          <p:cNvSpPr txBox="1">
            <a:spLocks noChangeArrowheads="1"/>
          </p:cNvSpPr>
          <p:nvPr/>
        </p:nvSpPr>
        <p:spPr bwMode="auto">
          <a:xfrm>
            <a:off x="4065589" y="2257426"/>
            <a:ext cx="109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NPY/AgRP</a:t>
            </a:r>
          </a:p>
        </p:txBody>
      </p:sp>
      <p:sp>
        <p:nvSpPr>
          <p:cNvPr id="116" name="TextovéPole 115">
            <a:extLst>
              <a:ext uri="{FF2B5EF4-FFF2-40B4-BE49-F238E27FC236}">
                <a16:creationId xmlns:a16="http://schemas.microsoft.com/office/drawing/2014/main" id="{68B90356-C8A9-42EF-8A71-214F233BD6D9}"/>
              </a:ext>
            </a:extLst>
          </p:cNvPr>
          <p:cNvSpPr txBox="1">
            <a:spLocks noChangeArrowheads="1"/>
          </p:cNvSpPr>
          <p:nvPr/>
        </p:nvSpPr>
        <p:spPr bwMode="auto">
          <a:xfrm>
            <a:off x="5870576" y="1249364"/>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solidFill>
                  <a:schemeClr val="bg1"/>
                </a:solidFill>
              </a:rPr>
              <a:t>OREXIN</a:t>
            </a:r>
          </a:p>
        </p:txBody>
      </p:sp>
      <p:sp>
        <p:nvSpPr>
          <p:cNvPr id="117" name="TextovéPole 116">
            <a:extLst>
              <a:ext uri="{FF2B5EF4-FFF2-40B4-BE49-F238E27FC236}">
                <a16:creationId xmlns:a16="http://schemas.microsoft.com/office/drawing/2014/main" id="{604341BD-D979-49C4-A4D9-F9090A059B0D}"/>
              </a:ext>
            </a:extLst>
          </p:cNvPr>
          <p:cNvSpPr txBox="1">
            <a:spLocks noChangeArrowheads="1"/>
          </p:cNvSpPr>
          <p:nvPr/>
        </p:nvSpPr>
        <p:spPr bwMode="auto">
          <a:xfrm>
            <a:off x="6673851" y="1628776"/>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CRH</a:t>
            </a:r>
          </a:p>
        </p:txBody>
      </p:sp>
      <p:sp>
        <p:nvSpPr>
          <p:cNvPr id="118" name="TextovéPole 117">
            <a:extLst>
              <a:ext uri="{FF2B5EF4-FFF2-40B4-BE49-F238E27FC236}">
                <a16:creationId xmlns:a16="http://schemas.microsoft.com/office/drawing/2014/main" id="{E61D099F-E02E-444B-A7A1-0F020C18577F}"/>
              </a:ext>
            </a:extLst>
          </p:cNvPr>
          <p:cNvSpPr txBox="1">
            <a:spLocks noChangeArrowheads="1"/>
          </p:cNvSpPr>
          <p:nvPr/>
        </p:nvSpPr>
        <p:spPr bwMode="auto">
          <a:xfrm rot="20241556">
            <a:off x="5214939" y="15859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NPY</a:t>
            </a:r>
          </a:p>
        </p:txBody>
      </p:sp>
      <p:sp>
        <p:nvSpPr>
          <p:cNvPr id="124" name="TextovéPole 123">
            <a:extLst>
              <a:ext uri="{FF2B5EF4-FFF2-40B4-BE49-F238E27FC236}">
                <a16:creationId xmlns:a16="http://schemas.microsoft.com/office/drawing/2014/main" id="{B1F4DA30-FBCB-4D3A-8919-2CF2B56D6D12}"/>
              </a:ext>
            </a:extLst>
          </p:cNvPr>
          <p:cNvSpPr txBox="1">
            <a:spLocks noChangeArrowheads="1"/>
          </p:cNvSpPr>
          <p:nvPr/>
        </p:nvSpPr>
        <p:spPr bwMode="auto">
          <a:xfrm rot="21404269">
            <a:off x="5630863" y="1863726"/>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AgRP</a:t>
            </a:r>
          </a:p>
        </p:txBody>
      </p:sp>
      <p:sp>
        <p:nvSpPr>
          <p:cNvPr id="125" name="TextovéPole 124">
            <a:extLst>
              <a:ext uri="{FF2B5EF4-FFF2-40B4-BE49-F238E27FC236}">
                <a16:creationId xmlns:a16="http://schemas.microsoft.com/office/drawing/2014/main" id="{7BB57E81-2341-4144-9500-7D80C9323C85}"/>
              </a:ext>
            </a:extLst>
          </p:cNvPr>
          <p:cNvSpPr txBox="1">
            <a:spLocks noChangeArrowheads="1"/>
          </p:cNvSpPr>
          <p:nvPr/>
        </p:nvSpPr>
        <p:spPr bwMode="auto">
          <a:xfrm rot="18718735">
            <a:off x="5869782" y="228997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1400" b="1"/>
              <a:t>α</a:t>
            </a:r>
            <a:r>
              <a:rPr lang="cs-CZ" altLang="en-US" sz="1400" b="1"/>
              <a:t>-MSH</a:t>
            </a:r>
          </a:p>
        </p:txBody>
      </p:sp>
      <p:sp>
        <p:nvSpPr>
          <p:cNvPr id="126" name="Kruhová šipka 125">
            <a:extLst>
              <a:ext uri="{FF2B5EF4-FFF2-40B4-BE49-F238E27FC236}">
                <a16:creationId xmlns:a16="http://schemas.microsoft.com/office/drawing/2014/main" id="{C195D24E-8304-49DC-9B05-B2E6E7BCC16C}"/>
              </a:ext>
            </a:extLst>
          </p:cNvPr>
          <p:cNvSpPr/>
          <p:nvPr/>
        </p:nvSpPr>
        <p:spPr>
          <a:xfrm rot="2552035">
            <a:off x="6475413" y="928688"/>
            <a:ext cx="792162" cy="792162"/>
          </a:xfrm>
          <a:prstGeom prst="circular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TextovéPole 126">
            <a:extLst>
              <a:ext uri="{FF2B5EF4-FFF2-40B4-BE49-F238E27FC236}">
                <a16:creationId xmlns:a16="http://schemas.microsoft.com/office/drawing/2014/main" id="{E3479583-6138-4D60-9454-19247556F836}"/>
              </a:ext>
            </a:extLst>
          </p:cNvPr>
          <p:cNvSpPr txBox="1">
            <a:spLocks noChangeArrowheads="1"/>
          </p:cNvSpPr>
          <p:nvPr/>
        </p:nvSpPr>
        <p:spPr bwMode="auto">
          <a:xfrm>
            <a:off x="6178551" y="3644901"/>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t>CRH</a:t>
            </a:r>
          </a:p>
        </p:txBody>
      </p:sp>
      <p:sp>
        <p:nvSpPr>
          <p:cNvPr id="128" name="TextovéPole 127">
            <a:extLst>
              <a:ext uri="{FF2B5EF4-FFF2-40B4-BE49-F238E27FC236}">
                <a16:creationId xmlns:a16="http://schemas.microsoft.com/office/drawing/2014/main" id="{167C9120-DBC1-4445-AEAC-2054EBD3F20E}"/>
              </a:ext>
            </a:extLst>
          </p:cNvPr>
          <p:cNvSpPr txBox="1">
            <a:spLocks noChangeArrowheads="1"/>
          </p:cNvSpPr>
          <p:nvPr/>
        </p:nvSpPr>
        <p:spPr bwMode="auto">
          <a:xfrm>
            <a:off x="7143751" y="4479926"/>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t>ACTH</a:t>
            </a:r>
          </a:p>
        </p:txBody>
      </p:sp>
      <p:sp>
        <p:nvSpPr>
          <p:cNvPr id="28" name="Volný tvar 27">
            <a:extLst>
              <a:ext uri="{FF2B5EF4-FFF2-40B4-BE49-F238E27FC236}">
                <a16:creationId xmlns:a16="http://schemas.microsoft.com/office/drawing/2014/main" id="{F6AE4B16-FD0E-4878-A2DF-16C9A6F4E870}"/>
              </a:ext>
            </a:extLst>
          </p:cNvPr>
          <p:cNvSpPr/>
          <p:nvPr/>
        </p:nvSpPr>
        <p:spPr>
          <a:xfrm rot="20129476">
            <a:off x="8388351" y="4445001"/>
            <a:ext cx="993775" cy="1198563"/>
          </a:xfrm>
          <a:custGeom>
            <a:avLst/>
            <a:gdLst>
              <a:gd name="connsiteX0" fmla="*/ 0 w 994230"/>
              <a:gd name="connsiteY0" fmla="*/ 0 h 1197429"/>
              <a:gd name="connsiteX1" fmla="*/ 435429 w 994230"/>
              <a:gd name="connsiteY1" fmla="*/ 359229 h 1197429"/>
              <a:gd name="connsiteX2" fmla="*/ 947058 w 994230"/>
              <a:gd name="connsiteY2" fmla="*/ 794658 h 1197429"/>
              <a:gd name="connsiteX3" fmla="*/ 718458 w 994230"/>
              <a:gd name="connsiteY3" fmla="*/ 1121229 h 1197429"/>
              <a:gd name="connsiteX4" fmla="*/ 544286 w 994230"/>
              <a:gd name="connsiteY4" fmla="*/ 1197429 h 119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30" h="1197429">
                <a:moveTo>
                  <a:pt x="0" y="0"/>
                </a:moveTo>
                <a:lnTo>
                  <a:pt x="435429" y="359229"/>
                </a:lnTo>
                <a:cubicBezTo>
                  <a:pt x="593272" y="491672"/>
                  <a:pt x="899886" y="667658"/>
                  <a:pt x="947058" y="794658"/>
                </a:cubicBezTo>
                <a:cubicBezTo>
                  <a:pt x="994230" y="921658"/>
                  <a:pt x="785587" y="1054101"/>
                  <a:pt x="718458" y="1121229"/>
                </a:cubicBezTo>
                <a:cubicBezTo>
                  <a:pt x="651329" y="1188357"/>
                  <a:pt x="597807" y="1192893"/>
                  <a:pt x="544286" y="1197429"/>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29" name="TextovéPole 128">
            <a:extLst>
              <a:ext uri="{FF2B5EF4-FFF2-40B4-BE49-F238E27FC236}">
                <a16:creationId xmlns:a16="http://schemas.microsoft.com/office/drawing/2014/main" id="{87F5734C-5E2B-4431-8F3C-4B47F75044CE}"/>
              </a:ext>
            </a:extLst>
          </p:cNvPr>
          <p:cNvSpPr txBox="1">
            <a:spLocks noChangeArrowheads="1"/>
          </p:cNvSpPr>
          <p:nvPr/>
        </p:nvSpPr>
        <p:spPr bwMode="auto">
          <a:xfrm>
            <a:off x="5475289" y="6351588"/>
            <a:ext cx="177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t>CORTISOL</a:t>
            </a:r>
          </a:p>
        </p:txBody>
      </p:sp>
      <p:sp>
        <p:nvSpPr>
          <p:cNvPr id="131" name="Šipka nahoru 130">
            <a:extLst>
              <a:ext uri="{FF2B5EF4-FFF2-40B4-BE49-F238E27FC236}">
                <a16:creationId xmlns:a16="http://schemas.microsoft.com/office/drawing/2014/main" id="{403E8A49-B373-461B-9DE7-2F6B7E0BCB34}"/>
              </a:ext>
            </a:extLst>
          </p:cNvPr>
          <p:cNvSpPr/>
          <p:nvPr/>
        </p:nvSpPr>
        <p:spPr>
          <a:xfrm rot="3131332">
            <a:off x="3057526" y="4972051"/>
            <a:ext cx="360363" cy="57626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2" name="Šipka doleva 131">
            <a:extLst>
              <a:ext uri="{FF2B5EF4-FFF2-40B4-BE49-F238E27FC236}">
                <a16:creationId xmlns:a16="http://schemas.microsoft.com/office/drawing/2014/main" id="{96CBAC50-1E98-4F1F-9484-7EBEDB6BC1AA}"/>
              </a:ext>
            </a:extLst>
          </p:cNvPr>
          <p:cNvSpPr/>
          <p:nvPr/>
        </p:nvSpPr>
        <p:spPr>
          <a:xfrm>
            <a:off x="6743701" y="5805489"/>
            <a:ext cx="936625" cy="287337"/>
          </a:xfrm>
          <a:prstGeom prst="lef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 name="Zástupný symbol pro zápatí 3">
            <a:extLst>
              <a:ext uri="{FF2B5EF4-FFF2-40B4-BE49-F238E27FC236}">
                <a16:creationId xmlns:a16="http://schemas.microsoft.com/office/drawing/2014/main" id="{1F44A5F8-E912-48BF-B814-6E1B7EE1B1AF}"/>
              </a:ext>
            </a:extLst>
          </p:cNvPr>
          <p:cNvSpPr>
            <a:spLocks noGrp="1"/>
          </p:cNvSpPr>
          <p:nvPr>
            <p:ph type="ftr" sz="quarter" idx="11"/>
          </p:nvPr>
        </p:nvSpPr>
        <p:spPr/>
        <p:txBody>
          <a:bodyPr/>
          <a:lstStyle/>
          <a:p>
            <a:pPr>
              <a:defRPr/>
            </a:pPr>
            <a:r>
              <a:rPr lang="cs-CZ" altLang="en-US"/>
              <a:t>Prof. Anna Vašků</a:t>
            </a:r>
          </a:p>
        </p:txBody>
      </p:sp>
      <p:sp>
        <p:nvSpPr>
          <p:cNvPr id="17" name="Zástupný symbol pro číslo snímku 16">
            <a:extLst>
              <a:ext uri="{FF2B5EF4-FFF2-40B4-BE49-F238E27FC236}">
                <a16:creationId xmlns:a16="http://schemas.microsoft.com/office/drawing/2014/main" id="{179EABB0-4FC0-4C00-BD46-390DD75E690C}"/>
              </a:ext>
            </a:extLst>
          </p:cNvPr>
          <p:cNvSpPr>
            <a:spLocks noGrp="1"/>
          </p:cNvSpPr>
          <p:nvPr>
            <p:ph type="sldNum" sz="quarter" idx="12"/>
          </p:nvPr>
        </p:nvSpPr>
        <p:spPr/>
        <p:txBody>
          <a:bodyPr/>
          <a:lstStyle/>
          <a:p>
            <a:fld id="{8F9125E1-42E0-4078-BAE1-CA1DE73A3D7B}" type="slidenum">
              <a:rPr lang="cs-CZ" altLang="en-US" smtClean="0"/>
              <a:pPr/>
              <a:t>19</a:t>
            </a:fld>
            <a:endParaRPr lang="cs-CZ" altLang="en-US"/>
          </a:p>
        </p:txBody>
      </p:sp>
    </p:spTree>
    <p:extLst>
      <p:ext uri="{BB962C8B-B14F-4D97-AF65-F5344CB8AC3E}">
        <p14:creationId xmlns:p14="http://schemas.microsoft.com/office/powerpoint/2010/main" val="3765011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style.rotation</p:attrName>
                                        </p:attrNameLst>
                                      </p:cBhvr>
                                      <p:tavLst>
                                        <p:tav tm="0">
                                          <p:val>
                                            <p:fltVal val="360"/>
                                          </p:val>
                                        </p:tav>
                                        <p:tav tm="100000">
                                          <p:val>
                                            <p:fltVal val="0"/>
                                          </p:val>
                                        </p:tav>
                                      </p:tavLst>
                                    </p:anim>
                                    <p:animEffect transition="in" filter="fade">
                                      <p:cBhvr>
                                        <p:cTn id="10" dur="500"/>
                                        <p:tgtEl>
                                          <p:spTgt spid="11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par>
                          <p:cTn id="17" fill="hold" nodeType="afterGroup">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p:cTn id="20" dur="500" fill="hold"/>
                                        <p:tgtEl>
                                          <p:spTgt spid="114"/>
                                        </p:tgtEl>
                                        <p:attrNameLst>
                                          <p:attrName>ppt_w</p:attrName>
                                        </p:attrNameLst>
                                      </p:cBhvr>
                                      <p:tavLst>
                                        <p:tav tm="0">
                                          <p:val>
                                            <p:fltVal val="0"/>
                                          </p:val>
                                        </p:tav>
                                        <p:tav tm="100000">
                                          <p:val>
                                            <p:strVal val="#ppt_w"/>
                                          </p:val>
                                        </p:tav>
                                      </p:tavLst>
                                    </p:anim>
                                    <p:anim calcmode="lin" valueType="num">
                                      <p:cBhvr>
                                        <p:cTn id="21" dur="500" fill="hold"/>
                                        <p:tgtEl>
                                          <p:spTgt spid="114"/>
                                        </p:tgtEl>
                                        <p:attrNameLst>
                                          <p:attrName>ppt_h</p:attrName>
                                        </p:attrNameLst>
                                      </p:cBhvr>
                                      <p:tavLst>
                                        <p:tav tm="0">
                                          <p:val>
                                            <p:fltVal val="0"/>
                                          </p:val>
                                        </p:tav>
                                        <p:tav tm="100000">
                                          <p:val>
                                            <p:strVal val="#ppt_h"/>
                                          </p:val>
                                        </p:tav>
                                      </p:tavLst>
                                    </p:anim>
                                    <p:anim calcmode="lin" valueType="num">
                                      <p:cBhvr>
                                        <p:cTn id="22" dur="500" fill="hold"/>
                                        <p:tgtEl>
                                          <p:spTgt spid="114"/>
                                        </p:tgtEl>
                                        <p:attrNameLst>
                                          <p:attrName>style.rotation</p:attrName>
                                        </p:attrNameLst>
                                      </p:cBhvr>
                                      <p:tavLst>
                                        <p:tav tm="0">
                                          <p:val>
                                            <p:fltVal val="360"/>
                                          </p:val>
                                        </p:tav>
                                        <p:tav tm="100000">
                                          <p:val>
                                            <p:fltVal val="0"/>
                                          </p:val>
                                        </p:tav>
                                      </p:tavLst>
                                    </p:anim>
                                    <p:animEffect transition="in" filter="fade">
                                      <p:cBhvr>
                                        <p:cTn id="23" dur="500"/>
                                        <p:tgtEl>
                                          <p:spTgt spid="114"/>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nodeType="afterGroup">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 calcmode="lin" valueType="num">
                                      <p:cBhvr>
                                        <p:cTn id="35" dur="500" fill="hold"/>
                                        <p:tgtEl>
                                          <p:spTgt spid="118"/>
                                        </p:tgtEl>
                                        <p:attrNameLst>
                                          <p:attrName>style.rotation</p:attrName>
                                        </p:attrNameLst>
                                      </p:cBhvr>
                                      <p:tavLst>
                                        <p:tav tm="0">
                                          <p:val>
                                            <p:fltVal val="360"/>
                                          </p:val>
                                        </p:tav>
                                        <p:tav tm="100000">
                                          <p:val>
                                            <p:fltVal val="0"/>
                                          </p:val>
                                        </p:tav>
                                      </p:tavLst>
                                    </p:anim>
                                    <p:animEffect transition="in" filter="fade">
                                      <p:cBhvr>
                                        <p:cTn id="36" dur="500"/>
                                        <p:tgtEl>
                                          <p:spTgt spid="118"/>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fltVal val="0"/>
                                          </p:val>
                                        </p:tav>
                                        <p:tav tm="100000">
                                          <p:val>
                                            <p:strVal val="#ppt_w"/>
                                          </p:val>
                                        </p:tav>
                                      </p:tavLst>
                                    </p:anim>
                                    <p:anim calcmode="lin" valueType="num">
                                      <p:cBhvr>
                                        <p:cTn id="40" dur="500" fill="hold"/>
                                        <p:tgtEl>
                                          <p:spTgt spid="124"/>
                                        </p:tgtEl>
                                        <p:attrNameLst>
                                          <p:attrName>ppt_h</p:attrName>
                                        </p:attrNameLst>
                                      </p:cBhvr>
                                      <p:tavLst>
                                        <p:tav tm="0">
                                          <p:val>
                                            <p:fltVal val="0"/>
                                          </p:val>
                                        </p:tav>
                                        <p:tav tm="100000">
                                          <p:val>
                                            <p:strVal val="#ppt_h"/>
                                          </p:val>
                                        </p:tav>
                                      </p:tavLst>
                                    </p:anim>
                                    <p:anim calcmode="lin" valueType="num">
                                      <p:cBhvr>
                                        <p:cTn id="41" dur="500" fill="hold"/>
                                        <p:tgtEl>
                                          <p:spTgt spid="124"/>
                                        </p:tgtEl>
                                        <p:attrNameLst>
                                          <p:attrName>style.rotation</p:attrName>
                                        </p:attrNameLst>
                                      </p:cBhvr>
                                      <p:tavLst>
                                        <p:tav tm="0">
                                          <p:val>
                                            <p:fltVal val="360"/>
                                          </p:val>
                                        </p:tav>
                                        <p:tav tm="100000">
                                          <p:val>
                                            <p:fltVal val="0"/>
                                          </p:val>
                                        </p:tav>
                                      </p:tavLst>
                                    </p:anim>
                                    <p:animEffect transition="in" filter="fade">
                                      <p:cBhvr>
                                        <p:cTn id="42" dur="500"/>
                                        <p:tgtEl>
                                          <p:spTgt spid="124"/>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 calcmode="lin" valueType="num">
                                      <p:cBhvr>
                                        <p:cTn id="47" dur="500" fill="hold"/>
                                        <p:tgtEl>
                                          <p:spTgt spid="125"/>
                                        </p:tgtEl>
                                        <p:attrNameLst>
                                          <p:attrName>style.rotation</p:attrName>
                                        </p:attrNameLst>
                                      </p:cBhvr>
                                      <p:tavLst>
                                        <p:tav tm="0">
                                          <p:val>
                                            <p:fltVal val="360"/>
                                          </p:val>
                                        </p:tav>
                                        <p:tav tm="100000">
                                          <p:val>
                                            <p:fltVal val="0"/>
                                          </p:val>
                                        </p:tav>
                                      </p:tavLst>
                                    </p:anim>
                                    <p:animEffect transition="in" filter="fade">
                                      <p:cBhvr>
                                        <p:cTn id="48" dur="500"/>
                                        <p:tgtEl>
                                          <p:spTgt spid="125"/>
                                        </p:tgtEl>
                                      </p:cBhvr>
                                    </p:animEffect>
                                  </p:childTnLst>
                                </p:cTn>
                              </p:par>
                            </p:childTnLst>
                          </p:cTn>
                        </p:par>
                        <p:par>
                          <p:cTn id="49" fill="hold" nodeType="afterGroup">
                            <p:stCondLst>
                              <p:cond delay="1500"/>
                            </p:stCondLst>
                            <p:childTnLst>
                              <p:par>
                                <p:cTn id="50" presetID="49" presetClass="entr" presetSubtype="0" decel="10000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style.rotation</p:attrName>
                                        </p:attrNameLst>
                                      </p:cBhvr>
                                      <p:tavLst>
                                        <p:tav tm="0">
                                          <p:val>
                                            <p:fltVal val="360"/>
                                          </p:val>
                                        </p:tav>
                                        <p:tav tm="100000">
                                          <p:val>
                                            <p:fltVal val="0"/>
                                          </p:val>
                                        </p:tav>
                                      </p:tavLst>
                                    </p:anim>
                                    <p:animEffect transition="in" filter="fade">
                                      <p:cBhvr>
                                        <p:cTn id="55" dur="500"/>
                                        <p:tgtEl>
                                          <p:spTgt spid="13"/>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 calcmode="lin" valueType="num">
                                      <p:cBhvr>
                                        <p:cTn id="60" dur="500" fill="hold"/>
                                        <p:tgtEl>
                                          <p:spTgt spid="116"/>
                                        </p:tgtEl>
                                        <p:attrNameLst>
                                          <p:attrName>style.rotation</p:attrName>
                                        </p:attrNameLst>
                                      </p:cBhvr>
                                      <p:tavLst>
                                        <p:tav tm="0">
                                          <p:val>
                                            <p:fltVal val="360"/>
                                          </p:val>
                                        </p:tav>
                                        <p:tav tm="100000">
                                          <p:val>
                                            <p:fltVal val="0"/>
                                          </p:val>
                                        </p:tav>
                                      </p:tavLst>
                                    </p:anim>
                                    <p:animEffect transition="in" filter="fade">
                                      <p:cBhvr>
                                        <p:cTn id="61" dur="500"/>
                                        <p:tgtEl>
                                          <p:spTgt spid="116"/>
                                        </p:tgtEl>
                                      </p:cBhvr>
                                    </p:animEffect>
                                  </p:childTnLst>
                                </p:cTn>
                              </p:par>
                            </p:childTnLst>
                          </p:cTn>
                        </p:par>
                        <p:par>
                          <p:cTn id="62" fill="hold" nodeType="afterGroup">
                            <p:stCondLst>
                              <p:cond delay="2000"/>
                            </p:stCondLst>
                            <p:childTnLst>
                              <p:par>
                                <p:cTn id="63" presetID="22" presetClass="entr" presetSubtype="8" fill="hold" nodeType="after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left)">
                                      <p:cBhvr>
                                        <p:cTn id="65" dur="500"/>
                                        <p:tgtEl>
                                          <p:spTgt spid="126"/>
                                        </p:tgtEl>
                                      </p:cBhvr>
                                    </p:animEffect>
                                  </p:childTnLst>
                                </p:cTn>
                              </p:par>
                            </p:childTnLst>
                          </p:cTn>
                        </p:par>
                        <p:par>
                          <p:cTn id="66" fill="hold" nodeType="afterGroup">
                            <p:stCondLst>
                              <p:cond delay="2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 calcmode="lin" valueType="num">
                                      <p:cBhvr>
                                        <p:cTn id="72" dur="500" fill="hold"/>
                                        <p:tgtEl>
                                          <p:spTgt spid="117"/>
                                        </p:tgtEl>
                                        <p:attrNameLst>
                                          <p:attrName>ppt_w</p:attrName>
                                        </p:attrNameLst>
                                      </p:cBhvr>
                                      <p:tavLst>
                                        <p:tav tm="0">
                                          <p:val>
                                            <p:fltVal val="0"/>
                                          </p:val>
                                        </p:tav>
                                        <p:tav tm="100000">
                                          <p:val>
                                            <p:strVal val="#ppt_w"/>
                                          </p:val>
                                        </p:tav>
                                      </p:tavLst>
                                    </p:anim>
                                    <p:anim calcmode="lin" valueType="num">
                                      <p:cBhvr>
                                        <p:cTn id="73" dur="500" fill="hold"/>
                                        <p:tgtEl>
                                          <p:spTgt spid="117"/>
                                        </p:tgtEl>
                                        <p:attrNameLst>
                                          <p:attrName>ppt_h</p:attrName>
                                        </p:attrNameLst>
                                      </p:cBhvr>
                                      <p:tavLst>
                                        <p:tav tm="0">
                                          <p:val>
                                            <p:fltVal val="0"/>
                                          </p:val>
                                        </p:tav>
                                        <p:tav tm="100000">
                                          <p:val>
                                            <p:strVal val="#ppt_h"/>
                                          </p:val>
                                        </p:tav>
                                      </p:tavLst>
                                    </p:anim>
                                    <p:anim calcmode="lin" valueType="num">
                                      <p:cBhvr>
                                        <p:cTn id="74" dur="500" fill="hold"/>
                                        <p:tgtEl>
                                          <p:spTgt spid="117"/>
                                        </p:tgtEl>
                                        <p:attrNameLst>
                                          <p:attrName>style.rotation</p:attrName>
                                        </p:attrNameLst>
                                      </p:cBhvr>
                                      <p:tavLst>
                                        <p:tav tm="0">
                                          <p:val>
                                            <p:fltVal val="360"/>
                                          </p:val>
                                        </p:tav>
                                        <p:tav tm="100000">
                                          <p:val>
                                            <p:fltVal val="0"/>
                                          </p:val>
                                        </p:tav>
                                      </p:tavLst>
                                    </p:anim>
                                    <p:animEffect transition="in" filter="fade">
                                      <p:cBhvr>
                                        <p:cTn id="75" dur="500"/>
                                        <p:tgtEl>
                                          <p:spTgt spid="117"/>
                                        </p:tgtEl>
                                      </p:cBhvr>
                                    </p:animEffect>
                                  </p:childTnLst>
                                </p:cTn>
                              </p:par>
                            </p:childTnLst>
                          </p:cTn>
                        </p:par>
                        <p:par>
                          <p:cTn id="76" fill="hold" nodeType="afterGroup">
                            <p:stCondLst>
                              <p:cond delay="3000"/>
                            </p:stCondLst>
                            <p:childTnLst>
                              <p:par>
                                <p:cTn id="77" presetID="49" presetClass="entr" presetSubtype="0" decel="100000" fill="hold" grpId="0" nodeType="afterEffect">
                                  <p:stCondLst>
                                    <p:cond delay="0"/>
                                  </p:stCondLst>
                                  <p:childTnLst>
                                    <p:set>
                                      <p:cBhvr>
                                        <p:cTn id="78" dur="1" fill="hold">
                                          <p:stCondLst>
                                            <p:cond delay="0"/>
                                          </p:stCondLst>
                                        </p:cTn>
                                        <p:tgtEl>
                                          <p:spTgt spid="127"/>
                                        </p:tgtEl>
                                        <p:attrNameLst>
                                          <p:attrName>style.visibility</p:attrName>
                                        </p:attrNameLst>
                                      </p:cBhvr>
                                      <p:to>
                                        <p:strVal val="visible"/>
                                      </p:to>
                                    </p:set>
                                    <p:anim calcmode="lin" valueType="num">
                                      <p:cBhvr>
                                        <p:cTn id="79" dur="500" fill="hold"/>
                                        <p:tgtEl>
                                          <p:spTgt spid="127"/>
                                        </p:tgtEl>
                                        <p:attrNameLst>
                                          <p:attrName>ppt_w</p:attrName>
                                        </p:attrNameLst>
                                      </p:cBhvr>
                                      <p:tavLst>
                                        <p:tav tm="0">
                                          <p:val>
                                            <p:fltVal val="0"/>
                                          </p:val>
                                        </p:tav>
                                        <p:tav tm="100000">
                                          <p:val>
                                            <p:strVal val="#ppt_w"/>
                                          </p:val>
                                        </p:tav>
                                      </p:tavLst>
                                    </p:anim>
                                    <p:anim calcmode="lin" valueType="num">
                                      <p:cBhvr>
                                        <p:cTn id="80" dur="500" fill="hold"/>
                                        <p:tgtEl>
                                          <p:spTgt spid="127"/>
                                        </p:tgtEl>
                                        <p:attrNameLst>
                                          <p:attrName>ppt_h</p:attrName>
                                        </p:attrNameLst>
                                      </p:cBhvr>
                                      <p:tavLst>
                                        <p:tav tm="0">
                                          <p:val>
                                            <p:fltVal val="0"/>
                                          </p:val>
                                        </p:tav>
                                        <p:tav tm="100000">
                                          <p:val>
                                            <p:strVal val="#ppt_h"/>
                                          </p:val>
                                        </p:tav>
                                      </p:tavLst>
                                    </p:anim>
                                    <p:anim calcmode="lin" valueType="num">
                                      <p:cBhvr>
                                        <p:cTn id="81" dur="500" fill="hold"/>
                                        <p:tgtEl>
                                          <p:spTgt spid="127"/>
                                        </p:tgtEl>
                                        <p:attrNameLst>
                                          <p:attrName>style.rotation</p:attrName>
                                        </p:attrNameLst>
                                      </p:cBhvr>
                                      <p:tavLst>
                                        <p:tav tm="0">
                                          <p:val>
                                            <p:fltVal val="360"/>
                                          </p:val>
                                        </p:tav>
                                        <p:tav tm="100000">
                                          <p:val>
                                            <p:fltVal val="0"/>
                                          </p:val>
                                        </p:tav>
                                      </p:tavLst>
                                    </p:anim>
                                    <p:animEffect transition="in" filter="fade">
                                      <p:cBhvr>
                                        <p:cTn id="82" dur="500"/>
                                        <p:tgtEl>
                                          <p:spTgt spid="1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500"/>
                                        <p:tgtEl>
                                          <p:spTgt spid="23"/>
                                        </p:tgtEl>
                                      </p:cBhvr>
                                    </p:animEffect>
                                  </p:childTnLst>
                                </p:cTn>
                              </p:par>
                            </p:childTnLst>
                          </p:cTn>
                        </p:par>
                        <p:par>
                          <p:cTn id="88" fill="hold" nodeType="afterGroup">
                            <p:stCondLst>
                              <p:cond delay="500"/>
                            </p:stCondLst>
                            <p:childTnLst>
                              <p:par>
                                <p:cTn id="89" presetID="49" presetClass="entr" presetSubtype="0" decel="100000" fill="hold" grpId="0"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 calcmode="lin" valueType="num">
                                      <p:cBhvr>
                                        <p:cTn id="93" dur="500" fill="hold"/>
                                        <p:tgtEl>
                                          <p:spTgt spid="128"/>
                                        </p:tgtEl>
                                        <p:attrNameLst>
                                          <p:attrName>style.rotation</p:attrName>
                                        </p:attrNameLst>
                                      </p:cBhvr>
                                      <p:tavLst>
                                        <p:tav tm="0">
                                          <p:val>
                                            <p:fltVal val="360"/>
                                          </p:val>
                                        </p:tav>
                                        <p:tav tm="100000">
                                          <p:val>
                                            <p:fltVal val="0"/>
                                          </p:val>
                                        </p:tav>
                                      </p:tavLst>
                                    </p:anim>
                                    <p:animEffect transition="in" filter="fade">
                                      <p:cBhvr>
                                        <p:cTn id="94" dur="500"/>
                                        <p:tgtEl>
                                          <p:spTgt spid="128"/>
                                        </p:tgtEl>
                                      </p:cBhvr>
                                    </p:animEffect>
                                  </p:childTnLst>
                                </p:cTn>
                              </p:par>
                            </p:childTnLst>
                          </p:cTn>
                        </p:par>
                        <p:par>
                          <p:cTn id="95" fill="hold" nodeType="afterGroup">
                            <p:stCondLst>
                              <p:cond delay="1000"/>
                            </p:stCondLst>
                            <p:childTnLst>
                              <p:par>
                                <p:cTn id="96" presetID="22" presetClass="entr" presetSubtype="8" fill="hold"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par>
                          <p:cTn id="99" fill="hold" nodeType="afterGroup">
                            <p:stCondLst>
                              <p:cond delay="1500"/>
                            </p:stCondLst>
                            <p:childTnLst>
                              <p:par>
                                <p:cTn id="100" presetID="49" presetClass="entr" presetSubtype="0" decel="100000" fill="hold" nodeType="after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 calcmode="lin" valueType="num">
                                      <p:cBhvr>
                                        <p:cTn id="104" dur="500" fill="hold"/>
                                        <p:tgtEl>
                                          <p:spTgt spid="3"/>
                                        </p:tgtEl>
                                        <p:attrNameLst>
                                          <p:attrName>style.rotation</p:attrName>
                                        </p:attrNameLst>
                                      </p:cBhvr>
                                      <p:tavLst>
                                        <p:tav tm="0">
                                          <p:val>
                                            <p:fltVal val="360"/>
                                          </p:val>
                                        </p:tav>
                                        <p:tav tm="100000">
                                          <p:val>
                                            <p:fltVal val="0"/>
                                          </p:val>
                                        </p:tav>
                                      </p:tavLst>
                                    </p:anim>
                                    <p:animEffect transition="in" filter="fade">
                                      <p:cBhvr>
                                        <p:cTn id="105" dur="500"/>
                                        <p:tgtEl>
                                          <p:spTgt spid="3"/>
                                        </p:tgtEl>
                                      </p:cBhvr>
                                    </p:animEffect>
                                  </p:childTnLst>
                                </p:cTn>
                              </p:par>
                              <p:par>
                                <p:cTn id="106" presetID="49" presetClass="entr" presetSubtype="0" decel="100000" fill="hold" grpId="0" nodeType="withEffect">
                                  <p:stCondLst>
                                    <p:cond delay="0"/>
                                  </p:stCondLst>
                                  <p:childTnLst>
                                    <p:set>
                                      <p:cBhvr>
                                        <p:cTn id="107" dur="1" fill="hold">
                                          <p:stCondLst>
                                            <p:cond delay="0"/>
                                          </p:stCondLst>
                                        </p:cTn>
                                        <p:tgtEl>
                                          <p:spTgt spid="121"/>
                                        </p:tgtEl>
                                        <p:attrNameLst>
                                          <p:attrName>style.visibility</p:attrName>
                                        </p:attrNameLst>
                                      </p:cBhvr>
                                      <p:to>
                                        <p:strVal val="visible"/>
                                      </p:to>
                                    </p:set>
                                    <p:anim calcmode="lin" valueType="num">
                                      <p:cBhvr>
                                        <p:cTn id="108" dur="500" fill="hold"/>
                                        <p:tgtEl>
                                          <p:spTgt spid="121"/>
                                        </p:tgtEl>
                                        <p:attrNameLst>
                                          <p:attrName>ppt_w</p:attrName>
                                        </p:attrNameLst>
                                      </p:cBhvr>
                                      <p:tavLst>
                                        <p:tav tm="0">
                                          <p:val>
                                            <p:fltVal val="0"/>
                                          </p:val>
                                        </p:tav>
                                        <p:tav tm="100000">
                                          <p:val>
                                            <p:strVal val="#ppt_w"/>
                                          </p:val>
                                        </p:tav>
                                      </p:tavLst>
                                    </p:anim>
                                    <p:anim calcmode="lin" valueType="num">
                                      <p:cBhvr>
                                        <p:cTn id="109" dur="500" fill="hold"/>
                                        <p:tgtEl>
                                          <p:spTgt spid="121"/>
                                        </p:tgtEl>
                                        <p:attrNameLst>
                                          <p:attrName>ppt_h</p:attrName>
                                        </p:attrNameLst>
                                      </p:cBhvr>
                                      <p:tavLst>
                                        <p:tav tm="0">
                                          <p:val>
                                            <p:fltVal val="0"/>
                                          </p:val>
                                        </p:tav>
                                        <p:tav tm="100000">
                                          <p:val>
                                            <p:strVal val="#ppt_h"/>
                                          </p:val>
                                        </p:tav>
                                      </p:tavLst>
                                    </p:anim>
                                    <p:anim calcmode="lin" valueType="num">
                                      <p:cBhvr>
                                        <p:cTn id="110" dur="500" fill="hold"/>
                                        <p:tgtEl>
                                          <p:spTgt spid="121"/>
                                        </p:tgtEl>
                                        <p:attrNameLst>
                                          <p:attrName>style.rotation</p:attrName>
                                        </p:attrNameLst>
                                      </p:cBhvr>
                                      <p:tavLst>
                                        <p:tav tm="0">
                                          <p:val>
                                            <p:fltVal val="360"/>
                                          </p:val>
                                        </p:tav>
                                        <p:tav tm="100000">
                                          <p:val>
                                            <p:fltVal val="0"/>
                                          </p:val>
                                        </p:tav>
                                      </p:tavLst>
                                    </p:anim>
                                    <p:animEffect transition="in" filter="fade">
                                      <p:cBhvr>
                                        <p:cTn id="111" dur="500"/>
                                        <p:tgtEl>
                                          <p:spTgt spid="121"/>
                                        </p:tgtEl>
                                      </p:cBhvr>
                                    </p:animEffect>
                                  </p:childTnLst>
                                </p:cTn>
                              </p:par>
                            </p:childTnLst>
                          </p:cTn>
                        </p:par>
                        <p:par>
                          <p:cTn id="112" fill="hold" nodeType="afterGroup">
                            <p:stCondLst>
                              <p:cond delay="2000"/>
                            </p:stCondLst>
                            <p:childTnLst>
                              <p:par>
                                <p:cTn id="113" presetID="49" presetClass="entr" presetSubtype="0" decel="100000"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 calcmode="lin" valueType="num">
                                      <p:cBhvr>
                                        <p:cTn id="117" dur="500" fill="hold"/>
                                        <p:tgtEl>
                                          <p:spTgt spid="15"/>
                                        </p:tgtEl>
                                        <p:attrNameLst>
                                          <p:attrName>style.rotation</p:attrName>
                                        </p:attrNameLst>
                                      </p:cBhvr>
                                      <p:tavLst>
                                        <p:tav tm="0">
                                          <p:val>
                                            <p:fltVal val="360"/>
                                          </p:val>
                                        </p:tav>
                                        <p:tav tm="100000">
                                          <p:val>
                                            <p:fltVal val="0"/>
                                          </p:val>
                                        </p:tav>
                                      </p:tavLst>
                                    </p:anim>
                                    <p:animEffect transition="in" filter="fade">
                                      <p:cBhvr>
                                        <p:cTn id="118" dur="500"/>
                                        <p:tgtEl>
                                          <p:spTgt spid="15"/>
                                        </p:tgtEl>
                                      </p:cBhvr>
                                    </p:animEffect>
                                  </p:childTnLst>
                                </p:cTn>
                              </p:par>
                              <p:par>
                                <p:cTn id="119" presetID="49" presetClass="entr" presetSubtype="0" decel="10000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p:cTn id="121" dur="500" fill="hold"/>
                                        <p:tgtEl>
                                          <p:spTgt spid="5"/>
                                        </p:tgtEl>
                                        <p:attrNameLst>
                                          <p:attrName>ppt_w</p:attrName>
                                        </p:attrNameLst>
                                      </p:cBhvr>
                                      <p:tavLst>
                                        <p:tav tm="0">
                                          <p:val>
                                            <p:fltVal val="0"/>
                                          </p:val>
                                        </p:tav>
                                        <p:tav tm="100000">
                                          <p:val>
                                            <p:strVal val="#ppt_w"/>
                                          </p:val>
                                        </p:tav>
                                      </p:tavLst>
                                    </p:anim>
                                    <p:anim calcmode="lin" valueType="num">
                                      <p:cBhvr>
                                        <p:cTn id="122" dur="500" fill="hold"/>
                                        <p:tgtEl>
                                          <p:spTgt spid="5"/>
                                        </p:tgtEl>
                                        <p:attrNameLst>
                                          <p:attrName>ppt_h</p:attrName>
                                        </p:attrNameLst>
                                      </p:cBhvr>
                                      <p:tavLst>
                                        <p:tav tm="0">
                                          <p:val>
                                            <p:fltVal val="0"/>
                                          </p:val>
                                        </p:tav>
                                        <p:tav tm="100000">
                                          <p:val>
                                            <p:strVal val="#ppt_h"/>
                                          </p:val>
                                        </p:tav>
                                      </p:tavLst>
                                    </p:anim>
                                    <p:anim calcmode="lin" valueType="num">
                                      <p:cBhvr>
                                        <p:cTn id="123" dur="500" fill="hold"/>
                                        <p:tgtEl>
                                          <p:spTgt spid="5"/>
                                        </p:tgtEl>
                                        <p:attrNameLst>
                                          <p:attrName>style.rotation</p:attrName>
                                        </p:attrNameLst>
                                      </p:cBhvr>
                                      <p:tavLst>
                                        <p:tav tm="0">
                                          <p:val>
                                            <p:fltVal val="360"/>
                                          </p:val>
                                        </p:tav>
                                        <p:tav tm="100000">
                                          <p:val>
                                            <p:fltVal val="0"/>
                                          </p:val>
                                        </p:tav>
                                      </p:tavLst>
                                    </p:anim>
                                    <p:animEffect transition="in" filter="fade">
                                      <p:cBhvr>
                                        <p:cTn id="124" dur="500"/>
                                        <p:tgtEl>
                                          <p:spTgt spid="5"/>
                                        </p:tgtEl>
                                      </p:cBhvr>
                                    </p:animEffect>
                                  </p:childTnLst>
                                </p:cTn>
                              </p:par>
                              <p:par>
                                <p:cTn id="125" presetID="49" presetClass="entr" presetSubtype="0" decel="10000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p:cTn id="127" dur="500" fill="hold"/>
                                        <p:tgtEl>
                                          <p:spTgt spid="12"/>
                                        </p:tgtEl>
                                        <p:attrNameLst>
                                          <p:attrName>ppt_w</p:attrName>
                                        </p:attrNameLst>
                                      </p:cBhvr>
                                      <p:tavLst>
                                        <p:tav tm="0">
                                          <p:val>
                                            <p:fltVal val="0"/>
                                          </p:val>
                                        </p:tav>
                                        <p:tav tm="100000">
                                          <p:val>
                                            <p:strVal val="#ppt_w"/>
                                          </p:val>
                                        </p:tav>
                                      </p:tavLst>
                                    </p:anim>
                                    <p:anim calcmode="lin" valueType="num">
                                      <p:cBhvr>
                                        <p:cTn id="128" dur="500" fill="hold"/>
                                        <p:tgtEl>
                                          <p:spTgt spid="12"/>
                                        </p:tgtEl>
                                        <p:attrNameLst>
                                          <p:attrName>ppt_h</p:attrName>
                                        </p:attrNameLst>
                                      </p:cBhvr>
                                      <p:tavLst>
                                        <p:tav tm="0">
                                          <p:val>
                                            <p:fltVal val="0"/>
                                          </p:val>
                                        </p:tav>
                                        <p:tav tm="100000">
                                          <p:val>
                                            <p:strVal val="#ppt_h"/>
                                          </p:val>
                                        </p:tav>
                                      </p:tavLst>
                                    </p:anim>
                                    <p:anim calcmode="lin" valueType="num">
                                      <p:cBhvr>
                                        <p:cTn id="129" dur="500" fill="hold"/>
                                        <p:tgtEl>
                                          <p:spTgt spid="12"/>
                                        </p:tgtEl>
                                        <p:attrNameLst>
                                          <p:attrName>style.rotation</p:attrName>
                                        </p:attrNameLst>
                                      </p:cBhvr>
                                      <p:tavLst>
                                        <p:tav tm="0">
                                          <p:val>
                                            <p:fltVal val="360"/>
                                          </p:val>
                                        </p:tav>
                                        <p:tav tm="100000">
                                          <p:val>
                                            <p:fltVal val="0"/>
                                          </p:val>
                                        </p:tav>
                                      </p:tavLst>
                                    </p:anim>
                                    <p:animEffect transition="in" filter="fade">
                                      <p:cBhvr>
                                        <p:cTn id="130" dur="500"/>
                                        <p:tgtEl>
                                          <p:spTgt spid="12"/>
                                        </p:tgtEl>
                                      </p:cBhvr>
                                    </p:animEffect>
                                  </p:childTnLst>
                                </p:cTn>
                              </p:par>
                            </p:childTnLst>
                          </p:cTn>
                        </p:par>
                        <p:par>
                          <p:cTn id="131" fill="hold" nodeType="afterGroup">
                            <p:stCondLst>
                              <p:cond delay="2500"/>
                            </p:stCondLst>
                            <p:childTnLst>
                              <p:par>
                                <p:cTn id="132" presetID="35" presetClass="path" presetSubtype="0" accel="50000" decel="50000" fill="hold" nodeType="afterEffect">
                                  <p:stCondLst>
                                    <p:cond delay="0"/>
                                  </p:stCondLst>
                                  <p:childTnLst>
                                    <p:animMotion origin="layout" path="M 0 0  L -0.25 0  E" pathEditMode="relative" ptsTypes="">
                                      <p:cBhvr>
                                        <p:cTn id="133" dur="2000" fill="hold"/>
                                        <p:tgtEl>
                                          <p:spTgt spid="15"/>
                                        </p:tgtEl>
                                        <p:attrNameLst>
                                          <p:attrName>ppt_x</p:attrName>
                                          <p:attrName>ppt_y</p:attrName>
                                        </p:attrNameLst>
                                      </p:cBhvr>
                                    </p:animMotion>
                                  </p:childTnLst>
                                </p:cTn>
                              </p:par>
                              <p:par>
                                <p:cTn id="134" presetID="35" presetClass="path" presetSubtype="0" accel="50000" decel="50000" fill="hold" nodeType="withEffect">
                                  <p:stCondLst>
                                    <p:cond delay="0"/>
                                  </p:stCondLst>
                                  <p:childTnLst>
                                    <p:animMotion origin="layout" path="M 0 0  L -0.25 0  E" pathEditMode="relative" ptsTypes="">
                                      <p:cBhvr>
                                        <p:cTn id="135" dur="2000" fill="hold"/>
                                        <p:tgtEl>
                                          <p:spTgt spid="5"/>
                                        </p:tgtEl>
                                        <p:attrNameLst>
                                          <p:attrName>ppt_x</p:attrName>
                                          <p:attrName>ppt_y</p:attrName>
                                        </p:attrNameLst>
                                      </p:cBhvr>
                                    </p:animMotion>
                                  </p:childTnLst>
                                </p:cTn>
                              </p:par>
                              <p:par>
                                <p:cTn id="136" presetID="35" presetClass="path" presetSubtype="0" accel="50000" decel="50000" fill="hold" nodeType="withEffect">
                                  <p:stCondLst>
                                    <p:cond delay="0"/>
                                  </p:stCondLst>
                                  <p:childTnLst>
                                    <p:animMotion origin="layout" path="M 0 0  L -0.25 0  E" pathEditMode="relative" ptsTypes="">
                                      <p:cBhvr>
                                        <p:cTn id="137" dur="2000" fill="hold"/>
                                        <p:tgtEl>
                                          <p:spTgt spid="12"/>
                                        </p:tgtEl>
                                        <p:attrNameLst>
                                          <p:attrName>ppt_x</p:attrName>
                                          <p:attrName>ppt_y</p:attrName>
                                        </p:attrNameLst>
                                      </p:cBhvr>
                                    </p:animMotion>
                                  </p:childTnLst>
                                </p:cTn>
                              </p:par>
                              <p:par>
                                <p:cTn id="138" presetID="22" presetClass="entr" presetSubtype="2" fill="hold" grpId="0" nodeType="with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wipe(right)">
                                      <p:cBhvr>
                                        <p:cTn id="140" dur="2000"/>
                                        <p:tgtEl>
                                          <p:spTgt spid="132"/>
                                        </p:tgtEl>
                                      </p:cBhvr>
                                    </p:animEffect>
                                  </p:childTnLst>
                                </p:cTn>
                              </p:par>
                            </p:childTnLst>
                          </p:cTn>
                        </p:par>
                        <p:par>
                          <p:cTn id="141" fill="hold" nodeType="afterGroup">
                            <p:stCondLst>
                              <p:cond delay="4500"/>
                            </p:stCondLst>
                            <p:childTnLst>
                              <p:par>
                                <p:cTn id="142" presetID="10" presetClass="entr" presetSubtype="0" fill="hold" grpId="0" nodeType="afterEffect">
                                  <p:stCondLst>
                                    <p:cond delay="0"/>
                                  </p:stCondLst>
                                  <p:childTnLst>
                                    <p:set>
                                      <p:cBhvr>
                                        <p:cTn id="143" dur="1" fill="hold">
                                          <p:stCondLst>
                                            <p:cond delay="0"/>
                                          </p:stCondLst>
                                        </p:cTn>
                                        <p:tgtEl>
                                          <p:spTgt spid="129"/>
                                        </p:tgtEl>
                                        <p:attrNameLst>
                                          <p:attrName>style.visibility</p:attrName>
                                        </p:attrNameLst>
                                      </p:cBhvr>
                                      <p:to>
                                        <p:strVal val="visible"/>
                                      </p:to>
                                    </p:set>
                                    <p:animEffect transition="in" filter="fade">
                                      <p:cBhvr>
                                        <p:cTn id="144" dur="500"/>
                                        <p:tgtEl>
                                          <p:spTgt spid="12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9" presetClass="entr" presetSubtype="0" decel="100000" fill="hold" grpId="0" nodeType="clickEffect">
                                  <p:stCondLst>
                                    <p:cond delay="0"/>
                                  </p:stCondLst>
                                  <p:childTnLst>
                                    <p:set>
                                      <p:cBhvr>
                                        <p:cTn id="148" dur="1" fill="hold">
                                          <p:stCondLst>
                                            <p:cond delay="0"/>
                                          </p:stCondLst>
                                        </p:cTn>
                                        <p:tgtEl>
                                          <p:spTgt spid="120"/>
                                        </p:tgtEl>
                                        <p:attrNameLst>
                                          <p:attrName>style.visibility</p:attrName>
                                        </p:attrNameLst>
                                      </p:cBhvr>
                                      <p:to>
                                        <p:strVal val="visible"/>
                                      </p:to>
                                    </p:set>
                                    <p:anim calcmode="lin" valueType="num">
                                      <p:cBhvr>
                                        <p:cTn id="149" dur="500" fill="hold"/>
                                        <p:tgtEl>
                                          <p:spTgt spid="120"/>
                                        </p:tgtEl>
                                        <p:attrNameLst>
                                          <p:attrName>ppt_w</p:attrName>
                                        </p:attrNameLst>
                                      </p:cBhvr>
                                      <p:tavLst>
                                        <p:tav tm="0">
                                          <p:val>
                                            <p:fltVal val="0"/>
                                          </p:val>
                                        </p:tav>
                                        <p:tav tm="100000">
                                          <p:val>
                                            <p:strVal val="#ppt_w"/>
                                          </p:val>
                                        </p:tav>
                                      </p:tavLst>
                                    </p:anim>
                                    <p:anim calcmode="lin" valueType="num">
                                      <p:cBhvr>
                                        <p:cTn id="150" dur="500" fill="hold"/>
                                        <p:tgtEl>
                                          <p:spTgt spid="120"/>
                                        </p:tgtEl>
                                        <p:attrNameLst>
                                          <p:attrName>ppt_h</p:attrName>
                                        </p:attrNameLst>
                                      </p:cBhvr>
                                      <p:tavLst>
                                        <p:tav tm="0">
                                          <p:val>
                                            <p:fltVal val="0"/>
                                          </p:val>
                                        </p:tav>
                                        <p:tav tm="100000">
                                          <p:val>
                                            <p:strVal val="#ppt_h"/>
                                          </p:val>
                                        </p:tav>
                                      </p:tavLst>
                                    </p:anim>
                                    <p:anim calcmode="lin" valueType="num">
                                      <p:cBhvr>
                                        <p:cTn id="151" dur="500" fill="hold"/>
                                        <p:tgtEl>
                                          <p:spTgt spid="120"/>
                                        </p:tgtEl>
                                        <p:attrNameLst>
                                          <p:attrName>style.rotation</p:attrName>
                                        </p:attrNameLst>
                                      </p:cBhvr>
                                      <p:tavLst>
                                        <p:tav tm="0">
                                          <p:val>
                                            <p:fltVal val="360"/>
                                          </p:val>
                                        </p:tav>
                                        <p:tav tm="100000">
                                          <p:val>
                                            <p:fltVal val="0"/>
                                          </p:val>
                                        </p:tav>
                                      </p:tavLst>
                                    </p:anim>
                                    <p:animEffect transition="in" filter="fade">
                                      <p:cBhvr>
                                        <p:cTn id="152" dur="500"/>
                                        <p:tgtEl>
                                          <p:spTgt spid="120"/>
                                        </p:tgtEl>
                                      </p:cBhvr>
                                    </p:animEffect>
                                  </p:childTnLst>
                                </p:cTn>
                              </p:par>
                              <p:par>
                                <p:cTn id="153" presetID="49" presetClass="entr" presetSubtype="0" decel="100000" fill="hold" nodeType="with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p:cTn id="155" dur="500" fill="hold"/>
                                        <p:tgtEl>
                                          <p:spTgt spid="16"/>
                                        </p:tgtEl>
                                        <p:attrNameLst>
                                          <p:attrName>ppt_w</p:attrName>
                                        </p:attrNameLst>
                                      </p:cBhvr>
                                      <p:tavLst>
                                        <p:tav tm="0">
                                          <p:val>
                                            <p:fltVal val="0"/>
                                          </p:val>
                                        </p:tav>
                                        <p:tav tm="100000">
                                          <p:val>
                                            <p:strVal val="#ppt_w"/>
                                          </p:val>
                                        </p:tav>
                                      </p:tavLst>
                                    </p:anim>
                                    <p:anim calcmode="lin" valueType="num">
                                      <p:cBhvr>
                                        <p:cTn id="156" dur="500" fill="hold"/>
                                        <p:tgtEl>
                                          <p:spTgt spid="16"/>
                                        </p:tgtEl>
                                        <p:attrNameLst>
                                          <p:attrName>ppt_h</p:attrName>
                                        </p:attrNameLst>
                                      </p:cBhvr>
                                      <p:tavLst>
                                        <p:tav tm="0">
                                          <p:val>
                                            <p:fltVal val="0"/>
                                          </p:val>
                                        </p:tav>
                                        <p:tav tm="100000">
                                          <p:val>
                                            <p:strVal val="#ppt_h"/>
                                          </p:val>
                                        </p:tav>
                                      </p:tavLst>
                                    </p:anim>
                                    <p:anim calcmode="lin" valueType="num">
                                      <p:cBhvr>
                                        <p:cTn id="157" dur="500" fill="hold"/>
                                        <p:tgtEl>
                                          <p:spTgt spid="16"/>
                                        </p:tgtEl>
                                        <p:attrNameLst>
                                          <p:attrName>style.rotation</p:attrName>
                                        </p:attrNameLst>
                                      </p:cBhvr>
                                      <p:tavLst>
                                        <p:tav tm="0">
                                          <p:val>
                                            <p:fltVal val="360"/>
                                          </p:val>
                                        </p:tav>
                                        <p:tav tm="100000">
                                          <p:val>
                                            <p:fltVal val="0"/>
                                          </p:val>
                                        </p:tav>
                                      </p:tavLst>
                                    </p:anim>
                                    <p:animEffect transition="in" filter="fade">
                                      <p:cBhvr>
                                        <p:cTn id="158" dur="500"/>
                                        <p:tgtEl>
                                          <p:spTgt spid="16"/>
                                        </p:tgtEl>
                                      </p:cBhvr>
                                    </p:animEffect>
                                  </p:childTnLst>
                                </p:cTn>
                              </p:par>
                            </p:childTnLst>
                          </p:cTn>
                        </p:par>
                        <p:par>
                          <p:cTn id="159" fill="hold" nodeType="afterGroup">
                            <p:stCondLst>
                              <p:cond delay="500"/>
                            </p:stCondLst>
                            <p:childTnLst>
                              <p:par>
                                <p:cTn id="160" presetID="22" presetClass="entr" presetSubtype="4" fill="hold" grpId="0" nodeType="after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wipe(down)">
                                      <p:cBhvr>
                                        <p:cTn id="162" dur="500"/>
                                        <p:tgtEl>
                                          <p:spTgt spid="131"/>
                                        </p:tgtEl>
                                      </p:cBhvr>
                                    </p:animEffect>
                                  </p:childTnLst>
                                </p:cTn>
                              </p:par>
                            </p:childTnLst>
                          </p:cTn>
                        </p:par>
                        <p:par>
                          <p:cTn id="163" fill="hold" nodeType="afterGroup">
                            <p:stCondLst>
                              <p:cond delay="1000"/>
                            </p:stCondLst>
                            <p:childTnLst>
                              <p:par>
                                <p:cTn id="164" presetID="49" presetClass="entr" presetSubtype="0" decel="10000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 calcmode="lin" valueType="num">
                                      <p:cBhvr>
                                        <p:cTn id="166" dur="500" fill="hold"/>
                                        <p:tgtEl>
                                          <p:spTgt spid="76"/>
                                        </p:tgtEl>
                                        <p:attrNameLst>
                                          <p:attrName>ppt_w</p:attrName>
                                        </p:attrNameLst>
                                      </p:cBhvr>
                                      <p:tavLst>
                                        <p:tav tm="0">
                                          <p:val>
                                            <p:fltVal val="0"/>
                                          </p:val>
                                        </p:tav>
                                        <p:tav tm="100000">
                                          <p:val>
                                            <p:strVal val="#ppt_w"/>
                                          </p:val>
                                        </p:tav>
                                      </p:tavLst>
                                    </p:anim>
                                    <p:anim calcmode="lin" valueType="num">
                                      <p:cBhvr>
                                        <p:cTn id="167" dur="500" fill="hold"/>
                                        <p:tgtEl>
                                          <p:spTgt spid="76"/>
                                        </p:tgtEl>
                                        <p:attrNameLst>
                                          <p:attrName>ppt_h</p:attrName>
                                        </p:attrNameLst>
                                      </p:cBhvr>
                                      <p:tavLst>
                                        <p:tav tm="0">
                                          <p:val>
                                            <p:fltVal val="0"/>
                                          </p:val>
                                        </p:tav>
                                        <p:tav tm="100000">
                                          <p:val>
                                            <p:strVal val="#ppt_h"/>
                                          </p:val>
                                        </p:tav>
                                      </p:tavLst>
                                    </p:anim>
                                    <p:anim calcmode="lin" valueType="num">
                                      <p:cBhvr>
                                        <p:cTn id="168" dur="500" fill="hold"/>
                                        <p:tgtEl>
                                          <p:spTgt spid="76"/>
                                        </p:tgtEl>
                                        <p:attrNameLst>
                                          <p:attrName>style.rotation</p:attrName>
                                        </p:attrNameLst>
                                      </p:cBhvr>
                                      <p:tavLst>
                                        <p:tav tm="0">
                                          <p:val>
                                            <p:fltVal val="360"/>
                                          </p:val>
                                        </p:tav>
                                        <p:tav tm="100000">
                                          <p:val>
                                            <p:fltVal val="0"/>
                                          </p:val>
                                        </p:tav>
                                      </p:tavLst>
                                    </p:anim>
                                    <p:animEffect transition="in" filter="fade">
                                      <p:cBhvr>
                                        <p:cTn id="169" dur="500"/>
                                        <p:tgtEl>
                                          <p:spTgt spid="76"/>
                                        </p:tgtEl>
                                      </p:cBhvr>
                                    </p:animEffect>
                                  </p:childTnLst>
                                </p:cTn>
                              </p:par>
                            </p:childTnLst>
                          </p:cTn>
                        </p:par>
                        <p:par>
                          <p:cTn id="170" fill="hold" nodeType="afterGroup">
                            <p:stCondLst>
                              <p:cond delay="1500"/>
                            </p:stCondLst>
                            <p:childTnLst>
                              <p:par>
                                <p:cTn id="171" presetID="22" presetClass="entr" presetSubtype="4" fill="hold" grpId="0" nodeType="afterEffect">
                                  <p:stCondLst>
                                    <p:cond delay="0"/>
                                  </p:stCondLst>
                                  <p:childTnLst>
                                    <p:set>
                                      <p:cBhvr>
                                        <p:cTn id="172" dur="1" fill="hold">
                                          <p:stCondLst>
                                            <p:cond delay="0"/>
                                          </p:stCondLst>
                                        </p:cTn>
                                        <p:tgtEl>
                                          <p:spTgt spid="105"/>
                                        </p:tgtEl>
                                        <p:attrNameLst>
                                          <p:attrName>style.visibility</p:attrName>
                                        </p:attrNameLst>
                                      </p:cBhvr>
                                      <p:to>
                                        <p:strVal val="visible"/>
                                      </p:to>
                                    </p:set>
                                    <p:animEffect transition="in" filter="wipe(down)">
                                      <p:cBhvr>
                                        <p:cTn id="173" dur="500"/>
                                        <p:tgtEl>
                                          <p:spTgt spid="105"/>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wipe(down)">
                                      <p:cBhvr>
                                        <p:cTn id="176" dur="500"/>
                                        <p:tgtEl>
                                          <p:spTgt spid="106"/>
                                        </p:tgtEl>
                                      </p:cBhvr>
                                    </p:animEffect>
                                  </p:childTnLst>
                                </p:cTn>
                              </p:par>
                              <p:par>
                                <p:cTn id="177" presetID="49" presetClass="entr" presetSubtype="0" decel="10000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anim calcmode="lin" valueType="num">
                                      <p:cBhvr>
                                        <p:cTn id="179" dur="500" fill="hold"/>
                                        <p:tgtEl>
                                          <p:spTgt spid="27"/>
                                        </p:tgtEl>
                                        <p:attrNameLst>
                                          <p:attrName>ppt_w</p:attrName>
                                        </p:attrNameLst>
                                      </p:cBhvr>
                                      <p:tavLst>
                                        <p:tav tm="0">
                                          <p:val>
                                            <p:fltVal val="0"/>
                                          </p:val>
                                        </p:tav>
                                        <p:tav tm="100000">
                                          <p:val>
                                            <p:strVal val="#ppt_w"/>
                                          </p:val>
                                        </p:tav>
                                      </p:tavLst>
                                    </p:anim>
                                    <p:anim calcmode="lin" valueType="num">
                                      <p:cBhvr>
                                        <p:cTn id="180" dur="500" fill="hold"/>
                                        <p:tgtEl>
                                          <p:spTgt spid="27"/>
                                        </p:tgtEl>
                                        <p:attrNameLst>
                                          <p:attrName>ppt_h</p:attrName>
                                        </p:attrNameLst>
                                      </p:cBhvr>
                                      <p:tavLst>
                                        <p:tav tm="0">
                                          <p:val>
                                            <p:fltVal val="0"/>
                                          </p:val>
                                        </p:tav>
                                        <p:tav tm="100000">
                                          <p:val>
                                            <p:strVal val="#ppt_h"/>
                                          </p:val>
                                        </p:tav>
                                      </p:tavLst>
                                    </p:anim>
                                    <p:anim calcmode="lin" valueType="num">
                                      <p:cBhvr>
                                        <p:cTn id="181" dur="500" fill="hold"/>
                                        <p:tgtEl>
                                          <p:spTgt spid="27"/>
                                        </p:tgtEl>
                                        <p:attrNameLst>
                                          <p:attrName>style.rotation</p:attrName>
                                        </p:attrNameLst>
                                      </p:cBhvr>
                                      <p:tavLst>
                                        <p:tav tm="0">
                                          <p:val>
                                            <p:fltVal val="360"/>
                                          </p:val>
                                        </p:tav>
                                        <p:tav tm="100000">
                                          <p:val>
                                            <p:fltVal val="0"/>
                                          </p:val>
                                        </p:tav>
                                      </p:tavLst>
                                    </p:anim>
                                    <p:animEffect transition="in" filter="fade">
                                      <p:cBhvr>
                                        <p:cTn id="182" dur="500"/>
                                        <p:tgtEl>
                                          <p:spTgt spid="27"/>
                                        </p:tgtEl>
                                      </p:cBhvr>
                                    </p:animEffect>
                                  </p:childTnLst>
                                </p:cTn>
                              </p:par>
                              <p:par>
                                <p:cTn id="183" presetID="49" presetClass="entr" presetSubtype="0" decel="100000" fill="hold" grpId="0" nodeType="withEffect">
                                  <p:stCondLst>
                                    <p:cond delay="0"/>
                                  </p:stCondLst>
                                  <p:childTnLst>
                                    <p:set>
                                      <p:cBhvr>
                                        <p:cTn id="184" dur="1" fill="hold">
                                          <p:stCondLst>
                                            <p:cond delay="0"/>
                                          </p:stCondLst>
                                        </p:cTn>
                                        <p:tgtEl>
                                          <p:spTgt spid="107"/>
                                        </p:tgtEl>
                                        <p:attrNameLst>
                                          <p:attrName>style.visibility</p:attrName>
                                        </p:attrNameLst>
                                      </p:cBhvr>
                                      <p:to>
                                        <p:strVal val="visible"/>
                                      </p:to>
                                    </p:set>
                                    <p:anim calcmode="lin" valueType="num">
                                      <p:cBhvr>
                                        <p:cTn id="185" dur="500" fill="hold"/>
                                        <p:tgtEl>
                                          <p:spTgt spid="107"/>
                                        </p:tgtEl>
                                        <p:attrNameLst>
                                          <p:attrName>ppt_w</p:attrName>
                                        </p:attrNameLst>
                                      </p:cBhvr>
                                      <p:tavLst>
                                        <p:tav tm="0">
                                          <p:val>
                                            <p:fltVal val="0"/>
                                          </p:val>
                                        </p:tav>
                                        <p:tav tm="100000">
                                          <p:val>
                                            <p:strVal val="#ppt_w"/>
                                          </p:val>
                                        </p:tav>
                                      </p:tavLst>
                                    </p:anim>
                                    <p:anim calcmode="lin" valueType="num">
                                      <p:cBhvr>
                                        <p:cTn id="186" dur="500" fill="hold"/>
                                        <p:tgtEl>
                                          <p:spTgt spid="107"/>
                                        </p:tgtEl>
                                        <p:attrNameLst>
                                          <p:attrName>ppt_h</p:attrName>
                                        </p:attrNameLst>
                                      </p:cBhvr>
                                      <p:tavLst>
                                        <p:tav tm="0">
                                          <p:val>
                                            <p:fltVal val="0"/>
                                          </p:val>
                                        </p:tav>
                                        <p:tav tm="100000">
                                          <p:val>
                                            <p:strVal val="#ppt_h"/>
                                          </p:val>
                                        </p:tav>
                                      </p:tavLst>
                                    </p:anim>
                                    <p:anim calcmode="lin" valueType="num">
                                      <p:cBhvr>
                                        <p:cTn id="187" dur="500" fill="hold"/>
                                        <p:tgtEl>
                                          <p:spTgt spid="107"/>
                                        </p:tgtEl>
                                        <p:attrNameLst>
                                          <p:attrName>style.rotation</p:attrName>
                                        </p:attrNameLst>
                                      </p:cBhvr>
                                      <p:tavLst>
                                        <p:tav tm="0">
                                          <p:val>
                                            <p:fltVal val="360"/>
                                          </p:val>
                                        </p:tav>
                                        <p:tav tm="100000">
                                          <p:val>
                                            <p:fltVal val="0"/>
                                          </p:val>
                                        </p:tav>
                                      </p:tavLst>
                                    </p:anim>
                                    <p:animEffect transition="in" filter="fade">
                                      <p:cBhvr>
                                        <p:cTn id="18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20" grpId="0"/>
      <p:bldP spid="121" grpId="0"/>
      <p:bldP spid="105" grpId="0" animBg="1"/>
      <p:bldP spid="106" grpId="0" animBg="1"/>
      <p:bldP spid="107" grpId="0" animBg="1"/>
      <p:bldP spid="114" grpId="0"/>
      <p:bldP spid="115" grpId="0"/>
      <p:bldP spid="116" grpId="0"/>
      <p:bldP spid="117" grpId="0"/>
      <p:bldP spid="118" grpId="0"/>
      <p:bldP spid="124" grpId="0"/>
      <p:bldP spid="125" grpId="0"/>
      <p:bldP spid="127" grpId="0"/>
      <p:bldP spid="128" grpId="0"/>
      <p:bldP spid="129" grpId="0"/>
      <p:bldP spid="131" grpId="0" animBg="1"/>
      <p:bldP spid="1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a:extLst>
              <a:ext uri="{FF2B5EF4-FFF2-40B4-BE49-F238E27FC236}">
                <a16:creationId xmlns:a16="http://schemas.microsoft.com/office/drawing/2014/main" id="{710B4314-D38B-4AE7-BA27-C5B4F4C10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4" y="85725"/>
            <a:ext cx="741997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A6C2775A-21E9-48AF-A68E-5E84EEBBA5E3}"/>
              </a:ext>
            </a:extLst>
          </p:cNvPr>
          <p:cNvSpPr txBox="1">
            <a:spLocks noChangeArrowheads="1"/>
          </p:cNvSpPr>
          <p:nvPr/>
        </p:nvSpPr>
        <p:spPr bwMode="auto">
          <a:xfrm>
            <a:off x="1992313" y="2413001"/>
            <a:ext cx="215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2400" dirty="0" err="1">
                <a:latin typeface="Century Gothic" panose="020B0502020202020204" pitchFamily="34" charset="0"/>
              </a:rPr>
              <a:t>Energy</a:t>
            </a:r>
            <a:r>
              <a:rPr lang="cs-CZ" altLang="en-US" sz="2400" dirty="0">
                <a:latin typeface="Century Gothic" panose="020B0502020202020204" pitchFamily="34" charset="0"/>
              </a:rPr>
              <a:t>  </a:t>
            </a:r>
            <a:r>
              <a:rPr lang="cs-CZ" altLang="en-US" sz="2400" dirty="0" err="1">
                <a:latin typeface="Century Gothic" panose="020B0502020202020204" pitchFamily="34" charset="0"/>
              </a:rPr>
              <a:t>homeostasis</a:t>
            </a:r>
            <a:endParaRPr lang="cs-CZ" altLang="en-US" sz="2400" dirty="0">
              <a:latin typeface="Century Gothic" panose="020B0502020202020204" pitchFamily="34" charset="0"/>
            </a:endParaRPr>
          </a:p>
        </p:txBody>
      </p:sp>
      <p:sp>
        <p:nvSpPr>
          <p:cNvPr id="2" name="Ovál 1">
            <a:extLst>
              <a:ext uri="{FF2B5EF4-FFF2-40B4-BE49-F238E27FC236}">
                <a16:creationId xmlns:a16="http://schemas.microsoft.com/office/drawing/2014/main" id="{D534CDFC-2745-4646-89DC-D26BCB8C5D74}"/>
              </a:ext>
            </a:extLst>
          </p:cNvPr>
          <p:cNvSpPr/>
          <p:nvPr/>
        </p:nvSpPr>
        <p:spPr>
          <a:xfrm>
            <a:off x="3935414" y="476251"/>
            <a:ext cx="1800225" cy="720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 name="Ovál 2">
            <a:extLst>
              <a:ext uri="{FF2B5EF4-FFF2-40B4-BE49-F238E27FC236}">
                <a16:creationId xmlns:a16="http://schemas.microsoft.com/office/drawing/2014/main" id="{C0DB7F3B-7FBB-4E8F-B044-472DE8C93A1A}"/>
              </a:ext>
            </a:extLst>
          </p:cNvPr>
          <p:cNvSpPr/>
          <p:nvPr/>
        </p:nvSpPr>
        <p:spPr>
          <a:xfrm>
            <a:off x="6383339" y="476251"/>
            <a:ext cx="1800225" cy="72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Zástupný symbol pro zápatí 3">
            <a:extLst>
              <a:ext uri="{FF2B5EF4-FFF2-40B4-BE49-F238E27FC236}">
                <a16:creationId xmlns:a16="http://schemas.microsoft.com/office/drawing/2014/main" id="{28978AD7-1FB6-4314-BB2B-9683E9D65901}"/>
              </a:ext>
            </a:extLst>
          </p:cNvPr>
          <p:cNvSpPr>
            <a:spLocks noGrp="1"/>
          </p:cNvSpPr>
          <p:nvPr>
            <p:ph type="ftr" sz="quarter" idx="11"/>
          </p:nvPr>
        </p:nvSpPr>
        <p:spPr/>
        <p:txBody>
          <a:bodyPr/>
          <a:lstStyle/>
          <a:p>
            <a:pPr>
              <a:defRPr/>
            </a:pPr>
            <a:r>
              <a:rPr lang="cs-CZ" altLang="en-US"/>
              <a:t>Prof. Anna Vašků</a:t>
            </a:r>
          </a:p>
        </p:txBody>
      </p:sp>
      <p:sp>
        <p:nvSpPr>
          <p:cNvPr id="5" name="Zástupný symbol pro číslo snímku 4">
            <a:extLst>
              <a:ext uri="{FF2B5EF4-FFF2-40B4-BE49-F238E27FC236}">
                <a16:creationId xmlns:a16="http://schemas.microsoft.com/office/drawing/2014/main" id="{D551AA2B-45C9-4D85-AAEE-95AF36587348}"/>
              </a:ext>
            </a:extLst>
          </p:cNvPr>
          <p:cNvSpPr>
            <a:spLocks noGrp="1"/>
          </p:cNvSpPr>
          <p:nvPr>
            <p:ph type="sldNum" sz="quarter" idx="12"/>
          </p:nvPr>
        </p:nvSpPr>
        <p:spPr/>
        <p:txBody>
          <a:bodyPr/>
          <a:lstStyle/>
          <a:p>
            <a:fld id="{8F9125E1-42E0-4078-BAE1-CA1DE73A3D7B}" type="slidenum">
              <a:rPr lang="cs-CZ" altLang="en-US" smtClean="0"/>
              <a:pPr/>
              <a:t>2</a:t>
            </a:fld>
            <a:endParaRPr lang="cs-CZ" altLang="en-US"/>
          </a:p>
        </p:txBody>
      </p:sp>
    </p:spTree>
    <p:extLst>
      <p:ext uri="{BB962C8B-B14F-4D97-AF65-F5344CB8AC3E}">
        <p14:creationId xmlns:p14="http://schemas.microsoft.com/office/powerpoint/2010/main" val="4234967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501FDDB-F6CC-4A59-9B86-43CF19A4796E}"/>
              </a:ext>
            </a:extLst>
          </p:cNvPr>
          <p:cNvSpPr>
            <a:spLocks noGrp="1" noChangeArrowheads="1"/>
          </p:cNvSpPr>
          <p:nvPr>
            <p:ph type="title" sz="quarter"/>
          </p:nvPr>
        </p:nvSpPr>
        <p:spPr>
          <a:xfrm>
            <a:off x="1992313" y="0"/>
            <a:ext cx="8229600" cy="1143000"/>
          </a:xfrm>
        </p:spPr>
        <p:txBody>
          <a:bodyPr/>
          <a:lstStyle/>
          <a:p>
            <a:pPr fontAlgn="auto">
              <a:spcAft>
                <a:spcPts val="0"/>
              </a:spcAft>
              <a:defRPr/>
            </a:pPr>
            <a:r>
              <a:rPr lang="cs-CZ" altLang="cs-CZ" sz="3200" dirty="0">
                <a:solidFill>
                  <a:srgbClr val="FF0000"/>
                </a:solidFill>
              </a:rPr>
              <a:t>Obesity is </a:t>
            </a:r>
            <a:r>
              <a:rPr lang="cs-CZ" altLang="cs-CZ" sz="3200" dirty="0" err="1">
                <a:solidFill>
                  <a:srgbClr val="FF0000"/>
                </a:solidFill>
              </a:rPr>
              <a:t>associated</a:t>
            </a:r>
            <a:r>
              <a:rPr lang="cs-CZ" altLang="cs-CZ" sz="3200" dirty="0">
                <a:solidFill>
                  <a:srgbClr val="FF0000"/>
                </a:solidFill>
              </a:rPr>
              <a:t> </a:t>
            </a:r>
            <a:r>
              <a:rPr lang="cs-CZ" altLang="cs-CZ" sz="3200" dirty="0" err="1">
                <a:solidFill>
                  <a:srgbClr val="FF0000"/>
                </a:solidFill>
              </a:rPr>
              <a:t>with</a:t>
            </a:r>
            <a:r>
              <a:rPr lang="cs-CZ" altLang="cs-CZ" sz="3200" dirty="0">
                <a:solidFill>
                  <a:srgbClr val="FF0000"/>
                </a:solidFill>
              </a:rPr>
              <a:t> </a:t>
            </a:r>
            <a:r>
              <a:rPr lang="cs-CZ" altLang="cs-CZ" sz="3200" dirty="0" err="1">
                <a:solidFill>
                  <a:srgbClr val="FF0000"/>
                </a:solidFill>
              </a:rPr>
              <a:t>local</a:t>
            </a:r>
            <a:r>
              <a:rPr lang="cs-CZ" altLang="cs-CZ" sz="3200" dirty="0">
                <a:solidFill>
                  <a:srgbClr val="FF0000"/>
                </a:solidFill>
              </a:rPr>
              <a:t> </a:t>
            </a:r>
            <a:r>
              <a:rPr lang="cs-CZ" altLang="cs-CZ" sz="3200" dirty="0" err="1">
                <a:solidFill>
                  <a:srgbClr val="FF0000"/>
                </a:solidFill>
              </a:rPr>
              <a:t>inflammatory</a:t>
            </a:r>
            <a:r>
              <a:rPr lang="cs-CZ" altLang="cs-CZ" sz="3200" dirty="0">
                <a:solidFill>
                  <a:srgbClr val="FF0000"/>
                </a:solidFill>
              </a:rPr>
              <a:t> response in FAT</a:t>
            </a:r>
          </a:p>
        </p:txBody>
      </p:sp>
      <p:graphicFrame>
        <p:nvGraphicFramePr>
          <p:cNvPr id="31747" name="Object 3">
            <a:extLst>
              <a:ext uri="{FF2B5EF4-FFF2-40B4-BE49-F238E27FC236}">
                <a16:creationId xmlns:a16="http://schemas.microsoft.com/office/drawing/2014/main" id="{4FDCF7A2-8671-4651-A571-330A1CA5E120}"/>
              </a:ext>
            </a:extLst>
          </p:cNvPr>
          <p:cNvGraphicFramePr>
            <a:graphicFrameLocks noGrp="1" noChangeAspect="1"/>
          </p:cNvGraphicFramePr>
          <p:nvPr>
            <p:ph sz="quarter" idx="1"/>
          </p:nvPr>
        </p:nvGraphicFramePr>
        <p:xfrm>
          <a:off x="2617789" y="1600200"/>
          <a:ext cx="2765425" cy="2184400"/>
        </p:xfrm>
        <a:graphic>
          <a:graphicData uri="http://schemas.openxmlformats.org/presentationml/2006/ole">
            <mc:AlternateContent xmlns:mc="http://schemas.openxmlformats.org/markup-compatibility/2006">
              <mc:Choice xmlns:v="urn:schemas-microsoft-com:vml" Requires="v">
                <p:oleObj spid="_x0000_s3081" name="SPW 8.0 Graph" r:id="rId4" imgW="5682082" imgH="4489704" progId="SigmaPlotGraphicObject.7">
                  <p:embed/>
                </p:oleObj>
              </mc:Choice>
              <mc:Fallback>
                <p:oleObj name="SPW 8.0 Graph" r:id="rId4" imgW="5682082" imgH="4489704" progId="SigmaPlotGraphicObject.7">
                  <p:embed/>
                  <p:pic>
                    <p:nvPicPr>
                      <p:cNvPr id="31747" name="Object 3">
                        <a:extLst>
                          <a:ext uri="{FF2B5EF4-FFF2-40B4-BE49-F238E27FC236}">
                            <a16:creationId xmlns:a16="http://schemas.microsoft.com/office/drawing/2014/main" id="{4FDCF7A2-8671-4651-A571-330A1CA5E120}"/>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789" y="1600200"/>
                        <a:ext cx="276542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48" name="Picture 5" descr="JCI0320514">
            <a:extLst>
              <a:ext uri="{FF2B5EF4-FFF2-40B4-BE49-F238E27FC236}">
                <a16:creationId xmlns:a16="http://schemas.microsoft.com/office/drawing/2014/main" id="{EECC8706-1CF5-4049-9A06-56170CDCE5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1268413"/>
            <a:ext cx="831373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ál 2">
            <a:extLst>
              <a:ext uri="{FF2B5EF4-FFF2-40B4-BE49-F238E27FC236}">
                <a16:creationId xmlns:a16="http://schemas.microsoft.com/office/drawing/2014/main" id="{C7116E53-54B0-4A34-A728-EA58240C80A3}"/>
              </a:ext>
            </a:extLst>
          </p:cNvPr>
          <p:cNvSpPr/>
          <p:nvPr/>
        </p:nvSpPr>
        <p:spPr>
          <a:xfrm>
            <a:off x="3344864" y="4122739"/>
            <a:ext cx="1901825" cy="1379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ál 3">
            <a:extLst>
              <a:ext uri="{FF2B5EF4-FFF2-40B4-BE49-F238E27FC236}">
                <a16:creationId xmlns:a16="http://schemas.microsoft.com/office/drawing/2014/main" id="{3C969C01-6A0F-43E0-BBC8-42E3E29C28D9}"/>
              </a:ext>
            </a:extLst>
          </p:cNvPr>
          <p:cNvSpPr/>
          <p:nvPr/>
        </p:nvSpPr>
        <p:spPr>
          <a:xfrm>
            <a:off x="6259514" y="4595813"/>
            <a:ext cx="2555875" cy="11731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Zástupný symbol pro zápatí 1">
            <a:extLst>
              <a:ext uri="{FF2B5EF4-FFF2-40B4-BE49-F238E27FC236}">
                <a16:creationId xmlns:a16="http://schemas.microsoft.com/office/drawing/2014/main" id="{8ADE7B09-D408-411A-8092-C763140C45C9}"/>
              </a:ext>
            </a:extLst>
          </p:cNvPr>
          <p:cNvSpPr>
            <a:spLocks noGrp="1"/>
          </p:cNvSpPr>
          <p:nvPr>
            <p:ph type="ftr" sz="quarter" idx="11"/>
          </p:nvPr>
        </p:nvSpPr>
        <p:spPr/>
        <p:txBody>
          <a:bodyPr/>
          <a:lstStyle/>
          <a:p>
            <a:pPr>
              <a:defRPr/>
            </a:pPr>
            <a:r>
              <a:rPr lang="cs-CZ"/>
              <a:t>Prof. Anna Vašků</a:t>
            </a:r>
          </a:p>
        </p:txBody>
      </p:sp>
      <p:sp>
        <p:nvSpPr>
          <p:cNvPr id="5" name="Zástupný symbol pro číslo snímku 4">
            <a:extLst>
              <a:ext uri="{FF2B5EF4-FFF2-40B4-BE49-F238E27FC236}">
                <a16:creationId xmlns:a16="http://schemas.microsoft.com/office/drawing/2014/main" id="{B2E916EA-81AB-42C6-B92A-15A153BAA1F5}"/>
              </a:ext>
            </a:extLst>
          </p:cNvPr>
          <p:cNvSpPr>
            <a:spLocks noGrp="1"/>
          </p:cNvSpPr>
          <p:nvPr>
            <p:ph type="sldNum" sz="quarter" idx="12"/>
          </p:nvPr>
        </p:nvSpPr>
        <p:spPr/>
        <p:txBody>
          <a:bodyPr/>
          <a:lstStyle/>
          <a:p>
            <a:pPr>
              <a:defRPr/>
            </a:pPr>
            <a:fld id="{5850C870-ECF4-4B15-9477-F79BEE972F14}" type="slidenum">
              <a:rPr lang="cs-CZ" altLang="cs-CZ" smtClean="0"/>
              <a:pPr>
                <a:defRPr/>
              </a:pPr>
              <a:t>20</a:t>
            </a:fld>
            <a:endParaRPr lang="cs-CZ" altLang="cs-CZ"/>
          </a:p>
        </p:txBody>
      </p:sp>
    </p:spTree>
    <p:extLst>
      <p:ext uri="{BB962C8B-B14F-4D97-AF65-F5344CB8AC3E}">
        <p14:creationId xmlns:p14="http://schemas.microsoft.com/office/powerpoint/2010/main" val="350948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92E3C47-DA12-41FB-947C-5023326EED87}"/>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D1CE8800-F590-455F-9ABC-A78B16BF1B77}"/>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51801D8D-5D28-42D4-900A-4E63687E46C7}"/>
              </a:ext>
            </a:extLst>
          </p:cNvPr>
          <p:cNvSpPr>
            <a:spLocks noGrp="1"/>
          </p:cNvSpPr>
          <p:nvPr>
            <p:ph type="title"/>
          </p:nvPr>
        </p:nvSpPr>
        <p:spPr/>
        <p:txBody>
          <a:bodyPr/>
          <a:lstStyle/>
          <a:p>
            <a:r>
              <a:rPr lang="cs-CZ" dirty="0" err="1"/>
              <a:t>Vitamins</a:t>
            </a:r>
            <a:r>
              <a:rPr lang="cs-CZ" dirty="0"/>
              <a:t> </a:t>
            </a:r>
            <a:r>
              <a:rPr lang="cs-CZ" dirty="0" err="1"/>
              <a:t>soluble</a:t>
            </a:r>
            <a:r>
              <a:rPr lang="cs-CZ" dirty="0"/>
              <a:t> in </a:t>
            </a:r>
            <a:r>
              <a:rPr lang="cs-CZ" dirty="0" err="1"/>
              <a:t>lipids</a:t>
            </a:r>
            <a:endParaRPr lang="cs-CZ" dirty="0"/>
          </a:p>
        </p:txBody>
      </p:sp>
      <p:sp>
        <p:nvSpPr>
          <p:cNvPr id="5" name="Zástupný symbol pro obsah 4">
            <a:extLst>
              <a:ext uri="{FF2B5EF4-FFF2-40B4-BE49-F238E27FC236}">
                <a16:creationId xmlns:a16="http://schemas.microsoft.com/office/drawing/2014/main" id="{14FD6EC1-2580-4CB4-A61B-5BBC8A58B406}"/>
              </a:ext>
            </a:extLst>
          </p:cNvPr>
          <p:cNvSpPr>
            <a:spLocks noGrp="1"/>
          </p:cNvSpPr>
          <p:nvPr>
            <p:ph idx="1"/>
          </p:nvPr>
        </p:nvSpPr>
        <p:spPr/>
        <p:txBody>
          <a:bodyPr/>
          <a:lstStyle/>
          <a:p>
            <a:r>
              <a:rPr lang="cs-CZ" dirty="0" err="1"/>
              <a:t>Vitamins</a:t>
            </a:r>
            <a:r>
              <a:rPr lang="cs-CZ" dirty="0"/>
              <a:t> A, D and K </a:t>
            </a:r>
            <a:r>
              <a:rPr lang="cs-CZ" dirty="0" err="1"/>
              <a:t>directly</a:t>
            </a:r>
            <a:r>
              <a:rPr lang="cs-CZ" dirty="0"/>
              <a:t> </a:t>
            </a:r>
            <a:r>
              <a:rPr lang="cs-CZ" dirty="0" err="1"/>
              <a:t>modify</a:t>
            </a:r>
            <a:r>
              <a:rPr lang="cs-CZ" dirty="0"/>
              <a:t> </a:t>
            </a:r>
            <a:r>
              <a:rPr lang="cs-CZ" dirty="0" err="1"/>
              <a:t>state</a:t>
            </a:r>
            <a:r>
              <a:rPr lang="cs-CZ" dirty="0"/>
              <a:t> </a:t>
            </a:r>
            <a:r>
              <a:rPr lang="cs-CZ" dirty="0" err="1"/>
              <a:t>of</a:t>
            </a:r>
            <a:r>
              <a:rPr lang="cs-CZ" dirty="0"/>
              <a:t> the bone.</a:t>
            </a:r>
          </a:p>
          <a:p>
            <a:r>
              <a:rPr lang="cs-CZ" dirty="0" err="1"/>
              <a:t>Their</a:t>
            </a:r>
            <a:r>
              <a:rPr lang="cs-CZ" dirty="0"/>
              <a:t> </a:t>
            </a:r>
            <a:r>
              <a:rPr lang="cs-CZ" dirty="0" err="1"/>
              <a:t>levels</a:t>
            </a:r>
            <a:r>
              <a:rPr lang="cs-CZ" dirty="0"/>
              <a:t> are </a:t>
            </a:r>
            <a:r>
              <a:rPr lang="cs-CZ" dirty="0" err="1"/>
              <a:t>dependent</a:t>
            </a:r>
            <a:r>
              <a:rPr lang="cs-CZ" dirty="0"/>
              <a:t> on </a:t>
            </a:r>
            <a:r>
              <a:rPr lang="cs-CZ" dirty="0" err="1"/>
              <a:t>composition</a:t>
            </a:r>
            <a:r>
              <a:rPr lang="cs-CZ" dirty="0"/>
              <a:t> </a:t>
            </a:r>
            <a:r>
              <a:rPr lang="cs-CZ" dirty="0" err="1"/>
              <a:t>of</a:t>
            </a:r>
            <a:r>
              <a:rPr lang="cs-CZ" dirty="0"/>
              <a:t> food (</a:t>
            </a:r>
            <a:r>
              <a:rPr lang="cs-CZ" dirty="0" err="1"/>
              <a:t>sufficient</a:t>
            </a:r>
            <a:r>
              <a:rPr lang="cs-CZ" dirty="0"/>
              <a:t> </a:t>
            </a:r>
            <a:r>
              <a:rPr lang="cs-CZ" dirty="0" err="1"/>
              <a:t>amount</a:t>
            </a:r>
            <a:r>
              <a:rPr lang="cs-CZ" dirty="0"/>
              <a:t> </a:t>
            </a:r>
            <a:r>
              <a:rPr lang="cs-CZ" dirty="0" err="1"/>
              <a:t>of</a:t>
            </a:r>
            <a:r>
              <a:rPr lang="cs-CZ" dirty="0"/>
              <a:t> fat </a:t>
            </a:r>
            <a:r>
              <a:rPr lang="cs-CZ" dirty="0" err="1"/>
              <a:t>is</a:t>
            </a:r>
            <a:r>
              <a:rPr lang="cs-CZ" dirty="0"/>
              <a:t> </a:t>
            </a:r>
            <a:r>
              <a:rPr lang="cs-CZ" dirty="0" err="1"/>
              <a:t>necessary</a:t>
            </a:r>
            <a:r>
              <a:rPr lang="cs-CZ" dirty="0"/>
              <a:t> </a:t>
            </a:r>
            <a:r>
              <a:rPr lang="cs-CZ" dirty="0" err="1"/>
              <a:t>for</a:t>
            </a:r>
            <a:r>
              <a:rPr lang="cs-CZ" dirty="0"/>
              <a:t> </a:t>
            </a:r>
            <a:r>
              <a:rPr lang="cs-CZ" dirty="0" err="1"/>
              <a:t>their</a:t>
            </a:r>
            <a:r>
              <a:rPr lang="cs-CZ" dirty="0"/>
              <a:t> </a:t>
            </a:r>
            <a:r>
              <a:rPr lang="cs-CZ" dirty="0" err="1"/>
              <a:t>absorption</a:t>
            </a:r>
            <a:r>
              <a:rPr lang="cs-CZ" dirty="0"/>
              <a:t>)</a:t>
            </a:r>
          </a:p>
          <a:p>
            <a:r>
              <a:rPr lang="cs-CZ" dirty="0" err="1"/>
              <a:t>State</a:t>
            </a:r>
            <a:r>
              <a:rPr lang="cs-CZ" dirty="0"/>
              <a:t> </a:t>
            </a:r>
            <a:r>
              <a:rPr lang="cs-CZ" dirty="0" err="1"/>
              <a:t>of</a:t>
            </a:r>
            <a:r>
              <a:rPr lang="cs-CZ" dirty="0"/>
              <a:t> the bone </a:t>
            </a:r>
            <a:r>
              <a:rPr lang="cs-CZ" dirty="0" err="1"/>
              <a:t>is</a:t>
            </a:r>
            <a:r>
              <a:rPr lang="cs-CZ" dirty="0"/>
              <a:t> </a:t>
            </a:r>
            <a:r>
              <a:rPr lang="cs-CZ" dirty="0" err="1"/>
              <a:t>related</a:t>
            </a:r>
            <a:r>
              <a:rPr lang="cs-CZ" dirty="0"/>
              <a:t> </a:t>
            </a:r>
            <a:r>
              <a:rPr lang="cs-CZ" dirty="0" err="1"/>
              <a:t>fo</a:t>
            </a:r>
            <a:r>
              <a:rPr lang="cs-CZ" dirty="0"/>
              <a:t> </a:t>
            </a:r>
            <a:r>
              <a:rPr lang="cs-CZ" dirty="0" err="1"/>
              <a:t>functional</a:t>
            </a:r>
            <a:r>
              <a:rPr lang="cs-CZ" dirty="0"/>
              <a:t> </a:t>
            </a:r>
            <a:r>
              <a:rPr lang="cs-CZ" dirty="0" err="1"/>
              <a:t>state</a:t>
            </a:r>
            <a:r>
              <a:rPr lang="cs-CZ" dirty="0"/>
              <a:t> </a:t>
            </a:r>
            <a:r>
              <a:rPr lang="cs-CZ" dirty="0" err="1"/>
              <a:t>of</a:t>
            </a:r>
            <a:r>
              <a:rPr lang="cs-CZ" dirty="0"/>
              <a:t> insulin and </a:t>
            </a:r>
            <a:r>
              <a:rPr lang="cs-CZ" dirty="0" err="1"/>
              <a:t>leptin</a:t>
            </a:r>
            <a:r>
              <a:rPr lang="cs-CZ" dirty="0"/>
              <a:t> (insulin and </a:t>
            </a:r>
            <a:r>
              <a:rPr lang="cs-CZ" dirty="0" err="1"/>
              <a:t>leptin</a:t>
            </a:r>
            <a:r>
              <a:rPr lang="cs-CZ" dirty="0"/>
              <a:t> sensitivity and </a:t>
            </a:r>
            <a:r>
              <a:rPr lang="cs-CZ" dirty="0" err="1"/>
              <a:t>rezistance</a:t>
            </a:r>
            <a:r>
              <a:rPr lang="cs-CZ" dirty="0"/>
              <a:t>)  </a:t>
            </a:r>
          </a:p>
        </p:txBody>
      </p:sp>
    </p:spTree>
    <p:extLst>
      <p:ext uri="{BB962C8B-B14F-4D97-AF65-F5344CB8AC3E}">
        <p14:creationId xmlns:p14="http://schemas.microsoft.com/office/powerpoint/2010/main" val="3864349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C63DC8BE-E0A4-4A03-A5F5-F0BD4D346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5594350"/>
            <a:ext cx="1562100" cy="11874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a:extLst>
              <a:ext uri="{FF2B5EF4-FFF2-40B4-BE49-F238E27FC236}">
                <a16:creationId xmlns:a16="http://schemas.microsoft.com/office/drawing/2014/main" id="{D8219B63-7836-4F1A-B960-9807918A5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692150"/>
            <a:ext cx="9228138" cy="59245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a:extLst>
              <a:ext uri="{FF2B5EF4-FFF2-40B4-BE49-F238E27FC236}">
                <a16:creationId xmlns:a16="http://schemas.microsoft.com/office/drawing/2014/main" id="{6BF9FCE6-C567-4408-927D-E55D642FB5AD}"/>
              </a:ext>
            </a:extLst>
          </p:cNvPr>
          <p:cNvSpPr txBox="1">
            <a:spLocks noChangeArrowheads="1"/>
          </p:cNvSpPr>
          <p:nvPr/>
        </p:nvSpPr>
        <p:spPr bwMode="auto">
          <a:xfrm>
            <a:off x="1704975" y="6677025"/>
            <a:ext cx="87820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9pPr>
          </a:lstStyle>
          <a:p>
            <a:pPr>
              <a:lnSpc>
                <a:spcPct val="97000"/>
              </a:lnSpc>
              <a:spcBef>
                <a:spcPct val="0"/>
              </a:spcBef>
              <a:buClr>
                <a:srgbClr val="000000"/>
              </a:buClr>
              <a:buSzTx/>
              <a:buFont typeface="Times New Roman" panose="02020603050405020304" pitchFamily="18" charset="0"/>
              <a:buNone/>
            </a:pPr>
            <a:r>
              <a:rPr lang="en-GB" altLang="en-US" sz="800">
                <a:solidFill>
                  <a:schemeClr val="tx1"/>
                </a:solidFill>
                <a:latin typeface="Times New Roman" panose="02020603050405020304" pitchFamily="18" charset="0"/>
              </a:rPr>
              <a:t>Copyright ©2006 American Society for Clinical Investigation</a:t>
            </a:r>
          </a:p>
        </p:txBody>
      </p:sp>
      <p:sp>
        <p:nvSpPr>
          <p:cNvPr id="33797" name="Text Box 5">
            <a:extLst>
              <a:ext uri="{FF2B5EF4-FFF2-40B4-BE49-F238E27FC236}">
                <a16:creationId xmlns:a16="http://schemas.microsoft.com/office/drawing/2014/main" id="{6E1DFCA5-F70A-4293-8D2F-144B78AFB19D}"/>
              </a:ext>
            </a:extLst>
          </p:cNvPr>
          <p:cNvSpPr txBox="1">
            <a:spLocks noChangeArrowheads="1"/>
          </p:cNvSpPr>
          <p:nvPr/>
        </p:nvSpPr>
        <p:spPr bwMode="auto">
          <a:xfrm>
            <a:off x="2801939" y="5653088"/>
            <a:ext cx="6588125" cy="14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457200" algn="l"/>
                <a:tab pos="914400" algn="l"/>
                <a:tab pos="1370013" algn="l"/>
                <a:tab pos="1828800" algn="l"/>
                <a:tab pos="2286000" algn="l"/>
                <a:tab pos="2743200" algn="l"/>
                <a:tab pos="3200400" algn="l"/>
                <a:tab pos="3656013" algn="l"/>
                <a:tab pos="4114800" algn="l"/>
                <a:tab pos="4572000" algn="l"/>
                <a:tab pos="5029200" algn="l"/>
                <a:tab pos="5486400" algn="l"/>
                <a:tab pos="5942013" algn="l"/>
                <a:tab pos="6400800" algn="l"/>
                <a:tab pos="6858000" algn="l"/>
                <a:tab pos="7315200" algn="l"/>
                <a:tab pos="7770813" algn="l"/>
                <a:tab pos="8228013" algn="l"/>
                <a:tab pos="8685213" algn="l"/>
                <a:tab pos="9144000" algn="l"/>
              </a:tabLst>
              <a:defRPr>
                <a:solidFill>
                  <a:schemeClr val="tx2"/>
                </a:solidFill>
                <a:latin typeface="Century Gothic" panose="020B0502020202020204" pitchFamily="34" charset="0"/>
              </a:defRPr>
            </a:lvl9pPr>
          </a:lstStyle>
          <a:p>
            <a:pPr>
              <a:lnSpc>
                <a:spcPct val="97000"/>
              </a:lnSpc>
              <a:spcBef>
                <a:spcPct val="0"/>
              </a:spcBef>
              <a:buClr>
                <a:srgbClr val="000000"/>
              </a:buClr>
              <a:buSzTx/>
              <a:buFont typeface="Times New Roman" panose="02020603050405020304" pitchFamily="18" charset="0"/>
              <a:buNone/>
            </a:pPr>
            <a:r>
              <a:rPr lang="en-GB" altLang="en-US" sz="1000" b="1">
                <a:solidFill>
                  <a:schemeClr val="tx1"/>
                </a:solidFill>
                <a:latin typeface="Arial" panose="020B0604020202020204" pitchFamily="34" charset="0"/>
              </a:rPr>
              <a:t>Holick, M. F. J. Clin. Invest. 2006;116:2062-2072</a:t>
            </a:r>
          </a:p>
        </p:txBody>
      </p:sp>
      <p:sp>
        <p:nvSpPr>
          <p:cNvPr id="33798" name="Text Box 6">
            <a:extLst>
              <a:ext uri="{FF2B5EF4-FFF2-40B4-BE49-F238E27FC236}">
                <a16:creationId xmlns:a16="http://schemas.microsoft.com/office/drawing/2014/main" id="{8DC4B33D-7332-4AC1-8C07-A3FC57F66A8C}"/>
              </a:ext>
            </a:extLst>
          </p:cNvPr>
          <p:cNvSpPr txBox="1">
            <a:spLocks noChangeArrowheads="1"/>
          </p:cNvSpPr>
          <p:nvPr/>
        </p:nvSpPr>
        <p:spPr bwMode="auto">
          <a:xfrm>
            <a:off x="1704975" y="180975"/>
            <a:ext cx="8782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en-US" sz="1800">
              <a:solidFill>
                <a:schemeClr val="tx1"/>
              </a:solidFill>
              <a:latin typeface="Verdana" panose="020B0604030504040204" pitchFamily="34" charset="0"/>
            </a:endParaRPr>
          </a:p>
        </p:txBody>
      </p:sp>
      <p:sp>
        <p:nvSpPr>
          <p:cNvPr id="2" name="Zástupný symbol pro zápatí 1">
            <a:extLst>
              <a:ext uri="{FF2B5EF4-FFF2-40B4-BE49-F238E27FC236}">
                <a16:creationId xmlns:a16="http://schemas.microsoft.com/office/drawing/2014/main" id="{F9E98E3D-4769-492C-AA25-42D61D095713}"/>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3A8548C6-373A-4A98-AA0E-BD11FFF9B9D0}"/>
              </a:ext>
            </a:extLst>
          </p:cNvPr>
          <p:cNvSpPr>
            <a:spLocks noGrp="1"/>
          </p:cNvSpPr>
          <p:nvPr>
            <p:ph type="sldNum" sz="quarter" idx="12"/>
          </p:nvPr>
        </p:nvSpPr>
        <p:spPr/>
        <p:txBody>
          <a:bodyPr/>
          <a:lstStyle/>
          <a:p>
            <a:fld id="{8F9125E1-42E0-4078-BAE1-CA1DE73A3D7B}" type="slidenum">
              <a:rPr lang="cs-CZ" altLang="en-US" smtClean="0"/>
              <a:pPr/>
              <a:t>22</a:t>
            </a:fld>
            <a:endParaRPr lang="cs-CZ" altLang="en-US"/>
          </a:p>
        </p:txBody>
      </p:sp>
    </p:spTree>
    <p:extLst>
      <p:ext uri="{BB962C8B-B14F-4D97-AF65-F5344CB8AC3E}">
        <p14:creationId xmlns:p14="http://schemas.microsoft.com/office/powerpoint/2010/main" val="41152820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D887CC6C-E9AB-4F5C-ABE6-36FED4B66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1952625"/>
            <a:ext cx="44132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5">
            <a:extLst>
              <a:ext uri="{FF2B5EF4-FFF2-40B4-BE49-F238E27FC236}">
                <a16:creationId xmlns:a16="http://schemas.microsoft.com/office/drawing/2014/main" id="{884C8B5D-3F6A-4914-9863-FEFC489AF761}"/>
              </a:ext>
            </a:extLst>
          </p:cNvPr>
          <p:cNvSpPr txBox="1">
            <a:spLocks noChangeArrowheads="1"/>
          </p:cNvSpPr>
          <p:nvPr/>
        </p:nvSpPr>
        <p:spPr bwMode="auto">
          <a:xfrm>
            <a:off x="2711451" y="801688"/>
            <a:ext cx="7370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kumimoji="1" lang="cs-CZ" altLang="en-US" sz="2800">
                <a:solidFill>
                  <a:schemeClr val="tx1"/>
                </a:solidFill>
              </a:rPr>
              <a:t>Regulation of gene expresssion by VDR</a:t>
            </a:r>
          </a:p>
        </p:txBody>
      </p:sp>
      <p:sp>
        <p:nvSpPr>
          <p:cNvPr id="2" name="Zástupný symbol pro zápatí 1">
            <a:extLst>
              <a:ext uri="{FF2B5EF4-FFF2-40B4-BE49-F238E27FC236}">
                <a16:creationId xmlns:a16="http://schemas.microsoft.com/office/drawing/2014/main" id="{9B3CFC14-F42B-4815-B43E-59AA946B40B0}"/>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1EAFD644-8CEE-42C6-8CE6-E0284E9DCC1D}"/>
              </a:ext>
            </a:extLst>
          </p:cNvPr>
          <p:cNvSpPr>
            <a:spLocks noGrp="1"/>
          </p:cNvSpPr>
          <p:nvPr>
            <p:ph type="sldNum" sz="quarter" idx="12"/>
          </p:nvPr>
        </p:nvSpPr>
        <p:spPr/>
        <p:txBody>
          <a:bodyPr/>
          <a:lstStyle/>
          <a:p>
            <a:fld id="{8F9125E1-42E0-4078-BAE1-CA1DE73A3D7B}" type="slidenum">
              <a:rPr lang="cs-CZ" altLang="en-US" smtClean="0"/>
              <a:pPr/>
              <a:t>23</a:t>
            </a:fld>
            <a:endParaRPr lang="cs-CZ" altLang="en-US"/>
          </a:p>
        </p:txBody>
      </p:sp>
    </p:spTree>
    <p:extLst>
      <p:ext uri="{BB962C8B-B14F-4D97-AF65-F5344CB8AC3E}">
        <p14:creationId xmlns:p14="http://schemas.microsoft.com/office/powerpoint/2010/main" val="156194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6D789CCB-1B50-4E38-90FB-C5667B121E51}"/>
              </a:ext>
            </a:extLst>
          </p:cNvPr>
          <p:cNvSpPr/>
          <p:nvPr/>
        </p:nvSpPr>
        <p:spPr>
          <a:xfrm>
            <a:off x="1098885" y="1773238"/>
            <a:ext cx="9389730" cy="4154984"/>
          </a:xfrm>
          <a:prstGeom prst="rect">
            <a:avLst/>
          </a:prstGeom>
        </p:spPr>
        <p:txBody>
          <a:bodyPr wrap="square">
            <a:spAutoFit/>
          </a:bodyPr>
          <a:lstStyle/>
          <a:p>
            <a:pPr marL="285750" indent="-285750">
              <a:buFont typeface="Courier New" pitchFamily="49" charset="0"/>
              <a:buChar char="o"/>
              <a:defRPr/>
            </a:pPr>
            <a:r>
              <a:rPr lang="cs-CZ" dirty="0">
                <a:latin typeface="Century Gothic" pitchFamily="34" charset="0"/>
              </a:rPr>
              <a:t>V</a:t>
            </a:r>
            <a:r>
              <a:rPr lang="en-US" sz="1800" dirty="0" err="1">
                <a:latin typeface="Century Gothic" pitchFamily="34" charset="0"/>
              </a:rPr>
              <a:t>itamin</a:t>
            </a:r>
            <a:r>
              <a:rPr lang="en-US" sz="1800" dirty="0">
                <a:latin typeface="Century Gothic" pitchFamily="34" charset="0"/>
              </a:rPr>
              <a:t> K</a:t>
            </a:r>
            <a:r>
              <a:rPr lang="en-US" sz="1800" baseline="-25000" dirty="0">
                <a:latin typeface="Century Gothic" pitchFamily="34" charset="0"/>
              </a:rPr>
              <a:t>2</a:t>
            </a:r>
            <a:r>
              <a:rPr lang="en-US" sz="1800" dirty="0">
                <a:latin typeface="Century Gothic" pitchFamily="34" charset="0"/>
              </a:rPr>
              <a:t> </a:t>
            </a:r>
            <a:r>
              <a:rPr lang="cs-CZ" sz="1800" dirty="0" err="1">
                <a:latin typeface="Century Gothic" pitchFamily="34" charset="0"/>
              </a:rPr>
              <a:t>is</a:t>
            </a:r>
            <a:r>
              <a:rPr lang="cs-CZ" sz="1800" dirty="0">
                <a:latin typeface="Century Gothic" pitchFamily="34" charset="0"/>
              </a:rPr>
              <a:t> </a:t>
            </a:r>
            <a:r>
              <a:rPr lang="cs-CZ" sz="1800" dirty="0" err="1">
                <a:latin typeface="Century Gothic" pitchFamily="34" charset="0"/>
              </a:rPr>
              <a:t>substantial</a:t>
            </a:r>
            <a:r>
              <a:rPr lang="cs-CZ" sz="1800" dirty="0">
                <a:latin typeface="Century Gothic" pitchFamily="34" charset="0"/>
              </a:rPr>
              <a:t> </a:t>
            </a:r>
            <a:r>
              <a:rPr lang="cs-CZ" sz="1800" dirty="0" err="1">
                <a:latin typeface="Century Gothic" pitchFamily="34" charset="0"/>
              </a:rPr>
              <a:t>cofactor</a:t>
            </a:r>
            <a:r>
              <a:rPr lang="cs-CZ" sz="1800" dirty="0">
                <a:latin typeface="Century Gothic" pitchFamily="34" charset="0"/>
              </a:rPr>
              <a:t> </a:t>
            </a:r>
            <a:r>
              <a:rPr lang="cs-CZ" sz="1800" dirty="0" err="1">
                <a:latin typeface="Century Gothic" pitchFamily="34" charset="0"/>
              </a:rPr>
              <a:t>for</a:t>
            </a:r>
            <a:r>
              <a:rPr lang="cs-CZ" sz="1800" dirty="0">
                <a:latin typeface="Century Gothic" pitchFamily="34" charset="0"/>
              </a:rPr>
              <a:t> </a:t>
            </a:r>
            <a:r>
              <a:rPr lang="en-US" sz="1800" dirty="0">
                <a:latin typeface="Century Gothic" pitchFamily="34" charset="0"/>
              </a:rPr>
              <a:t> γ-</a:t>
            </a:r>
            <a:r>
              <a:rPr lang="cs-CZ" sz="1800" dirty="0">
                <a:latin typeface="Century Gothic" pitchFamily="34" charset="0"/>
              </a:rPr>
              <a:t>c</a:t>
            </a:r>
            <a:r>
              <a:rPr lang="en-US" sz="1800" dirty="0" err="1">
                <a:latin typeface="Century Gothic" pitchFamily="34" charset="0"/>
              </a:rPr>
              <a:t>arboxyl</a:t>
            </a:r>
            <a:r>
              <a:rPr lang="cs-CZ" sz="1800" dirty="0" err="1">
                <a:latin typeface="Century Gothic" pitchFamily="34" charset="0"/>
              </a:rPr>
              <a:t>ase</a:t>
            </a:r>
            <a:r>
              <a:rPr lang="cs-CZ" sz="1800" dirty="0">
                <a:latin typeface="Century Gothic" pitchFamily="34" charset="0"/>
              </a:rPr>
              <a:t>, enzyme </a:t>
            </a:r>
            <a:r>
              <a:rPr lang="cs-CZ" sz="1800" dirty="0" err="1">
                <a:latin typeface="Century Gothic" pitchFamily="34" charset="0"/>
              </a:rPr>
              <a:t>which</a:t>
            </a:r>
            <a:r>
              <a:rPr lang="cs-CZ" sz="1800" dirty="0">
                <a:latin typeface="Century Gothic" pitchFamily="34" charset="0"/>
              </a:rPr>
              <a:t> </a:t>
            </a:r>
            <a:r>
              <a:rPr lang="cs-CZ" sz="1800" dirty="0" err="1">
                <a:latin typeface="Century Gothic" pitchFamily="34" charset="0"/>
              </a:rPr>
              <a:t>catalyses</a:t>
            </a:r>
            <a:r>
              <a:rPr lang="cs-CZ" sz="1800" dirty="0">
                <a:latin typeface="Century Gothic" pitchFamily="34" charset="0"/>
              </a:rPr>
              <a:t> </a:t>
            </a:r>
            <a:r>
              <a:rPr lang="cs-CZ" sz="1800" dirty="0" err="1">
                <a:latin typeface="Century Gothic" pitchFamily="34" charset="0"/>
              </a:rPr>
              <a:t>conversion</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specific</a:t>
            </a:r>
            <a:r>
              <a:rPr lang="cs-CZ" sz="1800" dirty="0">
                <a:latin typeface="Century Gothic" pitchFamily="34" charset="0"/>
              </a:rPr>
              <a:t> </a:t>
            </a:r>
            <a:r>
              <a:rPr lang="cs-CZ" sz="1800" dirty="0" err="1">
                <a:latin typeface="Century Gothic" pitchFamily="34" charset="0"/>
              </a:rPr>
              <a:t>residuals</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glutamic</a:t>
            </a:r>
            <a:r>
              <a:rPr lang="cs-CZ" sz="1800" dirty="0">
                <a:latin typeface="Century Gothic" pitchFamily="34" charset="0"/>
              </a:rPr>
              <a:t> acid to </a:t>
            </a:r>
            <a:r>
              <a:rPr lang="en-US" sz="1800" dirty="0" err="1">
                <a:latin typeface="Century Gothic" pitchFamily="34" charset="0"/>
              </a:rPr>
              <a:t>Gla</a:t>
            </a:r>
            <a:r>
              <a:rPr lang="cs-CZ" sz="1800" dirty="0">
                <a:latin typeface="Century Gothic" pitchFamily="34" charset="0"/>
              </a:rPr>
              <a:t> </a:t>
            </a:r>
            <a:r>
              <a:rPr lang="cs-CZ" sz="1800" dirty="0" err="1">
                <a:latin typeface="Century Gothic" pitchFamily="34" charset="0"/>
              </a:rPr>
              <a:t>residuals</a:t>
            </a:r>
            <a:r>
              <a:rPr lang="en-US" sz="1800" dirty="0">
                <a:latin typeface="Century Gothic" pitchFamily="34" charset="0"/>
              </a:rPr>
              <a:t> </a:t>
            </a:r>
            <a:endParaRPr lang="cs-CZ" sz="1800" dirty="0">
              <a:latin typeface="Century Gothic" pitchFamily="34" charset="0"/>
            </a:endParaRPr>
          </a:p>
          <a:p>
            <a:pPr marL="285750" indent="-285750">
              <a:buFont typeface="Courier New" pitchFamily="49" charset="0"/>
              <a:buChar char="o"/>
              <a:defRPr/>
            </a:pPr>
            <a:r>
              <a:rPr lang="en-US" sz="1800" dirty="0">
                <a:latin typeface="Century Gothic" pitchFamily="34" charset="0"/>
              </a:rPr>
              <a:t>Vitamin K</a:t>
            </a:r>
            <a:r>
              <a:rPr lang="en-US" sz="1800" baseline="-25000" dirty="0">
                <a:latin typeface="Century Gothic" pitchFamily="34" charset="0"/>
              </a:rPr>
              <a:t>2</a:t>
            </a:r>
            <a:r>
              <a:rPr lang="en-US" sz="1800" dirty="0">
                <a:latin typeface="Century Gothic" pitchFamily="34" charset="0"/>
              </a:rPr>
              <a:t> </a:t>
            </a:r>
            <a:r>
              <a:rPr lang="cs-CZ" sz="1800" dirty="0" err="1">
                <a:latin typeface="Century Gothic" pitchFamily="34" charset="0"/>
              </a:rPr>
              <a:t>is</a:t>
            </a:r>
            <a:r>
              <a:rPr lang="cs-CZ" sz="1800" dirty="0">
                <a:latin typeface="Century Gothic" pitchFamily="34" charset="0"/>
              </a:rPr>
              <a:t> </a:t>
            </a:r>
            <a:r>
              <a:rPr lang="cs-CZ" sz="1800" dirty="0" err="1">
                <a:latin typeface="Century Gothic" pitchFamily="34" charset="0"/>
              </a:rPr>
              <a:t>necessary</a:t>
            </a:r>
            <a:r>
              <a:rPr lang="cs-CZ" sz="1800" dirty="0">
                <a:latin typeface="Century Gothic" pitchFamily="34" charset="0"/>
              </a:rPr>
              <a:t> </a:t>
            </a:r>
            <a:r>
              <a:rPr lang="cs-CZ" sz="1800" dirty="0" err="1">
                <a:latin typeface="Century Gothic" pitchFamily="34" charset="0"/>
              </a:rPr>
              <a:t>for</a:t>
            </a:r>
            <a:r>
              <a:rPr lang="cs-CZ" sz="1800" dirty="0">
                <a:latin typeface="Century Gothic" pitchFamily="34" charset="0"/>
              </a:rPr>
              <a:t> </a:t>
            </a:r>
            <a:r>
              <a:rPr lang="en-US" sz="1800" dirty="0">
                <a:latin typeface="Century Gothic" pitchFamily="34" charset="0"/>
              </a:rPr>
              <a:t> γ-</a:t>
            </a:r>
            <a:r>
              <a:rPr lang="cs-CZ" sz="1800" dirty="0">
                <a:latin typeface="Century Gothic" pitchFamily="34" charset="0"/>
              </a:rPr>
              <a:t>c</a:t>
            </a:r>
            <a:r>
              <a:rPr lang="en-US" sz="1800" dirty="0" err="1">
                <a:latin typeface="Century Gothic" pitchFamily="34" charset="0"/>
              </a:rPr>
              <a:t>arboxyla</a:t>
            </a:r>
            <a:r>
              <a:rPr lang="cs-CZ" sz="1800" dirty="0" err="1">
                <a:latin typeface="Century Gothic" pitchFamily="34" charset="0"/>
              </a:rPr>
              <a:t>tion</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proteins</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bone matrix </a:t>
            </a:r>
            <a:r>
              <a:rPr lang="cs-CZ" sz="1800" dirty="0" err="1">
                <a:latin typeface="Century Gothic" pitchFamily="34" charset="0"/>
              </a:rPr>
              <a:t>which</a:t>
            </a:r>
            <a:r>
              <a:rPr lang="cs-CZ" sz="1800" dirty="0">
                <a:latin typeface="Century Gothic" pitchFamily="34" charset="0"/>
              </a:rPr>
              <a:t> </a:t>
            </a:r>
            <a:r>
              <a:rPr lang="cs-CZ" sz="1800" dirty="0" err="1">
                <a:latin typeface="Century Gothic" pitchFamily="34" charset="0"/>
              </a:rPr>
              <a:t>contain</a:t>
            </a:r>
            <a:r>
              <a:rPr lang="cs-CZ" sz="1800" dirty="0">
                <a:latin typeface="Century Gothic" pitchFamily="34" charset="0"/>
              </a:rPr>
              <a:t> </a:t>
            </a:r>
            <a:r>
              <a:rPr lang="en-US" sz="1800" dirty="0" err="1">
                <a:latin typeface="Century Gothic" pitchFamily="34" charset="0"/>
              </a:rPr>
              <a:t>Gla</a:t>
            </a:r>
            <a:r>
              <a:rPr lang="cs-CZ" sz="1800" dirty="0">
                <a:latin typeface="Century Gothic" pitchFamily="34" charset="0"/>
              </a:rPr>
              <a:t> as </a:t>
            </a:r>
            <a:r>
              <a:rPr lang="en-US" sz="1800" dirty="0">
                <a:solidFill>
                  <a:srgbClr val="FF0000"/>
                </a:solidFill>
                <a:latin typeface="Century Gothic" pitchFamily="34" charset="0"/>
              </a:rPr>
              <a:t>MGP</a:t>
            </a:r>
            <a:r>
              <a:rPr lang="cs-CZ" sz="1800" dirty="0">
                <a:solidFill>
                  <a:srgbClr val="FF0000"/>
                </a:solidFill>
                <a:latin typeface="Century Gothic" pitchFamily="34" charset="0"/>
              </a:rPr>
              <a:t> (= matrix </a:t>
            </a:r>
            <a:r>
              <a:rPr lang="cs-CZ" sz="1800" dirty="0" err="1">
                <a:solidFill>
                  <a:srgbClr val="FF0000"/>
                </a:solidFill>
                <a:latin typeface="Century Gothic" pitchFamily="34" charset="0"/>
              </a:rPr>
              <a:t>Gla</a:t>
            </a:r>
            <a:r>
              <a:rPr lang="cs-CZ" sz="1800" dirty="0">
                <a:solidFill>
                  <a:srgbClr val="FF0000"/>
                </a:solidFill>
                <a:latin typeface="Century Gothic" pitchFamily="34" charset="0"/>
              </a:rPr>
              <a:t> protein) </a:t>
            </a:r>
            <a:r>
              <a:rPr lang="en-US" sz="1800" dirty="0">
                <a:solidFill>
                  <a:srgbClr val="FF0000"/>
                </a:solidFill>
                <a:latin typeface="Century Gothic" pitchFamily="34" charset="0"/>
              </a:rPr>
              <a:t> a </a:t>
            </a:r>
            <a:r>
              <a:rPr lang="en-US" sz="1800" dirty="0" err="1">
                <a:solidFill>
                  <a:srgbClr val="FF0000"/>
                </a:solidFill>
                <a:latin typeface="Century Gothic" pitchFamily="34" charset="0"/>
              </a:rPr>
              <a:t>osteo</a:t>
            </a:r>
            <a:r>
              <a:rPr lang="cs-CZ" sz="1800" dirty="0">
                <a:solidFill>
                  <a:srgbClr val="FF0000"/>
                </a:solidFill>
                <a:latin typeface="Century Gothic" pitchFamily="34" charset="0"/>
              </a:rPr>
              <a:t>k</a:t>
            </a:r>
            <a:r>
              <a:rPr lang="en-US" sz="1800" dirty="0" err="1">
                <a:solidFill>
                  <a:srgbClr val="FF0000"/>
                </a:solidFill>
                <a:latin typeface="Century Gothic" pitchFamily="34" charset="0"/>
              </a:rPr>
              <a:t>alcin</a:t>
            </a:r>
            <a:r>
              <a:rPr lang="en-US" sz="1800" dirty="0">
                <a:solidFill>
                  <a:srgbClr val="FF0000"/>
                </a:solidFill>
                <a:latin typeface="Century Gothic" pitchFamily="34" charset="0"/>
              </a:rPr>
              <a:t>. </a:t>
            </a:r>
            <a:endParaRPr lang="cs-CZ" sz="1800" dirty="0">
              <a:solidFill>
                <a:srgbClr val="FF0000"/>
              </a:solidFill>
              <a:latin typeface="Century Gothic" pitchFamily="34" charset="0"/>
            </a:endParaRPr>
          </a:p>
          <a:p>
            <a:pPr marL="285750" indent="-285750">
              <a:buFont typeface="Courier New" pitchFamily="49" charset="0"/>
              <a:buChar char="o"/>
              <a:defRPr/>
            </a:pPr>
            <a:r>
              <a:rPr lang="cs-CZ" sz="1800" dirty="0" err="1">
                <a:latin typeface="Century Gothic" pitchFamily="34" charset="0"/>
              </a:rPr>
              <a:t>Uncompleted</a:t>
            </a:r>
            <a:r>
              <a:rPr lang="cs-CZ" sz="1800" dirty="0">
                <a:latin typeface="Century Gothic" pitchFamily="34" charset="0"/>
              </a:rPr>
              <a:t>  </a:t>
            </a:r>
            <a:r>
              <a:rPr lang="en-US" sz="1800" dirty="0">
                <a:latin typeface="Century Gothic" pitchFamily="34" charset="0"/>
              </a:rPr>
              <a:t>γ-</a:t>
            </a:r>
            <a:r>
              <a:rPr lang="cs-CZ" sz="1800" dirty="0">
                <a:latin typeface="Century Gothic" pitchFamily="34" charset="0"/>
              </a:rPr>
              <a:t>c</a:t>
            </a:r>
            <a:r>
              <a:rPr lang="en-US" sz="1800" dirty="0" err="1">
                <a:latin typeface="Century Gothic" pitchFamily="34" charset="0"/>
              </a:rPr>
              <a:t>arboxyla</a:t>
            </a:r>
            <a:r>
              <a:rPr lang="cs-CZ" sz="1800" dirty="0" err="1">
                <a:latin typeface="Century Gothic" pitchFamily="34" charset="0"/>
              </a:rPr>
              <a:t>tion</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osteocalcin</a:t>
            </a:r>
            <a:r>
              <a:rPr lang="cs-CZ" sz="1800" dirty="0">
                <a:latin typeface="Century Gothic" pitchFamily="34" charset="0"/>
              </a:rPr>
              <a:t> and </a:t>
            </a:r>
            <a:r>
              <a:rPr lang="en-US" sz="1800" dirty="0">
                <a:latin typeface="Century Gothic" pitchFamily="34" charset="0"/>
              </a:rPr>
              <a:t>MGP </a:t>
            </a:r>
            <a:r>
              <a:rPr lang="cs-CZ" sz="1800" dirty="0" err="1">
                <a:latin typeface="Century Gothic" pitchFamily="34" charset="0"/>
              </a:rPr>
              <a:t>during</a:t>
            </a:r>
            <a:r>
              <a:rPr lang="cs-CZ" sz="1800" dirty="0">
                <a:latin typeface="Century Gothic" pitchFamily="34" charset="0"/>
              </a:rPr>
              <a:t> vitamin K </a:t>
            </a:r>
            <a:r>
              <a:rPr lang="cs-CZ" sz="1800" dirty="0" err="1">
                <a:latin typeface="Century Gothic" pitchFamily="34" charset="0"/>
              </a:rPr>
              <a:t>decrease</a:t>
            </a:r>
            <a:r>
              <a:rPr lang="cs-CZ" sz="1800" dirty="0">
                <a:latin typeface="Century Gothic" pitchFamily="34" charset="0"/>
              </a:rPr>
              <a:t> </a:t>
            </a:r>
            <a:r>
              <a:rPr lang="cs-CZ" sz="1800" dirty="0" err="1">
                <a:latin typeface="Century Gothic" pitchFamily="34" charset="0"/>
              </a:rPr>
              <a:t>lead</a:t>
            </a:r>
            <a:r>
              <a:rPr lang="cs-CZ" sz="1800" dirty="0">
                <a:latin typeface="Century Gothic" pitchFamily="34" charset="0"/>
              </a:rPr>
              <a:t> to </a:t>
            </a:r>
            <a:r>
              <a:rPr lang="cs-CZ" sz="1800" dirty="0" err="1">
                <a:latin typeface="Century Gothic" pitchFamily="34" charset="0"/>
              </a:rPr>
              <a:t>osteoporosis</a:t>
            </a:r>
            <a:r>
              <a:rPr lang="cs-CZ" sz="1800" dirty="0">
                <a:latin typeface="Century Gothic" pitchFamily="34" charset="0"/>
              </a:rPr>
              <a:t> and </a:t>
            </a:r>
            <a:r>
              <a:rPr lang="cs-CZ" sz="1800" dirty="0" err="1">
                <a:latin typeface="Century Gothic" pitchFamily="34" charset="0"/>
              </a:rPr>
              <a:t>high</a:t>
            </a:r>
            <a:r>
              <a:rPr lang="cs-CZ" sz="1800" dirty="0">
                <a:latin typeface="Century Gothic" pitchFamily="34" charset="0"/>
              </a:rPr>
              <a:t> risk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fractures</a:t>
            </a:r>
            <a:r>
              <a:rPr lang="cs-CZ" sz="1800" dirty="0">
                <a:latin typeface="Century Gothic" pitchFamily="34" charset="0"/>
              </a:rPr>
              <a:t>.</a:t>
            </a:r>
            <a:r>
              <a:rPr lang="en-US" sz="1800" dirty="0">
                <a:latin typeface="Century Gothic" pitchFamily="34" charset="0"/>
              </a:rPr>
              <a:t>  </a:t>
            </a:r>
            <a:r>
              <a:rPr lang="cs-CZ" sz="1800" dirty="0">
                <a:latin typeface="Century Gothic" pitchFamily="34" charset="0"/>
              </a:rPr>
              <a:t>V</a:t>
            </a:r>
            <a:r>
              <a:rPr lang="en-US" sz="1800" dirty="0" err="1">
                <a:latin typeface="Century Gothic" pitchFamily="34" charset="0"/>
              </a:rPr>
              <a:t>itamin</a:t>
            </a:r>
            <a:r>
              <a:rPr lang="en-US" sz="1800" dirty="0">
                <a:latin typeface="Century Gothic" pitchFamily="34" charset="0"/>
              </a:rPr>
              <a:t> K</a:t>
            </a:r>
            <a:r>
              <a:rPr lang="en-US" sz="1800" baseline="-25000" dirty="0">
                <a:latin typeface="Century Gothic" pitchFamily="34" charset="0"/>
              </a:rPr>
              <a:t>2</a:t>
            </a:r>
            <a:r>
              <a:rPr lang="en-US" sz="1800" dirty="0">
                <a:latin typeface="Century Gothic" pitchFamily="34" charset="0"/>
              </a:rPr>
              <a:t>  </a:t>
            </a:r>
            <a:r>
              <a:rPr lang="en-US" sz="1800" dirty="0" err="1">
                <a:latin typeface="Century Gothic" pitchFamily="34" charset="0"/>
              </a:rPr>
              <a:t>stimul</a:t>
            </a:r>
            <a:r>
              <a:rPr lang="cs-CZ" sz="1800" dirty="0" err="1">
                <a:latin typeface="Century Gothic" pitchFamily="34" charset="0"/>
              </a:rPr>
              <a:t>ates</a:t>
            </a:r>
            <a:r>
              <a:rPr lang="cs-CZ" sz="1800" dirty="0">
                <a:latin typeface="Century Gothic" pitchFamily="34" charset="0"/>
              </a:rPr>
              <a:t> </a:t>
            </a:r>
            <a:r>
              <a:rPr lang="cs-CZ" sz="1800" dirty="0" err="1">
                <a:latin typeface="Century Gothic" pitchFamily="34" charset="0"/>
              </a:rPr>
              <a:t>synthesis</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osteoblastic</a:t>
            </a:r>
            <a:r>
              <a:rPr lang="cs-CZ" sz="1800" dirty="0">
                <a:latin typeface="Century Gothic" pitchFamily="34" charset="0"/>
              </a:rPr>
              <a:t> </a:t>
            </a:r>
            <a:r>
              <a:rPr lang="cs-CZ" sz="1800" dirty="0" err="1">
                <a:latin typeface="Century Gothic" pitchFamily="34" charset="0"/>
              </a:rPr>
              <a:t>markers</a:t>
            </a:r>
            <a:r>
              <a:rPr lang="cs-CZ" sz="1800" dirty="0">
                <a:latin typeface="Century Gothic" pitchFamily="34" charset="0"/>
              </a:rPr>
              <a:t> and bone </a:t>
            </a:r>
            <a:r>
              <a:rPr lang="cs-CZ" sz="1800" dirty="0" err="1">
                <a:latin typeface="Century Gothic" pitchFamily="34" charset="0"/>
              </a:rPr>
              <a:t>deposition</a:t>
            </a:r>
            <a:r>
              <a:rPr lang="en-US" sz="1800" dirty="0">
                <a:latin typeface="Century Gothic" pitchFamily="34" charset="0"/>
              </a:rPr>
              <a:t>. </a:t>
            </a:r>
            <a:endParaRPr lang="cs-CZ" sz="1800" dirty="0">
              <a:latin typeface="Century Gothic" pitchFamily="34" charset="0"/>
            </a:endParaRPr>
          </a:p>
          <a:p>
            <a:pPr marL="285750" indent="-285750">
              <a:buFont typeface="Courier New" pitchFamily="49" charset="0"/>
              <a:buChar char="o"/>
              <a:defRPr/>
            </a:pPr>
            <a:r>
              <a:rPr lang="en-US" sz="1800" dirty="0">
                <a:latin typeface="Century Gothic" pitchFamily="34" charset="0"/>
              </a:rPr>
              <a:t>Vitamin K</a:t>
            </a:r>
            <a:r>
              <a:rPr lang="en-US" sz="1800" baseline="-25000" dirty="0">
                <a:latin typeface="Century Gothic" pitchFamily="34" charset="0"/>
              </a:rPr>
              <a:t>2</a:t>
            </a:r>
            <a:r>
              <a:rPr lang="en-US" sz="1800" dirty="0">
                <a:latin typeface="Century Gothic" pitchFamily="34" charset="0"/>
              </a:rPr>
              <a:t> </a:t>
            </a:r>
            <a:r>
              <a:rPr lang="cs-CZ" sz="1800" dirty="0">
                <a:latin typeface="Century Gothic" pitchFamily="34" charset="0"/>
              </a:rPr>
              <a:t> </a:t>
            </a:r>
            <a:r>
              <a:rPr lang="cs-CZ" sz="1800" dirty="0" err="1">
                <a:latin typeface="Century Gothic" pitchFamily="34" charset="0"/>
              </a:rPr>
              <a:t>decreases</a:t>
            </a:r>
            <a:r>
              <a:rPr lang="cs-CZ" sz="1800" dirty="0">
                <a:latin typeface="Century Gothic" pitchFamily="34" charset="0"/>
              </a:rPr>
              <a:t> bone </a:t>
            </a:r>
            <a:r>
              <a:rPr lang="cs-CZ" sz="1800" dirty="0" err="1">
                <a:latin typeface="Century Gothic" pitchFamily="34" charset="0"/>
              </a:rPr>
              <a:t>reabsorbtion</a:t>
            </a:r>
            <a:r>
              <a:rPr lang="cs-CZ" sz="1800" dirty="0">
                <a:latin typeface="Century Gothic" pitchFamily="34" charset="0"/>
              </a:rPr>
              <a:t> by </a:t>
            </a:r>
            <a:r>
              <a:rPr lang="cs-CZ" sz="1800" dirty="0" err="1">
                <a:latin typeface="Century Gothic" pitchFamily="34" charset="0"/>
              </a:rPr>
              <a:t>inhibition</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osteclasts</a:t>
            </a:r>
            <a:r>
              <a:rPr lang="cs-CZ" sz="1800" dirty="0">
                <a:latin typeface="Century Gothic" pitchFamily="34" charset="0"/>
              </a:rPr>
              <a:t> </a:t>
            </a:r>
            <a:r>
              <a:rPr lang="cs-CZ" sz="1800" dirty="0" err="1">
                <a:latin typeface="Century Gothic" pitchFamily="34" charset="0"/>
              </a:rPr>
              <a:t>formation</a:t>
            </a:r>
            <a:r>
              <a:rPr lang="cs-CZ" sz="1800" dirty="0">
                <a:latin typeface="Century Gothic" pitchFamily="34" charset="0"/>
              </a:rPr>
              <a:t> and by </a:t>
            </a:r>
            <a:r>
              <a:rPr lang="cs-CZ" sz="1800" dirty="0" err="1">
                <a:latin typeface="Century Gothic" pitchFamily="34" charset="0"/>
              </a:rPr>
              <a:t>decrease</a:t>
            </a:r>
            <a:r>
              <a:rPr lang="cs-CZ" sz="1800" dirty="0">
                <a:latin typeface="Century Gothic" pitchFamily="34" charset="0"/>
              </a:rPr>
              <a:t> </a:t>
            </a:r>
            <a:r>
              <a:rPr lang="cs-CZ" sz="1800" dirty="0" err="1">
                <a:latin typeface="Century Gothic" pitchFamily="34" charset="0"/>
              </a:rPr>
              <a:t>of</a:t>
            </a:r>
            <a:r>
              <a:rPr lang="cs-CZ" sz="1800" dirty="0">
                <a:latin typeface="Century Gothic" pitchFamily="34" charset="0"/>
              </a:rPr>
              <a:t> </a:t>
            </a:r>
            <a:r>
              <a:rPr lang="cs-CZ" sz="1800" dirty="0" err="1">
                <a:latin typeface="Century Gothic" pitchFamily="34" charset="0"/>
              </a:rPr>
              <a:t>their</a:t>
            </a:r>
            <a:r>
              <a:rPr lang="cs-CZ" sz="1800" dirty="0">
                <a:latin typeface="Century Gothic" pitchFamily="34" charset="0"/>
              </a:rPr>
              <a:t> </a:t>
            </a:r>
            <a:r>
              <a:rPr lang="cs-CZ" sz="1800" dirty="0" err="1">
                <a:latin typeface="Century Gothic" pitchFamily="34" charset="0"/>
              </a:rPr>
              <a:t>resorbtion</a:t>
            </a:r>
            <a:r>
              <a:rPr lang="cs-CZ" sz="1800" dirty="0">
                <a:latin typeface="Century Gothic" pitchFamily="34" charset="0"/>
              </a:rPr>
              <a:t> </a:t>
            </a:r>
            <a:r>
              <a:rPr lang="cs-CZ" sz="1800" dirty="0" err="1">
                <a:latin typeface="Century Gothic" pitchFamily="34" charset="0"/>
              </a:rPr>
              <a:t>activity</a:t>
            </a:r>
            <a:r>
              <a:rPr lang="cs-CZ" sz="1800" dirty="0">
                <a:latin typeface="Century Gothic" pitchFamily="34" charset="0"/>
              </a:rPr>
              <a:t>.</a:t>
            </a:r>
            <a:r>
              <a:rPr lang="en-US" sz="1800" dirty="0">
                <a:latin typeface="Century Gothic" pitchFamily="34" charset="0"/>
              </a:rPr>
              <a:t> </a:t>
            </a:r>
            <a:endParaRPr lang="cs-CZ" sz="1800" dirty="0">
              <a:latin typeface="Century Gothic" pitchFamily="34" charset="0"/>
            </a:endParaRPr>
          </a:p>
          <a:p>
            <a:pPr marL="285750" indent="-285750">
              <a:buFont typeface="Courier New" pitchFamily="49" charset="0"/>
              <a:buChar char="o"/>
              <a:defRPr/>
            </a:pPr>
            <a:r>
              <a:rPr lang="cs-CZ" sz="1800" dirty="0">
                <a:latin typeface="Century Gothic" pitchFamily="34" charset="0"/>
              </a:rPr>
              <a:t>V</a:t>
            </a:r>
            <a:r>
              <a:rPr lang="en-US" sz="1800" dirty="0" err="1">
                <a:latin typeface="Century Gothic" pitchFamily="34" charset="0"/>
              </a:rPr>
              <a:t>itamin</a:t>
            </a:r>
            <a:r>
              <a:rPr lang="en-US" sz="1800" dirty="0">
                <a:latin typeface="Century Gothic" pitchFamily="34" charset="0"/>
              </a:rPr>
              <a:t> K</a:t>
            </a:r>
            <a:r>
              <a:rPr lang="en-US" sz="1800" baseline="-25000" dirty="0">
                <a:latin typeface="Century Gothic" pitchFamily="34" charset="0"/>
              </a:rPr>
              <a:t>2</a:t>
            </a:r>
            <a:r>
              <a:rPr lang="en-US" sz="1800" dirty="0">
                <a:latin typeface="Century Gothic" pitchFamily="34" charset="0"/>
              </a:rPr>
              <a:t> </a:t>
            </a:r>
            <a:r>
              <a:rPr lang="cs-CZ" sz="1800" dirty="0">
                <a:latin typeface="Century Gothic" pitchFamily="34" charset="0"/>
              </a:rPr>
              <a:t> </a:t>
            </a:r>
            <a:r>
              <a:rPr lang="cs-CZ" sz="1800" dirty="0" err="1">
                <a:latin typeface="Century Gothic" pitchFamily="34" charset="0"/>
              </a:rPr>
              <a:t>treatment</a:t>
            </a:r>
            <a:r>
              <a:rPr lang="cs-CZ" sz="1800" dirty="0">
                <a:latin typeface="Century Gothic" pitchFamily="34" charset="0"/>
              </a:rPr>
              <a:t> </a:t>
            </a:r>
            <a:r>
              <a:rPr lang="cs-CZ" sz="1800" dirty="0" err="1">
                <a:latin typeface="Century Gothic" pitchFamily="34" charset="0"/>
              </a:rPr>
              <a:t>induces</a:t>
            </a:r>
            <a:r>
              <a:rPr lang="cs-CZ" sz="1800" dirty="0">
                <a:latin typeface="Century Gothic" pitchFamily="34" charset="0"/>
              </a:rPr>
              <a:t> </a:t>
            </a:r>
            <a:r>
              <a:rPr lang="cs-CZ" sz="1800" dirty="0" err="1">
                <a:latin typeface="Century Gothic" pitchFamily="34" charset="0"/>
              </a:rPr>
              <a:t>osteoclast</a:t>
            </a:r>
            <a:r>
              <a:rPr lang="cs-CZ" sz="1800" dirty="0">
                <a:latin typeface="Century Gothic" pitchFamily="34" charset="0"/>
              </a:rPr>
              <a:t> </a:t>
            </a:r>
            <a:r>
              <a:rPr lang="cs-CZ" sz="1800" dirty="0" err="1">
                <a:latin typeface="Century Gothic" pitchFamily="34" charset="0"/>
              </a:rPr>
              <a:t>apoptosis</a:t>
            </a:r>
            <a:r>
              <a:rPr lang="cs-CZ" sz="1800" dirty="0">
                <a:latin typeface="Century Gothic" pitchFamily="34" charset="0"/>
              </a:rPr>
              <a:t>, but  </a:t>
            </a:r>
            <a:r>
              <a:rPr lang="cs-CZ" sz="1800" dirty="0" err="1">
                <a:latin typeface="Century Gothic" pitchFamily="34" charset="0"/>
              </a:rPr>
              <a:t>inhibits</a:t>
            </a:r>
            <a:r>
              <a:rPr lang="cs-CZ" sz="1800" dirty="0">
                <a:latin typeface="Century Gothic" pitchFamily="34" charset="0"/>
              </a:rPr>
              <a:t>  </a:t>
            </a:r>
            <a:r>
              <a:rPr lang="cs-CZ" sz="1800" dirty="0" err="1">
                <a:latin typeface="Century Gothic" pitchFamily="34" charset="0"/>
              </a:rPr>
              <a:t>osteoblasts</a:t>
            </a:r>
            <a:r>
              <a:rPr lang="cs-CZ" sz="1800" dirty="0">
                <a:latin typeface="Century Gothic" pitchFamily="34" charset="0"/>
              </a:rPr>
              <a:t> </a:t>
            </a:r>
            <a:r>
              <a:rPr lang="cs-CZ" sz="1800" dirty="0" err="1">
                <a:latin typeface="Century Gothic" pitchFamily="34" charset="0"/>
              </a:rPr>
              <a:t>apoptosis</a:t>
            </a:r>
            <a:r>
              <a:rPr lang="cs-CZ" sz="1800" dirty="0">
                <a:latin typeface="Century Gothic" pitchFamily="34" charset="0"/>
              </a:rPr>
              <a:t> </a:t>
            </a:r>
            <a:r>
              <a:rPr lang="cs-CZ" sz="1800" dirty="0" err="1">
                <a:latin typeface="Century Gothic" pitchFamily="34" charset="0"/>
              </a:rPr>
              <a:t>which</a:t>
            </a:r>
            <a:r>
              <a:rPr lang="cs-CZ" sz="1800" dirty="0">
                <a:latin typeface="Century Gothic" pitchFamily="34" charset="0"/>
              </a:rPr>
              <a:t> </a:t>
            </a:r>
            <a:r>
              <a:rPr lang="cs-CZ" sz="1800" dirty="0" err="1">
                <a:latin typeface="Century Gothic" pitchFamily="34" charset="0"/>
              </a:rPr>
              <a:t>is</a:t>
            </a:r>
            <a:r>
              <a:rPr lang="cs-CZ" sz="1800" dirty="0">
                <a:latin typeface="Century Gothic" pitchFamily="34" charset="0"/>
              </a:rPr>
              <a:t> </a:t>
            </a:r>
            <a:r>
              <a:rPr lang="cs-CZ" sz="1800" dirty="0" err="1">
                <a:latin typeface="Century Gothic" pitchFamily="34" charset="0"/>
              </a:rPr>
              <a:t>leading</a:t>
            </a:r>
            <a:r>
              <a:rPr lang="cs-CZ" sz="1800" dirty="0">
                <a:latin typeface="Century Gothic" pitchFamily="34" charset="0"/>
              </a:rPr>
              <a:t> to </a:t>
            </a:r>
            <a:r>
              <a:rPr lang="cs-CZ" sz="1800" dirty="0" err="1">
                <a:latin typeface="Century Gothic" pitchFamily="34" charset="0"/>
              </a:rPr>
              <a:t>increased</a:t>
            </a:r>
            <a:r>
              <a:rPr lang="cs-CZ" sz="1800" dirty="0">
                <a:latin typeface="Century Gothic" pitchFamily="34" charset="0"/>
              </a:rPr>
              <a:t> bone </a:t>
            </a:r>
            <a:r>
              <a:rPr lang="cs-CZ" sz="1800" dirty="0" err="1">
                <a:latin typeface="Century Gothic" pitchFamily="34" charset="0"/>
              </a:rPr>
              <a:t>formation</a:t>
            </a:r>
            <a:r>
              <a:rPr lang="cs-CZ" sz="1800" dirty="0">
                <a:latin typeface="Century Gothic" pitchFamily="34" charset="0"/>
              </a:rPr>
              <a:t>.</a:t>
            </a:r>
          </a:p>
          <a:p>
            <a:pPr marL="285750" indent="-285750">
              <a:buFont typeface="Courier New" pitchFamily="49" charset="0"/>
              <a:buChar char="o"/>
              <a:defRPr/>
            </a:pPr>
            <a:r>
              <a:rPr lang="cs-CZ" sz="1800" dirty="0">
                <a:latin typeface="Century Gothic" pitchFamily="34" charset="0"/>
              </a:rPr>
              <a:t>Vitamin </a:t>
            </a:r>
            <a:r>
              <a:rPr lang="en-US" sz="1800" dirty="0">
                <a:latin typeface="Century Gothic" pitchFamily="34" charset="0"/>
              </a:rPr>
              <a:t>K</a:t>
            </a:r>
            <a:r>
              <a:rPr lang="en-US" sz="1800" baseline="-25000" dirty="0">
                <a:latin typeface="Century Gothic" pitchFamily="34" charset="0"/>
              </a:rPr>
              <a:t>2</a:t>
            </a:r>
            <a:r>
              <a:rPr lang="en-US" sz="1800" dirty="0">
                <a:latin typeface="Century Gothic" pitchFamily="34" charset="0"/>
              </a:rPr>
              <a:t> </a:t>
            </a:r>
            <a:r>
              <a:rPr lang="cs-CZ" sz="1800" dirty="0" err="1">
                <a:latin typeface="Century Gothic" pitchFamily="34" charset="0"/>
              </a:rPr>
              <a:t>supports</a:t>
            </a:r>
            <a:r>
              <a:rPr lang="cs-CZ" sz="1800" dirty="0">
                <a:latin typeface="Century Gothic" pitchFamily="34" charset="0"/>
              </a:rPr>
              <a:t> </a:t>
            </a:r>
            <a:r>
              <a:rPr lang="en-US" sz="1800" dirty="0" err="1">
                <a:latin typeface="Century Gothic" pitchFamily="34" charset="0"/>
              </a:rPr>
              <a:t>osteocalcin</a:t>
            </a:r>
            <a:r>
              <a:rPr lang="cs-CZ" sz="1800" dirty="0">
                <a:latin typeface="Century Gothic" pitchFamily="34" charset="0"/>
              </a:rPr>
              <a:t> </a:t>
            </a:r>
            <a:r>
              <a:rPr lang="cs-CZ" sz="1800" dirty="0" err="1">
                <a:latin typeface="Century Gothic" pitchFamily="34" charset="0"/>
              </a:rPr>
              <a:t>expression</a:t>
            </a:r>
            <a:r>
              <a:rPr lang="cs-CZ" sz="1800" dirty="0">
                <a:latin typeface="Century Gothic" pitchFamily="34" charset="0"/>
              </a:rPr>
              <a:t> ( </a:t>
            </a:r>
            <a:r>
              <a:rPr lang="cs-CZ" sz="1800" dirty="0" err="1">
                <a:latin typeface="Century Gothic" pitchFamily="34" charset="0"/>
              </a:rPr>
              <a:t>increases</a:t>
            </a:r>
            <a:r>
              <a:rPr lang="cs-CZ" sz="1800" dirty="0">
                <a:latin typeface="Century Gothic" pitchFamily="34" charset="0"/>
              </a:rPr>
              <a:t> </a:t>
            </a:r>
            <a:r>
              <a:rPr lang="cs-CZ" sz="1800" dirty="0" err="1">
                <a:latin typeface="Century Gothic" pitchFamily="34" charset="0"/>
              </a:rPr>
              <a:t>its</a:t>
            </a:r>
            <a:r>
              <a:rPr lang="cs-CZ" sz="1800" dirty="0">
                <a:latin typeface="Century Gothic" pitchFamily="34" charset="0"/>
              </a:rPr>
              <a:t> </a:t>
            </a:r>
            <a:r>
              <a:rPr lang="en-US" sz="1800" dirty="0">
                <a:latin typeface="Century Gothic" pitchFamily="34" charset="0"/>
              </a:rPr>
              <a:t>mRNA</a:t>
            </a:r>
            <a:r>
              <a:rPr lang="cs-CZ" sz="1800" dirty="0">
                <a:latin typeface="Century Gothic" pitchFamily="34" charset="0"/>
              </a:rPr>
              <a:t>) </a:t>
            </a:r>
            <a:r>
              <a:rPr lang="cs-CZ" sz="1800" dirty="0" err="1">
                <a:latin typeface="Century Gothic" pitchFamily="34" charset="0"/>
              </a:rPr>
              <a:t>which</a:t>
            </a:r>
            <a:r>
              <a:rPr lang="cs-CZ" sz="1800" dirty="0">
                <a:latin typeface="Century Gothic" pitchFamily="34" charset="0"/>
              </a:rPr>
              <a:t> </a:t>
            </a:r>
            <a:r>
              <a:rPr lang="cs-CZ" sz="1800" dirty="0" err="1">
                <a:latin typeface="Century Gothic" pitchFamily="34" charset="0"/>
              </a:rPr>
              <a:t>can</a:t>
            </a:r>
            <a:r>
              <a:rPr lang="cs-CZ" sz="1800" dirty="0">
                <a:latin typeface="Century Gothic" pitchFamily="34" charset="0"/>
              </a:rPr>
              <a:t> </a:t>
            </a:r>
            <a:r>
              <a:rPr lang="cs-CZ" sz="1800" dirty="0" err="1">
                <a:latin typeface="Century Gothic" pitchFamily="34" charset="0"/>
              </a:rPr>
              <a:t>be</a:t>
            </a:r>
            <a:r>
              <a:rPr lang="cs-CZ" sz="1800" dirty="0">
                <a:latin typeface="Century Gothic" pitchFamily="34" charset="0"/>
              </a:rPr>
              <a:t> </a:t>
            </a:r>
            <a:r>
              <a:rPr lang="cs-CZ" sz="1800" dirty="0" err="1">
                <a:latin typeface="Century Gothic" pitchFamily="34" charset="0"/>
              </a:rPr>
              <a:t>further</a:t>
            </a:r>
            <a:r>
              <a:rPr lang="cs-CZ" sz="1800" dirty="0">
                <a:latin typeface="Century Gothic" pitchFamily="34" charset="0"/>
              </a:rPr>
              <a:t> </a:t>
            </a:r>
            <a:r>
              <a:rPr lang="cs-CZ" sz="1800" dirty="0" err="1">
                <a:latin typeface="Century Gothic" pitchFamily="34" charset="0"/>
              </a:rPr>
              <a:t>modulated</a:t>
            </a:r>
            <a:r>
              <a:rPr lang="cs-CZ" sz="1800" dirty="0">
                <a:latin typeface="Century Gothic" pitchFamily="34" charset="0"/>
              </a:rPr>
              <a:t> by </a:t>
            </a:r>
            <a:r>
              <a:rPr lang="en-US" sz="1800" dirty="0">
                <a:latin typeface="Century Gothic" pitchFamily="34" charset="0"/>
              </a:rPr>
              <a:t>1</a:t>
            </a:r>
            <a:r>
              <a:rPr lang="cs-CZ" sz="1800" dirty="0">
                <a:latin typeface="Century Gothic" pitchFamily="34" charset="0"/>
              </a:rPr>
              <a:t>, 25</a:t>
            </a:r>
            <a:r>
              <a:rPr lang="en-US" sz="1800" dirty="0">
                <a:latin typeface="Century Gothic" pitchFamily="34" charset="0"/>
              </a:rPr>
              <a:t>-(OH)</a:t>
            </a:r>
            <a:r>
              <a:rPr lang="en-US" sz="1800" baseline="-25000" dirty="0">
                <a:latin typeface="Century Gothic" pitchFamily="34" charset="0"/>
              </a:rPr>
              <a:t>2</a:t>
            </a:r>
            <a:r>
              <a:rPr lang="en-US" sz="1800" dirty="0">
                <a:latin typeface="Century Gothic" pitchFamily="34" charset="0"/>
              </a:rPr>
              <a:t> vitamin D</a:t>
            </a:r>
            <a:r>
              <a:rPr lang="en-US" sz="1800" baseline="-25000" dirty="0">
                <a:latin typeface="Century Gothic" pitchFamily="34" charset="0"/>
              </a:rPr>
              <a:t>3</a:t>
            </a:r>
            <a:r>
              <a:rPr lang="cs-CZ" sz="1800" baseline="-25000" dirty="0">
                <a:latin typeface="Century Gothic" pitchFamily="34" charset="0"/>
              </a:rPr>
              <a:t>.</a:t>
            </a:r>
            <a:r>
              <a:rPr lang="en-US" sz="1800" dirty="0">
                <a:latin typeface="Century Gothic" pitchFamily="34" charset="0"/>
              </a:rPr>
              <a:t> </a:t>
            </a:r>
            <a:endParaRPr lang="cs-CZ" sz="1800" dirty="0">
              <a:latin typeface="Century Gothic" pitchFamily="34" charset="0"/>
            </a:endParaRPr>
          </a:p>
          <a:p>
            <a:pPr>
              <a:defRPr/>
            </a:pPr>
            <a:endParaRPr lang="cs-CZ" dirty="0">
              <a:latin typeface="Century Gothic" pitchFamily="34" charset="0"/>
            </a:endParaRPr>
          </a:p>
        </p:txBody>
      </p:sp>
      <p:sp>
        <p:nvSpPr>
          <p:cNvPr id="3" name="TextovéPole 2">
            <a:extLst>
              <a:ext uri="{FF2B5EF4-FFF2-40B4-BE49-F238E27FC236}">
                <a16:creationId xmlns:a16="http://schemas.microsoft.com/office/drawing/2014/main" id="{41AA0031-BB76-44BB-9467-0F04FA8CBC4E}"/>
              </a:ext>
            </a:extLst>
          </p:cNvPr>
          <p:cNvSpPr txBox="1"/>
          <p:nvPr/>
        </p:nvSpPr>
        <p:spPr>
          <a:xfrm>
            <a:off x="2495551" y="692150"/>
            <a:ext cx="4392613" cy="584200"/>
          </a:xfrm>
          <a:prstGeom prst="rect">
            <a:avLst/>
          </a:prstGeom>
          <a:noFill/>
        </p:spPr>
        <p:txBody>
          <a:bodyPr wrap="none">
            <a:spAutoFit/>
          </a:bodyPr>
          <a:lstStyle/>
          <a:p>
            <a:pPr>
              <a:defRPr/>
            </a:pPr>
            <a:r>
              <a:rPr lang="cs-CZ" sz="3200" dirty="0">
                <a:effectLst>
                  <a:outerShdw blurRad="38100" dist="38100" dir="2700000" algn="tl">
                    <a:srgbClr val="000000">
                      <a:alpha val="43137"/>
                    </a:srgbClr>
                  </a:outerShdw>
                </a:effectLst>
                <a:latin typeface="Century Gothic" pitchFamily="34" charset="0"/>
              </a:rPr>
              <a:t>Vitamin K and </a:t>
            </a:r>
            <a:r>
              <a:rPr lang="cs-CZ" sz="3200" dirty="0" err="1">
                <a:effectLst>
                  <a:outerShdw blurRad="38100" dist="38100" dir="2700000" algn="tl">
                    <a:srgbClr val="000000">
                      <a:alpha val="43137"/>
                    </a:srgbClr>
                  </a:outerShdw>
                </a:effectLst>
                <a:latin typeface="Century Gothic" pitchFamily="34" charset="0"/>
              </a:rPr>
              <a:t>bones</a:t>
            </a:r>
            <a:endParaRPr lang="cs-CZ" sz="3200" dirty="0">
              <a:effectLst>
                <a:outerShdw blurRad="38100" dist="38100" dir="2700000" algn="tl">
                  <a:srgbClr val="000000">
                    <a:alpha val="43137"/>
                  </a:srgbClr>
                </a:outerShdw>
              </a:effectLst>
              <a:latin typeface="Century Gothic" pitchFamily="34" charset="0"/>
            </a:endParaRPr>
          </a:p>
        </p:txBody>
      </p:sp>
      <p:sp>
        <p:nvSpPr>
          <p:cNvPr id="4" name="Zástupný symbol pro zápatí 3">
            <a:extLst>
              <a:ext uri="{FF2B5EF4-FFF2-40B4-BE49-F238E27FC236}">
                <a16:creationId xmlns:a16="http://schemas.microsoft.com/office/drawing/2014/main" id="{0EEBF224-CC71-47C2-BFD0-8FF45F29AA0E}"/>
              </a:ext>
            </a:extLst>
          </p:cNvPr>
          <p:cNvSpPr>
            <a:spLocks noGrp="1"/>
          </p:cNvSpPr>
          <p:nvPr>
            <p:ph type="ftr" sz="quarter" idx="11"/>
          </p:nvPr>
        </p:nvSpPr>
        <p:spPr/>
        <p:txBody>
          <a:bodyPr/>
          <a:lstStyle/>
          <a:p>
            <a:pPr>
              <a:defRPr/>
            </a:pPr>
            <a:r>
              <a:rPr lang="cs-CZ" altLang="en-US"/>
              <a:t>Prof. Anna Vašků</a:t>
            </a:r>
          </a:p>
        </p:txBody>
      </p:sp>
      <p:sp>
        <p:nvSpPr>
          <p:cNvPr id="5" name="Zástupný symbol pro číslo snímku 4">
            <a:extLst>
              <a:ext uri="{FF2B5EF4-FFF2-40B4-BE49-F238E27FC236}">
                <a16:creationId xmlns:a16="http://schemas.microsoft.com/office/drawing/2014/main" id="{E2004BEE-83C1-4964-8522-6020482EFB4D}"/>
              </a:ext>
            </a:extLst>
          </p:cNvPr>
          <p:cNvSpPr>
            <a:spLocks noGrp="1"/>
          </p:cNvSpPr>
          <p:nvPr>
            <p:ph type="sldNum" sz="quarter" idx="12"/>
          </p:nvPr>
        </p:nvSpPr>
        <p:spPr/>
        <p:txBody>
          <a:bodyPr/>
          <a:lstStyle/>
          <a:p>
            <a:fld id="{8F9125E1-42E0-4078-BAE1-CA1DE73A3D7B}" type="slidenum">
              <a:rPr lang="cs-CZ" altLang="en-US" smtClean="0"/>
              <a:pPr/>
              <a:t>24</a:t>
            </a:fld>
            <a:endParaRPr lang="cs-CZ" altLang="en-US"/>
          </a:p>
        </p:txBody>
      </p:sp>
    </p:spTree>
    <p:extLst>
      <p:ext uri="{BB962C8B-B14F-4D97-AF65-F5344CB8AC3E}">
        <p14:creationId xmlns:p14="http://schemas.microsoft.com/office/powerpoint/2010/main" val="185700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prof. Vasku\plocha_stara\Výuka-obrázky\Vitamin K-2.jpg">
            <a:extLst>
              <a:ext uri="{FF2B5EF4-FFF2-40B4-BE49-F238E27FC236}">
                <a16:creationId xmlns:a16="http://schemas.microsoft.com/office/drawing/2014/main" id="{D5C258D0-4266-44F4-8C58-2927C16AC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115889"/>
            <a:ext cx="5757863"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ovéPole 1">
            <a:extLst>
              <a:ext uri="{FF2B5EF4-FFF2-40B4-BE49-F238E27FC236}">
                <a16:creationId xmlns:a16="http://schemas.microsoft.com/office/drawing/2014/main" id="{CBD736C5-25BC-4933-AF5F-877E72885388}"/>
              </a:ext>
            </a:extLst>
          </p:cNvPr>
          <p:cNvSpPr txBox="1">
            <a:spLocks noChangeArrowheads="1"/>
          </p:cNvSpPr>
          <p:nvPr/>
        </p:nvSpPr>
        <p:spPr bwMode="auto">
          <a:xfrm>
            <a:off x="6456364" y="2060576"/>
            <a:ext cx="3743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a:solidFill>
                  <a:schemeClr val="tx1"/>
                </a:solidFill>
                <a:latin typeface="Verdana" panose="020B0604030504040204" pitchFamily="34" charset="0"/>
              </a:rPr>
              <a:t>V</a:t>
            </a:r>
            <a:r>
              <a:rPr lang="en-US" altLang="en-US" sz="1800">
                <a:solidFill>
                  <a:schemeClr val="tx1"/>
                </a:solidFill>
                <a:latin typeface="Verdana" panose="020B0604030504040204" pitchFamily="34" charset="0"/>
              </a:rPr>
              <a:t>itamin K</a:t>
            </a:r>
            <a:r>
              <a:rPr lang="en-US" altLang="en-US" sz="1800" baseline="-25000">
                <a:solidFill>
                  <a:schemeClr val="tx1"/>
                </a:solidFill>
                <a:latin typeface="Verdana" panose="020B0604030504040204" pitchFamily="34" charset="0"/>
              </a:rPr>
              <a:t>2</a:t>
            </a:r>
            <a:r>
              <a:rPr lang="en-US" altLang="en-US" sz="1800">
                <a:solidFill>
                  <a:schemeClr val="tx1"/>
                </a:solidFill>
                <a:latin typeface="Verdana" panose="020B0604030504040204" pitchFamily="34" charset="0"/>
              </a:rPr>
              <a:t> </a:t>
            </a:r>
            <a:r>
              <a:rPr lang="cs-CZ" altLang="en-US" sz="1800">
                <a:solidFill>
                  <a:schemeClr val="tx1"/>
                </a:solidFill>
                <a:latin typeface="Verdana" panose="020B0604030504040204" pitchFamily="34" charset="0"/>
              </a:rPr>
              <a:t>is transcription regulator od specific bone genes, functioning using </a:t>
            </a:r>
            <a:r>
              <a:rPr lang="en-US" altLang="en-US" sz="1800">
                <a:solidFill>
                  <a:schemeClr val="tx1"/>
                </a:solidFill>
                <a:latin typeface="Verdana" panose="020B0604030504040204" pitchFamily="34" charset="0"/>
              </a:rPr>
              <a:t>SXR </a:t>
            </a:r>
            <a:r>
              <a:rPr lang="cs-CZ" altLang="en-US" sz="1800">
                <a:solidFill>
                  <a:schemeClr val="tx1"/>
                </a:solidFill>
                <a:latin typeface="Verdana" panose="020B0604030504040204" pitchFamily="34" charset="0"/>
              </a:rPr>
              <a:t>which will lead to increase of osteoblastic markers expression. </a:t>
            </a:r>
          </a:p>
          <a:p>
            <a:pPr eaLnBrk="1" hangingPunct="1">
              <a:spcBef>
                <a:spcPct val="0"/>
              </a:spcBef>
              <a:buClrTx/>
              <a:buSzTx/>
              <a:buFontTx/>
              <a:buNone/>
            </a:pPr>
            <a:r>
              <a:rPr lang="cs-CZ" altLang="en-US" sz="1800">
                <a:solidFill>
                  <a:schemeClr val="tx1"/>
                </a:solidFill>
                <a:latin typeface="Verdana" panose="020B0604030504040204" pitchFamily="34" charset="0"/>
              </a:rPr>
              <a:t>SXR originally identifies as  xenobiotic sensor…</a:t>
            </a:r>
          </a:p>
        </p:txBody>
      </p:sp>
      <p:sp>
        <p:nvSpPr>
          <p:cNvPr id="2" name="Zástupný symbol pro zápatí 1">
            <a:extLst>
              <a:ext uri="{FF2B5EF4-FFF2-40B4-BE49-F238E27FC236}">
                <a16:creationId xmlns:a16="http://schemas.microsoft.com/office/drawing/2014/main" id="{58B85477-718C-4BB4-B2F2-95084EF48AD5}"/>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8EF2F4F9-2AE5-473B-AEB9-2525AAD6067C}"/>
              </a:ext>
            </a:extLst>
          </p:cNvPr>
          <p:cNvSpPr>
            <a:spLocks noGrp="1"/>
          </p:cNvSpPr>
          <p:nvPr>
            <p:ph type="sldNum" sz="quarter" idx="12"/>
          </p:nvPr>
        </p:nvSpPr>
        <p:spPr/>
        <p:txBody>
          <a:bodyPr/>
          <a:lstStyle/>
          <a:p>
            <a:fld id="{8F9125E1-42E0-4078-BAE1-CA1DE73A3D7B}" type="slidenum">
              <a:rPr lang="cs-CZ" altLang="en-US" smtClean="0"/>
              <a:pPr/>
              <a:t>25</a:t>
            </a:fld>
            <a:endParaRPr lang="cs-CZ" altLang="en-US"/>
          </a:p>
        </p:txBody>
      </p:sp>
    </p:spTree>
    <p:extLst>
      <p:ext uri="{BB962C8B-B14F-4D97-AF65-F5344CB8AC3E}">
        <p14:creationId xmlns:p14="http://schemas.microsoft.com/office/powerpoint/2010/main" val="321787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67C6915-B332-4116-9931-4B95AE2C7ADD}"/>
              </a:ext>
            </a:extLst>
          </p:cNvPr>
          <p:cNvSpPr>
            <a:spLocks noGrp="1" noChangeArrowheads="1"/>
          </p:cNvSpPr>
          <p:nvPr>
            <p:ph type="title"/>
          </p:nvPr>
        </p:nvSpPr>
        <p:spPr/>
        <p:txBody>
          <a:bodyPr/>
          <a:lstStyle/>
          <a:p>
            <a:pPr eaLnBrk="1" hangingPunct="1">
              <a:defRPr/>
            </a:pPr>
            <a:r>
              <a:rPr lang="cs-CZ" altLang="en-US"/>
              <a:t>Osteoporosis</a:t>
            </a:r>
          </a:p>
        </p:txBody>
      </p:sp>
      <p:sp>
        <p:nvSpPr>
          <p:cNvPr id="37891" name="Rectangle 3">
            <a:extLst>
              <a:ext uri="{FF2B5EF4-FFF2-40B4-BE49-F238E27FC236}">
                <a16:creationId xmlns:a16="http://schemas.microsoft.com/office/drawing/2014/main" id="{BF7A0CCF-6058-427F-BAE3-6A5D2B53D14A}"/>
              </a:ext>
            </a:extLst>
          </p:cNvPr>
          <p:cNvSpPr>
            <a:spLocks noGrp="1"/>
          </p:cNvSpPr>
          <p:nvPr>
            <p:ph type="body" idx="1"/>
          </p:nvPr>
        </p:nvSpPr>
        <p:spPr/>
        <p:txBody>
          <a:bodyPr/>
          <a:lstStyle/>
          <a:p>
            <a:pPr eaLnBrk="1" hangingPunct="1">
              <a:lnSpc>
                <a:spcPct val="90000"/>
              </a:lnSpc>
            </a:pPr>
            <a:r>
              <a:rPr lang="cs-CZ" altLang="en-US" sz="2500"/>
              <a:t>is a skeletal disease characterised by low bone mass and microarchitectural deterioration with a resulting increase in bone fragility and hence susceptibility to fracture. </a:t>
            </a:r>
          </a:p>
          <a:p>
            <a:pPr eaLnBrk="1" hangingPunct="1">
              <a:lnSpc>
                <a:spcPct val="90000"/>
              </a:lnSpc>
            </a:pPr>
            <a:r>
              <a:rPr lang="cs-CZ" altLang="en-US" sz="2500"/>
              <a:t>It is an important public health issue because of the potentially devastating results and high cumulative rate of fractures; in white populations, about 50% of women and 20% of men older than 50 years will have a fragility fracture in their remaining lifetime. </a:t>
            </a:r>
          </a:p>
        </p:txBody>
      </p:sp>
      <p:sp>
        <p:nvSpPr>
          <p:cNvPr id="2" name="Zástupný symbol pro zápatí 1">
            <a:extLst>
              <a:ext uri="{FF2B5EF4-FFF2-40B4-BE49-F238E27FC236}">
                <a16:creationId xmlns:a16="http://schemas.microsoft.com/office/drawing/2014/main" id="{BD5DB998-E121-4C79-A25A-300433A3330B}"/>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1A9E44F-E4EF-4018-B570-18EAD9596832}"/>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52625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osteoporosis_symptom">
            <a:extLst>
              <a:ext uri="{FF2B5EF4-FFF2-40B4-BE49-F238E27FC236}">
                <a16:creationId xmlns:a16="http://schemas.microsoft.com/office/drawing/2014/main" id="{7F23FACE-B441-4A91-9F96-CC009D5BA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765175"/>
            <a:ext cx="904716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05F66FD4-5680-4395-9587-F8D4CEA632D5}"/>
              </a:ext>
            </a:extLst>
          </p:cNvPr>
          <p:cNvSpPr txBox="1">
            <a:spLocks noChangeArrowheads="1"/>
          </p:cNvSpPr>
          <p:nvPr/>
        </p:nvSpPr>
        <p:spPr bwMode="auto">
          <a:xfrm>
            <a:off x="3411539" y="466725"/>
            <a:ext cx="25987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a:solidFill>
                  <a:schemeClr val="tx1"/>
                </a:solidFill>
                <a:latin typeface="Arial" panose="020B0604020202020204" pitchFamily="34" charset="0"/>
              </a:rPr>
              <a:t>Osteoporosis</a:t>
            </a:r>
          </a:p>
        </p:txBody>
      </p:sp>
      <p:sp>
        <p:nvSpPr>
          <p:cNvPr id="2" name="Zástupný symbol pro zápatí 1">
            <a:extLst>
              <a:ext uri="{FF2B5EF4-FFF2-40B4-BE49-F238E27FC236}">
                <a16:creationId xmlns:a16="http://schemas.microsoft.com/office/drawing/2014/main" id="{2779E403-740C-4F12-BE46-15F67FC1E69E}"/>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3AD433EA-12D1-46E8-8C70-0FF836ABDF17}"/>
              </a:ext>
            </a:extLst>
          </p:cNvPr>
          <p:cNvSpPr>
            <a:spLocks noGrp="1"/>
          </p:cNvSpPr>
          <p:nvPr>
            <p:ph type="sldNum" sz="quarter" idx="12"/>
          </p:nvPr>
        </p:nvSpPr>
        <p:spPr/>
        <p:txBody>
          <a:bodyPr/>
          <a:lstStyle/>
          <a:p>
            <a:fld id="{8F9125E1-42E0-4078-BAE1-CA1DE73A3D7B}" type="slidenum">
              <a:rPr lang="cs-CZ" altLang="en-US" smtClean="0"/>
              <a:pPr/>
              <a:t>27</a:t>
            </a:fld>
            <a:endParaRPr lang="cs-CZ" altLang="en-US"/>
          </a:p>
        </p:txBody>
      </p:sp>
    </p:spTree>
    <p:extLst>
      <p:ext uri="{BB962C8B-B14F-4D97-AF65-F5344CB8AC3E}">
        <p14:creationId xmlns:p14="http://schemas.microsoft.com/office/powerpoint/2010/main" val="3692123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43895B-4A77-47C7-9924-4E74997438B6}"/>
              </a:ext>
            </a:extLst>
          </p:cNvPr>
          <p:cNvSpPr>
            <a:spLocks noGrp="1" noChangeArrowheads="1"/>
          </p:cNvSpPr>
          <p:nvPr>
            <p:ph type="title"/>
          </p:nvPr>
        </p:nvSpPr>
        <p:spPr/>
        <p:txBody>
          <a:bodyPr/>
          <a:lstStyle/>
          <a:p>
            <a:pPr eaLnBrk="1" hangingPunct="1">
              <a:defRPr/>
            </a:pPr>
            <a:r>
              <a:rPr lang="cs-CZ" altLang="en-US"/>
              <a:t>Osteoporosis</a:t>
            </a:r>
          </a:p>
        </p:txBody>
      </p:sp>
      <p:sp>
        <p:nvSpPr>
          <p:cNvPr id="39939" name="Rectangle 3">
            <a:extLst>
              <a:ext uri="{FF2B5EF4-FFF2-40B4-BE49-F238E27FC236}">
                <a16:creationId xmlns:a16="http://schemas.microsoft.com/office/drawing/2014/main" id="{601DFDAC-F579-4BDD-91ED-9993188FAC8D}"/>
              </a:ext>
            </a:extLst>
          </p:cNvPr>
          <p:cNvSpPr>
            <a:spLocks noGrp="1"/>
          </p:cNvSpPr>
          <p:nvPr>
            <p:ph type="body" idx="1"/>
          </p:nvPr>
        </p:nvSpPr>
        <p:spPr/>
        <p:txBody>
          <a:bodyPr/>
          <a:lstStyle/>
          <a:p>
            <a:pPr eaLnBrk="1" hangingPunct="1">
              <a:lnSpc>
                <a:spcPct val="80000"/>
              </a:lnSpc>
            </a:pPr>
            <a:r>
              <a:rPr lang="cs-CZ" altLang="en-US" sz="1900"/>
              <a:t>Oestrogen has a central role in normal physiological remodelling, and oestrogen deficiency after the menopause results in a remodelling imbalance with a substantial increase in bone turnover. </a:t>
            </a:r>
          </a:p>
          <a:p>
            <a:pPr eaLnBrk="1" hangingPunct="1">
              <a:lnSpc>
                <a:spcPct val="80000"/>
              </a:lnSpc>
            </a:pPr>
            <a:r>
              <a:rPr lang="cs-CZ" altLang="en-US" sz="1900"/>
              <a:t>This imbalance leads to a progressive loss of trabecular bone, partly because of increased osteoclastogenesis. </a:t>
            </a:r>
          </a:p>
          <a:p>
            <a:pPr eaLnBrk="1" hangingPunct="1">
              <a:lnSpc>
                <a:spcPct val="80000"/>
              </a:lnSpc>
            </a:pPr>
            <a:r>
              <a:rPr lang="cs-CZ" altLang="en-US" sz="1900"/>
              <a:t>Enhanced formation of functional osteoclasts seems to be the result of increased elaboration of osteoclastogenic proinflammatory cytokines such as interleukin-1 and tumour necrosis factor, which are negatively regulated by oestrogen.</a:t>
            </a:r>
          </a:p>
          <a:p>
            <a:pPr eaLnBrk="1" hangingPunct="1">
              <a:lnSpc>
                <a:spcPct val="80000"/>
              </a:lnSpc>
            </a:pPr>
            <a:r>
              <a:rPr lang="cs-CZ" altLang="en-US" sz="1900"/>
              <a:t>A direct effect of oestrogen in accelerating osteoclast apoptosis has also been attributed to increased production of transforming growth factor β.</a:t>
            </a:r>
          </a:p>
        </p:txBody>
      </p:sp>
      <p:sp>
        <p:nvSpPr>
          <p:cNvPr id="2" name="Zástupný symbol pro zápatí 1">
            <a:extLst>
              <a:ext uri="{FF2B5EF4-FFF2-40B4-BE49-F238E27FC236}">
                <a16:creationId xmlns:a16="http://schemas.microsoft.com/office/drawing/2014/main" id="{A200541A-C768-44A6-A869-0ADFCEE84AF5}"/>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9F08FD9B-8CCA-4D20-9F57-7E51EC3702B0}"/>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91122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7406400-6284-4AE6-BC07-D46A41AC9776}"/>
              </a:ext>
            </a:extLst>
          </p:cNvPr>
          <p:cNvSpPr>
            <a:spLocks noGrp="1" noChangeArrowheads="1"/>
          </p:cNvSpPr>
          <p:nvPr>
            <p:ph type="title"/>
          </p:nvPr>
        </p:nvSpPr>
        <p:spPr/>
        <p:txBody>
          <a:bodyPr/>
          <a:lstStyle/>
          <a:p>
            <a:pPr eaLnBrk="1" hangingPunct="1">
              <a:defRPr/>
            </a:pPr>
            <a:r>
              <a:rPr lang="cs-CZ" altLang="en-US"/>
              <a:t>Osteoporosis - causes</a:t>
            </a:r>
          </a:p>
        </p:txBody>
      </p:sp>
      <p:sp>
        <p:nvSpPr>
          <p:cNvPr id="40963" name="Rectangle 3">
            <a:extLst>
              <a:ext uri="{FF2B5EF4-FFF2-40B4-BE49-F238E27FC236}">
                <a16:creationId xmlns:a16="http://schemas.microsoft.com/office/drawing/2014/main" id="{0187223D-735B-4EB5-A5E1-37DD90FC270F}"/>
              </a:ext>
            </a:extLst>
          </p:cNvPr>
          <p:cNvSpPr>
            <a:spLocks noGrp="1"/>
          </p:cNvSpPr>
          <p:nvPr>
            <p:ph type="body" idx="1"/>
          </p:nvPr>
        </p:nvSpPr>
        <p:spPr/>
        <p:txBody>
          <a:bodyPr/>
          <a:lstStyle/>
          <a:p>
            <a:pPr eaLnBrk="1" hangingPunct="1">
              <a:lnSpc>
                <a:spcPct val="90000"/>
              </a:lnSpc>
            </a:pPr>
            <a:r>
              <a:rPr lang="cs-CZ" altLang="en-US" sz="2500"/>
              <a:t>Glucocorticoids excess</a:t>
            </a:r>
          </a:p>
          <a:p>
            <a:pPr eaLnBrk="1" hangingPunct="1">
              <a:lnSpc>
                <a:spcPct val="90000"/>
              </a:lnSpc>
            </a:pPr>
            <a:r>
              <a:rPr lang="cs-CZ" altLang="en-US" sz="2500"/>
              <a:t>Estrogene deficiency</a:t>
            </a:r>
          </a:p>
          <a:p>
            <a:pPr eaLnBrk="1" hangingPunct="1">
              <a:lnSpc>
                <a:spcPct val="90000"/>
              </a:lnSpc>
            </a:pPr>
            <a:r>
              <a:rPr lang="cs-CZ" altLang="en-US" sz="2500"/>
              <a:t>Vitamin K2 deficiency?</a:t>
            </a:r>
          </a:p>
        </p:txBody>
      </p:sp>
      <p:sp>
        <p:nvSpPr>
          <p:cNvPr id="2" name="Zástupný symbol pro zápatí 1">
            <a:extLst>
              <a:ext uri="{FF2B5EF4-FFF2-40B4-BE49-F238E27FC236}">
                <a16:creationId xmlns:a16="http://schemas.microsoft.com/office/drawing/2014/main" id="{66AB3037-7907-4840-9317-DA415E8CB74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990FA1C-CD6E-4D5C-AA8F-BBC20DF4F425}"/>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154674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738453A-677E-4219-8E43-87AF31D5A49F}"/>
              </a:ext>
            </a:extLst>
          </p:cNvPr>
          <p:cNvSpPr>
            <a:spLocks noGrp="1" noChangeArrowheads="1"/>
          </p:cNvSpPr>
          <p:nvPr>
            <p:ph type="title"/>
          </p:nvPr>
        </p:nvSpPr>
        <p:spPr>
          <a:xfrm>
            <a:off x="1858963" y="84139"/>
            <a:ext cx="7054850" cy="1400175"/>
          </a:xfrm>
        </p:spPr>
        <p:txBody>
          <a:bodyPr/>
          <a:lstStyle/>
          <a:p>
            <a:pPr fontAlgn="auto">
              <a:spcAft>
                <a:spcPts val="0"/>
              </a:spcAft>
              <a:defRPr/>
            </a:pPr>
            <a:r>
              <a:rPr lang="cs-CZ" altLang="cs-CZ" dirty="0" err="1">
                <a:solidFill>
                  <a:srgbClr val="FF3300"/>
                </a:solidFill>
              </a:rPr>
              <a:t>History</a:t>
            </a:r>
            <a:endParaRPr lang="cs-CZ" altLang="cs-CZ" dirty="0">
              <a:solidFill>
                <a:srgbClr val="FF3300"/>
              </a:solidFill>
            </a:endParaRPr>
          </a:p>
        </p:txBody>
      </p:sp>
      <p:sp>
        <p:nvSpPr>
          <p:cNvPr id="19459" name="Rectangle 3">
            <a:extLst>
              <a:ext uri="{FF2B5EF4-FFF2-40B4-BE49-F238E27FC236}">
                <a16:creationId xmlns:a16="http://schemas.microsoft.com/office/drawing/2014/main" id="{B9501BD5-176E-41AB-A260-C12F6C7CA04E}"/>
              </a:ext>
            </a:extLst>
          </p:cNvPr>
          <p:cNvSpPr>
            <a:spLocks noGrp="1"/>
          </p:cNvSpPr>
          <p:nvPr>
            <p:ph idx="1"/>
          </p:nvPr>
        </p:nvSpPr>
        <p:spPr>
          <a:xfrm>
            <a:off x="1858963" y="1216025"/>
            <a:ext cx="8229600" cy="4641850"/>
          </a:xfrm>
        </p:spPr>
        <p:txBody>
          <a:bodyPr/>
          <a:lstStyle/>
          <a:p>
            <a:pPr eaLnBrk="1" hangingPunct="1"/>
            <a:r>
              <a:rPr lang="cs-CZ" altLang="cs-CZ" u="sng" dirty="0" err="1"/>
              <a:t>Lipostatic</a:t>
            </a:r>
            <a:r>
              <a:rPr lang="cs-CZ" altLang="cs-CZ" u="sng" dirty="0"/>
              <a:t> </a:t>
            </a:r>
            <a:r>
              <a:rPr lang="cs-CZ" altLang="cs-CZ" u="sng" dirty="0" err="1"/>
              <a:t>hypothesis</a:t>
            </a:r>
            <a:r>
              <a:rPr lang="cs-CZ" altLang="cs-CZ" u="sng" dirty="0"/>
              <a:t> </a:t>
            </a:r>
            <a:r>
              <a:rPr lang="cs-CZ" altLang="cs-CZ" dirty="0"/>
              <a:t>(Kennedy 1953) – </a:t>
            </a:r>
            <a:r>
              <a:rPr lang="cs-CZ" altLang="cs-CZ" dirty="0" err="1"/>
              <a:t>adipose</a:t>
            </a:r>
            <a:r>
              <a:rPr lang="cs-CZ" altLang="cs-CZ" dirty="0"/>
              <a:t> </a:t>
            </a:r>
            <a:r>
              <a:rPr lang="cs-CZ" altLang="cs-CZ" dirty="0" err="1"/>
              <a:t>tissue</a:t>
            </a:r>
            <a:r>
              <a:rPr lang="cs-CZ" altLang="cs-CZ" dirty="0"/>
              <a:t> </a:t>
            </a:r>
            <a:r>
              <a:rPr lang="cs-CZ" altLang="cs-CZ" dirty="0" err="1"/>
              <a:t>products</a:t>
            </a:r>
            <a:r>
              <a:rPr lang="cs-CZ" altLang="cs-CZ" dirty="0"/>
              <a:t> </a:t>
            </a:r>
            <a:r>
              <a:rPr lang="cs-CZ" altLang="cs-CZ" dirty="0" err="1"/>
              <a:t>specific</a:t>
            </a:r>
            <a:r>
              <a:rPr lang="cs-CZ" altLang="cs-CZ" dirty="0"/>
              <a:t>  „</a:t>
            </a:r>
            <a:r>
              <a:rPr lang="cs-CZ" altLang="cs-CZ" dirty="0" err="1"/>
              <a:t>lipostatic</a:t>
            </a:r>
            <a:r>
              <a:rPr lang="cs-CZ" altLang="cs-CZ" dirty="0"/>
              <a:t>“ </a:t>
            </a:r>
            <a:r>
              <a:rPr lang="cs-CZ" altLang="cs-CZ" dirty="0" err="1"/>
              <a:t>factor</a:t>
            </a:r>
            <a:endParaRPr lang="cs-CZ" altLang="cs-CZ" dirty="0"/>
          </a:p>
          <a:p>
            <a:pPr eaLnBrk="1" hangingPunct="1"/>
            <a:endParaRPr lang="cs-CZ" altLang="cs-CZ" dirty="0"/>
          </a:p>
          <a:p>
            <a:pPr eaLnBrk="1" hangingPunct="1"/>
            <a:r>
              <a:rPr lang="cs-CZ" altLang="cs-CZ" u="sng" dirty="0" err="1"/>
              <a:t>Glukostatic</a:t>
            </a:r>
            <a:r>
              <a:rPr lang="cs-CZ" altLang="cs-CZ" u="sng" dirty="0"/>
              <a:t> </a:t>
            </a:r>
            <a:r>
              <a:rPr lang="cs-CZ" altLang="cs-CZ" u="sng" dirty="0" err="1"/>
              <a:t>hypothesis</a:t>
            </a:r>
            <a:r>
              <a:rPr lang="cs-CZ" altLang="cs-CZ" u="sng" dirty="0"/>
              <a:t> </a:t>
            </a:r>
            <a:r>
              <a:rPr lang="cs-CZ" altLang="cs-CZ" dirty="0"/>
              <a:t>(Mayer and Thomas 1967) – </a:t>
            </a:r>
            <a:r>
              <a:rPr lang="cs-CZ" altLang="cs-CZ" dirty="0" err="1"/>
              <a:t>changes</a:t>
            </a:r>
            <a:r>
              <a:rPr lang="cs-CZ" altLang="cs-CZ" dirty="0"/>
              <a:t> in </a:t>
            </a:r>
            <a:r>
              <a:rPr lang="cs-CZ" altLang="cs-CZ" dirty="0" err="1"/>
              <a:t>glycemia</a:t>
            </a:r>
            <a:r>
              <a:rPr lang="cs-CZ" altLang="cs-CZ" dirty="0"/>
              <a:t> </a:t>
            </a:r>
            <a:r>
              <a:rPr lang="cs-CZ" altLang="cs-CZ" dirty="0" err="1"/>
              <a:t>lead</a:t>
            </a:r>
            <a:r>
              <a:rPr lang="cs-CZ" altLang="cs-CZ" dirty="0"/>
              <a:t> to </a:t>
            </a:r>
            <a:r>
              <a:rPr lang="cs-CZ" altLang="cs-CZ" dirty="0" err="1"/>
              <a:t>stimulation</a:t>
            </a:r>
            <a:r>
              <a:rPr lang="cs-CZ" altLang="cs-CZ" dirty="0"/>
              <a:t> /</a:t>
            </a:r>
            <a:r>
              <a:rPr lang="cs-CZ" altLang="cs-CZ" dirty="0" err="1"/>
              <a:t>inhibition</a:t>
            </a:r>
            <a:r>
              <a:rPr lang="cs-CZ" altLang="cs-CZ" dirty="0"/>
              <a:t> </a:t>
            </a:r>
            <a:r>
              <a:rPr lang="cs-CZ" altLang="cs-CZ" dirty="0" err="1"/>
              <a:t>of</a:t>
            </a:r>
            <a:r>
              <a:rPr lang="cs-CZ" altLang="cs-CZ" dirty="0"/>
              <a:t> food </a:t>
            </a:r>
            <a:r>
              <a:rPr lang="cs-CZ" altLang="cs-CZ" dirty="0" err="1"/>
              <a:t>intake</a:t>
            </a:r>
            <a:r>
              <a:rPr lang="cs-CZ" altLang="cs-CZ" dirty="0"/>
              <a:t> (brain and liver)</a:t>
            </a:r>
          </a:p>
          <a:p>
            <a:pPr eaLnBrk="1" hangingPunct="1"/>
            <a:r>
              <a:rPr lang="cs-CZ" altLang="cs-CZ" dirty="0" err="1"/>
              <a:t>Combination</a:t>
            </a:r>
            <a:r>
              <a:rPr lang="cs-CZ" altLang="cs-CZ" dirty="0"/>
              <a:t> </a:t>
            </a:r>
            <a:r>
              <a:rPr lang="cs-CZ" altLang="cs-CZ" dirty="0" err="1"/>
              <a:t>of</a:t>
            </a:r>
            <a:r>
              <a:rPr lang="cs-CZ" altLang="cs-CZ" dirty="0"/>
              <a:t> </a:t>
            </a:r>
            <a:r>
              <a:rPr lang="cs-CZ" altLang="cs-CZ" dirty="0" err="1"/>
              <a:t>both</a:t>
            </a:r>
            <a:r>
              <a:rPr lang="cs-CZ" altLang="cs-CZ" dirty="0"/>
              <a:t> </a:t>
            </a:r>
            <a:r>
              <a:rPr lang="cs-CZ" altLang="cs-CZ" dirty="0" err="1"/>
              <a:t>hypotheses</a:t>
            </a:r>
            <a:r>
              <a:rPr lang="cs-CZ" altLang="cs-CZ" dirty="0"/>
              <a:t>???</a:t>
            </a:r>
          </a:p>
          <a:p>
            <a:pPr eaLnBrk="1" hangingPunct="1">
              <a:buFont typeface="Wingdings" panose="05000000000000000000" pitchFamily="2" charset="2"/>
              <a:buNone/>
            </a:pPr>
            <a:endParaRPr lang="cs-CZ" altLang="cs-CZ" dirty="0"/>
          </a:p>
        </p:txBody>
      </p:sp>
      <p:sp>
        <p:nvSpPr>
          <p:cNvPr id="2" name="Zástupný symbol pro zápatí 1">
            <a:extLst>
              <a:ext uri="{FF2B5EF4-FFF2-40B4-BE49-F238E27FC236}">
                <a16:creationId xmlns:a16="http://schemas.microsoft.com/office/drawing/2014/main" id="{5FCBE9E8-6007-443A-B48E-1DAFEE0FF187}"/>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0FA8F6E2-0B05-406D-82F1-80FAA1411A7C}"/>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134963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7907B10C-211C-49AE-A5FA-467BE166C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1" y="620713"/>
            <a:ext cx="6659563" cy="504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TextovéPole 3">
            <a:extLst>
              <a:ext uri="{FF2B5EF4-FFF2-40B4-BE49-F238E27FC236}">
                <a16:creationId xmlns:a16="http://schemas.microsoft.com/office/drawing/2014/main" id="{EA8C674F-8A70-4A85-B1FA-327D54499F86}"/>
              </a:ext>
            </a:extLst>
          </p:cNvPr>
          <p:cNvSpPr txBox="1">
            <a:spLocks noChangeArrowheads="1"/>
          </p:cNvSpPr>
          <p:nvPr/>
        </p:nvSpPr>
        <p:spPr bwMode="auto">
          <a:xfrm>
            <a:off x="8405813" y="2008188"/>
            <a:ext cx="208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a:solidFill>
                  <a:schemeClr val="tx1"/>
                </a:solidFill>
              </a:rPr>
              <a:t>Cortisol generally antagonizes insulin …</a:t>
            </a:r>
          </a:p>
        </p:txBody>
      </p:sp>
      <p:sp>
        <p:nvSpPr>
          <p:cNvPr id="2" name="Zástupný symbol pro zápatí 1">
            <a:extLst>
              <a:ext uri="{FF2B5EF4-FFF2-40B4-BE49-F238E27FC236}">
                <a16:creationId xmlns:a16="http://schemas.microsoft.com/office/drawing/2014/main" id="{A1DF1EC0-5F33-4AF3-8D92-F746C783CBA2}"/>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0520B4A0-FEF9-4446-80CF-FCB57A1DD3A7}"/>
              </a:ext>
            </a:extLst>
          </p:cNvPr>
          <p:cNvSpPr>
            <a:spLocks noGrp="1"/>
          </p:cNvSpPr>
          <p:nvPr>
            <p:ph type="sldNum" sz="quarter" idx="12"/>
          </p:nvPr>
        </p:nvSpPr>
        <p:spPr/>
        <p:txBody>
          <a:bodyPr/>
          <a:lstStyle/>
          <a:p>
            <a:fld id="{8F9125E1-42E0-4078-BAE1-CA1DE73A3D7B}" type="slidenum">
              <a:rPr lang="cs-CZ" altLang="en-US" smtClean="0"/>
              <a:pPr/>
              <a:t>30</a:t>
            </a:fld>
            <a:endParaRPr lang="cs-CZ" altLang="en-US"/>
          </a:p>
        </p:txBody>
      </p:sp>
    </p:spTree>
    <p:extLst>
      <p:ext uri="{BB962C8B-B14F-4D97-AF65-F5344CB8AC3E}">
        <p14:creationId xmlns:p14="http://schemas.microsoft.com/office/powerpoint/2010/main" val="3273732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1949951A-86D9-453F-A749-9290BCD06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9" y="1352550"/>
            <a:ext cx="461962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id="{5A9F4694-F69F-4E28-9781-6DEFD3E75C50}"/>
              </a:ext>
            </a:extLst>
          </p:cNvPr>
          <p:cNvSpPr txBox="1"/>
          <p:nvPr/>
        </p:nvSpPr>
        <p:spPr>
          <a:xfrm>
            <a:off x="1992314" y="1700213"/>
            <a:ext cx="3311525" cy="2308324"/>
          </a:xfrm>
          <a:prstGeom prst="rect">
            <a:avLst/>
          </a:prstGeom>
          <a:noFill/>
        </p:spPr>
        <p:txBody>
          <a:bodyPr>
            <a:spAutoFit/>
          </a:bodyPr>
          <a:lstStyle/>
          <a:p>
            <a:pPr marL="228600" indent="-228600">
              <a:buFontTx/>
              <a:buAutoNum type="alphaLcParenR"/>
              <a:defRPr/>
            </a:pPr>
            <a:r>
              <a:rPr lang="cs-CZ" sz="1200" dirty="0" err="1"/>
              <a:t>Several</a:t>
            </a:r>
            <a:r>
              <a:rPr lang="cs-CZ" sz="1200" dirty="0"/>
              <a:t> </a:t>
            </a:r>
            <a:r>
              <a:rPr lang="cs-CZ" sz="1200" dirty="0" err="1"/>
              <a:t>endogenic</a:t>
            </a:r>
            <a:r>
              <a:rPr lang="cs-CZ" sz="1200" dirty="0"/>
              <a:t> </a:t>
            </a:r>
            <a:r>
              <a:rPr lang="cs-CZ" sz="1200" dirty="0" err="1"/>
              <a:t>factors</a:t>
            </a:r>
            <a:r>
              <a:rPr lang="cs-CZ" sz="1200" dirty="0"/>
              <a:t> support </a:t>
            </a:r>
            <a:r>
              <a:rPr lang="en-US" sz="1200" dirty="0" err="1"/>
              <a:t>osteoblastogene</a:t>
            </a:r>
            <a:r>
              <a:rPr lang="cs-CZ" sz="1200" dirty="0"/>
              <a:t>sis </a:t>
            </a:r>
            <a:r>
              <a:rPr lang="cs-CZ" sz="1200" dirty="0" err="1"/>
              <a:t>against</a:t>
            </a:r>
            <a:r>
              <a:rPr lang="cs-CZ" sz="1200" dirty="0"/>
              <a:t> </a:t>
            </a:r>
            <a:r>
              <a:rPr lang="cs-CZ" sz="1200" dirty="0" err="1"/>
              <a:t>adipogenesis</a:t>
            </a:r>
            <a:r>
              <a:rPr lang="cs-CZ" sz="1200" dirty="0"/>
              <a:t>. </a:t>
            </a:r>
          </a:p>
          <a:p>
            <a:pPr marL="228600" indent="-228600">
              <a:buFontTx/>
              <a:buAutoNum type="alphaLcParenR"/>
              <a:defRPr/>
            </a:pPr>
            <a:r>
              <a:rPr lang="cs-CZ" sz="1200" dirty="0" err="1"/>
              <a:t>High</a:t>
            </a:r>
            <a:r>
              <a:rPr lang="cs-CZ" sz="1200" dirty="0"/>
              <a:t> </a:t>
            </a:r>
            <a:r>
              <a:rPr lang="cs-CZ" sz="1200" dirty="0" err="1"/>
              <a:t>levels</a:t>
            </a:r>
            <a:r>
              <a:rPr lang="cs-CZ" sz="1200" dirty="0"/>
              <a:t> </a:t>
            </a:r>
            <a:r>
              <a:rPr lang="cs-CZ" sz="1200" dirty="0" err="1"/>
              <a:t>of</a:t>
            </a:r>
            <a:r>
              <a:rPr lang="cs-CZ" sz="1200" dirty="0"/>
              <a:t> </a:t>
            </a:r>
            <a:r>
              <a:rPr lang="cs-CZ" sz="1200" dirty="0" err="1"/>
              <a:t>cortisol</a:t>
            </a:r>
            <a:r>
              <a:rPr lang="cs-CZ" sz="1200" dirty="0"/>
              <a:t> </a:t>
            </a:r>
            <a:r>
              <a:rPr lang="cs-CZ" sz="1200" dirty="0" err="1"/>
              <a:t>prefer</a:t>
            </a:r>
            <a:r>
              <a:rPr lang="cs-CZ" sz="1200" dirty="0"/>
              <a:t> </a:t>
            </a:r>
            <a:r>
              <a:rPr lang="cs-CZ" sz="1200" dirty="0" err="1"/>
              <a:t>adipogenesis</a:t>
            </a:r>
            <a:r>
              <a:rPr lang="cs-CZ" sz="1200" dirty="0"/>
              <a:t> to </a:t>
            </a:r>
            <a:r>
              <a:rPr lang="cs-CZ" sz="1200" dirty="0" err="1"/>
              <a:t>osteoblastogenesis</a:t>
            </a:r>
            <a:endParaRPr lang="cs-CZ" sz="1200" dirty="0"/>
          </a:p>
          <a:p>
            <a:pPr>
              <a:defRPr/>
            </a:pPr>
            <a:r>
              <a:rPr lang="en-US" sz="1200" dirty="0"/>
              <a:t> </a:t>
            </a:r>
            <a:endParaRPr lang="cs-CZ" sz="1200" dirty="0"/>
          </a:p>
          <a:p>
            <a:pPr>
              <a:defRPr/>
            </a:pPr>
            <a:r>
              <a:rPr lang="en-US" sz="1200" dirty="0"/>
              <a:t>Low [GC] low (physiological) concentrations</a:t>
            </a:r>
            <a:r>
              <a:rPr lang="cs-CZ" sz="1200" dirty="0"/>
              <a:t> </a:t>
            </a:r>
            <a:r>
              <a:rPr lang="en-US" sz="1200" dirty="0"/>
              <a:t>of glucocorticoids, GH</a:t>
            </a:r>
            <a:r>
              <a:rPr lang="cs-CZ" sz="1200" dirty="0"/>
              <a:t>-</a:t>
            </a:r>
            <a:r>
              <a:rPr lang="en-US" sz="1200" dirty="0"/>
              <a:t> growth hormone, IGF-1 insulin-like</a:t>
            </a:r>
          </a:p>
          <a:p>
            <a:pPr>
              <a:defRPr/>
            </a:pPr>
            <a:r>
              <a:rPr lang="en-US" sz="1200" dirty="0"/>
              <a:t>growth factor-1, FGF-2 fibroblast growth factor-2, IL-11 interleukin-</a:t>
            </a:r>
          </a:p>
          <a:p>
            <a:pPr>
              <a:defRPr/>
            </a:pPr>
            <a:r>
              <a:rPr lang="en-US" sz="1200" dirty="0"/>
              <a:t>11, CT-1 cardiotrophin-1, OSM </a:t>
            </a:r>
            <a:r>
              <a:rPr lang="en-US" sz="1200" dirty="0" err="1"/>
              <a:t>oncostatin</a:t>
            </a:r>
            <a:r>
              <a:rPr lang="en-US" sz="1200" dirty="0"/>
              <a:t> M, OB osteoblast, AD</a:t>
            </a:r>
            <a:r>
              <a:rPr lang="cs-CZ" sz="1200" dirty="0"/>
              <a:t>-adipocyte</a:t>
            </a:r>
          </a:p>
        </p:txBody>
      </p:sp>
      <p:sp>
        <p:nvSpPr>
          <p:cNvPr id="43012" name="TextovéPole 2">
            <a:extLst>
              <a:ext uri="{FF2B5EF4-FFF2-40B4-BE49-F238E27FC236}">
                <a16:creationId xmlns:a16="http://schemas.microsoft.com/office/drawing/2014/main" id="{90980E91-E31B-4F12-B786-AA5D08966EC8}"/>
              </a:ext>
            </a:extLst>
          </p:cNvPr>
          <p:cNvSpPr txBox="1">
            <a:spLocks noChangeArrowheads="1"/>
          </p:cNvSpPr>
          <p:nvPr/>
        </p:nvSpPr>
        <p:spPr bwMode="auto">
          <a:xfrm>
            <a:off x="2424113" y="476251"/>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a:solidFill>
                  <a:schemeClr val="tx1"/>
                </a:solidFill>
                <a:latin typeface="Verdana" panose="020B0604030504040204" pitchFamily="34" charset="0"/>
              </a:rPr>
              <a:t>Equilibrium between osteoblastogenesis (OB) and  adipogenesis </a:t>
            </a:r>
            <a:br>
              <a:rPr lang="cs-CZ" altLang="en-US" sz="1800">
                <a:solidFill>
                  <a:schemeClr val="tx1"/>
                </a:solidFill>
                <a:latin typeface="Verdana" panose="020B0604030504040204" pitchFamily="34" charset="0"/>
              </a:rPr>
            </a:br>
            <a:r>
              <a:rPr lang="cs-CZ" altLang="en-US" sz="1800">
                <a:solidFill>
                  <a:schemeClr val="tx1"/>
                </a:solidFill>
                <a:latin typeface="Verdana" panose="020B0604030504040204" pitchFamily="34" charset="0"/>
              </a:rPr>
              <a:t>(AD) </a:t>
            </a:r>
            <a:endParaRPr lang="en-US" altLang="en-US" sz="1800">
              <a:solidFill>
                <a:schemeClr val="tx1"/>
              </a:solidFill>
              <a:latin typeface="Verdana" panose="020B0604030504040204" pitchFamily="34" charset="0"/>
            </a:endParaRPr>
          </a:p>
        </p:txBody>
      </p:sp>
      <p:sp>
        <p:nvSpPr>
          <p:cNvPr id="3" name="Zástupný symbol pro zápatí 2">
            <a:extLst>
              <a:ext uri="{FF2B5EF4-FFF2-40B4-BE49-F238E27FC236}">
                <a16:creationId xmlns:a16="http://schemas.microsoft.com/office/drawing/2014/main" id="{9C8B4B3C-DEE3-4AD3-997B-6C8AE825ED82}"/>
              </a:ext>
            </a:extLst>
          </p:cNvPr>
          <p:cNvSpPr>
            <a:spLocks noGrp="1"/>
          </p:cNvSpPr>
          <p:nvPr>
            <p:ph type="ftr" sz="quarter" idx="11"/>
          </p:nvPr>
        </p:nvSpPr>
        <p:spPr/>
        <p:txBody>
          <a:bodyPr/>
          <a:lstStyle/>
          <a:p>
            <a:pPr>
              <a:defRPr/>
            </a:pPr>
            <a:r>
              <a:rPr lang="cs-CZ" altLang="en-US"/>
              <a:t>Prof. Anna Vašků</a:t>
            </a:r>
          </a:p>
        </p:txBody>
      </p:sp>
      <p:sp>
        <p:nvSpPr>
          <p:cNvPr id="4" name="Zástupný symbol pro číslo snímku 3">
            <a:extLst>
              <a:ext uri="{FF2B5EF4-FFF2-40B4-BE49-F238E27FC236}">
                <a16:creationId xmlns:a16="http://schemas.microsoft.com/office/drawing/2014/main" id="{386DCE4E-983F-4039-89B1-27DA18B80652}"/>
              </a:ext>
            </a:extLst>
          </p:cNvPr>
          <p:cNvSpPr>
            <a:spLocks noGrp="1"/>
          </p:cNvSpPr>
          <p:nvPr>
            <p:ph type="sldNum" sz="quarter" idx="12"/>
          </p:nvPr>
        </p:nvSpPr>
        <p:spPr/>
        <p:txBody>
          <a:bodyPr/>
          <a:lstStyle/>
          <a:p>
            <a:fld id="{8F9125E1-42E0-4078-BAE1-CA1DE73A3D7B}" type="slidenum">
              <a:rPr lang="cs-CZ" altLang="en-US" smtClean="0"/>
              <a:pPr/>
              <a:t>31</a:t>
            </a:fld>
            <a:endParaRPr lang="cs-CZ" altLang="en-US"/>
          </a:p>
        </p:txBody>
      </p:sp>
    </p:spTree>
    <p:extLst>
      <p:ext uri="{BB962C8B-B14F-4D97-AF65-F5344CB8AC3E}">
        <p14:creationId xmlns:p14="http://schemas.microsoft.com/office/powerpoint/2010/main" val="363028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26222E4-F42F-4D55-9889-C5E2DC2C1BBF}"/>
              </a:ext>
            </a:extLst>
          </p:cNvPr>
          <p:cNvSpPr>
            <a:spLocks noGrp="1" noChangeArrowheads="1"/>
          </p:cNvSpPr>
          <p:nvPr>
            <p:ph type="title"/>
          </p:nvPr>
        </p:nvSpPr>
        <p:spPr>
          <a:xfrm>
            <a:off x="3429000" y="422771"/>
            <a:ext cx="7086600" cy="1447800"/>
          </a:xfrm>
        </p:spPr>
        <p:txBody>
          <a:bodyPr/>
          <a:lstStyle/>
          <a:p>
            <a:pPr eaLnBrk="1" hangingPunct="1">
              <a:defRPr/>
            </a:pPr>
            <a:r>
              <a:rPr lang="cs-CZ" altLang="en-US" sz="1700" dirty="0" err="1"/>
              <a:t>Common</a:t>
            </a:r>
            <a:r>
              <a:rPr lang="cs-CZ" altLang="en-US" sz="1700" dirty="0"/>
              <a:t> </a:t>
            </a:r>
            <a:r>
              <a:rPr lang="cs-CZ" altLang="en-US" sz="1700" dirty="0" err="1"/>
              <a:t>adverse</a:t>
            </a:r>
            <a:r>
              <a:rPr lang="cs-CZ" altLang="en-US" sz="1700" dirty="0"/>
              <a:t> </a:t>
            </a:r>
            <a:r>
              <a:rPr lang="cs-CZ" altLang="en-US" sz="1700" dirty="0" err="1"/>
              <a:t>effects</a:t>
            </a:r>
            <a:r>
              <a:rPr lang="cs-CZ" altLang="en-US" sz="1700" dirty="0"/>
              <a:t> </a:t>
            </a:r>
            <a:r>
              <a:rPr lang="cs-CZ" altLang="en-US" sz="1700" dirty="0" err="1"/>
              <a:t>of</a:t>
            </a:r>
            <a:r>
              <a:rPr lang="cs-CZ" altLang="en-US" sz="1700" dirty="0"/>
              <a:t> </a:t>
            </a:r>
            <a:r>
              <a:rPr lang="cs-CZ" altLang="en-US" sz="1700" dirty="0" err="1"/>
              <a:t>glucocorticoid</a:t>
            </a:r>
            <a:r>
              <a:rPr lang="cs-CZ" altLang="en-US" sz="1700" dirty="0"/>
              <a:t> </a:t>
            </a:r>
            <a:r>
              <a:rPr lang="cs-CZ" altLang="en-US" sz="1700" dirty="0" err="1"/>
              <a:t>therapy</a:t>
            </a:r>
            <a:r>
              <a:rPr lang="cs-CZ" altLang="en-US" dirty="0"/>
              <a:t> </a:t>
            </a:r>
          </a:p>
        </p:txBody>
      </p:sp>
      <p:sp>
        <p:nvSpPr>
          <p:cNvPr id="44035" name="Rectangle 3">
            <a:extLst>
              <a:ext uri="{FF2B5EF4-FFF2-40B4-BE49-F238E27FC236}">
                <a16:creationId xmlns:a16="http://schemas.microsoft.com/office/drawing/2014/main" id="{D919A6C6-5577-4EAB-9B18-8DE880EBD52A}"/>
              </a:ext>
            </a:extLst>
          </p:cNvPr>
          <p:cNvSpPr>
            <a:spLocks noGrp="1"/>
          </p:cNvSpPr>
          <p:nvPr>
            <p:ph idx="1"/>
          </p:nvPr>
        </p:nvSpPr>
        <p:spPr>
          <a:xfrm>
            <a:off x="2185988" y="1906588"/>
            <a:ext cx="7772400" cy="4114800"/>
          </a:xfrm>
        </p:spPr>
        <p:txBody>
          <a:bodyPr/>
          <a:lstStyle/>
          <a:p>
            <a:pPr eaLnBrk="1" hangingPunct="1">
              <a:lnSpc>
                <a:spcPct val="100000"/>
              </a:lnSpc>
            </a:pPr>
            <a:r>
              <a:rPr lang="cs-CZ" altLang="en-US" sz="1500" dirty="0" err="1"/>
              <a:t>There</a:t>
            </a:r>
            <a:r>
              <a:rPr lang="cs-CZ" altLang="en-US" sz="1500" dirty="0"/>
              <a:t> </a:t>
            </a:r>
            <a:r>
              <a:rPr lang="cs-CZ" altLang="en-US" sz="1500" dirty="0" err="1"/>
              <a:t>is</a:t>
            </a:r>
            <a:r>
              <a:rPr lang="cs-CZ" altLang="en-US" sz="1500" dirty="0"/>
              <a:t> </a:t>
            </a:r>
            <a:r>
              <a:rPr lang="cs-CZ" altLang="en-US" sz="1500" dirty="0" err="1"/>
              <a:t>substantial</a:t>
            </a:r>
            <a:r>
              <a:rPr lang="cs-CZ" altLang="en-US" sz="1500" dirty="0"/>
              <a:t> and </a:t>
            </a:r>
            <a:r>
              <a:rPr lang="cs-CZ" altLang="en-US" sz="1500" dirty="0" err="1"/>
              <a:t>accelerated</a:t>
            </a:r>
            <a:r>
              <a:rPr lang="cs-CZ" altLang="en-US" sz="1500" dirty="0"/>
              <a:t> </a:t>
            </a:r>
            <a:r>
              <a:rPr lang="cs-CZ" altLang="en-US" sz="1500" dirty="0" err="1"/>
              <a:t>decreases</a:t>
            </a:r>
            <a:r>
              <a:rPr lang="cs-CZ" altLang="en-US" sz="1500" dirty="0"/>
              <a:t> in bone </a:t>
            </a:r>
            <a:r>
              <a:rPr lang="cs-CZ" altLang="en-US" sz="1500" dirty="0" err="1"/>
              <a:t>mineral</a:t>
            </a:r>
            <a:r>
              <a:rPr lang="cs-CZ" altLang="en-US" sz="1500" dirty="0"/>
              <a:t> </a:t>
            </a:r>
            <a:r>
              <a:rPr lang="cs-CZ" altLang="en-US" sz="1500" dirty="0" err="1"/>
              <a:t>density</a:t>
            </a:r>
            <a:r>
              <a:rPr lang="cs-CZ" altLang="en-US" sz="1500" dirty="0"/>
              <a:t> (BMD) </a:t>
            </a:r>
            <a:r>
              <a:rPr lang="cs-CZ" altLang="en-US" sz="1500" dirty="0" err="1"/>
              <a:t>with</a:t>
            </a:r>
            <a:r>
              <a:rPr lang="cs-CZ" altLang="en-US" sz="1500" dirty="0"/>
              <a:t> oral </a:t>
            </a:r>
            <a:r>
              <a:rPr lang="cs-CZ" altLang="en-US" sz="1500" dirty="0" err="1"/>
              <a:t>glucocorticoid</a:t>
            </a:r>
            <a:r>
              <a:rPr lang="cs-CZ" altLang="en-US" sz="1500" dirty="0"/>
              <a:t> </a:t>
            </a:r>
            <a:r>
              <a:rPr lang="cs-CZ" altLang="en-US" sz="1500" dirty="0" err="1"/>
              <a:t>therapy</a:t>
            </a:r>
            <a:r>
              <a:rPr lang="cs-CZ" altLang="en-US" sz="1500" dirty="0"/>
              <a:t>, most </a:t>
            </a:r>
            <a:r>
              <a:rPr lang="cs-CZ" altLang="en-US" sz="1500" dirty="0" err="1"/>
              <a:t>pronounced</a:t>
            </a:r>
            <a:r>
              <a:rPr lang="cs-CZ" altLang="en-US" sz="1500" dirty="0"/>
              <a:t> in the </a:t>
            </a:r>
            <a:r>
              <a:rPr lang="cs-CZ" altLang="en-US" sz="1500" dirty="0" err="1"/>
              <a:t>first</a:t>
            </a:r>
            <a:r>
              <a:rPr lang="cs-CZ" altLang="en-US" sz="1500" dirty="0"/>
              <a:t> </a:t>
            </a:r>
            <a:r>
              <a:rPr lang="cs-CZ" altLang="en-US" sz="1500" dirty="0" err="1"/>
              <a:t>year</a:t>
            </a:r>
            <a:r>
              <a:rPr lang="cs-CZ" altLang="en-US" sz="1500" dirty="0"/>
              <a:t>, </a:t>
            </a:r>
            <a:r>
              <a:rPr lang="cs-CZ" altLang="en-US" sz="1500" dirty="0" err="1"/>
              <a:t>with</a:t>
            </a:r>
            <a:r>
              <a:rPr lang="cs-CZ" altLang="en-US" sz="1500" dirty="0"/>
              <a:t> </a:t>
            </a:r>
            <a:r>
              <a:rPr lang="cs-CZ" altLang="en-US" sz="1500" dirty="0" err="1"/>
              <a:t>trabecular</a:t>
            </a:r>
            <a:r>
              <a:rPr lang="cs-CZ" altLang="en-US" sz="1500" dirty="0"/>
              <a:t> bone more </a:t>
            </a:r>
            <a:r>
              <a:rPr lang="cs-CZ" altLang="en-US" sz="1500" dirty="0" err="1"/>
              <a:t>quickly</a:t>
            </a:r>
            <a:r>
              <a:rPr lang="cs-CZ" altLang="en-US" sz="1500" dirty="0"/>
              <a:t> </a:t>
            </a:r>
            <a:r>
              <a:rPr lang="cs-CZ" altLang="en-US" sz="1500" dirty="0" err="1"/>
              <a:t>affected</a:t>
            </a:r>
            <a:r>
              <a:rPr lang="cs-CZ" altLang="en-US" sz="1500" dirty="0"/>
              <a:t> </a:t>
            </a:r>
            <a:r>
              <a:rPr lang="cs-CZ" altLang="en-US" sz="1500" dirty="0" err="1"/>
              <a:t>than</a:t>
            </a:r>
            <a:r>
              <a:rPr lang="cs-CZ" altLang="en-US" sz="1500" dirty="0"/>
              <a:t> </a:t>
            </a:r>
            <a:r>
              <a:rPr lang="cs-CZ" altLang="en-US" sz="1500" dirty="0" err="1"/>
              <a:t>cortical</a:t>
            </a:r>
            <a:r>
              <a:rPr lang="cs-CZ" altLang="en-US" sz="1500" dirty="0"/>
              <a:t> bone. </a:t>
            </a:r>
          </a:p>
          <a:p>
            <a:pPr eaLnBrk="1" hangingPunct="1">
              <a:lnSpc>
                <a:spcPct val="100000"/>
              </a:lnSpc>
            </a:pPr>
            <a:r>
              <a:rPr lang="cs-CZ" altLang="en-US" sz="1500" dirty="0" err="1"/>
              <a:t>Even</a:t>
            </a:r>
            <a:r>
              <a:rPr lang="cs-CZ" altLang="en-US" sz="1500" dirty="0"/>
              <a:t> </a:t>
            </a:r>
            <a:r>
              <a:rPr lang="cs-CZ" altLang="en-US" sz="1500" dirty="0" err="1"/>
              <a:t>after</a:t>
            </a:r>
            <a:r>
              <a:rPr lang="cs-CZ" altLang="en-US" sz="1500" dirty="0"/>
              <a:t> </a:t>
            </a:r>
            <a:r>
              <a:rPr lang="cs-CZ" altLang="en-US" sz="1500" dirty="0" err="1"/>
              <a:t>only</a:t>
            </a:r>
            <a:r>
              <a:rPr lang="cs-CZ" altLang="en-US" sz="1500" dirty="0"/>
              <a:t> 2 </a:t>
            </a:r>
            <a:r>
              <a:rPr lang="cs-CZ" altLang="en-US" sz="1500" dirty="0" err="1"/>
              <a:t>months</a:t>
            </a:r>
            <a:r>
              <a:rPr lang="cs-CZ" altLang="en-US" sz="1500" dirty="0"/>
              <a:t> </a:t>
            </a:r>
            <a:r>
              <a:rPr lang="cs-CZ" altLang="en-US" sz="1500" dirty="0" err="1"/>
              <a:t>of</a:t>
            </a:r>
            <a:r>
              <a:rPr lang="cs-CZ" altLang="en-US" sz="1500" dirty="0"/>
              <a:t> </a:t>
            </a:r>
            <a:r>
              <a:rPr lang="cs-CZ" altLang="en-US" sz="1500" dirty="0" err="1"/>
              <a:t>high</a:t>
            </a:r>
            <a:r>
              <a:rPr lang="cs-CZ" altLang="en-US" sz="1500" dirty="0"/>
              <a:t>-dose </a:t>
            </a:r>
            <a:r>
              <a:rPr lang="cs-CZ" altLang="en-US" sz="1500" dirty="0" err="1"/>
              <a:t>glucocorticoids</a:t>
            </a:r>
            <a:r>
              <a:rPr lang="cs-CZ" altLang="en-US" sz="1500" dirty="0"/>
              <a:t>, </a:t>
            </a:r>
            <a:r>
              <a:rPr lang="cs-CZ" altLang="en-US" sz="1500" dirty="0" err="1"/>
              <a:t>studies</a:t>
            </a:r>
            <a:r>
              <a:rPr lang="cs-CZ" altLang="en-US" sz="1500" dirty="0"/>
              <a:t> show </a:t>
            </a:r>
            <a:r>
              <a:rPr lang="cs-CZ" altLang="en-US" sz="1500" dirty="0" err="1"/>
              <a:t>markedly</a:t>
            </a:r>
            <a:r>
              <a:rPr lang="cs-CZ" altLang="en-US" sz="1500" dirty="0"/>
              <a:t> </a:t>
            </a:r>
            <a:r>
              <a:rPr lang="cs-CZ" altLang="en-US" sz="1500" dirty="0" err="1"/>
              <a:t>decreased</a:t>
            </a:r>
            <a:r>
              <a:rPr lang="cs-CZ" altLang="en-US" sz="1500" dirty="0"/>
              <a:t> BMD </a:t>
            </a:r>
            <a:r>
              <a:rPr lang="cs-CZ" altLang="en-US" sz="1500" dirty="0" err="1"/>
              <a:t>at</a:t>
            </a:r>
            <a:r>
              <a:rPr lang="cs-CZ" altLang="en-US" sz="1500" dirty="0"/>
              <a:t> the </a:t>
            </a:r>
            <a:r>
              <a:rPr lang="cs-CZ" altLang="en-US" sz="1500" dirty="0" err="1"/>
              <a:t>lumbar</a:t>
            </a:r>
            <a:r>
              <a:rPr lang="cs-CZ" altLang="en-US" sz="1500" dirty="0"/>
              <a:t> spine, </a:t>
            </a:r>
            <a:r>
              <a:rPr lang="cs-CZ" altLang="en-US" sz="1500" dirty="0" err="1"/>
              <a:t>femoral</a:t>
            </a:r>
            <a:r>
              <a:rPr lang="cs-CZ" altLang="en-US" sz="1500" dirty="0"/>
              <a:t> </a:t>
            </a:r>
            <a:r>
              <a:rPr lang="cs-CZ" altLang="en-US" sz="1500" dirty="0" err="1"/>
              <a:t>neck</a:t>
            </a:r>
            <a:r>
              <a:rPr lang="cs-CZ" altLang="en-US" sz="1500" dirty="0"/>
              <a:t> and </a:t>
            </a:r>
            <a:r>
              <a:rPr lang="cs-CZ" altLang="en-US" sz="1500" dirty="0" err="1"/>
              <a:t>whole</a:t>
            </a:r>
            <a:r>
              <a:rPr lang="cs-CZ" altLang="en-US" sz="1500" dirty="0"/>
              <a:t> body, </a:t>
            </a:r>
            <a:r>
              <a:rPr lang="cs-CZ" altLang="en-US" sz="1500" dirty="0" err="1"/>
              <a:t>with</a:t>
            </a:r>
            <a:r>
              <a:rPr lang="cs-CZ" altLang="en-US" sz="1500" dirty="0"/>
              <a:t> the </a:t>
            </a:r>
            <a:r>
              <a:rPr lang="cs-CZ" altLang="en-US" sz="1500" dirty="0" err="1"/>
              <a:t>greatest</a:t>
            </a:r>
            <a:r>
              <a:rPr lang="cs-CZ" altLang="en-US" sz="1500" dirty="0"/>
              <a:t> </a:t>
            </a:r>
            <a:r>
              <a:rPr lang="cs-CZ" altLang="en-US" sz="1500" dirty="0" err="1"/>
              <a:t>loss</a:t>
            </a:r>
            <a:r>
              <a:rPr lang="cs-CZ" altLang="en-US" sz="1500" dirty="0"/>
              <a:t> in the </a:t>
            </a:r>
            <a:r>
              <a:rPr lang="cs-CZ" altLang="en-US" sz="1500" dirty="0" err="1"/>
              <a:t>trabecular</a:t>
            </a:r>
            <a:r>
              <a:rPr lang="cs-CZ" altLang="en-US" sz="1500" dirty="0"/>
              <a:t> </a:t>
            </a:r>
            <a:r>
              <a:rPr lang="cs-CZ" altLang="en-US" sz="1500" dirty="0" err="1"/>
              <a:t>lumbar</a:t>
            </a:r>
            <a:r>
              <a:rPr lang="cs-CZ" altLang="en-US" sz="1500" dirty="0"/>
              <a:t> </a:t>
            </a:r>
            <a:r>
              <a:rPr lang="cs-CZ" altLang="en-US" sz="1500" dirty="0" err="1"/>
              <a:t>vertebrae</a:t>
            </a:r>
            <a:r>
              <a:rPr lang="cs-CZ" altLang="en-US" sz="1500" dirty="0"/>
              <a:t>.</a:t>
            </a:r>
          </a:p>
          <a:p>
            <a:pPr eaLnBrk="1" hangingPunct="1">
              <a:lnSpc>
                <a:spcPct val="100000"/>
              </a:lnSpc>
            </a:pPr>
            <a:r>
              <a:rPr lang="cs-CZ" altLang="en-US" sz="1500" dirty="0"/>
              <a:t>In </a:t>
            </a:r>
            <a:r>
              <a:rPr lang="cs-CZ" altLang="en-US" sz="1500" dirty="0" err="1"/>
              <a:t>light</a:t>
            </a:r>
            <a:r>
              <a:rPr lang="cs-CZ" altLang="en-US" sz="1500" dirty="0"/>
              <a:t> </a:t>
            </a:r>
            <a:r>
              <a:rPr lang="cs-CZ" altLang="en-US" sz="1500" dirty="0" err="1"/>
              <a:t>of</a:t>
            </a:r>
            <a:r>
              <a:rPr lang="cs-CZ" altLang="en-US" sz="1500" dirty="0"/>
              <a:t> the </a:t>
            </a:r>
            <a:r>
              <a:rPr lang="cs-CZ" altLang="en-US" sz="1500" dirty="0" err="1"/>
              <a:t>high</a:t>
            </a:r>
            <a:r>
              <a:rPr lang="cs-CZ" altLang="en-US" sz="1500" dirty="0"/>
              <a:t> incidence </a:t>
            </a:r>
            <a:r>
              <a:rPr lang="cs-CZ" altLang="en-US" sz="1500" dirty="0" err="1"/>
              <a:t>of</a:t>
            </a:r>
            <a:r>
              <a:rPr lang="cs-CZ" altLang="en-US" sz="1500" dirty="0"/>
              <a:t> </a:t>
            </a:r>
            <a:r>
              <a:rPr lang="cs-CZ" altLang="en-US" sz="1500" dirty="0" err="1"/>
              <a:t>glucocorticoid-induced</a:t>
            </a:r>
            <a:r>
              <a:rPr lang="cs-CZ" altLang="en-US" sz="1500" dirty="0"/>
              <a:t> </a:t>
            </a:r>
            <a:r>
              <a:rPr lang="cs-CZ" altLang="en-US" sz="1500" dirty="0" err="1"/>
              <a:t>osteoporosis</a:t>
            </a:r>
            <a:r>
              <a:rPr lang="cs-CZ" altLang="en-US" sz="1500" dirty="0"/>
              <a:t> and </a:t>
            </a:r>
            <a:r>
              <a:rPr lang="cs-CZ" altLang="en-US" sz="1500" dirty="0" err="1"/>
              <a:t>associated</a:t>
            </a:r>
            <a:r>
              <a:rPr lang="cs-CZ" altLang="en-US" sz="1500" dirty="0"/>
              <a:t> </a:t>
            </a:r>
            <a:r>
              <a:rPr lang="cs-CZ" altLang="en-US" sz="1500" dirty="0" err="1"/>
              <a:t>fractures</a:t>
            </a:r>
            <a:r>
              <a:rPr lang="cs-CZ" altLang="en-US" sz="1500" dirty="0"/>
              <a:t>, </a:t>
            </a:r>
            <a:r>
              <a:rPr lang="cs-CZ" altLang="en-US" sz="1500" dirty="0" err="1"/>
              <a:t>screening</a:t>
            </a:r>
            <a:r>
              <a:rPr lang="cs-CZ" altLang="en-US" sz="1500" dirty="0"/>
              <a:t> and </a:t>
            </a:r>
            <a:r>
              <a:rPr lang="cs-CZ" altLang="en-US" sz="1500" dirty="0" err="1"/>
              <a:t>treatment</a:t>
            </a:r>
            <a:r>
              <a:rPr lang="cs-CZ" altLang="en-US" sz="1500" dirty="0"/>
              <a:t> </a:t>
            </a:r>
            <a:r>
              <a:rPr lang="cs-CZ" altLang="en-US" sz="1500" dirty="0" err="1"/>
              <a:t>rates</a:t>
            </a:r>
            <a:r>
              <a:rPr lang="cs-CZ" altLang="en-US" sz="1500" dirty="0"/>
              <a:t> </a:t>
            </a:r>
            <a:r>
              <a:rPr lang="cs-CZ" altLang="en-US" sz="1500" dirty="0" err="1"/>
              <a:t>for</a:t>
            </a:r>
            <a:r>
              <a:rPr lang="cs-CZ" altLang="en-US" sz="1500" dirty="0"/>
              <a:t> </a:t>
            </a:r>
            <a:r>
              <a:rPr lang="cs-CZ" altLang="en-US" sz="1500" dirty="0" err="1"/>
              <a:t>glucocorticoid-induced</a:t>
            </a:r>
            <a:r>
              <a:rPr lang="cs-CZ" altLang="en-US" sz="1500" dirty="0"/>
              <a:t> </a:t>
            </a:r>
            <a:r>
              <a:rPr lang="cs-CZ" altLang="en-US" sz="1500" dirty="0" err="1"/>
              <a:t>osteoporosis</a:t>
            </a:r>
            <a:r>
              <a:rPr lang="cs-CZ" altLang="en-US" sz="1500" dirty="0"/>
              <a:t> has </a:t>
            </a:r>
            <a:r>
              <a:rPr lang="cs-CZ" altLang="en-US" sz="1500" dirty="0" err="1"/>
              <a:t>come</a:t>
            </a:r>
            <a:r>
              <a:rPr lang="cs-CZ" altLang="en-US" sz="1500" dirty="0"/>
              <a:t> </a:t>
            </a:r>
            <a:r>
              <a:rPr lang="cs-CZ" altLang="en-US" sz="1500" dirty="0" err="1"/>
              <a:t>under</a:t>
            </a:r>
            <a:r>
              <a:rPr lang="cs-CZ" altLang="en-US" sz="1500" dirty="0"/>
              <a:t> </a:t>
            </a:r>
            <a:r>
              <a:rPr lang="cs-CZ" altLang="en-US" sz="1500" dirty="0" err="1"/>
              <a:t>substantial</a:t>
            </a:r>
            <a:r>
              <a:rPr lang="cs-CZ" altLang="en-US" sz="1500" dirty="0"/>
              <a:t> </a:t>
            </a:r>
            <a:r>
              <a:rPr lang="cs-CZ" altLang="en-US" sz="1500" dirty="0" err="1"/>
              <a:t>scrutiny</a:t>
            </a:r>
            <a:r>
              <a:rPr lang="cs-CZ" altLang="en-US" sz="1500" dirty="0"/>
              <a:t>. </a:t>
            </a:r>
          </a:p>
          <a:p>
            <a:pPr eaLnBrk="1" hangingPunct="1">
              <a:lnSpc>
                <a:spcPct val="100000"/>
              </a:lnSpc>
            </a:pPr>
            <a:r>
              <a:rPr lang="cs-CZ" altLang="en-US" sz="1500" dirty="0" err="1"/>
              <a:t>Less</a:t>
            </a:r>
            <a:r>
              <a:rPr lang="cs-CZ" altLang="en-US" sz="1500" dirty="0"/>
              <a:t> </a:t>
            </a:r>
            <a:r>
              <a:rPr lang="cs-CZ" altLang="en-US" sz="1500" dirty="0" err="1"/>
              <a:t>than</a:t>
            </a:r>
            <a:r>
              <a:rPr lang="cs-CZ" altLang="en-US" sz="1500" dirty="0"/>
              <a:t> 50% </a:t>
            </a:r>
            <a:r>
              <a:rPr lang="cs-CZ" altLang="en-US" sz="1500" dirty="0" err="1"/>
              <a:t>of</a:t>
            </a:r>
            <a:r>
              <a:rPr lang="cs-CZ" altLang="en-US" sz="1500" dirty="0"/>
              <a:t> </a:t>
            </a:r>
            <a:r>
              <a:rPr lang="cs-CZ" altLang="en-US" sz="1500" dirty="0" err="1"/>
              <a:t>patients</a:t>
            </a:r>
            <a:r>
              <a:rPr lang="cs-CZ" altLang="en-US" sz="1500" dirty="0"/>
              <a:t> </a:t>
            </a:r>
            <a:r>
              <a:rPr lang="cs-CZ" altLang="en-US" sz="1500" dirty="0" err="1"/>
              <a:t>receiving</a:t>
            </a:r>
            <a:r>
              <a:rPr lang="cs-CZ" altLang="en-US" sz="1500" dirty="0"/>
              <a:t> long-term </a:t>
            </a:r>
            <a:r>
              <a:rPr lang="cs-CZ" altLang="en-US" sz="1500" dirty="0" err="1"/>
              <a:t>glucocorticoids</a:t>
            </a:r>
            <a:r>
              <a:rPr lang="cs-CZ" altLang="en-US" sz="1500" dirty="0"/>
              <a:t> </a:t>
            </a:r>
            <a:r>
              <a:rPr lang="cs-CZ" altLang="en-US" sz="1500" dirty="0" err="1"/>
              <a:t>have</a:t>
            </a:r>
            <a:r>
              <a:rPr lang="cs-CZ" altLang="en-US" sz="1500" dirty="0"/>
              <a:t> </a:t>
            </a:r>
            <a:r>
              <a:rPr lang="cs-CZ" altLang="en-US" sz="1500" dirty="0" err="1"/>
              <a:t>been</a:t>
            </a:r>
            <a:r>
              <a:rPr lang="cs-CZ" altLang="en-US" sz="1500" dirty="0"/>
              <a:t> </a:t>
            </a:r>
            <a:r>
              <a:rPr lang="cs-CZ" altLang="en-US" sz="1500" dirty="0" err="1"/>
              <a:t>evaluated</a:t>
            </a:r>
            <a:r>
              <a:rPr lang="cs-CZ" altLang="en-US" sz="1500" dirty="0"/>
              <a:t> </a:t>
            </a:r>
            <a:r>
              <a:rPr lang="cs-CZ" altLang="en-US" sz="1500" dirty="0" err="1"/>
              <a:t>for</a:t>
            </a:r>
            <a:r>
              <a:rPr lang="cs-CZ" altLang="en-US" sz="1500" dirty="0"/>
              <a:t> </a:t>
            </a:r>
            <a:r>
              <a:rPr lang="cs-CZ" altLang="en-US" sz="1500" dirty="0" err="1"/>
              <a:t>osteoporosis</a:t>
            </a:r>
            <a:r>
              <a:rPr lang="cs-CZ" altLang="en-US" sz="1500" dirty="0"/>
              <a:t>, and </a:t>
            </a:r>
            <a:r>
              <a:rPr lang="cs-CZ" altLang="en-US" sz="1500" dirty="0" err="1"/>
              <a:t>less</a:t>
            </a:r>
            <a:r>
              <a:rPr lang="cs-CZ" altLang="en-US" sz="1500" dirty="0"/>
              <a:t> </a:t>
            </a:r>
            <a:r>
              <a:rPr lang="cs-CZ" altLang="en-US" sz="1500" dirty="0" err="1"/>
              <a:t>than</a:t>
            </a:r>
            <a:r>
              <a:rPr lang="cs-CZ" altLang="en-US" sz="1500" dirty="0"/>
              <a:t> 25% </a:t>
            </a:r>
            <a:r>
              <a:rPr lang="cs-CZ" altLang="en-US" sz="1500" dirty="0" err="1"/>
              <a:t>have</a:t>
            </a:r>
            <a:r>
              <a:rPr lang="cs-CZ" altLang="en-US" sz="1500" dirty="0"/>
              <a:t> </a:t>
            </a:r>
            <a:r>
              <a:rPr lang="cs-CZ" altLang="en-US" sz="1500" dirty="0" err="1"/>
              <a:t>been</a:t>
            </a:r>
            <a:r>
              <a:rPr lang="cs-CZ" altLang="en-US" sz="1500" dirty="0"/>
              <a:t> </a:t>
            </a:r>
            <a:r>
              <a:rPr lang="cs-CZ" altLang="en-US" sz="1500" dirty="0" err="1"/>
              <a:t>treated</a:t>
            </a:r>
            <a:r>
              <a:rPr lang="cs-CZ" altLang="en-US" sz="1500" dirty="0"/>
              <a:t>. </a:t>
            </a:r>
            <a:r>
              <a:rPr lang="cs-CZ" altLang="en-US" sz="1500" dirty="0" err="1"/>
              <a:t>There</a:t>
            </a:r>
            <a:r>
              <a:rPr lang="cs-CZ" altLang="en-US" sz="1500" dirty="0"/>
              <a:t> </a:t>
            </a:r>
            <a:r>
              <a:rPr lang="cs-CZ" altLang="en-US" sz="1500" dirty="0" err="1"/>
              <a:t>is</a:t>
            </a:r>
            <a:r>
              <a:rPr lang="cs-CZ" altLang="en-US" sz="1500" dirty="0"/>
              <a:t> </a:t>
            </a:r>
            <a:r>
              <a:rPr lang="cs-CZ" altLang="en-US" sz="1500" dirty="0" err="1"/>
              <a:t>great</a:t>
            </a:r>
            <a:r>
              <a:rPr lang="cs-CZ" altLang="en-US" sz="1500" dirty="0"/>
              <a:t> variability </a:t>
            </a:r>
            <a:r>
              <a:rPr lang="cs-CZ" altLang="en-US" sz="1500" dirty="0" err="1"/>
              <a:t>among</a:t>
            </a:r>
            <a:r>
              <a:rPr lang="cs-CZ" altLang="en-US" sz="1500" dirty="0"/>
              <a:t> </a:t>
            </a:r>
            <a:r>
              <a:rPr lang="cs-CZ" altLang="en-US" sz="1500" dirty="0" err="1"/>
              <a:t>clinicians</a:t>
            </a:r>
            <a:r>
              <a:rPr lang="cs-CZ" altLang="en-US" sz="1500" dirty="0"/>
              <a:t> in </a:t>
            </a:r>
            <a:r>
              <a:rPr lang="cs-CZ" altLang="en-US" sz="1500" dirty="0" err="1"/>
              <a:t>both</a:t>
            </a:r>
            <a:r>
              <a:rPr lang="cs-CZ" altLang="en-US" sz="1500" dirty="0"/>
              <a:t> the </a:t>
            </a:r>
            <a:r>
              <a:rPr lang="cs-CZ" altLang="en-US" sz="1500" dirty="0" err="1"/>
              <a:t>awareness</a:t>
            </a:r>
            <a:r>
              <a:rPr lang="cs-CZ" altLang="en-US" sz="1500" dirty="0"/>
              <a:t> </a:t>
            </a:r>
            <a:r>
              <a:rPr lang="cs-CZ" altLang="en-US" sz="1500" dirty="0" err="1"/>
              <a:t>of</a:t>
            </a:r>
            <a:r>
              <a:rPr lang="cs-CZ" altLang="en-US" sz="1500" dirty="0"/>
              <a:t> </a:t>
            </a:r>
            <a:r>
              <a:rPr lang="cs-CZ" altLang="en-US" sz="1500" dirty="0" err="1"/>
              <a:t>glucocorticoid-induced</a:t>
            </a:r>
            <a:r>
              <a:rPr lang="cs-CZ" altLang="en-US" sz="1500" dirty="0"/>
              <a:t> </a:t>
            </a:r>
            <a:r>
              <a:rPr lang="cs-CZ" altLang="en-US" sz="1500" dirty="0" err="1"/>
              <a:t>osteoporosis</a:t>
            </a:r>
            <a:r>
              <a:rPr lang="cs-CZ" altLang="en-US" sz="1500" dirty="0"/>
              <a:t> and the </a:t>
            </a:r>
            <a:r>
              <a:rPr lang="cs-CZ" altLang="en-US" sz="1500" dirty="0" err="1"/>
              <a:t>importance</a:t>
            </a:r>
            <a:r>
              <a:rPr lang="cs-CZ" altLang="en-US" sz="1500" dirty="0"/>
              <a:t> </a:t>
            </a:r>
            <a:r>
              <a:rPr lang="cs-CZ" altLang="en-US" sz="1500" dirty="0" err="1"/>
              <a:t>of</a:t>
            </a:r>
            <a:r>
              <a:rPr lang="cs-CZ" altLang="en-US" sz="1500" dirty="0"/>
              <a:t> </a:t>
            </a:r>
            <a:r>
              <a:rPr lang="cs-CZ" altLang="en-US" sz="1500" dirty="0" err="1"/>
              <a:t>prevention</a:t>
            </a:r>
            <a:r>
              <a:rPr lang="cs-CZ" altLang="en-US" sz="1500" dirty="0"/>
              <a:t> and </a:t>
            </a:r>
            <a:r>
              <a:rPr lang="cs-CZ" altLang="en-US" sz="1500" dirty="0" err="1"/>
              <a:t>treatment</a:t>
            </a:r>
            <a:r>
              <a:rPr lang="cs-CZ" altLang="en-US" sz="1500" dirty="0"/>
              <a:t> as the standard </a:t>
            </a:r>
            <a:r>
              <a:rPr lang="cs-CZ" altLang="en-US" sz="1500" dirty="0" err="1"/>
              <a:t>of</a:t>
            </a:r>
            <a:r>
              <a:rPr lang="cs-CZ" altLang="en-US" sz="1500" dirty="0"/>
              <a:t> care. </a:t>
            </a:r>
          </a:p>
          <a:p>
            <a:pPr eaLnBrk="1" hangingPunct="1">
              <a:lnSpc>
                <a:spcPct val="100000"/>
              </a:lnSpc>
            </a:pPr>
            <a:r>
              <a:rPr lang="cs-CZ" altLang="en-US" sz="1500" dirty="0"/>
              <a:t>The use </a:t>
            </a:r>
            <a:r>
              <a:rPr lang="cs-CZ" altLang="en-US" sz="1500" dirty="0" err="1"/>
              <a:t>of</a:t>
            </a:r>
            <a:r>
              <a:rPr lang="cs-CZ" altLang="en-US" sz="1500" dirty="0"/>
              <a:t> </a:t>
            </a:r>
            <a:r>
              <a:rPr lang="cs-CZ" altLang="en-US" sz="1500" dirty="0" err="1"/>
              <a:t>antiosteoporotic</a:t>
            </a:r>
            <a:r>
              <a:rPr lang="cs-CZ" altLang="en-US" sz="1500" dirty="0"/>
              <a:t> </a:t>
            </a:r>
            <a:r>
              <a:rPr lang="cs-CZ" altLang="en-US" sz="1500" dirty="0" err="1"/>
              <a:t>medication</a:t>
            </a:r>
            <a:r>
              <a:rPr lang="cs-CZ" altLang="en-US" sz="1500" dirty="0"/>
              <a:t> </a:t>
            </a:r>
            <a:r>
              <a:rPr lang="cs-CZ" altLang="en-US" sz="1500" dirty="0" err="1"/>
              <a:t>was</a:t>
            </a:r>
            <a:r>
              <a:rPr lang="cs-CZ" altLang="en-US" sz="1500" dirty="0"/>
              <a:t> </a:t>
            </a:r>
            <a:r>
              <a:rPr lang="cs-CZ" altLang="en-US" sz="1500" dirty="0" err="1"/>
              <a:t>observed</a:t>
            </a:r>
            <a:r>
              <a:rPr lang="cs-CZ" altLang="en-US" sz="1500" dirty="0"/>
              <a:t> to </a:t>
            </a:r>
            <a:r>
              <a:rPr lang="cs-CZ" altLang="en-US" sz="1500" dirty="0" err="1"/>
              <a:t>be</a:t>
            </a:r>
            <a:r>
              <a:rPr lang="cs-CZ" altLang="en-US" sz="1500" dirty="0"/>
              <a:t> most </a:t>
            </a:r>
            <a:r>
              <a:rPr lang="cs-CZ" altLang="en-US" sz="1500" dirty="0" err="1"/>
              <a:t>common</a:t>
            </a:r>
            <a:r>
              <a:rPr lang="cs-CZ" altLang="en-US" sz="1500" dirty="0"/>
              <a:t> </a:t>
            </a:r>
            <a:r>
              <a:rPr lang="cs-CZ" altLang="en-US" sz="1500" dirty="0" err="1"/>
              <a:t>among</a:t>
            </a:r>
            <a:r>
              <a:rPr lang="cs-CZ" altLang="en-US" sz="1500" dirty="0"/>
              <a:t> </a:t>
            </a:r>
            <a:r>
              <a:rPr lang="cs-CZ" altLang="en-US" sz="1500" dirty="0" err="1"/>
              <a:t>postmenopausal</a:t>
            </a:r>
            <a:r>
              <a:rPr lang="cs-CZ" altLang="en-US" sz="1500" dirty="0"/>
              <a:t> </a:t>
            </a:r>
            <a:r>
              <a:rPr lang="cs-CZ" altLang="en-US" sz="1500" dirty="0" err="1"/>
              <a:t>women</a:t>
            </a:r>
            <a:r>
              <a:rPr lang="cs-CZ" altLang="en-US" sz="1500" dirty="0"/>
              <a:t>, </a:t>
            </a:r>
            <a:r>
              <a:rPr lang="cs-CZ" altLang="en-US" sz="1500" dirty="0" err="1"/>
              <a:t>where</a:t>
            </a:r>
            <a:r>
              <a:rPr lang="cs-CZ" altLang="en-US" sz="1500" dirty="0"/>
              <a:t> </a:t>
            </a:r>
            <a:r>
              <a:rPr lang="cs-CZ" altLang="en-US" sz="1500" dirty="0" err="1"/>
              <a:t>it</a:t>
            </a:r>
            <a:r>
              <a:rPr lang="cs-CZ" altLang="en-US" sz="1500" dirty="0"/>
              <a:t> </a:t>
            </a:r>
            <a:r>
              <a:rPr lang="cs-CZ" altLang="en-US" sz="1500" dirty="0" err="1"/>
              <a:t>approached</a:t>
            </a:r>
            <a:r>
              <a:rPr lang="cs-CZ" altLang="en-US" sz="1500" dirty="0">
                <a:latin typeface="Comic Sans MS" panose="030F0702030302020204" pitchFamily="66" charset="0"/>
              </a:rPr>
              <a:t> 50%. </a:t>
            </a:r>
          </a:p>
        </p:txBody>
      </p:sp>
      <p:sp>
        <p:nvSpPr>
          <p:cNvPr id="2" name="Zástupný symbol pro zápatí 1">
            <a:extLst>
              <a:ext uri="{FF2B5EF4-FFF2-40B4-BE49-F238E27FC236}">
                <a16:creationId xmlns:a16="http://schemas.microsoft.com/office/drawing/2014/main" id="{C03B1446-7C2C-4C0D-850E-209F820B7E69}"/>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9E754C38-9191-41E0-99F4-88CF2AFDF9F4}"/>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1264203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D2F5FFE-5418-45AC-90FE-FDD876D385E9}"/>
              </a:ext>
            </a:extLst>
          </p:cNvPr>
          <p:cNvSpPr>
            <a:spLocks noGrp="1" noChangeArrowheads="1"/>
          </p:cNvSpPr>
          <p:nvPr>
            <p:ph type="title"/>
          </p:nvPr>
        </p:nvSpPr>
        <p:spPr/>
        <p:txBody>
          <a:bodyPr>
            <a:normAutofit fontScale="90000"/>
          </a:bodyPr>
          <a:lstStyle/>
          <a:p>
            <a:pPr eaLnBrk="1" hangingPunct="1">
              <a:defRPr/>
            </a:pPr>
            <a:r>
              <a:rPr lang="cs-CZ" altLang="en-US" sz="2100"/>
              <a:t>Common adverse effects of glucocorticoid therapy- </a:t>
            </a:r>
            <a:br>
              <a:rPr lang="cs-CZ" altLang="en-US" sz="2100"/>
            </a:br>
            <a:r>
              <a:rPr lang="cs-CZ" altLang="en-US" sz="2100"/>
              <a:t>glucocorticoid-induced osteoporosis</a:t>
            </a:r>
            <a:r>
              <a:rPr lang="cs-CZ" altLang="en-US" sz="1300">
                <a:hlinkClick r:id="" action="ppaction://noaction"/>
              </a:rPr>
              <a:t> </a:t>
            </a:r>
            <a:br>
              <a:rPr lang="cs-CZ" altLang="en-US" sz="1300"/>
            </a:br>
            <a:endParaRPr lang="cs-CZ" altLang="en-US" sz="1300"/>
          </a:p>
        </p:txBody>
      </p:sp>
      <p:sp>
        <p:nvSpPr>
          <p:cNvPr id="45059" name="Rectangle 6">
            <a:extLst>
              <a:ext uri="{FF2B5EF4-FFF2-40B4-BE49-F238E27FC236}">
                <a16:creationId xmlns:a16="http://schemas.microsoft.com/office/drawing/2014/main" id="{142041DB-13D9-45E0-B8CC-189B2C7A7660}"/>
              </a:ext>
            </a:extLst>
          </p:cNvPr>
          <p:cNvSpPr>
            <a:spLocks noGrp="1"/>
          </p:cNvSpPr>
          <p:nvPr>
            <p:ph idx="1"/>
          </p:nvPr>
        </p:nvSpPr>
        <p:spPr/>
        <p:txBody>
          <a:bodyPr/>
          <a:lstStyle/>
          <a:p>
            <a:pPr eaLnBrk="1" hangingPunct="1"/>
            <a:r>
              <a:rPr lang="cs-CZ" altLang="en-US" sz="2100"/>
              <a:t>Glucocorticoid-induced osteoporosis is the most common type of iatrogenic osteoporosis and a frequent cause of secondary osteoporosis. </a:t>
            </a:r>
          </a:p>
          <a:p>
            <a:pPr eaLnBrk="1" hangingPunct="1"/>
            <a:r>
              <a:rPr lang="cs-CZ" altLang="en-US" sz="2100"/>
              <a:t>An estimated 50% of patients taking glucocorticoids for longer than 6 months will develop secondary osteoporosis . </a:t>
            </a:r>
          </a:p>
          <a:p>
            <a:pPr eaLnBrk="1" hangingPunct="1"/>
            <a:r>
              <a:rPr lang="cs-CZ" altLang="en-US" sz="2100"/>
              <a:t>The absolute risk for glucocorticoid-induced osteoporosis is higher in patients aged 65 years or older given their baseline age-related fracture risk, although the relative risk of fracture related to glucocorticoid use may be even higher in patients under 65 .</a:t>
            </a:r>
            <a:r>
              <a:rPr lang="cs-CZ" altLang="en-US" sz="2600"/>
              <a:t> </a:t>
            </a:r>
            <a:endParaRPr lang="cs-CZ" altLang="en-US" sz="1700"/>
          </a:p>
        </p:txBody>
      </p:sp>
      <p:sp>
        <p:nvSpPr>
          <p:cNvPr id="2" name="Zástupný symbol pro zápatí 1">
            <a:extLst>
              <a:ext uri="{FF2B5EF4-FFF2-40B4-BE49-F238E27FC236}">
                <a16:creationId xmlns:a16="http://schemas.microsoft.com/office/drawing/2014/main" id="{F824DAE4-14BA-4FBB-8CFD-A84F0335C3E7}"/>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DBDC155E-8F6D-4172-A55F-68C07C063DEE}"/>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707568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8F2E781-E8D6-41FB-AAD9-D3ACEAC1C5FA}"/>
              </a:ext>
            </a:extLst>
          </p:cNvPr>
          <p:cNvSpPr>
            <a:spLocks noGrp="1" noChangeArrowheads="1"/>
          </p:cNvSpPr>
          <p:nvPr>
            <p:ph type="title"/>
          </p:nvPr>
        </p:nvSpPr>
        <p:spPr>
          <a:xfrm>
            <a:off x="1752593" y="294837"/>
            <a:ext cx="8939213" cy="1371600"/>
          </a:xfrm>
        </p:spPr>
        <p:txBody>
          <a:bodyPr/>
          <a:lstStyle/>
          <a:p>
            <a:pPr fontAlgn="auto">
              <a:spcAft>
                <a:spcPts val="0"/>
              </a:spcAft>
              <a:defRPr/>
            </a:pPr>
            <a:r>
              <a:rPr lang="cs-CZ" altLang="cs-CZ" sz="2800" dirty="0" err="1">
                <a:solidFill>
                  <a:srgbClr val="FF0000"/>
                </a:solidFill>
              </a:rPr>
              <a:t>Size</a:t>
            </a:r>
            <a:r>
              <a:rPr lang="cs-CZ" altLang="cs-CZ" sz="2800" dirty="0">
                <a:solidFill>
                  <a:srgbClr val="FF0000"/>
                </a:solidFill>
              </a:rPr>
              <a:t> and </a:t>
            </a:r>
            <a:r>
              <a:rPr lang="cs-CZ" altLang="cs-CZ" sz="2800" dirty="0" err="1">
                <a:solidFill>
                  <a:srgbClr val="FF0000"/>
                </a:solidFill>
              </a:rPr>
              <a:t>endocrine</a:t>
            </a:r>
            <a:r>
              <a:rPr lang="cs-CZ" altLang="cs-CZ" sz="2800" dirty="0">
                <a:solidFill>
                  <a:srgbClr val="FF0000"/>
                </a:solidFill>
              </a:rPr>
              <a:t> profil </a:t>
            </a:r>
            <a:r>
              <a:rPr lang="cs-CZ" altLang="cs-CZ" sz="2800" dirty="0" err="1">
                <a:solidFill>
                  <a:srgbClr val="FF0000"/>
                </a:solidFill>
              </a:rPr>
              <a:t>of</a:t>
            </a:r>
            <a:r>
              <a:rPr lang="cs-CZ" altLang="cs-CZ" sz="2800" dirty="0">
                <a:solidFill>
                  <a:srgbClr val="FF0000"/>
                </a:solidFill>
              </a:rPr>
              <a:t> </a:t>
            </a:r>
            <a:r>
              <a:rPr lang="cs-CZ" altLang="cs-CZ" sz="2800" dirty="0" err="1">
                <a:solidFill>
                  <a:srgbClr val="FF0000"/>
                </a:solidFill>
              </a:rPr>
              <a:t>adipocytes</a:t>
            </a:r>
            <a:r>
              <a:rPr lang="cs-CZ" altLang="cs-CZ" sz="2800" dirty="0">
                <a:solidFill>
                  <a:srgbClr val="FF0000"/>
                </a:solidFill>
              </a:rPr>
              <a:t> is </a:t>
            </a:r>
            <a:r>
              <a:rPr lang="cs-CZ" altLang="cs-CZ" sz="2800" dirty="0" err="1">
                <a:solidFill>
                  <a:srgbClr val="FF0000"/>
                </a:solidFill>
              </a:rPr>
              <a:t>correlated</a:t>
            </a:r>
            <a:r>
              <a:rPr lang="cs-CZ" altLang="cs-CZ" sz="2800" dirty="0">
                <a:solidFill>
                  <a:srgbClr val="FF0000"/>
                </a:solidFill>
              </a:rPr>
              <a:t> </a:t>
            </a:r>
            <a:r>
              <a:rPr lang="cs-CZ" altLang="cs-CZ" sz="2800" dirty="0" err="1">
                <a:solidFill>
                  <a:srgbClr val="FF0000"/>
                </a:solidFill>
              </a:rPr>
              <a:t>with</a:t>
            </a:r>
            <a:r>
              <a:rPr lang="cs-CZ" altLang="cs-CZ" sz="2800" dirty="0">
                <a:solidFill>
                  <a:srgbClr val="FF0000"/>
                </a:solidFill>
              </a:rPr>
              <a:t> </a:t>
            </a:r>
            <a:r>
              <a:rPr lang="cs-CZ" altLang="cs-CZ" sz="2800" dirty="0" err="1">
                <a:solidFill>
                  <a:srgbClr val="FF0000"/>
                </a:solidFill>
              </a:rPr>
              <a:t>the</a:t>
            </a:r>
            <a:r>
              <a:rPr lang="cs-CZ" altLang="cs-CZ" sz="2800" dirty="0">
                <a:solidFill>
                  <a:srgbClr val="FF0000"/>
                </a:solidFill>
              </a:rPr>
              <a:t> </a:t>
            </a:r>
            <a:r>
              <a:rPr lang="cs-CZ" altLang="cs-CZ" sz="2800" dirty="0" err="1">
                <a:solidFill>
                  <a:srgbClr val="FF0000"/>
                </a:solidFill>
              </a:rPr>
              <a:t>whole</a:t>
            </a:r>
            <a:r>
              <a:rPr lang="cs-CZ" altLang="cs-CZ" sz="2800" dirty="0">
                <a:solidFill>
                  <a:srgbClr val="FF0000"/>
                </a:solidFill>
              </a:rPr>
              <a:t> </a:t>
            </a:r>
            <a:r>
              <a:rPr lang="cs-CZ" altLang="cs-CZ" sz="2800" dirty="0" err="1">
                <a:solidFill>
                  <a:srgbClr val="FF0000"/>
                </a:solidFill>
              </a:rPr>
              <a:t>adiposity</a:t>
            </a:r>
            <a:endParaRPr lang="cs-CZ" altLang="cs-CZ" sz="2800" dirty="0">
              <a:solidFill>
                <a:srgbClr val="FF0000"/>
              </a:solidFill>
            </a:endParaRPr>
          </a:p>
        </p:txBody>
      </p:sp>
      <p:pic>
        <p:nvPicPr>
          <p:cNvPr id="47107" name="Picture 3" descr="MA_HE_200">
            <a:extLst>
              <a:ext uri="{FF2B5EF4-FFF2-40B4-BE49-F238E27FC236}">
                <a16:creationId xmlns:a16="http://schemas.microsoft.com/office/drawing/2014/main" id="{FF78C489-8118-4C54-9CF5-48677C1CC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4694238"/>
            <a:ext cx="2633662"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OBESNI_HE_200">
            <a:extLst>
              <a:ext uri="{FF2B5EF4-FFF2-40B4-BE49-F238E27FC236}">
                <a16:creationId xmlns:a16="http://schemas.microsoft.com/office/drawing/2014/main" id="{C589ECC2-2E46-4940-8286-338492E8D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6" y="4694238"/>
            <a:ext cx="26336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HALU_HE-200">
            <a:extLst>
              <a:ext uri="{FF2B5EF4-FFF2-40B4-BE49-F238E27FC236}">
                <a16:creationId xmlns:a16="http://schemas.microsoft.com/office/drawing/2014/main" id="{BD41DDAE-434F-4C76-87B7-719C21B11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6" y="4694238"/>
            <a:ext cx="26336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ZASILKA">
            <a:extLst>
              <a:ext uri="{FF2B5EF4-FFF2-40B4-BE49-F238E27FC236}">
                <a16:creationId xmlns:a16="http://schemas.microsoft.com/office/drawing/2014/main" id="{10B89FE8-2A5C-4732-84AF-8E5084763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175" y="1944689"/>
            <a:ext cx="10874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7">
            <a:extLst>
              <a:ext uri="{FF2B5EF4-FFF2-40B4-BE49-F238E27FC236}">
                <a16:creationId xmlns:a16="http://schemas.microsoft.com/office/drawing/2014/main" id="{AD1E744C-0B76-4766-AED6-C05D08C8F47B}"/>
              </a:ext>
            </a:extLst>
          </p:cNvPr>
          <p:cNvSpPr txBox="1">
            <a:spLocks noChangeArrowheads="1"/>
          </p:cNvSpPr>
          <p:nvPr/>
        </p:nvSpPr>
        <p:spPr bwMode="auto">
          <a:xfrm>
            <a:off x="1755776" y="3810001"/>
            <a:ext cx="2301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cs-CZ" sz="1800">
                <a:solidFill>
                  <a:schemeClr val="tx1"/>
                </a:solidFill>
              </a:rPr>
              <a:t>Malnutrition</a:t>
            </a:r>
          </a:p>
          <a:p>
            <a:pPr>
              <a:spcBef>
                <a:spcPct val="0"/>
              </a:spcBef>
              <a:buClrTx/>
              <a:buSzTx/>
              <a:buFontTx/>
              <a:buNone/>
            </a:pPr>
            <a:r>
              <a:rPr lang="cs-CZ" altLang="cs-CZ" sz="1800">
                <a:solidFill>
                  <a:schemeClr val="tx1"/>
                </a:solidFill>
              </a:rPr>
              <a:t>(Anorexia nervosa)</a:t>
            </a:r>
          </a:p>
        </p:txBody>
      </p:sp>
      <p:sp>
        <p:nvSpPr>
          <p:cNvPr id="47112" name="Text Box 8">
            <a:extLst>
              <a:ext uri="{FF2B5EF4-FFF2-40B4-BE49-F238E27FC236}">
                <a16:creationId xmlns:a16="http://schemas.microsoft.com/office/drawing/2014/main" id="{F994D430-8E5C-4C84-B37B-C9D529716DF3}"/>
              </a:ext>
            </a:extLst>
          </p:cNvPr>
          <p:cNvSpPr txBox="1">
            <a:spLocks noChangeArrowheads="1"/>
          </p:cNvSpPr>
          <p:nvPr/>
        </p:nvSpPr>
        <p:spPr bwMode="auto">
          <a:xfrm>
            <a:off x="4303713" y="3810001"/>
            <a:ext cx="3917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a:spcBef>
                <a:spcPct val="0"/>
              </a:spcBef>
              <a:buClrTx/>
              <a:buSzTx/>
              <a:buFontTx/>
              <a:buNone/>
            </a:pPr>
            <a:r>
              <a:rPr lang="cs-CZ" altLang="cs-CZ" sz="1800">
                <a:solidFill>
                  <a:schemeClr val="tx1"/>
                </a:solidFill>
              </a:rPr>
              <a:t>Normal state  (slight overweight</a:t>
            </a:r>
            <a:r>
              <a:rPr lang="cs-CZ" altLang="cs-CZ" sz="2400">
                <a:solidFill>
                  <a:schemeClr val="tx1"/>
                </a:solidFill>
                <a:latin typeface="Times New Roman" panose="02020603050405020304" pitchFamily="18" charset="0"/>
              </a:rPr>
              <a:t>))</a:t>
            </a:r>
          </a:p>
        </p:txBody>
      </p:sp>
      <p:sp>
        <p:nvSpPr>
          <p:cNvPr id="47113" name="Text Box 9">
            <a:extLst>
              <a:ext uri="{FF2B5EF4-FFF2-40B4-BE49-F238E27FC236}">
                <a16:creationId xmlns:a16="http://schemas.microsoft.com/office/drawing/2014/main" id="{73797A00-1AAC-455E-AB50-6191C78192A2}"/>
              </a:ext>
            </a:extLst>
          </p:cNvPr>
          <p:cNvSpPr txBox="1">
            <a:spLocks noChangeArrowheads="1"/>
          </p:cNvSpPr>
          <p:nvPr/>
        </p:nvSpPr>
        <p:spPr bwMode="auto">
          <a:xfrm>
            <a:off x="8426450" y="3943350"/>
            <a:ext cx="10302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cs-CZ" sz="1800">
                <a:solidFill>
                  <a:schemeClr val="tx1"/>
                </a:solidFill>
              </a:rPr>
              <a:t>Obesity</a:t>
            </a:r>
          </a:p>
        </p:txBody>
      </p:sp>
      <p:pic>
        <p:nvPicPr>
          <p:cNvPr id="47114" name="Picture 10">
            <a:extLst>
              <a:ext uri="{FF2B5EF4-FFF2-40B4-BE49-F238E27FC236}">
                <a16:creationId xmlns:a16="http://schemas.microsoft.com/office/drawing/2014/main" id="{C2BB4A7C-38BA-44A5-B06C-DC16B4CD53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8301" y="1844675"/>
            <a:ext cx="11223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descr="Solny_4JPG">
            <a:extLst>
              <a:ext uri="{FF2B5EF4-FFF2-40B4-BE49-F238E27FC236}">
                <a16:creationId xmlns:a16="http://schemas.microsoft.com/office/drawing/2014/main" id="{84AB31E8-5FAB-4ABB-B76A-18FD161ACD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7214" y="1844676"/>
            <a:ext cx="1374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1BA55A7E-2B88-4E4D-9282-1A1DD8353D7B}"/>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5C0D298D-379E-4400-9CD8-23DF0F0F0540}"/>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2128848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8E3511-A79C-4C34-BDAE-3982B642245A}"/>
              </a:ext>
            </a:extLst>
          </p:cNvPr>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49155" name="Rectangle 3">
            <a:extLst>
              <a:ext uri="{FF2B5EF4-FFF2-40B4-BE49-F238E27FC236}">
                <a16:creationId xmlns:a16="http://schemas.microsoft.com/office/drawing/2014/main" id="{1AD42F07-24C6-45D4-88E3-8C9349711B91}"/>
              </a:ext>
            </a:extLst>
          </p:cNvPr>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24580" name="Rectangle 4">
            <a:extLst>
              <a:ext uri="{FF2B5EF4-FFF2-40B4-BE49-F238E27FC236}">
                <a16:creationId xmlns:a16="http://schemas.microsoft.com/office/drawing/2014/main" id="{94D67441-990E-4A0B-8A03-3EFDB22623CC}"/>
              </a:ext>
            </a:extLst>
          </p:cNvPr>
          <p:cNvSpPr>
            <a:spLocks noGrp="1" noChangeArrowheads="1"/>
          </p:cNvSpPr>
          <p:nvPr>
            <p:ph type="title"/>
          </p:nvPr>
        </p:nvSpPr>
        <p:spPr>
          <a:xfrm>
            <a:off x="1782764" y="214313"/>
            <a:ext cx="8072437" cy="11430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t" anchorCtr="0">
            <a:normAutofit/>
          </a:bodyPr>
          <a:lstStyle/>
          <a:p>
            <a:pPr fontAlgn="auto">
              <a:spcAft>
                <a:spcPts val="0"/>
              </a:spcAft>
              <a:defRPr/>
            </a:pPr>
            <a:r>
              <a:rPr lang="cs-CZ" altLang="cs-CZ" dirty="0" err="1">
                <a:solidFill>
                  <a:srgbClr val="FF0000"/>
                </a:solidFill>
              </a:rPr>
              <a:t>Diagnostic</a:t>
            </a:r>
            <a:r>
              <a:rPr lang="cs-CZ" altLang="cs-CZ" dirty="0">
                <a:solidFill>
                  <a:srgbClr val="FF0000"/>
                </a:solidFill>
              </a:rPr>
              <a:t> </a:t>
            </a:r>
            <a:r>
              <a:rPr lang="cs-CZ" altLang="cs-CZ" dirty="0" err="1">
                <a:solidFill>
                  <a:srgbClr val="FF0000"/>
                </a:solidFill>
              </a:rPr>
              <a:t>criteria</a:t>
            </a:r>
            <a:r>
              <a:rPr lang="cs-CZ" altLang="cs-CZ" dirty="0">
                <a:solidFill>
                  <a:srgbClr val="FF0000"/>
                </a:solidFill>
              </a:rPr>
              <a:t> </a:t>
            </a:r>
            <a:r>
              <a:rPr lang="cs-CZ" altLang="cs-CZ" dirty="0" err="1">
                <a:solidFill>
                  <a:srgbClr val="FF0000"/>
                </a:solidFill>
              </a:rPr>
              <a:t>of</a:t>
            </a:r>
            <a:r>
              <a:rPr lang="cs-CZ" altLang="cs-CZ" dirty="0">
                <a:solidFill>
                  <a:srgbClr val="FF0000"/>
                </a:solidFill>
              </a:rPr>
              <a:t> obesity </a:t>
            </a:r>
            <a:r>
              <a:rPr lang="en-US" altLang="cs-CZ" dirty="0">
                <a:solidFill>
                  <a:srgbClr val="FF0000"/>
                </a:solidFill>
              </a:rPr>
              <a:t>(BMI)</a:t>
            </a:r>
          </a:p>
        </p:txBody>
      </p:sp>
      <p:grpSp>
        <p:nvGrpSpPr>
          <p:cNvPr id="49157" name="Group 5">
            <a:extLst>
              <a:ext uri="{FF2B5EF4-FFF2-40B4-BE49-F238E27FC236}">
                <a16:creationId xmlns:a16="http://schemas.microsoft.com/office/drawing/2014/main" id="{219038C7-0BD3-4D5B-848E-681B4229EA37}"/>
              </a:ext>
            </a:extLst>
          </p:cNvPr>
          <p:cNvGrpSpPr>
            <a:grpSpLocks/>
          </p:cNvGrpSpPr>
          <p:nvPr/>
        </p:nvGrpSpPr>
        <p:grpSpPr bwMode="auto">
          <a:xfrm>
            <a:off x="2305050" y="1998663"/>
            <a:ext cx="8396288" cy="4800600"/>
            <a:chOff x="553" y="1259"/>
            <a:chExt cx="5951" cy="3024"/>
          </a:xfrm>
        </p:grpSpPr>
        <p:sp>
          <p:nvSpPr>
            <p:cNvPr id="49159" name="Rectangle 6">
              <a:extLst>
                <a:ext uri="{FF2B5EF4-FFF2-40B4-BE49-F238E27FC236}">
                  <a16:creationId xmlns:a16="http://schemas.microsoft.com/office/drawing/2014/main" id="{C71F2A1A-9DD2-4B6A-B6D4-56230D02DCB9}"/>
                </a:ext>
              </a:extLst>
            </p:cNvPr>
            <p:cNvSpPr>
              <a:spLocks noChangeArrowheads="1"/>
            </p:cNvSpPr>
            <p:nvPr/>
          </p:nvSpPr>
          <p:spPr bwMode="auto">
            <a:xfrm>
              <a:off x="553" y="3995"/>
              <a:ext cx="13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49160" name="Rectangle 7">
              <a:extLst>
                <a:ext uri="{FF2B5EF4-FFF2-40B4-BE49-F238E27FC236}">
                  <a16:creationId xmlns:a16="http://schemas.microsoft.com/office/drawing/2014/main" id="{348FB11C-DEA3-45F2-842B-C3A6685D1384}"/>
                </a:ext>
              </a:extLst>
            </p:cNvPr>
            <p:cNvSpPr>
              <a:spLocks noChangeArrowheads="1"/>
            </p:cNvSpPr>
            <p:nvPr/>
          </p:nvSpPr>
          <p:spPr bwMode="auto">
            <a:xfrm>
              <a:off x="2281" y="3995"/>
              <a:ext cx="20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grpSp>
          <p:nvGrpSpPr>
            <p:cNvPr id="49161" name="Group 8">
              <a:extLst>
                <a:ext uri="{FF2B5EF4-FFF2-40B4-BE49-F238E27FC236}">
                  <a16:creationId xmlns:a16="http://schemas.microsoft.com/office/drawing/2014/main" id="{17CE498F-DAFA-406B-A4EE-A253A24F0FAA}"/>
                </a:ext>
              </a:extLst>
            </p:cNvPr>
            <p:cNvGrpSpPr>
              <a:grpSpLocks/>
            </p:cNvGrpSpPr>
            <p:nvPr/>
          </p:nvGrpSpPr>
          <p:grpSpPr bwMode="auto">
            <a:xfrm>
              <a:off x="673" y="1259"/>
              <a:ext cx="5831" cy="2905"/>
              <a:chOff x="673" y="1259"/>
              <a:chExt cx="5831" cy="2905"/>
            </a:xfrm>
          </p:grpSpPr>
          <p:sp>
            <p:nvSpPr>
              <p:cNvPr id="49163" name="Freeform 9">
                <a:extLst>
                  <a:ext uri="{FF2B5EF4-FFF2-40B4-BE49-F238E27FC236}">
                    <a16:creationId xmlns:a16="http://schemas.microsoft.com/office/drawing/2014/main" id="{5084AB39-ADD2-45A7-B522-0D8BF8EEC486}"/>
                  </a:ext>
                </a:extLst>
              </p:cNvPr>
              <p:cNvSpPr>
                <a:spLocks/>
              </p:cNvSpPr>
              <p:nvPr/>
            </p:nvSpPr>
            <p:spPr bwMode="auto">
              <a:xfrm>
                <a:off x="867" y="1522"/>
                <a:ext cx="168" cy="166"/>
              </a:xfrm>
              <a:custGeom>
                <a:avLst/>
                <a:gdLst>
                  <a:gd name="T0" fmla="*/ 69 w 168"/>
                  <a:gd name="T1" fmla="*/ 0 h 166"/>
                  <a:gd name="T2" fmla="*/ 17 w 168"/>
                  <a:gd name="T3" fmla="*/ 2 h 166"/>
                  <a:gd name="T4" fmla="*/ 63 w 168"/>
                  <a:gd name="T5" fmla="*/ 9 h 166"/>
                  <a:gd name="T6" fmla="*/ 17 w 168"/>
                  <a:gd name="T7" fmla="*/ 15 h 166"/>
                  <a:gd name="T8" fmla="*/ 41 w 168"/>
                  <a:gd name="T9" fmla="*/ 19 h 166"/>
                  <a:gd name="T10" fmla="*/ 24 w 168"/>
                  <a:gd name="T11" fmla="*/ 29 h 166"/>
                  <a:gd name="T12" fmla="*/ 52 w 168"/>
                  <a:gd name="T13" fmla="*/ 29 h 166"/>
                  <a:gd name="T14" fmla="*/ 7 w 168"/>
                  <a:gd name="T15" fmla="*/ 42 h 166"/>
                  <a:gd name="T16" fmla="*/ 56 w 168"/>
                  <a:gd name="T17" fmla="*/ 40 h 166"/>
                  <a:gd name="T18" fmla="*/ 24 w 168"/>
                  <a:gd name="T19" fmla="*/ 55 h 166"/>
                  <a:gd name="T20" fmla="*/ 26 w 168"/>
                  <a:gd name="T21" fmla="*/ 53 h 166"/>
                  <a:gd name="T22" fmla="*/ 30 w 168"/>
                  <a:gd name="T23" fmla="*/ 52 h 166"/>
                  <a:gd name="T24" fmla="*/ 37 w 168"/>
                  <a:gd name="T25" fmla="*/ 48 h 166"/>
                  <a:gd name="T26" fmla="*/ 45 w 168"/>
                  <a:gd name="T27" fmla="*/ 44 h 166"/>
                  <a:gd name="T28" fmla="*/ 52 w 168"/>
                  <a:gd name="T29" fmla="*/ 40 h 166"/>
                  <a:gd name="T30" fmla="*/ 56 w 168"/>
                  <a:gd name="T31" fmla="*/ 38 h 166"/>
                  <a:gd name="T32" fmla="*/ 59 w 168"/>
                  <a:gd name="T33" fmla="*/ 36 h 166"/>
                  <a:gd name="T34" fmla="*/ 59 w 168"/>
                  <a:gd name="T35" fmla="*/ 38 h 166"/>
                  <a:gd name="T36" fmla="*/ 56 w 168"/>
                  <a:gd name="T37" fmla="*/ 40 h 166"/>
                  <a:gd name="T38" fmla="*/ 52 w 168"/>
                  <a:gd name="T39" fmla="*/ 44 h 166"/>
                  <a:gd name="T40" fmla="*/ 45 w 168"/>
                  <a:gd name="T41" fmla="*/ 48 h 166"/>
                  <a:gd name="T42" fmla="*/ 37 w 168"/>
                  <a:gd name="T43" fmla="*/ 52 h 166"/>
                  <a:gd name="T44" fmla="*/ 30 w 168"/>
                  <a:gd name="T45" fmla="*/ 55 h 166"/>
                  <a:gd name="T46" fmla="*/ 24 w 168"/>
                  <a:gd name="T47" fmla="*/ 59 h 166"/>
                  <a:gd name="T48" fmla="*/ 17 w 168"/>
                  <a:gd name="T49" fmla="*/ 63 h 166"/>
                  <a:gd name="T50" fmla="*/ 14 w 168"/>
                  <a:gd name="T51" fmla="*/ 65 h 166"/>
                  <a:gd name="T52" fmla="*/ 41 w 168"/>
                  <a:gd name="T53" fmla="*/ 65 h 166"/>
                  <a:gd name="T54" fmla="*/ 14 w 168"/>
                  <a:gd name="T55" fmla="*/ 86 h 166"/>
                  <a:gd name="T56" fmla="*/ 69 w 168"/>
                  <a:gd name="T57" fmla="*/ 73 h 166"/>
                  <a:gd name="T58" fmla="*/ 0 w 168"/>
                  <a:gd name="T59" fmla="*/ 96 h 166"/>
                  <a:gd name="T60" fmla="*/ 41 w 168"/>
                  <a:gd name="T61" fmla="*/ 92 h 166"/>
                  <a:gd name="T62" fmla="*/ 17 w 168"/>
                  <a:gd name="T63" fmla="*/ 105 h 166"/>
                  <a:gd name="T64" fmla="*/ 69 w 168"/>
                  <a:gd name="T65" fmla="*/ 92 h 166"/>
                  <a:gd name="T66" fmla="*/ 45 w 168"/>
                  <a:gd name="T67" fmla="*/ 109 h 166"/>
                  <a:gd name="T68" fmla="*/ 73 w 168"/>
                  <a:gd name="T69" fmla="*/ 105 h 166"/>
                  <a:gd name="T70" fmla="*/ 45 w 168"/>
                  <a:gd name="T71" fmla="*/ 124 h 166"/>
                  <a:gd name="T72" fmla="*/ 73 w 168"/>
                  <a:gd name="T73" fmla="*/ 119 h 166"/>
                  <a:gd name="T74" fmla="*/ 56 w 168"/>
                  <a:gd name="T75" fmla="*/ 142 h 166"/>
                  <a:gd name="T76" fmla="*/ 97 w 168"/>
                  <a:gd name="T77" fmla="*/ 119 h 166"/>
                  <a:gd name="T78" fmla="*/ 80 w 168"/>
                  <a:gd name="T79" fmla="*/ 146 h 166"/>
                  <a:gd name="T80" fmla="*/ 120 w 168"/>
                  <a:gd name="T81" fmla="*/ 119 h 166"/>
                  <a:gd name="T82" fmla="*/ 80 w 168"/>
                  <a:gd name="T83" fmla="*/ 146 h 166"/>
                  <a:gd name="T84" fmla="*/ 132 w 168"/>
                  <a:gd name="T85" fmla="*/ 128 h 166"/>
                  <a:gd name="T86" fmla="*/ 87 w 168"/>
                  <a:gd name="T87" fmla="*/ 165 h 166"/>
                  <a:gd name="T88" fmla="*/ 137 w 168"/>
                  <a:gd name="T89" fmla="*/ 147 h 166"/>
                  <a:gd name="T90" fmla="*/ 87 w 168"/>
                  <a:gd name="T91" fmla="*/ 165 h 166"/>
                  <a:gd name="T92" fmla="*/ 167 w 168"/>
                  <a:gd name="T93" fmla="*/ 14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 h="166">
                    <a:moveTo>
                      <a:pt x="69" y="0"/>
                    </a:moveTo>
                    <a:lnTo>
                      <a:pt x="17" y="2"/>
                    </a:lnTo>
                    <a:lnTo>
                      <a:pt x="63" y="9"/>
                    </a:lnTo>
                    <a:lnTo>
                      <a:pt x="17" y="15"/>
                    </a:lnTo>
                    <a:lnTo>
                      <a:pt x="41" y="19"/>
                    </a:lnTo>
                    <a:lnTo>
                      <a:pt x="24" y="29"/>
                    </a:lnTo>
                    <a:lnTo>
                      <a:pt x="52" y="29"/>
                    </a:lnTo>
                    <a:lnTo>
                      <a:pt x="7" y="42"/>
                    </a:lnTo>
                    <a:lnTo>
                      <a:pt x="56" y="40"/>
                    </a:lnTo>
                    <a:lnTo>
                      <a:pt x="24" y="55"/>
                    </a:lnTo>
                    <a:lnTo>
                      <a:pt x="26" y="53"/>
                    </a:lnTo>
                    <a:lnTo>
                      <a:pt x="30" y="52"/>
                    </a:lnTo>
                    <a:lnTo>
                      <a:pt x="37" y="48"/>
                    </a:lnTo>
                    <a:lnTo>
                      <a:pt x="45" y="44"/>
                    </a:lnTo>
                    <a:lnTo>
                      <a:pt x="52" y="40"/>
                    </a:lnTo>
                    <a:lnTo>
                      <a:pt x="56" y="38"/>
                    </a:lnTo>
                    <a:lnTo>
                      <a:pt x="59" y="36"/>
                    </a:lnTo>
                    <a:lnTo>
                      <a:pt x="59" y="38"/>
                    </a:lnTo>
                    <a:lnTo>
                      <a:pt x="56" y="40"/>
                    </a:lnTo>
                    <a:lnTo>
                      <a:pt x="52" y="44"/>
                    </a:lnTo>
                    <a:lnTo>
                      <a:pt x="45" y="48"/>
                    </a:lnTo>
                    <a:lnTo>
                      <a:pt x="37" y="52"/>
                    </a:lnTo>
                    <a:lnTo>
                      <a:pt x="30" y="55"/>
                    </a:lnTo>
                    <a:lnTo>
                      <a:pt x="24" y="59"/>
                    </a:lnTo>
                    <a:lnTo>
                      <a:pt x="17" y="63"/>
                    </a:lnTo>
                    <a:lnTo>
                      <a:pt x="14" y="65"/>
                    </a:lnTo>
                    <a:lnTo>
                      <a:pt x="41" y="65"/>
                    </a:lnTo>
                    <a:lnTo>
                      <a:pt x="14" y="86"/>
                    </a:lnTo>
                    <a:lnTo>
                      <a:pt x="69" y="73"/>
                    </a:lnTo>
                    <a:lnTo>
                      <a:pt x="0" y="96"/>
                    </a:lnTo>
                    <a:lnTo>
                      <a:pt x="41" y="92"/>
                    </a:lnTo>
                    <a:lnTo>
                      <a:pt x="17" y="105"/>
                    </a:lnTo>
                    <a:lnTo>
                      <a:pt x="69" y="92"/>
                    </a:lnTo>
                    <a:lnTo>
                      <a:pt x="45" y="109"/>
                    </a:lnTo>
                    <a:lnTo>
                      <a:pt x="73" y="105"/>
                    </a:lnTo>
                    <a:lnTo>
                      <a:pt x="45" y="124"/>
                    </a:lnTo>
                    <a:lnTo>
                      <a:pt x="73" y="119"/>
                    </a:lnTo>
                    <a:lnTo>
                      <a:pt x="56" y="142"/>
                    </a:lnTo>
                    <a:lnTo>
                      <a:pt x="97" y="119"/>
                    </a:lnTo>
                    <a:lnTo>
                      <a:pt x="80" y="146"/>
                    </a:lnTo>
                    <a:lnTo>
                      <a:pt x="120" y="119"/>
                    </a:lnTo>
                    <a:lnTo>
                      <a:pt x="80" y="146"/>
                    </a:lnTo>
                    <a:lnTo>
                      <a:pt x="132" y="128"/>
                    </a:lnTo>
                    <a:lnTo>
                      <a:pt x="87" y="165"/>
                    </a:lnTo>
                    <a:lnTo>
                      <a:pt x="137" y="147"/>
                    </a:lnTo>
                    <a:lnTo>
                      <a:pt x="87" y="165"/>
                    </a:lnTo>
                    <a:lnTo>
                      <a:pt x="167" y="1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4" name="Freeform 10">
                <a:extLst>
                  <a:ext uri="{FF2B5EF4-FFF2-40B4-BE49-F238E27FC236}">
                    <a16:creationId xmlns:a16="http://schemas.microsoft.com/office/drawing/2014/main" id="{1A071BEE-C7C8-49D7-8855-2CEE3BA6202D}"/>
                  </a:ext>
                </a:extLst>
              </p:cNvPr>
              <p:cNvSpPr>
                <a:spLocks/>
              </p:cNvSpPr>
              <p:nvPr/>
            </p:nvSpPr>
            <p:spPr bwMode="auto">
              <a:xfrm>
                <a:off x="828" y="1389"/>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5" name="Freeform 11">
                <a:extLst>
                  <a:ext uri="{FF2B5EF4-FFF2-40B4-BE49-F238E27FC236}">
                    <a16:creationId xmlns:a16="http://schemas.microsoft.com/office/drawing/2014/main" id="{1A19ECA8-5642-4C24-95C1-2D096987A3C4}"/>
                  </a:ext>
                </a:extLst>
              </p:cNvPr>
              <p:cNvSpPr>
                <a:spLocks/>
              </p:cNvSpPr>
              <p:nvPr/>
            </p:nvSpPr>
            <p:spPr bwMode="auto">
              <a:xfrm>
                <a:off x="828" y="1389"/>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6" name="Freeform 12">
                <a:extLst>
                  <a:ext uri="{FF2B5EF4-FFF2-40B4-BE49-F238E27FC236}">
                    <a16:creationId xmlns:a16="http://schemas.microsoft.com/office/drawing/2014/main" id="{56FA4B97-3914-4F46-AC2F-B52BBF1C018B}"/>
                  </a:ext>
                </a:extLst>
              </p:cNvPr>
              <p:cNvSpPr>
                <a:spLocks/>
              </p:cNvSpPr>
              <p:nvPr/>
            </p:nvSpPr>
            <p:spPr bwMode="auto">
              <a:xfrm>
                <a:off x="1236" y="1476"/>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123 w 176"/>
                  <a:gd name="T109" fmla="*/ 157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lnTo>
                      <a:pt x="123" y="15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7" name="Freeform 13">
                <a:extLst>
                  <a:ext uri="{FF2B5EF4-FFF2-40B4-BE49-F238E27FC236}">
                    <a16:creationId xmlns:a16="http://schemas.microsoft.com/office/drawing/2014/main" id="{AE3BE814-4A16-4787-8CFA-289D998C20E2}"/>
                  </a:ext>
                </a:extLst>
              </p:cNvPr>
              <p:cNvSpPr>
                <a:spLocks/>
              </p:cNvSpPr>
              <p:nvPr/>
            </p:nvSpPr>
            <p:spPr bwMode="auto">
              <a:xfrm>
                <a:off x="1236" y="1476"/>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8" name="Freeform 14">
                <a:extLst>
                  <a:ext uri="{FF2B5EF4-FFF2-40B4-BE49-F238E27FC236}">
                    <a16:creationId xmlns:a16="http://schemas.microsoft.com/office/drawing/2014/main" id="{00D50CC5-6822-488A-A5ED-E067F0E13382}"/>
                  </a:ext>
                </a:extLst>
              </p:cNvPr>
              <p:cNvSpPr>
                <a:spLocks/>
              </p:cNvSpPr>
              <p:nvPr/>
            </p:nvSpPr>
            <p:spPr bwMode="auto">
              <a:xfrm>
                <a:off x="1308" y="1489"/>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9" name="Freeform 15">
                <a:extLst>
                  <a:ext uri="{FF2B5EF4-FFF2-40B4-BE49-F238E27FC236}">
                    <a16:creationId xmlns:a16="http://schemas.microsoft.com/office/drawing/2014/main" id="{D3702011-844C-4742-AC94-4A57A2EA31A6}"/>
                  </a:ext>
                </a:extLst>
              </p:cNvPr>
              <p:cNvSpPr>
                <a:spLocks/>
              </p:cNvSpPr>
              <p:nvPr/>
            </p:nvSpPr>
            <p:spPr bwMode="auto">
              <a:xfrm>
                <a:off x="1308" y="1489"/>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0" name="Freeform 16">
                <a:extLst>
                  <a:ext uri="{FF2B5EF4-FFF2-40B4-BE49-F238E27FC236}">
                    <a16:creationId xmlns:a16="http://schemas.microsoft.com/office/drawing/2014/main" id="{ED967EDB-5959-45D5-92F5-76B0640D8676}"/>
                  </a:ext>
                </a:extLst>
              </p:cNvPr>
              <p:cNvSpPr>
                <a:spLocks/>
              </p:cNvSpPr>
              <p:nvPr/>
            </p:nvSpPr>
            <p:spPr bwMode="auto">
              <a:xfrm>
                <a:off x="1347" y="1485"/>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1" name="Freeform 17">
                <a:extLst>
                  <a:ext uri="{FF2B5EF4-FFF2-40B4-BE49-F238E27FC236}">
                    <a16:creationId xmlns:a16="http://schemas.microsoft.com/office/drawing/2014/main" id="{42678CAA-E4EA-48FF-951B-D21B91DC25AF}"/>
                  </a:ext>
                </a:extLst>
              </p:cNvPr>
              <p:cNvSpPr>
                <a:spLocks/>
              </p:cNvSpPr>
              <p:nvPr/>
            </p:nvSpPr>
            <p:spPr bwMode="auto">
              <a:xfrm>
                <a:off x="1347" y="1485"/>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2" name="Freeform 18">
                <a:extLst>
                  <a:ext uri="{FF2B5EF4-FFF2-40B4-BE49-F238E27FC236}">
                    <a16:creationId xmlns:a16="http://schemas.microsoft.com/office/drawing/2014/main" id="{02E4BB5D-000B-4F66-915E-8CF2C26A670E}"/>
                  </a:ext>
                </a:extLst>
              </p:cNvPr>
              <p:cNvSpPr>
                <a:spLocks/>
              </p:cNvSpPr>
              <p:nvPr/>
            </p:nvSpPr>
            <p:spPr bwMode="auto">
              <a:xfrm>
                <a:off x="1195" y="1591"/>
                <a:ext cx="90" cy="78"/>
              </a:xfrm>
              <a:custGeom>
                <a:avLst/>
                <a:gdLst>
                  <a:gd name="T0" fmla="*/ 89 w 90"/>
                  <a:gd name="T1" fmla="*/ 77 h 78"/>
                  <a:gd name="T2" fmla="*/ 84 w 90"/>
                  <a:gd name="T3" fmla="*/ 77 h 78"/>
                  <a:gd name="T4" fmla="*/ 76 w 90"/>
                  <a:gd name="T5" fmla="*/ 75 h 78"/>
                  <a:gd name="T6" fmla="*/ 65 w 90"/>
                  <a:gd name="T7" fmla="*/ 73 h 78"/>
                  <a:gd name="T8" fmla="*/ 50 w 90"/>
                  <a:gd name="T9" fmla="*/ 67 h 78"/>
                  <a:gd name="T10" fmla="*/ 41 w 90"/>
                  <a:gd name="T11" fmla="*/ 63 h 78"/>
                  <a:gd name="T12" fmla="*/ 32 w 90"/>
                  <a:gd name="T13" fmla="*/ 57 h 78"/>
                  <a:gd name="T14" fmla="*/ 26 w 90"/>
                  <a:gd name="T15" fmla="*/ 52 h 78"/>
                  <a:gd name="T16" fmla="*/ 19 w 90"/>
                  <a:gd name="T17" fmla="*/ 44 h 78"/>
                  <a:gd name="T18" fmla="*/ 13 w 90"/>
                  <a:gd name="T19" fmla="*/ 34 h 78"/>
                  <a:gd name="T20" fmla="*/ 8 w 90"/>
                  <a:gd name="T21" fmla="*/ 25 h 78"/>
                  <a:gd name="T22" fmla="*/ 5 w 90"/>
                  <a:gd name="T23" fmla="*/ 13 h 78"/>
                  <a:gd name="T24" fmla="*/ 0 w 90"/>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89" y="77"/>
                    </a:moveTo>
                    <a:lnTo>
                      <a:pt x="84" y="77"/>
                    </a:lnTo>
                    <a:lnTo>
                      <a:pt x="76" y="75"/>
                    </a:lnTo>
                    <a:lnTo>
                      <a:pt x="65" y="73"/>
                    </a:lnTo>
                    <a:lnTo>
                      <a:pt x="50" y="67"/>
                    </a:lnTo>
                    <a:lnTo>
                      <a:pt x="41" y="63"/>
                    </a:lnTo>
                    <a:lnTo>
                      <a:pt x="32" y="57"/>
                    </a:lnTo>
                    <a:lnTo>
                      <a:pt x="26" y="52"/>
                    </a:lnTo>
                    <a:lnTo>
                      <a:pt x="19" y="44"/>
                    </a:lnTo>
                    <a:lnTo>
                      <a:pt x="13" y="34"/>
                    </a:lnTo>
                    <a:lnTo>
                      <a:pt x="8" y="25"/>
                    </a:lnTo>
                    <a:lnTo>
                      <a:pt x="5"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3" name="Freeform 19">
                <a:extLst>
                  <a:ext uri="{FF2B5EF4-FFF2-40B4-BE49-F238E27FC236}">
                    <a16:creationId xmlns:a16="http://schemas.microsoft.com/office/drawing/2014/main" id="{FD41ECCE-1994-4AEB-8408-49EA8206EE86}"/>
                  </a:ext>
                </a:extLst>
              </p:cNvPr>
              <p:cNvSpPr>
                <a:spLocks/>
              </p:cNvSpPr>
              <p:nvPr/>
            </p:nvSpPr>
            <p:spPr bwMode="auto">
              <a:xfrm>
                <a:off x="1175" y="1689"/>
                <a:ext cx="247" cy="127"/>
              </a:xfrm>
              <a:custGeom>
                <a:avLst/>
                <a:gdLst>
                  <a:gd name="T0" fmla="*/ 246 w 247"/>
                  <a:gd name="T1" fmla="*/ 117 h 127"/>
                  <a:gd name="T2" fmla="*/ 244 w 247"/>
                  <a:gd name="T3" fmla="*/ 119 h 127"/>
                  <a:gd name="T4" fmla="*/ 237 w 247"/>
                  <a:gd name="T5" fmla="*/ 121 h 127"/>
                  <a:gd name="T6" fmla="*/ 227 w 247"/>
                  <a:gd name="T7" fmla="*/ 124 h 127"/>
                  <a:gd name="T8" fmla="*/ 211 w 247"/>
                  <a:gd name="T9" fmla="*/ 126 h 127"/>
                  <a:gd name="T10" fmla="*/ 194 w 247"/>
                  <a:gd name="T11" fmla="*/ 126 h 127"/>
                  <a:gd name="T12" fmla="*/ 175 w 247"/>
                  <a:gd name="T13" fmla="*/ 124 h 127"/>
                  <a:gd name="T14" fmla="*/ 151 w 247"/>
                  <a:gd name="T15" fmla="*/ 119 h 127"/>
                  <a:gd name="T16" fmla="*/ 127 w 247"/>
                  <a:gd name="T17" fmla="*/ 107 h 127"/>
                  <a:gd name="T18" fmla="*/ 103 w 247"/>
                  <a:gd name="T19" fmla="*/ 94 h 127"/>
                  <a:gd name="T20" fmla="*/ 83 w 247"/>
                  <a:gd name="T21" fmla="*/ 82 h 127"/>
                  <a:gd name="T22" fmla="*/ 68 w 247"/>
                  <a:gd name="T23" fmla="*/ 71 h 127"/>
                  <a:gd name="T24" fmla="*/ 54 w 247"/>
                  <a:gd name="T25" fmla="*/ 59 h 127"/>
                  <a:gd name="T26" fmla="*/ 44 w 247"/>
                  <a:gd name="T27" fmla="*/ 50 h 127"/>
                  <a:gd name="T28" fmla="*/ 37 w 247"/>
                  <a:gd name="T29" fmla="*/ 40 h 127"/>
                  <a:gd name="T30" fmla="*/ 33 w 247"/>
                  <a:gd name="T31" fmla="*/ 32 h 127"/>
                  <a:gd name="T32" fmla="*/ 28 w 247"/>
                  <a:gd name="T33" fmla="*/ 25 h 127"/>
                  <a:gd name="T34" fmla="*/ 28 w 247"/>
                  <a:gd name="T35" fmla="*/ 17 h 127"/>
                  <a:gd name="T36" fmla="*/ 28 w 247"/>
                  <a:gd name="T37" fmla="*/ 11 h 127"/>
                  <a:gd name="T38" fmla="*/ 31 w 247"/>
                  <a:gd name="T39" fmla="*/ 7 h 127"/>
                  <a:gd name="T40" fmla="*/ 33 w 247"/>
                  <a:gd name="T41" fmla="*/ 3 h 127"/>
                  <a:gd name="T42" fmla="*/ 40 w 247"/>
                  <a:gd name="T43" fmla="*/ 2 h 127"/>
                  <a:gd name="T44" fmla="*/ 46 w 247"/>
                  <a:gd name="T45" fmla="*/ 0 h 127"/>
                  <a:gd name="T46" fmla="*/ 54 w 247"/>
                  <a:gd name="T47" fmla="*/ 0 h 127"/>
                  <a:gd name="T48" fmla="*/ 63 w 247"/>
                  <a:gd name="T49" fmla="*/ 2 h 127"/>
                  <a:gd name="T50" fmla="*/ 61 w 247"/>
                  <a:gd name="T51" fmla="*/ 2 h 127"/>
                  <a:gd name="T52" fmla="*/ 57 w 247"/>
                  <a:gd name="T53" fmla="*/ 2 h 127"/>
                  <a:gd name="T54" fmla="*/ 49 w 247"/>
                  <a:gd name="T55" fmla="*/ 3 h 127"/>
                  <a:gd name="T56" fmla="*/ 40 w 247"/>
                  <a:gd name="T57" fmla="*/ 7 h 127"/>
                  <a:gd name="T58" fmla="*/ 28 w 247"/>
                  <a:gd name="T59" fmla="*/ 9 h 127"/>
                  <a:gd name="T60" fmla="*/ 18 w 247"/>
                  <a:gd name="T61" fmla="*/ 13 h 127"/>
                  <a:gd name="T62" fmla="*/ 9 w 247"/>
                  <a:gd name="T63" fmla="*/ 19 h 127"/>
                  <a:gd name="T64" fmla="*/ 0 w 247"/>
                  <a:gd name="T65" fmla="*/ 25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27">
                    <a:moveTo>
                      <a:pt x="246" y="117"/>
                    </a:moveTo>
                    <a:lnTo>
                      <a:pt x="244" y="119"/>
                    </a:lnTo>
                    <a:lnTo>
                      <a:pt x="237" y="121"/>
                    </a:lnTo>
                    <a:lnTo>
                      <a:pt x="227" y="124"/>
                    </a:lnTo>
                    <a:lnTo>
                      <a:pt x="211" y="126"/>
                    </a:lnTo>
                    <a:lnTo>
                      <a:pt x="194" y="126"/>
                    </a:lnTo>
                    <a:lnTo>
                      <a:pt x="175" y="124"/>
                    </a:lnTo>
                    <a:lnTo>
                      <a:pt x="151" y="119"/>
                    </a:lnTo>
                    <a:lnTo>
                      <a:pt x="127" y="107"/>
                    </a:lnTo>
                    <a:lnTo>
                      <a:pt x="103" y="94"/>
                    </a:lnTo>
                    <a:lnTo>
                      <a:pt x="83" y="82"/>
                    </a:lnTo>
                    <a:lnTo>
                      <a:pt x="68" y="71"/>
                    </a:lnTo>
                    <a:lnTo>
                      <a:pt x="54" y="59"/>
                    </a:lnTo>
                    <a:lnTo>
                      <a:pt x="44" y="50"/>
                    </a:lnTo>
                    <a:lnTo>
                      <a:pt x="37" y="40"/>
                    </a:lnTo>
                    <a:lnTo>
                      <a:pt x="33" y="32"/>
                    </a:lnTo>
                    <a:lnTo>
                      <a:pt x="28" y="25"/>
                    </a:lnTo>
                    <a:lnTo>
                      <a:pt x="28" y="17"/>
                    </a:lnTo>
                    <a:lnTo>
                      <a:pt x="28" y="11"/>
                    </a:lnTo>
                    <a:lnTo>
                      <a:pt x="31" y="7"/>
                    </a:lnTo>
                    <a:lnTo>
                      <a:pt x="33" y="3"/>
                    </a:lnTo>
                    <a:lnTo>
                      <a:pt x="40" y="2"/>
                    </a:lnTo>
                    <a:lnTo>
                      <a:pt x="46" y="0"/>
                    </a:lnTo>
                    <a:lnTo>
                      <a:pt x="54" y="0"/>
                    </a:lnTo>
                    <a:lnTo>
                      <a:pt x="63" y="2"/>
                    </a:lnTo>
                    <a:lnTo>
                      <a:pt x="61" y="2"/>
                    </a:lnTo>
                    <a:lnTo>
                      <a:pt x="57" y="2"/>
                    </a:lnTo>
                    <a:lnTo>
                      <a:pt x="49" y="3"/>
                    </a:lnTo>
                    <a:lnTo>
                      <a:pt x="40" y="7"/>
                    </a:lnTo>
                    <a:lnTo>
                      <a:pt x="28" y="9"/>
                    </a:lnTo>
                    <a:lnTo>
                      <a:pt x="18" y="13"/>
                    </a:lnTo>
                    <a:lnTo>
                      <a:pt x="9" y="19"/>
                    </a:lnTo>
                    <a:lnTo>
                      <a:pt x="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4" name="Freeform 20">
                <a:extLst>
                  <a:ext uri="{FF2B5EF4-FFF2-40B4-BE49-F238E27FC236}">
                    <a16:creationId xmlns:a16="http://schemas.microsoft.com/office/drawing/2014/main" id="{A3D32A5B-2540-4D55-B803-41104132A2A1}"/>
                  </a:ext>
                </a:extLst>
              </p:cNvPr>
              <p:cNvSpPr>
                <a:spLocks/>
              </p:cNvSpPr>
              <p:nvPr/>
            </p:nvSpPr>
            <p:spPr bwMode="auto">
              <a:xfrm>
                <a:off x="1250" y="1856"/>
                <a:ext cx="105" cy="17"/>
              </a:xfrm>
              <a:custGeom>
                <a:avLst/>
                <a:gdLst>
                  <a:gd name="T0" fmla="*/ 104 w 105"/>
                  <a:gd name="T1" fmla="*/ 4 h 17"/>
                  <a:gd name="T2" fmla="*/ 102 w 105"/>
                  <a:gd name="T3" fmla="*/ 4 h 17"/>
                  <a:gd name="T4" fmla="*/ 95 w 105"/>
                  <a:gd name="T5" fmla="*/ 7 h 17"/>
                  <a:gd name="T6" fmla="*/ 86 w 105"/>
                  <a:gd name="T7" fmla="*/ 13 h 17"/>
                  <a:gd name="T8" fmla="*/ 76 w 105"/>
                  <a:gd name="T9" fmla="*/ 16 h 17"/>
                  <a:gd name="T10" fmla="*/ 60 w 105"/>
                  <a:gd name="T11" fmla="*/ 16 h 17"/>
                  <a:gd name="T12" fmla="*/ 43 w 105"/>
                  <a:gd name="T13" fmla="*/ 16 h 17"/>
                  <a:gd name="T14" fmla="*/ 24 w 105"/>
                  <a:gd name="T15" fmla="*/ 10 h 17"/>
                  <a:gd name="T16" fmla="*/ 0 w 10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7">
                    <a:moveTo>
                      <a:pt x="104" y="4"/>
                    </a:moveTo>
                    <a:lnTo>
                      <a:pt x="102" y="4"/>
                    </a:lnTo>
                    <a:lnTo>
                      <a:pt x="95" y="7"/>
                    </a:lnTo>
                    <a:lnTo>
                      <a:pt x="86" y="13"/>
                    </a:lnTo>
                    <a:lnTo>
                      <a:pt x="76" y="16"/>
                    </a:lnTo>
                    <a:lnTo>
                      <a:pt x="60" y="16"/>
                    </a:lnTo>
                    <a:lnTo>
                      <a:pt x="43" y="16"/>
                    </a:lnTo>
                    <a:lnTo>
                      <a:pt x="24" y="1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5" name="Freeform 21">
                <a:extLst>
                  <a:ext uri="{FF2B5EF4-FFF2-40B4-BE49-F238E27FC236}">
                    <a16:creationId xmlns:a16="http://schemas.microsoft.com/office/drawing/2014/main" id="{F09DE75B-9D92-4DA0-9235-809A2BF51258}"/>
                  </a:ext>
                </a:extLst>
              </p:cNvPr>
              <p:cNvSpPr>
                <a:spLocks/>
              </p:cNvSpPr>
              <p:nvPr/>
            </p:nvSpPr>
            <p:spPr bwMode="auto">
              <a:xfrm>
                <a:off x="1203" y="1470"/>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6" name="Freeform 22">
                <a:extLst>
                  <a:ext uri="{FF2B5EF4-FFF2-40B4-BE49-F238E27FC236}">
                    <a16:creationId xmlns:a16="http://schemas.microsoft.com/office/drawing/2014/main" id="{E3785995-BD98-4765-84AF-32B7732E3CE1}"/>
                  </a:ext>
                </a:extLst>
              </p:cNvPr>
              <p:cNvSpPr>
                <a:spLocks/>
              </p:cNvSpPr>
              <p:nvPr/>
            </p:nvSpPr>
            <p:spPr bwMode="auto">
              <a:xfrm>
                <a:off x="1203" y="1470"/>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7" name="Freeform 23">
                <a:extLst>
                  <a:ext uri="{FF2B5EF4-FFF2-40B4-BE49-F238E27FC236}">
                    <a16:creationId xmlns:a16="http://schemas.microsoft.com/office/drawing/2014/main" id="{C1476268-AB25-4ADB-90A4-B471B2B34C26}"/>
                  </a:ext>
                </a:extLst>
              </p:cNvPr>
              <p:cNvSpPr>
                <a:spLocks/>
              </p:cNvSpPr>
              <p:nvPr/>
            </p:nvSpPr>
            <p:spPr bwMode="auto">
              <a:xfrm>
                <a:off x="1416" y="1462"/>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8" name="Freeform 24">
                <a:extLst>
                  <a:ext uri="{FF2B5EF4-FFF2-40B4-BE49-F238E27FC236}">
                    <a16:creationId xmlns:a16="http://schemas.microsoft.com/office/drawing/2014/main" id="{BE3E0132-89D2-4FF8-9413-38B31894253B}"/>
                  </a:ext>
                </a:extLst>
              </p:cNvPr>
              <p:cNvSpPr>
                <a:spLocks/>
              </p:cNvSpPr>
              <p:nvPr/>
            </p:nvSpPr>
            <p:spPr bwMode="auto">
              <a:xfrm>
                <a:off x="1416" y="1462"/>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79" name="Freeform 25">
                <a:extLst>
                  <a:ext uri="{FF2B5EF4-FFF2-40B4-BE49-F238E27FC236}">
                    <a16:creationId xmlns:a16="http://schemas.microsoft.com/office/drawing/2014/main" id="{DFC0AE55-6235-498F-BE2C-0C51A25BD5D1}"/>
                  </a:ext>
                </a:extLst>
              </p:cNvPr>
              <p:cNvSpPr>
                <a:spLocks/>
              </p:cNvSpPr>
              <p:nvPr/>
            </p:nvSpPr>
            <p:spPr bwMode="auto">
              <a:xfrm>
                <a:off x="895" y="1363"/>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0" name="Freeform 26">
                <a:extLst>
                  <a:ext uri="{FF2B5EF4-FFF2-40B4-BE49-F238E27FC236}">
                    <a16:creationId xmlns:a16="http://schemas.microsoft.com/office/drawing/2014/main" id="{9E441E46-4EE8-4670-B28F-8CFADFD4953F}"/>
                  </a:ext>
                </a:extLst>
              </p:cNvPr>
              <p:cNvSpPr>
                <a:spLocks/>
              </p:cNvSpPr>
              <p:nvPr/>
            </p:nvSpPr>
            <p:spPr bwMode="auto">
              <a:xfrm>
                <a:off x="895" y="1363"/>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1" name="Freeform 27">
                <a:extLst>
                  <a:ext uri="{FF2B5EF4-FFF2-40B4-BE49-F238E27FC236}">
                    <a16:creationId xmlns:a16="http://schemas.microsoft.com/office/drawing/2014/main" id="{B4710D76-B23E-4E59-B25E-649CD86D5CEE}"/>
                  </a:ext>
                </a:extLst>
              </p:cNvPr>
              <p:cNvSpPr>
                <a:spLocks/>
              </p:cNvSpPr>
              <p:nvPr/>
            </p:nvSpPr>
            <p:spPr bwMode="auto">
              <a:xfrm>
                <a:off x="1108" y="1259"/>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solidFill>
                <a:srgbClr val="3366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2" name="Freeform 28">
                <a:extLst>
                  <a:ext uri="{FF2B5EF4-FFF2-40B4-BE49-F238E27FC236}">
                    <a16:creationId xmlns:a16="http://schemas.microsoft.com/office/drawing/2014/main" id="{751BF5A7-DEF7-43CE-AFCB-47679113CD49}"/>
                  </a:ext>
                </a:extLst>
              </p:cNvPr>
              <p:cNvSpPr>
                <a:spLocks/>
              </p:cNvSpPr>
              <p:nvPr/>
            </p:nvSpPr>
            <p:spPr bwMode="auto">
              <a:xfrm>
                <a:off x="1108" y="1259"/>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3" name="Freeform 29">
                <a:extLst>
                  <a:ext uri="{FF2B5EF4-FFF2-40B4-BE49-F238E27FC236}">
                    <a16:creationId xmlns:a16="http://schemas.microsoft.com/office/drawing/2014/main" id="{57837931-C694-4519-AF3A-0680AE6069CB}"/>
                  </a:ext>
                </a:extLst>
              </p:cNvPr>
              <p:cNvSpPr>
                <a:spLocks/>
              </p:cNvSpPr>
              <p:nvPr/>
            </p:nvSpPr>
            <p:spPr bwMode="auto">
              <a:xfrm>
                <a:off x="1136" y="1282"/>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4" name="Freeform 30">
                <a:extLst>
                  <a:ext uri="{FF2B5EF4-FFF2-40B4-BE49-F238E27FC236}">
                    <a16:creationId xmlns:a16="http://schemas.microsoft.com/office/drawing/2014/main" id="{ADA2F1D3-D5F3-479F-889F-8203092946E5}"/>
                  </a:ext>
                </a:extLst>
              </p:cNvPr>
              <p:cNvSpPr>
                <a:spLocks/>
              </p:cNvSpPr>
              <p:nvPr/>
            </p:nvSpPr>
            <p:spPr bwMode="auto">
              <a:xfrm>
                <a:off x="1136" y="1282"/>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5" name="Freeform 31">
                <a:extLst>
                  <a:ext uri="{FF2B5EF4-FFF2-40B4-BE49-F238E27FC236}">
                    <a16:creationId xmlns:a16="http://schemas.microsoft.com/office/drawing/2014/main" id="{4422C8C3-749F-43EC-AE7F-16C06E162C64}"/>
                  </a:ext>
                </a:extLst>
              </p:cNvPr>
              <p:cNvSpPr>
                <a:spLocks/>
              </p:cNvSpPr>
              <p:nvPr/>
            </p:nvSpPr>
            <p:spPr bwMode="auto">
              <a:xfrm>
                <a:off x="954" y="1422"/>
                <a:ext cx="458" cy="176"/>
              </a:xfrm>
              <a:custGeom>
                <a:avLst/>
                <a:gdLst>
                  <a:gd name="T0" fmla="*/ 107 w 458"/>
                  <a:gd name="T1" fmla="*/ 142 h 176"/>
                  <a:gd name="T2" fmla="*/ 102 w 458"/>
                  <a:gd name="T3" fmla="*/ 132 h 176"/>
                  <a:gd name="T4" fmla="*/ 91 w 458"/>
                  <a:gd name="T5" fmla="*/ 119 h 176"/>
                  <a:gd name="T6" fmla="*/ 85 w 458"/>
                  <a:gd name="T7" fmla="*/ 102 h 176"/>
                  <a:gd name="T8" fmla="*/ 91 w 458"/>
                  <a:gd name="T9" fmla="*/ 119 h 176"/>
                  <a:gd name="T10" fmla="*/ 74 w 458"/>
                  <a:gd name="T11" fmla="*/ 115 h 176"/>
                  <a:gd name="T12" fmla="*/ 91 w 458"/>
                  <a:gd name="T13" fmla="*/ 92 h 176"/>
                  <a:gd name="T14" fmla="*/ 141 w 458"/>
                  <a:gd name="T15" fmla="*/ 161 h 176"/>
                  <a:gd name="T16" fmla="*/ 85 w 458"/>
                  <a:gd name="T17" fmla="*/ 75 h 176"/>
                  <a:gd name="T18" fmla="*/ 141 w 458"/>
                  <a:gd name="T19" fmla="*/ 150 h 176"/>
                  <a:gd name="T20" fmla="*/ 124 w 458"/>
                  <a:gd name="T21" fmla="*/ 165 h 176"/>
                  <a:gd name="T22" fmla="*/ 130 w 458"/>
                  <a:gd name="T23" fmla="*/ 163 h 176"/>
                  <a:gd name="T24" fmla="*/ 139 w 458"/>
                  <a:gd name="T25" fmla="*/ 159 h 176"/>
                  <a:gd name="T26" fmla="*/ 147 w 458"/>
                  <a:gd name="T27" fmla="*/ 153 h 176"/>
                  <a:gd name="T28" fmla="*/ 141 w 458"/>
                  <a:gd name="T29" fmla="*/ 150 h 176"/>
                  <a:gd name="T30" fmla="*/ 130 w 458"/>
                  <a:gd name="T31" fmla="*/ 146 h 176"/>
                  <a:gd name="T32" fmla="*/ 117 w 458"/>
                  <a:gd name="T33" fmla="*/ 144 h 176"/>
                  <a:gd name="T34" fmla="*/ 111 w 458"/>
                  <a:gd name="T35" fmla="*/ 142 h 176"/>
                  <a:gd name="T36" fmla="*/ 107 w 458"/>
                  <a:gd name="T37" fmla="*/ 142 h 176"/>
                  <a:gd name="T38" fmla="*/ 113 w 458"/>
                  <a:gd name="T39" fmla="*/ 115 h 176"/>
                  <a:gd name="T40" fmla="*/ 119 w 458"/>
                  <a:gd name="T41" fmla="*/ 132 h 176"/>
                  <a:gd name="T42" fmla="*/ 124 w 458"/>
                  <a:gd name="T43" fmla="*/ 100 h 176"/>
                  <a:gd name="T44" fmla="*/ 124 w 458"/>
                  <a:gd name="T45" fmla="*/ 100 h 176"/>
                  <a:gd name="T46" fmla="*/ 91 w 458"/>
                  <a:gd name="T47" fmla="*/ 86 h 176"/>
                  <a:gd name="T48" fmla="*/ 81 w 458"/>
                  <a:gd name="T49" fmla="*/ 69 h 176"/>
                  <a:gd name="T50" fmla="*/ 50 w 458"/>
                  <a:gd name="T51" fmla="*/ 82 h 176"/>
                  <a:gd name="T52" fmla="*/ 28 w 458"/>
                  <a:gd name="T53" fmla="*/ 82 h 176"/>
                  <a:gd name="T54" fmla="*/ 45 w 458"/>
                  <a:gd name="T55" fmla="*/ 69 h 176"/>
                  <a:gd name="T56" fmla="*/ 28 w 458"/>
                  <a:gd name="T57" fmla="*/ 82 h 176"/>
                  <a:gd name="T58" fmla="*/ 95 w 458"/>
                  <a:gd name="T59" fmla="*/ 46 h 176"/>
                  <a:gd name="T60" fmla="*/ 130 w 458"/>
                  <a:gd name="T61" fmla="*/ 59 h 176"/>
                  <a:gd name="T62" fmla="*/ 130 w 458"/>
                  <a:gd name="T63" fmla="*/ 59 h 176"/>
                  <a:gd name="T64" fmla="*/ 130 w 458"/>
                  <a:gd name="T65" fmla="*/ 29 h 176"/>
                  <a:gd name="T66" fmla="*/ 159 w 458"/>
                  <a:gd name="T67" fmla="*/ 46 h 176"/>
                  <a:gd name="T68" fmla="*/ 130 w 458"/>
                  <a:gd name="T69" fmla="*/ 29 h 176"/>
                  <a:gd name="T70" fmla="*/ 159 w 458"/>
                  <a:gd name="T71" fmla="*/ 46 h 176"/>
                  <a:gd name="T72" fmla="*/ 204 w 458"/>
                  <a:gd name="T73" fmla="*/ 15 h 176"/>
                  <a:gd name="T74" fmla="*/ 204 w 458"/>
                  <a:gd name="T75" fmla="*/ 15 h 176"/>
                  <a:gd name="T76" fmla="*/ 200 w 458"/>
                  <a:gd name="T77" fmla="*/ 36 h 176"/>
                  <a:gd name="T78" fmla="*/ 221 w 458"/>
                  <a:gd name="T79" fmla="*/ 36 h 176"/>
                  <a:gd name="T80" fmla="*/ 221 w 458"/>
                  <a:gd name="T81" fmla="*/ 15 h 176"/>
                  <a:gd name="T82" fmla="*/ 273 w 458"/>
                  <a:gd name="T83" fmla="*/ 13 h 176"/>
                  <a:gd name="T84" fmla="*/ 302 w 458"/>
                  <a:gd name="T85" fmla="*/ 6 h 176"/>
                  <a:gd name="T86" fmla="*/ 337 w 458"/>
                  <a:gd name="T87" fmla="*/ 33 h 176"/>
                  <a:gd name="T88" fmla="*/ 400 w 458"/>
                  <a:gd name="T89" fmla="*/ 36 h 176"/>
                  <a:gd name="T90" fmla="*/ 400 w 458"/>
                  <a:gd name="T91" fmla="*/ 36 h 176"/>
                  <a:gd name="T92" fmla="*/ 434 w 458"/>
                  <a:gd name="T93" fmla="*/ 19 h 176"/>
                  <a:gd name="T94" fmla="*/ 365 w 458"/>
                  <a:gd name="T95" fmla="*/ 36 h 176"/>
                  <a:gd name="T96" fmla="*/ 358 w 458"/>
                  <a:gd name="T97" fmla="*/ 13 h 176"/>
                  <a:gd name="T98" fmla="*/ 325 w 458"/>
                  <a:gd name="T99" fmla="*/ 19 h 176"/>
                  <a:gd name="T100" fmla="*/ 302 w 458"/>
                  <a:gd name="T101" fmla="*/ 6 h 176"/>
                  <a:gd name="T102" fmla="*/ 285 w 458"/>
                  <a:gd name="T103" fmla="*/ 0 h 176"/>
                  <a:gd name="T104" fmla="*/ 325 w 458"/>
                  <a:gd name="T105" fmla="*/ 19 h 176"/>
                  <a:gd name="T106" fmla="*/ 261 w 458"/>
                  <a:gd name="T107" fmla="*/ 23 h 176"/>
                  <a:gd name="T108" fmla="*/ 183 w 458"/>
                  <a:gd name="T109" fmla="*/ 27 h 176"/>
                  <a:gd name="T110" fmla="*/ 113 w 458"/>
                  <a:gd name="T111" fmla="*/ 50 h 176"/>
                  <a:gd name="T112" fmla="*/ 102 w 458"/>
                  <a:gd name="T113" fmla="*/ 63 h 176"/>
                  <a:gd name="T114" fmla="*/ 74 w 458"/>
                  <a:gd name="T115" fmla="*/ 59 h 176"/>
                  <a:gd name="T116" fmla="*/ 81 w 458"/>
                  <a:gd name="T117" fmla="*/ 69 h 176"/>
                  <a:gd name="T118" fmla="*/ 130 w 458"/>
                  <a:gd name="T119" fmla="*/ 59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 h="176">
                    <a:moveTo>
                      <a:pt x="91" y="155"/>
                    </a:moveTo>
                    <a:lnTo>
                      <a:pt x="107" y="142"/>
                    </a:lnTo>
                    <a:lnTo>
                      <a:pt x="81" y="146"/>
                    </a:lnTo>
                    <a:lnTo>
                      <a:pt x="102" y="132"/>
                    </a:lnTo>
                    <a:lnTo>
                      <a:pt x="67" y="129"/>
                    </a:lnTo>
                    <a:lnTo>
                      <a:pt x="91" y="119"/>
                    </a:lnTo>
                    <a:lnTo>
                      <a:pt x="74" y="115"/>
                    </a:lnTo>
                    <a:lnTo>
                      <a:pt x="85" y="102"/>
                    </a:lnTo>
                    <a:lnTo>
                      <a:pt x="74" y="115"/>
                    </a:lnTo>
                    <a:lnTo>
                      <a:pt x="91" y="119"/>
                    </a:lnTo>
                    <a:lnTo>
                      <a:pt x="67" y="129"/>
                    </a:lnTo>
                    <a:lnTo>
                      <a:pt x="74" y="115"/>
                    </a:lnTo>
                    <a:lnTo>
                      <a:pt x="62" y="102"/>
                    </a:lnTo>
                    <a:lnTo>
                      <a:pt x="91" y="92"/>
                    </a:lnTo>
                    <a:lnTo>
                      <a:pt x="67" y="86"/>
                    </a:lnTo>
                    <a:lnTo>
                      <a:pt x="141" y="161"/>
                    </a:lnTo>
                    <a:lnTo>
                      <a:pt x="124" y="175"/>
                    </a:lnTo>
                    <a:lnTo>
                      <a:pt x="85" y="75"/>
                    </a:lnTo>
                    <a:lnTo>
                      <a:pt x="124" y="175"/>
                    </a:lnTo>
                    <a:lnTo>
                      <a:pt x="141" y="150"/>
                    </a:lnTo>
                    <a:lnTo>
                      <a:pt x="113" y="152"/>
                    </a:lnTo>
                    <a:lnTo>
                      <a:pt x="124" y="165"/>
                    </a:lnTo>
                    <a:lnTo>
                      <a:pt x="126" y="165"/>
                    </a:lnTo>
                    <a:lnTo>
                      <a:pt x="130" y="163"/>
                    </a:lnTo>
                    <a:lnTo>
                      <a:pt x="135" y="161"/>
                    </a:lnTo>
                    <a:lnTo>
                      <a:pt x="139" y="159"/>
                    </a:lnTo>
                    <a:lnTo>
                      <a:pt x="143" y="157"/>
                    </a:lnTo>
                    <a:lnTo>
                      <a:pt x="147" y="153"/>
                    </a:lnTo>
                    <a:lnTo>
                      <a:pt x="145" y="152"/>
                    </a:lnTo>
                    <a:lnTo>
                      <a:pt x="141" y="150"/>
                    </a:lnTo>
                    <a:lnTo>
                      <a:pt x="135" y="148"/>
                    </a:lnTo>
                    <a:lnTo>
                      <a:pt x="130" y="146"/>
                    </a:lnTo>
                    <a:lnTo>
                      <a:pt x="124" y="144"/>
                    </a:lnTo>
                    <a:lnTo>
                      <a:pt x="117" y="144"/>
                    </a:lnTo>
                    <a:lnTo>
                      <a:pt x="113" y="142"/>
                    </a:lnTo>
                    <a:lnTo>
                      <a:pt x="111" y="142"/>
                    </a:lnTo>
                    <a:lnTo>
                      <a:pt x="109" y="142"/>
                    </a:lnTo>
                    <a:lnTo>
                      <a:pt x="107" y="142"/>
                    </a:lnTo>
                    <a:lnTo>
                      <a:pt x="137" y="132"/>
                    </a:lnTo>
                    <a:lnTo>
                      <a:pt x="113" y="115"/>
                    </a:lnTo>
                    <a:lnTo>
                      <a:pt x="137" y="123"/>
                    </a:lnTo>
                    <a:lnTo>
                      <a:pt x="119" y="132"/>
                    </a:lnTo>
                    <a:lnTo>
                      <a:pt x="113" y="115"/>
                    </a:lnTo>
                    <a:lnTo>
                      <a:pt x="124" y="100"/>
                    </a:lnTo>
                    <a:lnTo>
                      <a:pt x="85" y="96"/>
                    </a:lnTo>
                    <a:lnTo>
                      <a:pt x="124" y="100"/>
                    </a:lnTo>
                    <a:lnTo>
                      <a:pt x="119" y="86"/>
                    </a:lnTo>
                    <a:lnTo>
                      <a:pt x="91" y="86"/>
                    </a:lnTo>
                    <a:lnTo>
                      <a:pt x="119" y="86"/>
                    </a:lnTo>
                    <a:lnTo>
                      <a:pt x="81" y="69"/>
                    </a:lnTo>
                    <a:lnTo>
                      <a:pt x="91" y="86"/>
                    </a:lnTo>
                    <a:lnTo>
                      <a:pt x="50" y="82"/>
                    </a:lnTo>
                    <a:lnTo>
                      <a:pt x="74" y="59"/>
                    </a:lnTo>
                    <a:lnTo>
                      <a:pt x="28" y="82"/>
                    </a:lnTo>
                    <a:lnTo>
                      <a:pt x="85" y="96"/>
                    </a:lnTo>
                    <a:lnTo>
                      <a:pt x="45" y="69"/>
                    </a:lnTo>
                    <a:lnTo>
                      <a:pt x="0" y="69"/>
                    </a:lnTo>
                    <a:lnTo>
                      <a:pt x="28" y="82"/>
                    </a:lnTo>
                    <a:lnTo>
                      <a:pt x="50" y="82"/>
                    </a:lnTo>
                    <a:lnTo>
                      <a:pt x="95" y="46"/>
                    </a:lnTo>
                    <a:lnTo>
                      <a:pt x="81" y="69"/>
                    </a:lnTo>
                    <a:lnTo>
                      <a:pt x="130" y="59"/>
                    </a:lnTo>
                    <a:lnTo>
                      <a:pt x="95" y="46"/>
                    </a:lnTo>
                    <a:lnTo>
                      <a:pt x="130" y="59"/>
                    </a:lnTo>
                    <a:lnTo>
                      <a:pt x="159" y="33"/>
                    </a:lnTo>
                    <a:lnTo>
                      <a:pt x="130" y="29"/>
                    </a:lnTo>
                    <a:lnTo>
                      <a:pt x="130" y="50"/>
                    </a:lnTo>
                    <a:lnTo>
                      <a:pt x="159" y="46"/>
                    </a:lnTo>
                    <a:lnTo>
                      <a:pt x="159" y="33"/>
                    </a:lnTo>
                    <a:lnTo>
                      <a:pt x="130" y="29"/>
                    </a:lnTo>
                    <a:lnTo>
                      <a:pt x="119" y="40"/>
                    </a:lnTo>
                    <a:lnTo>
                      <a:pt x="159" y="46"/>
                    </a:lnTo>
                    <a:lnTo>
                      <a:pt x="200" y="36"/>
                    </a:lnTo>
                    <a:lnTo>
                      <a:pt x="204" y="15"/>
                    </a:lnTo>
                    <a:lnTo>
                      <a:pt x="176" y="13"/>
                    </a:lnTo>
                    <a:lnTo>
                      <a:pt x="204" y="15"/>
                    </a:lnTo>
                    <a:lnTo>
                      <a:pt x="221" y="15"/>
                    </a:lnTo>
                    <a:lnTo>
                      <a:pt x="200" y="36"/>
                    </a:lnTo>
                    <a:lnTo>
                      <a:pt x="183" y="40"/>
                    </a:lnTo>
                    <a:lnTo>
                      <a:pt x="221" y="36"/>
                    </a:lnTo>
                    <a:lnTo>
                      <a:pt x="183" y="27"/>
                    </a:lnTo>
                    <a:lnTo>
                      <a:pt x="221" y="15"/>
                    </a:lnTo>
                    <a:lnTo>
                      <a:pt x="239" y="33"/>
                    </a:lnTo>
                    <a:lnTo>
                      <a:pt x="273" y="13"/>
                    </a:lnTo>
                    <a:lnTo>
                      <a:pt x="273" y="33"/>
                    </a:lnTo>
                    <a:lnTo>
                      <a:pt x="302" y="6"/>
                    </a:lnTo>
                    <a:lnTo>
                      <a:pt x="337" y="6"/>
                    </a:lnTo>
                    <a:lnTo>
                      <a:pt x="337" y="33"/>
                    </a:lnTo>
                    <a:lnTo>
                      <a:pt x="365" y="36"/>
                    </a:lnTo>
                    <a:lnTo>
                      <a:pt x="400" y="36"/>
                    </a:lnTo>
                    <a:lnTo>
                      <a:pt x="457" y="15"/>
                    </a:lnTo>
                    <a:lnTo>
                      <a:pt x="400" y="36"/>
                    </a:lnTo>
                    <a:lnTo>
                      <a:pt x="417" y="19"/>
                    </a:lnTo>
                    <a:lnTo>
                      <a:pt x="434" y="19"/>
                    </a:lnTo>
                    <a:lnTo>
                      <a:pt x="358" y="13"/>
                    </a:lnTo>
                    <a:lnTo>
                      <a:pt x="365" y="36"/>
                    </a:lnTo>
                    <a:lnTo>
                      <a:pt x="308" y="19"/>
                    </a:lnTo>
                    <a:lnTo>
                      <a:pt x="358" y="13"/>
                    </a:lnTo>
                    <a:lnTo>
                      <a:pt x="302" y="6"/>
                    </a:lnTo>
                    <a:lnTo>
                      <a:pt x="325" y="19"/>
                    </a:lnTo>
                    <a:lnTo>
                      <a:pt x="358" y="13"/>
                    </a:lnTo>
                    <a:lnTo>
                      <a:pt x="302" y="6"/>
                    </a:lnTo>
                    <a:lnTo>
                      <a:pt x="308" y="19"/>
                    </a:lnTo>
                    <a:lnTo>
                      <a:pt x="285" y="0"/>
                    </a:lnTo>
                    <a:lnTo>
                      <a:pt x="273" y="33"/>
                    </a:lnTo>
                    <a:lnTo>
                      <a:pt x="325" y="19"/>
                    </a:lnTo>
                    <a:lnTo>
                      <a:pt x="239" y="13"/>
                    </a:lnTo>
                    <a:lnTo>
                      <a:pt x="261" y="23"/>
                    </a:lnTo>
                    <a:lnTo>
                      <a:pt x="204" y="15"/>
                    </a:lnTo>
                    <a:lnTo>
                      <a:pt x="183" y="27"/>
                    </a:lnTo>
                    <a:lnTo>
                      <a:pt x="119" y="40"/>
                    </a:lnTo>
                    <a:lnTo>
                      <a:pt x="113" y="50"/>
                    </a:lnTo>
                    <a:lnTo>
                      <a:pt x="74" y="59"/>
                    </a:lnTo>
                    <a:lnTo>
                      <a:pt x="102" y="63"/>
                    </a:lnTo>
                    <a:lnTo>
                      <a:pt x="0" y="69"/>
                    </a:lnTo>
                    <a:lnTo>
                      <a:pt x="74" y="59"/>
                    </a:lnTo>
                    <a:lnTo>
                      <a:pt x="67" y="40"/>
                    </a:lnTo>
                    <a:lnTo>
                      <a:pt x="81" y="69"/>
                    </a:lnTo>
                    <a:lnTo>
                      <a:pt x="57" y="59"/>
                    </a:lnTo>
                    <a:lnTo>
                      <a:pt x="130" y="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6" name="Freeform 32">
                <a:extLst>
                  <a:ext uri="{FF2B5EF4-FFF2-40B4-BE49-F238E27FC236}">
                    <a16:creationId xmlns:a16="http://schemas.microsoft.com/office/drawing/2014/main" id="{F23E1C98-17B4-49D1-8A56-653E8FE47CCB}"/>
                  </a:ext>
                </a:extLst>
              </p:cNvPr>
              <p:cNvSpPr>
                <a:spLocks/>
              </p:cNvSpPr>
              <p:nvPr/>
            </p:nvSpPr>
            <p:spPr bwMode="auto">
              <a:xfrm>
                <a:off x="1014" y="3793"/>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solidFill>
                <a:srgbClr val="7D4A1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7" name="Freeform 33">
                <a:extLst>
                  <a:ext uri="{FF2B5EF4-FFF2-40B4-BE49-F238E27FC236}">
                    <a16:creationId xmlns:a16="http://schemas.microsoft.com/office/drawing/2014/main" id="{70F7BDDC-6FF4-4692-9175-29F86E4519B4}"/>
                  </a:ext>
                </a:extLst>
              </p:cNvPr>
              <p:cNvSpPr>
                <a:spLocks/>
              </p:cNvSpPr>
              <p:nvPr/>
            </p:nvSpPr>
            <p:spPr bwMode="auto">
              <a:xfrm>
                <a:off x="1014" y="3793"/>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8" name="Freeform 34">
                <a:extLst>
                  <a:ext uri="{FF2B5EF4-FFF2-40B4-BE49-F238E27FC236}">
                    <a16:creationId xmlns:a16="http://schemas.microsoft.com/office/drawing/2014/main" id="{FB0E07AD-6D6E-4DE3-89F2-D59EE847A851}"/>
                  </a:ext>
                </a:extLst>
              </p:cNvPr>
              <p:cNvSpPr>
                <a:spLocks/>
              </p:cNvSpPr>
              <p:nvPr/>
            </p:nvSpPr>
            <p:spPr bwMode="auto">
              <a:xfrm>
                <a:off x="966" y="3805"/>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solidFill>
                <a:srgbClr val="9966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9" name="Freeform 35">
                <a:extLst>
                  <a:ext uri="{FF2B5EF4-FFF2-40B4-BE49-F238E27FC236}">
                    <a16:creationId xmlns:a16="http://schemas.microsoft.com/office/drawing/2014/main" id="{B1776F92-6ED0-4F8A-A13D-CE0ED784C7ED}"/>
                  </a:ext>
                </a:extLst>
              </p:cNvPr>
              <p:cNvSpPr>
                <a:spLocks/>
              </p:cNvSpPr>
              <p:nvPr/>
            </p:nvSpPr>
            <p:spPr bwMode="auto">
              <a:xfrm>
                <a:off x="966" y="3805"/>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0" name="Freeform 36">
                <a:extLst>
                  <a:ext uri="{FF2B5EF4-FFF2-40B4-BE49-F238E27FC236}">
                    <a16:creationId xmlns:a16="http://schemas.microsoft.com/office/drawing/2014/main" id="{F044C5C0-80C2-4350-A511-1C8A76B2D424}"/>
                  </a:ext>
                </a:extLst>
              </p:cNvPr>
              <p:cNvSpPr>
                <a:spLocks/>
              </p:cNvSpPr>
              <p:nvPr/>
            </p:nvSpPr>
            <p:spPr bwMode="auto">
              <a:xfrm>
                <a:off x="1265" y="2974"/>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solidFill>
                <a:srgbClr val="1F528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1" name="Freeform 37">
                <a:extLst>
                  <a:ext uri="{FF2B5EF4-FFF2-40B4-BE49-F238E27FC236}">
                    <a16:creationId xmlns:a16="http://schemas.microsoft.com/office/drawing/2014/main" id="{94D5AE14-C987-445D-98CC-6D9673E44359}"/>
                  </a:ext>
                </a:extLst>
              </p:cNvPr>
              <p:cNvSpPr>
                <a:spLocks/>
              </p:cNvSpPr>
              <p:nvPr/>
            </p:nvSpPr>
            <p:spPr bwMode="auto">
              <a:xfrm>
                <a:off x="1265" y="2974"/>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2" name="Freeform 38">
                <a:extLst>
                  <a:ext uri="{FF2B5EF4-FFF2-40B4-BE49-F238E27FC236}">
                    <a16:creationId xmlns:a16="http://schemas.microsoft.com/office/drawing/2014/main" id="{0C85C17B-44FA-415F-89D9-D377D9F5B75B}"/>
                  </a:ext>
                </a:extLst>
              </p:cNvPr>
              <p:cNvSpPr>
                <a:spLocks/>
              </p:cNvSpPr>
              <p:nvPr/>
            </p:nvSpPr>
            <p:spPr bwMode="auto">
              <a:xfrm>
                <a:off x="774" y="2700"/>
                <a:ext cx="1135" cy="1152"/>
              </a:xfrm>
              <a:custGeom>
                <a:avLst/>
                <a:gdLst>
                  <a:gd name="T0" fmla="*/ 28 w 1135"/>
                  <a:gd name="T1" fmla="*/ 34 h 1152"/>
                  <a:gd name="T2" fmla="*/ 116 w 1135"/>
                  <a:gd name="T3" fmla="*/ 113 h 1152"/>
                  <a:gd name="T4" fmla="*/ 191 w 1135"/>
                  <a:gd name="T5" fmla="*/ 165 h 1152"/>
                  <a:gd name="T6" fmla="*/ 273 w 1135"/>
                  <a:gd name="T7" fmla="*/ 201 h 1152"/>
                  <a:gd name="T8" fmla="*/ 367 w 1135"/>
                  <a:gd name="T9" fmla="*/ 226 h 1152"/>
                  <a:gd name="T10" fmla="*/ 376 w 1135"/>
                  <a:gd name="T11" fmla="*/ 236 h 1152"/>
                  <a:gd name="T12" fmla="*/ 344 w 1135"/>
                  <a:gd name="T13" fmla="*/ 245 h 1152"/>
                  <a:gd name="T14" fmla="*/ 316 w 1135"/>
                  <a:gd name="T15" fmla="*/ 259 h 1152"/>
                  <a:gd name="T16" fmla="*/ 310 w 1135"/>
                  <a:gd name="T17" fmla="*/ 286 h 1152"/>
                  <a:gd name="T18" fmla="*/ 310 w 1135"/>
                  <a:gd name="T19" fmla="*/ 374 h 1152"/>
                  <a:gd name="T20" fmla="*/ 300 w 1135"/>
                  <a:gd name="T21" fmla="*/ 424 h 1152"/>
                  <a:gd name="T22" fmla="*/ 274 w 1135"/>
                  <a:gd name="T23" fmla="*/ 445 h 1152"/>
                  <a:gd name="T24" fmla="*/ 241 w 1135"/>
                  <a:gd name="T25" fmla="*/ 470 h 1152"/>
                  <a:gd name="T26" fmla="*/ 247 w 1135"/>
                  <a:gd name="T27" fmla="*/ 499 h 1152"/>
                  <a:gd name="T28" fmla="*/ 273 w 1135"/>
                  <a:gd name="T29" fmla="*/ 522 h 1152"/>
                  <a:gd name="T30" fmla="*/ 291 w 1135"/>
                  <a:gd name="T31" fmla="*/ 564 h 1152"/>
                  <a:gd name="T32" fmla="*/ 303 w 1135"/>
                  <a:gd name="T33" fmla="*/ 644 h 1152"/>
                  <a:gd name="T34" fmla="*/ 294 w 1135"/>
                  <a:gd name="T35" fmla="*/ 700 h 1152"/>
                  <a:gd name="T36" fmla="*/ 283 w 1135"/>
                  <a:gd name="T37" fmla="*/ 742 h 1152"/>
                  <a:gd name="T38" fmla="*/ 289 w 1135"/>
                  <a:gd name="T39" fmla="*/ 782 h 1152"/>
                  <a:gd name="T40" fmla="*/ 303 w 1135"/>
                  <a:gd name="T41" fmla="*/ 823 h 1152"/>
                  <a:gd name="T42" fmla="*/ 289 w 1135"/>
                  <a:gd name="T43" fmla="*/ 896 h 1152"/>
                  <a:gd name="T44" fmla="*/ 277 w 1135"/>
                  <a:gd name="T45" fmla="*/ 990 h 1152"/>
                  <a:gd name="T46" fmla="*/ 289 w 1135"/>
                  <a:gd name="T47" fmla="*/ 1066 h 1152"/>
                  <a:gd name="T48" fmla="*/ 310 w 1135"/>
                  <a:gd name="T49" fmla="*/ 1105 h 1152"/>
                  <a:gd name="T50" fmla="*/ 352 w 1135"/>
                  <a:gd name="T51" fmla="*/ 1134 h 1152"/>
                  <a:gd name="T52" fmla="*/ 410 w 1135"/>
                  <a:gd name="T53" fmla="*/ 1149 h 1152"/>
                  <a:gd name="T54" fmla="*/ 519 w 1135"/>
                  <a:gd name="T55" fmla="*/ 1147 h 1152"/>
                  <a:gd name="T56" fmla="*/ 647 w 1135"/>
                  <a:gd name="T57" fmla="*/ 1132 h 1152"/>
                  <a:gd name="T58" fmla="*/ 728 w 1135"/>
                  <a:gd name="T59" fmla="*/ 1107 h 1152"/>
                  <a:gd name="T60" fmla="*/ 776 w 1135"/>
                  <a:gd name="T61" fmla="*/ 1076 h 1152"/>
                  <a:gd name="T62" fmla="*/ 792 w 1135"/>
                  <a:gd name="T63" fmla="*/ 1045 h 1152"/>
                  <a:gd name="T64" fmla="*/ 792 w 1135"/>
                  <a:gd name="T65" fmla="*/ 1018 h 1152"/>
                  <a:gd name="T66" fmla="*/ 812 w 1135"/>
                  <a:gd name="T67" fmla="*/ 901 h 1152"/>
                  <a:gd name="T68" fmla="*/ 853 w 1135"/>
                  <a:gd name="T69" fmla="*/ 748 h 1152"/>
                  <a:gd name="T70" fmla="*/ 773 w 1135"/>
                  <a:gd name="T71" fmla="*/ 664 h 1152"/>
                  <a:gd name="T72" fmla="*/ 786 w 1135"/>
                  <a:gd name="T73" fmla="*/ 656 h 1152"/>
                  <a:gd name="T74" fmla="*/ 816 w 1135"/>
                  <a:gd name="T75" fmla="*/ 635 h 1152"/>
                  <a:gd name="T76" fmla="*/ 845 w 1135"/>
                  <a:gd name="T77" fmla="*/ 598 h 1152"/>
                  <a:gd name="T78" fmla="*/ 876 w 1135"/>
                  <a:gd name="T79" fmla="*/ 452 h 1152"/>
                  <a:gd name="T80" fmla="*/ 883 w 1135"/>
                  <a:gd name="T81" fmla="*/ 324 h 1152"/>
                  <a:gd name="T82" fmla="*/ 873 w 1135"/>
                  <a:gd name="T83" fmla="*/ 295 h 1152"/>
                  <a:gd name="T84" fmla="*/ 879 w 1135"/>
                  <a:gd name="T85" fmla="*/ 284 h 1152"/>
                  <a:gd name="T86" fmla="*/ 1006 w 1135"/>
                  <a:gd name="T87" fmla="*/ 215 h 1152"/>
                  <a:gd name="T88" fmla="*/ 1082 w 1135"/>
                  <a:gd name="T89" fmla="*/ 161 h 1152"/>
                  <a:gd name="T90" fmla="*/ 1128 w 1135"/>
                  <a:gd name="T91" fmla="*/ 103 h 1152"/>
                  <a:gd name="T92" fmla="*/ 1134 w 1135"/>
                  <a:gd name="T93" fmla="*/ 76 h 1152"/>
                  <a:gd name="T94" fmla="*/ 1128 w 1135"/>
                  <a:gd name="T95" fmla="*/ 57 h 1152"/>
                  <a:gd name="T96" fmla="*/ 1101 w 1135"/>
                  <a:gd name="T97" fmla="*/ 44 h 1152"/>
                  <a:gd name="T98" fmla="*/ 1019 w 1135"/>
                  <a:gd name="T99" fmla="*/ 25 h 1152"/>
                  <a:gd name="T100" fmla="*/ 861 w 1135"/>
                  <a:gd name="T101" fmla="*/ 9 h 1152"/>
                  <a:gd name="T102" fmla="*/ 558 w 1135"/>
                  <a:gd name="T103" fmla="*/ 0 h 1152"/>
                  <a:gd name="T104" fmla="*/ 46 w 113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5" h="1152">
                    <a:moveTo>
                      <a:pt x="0" y="5"/>
                    </a:moveTo>
                    <a:lnTo>
                      <a:pt x="7" y="13"/>
                    </a:lnTo>
                    <a:lnTo>
                      <a:pt x="28" y="34"/>
                    </a:lnTo>
                    <a:lnTo>
                      <a:pt x="58" y="63"/>
                    </a:lnTo>
                    <a:lnTo>
                      <a:pt x="97" y="96"/>
                    </a:lnTo>
                    <a:lnTo>
                      <a:pt x="116" y="113"/>
                    </a:lnTo>
                    <a:lnTo>
                      <a:pt x="141" y="132"/>
                    </a:lnTo>
                    <a:lnTo>
                      <a:pt x="167" y="147"/>
                    </a:lnTo>
                    <a:lnTo>
                      <a:pt x="191" y="165"/>
                    </a:lnTo>
                    <a:lnTo>
                      <a:pt x="216" y="178"/>
                    </a:lnTo>
                    <a:lnTo>
                      <a:pt x="244" y="192"/>
                    </a:lnTo>
                    <a:lnTo>
                      <a:pt x="273" y="201"/>
                    </a:lnTo>
                    <a:lnTo>
                      <a:pt x="300" y="209"/>
                    </a:lnTo>
                    <a:lnTo>
                      <a:pt x="341" y="218"/>
                    </a:lnTo>
                    <a:lnTo>
                      <a:pt x="367" y="226"/>
                    </a:lnTo>
                    <a:lnTo>
                      <a:pt x="373" y="230"/>
                    </a:lnTo>
                    <a:lnTo>
                      <a:pt x="376" y="232"/>
                    </a:lnTo>
                    <a:lnTo>
                      <a:pt x="376" y="236"/>
                    </a:lnTo>
                    <a:lnTo>
                      <a:pt x="373" y="238"/>
                    </a:lnTo>
                    <a:lnTo>
                      <a:pt x="361" y="241"/>
                    </a:lnTo>
                    <a:lnTo>
                      <a:pt x="344" y="245"/>
                    </a:lnTo>
                    <a:lnTo>
                      <a:pt x="331" y="249"/>
                    </a:lnTo>
                    <a:lnTo>
                      <a:pt x="319" y="255"/>
                    </a:lnTo>
                    <a:lnTo>
                      <a:pt x="316" y="259"/>
                    </a:lnTo>
                    <a:lnTo>
                      <a:pt x="313" y="266"/>
                    </a:lnTo>
                    <a:lnTo>
                      <a:pt x="313" y="274"/>
                    </a:lnTo>
                    <a:lnTo>
                      <a:pt x="310" y="286"/>
                    </a:lnTo>
                    <a:lnTo>
                      <a:pt x="310" y="312"/>
                    </a:lnTo>
                    <a:lnTo>
                      <a:pt x="310" y="343"/>
                    </a:lnTo>
                    <a:lnTo>
                      <a:pt x="310" y="374"/>
                    </a:lnTo>
                    <a:lnTo>
                      <a:pt x="307" y="403"/>
                    </a:lnTo>
                    <a:lnTo>
                      <a:pt x="306" y="414"/>
                    </a:lnTo>
                    <a:lnTo>
                      <a:pt x="300" y="424"/>
                    </a:lnTo>
                    <a:lnTo>
                      <a:pt x="297" y="431"/>
                    </a:lnTo>
                    <a:lnTo>
                      <a:pt x="289" y="437"/>
                    </a:lnTo>
                    <a:lnTo>
                      <a:pt x="274" y="445"/>
                    </a:lnTo>
                    <a:lnTo>
                      <a:pt x="261" y="452"/>
                    </a:lnTo>
                    <a:lnTo>
                      <a:pt x="249" y="462"/>
                    </a:lnTo>
                    <a:lnTo>
                      <a:pt x="241" y="470"/>
                    </a:lnTo>
                    <a:lnTo>
                      <a:pt x="239" y="479"/>
                    </a:lnTo>
                    <a:lnTo>
                      <a:pt x="239" y="489"/>
                    </a:lnTo>
                    <a:lnTo>
                      <a:pt x="247" y="499"/>
                    </a:lnTo>
                    <a:lnTo>
                      <a:pt x="258" y="508"/>
                    </a:lnTo>
                    <a:lnTo>
                      <a:pt x="267" y="514"/>
                    </a:lnTo>
                    <a:lnTo>
                      <a:pt x="273" y="522"/>
                    </a:lnTo>
                    <a:lnTo>
                      <a:pt x="277" y="529"/>
                    </a:lnTo>
                    <a:lnTo>
                      <a:pt x="283" y="541"/>
                    </a:lnTo>
                    <a:lnTo>
                      <a:pt x="291" y="564"/>
                    </a:lnTo>
                    <a:lnTo>
                      <a:pt x="297" y="591"/>
                    </a:lnTo>
                    <a:lnTo>
                      <a:pt x="300" y="617"/>
                    </a:lnTo>
                    <a:lnTo>
                      <a:pt x="303" y="644"/>
                    </a:lnTo>
                    <a:lnTo>
                      <a:pt x="303" y="667"/>
                    </a:lnTo>
                    <a:lnTo>
                      <a:pt x="300" y="685"/>
                    </a:lnTo>
                    <a:lnTo>
                      <a:pt x="294" y="700"/>
                    </a:lnTo>
                    <a:lnTo>
                      <a:pt x="291" y="713"/>
                    </a:lnTo>
                    <a:lnTo>
                      <a:pt x="286" y="729"/>
                    </a:lnTo>
                    <a:lnTo>
                      <a:pt x="283" y="742"/>
                    </a:lnTo>
                    <a:lnTo>
                      <a:pt x="283" y="756"/>
                    </a:lnTo>
                    <a:lnTo>
                      <a:pt x="283" y="769"/>
                    </a:lnTo>
                    <a:lnTo>
                      <a:pt x="289" y="782"/>
                    </a:lnTo>
                    <a:lnTo>
                      <a:pt x="300" y="796"/>
                    </a:lnTo>
                    <a:lnTo>
                      <a:pt x="303" y="805"/>
                    </a:lnTo>
                    <a:lnTo>
                      <a:pt x="303" y="823"/>
                    </a:lnTo>
                    <a:lnTo>
                      <a:pt x="300" y="842"/>
                    </a:lnTo>
                    <a:lnTo>
                      <a:pt x="294" y="867"/>
                    </a:lnTo>
                    <a:lnTo>
                      <a:pt x="289" y="896"/>
                    </a:lnTo>
                    <a:lnTo>
                      <a:pt x="283" y="926"/>
                    </a:lnTo>
                    <a:lnTo>
                      <a:pt x="280" y="959"/>
                    </a:lnTo>
                    <a:lnTo>
                      <a:pt x="277" y="990"/>
                    </a:lnTo>
                    <a:lnTo>
                      <a:pt x="277" y="1022"/>
                    </a:lnTo>
                    <a:lnTo>
                      <a:pt x="283" y="1053"/>
                    </a:lnTo>
                    <a:lnTo>
                      <a:pt x="289" y="1066"/>
                    </a:lnTo>
                    <a:lnTo>
                      <a:pt x="294" y="1080"/>
                    </a:lnTo>
                    <a:lnTo>
                      <a:pt x="303" y="1093"/>
                    </a:lnTo>
                    <a:lnTo>
                      <a:pt x="310" y="1105"/>
                    </a:lnTo>
                    <a:lnTo>
                      <a:pt x="325" y="1114"/>
                    </a:lnTo>
                    <a:lnTo>
                      <a:pt x="336" y="1124"/>
                    </a:lnTo>
                    <a:lnTo>
                      <a:pt x="352" y="1134"/>
                    </a:lnTo>
                    <a:lnTo>
                      <a:pt x="370" y="1139"/>
                    </a:lnTo>
                    <a:lnTo>
                      <a:pt x="389" y="1145"/>
                    </a:lnTo>
                    <a:lnTo>
                      <a:pt x="410" y="1149"/>
                    </a:lnTo>
                    <a:lnTo>
                      <a:pt x="436" y="1151"/>
                    </a:lnTo>
                    <a:lnTo>
                      <a:pt x="464" y="1151"/>
                    </a:lnTo>
                    <a:lnTo>
                      <a:pt x="519" y="1147"/>
                    </a:lnTo>
                    <a:lnTo>
                      <a:pt x="567" y="1143"/>
                    </a:lnTo>
                    <a:lnTo>
                      <a:pt x="612" y="1137"/>
                    </a:lnTo>
                    <a:lnTo>
                      <a:pt x="647" y="1132"/>
                    </a:lnTo>
                    <a:lnTo>
                      <a:pt x="679" y="1124"/>
                    </a:lnTo>
                    <a:lnTo>
                      <a:pt x="706" y="1114"/>
                    </a:lnTo>
                    <a:lnTo>
                      <a:pt x="728" y="1107"/>
                    </a:lnTo>
                    <a:lnTo>
                      <a:pt x="748" y="1095"/>
                    </a:lnTo>
                    <a:lnTo>
                      <a:pt x="764" y="1086"/>
                    </a:lnTo>
                    <a:lnTo>
                      <a:pt x="776" y="1076"/>
                    </a:lnTo>
                    <a:lnTo>
                      <a:pt x="783" y="1064"/>
                    </a:lnTo>
                    <a:lnTo>
                      <a:pt x="789" y="1055"/>
                    </a:lnTo>
                    <a:lnTo>
                      <a:pt x="792" y="1045"/>
                    </a:lnTo>
                    <a:lnTo>
                      <a:pt x="795" y="1036"/>
                    </a:lnTo>
                    <a:lnTo>
                      <a:pt x="795" y="1026"/>
                    </a:lnTo>
                    <a:lnTo>
                      <a:pt x="792" y="1018"/>
                    </a:lnTo>
                    <a:lnTo>
                      <a:pt x="792" y="993"/>
                    </a:lnTo>
                    <a:lnTo>
                      <a:pt x="800" y="953"/>
                    </a:lnTo>
                    <a:lnTo>
                      <a:pt x="812" y="901"/>
                    </a:lnTo>
                    <a:lnTo>
                      <a:pt x="825" y="846"/>
                    </a:lnTo>
                    <a:lnTo>
                      <a:pt x="840" y="794"/>
                    </a:lnTo>
                    <a:lnTo>
                      <a:pt x="853" y="748"/>
                    </a:lnTo>
                    <a:lnTo>
                      <a:pt x="861" y="717"/>
                    </a:lnTo>
                    <a:lnTo>
                      <a:pt x="864" y="706"/>
                    </a:lnTo>
                    <a:lnTo>
                      <a:pt x="773" y="664"/>
                    </a:lnTo>
                    <a:lnTo>
                      <a:pt x="776" y="664"/>
                    </a:lnTo>
                    <a:lnTo>
                      <a:pt x="782" y="660"/>
                    </a:lnTo>
                    <a:lnTo>
                      <a:pt x="786" y="656"/>
                    </a:lnTo>
                    <a:lnTo>
                      <a:pt x="795" y="650"/>
                    </a:lnTo>
                    <a:lnTo>
                      <a:pt x="806" y="642"/>
                    </a:lnTo>
                    <a:lnTo>
                      <a:pt x="816" y="635"/>
                    </a:lnTo>
                    <a:lnTo>
                      <a:pt x="825" y="627"/>
                    </a:lnTo>
                    <a:lnTo>
                      <a:pt x="834" y="619"/>
                    </a:lnTo>
                    <a:lnTo>
                      <a:pt x="845" y="598"/>
                    </a:lnTo>
                    <a:lnTo>
                      <a:pt x="856" y="560"/>
                    </a:lnTo>
                    <a:lnTo>
                      <a:pt x="867" y="510"/>
                    </a:lnTo>
                    <a:lnTo>
                      <a:pt x="876" y="452"/>
                    </a:lnTo>
                    <a:lnTo>
                      <a:pt x="883" y="395"/>
                    </a:lnTo>
                    <a:lnTo>
                      <a:pt x="883" y="345"/>
                    </a:lnTo>
                    <a:lnTo>
                      <a:pt x="883" y="324"/>
                    </a:lnTo>
                    <a:lnTo>
                      <a:pt x="879" y="307"/>
                    </a:lnTo>
                    <a:lnTo>
                      <a:pt x="876" y="301"/>
                    </a:lnTo>
                    <a:lnTo>
                      <a:pt x="873" y="295"/>
                    </a:lnTo>
                    <a:lnTo>
                      <a:pt x="870" y="291"/>
                    </a:lnTo>
                    <a:lnTo>
                      <a:pt x="864" y="289"/>
                    </a:lnTo>
                    <a:lnTo>
                      <a:pt x="879" y="284"/>
                    </a:lnTo>
                    <a:lnTo>
                      <a:pt x="909" y="268"/>
                    </a:lnTo>
                    <a:lnTo>
                      <a:pt x="956" y="245"/>
                    </a:lnTo>
                    <a:lnTo>
                      <a:pt x="1006" y="215"/>
                    </a:lnTo>
                    <a:lnTo>
                      <a:pt x="1034" y="197"/>
                    </a:lnTo>
                    <a:lnTo>
                      <a:pt x="1056" y="180"/>
                    </a:lnTo>
                    <a:lnTo>
                      <a:pt x="1082" y="161"/>
                    </a:lnTo>
                    <a:lnTo>
                      <a:pt x="1101" y="142"/>
                    </a:lnTo>
                    <a:lnTo>
                      <a:pt x="1115" y="122"/>
                    </a:lnTo>
                    <a:lnTo>
                      <a:pt x="1128" y="103"/>
                    </a:lnTo>
                    <a:lnTo>
                      <a:pt x="1131" y="94"/>
                    </a:lnTo>
                    <a:lnTo>
                      <a:pt x="1134" y="84"/>
                    </a:lnTo>
                    <a:lnTo>
                      <a:pt x="1134" y="76"/>
                    </a:lnTo>
                    <a:lnTo>
                      <a:pt x="1134" y="67"/>
                    </a:lnTo>
                    <a:lnTo>
                      <a:pt x="1131" y="63"/>
                    </a:lnTo>
                    <a:lnTo>
                      <a:pt x="1128" y="57"/>
                    </a:lnTo>
                    <a:lnTo>
                      <a:pt x="1122" y="53"/>
                    </a:lnTo>
                    <a:lnTo>
                      <a:pt x="1118" y="50"/>
                    </a:lnTo>
                    <a:lnTo>
                      <a:pt x="1101" y="44"/>
                    </a:lnTo>
                    <a:lnTo>
                      <a:pt x="1079" y="36"/>
                    </a:lnTo>
                    <a:lnTo>
                      <a:pt x="1051" y="30"/>
                    </a:lnTo>
                    <a:lnTo>
                      <a:pt x="1019" y="25"/>
                    </a:lnTo>
                    <a:lnTo>
                      <a:pt x="986" y="21"/>
                    </a:lnTo>
                    <a:lnTo>
                      <a:pt x="948" y="17"/>
                    </a:lnTo>
                    <a:lnTo>
                      <a:pt x="861" y="9"/>
                    </a:lnTo>
                    <a:lnTo>
                      <a:pt x="767" y="5"/>
                    </a:lnTo>
                    <a:lnTo>
                      <a:pt x="664" y="2"/>
                    </a:lnTo>
                    <a:lnTo>
                      <a:pt x="558" y="0"/>
                    </a:lnTo>
                    <a:lnTo>
                      <a:pt x="352" y="0"/>
                    </a:lnTo>
                    <a:lnTo>
                      <a:pt x="174" y="2"/>
                    </a:lnTo>
                    <a:lnTo>
                      <a:pt x="46" y="5"/>
                    </a:lnTo>
                    <a:lnTo>
                      <a:pt x="0" y="5"/>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3" name="Freeform 39">
                <a:extLst>
                  <a:ext uri="{FF2B5EF4-FFF2-40B4-BE49-F238E27FC236}">
                    <a16:creationId xmlns:a16="http://schemas.microsoft.com/office/drawing/2014/main" id="{18CD1F47-005F-4AE3-9AF7-E0A91026B9E0}"/>
                  </a:ext>
                </a:extLst>
              </p:cNvPr>
              <p:cNvSpPr>
                <a:spLocks/>
              </p:cNvSpPr>
              <p:nvPr/>
            </p:nvSpPr>
            <p:spPr bwMode="auto">
              <a:xfrm>
                <a:off x="774" y="2700"/>
                <a:ext cx="1125" cy="1152"/>
              </a:xfrm>
              <a:custGeom>
                <a:avLst/>
                <a:gdLst>
                  <a:gd name="T0" fmla="*/ 27 w 1125"/>
                  <a:gd name="T1" fmla="*/ 34 h 1152"/>
                  <a:gd name="T2" fmla="*/ 115 w 1125"/>
                  <a:gd name="T3" fmla="*/ 113 h 1152"/>
                  <a:gd name="T4" fmla="*/ 190 w 1125"/>
                  <a:gd name="T5" fmla="*/ 165 h 1152"/>
                  <a:gd name="T6" fmla="*/ 270 w 1125"/>
                  <a:gd name="T7" fmla="*/ 201 h 1152"/>
                  <a:gd name="T8" fmla="*/ 364 w 1125"/>
                  <a:gd name="T9" fmla="*/ 226 h 1152"/>
                  <a:gd name="T10" fmla="*/ 372 w 1125"/>
                  <a:gd name="T11" fmla="*/ 236 h 1152"/>
                  <a:gd name="T12" fmla="*/ 341 w 1125"/>
                  <a:gd name="T13" fmla="*/ 245 h 1152"/>
                  <a:gd name="T14" fmla="*/ 313 w 1125"/>
                  <a:gd name="T15" fmla="*/ 259 h 1152"/>
                  <a:gd name="T16" fmla="*/ 308 w 1125"/>
                  <a:gd name="T17" fmla="*/ 286 h 1152"/>
                  <a:gd name="T18" fmla="*/ 308 w 1125"/>
                  <a:gd name="T19" fmla="*/ 374 h 1152"/>
                  <a:gd name="T20" fmla="*/ 298 w 1125"/>
                  <a:gd name="T21" fmla="*/ 424 h 1152"/>
                  <a:gd name="T22" fmla="*/ 272 w 1125"/>
                  <a:gd name="T23" fmla="*/ 445 h 1152"/>
                  <a:gd name="T24" fmla="*/ 239 w 1125"/>
                  <a:gd name="T25" fmla="*/ 470 h 1152"/>
                  <a:gd name="T26" fmla="*/ 244 w 1125"/>
                  <a:gd name="T27" fmla="*/ 499 h 1152"/>
                  <a:gd name="T28" fmla="*/ 270 w 1125"/>
                  <a:gd name="T29" fmla="*/ 522 h 1152"/>
                  <a:gd name="T30" fmla="*/ 289 w 1125"/>
                  <a:gd name="T31" fmla="*/ 564 h 1152"/>
                  <a:gd name="T32" fmla="*/ 300 w 1125"/>
                  <a:gd name="T33" fmla="*/ 644 h 1152"/>
                  <a:gd name="T34" fmla="*/ 292 w 1125"/>
                  <a:gd name="T35" fmla="*/ 700 h 1152"/>
                  <a:gd name="T36" fmla="*/ 280 w 1125"/>
                  <a:gd name="T37" fmla="*/ 742 h 1152"/>
                  <a:gd name="T38" fmla="*/ 286 w 1125"/>
                  <a:gd name="T39" fmla="*/ 782 h 1152"/>
                  <a:gd name="T40" fmla="*/ 300 w 1125"/>
                  <a:gd name="T41" fmla="*/ 823 h 1152"/>
                  <a:gd name="T42" fmla="*/ 286 w 1125"/>
                  <a:gd name="T43" fmla="*/ 896 h 1152"/>
                  <a:gd name="T44" fmla="*/ 275 w 1125"/>
                  <a:gd name="T45" fmla="*/ 990 h 1152"/>
                  <a:gd name="T46" fmla="*/ 286 w 1125"/>
                  <a:gd name="T47" fmla="*/ 1066 h 1152"/>
                  <a:gd name="T48" fmla="*/ 308 w 1125"/>
                  <a:gd name="T49" fmla="*/ 1105 h 1152"/>
                  <a:gd name="T50" fmla="*/ 349 w 1125"/>
                  <a:gd name="T51" fmla="*/ 1134 h 1152"/>
                  <a:gd name="T52" fmla="*/ 407 w 1125"/>
                  <a:gd name="T53" fmla="*/ 1149 h 1152"/>
                  <a:gd name="T54" fmla="*/ 515 w 1125"/>
                  <a:gd name="T55" fmla="*/ 1147 h 1152"/>
                  <a:gd name="T56" fmla="*/ 641 w 1125"/>
                  <a:gd name="T57" fmla="*/ 1132 h 1152"/>
                  <a:gd name="T58" fmla="*/ 722 w 1125"/>
                  <a:gd name="T59" fmla="*/ 1107 h 1152"/>
                  <a:gd name="T60" fmla="*/ 769 w 1125"/>
                  <a:gd name="T61" fmla="*/ 1076 h 1152"/>
                  <a:gd name="T62" fmla="*/ 785 w 1125"/>
                  <a:gd name="T63" fmla="*/ 1045 h 1152"/>
                  <a:gd name="T64" fmla="*/ 785 w 1125"/>
                  <a:gd name="T65" fmla="*/ 1018 h 1152"/>
                  <a:gd name="T66" fmla="*/ 805 w 1125"/>
                  <a:gd name="T67" fmla="*/ 901 h 1152"/>
                  <a:gd name="T68" fmla="*/ 845 w 1125"/>
                  <a:gd name="T69" fmla="*/ 748 h 1152"/>
                  <a:gd name="T70" fmla="*/ 766 w 1125"/>
                  <a:gd name="T71" fmla="*/ 664 h 1152"/>
                  <a:gd name="T72" fmla="*/ 779 w 1125"/>
                  <a:gd name="T73" fmla="*/ 656 h 1152"/>
                  <a:gd name="T74" fmla="*/ 809 w 1125"/>
                  <a:gd name="T75" fmla="*/ 635 h 1152"/>
                  <a:gd name="T76" fmla="*/ 838 w 1125"/>
                  <a:gd name="T77" fmla="*/ 598 h 1152"/>
                  <a:gd name="T78" fmla="*/ 868 w 1125"/>
                  <a:gd name="T79" fmla="*/ 452 h 1152"/>
                  <a:gd name="T80" fmla="*/ 875 w 1125"/>
                  <a:gd name="T81" fmla="*/ 324 h 1152"/>
                  <a:gd name="T82" fmla="*/ 865 w 1125"/>
                  <a:gd name="T83" fmla="*/ 295 h 1152"/>
                  <a:gd name="T84" fmla="*/ 871 w 1125"/>
                  <a:gd name="T85" fmla="*/ 284 h 1152"/>
                  <a:gd name="T86" fmla="*/ 998 w 1125"/>
                  <a:gd name="T87" fmla="*/ 215 h 1152"/>
                  <a:gd name="T88" fmla="*/ 1072 w 1125"/>
                  <a:gd name="T89" fmla="*/ 161 h 1152"/>
                  <a:gd name="T90" fmla="*/ 1118 w 1125"/>
                  <a:gd name="T91" fmla="*/ 103 h 1152"/>
                  <a:gd name="T92" fmla="*/ 1124 w 1125"/>
                  <a:gd name="T93" fmla="*/ 76 h 1152"/>
                  <a:gd name="T94" fmla="*/ 1118 w 1125"/>
                  <a:gd name="T95" fmla="*/ 57 h 1152"/>
                  <a:gd name="T96" fmla="*/ 1091 w 1125"/>
                  <a:gd name="T97" fmla="*/ 44 h 1152"/>
                  <a:gd name="T98" fmla="*/ 1010 w 1125"/>
                  <a:gd name="T99" fmla="*/ 25 h 1152"/>
                  <a:gd name="T100" fmla="*/ 854 w 1125"/>
                  <a:gd name="T101" fmla="*/ 9 h 1152"/>
                  <a:gd name="T102" fmla="*/ 553 w 1125"/>
                  <a:gd name="T103" fmla="*/ 0 h 1152"/>
                  <a:gd name="T104" fmla="*/ 46 w 112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5" h="1152">
                    <a:moveTo>
                      <a:pt x="0" y="5"/>
                    </a:moveTo>
                    <a:lnTo>
                      <a:pt x="7" y="13"/>
                    </a:lnTo>
                    <a:lnTo>
                      <a:pt x="27" y="34"/>
                    </a:lnTo>
                    <a:lnTo>
                      <a:pt x="57" y="63"/>
                    </a:lnTo>
                    <a:lnTo>
                      <a:pt x="96" y="96"/>
                    </a:lnTo>
                    <a:lnTo>
                      <a:pt x="115" y="113"/>
                    </a:lnTo>
                    <a:lnTo>
                      <a:pt x="139" y="132"/>
                    </a:lnTo>
                    <a:lnTo>
                      <a:pt x="165" y="147"/>
                    </a:lnTo>
                    <a:lnTo>
                      <a:pt x="190" y="165"/>
                    </a:lnTo>
                    <a:lnTo>
                      <a:pt x="214" y="178"/>
                    </a:lnTo>
                    <a:lnTo>
                      <a:pt x="241" y="192"/>
                    </a:lnTo>
                    <a:lnTo>
                      <a:pt x="270" y="201"/>
                    </a:lnTo>
                    <a:lnTo>
                      <a:pt x="298" y="209"/>
                    </a:lnTo>
                    <a:lnTo>
                      <a:pt x="338" y="218"/>
                    </a:lnTo>
                    <a:lnTo>
                      <a:pt x="364" y="226"/>
                    </a:lnTo>
                    <a:lnTo>
                      <a:pt x="369" y="230"/>
                    </a:lnTo>
                    <a:lnTo>
                      <a:pt x="372" y="232"/>
                    </a:lnTo>
                    <a:lnTo>
                      <a:pt x="372" y="236"/>
                    </a:lnTo>
                    <a:lnTo>
                      <a:pt x="369" y="238"/>
                    </a:lnTo>
                    <a:lnTo>
                      <a:pt x="358" y="241"/>
                    </a:lnTo>
                    <a:lnTo>
                      <a:pt x="341" y="245"/>
                    </a:lnTo>
                    <a:lnTo>
                      <a:pt x="328" y="249"/>
                    </a:lnTo>
                    <a:lnTo>
                      <a:pt x="316" y="255"/>
                    </a:lnTo>
                    <a:lnTo>
                      <a:pt x="313" y="259"/>
                    </a:lnTo>
                    <a:lnTo>
                      <a:pt x="310" y="266"/>
                    </a:lnTo>
                    <a:lnTo>
                      <a:pt x="310" y="274"/>
                    </a:lnTo>
                    <a:lnTo>
                      <a:pt x="308" y="286"/>
                    </a:lnTo>
                    <a:lnTo>
                      <a:pt x="308" y="312"/>
                    </a:lnTo>
                    <a:lnTo>
                      <a:pt x="308" y="343"/>
                    </a:lnTo>
                    <a:lnTo>
                      <a:pt x="308" y="374"/>
                    </a:lnTo>
                    <a:lnTo>
                      <a:pt x="305" y="403"/>
                    </a:lnTo>
                    <a:lnTo>
                      <a:pt x="303" y="414"/>
                    </a:lnTo>
                    <a:lnTo>
                      <a:pt x="298" y="424"/>
                    </a:lnTo>
                    <a:lnTo>
                      <a:pt x="295" y="431"/>
                    </a:lnTo>
                    <a:lnTo>
                      <a:pt x="286" y="437"/>
                    </a:lnTo>
                    <a:lnTo>
                      <a:pt x="272" y="445"/>
                    </a:lnTo>
                    <a:lnTo>
                      <a:pt x="259" y="452"/>
                    </a:lnTo>
                    <a:lnTo>
                      <a:pt x="247" y="462"/>
                    </a:lnTo>
                    <a:lnTo>
                      <a:pt x="239" y="470"/>
                    </a:lnTo>
                    <a:lnTo>
                      <a:pt x="237" y="479"/>
                    </a:lnTo>
                    <a:lnTo>
                      <a:pt x="237" y="489"/>
                    </a:lnTo>
                    <a:lnTo>
                      <a:pt x="244" y="499"/>
                    </a:lnTo>
                    <a:lnTo>
                      <a:pt x="256" y="508"/>
                    </a:lnTo>
                    <a:lnTo>
                      <a:pt x="264" y="514"/>
                    </a:lnTo>
                    <a:lnTo>
                      <a:pt x="270" y="522"/>
                    </a:lnTo>
                    <a:lnTo>
                      <a:pt x="275" y="529"/>
                    </a:lnTo>
                    <a:lnTo>
                      <a:pt x="280" y="541"/>
                    </a:lnTo>
                    <a:lnTo>
                      <a:pt x="289" y="564"/>
                    </a:lnTo>
                    <a:lnTo>
                      <a:pt x="295" y="591"/>
                    </a:lnTo>
                    <a:lnTo>
                      <a:pt x="298" y="617"/>
                    </a:lnTo>
                    <a:lnTo>
                      <a:pt x="300" y="644"/>
                    </a:lnTo>
                    <a:lnTo>
                      <a:pt x="300" y="667"/>
                    </a:lnTo>
                    <a:lnTo>
                      <a:pt x="298" y="685"/>
                    </a:lnTo>
                    <a:lnTo>
                      <a:pt x="292" y="700"/>
                    </a:lnTo>
                    <a:lnTo>
                      <a:pt x="289" y="713"/>
                    </a:lnTo>
                    <a:lnTo>
                      <a:pt x="283" y="729"/>
                    </a:lnTo>
                    <a:lnTo>
                      <a:pt x="280" y="742"/>
                    </a:lnTo>
                    <a:lnTo>
                      <a:pt x="280" y="756"/>
                    </a:lnTo>
                    <a:lnTo>
                      <a:pt x="280" y="769"/>
                    </a:lnTo>
                    <a:lnTo>
                      <a:pt x="286" y="782"/>
                    </a:lnTo>
                    <a:lnTo>
                      <a:pt x="298" y="796"/>
                    </a:lnTo>
                    <a:lnTo>
                      <a:pt x="300" y="805"/>
                    </a:lnTo>
                    <a:lnTo>
                      <a:pt x="300" y="823"/>
                    </a:lnTo>
                    <a:lnTo>
                      <a:pt x="298" y="842"/>
                    </a:lnTo>
                    <a:lnTo>
                      <a:pt x="292" y="867"/>
                    </a:lnTo>
                    <a:lnTo>
                      <a:pt x="286" y="896"/>
                    </a:lnTo>
                    <a:lnTo>
                      <a:pt x="280" y="926"/>
                    </a:lnTo>
                    <a:lnTo>
                      <a:pt x="277" y="959"/>
                    </a:lnTo>
                    <a:lnTo>
                      <a:pt x="275" y="990"/>
                    </a:lnTo>
                    <a:lnTo>
                      <a:pt x="275" y="1022"/>
                    </a:lnTo>
                    <a:lnTo>
                      <a:pt x="280" y="1053"/>
                    </a:lnTo>
                    <a:lnTo>
                      <a:pt x="286" y="1066"/>
                    </a:lnTo>
                    <a:lnTo>
                      <a:pt x="292" y="1080"/>
                    </a:lnTo>
                    <a:lnTo>
                      <a:pt x="300" y="1093"/>
                    </a:lnTo>
                    <a:lnTo>
                      <a:pt x="308" y="1105"/>
                    </a:lnTo>
                    <a:lnTo>
                      <a:pt x="322" y="1114"/>
                    </a:lnTo>
                    <a:lnTo>
                      <a:pt x="333" y="1124"/>
                    </a:lnTo>
                    <a:lnTo>
                      <a:pt x="349" y="1134"/>
                    </a:lnTo>
                    <a:lnTo>
                      <a:pt x="367" y="1139"/>
                    </a:lnTo>
                    <a:lnTo>
                      <a:pt x="385" y="1145"/>
                    </a:lnTo>
                    <a:lnTo>
                      <a:pt x="407" y="1149"/>
                    </a:lnTo>
                    <a:lnTo>
                      <a:pt x="433" y="1151"/>
                    </a:lnTo>
                    <a:lnTo>
                      <a:pt x="460" y="1151"/>
                    </a:lnTo>
                    <a:lnTo>
                      <a:pt x="515" y="1147"/>
                    </a:lnTo>
                    <a:lnTo>
                      <a:pt x="562" y="1143"/>
                    </a:lnTo>
                    <a:lnTo>
                      <a:pt x="607" y="1137"/>
                    </a:lnTo>
                    <a:lnTo>
                      <a:pt x="641" y="1132"/>
                    </a:lnTo>
                    <a:lnTo>
                      <a:pt x="673" y="1124"/>
                    </a:lnTo>
                    <a:lnTo>
                      <a:pt x="700" y="1114"/>
                    </a:lnTo>
                    <a:lnTo>
                      <a:pt x="722" y="1107"/>
                    </a:lnTo>
                    <a:lnTo>
                      <a:pt x="742" y="1095"/>
                    </a:lnTo>
                    <a:lnTo>
                      <a:pt x="757" y="1086"/>
                    </a:lnTo>
                    <a:lnTo>
                      <a:pt x="769" y="1076"/>
                    </a:lnTo>
                    <a:lnTo>
                      <a:pt x="776" y="1064"/>
                    </a:lnTo>
                    <a:lnTo>
                      <a:pt x="782" y="1055"/>
                    </a:lnTo>
                    <a:lnTo>
                      <a:pt x="785" y="1045"/>
                    </a:lnTo>
                    <a:lnTo>
                      <a:pt x="788" y="1036"/>
                    </a:lnTo>
                    <a:lnTo>
                      <a:pt x="788" y="1026"/>
                    </a:lnTo>
                    <a:lnTo>
                      <a:pt x="785" y="1018"/>
                    </a:lnTo>
                    <a:lnTo>
                      <a:pt x="785" y="993"/>
                    </a:lnTo>
                    <a:lnTo>
                      <a:pt x="793" y="953"/>
                    </a:lnTo>
                    <a:lnTo>
                      <a:pt x="805" y="901"/>
                    </a:lnTo>
                    <a:lnTo>
                      <a:pt x="818" y="846"/>
                    </a:lnTo>
                    <a:lnTo>
                      <a:pt x="832" y="794"/>
                    </a:lnTo>
                    <a:lnTo>
                      <a:pt x="845" y="748"/>
                    </a:lnTo>
                    <a:lnTo>
                      <a:pt x="854" y="717"/>
                    </a:lnTo>
                    <a:lnTo>
                      <a:pt x="857" y="706"/>
                    </a:lnTo>
                    <a:lnTo>
                      <a:pt x="766" y="664"/>
                    </a:lnTo>
                    <a:lnTo>
                      <a:pt x="769" y="664"/>
                    </a:lnTo>
                    <a:lnTo>
                      <a:pt x="775" y="660"/>
                    </a:lnTo>
                    <a:lnTo>
                      <a:pt x="779" y="656"/>
                    </a:lnTo>
                    <a:lnTo>
                      <a:pt x="788" y="650"/>
                    </a:lnTo>
                    <a:lnTo>
                      <a:pt x="799" y="642"/>
                    </a:lnTo>
                    <a:lnTo>
                      <a:pt x="809" y="635"/>
                    </a:lnTo>
                    <a:lnTo>
                      <a:pt x="818" y="627"/>
                    </a:lnTo>
                    <a:lnTo>
                      <a:pt x="826" y="619"/>
                    </a:lnTo>
                    <a:lnTo>
                      <a:pt x="838" y="598"/>
                    </a:lnTo>
                    <a:lnTo>
                      <a:pt x="848" y="560"/>
                    </a:lnTo>
                    <a:lnTo>
                      <a:pt x="860" y="510"/>
                    </a:lnTo>
                    <a:lnTo>
                      <a:pt x="868" y="452"/>
                    </a:lnTo>
                    <a:lnTo>
                      <a:pt x="875" y="395"/>
                    </a:lnTo>
                    <a:lnTo>
                      <a:pt x="875" y="345"/>
                    </a:lnTo>
                    <a:lnTo>
                      <a:pt x="875" y="324"/>
                    </a:lnTo>
                    <a:lnTo>
                      <a:pt x="871" y="307"/>
                    </a:lnTo>
                    <a:lnTo>
                      <a:pt x="868" y="301"/>
                    </a:lnTo>
                    <a:lnTo>
                      <a:pt x="865" y="295"/>
                    </a:lnTo>
                    <a:lnTo>
                      <a:pt x="862" y="291"/>
                    </a:lnTo>
                    <a:lnTo>
                      <a:pt x="857" y="289"/>
                    </a:lnTo>
                    <a:lnTo>
                      <a:pt x="871" y="284"/>
                    </a:lnTo>
                    <a:lnTo>
                      <a:pt x="901" y="268"/>
                    </a:lnTo>
                    <a:lnTo>
                      <a:pt x="947" y="245"/>
                    </a:lnTo>
                    <a:lnTo>
                      <a:pt x="998" y="215"/>
                    </a:lnTo>
                    <a:lnTo>
                      <a:pt x="1025" y="197"/>
                    </a:lnTo>
                    <a:lnTo>
                      <a:pt x="1046" y="180"/>
                    </a:lnTo>
                    <a:lnTo>
                      <a:pt x="1072" y="161"/>
                    </a:lnTo>
                    <a:lnTo>
                      <a:pt x="1091" y="142"/>
                    </a:lnTo>
                    <a:lnTo>
                      <a:pt x="1105" y="122"/>
                    </a:lnTo>
                    <a:lnTo>
                      <a:pt x="1118" y="103"/>
                    </a:lnTo>
                    <a:lnTo>
                      <a:pt x="1121" y="94"/>
                    </a:lnTo>
                    <a:lnTo>
                      <a:pt x="1124" y="84"/>
                    </a:lnTo>
                    <a:lnTo>
                      <a:pt x="1124" y="76"/>
                    </a:lnTo>
                    <a:lnTo>
                      <a:pt x="1124" y="67"/>
                    </a:lnTo>
                    <a:lnTo>
                      <a:pt x="1121" y="63"/>
                    </a:lnTo>
                    <a:lnTo>
                      <a:pt x="1118" y="57"/>
                    </a:lnTo>
                    <a:lnTo>
                      <a:pt x="1113" y="53"/>
                    </a:lnTo>
                    <a:lnTo>
                      <a:pt x="1108" y="50"/>
                    </a:lnTo>
                    <a:lnTo>
                      <a:pt x="1091" y="44"/>
                    </a:lnTo>
                    <a:lnTo>
                      <a:pt x="1069" y="36"/>
                    </a:lnTo>
                    <a:lnTo>
                      <a:pt x="1042" y="30"/>
                    </a:lnTo>
                    <a:lnTo>
                      <a:pt x="1010" y="25"/>
                    </a:lnTo>
                    <a:lnTo>
                      <a:pt x="977" y="21"/>
                    </a:lnTo>
                    <a:lnTo>
                      <a:pt x="940" y="17"/>
                    </a:lnTo>
                    <a:lnTo>
                      <a:pt x="854" y="9"/>
                    </a:lnTo>
                    <a:lnTo>
                      <a:pt x="760" y="5"/>
                    </a:lnTo>
                    <a:lnTo>
                      <a:pt x="658" y="2"/>
                    </a:lnTo>
                    <a:lnTo>
                      <a:pt x="553" y="0"/>
                    </a:lnTo>
                    <a:lnTo>
                      <a:pt x="349" y="0"/>
                    </a:lnTo>
                    <a:lnTo>
                      <a:pt x="172" y="2"/>
                    </a:lnTo>
                    <a:lnTo>
                      <a:pt x="46"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4" name="Freeform 40">
                <a:extLst>
                  <a:ext uri="{FF2B5EF4-FFF2-40B4-BE49-F238E27FC236}">
                    <a16:creationId xmlns:a16="http://schemas.microsoft.com/office/drawing/2014/main" id="{7488B917-84FD-49FB-85AD-81A431BDA3A7}"/>
                  </a:ext>
                </a:extLst>
              </p:cNvPr>
              <p:cNvSpPr>
                <a:spLocks/>
              </p:cNvSpPr>
              <p:nvPr/>
            </p:nvSpPr>
            <p:spPr bwMode="auto">
              <a:xfrm>
                <a:off x="838" y="1886"/>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5" name="Freeform 41">
                <a:extLst>
                  <a:ext uri="{FF2B5EF4-FFF2-40B4-BE49-F238E27FC236}">
                    <a16:creationId xmlns:a16="http://schemas.microsoft.com/office/drawing/2014/main" id="{6F9CD15F-2CB4-4835-A045-3FFCDC48B040}"/>
                  </a:ext>
                </a:extLst>
              </p:cNvPr>
              <p:cNvSpPr>
                <a:spLocks/>
              </p:cNvSpPr>
              <p:nvPr/>
            </p:nvSpPr>
            <p:spPr bwMode="auto">
              <a:xfrm>
                <a:off x="838" y="1886"/>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6" name="Freeform 42">
                <a:extLst>
                  <a:ext uri="{FF2B5EF4-FFF2-40B4-BE49-F238E27FC236}">
                    <a16:creationId xmlns:a16="http://schemas.microsoft.com/office/drawing/2014/main" id="{8D00B97D-CDF5-4801-AA0F-98A657A71613}"/>
                  </a:ext>
                </a:extLst>
              </p:cNvPr>
              <p:cNvSpPr>
                <a:spLocks/>
              </p:cNvSpPr>
              <p:nvPr/>
            </p:nvSpPr>
            <p:spPr bwMode="auto">
              <a:xfrm>
                <a:off x="673" y="1911"/>
                <a:ext cx="1320" cy="888"/>
              </a:xfrm>
              <a:custGeom>
                <a:avLst/>
                <a:gdLst>
                  <a:gd name="T0" fmla="*/ 113 w 1320"/>
                  <a:gd name="T1" fmla="*/ 250 h 888"/>
                  <a:gd name="T2" fmla="*/ 110 w 1320"/>
                  <a:gd name="T3" fmla="*/ 288 h 888"/>
                  <a:gd name="T4" fmla="*/ 99 w 1320"/>
                  <a:gd name="T5" fmla="*/ 344 h 888"/>
                  <a:gd name="T6" fmla="*/ 84 w 1320"/>
                  <a:gd name="T7" fmla="*/ 380 h 888"/>
                  <a:gd name="T8" fmla="*/ 73 w 1320"/>
                  <a:gd name="T9" fmla="*/ 399 h 888"/>
                  <a:gd name="T10" fmla="*/ 60 w 1320"/>
                  <a:gd name="T11" fmla="*/ 411 h 888"/>
                  <a:gd name="T12" fmla="*/ 49 w 1320"/>
                  <a:gd name="T13" fmla="*/ 426 h 888"/>
                  <a:gd name="T14" fmla="*/ 38 w 1320"/>
                  <a:gd name="T15" fmla="*/ 459 h 888"/>
                  <a:gd name="T16" fmla="*/ 35 w 1320"/>
                  <a:gd name="T17" fmla="*/ 512 h 888"/>
                  <a:gd name="T18" fmla="*/ 35 w 1320"/>
                  <a:gd name="T19" fmla="*/ 564 h 888"/>
                  <a:gd name="T20" fmla="*/ 29 w 1320"/>
                  <a:gd name="T21" fmla="*/ 614 h 888"/>
                  <a:gd name="T22" fmla="*/ 14 w 1320"/>
                  <a:gd name="T23" fmla="*/ 668 h 888"/>
                  <a:gd name="T24" fmla="*/ 3 w 1320"/>
                  <a:gd name="T25" fmla="*/ 710 h 888"/>
                  <a:gd name="T26" fmla="*/ 0 w 1320"/>
                  <a:gd name="T27" fmla="*/ 750 h 888"/>
                  <a:gd name="T28" fmla="*/ 8 w 1320"/>
                  <a:gd name="T29" fmla="*/ 779 h 888"/>
                  <a:gd name="T30" fmla="*/ 20 w 1320"/>
                  <a:gd name="T31" fmla="*/ 794 h 888"/>
                  <a:gd name="T32" fmla="*/ 35 w 1320"/>
                  <a:gd name="T33" fmla="*/ 810 h 888"/>
                  <a:gd name="T34" fmla="*/ 57 w 1320"/>
                  <a:gd name="T35" fmla="*/ 821 h 888"/>
                  <a:gd name="T36" fmla="*/ 86 w 1320"/>
                  <a:gd name="T37" fmla="*/ 829 h 888"/>
                  <a:gd name="T38" fmla="*/ 124 w 1320"/>
                  <a:gd name="T39" fmla="*/ 835 h 888"/>
                  <a:gd name="T40" fmla="*/ 259 w 1320"/>
                  <a:gd name="T41" fmla="*/ 837 h 888"/>
                  <a:gd name="T42" fmla="*/ 591 w 1320"/>
                  <a:gd name="T43" fmla="*/ 842 h 888"/>
                  <a:gd name="T44" fmla="*/ 952 w 1320"/>
                  <a:gd name="T45" fmla="*/ 852 h 888"/>
                  <a:gd name="T46" fmla="*/ 1159 w 1320"/>
                  <a:gd name="T47" fmla="*/ 865 h 888"/>
                  <a:gd name="T48" fmla="*/ 1226 w 1320"/>
                  <a:gd name="T49" fmla="*/ 875 h 888"/>
                  <a:gd name="T50" fmla="*/ 1246 w 1320"/>
                  <a:gd name="T51" fmla="*/ 883 h 888"/>
                  <a:gd name="T52" fmla="*/ 1255 w 1320"/>
                  <a:gd name="T53" fmla="*/ 877 h 888"/>
                  <a:gd name="T54" fmla="*/ 1270 w 1320"/>
                  <a:gd name="T55" fmla="*/ 812 h 888"/>
                  <a:gd name="T56" fmla="*/ 1295 w 1320"/>
                  <a:gd name="T57" fmla="*/ 716 h 888"/>
                  <a:gd name="T58" fmla="*/ 1311 w 1320"/>
                  <a:gd name="T59" fmla="*/ 626 h 888"/>
                  <a:gd name="T60" fmla="*/ 1313 w 1320"/>
                  <a:gd name="T61" fmla="*/ 564 h 888"/>
                  <a:gd name="T62" fmla="*/ 1319 w 1320"/>
                  <a:gd name="T63" fmla="*/ 495 h 888"/>
                  <a:gd name="T64" fmla="*/ 1313 w 1320"/>
                  <a:gd name="T65" fmla="*/ 438 h 888"/>
                  <a:gd name="T66" fmla="*/ 1299 w 1320"/>
                  <a:gd name="T67" fmla="*/ 399 h 888"/>
                  <a:gd name="T68" fmla="*/ 1279 w 1320"/>
                  <a:gd name="T69" fmla="*/ 363 h 888"/>
                  <a:gd name="T70" fmla="*/ 1244 w 1320"/>
                  <a:gd name="T71" fmla="*/ 330 h 888"/>
                  <a:gd name="T72" fmla="*/ 1167 w 1320"/>
                  <a:gd name="T73" fmla="*/ 276 h 888"/>
                  <a:gd name="T74" fmla="*/ 1051 w 1320"/>
                  <a:gd name="T75" fmla="*/ 198 h 888"/>
                  <a:gd name="T76" fmla="*/ 952 w 1320"/>
                  <a:gd name="T77" fmla="*/ 142 h 888"/>
                  <a:gd name="T78" fmla="*/ 835 w 1320"/>
                  <a:gd name="T79" fmla="*/ 88 h 888"/>
                  <a:gd name="T80" fmla="*/ 733 w 1320"/>
                  <a:gd name="T81" fmla="*/ 52 h 888"/>
                  <a:gd name="T82" fmla="*/ 658 w 1320"/>
                  <a:gd name="T83" fmla="*/ 33 h 888"/>
                  <a:gd name="T84" fmla="*/ 579 w 1320"/>
                  <a:gd name="T85" fmla="*/ 17 h 888"/>
                  <a:gd name="T86" fmla="*/ 492 w 1320"/>
                  <a:gd name="T87" fmla="*/ 8 h 888"/>
                  <a:gd name="T88" fmla="*/ 402 w 1320"/>
                  <a:gd name="T89" fmla="*/ 2 h 888"/>
                  <a:gd name="T90" fmla="*/ 305 w 1320"/>
                  <a:gd name="T91" fmla="*/ 2 h 888"/>
                  <a:gd name="T92" fmla="*/ 241 w 1320"/>
                  <a:gd name="T93" fmla="*/ 6 h 888"/>
                  <a:gd name="T94" fmla="*/ 218 w 1320"/>
                  <a:gd name="T95" fmla="*/ 14 h 888"/>
                  <a:gd name="T96" fmla="*/ 191 w 1320"/>
                  <a:gd name="T97" fmla="*/ 31 h 888"/>
                  <a:gd name="T98" fmla="*/ 160 w 1320"/>
                  <a:gd name="T99" fmla="*/ 65 h 888"/>
                  <a:gd name="T100" fmla="*/ 139 w 1320"/>
                  <a:gd name="T101" fmla="*/ 106 h 888"/>
                  <a:gd name="T102" fmla="*/ 121 w 1320"/>
                  <a:gd name="T103" fmla="*/ 171 h 888"/>
                  <a:gd name="T104" fmla="*/ 116 w 1320"/>
                  <a:gd name="T105" fmla="*/ 232 h 8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0" h="888">
                    <a:moveTo>
                      <a:pt x="116" y="242"/>
                    </a:moveTo>
                    <a:lnTo>
                      <a:pt x="113" y="250"/>
                    </a:lnTo>
                    <a:lnTo>
                      <a:pt x="113" y="265"/>
                    </a:lnTo>
                    <a:lnTo>
                      <a:pt x="110" y="288"/>
                    </a:lnTo>
                    <a:lnTo>
                      <a:pt x="105" y="315"/>
                    </a:lnTo>
                    <a:lnTo>
                      <a:pt x="99" y="344"/>
                    </a:lnTo>
                    <a:lnTo>
                      <a:pt x="89" y="369"/>
                    </a:lnTo>
                    <a:lnTo>
                      <a:pt x="84" y="380"/>
                    </a:lnTo>
                    <a:lnTo>
                      <a:pt x="78" y="392"/>
                    </a:lnTo>
                    <a:lnTo>
                      <a:pt x="73" y="399"/>
                    </a:lnTo>
                    <a:lnTo>
                      <a:pt x="64" y="405"/>
                    </a:lnTo>
                    <a:lnTo>
                      <a:pt x="60" y="411"/>
                    </a:lnTo>
                    <a:lnTo>
                      <a:pt x="54" y="418"/>
                    </a:lnTo>
                    <a:lnTo>
                      <a:pt x="49" y="426"/>
                    </a:lnTo>
                    <a:lnTo>
                      <a:pt x="43" y="436"/>
                    </a:lnTo>
                    <a:lnTo>
                      <a:pt x="38" y="459"/>
                    </a:lnTo>
                    <a:lnTo>
                      <a:pt x="35" y="486"/>
                    </a:lnTo>
                    <a:lnTo>
                      <a:pt x="35" y="512"/>
                    </a:lnTo>
                    <a:lnTo>
                      <a:pt x="35" y="539"/>
                    </a:lnTo>
                    <a:lnTo>
                      <a:pt x="35" y="564"/>
                    </a:lnTo>
                    <a:lnTo>
                      <a:pt x="35" y="587"/>
                    </a:lnTo>
                    <a:lnTo>
                      <a:pt x="29" y="614"/>
                    </a:lnTo>
                    <a:lnTo>
                      <a:pt x="20" y="649"/>
                    </a:lnTo>
                    <a:lnTo>
                      <a:pt x="14" y="668"/>
                    </a:lnTo>
                    <a:lnTo>
                      <a:pt x="8" y="689"/>
                    </a:lnTo>
                    <a:lnTo>
                      <a:pt x="3" y="710"/>
                    </a:lnTo>
                    <a:lnTo>
                      <a:pt x="0" y="731"/>
                    </a:lnTo>
                    <a:lnTo>
                      <a:pt x="0" y="750"/>
                    </a:lnTo>
                    <a:lnTo>
                      <a:pt x="6" y="770"/>
                    </a:lnTo>
                    <a:lnTo>
                      <a:pt x="8" y="779"/>
                    </a:lnTo>
                    <a:lnTo>
                      <a:pt x="14" y="787"/>
                    </a:lnTo>
                    <a:lnTo>
                      <a:pt x="20" y="794"/>
                    </a:lnTo>
                    <a:lnTo>
                      <a:pt x="28" y="802"/>
                    </a:lnTo>
                    <a:lnTo>
                      <a:pt x="35" y="810"/>
                    </a:lnTo>
                    <a:lnTo>
                      <a:pt x="46" y="816"/>
                    </a:lnTo>
                    <a:lnTo>
                      <a:pt x="57" y="821"/>
                    </a:lnTo>
                    <a:lnTo>
                      <a:pt x="73" y="825"/>
                    </a:lnTo>
                    <a:lnTo>
                      <a:pt x="86" y="829"/>
                    </a:lnTo>
                    <a:lnTo>
                      <a:pt x="105" y="833"/>
                    </a:lnTo>
                    <a:lnTo>
                      <a:pt x="124" y="835"/>
                    </a:lnTo>
                    <a:lnTo>
                      <a:pt x="145" y="835"/>
                    </a:lnTo>
                    <a:lnTo>
                      <a:pt x="259" y="837"/>
                    </a:lnTo>
                    <a:lnTo>
                      <a:pt x="413" y="839"/>
                    </a:lnTo>
                    <a:lnTo>
                      <a:pt x="591" y="842"/>
                    </a:lnTo>
                    <a:lnTo>
                      <a:pt x="777" y="846"/>
                    </a:lnTo>
                    <a:lnTo>
                      <a:pt x="952" y="852"/>
                    </a:lnTo>
                    <a:lnTo>
                      <a:pt x="1100" y="860"/>
                    </a:lnTo>
                    <a:lnTo>
                      <a:pt x="1159" y="865"/>
                    </a:lnTo>
                    <a:lnTo>
                      <a:pt x="1206" y="871"/>
                    </a:lnTo>
                    <a:lnTo>
                      <a:pt x="1226" y="875"/>
                    </a:lnTo>
                    <a:lnTo>
                      <a:pt x="1238" y="879"/>
                    </a:lnTo>
                    <a:lnTo>
                      <a:pt x="1246" y="883"/>
                    </a:lnTo>
                    <a:lnTo>
                      <a:pt x="1252" y="887"/>
                    </a:lnTo>
                    <a:lnTo>
                      <a:pt x="1255" y="877"/>
                    </a:lnTo>
                    <a:lnTo>
                      <a:pt x="1263" y="850"/>
                    </a:lnTo>
                    <a:lnTo>
                      <a:pt x="1270" y="812"/>
                    </a:lnTo>
                    <a:lnTo>
                      <a:pt x="1281" y="766"/>
                    </a:lnTo>
                    <a:lnTo>
                      <a:pt x="1295" y="716"/>
                    </a:lnTo>
                    <a:lnTo>
                      <a:pt x="1302" y="668"/>
                    </a:lnTo>
                    <a:lnTo>
                      <a:pt x="1311" y="626"/>
                    </a:lnTo>
                    <a:lnTo>
                      <a:pt x="1313" y="593"/>
                    </a:lnTo>
                    <a:lnTo>
                      <a:pt x="1313" y="564"/>
                    </a:lnTo>
                    <a:lnTo>
                      <a:pt x="1316" y="530"/>
                    </a:lnTo>
                    <a:lnTo>
                      <a:pt x="1319" y="495"/>
                    </a:lnTo>
                    <a:lnTo>
                      <a:pt x="1316" y="457"/>
                    </a:lnTo>
                    <a:lnTo>
                      <a:pt x="1313" y="438"/>
                    </a:lnTo>
                    <a:lnTo>
                      <a:pt x="1308" y="418"/>
                    </a:lnTo>
                    <a:lnTo>
                      <a:pt x="1299" y="399"/>
                    </a:lnTo>
                    <a:lnTo>
                      <a:pt x="1293" y="382"/>
                    </a:lnTo>
                    <a:lnTo>
                      <a:pt x="1279" y="363"/>
                    </a:lnTo>
                    <a:lnTo>
                      <a:pt x="1263" y="346"/>
                    </a:lnTo>
                    <a:lnTo>
                      <a:pt x="1244" y="330"/>
                    </a:lnTo>
                    <a:lnTo>
                      <a:pt x="1223" y="313"/>
                    </a:lnTo>
                    <a:lnTo>
                      <a:pt x="1167" y="276"/>
                    </a:lnTo>
                    <a:lnTo>
                      <a:pt x="1095" y="227"/>
                    </a:lnTo>
                    <a:lnTo>
                      <a:pt x="1051" y="198"/>
                    </a:lnTo>
                    <a:lnTo>
                      <a:pt x="1007" y="169"/>
                    </a:lnTo>
                    <a:lnTo>
                      <a:pt x="952" y="142"/>
                    </a:lnTo>
                    <a:lnTo>
                      <a:pt x="897" y="113"/>
                    </a:lnTo>
                    <a:lnTo>
                      <a:pt x="835" y="88"/>
                    </a:lnTo>
                    <a:lnTo>
                      <a:pt x="768" y="64"/>
                    </a:lnTo>
                    <a:lnTo>
                      <a:pt x="733" y="52"/>
                    </a:lnTo>
                    <a:lnTo>
                      <a:pt x="696" y="42"/>
                    </a:lnTo>
                    <a:lnTo>
                      <a:pt x="658" y="33"/>
                    </a:lnTo>
                    <a:lnTo>
                      <a:pt x="620" y="25"/>
                    </a:lnTo>
                    <a:lnTo>
                      <a:pt x="579" y="17"/>
                    </a:lnTo>
                    <a:lnTo>
                      <a:pt x="538" y="12"/>
                    </a:lnTo>
                    <a:lnTo>
                      <a:pt x="492" y="8"/>
                    </a:lnTo>
                    <a:lnTo>
                      <a:pt x="448" y="4"/>
                    </a:lnTo>
                    <a:lnTo>
                      <a:pt x="402" y="2"/>
                    </a:lnTo>
                    <a:lnTo>
                      <a:pt x="354" y="0"/>
                    </a:lnTo>
                    <a:lnTo>
                      <a:pt x="305" y="2"/>
                    </a:lnTo>
                    <a:lnTo>
                      <a:pt x="255" y="6"/>
                    </a:lnTo>
                    <a:lnTo>
                      <a:pt x="241" y="6"/>
                    </a:lnTo>
                    <a:lnTo>
                      <a:pt x="227" y="10"/>
                    </a:lnTo>
                    <a:lnTo>
                      <a:pt x="218" y="14"/>
                    </a:lnTo>
                    <a:lnTo>
                      <a:pt x="206" y="17"/>
                    </a:lnTo>
                    <a:lnTo>
                      <a:pt x="191" y="31"/>
                    </a:lnTo>
                    <a:lnTo>
                      <a:pt x="174" y="46"/>
                    </a:lnTo>
                    <a:lnTo>
                      <a:pt x="160" y="65"/>
                    </a:lnTo>
                    <a:lnTo>
                      <a:pt x="148" y="85"/>
                    </a:lnTo>
                    <a:lnTo>
                      <a:pt x="139" y="106"/>
                    </a:lnTo>
                    <a:lnTo>
                      <a:pt x="131" y="127"/>
                    </a:lnTo>
                    <a:lnTo>
                      <a:pt x="121" y="171"/>
                    </a:lnTo>
                    <a:lnTo>
                      <a:pt x="116" y="207"/>
                    </a:lnTo>
                    <a:lnTo>
                      <a:pt x="116" y="232"/>
                    </a:lnTo>
                    <a:lnTo>
                      <a:pt x="116" y="242"/>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7" name="Freeform 43">
                <a:extLst>
                  <a:ext uri="{FF2B5EF4-FFF2-40B4-BE49-F238E27FC236}">
                    <a16:creationId xmlns:a16="http://schemas.microsoft.com/office/drawing/2014/main" id="{E999E720-DB36-4949-8DEA-DE7400C4A42A}"/>
                  </a:ext>
                </a:extLst>
              </p:cNvPr>
              <p:cNvSpPr>
                <a:spLocks/>
              </p:cNvSpPr>
              <p:nvPr/>
            </p:nvSpPr>
            <p:spPr bwMode="auto">
              <a:xfrm>
                <a:off x="1627" y="2575"/>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8" name="Freeform 44">
                <a:extLst>
                  <a:ext uri="{FF2B5EF4-FFF2-40B4-BE49-F238E27FC236}">
                    <a16:creationId xmlns:a16="http://schemas.microsoft.com/office/drawing/2014/main" id="{500EFE4A-6589-41A9-96DD-624FF283C593}"/>
                  </a:ext>
                </a:extLst>
              </p:cNvPr>
              <p:cNvSpPr>
                <a:spLocks/>
              </p:cNvSpPr>
              <p:nvPr/>
            </p:nvSpPr>
            <p:spPr bwMode="auto">
              <a:xfrm>
                <a:off x="1627" y="2575"/>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99" name="Freeform 45">
                <a:extLst>
                  <a:ext uri="{FF2B5EF4-FFF2-40B4-BE49-F238E27FC236}">
                    <a16:creationId xmlns:a16="http://schemas.microsoft.com/office/drawing/2014/main" id="{6E433D9D-5D79-45AC-B3AC-FD010FD93EA8}"/>
                  </a:ext>
                </a:extLst>
              </p:cNvPr>
              <p:cNvSpPr>
                <a:spLocks/>
              </p:cNvSpPr>
              <p:nvPr/>
            </p:nvSpPr>
            <p:spPr bwMode="auto">
              <a:xfrm>
                <a:off x="701" y="1917"/>
                <a:ext cx="1263" cy="786"/>
              </a:xfrm>
              <a:custGeom>
                <a:avLst/>
                <a:gdLst>
                  <a:gd name="T0" fmla="*/ 151 w 1263"/>
                  <a:gd name="T1" fmla="*/ 25 h 786"/>
                  <a:gd name="T2" fmla="*/ 87 w 1263"/>
                  <a:gd name="T3" fmla="*/ 125 h 786"/>
                  <a:gd name="T4" fmla="*/ 59 w 1263"/>
                  <a:gd name="T5" fmla="*/ 196 h 786"/>
                  <a:gd name="T6" fmla="*/ 64 w 1263"/>
                  <a:gd name="T7" fmla="*/ 232 h 786"/>
                  <a:gd name="T8" fmla="*/ 87 w 1263"/>
                  <a:gd name="T9" fmla="*/ 259 h 786"/>
                  <a:gd name="T10" fmla="*/ 140 w 1263"/>
                  <a:gd name="T11" fmla="*/ 290 h 786"/>
                  <a:gd name="T12" fmla="*/ 169 w 1263"/>
                  <a:gd name="T13" fmla="*/ 297 h 786"/>
                  <a:gd name="T14" fmla="*/ 99 w 1263"/>
                  <a:gd name="T15" fmla="*/ 309 h 786"/>
                  <a:gd name="T16" fmla="*/ 92 w 1263"/>
                  <a:gd name="T17" fmla="*/ 351 h 786"/>
                  <a:gd name="T18" fmla="*/ 59 w 1263"/>
                  <a:gd name="T19" fmla="*/ 393 h 786"/>
                  <a:gd name="T20" fmla="*/ 17 w 1263"/>
                  <a:gd name="T21" fmla="*/ 445 h 786"/>
                  <a:gd name="T22" fmla="*/ 0 w 1263"/>
                  <a:gd name="T23" fmla="*/ 489 h 786"/>
                  <a:gd name="T24" fmla="*/ 14 w 1263"/>
                  <a:gd name="T25" fmla="*/ 537 h 786"/>
                  <a:gd name="T26" fmla="*/ 70 w 1263"/>
                  <a:gd name="T27" fmla="*/ 579 h 786"/>
                  <a:gd name="T28" fmla="*/ 233 w 1263"/>
                  <a:gd name="T29" fmla="*/ 622 h 786"/>
                  <a:gd name="T30" fmla="*/ 549 w 1263"/>
                  <a:gd name="T31" fmla="*/ 673 h 786"/>
                  <a:gd name="T32" fmla="*/ 787 w 1263"/>
                  <a:gd name="T33" fmla="*/ 714 h 786"/>
                  <a:gd name="T34" fmla="*/ 898 w 1263"/>
                  <a:gd name="T35" fmla="*/ 748 h 786"/>
                  <a:gd name="T36" fmla="*/ 1047 w 1263"/>
                  <a:gd name="T37" fmla="*/ 781 h 786"/>
                  <a:gd name="T38" fmla="*/ 1138 w 1263"/>
                  <a:gd name="T39" fmla="*/ 785 h 786"/>
                  <a:gd name="T40" fmla="*/ 1202 w 1263"/>
                  <a:gd name="T41" fmla="*/ 769 h 786"/>
                  <a:gd name="T42" fmla="*/ 1230 w 1263"/>
                  <a:gd name="T43" fmla="*/ 748 h 786"/>
                  <a:gd name="T44" fmla="*/ 1259 w 1263"/>
                  <a:gd name="T45" fmla="*/ 706 h 786"/>
                  <a:gd name="T46" fmla="*/ 1259 w 1263"/>
                  <a:gd name="T47" fmla="*/ 673 h 786"/>
                  <a:gd name="T48" fmla="*/ 1240 w 1263"/>
                  <a:gd name="T49" fmla="*/ 650 h 786"/>
                  <a:gd name="T50" fmla="*/ 1208 w 1263"/>
                  <a:gd name="T51" fmla="*/ 637 h 786"/>
                  <a:gd name="T52" fmla="*/ 1101 w 1263"/>
                  <a:gd name="T53" fmla="*/ 620 h 786"/>
                  <a:gd name="T54" fmla="*/ 810 w 1263"/>
                  <a:gd name="T55" fmla="*/ 558 h 786"/>
                  <a:gd name="T56" fmla="*/ 549 w 1263"/>
                  <a:gd name="T57" fmla="*/ 501 h 786"/>
                  <a:gd name="T58" fmla="*/ 381 w 1263"/>
                  <a:gd name="T59" fmla="*/ 495 h 786"/>
                  <a:gd name="T60" fmla="*/ 426 w 1263"/>
                  <a:gd name="T61" fmla="*/ 485 h 786"/>
                  <a:gd name="T62" fmla="*/ 498 w 1263"/>
                  <a:gd name="T63" fmla="*/ 487 h 786"/>
                  <a:gd name="T64" fmla="*/ 554 w 1263"/>
                  <a:gd name="T65" fmla="*/ 506 h 786"/>
                  <a:gd name="T66" fmla="*/ 544 w 1263"/>
                  <a:gd name="T67" fmla="*/ 503 h 786"/>
                  <a:gd name="T68" fmla="*/ 525 w 1263"/>
                  <a:gd name="T69" fmla="*/ 495 h 786"/>
                  <a:gd name="T70" fmla="*/ 547 w 1263"/>
                  <a:gd name="T71" fmla="*/ 462 h 786"/>
                  <a:gd name="T72" fmla="*/ 581 w 1263"/>
                  <a:gd name="T73" fmla="*/ 403 h 786"/>
                  <a:gd name="T74" fmla="*/ 581 w 1263"/>
                  <a:gd name="T75" fmla="*/ 374 h 786"/>
                  <a:gd name="T76" fmla="*/ 551 w 1263"/>
                  <a:gd name="T77" fmla="*/ 361 h 786"/>
                  <a:gd name="T78" fmla="*/ 528 w 1263"/>
                  <a:gd name="T79" fmla="*/ 355 h 786"/>
                  <a:gd name="T80" fmla="*/ 624 w 1263"/>
                  <a:gd name="T81" fmla="*/ 232 h 786"/>
                  <a:gd name="T82" fmla="*/ 656 w 1263"/>
                  <a:gd name="T83" fmla="*/ 232 h 786"/>
                  <a:gd name="T84" fmla="*/ 699 w 1263"/>
                  <a:gd name="T85" fmla="*/ 228 h 786"/>
                  <a:gd name="T86" fmla="*/ 708 w 1263"/>
                  <a:gd name="T87" fmla="*/ 221 h 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3" h="786">
                    <a:moveTo>
                      <a:pt x="169" y="0"/>
                    </a:moveTo>
                    <a:lnTo>
                      <a:pt x="163" y="6"/>
                    </a:lnTo>
                    <a:lnTo>
                      <a:pt x="151" y="25"/>
                    </a:lnTo>
                    <a:lnTo>
                      <a:pt x="128" y="54"/>
                    </a:lnTo>
                    <a:lnTo>
                      <a:pt x="107" y="88"/>
                    </a:lnTo>
                    <a:lnTo>
                      <a:pt x="87" y="125"/>
                    </a:lnTo>
                    <a:lnTo>
                      <a:pt x="70" y="161"/>
                    </a:lnTo>
                    <a:lnTo>
                      <a:pt x="61" y="178"/>
                    </a:lnTo>
                    <a:lnTo>
                      <a:pt x="59" y="196"/>
                    </a:lnTo>
                    <a:lnTo>
                      <a:pt x="59" y="209"/>
                    </a:lnTo>
                    <a:lnTo>
                      <a:pt x="59" y="223"/>
                    </a:lnTo>
                    <a:lnTo>
                      <a:pt x="64" y="232"/>
                    </a:lnTo>
                    <a:lnTo>
                      <a:pt x="70" y="244"/>
                    </a:lnTo>
                    <a:lnTo>
                      <a:pt x="78" y="251"/>
                    </a:lnTo>
                    <a:lnTo>
                      <a:pt x="87" y="259"/>
                    </a:lnTo>
                    <a:lnTo>
                      <a:pt x="105" y="272"/>
                    </a:lnTo>
                    <a:lnTo>
                      <a:pt x="124" y="282"/>
                    </a:lnTo>
                    <a:lnTo>
                      <a:pt x="140" y="290"/>
                    </a:lnTo>
                    <a:lnTo>
                      <a:pt x="156" y="295"/>
                    </a:lnTo>
                    <a:lnTo>
                      <a:pt x="166" y="297"/>
                    </a:lnTo>
                    <a:lnTo>
                      <a:pt x="169" y="297"/>
                    </a:lnTo>
                    <a:lnTo>
                      <a:pt x="99" y="297"/>
                    </a:lnTo>
                    <a:lnTo>
                      <a:pt x="99" y="301"/>
                    </a:lnTo>
                    <a:lnTo>
                      <a:pt x="99" y="309"/>
                    </a:lnTo>
                    <a:lnTo>
                      <a:pt x="96" y="320"/>
                    </a:lnTo>
                    <a:lnTo>
                      <a:pt x="94" y="334"/>
                    </a:lnTo>
                    <a:lnTo>
                      <a:pt x="92" y="351"/>
                    </a:lnTo>
                    <a:lnTo>
                      <a:pt x="84" y="366"/>
                    </a:lnTo>
                    <a:lnTo>
                      <a:pt x="73" y="382"/>
                    </a:lnTo>
                    <a:lnTo>
                      <a:pt x="59" y="393"/>
                    </a:lnTo>
                    <a:lnTo>
                      <a:pt x="43" y="411"/>
                    </a:lnTo>
                    <a:lnTo>
                      <a:pt x="25" y="432"/>
                    </a:lnTo>
                    <a:lnTo>
                      <a:pt x="17" y="445"/>
                    </a:lnTo>
                    <a:lnTo>
                      <a:pt x="8" y="460"/>
                    </a:lnTo>
                    <a:lnTo>
                      <a:pt x="3" y="474"/>
                    </a:lnTo>
                    <a:lnTo>
                      <a:pt x="0" y="489"/>
                    </a:lnTo>
                    <a:lnTo>
                      <a:pt x="0" y="506"/>
                    </a:lnTo>
                    <a:lnTo>
                      <a:pt x="3" y="522"/>
                    </a:lnTo>
                    <a:lnTo>
                      <a:pt x="14" y="537"/>
                    </a:lnTo>
                    <a:lnTo>
                      <a:pt x="25" y="552"/>
                    </a:lnTo>
                    <a:lnTo>
                      <a:pt x="43" y="566"/>
                    </a:lnTo>
                    <a:lnTo>
                      <a:pt x="70" y="579"/>
                    </a:lnTo>
                    <a:lnTo>
                      <a:pt x="102" y="591"/>
                    </a:lnTo>
                    <a:lnTo>
                      <a:pt x="140" y="602"/>
                    </a:lnTo>
                    <a:lnTo>
                      <a:pt x="233" y="622"/>
                    </a:lnTo>
                    <a:lnTo>
                      <a:pt x="335" y="639"/>
                    </a:lnTo>
                    <a:lnTo>
                      <a:pt x="443" y="658"/>
                    </a:lnTo>
                    <a:lnTo>
                      <a:pt x="549" y="673"/>
                    </a:lnTo>
                    <a:lnTo>
                      <a:pt x="646" y="689"/>
                    </a:lnTo>
                    <a:lnTo>
                      <a:pt x="729" y="702"/>
                    </a:lnTo>
                    <a:lnTo>
                      <a:pt x="787" y="714"/>
                    </a:lnTo>
                    <a:lnTo>
                      <a:pt x="822" y="723"/>
                    </a:lnTo>
                    <a:lnTo>
                      <a:pt x="852" y="733"/>
                    </a:lnTo>
                    <a:lnTo>
                      <a:pt x="898" y="748"/>
                    </a:lnTo>
                    <a:lnTo>
                      <a:pt x="953" y="764"/>
                    </a:lnTo>
                    <a:lnTo>
                      <a:pt x="1015" y="775"/>
                    </a:lnTo>
                    <a:lnTo>
                      <a:pt x="1047" y="781"/>
                    </a:lnTo>
                    <a:lnTo>
                      <a:pt x="1079" y="783"/>
                    </a:lnTo>
                    <a:lnTo>
                      <a:pt x="1108" y="785"/>
                    </a:lnTo>
                    <a:lnTo>
                      <a:pt x="1138" y="785"/>
                    </a:lnTo>
                    <a:lnTo>
                      <a:pt x="1168" y="781"/>
                    </a:lnTo>
                    <a:lnTo>
                      <a:pt x="1192" y="773"/>
                    </a:lnTo>
                    <a:lnTo>
                      <a:pt x="1202" y="769"/>
                    </a:lnTo>
                    <a:lnTo>
                      <a:pt x="1213" y="764"/>
                    </a:lnTo>
                    <a:lnTo>
                      <a:pt x="1222" y="756"/>
                    </a:lnTo>
                    <a:lnTo>
                      <a:pt x="1230" y="748"/>
                    </a:lnTo>
                    <a:lnTo>
                      <a:pt x="1242" y="733"/>
                    </a:lnTo>
                    <a:lnTo>
                      <a:pt x="1251" y="719"/>
                    </a:lnTo>
                    <a:lnTo>
                      <a:pt x="1259" y="706"/>
                    </a:lnTo>
                    <a:lnTo>
                      <a:pt x="1262" y="694"/>
                    </a:lnTo>
                    <a:lnTo>
                      <a:pt x="1262" y="683"/>
                    </a:lnTo>
                    <a:lnTo>
                      <a:pt x="1259" y="673"/>
                    </a:lnTo>
                    <a:lnTo>
                      <a:pt x="1256" y="666"/>
                    </a:lnTo>
                    <a:lnTo>
                      <a:pt x="1248" y="658"/>
                    </a:lnTo>
                    <a:lnTo>
                      <a:pt x="1240" y="650"/>
                    </a:lnTo>
                    <a:lnTo>
                      <a:pt x="1233" y="645"/>
                    </a:lnTo>
                    <a:lnTo>
                      <a:pt x="1219" y="641"/>
                    </a:lnTo>
                    <a:lnTo>
                      <a:pt x="1208" y="637"/>
                    </a:lnTo>
                    <a:lnTo>
                      <a:pt x="1178" y="629"/>
                    </a:lnTo>
                    <a:lnTo>
                      <a:pt x="1149" y="627"/>
                    </a:lnTo>
                    <a:lnTo>
                      <a:pt x="1101" y="620"/>
                    </a:lnTo>
                    <a:lnTo>
                      <a:pt x="1018" y="604"/>
                    </a:lnTo>
                    <a:lnTo>
                      <a:pt x="919" y="583"/>
                    </a:lnTo>
                    <a:lnTo>
                      <a:pt x="810" y="558"/>
                    </a:lnTo>
                    <a:lnTo>
                      <a:pt x="702" y="535"/>
                    </a:lnTo>
                    <a:lnTo>
                      <a:pt x="611" y="514"/>
                    </a:lnTo>
                    <a:lnTo>
                      <a:pt x="549" y="501"/>
                    </a:lnTo>
                    <a:lnTo>
                      <a:pt x="525" y="495"/>
                    </a:lnTo>
                    <a:lnTo>
                      <a:pt x="378" y="495"/>
                    </a:lnTo>
                    <a:lnTo>
                      <a:pt x="381" y="495"/>
                    </a:lnTo>
                    <a:lnTo>
                      <a:pt x="391" y="491"/>
                    </a:lnTo>
                    <a:lnTo>
                      <a:pt x="405" y="489"/>
                    </a:lnTo>
                    <a:lnTo>
                      <a:pt x="426" y="485"/>
                    </a:lnTo>
                    <a:lnTo>
                      <a:pt x="448" y="483"/>
                    </a:lnTo>
                    <a:lnTo>
                      <a:pt x="475" y="485"/>
                    </a:lnTo>
                    <a:lnTo>
                      <a:pt x="498" y="487"/>
                    </a:lnTo>
                    <a:lnTo>
                      <a:pt x="525" y="495"/>
                    </a:lnTo>
                    <a:lnTo>
                      <a:pt x="547" y="503"/>
                    </a:lnTo>
                    <a:lnTo>
                      <a:pt x="554" y="506"/>
                    </a:lnTo>
                    <a:lnTo>
                      <a:pt x="557" y="506"/>
                    </a:lnTo>
                    <a:lnTo>
                      <a:pt x="551" y="505"/>
                    </a:lnTo>
                    <a:lnTo>
                      <a:pt x="544" y="503"/>
                    </a:lnTo>
                    <a:lnTo>
                      <a:pt x="536" y="499"/>
                    </a:lnTo>
                    <a:lnTo>
                      <a:pt x="528" y="497"/>
                    </a:lnTo>
                    <a:lnTo>
                      <a:pt x="525" y="495"/>
                    </a:lnTo>
                    <a:lnTo>
                      <a:pt x="528" y="491"/>
                    </a:lnTo>
                    <a:lnTo>
                      <a:pt x="536" y="480"/>
                    </a:lnTo>
                    <a:lnTo>
                      <a:pt x="547" y="462"/>
                    </a:lnTo>
                    <a:lnTo>
                      <a:pt x="560" y="443"/>
                    </a:lnTo>
                    <a:lnTo>
                      <a:pt x="571" y="422"/>
                    </a:lnTo>
                    <a:lnTo>
                      <a:pt x="581" y="403"/>
                    </a:lnTo>
                    <a:lnTo>
                      <a:pt x="586" y="387"/>
                    </a:lnTo>
                    <a:lnTo>
                      <a:pt x="586" y="378"/>
                    </a:lnTo>
                    <a:lnTo>
                      <a:pt x="581" y="374"/>
                    </a:lnTo>
                    <a:lnTo>
                      <a:pt x="574" y="368"/>
                    </a:lnTo>
                    <a:lnTo>
                      <a:pt x="563" y="364"/>
                    </a:lnTo>
                    <a:lnTo>
                      <a:pt x="551" y="361"/>
                    </a:lnTo>
                    <a:lnTo>
                      <a:pt x="542" y="357"/>
                    </a:lnTo>
                    <a:lnTo>
                      <a:pt x="533" y="355"/>
                    </a:lnTo>
                    <a:lnTo>
                      <a:pt x="528" y="355"/>
                    </a:lnTo>
                    <a:lnTo>
                      <a:pt x="525" y="353"/>
                    </a:lnTo>
                    <a:lnTo>
                      <a:pt x="606" y="338"/>
                    </a:lnTo>
                    <a:lnTo>
                      <a:pt x="624" y="232"/>
                    </a:lnTo>
                    <a:lnTo>
                      <a:pt x="630" y="232"/>
                    </a:lnTo>
                    <a:lnTo>
                      <a:pt x="641" y="232"/>
                    </a:lnTo>
                    <a:lnTo>
                      <a:pt x="656" y="232"/>
                    </a:lnTo>
                    <a:lnTo>
                      <a:pt x="673" y="232"/>
                    </a:lnTo>
                    <a:lnTo>
                      <a:pt x="688" y="230"/>
                    </a:lnTo>
                    <a:lnTo>
                      <a:pt x="699" y="228"/>
                    </a:lnTo>
                    <a:lnTo>
                      <a:pt x="705" y="226"/>
                    </a:lnTo>
                    <a:lnTo>
                      <a:pt x="708" y="223"/>
                    </a:lnTo>
                    <a:lnTo>
                      <a:pt x="708" y="221"/>
                    </a:lnTo>
                    <a:lnTo>
                      <a:pt x="705" y="217"/>
                    </a:lnTo>
                    <a:lnTo>
                      <a:pt x="16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200" name="Freeform 46">
                <a:extLst>
                  <a:ext uri="{FF2B5EF4-FFF2-40B4-BE49-F238E27FC236}">
                    <a16:creationId xmlns:a16="http://schemas.microsoft.com/office/drawing/2014/main" id="{F3125F18-29C9-4911-A462-9448C89A72BE}"/>
                  </a:ext>
                </a:extLst>
              </p:cNvPr>
              <p:cNvSpPr>
                <a:spLocks/>
              </p:cNvSpPr>
              <p:nvPr/>
            </p:nvSpPr>
            <p:spPr bwMode="auto">
              <a:xfrm>
                <a:off x="719" y="1917"/>
                <a:ext cx="1008" cy="786"/>
              </a:xfrm>
              <a:custGeom>
                <a:avLst/>
                <a:gdLst>
                  <a:gd name="T0" fmla="*/ 130 w 1008"/>
                  <a:gd name="T1" fmla="*/ 6 h 786"/>
                  <a:gd name="T2" fmla="*/ 102 w 1008"/>
                  <a:gd name="T3" fmla="*/ 54 h 786"/>
                  <a:gd name="T4" fmla="*/ 69 w 1008"/>
                  <a:gd name="T5" fmla="*/ 125 h 786"/>
                  <a:gd name="T6" fmla="*/ 49 w 1008"/>
                  <a:gd name="T7" fmla="*/ 178 h 786"/>
                  <a:gd name="T8" fmla="*/ 47 w 1008"/>
                  <a:gd name="T9" fmla="*/ 209 h 786"/>
                  <a:gd name="T10" fmla="*/ 51 w 1008"/>
                  <a:gd name="T11" fmla="*/ 232 h 786"/>
                  <a:gd name="T12" fmla="*/ 62 w 1008"/>
                  <a:gd name="T13" fmla="*/ 251 h 786"/>
                  <a:gd name="T14" fmla="*/ 84 w 1008"/>
                  <a:gd name="T15" fmla="*/ 272 h 786"/>
                  <a:gd name="T16" fmla="*/ 111 w 1008"/>
                  <a:gd name="T17" fmla="*/ 290 h 786"/>
                  <a:gd name="T18" fmla="*/ 133 w 1008"/>
                  <a:gd name="T19" fmla="*/ 297 h 786"/>
                  <a:gd name="T20" fmla="*/ 79 w 1008"/>
                  <a:gd name="T21" fmla="*/ 297 h 786"/>
                  <a:gd name="T22" fmla="*/ 79 w 1008"/>
                  <a:gd name="T23" fmla="*/ 309 h 786"/>
                  <a:gd name="T24" fmla="*/ 75 w 1008"/>
                  <a:gd name="T25" fmla="*/ 334 h 786"/>
                  <a:gd name="T26" fmla="*/ 67 w 1008"/>
                  <a:gd name="T27" fmla="*/ 366 h 786"/>
                  <a:gd name="T28" fmla="*/ 47 w 1008"/>
                  <a:gd name="T29" fmla="*/ 393 h 786"/>
                  <a:gd name="T30" fmla="*/ 20 w 1008"/>
                  <a:gd name="T31" fmla="*/ 432 h 786"/>
                  <a:gd name="T32" fmla="*/ 7 w 1008"/>
                  <a:gd name="T33" fmla="*/ 460 h 786"/>
                  <a:gd name="T34" fmla="*/ 0 w 1008"/>
                  <a:gd name="T35" fmla="*/ 489 h 786"/>
                  <a:gd name="T36" fmla="*/ 2 w 1008"/>
                  <a:gd name="T37" fmla="*/ 522 h 786"/>
                  <a:gd name="T38" fmla="*/ 20 w 1008"/>
                  <a:gd name="T39" fmla="*/ 552 h 786"/>
                  <a:gd name="T40" fmla="*/ 56 w 1008"/>
                  <a:gd name="T41" fmla="*/ 579 h 786"/>
                  <a:gd name="T42" fmla="*/ 111 w 1008"/>
                  <a:gd name="T43" fmla="*/ 602 h 786"/>
                  <a:gd name="T44" fmla="*/ 267 w 1008"/>
                  <a:gd name="T45" fmla="*/ 639 h 786"/>
                  <a:gd name="T46" fmla="*/ 438 w 1008"/>
                  <a:gd name="T47" fmla="*/ 673 h 786"/>
                  <a:gd name="T48" fmla="*/ 581 w 1008"/>
                  <a:gd name="T49" fmla="*/ 702 h 786"/>
                  <a:gd name="T50" fmla="*/ 656 w 1008"/>
                  <a:gd name="T51" fmla="*/ 723 h 786"/>
                  <a:gd name="T52" fmla="*/ 716 w 1008"/>
                  <a:gd name="T53" fmla="*/ 748 h 786"/>
                  <a:gd name="T54" fmla="*/ 810 w 1008"/>
                  <a:gd name="T55" fmla="*/ 775 h 786"/>
                  <a:gd name="T56" fmla="*/ 861 w 1008"/>
                  <a:gd name="T57" fmla="*/ 783 h 786"/>
                  <a:gd name="T58" fmla="*/ 908 w 1008"/>
                  <a:gd name="T59" fmla="*/ 785 h 786"/>
                  <a:gd name="T60" fmla="*/ 951 w 1008"/>
                  <a:gd name="T61" fmla="*/ 773 h 786"/>
                  <a:gd name="T62" fmla="*/ 968 w 1008"/>
                  <a:gd name="T63" fmla="*/ 764 h 786"/>
                  <a:gd name="T64" fmla="*/ 981 w 1008"/>
                  <a:gd name="T65" fmla="*/ 748 h 786"/>
                  <a:gd name="T66" fmla="*/ 998 w 1008"/>
                  <a:gd name="T67" fmla="*/ 719 h 786"/>
                  <a:gd name="T68" fmla="*/ 1007 w 1008"/>
                  <a:gd name="T69" fmla="*/ 694 h 786"/>
                  <a:gd name="T70" fmla="*/ 1005 w 1008"/>
                  <a:gd name="T71" fmla="*/ 673 h 786"/>
                  <a:gd name="T72" fmla="*/ 996 w 1008"/>
                  <a:gd name="T73" fmla="*/ 658 h 786"/>
                  <a:gd name="T74" fmla="*/ 984 w 1008"/>
                  <a:gd name="T75" fmla="*/ 645 h 786"/>
                  <a:gd name="T76" fmla="*/ 964 w 1008"/>
                  <a:gd name="T77" fmla="*/ 637 h 786"/>
                  <a:gd name="T78" fmla="*/ 917 w 1008"/>
                  <a:gd name="T79" fmla="*/ 627 h 786"/>
                  <a:gd name="T80" fmla="*/ 812 w 1008"/>
                  <a:gd name="T81" fmla="*/ 604 h 786"/>
                  <a:gd name="T82" fmla="*/ 646 w 1008"/>
                  <a:gd name="T83" fmla="*/ 558 h 786"/>
                  <a:gd name="T84" fmla="*/ 488 w 1008"/>
                  <a:gd name="T85" fmla="*/ 514 h 786"/>
                  <a:gd name="T86" fmla="*/ 419 w 1008"/>
                  <a:gd name="T87" fmla="*/ 495 h 786"/>
                  <a:gd name="T88" fmla="*/ 304 w 1008"/>
                  <a:gd name="T89" fmla="*/ 495 h 786"/>
                  <a:gd name="T90" fmla="*/ 323 w 1008"/>
                  <a:gd name="T91" fmla="*/ 489 h 786"/>
                  <a:gd name="T92" fmla="*/ 358 w 1008"/>
                  <a:gd name="T93" fmla="*/ 485 h 786"/>
                  <a:gd name="T94" fmla="*/ 398 w 1008"/>
                  <a:gd name="T95" fmla="*/ 489 h 786"/>
                  <a:gd name="T96" fmla="*/ 421 w 1008"/>
                  <a:gd name="T97" fmla="*/ 495 h 786"/>
                  <a:gd name="T98" fmla="*/ 421 w 1008"/>
                  <a:gd name="T99" fmla="*/ 491 h 786"/>
                  <a:gd name="T100" fmla="*/ 437 w 1008"/>
                  <a:gd name="T101" fmla="*/ 462 h 786"/>
                  <a:gd name="T102" fmla="*/ 456 w 1008"/>
                  <a:gd name="T103" fmla="*/ 422 h 786"/>
                  <a:gd name="T104" fmla="*/ 468 w 1008"/>
                  <a:gd name="T105" fmla="*/ 387 h 786"/>
                  <a:gd name="T106" fmla="*/ 463 w 1008"/>
                  <a:gd name="T107" fmla="*/ 374 h 786"/>
                  <a:gd name="T108" fmla="*/ 449 w 1008"/>
                  <a:gd name="T109" fmla="*/ 364 h 786"/>
                  <a:gd name="T110" fmla="*/ 432 w 1008"/>
                  <a:gd name="T111" fmla="*/ 357 h 786"/>
                  <a:gd name="T112" fmla="*/ 421 w 1008"/>
                  <a:gd name="T113" fmla="*/ 355 h 786"/>
                  <a:gd name="T114" fmla="*/ 483 w 1008"/>
                  <a:gd name="T115" fmla="*/ 338 h 786"/>
                  <a:gd name="T116" fmla="*/ 502 w 1008"/>
                  <a:gd name="T117" fmla="*/ 232 h 786"/>
                  <a:gd name="T118" fmla="*/ 524 w 1008"/>
                  <a:gd name="T119" fmla="*/ 232 h 786"/>
                  <a:gd name="T120" fmla="*/ 549 w 1008"/>
                  <a:gd name="T121" fmla="*/ 230 h 786"/>
                  <a:gd name="T122" fmla="*/ 563 w 1008"/>
                  <a:gd name="T123" fmla="*/ 226 h 786"/>
                  <a:gd name="T124" fmla="*/ 565 w 1008"/>
                  <a:gd name="T125" fmla="*/ 221 h 7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8" h="786">
                    <a:moveTo>
                      <a:pt x="135" y="0"/>
                    </a:moveTo>
                    <a:lnTo>
                      <a:pt x="130" y="6"/>
                    </a:lnTo>
                    <a:lnTo>
                      <a:pt x="120" y="25"/>
                    </a:lnTo>
                    <a:lnTo>
                      <a:pt x="102" y="54"/>
                    </a:lnTo>
                    <a:lnTo>
                      <a:pt x="86" y="88"/>
                    </a:lnTo>
                    <a:lnTo>
                      <a:pt x="69" y="125"/>
                    </a:lnTo>
                    <a:lnTo>
                      <a:pt x="56" y="161"/>
                    </a:lnTo>
                    <a:lnTo>
                      <a:pt x="49" y="178"/>
                    </a:lnTo>
                    <a:lnTo>
                      <a:pt x="47" y="196"/>
                    </a:lnTo>
                    <a:lnTo>
                      <a:pt x="47" y="209"/>
                    </a:lnTo>
                    <a:lnTo>
                      <a:pt x="47" y="223"/>
                    </a:lnTo>
                    <a:lnTo>
                      <a:pt x="51" y="232"/>
                    </a:lnTo>
                    <a:lnTo>
                      <a:pt x="56" y="244"/>
                    </a:lnTo>
                    <a:lnTo>
                      <a:pt x="62" y="251"/>
                    </a:lnTo>
                    <a:lnTo>
                      <a:pt x="69" y="259"/>
                    </a:lnTo>
                    <a:lnTo>
                      <a:pt x="84" y="272"/>
                    </a:lnTo>
                    <a:lnTo>
                      <a:pt x="99" y="282"/>
                    </a:lnTo>
                    <a:lnTo>
                      <a:pt x="111" y="290"/>
                    </a:lnTo>
                    <a:lnTo>
                      <a:pt x="125" y="295"/>
                    </a:lnTo>
                    <a:lnTo>
                      <a:pt x="133" y="297"/>
                    </a:lnTo>
                    <a:lnTo>
                      <a:pt x="135" y="297"/>
                    </a:lnTo>
                    <a:lnTo>
                      <a:pt x="79" y="297"/>
                    </a:lnTo>
                    <a:lnTo>
                      <a:pt x="79" y="301"/>
                    </a:lnTo>
                    <a:lnTo>
                      <a:pt x="79" y="309"/>
                    </a:lnTo>
                    <a:lnTo>
                      <a:pt x="77" y="320"/>
                    </a:lnTo>
                    <a:lnTo>
                      <a:pt x="75" y="334"/>
                    </a:lnTo>
                    <a:lnTo>
                      <a:pt x="74" y="351"/>
                    </a:lnTo>
                    <a:lnTo>
                      <a:pt x="67" y="366"/>
                    </a:lnTo>
                    <a:lnTo>
                      <a:pt x="58" y="382"/>
                    </a:lnTo>
                    <a:lnTo>
                      <a:pt x="47" y="393"/>
                    </a:lnTo>
                    <a:lnTo>
                      <a:pt x="35" y="411"/>
                    </a:lnTo>
                    <a:lnTo>
                      <a:pt x="20" y="432"/>
                    </a:lnTo>
                    <a:lnTo>
                      <a:pt x="13" y="445"/>
                    </a:lnTo>
                    <a:lnTo>
                      <a:pt x="7" y="460"/>
                    </a:lnTo>
                    <a:lnTo>
                      <a:pt x="2" y="474"/>
                    </a:lnTo>
                    <a:lnTo>
                      <a:pt x="0" y="489"/>
                    </a:lnTo>
                    <a:lnTo>
                      <a:pt x="0" y="506"/>
                    </a:lnTo>
                    <a:lnTo>
                      <a:pt x="2" y="522"/>
                    </a:lnTo>
                    <a:lnTo>
                      <a:pt x="11" y="537"/>
                    </a:lnTo>
                    <a:lnTo>
                      <a:pt x="20" y="552"/>
                    </a:lnTo>
                    <a:lnTo>
                      <a:pt x="35" y="566"/>
                    </a:lnTo>
                    <a:lnTo>
                      <a:pt x="56" y="579"/>
                    </a:lnTo>
                    <a:lnTo>
                      <a:pt x="81" y="591"/>
                    </a:lnTo>
                    <a:lnTo>
                      <a:pt x="111" y="602"/>
                    </a:lnTo>
                    <a:lnTo>
                      <a:pt x="186" y="622"/>
                    </a:lnTo>
                    <a:lnTo>
                      <a:pt x="267" y="639"/>
                    </a:lnTo>
                    <a:lnTo>
                      <a:pt x="353" y="658"/>
                    </a:lnTo>
                    <a:lnTo>
                      <a:pt x="438" y="673"/>
                    </a:lnTo>
                    <a:lnTo>
                      <a:pt x="516" y="689"/>
                    </a:lnTo>
                    <a:lnTo>
                      <a:pt x="581" y="702"/>
                    </a:lnTo>
                    <a:lnTo>
                      <a:pt x="628" y="714"/>
                    </a:lnTo>
                    <a:lnTo>
                      <a:pt x="656" y="723"/>
                    </a:lnTo>
                    <a:lnTo>
                      <a:pt x="680" y="733"/>
                    </a:lnTo>
                    <a:lnTo>
                      <a:pt x="716" y="748"/>
                    </a:lnTo>
                    <a:lnTo>
                      <a:pt x="761" y="764"/>
                    </a:lnTo>
                    <a:lnTo>
                      <a:pt x="810" y="775"/>
                    </a:lnTo>
                    <a:lnTo>
                      <a:pt x="835" y="781"/>
                    </a:lnTo>
                    <a:lnTo>
                      <a:pt x="861" y="783"/>
                    </a:lnTo>
                    <a:lnTo>
                      <a:pt x="884" y="785"/>
                    </a:lnTo>
                    <a:lnTo>
                      <a:pt x="908" y="785"/>
                    </a:lnTo>
                    <a:lnTo>
                      <a:pt x="932" y="781"/>
                    </a:lnTo>
                    <a:lnTo>
                      <a:pt x="951" y="773"/>
                    </a:lnTo>
                    <a:lnTo>
                      <a:pt x="959" y="769"/>
                    </a:lnTo>
                    <a:lnTo>
                      <a:pt x="968" y="764"/>
                    </a:lnTo>
                    <a:lnTo>
                      <a:pt x="975" y="756"/>
                    </a:lnTo>
                    <a:lnTo>
                      <a:pt x="981" y="748"/>
                    </a:lnTo>
                    <a:lnTo>
                      <a:pt x="991" y="733"/>
                    </a:lnTo>
                    <a:lnTo>
                      <a:pt x="998" y="719"/>
                    </a:lnTo>
                    <a:lnTo>
                      <a:pt x="1005" y="706"/>
                    </a:lnTo>
                    <a:lnTo>
                      <a:pt x="1007" y="694"/>
                    </a:lnTo>
                    <a:lnTo>
                      <a:pt x="1007" y="683"/>
                    </a:lnTo>
                    <a:lnTo>
                      <a:pt x="1005" y="673"/>
                    </a:lnTo>
                    <a:lnTo>
                      <a:pt x="1003" y="666"/>
                    </a:lnTo>
                    <a:lnTo>
                      <a:pt x="996" y="658"/>
                    </a:lnTo>
                    <a:lnTo>
                      <a:pt x="989" y="650"/>
                    </a:lnTo>
                    <a:lnTo>
                      <a:pt x="984" y="645"/>
                    </a:lnTo>
                    <a:lnTo>
                      <a:pt x="972" y="641"/>
                    </a:lnTo>
                    <a:lnTo>
                      <a:pt x="964" y="637"/>
                    </a:lnTo>
                    <a:lnTo>
                      <a:pt x="940" y="629"/>
                    </a:lnTo>
                    <a:lnTo>
                      <a:pt x="917" y="627"/>
                    </a:lnTo>
                    <a:lnTo>
                      <a:pt x="879" y="620"/>
                    </a:lnTo>
                    <a:lnTo>
                      <a:pt x="812" y="604"/>
                    </a:lnTo>
                    <a:lnTo>
                      <a:pt x="733" y="583"/>
                    </a:lnTo>
                    <a:lnTo>
                      <a:pt x="646" y="558"/>
                    </a:lnTo>
                    <a:lnTo>
                      <a:pt x="560" y="535"/>
                    </a:lnTo>
                    <a:lnTo>
                      <a:pt x="488" y="514"/>
                    </a:lnTo>
                    <a:lnTo>
                      <a:pt x="438" y="501"/>
                    </a:lnTo>
                    <a:lnTo>
                      <a:pt x="419" y="495"/>
                    </a:lnTo>
                    <a:lnTo>
                      <a:pt x="302" y="495"/>
                    </a:lnTo>
                    <a:lnTo>
                      <a:pt x="304" y="495"/>
                    </a:lnTo>
                    <a:lnTo>
                      <a:pt x="312" y="491"/>
                    </a:lnTo>
                    <a:lnTo>
                      <a:pt x="323" y="489"/>
                    </a:lnTo>
                    <a:lnTo>
                      <a:pt x="340" y="485"/>
                    </a:lnTo>
                    <a:lnTo>
                      <a:pt x="358" y="485"/>
                    </a:lnTo>
                    <a:lnTo>
                      <a:pt x="377" y="485"/>
                    </a:lnTo>
                    <a:lnTo>
                      <a:pt x="398" y="489"/>
                    </a:lnTo>
                    <a:lnTo>
                      <a:pt x="419" y="495"/>
                    </a:lnTo>
                    <a:lnTo>
                      <a:pt x="421" y="495"/>
                    </a:lnTo>
                    <a:lnTo>
                      <a:pt x="419" y="495"/>
                    </a:lnTo>
                    <a:lnTo>
                      <a:pt x="421" y="491"/>
                    </a:lnTo>
                    <a:lnTo>
                      <a:pt x="428" y="480"/>
                    </a:lnTo>
                    <a:lnTo>
                      <a:pt x="437" y="462"/>
                    </a:lnTo>
                    <a:lnTo>
                      <a:pt x="447" y="443"/>
                    </a:lnTo>
                    <a:lnTo>
                      <a:pt x="456" y="422"/>
                    </a:lnTo>
                    <a:lnTo>
                      <a:pt x="463" y="403"/>
                    </a:lnTo>
                    <a:lnTo>
                      <a:pt x="468" y="387"/>
                    </a:lnTo>
                    <a:lnTo>
                      <a:pt x="468" y="378"/>
                    </a:lnTo>
                    <a:lnTo>
                      <a:pt x="463" y="374"/>
                    </a:lnTo>
                    <a:lnTo>
                      <a:pt x="458" y="368"/>
                    </a:lnTo>
                    <a:lnTo>
                      <a:pt x="449" y="364"/>
                    </a:lnTo>
                    <a:lnTo>
                      <a:pt x="440" y="361"/>
                    </a:lnTo>
                    <a:lnTo>
                      <a:pt x="432" y="357"/>
                    </a:lnTo>
                    <a:lnTo>
                      <a:pt x="426" y="355"/>
                    </a:lnTo>
                    <a:lnTo>
                      <a:pt x="421" y="355"/>
                    </a:lnTo>
                    <a:lnTo>
                      <a:pt x="419" y="353"/>
                    </a:lnTo>
                    <a:lnTo>
                      <a:pt x="483" y="338"/>
                    </a:lnTo>
                    <a:lnTo>
                      <a:pt x="498" y="232"/>
                    </a:lnTo>
                    <a:lnTo>
                      <a:pt x="502" y="232"/>
                    </a:lnTo>
                    <a:lnTo>
                      <a:pt x="511" y="232"/>
                    </a:lnTo>
                    <a:lnTo>
                      <a:pt x="524" y="232"/>
                    </a:lnTo>
                    <a:lnTo>
                      <a:pt x="537" y="232"/>
                    </a:lnTo>
                    <a:lnTo>
                      <a:pt x="549" y="230"/>
                    </a:lnTo>
                    <a:lnTo>
                      <a:pt x="558" y="228"/>
                    </a:lnTo>
                    <a:lnTo>
                      <a:pt x="563" y="226"/>
                    </a:lnTo>
                    <a:lnTo>
                      <a:pt x="565" y="223"/>
                    </a:lnTo>
                    <a:lnTo>
                      <a:pt x="565" y="221"/>
                    </a:lnTo>
                    <a:lnTo>
                      <a:pt x="563" y="2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201" name="Freeform 47">
                <a:extLst>
                  <a:ext uri="{FF2B5EF4-FFF2-40B4-BE49-F238E27FC236}">
                    <a16:creationId xmlns:a16="http://schemas.microsoft.com/office/drawing/2014/main" id="{FC48EA18-36BD-49AA-87ED-D963515A0BB7}"/>
                  </a:ext>
                </a:extLst>
              </p:cNvPr>
              <p:cNvSpPr>
                <a:spLocks/>
              </p:cNvSpPr>
              <p:nvPr/>
            </p:nvSpPr>
            <p:spPr bwMode="auto">
              <a:xfrm>
                <a:off x="1607" y="2601"/>
                <a:ext cx="301" cy="183"/>
              </a:xfrm>
              <a:custGeom>
                <a:avLst/>
                <a:gdLst>
                  <a:gd name="T0" fmla="*/ 5 w 301"/>
                  <a:gd name="T1" fmla="*/ 121 h 183"/>
                  <a:gd name="T2" fmla="*/ 20 w 301"/>
                  <a:gd name="T3" fmla="*/ 130 h 183"/>
                  <a:gd name="T4" fmla="*/ 42 w 301"/>
                  <a:gd name="T5" fmla="*/ 142 h 183"/>
                  <a:gd name="T6" fmla="*/ 66 w 301"/>
                  <a:gd name="T7" fmla="*/ 159 h 183"/>
                  <a:gd name="T8" fmla="*/ 103 w 301"/>
                  <a:gd name="T9" fmla="*/ 180 h 183"/>
                  <a:gd name="T10" fmla="*/ 129 w 301"/>
                  <a:gd name="T11" fmla="*/ 182 h 183"/>
                  <a:gd name="T12" fmla="*/ 142 w 301"/>
                  <a:gd name="T13" fmla="*/ 174 h 183"/>
                  <a:gd name="T14" fmla="*/ 144 w 301"/>
                  <a:gd name="T15" fmla="*/ 169 h 183"/>
                  <a:gd name="T16" fmla="*/ 137 w 301"/>
                  <a:gd name="T17" fmla="*/ 163 h 183"/>
                  <a:gd name="T18" fmla="*/ 122 w 301"/>
                  <a:gd name="T19" fmla="*/ 147 h 183"/>
                  <a:gd name="T20" fmla="*/ 113 w 301"/>
                  <a:gd name="T21" fmla="*/ 130 h 183"/>
                  <a:gd name="T22" fmla="*/ 113 w 301"/>
                  <a:gd name="T23" fmla="*/ 121 h 183"/>
                  <a:gd name="T24" fmla="*/ 122 w 301"/>
                  <a:gd name="T25" fmla="*/ 113 h 183"/>
                  <a:gd name="T26" fmla="*/ 135 w 301"/>
                  <a:gd name="T27" fmla="*/ 109 h 183"/>
                  <a:gd name="T28" fmla="*/ 151 w 301"/>
                  <a:gd name="T29" fmla="*/ 109 h 183"/>
                  <a:gd name="T30" fmla="*/ 187 w 301"/>
                  <a:gd name="T31" fmla="*/ 124 h 183"/>
                  <a:gd name="T32" fmla="*/ 224 w 301"/>
                  <a:gd name="T33" fmla="*/ 142 h 183"/>
                  <a:gd name="T34" fmla="*/ 250 w 301"/>
                  <a:gd name="T35" fmla="*/ 147 h 183"/>
                  <a:gd name="T36" fmla="*/ 269 w 301"/>
                  <a:gd name="T37" fmla="*/ 144 h 183"/>
                  <a:gd name="T38" fmla="*/ 291 w 301"/>
                  <a:gd name="T39" fmla="*/ 134 h 183"/>
                  <a:gd name="T40" fmla="*/ 298 w 301"/>
                  <a:gd name="T41" fmla="*/ 126 h 183"/>
                  <a:gd name="T42" fmla="*/ 300 w 301"/>
                  <a:gd name="T43" fmla="*/ 115 h 183"/>
                  <a:gd name="T44" fmla="*/ 298 w 301"/>
                  <a:gd name="T45" fmla="*/ 103 h 183"/>
                  <a:gd name="T46" fmla="*/ 289 w 301"/>
                  <a:gd name="T47" fmla="*/ 88 h 183"/>
                  <a:gd name="T48" fmla="*/ 257 w 301"/>
                  <a:gd name="T49" fmla="*/ 51 h 183"/>
                  <a:gd name="T50" fmla="*/ 211 w 301"/>
                  <a:gd name="T51" fmla="*/ 19 h 183"/>
                  <a:gd name="T52" fmla="*/ 189 w 301"/>
                  <a:gd name="T53" fmla="*/ 7 h 183"/>
                  <a:gd name="T54" fmla="*/ 165 w 301"/>
                  <a:gd name="T55" fmla="*/ 0 h 183"/>
                  <a:gd name="T56" fmla="*/ 146 w 301"/>
                  <a:gd name="T57" fmla="*/ 0 h 183"/>
                  <a:gd name="T58" fmla="*/ 129 w 301"/>
                  <a:gd name="T59" fmla="*/ 7 h 183"/>
                  <a:gd name="T60" fmla="*/ 94 w 301"/>
                  <a:gd name="T61" fmla="*/ 27 h 183"/>
                  <a:gd name="T62" fmla="*/ 54 w 301"/>
                  <a:gd name="T63" fmla="*/ 48 h 183"/>
                  <a:gd name="T64" fmla="*/ 23 w 301"/>
                  <a:gd name="T65" fmla="*/ 75 h 183"/>
                  <a:gd name="T66" fmla="*/ 9 w 301"/>
                  <a:gd name="T67" fmla="*/ 94 h 183"/>
                  <a:gd name="T68" fmla="*/ 0 w 301"/>
                  <a:gd name="T69" fmla="*/ 119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183">
                    <a:moveTo>
                      <a:pt x="0" y="119"/>
                    </a:moveTo>
                    <a:lnTo>
                      <a:pt x="5" y="121"/>
                    </a:lnTo>
                    <a:lnTo>
                      <a:pt x="11" y="124"/>
                    </a:lnTo>
                    <a:lnTo>
                      <a:pt x="20" y="130"/>
                    </a:lnTo>
                    <a:lnTo>
                      <a:pt x="31" y="136"/>
                    </a:lnTo>
                    <a:lnTo>
                      <a:pt x="42" y="142"/>
                    </a:lnTo>
                    <a:lnTo>
                      <a:pt x="52" y="149"/>
                    </a:lnTo>
                    <a:lnTo>
                      <a:pt x="66" y="159"/>
                    </a:lnTo>
                    <a:lnTo>
                      <a:pt x="85" y="172"/>
                    </a:lnTo>
                    <a:lnTo>
                      <a:pt x="103" y="180"/>
                    </a:lnTo>
                    <a:lnTo>
                      <a:pt x="118" y="182"/>
                    </a:lnTo>
                    <a:lnTo>
                      <a:pt x="129" y="182"/>
                    </a:lnTo>
                    <a:lnTo>
                      <a:pt x="135" y="178"/>
                    </a:lnTo>
                    <a:lnTo>
                      <a:pt x="142" y="174"/>
                    </a:lnTo>
                    <a:lnTo>
                      <a:pt x="144" y="170"/>
                    </a:lnTo>
                    <a:lnTo>
                      <a:pt x="144" y="169"/>
                    </a:lnTo>
                    <a:lnTo>
                      <a:pt x="142" y="167"/>
                    </a:lnTo>
                    <a:lnTo>
                      <a:pt x="137" y="163"/>
                    </a:lnTo>
                    <a:lnTo>
                      <a:pt x="129" y="157"/>
                    </a:lnTo>
                    <a:lnTo>
                      <a:pt x="122" y="147"/>
                    </a:lnTo>
                    <a:lnTo>
                      <a:pt x="115" y="140"/>
                    </a:lnTo>
                    <a:lnTo>
                      <a:pt x="113" y="130"/>
                    </a:lnTo>
                    <a:lnTo>
                      <a:pt x="111" y="126"/>
                    </a:lnTo>
                    <a:lnTo>
                      <a:pt x="113" y="121"/>
                    </a:lnTo>
                    <a:lnTo>
                      <a:pt x="115" y="117"/>
                    </a:lnTo>
                    <a:lnTo>
                      <a:pt x="122" y="113"/>
                    </a:lnTo>
                    <a:lnTo>
                      <a:pt x="127" y="109"/>
                    </a:lnTo>
                    <a:lnTo>
                      <a:pt x="135" y="109"/>
                    </a:lnTo>
                    <a:lnTo>
                      <a:pt x="142" y="109"/>
                    </a:lnTo>
                    <a:lnTo>
                      <a:pt x="151" y="109"/>
                    </a:lnTo>
                    <a:lnTo>
                      <a:pt x="170" y="115"/>
                    </a:lnTo>
                    <a:lnTo>
                      <a:pt x="187" y="124"/>
                    </a:lnTo>
                    <a:lnTo>
                      <a:pt x="207" y="134"/>
                    </a:lnTo>
                    <a:lnTo>
                      <a:pt x="224" y="142"/>
                    </a:lnTo>
                    <a:lnTo>
                      <a:pt x="237" y="147"/>
                    </a:lnTo>
                    <a:lnTo>
                      <a:pt x="250" y="147"/>
                    </a:lnTo>
                    <a:lnTo>
                      <a:pt x="259" y="145"/>
                    </a:lnTo>
                    <a:lnTo>
                      <a:pt x="269" y="144"/>
                    </a:lnTo>
                    <a:lnTo>
                      <a:pt x="281" y="140"/>
                    </a:lnTo>
                    <a:lnTo>
                      <a:pt x="291" y="134"/>
                    </a:lnTo>
                    <a:lnTo>
                      <a:pt x="293" y="130"/>
                    </a:lnTo>
                    <a:lnTo>
                      <a:pt x="298" y="126"/>
                    </a:lnTo>
                    <a:lnTo>
                      <a:pt x="300" y="121"/>
                    </a:lnTo>
                    <a:lnTo>
                      <a:pt x="300" y="115"/>
                    </a:lnTo>
                    <a:lnTo>
                      <a:pt x="300" y="109"/>
                    </a:lnTo>
                    <a:lnTo>
                      <a:pt x="298" y="103"/>
                    </a:lnTo>
                    <a:lnTo>
                      <a:pt x="293" y="96"/>
                    </a:lnTo>
                    <a:lnTo>
                      <a:pt x="289" y="88"/>
                    </a:lnTo>
                    <a:lnTo>
                      <a:pt x="274" y="71"/>
                    </a:lnTo>
                    <a:lnTo>
                      <a:pt x="257" y="51"/>
                    </a:lnTo>
                    <a:lnTo>
                      <a:pt x="235" y="34"/>
                    </a:lnTo>
                    <a:lnTo>
                      <a:pt x="211" y="19"/>
                    </a:lnTo>
                    <a:lnTo>
                      <a:pt x="200" y="13"/>
                    </a:lnTo>
                    <a:lnTo>
                      <a:pt x="189" y="7"/>
                    </a:lnTo>
                    <a:lnTo>
                      <a:pt x="177" y="4"/>
                    </a:lnTo>
                    <a:lnTo>
                      <a:pt x="165" y="0"/>
                    </a:lnTo>
                    <a:lnTo>
                      <a:pt x="156" y="0"/>
                    </a:lnTo>
                    <a:lnTo>
                      <a:pt x="146" y="0"/>
                    </a:lnTo>
                    <a:lnTo>
                      <a:pt x="137" y="2"/>
                    </a:lnTo>
                    <a:lnTo>
                      <a:pt x="129" y="7"/>
                    </a:lnTo>
                    <a:lnTo>
                      <a:pt x="113" y="17"/>
                    </a:lnTo>
                    <a:lnTo>
                      <a:pt x="94" y="27"/>
                    </a:lnTo>
                    <a:lnTo>
                      <a:pt x="75" y="36"/>
                    </a:lnTo>
                    <a:lnTo>
                      <a:pt x="54" y="48"/>
                    </a:lnTo>
                    <a:lnTo>
                      <a:pt x="37" y="59"/>
                    </a:lnTo>
                    <a:lnTo>
                      <a:pt x="23" y="75"/>
                    </a:lnTo>
                    <a:lnTo>
                      <a:pt x="14" y="84"/>
                    </a:lnTo>
                    <a:lnTo>
                      <a:pt x="9" y="94"/>
                    </a:lnTo>
                    <a:lnTo>
                      <a:pt x="2" y="105"/>
                    </a:lnTo>
                    <a:lnTo>
                      <a:pt x="0" y="119"/>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202" name="Rectangle 48">
                <a:extLst>
                  <a:ext uri="{FF2B5EF4-FFF2-40B4-BE49-F238E27FC236}">
                    <a16:creationId xmlns:a16="http://schemas.microsoft.com/office/drawing/2014/main" id="{F7DA00D7-22D9-4380-8368-CDE4DE2AEA0E}"/>
                  </a:ext>
                </a:extLst>
              </p:cNvPr>
              <p:cNvSpPr>
                <a:spLocks noChangeArrowheads="1"/>
              </p:cNvSpPr>
              <p:nvPr/>
            </p:nvSpPr>
            <p:spPr bwMode="auto">
              <a:xfrm>
                <a:off x="2979" y="1428"/>
                <a:ext cx="2422"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defTabSz="76200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defTabSz="7620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defTabSz="7620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defTabSz="7620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nSpc>
                    <a:spcPct val="70000"/>
                  </a:lnSpc>
                  <a:spcBef>
                    <a:spcPct val="50000"/>
                  </a:spcBef>
                  <a:buClrTx/>
                  <a:buSzTx/>
                  <a:buFontTx/>
                  <a:buNone/>
                </a:pPr>
                <a:r>
                  <a:rPr lang="en-US" altLang="cs-CZ" sz="2400" b="1">
                    <a:solidFill>
                      <a:schemeClr val="tx1"/>
                    </a:solidFill>
                    <a:latin typeface="Arial" panose="020B0604020202020204" pitchFamily="34" charset="0"/>
                  </a:rPr>
                  <a:t>	  </a:t>
                </a:r>
                <a:r>
                  <a:rPr lang="cs-CZ" altLang="cs-CZ" sz="2400" b="1">
                    <a:solidFill>
                      <a:schemeClr val="tx1"/>
                    </a:solidFill>
                    <a:latin typeface="Arial" panose="020B0604020202020204" pitchFamily="34" charset="0"/>
                  </a:rPr>
                  <a:t>Weight</a:t>
                </a:r>
                <a:r>
                  <a:rPr lang="en-US" altLang="cs-CZ" sz="2400" b="1">
                    <a:solidFill>
                      <a:schemeClr val="tx1"/>
                    </a:solidFill>
                    <a:latin typeface="Arial" panose="020B0604020202020204" pitchFamily="34" charset="0"/>
                  </a:rPr>
                  <a:t> (kg)</a:t>
                </a:r>
              </a:p>
              <a:p>
                <a:pPr>
                  <a:lnSpc>
                    <a:spcPct val="70000"/>
                  </a:lnSpc>
                  <a:spcBef>
                    <a:spcPct val="50000"/>
                  </a:spcBef>
                  <a:buClrTx/>
                  <a:buSzTx/>
                  <a:buFontTx/>
                  <a:buNone/>
                </a:pPr>
                <a:r>
                  <a:rPr lang="cs-CZ" altLang="cs-CZ" sz="2400" b="1">
                    <a:solidFill>
                      <a:schemeClr val="tx1"/>
                    </a:solidFill>
                    <a:latin typeface="Arial" panose="020B0604020202020204" pitchFamily="34" charset="0"/>
                  </a:rPr>
                  <a:t>           Height</a:t>
                </a:r>
                <a:r>
                  <a:rPr lang="en-US" altLang="cs-CZ" sz="2400" b="1">
                    <a:solidFill>
                      <a:schemeClr val="tx1"/>
                    </a:solidFill>
                    <a:latin typeface="Arial" panose="020B0604020202020204" pitchFamily="34" charset="0"/>
                  </a:rPr>
                  <a:t> (m</a:t>
                </a:r>
                <a:r>
                  <a:rPr lang="en-US" altLang="cs-CZ" sz="2400" b="1" baseline="30000">
                    <a:solidFill>
                      <a:schemeClr val="tx1"/>
                    </a:solidFill>
                    <a:latin typeface="Arial" panose="020B0604020202020204" pitchFamily="34" charset="0"/>
                  </a:rPr>
                  <a:t>2</a:t>
                </a:r>
                <a:r>
                  <a:rPr lang="en-US" altLang="cs-CZ" sz="2400" b="1">
                    <a:solidFill>
                      <a:schemeClr val="tx1"/>
                    </a:solidFill>
                    <a:latin typeface="Arial" panose="020B0604020202020204" pitchFamily="34" charset="0"/>
                  </a:rPr>
                  <a:t>)</a:t>
                </a:r>
              </a:p>
            </p:txBody>
          </p:sp>
          <p:sp>
            <p:nvSpPr>
              <p:cNvPr id="49203" name="Line 49">
                <a:extLst>
                  <a:ext uri="{FF2B5EF4-FFF2-40B4-BE49-F238E27FC236}">
                    <a16:creationId xmlns:a16="http://schemas.microsoft.com/office/drawing/2014/main" id="{3BB423A3-9463-4858-8933-3A9B93E37B49}"/>
                  </a:ext>
                </a:extLst>
              </p:cNvPr>
              <p:cNvSpPr>
                <a:spLocks noChangeShapeType="1"/>
              </p:cNvSpPr>
              <p:nvPr/>
            </p:nvSpPr>
            <p:spPr bwMode="auto">
              <a:xfrm>
                <a:off x="3708" y="1690"/>
                <a:ext cx="877" cy="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9204" name="Line 50">
                <a:extLst>
                  <a:ext uri="{FF2B5EF4-FFF2-40B4-BE49-F238E27FC236}">
                    <a16:creationId xmlns:a16="http://schemas.microsoft.com/office/drawing/2014/main" id="{887D7E26-B760-486F-8C73-9D14210E3409}"/>
                  </a:ext>
                </a:extLst>
              </p:cNvPr>
              <p:cNvSpPr>
                <a:spLocks noChangeShapeType="1"/>
              </p:cNvSpPr>
              <p:nvPr/>
            </p:nvSpPr>
            <p:spPr bwMode="auto">
              <a:xfrm>
                <a:off x="2321" y="2691"/>
                <a:ext cx="3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9205" name="Rectangle 51">
                <a:extLst>
                  <a:ext uri="{FF2B5EF4-FFF2-40B4-BE49-F238E27FC236}">
                    <a16:creationId xmlns:a16="http://schemas.microsoft.com/office/drawing/2014/main" id="{7E39B58A-70BA-4E24-BCF8-F98F9580B513}"/>
                  </a:ext>
                </a:extLst>
              </p:cNvPr>
              <p:cNvSpPr>
                <a:spLocks noChangeArrowheads="1"/>
              </p:cNvSpPr>
              <p:nvPr/>
            </p:nvSpPr>
            <p:spPr bwMode="auto">
              <a:xfrm>
                <a:off x="4538" y="3972"/>
                <a:ext cx="196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50000"/>
                  </a:spcBef>
                  <a:buClrTx/>
                  <a:buSzTx/>
                  <a:buFontTx/>
                  <a:buNone/>
                </a:pPr>
                <a:r>
                  <a:rPr lang="cs-CZ" altLang="cs-CZ" sz="1400" b="1">
                    <a:solidFill>
                      <a:schemeClr val="tx1"/>
                    </a:solidFill>
                    <a:latin typeface="Arial" panose="020B0604020202020204" pitchFamily="34" charset="0"/>
                  </a:rPr>
                  <a:t>WHO</a:t>
                </a:r>
                <a:r>
                  <a:rPr lang="en-US" altLang="cs-CZ" sz="1400" b="1">
                    <a:solidFill>
                      <a:schemeClr val="tx1"/>
                    </a:solidFill>
                    <a:latin typeface="Arial" panose="020B0604020202020204" pitchFamily="34" charset="0"/>
                  </a:rPr>
                  <a:t>, 1998</a:t>
                </a:r>
              </a:p>
            </p:txBody>
          </p:sp>
          <p:sp>
            <p:nvSpPr>
              <p:cNvPr id="49206" name="Rectangle 52">
                <a:extLst>
                  <a:ext uri="{FF2B5EF4-FFF2-40B4-BE49-F238E27FC236}">
                    <a16:creationId xmlns:a16="http://schemas.microsoft.com/office/drawing/2014/main" id="{0A615926-FF9D-4FF1-9768-938EA525148F}"/>
                  </a:ext>
                </a:extLst>
              </p:cNvPr>
              <p:cNvSpPr>
                <a:spLocks noChangeArrowheads="1"/>
              </p:cNvSpPr>
              <p:nvPr/>
            </p:nvSpPr>
            <p:spPr bwMode="auto">
              <a:xfrm>
                <a:off x="2269" y="2428"/>
                <a:ext cx="4043" cy="1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4572000">
                  <a:spcBef>
                    <a:spcPct val="20000"/>
                  </a:spcBef>
                  <a:buClr>
                    <a:schemeClr val="accent1"/>
                  </a:buClr>
                  <a:buSzPct val="70000"/>
                  <a:buFont typeface="Wingdings 2" panose="05020102010507070707" pitchFamily="18" charset="2"/>
                  <a:buChar char=""/>
                  <a:tabLst>
                    <a:tab pos="520700" algn="l"/>
                    <a:tab pos="2120900" algn="l"/>
                    <a:tab pos="3429000" algn="l"/>
                    <a:tab pos="4064000" algn="l"/>
                  </a:tabLst>
                  <a:defRPr sz="3200">
                    <a:solidFill>
                      <a:schemeClr val="tx2"/>
                    </a:solidFill>
                    <a:latin typeface="Century Gothic" panose="020B0502020202020204" pitchFamily="34" charset="0"/>
                  </a:defRPr>
                </a:lvl1pPr>
                <a:lvl2pPr marL="742950" indent="-285750" defTabSz="4572000">
                  <a:spcBef>
                    <a:spcPct val="20000"/>
                  </a:spcBef>
                  <a:buClr>
                    <a:schemeClr val="accent1"/>
                  </a:buClr>
                  <a:buSzPct val="70000"/>
                  <a:buFont typeface="Wingdings 2" panose="05020102010507070707" pitchFamily="18" charset="2"/>
                  <a:buChar char=""/>
                  <a:tabLst>
                    <a:tab pos="520700" algn="l"/>
                    <a:tab pos="2120900" algn="l"/>
                    <a:tab pos="3429000" algn="l"/>
                    <a:tab pos="4064000" algn="l"/>
                  </a:tabLst>
                  <a:defRPr sz="2800">
                    <a:solidFill>
                      <a:schemeClr val="tx2"/>
                    </a:solidFill>
                    <a:latin typeface="Century Gothic" panose="020B0502020202020204" pitchFamily="34" charset="0"/>
                  </a:defRPr>
                </a:lvl2pPr>
                <a:lvl3pPr marL="1143000" indent="-228600" defTabSz="4572000">
                  <a:spcBef>
                    <a:spcPct val="20000"/>
                  </a:spcBef>
                  <a:buClr>
                    <a:schemeClr val="accent1"/>
                  </a:buClr>
                  <a:buSzPct val="70000"/>
                  <a:buFont typeface="Wingdings 2" panose="05020102010507070707" pitchFamily="18" charset="2"/>
                  <a:buChar char=""/>
                  <a:tabLst>
                    <a:tab pos="520700" algn="l"/>
                    <a:tab pos="2120900" algn="l"/>
                    <a:tab pos="3429000" algn="l"/>
                    <a:tab pos="4064000" algn="l"/>
                  </a:tabLst>
                  <a:defRPr sz="2400">
                    <a:solidFill>
                      <a:schemeClr val="tx2"/>
                    </a:solidFill>
                    <a:latin typeface="Century Gothic" panose="020B0502020202020204" pitchFamily="34" charset="0"/>
                  </a:defRPr>
                </a:lvl3pPr>
                <a:lvl4pPr marL="1600200" indent="-228600" defTabSz="4572000">
                  <a:spcBef>
                    <a:spcPct val="20000"/>
                  </a:spcBef>
                  <a:buClr>
                    <a:schemeClr val="accent1"/>
                  </a:buClr>
                  <a:buSzPct val="70000"/>
                  <a:buFont typeface="Wingdings 2" panose="05020102010507070707" pitchFamily="18" charset="2"/>
                  <a:buChar char=""/>
                  <a:tabLst>
                    <a:tab pos="520700" algn="l"/>
                    <a:tab pos="2120900" algn="l"/>
                    <a:tab pos="3429000" algn="l"/>
                    <a:tab pos="4064000" algn="l"/>
                  </a:tabLst>
                  <a:defRPr sz="2000">
                    <a:solidFill>
                      <a:schemeClr val="tx2"/>
                    </a:solidFill>
                    <a:latin typeface="Century Gothic" panose="020B0502020202020204" pitchFamily="34" charset="0"/>
                  </a:defRPr>
                </a:lvl4pPr>
                <a:lvl5pPr marL="2057400" indent="-228600" defTabSz="4572000">
                  <a:spcBef>
                    <a:spcPct val="20000"/>
                  </a:spcBef>
                  <a:buClr>
                    <a:schemeClr val="accent1"/>
                  </a:buClr>
                  <a:buSzPct val="60000"/>
                  <a:buFont typeface="Wingdings 2" panose="05020102010507070707" pitchFamily="18" charset="2"/>
                  <a:buChar char=""/>
                  <a:tabLst>
                    <a:tab pos="520700" algn="l"/>
                    <a:tab pos="2120900" algn="l"/>
                    <a:tab pos="3429000" algn="l"/>
                    <a:tab pos="4064000" algn="l"/>
                  </a:tabLst>
                  <a:defRPr>
                    <a:solidFill>
                      <a:schemeClr val="tx2"/>
                    </a:solidFill>
                    <a:latin typeface="Century Gothic" panose="020B0502020202020204" pitchFamily="34" charset="0"/>
                  </a:defRPr>
                </a:lvl5pPr>
                <a:lvl6pPr marL="2514600" indent="-228600" defTabSz="4572000" eaLnBrk="0" fontAlgn="base" hangingPunct="0">
                  <a:spcBef>
                    <a:spcPct val="20000"/>
                  </a:spcBef>
                  <a:spcAft>
                    <a:spcPct val="0"/>
                  </a:spcAft>
                  <a:buClr>
                    <a:schemeClr val="accent1"/>
                  </a:buClr>
                  <a:buSzPct val="60000"/>
                  <a:buFont typeface="Wingdings 2" panose="05020102010507070707" pitchFamily="18" charset="2"/>
                  <a:buChar char=""/>
                  <a:tabLst>
                    <a:tab pos="520700" algn="l"/>
                    <a:tab pos="2120900" algn="l"/>
                    <a:tab pos="3429000" algn="l"/>
                    <a:tab pos="4064000" algn="l"/>
                  </a:tabLst>
                  <a:defRPr>
                    <a:solidFill>
                      <a:schemeClr val="tx2"/>
                    </a:solidFill>
                    <a:latin typeface="Century Gothic" panose="020B0502020202020204" pitchFamily="34" charset="0"/>
                  </a:defRPr>
                </a:lvl6pPr>
                <a:lvl7pPr marL="2971800" indent="-228600" defTabSz="4572000" eaLnBrk="0" fontAlgn="base" hangingPunct="0">
                  <a:spcBef>
                    <a:spcPct val="20000"/>
                  </a:spcBef>
                  <a:spcAft>
                    <a:spcPct val="0"/>
                  </a:spcAft>
                  <a:buClr>
                    <a:schemeClr val="accent1"/>
                  </a:buClr>
                  <a:buSzPct val="60000"/>
                  <a:buFont typeface="Wingdings 2" panose="05020102010507070707" pitchFamily="18" charset="2"/>
                  <a:buChar char=""/>
                  <a:tabLst>
                    <a:tab pos="520700" algn="l"/>
                    <a:tab pos="2120900" algn="l"/>
                    <a:tab pos="3429000" algn="l"/>
                    <a:tab pos="4064000" algn="l"/>
                  </a:tabLst>
                  <a:defRPr>
                    <a:solidFill>
                      <a:schemeClr val="tx2"/>
                    </a:solidFill>
                    <a:latin typeface="Century Gothic" panose="020B0502020202020204" pitchFamily="34" charset="0"/>
                  </a:defRPr>
                </a:lvl7pPr>
                <a:lvl8pPr marL="3429000" indent="-228600" defTabSz="4572000" eaLnBrk="0" fontAlgn="base" hangingPunct="0">
                  <a:spcBef>
                    <a:spcPct val="20000"/>
                  </a:spcBef>
                  <a:spcAft>
                    <a:spcPct val="0"/>
                  </a:spcAft>
                  <a:buClr>
                    <a:schemeClr val="accent1"/>
                  </a:buClr>
                  <a:buSzPct val="60000"/>
                  <a:buFont typeface="Wingdings 2" panose="05020102010507070707" pitchFamily="18" charset="2"/>
                  <a:buChar char=""/>
                  <a:tabLst>
                    <a:tab pos="520700" algn="l"/>
                    <a:tab pos="2120900" algn="l"/>
                    <a:tab pos="3429000" algn="l"/>
                    <a:tab pos="4064000" algn="l"/>
                  </a:tabLst>
                  <a:defRPr>
                    <a:solidFill>
                      <a:schemeClr val="tx2"/>
                    </a:solidFill>
                    <a:latin typeface="Century Gothic" panose="020B0502020202020204" pitchFamily="34" charset="0"/>
                  </a:defRPr>
                </a:lvl8pPr>
                <a:lvl9pPr marL="3886200" indent="-228600" defTabSz="4572000" eaLnBrk="0" fontAlgn="base" hangingPunct="0">
                  <a:spcBef>
                    <a:spcPct val="20000"/>
                  </a:spcBef>
                  <a:spcAft>
                    <a:spcPct val="0"/>
                  </a:spcAft>
                  <a:buClr>
                    <a:schemeClr val="accent1"/>
                  </a:buClr>
                  <a:buSzPct val="60000"/>
                  <a:buFont typeface="Wingdings 2" panose="05020102010507070707" pitchFamily="18" charset="2"/>
                  <a:buChar char=""/>
                  <a:tabLst>
                    <a:tab pos="520700" algn="l"/>
                    <a:tab pos="2120900" algn="l"/>
                    <a:tab pos="3429000" algn="l"/>
                    <a:tab pos="4064000" algn="l"/>
                  </a:tabLst>
                  <a:defRPr>
                    <a:solidFill>
                      <a:schemeClr val="tx2"/>
                    </a:solidFill>
                    <a:latin typeface="Century Gothic" panose="020B0502020202020204" pitchFamily="34" charset="0"/>
                  </a:defRPr>
                </a:lvl9pPr>
              </a:lstStyle>
              <a:p>
                <a:pPr>
                  <a:spcBef>
                    <a:spcPct val="0"/>
                  </a:spcBef>
                  <a:buClrTx/>
                  <a:buSzTx/>
                  <a:buFontTx/>
                  <a:buNone/>
                </a:pPr>
                <a:r>
                  <a:rPr lang="cs-CZ" altLang="cs-CZ" sz="1600" b="1">
                    <a:solidFill>
                      <a:schemeClr val="tx1"/>
                    </a:solidFill>
                    <a:latin typeface="Arial" panose="020B0604020202020204" pitchFamily="34" charset="0"/>
                  </a:rPr>
                  <a:t>Classification</a:t>
                </a:r>
                <a:r>
                  <a:rPr lang="en-US" altLang="cs-CZ" sz="1600" b="1">
                    <a:solidFill>
                      <a:schemeClr val="tx1"/>
                    </a:solidFill>
                    <a:latin typeface="Arial" panose="020B0604020202020204" pitchFamily="34" charset="0"/>
                  </a:rPr>
                  <a:t>	 BMI (kg/m</a:t>
                </a:r>
                <a:r>
                  <a:rPr lang="en-US" altLang="cs-CZ" sz="1600" b="1" baseline="30000">
                    <a:solidFill>
                      <a:schemeClr val="tx1"/>
                    </a:solidFill>
                    <a:latin typeface="Arial" panose="020B0604020202020204" pitchFamily="34" charset="0"/>
                  </a:rPr>
                  <a:t>2</a:t>
                </a:r>
                <a:r>
                  <a:rPr lang="en-US" altLang="cs-CZ" sz="1600" b="1">
                    <a:solidFill>
                      <a:schemeClr val="tx1"/>
                    </a:solidFill>
                    <a:latin typeface="Arial" panose="020B0604020202020204" pitchFamily="34" charset="0"/>
                  </a:rPr>
                  <a:t>)	</a:t>
                </a:r>
                <a:r>
                  <a:rPr lang="cs-CZ" altLang="cs-CZ" sz="1600" b="1">
                    <a:solidFill>
                      <a:schemeClr val="tx1"/>
                    </a:solidFill>
                    <a:latin typeface="Arial" panose="020B0604020202020204" pitchFamily="34" charset="0"/>
                  </a:rPr>
                  <a:t>           metabolic rate</a:t>
                </a:r>
                <a:endParaRPr lang="en-US" altLang="cs-CZ" sz="1600" b="1">
                  <a:solidFill>
                    <a:schemeClr val="tx1"/>
                  </a:solidFill>
                  <a:latin typeface="Arial" panose="020B0604020202020204" pitchFamily="34" charset="0"/>
                </a:endParaRPr>
              </a:p>
              <a:p>
                <a:pPr>
                  <a:spcBef>
                    <a:spcPct val="0"/>
                  </a:spcBef>
                  <a:buClrTx/>
                  <a:buSzTx/>
                  <a:buFontTx/>
                  <a:buNone/>
                </a:pPr>
                <a:endParaRPr lang="en-US" altLang="cs-CZ" sz="1600" b="1">
                  <a:solidFill>
                    <a:schemeClr val="tx1"/>
                  </a:solidFill>
                  <a:latin typeface="Arial" panose="020B0604020202020204" pitchFamily="34" charset="0"/>
                </a:endParaRPr>
              </a:p>
              <a:p>
                <a:pPr>
                  <a:spcBef>
                    <a:spcPct val="0"/>
                  </a:spcBef>
                  <a:spcAft>
                    <a:spcPct val="50000"/>
                  </a:spcAft>
                  <a:buClrTx/>
                  <a:buSzTx/>
                  <a:buFontTx/>
                  <a:buNone/>
                </a:pPr>
                <a:r>
                  <a:rPr lang="cs-CZ" altLang="cs-CZ" sz="1600" b="1">
                    <a:solidFill>
                      <a:schemeClr val="tx1"/>
                    </a:solidFill>
                    <a:latin typeface="Arial" panose="020B0604020202020204" pitchFamily="34" charset="0"/>
                  </a:rPr>
                  <a:t>Normal body weight</a:t>
                </a:r>
                <a:r>
                  <a:rPr lang="en-US" altLang="cs-CZ" sz="1600" b="1">
                    <a:solidFill>
                      <a:schemeClr val="tx1"/>
                    </a:solidFill>
                    <a:latin typeface="Arial" panose="020B0604020202020204" pitchFamily="34" charset="0"/>
                  </a:rPr>
                  <a:t>	 18.5</a:t>
                </a:r>
                <a:r>
                  <a:rPr lang="en-US" altLang="cs-CZ" sz="1600" b="1">
                    <a:solidFill>
                      <a:schemeClr val="tx1"/>
                    </a:solidFill>
                    <a:latin typeface="Symbol" panose="05050102010706020507" pitchFamily="18" charset="2"/>
                  </a:rPr>
                  <a:t></a:t>
                </a:r>
                <a:r>
                  <a:rPr lang="en-US" altLang="cs-CZ" sz="1600" b="1">
                    <a:solidFill>
                      <a:schemeClr val="tx1"/>
                    </a:solidFill>
                    <a:latin typeface="Arial" panose="020B0604020202020204" pitchFamily="34" charset="0"/>
                  </a:rPr>
                  <a:t>24.9		</a:t>
                </a:r>
                <a:r>
                  <a:rPr lang="cs-CZ" altLang="cs-CZ" sz="1600" b="1">
                    <a:solidFill>
                      <a:schemeClr val="tx1"/>
                    </a:solidFill>
                    <a:latin typeface="Arial" panose="020B0604020202020204" pitchFamily="34" charset="0"/>
                  </a:rPr>
                  <a:t>average</a:t>
                </a:r>
                <a:endParaRPr lang="en-US" altLang="cs-CZ" sz="1600" b="1">
                  <a:solidFill>
                    <a:schemeClr val="tx1"/>
                  </a:solidFill>
                  <a:latin typeface="Arial" panose="020B0604020202020204" pitchFamily="34" charset="0"/>
                </a:endParaRPr>
              </a:p>
              <a:p>
                <a:pPr>
                  <a:spcBef>
                    <a:spcPct val="0"/>
                  </a:spcBef>
                  <a:buClrTx/>
                  <a:buSzTx/>
                  <a:buFontTx/>
                  <a:buNone/>
                </a:pPr>
                <a:endParaRPr lang="en-US" altLang="cs-CZ" sz="1600" b="1">
                  <a:solidFill>
                    <a:schemeClr val="tx1"/>
                  </a:solidFill>
                  <a:latin typeface="Symbol CE"/>
                </a:endParaRPr>
              </a:p>
              <a:p>
                <a:pPr>
                  <a:spcBef>
                    <a:spcPct val="0"/>
                  </a:spcBef>
                  <a:buClrTx/>
                  <a:buSzTx/>
                  <a:buFontTx/>
                  <a:buNone/>
                </a:pPr>
                <a:r>
                  <a:rPr lang="en-US" altLang="cs-CZ" sz="1600" b="1">
                    <a:solidFill>
                      <a:schemeClr val="tx1"/>
                    </a:solidFill>
                    <a:latin typeface="Arial" panose="020B0604020202020204" pitchFamily="34" charset="0"/>
                  </a:rPr>
                  <a:t>	</a:t>
                </a:r>
                <a:r>
                  <a:rPr lang="cs-CZ" altLang="cs-CZ" sz="1600" b="1">
                    <a:solidFill>
                      <a:schemeClr val="tx1"/>
                    </a:solidFill>
                    <a:latin typeface="Arial" panose="020B0604020202020204" pitchFamily="34" charset="0"/>
                  </a:rPr>
                  <a:t>Overweight</a:t>
                </a:r>
                <a:r>
                  <a:rPr lang="en-US" altLang="cs-CZ" sz="1600" b="1">
                    <a:solidFill>
                      <a:schemeClr val="tx1"/>
                    </a:solidFill>
                    <a:latin typeface="Arial" panose="020B0604020202020204" pitchFamily="34" charset="0"/>
                  </a:rPr>
                  <a:t>	 25</a:t>
                </a:r>
                <a:r>
                  <a:rPr lang="en-US" altLang="cs-CZ" sz="1600" b="1">
                    <a:solidFill>
                      <a:schemeClr val="tx1"/>
                    </a:solidFill>
                    <a:latin typeface="Symbol" panose="05050102010706020507" pitchFamily="18" charset="2"/>
                  </a:rPr>
                  <a:t></a:t>
                </a:r>
                <a:r>
                  <a:rPr lang="en-US" altLang="cs-CZ" sz="1600" b="1">
                    <a:solidFill>
                      <a:schemeClr val="tx1"/>
                    </a:solidFill>
                    <a:latin typeface="Arial" panose="020B0604020202020204" pitchFamily="34" charset="0"/>
                  </a:rPr>
                  <a:t>29.9		</a:t>
                </a:r>
                <a:r>
                  <a:rPr lang="cs-CZ" altLang="cs-CZ" sz="1600" b="1">
                    <a:solidFill>
                      <a:schemeClr val="tx1"/>
                    </a:solidFill>
                    <a:latin typeface="Arial" panose="020B0604020202020204" pitchFamily="34" charset="0"/>
                  </a:rPr>
                  <a:t>increased</a:t>
                </a:r>
                <a:endParaRPr lang="en-US" altLang="cs-CZ" sz="1600" b="1">
                  <a:solidFill>
                    <a:schemeClr val="tx1"/>
                  </a:solidFill>
                  <a:latin typeface="Arial" panose="020B0604020202020204" pitchFamily="34" charset="0"/>
                </a:endParaRPr>
              </a:p>
              <a:p>
                <a:pPr>
                  <a:spcBef>
                    <a:spcPct val="0"/>
                  </a:spcBef>
                  <a:buClrTx/>
                  <a:buSzTx/>
                  <a:buFontTx/>
                  <a:buNone/>
                </a:pPr>
                <a:r>
                  <a:rPr lang="en-US" altLang="cs-CZ" sz="1600" b="1">
                    <a:solidFill>
                      <a:schemeClr val="tx1"/>
                    </a:solidFill>
                    <a:latin typeface="Arial" panose="020B0604020202020204" pitchFamily="34" charset="0"/>
                  </a:rPr>
                  <a:t>	</a:t>
                </a:r>
                <a:r>
                  <a:rPr lang="cs-CZ" altLang="cs-CZ" sz="1600" b="1">
                    <a:solidFill>
                      <a:schemeClr val="tx1"/>
                    </a:solidFill>
                    <a:latin typeface="Arial" panose="020B0604020202020204" pitchFamily="34" charset="0"/>
                  </a:rPr>
                  <a:t>Obesity </a:t>
                </a:r>
                <a:r>
                  <a:rPr lang="en-US" altLang="cs-CZ" sz="1600" b="1">
                    <a:solidFill>
                      <a:schemeClr val="tx1"/>
                    </a:solidFill>
                    <a:latin typeface="Arial" panose="020B0604020202020204" pitchFamily="34" charset="0"/>
                  </a:rPr>
                  <a:t>I	 30.0</a:t>
                </a:r>
                <a:r>
                  <a:rPr lang="en-US" altLang="cs-CZ" sz="1600" b="1">
                    <a:solidFill>
                      <a:schemeClr val="tx1"/>
                    </a:solidFill>
                    <a:latin typeface="Symbol" panose="05050102010706020507" pitchFamily="18" charset="2"/>
                  </a:rPr>
                  <a:t></a:t>
                </a:r>
                <a:r>
                  <a:rPr lang="en-US" altLang="cs-CZ" sz="1600" b="1">
                    <a:solidFill>
                      <a:schemeClr val="tx1"/>
                    </a:solidFill>
                    <a:latin typeface="Arial" panose="020B0604020202020204" pitchFamily="34" charset="0"/>
                  </a:rPr>
                  <a:t>34.9		</a:t>
                </a:r>
                <a:r>
                  <a:rPr lang="cs-CZ" altLang="cs-CZ" sz="1600" b="1">
                    <a:solidFill>
                      <a:schemeClr val="tx1"/>
                    </a:solidFill>
                    <a:latin typeface="Arial" panose="020B0604020202020204" pitchFamily="34" charset="0"/>
                  </a:rPr>
                  <a:t>middle</a:t>
                </a:r>
                <a:endParaRPr lang="en-US" altLang="cs-CZ" sz="1600" b="1">
                  <a:solidFill>
                    <a:schemeClr val="tx1"/>
                  </a:solidFill>
                  <a:latin typeface="Arial" panose="020B0604020202020204" pitchFamily="34" charset="0"/>
                </a:endParaRPr>
              </a:p>
              <a:p>
                <a:pPr>
                  <a:spcBef>
                    <a:spcPct val="0"/>
                  </a:spcBef>
                  <a:buClrTx/>
                  <a:buSzTx/>
                  <a:buFontTx/>
                  <a:buNone/>
                </a:pPr>
                <a:r>
                  <a:rPr lang="en-US" altLang="cs-CZ" sz="1600" b="1">
                    <a:solidFill>
                      <a:schemeClr val="tx1"/>
                    </a:solidFill>
                    <a:latin typeface="Arial" panose="020B0604020202020204" pitchFamily="34" charset="0"/>
                  </a:rPr>
                  <a:t>	</a:t>
                </a:r>
                <a:r>
                  <a:rPr lang="cs-CZ" altLang="cs-CZ" sz="1600" b="1">
                    <a:solidFill>
                      <a:schemeClr val="tx1"/>
                    </a:solidFill>
                    <a:latin typeface="Arial" panose="020B0604020202020204" pitchFamily="34" charset="0"/>
                  </a:rPr>
                  <a:t>Obesity </a:t>
                </a:r>
                <a:r>
                  <a:rPr lang="en-US" altLang="cs-CZ" sz="1600" b="1">
                    <a:solidFill>
                      <a:schemeClr val="tx1"/>
                    </a:solidFill>
                    <a:latin typeface="Arial" panose="020B0604020202020204" pitchFamily="34" charset="0"/>
                  </a:rPr>
                  <a:t>II	 35.0</a:t>
                </a:r>
                <a:r>
                  <a:rPr lang="en-US" altLang="cs-CZ" sz="1600" b="1">
                    <a:solidFill>
                      <a:schemeClr val="tx1"/>
                    </a:solidFill>
                    <a:latin typeface="Symbol" panose="05050102010706020507" pitchFamily="18" charset="2"/>
                  </a:rPr>
                  <a:t></a:t>
                </a:r>
                <a:r>
                  <a:rPr lang="en-US" altLang="cs-CZ" sz="1600" b="1">
                    <a:solidFill>
                      <a:schemeClr val="tx1"/>
                    </a:solidFill>
                    <a:latin typeface="Arial" panose="020B0604020202020204" pitchFamily="34" charset="0"/>
                  </a:rPr>
                  <a:t>39.9		</a:t>
                </a:r>
                <a:r>
                  <a:rPr lang="cs-CZ" altLang="cs-CZ" sz="1600" b="1">
                    <a:solidFill>
                      <a:schemeClr val="tx1"/>
                    </a:solidFill>
                    <a:latin typeface="Arial" panose="020B0604020202020204" pitchFamily="34" charset="0"/>
                  </a:rPr>
                  <a:t>high</a:t>
                </a:r>
              </a:p>
              <a:p>
                <a:pPr>
                  <a:spcBef>
                    <a:spcPct val="0"/>
                  </a:spcBef>
                  <a:buClrTx/>
                  <a:buSzTx/>
                  <a:buFontTx/>
                  <a:buNone/>
                </a:pPr>
                <a:r>
                  <a:rPr lang="en-US" altLang="cs-CZ" sz="1600" b="1">
                    <a:solidFill>
                      <a:schemeClr val="tx1"/>
                    </a:solidFill>
                    <a:latin typeface="Arial" panose="020B0604020202020204" pitchFamily="34" charset="0"/>
                  </a:rPr>
                  <a:t>	</a:t>
                </a:r>
                <a:r>
                  <a:rPr lang="cs-CZ" altLang="cs-CZ" sz="1600" b="1">
                    <a:solidFill>
                      <a:schemeClr val="tx1"/>
                    </a:solidFill>
                    <a:latin typeface="Arial" panose="020B0604020202020204" pitchFamily="34" charset="0"/>
                  </a:rPr>
                  <a:t>Obesity </a:t>
                </a:r>
                <a:r>
                  <a:rPr lang="en-US" altLang="cs-CZ" sz="1600" b="1">
                    <a:solidFill>
                      <a:schemeClr val="tx1"/>
                    </a:solidFill>
                    <a:latin typeface="Arial" panose="020B0604020202020204" pitchFamily="34" charset="0"/>
                  </a:rPr>
                  <a:t>III	 </a:t>
                </a:r>
                <a:r>
                  <a:rPr lang="en-US" altLang="cs-CZ" sz="1600" b="1">
                    <a:solidFill>
                      <a:schemeClr val="tx1"/>
                    </a:solidFill>
                    <a:latin typeface="Symbol" panose="05050102010706020507" pitchFamily="18" charset="2"/>
                  </a:rPr>
                  <a:t></a:t>
                </a:r>
                <a:r>
                  <a:rPr lang="en-US" altLang="cs-CZ" sz="1600" b="1">
                    <a:solidFill>
                      <a:schemeClr val="tx1"/>
                    </a:solidFill>
                    <a:latin typeface="Arial" panose="020B0604020202020204" pitchFamily="34" charset="0"/>
                  </a:rPr>
                  <a:t>40.0</a:t>
                </a:r>
                <a:r>
                  <a:rPr lang="en-US" altLang="cs-CZ" sz="1600" b="1">
                    <a:solidFill>
                      <a:schemeClr val="tx1"/>
                    </a:solidFill>
                    <a:latin typeface="Symbol CE"/>
                  </a:rPr>
                  <a:t>	</a:t>
                </a:r>
                <a:r>
                  <a:rPr lang="en-US" altLang="cs-CZ" sz="1600" b="1">
                    <a:solidFill>
                      <a:schemeClr val="tx1"/>
                    </a:solidFill>
                    <a:latin typeface="Symbol" panose="05050102010706020507" pitchFamily="18" charset="2"/>
                  </a:rPr>
                  <a:t></a:t>
                </a:r>
                <a:r>
                  <a:rPr lang="en-US" altLang="cs-CZ" sz="1600" b="1">
                    <a:solidFill>
                      <a:schemeClr val="tx1"/>
                    </a:solidFill>
                    <a:latin typeface="Symbol CE"/>
                  </a:rPr>
                  <a:t>	</a:t>
                </a:r>
                <a:r>
                  <a:rPr lang="cs-CZ" altLang="cs-CZ" sz="1600" b="1">
                    <a:solidFill>
                      <a:schemeClr val="tx1"/>
                    </a:solidFill>
                    <a:latin typeface="Symbol CE"/>
                  </a:rPr>
                  <a:t>very high </a:t>
                </a:r>
                <a:endParaRPr lang="en-US" altLang="cs-CZ" sz="1600" b="1">
                  <a:solidFill>
                    <a:schemeClr val="tx1"/>
                  </a:solidFill>
                  <a:latin typeface="Symbol CE"/>
                </a:endParaRPr>
              </a:p>
              <a:p>
                <a:pPr eaLnBrk="1" latinLnBrk="1">
                  <a:spcBef>
                    <a:spcPct val="0"/>
                  </a:spcBef>
                  <a:buClrTx/>
                  <a:buSzTx/>
                  <a:buFontTx/>
                  <a:buNone/>
                </a:pPr>
                <a:endParaRPr lang="en-US" altLang="cs-CZ" sz="1600" b="1">
                  <a:solidFill>
                    <a:schemeClr val="tx1"/>
                  </a:solidFill>
                  <a:latin typeface="Symbol CE"/>
                </a:endParaRPr>
              </a:p>
            </p:txBody>
          </p:sp>
          <p:sp>
            <p:nvSpPr>
              <p:cNvPr id="49207" name="Line 53">
                <a:extLst>
                  <a:ext uri="{FF2B5EF4-FFF2-40B4-BE49-F238E27FC236}">
                    <a16:creationId xmlns:a16="http://schemas.microsoft.com/office/drawing/2014/main" id="{60900B00-D803-4EB1-B9C0-A56A80A7FEE6}"/>
                  </a:ext>
                </a:extLst>
              </p:cNvPr>
              <p:cNvSpPr>
                <a:spLocks noChangeShapeType="1"/>
              </p:cNvSpPr>
              <p:nvPr/>
            </p:nvSpPr>
            <p:spPr bwMode="auto">
              <a:xfrm>
                <a:off x="2321" y="2411"/>
                <a:ext cx="3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49162" name="Line 54">
              <a:extLst>
                <a:ext uri="{FF2B5EF4-FFF2-40B4-BE49-F238E27FC236}">
                  <a16:creationId xmlns:a16="http://schemas.microsoft.com/office/drawing/2014/main" id="{AD67A321-7A61-4EDB-9CB0-B5D30CBB513F}"/>
                </a:ext>
              </a:extLst>
            </p:cNvPr>
            <p:cNvSpPr>
              <a:spLocks noChangeShapeType="1"/>
            </p:cNvSpPr>
            <p:nvPr/>
          </p:nvSpPr>
          <p:spPr bwMode="auto">
            <a:xfrm>
              <a:off x="2312" y="3899"/>
              <a:ext cx="35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49158" name="Rectangle 55">
            <a:extLst>
              <a:ext uri="{FF2B5EF4-FFF2-40B4-BE49-F238E27FC236}">
                <a16:creationId xmlns:a16="http://schemas.microsoft.com/office/drawing/2014/main" id="{03D1CF44-B09C-4AD0-99E8-56C19B07C2BA}"/>
              </a:ext>
            </a:extLst>
          </p:cNvPr>
          <p:cNvSpPr>
            <a:spLocks noChangeArrowheads="1"/>
          </p:cNvSpPr>
          <p:nvPr/>
        </p:nvSpPr>
        <p:spPr bwMode="auto">
          <a:xfrm>
            <a:off x="5575300" y="2443164"/>
            <a:ext cx="1011496" cy="35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nSpc>
                <a:spcPct val="70000"/>
              </a:lnSpc>
              <a:spcBef>
                <a:spcPct val="50000"/>
              </a:spcBef>
              <a:buClrTx/>
              <a:buSzTx/>
              <a:buFontTx/>
              <a:buNone/>
            </a:pPr>
            <a:r>
              <a:rPr lang="en-US" altLang="cs-CZ" sz="2400" b="1">
                <a:solidFill>
                  <a:schemeClr val="tx1"/>
                </a:solidFill>
                <a:latin typeface="Arial" panose="020B0604020202020204" pitchFamily="34" charset="0"/>
              </a:rPr>
              <a:t>BMI =</a:t>
            </a:r>
          </a:p>
        </p:txBody>
      </p:sp>
      <p:sp>
        <p:nvSpPr>
          <p:cNvPr id="2" name="Zástupný symbol pro zápatí 1">
            <a:extLst>
              <a:ext uri="{FF2B5EF4-FFF2-40B4-BE49-F238E27FC236}">
                <a16:creationId xmlns:a16="http://schemas.microsoft.com/office/drawing/2014/main" id="{DAFD506E-2D4D-48B9-8E2F-177B1E6C73F5}"/>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3BDF175E-A391-4C1E-B825-7CE18F6E3CA7}"/>
              </a:ext>
            </a:extLst>
          </p:cNvPr>
          <p:cNvSpPr>
            <a:spLocks noGrp="1"/>
          </p:cNvSpPr>
          <p:nvPr>
            <p:ph type="sldNum" sz="quarter" idx="12"/>
          </p:nvPr>
        </p:nvSpPr>
        <p:spPr/>
        <p:txBody>
          <a:bodyPr/>
          <a:lstStyle/>
          <a:p>
            <a:pPr>
              <a:defRPr/>
            </a:pPr>
            <a:fld id="{F24A8438-1C1F-4AF3-B838-7FD127EA2A0C}" type="slidenum">
              <a:rPr lang="cs-CZ" altLang="en-US" smtClean="0"/>
              <a:pPr>
                <a:defRPr/>
              </a:pPr>
              <a:t>35</a:t>
            </a:fld>
            <a:endParaRPr lang="cs-CZ" altLang="en-US"/>
          </a:p>
        </p:txBody>
      </p:sp>
    </p:spTree>
    <p:extLst>
      <p:ext uri="{BB962C8B-B14F-4D97-AF65-F5344CB8AC3E}">
        <p14:creationId xmlns:p14="http://schemas.microsoft.com/office/powerpoint/2010/main" val="38440193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15323C3-D3BF-4F6C-BCEE-6EA501C27E55}"/>
              </a:ext>
            </a:extLst>
          </p:cNvPr>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51203" name="Rectangle 3">
            <a:extLst>
              <a:ext uri="{FF2B5EF4-FFF2-40B4-BE49-F238E27FC236}">
                <a16:creationId xmlns:a16="http://schemas.microsoft.com/office/drawing/2014/main" id="{55F2C481-2092-44D6-AAFA-1F43ACC50BF8}"/>
              </a:ext>
            </a:extLst>
          </p:cNvPr>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51204" name="Rectangle 4">
            <a:extLst>
              <a:ext uri="{FF2B5EF4-FFF2-40B4-BE49-F238E27FC236}">
                <a16:creationId xmlns:a16="http://schemas.microsoft.com/office/drawing/2014/main" id="{5B94FDD6-D668-4238-BD2F-52093FAF4A19}"/>
              </a:ext>
            </a:extLst>
          </p:cNvPr>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51205" name="Rectangle 5">
            <a:extLst>
              <a:ext uri="{FF2B5EF4-FFF2-40B4-BE49-F238E27FC236}">
                <a16:creationId xmlns:a16="http://schemas.microsoft.com/office/drawing/2014/main" id="{C0882301-DF95-4215-8D35-1B8BCDDE2E5A}"/>
              </a:ext>
            </a:extLst>
          </p:cNvPr>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25606" name="Rectangle 6">
            <a:extLst>
              <a:ext uri="{FF2B5EF4-FFF2-40B4-BE49-F238E27FC236}">
                <a16:creationId xmlns:a16="http://schemas.microsoft.com/office/drawing/2014/main" id="{50351C79-358B-4BC9-92CA-38B1934E1939}"/>
              </a:ext>
            </a:extLst>
          </p:cNvPr>
          <p:cNvSpPr>
            <a:spLocks noGrp="1" noChangeArrowheads="1"/>
          </p:cNvSpPr>
          <p:nvPr>
            <p:ph type="title"/>
          </p:nvPr>
        </p:nvSpPr>
        <p:spPr>
          <a:xfrm>
            <a:off x="1701800" y="-17463"/>
            <a:ext cx="8445500" cy="1143001"/>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t" anchorCtr="0">
            <a:noAutofit/>
          </a:bodyPr>
          <a:lstStyle/>
          <a:p>
            <a:pPr fontAlgn="auto">
              <a:spcAft>
                <a:spcPts val="0"/>
              </a:spcAft>
              <a:defRPr/>
            </a:pPr>
            <a:r>
              <a:rPr lang="en-US"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waist size</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seems</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to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be</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the</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best</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indicator</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of</a:t>
            </a:r>
            <a:r>
              <a:rPr 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a:t>
            </a:r>
            <a:r>
              <a:rPr lang="cs-CZ" sz="2800" dirty="0" err="1">
                <a:solidFill>
                  <a:schemeClr val="tx1"/>
                </a:solidFill>
                <a:effectLst>
                  <a:outerShdw blurRad="38100" dist="38100" dir="2700000" algn="tl">
                    <a:srgbClr val="000000">
                      <a:alpha val="43137"/>
                    </a:srgbClr>
                  </a:outerShdw>
                  <a:reflection blurRad="12700" stA="48000" endA="300" endPos="55000" dir="5400000" sy="-90000" algn="bl" rotWithShape="0"/>
                </a:effectLst>
              </a:rPr>
              <a:t>visceral</a:t>
            </a:r>
            <a:r>
              <a:rPr lang="cs-CZ" alt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rPr>
              <a:t> obesity</a:t>
            </a:r>
            <a:endParaRPr lang="en-US" altLang="cs-CZ" sz="2800" dirty="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grpSp>
        <p:nvGrpSpPr>
          <p:cNvPr id="51207" name="Group 7">
            <a:extLst>
              <a:ext uri="{FF2B5EF4-FFF2-40B4-BE49-F238E27FC236}">
                <a16:creationId xmlns:a16="http://schemas.microsoft.com/office/drawing/2014/main" id="{60404F96-C47A-4851-82F9-D23516429DE9}"/>
              </a:ext>
            </a:extLst>
          </p:cNvPr>
          <p:cNvGrpSpPr>
            <a:grpSpLocks/>
          </p:cNvGrpSpPr>
          <p:nvPr/>
        </p:nvGrpSpPr>
        <p:grpSpPr bwMode="auto">
          <a:xfrm>
            <a:off x="1524000" y="1557338"/>
            <a:ext cx="9196388" cy="4895850"/>
            <a:chOff x="249" y="1022"/>
            <a:chExt cx="6516" cy="3084"/>
          </a:xfrm>
        </p:grpSpPr>
        <p:grpSp>
          <p:nvGrpSpPr>
            <p:cNvPr id="51208" name="Group 8">
              <a:extLst>
                <a:ext uri="{FF2B5EF4-FFF2-40B4-BE49-F238E27FC236}">
                  <a16:creationId xmlns:a16="http://schemas.microsoft.com/office/drawing/2014/main" id="{56E0CE8E-7FB8-4F1E-9B17-8B8E0BCE596B}"/>
                </a:ext>
              </a:extLst>
            </p:cNvPr>
            <p:cNvGrpSpPr>
              <a:grpSpLocks/>
            </p:cNvGrpSpPr>
            <p:nvPr/>
          </p:nvGrpSpPr>
          <p:grpSpPr bwMode="auto">
            <a:xfrm>
              <a:off x="2553" y="1022"/>
              <a:ext cx="1320" cy="2704"/>
              <a:chOff x="2553" y="1022"/>
              <a:chExt cx="1320" cy="2704"/>
            </a:xfrm>
          </p:grpSpPr>
          <p:sp>
            <p:nvSpPr>
              <p:cNvPr id="51234" name="Freeform 9">
                <a:extLst>
                  <a:ext uri="{FF2B5EF4-FFF2-40B4-BE49-F238E27FC236}">
                    <a16:creationId xmlns:a16="http://schemas.microsoft.com/office/drawing/2014/main" id="{84E7C308-ED47-4F93-9F12-9B82EA1ED0D8}"/>
                  </a:ext>
                </a:extLst>
              </p:cNvPr>
              <p:cNvSpPr>
                <a:spLocks/>
              </p:cNvSpPr>
              <p:nvPr/>
            </p:nvSpPr>
            <p:spPr bwMode="auto">
              <a:xfrm>
                <a:off x="2747" y="1285"/>
                <a:ext cx="168" cy="166"/>
              </a:xfrm>
              <a:custGeom>
                <a:avLst/>
                <a:gdLst>
                  <a:gd name="T0" fmla="*/ 69 w 168"/>
                  <a:gd name="T1" fmla="*/ 0 h 166"/>
                  <a:gd name="T2" fmla="*/ 17 w 168"/>
                  <a:gd name="T3" fmla="*/ 2 h 166"/>
                  <a:gd name="T4" fmla="*/ 63 w 168"/>
                  <a:gd name="T5" fmla="*/ 9 h 166"/>
                  <a:gd name="T6" fmla="*/ 17 w 168"/>
                  <a:gd name="T7" fmla="*/ 15 h 166"/>
                  <a:gd name="T8" fmla="*/ 41 w 168"/>
                  <a:gd name="T9" fmla="*/ 19 h 166"/>
                  <a:gd name="T10" fmla="*/ 24 w 168"/>
                  <a:gd name="T11" fmla="*/ 29 h 166"/>
                  <a:gd name="T12" fmla="*/ 52 w 168"/>
                  <a:gd name="T13" fmla="*/ 29 h 166"/>
                  <a:gd name="T14" fmla="*/ 7 w 168"/>
                  <a:gd name="T15" fmla="*/ 42 h 166"/>
                  <a:gd name="T16" fmla="*/ 56 w 168"/>
                  <a:gd name="T17" fmla="*/ 40 h 166"/>
                  <a:gd name="T18" fmla="*/ 24 w 168"/>
                  <a:gd name="T19" fmla="*/ 55 h 166"/>
                  <a:gd name="T20" fmla="*/ 26 w 168"/>
                  <a:gd name="T21" fmla="*/ 53 h 166"/>
                  <a:gd name="T22" fmla="*/ 30 w 168"/>
                  <a:gd name="T23" fmla="*/ 52 h 166"/>
                  <a:gd name="T24" fmla="*/ 37 w 168"/>
                  <a:gd name="T25" fmla="*/ 48 h 166"/>
                  <a:gd name="T26" fmla="*/ 45 w 168"/>
                  <a:gd name="T27" fmla="*/ 44 h 166"/>
                  <a:gd name="T28" fmla="*/ 52 w 168"/>
                  <a:gd name="T29" fmla="*/ 40 h 166"/>
                  <a:gd name="T30" fmla="*/ 56 w 168"/>
                  <a:gd name="T31" fmla="*/ 38 h 166"/>
                  <a:gd name="T32" fmla="*/ 59 w 168"/>
                  <a:gd name="T33" fmla="*/ 36 h 166"/>
                  <a:gd name="T34" fmla="*/ 59 w 168"/>
                  <a:gd name="T35" fmla="*/ 38 h 166"/>
                  <a:gd name="T36" fmla="*/ 56 w 168"/>
                  <a:gd name="T37" fmla="*/ 40 h 166"/>
                  <a:gd name="T38" fmla="*/ 52 w 168"/>
                  <a:gd name="T39" fmla="*/ 44 h 166"/>
                  <a:gd name="T40" fmla="*/ 45 w 168"/>
                  <a:gd name="T41" fmla="*/ 48 h 166"/>
                  <a:gd name="T42" fmla="*/ 37 w 168"/>
                  <a:gd name="T43" fmla="*/ 52 h 166"/>
                  <a:gd name="T44" fmla="*/ 30 w 168"/>
                  <a:gd name="T45" fmla="*/ 55 h 166"/>
                  <a:gd name="T46" fmla="*/ 24 w 168"/>
                  <a:gd name="T47" fmla="*/ 59 h 166"/>
                  <a:gd name="T48" fmla="*/ 17 w 168"/>
                  <a:gd name="T49" fmla="*/ 63 h 166"/>
                  <a:gd name="T50" fmla="*/ 14 w 168"/>
                  <a:gd name="T51" fmla="*/ 65 h 166"/>
                  <a:gd name="T52" fmla="*/ 41 w 168"/>
                  <a:gd name="T53" fmla="*/ 65 h 166"/>
                  <a:gd name="T54" fmla="*/ 14 w 168"/>
                  <a:gd name="T55" fmla="*/ 86 h 166"/>
                  <a:gd name="T56" fmla="*/ 69 w 168"/>
                  <a:gd name="T57" fmla="*/ 73 h 166"/>
                  <a:gd name="T58" fmla="*/ 0 w 168"/>
                  <a:gd name="T59" fmla="*/ 96 h 166"/>
                  <a:gd name="T60" fmla="*/ 41 w 168"/>
                  <a:gd name="T61" fmla="*/ 92 h 166"/>
                  <a:gd name="T62" fmla="*/ 17 w 168"/>
                  <a:gd name="T63" fmla="*/ 105 h 166"/>
                  <a:gd name="T64" fmla="*/ 69 w 168"/>
                  <a:gd name="T65" fmla="*/ 92 h 166"/>
                  <a:gd name="T66" fmla="*/ 45 w 168"/>
                  <a:gd name="T67" fmla="*/ 109 h 166"/>
                  <a:gd name="T68" fmla="*/ 73 w 168"/>
                  <a:gd name="T69" fmla="*/ 105 h 166"/>
                  <a:gd name="T70" fmla="*/ 45 w 168"/>
                  <a:gd name="T71" fmla="*/ 124 h 166"/>
                  <a:gd name="T72" fmla="*/ 73 w 168"/>
                  <a:gd name="T73" fmla="*/ 119 h 166"/>
                  <a:gd name="T74" fmla="*/ 56 w 168"/>
                  <a:gd name="T75" fmla="*/ 142 h 166"/>
                  <a:gd name="T76" fmla="*/ 97 w 168"/>
                  <a:gd name="T77" fmla="*/ 119 h 166"/>
                  <a:gd name="T78" fmla="*/ 80 w 168"/>
                  <a:gd name="T79" fmla="*/ 146 h 166"/>
                  <a:gd name="T80" fmla="*/ 120 w 168"/>
                  <a:gd name="T81" fmla="*/ 119 h 166"/>
                  <a:gd name="T82" fmla="*/ 80 w 168"/>
                  <a:gd name="T83" fmla="*/ 146 h 166"/>
                  <a:gd name="T84" fmla="*/ 132 w 168"/>
                  <a:gd name="T85" fmla="*/ 128 h 166"/>
                  <a:gd name="T86" fmla="*/ 87 w 168"/>
                  <a:gd name="T87" fmla="*/ 165 h 166"/>
                  <a:gd name="T88" fmla="*/ 137 w 168"/>
                  <a:gd name="T89" fmla="*/ 147 h 166"/>
                  <a:gd name="T90" fmla="*/ 87 w 168"/>
                  <a:gd name="T91" fmla="*/ 165 h 166"/>
                  <a:gd name="T92" fmla="*/ 167 w 168"/>
                  <a:gd name="T93" fmla="*/ 14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 h="166">
                    <a:moveTo>
                      <a:pt x="69" y="0"/>
                    </a:moveTo>
                    <a:lnTo>
                      <a:pt x="17" y="2"/>
                    </a:lnTo>
                    <a:lnTo>
                      <a:pt x="63" y="9"/>
                    </a:lnTo>
                    <a:lnTo>
                      <a:pt x="17" y="15"/>
                    </a:lnTo>
                    <a:lnTo>
                      <a:pt x="41" y="19"/>
                    </a:lnTo>
                    <a:lnTo>
                      <a:pt x="24" y="29"/>
                    </a:lnTo>
                    <a:lnTo>
                      <a:pt x="52" y="29"/>
                    </a:lnTo>
                    <a:lnTo>
                      <a:pt x="7" y="42"/>
                    </a:lnTo>
                    <a:lnTo>
                      <a:pt x="56" y="40"/>
                    </a:lnTo>
                    <a:lnTo>
                      <a:pt x="24" y="55"/>
                    </a:lnTo>
                    <a:lnTo>
                      <a:pt x="26" y="53"/>
                    </a:lnTo>
                    <a:lnTo>
                      <a:pt x="30" y="52"/>
                    </a:lnTo>
                    <a:lnTo>
                      <a:pt x="37" y="48"/>
                    </a:lnTo>
                    <a:lnTo>
                      <a:pt x="45" y="44"/>
                    </a:lnTo>
                    <a:lnTo>
                      <a:pt x="52" y="40"/>
                    </a:lnTo>
                    <a:lnTo>
                      <a:pt x="56" y="38"/>
                    </a:lnTo>
                    <a:lnTo>
                      <a:pt x="59" y="36"/>
                    </a:lnTo>
                    <a:lnTo>
                      <a:pt x="59" y="38"/>
                    </a:lnTo>
                    <a:lnTo>
                      <a:pt x="56" y="40"/>
                    </a:lnTo>
                    <a:lnTo>
                      <a:pt x="52" y="44"/>
                    </a:lnTo>
                    <a:lnTo>
                      <a:pt x="45" y="48"/>
                    </a:lnTo>
                    <a:lnTo>
                      <a:pt x="37" y="52"/>
                    </a:lnTo>
                    <a:lnTo>
                      <a:pt x="30" y="55"/>
                    </a:lnTo>
                    <a:lnTo>
                      <a:pt x="24" y="59"/>
                    </a:lnTo>
                    <a:lnTo>
                      <a:pt x="17" y="63"/>
                    </a:lnTo>
                    <a:lnTo>
                      <a:pt x="14" y="65"/>
                    </a:lnTo>
                    <a:lnTo>
                      <a:pt x="41" y="65"/>
                    </a:lnTo>
                    <a:lnTo>
                      <a:pt x="14" y="86"/>
                    </a:lnTo>
                    <a:lnTo>
                      <a:pt x="69" y="73"/>
                    </a:lnTo>
                    <a:lnTo>
                      <a:pt x="0" y="96"/>
                    </a:lnTo>
                    <a:lnTo>
                      <a:pt x="41" y="92"/>
                    </a:lnTo>
                    <a:lnTo>
                      <a:pt x="17" y="105"/>
                    </a:lnTo>
                    <a:lnTo>
                      <a:pt x="69" y="92"/>
                    </a:lnTo>
                    <a:lnTo>
                      <a:pt x="45" y="109"/>
                    </a:lnTo>
                    <a:lnTo>
                      <a:pt x="73" y="105"/>
                    </a:lnTo>
                    <a:lnTo>
                      <a:pt x="45" y="124"/>
                    </a:lnTo>
                    <a:lnTo>
                      <a:pt x="73" y="119"/>
                    </a:lnTo>
                    <a:lnTo>
                      <a:pt x="56" y="142"/>
                    </a:lnTo>
                    <a:lnTo>
                      <a:pt x="97" y="119"/>
                    </a:lnTo>
                    <a:lnTo>
                      <a:pt x="80" y="146"/>
                    </a:lnTo>
                    <a:lnTo>
                      <a:pt x="120" y="119"/>
                    </a:lnTo>
                    <a:lnTo>
                      <a:pt x="80" y="146"/>
                    </a:lnTo>
                    <a:lnTo>
                      <a:pt x="132" y="128"/>
                    </a:lnTo>
                    <a:lnTo>
                      <a:pt x="87" y="165"/>
                    </a:lnTo>
                    <a:lnTo>
                      <a:pt x="137" y="147"/>
                    </a:lnTo>
                    <a:lnTo>
                      <a:pt x="87" y="165"/>
                    </a:lnTo>
                    <a:lnTo>
                      <a:pt x="167" y="1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35" name="Freeform 10">
                <a:extLst>
                  <a:ext uri="{FF2B5EF4-FFF2-40B4-BE49-F238E27FC236}">
                    <a16:creationId xmlns:a16="http://schemas.microsoft.com/office/drawing/2014/main" id="{820F00D4-AF04-4F9E-84D7-6E7A23B8D875}"/>
                  </a:ext>
                </a:extLst>
              </p:cNvPr>
              <p:cNvSpPr>
                <a:spLocks/>
              </p:cNvSpPr>
              <p:nvPr/>
            </p:nvSpPr>
            <p:spPr bwMode="auto">
              <a:xfrm>
                <a:off x="2708" y="1152"/>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36" name="Freeform 11">
                <a:extLst>
                  <a:ext uri="{FF2B5EF4-FFF2-40B4-BE49-F238E27FC236}">
                    <a16:creationId xmlns:a16="http://schemas.microsoft.com/office/drawing/2014/main" id="{CA813CC5-E9D7-4D71-9785-D54F80983742}"/>
                  </a:ext>
                </a:extLst>
              </p:cNvPr>
              <p:cNvSpPr>
                <a:spLocks/>
              </p:cNvSpPr>
              <p:nvPr/>
            </p:nvSpPr>
            <p:spPr bwMode="auto">
              <a:xfrm>
                <a:off x="2708" y="1152"/>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37" name="Freeform 12">
                <a:extLst>
                  <a:ext uri="{FF2B5EF4-FFF2-40B4-BE49-F238E27FC236}">
                    <a16:creationId xmlns:a16="http://schemas.microsoft.com/office/drawing/2014/main" id="{AE4C9418-06C6-4AA4-8537-D81399270C75}"/>
                  </a:ext>
                </a:extLst>
              </p:cNvPr>
              <p:cNvSpPr>
                <a:spLocks/>
              </p:cNvSpPr>
              <p:nvPr/>
            </p:nvSpPr>
            <p:spPr bwMode="auto">
              <a:xfrm>
                <a:off x="3116" y="1239"/>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123 w 176"/>
                  <a:gd name="T109" fmla="*/ 157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lnTo>
                      <a:pt x="123" y="15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38" name="Freeform 13">
                <a:extLst>
                  <a:ext uri="{FF2B5EF4-FFF2-40B4-BE49-F238E27FC236}">
                    <a16:creationId xmlns:a16="http://schemas.microsoft.com/office/drawing/2014/main" id="{5F3D3832-7ADB-46C0-AE93-1D89ABC37FCF}"/>
                  </a:ext>
                </a:extLst>
              </p:cNvPr>
              <p:cNvSpPr>
                <a:spLocks/>
              </p:cNvSpPr>
              <p:nvPr/>
            </p:nvSpPr>
            <p:spPr bwMode="auto">
              <a:xfrm>
                <a:off x="3116" y="1239"/>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39" name="Freeform 14">
                <a:extLst>
                  <a:ext uri="{FF2B5EF4-FFF2-40B4-BE49-F238E27FC236}">
                    <a16:creationId xmlns:a16="http://schemas.microsoft.com/office/drawing/2014/main" id="{006110DF-4F3C-4867-B527-A1A7593BE6B0}"/>
                  </a:ext>
                </a:extLst>
              </p:cNvPr>
              <p:cNvSpPr>
                <a:spLocks/>
              </p:cNvSpPr>
              <p:nvPr/>
            </p:nvSpPr>
            <p:spPr bwMode="auto">
              <a:xfrm>
                <a:off x="3188" y="1252"/>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0" name="Freeform 15">
                <a:extLst>
                  <a:ext uri="{FF2B5EF4-FFF2-40B4-BE49-F238E27FC236}">
                    <a16:creationId xmlns:a16="http://schemas.microsoft.com/office/drawing/2014/main" id="{42D410A6-764A-412A-9BE4-58CA5E5A1399}"/>
                  </a:ext>
                </a:extLst>
              </p:cNvPr>
              <p:cNvSpPr>
                <a:spLocks/>
              </p:cNvSpPr>
              <p:nvPr/>
            </p:nvSpPr>
            <p:spPr bwMode="auto">
              <a:xfrm>
                <a:off x="3188" y="1252"/>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1" name="Freeform 16">
                <a:extLst>
                  <a:ext uri="{FF2B5EF4-FFF2-40B4-BE49-F238E27FC236}">
                    <a16:creationId xmlns:a16="http://schemas.microsoft.com/office/drawing/2014/main" id="{14073702-9C74-4EF4-8483-61D10A662D4B}"/>
                  </a:ext>
                </a:extLst>
              </p:cNvPr>
              <p:cNvSpPr>
                <a:spLocks/>
              </p:cNvSpPr>
              <p:nvPr/>
            </p:nvSpPr>
            <p:spPr bwMode="auto">
              <a:xfrm>
                <a:off x="3227" y="1248"/>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2" name="Freeform 17">
                <a:extLst>
                  <a:ext uri="{FF2B5EF4-FFF2-40B4-BE49-F238E27FC236}">
                    <a16:creationId xmlns:a16="http://schemas.microsoft.com/office/drawing/2014/main" id="{A3B19FE5-4518-44FD-AFEF-3731E269F5A1}"/>
                  </a:ext>
                </a:extLst>
              </p:cNvPr>
              <p:cNvSpPr>
                <a:spLocks/>
              </p:cNvSpPr>
              <p:nvPr/>
            </p:nvSpPr>
            <p:spPr bwMode="auto">
              <a:xfrm>
                <a:off x="3227" y="1248"/>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3" name="Freeform 18">
                <a:extLst>
                  <a:ext uri="{FF2B5EF4-FFF2-40B4-BE49-F238E27FC236}">
                    <a16:creationId xmlns:a16="http://schemas.microsoft.com/office/drawing/2014/main" id="{8728D076-548E-4695-A974-C6C844251965}"/>
                  </a:ext>
                </a:extLst>
              </p:cNvPr>
              <p:cNvSpPr>
                <a:spLocks/>
              </p:cNvSpPr>
              <p:nvPr/>
            </p:nvSpPr>
            <p:spPr bwMode="auto">
              <a:xfrm>
                <a:off x="3075" y="1354"/>
                <a:ext cx="90" cy="78"/>
              </a:xfrm>
              <a:custGeom>
                <a:avLst/>
                <a:gdLst>
                  <a:gd name="T0" fmla="*/ 89 w 90"/>
                  <a:gd name="T1" fmla="*/ 77 h 78"/>
                  <a:gd name="T2" fmla="*/ 84 w 90"/>
                  <a:gd name="T3" fmla="*/ 77 h 78"/>
                  <a:gd name="T4" fmla="*/ 76 w 90"/>
                  <a:gd name="T5" fmla="*/ 75 h 78"/>
                  <a:gd name="T6" fmla="*/ 65 w 90"/>
                  <a:gd name="T7" fmla="*/ 73 h 78"/>
                  <a:gd name="T8" fmla="*/ 50 w 90"/>
                  <a:gd name="T9" fmla="*/ 67 h 78"/>
                  <a:gd name="T10" fmla="*/ 41 w 90"/>
                  <a:gd name="T11" fmla="*/ 63 h 78"/>
                  <a:gd name="T12" fmla="*/ 32 w 90"/>
                  <a:gd name="T13" fmla="*/ 57 h 78"/>
                  <a:gd name="T14" fmla="*/ 26 w 90"/>
                  <a:gd name="T15" fmla="*/ 52 h 78"/>
                  <a:gd name="T16" fmla="*/ 19 w 90"/>
                  <a:gd name="T17" fmla="*/ 44 h 78"/>
                  <a:gd name="T18" fmla="*/ 13 w 90"/>
                  <a:gd name="T19" fmla="*/ 34 h 78"/>
                  <a:gd name="T20" fmla="*/ 8 w 90"/>
                  <a:gd name="T21" fmla="*/ 25 h 78"/>
                  <a:gd name="T22" fmla="*/ 5 w 90"/>
                  <a:gd name="T23" fmla="*/ 13 h 78"/>
                  <a:gd name="T24" fmla="*/ 0 w 90"/>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89" y="77"/>
                    </a:moveTo>
                    <a:lnTo>
                      <a:pt x="84" y="77"/>
                    </a:lnTo>
                    <a:lnTo>
                      <a:pt x="76" y="75"/>
                    </a:lnTo>
                    <a:lnTo>
                      <a:pt x="65" y="73"/>
                    </a:lnTo>
                    <a:lnTo>
                      <a:pt x="50" y="67"/>
                    </a:lnTo>
                    <a:lnTo>
                      <a:pt x="41" y="63"/>
                    </a:lnTo>
                    <a:lnTo>
                      <a:pt x="32" y="57"/>
                    </a:lnTo>
                    <a:lnTo>
                      <a:pt x="26" y="52"/>
                    </a:lnTo>
                    <a:lnTo>
                      <a:pt x="19" y="44"/>
                    </a:lnTo>
                    <a:lnTo>
                      <a:pt x="13" y="34"/>
                    </a:lnTo>
                    <a:lnTo>
                      <a:pt x="8" y="25"/>
                    </a:lnTo>
                    <a:lnTo>
                      <a:pt x="5"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4" name="Freeform 19">
                <a:extLst>
                  <a:ext uri="{FF2B5EF4-FFF2-40B4-BE49-F238E27FC236}">
                    <a16:creationId xmlns:a16="http://schemas.microsoft.com/office/drawing/2014/main" id="{C4203AEE-77C1-4AF3-B1F1-243656D512AF}"/>
                  </a:ext>
                </a:extLst>
              </p:cNvPr>
              <p:cNvSpPr>
                <a:spLocks/>
              </p:cNvSpPr>
              <p:nvPr/>
            </p:nvSpPr>
            <p:spPr bwMode="auto">
              <a:xfrm>
                <a:off x="3055" y="1452"/>
                <a:ext cx="247" cy="127"/>
              </a:xfrm>
              <a:custGeom>
                <a:avLst/>
                <a:gdLst>
                  <a:gd name="T0" fmla="*/ 246 w 247"/>
                  <a:gd name="T1" fmla="*/ 117 h 127"/>
                  <a:gd name="T2" fmla="*/ 244 w 247"/>
                  <a:gd name="T3" fmla="*/ 119 h 127"/>
                  <a:gd name="T4" fmla="*/ 237 w 247"/>
                  <a:gd name="T5" fmla="*/ 121 h 127"/>
                  <a:gd name="T6" fmla="*/ 227 w 247"/>
                  <a:gd name="T7" fmla="*/ 124 h 127"/>
                  <a:gd name="T8" fmla="*/ 211 w 247"/>
                  <a:gd name="T9" fmla="*/ 126 h 127"/>
                  <a:gd name="T10" fmla="*/ 194 w 247"/>
                  <a:gd name="T11" fmla="*/ 126 h 127"/>
                  <a:gd name="T12" fmla="*/ 175 w 247"/>
                  <a:gd name="T13" fmla="*/ 124 h 127"/>
                  <a:gd name="T14" fmla="*/ 151 w 247"/>
                  <a:gd name="T15" fmla="*/ 119 h 127"/>
                  <a:gd name="T16" fmla="*/ 127 w 247"/>
                  <a:gd name="T17" fmla="*/ 107 h 127"/>
                  <a:gd name="T18" fmla="*/ 103 w 247"/>
                  <a:gd name="T19" fmla="*/ 94 h 127"/>
                  <a:gd name="T20" fmla="*/ 83 w 247"/>
                  <a:gd name="T21" fmla="*/ 82 h 127"/>
                  <a:gd name="T22" fmla="*/ 68 w 247"/>
                  <a:gd name="T23" fmla="*/ 71 h 127"/>
                  <a:gd name="T24" fmla="*/ 54 w 247"/>
                  <a:gd name="T25" fmla="*/ 59 h 127"/>
                  <a:gd name="T26" fmla="*/ 44 w 247"/>
                  <a:gd name="T27" fmla="*/ 50 h 127"/>
                  <a:gd name="T28" fmla="*/ 37 w 247"/>
                  <a:gd name="T29" fmla="*/ 40 h 127"/>
                  <a:gd name="T30" fmla="*/ 33 w 247"/>
                  <a:gd name="T31" fmla="*/ 32 h 127"/>
                  <a:gd name="T32" fmla="*/ 28 w 247"/>
                  <a:gd name="T33" fmla="*/ 25 h 127"/>
                  <a:gd name="T34" fmla="*/ 28 w 247"/>
                  <a:gd name="T35" fmla="*/ 17 h 127"/>
                  <a:gd name="T36" fmla="*/ 28 w 247"/>
                  <a:gd name="T37" fmla="*/ 11 h 127"/>
                  <a:gd name="T38" fmla="*/ 31 w 247"/>
                  <a:gd name="T39" fmla="*/ 7 h 127"/>
                  <a:gd name="T40" fmla="*/ 33 w 247"/>
                  <a:gd name="T41" fmla="*/ 3 h 127"/>
                  <a:gd name="T42" fmla="*/ 40 w 247"/>
                  <a:gd name="T43" fmla="*/ 2 h 127"/>
                  <a:gd name="T44" fmla="*/ 46 w 247"/>
                  <a:gd name="T45" fmla="*/ 0 h 127"/>
                  <a:gd name="T46" fmla="*/ 54 w 247"/>
                  <a:gd name="T47" fmla="*/ 0 h 127"/>
                  <a:gd name="T48" fmla="*/ 63 w 247"/>
                  <a:gd name="T49" fmla="*/ 2 h 127"/>
                  <a:gd name="T50" fmla="*/ 61 w 247"/>
                  <a:gd name="T51" fmla="*/ 2 h 127"/>
                  <a:gd name="T52" fmla="*/ 57 w 247"/>
                  <a:gd name="T53" fmla="*/ 2 h 127"/>
                  <a:gd name="T54" fmla="*/ 49 w 247"/>
                  <a:gd name="T55" fmla="*/ 3 h 127"/>
                  <a:gd name="T56" fmla="*/ 40 w 247"/>
                  <a:gd name="T57" fmla="*/ 7 h 127"/>
                  <a:gd name="T58" fmla="*/ 28 w 247"/>
                  <a:gd name="T59" fmla="*/ 9 h 127"/>
                  <a:gd name="T60" fmla="*/ 18 w 247"/>
                  <a:gd name="T61" fmla="*/ 13 h 127"/>
                  <a:gd name="T62" fmla="*/ 9 w 247"/>
                  <a:gd name="T63" fmla="*/ 19 h 127"/>
                  <a:gd name="T64" fmla="*/ 0 w 247"/>
                  <a:gd name="T65" fmla="*/ 25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27">
                    <a:moveTo>
                      <a:pt x="246" y="117"/>
                    </a:moveTo>
                    <a:lnTo>
                      <a:pt x="244" y="119"/>
                    </a:lnTo>
                    <a:lnTo>
                      <a:pt x="237" y="121"/>
                    </a:lnTo>
                    <a:lnTo>
                      <a:pt x="227" y="124"/>
                    </a:lnTo>
                    <a:lnTo>
                      <a:pt x="211" y="126"/>
                    </a:lnTo>
                    <a:lnTo>
                      <a:pt x="194" y="126"/>
                    </a:lnTo>
                    <a:lnTo>
                      <a:pt x="175" y="124"/>
                    </a:lnTo>
                    <a:lnTo>
                      <a:pt x="151" y="119"/>
                    </a:lnTo>
                    <a:lnTo>
                      <a:pt x="127" y="107"/>
                    </a:lnTo>
                    <a:lnTo>
                      <a:pt x="103" y="94"/>
                    </a:lnTo>
                    <a:lnTo>
                      <a:pt x="83" y="82"/>
                    </a:lnTo>
                    <a:lnTo>
                      <a:pt x="68" y="71"/>
                    </a:lnTo>
                    <a:lnTo>
                      <a:pt x="54" y="59"/>
                    </a:lnTo>
                    <a:lnTo>
                      <a:pt x="44" y="50"/>
                    </a:lnTo>
                    <a:lnTo>
                      <a:pt x="37" y="40"/>
                    </a:lnTo>
                    <a:lnTo>
                      <a:pt x="33" y="32"/>
                    </a:lnTo>
                    <a:lnTo>
                      <a:pt x="28" y="25"/>
                    </a:lnTo>
                    <a:lnTo>
                      <a:pt x="28" y="17"/>
                    </a:lnTo>
                    <a:lnTo>
                      <a:pt x="28" y="11"/>
                    </a:lnTo>
                    <a:lnTo>
                      <a:pt x="31" y="7"/>
                    </a:lnTo>
                    <a:lnTo>
                      <a:pt x="33" y="3"/>
                    </a:lnTo>
                    <a:lnTo>
                      <a:pt x="40" y="2"/>
                    </a:lnTo>
                    <a:lnTo>
                      <a:pt x="46" y="0"/>
                    </a:lnTo>
                    <a:lnTo>
                      <a:pt x="54" y="0"/>
                    </a:lnTo>
                    <a:lnTo>
                      <a:pt x="63" y="2"/>
                    </a:lnTo>
                    <a:lnTo>
                      <a:pt x="61" y="2"/>
                    </a:lnTo>
                    <a:lnTo>
                      <a:pt x="57" y="2"/>
                    </a:lnTo>
                    <a:lnTo>
                      <a:pt x="49" y="3"/>
                    </a:lnTo>
                    <a:lnTo>
                      <a:pt x="40" y="7"/>
                    </a:lnTo>
                    <a:lnTo>
                      <a:pt x="28" y="9"/>
                    </a:lnTo>
                    <a:lnTo>
                      <a:pt x="18" y="13"/>
                    </a:lnTo>
                    <a:lnTo>
                      <a:pt x="9" y="19"/>
                    </a:lnTo>
                    <a:lnTo>
                      <a:pt x="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5" name="Freeform 20">
                <a:extLst>
                  <a:ext uri="{FF2B5EF4-FFF2-40B4-BE49-F238E27FC236}">
                    <a16:creationId xmlns:a16="http://schemas.microsoft.com/office/drawing/2014/main" id="{CD87FF7B-9E19-4C6A-8E00-B4F12889401E}"/>
                  </a:ext>
                </a:extLst>
              </p:cNvPr>
              <p:cNvSpPr>
                <a:spLocks/>
              </p:cNvSpPr>
              <p:nvPr/>
            </p:nvSpPr>
            <p:spPr bwMode="auto">
              <a:xfrm>
                <a:off x="3130" y="1619"/>
                <a:ext cx="105" cy="17"/>
              </a:xfrm>
              <a:custGeom>
                <a:avLst/>
                <a:gdLst>
                  <a:gd name="T0" fmla="*/ 104 w 105"/>
                  <a:gd name="T1" fmla="*/ 4 h 17"/>
                  <a:gd name="T2" fmla="*/ 102 w 105"/>
                  <a:gd name="T3" fmla="*/ 4 h 17"/>
                  <a:gd name="T4" fmla="*/ 95 w 105"/>
                  <a:gd name="T5" fmla="*/ 7 h 17"/>
                  <a:gd name="T6" fmla="*/ 86 w 105"/>
                  <a:gd name="T7" fmla="*/ 13 h 17"/>
                  <a:gd name="T8" fmla="*/ 76 w 105"/>
                  <a:gd name="T9" fmla="*/ 16 h 17"/>
                  <a:gd name="T10" fmla="*/ 60 w 105"/>
                  <a:gd name="T11" fmla="*/ 16 h 17"/>
                  <a:gd name="T12" fmla="*/ 43 w 105"/>
                  <a:gd name="T13" fmla="*/ 16 h 17"/>
                  <a:gd name="T14" fmla="*/ 24 w 105"/>
                  <a:gd name="T15" fmla="*/ 10 h 17"/>
                  <a:gd name="T16" fmla="*/ 0 w 10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7">
                    <a:moveTo>
                      <a:pt x="104" y="4"/>
                    </a:moveTo>
                    <a:lnTo>
                      <a:pt x="102" y="4"/>
                    </a:lnTo>
                    <a:lnTo>
                      <a:pt x="95" y="7"/>
                    </a:lnTo>
                    <a:lnTo>
                      <a:pt x="86" y="13"/>
                    </a:lnTo>
                    <a:lnTo>
                      <a:pt x="76" y="16"/>
                    </a:lnTo>
                    <a:lnTo>
                      <a:pt x="60" y="16"/>
                    </a:lnTo>
                    <a:lnTo>
                      <a:pt x="43" y="16"/>
                    </a:lnTo>
                    <a:lnTo>
                      <a:pt x="24" y="1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6" name="Freeform 21">
                <a:extLst>
                  <a:ext uri="{FF2B5EF4-FFF2-40B4-BE49-F238E27FC236}">
                    <a16:creationId xmlns:a16="http://schemas.microsoft.com/office/drawing/2014/main" id="{9D883024-6E00-4A37-B597-465FC15314DD}"/>
                  </a:ext>
                </a:extLst>
              </p:cNvPr>
              <p:cNvSpPr>
                <a:spLocks/>
              </p:cNvSpPr>
              <p:nvPr/>
            </p:nvSpPr>
            <p:spPr bwMode="auto">
              <a:xfrm>
                <a:off x="3083" y="1233"/>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7" name="Freeform 22">
                <a:extLst>
                  <a:ext uri="{FF2B5EF4-FFF2-40B4-BE49-F238E27FC236}">
                    <a16:creationId xmlns:a16="http://schemas.microsoft.com/office/drawing/2014/main" id="{A38A062D-E32F-4650-AD53-92325B510059}"/>
                  </a:ext>
                </a:extLst>
              </p:cNvPr>
              <p:cNvSpPr>
                <a:spLocks/>
              </p:cNvSpPr>
              <p:nvPr/>
            </p:nvSpPr>
            <p:spPr bwMode="auto">
              <a:xfrm>
                <a:off x="3083" y="1233"/>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8" name="Freeform 23">
                <a:extLst>
                  <a:ext uri="{FF2B5EF4-FFF2-40B4-BE49-F238E27FC236}">
                    <a16:creationId xmlns:a16="http://schemas.microsoft.com/office/drawing/2014/main" id="{16D7FEBB-B00A-40A6-B796-7C9292E1CD1C}"/>
                  </a:ext>
                </a:extLst>
              </p:cNvPr>
              <p:cNvSpPr>
                <a:spLocks/>
              </p:cNvSpPr>
              <p:nvPr/>
            </p:nvSpPr>
            <p:spPr bwMode="auto">
              <a:xfrm>
                <a:off x="3296" y="1225"/>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49" name="Freeform 24">
                <a:extLst>
                  <a:ext uri="{FF2B5EF4-FFF2-40B4-BE49-F238E27FC236}">
                    <a16:creationId xmlns:a16="http://schemas.microsoft.com/office/drawing/2014/main" id="{4D5EC4F6-FAA6-4E7A-9D1B-10AE69A5241A}"/>
                  </a:ext>
                </a:extLst>
              </p:cNvPr>
              <p:cNvSpPr>
                <a:spLocks/>
              </p:cNvSpPr>
              <p:nvPr/>
            </p:nvSpPr>
            <p:spPr bwMode="auto">
              <a:xfrm>
                <a:off x="3296" y="1225"/>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0" name="Freeform 25">
                <a:extLst>
                  <a:ext uri="{FF2B5EF4-FFF2-40B4-BE49-F238E27FC236}">
                    <a16:creationId xmlns:a16="http://schemas.microsoft.com/office/drawing/2014/main" id="{EBE028DA-F0EA-4BED-9643-D9643D8C8AC5}"/>
                  </a:ext>
                </a:extLst>
              </p:cNvPr>
              <p:cNvSpPr>
                <a:spLocks/>
              </p:cNvSpPr>
              <p:nvPr/>
            </p:nvSpPr>
            <p:spPr bwMode="auto">
              <a:xfrm>
                <a:off x="2775" y="1126"/>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1" name="Freeform 26">
                <a:extLst>
                  <a:ext uri="{FF2B5EF4-FFF2-40B4-BE49-F238E27FC236}">
                    <a16:creationId xmlns:a16="http://schemas.microsoft.com/office/drawing/2014/main" id="{A40F01AA-BF04-44C5-93F2-C6B44FEEC162}"/>
                  </a:ext>
                </a:extLst>
              </p:cNvPr>
              <p:cNvSpPr>
                <a:spLocks/>
              </p:cNvSpPr>
              <p:nvPr/>
            </p:nvSpPr>
            <p:spPr bwMode="auto">
              <a:xfrm>
                <a:off x="2775" y="1126"/>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2" name="Freeform 27">
                <a:extLst>
                  <a:ext uri="{FF2B5EF4-FFF2-40B4-BE49-F238E27FC236}">
                    <a16:creationId xmlns:a16="http://schemas.microsoft.com/office/drawing/2014/main" id="{B65D0C7D-6BEE-423D-9E2B-EFEA506CE195}"/>
                  </a:ext>
                </a:extLst>
              </p:cNvPr>
              <p:cNvSpPr>
                <a:spLocks/>
              </p:cNvSpPr>
              <p:nvPr/>
            </p:nvSpPr>
            <p:spPr bwMode="auto">
              <a:xfrm>
                <a:off x="2988" y="1022"/>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solidFill>
                <a:srgbClr val="3366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3" name="Freeform 28">
                <a:extLst>
                  <a:ext uri="{FF2B5EF4-FFF2-40B4-BE49-F238E27FC236}">
                    <a16:creationId xmlns:a16="http://schemas.microsoft.com/office/drawing/2014/main" id="{AE4B6B63-F3BD-4EED-B33C-1B91DD927EE1}"/>
                  </a:ext>
                </a:extLst>
              </p:cNvPr>
              <p:cNvSpPr>
                <a:spLocks/>
              </p:cNvSpPr>
              <p:nvPr/>
            </p:nvSpPr>
            <p:spPr bwMode="auto">
              <a:xfrm>
                <a:off x="2988" y="1022"/>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4" name="Freeform 29">
                <a:extLst>
                  <a:ext uri="{FF2B5EF4-FFF2-40B4-BE49-F238E27FC236}">
                    <a16:creationId xmlns:a16="http://schemas.microsoft.com/office/drawing/2014/main" id="{37F6C8FD-D506-443C-9B64-4EBAE8A412AB}"/>
                  </a:ext>
                </a:extLst>
              </p:cNvPr>
              <p:cNvSpPr>
                <a:spLocks/>
              </p:cNvSpPr>
              <p:nvPr/>
            </p:nvSpPr>
            <p:spPr bwMode="auto">
              <a:xfrm>
                <a:off x="3016" y="1045"/>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5" name="Freeform 30">
                <a:extLst>
                  <a:ext uri="{FF2B5EF4-FFF2-40B4-BE49-F238E27FC236}">
                    <a16:creationId xmlns:a16="http://schemas.microsoft.com/office/drawing/2014/main" id="{430364F1-F64B-4A2C-BE3A-B28FB3C8EB9B}"/>
                  </a:ext>
                </a:extLst>
              </p:cNvPr>
              <p:cNvSpPr>
                <a:spLocks/>
              </p:cNvSpPr>
              <p:nvPr/>
            </p:nvSpPr>
            <p:spPr bwMode="auto">
              <a:xfrm>
                <a:off x="3016" y="1045"/>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6" name="Freeform 31">
                <a:extLst>
                  <a:ext uri="{FF2B5EF4-FFF2-40B4-BE49-F238E27FC236}">
                    <a16:creationId xmlns:a16="http://schemas.microsoft.com/office/drawing/2014/main" id="{45227244-533D-450F-BE5F-5EDB88F0FD66}"/>
                  </a:ext>
                </a:extLst>
              </p:cNvPr>
              <p:cNvSpPr>
                <a:spLocks/>
              </p:cNvSpPr>
              <p:nvPr/>
            </p:nvSpPr>
            <p:spPr bwMode="auto">
              <a:xfrm>
                <a:off x="2834" y="1185"/>
                <a:ext cx="458" cy="176"/>
              </a:xfrm>
              <a:custGeom>
                <a:avLst/>
                <a:gdLst>
                  <a:gd name="T0" fmla="*/ 107 w 458"/>
                  <a:gd name="T1" fmla="*/ 142 h 176"/>
                  <a:gd name="T2" fmla="*/ 102 w 458"/>
                  <a:gd name="T3" fmla="*/ 132 h 176"/>
                  <a:gd name="T4" fmla="*/ 91 w 458"/>
                  <a:gd name="T5" fmla="*/ 119 h 176"/>
                  <a:gd name="T6" fmla="*/ 85 w 458"/>
                  <a:gd name="T7" fmla="*/ 102 h 176"/>
                  <a:gd name="T8" fmla="*/ 91 w 458"/>
                  <a:gd name="T9" fmla="*/ 119 h 176"/>
                  <a:gd name="T10" fmla="*/ 74 w 458"/>
                  <a:gd name="T11" fmla="*/ 115 h 176"/>
                  <a:gd name="T12" fmla="*/ 91 w 458"/>
                  <a:gd name="T13" fmla="*/ 92 h 176"/>
                  <a:gd name="T14" fmla="*/ 141 w 458"/>
                  <a:gd name="T15" fmla="*/ 161 h 176"/>
                  <a:gd name="T16" fmla="*/ 85 w 458"/>
                  <a:gd name="T17" fmla="*/ 75 h 176"/>
                  <a:gd name="T18" fmla="*/ 141 w 458"/>
                  <a:gd name="T19" fmla="*/ 150 h 176"/>
                  <a:gd name="T20" fmla="*/ 124 w 458"/>
                  <a:gd name="T21" fmla="*/ 165 h 176"/>
                  <a:gd name="T22" fmla="*/ 130 w 458"/>
                  <a:gd name="T23" fmla="*/ 163 h 176"/>
                  <a:gd name="T24" fmla="*/ 139 w 458"/>
                  <a:gd name="T25" fmla="*/ 159 h 176"/>
                  <a:gd name="T26" fmla="*/ 147 w 458"/>
                  <a:gd name="T27" fmla="*/ 153 h 176"/>
                  <a:gd name="T28" fmla="*/ 141 w 458"/>
                  <a:gd name="T29" fmla="*/ 150 h 176"/>
                  <a:gd name="T30" fmla="*/ 130 w 458"/>
                  <a:gd name="T31" fmla="*/ 146 h 176"/>
                  <a:gd name="T32" fmla="*/ 117 w 458"/>
                  <a:gd name="T33" fmla="*/ 144 h 176"/>
                  <a:gd name="T34" fmla="*/ 111 w 458"/>
                  <a:gd name="T35" fmla="*/ 142 h 176"/>
                  <a:gd name="T36" fmla="*/ 107 w 458"/>
                  <a:gd name="T37" fmla="*/ 142 h 176"/>
                  <a:gd name="T38" fmla="*/ 113 w 458"/>
                  <a:gd name="T39" fmla="*/ 115 h 176"/>
                  <a:gd name="T40" fmla="*/ 119 w 458"/>
                  <a:gd name="T41" fmla="*/ 132 h 176"/>
                  <a:gd name="T42" fmla="*/ 124 w 458"/>
                  <a:gd name="T43" fmla="*/ 100 h 176"/>
                  <a:gd name="T44" fmla="*/ 124 w 458"/>
                  <a:gd name="T45" fmla="*/ 100 h 176"/>
                  <a:gd name="T46" fmla="*/ 91 w 458"/>
                  <a:gd name="T47" fmla="*/ 86 h 176"/>
                  <a:gd name="T48" fmla="*/ 81 w 458"/>
                  <a:gd name="T49" fmla="*/ 69 h 176"/>
                  <a:gd name="T50" fmla="*/ 50 w 458"/>
                  <a:gd name="T51" fmla="*/ 82 h 176"/>
                  <a:gd name="T52" fmla="*/ 28 w 458"/>
                  <a:gd name="T53" fmla="*/ 82 h 176"/>
                  <a:gd name="T54" fmla="*/ 45 w 458"/>
                  <a:gd name="T55" fmla="*/ 69 h 176"/>
                  <a:gd name="T56" fmla="*/ 28 w 458"/>
                  <a:gd name="T57" fmla="*/ 82 h 176"/>
                  <a:gd name="T58" fmla="*/ 95 w 458"/>
                  <a:gd name="T59" fmla="*/ 46 h 176"/>
                  <a:gd name="T60" fmla="*/ 130 w 458"/>
                  <a:gd name="T61" fmla="*/ 59 h 176"/>
                  <a:gd name="T62" fmla="*/ 130 w 458"/>
                  <a:gd name="T63" fmla="*/ 59 h 176"/>
                  <a:gd name="T64" fmla="*/ 130 w 458"/>
                  <a:gd name="T65" fmla="*/ 29 h 176"/>
                  <a:gd name="T66" fmla="*/ 159 w 458"/>
                  <a:gd name="T67" fmla="*/ 46 h 176"/>
                  <a:gd name="T68" fmla="*/ 130 w 458"/>
                  <a:gd name="T69" fmla="*/ 29 h 176"/>
                  <a:gd name="T70" fmla="*/ 159 w 458"/>
                  <a:gd name="T71" fmla="*/ 46 h 176"/>
                  <a:gd name="T72" fmla="*/ 204 w 458"/>
                  <a:gd name="T73" fmla="*/ 15 h 176"/>
                  <a:gd name="T74" fmla="*/ 204 w 458"/>
                  <a:gd name="T75" fmla="*/ 15 h 176"/>
                  <a:gd name="T76" fmla="*/ 200 w 458"/>
                  <a:gd name="T77" fmla="*/ 36 h 176"/>
                  <a:gd name="T78" fmla="*/ 221 w 458"/>
                  <a:gd name="T79" fmla="*/ 36 h 176"/>
                  <a:gd name="T80" fmla="*/ 221 w 458"/>
                  <a:gd name="T81" fmla="*/ 15 h 176"/>
                  <a:gd name="T82" fmla="*/ 273 w 458"/>
                  <a:gd name="T83" fmla="*/ 13 h 176"/>
                  <a:gd name="T84" fmla="*/ 302 w 458"/>
                  <a:gd name="T85" fmla="*/ 6 h 176"/>
                  <a:gd name="T86" fmla="*/ 337 w 458"/>
                  <a:gd name="T87" fmla="*/ 33 h 176"/>
                  <a:gd name="T88" fmla="*/ 400 w 458"/>
                  <a:gd name="T89" fmla="*/ 36 h 176"/>
                  <a:gd name="T90" fmla="*/ 400 w 458"/>
                  <a:gd name="T91" fmla="*/ 36 h 176"/>
                  <a:gd name="T92" fmla="*/ 434 w 458"/>
                  <a:gd name="T93" fmla="*/ 19 h 176"/>
                  <a:gd name="T94" fmla="*/ 365 w 458"/>
                  <a:gd name="T95" fmla="*/ 36 h 176"/>
                  <a:gd name="T96" fmla="*/ 358 w 458"/>
                  <a:gd name="T97" fmla="*/ 13 h 176"/>
                  <a:gd name="T98" fmla="*/ 325 w 458"/>
                  <a:gd name="T99" fmla="*/ 19 h 176"/>
                  <a:gd name="T100" fmla="*/ 302 w 458"/>
                  <a:gd name="T101" fmla="*/ 6 h 176"/>
                  <a:gd name="T102" fmla="*/ 285 w 458"/>
                  <a:gd name="T103" fmla="*/ 0 h 176"/>
                  <a:gd name="T104" fmla="*/ 325 w 458"/>
                  <a:gd name="T105" fmla="*/ 19 h 176"/>
                  <a:gd name="T106" fmla="*/ 261 w 458"/>
                  <a:gd name="T107" fmla="*/ 23 h 176"/>
                  <a:gd name="T108" fmla="*/ 183 w 458"/>
                  <a:gd name="T109" fmla="*/ 27 h 176"/>
                  <a:gd name="T110" fmla="*/ 113 w 458"/>
                  <a:gd name="T111" fmla="*/ 50 h 176"/>
                  <a:gd name="T112" fmla="*/ 102 w 458"/>
                  <a:gd name="T113" fmla="*/ 63 h 176"/>
                  <a:gd name="T114" fmla="*/ 74 w 458"/>
                  <a:gd name="T115" fmla="*/ 59 h 176"/>
                  <a:gd name="T116" fmla="*/ 81 w 458"/>
                  <a:gd name="T117" fmla="*/ 69 h 176"/>
                  <a:gd name="T118" fmla="*/ 130 w 458"/>
                  <a:gd name="T119" fmla="*/ 59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 h="176">
                    <a:moveTo>
                      <a:pt x="91" y="155"/>
                    </a:moveTo>
                    <a:lnTo>
                      <a:pt x="107" y="142"/>
                    </a:lnTo>
                    <a:lnTo>
                      <a:pt x="81" y="146"/>
                    </a:lnTo>
                    <a:lnTo>
                      <a:pt x="102" y="132"/>
                    </a:lnTo>
                    <a:lnTo>
                      <a:pt x="67" y="129"/>
                    </a:lnTo>
                    <a:lnTo>
                      <a:pt x="91" y="119"/>
                    </a:lnTo>
                    <a:lnTo>
                      <a:pt x="74" y="115"/>
                    </a:lnTo>
                    <a:lnTo>
                      <a:pt x="85" y="102"/>
                    </a:lnTo>
                    <a:lnTo>
                      <a:pt x="74" y="115"/>
                    </a:lnTo>
                    <a:lnTo>
                      <a:pt x="91" y="119"/>
                    </a:lnTo>
                    <a:lnTo>
                      <a:pt x="67" y="129"/>
                    </a:lnTo>
                    <a:lnTo>
                      <a:pt x="74" y="115"/>
                    </a:lnTo>
                    <a:lnTo>
                      <a:pt x="62" y="102"/>
                    </a:lnTo>
                    <a:lnTo>
                      <a:pt x="91" y="92"/>
                    </a:lnTo>
                    <a:lnTo>
                      <a:pt x="67" y="86"/>
                    </a:lnTo>
                    <a:lnTo>
                      <a:pt x="141" y="161"/>
                    </a:lnTo>
                    <a:lnTo>
                      <a:pt x="124" y="175"/>
                    </a:lnTo>
                    <a:lnTo>
                      <a:pt x="85" y="75"/>
                    </a:lnTo>
                    <a:lnTo>
                      <a:pt x="124" y="175"/>
                    </a:lnTo>
                    <a:lnTo>
                      <a:pt x="141" y="150"/>
                    </a:lnTo>
                    <a:lnTo>
                      <a:pt x="113" y="152"/>
                    </a:lnTo>
                    <a:lnTo>
                      <a:pt x="124" y="165"/>
                    </a:lnTo>
                    <a:lnTo>
                      <a:pt x="126" y="165"/>
                    </a:lnTo>
                    <a:lnTo>
                      <a:pt x="130" y="163"/>
                    </a:lnTo>
                    <a:lnTo>
                      <a:pt x="135" y="161"/>
                    </a:lnTo>
                    <a:lnTo>
                      <a:pt x="139" y="159"/>
                    </a:lnTo>
                    <a:lnTo>
                      <a:pt x="143" y="157"/>
                    </a:lnTo>
                    <a:lnTo>
                      <a:pt x="147" y="153"/>
                    </a:lnTo>
                    <a:lnTo>
                      <a:pt x="145" y="152"/>
                    </a:lnTo>
                    <a:lnTo>
                      <a:pt x="141" y="150"/>
                    </a:lnTo>
                    <a:lnTo>
                      <a:pt x="135" y="148"/>
                    </a:lnTo>
                    <a:lnTo>
                      <a:pt x="130" y="146"/>
                    </a:lnTo>
                    <a:lnTo>
                      <a:pt x="124" y="144"/>
                    </a:lnTo>
                    <a:lnTo>
                      <a:pt x="117" y="144"/>
                    </a:lnTo>
                    <a:lnTo>
                      <a:pt x="113" y="142"/>
                    </a:lnTo>
                    <a:lnTo>
                      <a:pt x="111" y="142"/>
                    </a:lnTo>
                    <a:lnTo>
                      <a:pt x="109" y="142"/>
                    </a:lnTo>
                    <a:lnTo>
                      <a:pt x="107" y="142"/>
                    </a:lnTo>
                    <a:lnTo>
                      <a:pt x="137" y="132"/>
                    </a:lnTo>
                    <a:lnTo>
                      <a:pt x="113" y="115"/>
                    </a:lnTo>
                    <a:lnTo>
                      <a:pt x="137" y="123"/>
                    </a:lnTo>
                    <a:lnTo>
                      <a:pt x="119" y="132"/>
                    </a:lnTo>
                    <a:lnTo>
                      <a:pt x="113" y="115"/>
                    </a:lnTo>
                    <a:lnTo>
                      <a:pt x="124" y="100"/>
                    </a:lnTo>
                    <a:lnTo>
                      <a:pt x="85" y="96"/>
                    </a:lnTo>
                    <a:lnTo>
                      <a:pt x="124" y="100"/>
                    </a:lnTo>
                    <a:lnTo>
                      <a:pt x="119" y="86"/>
                    </a:lnTo>
                    <a:lnTo>
                      <a:pt x="91" y="86"/>
                    </a:lnTo>
                    <a:lnTo>
                      <a:pt x="119" y="86"/>
                    </a:lnTo>
                    <a:lnTo>
                      <a:pt x="81" y="69"/>
                    </a:lnTo>
                    <a:lnTo>
                      <a:pt x="91" y="86"/>
                    </a:lnTo>
                    <a:lnTo>
                      <a:pt x="50" y="82"/>
                    </a:lnTo>
                    <a:lnTo>
                      <a:pt x="74" y="59"/>
                    </a:lnTo>
                    <a:lnTo>
                      <a:pt x="28" y="82"/>
                    </a:lnTo>
                    <a:lnTo>
                      <a:pt x="85" y="96"/>
                    </a:lnTo>
                    <a:lnTo>
                      <a:pt x="45" y="69"/>
                    </a:lnTo>
                    <a:lnTo>
                      <a:pt x="0" y="69"/>
                    </a:lnTo>
                    <a:lnTo>
                      <a:pt x="28" y="82"/>
                    </a:lnTo>
                    <a:lnTo>
                      <a:pt x="50" y="82"/>
                    </a:lnTo>
                    <a:lnTo>
                      <a:pt x="95" y="46"/>
                    </a:lnTo>
                    <a:lnTo>
                      <a:pt x="81" y="69"/>
                    </a:lnTo>
                    <a:lnTo>
                      <a:pt x="130" y="59"/>
                    </a:lnTo>
                    <a:lnTo>
                      <a:pt x="95" y="46"/>
                    </a:lnTo>
                    <a:lnTo>
                      <a:pt x="130" y="59"/>
                    </a:lnTo>
                    <a:lnTo>
                      <a:pt x="159" y="33"/>
                    </a:lnTo>
                    <a:lnTo>
                      <a:pt x="130" y="29"/>
                    </a:lnTo>
                    <a:lnTo>
                      <a:pt x="130" y="50"/>
                    </a:lnTo>
                    <a:lnTo>
                      <a:pt x="159" y="46"/>
                    </a:lnTo>
                    <a:lnTo>
                      <a:pt x="159" y="33"/>
                    </a:lnTo>
                    <a:lnTo>
                      <a:pt x="130" y="29"/>
                    </a:lnTo>
                    <a:lnTo>
                      <a:pt x="119" y="40"/>
                    </a:lnTo>
                    <a:lnTo>
                      <a:pt x="159" y="46"/>
                    </a:lnTo>
                    <a:lnTo>
                      <a:pt x="200" y="36"/>
                    </a:lnTo>
                    <a:lnTo>
                      <a:pt x="204" y="15"/>
                    </a:lnTo>
                    <a:lnTo>
                      <a:pt x="176" y="13"/>
                    </a:lnTo>
                    <a:lnTo>
                      <a:pt x="204" y="15"/>
                    </a:lnTo>
                    <a:lnTo>
                      <a:pt x="221" y="15"/>
                    </a:lnTo>
                    <a:lnTo>
                      <a:pt x="200" y="36"/>
                    </a:lnTo>
                    <a:lnTo>
                      <a:pt x="183" y="40"/>
                    </a:lnTo>
                    <a:lnTo>
                      <a:pt x="221" y="36"/>
                    </a:lnTo>
                    <a:lnTo>
                      <a:pt x="183" y="27"/>
                    </a:lnTo>
                    <a:lnTo>
                      <a:pt x="221" y="15"/>
                    </a:lnTo>
                    <a:lnTo>
                      <a:pt x="239" y="33"/>
                    </a:lnTo>
                    <a:lnTo>
                      <a:pt x="273" y="13"/>
                    </a:lnTo>
                    <a:lnTo>
                      <a:pt x="273" y="33"/>
                    </a:lnTo>
                    <a:lnTo>
                      <a:pt x="302" y="6"/>
                    </a:lnTo>
                    <a:lnTo>
                      <a:pt x="337" y="6"/>
                    </a:lnTo>
                    <a:lnTo>
                      <a:pt x="337" y="33"/>
                    </a:lnTo>
                    <a:lnTo>
                      <a:pt x="365" y="36"/>
                    </a:lnTo>
                    <a:lnTo>
                      <a:pt x="400" y="36"/>
                    </a:lnTo>
                    <a:lnTo>
                      <a:pt x="457" y="15"/>
                    </a:lnTo>
                    <a:lnTo>
                      <a:pt x="400" y="36"/>
                    </a:lnTo>
                    <a:lnTo>
                      <a:pt x="417" y="19"/>
                    </a:lnTo>
                    <a:lnTo>
                      <a:pt x="434" y="19"/>
                    </a:lnTo>
                    <a:lnTo>
                      <a:pt x="358" y="13"/>
                    </a:lnTo>
                    <a:lnTo>
                      <a:pt x="365" y="36"/>
                    </a:lnTo>
                    <a:lnTo>
                      <a:pt x="308" y="19"/>
                    </a:lnTo>
                    <a:lnTo>
                      <a:pt x="358" y="13"/>
                    </a:lnTo>
                    <a:lnTo>
                      <a:pt x="302" y="6"/>
                    </a:lnTo>
                    <a:lnTo>
                      <a:pt x="325" y="19"/>
                    </a:lnTo>
                    <a:lnTo>
                      <a:pt x="358" y="13"/>
                    </a:lnTo>
                    <a:lnTo>
                      <a:pt x="302" y="6"/>
                    </a:lnTo>
                    <a:lnTo>
                      <a:pt x="308" y="19"/>
                    </a:lnTo>
                    <a:lnTo>
                      <a:pt x="285" y="0"/>
                    </a:lnTo>
                    <a:lnTo>
                      <a:pt x="273" y="33"/>
                    </a:lnTo>
                    <a:lnTo>
                      <a:pt x="325" y="19"/>
                    </a:lnTo>
                    <a:lnTo>
                      <a:pt x="239" y="13"/>
                    </a:lnTo>
                    <a:lnTo>
                      <a:pt x="261" y="23"/>
                    </a:lnTo>
                    <a:lnTo>
                      <a:pt x="204" y="15"/>
                    </a:lnTo>
                    <a:lnTo>
                      <a:pt x="183" y="27"/>
                    </a:lnTo>
                    <a:lnTo>
                      <a:pt x="119" y="40"/>
                    </a:lnTo>
                    <a:lnTo>
                      <a:pt x="113" y="50"/>
                    </a:lnTo>
                    <a:lnTo>
                      <a:pt x="74" y="59"/>
                    </a:lnTo>
                    <a:lnTo>
                      <a:pt x="102" y="63"/>
                    </a:lnTo>
                    <a:lnTo>
                      <a:pt x="0" y="69"/>
                    </a:lnTo>
                    <a:lnTo>
                      <a:pt x="74" y="59"/>
                    </a:lnTo>
                    <a:lnTo>
                      <a:pt x="67" y="40"/>
                    </a:lnTo>
                    <a:lnTo>
                      <a:pt x="81" y="69"/>
                    </a:lnTo>
                    <a:lnTo>
                      <a:pt x="57" y="59"/>
                    </a:lnTo>
                    <a:lnTo>
                      <a:pt x="130" y="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7" name="Freeform 32">
                <a:extLst>
                  <a:ext uri="{FF2B5EF4-FFF2-40B4-BE49-F238E27FC236}">
                    <a16:creationId xmlns:a16="http://schemas.microsoft.com/office/drawing/2014/main" id="{EB4D5604-0432-463A-9C90-CA3CE7E710F5}"/>
                  </a:ext>
                </a:extLst>
              </p:cNvPr>
              <p:cNvSpPr>
                <a:spLocks/>
              </p:cNvSpPr>
              <p:nvPr/>
            </p:nvSpPr>
            <p:spPr bwMode="auto">
              <a:xfrm>
                <a:off x="2894" y="3556"/>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solidFill>
                <a:srgbClr val="7D4A1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8" name="Freeform 33">
                <a:extLst>
                  <a:ext uri="{FF2B5EF4-FFF2-40B4-BE49-F238E27FC236}">
                    <a16:creationId xmlns:a16="http://schemas.microsoft.com/office/drawing/2014/main" id="{CBA5FE40-21F2-4413-B1C8-09BAD0A7767D}"/>
                  </a:ext>
                </a:extLst>
              </p:cNvPr>
              <p:cNvSpPr>
                <a:spLocks/>
              </p:cNvSpPr>
              <p:nvPr/>
            </p:nvSpPr>
            <p:spPr bwMode="auto">
              <a:xfrm>
                <a:off x="2894" y="3556"/>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59" name="Freeform 34">
                <a:extLst>
                  <a:ext uri="{FF2B5EF4-FFF2-40B4-BE49-F238E27FC236}">
                    <a16:creationId xmlns:a16="http://schemas.microsoft.com/office/drawing/2014/main" id="{BD92A46B-C46D-4199-9DE9-7AC7D6547013}"/>
                  </a:ext>
                </a:extLst>
              </p:cNvPr>
              <p:cNvSpPr>
                <a:spLocks/>
              </p:cNvSpPr>
              <p:nvPr/>
            </p:nvSpPr>
            <p:spPr bwMode="auto">
              <a:xfrm>
                <a:off x="2846" y="3568"/>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solidFill>
                <a:srgbClr val="9966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0" name="Freeform 35">
                <a:extLst>
                  <a:ext uri="{FF2B5EF4-FFF2-40B4-BE49-F238E27FC236}">
                    <a16:creationId xmlns:a16="http://schemas.microsoft.com/office/drawing/2014/main" id="{E6BE6861-AD2B-422A-A959-D09DFF54DFF4}"/>
                  </a:ext>
                </a:extLst>
              </p:cNvPr>
              <p:cNvSpPr>
                <a:spLocks/>
              </p:cNvSpPr>
              <p:nvPr/>
            </p:nvSpPr>
            <p:spPr bwMode="auto">
              <a:xfrm>
                <a:off x="2846" y="3568"/>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1" name="Freeform 36">
                <a:extLst>
                  <a:ext uri="{FF2B5EF4-FFF2-40B4-BE49-F238E27FC236}">
                    <a16:creationId xmlns:a16="http://schemas.microsoft.com/office/drawing/2014/main" id="{EE97B7B2-BCED-4DBE-BCE7-8539A5781E2D}"/>
                  </a:ext>
                </a:extLst>
              </p:cNvPr>
              <p:cNvSpPr>
                <a:spLocks/>
              </p:cNvSpPr>
              <p:nvPr/>
            </p:nvSpPr>
            <p:spPr bwMode="auto">
              <a:xfrm>
                <a:off x="3145" y="2737"/>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solidFill>
                <a:srgbClr val="1F528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2" name="Freeform 37">
                <a:extLst>
                  <a:ext uri="{FF2B5EF4-FFF2-40B4-BE49-F238E27FC236}">
                    <a16:creationId xmlns:a16="http://schemas.microsoft.com/office/drawing/2014/main" id="{F9E02EF2-3ECB-4979-8CDC-925D159E9656}"/>
                  </a:ext>
                </a:extLst>
              </p:cNvPr>
              <p:cNvSpPr>
                <a:spLocks/>
              </p:cNvSpPr>
              <p:nvPr/>
            </p:nvSpPr>
            <p:spPr bwMode="auto">
              <a:xfrm>
                <a:off x="3145" y="2737"/>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3" name="Freeform 38">
                <a:extLst>
                  <a:ext uri="{FF2B5EF4-FFF2-40B4-BE49-F238E27FC236}">
                    <a16:creationId xmlns:a16="http://schemas.microsoft.com/office/drawing/2014/main" id="{5B69C154-B572-432B-BC82-5E0DC644A1D2}"/>
                  </a:ext>
                </a:extLst>
              </p:cNvPr>
              <p:cNvSpPr>
                <a:spLocks/>
              </p:cNvSpPr>
              <p:nvPr/>
            </p:nvSpPr>
            <p:spPr bwMode="auto">
              <a:xfrm>
                <a:off x="2654" y="2463"/>
                <a:ext cx="1135" cy="1152"/>
              </a:xfrm>
              <a:custGeom>
                <a:avLst/>
                <a:gdLst>
                  <a:gd name="T0" fmla="*/ 28 w 1135"/>
                  <a:gd name="T1" fmla="*/ 34 h 1152"/>
                  <a:gd name="T2" fmla="*/ 116 w 1135"/>
                  <a:gd name="T3" fmla="*/ 113 h 1152"/>
                  <a:gd name="T4" fmla="*/ 191 w 1135"/>
                  <a:gd name="T5" fmla="*/ 165 h 1152"/>
                  <a:gd name="T6" fmla="*/ 273 w 1135"/>
                  <a:gd name="T7" fmla="*/ 201 h 1152"/>
                  <a:gd name="T8" fmla="*/ 367 w 1135"/>
                  <a:gd name="T9" fmla="*/ 226 h 1152"/>
                  <a:gd name="T10" fmla="*/ 376 w 1135"/>
                  <a:gd name="T11" fmla="*/ 236 h 1152"/>
                  <a:gd name="T12" fmla="*/ 344 w 1135"/>
                  <a:gd name="T13" fmla="*/ 245 h 1152"/>
                  <a:gd name="T14" fmla="*/ 316 w 1135"/>
                  <a:gd name="T15" fmla="*/ 259 h 1152"/>
                  <a:gd name="T16" fmla="*/ 310 w 1135"/>
                  <a:gd name="T17" fmla="*/ 286 h 1152"/>
                  <a:gd name="T18" fmla="*/ 310 w 1135"/>
                  <a:gd name="T19" fmla="*/ 374 h 1152"/>
                  <a:gd name="T20" fmla="*/ 300 w 1135"/>
                  <a:gd name="T21" fmla="*/ 424 h 1152"/>
                  <a:gd name="T22" fmla="*/ 274 w 1135"/>
                  <a:gd name="T23" fmla="*/ 445 h 1152"/>
                  <a:gd name="T24" fmla="*/ 241 w 1135"/>
                  <a:gd name="T25" fmla="*/ 470 h 1152"/>
                  <a:gd name="T26" fmla="*/ 247 w 1135"/>
                  <a:gd name="T27" fmla="*/ 499 h 1152"/>
                  <a:gd name="T28" fmla="*/ 273 w 1135"/>
                  <a:gd name="T29" fmla="*/ 522 h 1152"/>
                  <a:gd name="T30" fmla="*/ 291 w 1135"/>
                  <a:gd name="T31" fmla="*/ 564 h 1152"/>
                  <a:gd name="T32" fmla="*/ 303 w 1135"/>
                  <a:gd name="T33" fmla="*/ 644 h 1152"/>
                  <a:gd name="T34" fmla="*/ 294 w 1135"/>
                  <a:gd name="T35" fmla="*/ 700 h 1152"/>
                  <a:gd name="T36" fmla="*/ 283 w 1135"/>
                  <a:gd name="T37" fmla="*/ 742 h 1152"/>
                  <a:gd name="T38" fmla="*/ 289 w 1135"/>
                  <a:gd name="T39" fmla="*/ 782 h 1152"/>
                  <a:gd name="T40" fmla="*/ 303 w 1135"/>
                  <a:gd name="T41" fmla="*/ 823 h 1152"/>
                  <a:gd name="T42" fmla="*/ 289 w 1135"/>
                  <a:gd name="T43" fmla="*/ 896 h 1152"/>
                  <a:gd name="T44" fmla="*/ 277 w 1135"/>
                  <a:gd name="T45" fmla="*/ 990 h 1152"/>
                  <a:gd name="T46" fmla="*/ 289 w 1135"/>
                  <a:gd name="T47" fmla="*/ 1066 h 1152"/>
                  <a:gd name="T48" fmla="*/ 310 w 1135"/>
                  <a:gd name="T49" fmla="*/ 1105 h 1152"/>
                  <a:gd name="T50" fmla="*/ 352 w 1135"/>
                  <a:gd name="T51" fmla="*/ 1134 h 1152"/>
                  <a:gd name="T52" fmla="*/ 410 w 1135"/>
                  <a:gd name="T53" fmla="*/ 1149 h 1152"/>
                  <a:gd name="T54" fmla="*/ 519 w 1135"/>
                  <a:gd name="T55" fmla="*/ 1147 h 1152"/>
                  <a:gd name="T56" fmla="*/ 647 w 1135"/>
                  <a:gd name="T57" fmla="*/ 1132 h 1152"/>
                  <a:gd name="T58" fmla="*/ 728 w 1135"/>
                  <a:gd name="T59" fmla="*/ 1107 h 1152"/>
                  <a:gd name="T60" fmla="*/ 776 w 1135"/>
                  <a:gd name="T61" fmla="*/ 1076 h 1152"/>
                  <a:gd name="T62" fmla="*/ 792 w 1135"/>
                  <a:gd name="T63" fmla="*/ 1045 h 1152"/>
                  <a:gd name="T64" fmla="*/ 792 w 1135"/>
                  <a:gd name="T65" fmla="*/ 1018 h 1152"/>
                  <a:gd name="T66" fmla="*/ 812 w 1135"/>
                  <a:gd name="T67" fmla="*/ 901 h 1152"/>
                  <a:gd name="T68" fmla="*/ 853 w 1135"/>
                  <a:gd name="T69" fmla="*/ 748 h 1152"/>
                  <a:gd name="T70" fmla="*/ 773 w 1135"/>
                  <a:gd name="T71" fmla="*/ 664 h 1152"/>
                  <a:gd name="T72" fmla="*/ 786 w 1135"/>
                  <a:gd name="T73" fmla="*/ 656 h 1152"/>
                  <a:gd name="T74" fmla="*/ 816 w 1135"/>
                  <a:gd name="T75" fmla="*/ 635 h 1152"/>
                  <a:gd name="T76" fmla="*/ 845 w 1135"/>
                  <a:gd name="T77" fmla="*/ 598 h 1152"/>
                  <a:gd name="T78" fmla="*/ 876 w 1135"/>
                  <a:gd name="T79" fmla="*/ 452 h 1152"/>
                  <a:gd name="T80" fmla="*/ 883 w 1135"/>
                  <a:gd name="T81" fmla="*/ 324 h 1152"/>
                  <a:gd name="T82" fmla="*/ 873 w 1135"/>
                  <a:gd name="T83" fmla="*/ 295 h 1152"/>
                  <a:gd name="T84" fmla="*/ 879 w 1135"/>
                  <a:gd name="T85" fmla="*/ 284 h 1152"/>
                  <a:gd name="T86" fmla="*/ 1006 w 1135"/>
                  <a:gd name="T87" fmla="*/ 215 h 1152"/>
                  <a:gd name="T88" fmla="*/ 1082 w 1135"/>
                  <a:gd name="T89" fmla="*/ 161 h 1152"/>
                  <a:gd name="T90" fmla="*/ 1128 w 1135"/>
                  <a:gd name="T91" fmla="*/ 103 h 1152"/>
                  <a:gd name="T92" fmla="*/ 1134 w 1135"/>
                  <a:gd name="T93" fmla="*/ 76 h 1152"/>
                  <a:gd name="T94" fmla="*/ 1128 w 1135"/>
                  <a:gd name="T95" fmla="*/ 57 h 1152"/>
                  <a:gd name="T96" fmla="*/ 1101 w 1135"/>
                  <a:gd name="T97" fmla="*/ 44 h 1152"/>
                  <a:gd name="T98" fmla="*/ 1019 w 1135"/>
                  <a:gd name="T99" fmla="*/ 25 h 1152"/>
                  <a:gd name="T100" fmla="*/ 861 w 1135"/>
                  <a:gd name="T101" fmla="*/ 9 h 1152"/>
                  <a:gd name="T102" fmla="*/ 558 w 1135"/>
                  <a:gd name="T103" fmla="*/ 0 h 1152"/>
                  <a:gd name="T104" fmla="*/ 46 w 113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5" h="1152">
                    <a:moveTo>
                      <a:pt x="0" y="5"/>
                    </a:moveTo>
                    <a:lnTo>
                      <a:pt x="7" y="13"/>
                    </a:lnTo>
                    <a:lnTo>
                      <a:pt x="28" y="34"/>
                    </a:lnTo>
                    <a:lnTo>
                      <a:pt x="58" y="63"/>
                    </a:lnTo>
                    <a:lnTo>
                      <a:pt x="97" y="96"/>
                    </a:lnTo>
                    <a:lnTo>
                      <a:pt x="116" y="113"/>
                    </a:lnTo>
                    <a:lnTo>
                      <a:pt x="141" y="132"/>
                    </a:lnTo>
                    <a:lnTo>
                      <a:pt x="167" y="147"/>
                    </a:lnTo>
                    <a:lnTo>
                      <a:pt x="191" y="165"/>
                    </a:lnTo>
                    <a:lnTo>
                      <a:pt x="216" y="178"/>
                    </a:lnTo>
                    <a:lnTo>
                      <a:pt x="244" y="192"/>
                    </a:lnTo>
                    <a:lnTo>
                      <a:pt x="273" y="201"/>
                    </a:lnTo>
                    <a:lnTo>
                      <a:pt x="300" y="209"/>
                    </a:lnTo>
                    <a:lnTo>
                      <a:pt x="341" y="218"/>
                    </a:lnTo>
                    <a:lnTo>
                      <a:pt x="367" y="226"/>
                    </a:lnTo>
                    <a:lnTo>
                      <a:pt x="373" y="230"/>
                    </a:lnTo>
                    <a:lnTo>
                      <a:pt x="376" y="232"/>
                    </a:lnTo>
                    <a:lnTo>
                      <a:pt x="376" y="236"/>
                    </a:lnTo>
                    <a:lnTo>
                      <a:pt x="373" y="238"/>
                    </a:lnTo>
                    <a:lnTo>
                      <a:pt x="361" y="241"/>
                    </a:lnTo>
                    <a:lnTo>
                      <a:pt x="344" y="245"/>
                    </a:lnTo>
                    <a:lnTo>
                      <a:pt x="331" y="249"/>
                    </a:lnTo>
                    <a:lnTo>
                      <a:pt x="319" y="255"/>
                    </a:lnTo>
                    <a:lnTo>
                      <a:pt x="316" y="259"/>
                    </a:lnTo>
                    <a:lnTo>
                      <a:pt x="313" y="266"/>
                    </a:lnTo>
                    <a:lnTo>
                      <a:pt x="313" y="274"/>
                    </a:lnTo>
                    <a:lnTo>
                      <a:pt x="310" y="286"/>
                    </a:lnTo>
                    <a:lnTo>
                      <a:pt x="310" y="312"/>
                    </a:lnTo>
                    <a:lnTo>
                      <a:pt x="310" y="343"/>
                    </a:lnTo>
                    <a:lnTo>
                      <a:pt x="310" y="374"/>
                    </a:lnTo>
                    <a:lnTo>
                      <a:pt x="307" y="403"/>
                    </a:lnTo>
                    <a:lnTo>
                      <a:pt x="306" y="414"/>
                    </a:lnTo>
                    <a:lnTo>
                      <a:pt x="300" y="424"/>
                    </a:lnTo>
                    <a:lnTo>
                      <a:pt x="297" y="431"/>
                    </a:lnTo>
                    <a:lnTo>
                      <a:pt x="289" y="437"/>
                    </a:lnTo>
                    <a:lnTo>
                      <a:pt x="274" y="445"/>
                    </a:lnTo>
                    <a:lnTo>
                      <a:pt x="261" y="452"/>
                    </a:lnTo>
                    <a:lnTo>
                      <a:pt x="249" y="462"/>
                    </a:lnTo>
                    <a:lnTo>
                      <a:pt x="241" y="470"/>
                    </a:lnTo>
                    <a:lnTo>
                      <a:pt x="239" y="479"/>
                    </a:lnTo>
                    <a:lnTo>
                      <a:pt x="239" y="489"/>
                    </a:lnTo>
                    <a:lnTo>
                      <a:pt x="247" y="499"/>
                    </a:lnTo>
                    <a:lnTo>
                      <a:pt x="258" y="508"/>
                    </a:lnTo>
                    <a:lnTo>
                      <a:pt x="267" y="514"/>
                    </a:lnTo>
                    <a:lnTo>
                      <a:pt x="273" y="522"/>
                    </a:lnTo>
                    <a:lnTo>
                      <a:pt x="277" y="529"/>
                    </a:lnTo>
                    <a:lnTo>
                      <a:pt x="283" y="541"/>
                    </a:lnTo>
                    <a:lnTo>
                      <a:pt x="291" y="564"/>
                    </a:lnTo>
                    <a:lnTo>
                      <a:pt x="297" y="591"/>
                    </a:lnTo>
                    <a:lnTo>
                      <a:pt x="300" y="617"/>
                    </a:lnTo>
                    <a:lnTo>
                      <a:pt x="303" y="644"/>
                    </a:lnTo>
                    <a:lnTo>
                      <a:pt x="303" y="667"/>
                    </a:lnTo>
                    <a:lnTo>
                      <a:pt x="300" y="685"/>
                    </a:lnTo>
                    <a:lnTo>
                      <a:pt x="294" y="700"/>
                    </a:lnTo>
                    <a:lnTo>
                      <a:pt x="291" y="713"/>
                    </a:lnTo>
                    <a:lnTo>
                      <a:pt x="286" y="729"/>
                    </a:lnTo>
                    <a:lnTo>
                      <a:pt x="283" y="742"/>
                    </a:lnTo>
                    <a:lnTo>
                      <a:pt x="283" y="756"/>
                    </a:lnTo>
                    <a:lnTo>
                      <a:pt x="283" y="769"/>
                    </a:lnTo>
                    <a:lnTo>
                      <a:pt x="289" y="782"/>
                    </a:lnTo>
                    <a:lnTo>
                      <a:pt x="300" y="796"/>
                    </a:lnTo>
                    <a:lnTo>
                      <a:pt x="303" y="805"/>
                    </a:lnTo>
                    <a:lnTo>
                      <a:pt x="303" y="823"/>
                    </a:lnTo>
                    <a:lnTo>
                      <a:pt x="300" y="842"/>
                    </a:lnTo>
                    <a:lnTo>
                      <a:pt x="294" y="867"/>
                    </a:lnTo>
                    <a:lnTo>
                      <a:pt x="289" y="896"/>
                    </a:lnTo>
                    <a:lnTo>
                      <a:pt x="283" y="926"/>
                    </a:lnTo>
                    <a:lnTo>
                      <a:pt x="280" y="959"/>
                    </a:lnTo>
                    <a:lnTo>
                      <a:pt x="277" y="990"/>
                    </a:lnTo>
                    <a:lnTo>
                      <a:pt x="277" y="1022"/>
                    </a:lnTo>
                    <a:lnTo>
                      <a:pt x="283" y="1053"/>
                    </a:lnTo>
                    <a:lnTo>
                      <a:pt x="289" y="1066"/>
                    </a:lnTo>
                    <a:lnTo>
                      <a:pt x="294" y="1080"/>
                    </a:lnTo>
                    <a:lnTo>
                      <a:pt x="303" y="1093"/>
                    </a:lnTo>
                    <a:lnTo>
                      <a:pt x="310" y="1105"/>
                    </a:lnTo>
                    <a:lnTo>
                      <a:pt x="325" y="1114"/>
                    </a:lnTo>
                    <a:lnTo>
                      <a:pt x="336" y="1124"/>
                    </a:lnTo>
                    <a:lnTo>
                      <a:pt x="352" y="1134"/>
                    </a:lnTo>
                    <a:lnTo>
                      <a:pt x="370" y="1139"/>
                    </a:lnTo>
                    <a:lnTo>
                      <a:pt x="389" y="1145"/>
                    </a:lnTo>
                    <a:lnTo>
                      <a:pt x="410" y="1149"/>
                    </a:lnTo>
                    <a:lnTo>
                      <a:pt x="436" y="1151"/>
                    </a:lnTo>
                    <a:lnTo>
                      <a:pt x="464" y="1151"/>
                    </a:lnTo>
                    <a:lnTo>
                      <a:pt x="519" y="1147"/>
                    </a:lnTo>
                    <a:lnTo>
                      <a:pt x="567" y="1143"/>
                    </a:lnTo>
                    <a:lnTo>
                      <a:pt x="612" y="1137"/>
                    </a:lnTo>
                    <a:lnTo>
                      <a:pt x="647" y="1132"/>
                    </a:lnTo>
                    <a:lnTo>
                      <a:pt x="679" y="1124"/>
                    </a:lnTo>
                    <a:lnTo>
                      <a:pt x="706" y="1114"/>
                    </a:lnTo>
                    <a:lnTo>
                      <a:pt x="728" y="1107"/>
                    </a:lnTo>
                    <a:lnTo>
                      <a:pt x="748" y="1095"/>
                    </a:lnTo>
                    <a:lnTo>
                      <a:pt x="764" y="1086"/>
                    </a:lnTo>
                    <a:lnTo>
                      <a:pt x="776" y="1076"/>
                    </a:lnTo>
                    <a:lnTo>
                      <a:pt x="783" y="1064"/>
                    </a:lnTo>
                    <a:lnTo>
                      <a:pt x="789" y="1055"/>
                    </a:lnTo>
                    <a:lnTo>
                      <a:pt x="792" y="1045"/>
                    </a:lnTo>
                    <a:lnTo>
                      <a:pt x="795" y="1036"/>
                    </a:lnTo>
                    <a:lnTo>
                      <a:pt x="795" y="1026"/>
                    </a:lnTo>
                    <a:lnTo>
                      <a:pt x="792" y="1018"/>
                    </a:lnTo>
                    <a:lnTo>
                      <a:pt x="792" y="993"/>
                    </a:lnTo>
                    <a:lnTo>
                      <a:pt x="800" y="953"/>
                    </a:lnTo>
                    <a:lnTo>
                      <a:pt x="812" y="901"/>
                    </a:lnTo>
                    <a:lnTo>
                      <a:pt x="825" y="846"/>
                    </a:lnTo>
                    <a:lnTo>
                      <a:pt x="840" y="794"/>
                    </a:lnTo>
                    <a:lnTo>
                      <a:pt x="853" y="748"/>
                    </a:lnTo>
                    <a:lnTo>
                      <a:pt x="861" y="717"/>
                    </a:lnTo>
                    <a:lnTo>
                      <a:pt x="864" y="706"/>
                    </a:lnTo>
                    <a:lnTo>
                      <a:pt x="773" y="664"/>
                    </a:lnTo>
                    <a:lnTo>
                      <a:pt x="776" y="664"/>
                    </a:lnTo>
                    <a:lnTo>
                      <a:pt x="782" y="660"/>
                    </a:lnTo>
                    <a:lnTo>
                      <a:pt x="786" y="656"/>
                    </a:lnTo>
                    <a:lnTo>
                      <a:pt x="795" y="650"/>
                    </a:lnTo>
                    <a:lnTo>
                      <a:pt x="806" y="642"/>
                    </a:lnTo>
                    <a:lnTo>
                      <a:pt x="816" y="635"/>
                    </a:lnTo>
                    <a:lnTo>
                      <a:pt x="825" y="627"/>
                    </a:lnTo>
                    <a:lnTo>
                      <a:pt x="834" y="619"/>
                    </a:lnTo>
                    <a:lnTo>
                      <a:pt x="845" y="598"/>
                    </a:lnTo>
                    <a:lnTo>
                      <a:pt x="856" y="560"/>
                    </a:lnTo>
                    <a:lnTo>
                      <a:pt x="867" y="510"/>
                    </a:lnTo>
                    <a:lnTo>
                      <a:pt x="876" y="452"/>
                    </a:lnTo>
                    <a:lnTo>
                      <a:pt x="883" y="395"/>
                    </a:lnTo>
                    <a:lnTo>
                      <a:pt x="883" y="345"/>
                    </a:lnTo>
                    <a:lnTo>
                      <a:pt x="883" y="324"/>
                    </a:lnTo>
                    <a:lnTo>
                      <a:pt x="879" y="307"/>
                    </a:lnTo>
                    <a:lnTo>
                      <a:pt x="876" y="301"/>
                    </a:lnTo>
                    <a:lnTo>
                      <a:pt x="873" y="295"/>
                    </a:lnTo>
                    <a:lnTo>
                      <a:pt x="870" y="291"/>
                    </a:lnTo>
                    <a:lnTo>
                      <a:pt x="864" y="289"/>
                    </a:lnTo>
                    <a:lnTo>
                      <a:pt x="879" y="284"/>
                    </a:lnTo>
                    <a:lnTo>
                      <a:pt x="909" y="268"/>
                    </a:lnTo>
                    <a:lnTo>
                      <a:pt x="956" y="245"/>
                    </a:lnTo>
                    <a:lnTo>
                      <a:pt x="1006" y="215"/>
                    </a:lnTo>
                    <a:lnTo>
                      <a:pt x="1034" y="197"/>
                    </a:lnTo>
                    <a:lnTo>
                      <a:pt x="1056" y="180"/>
                    </a:lnTo>
                    <a:lnTo>
                      <a:pt x="1082" y="161"/>
                    </a:lnTo>
                    <a:lnTo>
                      <a:pt x="1101" y="142"/>
                    </a:lnTo>
                    <a:lnTo>
                      <a:pt x="1115" y="122"/>
                    </a:lnTo>
                    <a:lnTo>
                      <a:pt x="1128" y="103"/>
                    </a:lnTo>
                    <a:lnTo>
                      <a:pt x="1131" y="94"/>
                    </a:lnTo>
                    <a:lnTo>
                      <a:pt x="1134" y="84"/>
                    </a:lnTo>
                    <a:lnTo>
                      <a:pt x="1134" y="76"/>
                    </a:lnTo>
                    <a:lnTo>
                      <a:pt x="1134" y="67"/>
                    </a:lnTo>
                    <a:lnTo>
                      <a:pt x="1131" y="63"/>
                    </a:lnTo>
                    <a:lnTo>
                      <a:pt x="1128" y="57"/>
                    </a:lnTo>
                    <a:lnTo>
                      <a:pt x="1122" y="53"/>
                    </a:lnTo>
                    <a:lnTo>
                      <a:pt x="1118" y="50"/>
                    </a:lnTo>
                    <a:lnTo>
                      <a:pt x="1101" y="44"/>
                    </a:lnTo>
                    <a:lnTo>
                      <a:pt x="1079" y="36"/>
                    </a:lnTo>
                    <a:lnTo>
                      <a:pt x="1051" y="30"/>
                    </a:lnTo>
                    <a:lnTo>
                      <a:pt x="1019" y="25"/>
                    </a:lnTo>
                    <a:lnTo>
                      <a:pt x="986" y="21"/>
                    </a:lnTo>
                    <a:lnTo>
                      <a:pt x="948" y="17"/>
                    </a:lnTo>
                    <a:lnTo>
                      <a:pt x="861" y="9"/>
                    </a:lnTo>
                    <a:lnTo>
                      <a:pt x="767" y="5"/>
                    </a:lnTo>
                    <a:lnTo>
                      <a:pt x="664" y="2"/>
                    </a:lnTo>
                    <a:lnTo>
                      <a:pt x="558" y="0"/>
                    </a:lnTo>
                    <a:lnTo>
                      <a:pt x="352" y="0"/>
                    </a:lnTo>
                    <a:lnTo>
                      <a:pt x="174" y="2"/>
                    </a:lnTo>
                    <a:lnTo>
                      <a:pt x="46" y="5"/>
                    </a:lnTo>
                    <a:lnTo>
                      <a:pt x="0" y="5"/>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4" name="Freeform 39">
                <a:extLst>
                  <a:ext uri="{FF2B5EF4-FFF2-40B4-BE49-F238E27FC236}">
                    <a16:creationId xmlns:a16="http://schemas.microsoft.com/office/drawing/2014/main" id="{17AA94D2-D696-4D9E-8077-377A85F74E53}"/>
                  </a:ext>
                </a:extLst>
              </p:cNvPr>
              <p:cNvSpPr>
                <a:spLocks/>
              </p:cNvSpPr>
              <p:nvPr/>
            </p:nvSpPr>
            <p:spPr bwMode="auto">
              <a:xfrm>
                <a:off x="2654" y="2463"/>
                <a:ext cx="1125" cy="1152"/>
              </a:xfrm>
              <a:custGeom>
                <a:avLst/>
                <a:gdLst>
                  <a:gd name="T0" fmla="*/ 27 w 1125"/>
                  <a:gd name="T1" fmla="*/ 34 h 1152"/>
                  <a:gd name="T2" fmla="*/ 115 w 1125"/>
                  <a:gd name="T3" fmla="*/ 113 h 1152"/>
                  <a:gd name="T4" fmla="*/ 190 w 1125"/>
                  <a:gd name="T5" fmla="*/ 165 h 1152"/>
                  <a:gd name="T6" fmla="*/ 270 w 1125"/>
                  <a:gd name="T7" fmla="*/ 201 h 1152"/>
                  <a:gd name="T8" fmla="*/ 364 w 1125"/>
                  <a:gd name="T9" fmla="*/ 226 h 1152"/>
                  <a:gd name="T10" fmla="*/ 372 w 1125"/>
                  <a:gd name="T11" fmla="*/ 236 h 1152"/>
                  <a:gd name="T12" fmla="*/ 341 w 1125"/>
                  <a:gd name="T13" fmla="*/ 245 h 1152"/>
                  <a:gd name="T14" fmla="*/ 313 w 1125"/>
                  <a:gd name="T15" fmla="*/ 259 h 1152"/>
                  <a:gd name="T16" fmla="*/ 308 w 1125"/>
                  <a:gd name="T17" fmla="*/ 286 h 1152"/>
                  <a:gd name="T18" fmla="*/ 308 w 1125"/>
                  <a:gd name="T19" fmla="*/ 374 h 1152"/>
                  <a:gd name="T20" fmla="*/ 298 w 1125"/>
                  <a:gd name="T21" fmla="*/ 424 h 1152"/>
                  <a:gd name="T22" fmla="*/ 272 w 1125"/>
                  <a:gd name="T23" fmla="*/ 445 h 1152"/>
                  <a:gd name="T24" fmla="*/ 239 w 1125"/>
                  <a:gd name="T25" fmla="*/ 470 h 1152"/>
                  <a:gd name="T26" fmla="*/ 244 w 1125"/>
                  <a:gd name="T27" fmla="*/ 499 h 1152"/>
                  <a:gd name="T28" fmla="*/ 270 w 1125"/>
                  <a:gd name="T29" fmla="*/ 522 h 1152"/>
                  <a:gd name="T30" fmla="*/ 289 w 1125"/>
                  <a:gd name="T31" fmla="*/ 564 h 1152"/>
                  <a:gd name="T32" fmla="*/ 300 w 1125"/>
                  <a:gd name="T33" fmla="*/ 644 h 1152"/>
                  <a:gd name="T34" fmla="*/ 292 w 1125"/>
                  <a:gd name="T35" fmla="*/ 700 h 1152"/>
                  <a:gd name="T36" fmla="*/ 280 w 1125"/>
                  <a:gd name="T37" fmla="*/ 742 h 1152"/>
                  <a:gd name="T38" fmla="*/ 286 w 1125"/>
                  <a:gd name="T39" fmla="*/ 782 h 1152"/>
                  <a:gd name="T40" fmla="*/ 300 w 1125"/>
                  <a:gd name="T41" fmla="*/ 823 h 1152"/>
                  <a:gd name="T42" fmla="*/ 286 w 1125"/>
                  <a:gd name="T43" fmla="*/ 896 h 1152"/>
                  <a:gd name="T44" fmla="*/ 275 w 1125"/>
                  <a:gd name="T45" fmla="*/ 990 h 1152"/>
                  <a:gd name="T46" fmla="*/ 286 w 1125"/>
                  <a:gd name="T47" fmla="*/ 1066 h 1152"/>
                  <a:gd name="T48" fmla="*/ 308 w 1125"/>
                  <a:gd name="T49" fmla="*/ 1105 h 1152"/>
                  <a:gd name="T50" fmla="*/ 349 w 1125"/>
                  <a:gd name="T51" fmla="*/ 1134 h 1152"/>
                  <a:gd name="T52" fmla="*/ 407 w 1125"/>
                  <a:gd name="T53" fmla="*/ 1149 h 1152"/>
                  <a:gd name="T54" fmla="*/ 515 w 1125"/>
                  <a:gd name="T55" fmla="*/ 1147 h 1152"/>
                  <a:gd name="T56" fmla="*/ 641 w 1125"/>
                  <a:gd name="T57" fmla="*/ 1132 h 1152"/>
                  <a:gd name="T58" fmla="*/ 722 w 1125"/>
                  <a:gd name="T59" fmla="*/ 1107 h 1152"/>
                  <a:gd name="T60" fmla="*/ 769 w 1125"/>
                  <a:gd name="T61" fmla="*/ 1076 h 1152"/>
                  <a:gd name="T62" fmla="*/ 785 w 1125"/>
                  <a:gd name="T63" fmla="*/ 1045 h 1152"/>
                  <a:gd name="T64" fmla="*/ 785 w 1125"/>
                  <a:gd name="T65" fmla="*/ 1018 h 1152"/>
                  <a:gd name="T66" fmla="*/ 805 w 1125"/>
                  <a:gd name="T67" fmla="*/ 901 h 1152"/>
                  <a:gd name="T68" fmla="*/ 845 w 1125"/>
                  <a:gd name="T69" fmla="*/ 748 h 1152"/>
                  <a:gd name="T70" fmla="*/ 766 w 1125"/>
                  <a:gd name="T71" fmla="*/ 664 h 1152"/>
                  <a:gd name="T72" fmla="*/ 779 w 1125"/>
                  <a:gd name="T73" fmla="*/ 656 h 1152"/>
                  <a:gd name="T74" fmla="*/ 809 w 1125"/>
                  <a:gd name="T75" fmla="*/ 635 h 1152"/>
                  <a:gd name="T76" fmla="*/ 838 w 1125"/>
                  <a:gd name="T77" fmla="*/ 598 h 1152"/>
                  <a:gd name="T78" fmla="*/ 868 w 1125"/>
                  <a:gd name="T79" fmla="*/ 452 h 1152"/>
                  <a:gd name="T80" fmla="*/ 875 w 1125"/>
                  <a:gd name="T81" fmla="*/ 324 h 1152"/>
                  <a:gd name="T82" fmla="*/ 865 w 1125"/>
                  <a:gd name="T83" fmla="*/ 295 h 1152"/>
                  <a:gd name="T84" fmla="*/ 871 w 1125"/>
                  <a:gd name="T85" fmla="*/ 284 h 1152"/>
                  <a:gd name="T86" fmla="*/ 998 w 1125"/>
                  <a:gd name="T87" fmla="*/ 215 h 1152"/>
                  <a:gd name="T88" fmla="*/ 1072 w 1125"/>
                  <a:gd name="T89" fmla="*/ 161 h 1152"/>
                  <a:gd name="T90" fmla="*/ 1118 w 1125"/>
                  <a:gd name="T91" fmla="*/ 103 h 1152"/>
                  <a:gd name="T92" fmla="*/ 1124 w 1125"/>
                  <a:gd name="T93" fmla="*/ 76 h 1152"/>
                  <a:gd name="T94" fmla="*/ 1118 w 1125"/>
                  <a:gd name="T95" fmla="*/ 57 h 1152"/>
                  <a:gd name="T96" fmla="*/ 1091 w 1125"/>
                  <a:gd name="T97" fmla="*/ 44 h 1152"/>
                  <a:gd name="T98" fmla="*/ 1010 w 1125"/>
                  <a:gd name="T99" fmla="*/ 25 h 1152"/>
                  <a:gd name="T100" fmla="*/ 854 w 1125"/>
                  <a:gd name="T101" fmla="*/ 9 h 1152"/>
                  <a:gd name="T102" fmla="*/ 553 w 1125"/>
                  <a:gd name="T103" fmla="*/ 0 h 1152"/>
                  <a:gd name="T104" fmla="*/ 46 w 112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5" h="1152">
                    <a:moveTo>
                      <a:pt x="0" y="5"/>
                    </a:moveTo>
                    <a:lnTo>
                      <a:pt x="7" y="13"/>
                    </a:lnTo>
                    <a:lnTo>
                      <a:pt x="27" y="34"/>
                    </a:lnTo>
                    <a:lnTo>
                      <a:pt x="57" y="63"/>
                    </a:lnTo>
                    <a:lnTo>
                      <a:pt x="96" y="96"/>
                    </a:lnTo>
                    <a:lnTo>
                      <a:pt x="115" y="113"/>
                    </a:lnTo>
                    <a:lnTo>
                      <a:pt x="139" y="132"/>
                    </a:lnTo>
                    <a:lnTo>
                      <a:pt x="165" y="147"/>
                    </a:lnTo>
                    <a:lnTo>
                      <a:pt x="190" y="165"/>
                    </a:lnTo>
                    <a:lnTo>
                      <a:pt x="214" y="178"/>
                    </a:lnTo>
                    <a:lnTo>
                      <a:pt x="241" y="192"/>
                    </a:lnTo>
                    <a:lnTo>
                      <a:pt x="270" y="201"/>
                    </a:lnTo>
                    <a:lnTo>
                      <a:pt x="298" y="209"/>
                    </a:lnTo>
                    <a:lnTo>
                      <a:pt x="338" y="218"/>
                    </a:lnTo>
                    <a:lnTo>
                      <a:pt x="364" y="226"/>
                    </a:lnTo>
                    <a:lnTo>
                      <a:pt x="369" y="230"/>
                    </a:lnTo>
                    <a:lnTo>
                      <a:pt x="372" y="232"/>
                    </a:lnTo>
                    <a:lnTo>
                      <a:pt x="372" y="236"/>
                    </a:lnTo>
                    <a:lnTo>
                      <a:pt x="369" y="238"/>
                    </a:lnTo>
                    <a:lnTo>
                      <a:pt x="358" y="241"/>
                    </a:lnTo>
                    <a:lnTo>
                      <a:pt x="341" y="245"/>
                    </a:lnTo>
                    <a:lnTo>
                      <a:pt x="328" y="249"/>
                    </a:lnTo>
                    <a:lnTo>
                      <a:pt x="316" y="255"/>
                    </a:lnTo>
                    <a:lnTo>
                      <a:pt x="313" y="259"/>
                    </a:lnTo>
                    <a:lnTo>
                      <a:pt x="310" y="266"/>
                    </a:lnTo>
                    <a:lnTo>
                      <a:pt x="310" y="274"/>
                    </a:lnTo>
                    <a:lnTo>
                      <a:pt x="308" y="286"/>
                    </a:lnTo>
                    <a:lnTo>
                      <a:pt x="308" y="312"/>
                    </a:lnTo>
                    <a:lnTo>
                      <a:pt x="308" y="343"/>
                    </a:lnTo>
                    <a:lnTo>
                      <a:pt x="308" y="374"/>
                    </a:lnTo>
                    <a:lnTo>
                      <a:pt x="305" y="403"/>
                    </a:lnTo>
                    <a:lnTo>
                      <a:pt x="303" y="414"/>
                    </a:lnTo>
                    <a:lnTo>
                      <a:pt x="298" y="424"/>
                    </a:lnTo>
                    <a:lnTo>
                      <a:pt x="295" y="431"/>
                    </a:lnTo>
                    <a:lnTo>
                      <a:pt x="286" y="437"/>
                    </a:lnTo>
                    <a:lnTo>
                      <a:pt x="272" y="445"/>
                    </a:lnTo>
                    <a:lnTo>
                      <a:pt x="259" y="452"/>
                    </a:lnTo>
                    <a:lnTo>
                      <a:pt x="247" y="462"/>
                    </a:lnTo>
                    <a:lnTo>
                      <a:pt x="239" y="470"/>
                    </a:lnTo>
                    <a:lnTo>
                      <a:pt x="237" y="479"/>
                    </a:lnTo>
                    <a:lnTo>
                      <a:pt x="237" y="489"/>
                    </a:lnTo>
                    <a:lnTo>
                      <a:pt x="244" y="499"/>
                    </a:lnTo>
                    <a:lnTo>
                      <a:pt x="256" y="508"/>
                    </a:lnTo>
                    <a:lnTo>
                      <a:pt x="264" y="514"/>
                    </a:lnTo>
                    <a:lnTo>
                      <a:pt x="270" y="522"/>
                    </a:lnTo>
                    <a:lnTo>
                      <a:pt x="275" y="529"/>
                    </a:lnTo>
                    <a:lnTo>
                      <a:pt x="280" y="541"/>
                    </a:lnTo>
                    <a:lnTo>
                      <a:pt x="289" y="564"/>
                    </a:lnTo>
                    <a:lnTo>
                      <a:pt x="295" y="591"/>
                    </a:lnTo>
                    <a:lnTo>
                      <a:pt x="298" y="617"/>
                    </a:lnTo>
                    <a:lnTo>
                      <a:pt x="300" y="644"/>
                    </a:lnTo>
                    <a:lnTo>
                      <a:pt x="300" y="667"/>
                    </a:lnTo>
                    <a:lnTo>
                      <a:pt x="298" y="685"/>
                    </a:lnTo>
                    <a:lnTo>
                      <a:pt x="292" y="700"/>
                    </a:lnTo>
                    <a:lnTo>
                      <a:pt x="289" y="713"/>
                    </a:lnTo>
                    <a:lnTo>
                      <a:pt x="283" y="729"/>
                    </a:lnTo>
                    <a:lnTo>
                      <a:pt x="280" y="742"/>
                    </a:lnTo>
                    <a:lnTo>
                      <a:pt x="280" y="756"/>
                    </a:lnTo>
                    <a:lnTo>
                      <a:pt x="280" y="769"/>
                    </a:lnTo>
                    <a:lnTo>
                      <a:pt x="286" y="782"/>
                    </a:lnTo>
                    <a:lnTo>
                      <a:pt x="298" y="796"/>
                    </a:lnTo>
                    <a:lnTo>
                      <a:pt x="300" y="805"/>
                    </a:lnTo>
                    <a:lnTo>
                      <a:pt x="300" y="823"/>
                    </a:lnTo>
                    <a:lnTo>
                      <a:pt x="298" y="842"/>
                    </a:lnTo>
                    <a:lnTo>
                      <a:pt x="292" y="867"/>
                    </a:lnTo>
                    <a:lnTo>
                      <a:pt x="286" y="896"/>
                    </a:lnTo>
                    <a:lnTo>
                      <a:pt x="280" y="926"/>
                    </a:lnTo>
                    <a:lnTo>
                      <a:pt x="277" y="959"/>
                    </a:lnTo>
                    <a:lnTo>
                      <a:pt x="275" y="990"/>
                    </a:lnTo>
                    <a:lnTo>
                      <a:pt x="275" y="1022"/>
                    </a:lnTo>
                    <a:lnTo>
                      <a:pt x="280" y="1053"/>
                    </a:lnTo>
                    <a:lnTo>
                      <a:pt x="286" y="1066"/>
                    </a:lnTo>
                    <a:lnTo>
                      <a:pt x="292" y="1080"/>
                    </a:lnTo>
                    <a:lnTo>
                      <a:pt x="300" y="1093"/>
                    </a:lnTo>
                    <a:lnTo>
                      <a:pt x="308" y="1105"/>
                    </a:lnTo>
                    <a:lnTo>
                      <a:pt x="322" y="1114"/>
                    </a:lnTo>
                    <a:lnTo>
                      <a:pt x="333" y="1124"/>
                    </a:lnTo>
                    <a:lnTo>
                      <a:pt x="349" y="1134"/>
                    </a:lnTo>
                    <a:lnTo>
                      <a:pt x="367" y="1139"/>
                    </a:lnTo>
                    <a:lnTo>
                      <a:pt x="385" y="1145"/>
                    </a:lnTo>
                    <a:lnTo>
                      <a:pt x="407" y="1149"/>
                    </a:lnTo>
                    <a:lnTo>
                      <a:pt x="433" y="1151"/>
                    </a:lnTo>
                    <a:lnTo>
                      <a:pt x="460" y="1151"/>
                    </a:lnTo>
                    <a:lnTo>
                      <a:pt x="515" y="1147"/>
                    </a:lnTo>
                    <a:lnTo>
                      <a:pt x="562" y="1143"/>
                    </a:lnTo>
                    <a:lnTo>
                      <a:pt x="607" y="1137"/>
                    </a:lnTo>
                    <a:lnTo>
                      <a:pt x="641" y="1132"/>
                    </a:lnTo>
                    <a:lnTo>
                      <a:pt x="673" y="1124"/>
                    </a:lnTo>
                    <a:lnTo>
                      <a:pt x="700" y="1114"/>
                    </a:lnTo>
                    <a:lnTo>
                      <a:pt x="722" y="1107"/>
                    </a:lnTo>
                    <a:lnTo>
                      <a:pt x="742" y="1095"/>
                    </a:lnTo>
                    <a:lnTo>
                      <a:pt x="757" y="1086"/>
                    </a:lnTo>
                    <a:lnTo>
                      <a:pt x="769" y="1076"/>
                    </a:lnTo>
                    <a:lnTo>
                      <a:pt x="776" y="1064"/>
                    </a:lnTo>
                    <a:lnTo>
                      <a:pt x="782" y="1055"/>
                    </a:lnTo>
                    <a:lnTo>
                      <a:pt x="785" y="1045"/>
                    </a:lnTo>
                    <a:lnTo>
                      <a:pt x="788" y="1036"/>
                    </a:lnTo>
                    <a:lnTo>
                      <a:pt x="788" y="1026"/>
                    </a:lnTo>
                    <a:lnTo>
                      <a:pt x="785" y="1018"/>
                    </a:lnTo>
                    <a:lnTo>
                      <a:pt x="785" y="993"/>
                    </a:lnTo>
                    <a:lnTo>
                      <a:pt x="793" y="953"/>
                    </a:lnTo>
                    <a:lnTo>
                      <a:pt x="805" y="901"/>
                    </a:lnTo>
                    <a:lnTo>
                      <a:pt x="818" y="846"/>
                    </a:lnTo>
                    <a:lnTo>
                      <a:pt x="832" y="794"/>
                    </a:lnTo>
                    <a:lnTo>
                      <a:pt x="845" y="748"/>
                    </a:lnTo>
                    <a:lnTo>
                      <a:pt x="854" y="717"/>
                    </a:lnTo>
                    <a:lnTo>
                      <a:pt x="857" y="706"/>
                    </a:lnTo>
                    <a:lnTo>
                      <a:pt x="766" y="664"/>
                    </a:lnTo>
                    <a:lnTo>
                      <a:pt x="769" y="664"/>
                    </a:lnTo>
                    <a:lnTo>
                      <a:pt x="775" y="660"/>
                    </a:lnTo>
                    <a:lnTo>
                      <a:pt x="779" y="656"/>
                    </a:lnTo>
                    <a:lnTo>
                      <a:pt x="788" y="650"/>
                    </a:lnTo>
                    <a:lnTo>
                      <a:pt x="799" y="642"/>
                    </a:lnTo>
                    <a:lnTo>
                      <a:pt x="809" y="635"/>
                    </a:lnTo>
                    <a:lnTo>
                      <a:pt x="818" y="627"/>
                    </a:lnTo>
                    <a:lnTo>
                      <a:pt x="826" y="619"/>
                    </a:lnTo>
                    <a:lnTo>
                      <a:pt x="838" y="598"/>
                    </a:lnTo>
                    <a:lnTo>
                      <a:pt x="848" y="560"/>
                    </a:lnTo>
                    <a:lnTo>
                      <a:pt x="860" y="510"/>
                    </a:lnTo>
                    <a:lnTo>
                      <a:pt x="868" y="452"/>
                    </a:lnTo>
                    <a:lnTo>
                      <a:pt x="875" y="395"/>
                    </a:lnTo>
                    <a:lnTo>
                      <a:pt x="875" y="345"/>
                    </a:lnTo>
                    <a:lnTo>
                      <a:pt x="875" y="324"/>
                    </a:lnTo>
                    <a:lnTo>
                      <a:pt x="871" y="307"/>
                    </a:lnTo>
                    <a:lnTo>
                      <a:pt x="868" y="301"/>
                    </a:lnTo>
                    <a:lnTo>
                      <a:pt x="865" y="295"/>
                    </a:lnTo>
                    <a:lnTo>
                      <a:pt x="862" y="291"/>
                    </a:lnTo>
                    <a:lnTo>
                      <a:pt x="857" y="289"/>
                    </a:lnTo>
                    <a:lnTo>
                      <a:pt x="871" y="284"/>
                    </a:lnTo>
                    <a:lnTo>
                      <a:pt x="901" y="268"/>
                    </a:lnTo>
                    <a:lnTo>
                      <a:pt x="947" y="245"/>
                    </a:lnTo>
                    <a:lnTo>
                      <a:pt x="998" y="215"/>
                    </a:lnTo>
                    <a:lnTo>
                      <a:pt x="1025" y="197"/>
                    </a:lnTo>
                    <a:lnTo>
                      <a:pt x="1046" y="180"/>
                    </a:lnTo>
                    <a:lnTo>
                      <a:pt x="1072" y="161"/>
                    </a:lnTo>
                    <a:lnTo>
                      <a:pt x="1091" y="142"/>
                    </a:lnTo>
                    <a:lnTo>
                      <a:pt x="1105" y="122"/>
                    </a:lnTo>
                    <a:lnTo>
                      <a:pt x="1118" y="103"/>
                    </a:lnTo>
                    <a:lnTo>
                      <a:pt x="1121" y="94"/>
                    </a:lnTo>
                    <a:lnTo>
                      <a:pt x="1124" y="84"/>
                    </a:lnTo>
                    <a:lnTo>
                      <a:pt x="1124" y="76"/>
                    </a:lnTo>
                    <a:lnTo>
                      <a:pt x="1124" y="67"/>
                    </a:lnTo>
                    <a:lnTo>
                      <a:pt x="1121" y="63"/>
                    </a:lnTo>
                    <a:lnTo>
                      <a:pt x="1118" y="57"/>
                    </a:lnTo>
                    <a:lnTo>
                      <a:pt x="1113" y="53"/>
                    </a:lnTo>
                    <a:lnTo>
                      <a:pt x="1108" y="50"/>
                    </a:lnTo>
                    <a:lnTo>
                      <a:pt x="1091" y="44"/>
                    </a:lnTo>
                    <a:lnTo>
                      <a:pt x="1069" y="36"/>
                    </a:lnTo>
                    <a:lnTo>
                      <a:pt x="1042" y="30"/>
                    </a:lnTo>
                    <a:lnTo>
                      <a:pt x="1010" y="25"/>
                    </a:lnTo>
                    <a:lnTo>
                      <a:pt x="977" y="21"/>
                    </a:lnTo>
                    <a:lnTo>
                      <a:pt x="940" y="17"/>
                    </a:lnTo>
                    <a:lnTo>
                      <a:pt x="854" y="9"/>
                    </a:lnTo>
                    <a:lnTo>
                      <a:pt x="760" y="5"/>
                    </a:lnTo>
                    <a:lnTo>
                      <a:pt x="658" y="2"/>
                    </a:lnTo>
                    <a:lnTo>
                      <a:pt x="553" y="0"/>
                    </a:lnTo>
                    <a:lnTo>
                      <a:pt x="349" y="0"/>
                    </a:lnTo>
                    <a:lnTo>
                      <a:pt x="172" y="2"/>
                    </a:lnTo>
                    <a:lnTo>
                      <a:pt x="46"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5" name="Freeform 40">
                <a:extLst>
                  <a:ext uri="{FF2B5EF4-FFF2-40B4-BE49-F238E27FC236}">
                    <a16:creationId xmlns:a16="http://schemas.microsoft.com/office/drawing/2014/main" id="{59684ACE-6A5D-4A84-9B3B-15752E1389A8}"/>
                  </a:ext>
                </a:extLst>
              </p:cNvPr>
              <p:cNvSpPr>
                <a:spLocks/>
              </p:cNvSpPr>
              <p:nvPr/>
            </p:nvSpPr>
            <p:spPr bwMode="auto">
              <a:xfrm>
                <a:off x="2718" y="1649"/>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6" name="Freeform 41">
                <a:extLst>
                  <a:ext uri="{FF2B5EF4-FFF2-40B4-BE49-F238E27FC236}">
                    <a16:creationId xmlns:a16="http://schemas.microsoft.com/office/drawing/2014/main" id="{59D3EB53-39B3-45CE-A712-3A6A80AFFF5E}"/>
                  </a:ext>
                </a:extLst>
              </p:cNvPr>
              <p:cNvSpPr>
                <a:spLocks/>
              </p:cNvSpPr>
              <p:nvPr/>
            </p:nvSpPr>
            <p:spPr bwMode="auto">
              <a:xfrm>
                <a:off x="2718" y="1649"/>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7" name="Freeform 42">
                <a:extLst>
                  <a:ext uri="{FF2B5EF4-FFF2-40B4-BE49-F238E27FC236}">
                    <a16:creationId xmlns:a16="http://schemas.microsoft.com/office/drawing/2014/main" id="{68C3C9FF-AE68-4948-AFEB-1ACF228B60AA}"/>
                  </a:ext>
                </a:extLst>
              </p:cNvPr>
              <p:cNvSpPr>
                <a:spLocks/>
              </p:cNvSpPr>
              <p:nvPr/>
            </p:nvSpPr>
            <p:spPr bwMode="auto">
              <a:xfrm>
                <a:off x="2553" y="1674"/>
                <a:ext cx="1320" cy="888"/>
              </a:xfrm>
              <a:custGeom>
                <a:avLst/>
                <a:gdLst>
                  <a:gd name="T0" fmla="*/ 113 w 1320"/>
                  <a:gd name="T1" fmla="*/ 250 h 888"/>
                  <a:gd name="T2" fmla="*/ 110 w 1320"/>
                  <a:gd name="T3" fmla="*/ 288 h 888"/>
                  <a:gd name="T4" fmla="*/ 99 w 1320"/>
                  <a:gd name="T5" fmla="*/ 344 h 888"/>
                  <a:gd name="T6" fmla="*/ 84 w 1320"/>
                  <a:gd name="T7" fmla="*/ 380 h 888"/>
                  <a:gd name="T8" fmla="*/ 73 w 1320"/>
                  <a:gd name="T9" fmla="*/ 399 h 888"/>
                  <a:gd name="T10" fmla="*/ 60 w 1320"/>
                  <a:gd name="T11" fmla="*/ 411 h 888"/>
                  <a:gd name="T12" fmla="*/ 49 w 1320"/>
                  <a:gd name="T13" fmla="*/ 426 h 888"/>
                  <a:gd name="T14" fmla="*/ 38 w 1320"/>
                  <a:gd name="T15" fmla="*/ 459 h 888"/>
                  <a:gd name="T16" fmla="*/ 35 w 1320"/>
                  <a:gd name="T17" fmla="*/ 512 h 888"/>
                  <a:gd name="T18" fmla="*/ 35 w 1320"/>
                  <a:gd name="T19" fmla="*/ 564 h 888"/>
                  <a:gd name="T20" fmla="*/ 29 w 1320"/>
                  <a:gd name="T21" fmla="*/ 614 h 888"/>
                  <a:gd name="T22" fmla="*/ 14 w 1320"/>
                  <a:gd name="T23" fmla="*/ 668 h 888"/>
                  <a:gd name="T24" fmla="*/ 3 w 1320"/>
                  <a:gd name="T25" fmla="*/ 710 h 888"/>
                  <a:gd name="T26" fmla="*/ 0 w 1320"/>
                  <a:gd name="T27" fmla="*/ 750 h 888"/>
                  <a:gd name="T28" fmla="*/ 8 w 1320"/>
                  <a:gd name="T29" fmla="*/ 779 h 888"/>
                  <a:gd name="T30" fmla="*/ 20 w 1320"/>
                  <a:gd name="T31" fmla="*/ 794 h 888"/>
                  <a:gd name="T32" fmla="*/ 35 w 1320"/>
                  <a:gd name="T33" fmla="*/ 810 h 888"/>
                  <a:gd name="T34" fmla="*/ 57 w 1320"/>
                  <a:gd name="T35" fmla="*/ 821 h 888"/>
                  <a:gd name="T36" fmla="*/ 86 w 1320"/>
                  <a:gd name="T37" fmla="*/ 829 h 888"/>
                  <a:gd name="T38" fmla="*/ 124 w 1320"/>
                  <a:gd name="T39" fmla="*/ 835 h 888"/>
                  <a:gd name="T40" fmla="*/ 259 w 1320"/>
                  <a:gd name="T41" fmla="*/ 837 h 888"/>
                  <a:gd name="T42" fmla="*/ 591 w 1320"/>
                  <a:gd name="T43" fmla="*/ 842 h 888"/>
                  <a:gd name="T44" fmla="*/ 952 w 1320"/>
                  <a:gd name="T45" fmla="*/ 852 h 888"/>
                  <a:gd name="T46" fmla="*/ 1159 w 1320"/>
                  <a:gd name="T47" fmla="*/ 865 h 888"/>
                  <a:gd name="T48" fmla="*/ 1226 w 1320"/>
                  <a:gd name="T49" fmla="*/ 875 h 888"/>
                  <a:gd name="T50" fmla="*/ 1246 w 1320"/>
                  <a:gd name="T51" fmla="*/ 883 h 888"/>
                  <a:gd name="T52" fmla="*/ 1255 w 1320"/>
                  <a:gd name="T53" fmla="*/ 877 h 888"/>
                  <a:gd name="T54" fmla="*/ 1270 w 1320"/>
                  <a:gd name="T55" fmla="*/ 812 h 888"/>
                  <a:gd name="T56" fmla="*/ 1295 w 1320"/>
                  <a:gd name="T57" fmla="*/ 716 h 888"/>
                  <a:gd name="T58" fmla="*/ 1311 w 1320"/>
                  <a:gd name="T59" fmla="*/ 626 h 888"/>
                  <a:gd name="T60" fmla="*/ 1313 w 1320"/>
                  <a:gd name="T61" fmla="*/ 564 h 888"/>
                  <a:gd name="T62" fmla="*/ 1319 w 1320"/>
                  <a:gd name="T63" fmla="*/ 495 h 888"/>
                  <a:gd name="T64" fmla="*/ 1313 w 1320"/>
                  <a:gd name="T65" fmla="*/ 438 h 888"/>
                  <a:gd name="T66" fmla="*/ 1299 w 1320"/>
                  <a:gd name="T67" fmla="*/ 399 h 888"/>
                  <a:gd name="T68" fmla="*/ 1279 w 1320"/>
                  <a:gd name="T69" fmla="*/ 363 h 888"/>
                  <a:gd name="T70" fmla="*/ 1244 w 1320"/>
                  <a:gd name="T71" fmla="*/ 330 h 888"/>
                  <a:gd name="T72" fmla="*/ 1167 w 1320"/>
                  <a:gd name="T73" fmla="*/ 276 h 888"/>
                  <a:gd name="T74" fmla="*/ 1051 w 1320"/>
                  <a:gd name="T75" fmla="*/ 198 h 888"/>
                  <a:gd name="T76" fmla="*/ 952 w 1320"/>
                  <a:gd name="T77" fmla="*/ 142 h 888"/>
                  <a:gd name="T78" fmla="*/ 835 w 1320"/>
                  <a:gd name="T79" fmla="*/ 88 h 888"/>
                  <a:gd name="T80" fmla="*/ 733 w 1320"/>
                  <a:gd name="T81" fmla="*/ 52 h 888"/>
                  <a:gd name="T82" fmla="*/ 658 w 1320"/>
                  <a:gd name="T83" fmla="*/ 33 h 888"/>
                  <a:gd name="T84" fmla="*/ 579 w 1320"/>
                  <a:gd name="T85" fmla="*/ 17 h 888"/>
                  <a:gd name="T86" fmla="*/ 492 w 1320"/>
                  <a:gd name="T87" fmla="*/ 8 h 888"/>
                  <a:gd name="T88" fmla="*/ 402 w 1320"/>
                  <a:gd name="T89" fmla="*/ 2 h 888"/>
                  <a:gd name="T90" fmla="*/ 305 w 1320"/>
                  <a:gd name="T91" fmla="*/ 2 h 888"/>
                  <a:gd name="T92" fmla="*/ 241 w 1320"/>
                  <a:gd name="T93" fmla="*/ 6 h 888"/>
                  <a:gd name="T94" fmla="*/ 218 w 1320"/>
                  <a:gd name="T95" fmla="*/ 14 h 888"/>
                  <a:gd name="T96" fmla="*/ 191 w 1320"/>
                  <a:gd name="T97" fmla="*/ 31 h 888"/>
                  <a:gd name="T98" fmla="*/ 160 w 1320"/>
                  <a:gd name="T99" fmla="*/ 65 h 888"/>
                  <a:gd name="T100" fmla="*/ 139 w 1320"/>
                  <a:gd name="T101" fmla="*/ 106 h 888"/>
                  <a:gd name="T102" fmla="*/ 121 w 1320"/>
                  <a:gd name="T103" fmla="*/ 171 h 888"/>
                  <a:gd name="T104" fmla="*/ 116 w 1320"/>
                  <a:gd name="T105" fmla="*/ 232 h 8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0" h="888">
                    <a:moveTo>
                      <a:pt x="116" y="242"/>
                    </a:moveTo>
                    <a:lnTo>
                      <a:pt x="113" y="250"/>
                    </a:lnTo>
                    <a:lnTo>
                      <a:pt x="113" y="265"/>
                    </a:lnTo>
                    <a:lnTo>
                      <a:pt x="110" y="288"/>
                    </a:lnTo>
                    <a:lnTo>
                      <a:pt x="105" y="315"/>
                    </a:lnTo>
                    <a:lnTo>
                      <a:pt x="99" y="344"/>
                    </a:lnTo>
                    <a:lnTo>
                      <a:pt x="89" y="369"/>
                    </a:lnTo>
                    <a:lnTo>
                      <a:pt x="84" y="380"/>
                    </a:lnTo>
                    <a:lnTo>
                      <a:pt x="78" y="392"/>
                    </a:lnTo>
                    <a:lnTo>
                      <a:pt x="73" y="399"/>
                    </a:lnTo>
                    <a:lnTo>
                      <a:pt x="64" y="405"/>
                    </a:lnTo>
                    <a:lnTo>
                      <a:pt x="60" y="411"/>
                    </a:lnTo>
                    <a:lnTo>
                      <a:pt x="54" y="418"/>
                    </a:lnTo>
                    <a:lnTo>
                      <a:pt x="49" y="426"/>
                    </a:lnTo>
                    <a:lnTo>
                      <a:pt x="43" y="436"/>
                    </a:lnTo>
                    <a:lnTo>
                      <a:pt x="38" y="459"/>
                    </a:lnTo>
                    <a:lnTo>
                      <a:pt x="35" y="486"/>
                    </a:lnTo>
                    <a:lnTo>
                      <a:pt x="35" y="512"/>
                    </a:lnTo>
                    <a:lnTo>
                      <a:pt x="35" y="539"/>
                    </a:lnTo>
                    <a:lnTo>
                      <a:pt x="35" y="564"/>
                    </a:lnTo>
                    <a:lnTo>
                      <a:pt x="35" y="587"/>
                    </a:lnTo>
                    <a:lnTo>
                      <a:pt x="29" y="614"/>
                    </a:lnTo>
                    <a:lnTo>
                      <a:pt x="20" y="649"/>
                    </a:lnTo>
                    <a:lnTo>
                      <a:pt x="14" y="668"/>
                    </a:lnTo>
                    <a:lnTo>
                      <a:pt x="8" y="689"/>
                    </a:lnTo>
                    <a:lnTo>
                      <a:pt x="3" y="710"/>
                    </a:lnTo>
                    <a:lnTo>
                      <a:pt x="0" y="731"/>
                    </a:lnTo>
                    <a:lnTo>
                      <a:pt x="0" y="750"/>
                    </a:lnTo>
                    <a:lnTo>
                      <a:pt x="6" y="770"/>
                    </a:lnTo>
                    <a:lnTo>
                      <a:pt x="8" y="779"/>
                    </a:lnTo>
                    <a:lnTo>
                      <a:pt x="14" y="787"/>
                    </a:lnTo>
                    <a:lnTo>
                      <a:pt x="20" y="794"/>
                    </a:lnTo>
                    <a:lnTo>
                      <a:pt x="28" y="802"/>
                    </a:lnTo>
                    <a:lnTo>
                      <a:pt x="35" y="810"/>
                    </a:lnTo>
                    <a:lnTo>
                      <a:pt x="46" y="816"/>
                    </a:lnTo>
                    <a:lnTo>
                      <a:pt x="57" y="821"/>
                    </a:lnTo>
                    <a:lnTo>
                      <a:pt x="73" y="825"/>
                    </a:lnTo>
                    <a:lnTo>
                      <a:pt x="86" y="829"/>
                    </a:lnTo>
                    <a:lnTo>
                      <a:pt x="105" y="833"/>
                    </a:lnTo>
                    <a:lnTo>
                      <a:pt x="124" y="835"/>
                    </a:lnTo>
                    <a:lnTo>
                      <a:pt x="145" y="835"/>
                    </a:lnTo>
                    <a:lnTo>
                      <a:pt x="259" y="837"/>
                    </a:lnTo>
                    <a:lnTo>
                      <a:pt x="413" y="839"/>
                    </a:lnTo>
                    <a:lnTo>
                      <a:pt x="591" y="842"/>
                    </a:lnTo>
                    <a:lnTo>
                      <a:pt x="777" y="846"/>
                    </a:lnTo>
                    <a:lnTo>
                      <a:pt x="952" y="852"/>
                    </a:lnTo>
                    <a:lnTo>
                      <a:pt x="1100" y="860"/>
                    </a:lnTo>
                    <a:lnTo>
                      <a:pt x="1159" y="865"/>
                    </a:lnTo>
                    <a:lnTo>
                      <a:pt x="1206" y="871"/>
                    </a:lnTo>
                    <a:lnTo>
                      <a:pt x="1226" y="875"/>
                    </a:lnTo>
                    <a:lnTo>
                      <a:pt x="1238" y="879"/>
                    </a:lnTo>
                    <a:lnTo>
                      <a:pt x="1246" y="883"/>
                    </a:lnTo>
                    <a:lnTo>
                      <a:pt x="1252" y="887"/>
                    </a:lnTo>
                    <a:lnTo>
                      <a:pt x="1255" y="877"/>
                    </a:lnTo>
                    <a:lnTo>
                      <a:pt x="1263" y="850"/>
                    </a:lnTo>
                    <a:lnTo>
                      <a:pt x="1270" y="812"/>
                    </a:lnTo>
                    <a:lnTo>
                      <a:pt x="1281" y="766"/>
                    </a:lnTo>
                    <a:lnTo>
                      <a:pt x="1295" y="716"/>
                    </a:lnTo>
                    <a:lnTo>
                      <a:pt x="1302" y="668"/>
                    </a:lnTo>
                    <a:lnTo>
                      <a:pt x="1311" y="626"/>
                    </a:lnTo>
                    <a:lnTo>
                      <a:pt x="1313" y="593"/>
                    </a:lnTo>
                    <a:lnTo>
                      <a:pt x="1313" y="564"/>
                    </a:lnTo>
                    <a:lnTo>
                      <a:pt x="1316" y="530"/>
                    </a:lnTo>
                    <a:lnTo>
                      <a:pt x="1319" y="495"/>
                    </a:lnTo>
                    <a:lnTo>
                      <a:pt x="1316" y="457"/>
                    </a:lnTo>
                    <a:lnTo>
                      <a:pt x="1313" y="438"/>
                    </a:lnTo>
                    <a:lnTo>
                      <a:pt x="1308" y="418"/>
                    </a:lnTo>
                    <a:lnTo>
                      <a:pt x="1299" y="399"/>
                    </a:lnTo>
                    <a:lnTo>
                      <a:pt x="1293" y="382"/>
                    </a:lnTo>
                    <a:lnTo>
                      <a:pt x="1279" y="363"/>
                    </a:lnTo>
                    <a:lnTo>
                      <a:pt x="1263" y="346"/>
                    </a:lnTo>
                    <a:lnTo>
                      <a:pt x="1244" y="330"/>
                    </a:lnTo>
                    <a:lnTo>
                      <a:pt x="1223" y="313"/>
                    </a:lnTo>
                    <a:lnTo>
                      <a:pt x="1167" y="276"/>
                    </a:lnTo>
                    <a:lnTo>
                      <a:pt x="1095" y="227"/>
                    </a:lnTo>
                    <a:lnTo>
                      <a:pt x="1051" y="198"/>
                    </a:lnTo>
                    <a:lnTo>
                      <a:pt x="1007" y="169"/>
                    </a:lnTo>
                    <a:lnTo>
                      <a:pt x="952" y="142"/>
                    </a:lnTo>
                    <a:lnTo>
                      <a:pt x="897" y="113"/>
                    </a:lnTo>
                    <a:lnTo>
                      <a:pt x="835" y="88"/>
                    </a:lnTo>
                    <a:lnTo>
                      <a:pt x="768" y="64"/>
                    </a:lnTo>
                    <a:lnTo>
                      <a:pt x="733" y="52"/>
                    </a:lnTo>
                    <a:lnTo>
                      <a:pt x="696" y="42"/>
                    </a:lnTo>
                    <a:lnTo>
                      <a:pt x="658" y="33"/>
                    </a:lnTo>
                    <a:lnTo>
                      <a:pt x="620" y="25"/>
                    </a:lnTo>
                    <a:lnTo>
                      <a:pt x="579" y="17"/>
                    </a:lnTo>
                    <a:lnTo>
                      <a:pt x="538" y="12"/>
                    </a:lnTo>
                    <a:lnTo>
                      <a:pt x="492" y="8"/>
                    </a:lnTo>
                    <a:lnTo>
                      <a:pt x="448" y="4"/>
                    </a:lnTo>
                    <a:lnTo>
                      <a:pt x="402" y="2"/>
                    </a:lnTo>
                    <a:lnTo>
                      <a:pt x="354" y="0"/>
                    </a:lnTo>
                    <a:lnTo>
                      <a:pt x="305" y="2"/>
                    </a:lnTo>
                    <a:lnTo>
                      <a:pt x="255" y="6"/>
                    </a:lnTo>
                    <a:lnTo>
                      <a:pt x="241" y="6"/>
                    </a:lnTo>
                    <a:lnTo>
                      <a:pt x="227" y="10"/>
                    </a:lnTo>
                    <a:lnTo>
                      <a:pt x="218" y="14"/>
                    </a:lnTo>
                    <a:lnTo>
                      <a:pt x="206" y="17"/>
                    </a:lnTo>
                    <a:lnTo>
                      <a:pt x="191" y="31"/>
                    </a:lnTo>
                    <a:lnTo>
                      <a:pt x="174" y="46"/>
                    </a:lnTo>
                    <a:lnTo>
                      <a:pt x="160" y="65"/>
                    </a:lnTo>
                    <a:lnTo>
                      <a:pt x="148" y="85"/>
                    </a:lnTo>
                    <a:lnTo>
                      <a:pt x="139" y="106"/>
                    </a:lnTo>
                    <a:lnTo>
                      <a:pt x="131" y="127"/>
                    </a:lnTo>
                    <a:lnTo>
                      <a:pt x="121" y="171"/>
                    </a:lnTo>
                    <a:lnTo>
                      <a:pt x="116" y="207"/>
                    </a:lnTo>
                    <a:lnTo>
                      <a:pt x="116" y="232"/>
                    </a:lnTo>
                    <a:lnTo>
                      <a:pt x="116" y="242"/>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8" name="Freeform 43">
                <a:extLst>
                  <a:ext uri="{FF2B5EF4-FFF2-40B4-BE49-F238E27FC236}">
                    <a16:creationId xmlns:a16="http://schemas.microsoft.com/office/drawing/2014/main" id="{9C9DF06F-02CD-4DA5-B097-CAE53160FF8F}"/>
                  </a:ext>
                </a:extLst>
              </p:cNvPr>
              <p:cNvSpPr>
                <a:spLocks/>
              </p:cNvSpPr>
              <p:nvPr/>
            </p:nvSpPr>
            <p:spPr bwMode="auto">
              <a:xfrm>
                <a:off x="3507" y="2338"/>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9" name="Freeform 44">
                <a:extLst>
                  <a:ext uri="{FF2B5EF4-FFF2-40B4-BE49-F238E27FC236}">
                    <a16:creationId xmlns:a16="http://schemas.microsoft.com/office/drawing/2014/main" id="{C6B2B229-621D-4931-BCF2-C5B16DDDE574}"/>
                  </a:ext>
                </a:extLst>
              </p:cNvPr>
              <p:cNvSpPr>
                <a:spLocks/>
              </p:cNvSpPr>
              <p:nvPr/>
            </p:nvSpPr>
            <p:spPr bwMode="auto">
              <a:xfrm>
                <a:off x="3507" y="2338"/>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70" name="Freeform 45">
                <a:extLst>
                  <a:ext uri="{FF2B5EF4-FFF2-40B4-BE49-F238E27FC236}">
                    <a16:creationId xmlns:a16="http://schemas.microsoft.com/office/drawing/2014/main" id="{0E868747-FCD2-4579-A299-FA80D5533BB1}"/>
                  </a:ext>
                </a:extLst>
              </p:cNvPr>
              <p:cNvSpPr>
                <a:spLocks/>
              </p:cNvSpPr>
              <p:nvPr/>
            </p:nvSpPr>
            <p:spPr bwMode="auto">
              <a:xfrm>
                <a:off x="2581" y="1680"/>
                <a:ext cx="1263" cy="786"/>
              </a:xfrm>
              <a:custGeom>
                <a:avLst/>
                <a:gdLst>
                  <a:gd name="T0" fmla="*/ 151 w 1263"/>
                  <a:gd name="T1" fmla="*/ 25 h 786"/>
                  <a:gd name="T2" fmla="*/ 87 w 1263"/>
                  <a:gd name="T3" fmla="*/ 125 h 786"/>
                  <a:gd name="T4" fmla="*/ 59 w 1263"/>
                  <a:gd name="T5" fmla="*/ 196 h 786"/>
                  <a:gd name="T6" fmla="*/ 64 w 1263"/>
                  <a:gd name="T7" fmla="*/ 232 h 786"/>
                  <a:gd name="T8" fmla="*/ 87 w 1263"/>
                  <a:gd name="T9" fmla="*/ 259 h 786"/>
                  <a:gd name="T10" fmla="*/ 140 w 1263"/>
                  <a:gd name="T11" fmla="*/ 290 h 786"/>
                  <a:gd name="T12" fmla="*/ 169 w 1263"/>
                  <a:gd name="T13" fmla="*/ 297 h 786"/>
                  <a:gd name="T14" fmla="*/ 99 w 1263"/>
                  <a:gd name="T15" fmla="*/ 309 h 786"/>
                  <a:gd name="T16" fmla="*/ 92 w 1263"/>
                  <a:gd name="T17" fmla="*/ 351 h 786"/>
                  <a:gd name="T18" fmla="*/ 59 w 1263"/>
                  <a:gd name="T19" fmla="*/ 393 h 786"/>
                  <a:gd name="T20" fmla="*/ 17 w 1263"/>
                  <a:gd name="T21" fmla="*/ 445 h 786"/>
                  <a:gd name="T22" fmla="*/ 0 w 1263"/>
                  <a:gd name="T23" fmla="*/ 489 h 786"/>
                  <a:gd name="T24" fmla="*/ 14 w 1263"/>
                  <a:gd name="T25" fmla="*/ 537 h 786"/>
                  <a:gd name="T26" fmla="*/ 70 w 1263"/>
                  <a:gd name="T27" fmla="*/ 579 h 786"/>
                  <a:gd name="T28" fmla="*/ 233 w 1263"/>
                  <a:gd name="T29" fmla="*/ 622 h 786"/>
                  <a:gd name="T30" fmla="*/ 549 w 1263"/>
                  <a:gd name="T31" fmla="*/ 673 h 786"/>
                  <a:gd name="T32" fmla="*/ 787 w 1263"/>
                  <a:gd name="T33" fmla="*/ 714 h 786"/>
                  <a:gd name="T34" fmla="*/ 898 w 1263"/>
                  <a:gd name="T35" fmla="*/ 748 h 786"/>
                  <a:gd name="T36" fmla="*/ 1047 w 1263"/>
                  <a:gd name="T37" fmla="*/ 781 h 786"/>
                  <a:gd name="T38" fmla="*/ 1138 w 1263"/>
                  <a:gd name="T39" fmla="*/ 785 h 786"/>
                  <a:gd name="T40" fmla="*/ 1202 w 1263"/>
                  <a:gd name="T41" fmla="*/ 769 h 786"/>
                  <a:gd name="T42" fmla="*/ 1230 w 1263"/>
                  <a:gd name="T43" fmla="*/ 748 h 786"/>
                  <a:gd name="T44" fmla="*/ 1259 w 1263"/>
                  <a:gd name="T45" fmla="*/ 706 h 786"/>
                  <a:gd name="T46" fmla="*/ 1259 w 1263"/>
                  <a:gd name="T47" fmla="*/ 673 h 786"/>
                  <a:gd name="T48" fmla="*/ 1240 w 1263"/>
                  <a:gd name="T49" fmla="*/ 650 h 786"/>
                  <a:gd name="T50" fmla="*/ 1208 w 1263"/>
                  <a:gd name="T51" fmla="*/ 637 h 786"/>
                  <a:gd name="T52" fmla="*/ 1101 w 1263"/>
                  <a:gd name="T53" fmla="*/ 620 h 786"/>
                  <a:gd name="T54" fmla="*/ 810 w 1263"/>
                  <a:gd name="T55" fmla="*/ 558 h 786"/>
                  <a:gd name="T56" fmla="*/ 549 w 1263"/>
                  <a:gd name="T57" fmla="*/ 501 h 786"/>
                  <a:gd name="T58" fmla="*/ 381 w 1263"/>
                  <a:gd name="T59" fmla="*/ 495 h 786"/>
                  <a:gd name="T60" fmla="*/ 426 w 1263"/>
                  <a:gd name="T61" fmla="*/ 485 h 786"/>
                  <a:gd name="T62" fmla="*/ 498 w 1263"/>
                  <a:gd name="T63" fmla="*/ 487 h 786"/>
                  <a:gd name="T64" fmla="*/ 554 w 1263"/>
                  <a:gd name="T65" fmla="*/ 506 h 786"/>
                  <a:gd name="T66" fmla="*/ 544 w 1263"/>
                  <a:gd name="T67" fmla="*/ 503 h 786"/>
                  <a:gd name="T68" fmla="*/ 525 w 1263"/>
                  <a:gd name="T69" fmla="*/ 495 h 786"/>
                  <a:gd name="T70" fmla="*/ 547 w 1263"/>
                  <a:gd name="T71" fmla="*/ 462 h 786"/>
                  <a:gd name="T72" fmla="*/ 581 w 1263"/>
                  <a:gd name="T73" fmla="*/ 403 h 786"/>
                  <a:gd name="T74" fmla="*/ 581 w 1263"/>
                  <a:gd name="T75" fmla="*/ 374 h 786"/>
                  <a:gd name="T76" fmla="*/ 551 w 1263"/>
                  <a:gd name="T77" fmla="*/ 361 h 786"/>
                  <a:gd name="T78" fmla="*/ 528 w 1263"/>
                  <a:gd name="T79" fmla="*/ 355 h 786"/>
                  <a:gd name="T80" fmla="*/ 624 w 1263"/>
                  <a:gd name="T81" fmla="*/ 232 h 786"/>
                  <a:gd name="T82" fmla="*/ 656 w 1263"/>
                  <a:gd name="T83" fmla="*/ 232 h 786"/>
                  <a:gd name="T84" fmla="*/ 699 w 1263"/>
                  <a:gd name="T85" fmla="*/ 228 h 786"/>
                  <a:gd name="T86" fmla="*/ 708 w 1263"/>
                  <a:gd name="T87" fmla="*/ 221 h 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3" h="786">
                    <a:moveTo>
                      <a:pt x="169" y="0"/>
                    </a:moveTo>
                    <a:lnTo>
                      <a:pt x="163" y="6"/>
                    </a:lnTo>
                    <a:lnTo>
                      <a:pt x="151" y="25"/>
                    </a:lnTo>
                    <a:lnTo>
                      <a:pt x="128" y="54"/>
                    </a:lnTo>
                    <a:lnTo>
                      <a:pt x="107" y="88"/>
                    </a:lnTo>
                    <a:lnTo>
                      <a:pt x="87" y="125"/>
                    </a:lnTo>
                    <a:lnTo>
                      <a:pt x="70" y="161"/>
                    </a:lnTo>
                    <a:lnTo>
                      <a:pt x="61" y="178"/>
                    </a:lnTo>
                    <a:lnTo>
                      <a:pt x="59" y="196"/>
                    </a:lnTo>
                    <a:lnTo>
                      <a:pt x="59" y="209"/>
                    </a:lnTo>
                    <a:lnTo>
                      <a:pt x="59" y="223"/>
                    </a:lnTo>
                    <a:lnTo>
                      <a:pt x="64" y="232"/>
                    </a:lnTo>
                    <a:lnTo>
                      <a:pt x="70" y="244"/>
                    </a:lnTo>
                    <a:lnTo>
                      <a:pt x="78" y="251"/>
                    </a:lnTo>
                    <a:lnTo>
                      <a:pt x="87" y="259"/>
                    </a:lnTo>
                    <a:lnTo>
                      <a:pt x="105" y="272"/>
                    </a:lnTo>
                    <a:lnTo>
                      <a:pt x="124" y="282"/>
                    </a:lnTo>
                    <a:lnTo>
                      <a:pt x="140" y="290"/>
                    </a:lnTo>
                    <a:lnTo>
                      <a:pt x="156" y="295"/>
                    </a:lnTo>
                    <a:lnTo>
                      <a:pt x="166" y="297"/>
                    </a:lnTo>
                    <a:lnTo>
                      <a:pt x="169" y="297"/>
                    </a:lnTo>
                    <a:lnTo>
                      <a:pt x="99" y="297"/>
                    </a:lnTo>
                    <a:lnTo>
                      <a:pt x="99" y="301"/>
                    </a:lnTo>
                    <a:lnTo>
                      <a:pt x="99" y="309"/>
                    </a:lnTo>
                    <a:lnTo>
                      <a:pt x="96" y="320"/>
                    </a:lnTo>
                    <a:lnTo>
                      <a:pt x="94" y="334"/>
                    </a:lnTo>
                    <a:lnTo>
                      <a:pt x="92" y="351"/>
                    </a:lnTo>
                    <a:lnTo>
                      <a:pt x="84" y="366"/>
                    </a:lnTo>
                    <a:lnTo>
                      <a:pt x="73" y="382"/>
                    </a:lnTo>
                    <a:lnTo>
                      <a:pt x="59" y="393"/>
                    </a:lnTo>
                    <a:lnTo>
                      <a:pt x="43" y="411"/>
                    </a:lnTo>
                    <a:lnTo>
                      <a:pt x="25" y="432"/>
                    </a:lnTo>
                    <a:lnTo>
                      <a:pt x="17" y="445"/>
                    </a:lnTo>
                    <a:lnTo>
                      <a:pt x="8" y="460"/>
                    </a:lnTo>
                    <a:lnTo>
                      <a:pt x="3" y="474"/>
                    </a:lnTo>
                    <a:lnTo>
                      <a:pt x="0" y="489"/>
                    </a:lnTo>
                    <a:lnTo>
                      <a:pt x="0" y="506"/>
                    </a:lnTo>
                    <a:lnTo>
                      <a:pt x="3" y="522"/>
                    </a:lnTo>
                    <a:lnTo>
                      <a:pt x="14" y="537"/>
                    </a:lnTo>
                    <a:lnTo>
                      <a:pt x="25" y="552"/>
                    </a:lnTo>
                    <a:lnTo>
                      <a:pt x="43" y="566"/>
                    </a:lnTo>
                    <a:lnTo>
                      <a:pt x="70" y="579"/>
                    </a:lnTo>
                    <a:lnTo>
                      <a:pt x="102" y="591"/>
                    </a:lnTo>
                    <a:lnTo>
                      <a:pt x="140" y="602"/>
                    </a:lnTo>
                    <a:lnTo>
                      <a:pt x="233" y="622"/>
                    </a:lnTo>
                    <a:lnTo>
                      <a:pt x="335" y="639"/>
                    </a:lnTo>
                    <a:lnTo>
                      <a:pt x="443" y="658"/>
                    </a:lnTo>
                    <a:lnTo>
                      <a:pt x="549" y="673"/>
                    </a:lnTo>
                    <a:lnTo>
                      <a:pt x="646" y="689"/>
                    </a:lnTo>
                    <a:lnTo>
                      <a:pt x="729" y="702"/>
                    </a:lnTo>
                    <a:lnTo>
                      <a:pt x="787" y="714"/>
                    </a:lnTo>
                    <a:lnTo>
                      <a:pt x="822" y="723"/>
                    </a:lnTo>
                    <a:lnTo>
                      <a:pt x="852" y="733"/>
                    </a:lnTo>
                    <a:lnTo>
                      <a:pt x="898" y="748"/>
                    </a:lnTo>
                    <a:lnTo>
                      <a:pt x="953" y="764"/>
                    </a:lnTo>
                    <a:lnTo>
                      <a:pt x="1015" y="775"/>
                    </a:lnTo>
                    <a:lnTo>
                      <a:pt x="1047" y="781"/>
                    </a:lnTo>
                    <a:lnTo>
                      <a:pt x="1079" y="783"/>
                    </a:lnTo>
                    <a:lnTo>
                      <a:pt x="1108" y="785"/>
                    </a:lnTo>
                    <a:lnTo>
                      <a:pt x="1138" y="785"/>
                    </a:lnTo>
                    <a:lnTo>
                      <a:pt x="1168" y="781"/>
                    </a:lnTo>
                    <a:lnTo>
                      <a:pt x="1192" y="773"/>
                    </a:lnTo>
                    <a:lnTo>
                      <a:pt x="1202" y="769"/>
                    </a:lnTo>
                    <a:lnTo>
                      <a:pt x="1213" y="764"/>
                    </a:lnTo>
                    <a:lnTo>
                      <a:pt x="1222" y="756"/>
                    </a:lnTo>
                    <a:lnTo>
                      <a:pt x="1230" y="748"/>
                    </a:lnTo>
                    <a:lnTo>
                      <a:pt x="1242" y="733"/>
                    </a:lnTo>
                    <a:lnTo>
                      <a:pt x="1251" y="719"/>
                    </a:lnTo>
                    <a:lnTo>
                      <a:pt x="1259" y="706"/>
                    </a:lnTo>
                    <a:lnTo>
                      <a:pt x="1262" y="694"/>
                    </a:lnTo>
                    <a:lnTo>
                      <a:pt x="1262" y="683"/>
                    </a:lnTo>
                    <a:lnTo>
                      <a:pt x="1259" y="673"/>
                    </a:lnTo>
                    <a:lnTo>
                      <a:pt x="1256" y="666"/>
                    </a:lnTo>
                    <a:lnTo>
                      <a:pt x="1248" y="658"/>
                    </a:lnTo>
                    <a:lnTo>
                      <a:pt x="1240" y="650"/>
                    </a:lnTo>
                    <a:lnTo>
                      <a:pt x="1233" y="645"/>
                    </a:lnTo>
                    <a:lnTo>
                      <a:pt x="1219" y="641"/>
                    </a:lnTo>
                    <a:lnTo>
                      <a:pt x="1208" y="637"/>
                    </a:lnTo>
                    <a:lnTo>
                      <a:pt x="1178" y="629"/>
                    </a:lnTo>
                    <a:lnTo>
                      <a:pt x="1149" y="627"/>
                    </a:lnTo>
                    <a:lnTo>
                      <a:pt x="1101" y="620"/>
                    </a:lnTo>
                    <a:lnTo>
                      <a:pt x="1018" y="604"/>
                    </a:lnTo>
                    <a:lnTo>
                      <a:pt x="919" y="583"/>
                    </a:lnTo>
                    <a:lnTo>
                      <a:pt x="810" y="558"/>
                    </a:lnTo>
                    <a:lnTo>
                      <a:pt x="702" y="535"/>
                    </a:lnTo>
                    <a:lnTo>
                      <a:pt x="611" y="514"/>
                    </a:lnTo>
                    <a:lnTo>
                      <a:pt x="549" y="501"/>
                    </a:lnTo>
                    <a:lnTo>
                      <a:pt x="525" y="495"/>
                    </a:lnTo>
                    <a:lnTo>
                      <a:pt x="378" y="495"/>
                    </a:lnTo>
                    <a:lnTo>
                      <a:pt x="381" y="495"/>
                    </a:lnTo>
                    <a:lnTo>
                      <a:pt x="391" y="491"/>
                    </a:lnTo>
                    <a:lnTo>
                      <a:pt x="405" y="489"/>
                    </a:lnTo>
                    <a:lnTo>
                      <a:pt x="426" y="485"/>
                    </a:lnTo>
                    <a:lnTo>
                      <a:pt x="448" y="483"/>
                    </a:lnTo>
                    <a:lnTo>
                      <a:pt x="475" y="485"/>
                    </a:lnTo>
                    <a:lnTo>
                      <a:pt x="498" y="487"/>
                    </a:lnTo>
                    <a:lnTo>
                      <a:pt x="525" y="495"/>
                    </a:lnTo>
                    <a:lnTo>
                      <a:pt x="547" y="503"/>
                    </a:lnTo>
                    <a:lnTo>
                      <a:pt x="554" y="506"/>
                    </a:lnTo>
                    <a:lnTo>
                      <a:pt x="557" y="506"/>
                    </a:lnTo>
                    <a:lnTo>
                      <a:pt x="551" y="505"/>
                    </a:lnTo>
                    <a:lnTo>
                      <a:pt x="544" y="503"/>
                    </a:lnTo>
                    <a:lnTo>
                      <a:pt x="536" y="499"/>
                    </a:lnTo>
                    <a:lnTo>
                      <a:pt x="528" y="497"/>
                    </a:lnTo>
                    <a:lnTo>
                      <a:pt x="525" y="495"/>
                    </a:lnTo>
                    <a:lnTo>
                      <a:pt x="528" y="491"/>
                    </a:lnTo>
                    <a:lnTo>
                      <a:pt x="536" y="480"/>
                    </a:lnTo>
                    <a:lnTo>
                      <a:pt x="547" y="462"/>
                    </a:lnTo>
                    <a:lnTo>
                      <a:pt x="560" y="443"/>
                    </a:lnTo>
                    <a:lnTo>
                      <a:pt x="571" y="422"/>
                    </a:lnTo>
                    <a:lnTo>
                      <a:pt x="581" y="403"/>
                    </a:lnTo>
                    <a:lnTo>
                      <a:pt x="586" y="387"/>
                    </a:lnTo>
                    <a:lnTo>
                      <a:pt x="586" y="378"/>
                    </a:lnTo>
                    <a:lnTo>
                      <a:pt x="581" y="374"/>
                    </a:lnTo>
                    <a:lnTo>
                      <a:pt x="574" y="368"/>
                    </a:lnTo>
                    <a:lnTo>
                      <a:pt x="563" y="364"/>
                    </a:lnTo>
                    <a:lnTo>
                      <a:pt x="551" y="361"/>
                    </a:lnTo>
                    <a:lnTo>
                      <a:pt x="542" y="357"/>
                    </a:lnTo>
                    <a:lnTo>
                      <a:pt x="533" y="355"/>
                    </a:lnTo>
                    <a:lnTo>
                      <a:pt x="528" y="355"/>
                    </a:lnTo>
                    <a:lnTo>
                      <a:pt x="525" y="353"/>
                    </a:lnTo>
                    <a:lnTo>
                      <a:pt x="606" y="338"/>
                    </a:lnTo>
                    <a:lnTo>
                      <a:pt x="624" y="232"/>
                    </a:lnTo>
                    <a:lnTo>
                      <a:pt x="630" y="232"/>
                    </a:lnTo>
                    <a:lnTo>
                      <a:pt x="641" y="232"/>
                    </a:lnTo>
                    <a:lnTo>
                      <a:pt x="656" y="232"/>
                    </a:lnTo>
                    <a:lnTo>
                      <a:pt x="673" y="232"/>
                    </a:lnTo>
                    <a:lnTo>
                      <a:pt x="688" y="230"/>
                    </a:lnTo>
                    <a:lnTo>
                      <a:pt x="699" y="228"/>
                    </a:lnTo>
                    <a:lnTo>
                      <a:pt x="705" y="226"/>
                    </a:lnTo>
                    <a:lnTo>
                      <a:pt x="708" y="223"/>
                    </a:lnTo>
                    <a:lnTo>
                      <a:pt x="708" y="221"/>
                    </a:lnTo>
                    <a:lnTo>
                      <a:pt x="705" y="217"/>
                    </a:lnTo>
                    <a:lnTo>
                      <a:pt x="16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71" name="Freeform 46">
                <a:extLst>
                  <a:ext uri="{FF2B5EF4-FFF2-40B4-BE49-F238E27FC236}">
                    <a16:creationId xmlns:a16="http://schemas.microsoft.com/office/drawing/2014/main" id="{E477A1F7-7074-45EC-A22B-593C78155C26}"/>
                  </a:ext>
                </a:extLst>
              </p:cNvPr>
              <p:cNvSpPr>
                <a:spLocks/>
              </p:cNvSpPr>
              <p:nvPr/>
            </p:nvSpPr>
            <p:spPr bwMode="auto">
              <a:xfrm>
                <a:off x="2599" y="1680"/>
                <a:ext cx="1008" cy="786"/>
              </a:xfrm>
              <a:custGeom>
                <a:avLst/>
                <a:gdLst>
                  <a:gd name="T0" fmla="*/ 130 w 1008"/>
                  <a:gd name="T1" fmla="*/ 6 h 786"/>
                  <a:gd name="T2" fmla="*/ 102 w 1008"/>
                  <a:gd name="T3" fmla="*/ 54 h 786"/>
                  <a:gd name="T4" fmla="*/ 69 w 1008"/>
                  <a:gd name="T5" fmla="*/ 125 h 786"/>
                  <a:gd name="T6" fmla="*/ 49 w 1008"/>
                  <a:gd name="T7" fmla="*/ 178 h 786"/>
                  <a:gd name="T8" fmla="*/ 47 w 1008"/>
                  <a:gd name="T9" fmla="*/ 209 h 786"/>
                  <a:gd name="T10" fmla="*/ 51 w 1008"/>
                  <a:gd name="T11" fmla="*/ 232 h 786"/>
                  <a:gd name="T12" fmla="*/ 62 w 1008"/>
                  <a:gd name="T13" fmla="*/ 251 h 786"/>
                  <a:gd name="T14" fmla="*/ 84 w 1008"/>
                  <a:gd name="T15" fmla="*/ 272 h 786"/>
                  <a:gd name="T16" fmla="*/ 111 w 1008"/>
                  <a:gd name="T17" fmla="*/ 290 h 786"/>
                  <a:gd name="T18" fmla="*/ 133 w 1008"/>
                  <a:gd name="T19" fmla="*/ 297 h 786"/>
                  <a:gd name="T20" fmla="*/ 79 w 1008"/>
                  <a:gd name="T21" fmla="*/ 297 h 786"/>
                  <a:gd name="T22" fmla="*/ 79 w 1008"/>
                  <a:gd name="T23" fmla="*/ 309 h 786"/>
                  <a:gd name="T24" fmla="*/ 75 w 1008"/>
                  <a:gd name="T25" fmla="*/ 334 h 786"/>
                  <a:gd name="T26" fmla="*/ 67 w 1008"/>
                  <a:gd name="T27" fmla="*/ 366 h 786"/>
                  <a:gd name="T28" fmla="*/ 47 w 1008"/>
                  <a:gd name="T29" fmla="*/ 393 h 786"/>
                  <a:gd name="T30" fmla="*/ 20 w 1008"/>
                  <a:gd name="T31" fmla="*/ 432 h 786"/>
                  <a:gd name="T32" fmla="*/ 7 w 1008"/>
                  <a:gd name="T33" fmla="*/ 460 h 786"/>
                  <a:gd name="T34" fmla="*/ 0 w 1008"/>
                  <a:gd name="T35" fmla="*/ 489 h 786"/>
                  <a:gd name="T36" fmla="*/ 2 w 1008"/>
                  <a:gd name="T37" fmla="*/ 522 h 786"/>
                  <a:gd name="T38" fmla="*/ 20 w 1008"/>
                  <a:gd name="T39" fmla="*/ 552 h 786"/>
                  <a:gd name="T40" fmla="*/ 56 w 1008"/>
                  <a:gd name="T41" fmla="*/ 579 h 786"/>
                  <a:gd name="T42" fmla="*/ 111 w 1008"/>
                  <a:gd name="T43" fmla="*/ 602 h 786"/>
                  <a:gd name="T44" fmla="*/ 267 w 1008"/>
                  <a:gd name="T45" fmla="*/ 639 h 786"/>
                  <a:gd name="T46" fmla="*/ 438 w 1008"/>
                  <a:gd name="T47" fmla="*/ 673 h 786"/>
                  <a:gd name="T48" fmla="*/ 581 w 1008"/>
                  <a:gd name="T49" fmla="*/ 702 h 786"/>
                  <a:gd name="T50" fmla="*/ 656 w 1008"/>
                  <a:gd name="T51" fmla="*/ 723 h 786"/>
                  <a:gd name="T52" fmla="*/ 716 w 1008"/>
                  <a:gd name="T53" fmla="*/ 748 h 786"/>
                  <a:gd name="T54" fmla="*/ 810 w 1008"/>
                  <a:gd name="T55" fmla="*/ 775 h 786"/>
                  <a:gd name="T56" fmla="*/ 861 w 1008"/>
                  <a:gd name="T57" fmla="*/ 783 h 786"/>
                  <a:gd name="T58" fmla="*/ 908 w 1008"/>
                  <a:gd name="T59" fmla="*/ 785 h 786"/>
                  <a:gd name="T60" fmla="*/ 951 w 1008"/>
                  <a:gd name="T61" fmla="*/ 773 h 786"/>
                  <a:gd name="T62" fmla="*/ 968 w 1008"/>
                  <a:gd name="T63" fmla="*/ 764 h 786"/>
                  <a:gd name="T64" fmla="*/ 981 w 1008"/>
                  <a:gd name="T65" fmla="*/ 748 h 786"/>
                  <a:gd name="T66" fmla="*/ 998 w 1008"/>
                  <a:gd name="T67" fmla="*/ 719 h 786"/>
                  <a:gd name="T68" fmla="*/ 1007 w 1008"/>
                  <a:gd name="T69" fmla="*/ 694 h 786"/>
                  <a:gd name="T70" fmla="*/ 1005 w 1008"/>
                  <a:gd name="T71" fmla="*/ 673 h 786"/>
                  <a:gd name="T72" fmla="*/ 996 w 1008"/>
                  <a:gd name="T73" fmla="*/ 658 h 786"/>
                  <a:gd name="T74" fmla="*/ 984 w 1008"/>
                  <a:gd name="T75" fmla="*/ 645 h 786"/>
                  <a:gd name="T76" fmla="*/ 964 w 1008"/>
                  <a:gd name="T77" fmla="*/ 637 h 786"/>
                  <a:gd name="T78" fmla="*/ 917 w 1008"/>
                  <a:gd name="T79" fmla="*/ 627 h 786"/>
                  <a:gd name="T80" fmla="*/ 812 w 1008"/>
                  <a:gd name="T81" fmla="*/ 604 h 786"/>
                  <a:gd name="T82" fmla="*/ 646 w 1008"/>
                  <a:gd name="T83" fmla="*/ 558 h 786"/>
                  <a:gd name="T84" fmla="*/ 488 w 1008"/>
                  <a:gd name="T85" fmla="*/ 514 h 786"/>
                  <a:gd name="T86" fmla="*/ 419 w 1008"/>
                  <a:gd name="T87" fmla="*/ 495 h 786"/>
                  <a:gd name="T88" fmla="*/ 304 w 1008"/>
                  <a:gd name="T89" fmla="*/ 495 h 786"/>
                  <a:gd name="T90" fmla="*/ 323 w 1008"/>
                  <a:gd name="T91" fmla="*/ 489 h 786"/>
                  <a:gd name="T92" fmla="*/ 358 w 1008"/>
                  <a:gd name="T93" fmla="*/ 485 h 786"/>
                  <a:gd name="T94" fmla="*/ 398 w 1008"/>
                  <a:gd name="T95" fmla="*/ 489 h 786"/>
                  <a:gd name="T96" fmla="*/ 421 w 1008"/>
                  <a:gd name="T97" fmla="*/ 495 h 786"/>
                  <a:gd name="T98" fmla="*/ 421 w 1008"/>
                  <a:gd name="T99" fmla="*/ 491 h 786"/>
                  <a:gd name="T100" fmla="*/ 437 w 1008"/>
                  <a:gd name="T101" fmla="*/ 462 h 786"/>
                  <a:gd name="T102" fmla="*/ 456 w 1008"/>
                  <a:gd name="T103" fmla="*/ 422 h 786"/>
                  <a:gd name="T104" fmla="*/ 468 w 1008"/>
                  <a:gd name="T105" fmla="*/ 387 h 786"/>
                  <a:gd name="T106" fmla="*/ 463 w 1008"/>
                  <a:gd name="T107" fmla="*/ 374 h 786"/>
                  <a:gd name="T108" fmla="*/ 449 w 1008"/>
                  <a:gd name="T109" fmla="*/ 364 h 786"/>
                  <a:gd name="T110" fmla="*/ 432 w 1008"/>
                  <a:gd name="T111" fmla="*/ 357 h 786"/>
                  <a:gd name="T112" fmla="*/ 421 w 1008"/>
                  <a:gd name="T113" fmla="*/ 355 h 786"/>
                  <a:gd name="T114" fmla="*/ 483 w 1008"/>
                  <a:gd name="T115" fmla="*/ 338 h 786"/>
                  <a:gd name="T116" fmla="*/ 502 w 1008"/>
                  <a:gd name="T117" fmla="*/ 232 h 786"/>
                  <a:gd name="T118" fmla="*/ 524 w 1008"/>
                  <a:gd name="T119" fmla="*/ 232 h 786"/>
                  <a:gd name="T120" fmla="*/ 549 w 1008"/>
                  <a:gd name="T121" fmla="*/ 230 h 786"/>
                  <a:gd name="T122" fmla="*/ 563 w 1008"/>
                  <a:gd name="T123" fmla="*/ 226 h 786"/>
                  <a:gd name="T124" fmla="*/ 565 w 1008"/>
                  <a:gd name="T125" fmla="*/ 221 h 7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8" h="786">
                    <a:moveTo>
                      <a:pt x="135" y="0"/>
                    </a:moveTo>
                    <a:lnTo>
                      <a:pt x="130" y="6"/>
                    </a:lnTo>
                    <a:lnTo>
                      <a:pt x="120" y="25"/>
                    </a:lnTo>
                    <a:lnTo>
                      <a:pt x="102" y="54"/>
                    </a:lnTo>
                    <a:lnTo>
                      <a:pt x="86" y="88"/>
                    </a:lnTo>
                    <a:lnTo>
                      <a:pt x="69" y="125"/>
                    </a:lnTo>
                    <a:lnTo>
                      <a:pt x="56" y="161"/>
                    </a:lnTo>
                    <a:lnTo>
                      <a:pt x="49" y="178"/>
                    </a:lnTo>
                    <a:lnTo>
                      <a:pt x="47" y="196"/>
                    </a:lnTo>
                    <a:lnTo>
                      <a:pt x="47" y="209"/>
                    </a:lnTo>
                    <a:lnTo>
                      <a:pt x="47" y="223"/>
                    </a:lnTo>
                    <a:lnTo>
                      <a:pt x="51" y="232"/>
                    </a:lnTo>
                    <a:lnTo>
                      <a:pt x="56" y="244"/>
                    </a:lnTo>
                    <a:lnTo>
                      <a:pt x="62" y="251"/>
                    </a:lnTo>
                    <a:lnTo>
                      <a:pt x="69" y="259"/>
                    </a:lnTo>
                    <a:lnTo>
                      <a:pt x="84" y="272"/>
                    </a:lnTo>
                    <a:lnTo>
                      <a:pt x="99" y="282"/>
                    </a:lnTo>
                    <a:lnTo>
                      <a:pt x="111" y="290"/>
                    </a:lnTo>
                    <a:lnTo>
                      <a:pt x="125" y="295"/>
                    </a:lnTo>
                    <a:lnTo>
                      <a:pt x="133" y="297"/>
                    </a:lnTo>
                    <a:lnTo>
                      <a:pt x="135" y="297"/>
                    </a:lnTo>
                    <a:lnTo>
                      <a:pt x="79" y="297"/>
                    </a:lnTo>
                    <a:lnTo>
                      <a:pt x="79" y="301"/>
                    </a:lnTo>
                    <a:lnTo>
                      <a:pt x="79" y="309"/>
                    </a:lnTo>
                    <a:lnTo>
                      <a:pt x="77" y="320"/>
                    </a:lnTo>
                    <a:lnTo>
                      <a:pt x="75" y="334"/>
                    </a:lnTo>
                    <a:lnTo>
                      <a:pt x="74" y="351"/>
                    </a:lnTo>
                    <a:lnTo>
                      <a:pt x="67" y="366"/>
                    </a:lnTo>
                    <a:lnTo>
                      <a:pt x="58" y="382"/>
                    </a:lnTo>
                    <a:lnTo>
                      <a:pt x="47" y="393"/>
                    </a:lnTo>
                    <a:lnTo>
                      <a:pt x="35" y="411"/>
                    </a:lnTo>
                    <a:lnTo>
                      <a:pt x="20" y="432"/>
                    </a:lnTo>
                    <a:lnTo>
                      <a:pt x="13" y="445"/>
                    </a:lnTo>
                    <a:lnTo>
                      <a:pt x="7" y="460"/>
                    </a:lnTo>
                    <a:lnTo>
                      <a:pt x="2" y="474"/>
                    </a:lnTo>
                    <a:lnTo>
                      <a:pt x="0" y="489"/>
                    </a:lnTo>
                    <a:lnTo>
                      <a:pt x="0" y="506"/>
                    </a:lnTo>
                    <a:lnTo>
                      <a:pt x="2" y="522"/>
                    </a:lnTo>
                    <a:lnTo>
                      <a:pt x="11" y="537"/>
                    </a:lnTo>
                    <a:lnTo>
                      <a:pt x="20" y="552"/>
                    </a:lnTo>
                    <a:lnTo>
                      <a:pt x="35" y="566"/>
                    </a:lnTo>
                    <a:lnTo>
                      <a:pt x="56" y="579"/>
                    </a:lnTo>
                    <a:lnTo>
                      <a:pt x="81" y="591"/>
                    </a:lnTo>
                    <a:lnTo>
                      <a:pt x="111" y="602"/>
                    </a:lnTo>
                    <a:lnTo>
                      <a:pt x="186" y="622"/>
                    </a:lnTo>
                    <a:lnTo>
                      <a:pt x="267" y="639"/>
                    </a:lnTo>
                    <a:lnTo>
                      <a:pt x="353" y="658"/>
                    </a:lnTo>
                    <a:lnTo>
                      <a:pt x="438" y="673"/>
                    </a:lnTo>
                    <a:lnTo>
                      <a:pt x="516" y="689"/>
                    </a:lnTo>
                    <a:lnTo>
                      <a:pt x="581" y="702"/>
                    </a:lnTo>
                    <a:lnTo>
                      <a:pt x="628" y="714"/>
                    </a:lnTo>
                    <a:lnTo>
                      <a:pt x="656" y="723"/>
                    </a:lnTo>
                    <a:lnTo>
                      <a:pt x="680" y="733"/>
                    </a:lnTo>
                    <a:lnTo>
                      <a:pt x="716" y="748"/>
                    </a:lnTo>
                    <a:lnTo>
                      <a:pt x="761" y="764"/>
                    </a:lnTo>
                    <a:lnTo>
                      <a:pt x="810" y="775"/>
                    </a:lnTo>
                    <a:lnTo>
                      <a:pt x="835" y="781"/>
                    </a:lnTo>
                    <a:lnTo>
                      <a:pt x="861" y="783"/>
                    </a:lnTo>
                    <a:lnTo>
                      <a:pt x="884" y="785"/>
                    </a:lnTo>
                    <a:lnTo>
                      <a:pt x="908" y="785"/>
                    </a:lnTo>
                    <a:lnTo>
                      <a:pt x="932" y="781"/>
                    </a:lnTo>
                    <a:lnTo>
                      <a:pt x="951" y="773"/>
                    </a:lnTo>
                    <a:lnTo>
                      <a:pt x="959" y="769"/>
                    </a:lnTo>
                    <a:lnTo>
                      <a:pt x="968" y="764"/>
                    </a:lnTo>
                    <a:lnTo>
                      <a:pt x="975" y="756"/>
                    </a:lnTo>
                    <a:lnTo>
                      <a:pt x="981" y="748"/>
                    </a:lnTo>
                    <a:lnTo>
                      <a:pt x="991" y="733"/>
                    </a:lnTo>
                    <a:lnTo>
                      <a:pt x="998" y="719"/>
                    </a:lnTo>
                    <a:lnTo>
                      <a:pt x="1005" y="706"/>
                    </a:lnTo>
                    <a:lnTo>
                      <a:pt x="1007" y="694"/>
                    </a:lnTo>
                    <a:lnTo>
                      <a:pt x="1007" y="683"/>
                    </a:lnTo>
                    <a:lnTo>
                      <a:pt x="1005" y="673"/>
                    </a:lnTo>
                    <a:lnTo>
                      <a:pt x="1003" y="666"/>
                    </a:lnTo>
                    <a:lnTo>
                      <a:pt x="996" y="658"/>
                    </a:lnTo>
                    <a:lnTo>
                      <a:pt x="989" y="650"/>
                    </a:lnTo>
                    <a:lnTo>
                      <a:pt x="984" y="645"/>
                    </a:lnTo>
                    <a:lnTo>
                      <a:pt x="972" y="641"/>
                    </a:lnTo>
                    <a:lnTo>
                      <a:pt x="964" y="637"/>
                    </a:lnTo>
                    <a:lnTo>
                      <a:pt x="940" y="629"/>
                    </a:lnTo>
                    <a:lnTo>
                      <a:pt x="917" y="627"/>
                    </a:lnTo>
                    <a:lnTo>
                      <a:pt x="879" y="620"/>
                    </a:lnTo>
                    <a:lnTo>
                      <a:pt x="812" y="604"/>
                    </a:lnTo>
                    <a:lnTo>
                      <a:pt x="733" y="583"/>
                    </a:lnTo>
                    <a:lnTo>
                      <a:pt x="646" y="558"/>
                    </a:lnTo>
                    <a:lnTo>
                      <a:pt x="560" y="535"/>
                    </a:lnTo>
                    <a:lnTo>
                      <a:pt x="488" y="514"/>
                    </a:lnTo>
                    <a:lnTo>
                      <a:pt x="438" y="501"/>
                    </a:lnTo>
                    <a:lnTo>
                      <a:pt x="419" y="495"/>
                    </a:lnTo>
                    <a:lnTo>
                      <a:pt x="302" y="495"/>
                    </a:lnTo>
                    <a:lnTo>
                      <a:pt x="304" y="495"/>
                    </a:lnTo>
                    <a:lnTo>
                      <a:pt x="312" y="491"/>
                    </a:lnTo>
                    <a:lnTo>
                      <a:pt x="323" y="489"/>
                    </a:lnTo>
                    <a:lnTo>
                      <a:pt x="340" y="485"/>
                    </a:lnTo>
                    <a:lnTo>
                      <a:pt x="358" y="485"/>
                    </a:lnTo>
                    <a:lnTo>
                      <a:pt x="377" y="485"/>
                    </a:lnTo>
                    <a:lnTo>
                      <a:pt x="398" y="489"/>
                    </a:lnTo>
                    <a:lnTo>
                      <a:pt x="419" y="495"/>
                    </a:lnTo>
                    <a:lnTo>
                      <a:pt x="421" y="495"/>
                    </a:lnTo>
                    <a:lnTo>
                      <a:pt x="419" y="495"/>
                    </a:lnTo>
                    <a:lnTo>
                      <a:pt x="421" y="491"/>
                    </a:lnTo>
                    <a:lnTo>
                      <a:pt x="428" y="480"/>
                    </a:lnTo>
                    <a:lnTo>
                      <a:pt x="437" y="462"/>
                    </a:lnTo>
                    <a:lnTo>
                      <a:pt x="447" y="443"/>
                    </a:lnTo>
                    <a:lnTo>
                      <a:pt x="456" y="422"/>
                    </a:lnTo>
                    <a:lnTo>
                      <a:pt x="463" y="403"/>
                    </a:lnTo>
                    <a:lnTo>
                      <a:pt x="468" y="387"/>
                    </a:lnTo>
                    <a:lnTo>
                      <a:pt x="468" y="378"/>
                    </a:lnTo>
                    <a:lnTo>
                      <a:pt x="463" y="374"/>
                    </a:lnTo>
                    <a:lnTo>
                      <a:pt x="458" y="368"/>
                    </a:lnTo>
                    <a:lnTo>
                      <a:pt x="449" y="364"/>
                    </a:lnTo>
                    <a:lnTo>
                      <a:pt x="440" y="361"/>
                    </a:lnTo>
                    <a:lnTo>
                      <a:pt x="432" y="357"/>
                    </a:lnTo>
                    <a:lnTo>
                      <a:pt x="426" y="355"/>
                    </a:lnTo>
                    <a:lnTo>
                      <a:pt x="421" y="355"/>
                    </a:lnTo>
                    <a:lnTo>
                      <a:pt x="419" y="353"/>
                    </a:lnTo>
                    <a:lnTo>
                      <a:pt x="483" y="338"/>
                    </a:lnTo>
                    <a:lnTo>
                      <a:pt x="498" y="232"/>
                    </a:lnTo>
                    <a:lnTo>
                      <a:pt x="502" y="232"/>
                    </a:lnTo>
                    <a:lnTo>
                      <a:pt x="511" y="232"/>
                    </a:lnTo>
                    <a:lnTo>
                      <a:pt x="524" y="232"/>
                    </a:lnTo>
                    <a:lnTo>
                      <a:pt x="537" y="232"/>
                    </a:lnTo>
                    <a:lnTo>
                      <a:pt x="549" y="230"/>
                    </a:lnTo>
                    <a:lnTo>
                      <a:pt x="558" y="228"/>
                    </a:lnTo>
                    <a:lnTo>
                      <a:pt x="563" y="226"/>
                    </a:lnTo>
                    <a:lnTo>
                      <a:pt x="565" y="223"/>
                    </a:lnTo>
                    <a:lnTo>
                      <a:pt x="565" y="221"/>
                    </a:lnTo>
                    <a:lnTo>
                      <a:pt x="563" y="2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72" name="Freeform 47">
                <a:extLst>
                  <a:ext uri="{FF2B5EF4-FFF2-40B4-BE49-F238E27FC236}">
                    <a16:creationId xmlns:a16="http://schemas.microsoft.com/office/drawing/2014/main" id="{11D601F4-4B05-48E5-AAC0-78B9C4551FFD}"/>
                  </a:ext>
                </a:extLst>
              </p:cNvPr>
              <p:cNvSpPr>
                <a:spLocks/>
              </p:cNvSpPr>
              <p:nvPr/>
            </p:nvSpPr>
            <p:spPr bwMode="auto">
              <a:xfrm>
                <a:off x="3487" y="2364"/>
                <a:ext cx="301" cy="183"/>
              </a:xfrm>
              <a:custGeom>
                <a:avLst/>
                <a:gdLst>
                  <a:gd name="T0" fmla="*/ 5 w 301"/>
                  <a:gd name="T1" fmla="*/ 121 h 183"/>
                  <a:gd name="T2" fmla="*/ 20 w 301"/>
                  <a:gd name="T3" fmla="*/ 130 h 183"/>
                  <a:gd name="T4" fmla="*/ 42 w 301"/>
                  <a:gd name="T5" fmla="*/ 142 h 183"/>
                  <a:gd name="T6" fmla="*/ 66 w 301"/>
                  <a:gd name="T7" fmla="*/ 159 h 183"/>
                  <a:gd name="T8" fmla="*/ 103 w 301"/>
                  <a:gd name="T9" fmla="*/ 180 h 183"/>
                  <a:gd name="T10" fmla="*/ 129 w 301"/>
                  <a:gd name="T11" fmla="*/ 182 h 183"/>
                  <a:gd name="T12" fmla="*/ 142 w 301"/>
                  <a:gd name="T13" fmla="*/ 174 h 183"/>
                  <a:gd name="T14" fmla="*/ 144 w 301"/>
                  <a:gd name="T15" fmla="*/ 169 h 183"/>
                  <a:gd name="T16" fmla="*/ 137 w 301"/>
                  <a:gd name="T17" fmla="*/ 163 h 183"/>
                  <a:gd name="T18" fmla="*/ 122 w 301"/>
                  <a:gd name="T19" fmla="*/ 147 h 183"/>
                  <a:gd name="T20" fmla="*/ 113 w 301"/>
                  <a:gd name="T21" fmla="*/ 130 h 183"/>
                  <a:gd name="T22" fmla="*/ 113 w 301"/>
                  <a:gd name="T23" fmla="*/ 121 h 183"/>
                  <a:gd name="T24" fmla="*/ 122 w 301"/>
                  <a:gd name="T25" fmla="*/ 113 h 183"/>
                  <a:gd name="T26" fmla="*/ 135 w 301"/>
                  <a:gd name="T27" fmla="*/ 109 h 183"/>
                  <a:gd name="T28" fmla="*/ 151 w 301"/>
                  <a:gd name="T29" fmla="*/ 109 h 183"/>
                  <a:gd name="T30" fmla="*/ 187 w 301"/>
                  <a:gd name="T31" fmla="*/ 124 h 183"/>
                  <a:gd name="T32" fmla="*/ 224 w 301"/>
                  <a:gd name="T33" fmla="*/ 142 h 183"/>
                  <a:gd name="T34" fmla="*/ 250 w 301"/>
                  <a:gd name="T35" fmla="*/ 147 h 183"/>
                  <a:gd name="T36" fmla="*/ 269 w 301"/>
                  <a:gd name="T37" fmla="*/ 144 h 183"/>
                  <a:gd name="T38" fmla="*/ 291 w 301"/>
                  <a:gd name="T39" fmla="*/ 134 h 183"/>
                  <a:gd name="T40" fmla="*/ 298 w 301"/>
                  <a:gd name="T41" fmla="*/ 126 h 183"/>
                  <a:gd name="T42" fmla="*/ 300 w 301"/>
                  <a:gd name="T43" fmla="*/ 115 h 183"/>
                  <a:gd name="T44" fmla="*/ 298 w 301"/>
                  <a:gd name="T45" fmla="*/ 103 h 183"/>
                  <a:gd name="T46" fmla="*/ 289 w 301"/>
                  <a:gd name="T47" fmla="*/ 88 h 183"/>
                  <a:gd name="T48" fmla="*/ 257 w 301"/>
                  <a:gd name="T49" fmla="*/ 51 h 183"/>
                  <a:gd name="T50" fmla="*/ 211 w 301"/>
                  <a:gd name="T51" fmla="*/ 19 h 183"/>
                  <a:gd name="T52" fmla="*/ 189 w 301"/>
                  <a:gd name="T53" fmla="*/ 7 h 183"/>
                  <a:gd name="T54" fmla="*/ 165 w 301"/>
                  <a:gd name="T55" fmla="*/ 0 h 183"/>
                  <a:gd name="T56" fmla="*/ 146 w 301"/>
                  <a:gd name="T57" fmla="*/ 0 h 183"/>
                  <a:gd name="T58" fmla="*/ 129 w 301"/>
                  <a:gd name="T59" fmla="*/ 7 h 183"/>
                  <a:gd name="T60" fmla="*/ 94 w 301"/>
                  <a:gd name="T61" fmla="*/ 27 h 183"/>
                  <a:gd name="T62" fmla="*/ 54 w 301"/>
                  <a:gd name="T63" fmla="*/ 48 h 183"/>
                  <a:gd name="T64" fmla="*/ 23 w 301"/>
                  <a:gd name="T65" fmla="*/ 75 h 183"/>
                  <a:gd name="T66" fmla="*/ 9 w 301"/>
                  <a:gd name="T67" fmla="*/ 94 h 183"/>
                  <a:gd name="T68" fmla="*/ 0 w 301"/>
                  <a:gd name="T69" fmla="*/ 119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183">
                    <a:moveTo>
                      <a:pt x="0" y="119"/>
                    </a:moveTo>
                    <a:lnTo>
                      <a:pt x="5" y="121"/>
                    </a:lnTo>
                    <a:lnTo>
                      <a:pt x="11" y="124"/>
                    </a:lnTo>
                    <a:lnTo>
                      <a:pt x="20" y="130"/>
                    </a:lnTo>
                    <a:lnTo>
                      <a:pt x="31" y="136"/>
                    </a:lnTo>
                    <a:lnTo>
                      <a:pt x="42" y="142"/>
                    </a:lnTo>
                    <a:lnTo>
                      <a:pt x="52" y="149"/>
                    </a:lnTo>
                    <a:lnTo>
                      <a:pt x="66" y="159"/>
                    </a:lnTo>
                    <a:lnTo>
                      <a:pt x="85" y="172"/>
                    </a:lnTo>
                    <a:lnTo>
                      <a:pt x="103" y="180"/>
                    </a:lnTo>
                    <a:lnTo>
                      <a:pt x="118" y="182"/>
                    </a:lnTo>
                    <a:lnTo>
                      <a:pt x="129" y="182"/>
                    </a:lnTo>
                    <a:lnTo>
                      <a:pt x="135" y="178"/>
                    </a:lnTo>
                    <a:lnTo>
                      <a:pt x="142" y="174"/>
                    </a:lnTo>
                    <a:lnTo>
                      <a:pt x="144" y="170"/>
                    </a:lnTo>
                    <a:lnTo>
                      <a:pt x="144" y="169"/>
                    </a:lnTo>
                    <a:lnTo>
                      <a:pt x="142" y="167"/>
                    </a:lnTo>
                    <a:lnTo>
                      <a:pt x="137" y="163"/>
                    </a:lnTo>
                    <a:lnTo>
                      <a:pt x="129" y="157"/>
                    </a:lnTo>
                    <a:lnTo>
                      <a:pt x="122" y="147"/>
                    </a:lnTo>
                    <a:lnTo>
                      <a:pt x="115" y="140"/>
                    </a:lnTo>
                    <a:lnTo>
                      <a:pt x="113" y="130"/>
                    </a:lnTo>
                    <a:lnTo>
                      <a:pt x="111" y="126"/>
                    </a:lnTo>
                    <a:lnTo>
                      <a:pt x="113" y="121"/>
                    </a:lnTo>
                    <a:lnTo>
                      <a:pt x="115" y="117"/>
                    </a:lnTo>
                    <a:lnTo>
                      <a:pt x="122" y="113"/>
                    </a:lnTo>
                    <a:lnTo>
                      <a:pt x="127" y="109"/>
                    </a:lnTo>
                    <a:lnTo>
                      <a:pt x="135" y="109"/>
                    </a:lnTo>
                    <a:lnTo>
                      <a:pt x="142" y="109"/>
                    </a:lnTo>
                    <a:lnTo>
                      <a:pt x="151" y="109"/>
                    </a:lnTo>
                    <a:lnTo>
                      <a:pt x="170" y="115"/>
                    </a:lnTo>
                    <a:lnTo>
                      <a:pt x="187" y="124"/>
                    </a:lnTo>
                    <a:lnTo>
                      <a:pt x="207" y="134"/>
                    </a:lnTo>
                    <a:lnTo>
                      <a:pt x="224" y="142"/>
                    </a:lnTo>
                    <a:lnTo>
                      <a:pt x="237" y="147"/>
                    </a:lnTo>
                    <a:lnTo>
                      <a:pt x="250" y="147"/>
                    </a:lnTo>
                    <a:lnTo>
                      <a:pt x="259" y="145"/>
                    </a:lnTo>
                    <a:lnTo>
                      <a:pt x="269" y="144"/>
                    </a:lnTo>
                    <a:lnTo>
                      <a:pt x="281" y="140"/>
                    </a:lnTo>
                    <a:lnTo>
                      <a:pt x="291" y="134"/>
                    </a:lnTo>
                    <a:lnTo>
                      <a:pt x="293" y="130"/>
                    </a:lnTo>
                    <a:lnTo>
                      <a:pt x="298" y="126"/>
                    </a:lnTo>
                    <a:lnTo>
                      <a:pt x="300" y="121"/>
                    </a:lnTo>
                    <a:lnTo>
                      <a:pt x="300" y="115"/>
                    </a:lnTo>
                    <a:lnTo>
                      <a:pt x="300" y="109"/>
                    </a:lnTo>
                    <a:lnTo>
                      <a:pt x="298" y="103"/>
                    </a:lnTo>
                    <a:lnTo>
                      <a:pt x="293" y="96"/>
                    </a:lnTo>
                    <a:lnTo>
                      <a:pt x="289" y="88"/>
                    </a:lnTo>
                    <a:lnTo>
                      <a:pt x="274" y="71"/>
                    </a:lnTo>
                    <a:lnTo>
                      <a:pt x="257" y="51"/>
                    </a:lnTo>
                    <a:lnTo>
                      <a:pt x="235" y="34"/>
                    </a:lnTo>
                    <a:lnTo>
                      <a:pt x="211" y="19"/>
                    </a:lnTo>
                    <a:lnTo>
                      <a:pt x="200" y="13"/>
                    </a:lnTo>
                    <a:lnTo>
                      <a:pt x="189" y="7"/>
                    </a:lnTo>
                    <a:lnTo>
                      <a:pt x="177" y="4"/>
                    </a:lnTo>
                    <a:lnTo>
                      <a:pt x="165" y="0"/>
                    </a:lnTo>
                    <a:lnTo>
                      <a:pt x="156" y="0"/>
                    </a:lnTo>
                    <a:lnTo>
                      <a:pt x="146" y="0"/>
                    </a:lnTo>
                    <a:lnTo>
                      <a:pt x="137" y="2"/>
                    </a:lnTo>
                    <a:lnTo>
                      <a:pt x="129" y="7"/>
                    </a:lnTo>
                    <a:lnTo>
                      <a:pt x="113" y="17"/>
                    </a:lnTo>
                    <a:lnTo>
                      <a:pt x="94" y="27"/>
                    </a:lnTo>
                    <a:lnTo>
                      <a:pt x="75" y="36"/>
                    </a:lnTo>
                    <a:lnTo>
                      <a:pt x="54" y="48"/>
                    </a:lnTo>
                    <a:lnTo>
                      <a:pt x="37" y="59"/>
                    </a:lnTo>
                    <a:lnTo>
                      <a:pt x="23" y="75"/>
                    </a:lnTo>
                    <a:lnTo>
                      <a:pt x="14" y="84"/>
                    </a:lnTo>
                    <a:lnTo>
                      <a:pt x="9" y="94"/>
                    </a:lnTo>
                    <a:lnTo>
                      <a:pt x="2" y="105"/>
                    </a:lnTo>
                    <a:lnTo>
                      <a:pt x="0" y="119"/>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58096" name="Rectangle 48">
              <a:extLst>
                <a:ext uri="{FF2B5EF4-FFF2-40B4-BE49-F238E27FC236}">
                  <a16:creationId xmlns:a16="http://schemas.microsoft.com/office/drawing/2014/main" id="{C715A098-A527-4E9D-BD76-80CC4035C44B}"/>
                </a:ext>
              </a:extLst>
            </p:cNvPr>
            <p:cNvSpPr>
              <a:spLocks noChangeArrowheads="1"/>
            </p:cNvSpPr>
            <p:nvPr/>
          </p:nvSpPr>
          <p:spPr bwMode="auto">
            <a:xfrm>
              <a:off x="655" y="2143"/>
              <a:ext cx="1044"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cs-CZ" sz="2800" b="1" dirty="0" err="1">
                  <a:effectLst>
                    <a:outerShdw blurRad="38100" dist="38100" dir="2700000" algn="tl">
                      <a:srgbClr val="000000"/>
                    </a:outerShdw>
                  </a:effectLst>
                </a:rPr>
                <a:t>Women</a:t>
              </a:r>
              <a:endParaRPr lang="en-US" sz="2800" b="1" dirty="0">
                <a:effectLst>
                  <a:outerShdw blurRad="38100" dist="38100" dir="2700000" algn="tl">
                    <a:srgbClr val="000000"/>
                  </a:outerShdw>
                </a:effectLst>
              </a:endParaRPr>
            </a:p>
          </p:txBody>
        </p:sp>
        <p:sp>
          <p:nvSpPr>
            <p:cNvPr id="51210" name="Rectangle 49">
              <a:extLst>
                <a:ext uri="{FF2B5EF4-FFF2-40B4-BE49-F238E27FC236}">
                  <a16:creationId xmlns:a16="http://schemas.microsoft.com/office/drawing/2014/main" id="{BB46EAB1-162E-42D3-8164-2A0021CED0D7}"/>
                </a:ext>
              </a:extLst>
            </p:cNvPr>
            <p:cNvSpPr>
              <a:spLocks noChangeArrowheads="1"/>
            </p:cNvSpPr>
            <p:nvPr/>
          </p:nvSpPr>
          <p:spPr bwMode="auto">
            <a:xfrm>
              <a:off x="249" y="2579"/>
              <a:ext cx="2556" cy="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defTabSz="76200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defTabSz="7620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defTabSz="7620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defTabSz="7620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cs-CZ" sz="1800" b="1">
                  <a:solidFill>
                    <a:schemeClr val="tx1"/>
                  </a:solidFill>
                  <a:latin typeface="Arial" panose="020B0604020202020204" pitchFamily="34" charset="0"/>
                </a:rPr>
                <a:t>&gt;88 cm = </a:t>
              </a:r>
              <a:r>
                <a:rPr lang="cs-CZ" altLang="cs-CZ" sz="1800" b="1">
                  <a:solidFill>
                    <a:schemeClr val="tx1"/>
                  </a:solidFill>
                  <a:latin typeface="Arial" panose="020B0604020202020204" pitchFamily="34" charset="0"/>
                </a:rPr>
                <a:t>highly increase risk</a:t>
              </a:r>
              <a:r>
                <a:rPr lang="en-US" altLang="cs-CZ" sz="1800" b="1" baseline="30000">
                  <a:solidFill>
                    <a:schemeClr val="tx1"/>
                  </a:solidFill>
                  <a:latin typeface="Arial" panose="020B0604020202020204" pitchFamily="34" charset="0"/>
                </a:rPr>
                <a:t>1</a:t>
              </a:r>
            </a:p>
            <a:p>
              <a:pPr>
                <a:spcBef>
                  <a:spcPct val="0"/>
                </a:spcBef>
                <a:buClrTx/>
                <a:buSzTx/>
                <a:buFontTx/>
                <a:buNone/>
              </a:pPr>
              <a:r>
                <a:rPr lang="en-US" altLang="cs-CZ" sz="1800" b="1" baseline="30000">
                  <a:solidFill>
                    <a:schemeClr val="tx1"/>
                  </a:solidFill>
                  <a:latin typeface="Arial" panose="020B0604020202020204" pitchFamily="34" charset="0"/>
                </a:rPr>
                <a:t> </a:t>
              </a:r>
              <a:r>
                <a:rPr lang="en-US" altLang="cs-CZ" sz="1800" b="1">
                  <a:solidFill>
                    <a:schemeClr val="tx1"/>
                  </a:solidFill>
                  <a:latin typeface="Arial" panose="020B0604020202020204" pitchFamily="34" charset="0"/>
                </a:rPr>
                <a:t>&gt;80 cm = </a:t>
              </a:r>
              <a:r>
                <a:rPr lang="cs-CZ" altLang="cs-CZ" sz="1800" b="1">
                  <a:solidFill>
                    <a:schemeClr val="tx1"/>
                  </a:solidFill>
                  <a:latin typeface="Arial" panose="020B0604020202020204" pitchFamily="34" charset="0"/>
                </a:rPr>
                <a:t>higher risk</a:t>
              </a:r>
              <a:r>
                <a:rPr lang="en-US" altLang="cs-CZ" sz="1800" b="1" baseline="30000">
                  <a:solidFill>
                    <a:schemeClr val="tx1"/>
                  </a:solidFill>
                  <a:latin typeface="Arial" panose="020B0604020202020204" pitchFamily="34" charset="0"/>
                </a:rPr>
                <a:t>1</a:t>
              </a:r>
            </a:p>
            <a:p>
              <a:pPr>
                <a:spcBef>
                  <a:spcPct val="0"/>
                </a:spcBef>
                <a:buClrTx/>
                <a:buSzTx/>
                <a:buFontTx/>
                <a:buNone/>
              </a:pPr>
              <a:endParaRPr lang="en-US" altLang="cs-CZ" sz="1800" b="1" baseline="30000">
                <a:solidFill>
                  <a:schemeClr val="tx1"/>
                </a:solidFill>
                <a:latin typeface="Arial" panose="020B0604020202020204" pitchFamily="34" charset="0"/>
              </a:endParaRPr>
            </a:p>
          </p:txBody>
        </p:sp>
        <p:sp>
          <p:nvSpPr>
            <p:cNvPr id="258098" name="Rectangle 50">
              <a:extLst>
                <a:ext uri="{FF2B5EF4-FFF2-40B4-BE49-F238E27FC236}">
                  <a16:creationId xmlns:a16="http://schemas.microsoft.com/office/drawing/2014/main" id="{24F6BD50-0A0D-493A-AD10-74F5367CF4F1}"/>
                </a:ext>
              </a:extLst>
            </p:cNvPr>
            <p:cNvSpPr>
              <a:spLocks noChangeArrowheads="1"/>
            </p:cNvSpPr>
            <p:nvPr/>
          </p:nvSpPr>
          <p:spPr bwMode="auto">
            <a:xfrm>
              <a:off x="4693" y="2129"/>
              <a:ext cx="639"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en-US" sz="2800" b="1" dirty="0">
                  <a:effectLst>
                    <a:outerShdw blurRad="38100" dist="38100" dir="2700000" algn="tl">
                      <a:srgbClr val="000000"/>
                    </a:outerShdw>
                  </a:effectLst>
                </a:rPr>
                <a:t>M</a:t>
              </a:r>
              <a:r>
                <a:rPr lang="cs-CZ" sz="2800" b="1" dirty="0">
                  <a:effectLst>
                    <a:outerShdw blurRad="38100" dist="38100" dir="2700000" algn="tl">
                      <a:srgbClr val="000000"/>
                    </a:outerShdw>
                  </a:effectLst>
                </a:rPr>
                <a:t>en</a:t>
              </a:r>
              <a:endParaRPr lang="en-US" sz="2800" b="1" dirty="0">
                <a:effectLst>
                  <a:outerShdw blurRad="38100" dist="38100" dir="2700000" algn="tl">
                    <a:srgbClr val="000000"/>
                  </a:outerShdw>
                </a:effectLst>
              </a:endParaRPr>
            </a:p>
          </p:txBody>
        </p:sp>
        <p:sp>
          <p:nvSpPr>
            <p:cNvPr id="51212" name="Rectangle 51">
              <a:extLst>
                <a:ext uri="{FF2B5EF4-FFF2-40B4-BE49-F238E27FC236}">
                  <a16:creationId xmlns:a16="http://schemas.microsoft.com/office/drawing/2014/main" id="{1A4E0028-5998-49B3-B85A-E2A838ECF3FB}"/>
                </a:ext>
              </a:extLst>
            </p:cNvPr>
            <p:cNvSpPr>
              <a:spLocks noChangeArrowheads="1"/>
            </p:cNvSpPr>
            <p:nvPr/>
          </p:nvSpPr>
          <p:spPr bwMode="auto">
            <a:xfrm>
              <a:off x="4028" y="2589"/>
              <a:ext cx="2737" cy="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defTabSz="76200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defTabSz="7620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defTabSz="7620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defTabSz="7620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cs-CZ" sz="1800" b="1">
                  <a:solidFill>
                    <a:schemeClr val="tx1"/>
                  </a:solidFill>
                  <a:latin typeface="Arial" panose="020B0604020202020204" pitchFamily="34" charset="0"/>
                </a:rPr>
                <a:t> &gt;102 cm = </a:t>
              </a:r>
              <a:r>
                <a:rPr lang="cs-CZ" altLang="cs-CZ" sz="1800" b="1">
                  <a:solidFill>
                    <a:schemeClr val="tx1"/>
                  </a:solidFill>
                  <a:latin typeface="Arial" panose="020B0604020202020204" pitchFamily="34" charset="0"/>
                </a:rPr>
                <a:t>highly increased risk</a:t>
              </a:r>
              <a:r>
                <a:rPr lang="en-US" altLang="cs-CZ" sz="1800" b="1" baseline="30000">
                  <a:solidFill>
                    <a:schemeClr val="tx1"/>
                  </a:solidFill>
                  <a:latin typeface="Arial" panose="020B0604020202020204" pitchFamily="34" charset="0"/>
                </a:rPr>
                <a:t>1</a:t>
              </a:r>
            </a:p>
            <a:p>
              <a:pPr>
                <a:spcBef>
                  <a:spcPct val="0"/>
                </a:spcBef>
                <a:buClrTx/>
                <a:buSzTx/>
                <a:buFontTx/>
                <a:buNone/>
              </a:pPr>
              <a:r>
                <a:rPr lang="en-US" altLang="cs-CZ" sz="1800" b="1" baseline="30000">
                  <a:solidFill>
                    <a:schemeClr val="tx1"/>
                  </a:solidFill>
                  <a:latin typeface="Arial" panose="020B0604020202020204" pitchFamily="34" charset="0"/>
                </a:rPr>
                <a:t> </a:t>
              </a:r>
              <a:r>
                <a:rPr lang="en-US" altLang="cs-CZ" sz="1800" b="1">
                  <a:solidFill>
                    <a:schemeClr val="tx1"/>
                  </a:solidFill>
                  <a:latin typeface="Arial" panose="020B0604020202020204" pitchFamily="34" charset="0"/>
                </a:rPr>
                <a:t>&gt;94 cm = </a:t>
              </a:r>
              <a:r>
                <a:rPr lang="cs-CZ" altLang="cs-CZ" sz="1800" b="1">
                  <a:solidFill>
                    <a:schemeClr val="tx1"/>
                  </a:solidFill>
                  <a:latin typeface="Arial" panose="020B0604020202020204" pitchFamily="34" charset="0"/>
                </a:rPr>
                <a:t>higher risk</a:t>
              </a:r>
              <a:r>
                <a:rPr lang="en-US" altLang="cs-CZ" sz="1800" b="1" baseline="30000">
                  <a:solidFill>
                    <a:schemeClr val="tx1"/>
                  </a:solidFill>
                  <a:latin typeface="Arial" panose="020B0604020202020204" pitchFamily="34" charset="0"/>
                </a:rPr>
                <a:t>1</a:t>
              </a:r>
            </a:p>
          </p:txBody>
        </p:sp>
        <p:sp>
          <p:nvSpPr>
            <p:cNvPr id="51213" name="Rectangle 52">
              <a:extLst>
                <a:ext uri="{FF2B5EF4-FFF2-40B4-BE49-F238E27FC236}">
                  <a16:creationId xmlns:a16="http://schemas.microsoft.com/office/drawing/2014/main" id="{D97CDE9E-AC7D-48F4-8B30-3435D6B1F16F}"/>
                </a:ext>
              </a:extLst>
            </p:cNvPr>
            <p:cNvSpPr>
              <a:spLocks noChangeArrowheads="1"/>
            </p:cNvSpPr>
            <p:nvPr/>
          </p:nvSpPr>
          <p:spPr bwMode="auto">
            <a:xfrm>
              <a:off x="3364" y="3914"/>
              <a:ext cx="254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defTabSz="76200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defTabSz="7620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defTabSz="7620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defTabSz="7620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cs-CZ" sz="1400" b="1" baseline="30000">
                  <a:solidFill>
                    <a:schemeClr val="tx1"/>
                  </a:solidFill>
                  <a:latin typeface="Arial" panose="020B0604020202020204" pitchFamily="34" charset="0"/>
                </a:rPr>
                <a:t>1</a:t>
              </a:r>
              <a:r>
                <a:rPr lang="en-US" altLang="cs-CZ" sz="1400" b="1">
                  <a:solidFill>
                    <a:schemeClr val="tx1"/>
                  </a:solidFill>
                  <a:latin typeface="Arial" panose="020B0604020202020204" pitchFamily="34" charset="0"/>
                </a:rPr>
                <a:t>Lean MEJ, et al. Lancet;1998:351:853–6</a:t>
              </a:r>
            </a:p>
          </p:txBody>
        </p:sp>
        <p:grpSp>
          <p:nvGrpSpPr>
            <p:cNvPr id="51214" name="Group 53">
              <a:extLst>
                <a:ext uri="{FF2B5EF4-FFF2-40B4-BE49-F238E27FC236}">
                  <a16:creationId xmlns:a16="http://schemas.microsoft.com/office/drawing/2014/main" id="{EC713A0D-4164-4D65-8BBB-CDF5FCDA707B}"/>
                </a:ext>
              </a:extLst>
            </p:cNvPr>
            <p:cNvGrpSpPr>
              <a:grpSpLocks/>
            </p:cNvGrpSpPr>
            <p:nvPr/>
          </p:nvGrpSpPr>
          <p:grpSpPr bwMode="auto">
            <a:xfrm>
              <a:off x="2137" y="2266"/>
              <a:ext cx="2081" cy="197"/>
              <a:chOff x="2137" y="2266"/>
              <a:chExt cx="2081" cy="197"/>
            </a:xfrm>
          </p:grpSpPr>
          <p:sp>
            <p:nvSpPr>
              <p:cNvPr id="51215" name="Rectangle 54">
                <a:extLst>
                  <a:ext uri="{FF2B5EF4-FFF2-40B4-BE49-F238E27FC236}">
                    <a16:creationId xmlns:a16="http://schemas.microsoft.com/office/drawing/2014/main" id="{BB2B21C8-44BD-4F4F-8E74-FF5FCA6BAC95}"/>
                  </a:ext>
                </a:extLst>
              </p:cNvPr>
              <p:cNvSpPr>
                <a:spLocks noChangeArrowheads="1"/>
              </p:cNvSpPr>
              <p:nvPr/>
            </p:nvSpPr>
            <p:spPr bwMode="auto">
              <a:xfrm>
                <a:off x="2175" y="2279"/>
                <a:ext cx="2043" cy="184"/>
              </a:xfrm>
              <a:prstGeom prst="rect">
                <a:avLst/>
              </a:prstGeom>
              <a:solidFill>
                <a:srgbClr val="092A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51216" name="Line 55">
                <a:extLst>
                  <a:ext uri="{FF2B5EF4-FFF2-40B4-BE49-F238E27FC236}">
                    <a16:creationId xmlns:a16="http://schemas.microsoft.com/office/drawing/2014/main" id="{65BF93F4-C8F6-45D4-B970-E0764D72229D}"/>
                  </a:ext>
                </a:extLst>
              </p:cNvPr>
              <p:cNvSpPr>
                <a:spLocks noChangeShapeType="1"/>
              </p:cNvSpPr>
              <p:nvPr/>
            </p:nvSpPr>
            <p:spPr bwMode="auto">
              <a:xfrm>
                <a:off x="244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17" name="Line 56">
                <a:extLst>
                  <a:ext uri="{FF2B5EF4-FFF2-40B4-BE49-F238E27FC236}">
                    <a16:creationId xmlns:a16="http://schemas.microsoft.com/office/drawing/2014/main" id="{A964065D-2A8A-404F-8BCD-7DCCE0E7EB65}"/>
                  </a:ext>
                </a:extLst>
              </p:cNvPr>
              <p:cNvSpPr>
                <a:spLocks noChangeShapeType="1"/>
              </p:cNvSpPr>
              <p:nvPr/>
            </p:nvSpPr>
            <p:spPr bwMode="auto">
              <a:xfrm>
                <a:off x="254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18" name="Line 57">
                <a:extLst>
                  <a:ext uri="{FF2B5EF4-FFF2-40B4-BE49-F238E27FC236}">
                    <a16:creationId xmlns:a16="http://schemas.microsoft.com/office/drawing/2014/main" id="{98FC471E-B746-487F-A902-331366CD888F}"/>
                  </a:ext>
                </a:extLst>
              </p:cNvPr>
              <p:cNvSpPr>
                <a:spLocks noChangeShapeType="1"/>
              </p:cNvSpPr>
              <p:nvPr/>
            </p:nvSpPr>
            <p:spPr bwMode="auto">
              <a:xfrm>
                <a:off x="2656"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19" name="Line 58">
                <a:extLst>
                  <a:ext uri="{FF2B5EF4-FFF2-40B4-BE49-F238E27FC236}">
                    <a16:creationId xmlns:a16="http://schemas.microsoft.com/office/drawing/2014/main" id="{24B94D37-FCAC-4181-95B5-A89805DC52A9}"/>
                  </a:ext>
                </a:extLst>
              </p:cNvPr>
              <p:cNvSpPr>
                <a:spLocks noChangeShapeType="1"/>
              </p:cNvSpPr>
              <p:nvPr/>
            </p:nvSpPr>
            <p:spPr bwMode="auto">
              <a:xfrm>
                <a:off x="2764"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0" name="Line 59">
                <a:extLst>
                  <a:ext uri="{FF2B5EF4-FFF2-40B4-BE49-F238E27FC236}">
                    <a16:creationId xmlns:a16="http://schemas.microsoft.com/office/drawing/2014/main" id="{C89D68BF-84AE-4487-8A55-92C452334397}"/>
                  </a:ext>
                </a:extLst>
              </p:cNvPr>
              <p:cNvSpPr>
                <a:spLocks noChangeShapeType="1"/>
              </p:cNvSpPr>
              <p:nvPr/>
            </p:nvSpPr>
            <p:spPr bwMode="auto">
              <a:xfrm>
                <a:off x="2872"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1" name="Line 60">
                <a:extLst>
                  <a:ext uri="{FF2B5EF4-FFF2-40B4-BE49-F238E27FC236}">
                    <a16:creationId xmlns:a16="http://schemas.microsoft.com/office/drawing/2014/main" id="{DA23BD3D-398F-4DA3-AB8C-A8661BD29F1A}"/>
                  </a:ext>
                </a:extLst>
              </p:cNvPr>
              <p:cNvSpPr>
                <a:spLocks noChangeShapeType="1"/>
              </p:cNvSpPr>
              <p:nvPr/>
            </p:nvSpPr>
            <p:spPr bwMode="auto">
              <a:xfrm>
                <a:off x="298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2" name="Line 61">
                <a:extLst>
                  <a:ext uri="{FF2B5EF4-FFF2-40B4-BE49-F238E27FC236}">
                    <a16:creationId xmlns:a16="http://schemas.microsoft.com/office/drawing/2014/main" id="{40C213C4-E9D6-469A-ACDB-9882715B820A}"/>
                  </a:ext>
                </a:extLst>
              </p:cNvPr>
              <p:cNvSpPr>
                <a:spLocks noChangeShapeType="1"/>
              </p:cNvSpPr>
              <p:nvPr/>
            </p:nvSpPr>
            <p:spPr bwMode="auto">
              <a:xfrm>
                <a:off x="308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3" name="Line 62">
                <a:extLst>
                  <a:ext uri="{FF2B5EF4-FFF2-40B4-BE49-F238E27FC236}">
                    <a16:creationId xmlns:a16="http://schemas.microsoft.com/office/drawing/2014/main" id="{825917AE-A13C-4CB0-A422-B85282B30E29}"/>
                  </a:ext>
                </a:extLst>
              </p:cNvPr>
              <p:cNvSpPr>
                <a:spLocks noChangeShapeType="1"/>
              </p:cNvSpPr>
              <p:nvPr/>
            </p:nvSpPr>
            <p:spPr bwMode="auto">
              <a:xfrm>
                <a:off x="3196"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4" name="Line 63">
                <a:extLst>
                  <a:ext uri="{FF2B5EF4-FFF2-40B4-BE49-F238E27FC236}">
                    <a16:creationId xmlns:a16="http://schemas.microsoft.com/office/drawing/2014/main" id="{039B8AB5-9FF0-4484-8E00-9594187D7080}"/>
                  </a:ext>
                </a:extLst>
              </p:cNvPr>
              <p:cNvSpPr>
                <a:spLocks noChangeShapeType="1"/>
              </p:cNvSpPr>
              <p:nvPr/>
            </p:nvSpPr>
            <p:spPr bwMode="auto">
              <a:xfrm>
                <a:off x="3304"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5" name="Line 64">
                <a:extLst>
                  <a:ext uri="{FF2B5EF4-FFF2-40B4-BE49-F238E27FC236}">
                    <a16:creationId xmlns:a16="http://schemas.microsoft.com/office/drawing/2014/main" id="{BD984F26-2F3F-4E50-A2CF-FEB9EF74B634}"/>
                  </a:ext>
                </a:extLst>
              </p:cNvPr>
              <p:cNvSpPr>
                <a:spLocks noChangeShapeType="1"/>
              </p:cNvSpPr>
              <p:nvPr/>
            </p:nvSpPr>
            <p:spPr bwMode="auto">
              <a:xfrm>
                <a:off x="3412"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6" name="Line 65">
                <a:extLst>
                  <a:ext uri="{FF2B5EF4-FFF2-40B4-BE49-F238E27FC236}">
                    <a16:creationId xmlns:a16="http://schemas.microsoft.com/office/drawing/2014/main" id="{BC6827BB-0C7B-403C-9E7B-0D252FC1751A}"/>
                  </a:ext>
                </a:extLst>
              </p:cNvPr>
              <p:cNvSpPr>
                <a:spLocks noChangeShapeType="1"/>
              </p:cNvSpPr>
              <p:nvPr/>
            </p:nvSpPr>
            <p:spPr bwMode="auto">
              <a:xfrm>
                <a:off x="352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7" name="Line 66">
                <a:extLst>
                  <a:ext uri="{FF2B5EF4-FFF2-40B4-BE49-F238E27FC236}">
                    <a16:creationId xmlns:a16="http://schemas.microsoft.com/office/drawing/2014/main" id="{0D920837-1D72-4C0F-AD48-4DCA0DBB21AA}"/>
                  </a:ext>
                </a:extLst>
              </p:cNvPr>
              <p:cNvSpPr>
                <a:spLocks noChangeShapeType="1"/>
              </p:cNvSpPr>
              <p:nvPr/>
            </p:nvSpPr>
            <p:spPr bwMode="auto">
              <a:xfrm>
                <a:off x="362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8" name="Line 67">
                <a:extLst>
                  <a:ext uri="{FF2B5EF4-FFF2-40B4-BE49-F238E27FC236}">
                    <a16:creationId xmlns:a16="http://schemas.microsoft.com/office/drawing/2014/main" id="{7BDF3424-0003-4D11-9476-4DFD8A3BB086}"/>
                  </a:ext>
                </a:extLst>
              </p:cNvPr>
              <p:cNvSpPr>
                <a:spLocks noChangeShapeType="1"/>
              </p:cNvSpPr>
              <p:nvPr/>
            </p:nvSpPr>
            <p:spPr bwMode="auto">
              <a:xfrm>
                <a:off x="3736"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29" name="Line 68">
                <a:extLst>
                  <a:ext uri="{FF2B5EF4-FFF2-40B4-BE49-F238E27FC236}">
                    <a16:creationId xmlns:a16="http://schemas.microsoft.com/office/drawing/2014/main" id="{779500EB-55F3-44BB-BF3D-176BBB2587D8}"/>
                  </a:ext>
                </a:extLst>
              </p:cNvPr>
              <p:cNvSpPr>
                <a:spLocks noChangeShapeType="1"/>
              </p:cNvSpPr>
              <p:nvPr/>
            </p:nvSpPr>
            <p:spPr bwMode="auto">
              <a:xfrm>
                <a:off x="3844"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30" name="Line 69">
                <a:extLst>
                  <a:ext uri="{FF2B5EF4-FFF2-40B4-BE49-F238E27FC236}">
                    <a16:creationId xmlns:a16="http://schemas.microsoft.com/office/drawing/2014/main" id="{93C48427-FE8B-4CA1-9CD2-D1022C5E8D72}"/>
                  </a:ext>
                </a:extLst>
              </p:cNvPr>
              <p:cNvSpPr>
                <a:spLocks noChangeShapeType="1"/>
              </p:cNvSpPr>
              <p:nvPr/>
            </p:nvSpPr>
            <p:spPr bwMode="auto">
              <a:xfrm>
                <a:off x="3952"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31" name="Line 70">
                <a:extLst>
                  <a:ext uri="{FF2B5EF4-FFF2-40B4-BE49-F238E27FC236}">
                    <a16:creationId xmlns:a16="http://schemas.microsoft.com/office/drawing/2014/main" id="{F20B9C11-8BD4-4371-94A2-709942F2BB1D}"/>
                  </a:ext>
                </a:extLst>
              </p:cNvPr>
              <p:cNvSpPr>
                <a:spLocks noChangeShapeType="1"/>
              </p:cNvSpPr>
              <p:nvPr/>
            </p:nvSpPr>
            <p:spPr bwMode="auto">
              <a:xfrm>
                <a:off x="406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32" name="Line 71">
                <a:extLst>
                  <a:ext uri="{FF2B5EF4-FFF2-40B4-BE49-F238E27FC236}">
                    <a16:creationId xmlns:a16="http://schemas.microsoft.com/office/drawing/2014/main" id="{9A76AC88-CCA8-45F7-BFBF-96097E084916}"/>
                  </a:ext>
                </a:extLst>
              </p:cNvPr>
              <p:cNvSpPr>
                <a:spLocks noChangeShapeType="1"/>
              </p:cNvSpPr>
              <p:nvPr/>
            </p:nvSpPr>
            <p:spPr bwMode="auto">
              <a:xfrm>
                <a:off x="416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1233" name="Rectangle 72">
                <a:extLst>
                  <a:ext uri="{FF2B5EF4-FFF2-40B4-BE49-F238E27FC236}">
                    <a16:creationId xmlns:a16="http://schemas.microsoft.com/office/drawing/2014/main" id="{BC5E2094-1AA0-41D9-8F2C-3E39652F1A77}"/>
                  </a:ext>
                </a:extLst>
              </p:cNvPr>
              <p:cNvSpPr>
                <a:spLocks noChangeArrowheads="1"/>
              </p:cNvSpPr>
              <p:nvPr/>
            </p:nvSpPr>
            <p:spPr bwMode="auto">
              <a:xfrm>
                <a:off x="2137" y="2266"/>
                <a:ext cx="299"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defTabSz="76200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defTabSz="7620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defTabSz="7620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defTabSz="7620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defTabSz="7620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cs-CZ" sz="1400">
                    <a:solidFill>
                      <a:schemeClr val="tx1"/>
                    </a:solidFill>
                    <a:latin typeface="Arial" panose="020B0604020202020204" pitchFamily="34" charset="0"/>
                  </a:rPr>
                  <a:t>cm</a:t>
                </a:r>
              </a:p>
            </p:txBody>
          </p:sp>
        </p:grpSp>
      </p:grpSp>
      <p:sp>
        <p:nvSpPr>
          <p:cNvPr id="2" name="Zástupný symbol pro zápatí 1">
            <a:extLst>
              <a:ext uri="{FF2B5EF4-FFF2-40B4-BE49-F238E27FC236}">
                <a16:creationId xmlns:a16="http://schemas.microsoft.com/office/drawing/2014/main" id="{7775CE74-3ED1-416C-BB4D-154AC3762099}"/>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DE8F3C58-8B2A-46FD-8495-4860EE158D6A}"/>
              </a:ext>
            </a:extLst>
          </p:cNvPr>
          <p:cNvSpPr>
            <a:spLocks noGrp="1"/>
          </p:cNvSpPr>
          <p:nvPr>
            <p:ph type="sldNum" sz="quarter" idx="12"/>
          </p:nvPr>
        </p:nvSpPr>
        <p:spPr/>
        <p:txBody>
          <a:bodyPr/>
          <a:lstStyle/>
          <a:p>
            <a:pPr>
              <a:defRPr/>
            </a:pPr>
            <a:fld id="{F24A8438-1C1F-4AF3-B838-7FD127EA2A0C}" type="slidenum">
              <a:rPr lang="cs-CZ" altLang="en-US" smtClean="0"/>
              <a:pPr>
                <a:defRPr/>
              </a:pPr>
              <a:t>36</a:t>
            </a:fld>
            <a:endParaRPr lang="cs-CZ" altLang="en-US"/>
          </a:p>
        </p:txBody>
      </p:sp>
    </p:spTree>
    <p:extLst>
      <p:ext uri="{BB962C8B-B14F-4D97-AF65-F5344CB8AC3E}">
        <p14:creationId xmlns:p14="http://schemas.microsoft.com/office/powerpoint/2010/main" val="22791157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a:extLst>
              <a:ext uri="{FF2B5EF4-FFF2-40B4-BE49-F238E27FC236}">
                <a16:creationId xmlns:a16="http://schemas.microsoft.com/office/drawing/2014/main" id="{1C04A36F-53A4-46C5-8EF4-0A3C2EE1BB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2451" y="1347788"/>
            <a:ext cx="8480425" cy="5268912"/>
          </a:xfrm>
        </p:spPr>
      </p:pic>
      <p:sp>
        <p:nvSpPr>
          <p:cNvPr id="53251" name="Rectangle 2">
            <a:extLst>
              <a:ext uri="{FF2B5EF4-FFF2-40B4-BE49-F238E27FC236}">
                <a16:creationId xmlns:a16="http://schemas.microsoft.com/office/drawing/2014/main" id="{91EAC671-EEBA-4835-AB82-C23CD8F45DB1}"/>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2400" b="1">
                <a:solidFill>
                  <a:schemeClr val="bg1"/>
                </a:solidFill>
                <a:latin typeface="Arial" panose="020B0604020202020204" pitchFamily="34" charset="0"/>
              </a:rPr>
              <a:t>STANDARDISED PREVALENCE OF OBESITY 2008</a:t>
            </a:r>
          </a:p>
        </p:txBody>
      </p:sp>
      <p:sp>
        <p:nvSpPr>
          <p:cNvPr id="2" name="Zástupný symbol pro zápatí 1">
            <a:extLst>
              <a:ext uri="{FF2B5EF4-FFF2-40B4-BE49-F238E27FC236}">
                <a16:creationId xmlns:a16="http://schemas.microsoft.com/office/drawing/2014/main" id="{57FFA348-37B5-4CA1-BEBD-47ABA029301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BCDCEF67-8DE4-4BC9-A17A-DC9F8E5C62CE}"/>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272239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192CF8C0-87BF-4406-A368-5AAAEA3101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3951" y="1662113"/>
            <a:ext cx="4183063" cy="4102100"/>
          </a:xfrm>
          <a:noFill/>
        </p:spPr>
      </p:pic>
      <p:sp>
        <p:nvSpPr>
          <p:cNvPr id="74758" name="AutoShape 6">
            <a:extLst>
              <a:ext uri="{FF2B5EF4-FFF2-40B4-BE49-F238E27FC236}">
                <a16:creationId xmlns:a16="http://schemas.microsoft.com/office/drawing/2014/main" id="{29CD5712-999C-41D8-8340-CDA01FC14291}"/>
              </a:ext>
            </a:extLst>
          </p:cNvPr>
          <p:cNvSpPr>
            <a:spLocks noChangeArrowheads="1"/>
          </p:cNvSpPr>
          <p:nvPr/>
        </p:nvSpPr>
        <p:spPr bwMode="auto">
          <a:xfrm>
            <a:off x="2252664" y="1933576"/>
            <a:ext cx="7329487" cy="2041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eaLnBrk="1" hangingPunct="1">
              <a:spcBef>
                <a:spcPct val="0"/>
              </a:spcBef>
              <a:buClrTx/>
              <a:buSzTx/>
              <a:buFontTx/>
              <a:buNone/>
              <a:defRPr/>
            </a:pPr>
            <a:r>
              <a:rPr lang="cs-CZ" altLang="cs-CZ" sz="3600" dirty="0">
                <a:effectLst>
                  <a:outerShdw blurRad="38100" dist="38100" dir="2700000" algn="tl">
                    <a:srgbClr val="000000">
                      <a:alpha val="43137"/>
                    </a:srgbClr>
                  </a:outerShdw>
                </a:effectLst>
                <a:latin typeface="Arial" pitchFamily="34" charset="0"/>
              </a:rPr>
              <a:t>Has obesity </a:t>
            </a:r>
            <a:r>
              <a:rPr lang="cs-CZ" altLang="cs-CZ" sz="3600" dirty="0" err="1">
                <a:effectLst>
                  <a:outerShdw blurRad="38100" dist="38100" dir="2700000" algn="tl">
                    <a:srgbClr val="000000">
                      <a:alpha val="43137"/>
                    </a:srgbClr>
                  </a:outerShdw>
                </a:effectLst>
                <a:latin typeface="Arial" pitchFamily="34" charset="0"/>
              </a:rPr>
              <a:t>genetic</a:t>
            </a:r>
            <a:r>
              <a:rPr lang="cs-CZ" altLang="cs-CZ" sz="3600" dirty="0">
                <a:effectLst>
                  <a:outerShdw blurRad="38100" dist="38100" dir="2700000" algn="tl">
                    <a:srgbClr val="000000">
                      <a:alpha val="43137"/>
                    </a:srgbClr>
                  </a:outerShdw>
                </a:effectLst>
                <a:latin typeface="Arial" pitchFamily="34" charset="0"/>
              </a:rPr>
              <a:t> background</a:t>
            </a:r>
            <a:r>
              <a:rPr lang="cs-CZ" altLang="cs-CZ" sz="4400" dirty="0">
                <a:latin typeface="Arial" pitchFamily="34" charset="0"/>
              </a:rPr>
              <a:t>?</a:t>
            </a:r>
          </a:p>
        </p:txBody>
      </p:sp>
      <p:sp>
        <p:nvSpPr>
          <p:cNvPr id="54276" name="Rectangle 2">
            <a:extLst>
              <a:ext uri="{FF2B5EF4-FFF2-40B4-BE49-F238E27FC236}">
                <a16:creationId xmlns:a16="http://schemas.microsoft.com/office/drawing/2014/main" id="{80C9AC5F-352C-4B5A-8291-B9694BF58DB4}"/>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2400" b="1">
                <a:solidFill>
                  <a:schemeClr val="bg1"/>
                </a:solidFill>
                <a:latin typeface="Arial" panose="020B0604020202020204" pitchFamily="34" charset="0"/>
              </a:rPr>
              <a:t>OBESITY</a:t>
            </a:r>
          </a:p>
        </p:txBody>
      </p:sp>
      <p:sp>
        <p:nvSpPr>
          <p:cNvPr id="2" name="Zástupný symbol pro zápatí 1">
            <a:extLst>
              <a:ext uri="{FF2B5EF4-FFF2-40B4-BE49-F238E27FC236}">
                <a16:creationId xmlns:a16="http://schemas.microsoft.com/office/drawing/2014/main" id="{4B8D0958-F961-478B-A173-3CA29CE5BA50}"/>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E35EE77A-B0DB-41CC-AC16-E3AEE7784E4B}"/>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3015656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additive="base">
                                        <p:cTn id="7" dur="500" fill="hold"/>
                                        <p:tgtEl>
                                          <p:spTgt spid="74758"/>
                                        </p:tgtEl>
                                        <p:attrNameLst>
                                          <p:attrName>ppt_x</p:attrName>
                                        </p:attrNameLst>
                                      </p:cBhvr>
                                      <p:tavLst>
                                        <p:tav tm="0">
                                          <p:val>
                                            <p:strVal val="#ppt_x"/>
                                          </p:val>
                                        </p:tav>
                                        <p:tav tm="100000">
                                          <p:val>
                                            <p:strVal val="#ppt_x"/>
                                          </p:val>
                                        </p:tav>
                                      </p:tavLst>
                                    </p:anim>
                                    <p:anim calcmode="lin" valueType="num">
                                      <p:cBhvr additive="base">
                                        <p:cTn id="8"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B31C2349-4C99-4E3E-BC28-1CBF86253BBB}"/>
              </a:ext>
            </a:extLst>
          </p:cNvPr>
          <p:cNvSpPr>
            <a:spLocks noGrp="1"/>
          </p:cNvSpPr>
          <p:nvPr>
            <p:ph idx="1"/>
          </p:nvPr>
        </p:nvSpPr>
        <p:spPr>
          <a:xfrm>
            <a:off x="3284538" y="1600201"/>
            <a:ext cx="6926262" cy="4525963"/>
          </a:xfrm>
        </p:spPr>
        <p:txBody>
          <a:bodyPr/>
          <a:lstStyle/>
          <a:p>
            <a:pPr eaLnBrk="1" hangingPunct="1"/>
            <a:r>
              <a:rPr lang="cs-CZ" altLang="cs-CZ"/>
              <a:t>Argumenst why yes: </a:t>
            </a:r>
          </a:p>
          <a:p>
            <a:pPr lvl="1" eaLnBrk="1" hangingPunct="1"/>
            <a:r>
              <a:rPr lang="cs-CZ" altLang="cs-CZ"/>
              <a:t>Family aggregation</a:t>
            </a:r>
          </a:p>
          <a:p>
            <a:pPr lvl="1" eaLnBrk="1" hangingPunct="1"/>
            <a:r>
              <a:rPr lang="cs-CZ" altLang="cs-CZ"/>
              <a:t>Twin studies (higher concordance of obesity incidence in MZ compared to DZ twins)</a:t>
            </a:r>
          </a:p>
          <a:p>
            <a:pPr lvl="1" eaLnBrk="1" hangingPunct="1"/>
            <a:r>
              <a:rPr lang="cs-CZ" altLang="cs-CZ"/>
              <a:t>Large family studies</a:t>
            </a:r>
          </a:p>
          <a:p>
            <a:pPr eaLnBrk="1" hangingPunct="1"/>
            <a:endParaRPr lang="cs-CZ" altLang="cs-CZ"/>
          </a:p>
        </p:txBody>
      </p:sp>
      <p:sp>
        <p:nvSpPr>
          <p:cNvPr id="79876" name="AutoShape 4">
            <a:extLst>
              <a:ext uri="{FF2B5EF4-FFF2-40B4-BE49-F238E27FC236}">
                <a16:creationId xmlns:a16="http://schemas.microsoft.com/office/drawing/2014/main" id="{A7EF905D-2A1E-4C4E-AFFE-896F6A319E47}"/>
              </a:ext>
            </a:extLst>
          </p:cNvPr>
          <p:cNvSpPr>
            <a:spLocks noChangeArrowheads="1"/>
          </p:cNvSpPr>
          <p:nvPr/>
        </p:nvSpPr>
        <p:spPr bwMode="auto">
          <a:xfrm>
            <a:off x="2576513" y="2357439"/>
            <a:ext cx="6985000" cy="13668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cs-CZ" sz="1800" b="1" u="sng" dirty="0" err="1">
                <a:solidFill>
                  <a:schemeClr val="tx1"/>
                </a:solidFill>
                <a:latin typeface="Arial" panose="020B0604020202020204" pitchFamily="34" charset="0"/>
              </a:rPr>
              <a:t>HERITABILITy</a:t>
            </a:r>
            <a:r>
              <a:rPr lang="cs-CZ" altLang="cs-CZ" sz="1800" b="1" u="sng" dirty="0">
                <a:solidFill>
                  <a:schemeClr val="tx1"/>
                </a:solidFill>
                <a:latin typeface="Arial" panose="020B0604020202020204" pitchFamily="34" charset="0"/>
              </a:rPr>
              <a:t> </a:t>
            </a:r>
            <a:r>
              <a:rPr lang="cs-CZ" altLang="cs-CZ" sz="1800" b="1" u="sng" dirty="0" err="1">
                <a:solidFill>
                  <a:schemeClr val="tx1"/>
                </a:solidFill>
                <a:latin typeface="Arial" panose="020B0604020202020204" pitchFamily="34" charset="0"/>
              </a:rPr>
              <a:t>of</a:t>
            </a:r>
            <a:r>
              <a:rPr lang="cs-CZ" altLang="cs-CZ" sz="1800" b="1" u="sng" dirty="0">
                <a:solidFill>
                  <a:schemeClr val="tx1"/>
                </a:solidFill>
                <a:latin typeface="Arial" panose="020B0604020202020204" pitchFamily="34" charset="0"/>
              </a:rPr>
              <a:t> OBESITY</a:t>
            </a:r>
          </a:p>
          <a:p>
            <a:pPr eaLnBrk="1" hangingPunct="1">
              <a:spcBef>
                <a:spcPct val="0"/>
              </a:spcBef>
              <a:buClrTx/>
              <a:buSzTx/>
              <a:buFontTx/>
              <a:buNone/>
            </a:pPr>
            <a:endParaRPr lang="cs-CZ" altLang="cs-CZ" sz="1800" b="1" u="sng" dirty="0">
              <a:solidFill>
                <a:schemeClr val="tx1"/>
              </a:solidFill>
              <a:latin typeface="Arial" panose="020B0604020202020204" pitchFamily="34" charset="0"/>
            </a:endParaRPr>
          </a:p>
          <a:p>
            <a:pPr eaLnBrk="1" hangingPunct="1">
              <a:spcBef>
                <a:spcPct val="0"/>
              </a:spcBef>
              <a:buClrTx/>
              <a:buSzTx/>
              <a:buFontTx/>
              <a:buNone/>
            </a:pPr>
            <a:r>
              <a:rPr lang="cs-CZ" altLang="cs-CZ" sz="1800" b="1" dirty="0" err="1">
                <a:solidFill>
                  <a:schemeClr val="tx1"/>
                </a:solidFill>
                <a:latin typeface="Arial" panose="020B0604020202020204" pitchFamily="34" charset="0"/>
              </a:rPr>
              <a:t>Family</a:t>
            </a:r>
            <a:r>
              <a:rPr lang="cs-CZ" altLang="cs-CZ" sz="1800" b="1" dirty="0">
                <a:solidFill>
                  <a:schemeClr val="tx1"/>
                </a:solidFill>
                <a:latin typeface="Arial" panose="020B0604020202020204" pitchFamily="34" charset="0"/>
              </a:rPr>
              <a:t> </a:t>
            </a:r>
            <a:r>
              <a:rPr lang="cs-CZ" altLang="cs-CZ" sz="1800" b="1" dirty="0" err="1">
                <a:solidFill>
                  <a:schemeClr val="tx1"/>
                </a:solidFill>
                <a:latin typeface="Arial" panose="020B0604020202020204" pitchFamily="34" charset="0"/>
              </a:rPr>
              <a:t>studies</a:t>
            </a:r>
            <a:r>
              <a:rPr lang="cs-CZ" altLang="cs-CZ" sz="1800" b="1" dirty="0">
                <a:solidFill>
                  <a:schemeClr val="tx1"/>
                </a:solidFill>
                <a:latin typeface="Arial" panose="020B0604020202020204" pitchFamily="34" charset="0"/>
              </a:rPr>
              <a:t>			30-50%</a:t>
            </a:r>
          </a:p>
          <a:p>
            <a:pPr eaLnBrk="1" hangingPunct="1">
              <a:spcBef>
                <a:spcPct val="0"/>
              </a:spcBef>
              <a:buClrTx/>
              <a:buSzTx/>
              <a:buFontTx/>
              <a:buNone/>
            </a:pPr>
            <a:r>
              <a:rPr lang="cs-CZ" altLang="cs-CZ" sz="1800" b="1" dirty="0" err="1">
                <a:solidFill>
                  <a:schemeClr val="tx1"/>
                </a:solidFill>
                <a:latin typeface="Arial" panose="020B0604020202020204" pitchFamily="34" charset="0"/>
              </a:rPr>
              <a:t>Adoption</a:t>
            </a:r>
            <a:r>
              <a:rPr lang="cs-CZ" altLang="cs-CZ" sz="1800" b="1" dirty="0">
                <a:solidFill>
                  <a:schemeClr val="tx1"/>
                </a:solidFill>
                <a:latin typeface="Arial" panose="020B0604020202020204" pitchFamily="34" charset="0"/>
              </a:rPr>
              <a:t> </a:t>
            </a:r>
            <a:r>
              <a:rPr lang="cs-CZ" altLang="cs-CZ" sz="1800" b="1" dirty="0" err="1">
                <a:solidFill>
                  <a:schemeClr val="tx1"/>
                </a:solidFill>
                <a:latin typeface="Arial" panose="020B0604020202020204" pitchFamily="34" charset="0"/>
              </a:rPr>
              <a:t>studies</a:t>
            </a:r>
            <a:r>
              <a:rPr lang="cs-CZ" altLang="cs-CZ" sz="1800" b="1" dirty="0">
                <a:solidFill>
                  <a:schemeClr val="tx1"/>
                </a:solidFill>
                <a:latin typeface="Arial" panose="020B0604020202020204" pitchFamily="34" charset="0"/>
              </a:rPr>
              <a:t>		10-30%</a:t>
            </a:r>
          </a:p>
          <a:p>
            <a:pPr eaLnBrk="1" hangingPunct="1">
              <a:spcBef>
                <a:spcPct val="0"/>
              </a:spcBef>
              <a:buClrTx/>
              <a:buSzTx/>
              <a:buFontTx/>
              <a:buNone/>
            </a:pPr>
            <a:r>
              <a:rPr lang="cs-CZ" altLang="cs-CZ" sz="1800" b="1" dirty="0" err="1">
                <a:solidFill>
                  <a:schemeClr val="tx1"/>
                </a:solidFill>
                <a:latin typeface="Arial" panose="020B0604020202020204" pitchFamily="34" charset="0"/>
              </a:rPr>
              <a:t>Twin</a:t>
            </a:r>
            <a:r>
              <a:rPr lang="cs-CZ" altLang="cs-CZ" sz="1800" b="1" dirty="0">
                <a:solidFill>
                  <a:schemeClr val="tx1"/>
                </a:solidFill>
                <a:latin typeface="Arial" panose="020B0604020202020204" pitchFamily="34" charset="0"/>
              </a:rPr>
              <a:t> </a:t>
            </a:r>
            <a:r>
              <a:rPr lang="cs-CZ" altLang="cs-CZ" sz="1800" b="1" dirty="0" err="1">
                <a:solidFill>
                  <a:schemeClr val="tx1"/>
                </a:solidFill>
                <a:latin typeface="Arial" panose="020B0604020202020204" pitchFamily="34" charset="0"/>
              </a:rPr>
              <a:t>studies</a:t>
            </a:r>
            <a:r>
              <a:rPr lang="cs-CZ" altLang="cs-CZ" sz="1800" b="1" dirty="0">
                <a:solidFill>
                  <a:schemeClr val="tx1"/>
                </a:solidFill>
                <a:latin typeface="Arial" panose="020B0604020202020204" pitchFamily="34" charset="0"/>
              </a:rPr>
              <a:t>    		               50-90%</a:t>
            </a:r>
          </a:p>
        </p:txBody>
      </p:sp>
      <p:sp>
        <p:nvSpPr>
          <p:cNvPr id="55300" name="Rectangle 2">
            <a:extLst>
              <a:ext uri="{FF2B5EF4-FFF2-40B4-BE49-F238E27FC236}">
                <a16:creationId xmlns:a16="http://schemas.microsoft.com/office/drawing/2014/main" id="{AC6FB195-69D6-4021-A652-AFE68CF294C6}"/>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2400" b="1">
                <a:solidFill>
                  <a:schemeClr val="bg1"/>
                </a:solidFill>
                <a:latin typeface="Arial" panose="020B0604020202020204" pitchFamily="34" charset="0"/>
              </a:rPr>
              <a:t>GENETICS OF OBESITY</a:t>
            </a:r>
          </a:p>
        </p:txBody>
      </p:sp>
      <p:sp>
        <p:nvSpPr>
          <p:cNvPr id="2" name="Zástupný symbol pro zápatí 1">
            <a:extLst>
              <a:ext uri="{FF2B5EF4-FFF2-40B4-BE49-F238E27FC236}">
                <a16:creationId xmlns:a16="http://schemas.microsoft.com/office/drawing/2014/main" id="{413A7665-3D4F-4C79-891F-40A0E2526E74}"/>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F0D0BD01-23CB-484B-A46A-6D2EA49780F0}"/>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2692843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ppt_w</p:attrName>
                                        </p:attrNameLst>
                                      </p:cBhvr>
                                      <p:tavLst>
                                        <p:tav tm="0">
                                          <p:val>
                                            <p:fltVal val="0"/>
                                          </p:val>
                                        </p:tav>
                                        <p:tav tm="100000">
                                          <p:val>
                                            <p:strVal val="#ppt_w"/>
                                          </p:val>
                                        </p:tav>
                                      </p:tavLst>
                                    </p:anim>
                                    <p:anim calcmode="lin" valueType="num">
                                      <p:cBhvr>
                                        <p:cTn id="8" dur="500" fill="hold"/>
                                        <p:tgtEl>
                                          <p:spTgt spid="79876"/>
                                        </p:tgtEl>
                                        <p:attrNameLst>
                                          <p:attrName>ppt_h</p:attrName>
                                        </p:attrNameLst>
                                      </p:cBhvr>
                                      <p:tavLst>
                                        <p:tav tm="0">
                                          <p:val>
                                            <p:fltVal val="0"/>
                                          </p:val>
                                        </p:tav>
                                        <p:tav tm="100000">
                                          <p:val>
                                            <p:strVal val="#ppt_h"/>
                                          </p:val>
                                        </p:tav>
                                      </p:tavLst>
                                    </p:anim>
                                    <p:animEffect transition="in" filter="fade">
                                      <p:cBhvr>
                                        <p:cTn id="9"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28266-EA13-417E-8AB5-49F6FCCEB2A7}"/>
              </a:ext>
            </a:extLst>
          </p:cNvPr>
          <p:cNvSpPr>
            <a:spLocks noGrp="1"/>
          </p:cNvSpPr>
          <p:nvPr>
            <p:ph type="title"/>
          </p:nvPr>
        </p:nvSpPr>
        <p:spPr>
          <a:xfrm>
            <a:off x="1524000" y="1"/>
            <a:ext cx="7054850" cy="1400175"/>
          </a:xfrm>
        </p:spPr>
        <p:style>
          <a:lnRef idx="0">
            <a:scrgbClr r="0" g="0" b="0"/>
          </a:lnRef>
          <a:fillRef idx="1001">
            <a:schemeClr val="lt2"/>
          </a:fillRef>
          <a:effectRef idx="0">
            <a:scrgbClr r="0" g="0" b="0"/>
          </a:effectRef>
          <a:fontRef idx="major"/>
        </p:style>
        <p:txBody>
          <a:bodyPr rtlCol="0">
            <a:noAutofit/>
          </a:bodyPr>
          <a:lstStyle/>
          <a:p>
            <a:pPr defTabSz="457207" fontAlgn="auto">
              <a:spcAft>
                <a:spcPts val="0"/>
              </a:spcAft>
              <a:defRPr/>
            </a:pPr>
            <a:r>
              <a:rPr lang="cs-CZ" sz="2000" dirty="0" err="1">
                <a:solidFill>
                  <a:schemeClr val="tx1"/>
                </a:solidFill>
              </a:rPr>
              <a:t>It</a:t>
            </a:r>
            <a:r>
              <a:rPr lang="cs-CZ" sz="2000" dirty="0">
                <a:solidFill>
                  <a:schemeClr val="tx1"/>
                </a:solidFill>
              </a:rPr>
              <a:t> is </a:t>
            </a:r>
            <a:r>
              <a:rPr lang="cs-CZ" sz="2000" dirty="0" err="1">
                <a:solidFill>
                  <a:schemeClr val="tx1"/>
                </a:solidFill>
              </a:rPr>
              <a:t>necessary</a:t>
            </a:r>
            <a:r>
              <a:rPr lang="cs-CZ" sz="2000" dirty="0">
                <a:solidFill>
                  <a:schemeClr val="tx1"/>
                </a:solidFill>
              </a:rPr>
              <a:t> to </a:t>
            </a:r>
            <a:r>
              <a:rPr lang="cs-CZ" sz="2000" dirty="0" err="1">
                <a:solidFill>
                  <a:schemeClr val="tx1"/>
                </a:solidFill>
              </a:rPr>
              <a:t>distinguish</a:t>
            </a:r>
            <a:r>
              <a:rPr lang="cs-CZ" sz="2000" dirty="0">
                <a:solidFill>
                  <a:schemeClr val="tx1"/>
                </a:solidFill>
              </a:rPr>
              <a:t> </a:t>
            </a:r>
            <a:r>
              <a:rPr lang="cs-CZ" sz="2000" dirty="0" err="1">
                <a:solidFill>
                  <a:schemeClr val="tx1"/>
                </a:solidFill>
              </a:rPr>
              <a:t>common</a:t>
            </a:r>
            <a:r>
              <a:rPr lang="cs-CZ" sz="2000" dirty="0">
                <a:solidFill>
                  <a:schemeClr val="tx1"/>
                </a:solidFill>
              </a:rPr>
              <a:t> </a:t>
            </a:r>
            <a:r>
              <a:rPr lang="cs-CZ" sz="2000" dirty="0" err="1">
                <a:solidFill>
                  <a:schemeClr val="tx1"/>
                </a:solidFill>
              </a:rPr>
              <a:t>homeostatic</a:t>
            </a:r>
            <a:r>
              <a:rPr lang="cs-CZ" sz="2000" dirty="0">
                <a:solidFill>
                  <a:schemeClr val="tx1"/>
                </a:solidFill>
              </a:rPr>
              <a:t> </a:t>
            </a:r>
            <a:r>
              <a:rPr lang="cs-CZ" sz="2000" dirty="0" err="1">
                <a:solidFill>
                  <a:schemeClr val="tx1"/>
                </a:solidFill>
              </a:rPr>
              <a:t>regulations</a:t>
            </a:r>
            <a:r>
              <a:rPr lang="cs-CZ" sz="2000" dirty="0">
                <a:solidFill>
                  <a:schemeClr val="tx1"/>
                </a:solidFill>
              </a:rPr>
              <a:t>  </a:t>
            </a:r>
            <a:r>
              <a:rPr lang="cs-CZ" sz="2000" dirty="0" err="1">
                <a:solidFill>
                  <a:schemeClr val="tx1"/>
                </a:solidFill>
              </a:rPr>
              <a:t>of</a:t>
            </a:r>
            <a:r>
              <a:rPr lang="cs-CZ" sz="2000" dirty="0">
                <a:solidFill>
                  <a:schemeClr val="tx1"/>
                </a:solidFill>
              </a:rPr>
              <a:t> food </a:t>
            </a:r>
            <a:r>
              <a:rPr lang="cs-CZ" sz="2000" dirty="0" err="1">
                <a:solidFill>
                  <a:schemeClr val="tx1"/>
                </a:solidFill>
              </a:rPr>
              <a:t>intake</a:t>
            </a:r>
            <a:r>
              <a:rPr lang="cs-CZ" sz="2000" dirty="0">
                <a:solidFill>
                  <a:schemeClr val="tx1"/>
                </a:solidFill>
              </a:rPr>
              <a:t>  and </a:t>
            </a:r>
            <a:r>
              <a:rPr lang="cs-CZ" sz="2000" dirty="0" err="1">
                <a:solidFill>
                  <a:schemeClr val="tx1"/>
                </a:solidFill>
              </a:rPr>
              <a:t>hedonic</a:t>
            </a:r>
            <a:r>
              <a:rPr lang="cs-CZ" sz="2000" dirty="0">
                <a:solidFill>
                  <a:schemeClr val="tx1"/>
                </a:solidFill>
              </a:rPr>
              <a:t> </a:t>
            </a:r>
            <a:r>
              <a:rPr lang="cs-CZ" sz="2000" dirty="0" err="1">
                <a:solidFill>
                  <a:schemeClr val="tx1"/>
                </a:solidFill>
              </a:rPr>
              <a:t>regulations</a:t>
            </a:r>
            <a:endParaRPr lang="fr-FR" sz="2400" dirty="0">
              <a:solidFill>
                <a:schemeClr val="tx1"/>
              </a:solidFill>
            </a:endParaRPr>
          </a:p>
        </p:txBody>
      </p:sp>
      <p:pic>
        <p:nvPicPr>
          <p:cNvPr id="20483" name="Image 2" descr="hedonic versus homeostatic valence.jpg">
            <a:extLst>
              <a:ext uri="{FF2B5EF4-FFF2-40B4-BE49-F238E27FC236}">
                <a16:creationId xmlns:a16="http://schemas.microsoft.com/office/drawing/2014/main" id="{1581EF0A-786F-4F45-9F94-6AD8DBFD81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571625"/>
            <a:ext cx="7519988"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zápatí 2">
            <a:extLst>
              <a:ext uri="{FF2B5EF4-FFF2-40B4-BE49-F238E27FC236}">
                <a16:creationId xmlns:a16="http://schemas.microsoft.com/office/drawing/2014/main" id="{04D0A366-1467-4006-8D54-94F41E1F9B60}"/>
              </a:ext>
            </a:extLst>
          </p:cNvPr>
          <p:cNvSpPr>
            <a:spLocks noGrp="1"/>
          </p:cNvSpPr>
          <p:nvPr>
            <p:ph type="ftr" sz="quarter" idx="11"/>
          </p:nvPr>
        </p:nvSpPr>
        <p:spPr/>
        <p:txBody>
          <a:bodyPr/>
          <a:lstStyle/>
          <a:p>
            <a:pPr>
              <a:defRPr/>
            </a:pPr>
            <a:r>
              <a:rPr lang="cs-CZ" altLang="en-US"/>
              <a:t>Prof. Anna Vašků</a:t>
            </a:r>
          </a:p>
        </p:txBody>
      </p:sp>
      <p:sp>
        <p:nvSpPr>
          <p:cNvPr id="4" name="Zástupný symbol pro číslo snímku 3">
            <a:extLst>
              <a:ext uri="{FF2B5EF4-FFF2-40B4-BE49-F238E27FC236}">
                <a16:creationId xmlns:a16="http://schemas.microsoft.com/office/drawing/2014/main" id="{C8EC03BE-2228-4E24-8B1B-B0153DEDF793}"/>
              </a:ext>
            </a:extLst>
          </p:cNvPr>
          <p:cNvSpPr>
            <a:spLocks noGrp="1"/>
          </p:cNvSpPr>
          <p:nvPr>
            <p:ph type="sldNum" sz="quarter" idx="12"/>
          </p:nvPr>
        </p:nvSpPr>
        <p:spPr/>
        <p:txBody>
          <a:bodyPr/>
          <a:lstStyle/>
          <a:p>
            <a:pPr>
              <a:defRPr/>
            </a:pPr>
            <a:fld id="{F24A8438-1C1F-4AF3-B838-7FD127EA2A0C}" type="slidenum">
              <a:rPr lang="cs-CZ" altLang="en-US" smtClean="0"/>
              <a:pPr>
                <a:defRPr/>
              </a:pPr>
              <a:t>4</a:t>
            </a:fld>
            <a:endParaRPr lang="cs-CZ" altLang="en-US"/>
          </a:p>
        </p:txBody>
      </p:sp>
    </p:spTree>
    <p:extLst>
      <p:ext uri="{BB962C8B-B14F-4D97-AF65-F5344CB8AC3E}">
        <p14:creationId xmlns:p14="http://schemas.microsoft.com/office/powerpoint/2010/main" val="306841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g004">
            <a:extLst>
              <a:ext uri="{FF2B5EF4-FFF2-40B4-BE49-F238E27FC236}">
                <a16:creationId xmlns:a16="http://schemas.microsoft.com/office/drawing/2014/main" id="{BCD64DC4-FD2B-4586-BC60-9D24A6A84F70}"/>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962151" y="1473201"/>
            <a:ext cx="34528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Worm Research To Fight Obesity">
            <a:extLst>
              <a:ext uri="{FF2B5EF4-FFF2-40B4-BE49-F238E27FC236}">
                <a16:creationId xmlns:a16="http://schemas.microsoft.com/office/drawing/2014/main" id="{BDF4CFE5-32A5-4654-91F8-10BBE902F0DA}"/>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640514" y="1425575"/>
            <a:ext cx="260508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About 40 percent overweight!">
            <a:extLst>
              <a:ext uri="{FF2B5EF4-FFF2-40B4-BE49-F238E27FC236}">
                <a16:creationId xmlns:a16="http://schemas.microsoft.com/office/drawing/2014/main" id="{20DCD3F4-7E3F-40C5-9309-EFC578EE9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4143375"/>
            <a:ext cx="28829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A typical obese cat... 28 pounds!">
            <a:extLst>
              <a:ext uri="{FF2B5EF4-FFF2-40B4-BE49-F238E27FC236}">
                <a16:creationId xmlns:a16="http://schemas.microsoft.com/office/drawing/2014/main" id="{5772EEF8-39A9-433B-967E-EDBAAA4FA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6114" y="4062413"/>
            <a:ext cx="1582737"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People get too fat when they eat too much and don't get enough exercise.">
            <a:extLst>
              <a:ext uri="{FF2B5EF4-FFF2-40B4-BE49-F238E27FC236}">
                <a16:creationId xmlns:a16="http://schemas.microsoft.com/office/drawing/2014/main" id="{CA4E944B-D893-468F-8F04-C52DFEBD63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776" y="4297363"/>
            <a:ext cx="23034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AutoShape 8">
            <a:extLst>
              <a:ext uri="{FF2B5EF4-FFF2-40B4-BE49-F238E27FC236}">
                <a16:creationId xmlns:a16="http://schemas.microsoft.com/office/drawing/2014/main" id="{AA5A1530-6457-446D-B85E-E9BB6197369A}"/>
              </a:ext>
            </a:extLst>
          </p:cNvPr>
          <p:cNvSpPr>
            <a:spLocks noChangeArrowheads="1"/>
          </p:cNvSpPr>
          <p:nvPr/>
        </p:nvSpPr>
        <p:spPr bwMode="auto">
          <a:xfrm>
            <a:off x="3101976" y="2016125"/>
            <a:ext cx="5605463" cy="23574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eaLnBrk="1" hangingPunct="1">
              <a:spcBef>
                <a:spcPct val="0"/>
              </a:spcBef>
              <a:buClrTx/>
              <a:buSzTx/>
              <a:buFontTx/>
              <a:buNone/>
              <a:defRPr/>
            </a:pPr>
            <a:r>
              <a:rPr lang="cs-CZ" altLang="cs-CZ" sz="2400" dirty="0">
                <a:effectLst>
                  <a:outerShdw blurRad="38100" dist="38100" dir="2700000" algn="tl">
                    <a:srgbClr val="000000">
                      <a:alpha val="43137"/>
                    </a:srgbClr>
                  </a:outerShdw>
                </a:effectLst>
                <a:latin typeface="Arial" pitchFamily="34" charset="0"/>
              </a:rPr>
              <a:t>IS OBESITY DONE BY </a:t>
            </a:r>
          </a:p>
          <a:p>
            <a:pPr algn="ctr" eaLnBrk="1" hangingPunct="1">
              <a:spcBef>
                <a:spcPct val="0"/>
              </a:spcBef>
              <a:buClrTx/>
              <a:buSzTx/>
              <a:buFontTx/>
              <a:buNone/>
              <a:defRPr/>
            </a:pPr>
            <a:r>
              <a:rPr lang="cs-CZ" altLang="cs-CZ" sz="2400" dirty="0">
                <a:effectLst>
                  <a:outerShdw blurRad="38100" dist="38100" dir="2700000" algn="tl">
                    <a:srgbClr val="000000">
                      <a:alpha val="43137"/>
                    </a:srgbClr>
                  </a:outerShdw>
                </a:effectLst>
                <a:latin typeface="Arial" pitchFamily="34" charset="0"/>
              </a:rPr>
              <a:t>CULTURAL </a:t>
            </a:r>
            <a:r>
              <a:rPr lang="en-US" sz="2400" dirty="0">
                <a:effectLst>
                  <a:outerShdw blurRad="38100" dist="38100" dir="2700000" algn="tl">
                    <a:srgbClr val="000000">
                      <a:alpha val="43137"/>
                    </a:srgbClr>
                  </a:outerShdw>
                </a:effectLst>
              </a:rPr>
              <a:t>EATING HABITS</a:t>
            </a:r>
            <a:r>
              <a:rPr lang="cs-CZ" altLang="cs-CZ" sz="3200" dirty="0">
                <a:latin typeface="Arial" pitchFamily="34" charset="0"/>
              </a:rPr>
              <a:t>?</a:t>
            </a:r>
            <a:r>
              <a:rPr lang="cs-CZ" altLang="cs-CZ" sz="3200" b="1" dirty="0">
                <a:latin typeface="Arial" pitchFamily="34" charset="0"/>
              </a:rPr>
              <a:t> </a:t>
            </a:r>
          </a:p>
        </p:txBody>
      </p:sp>
      <p:sp>
        <p:nvSpPr>
          <p:cNvPr id="56328" name="Rectangle 2">
            <a:extLst>
              <a:ext uri="{FF2B5EF4-FFF2-40B4-BE49-F238E27FC236}">
                <a16:creationId xmlns:a16="http://schemas.microsoft.com/office/drawing/2014/main" id="{2082AF15-220A-42A5-ACE9-9CF5F2BFE136}"/>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2400" b="1">
                <a:solidFill>
                  <a:schemeClr val="bg1"/>
                </a:solidFill>
                <a:latin typeface="Arial" panose="020B0604020202020204" pitchFamily="34" charset="0"/>
              </a:rPr>
              <a:t>GENETICS OF OBESITY – ARGUMENTS WHY NOT</a:t>
            </a:r>
          </a:p>
        </p:txBody>
      </p:sp>
      <p:sp>
        <p:nvSpPr>
          <p:cNvPr id="2" name="Zástupný symbol pro zápatí 1">
            <a:extLst>
              <a:ext uri="{FF2B5EF4-FFF2-40B4-BE49-F238E27FC236}">
                <a16:creationId xmlns:a16="http://schemas.microsoft.com/office/drawing/2014/main" id="{279BCD5D-5D71-4AA1-A49F-34EE46D2799B}"/>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8E44A1AD-5789-4AEB-90D9-C6DED56C78DA}"/>
              </a:ext>
            </a:extLst>
          </p:cNvPr>
          <p:cNvSpPr>
            <a:spLocks noGrp="1"/>
          </p:cNvSpPr>
          <p:nvPr>
            <p:ph type="sldNum" sz="quarter" idx="12"/>
          </p:nvPr>
        </p:nvSpPr>
        <p:spPr/>
        <p:txBody>
          <a:bodyPr/>
          <a:lstStyle/>
          <a:p>
            <a:pPr>
              <a:defRPr/>
            </a:pPr>
            <a:fld id="{F24A8438-1C1F-4AF3-B838-7FD127EA2A0C}" type="slidenum">
              <a:rPr lang="cs-CZ" altLang="en-US" smtClean="0"/>
              <a:pPr>
                <a:defRPr/>
              </a:pPr>
              <a:t>40</a:t>
            </a:fld>
            <a:endParaRPr lang="cs-CZ" altLang="en-US"/>
          </a:p>
        </p:txBody>
      </p:sp>
    </p:spTree>
    <p:extLst>
      <p:ext uri="{BB962C8B-B14F-4D97-AF65-F5344CB8AC3E}">
        <p14:creationId xmlns:p14="http://schemas.microsoft.com/office/powerpoint/2010/main" val="298994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additive="base">
                                        <p:cTn id="7" dur="500" fill="hold"/>
                                        <p:tgtEl>
                                          <p:spTgt spid="81928"/>
                                        </p:tgtEl>
                                        <p:attrNameLst>
                                          <p:attrName>ppt_x</p:attrName>
                                        </p:attrNameLst>
                                      </p:cBhvr>
                                      <p:tavLst>
                                        <p:tav tm="0">
                                          <p:val>
                                            <p:strVal val="#ppt_x"/>
                                          </p:val>
                                        </p:tav>
                                        <p:tav tm="100000">
                                          <p:val>
                                            <p:strVal val="#ppt_x"/>
                                          </p:val>
                                        </p:tav>
                                      </p:tavLst>
                                    </p:anim>
                                    <p:anim calcmode="lin" valueType="num">
                                      <p:cBhvr additive="base">
                                        <p:cTn id="8"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3" descr="groupimage">
            <a:hlinkClick r:id="rId3"/>
            <a:extLst>
              <a:ext uri="{FF2B5EF4-FFF2-40B4-BE49-F238E27FC236}">
                <a16:creationId xmlns:a16="http://schemas.microsoft.com/office/drawing/2014/main" id="{2634DA33-DE9A-4199-95A0-12707A110E95}"/>
              </a:ext>
            </a:extLst>
          </p:cNvPr>
          <p:cNvGraphicFramePr>
            <a:graphicFrameLocks noGrp="1" noChangeAspect="1"/>
          </p:cNvGraphicFramePr>
          <p:nvPr>
            <p:ph sz="quarter" idx="2"/>
          </p:nvPr>
        </p:nvGraphicFramePr>
        <p:xfrm>
          <a:off x="7424739" y="1600200"/>
          <a:ext cx="1533525" cy="2185988"/>
        </p:xfrm>
        <a:graphic>
          <a:graphicData uri="http://schemas.openxmlformats.org/presentationml/2006/ole">
            <mc:AlternateContent xmlns:mc="http://schemas.openxmlformats.org/markup-compatibility/2006">
              <mc:Choice xmlns:v="urn:schemas-microsoft-com:vml" Requires="v">
                <p:oleObj spid="_x0000_s4112" name="Bitmap Image" r:id="rId4" imgW="1924319" imgH="2742857" progId="Paint.Picture">
                  <p:embed/>
                </p:oleObj>
              </mc:Choice>
              <mc:Fallback>
                <p:oleObj name="Bitmap Image" r:id="rId4" imgW="1924319" imgH="2742857" progId="Paint.Picture">
                  <p:embed/>
                  <p:pic>
                    <p:nvPicPr>
                      <p:cNvPr id="57346" name="Object 3" descr="groupimage">
                        <a:hlinkClick r:id="" action="ppaction://noaction"/>
                        <a:extLst>
                          <a:ext uri="{FF2B5EF4-FFF2-40B4-BE49-F238E27FC236}">
                            <a16:creationId xmlns:a16="http://schemas.microsoft.com/office/drawing/2014/main" id="{2634DA33-DE9A-4199-95A0-12707A110E95}"/>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9" y="1600200"/>
                        <a:ext cx="153352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47" name="Object 4">
            <a:extLst>
              <a:ext uri="{FF2B5EF4-FFF2-40B4-BE49-F238E27FC236}">
                <a16:creationId xmlns:a16="http://schemas.microsoft.com/office/drawing/2014/main" id="{12F851A9-7F19-47D0-9AFE-E2D35616C0BD}"/>
              </a:ext>
            </a:extLst>
          </p:cNvPr>
          <p:cNvGraphicFramePr>
            <a:graphicFrameLocks noGrp="1" noChangeAspect="1"/>
          </p:cNvGraphicFramePr>
          <p:nvPr>
            <p:ph sz="quarter" idx="3"/>
          </p:nvPr>
        </p:nvGraphicFramePr>
        <p:xfrm>
          <a:off x="7456489" y="3938589"/>
          <a:ext cx="1470025" cy="2187575"/>
        </p:xfrm>
        <a:graphic>
          <a:graphicData uri="http://schemas.openxmlformats.org/presentationml/2006/ole">
            <mc:AlternateContent xmlns:mc="http://schemas.openxmlformats.org/markup-compatibility/2006">
              <mc:Choice xmlns:v="urn:schemas-microsoft-com:vml" Requires="v">
                <p:oleObj spid="_x0000_s4113" name="Bitmap Image" r:id="rId6" imgW="1695687" imgH="2523810" progId="Paint.Picture">
                  <p:embed/>
                </p:oleObj>
              </mc:Choice>
              <mc:Fallback>
                <p:oleObj name="Bitmap Image" r:id="rId6" imgW="1695687" imgH="2523810" progId="Paint.Picture">
                  <p:embed/>
                  <p:pic>
                    <p:nvPicPr>
                      <p:cNvPr id="57347" name="Object 4">
                        <a:extLst>
                          <a:ext uri="{FF2B5EF4-FFF2-40B4-BE49-F238E27FC236}">
                            <a16:creationId xmlns:a16="http://schemas.microsoft.com/office/drawing/2014/main" id="{12F851A9-7F19-47D0-9AFE-E2D35616C0BD}"/>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6489" y="3938589"/>
                        <a:ext cx="147002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AutoShape 5">
            <a:extLst>
              <a:ext uri="{FF2B5EF4-FFF2-40B4-BE49-F238E27FC236}">
                <a16:creationId xmlns:a16="http://schemas.microsoft.com/office/drawing/2014/main" id="{8BB58791-7E7C-41DA-B285-AB1FD4F16E19}"/>
              </a:ext>
            </a:extLst>
          </p:cNvPr>
          <p:cNvSpPr>
            <a:spLocks noChangeArrowheads="1"/>
          </p:cNvSpPr>
          <p:nvPr/>
        </p:nvSpPr>
        <p:spPr bwMode="auto">
          <a:xfrm>
            <a:off x="1992313" y="2060575"/>
            <a:ext cx="3600450"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buClrTx/>
              <a:buSzTx/>
              <a:buFontTx/>
              <a:buNone/>
            </a:pPr>
            <a:r>
              <a:rPr lang="cs-CZ" altLang="cs-CZ" sz="1800" b="1">
                <a:solidFill>
                  <a:schemeClr val="tx1"/>
                </a:solidFill>
                <a:latin typeface="Times New Roman" panose="02020603050405020304" pitchFamily="18" charset="0"/>
              </a:rPr>
              <a:t>pleiotropic syndromes with obesity</a:t>
            </a:r>
          </a:p>
        </p:txBody>
      </p:sp>
      <p:sp>
        <p:nvSpPr>
          <p:cNvPr id="84998" name="AutoShape 6">
            <a:extLst>
              <a:ext uri="{FF2B5EF4-FFF2-40B4-BE49-F238E27FC236}">
                <a16:creationId xmlns:a16="http://schemas.microsoft.com/office/drawing/2014/main" id="{8D409723-8453-43A4-BE3D-34FA9B623D44}"/>
              </a:ext>
            </a:extLst>
          </p:cNvPr>
          <p:cNvSpPr>
            <a:spLocks noChangeArrowheads="1"/>
          </p:cNvSpPr>
          <p:nvPr/>
        </p:nvSpPr>
        <p:spPr bwMode="auto">
          <a:xfrm>
            <a:off x="1992313" y="3429000"/>
            <a:ext cx="3600450"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1800">
                <a:solidFill>
                  <a:schemeClr val="tx1"/>
                </a:solidFill>
                <a:latin typeface="Arial" panose="020B0604020202020204" pitchFamily="34" charset="0"/>
              </a:rPr>
              <a:t>„</a:t>
            </a:r>
            <a:r>
              <a:rPr lang="cs-CZ" altLang="cs-CZ" sz="1800" b="1">
                <a:solidFill>
                  <a:schemeClr val="tx1"/>
                </a:solidFill>
                <a:latin typeface="Times New Roman" panose="02020603050405020304" pitchFamily="18" charset="0"/>
              </a:rPr>
              <a:t>monogenic“ syndromes with obesity</a:t>
            </a:r>
          </a:p>
        </p:txBody>
      </p:sp>
      <p:sp>
        <p:nvSpPr>
          <p:cNvPr id="84999" name="AutoShape 7">
            <a:extLst>
              <a:ext uri="{FF2B5EF4-FFF2-40B4-BE49-F238E27FC236}">
                <a16:creationId xmlns:a16="http://schemas.microsoft.com/office/drawing/2014/main" id="{9E079D81-C428-499F-8F5B-00EBE972F6CD}"/>
              </a:ext>
            </a:extLst>
          </p:cNvPr>
          <p:cNvSpPr>
            <a:spLocks noChangeArrowheads="1"/>
          </p:cNvSpPr>
          <p:nvPr/>
        </p:nvSpPr>
        <p:spPr bwMode="auto">
          <a:xfrm>
            <a:off x="1992313" y="4724400"/>
            <a:ext cx="3600450"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cs-CZ" sz="1800" b="1">
                <a:solidFill>
                  <a:schemeClr val="tx1"/>
                </a:solidFill>
                <a:latin typeface="Times New Roman" panose="02020603050405020304" pitchFamily="18" charset="0"/>
              </a:rPr>
              <a:t>polygenic (complex) syndromes</a:t>
            </a:r>
          </a:p>
          <a:p>
            <a:pPr eaLnBrk="1" hangingPunct="1">
              <a:spcBef>
                <a:spcPct val="0"/>
              </a:spcBef>
              <a:buClrTx/>
              <a:buSzTx/>
              <a:buFontTx/>
              <a:buNone/>
            </a:pPr>
            <a:endParaRPr lang="cs-CZ" altLang="cs-CZ" sz="1800" b="1">
              <a:solidFill>
                <a:schemeClr val="tx1"/>
              </a:solidFill>
              <a:latin typeface="Times New Roman" panose="02020603050405020304" pitchFamily="18" charset="0"/>
            </a:endParaRPr>
          </a:p>
          <a:p>
            <a:pPr eaLnBrk="1" hangingPunct="1">
              <a:spcBef>
                <a:spcPct val="0"/>
              </a:spcBef>
              <a:buClrTx/>
              <a:buSzTx/>
              <a:buFontTx/>
              <a:buNone/>
            </a:pPr>
            <a:endParaRPr lang="cs-CZ" altLang="cs-CZ" sz="1800" b="1">
              <a:solidFill>
                <a:schemeClr val="tx1"/>
              </a:solidFill>
              <a:latin typeface="Times New Roman" panose="02020603050405020304" pitchFamily="18" charset="0"/>
            </a:endParaRPr>
          </a:p>
        </p:txBody>
      </p:sp>
      <p:sp>
        <p:nvSpPr>
          <p:cNvPr id="85000" name="AutoShape 8">
            <a:extLst>
              <a:ext uri="{FF2B5EF4-FFF2-40B4-BE49-F238E27FC236}">
                <a16:creationId xmlns:a16="http://schemas.microsoft.com/office/drawing/2014/main" id="{CBCD53B6-BB1F-4AD7-A13C-1A60CCD7CEE8}"/>
              </a:ext>
            </a:extLst>
          </p:cNvPr>
          <p:cNvSpPr>
            <a:spLocks noChangeArrowheads="1"/>
          </p:cNvSpPr>
          <p:nvPr/>
        </p:nvSpPr>
        <p:spPr bwMode="auto">
          <a:xfrm>
            <a:off x="4333875" y="1204914"/>
            <a:ext cx="3671888" cy="790575"/>
          </a:xfrm>
          <a:prstGeom prst="curvedDownArrow">
            <a:avLst>
              <a:gd name="adj1" fmla="val 92892"/>
              <a:gd name="adj2" fmla="val 18578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85001" name="AutoShape 9">
            <a:extLst>
              <a:ext uri="{FF2B5EF4-FFF2-40B4-BE49-F238E27FC236}">
                <a16:creationId xmlns:a16="http://schemas.microsoft.com/office/drawing/2014/main" id="{88B68399-E924-47A5-BE3D-A3EBEB8ACB93}"/>
              </a:ext>
            </a:extLst>
          </p:cNvPr>
          <p:cNvSpPr>
            <a:spLocks noChangeArrowheads="1"/>
          </p:cNvSpPr>
          <p:nvPr/>
        </p:nvSpPr>
        <p:spPr bwMode="auto">
          <a:xfrm rot="20843295">
            <a:off x="5203825" y="2768600"/>
            <a:ext cx="2592388" cy="647700"/>
          </a:xfrm>
          <a:prstGeom prst="rightArrow">
            <a:avLst>
              <a:gd name="adj1" fmla="val 50000"/>
              <a:gd name="adj2" fmla="val 1000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85002" name="AutoShape 10">
            <a:extLst>
              <a:ext uri="{FF2B5EF4-FFF2-40B4-BE49-F238E27FC236}">
                <a16:creationId xmlns:a16="http://schemas.microsoft.com/office/drawing/2014/main" id="{EFECA371-5CBC-4CDF-A69A-80E2C4D7E4DC}"/>
              </a:ext>
            </a:extLst>
          </p:cNvPr>
          <p:cNvSpPr>
            <a:spLocks noChangeArrowheads="1"/>
          </p:cNvSpPr>
          <p:nvPr/>
        </p:nvSpPr>
        <p:spPr bwMode="auto">
          <a:xfrm rot="18456837">
            <a:off x="5023644" y="4179094"/>
            <a:ext cx="2808288" cy="431800"/>
          </a:xfrm>
          <a:prstGeom prst="rightArrow">
            <a:avLst>
              <a:gd name="adj1" fmla="val 50000"/>
              <a:gd name="adj2" fmla="val 1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30730" name="Rectangle 2">
            <a:extLst>
              <a:ext uri="{FF2B5EF4-FFF2-40B4-BE49-F238E27FC236}">
                <a16:creationId xmlns:a16="http://schemas.microsoft.com/office/drawing/2014/main" id="{F513E420-A981-45DA-AD24-3CBE05838479}"/>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eaLnBrk="1" hangingPunct="1">
              <a:spcBef>
                <a:spcPct val="0"/>
              </a:spcBef>
              <a:buClrTx/>
              <a:buSzTx/>
              <a:buFontTx/>
              <a:buNone/>
              <a:defRPr/>
            </a:pPr>
            <a:r>
              <a:rPr lang="cs-CZ" altLang="cs-CZ" sz="2400" dirty="0">
                <a:solidFill>
                  <a:schemeClr val="bg1"/>
                </a:solidFill>
                <a:effectLst>
                  <a:outerShdw blurRad="38100" dist="38100" dir="2700000" algn="tl">
                    <a:srgbClr val="000000">
                      <a:alpha val="43137"/>
                    </a:srgbClr>
                  </a:outerShdw>
                </a:effectLst>
                <a:latin typeface="Arial" pitchFamily="34" charset="0"/>
              </a:rPr>
              <a:t>CLASSIFICATION OF OBESITY </a:t>
            </a:r>
            <a:r>
              <a:rPr lang="cs-CZ" altLang="cs-CZ" sz="2400" dirty="0">
                <a:solidFill>
                  <a:schemeClr val="bg1"/>
                </a:solidFill>
                <a:latin typeface="Arial" pitchFamily="34" charset="0"/>
              </a:rPr>
              <a:t>SYNDROMES</a:t>
            </a:r>
          </a:p>
        </p:txBody>
      </p:sp>
      <p:sp>
        <p:nvSpPr>
          <p:cNvPr id="2" name="Zástupný symbol pro zápatí 1">
            <a:extLst>
              <a:ext uri="{FF2B5EF4-FFF2-40B4-BE49-F238E27FC236}">
                <a16:creationId xmlns:a16="http://schemas.microsoft.com/office/drawing/2014/main" id="{34590D9F-4772-4913-9D6C-242072E645BD}"/>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81664AF2-8637-4A50-9CBC-23583A7E554B}"/>
              </a:ext>
            </a:extLst>
          </p:cNvPr>
          <p:cNvSpPr>
            <a:spLocks noGrp="1"/>
          </p:cNvSpPr>
          <p:nvPr>
            <p:ph type="sldNum" sz="quarter" idx="12"/>
          </p:nvPr>
        </p:nvSpPr>
        <p:spPr/>
        <p:txBody>
          <a:bodyPr/>
          <a:lstStyle/>
          <a:p>
            <a:pPr>
              <a:defRPr/>
            </a:pPr>
            <a:fld id="{7ACA3695-9DEA-41F1-A3A8-4D04593F9DE1}" type="slidenum">
              <a:rPr lang="en-US" altLang="en-US" smtClean="0"/>
              <a:pPr>
                <a:defRPr/>
              </a:pPr>
              <a:t>41</a:t>
            </a:fld>
            <a:endParaRPr lang="en-US" altLang="en-US"/>
          </a:p>
        </p:txBody>
      </p:sp>
    </p:spTree>
    <p:extLst>
      <p:ext uri="{BB962C8B-B14F-4D97-AF65-F5344CB8AC3E}">
        <p14:creationId xmlns:p14="http://schemas.microsoft.com/office/powerpoint/2010/main" val="785067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500" fill="hold"/>
                                        <p:tgtEl>
                                          <p:spTgt spid="84997"/>
                                        </p:tgtEl>
                                        <p:attrNameLst>
                                          <p:attrName>ppt_w</p:attrName>
                                        </p:attrNameLst>
                                      </p:cBhvr>
                                      <p:tavLst>
                                        <p:tav tm="0">
                                          <p:val>
                                            <p:fltVal val="0"/>
                                          </p:val>
                                        </p:tav>
                                        <p:tav tm="100000">
                                          <p:val>
                                            <p:strVal val="#ppt_w"/>
                                          </p:val>
                                        </p:tav>
                                      </p:tavLst>
                                    </p:anim>
                                    <p:anim calcmode="lin" valueType="num">
                                      <p:cBhvr>
                                        <p:cTn id="8" dur="500" fill="hold"/>
                                        <p:tgtEl>
                                          <p:spTgt spid="84997"/>
                                        </p:tgtEl>
                                        <p:attrNameLst>
                                          <p:attrName>ppt_h</p:attrName>
                                        </p:attrNameLst>
                                      </p:cBhvr>
                                      <p:tavLst>
                                        <p:tav tm="0">
                                          <p:val>
                                            <p:fltVal val="0"/>
                                          </p:val>
                                        </p:tav>
                                        <p:tav tm="100000">
                                          <p:val>
                                            <p:strVal val="#ppt_h"/>
                                          </p:val>
                                        </p:tav>
                                      </p:tavLst>
                                    </p:anim>
                                    <p:animEffect transition="in" filter="fade">
                                      <p:cBhvr>
                                        <p:cTn id="9" dur="500"/>
                                        <p:tgtEl>
                                          <p:spTgt spid="8499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5000"/>
                                        </p:tgtEl>
                                        <p:attrNameLst>
                                          <p:attrName>style.visibility</p:attrName>
                                        </p:attrNameLst>
                                      </p:cBhvr>
                                      <p:to>
                                        <p:strVal val="visible"/>
                                      </p:to>
                                    </p:set>
                                    <p:anim calcmode="lin" valueType="num">
                                      <p:cBhvr>
                                        <p:cTn id="12" dur="500" fill="hold"/>
                                        <p:tgtEl>
                                          <p:spTgt spid="85000"/>
                                        </p:tgtEl>
                                        <p:attrNameLst>
                                          <p:attrName>ppt_w</p:attrName>
                                        </p:attrNameLst>
                                      </p:cBhvr>
                                      <p:tavLst>
                                        <p:tav tm="0">
                                          <p:val>
                                            <p:fltVal val="0"/>
                                          </p:val>
                                        </p:tav>
                                        <p:tav tm="100000">
                                          <p:val>
                                            <p:strVal val="#ppt_w"/>
                                          </p:val>
                                        </p:tav>
                                      </p:tavLst>
                                    </p:anim>
                                    <p:anim calcmode="lin" valueType="num">
                                      <p:cBhvr>
                                        <p:cTn id="13" dur="500" fill="hold"/>
                                        <p:tgtEl>
                                          <p:spTgt spid="85000"/>
                                        </p:tgtEl>
                                        <p:attrNameLst>
                                          <p:attrName>ppt_h</p:attrName>
                                        </p:attrNameLst>
                                      </p:cBhvr>
                                      <p:tavLst>
                                        <p:tav tm="0">
                                          <p:val>
                                            <p:fltVal val="0"/>
                                          </p:val>
                                        </p:tav>
                                        <p:tav tm="100000">
                                          <p:val>
                                            <p:strVal val="#ppt_h"/>
                                          </p:val>
                                        </p:tav>
                                      </p:tavLst>
                                    </p:anim>
                                    <p:animEffect transition="in" filter="fade">
                                      <p:cBhvr>
                                        <p:cTn id="14" dur="500"/>
                                        <p:tgtEl>
                                          <p:spTgt spid="850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p:cTn id="19" dur="500" fill="hold"/>
                                        <p:tgtEl>
                                          <p:spTgt spid="84998"/>
                                        </p:tgtEl>
                                        <p:attrNameLst>
                                          <p:attrName>ppt_w</p:attrName>
                                        </p:attrNameLst>
                                      </p:cBhvr>
                                      <p:tavLst>
                                        <p:tav tm="0">
                                          <p:val>
                                            <p:fltVal val="0"/>
                                          </p:val>
                                        </p:tav>
                                        <p:tav tm="100000">
                                          <p:val>
                                            <p:strVal val="#ppt_w"/>
                                          </p:val>
                                        </p:tav>
                                      </p:tavLst>
                                    </p:anim>
                                    <p:anim calcmode="lin" valueType="num">
                                      <p:cBhvr>
                                        <p:cTn id="20" dur="500" fill="hold"/>
                                        <p:tgtEl>
                                          <p:spTgt spid="84998"/>
                                        </p:tgtEl>
                                        <p:attrNameLst>
                                          <p:attrName>ppt_h</p:attrName>
                                        </p:attrNameLst>
                                      </p:cBhvr>
                                      <p:tavLst>
                                        <p:tav tm="0">
                                          <p:val>
                                            <p:fltVal val="0"/>
                                          </p:val>
                                        </p:tav>
                                        <p:tav tm="100000">
                                          <p:val>
                                            <p:strVal val="#ppt_h"/>
                                          </p:val>
                                        </p:tav>
                                      </p:tavLst>
                                    </p:anim>
                                    <p:animEffect transition="in" filter="fade">
                                      <p:cBhvr>
                                        <p:cTn id="21" dur="500"/>
                                        <p:tgtEl>
                                          <p:spTgt spid="8499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5001"/>
                                        </p:tgtEl>
                                        <p:attrNameLst>
                                          <p:attrName>style.visibility</p:attrName>
                                        </p:attrNameLst>
                                      </p:cBhvr>
                                      <p:to>
                                        <p:strVal val="visible"/>
                                      </p:to>
                                    </p:set>
                                    <p:anim calcmode="lin" valueType="num">
                                      <p:cBhvr>
                                        <p:cTn id="24" dur="500" fill="hold"/>
                                        <p:tgtEl>
                                          <p:spTgt spid="85001"/>
                                        </p:tgtEl>
                                        <p:attrNameLst>
                                          <p:attrName>ppt_w</p:attrName>
                                        </p:attrNameLst>
                                      </p:cBhvr>
                                      <p:tavLst>
                                        <p:tav tm="0">
                                          <p:val>
                                            <p:fltVal val="0"/>
                                          </p:val>
                                        </p:tav>
                                        <p:tav tm="100000">
                                          <p:val>
                                            <p:strVal val="#ppt_w"/>
                                          </p:val>
                                        </p:tav>
                                      </p:tavLst>
                                    </p:anim>
                                    <p:anim calcmode="lin" valueType="num">
                                      <p:cBhvr>
                                        <p:cTn id="25" dur="500" fill="hold"/>
                                        <p:tgtEl>
                                          <p:spTgt spid="85001"/>
                                        </p:tgtEl>
                                        <p:attrNameLst>
                                          <p:attrName>ppt_h</p:attrName>
                                        </p:attrNameLst>
                                      </p:cBhvr>
                                      <p:tavLst>
                                        <p:tav tm="0">
                                          <p:val>
                                            <p:fltVal val="0"/>
                                          </p:val>
                                        </p:tav>
                                        <p:tav tm="100000">
                                          <p:val>
                                            <p:strVal val="#ppt_h"/>
                                          </p:val>
                                        </p:tav>
                                      </p:tavLst>
                                    </p:anim>
                                    <p:animEffect transition="in" filter="fade">
                                      <p:cBhvr>
                                        <p:cTn id="26" dur="500"/>
                                        <p:tgtEl>
                                          <p:spTgt spid="850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 fill="hold"/>
                                        <p:tgtEl>
                                          <p:spTgt spid="84999"/>
                                        </p:tgtEl>
                                        <p:attrNameLst>
                                          <p:attrName>ppt_w</p:attrName>
                                        </p:attrNameLst>
                                      </p:cBhvr>
                                      <p:tavLst>
                                        <p:tav tm="0">
                                          <p:val>
                                            <p:fltVal val="0"/>
                                          </p:val>
                                        </p:tav>
                                        <p:tav tm="100000">
                                          <p:val>
                                            <p:strVal val="#ppt_w"/>
                                          </p:val>
                                        </p:tav>
                                      </p:tavLst>
                                    </p:anim>
                                    <p:anim calcmode="lin" valueType="num">
                                      <p:cBhvr>
                                        <p:cTn id="32" dur="500" fill="hold"/>
                                        <p:tgtEl>
                                          <p:spTgt spid="84999"/>
                                        </p:tgtEl>
                                        <p:attrNameLst>
                                          <p:attrName>ppt_h</p:attrName>
                                        </p:attrNameLst>
                                      </p:cBhvr>
                                      <p:tavLst>
                                        <p:tav tm="0">
                                          <p:val>
                                            <p:fltVal val="0"/>
                                          </p:val>
                                        </p:tav>
                                        <p:tav tm="100000">
                                          <p:val>
                                            <p:strVal val="#ppt_h"/>
                                          </p:val>
                                        </p:tav>
                                      </p:tavLst>
                                    </p:anim>
                                    <p:animEffect transition="in" filter="fade">
                                      <p:cBhvr>
                                        <p:cTn id="33" dur="500"/>
                                        <p:tgtEl>
                                          <p:spTgt spid="8499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5002"/>
                                        </p:tgtEl>
                                        <p:attrNameLst>
                                          <p:attrName>style.visibility</p:attrName>
                                        </p:attrNameLst>
                                      </p:cBhvr>
                                      <p:to>
                                        <p:strVal val="visible"/>
                                      </p:to>
                                    </p:set>
                                    <p:anim calcmode="lin" valueType="num">
                                      <p:cBhvr>
                                        <p:cTn id="36" dur="500" fill="hold"/>
                                        <p:tgtEl>
                                          <p:spTgt spid="85002"/>
                                        </p:tgtEl>
                                        <p:attrNameLst>
                                          <p:attrName>ppt_w</p:attrName>
                                        </p:attrNameLst>
                                      </p:cBhvr>
                                      <p:tavLst>
                                        <p:tav tm="0">
                                          <p:val>
                                            <p:fltVal val="0"/>
                                          </p:val>
                                        </p:tav>
                                        <p:tav tm="100000">
                                          <p:val>
                                            <p:strVal val="#ppt_w"/>
                                          </p:val>
                                        </p:tav>
                                      </p:tavLst>
                                    </p:anim>
                                    <p:anim calcmode="lin" valueType="num">
                                      <p:cBhvr>
                                        <p:cTn id="37" dur="500" fill="hold"/>
                                        <p:tgtEl>
                                          <p:spTgt spid="85002"/>
                                        </p:tgtEl>
                                        <p:attrNameLst>
                                          <p:attrName>ppt_h</p:attrName>
                                        </p:attrNameLst>
                                      </p:cBhvr>
                                      <p:tavLst>
                                        <p:tav tm="0">
                                          <p:val>
                                            <p:fltVal val="0"/>
                                          </p:val>
                                        </p:tav>
                                        <p:tav tm="100000">
                                          <p:val>
                                            <p:strVal val="#ppt_h"/>
                                          </p:val>
                                        </p:tav>
                                      </p:tavLst>
                                    </p:anim>
                                    <p:animEffect transition="in" filter="fade">
                                      <p:cBhvr>
                                        <p:cTn id="38" dur="5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P spid="85000" grpId="0" animBg="1"/>
      <p:bldP spid="85001" grpId="0" animBg="1"/>
      <p:bldP spid="8500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1A581FA2-C1BB-44C9-A359-782ACFAC982C}"/>
              </a:ext>
            </a:extLst>
          </p:cNvPr>
          <p:cNvSpPr>
            <a:spLocks noGrp="1"/>
          </p:cNvSpPr>
          <p:nvPr>
            <p:ph type="body" sz="half" idx="1"/>
          </p:nvPr>
        </p:nvSpPr>
        <p:spPr>
          <a:xfrm>
            <a:off x="2184401" y="1568451"/>
            <a:ext cx="7604125" cy="4525963"/>
          </a:xfrm>
        </p:spPr>
        <p:txBody>
          <a:bodyPr/>
          <a:lstStyle/>
          <a:p>
            <a:pPr eaLnBrk="1" hangingPunct="1"/>
            <a:r>
              <a:rPr lang="cs-CZ" altLang="cs-CZ"/>
              <a:t>About 30 syndromes, in which obesity represents constant component </a:t>
            </a:r>
            <a:endParaRPr lang="cs-CZ" altLang="cs-CZ" sz="2000"/>
          </a:p>
        </p:txBody>
      </p:sp>
      <p:pic>
        <p:nvPicPr>
          <p:cNvPr id="58371" name="Picture 4">
            <a:extLst>
              <a:ext uri="{FF2B5EF4-FFF2-40B4-BE49-F238E27FC236}">
                <a16:creationId xmlns:a16="http://schemas.microsoft.com/office/drawing/2014/main" id="{7216774E-A798-47C9-A853-F5444417B20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0788" y="4100513"/>
            <a:ext cx="2278062" cy="2125662"/>
          </a:xfrm>
          <a:noFill/>
        </p:spPr>
      </p:pic>
      <p:pic>
        <p:nvPicPr>
          <p:cNvPr id="58372" name="Picture 7">
            <a:extLst>
              <a:ext uri="{FF2B5EF4-FFF2-40B4-BE49-F238E27FC236}">
                <a16:creationId xmlns:a16="http://schemas.microsoft.com/office/drawing/2014/main" id="{C8DFBAA8-A60F-429A-BA80-917DBC8D0A37}"/>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13014" y="4124326"/>
            <a:ext cx="2187575" cy="2187575"/>
          </a:xfrm>
          <a:noFill/>
        </p:spPr>
      </p:pic>
      <p:sp>
        <p:nvSpPr>
          <p:cNvPr id="58373" name="Rectangle 2">
            <a:extLst>
              <a:ext uri="{FF2B5EF4-FFF2-40B4-BE49-F238E27FC236}">
                <a16:creationId xmlns:a16="http://schemas.microsoft.com/office/drawing/2014/main" id="{8065D61B-6EC1-4EB9-8D60-83A180E53814}"/>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2800" b="1">
                <a:solidFill>
                  <a:schemeClr val="bg1"/>
                </a:solidFill>
                <a:latin typeface="Arial" panose="020B0604020202020204" pitchFamily="34" charset="0"/>
              </a:rPr>
              <a:t>PLEIOTROPIC SYNDROMES WITH OBESITY</a:t>
            </a:r>
          </a:p>
        </p:txBody>
      </p:sp>
      <p:sp>
        <p:nvSpPr>
          <p:cNvPr id="2" name="Zástupný symbol pro zápatí 1">
            <a:extLst>
              <a:ext uri="{FF2B5EF4-FFF2-40B4-BE49-F238E27FC236}">
                <a16:creationId xmlns:a16="http://schemas.microsoft.com/office/drawing/2014/main" id="{1B8F76ED-0CE3-4754-8606-F44420897212}"/>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F40C94A0-8FDC-49A5-B8AA-3A84CC199BF4}"/>
              </a:ext>
            </a:extLst>
          </p:cNvPr>
          <p:cNvSpPr>
            <a:spLocks noGrp="1"/>
          </p:cNvSpPr>
          <p:nvPr>
            <p:ph type="sldNum" sz="quarter" idx="12"/>
          </p:nvPr>
        </p:nvSpPr>
        <p:spPr/>
        <p:txBody>
          <a:bodyPr/>
          <a:lstStyle/>
          <a:p>
            <a:pPr>
              <a:defRPr/>
            </a:pPr>
            <a:fld id="{7ACA3695-9DEA-41F1-A3A8-4D04593F9DE1}" type="slidenum">
              <a:rPr lang="en-US" altLang="en-US" smtClean="0"/>
              <a:pPr>
                <a:defRPr/>
              </a:pPr>
              <a:t>42</a:t>
            </a:fld>
            <a:endParaRPr lang="en-US" altLang="en-US"/>
          </a:p>
        </p:txBody>
      </p:sp>
    </p:spTree>
    <p:extLst>
      <p:ext uri="{BB962C8B-B14F-4D97-AF65-F5344CB8AC3E}">
        <p14:creationId xmlns:p14="http://schemas.microsoft.com/office/powerpoint/2010/main" val="311501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0F35745-5F08-43EA-BAFF-1F21E05D6C24}"/>
              </a:ext>
            </a:extLst>
          </p:cNvPr>
          <p:cNvSpPr txBox="1">
            <a:spLocks noChangeArrowheads="1"/>
          </p:cNvSpPr>
          <p:nvPr/>
        </p:nvSpPr>
        <p:spPr bwMode="auto">
          <a:xfrm>
            <a:off x="1524000" y="68264"/>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en-US">
                <a:solidFill>
                  <a:schemeClr val="bg1"/>
                </a:solidFill>
                <a:latin typeface="Arial" panose="020B0604020202020204" pitchFamily="34" charset="0"/>
              </a:rPr>
              <a:t>MONOGENIC SYNDROMES WITH OBESI</a:t>
            </a:r>
            <a:r>
              <a:rPr lang="cs-CZ" altLang="en-US" b="1">
                <a:solidFill>
                  <a:schemeClr val="bg1"/>
                </a:solidFill>
                <a:latin typeface="Arial" panose="020B0604020202020204" pitchFamily="34" charset="0"/>
              </a:rPr>
              <a:t>TY</a:t>
            </a:r>
          </a:p>
        </p:txBody>
      </p:sp>
      <p:pic>
        <p:nvPicPr>
          <p:cNvPr id="59395" name="Picture 6" descr="C:\Users\prof. Vasku\Pictures\2017-03-13 Monogenní obezita 2014\Monogenní obezita 2014 001.jpg">
            <a:extLst>
              <a:ext uri="{FF2B5EF4-FFF2-40B4-BE49-F238E27FC236}">
                <a16:creationId xmlns:a16="http://schemas.microsoft.com/office/drawing/2014/main" id="{4904FA41-9186-4C5B-8206-CCE4033D70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981076"/>
            <a:ext cx="7874000" cy="5580063"/>
          </a:xfrm>
          <a:noFill/>
        </p:spPr>
      </p:pic>
      <p:sp>
        <p:nvSpPr>
          <p:cNvPr id="59396" name="TextovéPole 4">
            <a:extLst>
              <a:ext uri="{FF2B5EF4-FFF2-40B4-BE49-F238E27FC236}">
                <a16:creationId xmlns:a16="http://schemas.microsoft.com/office/drawing/2014/main" id="{3731D453-8367-4A30-AE53-55731EB3674C}"/>
              </a:ext>
            </a:extLst>
          </p:cNvPr>
          <p:cNvSpPr txBox="1">
            <a:spLocks noChangeArrowheads="1"/>
          </p:cNvSpPr>
          <p:nvPr/>
        </p:nvSpPr>
        <p:spPr bwMode="auto">
          <a:xfrm>
            <a:off x="7561263" y="6289676"/>
            <a:ext cx="2386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200">
                <a:solidFill>
                  <a:schemeClr val="tx1"/>
                </a:solidFill>
                <a:latin typeface="Arial" panose="020B0604020202020204" pitchFamily="34" charset="0"/>
              </a:rPr>
              <a:t>N C Med J. 2013; 74(6):530-533</a:t>
            </a:r>
            <a:endParaRPr lang="en-US" altLang="en-US" sz="1200">
              <a:solidFill>
                <a:schemeClr val="tx1"/>
              </a:solidFill>
              <a:latin typeface="Arial" panose="020B0604020202020204" pitchFamily="34" charset="0"/>
            </a:endParaRPr>
          </a:p>
        </p:txBody>
      </p:sp>
      <p:sp>
        <p:nvSpPr>
          <p:cNvPr id="2" name="Zástupný symbol pro zápatí 1">
            <a:extLst>
              <a:ext uri="{FF2B5EF4-FFF2-40B4-BE49-F238E27FC236}">
                <a16:creationId xmlns:a16="http://schemas.microsoft.com/office/drawing/2014/main" id="{5FAE91A7-2BE7-4CFE-AFFD-1FDE588D3C92}"/>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791D9621-E427-41EF-86FC-DFC2391301DD}"/>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Tree>
    <p:extLst>
      <p:ext uri="{BB962C8B-B14F-4D97-AF65-F5344CB8AC3E}">
        <p14:creationId xmlns:p14="http://schemas.microsoft.com/office/powerpoint/2010/main" val="1590656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61D3A466-D9EE-4A30-862D-B9E46A9457D5}"/>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987550" y="1612901"/>
            <a:ext cx="4586288" cy="4525963"/>
          </a:xfrm>
        </p:spPr>
      </p:pic>
      <p:sp>
        <p:nvSpPr>
          <p:cNvPr id="60419" name="Text Box 5">
            <a:extLst>
              <a:ext uri="{FF2B5EF4-FFF2-40B4-BE49-F238E27FC236}">
                <a16:creationId xmlns:a16="http://schemas.microsoft.com/office/drawing/2014/main" id="{AD45A284-EF36-453B-831F-5E93CE7B4B62}"/>
              </a:ext>
            </a:extLst>
          </p:cNvPr>
          <p:cNvSpPr txBox="1">
            <a:spLocks noChangeArrowheads="1"/>
          </p:cNvSpPr>
          <p:nvPr/>
        </p:nvSpPr>
        <p:spPr bwMode="auto">
          <a:xfrm>
            <a:off x="1857376" y="6491288"/>
            <a:ext cx="4652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400" b="1">
                <a:solidFill>
                  <a:schemeClr val="tx1"/>
                </a:solidFill>
                <a:latin typeface="Arial" panose="020B0604020202020204" pitchFamily="34" charset="0"/>
              </a:rPr>
              <a:t>Prof.Stephen O'Rahilly, MD and I. Sadaf Farooqi, MD</a:t>
            </a:r>
            <a:r>
              <a:rPr lang="cs-CZ" altLang="en-US" sz="1800">
                <a:solidFill>
                  <a:schemeClr val="tx1"/>
                </a:solidFill>
                <a:latin typeface="Arial" panose="020B0604020202020204" pitchFamily="34" charset="0"/>
              </a:rPr>
              <a:t> </a:t>
            </a:r>
          </a:p>
        </p:txBody>
      </p:sp>
      <p:pic>
        <p:nvPicPr>
          <p:cNvPr id="60420" name="Picture 6">
            <a:extLst>
              <a:ext uri="{FF2B5EF4-FFF2-40B4-BE49-F238E27FC236}">
                <a16:creationId xmlns:a16="http://schemas.microsoft.com/office/drawing/2014/main" id="{21BAD41D-A485-4DB3-AF36-BE72A3FC06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32614" y="1585913"/>
            <a:ext cx="3152775" cy="4525962"/>
          </a:xfrm>
          <a:noFill/>
        </p:spPr>
      </p:pic>
      <p:sp>
        <p:nvSpPr>
          <p:cNvPr id="60421" name="Text Box 8">
            <a:extLst>
              <a:ext uri="{FF2B5EF4-FFF2-40B4-BE49-F238E27FC236}">
                <a16:creationId xmlns:a16="http://schemas.microsoft.com/office/drawing/2014/main" id="{F9E99B2A-79C8-4621-8396-3003D9EE3F1D}"/>
              </a:ext>
            </a:extLst>
          </p:cNvPr>
          <p:cNvSpPr txBox="1">
            <a:spLocks noChangeArrowheads="1"/>
          </p:cNvSpPr>
          <p:nvPr/>
        </p:nvSpPr>
        <p:spPr bwMode="auto">
          <a:xfrm>
            <a:off x="6945313" y="6443664"/>
            <a:ext cx="2913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000">
                <a:solidFill>
                  <a:schemeClr val="tx1"/>
                </a:solidFill>
                <a:latin typeface="Arial" panose="020B0604020202020204" pitchFamily="34" charset="0"/>
              </a:rPr>
              <a:t>Heiko Krude, Heike Biebermann, Werner Luck, </a:t>
            </a:r>
          </a:p>
          <a:p>
            <a:pPr eaLnBrk="1" hangingPunct="1">
              <a:spcBef>
                <a:spcPct val="0"/>
              </a:spcBef>
              <a:buClrTx/>
              <a:buSzTx/>
              <a:buFontTx/>
              <a:buNone/>
            </a:pPr>
            <a:r>
              <a:rPr lang="cs-CZ" altLang="en-US" sz="1000">
                <a:solidFill>
                  <a:schemeClr val="tx1"/>
                </a:solidFill>
                <a:latin typeface="Arial" panose="020B0604020202020204" pitchFamily="34" charset="0"/>
              </a:rPr>
              <a:t>Rüdiger Horn, Georg Brabant &amp; Annette Grüters </a:t>
            </a:r>
          </a:p>
        </p:txBody>
      </p:sp>
      <p:sp>
        <p:nvSpPr>
          <p:cNvPr id="116745" name="AutoShape 9">
            <a:extLst>
              <a:ext uri="{FF2B5EF4-FFF2-40B4-BE49-F238E27FC236}">
                <a16:creationId xmlns:a16="http://schemas.microsoft.com/office/drawing/2014/main" id="{5A1FE3A0-E190-4E6F-A78F-B55DFB3D3ABE}"/>
              </a:ext>
            </a:extLst>
          </p:cNvPr>
          <p:cNvSpPr>
            <a:spLocks noChangeArrowheads="1"/>
          </p:cNvSpPr>
          <p:nvPr/>
        </p:nvSpPr>
        <p:spPr bwMode="auto">
          <a:xfrm>
            <a:off x="2835276" y="3074989"/>
            <a:ext cx="3114675" cy="1735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en-US" sz="1800" b="1">
                <a:solidFill>
                  <a:schemeClr val="tx1"/>
                </a:solidFill>
                <a:latin typeface="Arial" panose="020B0604020202020204" pitchFamily="34" charset="0"/>
              </a:rPr>
              <a:t>Congenital leptin defficiency </a:t>
            </a:r>
          </a:p>
          <a:p>
            <a:pPr algn="ctr" eaLnBrk="1" hangingPunct="1">
              <a:spcBef>
                <a:spcPct val="0"/>
              </a:spcBef>
              <a:buClrTx/>
              <a:buSzTx/>
              <a:buFontTx/>
              <a:buNone/>
            </a:pPr>
            <a:r>
              <a:rPr lang="cs-CZ" altLang="en-US" sz="1800" b="1">
                <a:solidFill>
                  <a:schemeClr val="tx1"/>
                </a:solidFill>
                <a:latin typeface="Arial" panose="020B0604020202020204" pitchFamily="34" charset="0"/>
              </a:rPr>
              <a:t>before and </a:t>
            </a:r>
          </a:p>
          <a:p>
            <a:pPr algn="ctr" eaLnBrk="1" hangingPunct="1">
              <a:spcBef>
                <a:spcPct val="0"/>
              </a:spcBef>
              <a:buClrTx/>
              <a:buSzTx/>
              <a:buFontTx/>
              <a:buNone/>
            </a:pPr>
            <a:r>
              <a:rPr lang="cs-CZ" altLang="en-US" sz="1800" b="1">
                <a:solidFill>
                  <a:schemeClr val="tx1"/>
                </a:solidFill>
                <a:latin typeface="Arial" panose="020B0604020202020204" pitchFamily="34" charset="0"/>
              </a:rPr>
              <a:t>after treatment</a:t>
            </a:r>
          </a:p>
        </p:txBody>
      </p:sp>
      <p:sp>
        <p:nvSpPr>
          <p:cNvPr id="116746" name="AutoShape 10">
            <a:extLst>
              <a:ext uri="{FF2B5EF4-FFF2-40B4-BE49-F238E27FC236}">
                <a16:creationId xmlns:a16="http://schemas.microsoft.com/office/drawing/2014/main" id="{A9104341-A142-4E25-9E40-3B7FBC08D85E}"/>
              </a:ext>
            </a:extLst>
          </p:cNvPr>
          <p:cNvSpPr>
            <a:spLocks noChangeArrowheads="1"/>
          </p:cNvSpPr>
          <p:nvPr/>
        </p:nvSpPr>
        <p:spPr bwMode="auto">
          <a:xfrm>
            <a:off x="7169150" y="3233739"/>
            <a:ext cx="2901950" cy="1444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en-US" sz="1800" b="1">
                <a:solidFill>
                  <a:schemeClr val="tx1"/>
                </a:solidFill>
                <a:latin typeface="Arial" panose="020B0604020202020204" pitchFamily="34" charset="0"/>
              </a:rPr>
              <a:t>POMC mutation </a:t>
            </a:r>
          </a:p>
          <a:p>
            <a:pPr algn="ctr" eaLnBrk="1" hangingPunct="1">
              <a:spcBef>
                <a:spcPct val="0"/>
              </a:spcBef>
              <a:buClrTx/>
              <a:buSzTx/>
              <a:buFontTx/>
              <a:buNone/>
            </a:pPr>
            <a:r>
              <a:rPr lang="cs-CZ" altLang="en-US" sz="1800" b="1">
                <a:solidFill>
                  <a:schemeClr val="tx1"/>
                </a:solidFill>
                <a:latin typeface="Arial" panose="020B0604020202020204" pitchFamily="34" charset="0"/>
              </a:rPr>
              <a:t>(cave hair)</a:t>
            </a:r>
          </a:p>
        </p:txBody>
      </p:sp>
      <p:sp>
        <p:nvSpPr>
          <p:cNvPr id="39944" name="Rectangle 2">
            <a:extLst>
              <a:ext uri="{FF2B5EF4-FFF2-40B4-BE49-F238E27FC236}">
                <a16:creationId xmlns:a16="http://schemas.microsoft.com/office/drawing/2014/main" id="{B768B129-6CCC-4D37-B33C-9E835D7FBB97}"/>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algn="ctr" eaLnBrk="1" hangingPunct="1">
              <a:spcBef>
                <a:spcPct val="0"/>
              </a:spcBef>
              <a:buClrTx/>
              <a:buSzTx/>
              <a:buFontTx/>
              <a:buNone/>
              <a:defRPr/>
            </a:pPr>
            <a:r>
              <a:rPr lang="cs-CZ" altLang="en-US" sz="3600" dirty="0">
                <a:solidFill>
                  <a:schemeClr val="bg1"/>
                </a:solidFill>
                <a:effectLst>
                  <a:outerShdw blurRad="38100" dist="38100" dir="2700000" algn="tl">
                    <a:srgbClr val="000000">
                      <a:alpha val="43137"/>
                    </a:srgbClr>
                  </a:outerShdw>
                </a:effectLst>
                <a:latin typeface="Arial" pitchFamily="34" charset="0"/>
              </a:rPr>
              <a:t>MONOGENIC OBESITY SYNDROMES</a:t>
            </a:r>
          </a:p>
        </p:txBody>
      </p:sp>
      <p:sp>
        <p:nvSpPr>
          <p:cNvPr id="2" name="Zástupný symbol pro zápatí 1">
            <a:extLst>
              <a:ext uri="{FF2B5EF4-FFF2-40B4-BE49-F238E27FC236}">
                <a16:creationId xmlns:a16="http://schemas.microsoft.com/office/drawing/2014/main" id="{AD327520-7461-4D55-BB43-BE41DE900765}"/>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FA18E268-5211-4EFE-A94E-72866C958E67}"/>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3284835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5"/>
                                        </p:tgtEl>
                                        <p:attrNameLst>
                                          <p:attrName>style.visibility</p:attrName>
                                        </p:attrNameLst>
                                      </p:cBhvr>
                                      <p:to>
                                        <p:strVal val="visible"/>
                                      </p:to>
                                    </p:set>
                                    <p:anim calcmode="lin" valueType="num">
                                      <p:cBhvr additive="base">
                                        <p:cTn id="7" dur="500" fill="hold"/>
                                        <p:tgtEl>
                                          <p:spTgt spid="116745"/>
                                        </p:tgtEl>
                                        <p:attrNameLst>
                                          <p:attrName>ppt_x</p:attrName>
                                        </p:attrNameLst>
                                      </p:cBhvr>
                                      <p:tavLst>
                                        <p:tav tm="0">
                                          <p:val>
                                            <p:strVal val="#ppt_x"/>
                                          </p:val>
                                        </p:tav>
                                        <p:tav tm="100000">
                                          <p:val>
                                            <p:strVal val="#ppt_x"/>
                                          </p:val>
                                        </p:tav>
                                      </p:tavLst>
                                    </p:anim>
                                    <p:anim calcmode="lin" valueType="num">
                                      <p:cBhvr additive="base">
                                        <p:cTn id="8" dur="500" fill="hold"/>
                                        <p:tgtEl>
                                          <p:spTgt spid="1167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6"/>
                                        </p:tgtEl>
                                        <p:attrNameLst>
                                          <p:attrName>style.visibility</p:attrName>
                                        </p:attrNameLst>
                                      </p:cBhvr>
                                      <p:to>
                                        <p:strVal val="visible"/>
                                      </p:to>
                                    </p:set>
                                    <p:anim calcmode="lin" valueType="num">
                                      <p:cBhvr additive="base">
                                        <p:cTn id="13" dur="500" fill="hold"/>
                                        <p:tgtEl>
                                          <p:spTgt spid="116746"/>
                                        </p:tgtEl>
                                        <p:attrNameLst>
                                          <p:attrName>ppt_x</p:attrName>
                                        </p:attrNameLst>
                                      </p:cBhvr>
                                      <p:tavLst>
                                        <p:tav tm="0">
                                          <p:val>
                                            <p:strVal val="#ppt_x"/>
                                          </p:val>
                                        </p:tav>
                                        <p:tav tm="100000">
                                          <p:val>
                                            <p:strVal val="#ppt_x"/>
                                          </p:val>
                                        </p:tav>
                                      </p:tavLst>
                                    </p:anim>
                                    <p:anim calcmode="lin" valueType="num">
                                      <p:cBhvr additive="base">
                                        <p:cTn id="14" dur="500" fill="hold"/>
                                        <p:tgtEl>
                                          <p:spTgt spid="116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P spid="1167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a:extLst>
              <a:ext uri="{FF2B5EF4-FFF2-40B4-BE49-F238E27FC236}">
                <a16:creationId xmlns:a16="http://schemas.microsoft.com/office/drawing/2014/main" id="{CB63B7DD-E1E5-47C8-B943-20B4E694C6F6}"/>
              </a:ext>
            </a:extLst>
          </p:cNvPr>
          <p:cNvSpPr>
            <a:spLocks noGrp="1"/>
          </p:cNvSpPr>
          <p:nvPr>
            <p:ph type="title"/>
          </p:nvPr>
        </p:nvSpPr>
        <p:spPr/>
        <p:txBody>
          <a:bodyPr>
            <a:normAutofit fontScale="90000"/>
          </a:bodyPr>
          <a:lstStyle/>
          <a:p>
            <a:pPr fontAlgn="auto">
              <a:spcAft>
                <a:spcPts val="0"/>
              </a:spcAft>
              <a:defRPr/>
            </a:pPr>
            <a:r>
              <a:rPr lang="cs-CZ" altLang="en-US" dirty="0" err="1"/>
              <a:t>Sy</a:t>
            </a:r>
            <a:r>
              <a:rPr lang="cs-CZ" altLang="en-US" dirty="0"/>
              <a:t> </a:t>
            </a:r>
            <a:r>
              <a:rPr lang="cs-CZ" altLang="en-US" dirty="0" err="1"/>
              <a:t>Prader</a:t>
            </a:r>
            <a:r>
              <a:rPr lang="cs-CZ" altLang="en-US" dirty="0"/>
              <a:t>- </a:t>
            </a:r>
            <a:r>
              <a:rPr lang="cs-CZ" altLang="en-US" dirty="0" err="1"/>
              <a:t>Willi</a:t>
            </a:r>
            <a:r>
              <a:rPr lang="cs-CZ" altLang="en-US" dirty="0"/>
              <a:t> as a </a:t>
            </a:r>
            <a:r>
              <a:rPr lang="cs-CZ" altLang="en-US" dirty="0" err="1"/>
              <a:t>clinical</a:t>
            </a:r>
            <a:r>
              <a:rPr lang="cs-CZ" altLang="en-US" dirty="0"/>
              <a:t> </a:t>
            </a:r>
            <a:r>
              <a:rPr lang="cs-CZ" altLang="en-US" dirty="0" err="1"/>
              <a:t>example</a:t>
            </a:r>
            <a:endParaRPr lang="en-US" altLang="en-US" dirty="0"/>
          </a:p>
        </p:txBody>
      </p:sp>
      <p:sp>
        <p:nvSpPr>
          <p:cNvPr id="40963" name="Zástupný symbol pro obsah 2">
            <a:extLst>
              <a:ext uri="{FF2B5EF4-FFF2-40B4-BE49-F238E27FC236}">
                <a16:creationId xmlns:a16="http://schemas.microsoft.com/office/drawing/2014/main" id="{00E91991-2922-4F0A-9B93-9DFB4A7FC802}"/>
              </a:ext>
            </a:extLst>
          </p:cNvPr>
          <p:cNvSpPr>
            <a:spLocks noGrp="1"/>
          </p:cNvSpPr>
          <p:nvPr>
            <p:ph idx="1"/>
          </p:nvPr>
        </p:nvSpPr>
        <p:spPr>
          <a:xfrm>
            <a:off x="1828801" y="1554163"/>
            <a:ext cx="4022725" cy="4525962"/>
          </a:xfrm>
        </p:spPr>
        <p:txBody>
          <a:bodyPr/>
          <a:lstStyle/>
          <a:p>
            <a:pPr eaLnBrk="1" hangingPunct="1">
              <a:defRPr/>
            </a:pPr>
            <a:r>
              <a:rPr lang="cs-CZ" altLang="en-US" sz="2000" dirty="0" err="1"/>
              <a:t>Hypotonic</a:t>
            </a:r>
            <a:r>
              <a:rPr lang="cs-CZ" altLang="en-US" sz="2000" dirty="0"/>
              <a:t> </a:t>
            </a:r>
            <a:r>
              <a:rPr lang="cs-CZ" altLang="en-US" sz="2000" dirty="0" err="1"/>
              <a:t>children</a:t>
            </a:r>
            <a:r>
              <a:rPr lang="cs-CZ" altLang="en-US" sz="2000" dirty="0"/>
              <a:t>, </a:t>
            </a:r>
            <a:r>
              <a:rPr lang="cs-CZ" altLang="en-US" sz="2000" dirty="0" err="1"/>
              <a:t>mental</a:t>
            </a:r>
            <a:r>
              <a:rPr lang="cs-CZ" altLang="en-US" sz="2000" dirty="0"/>
              <a:t> </a:t>
            </a:r>
            <a:r>
              <a:rPr lang="cs-CZ" altLang="en-US" sz="2000" dirty="0" err="1"/>
              <a:t>retardation</a:t>
            </a:r>
            <a:r>
              <a:rPr lang="cs-CZ" altLang="en-US" sz="2000" dirty="0"/>
              <a:t>, </a:t>
            </a:r>
            <a:r>
              <a:rPr lang="cs-CZ" altLang="en-US" sz="2000" dirty="0" err="1"/>
              <a:t>small</a:t>
            </a:r>
            <a:r>
              <a:rPr lang="cs-CZ" altLang="en-US" sz="2000" dirty="0"/>
              <a:t> </a:t>
            </a:r>
            <a:r>
              <a:rPr lang="cs-CZ" altLang="en-US" sz="2000" dirty="0" err="1"/>
              <a:t>figure</a:t>
            </a:r>
            <a:r>
              <a:rPr lang="cs-CZ" altLang="en-US" sz="2000" dirty="0"/>
              <a:t>, </a:t>
            </a:r>
            <a:r>
              <a:rPr lang="cs-CZ" altLang="en-US" sz="2000" dirty="0" err="1"/>
              <a:t>behavioral</a:t>
            </a:r>
            <a:r>
              <a:rPr lang="cs-CZ" altLang="en-US" sz="2000" dirty="0"/>
              <a:t> </a:t>
            </a:r>
            <a:r>
              <a:rPr lang="cs-CZ" altLang="en-US" sz="2000" dirty="0" err="1"/>
              <a:t>complacations</a:t>
            </a:r>
            <a:r>
              <a:rPr lang="cs-CZ" altLang="en-US" sz="2000" dirty="0"/>
              <a:t> (</a:t>
            </a:r>
            <a:r>
              <a:rPr lang="cs-CZ" altLang="en-US" sz="2000" dirty="0" err="1"/>
              <a:t>hyperphagy</a:t>
            </a:r>
            <a:r>
              <a:rPr lang="cs-CZ" altLang="en-US" sz="2000" dirty="0"/>
              <a:t> as a </a:t>
            </a:r>
            <a:r>
              <a:rPr lang="cs-CZ" altLang="en-US" sz="2000" dirty="0" err="1"/>
              <a:t>result</a:t>
            </a:r>
            <a:r>
              <a:rPr lang="cs-CZ" altLang="en-US" sz="2000" dirty="0"/>
              <a:t> </a:t>
            </a:r>
            <a:r>
              <a:rPr lang="cs-CZ" altLang="en-US" sz="2000" dirty="0" err="1"/>
              <a:t>of</a:t>
            </a:r>
            <a:r>
              <a:rPr lang="cs-CZ" altLang="en-US" sz="2000" dirty="0"/>
              <a:t> </a:t>
            </a:r>
            <a:r>
              <a:rPr lang="cs-CZ" altLang="en-US" sz="2000" dirty="0" err="1"/>
              <a:t>incontrolled</a:t>
            </a:r>
            <a:r>
              <a:rPr lang="cs-CZ" altLang="en-US" sz="2000" dirty="0"/>
              <a:t> </a:t>
            </a:r>
            <a:r>
              <a:rPr lang="cs-CZ" altLang="en-US" sz="2000" dirty="0" err="1"/>
              <a:t>appetite</a:t>
            </a:r>
            <a:r>
              <a:rPr lang="cs-CZ" altLang="en-US" sz="2000" dirty="0"/>
              <a:t> – </a:t>
            </a:r>
            <a:r>
              <a:rPr lang="cs-CZ" altLang="en-US" sz="2000" dirty="0" err="1"/>
              <a:t>one</a:t>
            </a:r>
            <a:r>
              <a:rPr lang="cs-CZ" altLang="en-US" sz="2000" dirty="0"/>
              <a:t> </a:t>
            </a:r>
            <a:r>
              <a:rPr lang="cs-CZ" altLang="en-US" sz="2000" dirty="0" err="1"/>
              <a:t>of</a:t>
            </a:r>
            <a:r>
              <a:rPr lang="cs-CZ" altLang="en-US" sz="2000" dirty="0"/>
              <a:t> </a:t>
            </a:r>
            <a:r>
              <a:rPr lang="cs-CZ" altLang="en-US" sz="2000" dirty="0" err="1"/>
              <a:t>the</a:t>
            </a:r>
            <a:r>
              <a:rPr lang="cs-CZ" altLang="en-US" sz="2000" dirty="0"/>
              <a:t> most </a:t>
            </a:r>
            <a:r>
              <a:rPr lang="cs-CZ" altLang="en-US" sz="2000" dirty="0" err="1"/>
              <a:t>common</a:t>
            </a:r>
            <a:r>
              <a:rPr lang="cs-CZ" altLang="en-US" sz="2000" dirty="0"/>
              <a:t> </a:t>
            </a:r>
            <a:r>
              <a:rPr lang="cs-CZ" altLang="en-US" sz="2000" dirty="0" err="1"/>
              <a:t>causes</a:t>
            </a:r>
            <a:r>
              <a:rPr lang="cs-CZ" altLang="en-US" sz="2000" dirty="0"/>
              <a:t> </a:t>
            </a:r>
            <a:r>
              <a:rPr lang="cs-CZ" altLang="en-US" sz="2000" dirty="0" err="1"/>
              <a:t>of</a:t>
            </a:r>
            <a:r>
              <a:rPr lang="cs-CZ" altLang="en-US" sz="2000" dirty="0"/>
              <a:t> </a:t>
            </a:r>
            <a:r>
              <a:rPr lang="cs-CZ" altLang="en-US" sz="2000" dirty="0" err="1"/>
              <a:t>children</a:t>
            </a:r>
            <a:r>
              <a:rPr lang="cs-CZ" altLang="en-US" sz="2000" dirty="0"/>
              <a:t> obesity)</a:t>
            </a:r>
          </a:p>
          <a:p>
            <a:pPr eaLnBrk="1" hangingPunct="1">
              <a:defRPr/>
            </a:pPr>
            <a:r>
              <a:rPr lang="cs-CZ" altLang="en-US" sz="2000" dirty="0" err="1"/>
              <a:t>Loss</a:t>
            </a:r>
            <a:r>
              <a:rPr lang="cs-CZ" altLang="en-US" sz="2000" dirty="0"/>
              <a:t> </a:t>
            </a:r>
            <a:r>
              <a:rPr lang="cs-CZ" altLang="en-US" sz="2000" dirty="0" err="1"/>
              <a:t>of</a:t>
            </a:r>
            <a:r>
              <a:rPr lang="cs-CZ" altLang="en-US" sz="2000" dirty="0"/>
              <a:t> </a:t>
            </a:r>
            <a:r>
              <a:rPr lang="cs-CZ" altLang="en-US" sz="2000" dirty="0" err="1"/>
              <a:t>expression</a:t>
            </a:r>
            <a:r>
              <a:rPr lang="cs-CZ" altLang="en-US" sz="2000" dirty="0"/>
              <a:t> </a:t>
            </a:r>
            <a:r>
              <a:rPr lang="cs-CZ" altLang="en-US" sz="2000" dirty="0" err="1"/>
              <a:t>of</a:t>
            </a:r>
            <a:r>
              <a:rPr lang="cs-CZ" altLang="en-US" sz="2000" dirty="0"/>
              <a:t> </a:t>
            </a:r>
            <a:r>
              <a:rPr lang="cs-CZ" altLang="en-US" sz="2000" dirty="0" err="1">
                <a:effectLst>
                  <a:outerShdw blurRad="38100" dist="38100" dir="2700000" algn="tl">
                    <a:srgbClr val="000000">
                      <a:alpha val="43137"/>
                    </a:srgbClr>
                  </a:outerShdw>
                </a:effectLst>
              </a:rPr>
              <a:t>paternally</a:t>
            </a:r>
            <a:r>
              <a:rPr lang="cs-CZ" altLang="en-US" sz="2000" dirty="0">
                <a:effectLst>
                  <a:outerShdw blurRad="38100" dist="38100" dir="2700000" algn="tl">
                    <a:srgbClr val="000000">
                      <a:alpha val="43137"/>
                    </a:srgbClr>
                  </a:outerShdw>
                </a:effectLst>
              </a:rPr>
              <a:t> </a:t>
            </a:r>
            <a:r>
              <a:rPr lang="cs-CZ" altLang="en-US" sz="2000" dirty="0" err="1">
                <a:effectLst>
                  <a:outerShdw blurRad="38100" dist="38100" dir="2700000" algn="tl">
                    <a:srgbClr val="000000">
                      <a:alpha val="43137"/>
                    </a:srgbClr>
                  </a:outerShdw>
                </a:effectLst>
              </a:rPr>
              <a:t>imprinted</a:t>
            </a:r>
            <a:r>
              <a:rPr lang="cs-CZ" altLang="en-US" sz="2000" dirty="0">
                <a:effectLst>
                  <a:outerShdw blurRad="38100" dist="38100" dir="2700000" algn="tl">
                    <a:srgbClr val="000000">
                      <a:alpha val="43137"/>
                    </a:srgbClr>
                  </a:outerShdw>
                </a:effectLst>
              </a:rPr>
              <a:t> </a:t>
            </a:r>
            <a:r>
              <a:rPr lang="cs-CZ" altLang="en-US" sz="2000" dirty="0" err="1">
                <a:effectLst>
                  <a:outerShdw blurRad="38100" dist="38100" dir="2700000" algn="tl">
                    <a:srgbClr val="000000">
                      <a:alpha val="43137"/>
                    </a:srgbClr>
                  </a:outerShdw>
                </a:effectLst>
              </a:rPr>
              <a:t>genes</a:t>
            </a:r>
            <a:r>
              <a:rPr lang="cs-CZ" altLang="en-US" sz="2000" dirty="0">
                <a:effectLst>
                  <a:outerShdw blurRad="38100" dist="38100" dir="2700000" algn="tl">
                    <a:srgbClr val="000000">
                      <a:alpha val="43137"/>
                    </a:srgbClr>
                  </a:outerShdw>
                </a:effectLst>
              </a:rPr>
              <a:t> </a:t>
            </a:r>
            <a:r>
              <a:rPr lang="cs-CZ" altLang="en-US" sz="2000" dirty="0"/>
              <a:t>at15q11.2-q13 chromosome as a </a:t>
            </a:r>
            <a:r>
              <a:rPr lang="cs-CZ" altLang="en-US" sz="2000" dirty="0" err="1"/>
              <a:t>result</a:t>
            </a:r>
            <a:r>
              <a:rPr lang="cs-CZ" altLang="en-US" sz="2000" dirty="0"/>
              <a:t> </a:t>
            </a:r>
            <a:r>
              <a:rPr lang="cs-CZ" altLang="en-US" sz="2000" dirty="0" err="1"/>
              <a:t>of</a:t>
            </a:r>
            <a:r>
              <a:rPr lang="cs-CZ" altLang="en-US" sz="2000" dirty="0"/>
              <a:t> </a:t>
            </a:r>
            <a:r>
              <a:rPr lang="cs-CZ" altLang="en-US" sz="2000" dirty="0" err="1"/>
              <a:t>microdeletion</a:t>
            </a:r>
            <a:r>
              <a:rPr lang="cs-CZ" altLang="en-US" sz="2000" dirty="0"/>
              <a:t> in </a:t>
            </a:r>
            <a:r>
              <a:rPr lang="cs-CZ" altLang="en-US" sz="2000" dirty="0" err="1"/>
              <a:t>the</a:t>
            </a:r>
            <a:r>
              <a:rPr lang="cs-CZ" altLang="en-US" sz="2000" dirty="0"/>
              <a:t> region.    </a:t>
            </a:r>
            <a:endParaRPr lang="en-US" altLang="en-US" sz="2000" dirty="0"/>
          </a:p>
        </p:txBody>
      </p:sp>
      <p:pic>
        <p:nvPicPr>
          <p:cNvPr id="61444" name="Picture 5" descr="PWS8.png">
            <a:hlinkClick r:id="rId2"/>
            <a:extLst>
              <a:ext uri="{FF2B5EF4-FFF2-40B4-BE49-F238E27FC236}">
                <a16:creationId xmlns:a16="http://schemas.microsoft.com/office/drawing/2014/main" id="{7FB184DA-77DE-403E-9FDF-A3B8B212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50" y="1868489"/>
            <a:ext cx="23812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C364D594-02BB-49AA-96C0-0A1EDD99EAB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6D37F306-3641-439A-A17F-0439047B699D}"/>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1914619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B0D4A8CE-BAD7-41EF-81B0-16BB5475FBD1}"/>
              </a:ext>
            </a:extLst>
          </p:cNvPr>
          <p:cNvSpPr>
            <a:spLocks noGrp="1"/>
          </p:cNvSpPr>
          <p:nvPr>
            <p:ph type="body" idx="1"/>
          </p:nvPr>
        </p:nvSpPr>
        <p:spPr>
          <a:xfrm>
            <a:off x="3627438" y="1600201"/>
            <a:ext cx="6583362" cy="4525963"/>
          </a:xfrm>
        </p:spPr>
        <p:txBody>
          <a:bodyPr/>
          <a:lstStyle/>
          <a:p>
            <a:pPr eaLnBrk="1" hangingPunct="1"/>
            <a:r>
              <a:rPr lang="cs-CZ" altLang="en-US">
                <a:solidFill>
                  <a:srgbClr val="FF0000"/>
                </a:solidFill>
              </a:rPr>
              <a:t>Susceptibility genes          </a:t>
            </a:r>
          </a:p>
          <a:p>
            <a:pPr lvl="4" eaLnBrk="1" hangingPunct="1">
              <a:buFontTx/>
              <a:buNone/>
            </a:pPr>
            <a:r>
              <a:rPr lang="cs-CZ" altLang="en-US"/>
              <a:t>                            </a:t>
            </a:r>
          </a:p>
        </p:txBody>
      </p:sp>
      <p:sp>
        <p:nvSpPr>
          <p:cNvPr id="89092" name="AutoShape 4">
            <a:extLst>
              <a:ext uri="{FF2B5EF4-FFF2-40B4-BE49-F238E27FC236}">
                <a16:creationId xmlns:a16="http://schemas.microsoft.com/office/drawing/2014/main" id="{5E59ACE2-2383-4EF3-8151-78E6C2480BC7}"/>
              </a:ext>
            </a:extLst>
          </p:cNvPr>
          <p:cNvSpPr>
            <a:spLocks noChangeArrowheads="1"/>
          </p:cNvSpPr>
          <p:nvPr/>
        </p:nvSpPr>
        <p:spPr bwMode="auto">
          <a:xfrm>
            <a:off x="5880100" y="2852739"/>
            <a:ext cx="4032250" cy="1152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en-US" sz="1800" b="1">
                <a:solidFill>
                  <a:schemeClr val="tx1"/>
                </a:solidFill>
                <a:latin typeface="Arial" panose="020B0604020202020204" pitchFamily="34" charset="0"/>
              </a:rPr>
              <a:t>Genome wide scans </a:t>
            </a:r>
          </a:p>
        </p:txBody>
      </p:sp>
      <p:sp>
        <p:nvSpPr>
          <p:cNvPr id="89093" name="AutoShape 5">
            <a:extLst>
              <a:ext uri="{FF2B5EF4-FFF2-40B4-BE49-F238E27FC236}">
                <a16:creationId xmlns:a16="http://schemas.microsoft.com/office/drawing/2014/main" id="{3F0C8654-5097-4312-ACE3-A731761EBD59}"/>
              </a:ext>
            </a:extLst>
          </p:cNvPr>
          <p:cNvSpPr>
            <a:spLocks noChangeArrowheads="1"/>
          </p:cNvSpPr>
          <p:nvPr/>
        </p:nvSpPr>
        <p:spPr bwMode="auto">
          <a:xfrm>
            <a:off x="2424113" y="5084764"/>
            <a:ext cx="4464050" cy="1152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en-US" sz="1800" b="1">
                <a:solidFill>
                  <a:schemeClr val="tx1"/>
                </a:solidFill>
                <a:latin typeface="Arial" panose="020B0604020202020204" pitchFamily="34" charset="0"/>
              </a:rPr>
              <a:t>Association studies focused on </a:t>
            </a:r>
          </a:p>
          <a:p>
            <a:pPr algn="ctr" eaLnBrk="1" hangingPunct="1">
              <a:spcBef>
                <a:spcPct val="0"/>
              </a:spcBef>
              <a:buClrTx/>
              <a:buSzTx/>
              <a:buFontTx/>
              <a:buNone/>
            </a:pPr>
            <a:r>
              <a:rPr lang="cs-CZ" altLang="en-US" sz="1800" b="1">
                <a:solidFill>
                  <a:schemeClr val="tx1"/>
                </a:solidFill>
                <a:latin typeface="Arial" panose="020B0604020202020204" pitchFamily="34" charset="0"/>
              </a:rPr>
              <a:t>susceptibility (candidates) </a:t>
            </a:r>
          </a:p>
          <a:p>
            <a:pPr algn="ctr" eaLnBrk="1" hangingPunct="1">
              <a:spcBef>
                <a:spcPct val="0"/>
              </a:spcBef>
              <a:buClrTx/>
              <a:buSzTx/>
              <a:buFontTx/>
              <a:buNone/>
            </a:pPr>
            <a:r>
              <a:rPr lang="cs-CZ" altLang="en-US" sz="1800" b="1">
                <a:solidFill>
                  <a:schemeClr val="tx1"/>
                </a:solidFill>
                <a:latin typeface="Arial" panose="020B0604020202020204" pitchFamily="34" charset="0"/>
              </a:rPr>
              <a:t>genes for obesity</a:t>
            </a:r>
          </a:p>
        </p:txBody>
      </p:sp>
      <p:sp>
        <p:nvSpPr>
          <p:cNvPr id="89094" name="AutoShape 6">
            <a:extLst>
              <a:ext uri="{FF2B5EF4-FFF2-40B4-BE49-F238E27FC236}">
                <a16:creationId xmlns:a16="http://schemas.microsoft.com/office/drawing/2014/main" id="{167B7188-BE3B-4563-A440-FDA03ED072BF}"/>
              </a:ext>
            </a:extLst>
          </p:cNvPr>
          <p:cNvSpPr>
            <a:spLocks noChangeArrowheads="1"/>
          </p:cNvSpPr>
          <p:nvPr/>
        </p:nvSpPr>
        <p:spPr bwMode="auto">
          <a:xfrm>
            <a:off x="7175501" y="4437064"/>
            <a:ext cx="3241675" cy="21605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en-US" sz="1800" b="1">
              <a:solidFill>
                <a:schemeClr val="tx1"/>
              </a:solidFill>
              <a:latin typeface="Arial" panose="020B0604020202020204" pitchFamily="34" charset="0"/>
            </a:endParaRPr>
          </a:p>
          <a:p>
            <a:pPr eaLnBrk="1" hangingPunct="1">
              <a:spcBef>
                <a:spcPct val="0"/>
              </a:spcBef>
              <a:buClrTx/>
              <a:buSzTx/>
              <a:buFontTx/>
              <a:buNone/>
            </a:pPr>
            <a:r>
              <a:rPr lang="cs-CZ" altLang="en-US" sz="1800" b="1">
                <a:solidFill>
                  <a:schemeClr val="tx1"/>
                </a:solidFill>
                <a:latin typeface="Arial" panose="020B0604020202020204" pitchFamily="34" charset="0"/>
              </a:rPr>
              <a:t>Metaanalysis of candidate </a:t>
            </a:r>
          </a:p>
          <a:p>
            <a:pPr eaLnBrk="1" hangingPunct="1">
              <a:spcBef>
                <a:spcPct val="0"/>
              </a:spcBef>
              <a:buClrTx/>
              <a:buSzTx/>
              <a:buFontTx/>
              <a:buNone/>
            </a:pPr>
            <a:r>
              <a:rPr lang="cs-CZ" altLang="en-US" sz="1800" b="1">
                <a:solidFill>
                  <a:schemeClr val="tx1"/>
                </a:solidFill>
                <a:latin typeface="Arial" panose="020B0604020202020204" pitchFamily="34" charset="0"/>
              </a:rPr>
              <a:t>genes identified by </a:t>
            </a:r>
          </a:p>
          <a:p>
            <a:pPr eaLnBrk="1" hangingPunct="1">
              <a:spcBef>
                <a:spcPct val="0"/>
              </a:spcBef>
              <a:buClrTx/>
              <a:buSzTx/>
              <a:buFontTx/>
              <a:buNone/>
            </a:pPr>
            <a:r>
              <a:rPr lang="cs-CZ" altLang="en-US" sz="1800" b="1">
                <a:solidFill>
                  <a:schemeClr val="tx1"/>
                </a:solidFill>
                <a:latin typeface="Arial" panose="020B0604020202020204" pitchFamily="34" charset="0"/>
              </a:rPr>
              <a:t>different methods</a:t>
            </a:r>
          </a:p>
        </p:txBody>
      </p:sp>
      <p:sp>
        <p:nvSpPr>
          <p:cNvPr id="62470" name="AutoShape 7">
            <a:extLst>
              <a:ext uri="{FF2B5EF4-FFF2-40B4-BE49-F238E27FC236}">
                <a16:creationId xmlns:a16="http://schemas.microsoft.com/office/drawing/2014/main" id="{A7E2CA63-E61C-42B6-AABE-963790B619B2}"/>
              </a:ext>
            </a:extLst>
          </p:cNvPr>
          <p:cNvSpPr>
            <a:spLocks noChangeArrowheads="1"/>
          </p:cNvSpPr>
          <p:nvPr/>
        </p:nvSpPr>
        <p:spPr bwMode="auto">
          <a:xfrm>
            <a:off x="4295775" y="2276475"/>
            <a:ext cx="1079500" cy="2592388"/>
          </a:xfrm>
          <a:prstGeom prst="downArrow">
            <a:avLst>
              <a:gd name="adj1" fmla="val 50000"/>
              <a:gd name="adj2" fmla="val 600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62471" name="AutoShape 8">
            <a:extLst>
              <a:ext uri="{FF2B5EF4-FFF2-40B4-BE49-F238E27FC236}">
                <a16:creationId xmlns:a16="http://schemas.microsoft.com/office/drawing/2014/main" id="{897635BD-5A32-489E-8A14-5118F4C0117C}"/>
              </a:ext>
            </a:extLst>
          </p:cNvPr>
          <p:cNvSpPr>
            <a:spLocks noChangeArrowheads="1"/>
          </p:cNvSpPr>
          <p:nvPr/>
        </p:nvSpPr>
        <p:spPr bwMode="auto">
          <a:xfrm>
            <a:off x="6167438" y="2308225"/>
            <a:ext cx="1873250" cy="647700"/>
          </a:xfrm>
          <a:prstGeom prst="downArrowCallout">
            <a:avLst>
              <a:gd name="adj1" fmla="val 72304"/>
              <a:gd name="adj2" fmla="val 72304"/>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89097" name="AutoShape 9">
            <a:extLst>
              <a:ext uri="{FF2B5EF4-FFF2-40B4-BE49-F238E27FC236}">
                <a16:creationId xmlns:a16="http://schemas.microsoft.com/office/drawing/2014/main" id="{D73AC0B3-2D14-4FFF-A17F-BA2E1546FF4C}"/>
              </a:ext>
            </a:extLst>
          </p:cNvPr>
          <p:cNvSpPr>
            <a:spLocks noChangeArrowheads="1"/>
          </p:cNvSpPr>
          <p:nvPr/>
        </p:nvSpPr>
        <p:spPr bwMode="auto">
          <a:xfrm>
            <a:off x="5880101" y="6308726"/>
            <a:ext cx="1800225" cy="360363"/>
          </a:xfrm>
          <a:prstGeom prst="curvedUpArrow">
            <a:avLst>
              <a:gd name="adj1" fmla="val 99912"/>
              <a:gd name="adj2" fmla="val 19982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89098" name="AutoShape 10">
            <a:extLst>
              <a:ext uri="{FF2B5EF4-FFF2-40B4-BE49-F238E27FC236}">
                <a16:creationId xmlns:a16="http://schemas.microsoft.com/office/drawing/2014/main" id="{5C9CB6F1-EE03-4D23-A5C9-3F095A4D2519}"/>
              </a:ext>
            </a:extLst>
          </p:cNvPr>
          <p:cNvSpPr>
            <a:spLocks noChangeArrowheads="1"/>
          </p:cNvSpPr>
          <p:nvPr/>
        </p:nvSpPr>
        <p:spPr bwMode="auto">
          <a:xfrm>
            <a:off x="8988425" y="2192339"/>
            <a:ext cx="14414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cs-CZ" altLang="en-US" sz="2800" dirty="0">
                <a:effectLst>
                  <a:outerShdw blurRad="38100" dist="38100" dir="2700000" algn="tl">
                    <a:srgbClr val="FFFFFF"/>
                  </a:outerShdw>
                </a:effectLst>
                <a:latin typeface="Arial" charset="0"/>
                <a:cs typeface="Arial" charset="0"/>
              </a:rPr>
              <a:t>QTL </a:t>
            </a:r>
          </a:p>
          <a:p>
            <a:pPr algn="ctr">
              <a:defRPr/>
            </a:pPr>
            <a:r>
              <a:rPr lang="cs-CZ" altLang="en-US" sz="1050" b="1" dirty="0">
                <a:effectLst>
                  <a:outerShdw blurRad="38100" dist="38100" dir="2700000" algn="tl">
                    <a:srgbClr val="FFFFFF"/>
                  </a:outerShdw>
                </a:effectLst>
                <a:latin typeface="Arial" charset="0"/>
                <a:cs typeface="Arial" charset="0"/>
              </a:rPr>
              <a:t>(</a:t>
            </a:r>
            <a:r>
              <a:rPr lang="cs-CZ" altLang="en-US" sz="1050" b="1" dirty="0" err="1">
                <a:effectLst>
                  <a:outerShdw blurRad="38100" dist="38100" dir="2700000" algn="tl">
                    <a:srgbClr val="FFFFFF"/>
                  </a:outerShdw>
                </a:effectLst>
                <a:latin typeface="Arial" charset="0"/>
                <a:cs typeface="Arial" charset="0"/>
              </a:rPr>
              <a:t>quantitative</a:t>
            </a:r>
            <a:r>
              <a:rPr lang="cs-CZ" altLang="en-US" sz="1050" b="1" dirty="0">
                <a:effectLst>
                  <a:outerShdw blurRad="38100" dist="38100" dir="2700000" algn="tl">
                    <a:srgbClr val="FFFFFF"/>
                  </a:outerShdw>
                </a:effectLst>
                <a:latin typeface="Arial" charset="0"/>
                <a:cs typeface="Arial" charset="0"/>
              </a:rPr>
              <a:t> </a:t>
            </a:r>
            <a:r>
              <a:rPr lang="cs-CZ" altLang="en-US" sz="1050" b="1" dirty="0" err="1">
                <a:effectLst>
                  <a:outerShdw blurRad="38100" dist="38100" dir="2700000" algn="tl">
                    <a:srgbClr val="FFFFFF"/>
                  </a:outerShdw>
                </a:effectLst>
                <a:latin typeface="Arial" charset="0"/>
                <a:cs typeface="Arial" charset="0"/>
              </a:rPr>
              <a:t>trait</a:t>
            </a:r>
            <a:r>
              <a:rPr lang="cs-CZ" altLang="en-US" sz="1050" b="1" dirty="0">
                <a:effectLst>
                  <a:outerShdw blurRad="38100" dist="38100" dir="2700000" algn="tl">
                    <a:srgbClr val="FFFFFF"/>
                  </a:outerShdw>
                </a:effectLst>
                <a:latin typeface="Arial" charset="0"/>
                <a:cs typeface="Arial" charset="0"/>
              </a:rPr>
              <a:t> </a:t>
            </a:r>
            <a:r>
              <a:rPr lang="cs-CZ" altLang="en-US" sz="1050" b="1" dirty="0" err="1">
                <a:effectLst>
                  <a:outerShdw blurRad="38100" dist="38100" dir="2700000" algn="tl">
                    <a:srgbClr val="FFFFFF"/>
                  </a:outerShdw>
                </a:effectLst>
                <a:latin typeface="Arial" charset="0"/>
                <a:cs typeface="Arial" charset="0"/>
              </a:rPr>
              <a:t>locus</a:t>
            </a:r>
            <a:r>
              <a:rPr lang="cs-CZ" altLang="en-US" sz="1050" b="1" dirty="0">
                <a:effectLst>
                  <a:outerShdw blurRad="38100" dist="38100" dir="2700000" algn="tl">
                    <a:srgbClr val="FFFFFF"/>
                  </a:outerShdw>
                </a:effectLst>
                <a:latin typeface="Arial" charset="0"/>
                <a:cs typeface="Arial" charset="0"/>
              </a:rPr>
              <a:t>)</a:t>
            </a:r>
          </a:p>
        </p:txBody>
      </p:sp>
      <p:sp>
        <p:nvSpPr>
          <p:cNvPr id="62474" name="Rectangle 2">
            <a:extLst>
              <a:ext uri="{FF2B5EF4-FFF2-40B4-BE49-F238E27FC236}">
                <a16:creationId xmlns:a16="http://schemas.microsoft.com/office/drawing/2014/main" id="{5C992656-2E0E-4092-80F4-964B34CEEEB0}"/>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en-US" sz="2800">
                <a:solidFill>
                  <a:schemeClr val="bg1"/>
                </a:solidFill>
                <a:latin typeface="Arial" panose="020B0604020202020204" pitchFamily="34" charset="0"/>
              </a:rPr>
              <a:t>OBESITY AS A COMMON (COMPLEX) DISEASE</a:t>
            </a:r>
          </a:p>
        </p:txBody>
      </p:sp>
      <p:sp>
        <p:nvSpPr>
          <p:cNvPr id="2" name="Zástupný symbol pro zápatí 1">
            <a:extLst>
              <a:ext uri="{FF2B5EF4-FFF2-40B4-BE49-F238E27FC236}">
                <a16:creationId xmlns:a16="http://schemas.microsoft.com/office/drawing/2014/main" id="{E17C24B9-2A5F-465C-A01D-144D046053A8}"/>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49C49D13-571E-4D99-B8F5-C1B0B697A44A}"/>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Tree>
    <p:extLst>
      <p:ext uri="{BB962C8B-B14F-4D97-AF65-F5344CB8AC3E}">
        <p14:creationId xmlns:p14="http://schemas.microsoft.com/office/powerpoint/2010/main" val="1738101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500" fill="hold"/>
                                        <p:tgtEl>
                                          <p:spTgt spid="89092"/>
                                        </p:tgtEl>
                                        <p:attrNameLst>
                                          <p:attrName>ppt_w</p:attrName>
                                        </p:attrNameLst>
                                      </p:cBhvr>
                                      <p:tavLst>
                                        <p:tav tm="0">
                                          <p:val>
                                            <p:fltVal val="0"/>
                                          </p:val>
                                        </p:tav>
                                        <p:tav tm="100000">
                                          <p:val>
                                            <p:strVal val="#ppt_w"/>
                                          </p:val>
                                        </p:tav>
                                      </p:tavLst>
                                    </p:anim>
                                    <p:anim calcmode="lin" valueType="num">
                                      <p:cBhvr>
                                        <p:cTn id="8" dur="500" fill="hold"/>
                                        <p:tgtEl>
                                          <p:spTgt spid="89092"/>
                                        </p:tgtEl>
                                        <p:attrNameLst>
                                          <p:attrName>ppt_h</p:attrName>
                                        </p:attrNameLst>
                                      </p:cBhvr>
                                      <p:tavLst>
                                        <p:tav tm="0">
                                          <p:val>
                                            <p:fltVal val="0"/>
                                          </p:val>
                                        </p:tav>
                                        <p:tav tm="100000">
                                          <p:val>
                                            <p:strVal val="#ppt_h"/>
                                          </p:val>
                                        </p:tav>
                                      </p:tavLst>
                                    </p:anim>
                                    <p:animEffect transition="in" filter="fade">
                                      <p:cBhvr>
                                        <p:cTn id="9" dur="500"/>
                                        <p:tgtEl>
                                          <p:spTgt spid="890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9098"/>
                                        </p:tgtEl>
                                        <p:attrNameLst>
                                          <p:attrName>style.visibility</p:attrName>
                                        </p:attrNameLst>
                                      </p:cBhvr>
                                      <p:to>
                                        <p:strVal val="visible"/>
                                      </p:to>
                                    </p:set>
                                    <p:anim calcmode="lin" valueType="num">
                                      <p:cBhvr>
                                        <p:cTn id="14" dur="500" fill="hold"/>
                                        <p:tgtEl>
                                          <p:spTgt spid="89098"/>
                                        </p:tgtEl>
                                        <p:attrNameLst>
                                          <p:attrName>ppt_w</p:attrName>
                                        </p:attrNameLst>
                                      </p:cBhvr>
                                      <p:tavLst>
                                        <p:tav tm="0">
                                          <p:val>
                                            <p:fltVal val="0"/>
                                          </p:val>
                                        </p:tav>
                                        <p:tav tm="100000">
                                          <p:val>
                                            <p:strVal val="#ppt_w"/>
                                          </p:val>
                                        </p:tav>
                                      </p:tavLst>
                                    </p:anim>
                                    <p:anim calcmode="lin" valueType="num">
                                      <p:cBhvr>
                                        <p:cTn id="15" dur="500" fill="hold"/>
                                        <p:tgtEl>
                                          <p:spTgt spid="89098"/>
                                        </p:tgtEl>
                                        <p:attrNameLst>
                                          <p:attrName>ppt_h</p:attrName>
                                        </p:attrNameLst>
                                      </p:cBhvr>
                                      <p:tavLst>
                                        <p:tav tm="0">
                                          <p:val>
                                            <p:fltVal val="0"/>
                                          </p:val>
                                        </p:tav>
                                        <p:tav tm="100000">
                                          <p:val>
                                            <p:strVal val="#ppt_h"/>
                                          </p:val>
                                        </p:tav>
                                      </p:tavLst>
                                    </p:anim>
                                    <p:animEffect transition="in" filter="fade">
                                      <p:cBhvr>
                                        <p:cTn id="16" dur="500"/>
                                        <p:tgtEl>
                                          <p:spTgt spid="890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9093"/>
                                        </p:tgtEl>
                                        <p:attrNameLst>
                                          <p:attrName>style.visibility</p:attrName>
                                        </p:attrNameLst>
                                      </p:cBhvr>
                                      <p:to>
                                        <p:strVal val="visible"/>
                                      </p:to>
                                    </p:set>
                                    <p:anim calcmode="lin" valueType="num">
                                      <p:cBhvr>
                                        <p:cTn id="21" dur="500" fill="hold"/>
                                        <p:tgtEl>
                                          <p:spTgt spid="89093"/>
                                        </p:tgtEl>
                                        <p:attrNameLst>
                                          <p:attrName>ppt_w</p:attrName>
                                        </p:attrNameLst>
                                      </p:cBhvr>
                                      <p:tavLst>
                                        <p:tav tm="0">
                                          <p:val>
                                            <p:fltVal val="0"/>
                                          </p:val>
                                        </p:tav>
                                        <p:tav tm="100000">
                                          <p:val>
                                            <p:strVal val="#ppt_w"/>
                                          </p:val>
                                        </p:tav>
                                      </p:tavLst>
                                    </p:anim>
                                    <p:anim calcmode="lin" valueType="num">
                                      <p:cBhvr>
                                        <p:cTn id="22" dur="500" fill="hold"/>
                                        <p:tgtEl>
                                          <p:spTgt spid="89093"/>
                                        </p:tgtEl>
                                        <p:attrNameLst>
                                          <p:attrName>ppt_h</p:attrName>
                                        </p:attrNameLst>
                                      </p:cBhvr>
                                      <p:tavLst>
                                        <p:tav tm="0">
                                          <p:val>
                                            <p:fltVal val="0"/>
                                          </p:val>
                                        </p:tav>
                                        <p:tav tm="100000">
                                          <p:val>
                                            <p:strVal val="#ppt_h"/>
                                          </p:val>
                                        </p:tav>
                                      </p:tavLst>
                                    </p:anim>
                                    <p:animEffect transition="in" filter="fade">
                                      <p:cBhvr>
                                        <p:cTn id="23" dur="500"/>
                                        <p:tgtEl>
                                          <p:spTgt spid="890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9097"/>
                                        </p:tgtEl>
                                        <p:attrNameLst>
                                          <p:attrName>style.visibility</p:attrName>
                                        </p:attrNameLst>
                                      </p:cBhvr>
                                      <p:to>
                                        <p:strVal val="visible"/>
                                      </p:to>
                                    </p:set>
                                    <p:anim calcmode="lin" valueType="num">
                                      <p:cBhvr>
                                        <p:cTn id="28" dur="500" fill="hold"/>
                                        <p:tgtEl>
                                          <p:spTgt spid="89097"/>
                                        </p:tgtEl>
                                        <p:attrNameLst>
                                          <p:attrName>ppt_w</p:attrName>
                                        </p:attrNameLst>
                                      </p:cBhvr>
                                      <p:tavLst>
                                        <p:tav tm="0">
                                          <p:val>
                                            <p:fltVal val="0"/>
                                          </p:val>
                                        </p:tav>
                                        <p:tav tm="100000">
                                          <p:val>
                                            <p:strVal val="#ppt_w"/>
                                          </p:val>
                                        </p:tav>
                                      </p:tavLst>
                                    </p:anim>
                                    <p:anim calcmode="lin" valueType="num">
                                      <p:cBhvr>
                                        <p:cTn id="29" dur="500" fill="hold"/>
                                        <p:tgtEl>
                                          <p:spTgt spid="89097"/>
                                        </p:tgtEl>
                                        <p:attrNameLst>
                                          <p:attrName>ppt_h</p:attrName>
                                        </p:attrNameLst>
                                      </p:cBhvr>
                                      <p:tavLst>
                                        <p:tav tm="0">
                                          <p:val>
                                            <p:fltVal val="0"/>
                                          </p:val>
                                        </p:tav>
                                        <p:tav tm="100000">
                                          <p:val>
                                            <p:strVal val="#ppt_h"/>
                                          </p:val>
                                        </p:tav>
                                      </p:tavLst>
                                    </p:anim>
                                    <p:animEffect transition="in" filter="fade">
                                      <p:cBhvr>
                                        <p:cTn id="30" dur="500"/>
                                        <p:tgtEl>
                                          <p:spTgt spid="89097"/>
                                        </p:tgtEl>
                                      </p:cBhvr>
                                    </p:animEffect>
                                  </p:childTnLst>
                                </p:cTn>
                              </p:par>
                            </p:childTnLst>
                          </p:cTn>
                        </p:par>
                        <p:par>
                          <p:cTn id="31" fill="hold" nodeType="afterGroup">
                            <p:stCondLst>
                              <p:cond delay="500"/>
                            </p:stCondLst>
                            <p:childTnLst>
                              <p:par>
                                <p:cTn id="32" presetID="53" presetClass="entr" presetSubtype="0" fill="hold" grpId="0" nodeType="afterEffect">
                                  <p:stCondLst>
                                    <p:cond delay="0"/>
                                  </p:stCondLst>
                                  <p:childTnLst>
                                    <p:set>
                                      <p:cBhvr>
                                        <p:cTn id="33" dur="1" fill="hold">
                                          <p:stCondLst>
                                            <p:cond delay="0"/>
                                          </p:stCondLst>
                                        </p:cTn>
                                        <p:tgtEl>
                                          <p:spTgt spid="89094"/>
                                        </p:tgtEl>
                                        <p:attrNameLst>
                                          <p:attrName>style.visibility</p:attrName>
                                        </p:attrNameLst>
                                      </p:cBhvr>
                                      <p:to>
                                        <p:strVal val="visible"/>
                                      </p:to>
                                    </p:set>
                                    <p:anim calcmode="lin" valueType="num">
                                      <p:cBhvr>
                                        <p:cTn id="34" dur="500" fill="hold"/>
                                        <p:tgtEl>
                                          <p:spTgt spid="89094"/>
                                        </p:tgtEl>
                                        <p:attrNameLst>
                                          <p:attrName>ppt_w</p:attrName>
                                        </p:attrNameLst>
                                      </p:cBhvr>
                                      <p:tavLst>
                                        <p:tav tm="0">
                                          <p:val>
                                            <p:fltVal val="0"/>
                                          </p:val>
                                        </p:tav>
                                        <p:tav tm="100000">
                                          <p:val>
                                            <p:strVal val="#ppt_w"/>
                                          </p:val>
                                        </p:tav>
                                      </p:tavLst>
                                    </p:anim>
                                    <p:anim calcmode="lin" valueType="num">
                                      <p:cBhvr>
                                        <p:cTn id="35" dur="500" fill="hold"/>
                                        <p:tgtEl>
                                          <p:spTgt spid="89094"/>
                                        </p:tgtEl>
                                        <p:attrNameLst>
                                          <p:attrName>ppt_h</p:attrName>
                                        </p:attrNameLst>
                                      </p:cBhvr>
                                      <p:tavLst>
                                        <p:tav tm="0">
                                          <p:val>
                                            <p:fltVal val="0"/>
                                          </p:val>
                                        </p:tav>
                                        <p:tav tm="100000">
                                          <p:val>
                                            <p:strVal val="#ppt_h"/>
                                          </p:val>
                                        </p:tav>
                                      </p:tavLst>
                                    </p:anim>
                                    <p:animEffect transition="in" filter="fade">
                                      <p:cBhvr>
                                        <p:cTn id="36"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3" grpId="0" animBg="1"/>
      <p:bldP spid="89094" grpId="0" animBg="1"/>
      <p:bldP spid="89097" grpId="0" animBg="1"/>
      <p:bldP spid="8909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a:extLst>
              <a:ext uri="{FF2B5EF4-FFF2-40B4-BE49-F238E27FC236}">
                <a16:creationId xmlns:a16="http://schemas.microsoft.com/office/drawing/2014/main" id="{D8A34394-D693-458C-BA51-32B4F6D1C0F1}"/>
              </a:ext>
            </a:extLst>
          </p:cNvPr>
          <p:cNvSpPr>
            <a:spLocks noGrp="1"/>
          </p:cNvSpPr>
          <p:nvPr>
            <p:ph type="title"/>
          </p:nvPr>
        </p:nvSpPr>
        <p:spPr/>
        <p:txBody>
          <a:bodyPr>
            <a:normAutofit fontScale="90000"/>
          </a:bodyPr>
          <a:lstStyle/>
          <a:p>
            <a:pPr fontAlgn="auto">
              <a:spcAft>
                <a:spcPts val="0"/>
              </a:spcAft>
              <a:defRPr/>
            </a:pPr>
            <a:r>
              <a:rPr lang="cs-CZ" altLang="en-US" dirty="0" err="1"/>
              <a:t>Future</a:t>
            </a:r>
            <a:br>
              <a:rPr lang="cs-CZ" altLang="en-US" dirty="0"/>
            </a:br>
            <a:r>
              <a:rPr lang="cs-CZ" altLang="en-US" dirty="0"/>
              <a:t> </a:t>
            </a:r>
            <a:endParaRPr lang="en-US" altLang="en-US" dirty="0"/>
          </a:p>
        </p:txBody>
      </p:sp>
      <p:sp>
        <p:nvSpPr>
          <p:cNvPr id="63491" name="Zástupný symbol pro obsah 2">
            <a:extLst>
              <a:ext uri="{FF2B5EF4-FFF2-40B4-BE49-F238E27FC236}">
                <a16:creationId xmlns:a16="http://schemas.microsoft.com/office/drawing/2014/main" id="{7272CF6C-C5D7-490F-ACA5-1F5FF2C4C830}"/>
              </a:ext>
            </a:extLst>
          </p:cNvPr>
          <p:cNvSpPr>
            <a:spLocks noGrp="1"/>
          </p:cNvSpPr>
          <p:nvPr>
            <p:ph idx="1"/>
          </p:nvPr>
        </p:nvSpPr>
        <p:spPr/>
        <p:txBody>
          <a:bodyPr/>
          <a:lstStyle/>
          <a:p>
            <a:pPr eaLnBrk="1" hangingPunct="1"/>
            <a:endParaRPr lang="en-US" altLang="en-US"/>
          </a:p>
          <a:p>
            <a:pPr eaLnBrk="1" hangingPunct="1"/>
            <a:r>
              <a:rPr lang="en-US" altLang="en-US" sz="1800">
                <a:hlinkClick r:id="rId2"/>
              </a:rPr>
              <a:t>BMC Med</a:t>
            </a:r>
            <a:r>
              <a:rPr lang="en-US" altLang="en-US" sz="1800"/>
              <a:t>. 2017; 15: 50. </a:t>
            </a:r>
          </a:p>
          <a:p>
            <a:pPr eaLnBrk="1" hangingPunct="1"/>
            <a:r>
              <a:rPr lang="en-US" altLang="en-US" sz="1800"/>
              <a:t>Published online 2017 Mar 7. doi:  </a:t>
            </a:r>
            <a:r>
              <a:rPr lang="en-US" altLang="en-US" sz="1800">
                <a:hlinkClick r:id="rId3"/>
              </a:rPr>
              <a:t>10.1186/s12916-017-0800-1</a:t>
            </a:r>
            <a:endParaRPr lang="en-US" altLang="en-US" sz="1800"/>
          </a:p>
          <a:p>
            <a:pPr eaLnBrk="1" hangingPunct="1"/>
            <a:r>
              <a:rPr lang="en-US" altLang="en-US" sz="1800"/>
              <a:t>PMCID: PMC5340003</a:t>
            </a:r>
          </a:p>
          <a:p>
            <a:pPr eaLnBrk="1" hangingPunct="1"/>
            <a:r>
              <a:rPr lang="en-US" altLang="en-US" sz="1800" b="1"/>
              <a:t>Developmental pathways to adiposity begin before birth and are influenced by genotype, prenatal environment and epigenome</a:t>
            </a:r>
          </a:p>
          <a:p>
            <a:pPr eaLnBrk="1" hangingPunct="1"/>
            <a:r>
              <a:rPr lang="en-US" altLang="en-US" sz="1800">
                <a:hlinkClick r:id="rId4"/>
              </a:rPr>
              <a:t>Xinyi Lin</a:t>
            </a:r>
            <a:r>
              <a:rPr lang="en-US" altLang="en-US" sz="1800"/>
              <a:t>,</a:t>
            </a:r>
            <a:r>
              <a:rPr lang="en-US" altLang="en-US" sz="1800" baseline="30000"/>
              <a:t>#1</a:t>
            </a:r>
            <a:r>
              <a:rPr lang="en-US" altLang="en-US" sz="1800"/>
              <a:t> </a:t>
            </a:r>
            <a:r>
              <a:rPr lang="en-US" altLang="en-US" sz="1800">
                <a:hlinkClick r:id="rId5"/>
              </a:rPr>
              <a:t>Ives Yubin Lim</a:t>
            </a:r>
            <a:r>
              <a:rPr lang="en-US" altLang="en-US" sz="1800"/>
              <a:t>,</a:t>
            </a:r>
            <a:r>
              <a:rPr lang="en-US" altLang="en-US" sz="1800" baseline="30000"/>
              <a:t>#1,2</a:t>
            </a:r>
            <a:r>
              <a:rPr lang="en-US" altLang="en-US" sz="1800"/>
              <a:t> </a:t>
            </a:r>
            <a:r>
              <a:rPr lang="en-US" altLang="en-US" sz="1800">
                <a:hlinkClick r:id="rId6"/>
              </a:rPr>
              <a:t>Yonghui Wu</a:t>
            </a:r>
            <a:r>
              <a:rPr lang="en-US" altLang="en-US" sz="1800"/>
              <a:t>,</a:t>
            </a:r>
            <a:r>
              <a:rPr lang="en-US" altLang="en-US" sz="1800" baseline="30000"/>
              <a:t>1</a:t>
            </a:r>
            <a:r>
              <a:rPr lang="en-US" altLang="en-US" sz="1800"/>
              <a:t> </a:t>
            </a:r>
            <a:r>
              <a:rPr lang="en-US" altLang="en-US" sz="1800">
                <a:hlinkClick r:id="rId7"/>
              </a:rPr>
              <a:t>Ai Ling Teh</a:t>
            </a:r>
            <a:r>
              <a:rPr lang="en-US" altLang="en-US" sz="1800"/>
              <a:t>,</a:t>
            </a:r>
            <a:r>
              <a:rPr lang="en-US" altLang="en-US" sz="1800" baseline="30000"/>
              <a:t>1</a:t>
            </a:r>
            <a:r>
              <a:rPr lang="en-US" altLang="en-US" sz="1800"/>
              <a:t> </a:t>
            </a:r>
            <a:r>
              <a:rPr lang="en-US" altLang="en-US" sz="1800">
                <a:hlinkClick r:id="rId8"/>
              </a:rPr>
              <a:t>Li Chen</a:t>
            </a:r>
            <a:r>
              <a:rPr lang="en-US" altLang="en-US" sz="1800"/>
              <a:t>,</a:t>
            </a:r>
            <a:r>
              <a:rPr lang="en-US" altLang="en-US" sz="1800" baseline="30000"/>
              <a:t>1</a:t>
            </a:r>
            <a:r>
              <a:rPr lang="en-US" altLang="en-US" sz="1800"/>
              <a:t> </a:t>
            </a:r>
            <a:r>
              <a:rPr lang="en-US" altLang="en-US" sz="1800">
                <a:hlinkClick r:id="rId9"/>
              </a:rPr>
              <a:t>Izzuddin M. Aris</a:t>
            </a:r>
            <a:r>
              <a:rPr lang="en-US" altLang="en-US" sz="1800"/>
              <a:t>,</a:t>
            </a:r>
            <a:r>
              <a:rPr lang="en-US" altLang="en-US" sz="1800" baseline="30000"/>
              <a:t>1</a:t>
            </a:r>
            <a:r>
              <a:rPr lang="en-US" altLang="en-US" sz="1800"/>
              <a:t> </a:t>
            </a:r>
            <a:r>
              <a:rPr lang="en-US" altLang="en-US" sz="1800">
                <a:hlinkClick r:id="rId10"/>
              </a:rPr>
              <a:t>Shu E. Soh</a:t>
            </a:r>
            <a:r>
              <a:rPr lang="en-US" altLang="en-US" sz="1800"/>
              <a:t>,</a:t>
            </a:r>
            <a:r>
              <a:rPr lang="en-US" altLang="en-US" sz="1800" baseline="30000"/>
              <a:t>1,3</a:t>
            </a:r>
            <a:r>
              <a:rPr lang="en-US" altLang="en-US" sz="1800"/>
              <a:t> </a:t>
            </a:r>
            <a:r>
              <a:rPr lang="en-US" altLang="en-US" sz="1800">
                <a:hlinkClick r:id="rId11"/>
              </a:rPr>
              <a:t>Mya Thway Tint</a:t>
            </a:r>
            <a:r>
              <a:rPr lang="en-US" altLang="en-US" sz="1800"/>
              <a:t>,</a:t>
            </a:r>
            <a:r>
              <a:rPr lang="en-US" altLang="en-US" sz="1800" baseline="30000"/>
              <a:t>2,3</a:t>
            </a:r>
            <a:r>
              <a:rPr lang="en-US" altLang="en-US" sz="1800"/>
              <a:t> </a:t>
            </a:r>
            <a:r>
              <a:rPr lang="en-US" altLang="en-US" sz="1800">
                <a:hlinkClick r:id="rId12"/>
              </a:rPr>
              <a:t>Julia L. MacIsaac</a:t>
            </a:r>
            <a:r>
              <a:rPr lang="en-US" altLang="en-US" sz="1800"/>
              <a:t>,</a:t>
            </a:r>
            <a:r>
              <a:rPr lang="en-US" altLang="en-US" sz="1800" baseline="30000"/>
              <a:t>4</a:t>
            </a:r>
            <a:r>
              <a:rPr lang="en-US" altLang="en-US" sz="1800"/>
              <a:t> </a:t>
            </a:r>
            <a:r>
              <a:rPr lang="en-US" altLang="en-US" sz="1800">
                <a:hlinkClick r:id="rId13"/>
              </a:rPr>
              <a:t>Alexander M. Morin</a:t>
            </a:r>
            <a:r>
              <a:rPr lang="en-US" altLang="en-US" sz="1800"/>
              <a:t>,</a:t>
            </a:r>
            <a:r>
              <a:rPr lang="en-US" altLang="en-US" sz="1800" baseline="30000"/>
              <a:t>4</a:t>
            </a:r>
            <a:r>
              <a:rPr lang="en-US" altLang="en-US" sz="1800"/>
              <a:t> </a:t>
            </a:r>
            <a:r>
              <a:rPr lang="en-US" altLang="en-US" sz="1800">
                <a:hlinkClick r:id="rId14"/>
              </a:rPr>
              <a:t>Fabian Yap</a:t>
            </a:r>
            <a:r>
              <a:rPr lang="en-US" altLang="en-US" sz="1800"/>
              <a:t>,</a:t>
            </a:r>
            <a:r>
              <a:rPr lang="en-US" altLang="en-US" sz="1800" baseline="30000"/>
              <a:t>5</a:t>
            </a:r>
            <a:r>
              <a:rPr lang="en-US" altLang="en-US" sz="1800"/>
              <a:t> </a:t>
            </a:r>
            <a:r>
              <a:rPr lang="en-US" altLang="en-US" sz="1800">
                <a:hlinkClick r:id="rId15"/>
              </a:rPr>
              <a:t>Kok Hian Tan</a:t>
            </a:r>
            <a:r>
              <a:rPr lang="en-US" altLang="en-US" sz="1800"/>
              <a:t>,</a:t>
            </a:r>
            <a:r>
              <a:rPr lang="en-US" altLang="en-US" sz="1800" baseline="30000"/>
              <a:t>5</a:t>
            </a:r>
            <a:r>
              <a:rPr lang="en-US" altLang="en-US" sz="1800"/>
              <a:t> </a:t>
            </a:r>
            <a:r>
              <a:rPr lang="en-US" altLang="en-US" sz="1800">
                <a:hlinkClick r:id="rId16"/>
              </a:rPr>
              <a:t>Seang Mei Saw</a:t>
            </a:r>
            <a:r>
              <a:rPr lang="en-US" altLang="en-US" sz="1800"/>
              <a:t>,</a:t>
            </a:r>
            <a:r>
              <a:rPr lang="en-US" altLang="en-US" sz="1800" baseline="30000"/>
              <a:t>6,7,8</a:t>
            </a:r>
            <a:r>
              <a:rPr lang="en-US" altLang="en-US" sz="1800"/>
              <a:t> </a:t>
            </a:r>
            <a:r>
              <a:rPr lang="en-US" altLang="en-US" sz="1800">
                <a:hlinkClick r:id="rId17"/>
              </a:rPr>
              <a:t>Michael S. Kobor</a:t>
            </a:r>
            <a:r>
              <a:rPr lang="en-US" altLang="en-US" sz="1800"/>
              <a:t>,</a:t>
            </a:r>
            <a:r>
              <a:rPr lang="en-US" altLang="en-US" sz="1800" baseline="30000"/>
              <a:t>4</a:t>
            </a:r>
            <a:r>
              <a:rPr lang="en-US" altLang="en-US" sz="1800"/>
              <a:t> </a:t>
            </a:r>
            <a:r>
              <a:rPr lang="en-US" altLang="en-US" sz="1800">
                <a:hlinkClick r:id="rId18"/>
              </a:rPr>
              <a:t>Michael J. Meaney</a:t>
            </a:r>
            <a:r>
              <a:rPr lang="en-US" altLang="en-US" sz="1800"/>
              <a:t>,</a:t>
            </a:r>
            <a:r>
              <a:rPr lang="en-US" altLang="en-US" sz="1800" baseline="30000"/>
              <a:t>1,9</a:t>
            </a:r>
            <a:r>
              <a:rPr lang="en-US" altLang="en-US" sz="1800"/>
              <a:t> </a:t>
            </a:r>
            <a:r>
              <a:rPr lang="en-US" altLang="en-US" sz="1800">
                <a:hlinkClick r:id="rId19"/>
              </a:rPr>
              <a:t>Keith M. Godfrey</a:t>
            </a:r>
            <a:r>
              <a:rPr lang="en-US" altLang="en-US" sz="1800"/>
              <a:t>,</a:t>
            </a:r>
            <a:r>
              <a:rPr lang="en-US" altLang="en-US" sz="1800" baseline="30000"/>
              <a:t>10</a:t>
            </a:r>
            <a:r>
              <a:rPr lang="en-US" altLang="en-US" sz="1800"/>
              <a:t> </a:t>
            </a:r>
            <a:r>
              <a:rPr lang="en-US" altLang="en-US" sz="1800">
                <a:hlinkClick r:id="rId20"/>
              </a:rPr>
              <a:t>Yap Seng Chong</a:t>
            </a:r>
            <a:r>
              <a:rPr lang="en-US" altLang="en-US" sz="1800"/>
              <a:t>,</a:t>
            </a:r>
            <a:r>
              <a:rPr lang="en-US" altLang="en-US" sz="1800" baseline="30000"/>
              <a:t>1,2</a:t>
            </a:r>
            <a:r>
              <a:rPr lang="en-US" altLang="en-US" sz="1800"/>
              <a:t> </a:t>
            </a:r>
            <a:r>
              <a:rPr lang="en-US" altLang="en-US" sz="1800">
                <a:hlinkClick r:id="rId21"/>
              </a:rPr>
              <a:t>Joanna D. Holbrook</a:t>
            </a:r>
            <a:r>
              <a:rPr lang="en-US" altLang="en-US" sz="1800"/>
              <a:t>,</a:t>
            </a:r>
            <a:r>
              <a:rPr lang="en-US" altLang="en-US" sz="1800" baseline="30000"/>
              <a:t>1</a:t>
            </a:r>
            <a:r>
              <a:rPr lang="en-US" altLang="en-US" sz="1800"/>
              <a:t> </a:t>
            </a:r>
            <a:r>
              <a:rPr lang="en-US" altLang="en-US" sz="1800">
                <a:hlinkClick r:id="rId22"/>
              </a:rPr>
              <a:t>Yung Seng Lee</a:t>
            </a:r>
            <a:r>
              <a:rPr lang="en-US" altLang="en-US" sz="1800"/>
              <a:t>,</a:t>
            </a:r>
            <a:r>
              <a:rPr lang="en-US" altLang="en-US" sz="1800" baseline="30000"/>
              <a:t>1,3,11</a:t>
            </a:r>
            <a:r>
              <a:rPr lang="en-US" altLang="en-US" sz="1800"/>
              <a:t> </a:t>
            </a:r>
            <a:r>
              <a:rPr lang="en-US" altLang="en-US" sz="1800">
                <a:hlinkClick r:id="rId23"/>
              </a:rPr>
              <a:t>Peter D. Gluckman</a:t>
            </a:r>
            <a:r>
              <a:rPr lang="en-US" altLang="en-US" sz="1800"/>
              <a:t>,</a:t>
            </a:r>
            <a:r>
              <a:rPr lang="en-US" altLang="en-US" sz="1800" baseline="30000"/>
              <a:t>1,12</a:t>
            </a:r>
            <a:r>
              <a:rPr lang="en-US" altLang="en-US" sz="1800"/>
              <a:t> </a:t>
            </a:r>
            <a:r>
              <a:rPr lang="en-US" altLang="en-US" sz="1800">
                <a:hlinkClick r:id="rId24"/>
              </a:rPr>
              <a:t>Neerja Karnani</a:t>
            </a:r>
            <a:r>
              <a:rPr lang="en-US" altLang="en-US" sz="1800"/>
              <a:t>,</a:t>
            </a:r>
            <a:r>
              <a:rPr lang="en-US" altLang="en-US" sz="1800" baseline="30000"/>
              <a:t>1,13</a:t>
            </a:r>
            <a:r>
              <a:rPr lang="en-US" altLang="en-US" sz="1800"/>
              <a:t> and on behalf of the GUSTO study group</a:t>
            </a:r>
          </a:p>
          <a:p>
            <a:pPr eaLnBrk="1" hangingPunct="1"/>
            <a:endParaRPr lang="en-US" altLang="en-US"/>
          </a:p>
        </p:txBody>
      </p:sp>
      <p:sp>
        <p:nvSpPr>
          <p:cNvPr id="2" name="Zástupný symbol pro zápatí 1">
            <a:extLst>
              <a:ext uri="{FF2B5EF4-FFF2-40B4-BE49-F238E27FC236}">
                <a16:creationId xmlns:a16="http://schemas.microsoft.com/office/drawing/2014/main" id="{1523BD55-B368-44C6-AEA7-17A5F7EAAA5E}"/>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715D823-F932-4EC3-B012-B8DF90D6944A}"/>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3814731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a:extLst>
              <a:ext uri="{FF2B5EF4-FFF2-40B4-BE49-F238E27FC236}">
                <a16:creationId xmlns:a16="http://schemas.microsoft.com/office/drawing/2014/main" id="{6122E54E-27A0-482F-94F4-83DB5C0D52D2}"/>
              </a:ext>
            </a:extLst>
          </p:cNvPr>
          <p:cNvSpPr>
            <a:spLocks noGrp="1"/>
          </p:cNvSpPr>
          <p:nvPr>
            <p:ph type="title"/>
          </p:nvPr>
        </p:nvSpPr>
        <p:spPr/>
        <p:txBody>
          <a:bodyPr/>
          <a:lstStyle/>
          <a:p>
            <a:pPr fontAlgn="auto">
              <a:spcAft>
                <a:spcPts val="0"/>
              </a:spcAft>
              <a:defRPr/>
            </a:pPr>
            <a:r>
              <a:rPr lang="cs-CZ" altLang="en-US" sz="2400" dirty="0"/>
              <a:t>Obesity as a </a:t>
            </a:r>
            <a:r>
              <a:rPr lang="cs-CZ" altLang="en-US" sz="2400" dirty="0" err="1"/>
              <a:t>complex</a:t>
            </a:r>
            <a:r>
              <a:rPr lang="cs-CZ" altLang="en-US" sz="2400" dirty="0"/>
              <a:t> </a:t>
            </a:r>
            <a:r>
              <a:rPr lang="cs-CZ" altLang="en-US" sz="2400" dirty="0" err="1"/>
              <a:t>disease</a:t>
            </a:r>
            <a:endParaRPr lang="en-US" altLang="en-US" sz="2400" dirty="0"/>
          </a:p>
        </p:txBody>
      </p:sp>
      <p:sp>
        <p:nvSpPr>
          <p:cNvPr id="64515" name="Zástupný symbol pro obsah 2">
            <a:extLst>
              <a:ext uri="{FF2B5EF4-FFF2-40B4-BE49-F238E27FC236}">
                <a16:creationId xmlns:a16="http://schemas.microsoft.com/office/drawing/2014/main" id="{3EBC622B-D473-4F7E-B3AE-C3B6CFA47B70}"/>
              </a:ext>
            </a:extLst>
          </p:cNvPr>
          <p:cNvSpPr>
            <a:spLocks noGrp="1"/>
          </p:cNvSpPr>
          <p:nvPr>
            <p:ph idx="1"/>
          </p:nvPr>
        </p:nvSpPr>
        <p:spPr/>
        <p:txBody>
          <a:bodyPr/>
          <a:lstStyle/>
          <a:p>
            <a:pPr eaLnBrk="1" hangingPunct="1"/>
            <a:r>
              <a:rPr lang="cs-CZ" altLang="en-US"/>
              <a:t>G</a:t>
            </a:r>
            <a:r>
              <a:rPr lang="en-US" altLang="en-US"/>
              <a:t>enetic, epigenetic and prenatal environmental factors are linked to offspring size and adiposity at birth and in early childhood. </a:t>
            </a:r>
            <a:endParaRPr lang="cs-CZ" altLang="en-US"/>
          </a:p>
          <a:p>
            <a:pPr eaLnBrk="1" hangingPunct="1"/>
            <a:r>
              <a:rPr lang="cs-CZ" altLang="en-US"/>
              <a:t>I</a:t>
            </a:r>
            <a:r>
              <a:rPr lang="en-US" altLang="en-US"/>
              <a:t>ndividual prenatal environmental influences on birth weight</a:t>
            </a:r>
            <a:r>
              <a:rPr lang="cs-CZ" altLang="en-US"/>
              <a:t> was identified</a:t>
            </a:r>
            <a:r>
              <a:rPr lang="en-US" altLang="en-US"/>
              <a:t>; some of these prenatal environment variables </a:t>
            </a:r>
            <a:r>
              <a:rPr lang="en-US" altLang="en-US">
                <a:sym typeface="Symbol" panose="05050102010706020507" pitchFamily="18" charset="2"/>
              </a:rPr>
              <a:t></a:t>
            </a:r>
            <a:r>
              <a:rPr lang="en-US" altLang="en-US"/>
              <a:t>maternal ppBMI, GWG </a:t>
            </a:r>
            <a:r>
              <a:rPr lang="cs-CZ" altLang="en-US"/>
              <a:t>(„</a:t>
            </a:r>
            <a:r>
              <a:rPr lang="en-US" altLang="en-US"/>
              <a:t>Gestational Weight Gain</a:t>
            </a:r>
            <a:r>
              <a:rPr lang="cs-CZ" altLang="en-US"/>
              <a:t>“)</a:t>
            </a:r>
            <a:r>
              <a:rPr lang="en-US" altLang="en-US" b="1"/>
              <a:t> </a:t>
            </a:r>
            <a:r>
              <a:rPr lang="en-US" altLang="en-US"/>
              <a:t>and glucose levels</a:t>
            </a:r>
            <a:r>
              <a:rPr lang="en-US" altLang="en-US">
                <a:sym typeface="Symbol" panose="05050102010706020507" pitchFamily="18" charset="2"/>
              </a:rPr>
              <a:t></a:t>
            </a:r>
            <a:r>
              <a:rPr lang="cs-CZ" altLang="en-US"/>
              <a:t> </a:t>
            </a:r>
            <a:r>
              <a:rPr lang="en-US" altLang="en-US"/>
              <a:t>continued to associate with offspring size and adiposity in early childhood</a:t>
            </a:r>
            <a:r>
              <a:rPr lang="cs-CZ" altLang="en-US"/>
              <a:t>.</a:t>
            </a:r>
            <a:r>
              <a:rPr lang="en-US" altLang="en-US"/>
              <a:t> </a:t>
            </a:r>
            <a:endParaRPr lang="cs-CZ" altLang="en-US"/>
          </a:p>
        </p:txBody>
      </p:sp>
      <p:sp>
        <p:nvSpPr>
          <p:cNvPr id="2" name="Zástupný symbol pro zápatí 1">
            <a:extLst>
              <a:ext uri="{FF2B5EF4-FFF2-40B4-BE49-F238E27FC236}">
                <a16:creationId xmlns:a16="http://schemas.microsoft.com/office/drawing/2014/main" id="{A6B58F1A-EF79-4BE4-9F79-F8AB2B0C0CAC}"/>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5F8D2AFD-679D-4193-B632-EEC9FA5C5936}"/>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1936543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31D53-5A45-410D-BCDE-EC54809FCC6A}"/>
              </a:ext>
            </a:extLst>
          </p:cNvPr>
          <p:cNvSpPr>
            <a:spLocks noGrp="1"/>
          </p:cNvSpPr>
          <p:nvPr>
            <p:ph type="title"/>
          </p:nvPr>
        </p:nvSpPr>
        <p:spPr/>
        <p:txBody>
          <a:bodyPr/>
          <a:lstStyle/>
          <a:p>
            <a:pPr fontAlgn="auto">
              <a:spcAft>
                <a:spcPts val="0"/>
              </a:spcAft>
              <a:defRPr/>
            </a:pPr>
            <a:r>
              <a:rPr lang="cs-CZ" altLang="en-US" dirty="0"/>
              <a:t>Obesity as a </a:t>
            </a:r>
            <a:r>
              <a:rPr lang="cs-CZ" altLang="en-US" dirty="0" err="1"/>
              <a:t>complex</a:t>
            </a:r>
            <a:r>
              <a:rPr lang="cs-CZ" altLang="en-US" dirty="0"/>
              <a:t> </a:t>
            </a:r>
            <a:r>
              <a:rPr lang="cs-CZ" altLang="en-US" dirty="0" err="1"/>
              <a:t>disease</a:t>
            </a:r>
            <a:endParaRPr lang="en-US" dirty="0"/>
          </a:p>
        </p:txBody>
      </p:sp>
      <p:sp>
        <p:nvSpPr>
          <p:cNvPr id="3" name="Zástupný symbol pro obsah 2">
            <a:extLst>
              <a:ext uri="{FF2B5EF4-FFF2-40B4-BE49-F238E27FC236}">
                <a16:creationId xmlns:a16="http://schemas.microsoft.com/office/drawing/2014/main" id="{666F6310-089A-428A-ADB7-1168CFBADA3F}"/>
              </a:ext>
            </a:extLst>
          </p:cNvPr>
          <p:cNvSpPr>
            <a:spLocks noGrp="1"/>
          </p:cNvSpPr>
          <p:nvPr>
            <p:ph idx="1"/>
          </p:nvPr>
        </p:nvSpPr>
        <p:spPr/>
        <p:txBody>
          <a:bodyPr>
            <a:normAutofit fontScale="92500" lnSpcReduction="20000"/>
          </a:bodyPr>
          <a:lstStyle/>
          <a:p>
            <a:pPr fontAlgn="auto">
              <a:spcAft>
                <a:spcPts val="0"/>
              </a:spcAft>
              <a:buFont typeface="Wingdings 2"/>
              <a:buChar char=""/>
              <a:defRPr/>
            </a:pPr>
            <a:r>
              <a:rPr lang="cs-CZ" altLang="en-US" dirty="0"/>
              <a:t>G</a:t>
            </a:r>
            <a:r>
              <a:rPr lang="en-US" altLang="en-US" dirty="0" err="1"/>
              <a:t>enetic</a:t>
            </a:r>
            <a:r>
              <a:rPr lang="en-US" altLang="en-US" dirty="0"/>
              <a:t> variation, as captured by PRS</a:t>
            </a:r>
            <a:r>
              <a:rPr lang="cs-CZ" altLang="en-US" dirty="0"/>
              <a:t> („</a:t>
            </a:r>
            <a:r>
              <a:rPr lang="cs-CZ" altLang="en-US" dirty="0">
                <a:effectLst>
                  <a:outerShdw blurRad="38100" dist="38100" dir="2700000" algn="tl">
                    <a:srgbClr val="000000">
                      <a:alpha val="43137"/>
                    </a:srgbClr>
                  </a:outerShdw>
                </a:effectLst>
              </a:rPr>
              <a:t>P</a:t>
            </a:r>
            <a:r>
              <a:rPr lang="en-US" altLang="en-US" dirty="0" err="1">
                <a:effectLst>
                  <a:outerShdw blurRad="38100" dist="38100" dir="2700000" algn="tl">
                    <a:srgbClr val="000000">
                      <a:alpha val="43137"/>
                    </a:srgbClr>
                  </a:outerShdw>
                </a:effectLst>
              </a:rPr>
              <a:t>olygenic</a:t>
            </a:r>
            <a:r>
              <a:rPr lang="en-US" altLang="en-US" dirty="0">
                <a:effectLst>
                  <a:outerShdw blurRad="38100" dist="38100" dir="2700000" algn="tl">
                    <a:srgbClr val="000000">
                      <a:alpha val="43137"/>
                    </a:srgbClr>
                  </a:outerShdw>
                </a:effectLst>
              </a:rPr>
              <a:t> </a:t>
            </a:r>
            <a:r>
              <a:rPr lang="cs-CZ" altLang="en-US" dirty="0">
                <a:effectLst>
                  <a:outerShdw blurRad="38100" dist="38100" dir="2700000" algn="tl">
                    <a:srgbClr val="000000">
                      <a:alpha val="43137"/>
                    </a:srgbClr>
                  </a:outerShdw>
                </a:effectLst>
              </a:rPr>
              <a:t>R</a:t>
            </a:r>
            <a:r>
              <a:rPr lang="en-US" altLang="en-US" dirty="0" err="1">
                <a:effectLst>
                  <a:outerShdw blurRad="38100" dist="38100" dir="2700000" algn="tl">
                    <a:srgbClr val="000000">
                      <a:alpha val="43137"/>
                    </a:srgbClr>
                  </a:outerShdw>
                </a:effectLst>
              </a:rPr>
              <a:t>isk</a:t>
            </a:r>
            <a:r>
              <a:rPr lang="en-US" altLang="en-US" dirty="0">
                <a:effectLst>
                  <a:outerShdw blurRad="38100" dist="38100" dir="2700000" algn="tl">
                    <a:srgbClr val="000000">
                      <a:alpha val="43137"/>
                    </a:srgbClr>
                  </a:outerShdw>
                </a:effectLst>
              </a:rPr>
              <a:t> </a:t>
            </a:r>
            <a:r>
              <a:rPr lang="cs-CZ" altLang="en-US" dirty="0">
                <a:effectLst>
                  <a:outerShdw blurRad="38100" dist="38100" dir="2700000" algn="tl">
                    <a:srgbClr val="000000">
                      <a:alpha val="43137"/>
                    </a:srgbClr>
                  </a:outerShdw>
                </a:effectLst>
              </a:rPr>
              <a:t>S</a:t>
            </a:r>
            <a:r>
              <a:rPr lang="en-US" altLang="en-US" dirty="0">
                <a:effectLst>
                  <a:outerShdw blurRad="38100" dist="38100" dir="2700000" algn="tl">
                    <a:srgbClr val="000000">
                      <a:alpha val="43137"/>
                    </a:srgbClr>
                  </a:outerShdw>
                </a:effectLst>
              </a:rPr>
              <a:t>core</a:t>
            </a:r>
            <a:r>
              <a:rPr lang="cs-CZ" alt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t>, not only influenced birth weight, but also child size and adiposity up to 48 months of age, independent of birth weight. </a:t>
            </a:r>
            <a:endParaRPr lang="cs-CZ" altLang="en-US" dirty="0"/>
          </a:p>
          <a:p>
            <a:pPr fontAlgn="auto">
              <a:spcAft>
                <a:spcPts val="0"/>
              </a:spcAft>
              <a:buFont typeface="Wingdings 2"/>
              <a:buChar char=""/>
              <a:defRPr/>
            </a:pPr>
            <a:r>
              <a:rPr lang="en-US" altLang="en-US" dirty="0"/>
              <a:t>The PRS was constructed using adiposity-linked genetic risk variants previously reported in an adult population. The association of adult adiposity risk score with size and adiposity in  pediatric population indicates that the effects of genetic risk variants can be detected as early as birth. </a:t>
            </a:r>
            <a:endParaRPr lang="cs-CZ" altLang="en-US" dirty="0"/>
          </a:p>
          <a:p>
            <a:pPr fontAlgn="auto">
              <a:spcAft>
                <a:spcPts val="0"/>
              </a:spcAft>
              <a:buFont typeface="Wingdings 2"/>
              <a:buChar char=""/>
              <a:defRPr/>
            </a:pPr>
            <a:endParaRPr lang="en-US" dirty="0"/>
          </a:p>
        </p:txBody>
      </p:sp>
      <p:sp>
        <p:nvSpPr>
          <p:cNvPr id="4" name="Zástupný symbol pro zápatí 3">
            <a:extLst>
              <a:ext uri="{FF2B5EF4-FFF2-40B4-BE49-F238E27FC236}">
                <a16:creationId xmlns:a16="http://schemas.microsoft.com/office/drawing/2014/main" id="{74C02F6D-E431-41FC-AA09-53D827E7B618}"/>
              </a:ext>
            </a:extLst>
          </p:cNvPr>
          <p:cNvSpPr>
            <a:spLocks noGrp="1"/>
          </p:cNvSpPr>
          <p:nvPr>
            <p:ph type="ftr" sz="quarter" idx="10"/>
          </p:nvPr>
        </p:nvSpPr>
        <p:spPr/>
        <p:txBody>
          <a:bodyPr/>
          <a:lstStyle/>
          <a:p>
            <a:r>
              <a:rPr lang="cs-CZ"/>
              <a:t>Prof. Anna Vašků</a:t>
            </a:r>
            <a:endParaRPr lang="cs-CZ" dirty="0"/>
          </a:p>
        </p:txBody>
      </p:sp>
      <p:sp>
        <p:nvSpPr>
          <p:cNvPr id="5" name="Zástupný symbol pro číslo snímku 4">
            <a:extLst>
              <a:ext uri="{FF2B5EF4-FFF2-40B4-BE49-F238E27FC236}">
                <a16:creationId xmlns:a16="http://schemas.microsoft.com/office/drawing/2014/main" id="{C87B2C28-21CB-48A3-B569-D72BF0379689}"/>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Tree>
    <p:extLst>
      <p:ext uri="{BB962C8B-B14F-4D97-AF65-F5344CB8AC3E}">
        <p14:creationId xmlns:p14="http://schemas.microsoft.com/office/powerpoint/2010/main" val="402748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B8813606-140A-4A5B-8578-C4710A2AE4A0}"/>
              </a:ext>
            </a:extLst>
          </p:cNvPr>
          <p:cNvSpPr txBox="1">
            <a:spLocks noChangeArrowheads="1"/>
          </p:cNvSpPr>
          <p:nvPr/>
        </p:nvSpPr>
        <p:spPr bwMode="auto">
          <a:xfrm>
            <a:off x="7391401" y="2276476"/>
            <a:ext cx="302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50000"/>
              </a:spcBef>
              <a:buClrTx/>
              <a:buSzTx/>
              <a:buFontTx/>
              <a:buNone/>
            </a:pPr>
            <a:endParaRPr lang="cs-CZ" altLang="cs-CZ" sz="1800">
              <a:solidFill>
                <a:schemeClr val="tx1"/>
              </a:solidFill>
              <a:latin typeface="Verdana" panose="020B0604030504040204" pitchFamily="34" charset="0"/>
            </a:endParaRPr>
          </a:p>
        </p:txBody>
      </p:sp>
      <p:sp>
        <p:nvSpPr>
          <p:cNvPr id="288771" name="Text Box 3">
            <a:extLst>
              <a:ext uri="{FF2B5EF4-FFF2-40B4-BE49-F238E27FC236}">
                <a16:creationId xmlns:a16="http://schemas.microsoft.com/office/drawing/2014/main" id="{BAD38FCE-532A-4D0C-BDC1-F31DDA9583D1}"/>
              </a:ext>
            </a:extLst>
          </p:cNvPr>
          <p:cNvSpPr txBox="1">
            <a:spLocks noChangeArrowheads="1"/>
          </p:cNvSpPr>
          <p:nvPr/>
        </p:nvSpPr>
        <p:spPr bwMode="auto">
          <a:xfrm>
            <a:off x="1774825" y="981075"/>
            <a:ext cx="875188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cs-CZ" sz="2800" dirty="0">
                <a:solidFill>
                  <a:srgbClr val="FF0000"/>
                </a:solidFill>
                <a:effectLst>
                  <a:outerShdw blurRad="38100" dist="38100" dir="2700000" algn="tl">
                    <a:srgbClr val="000000"/>
                  </a:outerShdw>
                </a:effectLst>
                <a:latin typeface="+mj-lt"/>
              </a:rPr>
              <a:t>These </a:t>
            </a:r>
            <a:r>
              <a:rPr lang="cs-CZ" sz="2800" dirty="0" err="1">
                <a:solidFill>
                  <a:srgbClr val="FF0000"/>
                </a:solidFill>
                <a:effectLst>
                  <a:outerShdw blurRad="38100" dist="38100" dir="2700000" algn="tl">
                    <a:srgbClr val="000000"/>
                  </a:outerShdw>
                </a:effectLst>
                <a:latin typeface="+mj-lt"/>
              </a:rPr>
              <a:t>factors</a:t>
            </a:r>
            <a:r>
              <a:rPr lang="cs-CZ" sz="2800" dirty="0">
                <a:solidFill>
                  <a:srgbClr val="FF0000"/>
                </a:solidFill>
                <a:effectLst>
                  <a:outerShdw blurRad="38100" dist="38100" dir="2700000" algn="tl">
                    <a:srgbClr val="000000"/>
                  </a:outerShdw>
                </a:effectLst>
                <a:latin typeface="+mj-lt"/>
              </a:rPr>
              <a:t> are </a:t>
            </a:r>
            <a:r>
              <a:rPr lang="cs-CZ" sz="2800" dirty="0" err="1">
                <a:solidFill>
                  <a:srgbClr val="FF0000"/>
                </a:solidFill>
                <a:effectLst>
                  <a:outerShdw blurRad="38100" dist="38100" dir="2700000" algn="tl">
                    <a:srgbClr val="000000"/>
                  </a:outerShdw>
                </a:effectLst>
                <a:latin typeface="+mj-lt"/>
              </a:rPr>
              <a:t>produced</a:t>
            </a:r>
            <a:r>
              <a:rPr lang="cs-CZ" sz="2800" dirty="0">
                <a:solidFill>
                  <a:srgbClr val="FF0000"/>
                </a:solidFill>
                <a:effectLst>
                  <a:outerShdw blurRad="38100" dist="38100" dir="2700000" algn="tl">
                    <a:srgbClr val="000000"/>
                  </a:outerShdw>
                </a:effectLst>
                <a:latin typeface="+mj-lt"/>
              </a:rPr>
              <a:t> by </a:t>
            </a:r>
            <a:r>
              <a:rPr lang="cs-CZ" sz="2800" dirty="0" err="1">
                <a:solidFill>
                  <a:srgbClr val="FF0000"/>
                </a:solidFill>
                <a:effectLst>
                  <a:outerShdw blurRad="38100" dist="38100" dir="2700000" algn="tl">
                    <a:srgbClr val="000000"/>
                  </a:outerShdw>
                </a:effectLst>
                <a:latin typeface="+mj-lt"/>
              </a:rPr>
              <a:t>adipocytes</a:t>
            </a:r>
            <a:r>
              <a:rPr lang="cs-CZ" sz="2800" dirty="0">
                <a:solidFill>
                  <a:srgbClr val="FF0000"/>
                </a:solidFill>
                <a:effectLst>
                  <a:outerShdw blurRad="38100" dist="38100" dir="2700000" algn="tl">
                    <a:srgbClr val="000000"/>
                  </a:outerShdw>
                </a:effectLst>
                <a:latin typeface="+mj-lt"/>
              </a:rPr>
              <a:t>, but </a:t>
            </a:r>
            <a:r>
              <a:rPr lang="cs-CZ" sz="2800" dirty="0" err="1">
                <a:solidFill>
                  <a:srgbClr val="FF0000"/>
                </a:solidFill>
                <a:effectLst>
                  <a:outerShdw blurRad="38100" dist="38100" dir="2700000" algn="tl">
                    <a:srgbClr val="000000"/>
                  </a:outerShdw>
                </a:effectLst>
                <a:latin typeface="+mj-lt"/>
              </a:rPr>
              <a:t>also</a:t>
            </a:r>
            <a:r>
              <a:rPr lang="cs-CZ" sz="2800" dirty="0">
                <a:solidFill>
                  <a:srgbClr val="FF0000"/>
                </a:solidFill>
                <a:effectLst>
                  <a:outerShdw blurRad="38100" dist="38100" dir="2700000" algn="tl">
                    <a:srgbClr val="000000"/>
                  </a:outerShdw>
                </a:effectLst>
                <a:latin typeface="+mj-lt"/>
              </a:rPr>
              <a:t> by </a:t>
            </a:r>
            <a:r>
              <a:rPr lang="cs-CZ" sz="2800" dirty="0" err="1">
                <a:solidFill>
                  <a:srgbClr val="FF0000"/>
                </a:solidFill>
                <a:effectLst>
                  <a:outerShdw blurRad="38100" dist="38100" dir="2700000" algn="tl">
                    <a:srgbClr val="000000"/>
                  </a:outerShdw>
                </a:effectLst>
                <a:latin typeface="+mj-lt"/>
              </a:rPr>
              <a:t>macrophages</a:t>
            </a:r>
            <a:r>
              <a:rPr lang="cs-CZ" sz="2800" dirty="0">
                <a:solidFill>
                  <a:srgbClr val="FF0000"/>
                </a:solidFill>
                <a:effectLst>
                  <a:outerShdw blurRad="38100" dist="38100" dir="2700000" algn="tl">
                    <a:srgbClr val="000000"/>
                  </a:outerShdw>
                </a:effectLst>
                <a:latin typeface="+mj-lt"/>
              </a:rPr>
              <a:t>, </a:t>
            </a:r>
            <a:r>
              <a:rPr lang="cs-CZ" sz="2800" dirty="0" err="1">
                <a:solidFill>
                  <a:srgbClr val="FF0000"/>
                </a:solidFill>
                <a:effectLst>
                  <a:outerShdw blurRad="38100" dist="38100" dir="2700000" algn="tl">
                    <a:srgbClr val="000000"/>
                  </a:outerShdw>
                </a:effectLst>
                <a:latin typeface="+mj-lt"/>
              </a:rPr>
              <a:t>fibroblasts</a:t>
            </a:r>
            <a:r>
              <a:rPr lang="cs-CZ" sz="2800" dirty="0">
                <a:solidFill>
                  <a:srgbClr val="FF0000"/>
                </a:solidFill>
                <a:effectLst>
                  <a:outerShdw blurRad="38100" dist="38100" dir="2700000" algn="tl">
                    <a:srgbClr val="000000"/>
                  </a:outerShdw>
                </a:effectLst>
                <a:latin typeface="+mj-lt"/>
              </a:rPr>
              <a:t>, </a:t>
            </a:r>
            <a:r>
              <a:rPr lang="cs-CZ" sz="2800" dirty="0" err="1">
                <a:solidFill>
                  <a:srgbClr val="FF0000"/>
                </a:solidFill>
                <a:effectLst>
                  <a:outerShdw blurRad="38100" dist="38100" dir="2700000" algn="tl">
                    <a:srgbClr val="000000"/>
                  </a:outerShdw>
                </a:effectLst>
                <a:latin typeface="+mj-lt"/>
              </a:rPr>
              <a:t>endothelial</a:t>
            </a:r>
            <a:r>
              <a:rPr lang="cs-CZ" sz="2800" dirty="0">
                <a:solidFill>
                  <a:srgbClr val="FF0000"/>
                </a:solidFill>
                <a:effectLst>
                  <a:outerShdw blurRad="38100" dist="38100" dir="2700000" algn="tl">
                    <a:srgbClr val="000000"/>
                  </a:outerShdw>
                </a:effectLst>
                <a:latin typeface="+mj-lt"/>
              </a:rPr>
              <a:t> </a:t>
            </a:r>
            <a:r>
              <a:rPr lang="cs-CZ" sz="2800" dirty="0" err="1">
                <a:solidFill>
                  <a:srgbClr val="FF0000"/>
                </a:solidFill>
                <a:effectLst>
                  <a:outerShdw blurRad="38100" dist="38100" dir="2700000" algn="tl">
                    <a:srgbClr val="000000"/>
                  </a:outerShdw>
                </a:effectLst>
                <a:latin typeface="+mj-lt"/>
              </a:rPr>
              <a:t>cells</a:t>
            </a:r>
            <a:r>
              <a:rPr lang="cs-CZ" sz="2800" dirty="0">
                <a:solidFill>
                  <a:srgbClr val="FF0000"/>
                </a:solidFill>
                <a:effectLst>
                  <a:outerShdw blurRad="38100" dist="38100" dir="2700000" algn="tl">
                    <a:srgbClr val="000000"/>
                  </a:outerShdw>
                </a:effectLst>
                <a:latin typeface="+mj-lt"/>
              </a:rPr>
              <a:t> and </a:t>
            </a:r>
            <a:r>
              <a:rPr lang="cs-CZ" sz="2800" dirty="0" err="1">
                <a:solidFill>
                  <a:srgbClr val="FF0000"/>
                </a:solidFill>
                <a:effectLst>
                  <a:outerShdw blurRad="38100" dist="38100" dir="2700000" algn="tl">
                    <a:srgbClr val="000000"/>
                  </a:outerShdw>
                </a:effectLst>
                <a:latin typeface="+mj-lt"/>
              </a:rPr>
              <a:t>other</a:t>
            </a:r>
            <a:r>
              <a:rPr lang="cs-CZ" sz="2800" dirty="0">
                <a:solidFill>
                  <a:srgbClr val="FF0000"/>
                </a:solidFill>
                <a:effectLst>
                  <a:outerShdw blurRad="38100" dist="38100" dir="2700000" algn="tl">
                    <a:srgbClr val="000000"/>
                  </a:outerShdw>
                </a:effectLst>
                <a:latin typeface="+mj-lt"/>
              </a:rPr>
              <a:t> </a:t>
            </a:r>
            <a:r>
              <a:rPr lang="cs-CZ" sz="2800" dirty="0" err="1">
                <a:solidFill>
                  <a:srgbClr val="FF0000"/>
                </a:solidFill>
                <a:effectLst>
                  <a:outerShdw blurRad="38100" dist="38100" dir="2700000" algn="tl">
                    <a:srgbClr val="000000"/>
                  </a:outerShdw>
                </a:effectLst>
                <a:latin typeface="+mj-lt"/>
              </a:rPr>
              <a:t>cells</a:t>
            </a:r>
            <a:r>
              <a:rPr lang="cs-CZ" sz="2800" dirty="0">
                <a:solidFill>
                  <a:srgbClr val="FF0000"/>
                </a:solidFill>
                <a:effectLst>
                  <a:outerShdw blurRad="38100" dist="38100" dir="2700000" algn="tl">
                    <a:srgbClr val="000000"/>
                  </a:outerShdw>
                </a:effectLst>
                <a:latin typeface="+mj-lt"/>
              </a:rPr>
              <a:t> in </a:t>
            </a:r>
            <a:r>
              <a:rPr lang="cs-CZ" sz="2800" dirty="0" err="1">
                <a:solidFill>
                  <a:srgbClr val="FF0000"/>
                </a:solidFill>
                <a:effectLst>
                  <a:outerShdw blurRad="38100" dist="38100" dir="2700000" algn="tl">
                    <a:srgbClr val="000000"/>
                  </a:outerShdw>
                </a:effectLst>
                <a:latin typeface="+mj-lt"/>
              </a:rPr>
              <a:t>adipose</a:t>
            </a:r>
            <a:r>
              <a:rPr lang="cs-CZ" sz="2800" dirty="0">
                <a:solidFill>
                  <a:srgbClr val="FF0000"/>
                </a:solidFill>
                <a:effectLst>
                  <a:outerShdw blurRad="38100" dist="38100" dir="2700000" algn="tl">
                    <a:srgbClr val="000000"/>
                  </a:outerShdw>
                </a:effectLst>
                <a:latin typeface="+mj-lt"/>
              </a:rPr>
              <a:t> </a:t>
            </a:r>
            <a:r>
              <a:rPr lang="cs-CZ" sz="2800" dirty="0" err="1">
                <a:solidFill>
                  <a:srgbClr val="FF0000"/>
                </a:solidFill>
                <a:effectLst>
                  <a:outerShdw blurRad="38100" dist="38100" dir="2700000" algn="tl">
                    <a:srgbClr val="000000"/>
                  </a:outerShdw>
                </a:effectLst>
                <a:latin typeface="+mj-lt"/>
              </a:rPr>
              <a:t>tissue</a:t>
            </a:r>
            <a:r>
              <a:rPr lang="cs-CZ" sz="2800" dirty="0">
                <a:solidFill>
                  <a:srgbClr val="FF0000"/>
                </a:solidFill>
                <a:effectLst>
                  <a:outerShdw blurRad="38100" dist="38100" dir="2700000" algn="tl">
                    <a:srgbClr val="000000"/>
                  </a:outerShdw>
                </a:effectLst>
                <a:latin typeface="+mj-lt"/>
              </a:rPr>
              <a:t> </a:t>
            </a:r>
          </a:p>
        </p:txBody>
      </p:sp>
      <p:pic>
        <p:nvPicPr>
          <p:cNvPr id="27652" name="Picture 4" descr=" ">
            <a:hlinkClick r:id="rId3"/>
            <a:extLst>
              <a:ext uri="{FF2B5EF4-FFF2-40B4-BE49-F238E27FC236}">
                <a16:creationId xmlns:a16="http://schemas.microsoft.com/office/drawing/2014/main" id="{1E445699-4FDC-4331-B0A3-D4BFB11B5D7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74826" y="2879725"/>
            <a:ext cx="3635375" cy="3429000"/>
          </a:xfrm>
        </p:spPr>
      </p:pic>
      <p:sp>
        <p:nvSpPr>
          <p:cNvPr id="27653" name="Text Box 5">
            <a:extLst>
              <a:ext uri="{FF2B5EF4-FFF2-40B4-BE49-F238E27FC236}">
                <a16:creationId xmlns:a16="http://schemas.microsoft.com/office/drawing/2014/main" id="{ECA9E9B3-1CAC-4E56-ABEE-FC22652A0D70}"/>
              </a:ext>
            </a:extLst>
          </p:cNvPr>
          <p:cNvSpPr txBox="1">
            <a:spLocks noChangeArrowheads="1"/>
          </p:cNvSpPr>
          <p:nvPr/>
        </p:nvSpPr>
        <p:spPr bwMode="auto">
          <a:xfrm>
            <a:off x="5591176" y="2997201"/>
            <a:ext cx="507682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cs-CZ" sz="2400">
                <a:solidFill>
                  <a:schemeClr val="tx1"/>
                </a:solidFill>
                <a:latin typeface="Arial" panose="020B0604020202020204" pitchFamily="34" charset="0"/>
              </a:rPr>
              <a:t>They are usually:   </a:t>
            </a:r>
          </a:p>
          <a:p>
            <a:pPr eaLnBrk="1" hangingPunct="1">
              <a:spcBef>
                <a:spcPct val="0"/>
              </a:spcBef>
              <a:buClrTx/>
              <a:buSzTx/>
              <a:buFontTx/>
              <a:buNone/>
            </a:pPr>
            <a:r>
              <a:rPr lang="cs-CZ" altLang="cs-CZ" sz="2400">
                <a:solidFill>
                  <a:schemeClr val="tx1"/>
                </a:solidFill>
                <a:latin typeface="Arial" panose="020B0604020202020204" pitchFamily="34" charset="0"/>
              </a:rPr>
              <a:t>1. </a:t>
            </a:r>
            <a:r>
              <a:rPr lang="cs-CZ" altLang="cs-CZ" sz="2400">
                <a:solidFill>
                  <a:srgbClr val="CC0000"/>
                </a:solidFill>
                <a:latin typeface="Arial" panose="020B0604020202020204" pitchFamily="34" charset="0"/>
              </a:rPr>
              <a:t>Proinflammatory (TNF-</a:t>
            </a:r>
            <a:r>
              <a:rPr lang="cs-CZ" altLang="cs-CZ" sz="2400">
                <a:solidFill>
                  <a:srgbClr val="CC0000"/>
                </a:solidFill>
                <a:latin typeface="Arial" panose="020B0604020202020204" pitchFamily="34" charset="0"/>
                <a:sym typeface="Symbol" panose="05050102010706020507" pitchFamily="18" charset="2"/>
              </a:rPr>
              <a:t>, IL-6, resistin)</a:t>
            </a:r>
          </a:p>
          <a:p>
            <a:pPr eaLnBrk="1" hangingPunct="1">
              <a:spcBef>
                <a:spcPct val="0"/>
              </a:spcBef>
              <a:buClrTx/>
              <a:buSzTx/>
              <a:buFontTx/>
              <a:buNone/>
            </a:pPr>
            <a:r>
              <a:rPr lang="cs-CZ" altLang="cs-CZ" sz="2400">
                <a:solidFill>
                  <a:schemeClr val="tx1"/>
                </a:solidFill>
                <a:latin typeface="Arial" panose="020B0604020202020204" pitchFamily="34" charset="0"/>
                <a:sym typeface="Symbol" panose="05050102010706020507" pitchFamily="18" charset="2"/>
              </a:rPr>
              <a:t>2. Anti-inflammatory (adiponektin)</a:t>
            </a:r>
          </a:p>
          <a:p>
            <a:pPr eaLnBrk="1" hangingPunct="1">
              <a:spcBef>
                <a:spcPct val="0"/>
              </a:spcBef>
              <a:buClrTx/>
              <a:buSzTx/>
              <a:buFontTx/>
              <a:buNone/>
            </a:pPr>
            <a:endParaRPr lang="cs-CZ" altLang="cs-CZ" sz="2800">
              <a:solidFill>
                <a:schemeClr val="folHlink"/>
              </a:solidFill>
              <a:latin typeface="Arial" panose="020B0604020202020204" pitchFamily="34" charset="0"/>
              <a:sym typeface="Symbol" panose="05050102010706020507" pitchFamily="18" charset="2"/>
            </a:endParaRPr>
          </a:p>
          <a:p>
            <a:pPr eaLnBrk="1" hangingPunct="1">
              <a:spcBef>
                <a:spcPct val="0"/>
              </a:spcBef>
              <a:buClrTx/>
              <a:buSzTx/>
              <a:buFontTx/>
              <a:buNone/>
            </a:pPr>
            <a:r>
              <a:rPr lang="cs-CZ" altLang="cs-CZ" sz="2800">
                <a:solidFill>
                  <a:schemeClr val="tx1"/>
                </a:solidFill>
                <a:latin typeface="Arial" panose="020B0604020202020204" pitchFamily="34" charset="0"/>
                <a:sym typeface="Symbol" panose="05050102010706020507" pitchFamily="18" charset="2"/>
              </a:rPr>
              <a:t>They are very important in metabolic regulations</a:t>
            </a:r>
          </a:p>
        </p:txBody>
      </p:sp>
      <p:sp>
        <p:nvSpPr>
          <p:cNvPr id="288774" name="Text Box 6">
            <a:extLst>
              <a:ext uri="{FF2B5EF4-FFF2-40B4-BE49-F238E27FC236}">
                <a16:creationId xmlns:a16="http://schemas.microsoft.com/office/drawing/2014/main" id="{1E790918-B0E8-4DD1-9A9E-59953EFD7A94}"/>
              </a:ext>
            </a:extLst>
          </p:cNvPr>
          <p:cNvSpPr txBox="1">
            <a:spLocks noChangeArrowheads="1"/>
          </p:cNvSpPr>
          <p:nvPr/>
        </p:nvSpPr>
        <p:spPr bwMode="auto">
          <a:xfrm>
            <a:off x="2713039" y="119063"/>
            <a:ext cx="5349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cs-CZ" sz="3200" b="1" dirty="0">
                <a:solidFill>
                  <a:srgbClr val="FF3300"/>
                </a:solidFill>
                <a:latin typeface="+mj-lt"/>
              </a:rPr>
              <a:t>WAT </a:t>
            </a:r>
            <a:r>
              <a:rPr lang="cs-CZ" sz="3200" b="1" dirty="0" err="1">
                <a:solidFill>
                  <a:srgbClr val="FF3300"/>
                </a:solidFill>
                <a:latin typeface="+mj-lt"/>
              </a:rPr>
              <a:t>produces</a:t>
            </a:r>
            <a:r>
              <a:rPr lang="cs-CZ" sz="3200" b="1" dirty="0">
                <a:solidFill>
                  <a:srgbClr val="FF3300"/>
                </a:solidFill>
                <a:latin typeface="+mj-lt"/>
              </a:rPr>
              <a:t> </a:t>
            </a:r>
            <a:r>
              <a:rPr lang="cs-CZ" sz="3200" b="1" dirty="0" err="1">
                <a:solidFill>
                  <a:srgbClr val="FF3300"/>
                </a:solidFill>
                <a:latin typeface="+mj-lt"/>
              </a:rPr>
              <a:t>adipokines</a:t>
            </a:r>
            <a:endParaRPr lang="en-US" sz="3200" b="1" dirty="0">
              <a:solidFill>
                <a:srgbClr val="FF3300"/>
              </a:solidFill>
              <a:latin typeface="+mj-lt"/>
            </a:endParaRPr>
          </a:p>
        </p:txBody>
      </p:sp>
      <p:sp>
        <p:nvSpPr>
          <p:cNvPr id="27655" name="Rectangle 7">
            <a:extLst>
              <a:ext uri="{FF2B5EF4-FFF2-40B4-BE49-F238E27FC236}">
                <a16:creationId xmlns:a16="http://schemas.microsoft.com/office/drawing/2014/main" id="{3F843D98-F64D-409B-8FFF-5FF8C8E85C26}"/>
              </a:ext>
            </a:extLst>
          </p:cNvPr>
          <p:cNvSpPr>
            <a:spLocks noChangeArrowheads="1"/>
          </p:cNvSpPr>
          <p:nvPr/>
        </p:nvSpPr>
        <p:spPr bwMode="auto">
          <a:xfrm>
            <a:off x="5519739" y="4797426"/>
            <a:ext cx="4537075" cy="15843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cs-CZ" altLang="cs-CZ" sz="1800">
              <a:solidFill>
                <a:schemeClr val="tx1"/>
              </a:solidFill>
              <a:latin typeface="Arial" panose="020B0604020202020204" pitchFamily="34" charset="0"/>
            </a:endParaRPr>
          </a:p>
        </p:txBody>
      </p:sp>
      <p:sp>
        <p:nvSpPr>
          <p:cNvPr id="27656" name="Obdélník 1">
            <a:extLst>
              <a:ext uri="{FF2B5EF4-FFF2-40B4-BE49-F238E27FC236}">
                <a16:creationId xmlns:a16="http://schemas.microsoft.com/office/drawing/2014/main" id="{C3BED97F-B0D9-4B47-B8F3-C666D0B6245B}"/>
              </a:ext>
            </a:extLst>
          </p:cNvPr>
          <p:cNvSpPr>
            <a:spLocks noChangeArrowheads="1"/>
          </p:cNvSpPr>
          <p:nvPr/>
        </p:nvSpPr>
        <p:spPr bwMode="auto">
          <a:xfrm>
            <a:off x="1589088" y="2339976"/>
            <a:ext cx="90789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cs-CZ" sz="1100">
                <a:solidFill>
                  <a:schemeClr val="tx1"/>
                </a:solidFill>
                <a:latin typeface="Arial" panose="020B0604020202020204" pitchFamily="34" charset="0"/>
              </a:rPr>
              <a:t>To date, a lot of adipose tissue-derived factors has been described. These factors with pleiotropic functions in many processes including regulation of energy metabolism, inflammation, food intake, insulin sensitivity etc. Markedly contribute to metabolic regulations and its pathologies.</a:t>
            </a:r>
          </a:p>
        </p:txBody>
      </p:sp>
      <p:sp>
        <p:nvSpPr>
          <p:cNvPr id="2" name="Zástupný symbol pro zápatí 1">
            <a:extLst>
              <a:ext uri="{FF2B5EF4-FFF2-40B4-BE49-F238E27FC236}">
                <a16:creationId xmlns:a16="http://schemas.microsoft.com/office/drawing/2014/main" id="{8A00DACC-FA9E-4D10-A6BD-519542F0F36C}"/>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6F8E3E05-C4D8-4CDF-B1D6-3B84C9C2A1E6}"/>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38674476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B79C0C1-D5FA-4998-9F90-0E5CD763ECC0}"/>
              </a:ext>
            </a:extLst>
          </p:cNvPr>
          <p:cNvSpPr>
            <a:spLocks noGrp="1" noChangeArrowheads="1"/>
          </p:cNvSpPr>
          <p:nvPr>
            <p:ph type="title"/>
          </p:nvPr>
        </p:nvSpPr>
        <p:spPr>
          <a:xfrm>
            <a:off x="1627188" y="104776"/>
            <a:ext cx="5205412" cy="1139825"/>
          </a:xfrm>
        </p:spPr>
        <p:txBody>
          <a:bodyPr>
            <a:normAutofit/>
          </a:bodyPr>
          <a:lstStyle/>
          <a:p>
            <a:pPr fontAlgn="auto">
              <a:spcAft>
                <a:spcPts val="0"/>
              </a:spcAft>
              <a:defRPr/>
            </a:pPr>
            <a:r>
              <a:rPr lang="en-US" sz="3200" dirty="0"/>
              <a:t>Anorexia nervosa (AN) and bulimia nervosa (BN)</a:t>
            </a:r>
            <a:endParaRPr lang="cs-CZ" altLang="cs-CZ" sz="3200" dirty="0">
              <a:solidFill>
                <a:srgbClr val="FF0000"/>
              </a:solidFill>
            </a:endParaRPr>
          </a:p>
        </p:txBody>
      </p:sp>
      <p:sp>
        <p:nvSpPr>
          <p:cNvPr id="179203" name="Rectangle 3">
            <a:extLst>
              <a:ext uri="{FF2B5EF4-FFF2-40B4-BE49-F238E27FC236}">
                <a16:creationId xmlns:a16="http://schemas.microsoft.com/office/drawing/2014/main" id="{7861A0EB-FCFF-4B27-BDB9-A39506EC0813}"/>
              </a:ext>
            </a:extLst>
          </p:cNvPr>
          <p:cNvSpPr>
            <a:spLocks noGrp="1" noChangeArrowheads="1"/>
          </p:cNvSpPr>
          <p:nvPr>
            <p:ph type="body" sz="half" idx="1"/>
          </p:nvPr>
        </p:nvSpPr>
        <p:spPr>
          <a:xfrm>
            <a:off x="481263" y="1665288"/>
            <a:ext cx="7157787" cy="4525962"/>
          </a:xfrm>
        </p:spPr>
        <p:txBody>
          <a:bodyPr rtlCol="0">
            <a:noAutofit/>
          </a:bodyPr>
          <a:lstStyle/>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en-US" sz="2000" dirty="0"/>
              <a:t>are complex psychiatric disorders of great importance for public health policies, as they are associated with a high burden of morbidity and mortality due to their severe medical and psychological consequences</a:t>
            </a:r>
            <a:r>
              <a:rPr lang="cs-CZ" sz="2000" dirty="0"/>
              <a:t>.</a:t>
            </a:r>
            <a:r>
              <a:rPr lang="en-US" sz="2000" dirty="0"/>
              <a:t> </a:t>
            </a:r>
            <a:r>
              <a:rPr lang="cs-CZ" sz="2000" dirty="0"/>
              <a:t>E</a:t>
            </a:r>
            <a:r>
              <a:rPr lang="en-US" sz="2000" dirty="0" err="1"/>
              <a:t>tiopathogenesis</a:t>
            </a:r>
            <a:r>
              <a:rPr lang="en-US" sz="2000" dirty="0"/>
              <a:t> of these eating disorders (EDs) continues to remain elusive, with the result that their treatment is often unsuccessful.</a:t>
            </a:r>
            <a:r>
              <a:rPr lang="cs-CZ" altLang="cs-CZ" sz="2000" dirty="0"/>
              <a:t> </a:t>
            </a:r>
          </a:p>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altLang="cs-CZ" sz="2000" dirty="0"/>
              <a:t>AN is a severe </a:t>
            </a:r>
            <a:r>
              <a:rPr lang="cs-CZ" altLang="cs-CZ" sz="2000" dirty="0" err="1"/>
              <a:t>psychiatric</a:t>
            </a:r>
            <a:r>
              <a:rPr lang="cs-CZ" altLang="cs-CZ" sz="2000" dirty="0"/>
              <a:t> </a:t>
            </a:r>
            <a:r>
              <a:rPr lang="cs-CZ" altLang="cs-CZ" sz="2000" dirty="0" err="1"/>
              <a:t>disorder</a:t>
            </a:r>
            <a:r>
              <a:rPr lang="cs-CZ" altLang="cs-CZ" sz="2000" dirty="0"/>
              <a:t> </a:t>
            </a:r>
            <a:r>
              <a:rPr lang="cs-CZ" altLang="cs-CZ" sz="2000" dirty="0" err="1"/>
              <a:t>leading</a:t>
            </a:r>
            <a:r>
              <a:rPr lang="cs-CZ" altLang="cs-CZ" sz="2000" dirty="0"/>
              <a:t> to </a:t>
            </a:r>
            <a:r>
              <a:rPr lang="cs-CZ" altLang="cs-CZ" sz="2000" dirty="0" err="1"/>
              <a:t>life-threatening</a:t>
            </a:r>
            <a:r>
              <a:rPr lang="cs-CZ" altLang="cs-CZ" sz="2000" dirty="0"/>
              <a:t> </a:t>
            </a:r>
            <a:r>
              <a:rPr lang="cs-CZ" altLang="cs-CZ" sz="2000" dirty="0" err="1"/>
              <a:t>weight</a:t>
            </a:r>
            <a:r>
              <a:rPr lang="cs-CZ" altLang="cs-CZ" sz="2000" dirty="0"/>
              <a:t> and fat </a:t>
            </a:r>
            <a:r>
              <a:rPr lang="cs-CZ" altLang="cs-CZ" sz="2000" dirty="0" err="1"/>
              <a:t>loss</a:t>
            </a:r>
            <a:r>
              <a:rPr lang="cs-CZ" altLang="cs-CZ" sz="2000" dirty="0"/>
              <a:t>. </a:t>
            </a:r>
            <a:r>
              <a:rPr lang="cs-CZ" altLang="cs-CZ" sz="2000" dirty="0" err="1"/>
              <a:t>This</a:t>
            </a:r>
            <a:r>
              <a:rPr lang="cs-CZ" altLang="cs-CZ" sz="2000" dirty="0"/>
              <a:t> </a:t>
            </a:r>
            <a:r>
              <a:rPr lang="cs-CZ" altLang="cs-CZ" sz="2000" dirty="0" err="1"/>
              <a:t>illness</a:t>
            </a:r>
            <a:r>
              <a:rPr lang="cs-CZ" altLang="cs-CZ" sz="2000" dirty="0"/>
              <a:t> </a:t>
            </a:r>
            <a:r>
              <a:rPr lang="cs-CZ" altLang="cs-CZ" sz="2000" dirty="0" err="1"/>
              <a:t>could</a:t>
            </a:r>
            <a:r>
              <a:rPr lang="cs-CZ" altLang="cs-CZ" sz="2000" dirty="0"/>
              <a:t> </a:t>
            </a:r>
            <a:r>
              <a:rPr lang="cs-CZ" altLang="cs-CZ" sz="2000" dirty="0" err="1"/>
              <a:t>be</a:t>
            </a:r>
            <a:r>
              <a:rPr lang="cs-CZ" altLang="cs-CZ" sz="2000" dirty="0"/>
              <a:t> </a:t>
            </a:r>
            <a:r>
              <a:rPr lang="cs-CZ" altLang="cs-CZ" sz="2000" dirty="0" err="1"/>
              <a:t>characterized</a:t>
            </a:r>
            <a:r>
              <a:rPr lang="cs-CZ" altLang="cs-CZ" sz="2000" dirty="0"/>
              <a:t> by </a:t>
            </a:r>
            <a:r>
              <a:rPr lang="cs-CZ" altLang="cs-CZ" sz="2000" dirty="0" err="1"/>
              <a:t>irrational</a:t>
            </a:r>
            <a:r>
              <a:rPr lang="cs-CZ" altLang="cs-CZ" sz="2000" dirty="0"/>
              <a:t> </a:t>
            </a:r>
            <a:r>
              <a:rPr lang="cs-CZ" altLang="cs-CZ" sz="2000" dirty="0" err="1"/>
              <a:t>fear</a:t>
            </a:r>
            <a:r>
              <a:rPr lang="cs-CZ" altLang="cs-CZ" sz="2000" dirty="0"/>
              <a:t> </a:t>
            </a:r>
            <a:r>
              <a:rPr lang="cs-CZ" altLang="cs-CZ" sz="2000" dirty="0" err="1"/>
              <a:t>of</a:t>
            </a:r>
            <a:r>
              <a:rPr lang="cs-CZ" altLang="cs-CZ" sz="2000" dirty="0"/>
              <a:t> </a:t>
            </a:r>
            <a:r>
              <a:rPr lang="cs-CZ" altLang="cs-CZ" sz="2000" dirty="0" err="1"/>
              <a:t>becoming</a:t>
            </a:r>
            <a:r>
              <a:rPr lang="cs-CZ" altLang="cs-CZ" sz="2000" dirty="0"/>
              <a:t> fat, </a:t>
            </a:r>
            <a:r>
              <a:rPr lang="cs-CZ" altLang="cs-CZ" sz="2000" dirty="0" err="1"/>
              <a:t>abnormal</a:t>
            </a:r>
            <a:r>
              <a:rPr lang="cs-CZ" altLang="cs-CZ" sz="2000" dirty="0"/>
              <a:t> </a:t>
            </a:r>
            <a:r>
              <a:rPr lang="cs-CZ" altLang="cs-CZ" sz="2000" dirty="0" err="1"/>
              <a:t>eating</a:t>
            </a:r>
            <a:r>
              <a:rPr lang="cs-CZ" altLang="cs-CZ" sz="2000" dirty="0"/>
              <a:t> </a:t>
            </a:r>
            <a:r>
              <a:rPr lang="cs-CZ" altLang="cs-CZ" sz="2000" dirty="0" err="1"/>
              <a:t>behavior</a:t>
            </a:r>
            <a:r>
              <a:rPr lang="cs-CZ" altLang="cs-CZ" sz="2000" dirty="0"/>
              <a:t>, </a:t>
            </a:r>
            <a:r>
              <a:rPr lang="cs-CZ" altLang="cs-CZ" sz="2000" dirty="0" err="1"/>
              <a:t>hyperactivity</a:t>
            </a:r>
            <a:r>
              <a:rPr lang="cs-CZ" altLang="cs-CZ" sz="2000" dirty="0"/>
              <a:t>, GIT </a:t>
            </a:r>
            <a:r>
              <a:rPr lang="cs-CZ" altLang="cs-CZ" sz="2000" dirty="0" err="1"/>
              <a:t>complications</a:t>
            </a:r>
            <a:r>
              <a:rPr lang="cs-CZ" altLang="cs-CZ" sz="2000" dirty="0"/>
              <a:t> and </a:t>
            </a:r>
            <a:r>
              <a:rPr lang="cs-CZ" altLang="cs-CZ" sz="2000" dirty="0" err="1"/>
              <a:t>wide</a:t>
            </a:r>
            <a:r>
              <a:rPr lang="cs-CZ" altLang="cs-CZ" sz="2000" dirty="0"/>
              <a:t> variety </a:t>
            </a:r>
            <a:r>
              <a:rPr lang="cs-CZ" altLang="cs-CZ" sz="2000" dirty="0" err="1"/>
              <a:t>alterations</a:t>
            </a:r>
            <a:r>
              <a:rPr lang="cs-CZ" altLang="cs-CZ" sz="2000" dirty="0"/>
              <a:t> </a:t>
            </a:r>
            <a:r>
              <a:rPr lang="cs-CZ" altLang="cs-CZ" sz="2000" dirty="0" err="1"/>
              <a:t>of</a:t>
            </a:r>
            <a:r>
              <a:rPr lang="cs-CZ" altLang="cs-CZ" sz="2000" dirty="0"/>
              <a:t> </a:t>
            </a:r>
            <a:r>
              <a:rPr lang="cs-CZ" altLang="cs-CZ" sz="2000" dirty="0" err="1"/>
              <a:t>hormonal</a:t>
            </a:r>
            <a:r>
              <a:rPr lang="cs-CZ" altLang="cs-CZ" sz="2000" dirty="0"/>
              <a:t> and </a:t>
            </a:r>
            <a:r>
              <a:rPr lang="cs-CZ" altLang="cs-CZ" sz="2000" dirty="0" err="1"/>
              <a:t>metabolic</a:t>
            </a:r>
            <a:r>
              <a:rPr lang="cs-CZ" altLang="cs-CZ" sz="2000" dirty="0"/>
              <a:t> </a:t>
            </a:r>
            <a:r>
              <a:rPr lang="cs-CZ" altLang="cs-CZ" sz="2000" dirty="0" err="1"/>
              <a:t>systems</a:t>
            </a:r>
            <a:r>
              <a:rPr lang="cs-CZ" altLang="cs-CZ" sz="2000" dirty="0"/>
              <a:t>. </a:t>
            </a:r>
          </a:p>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altLang="cs-CZ" sz="2000" dirty="0" err="1"/>
              <a:t>The</a:t>
            </a:r>
            <a:r>
              <a:rPr lang="cs-CZ" altLang="cs-CZ" sz="2000" dirty="0"/>
              <a:t> </a:t>
            </a:r>
            <a:r>
              <a:rPr lang="cs-CZ" altLang="cs-CZ" sz="2000" dirty="0" err="1"/>
              <a:t>exact</a:t>
            </a:r>
            <a:r>
              <a:rPr lang="cs-CZ" altLang="cs-CZ" sz="2000" dirty="0"/>
              <a:t> </a:t>
            </a:r>
            <a:r>
              <a:rPr lang="cs-CZ" altLang="cs-CZ" sz="2000" dirty="0" err="1"/>
              <a:t>etiopathogenesis</a:t>
            </a:r>
            <a:r>
              <a:rPr lang="cs-CZ" altLang="cs-CZ" sz="2000" dirty="0"/>
              <a:t> is </a:t>
            </a:r>
            <a:r>
              <a:rPr lang="cs-CZ" altLang="cs-CZ" sz="2000" dirty="0" err="1"/>
              <a:t>unknown</a:t>
            </a:r>
            <a:r>
              <a:rPr lang="cs-CZ" altLang="cs-CZ" sz="2000" dirty="0"/>
              <a:t> and </a:t>
            </a:r>
            <a:r>
              <a:rPr lang="cs-CZ" altLang="cs-CZ" sz="2000" dirty="0" err="1"/>
              <a:t>the</a:t>
            </a:r>
            <a:r>
              <a:rPr lang="cs-CZ" altLang="cs-CZ" sz="2000" dirty="0"/>
              <a:t> </a:t>
            </a:r>
            <a:r>
              <a:rPr lang="cs-CZ" altLang="cs-CZ" sz="2000" dirty="0" err="1"/>
              <a:t>way</a:t>
            </a:r>
            <a:r>
              <a:rPr lang="cs-CZ" altLang="cs-CZ" sz="2000" dirty="0"/>
              <a:t> </a:t>
            </a:r>
            <a:r>
              <a:rPr lang="cs-CZ" altLang="cs-CZ" sz="2000" dirty="0" err="1"/>
              <a:t>of</a:t>
            </a:r>
            <a:r>
              <a:rPr lang="cs-CZ" altLang="cs-CZ" sz="2000" dirty="0"/>
              <a:t> </a:t>
            </a:r>
            <a:r>
              <a:rPr lang="cs-CZ" altLang="cs-CZ" sz="2000" dirty="0" err="1"/>
              <a:t>treatment</a:t>
            </a:r>
            <a:r>
              <a:rPr lang="cs-CZ" altLang="cs-CZ" sz="2000" dirty="0"/>
              <a:t> </a:t>
            </a:r>
            <a:r>
              <a:rPr lang="cs-CZ" altLang="cs-CZ" sz="2000" dirty="0" err="1"/>
              <a:t>remain</a:t>
            </a:r>
            <a:r>
              <a:rPr lang="cs-CZ" altLang="cs-CZ" sz="2000" dirty="0"/>
              <a:t> limited.</a:t>
            </a:r>
          </a:p>
          <a:p>
            <a:pPr marL="342906" indent="-342906" algn="just" defTabSz="457207" fontAlgn="auto">
              <a:lnSpc>
                <a:spcPct val="80000"/>
              </a:lnSpc>
              <a:spcAft>
                <a:spcPts val="0"/>
              </a:spcAft>
              <a:buClr>
                <a:schemeClr val="bg2">
                  <a:lumMod val="40000"/>
                  <a:lumOff val="60000"/>
                </a:schemeClr>
              </a:buClr>
              <a:buFont typeface="Wingdings 3" charset="2"/>
              <a:buChar char=""/>
              <a:defRPr/>
            </a:pPr>
            <a:endParaRPr lang="cs-CZ" sz="2000" dirty="0"/>
          </a:p>
        </p:txBody>
      </p:sp>
      <p:graphicFrame>
        <p:nvGraphicFramePr>
          <p:cNvPr id="67588" name="Object 4">
            <a:extLst>
              <a:ext uri="{FF2B5EF4-FFF2-40B4-BE49-F238E27FC236}">
                <a16:creationId xmlns:a16="http://schemas.microsoft.com/office/drawing/2014/main" id="{FB3BFA4E-BA35-4557-BAAD-5A8E4706FADE}"/>
              </a:ext>
            </a:extLst>
          </p:cNvPr>
          <p:cNvGraphicFramePr>
            <a:graphicFrameLocks noGrp="1" noChangeAspect="1"/>
          </p:cNvGraphicFramePr>
          <p:nvPr>
            <p:ph sz="half" idx="2"/>
          </p:nvPr>
        </p:nvGraphicFramePr>
        <p:xfrm>
          <a:off x="8759826" y="885826"/>
          <a:ext cx="1795463" cy="2709863"/>
        </p:xfrm>
        <a:graphic>
          <a:graphicData uri="http://schemas.openxmlformats.org/presentationml/2006/ole">
            <mc:AlternateContent xmlns:mc="http://schemas.openxmlformats.org/markup-compatibility/2006">
              <mc:Choice xmlns:v="urn:schemas-microsoft-com:vml" Requires="v">
                <p:oleObj spid="_x0000_s5129" r:id="rId4" imgW="4040946" imgH="6099541" progId="Photoshop.Image.4">
                  <p:embed/>
                </p:oleObj>
              </mc:Choice>
              <mc:Fallback>
                <p:oleObj r:id="rId4" imgW="4040946" imgH="6099541" progId="Photoshop.Image.4">
                  <p:embed/>
                  <p:pic>
                    <p:nvPicPr>
                      <p:cNvPr id="67588" name="Object 4">
                        <a:extLst>
                          <a:ext uri="{FF2B5EF4-FFF2-40B4-BE49-F238E27FC236}">
                            <a16:creationId xmlns:a16="http://schemas.microsoft.com/office/drawing/2014/main" id="{FB3BFA4E-BA35-4557-BAAD-5A8E4706FAD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l="19510" t="4898" r="14165"/>
                      <a:stretch>
                        <a:fillRect/>
                      </a:stretch>
                    </p:blipFill>
                    <p:spPr bwMode="auto">
                      <a:xfrm>
                        <a:off x="8759826" y="885826"/>
                        <a:ext cx="1795463" cy="2709863"/>
                      </a:xfrm>
                      <a:prstGeom prst="rect">
                        <a:avLst/>
                      </a:prstGeom>
                      <a:noFill/>
                      <a:ln w="9525">
                        <a:solidFill>
                          <a:srgbClr val="00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7589" name="Picture 6" descr="AN">
            <a:extLst>
              <a:ext uri="{FF2B5EF4-FFF2-40B4-BE49-F238E27FC236}">
                <a16:creationId xmlns:a16="http://schemas.microsoft.com/office/drawing/2014/main" id="{960AB244-8470-4116-ABB2-0E2B288CF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563" y="4437064"/>
            <a:ext cx="2362200" cy="1908175"/>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67590" name="Picture 9" descr="ZASILKA">
            <a:extLst>
              <a:ext uri="{FF2B5EF4-FFF2-40B4-BE49-F238E27FC236}">
                <a16:creationId xmlns:a16="http://schemas.microsoft.com/office/drawing/2014/main" id="{4C3B1CD8-33D6-4B5C-AF0F-FFE0629418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7155" r="12212"/>
          <a:stretch>
            <a:fillRect/>
          </a:stretch>
        </p:blipFill>
        <p:spPr bwMode="auto">
          <a:xfrm>
            <a:off x="7824788" y="549276"/>
            <a:ext cx="10795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38C2BFAA-666B-45F9-88AC-46B61FBC75C0}"/>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A3AEE9C5-05EE-4ADA-920E-90E50B35D9EC}"/>
              </a:ext>
            </a:extLst>
          </p:cNvPr>
          <p:cNvSpPr>
            <a:spLocks noGrp="1"/>
          </p:cNvSpPr>
          <p:nvPr>
            <p:ph type="sldNum" sz="quarter" idx="12"/>
          </p:nvPr>
        </p:nvSpPr>
        <p:spPr/>
        <p:txBody>
          <a:bodyPr/>
          <a:lstStyle/>
          <a:p>
            <a:pPr>
              <a:defRPr/>
            </a:pPr>
            <a:fld id="{DF074149-0D59-4756-9BD4-869B4E5CF860}" type="slidenum">
              <a:rPr lang="en-US" altLang="en-US" smtClean="0"/>
              <a:pPr>
                <a:defRPr/>
              </a:pPr>
              <a:t>50</a:t>
            </a:fld>
            <a:endParaRPr lang="en-US" altLang="en-US"/>
          </a:p>
        </p:txBody>
      </p:sp>
    </p:spTree>
    <p:extLst>
      <p:ext uri="{BB962C8B-B14F-4D97-AF65-F5344CB8AC3E}">
        <p14:creationId xmlns:p14="http://schemas.microsoft.com/office/powerpoint/2010/main" val="12869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sciencedirect.com/science?_ob=MiamiCaptionURL&amp;_method=retrieve&amp;_eid=1-s2.0-S0278584616304882&amp;_image=1-s2.0-S0278584616304882-gr1_lrg.jpg&amp;_cid=271215&amp;_explode=defaultEXP_LIST&amp;_idxType=defaultREF_WORK_INDEX_TYPE&amp;_alpha=defaultALPHA&amp;_ba=&amp;_rdoc=1&amp;_fmt=FULL&amp;_isHiQual=Y&amp;_issn=02785846&amp;_pii=S0278584616304882&amp;md5=f985f4c32306c1216d5e24ce7d5ee26f">
            <a:extLst>
              <a:ext uri="{FF2B5EF4-FFF2-40B4-BE49-F238E27FC236}">
                <a16:creationId xmlns:a16="http://schemas.microsoft.com/office/drawing/2014/main" id="{04B89951-3E0B-48C9-A52F-D930B4F6FA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0" y="-136525"/>
            <a:ext cx="53721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ovéPole 1">
            <a:extLst>
              <a:ext uri="{FF2B5EF4-FFF2-40B4-BE49-F238E27FC236}">
                <a16:creationId xmlns:a16="http://schemas.microsoft.com/office/drawing/2014/main" id="{5FC78097-0CC6-4D83-BF9F-78B0EB6C1344}"/>
              </a:ext>
            </a:extLst>
          </p:cNvPr>
          <p:cNvSpPr txBox="1">
            <a:spLocks noChangeArrowheads="1"/>
          </p:cNvSpPr>
          <p:nvPr/>
        </p:nvSpPr>
        <p:spPr bwMode="auto">
          <a:xfrm>
            <a:off x="1973263" y="4849814"/>
            <a:ext cx="47926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1100">
                <a:solidFill>
                  <a:schemeClr val="tx1"/>
                </a:solidFill>
                <a:latin typeface="Arial" panose="020B0604020202020204" pitchFamily="34" charset="0"/>
              </a:rPr>
              <a:t>Schematic representation of brain reward circuits.</a:t>
            </a:r>
          </a:p>
          <a:p>
            <a:pPr>
              <a:spcBef>
                <a:spcPct val="0"/>
              </a:spcBef>
              <a:buClrTx/>
              <a:buSzTx/>
              <a:buFontTx/>
              <a:buNone/>
            </a:pPr>
            <a:r>
              <a:rPr lang="en-US" altLang="en-US" sz="1100">
                <a:solidFill>
                  <a:schemeClr val="tx1"/>
                </a:solidFill>
                <a:latin typeface="Arial" panose="020B0604020202020204" pitchFamily="34" charset="0"/>
              </a:rPr>
              <a:t>ACC anterior cingulated cortex; Amy amygdala; DS dorsal striatum; Hipp hippocampus; IC insular cortex; LH lateral hypothalamus; mPFC medial prefrontal cortex; NAc nucleus accumbens; OFC orbitofrontal cortex; VTA ventral tegmental area.</a:t>
            </a:r>
          </a:p>
          <a:p>
            <a:pPr>
              <a:spcBef>
                <a:spcPct val="0"/>
              </a:spcBef>
              <a:buClrTx/>
              <a:buSzTx/>
              <a:buFontTx/>
              <a:buNone/>
            </a:pPr>
            <a:endParaRPr lang="en-US" altLang="en-US" sz="1800">
              <a:solidFill>
                <a:schemeClr val="tx1"/>
              </a:solidFill>
              <a:latin typeface="Arial" panose="020B0604020202020204" pitchFamily="34" charset="0"/>
            </a:endParaRPr>
          </a:p>
        </p:txBody>
      </p:sp>
      <p:sp>
        <p:nvSpPr>
          <p:cNvPr id="3" name="TextovéPole 2">
            <a:extLst>
              <a:ext uri="{FF2B5EF4-FFF2-40B4-BE49-F238E27FC236}">
                <a16:creationId xmlns:a16="http://schemas.microsoft.com/office/drawing/2014/main" id="{60A52AC5-45A2-4E0D-8EB9-B13334A9375D}"/>
              </a:ext>
            </a:extLst>
          </p:cNvPr>
          <p:cNvSpPr txBox="1"/>
          <p:nvPr/>
        </p:nvSpPr>
        <p:spPr>
          <a:xfrm>
            <a:off x="7451725" y="309564"/>
            <a:ext cx="2774950" cy="5678487"/>
          </a:xfrm>
          <a:prstGeom prst="rect">
            <a:avLst/>
          </a:prstGeom>
          <a:noFill/>
        </p:spPr>
        <p:txBody>
          <a:bodyPr>
            <a:spAutoFit/>
          </a:bodyPr>
          <a:lstStyle/>
          <a:p>
            <a:pPr>
              <a:defRPr/>
            </a:pPr>
            <a:r>
              <a:rPr lang="en-US" sz="1100" dirty="0">
                <a:solidFill>
                  <a:srgbClr val="FF0000"/>
                </a:solidFill>
                <a:effectLst>
                  <a:outerShdw blurRad="38100" dist="38100" dir="2700000" algn="tl">
                    <a:srgbClr val="000000">
                      <a:alpha val="43137"/>
                    </a:srgbClr>
                  </a:outerShdw>
                </a:effectLst>
              </a:rPr>
              <a:t>The brain reward system </a:t>
            </a:r>
            <a:r>
              <a:rPr lang="en-US" sz="1100" dirty="0"/>
              <a:t>integrates basic and emotional stimuli, such as hunger, satiety, desire, pleasure and fear, with higher order cognitive processes aimed at modulating further actions or representation of the general experience. These high order processes involve anterior cingulate cortex (ACC), orbitofrontal cortex (OFC) and ventromedial prefrontal cortex (PFC), which are necessary for identification of rewarding stimuli, inhibition of emotional responses, and promote behavioral outcomes (</a:t>
            </a:r>
            <a:r>
              <a:rPr lang="en-US" sz="1100" dirty="0">
                <a:hlinkClick r:id="rId3"/>
              </a:rPr>
              <a:t>Haber and Knutson, 2010</a:t>
            </a:r>
            <a:r>
              <a:rPr lang="en-US" sz="1100" dirty="0"/>
              <a:t>; </a:t>
            </a:r>
            <a:r>
              <a:rPr lang="en-US" sz="1100" dirty="0">
                <a:hlinkClick r:id="rId4"/>
              </a:rPr>
              <a:t>Wittman </a:t>
            </a:r>
            <a:r>
              <a:rPr lang="en-US" sz="1100" i="1" dirty="0">
                <a:hlinkClick r:id="rId4"/>
              </a:rPr>
              <a:t>et al</a:t>
            </a:r>
            <a:r>
              <a:rPr lang="en-US" sz="1100" dirty="0">
                <a:hlinkClick r:id="rId4"/>
              </a:rPr>
              <a:t>., 2010</a:t>
            </a:r>
            <a:r>
              <a:rPr lang="en-US" sz="1100" dirty="0"/>
              <a:t> ;  </a:t>
            </a:r>
            <a:r>
              <a:rPr lang="en-US" sz="1100" dirty="0" err="1">
                <a:hlinkClick r:id="rId5"/>
              </a:rPr>
              <a:t>Sripada</a:t>
            </a:r>
            <a:r>
              <a:rPr lang="en-US" sz="1100" dirty="0">
                <a:hlinkClick r:id="rId5"/>
              </a:rPr>
              <a:t> </a:t>
            </a:r>
            <a:r>
              <a:rPr lang="en-US" sz="1100" i="1" dirty="0">
                <a:hlinkClick r:id="rId5"/>
              </a:rPr>
              <a:t>et al</a:t>
            </a:r>
            <a:r>
              <a:rPr lang="en-US" sz="1100" dirty="0">
                <a:hlinkClick r:id="rId5"/>
              </a:rPr>
              <a:t>., 2011</a:t>
            </a:r>
            <a:r>
              <a:rPr lang="en-US" sz="1100" dirty="0"/>
              <a:t>). Overall, the PFC provides inhibitory influences on motivation and reward-directed behavior, integrating sensory inputs, memories, goals, and physiological states with the aim to provide an adequate performance (</a:t>
            </a:r>
            <a:r>
              <a:rPr lang="en-US" sz="1100" dirty="0">
                <a:hlinkClick r:id="rId6"/>
              </a:rPr>
              <a:t>Miller and Cohen, 2001</a:t>
            </a:r>
            <a:r>
              <a:rPr lang="en-US" sz="1100" dirty="0"/>
              <a:t>). ACC and dorsolateral prefrontal cortex (DLPFC) may also serve to monitor potential conflict situations induced by reward stimuli (</a:t>
            </a:r>
            <a:r>
              <a:rPr lang="en-US" sz="1100" dirty="0">
                <a:hlinkClick r:id="rId7"/>
              </a:rPr>
              <a:t>Walton </a:t>
            </a:r>
            <a:r>
              <a:rPr lang="en-US" sz="1100" i="1" dirty="0">
                <a:hlinkClick r:id="rId7"/>
              </a:rPr>
              <a:t>et al</a:t>
            </a:r>
            <a:r>
              <a:rPr lang="en-US" sz="1100" dirty="0">
                <a:hlinkClick r:id="rId7"/>
              </a:rPr>
              <a:t>., 2003</a:t>
            </a:r>
            <a:r>
              <a:rPr lang="en-US" sz="1100" dirty="0"/>
              <a:t> ;  </a:t>
            </a:r>
            <a:r>
              <a:rPr lang="en-US" sz="1100" dirty="0">
                <a:hlinkClick r:id="rId8"/>
              </a:rPr>
              <a:t>Vogt </a:t>
            </a:r>
            <a:r>
              <a:rPr lang="en-US" sz="1100" i="1" dirty="0">
                <a:hlinkClick r:id="rId8"/>
              </a:rPr>
              <a:t>et al</a:t>
            </a:r>
            <a:r>
              <a:rPr lang="en-US" sz="1100" dirty="0">
                <a:hlinkClick r:id="rId8"/>
              </a:rPr>
              <a:t>., 2005</a:t>
            </a:r>
            <a:r>
              <a:rPr lang="en-US" sz="1100" dirty="0"/>
              <a:t>). Therefore, they have a </a:t>
            </a:r>
            <a:r>
              <a:rPr lang="en-US" sz="1100" i="1" dirty="0"/>
              <a:t>gating role</a:t>
            </a:r>
            <a:r>
              <a:rPr lang="en-US" sz="1100" dirty="0"/>
              <a:t> in action selection following reward cues ( </a:t>
            </a:r>
            <a:r>
              <a:rPr lang="en-US" sz="1100" dirty="0">
                <a:hlinkClick r:id="rId9"/>
              </a:rPr>
              <a:t>Goldstein and </a:t>
            </a:r>
            <a:r>
              <a:rPr lang="en-US" sz="1100" dirty="0" err="1">
                <a:hlinkClick r:id="rId9"/>
              </a:rPr>
              <a:t>Volkow</a:t>
            </a:r>
            <a:r>
              <a:rPr lang="en-US" sz="1100" dirty="0">
                <a:hlinkClick r:id="rId9"/>
              </a:rPr>
              <a:t>, 2011</a:t>
            </a:r>
            <a:r>
              <a:rPr lang="en-US" sz="1100" dirty="0"/>
              <a:t>). Indeed, by a top-down effect, both OFC and ACC provide a negative feedback to mesolimbic areas regulating reward-seeking motivation (</a:t>
            </a:r>
            <a:r>
              <a:rPr lang="en-US" sz="1100" dirty="0">
                <a:hlinkClick r:id="rId9"/>
              </a:rPr>
              <a:t>Goldstein and </a:t>
            </a:r>
            <a:r>
              <a:rPr lang="en-US" sz="1100" dirty="0" err="1">
                <a:hlinkClick r:id="rId9"/>
              </a:rPr>
              <a:t>Volkow</a:t>
            </a:r>
            <a:r>
              <a:rPr lang="en-US" sz="1100" dirty="0">
                <a:hlinkClick r:id="rId9"/>
              </a:rPr>
              <a:t>, 2011</a:t>
            </a:r>
            <a:r>
              <a:rPr lang="en-US" sz="1100" dirty="0"/>
              <a:t>).</a:t>
            </a:r>
          </a:p>
        </p:txBody>
      </p:sp>
      <p:sp>
        <p:nvSpPr>
          <p:cNvPr id="2" name="Zástupný symbol pro zápatí 1">
            <a:extLst>
              <a:ext uri="{FF2B5EF4-FFF2-40B4-BE49-F238E27FC236}">
                <a16:creationId xmlns:a16="http://schemas.microsoft.com/office/drawing/2014/main" id="{24ABEDD1-F4E5-46E9-AE7D-34C3DE210C73}"/>
              </a:ext>
            </a:extLst>
          </p:cNvPr>
          <p:cNvSpPr>
            <a:spLocks noGrp="1"/>
          </p:cNvSpPr>
          <p:nvPr>
            <p:ph type="ftr" sz="quarter" idx="11"/>
          </p:nvPr>
        </p:nvSpPr>
        <p:spPr/>
        <p:txBody>
          <a:bodyPr/>
          <a:lstStyle/>
          <a:p>
            <a:pPr>
              <a:defRPr/>
            </a:pPr>
            <a:r>
              <a:rPr lang="cs-CZ" altLang="en-US"/>
              <a:t>Prof. Anna Vašků</a:t>
            </a:r>
          </a:p>
        </p:txBody>
      </p:sp>
      <p:sp>
        <p:nvSpPr>
          <p:cNvPr id="4" name="Zástupný symbol pro číslo snímku 3">
            <a:extLst>
              <a:ext uri="{FF2B5EF4-FFF2-40B4-BE49-F238E27FC236}">
                <a16:creationId xmlns:a16="http://schemas.microsoft.com/office/drawing/2014/main" id="{A0C9267E-35DF-48F0-9EA9-18B87FC45149}"/>
              </a:ext>
            </a:extLst>
          </p:cNvPr>
          <p:cNvSpPr>
            <a:spLocks noGrp="1"/>
          </p:cNvSpPr>
          <p:nvPr>
            <p:ph type="sldNum" sz="quarter" idx="12"/>
          </p:nvPr>
        </p:nvSpPr>
        <p:spPr/>
        <p:txBody>
          <a:bodyPr/>
          <a:lstStyle/>
          <a:p>
            <a:fld id="{8F9125E1-42E0-4078-BAE1-CA1DE73A3D7B}" type="slidenum">
              <a:rPr lang="cs-CZ" altLang="en-US" smtClean="0"/>
              <a:pPr/>
              <a:t>51</a:t>
            </a:fld>
            <a:endParaRPr lang="cs-CZ" altLang="en-US"/>
          </a:p>
        </p:txBody>
      </p:sp>
    </p:spTree>
    <p:extLst>
      <p:ext uri="{BB962C8B-B14F-4D97-AF65-F5344CB8AC3E}">
        <p14:creationId xmlns:p14="http://schemas.microsoft.com/office/powerpoint/2010/main" val="2106000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903A8F-4090-4004-8405-0406C97F310A}"/>
              </a:ext>
            </a:extLst>
          </p:cNvPr>
          <p:cNvSpPr>
            <a:spLocks noGrp="1"/>
          </p:cNvSpPr>
          <p:nvPr>
            <p:ph type="title"/>
          </p:nvPr>
        </p:nvSpPr>
        <p:spPr/>
        <p:txBody>
          <a:bodyPr>
            <a:normAutofit fontScale="90000"/>
          </a:bodyPr>
          <a:lstStyle/>
          <a:p>
            <a:pPr fontAlgn="auto">
              <a:spcAft>
                <a:spcPts val="0"/>
              </a:spcAft>
              <a:defRPr/>
            </a:pPr>
            <a:r>
              <a:rPr lang="en-US" dirty="0"/>
              <a:t>Anorexia nervosa (AN) and bulimia nervosa (BN)</a:t>
            </a:r>
          </a:p>
        </p:txBody>
      </p:sp>
      <p:sp>
        <p:nvSpPr>
          <p:cNvPr id="3" name="Zástupný symbol pro obsah 2">
            <a:extLst>
              <a:ext uri="{FF2B5EF4-FFF2-40B4-BE49-F238E27FC236}">
                <a16:creationId xmlns:a16="http://schemas.microsoft.com/office/drawing/2014/main" id="{481BC301-744E-4694-A311-782C06C2B2F1}"/>
              </a:ext>
            </a:extLst>
          </p:cNvPr>
          <p:cNvSpPr>
            <a:spLocks noGrp="1"/>
          </p:cNvSpPr>
          <p:nvPr>
            <p:ph idx="1"/>
          </p:nvPr>
        </p:nvSpPr>
        <p:spPr/>
        <p:txBody>
          <a:bodyPr>
            <a:normAutofit fontScale="62500" lnSpcReduction="20000"/>
          </a:bodyPr>
          <a:lstStyle/>
          <a:p>
            <a:pPr fontAlgn="auto">
              <a:spcAft>
                <a:spcPts val="0"/>
              </a:spcAft>
              <a:buFont typeface="Wingdings 2"/>
              <a:buChar char=""/>
              <a:defRPr/>
            </a:pPr>
            <a:r>
              <a:rPr lang="cs-CZ" dirty="0"/>
              <a:t>F</a:t>
            </a:r>
            <a:r>
              <a:rPr lang="en-US" dirty="0" err="1"/>
              <a:t>unctional</a:t>
            </a:r>
            <a:r>
              <a:rPr lang="en-US" dirty="0"/>
              <a:t> magnetic resonance imaging (fMRI) techniques have been employed to investigate the brain's processing of reward elicited by both food-related and non-food-related stimuli in AN and BN (</a:t>
            </a:r>
            <a:r>
              <a:rPr lang="en-US" dirty="0">
                <a:hlinkClick r:id="rId2"/>
              </a:rPr>
              <a:t>O'Hara et al., 2015</a:t>
            </a:r>
            <a:r>
              <a:rPr lang="en-US" dirty="0"/>
              <a:t>). </a:t>
            </a:r>
            <a:endParaRPr lang="cs-CZ" dirty="0"/>
          </a:p>
          <a:p>
            <a:pPr fontAlgn="auto">
              <a:spcAft>
                <a:spcPts val="0"/>
              </a:spcAft>
              <a:buFont typeface="Wingdings 2"/>
              <a:buChar char=""/>
              <a:defRPr/>
            </a:pPr>
            <a:r>
              <a:rPr lang="cs-CZ" dirty="0"/>
              <a:t>I</a:t>
            </a:r>
            <a:r>
              <a:rPr lang="en-US" dirty="0"/>
              <a:t>t has been shown that, compared to healthy controls, AN patients exhibit </a:t>
            </a:r>
            <a:r>
              <a:rPr lang="en-US" dirty="0">
                <a:solidFill>
                  <a:srgbClr val="FF0000"/>
                </a:solidFill>
                <a:effectLst>
                  <a:outerShdw blurRad="38100" dist="38100" dir="2700000" algn="tl">
                    <a:srgbClr val="000000">
                      <a:alpha val="43137"/>
                    </a:srgbClr>
                  </a:outerShdw>
                </a:effectLst>
              </a:rPr>
              <a:t>abnormal activation of different brain areas, including the parietal, the </a:t>
            </a:r>
            <a:r>
              <a:rPr lang="en-US" dirty="0" err="1">
                <a:solidFill>
                  <a:srgbClr val="FF0000"/>
                </a:solidFill>
                <a:effectLst>
                  <a:outerShdw blurRad="38100" dist="38100" dir="2700000" algn="tl">
                    <a:srgbClr val="000000">
                      <a:alpha val="43137"/>
                    </a:srgbClr>
                  </a:outerShdw>
                </a:effectLst>
              </a:rPr>
              <a:t>orbito</a:t>
            </a:r>
            <a:r>
              <a:rPr lang="en-US" dirty="0">
                <a:solidFill>
                  <a:srgbClr val="FF0000"/>
                </a:solidFill>
                <a:effectLst>
                  <a:outerShdw blurRad="38100" dist="38100" dir="2700000" algn="tl">
                    <a:srgbClr val="000000">
                      <a:alpha val="43137"/>
                    </a:srgbClr>
                  </a:outerShdw>
                </a:effectLst>
              </a:rPr>
              <a:t>-frontal, the </a:t>
            </a:r>
            <a:r>
              <a:rPr lang="en-US" dirty="0" err="1">
                <a:solidFill>
                  <a:srgbClr val="FF0000"/>
                </a:solidFill>
                <a:effectLst>
                  <a:outerShdw blurRad="38100" dist="38100" dir="2700000" algn="tl">
                    <a:srgbClr val="000000">
                      <a:alpha val="43137"/>
                    </a:srgbClr>
                  </a:outerShdw>
                </a:effectLst>
              </a:rPr>
              <a:t>dorso</a:t>
            </a:r>
            <a:r>
              <a:rPr lang="en-US" dirty="0">
                <a:solidFill>
                  <a:srgbClr val="FF0000"/>
                </a:solidFill>
                <a:effectLst>
                  <a:outerShdw blurRad="38100" dist="38100" dir="2700000" algn="tl">
                    <a:srgbClr val="000000">
                      <a:alpha val="43137"/>
                    </a:srgbClr>
                  </a:outerShdw>
                </a:effectLst>
              </a:rPr>
              <a:t>-lateral prefrontal, the anterior cingulate and the medial prefrontal cortex (</a:t>
            </a:r>
            <a:r>
              <a:rPr lang="en-US" dirty="0">
                <a:solidFill>
                  <a:srgbClr val="FF0000"/>
                </a:solidFill>
                <a:effectLst>
                  <a:outerShdw blurRad="38100" dist="38100" dir="2700000" algn="tl">
                    <a:srgbClr val="000000">
                      <a:alpha val="43137"/>
                    </a:srgbClr>
                  </a:outerShdw>
                </a:effectLst>
                <a:hlinkClick r:id="rId3"/>
              </a:rPr>
              <a:t>Frank, 2015a</a:t>
            </a:r>
            <a:r>
              <a:rPr lang="en-US" dirty="0">
                <a:solidFill>
                  <a:srgbClr val="FF0000"/>
                </a:solidFill>
                <a:effectLst>
                  <a:outerShdw blurRad="38100" dist="38100" dir="2700000" algn="tl">
                    <a:srgbClr val="000000">
                      <a:alpha val="43137"/>
                    </a:srgbClr>
                  </a:outerShdw>
                </a:effectLst>
              </a:rPr>
              <a:t> ;  </a:t>
            </a:r>
            <a:r>
              <a:rPr lang="en-US" dirty="0">
                <a:solidFill>
                  <a:srgbClr val="FF0000"/>
                </a:solidFill>
                <a:effectLst>
                  <a:outerShdw blurRad="38100" dist="38100" dir="2700000" algn="tl">
                    <a:srgbClr val="000000">
                      <a:alpha val="43137"/>
                    </a:srgbClr>
                  </a:outerShdw>
                </a:effectLst>
                <a:hlinkClick r:id="rId4"/>
              </a:rPr>
              <a:t>Frank, 2015b</a:t>
            </a:r>
            <a:r>
              <a:rPr lang="en-US" dirty="0">
                <a:solidFill>
                  <a:srgbClr val="FF0000"/>
                </a:solidFill>
                <a:effectLst>
                  <a:outerShdw blurRad="38100" dist="38100" dir="2700000" algn="tl">
                    <a:srgbClr val="000000">
                      <a:alpha val="43137"/>
                    </a:srgbClr>
                  </a:outerShdw>
                </a:effectLst>
              </a:rPr>
              <a:t>) after exposure to visual food cues, especially for highly palatable foods. </a:t>
            </a:r>
            <a:endParaRPr lang="cs-CZ" dirty="0">
              <a:solidFill>
                <a:srgbClr val="FF0000"/>
              </a:solidFill>
              <a:effectLst>
                <a:outerShdw blurRad="38100" dist="38100" dir="2700000" algn="tl">
                  <a:srgbClr val="000000">
                    <a:alpha val="43137"/>
                  </a:srgbClr>
                </a:outerShdw>
              </a:effectLst>
            </a:endParaRPr>
          </a:p>
          <a:p>
            <a:pPr fontAlgn="auto">
              <a:spcAft>
                <a:spcPts val="0"/>
              </a:spcAft>
              <a:buFont typeface="Wingdings 2"/>
              <a:buChar char=""/>
              <a:defRPr/>
            </a:pPr>
            <a:r>
              <a:rPr lang="en-US" dirty="0"/>
              <a:t>Similarly, </a:t>
            </a:r>
            <a:r>
              <a:rPr lang="en-US" dirty="0">
                <a:solidFill>
                  <a:srgbClr val="FF0000"/>
                </a:solidFill>
                <a:effectLst>
                  <a:outerShdw blurRad="38100" dist="38100" dir="2700000" algn="tl">
                    <a:srgbClr val="000000">
                      <a:alpha val="43137"/>
                    </a:srgbClr>
                  </a:outerShdw>
                </a:effectLst>
              </a:rPr>
              <a:t>altered insula, striatum or orbitofrontal responses to sweet stimuli have been found in recovered or symptomatic AN and BN patients</a:t>
            </a:r>
            <a:r>
              <a:rPr lang="cs-CZ" dirty="0">
                <a:solidFill>
                  <a:srgbClr val="FF0000"/>
                </a:solidFill>
                <a:effectLst>
                  <a:outerShdw blurRad="38100" dist="38100" dir="2700000" algn="tl">
                    <a:srgbClr val="000000">
                      <a:alpha val="43137"/>
                    </a:srgbClr>
                  </a:outerShdw>
                </a:effectLst>
              </a:rPr>
              <a:t>.</a:t>
            </a:r>
            <a:r>
              <a:rPr lang="en-US" dirty="0"/>
              <a:t> </a:t>
            </a:r>
            <a:endParaRPr lang="cs-CZ" dirty="0"/>
          </a:p>
          <a:p>
            <a:pPr fontAlgn="auto">
              <a:spcAft>
                <a:spcPts val="0"/>
              </a:spcAft>
              <a:buFont typeface="Wingdings 2"/>
              <a:buChar char=""/>
              <a:defRPr/>
            </a:pPr>
            <a:r>
              <a:rPr lang="en-US" dirty="0"/>
              <a:t>These findings suggest a dysregulation of brain mechanisms involved in the processing of food-related rewarding stimuli in the pathophysiology of </a:t>
            </a:r>
            <a:r>
              <a:rPr lang="en-US" dirty="0" err="1"/>
              <a:t>EDs.</a:t>
            </a:r>
            <a:endParaRPr lang="en-US" dirty="0"/>
          </a:p>
        </p:txBody>
      </p:sp>
      <p:sp>
        <p:nvSpPr>
          <p:cNvPr id="4" name="Zástupný symbol pro zápatí 3">
            <a:extLst>
              <a:ext uri="{FF2B5EF4-FFF2-40B4-BE49-F238E27FC236}">
                <a16:creationId xmlns:a16="http://schemas.microsoft.com/office/drawing/2014/main" id="{A5DA300A-C97F-409A-8D73-1B5A07C898D8}"/>
              </a:ext>
            </a:extLst>
          </p:cNvPr>
          <p:cNvSpPr>
            <a:spLocks noGrp="1"/>
          </p:cNvSpPr>
          <p:nvPr>
            <p:ph type="ftr" sz="quarter" idx="10"/>
          </p:nvPr>
        </p:nvSpPr>
        <p:spPr/>
        <p:txBody>
          <a:bodyPr/>
          <a:lstStyle/>
          <a:p>
            <a:r>
              <a:rPr lang="cs-CZ"/>
              <a:t>Prof. Anna Vašků</a:t>
            </a:r>
            <a:endParaRPr lang="cs-CZ" dirty="0"/>
          </a:p>
        </p:txBody>
      </p:sp>
      <p:sp>
        <p:nvSpPr>
          <p:cNvPr id="5" name="Zástupný symbol pro číslo snímku 4">
            <a:extLst>
              <a:ext uri="{FF2B5EF4-FFF2-40B4-BE49-F238E27FC236}">
                <a16:creationId xmlns:a16="http://schemas.microsoft.com/office/drawing/2014/main" id="{3CBD36FD-236B-43A1-8299-011291CBB1EF}"/>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Tree>
    <p:extLst>
      <p:ext uri="{BB962C8B-B14F-4D97-AF65-F5344CB8AC3E}">
        <p14:creationId xmlns:p14="http://schemas.microsoft.com/office/powerpoint/2010/main" val="2948377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E5854D-376F-451C-994F-68229114565C}"/>
              </a:ext>
            </a:extLst>
          </p:cNvPr>
          <p:cNvSpPr>
            <a:spLocks noGrp="1"/>
          </p:cNvSpPr>
          <p:nvPr>
            <p:ph type="title"/>
          </p:nvPr>
        </p:nvSpPr>
        <p:spPr/>
        <p:txBody>
          <a:bodyPr/>
          <a:lstStyle/>
          <a:p>
            <a:pPr>
              <a:defRPr/>
            </a:pPr>
            <a:r>
              <a:rPr lang="cs-CZ" dirty="0" err="1"/>
              <a:t>Pathophysiology</a:t>
            </a:r>
            <a:r>
              <a:rPr lang="cs-CZ" dirty="0"/>
              <a:t> </a:t>
            </a:r>
            <a:r>
              <a:rPr lang="cs-CZ" dirty="0" err="1"/>
              <a:t>of</a:t>
            </a:r>
            <a:r>
              <a:rPr lang="cs-CZ" dirty="0"/>
              <a:t> AN</a:t>
            </a:r>
            <a:endParaRPr lang="en-US" dirty="0"/>
          </a:p>
        </p:txBody>
      </p:sp>
      <p:sp>
        <p:nvSpPr>
          <p:cNvPr id="3" name="Zástupný symbol pro obsah 2">
            <a:extLst>
              <a:ext uri="{FF2B5EF4-FFF2-40B4-BE49-F238E27FC236}">
                <a16:creationId xmlns:a16="http://schemas.microsoft.com/office/drawing/2014/main" id="{A9959C9E-F4DF-4204-836B-CA7D11FDABCF}"/>
              </a:ext>
            </a:extLst>
          </p:cNvPr>
          <p:cNvSpPr>
            <a:spLocks noGrp="1"/>
          </p:cNvSpPr>
          <p:nvPr>
            <p:ph idx="1"/>
          </p:nvPr>
        </p:nvSpPr>
        <p:spPr/>
        <p:txBody>
          <a:bodyPr>
            <a:normAutofit fontScale="62500" lnSpcReduction="20000"/>
          </a:bodyPr>
          <a:lstStyle/>
          <a:p>
            <a:pPr>
              <a:defRPr/>
            </a:pPr>
            <a:r>
              <a:rPr lang="cs-CZ" dirty="0"/>
              <a:t>A</a:t>
            </a:r>
            <a:r>
              <a:rPr lang="en-US" dirty="0"/>
              <a:t>n integral pathophysiological scenario that fits to the natural history of AN with the following steps</a:t>
            </a:r>
            <a:r>
              <a:rPr lang="cs-CZ" dirty="0"/>
              <a:t> </a:t>
            </a:r>
            <a:r>
              <a:rPr lang="cs-CZ" dirty="0" err="1"/>
              <a:t>an</a:t>
            </a:r>
            <a:r>
              <a:rPr lang="cs-CZ" dirty="0"/>
              <a:t> </a:t>
            </a:r>
            <a:r>
              <a:rPr lang="cs-CZ" dirty="0" err="1"/>
              <a:t>be</a:t>
            </a:r>
            <a:r>
              <a:rPr lang="cs-CZ" dirty="0"/>
              <a:t> </a:t>
            </a:r>
            <a:r>
              <a:rPr lang="cs-CZ" dirty="0" err="1"/>
              <a:t>porposed</a:t>
            </a:r>
            <a:r>
              <a:rPr lang="en-US" dirty="0"/>
              <a:t>: </a:t>
            </a:r>
            <a:endParaRPr lang="cs-CZ" dirty="0"/>
          </a:p>
          <a:p>
            <a:pPr>
              <a:defRPr/>
            </a:pPr>
            <a:r>
              <a:rPr lang="en-US" dirty="0"/>
              <a:t>(1) enhanced vulnerability to stress (genetic, epigenetic, or environmental factors); </a:t>
            </a:r>
            <a:endParaRPr lang="cs-CZ" dirty="0"/>
          </a:p>
          <a:p>
            <a:pPr>
              <a:defRPr/>
            </a:pPr>
            <a:r>
              <a:rPr lang="en-US" dirty="0"/>
              <a:t>(2) major stressing events activating the stress-axis, increased intestinal permeability, and increased virulence of the microbiota;</a:t>
            </a:r>
            <a:endParaRPr lang="cs-CZ" dirty="0"/>
          </a:p>
          <a:p>
            <a:pPr>
              <a:defRPr/>
            </a:pPr>
            <a:r>
              <a:rPr lang="en-US" dirty="0"/>
              <a:t>(3) bacterial proteins (e.g., </a:t>
            </a:r>
            <a:r>
              <a:rPr lang="en-US" dirty="0" err="1"/>
              <a:t>ClpB</a:t>
            </a:r>
            <a:r>
              <a:rPr lang="en-US" dirty="0"/>
              <a:t>) challenge the immune response and due to molecular mimicry, cause increased production of </a:t>
            </a:r>
            <a:r>
              <a:rPr lang="en-US" dirty="0" err="1"/>
              <a:t>Igs</a:t>
            </a:r>
            <a:r>
              <a:rPr lang="en-US" dirty="0"/>
              <a:t> cross-reactive with neuropeptides (e.g., α-MSH); </a:t>
            </a:r>
            <a:endParaRPr lang="cs-CZ" dirty="0"/>
          </a:p>
          <a:p>
            <a:pPr>
              <a:defRPr/>
            </a:pPr>
            <a:r>
              <a:rPr lang="en-US" dirty="0"/>
              <a:t>(4) this results in altered food intake, anxiety, gastrointestinal discomfort and other consequences of altered central and peripheral </a:t>
            </a:r>
            <a:r>
              <a:rPr lang="en-US" dirty="0" err="1"/>
              <a:t>melanocortin</a:t>
            </a:r>
            <a:r>
              <a:rPr lang="en-US" dirty="0"/>
              <a:t> signaling; </a:t>
            </a:r>
            <a:endParaRPr lang="cs-CZ" dirty="0"/>
          </a:p>
          <a:p>
            <a:pPr>
              <a:defRPr/>
            </a:pPr>
            <a:r>
              <a:rPr lang="en-US" dirty="0"/>
              <a:t>(5) global malnutrition and some specific macro- and micro-nutrient deficiencies contribute to the perpetuation of gut barrier and immune dysfunction as well as behavioral symptoms.</a:t>
            </a:r>
          </a:p>
        </p:txBody>
      </p:sp>
      <p:sp>
        <p:nvSpPr>
          <p:cNvPr id="71684" name="Obdélník 3">
            <a:extLst>
              <a:ext uri="{FF2B5EF4-FFF2-40B4-BE49-F238E27FC236}">
                <a16:creationId xmlns:a16="http://schemas.microsoft.com/office/drawing/2014/main" id="{53BA88BA-4389-4F0F-901D-C5171A3942B8}"/>
              </a:ext>
            </a:extLst>
          </p:cNvPr>
          <p:cNvSpPr>
            <a:spLocks noChangeArrowheads="1"/>
          </p:cNvSpPr>
          <p:nvPr/>
        </p:nvSpPr>
        <p:spPr bwMode="auto">
          <a:xfrm>
            <a:off x="7304088" y="6227763"/>
            <a:ext cx="3236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fr-FR" altLang="cs-CZ" sz="1800">
                <a:solidFill>
                  <a:schemeClr val="tx1"/>
                </a:solidFill>
                <a:latin typeface="Arial" panose="020B0604020202020204" pitchFamily="34" charset="0"/>
                <a:hlinkClick r:id="rId2"/>
              </a:rPr>
              <a:t>Front Neurosci</a:t>
            </a:r>
            <a:r>
              <a:rPr lang="fr-FR" altLang="cs-CZ" sz="1800">
                <a:solidFill>
                  <a:schemeClr val="tx1"/>
                </a:solidFill>
                <a:latin typeface="Arial" panose="020B0604020202020204" pitchFamily="34" charset="0"/>
              </a:rPr>
              <a:t>. 2016; 10: 256</a:t>
            </a:r>
            <a:endParaRPr lang="en-US" altLang="cs-CZ" sz="1800">
              <a:solidFill>
                <a:schemeClr val="tx1"/>
              </a:solidFill>
              <a:latin typeface="Arial" panose="020B0604020202020204" pitchFamily="34" charset="0"/>
            </a:endParaRPr>
          </a:p>
        </p:txBody>
      </p:sp>
      <p:sp>
        <p:nvSpPr>
          <p:cNvPr id="4" name="Zástupný symbol pro zápatí 3">
            <a:extLst>
              <a:ext uri="{FF2B5EF4-FFF2-40B4-BE49-F238E27FC236}">
                <a16:creationId xmlns:a16="http://schemas.microsoft.com/office/drawing/2014/main" id="{0B5AD261-8A05-4DF6-931F-73599A2293A0}"/>
              </a:ext>
            </a:extLst>
          </p:cNvPr>
          <p:cNvSpPr>
            <a:spLocks noGrp="1"/>
          </p:cNvSpPr>
          <p:nvPr>
            <p:ph type="ftr" sz="quarter" idx="10"/>
          </p:nvPr>
        </p:nvSpPr>
        <p:spPr/>
        <p:txBody>
          <a:bodyPr/>
          <a:lstStyle/>
          <a:p>
            <a:r>
              <a:rPr lang="cs-CZ"/>
              <a:t>Prof. Anna Vašků</a:t>
            </a:r>
            <a:endParaRPr lang="cs-CZ" dirty="0"/>
          </a:p>
        </p:txBody>
      </p:sp>
      <p:sp>
        <p:nvSpPr>
          <p:cNvPr id="5" name="Zástupný symbol pro číslo snímku 4">
            <a:extLst>
              <a:ext uri="{FF2B5EF4-FFF2-40B4-BE49-F238E27FC236}">
                <a16:creationId xmlns:a16="http://schemas.microsoft.com/office/drawing/2014/main" id="{70ADBE42-45BB-4D2D-8FC0-3D8A886677FC}"/>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Tree>
    <p:extLst>
      <p:ext uri="{BB962C8B-B14F-4D97-AF65-F5344CB8AC3E}">
        <p14:creationId xmlns:p14="http://schemas.microsoft.com/office/powerpoint/2010/main" val="1775695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F1953-7810-40AA-B207-1472A043882B}"/>
              </a:ext>
            </a:extLst>
          </p:cNvPr>
          <p:cNvSpPr>
            <a:spLocks noGrp="1"/>
          </p:cNvSpPr>
          <p:nvPr>
            <p:ph type="title"/>
          </p:nvPr>
        </p:nvSpPr>
        <p:spPr/>
        <p:txBody>
          <a:bodyPr/>
          <a:lstStyle/>
          <a:p>
            <a:pPr>
              <a:defRPr/>
            </a:pPr>
            <a:r>
              <a:rPr lang="en-US" dirty="0" err="1"/>
              <a:t>Orexigenic</a:t>
            </a:r>
            <a:r>
              <a:rPr lang="en-US" dirty="0"/>
              <a:t> neuropeptides</a:t>
            </a:r>
          </a:p>
        </p:txBody>
      </p:sp>
      <p:sp>
        <p:nvSpPr>
          <p:cNvPr id="3" name="Zástupný symbol pro obsah 2">
            <a:extLst>
              <a:ext uri="{FF2B5EF4-FFF2-40B4-BE49-F238E27FC236}">
                <a16:creationId xmlns:a16="http://schemas.microsoft.com/office/drawing/2014/main" id="{56FEE48D-060F-47C4-B71F-6CEAF48D549D}"/>
              </a:ext>
            </a:extLst>
          </p:cNvPr>
          <p:cNvSpPr>
            <a:spLocks noGrp="1"/>
          </p:cNvSpPr>
          <p:nvPr>
            <p:ph idx="1"/>
          </p:nvPr>
        </p:nvSpPr>
        <p:spPr/>
        <p:txBody>
          <a:bodyPr>
            <a:normAutofit fontScale="77500" lnSpcReduction="20000"/>
          </a:bodyPr>
          <a:lstStyle/>
          <a:p>
            <a:pPr>
              <a:defRPr/>
            </a:pPr>
            <a:r>
              <a:rPr lang="en-US" dirty="0" err="1"/>
              <a:t>Orexigenic</a:t>
            </a:r>
            <a:r>
              <a:rPr lang="en-US" dirty="0"/>
              <a:t> neuropeptides including ghrelin, orexins and 26RFa are up-regulated in AN and it is thought that this </a:t>
            </a:r>
            <a:r>
              <a:rPr lang="en-US" dirty="0" err="1"/>
              <a:t>orexigenic</a:t>
            </a:r>
            <a:r>
              <a:rPr lang="en-US" dirty="0"/>
              <a:t> profile reflects an adaptive mechanism of the organism to promote food intake and thus to counteract undernutrition. However, this adaptive mechanism is ineffective in increasing food consumption leading to the </a:t>
            </a:r>
            <a:r>
              <a:rPr lang="en-US" dirty="0">
                <a:solidFill>
                  <a:srgbClr val="C00000"/>
                </a:solidFill>
              </a:rPr>
              <a:t>concept of a global resistance of AN patients to </a:t>
            </a:r>
            <a:r>
              <a:rPr lang="en-US" dirty="0" err="1">
                <a:solidFill>
                  <a:srgbClr val="C00000"/>
                </a:solidFill>
              </a:rPr>
              <a:t>orexigenic</a:t>
            </a:r>
            <a:r>
              <a:rPr lang="en-US" dirty="0">
                <a:solidFill>
                  <a:srgbClr val="C00000"/>
                </a:solidFill>
              </a:rPr>
              <a:t> signals</a:t>
            </a:r>
            <a:r>
              <a:rPr lang="en-US" dirty="0"/>
              <a:t>. </a:t>
            </a:r>
            <a:endParaRPr lang="cs-CZ" dirty="0"/>
          </a:p>
          <a:p>
            <a:pPr>
              <a:defRPr/>
            </a:pPr>
            <a:r>
              <a:rPr lang="en-US" dirty="0"/>
              <a:t>We </a:t>
            </a:r>
            <a:r>
              <a:rPr lang="cs-CZ" dirty="0" err="1"/>
              <a:t>can</a:t>
            </a:r>
            <a:r>
              <a:rPr lang="cs-CZ" dirty="0"/>
              <a:t> </a:t>
            </a:r>
            <a:r>
              <a:rPr lang="en-US" dirty="0"/>
              <a:t>speculate that a chronic increase of the activity of LHA </a:t>
            </a:r>
            <a:r>
              <a:rPr lang="en-US" dirty="0" err="1"/>
              <a:t>orexigenic</a:t>
            </a:r>
            <a:r>
              <a:rPr lang="en-US" dirty="0"/>
              <a:t> neurons expressing orexins, MCH, or 26RFa could reinforce dopamine-induced anxiety in the reward system of AN patients and thus the aversion to ingest food.</a:t>
            </a:r>
          </a:p>
        </p:txBody>
      </p:sp>
      <p:sp>
        <p:nvSpPr>
          <p:cNvPr id="72708" name="Obdélník 3">
            <a:extLst>
              <a:ext uri="{FF2B5EF4-FFF2-40B4-BE49-F238E27FC236}">
                <a16:creationId xmlns:a16="http://schemas.microsoft.com/office/drawing/2014/main" id="{630FD4B3-5748-4E72-95AC-3B4C9BB4C209}"/>
              </a:ext>
            </a:extLst>
          </p:cNvPr>
          <p:cNvSpPr>
            <a:spLocks noChangeArrowheads="1"/>
          </p:cNvSpPr>
          <p:nvPr/>
        </p:nvSpPr>
        <p:spPr bwMode="auto">
          <a:xfrm>
            <a:off x="7161213" y="6227763"/>
            <a:ext cx="3236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fr-FR" altLang="cs-CZ" sz="1800">
                <a:solidFill>
                  <a:srgbClr val="C00000"/>
                </a:solidFill>
                <a:latin typeface="Arial" panose="020B0604020202020204" pitchFamily="34" charset="0"/>
                <a:hlinkClick r:id="rId2"/>
              </a:rPr>
              <a:t>Front Neurosci</a:t>
            </a:r>
            <a:r>
              <a:rPr lang="fr-FR" altLang="cs-CZ" sz="1800">
                <a:solidFill>
                  <a:srgbClr val="C00000"/>
                </a:solidFill>
                <a:latin typeface="Arial" panose="020B0604020202020204" pitchFamily="34" charset="0"/>
              </a:rPr>
              <a:t>. 2016</a:t>
            </a:r>
            <a:r>
              <a:rPr lang="fr-FR" altLang="cs-CZ" sz="1800">
                <a:solidFill>
                  <a:schemeClr val="tx1"/>
                </a:solidFill>
                <a:latin typeface="Arial" panose="020B0604020202020204" pitchFamily="34" charset="0"/>
              </a:rPr>
              <a:t>; 10: 256</a:t>
            </a:r>
            <a:endParaRPr lang="en-US" altLang="cs-CZ" sz="1800">
              <a:solidFill>
                <a:schemeClr val="tx1"/>
              </a:solidFill>
              <a:latin typeface="Arial" panose="020B0604020202020204" pitchFamily="34" charset="0"/>
            </a:endParaRPr>
          </a:p>
        </p:txBody>
      </p:sp>
      <p:sp>
        <p:nvSpPr>
          <p:cNvPr id="4" name="Zástupný symbol pro zápatí 3">
            <a:extLst>
              <a:ext uri="{FF2B5EF4-FFF2-40B4-BE49-F238E27FC236}">
                <a16:creationId xmlns:a16="http://schemas.microsoft.com/office/drawing/2014/main" id="{0A2B6217-D82C-4930-A290-37F95A3768D0}"/>
              </a:ext>
            </a:extLst>
          </p:cNvPr>
          <p:cNvSpPr>
            <a:spLocks noGrp="1"/>
          </p:cNvSpPr>
          <p:nvPr>
            <p:ph type="ftr" sz="quarter" idx="10"/>
          </p:nvPr>
        </p:nvSpPr>
        <p:spPr/>
        <p:txBody>
          <a:bodyPr/>
          <a:lstStyle/>
          <a:p>
            <a:r>
              <a:rPr lang="cs-CZ"/>
              <a:t>Prof. Anna Vašků</a:t>
            </a:r>
            <a:endParaRPr lang="cs-CZ" dirty="0"/>
          </a:p>
        </p:txBody>
      </p:sp>
      <p:sp>
        <p:nvSpPr>
          <p:cNvPr id="5" name="Zástupný symbol pro číslo snímku 4">
            <a:extLst>
              <a:ext uri="{FF2B5EF4-FFF2-40B4-BE49-F238E27FC236}">
                <a16:creationId xmlns:a16="http://schemas.microsoft.com/office/drawing/2014/main" id="{8F0DA600-E09C-4AA5-B804-D97776E4DF67}"/>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Tree>
    <p:extLst>
      <p:ext uri="{BB962C8B-B14F-4D97-AF65-F5344CB8AC3E}">
        <p14:creationId xmlns:p14="http://schemas.microsoft.com/office/powerpoint/2010/main" val="1620066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www.ncbi.nlm.nih.gov/corecgi/tileshop/tileshop.fcgi?p=PMC3&amp;id=491849&amp;s=61&amp;r=1&amp;c=1">
            <a:extLst>
              <a:ext uri="{FF2B5EF4-FFF2-40B4-BE49-F238E27FC236}">
                <a16:creationId xmlns:a16="http://schemas.microsoft.com/office/drawing/2014/main" id="{EF625B0D-8723-422B-B162-364EFD79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1" y="80964"/>
            <a:ext cx="6435725"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Obdélník 1">
            <a:extLst>
              <a:ext uri="{FF2B5EF4-FFF2-40B4-BE49-F238E27FC236}">
                <a16:creationId xmlns:a16="http://schemas.microsoft.com/office/drawing/2014/main" id="{5D08F338-D62D-4D96-9FD9-D3B54AD64A19}"/>
              </a:ext>
            </a:extLst>
          </p:cNvPr>
          <p:cNvSpPr>
            <a:spLocks noChangeArrowheads="1"/>
          </p:cNvSpPr>
          <p:nvPr/>
        </p:nvSpPr>
        <p:spPr bwMode="auto">
          <a:xfrm>
            <a:off x="6383338" y="188913"/>
            <a:ext cx="3236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fr-FR" altLang="cs-CZ" sz="1800">
                <a:solidFill>
                  <a:schemeClr val="tx1"/>
                </a:solidFill>
                <a:latin typeface="Arial" panose="020B0604020202020204" pitchFamily="34" charset="0"/>
                <a:hlinkClick r:id="rId3"/>
              </a:rPr>
              <a:t>Front Neurosci</a:t>
            </a:r>
            <a:r>
              <a:rPr lang="fr-FR" altLang="cs-CZ" sz="1800">
                <a:solidFill>
                  <a:schemeClr val="tx1"/>
                </a:solidFill>
                <a:latin typeface="Arial" panose="020B0604020202020204" pitchFamily="34" charset="0"/>
              </a:rPr>
              <a:t>. 2016; 10: 256</a:t>
            </a:r>
            <a:endParaRPr lang="en-US" altLang="cs-CZ" sz="1800">
              <a:solidFill>
                <a:schemeClr val="tx1"/>
              </a:solidFill>
              <a:latin typeface="Arial" panose="020B0604020202020204" pitchFamily="34" charset="0"/>
            </a:endParaRPr>
          </a:p>
        </p:txBody>
      </p:sp>
      <p:sp>
        <p:nvSpPr>
          <p:cNvPr id="2" name="Zástupný symbol pro zápatí 1">
            <a:extLst>
              <a:ext uri="{FF2B5EF4-FFF2-40B4-BE49-F238E27FC236}">
                <a16:creationId xmlns:a16="http://schemas.microsoft.com/office/drawing/2014/main" id="{7BAEB733-BE07-47A3-976F-6B4A4DD06899}"/>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E725254D-A734-43DA-8F23-979C70B47C4D}"/>
              </a:ext>
            </a:extLst>
          </p:cNvPr>
          <p:cNvSpPr>
            <a:spLocks noGrp="1"/>
          </p:cNvSpPr>
          <p:nvPr>
            <p:ph type="sldNum" sz="quarter" idx="12"/>
          </p:nvPr>
        </p:nvSpPr>
        <p:spPr/>
        <p:txBody>
          <a:bodyPr/>
          <a:lstStyle/>
          <a:p>
            <a:fld id="{8F9125E1-42E0-4078-BAE1-CA1DE73A3D7B}" type="slidenum">
              <a:rPr lang="cs-CZ" altLang="en-US" smtClean="0"/>
              <a:pPr/>
              <a:t>55</a:t>
            </a:fld>
            <a:endParaRPr lang="cs-CZ" altLang="en-US"/>
          </a:p>
        </p:txBody>
      </p:sp>
    </p:spTree>
    <p:extLst>
      <p:ext uri="{BB962C8B-B14F-4D97-AF65-F5344CB8AC3E}">
        <p14:creationId xmlns:p14="http://schemas.microsoft.com/office/powerpoint/2010/main" val="1929932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C7CA414-357F-44D5-946F-2CEE25E30AA6}"/>
              </a:ext>
            </a:extLst>
          </p:cNvPr>
          <p:cNvSpPr>
            <a:spLocks noGrp="1" noChangeArrowheads="1"/>
          </p:cNvSpPr>
          <p:nvPr>
            <p:ph type="title"/>
          </p:nvPr>
        </p:nvSpPr>
        <p:spPr>
          <a:xfrm>
            <a:off x="1981200" y="0"/>
            <a:ext cx="8229600" cy="914400"/>
          </a:xfrm>
        </p:spPr>
        <p:txBody>
          <a:bodyPr>
            <a:normAutofit fontScale="90000"/>
          </a:bodyPr>
          <a:lstStyle/>
          <a:p>
            <a:pPr fontAlgn="auto">
              <a:spcAft>
                <a:spcPts val="0"/>
              </a:spcAft>
              <a:defRPr/>
            </a:pPr>
            <a:r>
              <a:rPr lang="cs-CZ" altLang="cs-CZ" sz="2600" dirty="0" err="1">
                <a:solidFill>
                  <a:srgbClr val="FF0000"/>
                </a:solidFill>
              </a:rPr>
              <a:t>Loss</a:t>
            </a:r>
            <a:r>
              <a:rPr lang="cs-CZ" altLang="cs-CZ" sz="2600" dirty="0">
                <a:solidFill>
                  <a:srgbClr val="FF0000"/>
                </a:solidFill>
              </a:rPr>
              <a:t> od </a:t>
            </a:r>
            <a:r>
              <a:rPr lang="cs-CZ" altLang="cs-CZ" sz="2600" dirty="0" err="1">
                <a:solidFill>
                  <a:srgbClr val="FF0000"/>
                </a:solidFill>
              </a:rPr>
              <a:t>adipose</a:t>
            </a:r>
            <a:r>
              <a:rPr lang="cs-CZ" altLang="cs-CZ" sz="2600" dirty="0">
                <a:solidFill>
                  <a:srgbClr val="FF0000"/>
                </a:solidFill>
              </a:rPr>
              <a:t> </a:t>
            </a:r>
            <a:r>
              <a:rPr lang="cs-CZ" altLang="cs-CZ" sz="2600" dirty="0" err="1">
                <a:solidFill>
                  <a:srgbClr val="FF0000"/>
                </a:solidFill>
              </a:rPr>
              <a:t>tissue</a:t>
            </a:r>
            <a:r>
              <a:rPr lang="cs-CZ" altLang="cs-CZ" sz="2600" dirty="0">
                <a:solidFill>
                  <a:srgbClr val="FF0000"/>
                </a:solidFill>
              </a:rPr>
              <a:t> is </a:t>
            </a:r>
            <a:r>
              <a:rPr lang="cs-CZ" altLang="cs-CZ" sz="2600" dirty="0" err="1">
                <a:solidFill>
                  <a:srgbClr val="FF0000"/>
                </a:solidFill>
              </a:rPr>
              <a:t>supposed</a:t>
            </a:r>
            <a:r>
              <a:rPr lang="cs-CZ" altLang="cs-CZ" sz="2600" dirty="0">
                <a:solidFill>
                  <a:srgbClr val="FF0000"/>
                </a:solidFill>
              </a:rPr>
              <a:t> to </a:t>
            </a:r>
            <a:r>
              <a:rPr lang="cs-CZ" altLang="cs-CZ" sz="2600" dirty="0" err="1">
                <a:solidFill>
                  <a:srgbClr val="FF0000"/>
                </a:solidFill>
              </a:rPr>
              <a:t>be</a:t>
            </a:r>
            <a:r>
              <a:rPr lang="cs-CZ" altLang="cs-CZ" sz="2600" dirty="0">
                <a:solidFill>
                  <a:srgbClr val="FF0000"/>
                </a:solidFill>
              </a:rPr>
              <a:t> </a:t>
            </a:r>
            <a:r>
              <a:rPr lang="cs-CZ" altLang="cs-CZ" sz="2600" dirty="0" err="1">
                <a:solidFill>
                  <a:srgbClr val="FF0000"/>
                </a:solidFill>
              </a:rPr>
              <a:t>the</a:t>
            </a:r>
            <a:r>
              <a:rPr lang="cs-CZ" altLang="cs-CZ" sz="2600" dirty="0">
                <a:solidFill>
                  <a:srgbClr val="FF0000"/>
                </a:solidFill>
              </a:rPr>
              <a:t> </a:t>
            </a:r>
            <a:r>
              <a:rPr lang="cs-CZ" altLang="cs-CZ" sz="2600" dirty="0" err="1">
                <a:solidFill>
                  <a:srgbClr val="FF0000"/>
                </a:solidFill>
              </a:rPr>
              <a:t>main</a:t>
            </a:r>
            <a:r>
              <a:rPr lang="cs-CZ" altLang="cs-CZ" sz="2600" dirty="0">
                <a:solidFill>
                  <a:srgbClr val="FF0000"/>
                </a:solidFill>
              </a:rPr>
              <a:t> </a:t>
            </a:r>
            <a:r>
              <a:rPr lang="cs-CZ" altLang="cs-CZ" sz="2600" dirty="0" err="1">
                <a:solidFill>
                  <a:srgbClr val="FF0000"/>
                </a:solidFill>
              </a:rPr>
              <a:t>factor</a:t>
            </a:r>
            <a:r>
              <a:rPr lang="cs-CZ" altLang="cs-CZ" sz="2600" dirty="0">
                <a:solidFill>
                  <a:srgbClr val="FF0000"/>
                </a:solidFill>
              </a:rPr>
              <a:t> </a:t>
            </a:r>
            <a:r>
              <a:rPr lang="cs-CZ" altLang="cs-CZ" sz="2600" dirty="0" err="1">
                <a:solidFill>
                  <a:srgbClr val="FF0000"/>
                </a:solidFill>
              </a:rPr>
              <a:t>contributing</a:t>
            </a:r>
            <a:r>
              <a:rPr lang="cs-CZ" altLang="cs-CZ" sz="2600" dirty="0">
                <a:solidFill>
                  <a:srgbClr val="FF0000"/>
                </a:solidFill>
              </a:rPr>
              <a:t> to </a:t>
            </a:r>
            <a:r>
              <a:rPr lang="cs-CZ" altLang="cs-CZ" sz="2600" dirty="0" err="1">
                <a:solidFill>
                  <a:srgbClr val="FF0000"/>
                </a:solidFill>
              </a:rPr>
              <a:t>the</a:t>
            </a:r>
            <a:r>
              <a:rPr lang="cs-CZ" altLang="cs-CZ" sz="2600" dirty="0">
                <a:solidFill>
                  <a:srgbClr val="FF0000"/>
                </a:solidFill>
              </a:rPr>
              <a:t> body </a:t>
            </a:r>
            <a:r>
              <a:rPr lang="cs-CZ" altLang="cs-CZ" sz="2600" dirty="0" err="1">
                <a:solidFill>
                  <a:srgbClr val="FF0000"/>
                </a:solidFill>
              </a:rPr>
              <a:t>weight</a:t>
            </a:r>
            <a:r>
              <a:rPr lang="cs-CZ" altLang="cs-CZ" sz="2600" dirty="0">
                <a:solidFill>
                  <a:srgbClr val="FF0000"/>
                </a:solidFill>
              </a:rPr>
              <a:t> </a:t>
            </a:r>
            <a:r>
              <a:rPr lang="cs-CZ" altLang="cs-CZ" sz="2600" dirty="0" err="1">
                <a:solidFill>
                  <a:srgbClr val="FF0000"/>
                </a:solidFill>
              </a:rPr>
              <a:t>loss</a:t>
            </a:r>
            <a:endParaRPr lang="cs-CZ" altLang="cs-CZ" sz="2600" dirty="0">
              <a:solidFill>
                <a:srgbClr val="FF0000"/>
              </a:solidFill>
            </a:endParaRPr>
          </a:p>
        </p:txBody>
      </p:sp>
      <p:graphicFrame>
        <p:nvGraphicFramePr>
          <p:cNvPr id="317443" name="Group 3">
            <a:extLst>
              <a:ext uri="{FF2B5EF4-FFF2-40B4-BE49-F238E27FC236}">
                <a16:creationId xmlns:a16="http://schemas.microsoft.com/office/drawing/2014/main" id="{F4D5505B-9599-444C-9B97-2E90CBF4902D}"/>
              </a:ext>
            </a:extLst>
          </p:cNvPr>
          <p:cNvGraphicFramePr>
            <a:graphicFrameLocks noGrp="1"/>
          </p:cNvGraphicFramePr>
          <p:nvPr>
            <p:ph type="tbl" idx="1"/>
            <p:extLst>
              <p:ext uri="{D42A27DB-BD31-4B8C-83A1-F6EECF244321}">
                <p14:modId xmlns:p14="http://schemas.microsoft.com/office/powerpoint/2010/main" val="4129096210"/>
              </p:ext>
            </p:extLst>
          </p:nvPr>
        </p:nvGraphicFramePr>
        <p:xfrm>
          <a:off x="1981200" y="1143000"/>
          <a:ext cx="8229600" cy="415925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1" i="0" u="none" strike="noStrike" cap="none" normalizeH="0" baseline="0" dirty="0" err="1">
                          <a:ln>
                            <a:noFill/>
                          </a:ln>
                          <a:solidFill>
                            <a:srgbClr val="FF0000"/>
                          </a:solidFill>
                          <a:effectLst>
                            <a:outerShdw blurRad="38100" dist="38100" dir="2700000" algn="tl">
                              <a:srgbClr val="000000"/>
                            </a:outerShdw>
                          </a:effectLst>
                          <a:latin typeface="Arial" panose="020B0604020202020204" pitchFamily="34" charset="0"/>
                        </a:rPr>
                        <a:t>Normal</a:t>
                      </a:r>
                      <a:r>
                        <a:rPr kumimoji="0" lang="cs-CZ" sz="1800" b="1" i="0" u="none" strike="noStrike" cap="none" normalizeH="0" baseline="0" dirty="0">
                          <a:ln>
                            <a:noFill/>
                          </a:ln>
                          <a:solidFill>
                            <a:srgbClr val="FF0000"/>
                          </a:solidFill>
                          <a:effectLst>
                            <a:outerShdw blurRad="38100" dist="38100" dir="2700000" algn="tl">
                              <a:srgbClr val="000000"/>
                            </a:outerShdw>
                          </a:effectLst>
                          <a:latin typeface="Arial" panose="020B0604020202020204" pitchFamily="34" charset="0"/>
                        </a:rPr>
                        <a:t> </a:t>
                      </a:r>
                      <a:r>
                        <a:rPr kumimoji="0" lang="cs-CZ" sz="1800" b="1" i="0" u="none" strike="noStrike" cap="none" normalizeH="0" baseline="0" dirty="0" err="1">
                          <a:ln>
                            <a:noFill/>
                          </a:ln>
                          <a:solidFill>
                            <a:srgbClr val="FF0000"/>
                          </a:solidFill>
                          <a:effectLst>
                            <a:outerShdw blurRad="38100" dist="38100" dir="2700000" algn="tl">
                              <a:srgbClr val="000000"/>
                            </a:outerShdw>
                          </a:effectLst>
                          <a:latin typeface="Arial" panose="020B0604020202020204" pitchFamily="34" charset="0"/>
                        </a:rPr>
                        <a:t>Weight</a:t>
                      </a:r>
                      <a:r>
                        <a:rPr kumimoji="0" lang="cs-CZ" sz="1800" b="1" i="0" u="none" strike="noStrike" cap="none" normalizeH="0" baseline="0" dirty="0">
                          <a:ln>
                            <a:noFill/>
                          </a:ln>
                          <a:solidFill>
                            <a:srgbClr val="FF0000"/>
                          </a:solidFill>
                          <a:effectLst>
                            <a:outerShdw blurRad="38100" dist="38100" dir="2700000" algn="tl">
                              <a:srgbClr val="000000"/>
                            </a:outerShdw>
                          </a:effectLst>
                          <a:latin typeface="Arial" panose="020B0604020202020204" pitchFamily="34" charset="0"/>
                        </a:rPr>
                        <a:t> (n = 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1"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AN (n =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0"/>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Weight</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(kg)</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62.2 ± 1.54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45.8 ± 1.89*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1"/>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Lean</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a:t>
                      </a: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mass</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(kg)</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39.1 ± 0.76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37.8 ± 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2"/>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BMI (kg/m</a:t>
                      </a:r>
                      <a:r>
                        <a:rPr kumimoji="0" lang="cs-CZ" sz="1800" b="0" i="0" u="none" strike="noStrike" cap="none" normalizeH="0" baseline="30000" dirty="0">
                          <a:ln>
                            <a:noFill/>
                          </a:ln>
                          <a:solidFill>
                            <a:schemeClr val="tx1"/>
                          </a:solidFill>
                          <a:effectLst>
                            <a:outerShdw blurRad="38100" dist="38100" dir="2700000" algn="tl">
                              <a:srgbClr val="000000"/>
                            </a:outerShdw>
                          </a:effectLst>
                          <a:latin typeface="Arial" panose="020B0604020202020204" pitchFamily="34" charset="0"/>
                        </a:rPr>
                        <a:t>2</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21.2 ± 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15.7 ± 0.47*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3"/>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Body fat </a:t>
                      </a: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content</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24.3 ± 0.79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7.1 ± 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4"/>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Total</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fat </a:t>
                      </a: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skinfold</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(mm)</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120.5 </a:t>
                      </a:r>
                      <a:r>
                        <a:rPr kumimoji="0" 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sym typeface="Symbol" panose="05050102010706020507" pitchFamily="18" charset="2"/>
                        </a:rPr>
                        <a:t></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12.17</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rPr>
                        <a:t>42.1 </a:t>
                      </a: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sym typeface="Symbol" panose="05050102010706020507" pitchFamily="18" charset="2"/>
                        </a:rPr>
                        <a:t> 4.78</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sym typeface="Symbol" panose="05050102010706020507" pitchFamily="18" charset="2"/>
                        </a:rPr>
                        <a:t>*</a:t>
                      </a:r>
                      <a:endPar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5"/>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Abdominal</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a:t>
                      </a: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skinfold</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(mm)</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12.5 </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sym typeface="Symbol" panose="05050102010706020507" pitchFamily="18" charset="2"/>
                        </a:rPr>
                        <a:t> </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2.13</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rPr>
                        <a:t>4.8 </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 1.59</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6"/>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Insulin (</a:t>
                      </a: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pmol</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28.3 ± 4.53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14.2 ± 3.67*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7"/>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Glucose</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a:t>
                      </a: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rPr>
                        <a:t>mmol</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4.7 ± 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4.1 ± 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8"/>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Menstruation</a:t>
                      </a:r>
                      <a:r>
                        <a:rPr kumimoji="0" lang="cs-CZ" sz="1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Yes - regular cycle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dirty="0" err="1">
                          <a:ln>
                            <a:noFill/>
                          </a:ln>
                          <a:solidFill>
                            <a:srgbClr val="FF3300"/>
                          </a:solidFill>
                          <a:effectLst>
                            <a:outerShdw blurRad="38100" dist="38100" dir="2700000" algn="tl">
                              <a:srgbClr val="000000"/>
                            </a:outerShdw>
                          </a:effectLst>
                          <a:latin typeface="Arial" panose="020B0604020202020204" pitchFamily="34" charset="0"/>
                        </a:rPr>
                        <a:t>Secondary</a:t>
                      </a:r>
                      <a:r>
                        <a:rPr kumimoji="0" lang="cs-CZ" sz="1800" b="0" i="0" u="none" strike="noStrike" cap="none" normalizeH="0" baseline="0" dirty="0">
                          <a:ln>
                            <a:noFill/>
                          </a:ln>
                          <a:solidFill>
                            <a:srgbClr val="FF3300"/>
                          </a:solidFill>
                          <a:effectLst>
                            <a:outerShdw blurRad="38100" dist="38100" dir="2700000" algn="tl">
                              <a:srgbClr val="000000"/>
                            </a:outerShdw>
                          </a:effectLst>
                          <a:latin typeface="Arial" panose="020B0604020202020204" pitchFamily="34" charset="0"/>
                        </a:rPr>
                        <a:t> </a:t>
                      </a:r>
                      <a:r>
                        <a:rPr kumimoji="0" lang="cs-CZ" sz="1800" b="0" i="0" u="none" strike="noStrike" cap="none" normalizeH="0" baseline="0" dirty="0" err="1">
                          <a:ln>
                            <a:noFill/>
                          </a:ln>
                          <a:solidFill>
                            <a:srgbClr val="FF3300"/>
                          </a:solidFill>
                          <a:effectLst>
                            <a:outerShdw blurRad="38100" dist="38100" dir="2700000" algn="tl">
                              <a:srgbClr val="000000"/>
                            </a:outerShdw>
                          </a:effectLst>
                          <a:latin typeface="Arial" panose="020B0604020202020204" pitchFamily="34" charset="0"/>
                        </a:rPr>
                        <a:t>amenorrhea</a:t>
                      </a:r>
                      <a:endParaRPr kumimoji="0" lang="cs-CZ" sz="1800" b="0" i="0" u="none" strike="noStrike" cap="none" normalizeH="0" baseline="0" dirty="0">
                        <a:ln>
                          <a:noFill/>
                        </a:ln>
                        <a:solidFill>
                          <a:srgbClr val="FF3300"/>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9"/>
                  </a:ext>
                </a:extLst>
              </a:tr>
            </a:tbl>
          </a:graphicData>
        </a:graphic>
      </p:graphicFrame>
      <p:sp>
        <p:nvSpPr>
          <p:cNvPr id="74801" name="Text Box 53">
            <a:extLst>
              <a:ext uri="{FF2B5EF4-FFF2-40B4-BE49-F238E27FC236}">
                <a16:creationId xmlns:a16="http://schemas.microsoft.com/office/drawing/2014/main" id="{B0B732A5-6A89-463C-B915-FEAF2A199B89}"/>
              </a:ext>
            </a:extLst>
          </p:cNvPr>
          <p:cNvSpPr txBox="1">
            <a:spLocks noChangeArrowheads="1"/>
          </p:cNvSpPr>
          <p:nvPr/>
        </p:nvSpPr>
        <p:spPr bwMode="auto">
          <a:xfrm>
            <a:off x="2057400" y="6324600"/>
            <a:ext cx="701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50000"/>
              </a:spcBef>
              <a:buClrTx/>
              <a:buSzTx/>
              <a:buFontTx/>
              <a:buNone/>
            </a:pPr>
            <a:r>
              <a:rPr lang="cs-CZ" altLang="cs-CZ" sz="1200">
                <a:solidFill>
                  <a:schemeClr val="tx1"/>
                </a:solidFill>
                <a:latin typeface="Arial" panose="020B0604020202020204" pitchFamily="34" charset="0"/>
              </a:rPr>
              <a:t>Means ± SEM</a:t>
            </a:r>
          </a:p>
        </p:txBody>
      </p:sp>
      <p:sp>
        <p:nvSpPr>
          <p:cNvPr id="2" name="Zástupný symbol pro zápatí 1">
            <a:extLst>
              <a:ext uri="{FF2B5EF4-FFF2-40B4-BE49-F238E27FC236}">
                <a16:creationId xmlns:a16="http://schemas.microsoft.com/office/drawing/2014/main" id="{939E90E4-275B-4EC3-89A2-E020282ABAC2}"/>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6F92457D-B996-45FE-B5D3-76D1C96F3F53}"/>
              </a:ext>
            </a:extLst>
          </p:cNvPr>
          <p:cNvSpPr>
            <a:spLocks noGrp="1"/>
          </p:cNvSpPr>
          <p:nvPr>
            <p:ph type="sldNum" sz="quarter" idx="12"/>
          </p:nvPr>
        </p:nvSpPr>
        <p:spPr/>
        <p:txBody>
          <a:bodyPr/>
          <a:lstStyle/>
          <a:p>
            <a:pPr>
              <a:defRPr/>
            </a:pPr>
            <a:fld id="{66213693-4568-4B9E-9A0E-47BE7287F958}" type="slidenum">
              <a:rPr lang="cs-CZ" altLang="en-US" smtClean="0"/>
              <a:pPr>
                <a:defRPr/>
              </a:pPr>
              <a:t>56</a:t>
            </a:fld>
            <a:endParaRPr lang="cs-CZ" altLang="en-US"/>
          </a:p>
        </p:txBody>
      </p:sp>
    </p:spTree>
    <p:extLst>
      <p:ext uri="{BB962C8B-B14F-4D97-AF65-F5344CB8AC3E}">
        <p14:creationId xmlns:p14="http://schemas.microsoft.com/office/powerpoint/2010/main" val="1002924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E5B18D9E-1F62-4757-B8CF-10729A16E289}"/>
              </a:ext>
            </a:extLst>
          </p:cNvPr>
          <p:cNvSpPr>
            <a:spLocks noGrp="1"/>
          </p:cNvSpPr>
          <p:nvPr>
            <p:ph idx="1"/>
          </p:nvPr>
        </p:nvSpPr>
        <p:spPr>
          <a:xfrm>
            <a:off x="2859089" y="1454150"/>
            <a:ext cx="6048375" cy="3767138"/>
          </a:xfrm>
        </p:spPr>
        <p:txBody>
          <a:bodyPr/>
          <a:lstStyle/>
          <a:p>
            <a:pPr eaLnBrk="1" hangingPunct="1"/>
            <a:r>
              <a:rPr lang="en-US" altLang="en-US" sz="2600"/>
              <a:t>AN</a:t>
            </a:r>
            <a:r>
              <a:rPr lang="cs-CZ" altLang="en-US" sz="2600"/>
              <a:t> is </a:t>
            </a:r>
            <a:r>
              <a:rPr lang="en-US" altLang="en-US" sz="2600"/>
              <a:t>11x </a:t>
            </a:r>
            <a:r>
              <a:rPr lang="cs-CZ" altLang="en-US" sz="2600"/>
              <a:t>more frequent in relatives of probands compared to physiological population.</a:t>
            </a:r>
          </a:p>
          <a:p>
            <a:pPr eaLnBrk="1" hangingPunct="1"/>
            <a:r>
              <a:rPr lang="en-US" altLang="en-US" sz="2600"/>
              <a:t>BN </a:t>
            </a:r>
            <a:r>
              <a:rPr lang="cs-CZ" altLang="en-US" sz="2600"/>
              <a:t>is </a:t>
            </a:r>
            <a:r>
              <a:rPr lang="en-US" altLang="en-US" sz="2600"/>
              <a:t>4-5x </a:t>
            </a:r>
            <a:r>
              <a:rPr lang="cs-CZ" altLang="en-US" sz="2600"/>
              <a:t>more frequent in relative women.</a:t>
            </a:r>
          </a:p>
          <a:p>
            <a:pPr eaLnBrk="1" hangingPunct="1"/>
            <a:r>
              <a:rPr lang="en-US" altLang="en-US" sz="2600"/>
              <a:t>~15% </a:t>
            </a:r>
            <a:r>
              <a:rPr lang="cs-CZ" altLang="en-US" sz="2600"/>
              <a:t>risk of eating disorders in relatives of AN and BN vs. 4% risk in healthy population.</a:t>
            </a:r>
            <a:endParaRPr lang="en-US" altLang="en-US" sz="2600"/>
          </a:p>
        </p:txBody>
      </p:sp>
      <p:sp>
        <p:nvSpPr>
          <p:cNvPr id="76803" name="Rectangle 4">
            <a:extLst>
              <a:ext uri="{FF2B5EF4-FFF2-40B4-BE49-F238E27FC236}">
                <a16:creationId xmlns:a16="http://schemas.microsoft.com/office/drawing/2014/main" id="{ABA7241F-2E03-42C6-BE6F-636517501B71}"/>
              </a:ext>
            </a:extLst>
          </p:cNvPr>
          <p:cNvSpPr>
            <a:spLocks noChangeArrowheads="1"/>
          </p:cNvSpPr>
          <p:nvPr/>
        </p:nvSpPr>
        <p:spPr bwMode="auto">
          <a:xfrm>
            <a:off x="5678488" y="6491288"/>
            <a:ext cx="484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cs-CZ" sz="1800">
                <a:solidFill>
                  <a:schemeClr val="tx1"/>
                </a:solidFill>
                <a:latin typeface="Arial" panose="020B0604020202020204" pitchFamily="34" charset="0"/>
              </a:rPr>
              <a:t>Strober et al.  Am J Psychiatry  2000; 157:393</a:t>
            </a:r>
          </a:p>
        </p:txBody>
      </p:sp>
      <p:sp>
        <p:nvSpPr>
          <p:cNvPr id="55301" name="Rectangle 2">
            <a:extLst>
              <a:ext uri="{FF2B5EF4-FFF2-40B4-BE49-F238E27FC236}">
                <a16:creationId xmlns:a16="http://schemas.microsoft.com/office/drawing/2014/main" id="{DBDC9EF5-9024-41EF-9FC3-AA3E5D3BA05D}"/>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algn="ctr" eaLnBrk="1" hangingPunct="1">
              <a:spcBef>
                <a:spcPct val="0"/>
              </a:spcBef>
              <a:buClrTx/>
              <a:buSzTx/>
              <a:buFontTx/>
              <a:buNone/>
              <a:defRPr/>
            </a:pPr>
            <a:r>
              <a:rPr lang="cs-CZ" altLang="cs-CZ" sz="3600" dirty="0">
                <a:solidFill>
                  <a:schemeClr val="bg1"/>
                </a:solidFill>
                <a:effectLst>
                  <a:outerShdw blurRad="38100" dist="38100" dir="2700000" algn="tl">
                    <a:srgbClr val="000000">
                      <a:alpha val="43137"/>
                    </a:srgbClr>
                  </a:outerShdw>
                </a:effectLst>
                <a:latin typeface="Arial" pitchFamily="34" charset="0"/>
              </a:rPr>
              <a:t>GENETIC ASSOCIATIONS???</a:t>
            </a:r>
          </a:p>
        </p:txBody>
      </p:sp>
      <p:sp>
        <p:nvSpPr>
          <p:cNvPr id="2" name="Zástupný symbol pro zápatí 1">
            <a:extLst>
              <a:ext uri="{FF2B5EF4-FFF2-40B4-BE49-F238E27FC236}">
                <a16:creationId xmlns:a16="http://schemas.microsoft.com/office/drawing/2014/main" id="{1B8FDB3C-B274-4642-9ACD-A7F8EF2C2D9D}"/>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4FA6E5C-6323-4024-B967-A387CC6D6C9E}"/>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Tree>
    <p:extLst>
      <p:ext uri="{BB962C8B-B14F-4D97-AF65-F5344CB8AC3E}">
        <p14:creationId xmlns:p14="http://schemas.microsoft.com/office/powerpoint/2010/main" val="2074820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4">
            <a:extLst>
              <a:ext uri="{FF2B5EF4-FFF2-40B4-BE49-F238E27FC236}">
                <a16:creationId xmlns:a16="http://schemas.microsoft.com/office/drawing/2014/main" id="{25877A89-8946-4945-A3C6-D62CD5ADAE5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00263" y="1228725"/>
            <a:ext cx="3136900" cy="3087688"/>
          </a:xfrm>
          <a:noFill/>
        </p:spPr>
      </p:pic>
      <p:pic>
        <p:nvPicPr>
          <p:cNvPr id="143363" name="Picture 3">
            <a:extLst>
              <a:ext uri="{FF2B5EF4-FFF2-40B4-BE49-F238E27FC236}">
                <a16:creationId xmlns:a16="http://schemas.microsoft.com/office/drawing/2014/main" id="{2CD68BEC-CF97-43B8-AB37-BAC92EF51E4F}"/>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6388101" y="1268413"/>
            <a:ext cx="3089275" cy="3027362"/>
          </a:xfrm>
        </p:spPr>
      </p:pic>
      <p:pic>
        <p:nvPicPr>
          <p:cNvPr id="143364" name="Picture 6">
            <a:extLst>
              <a:ext uri="{FF2B5EF4-FFF2-40B4-BE49-F238E27FC236}">
                <a16:creationId xmlns:a16="http://schemas.microsoft.com/office/drawing/2014/main" id="{00A539A8-7485-4736-87FB-4EE92B01FD4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114550" y="4548189"/>
            <a:ext cx="2598738" cy="2085975"/>
          </a:xfrm>
          <a:noFill/>
        </p:spPr>
      </p:pic>
      <p:sp>
        <p:nvSpPr>
          <p:cNvPr id="143365" name="Rectangle 2">
            <a:extLst>
              <a:ext uri="{FF2B5EF4-FFF2-40B4-BE49-F238E27FC236}">
                <a16:creationId xmlns:a16="http://schemas.microsoft.com/office/drawing/2014/main" id="{83567A2C-8688-443B-AE6B-36AB27CB6FC5}"/>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solidFill>
                  <a:srgbClr val="FFFF00"/>
                </a:solidFill>
              </a:rPr>
              <a:t>BODYSTAT</a:t>
            </a:r>
          </a:p>
        </p:txBody>
      </p:sp>
      <p:sp>
        <p:nvSpPr>
          <p:cNvPr id="2" name="Zástupný symbol pro zápatí 1">
            <a:extLst>
              <a:ext uri="{FF2B5EF4-FFF2-40B4-BE49-F238E27FC236}">
                <a16:creationId xmlns:a16="http://schemas.microsoft.com/office/drawing/2014/main" id="{D800C833-3FC3-4BA0-B34F-3D376E1B9772}"/>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FC666637-553B-499C-A8B5-F25D09C9DDFA}"/>
              </a:ext>
            </a:extLst>
          </p:cNvPr>
          <p:cNvSpPr>
            <a:spLocks noGrp="1"/>
          </p:cNvSpPr>
          <p:nvPr>
            <p:ph type="sldNum" sz="quarter" idx="12"/>
          </p:nvPr>
        </p:nvSpPr>
        <p:spPr/>
        <p:txBody>
          <a:bodyPr/>
          <a:lstStyle/>
          <a:p>
            <a:pPr>
              <a:defRPr/>
            </a:pPr>
            <a:fld id="{EBF45427-22E9-40EE-B00C-35ABC6B54676}" type="slidenum">
              <a:rPr lang="en-US" altLang="en-US" smtClean="0"/>
              <a:pPr>
                <a:defRPr/>
              </a:pPr>
              <a:t>58</a:t>
            </a:fld>
            <a:endParaRPr lang="en-US" altLang="en-US"/>
          </a:p>
        </p:txBody>
      </p:sp>
    </p:spTree>
    <p:extLst>
      <p:ext uri="{BB962C8B-B14F-4D97-AF65-F5344CB8AC3E}">
        <p14:creationId xmlns:p14="http://schemas.microsoft.com/office/powerpoint/2010/main" val="1167277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52A6FAF-C87F-4259-9351-8CFF1B51521E}"/>
              </a:ext>
            </a:extLst>
          </p:cNvPr>
          <p:cNvSpPr>
            <a:spLocks noGrp="1" noChangeArrowheads="1"/>
          </p:cNvSpPr>
          <p:nvPr>
            <p:ph type="title"/>
          </p:nvPr>
        </p:nvSpPr>
        <p:spPr/>
        <p:txBody>
          <a:bodyPr/>
          <a:lstStyle/>
          <a:p>
            <a:pPr fontAlgn="auto">
              <a:spcAft>
                <a:spcPts val="0"/>
              </a:spcAft>
              <a:defRPr/>
            </a:pPr>
            <a:r>
              <a:rPr lang="cs-CZ" altLang="en-US" dirty="0"/>
              <a:t>Děkuji vám za pozornost</a:t>
            </a:r>
          </a:p>
        </p:txBody>
      </p:sp>
      <p:pic>
        <p:nvPicPr>
          <p:cNvPr id="78851" name="Picture 3" descr="Cheshire_Cat">
            <a:extLst>
              <a:ext uri="{FF2B5EF4-FFF2-40B4-BE49-F238E27FC236}">
                <a16:creationId xmlns:a16="http://schemas.microsoft.com/office/drawing/2014/main" id="{34DDF801-FCD2-4761-829C-9C802598E6B1}"/>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5327651" y="3233738"/>
            <a:ext cx="2289175" cy="208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zápatí 1">
            <a:extLst>
              <a:ext uri="{FF2B5EF4-FFF2-40B4-BE49-F238E27FC236}">
                <a16:creationId xmlns:a16="http://schemas.microsoft.com/office/drawing/2014/main" id="{151B4364-6533-4AEE-88C0-4C0375707968}"/>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899AB0D1-3D00-454D-ABF8-F22C1406A1E4}"/>
              </a:ext>
            </a:extLst>
          </p:cNvPr>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Tree>
    <p:extLst>
      <p:ext uri="{BB962C8B-B14F-4D97-AF65-F5344CB8AC3E}">
        <p14:creationId xmlns:p14="http://schemas.microsoft.com/office/powerpoint/2010/main" val="224729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3C7A9955-F520-4A6F-8705-2318CB18D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1484313"/>
            <a:ext cx="6635750" cy="4525962"/>
          </a:xfrm>
        </p:spPr>
      </p:pic>
      <p:sp>
        <p:nvSpPr>
          <p:cNvPr id="22531" name="Text Box 4">
            <a:extLst>
              <a:ext uri="{FF2B5EF4-FFF2-40B4-BE49-F238E27FC236}">
                <a16:creationId xmlns:a16="http://schemas.microsoft.com/office/drawing/2014/main" id="{4BA3A2D4-7604-4305-A0A8-ED61C895D070}"/>
              </a:ext>
            </a:extLst>
          </p:cNvPr>
          <p:cNvSpPr txBox="1">
            <a:spLocks noChangeArrowheads="1"/>
          </p:cNvSpPr>
          <p:nvPr/>
        </p:nvSpPr>
        <p:spPr bwMode="auto">
          <a:xfrm>
            <a:off x="3143251" y="6237289"/>
            <a:ext cx="49895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cs-CZ" sz="800">
                <a:solidFill>
                  <a:schemeClr val="tx1"/>
                </a:solidFill>
                <a:latin typeface="Arial" panose="020B0604020202020204" pitchFamily="34" charset="0"/>
              </a:rPr>
              <a:t>Gut hormones and the regulation of energy homeostasis</a:t>
            </a:r>
          </a:p>
          <a:p>
            <a:pPr eaLnBrk="1" hangingPunct="1">
              <a:spcBef>
                <a:spcPct val="0"/>
              </a:spcBef>
              <a:buClrTx/>
              <a:buSzTx/>
              <a:buFontTx/>
              <a:buNone/>
            </a:pPr>
            <a:r>
              <a:rPr lang="cs-CZ" altLang="cs-CZ" sz="800">
                <a:solidFill>
                  <a:schemeClr val="tx1"/>
                </a:solidFill>
                <a:latin typeface="Arial" panose="020B0604020202020204" pitchFamily="34" charset="0"/>
              </a:rPr>
              <a:t>Kevin G. Murphy and Stephen R. Bloom</a:t>
            </a:r>
          </a:p>
          <a:p>
            <a:pPr eaLnBrk="1" hangingPunct="1">
              <a:spcBef>
                <a:spcPct val="0"/>
              </a:spcBef>
              <a:buClrTx/>
              <a:buSzTx/>
              <a:buFontTx/>
              <a:buNone/>
            </a:pPr>
            <a:r>
              <a:rPr lang="cs-CZ" altLang="cs-CZ" sz="800">
                <a:solidFill>
                  <a:schemeClr val="tx1"/>
                </a:solidFill>
                <a:latin typeface="Arial" panose="020B0604020202020204" pitchFamily="34" charset="0"/>
              </a:rPr>
              <a:t>Nature 444, 854-859(14 December 2006)</a:t>
            </a:r>
          </a:p>
        </p:txBody>
      </p:sp>
      <p:sp>
        <p:nvSpPr>
          <p:cNvPr id="22532" name="Rectangle 2">
            <a:extLst>
              <a:ext uri="{FF2B5EF4-FFF2-40B4-BE49-F238E27FC236}">
                <a16:creationId xmlns:a16="http://schemas.microsoft.com/office/drawing/2014/main" id="{20C1CFFF-CF27-4505-AA89-163E188850C8}"/>
              </a:ext>
            </a:extLst>
          </p:cNvPr>
          <p:cNvSpPr txBox="1">
            <a:spLocks noChangeArrowheads="1"/>
          </p:cNvSpPr>
          <p:nvPr/>
        </p:nvSpPr>
        <p:spPr bwMode="auto">
          <a:xfrm>
            <a:off x="1524000" y="49214"/>
            <a:ext cx="9144000" cy="1158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eaLnBrk="1" hangingPunct="1">
              <a:spcBef>
                <a:spcPct val="0"/>
              </a:spcBef>
              <a:buClrTx/>
              <a:buSzTx/>
              <a:buFontTx/>
              <a:buNone/>
            </a:pPr>
            <a:r>
              <a:rPr lang="cs-CZ" altLang="cs-CZ" sz="2400" b="1">
                <a:solidFill>
                  <a:schemeClr val="bg1"/>
                </a:solidFill>
                <a:latin typeface="Arial" panose="020B0604020202020204" pitchFamily="34" charset="0"/>
              </a:rPr>
              <a:t>CENTRAL AND PERIPHERAL CIRCUITS IN REGULATION OF FOOD INTAKE</a:t>
            </a:r>
          </a:p>
        </p:txBody>
      </p:sp>
      <p:sp>
        <p:nvSpPr>
          <p:cNvPr id="2" name="Zástupný symbol pro zápatí 1">
            <a:extLst>
              <a:ext uri="{FF2B5EF4-FFF2-40B4-BE49-F238E27FC236}">
                <a16:creationId xmlns:a16="http://schemas.microsoft.com/office/drawing/2014/main" id="{CD84D784-4D87-4F50-8AEF-AA8EFEAF27C2}"/>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81040DAB-75DB-4377-8CD3-5DE87926C34E}"/>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3616436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13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19595C6E-588F-4D7E-8737-16A9C3BBCE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9" y="1844675"/>
            <a:ext cx="3667125" cy="3352800"/>
          </a:xfrm>
          <a:noFill/>
        </p:spPr>
      </p:pic>
      <p:pic>
        <p:nvPicPr>
          <p:cNvPr id="8195" name="Picture 4" descr="Image86">
            <a:extLst>
              <a:ext uri="{FF2B5EF4-FFF2-40B4-BE49-F238E27FC236}">
                <a16:creationId xmlns:a16="http://schemas.microsoft.com/office/drawing/2014/main" id="{FA6CC152-E8A5-49D3-80B0-5A7A6C0A60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67438" y="1916114"/>
            <a:ext cx="4038600"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5">
            <a:extLst>
              <a:ext uri="{FF2B5EF4-FFF2-40B4-BE49-F238E27FC236}">
                <a16:creationId xmlns:a16="http://schemas.microsoft.com/office/drawing/2014/main" id="{09316E4E-2CC0-4654-84F6-BCC256A1E867}"/>
              </a:ext>
            </a:extLst>
          </p:cNvPr>
          <p:cNvSpPr txBox="1">
            <a:spLocks noChangeArrowheads="1"/>
          </p:cNvSpPr>
          <p:nvPr/>
        </p:nvSpPr>
        <p:spPr bwMode="auto">
          <a:xfrm>
            <a:off x="2619376" y="5707064"/>
            <a:ext cx="71485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000" b="1"/>
              <a:t>Drug Insight: the functions of ghrelin and its potential as a multitherapeutic hormone</a:t>
            </a:r>
          </a:p>
          <a:p>
            <a:pPr eaLnBrk="1" hangingPunct="1">
              <a:spcBef>
                <a:spcPct val="0"/>
              </a:spcBef>
              <a:buFontTx/>
              <a:buNone/>
            </a:pPr>
            <a:r>
              <a:rPr lang="cs-CZ" altLang="en-US" sz="1000"/>
              <a:t>Masayasu Kojima and Kenji Kangawa</a:t>
            </a:r>
          </a:p>
          <a:p>
            <a:pPr eaLnBrk="1" hangingPunct="1">
              <a:spcBef>
                <a:spcPct val="0"/>
              </a:spcBef>
              <a:buFontTx/>
              <a:buNone/>
            </a:pPr>
            <a:r>
              <a:rPr lang="cs-CZ" altLang="en-US" sz="1000"/>
              <a:t>Nature Clinical Practice Endocrinology &amp; Metabolism (2006) </a:t>
            </a:r>
            <a:r>
              <a:rPr lang="cs-CZ" altLang="en-US" sz="1000" b="1"/>
              <a:t>2</a:t>
            </a:r>
            <a:r>
              <a:rPr lang="cs-CZ" altLang="en-US" sz="1000"/>
              <a:t>, 80-88</a:t>
            </a:r>
          </a:p>
        </p:txBody>
      </p:sp>
      <p:sp>
        <p:nvSpPr>
          <p:cNvPr id="8197" name="Rectangle 2">
            <a:extLst>
              <a:ext uri="{FF2B5EF4-FFF2-40B4-BE49-F238E27FC236}">
                <a16:creationId xmlns:a16="http://schemas.microsoft.com/office/drawing/2014/main" id="{9A99C35D-B9A0-4B7C-AA9A-6E9621B24DD9}"/>
              </a:ext>
            </a:extLst>
          </p:cNvPr>
          <p:cNvSpPr txBox="1">
            <a:spLocks noChangeArrowheads="1"/>
          </p:cNvSpPr>
          <p:nvPr/>
        </p:nvSpPr>
        <p:spPr bwMode="auto">
          <a:xfrm>
            <a:off x="1524000" y="-12700"/>
            <a:ext cx="91440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REGULATION OF FOOD INTAKE</a:t>
            </a:r>
          </a:p>
        </p:txBody>
      </p:sp>
      <p:sp>
        <p:nvSpPr>
          <p:cNvPr id="2" name="Zástupný symbol pro zápatí 1">
            <a:extLst>
              <a:ext uri="{FF2B5EF4-FFF2-40B4-BE49-F238E27FC236}">
                <a16:creationId xmlns:a16="http://schemas.microsoft.com/office/drawing/2014/main" id="{47BD36C3-333D-4CB0-9088-AF85E9D44B9D}"/>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04AE5538-C303-4C7C-B6A4-ED53B6F14AF0}"/>
              </a:ext>
            </a:extLst>
          </p:cNvPr>
          <p:cNvSpPr>
            <a:spLocks noGrp="1"/>
          </p:cNvSpPr>
          <p:nvPr>
            <p:ph type="sldNum" sz="quarter" idx="12"/>
          </p:nvPr>
        </p:nvSpPr>
        <p:spPr/>
        <p:txBody>
          <a:bodyPr/>
          <a:lstStyle/>
          <a:p>
            <a:pPr>
              <a:defRPr/>
            </a:pPr>
            <a:fld id="{EBF45427-22E9-40EE-B00C-35ABC6B54676}" type="slidenum">
              <a:rPr lang="en-US" altLang="en-US" smtClean="0"/>
              <a:pPr>
                <a:defRPr/>
              </a:pPr>
              <a:t>7</a:t>
            </a:fld>
            <a:endParaRPr lang="en-US" altLang="en-US"/>
          </a:p>
        </p:txBody>
      </p:sp>
    </p:spTree>
    <p:extLst>
      <p:ext uri="{BB962C8B-B14F-4D97-AF65-F5344CB8AC3E}">
        <p14:creationId xmlns:p14="http://schemas.microsoft.com/office/powerpoint/2010/main" val="311991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Image85">
            <a:extLst>
              <a:ext uri="{FF2B5EF4-FFF2-40B4-BE49-F238E27FC236}">
                <a16:creationId xmlns:a16="http://schemas.microsoft.com/office/drawing/2014/main" id="{4C8CA992-62DD-46BC-A6DE-06B2620270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549276"/>
            <a:ext cx="8496300" cy="630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zápatí 1">
            <a:extLst>
              <a:ext uri="{FF2B5EF4-FFF2-40B4-BE49-F238E27FC236}">
                <a16:creationId xmlns:a16="http://schemas.microsoft.com/office/drawing/2014/main" id="{E6983416-06BB-4715-8305-5B1E4A65BDD1}"/>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7F661F12-9677-4931-B746-6C243841A984}"/>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27537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CFD14D-EB33-486F-A2A2-2EC9DCF0A9D8}"/>
              </a:ext>
            </a:extLst>
          </p:cNvPr>
          <p:cNvSpPr txBox="1">
            <a:spLocks noChangeArrowheads="1"/>
          </p:cNvSpPr>
          <p:nvPr/>
        </p:nvSpPr>
        <p:spPr bwMode="auto">
          <a:xfrm>
            <a:off x="1524000" y="-12700"/>
            <a:ext cx="91440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rgbClr val="FFFFFF"/>
                </a:solidFill>
              </a:rPr>
              <a:t>BASIC COMMUNICATION AMONG NEURONS</a:t>
            </a:r>
          </a:p>
        </p:txBody>
      </p:sp>
      <p:grpSp>
        <p:nvGrpSpPr>
          <p:cNvPr id="2" name="Skupina 19">
            <a:extLst>
              <a:ext uri="{FF2B5EF4-FFF2-40B4-BE49-F238E27FC236}">
                <a16:creationId xmlns:a16="http://schemas.microsoft.com/office/drawing/2014/main" id="{78676AC4-F047-4720-B9CF-69793F6828E4}"/>
              </a:ext>
            </a:extLst>
          </p:cNvPr>
          <p:cNvGrpSpPr>
            <a:grpSpLocks/>
          </p:cNvGrpSpPr>
          <p:nvPr/>
        </p:nvGrpSpPr>
        <p:grpSpPr bwMode="auto">
          <a:xfrm>
            <a:off x="2560638" y="2332039"/>
            <a:ext cx="4259262" cy="2947987"/>
            <a:chOff x="1035957" y="2563586"/>
            <a:chExt cx="4259943" cy="2948214"/>
          </a:xfrm>
        </p:grpSpPr>
        <p:sp>
          <p:nvSpPr>
            <p:cNvPr id="5" name="Volný tvar 4">
              <a:extLst>
                <a:ext uri="{FF2B5EF4-FFF2-40B4-BE49-F238E27FC236}">
                  <a16:creationId xmlns:a16="http://schemas.microsoft.com/office/drawing/2014/main" id="{A373DCCC-21AB-4E07-BE6D-72B643F5CE57}"/>
                </a:ext>
              </a:extLst>
            </p:cNvPr>
            <p:cNvSpPr/>
            <p:nvPr/>
          </p:nvSpPr>
          <p:spPr>
            <a:xfrm>
              <a:off x="1035957" y="2563586"/>
              <a:ext cx="4259943" cy="2948214"/>
            </a:xfrm>
            <a:custGeom>
              <a:avLst/>
              <a:gdLst>
                <a:gd name="connsiteX0" fmla="*/ 74386 w 4259943"/>
                <a:gd name="connsiteY0" fmla="*/ 1518557 h 2948214"/>
                <a:gd name="connsiteX1" fmla="*/ 400957 w 4259943"/>
                <a:gd name="connsiteY1" fmla="*/ 1605643 h 2948214"/>
                <a:gd name="connsiteX2" fmla="*/ 640443 w 4259943"/>
                <a:gd name="connsiteY2" fmla="*/ 1627414 h 2948214"/>
                <a:gd name="connsiteX3" fmla="*/ 825500 w 4259943"/>
                <a:gd name="connsiteY3" fmla="*/ 1801585 h 2948214"/>
                <a:gd name="connsiteX4" fmla="*/ 1293586 w 4259943"/>
                <a:gd name="connsiteY4" fmla="*/ 1725385 h 2948214"/>
                <a:gd name="connsiteX5" fmla="*/ 1750786 w 4259943"/>
                <a:gd name="connsiteY5" fmla="*/ 1366157 h 2948214"/>
                <a:gd name="connsiteX6" fmla="*/ 2273300 w 4259943"/>
                <a:gd name="connsiteY6" fmla="*/ 908957 h 2948214"/>
                <a:gd name="connsiteX7" fmla="*/ 2578100 w 4259943"/>
                <a:gd name="connsiteY7" fmla="*/ 582385 h 2948214"/>
                <a:gd name="connsiteX8" fmla="*/ 2926443 w 4259943"/>
                <a:gd name="connsiteY8" fmla="*/ 353785 h 2948214"/>
                <a:gd name="connsiteX9" fmla="*/ 3067957 w 4259943"/>
                <a:gd name="connsiteY9" fmla="*/ 157843 h 2948214"/>
                <a:gd name="connsiteX10" fmla="*/ 3111500 w 4259943"/>
                <a:gd name="connsiteY10" fmla="*/ 5443 h 2948214"/>
                <a:gd name="connsiteX11" fmla="*/ 3340100 w 4259943"/>
                <a:gd name="connsiteY11" fmla="*/ 125185 h 2948214"/>
                <a:gd name="connsiteX12" fmla="*/ 3525157 w 4259943"/>
                <a:gd name="connsiteY12" fmla="*/ 277585 h 2948214"/>
                <a:gd name="connsiteX13" fmla="*/ 3296557 w 4259943"/>
                <a:gd name="connsiteY13" fmla="*/ 364671 h 2948214"/>
                <a:gd name="connsiteX14" fmla="*/ 3111500 w 4259943"/>
                <a:gd name="connsiteY14" fmla="*/ 353785 h 2948214"/>
                <a:gd name="connsiteX15" fmla="*/ 2872014 w 4259943"/>
                <a:gd name="connsiteY15" fmla="*/ 549728 h 2948214"/>
                <a:gd name="connsiteX16" fmla="*/ 2578100 w 4259943"/>
                <a:gd name="connsiteY16" fmla="*/ 745671 h 2948214"/>
                <a:gd name="connsiteX17" fmla="*/ 2186214 w 4259943"/>
                <a:gd name="connsiteY17" fmla="*/ 1126671 h 2948214"/>
                <a:gd name="connsiteX18" fmla="*/ 1674586 w 4259943"/>
                <a:gd name="connsiteY18" fmla="*/ 1551214 h 2948214"/>
                <a:gd name="connsiteX19" fmla="*/ 1348014 w 4259943"/>
                <a:gd name="connsiteY19" fmla="*/ 1834243 h 2948214"/>
                <a:gd name="connsiteX20" fmla="*/ 1478643 w 4259943"/>
                <a:gd name="connsiteY20" fmla="*/ 1910443 h 2948214"/>
                <a:gd name="connsiteX21" fmla="*/ 1500414 w 4259943"/>
                <a:gd name="connsiteY21" fmla="*/ 2030185 h 2948214"/>
                <a:gd name="connsiteX22" fmla="*/ 1739900 w 4259943"/>
                <a:gd name="connsiteY22" fmla="*/ 2041071 h 2948214"/>
                <a:gd name="connsiteX23" fmla="*/ 2273300 w 4259943"/>
                <a:gd name="connsiteY23" fmla="*/ 2171700 h 2948214"/>
                <a:gd name="connsiteX24" fmla="*/ 2697843 w 4259943"/>
                <a:gd name="connsiteY24" fmla="*/ 2356757 h 2948214"/>
                <a:gd name="connsiteX25" fmla="*/ 3318329 w 4259943"/>
                <a:gd name="connsiteY25" fmla="*/ 2574471 h 2948214"/>
                <a:gd name="connsiteX26" fmla="*/ 4069443 w 4259943"/>
                <a:gd name="connsiteY26" fmla="*/ 2661557 h 2948214"/>
                <a:gd name="connsiteX27" fmla="*/ 4243614 w 4259943"/>
                <a:gd name="connsiteY27" fmla="*/ 2661557 h 2948214"/>
                <a:gd name="connsiteX28" fmla="*/ 4167414 w 4259943"/>
                <a:gd name="connsiteY28" fmla="*/ 2846614 h 2948214"/>
                <a:gd name="connsiteX29" fmla="*/ 4134757 w 4259943"/>
                <a:gd name="connsiteY29" fmla="*/ 2933700 h 2948214"/>
                <a:gd name="connsiteX30" fmla="*/ 3960586 w 4259943"/>
                <a:gd name="connsiteY30" fmla="*/ 2781300 h 2948214"/>
                <a:gd name="connsiteX31" fmla="*/ 3361872 w 4259943"/>
                <a:gd name="connsiteY31" fmla="*/ 2683328 h 2948214"/>
                <a:gd name="connsiteX32" fmla="*/ 2676072 w 4259943"/>
                <a:gd name="connsiteY32" fmla="*/ 2454728 h 2948214"/>
                <a:gd name="connsiteX33" fmla="*/ 2022929 w 4259943"/>
                <a:gd name="connsiteY33" fmla="*/ 2226128 h 2948214"/>
                <a:gd name="connsiteX34" fmla="*/ 1533072 w 4259943"/>
                <a:gd name="connsiteY34" fmla="*/ 2117271 h 2948214"/>
                <a:gd name="connsiteX35" fmla="*/ 1456872 w 4259943"/>
                <a:gd name="connsiteY35" fmla="*/ 2193471 h 2948214"/>
                <a:gd name="connsiteX36" fmla="*/ 1805214 w 4259943"/>
                <a:gd name="connsiteY36" fmla="*/ 2498271 h 2948214"/>
                <a:gd name="connsiteX37" fmla="*/ 1391557 w 4259943"/>
                <a:gd name="connsiteY37" fmla="*/ 2258785 h 2948214"/>
                <a:gd name="connsiteX38" fmla="*/ 1250043 w 4259943"/>
                <a:gd name="connsiteY38" fmla="*/ 2868385 h 2948214"/>
                <a:gd name="connsiteX39" fmla="*/ 1239157 w 4259943"/>
                <a:gd name="connsiteY39" fmla="*/ 2269671 h 2948214"/>
                <a:gd name="connsiteX40" fmla="*/ 967014 w 4259943"/>
                <a:gd name="connsiteY40" fmla="*/ 2422071 h 2948214"/>
                <a:gd name="connsiteX41" fmla="*/ 749300 w 4259943"/>
                <a:gd name="connsiteY41" fmla="*/ 2933700 h 2948214"/>
                <a:gd name="connsiteX42" fmla="*/ 912586 w 4259943"/>
                <a:gd name="connsiteY42" fmla="*/ 2334985 h 2948214"/>
                <a:gd name="connsiteX43" fmla="*/ 618672 w 4259943"/>
                <a:gd name="connsiteY43" fmla="*/ 2378528 h 2948214"/>
                <a:gd name="connsiteX44" fmla="*/ 792843 w 4259943"/>
                <a:gd name="connsiteY44" fmla="*/ 2247900 h 2948214"/>
                <a:gd name="connsiteX45" fmla="*/ 618672 w 4259943"/>
                <a:gd name="connsiteY45" fmla="*/ 2106385 h 2948214"/>
                <a:gd name="connsiteX46" fmla="*/ 30843 w 4259943"/>
                <a:gd name="connsiteY46" fmla="*/ 2084614 h 2948214"/>
                <a:gd name="connsiteX47" fmla="*/ 433614 w 4259943"/>
                <a:gd name="connsiteY47" fmla="*/ 2019300 h 2948214"/>
                <a:gd name="connsiteX48" fmla="*/ 760186 w 4259943"/>
                <a:gd name="connsiteY48" fmla="*/ 1921328 h 2948214"/>
                <a:gd name="connsiteX49" fmla="*/ 586014 w 4259943"/>
                <a:gd name="connsiteY49" fmla="*/ 1670957 h 2948214"/>
                <a:gd name="connsiteX50" fmla="*/ 259443 w 4259943"/>
                <a:gd name="connsiteY50" fmla="*/ 1638300 h 2948214"/>
                <a:gd name="connsiteX51" fmla="*/ 74386 w 4259943"/>
                <a:gd name="connsiteY51" fmla="*/ 1518557 h 29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943" h="2948214">
                  <a:moveTo>
                    <a:pt x="74386" y="1518557"/>
                  </a:moveTo>
                  <a:cubicBezTo>
                    <a:pt x="97972" y="1513114"/>
                    <a:pt x="306614" y="1587500"/>
                    <a:pt x="400957" y="1605643"/>
                  </a:cubicBezTo>
                  <a:cubicBezTo>
                    <a:pt x="495300" y="1623786"/>
                    <a:pt x="569686" y="1594757"/>
                    <a:pt x="640443" y="1627414"/>
                  </a:cubicBezTo>
                  <a:cubicBezTo>
                    <a:pt x="711200" y="1660071"/>
                    <a:pt x="716643" y="1785256"/>
                    <a:pt x="825500" y="1801585"/>
                  </a:cubicBezTo>
                  <a:cubicBezTo>
                    <a:pt x="934357" y="1817914"/>
                    <a:pt x="1139372" y="1797956"/>
                    <a:pt x="1293586" y="1725385"/>
                  </a:cubicBezTo>
                  <a:cubicBezTo>
                    <a:pt x="1447800" y="1652814"/>
                    <a:pt x="1587500" y="1502228"/>
                    <a:pt x="1750786" y="1366157"/>
                  </a:cubicBezTo>
                  <a:cubicBezTo>
                    <a:pt x="1914072" y="1230086"/>
                    <a:pt x="2135414" y="1039586"/>
                    <a:pt x="2273300" y="908957"/>
                  </a:cubicBezTo>
                  <a:cubicBezTo>
                    <a:pt x="2411186" y="778328"/>
                    <a:pt x="2469243" y="674914"/>
                    <a:pt x="2578100" y="582385"/>
                  </a:cubicBezTo>
                  <a:cubicBezTo>
                    <a:pt x="2686957" y="489856"/>
                    <a:pt x="2844800" y="424542"/>
                    <a:pt x="2926443" y="353785"/>
                  </a:cubicBezTo>
                  <a:cubicBezTo>
                    <a:pt x="3008086" y="283028"/>
                    <a:pt x="3037114" y="215900"/>
                    <a:pt x="3067957" y="157843"/>
                  </a:cubicBezTo>
                  <a:cubicBezTo>
                    <a:pt x="3098800" y="99786"/>
                    <a:pt x="3066143" y="10886"/>
                    <a:pt x="3111500" y="5443"/>
                  </a:cubicBezTo>
                  <a:cubicBezTo>
                    <a:pt x="3156857" y="0"/>
                    <a:pt x="3271157" y="79828"/>
                    <a:pt x="3340100" y="125185"/>
                  </a:cubicBezTo>
                  <a:cubicBezTo>
                    <a:pt x="3409043" y="170542"/>
                    <a:pt x="3532414" y="237671"/>
                    <a:pt x="3525157" y="277585"/>
                  </a:cubicBezTo>
                  <a:cubicBezTo>
                    <a:pt x="3517900" y="317499"/>
                    <a:pt x="3365500" y="351971"/>
                    <a:pt x="3296557" y="364671"/>
                  </a:cubicBezTo>
                  <a:cubicBezTo>
                    <a:pt x="3227614" y="377371"/>
                    <a:pt x="3182257" y="322942"/>
                    <a:pt x="3111500" y="353785"/>
                  </a:cubicBezTo>
                  <a:cubicBezTo>
                    <a:pt x="3040743" y="384628"/>
                    <a:pt x="2960914" y="484414"/>
                    <a:pt x="2872014" y="549728"/>
                  </a:cubicBezTo>
                  <a:cubicBezTo>
                    <a:pt x="2783114" y="615042"/>
                    <a:pt x="2692400" y="649514"/>
                    <a:pt x="2578100" y="745671"/>
                  </a:cubicBezTo>
                  <a:cubicBezTo>
                    <a:pt x="2463800" y="841828"/>
                    <a:pt x="2336800" y="992414"/>
                    <a:pt x="2186214" y="1126671"/>
                  </a:cubicBezTo>
                  <a:cubicBezTo>
                    <a:pt x="2035628" y="1260928"/>
                    <a:pt x="1814286" y="1433285"/>
                    <a:pt x="1674586" y="1551214"/>
                  </a:cubicBezTo>
                  <a:cubicBezTo>
                    <a:pt x="1534886" y="1669143"/>
                    <a:pt x="1380671" y="1774372"/>
                    <a:pt x="1348014" y="1834243"/>
                  </a:cubicBezTo>
                  <a:cubicBezTo>
                    <a:pt x="1315357" y="1894114"/>
                    <a:pt x="1453243" y="1877786"/>
                    <a:pt x="1478643" y="1910443"/>
                  </a:cubicBezTo>
                  <a:cubicBezTo>
                    <a:pt x="1504043" y="1943100"/>
                    <a:pt x="1456871" y="2008414"/>
                    <a:pt x="1500414" y="2030185"/>
                  </a:cubicBezTo>
                  <a:cubicBezTo>
                    <a:pt x="1543957" y="2051956"/>
                    <a:pt x="1611086" y="2017485"/>
                    <a:pt x="1739900" y="2041071"/>
                  </a:cubicBezTo>
                  <a:cubicBezTo>
                    <a:pt x="1868714" y="2064657"/>
                    <a:pt x="2113643" y="2119086"/>
                    <a:pt x="2273300" y="2171700"/>
                  </a:cubicBezTo>
                  <a:cubicBezTo>
                    <a:pt x="2432957" y="2224314"/>
                    <a:pt x="2523672" y="2289629"/>
                    <a:pt x="2697843" y="2356757"/>
                  </a:cubicBezTo>
                  <a:cubicBezTo>
                    <a:pt x="2872014" y="2423885"/>
                    <a:pt x="3089729" y="2523671"/>
                    <a:pt x="3318329" y="2574471"/>
                  </a:cubicBezTo>
                  <a:cubicBezTo>
                    <a:pt x="3546929" y="2625271"/>
                    <a:pt x="3915229" y="2647043"/>
                    <a:pt x="4069443" y="2661557"/>
                  </a:cubicBezTo>
                  <a:cubicBezTo>
                    <a:pt x="4223657" y="2676071"/>
                    <a:pt x="4227286" y="2630714"/>
                    <a:pt x="4243614" y="2661557"/>
                  </a:cubicBezTo>
                  <a:cubicBezTo>
                    <a:pt x="4259943" y="2692400"/>
                    <a:pt x="4185557" y="2801257"/>
                    <a:pt x="4167414" y="2846614"/>
                  </a:cubicBezTo>
                  <a:cubicBezTo>
                    <a:pt x="4149271" y="2891971"/>
                    <a:pt x="4169228" y="2944586"/>
                    <a:pt x="4134757" y="2933700"/>
                  </a:cubicBezTo>
                  <a:cubicBezTo>
                    <a:pt x="4100286" y="2922814"/>
                    <a:pt x="4089400" y="2823029"/>
                    <a:pt x="3960586" y="2781300"/>
                  </a:cubicBezTo>
                  <a:cubicBezTo>
                    <a:pt x="3831772" y="2739571"/>
                    <a:pt x="3575958" y="2737757"/>
                    <a:pt x="3361872" y="2683328"/>
                  </a:cubicBezTo>
                  <a:cubicBezTo>
                    <a:pt x="3147786" y="2628899"/>
                    <a:pt x="2676072" y="2454728"/>
                    <a:pt x="2676072" y="2454728"/>
                  </a:cubicBezTo>
                  <a:cubicBezTo>
                    <a:pt x="2452915" y="2378528"/>
                    <a:pt x="2213429" y="2282371"/>
                    <a:pt x="2022929" y="2226128"/>
                  </a:cubicBezTo>
                  <a:cubicBezTo>
                    <a:pt x="1832429" y="2169885"/>
                    <a:pt x="1627415" y="2122714"/>
                    <a:pt x="1533072" y="2117271"/>
                  </a:cubicBezTo>
                  <a:cubicBezTo>
                    <a:pt x="1438729" y="2111828"/>
                    <a:pt x="1411515" y="2129971"/>
                    <a:pt x="1456872" y="2193471"/>
                  </a:cubicBezTo>
                  <a:cubicBezTo>
                    <a:pt x="1502229" y="2256971"/>
                    <a:pt x="1816100" y="2487385"/>
                    <a:pt x="1805214" y="2498271"/>
                  </a:cubicBezTo>
                  <a:cubicBezTo>
                    <a:pt x="1794328" y="2509157"/>
                    <a:pt x="1484085" y="2197099"/>
                    <a:pt x="1391557" y="2258785"/>
                  </a:cubicBezTo>
                  <a:cubicBezTo>
                    <a:pt x="1299029" y="2320471"/>
                    <a:pt x="1275443" y="2866571"/>
                    <a:pt x="1250043" y="2868385"/>
                  </a:cubicBezTo>
                  <a:cubicBezTo>
                    <a:pt x="1224643" y="2870199"/>
                    <a:pt x="1286328" y="2344057"/>
                    <a:pt x="1239157" y="2269671"/>
                  </a:cubicBezTo>
                  <a:cubicBezTo>
                    <a:pt x="1191986" y="2195285"/>
                    <a:pt x="1048657" y="2311400"/>
                    <a:pt x="967014" y="2422071"/>
                  </a:cubicBezTo>
                  <a:cubicBezTo>
                    <a:pt x="885371" y="2532742"/>
                    <a:pt x="758371" y="2948214"/>
                    <a:pt x="749300" y="2933700"/>
                  </a:cubicBezTo>
                  <a:cubicBezTo>
                    <a:pt x="740229" y="2919186"/>
                    <a:pt x="934357" y="2427514"/>
                    <a:pt x="912586" y="2334985"/>
                  </a:cubicBezTo>
                  <a:cubicBezTo>
                    <a:pt x="890815" y="2242456"/>
                    <a:pt x="638629" y="2393042"/>
                    <a:pt x="618672" y="2378528"/>
                  </a:cubicBezTo>
                  <a:cubicBezTo>
                    <a:pt x="598715" y="2364014"/>
                    <a:pt x="792843" y="2293257"/>
                    <a:pt x="792843" y="2247900"/>
                  </a:cubicBezTo>
                  <a:cubicBezTo>
                    <a:pt x="792843" y="2202543"/>
                    <a:pt x="745672" y="2133599"/>
                    <a:pt x="618672" y="2106385"/>
                  </a:cubicBezTo>
                  <a:cubicBezTo>
                    <a:pt x="491672" y="2079171"/>
                    <a:pt x="61686" y="2099128"/>
                    <a:pt x="30843" y="2084614"/>
                  </a:cubicBezTo>
                  <a:cubicBezTo>
                    <a:pt x="0" y="2070100"/>
                    <a:pt x="312057" y="2046514"/>
                    <a:pt x="433614" y="2019300"/>
                  </a:cubicBezTo>
                  <a:cubicBezTo>
                    <a:pt x="555171" y="1992086"/>
                    <a:pt x="734786" y="1979385"/>
                    <a:pt x="760186" y="1921328"/>
                  </a:cubicBezTo>
                  <a:cubicBezTo>
                    <a:pt x="785586" y="1863271"/>
                    <a:pt x="669471" y="1718128"/>
                    <a:pt x="586014" y="1670957"/>
                  </a:cubicBezTo>
                  <a:cubicBezTo>
                    <a:pt x="502557" y="1623786"/>
                    <a:pt x="346528" y="1661886"/>
                    <a:pt x="259443" y="1638300"/>
                  </a:cubicBezTo>
                  <a:cubicBezTo>
                    <a:pt x="172358" y="1614714"/>
                    <a:pt x="50800" y="1524000"/>
                    <a:pt x="74386" y="151855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Elipsa 8">
              <a:extLst>
                <a:ext uri="{FF2B5EF4-FFF2-40B4-BE49-F238E27FC236}">
                  <a16:creationId xmlns:a16="http://schemas.microsoft.com/office/drawing/2014/main" id="{B495EB7F-045C-4F3D-B331-F72F315CFFBF}"/>
                </a:ext>
              </a:extLst>
            </p:cNvPr>
            <p:cNvSpPr/>
            <p:nvPr/>
          </p:nvSpPr>
          <p:spPr>
            <a:xfrm>
              <a:off x="1907633" y="4581453"/>
              <a:ext cx="360421" cy="14447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 name="Skupina 18">
            <a:extLst>
              <a:ext uri="{FF2B5EF4-FFF2-40B4-BE49-F238E27FC236}">
                <a16:creationId xmlns:a16="http://schemas.microsoft.com/office/drawing/2014/main" id="{B093C8C1-45F0-4BAE-8A5C-4DABAC5937D0}"/>
              </a:ext>
            </a:extLst>
          </p:cNvPr>
          <p:cNvGrpSpPr>
            <a:grpSpLocks/>
          </p:cNvGrpSpPr>
          <p:nvPr/>
        </p:nvGrpSpPr>
        <p:grpSpPr bwMode="auto">
          <a:xfrm>
            <a:off x="5380038" y="1125538"/>
            <a:ext cx="2724150" cy="1358900"/>
            <a:chOff x="3855357" y="1357086"/>
            <a:chExt cx="2725058" cy="1358900"/>
          </a:xfrm>
        </p:grpSpPr>
        <p:sp>
          <p:nvSpPr>
            <p:cNvPr id="6" name="Volný tvar 5">
              <a:extLst>
                <a:ext uri="{FF2B5EF4-FFF2-40B4-BE49-F238E27FC236}">
                  <a16:creationId xmlns:a16="http://schemas.microsoft.com/office/drawing/2014/main" id="{5A2706C9-896D-490A-B292-63CF7B9C44C8}"/>
                </a:ext>
              </a:extLst>
            </p:cNvPr>
            <p:cNvSpPr/>
            <p:nvPr/>
          </p:nvSpPr>
          <p:spPr>
            <a:xfrm>
              <a:off x="3855357" y="1357086"/>
              <a:ext cx="2725058" cy="1358900"/>
            </a:xfrm>
            <a:custGeom>
              <a:avLst/>
              <a:gdLst>
                <a:gd name="connsiteX0" fmla="*/ 2501900 w 2725058"/>
                <a:gd name="connsiteY0" fmla="*/ 232228 h 1358900"/>
                <a:gd name="connsiteX1" fmla="*/ 2088243 w 2725058"/>
                <a:gd name="connsiteY1" fmla="*/ 460828 h 1358900"/>
                <a:gd name="connsiteX2" fmla="*/ 1620157 w 2725058"/>
                <a:gd name="connsiteY2" fmla="*/ 765628 h 1358900"/>
                <a:gd name="connsiteX3" fmla="*/ 1217386 w 2725058"/>
                <a:gd name="connsiteY3" fmla="*/ 1026885 h 1358900"/>
                <a:gd name="connsiteX4" fmla="*/ 1075872 w 2725058"/>
                <a:gd name="connsiteY4" fmla="*/ 1233714 h 1358900"/>
                <a:gd name="connsiteX5" fmla="*/ 879929 w 2725058"/>
                <a:gd name="connsiteY5" fmla="*/ 1353457 h 1358900"/>
                <a:gd name="connsiteX6" fmla="*/ 553357 w 2725058"/>
                <a:gd name="connsiteY6" fmla="*/ 1201057 h 1358900"/>
                <a:gd name="connsiteX7" fmla="*/ 509814 w 2725058"/>
                <a:gd name="connsiteY7" fmla="*/ 1026885 h 1358900"/>
                <a:gd name="connsiteX8" fmla="*/ 63500 w 2725058"/>
                <a:gd name="connsiteY8" fmla="*/ 961571 h 1358900"/>
                <a:gd name="connsiteX9" fmla="*/ 128814 w 2725058"/>
                <a:gd name="connsiteY9" fmla="*/ 928914 h 1358900"/>
                <a:gd name="connsiteX10" fmla="*/ 520700 w 2725058"/>
                <a:gd name="connsiteY10" fmla="*/ 994228 h 1358900"/>
                <a:gd name="connsiteX11" fmla="*/ 596900 w 2725058"/>
                <a:gd name="connsiteY11" fmla="*/ 918028 h 1358900"/>
                <a:gd name="connsiteX12" fmla="*/ 183243 w 2725058"/>
                <a:gd name="connsiteY12" fmla="*/ 645885 h 1358900"/>
                <a:gd name="connsiteX13" fmla="*/ 259443 w 2725058"/>
                <a:gd name="connsiteY13" fmla="*/ 547914 h 1358900"/>
                <a:gd name="connsiteX14" fmla="*/ 248557 w 2725058"/>
                <a:gd name="connsiteY14" fmla="*/ 635000 h 1358900"/>
                <a:gd name="connsiteX15" fmla="*/ 553357 w 2725058"/>
                <a:gd name="connsiteY15" fmla="*/ 809171 h 1358900"/>
                <a:gd name="connsiteX16" fmla="*/ 803729 w 2725058"/>
                <a:gd name="connsiteY16" fmla="*/ 852714 h 1358900"/>
                <a:gd name="connsiteX17" fmla="*/ 1054100 w 2725058"/>
                <a:gd name="connsiteY17" fmla="*/ 580571 h 1358900"/>
                <a:gd name="connsiteX18" fmla="*/ 1217386 w 2725058"/>
                <a:gd name="connsiteY18" fmla="*/ 504371 h 1358900"/>
                <a:gd name="connsiteX19" fmla="*/ 1021443 w 2725058"/>
                <a:gd name="connsiteY19" fmla="*/ 656771 h 1358900"/>
                <a:gd name="connsiteX20" fmla="*/ 967014 w 2725058"/>
                <a:gd name="connsiteY20" fmla="*/ 798285 h 1358900"/>
                <a:gd name="connsiteX21" fmla="*/ 1141186 w 2725058"/>
                <a:gd name="connsiteY21" fmla="*/ 874485 h 1358900"/>
                <a:gd name="connsiteX22" fmla="*/ 1413329 w 2725058"/>
                <a:gd name="connsiteY22" fmla="*/ 809171 h 1358900"/>
                <a:gd name="connsiteX23" fmla="*/ 1946729 w 2725058"/>
                <a:gd name="connsiteY23" fmla="*/ 449943 h 1358900"/>
                <a:gd name="connsiteX24" fmla="*/ 2338614 w 2725058"/>
                <a:gd name="connsiteY24" fmla="*/ 210457 h 1358900"/>
                <a:gd name="connsiteX25" fmla="*/ 2305957 w 2725058"/>
                <a:gd name="connsiteY25" fmla="*/ 79828 h 1358900"/>
                <a:gd name="connsiteX26" fmla="*/ 2414814 w 2725058"/>
                <a:gd name="connsiteY26" fmla="*/ 25400 h 1358900"/>
                <a:gd name="connsiteX27" fmla="*/ 2708729 w 2725058"/>
                <a:gd name="connsiteY27" fmla="*/ 232228 h 1358900"/>
                <a:gd name="connsiteX28" fmla="*/ 2501900 w 2725058"/>
                <a:gd name="connsiteY28" fmla="*/ 232228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058" h="1358900">
                  <a:moveTo>
                    <a:pt x="2501900" y="232228"/>
                  </a:moveTo>
                  <a:cubicBezTo>
                    <a:pt x="2398486" y="270328"/>
                    <a:pt x="2235200" y="371928"/>
                    <a:pt x="2088243" y="460828"/>
                  </a:cubicBezTo>
                  <a:cubicBezTo>
                    <a:pt x="1941286" y="549728"/>
                    <a:pt x="1620157" y="765628"/>
                    <a:pt x="1620157" y="765628"/>
                  </a:cubicBezTo>
                  <a:cubicBezTo>
                    <a:pt x="1475014" y="859971"/>
                    <a:pt x="1308100" y="948871"/>
                    <a:pt x="1217386" y="1026885"/>
                  </a:cubicBezTo>
                  <a:cubicBezTo>
                    <a:pt x="1126672" y="1104899"/>
                    <a:pt x="1132115" y="1179285"/>
                    <a:pt x="1075872" y="1233714"/>
                  </a:cubicBezTo>
                  <a:cubicBezTo>
                    <a:pt x="1019629" y="1288143"/>
                    <a:pt x="967015" y="1358900"/>
                    <a:pt x="879929" y="1353457"/>
                  </a:cubicBezTo>
                  <a:cubicBezTo>
                    <a:pt x="792843" y="1348014"/>
                    <a:pt x="615043" y="1255486"/>
                    <a:pt x="553357" y="1201057"/>
                  </a:cubicBezTo>
                  <a:cubicBezTo>
                    <a:pt x="491671" y="1146628"/>
                    <a:pt x="591457" y="1066799"/>
                    <a:pt x="509814" y="1026885"/>
                  </a:cubicBezTo>
                  <a:cubicBezTo>
                    <a:pt x="428171" y="986971"/>
                    <a:pt x="127000" y="977899"/>
                    <a:pt x="63500" y="961571"/>
                  </a:cubicBezTo>
                  <a:cubicBezTo>
                    <a:pt x="0" y="945243"/>
                    <a:pt x="52614" y="923471"/>
                    <a:pt x="128814" y="928914"/>
                  </a:cubicBezTo>
                  <a:cubicBezTo>
                    <a:pt x="205014" y="934357"/>
                    <a:pt x="442686" y="996042"/>
                    <a:pt x="520700" y="994228"/>
                  </a:cubicBezTo>
                  <a:cubicBezTo>
                    <a:pt x="598714" y="992414"/>
                    <a:pt x="653143" y="976085"/>
                    <a:pt x="596900" y="918028"/>
                  </a:cubicBezTo>
                  <a:cubicBezTo>
                    <a:pt x="540657" y="859971"/>
                    <a:pt x="239486" y="707571"/>
                    <a:pt x="183243" y="645885"/>
                  </a:cubicBezTo>
                  <a:cubicBezTo>
                    <a:pt x="127000" y="584199"/>
                    <a:pt x="248558" y="549728"/>
                    <a:pt x="259443" y="547914"/>
                  </a:cubicBezTo>
                  <a:cubicBezTo>
                    <a:pt x="270328" y="546100"/>
                    <a:pt x="199571" y="591457"/>
                    <a:pt x="248557" y="635000"/>
                  </a:cubicBezTo>
                  <a:cubicBezTo>
                    <a:pt x="297543" y="678543"/>
                    <a:pt x="460828" y="772885"/>
                    <a:pt x="553357" y="809171"/>
                  </a:cubicBezTo>
                  <a:cubicBezTo>
                    <a:pt x="645886" y="845457"/>
                    <a:pt x="720272" y="890814"/>
                    <a:pt x="803729" y="852714"/>
                  </a:cubicBezTo>
                  <a:cubicBezTo>
                    <a:pt x="887186" y="814614"/>
                    <a:pt x="985157" y="638628"/>
                    <a:pt x="1054100" y="580571"/>
                  </a:cubicBezTo>
                  <a:cubicBezTo>
                    <a:pt x="1123043" y="522514"/>
                    <a:pt x="1222829" y="491671"/>
                    <a:pt x="1217386" y="504371"/>
                  </a:cubicBezTo>
                  <a:cubicBezTo>
                    <a:pt x="1211943" y="517071"/>
                    <a:pt x="1063172" y="607785"/>
                    <a:pt x="1021443" y="656771"/>
                  </a:cubicBezTo>
                  <a:cubicBezTo>
                    <a:pt x="979714" y="705757"/>
                    <a:pt x="947057" y="761999"/>
                    <a:pt x="967014" y="798285"/>
                  </a:cubicBezTo>
                  <a:cubicBezTo>
                    <a:pt x="986971" y="834571"/>
                    <a:pt x="1066800" y="872671"/>
                    <a:pt x="1141186" y="874485"/>
                  </a:cubicBezTo>
                  <a:cubicBezTo>
                    <a:pt x="1215572" y="876299"/>
                    <a:pt x="1279072" y="879928"/>
                    <a:pt x="1413329" y="809171"/>
                  </a:cubicBezTo>
                  <a:cubicBezTo>
                    <a:pt x="1547586" y="738414"/>
                    <a:pt x="1792515" y="549729"/>
                    <a:pt x="1946729" y="449943"/>
                  </a:cubicBezTo>
                  <a:cubicBezTo>
                    <a:pt x="2100943" y="350157"/>
                    <a:pt x="2278743" y="272143"/>
                    <a:pt x="2338614" y="210457"/>
                  </a:cubicBezTo>
                  <a:cubicBezTo>
                    <a:pt x="2398485" y="148771"/>
                    <a:pt x="2293257" y="110671"/>
                    <a:pt x="2305957" y="79828"/>
                  </a:cubicBezTo>
                  <a:cubicBezTo>
                    <a:pt x="2318657" y="48985"/>
                    <a:pt x="2347685" y="0"/>
                    <a:pt x="2414814" y="25400"/>
                  </a:cubicBezTo>
                  <a:cubicBezTo>
                    <a:pt x="2481943" y="50800"/>
                    <a:pt x="2692400" y="195942"/>
                    <a:pt x="2708729" y="232228"/>
                  </a:cubicBezTo>
                  <a:cubicBezTo>
                    <a:pt x="2725058" y="268514"/>
                    <a:pt x="2605314" y="194128"/>
                    <a:pt x="2501900" y="232228"/>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Elipsa 9">
              <a:extLst>
                <a:ext uri="{FF2B5EF4-FFF2-40B4-BE49-F238E27FC236}">
                  <a16:creationId xmlns:a16="http://schemas.microsoft.com/office/drawing/2014/main" id="{F43E32E9-9D28-488A-96DD-19CFF382E9D9}"/>
                </a:ext>
              </a:extLst>
            </p:cNvPr>
            <p:cNvSpPr/>
            <p:nvPr/>
          </p:nvSpPr>
          <p:spPr>
            <a:xfrm rot="19858102">
              <a:off x="4574734" y="2404836"/>
              <a:ext cx="257261" cy="11112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5" name="Skupina 20">
            <a:extLst>
              <a:ext uri="{FF2B5EF4-FFF2-40B4-BE49-F238E27FC236}">
                <a16:creationId xmlns:a16="http://schemas.microsoft.com/office/drawing/2014/main" id="{55E8A2BD-7C2D-47CC-A61E-BF58A96F1E61}"/>
              </a:ext>
            </a:extLst>
          </p:cNvPr>
          <p:cNvGrpSpPr>
            <a:grpSpLocks/>
          </p:cNvGrpSpPr>
          <p:nvPr/>
        </p:nvGrpSpPr>
        <p:grpSpPr bwMode="auto">
          <a:xfrm>
            <a:off x="6405564" y="2295526"/>
            <a:ext cx="1616075" cy="3800475"/>
            <a:chOff x="4882243" y="2527300"/>
            <a:chExt cx="1614714" cy="3800928"/>
          </a:xfrm>
        </p:grpSpPr>
        <p:sp>
          <p:nvSpPr>
            <p:cNvPr id="7" name="Volný tvar 6">
              <a:extLst>
                <a:ext uri="{FF2B5EF4-FFF2-40B4-BE49-F238E27FC236}">
                  <a16:creationId xmlns:a16="http://schemas.microsoft.com/office/drawing/2014/main" id="{6CA67A0E-2307-44B8-A91F-0801B5384645}"/>
                </a:ext>
              </a:extLst>
            </p:cNvPr>
            <p:cNvSpPr/>
            <p:nvPr/>
          </p:nvSpPr>
          <p:spPr>
            <a:xfrm>
              <a:off x="4882243" y="2527300"/>
              <a:ext cx="1614714" cy="3800928"/>
            </a:xfrm>
            <a:custGeom>
              <a:avLst/>
              <a:gdLst>
                <a:gd name="connsiteX0" fmla="*/ 92528 w 1614714"/>
                <a:gd name="connsiteY0" fmla="*/ 3361871 h 3800928"/>
                <a:gd name="connsiteX1" fmla="*/ 364671 w 1614714"/>
                <a:gd name="connsiteY1" fmla="*/ 3155043 h 3800928"/>
                <a:gd name="connsiteX2" fmla="*/ 451757 w 1614714"/>
                <a:gd name="connsiteY2" fmla="*/ 3089729 h 3800928"/>
                <a:gd name="connsiteX3" fmla="*/ 462643 w 1614714"/>
                <a:gd name="connsiteY3" fmla="*/ 2893786 h 3800928"/>
                <a:gd name="connsiteX4" fmla="*/ 571500 w 1614714"/>
                <a:gd name="connsiteY4" fmla="*/ 2697843 h 3800928"/>
                <a:gd name="connsiteX5" fmla="*/ 1006928 w 1614714"/>
                <a:gd name="connsiteY5" fmla="*/ 2632529 h 3800928"/>
                <a:gd name="connsiteX6" fmla="*/ 1191986 w 1614714"/>
                <a:gd name="connsiteY6" fmla="*/ 2316843 h 3800928"/>
                <a:gd name="connsiteX7" fmla="*/ 1453243 w 1614714"/>
                <a:gd name="connsiteY7" fmla="*/ 1554843 h 3800928"/>
                <a:gd name="connsiteX8" fmla="*/ 1453243 w 1614714"/>
                <a:gd name="connsiteY8" fmla="*/ 738414 h 3800928"/>
                <a:gd name="connsiteX9" fmla="*/ 865414 w 1614714"/>
                <a:gd name="connsiteY9" fmla="*/ 368300 h 3800928"/>
                <a:gd name="connsiteX10" fmla="*/ 190500 w 1614714"/>
                <a:gd name="connsiteY10" fmla="*/ 194129 h 3800928"/>
                <a:gd name="connsiteX11" fmla="*/ 5443 w 1614714"/>
                <a:gd name="connsiteY11" fmla="*/ 194129 h 3800928"/>
                <a:gd name="connsiteX12" fmla="*/ 157843 w 1614714"/>
                <a:gd name="connsiteY12" fmla="*/ 9071 h 3800928"/>
                <a:gd name="connsiteX13" fmla="*/ 234043 w 1614714"/>
                <a:gd name="connsiteY13" fmla="*/ 139700 h 3800928"/>
                <a:gd name="connsiteX14" fmla="*/ 625928 w 1614714"/>
                <a:gd name="connsiteY14" fmla="*/ 259443 h 3800928"/>
                <a:gd name="connsiteX15" fmla="*/ 1159328 w 1614714"/>
                <a:gd name="connsiteY15" fmla="*/ 400957 h 3800928"/>
                <a:gd name="connsiteX16" fmla="*/ 1496786 w 1614714"/>
                <a:gd name="connsiteY16" fmla="*/ 662214 h 3800928"/>
                <a:gd name="connsiteX17" fmla="*/ 1605643 w 1614714"/>
                <a:gd name="connsiteY17" fmla="*/ 1130300 h 3800928"/>
                <a:gd name="connsiteX18" fmla="*/ 1442357 w 1614714"/>
                <a:gd name="connsiteY18" fmla="*/ 1935843 h 3800928"/>
                <a:gd name="connsiteX19" fmla="*/ 1104900 w 1614714"/>
                <a:gd name="connsiteY19" fmla="*/ 2676071 h 3800928"/>
                <a:gd name="connsiteX20" fmla="*/ 1137557 w 1614714"/>
                <a:gd name="connsiteY20" fmla="*/ 2980871 h 3800928"/>
                <a:gd name="connsiteX21" fmla="*/ 1507671 w 1614714"/>
                <a:gd name="connsiteY21" fmla="*/ 3122386 h 3800928"/>
                <a:gd name="connsiteX22" fmla="*/ 1594757 w 1614714"/>
                <a:gd name="connsiteY22" fmla="*/ 3253014 h 3800928"/>
                <a:gd name="connsiteX23" fmla="*/ 1485900 w 1614714"/>
                <a:gd name="connsiteY23" fmla="*/ 3155043 h 3800928"/>
                <a:gd name="connsiteX24" fmla="*/ 1148443 w 1614714"/>
                <a:gd name="connsiteY24" fmla="*/ 3046186 h 3800928"/>
                <a:gd name="connsiteX25" fmla="*/ 996043 w 1614714"/>
                <a:gd name="connsiteY25" fmla="*/ 3187700 h 3800928"/>
                <a:gd name="connsiteX26" fmla="*/ 821871 w 1614714"/>
                <a:gd name="connsiteY26" fmla="*/ 3220357 h 3800928"/>
                <a:gd name="connsiteX27" fmla="*/ 723900 w 1614714"/>
                <a:gd name="connsiteY27" fmla="*/ 3448957 h 3800928"/>
                <a:gd name="connsiteX28" fmla="*/ 832757 w 1614714"/>
                <a:gd name="connsiteY28" fmla="*/ 3786414 h 3800928"/>
                <a:gd name="connsiteX29" fmla="*/ 680357 w 1614714"/>
                <a:gd name="connsiteY29" fmla="*/ 3536043 h 3800928"/>
                <a:gd name="connsiteX30" fmla="*/ 484414 w 1614714"/>
                <a:gd name="connsiteY30" fmla="*/ 3688443 h 3800928"/>
                <a:gd name="connsiteX31" fmla="*/ 658586 w 1614714"/>
                <a:gd name="connsiteY31" fmla="*/ 3459843 h 3800928"/>
                <a:gd name="connsiteX32" fmla="*/ 680357 w 1614714"/>
                <a:gd name="connsiteY32" fmla="*/ 3242129 h 3800928"/>
                <a:gd name="connsiteX33" fmla="*/ 517071 w 1614714"/>
                <a:gd name="connsiteY33" fmla="*/ 3111500 h 3800928"/>
                <a:gd name="connsiteX34" fmla="*/ 92528 w 1614714"/>
                <a:gd name="connsiteY34" fmla="*/ 3361871 h 380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14714" h="3800928">
                  <a:moveTo>
                    <a:pt x="92528" y="3361871"/>
                  </a:moveTo>
                  <a:cubicBezTo>
                    <a:pt x="67128" y="3369128"/>
                    <a:pt x="364671" y="3155043"/>
                    <a:pt x="364671" y="3155043"/>
                  </a:cubicBezTo>
                  <a:cubicBezTo>
                    <a:pt x="424542" y="3109686"/>
                    <a:pt x="435428" y="3133272"/>
                    <a:pt x="451757" y="3089729"/>
                  </a:cubicBezTo>
                  <a:cubicBezTo>
                    <a:pt x="468086" y="3046186"/>
                    <a:pt x="442686" y="2959100"/>
                    <a:pt x="462643" y="2893786"/>
                  </a:cubicBezTo>
                  <a:cubicBezTo>
                    <a:pt x="482600" y="2828472"/>
                    <a:pt x="480786" y="2741386"/>
                    <a:pt x="571500" y="2697843"/>
                  </a:cubicBezTo>
                  <a:cubicBezTo>
                    <a:pt x="662214" y="2654300"/>
                    <a:pt x="903514" y="2696029"/>
                    <a:pt x="1006928" y="2632529"/>
                  </a:cubicBezTo>
                  <a:cubicBezTo>
                    <a:pt x="1110342" y="2569029"/>
                    <a:pt x="1117600" y="2496457"/>
                    <a:pt x="1191986" y="2316843"/>
                  </a:cubicBezTo>
                  <a:cubicBezTo>
                    <a:pt x="1266372" y="2137229"/>
                    <a:pt x="1409700" y="1817914"/>
                    <a:pt x="1453243" y="1554843"/>
                  </a:cubicBezTo>
                  <a:cubicBezTo>
                    <a:pt x="1496786" y="1291772"/>
                    <a:pt x="1551214" y="936171"/>
                    <a:pt x="1453243" y="738414"/>
                  </a:cubicBezTo>
                  <a:cubicBezTo>
                    <a:pt x="1355272" y="540657"/>
                    <a:pt x="1075871" y="459014"/>
                    <a:pt x="865414" y="368300"/>
                  </a:cubicBezTo>
                  <a:cubicBezTo>
                    <a:pt x="654957" y="277586"/>
                    <a:pt x="333828" y="223157"/>
                    <a:pt x="190500" y="194129"/>
                  </a:cubicBezTo>
                  <a:cubicBezTo>
                    <a:pt x="47172" y="165101"/>
                    <a:pt x="10886" y="224972"/>
                    <a:pt x="5443" y="194129"/>
                  </a:cubicBezTo>
                  <a:cubicBezTo>
                    <a:pt x="0" y="163286"/>
                    <a:pt x="119743" y="18143"/>
                    <a:pt x="157843" y="9071"/>
                  </a:cubicBezTo>
                  <a:cubicBezTo>
                    <a:pt x="195943" y="0"/>
                    <a:pt x="156029" y="97971"/>
                    <a:pt x="234043" y="139700"/>
                  </a:cubicBezTo>
                  <a:cubicBezTo>
                    <a:pt x="312057" y="181429"/>
                    <a:pt x="471714" y="215900"/>
                    <a:pt x="625928" y="259443"/>
                  </a:cubicBezTo>
                  <a:cubicBezTo>
                    <a:pt x="780142" y="302986"/>
                    <a:pt x="1014185" y="333829"/>
                    <a:pt x="1159328" y="400957"/>
                  </a:cubicBezTo>
                  <a:cubicBezTo>
                    <a:pt x="1304471" y="468085"/>
                    <a:pt x="1422400" y="540657"/>
                    <a:pt x="1496786" y="662214"/>
                  </a:cubicBezTo>
                  <a:cubicBezTo>
                    <a:pt x="1571172" y="783771"/>
                    <a:pt x="1614714" y="918029"/>
                    <a:pt x="1605643" y="1130300"/>
                  </a:cubicBezTo>
                  <a:cubicBezTo>
                    <a:pt x="1596572" y="1342571"/>
                    <a:pt x="1525814" y="1678215"/>
                    <a:pt x="1442357" y="1935843"/>
                  </a:cubicBezTo>
                  <a:cubicBezTo>
                    <a:pt x="1358900" y="2193472"/>
                    <a:pt x="1155700" y="2501900"/>
                    <a:pt x="1104900" y="2676071"/>
                  </a:cubicBezTo>
                  <a:cubicBezTo>
                    <a:pt x="1054100" y="2850242"/>
                    <a:pt x="1070429" y="2906485"/>
                    <a:pt x="1137557" y="2980871"/>
                  </a:cubicBezTo>
                  <a:cubicBezTo>
                    <a:pt x="1204685" y="3055257"/>
                    <a:pt x="1431471" y="3077029"/>
                    <a:pt x="1507671" y="3122386"/>
                  </a:cubicBezTo>
                  <a:cubicBezTo>
                    <a:pt x="1583871" y="3167743"/>
                    <a:pt x="1598385" y="3247571"/>
                    <a:pt x="1594757" y="3253014"/>
                  </a:cubicBezTo>
                  <a:cubicBezTo>
                    <a:pt x="1591129" y="3258457"/>
                    <a:pt x="1560286" y="3189514"/>
                    <a:pt x="1485900" y="3155043"/>
                  </a:cubicBezTo>
                  <a:cubicBezTo>
                    <a:pt x="1411514" y="3120572"/>
                    <a:pt x="1230086" y="3040743"/>
                    <a:pt x="1148443" y="3046186"/>
                  </a:cubicBezTo>
                  <a:cubicBezTo>
                    <a:pt x="1066800" y="3051629"/>
                    <a:pt x="1050472" y="3158672"/>
                    <a:pt x="996043" y="3187700"/>
                  </a:cubicBezTo>
                  <a:cubicBezTo>
                    <a:pt x="941614" y="3216729"/>
                    <a:pt x="867228" y="3176814"/>
                    <a:pt x="821871" y="3220357"/>
                  </a:cubicBezTo>
                  <a:cubicBezTo>
                    <a:pt x="776514" y="3263900"/>
                    <a:pt x="722086" y="3354614"/>
                    <a:pt x="723900" y="3448957"/>
                  </a:cubicBezTo>
                  <a:cubicBezTo>
                    <a:pt x="725714" y="3543300"/>
                    <a:pt x="840014" y="3771900"/>
                    <a:pt x="832757" y="3786414"/>
                  </a:cubicBezTo>
                  <a:cubicBezTo>
                    <a:pt x="825500" y="3800928"/>
                    <a:pt x="738414" y="3552371"/>
                    <a:pt x="680357" y="3536043"/>
                  </a:cubicBezTo>
                  <a:cubicBezTo>
                    <a:pt x="622300" y="3519715"/>
                    <a:pt x="488043" y="3701143"/>
                    <a:pt x="484414" y="3688443"/>
                  </a:cubicBezTo>
                  <a:cubicBezTo>
                    <a:pt x="480786" y="3675743"/>
                    <a:pt x="625929" y="3534229"/>
                    <a:pt x="658586" y="3459843"/>
                  </a:cubicBezTo>
                  <a:cubicBezTo>
                    <a:pt x="691243" y="3385457"/>
                    <a:pt x="703943" y="3300186"/>
                    <a:pt x="680357" y="3242129"/>
                  </a:cubicBezTo>
                  <a:cubicBezTo>
                    <a:pt x="656771" y="3184072"/>
                    <a:pt x="615043" y="3089729"/>
                    <a:pt x="517071" y="3111500"/>
                  </a:cubicBezTo>
                  <a:cubicBezTo>
                    <a:pt x="419100" y="3133271"/>
                    <a:pt x="117928" y="3354614"/>
                    <a:pt x="92528" y="3361871"/>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Elipsa 10">
              <a:extLst>
                <a:ext uri="{FF2B5EF4-FFF2-40B4-BE49-F238E27FC236}">
                  <a16:creationId xmlns:a16="http://schemas.microsoft.com/office/drawing/2014/main" id="{9CC21CE0-35C6-4D79-AACC-878C0B18B8F5}"/>
                </a:ext>
              </a:extLst>
            </p:cNvPr>
            <p:cNvSpPr/>
            <p:nvPr/>
          </p:nvSpPr>
          <p:spPr>
            <a:xfrm rot="2242890">
              <a:off x="5543672" y="5410544"/>
              <a:ext cx="223649" cy="19369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6" name="Skupina 21">
            <a:extLst>
              <a:ext uri="{FF2B5EF4-FFF2-40B4-BE49-F238E27FC236}">
                <a16:creationId xmlns:a16="http://schemas.microsoft.com/office/drawing/2014/main" id="{231C579C-2010-4B36-97B6-215D4F905F40}"/>
              </a:ext>
            </a:extLst>
          </p:cNvPr>
          <p:cNvGrpSpPr>
            <a:grpSpLocks/>
          </p:cNvGrpSpPr>
          <p:nvPr/>
        </p:nvGrpSpPr>
        <p:grpSpPr bwMode="auto">
          <a:xfrm>
            <a:off x="6070601" y="2636839"/>
            <a:ext cx="1751013" cy="2232025"/>
            <a:chOff x="4546600" y="2868386"/>
            <a:chExt cx="1750786" cy="2233385"/>
          </a:xfrm>
        </p:grpSpPr>
        <p:sp>
          <p:nvSpPr>
            <p:cNvPr id="8" name="Volný tvar 7">
              <a:extLst>
                <a:ext uri="{FF2B5EF4-FFF2-40B4-BE49-F238E27FC236}">
                  <a16:creationId xmlns:a16="http://schemas.microsoft.com/office/drawing/2014/main" id="{1EAF144E-C8E5-4A6D-B203-954026CD93BC}"/>
                </a:ext>
              </a:extLst>
            </p:cNvPr>
            <p:cNvSpPr/>
            <p:nvPr/>
          </p:nvSpPr>
          <p:spPr>
            <a:xfrm>
              <a:off x="4546600" y="2868386"/>
              <a:ext cx="1750786" cy="2233385"/>
            </a:xfrm>
            <a:custGeom>
              <a:avLst/>
              <a:gdLst>
                <a:gd name="connsiteX0" fmla="*/ 14514 w 1750786"/>
                <a:gd name="connsiteY0" fmla="*/ 201385 h 2233385"/>
                <a:gd name="connsiteX1" fmla="*/ 47171 w 1750786"/>
                <a:gd name="connsiteY1" fmla="*/ 92528 h 2233385"/>
                <a:gd name="connsiteX2" fmla="*/ 188686 w 1750786"/>
                <a:gd name="connsiteY2" fmla="*/ 5443 h 2233385"/>
                <a:gd name="connsiteX3" fmla="*/ 221343 w 1750786"/>
                <a:gd name="connsiteY3" fmla="*/ 125185 h 2233385"/>
                <a:gd name="connsiteX4" fmla="*/ 232229 w 1750786"/>
                <a:gd name="connsiteY4" fmla="*/ 342900 h 2233385"/>
                <a:gd name="connsiteX5" fmla="*/ 417286 w 1750786"/>
                <a:gd name="connsiteY5" fmla="*/ 745671 h 2233385"/>
                <a:gd name="connsiteX6" fmla="*/ 700314 w 1750786"/>
                <a:gd name="connsiteY6" fmla="*/ 778328 h 2233385"/>
                <a:gd name="connsiteX7" fmla="*/ 852714 w 1750786"/>
                <a:gd name="connsiteY7" fmla="*/ 517071 h 2233385"/>
                <a:gd name="connsiteX8" fmla="*/ 1016000 w 1750786"/>
                <a:gd name="connsiteY8" fmla="*/ 342900 h 2233385"/>
                <a:gd name="connsiteX9" fmla="*/ 1168400 w 1750786"/>
                <a:gd name="connsiteY9" fmla="*/ 125185 h 2233385"/>
                <a:gd name="connsiteX10" fmla="*/ 1103086 w 1750786"/>
                <a:gd name="connsiteY10" fmla="*/ 332014 h 2233385"/>
                <a:gd name="connsiteX11" fmla="*/ 1103086 w 1750786"/>
                <a:gd name="connsiteY11" fmla="*/ 408214 h 2233385"/>
                <a:gd name="connsiteX12" fmla="*/ 1397000 w 1750786"/>
                <a:gd name="connsiteY12" fmla="*/ 419100 h 2233385"/>
                <a:gd name="connsiteX13" fmla="*/ 1494971 w 1750786"/>
                <a:gd name="connsiteY13" fmla="*/ 560614 h 2233385"/>
                <a:gd name="connsiteX14" fmla="*/ 1690914 w 1750786"/>
                <a:gd name="connsiteY14" fmla="*/ 527957 h 2233385"/>
                <a:gd name="connsiteX15" fmla="*/ 1429657 w 1750786"/>
                <a:gd name="connsiteY15" fmla="*/ 625928 h 2233385"/>
                <a:gd name="connsiteX16" fmla="*/ 1603829 w 1750786"/>
                <a:gd name="connsiteY16" fmla="*/ 843643 h 2233385"/>
                <a:gd name="connsiteX17" fmla="*/ 1745343 w 1750786"/>
                <a:gd name="connsiteY17" fmla="*/ 887185 h 2233385"/>
                <a:gd name="connsiteX18" fmla="*/ 1571171 w 1750786"/>
                <a:gd name="connsiteY18" fmla="*/ 919843 h 2233385"/>
                <a:gd name="connsiteX19" fmla="*/ 1538514 w 1750786"/>
                <a:gd name="connsiteY19" fmla="*/ 1083128 h 2233385"/>
                <a:gd name="connsiteX20" fmla="*/ 1516743 w 1750786"/>
                <a:gd name="connsiteY20" fmla="*/ 854528 h 2233385"/>
                <a:gd name="connsiteX21" fmla="*/ 1331686 w 1750786"/>
                <a:gd name="connsiteY21" fmla="*/ 821871 h 2233385"/>
                <a:gd name="connsiteX22" fmla="*/ 1070429 w 1750786"/>
                <a:gd name="connsiteY22" fmla="*/ 832757 h 2233385"/>
                <a:gd name="connsiteX23" fmla="*/ 896257 w 1750786"/>
                <a:gd name="connsiteY23" fmla="*/ 778328 h 2233385"/>
                <a:gd name="connsiteX24" fmla="*/ 645886 w 1750786"/>
                <a:gd name="connsiteY24" fmla="*/ 887185 h 2233385"/>
                <a:gd name="connsiteX25" fmla="*/ 558800 w 1750786"/>
                <a:gd name="connsiteY25" fmla="*/ 1311728 h 2233385"/>
                <a:gd name="connsiteX26" fmla="*/ 798286 w 1750786"/>
                <a:gd name="connsiteY26" fmla="*/ 1932214 h 2233385"/>
                <a:gd name="connsiteX27" fmla="*/ 841829 w 1750786"/>
                <a:gd name="connsiteY27" fmla="*/ 2193471 h 2233385"/>
                <a:gd name="connsiteX28" fmla="*/ 624114 w 1750786"/>
                <a:gd name="connsiteY28" fmla="*/ 2171700 h 2233385"/>
                <a:gd name="connsiteX29" fmla="*/ 700314 w 1750786"/>
                <a:gd name="connsiteY29" fmla="*/ 1943100 h 2233385"/>
                <a:gd name="connsiteX30" fmla="*/ 547914 w 1750786"/>
                <a:gd name="connsiteY30" fmla="*/ 1453243 h 2233385"/>
                <a:gd name="connsiteX31" fmla="*/ 460829 w 1750786"/>
                <a:gd name="connsiteY31" fmla="*/ 1072243 h 2233385"/>
                <a:gd name="connsiteX32" fmla="*/ 569686 w 1750786"/>
                <a:gd name="connsiteY32" fmla="*/ 865414 h 2233385"/>
                <a:gd name="connsiteX33" fmla="*/ 439057 w 1750786"/>
                <a:gd name="connsiteY33" fmla="*/ 843643 h 2233385"/>
                <a:gd name="connsiteX34" fmla="*/ 221343 w 1750786"/>
                <a:gd name="connsiteY34" fmla="*/ 636814 h 2233385"/>
                <a:gd name="connsiteX35" fmla="*/ 134257 w 1750786"/>
                <a:gd name="connsiteY35" fmla="*/ 288471 h 2233385"/>
                <a:gd name="connsiteX36" fmla="*/ 14514 w 1750786"/>
                <a:gd name="connsiteY36" fmla="*/ 201385 h 2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0786" h="2233385">
                  <a:moveTo>
                    <a:pt x="14514" y="201385"/>
                  </a:moveTo>
                  <a:cubicBezTo>
                    <a:pt x="0" y="168728"/>
                    <a:pt x="18142" y="125185"/>
                    <a:pt x="47171" y="92528"/>
                  </a:cubicBezTo>
                  <a:cubicBezTo>
                    <a:pt x="76200" y="59871"/>
                    <a:pt x="159657" y="0"/>
                    <a:pt x="188686" y="5443"/>
                  </a:cubicBezTo>
                  <a:cubicBezTo>
                    <a:pt x="217715" y="10886"/>
                    <a:pt x="214086" y="68942"/>
                    <a:pt x="221343" y="125185"/>
                  </a:cubicBezTo>
                  <a:cubicBezTo>
                    <a:pt x="228600" y="181428"/>
                    <a:pt x="199572" y="239486"/>
                    <a:pt x="232229" y="342900"/>
                  </a:cubicBezTo>
                  <a:cubicBezTo>
                    <a:pt x="264886" y="446314"/>
                    <a:pt x="339272" y="673100"/>
                    <a:pt x="417286" y="745671"/>
                  </a:cubicBezTo>
                  <a:cubicBezTo>
                    <a:pt x="495300" y="818242"/>
                    <a:pt x="627743" y="816428"/>
                    <a:pt x="700314" y="778328"/>
                  </a:cubicBezTo>
                  <a:cubicBezTo>
                    <a:pt x="772885" y="740228"/>
                    <a:pt x="800100" y="589642"/>
                    <a:pt x="852714" y="517071"/>
                  </a:cubicBezTo>
                  <a:cubicBezTo>
                    <a:pt x="905328" y="444500"/>
                    <a:pt x="963386" y="408214"/>
                    <a:pt x="1016000" y="342900"/>
                  </a:cubicBezTo>
                  <a:cubicBezTo>
                    <a:pt x="1068614" y="277586"/>
                    <a:pt x="1153886" y="126999"/>
                    <a:pt x="1168400" y="125185"/>
                  </a:cubicBezTo>
                  <a:cubicBezTo>
                    <a:pt x="1182914" y="123371"/>
                    <a:pt x="1113972" y="284843"/>
                    <a:pt x="1103086" y="332014"/>
                  </a:cubicBezTo>
                  <a:cubicBezTo>
                    <a:pt x="1092200" y="379186"/>
                    <a:pt x="1054100" y="393700"/>
                    <a:pt x="1103086" y="408214"/>
                  </a:cubicBezTo>
                  <a:cubicBezTo>
                    <a:pt x="1152072" y="422728"/>
                    <a:pt x="1331686" y="393700"/>
                    <a:pt x="1397000" y="419100"/>
                  </a:cubicBezTo>
                  <a:cubicBezTo>
                    <a:pt x="1462314" y="444500"/>
                    <a:pt x="1445985" y="542471"/>
                    <a:pt x="1494971" y="560614"/>
                  </a:cubicBezTo>
                  <a:cubicBezTo>
                    <a:pt x="1543957" y="578757"/>
                    <a:pt x="1701800" y="517071"/>
                    <a:pt x="1690914" y="527957"/>
                  </a:cubicBezTo>
                  <a:cubicBezTo>
                    <a:pt x="1680028" y="538843"/>
                    <a:pt x="1444171" y="573314"/>
                    <a:pt x="1429657" y="625928"/>
                  </a:cubicBezTo>
                  <a:cubicBezTo>
                    <a:pt x="1415143" y="678542"/>
                    <a:pt x="1551215" y="800100"/>
                    <a:pt x="1603829" y="843643"/>
                  </a:cubicBezTo>
                  <a:cubicBezTo>
                    <a:pt x="1656443" y="887186"/>
                    <a:pt x="1750786" y="874485"/>
                    <a:pt x="1745343" y="887185"/>
                  </a:cubicBezTo>
                  <a:cubicBezTo>
                    <a:pt x="1739900" y="899885"/>
                    <a:pt x="1605642" y="887186"/>
                    <a:pt x="1571171" y="919843"/>
                  </a:cubicBezTo>
                  <a:cubicBezTo>
                    <a:pt x="1536700" y="952500"/>
                    <a:pt x="1547585" y="1094014"/>
                    <a:pt x="1538514" y="1083128"/>
                  </a:cubicBezTo>
                  <a:cubicBezTo>
                    <a:pt x="1529443" y="1072242"/>
                    <a:pt x="1551214" y="898071"/>
                    <a:pt x="1516743" y="854528"/>
                  </a:cubicBezTo>
                  <a:cubicBezTo>
                    <a:pt x="1482272" y="810985"/>
                    <a:pt x="1406072" y="825500"/>
                    <a:pt x="1331686" y="821871"/>
                  </a:cubicBezTo>
                  <a:cubicBezTo>
                    <a:pt x="1257300" y="818243"/>
                    <a:pt x="1143000" y="840014"/>
                    <a:pt x="1070429" y="832757"/>
                  </a:cubicBezTo>
                  <a:cubicBezTo>
                    <a:pt x="997858" y="825500"/>
                    <a:pt x="967014" y="769257"/>
                    <a:pt x="896257" y="778328"/>
                  </a:cubicBezTo>
                  <a:cubicBezTo>
                    <a:pt x="825500" y="787399"/>
                    <a:pt x="702129" y="798285"/>
                    <a:pt x="645886" y="887185"/>
                  </a:cubicBezTo>
                  <a:cubicBezTo>
                    <a:pt x="589643" y="976085"/>
                    <a:pt x="533400" y="1137557"/>
                    <a:pt x="558800" y="1311728"/>
                  </a:cubicBezTo>
                  <a:cubicBezTo>
                    <a:pt x="584200" y="1485899"/>
                    <a:pt x="751115" y="1785257"/>
                    <a:pt x="798286" y="1932214"/>
                  </a:cubicBezTo>
                  <a:cubicBezTo>
                    <a:pt x="845457" y="2079171"/>
                    <a:pt x="870858" y="2153557"/>
                    <a:pt x="841829" y="2193471"/>
                  </a:cubicBezTo>
                  <a:cubicBezTo>
                    <a:pt x="812800" y="2233385"/>
                    <a:pt x="647700" y="2213428"/>
                    <a:pt x="624114" y="2171700"/>
                  </a:cubicBezTo>
                  <a:cubicBezTo>
                    <a:pt x="600528" y="2129972"/>
                    <a:pt x="713014" y="2062843"/>
                    <a:pt x="700314" y="1943100"/>
                  </a:cubicBezTo>
                  <a:cubicBezTo>
                    <a:pt x="687614" y="1823357"/>
                    <a:pt x="587828" y="1598386"/>
                    <a:pt x="547914" y="1453243"/>
                  </a:cubicBezTo>
                  <a:cubicBezTo>
                    <a:pt x="508000" y="1308100"/>
                    <a:pt x="457200" y="1170214"/>
                    <a:pt x="460829" y="1072243"/>
                  </a:cubicBezTo>
                  <a:cubicBezTo>
                    <a:pt x="464458" y="974272"/>
                    <a:pt x="573315" y="903514"/>
                    <a:pt x="569686" y="865414"/>
                  </a:cubicBezTo>
                  <a:cubicBezTo>
                    <a:pt x="566057" y="827314"/>
                    <a:pt x="497114" y="881743"/>
                    <a:pt x="439057" y="843643"/>
                  </a:cubicBezTo>
                  <a:cubicBezTo>
                    <a:pt x="381000" y="805543"/>
                    <a:pt x="272143" y="729343"/>
                    <a:pt x="221343" y="636814"/>
                  </a:cubicBezTo>
                  <a:cubicBezTo>
                    <a:pt x="170543" y="544285"/>
                    <a:pt x="161471" y="359228"/>
                    <a:pt x="134257" y="288471"/>
                  </a:cubicBezTo>
                  <a:cubicBezTo>
                    <a:pt x="107043" y="217714"/>
                    <a:pt x="29028" y="234042"/>
                    <a:pt x="14514" y="201385"/>
                  </a:cubicBezTo>
                  <a:close/>
                </a:path>
              </a:pathLst>
            </a:cu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Elipsa 11">
              <a:extLst>
                <a:ext uri="{FF2B5EF4-FFF2-40B4-BE49-F238E27FC236}">
                  <a16:creationId xmlns:a16="http://schemas.microsoft.com/office/drawing/2014/main" id="{BB2B9C1F-04D9-4B78-A4C8-E1849785CB80}"/>
                </a:ext>
              </a:extLst>
            </p:cNvPr>
            <p:cNvSpPr/>
            <p:nvPr/>
          </p:nvSpPr>
          <p:spPr>
            <a:xfrm rot="2242890">
              <a:off x="5545009" y="3403699"/>
              <a:ext cx="222221" cy="195382"/>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3" name="TextovéPole 12">
            <a:extLst>
              <a:ext uri="{FF2B5EF4-FFF2-40B4-BE49-F238E27FC236}">
                <a16:creationId xmlns:a16="http://schemas.microsoft.com/office/drawing/2014/main" id="{F8C37468-6055-48AA-A0A1-308FC4A2177F}"/>
              </a:ext>
            </a:extLst>
          </p:cNvPr>
          <p:cNvSpPr txBox="1">
            <a:spLocks noChangeArrowheads="1"/>
          </p:cNvSpPr>
          <p:nvPr/>
        </p:nvSpPr>
        <p:spPr bwMode="auto">
          <a:xfrm>
            <a:off x="6456363" y="1252539"/>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CRH</a:t>
            </a:r>
          </a:p>
        </p:txBody>
      </p:sp>
      <p:sp>
        <p:nvSpPr>
          <p:cNvPr id="14" name="TextovéPole 13">
            <a:extLst>
              <a:ext uri="{FF2B5EF4-FFF2-40B4-BE49-F238E27FC236}">
                <a16:creationId xmlns:a16="http://schemas.microsoft.com/office/drawing/2014/main" id="{1E8006F7-D308-4EAA-9A0F-E2C28CD3B4CB}"/>
              </a:ext>
            </a:extLst>
          </p:cNvPr>
          <p:cNvSpPr txBox="1">
            <a:spLocks noChangeArrowheads="1"/>
          </p:cNvSpPr>
          <p:nvPr/>
        </p:nvSpPr>
        <p:spPr bwMode="auto">
          <a:xfrm>
            <a:off x="3216276" y="3484564"/>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NPY</a:t>
            </a:r>
          </a:p>
        </p:txBody>
      </p:sp>
      <p:sp>
        <p:nvSpPr>
          <p:cNvPr id="17" name="TextovéPole 16">
            <a:extLst>
              <a:ext uri="{FF2B5EF4-FFF2-40B4-BE49-F238E27FC236}">
                <a16:creationId xmlns:a16="http://schemas.microsoft.com/office/drawing/2014/main" id="{313ED36B-B202-427C-8FD4-29C02C7CDA1B}"/>
              </a:ext>
            </a:extLst>
          </p:cNvPr>
          <p:cNvSpPr txBox="1">
            <a:spLocks noChangeArrowheads="1"/>
          </p:cNvSpPr>
          <p:nvPr/>
        </p:nvSpPr>
        <p:spPr bwMode="auto">
          <a:xfrm>
            <a:off x="5375276" y="3484564"/>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GHRELIN</a:t>
            </a:r>
          </a:p>
        </p:txBody>
      </p:sp>
      <p:sp>
        <p:nvSpPr>
          <p:cNvPr id="18" name="TextovéPole 17">
            <a:extLst>
              <a:ext uri="{FF2B5EF4-FFF2-40B4-BE49-F238E27FC236}">
                <a16:creationId xmlns:a16="http://schemas.microsoft.com/office/drawing/2014/main" id="{E7DBD295-7D1E-4194-BF4C-5CDA8F26841B}"/>
              </a:ext>
            </a:extLst>
          </p:cNvPr>
          <p:cNvSpPr txBox="1">
            <a:spLocks noChangeArrowheads="1"/>
          </p:cNvSpPr>
          <p:nvPr/>
        </p:nvSpPr>
        <p:spPr bwMode="auto">
          <a:xfrm>
            <a:off x="7608888" y="492442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POMC</a:t>
            </a:r>
          </a:p>
        </p:txBody>
      </p:sp>
      <p:sp>
        <p:nvSpPr>
          <p:cNvPr id="4" name="Zástupný symbol pro zápatí 3">
            <a:extLst>
              <a:ext uri="{FF2B5EF4-FFF2-40B4-BE49-F238E27FC236}">
                <a16:creationId xmlns:a16="http://schemas.microsoft.com/office/drawing/2014/main" id="{03259415-BCC1-4F05-8072-DBF7DD950E0F}"/>
              </a:ext>
            </a:extLst>
          </p:cNvPr>
          <p:cNvSpPr>
            <a:spLocks noGrp="1"/>
          </p:cNvSpPr>
          <p:nvPr>
            <p:ph type="ftr" sz="quarter" idx="11"/>
          </p:nvPr>
        </p:nvSpPr>
        <p:spPr/>
        <p:txBody>
          <a:bodyPr/>
          <a:lstStyle/>
          <a:p>
            <a:pPr>
              <a:defRPr/>
            </a:pPr>
            <a:r>
              <a:rPr lang="cs-CZ" altLang="en-US"/>
              <a:t>Prof. Anna Vašků</a:t>
            </a:r>
          </a:p>
        </p:txBody>
      </p:sp>
      <p:sp>
        <p:nvSpPr>
          <p:cNvPr id="19" name="Zástupný symbol pro číslo snímku 18">
            <a:extLst>
              <a:ext uri="{FF2B5EF4-FFF2-40B4-BE49-F238E27FC236}">
                <a16:creationId xmlns:a16="http://schemas.microsoft.com/office/drawing/2014/main" id="{E3E8D3B7-293B-4EA8-8DDF-07759ADAF5C4}"/>
              </a:ext>
            </a:extLst>
          </p:cNvPr>
          <p:cNvSpPr>
            <a:spLocks noGrp="1"/>
          </p:cNvSpPr>
          <p:nvPr>
            <p:ph type="sldNum" sz="quarter" idx="12"/>
          </p:nvPr>
        </p:nvSpPr>
        <p:spPr/>
        <p:txBody>
          <a:bodyPr/>
          <a:lstStyle/>
          <a:p>
            <a:fld id="{8F9125E1-42E0-4078-BAE1-CA1DE73A3D7B}" type="slidenum">
              <a:rPr lang="cs-CZ" altLang="en-US" smtClean="0"/>
              <a:pPr/>
              <a:t>9</a:t>
            </a:fld>
            <a:endParaRPr lang="cs-CZ" altLang="en-US"/>
          </a:p>
        </p:txBody>
      </p:sp>
    </p:spTree>
    <p:extLst>
      <p:ext uri="{BB962C8B-B14F-4D97-AF65-F5344CB8AC3E}">
        <p14:creationId xmlns:p14="http://schemas.microsoft.com/office/powerpoint/2010/main" val="2175651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162</TotalTime>
  <Words>3762</Words>
  <Application>Microsoft Office PowerPoint</Application>
  <PresentationFormat>Širokoúhlá obrazovka</PresentationFormat>
  <Paragraphs>460</Paragraphs>
  <Slides>60</Slides>
  <Notes>11</Notes>
  <HiddenSlides>0</HiddenSlides>
  <MMClips>0</MMClips>
  <ScaleCrop>false</ScaleCrop>
  <HeadingPairs>
    <vt:vector size="8" baseType="variant">
      <vt:variant>
        <vt:lpstr>Použitá písma</vt:lpstr>
      </vt:variant>
      <vt:variant>
        <vt:i4>15</vt:i4>
      </vt:variant>
      <vt:variant>
        <vt:lpstr>Motiv</vt:lpstr>
      </vt:variant>
      <vt:variant>
        <vt:i4>1</vt:i4>
      </vt:variant>
      <vt:variant>
        <vt:lpstr>Vložené servery OLE</vt:lpstr>
      </vt:variant>
      <vt:variant>
        <vt:i4>3</vt:i4>
      </vt:variant>
      <vt:variant>
        <vt:lpstr>Nadpisy snímků</vt:lpstr>
      </vt:variant>
      <vt:variant>
        <vt:i4>60</vt:i4>
      </vt:variant>
    </vt:vector>
  </HeadingPairs>
  <TitlesOfParts>
    <vt:vector size="79" baseType="lpstr">
      <vt:lpstr>ＭＳ Ｐゴシック</vt:lpstr>
      <vt:lpstr>Arial</vt:lpstr>
      <vt:lpstr>AvantGarde Bk BT CE</vt:lpstr>
      <vt:lpstr>Cambria</vt:lpstr>
      <vt:lpstr>Century Gothic</vt:lpstr>
      <vt:lpstr>Comic Sans MS</vt:lpstr>
      <vt:lpstr>Courier New</vt:lpstr>
      <vt:lpstr>Symbol</vt:lpstr>
      <vt:lpstr>Symbol CE</vt:lpstr>
      <vt:lpstr>Tahoma</vt:lpstr>
      <vt:lpstr>Times New Roman</vt:lpstr>
      <vt:lpstr>Verdana</vt:lpstr>
      <vt:lpstr>Wingdings</vt:lpstr>
      <vt:lpstr>Wingdings 2</vt:lpstr>
      <vt:lpstr>Wingdings 3</vt:lpstr>
      <vt:lpstr>Prezentace_MU_CZ</vt:lpstr>
      <vt:lpstr>SPW 8.0 Graph</vt:lpstr>
      <vt:lpstr>Bitmap Image</vt:lpstr>
      <vt:lpstr>Photoshop.Image.4</vt:lpstr>
      <vt:lpstr>Eating disorders </vt:lpstr>
      <vt:lpstr>Prezentace aplikace PowerPoint</vt:lpstr>
      <vt:lpstr>History</vt:lpstr>
      <vt:lpstr>It is necessary to distinguish common homeostatic regulations  of food intake  and hedonic regulations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Stages of Metabolism</vt:lpstr>
      <vt:lpstr>Metabolic pathways</vt:lpstr>
      <vt:lpstr>Glycolysis</vt:lpstr>
      <vt:lpstr>Prezentace aplikace PowerPoint</vt:lpstr>
      <vt:lpstr>Prezentace aplikace PowerPoint</vt:lpstr>
      <vt:lpstr>Obesity is associated with local inflammatory response in FAT</vt:lpstr>
      <vt:lpstr>Vitamins soluble in lipids</vt:lpstr>
      <vt:lpstr>Prezentace aplikace PowerPoint</vt:lpstr>
      <vt:lpstr>Prezentace aplikace PowerPoint</vt:lpstr>
      <vt:lpstr>Prezentace aplikace PowerPoint</vt:lpstr>
      <vt:lpstr>Prezentace aplikace PowerPoint</vt:lpstr>
      <vt:lpstr>Osteoporosis</vt:lpstr>
      <vt:lpstr>Prezentace aplikace PowerPoint</vt:lpstr>
      <vt:lpstr>Osteoporosis</vt:lpstr>
      <vt:lpstr>Osteoporosis - causes</vt:lpstr>
      <vt:lpstr>Prezentace aplikace PowerPoint</vt:lpstr>
      <vt:lpstr>Prezentace aplikace PowerPoint</vt:lpstr>
      <vt:lpstr>Common adverse effects of glucocorticoid therapy </vt:lpstr>
      <vt:lpstr>Common adverse effects of glucocorticoid therapy-  glucocorticoid-induced osteoporosis  </vt:lpstr>
      <vt:lpstr>Size and endocrine profil of adipocytes is correlated with the whole adiposity</vt:lpstr>
      <vt:lpstr>Diagnostic criteria of obesity (BMI)</vt:lpstr>
      <vt:lpstr>waist size seems to be the best indicator of visceral obesity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Sy Prader- Willi as a clinical example</vt:lpstr>
      <vt:lpstr>Prezentace aplikace PowerPoint</vt:lpstr>
      <vt:lpstr>Future  </vt:lpstr>
      <vt:lpstr>Obesity as a complex disease</vt:lpstr>
      <vt:lpstr>Obesity as a complex disease</vt:lpstr>
      <vt:lpstr>Anorexia nervosa (AN) and bulimia nervosa (BN)</vt:lpstr>
      <vt:lpstr>Prezentace aplikace PowerPoint</vt:lpstr>
      <vt:lpstr>Anorexia nervosa (AN) and bulimia nervosa (BN)</vt:lpstr>
      <vt:lpstr>Pathophysiology of AN</vt:lpstr>
      <vt:lpstr>Orexigenic neuropeptides</vt:lpstr>
      <vt:lpstr>Prezentace aplikace PowerPoint</vt:lpstr>
      <vt:lpstr>Loss od adipose tissue is supposed to be the main factor contributing to the body weight loss</vt:lpstr>
      <vt:lpstr>Prezentace aplikace PowerPoint</vt:lpstr>
      <vt:lpstr>Prezentace aplikace PowerPoint</vt:lpstr>
      <vt:lpstr>Děkuji vám za pozornost</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Anna Vašků</cp:lastModifiedBy>
  <cp:revision>34</cp:revision>
  <cp:lastPrinted>1601-01-01T00:00:00Z</cp:lastPrinted>
  <dcterms:created xsi:type="dcterms:W3CDTF">2018-10-05T10:13:37Z</dcterms:created>
  <dcterms:modified xsi:type="dcterms:W3CDTF">2020-04-08T11:31:37Z</dcterms:modified>
</cp:coreProperties>
</file>