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71" r:id="rId4"/>
    <p:sldId id="264" r:id="rId5"/>
    <p:sldId id="272" r:id="rId6"/>
    <p:sldId id="273" r:id="rId7"/>
    <p:sldId id="275" r:id="rId8"/>
    <p:sldId id="274" r:id="rId9"/>
    <p:sldId id="265" r:id="rId10"/>
    <p:sldId id="276" r:id="rId11"/>
    <p:sldId id="269" r:id="rId12"/>
    <p:sldId id="277" r:id="rId13"/>
    <p:sldId id="266" r:id="rId14"/>
    <p:sldId id="267" r:id="rId15"/>
    <p:sldId id="278" r:id="rId16"/>
    <p:sldId id="268" r:id="rId17"/>
    <p:sldId id="257" r:id="rId18"/>
    <p:sldId id="258" r:id="rId19"/>
    <p:sldId id="259" r:id="rId20"/>
    <p:sldId id="260" r:id="rId21"/>
    <p:sldId id="262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CE39B1-E0F6-4FE7-9BC6-FF6C3E83BC97}" type="datetimeFigureOut">
              <a:rPr lang="cs-CZ" smtClean="0"/>
              <a:t>12. 3. 2020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4D30E7-944A-4E7D-A151-CABD45E392C0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err="1">
                <a:solidFill>
                  <a:srgbClr val="FFFF00"/>
                </a:solidFill>
                <a:effectLst/>
              </a:rPr>
              <a:t>Obturter</a:t>
            </a:r>
            <a:r>
              <a:rPr lang="cs-CZ" dirty="0">
                <a:solidFill>
                  <a:srgbClr val="FFFF00"/>
                </a:solidFill>
                <a:effectLst/>
              </a:rPr>
              <a:t> and post-</a:t>
            </a:r>
            <a:r>
              <a:rPr lang="cs-CZ" dirty="0" err="1">
                <a:solidFill>
                  <a:srgbClr val="FFFF00"/>
                </a:solidFill>
                <a:effectLst/>
              </a:rPr>
              <a:t>resection</a:t>
            </a:r>
            <a:r>
              <a:rPr lang="cs-CZ" dirty="0">
                <a:solidFill>
                  <a:srgbClr val="FFFF00"/>
                </a:solidFill>
                <a:effectLst/>
              </a:rPr>
              <a:t> </a:t>
            </a:r>
            <a:r>
              <a:rPr lang="cs-CZ" dirty="0" err="1" smtClean="0">
                <a:solidFill>
                  <a:srgbClr val="FFFF00"/>
                </a:solidFill>
                <a:effectLst/>
              </a:rPr>
              <a:t>replacement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3645024"/>
            <a:ext cx="7854696" cy="1336112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MUDr.Bartáková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Sonia, </a:t>
            </a:r>
            <a:r>
              <a:rPr lang="cs-CZ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Ph.D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/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Stomatologická klinika LF MU, Brno</a:t>
            </a:r>
          </a:p>
          <a:p>
            <a:pPr algn="ctr"/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2020</a:t>
            </a:r>
            <a:endParaRPr lang="cs-CZ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7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Upper jaw </a:t>
            </a:r>
            <a:r>
              <a:rPr lang="cs-CZ" sz="32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impressions</a:t>
            </a:r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 perforation on hard and soft palate</a:t>
            </a:r>
            <a:endParaRPr lang="cs-CZ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1561" y="1556792"/>
            <a:ext cx="8075240" cy="4803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a </a:t>
            </a: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fixed replacement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that we will make, we take the highest quality print mass, mostly silicone into a perforated </a:t>
            </a:r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tray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 well as a </a:t>
            </a: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hybrid replacement. </a:t>
            </a:r>
            <a:endParaRPr lang="cs-CZ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classic </a:t>
            </a: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removable partial and total replacement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we can also 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make </a:t>
            </a:r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impression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into alginate in the case of a nearby laboratory or into silicone, which is soft, otherwise there is a risk of damaging the patient -- breaking off a thin palate bone. 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perforated </a:t>
            </a:r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tray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that must be specially prepared (extended as needed) or mostly 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lab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technique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makes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perforated </a:t>
            </a:r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individual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tray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Introduce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swab into the cavity -- Antra </a:t>
            </a:r>
            <a:r>
              <a:rPr lang="en-US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Higmori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rub slightly with </a:t>
            </a:r>
            <a:r>
              <a:rPr lang="en-US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vaselin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cs-CZ" b="1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Nurse</a:t>
            </a:r>
            <a:r>
              <a:rPr lang="en-US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mixes hot water alginate quickly because the patient is not breathing throughout the printing process. </a:t>
            </a:r>
            <a:endParaRPr lang="cs-CZ" b="1" dirty="0" smtClean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Disinfection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done with a routine, the swab is pasted into the print, and we remove it after </a:t>
            </a:r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impressioning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cs-CZ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76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Registration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interjaw</a:t>
            </a:r>
            <a:r>
              <a:rPr lang="cs-CZ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relationships</a:t>
            </a:r>
            <a:endParaRPr lang="cs-CZ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11560" y="2564903"/>
            <a:ext cx="8075240" cy="3790021"/>
          </a:xfrm>
        </p:spPr>
        <p:txBody>
          <a:bodyPr/>
          <a:lstStyle/>
          <a:p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Registration of </a:t>
            </a:r>
            <a:r>
              <a:rPr lang="en-US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interjaw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relationships is done as is the case with classic partially or overall removable replacement 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emphasis is on modeling from the wax missing part of the vestibular - shaping the patient's face, filling in the missing facial defects with resin.</a:t>
            </a:r>
            <a:endParaRPr lang="cs-CZ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05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cs-CZ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esign modelling </a:t>
            </a:r>
            <a:r>
              <a:rPr lang="cs-CZ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cs-CZ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construction</a:t>
            </a:r>
            <a:r>
              <a:rPr lang="cs-CZ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cs-CZ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prostheses</a:t>
            </a:r>
            <a:endParaRPr lang="cs-CZ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323529" y="2514600"/>
            <a:ext cx="8363272" cy="3845720"/>
          </a:xfrm>
        </p:spPr>
        <p:txBody>
          <a:bodyPr/>
          <a:lstStyle/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technician emphasizes primarily the </a:t>
            </a:r>
            <a:r>
              <a:rPr lang="en-US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functionality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of the removable replacement </a:t>
            </a:r>
            <a:endParaRPr lang="cs-CZ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retention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of the replacement in the mouth so that the patient can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eat</a:t>
            </a:r>
            <a:endParaRPr lang="cs-CZ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Foundations </a:t>
            </a:r>
            <a:endParaRPr lang="cs-CZ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Lighting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several slices of wax, where the bone is not and only the mucous membrane is not supported by the bone aesthetics of the particularly frontal section and facial area</a:t>
            </a:r>
            <a:endParaRPr lang="cs-CZ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61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cs-CZ" sz="32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Testing</a:t>
            </a:r>
            <a:r>
              <a:rPr lang="cs-CZ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cs-CZ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construction</a:t>
            </a:r>
            <a:r>
              <a:rPr lang="cs-CZ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cs-CZ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32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prostheses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562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3562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09" y="4211216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38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denture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wax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articulation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58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cs-CZ" dirty="0" err="1"/>
              <a:t>Kyveting</a:t>
            </a:r>
            <a:r>
              <a:rPr lang="cs-CZ" dirty="0"/>
              <a:t>, </a:t>
            </a:r>
            <a:r>
              <a:rPr lang="cs-CZ" dirty="0" err="1"/>
              <a:t>materials</a:t>
            </a:r>
            <a:endParaRPr lang="cs-CZ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7427168" cy="3941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 can be used: </a:t>
            </a:r>
            <a:endParaRPr lang="cs-CZ" sz="28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Hard 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materials: </a:t>
            </a:r>
            <a:endParaRPr lang="cs-CZ" sz="2800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Classically </a:t>
            </a:r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mixed methyl methacrylate </a:t>
            </a:r>
            <a:endParaRPr lang="cs-CZ" sz="28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Injection </a:t>
            </a:r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methyl methacrylate </a:t>
            </a:r>
            <a:endParaRPr lang="cs-CZ" sz="28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Polyamide </a:t>
            </a:r>
            <a:endParaRPr lang="cs-CZ" sz="28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Soft 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materials: </a:t>
            </a:r>
            <a:endParaRPr lang="cs-CZ" sz="2800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Mollosil</a:t>
            </a:r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cs-CZ" sz="28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Molloplast</a:t>
            </a:r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Others</a:t>
            </a:r>
            <a:endParaRPr lang="cs-CZ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202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627" y="702517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Surrendering the replacement and instructing the patient</a:t>
            </a:r>
            <a:endParaRPr lang="cs-CZ" sz="4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194614" cy="23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2808312" cy="22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26994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63555"/>
            <a:ext cx="47434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888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1284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3352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11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 for your attention</a:t>
            </a:r>
            <a:r>
              <a:rPr lang="en-US" dirty="0"/>
              <a:t>.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633372" cy="358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83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94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Obturter</a:t>
            </a:r>
            <a:endParaRPr lang="cs-CZ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Prosthetic replacement removable or fixed that closes 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wraps perforation mostly on a hard floor into the nasal cavity, or into </a:t>
            </a:r>
            <a:r>
              <a:rPr lang="en-US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Anthrum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Highmori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after removal of the tumor in the oral </a:t>
            </a:r>
            <a:r>
              <a:rPr lang="en-US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dutine</a:t>
            </a:r>
            <a:endParaRPr lang="cs-CZ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make a </a:t>
            </a:r>
            <a:r>
              <a:rPr lang="en-US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obturter</a:t>
            </a: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anchored with the aid of all the anchor elements that exist, even with the aid of implants, or we merely make a total replacement that is anchored by a protrusion into the hole to the hard floor.</a:t>
            </a:r>
            <a:endParaRPr lang="cs-CZ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627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84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0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Post-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resection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replacement</a:t>
            </a:r>
            <a:endParaRPr lang="cs-CZ" b="1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a replacement that closes the defect in the lower jaw after resection of part of the </a:t>
            </a:r>
            <a:r>
              <a:rPr lang="en-US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mandibula</a:t>
            </a: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due to tumor or injury.</a:t>
            </a:r>
            <a:endParaRPr lang="cs-CZ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make a post-resection replacement anchored with the aid of all the anchor elements that exist, even with the aid of implants, or we merely make a total replacement that is lightened at the soft tissue site only and must not touch and transfer pressure at these points.</a:t>
            </a:r>
            <a:endParaRPr lang="cs-CZ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607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History and treatment plan I.O examination</a:t>
            </a:r>
            <a:endParaRPr lang="cs-CZ" sz="3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Thorough examination of the patient intraorally</a:t>
            </a:r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cs-CZ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en-US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onitoring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inflamed mucous membranes after 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cs-CZ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radiotherapy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(if a mucosal-covered bone or not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fungal coatings reduced saliva 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content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the mucous membrane </a:t>
            </a:r>
            <a:r>
              <a:rPr lang="en-US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resivity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fluid flowing through the nose 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sanitation 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mouth bad </a:t>
            </a:r>
            <a:r>
              <a:rPr lang="en-US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fonation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84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History and treatment plan of RTG examination</a:t>
            </a:r>
            <a:endParaRPr lang="cs-CZ" sz="3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Thorough examination of the patient X-rays: </a:t>
            </a:r>
            <a:endParaRPr lang="cs-CZ" sz="2000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Assessment 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the quality of remaining teeth </a:t>
            </a:r>
            <a:endParaRPr lang="cs-CZ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Evaluation 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the quality of the bone of the jaw fracture (simple, or multiple bone fractures with or without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dyslogation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endParaRPr lang="cs-CZ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Find 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bone fragments, </a:t>
            </a:r>
            <a:endParaRPr lang="cs-CZ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broken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alveols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cs-CZ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broken 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 Fort I, Le Fort II, Le Fort III </a:t>
            </a:r>
            <a:endParaRPr lang="cs-CZ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broken 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caput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mandibulae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cs-CZ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Find 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broken teeth (crowns, roots, multiple fractures of teeth) </a:t>
            </a:r>
            <a:endParaRPr lang="cs-CZ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Find 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cysts</a:t>
            </a:r>
            <a:endParaRPr lang="cs-CZ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Find 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more </a:t>
            </a:r>
            <a:r>
              <a:rPr lang="en-US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tumour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tissues </a:t>
            </a:r>
            <a:endParaRPr lang="cs-CZ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Find </a:t>
            </a: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unknown bodies in cavities</a:t>
            </a:r>
            <a:endParaRPr lang="cs-CZ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History and Treatment Plan Biological Teeth Factor 1</a:t>
            </a:r>
            <a:endParaRPr lang="cs-CZ" sz="3600" b="1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Thorough examination of the remaining teeth: </a:t>
            </a:r>
            <a:endParaRPr lang="cs-CZ" sz="2400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cs-CZ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</a:t>
            </a:r>
            <a:r>
              <a:rPr lang="en-US" sz="24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iological</a:t>
            </a:r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factor</a:t>
            </a:r>
            <a:endParaRPr lang="cs-CZ" sz="2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endo 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treatment </a:t>
            </a:r>
            <a:endParaRPr lang="cs-CZ" sz="2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periapical </a:t>
            </a:r>
            <a:r>
              <a:rPr lang="cs-CZ" sz="24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cysts</a:t>
            </a:r>
            <a:endParaRPr lang="cs-CZ" sz="2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root 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length to the clinical part of the tooth </a:t>
            </a:r>
            <a:endParaRPr lang="cs-CZ" sz="2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apply them to the patient's life expectancy of the tooth </a:t>
            </a:r>
            <a:endParaRPr lang="cs-CZ" sz="2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which 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pillar is involved -- one, two, multi-root tooth </a:t>
            </a:r>
            <a:endParaRPr lang="cs-CZ" sz="2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 pillars are side by side -- whether only solo or </a:t>
            </a:r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group</a:t>
            </a:r>
            <a:endParaRPr lang="cs-CZ" sz="2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</a:t>
            </a:r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assess the strength of the tooth group</a:t>
            </a:r>
            <a:endParaRPr lang="cs-CZ" sz="2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History and Treatment Plan Biological Teeth Factor </a:t>
            </a:r>
            <a:r>
              <a:rPr lang="cs-CZ" sz="3200" b="1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endParaRPr lang="cs-CZ" sz="3600" b="1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Důkladné vyšetření zbylých zubů :</a:t>
            </a:r>
          </a:p>
          <a:p>
            <a:pPr marL="0" indent="0">
              <a:buNone/>
            </a:pP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 základě biologického faktoru uvažujeme o možnosti zhotovení: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ixního můstku neseného pouze zuby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Fixního můstku neseného zuby a implantáty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Fixního můstku s 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attachmenty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hybridní snímatelnou náhradou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Fixního 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můsku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se sponovými krajními korunkami a klasickou snímatelnou náhradou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Pouze snímatelnou náhradou s jednoduchými </a:t>
            </a:r>
            <a:r>
              <a:rPr lang="cs-CZ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sponani</a:t>
            </a:r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pro zachování co nejdéle zbytkových zubů</a:t>
            </a:r>
          </a:p>
          <a:p>
            <a:r>
              <a:rPr lang="cs-CZ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Použití pouze radixů a třmenu a hybridní snímatelné náhrady</a:t>
            </a:r>
            <a:endParaRPr lang="cs-CZ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cs-CZ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cs-CZ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cs-CZ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764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History and treatment plan for bone </a:t>
            </a:r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examination</a:t>
            </a:r>
            <a:endParaRPr lang="cs-CZ" sz="3600" b="1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Thorough bone examination: </a:t>
            </a:r>
            <a:endParaRPr lang="cs-CZ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Bone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quality densities 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Lower </a:t>
            </a: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jaw </a:t>
            </a:r>
            <a:endParaRPr lang="cs-CZ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individual parts of the remaining bone during resection of the lower jaw must always be joined by a titanium splint and then covered with mucous </a:t>
            </a:r>
            <a:endParaRPr lang="cs-CZ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Upper </a:t>
            </a: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jaw </a:t>
            </a:r>
            <a:endParaRPr lang="cs-CZ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the upper jaw we monitor the damage to the palate where it hits (only on the palate and antra </a:t>
            </a:r>
            <a:r>
              <a:rPr lang="en-US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Higmori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small hole or large opening, or missing both the </a:t>
            </a:r>
            <a:r>
              <a:rPr lang="en-US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soft palate whole, or missing the hard and soft palate all of the rind)</a:t>
            </a:r>
            <a:r>
              <a:rPr lang="cs-CZ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cs-CZ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984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Impressions</a:t>
            </a:r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lower reset jaw into </a:t>
            </a:r>
            <a:r>
              <a:rPr lang="en-US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silicone</a:t>
            </a:r>
            <a:endParaRPr lang="cs-CZ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419" y="3104356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58750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a </a:t>
            </a:r>
            <a:r>
              <a:rPr lang="en-US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fixed replacement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that we will make, we take the highest quality print mass, mostly silicone into a perforated spoon as well as a </a:t>
            </a:r>
            <a:r>
              <a:rPr lang="en-US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hybrid replacement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cs-CZ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cs-CZ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also print alginate on the classic </a:t>
            </a:r>
            <a:r>
              <a:rPr lang="en-US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removable partial and total replacement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the case of a nearby laboratory.</a:t>
            </a:r>
            <a:endParaRPr lang="cs-CZ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5140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</TotalTime>
  <Words>946</Words>
  <Application>Microsoft Office PowerPoint</Application>
  <PresentationFormat>Předvádění na obrazovce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Tok</vt:lpstr>
      <vt:lpstr>Obturter and post-resection replacement</vt:lpstr>
      <vt:lpstr>Obturter</vt:lpstr>
      <vt:lpstr>Post-resection replacement</vt:lpstr>
      <vt:lpstr>History and treatment plan I.O examination</vt:lpstr>
      <vt:lpstr>History and treatment plan of RTG examination</vt:lpstr>
      <vt:lpstr>History and Treatment Plan Biological Teeth Factor 1</vt:lpstr>
      <vt:lpstr>History and Treatment Plan Biological Teeth Factor 2</vt:lpstr>
      <vt:lpstr>History and treatment plan for bone examination</vt:lpstr>
      <vt:lpstr>Impressions of lower reset jaw into silicone</vt:lpstr>
      <vt:lpstr> Upper jaw impressions with perforation on hard and soft palate</vt:lpstr>
      <vt:lpstr>Registration of interjaw relationships</vt:lpstr>
      <vt:lpstr>Design modelling of the construction of the prostheses</vt:lpstr>
      <vt:lpstr>Testing of the construction of the prostheses</vt:lpstr>
      <vt:lpstr>Testing of the partial denture at wax - articulation</vt:lpstr>
      <vt:lpstr>Kyveting, materials</vt:lpstr>
      <vt:lpstr>Surrendering the replacement and instructing the patient</vt:lpstr>
      <vt:lpstr>Prezentace aplikace PowerPoint</vt:lpstr>
      <vt:lpstr>Thank you for your attention.</vt:lpstr>
      <vt:lpstr>Prezentace aplikace PowerPoint</vt:lpstr>
      <vt:lpstr>Prezentace aplikace PowerPoint</vt:lpstr>
      <vt:lpstr>Prezentace aplikace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Milos_Bartak</dc:creator>
  <cp:lastModifiedBy>Sonia</cp:lastModifiedBy>
  <cp:revision>29</cp:revision>
  <dcterms:created xsi:type="dcterms:W3CDTF">2019-03-31T21:30:09Z</dcterms:created>
  <dcterms:modified xsi:type="dcterms:W3CDTF">2020-03-12T13:27:37Z</dcterms:modified>
</cp:coreProperties>
</file>