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39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50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1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74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0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8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1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03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A498-319F-4E4D-862D-65D56A6D425A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2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112474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INDEXes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>
                <a:solidFill>
                  <a:srgbClr val="FF0000"/>
                </a:solidFill>
              </a:rPr>
              <a:t>TEST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18560" r="22995" b="11194"/>
          <a:stretch/>
        </p:blipFill>
        <p:spPr bwMode="auto">
          <a:xfrm>
            <a:off x="4932040" y="476672"/>
            <a:ext cx="366430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509120"/>
            <a:ext cx="4095626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 smtClean="0">
                <a:latin typeface="Arial" pitchFamily="34" charset="0"/>
                <a:cs typeface="Arial" pitchFamily="34" charset="0"/>
              </a:rPr>
              <a:t>MUDr. Hana Poskerová Ph.D.</a:t>
            </a:r>
          </a:p>
          <a:p>
            <a:pPr eaLnBrk="1" hangingPunct="1"/>
            <a:r>
              <a:rPr lang="cs-CZ" altLang="cs-CZ" sz="1800" dirty="0" smtClean="0">
                <a:latin typeface="Arial" pitchFamily="34" charset="0"/>
                <a:cs typeface="Arial" pitchFamily="34" charset="0"/>
              </a:rPr>
              <a:t>Stomatologická klinika </a:t>
            </a:r>
          </a:p>
          <a:p>
            <a:pPr eaLnBrk="1" hangingPunct="1"/>
            <a:r>
              <a:rPr lang="cs-CZ" altLang="cs-CZ" sz="1800" dirty="0" smtClean="0">
                <a:latin typeface="Arial" pitchFamily="34" charset="0"/>
                <a:cs typeface="Arial" pitchFamily="34" charset="0"/>
              </a:rPr>
              <a:t>FN u svaté Anny a LF MU v Brně</a:t>
            </a:r>
          </a:p>
        </p:txBody>
      </p:sp>
    </p:spTree>
    <p:extLst>
      <p:ext uri="{BB962C8B-B14F-4D97-AF65-F5344CB8AC3E}">
        <p14:creationId xmlns:p14="http://schemas.microsoft.com/office/powerpoint/2010/main" val="269444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řetížení1"/>
          <p:cNvPicPr>
            <a:picLocks noChangeAspect="1" noChangeArrowheads="1"/>
          </p:cNvPicPr>
          <p:nvPr/>
        </p:nvPicPr>
        <p:blipFill rotWithShape="1"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8746"/>
          <a:stretch/>
        </p:blipFill>
        <p:spPr>
          <a:xfrm>
            <a:off x="5163886" y="434774"/>
            <a:ext cx="2880320" cy="604867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5292080" y="3883279"/>
            <a:ext cx="864096" cy="409860"/>
          </a:xfrm>
          <a:custGeom>
            <a:avLst/>
            <a:gdLst>
              <a:gd name="T0" fmla="*/ 0 w 453"/>
              <a:gd name="T1" fmla="*/ 2147483647 h 279"/>
              <a:gd name="T2" fmla="*/ 2147483647 w 453"/>
              <a:gd name="T3" fmla="*/ 2147483647 h 279"/>
              <a:gd name="T4" fmla="*/ 2147483647 w 453"/>
              <a:gd name="T5" fmla="*/ 2147483647 h 279"/>
              <a:gd name="T6" fmla="*/ 2147483647 w 453"/>
              <a:gd name="T7" fmla="*/ 2147483647 h 279"/>
              <a:gd name="T8" fmla="*/ 2147483647 w 453"/>
              <a:gd name="T9" fmla="*/ 2147483647 h 279"/>
              <a:gd name="T10" fmla="*/ 2147483647 w 453"/>
              <a:gd name="T11" fmla="*/ 2147483647 h 279"/>
              <a:gd name="T12" fmla="*/ 2147483647 w 453"/>
              <a:gd name="T13" fmla="*/ 2147483647 h 279"/>
              <a:gd name="T14" fmla="*/ 2147483647 w 453"/>
              <a:gd name="T15" fmla="*/ 2147483647 h 279"/>
              <a:gd name="T16" fmla="*/ 2147483647 w 453"/>
              <a:gd name="T17" fmla="*/ 2147483647 h 2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279">
                <a:moveTo>
                  <a:pt x="0" y="233"/>
                </a:moveTo>
                <a:cubicBezTo>
                  <a:pt x="33" y="161"/>
                  <a:pt x="67" y="89"/>
                  <a:pt x="90" y="52"/>
                </a:cubicBezTo>
                <a:cubicBezTo>
                  <a:pt x="113" y="15"/>
                  <a:pt x="113" y="14"/>
                  <a:pt x="136" y="7"/>
                </a:cubicBezTo>
                <a:cubicBezTo>
                  <a:pt x="159" y="0"/>
                  <a:pt x="203" y="0"/>
                  <a:pt x="226" y="7"/>
                </a:cubicBezTo>
                <a:cubicBezTo>
                  <a:pt x="249" y="14"/>
                  <a:pt x="257" y="37"/>
                  <a:pt x="272" y="52"/>
                </a:cubicBezTo>
                <a:cubicBezTo>
                  <a:pt x="287" y="67"/>
                  <a:pt x="302" y="82"/>
                  <a:pt x="317" y="97"/>
                </a:cubicBezTo>
                <a:cubicBezTo>
                  <a:pt x="332" y="112"/>
                  <a:pt x="347" y="120"/>
                  <a:pt x="362" y="143"/>
                </a:cubicBezTo>
                <a:cubicBezTo>
                  <a:pt x="377" y="166"/>
                  <a:pt x="393" y="210"/>
                  <a:pt x="408" y="233"/>
                </a:cubicBezTo>
                <a:cubicBezTo>
                  <a:pt x="423" y="256"/>
                  <a:pt x="446" y="271"/>
                  <a:pt x="453" y="27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452320" y="3883279"/>
            <a:ext cx="864096" cy="514920"/>
          </a:xfrm>
          <a:custGeom>
            <a:avLst/>
            <a:gdLst>
              <a:gd name="T0" fmla="*/ 0 w 453"/>
              <a:gd name="T1" fmla="*/ 2147483647 h 279"/>
              <a:gd name="T2" fmla="*/ 2147483647 w 453"/>
              <a:gd name="T3" fmla="*/ 2147483647 h 279"/>
              <a:gd name="T4" fmla="*/ 2147483647 w 453"/>
              <a:gd name="T5" fmla="*/ 2147483647 h 279"/>
              <a:gd name="T6" fmla="*/ 2147483647 w 453"/>
              <a:gd name="T7" fmla="*/ 2147483647 h 279"/>
              <a:gd name="T8" fmla="*/ 2147483647 w 453"/>
              <a:gd name="T9" fmla="*/ 2147483647 h 279"/>
              <a:gd name="T10" fmla="*/ 2147483647 w 453"/>
              <a:gd name="T11" fmla="*/ 2147483647 h 279"/>
              <a:gd name="T12" fmla="*/ 2147483647 w 453"/>
              <a:gd name="T13" fmla="*/ 2147483647 h 279"/>
              <a:gd name="T14" fmla="*/ 2147483647 w 453"/>
              <a:gd name="T15" fmla="*/ 2147483647 h 279"/>
              <a:gd name="T16" fmla="*/ 2147483647 w 453"/>
              <a:gd name="T17" fmla="*/ 2147483647 h 2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279">
                <a:moveTo>
                  <a:pt x="0" y="233"/>
                </a:moveTo>
                <a:cubicBezTo>
                  <a:pt x="33" y="161"/>
                  <a:pt x="67" y="89"/>
                  <a:pt x="90" y="52"/>
                </a:cubicBezTo>
                <a:cubicBezTo>
                  <a:pt x="113" y="15"/>
                  <a:pt x="113" y="14"/>
                  <a:pt x="136" y="7"/>
                </a:cubicBezTo>
                <a:cubicBezTo>
                  <a:pt x="159" y="0"/>
                  <a:pt x="203" y="0"/>
                  <a:pt x="226" y="7"/>
                </a:cubicBezTo>
                <a:cubicBezTo>
                  <a:pt x="249" y="14"/>
                  <a:pt x="257" y="37"/>
                  <a:pt x="272" y="52"/>
                </a:cubicBezTo>
                <a:cubicBezTo>
                  <a:pt x="287" y="67"/>
                  <a:pt x="302" y="82"/>
                  <a:pt x="317" y="97"/>
                </a:cubicBezTo>
                <a:cubicBezTo>
                  <a:pt x="332" y="112"/>
                  <a:pt x="347" y="120"/>
                  <a:pt x="362" y="143"/>
                </a:cubicBezTo>
                <a:cubicBezTo>
                  <a:pt x="377" y="166"/>
                  <a:pt x="393" y="210"/>
                  <a:pt x="408" y="233"/>
                </a:cubicBezTo>
                <a:cubicBezTo>
                  <a:pt x="423" y="256"/>
                  <a:pt x="446" y="271"/>
                  <a:pt x="453" y="27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r="11013" b="6020"/>
          <a:stretch/>
        </p:blipFill>
        <p:spPr>
          <a:xfrm>
            <a:off x="468897" y="484289"/>
            <a:ext cx="4078962" cy="54470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79512" y="50851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CPITN O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707904" y="6021288"/>
            <a:ext cx="189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CPITN O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7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85128"/>
              </p:ext>
            </p:extLst>
          </p:nvPr>
        </p:nvGraphicFramePr>
        <p:xfrm>
          <a:off x="179514" y="188638"/>
          <a:ext cx="8712966" cy="6480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063"/>
                <a:gridCol w="2094012"/>
                <a:gridCol w="1902060"/>
                <a:gridCol w="2473886"/>
                <a:gridCol w="1336945"/>
              </a:tblGrid>
              <a:tr h="95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Bleeding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Calculus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Pocket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probing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depth</a:t>
                      </a:r>
                      <a:r>
                        <a:rPr lang="cs-CZ" sz="2000" dirty="0" smtClean="0">
                          <a:effectLst/>
                        </a:rPr>
                        <a:t> (in mm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CPITN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116632"/>
            <a:ext cx="915312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02725"/>
              </p:ext>
            </p:extLst>
          </p:nvPr>
        </p:nvGraphicFramePr>
        <p:xfrm>
          <a:off x="170136" y="1196752"/>
          <a:ext cx="8659712" cy="554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712"/>
                <a:gridCol w="3240360"/>
                <a:gridCol w="2385640"/>
              </a:tblGrid>
              <a:tr h="77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3rd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incisors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48/24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PBI 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incisors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72/24   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PBI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3rd and 2nd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24/24    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PBI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0255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4/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PBI 3;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50/20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PBI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88640"/>
            <a:ext cx="8496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err="1"/>
              <a:t>Determine</a:t>
            </a:r>
            <a:r>
              <a:rPr lang="cs-CZ" sz="1600" b="1" dirty="0"/>
              <a:t> </a:t>
            </a:r>
            <a:r>
              <a:rPr lang="cs-CZ" sz="1600" b="1" dirty="0" err="1"/>
              <a:t>the</a:t>
            </a:r>
            <a:r>
              <a:rPr lang="cs-CZ" sz="1600" b="1" dirty="0"/>
              <a:t> PBI </a:t>
            </a:r>
            <a:r>
              <a:rPr lang="cs-CZ" sz="1600" b="1" dirty="0" err="1"/>
              <a:t>value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err="1"/>
              <a:t>Example</a:t>
            </a:r>
            <a:r>
              <a:rPr lang="cs-CZ" sz="1600" dirty="0"/>
              <a:t>: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distal</a:t>
            </a:r>
            <a:r>
              <a:rPr lang="cs-CZ" sz="1600" dirty="0"/>
              <a:t> </a:t>
            </a:r>
            <a:r>
              <a:rPr lang="cs-CZ" sz="1600" dirty="0" err="1"/>
              <a:t>papillas</a:t>
            </a:r>
            <a:r>
              <a:rPr lang="cs-CZ" sz="1600" dirty="0"/>
              <a:t> PBI 4,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teeth</a:t>
            </a:r>
            <a:r>
              <a:rPr lang="cs-CZ" sz="1600" dirty="0"/>
              <a:t> are </a:t>
            </a:r>
            <a:r>
              <a:rPr lang="cs-CZ" sz="1600" dirty="0" err="1"/>
              <a:t>present</a:t>
            </a:r>
            <a:r>
              <a:rPr lang="cs-CZ" sz="1600" dirty="0"/>
              <a:t>:  </a:t>
            </a:r>
            <a:r>
              <a:rPr lang="cs-CZ" sz="1600" dirty="0" smtClean="0"/>
              <a:t>                                             PBI </a:t>
            </a:r>
            <a:r>
              <a:rPr lang="cs-CZ" sz="1600" dirty="0"/>
              <a:t>112/28  index 4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300" y="3462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alt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42934"/>
              </p:ext>
            </p:extLst>
          </p:nvPr>
        </p:nvGraphicFramePr>
        <p:xfrm>
          <a:off x="179512" y="1080327"/>
          <a:ext cx="8712968" cy="388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  <a:gridCol w="2088232"/>
              </a:tblGrid>
              <a:tr h="98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1/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28,5 %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incisors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canines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42,8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3/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16/28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52671"/>
              </p:ext>
            </p:extLst>
          </p:nvPr>
        </p:nvGraphicFramePr>
        <p:xfrm>
          <a:off x="184650" y="5229200"/>
          <a:ext cx="8640960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9598"/>
                <a:gridCol w="2021362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4/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not. 3rd and 2nd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1st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cs-CZ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/>
              <a:t>Determine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API 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when</a:t>
            </a:r>
            <a:r>
              <a:rPr lang="cs-CZ" b="1" dirty="0"/>
              <a:t>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teeth</a:t>
            </a:r>
            <a:r>
              <a:rPr lang="cs-CZ" b="1" dirty="0"/>
              <a:t> are </a:t>
            </a:r>
            <a:r>
              <a:rPr lang="cs-CZ" b="1" dirty="0" err="1" smtClean="0"/>
              <a:t>present</a:t>
            </a:r>
            <a:r>
              <a:rPr lang="cs-CZ" altLang="cs-CZ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API</a:t>
            </a:r>
            <a:endParaRPr lang="cs-CZ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API 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plaque</a:t>
            </a:r>
            <a:r>
              <a:rPr lang="cs-CZ" dirty="0"/>
              <a:t> </a:t>
            </a:r>
            <a:r>
              <a:rPr lang="cs-CZ" b="1" dirty="0"/>
              <a:t>/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evaluated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b="1" dirty="0">
                <a:sym typeface="Symbol"/>
              </a:rPr>
              <a:t></a:t>
            </a:r>
            <a:r>
              <a:rPr lang="cs-CZ" dirty="0"/>
              <a:t> 100 (%)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291</Words>
  <Application>Microsoft Office PowerPoint</Application>
  <PresentationFormat>Předvádění na obrazovce (4:3)</PresentationFormat>
  <Paragraphs>108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admin</cp:lastModifiedBy>
  <cp:revision>8</cp:revision>
  <dcterms:created xsi:type="dcterms:W3CDTF">2020-04-17T09:25:06Z</dcterms:created>
  <dcterms:modified xsi:type="dcterms:W3CDTF">2020-04-27T12:53:06Z</dcterms:modified>
</cp:coreProperties>
</file>