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11"/>
  </p:notesMasterIdLst>
  <p:handoutMasterIdLst>
    <p:handoutMasterId r:id="rId12"/>
  </p:handoutMasterIdLst>
  <p:sldIdLst>
    <p:sldId id="258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73" r:id="rId1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0000DC"/>
    <a:srgbClr val="F01928"/>
    <a:srgbClr val="9100DC"/>
    <a:srgbClr val="5AC8AF"/>
    <a:srgbClr val="002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1EC9BB-E17A-4578-B397-CB1ED7A14698}" v="21" dt="2021-03-07T10:57:21.8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1" autoAdjust="0"/>
    <p:restoredTop sz="93775" autoAdjust="0"/>
  </p:normalViewPr>
  <p:slideViewPr>
    <p:cSldViewPr snapToGrid="0">
      <p:cViewPr varScale="1">
        <p:scale>
          <a:sx n="56" d="100"/>
          <a:sy n="56" d="100"/>
        </p:scale>
        <p:origin x="96" y="12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oslava Pochmonová" userId="21aba0f4-629f-4bd5-a7ff-739a713b7889" providerId="ADAL" clId="{BC1EC9BB-E17A-4578-B397-CB1ED7A14698}"/>
    <pc:docChg chg="custSel modSld">
      <pc:chgData name="Jaroslava Pochmonová" userId="21aba0f4-629f-4bd5-a7ff-739a713b7889" providerId="ADAL" clId="{BC1EC9BB-E17A-4578-B397-CB1ED7A14698}" dt="2021-03-07T10:57:21.830" v="35"/>
      <pc:docMkLst>
        <pc:docMk/>
      </pc:docMkLst>
      <pc:sldChg chg="addSp delSp modSp mod modTransition modAnim">
        <pc:chgData name="Jaroslava Pochmonová" userId="21aba0f4-629f-4bd5-a7ff-739a713b7889" providerId="ADAL" clId="{BC1EC9BB-E17A-4578-B397-CB1ED7A14698}" dt="2021-03-07T10:31:28.451" v="30" actId="790"/>
        <pc:sldMkLst>
          <pc:docMk/>
          <pc:sldMk cId="3801137068" sldId="258"/>
        </pc:sldMkLst>
        <pc:spChg chg="mod">
          <ac:chgData name="Jaroslava Pochmonová" userId="21aba0f4-629f-4bd5-a7ff-739a713b7889" providerId="ADAL" clId="{BC1EC9BB-E17A-4578-B397-CB1ED7A14698}" dt="2021-03-07T10:31:28.451" v="30" actId="790"/>
          <ac:spMkLst>
            <pc:docMk/>
            <pc:sldMk cId="3801137068" sldId="258"/>
            <ac:spMk id="10" creationId="{147502C1-F734-48F8-83D0-0DF8469D959D}"/>
          </ac:spMkLst>
        </pc:spChg>
        <pc:picChg chg="add del mod">
          <ac:chgData name="Jaroslava Pochmonová" userId="21aba0f4-629f-4bd5-a7ff-739a713b7889" providerId="ADAL" clId="{BC1EC9BB-E17A-4578-B397-CB1ED7A14698}" dt="2021-03-07T09:40:12.234" v="2"/>
          <ac:picMkLst>
            <pc:docMk/>
            <pc:sldMk cId="3801137068" sldId="258"/>
            <ac:picMk id="3" creationId="{373F2638-1AC2-4D76-A903-8D795FCEEB2B}"/>
          </ac:picMkLst>
        </pc:picChg>
        <pc:picChg chg="add del mod">
          <ac:chgData name="Jaroslava Pochmonová" userId="21aba0f4-629f-4bd5-a7ff-739a713b7889" providerId="ADAL" clId="{BC1EC9BB-E17A-4578-B397-CB1ED7A14698}" dt="2021-03-07T09:41:46.265" v="4"/>
          <ac:picMkLst>
            <pc:docMk/>
            <pc:sldMk cId="3801137068" sldId="258"/>
            <ac:picMk id="4" creationId="{DC6AE13A-552E-4986-9B83-7604298D6138}"/>
          </ac:picMkLst>
        </pc:picChg>
        <pc:picChg chg="add mod">
          <ac:chgData name="Jaroslava Pochmonová" userId="21aba0f4-629f-4bd5-a7ff-739a713b7889" providerId="ADAL" clId="{BC1EC9BB-E17A-4578-B397-CB1ED7A14698}" dt="2021-03-07T09:41:46.265" v="4"/>
          <ac:picMkLst>
            <pc:docMk/>
            <pc:sldMk cId="3801137068" sldId="258"/>
            <ac:picMk id="5" creationId="{231C88F7-6A80-4DA6-A4EE-ED0DD8F4F53F}"/>
          </ac:picMkLst>
        </pc:picChg>
      </pc:sldChg>
      <pc:sldChg chg="addSp modSp modTransition">
        <pc:chgData name="Jaroslava Pochmonová" userId="21aba0f4-629f-4bd5-a7ff-739a713b7889" providerId="ADAL" clId="{BC1EC9BB-E17A-4578-B397-CB1ED7A14698}" dt="2021-03-07T10:57:21.830" v="35"/>
        <pc:sldMkLst>
          <pc:docMk/>
          <pc:sldMk cId="1591842981" sldId="273"/>
        </pc:sldMkLst>
        <pc:picChg chg="add mod">
          <ac:chgData name="Jaroslava Pochmonová" userId="21aba0f4-629f-4bd5-a7ff-739a713b7889" providerId="ADAL" clId="{BC1EC9BB-E17A-4578-B397-CB1ED7A14698}" dt="2021-03-07T10:57:21.830" v="35"/>
          <ac:picMkLst>
            <pc:docMk/>
            <pc:sldMk cId="1591842981" sldId="273"/>
            <ac:picMk id="2" creationId="{673FFC26-AA15-4431-8780-8DCB27B19E6D}"/>
          </ac:picMkLst>
        </pc:picChg>
      </pc:sldChg>
      <pc:sldChg chg="addSp delSp modSp modTransition modAnim">
        <pc:chgData name="Jaroslava Pochmonová" userId="21aba0f4-629f-4bd5-a7ff-739a713b7889" providerId="ADAL" clId="{BC1EC9BB-E17A-4578-B397-CB1ED7A14698}" dt="2021-03-07T09:44:08.546" v="6"/>
        <pc:sldMkLst>
          <pc:docMk/>
          <pc:sldMk cId="2350105967" sldId="274"/>
        </pc:sldMkLst>
        <pc:picChg chg="add del mod">
          <ac:chgData name="Jaroslava Pochmonová" userId="21aba0f4-629f-4bd5-a7ff-739a713b7889" providerId="ADAL" clId="{BC1EC9BB-E17A-4578-B397-CB1ED7A14698}" dt="2021-03-07T09:40:12.234" v="2"/>
          <ac:picMkLst>
            <pc:docMk/>
            <pc:sldMk cId="2350105967" sldId="274"/>
            <ac:picMk id="3" creationId="{112A3DA5-634C-4F64-A3F0-648A5C2A82F5}"/>
          </ac:picMkLst>
        </pc:picChg>
        <pc:picChg chg="add del mod">
          <ac:chgData name="Jaroslava Pochmonová" userId="21aba0f4-629f-4bd5-a7ff-739a713b7889" providerId="ADAL" clId="{BC1EC9BB-E17A-4578-B397-CB1ED7A14698}" dt="2021-03-07T09:44:08.546" v="6"/>
          <ac:picMkLst>
            <pc:docMk/>
            <pc:sldMk cId="2350105967" sldId="274"/>
            <ac:picMk id="6" creationId="{7FFB2143-BF82-4118-8202-80F6F7311841}"/>
          </ac:picMkLst>
        </pc:picChg>
        <pc:picChg chg="add mod">
          <ac:chgData name="Jaroslava Pochmonová" userId="21aba0f4-629f-4bd5-a7ff-739a713b7889" providerId="ADAL" clId="{BC1EC9BB-E17A-4578-B397-CB1ED7A14698}" dt="2021-03-07T09:44:08.546" v="6"/>
          <ac:picMkLst>
            <pc:docMk/>
            <pc:sldMk cId="2350105967" sldId="274"/>
            <ac:picMk id="7" creationId="{01B6137E-1977-4488-BB0E-72ACE8A3C154}"/>
          </ac:picMkLst>
        </pc:picChg>
      </pc:sldChg>
      <pc:sldChg chg="addSp delSp modSp modTransition">
        <pc:chgData name="Jaroslava Pochmonová" userId="21aba0f4-629f-4bd5-a7ff-739a713b7889" providerId="ADAL" clId="{BC1EC9BB-E17A-4578-B397-CB1ED7A14698}" dt="2021-03-07T10:03:54.864" v="12"/>
        <pc:sldMkLst>
          <pc:docMk/>
          <pc:sldMk cId="1989480867" sldId="275"/>
        </pc:sldMkLst>
        <pc:picChg chg="add del mod">
          <ac:chgData name="Jaroslava Pochmonová" userId="21aba0f4-629f-4bd5-a7ff-739a713b7889" providerId="ADAL" clId="{BC1EC9BB-E17A-4578-B397-CB1ED7A14698}" dt="2021-03-07T09:46:39.287" v="8"/>
          <ac:picMkLst>
            <pc:docMk/>
            <pc:sldMk cId="1989480867" sldId="275"/>
            <ac:picMk id="5" creationId="{EC04DD64-3342-499B-AED0-8A151FAD22C7}"/>
          </ac:picMkLst>
        </pc:picChg>
        <pc:picChg chg="add del mod">
          <ac:chgData name="Jaroslava Pochmonová" userId="21aba0f4-629f-4bd5-a7ff-739a713b7889" providerId="ADAL" clId="{BC1EC9BB-E17A-4578-B397-CB1ED7A14698}" dt="2021-03-07T09:50:57.714" v="9"/>
          <ac:picMkLst>
            <pc:docMk/>
            <pc:sldMk cId="1989480867" sldId="275"/>
            <ac:picMk id="6" creationId="{6402C553-F6F1-4479-92B6-7DB7355339FA}"/>
          </ac:picMkLst>
        </pc:picChg>
        <pc:picChg chg="add del mod">
          <ac:chgData name="Jaroslava Pochmonová" userId="21aba0f4-629f-4bd5-a7ff-739a713b7889" providerId="ADAL" clId="{BC1EC9BB-E17A-4578-B397-CB1ED7A14698}" dt="2021-03-07T09:56:03.581" v="10"/>
          <ac:picMkLst>
            <pc:docMk/>
            <pc:sldMk cId="1989480867" sldId="275"/>
            <ac:picMk id="7" creationId="{6F55FD73-8303-4F35-A5B2-98AC26992525}"/>
          </ac:picMkLst>
        </pc:picChg>
        <pc:picChg chg="add del mod">
          <ac:chgData name="Jaroslava Pochmonová" userId="21aba0f4-629f-4bd5-a7ff-739a713b7889" providerId="ADAL" clId="{BC1EC9BB-E17A-4578-B397-CB1ED7A14698}" dt="2021-03-07T09:58:29.501" v="11"/>
          <ac:picMkLst>
            <pc:docMk/>
            <pc:sldMk cId="1989480867" sldId="275"/>
            <ac:picMk id="8" creationId="{480F4E99-9468-47D5-89E4-0BDFB71B6B11}"/>
          </ac:picMkLst>
        </pc:picChg>
        <pc:picChg chg="add del mod">
          <ac:chgData name="Jaroslava Pochmonová" userId="21aba0f4-629f-4bd5-a7ff-739a713b7889" providerId="ADAL" clId="{BC1EC9BB-E17A-4578-B397-CB1ED7A14698}" dt="2021-03-07T10:03:54.864" v="12"/>
          <ac:picMkLst>
            <pc:docMk/>
            <pc:sldMk cId="1989480867" sldId="275"/>
            <ac:picMk id="9" creationId="{09849E96-B972-4789-86FA-802B2E2E0B28}"/>
          </ac:picMkLst>
        </pc:picChg>
        <pc:picChg chg="add mod">
          <ac:chgData name="Jaroslava Pochmonová" userId="21aba0f4-629f-4bd5-a7ff-739a713b7889" providerId="ADAL" clId="{BC1EC9BB-E17A-4578-B397-CB1ED7A14698}" dt="2021-03-07T10:03:54.864" v="12"/>
          <ac:picMkLst>
            <pc:docMk/>
            <pc:sldMk cId="1989480867" sldId="275"/>
            <ac:picMk id="10" creationId="{19939523-CBC8-4532-A414-00FD118DE0A2}"/>
          </ac:picMkLst>
        </pc:picChg>
      </pc:sldChg>
      <pc:sldChg chg="addSp delSp modSp mod modTransition">
        <pc:chgData name="Jaroslava Pochmonová" userId="21aba0f4-629f-4bd5-a7ff-739a713b7889" providerId="ADAL" clId="{BC1EC9BB-E17A-4578-B397-CB1ED7A14698}" dt="2021-03-07T10:15:18.184" v="20"/>
        <pc:sldMkLst>
          <pc:docMk/>
          <pc:sldMk cId="4265165625" sldId="276"/>
        </pc:sldMkLst>
        <pc:spChg chg="mod">
          <ac:chgData name="Jaroslava Pochmonová" userId="21aba0f4-629f-4bd5-a7ff-739a713b7889" providerId="ADAL" clId="{BC1EC9BB-E17A-4578-B397-CB1ED7A14698}" dt="2021-03-07T10:11:47.066" v="19" actId="20577"/>
          <ac:spMkLst>
            <pc:docMk/>
            <pc:sldMk cId="4265165625" sldId="276"/>
            <ac:spMk id="3" creationId="{EEF4BA2B-2753-4993-9462-5684831EDC71}"/>
          </ac:spMkLst>
        </pc:spChg>
        <pc:picChg chg="add del mod">
          <ac:chgData name="Jaroslava Pochmonová" userId="21aba0f4-629f-4bd5-a7ff-739a713b7889" providerId="ADAL" clId="{BC1EC9BB-E17A-4578-B397-CB1ED7A14698}" dt="2021-03-07T10:15:18.184" v="20"/>
          <ac:picMkLst>
            <pc:docMk/>
            <pc:sldMk cId="4265165625" sldId="276"/>
            <ac:picMk id="5" creationId="{72367EAA-A57A-4219-8BCE-E0E83864B395}"/>
          </ac:picMkLst>
        </pc:picChg>
        <pc:picChg chg="add mod">
          <ac:chgData name="Jaroslava Pochmonová" userId="21aba0f4-629f-4bd5-a7ff-739a713b7889" providerId="ADAL" clId="{BC1EC9BB-E17A-4578-B397-CB1ED7A14698}" dt="2021-03-07T10:15:18.184" v="20"/>
          <ac:picMkLst>
            <pc:docMk/>
            <pc:sldMk cId="4265165625" sldId="276"/>
            <ac:picMk id="6" creationId="{A2E3D684-3F4A-4612-9C4C-C27494ED56A5}"/>
          </ac:picMkLst>
        </pc:picChg>
      </pc:sldChg>
      <pc:sldChg chg="addSp delSp modSp mod modTransition">
        <pc:chgData name="Jaroslava Pochmonová" userId="21aba0f4-629f-4bd5-a7ff-739a713b7889" providerId="ADAL" clId="{BC1EC9BB-E17A-4578-B397-CB1ED7A14698}" dt="2021-03-07T10:30:20.815" v="29" actId="20577"/>
        <pc:sldMkLst>
          <pc:docMk/>
          <pc:sldMk cId="952203485" sldId="277"/>
        </pc:sldMkLst>
        <pc:spChg chg="mod">
          <ac:chgData name="Jaroslava Pochmonová" userId="21aba0f4-629f-4bd5-a7ff-739a713b7889" providerId="ADAL" clId="{BC1EC9BB-E17A-4578-B397-CB1ED7A14698}" dt="2021-03-07T10:30:20.815" v="29" actId="20577"/>
          <ac:spMkLst>
            <pc:docMk/>
            <pc:sldMk cId="952203485" sldId="277"/>
            <ac:spMk id="3" creationId="{CE5461A5-9324-450A-BAFE-381BAE2A7EDE}"/>
          </ac:spMkLst>
        </pc:spChg>
        <pc:picChg chg="add del mod">
          <ac:chgData name="Jaroslava Pochmonová" userId="21aba0f4-629f-4bd5-a7ff-739a713b7889" providerId="ADAL" clId="{BC1EC9BB-E17A-4578-B397-CB1ED7A14698}" dt="2021-03-07T10:24:25.057" v="22"/>
          <ac:picMkLst>
            <pc:docMk/>
            <pc:sldMk cId="952203485" sldId="277"/>
            <ac:picMk id="5" creationId="{771BB617-14F9-4E0A-AC69-32377BB5602C}"/>
          </ac:picMkLst>
        </pc:picChg>
        <pc:picChg chg="add mod">
          <ac:chgData name="Jaroslava Pochmonová" userId="21aba0f4-629f-4bd5-a7ff-739a713b7889" providerId="ADAL" clId="{BC1EC9BB-E17A-4578-B397-CB1ED7A14698}" dt="2021-03-07T10:24:25.057" v="22"/>
          <ac:picMkLst>
            <pc:docMk/>
            <pc:sldMk cId="952203485" sldId="277"/>
            <ac:picMk id="6" creationId="{DFA10B32-65A0-4578-85C9-7AE0608C441E}"/>
          </ac:picMkLst>
        </pc:picChg>
      </pc:sldChg>
      <pc:sldChg chg="addSp modSp mod modTransition">
        <pc:chgData name="Jaroslava Pochmonová" userId="21aba0f4-629f-4bd5-a7ff-739a713b7889" providerId="ADAL" clId="{BC1EC9BB-E17A-4578-B397-CB1ED7A14698}" dt="2021-03-07T10:49:26.669" v="32" actId="20577"/>
        <pc:sldMkLst>
          <pc:docMk/>
          <pc:sldMk cId="4247375878" sldId="278"/>
        </pc:sldMkLst>
        <pc:spChg chg="mod">
          <ac:chgData name="Jaroslava Pochmonová" userId="21aba0f4-629f-4bd5-a7ff-739a713b7889" providerId="ADAL" clId="{BC1EC9BB-E17A-4578-B397-CB1ED7A14698}" dt="2021-03-07T10:49:26.669" v="32" actId="20577"/>
          <ac:spMkLst>
            <pc:docMk/>
            <pc:sldMk cId="4247375878" sldId="278"/>
            <ac:spMk id="3" creationId="{3324E30F-2DDE-4B44-94BE-5746DE3CE784}"/>
          </ac:spMkLst>
        </pc:spChg>
        <pc:picChg chg="add mod">
          <ac:chgData name="Jaroslava Pochmonová" userId="21aba0f4-629f-4bd5-a7ff-739a713b7889" providerId="ADAL" clId="{BC1EC9BB-E17A-4578-B397-CB1ED7A14698}" dt="2021-03-07T10:34:50.690" v="31"/>
          <ac:picMkLst>
            <pc:docMk/>
            <pc:sldMk cId="4247375878" sldId="278"/>
            <ac:picMk id="5" creationId="{397BE29D-BB3E-4372-BE18-3AD990AD2970}"/>
          </ac:picMkLst>
        </pc:picChg>
      </pc:sldChg>
      <pc:sldChg chg="addSp modSp modTransition">
        <pc:chgData name="Jaroslava Pochmonová" userId="21aba0f4-629f-4bd5-a7ff-739a713b7889" providerId="ADAL" clId="{BC1EC9BB-E17A-4578-B397-CB1ED7A14698}" dt="2021-03-07T10:54:57.823" v="33"/>
        <pc:sldMkLst>
          <pc:docMk/>
          <pc:sldMk cId="428885688" sldId="279"/>
        </pc:sldMkLst>
        <pc:picChg chg="add mod">
          <ac:chgData name="Jaroslava Pochmonová" userId="21aba0f4-629f-4bd5-a7ff-739a713b7889" providerId="ADAL" clId="{BC1EC9BB-E17A-4578-B397-CB1ED7A14698}" dt="2021-03-07T10:54:57.823" v="33"/>
          <ac:picMkLst>
            <pc:docMk/>
            <pc:sldMk cId="428885688" sldId="279"/>
            <ac:picMk id="5" creationId="{E14DB77C-C72F-44CE-94B6-3D5D7BF85232}"/>
          </ac:picMkLst>
        </pc:picChg>
      </pc:sldChg>
      <pc:sldChg chg="addSp modSp modTransition">
        <pc:chgData name="Jaroslava Pochmonová" userId="21aba0f4-629f-4bd5-a7ff-739a713b7889" providerId="ADAL" clId="{BC1EC9BB-E17A-4578-B397-CB1ED7A14698}" dt="2021-03-07T10:57:05.772" v="34"/>
        <pc:sldMkLst>
          <pc:docMk/>
          <pc:sldMk cId="1191527947" sldId="280"/>
        </pc:sldMkLst>
        <pc:picChg chg="add mod">
          <ac:chgData name="Jaroslava Pochmonová" userId="21aba0f4-629f-4bd5-a7ff-739a713b7889" providerId="ADAL" clId="{BC1EC9BB-E17A-4578-B397-CB1ED7A14698}" dt="2021-03-07T10:57:05.772" v="34"/>
          <ac:picMkLst>
            <pc:docMk/>
            <pc:sldMk cId="1191527947" sldId="280"/>
            <ac:picMk id="5" creationId="{0722A79E-1AD6-41BC-9730-7EC6DCEFA93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F84AF-85E4-4BA1-A371-A225B5552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A64D46D-DA00-4032-B161-9E69877B39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Fyzikální terapie: </a:t>
            </a:r>
            <a:r>
              <a:rPr lang="cs-CZ" cap="all" dirty="0" err="1"/>
              <a:t>Tens</a:t>
            </a:r>
            <a:r>
              <a:rPr lang="cs-CZ" cap="all" dirty="0"/>
              <a:t> I.	</a:t>
            </a:r>
            <a:r>
              <a:rPr lang="cs-CZ" dirty="0"/>
              <a:t>                                                       	 Mgr. Jaroslava Pochmonová, Ph.D., Katedra fyzioterapie a RHB, LF MU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E4BB188-2B0D-452F-BAC3-26AE5ABFCD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75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20FC104-7C92-483A-B5C5-94B93F61626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</a:t>
            </a:r>
            <a:r>
              <a:rPr lang="cs-CZ" cap="all" dirty="0" err="1"/>
              <a:t>Tens</a:t>
            </a:r>
            <a:r>
              <a:rPr lang="cs-CZ" cap="all" dirty="0"/>
              <a:t> I.	</a:t>
            </a:r>
            <a:r>
              <a:rPr lang="cs-CZ" dirty="0"/>
              <a:t>                                                       	 Mgr. Jaroslava Pochmonová, Ph.D., Katedra fyzioterapie a RHB, LF MU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44725AA-BE83-4EA6-BAB7-3CDB2FF1A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FF697CFB-009B-48FA-A227-05ECE490DAC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</a:t>
            </a:r>
            <a:r>
              <a:rPr lang="cs-CZ" cap="all" dirty="0" err="1"/>
              <a:t>Tens</a:t>
            </a:r>
            <a:r>
              <a:rPr lang="cs-CZ" cap="all" dirty="0"/>
              <a:t> I.	</a:t>
            </a:r>
            <a:r>
              <a:rPr lang="cs-CZ" dirty="0"/>
              <a:t>                                                       	 Mgr. Jaroslava Pochmonová, Ph.D., Katedra fyzioterapie a RHB, LF MU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F85315DA-3F40-44D5-B09B-86366817B5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29489" y="5915025"/>
            <a:ext cx="4430614" cy="387238"/>
          </a:xfrm>
        </p:spPr>
        <p:txBody>
          <a:bodyPr/>
          <a:lstStyle>
            <a:lvl1pPr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r"/>
            <a:r>
              <a:rPr lang="sv-SE"/>
              <a:t>Fyzikální terapie: Galvanoterapie                                                        Mgr. Jaroslava Pochmonová, Ph.D., Katedra fyzioterapie a RHB, LF MU</a:t>
            </a:r>
            <a:endParaRPr lang="sv-SE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ctr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GALVANOTERAPIE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Nadpis 6">
            <a:extLst>
              <a:ext uri="{FF2B5EF4-FFF2-40B4-BE49-F238E27FC236}">
                <a16:creationId xmlns:a16="http://schemas.microsoft.com/office/drawing/2014/main" id="{A82AD9E7-21CD-4078-88BE-5B99437795A7}"/>
              </a:ext>
            </a:extLst>
          </p:cNvPr>
          <p:cNvSpPr txBox="1">
            <a:spLocks/>
          </p:cNvSpPr>
          <p:nvPr userDrawn="1"/>
        </p:nvSpPr>
        <p:spPr>
          <a:xfrm>
            <a:off x="3218521" y="1727063"/>
            <a:ext cx="5721561" cy="11715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sz="3000" kern="0" baseline="0" dirty="0"/>
              <a:t>FYZIKÁLNÍ TERAPIE</a:t>
            </a:r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">
            <a:extLst>
              <a:ext uri="{FF2B5EF4-FFF2-40B4-BE49-F238E27FC236}">
                <a16:creationId xmlns:a16="http://schemas.microsoft.com/office/drawing/2014/main" id="{4CAD17AD-10D0-4B2B-984C-FAE14E67222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</a:t>
            </a:r>
            <a:r>
              <a:rPr lang="cs-CZ" cap="all" dirty="0" err="1"/>
              <a:t>Tens</a:t>
            </a:r>
            <a:r>
              <a:rPr lang="cs-CZ" cap="all" dirty="0"/>
              <a:t> I.	</a:t>
            </a:r>
            <a:r>
              <a:rPr lang="cs-CZ" dirty="0"/>
              <a:t>                                                       	 Mgr. Jaroslava Pochmonová, Ph.D., Katedra fyzioterapie a RHB, LF MU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0FD5AD8-87AD-4521-B770-7EC7A30E45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00" y="6192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Fyzikální terapie: </a:t>
            </a:r>
            <a:r>
              <a:rPr lang="cs-CZ" cap="all" dirty="0" err="1"/>
              <a:t>Tens</a:t>
            </a:r>
            <a:r>
              <a:rPr lang="cs-CZ" cap="all" dirty="0"/>
              <a:t> I.	</a:t>
            </a:r>
            <a:r>
              <a:rPr lang="cs-CZ" dirty="0"/>
              <a:t>                                                       	 </a:t>
            </a:r>
          </a:p>
          <a:p>
            <a:r>
              <a:rPr lang="cs-CZ" dirty="0"/>
              <a:t>Mgr. Jaroslava Pochmonová, Ph.D., Katedra fyzioterapie a RHB, LF MU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00" y="6191132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Fyzikální terapie: </a:t>
            </a:r>
            <a:r>
              <a:rPr lang="cs-CZ" cap="all" dirty="0" err="1"/>
              <a:t>Tens</a:t>
            </a:r>
            <a:r>
              <a:rPr lang="cs-CZ" cap="all" dirty="0"/>
              <a:t> I.	</a:t>
            </a:r>
            <a:r>
              <a:rPr lang="cs-CZ" dirty="0"/>
              <a:t>                                                       	 </a:t>
            </a:r>
          </a:p>
          <a:p>
            <a:r>
              <a:rPr lang="cs-CZ" dirty="0"/>
              <a:t>Mgr. Jaroslava Pochmonová, Ph.D., Katedra fyzioterapie a RHB, LF MU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Fyzikální terapie: </a:t>
            </a:r>
            <a:r>
              <a:rPr lang="cs-CZ" cap="all" dirty="0" err="1"/>
              <a:t>Tens</a:t>
            </a:r>
            <a:r>
              <a:rPr lang="cs-CZ" cap="all" dirty="0"/>
              <a:t> I.	</a:t>
            </a:r>
            <a:r>
              <a:rPr lang="cs-CZ" dirty="0"/>
              <a:t>                                                       	 Mgr. Jaroslava Pochmonová, Ph.D., Katedra fyzioterapie a RHB, LF MU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6B75B2C9-6CE4-4D69-B8CF-39BE014321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</a:t>
            </a:r>
            <a:r>
              <a:rPr lang="cs-CZ" cap="all" dirty="0" err="1"/>
              <a:t>Tens</a:t>
            </a:r>
            <a:r>
              <a:rPr lang="cs-CZ" cap="all" dirty="0"/>
              <a:t> I.	</a:t>
            </a:r>
            <a:r>
              <a:rPr lang="cs-CZ" dirty="0"/>
              <a:t>                                                       	 Mgr. Jaroslava Pochmonová, Ph.D., Katedra fyzioterapie a RHB, LF MU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A4D15C5-8C2E-4CD1-BC00-D38800C44A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720578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4FC46DE7-4624-4A02-8E8A-8A3CBD8FB3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</a:t>
            </a:r>
            <a:r>
              <a:rPr lang="cs-CZ" cap="all" dirty="0" err="1"/>
              <a:t>Tens</a:t>
            </a:r>
            <a:r>
              <a:rPr lang="cs-CZ" cap="all" dirty="0"/>
              <a:t> I.	</a:t>
            </a:r>
            <a:r>
              <a:rPr lang="cs-CZ" dirty="0"/>
              <a:t>                                                       	 Mgr. Jaroslava Pochmonová, Ph.D., Katedra fyzioterapie a RHB, LF MU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403E3CE-A50B-45E6-B9FB-7DDFCDBDC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4F6D12A2-04B0-4E27-8366-807FC7637E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</a:t>
            </a:r>
            <a:r>
              <a:rPr lang="cs-CZ" cap="all" dirty="0" err="1"/>
              <a:t>Tens</a:t>
            </a:r>
            <a:r>
              <a:rPr lang="cs-CZ" cap="all" dirty="0"/>
              <a:t> I.	</a:t>
            </a:r>
            <a:r>
              <a:rPr lang="cs-CZ" dirty="0"/>
              <a:t>                                                       	 Mgr. Jaroslava Pochmonová, Ph.D., Katedra fyzioterapie a RHB, LF MU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65BD684-D301-4B66-A29F-9BA929B92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F3185957-76F2-465B-8BF9-15146175D3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</a:t>
            </a:r>
            <a:r>
              <a:rPr lang="cs-CZ" cap="all" dirty="0" err="1"/>
              <a:t>Tens</a:t>
            </a:r>
            <a:r>
              <a:rPr lang="cs-CZ" cap="all" dirty="0"/>
              <a:t> I.	</a:t>
            </a:r>
            <a:r>
              <a:rPr lang="cs-CZ" dirty="0"/>
              <a:t>                                                       	 Mgr. Jaroslava Pochmonová, Ph.D., Katedra fyzioterapie a RHB, LF MU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06E2E2A-3671-4717-BAC0-6B08546EE4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172C644-B4B2-4456-B046-D07E69FF4C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  <p:sp>
        <p:nvSpPr>
          <p:cNvPr id="12" name="Rectangle 17">
            <a:extLst>
              <a:ext uri="{FF2B5EF4-FFF2-40B4-BE49-F238E27FC236}">
                <a16:creationId xmlns:a16="http://schemas.microsoft.com/office/drawing/2014/main" id="{EAC3A276-C810-4EEA-A51B-8ED31E41B5D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</a:t>
            </a:r>
            <a:r>
              <a:rPr lang="cs-CZ" cap="all" dirty="0" err="1"/>
              <a:t>Tens</a:t>
            </a:r>
            <a:r>
              <a:rPr lang="cs-CZ" cap="all" dirty="0"/>
              <a:t> I.	</a:t>
            </a:r>
            <a:r>
              <a:rPr lang="cs-CZ" dirty="0"/>
              <a:t>                                                       	 Mgr. Jaroslava Pochmonová, Ph.D., Katedra fyzioterapie a RHB, LF MU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65B461AB-2719-4A84-9EB4-8634605ECEE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</a:t>
            </a:r>
            <a:r>
              <a:rPr lang="cs-CZ" cap="all" dirty="0" err="1"/>
              <a:t>Tens</a:t>
            </a:r>
            <a:r>
              <a:rPr lang="cs-CZ" cap="all" dirty="0"/>
              <a:t> I.	</a:t>
            </a:r>
            <a:r>
              <a:rPr lang="cs-CZ" dirty="0"/>
              <a:t>                                                       	 Mgr. Jaroslava Pochmonová, Ph.D., Katedra fyzioterapie a RHB, LF MU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AF1944B5-4EC1-4988-B2F3-808D1BCA98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CFC5B772-DA37-4876-A9CA-B80F891395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</a:t>
            </a:r>
            <a:r>
              <a:rPr lang="cs-CZ" cap="all" dirty="0" err="1"/>
              <a:t>Tens</a:t>
            </a:r>
            <a:r>
              <a:rPr lang="cs-CZ" cap="all" dirty="0"/>
              <a:t> I.	</a:t>
            </a:r>
            <a:r>
              <a:rPr lang="cs-CZ" dirty="0"/>
              <a:t>                                                       	 Mgr. Jaroslava Pochmonová, Ph.D., Katedra fyzioterapie a RHB, LF MU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B56C473-19A4-4D6E-9B32-6F1799260D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</a:t>
            </a:r>
            <a:r>
              <a:rPr lang="cs-CZ" cap="all" dirty="0" err="1"/>
              <a:t>Tens</a:t>
            </a:r>
            <a:r>
              <a:rPr lang="cs-CZ" cap="all" dirty="0"/>
              <a:t> I.	</a:t>
            </a:r>
            <a:r>
              <a:rPr lang="cs-CZ" dirty="0"/>
              <a:t>                                                       	 Mgr. Jaroslava Pochmonová, Ph.D., Katedra fyzioterapie a RHB, LF MU</a:t>
            </a:r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678" r:id="rId2"/>
    <p:sldLayoutId id="2147483684" r:id="rId3"/>
    <p:sldLayoutId id="2147483685" r:id="rId4"/>
    <p:sldLayoutId id="2147483674" r:id="rId5"/>
    <p:sldLayoutId id="2147483688" r:id="rId6"/>
    <p:sldLayoutId id="2147483698" r:id="rId7"/>
    <p:sldLayoutId id="2147483673" r:id="rId8"/>
    <p:sldLayoutId id="2147483675" r:id="rId9"/>
    <p:sldLayoutId id="2147483695" r:id="rId10"/>
    <p:sldLayoutId id="2147483677" r:id="rId11"/>
    <p:sldLayoutId id="2147483690" r:id="rId12"/>
    <p:sldLayoutId id="2147483686" r:id="rId13"/>
    <p:sldLayoutId id="2147483697" r:id="rId14"/>
    <p:sldLayoutId id="2147483696" r:id="rId15"/>
    <p:sldLayoutId id="2147483694" r:id="rId16"/>
    <p:sldLayoutId id="2147483692" r:id="rId17"/>
    <p:sldLayoutId id="2147483693" r:id="rId18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0A59EF-34D7-4B66-A908-400E6A9F08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98502" y="5632341"/>
            <a:ext cx="11361600" cy="698497"/>
          </a:xfrm>
        </p:spPr>
        <p:txBody>
          <a:bodyPr/>
          <a:lstStyle/>
          <a:p>
            <a:pPr algn="ctr"/>
            <a:r>
              <a:rPr lang="cs-CZ" dirty="0"/>
              <a:t>Mgr. Jaroslava Pochmonová, Ph.D.</a:t>
            </a:r>
          </a:p>
          <a:p>
            <a:pPr algn="ctr"/>
            <a:r>
              <a:rPr lang="cs-CZ" dirty="0"/>
              <a:t>Katedra fyzioterapie a RHB, LF MU</a:t>
            </a:r>
            <a:endParaRPr lang="sv-SE" dirty="0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147502C1-F734-48F8-83D0-0DF8469D9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4800" cap="all" dirty="0" err="1"/>
              <a:t>Tens</a:t>
            </a:r>
            <a:r>
              <a:rPr lang="cs-CZ" sz="4800" cap="all" dirty="0"/>
              <a:t> I.</a:t>
            </a:r>
            <a:br>
              <a:rPr lang="cs-CZ" sz="4800" dirty="0"/>
            </a:br>
            <a:br>
              <a:rPr lang="cs-CZ" sz="4800" dirty="0"/>
            </a:br>
            <a:r>
              <a:rPr lang="en-GB" altLang="cs-CZ" cap="small" dirty="0" err="1"/>
              <a:t>Mechani</a:t>
            </a:r>
            <a:r>
              <a:rPr lang="cs-CZ" altLang="cs-CZ" cap="small" dirty="0"/>
              <a:t>s</a:t>
            </a:r>
            <a:r>
              <a:rPr lang="en-GB" altLang="cs-CZ" cap="small" dirty="0"/>
              <a:t>my</a:t>
            </a:r>
            <a:r>
              <a:rPr lang="cs-CZ" altLang="cs-CZ" cap="small" dirty="0"/>
              <a:t>  </a:t>
            </a:r>
            <a:r>
              <a:rPr lang="en-GB" altLang="cs-CZ" cap="small" dirty="0" err="1"/>
              <a:t>analgetického</a:t>
            </a:r>
            <a:r>
              <a:rPr lang="en-GB" altLang="cs-CZ" cap="small" dirty="0"/>
              <a:t> </a:t>
            </a:r>
            <a:r>
              <a:rPr lang="cs-CZ" altLang="cs-CZ" cap="small" dirty="0"/>
              <a:t> </a:t>
            </a:r>
            <a:r>
              <a:rPr lang="en-GB" altLang="cs-CZ" cap="small" dirty="0" err="1"/>
              <a:t>účinku</a:t>
            </a:r>
            <a:endParaRPr lang="cs-CZ" cap="small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31C88F7-6A80-4DA6-A4EE-ED0DD8F4F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3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83"/>
    </mc:Choice>
    <mc:Fallback>
      <p:transition spd="slow" advTm="23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D648C0A-D794-4A81-A13F-1F37C3A1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cs-CZ" dirty="0" err="1"/>
              <a:t>Vrátková</a:t>
            </a:r>
            <a:r>
              <a:rPr lang="en-GB" altLang="cs-CZ" dirty="0"/>
              <a:t> </a:t>
            </a:r>
            <a:r>
              <a:rPr lang="en-GB" altLang="cs-CZ" dirty="0" err="1"/>
              <a:t>teorie</a:t>
            </a:r>
            <a:r>
              <a:rPr lang="en-GB" altLang="cs-CZ" dirty="0"/>
              <a:t> </a:t>
            </a:r>
            <a:r>
              <a:rPr lang="en-GB" altLang="cs-CZ" dirty="0" err="1"/>
              <a:t>bolesti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D3380B-F759-4E8B-92DF-949F9F1C4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dirty="0"/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/>
              <a:t>hradlová</a:t>
            </a:r>
            <a:r>
              <a:rPr lang="cs-CZ" altLang="cs-CZ" dirty="0"/>
              <a:t> teorie</a:t>
            </a:r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/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/>
              <a:t>gate control theory of pain</a:t>
            </a:r>
            <a:endParaRPr lang="cs-CZ" altLang="cs-CZ" dirty="0"/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/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/>
              <a:t>1965 </a:t>
            </a:r>
            <a:r>
              <a:rPr lang="en-GB" altLang="cs-CZ" dirty="0" err="1"/>
              <a:t>Melzack</a:t>
            </a:r>
            <a:r>
              <a:rPr lang="en-GB" altLang="cs-CZ" dirty="0"/>
              <a:t> a Wall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3D1AE7-5602-49AF-8717-E53968490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sv-SE"/>
              <a:t>Fyzikální terapie: Galvanoterapie                                                        Mgr. Jaroslava Pochmonová, Ph.D., Katedra fyzioterapie a RHB, LF MU</a:t>
            </a:r>
            <a:endParaRPr lang="sv-SE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1B6137E-1977-4488-BB0E-72ACE8A3C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13"/>
    </mc:Choice>
    <mc:Fallback>
      <p:transition spd="slow" advTm="39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BA6A84-2D9E-46EB-B3C9-FAD3868A7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cs-CZ" dirty="0" err="1"/>
              <a:t>Vrátková</a:t>
            </a:r>
            <a:r>
              <a:rPr lang="en-GB" altLang="cs-CZ" dirty="0"/>
              <a:t> </a:t>
            </a:r>
            <a:r>
              <a:rPr lang="en-GB" altLang="cs-CZ" dirty="0" err="1"/>
              <a:t>teorie</a:t>
            </a:r>
            <a:r>
              <a:rPr lang="en-GB" altLang="cs-CZ" dirty="0"/>
              <a:t> </a:t>
            </a:r>
            <a:r>
              <a:rPr lang="en-GB" altLang="cs-CZ" dirty="0" err="1"/>
              <a:t>bolesti</a:t>
            </a:r>
            <a:r>
              <a:rPr lang="en-GB" altLang="cs-CZ" dirty="0"/>
              <a:t> I.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70201E-6D9C-4AE8-940E-A8DF39775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r>
              <a:rPr lang="en-GB" altLang="cs-CZ" dirty="0"/>
              <a:t>v </a:t>
            </a:r>
            <a:r>
              <a:rPr lang="cs-CZ" altLang="cs-CZ" dirty="0"/>
              <a:t>zadních</a:t>
            </a:r>
            <a:r>
              <a:rPr lang="en-GB" altLang="cs-CZ" dirty="0"/>
              <a:t> </a:t>
            </a:r>
            <a:r>
              <a:rPr lang="cs-CZ" altLang="cs-CZ" dirty="0"/>
              <a:t>míšních</a:t>
            </a:r>
            <a:r>
              <a:rPr lang="en-GB" altLang="cs-CZ" dirty="0"/>
              <a:t> </a:t>
            </a:r>
            <a:r>
              <a:rPr lang="cs-CZ" altLang="cs-CZ" dirty="0"/>
              <a:t>rozích</a:t>
            </a:r>
            <a:r>
              <a:rPr lang="en-GB" altLang="cs-CZ" dirty="0"/>
              <a:t> – </a:t>
            </a:r>
            <a:r>
              <a:rPr lang="en-GB" altLang="cs-CZ" dirty="0" err="1"/>
              <a:t>vrátka</a:t>
            </a:r>
            <a:r>
              <a:rPr lang="en-GB" altLang="cs-CZ" dirty="0"/>
              <a:t> – </a:t>
            </a:r>
            <a:r>
              <a:rPr lang="en-GB" altLang="cs-CZ" dirty="0" err="1"/>
              <a:t>snižují</a:t>
            </a:r>
            <a:r>
              <a:rPr lang="en-GB" altLang="cs-CZ" dirty="0"/>
              <a:t> </a:t>
            </a:r>
            <a:r>
              <a:rPr lang="en-GB" altLang="cs-CZ" dirty="0" err="1"/>
              <a:t>tok</a:t>
            </a:r>
            <a:r>
              <a:rPr lang="en-GB" altLang="cs-CZ" dirty="0"/>
              <a:t> </a:t>
            </a:r>
            <a:r>
              <a:rPr lang="en-GB" altLang="cs-CZ" dirty="0" err="1"/>
              <a:t>vzruchů</a:t>
            </a:r>
            <a:r>
              <a:rPr lang="en-GB" altLang="cs-CZ" dirty="0"/>
              <a:t> z </a:t>
            </a:r>
            <a:r>
              <a:rPr lang="en-GB" altLang="cs-CZ" dirty="0" err="1"/>
              <a:t>periferie</a:t>
            </a:r>
            <a:r>
              <a:rPr lang="en-GB" altLang="cs-CZ" dirty="0"/>
              <a:t> </a:t>
            </a:r>
            <a:r>
              <a:rPr lang="cs-CZ" altLang="cs-CZ" dirty="0"/>
              <a:t>																						</a:t>
            </a:r>
            <a:r>
              <a:rPr lang="en-GB" altLang="cs-CZ" dirty="0"/>
              <a:t>do CNS</a:t>
            </a:r>
          </a:p>
          <a:p>
            <a:pPr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r>
              <a:rPr lang="en-GB" altLang="cs-CZ" dirty="0" err="1"/>
              <a:t>regulace</a:t>
            </a:r>
            <a:r>
              <a:rPr lang="en-GB" altLang="cs-CZ" dirty="0"/>
              <a:t> prahu pro </a:t>
            </a:r>
            <a:r>
              <a:rPr lang="en-GB" altLang="cs-CZ" dirty="0" err="1"/>
              <a:t>vstup</a:t>
            </a:r>
            <a:r>
              <a:rPr lang="en-GB" altLang="cs-CZ" dirty="0"/>
              <a:t> </a:t>
            </a:r>
            <a:r>
              <a:rPr lang="en-GB" altLang="cs-CZ" dirty="0" err="1"/>
              <a:t>nocicepce</a:t>
            </a:r>
            <a:endParaRPr lang="en-GB" altLang="cs-CZ" dirty="0"/>
          </a:p>
          <a:p>
            <a:pPr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endParaRPr lang="en-GB" altLang="cs-CZ" dirty="0"/>
          </a:p>
          <a:p>
            <a:pPr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r>
              <a:rPr lang="en-GB" altLang="cs-CZ" b="1" dirty="0"/>
              <a:t>ZRM</a:t>
            </a:r>
            <a:r>
              <a:rPr lang="en-GB" altLang="cs-CZ" dirty="0"/>
              <a:t> (lamina II a III </a:t>
            </a:r>
            <a:r>
              <a:rPr lang="en-GB" altLang="cs-CZ" dirty="0" err="1"/>
              <a:t>dle</a:t>
            </a:r>
            <a:r>
              <a:rPr lang="en-GB" altLang="cs-CZ" dirty="0"/>
              <a:t> </a:t>
            </a:r>
            <a:r>
              <a:rPr lang="en-GB" altLang="cs-CZ" dirty="0" err="1"/>
              <a:t>Rexeda</a:t>
            </a:r>
            <a:r>
              <a:rPr lang="en-GB" altLang="cs-CZ" dirty="0"/>
              <a:t>) </a:t>
            </a:r>
            <a:r>
              <a:rPr lang="en-GB" altLang="cs-CZ" dirty="0" err="1"/>
              <a:t>hlavní</a:t>
            </a:r>
            <a:r>
              <a:rPr lang="en-GB" altLang="cs-CZ" dirty="0"/>
              <a:t> role SG </a:t>
            </a:r>
            <a:r>
              <a:rPr lang="en-GB" altLang="cs-CZ" dirty="0" err="1"/>
              <a:t>neurony</a:t>
            </a:r>
            <a:r>
              <a:rPr lang="en-GB" altLang="cs-CZ" dirty="0"/>
              <a:t> (</a:t>
            </a:r>
            <a:r>
              <a:rPr lang="en-GB" altLang="cs-CZ" dirty="0" err="1"/>
              <a:t>substtantia</a:t>
            </a:r>
            <a:r>
              <a:rPr lang="en-GB" altLang="cs-CZ" dirty="0"/>
              <a:t> </a:t>
            </a:r>
            <a:r>
              <a:rPr lang="en-GB" altLang="cs-CZ" dirty="0" err="1"/>
              <a:t>gelatinosa</a:t>
            </a:r>
            <a:r>
              <a:rPr lang="en-GB" altLang="cs-CZ" dirty="0"/>
              <a:t> </a:t>
            </a:r>
            <a:r>
              <a:rPr lang="en-GB" altLang="cs-CZ" dirty="0" err="1"/>
              <a:t>Rolandi</a:t>
            </a:r>
            <a:r>
              <a:rPr lang="en-GB" altLang="cs-CZ" dirty="0"/>
              <a:t> - lamina II)</a:t>
            </a:r>
            <a:endParaRPr lang="cs-CZ" altLang="cs-CZ" dirty="0"/>
          </a:p>
          <a:p>
            <a:pPr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endParaRPr lang="en-GB" altLang="cs-CZ" dirty="0"/>
          </a:p>
          <a:p>
            <a:pPr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r>
              <a:rPr lang="en-GB" altLang="cs-CZ" b="1" dirty="0"/>
              <a:t>SG bb.</a:t>
            </a:r>
            <a:r>
              <a:rPr lang="en-GB" altLang="cs-CZ" dirty="0"/>
              <a:t> </a:t>
            </a:r>
            <a:r>
              <a:rPr lang="en-GB" altLang="cs-CZ" b="1" dirty="0">
                <a:latin typeface="Wingdings" charset="2"/>
                <a:ea typeface="Wingdings" charset="2"/>
                <a:cs typeface="Wingdings" charset="2"/>
              </a:rPr>
              <a:t></a:t>
            </a:r>
            <a:r>
              <a:rPr lang="en-GB" altLang="cs-CZ" dirty="0"/>
              <a:t> </a:t>
            </a:r>
            <a:r>
              <a:rPr lang="en-GB" altLang="cs-CZ" dirty="0" err="1"/>
              <a:t>mechanismus</a:t>
            </a:r>
            <a:r>
              <a:rPr lang="en-GB" altLang="cs-CZ" dirty="0"/>
              <a:t> </a:t>
            </a:r>
            <a:r>
              <a:rPr lang="en-GB" altLang="cs-CZ" dirty="0" err="1"/>
              <a:t>presynaptické</a:t>
            </a:r>
            <a:r>
              <a:rPr lang="en-GB" altLang="cs-CZ" dirty="0"/>
              <a:t> </a:t>
            </a:r>
            <a:r>
              <a:rPr lang="en-GB" altLang="cs-CZ" dirty="0" err="1"/>
              <a:t>inhibice</a:t>
            </a:r>
            <a:r>
              <a:rPr lang="en-GB" altLang="cs-CZ" dirty="0"/>
              <a:t> </a:t>
            </a:r>
            <a:r>
              <a:rPr lang="en-GB" altLang="cs-CZ" b="1" dirty="0">
                <a:latin typeface="Wingdings" charset="2"/>
                <a:ea typeface="Wingdings" charset="2"/>
                <a:cs typeface="Wingdings" charset="2"/>
              </a:rPr>
              <a:t></a:t>
            </a:r>
            <a:r>
              <a:rPr lang="en-GB" altLang="cs-CZ" dirty="0"/>
              <a:t> T bb. (transmission cells </a:t>
            </a:r>
            <a:r>
              <a:rPr lang="cs-CZ" altLang="cs-CZ" dirty="0"/>
              <a:t>																	</a:t>
            </a:r>
            <a:r>
              <a:rPr lang="en-GB" altLang="cs-CZ" dirty="0"/>
              <a:t>v </a:t>
            </a:r>
            <a:r>
              <a:rPr lang="en-GB" altLang="cs-CZ" dirty="0" err="1"/>
              <a:t>Stiling</a:t>
            </a:r>
            <a:r>
              <a:rPr lang="en-GB" altLang="cs-CZ" dirty="0"/>
              <a:t>-Clark </a:t>
            </a:r>
            <a:r>
              <a:rPr lang="en-GB" altLang="cs-CZ" dirty="0" err="1"/>
              <a:t>jádru</a:t>
            </a:r>
            <a:r>
              <a:rPr lang="en-GB" altLang="cs-CZ" dirty="0"/>
              <a:t>) </a:t>
            </a:r>
            <a:r>
              <a:rPr lang="cs-CZ" altLang="cs-CZ" dirty="0"/>
              <a:t>			</a:t>
            </a:r>
            <a:r>
              <a:rPr lang="en-GB" altLang="cs-CZ" sz="2400" dirty="0" err="1"/>
              <a:t>stupeň</a:t>
            </a:r>
            <a:r>
              <a:rPr lang="en-GB" altLang="cs-CZ" sz="2400" dirty="0"/>
              <a:t> </a:t>
            </a:r>
            <a:r>
              <a:rPr lang="en-GB" altLang="cs-CZ" sz="2400" dirty="0" err="1"/>
              <a:t>inhibice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závisí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poměru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aktivity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silných</a:t>
            </a:r>
            <a:r>
              <a:rPr lang="en-GB" altLang="cs-CZ" sz="2400" dirty="0"/>
              <a:t> (large fibres)</a:t>
            </a:r>
            <a:r>
              <a:rPr lang="cs-CZ" altLang="cs-CZ" sz="2400" dirty="0"/>
              <a:t> </a:t>
            </a:r>
            <a:r>
              <a:rPr lang="en-GB" altLang="cs-CZ" sz="2400" dirty="0"/>
              <a:t>a </a:t>
            </a:r>
            <a:r>
              <a:rPr lang="en-GB" altLang="cs-CZ" sz="2400" dirty="0" err="1"/>
              <a:t>slabých</a:t>
            </a:r>
            <a:r>
              <a:rPr lang="en-GB" altLang="cs-CZ" sz="2400" dirty="0"/>
              <a:t> (small fibres) </a:t>
            </a:r>
            <a:r>
              <a:rPr lang="cs-CZ" altLang="cs-CZ" sz="2400" dirty="0"/>
              <a:t>																					</a:t>
            </a:r>
            <a:r>
              <a:rPr lang="en-GB" altLang="cs-CZ" sz="2400" dirty="0" err="1"/>
              <a:t>vláken</a:t>
            </a:r>
            <a:endParaRPr lang="en-GB" altLang="cs-CZ" sz="2400" dirty="0"/>
          </a:p>
          <a:p>
            <a:pPr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endParaRPr lang="en-GB" altLang="cs-CZ" sz="2400" dirty="0"/>
          </a:p>
          <a:p>
            <a:pPr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r>
              <a:rPr lang="en-GB" altLang="cs-CZ" b="1" i="1" dirty="0" err="1"/>
              <a:t>stimuly</a:t>
            </a:r>
            <a:r>
              <a:rPr lang="en-GB" altLang="cs-CZ" b="1" i="1" dirty="0"/>
              <a:t> z A-</a:t>
            </a:r>
            <a:r>
              <a:rPr lang="en-GB" altLang="cs-CZ" b="1" i="1" dirty="0">
                <a:latin typeface="Microsoft Sans Serif" pitchFamily="32" charset="0"/>
                <a:cs typeface="Microsoft Sans Serif" pitchFamily="32" charset="0"/>
              </a:rPr>
              <a:t>β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b="1" dirty="0">
                <a:latin typeface="Wingdings" charset="2"/>
                <a:ea typeface="Wingdings" charset="2"/>
                <a:cs typeface="Wingdings" charset="2"/>
              </a:rPr>
              <a:t>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cs-CZ" altLang="cs-CZ" dirty="0">
                <a:cs typeface="Microsoft Sans Serif" pitchFamily="32" charset="0"/>
              </a:rPr>
              <a:t>uzavírání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vrátek</a:t>
            </a:r>
            <a:r>
              <a:rPr lang="en-GB" altLang="cs-CZ" dirty="0">
                <a:cs typeface="Microsoft Sans Serif" pitchFamily="32" charset="0"/>
              </a:rPr>
              <a:t> (</a:t>
            </a:r>
            <a:r>
              <a:rPr lang="en-GB" altLang="cs-CZ" dirty="0" err="1">
                <a:cs typeface="Microsoft Sans Serif" pitchFamily="32" charset="0"/>
              </a:rPr>
              <a:t>excitační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vliv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na</a:t>
            </a:r>
            <a:r>
              <a:rPr lang="en-GB" altLang="cs-CZ" dirty="0">
                <a:cs typeface="Microsoft Sans Serif" pitchFamily="32" charset="0"/>
              </a:rPr>
              <a:t> SG bb. </a:t>
            </a:r>
            <a:r>
              <a:rPr lang="en-GB" altLang="cs-CZ" b="1" dirty="0">
                <a:latin typeface="Wingdings" charset="2"/>
                <a:ea typeface="Wingdings" charset="2"/>
                <a:cs typeface="Wingdings" charset="2"/>
              </a:rPr>
              <a:t>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zesilují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jejich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vliv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cs-CZ" altLang="cs-CZ" dirty="0">
                <a:cs typeface="Microsoft Sans Serif" pitchFamily="32" charset="0"/>
              </a:rPr>
              <a:t>																</a:t>
            </a:r>
            <a:r>
              <a:rPr lang="en-GB" altLang="cs-CZ" dirty="0" err="1">
                <a:cs typeface="Microsoft Sans Serif" pitchFamily="32" charset="0"/>
              </a:rPr>
              <a:t>na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presynaptickou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inhibici</a:t>
            </a:r>
            <a:r>
              <a:rPr lang="en-GB" altLang="cs-CZ" dirty="0">
                <a:cs typeface="Microsoft Sans Serif" pitchFamily="32" charset="0"/>
              </a:rPr>
              <a:t>)</a:t>
            </a:r>
            <a:endParaRPr lang="cs-CZ" altLang="cs-CZ" dirty="0">
              <a:cs typeface="Microsoft Sans Serif" pitchFamily="32" charset="0"/>
            </a:endParaRPr>
          </a:p>
          <a:p>
            <a:pPr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endParaRPr lang="en-GB" altLang="cs-CZ" dirty="0">
              <a:cs typeface="Microsoft Sans Serif" pitchFamily="32" charset="0"/>
            </a:endParaRPr>
          </a:p>
          <a:p>
            <a:pPr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10700" algn="l"/>
              </a:tabLst>
            </a:pPr>
            <a:r>
              <a:rPr lang="cs-CZ" altLang="cs-CZ" b="1" i="1" dirty="0">
                <a:cs typeface="Microsoft Sans Serif" pitchFamily="32" charset="0"/>
              </a:rPr>
              <a:t>stimuly</a:t>
            </a:r>
            <a:r>
              <a:rPr lang="en-GB" altLang="cs-CZ" b="1" i="1" dirty="0">
                <a:cs typeface="Microsoft Sans Serif" pitchFamily="32" charset="0"/>
              </a:rPr>
              <a:t> z C, A-</a:t>
            </a:r>
            <a:r>
              <a:rPr lang="en-GB" altLang="cs-CZ" b="1" i="1" dirty="0">
                <a:latin typeface="Microsoft Sans Serif" pitchFamily="32" charset="0"/>
                <a:cs typeface="Microsoft Sans Serif" pitchFamily="32" charset="0"/>
              </a:rPr>
              <a:t>δ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b="1" dirty="0">
                <a:latin typeface="Wingdings" charset="2"/>
                <a:ea typeface="Wingdings" charset="2"/>
                <a:cs typeface="Wingdings" charset="2"/>
              </a:rPr>
              <a:t>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otevírání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vrátek</a:t>
            </a:r>
            <a:r>
              <a:rPr lang="en-GB" altLang="cs-CZ" dirty="0">
                <a:cs typeface="Microsoft Sans Serif" pitchFamily="32" charset="0"/>
              </a:rPr>
              <a:t> (</a:t>
            </a:r>
            <a:r>
              <a:rPr lang="en-GB" altLang="cs-CZ" dirty="0" err="1">
                <a:cs typeface="Microsoft Sans Serif" pitchFamily="32" charset="0"/>
              </a:rPr>
              <a:t>ihibičně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ovlivňují</a:t>
            </a:r>
            <a:r>
              <a:rPr lang="en-GB" altLang="cs-CZ" dirty="0">
                <a:cs typeface="Microsoft Sans Serif" pitchFamily="32" charset="0"/>
              </a:rPr>
              <a:t> SG bb. </a:t>
            </a:r>
            <a:r>
              <a:rPr lang="en-GB" altLang="cs-CZ" b="1" dirty="0">
                <a:latin typeface="Wingdings" charset="2"/>
                <a:ea typeface="Wingdings" charset="2"/>
                <a:cs typeface="Wingdings" charset="2"/>
              </a:rPr>
              <a:t>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neuplatňuje</a:t>
            </a:r>
            <a:r>
              <a:rPr lang="en-GB" altLang="cs-CZ" dirty="0">
                <a:cs typeface="Microsoft Sans Serif" pitchFamily="32" charset="0"/>
              </a:rPr>
              <a:t> se </a:t>
            </a:r>
            <a:r>
              <a:rPr lang="cs-CZ" altLang="cs-CZ" dirty="0">
                <a:cs typeface="Microsoft Sans Serif" pitchFamily="32" charset="0"/>
              </a:rPr>
              <a:t>															</a:t>
            </a:r>
            <a:r>
              <a:rPr lang="en-GB" altLang="cs-CZ" dirty="0" err="1">
                <a:cs typeface="Microsoft Sans Serif" pitchFamily="32" charset="0"/>
              </a:rPr>
              <a:t>presynaptická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inhibice</a:t>
            </a:r>
            <a:r>
              <a:rPr lang="cs-CZ" altLang="cs-CZ" dirty="0">
                <a:cs typeface="Microsoft Sans Serif" pitchFamily="32" charset="0"/>
              </a:rPr>
              <a:t>)</a:t>
            </a:r>
            <a:endParaRPr lang="en-GB" altLang="cs-CZ" dirty="0">
              <a:cs typeface="Microsoft Sans Serif" pitchFamily="32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3BC9E3-F9E6-4EA4-BC54-CD7033FB4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Fyzikální terapie: </a:t>
            </a:r>
            <a:r>
              <a:rPr lang="cs-CZ" cap="all"/>
              <a:t>Tens I.	</a:t>
            </a:r>
            <a:r>
              <a:rPr lang="cs-CZ"/>
              <a:t>                                                       	 Mgr. Jaroslava Pochmonová, Ph.D., Katedra fyzioterapie a RHB, LF MU</a:t>
            </a:r>
            <a:endParaRPr lang="cs-CZ" dirty="0"/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19939523-CBC8-4532-A414-00FD118DE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8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122"/>
    </mc:Choice>
    <mc:Fallback>
      <p:transition spd="slow" advTm="320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5A4CEC-954A-4FFA-8A9A-A610BA705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cs-CZ" dirty="0" err="1"/>
              <a:t>Vrátková</a:t>
            </a:r>
            <a:r>
              <a:rPr lang="en-GB" altLang="cs-CZ" dirty="0"/>
              <a:t> </a:t>
            </a:r>
            <a:r>
              <a:rPr lang="en-GB" altLang="cs-CZ" dirty="0" err="1"/>
              <a:t>teorie</a:t>
            </a:r>
            <a:r>
              <a:rPr lang="en-GB" altLang="cs-CZ" dirty="0"/>
              <a:t> </a:t>
            </a:r>
            <a:r>
              <a:rPr lang="en-GB" altLang="cs-CZ" dirty="0" err="1"/>
              <a:t>bolesti</a:t>
            </a:r>
            <a:r>
              <a:rPr lang="en-GB" altLang="cs-CZ" dirty="0"/>
              <a:t> I</a:t>
            </a:r>
            <a:r>
              <a:rPr lang="cs-CZ" altLang="cs-CZ" dirty="0"/>
              <a:t>I.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F4BA2B-2753-4993-9462-5684831ED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63563" indent="-457200"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solidFill>
                  <a:srgbClr val="000000"/>
                </a:solidFill>
              </a:rPr>
              <a:t>neurony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vrátkového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systému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neustále</a:t>
            </a:r>
            <a:r>
              <a:rPr lang="en-GB" altLang="cs-CZ" dirty="0">
                <a:solidFill>
                  <a:srgbClr val="000000"/>
                </a:solidFill>
              </a:rPr>
              <a:t> pod </a:t>
            </a:r>
            <a:r>
              <a:rPr lang="en-GB" altLang="cs-CZ" dirty="0" err="1">
                <a:solidFill>
                  <a:srgbClr val="000000"/>
                </a:solidFill>
              </a:rPr>
              <a:t>vlivem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supraspinálních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			</a:t>
            </a:r>
            <a:r>
              <a:rPr lang="en-GB" altLang="cs-CZ" dirty="0" err="1">
                <a:solidFill>
                  <a:srgbClr val="000000"/>
                </a:solidFill>
              </a:rPr>
              <a:t>struktur</a:t>
            </a:r>
            <a:r>
              <a:rPr lang="en-GB" altLang="cs-CZ" dirty="0">
                <a:solidFill>
                  <a:srgbClr val="000000"/>
                </a:solidFill>
              </a:rPr>
              <a:t> (</a:t>
            </a:r>
            <a:r>
              <a:rPr lang="en-GB" altLang="cs-CZ" dirty="0" err="1">
                <a:solidFill>
                  <a:srgbClr val="000000"/>
                </a:solidFill>
              </a:rPr>
              <a:t>descendentní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dráhy</a:t>
            </a:r>
            <a:r>
              <a:rPr lang="en-GB" altLang="cs-CZ" dirty="0">
                <a:solidFill>
                  <a:srgbClr val="000000"/>
                </a:solidFill>
              </a:rPr>
              <a:t> – tr. </a:t>
            </a:r>
            <a:r>
              <a:rPr lang="en-GB" altLang="cs-CZ" dirty="0" err="1">
                <a:solidFill>
                  <a:srgbClr val="000000"/>
                </a:solidFill>
              </a:rPr>
              <a:t>corticospinalis</a:t>
            </a:r>
            <a:r>
              <a:rPr lang="en-GB" altLang="cs-CZ" dirty="0">
                <a:solidFill>
                  <a:srgbClr val="000000"/>
                </a:solidFill>
              </a:rPr>
              <a:t>,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>
                <a:solidFill>
                  <a:srgbClr val="000000"/>
                </a:solidFill>
              </a:rPr>
              <a:t>tr. </a:t>
            </a:r>
            <a:r>
              <a:rPr lang="en-GB" altLang="cs-CZ" dirty="0" err="1">
                <a:solidFill>
                  <a:srgbClr val="000000"/>
                </a:solidFill>
              </a:rPr>
              <a:t>corticoreticularis</a:t>
            </a:r>
            <a:r>
              <a:rPr lang="en-GB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>
                <a:solidFill>
                  <a:srgbClr val="000000"/>
                </a:solidFill>
              </a:rPr>
              <a:t>		</a:t>
            </a:r>
            <a:r>
              <a:rPr lang="en-GB" altLang="cs-CZ" dirty="0">
                <a:solidFill>
                  <a:srgbClr val="000000"/>
                </a:solidFill>
              </a:rPr>
              <a:t>tr. </a:t>
            </a:r>
            <a:r>
              <a:rPr lang="en-GB" altLang="cs-CZ" dirty="0" err="1">
                <a:solidFill>
                  <a:srgbClr val="000000"/>
                </a:solidFill>
              </a:rPr>
              <a:t>reticulospinalis</a:t>
            </a:r>
            <a:r>
              <a:rPr lang="en-GB" altLang="cs-CZ" dirty="0">
                <a:solidFill>
                  <a:srgbClr val="000000"/>
                </a:solidFill>
              </a:rPr>
              <a:t>, </a:t>
            </a:r>
            <a:r>
              <a:rPr lang="en-GB" altLang="cs-CZ" dirty="0" err="1">
                <a:solidFill>
                  <a:srgbClr val="000000"/>
                </a:solidFill>
              </a:rPr>
              <a:t>extrapyramidové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dráhy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atd</a:t>
            </a:r>
            <a:r>
              <a:rPr lang="en-GB" altLang="cs-CZ" dirty="0">
                <a:solidFill>
                  <a:srgbClr val="000000"/>
                </a:solidFill>
              </a:rPr>
              <a:t>.)</a:t>
            </a:r>
          </a:p>
          <a:p>
            <a:pPr marL="563563" indent="-457200"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>
              <a:solidFill>
                <a:srgbClr val="000000"/>
              </a:solidFill>
            </a:endParaRPr>
          </a:p>
          <a:p>
            <a:pPr marL="563563" indent="-457200"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solidFill>
                  <a:srgbClr val="000000"/>
                </a:solidFill>
              </a:rPr>
              <a:t>supraspinální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ihibice</a:t>
            </a:r>
            <a:r>
              <a:rPr lang="en-GB" altLang="cs-CZ" dirty="0">
                <a:solidFill>
                  <a:srgbClr val="000000"/>
                </a:solidFill>
              </a:rPr>
              <a:t> je </a:t>
            </a:r>
            <a:r>
              <a:rPr lang="en-GB" altLang="cs-CZ" dirty="0" err="1">
                <a:solidFill>
                  <a:srgbClr val="000000"/>
                </a:solidFill>
              </a:rPr>
              <a:t>aktivována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monoaminergními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descendentními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			</a:t>
            </a:r>
            <a:r>
              <a:rPr lang="en-GB" altLang="cs-CZ" dirty="0" err="1">
                <a:solidFill>
                  <a:srgbClr val="000000"/>
                </a:solidFill>
              </a:rPr>
              <a:t>drahami</a:t>
            </a:r>
            <a:endParaRPr lang="cs-CZ" altLang="cs-CZ" dirty="0">
              <a:solidFill>
                <a:srgbClr val="000000"/>
              </a:solidFill>
            </a:endParaRPr>
          </a:p>
          <a:p>
            <a:pPr marL="563563" indent="-457200"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>
              <a:solidFill>
                <a:srgbClr val="000000"/>
              </a:solidFill>
            </a:endParaRPr>
          </a:p>
          <a:p>
            <a:pPr marL="563563" indent="-457200"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solidFill>
                  <a:srgbClr val="000000"/>
                </a:solidFill>
              </a:rPr>
              <a:t>vycházejí</a:t>
            </a:r>
            <a:r>
              <a:rPr lang="en-GB" altLang="cs-CZ" dirty="0">
                <a:solidFill>
                  <a:srgbClr val="000000"/>
                </a:solidFill>
              </a:rPr>
              <a:t> z </a:t>
            </a:r>
            <a:r>
              <a:rPr lang="en-GB" altLang="cs-CZ" dirty="0" err="1">
                <a:solidFill>
                  <a:srgbClr val="000000"/>
                </a:solidFill>
              </a:rPr>
              <a:t>mezencefalických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struktur</a:t>
            </a:r>
            <a:r>
              <a:rPr lang="en-GB" altLang="cs-CZ" dirty="0">
                <a:solidFill>
                  <a:srgbClr val="000000"/>
                </a:solidFill>
              </a:rPr>
              <a:t> – </a:t>
            </a:r>
            <a:r>
              <a:rPr lang="en-GB" altLang="cs-CZ" dirty="0" err="1">
                <a:solidFill>
                  <a:srgbClr val="000000"/>
                </a:solidFill>
              </a:rPr>
              <a:t>centrální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periakveduktální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			</a:t>
            </a:r>
            <a:r>
              <a:rPr lang="en-GB" altLang="cs-CZ" dirty="0" err="1">
                <a:solidFill>
                  <a:srgbClr val="000000"/>
                </a:solidFill>
              </a:rPr>
              <a:t>šedi</a:t>
            </a:r>
            <a:r>
              <a:rPr lang="en-GB" altLang="cs-CZ" dirty="0">
                <a:solidFill>
                  <a:srgbClr val="000000"/>
                </a:solidFill>
              </a:rPr>
              <a:t> a </a:t>
            </a:r>
            <a:r>
              <a:rPr lang="en-GB" altLang="cs-CZ" dirty="0" err="1">
                <a:solidFill>
                  <a:srgbClr val="000000"/>
                </a:solidFill>
              </a:rPr>
              <a:t>sousedních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formatio</a:t>
            </a:r>
            <a:r>
              <a:rPr lang="en-GB" altLang="cs-CZ" dirty="0">
                <a:solidFill>
                  <a:srgbClr val="000000"/>
                </a:solidFill>
              </a:rPr>
              <a:t> reticularis </a:t>
            </a:r>
            <a:r>
              <a:rPr lang="en-GB" altLang="cs-CZ" dirty="0" err="1">
                <a:solidFill>
                  <a:srgbClr val="000000"/>
                </a:solidFill>
              </a:rPr>
              <a:t>lat</a:t>
            </a:r>
            <a:r>
              <a:rPr lang="cs-CZ" altLang="cs-CZ" dirty="0">
                <a:solidFill>
                  <a:srgbClr val="000000"/>
                </a:solidFill>
              </a:rPr>
              <a:t>e</a:t>
            </a:r>
            <a:r>
              <a:rPr lang="en-GB" altLang="cs-CZ" dirty="0" err="1">
                <a:solidFill>
                  <a:srgbClr val="000000"/>
                </a:solidFill>
              </a:rPr>
              <a:t>ralis</a:t>
            </a:r>
            <a:r>
              <a:rPr lang="en-GB" altLang="cs-CZ" dirty="0">
                <a:solidFill>
                  <a:srgbClr val="000000"/>
                </a:solidFill>
              </a:rPr>
              <a:t> (po </a:t>
            </a:r>
            <a:r>
              <a:rPr lang="en-GB" altLang="cs-CZ" dirty="0" err="1">
                <a:solidFill>
                  <a:srgbClr val="000000"/>
                </a:solidFill>
              </a:rPr>
              <a:t>přepojení</a:t>
            </a:r>
            <a:r>
              <a:rPr lang="en-GB" altLang="cs-CZ" dirty="0">
                <a:solidFill>
                  <a:srgbClr val="000000"/>
                </a:solidFill>
              </a:rPr>
              <a:t> v </a:t>
            </a:r>
            <a:r>
              <a:rPr lang="en-GB" altLang="cs-CZ" dirty="0" err="1">
                <a:solidFill>
                  <a:srgbClr val="000000"/>
                </a:solidFill>
              </a:rPr>
              <a:t>ncl</a:t>
            </a:r>
            <a:r>
              <a:rPr lang="en-GB" altLang="cs-CZ" dirty="0">
                <a:solidFill>
                  <a:srgbClr val="000000"/>
                </a:solidFill>
              </a:rPr>
              <a:t>. </a:t>
            </a:r>
            <a:r>
              <a:rPr lang="cs-CZ" altLang="cs-CZ" dirty="0">
                <a:solidFill>
                  <a:srgbClr val="000000"/>
                </a:solidFill>
              </a:rPr>
              <a:t>		</a:t>
            </a:r>
            <a:r>
              <a:rPr lang="en-GB" altLang="cs-CZ" dirty="0">
                <a:solidFill>
                  <a:srgbClr val="000000"/>
                </a:solidFill>
              </a:rPr>
              <a:t>raphe magnus </a:t>
            </a:r>
            <a:r>
              <a:rPr lang="en-GB" altLang="cs-CZ" dirty="0" err="1">
                <a:solidFill>
                  <a:srgbClr val="000000"/>
                </a:solidFill>
              </a:rPr>
              <a:t>končí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na</a:t>
            </a:r>
            <a:r>
              <a:rPr lang="en-GB" altLang="cs-CZ" dirty="0">
                <a:solidFill>
                  <a:srgbClr val="000000"/>
                </a:solidFill>
              </a:rPr>
              <a:t> bb. ZRM) </a:t>
            </a:r>
            <a:r>
              <a:rPr lang="en-GB" altLang="cs-CZ" dirty="0">
                <a:solidFill>
                  <a:srgbClr val="000000"/>
                </a:solidFill>
                <a:latin typeface="Wingdings" charset="2"/>
                <a:ea typeface="Wingdings" charset="2"/>
                <a:cs typeface="Wingdings" charset="2"/>
              </a:rPr>
              <a:t>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prostřednictvím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enkefalinergních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		</a:t>
            </a:r>
            <a:r>
              <a:rPr lang="en-GB" altLang="cs-CZ" dirty="0" err="1">
                <a:solidFill>
                  <a:srgbClr val="000000"/>
                </a:solidFill>
              </a:rPr>
              <a:t>neuronů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vliv </a:t>
            </a:r>
            <a:r>
              <a:rPr lang="en-GB" altLang="cs-CZ" dirty="0" err="1">
                <a:solidFill>
                  <a:srgbClr val="000000"/>
                </a:solidFill>
              </a:rPr>
              <a:t>na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postsynaptickou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inhibici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přenosu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nocicepce</a:t>
            </a:r>
            <a:endParaRPr lang="en-GB" altLang="cs-CZ" dirty="0">
              <a:solidFill>
                <a:srgbClr val="000000"/>
              </a:solidFill>
            </a:endParaRPr>
          </a:p>
          <a:p>
            <a:pPr marL="563563" indent="-457200"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>
              <a:solidFill>
                <a:srgbClr val="000000"/>
              </a:solidFill>
            </a:endParaRPr>
          </a:p>
          <a:p>
            <a:pPr marL="563563" indent="-457200"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solidFill>
                  <a:srgbClr val="000000"/>
                </a:solidFill>
              </a:rPr>
              <a:t>teorie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má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spoustu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námitek</a:t>
            </a:r>
            <a:r>
              <a:rPr lang="en-GB" altLang="cs-CZ" dirty="0">
                <a:solidFill>
                  <a:srgbClr val="000000"/>
                </a:solidFill>
              </a:rPr>
              <a:t>, ale </a:t>
            </a:r>
            <a:r>
              <a:rPr lang="en-GB" altLang="cs-CZ" dirty="0" err="1">
                <a:solidFill>
                  <a:srgbClr val="000000"/>
                </a:solidFill>
              </a:rPr>
              <a:t>stále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jde</a:t>
            </a:r>
            <a:r>
              <a:rPr lang="en-GB" altLang="cs-CZ" dirty="0">
                <a:solidFill>
                  <a:srgbClr val="000000"/>
                </a:solidFill>
              </a:rPr>
              <a:t> o </a:t>
            </a:r>
            <a:r>
              <a:rPr lang="en-GB" altLang="cs-CZ" dirty="0" err="1">
                <a:solidFill>
                  <a:srgbClr val="000000"/>
                </a:solidFill>
              </a:rPr>
              <a:t>nejlépe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experimentálně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			</a:t>
            </a:r>
            <a:r>
              <a:rPr lang="en-GB" altLang="cs-CZ" dirty="0" err="1">
                <a:solidFill>
                  <a:srgbClr val="000000"/>
                </a:solidFill>
              </a:rPr>
              <a:t>doloženou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teorii</a:t>
            </a:r>
            <a:endParaRPr lang="en-GB" altLang="cs-CZ" dirty="0">
              <a:solidFill>
                <a:srgbClr val="000000"/>
              </a:solidFill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D702F4B-696C-4707-8C25-763B4ADD5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Fyzikální terapie: </a:t>
            </a:r>
            <a:r>
              <a:rPr lang="cs-CZ" cap="all"/>
              <a:t>Tens I.	</a:t>
            </a:r>
            <a:r>
              <a:rPr lang="cs-CZ"/>
              <a:t>                                                       	 Mgr. Jaroslava Pochmonová, Ph.D., Katedra fyzioterapie a RHB, LF MU</a:t>
            </a:r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2E3D684-3F4A-4612-9C4C-C27494ED5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65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380"/>
    </mc:Choice>
    <mc:Fallback>
      <p:transition spd="slow" advTm="194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63F602-2904-403D-AB68-E1FFE0D6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cs-CZ" dirty="0" err="1"/>
              <a:t>Vstup</a:t>
            </a:r>
            <a:r>
              <a:rPr lang="en-GB" altLang="cs-CZ" dirty="0"/>
              <a:t> TENS do </a:t>
            </a:r>
            <a:r>
              <a:rPr lang="en-GB" altLang="cs-CZ" dirty="0" err="1"/>
              <a:t>okruhu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5461A5-9324-450A-BAFE-381BAE2A7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/>
              <a:t>přes</a:t>
            </a:r>
            <a:r>
              <a:rPr lang="en-GB" altLang="cs-CZ" dirty="0"/>
              <a:t> </a:t>
            </a:r>
            <a:r>
              <a:rPr lang="en-GB" altLang="cs-CZ" dirty="0" err="1"/>
              <a:t>senzitivní</a:t>
            </a:r>
            <a:r>
              <a:rPr lang="en-GB" altLang="cs-CZ" dirty="0"/>
              <a:t> </a:t>
            </a:r>
            <a:r>
              <a:rPr lang="en-GB" altLang="cs-CZ" b="1" i="1" dirty="0"/>
              <a:t>A-</a:t>
            </a:r>
            <a:r>
              <a:rPr lang="en-GB" altLang="cs-CZ" b="1" i="1" dirty="0">
                <a:latin typeface="Microsoft Sans Serif" pitchFamily="32" charset="0"/>
                <a:cs typeface="Microsoft Sans Serif" pitchFamily="32" charset="0"/>
              </a:rPr>
              <a:t>β</a:t>
            </a:r>
            <a:r>
              <a:rPr lang="en-GB" altLang="cs-CZ" dirty="0"/>
              <a:t> </a:t>
            </a:r>
            <a:r>
              <a:rPr lang="en-GB" altLang="cs-CZ" dirty="0" err="1"/>
              <a:t>vlákna</a:t>
            </a:r>
            <a:r>
              <a:rPr lang="en-GB" altLang="cs-CZ" dirty="0"/>
              <a:t> </a:t>
            </a:r>
            <a:r>
              <a:rPr lang="en-GB" altLang="cs-CZ" dirty="0" err="1"/>
              <a:t>periferního</a:t>
            </a:r>
            <a:r>
              <a:rPr lang="en-GB" altLang="cs-CZ" dirty="0"/>
              <a:t> </a:t>
            </a:r>
            <a:r>
              <a:rPr lang="en-GB" altLang="cs-CZ" dirty="0" err="1"/>
              <a:t>nervu</a:t>
            </a:r>
            <a:endParaRPr lang="cs-CZ" altLang="cs-CZ" dirty="0"/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/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b="1" dirty="0" err="1"/>
              <a:t>šířka</a:t>
            </a:r>
            <a:r>
              <a:rPr lang="en-GB" altLang="cs-CZ" b="1" dirty="0"/>
              <a:t> </a:t>
            </a:r>
            <a:r>
              <a:rPr lang="en-GB" altLang="cs-CZ" b="1" dirty="0" err="1"/>
              <a:t>pulzu</a:t>
            </a:r>
            <a:r>
              <a:rPr lang="en-GB" altLang="cs-CZ" b="1" dirty="0"/>
              <a:t> a </a:t>
            </a:r>
            <a:r>
              <a:rPr lang="en-GB" altLang="cs-CZ" b="1" dirty="0" err="1"/>
              <a:t>přesně</a:t>
            </a:r>
            <a:r>
              <a:rPr lang="en-GB" altLang="cs-CZ" b="1" dirty="0"/>
              <a:t> </a:t>
            </a:r>
            <a:r>
              <a:rPr lang="en-GB" altLang="cs-CZ" b="1" dirty="0" err="1"/>
              <a:t>dozovaná</a:t>
            </a:r>
            <a:r>
              <a:rPr lang="en-GB" altLang="cs-CZ" b="1" dirty="0"/>
              <a:t> </a:t>
            </a:r>
            <a:r>
              <a:rPr lang="en-GB" altLang="cs-CZ" b="1" dirty="0" err="1"/>
              <a:t>intenzita</a:t>
            </a:r>
            <a:r>
              <a:rPr lang="en-GB" altLang="cs-CZ" b="1" dirty="0"/>
              <a:t> !!!</a:t>
            </a:r>
            <a:endParaRPr lang="cs-CZ" altLang="cs-CZ" b="1" dirty="0"/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b="1" dirty="0"/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/>
              <a:t>oblast I/t </a:t>
            </a:r>
            <a:r>
              <a:rPr lang="en-GB" altLang="cs-CZ" dirty="0" err="1"/>
              <a:t>křivky</a:t>
            </a:r>
            <a:r>
              <a:rPr lang="en-GB" altLang="cs-CZ" dirty="0"/>
              <a:t>, </a:t>
            </a:r>
            <a:r>
              <a:rPr lang="en-GB" altLang="cs-CZ" dirty="0" err="1"/>
              <a:t>kde</a:t>
            </a:r>
            <a:r>
              <a:rPr lang="en-GB" altLang="cs-CZ" dirty="0"/>
              <a:t> </a:t>
            </a:r>
            <a:r>
              <a:rPr lang="en-GB" altLang="cs-CZ" dirty="0" err="1"/>
              <a:t>lze</a:t>
            </a:r>
            <a:r>
              <a:rPr lang="en-GB" altLang="cs-CZ" dirty="0"/>
              <a:t> </a:t>
            </a:r>
            <a:r>
              <a:rPr lang="en-GB" altLang="cs-CZ" dirty="0" err="1"/>
              <a:t>selektivně</a:t>
            </a:r>
            <a:r>
              <a:rPr lang="en-GB" altLang="cs-CZ" dirty="0"/>
              <a:t> </a:t>
            </a:r>
            <a:r>
              <a:rPr lang="en-GB" altLang="cs-CZ" dirty="0" err="1"/>
              <a:t>generovat</a:t>
            </a:r>
            <a:r>
              <a:rPr lang="en-GB" altLang="cs-CZ" dirty="0"/>
              <a:t> </a:t>
            </a:r>
            <a:r>
              <a:rPr lang="en-GB" altLang="cs-CZ" dirty="0" err="1"/>
              <a:t>vzruchy</a:t>
            </a:r>
            <a:r>
              <a:rPr lang="en-GB" altLang="cs-CZ" dirty="0"/>
              <a:t> v </a:t>
            </a:r>
            <a:r>
              <a:rPr lang="en-GB" altLang="cs-CZ" b="1" i="1" dirty="0"/>
              <a:t>A-</a:t>
            </a:r>
            <a:r>
              <a:rPr lang="en-GB" altLang="cs-CZ" b="1" i="1" dirty="0">
                <a:latin typeface="Microsoft Sans Serif" pitchFamily="32" charset="0"/>
                <a:cs typeface="Microsoft Sans Serif" pitchFamily="32" charset="0"/>
              </a:rPr>
              <a:t>β</a:t>
            </a:r>
            <a:endParaRPr lang="cs-CZ" altLang="cs-CZ" b="1" i="1" dirty="0">
              <a:latin typeface="Microsoft Sans Serif" pitchFamily="32" charset="0"/>
              <a:cs typeface="Microsoft Sans Serif" pitchFamily="32" charset="0"/>
            </a:endParaRPr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b="1" i="1" dirty="0">
              <a:latin typeface="Microsoft Sans Serif" pitchFamily="32" charset="0"/>
              <a:cs typeface="Microsoft Sans Serif" pitchFamily="32" charset="0"/>
            </a:endParaRPr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/>
              <a:t>impulz</a:t>
            </a:r>
            <a:r>
              <a:rPr lang="en-GB" altLang="cs-CZ" dirty="0"/>
              <a:t> </a:t>
            </a:r>
            <a:r>
              <a:rPr lang="en-GB" altLang="cs-CZ" b="1" dirty="0">
                <a:latin typeface="Wingdings" charset="2"/>
                <a:ea typeface="Wingdings" charset="2"/>
                <a:cs typeface="Wingdings" charset="2"/>
              </a:rPr>
              <a:t></a:t>
            </a:r>
            <a:r>
              <a:rPr lang="en-GB" altLang="cs-CZ" dirty="0"/>
              <a:t> 1000</a:t>
            </a:r>
            <a:r>
              <a:rPr lang="cs-CZ" altLang="cs-CZ" dirty="0"/>
              <a:t> </a:t>
            </a:r>
            <a:r>
              <a:rPr lang="en-GB" altLang="cs-CZ" dirty="0" err="1">
                <a:latin typeface="Microsoft Sans Serif" pitchFamily="32" charset="0"/>
                <a:cs typeface="Microsoft Sans Serif" pitchFamily="32" charset="0"/>
              </a:rPr>
              <a:t>μ</a:t>
            </a:r>
            <a:r>
              <a:rPr lang="en-GB" altLang="cs-CZ" dirty="0" err="1"/>
              <a:t>s</a:t>
            </a:r>
            <a:r>
              <a:rPr lang="en-GB" altLang="cs-CZ" dirty="0"/>
              <a:t>, </a:t>
            </a:r>
            <a:r>
              <a:rPr lang="en-GB" altLang="cs-CZ" dirty="0" err="1"/>
              <a:t>intenzita</a:t>
            </a:r>
            <a:r>
              <a:rPr lang="en-GB" altLang="cs-CZ" dirty="0"/>
              <a:t> </a:t>
            </a:r>
            <a:r>
              <a:rPr lang="en-GB" altLang="cs-CZ" dirty="0" err="1"/>
              <a:t>prahově</a:t>
            </a:r>
            <a:r>
              <a:rPr lang="en-GB" altLang="cs-CZ" dirty="0"/>
              <a:t> </a:t>
            </a:r>
            <a:r>
              <a:rPr lang="en-GB" altLang="cs-CZ" dirty="0" err="1"/>
              <a:t>senzitivní</a:t>
            </a:r>
            <a:endParaRPr lang="cs-CZ" altLang="cs-CZ" dirty="0"/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/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/>
              <a:t>čím</a:t>
            </a:r>
            <a:r>
              <a:rPr lang="en-GB" altLang="cs-CZ" dirty="0"/>
              <a:t> </a:t>
            </a:r>
            <a:r>
              <a:rPr lang="en-GB" altLang="cs-CZ" b="1" dirty="0">
                <a:latin typeface="Wingdings" charset="2"/>
                <a:ea typeface="Wingdings" charset="2"/>
                <a:cs typeface="Wingdings" charset="2"/>
              </a:rPr>
              <a:t></a:t>
            </a:r>
            <a:r>
              <a:rPr lang="en-GB" altLang="cs-CZ" dirty="0"/>
              <a:t> </a:t>
            </a:r>
            <a:r>
              <a:rPr lang="en-GB" altLang="cs-CZ" dirty="0" err="1"/>
              <a:t>impulz</a:t>
            </a:r>
            <a:r>
              <a:rPr lang="en-GB" altLang="cs-CZ" dirty="0"/>
              <a:t> </a:t>
            </a:r>
            <a:r>
              <a:rPr lang="en-GB" altLang="cs-CZ" dirty="0" err="1"/>
              <a:t>tím</a:t>
            </a:r>
            <a:r>
              <a:rPr lang="en-GB" altLang="cs-CZ" dirty="0"/>
              <a:t> </a:t>
            </a:r>
            <a:r>
              <a:rPr lang="en-GB" altLang="cs-CZ" dirty="0" err="1"/>
              <a:t>větší</a:t>
            </a:r>
            <a:r>
              <a:rPr lang="cs-CZ" altLang="cs-CZ" dirty="0"/>
              <a:t> </a:t>
            </a:r>
            <a:r>
              <a:rPr lang="en-GB" altLang="cs-CZ" dirty="0" err="1"/>
              <a:t>roz</a:t>
            </a:r>
            <a:r>
              <a:rPr lang="cs-CZ" altLang="cs-CZ" dirty="0"/>
              <a:t>d</a:t>
            </a:r>
            <a:r>
              <a:rPr lang="en-GB" altLang="cs-CZ" dirty="0" err="1"/>
              <a:t>íl</a:t>
            </a:r>
            <a:r>
              <a:rPr lang="en-GB" altLang="cs-CZ" dirty="0"/>
              <a:t> v </a:t>
            </a:r>
            <a:r>
              <a:rPr lang="en-GB" altLang="cs-CZ" dirty="0" err="1"/>
              <a:t>intenzitě</a:t>
            </a:r>
            <a:r>
              <a:rPr lang="en-GB" altLang="cs-CZ" dirty="0"/>
              <a:t> </a:t>
            </a:r>
            <a:r>
              <a:rPr lang="en-GB" altLang="cs-CZ" dirty="0" err="1"/>
              <a:t>stimulující</a:t>
            </a:r>
            <a:r>
              <a:rPr lang="en-GB" altLang="cs-CZ" dirty="0"/>
              <a:t> </a:t>
            </a:r>
            <a:r>
              <a:rPr lang="en-GB" altLang="cs-CZ" dirty="0" err="1"/>
              <a:t>jednotlivé</a:t>
            </a:r>
            <a:r>
              <a:rPr lang="en-GB" altLang="cs-CZ" dirty="0"/>
              <a:t> </a:t>
            </a:r>
            <a:r>
              <a:rPr lang="en-GB" altLang="cs-CZ" dirty="0" err="1"/>
              <a:t>typy</a:t>
            </a:r>
            <a:r>
              <a:rPr lang="en-GB" altLang="cs-CZ" dirty="0"/>
              <a:t> </a:t>
            </a:r>
            <a:r>
              <a:rPr lang="en-GB" altLang="cs-CZ" dirty="0" err="1"/>
              <a:t>vláken</a:t>
            </a:r>
            <a:endParaRPr lang="en-GB" altLang="cs-CZ" dirty="0"/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/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/>
              <a:t>experimentálně</a:t>
            </a:r>
            <a:r>
              <a:rPr lang="en-GB" altLang="cs-CZ" dirty="0"/>
              <a:t>: </a:t>
            </a:r>
            <a:r>
              <a:rPr lang="en-GB" altLang="cs-CZ" dirty="0" err="1"/>
              <a:t>puls</a:t>
            </a:r>
            <a:r>
              <a:rPr lang="en-GB" altLang="cs-CZ" dirty="0"/>
              <a:t> </a:t>
            </a:r>
            <a:r>
              <a:rPr lang="en-GB" altLang="cs-CZ" b="1" dirty="0">
                <a:latin typeface="Wingdings" charset="2"/>
                <a:ea typeface="Wingdings" charset="2"/>
                <a:cs typeface="Wingdings" charset="2"/>
              </a:rPr>
              <a:t></a:t>
            </a:r>
            <a:r>
              <a:rPr lang="en-GB" altLang="cs-CZ" dirty="0"/>
              <a:t> 100</a:t>
            </a:r>
            <a:r>
              <a:rPr lang="cs-CZ" altLang="cs-CZ" dirty="0"/>
              <a:t> </a:t>
            </a:r>
            <a:r>
              <a:rPr lang="en-GB" altLang="cs-CZ" dirty="0" err="1">
                <a:latin typeface="Microsoft Sans Serif" pitchFamily="32" charset="0"/>
                <a:cs typeface="Microsoft Sans Serif" pitchFamily="32" charset="0"/>
              </a:rPr>
              <a:t>μ</a:t>
            </a:r>
            <a:r>
              <a:rPr lang="en-GB" altLang="cs-CZ" dirty="0" err="1"/>
              <a:t>s</a:t>
            </a:r>
            <a:r>
              <a:rPr lang="en-GB" altLang="cs-CZ" dirty="0"/>
              <a:t> </a:t>
            </a:r>
            <a:r>
              <a:rPr lang="en-GB" altLang="cs-CZ" dirty="0" err="1"/>
              <a:t>práh</a:t>
            </a:r>
            <a:r>
              <a:rPr lang="en-GB" altLang="cs-CZ" dirty="0"/>
              <a:t> </a:t>
            </a:r>
            <a:r>
              <a:rPr lang="en-GB" altLang="cs-CZ" dirty="0" err="1"/>
              <a:t>dráždivosti</a:t>
            </a:r>
            <a:r>
              <a:rPr lang="en-GB" altLang="cs-CZ" dirty="0"/>
              <a:t> A-</a:t>
            </a:r>
            <a:r>
              <a:rPr lang="en-GB" altLang="cs-CZ" dirty="0">
                <a:latin typeface="Microsoft Sans Serif" pitchFamily="32" charset="0"/>
                <a:cs typeface="Microsoft Sans Serif" pitchFamily="32" charset="0"/>
              </a:rPr>
              <a:t>α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/>
              <a:t>mezi</a:t>
            </a:r>
            <a:r>
              <a:rPr lang="en-GB" altLang="cs-CZ" dirty="0"/>
              <a:t> </a:t>
            </a:r>
            <a:r>
              <a:rPr lang="en-GB" altLang="cs-CZ" dirty="0" err="1"/>
              <a:t>prahy</a:t>
            </a:r>
            <a:r>
              <a:rPr lang="en-GB" altLang="cs-CZ" dirty="0"/>
              <a:t> </a:t>
            </a:r>
            <a:r>
              <a:rPr lang="en-GB" altLang="cs-CZ" b="1" i="1" dirty="0"/>
              <a:t>A-</a:t>
            </a:r>
            <a:r>
              <a:rPr lang="en-GB" altLang="cs-CZ" b="1" i="1" dirty="0">
                <a:latin typeface="Microsoft Sans Serif" pitchFamily="32" charset="0"/>
                <a:cs typeface="Microsoft Sans Serif" pitchFamily="32" charset="0"/>
              </a:rPr>
              <a:t>β </a:t>
            </a:r>
            <a:r>
              <a:rPr lang="en-GB" altLang="cs-CZ" b="1" i="1" dirty="0"/>
              <a:t>a </a:t>
            </a:r>
            <a:r>
              <a:rPr lang="en-GB" altLang="cs-CZ" b="1" i="1" dirty="0">
                <a:cs typeface="Microsoft Sans Serif" pitchFamily="32" charset="0"/>
              </a:rPr>
              <a:t>A-</a:t>
            </a:r>
            <a:r>
              <a:rPr lang="en-GB" altLang="cs-CZ" b="1" i="1" dirty="0">
                <a:latin typeface="Microsoft Sans Serif" pitchFamily="32" charset="0"/>
                <a:cs typeface="Microsoft Sans Serif" pitchFamily="32" charset="0"/>
              </a:rPr>
              <a:t>δ</a:t>
            </a:r>
          </a:p>
          <a:p>
            <a:pPr>
              <a:lnSpc>
                <a:spcPct val="94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b="1" i="1" dirty="0">
              <a:latin typeface="Microsoft Sans Serif" pitchFamily="32" charset="0"/>
              <a:cs typeface="Microsoft Sans Serif" pitchFamily="32" charset="0"/>
            </a:endParaRPr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/>
              <a:t>pozor</a:t>
            </a:r>
            <a:r>
              <a:rPr lang="en-GB" altLang="cs-CZ" dirty="0"/>
              <a:t>!!! </a:t>
            </a:r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/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/>
              <a:t>puls</a:t>
            </a:r>
            <a:r>
              <a:rPr lang="en-GB" altLang="cs-CZ" dirty="0"/>
              <a:t> </a:t>
            </a:r>
            <a:r>
              <a:rPr lang="en-GB" altLang="cs-CZ" b="1" dirty="0">
                <a:latin typeface="Wingdings" charset="2"/>
                <a:ea typeface="Wingdings" charset="2"/>
                <a:cs typeface="Wingdings" charset="2"/>
              </a:rPr>
              <a:t></a:t>
            </a:r>
            <a:r>
              <a:rPr lang="en-GB" altLang="cs-CZ" dirty="0"/>
              <a:t> 100</a:t>
            </a:r>
            <a:r>
              <a:rPr lang="cs-CZ" altLang="cs-CZ" dirty="0"/>
              <a:t> </a:t>
            </a:r>
            <a:r>
              <a:rPr lang="en-GB" altLang="cs-CZ" dirty="0" err="1">
                <a:latin typeface="Microsoft Sans Serif" pitchFamily="32" charset="0"/>
                <a:cs typeface="Microsoft Sans Serif" pitchFamily="32" charset="0"/>
              </a:rPr>
              <a:t>μ</a:t>
            </a:r>
            <a:r>
              <a:rPr lang="en-GB" altLang="cs-CZ" dirty="0" err="1"/>
              <a:t>s</a:t>
            </a:r>
            <a:r>
              <a:rPr lang="en-GB" altLang="cs-CZ" dirty="0"/>
              <a:t> + </a:t>
            </a:r>
            <a:r>
              <a:rPr lang="en-GB" altLang="cs-CZ" dirty="0" err="1"/>
              <a:t>intenzita</a:t>
            </a:r>
            <a:r>
              <a:rPr lang="en-GB" altLang="cs-CZ" dirty="0"/>
              <a:t> </a:t>
            </a:r>
            <a:r>
              <a:rPr lang="en-GB" altLang="cs-CZ" dirty="0" err="1"/>
              <a:t>prahově</a:t>
            </a:r>
            <a:r>
              <a:rPr lang="en-GB" altLang="cs-CZ" dirty="0"/>
              <a:t> </a:t>
            </a:r>
            <a:r>
              <a:rPr lang="en-GB" altLang="cs-CZ" dirty="0" err="1"/>
              <a:t>až</a:t>
            </a:r>
            <a:r>
              <a:rPr lang="en-GB" altLang="cs-CZ" dirty="0"/>
              <a:t> </a:t>
            </a:r>
            <a:r>
              <a:rPr lang="en-GB" altLang="cs-CZ" dirty="0" err="1"/>
              <a:t>nadprahově</a:t>
            </a:r>
            <a:r>
              <a:rPr lang="en-GB" altLang="cs-CZ" dirty="0"/>
              <a:t> </a:t>
            </a:r>
            <a:r>
              <a:rPr lang="en-GB" altLang="cs-CZ" dirty="0" err="1"/>
              <a:t>senzitivní</a:t>
            </a:r>
            <a:r>
              <a:rPr lang="en-GB" altLang="cs-CZ" dirty="0"/>
              <a:t> </a:t>
            </a:r>
            <a:r>
              <a:rPr lang="cs-CZ" altLang="cs-CZ" dirty="0"/>
              <a:t>										</a:t>
            </a:r>
            <a:r>
              <a:rPr lang="en-GB" altLang="cs-CZ" dirty="0"/>
              <a:t>(</a:t>
            </a:r>
            <a:r>
              <a:rPr lang="en-GB" altLang="cs-CZ" dirty="0" err="1"/>
              <a:t>vždy</a:t>
            </a:r>
            <a:r>
              <a:rPr lang="en-GB" altLang="cs-CZ" dirty="0"/>
              <a:t> </a:t>
            </a:r>
            <a:r>
              <a:rPr lang="en-GB" altLang="cs-CZ" dirty="0" err="1"/>
              <a:t>podprahově</a:t>
            </a:r>
            <a:r>
              <a:rPr lang="en-GB" altLang="cs-CZ" dirty="0"/>
              <a:t> </a:t>
            </a:r>
            <a:r>
              <a:rPr lang="en-GB" altLang="cs-CZ" dirty="0" err="1"/>
              <a:t>motorická</a:t>
            </a:r>
            <a:r>
              <a:rPr lang="en-GB" altLang="cs-CZ" dirty="0"/>
              <a:t>)  </a:t>
            </a:r>
            <a:r>
              <a:rPr lang="en-GB" altLang="cs-CZ" b="1" dirty="0">
                <a:latin typeface="Wingdings" charset="2"/>
                <a:ea typeface="Wingdings" charset="2"/>
                <a:cs typeface="Wingdings" charset="2"/>
              </a:rPr>
              <a:t></a:t>
            </a:r>
            <a:r>
              <a:rPr lang="cs-CZ" altLang="cs-CZ" b="1" dirty="0">
                <a:latin typeface="Wingdings" charset="2"/>
                <a:ea typeface="Wingdings" charset="2"/>
                <a:cs typeface="Wingdings" charset="2"/>
              </a:rPr>
              <a:t> </a:t>
            </a:r>
            <a:r>
              <a:rPr lang="en-GB" altLang="cs-CZ" b="1" i="1" dirty="0" err="1"/>
              <a:t>selektivní</a:t>
            </a:r>
            <a:r>
              <a:rPr lang="en-GB" altLang="cs-CZ" b="1" i="1" dirty="0"/>
              <a:t> </a:t>
            </a:r>
            <a:r>
              <a:rPr lang="en-GB" altLang="cs-CZ" b="1" i="1" dirty="0" err="1"/>
              <a:t>generace</a:t>
            </a:r>
            <a:r>
              <a:rPr lang="en-GB" altLang="cs-CZ" b="1" i="1" dirty="0"/>
              <a:t> </a:t>
            </a:r>
            <a:r>
              <a:rPr lang="en-GB" altLang="cs-CZ" b="1" i="1" dirty="0" err="1"/>
              <a:t>vzruchů</a:t>
            </a:r>
            <a:r>
              <a:rPr lang="en-GB" altLang="cs-CZ" b="1" i="1" dirty="0"/>
              <a:t> v A-</a:t>
            </a:r>
            <a:r>
              <a:rPr lang="en-GB" altLang="cs-CZ" b="1" i="1" dirty="0">
                <a:latin typeface="Microsoft Sans Serif" pitchFamily="32" charset="0"/>
                <a:cs typeface="Microsoft Sans Serif" pitchFamily="32" charset="0"/>
              </a:rPr>
              <a:t>β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1F0BB58-2411-479F-8543-6B34287C5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Fyzikální terapie: </a:t>
            </a:r>
            <a:r>
              <a:rPr lang="cs-CZ" cap="all"/>
              <a:t>Tens I.	</a:t>
            </a:r>
            <a:r>
              <a:rPr lang="cs-CZ"/>
              <a:t>                                                       	 Mgr. Jaroslava Pochmonová, Ph.D., Katedra fyzioterapie a RHB, LF MU</a:t>
            </a:r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FA10B32-65A0-4578-85C9-7AE0608C4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03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425"/>
    </mc:Choice>
    <mc:Fallback>
      <p:transition spd="slow" advTm="303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83E193-382F-4C15-B325-6DD6E4CA0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cs-CZ" dirty="0" err="1"/>
              <a:t>Endorfinová</a:t>
            </a:r>
            <a:r>
              <a:rPr lang="en-GB" altLang="cs-CZ" dirty="0"/>
              <a:t> </a:t>
            </a:r>
            <a:r>
              <a:rPr lang="en-GB" altLang="cs-CZ" dirty="0" err="1"/>
              <a:t>teorie</a:t>
            </a:r>
            <a:r>
              <a:rPr lang="en-GB" altLang="cs-CZ" dirty="0"/>
              <a:t> </a:t>
            </a:r>
            <a:r>
              <a:rPr lang="en-GB" altLang="cs-CZ" dirty="0" err="1"/>
              <a:t>bolesti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24E30F-2DDE-4B44-94BE-5746DE3CE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dirty="0"/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/>
              <a:t>neurosekreční</a:t>
            </a:r>
            <a:r>
              <a:rPr lang="en-GB" altLang="cs-CZ" dirty="0"/>
              <a:t>, </a:t>
            </a:r>
            <a:r>
              <a:rPr lang="en-GB" altLang="cs-CZ" dirty="0" err="1"/>
              <a:t>humorální</a:t>
            </a:r>
            <a:r>
              <a:rPr lang="en-GB" altLang="cs-CZ" dirty="0"/>
              <a:t>, </a:t>
            </a:r>
            <a:r>
              <a:rPr lang="en-GB" altLang="cs-CZ" dirty="0" err="1"/>
              <a:t>enkefalinová</a:t>
            </a:r>
            <a:r>
              <a:rPr lang="en-GB" altLang="cs-CZ" dirty="0"/>
              <a:t> </a:t>
            </a:r>
            <a:r>
              <a:rPr lang="en-GB" altLang="cs-CZ" dirty="0" err="1"/>
              <a:t>teorie</a:t>
            </a:r>
            <a:r>
              <a:rPr lang="en-GB" altLang="cs-CZ" dirty="0"/>
              <a:t> </a:t>
            </a:r>
            <a:r>
              <a:rPr lang="en-GB" altLang="cs-CZ" dirty="0" err="1"/>
              <a:t>bolesti</a:t>
            </a:r>
            <a:endParaRPr lang="cs-CZ" altLang="cs-CZ" dirty="0"/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/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/>
              <a:t>1974 </a:t>
            </a:r>
            <a:r>
              <a:rPr lang="en-GB" altLang="cs-CZ" dirty="0" err="1"/>
              <a:t>Terenius</a:t>
            </a:r>
            <a:r>
              <a:rPr lang="en-GB" altLang="cs-CZ" dirty="0"/>
              <a:t>, 1978 </a:t>
            </a:r>
            <a:r>
              <a:rPr lang="en-GB" altLang="cs-CZ" dirty="0" err="1"/>
              <a:t>Waldström</a:t>
            </a:r>
            <a:endParaRPr lang="cs-CZ" altLang="cs-CZ" dirty="0"/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/>
          </a:p>
          <a:p>
            <a:pPr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/>
              <a:t>1985 Wil</a:t>
            </a:r>
            <a:r>
              <a:rPr lang="cs-CZ" altLang="cs-CZ" dirty="0"/>
              <a:t>l</a:t>
            </a:r>
            <a:r>
              <a:rPr lang="en-GB" altLang="cs-CZ" dirty="0"/>
              <a:t>is</a:t>
            </a:r>
            <a:r>
              <a:rPr lang="cs-CZ" altLang="cs-CZ" dirty="0"/>
              <a:t>																				</a:t>
            </a:r>
            <a:r>
              <a:rPr lang="en-GB" altLang="cs-CZ" dirty="0" err="1"/>
              <a:t>aplikaci</a:t>
            </a:r>
            <a:r>
              <a:rPr lang="en-GB" altLang="cs-CZ" dirty="0"/>
              <a:t> TENS </a:t>
            </a:r>
            <a:r>
              <a:rPr lang="en-GB" altLang="cs-CZ" dirty="0" err="1"/>
              <a:t>provází</a:t>
            </a:r>
            <a:r>
              <a:rPr lang="en-GB" altLang="cs-CZ" dirty="0"/>
              <a:t> </a:t>
            </a:r>
            <a:r>
              <a:rPr lang="en-GB" altLang="cs-CZ" dirty="0" err="1"/>
              <a:t>zvýšení</a:t>
            </a:r>
            <a:r>
              <a:rPr lang="en-GB" altLang="cs-CZ" dirty="0"/>
              <a:t> </a:t>
            </a:r>
            <a:r>
              <a:rPr lang="en-GB" altLang="cs-CZ" dirty="0" err="1"/>
              <a:t>hladiny</a:t>
            </a:r>
            <a:r>
              <a:rPr lang="en-GB" altLang="cs-CZ" dirty="0"/>
              <a:t> </a:t>
            </a:r>
            <a:r>
              <a:rPr lang="en-GB" altLang="cs-CZ" dirty="0" err="1"/>
              <a:t>endorfinů</a:t>
            </a:r>
            <a:r>
              <a:rPr lang="en-GB" altLang="cs-CZ" dirty="0"/>
              <a:t> CNS a </a:t>
            </a:r>
            <a:r>
              <a:rPr lang="en-GB" altLang="cs-CZ" dirty="0" err="1"/>
              <a:t>krvi</a:t>
            </a:r>
            <a:endParaRPr lang="en-GB" alt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008FF36-F94F-4B40-A329-B3F0A1F37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Fyzikální terapie: </a:t>
            </a:r>
            <a:r>
              <a:rPr lang="cs-CZ" cap="all"/>
              <a:t>Tens I.	</a:t>
            </a:r>
            <a:r>
              <a:rPr lang="cs-CZ"/>
              <a:t>                                                       	 Mgr. Jaroslava Pochmonová, Ph.D., Katedra fyzioterapie a RHB, LF MU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97BE29D-BB3E-4372-BE18-3AD990AD2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7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262"/>
    </mc:Choice>
    <mc:Fallback>
      <p:transition spd="slow" advTm="145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A8560A-C1F2-4CB2-8F2A-9C3396AEE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/>
              <a:t>Vstup TENS v rámci endorfinové teorie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4496F8-87E0-4487-939C-79394064A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dirty="0"/>
              <a:t>f </a:t>
            </a:r>
            <a:r>
              <a:rPr lang="en-GB" altLang="cs-CZ" dirty="0"/>
              <a:t>=</a:t>
            </a:r>
            <a:r>
              <a:rPr lang="cs-CZ" altLang="cs-CZ" dirty="0"/>
              <a:t> </a:t>
            </a:r>
            <a:r>
              <a:rPr lang="en-GB" altLang="cs-CZ" dirty="0"/>
              <a:t>2</a:t>
            </a:r>
            <a:r>
              <a:rPr lang="cs-CZ" altLang="cs-CZ" dirty="0"/>
              <a:t> </a:t>
            </a:r>
            <a:r>
              <a:rPr lang="en-GB" altLang="cs-CZ" dirty="0"/>
              <a:t>Hz, </a:t>
            </a:r>
            <a:r>
              <a:rPr lang="en-GB" altLang="cs-CZ" dirty="0" err="1"/>
              <a:t>relativně</a:t>
            </a:r>
            <a:r>
              <a:rPr lang="en-GB" altLang="cs-CZ" dirty="0"/>
              <a:t> </a:t>
            </a:r>
            <a:r>
              <a:rPr lang="en-GB" altLang="cs-CZ" dirty="0" err="1"/>
              <a:t>vys</a:t>
            </a:r>
            <a:r>
              <a:rPr lang="cs-CZ" altLang="cs-CZ" dirty="0" err="1"/>
              <a:t>oká</a:t>
            </a:r>
            <a:r>
              <a:rPr lang="en-GB" altLang="cs-CZ" dirty="0"/>
              <a:t> </a:t>
            </a:r>
            <a:r>
              <a:rPr lang="en-GB" altLang="cs-CZ" dirty="0" err="1"/>
              <a:t>intenzita</a:t>
            </a:r>
            <a:r>
              <a:rPr lang="en-GB" altLang="cs-CZ" dirty="0"/>
              <a:t> (</a:t>
            </a:r>
            <a:r>
              <a:rPr lang="en-GB" altLang="cs-CZ" dirty="0" err="1"/>
              <a:t>až</a:t>
            </a:r>
            <a:r>
              <a:rPr lang="en-GB" altLang="cs-CZ" dirty="0"/>
              <a:t> </a:t>
            </a:r>
            <a:r>
              <a:rPr lang="en-GB" altLang="cs-CZ" dirty="0" err="1"/>
              <a:t>prahově</a:t>
            </a:r>
            <a:r>
              <a:rPr lang="en-GB" altLang="cs-CZ" dirty="0"/>
              <a:t> </a:t>
            </a:r>
            <a:r>
              <a:rPr lang="en-GB" altLang="cs-CZ" dirty="0" err="1"/>
              <a:t>algická</a:t>
            </a:r>
            <a:r>
              <a:rPr lang="en-GB" altLang="cs-CZ" dirty="0"/>
              <a:t>), </a:t>
            </a:r>
            <a:r>
              <a:rPr lang="en-GB" altLang="cs-CZ" dirty="0" err="1"/>
              <a:t>puls</a:t>
            </a:r>
            <a:r>
              <a:rPr lang="en-GB" altLang="cs-CZ" dirty="0"/>
              <a:t> </a:t>
            </a:r>
            <a:r>
              <a:rPr lang="cs-CZ" altLang="cs-CZ" dirty="0"/>
              <a:t>																				delší</a:t>
            </a:r>
            <a:r>
              <a:rPr lang="en-GB" altLang="cs-CZ" dirty="0"/>
              <a:t> 500</a:t>
            </a:r>
            <a:r>
              <a:rPr lang="en-GB" altLang="cs-CZ" dirty="0">
                <a:cs typeface="Microsoft Sans Serif" pitchFamily="32" charset="0"/>
              </a:rPr>
              <a:t>μs</a:t>
            </a:r>
          </a:p>
          <a:p>
            <a:pPr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cs typeface="Microsoft Sans Serif" pitchFamily="32" charset="0"/>
              </a:rPr>
              <a:t>účinek</a:t>
            </a:r>
            <a:r>
              <a:rPr lang="en-GB" altLang="cs-CZ" dirty="0">
                <a:cs typeface="Microsoft Sans Serif" pitchFamily="32" charset="0"/>
              </a:rPr>
              <a:t>: </a:t>
            </a:r>
            <a:r>
              <a:rPr lang="en-GB" altLang="cs-CZ" dirty="0" err="1">
                <a:cs typeface="Microsoft Sans Serif" pitchFamily="32" charset="0"/>
              </a:rPr>
              <a:t>blokáda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fyziologických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mechanizmů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nocicepce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na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různých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cs-CZ" altLang="cs-CZ" dirty="0">
                <a:cs typeface="Microsoft Sans Serif" pitchFamily="32" charset="0"/>
              </a:rPr>
              <a:t>																			</a:t>
            </a:r>
            <a:r>
              <a:rPr lang="en-GB" altLang="cs-CZ" dirty="0" err="1">
                <a:cs typeface="Microsoft Sans Serif" pitchFamily="32" charset="0"/>
              </a:rPr>
              <a:t>etážích</a:t>
            </a:r>
            <a:r>
              <a:rPr lang="en-GB" altLang="cs-CZ" dirty="0">
                <a:cs typeface="Microsoft Sans Serif" pitchFamily="32" charset="0"/>
              </a:rPr>
              <a:t> CNS</a:t>
            </a:r>
          </a:p>
          <a:p>
            <a:pPr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cs typeface="Microsoft Sans Serif" pitchFamily="32" charset="0"/>
              </a:rPr>
              <a:t>excitační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blokáda</a:t>
            </a:r>
            <a:r>
              <a:rPr lang="en-GB" altLang="cs-CZ" dirty="0">
                <a:cs typeface="Microsoft Sans Serif" pitchFamily="32" charset="0"/>
              </a:rPr>
              <a:t> – </a:t>
            </a:r>
            <a:r>
              <a:rPr lang="en-GB" altLang="cs-CZ" dirty="0" err="1">
                <a:cs typeface="Microsoft Sans Serif" pitchFamily="32" charset="0"/>
              </a:rPr>
              <a:t>selektivní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excitace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buď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b="1" i="1" dirty="0">
                <a:cs typeface="Microsoft Sans Serif" pitchFamily="32" charset="0"/>
              </a:rPr>
              <a:t>A-β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nebo</a:t>
            </a:r>
            <a:r>
              <a:rPr lang="en-GB" altLang="cs-CZ" b="1" dirty="0">
                <a:cs typeface="Microsoft Sans Serif" pitchFamily="32" charset="0"/>
              </a:rPr>
              <a:t> </a:t>
            </a:r>
            <a:r>
              <a:rPr lang="en-GB" altLang="cs-CZ" b="1" i="1" dirty="0">
                <a:cs typeface="Microsoft Sans Serif" pitchFamily="32" charset="0"/>
              </a:rPr>
              <a:t>A-δ a C </a:t>
            </a:r>
            <a:r>
              <a:rPr lang="cs-CZ" altLang="cs-CZ" b="1" i="1" dirty="0">
                <a:cs typeface="Microsoft Sans Serif" pitchFamily="32" charset="0"/>
              </a:rPr>
              <a:t>				</a:t>
            </a:r>
            <a:r>
              <a:rPr lang="en-GB" altLang="cs-CZ" b="1" i="1" dirty="0" err="1">
                <a:cs typeface="Microsoft Sans Serif" pitchFamily="32" charset="0"/>
              </a:rPr>
              <a:t>vláken</a:t>
            </a:r>
            <a:r>
              <a:rPr lang="en-GB" altLang="cs-CZ" b="1" i="1" dirty="0">
                <a:cs typeface="Microsoft Sans Serif" pitchFamily="32" charset="0"/>
              </a:rPr>
              <a:t> </a:t>
            </a:r>
            <a:r>
              <a:rPr lang="en-GB" altLang="cs-CZ" b="1" i="1" dirty="0" err="1">
                <a:cs typeface="Microsoft Sans Serif" pitchFamily="32" charset="0"/>
              </a:rPr>
              <a:t>periferního</a:t>
            </a:r>
            <a:r>
              <a:rPr lang="en-GB" altLang="cs-CZ" b="1" i="1" dirty="0">
                <a:cs typeface="Microsoft Sans Serif" pitchFamily="32" charset="0"/>
              </a:rPr>
              <a:t> </a:t>
            </a:r>
            <a:r>
              <a:rPr lang="en-GB" altLang="cs-CZ" b="1" i="1" dirty="0" err="1">
                <a:cs typeface="Microsoft Sans Serif" pitchFamily="32" charset="0"/>
              </a:rPr>
              <a:t>nervu</a:t>
            </a:r>
            <a:r>
              <a:rPr lang="en-GB" altLang="cs-CZ" dirty="0">
                <a:cs typeface="Microsoft Sans Serif" pitchFamily="32" charset="0"/>
              </a:rPr>
              <a:t>, proto je </a:t>
            </a:r>
            <a:r>
              <a:rPr lang="en-GB" altLang="cs-CZ" dirty="0" err="1">
                <a:cs typeface="Microsoft Sans Serif" pitchFamily="32" charset="0"/>
              </a:rPr>
              <a:t>diferentní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elektrodou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cs-CZ" altLang="cs-CZ" dirty="0">
                <a:cs typeface="Microsoft Sans Serif" pitchFamily="32" charset="0"/>
              </a:rPr>
              <a:t>																			</a:t>
            </a:r>
            <a:r>
              <a:rPr lang="en-GB" altLang="cs-CZ" dirty="0" err="1">
                <a:cs typeface="Microsoft Sans Serif" pitchFamily="32" charset="0"/>
              </a:rPr>
              <a:t>katoda</a:t>
            </a:r>
            <a:endParaRPr lang="en-GB" altLang="cs-CZ" dirty="0">
              <a:cs typeface="Microsoft Sans Serif" pitchFamily="32" charset="0"/>
            </a:endParaRPr>
          </a:p>
          <a:p>
            <a:pPr algn="just">
              <a:lnSpc>
                <a:spcPct val="93000"/>
              </a:lnSpc>
              <a:buClr>
                <a:srgbClr val="969696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cs typeface="Microsoft Sans Serif" pitchFamily="32" charset="0"/>
              </a:rPr>
              <a:t>indiferentní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elektroda</a:t>
            </a:r>
            <a:r>
              <a:rPr lang="en-GB" altLang="cs-CZ" dirty="0">
                <a:cs typeface="Microsoft Sans Serif" pitchFamily="32" charset="0"/>
              </a:rPr>
              <a:t> (</a:t>
            </a:r>
            <a:r>
              <a:rPr lang="en-GB" altLang="cs-CZ" dirty="0" err="1">
                <a:cs typeface="Microsoft Sans Serif" pitchFamily="32" charset="0"/>
              </a:rPr>
              <a:t>anoda</a:t>
            </a:r>
            <a:r>
              <a:rPr lang="en-GB" altLang="cs-CZ" dirty="0">
                <a:cs typeface="Microsoft Sans Serif" pitchFamily="32" charset="0"/>
              </a:rPr>
              <a:t>) by </a:t>
            </a:r>
            <a:r>
              <a:rPr lang="en-GB" altLang="cs-CZ" dirty="0" err="1">
                <a:cs typeface="Microsoft Sans Serif" pitchFamily="32" charset="0"/>
              </a:rPr>
              <a:t>měla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být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uložena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distálně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cs-CZ" altLang="cs-CZ" dirty="0">
                <a:cs typeface="Microsoft Sans Serif" pitchFamily="32" charset="0"/>
              </a:rPr>
              <a:t>				</a:t>
            </a:r>
            <a:r>
              <a:rPr lang="en-GB" altLang="cs-CZ" dirty="0">
                <a:cs typeface="Microsoft Sans Serif" pitchFamily="32" charset="0"/>
              </a:rPr>
              <a:t>od </a:t>
            </a:r>
            <a:r>
              <a:rPr lang="en-GB" altLang="cs-CZ" dirty="0" err="1">
                <a:cs typeface="Microsoft Sans Serif" pitchFamily="32" charset="0"/>
              </a:rPr>
              <a:t>diferentní</a:t>
            </a:r>
            <a:r>
              <a:rPr lang="en-GB" altLang="cs-CZ" dirty="0">
                <a:cs typeface="Microsoft Sans Serif" pitchFamily="32" charset="0"/>
              </a:rPr>
              <a:t> event. </a:t>
            </a:r>
            <a:r>
              <a:rPr lang="en-GB" altLang="cs-CZ" dirty="0" err="1">
                <a:cs typeface="Microsoft Sans Serif" pitchFamily="32" charset="0"/>
              </a:rPr>
              <a:t>transregionálně</a:t>
            </a:r>
            <a:r>
              <a:rPr lang="en-GB" altLang="cs-CZ" dirty="0">
                <a:cs typeface="Microsoft Sans Serif" pitchFamily="32" charset="0"/>
              </a:rPr>
              <a:t>, </a:t>
            </a:r>
            <a:r>
              <a:rPr lang="en-GB" altLang="cs-CZ" dirty="0" err="1">
                <a:cs typeface="Microsoft Sans Serif" pitchFamily="32" charset="0"/>
              </a:rPr>
              <a:t>kde</a:t>
            </a:r>
            <a:r>
              <a:rPr lang="en-GB" altLang="cs-CZ" dirty="0">
                <a:cs typeface="Microsoft Sans Serif" pitchFamily="32" charset="0"/>
              </a:rPr>
              <a:t> to </a:t>
            </a:r>
            <a:r>
              <a:rPr lang="en-GB" altLang="cs-CZ" dirty="0" err="1">
                <a:cs typeface="Microsoft Sans Serif" pitchFamily="32" charset="0"/>
              </a:rPr>
              <a:t>není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možné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cs-CZ" altLang="cs-CZ" dirty="0">
                <a:cs typeface="Microsoft Sans Serif" pitchFamily="32" charset="0"/>
              </a:rPr>
              <a:t>			</a:t>
            </a:r>
            <a:r>
              <a:rPr lang="en-GB" altLang="cs-CZ" dirty="0" err="1">
                <a:cs typeface="Microsoft Sans Serif" pitchFamily="32" charset="0"/>
              </a:rPr>
              <a:t>na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kontralaterální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polovinu</a:t>
            </a:r>
            <a:r>
              <a:rPr lang="en-GB" altLang="cs-CZ" dirty="0">
                <a:cs typeface="Microsoft Sans Serif" pitchFamily="32" charset="0"/>
              </a:rPr>
              <a:t> </a:t>
            </a:r>
            <a:r>
              <a:rPr lang="en-GB" altLang="cs-CZ" dirty="0" err="1">
                <a:cs typeface="Microsoft Sans Serif" pitchFamily="32" charset="0"/>
              </a:rPr>
              <a:t>těla</a:t>
            </a:r>
            <a:endParaRPr lang="en-GB" altLang="cs-CZ" dirty="0">
              <a:cs typeface="Microsoft Sans Serif" pitchFamily="32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660C435-7DDC-4C63-A3B5-CC1EBAD74A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Fyzikální terapie: </a:t>
            </a:r>
            <a:r>
              <a:rPr lang="cs-CZ" cap="all"/>
              <a:t>Tens I.	</a:t>
            </a:r>
            <a:r>
              <a:rPr lang="cs-CZ"/>
              <a:t>                                                       	 Mgr. Jaroslava Pochmonová, Ph.D., Katedra fyzioterapie a RHB, LF MU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14DB77C-C72F-44CE-94B6-3D5D7BF85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5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734"/>
    </mc:Choice>
    <mc:Fallback>
      <p:transition spd="slow" advTm="315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77AEF7-4D68-4280-A7BB-1459D86E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Použitá literatura</a:t>
            </a:r>
            <a:br>
              <a:rPr lang="cs-CZ" dirty="0">
                <a:solidFill>
                  <a:prstClr val="black"/>
                </a:solidFill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3E68ED-5480-490B-9962-C4CFB2A6B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Poděbradský Jiří, Poděbradská Radana: </a:t>
            </a:r>
            <a:r>
              <a:rPr lang="cs-CZ" i="1" dirty="0"/>
              <a:t>Fyzikální terapie.</a:t>
            </a:r>
            <a:r>
              <a:rPr lang="cs-CZ" dirty="0"/>
              <a:t> 					Praha, Grada, 2009</a:t>
            </a:r>
          </a:p>
          <a:p>
            <a:pPr marL="0" indent="0">
              <a:buNone/>
            </a:pPr>
            <a:endParaRPr lang="cs-CZ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prstClr val="black"/>
                </a:solidFill>
              </a:rPr>
              <a:t>Bolest. E-learningová podpora mezioborové integrace výuky 		tématu vědomí na UP Olomouc. </a:t>
            </a:r>
            <a:r>
              <a:rPr lang="cs-CZ" dirty="0"/>
              <a:t>[</a:t>
            </a:r>
            <a:r>
              <a:rPr lang="cs-CZ" dirty="0">
                <a:solidFill>
                  <a:prstClr val="black"/>
                </a:solidFill>
              </a:rPr>
              <a:t>on line</a:t>
            </a:r>
            <a:r>
              <a:rPr lang="cs-CZ" dirty="0"/>
              <a:t>]</a:t>
            </a:r>
            <a:r>
              <a:rPr lang="cs-CZ" dirty="0">
                <a:solidFill>
                  <a:prstClr val="black"/>
                </a:solidFill>
              </a:rPr>
              <a:t>2013.</a:t>
            </a:r>
            <a:r>
              <a:rPr lang="cs-CZ" dirty="0"/>
              <a:t> [</a:t>
            </a:r>
            <a:r>
              <a:rPr lang="cs-CZ" dirty="0">
                <a:solidFill>
                  <a:prstClr val="black"/>
                </a:solidFill>
              </a:rPr>
              <a:t>cit.19.11.2013</a:t>
            </a:r>
            <a:r>
              <a:rPr lang="cs-CZ" dirty="0"/>
              <a:t>]</a:t>
            </a:r>
            <a:r>
              <a:rPr lang="cs-CZ" dirty="0">
                <a:solidFill>
                  <a:prstClr val="black"/>
                </a:solidFill>
              </a:rPr>
              <a:t> 			Dostupné na internetu: 				</a:t>
            </a:r>
            <a:r>
              <a:rPr lang="cs-CZ" dirty="0"/>
              <a:t>&lt;</a:t>
            </a:r>
            <a:r>
              <a:rPr lang="cs-CZ" dirty="0">
                <a:solidFill>
                  <a:prstClr val="black"/>
                </a:solidFill>
              </a:rPr>
              <a:t>http://pfyziollfup.upol.cz/</a:t>
            </a:r>
            <a:r>
              <a:rPr lang="cs-CZ" dirty="0" err="1">
                <a:solidFill>
                  <a:prstClr val="black"/>
                </a:solidFill>
              </a:rPr>
              <a:t>castwiki</a:t>
            </a:r>
            <a:r>
              <a:rPr lang="cs-CZ" dirty="0">
                <a:solidFill>
                  <a:prstClr val="black"/>
                </a:solidFill>
              </a:rPr>
              <a:t>/?p=3898</a:t>
            </a:r>
            <a:r>
              <a:rPr lang="cs-CZ" dirty="0"/>
              <a:t>&gt;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8138F60-ECDF-44CC-B410-B1752178D3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Fyzikální terapie: </a:t>
            </a:r>
            <a:r>
              <a:rPr lang="cs-CZ" cap="all"/>
              <a:t>Tens I.	</a:t>
            </a:r>
            <a:r>
              <a:rPr lang="cs-CZ"/>
              <a:t>                                                       	 Mgr. Jaroslava Pochmonová, Ph.D., Katedra fyzioterapie a RHB, LF MU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722A79E-1AD6-41BC-9730-7EC6DCEFA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2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207"/>
    </mc:Choice>
    <mc:Fallback>
      <p:transition spd="slow" advTm="114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73FFC26-AA15-4431-8780-8DCB27B19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4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1"/>
    </mc:Choice>
    <mc:Fallback>
      <p:transition spd="slow" advTm="7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Moje šablona MUNI - FTh</Template>
  <TotalTime>109</TotalTime>
  <Words>916</Words>
  <Application>Microsoft Office PowerPoint</Application>
  <PresentationFormat>Širokoúhlá obrazovka</PresentationFormat>
  <Paragraphs>69</Paragraphs>
  <Slides>9</Slides>
  <Notes>0</Notes>
  <HiddenSlides>0</HiddenSlides>
  <MMClips>9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Microsoft Sans Serif</vt:lpstr>
      <vt:lpstr>Tahoma</vt:lpstr>
      <vt:lpstr>Wingdings</vt:lpstr>
      <vt:lpstr>Prezentace_MU_CZ</vt:lpstr>
      <vt:lpstr>Tens I.  Mechanismy  analgetického  účinku</vt:lpstr>
      <vt:lpstr>Vrátková teorie bolesti </vt:lpstr>
      <vt:lpstr>Vrátková teorie bolesti I. </vt:lpstr>
      <vt:lpstr>Vrátková teorie bolesti II. </vt:lpstr>
      <vt:lpstr>Vstup TENS do okruhu </vt:lpstr>
      <vt:lpstr>Endorfinová teorie bolesti </vt:lpstr>
      <vt:lpstr>Vstup TENS v rámci endorfinové teorie </vt:lpstr>
      <vt:lpstr>Použitá literatura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Tens I.  Mechanismy  analgetického  účinku</dc:title>
  <dc:creator>Jaroslava Pochmonová</dc:creator>
  <cp:lastModifiedBy>Jaroslava Pochmonová</cp:lastModifiedBy>
  <cp:revision>5</cp:revision>
  <dcterms:created xsi:type="dcterms:W3CDTF">2020-11-01T12:21:32Z</dcterms:created>
  <dcterms:modified xsi:type="dcterms:W3CDTF">2021-03-07T10:57:26Z</dcterms:modified>
</cp:coreProperties>
</file>