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76" r:id="rId8"/>
    <p:sldId id="263" r:id="rId9"/>
    <p:sldId id="278" r:id="rId10"/>
    <p:sldId id="279" r:id="rId11"/>
    <p:sldId id="280" r:id="rId12"/>
    <p:sldId id="277" r:id="rId13"/>
    <p:sldId id="264" r:id="rId14"/>
    <p:sldId id="265" r:id="rId15"/>
    <p:sldId id="266" r:id="rId16"/>
    <p:sldId id="267" r:id="rId17"/>
    <p:sldId id="274" r:id="rId18"/>
    <p:sldId id="270" r:id="rId19"/>
    <p:sldId id="271" r:id="rId20"/>
    <p:sldId id="272" r:id="rId21"/>
    <p:sldId id="273" r:id="rId22"/>
    <p:sldId id="268" r:id="rId23"/>
    <p:sldId id="269" r:id="rId24"/>
    <p:sldId id="281" r:id="rId25"/>
    <p:sldId id="282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14E469E-4A59-4A7D-AF40-C1B62CA84B2D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5078022-7ED1-4CA3-B019-F2F32366B7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E469E-4A59-4A7D-AF40-C1B62CA84B2D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8022-7ED1-4CA3-B019-F2F32366B7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E469E-4A59-4A7D-AF40-C1B62CA84B2D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8022-7ED1-4CA3-B019-F2F32366B7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14E469E-4A59-4A7D-AF40-C1B62CA84B2D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8022-7ED1-4CA3-B019-F2F32366B7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14E469E-4A59-4A7D-AF40-C1B62CA84B2D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5078022-7ED1-4CA3-B019-F2F32366B78F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14E469E-4A59-4A7D-AF40-C1B62CA84B2D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5078022-7ED1-4CA3-B019-F2F32366B7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14E469E-4A59-4A7D-AF40-C1B62CA84B2D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5078022-7ED1-4CA3-B019-F2F32366B7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E469E-4A59-4A7D-AF40-C1B62CA84B2D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8022-7ED1-4CA3-B019-F2F32366B7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14E469E-4A59-4A7D-AF40-C1B62CA84B2D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5078022-7ED1-4CA3-B019-F2F32366B7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14E469E-4A59-4A7D-AF40-C1B62CA84B2D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5078022-7ED1-4CA3-B019-F2F32366B7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14E469E-4A59-4A7D-AF40-C1B62CA84B2D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5078022-7ED1-4CA3-B019-F2F32366B7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14E469E-4A59-4A7D-AF40-C1B62CA84B2D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5078022-7ED1-4CA3-B019-F2F32366B78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Fyzioterapie po operacích hrudníku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2996952"/>
            <a:ext cx="8062912" cy="175260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Mgr. Alena Sedláková</a:t>
            </a:r>
          </a:p>
          <a:p>
            <a:r>
              <a:rPr lang="cs-CZ" dirty="0" smtClean="0"/>
              <a:t>Klinika tělovýchovného lékařství a rehabilitace</a:t>
            </a:r>
          </a:p>
          <a:p>
            <a:r>
              <a:rPr lang="cs-CZ" dirty="0" smtClean="0"/>
              <a:t>Fakultní nemocnice u sv. Anny v Brně </a:t>
            </a:r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Jednorázové systémy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ekonomicky náročnější, ale praktičtější a účinnější, také jejich ošetřování je jednodušší</a:t>
            </a:r>
          </a:p>
          <a:p>
            <a:r>
              <a:rPr lang="cs-CZ" b="1" dirty="0" err="1" smtClean="0"/>
              <a:t>Thora</a:t>
            </a:r>
            <a:r>
              <a:rPr lang="cs-CZ" b="1" dirty="0" smtClean="0"/>
              <a:t> </a:t>
            </a:r>
            <a:r>
              <a:rPr lang="cs-CZ" b="1" dirty="0" err="1" smtClean="0"/>
              <a:t>seal</a:t>
            </a:r>
            <a:endParaRPr lang="cs-CZ" b="1" dirty="0" smtClean="0"/>
          </a:p>
          <a:p>
            <a:r>
              <a:rPr lang="cs-CZ" b="1" dirty="0" err="1" smtClean="0"/>
              <a:t>Aqua</a:t>
            </a:r>
            <a:r>
              <a:rPr lang="cs-CZ" b="1" dirty="0" smtClean="0"/>
              <a:t> </a:t>
            </a:r>
            <a:r>
              <a:rPr lang="cs-CZ" b="1" dirty="0" err="1" smtClean="0"/>
              <a:t>seal</a:t>
            </a:r>
            <a:endParaRPr lang="cs-CZ" b="1" dirty="0" smtClean="0"/>
          </a:p>
          <a:p>
            <a:r>
              <a:rPr lang="cs-CZ" b="1" dirty="0" smtClean="0"/>
              <a:t>Double </a:t>
            </a:r>
            <a:r>
              <a:rPr lang="cs-CZ" b="1" dirty="0" err="1" smtClean="0"/>
              <a:t>seal</a:t>
            </a:r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068926"/>
            <a:ext cx="5384564" cy="498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Pooperační komplikace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tromboembolická</a:t>
            </a:r>
            <a:r>
              <a:rPr lang="cs-CZ" dirty="0" smtClean="0"/>
              <a:t> nemoc (dále jen TEN)</a:t>
            </a:r>
          </a:p>
          <a:p>
            <a:r>
              <a:rPr lang="cs-CZ" dirty="0" smtClean="0"/>
              <a:t>bronchopneumonie</a:t>
            </a:r>
          </a:p>
          <a:p>
            <a:r>
              <a:rPr lang="cs-CZ" dirty="0" smtClean="0"/>
              <a:t>ileózní stavy</a:t>
            </a:r>
          </a:p>
          <a:p>
            <a:r>
              <a:rPr lang="cs-CZ" dirty="0" smtClean="0"/>
              <a:t>poruchy dýchání</a:t>
            </a:r>
          </a:p>
          <a:p>
            <a:r>
              <a:rPr lang="cs-CZ" dirty="0" smtClean="0"/>
              <a:t>ortostatické potíže </a:t>
            </a:r>
          </a:p>
          <a:p>
            <a:r>
              <a:rPr lang="cs-CZ" dirty="0" smtClean="0"/>
              <a:t>dekubity</a:t>
            </a:r>
          </a:p>
          <a:p>
            <a:r>
              <a:rPr lang="cs-CZ" dirty="0" smtClean="0"/>
              <a:t>poruchy </a:t>
            </a:r>
            <a:r>
              <a:rPr lang="cs-CZ" dirty="0" err="1" smtClean="0"/>
              <a:t>acidobazické</a:t>
            </a:r>
            <a:r>
              <a:rPr lang="cs-CZ" dirty="0" smtClean="0"/>
              <a:t> rovnováhy, infekce, poruchy termoregulace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Prostředky fyzioterapie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Orientační kineziologické a funkční vyšetření – informace o tělesné zdatnosti </a:t>
            </a:r>
            <a:r>
              <a:rPr lang="cs-CZ" dirty="0"/>
              <a:t>nemocného, </a:t>
            </a:r>
            <a:r>
              <a:rPr lang="cs-CZ" dirty="0" smtClean="0"/>
              <a:t>stavu </a:t>
            </a:r>
            <a:r>
              <a:rPr lang="cs-CZ" dirty="0"/>
              <a:t>hybnosti a svalové </a:t>
            </a:r>
            <a:r>
              <a:rPr lang="cs-CZ" dirty="0" smtClean="0"/>
              <a:t>síle, schopnosti </a:t>
            </a:r>
            <a:r>
              <a:rPr lang="cs-CZ" dirty="0" err="1"/>
              <a:t>sebeobsluhy</a:t>
            </a:r>
            <a:r>
              <a:rPr lang="cs-CZ" dirty="0"/>
              <a:t>, </a:t>
            </a:r>
            <a:r>
              <a:rPr lang="cs-CZ" dirty="0" smtClean="0"/>
              <a:t>rezervách </a:t>
            </a:r>
            <a:r>
              <a:rPr lang="cs-CZ" dirty="0"/>
              <a:t>organismu a </a:t>
            </a:r>
            <a:r>
              <a:rPr lang="cs-CZ" dirty="0" smtClean="0"/>
              <a:t>psychickém stavu</a:t>
            </a:r>
          </a:p>
          <a:p>
            <a:r>
              <a:rPr lang="cs-CZ" dirty="0" smtClean="0"/>
              <a:t>Kardiovaskulární fyzioterapie </a:t>
            </a:r>
          </a:p>
          <a:p>
            <a:r>
              <a:rPr lang="cs-CZ" dirty="0" smtClean="0"/>
              <a:t>Respirační fyzioterapie</a:t>
            </a:r>
          </a:p>
          <a:p>
            <a:r>
              <a:rPr lang="cs-CZ" dirty="0" smtClean="0"/>
              <a:t>Kondiční cvičení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Polohování</a:t>
            </a:r>
          </a:p>
          <a:p>
            <a:r>
              <a:rPr lang="cs-CZ" dirty="0" smtClean="0"/>
              <a:t>Nácvik přetáčení</a:t>
            </a:r>
          </a:p>
          <a:p>
            <a:r>
              <a:rPr lang="cs-CZ" dirty="0" smtClean="0"/>
              <a:t>Nácvik </a:t>
            </a:r>
            <a:r>
              <a:rPr lang="cs-CZ" dirty="0" err="1" smtClean="0"/>
              <a:t>vertikalizace</a:t>
            </a:r>
            <a:r>
              <a:rPr lang="cs-CZ" dirty="0" smtClean="0"/>
              <a:t> – sed, stoj, chůze</a:t>
            </a:r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Získat co nejvíce informací o pacientovi – z chorobopisu, orientační kineziologické vyšetření</a:t>
            </a:r>
          </a:p>
          <a:p>
            <a:r>
              <a:rPr lang="cs-CZ" dirty="0" smtClean="0"/>
              <a:t>Seznámení s pacientem, objasnit cíle rehabilitace</a:t>
            </a:r>
          </a:p>
          <a:p>
            <a:r>
              <a:rPr lang="cs-CZ" dirty="0" smtClean="0"/>
              <a:t>Úprava lůžka a polohy pacienta před cvičením</a:t>
            </a:r>
          </a:p>
          <a:p>
            <a:r>
              <a:rPr lang="cs-CZ" dirty="0" smtClean="0"/>
              <a:t>Kardiovaskulární fyzioterapie – jako prevence TEN, zlepšení krevního oběhu, podpora žilního návratu </a:t>
            </a:r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Respirační fyzioterapie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dirty="0" smtClean="0"/>
              <a:t>je soubor a kombinace technik dechové rehabilitace, </a:t>
            </a:r>
            <a:br>
              <a:rPr lang="cs-CZ" sz="3200" dirty="0" smtClean="0"/>
            </a:br>
            <a:r>
              <a:rPr lang="cs-CZ" sz="3200" dirty="0" smtClean="0"/>
              <a:t>kdy ovlivnění dýchání má svým specifickým provedením léčebný význam</a:t>
            </a:r>
          </a:p>
          <a:p>
            <a:r>
              <a:rPr lang="cs-CZ" sz="3200" dirty="0" smtClean="0"/>
              <a:t>vychází z přesných neurofyziologických a fylogenetických zákonitostí vývoje člověka a jeho dýchání</a:t>
            </a:r>
          </a:p>
          <a:p>
            <a:endParaRPr lang="cs-CZ" sz="3200" dirty="0" smtClean="0">
              <a:latin typeface="Arial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</a:t>
            </a:r>
            <a:r>
              <a:rPr lang="cs-CZ" sz="4400" dirty="0" smtClean="0"/>
              <a:t>RFT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zlepšení průchodnosti dýchacích cest</a:t>
            </a:r>
          </a:p>
          <a:p>
            <a:r>
              <a:rPr lang="cs-CZ" dirty="0" smtClean="0"/>
              <a:t>snížení bronchiální obstrukce</a:t>
            </a:r>
          </a:p>
          <a:p>
            <a:r>
              <a:rPr lang="cs-CZ" dirty="0" smtClean="0"/>
              <a:t>zlepšení ventilačních parametrů</a:t>
            </a:r>
          </a:p>
          <a:p>
            <a:r>
              <a:rPr lang="cs-CZ" dirty="0" smtClean="0"/>
              <a:t>prevence bronchopneumonie, hygiena dýchacích cest, podpořit co nejrychleji rozvinutí ponechaných částí plic, nácvik správného stereotypu dýchání, stimulace bráničního dýchání, nácvik prodlouženého výdechu, autogenní drenáž, </a:t>
            </a:r>
            <a:r>
              <a:rPr lang="cs-CZ" dirty="0" err="1" smtClean="0"/>
              <a:t>huffing</a:t>
            </a:r>
            <a:r>
              <a:rPr lang="cs-CZ" dirty="0" smtClean="0"/>
              <a:t>, nácvik expektorace s fixací operované rány, využití respiračních pomůcek (</a:t>
            </a:r>
            <a:r>
              <a:rPr lang="cs-CZ" dirty="0" err="1" smtClean="0"/>
              <a:t>flutter</a:t>
            </a:r>
            <a:r>
              <a:rPr lang="cs-CZ" dirty="0" smtClean="0"/>
              <a:t>, </a:t>
            </a:r>
            <a:r>
              <a:rPr lang="cs-CZ" dirty="0" err="1" smtClean="0"/>
              <a:t>acapella</a:t>
            </a:r>
            <a:r>
              <a:rPr lang="cs-CZ" dirty="0" smtClean="0"/>
              <a:t>, tri-</a:t>
            </a:r>
            <a:r>
              <a:rPr lang="cs-CZ" dirty="0" err="1" smtClean="0"/>
              <a:t>flow</a:t>
            </a:r>
            <a:r>
              <a:rPr lang="cs-CZ" dirty="0" smtClean="0"/>
              <a:t>, PEP maska) </a:t>
            </a:r>
          </a:p>
          <a:p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Flutter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140968"/>
            <a:ext cx="4594457" cy="3445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1196752"/>
            <a:ext cx="4583832" cy="343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Acapella</a:t>
            </a:r>
            <a:endParaRPr lang="cs-CZ" dirty="0"/>
          </a:p>
        </p:txBody>
      </p:sp>
      <p:pic>
        <p:nvPicPr>
          <p:cNvPr id="4" name="Picture 10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043608" y="2708920"/>
            <a:ext cx="2743200" cy="2743200"/>
          </a:xfrm>
          <a:noFill/>
        </p:spPr>
      </p:pic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076056" y="2852936"/>
            <a:ext cx="2944813" cy="25908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Každý chirurgický výkon </a:t>
            </a:r>
            <a:r>
              <a:rPr lang="cs-CZ" dirty="0"/>
              <a:t>představuje psychickou a fyzickou zátěž, kterou lze snížit, pokud bude pacient šetrně informován o svém zdravotním stavu, pokud bude seznámen s operačním výkonem a s případnými riziky. Kladné ovlivnění psychiky je základem dobrého efektu </a:t>
            </a:r>
            <a:r>
              <a:rPr lang="cs-CZ" dirty="0" smtClean="0"/>
              <a:t>léčby.</a:t>
            </a:r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Tri-</a:t>
            </a:r>
            <a:r>
              <a:rPr lang="cs-CZ" dirty="0" err="1" smtClean="0"/>
              <a:t>flow</a:t>
            </a:r>
            <a:endParaRPr lang="cs-CZ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b="51161"/>
          <a:stretch>
            <a:fillRect/>
          </a:stretch>
        </p:blipFill>
        <p:spPr>
          <a:xfrm>
            <a:off x="1115616" y="2132856"/>
            <a:ext cx="4370982" cy="3355572"/>
          </a:xfr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PEP maska</a:t>
            </a:r>
            <a:endParaRPr lang="cs-CZ" dirty="0"/>
          </a:p>
        </p:txBody>
      </p:sp>
      <p:pic>
        <p:nvPicPr>
          <p:cNvPr id="5" name="Picture 7" descr="Bez názv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3933056"/>
            <a:ext cx="2854325" cy="255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</a:t>
            </a:r>
            <a:r>
              <a:rPr lang="cs-CZ" dirty="0" smtClean="0"/>
              <a:t>ositive </a:t>
            </a:r>
            <a:r>
              <a:rPr lang="cs-CZ" b="1" dirty="0" err="1" smtClean="0"/>
              <a:t>E</a:t>
            </a:r>
            <a:r>
              <a:rPr lang="cs-CZ" dirty="0" err="1" smtClean="0"/>
              <a:t>xpiratory</a:t>
            </a:r>
            <a:r>
              <a:rPr lang="cs-CZ" dirty="0" smtClean="0"/>
              <a:t> </a:t>
            </a:r>
            <a:r>
              <a:rPr lang="cs-CZ" b="1" dirty="0" err="1" smtClean="0"/>
              <a:t>P</a:t>
            </a:r>
            <a:r>
              <a:rPr lang="cs-CZ" dirty="0" err="1" smtClean="0"/>
              <a:t>ressure</a:t>
            </a:r>
            <a:r>
              <a:rPr lang="cs-CZ" dirty="0" smtClean="0"/>
              <a:t> </a:t>
            </a:r>
            <a:r>
              <a:rPr lang="cs-CZ" dirty="0" err="1" smtClean="0"/>
              <a:t>mask</a:t>
            </a:r>
            <a:endParaRPr lang="cs-CZ" dirty="0" smtClean="0"/>
          </a:p>
          <a:p>
            <a:r>
              <a:rPr lang="cs-CZ" sz="3200" dirty="0" smtClean="0"/>
              <a:t>Zúžením výdechového prostoru se zintenzivní technika prodlouženého výdechu</a:t>
            </a:r>
          </a:p>
          <a:p>
            <a:endParaRPr lang="cs-CZ" dirty="0"/>
          </a:p>
        </p:txBody>
      </p:sp>
      <p:pic>
        <p:nvPicPr>
          <p:cNvPr id="9" name="Picture 9" descr="thumb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3131840" y="3861048"/>
            <a:ext cx="2232248" cy="272159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Kondiční cvičení – prevence dekubitů, svalové atrofie a kloubní ztuhlosti, podpora střevní peristaltiky</a:t>
            </a:r>
          </a:p>
          <a:p>
            <a:r>
              <a:rPr lang="cs-CZ" dirty="0" smtClean="0"/>
              <a:t>Cílená LTV ramenního kloubu na operované straně (vlivem vynucené polohy na operačním sále při </a:t>
            </a:r>
            <a:r>
              <a:rPr lang="cs-CZ" dirty="0" err="1" smtClean="0"/>
              <a:t>posterolaterální</a:t>
            </a:r>
            <a:r>
              <a:rPr lang="cs-CZ" dirty="0" smtClean="0"/>
              <a:t> torakotomii –</a:t>
            </a:r>
            <a:r>
              <a:rPr lang="en-US" dirty="0" smtClean="0"/>
              <a:t>&gt;</a:t>
            </a:r>
            <a:r>
              <a:rPr lang="cs-CZ" dirty="0" smtClean="0"/>
              <a:t> bolest a omezená hybnost ramenního kloubu na postižené straně) – relaxace ramene, pasivní pohyby, aktivní pohyby s dopomocí zdravé HK</a:t>
            </a:r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Uvolnění krční a hrudní páteře</a:t>
            </a:r>
          </a:p>
          <a:p>
            <a:r>
              <a:rPr lang="cs-CZ" dirty="0" smtClean="0"/>
              <a:t>Nácvik </a:t>
            </a:r>
            <a:r>
              <a:rPr lang="cs-CZ" dirty="0" err="1" smtClean="0"/>
              <a:t>vertikalizace</a:t>
            </a:r>
            <a:r>
              <a:rPr lang="cs-CZ" dirty="0" smtClean="0"/>
              <a:t> – 1.den po operaci – sed přes operovaný bok, stoj, chůze – dle stavu pacienta – kolem kůžka, po pokoji, po oddělení – za stálého sledování vegetativních reakcí pacienta</a:t>
            </a:r>
          </a:p>
          <a:p>
            <a:r>
              <a:rPr lang="cs-CZ" dirty="0" smtClean="0"/>
              <a:t>Edukace pacienta – režimová opatření, péče o jizvu</a:t>
            </a:r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Shrnutí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Fyzioterapie je nedílnou součástí předoperační a pooperační péče</a:t>
            </a:r>
          </a:p>
          <a:p>
            <a:r>
              <a:rPr lang="cs-CZ" dirty="0" smtClean="0"/>
              <a:t>Snižuje rizika pooperačních komplikací, zlepšuje ventilační parametry, umožňuje časnou mobilizaci pacienta, zkracuje dobu hospitalizace </a:t>
            </a:r>
          </a:p>
          <a:p>
            <a:r>
              <a:rPr lang="cs-CZ" dirty="0" smtClean="0"/>
              <a:t>První kontakt </a:t>
            </a:r>
            <a:r>
              <a:rPr lang="cs-CZ" dirty="0" smtClean="0"/>
              <a:t>f</a:t>
            </a:r>
            <a:r>
              <a:rPr lang="cs-CZ" dirty="0" smtClean="0"/>
              <a:t>yzioterapeut – pacient </a:t>
            </a:r>
            <a:r>
              <a:rPr lang="cs-CZ" smtClean="0"/>
              <a:t>již        v </a:t>
            </a:r>
            <a:r>
              <a:rPr lang="cs-CZ" dirty="0" smtClean="0"/>
              <a:t>době předoperační – objasnit cíle rehabilitace, seznámit pacienta s některými metodikami v praxi. Lze pak očekávat lepší spolupráci a e</a:t>
            </a:r>
            <a:r>
              <a:rPr lang="cs-CZ" dirty="0" smtClean="0"/>
              <a:t>f</a:t>
            </a:r>
            <a:r>
              <a:rPr lang="cs-CZ" dirty="0" smtClean="0"/>
              <a:t>ekt </a:t>
            </a:r>
            <a:r>
              <a:rPr lang="cs-CZ" dirty="0" smtClean="0"/>
              <a:t>f</a:t>
            </a:r>
            <a:r>
              <a:rPr lang="cs-CZ" dirty="0" smtClean="0"/>
              <a:t>yzioterapie v době pooperační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</a:t>
            </a:r>
            <a:r>
              <a:rPr lang="cs-CZ" b="1" dirty="0" smtClean="0"/>
              <a:t>Děkuji za pozornost</a:t>
            </a:r>
            <a:endParaRPr lang="cs-CZ" b="1" dirty="0"/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79712" y="2066280"/>
            <a:ext cx="5184576" cy="3888433"/>
          </a:xfr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Chirurgický výkon –  urgentní  nebo plánovaný</a:t>
            </a:r>
          </a:p>
          <a:p>
            <a:r>
              <a:rPr lang="cs-CZ" dirty="0"/>
              <a:t>Výhodou plánovaného výkonu je možnost nemocného fyzicky i psychicky připravit na </a:t>
            </a:r>
            <a:r>
              <a:rPr lang="cs-CZ" dirty="0" smtClean="0"/>
              <a:t>zákrok</a:t>
            </a:r>
          </a:p>
          <a:p>
            <a:r>
              <a:rPr lang="cs-CZ" dirty="0" smtClean="0"/>
              <a:t>Součástí předoperační  a pooperační terapie je i fyzioterapie –</a:t>
            </a:r>
            <a:r>
              <a:rPr lang="en-US" dirty="0" smtClean="0"/>
              <a:t>&gt;</a:t>
            </a:r>
            <a:r>
              <a:rPr lang="cs-CZ" dirty="0" smtClean="0"/>
              <a:t> prevence pooperačních komplikací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Indikace k hrudním operacím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onemocnění </a:t>
            </a:r>
            <a:r>
              <a:rPr lang="cs-CZ" dirty="0"/>
              <a:t>hrudní stěny (infekce, nádory hrudní stěny)</a:t>
            </a:r>
          </a:p>
          <a:p>
            <a:pPr lvl="0"/>
            <a:r>
              <a:rPr lang="cs-CZ" dirty="0"/>
              <a:t>onemocnění pleury (pneumotorax, </a:t>
            </a:r>
            <a:r>
              <a:rPr lang="cs-CZ" dirty="0" err="1"/>
              <a:t>fluidothorax</a:t>
            </a:r>
            <a:r>
              <a:rPr lang="cs-CZ" dirty="0"/>
              <a:t>, nádory pleury)</a:t>
            </a:r>
          </a:p>
          <a:p>
            <a:pPr lvl="0"/>
            <a:r>
              <a:rPr lang="cs-CZ" dirty="0"/>
              <a:t>onemocnění plic (nádory, zánětlivá onemocnění plic</a:t>
            </a:r>
            <a:r>
              <a:rPr lang="cs-CZ" dirty="0" smtClean="0"/>
              <a:t>)</a:t>
            </a:r>
          </a:p>
          <a:p>
            <a:pPr lvl="0"/>
            <a:r>
              <a:rPr lang="cs-CZ" dirty="0" smtClean="0"/>
              <a:t>onemocnění jícnu</a:t>
            </a:r>
            <a:endParaRPr lang="cs-CZ" dirty="0"/>
          </a:p>
          <a:p>
            <a:pPr lvl="0"/>
            <a:r>
              <a:rPr lang="cs-CZ" dirty="0"/>
              <a:t>kardiochirurgie</a:t>
            </a:r>
          </a:p>
          <a:p>
            <a:pPr lvl="0"/>
            <a:r>
              <a:rPr lang="cs-CZ" dirty="0"/>
              <a:t>úrazy hrudníku: zlomeniny žeber, sterna, </a:t>
            </a:r>
            <a:r>
              <a:rPr lang="cs-CZ" dirty="0" err="1"/>
              <a:t>hemothorax</a:t>
            </a:r>
            <a:r>
              <a:rPr lang="cs-CZ" dirty="0"/>
              <a:t>, kontuze </a:t>
            </a:r>
            <a:r>
              <a:rPr lang="cs-CZ" dirty="0" smtClean="0"/>
              <a:t>plíce</a:t>
            </a:r>
          </a:p>
          <a:p>
            <a:pPr lvl="0"/>
            <a:r>
              <a:rPr lang="cs-CZ" dirty="0" smtClean="0"/>
              <a:t>onemocnění prsní žlázy (nádory, záněty) 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Chirurgické přístupy:</a:t>
            </a:r>
            <a:br>
              <a:rPr lang="cs-CZ" b="1" dirty="0" smtClean="0"/>
            </a:br>
            <a:r>
              <a:rPr lang="cs-CZ" dirty="0" smtClean="0"/>
              <a:t>torakotomie, </a:t>
            </a:r>
            <a:r>
              <a:rPr lang="cs-CZ" dirty="0" err="1" smtClean="0"/>
              <a:t>torakoskopie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podélná kompletní </a:t>
            </a:r>
            <a:r>
              <a:rPr lang="cs-CZ" dirty="0" err="1" smtClean="0"/>
              <a:t>sternotomie</a:t>
            </a:r>
            <a:endParaRPr lang="cs-CZ" dirty="0" smtClean="0"/>
          </a:p>
          <a:p>
            <a:r>
              <a:rPr lang="cs-CZ" dirty="0" smtClean="0"/>
              <a:t>podélná částečná </a:t>
            </a:r>
            <a:r>
              <a:rPr lang="cs-CZ" dirty="0" err="1" smtClean="0"/>
              <a:t>sternotomie</a:t>
            </a:r>
            <a:endParaRPr lang="cs-CZ" dirty="0" smtClean="0"/>
          </a:p>
          <a:p>
            <a:r>
              <a:rPr lang="cs-CZ" dirty="0" err="1" smtClean="0"/>
              <a:t>posterolaterální</a:t>
            </a:r>
            <a:r>
              <a:rPr lang="cs-CZ" dirty="0" smtClean="0"/>
              <a:t> torakotomie</a:t>
            </a:r>
          </a:p>
          <a:p>
            <a:r>
              <a:rPr lang="cs-CZ" dirty="0" err="1" smtClean="0"/>
              <a:t>anterolaterální</a:t>
            </a:r>
            <a:r>
              <a:rPr lang="cs-CZ" dirty="0" smtClean="0"/>
              <a:t> torakotomie</a:t>
            </a:r>
          </a:p>
          <a:p>
            <a:r>
              <a:rPr lang="cs-CZ" dirty="0" smtClean="0"/>
              <a:t>dorzální torakotomie</a:t>
            </a:r>
          </a:p>
          <a:p>
            <a:r>
              <a:rPr lang="cs-CZ" dirty="0" smtClean="0"/>
              <a:t>příčná oboustranná přední torakotomie s příčnou </a:t>
            </a:r>
            <a:r>
              <a:rPr lang="cs-CZ" dirty="0" err="1" smtClean="0"/>
              <a:t>sternotomií</a:t>
            </a:r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/>
              <a:t>Sternotomií</a:t>
            </a:r>
            <a:r>
              <a:rPr lang="cs-CZ" dirty="0"/>
              <a:t> se získává přístup do předního a středního mediastina, k operacím srdce a velkým cévám v horním mediastinu. Ze </a:t>
            </a:r>
            <a:r>
              <a:rPr lang="cs-CZ" dirty="0" err="1"/>
              <a:t>sternotomie</a:t>
            </a:r>
            <a:r>
              <a:rPr lang="cs-CZ" dirty="0"/>
              <a:t> lze též </a:t>
            </a:r>
            <a:r>
              <a:rPr lang="cs-CZ" dirty="0" err="1"/>
              <a:t>explorovat</a:t>
            </a:r>
            <a:r>
              <a:rPr lang="cs-CZ" dirty="0"/>
              <a:t> současně obě hrudní dutiny a provést operační výkon na plicích v jedné době. </a:t>
            </a:r>
            <a:endParaRPr lang="cs-CZ" dirty="0" smtClean="0"/>
          </a:p>
          <a:p>
            <a:r>
              <a:rPr lang="cs-CZ" dirty="0" smtClean="0"/>
              <a:t>Z</a:t>
            </a:r>
            <a:r>
              <a:rPr lang="cs-CZ" dirty="0"/>
              <a:t> </a:t>
            </a:r>
            <a:r>
              <a:rPr lang="cs-CZ" dirty="0" smtClean="0"/>
              <a:t>torakotomií </a:t>
            </a:r>
            <a:r>
              <a:rPr lang="cs-CZ" dirty="0"/>
              <a:t>je nejčastěji používána </a:t>
            </a:r>
            <a:r>
              <a:rPr lang="cs-CZ" dirty="0" err="1"/>
              <a:t>posterolaterální</a:t>
            </a:r>
            <a:r>
              <a:rPr lang="cs-CZ" dirty="0"/>
              <a:t> jako přístup do hrudní dutiny k operacím plic, jícnu a zadního mediastina.</a:t>
            </a:r>
          </a:p>
          <a:p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Torakoskopie</a:t>
            </a:r>
            <a:r>
              <a:rPr lang="cs-CZ" dirty="0" smtClean="0"/>
              <a:t> – </a:t>
            </a:r>
            <a:r>
              <a:rPr lang="cs-CZ" dirty="0" err="1" smtClean="0"/>
              <a:t>miniinvazivní</a:t>
            </a:r>
            <a:r>
              <a:rPr lang="cs-CZ" dirty="0" smtClean="0"/>
              <a:t> chirurgický přístup, ve srovnání s torakotomií umožňuje kratší dobu hospitalizace, méně bolesti a rychlejší </a:t>
            </a:r>
            <a:r>
              <a:rPr lang="cs-CZ" dirty="0" err="1" smtClean="0"/>
              <a:t>úzdravu</a:t>
            </a:r>
            <a:r>
              <a:rPr lang="cs-CZ" dirty="0" smtClean="0"/>
              <a:t> bez zhoršení kvality zákroku</a:t>
            </a:r>
          </a:p>
          <a:p>
            <a:r>
              <a:rPr lang="cs-CZ" dirty="0" smtClean="0"/>
              <a:t>Současné poznatky ukazují, že ve srovnání s torakotomií má video-asistovaná </a:t>
            </a:r>
            <a:r>
              <a:rPr lang="cs-CZ" dirty="0" err="1" smtClean="0"/>
              <a:t>torakoskopie</a:t>
            </a:r>
            <a:r>
              <a:rPr lang="cs-CZ" dirty="0" smtClean="0"/>
              <a:t> přednosti při anatomických plicních resekcích</a:t>
            </a:r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Hrudní drény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Před uzávěrem </a:t>
            </a:r>
            <a:r>
              <a:rPr lang="cs-CZ" dirty="0" smtClean="0"/>
              <a:t>torakotomie se zavádí </a:t>
            </a:r>
            <a:r>
              <a:rPr lang="cs-CZ" dirty="0"/>
              <a:t>nitrohrudní </a:t>
            </a:r>
            <a:r>
              <a:rPr lang="cs-CZ" dirty="0" smtClean="0"/>
              <a:t>drén</a:t>
            </a:r>
          </a:p>
          <a:p>
            <a:r>
              <a:rPr lang="cs-CZ" dirty="0" smtClean="0"/>
              <a:t>Drenážní systém musí být bezpečný, efektivní, jednoduchý a cenově dostupný</a:t>
            </a:r>
          </a:p>
          <a:p>
            <a:r>
              <a:rPr lang="cs-CZ" dirty="0" smtClean="0"/>
              <a:t>Doba hrudní drenáže se řídí množstvím sekrece a rozvinutím plíce </a:t>
            </a:r>
          </a:p>
          <a:p>
            <a:r>
              <a:rPr lang="cs-CZ" dirty="0" smtClean="0"/>
              <a:t>Drenážní systémy - </a:t>
            </a:r>
            <a:r>
              <a:rPr lang="cs-CZ" dirty="0" err="1" smtClean="0"/>
              <a:t>resterilizovatelné</a:t>
            </a:r>
            <a:r>
              <a:rPr lang="cs-CZ" dirty="0" smtClean="0"/>
              <a:t> sety </a:t>
            </a:r>
          </a:p>
          <a:p>
            <a:pPr>
              <a:buNone/>
            </a:pPr>
            <a:r>
              <a:rPr lang="cs-CZ" dirty="0" smtClean="0"/>
              <a:t>                                   - sety na jedno použití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Resterilizovatelné</a:t>
            </a:r>
            <a:r>
              <a:rPr lang="cs-CZ" dirty="0" smtClean="0"/>
              <a:t> sety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Jsou ekonomicky výhodnější, používají se skleněné láhve o objemu 500, 1000 a 2000 ml.</a:t>
            </a:r>
          </a:p>
          <a:p>
            <a:r>
              <a:rPr lang="cs-CZ" b="1" dirty="0" smtClean="0"/>
              <a:t>Samospádová drenáž dle </a:t>
            </a:r>
            <a:r>
              <a:rPr lang="cs-CZ" b="1" dirty="0" err="1" smtClean="0"/>
              <a:t>Bülaua</a:t>
            </a:r>
            <a:r>
              <a:rPr lang="cs-CZ" b="1" dirty="0" smtClean="0"/>
              <a:t> - </a:t>
            </a:r>
            <a:r>
              <a:rPr lang="cs-CZ" dirty="0" smtClean="0"/>
              <a:t>nejjednodušší typ hrudní drenáže, ale velmi účinný. Používá se u spontánního pneumotoraxu, po torakotomii a </a:t>
            </a:r>
            <a:r>
              <a:rPr lang="cs-CZ" dirty="0" err="1" smtClean="0"/>
              <a:t>videotorakoskopii</a:t>
            </a:r>
            <a:r>
              <a:rPr lang="cs-CZ" dirty="0" smtClean="0"/>
              <a:t>, kdy nebyl resekován plicní parenchym.</a:t>
            </a:r>
          </a:p>
          <a:p>
            <a:r>
              <a:rPr lang="cs-CZ" b="1" dirty="0" err="1" smtClean="0"/>
              <a:t>Dvouláhvový</a:t>
            </a:r>
            <a:r>
              <a:rPr lang="cs-CZ" b="1" dirty="0" smtClean="0"/>
              <a:t> drenážní systém - </a:t>
            </a:r>
            <a:r>
              <a:rPr lang="cs-CZ" dirty="0" smtClean="0"/>
              <a:t>skládá se ze dvou skleněných lahví. Je možné ho napojit na aktivní sání.</a:t>
            </a:r>
          </a:p>
          <a:p>
            <a:r>
              <a:rPr lang="cs-CZ" b="1" dirty="0" err="1" smtClean="0"/>
              <a:t>Tříláhvový</a:t>
            </a:r>
            <a:r>
              <a:rPr lang="cs-CZ" b="1" dirty="0" smtClean="0"/>
              <a:t> drenážní systém - </a:t>
            </a:r>
            <a:r>
              <a:rPr lang="cs-CZ" dirty="0" smtClean="0"/>
              <a:t>Každá ze tří lahví má svou funkci. První lahev slouží k záchytu tekutiny, druhá obsahuje vodní ventil a třetí </a:t>
            </a:r>
            <a:r>
              <a:rPr lang="pl-PL" dirty="0" smtClean="0"/>
              <a:t>lahev je napojena na zdroj podtlaku. Velkou výhodou je, že ho lze použít jak na spád, tak na </a:t>
            </a:r>
            <a:r>
              <a:rPr lang="cs-CZ" dirty="0" smtClean="0"/>
              <a:t>aktivní sání.</a:t>
            </a:r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737</TotalTime>
  <Words>763</Words>
  <Application>Microsoft Office PowerPoint</Application>
  <PresentationFormat>Předvádění na obrazovce (4:3)</PresentationFormat>
  <Paragraphs>88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Talent</vt:lpstr>
      <vt:lpstr>Fyzioterapie po operacích hrudníku</vt:lpstr>
      <vt:lpstr>Snímek 2</vt:lpstr>
      <vt:lpstr>Snímek 3</vt:lpstr>
      <vt:lpstr>Indikace k hrudním operacím</vt:lpstr>
      <vt:lpstr>Chirurgické přístupy: torakotomie, torakoskopie</vt:lpstr>
      <vt:lpstr>Snímek 6</vt:lpstr>
      <vt:lpstr>Snímek 7</vt:lpstr>
      <vt:lpstr>Hrudní drény</vt:lpstr>
      <vt:lpstr>Resterilizovatelné sety</vt:lpstr>
      <vt:lpstr>Jednorázové systémy</vt:lpstr>
      <vt:lpstr>Snímek 11</vt:lpstr>
      <vt:lpstr>Pooperační komplikace</vt:lpstr>
      <vt:lpstr>Prostředky fyzioterapie </vt:lpstr>
      <vt:lpstr>Snímek 14</vt:lpstr>
      <vt:lpstr>Metodika</vt:lpstr>
      <vt:lpstr>Respirační fyzioterapie</vt:lpstr>
      <vt:lpstr>Cíle RFT</vt:lpstr>
      <vt:lpstr>Flutter</vt:lpstr>
      <vt:lpstr>Acapella</vt:lpstr>
      <vt:lpstr>Tri-flow</vt:lpstr>
      <vt:lpstr>PEP maska</vt:lpstr>
      <vt:lpstr>Snímek 22</vt:lpstr>
      <vt:lpstr>Snímek 23</vt:lpstr>
      <vt:lpstr>Shrnutí</vt:lpstr>
      <vt:lpstr>       Děkuji za pozornost</vt:lpstr>
    </vt:vector>
  </TitlesOfParts>
  <Company>AVG Technologies CZ, s.r.o.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Fyzioterapie po operacích hrudníku</dc:title>
  <dc:creator>AVG</dc:creator>
  <cp:lastModifiedBy>AVG</cp:lastModifiedBy>
  <cp:revision>17</cp:revision>
  <dcterms:created xsi:type="dcterms:W3CDTF">2012-03-11T09:00:15Z</dcterms:created>
  <dcterms:modified xsi:type="dcterms:W3CDTF">2012-10-15T03:05:34Z</dcterms:modified>
</cp:coreProperties>
</file>