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60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2" r:id="rId30"/>
    <p:sldId id="293" r:id="rId31"/>
    <p:sldId id="294" r:id="rId32"/>
    <p:sldId id="295" r:id="rId33"/>
    <p:sldId id="296" r:id="rId34"/>
    <p:sldId id="297" r:id="rId35"/>
    <p:sldId id="261" r:id="rId36"/>
    <p:sldId id="262" r:id="rId37"/>
    <p:sldId id="264" r:id="rId38"/>
    <p:sldId id="265" r:id="rId39"/>
    <p:sldId id="26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B6BA0-90F5-44BB-8C6B-3381786EE0FA}" type="datetimeFigureOut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2882-7E05-4CF1-B062-00D0C3AE04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7DAF5-BE4D-4C66-9913-B76D536217C4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2996-D963-4A93-B8D6-4860F58FE7E3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43F2-CF78-4866-9AE5-B29490A81AA9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439E-9A01-4BAD-80F4-18DCCC37F410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F80C-0D0C-46BF-AEED-DADDF55AC173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58D-9128-4D17-8BB5-F99FBACB7880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98BB4-A1C8-4E2B-A487-0341F89D3BDF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4DFC7-5BFD-4FCA-97E7-EFF15FFD8D7E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B6E9D-2C0F-4A6E-B481-AABCEB053CB7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ADB3-0345-4245-98C9-3A4340FA9B8F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00B40-C2B3-4E84-8794-E396CB1D262D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7D431-46BB-4704-A29E-2A4B975109ED}" type="datetime1">
              <a:rPr lang="cs-CZ" smtClean="0"/>
              <a:pPr/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A11F7-9957-4D2A-90EA-5EC53178B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2205038"/>
            <a:ext cx="5111750" cy="1470025"/>
          </a:xfrm>
        </p:spPr>
        <p:txBody>
          <a:bodyPr>
            <a:normAutofit fontScale="90000"/>
          </a:bodyPr>
          <a:lstStyle/>
          <a:p>
            <a:r>
              <a:rPr lang="cs-CZ" sz="4600" b="1"/>
              <a:t>Cvičení svalové síly a ovlivnění rozsahu pohybu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4292600"/>
            <a:ext cx="6019800" cy="1752600"/>
          </a:xfrm>
        </p:spPr>
        <p:txBody>
          <a:bodyPr/>
          <a:lstStyle/>
          <a:p>
            <a:r>
              <a:rPr lang="cs-CZ" dirty="0"/>
              <a:t>Vacek </a:t>
            </a:r>
            <a:r>
              <a:rPr lang="cs-CZ" dirty="0" err="1"/>
              <a:t>jan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Rozdíly náboru MU a jejich frekvencí závisí na velikosti a funkci daného svalu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AC03FE4-E2B3-4CBE-ABD0-D94F5F9C64E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2CBDB-5F82-491E-9BEC-25B6BED6087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Zvyšování síly svalu při kontrakci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Zvýšením počtu aktivovaných MU                </a:t>
            </a:r>
            <a:r>
              <a:rPr lang="cs-CZ" dirty="0">
                <a:solidFill>
                  <a:srgbClr val="FF0000"/>
                </a:solidFill>
              </a:rPr>
              <a:t>Adrian- </a:t>
            </a:r>
            <a:r>
              <a:rPr lang="cs-CZ" dirty="0" err="1">
                <a:solidFill>
                  <a:srgbClr val="FF0000"/>
                </a:solidFill>
              </a:rPr>
              <a:t>Bronckův</a:t>
            </a:r>
            <a:r>
              <a:rPr lang="cs-CZ" dirty="0">
                <a:solidFill>
                  <a:srgbClr val="FF0000"/>
                </a:solidFill>
              </a:rPr>
              <a:t> zákon</a:t>
            </a:r>
          </a:p>
          <a:p>
            <a:pPr eaLnBrk="1" hangingPunct="1"/>
            <a:r>
              <a:rPr lang="cs-CZ" dirty="0"/>
              <a:t>Zvýšením frekvence MU</a:t>
            </a:r>
          </a:p>
          <a:p>
            <a:pPr eaLnBrk="1" hangingPunct="1"/>
            <a:r>
              <a:rPr lang="cs-CZ" dirty="0"/>
              <a:t>Synchronní aktivace 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FDCEC5-80E3-474C-8D76-52ADC1374409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EFCA9-4742-4924-A90B-76D68DA193F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Cvičení svalové síly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Etiologie oslabení síly svalové</a:t>
            </a:r>
          </a:p>
          <a:p>
            <a:pPr lvl="1"/>
            <a:r>
              <a:rPr lang="cs-CZ" b="1" dirty="0"/>
              <a:t>Neurogenní </a:t>
            </a:r>
            <a:r>
              <a:rPr lang="cs-CZ" dirty="0"/>
              <a:t>(poškození prvního nebo druhého </a:t>
            </a:r>
            <a:r>
              <a:rPr lang="cs-CZ" dirty="0" err="1"/>
              <a:t>motoneuronu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Synaptické </a:t>
            </a:r>
            <a:r>
              <a:rPr lang="cs-CZ" dirty="0"/>
              <a:t>(porucha v oblasti nervosvalové ploténky – </a:t>
            </a:r>
            <a:r>
              <a:rPr lang="cs-CZ" dirty="0" err="1"/>
              <a:t>myasthenia</a:t>
            </a:r>
            <a:r>
              <a:rPr lang="cs-CZ" dirty="0"/>
              <a:t> gravis, porucha iontové rovnováhy,…)</a:t>
            </a:r>
          </a:p>
          <a:p>
            <a:pPr lvl="1"/>
            <a:r>
              <a:rPr lang="cs-CZ" b="1" dirty="0" err="1"/>
              <a:t>Myogenní</a:t>
            </a:r>
            <a:r>
              <a:rPr lang="cs-CZ" b="1" dirty="0"/>
              <a:t> </a:t>
            </a:r>
            <a:r>
              <a:rPr lang="cs-CZ" dirty="0"/>
              <a:t>(porucha na úrovni svalového vlákna – myopatický syndrom)</a:t>
            </a:r>
          </a:p>
          <a:p>
            <a:pPr lvl="1"/>
            <a:r>
              <a:rPr lang="cs-CZ" b="1" dirty="0"/>
              <a:t>Funkční- </a:t>
            </a:r>
            <a:r>
              <a:rPr lang="cs-CZ" dirty="0" err="1"/>
              <a:t>funkční</a:t>
            </a:r>
            <a:r>
              <a:rPr lang="cs-CZ" dirty="0"/>
              <a:t>´</a:t>
            </a:r>
            <a:r>
              <a:rPr lang="cs-CZ" dirty="0" err="1"/>
              <a:t>útůum</a:t>
            </a:r>
            <a:r>
              <a:rPr lang="cs-CZ" dirty="0"/>
              <a:t> svalu  na všech etážích CNS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1F024E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FFCC00"/>
                </a:solidFill>
              </a:rPr>
              <a:t>V. Morfologická odpověď na zátěž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svaly jsou kontinuálně </a:t>
            </a:r>
            <a:r>
              <a:rPr lang="cs-CZ" dirty="0" err="1"/>
              <a:t>remodelovány</a:t>
            </a:r>
            <a:r>
              <a:rPr lang="cs-CZ" dirty="0"/>
              <a:t> podle funkce,kterou zastávají.</a:t>
            </a:r>
          </a:p>
          <a:p>
            <a:pPr eaLnBrk="1" hangingPunct="1"/>
            <a:r>
              <a:rPr lang="cs-CZ" dirty="0"/>
              <a:t>mění se průřez, délka, síla, vaskulární zásobení a v určitém rozsahu i poměr zastoupení jednotlivých typů vláken</a:t>
            </a:r>
          </a:p>
          <a:p>
            <a:pPr eaLnBrk="1" hangingPunct="1"/>
            <a:r>
              <a:rPr lang="cs-CZ" dirty="0"/>
              <a:t>největší změny – zátěž či imobilizace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28332A3-738C-4FE0-99C8-C9FC6EFC355A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93860-8247-4B57-8262-4F34CBDF1F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884238"/>
          </a:xfrm>
          <a:solidFill>
            <a:srgbClr val="1F024E"/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FFCC00"/>
                </a:solidFill>
              </a:rPr>
              <a:t>Svalová hypertrofie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00188"/>
            <a:ext cx="8534400" cy="4595812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jako následek kontrakcí maximální či téměř maximální silou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zmnožení proteinů A i M v myofibrilách, zmnožení myofibril ve vláknech + zmnožení enzymatického aparátu svalu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i bez přítomnosti růstového hormonu, inzulinu, i v negativní N bilanci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vliv délky svalu- nejvyšší rychlost obratu proteinů je v polárních částech 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svalová hyperplazie – při extremních silových nárocích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sz="2700" dirty="0"/>
              <a:t>proliferace vaziva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32790E-B051-47C8-9B29-AB87493A0F7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CFD4A-2672-4A85-BFEB-78BC6E3E238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1F024E"/>
          </a:solidFill>
        </p:spPr>
        <p:txBody>
          <a:bodyPr/>
          <a:lstStyle/>
          <a:p>
            <a:pPr eaLnBrk="1" hangingPunct="1"/>
            <a:r>
              <a:rPr lang="cs-CZ">
                <a:solidFill>
                  <a:srgbClr val="FFCC00"/>
                </a:solidFill>
              </a:rPr>
              <a:t>Svalová atrofie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700" dirty="0"/>
              <a:t>nepoužívání svalu </a:t>
            </a:r>
            <a:r>
              <a:rPr lang="cs-CZ" sz="2700" dirty="0">
                <a:sym typeface="Wingdings" pitchFamily="2" charset="2"/>
              </a:rPr>
              <a:t> pokles počtu </a:t>
            </a:r>
            <a:r>
              <a:rPr lang="cs-CZ" sz="2700" dirty="0" err="1">
                <a:sym typeface="Wingdings" pitchFamily="2" charset="2"/>
              </a:rPr>
              <a:t>myofibil</a:t>
            </a:r>
            <a:r>
              <a:rPr lang="cs-CZ" sz="2700" dirty="0">
                <a:sym typeface="Wingdings" pitchFamily="2" charset="2"/>
              </a:rPr>
              <a:t> a úbytek proteinů rychleji než jejich výstavba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ym typeface="Wingdings" pitchFamily="2" charset="2"/>
              </a:rPr>
              <a:t>prolongovaný pobyt na lůžku  výraznější atrofie na DK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ym typeface="Wingdings" pitchFamily="2" charset="2"/>
              </a:rPr>
              <a:t>pokles síly je výraznější než úbytek hmoty svalu díky sníženému náboru MU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ym typeface="Wingdings" pitchFamily="2" charset="2"/>
              </a:rPr>
              <a:t>5 týdenní imobilizace  pokles síly </a:t>
            </a:r>
            <a:r>
              <a:rPr lang="cs-CZ" sz="2700" dirty="0" err="1">
                <a:sym typeface="Wingdings" pitchFamily="2" charset="2"/>
              </a:rPr>
              <a:t>quadricepsu</a:t>
            </a:r>
            <a:r>
              <a:rPr lang="cs-CZ" sz="2700" dirty="0">
                <a:sym typeface="Wingdings" pitchFamily="2" charset="2"/>
              </a:rPr>
              <a:t> o 45% …33% pokles díky snížení centrální aktivace, 12% úbytkem svalové hmoty</a:t>
            </a:r>
          </a:p>
          <a:p>
            <a:pPr eaLnBrk="1" hangingPunct="1">
              <a:lnSpc>
                <a:spcPct val="90000"/>
              </a:lnSpc>
            </a:pPr>
            <a:r>
              <a:rPr lang="cs-CZ" sz="2700" dirty="0">
                <a:sym typeface="Wingdings" pitchFamily="2" charset="2"/>
              </a:rPr>
              <a:t>izometrická aktivace  prevence atrofie, snížení poklesu síly ..  </a:t>
            </a:r>
            <a:r>
              <a:rPr lang="cs-CZ" sz="2700" dirty="0" err="1">
                <a:sym typeface="Wingdings" pitchFamily="2" charset="2"/>
              </a:rPr>
              <a:t>zvl.v</a:t>
            </a:r>
            <a:r>
              <a:rPr lang="cs-CZ" sz="2700" dirty="0">
                <a:sym typeface="Wingdings" pitchFamily="2" charset="2"/>
              </a:rPr>
              <a:t> úhlech posilování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7C09ECE-E9C5-4EFD-965A-A48164951BF6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29AC9-1AE5-4A73-BB27-451E6ED46FF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73075"/>
            <a:ext cx="8153400" cy="76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>
            <a:normAutofit/>
          </a:bodyPr>
          <a:lstStyle/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změny vlivem atrofie se týkají i úhlu postavení vláken svalu k ose působení síly svalu … do 10% úbytku sval.hmoty je změna zanedbatelná</a:t>
            </a:r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420624" indent="-38404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imobilizace snižuje i průřez šlach,   produkce nového nezralého kolagenu při rychlejším odbourávání starého kolagenu </a:t>
            </a:r>
            <a:r>
              <a:rPr lang="cs-CZ" dirty="0">
                <a:sym typeface="Wingdings" pitchFamily="2" charset="2"/>
              </a:rPr>
              <a:t> úbytek vazivové hmoty  snížení tuhosti vaziva  prodloužení elektromechanické latence               ( doba od začátku el. projevu aktivace svalového vlákna do realizace napětí na skeletu)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37FD95-CA71-4CDB-9D9A-6228E9A6879C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74F5A-0EEF-41C0-A9AF-EBE2AEB77D2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20700"/>
            <a:ext cx="7556500" cy="671513"/>
          </a:xfrm>
          <a:solidFill>
            <a:srgbClr val="1F024E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rgbClr val="FFCC00"/>
                </a:solidFill>
              </a:rPr>
              <a:t>Reakce svalu na zátěž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/>
          <a:lstStyle/>
          <a:p>
            <a:pPr eaLnBrk="1" hangingPunct="1"/>
            <a:r>
              <a:rPr lang="cs-CZ" sz="2700" dirty="0"/>
              <a:t>nadměrná pohybová zátěž svalu indukuje oxidativní stres a tvorbu volných radikálů ve svalové tkáni volné radikály – zodpovědné za </a:t>
            </a:r>
            <a:r>
              <a:rPr lang="cs-CZ" sz="2700" dirty="0" err="1"/>
              <a:t>peroxidaci</a:t>
            </a:r>
            <a:r>
              <a:rPr lang="cs-CZ" sz="2700" dirty="0"/>
              <a:t> lipidů ( vzestup MDA – </a:t>
            </a:r>
            <a:r>
              <a:rPr lang="cs-CZ" sz="2700" dirty="0" err="1"/>
              <a:t>malondialdehyd</a:t>
            </a:r>
            <a:r>
              <a:rPr lang="cs-CZ" sz="2700" dirty="0"/>
              <a:t>), </a:t>
            </a:r>
          </a:p>
          <a:p>
            <a:pPr eaLnBrk="1" hangingPunct="1"/>
            <a:r>
              <a:rPr lang="cs-CZ" sz="2700" dirty="0"/>
              <a:t>cvičení vyvolává aktivitu ochranných mechanismů         ( </a:t>
            </a:r>
            <a:r>
              <a:rPr lang="cs-CZ" sz="2700" dirty="0" err="1"/>
              <a:t>superoxid</a:t>
            </a:r>
            <a:r>
              <a:rPr lang="cs-CZ" sz="2700" dirty="0"/>
              <a:t> </a:t>
            </a:r>
            <a:r>
              <a:rPr lang="cs-CZ" sz="2700" dirty="0" err="1"/>
              <a:t>dismuthasa</a:t>
            </a:r>
            <a:r>
              <a:rPr lang="cs-CZ" sz="2700" dirty="0"/>
              <a:t>, </a:t>
            </a:r>
            <a:r>
              <a:rPr lang="cs-CZ" sz="2700" dirty="0" err="1"/>
              <a:t>glutathion</a:t>
            </a:r>
            <a:r>
              <a:rPr lang="cs-CZ" sz="2700" dirty="0"/>
              <a:t> </a:t>
            </a:r>
            <a:r>
              <a:rPr lang="cs-CZ" sz="2700" dirty="0" err="1"/>
              <a:t>peroxidasa</a:t>
            </a:r>
            <a:r>
              <a:rPr lang="cs-CZ" sz="2700" dirty="0"/>
              <a:t>, cytochrom c </a:t>
            </a:r>
            <a:r>
              <a:rPr lang="cs-CZ" sz="2700" dirty="0" err="1"/>
              <a:t>oxidaza</a:t>
            </a:r>
            <a:r>
              <a:rPr lang="cs-CZ" sz="2700" dirty="0"/>
              <a:t>, HSP)</a:t>
            </a:r>
          </a:p>
          <a:p>
            <a:pPr eaLnBrk="1" hangingPunct="1"/>
            <a:r>
              <a:rPr lang="cs-CZ" sz="2700" dirty="0"/>
              <a:t>cvičením vyvolané poškození svalu .. vzestup CK,</a:t>
            </a:r>
          </a:p>
          <a:p>
            <a:pPr eaLnBrk="1" hangingPunct="1"/>
            <a:r>
              <a:rPr lang="cs-CZ" sz="2700" dirty="0"/>
              <a:t>obranné faktory – vitamin E, estrogeny</a:t>
            </a:r>
          </a:p>
          <a:p>
            <a:pPr eaLnBrk="1" hangingPunct="1"/>
            <a:r>
              <a:rPr lang="cs-CZ" sz="2700" dirty="0"/>
              <a:t>problém </a:t>
            </a:r>
            <a:r>
              <a:rPr lang="cs-CZ" sz="2700" dirty="0" err="1"/>
              <a:t>suplementace</a:t>
            </a:r>
            <a:r>
              <a:rPr lang="cs-CZ" sz="2700" dirty="0"/>
              <a:t> při zvýšené zátěži ????</a:t>
            </a:r>
          </a:p>
          <a:p>
            <a:pPr eaLnBrk="1" hangingPunct="1">
              <a:buFont typeface="Wingdings" pitchFamily="2" charset="2"/>
              <a:buNone/>
            </a:pPr>
            <a:endParaRPr lang="cs-CZ" sz="2700" dirty="0">
              <a:solidFill>
                <a:srgbClr val="FFCC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13828C3-8604-4BF8-BCD2-753F491AD86D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D05DBE-48EB-4FCF-B477-5A3C03D7825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20700"/>
            <a:ext cx="7556500" cy="852488"/>
          </a:xfrm>
          <a:solidFill>
            <a:srgbClr val="1F024E"/>
          </a:solidFill>
        </p:spPr>
        <p:txBody>
          <a:bodyPr/>
          <a:lstStyle/>
          <a:p>
            <a:pPr eaLnBrk="1" hangingPunct="1"/>
            <a:r>
              <a:rPr lang="cs-CZ">
                <a:solidFill>
                  <a:srgbClr val="FFCC00"/>
                </a:solidFill>
              </a:rPr>
              <a:t>Změny svalu věkem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Fetální svaly – nízký stupeň diferenciace na jednotlivé typy vláken.. dominance vláken I a IIC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Do puberty – minimální rozdíly síly a rychlosti kontrakce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Puberta – vliv hormonálních změn 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/>
              <a:t>snad vyšší procento vláken I u žen .. větší část svalů pracuje v režimu pomalých vláken. Ženy schopny lépe využívat tukové zásoby na svalovou práci … přizpůsobeny k dlouhodobým aktivitám o nižší intenzitě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44ADDC8-A54F-4727-B28F-8F4D2352F9CB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99D5C-B72D-418A-BAB2-A88B768CD8C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0413" y="473075"/>
            <a:ext cx="7699375" cy="914400"/>
          </a:xfrm>
          <a:solidFill>
            <a:srgbClr val="1F024E"/>
          </a:solidFill>
        </p:spPr>
        <p:txBody>
          <a:bodyPr/>
          <a:lstStyle/>
          <a:p>
            <a:pPr eaLnBrk="1" hangingPunct="1"/>
            <a:r>
              <a:rPr lang="cs-CZ">
                <a:solidFill>
                  <a:srgbClr val="FFCC00"/>
                </a:solidFill>
              </a:rPr>
              <a:t>Změny ve stáří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5344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sz="2700" b="1" i="1" u="sng" dirty="0"/>
              <a:t>Distribuce svalových vláken</a:t>
            </a:r>
            <a:r>
              <a:rPr lang="cs-CZ" sz="2700" dirty="0"/>
              <a:t>                                        změny v  poměru zastoupení vláken ve prospěch vláken I.  Zastoupení vláken II se snižuje od 3 dekády. Znatelný úbytek v 8 dekádě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700" b="1" i="1" u="sng" dirty="0"/>
              <a:t>Atrofie </a:t>
            </a:r>
            <a:r>
              <a:rPr lang="cs-CZ" sz="2700" b="1" i="1" u="sng" dirty="0">
                <a:solidFill>
                  <a:srgbClr val="FFCC00"/>
                </a:solidFill>
              </a:rPr>
              <a:t> </a:t>
            </a:r>
            <a:r>
              <a:rPr lang="cs-CZ" sz="2700" dirty="0">
                <a:solidFill>
                  <a:srgbClr val="FFCC00"/>
                </a:solidFill>
              </a:rPr>
              <a:t>                                                                          </a:t>
            </a:r>
            <a:r>
              <a:rPr lang="cs-CZ" sz="2700" dirty="0"/>
              <a:t>vysoce variabilní, více svaly s převahou </a:t>
            </a:r>
            <a:r>
              <a:rPr lang="cs-CZ" sz="2700" dirty="0" err="1"/>
              <a:t>vl.II</a:t>
            </a:r>
            <a:r>
              <a:rPr lang="cs-CZ" sz="2700" dirty="0"/>
              <a:t>  (úbytek velikosti a počtu vláken ??)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700" b="1" i="1" u="sng" dirty="0"/>
              <a:t>Počet vláken</a:t>
            </a:r>
            <a:r>
              <a:rPr lang="cs-CZ" sz="2700" dirty="0"/>
              <a:t>                                                                         a/ poškození vláken – snížení schopnosti reparace,   	 	úbytek satelitních buněk                                                b/ ztráta vláken denervací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700" dirty="0"/>
              <a:t>       c/ klesá počet MU , rostou MU kolaterální regenerací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312F44-D84A-4911-AE49-5B5321526B5A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576D39-7D17-456F-AA4D-4CDCEADC946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Kurz neurofyziologie v rehabilitaci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Cvičení svalové síly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Svalová síla</a:t>
            </a:r>
            <a:r>
              <a:rPr lang="cs-CZ"/>
              <a:t> kosterního svalu za normálních podmínek a fyziologického průřezu je 3.5 – 5.5 kp/cm</a:t>
            </a:r>
            <a:r>
              <a:rPr lang="cs-CZ" baseline="30000"/>
              <a:t>2</a:t>
            </a:r>
          </a:p>
          <a:p>
            <a:r>
              <a:rPr lang="cs-CZ" b="1"/>
              <a:t>Fyziologický průřez</a:t>
            </a:r>
            <a:r>
              <a:rPr lang="cs-CZ"/>
              <a:t> svalu je součet všech ploch průřezu vláken svalových</a:t>
            </a:r>
          </a:p>
          <a:p>
            <a:r>
              <a:rPr lang="cs-CZ" b="1"/>
              <a:t>Anatomický průřez</a:t>
            </a:r>
            <a:r>
              <a:rPr lang="cs-CZ"/>
              <a:t> svalu je plocha příčného řezu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Příčně pruhovaný sval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 eaLnBrk="1" hangingPunct="1"/>
            <a:r>
              <a:rPr lang="cs-CZ" dirty="0"/>
              <a:t>Počet svalových vláken </a:t>
            </a:r>
          </a:p>
          <a:p>
            <a:pPr lvl="1" eaLnBrk="1" hangingPunct="1"/>
            <a:r>
              <a:rPr lang="cs-CZ" dirty="0"/>
              <a:t>během několika let se zafixuje a zůstává delší dobu prakticky konstantní</a:t>
            </a:r>
          </a:p>
          <a:p>
            <a:pPr lvl="1" eaLnBrk="1" hangingPunct="1"/>
            <a:r>
              <a:rPr lang="cs-CZ" dirty="0"/>
              <a:t>Změny svalové síly – v naprosté většině dány změnou objemu (hypertrofie, hypotrofie)</a:t>
            </a:r>
          </a:p>
          <a:p>
            <a:pPr lvl="1" eaLnBrk="1" hangingPunct="1"/>
            <a:r>
              <a:rPr lang="cs-CZ" dirty="0"/>
              <a:t>Poškozená svalová vlákna – opravena či nahrazena vlákny ze satelitních buněk </a:t>
            </a:r>
          </a:p>
          <a:p>
            <a:pPr lvl="1" eaLnBrk="1" hangingPunct="1"/>
            <a:r>
              <a:rPr lang="cs-CZ" dirty="0"/>
              <a:t>Po 30 roku věku začíná úbytek 0.5-1% sval. hmoty za rok s prudkou akcelerací po 65.r. …</a:t>
            </a:r>
            <a:r>
              <a:rPr lang="cs-CZ" dirty="0" err="1"/>
              <a:t>sarcopenia</a:t>
            </a:r>
            <a:endParaRPr lang="cs-CZ" dirty="0"/>
          </a:p>
        </p:txBody>
      </p:sp>
      <p:sp>
        <p:nvSpPr>
          <p:cNvPr id="10244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1178D92-DFB5-4FE7-8419-FD440C2BBD8F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024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024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352EF1-9C8E-45B5-90F4-ECC56444F86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784350"/>
            <a:ext cx="8281987" cy="4572000"/>
          </a:xfrm>
        </p:spPr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/>
              <a:t>Sarkopenie</a:t>
            </a:r>
            <a:r>
              <a:rPr lang="cs-CZ" dirty="0"/>
              <a:t> , Ca kachexie …</a:t>
            </a:r>
            <a:r>
              <a:rPr lang="cs-CZ" dirty="0">
                <a:solidFill>
                  <a:schemeClr val="tx2"/>
                </a:solidFill>
              </a:rPr>
              <a:t>zmenšení objemu a počtu vláken </a:t>
            </a:r>
            <a:r>
              <a:rPr lang="cs-CZ" dirty="0" err="1">
                <a:solidFill>
                  <a:schemeClr val="tx2"/>
                </a:solidFill>
              </a:rPr>
              <a:t>IIb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fázických</a:t>
            </a:r>
            <a:r>
              <a:rPr lang="cs-CZ" dirty="0">
                <a:solidFill>
                  <a:schemeClr val="tx2"/>
                </a:solidFill>
              </a:rPr>
              <a:t>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Obezita </a:t>
            </a:r>
            <a:r>
              <a:rPr lang="cs-CZ" dirty="0">
                <a:solidFill>
                  <a:schemeClr val="tx2"/>
                </a:solidFill>
              </a:rPr>
              <a:t>– preferenční ztráta vláken I (tonických)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Ztráta vláken může být doprovázena</a:t>
            </a:r>
          </a:p>
          <a:p>
            <a:pPr marL="1261872" lvl="3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"/>
              <a:defRPr/>
            </a:pPr>
            <a:r>
              <a:rPr lang="cs-CZ" dirty="0">
                <a:solidFill>
                  <a:schemeClr val="tx2"/>
                </a:solidFill>
              </a:rPr>
              <a:t>Zánětem (</a:t>
            </a:r>
            <a:r>
              <a:rPr lang="cs-CZ" dirty="0" err="1">
                <a:solidFill>
                  <a:schemeClr val="tx2"/>
                </a:solidFill>
              </a:rPr>
              <a:t>Schaap</a:t>
            </a:r>
            <a:r>
              <a:rPr lang="cs-CZ" dirty="0">
                <a:solidFill>
                  <a:schemeClr val="tx2"/>
                </a:solidFill>
              </a:rPr>
              <a:t> 2006)</a:t>
            </a:r>
          </a:p>
          <a:p>
            <a:pPr marL="1261872" lvl="3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"/>
              <a:defRPr/>
            </a:pPr>
            <a:r>
              <a:rPr lang="cs-CZ" dirty="0">
                <a:solidFill>
                  <a:schemeClr val="tx2"/>
                </a:solidFill>
              </a:rPr>
              <a:t>Infiltrací tukovou tkání (</a:t>
            </a:r>
            <a:r>
              <a:rPr lang="cs-CZ" dirty="0" err="1">
                <a:solidFill>
                  <a:schemeClr val="tx2"/>
                </a:solidFill>
              </a:rPr>
              <a:t>Vettor</a:t>
            </a:r>
            <a:r>
              <a:rPr lang="cs-CZ" dirty="0">
                <a:solidFill>
                  <a:schemeClr val="tx2"/>
                </a:solidFill>
              </a:rPr>
              <a:t> 2009)</a:t>
            </a:r>
          </a:p>
          <a:p>
            <a:pPr marL="1261872" lvl="3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"/>
              <a:defRPr/>
            </a:pPr>
            <a:r>
              <a:rPr lang="cs-CZ" dirty="0" err="1">
                <a:solidFill>
                  <a:schemeClr val="tx2"/>
                </a:solidFill>
              </a:rPr>
              <a:t>Fibrozou</a:t>
            </a:r>
            <a:r>
              <a:rPr lang="cs-CZ" dirty="0">
                <a:solidFill>
                  <a:schemeClr val="tx2"/>
                </a:solidFill>
              </a:rPr>
              <a:t> (</a:t>
            </a:r>
            <a:r>
              <a:rPr lang="cs-CZ" dirty="0" err="1">
                <a:solidFill>
                  <a:schemeClr val="tx2"/>
                </a:solidFill>
              </a:rPr>
              <a:t>Rice</a:t>
            </a:r>
            <a:r>
              <a:rPr lang="cs-CZ" dirty="0">
                <a:solidFill>
                  <a:schemeClr val="tx2"/>
                </a:solidFill>
              </a:rPr>
              <a:t> 1989)</a:t>
            </a:r>
          </a:p>
          <a:p>
            <a:pPr marL="1261872" lvl="3"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Char char=""/>
              <a:defRPr/>
            </a:pPr>
            <a:r>
              <a:rPr lang="cs-CZ" dirty="0">
                <a:solidFill>
                  <a:schemeClr val="tx2"/>
                </a:solidFill>
              </a:rPr>
              <a:t>Redukcí kapilární sítě (</a:t>
            </a:r>
            <a:r>
              <a:rPr lang="cs-CZ" dirty="0" err="1">
                <a:solidFill>
                  <a:schemeClr val="tx2"/>
                </a:solidFill>
              </a:rPr>
              <a:t>Coggan</a:t>
            </a:r>
            <a:r>
              <a:rPr lang="cs-CZ" dirty="0">
                <a:solidFill>
                  <a:schemeClr val="tx2"/>
                </a:solidFill>
              </a:rPr>
              <a:t> 1992</a:t>
            </a:r>
            <a:r>
              <a:rPr lang="cs-CZ" dirty="0">
                <a:solidFill>
                  <a:srgbClr val="FFC000"/>
                </a:solidFill>
              </a:rPr>
              <a:t>)</a:t>
            </a:r>
          </a:p>
        </p:txBody>
      </p:sp>
      <p:sp>
        <p:nvSpPr>
          <p:cNvPr id="11268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E620AD-B860-4618-8D08-2B13A93E2A1E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126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127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9D60B62-621F-47BC-A099-314298206E1D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Zevní faktory </a:t>
            </a:r>
          </a:p>
        </p:txBody>
      </p:sp>
      <p:sp>
        <p:nvSpPr>
          <p:cNvPr id="860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Změna stravovacích zvyklostí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Ekonomické změny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Psychické změny …. Tendence k pohybu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Endokrinní změny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Vliv farmak ordinovaných na jiná onemocnění</a:t>
            </a:r>
          </a:p>
        </p:txBody>
      </p:sp>
      <p:sp>
        <p:nvSpPr>
          <p:cNvPr id="13316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C90036E-F919-45E9-B91F-26936C453A0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3317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5507A4B-1EBE-4ECA-96BF-434DC68D0F44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Satelitní buňky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Zárodečné buňky – </a:t>
            </a:r>
            <a:r>
              <a:rPr lang="cs-CZ" dirty="0">
                <a:solidFill>
                  <a:schemeClr val="tx2"/>
                </a:solidFill>
              </a:rPr>
              <a:t>regenerace poškozeného svaly, udržení svalové hmoty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>
                <a:solidFill>
                  <a:schemeClr val="tx2"/>
                </a:solidFill>
              </a:rPr>
              <a:t>Věkem – snížení počtu i aktivity SB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>
                <a:solidFill>
                  <a:schemeClr val="tx2"/>
                </a:solidFill>
              </a:rPr>
              <a:t>Hormonální změny prostředí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>
                <a:solidFill>
                  <a:schemeClr val="tx2"/>
                </a:solidFill>
              </a:rPr>
              <a:t>Snížená senzitivita SB na stimulační vlivy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>
                <a:solidFill>
                  <a:schemeClr val="tx2"/>
                </a:solidFill>
              </a:rPr>
              <a:t>Narušení interakcí s fibroblasty, makrofágy, </a:t>
            </a:r>
            <a:r>
              <a:rPr lang="cs-CZ" dirty="0" err="1">
                <a:solidFill>
                  <a:schemeClr val="tx2"/>
                </a:solidFill>
              </a:rPr>
              <a:t>neutrofily</a:t>
            </a:r>
            <a:endParaRPr lang="cs-CZ" dirty="0">
              <a:solidFill>
                <a:schemeClr val="tx2"/>
              </a:solidFill>
            </a:endParaRP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/>
              <a:t>Snížení kalorického příjmu a zvýšení pohybové zátěže – prodloužení vitality a funkce SB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41038E6-C0A4-4342-BC23-97B7F197232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C412D4E-1A34-4731-A80F-6D5D913A52B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chemeClr val="tx2">
                    <a:satMod val="200000"/>
                  </a:schemeClr>
                </a:solidFill>
              </a:rPr>
              <a:t>Poškození nervosvalového přenosu</a:t>
            </a:r>
          </a:p>
        </p:txBody>
      </p:sp>
      <p:sp>
        <p:nvSpPr>
          <p:cNvPr id="890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Rozšíření plochy nervosvalové ploténky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Délka a průměr nervových vláken se snižují</a:t>
            </a:r>
          </a:p>
          <a:p>
            <a:pPr eaLnBrk="1" hangingPunct="1"/>
            <a:r>
              <a:rPr lang="cs-CZ" dirty="0" err="1">
                <a:solidFill>
                  <a:schemeClr val="tx2"/>
                </a:solidFill>
              </a:rPr>
              <a:t>Reinervace</a:t>
            </a:r>
            <a:r>
              <a:rPr lang="cs-CZ" dirty="0">
                <a:solidFill>
                  <a:schemeClr val="tx2"/>
                </a:solidFill>
              </a:rPr>
              <a:t> sirotčích vláken – podle typu vláken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Popisovány případy </a:t>
            </a:r>
            <a:r>
              <a:rPr lang="cs-CZ" dirty="0" err="1">
                <a:solidFill>
                  <a:schemeClr val="tx2"/>
                </a:solidFill>
              </a:rPr>
              <a:t>reinervace</a:t>
            </a:r>
            <a:r>
              <a:rPr lang="cs-CZ" dirty="0">
                <a:solidFill>
                  <a:schemeClr val="tx2"/>
                </a:solidFill>
              </a:rPr>
              <a:t> i vláken odlišného typu …. Smíšené MU … 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Odolnější vlákna typu I – </a:t>
            </a:r>
            <a:r>
              <a:rPr lang="cs-CZ" dirty="0" err="1">
                <a:solidFill>
                  <a:schemeClr val="tx2"/>
                </a:solidFill>
              </a:rPr>
              <a:t>reinervovaná</a:t>
            </a:r>
            <a:r>
              <a:rPr lang="cs-CZ" dirty="0">
                <a:solidFill>
                  <a:schemeClr val="tx2"/>
                </a:solidFill>
              </a:rPr>
              <a:t> vlákna typu II se přizpůsobují</a:t>
            </a: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85C13FE-0476-4F45-A721-46DC1CFCEBF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639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A044DE1-3F4A-490C-B011-E176152F2EE7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Sarkoplasmatické retikulum</a:t>
            </a:r>
          </a:p>
        </p:txBody>
      </p:sp>
      <p:sp>
        <p:nvSpPr>
          <p:cNvPr id="17411" name="Zástupný symbol pro datum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D60CD26-7A15-492D-A27E-ED2395ED11CC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17412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17413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0B03729-99D2-470D-BA71-683583FE981D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17414" name="Zástupný symbol pro obsah 7"/>
          <p:cNvSpPr>
            <a:spLocks noGrp="1"/>
          </p:cNvSpPr>
          <p:nvPr>
            <p:ph idx="1"/>
          </p:nvPr>
        </p:nvSpPr>
        <p:spPr>
          <a:xfrm>
            <a:off x="611188" y="1484313"/>
            <a:ext cx="8353425" cy="48720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>
                <a:solidFill>
                  <a:schemeClr val="tx2"/>
                </a:solidFill>
              </a:rPr>
              <a:t>Stárnoucí SER – akumulace tubulárních agregátů v membránách… abnormity ve skladování a </a:t>
            </a:r>
            <a:r>
              <a:rPr lang="cs-CZ" sz="2800" dirty="0" err="1">
                <a:solidFill>
                  <a:schemeClr val="tx2"/>
                </a:solidFill>
              </a:rPr>
              <a:t>uvoňování</a:t>
            </a:r>
            <a:r>
              <a:rPr lang="cs-CZ" sz="2800" dirty="0">
                <a:solidFill>
                  <a:schemeClr val="tx2"/>
                </a:solidFill>
              </a:rPr>
              <a:t> Ca2+</a:t>
            </a:r>
          </a:p>
          <a:p>
            <a:pPr eaLnBrk="1" hangingPunct="1">
              <a:defRPr/>
            </a:pPr>
            <a:r>
              <a:rPr lang="cs-CZ" dirty="0">
                <a:solidFill>
                  <a:schemeClr val="tx2"/>
                </a:solidFill>
              </a:rPr>
              <a:t>Narušení </a:t>
            </a:r>
            <a:r>
              <a:rPr lang="cs-CZ" dirty="0" err="1">
                <a:solidFill>
                  <a:schemeClr val="tx2"/>
                </a:solidFill>
              </a:rPr>
              <a:t>homeostázy</a:t>
            </a:r>
            <a:r>
              <a:rPr lang="cs-CZ" dirty="0">
                <a:solidFill>
                  <a:schemeClr val="tx2"/>
                </a:solidFill>
              </a:rPr>
              <a:t> Ca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Je tedy účinná prevence?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pravidelná fyzická aktivita </a:t>
            </a:r>
            <a:r>
              <a:rPr lang="cs-CZ" dirty="0"/>
              <a:t>– odporová i aerobní cvičení – pozitivní trofický vliv, snížení zánětlivé, věkem zesílené reakce na zátěž</a:t>
            </a:r>
          </a:p>
          <a:p>
            <a:pPr eaLnBrk="1" hangingPunct="1">
              <a:defRPr/>
            </a:pPr>
            <a:r>
              <a:rPr lang="cs-CZ" dirty="0"/>
              <a:t>zbytečně nepřetěžovat </a:t>
            </a:r>
            <a:r>
              <a:rPr lang="cs-CZ" dirty="0">
                <a:solidFill>
                  <a:srgbClr val="FF0000"/>
                </a:solidFill>
              </a:rPr>
              <a:t>excentrickou kontrakcí</a:t>
            </a:r>
          </a:p>
          <a:p>
            <a:pPr eaLnBrk="1" hangingPunct="1">
              <a:defRPr/>
            </a:pPr>
            <a:r>
              <a:rPr lang="cs-CZ" dirty="0"/>
              <a:t>dostatečný přísun </a:t>
            </a:r>
            <a:r>
              <a:rPr lang="cs-CZ" dirty="0">
                <a:solidFill>
                  <a:srgbClr val="FF0000"/>
                </a:solidFill>
              </a:rPr>
              <a:t>aminokyselin</a:t>
            </a:r>
          </a:p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prevence obezity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budoucnost – viz výše zmíněné způsoby zásahu do degradace proteinů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FB4681A-0CE9-4262-95A6-6FF03400B3BB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1B451-CD16-4CF7-8016-38CC72DD3175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381000"/>
            <a:ext cx="86868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b="1" i="1" u="sng" dirty="0">
                <a:sym typeface="Wingdings" pitchFamily="2" charset="2"/>
              </a:rPr>
              <a:t>Výcvik síly ve stáří                                                        </a:t>
            </a:r>
            <a:r>
              <a:rPr lang="cs-CZ" dirty="0">
                <a:sym typeface="Wingdings" pitchFamily="2" charset="2"/>
              </a:rPr>
              <a:t>adekvátní posilování  přírůstky síly jako mladí .. přírůstek objemu vláken II , bez zvýšení průřezu vláken I.</a:t>
            </a:r>
          </a:p>
          <a:p>
            <a:pPr eaLnBrk="1" hangingPunct="1">
              <a:lnSpc>
                <a:spcPct val="90000"/>
              </a:lnSpc>
            </a:pPr>
            <a:r>
              <a:rPr lang="cs-CZ" b="1" i="1" u="sng" dirty="0">
                <a:sym typeface="Wingdings" pitchFamily="2" charset="2"/>
              </a:rPr>
              <a:t>Výcvik vytrvalosti ve stáří                                          </a:t>
            </a:r>
            <a:r>
              <a:rPr lang="cs-CZ" dirty="0">
                <a:sym typeface="Wingdings" pitchFamily="2" charset="2"/>
              </a:rPr>
              <a:t>hlavním faktorem - intenzita a trvání stimulu</a:t>
            </a:r>
            <a:r>
              <a:rPr lang="cs-CZ" b="1" i="1" u="sng" dirty="0">
                <a:sym typeface="Wingdings" pitchFamily="2" charset="2"/>
              </a:rPr>
              <a:t>        </a:t>
            </a:r>
            <a:r>
              <a:rPr lang="cs-CZ" dirty="0">
                <a:sym typeface="Wingdings" pitchFamily="2" charset="2"/>
              </a:rPr>
              <a:t>zvýšení svalové oxidativní kapacity, kapilární </a:t>
            </a:r>
            <a:r>
              <a:rPr lang="cs-CZ" dirty="0" err="1">
                <a:sym typeface="Wingdings" pitchFamily="2" charset="2"/>
              </a:rPr>
              <a:t>denzity</a:t>
            </a:r>
            <a:r>
              <a:rPr lang="cs-CZ" dirty="0">
                <a:sym typeface="Wingdings" pitchFamily="2" charset="2"/>
              </a:rPr>
              <a:t>, zvýšení procenta vláken II a proti II 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CBD4FD-A58F-4EB3-9930-73718358257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752F1-0605-41D1-A195-7A4AAABF1B3F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975" cy="1143000"/>
          </a:xfrm>
          <a:solidFill>
            <a:srgbClr val="1D025A"/>
          </a:solidFill>
        </p:spPr>
        <p:txBody>
          <a:bodyPr/>
          <a:lstStyle/>
          <a:p>
            <a:pPr eaLnBrk="1" hangingPunct="1"/>
            <a:r>
              <a:rPr lang="cs-CZ">
                <a:solidFill>
                  <a:srgbClr val="FFCC00"/>
                </a:solidFill>
              </a:rPr>
              <a:t>Programy na zvýšení svalové síly</a:t>
            </a:r>
            <a:endParaRPr lang="cs-CZ"/>
          </a:p>
        </p:txBody>
      </p:sp>
      <p:sp>
        <p:nvSpPr>
          <p:cNvPr id="104451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eaLnBrk="1" hangingPunct="1"/>
            <a:r>
              <a:rPr lang="cs-CZ" dirty="0"/>
              <a:t>Síla je dána schopností svalů překonávat svou kontrakcí zevní odpor</a:t>
            </a:r>
          </a:p>
          <a:p>
            <a:pPr eaLnBrk="1" hangingPunct="1"/>
            <a:r>
              <a:rPr lang="cs-CZ" dirty="0"/>
              <a:t>Síla statická x dynamická</a:t>
            </a:r>
          </a:p>
          <a:p>
            <a:pPr eaLnBrk="1" hangingPunct="1"/>
            <a:r>
              <a:rPr lang="cs-CZ" dirty="0"/>
              <a:t>Výcvik síly </a:t>
            </a:r>
          </a:p>
          <a:p>
            <a:pPr lvl="1" eaLnBrk="1" hangingPunct="1"/>
            <a:r>
              <a:rPr lang="cs-CZ" dirty="0"/>
              <a:t>hypertrofie vláken</a:t>
            </a:r>
          </a:p>
          <a:p>
            <a:pPr lvl="1" eaLnBrk="1" hangingPunct="1"/>
            <a:r>
              <a:rPr lang="cs-CZ" dirty="0"/>
              <a:t>Nácvik aktivace maxima MU</a:t>
            </a:r>
          </a:p>
          <a:p>
            <a:pPr eaLnBrk="1" hangingPunct="1"/>
            <a:r>
              <a:rPr lang="cs-CZ" dirty="0"/>
              <a:t>Posilování – pokud možno neunavený CNS</a:t>
            </a:r>
          </a:p>
          <a:p>
            <a:pPr lvl="1" eaLnBrk="1" hangingPunct="1">
              <a:buFont typeface="Wingdings 2" pitchFamily="18" charset="2"/>
              <a:buNone/>
            </a:pP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751CBFA-887C-4D25-B182-4C6D6020045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EBC17-5F0A-4545-97C8-A866E7E7DB75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>
                <a:solidFill>
                  <a:srgbClr val="FF0000"/>
                </a:solidFill>
              </a:rPr>
              <a:t> a/ Metoda krátkodobých maximálních úsilí</a:t>
            </a:r>
          </a:p>
        </p:txBody>
      </p:sp>
      <p:sp>
        <p:nvSpPr>
          <p:cNvPr id="1064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Submaximální</a:t>
            </a:r>
            <a:r>
              <a:rPr lang="cs-CZ" dirty="0"/>
              <a:t> odpor   </a:t>
            </a:r>
          </a:p>
          <a:p>
            <a:pPr lvl="1" eaLnBrk="1" hangingPunct="1"/>
            <a:r>
              <a:rPr lang="cs-CZ" dirty="0">
                <a:solidFill>
                  <a:schemeClr val="tx2"/>
                </a:solidFill>
              </a:rPr>
              <a:t>90-95%       2-3x opakování     4-5 </a:t>
            </a:r>
            <a:r>
              <a:rPr lang="cs-CZ" dirty="0" err="1">
                <a:solidFill>
                  <a:schemeClr val="tx2"/>
                </a:solidFill>
              </a:rPr>
              <a:t>serií</a:t>
            </a:r>
            <a:endParaRPr lang="cs-CZ" dirty="0">
              <a:solidFill>
                <a:schemeClr val="tx2"/>
              </a:solidFill>
            </a:endParaRPr>
          </a:p>
          <a:p>
            <a:pPr eaLnBrk="1" hangingPunct="1"/>
            <a:r>
              <a:rPr lang="cs-CZ" dirty="0"/>
              <a:t>Blízké maximu</a:t>
            </a:r>
          </a:p>
          <a:p>
            <a:pPr lvl="1" eaLnBrk="1" hangingPunct="1"/>
            <a:r>
              <a:rPr lang="cs-CZ" dirty="0">
                <a:solidFill>
                  <a:schemeClr val="tx2"/>
                </a:solidFill>
              </a:rPr>
              <a:t>80-90%       3-5x opakování       7-8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Odpor dostačující k aktivaci svalu – adaptační reakce již po prvním cviku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Pomalé pohyby – cvičíme sílu statickou</a:t>
            </a:r>
          </a:p>
          <a:p>
            <a:pPr eaLnBrk="1" hangingPunct="1"/>
            <a:r>
              <a:rPr lang="cs-CZ" dirty="0">
                <a:solidFill>
                  <a:schemeClr val="tx2"/>
                </a:solidFill>
              </a:rPr>
              <a:t>Rozbíjí útlum, učí aktivovat větší počet MU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68F391-CA07-4DFA-9E2F-C9A64D18FD7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F76B6-9DB0-40F3-A4A3-901FBAEA850C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Cvičení svalové síly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Ke zvyšování síly svalové je nutno sval stimulovat určitým zatížením</a:t>
            </a:r>
          </a:p>
          <a:p>
            <a:pPr lvl="1"/>
            <a:r>
              <a:rPr lang="cs-CZ" sz="2400" b="1"/>
              <a:t>Absolutní síla svalu</a:t>
            </a:r>
            <a:r>
              <a:rPr lang="cs-CZ" sz="2400"/>
              <a:t> – nutno aplikovat maximální možný odpor (dochází k zapojení nevyužitých motorických jednotek do kontrakčního vzorce)</a:t>
            </a:r>
          </a:p>
          <a:p>
            <a:pPr lvl="1"/>
            <a:r>
              <a:rPr lang="cs-CZ" sz="2400" b="1"/>
              <a:t>Vytrvalostní síla svalu</a:t>
            </a:r>
            <a:r>
              <a:rPr lang="cs-CZ" sz="2400"/>
              <a:t> – menší odpor při velkém počtu opakování</a:t>
            </a:r>
          </a:p>
          <a:p>
            <a:pPr lvl="1"/>
            <a:r>
              <a:rPr lang="cs-CZ" sz="2400" b="1"/>
              <a:t>Dynamická rychlost</a:t>
            </a:r>
            <a:r>
              <a:rPr lang="cs-CZ" sz="2400"/>
              <a:t> – menší odpor s rychlým provedením pohybu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>
                <a:solidFill>
                  <a:srgbClr val="FF0000"/>
                </a:solidFill>
              </a:rPr>
              <a:t>b/ Metoda opakovaných úsilí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75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/>
              <a:t>Odpor 80-35%  - větší počet opakování- jeden cvik nenaruší </a:t>
            </a:r>
            <a:r>
              <a:rPr lang="cs-CZ" dirty="0" err="1"/>
              <a:t>homeostázu</a:t>
            </a:r>
            <a:r>
              <a:rPr lang="cs-CZ" dirty="0"/>
              <a:t> svalu – potřeba cvičit do únavy.</a:t>
            </a:r>
          </a:p>
          <a:p>
            <a:pPr eaLnBrk="1" hangingPunct="1"/>
            <a:r>
              <a:rPr lang="cs-CZ" dirty="0"/>
              <a:t>7-10 opakování  v jedné </a:t>
            </a:r>
            <a:r>
              <a:rPr lang="cs-CZ" dirty="0" err="1"/>
              <a:t>serii</a:t>
            </a:r>
            <a:r>
              <a:rPr lang="cs-CZ" dirty="0"/>
              <a:t> </a:t>
            </a:r>
          </a:p>
          <a:p>
            <a:pPr eaLnBrk="1" hangingPunct="1"/>
            <a:r>
              <a:rPr lang="cs-CZ" dirty="0"/>
              <a:t> proti středním odporům - rychlost</a:t>
            </a:r>
          </a:p>
          <a:p>
            <a:pPr eaLnBrk="1" hangingPunct="1"/>
            <a:r>
              <a:rPr lang="cs-CZ" dirty="0"/>
              <a:t>Proti malým odporům vytrvalost </a:t>
            </a:r>
          </a:p>
          <a:p>
            <a:pPr eaLnBrk="1" hangingPunct="1"/>
            <a:r>
              <a:rPr lang="cs-CZ" dirty="0"/>
              <a:t>Pauzy mezi </a:t>
            </a:r>
            <a:r>
              <a:rPr lang="cs-CZ" dirty="0" err="1"/>
              <a:t>seriemi</a:t>
            </a:r>
            <a:r>
              <a:rPr lang="cs-CZ" dirty="0"/>
              <a:t> – k adaptačním reakcím dochází v klidové fázi </a:t>
            </a:r>
          </a:p>
          <a:p>
            <a:pPr eaLnBrk="1" hangingPunct="1"/>
            <a:r>
              <a:rPr lang="cs-CZ" dirty="0"/>
              <a:t>Hypertrofie svalových vláken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68F391-CA07-4DFA-9E2F-C9A64D18FD7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57F01C-EFC6-48C3-8684-22F58165A07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Minimální účinný odpor</a:t>
            </a:r>
          </a:p>
        </p:txBody>
      </p:sp>
      <p:sp>
        <p:nvSpPr>
          <p:cNvPr id="1085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 přírůstku síly     nad 35%</a:t>
            </a:r>
          </a:p>
          <a:p>
            <a:pPr eaLnBrk="1" hangingPunct="1"/>
            <a:r>
              <a:rPr lang="cs-CZ" dirty="0"/>
              <a:t>K udržení síly        20-35 %</a:t>
            </a:r>
          </a:p>
          <a:p>
            <a:pPr eaLnBrk="1" hangingPunct="1"/>
            <a:r>
              <a:rPr lang="cs-CZ" dirty="0"/>
              <a:t>Síla klesá – pod     20%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968F391-CA07-4DFA-9E2F-C9A64D18FD73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B683E9-2CC0-4FB4-8FD1-6D768B2F6699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7772400" cy="990600"/>
          </a:xfrm>
          <a:solidFill>
            <a:srgbClr val="1F024E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rgbClr val="FFCC00"/>
                </a:solidFill>
              </a:rPr>
              <a:t>Programy na zvýšení svalové síly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cs-CZ" dirty="0"/>
              <a:t>velký odpor , nízký počet opakování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dirty="0"/>
              <a:t>Koncentrická kontrakce                                       </a:t>
            </a:r>
            <a:r>
              <a:rPr lang="cs-CZ" i="1" dirty="0"/>
              <a:t>De </a:t>
            </a:r>
            <a:r>
              <a:rPr lang="cs-CZ" i="1" dirty="0" err="1"/>
              <a:t>Lorme</a:t>
            </a:r>
            <a:r>
              <a:rPr lang="cs-CZ" dirty="0"/>
              <a:t> : 10RM   10x50%RM, 75%, 100% 5dní , 2 dny pauza, nové 10 RM                        </a:t>
            </a:r>
            <a:r>
              <a:rPr lang="cs-CZ" i="1" dirty="0"/>
              <a:t>Oxford</a:t>
            </a:r>
            <a:r>
              <a:rPr lang="cs-CZ" dirty="0"/>
              <a:t>: 10x100%RM, 75%, 50%                        </a:t>
            </a:r>
            <a:r>
              <a:rPr lang="cs-CZ" i="1" dirty="0"/>
              <a:t>1RM , </a:t>
            </a:r>
            <a:r>
              <a:rPr lang="cs-CZ" i="1" dirty="0" err="1"/>
              <a:t>Atha</a:t>
            </a:r>
            <a:r>
              <a:rPr lang="cs-CZ" dirty="0"/>
              <a:t> : 6RM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dirty="0"/>
              <a:t>Izometrická kontrakce – přírůstky síly maximální v úhlu posilování,  doporučený čas kontrakce 6sec , 1 maxim.kontrakce  1 sec pro každý sval denně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14CE3A-3124-40D0-BC54-4A56C6791979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F936F-5C73-404A-AAD7-DAD43D76E3EC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1F024E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rgbClr val="FFCC00"/>
                </a:solidFill>
              </a:rPr>
              <a:t>Programy na zvýšení výkonnosti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 eaLnBrk="1" hangingPunct="1"/>
            <a:r>
              <a:rPr lang="cs-CZ" dirty="0"/>
              <a:t>nízký odpor, vysoký počet opakování</a:t>
            </a:r>
          </a:p>
          <a:p>
            <a:pPr eaLnBrk="1" hangingPunct="1"/>
            <a:r>
              <a:rPr lang="cs-CZ" dirty="0"/>
              <a:t>vede ke schopnosti pracovat po delší dobu</a:t>
            </a:r>
          </a:p>
          <a:p>
            <a:pPr eaLnBrk="1" hangingPunct="1"/>
            <a:r>
              <a:rPr lang="cs-CZ" dirty="0"/>
              <a:t>adaptace se týká jak svalů tak i KV aparátu</a:t>
            </a:r>
          </a:p>
          <a:p>
            <a:pPr eaLnBrk="1" hangingPunct="1"/>
            <a:r>
              <a:rPr lang="cs-CZ" dirty="0"/>
              <a:t>vyšší výkonnost svalu – pracuje více aerobně</a:t>
            </a:r>
          </a:p>
          <a:p>
            <a:pPr eaLnBrk="1" hangingPunct="1"/>
            <a:r>
              <a:rPr lang="cs-CZ" dirty="0"/>
              <a:t>maraton.běžci – dlouhodobá zátěž </a:t>
            </a:r>
            <a:r>
              <a:rPr lang="cs-CZ" dirty="0">
                <a:sym typeface="Wingdings" pitchFamily="2" charset="2"/>
              </a:rPr>
              <a:t> přeměna vláken anaerobních na aerobní – posun </a:t>
            </a:r>
            <a:r>
              <a:rPr lang="cs-CZ" dirty="0" err="1">
                <a:sym typeface="Wingdings" pitchFamily="2" charset="2"/>
              </a:rPr>
              <a:t>IIb</a:t>
            </a:r>
            <a:r>
              <a:rPr lang="cs-CZ" dirty="0">
                <a:sym typeface="Wingdings" pitchFamily="2" charset="2"/>
              </a:rPr>
              <a:t> na </a:t>
            </a:r>
            <a:r>
              <a:rPr lang="cs-CZ" dirty="0" err="1">
                <a:sym typeface="Wingdings" pitchFamily="2" charset="2"/>
              </a:rPr>
              <a:t>IIa</a:t>
            </a:r>
            <a:endParaRPr lang="cs-CZ" dirty="0">
              <a:sym typeface="Wingdings" pitchFamily="2" charset="2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EB96426-FB27-4EC9-A15C-B710C0BE38EB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C5643-C005-4D83-8920-E07FD38E106D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FE61BEF-5FA7-4CA8-A0F7-67CE8320CD02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76889-0FA3-447D-BCB1-3585A216BD56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11162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3400" y="533400"/>
            <a:ext cx="8610600" cy="5943600"/>
          </a:xfrm>
        </p:spPr>
        <p:txBody>
          <a:bodyPr/>
          <a:lstStyle/>
          <a:p>
            <a:pPr eaLnBrk="1" hangingPunct="1"/>
            <a:r>
              <a:rPr lang="cs-CZ" dirty="0"/>
              <a:t>zvyšuje se aktivita aerobních enzymů, zvyšuje se velikost a počet mitochondrií</a:t>
            </a:r>
          </a:p>
          <a:p>
            <a:pPr eaLnBrk="1" hangingPunct="1"/>
            <a:r>
              <a:rPr lang="cs-CZ" dirty="0"/>
              <a:t>zmenšuje se průměr vláken, zvyšuje se rezistence na únavu</a:t>
            </a:r>
          </a:p>
          <a:p>
            <a:pPr eaLnBrk="1" hangingPunct="1"/>
            <a:r>
              <a:rPr lang="cs-CZ" dirty="0"/>
              <a:t>malé intenzity zátěže preferenčně aktivují malé MU.. na většinu aktivit stačí vlákna I a </a:t>
            </a:r>
            <a:r>
              <a:rPr lang="cs-CZ" dirty="0" err="1"/>
              <a:t>IIa</a:t>
            </a:r>
            <a:endParaRPr lang="cs-CZ" dirty="0"/>
          </a:p>
          <a:p>
            <a:pPr eaLnBrk="1" hangingPunct="1"/>
            <a:r>
              <a:rPr lang="cs-CZ" dirty="0" err="1"/>
              <a:t>elektrostimulace</a:t>
            </a:r>
            <a:r>
              <a:rPr lang="cs-CZ" dirty="0"/>
              <a:t> přednostně stimuluje velké axony </a:t>
            </a:r>
            <a:r>
              <a:rPr lang="cs-CZ" dirty="0">
                <a:sym typeface="Wingdings" pitchFamily="2" charset="2"/>
              </a:rPr>
              <a:t> aktivace vláken II </a:t>
            </a:r>
            <a:endParaRPr lang="cs-CZ" dirty="0"/>
          </a:p>
          <a:p>
            <a:pPr eaLnBrk="1" hangingPunct="1"/>
            <a:r>
              <a:rPr lang="cs-CZ" dirty="0"/>
              <a:t>dlouhodobá </a:t>
            </a:r>
            <a:r>
              <a:rPr lang="cs-CZ" dirty="0" err="1"/>
              <a:t>elektrostimulace</a:t>
            </a:r>
            <a:r>
              <a:rPr lang="cs-CZ" dirty="0"/>
              <a:t> o nízké frekvenci vede k přestavbě </a:t>
            </a:r>
            <a:r>
              <a:rPr lang="cs-CZ" dirty="0" err="1"/>
              <a:t>IIb</a:t>
            </a:r>
            <a:r>
              <a:rPr lang="cs-CZ" dirty="0"/>
              <a:t> přes </a:t>
            </a:r>
            <a:r>
              <a:rPr lang="cs-CZ" dirty="0" err="1"/>
              <a:t>IIc</a:t>
            </a:r>
            <a:r>
              <a:rPr lang="cs-CZ" dirty="0"/>
              <a:t> na </a:t>
            </a:r>
            <a:r>
              <a:rPr lang="cs-CZ" dirty="0" err="1"/>
              <a:t>IIa</a:t>
            </a:r>
            <a:r>
              <a:rPr lang="cs-CZ" dirty="0"/>
              <a:t> </a:t>
            </a:r>
          </a:p>
          <a:p>
            <a:pPr eaLnBrk="1" hangingPunct="1"/>
            <a:endParaRPr lang="cs-CZ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Možnosti terapeutického ovlivnění svalového oslabení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886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cs-CZ" sz="2800" b="1" dirty="0"/>
              <a:t>Cvičení dle svalového testu</a:t>
            </a:r>
          </a:p>
          <a:p>
            <a:pPr marL="990600" lvl="1" indent="-533400">
              <a:buFont typeface="Wingdings" pitchFamily="2" charset="2"/>
              <a:buChar char="n"/>
            </a:pPr>
            <a:r>
              <a:rPr lang="cs-CZ" sz="2400" dirty="0"/>
              <a:t>Analytická metoda, vychází z polohy a ze směru pohybu při svalovém testu. </a:t>
            </a:r>
          </a:p>
          <a:p>
            <a:pPr marL="990600" lvl="1" indent="-533400">
              <a:buFont typeface="Wingdings" pitchFamily="2" charset="2"/>
              <a:buChar char="n"/>
            </a:pPr>
            <a:r>
              <a:rPr lang="cs-CZ" sz="2400" dirty="0"/>
              <a:t>Jednotlivé svaly cvičíme do svalového stupně 3, pak začleňujeme do komplexu pohybu. </a:t>
            </a:r>
          </a:p>
          <a:p>
            <a:pPr marL="990600" lvl="1" indent="-533400">
              <a:buFont typeface="Wingdings" pitchFamily="2" charset="2"/>
              <a:buChar char="n"/>
            </a:pPr>
            <a:r>
              <a:rPr lang="cs-CZ" sz="2400" dirty="0"/>
              <a:t>Pasívní protahování svalu vede k udržování elasticity svalu.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Možnosti terapeutického ovlivnění svalového oslabení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886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2"/>
            </a:pPr>
            <a:r>
              <a:rPr lang="cs-CZ" sz="2800" b="1" dirty="0"/>
              <a:t>Izometrické cvičení dle </a:t>
            </a:r>
            <a:r>
              <a:rPr lang="cs-CZ" sz="2800" b="1" dirty="0" err="1"/>
              <a:t>Hettingera</a:t>
            </a:r>
            <a:endParaRPr lang="cs-CZ" sz="2800" b="1" dirty="0"/>
          </a:p>
          <a:p>
            <a:pPr marL="990600" lvl="1" indent="-533400">
              <a:buFont typeface="Wingdings" pitchFamily="2" charset="2"/>
              <a:buNone/>
            </a:pPr>
            <a:endParaRPr lang="cs-CZ" sz="2400" dirty="0"/>
          </a:p>
          <a:p>
            <a:pPr marL="990600" lvl="1" indent="-533400"/>
            <a:r>
              <a:rPr lang="cs-CZ" sz="2400" dirty="0"/>
              <a:t>Metoda posilování používá krátkých izometrických cvičení s 90% použité síly – počet opakování je 10, doba stahu je 6 sekund, pauza 5-10 sekund</a:t>
            </a:r>
          </a:p>
          <a:p>
            <a:pPr marL="990600" lvl="1" indent="-533400"/>
            <a:r>
              <a:rPr lang="cs-CZ" sz="2400" dirty="0"/>
              <a:t>Izometrická maxima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Možnosti terapeutického ovlivnění svalového oslabení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281622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sz="2800" b="1" dirty="0"/>
              <a:t>Cvičení síly svalové s využitím biofeedbacku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z="2400" dirty="0"/>
              <a:t>Jde o posílení běžné dostředivé signalizace a její využití k facilitaci stahu svalu – cvičení před zrcadlem, komentář fyzioterapeuta k prováděnému pohybu, snímaný </a:t>
            </a:r>
            <a:r>
              <a:rPr lang="cs-CZ" sz="2400" dirty="0" err="1"/>
              <a:t>myopotenciál</a:t>
            </a:r>
            <a:r>
              <a:rPr lang="cs-CZ" sz="2400" dirty="0"/>
              <a:t> povrchovými elektrodami převést na akustický signál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Možnosti terapeutického ovlivnění svalového oslabení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3886200"/>
          </a:xfrm>
        </p:spPr>
        <p:txBody>
          <a:bodyPr/>
          <a:lstStyle/>
          <a:p>
            <a:pPr marL="609600" indent="-609600">
              <a:buNone/>
            </a:pPr>
            <a:r>
              <a:rPr lang="cs-CZ" sz="2800" b="1" dirty="0"/>
              <a:t>Cvičení na posilovacích zařízeních</a:t>
            </a:r>
          </a:p>
          <a:p>
            <a:pPr marL="990600" lvl="1" indent="-533400"/>
            <a:r>
              <a:rPr lang="cs-CZ" sz="2400" dirty="0"/>
              <a:t>Vychází se ze cvičení dle svalového testu, kdy manuální odpor fyzioterapeuta je nahrazen přístrojem (posilovacím zařízením) </a:t>
            </a:r>
          </a:p>
          <a:p>
            <a:pPr marL="990600" lvl="1" indent="-533400"/>
            <a:r>
              <a:rPr lang="cs-CZ" sz="2400" dirty="0"/>
              <a:t>Požadovaný směr a rozsah pohybu bez vzniku substitučních pohybů je dán nastavením přístroje</a:t>
            </a:r>
          </a:p>
          <a:p>
            <a:pPr marL="990600" lvl="1" indent="-533400"/>
            <a:r>
              <a:rPr lang="cs-CZ" sz="2400" dirty="0"/>
              <a:t>Lze použít tam, kde stupeň svalové síly převyšuje alespoň odpor kladený gravitací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Možnosti terapeutického ovlivnění svalového oslabení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07375" cy="2952750"/>
          </a:xfrm>
        </p:spPr>
        <p:txBody>
          <a:bodyPr/>
          <a:lstStyle/>
          <a:p>
            <a:pPr marL="609600" indent="-609600">
              <a:buNone/>
            </a:pPr>
            <a:r>
              <a:rPr lang="cs-CZ" sz="2800" b="1" dirty="0" err="1"/>
              <a:t>Elektrostimulace</a:t>
            </a:r>
            <a:r>
              <a:rPr lang="cs-CZ" sz="2800" b="1" dirty="0"/>
              <a:t> během svalové kontrakce</a:t>
            </a:r>
          </a:p>
          <a:p>
            <a:pPr marL="990600" lvl="1" indent="-533400"/>
            <a:r>
              <a:rPr lang="cs-CZ" sz="2400" dirty="0"/>
              <a:t>Stimulace během izometrického stahu svalu – zvětšení svalové masy a tím tenze při stahu statického charakteru</a:t>
            </a:r>
          </a:p>
          <a:p>
            <a:pPr marL="990600" lvl="1" indent="-533400"/>
            <a:r>
              <a:rPr lang="cs-CZ" sz="2400" dirty="0"/>
              <a:t>Stimulace během koncentrické kontrakce svalu – zvýšení dynamické síly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A11F7-9957-4D2A-90EA-5EC53178BBDB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II. Nábor MU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Malé </a:t>
            </a:r>
            <a:r>
              <a:rPr lang="cs-CZ" dirty="0">
                <a:sym typeface="Symbol" pitchFamily="18" charset="2"/>
              </a:rPr>
              <a:t>MN začínají pálit dříve než velké, malé MU začínají pracovat dříve</a:t>
            </a:r>
          </a:p>
          <a:p>
            <a:pPr eaLnBrk="1" hangingPunct="1"/>
            <a:r>
              <a:rPr lang="cs-CZ" dirty="0">
                <a:sym typeface="Symbol" pitchFamily="18" charset="2"/>
              </a:rPr>
              <a:t>Nábor MU v pořadí S, FR, FF, inhibice v opačném pořadí</a:t>
            </a:r>
          </a:p>
          <a:p>
            <a:pPr eaLnBrk="1" hangingPunct="1"/>
            <a:r>
              <a:rPr lang="cs-CZ" dirty="0">
                <a:sym typeface="Symbol" pitchFamily="18" charset="2"/>
              </a:rPr>
              <a:t>Důvod – rozdílný práh dráždivosti, rozdílná hustota synapsí, rozdílná délka dendritů. Nehomogenní rozvrstvení MU ve svalu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A11AD24-9962-4818-9094-017815D678A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F5D0B-AB78-4671-A21C-35BA80566F6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Nábor MU v triceps </a:t>
            </a:r>
            <a:r>
              <a:rPr lang="cs-CZ" dirty="0" err="1"/>
              <a:t>surae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Klidný stoj, setrvalá chůze, skok</a:t>
            </a:r>
          </a:p>
          <a:p>
            <a:pPr eaLnBrk="1" hangingPunct="1"/>
            <a:r>
              <a:rPr lang="cs-CZ" dirty="0" err="1"/>
              <a:t>Soleus</a:t>
            </a:r>
            <a:r>
              <a:rPr lang="cs-CZ" dirty="0"/>
              <a:t> – konstantní aktivita při všech těchto aktivitách</a:t>
            </a:r>
          </a:p>
          <a:p>
            <a:pPr eaLnBrk="1" hangingPunct="1"/>
            <a:r>
              <a:rPr lang="cs-CZ" dirty="0" err="1"/>
              <a:t>Gastrocnemius</a:t>
            </a:r>
            <a:r>
              <a:rPr lang="cs-CZ" dirty="0"/>
              <a:t> – 8-12% MCV stoj,        25% klidná chůze, skoky – 100% MCV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B5AA42A-E7EE-4FC9-86E9-F7D34C8B289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CD94B-A9EF-4253-B713-7A50F77BF91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Práh náboru MU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700" dirty="0"/>
              <a:t>Závisí na </a:t>
            </a:r>
            <a:r>
              <a:rPr lang="cs-CZ" sz="2700" dirty="0">
                <a:solidFill>
                  <a:srgbClr val="FF0000"/>
                </a:solidFill>
              </a:rPr>
              <a:t>rychlosti kontrakce </a:t>
            </a:r>
            <a:r>
              <a:rPr lang="cs-CZ" sz="2700" dirty="0"/>
              <a:t>– čím rychlejší, tím dříve se MU aktivují ( </a:t>
            </a:r>
            <a:r>
              <a:rPr lang="cs-CZ" sz="2700" dirty="0" err="1"/>
              <a:t>norm.pořadí</a:t>
            </a:r>
            <a:r>
              <a:rPr lang="cs-CZ" sz="2700" dirty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700" dirty="0"/>
              <a:t>Velmi rychlé kontrakce -  projeví se rozdílná rychlost vedení axonů.. velké MU jsou aktivovány dříve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700" dirty="0"/>
              <a:t>Velmi rychlá změna síly z jedné do druhé úrovně-rychlé,krátké zvýšení aktivity MN nutné k zajištění vysoké rychlosti kontrakce. Během této změny – frekvence všech MU vzroste s mohutnou aktivitou velkých MU . Po dosažení nové úrovně síly klesá aktivita všech MU, velké vypnou zcela.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700" dirty="0">
              <a:solidFill>
                <a:srgbClr val="FFCC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A1E8DEE-9C8B-41B9-9E98-E00E7CDA7131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8651B-0FED-465E-A07C-7D54ABC4398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Ovlivnění náboru MU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1. </a:t>
            </a:r>
            <a:r>
              <a:rPr lang="cs-CZ" u="sng" dirty="0">
                <a:solidFill>
                  <a:srgbClr val="FF0000"/>
                </a:solidFill>
              </a:rPr>
              <a:t>Druh aferentního podnětu</a:t>
            </a:r>
          </a:p>
          <a:p>
            <a:pPr eaLnBrk="1" hangingPunct="1"/>
            <a:r>
              <a:rPr lang="cs-CZ" dirty="0"/>
              <a:t>Aferentní vstupy z kožních receptorů či stimulace </a:t>
            </a:r>
            <a:r>
              <a:rPr lang="cs-CZ" dirty="0" err="1"/>
              <a:t>rubrospinálního</a:t>
            </a:r>
            <a:r>
              <a:rPr lang="cs-CZ" dirty="0"/>
              <a:t> traktu </a:t>
            </a:r>
            <a:r>
              <a:rPr lang="cs-CZ" dirty="0">
                <a:sym typeface="Wingdings" pitchFamily="2" charset="2"/>
              </a:rPr>
              <a:t></a:t>
            </a:r>
            <a:r>
              <a:rPr lang="cs-CZ" dirty="0"/>
              <a:t> výraznější stimulace velkých a inhibice malých MU.. </a:t>
            </a:r>
            <a:r>
              <a:rPr lang="cs-CZ" i="1" dirty="0"/>
              <a:t>Záleží na druhu aferentního vstupu a jeho fyziologickému vztahu k potřebě adekvátní silou v adekvátním čase zasáhnout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321175" y="3170238"/>
            <a:ext cx="5016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rgbClr val="FFCC00"/>
                </a:solidFill>
                <a:latin typeface="Times New Roman" charset="0"/>
                <a:sym typeface="Wingdings" pitchFamily="2" charset="2"/>
              </a:rPr>
              <a:t>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5962213-C8AC-4104-99B4-C13199816E85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D962C-7BCB-4CDC-91A0-554DBC00EE5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>
              <a:solidFill>
                <a:srgbClr val="FFCC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u="sng" dirty="0">
                <a:solidFill>
                  <a:srgbClr val="FF0000"/>
                </a:solidFill>
              </a:rPr>
              <a:t>. Podle směru pohybu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err="1"/>
              <a:t>Abductor</a:t>
            </a:r>
            <a:r>
              <a:rPr lang="cs-CZ" dirty="0"/>
              <a:t> </a:t>
            </a:r>
            <a:r>
              <a:rPr lang="cs-CZ" dirty="0" err="1"/>
              <a:t>pollicis</a:t>
            </a:r>
            <a:r>
              <a:rPr lang="cs-CZ" dirty="0"/>
              <a:t> – prime </a:t>
            </a:r>
            <a:r>
              <a:rPr lang="cs-CZ" dirty="0" err="1"/>
              <a:t>mover</a:t>
            </a:r>
            <a:r>
              <a:rPr lang="cs-CZ" dirty="0"/>
              <a:t> při abdukce palce – normální pořadí náboru MU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/>
              <a:t>   - synergista při flexi palce – obrácený sled náboru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B959EDF-E520-4163-9676-A9F611E6D6AD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603B6-DB31-4DEE-9810-FE595624CCC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Frekvence MU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700" dirty="0"/>
              <a:t>Rozsah frekvencí MU </a:t>
            </a:r>
            <a:r>
              <a:rPr lang="cs-CZ" sz="2700" dirty="0">
                <a:solidFill>
                  <a:srgbClr val="FF0000"/>
                </a:solidFill>
              </a:rPr>
              <a:t>6-8 Hz do 20-35 Hz</a:t>
            </a:r>
          </a:p>
          <a:p>
            <a:pPr eaLnBrk="1" hangingPunct="1"/>
            <a:r>
              <a:rPr lang="cs-CZ" sz="2700" dirty="0"/>
              <a:t>Výjimkou – potřeba prudkého zvýšení síly při začínající kontrakci.. 150Hz </a:t>
            </a:r>
            <a:r>
              <a:rPr lang="cs-CZ" sz="2700" dirty="0">
                <a:sym typeface="Wingdings" pitchFamily="2" charset="2"/>
              </a:rPr>
              <a:t></a:t>
            </a:r>
            <a:r>
              <a:rPr lang="cs-CZ" sz="2700" dirty="0"/>
              <a:t>zkrácení času na dosažení maxima</a:t>
            </a:r>
          </a:p>
          <a:p>
            <a:pPr eaLnBrk="1" hangingPunct="1"/>
            <a:r>
              <a:rPr lang="cs-CZ" sz="2700" dirty="0"/>
              <a:t>Postupná zátěž svalu ruky .. MU(I) – 9Hz, zvýšení síly – vyšší f MU(I) a zároveň se objeví aktivita MU velkých o f 9 Hz. 40% MCV – aktivováno maximum MU, další zvýšení síly cestou zvýšení frekvence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8C8F8F8-DACA-4534-9EA6-574B940DD5A9}" type="datetime1">
              <a:rPr lang="cs-CZ"/>
              <a:pPr>
                <a:defRPr/>
              </a:pPr>
              <a:t>07.04.2021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3E6F4-F52D-48C1-9EAF-9C9023CF5AA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Kurz neurofyziologie v rehabilitaci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2052</Words>
  <Application>Microsoft Office PowerPoint</Application>
  <PresentationFormat>Předvádění na obrazovce (4:3)</PresentationFormat>
  <Paragraphs>287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7" baseType="lpstr">
      <vt:lpstr>Arial</vt:lpstr>
      <vt:lpstr>Calibri</vt:lpstr>
      <vt:lpstr>Symbol</vt:lpstr>
      <vt:lpstr>Times New Roman</vt:lpstr>
      <vt:lpstr>Wingdings</vt:lpstr>
      <vt:lpstr>Wingdings 2</vt:lpstr>
      <vt:lpstr>Wingdings 3</vt:lpstr>
      <vt:lpstr>Motiv sady Office</vt:lpstr>
      <vt:lpstr>Cvičení svalové síly a ovlivnění rozsahu pohybu</vt:lpstr>
      <vt:lpstr>Cvičení svalové síly</vt:lpstr>
      <vt:lpstr>Cvičení svalové síly</vt:lpstr>
      <vt:lpstr>II. Nábor MU</vt:lpstr>
      <vt:lpstr>Nábor MU v triceps surae</vt:lpstr>
      <vt:lpstr>Práh náboru MU</vt:lpstr>
      <vt:lpstr>Ovlivnění náboru MU</vt:lpstr>
      <vt:lpstr>Prezentace aplikace PowerPoint</vt:lpstr>
      <vt:lpstr>Frekvence MU</vt:lpstr>
      <vt:lpstr>Prezentace aplikace PowerPoint</vt:lpstr>
      <vt:lpstr>Zvyšování síly svalu při kontrakci</vt:lpstr>
      <vt:lpstr>Cvičení svalové síly</vt:lpstr>
      <vt:lpstr>V. Morfologická odpověď na zátěž</vt:lpstr>
      <vt:lpstr>Svalová hypertrofie</vt:lpstr>
      <vt:lpstr>Svalová atrofie</vt:lpstr>
      <vt:lpstr>Prezentace aplikace PowerPoint</vt:lpstr>
      <vt:lpstr>Reakce svalu na zátěž</vt:lpstr>
      <vt:lpstr>Změny svalu věkem</vt:lpstr>
      <vt:lpstr>Změny ve stáří</vt:lpstr>
      <vt:lpstr>Příčně pruhovaný sval</vt:lpstr>
      <vt:lpstr>Prezentace aplikace PowerPoint</vt:lpstr>
      <vt:lpstr>Zevní faktory </vt:lpstr>
      <vt:lpstr>Satelitní buňky</vt:lpstr>
      <vt:lpstr>Poškození nervosvalového přenosu</vt:lpstr>
      <vt:lpstr>Sarkoplasmatické retikulum</vt:lpstr>
      <vt:lpstr>Je tedy účinná prevence?</vt:lpstr>
      <vt:lpstr>Prezentace aplikace PowerPoint</vt:lpstr>
      <vt:lpstr>Programy na zvýšení svalové síly</vt:lpstr>
      <vt:lpstr> a/ Metoda krátkodobých maximálních úsilí</vt:lpstr>
      <vt:lpstr>b/ Metoda opakovaných úsilí </vt:lpstr>
      <vt:lpstr>Minimální účinný odpor</vt:lpstr>
      <vt:lpstr>Programy na zvýšení svalové síly</vt:lpstr>
      <vt:lpstr>Programy na zvýšení výkonnosti</vt:lpstr>
      <vt:lpstr>Prezentace aplikace PowerPoint</vt:lpstr>
      <vt:lpstr>Možnosti terapeutického ovlivnění svalového oslabení</vt:lpstr>
      <vt:lpstr>Možnosti terapeutického ovlivnění svalového oslabení</vt:lpstr>
      <vt:lpstr>Možnosti terapeutického ovlivnění svalového oslabení</vt:lpstr>
      <vt:lpstr>Možnosti terapeutického ovlivnění svalového oslabení</vt:lpstr>
      <vt:lpstr>Možnosti terapeutického ovlivnění svalového oslabení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svalové síly a ovlivnění rozsahu pohybu</dc:title>
  <dc:creator>admin</dc:creator>
  <cp:lastModifiedBy>Pavel Vank</cp:lastModifiedBy>
  <cp:revision>2</cp:revision>
  <dcterms:created xsi:type="dcterms:W3CDTF">2020-03-05T16:12:15Z</dcterms:created>
  <dcterms:modified xsi:type="dcterms:W3CDTF">2021-04-07T08:33:25Z</dcterms:modified>
</cp:coreProperties>
</file>