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20"/>
  </p:notesMasterIdLst>
  <p:handoutMasterIdLst>
    <p:handoutMasterId r:id="rId221"/>
  </p:handoutMasterIdLst>
  <p:sldIdLst>
    <p:sldId id="265" r:id="rId2"/>
    <p:sldId id="688" r:id="rId3"/>
    <p:sldId id="314" r:id="rId4"/>
    <p:sldId id="318" r:id="rId5"/>
    <p:sldId id="315" r:id="rId6"/>
    <p:sldId id="319" r:id="rId7"/>
    <p:sldId id="687" r:id="rId8"/>
    <p:sldId id="594" r:id="rId9"/>
    <p:sldId id="595" r:id="rId10"/>
    <p:sldId id="282" r:id="rId11"/>
    <p:sldId id="283" r:id="rId12"/>
    <p:sldId id="604" r:id="rId13"/>
    <p:sldId id="605" r:id="rId14"/>
    <p:sldId id="606" r:id="rId15"/>
    <p:sldId id="607" r:id="rId16"/>
    <p:sldId id="608" r:id="rId17"/>
    <p:sldId id="322" r:id="rId18"/>
    <p:sldId id="302" r:id="rId19"/>
    <p:sldId id="689" r:id="rId20"/>
    <p:sldId id="690" r:id="rId21"/>
    <p:sldId id="268" r:id="rId22"/>
    <p:sldId id="691" r:id="rId23"/>
    <p:sldId id="692" r:id="rId24"/>
    <p:sldId id="693" r:id="rId25"/>
    <p:sldId id="308" r:id="rId26"/>
    <p:sldId id="305" r:id="rId27"/>
    <p:sldId id="304" r:id="rId28"/>
    <p:sldId id="307" r:id="rId29"/>
    <p:sldId id="312" r:id="rId30"/>
    <p:sldId id="694" r:id="rId31"/>
    <p:sldId id="695" r:id="rId32"/>
    <p:sldId id="696" r:id="rId33"/>
    <p:sldId id="512" r:id="rId34"/>
    <p:sldId id="513" r:id="rId35"/>
    <p:sldId id="514" r:id="rId36"/>
    <p:sldId id="516" r:id="rId37"/>
    <p:sldId id="517" r:id="rId38"/>
    <p:sldId id="518" r:id="rId39"/>
    <p:sldId id="519" r:id="rId40"/>
    <p:sldId id="520" r:id="rId41"/>
    <p:sldId id="526" r:id="rId42"/>
    <p:sldId id="527" r:id="rId43"/>
    <p:sldId id="502" r:id="rId44"/>
    <p:sldId id="495" r:id="rId45"/>
    <p:sldId id="496" r:id="rId46"/>
    <p:sldId id="497" r:id="rId47"/>
    <p:sldId id="612" r:id="rId48"/>
    <p:sldId id="615" r:id="rId49"/>
    <p:sldId id="614" r:id="rId50"/>
    <p:sldId id="616" r:id="rId51"/>
    <p:sldId id="490" r:id="rId52"/>
    <p:sldId id="300" r:id="rId53"/>
    <p:sldId id="291" r:id="rId54"/>
    <p:sldId id="494" r:id="rId55"/>
    <p:sldId id="479" r:id="rId56"/>
    <p:sldId id="480" r:id="rId57"/>
    <p:sldId id="274" r:id="rId58"/>
    <p:sldId id="276" r:id="rId59"/>
    <p:sldId id="590" r:id="rId60"/>
    <p:sldId id="591" r:id="rId61"/>
    <p:sldId id="289" r:id="rId62"/>
    <p:sldId id="324" r:id="rId63"/>
    <p:sldId id="326" r:id="rId64"/>
    <p:sldId id="333" r:id="rId65"/>
    <p:sldId id="469" r:id="rId66"/>
    <p:sldId id="470" r:id="rId67"/>
    <p:sldId id="556" r:id="rId68"/>
    <p:sldId id="466" r:id="rId69"/>
    <p:sldId id="403" r:id="rId70"/>
    <p:sldId id="329" r:id="rId71"/>
    <p:sldId id="465" r:id="rId72"/>
    <p:sldId id="325" r:id="rId73"/>
    <p:sldId id="468" r:id="rId74"/>
    <p:sldId id="461" r:id="rId75"/>
    <p:sldId id="316" r:id="rId76"/>
    <p:sldId id="462" r:id="rId77"/>
    <p:sldId id="697" r:id="rId78"/>
    <p:sldId id="600" r:id="rId79"/>
    <p:sldId id="601" r:id="rId80"/>
    <p:sldId id="602" r:id="rId81"/>
    <p:sldId id="260" r:id="rId82"/>
    <p:sldId id="259" r:id="rId83"/>
    <p:sldId id="621" r:id="rId84"/>
    <p:sldId id="267" r:id="rId85"/>
    <p:sldId id="321" r:id="rId86"/>
    <p:sldId id="581" r:id="rId87"/>
    <p:sldId id="334" r:id="rId88"/>
    <p:sldId id="335" r:id="rId89"/>
    <p:sldId id="411" r:id="rId90"/>
    <p:sldId id="412" r:id="rId91"/>
    <p:sldId id="414" r:id="rId92"/>
    <p:sldId id="415" r:id="rId93"/>
    <p:sldId id="416" r:id="rId94"/>
    <p:sldId id="417" r:id="rId95"/>
    <p:sldId id="485" r:id="rId96"/>
    <p:sldId id="336" r:id="rId97"/>
    <p:sldId id="410" r:id="rId98"/>
    <p:sldId id="409" r:id="rId99"/>
    <p:sldId id="413" r:id="rId100"/>
    <p:sldId id="558" r:id="rId101"/>
    <p:sldId id="418" r:id="rId102"/>
    <p:sldId id="373" r:id="rId103"/>
    <p:sldId id="419" r:id="rId104"/>
    <p:sldId id="420" r:id="rId105"/>
    <p:sldId id="421" r:id="rId106"/>
    <p:sldId id="279" r:id="rId107"/>
    <p:sldId id="582" r:id="rId108"/>
    <p:sldId id="583" r:id="rId109"/>
    <p:sldId id="429" r:id="rId110"/>
    <p:sldId id="430" r:id="rId111"/>
    <p:sldId id="431" r:id="rId112"/>
    <p:sldId id="436" r:id="rId113"/>
    <p:sldId id="437" r:id="rId114"/>
    <p:sldId id="439" r:id="rId115"/>
    <p:sldId id="584" r:id="rId116"/>
    <p:sldId id="492" r:id="rId117"/>
    <p:sldId id="493" r:id="rId118"/>
    <p:sldId id="455" r:id="rId119"/>
    <p:sldId id="457" r:id="rId120"/>
    <p:sldId id="441" r:id="rId121"/>
    <p:sldId id="440" r:id="rId122"/>
    <p:sldId id="443" r:id="rId123"/>
    <p:sldId id="458" r:id="rId124"/>
    <p:sldId id="459" r:id="rId125"/>
    <p:sldId id="460" r:id="rId126"/>
    <p:sldId id="287" r:id="rId127"/>
    <p:sldId id="585" r:id="rId128"/>
    <p:sldId id="555" r:id="rId129"/>
    <p:sldId id="453" r:id="rId130"/>
    <p:sldId id="280" r:id="rId131"/>
    <p:sldId id="281" r:id="rId132"/>
    <p:sldId id="587" r:id="rId133"/>
    <p:sldId id="396" r:id="rId134"/>
    <p:sldId id="448" r:id="rId135"/>
    <p:sldId id="450" r:id="rId136"/>
    <p:sldId id="451" r:id="rId137"/>
    <p:sldId id="452" r:id="rId138"/>
    <p:sldId id="273" r:id="rId139"/>
    <p:sldId id="320" r:id="rId140"/>
    <p:sldId id="275" r:id="rId141"/>
    <p:sldId id="269" r:id="rId142"/>
    <p:sldId id="596" r:id="rId143"/>
    <p:sldId id="598" r:id="rId144"/>
    <p:sldId id="271" r:id="rId145"/>
    <p:sldId id="272" r:id="rId146"/>
    <p:sldId id="666" r:id="rId147"/>
    <p:sldId id="667" r:id="rId148"/>
    <p:sldId id="668" r:id="rId149"/>
    <p:sldId id="669" r:id="rId150"/>
    <p:sldId id="670" r:id="rId151"/>
    <p:sldId id="671" r:id="rId152"/>
    <p:sldId id="672" r:id="rId153"/>
    <p:sldId id="673" r:id="rId154"/>
    <p:sldId id="674" r:id="rId155"/>
    <p:sldId id="675" r:id="rId156"/>
    <p:sldId id="676" r:id="rId157"/>
    <p:sldId id="677" r:id="rId158"/>
    <p:sldId id="678" r:id="rId159"/>
    <p:sldId id="679" r:id="rId160"/>
    <p:sldId id="680" r:id="rId161"/>
    <p:sldId id="681" r:id="rId162"/>
    <p:sldId id="682" r:id="rId163"/>
    <p:sldId id="683" r:id="rId164"/>
    <p:sldId id="285" r:id="rId165"/>
    <p:sldId id="684" r:id="rId166"/>
    <p:sldId id="685" r:id="rId167"/>
    <p:sldId id="686" r:id="rId168"/>
    <p:sldId id="290" r:id="rId169"/>
    <p:sldId id="699" r:id="rId170"/>
    <p:sldId id="638" r:id="rId171"/>
    <p:sldId id="639" r:id="rId172"/>
    <p:sldId id="640" r:id="rId173"/>
    <p:sldId id="641" r:id="rId174"/>
    <p:sldId id="642" r:id="rId175"/>
    <p:sldId id="643" r:id="rId176"/>
    <p:sldId id="644" r:id="rId177"/>
    <p:sldId id="645" r:id="rId178"/>
    <p:sldId id="646" r:id="rId179"/>
    <p:sldId id="647" r:id="rId180"/>
    <p:sldId id="648" r:id="rId181"/>
    <p:sldId id="649" r:id="rId182"/>
    <p:sldId id="650" r:id="rId183"/>
    <p:sldId id="651" r:id="rId184"/>
    <p:sldId id="652" r:id="rId185"/>
    <p:sldId id="653" r:id="rId186"/>
    <p:sldId id="654" r:id="rId187"/>
    <p:sldId id="655" r:id="rId188"/>
    <p:sldId id="656" r:id="rId189"/>
    <p:sldId id="657" r:id="rId190"/>
    <p:sldId id="658" r:id="rId191"/>
    <p:sldId id="698" r:id="rId192"/>
    <p:sldId id="659" r:id="rId193"/>
    <p:sldId id="258" r:id="rId194"/>
    <p:sldId id="660" r:id="rId195"/>
    <p:sldId id="661" r:id="rId196"/>
    <p:sldId id="662" r:id="rId197"/>
    <p:sldId id="663" r:id="rId198"/>
    <p:sldId id="664" r:id="rId199"/>
    <p:sldId id="261" r:id="rId200"/>
    <p:sldId id="624" r:id="rId201"/>
    <p:sldId id="625" r:id="rId202"/>
    <p:sldId id="503" r:id="rId203"/>
    <p:sldId id="617" r:id="rId204"/>
    <p:sldId id="618" r:id="rId205"/>
    <p:sldId id="628" r:id="rId206"/>
    <p:sldId id="629" r:id="rId207"/>
    <p:sldId id="630" r:id="rId208"/>
    <p:sldId id="631" r:id="rId209"/>
    <p:sldId id="632" r:id="rId210"/>
    <p:sldId id="633" r:id="rId211"/>
    <p:sldId id="634" r:id="rId212"/>
    <p:sldId id="284" r:id="rId213"/>
    <p:sldId id="635" r:id="rId214"/>
    <p:sldId id="636" r:id="rId215"/>
    <p:sldId id="637" r:id="rId216"/>
    <p:sldId id="626" r:id="rId217"/>
    <p:sldId id="627" r:id="rId218"/>
    <p:sldId id="270" r:id="rId2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Kocanda" initials="JK" lastIdx="1" clrIdx="0">
    <p:extLst>
      <p:ext uri="{19B8F6BF-5375-455C-9EA6-DF929625EA0E}">
        <p15:presenceInfo xmlns:p15="http://schemas.microsoft.com/office/powerpoint/2012/main" userId="Jan Kocan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5" autoAdjust="0"/>
    <p:restoredTop sz="96754" autoAdjust="0"/>
  </p:normalViewPr>
  <p:slideViewPr>
    <p:cSldViewPr snapToGrid="0">
      <p:cViewPr varScale="1">
        <p:scale>
          <a:sx n="61" d="100"/>
          <a:sy n="61" d="100"/>
        </p:scale>
        <p:origin x="796" y="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39872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notesMaster" Target="notesMasters/notesMaster1.xml"/><Relationship Id="rId225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handoutMaster" Target="handoutMasters/handout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commentAuthors" Target="commentAuthor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presProps" Target="pres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viewProps" Target="view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Terapie</a:t>
            </a:r>
            <a:r>
              <a:rPr lang="cs-CZ" dirty="0"/>
              <a:t> příčného </a:t>
            </a:r>
            <a:r>
              <a:rPr lang="cs-CZ" dirty="0" err="1"/>
              <a:t>plochonoží</a:t>
            </a:r>
            <a:endParaRPr lang="en-US" dirty="0"/>
          </a:p>
        </c:rich>
      </c:tx>
      <c:layout>
        <c:manualLayout>
          <c:xMode val="edge"/>
          <c:yMode val="edge"/>
          <c:x val="0.31017705599300088"/>
          <c:y val="7.0370370370370375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8792650918635168E-2"/>
          <c:w val="0.95277777777777772"/>
          <c:h val="0.95120734908136484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Terapie</c:v>
                </c:pt>
              </c:strCache>
            </c:strRef>
          </c:tx>
          <c:dPt>
            <c:idx val="0"/>
            <c:bubble3D val="0"/>
            <c:explosion val="31"/>
            <c:extLst>
              <c:ext xmlns:c16="http://schemas.microsoft.com/office/drawing/2014/chart" uri="{C3380CC4-5D6E-409C-BE32-E72D297353CC}">
                <c16:uniqueId val="{00000000-FFCC-486D-9603-2CB8E4D36D23}"/>
              </c:ext>
            </c:extLst>
          </c:dPt>
          <c:dLbls>
            <c:dLbl>
              <c:idx val="1"/>
              <c:layout>
                <c:manualLayout>
                  <c:x val="9.4673447069116415E-2"/>
                  <c:y val="0.1075898221055701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CC-486D-9603-2CB8E4D36D2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Konzervativní</c:v>
                </c:pt>
                <c:pt idx="1">
                  <c:v>Operační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9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CC-486D-9603-2CB8E4D36D2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pt-BR" altLang="cs-CZ"/>
              <a:t>odb. as. MUDr. Jan Kocanda</a:t>
            </a:r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r>
              <a:rPr lang="pt-BR" altLang="cs-CZ"/>
              <a:t>odb. as. MUDr. Jan Kocanda</a:t>
            </a:r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http://www.achot.cz/detail.php?stat=427</a:t>
            </a:r>
          </a:p>
        </p:txBody>
      </p:sp>
      <p:sp>
        <p:nvSpPr>
          <p:cNvPr id="2867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6CC622-B7D4-4835-A396-2DBABE9AF5F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561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http://slideplayer.fr/slide/508571/</a:t>
            </a:r>
            <a:endParaRPr lang="cs-CZ" altLang="en-US"/>
          </a:p>
          <a:p>
            <a:pPr>
              <a:spcBef>
                <a:spcPct val="0"/>
              </a:spcBef>
            </a:pPr>
            <a:r>
              <a:rPr lang="en-US" altLang="en-US"/>
              <a:t>https://www.aofoundation.org/Structure/resource/AO-OTA-Fracture-Dislocation-Classification/Pages/AO-OTA-Fracture-Dislocation-Classification-Long-Bones.aspx</a:t>
            </a:r>
          </a:p>
        </p:txBody>
      </p:sp>
      <p:sp>
        <p:nvSpPr>
          <p:cNvPr id="3174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88404A-A83F-4ADE-A74B-1237047BAAF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606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4B54C-9A97-47CD-8043-CAC85909C67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8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4B54C-9A97-47CD-8043-CAC85909C67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14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4B54C-9A97-47CD-8043-CAC85909C67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5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97B6032-2B23-4469-BA9F-861D251C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E9CEC2-A969-4B0E-BCDE-C32D73572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A3671B-4C30-4A3B-8185-432CF600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A1A52-7F78-4869-9D0F-C3B2E69316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0652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F6C71-9944-4102-BE66-C881DC6E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801F07-CBB7-48F7-B98F-FB72E541A5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0B335BF-15AF-4C06-A4DC-3BBE6E75950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FC09A4E-8813-40DB-8720-6D68CF64B26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5C66856-9282-4FA3-827F-61648909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9200" y="6251575"/>
            <a:ext cx="2641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4E2355EC-AD69-403E-82E8-BD16D062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9EA5F39-540C-401F-8191-B140CBCA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3037710-1493-45CB-8CBF-A7406F75D9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1476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DD14-E6EE-46C3-B237-5D32BC52C4F1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014AB1-C870-403D-8E5B-41B4716EF4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46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7092636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1DE-7A59-4B25-AAD3-88D2E76CE6F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E9EF-9626-4CB1-AFF7-7D0BC93652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77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9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5.pn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google.cz/url?sa=i&amp;rct=j&amp;q=&amp;esrc=s&amp;source=images&amp;cd=&amp;ved=&amp;url=https://www.fyzioklinika.cz/clanky-o-zdravi/natrzeni-uponove-slachy-zadni-strany-stehenniho-svalu&amp;psig=AOvVaw31LZYk1-Q1Kg-Jf7Hn1RKJ&amp;ust=1573972922159088" TargetMode="External"/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hyperlink" Target="http://www.google.cz/url?sa=i&amp;rct=j&amp;q=&amp;esrc=s&amp;source=images&amp;cd=&amp;cad=rja&amp;uact=8&amp;ved=0ahUKEwiTgaHSwqjNAhUGExoKHadZByQQjRwIBw&amp;url=http%3A%2F%2Fwww.masazeavyziva.cz%2Fporadenske-sluzby&amp;bvm=bv.124272578,d.bGg&amp;psig=AFQjCNGIKwX1UQ3CVqMkigFhzYHMT5uIvQ&amp;ust=1466028059719451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gres&amp;cd=&amp;cad=rja&amp;uact=8&amp;ved=0ahUKEwiOp8DPxKjNAhVCmBoKHbgjBwoQjRwIBw&amp;url=http%3A%2F%2Fthaiproduct.diytrade.com%2Fsdp%2F1331720%2F4%2Fpd-5773149%2F7741118%2F10g_Voltaren_Emulgel_diclofenac_relief_of_pain_and.html&amp;psig=AFQjCNGYCSV5q8vRfwjHnW_dh3JnsZED1A&amp;ust=1466028697655297" TargetMode="External"/><Relationship Id="rId13" Type="http://schemas.openxmlformats.org/officeDocument/2006/relationships/image" Target="../media/image256.jpeg"/><Relationship Id="rId3" Type="http://schemas.openxmlformats.org/officeDocument/2006/relationships/image" Target="../media/image251.jpeg"/><Relationship Id="rId7" Type="http://schemas.openxmlformats.org/officeDocument/2006/relationships/image" Target="../media/image253.jpeg"/><Relationship Id="rId12" Type="http://schemas.openxmlformats.org/officeDocument/2006/relationships/hyperlink" Target="http://www.google.cz/url?sa=i&amp;rct=j&amp;q=&amp;esrc=s&amp;source=imgres&amp;cd=&amp;cad=rja&amp;uact=8&amp;ved=0ahUKEwjG6eCkxajNAhXJ7hoKHSRlCQ0QjRwIBw&amp;url=http%3A%2F%2Fmdbuyinggroup.com%2Fproducts%2Fpodiatrist-wholesale%2Fdepo-medrol-80-mgml-1-ml&amp;psig=AFQjCNGkJ6zUVnjI_zzfdtpN1H_iN5swVQ&amp;ust=1466028876449056" TargetMode="External"/><Relationship Id="rId2" Type="http://schemas.openxmlformats.org/officeDocument/2006/relationships/hyperlink" Target="http://www.google.cz/url?sa=i&amp;rct=j&amp;q=&amp;esrc=s&amp;source=imgres&amp;cd=&amp;cad=rja&amp;uact=8&amp;ved=0ahUKEwj4rKqWxKjNAhWGWxoKHfClCTYQjRwIBw&amp;url=http%3A%2F%2Fwww.pribalovy-letak.cz%2F624-artrodar&amp;psig=AFQjCNGJOZr4LGsU32-FaAlKL_rhiEjz6w&amp;ust=1466028540859630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z/url?sa=i&amp;rct=j&amp;q=&amp;esrc=s&amp;source=imgres&amp;cd=&amp;cad=rja&amp;uact=8&amp;ved=0ahUKEwiE6LuFxKjNAhUKvRoKHd2VDboQjRwIBw&amp;url=https%3A%2F%2Fwww.bioiberica.com%2Fsalud-humana%2Fsalud-a%2Fb2b-salud-articular%2Fprincipios-activos-farmaceuticos%2Facido-hialuronico%2F&amp;psig=AFQjCNFD6phZfLXKHtfJG3pzCcnVmpkhrw&amp;ust=1466028542350053" TargetMode="External"/><Relationship Id="rId11" Type="http://schemas.openxmlformats.org/officeDocument/2006/relationships/image" Target="../media/image255.jpeg"/><Relationship Id="rId5" Type="http://schemas.openxmlformats.org/officeDocument/2006/relationships/image" Target="../media/image252.jpeg"/><Relationship Id="rId10" Type="http://schemas.openxmlformats.org/officeDocument/2006/relationships/hyperlink" Target="https://www.google.cz/url?sa=i&amp;rct=j&amp;q=&amp;esrc=s&amp;source=imgres&amp;cd=&amp;cad=rja&amp;uact=8&amp;ved=0ahUKEwjNvPraxKjNAhXL5xoKHR8SALIQjRwIBw&amp;url=https%3A%2F%2Fwww.rxstars.net%2Fviron-sr-reviews-intra-lab-indias-version-of-diclofenac%2F&amp;psig=AFQjCNHpIBQweihXSLfyzb1HepaxZuSRnQ&amp;ust=1466028721709926" TargetMode="External"/><Relationship Id="rId4" Type="http://schemas.openxmlformats.org/officeDocument/2006/relationships/hyperlink" Target="http://www.google.cz/url?sa=i&amp;rct=j&amp;q=&amp;esrc=s&amp;source=imgres&amp;cd=&amp;cad=rja&amp;uact=8&amp;ved=0ahUKEwjY09GUxKjNAhUK2hoKHZqkCDIQjRwIBw&amp;url=http%3A%2F%2Fzena-in.cz%2Fclanek%2Fpokud-vas-trapi-osteoartroza-mate-pri-lecbe-na-vyber&amp;psig=AFQjCNEwoFC3DvwABrOIwfOGNigd_2Piig&amp;ust=1466028574204101" TargetMode="External"/><Relationship Id="rId9" Type="http://schemas.openxmlformats.org/officeDocument/2006/relationships/image" Target="../media/image254.jpe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4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5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gres&amp;cd=&amp;cad=rja&amp;uact=8&amp;ved=0ahUKEwiK8LrN7KjNAhWIVRoKHbRBCe8QjRwIBw&amp;url=http%3A%2F%2Fwww.kort.ovgu.de%2FLeistungsspektrum%2FFu%25C3%259F.html&amp;psig=AFQjCNEIJHbhvzQNfqqG5RUXaMDOBGJfkQ&amp;ust=1466039430442865" TargetMode="External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hyperlink" Target="http://www.google.cz/url?sa=i&amp;rct=j&amp;q=&amp;esrc=s&amp;source=imgres&amp;cd=&amp;cad=rja&amp;uact=8&amp;ved=0ahUKEwis4JHYgKnNAhUHSRoKHV0XBPcQjRwIBw&amp;url=http%3A%2F%2Fiopscience.iop.org%2Farticle%2F10.1088%2F0022-3727%2F47%2F8%2F085502&amp;psig=AFQjCNG4FqMnVrXND_HDIpmcQLC64DQKeg&amp;ust=1466044657648027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9.jpeg"/><Relationship Id="rId4" Type="http://schemas.openxmlformats.org/officeDocument/2006/relationships/hyperlink" Target="https://www.google.cz/url?sa=i&amp;rct=j&amp;q=&amp;esrc=s&amp;source=imgres&amp;cd=&amp;cad=rja&amp;uact=8&amp;ved=0ahUKEwis4JHYgKnNAhUHSRoKHV0XBPcQjRwIBw&amp;url=https%3A%2F%2Fwww.scienceopen.com%2Fdocument%2Fvid%2F4d4002f9-ccda-44cd-9068-70dbbd4e523b&amp;psig=AFQjCNG4FqMnVrXND_HDIpmcQLC64DQKeg&amp;ust=1466044657648027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3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4.jpeg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1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15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tmp"/><Relationship Id="rId2" Type="http://schemas.openxmlformats.org/officeDocument/2006/relationships/image" Target="../media/image295.tmp"/><Relationship Id="rId1" Type="http://schemas.openxmlformats.org/officeDocument/2006/relationships/slideLayout" Target="../slideLayouts/slideLayout3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7" Type="http://schemas.openxmlformats.org/officeDocument/2006/relationships/image" Target="../media/image302.tmp"/><Relationship Id="rId2" Type="http://schemas.openxmlformats.org/officeDocument/2006/relationships/image" Target="../media/image297.tm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1.tmp"/><Relationship Id="rId5" Type="http://schemas.openxmlformats.org/officeDocument/2006/relationships/image" Target="../media/image300.tmp"/><Relationship Id="rId4" Type="http://schemas.openxmlformats.org/officeDocument/2006/relationships/image" Target="../media/image299.tmp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tmp"/><Relationship Id="rId2" Type="http://schemas.openxmlformats.org/officeDocument/2006/relationships/image" Target="../media/image303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4" Type="http://schemas.openxmlformats.org/officeDocument/2006/relationships/image" Target="../media/image305.tmp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tmp"/><Relationship Id="rId2" Type="http://schemas.openxmlformats.org/officeDocument/2006/relationships/image" Target="../media/image309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1.tmp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tmp"/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tmp"/><Relationship Id="rId2" Type="http://schemas.openxmlformats.org/officeDocument/2006/relationships/image" Target="../media/image313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5.tmp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6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8.tmp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m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VÃ½sledek obrÃ¡zku pro TLSO orthosis scheuerman">
            <a:extLst>
              <a:ext uri="{FF2B5EF4-FFF2-40B4-BE49-F238E27FC236}">
                <a16:creationId xmlns:a16="http://schemas.microsoft.com/office/drawing/2014/main" id="{12F75529-637E-4E1F-B6F4-C93BDC99A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1"/>
          <a:stretch/>
        </p:blipFill>
        <p:spPr bwMode="auto">
          <a:xfrm>
            <a:off x="4834758" y="1954658"/>
            <a:ext cx="2999154" cy="44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Oslabená či ztracená funkce</a:t>
            </a:r>
          </a:p>
          <a:p>
            <a:r>
              <a:rPr lang="cs-CZ" dirty="0"/>
              <a:t>Ortézy: </a:t>
            </a:r>
          </a:p>
          <a:p>
            <a:pPr lvl="1"/>
            <a:r>
              <a:rPr lang="cs-CZ" dirty="0"/>
              <a:t>sériové nebo individuální</a:t>
            </a:r>
          </a:p>
          <a:p>
            <a:pPr lvl="1"/>
            <a:r>
              <a:rPr lang="cs-CZ" dirty="0"/>
              <a:t>Trup nebo končetiny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nauka o náhradě </a:t>
            </a:r>
            <a:r>
              <a:rPr lang="cs-CZ" b="1" dirty="0"/>
              <a:t>ztracených funkcí </a:t>
            </a:r>
            <a:r>
              <a:rPr lang="cs-CZ" dirty="0"/>
              <a:t>těla</a:t>
            </a:r>
          </a:p>
          <a:p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C5E9B1-32B1-4A9A-9B1D-D8CEA1962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41" y="502397"/>
            <a:ext cx="3530334" cy="46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65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Chodítka: nácvik chůze: </a:t>
            </a:r>
          </a:p>
          <a:p>
            <a:pPr lvl="1"/>
            <a:r>
              <a:rPr lang="cs-CZ" dirty="0"/>
              <a:t>Čtyřbodová nepojízdná/pojízdná</a:t>
            </a:r>
          </a:p>
          <a:p>
            <a:pPr lvl="1"/>
            <a:r>
              <a:rPr lang="cs-CZ" dirty="0"/>
              <a:t>Dvoukolová: pojízdná</a:t>
            </a:r>
          </a:p>
          <a:p>
            <a:pPr lvl="1"/>
            <a:r>
              <a:rPr lang="cs-CZ" dirty="0"/>
              <a:t>Tříkolová….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Trenažéry pohybu končetin, např. po operacích 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770" y="3834433"/>
            <a:ext cx="1928144" cy="194931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172" y="3773545"/>
            <a:ext cx="1935552" cy="205845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340" y="3834433"/>
            <a:ext cx="1247623" cy="194931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3892085"/>
            <a:ext cx="1906468" cy="193991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834" y="1753873"/>
            <a:ext cx="2182991" cy="39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199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měkkého kolena</a:t>
            </a:r>
            <a:b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– přední zkřížený vaz</a:t>
            </a:r>
          </a:p>
        </p:txBody>
      </p:sp>
      <p:sp>
        <p:nvSpPr>
          <p:cNvPr id="9933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100</a:t>
            </a:fld>
            <a:endParaRPr lang="cs-CZ" altLang="cs-CZ" sz="1400"/>
          </a:p>
        </p:txBody>
      </p:sp>
      <p:sp>
        <p:nvSpPr>
          <p:cNvPr id="6" name="TextovéPole 5"/>
          <p:cNvSpPr txBox="1"/>
          <p:nvPr/>
        </p:nvSpPr>
        <p:spPr>
          <a:xfrm>
            <a:off x="2309813" y="2214563"/>
            <a:ext cx="7643812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Nejobtížnější je diagnostika v akutní fázi!</a:t>
            </a: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70% případů krvácení do kloubu je poraněn přední zkřížený vaz</a:t>
            </a: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 artroskopie nebo dlouhodobé sledování</a:t>
            </a: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 ohraničené indikace k operaci zkřížených vazů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774825" y="1052513"/>
            <a:ext cx="8675688" cy="4154984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57300" lvl="2" indent="-342900">
              <a:spcBef>
                <a:spcPct val="50000"/>
              </a:spcBef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Náhrada předního zkříženého vazu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autoštěp (bone-tendon-bone štěp z ligamentum patellae, nebo šlachový štěp)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štěp z banky (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kadaver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umělý materiál (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dakronová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stuha)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xenograft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(štěp zvířecí - opuštěno)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1992314" y="0"/>
            <a:ext cx="813752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měkkého kolena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zkříženého vazu - léčení</a:t>
            </a:r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101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35364"/>
            <a:ext cx="4429125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17964"/>
            <a:ext cx="3786188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595939" y="357188"/>
            <a:ext cx="471487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Plastika štěpem ze šlachy </a:t>
            </a: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semitendinosus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A8085D-7C47-41D9-B200-9C08A8AB79C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102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acl_rpt_plas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2513"/>
            <a:ext cx="32766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4" descr="acl_rpt_plas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916113"/>
            <a:ext cx="302736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5" descr="acl_rpt_plast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3213101"/>
            <a:ext cx="2925762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530476" y="0"/>
            <a:ext cx="813752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měkkého kolena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zkříženého vazu - léčení</a:t>
            </a:r>
          </a:p>
        </p:txBody>
      </p:sp>
      <p:sp>
        <p:nvSpPr>
          <p:cNvPr id="10240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103</a:t>
            </a:fld>
            <a:endParaRPr lang="cs-CZ" altLang="cs-CZ" sz="1400"/>
          </a:p>
        </p:txBody>
      </p:sp>
      <p:sp>
        <p:nvSpPr>
          <p:cNvPr id="7" name="TextovéPole 6"/>
          <p:cNvSpPr txBox="1"/>
          <p:nvPr/>
        </p:nvSpPr>
        <p:spPr>
          <a:xfrm>
            <a:off x="1809751" y="5357813"/>
            <a:ext cx="5643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Zlatý standard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– plastika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stěpem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ligamentum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patellae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acl_rpt_plas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8976"/>
            <a:ext cx="9144000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6596064" y="928689"/>
            <a:ext cx="3527425" cy="1006475"/>
          </a:xfrm>
          <a:prstGeom prst="rect">
            <a:avLst/>
          </a:prstGeom>
          <a:solidFill>
            <a:srgbClr val="7506B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Ligamentum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cruciatum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rekonstrukce - B-T-B štěp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2530476" y="0"/>
            <a:ext cx="813752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zkříženého vazu - léčení</a:t>
            </a:r>
          </a:p>
        </p:txBody>
      </p:sp>
      <p:sp>
        <p:nvSpPr>
          <p:cNvPr id="10342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104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acl_rpt_plast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08051"/>
            <a:ext cx="3995738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4" descr="acl_rpt_plast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836613"/>
            <a:ext cx="413226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5" descr="acl_rpt_plast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402138"/>
            <a:ext cx="5364163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2530476" y="0"/>
            <a:ext cx="813752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měkkého kolena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zkříženého vazu - léčení</a:t>
            </a:r>
          </a:p>
        </p:txBody>
      </p:sp>
      <p:sp>
        <p:nvSpPr>
          <p:cNvPr id="10445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105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>
                <a:solidFill>
                  <a:schemeClr val="bg1"/>
                </a:solidFill>
              </a:rPr>
              <a:t>nar. 1971, 14 let po plastice ACL, artrotické obtíže.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r="7042" b="3952"/>
          <a:stretch>
            <a:fillRect/>
          </a:stretch>
        </p:blipFill>
        <p:spPr bwMode="auto">
          <a:xfrm>
            <a:off x="1524000" y="530226"/>
            <a:ext cx="9144000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096000" y="571500"/>
            <a:ext cx="928688" cy="357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477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106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>
                <a:solidFill>
                  <a:srgbClr val="FFFF00"/>
                </a:solidFill>
                <a:latin typeface="Verdana" panose="020B0604030504040204" pitchFamily="34" charset="0"/>
              </a:rPr>
              <a:t>nar. 1944, po plastice 15 let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r="4295"/>
          <a:stretch>
            <a:fillRect/>
          </a:stretch>
        </p:blipFill>
        <p:spPr bwMode="auto">
          <a:xfrm>
            <a:off x="1524000" y="404814"/>
            <a:ext cx="91440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810250" y="428626"/>
            <a:ext cx="857250" cy="428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50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107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>
                <a:solidFill>
                  <a:srgbClr val="FFFF00"/>
                </a:solidFill>
                <a:latin typeface="Verdana" panose="020B0604030504040204" pitchFamily="34" charset="0"/>
              </a:rPr>
              <a:t>nar.1969, bilat. plastika ACL před mnoha lety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/>
          <a:stretch>
            <a:fillRect/>
          </a:stretch>
        </p:blipFill>
        <p:spPr bwMode="auto">
          <a:xfrm>
            <a:off x="1524000" y="404814"/>
            <a:ext cx="9024938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10188" y="428625"/>
            <a:ext cx="857250" cy="357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10188" y="3643314"/>
            <a:ext cx="857250" cy="3571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52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108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109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čtyřbodová, francouzská, dětská loketní berle,</a:t>
            </a:r>
          </a:p>
          <a:p>
            <a:r>
              <a:rPr lang="cs-CZ" dirty="0"/>
              <a:t>podpažní, vycházkové hole</a:t>
            </a:r>
          </a:p>
          <a:p>
            <a:r>
              <a:rPr lang="cs-CZ" dirty="0"/>
              <a:t>výškově nastavitelné, skládací vycházková hole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Berle: opěrná funkce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733" y="3678614"/>
            <a:ext cx="1654589" cy="254938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999" y="3881211"/>
            <a:ext cx="2696509" cy="17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5630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 descr="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68264"/>
            <a:ext cx="8459787" cy="678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110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6515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4" descr="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3760788"/>
            <a:ext cx="52927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111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3" descr="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367214"/>
            <a:ext cx="37147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4" descr="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6300788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2530476" y="1"/>
            <a:ext cx="81375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Rekonstrukce předního zkříženého vazu</a:t>
            </a:r>
          </a:p>
        </p:txBody>
      </p:sp>
      <p:sp>
        <p:nvSpPr>
          <p:cNvPr id="12288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112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 descr="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-17463"/>
            <a:ext cx="78486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113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9651" y="1"/>
            <a:ext cx="8137525" cy="836613"/>
          </a:xfrm>
        </p:spPr>
        <p:txBody>
          <a:bodyPr/>
          <a:lstStyle/>
          <a:p>
            <a:pPr>
              <a:defRPr/>
            </a:pP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Rekonstrukce předního zkříženého vazu</a:t>
            </a:r>
          </a:p>
        </p:txBody>
      </p:sp>
      <p:pic>
        <p:nvPicPr>
          <p:cNvPr id="125955" name="Picture 3" descr="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3938"/>
            <a:ext cx="91440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114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4524375" y="2928938"/>
            <a:ext cx="707071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Degenerativní postižení kolene</a:t>
            </a:r>
          </a:p>
        </p:txBody>
      </p:sp>
      <p:sp>
        <p:nvSpPr>
          <p:cNvPr id="14643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115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1979613" y="620713"/>
            <a:ext cx="8229600" cy="500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Gonartróza</a:t>
            </a:r>
            <a:r>
              <a:rPr lang="cs-CZ" sz="3200" b="1" dirty="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cs-CZ" sz="2800" b="1" dirty="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totálních endoprotéza kolene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0463" y="1844676"/>
            <a:ext cx="421005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/>
          <a:srcRect l="16371" t="38806" r="45850" b="25560"/>
          <a:stretch>
            <a:fillRect/>
          </a:stretch>
        </p:blipFill>
        <p:spPr bwMode="auto">
          <a:xfrm>
            <a:off x="1524001" y="1773239"/>
            <a:ext cx="4716463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64637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:\Documents and Settings\rdcuser\My Documents\My Pictures\knee\knee_arthroplasty_surgery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175" y="2416175"/>
            <a:ext cx="1943100" cy="21859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1" name="Picture 5" descr="C:\Documents and Settings\rdcuser\My Documents\My Pictures\knee\knee_arthroplasty_surgery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1175" y="4602164"/>
            <a:ext cx="1943100" cy="2187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2" name="Picture 6" descr="C:\Documents and Settings\rdcuser\My Documents\My Pictures\knee\knee_arthroplasty_surgery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389" y="117476"/>
            <a:ext cx="2039937" cy="2295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3" name="Picture 7" descr="C:\Documents and Settings\rdcuser\My Documents\My Pictures\knee\knee_arthroplasty_surgery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1364" y="123826"/>
            <a:ext cx="2181225" cy="2454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4" name="Picture 8" descr="C:\Documents and Settings\rdcuser\My Documents\My Pictures\knee\knee_arthroplasty_surgery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43926" y="2578101"/>
            <a:ext cx="1973263" cy="1941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5" name="Picture 9" descr="C:\Documents and Settings\rdcuser\My Documents\My Pictures\knee\knee_arthroplasty_surgery0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16951" y="4602164"/>
            <a:ext cx="1971675" cy="2219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7416" name="Rectangle 11"/>
          <p:cNvSpPr>
            <a:spLocks noGrp="1" noChangeArrowheads="1"/>
          </p:cNvSpPr>
          <p:nvPr>
            <p:ph type="title"/>
          </p:nvPr>
        </p:nvSpPr>
        <p:spPr>
          <a:xfrm>
            <a:off x="4368801" y="228600"/>
            <a:ext cx="3725863" cy="1447800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cs-CZ" altLang="cs-CZ" sz="6000">
                <a:solidFill>
                  <a:srgbClr val="FF0000"/>
                </a:solidFill>
                <a:latin typeface="Comic Sans MS" pitchFamily="66" charset="0"/>
              </a:rPr>
              <a:t>TEP</a:t>
            </a:r>
            <a:br>
              <a:rPr lang="cs-CZ" altLang="cs-CZ" sz="6000">
                <a:solidFill>
                  <a:srgbClr val="FF0000"/>
                </a:solidFill>
                <a:latin typeface="Comic Sans MS" pitchFamily="66" charset="0"/>
              </a:rPr>
            </a:br>
            <a:r>
              <a:rPr lang="cs-CZ" altLang="cs-CZ" sz="3200">
                <a:solidFill>
                  <a:srgbClr val="FF0000"/>
                </a:solidFill>
                <a:latin typeface="Comic Sans MS" pitchFamily="66" charset="0"/>
              </a:rPr>
              <a:t>kolenního kloubu</a:t>
            </a:r>
            <a:endParaRPr lang="cs-CZ" altLang="cs-CZ" sz="600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46501" y="1527175"/>
            <a:ext cx="4932363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697106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3" descr="tepknee06f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6" y="0"/>
            <a:ext cx="294322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59" name="Picture 4" descr="06f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4068763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5" descr="06f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505200"/>
            <a:ext cx="46434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6" descr="tepknee06f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94481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2" name="Zástupný symbol pro číslo snímku 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118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SzPct val="50000"/>
              <a:buFont typeface="Wingdings" panose="05000000000000000000" pitchFamily="2" charset="2"/>
              <a:buChar char="q"/>
            </a:pPr>
            <a:r>
              <a:rPr lang="cs-CZ" altLang="cs-CZ">
                <a:latin typeface="Verdana" panose="020B0604030504040204" pitchFamily="34" charset="0"/>
              </a:rPr>
              <a:t>x</a:t>
            </a:r>
          </a:p>
          <a:p>
            <a:pPr>
              <a:buSzPct val="50000"/>
              <a:buFont typeface="Wingdings" panose="05000000000000000000" pitchFamily="2" charset="2"/>
              <a:buNone/>
            </a:pPr>
            <a:endParaRPr lang="cs-CZ" altLang="cs-CZ">
              <a:latin typeface="Verdana" panose="020B0604030504040204" pitchFamily="34" charset="0"/>
            </a:endParaRPr>
          </a:p>
        </p:txBody>
      </p:sp>
      <p:pic>
        <p:nvPicPr>
          <p:cNvPr id="149507" name="Picture 3" descr="DSC_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578485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DSC_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3084514"/>
            <a:ext cx="5675312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7" name="Rectangle 5"/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8229600" cy="1143000"/>
          </a:xfrm>
        </p:spPr>
        <p:txBody>
          <a:bodyPr/>
          <a:lstStyle/>
          <a:p>
            <a:pPr algn="r">
              <a:defRPr/>
            </a:pP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TEP kolena </a:t>
            </a:r>
            <a:b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instrumentarium</a:t>
            </a:r>
          </a:p>
        </p:txBody>
      </p:sp>
      <p:sp>
        <p:nvSpPr>
          <p:cNvPr id="14951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119</a:t>
            </a:fld>
            <a:endParaRPr lang="cs-CZ" altLang="cs-CZ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260649"/>
            <a:ext cx="8229600" cy="45719"/>
          </a:xfrm>
        </p:spPr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2596" y="357166"/>
            <a:ext cx="8501122" cy="614366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cs-CZ" sz="4300" dirty="0">
                <a:latin typeface="Calibri" pitchFamily="34" charset="0"/>
                <a:cs typeface="Calibri" pitchFamily="34" charset="0"/>
              </a:rPr>
              <a:t>KINEZIOTEJPING </a:t>
            </a:r>
          </a:p>
          <a:p>
            <a:pPr marL="0" indent="0">
              <a:buNone/>
            </a:pPr>
            <a:r>
              <a:rPr lang="cs-CZ" dirty="0"/>
              <a:t>(od 70.let 20.století, dr. </a:t>
            </a:r>
            <a:r>
              <a:rPr lang="cs-CZ" dirty="0" err="1"/>
              <a:t>Kenzo</a:t>
            </a:r>
            <a:r>
              <a:rPr lang="cs-CZ" dirty="0"/>
              <a:t> Kase, 1.kniha 1982)</a:t>
            </a:r>
            <a:br>
              <a:rPr lang="cs-CZ" dirty="0"/>
            </a:br>
            <a:r>
              <a:rPr lang="cs-CZ" dirty="0"/>
              <a:t> progresivní  metoda vyplývající z poznatků kineziologie (věda o mechanických zákonitostech pohybového ústrojí člověka)…</a:t>
            </a:r>
          </a:p>
          <a:p>
            <a:r>
              <a:rPr lang="cs-CZ" dirty="0" err="1"/>
              <a:t>fce</a:t>
            </a:r>
            <a:r>
              <a:rPr lang="cs-CZ" dirty="0"/>
              <a:t> svalu – nejen pohyb těla, ale i řízení žilního oběhu, toku lymfy, udržování tělesné teploty.. …selhání správné </a:t>
            </a:r>
            <a:r>
              <a:rPr lang="cs-CZ" dirty="0" err="1"/>
              <a:t>fce</a:t>
            </a:r>
            <a:r>
              <a:rPr lang="cs-CZ" dirty="0"/>
              <a:t> svalu může vyvolat nejrůznější druhy zdrav. obtíží</a:t>
            </a:r>
          </a:p>
          <a:p>
            <a:r>
              <a:rPr lang="cs-CZ" dirty="0"/>
              <a:t> metoda pro prevenci a terapii </a:t>
            </a:r>
            <a:br>
              <a:rPr lang="cs-CZ" dirty="0"/>
            </a:br>
            <a:r>
              <a:rPr lang="cs-CZ" dirty="0"/>
              <a:t>zranění, onemocnění a změn </a:t>
            </a:r>
            <a:br>
              <a:rPr lang="cs-CZ" dirty="0"/>
            </a:br>
            <a:r>
              <a:rPr lang="cs-CZ" dirty="0"/>
              <a:t>hlavně na pohybovém aparátu</a:t>
            </a:r>
          </a:p>
          <a:p>
            <a:pPr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12" y="4414888"/>
            <a:ext cx="2290002" cy="24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91258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 descr="te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9651" y="1"/>
            <a:ext cx="8137525" cy="836613"/>
          </a:xfrm>
        </p:spPr>
        <p:txBody>
          <a:bodyPr/>
          <a:lstStyle/>
          <a:p>
            <a:pPr>
              <a:defRPr/>
            </a:pPr>
            <a:r>
              <a:rPr lang="cs-CZ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Implantace totální endoprotézy</a:t>
            </a:r>
          </a:p>
        </p:txBody>
      </p:sp>
      <p:sp>
        <p:nvSpPr>
          <p:cNvPr id="1505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120</a:t>
            </a:fld>
            <a:endParaRPr lang="cs-CZ" altLang="cs-CZ" sz="140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3" descr="te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36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4" descr="te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4" y="1196976"/>
            <a:ext cx="3817937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9651" y="1"/>
            <a:ext cx="8137525" cy="836613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Implantace totální endoprotézy</a:t>
            </a:r>
          </a:p>
        </p:txBody>
      </p:sp>
      <p:sp>
        <p:nvSpPr>
          <p:cNvPr id="151557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121</a:t>
            </a:fld>
            <a:endParaRPr lang="cs-CZ" altLang="cs-CZ" sz="140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 descr="tep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6" y="2289176"/>
            <a:ext cx="506412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 descr="te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5364163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9651" y="1"/>
            <a:ext cx="8137525" cy="836613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Implantace totální endoprotézy</a:t>
            </a:r>
          </a:p>
        </p:txBody>
      </p:sp>
      <p:sp>
        <p:nvSpPr>
          <p:cNvPr id="15360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122</a:t>
            </a:fld>
            <a:endParaRPr lang="cs-CZ" altLang="cs-CZ" sz="140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928688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TEP kolena</a:t>
            </a:r>
          </a:p>
        </p:txBody>
      </p:sp>
      <p:pic>
        <p:nvPicPr>
          <p:cNvPr id="154627" name="Picture 3" descr="DSC_0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123</a:t>
            </a:fld>
            <a:endParaRPr lang="cs-CZ" altLang="cs-CZ" sz="140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1000125"/>
          </a:xfrm>
        </p:spPr>
        <p:txBody>
          <a:bodyPr/>
          <a:lstStyle/>
          <a:p>
            <a:pPr>
              <a:defRPr/>
            </a:pPr>
            <a:r>
              <a:rPr lang="cs-CZ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TEP kolena</a:t>
            </a:r>
          </a:p>
        </p:txBody>
      </p:sp>
      <p:pic>
        <p:nvPicPr>
          <p:cNvPr id="155651" name="Picture 3" descr="DSC_0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124</a:t>
            </a:fld>
            <a:endParaRPr lang="cs-CZ" altLang="cs-CZ" sz="140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928688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TEP kolena</a:t>
            </a:r>
          </a:p>
        </p:txBody>
      </p:sp>
      <p:pic>
        <p:nvPicPr>
          <p:cNvPr id="156675" name="Picture 3" descr="DSC_0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125</a:t>
            </a:fld>
            <a:endParaRPr lang="cs-CZ" altLang="cs-CZ" sz="140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907" r="8603" b="5791"/>
          <a:stretch>
            <a:fillRect/>
          </a:stretch>
        </p:blipFill>
        <p:spPr bwMode="auto">
          <a:xfrm>
            <a:off x="1981200" y="61595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126</a:t>
            </a:fld>
            <a:endParaRPr lang="cs-CZ" altLang="cs-CZ" sz="140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>
                <a:solidFill>
                  <a:srgbClr val="FFFF00"/>
                </a:solidFill>
                <a:latin typeface="Verdana" panose="020B0604030504040204" pitchFamily="34" charset="0"/>
              </a:rPr>
              <a:t>nar. 1942, operace TEP 1994/1995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/>
          <a:stretch>
            <a:fillRect/>
          </a:stretch>
        </p:blipFill>
        <p:spPr bwMode="auto">
          <a:xfrm>
            <a:off x="1668464" y="404814"/>
            <a:ext cx="899953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524500" y="428625"/>
            <a:ext cx="928688" cy="357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/>
          </a:p>
        </p:txBody>
      </p:sp>
      <p:sp>
        <p:nvSpPr>
          <p:cNvPr id="5" name="Obdélník 4"/>
          <p:cNvSpPr/>
          <p:nvPr/>
        </p:nvSpPr>
        <p:spPr>
          <a:xfrm>
            <a:off x="5524501" y="3571876"/>
            <a:ext cx="785813" cy="5000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/>
          </a:p>
        </p:txBody>
      </p:sp>
      <p:sp>
        <p:nvSpPr>
          <p:cNvPr id="15975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127</a:t>
            </a:fld>
            <a:endParaRPr lang="cs-CZ" altLang="cs-CZ" sz="140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>
                <a:solidFill>
                  <a:srgbClr val="FFFF00"/>
                </a:solidFill>
                <a:latin typeface="Verdana" panose="020B0604030504040204" pitchFamily="34" charset="0"/>
              </a:rPr>
              <a:t>nar. 1957, operace DX, stabilizované koleno</a:t>
            </a:r>
          </a:p>
        </p:txBody>
      </p:sp>
      <p:pic>
        <p:nvPicPr>
          <p:cNvPr id="161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r="2330"/>
          <a:stretch>
            <a:fillRect/>
          </a:stretch>
        </p:blipFill>
        <p:spPr bwMode="auto">
          <a:xfrm>
            <a:off x="1524000" y="404814"/>
            <a:ext cx="91440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738814" y="428626"/>
            <a:ext cx="714375" cy="428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797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128</a:t>
            </a:fld>
            <a:endParaRPr lang="cs-CZ" altLang="cs-CZ" sz="140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Komplikace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 kolena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91512" cy="4437062"/>
          </a:xfrm>
        </p:spPr>
        <p:txBody>
          <a:bodyPr/>
          <a:lstStyle/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technická chyba při operaci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nervová paréza po operaci (n.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peroneus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cévní pooperační komplikace 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nestabilita kolena po operaci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hluboká infekce časná nebo pozdní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omezení pohybu (ztuhlost)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aseptické uvolnění komponent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opotřebování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tibiální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komponenty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82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129</a:t>
            </a:fld>
            <a:endParaRPr lang="cs-CZ" altLang="cs-CZ"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1981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9720" y="142853"/>
            <a:ext cx="8301608" cy="55340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cs-CZ" dirty="0"/>
              <a:t>podpora svalů při pohybu</a:t>
            </a:r>
          </a:p>
          <a:p>
            <a:pPr>
              <a:lnSpc>
                <a:spcPct val="200000"/>
              </a:lnSpc>
            </a:pPr>
            <a:r>
              <a:rPr lang="cs-CZ" dirty="0"/>
              <a:t>snižování bolesti</a:t>
            </a:r>
          </a:p>
          <a:p>
            <a:pPr>
              <a:lnSpc>
                <a:spcPct val="200000"/>
              </a:lnSpc>
            </a:pPr>
            <a:r>
              <a:rPr lang="cs-CZ" dirty="0"/>
              <a:t>zlepšení cévního a lymfatického odtoku</a:t>
            </a:r>
          </a:p>
          <a:p>
            <a:pPr>
              <a:lnSpc>
                <a:spcPct val="200000"/>
              </a:lnSpc>
            </a:pPr>
            <a:r>
              <a:rPr lang="cs-CZ" dirty="0"/>
              <a:t>korekce vadného postavení v kloubech</a:t>
            </a:r>
          </a:p>
          <a:p>
            <a:pPr>
              <a:lnSpc>
                <a:spcPct val="200000"/>
              </a:lnSpc>
            </a:pPr>
            <a:r>
              <a:rPr lang="cs-CZ" dirty="0"/>
              <a:t>udržení plného rozsahu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1819" y="3857629"/>
            <a:ext cx="3424523" cy="280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179540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>
                <a:solidFill>
                  <a:srgbClr val="FFFF00"/>
                </a:solidFill>
                <a:latin typeface="Verdana" panose="020B0604030504040204" pitchFamily="34" charset="0"/>
              </a:rPr>
              <a:t>nar. 1927, 3 mě po fraktuře nad TEP kolena</a:t>
            </a: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r="20740"/>
          <a:stretch>
            <a:fillRect/>
          </a:stretch>
        </p:blipFill>
        <p:spPr bwMode="auto">
          <a:xfrm>
            <a:off x="1524000" y="404814"/>
            <a:ext cx="43561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1774825" y="1844676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26.09.</a:t>
            </a:r>
          </a:p>
        </p:txBody>
      </p:sp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b="3442"/>
          <a:stretch>
            <a:fillRect/>
          </a:stretch>
        </p:blipFill>
        <p:spPr bwMode="auto">
          <a:xfrm>
            <a:off x="6096001" y="420688"/>
            <a:ext cx="4352925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9048750" y="126841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07.11.</a:t>
            </a:r>
          </a:p>
        </p:txBody>
      </p:sp>
      <p:sp>
        <p:nvSpPr>
          <p:cNvPr id="163847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130</a:t>
            </a:fld>
            <a:endParaRPr lang="cs-CZ" altLang="cs-CZ" sz="140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8"/>
          <a:stretch>
            <a:fillRect/>
          </a:stretch>
        </p:blipFill>
        <p:spPr bwMode="auto">
          <a:xfrm>
            <a:off x="6096001" y="347664"/>
            <a:ext cx="4352925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5791" r="19440"/>
          <a:stretch>
            <a:fillRect/>
          </a:stretch>
        </p:blipFill>
        <p:spPr bwMode="auto">
          <a:xfrm>
            <a:off x="1524000" y="271464"/>
            <a:ext cx="4032250" cy="658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1774825" y="1844676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26.09.</a:t>
            </a:r>
          </a:p>
        </p:txBody>
      </p:sp>
      <p:sp>
        <p:nvSpPr>
          <p:cNvPr id="164869" name="Text Box 6"/>
          <p:cNvSpPr txBox="1">
            <a:spLocks noChangeArrowheads="1"/>
          </p:cNvSpPr>
          <p:nvPr/>
        </p:nvSpPr>
        <p:spPr bwMode="auto">
          <a:xfrm>
            <a:off x="7175500" y="908051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07.11.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24000" y="1"/>
            <a:ext cx="9144000" cy="40481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000" kern="0" dirty="0">
                <a:solidFill>
                  <a:srgbClr val="FFFF00"/>
                </a:solidFill>
                <a:ea typeface="+mj-ea"/>
                <a:cs typeface="+mj-cs"/>
              </a:rPr>
              <a:t>nar. 1927, 3 mě po fraktuře nad TEP kolena</a:t>
            </a:r>
          </a:p>
        </p:txBody>
      </p:sp>
      <p:sp>
        <p:nvSpPr>
          <p:cNvPr id="164871" name="Zástupný symbol pro číslo snímku 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131</a:t>
            </a:fld>
            <a:endParaRPr lang="cs-CZ" altLang="cs-CZ" sz="140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933450"/>
            <a:ext cx="75247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/>
          <a:lstStyle/>
          <a:p>
            <a:r>
              <a:rPr lang="cs-CZ" altLang="cs-CZ" sz="2800">
                <a:solidFill>
                  <a:srgbClr val="FFFF00"/>
                </a:solidFill>
                <a:latin typeface="Verdana" panose="020B0604030504040204" pitchFamily="34" charset="0"/>
              </a:rPr>
              <a:t>CT vyšetření TEP se známkami uvolnění</a:t>
            </a:r>
            <a:br>
              <a:rPr lang="cs-CZ" altLang="cs-CZ" sz="2800">
                <a:solidFill>
                  <a:srgbClr val="FFFF00"/>
                </a:solidFill>
                <a:latin typeface="Verdana" panose="020B0604030504040204" pitchFamily="34" charset="0"/>
              </a:rPr>
            </a:br>
            <a:r>
              <a:rPr lang="cs-CZ" altLang="cs-CZ" sz="2800">
                <a:solidFill>
                  <a:srgbClr val="FFFF00"/>
                </a:solidFill>
                <a:latin typeface="Verdana" panose="020B0604030504040204" pitchFamily="34" charset="0"/>
              </a:rPr>
              <a:t>tibiální komponenty</a:t>
            </a:r>
          </a:p>
        </p:txBody>
      </p:sp>
      <p:cxnSp>
        <p:nvCxnSpPr>
          <p:cNvPr id="6" name="Přímá spojovací šipka 5"/>
          <p:cNvCxnSpPr/>
          <p:nvPr/>
        </p:nvCxnSpPr>
        <p:spPr>
          <a:xfrm flipV="1">
            <a:off x="4881563" y="4572001"/>
            <a:ext cx="857250" cy="428625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rot="16200000" flipV="1">
            <a:off x="7096126" y="4000501"/>
            <a:ext cx="714375" cy="5715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918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132</a:t>
            </a:fld>
            <a:endParaRPr lang="cs-CZ" altLang="cs-CZ" sz="140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524001" y="1"/>
            <a:ext cx="1000125" cy="428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096001" y="1"/>
            <a:ext cx="1000125" cy="428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7941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F3FEAF-EC63-46EC-98D9-6A801C0D8D8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133</a:t>
            </a:fld>
            <a:endParaRPr lang="cs-CZ" altLang="cs-CZ" sz="140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Ortéza po TEP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4978400" cy="4525963"/>
          </a:xfrm>
        </p:spPr>
        <p:txBody>
          <a:bodyPr/>
          <a:lstStyle/>
          <a:p>
            <a:pPr>
              <a:lnSpc>
                <a:spcPct val="13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řešení nestability kolena</a:t>
            </a:r>
          </a:p>
          <a:p>
            <a:pPr>
              <a:lnSpc>
                <a:spcPct val="13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doléčení při sutuře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ligamentum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patellae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(poraněném při operaci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</a:t>
            </a:r>
          </a:p>
          <a:p>
            <a:pPr>
              <a:lnSpc>
                <a:spcPct val="130000"/>
              </a:lnSpc>
              <a:buSzPct val="50000"/>
              <a:buFont typeface="Wingdings" pitchFamily="2" charset="2"/>
              <a:buNone/>
              <a:defRPr/>
            </a:pPr>
            <a:endParaRPr lang="cs-CZ" dirty="0">
              <a:latin typeface="Verdana" pitchFamily="34" charset="0"/>
            </a:endParaRPr>
          </a:p>
          <a:p>
            <a:pPr>
              <a:lnSpc>
                <a:spcPct val="130000"/>
              </a:lnSpc>
              <a:buSzPct val="50000"/>
              <a:buFont typeface="Wingdings" pitchFamily="2" charset="2"/>
              <a:buNone/>
              <a:defRPr/>
            </a:pPr>
            <a:endParaRPr lang="cs-CZ" dirty="0">
              <a:latin typeface="Verdana" pitchFamily="34" charset="0"/>
            </a:endParaRPr>
          </a:p>
        </p:txBody>
      </p:sp>
      <p:pic>
        <p:nvPicPr>
          <p:cNvPr id="169988" name="Picture 4" descr="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981076"/>
            <a:ext cx="3382962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134</a:t>
            </a:fld>
            <a:endParaRPr lang="cs-CZ" altLang="cs-CZ" sz="140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TEP - selhání</a:t>
            </a:r>
          </a:p>
        </p:txBody>
      </p:sp>
      <p:pic>
        <p:nvPicPr>
          <p:cNvPr id="171011" name="Picture 3" descr="P31302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1076"/>
            <a:ext cx="37846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4" descr="P3130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835276"/>
            <a:ext cx="53641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135</a:t>
            </a:fld>
            <a:endParaRPr lang="cs-CZ" altLang="cs-CZ" sz="140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algn="r">
              <a:defRPr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TEP - selhání</a:t>
            </a:r>
          </a:p>
        </p:txBody>
      </p:sp>
      <p:pic>
        <p:nvPicPr>
          <p:cNvPr id="172035" name="Picture 3" descr="P3130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5783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Picture 4" descr="P31302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3013076"/>
            <a:ext cx="6084887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7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136</a:t>
            </a:fld>
            <a:endParaRPr lang="cs-CZ" altLang="cs-CZ" sz="140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P11698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3" descr="P11698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141664"/>
            <a:ext cx="2786063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0" name="Picture 4" descr="P11698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214564"/>
            <a:ext cx="348297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ure 5" descr="P11698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0" name="Rectangle 6"/>
          <p:cNvSpPr>
            <a:spLocks noGrp="1" noChangeArrowheads="1"/>
          </p:cNvSpPr>
          <p:nvPr>
            <p:ph type="title"/>
          </p:nvPr>
        </p:nvSpPr>
        <p:spPr>
          <a:xfrm>
            <a:off x="2438400" y="5229226"/>
            <a:ext cx="8229600" cy="1628775"/>
          </a:xfrm>
        </p:spPr>
        <p:txBody>
          <a:bodyPr/>
          <a:lstStyle/>
          <a:p>
            <a:pPr algn="r">
              <a:defRPr/>
            </a:pPr>
            <a:r>
              <a:rPr lang="cs-CZ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TEP unikompartm.</a:t>
            </a:r>
            <a:br>
              <a:rPr lang="cs-CZ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r>
              <a:rPr lang="cs-CZ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(polokoleno) - selhání</a:t>
            </a:r>
          </a:p>
        </p:txBody>
      </p:sp>
      <p:sp>
        <p:nvSpPr>
          <p:cNvPr id="17306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137</a:t>
            </a:fld>
            <a:endParaRPr lang="cs-CZ" altLang="cs-CZ" sz="140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138</a:t>
            </a:fld>
            <a:endParaRPr lang="cs-CZ" altLang="cs-CZ" sz="140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E9FDD337-6E08-4806-9069-B4AB652CE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727200"/>
            <a:ext cx="364966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Bursitis praepatelaris</a:t>
            </a:r>
          </a:p>
          <a:p>
            <a:pPr eaLnBrk="1" hangingPunct="1"/>
            <a:r>
              <a:rPr lang="cs-CZ" altLang="cs-CZ" sz="2800"/>
              <a:t>Bursitis pedis anserini</a:t>
            </a:r>
          </a:p>
          <a:p>
            <a:pPr eaLnBrk="1" hangingPunct="1"/>
            <a:r>
              <a:rPr lang="cs-CZ" altLang="cs-CZ" sz="2800"/>
              <a:t>Bakerská cysta</a:t>
            </a:r>
          </a:p>
        </p:txBody>
      </p:sp>
      <p:pic>
        <p:nvPicPr>
          <p:cNvPr id="16387" name="Picture 5" descr="Entezopathie- bursitis kolena">
            <a:extLst>
              <a:ext uri="{FF2B5EF4-FFF2-40B4-BE49-F238E27FC236}">
                <a16:creationId xmlns:a16="http://schemas.microsoft.com/office/drawing/2014/main" id="{72669DC5-E0E6-4222-A360-B110289B9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" r="6804"/>
          <a:stretch>
            <a:fillRect/>
          </a:stretch>
        </p:blipFill>
        <p:spPr bwMode="auto">
          <a:xfrm>
            <a:off x="8040688" y="404813"/>
            <a:ext cx="208756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>
            <a:extLst>
              <a:ext uri="{FF2B5EF4-FFF2-40B4-BE49-F238E27FC236}">
                <a16:creationId xmlns:a16="http://schemas.microsoft.com/office/drawing/2014/main" id="{BFFE69EC-9438-4792-B885-CB0D1CA87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88913"/>
            <a:ext cx="521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600"/>
              <a:t>Burzitidy v oblasti kolena</a:t>
            </a:r>
          </a:p>
        </p:txBody>
      </p:sp>
      <p:sp>
        <p:nvSpPr>
          <p:cNvPr id="16389" name="Text Box 8">
            <a:extLst>
              <a:ext uri="{FF2B5EF4-FFF2-40B4-BE49-F238E27FC236}">
                <a16:creationId xmlns:a16="http://schemas.microsoft.com/office/drawing/2014/main" id="{87E14B2F-EABA-4E00-8CBB-B9C754D8E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789363"/>
            <a:ext cx="3322638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Léčba: </a:t>
            </a:r>
          </a:p>
          <a:p>
            <a:pPr eaLnBrk="1" hangingPunct="1"/>
            <a:r>
              <a:rPr lang="cs-CZ" altLang="cs-CZ"/>
              <a:t>klid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punkce, lok. kortikoid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NSA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</a:rPr>
              <a:t>exstirpace</a:t>
            </a:r>
          </a:p>
        </p:txBody>
      </p:sp>
      <p:sp>
        <p:nvSpPr>
          <p:cNvPr id="16390" name="Text Box 9">
            <a:extLst>
              <a:ext uri="{FF2B5EF4-FFF2-40B4-BE49-F238E27FC236}">
                <a16:creationId xmlns:a16="http://schemas.microsoft.com/office/drawing/2014/main" id="{CDA88317-5D27-4F39-BB7F-21FEE4C94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3573464"/>
            <a:ext cx="1170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11</a:t>
            </a:r>
          </a:p>
        </p:txBody>
      </p:sp>
      <p:sp>
        <p:nvSpPr>
          <p:cNvPr id="16391" name="Text Box 10">
            <a:extLst>
              <a:ext uri="{FF2B5EF4-FFF2-40B4-BE49-F238E27FC236}">
                <a16:creationId xmlns:a16="http://schemas.microsoft.com/office/drawing/2014/main" id="{E4D9C7EA-CB19-44A9-BCE6-63D546867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6237289"/>
            <a:ext cx="1193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12</a:t>
            </a:r>
          </a:p>
        </p:txBody>
      </p:sp>
      <p:pic>
        <p:nvPicPr>
          <p:cNvPr id="16392" name="Picture 11" descr="Entezo- Baker 2">
            <a:extLst>
              <a:ext uri="{FF2B5EF4-FFF2-40B4-BE49-F238E27FC236}">
                <a16:creationId xmlns:a16="http://schemas.microsoft.com/office/drawing/2014/main" id="{2874F5E7-B635-48B9-8B8D-2D4429009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6526" r="8208" b="3519"/>
          <a:stretch>
            <a:fillRect/>
          </a:stretch>
        </p:blipFill>
        <p:spPr bwMode="auto">
          <a:xfrm>
            <a:off x="8256588" y="4005263"/>
            <a:ext cx="189230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875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24034" y="1000108"/>
            <a:ext cx="8153400" cy="521497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dnes již obvyklá součást terapie sportovců, ale i běžné populace</a:t>
            </a:r>
          </a:p>
          <a:p>
            <a:r>
              <a:rPr lang="cs-CZ" dirty="0"/>
              <a:t>v kompetenci sport. a </a:t>
            </a:r>
            <a:r>
              <a:rPr lang="cs-CZ" dirty="0" err="1"/>
              <a:t>rehab</a:t>
            </a:r>
            <a:r>
              <a:rPr lang="cs-CZ" dirty="0"/>
              <a:t>. lékařů, ortopedů, fyzioterapeutů, ergoterapeutů, masérů</a:t>
            </a:r>
          </a:p>
          <a:p>
            <a:r>
              <a:rPr lang="cs-CZ" dirty="0"/>
              <a:t>pozor! </a:t>
            </a:r>
            <a:br>
              <a:rPr lang="cs-CZ" dirty="0"/>
            </a:br>
            <a:r>
              <a:rPr lang="cs-CZ" dirty="0"/>
              <a:t>–zdánlivě jednoduchá </a:t>
            </a:r>
            <a:br>
              <a:rPr lang="cs-CZ" dirty="0"/>
            </a:br>
            <a:r>
              <a:rPr lang="cs-CZ" dirty="0"/>
              <a:t>metodika využívaná </a:t>
            </a:r>
            <a:br>
              <a:rPr lang="cs-CZ" dirty="0"/>
            </a:br>
            <a:r>
              <a:rPr lang="cs-CZ" dirty="0"/>
              <a:t>laiky bez znalosti </a:t>
            </a:r>
            <a:br>
              <a:rPr lang="cs-CZ" dirty="0"/>
            </a:br>
            <a:r>
              <a:rPr lang="cs-CZ" dirty="0" err="1"/>
              <a:t>fčních</a:t>
            </a:r>
            <a:r>
              <a:rPr lang="cs-CZ" dirty="0"/>
              <a:t> anatom. poměrů</a:t>
            </a:r>
            <a:br>
              <a:rPr lang="cs-CZ" dirty="0"/>
            </a:br>
            <a:r>
              <a:rPr lang="cs-CZ" dirty="0"/>
              <a:t>může představovat  </a:t>
            </a:r>
            <a:br>
              <a:rPr lang="cs-CZ" dirty="0"/>
            </a:br>
            <a:r>
              <a:rPr lang="cs-CZ" dirty="0"/>
              <a:t>riziko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3190" y="3000373"/>
            <a:ext cx="40005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5987081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>
            <a:extLst>
              <a:ext uri="{FF2B5EF4-FFF2-40B4-BE49-F238E27FC236}">
                <a16:creationId xmlns:a16="http://schemas.microsoft.com/office/drawing/2014/main" id="{547D810E-6C3F-4A9C-B8C2-C4D3302B6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333375"/>
            <a:ext cx="330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600"/>
              <a:t>Bakerova cysta</a:t>
            </a:r>
          </a:p>
        </p:txBody>
      </p:sp>
      <p:sp>
        <p:nvSpPr>
          <p:cNvPr id="17411" name="Text Box 5">
            <a:extLst>
              <a:ext uri="{FF2B5EF4-FFF2-40B4-BE49-F238E27FC236}">
                <a16:creationId xmlns:a16="http://schemas.microsoft.com/office/drawing/2014/main" id="{FA7A6E35-329B-4A53-9A16-CA64FDDDE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28776"/>
            <a:ext cx="573266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Burza gastrocnemio- semimembranacea</a:t>
            </a:r>
          </a:p>
          <a:p>
            <a:pPr eaLnBrk="1" hangingPunct="1"/>
            <a:r>
              <a:rPr lang="cs-CZ" altLang="cs-CZ"/>
              <a:t>se spojí s kloubní dutinou kolena</a:t>
            </a:r>
          </a:p>
          <a:p>
            <a:pPr eaLnBrk="1" hangingPunct="1"/>
            <a:r>
              <a:rPr lang="cs-CZ" altLang="cs-CZ"/>
              <a:t>Vyklenutí ve fossa poplitea</a:t>
            </a:r>
          </a:p>
          <a:p>
            <a:pPr eaLnBrk="1" hangingPunct="1"/>
            <a:r>
              <a:rPr lang="cs-CZ" altLang="cs-CZ"/>
              <a:t>U dospělých je sekundární k procesu</a:t>
            </a:r>
          </a:p>
          <a:p>
            <a:pPr eaLnBrk="1" hangingPunct="1"/>
            <a:r>
              <a:rPr lang="cs-CZ" altLang="cs-CZ"/>
              <a:t>uvnitř kolena</a:t>
            </a:r>
          </a:p>
          <a:p>
            <a:pPr eaLnBrk="1" hangingPunct="1"/>
            <a:r>
              <a:rPr lang="cs-CZ" altLang="cs-CZ"/>
              <a:t>Otok, napětí, bolest</a:t>
            </a:r>
          </a:p>
          <a:p>
            <a:pPr eaLnBrk="1" hangingPunct="1"/>
            <a:r>
              <a:rPr lang="cs-CZ" altLang="cs-CZ"/>
              <a:t>Omezení pohybu</a:t>
            </a:r>
          </a:p>
          <a:p>
            <a:pPr eaLnBrk="1" hangingPunct="1"/>
            <a:r>
              <a:rPr lang="cs-CZ" altLang="cs-CZ"/>
              <a:t>Útlak žilních kmenů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Léčba:</a:t>
            </a:r>
          </a:p>
          <a:p>
            <a:pPr eaLnBrk="1" hangingPunct="1"/>
            <a:r>
              <a:rPr lang="cs-CZ" altLang="cs-CZ"/>
              <a:t>Konzervativně- punkce, kortikoid, NSA</a:t>
            </a:r>
          </a:p>
          <a:p>
            <a:pPr eaLnBrk="1" hangingPunct="1"/>
            <a:r>
              <a:rPr lang="cs-CZ" altLang="cs-CZ"/>
              <a:t>Operačně- exstirpace</a:t>
            </a:r>
          </a:p>
        </p:txBody>
      </p:sp>
      <p:sp>
        <p:nvSpPr>
          <p:cNvPr id="17412" name="Text Box 6">
            <a:extLst>
              <a:ext uri="{FF2B5EF4-FFF2-40B4-BE49-F238E27FC236}">
                <a16:creationId xmlns:a16="http://schemas.microsoft.com/office/drawing/2014/main" id="{8E6B60F5-F770-4F98-BEC3-604E2540A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5734051"/>
            <a:ext cx="1193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13</a:t>
            </a:r>
          </a:p>
        </p:txBody>
      </p:sp>
      <p:pic>
        <p:nvPicPr>
          <p:cNvPr id="17413" name="Picture 7" descr="Entezo- Baker cysta1">
            <a:extLst>
              <a:ext uri="{FF2B5EF4-FFF2-40B4-BE49-F238E27FC236}">
                <a16:creationId xmlns:a16="http://schemas.microsoft.com/office/drawing/2014/main" id="{E9BEFA6C-0E7E-4DD7-A2B5-555BDA81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674" b="6061"/>
          <a:stretch>
            <a:fillRect/>
          </a:stretch>
        </p:blipFill>
        <p:spPr bwMode="auto">
          <a:xfrm>
            <a:off x="7391401" y="1989138"/>
            <a:ext cx="315912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0337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3A2178C3-E654-4323-BE3D-76B84DC1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508125"/>
            <a:ext cx="52943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/>
              <a:t>Skokanské koleno</a:t>
            </a:r>
          </a:p>
          <a:p>
            <a:pPr eaLnBrk="1" hangingPunct="1"/>
            <a:r>
              <a:rPr lang="cs-CZ" altLang="cs-CZ"/>
              <a:t>úponová bolest při dolním pólu pately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 sz="2800"/>
              <a:t>m. Osgood- Schlatter</a:t>
            </a:r>
          </a:p>
          <a:p>
            <a:pPr eaLnBrk="1" hangingPunct="1"/>
            <a:r>
              <a:rPr lang="cs-CZ" altLang="cs-CZ" sz="2800"/>
              <a:t>Entezopatie úponů koll. vazů</a:t>
            </a:r>
          </a:p>
          <a:p>
            <a:pPr eaLnBrk="1" hangingPunct="1"/>
            <a:r>
              <a:rPr lang="cs-CZ" altLang="cs-CZ" sz="2800"/>
              <a:t>Entezopatie na Gerdyho hrbolku</a:t>
            </a:r>
          </a:p>
        </p:txBody>
      </p:sp>
      <p:sp>
        <p:nvSpPr>
          <p:cNvPr id="18435" name="Text Box 6">
            <a:extLst>
              <a:ext uri="{FF2B5EF4-FFF2-40B4-BE49-F238E27FC236}">
                <a16:creationId xmlns:a16="http://schemas.microsoft.com/office/drawing/2014/main" id="{A66958C7-7A89-451E-8326-D768FC88F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60350"/>
            <a:ext cx="587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600"/>
              <a:t>Entezopatie v oblasti kolena</a:t>
            </a:r>
          </a:p>
        </p:txBody>
      </p:sp>
      <p:sp>
        <p:nvSpPr>
          <p:cNvPr id="18436" name="Text Box 7">
            <a:extLst>
              <a:ext uri="{FF2B5EF4-FFF2-40B4-BE49-F238E27FC236}">
                <a16:creationId xmlns:a16="http://schemas.microsoft.com/office/drawing/2014/main" id="{DCD4B12D-F249-4151-9D30-2EE1FFF82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6165851"/>
            <a:ext cx="1193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14</a:t>
            </a:r>
          </a:p>
        </p:txBody>
      </p:sp>
      <p:pic>
        <p:nvPicPr>
          <p:cNvPr id="18437" name="Picture 8" descr="Entezo">
            <a:extLst>
              <a:ext uri="{FF2B5EF4-FFF2-40B4-BE49-F238E27FC236}">
                <a16:creationId xmlns:a16="http://schemas.microsoft.com/office/drawing/2014/main" id="{6304CD36-E94B-4610-9BFA-53707DFF3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196976"/>
            <a:ext cx="25336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39019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5" y="2284148"/>
            <a:ext cx="3483691" cy="399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91" y="3429001"/>
            <a:ext cx="5977866" cy="285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554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70" y="487891"/>
            <a:ext cx="4639232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92528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66" y="188915"/>
            <a:ext cx="22366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23" y="188913"/>
            <a:ext cx="250472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758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790" y="260352"/>
            <a:ext cx="233538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758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90" y="3303588"/>
            <a:ext cx="66294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29508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>
            <a:extLst>
              <a:ext uri="{FF2B5EF4-FFF2-40B4-BE49-F238E27FC236}">
                <a16:creationId xmlns:a16="http://schemas.microsoft.com/office/drawing/2014/main" id="{9DE26F61-3517-48A3-9526-952064DA0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438" y="561975"/>
            <a:ext cx="262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600"/>
              <a:t>Achillodynia</a:t>
            </a:r>
          </a:p>
        </p:txBody>
      </p:sp>
      <p:pic>
        <p:nvPicPr>
          <p:cNvPr id="20483" name="Picture 5" descr="Noha- ŠA2">
            <a:extLst>
              <a:ext uri="{FF2B5EF4-FFF2-40B4-BE49-F238E27FC236}">
                <a16:creationId xmlns:a16="http://schemas.microsoft.com/office/drawing/2014/main" id="{3E35EE67-FFBB-4CF1-A76E-0E9860A6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125539"/>
            <a:ext cx="27098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>
            <a:extLst>
              <a:ext uri="{FF2B5EF4-FFF2-40B4-BE49-F238E27FC236}">
                <a16:creationId xmlns:a16="http://schemas.microsoft.com/office/drawing/2014/main" id="{BC792E0D-BBAD-440B-8BAE-39388270A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1668463"/>
            <a:ext cx="4681538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Bolestivý stav v průběhu</a:t>
            </a:r>
          </a:p>
          <a:p>
            <a:pPr eaLnBrk="1" hangingPunct="1"/>
            <a:r>
              <a:rPr lang="cs-CZ" altLang="cs-CZ" sz="2800"/>
              <a:t>a úponu šlachy Achilovy</a:t>
            </a:r>
          </a:p>
          <a:p>
            <a:pPr eaLnBrk="1" hangingPunct="1"/>
            <a:endParaRPr lang="cs-CZ" altLang="cs-CZ" sz="2800"/>
          </a:p>
          <a:p>
            <a:pPr eaLnBrk="1" hangingPunct="1"/>
            <a:r>
              <a:rPr lang="cs-CZ" altLang="cs-CZ" sz="2800"/>
              <a:t>Příčiny:</a:t>
            </a:r>
          </a:p>
          <a:p>
            <a:pPr eaLnBrk="1" hangingPunct="1"/>
            <a:r>
              <a:rPr lang="cs-CZ" altLang="cs-CZ" sz="2800"/>
              <a:t>Degenerace</a:t>
            </a:r>
          </a:p>
          <a:p>
            <a:pPr eaLnBrk="1" hangingPunct="1"/>
            <a:r>
              <a:rPr lang="cs-CZ" altLang="cs-CZ" sz="2800"/>
              <a:t>Haemoragie, trhlinky</a:t>
            </a:r>
          </a:p>
          <a:p>
            <a:pPr eaLnBrk="1" hangingPunct="1"/>
            <a:r>
              <a:rPr lang="cs-CZ" altLang="cs-CZ" sz="2800"/>
              <a:t>Peritenonitis</a:t>
            </a:r>
          </a:p>
          <a:p>
            <a:pPr eaLnBrk="1" hangingPunct="1"/>
            <a:endParaRPr lang="cs-CZ" altLang="cs-CZ" sz="2800"/>
          </a:p>
          <a:p>
            <a:pPr eaLnBrk="1" hangingPunct="1"/>
            <a:r>
              <a:rPr lang="cs-CZ" altLang="cs-CZ" sz="2800"/>
              <a:t>Riziko přechodu do parciální</a:t>
            </a:r>
          </a:p>
          <a:p>
            <a:pPr eaLnBrk="1" hangingPunct="1"/>
            <a:r>
              <a:rPr lang="cs-CZ" altLang="cs-CZ" sz="2800"/>
              <a:t>nebo úplné ruptury</a:t>
            </a:r>
          </a:p>
        </p:txBody>
      </p:sp>
      <p:sp>
        <p:nvSpPr>
          <p:cNvPr id="20485" name="Text Box 7">
            <a:extLst>
              <a:ext uri="{FF2B5EF4-FFF2-40B4-BE49-F238E27FC236}">
                <a16:creationId xmlns:a16="http://schemas.microsoft.com/office/drawing/2014/main" id="{A528ADBC-8C61-429F-8281-4F00AF462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8975" y="6256339"/>
            <a:ext cx="1193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17</a:t>
            </a:r>
          </a:p>
        </p:txBody>
      </p:sp>
    </p:spTree>
    <p:extLst>
      <p:ext uri="{BB962C8B-B14F-4D97-AF65-F5344CB8AC3E}">
        <p14:creationId xmlns:p14="http://schemas.microsoft.com/office/powerpoint/2010/main" val="251723610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>
            <a:extLst>
              <a:ext uri="{FF2B5EF4-FFF2-40B4-BE49-F238E27FC236}">
                <a16:creationId xmlns:a16="http://schemas.microsoft.com/office/drawing/2014/main" id="{D5D06616-2353-49CC-BA2B-13C513002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60350"/>
            <a:ext cx="262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600"/>
              <a:t>Achillodynia</a:t>
            </a:r>
          </a:p>
        </p:txBody>
      </p:sp>
      <p:pic>
        <p:nvPicPr>
          <p:cNvPr id="21507" name="Picture 5" descr="Noha- ŠA3">
            <a:extLst>
              <a:ext uri="{FF2B5EF4-FFF2-40B4-BE49-F238E27FC236}">
                <a16:creationId xmlns:a16="http://schemas.microsoft.com/office/drawing/2014/main" id="{5B90DD85-B8B0-462E-8B05-575F05697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2276476"/>
            <a:ext cx="421163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6">
            <a:extLst>
              <a:ext uri="{FF2B5EF4-FFF2-40B4-BE49-F238E27FC236}">
                <a16:creationId xmlns:a16="http://schemas.microsoft.com/office/drawing/2014/main" id="{C71FC031-FA2E-4307-8DCD-ECD3E3DA7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1452564"/>
            <a:ext cx="418465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Konzervativní léčba:</a:t>
            </a:r>
          </a:p>
          <a:p>
            <a:pPr eaLnBrk="1" hangingPunct="1"/>
            <a:endParaRPr lang="cs-CZ" altLang="cs-CZ" sz="2800"/>
          </a:p>
          <a:p>
            <a:pPr eaLnBrk="1" hangingPunct="1"/>
            <a:r>
              <a:rPr lang="cs-CZ" altLang="cs-CZ" sz="2800"/>
              <a:t>Klid, taping, antiflogistika</a:t>
            </a:r>
          </a:p>
          <a:p>
            <a:pPr eaLnBrk="1" hangingPunct="1"/>
            <a:r>
              <a:rPr lang="cs-CZ" altLang="cs-CZ" sz="2800"/>
              <a:t>Zvýšení podpatku</a:t>
            </a:r>
          </a:p>
          <a:p>
            <a:pPr eaLnBrk="1" hangingPunct="1"/>
            <a:r>
              <a:rPr lang="cs-CZ" altLang="cs-CZ" sz="2800"/>
              <a:t>Fyzikální léčba</a:t>
            </a:r>
          </a:p>
          <a:p>
            <a:pPr eaLnBrk="1" hangingPunct="1"/>
            <a:r>
              <a:rPr lang="cs-CZ" altLang="cs-CZ" sz="2800"/>
              <a:t>Imobilizace</a:t>
            </a:r>
          </a:p>
          <a:p>
            <a:pPr eaLnBrk="1" hangingPunct="1"/>
            <a:r>
              <a:rPr lang="cs-CZ" altLang="cs-CZ" sz="2800"/>
              <a:t>Zákaz aplikace kortikoidů</a:t>
            </a:r>
          </a:p>
          <a:p>
            <a:pPr eaLnBrk="1" hangingPunct="1"/>
            <a:endParaRPr lang="cs-CZ" altLang="cs-CZ" sz="2800"/>
          </a:p>
          <a:p>
            <a:pPr eaLnBrk="1" hangingPunct="1"/>
            <a:r>
              <a:rPr lang="cs-CZ" altLang="cs-CZ" sz="2800"/>
              <a:t>Operační léčba:</a:t>
            </a:r>
          </a:p>
          <a:p>
            <a:pPr eaLnBrk="1" hangingPunct="1"/>
            <a:r>
              <a:rPr lang="cs-CZ" altLang="cs-CZ" sz="2800"/>
              <a:t>Peritenonektomie</a:t>
            </a:r>
          </a:p>
          <a:p>
            <a:pPr eaLnBrk="1" hangingPunct="1"/>
            <a:r>
              <a:rPr lang="cs-CZ" altLang="cs-CZ" sz="2800"/>
              <a:t>Excise nekrotické tkáně</a:t>
            </a:r>
          </a:p>
          <a:p>
            <a:pPr eaLnBrk="1" hangingPunct="1"/>
            <a:endParaRPr lang="cs-CZ" altLang="cs-CZ" sz="2800"/>
          </a:p>
        </p:txBody>
      </p:sp>
      <p:sp>
        <p:nvSpPr>
          <p:cNvPr id="21509" name="Text Box 7">
            <a:extLst>
              <a:ext uri="{FF2B5EF4-FFF2-40B4-BE49-F238E27FC236}">
                <a16:creationId xmlns:a16="http://schemas.microsoft.com/office/drawing/2014/main" id="{2BDB89CC-C7D2-4F81-92F7-53F8C3B37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5300664"/>
            <a:ext cx="1193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18</a:t>
            </a:r>
          </a:p>
        </p:txBody>
      </p:sp>
    </p:spTree>
    <p:extLst>
      <p:ext uri="{BB962C8B-B14F-4D97-AF65-F5344CB8AC3E}">
        <p14:creationId xmlns:p14="http://schemas.microsoft.com/office/powerpoint/2010/main" val="368076883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Traumatická ruptura </a:t>
            </a:r>
            <a:r>
              <a:rPr lang="cs-CZ" dirty="0" err="1"/>
              <a:t>Achill</a:t>
            </a:r>
            <a:r>
              <a:rPr lang="cs-CZ" dirty="0"/>
              <a:t>. šlachy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v nižším věku - častý výskyt v souvislosti se sportem – prudký odraz  či náhlé zabrzdění</a:t>
            </a:r>
          </a:p>
          <a:p>
            <a:endParaRPr lang="cs-CZ" dirty="0"/>
          </a:p>
          <a:p>
            <a:r>
              <a:rPr lang="cs-CZ" dirty="0"/>
              <a:t>ve vyšším věku v souvislosti se </a:t>
            </a:r>
            <a:br>
              <a:rPr lang="cs-CZ" dirty="0"/>
            </a:br>
            <a:r>
              <a:rPr lang="cs-CZ" dirty="0"/>
              <a:t>špatným došlapem na nerovném terénu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8674" name="Picture 2" descr="http://www.chodcisobe.cz/_data/_media_images/76ed363d91e4f8262908baca9ee1119e361d11b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0261" y="2250679"/>
            <a:ext cx="3183146" cy="42405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541118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Predilekční místa ruptury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v 90% 2-6 cm od úponu v místě s nejhorším prokrvením šlachy</a:t>
            </a:r>
          </a:p>
          <a:p>
            <a:endParaRPr lang="cs-CZ" dirty="0"/>
          </a:p>
          <a:p>
            <a:r>
              <a:rPr lang="cs-CZ" dirty="0"/>
              <a:t>v méně než 3% do 2 cm od úponu</a:t>
            </a:r>
          </a:p>
          <a:p>
            <a:endParaRPr lang="cs-CZ" dirty="0"/>
          </a:p>
          <a:p>
            <a:r>
              <a:rPr lang="cs-CZ" dirty="0"/>
              <a:t>ve zbytku případů v místě svalově-šlachového přechodu či vytrhnutí úponu</a:t>
            </a:r>
          </a:p>
        </p:txBody>
      </p:sp>
    </p:spTree>
    <p:extLst>
      <p:ext uri="{BB962C8B-B14F-4D97-AF65-F5344CB8AC3E}">
        <p14:creationId xmlns:p14="http://schemas.microsoft.com/office/powerpoint/2010/main" val="422122364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Predilekční místa ruptury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33" y="1571612"/>
            <a:ext cx="4679189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147388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Diagnostika </a:t>
            </a:r>
            <a:r>
              <a:rPr lang="cs-CZ"/>
              <a:t>- anamnéza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rizikové faktory, úrazový mechanismus</a:t>
            </a:r>
          </a:p>
          <a:p>
            <a:endParaRPr lang="cs-CZ" dirty="0"/>
          </a:p>
          <a:p>
            <a:r>
              <a:rPr lang="cs-CZ" dirty="0"/>
              <a:t>typické příznaky:</a:t>
            </a:r>
          </a:p>
          <a:p>
            <a:pPr lvl="1"/>
            <a:r>
              <a:rPr lang="cs-CZ" dirty="0"/>
              <a:t>okamžitá bolest</a:t>
            </a:r>
          </a:p>
          <a:p>
            <a:pPr lvl="1"/>
            <a:r>
              <a:rPr lang="cs-CZ" dirty="0"/>
              <a:t>pocit slabosti v postižené končetině, v některých případech s nekontrolovatelným pádem</a:t>
            </a:r>
          </a:p>
          <a:p>
            <a:pPr lvl="1"/>
            <a:r>
              <a:rPr lang="cs-CZ" dirty="0"/>
              <a:t>pocit náhlého přetržení šlachy</a:t>
            </a:r>
          </a:p>
          <a:p>
            <a:pPr lvl="1"/>
            <a:r>
              <a:rPr lang="cs-CZ" dirty="0"/>
              <a:t>v některých případech slyšitelný fenomén</a:t>
            </a:r>
          </a:p>
        </p:txBody>
      </p:sp>
    </p:spTree>
    <p:extLst>
      <p:ext uri="{BB962C8B-B14F-4D97-AF65-F5344CB8AC3E}">
        <p14:creationId xmlns:p14="http://schemas.microsoft.com/office/powerpoint/2010/main" val="4093640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dirty="0"/>
              <a:t>VÝHODY   KT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908721"/>
            <a:ext cx="8229600" cy="5217443"/>
          </a:xfrm>
        </p:spPr>
        <p:txBody>
          <a:bodyPr>
            <a:normAutofit/>
          </a:bodyPr>
          <a:lstStyle/>
          <a:p>
            <a:r>
              <a:rPr lang="cs-CZ" dirty="0"/>
              <a:t>přizpůsobivost nepravidelnému povrchu (možnost úpravy délky, tvaru)</a:t>
            </a:r>
          </a:p>
          <a:p>
            <a:r>
              <a:rPr lang="cs-CZ" dirty="0"/>
              <a:t>snadné osvojení techniky</a:t>
            </a:r>
          </a:p>
          <a:p>
            <a:r>
              <a:rPr lang="cs-CZ" dirty="0"/>
              <a:t>umožňuje současné použití s dalšími terapeutickými postupy (kinezioterapie, vodoléčba, kryoterapie, elektroterapie..)</a:t>
            </a:r>
          </a:p>
          <a:p>
            <a:r>
              <a:rPr lang="cs-CZ" dirty="0"/>
              <a:t>minim. nežádoucí účinky při maximálním efektu</a:t>
            </a:r>
          </a:p>
        </p:txBody>
      </p:sp>
    </p:spTree>
    <p:extLst>
      <p:ext uri="{BB962C8B-B14F-4D97-AF65-F5344CB8AC3E}">
        <p14:creationId xmlns:p14="http://schemas.microsoft.com/office/powerpoint/2010/main" val="5499084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– klinický obraz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bolestivost</a:t>
            </a:r>
          </a:p>
          <a:p>
            <a:r>
              <a:rPr lang="cs-CZ" dirty="0"/>
              <a:t>otok </a:t>
            </a:r>
          </a:p>
          <a:p>
            <a:r>
              <a:rPr lang="cs-CZ" dirty="0"/>
              <a:t>hmatná </a:t>
            </a:r>
            <a:r>
              <a:rPr lang="cs-CZ" dirty="0" err="1"/>
              <a:t>vkleslina</a:t>
            </a:r>
            <a:r>
              <a:rPr lang="cs-CZ" dirty="0"/>
              <a:t> v místě ruptury</a:t>
            </a:r>
          </a:p>
          <a:p>
            <a:r>
              <a:rPr lang="cs-CZ" dirty="0"/>
              <a:t>promodrávání hematomu kolem kotníků</a:t>
            </a:r>
          </a:p>
          <a:p>
            <a:r>
              <a:rPr lang="cs-CZ" dirty="0"/>
              <a:t>oslabení a menší rozsah </a:t>
            </a:r>
            <a:r>
              <a:rPr lang="cs-CZ" dirty="0" err="1"/>
              <a:t>plantiflexe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41193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– klinický obraz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https://upload.wikimedia.org/wikipedia/commons/thumb/f/f3/Rupture_tendon_achil%C3%A9en.jpg/1024px-Rupture_tendon_achil%C3%A9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7042" y="1571612"/>
            <a:ext cx="5857916" cy="4738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397826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testy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Thompsonův</a:t>
            </a:r>
            <a:r>
              <a:rPr lang="cs-CZ" dirty="0"/>
              <a:t> test</a:t>
            </a:r>
          </a:p>
          <a:p>
            <a:pPr lvl="1"/>
            <a:r>
              <a:rPr lang="cs-CZ" dirty="0"/>
              <a:t>vyšetření pacienta vleže na břiše</a:t>
            </a:r>
          </a:p>
          <a:p>
            <a:pPr lvl="1"/>
            <a:r>
              <a:rPr lang="cs-CZ" dirty="0"/>
              <a:t>nohy svěšené přes okraj lůžka</a:t>
            </a:r>
          </a:p>
          <a:p>
            <a:pPr lvl="1"/>
            <a:r>
              <a:rPr lang="cs-CZ" dirty="0"/>
              <a:t>stlačení m. </a:t>
            </a:r>
            <a:r>
              <a:rPr lang="cs-CZ" dirty="0" err="1"/>
              <a:t>gastrocnemius</a:t>
            </a:r>
            <a:r>
              <a:rPr lang="cs-CZ" dirty="0"/>
              <a:t> vyvolá u zdravého pacienta </a:t>
            </a:r>
            <a:r>
              <a:rPr lang="cs-CZ" dirty="0" err="1"/>
              <a:t>plantiflexi</a:t>
            </a:r>
            <a:endParaRPr lang="cs-CZ" dirty="0"/>
          </a:p>
          <a:p>
            <a:pPr lvl="1"/>
            <a:r>
              <a:rPr lang="cs-CZ" dirty="0"/>
              <a:t>při ruptuře Achillovy šlachy k </a:t>
            </a:r>
            <a:r>
              <a:rPr lang="cs-CZ" dirty="0" err="1"/>
              <a:t>plantiflexi</a:t>
            </a:r>
            <a:r>
              <a:rPr lang="cs-CZ" dirty="0"/>
              <a:t> nedojde – pozitivita testu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957933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Thompsonův</a:t>
            </a:r>
            <a:r>
              <a:rPr lang="cs-CZ" dirty="0"/>
              <a:t> test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59" y="1928802"/>
            <a:ext cx="8483263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812570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testy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Matlesův</a:t>
            </a:r>
            <a:r>
              <a:rPr lang="cs-CZ" dirty="0"/>
              <a:t> test</a:t>
            </a:r>
          </a:p>
          <a:p>
            <a:pPr lvl="1"/>
            <a:r>
              <a:rPr lang="cs-CZ" dirty="0"/>
              <a:t>vyšetření pacienta vleže na břiše</a:t>
            </a:r>
          </a:p>
          <a:p>
            <a:pPr lvl="1"/>
            <a:r>
              <a:rPr lang="cs-CZ" dirty="0"/>
              <a:t>vyzvání k aktivní flexi v kolenou do 90 st. </a:t>
            </a:r>
          </a:p>
          <a:p>
            <a:pPr lvl="1"/>
            <a:r>
              <a:rPr lang="cs-CZ" dirty="0"/>
              <a:t>u zdravého pacienta dojde zkrácením m. </a:t>
            </a:r>
            <a:r>
              <a:rPr lang="cs-CZ" dirty="0" err="1"/>
              <a:t>gastrocnemius</a:t>
            </a:r>
            <a:r>
              <a:rPr lang="cs-CZ" dirty="0"/>
              <a:t> k </a:t>
            </a:r>
            <a:r>
              <a:rPr lang="cs-CZ" dirty="0" err="1"/>
              <a:t>plantiflexi</a:t>
            </a:r>
            <a:r>
              <a:rPr lang="cs-CZ" dirty="0"/>
              <a:t> nohy</a:t>
            </a:r>
          </a:p>
          <a:p>
            <a:pPr lvl="1"/>
            <a:r>
              <a:rPr lang="cs-CZ" dirty="0"/>
              <a:t>při ruptuře k pohybu nedojde nebo se noha propadne do mírné </a:t>
            </a:r>
            <a:r>
              <a:rPr lang="cs-CZ" dirty="0" err="1"/>
              <a:t>dorsiflexe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987529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Matlesův</a:t>
            </a:r>
            <a:r>
              <a:rPr lang="cs-CZ" dirty="0"/>
              <a:t> test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8546" y="1785926"/>
            <a:ext cx="4368726" cy="465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142938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důležité pro vyloučení kostního defektu</a:t>
            </a:r>
          </a:p>
          <a:p>
            <a:endParaRPr lang="cs-CZ" dirty="0"/>
          </a:p>
          <a:p>
            <a:r>
              <a:rPr lang="cs-CZ" dirty="0"/>
              <a:t>potvrzení nálezu v nejasných případech</a:t>
            </a:r>
          </a:p>
          <a:p>
            <a:endParaRPr lang="cs-CZ" dirty="0"/>
          </a:p>
          <a:p>
            <a:r>
              <a:rPr lang="cs-CZ" dirty="0"/>
              <a:t>standardně bočná RTG projekce a UZ,            v případě nejasností MRI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876746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Vyšetřovací metody - RTG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   fyziologický obraz                </a:t>
            </a:r>
            <a:r>
              <a:rPr lang="cs-CZ" dirty="0" err="1"/>
              <a:t>obraz</a:t>
            </a:r>
            <a:r>
              <a:rPr lang="cs-CZ" dirty="0"/>
              <a:t> ruptury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25" y="2143116"/>
            <a:ext cx="288535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2" y="2143116"/>
            <a:ext cx="326580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725378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Zobrazovací metody - ultrasonografie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5" name="Picture 1" descr="USG - ruptura A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6976" y="1571612"/>
            <a:ext cx="660529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187952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 - MRI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096000" y="1571613"/>
          <a:ext cx="2786082" cy="505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676634" imgH="3048426" progId="">
                  <p:embed/>
                </p:oleObj>
              </mc:Choice>
              <mc:Fallback>
                <p:oleObj r:id="rId2" imgW="1676634" imgH="3048426" progId="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571613"/>
                        <a:ext cx="2786082" cy="50512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3024167" y="1571612"/>
          <a:ext cx="2815227" cy="5000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428571" imgH="6095238" progId="">
                  <p:embed/>
                </p:oleObj>
              </mc:Choice>
              <mc:Fallback>
                <p:oleObj r:id="rId4" imgW="3428571" imgH="6095238" progId="">
                  <p:embed/>
                  <p:pic>
                    <p:nvPicPr>
                      <p:cNvPr id="204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167" y="1571612"/>
                        <a:ext cx="2815227" cy="50006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524000" y="2817427"/>
            <a:ext cx="6607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k-SK" sz="12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</a:t>
            </a:r>
            <a:endParaRPr lang="sk-SK" sz="1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86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66844" y="1428736"/>
            <a:ext cx="7215238" cy="4495800"/>
          </a:xfrm>
        </p:spPr>
        <p:txBody>
          <a:bodyPr/>
          <a:lstStyle/>
          <a:p>
            <a:r>
              <a:rPr lang="cs-CZ" dirty="0"/>
              <a:t>ošetřený segment má plnou funkčnost (bez omezení cirkulace krve, lymfy, rozsahu)</a:t>
            </a:r>
          </a:p>
          <a:p>
            <a:r>
              <a:rPr lang="cs-CZ" dirty="0"/>
              <a:t>zachování </a:t>
            </a:r>
            <a:r>
              <a:rPr lang="cs-CZ" dirty="0" err="1"/>
              <a:t>fce</a:t>
            </a:r>
            <a:r>
              <a:rPr lang="cs-CZ" dirty="0"/>
              <a:t> – stabilizace psychiky</a:t>
            </a:r>
          </a:p>
          <a:p>
            <a:r>
              <a:rPr lang="cs-CZ" dirty="0"/>
              <a:t>eliminuje bolest, umožňuje zatížení</a:t>
            </a:r>
          </a:p>
          <a:p>
            <a:r>
              <a:rPr lang="cs-CZ" dirty="0"/>
              <a:t>urychluje hojení</a:t>
            </a:r>
          </a:p>
          <a:p>
            <a:r>
              <a:rPr lang="cs-CZ" dirty="0"/>
              <a:t>terapie v řádech hodin až dní</a:t>
            </a:r>
          </a:p>
          <a:p>
            <a:endParaRPr lang="cs-CZ" dirty="0"/>
          </a:p>
        </p:txBody>
      </p:sp>
      <p:sp>
        <p:nvSpPr>
          <p:cNvPr id="90114" name="AutoShape 2" descr="Výsledek obrázku pro natažení svalu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113213" y="-1897063"/>
            <a:ext cx="3162300" cy="3962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0116" name="AutoShape 4" descr="Výsledek obrázku pro natažení svalu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113213" y="-1897063"/>
            <a:ext cx="3162300" cy="3962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4376" y="38100"/>
            <a:ext cx="2333625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8649730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pPr>
              <a:buNone/>
            </a:pPr>
            <a:r>
              <a:rPr lang="cs-CZ" dirty="0"/>
              <a:t>    Konzervativní              X              Operační</a:t>
            </a:r>
          </a:p>
        </p:txBody>
      </p:sp>
      <p:pic>
        <p:nvPicPr>
          <p:cNvPr id="30722" name="Picture 2" descr="http://matopat.cz/wp-content/uploads/sites/12/2013/01/Gipset-ba%C5%82y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472" y="3071810"/>
            <a:ext cx="3286148" cy="3286148"/>
          </a:xfrm>
          <a:prstGeom prst="rect">
            <a:avLst/>
          </a:prstGeom>
          <a:noFill/>
        </p:spPr>
      </p:pic>
      <p:pic>
        <p:nvPicPr>
          <p:cNvPr id="30724" name="Picture 4" descr="Výsledek obrázku pro skalp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071810"/>
            <a:ext cx="4196428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454350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Konzervativní x operační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u parciálních ruptur – konzervativní terapie</a:t>
            </a:r>
          </a:p>
          <a:p>
            <a:r>
              <a:rPr lang="cs-CZ" dirty="0"/>
              <a:t>u kompletních ruptur - v současné době obecně spíše preference operační terapie</a:t>
            </a:r>
          </a:p>
          <a:p>
            <a:endParaRPr lang="cs-CZ" dirty="0"/>
          </a:p>
          <a:p>
            <a:r>
              <a:rPr lang="cs-CZ" dirty="0"/>
              <a:t>existence škol zastávajících konzervativní terapii</a:t>
            </a:r>
          </a:p>
          <a:p>
            <a:endParaRPr lang="cs-CZ" dirty="0"/>
          </a:p>
          <a:p>
            <a:r>
              <a:rPr lang="cs-CZ" dirty="0"/>
              <a:t>konzervativní terapie u pacientů s kontraindikací operačního výkonu</a:t>
            </a:r>
          </a:p>
        </p:txBody>
      </p:sp>
    </p:spTree>
    <p:extLst>
      <p:ext uri="{BB962C8B-B14F-4D97-AF65-F5344CB8AC3E}">
        <p14:creationId xmlns:p14="http://schemas.microsoft.com/office/powerpoint/2010/main" val="122102290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Konzervativní x operační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reruptury</a:t>
            </a:r>
            <a:r>
              <a:rPr lang="cs-CZ" dirty="0"/>
              <a:t> (</a:t>
            </a:r>
            <a:r>
              <a:rPr lang="cs-CZ" dirty="0" err="1"/>
              <a:t>Khan</a:t>
            </a:r>
            <a:r>
              <a:rPr lang="cs-CZ" dirty="0"/>
              <a:t> a spol.)</a:t>
            </a:r>
          </a:p>
          <a:p>
            <a:pPr lvl="1"/>
            <a:r>
              <a:rPr lang="cs-CZ" dirty="0"/>
              <a:t>13% u konzervativního postupu</a:t>
            </a:r>
          </a:p>
          <a:p>
            <a:pPr lvl="1"/>
            <a:r>
              <a:rPr lang="cs-CZ" dirty="0"/>
              <a:t>3,5% u operačního postupu</a:t>
            </a:r>
          </a:p>
          <a:p>
            <a:r>
              <a:rPr lang="cs-CZ" dirty="0"/>
              <a:t>komplikace s hojením rány u operačního řešení – až 20% (</a:t>
            </a:r>
            <a:r>
              <a:rPr lang="cs-CZ" dirty="0" err="1"/>
              <a:t>Arner</a:t>
            </a:r>
            <a:r>
              <a:rPr lang="cs-CZ" dirty="0"/>
              <a:t> a </a:t>
            </a:r>
            <a:r>
              <a:rPr lang="cs-CZ" dirty="0" err="1"/>
              <a:t>Lindholm</a:t>
            </a:r>
            <a:r>
              <a:rPr lang="cs-CZ" dirty="0"/>
              <a:t>, </a:t>
            </a:r>
            <a:r>
              <a:rPr lang="cs-CZ" dirty="0" err="1"/>
              <a:t>Inglis</a:t>
            </a:r>
            <a:r>
              <a:rPr lang="cs-CZ" dirty="0"/>
              <a:t>)</a:t>
            </a:r>
          </a:p>
          <a:p>
            <a:r>
              <a:rPr lang="cs-CZ" dirty="0"/>
              <a:t>spokojenost pacientů s výsledkem terapie (</a:t>
            </a:r>
            <a:r>
              <a:rPr lang="cs-CZ" dirty="0" err="1"/>
              <a:t>Kellam</a:t>
            </a:r>
            <a:r>
              <a:rPr lang="cs-CZ" dirty="0"/>
              <a:t> a spol.)</a:t>
            </a:r>
          </a:p>
          <a:p>
            <a:pPr lvl="1"/>
            <a:r>
              <a:rPr lang="cs-CZ" dirty="0"/>
              <a:t>66% u konzervativního postupu</a:t>
            </a:r>
          </a:p>
          <a:p>
            <a:pPr lvl="1"/>
            <a:r>
              <a:rPr lang="cs-CZ" dirty="0"/>
              <a:t>93% u operačního postupu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990233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Konzervativní postup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klasická metoda</a:t>
            </a:r>
          </a:p>
          <a:p>
            <a:pPr lvl="1"/>
            <a:r>
              <a:rPr lang="cs-CZ" dirty="0"/>
              <a:t>vysoký sádrový obvaz v </a:t>
            </a:r>
            <a:r>
              <a:rPr lang="cs-CZ" dirty="0" err="1"/>
              <a:t>plantiflexi</a:t>
            </a:r>
            <a:r>
              <a:rPr lang="cs-CZ" dirty="0"/>
              <a:t> </a:t>
            </a:r>
            <a:r>
              <a:rPr lang="cs-CZ" dirty="0" err="1"/>
              <a:t>hlezna</a:t>
            </a:r>
            <a:r>
              <a:rPr lang="cs-CZ" dirty="0"/>
              <a:t> a </a:t>
            </a:r>
            <a:r>
              <a:rPr lang="cs-CZ" dirty="0" err="1"/>
              <a:t>semiflexi</a:t>
            </a:r>
            <a:r>
              <a:rPr lang="cs-CZ" dirty="0"/>
              <a:t> v kolenním kloubu na 6-8 týdnů (Lea a </a:t>
            </a:r>
            <a:r>
              <a:rPr lang="cs-CZ" dirty="0" err="1"/>
              <a:t>Smith</a:t>
            </a:r>
            <a:r>
              <a:rPr lang="cs-CZ" dirty="0"/>
              <a:t>, </a:t>
            </a:r>
            <a:r>
              <a:rPr lang="cs-CZ" dirty="0" err="1"/>
              <a:t>Inglis</a:t>
            </a:r>
            <a:r>
              <a:rPr lang="cs-CZ" dirty="0"/>
              <a:t>, </a:t>
            </a:r>
            <a:r>
              <a:rPr lang="cs-CZ" dirty="0" err="1"/>
              <a:t>Jacobs</a:t>
            </a:r>
            <a:r>
              <a:rPr lang="cs-CZ" dirty="0"/>
              <a:t>, </a:t>
            </a:r>
            <a:r>
              <a:rPr lang="cs-CZ" dirty="0" err="1"/>
              <a:t>Garden</a:t>
            </a:r>
            <a:r>
              <a:rPr lang="cs-CZ" dirty="0"/>
              <a:t>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al</a:t>
            </a:r>
            <a:r>
              <a:rPr lang="cs-CZ" dirty="0"/>
              <a:t>.)</a:t>
            </a:r>
          </a:p>
          <a:p>
            <a:pPr lvl="1"/>
            <a:r>
              <a:rPr lang="cs-CZ" dirty="0"/>
              <a:t>riziko vzniku kontraktur </a:t>
            </a:r>
            <a:r>
              <a:rPr lang="cs-CZ" dirty="0" err="1"/>
              <a:t>hlezna</a:t>
            </a:r>
            <a:r>
              <a:rPr lang="cs-CZ" dirty="0"/>
              <a:t> v důsledku dlouhodobé fixace v maximální </a:t>
            </a:r>
            <a:r>
              <a:rPr lang="cs-CZ" dirty="0" err="1"/>
              <a:t>plantiflexi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300742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Konzervativní postup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léčba dle tzv. </a:t>
            </a:r>
            <a:r>
              <a:rPr lang="cs-CZ" dirty="0" err="1"/>
              <a:t>Fowlerova</a:t>
            </a:r>
            <a:r>
              <a:rPr lang="cs-CZ" dirty="0"/>
              <a:t> protokolu s časnou funkční léčbou – na 2 týdny fixace v </a:t>
            </a:r>
            <a:r>
              <a:rPr lang="cs-CZ" dirty="0" err="1"/>
              <a:t>plantiflexi</a:t>
            </a:r>
            <a:r>
              <a:rPr lang="cs-CZ" dirty="0"/>
              <a:t>, následně 4 týdny dlaha s přidáváním 10 st. </a:t>
            </a:r>
            <a:r>
              <a:rPr lang="cs-CZ" dirty="0" err="1"/>
              <a:t>dorsiflexe</a:t>
            </a:r>
            <a:r>
              <a:rPr lang="cs-CZ" dirty="0"/>
              <a:t> týdně, po 8 týdnech postupné zatěžování (</a:t>
            </a:r>
            <a:r>
              <a:rPr lang="cs-CZ" dirty="0" err="1"/>
              <a:t>McComis</a:t>
            </a:r>
            <a:r>
              <a:rPr lang="cs-CZ" dirty="0"/>
              <a:t> a spol.)</a:t>
            </a:r>
          </a:p>
        </p:txBody>
      </p:sp>
    </p:spTree>
    <p:extLst>
      <p:ext uri="{BB962C8B-B14F-4D97-AF65-F5344CB8AC3E}">
        <p14:creationId xmlns:p14="http://schemas.microsoft.com/office/powerpoint/2010/main" val="94416100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9937" name="Picture 1" descr="P101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8414" y="714355"/>
            <a:ext cx="3143272" cy="5388464"/>
          </a:xfrm>
          <a:prstGeom prst="rect">
            <a:avLst/>
          </a:prstGeom>
          <a:noFill/>
        </p:spPr>
      </p:pic>
      <p:pic>
        <p:nvPicPr>
          <p:cNvPr id="39939" name="Picture 3" descr="P1010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1832" y="714356"/>
            <a:ext cx="3620383" cy="5334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165037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Operační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Akutní ruptura</a:t>
            </a:r>
          </a:p>
          <a:p>
            <a:pPr lvl="1"/>
            <a:r>
              <a:rPr lang="cs-CZ" dirty="0"/>
              <a:t>otevřená sutura</a:t>
            </a:r>
          </a:p>
          <a:p>
            <a:pPr lvl="1"/>
            <a:r>
              <a:rPr lang="cs-CZ" dirty="0" err="1"/>
              <a:t>miniinvazivní</a:t>
            </a:r>
            <a:r>
              <a:rPr lang="cs-CZ" dirty="0"/>
              <a:t> sutura</a:t>
            </a:r>
          </a:p>
          <a:p>
            <a:pPr lvl="1"/>
            <a:r>
              <a:rPr lang="cs-CZ" dirty="0"/>
              <a:t>endoskopicky asistovaná perkutánní sutura</a:t>
            </a:r>
          </a:p>
          <a:p>
            <a:pPr lvl="1"/>
            <a:endParaRPr lang="cs-CZ" dirty="0"/>
          </a:p>
          <a:p>
            <a:r>
              <a:rPr lang="cs-CZ" dirty="0"/>
              <a:t>Rozsáhlá či chronická ruptura</a:t>
            </a:r>
          </a:p>
          <a:p>
            <a:pPr lvl="1"/>
            <a:r>
              <a:rPr lang="cs-CZ" dirty="0"/>
              <a:t>statická plastika</a:t>
            </a:r>
          </a:p>
          <a:p>
            <a:pPr lvl="1"/>
            <a:r>
              <a:rPr lang="cs-CZ" dirty="0"/>
              <a:t>dynamická plastika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106906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Otevřená sutura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provedení sutury zpravidla z </a:t>
            </a:r>
            <a:r>
              <a:rPr lang="cs-CZ" dirty="0" err="1"/>
              <a:t>posteromediálního</a:t>
            </a:r>
            <a:r>
              <a:rPr lang="cs-CZ" dirty="0"/>
              <a:t> přístupu – přímá vizualizace místa ruptury</a:t>
            </a:r>
          </a:p>
          <a:p>
            <a:r>
              <a:rPr lang="cs-CZ" dirty="0"/>
              <a:t>velké množství technik</a:t>
            </a:r>
          </a:p>
          <a:p>
            <a:pPr>
              <a:buNone/>
            </a:pPr>
            <a:r>
              <a:rPr lang="cs-CZ" dirty="0"/>
              <a:t>     lišících se způsobem </a:t>
            </a:r>
          </a:p>
          <a:p>
            <a:pPr>
              <a:buNone/>
            </a:pPr>
            <a:r>
              <a:rPr lang="cs-CZ" dirty="0"/>
              <a:t>     provedení stehů 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>
            <a:lum bright="-18000" contrast="54000"/>
            <a:grayscl/>
          </a:blip>
          <a:srcRect t="10417"/>
          <a:stretch>
            <a:fillRect/>
          </a:stretch>
        </p:blipFill>
        <p:spPr bwMode="auto">
          <a:xfrm>
            <a:off x="7024695" y="2786058"/>
            <a:ext cx="3216607" cy="285752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444626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Bunnell</a:t>
            </a:r>
            <a:endParaRPr lang="cs-CZ" dirty="0"/>
          </a:p>
        </p:txBody>
      </p:sp>
      <p:pic>
        <p:nvPicPr>
          <p:cNvPr id="59393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24365" y="1571613"/>
            <a:ext cx="301730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0221514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39ECC28-DF14-4495-90F9-18E9C9322B81}"/>
              </a:ext>
            </a:extLst>
          </p:cNvPr>
          <p:cNvSpPr txBox="1"/>
          <p:nvPr/>
        </p:nvSpPr>
        <p:spPr>
          <a:xfrm>
            <a:off x="4981903" y="2167675"/>
            <a:ext cx="6190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HLEZNO </a:t>
            </a:r>
          </a:p>
        </p:txBody>
      </p:sp>
    </p:spTree>
    <p:extLst>
      <p:ext uri="{BB962C8B-B14F-4D97-AF65-F5344CB8AC3E}">
        <p14:creationId xmlns:p14="http://schemas.microsoft.com/office/powerpoint/2010/main" val="3330423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B22136-8553-4961-AD8A-5D6C59D9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C854FE3-6283-4D60-8FFD-9D05A8F69775}"/>
              </a:ext>
            </a:extLst>
          </p:cNvPr>
          <p:cNvSpPr txBox="1"/>
          <p:nvPr/>
        </p:nvSpPr>
        <p:spPr>
          <a:xfrm>
            <a:off x="3342290" y="1986455"/>
            <a:ext cx="5854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KYČELNÍ KLOUB + STEHNO</a:t>
            </a:r>
          </a:p>
        </p:txBody>
      </p:sp>
    </p:spTree>
    <p:extLst>
      <p:ext uri="{BB962C8B-B14F-4D97-AF65-F5344CB8AC3E}">
        <p14:creationId xmlns:p14="http://schemas.microsoft.com/office/powerpoint/2010/main" val="148731234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2">
            <a:extLst>
              <a:ext uri="{FF2B5EF4-FFF2-40B4-BE49-F238E27FC236}">
                <a16:creationId xmlns:a16="http://schemas.microsoft.com/office/drawing/2014/main" id="{48D8241F-F945-48EA-88D5-29B457163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713" y="-2428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u="sng"/>
              <a:t>Anatomie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34A171BD-C268-4DEC-8055-1194B4CCE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4302125"/>
            <a:ext cx="41910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ovéPole 1">
            <a:extLst>
              <a:ext uri="{FF2B5EF4-FFF2-40B4-BE49-F238E27FC236}">
                <a16:creationId xmlns:a16="http://schemas.microsoft.com/office/drawing/2014/main" id="{9DDD70BF-EC46-495D-AFED-E4953D249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765176"/>
            <a:ext cx="8642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- menší styčné plochy - větší tlak než ostatní nosné klouby DKK</a:t>
            </a:r>
          </a:p>
          <a:p>
            <a:pPr eaLnBrk="1" hangingPunct="1"/>
            <a:r>
              <a:rPr lang="cs-CZ" altLang="cs-CZ"/>
              <a:t>- mikroskop. a metabol. odlišnosti chrupavky mají vliv na nižší výskyt prim. artrózy</a:t>
            </a:r>
          </a:p>
        </p:txBody>
      </p:sp>
      <p:pic>
        <p:nvPicPr>
          <p:cNvPr id="3077" name="Obrázek 2" descr="Výřez obrazovky">
            <a:extLst>
              <a:ext uri="{FF2B5EF4-FFF2-40B4-BE49-F238E27FC236}">
                <a16:creationId xmlns:a16="http://schemas.microsoft.com/office/drawing/2014/main" id="{0195CBF8-2FB5-420A-9C01-C8FC73E3B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557338"/>
            <a:ext cx="8912225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6159BC43-D7B9-4648-9EAC-7B9F36D85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u="sng"/>
              <a:t>Klinika</a:t>
            </a:r>
          </a:p>
        </p:txBody>
      </p:sp>
      <p:sp>
        <p:nvSpPr>
          <p:cNvPr id="5123" name="Zástupný symbol pro obsah 4">
            <a:extLst>
              <a:ext uri="{FF2B5EF4-FFF2-40B4-BE49-F238E27FC236}">
                <a16:creationId xmlns:a16="http://schemas.microsoft.com/office/drawing/2014/main" id="{CCD01D9E-717C-4634-AE6F-D93AD1BA8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9" y="1160463"/>
            <a:ext cx="8713787" cy="4525962"/>
          </a:xfrm>
        </p:spPr>
        <p:txBody>
          <a:bodyPr/>
          <a:lstStyle/>
          <a:p>
            <a:pPr eaLnBrk="1" hangingPunct="1"/>
            <a:r>
              <a:rPr lang="cs-CZ" altLang="cs-CZ" u="sng"/>
              <a:t>Časné</a:t>
            </a:r>
            <a:r>
              <a:rPr lang="cs-CZ" altLang="cs-CZ"/>
              <a:t> - zátěžové bolesti a otoky (poúrazové)</a:t>
            </a:r>
            <a:br>
              <a:rPr lang="cs-CZ" altLang="cs-CZ"/>
            </a:br>
            <a:r>
              <a:rPr lang="cs-CZ" altLang="cs-CZ"/>
              <a:t>            - projevy nestability</a:t>
            </a:r>
            <a:br>
              <a:rPr lang="cs-CZ" altLang="cs-CZ"/>
            </a:br>
            <a:r>
              <a:rPr lang="cs-CZ" altLang="cs-CZ"/>
              <a:t>- nutno </a:t>
            </a:r>
            <a:r>
              <a:rPr lang="cs-CZ" altLang="cs-CZ" b="1"/>
              <a:t>vyloučit</a:t>
            </a:r>
            <a:r>
              <a:rPr lang="cs-CZ" altLang="cs-CZ"/>
              <a:t> zlomeninu, OChD, ligamentózní  </a:t>
            </a:r>
            <a:br>
              <a:rPr lang="cs-CZ" altLang="cs-CZ"/>
            </a:br>
            <a:r>
              <a:rPr lang="cs-CZ" altLang="cs-CZ"/>
              <a:t>  poranění = </a:t>
            </a:r>
            <a:r>
              <a:rPr lang="cs-CZ" altLang="cs-CZ" b="1"/>
              <a:t>zabránit vzniku preartrózy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 u="sng"/>
              <a:t>Pozdní</a:t>
            </a:r>
            <a:r>
              <a:rPr lang="cs-CZ" altLang="cs-CZ"/>
              <a:t> - bolesti klidové i noční</a:t>
            </a:r>
            <a:br>
              <a:rPr lang="cs-CZ" altLang="cs-CZ"/>
            </a:br>
            <a:r>
              <a:rPr lang="cs-CZ" altLang="cs-CZ"/>
              <a:t>             - postupné  omezení rozsahu pohybů </a:t>
            </a:r>
            <a:br>
              <a:rPr lang="cs-CZ" altLang="cs-CZ"/>
            </a:br>
            <a:r>
              <a:rPr lang="cs-CZ" altLang="cs-CZ"/>
              <a:t>             - artrotická defigurace + tvorba výpotku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1F10AC88-4EF7-4E25-B000-7F8625008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97439"/>
            <a:ext cx="88963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1">
            <a:extLst>
              <a:ext uri="{FF2B5EF4-FFF2-40B4-BE49-F238E27FC236}">
                <a16:creationId xmlns:a16="http://schemas.microsoft.com/office/drawing/2014/main" id="{B6662F41-455E-465C-BEEF-9B20075D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75" y="476250"/>
            <a:ext cx="8229600" cy="1143000"/>
          </a:xfrm>
        </p:spPr>
        <p:txBody>
          <a:bodyPr/>
          <a:lstStyle/>
          <a:p>
            <a:pPr algn="r" eaLnBrk="1" hangingPunct="1"/>
            <a:r>
              <a:rPr lang="cs-CZ" altLang="cs-CZ" sz="4200"/>
              <a:t>RTG obraz</a:t>
            </a:r>
          </a:p>
        </p:txBody>
      </p:sp>
      <p:pic>
        <p:nvPicPr>
          <p:cNvPr id="6148" name="Picture 2" descr="http://lfaclinic.co.uk/wp-content/uploads/2014/07/xray-normal-and-arthritic-ankle.jpg">
            <a:extLst>
              <a:ext uri="{FF2B5EF4-FFF2-40B4-BE49-F238E27FC236}">
                <a16:creationId xmlns:a16="http://schemas.microsoft.com/office/drawing/2014/main" id="{2440ACE1-F9AC-44D2-968E-608D15162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8282"/>
          <a:stretch>
            <a:fillRect/>
          </a:stretch>
        </p:blipFill>
        <p:spPr bwMode="auto">
          <a:xfrm>
            <a:off x="1516063" y="0"/>
            <a:ext cx="69199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ovéPole 1">
            <a:extLst>
              <a:ext uri="{FF2B5EF4-FFF2-40B4-BE49-F238E27FC236}">
                <a16:creationId xmlns:a16="http://schemas.microsoft.com/office/drawing/2014/main" id="{128A68E7-117B-422A-AABD-972802FCB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4868864"/>
            <a:ext cx="27574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200" u="sng"/>
              <a:t>Kellgren &amp; Lawrence</a:t>
            </a:r>
            <a:br>
              <a:rPr lang="cs-CZ" altLang="cs-CZ" sz="2200"/>
            </a:br>
            <a:r>
              <a:rPr lang="cs-CZ" altLang="cs-CZ" sz="2200"/>
              <a:t>(1957)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2">
            <a:extLst>
              <a:ext uri="{FF2B5EF4-FFF2-40B4-BE49-F238E27FC236}">
                <a16:creationId xmlns:a16="http://schemas.microsoft.com/office/drawing/2014/main" id="{342D74DF-5BBC-4923-B8E8-0E223155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-242888"/>
            <a:ext cx="8229601" cy="1143001"/>
          </a:xfrm>
        </p:spPr>
        <p:txBody>
          <a:bodyPr/>
          <a:lstStyle/>
          <a:p>
            <a:pPr eaLnBrk="1" hangingPunct="1"/>
            <a:r>
              <a:rPr lang="cs-CZ" altLang="cs-CZ"/>
              <a:t>MR a CT obraz </a:t>
            </a:r>
          </a:p>
        </p:txBody>
      </p:sp>
      <p:pic>
        <p:nvPicPr>
          <p:cNvPr id="7171" name="Obrázek 1" descr="Výřez obrazovky">
            <a:extLst>
              <a:ext uri="{FF2B5EF4-FFF2-40B4-BE49-F238E27FC236}">
                <a16:creationId xmlns:a16="http://schemas.microsoft.com/office/drawing/2014/main" id="{64EBF669-9AE5-45AB-8665-46313E44C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4" t="8656" r="922" b="-8656"/>
          <a:stretch>
            <a:fillRect/>
          </a:stretch>
        </p:blipFill>
        <p:spPr bwMode="auto">
          <a:xfrm>
            <a:off x="1847850" y="3644901"/>
            <a:ext cx="338455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ázek 1" descr="Výřez obrazovky">
            <a:extLst>
              <a:ext uri="{FF2B5EF4-FFF2-40B4-BE49-F238E27FC236}">
                <a16:creationId xmlns:a16="http://schemas.microsoft.com/office/drawing/2014/main" id="{580B67C3-1609-4AA6-A0DB-7DC1E185D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0"/>
            <a:ext cx="3414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1" descr="Výřez obrazovky">
            <a:extLst>
              <a:ext uri="{FF2B5EF4-FFF2-40B4-BE49-F238E27FC236}">
                <a16:creationId xmlns:a16="http://schemas.microsoft.com/office/drawing/2014/main" id="{35E34707-38D7-46D2-8F6B-E134BBC66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76"/>
          <a:stretch>
            <a:fillRect/>
          </a:stretch>
        </p:blipFill>
        <p:spPr bwMode="auto">
          <a:xfrm>
            <a:off x="1847850" y="620713"/>
            <a:ext cx="3384550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http://www.masazeavyziva.cz/resize/e/800/800/files/lida3.jpg">
            <a:hlinkClick r:id="rId2"/>
            <a:extLst>
              <a:ext uri="{FF2B5EF4-FFF2-40B4-BE49-F238E27FC236}">
                <a16:creationId xmlns:a16="http://schemas.microsoft.com/office/drawing/2014/main" id="{401C24DE-D7DC-4FE5-8833-234940A7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848226"/>
            <a:ext cx="26876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0">
            <a:extLst>
              <a:ext uri="{FF2B5EF4-FFF2-40B4-BE49-F238E27FC236}">
                <a16:creationId xmlns:a16="http://schemas.microsoft.com/office/drawing/2014/main" id="{5244F701-9E8C-4C66-9098-02534DAD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500438"/>
            <a:ext cx="268287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 descr="http://footanklealliance.com/blog/wp-content/uploads/2012/01/foot-and-ankle-specialist-300x225.png">
            <a:extLst>
              <a:ext uri="{FF2B5EF4-FFF2-40B4-BE49-F238E27FC236}">
                <a16:creationId xmlns:a16="http://schemas.microsoft.com/office/drawing/2014/main" id="{D465CAC7-AA51-4873-9D76-2DCBB3222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6" y="620713"/>
            <a:ext cx="35290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Nadpis 1">
            <a:extLst>
              <a:ext uri="{FF2B5EF4-FFF2-40B4-BE49-F238E27FC236}">
                <a16:creationId xmlns:a16="http://schemas.microsoft.com/office/drawing/2014/main" id="{E0A1D30C-FCDF-4469-8F2F-701F7F72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-22225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u="sng"/>
              <a:t>Konzervativní léčba - 1</a:t>
            </a:r>
          </a:p>
        </p:txBody>
      </p:sp>
      <p:sp>
        <p:nvSpPr>
          <p:cNvPr id="2" name="Zástupný symbol pro obsah 3">
            <a:extLst>
              <a:ext uri="{FF2B5EF4-FFF2-40B4-BE49-F238E27FC236}">
                <a16:creationId xmlns:a16="http://schemas.microsoft.com/office/drawing/2014/main" id="{B0021279-B96F-4904-9E90-4734C1979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163" y="1023938"/>
            <a:ext cx="82296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dirty="0"/>
              <a:t>REŽIMOVÁ OPATŘENÍ	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u="sng" dirty="0"/>
              <a:t>Akutní </a:t>
            </a:r>
            <a:br>
              <a:rPr lang="cs-CZ" altLang="cs-CZ" u="sng" dirty="0"/>
            </a:br>
            <a:r>
              <a:rPr lang="cs-CZ" altLang="cs-CZ" dirty="0"/>
              <a:t>– správný management</a:t>
            </a:r>
            <a:br>
              <a:rPr lang="cs-CZ" altLang="cs-CZ" dirty="0"/>
            </a:br>
            <a:r>
              <a:rPr lang="cs-CZ" altLang="cs-CZ" dirty="0"/>
              <a:t>   </a:t>
            </a:r>
            <a:r>
              <a:rPr lang="cs-CZ" altLang="cs-CZ" dirty="0" err="1"/>
              <a:t>měkotkáňových</a:t>
            </a:r>
            <a:r>
              <a:rPr lang="cs-CZ" altLang="cs-CZ" dirty="0"/>
              <a:t> poranění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altLang="cs-CZ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u="sng" dirty="0"/>
              <a:t>Dlouhodobá </a:t>
            </a:r>
          </a:p>
          <a:p>
            <a:pPr marL="0" indent="0">
              <a:buNone/>
              <a:defRPr/>
            </a:pPr>
            <a:r>
              <a:rPr lang="cs-CZ" altLang="cs-CZ" dirty="0"/>
              <a:t>-  snížení fyzické aktivity,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dirty="0"/>
              <a:t>bandážování / </a:t>
            </a:r>
            <a:r>
              <a:rPr lang="cs-CZ" altLang="cs-CZ" dirty="0" err="1"/>
              <a:t>ortezování</a:t>
            </a:r>
            <a:endParaRPr lang="cs-CZ" altLang="cs-CZ" dirty="0"/>
          </a:p>
          <a:p>
            <a:pPr eaLnBrk="1" hangingPunct="1">
              <a:buFontTx/>
              <a:buChar char="-"/>
              <a:defRPr/>
            </a:pPr>
            <a:r>
              <a:rPr lang="cs-CZ" altLang="cs-CZ" dirty="0"/>
              <a:t>RHB, fyzikální procedury, lázně 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dirty="0"/>
              <a:t>u obézních redukce hmotnosti!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http://img.pribalovy-letak.cz/preview/1/285-ARTRODAR.jpg">
            <a:hlinkClick r:id="rId2"/>
            <a:extLst>
              <a:ext uri="{FF2B5EF4-FFF2-40B4-BE49-F238E27FC236}">
                <a16:creationId xmlns:a16="http://schemas.microsoft.com/office/drawing/2014/main" id="{AA122974-D5CF-4FAE-89D2-9CA2D8516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2127250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9" descr="http://zena-in.cz/media/2013/07/26/koleno.jpg">
            <a:hlinkClick r:id="rId4"/>
            <a:extLst>
              <a:ext uri="{FF2B5EF4-FFF2-40B4-BE49-F238E27FC236}">
                <a16:creationId xmlns:a16="http://schemas.microsoft.com/office/drawing/2014/main" id="{AA35984C-2EB7-4D21-99F9-0442E311E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4" y="4722814"/>
            <a:ext cx="43529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 descr="https://www.bioiberica.com/app/webroot/files/thumbs/54c68d4b058279a491713a9a56f41cbb.jpg">
            <a:hlinkClick r:id="rId6"/>
            <a:extLst>
              <a:ext uri="{FF2B5EF4-FFF2-40B4-BE49-F238E27FC236}">
                <a16:creationId xmlns:a16="http://schemas.microsoft.com/office/drawing/2014/main" id="{1DCD72B2-853C-44CB-8994-E6449CC72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4505326"/>
            <a:ext cx="21939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Nadpis 1">
            <a:extLst>
              <a:ext uri="{FF2B5EF4-FFF2-40B4-BE49-F238E27FC236}">
                <a16:creationId xmlns:a16="http://schemas.microsoft.com/office/drawing/2014/main" id="{FA79070C-AE6F-4E2E-ACA7-6D859BED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u="sng"/>
              <a:t>Konzervativní léčba - 2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5D4981BB-DE61-4E46-A850-6BE220EE4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484313"/>
            <a:ext cx="82296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dirty="0"/>
              <a:t>FARMAKOTERAPIE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dirty="0"/>
              <a:t>Lokální NSA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dirty="0"/>
              <a:t>Celková NSA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dirty="0"/>
              <a:t>SYSADOA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dirty="0"/>
              <a:t>Obstřik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dirty="0" err="1"/>
              <a:t>Viskosuplementace</a:t>
            </a:r>
            <a:r>
              <a:rPr lang="cs-CZ" altLang="cs-CZ" dirty="0"/>
              <a:t> – u ATC </a:t>
            </a:r>
            <a:r>
              <a:rPr lang="cs-CZ" altLang="cs-CZ" b="1" dirty="0"/>
              <a:t>nehradí ZP</a:t>
            </a:r>
            <a:r>
              <a:rPr lang="cs-CZ" altLang="cs-CZ" dirty="0"/>
              <a:t>!</a:t>
            </a:r>
          </a:p>
        </p:txBody>
      </p:sp>
      <p:pic>
        <p:nvPicPr>
          <p:cNvPr id="9223" name="Picture 11" descr="http://img.diytrade.com/cdimg/1331720/17641867/0/1291618249.jpg">
            <a:hlinkClick r:id="rId8"/>
            <a:extLst>
              <a:ext uri="{FF2B5EF4-FFF2-40B4-BE49-F238E27FC236}">
                <a16:creationId xmlns:a16="http://schemas.microsoft.com/office/drawing/2014/main" id="{0241C7F2-B242-4CB2-BBB7-3D87E099C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1" y="976314"/>
            <a:ext cx="25495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3" descr="https://www.rxstars.net/wp-content/uploads/2015/04/Diclofenac.jpg">
            <a:hlinkClick r:id="rId10"/>
            <a:extLst>
              <a:ext uri="{FF2B5EF4-FFF2-40B4-BE49-F238E27FC236}">
                <a16:creationId xmlns:a16="http://schemas.microsoft.com/office/drawing/2014/main" id="{AC2B7313-39F5-48B4-A152-963A469B0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4" y="2208213"/>
            <a:ext cx="2143125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5" descr="http://mdbuyinggroup.com/products/sites/default/files/imagecache/310_for_product/productimages/Depo-Medrol%2080mg-1ml.jpg">
            <a:hlinkClick r:id="rId12"/>
            <a:extLst>
              <a:ext uri="{FF2B5EF4-FFF2-40B4-BE49-F238E27FC236}">
                <a16:creationId xmlns:a16="http://schemas.microsoft.com/office/drawing/2014/main" id="{A4A8D0AB-93D2-47AF-A65B-63937091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209925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3E8364A7-BBC9-4F00-A047-8A8FFF6D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u="sng"/>
              <a:t>Operační léčba</a:t>
            </a:r>
            <a:r>
              <a:rPr lang="cs-CZ" altLang="cs-CZ"/>
              <a:t>     </a:t>
            </a:r>
            <a:r>
              <a:rPr lang="cs-CZ" altLang="cs-CZ" sz="2800"/>
              <a:t>(ORTK 2001-2015 dle AMIS)</a:t>
            </a:r>
            <a:r>
              <a:rPr lang="cs-CZ" altLang="cs-CZ" u="sng"/>
              <a:t> 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2EADD149-42DF-4B97-8CC6-642F7299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288" y="1052513"/>
            <a:ext cx="8229600" cy="4525962"/>
          </a:xfrm>
        </p:spPr>
        <p:txBody>
          <a:bodyPr/>
          <a:lstStyle/>
          <a:p>
            <a:pPr marL="0" indent="0">
              <a:buNone/>
              <a:defRPr/>
            </a:pPr>
            <a:endParaRPr lang="cs-CZ" altLang="cs-CZ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sz="7200" dirty="0"/>
              <a:t>ASK hlezna (111)</a:t>
            </a:r>
          </a:p>
          <a:p>
            <a:pPr marL="0" indent="0">
              <a:buNone/>
              <a:defRPr/>
            </a:pPr>
            <a:endParaRPr lang="cs-CZ" altLang="cs-CZ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sz="4400" dirty="0"/>
              <a:t>AD hlezna (37)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altLang="cs-CZ" sz="44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cs-CZ" dirty="0"/>
              <a:t>TEP hlezna (10)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3" descr="supino">
            <a:extLst>
              <a:ext uri="{FF2B5EF4-FFF2-40B4-BE49-F238E27FC236}">
                <a16:creationId xmlns:a16="http://schemas.microsoft.com/office/drawing/2014/main" id="{4A50BF90-71C6-4FAF-AA96-0529641B7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8350"/>
            <a:ext cx="9144000" cy="6089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Nadpis 2">
            <a:extLst>
              <a:ext uri="{FF2B5EF4-FFF2-40B4-BE49-F238E27FC236}">
                <a16:creationId xmlns:a16="http://schemas.microsoft.com/office/drawing/2014/main" id="{417718F3-121B-47E2-B7DA-39704195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-214313"/>
            <a:ext cx="8229600" cy="1143001"/>
          </a:xfrm>
        </p:spPr>
        <p:txBody>
          <a:bodyPr/>
          <a:lstStyle/>
          <a:p>
            <a:pPr>
              <a:defRPr/>
            </a:pPr>
            <a:r>
              <a:rPr lang="cs-CZ" altLang="cs-CZ" u="dbl" dirty="0"/>
              <a:t>ASK hlezenního kloubu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ortopedieblansko.estranky.cz/img/mid/22/s6r00003.jpg">
            <a:extLst>
              <a:ext uri="{FF2B5EF4-FFF2-40B4-BE49-F238E27FC236}">
                <a16:creationId xmlns:a16="http://schemas.microsoft.com/office/drawing/2014/main" id="{95788875-5A18-45F1-AA30-225CC37DC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/>
          <a:stretch>
            <a:fillRect/>
          </a:stretch>
        </p:blipFill>
        <p:spPr bwMode="auto">
          <a:xfrm>
            <a:off x="1019176" y="-1179513"/>
            <a:ext cx="9648825" cy="889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8AEFACC2-7453-480E-B6AC-1CEB742EF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8" y="1000126"/>
            <a:ext cx="8964612" cy="4525963"/>
          </a:xfrm>
        </p:spPr>
        <p:txBody>
          <a:bodyPr/>
          <a:lstStyle/>
          <a:p>
            <a:pPr marL="323850" indent="-323850">
              <a:buFont typeface="Calibri" panose="020F0502020204030204" pitchFamily="34" charset="0"/>
              <a:buAutoNum type="arabicParenR"/>
            </a:pPr>
            <a:r>
              <a:rPr lang="cs-CZ" altLang="cs-CZ" sz="3600"/>
              <a:t>Ošetření </a:t>
            </a:r>
            <a:r>
              <a:rPr lang="cs-CZ" altLang="cs-CZ" sz="3600" b="1"/>
              <a:t>osteochondrálních</a:t>
            </a:r>
            <a:r>
              <a:rPr lang="cs-CZ" altLang="cs-CZ" sz="3600"/>
              <a:t> defektů </a:t>
            </a:r>
            <a:br>
              <a:rPr lang="cs-CZ" altLang="cs-CZ" sz="3600"/>
            </a:br>
            <a:r>
              <a:rPr lang="cs-CZ" altLang="cs-CZ"/>
              <a:t> - ošetření osteoschondr. zlomenin- refixace</a:t>
            </a:r>
            <a:br>
              <a:rPr lang="cs-CZ" altLang="cs-CZ"/>
            </a:br>
            <a:r>
              <a:rPr lang="cs-CZ" altLang="cs-CZ"/>
              <a:t> - extrakce volných těles (debridement + příp.</a:t>
            </a:r>
            <a:br>
              <a:rPr lang="cs-CZ" altLang="cs-CZ"/>
            </a:br>
            <a:r>
              <a:rPr lang="cs-CZ" altLang="cs-CZ"/>
              <a:t>    návrty místa postižení)</a:t>
            </a:r>
          </a:p>
          <a:p>
            <a:pPr marL="323850" indent="-323850">
              <a:buNone/>
            </a:pPr>
            <a:r>
              <a:rPr lang="cs-CZ" altLang="cs-CZ" sz="3600"/>
              <a:t>    - </a:t>
            </a:r>
            <a:r>
              <a:rPr lang="en-US" altLang="cs-CZ"/>
              <a:t>kolagenov</a:t>
            </a:r>
            <a:r>
              <a:rPr lang="cs-CZ" altLang="cs-CZ"/>
              <a:t>ý </a:t>
            </a:r>
            <a:r>
              <a:rPr lang="en-US" altLang="cs-CZ"/>
              <a:t>implantátu </a:t>
            </a:r>
            <a:r>
              <a:rPr lang="cs-CZ" altLang="cs-CZ"/>
              <a:t>(ASK implantovaný)</a:t>
            </a:r>
            <a:br>
              <a:rPr lang="cs-CZ" altLang="cs-CZ"/>
            </a:br>
            <a:r>
              <a:rPr lang="cs-CZ" altLang="cs-CZ"/>
              <a:t> - implantace ChG (artrotomie + OT)</a:t>
            </a:r>
            <a:endParaRPr lang="cs-CZ" altLang="cs-CZ" sz="3600"/>
          </a:p>
          <a:p>
            <a:pPr marL="323850" indent="-323850">
              <a:buNone/>
            </a:pPr>
            <a:r>
              <a:rPr lang="cs-CZ" altLang="cs-CZ"/>
              <a:t>2) </a:t>
            </a:r>
            <a:r>
              <a:rPr lang="cs-CZ" altLang="cs-CZ" b="1"/>
              <a:t>Snesení</a:t>
            </a:r>
            <a:r>
              <a:rPr lang="cs-CZ" altLang="cs-CZ"/>
              <a:t> osteofytů - </a:t>
            </a:r>
            <a:r>
              <a:rPr lang="cs-CZ" altLang="cs-CZ" b="1"/>
              <a:t>kostěny impingement </a:t>
            </a:r>
            <a:r>
              <a:rPr lang="cs-CZ" altLang="cs-CZ" sz="3000"/>
              <a:t>(přední)</a:t>
            </a:r>
            <a:r>
              <a:rPr lang="cs-CZ" altLang="cs-CZ"/>
              <a:t>    </a:t>
            </a:r>
            <a:br>
              <a:rPr lang="cs-CZ" altLang="cs-CZ"/>
            </a:br>
            <a:r>
              <a:rPr lang="cs-CZ" altLang="cs-CZ"/>
              <a:t>x </a:t>
            </a:r>
            <a:r>
              <a:rPr lang="cs-CZ" altLang="cs-CZ" sz="2600" b="1"/>
              <a:t>měkkotkáňový impingemnent </a:t>
            </a:r>
            <a:r>
              <a:rPr lang="cs-CZ" altLang="cs-CZ" sz="2600"/>
              <a:t>(ASK Dg – lateralní a zadní)</a:t>
            </a:r>
          </a:p>
          <a:p>
            <a:pPr marL="323850" indent="-323850">
              <a:buNone/>
            </a:pPr>
            <a:r>
              <a:rPr lang="cs-CZ" altLang="cs-CZ"/>
              <a:t>3) </a:t>
            </a:r>
            <a:r>
              <a:rPr lang="cs-CZ" altLang="cs-CZ" b="1"/>
              <a:t>Synovectomie, artrolýza </a:t>
            </a:r>
            <a:r>
              <a:rPr lang="cs-CZ" altLang="cs-CZ"/>
              <a:t> (posttraum.terén,RA, </a:t>
            </a:r>
            <a:br>
              <a:rPr lang="cs-CZ" altLang="cs-CZ"/>
            </a:br>
            <a:r>
              <a:rPr lang="cs-CZ" altLang="cs-CZ"/>
              <a:t> krystal.artropatie,  hemofilie, aj.)</a:t>
            </a:r>
          </a:p>
          <a:p>
            <a:pPr marL="323850" indent="-323850">
              <a:buNone/>
            </a:pPr>
            <a:r>
              <a:rPr lang="cs-CZ" altLang="cs-CZ"/>
              <a:t>4) </a:t>
            </a:r>
          </a:p>
          <a:p>
            <a:pPr marL="323850" indent="-323850">
              <a:buNone/>
            </a:pPr>
            <a:r>
              <a:rPr lang="cs-CZ" altLang="cs-CZ"/>
              <a:t>               </a:t>
            </a: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2292" name="Nadpis 1">
            <a:extLst>
              <a:ext uri="{FF2B5EF4-FFF2-40B4-BE49-F238E27FC236}">
                <a16:creationId xmlns:a16="http://schemas.microsoft.com/office/drawing/2014/main" id="{46A5C784-AB37-4E58-AF3F-0CFED5286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-2428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b="1" u="sng"/>
              <a:t>Indikace - obecně:</a:t>
            </a:r>
            <a:endParaRPr lang="cs-CZ" altLang="cs-CZ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B34622F1-A07D-465D-BBD9-6938ECD7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en-US"/>
              <a:t>	VENTRÁLNÍ porty</a:t>
            </a:r>
          </a:p>
        </p:txBody>
      </p:sp>
      <p:sp>
        <p:nvSpPr>
          <p:cNvPr id="13315" name="Text Box 8">
            <a:extLst>
              <a:ext uri="{FF2B5EF4-FFF2-40B4-BE49-F238E27FC236}">
                <a16:creationId xmlns:a16="http://schemas.microsoft.com/office/drawing/2014/main" id="{481BBF8D-27FF-4CC4-AF4B-C14864BEB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2852738"/>
            <a:ext cx="2051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 b="1"/>
              <a:t>AM</a:t>
            </a:r>
            <a:r>
              <a:rPr lang="cs-CZ" altLang="en-US" sz="2400"/>
              <a:t> - nástroj</a:t>
            </a:r>
          </a:p>
        </p:txBody>
      </p:sp>
      <p:pic>
        <p:nvPicPr>
          <p:cNvPr id="13316" name="Picture 6">
            <a:extLst>
              <a:ext uri="{FF2B5EF4-FFF2-40B4-BE49-F238E27FC236}">
                <a16:creationId xmlns:a16="http://schemas.microsoft.com/office/drawing/2014/main" id="{159AE57A-7B23-49CB-8710-C3C854C0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6" y="979488"/>
            <a:ext cx="43402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>
            <a:extLst>
              <a:ext uri="{FF2B5EF4-FFF2-40B4-BE49-F238E27FC236}">
                <a16:creationId xmlns:a16="http://schemas.microsoft.com/office/drawing/2014/main" id="{B13315E3-AD77-48E5-B173-A5D082E6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58738"/>
            <a:ext cx="5545137" cy="28257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9" descr="Ankle scope syndesmosis">
            <a:extLst>
              <a:ext uri="{FF2B5EF4-FFF2-40B4-BE49-F238E27FC236}">
                <a16:creationId xmlns:a16="http://schemas.microsoft.com/office/drawing/2014/main" id="{C7481BFF-CD11-4999-B8A9-BE31AA45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2989263"/>
            <a:ext cx="5160963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8" y="1024018"/>
            <a:ext cx="5256584" cy="583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20080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altLang="en-US" dirty="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klasifikace zlomenin</a:t>
            </a:r>
            <a:endParaRPr lang="en-US" altLang="en-US" dirty="0">
              <a:ln w="12700">
                <a:solidFill>
                  <a:srgbClr val="FFFF00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49319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015F9D69-184A-4682-91AF-5FA6AF88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88" y="1587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u="dbl" dirty="0"/>
              <a:t>AD hlezenního kloubu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D99DF3B1-3F65-4BC9-A770-C8BDCAF65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/>
              <a:t>= operace zajišťující kostěnou ankylózu v kloubu k odstranění bolesti, zastavení průběhu choroby a zajištění stability</a:t>
            </a:r>
          </a:p>
          <a:p>
            <a:pPr>
              <a:buFont typeface="Arial" panose="020B0604020202020204" pitchFamily="34" charset="0"/>
              <a:buNone/>
            </a:pPr>
            <a:br>
              <a:rPr lang="cs-CZ" altLang="cs-CZ" u="sng"/>
            </a:br>
            <a:r>
              <a:rPr lang="cs-CZ" altLang="cs-CZ" u="sng"/>
              <a:t>Podmínky</a:t>
            </a:r>
          </a:p>
          <a:p>
            <a:pPr>
              <a:buFontTx/>
              <a:buChar char="-"/>
            </a:pPr>
            <a:r>
              <a:rPr lang="cs-CZ" altLang="cs-CZ"/>
              <a:t>nutnost zachování funkce a v subtalárním kl.</a:t>
            </a:r>
            <a:br>
              <a:rPr lang="cs-CZ" altLang="cs-CZ"/>
            </a:br>
            <a:r>
              <a:rPr lang="cs-CZ" altLang="cs-CZ"/>
              <a:t>(jinak je těžce narušeno odvíjení nohy)</a:t>
            </a:r>
          </a:p>
          <a:p>
            <a:pPr>
              <a:buFontTx/>
              <a:buChar char="-"/>
            </a:pPr>
            <a:r>
              <a:rPr lang="cs-CZ" altLang="cs-CZ"/>
              <a:t>dostatečný kompenzační pohyb v okolních kl.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>
            <a:extLst>
              <a:ext uri="{FF2B5EF4-FFF2-40B4-BE49-F238E27FC236}">
                <a16:creationId xmlns:a16="http://schemas.microsoft.com/office/drawing/2014/main" id="{5884240F-F435-488B-8FF6-B4E0A269F0C8}"/>
              </a:ext>
            </a:extLst>
          </p:cNvPr>
          <p:cNvSpPr txBox="1">
            <a:spLocks/>
          </p:cNvSpPr>
          <p:nvPr/>
        </p:nvSpPr>
        <p:spPr bwMode="auto">
          <a:xfrm>
            <a:off x="20955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cs-CZ" sz="4000" dirty="0">
                <a:latin typeface="+mj-lt"/>
                <a:ea typeface="+mj-ea"/>
                <a:cs typeface="+mj-cs"/>
              </a:rPr>
              <a:t>AD hlezenního kloubu – indikace</a:t>
            </a:r>
            <a:r>
              <a:rPr lang="cs-CZ" sz="4400" dirty="0"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15363" name="Zástupný symbol pro obsah 5">
            <a:extLst>
              <a:ext uri="{FF2B5EF4-FFF2-40B4-BE49-F238E27FC236}">
                <a16:creationId xmlns:a16="http://schemas.microsoft.com/office/drawing/2014/main" id="{61E54ABE-6F34-45C2-8552-8D959F999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altLang="cs-CZ" dirty="0"/>
              <a:t>Pokročilá degenerace (</a:t>
            </a:r>
            <a:r>
              <a:rPr lang="cs-CZ" altLang="cs-CZ" dirty="0" err="1"/>
              <a:t>poúraz</a:t>
            </a:r>
            <a:r>
              <a:rPr lang="cs-CZ" altLang="cs-CZ" dirty="0"/>
              <a:t>. artróza, RA )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dirty="0"/>
              <a:t>Stavy spojené s nekrózou </a:t>
            </a:r>
            <a:r>
              <a:rPr lang="cs-CZ" altLang="cs-CZ" dirty="0" err="1"/>
              <a:t>talu</a:t>
            </a:r>
            <a:endParaRPr lang="cs-CZ" altLang="cs-CZ" dirty="0"/>
          </a:p>
          <a:p>
            <a:pPr>
              <a:buFont typeface="Arial" charset="0"/>
              <a:buChar char="•"/>
              <a:defRPr/>
            </a:pPr>
            <a:r>
              <a:rPr lang="cs-CZ" altLang="cs-CZ" dirty="0"/>
              <a:t>Kongenitální změny </a:t>
            </a:r>
            <a:r>
              <a:rPr lang="cs-CZ" dirty="0"/>
              <a:t>v oblasti hlezna + neurogenně podmíněné deformity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Stavy po septické artritidě hlezenního kloubu</a:t>
            </a:r>
          </a:p>
          <a:p>
            <a:pPr>
              <a:buFont typeface="Arial" charset="0"/>
              <a:buChar char="•"/>
              <a:defRPr/>
            </a:pPr>
            <a:endParaRPr lang="cs-CZ" altLang="cs-CZ" dirty="0"/>
          </a:p>
          <a:p>
            <a:pPr marL="0" indent="0">
              <a:buNone/>
              <a:defRPr/>
            </a:pPr>
            <a:r>
              <a:rPr lang="cs-CZ" altLang="cs-CZ" i="1" dirty="0" err="1"/>
              <a:t>cave</a:t>
            </a:r>
            <a:r>
              <a:rPr lang="cs-CZ" altLang="cs-CZ" i="1" dirty="0"/>
              <a:t>! </a:t>
            </a:r>
            <a:r>
              <a:rPr lang="cs-CZ" altLang="cs-CZ" b="1" i="1" dirty="0"/>
              <a:t>příliš mladý pac</a:t>
            </a:r>
            <a:r>
              <a:rPr lang="cs-CZ" altLang="cs-CZ" i="1" dirty="0"/>
              <a:t>.- po 10 letech- </a:t>
            </a:r>
            <a:r>
              <a:rPr lang="cs-CZ" altLang="cs-CZ" i="1" u="sng" dirty="0"/>
              <a:t>nevyhnutelná</a:t>
            </a:r>
            <a:br>
              <a:rPr lang="cs-CZ" altLang="cs-CZ" i="1" dirty="0"/>
            </a:br>
            <a:r>
              <a:rPr lang="cs-CZ" altLang="cs-CZ" i="1" dirty="0"/>
              <a:t>            artróza </a:t>
            </a:r>
            <a:r>
              <a:rPr lang="cs-CZ" altLang="cs-CZ" i="1" dirty="0" err="1"/>
              <a:t>Chopartova</a:t>
            </a:r>
            <a:r>
              <a:rPr lang="cs-CZ" altLang="cs-CZ" i="1" dirty="0"/>
              <a:t> a </a:t>
            </a:r>
            <a:r>
              <a:rPr lang="cs-CZ" altLang="cs-CZ" i="1" dirty="0" err="1"/>
              <a:t>talo-calcaneárního</a:t>
            </a:r>
            <a:r>
              <a:rPr lang="cs-CZ" altLang="cs-CZ" i="1" dirty="0"/>
              <a:t> kloubu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DC711D38-9C4D-440B-8DC6-1E49FF0A4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/>
          <a:lstStyle/>
          <a:p>
            <a:r>
              <a:rPr lang="cs-CZ" altLang="cs-CZ"/>
              <a:t>Konfigurace dézovaných částí 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71D852D9-AF3E-453F-A722-991671089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25" y="1052513"/>
            <a:ext cx="8497888" cy="4525962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altLang="cs-CZ" sz="3000" b="1" dirty="0"/>
              <a:t>Neutrální </a:t>
            </a:r>
            <a:r>
              <a:rPr lang="cs-CZ" altLang="cs-CZ" sz="3000" dirty="0"/>
              <a:t>postavení v kloubu 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3000" dirty="0" err="1"/>
              <a:t>talus</a:t>
            </a:r>
            <a:r>
              <a:rPr lang="cs-CZ" altLang="cs-CZ" sz="3000" dirty="0"/>
              <a:t> lehce posunut dozadu - zvýhodnění páky m. triceps </a:t>
            </a:r>
            <a:r>
              <a:rPr lang="cs-CZ" altLang="cs-CZ" sz="3000" dirty="0" err="1"/>
              <a:t>surae</a:t>
            </a:r>
            <a:endParaRPr lang="cs-CZ" altLang="cs-CZ" sz="3000" dirty="0"/>
          </a:p>
          <a:p>
            <a:pPr>
              <a:buFont typeface="Arial" charset="0"/>
              <a:buChar char="•"/>
              <a:defRPr/>
            </a:pPr>
            <a:r>
              <a:rPr lang="cs-CZ" altLang="cs-CZ" sz="3000" b="1" dirty="0"/>
              <a:t>pata v neutrálním </a:t>
            </a:r>
            <a:r>
              <a:rPr lang="cs-CZ" altLang="cs-CZ" sz="3000" dirty="0"/>
              <a:t>postavení (příp. v lehké valgozitě)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3000" dirty="0"/>
              <a:t>rotace stejná jako na druhé straně nebo vyšší o </a:t>
            </a:r>
            <a:br>
              <a:rPr lang="cs-CZ" altLang="cs-CZ" sz="3000" dirty="0"/>
            </a:br>
            <a:r>
              <a:rPr lang="cs-CZ" altLang="cs-CZ" sz="3000" dirty="0"/>
              <a:t>5-10st. ZR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b="1" dirty="0">
                <a:solidFill>
                  <a:srgbClr val="C00000"/>
                </a:solidFill>
              </a:rPr>
              <a:t>Nikdy</a:t>
            </a:r>
            <a:r>
              <a:rPr lang="cs-CZ" altLang="cs-CZ" dirty="0">
                <a:solidFill>
                  <a:srgbClr val="C00000"/>
                </a:solidFill>
              </a:rPr>
              <a:t> nesmí být </a:t>
            </a:r>
            <a:r>
              <a:rPr lang="cs-CZ" altLang="cs-CZ" dirty="0" err="1">
                <a:solidFill>
                  <a:srgbClr val="C00000"/>
                </a:solidFill>
              </a:rPr>
              <a:t>déza</a:t>
            </a:r>
            <a:r>
              <a:rPr lang="cs-CZ" altLang="cs-CZ" dirty="0">
                <a:solidFill>
                  <a:srgbClr val="C00000"/>
                </a:solidFill>
              </a:rPr>
              <a:t> provedena</a:t>
            </a:r>
            <a:r>
              <a:rPr lang="cs-CZ" altLang="cs-CZ" dirty="0"/>
              <a:t> ve </a:t>
            </a:r>
            <a:r>
              <a:rPr lang="cs-CZ" altLang="cs-CZ" b="1" dirty="0"/>
              <a:t>vnitřní rotaci nohy</a:t>
            </a:r>
            <a:r>
              <a:rPr lang="cs-CZ" altLang="cs-CZ" dirty="0"/>
              <a:t> nebo ve </a:t>
            </a:r>
            <a:r>
              <a:rPr lang="cs-CZ" altLang="cs-CZ" b="1" dirty="0"/>
              <a:t>varozitě paty</a:t>
            </a:r>
            <a:r>
              <a:rPr lang="cs-CZ" altLang="cs-CZ" dirty="0"/>
              <a:t>, tato dvě postavení těžce naruší stereotyp chůze a vynutí si </a:t>
            </a:r>
            <a:r>
              <a:rPr lang="cs-CZ" altLang="cs-CZ" dirty="0" err="1"/>
              <a:t>reoperaci</a:t>
            </a:r>
            <a:r>
              <a:rPr lang="cs-CZ" altLang="cs-CZ" dirty="0"/>
              <a:t>.</a:t>
            </a:r>
          </a:p>
          <a:p>
            <a:pPr marL="0" indent="0">
              <a:buNone/>
              <a:defRPr/>
            </a:pPr>
            <a:endParaRPr lang="cs-CZ" altLang="cs-CZ" b="1" dirty="0"/>
          </a:p>
          <a:p>
            <a:pPr>
              <a:buFont typeface="Arial" charset="0"/>
              <a:buChar char="•"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extLst>
              <a:ext uri="{FF2B5EF4-FFF2-40B4-BE49-F238E27FC236}">
                <a16:creationId xmlns:a16="http://schemas.microsoft.com/office/drawing/2014/main" id="{5868F4B5-2B7F-4274-9BB8-D4C79732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4" y="131763"/>
            <a:ext cx="2359025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>
            <a:extLst>
              <a:ext uri="{FF2B5EF4-FFF2-40B4-BE49-F238E27FC236}">
                <a16:creationId xmlns:a16="http://schemas.microsoft.com/office/drawing/2014/main" id="{2AE2BB71-29CA-4213-89B3-45336669E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31764"/>
            <a:ext cx="2420938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Obrázek 3" descr="Výřez obrazovky">
            <a:extLst>
              <a:ext uri="{FF2B5EF4-FFF2-40B4-BE49-F238E27FC236}">
                <a16:creationId xmlns:a16="http://schemas.microsoft.com/office/drawing/2014/main" id="{8ED6BCC4-189A-40A0-975C-28A147D80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3035301"/>
            <a:ext cx="5770563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 descr="Výřez obrazovky">
            <a:extLst>
              <a:ext uri="{FF2B5EF4-FFF2-40B4-BE49-F238E27FC236}">
                <a16:creationId xmlns:a16="http://schemas.microsoft.com/office/drawing/2014/main" id="{F0B40E8B-38E2-475B-8DC2-F3AEBDA78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37"/>
          <a:stretch>
            <a:fillRect/>
          </a:stretch>
        </p:blipFill>
        <p:spPr bwMode="auto">
          <a:xfrm>
            <a:off x="5030789" y="57150"/>
            <a:ext cx="2232025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ázek 2" descr="Výřez obrazovky">
            <a:extLst>
              <a:ext uri="{FF2B5EF4-FFF2-40B4-BE49-F238E27FC236}">
                <a16:creationId xmlns:a16="http://schemas.microsoft.com/office/drawing/2014/main" id="{CD39FDE8-6945-4195-8B94-A1C4F5F18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64"/>
          <a:stretch>
            <a:fillRect/>
          </a:stretch>
        </p:blipFill>
        <p:spPr bwMode="auto">
          <a:xfrm>
            <a:off x="1631950" y="-17463"/>
            <a:ext cx="259080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3" descr="Výřez obrazovky">
            <a:extLst>
              <a:ext uri="{FF2B5EF4-FFF2-40B4-BE49-F238E27FC236}">
                <a16:creationId xmlns:a16="http://schemas.microsoft.com/office/drawing/2014/main" id="{F99F5443-AE5A-4F5E-B679-F45AE34A0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7"/>
          <a:stretch>
            <a:fillRect/>
          </a:stretch>
        </p:blipFill>
        <p:spPr bwMode="auto">
          <a:xfrm>
            <a:off x="8397876" y="-114300"/>
            <a:ext cx="1890713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4" descr="Výřez obrazovky">
            <a:extLst>
              <a:ext uri="{FF2B5EF4-FFF2-40B4-BE49-F238E27FC236}">
                <a16:creationId xmlns:a16="http://schemas.microsoft.com/office/drawing/2014/main" id="{9E7277EC-AF64-48C0-8F7C-1E86A08C9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2" r="2863"/>
          <a:stretch>
            <a:fillRect/>
          </a:stretch>
        </p:blipFill>
        <p:spPr bwMode="auto">
          <a:xfrm>
            <a:off x="4943475" y="3525839"/>
            <a:ext cx="2363788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5" descr="Výřez obrazovky">
            <a:extLst>
              <a:ext uri="{FF2B5EF4-FFF2-40B4-BE49-F238E27FC236}">
                <a16:creationId xmlns:a16="http://schemas.microsoft.com/office/drawing/2014/main" id="{70DD0130-D307-4C3C-9EBF-839A1C832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2"/>
          <a:stretch>
            <a:fillRect/>
          </a:stretch>
        </p:blipFill>
        <p:spPr bwMode="auto">
          <a:xfrm>
            <a:off x="1643064" y="3429000"/>
            <a:ext cx="25669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Obrázek 6" descr="Výřez obrazovky">
            <a:extLst>
              <a:ext uri="{FF2B5EF4-FFF2-40B4-BE49-F238E27FC236}">
                <a16:creationId xmlns:a16="http://schemas.microsoft.com/office/drawing/2014/main" id="{8A563BB5-DA0B-4D0B-A890-353BC91E6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8"/>
          <a:stretch>
            <a:fillRect/>
          </a:stretch>
        </p:blipFill>
        <p:spPr bwMode="auto">
          <a:xfrm>
            <a:off x="8040689" y="3457576"/>
            <a:ext cx="260508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 descr="Výřez obrazovky">
            <a:extLst>
              <a:ext uri="{FF2B5EF4-FFF2-40B4-BE49-F238E27FC236}">
                <a16:creationId xmlns:a16="http://schemas.microsoft.com/office/drawing/2014/main" id="{73A0135A-289D-4E43-953C-210B566EE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5039"/>
            <a:ext cx="9144000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2" descr="Výřez obrazovky">
            <a:extLst>
              <a:ext uri="{FF2B5EF4-FFF2-40B4-BE49-F238E27FC236}">
                <a16:creationId xmlns:a16="http://schemas.microsoft.com/office/drawing/2014/main" id="{3E96364F-76D8-43C0-BE2D-EFE7532A5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normed-online.com/typo3temp/pics/002b5ff3ff.jpg">
            <a:extLst>
              <a:ext uri="{FF2B5EF4-FFF2-40B4-BE49-F238E27FC236}">
                <a16:creationId xmlns:a16="http://schemas.microsoft.com/office/drawing/2014/main" id="{EF653089-0F28-45FF-9C6A-86E74FCB4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254126"/>
            <a:ext cx="5492750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Nadpis 3">
            <a:extLst>
              <a:ext uri="{FF2B5EF4-FFF2-40B4-BE49-F238E27FC236}">
                <a16:creationId xmlns:a16="http://schemas.microsoft.com/office/drawing/2014/main" id="{20B6EABE-AEE4-48C4-940C-9DA2ED73F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6" y="274638"/>
            <a:ext cx="8435975" cy="1143000"/>
          </a:xfrm>
        </p:spPr>
        <p:txBody>
          <a:bodyPr/>
          <a:lstStyle/>
          <a:p>
            <a:r>
              <a:rPr lang="cs-CZ" altLang="cs-CZ"/>
              <a:t>Alternativa s užitím dlahy Ankle Fix®</a:t>
            </a:r>
          </a:p>
        </p:txBody>
      </p:sp>
      <p:pic>
        <p:nvPicPr>
          <p:cNvPr id="25604" name="Picture 3">
            <a:extLst>
              <a:ext uri="{FF2B5EF4-FFF2-40B4-BE49-F238E27FC236}">
                <a16:creationId xmlns:a16="http://schemas.microsoft.com/office/drawing/2014/main" id="{16E4A40F-30F2-4658-AF51-F1E279CEE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4432301"/>
            <a:ext cx="4608513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>
            <a:extLst>
              <a:ext uri="{FF2B5EF4-FFF2-40B4-BE49-F238E27FC236}">
                <a16:creationId xmlns:a16="http://schemas.microsoft.com/office/drawing/2014/main" id="{8A78420D-79C1-4700-B216-A4622DDE3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11"/>
          <a:stretch>
            <a:fillRect/>
          </a:stretch>
        </p:blipFill>
        <p:spPr bwMode="auto">
          <a:xfrm>
            <a:off x="6888163" y="1412876"/>
            <a:ext cx="33147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>
            <a:extLst>
              <a:ext uri="{FF2B5EF4-FFF2-40B4-BE49-F238E27FC236}">
                <a16:creationId xmlns:a16="http://schemas.microsoft.com/office/drawing/2014/main" id="{4346F522-D583-434D-996E-18DB233A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6021389"/>
            <a:ext cx="18415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3" descr="Výřez obrazovky">
            <a:extLst>
              <a:ext uri="{FF2B5EF4-FFF2-40B4-BE49-F238E27FC236}">
                <a16:creationId xmlns:a16="http://schemas.microsoft.com/office/drawing/2014/main" id="{572F73C1-19DE-49C2-89B7-F841DAE6D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06439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http://cdn.findarthritistreatment.com/wp-content/uploads/2012/11/Ankle-Replacement-Surgery1.jpg">
            <a:extLst>
              <a:ext uri="{FF2B5EF4-FFF2-40B4-BE49-F238E27FC236}">
                <a16:creationId xmlns:a16="http://schemas.microsoft.com/office/drawing/2014/main" id="{9DBA4052-A51E-492F-B3C6-DC768AC86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1125538"/>
            <a:ext cx="6191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1450F9C-0529-4BFA-9F86-03135039E0C6}"/>
              </a:ext>
            </a:extLst>
          </p:cNvPr>
          <p:cNvSpPr txBox="1">
            <a:spLocks/>
          </p:cNvSpPr>
          <p:nvPr/>
        </p:nvSpPr>
        <p:spPr bwMode="auto">
          <a:xfrm>
            <a:off x="1992313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cs-CZ" altLang="cs-CZ" u="dbl" dirty="0"/>
              <a:t>TEP hlezenního kloubu</a:t>
            </a:r>
          </a:p>
        </p:txBody>
      </p:sp>
      <p:pic>
        <p:nvPicPr>
          <p:cNvPr id="28676" name="Picture 6" descr="http://www.kort.ovgu.de/unimagdeburg_mm/Bilder/Kliniken/KORT/Leistungsspektrum/Fu%C3%9F/gelenke-width-361-height-192.jpeg">
            <a:hlinkClick r:id="rId3"/>
            <a:extLst>
              <a:ext uri="{FF2B5EF4-FFF2-40B4-BE49-F238E27FC236}">
                <a16:creationId xmlns:a16="http://schemas.microsoft.com/office/drawing/2014/main" id="{D60C78C5-5190-4736-B435-83958379B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4762501"/>
            <a:ext cx="38163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First generation designs">
            <a:extLst>
              <a:ext uri="{FF2B5EF4-FFF2-40B4-BE49-F238E27FC236}">
                <a16:creationId xmlns:a16="http://schemas.microsoft.com/office/drawing/2014/main" id="{529FEA6A-D1B1-4376-929F-D8E2C0EC8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473575"/>
            <a:ext cx="27622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prava se zářezem 2">
            <a:extLst>
              <a:ext uri="{FF2B5EF4-FFF2-40B4-BE49-F238E27FC236}">
                <a16:creationId xmlns:a16="http://schemas.microsoft.com/office/drawing/2014/main" id="{DF62B0FF-2541-4EE2-A72D-4FD81AECDADB}"/>
              </a:ext>
            </a:extLst>
          </p:cNvPr>
          <p:cNvSpPr/>
          <p:nvPr/>
        </p:nvSpPr>
        <p:spPr>
          <a:xfrm>
            <a:off x="4727575" y="5384801"/>
            <a:ext cx="1862138" cy="89852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A8C0DAA0-A2C9-48B7-9FD0-FC564A780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25" y="344486"/>
            <a:ext cx="8229600" cy="1143001"/>
          </a:xfrm>
        </p:spPr>
        <p:txBody>
          <a:bodyPr/>
          <a:lstStyle/>
          <a:p>
            <a:pPr algn="l"/>
            <a:r>
              <a:rPr lang="cs-CZ" altLang="cs-CZ" u="sng" dirty="0"/>
              <a:t>Vývoj: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6EACE917-31FF-4A7C-9719-BF55A0FE2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225" y="1125538"/>
            <a:ext cx="8686800" cy="45259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b="1"/>
              <a:t>I.   generace </a:t>
            </a:r>
            <a:r>
              <a:rPr lang="cs-CZ" altLang="cs-CZ"/>
              <a:t>= 2 komponentové, cementované</a:t>
            </a:r>
            <a:br>
              <a:rPr lang="cs-CZ" altLang="cs-CZ"/>
            </a:br>
            <a:r>
              <a:rPr lang="cs-CZ" altLang="cs-CZ"/>
              <a:t>  </a:t>
            </a:r>
            <a:r>
              <a:rPr lang="cs-CZ" altLang="cs-CZ" i="1"/>
              <a:t>(Mayo I, TRP, Pipino-Calderal, Oregon)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b="1"/>
              <a:t>II.  generace</a:t>
            </a:r>
            <a:r>
              <a:rPr lang="cs-CZ" altLang="cs-CZ"/>
              <a:t> = 2 komponentové, </a:t>
            </a:r>
            <a:r>
              <a:rPr lang="cs-CZ" altLang="cs-CZ" b="1"/>
              <a:t>ne</a:t>
            </a:r>
            <a:r>
              <a:rPr lang="cs-CZ" altLang="cs-CZ"/>
              <a:t>cementované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/>
              <a:t>     </a:t>
            </a:r>
            <a:r>
              <a:rPr lang="cs-CZ" altLang="cs-CZ" i="1"/>
              <a:t>(Mayo II, TNL,, RAMSES)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b="1"/>
              <a:t>III. generace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/>
              <a:t>= 3 komponentové, </a:t>
            </a:r>
            <a:br>
              <a:rPr lang="cs-CZ" altLang="cs-CZ"/>
            </a:br>
            <a:r>
              <a:rPr lang="cs-CZ" altLang="cs-CZ" b="1"/>
              <a:t>ne</a:t>
            </a:r>
            <a:r>
              <a:rPr lang="cs-CZ" altLang="cs-CZ"/>
              <a:t>cementované</a:t>
            </a:r>
            <a:br>
              <a:rPr lang="cs-CZ" altLang="cs-CZ"/>
            </a:br>
            <a:r>
              <a:rPr lang="cs-CZ" altLang="cs-CZ" i="1"/>
              <a:t>(LCS, AES, STAR, SALTO)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29700" name="Picture 5" descr="http://cdn.iopscience.com/images/0022-3727/47/8/085502/Full/jphysd490017T01.jpg">
            <a:hlinkClick r:id="rId2"/>
            <a:extLst>
              <a:ext uri="{FF2B5EF4-FFF2-40B4-BE49-F238E27FC236}">
                <a16:creationId xmlns:a16="http://schemas.microsoft.com/office/drawing/2014/main" id="{C2AE725E-F141-493C-B91B-779DDDFF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126399"/>
            <a:ext cx="4748213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https://www.scienceopen.com/document_file/b7932c0e-3135-4182-8c24-8d47335c0aab/PubMedCentral/image/1757-1146-7-8-11">
            <a:hlinkClick r:id="rId4"/>
            <a:extLst>
              <a:ext uri="{FF2B5EF4-FFF2-40B4-BE49-F238E27FC236}">
                <a16:creationId xmlns:a16="http://schemas.microsoft.com/office/drawing/2014/main" id="{C55EF0D1-4019-4079-8788-BDE73235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2781300"/>
            <a:ext cx="48069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93627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altLang="en-US" dirty="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Zlomeniny krčku femuru</a:t>
            </a:r>
            <a:endParaRPr lang="en-US" altLang="en-US" dirty="0">
              <a:ln w="12700">
                <a:solidFill>
                  <a:srgbClr val="FFFF00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2313" y="1268414"/>
            <a:ext cx="8229600" cy="5329237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6% všech zlomenin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2 typické skupiny –</a:t>
            </a:r>
            <a:endParaRPr lang="cs-CZ" sz="2400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/>
              <a:t>ženy, vyšší věk (max. kolem 78 let), minimální násilí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/>
              <a:t>muži, nižší věk, vysokoenergetická poranění – dopravní úrazy, pády z výšky</a:t>
            </a:r>
            <a:endParaRPr lang="cs-CZ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diagnostika</a:t>
            </a:r>
            <a:r>
              <a:rPr lang="cs-CZ" dirty="0"/>
              <a:t> –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/>
              <a:t>anamnéza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/>
              <a:t>klinické vyšetření – končetina v zevní rotaci, zkratek, bolestivý pohyb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/>
              <a:t>RTG – pánev + poraněná kyčel</a:t>
            </a:r>
            <a:endParaRPr lang="cs-CZ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2 typy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/>
              <a:t>–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 err="1"/>
              <a:t>intrakapsulární</a:t>
            </a:r>
            <a:r>
              <a:rPr lang="cs-CZ" sz="2400" dirty="0"/>
              <a:t> – </a:t>
            </a:r>
            <a:r>
              <a:rPr lang="cs-CZ" sz="2400" dirty="0" err="1"/>
              <a:t>subkapitální</a:t>
            </a:r>
            <a:r>
              <a:rPr lang="cs-CZ" sz="2400" dirty="0"/>
              <a:t>, </a:t>
            </a:r>
            <a:r>
              <a:rPr lang="cs-CZ" sz="2400" dirty="0" err="1"/>
              <a:t>mediocervikální</a:t>
            </a:r>
            <a:r>
              <a:rPr lang="cs-CZ" sz="2400" dirty="0"/>
              <a:t>, </a:t>
            </a:r>
            <a:r>
              <a:rPr lang="cs-CZ" sz="2400" dirty="0" err="1"/>
              <a:t>transcervikální</a:t>
            </a:r>
            <a:endParaRPr lang="cs-CZ" sz="2400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/>
              <a:t>extrakapsulární – </a:t>
            </a:r>
            <a:r>
              <a:rPr lang="cs-CZ" sz="2400" dirty="0" err="1"/>
              <a:t>basicervikální</a:t>
            </a:r>
            <a:r>
              <a:rPr lang="cs-CZ" sz="2400" dirty="0"/>
              <a:t>, laterální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741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D78A2DA5-9EEB-49DB-958A-9FD0E92B4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/>
          <a:lstStyle/>
          <a:p>
            <a:r>
              <a:rPr lang="cs-CZ" altLang="cs-CZ"/>
              <a:t>Indikace TEP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7DA9F223-39E8-4375-BF4F-84F7E57EC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552" y="354724"/>
            <a:ext cx="8229601" cy="3880563"/>
          </a:xfrm>
        </p:spPr>
        <p:txBody>
          <a:bodyPr/>
          <a:lstStyle/>
          <a:p>
            <a:pPr marL="0" indent="0" fontAlgn="t">
              <a:buNone/>
              <a:defRPr/>
            </a:pPr>
            <a:r>
              <a:rPr lang="cs-CZ" dirty="0"/>
              <a:t>Pac. s </a:t>
            </a:r>
            <a:r>
              <a:rPr lang="cs-CZ" b="1" i="1" dirty="0"/>
              <a:t>„end-</a:t>
            </a:r>
            <a:r>
              <a:rPr lang="cs-CZ" b="1" i="1" dirty="0" err="1"/>
              <a:t>stage</a:t>
            </a:r>
            <a:r>
              <a:rPr lang="cs-CZ" b="1" i="1" dirty="0"/>
              <a:t> </a:t>
            </a:r>
            <a:r>
              <a:rPr lang="cs-CZ" b="1" i="1" dirty="0" err="1"/>
              <a:t>ankle</a:t>
            </a:r>
            <a:r>
              <a:rPr lang="cs-CZ" b="1" i="1" dirty="0"/>
              <a:t> arthritis“ </a:t>
            </a:r>
            <a:r>
              <a:rPr lang="cs-CZ" dirty="0"/>
              <a:t>s:</a:t>
            </a:r>
            <a:endParaRPr lang="cs-CZ" b="1" i="1" dirty="0"/>
          </a:p>
          <a:p>
            <a:pPr fontAlgn="t">
              <a:buFont typeface="Arial" charset="0"/>
              <a:buChar char="•"/>
              <a:defRPr/>
            </a:pPr>
            <a:r>
              <a:rPr lang="cs-CZ" dirty="0"/>
              <a:t>méně než</a:t>
            </a:r>
            <a:r>
              <a:rPr lang="en-US" dirty="0"/>
              <a:t> 20</a:t>
            </a:r>
            <a:r>
              <a:rPr lang="cs-CZ" dirty="0"/>
              <a:t>°</a:t>
            </a:r>
            <a:r>
              <a:rPr lang="en-US" dirty="0"/>
              <a:t> de</a:t>
            </a:r>
            <a:r>
              <a:rPr lang="cs-CZ" dirty="0" err="1"/>
              <a:t>formitou</a:t>
            </a:r>
            <a:r>
              <a:rPr lang="cs-CZ" dirty="0"/>
              <a:t> hlezna (</a:t>
            </a:r>
            <a:r>
              <a:rPr lang="en-US" dirty="0" err="1"/>
              <a:t>varus</a:t>
            </a:r>
            <a:r>
              <a:rPr lang="en-US" dirty="0"/>
              <a:t> </a:t>
            </a:r>
            <a:r>
              <a:rPr lang="cs-CZ" dirty="0"/>
              <a:t>–</a:t>
            </a:r>
            <a:r>
              <a:rPr lang="en-US" dirty="0"/>
              <a:t> valgus</a:t>
            </a:r>
            <a:r>
              <a:rPr lang="cs-CZ" dirty="0"/>
              <a:t>)</a:t>
            </a:r>
          </a:p>
          <a:p>
            <a:pPr fontAlgn="t">
              <a:buFont typeface="Arial" charset="0"/>
              <a:buChar char="•"/>
              <a:defRPr/>
            </a:pPr>
            <a:r>
              <a:rPr lang="cs-CZ" dirty="0" err="1"/>
              <a:t>ligamentózní</a:t>
            </a:r>
            <a:r>
              <a:rPr lang="cs-CZ" dirty="0"/>
              <a:t> stabilitou</a:t>
            </a:r>
          </a:p>
          <a:p>
            <a:pPr fontAlgn="t">
              <a:buFont typeface="Arial" charset="0"/>
              <a:buChar char="•"/>
              <a:defRPr/>
            </a:pPr>
            <a:r>
              <a:rPr lang="cs-CZ" dirty="0"/>
              <a:t>věkem</a:t>
            </a:r>
            <a:r>
              <a:rPr lang="en-US" dirty="0"/>
              <a:t> </a:t>
            </a:r>
            <a:r>
              <a:rPr lang="cs-CZ" dirty="0"/>
              <a:t>vyšším než </a:t>
            </a:r>
            <a:r>
              <a:rPr lang="en-US" dirty="0"/>
              <a:t>50 </a:t>
            </a:r>
            <a:r>
              <a:rPr lang="cs-CZ" dirty="0"/>
              <a:t>let</a:t>
            </a:r>
            <a:endParaRPr lang="en-US" dirty="0"/>
          </a:p>
          <a:p>
            <a:pPr fontAlgn="t">
              <a:buFont typeface="Arial" charset="0"/>
              <a:buChar char="•"/>
              <a:defRPr/>
            </a:pPr>
            <a:r>
              <a:rPr lang="en-US" dirty="0"/>
              <a:t>BMI </a:t>
            </a:r>
            <a:r>
              <a:rPr lang="cs-CZ" dirty="0"/>
              <a:t>pod hranicí nadváhy (</a:t>
            </a:r>
            <a:r>
              <a:rPr lang="cs-CZ" sz="2400" dirty="0"/>
              <a:t>při </a:t>
            </a:r>
            <a:r>
              <a:rPr lang="cs-CZ" sz="2400" dirty="0" err="1"/>
              <a:t>absolut</a:t>
            </a:r>
            <a:r>
              <a:rPr lang="cs-CZ" sz="2400" dirty="0"/>
              <a:t> váze </a:t>
            </a:r>
            <a:r>
              <a:rPr lang="en-US" sz="2400" dirty="0"/>
              <a:t>&lt;</a:t>
            </a:r>
            <a:r>
              <a:rPr lang="cs-CZ" sz="2400" dirty="0"/>
              <a:t> 115kg</a:t>
            </a:r>
            <a:r>
              <a:rPr lang="cs-CZ" dirty="0"/>
              <a:t>)</a:t>
            </a:r>
          </a:p>
          <a:p>
            <a:pPr fontAlgn="t">
              <a:buFont typeface="Arial" charset="0"/>
              <a:buChar char="•"/>
              <a:defRPr/>
            </a:pPr>
            <a:r>
              <a:rPr lang="cs-CZ" dirty="0"/>
              <a:t>reálnými očekáváními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cs-CZ" altLang="cs-CZ" sz="2400" dirty="0"/>
          </a:p>
          <a:p>
            <a:pPr>
              <a:buFont typeface="Arial" charset="0"/>
              <a:buChar char="•"/>
              <a:defRPr/>
            </a:pPr>
            <a:r>
              <a:rPr lang="cs-CZ" altLang="cs-CZ" sz="2400" u="sng" dirty="0"/>
              <a:t>Pozn.:</a:t>
            </a:r>
            <a:r>
              <a:rPr lang="cs-CZ" altLang="cs-CZ" sz="2400" dirty="0"/>
              <a:t> </a:t>
            </a:r>
            <a:r>
              <a:rPr lang="cs-CZ" altLang="cs-CZ" sz="2000" dirty="0"/>
              <a:t>moderní TEP nabízí dobrou náhradu </a:t>
            </a:r>
            <a:r>
              <a:rPr lang="cs-CZ" altLang="cs-CZ" sz="2000" dirty="0" err="1"/>
              <a:t>kloubnho</a:t>
            </a:r>
            <a:r>
              <a:rPr lang="cs-CZ" altLang="cs-CZ" sz="2000" dirty="0"/>
              <a:t> povrchu, ale </a:t>
            </a:r>
            <a:r>
              <a:rPr lang="cs-CZ" altLang="cs-CZ" sz="2000" b="1" dirty="0"/>
              <a:t>velmi malou vlastní stabilitu</a:t>
            </a:r>
            <a:r>
              <a:rPr lang="cs-CZ" altLang="cs-CZ" sz="2000" dirty="0"/>
              <a:t>! (Této musí být dosaženo pomocí vlastních aktivních a </a:t>
            </a:r>
            <a:r>
              <a:rPr lang="cs-CZ" altLang="cs-CZ" sz="2000" dirty="0" err="1"/>
              <a:t>apasivních</a:t>
            </a:r>
            <a:r>
              <a:rPr lang="cs-CZ" altLang="cs-CZ" sz="2000" dirty="0"/>
              <a:t> stabilizátorů- odstranění kontraktur, vybalancování </a:t>
            </a:r>
            <a:r>
              <a:rPr lang="cs-CZ" altLang="cs-CZ" sz="2000" dirty="0" err="1"/>
              <a:t>ligamentózní</a:t>
            </a:r>
            <a:r>
              <a:rPr lang="cs-CZ" altLang="cs-CZ" sz="2000" dirty="0"/>
              <a:t> nestability)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48FE87F-6A07-4DD4-BFAF-598B8C57BF04}"/>
              </a:ext>
            </a:extLst>
          </p:cNvPr>
          <p:cNvSpPr txBox="1"/>
          <p:nvPr/>
        </p:nvSpPr>
        <p:spPr>
          <a:xfrm>
            <a:off x="4981903" y="2167675"/>
            <a:ext cx="6190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NOHA </a:t>
            </a:r>
          </a:p>
        </p:txBody>
      </p:sp>
    </p:spTree>
    <p:extLst>
      <p:ext uri="{BB962C8B-B14F-4D97-AF65-F5344CB8AC3E}">
        <p14:creationId xmlns:p14="http://schemas.microsoft.com/office/powerpoint/2010/main" val="207384480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/>
              <a:t>Kostěná prominence.</a:t>
            </a:r>
            <a:br>
              <a:rPr lang="cs-CZ"/>
            </a:br>
            <a:endParaRPr lang="cs-CZ"/>
          </a:p>
          <a:p>
            <a:r>
              <a:rPr lang="cs-CZ"/>
              <a:t>Lokalizována v oblasti horní </a:t>
            </a:r>
            <a:br>
              <a:rPr lang="cs-CZ"/>
            </a:br>
            <a:r>
              <a:rPr lang="cs-CZ"/>
              <a:t>části hrbolu kosti patní, </a:t>
            </a:r>
            <a:br>
              <a:rPr lang="cs-CZ"/>
            </a:br>
            <a:r>
              <a:rPr lang="cs-CZ"/>
              <a:t>před úponem Achillovy šlachy. </a:t>
            </a:r>
            <a:br>
              <a:rPr lang="cs-CZ"/>
            </a:br>
            <a:endParaRPr lang="cs-CZ"/>
          </a:p>
          <a:p>
            <a:r>
              <a:rPr lang="cs-CZ"/>
              <a:t>Často spojena se zánětem </a:t>
            </a:r>
            <a:br>
              <a:rPr lang="cs-CZ"/>
            </a:br>
            <a:r>
              <a:rPr lang="cs-CZ"/>
              <a:t>v okolí Achillovy šlachy </a:t>
            </a:r>
            <a:br>
              <a:rPr lang="cs-CZ"/>
            </a:br>
            <a:r>
              <a:rPr lang="cs-CZ"/>
              <a:t>a retrokalkaneární burzitidou.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</a:t>
            </a:r>
            <a:r>
              <a:rPr lang="cs-CZ" dirty="0" err="1"/>
              <a:t>Haglundovi</a:t>
            </a:r>
            <a:r>
              <a:rPr lang="cs-CZ" dirty="0"/>
              <a:t> exostózy</a:t>
            </a:r>
          </a:p>
        </p:txBody>
      </p:sp>
      <p:pic>
        <p:nvPicPr>
          <p:cNvPr id="4" name="Obrázek 3" descr="6303c8266a023de3dec02a38ede192.jpg"/>
          <p:cNvPicPr>
            <a:picLocks noChangeAspect="1"/>
          </p:cNvPicPr>
          <p:nvPr/>
        </p:nvPicPr>
        <p:blipFill>
          <a:blip r:embed="rId2" cstate="print"/>
          <a:srcRect l="6009"/>
          <a:stretch>
            <a:fillRect/>
          </a:stretch>
        </p:blipFill>
        <p:spPr>
          <a:xfrm>
            <a:off x="6960096" y="1556792"/>
            <a:ext cx="3379072" cy="3861048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  <a:p>
            <a:r>
              <a:rPr lang="cs-CZ"/>
              <a:t>Zejména nevhodná obuv</a:t>
            </a:r>
          </a:p>
          <a:p>
            <a:endParaRPr lang="cs-CZ"/>
          </a:p>
          <a:p>
            <a:r>
              <a:rPr lang="cs-CZ"/>
              <a:t>Malá obuv</a:t>
            </a:r>
          </a:p>
          <a:p>
            <a:endParaRPr lang="cs-CZ"/>
          </a:p>
          <a:p>
            <a:r>
              <a:rPr lang="cs-CZ"/>
              <a:t>Tvrdý kraj opatku obuvi</a:t>
            </a:r>
          </a:p>
          <a:p>
            <a:endParaRPr lang="cs-CZ"/>
          </a:p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Etiologie</a:t>
            </a:r>
          </a:p>
        </p:txBody>
      </p:sp>
      <p:pic>
        <p:nvPicPr>
          <p:cNvPr id="4" name="Obrázek 3" descr="back of heel sho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4073" y="1772816"/>
            <a:ext cx="3323059" cy="3588904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Bolesti v oblasti patní kosti při úponu Achillovy šlachy.</a:t>
            </a:r>
            <a:br>
              <a:rPr lang="cs-CZ"/>
            </a:br>
            <a:r>
              <a:rPr lang="cs-CZ"/>
              <a:t> </a:t>
            </a:r>
          </a:p>
          <a:p>
            <a:r>
              <a:rPr lang="cs-CZ"/>
              <a:t>Bolesti se stupňují po zátěži u těžších stavů i při zatížení, či  při chůzi do schodů. </a:t>
            </a:r>
            <a:br>
              <a:rPr lang="cs-CZ"/>
            </a:br>
            <a:endParaRPr lang="cs-CZ"/>
          </a:p>
          <a:p>
            <a:r>
              <a:rPr lang="cs-CZ"/>
              <a:t>Může dojít ke zhoršení v pevných botách které stahují úpon Achillova šlachy. </a:t>
            </a:r>
            <a:br>
              <a:rPr lang="cs-CZ"/>
            </a:br>
            <a:endParaRPr lang="cs-CZ"/>
          </a:p>
          <a:p>
            <a:r>
              <a:rPr lang="cs-CZ"/>
              <a:t>otlaky v oblasti zadní části patní kosti  </a:t>
            </a:r>
          </a:p>
          <a:p>
            <a:r>
              <a:rPr lang="cs-CZ"/>
              <a:t>někdy až mokvavé infikované tylomy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Klinické projevy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M-na1210disease-open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68008" y="3717032"/>
            <a:ext cx="3888432" cy="259228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patient2.jpg"/>
          <p:cNvPicPr>
            <a:picLocks noChangeAspect="1"/>
          </p:cNvPicPr>
          <p:nvPr/>
        </p:nvPicPr>
        <p:blipFill>
          <a:blip r:embed="rId3" cstate="print"/>
          <a:srcRect l="5259" t="4851" r="3632" b="4851"/>
          <a:stretch>
            <a:fillRect/>
          </a:stretch>
        </p:blipFill>
        <p:spPr>
          <a:xfrm>
            <a:off x="6312025" y="836712"/>
            <a:ext cx="3528391" cy="2709300"/>
          </a:xfrm>
          <a:prstGeom prst="rect">
            <a:avLst/>
          </a:prstGeom>
        </p:spPr>
      </p:pic>
      <p:pic>
        <p:nvPicPr>
          <p:cNvPr id="6" name="Obrázek 5" descr="pata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7608" y="1628801"/>
            <a:ext cx="2736740" cy="3641631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RTG snímek patní kosti</a:t>
            </a:r>
          </a:p>
          <a:p>
            <a:endParaRPr lang="cs-CZ"/>
          </a:p>
          <a:p>
            <a:r>
              <a:rPr lang="cs-CZ"/>
              <a:t>Hodnocení Fowler Phillipova úhlu</a:t>
            </a:r>
            <a:br>
              <a:rPr lang="cs-CZ"/>
            </a:br>
            <a:br>
              <a:rPr lang="cs-CZ"/>
            </a:br>
            <a:br>
              <a:rPr lang="cs-CZ"/>
            </a:br>
            <a:br>
              <a:rPr lang="cs-CZ"/>
            </a:br>
            <a:br>
              <a:rPr lang="cs-CZ"/>
            </a:br>
            <a:endParaRPr lang="cs-CZ"/>
          </a:p>
          <a:p>
            <a:pPr>
              <a:buNone/>
            </a:pPr>
            <a:r>
              <a:rPr lang="cs-CZ"/>
              <a:t> </a:t>
            </a:r>
          </a:p>
          <a:p>
            <a:r>
              <a:rPr lang="cs-CZ"/>
              <a:t>K doplnění diagnózy MRI - patrné prosáknutí.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Diagnostika</a:t>
            </a:r>
          </a:p>
        </p:txBody>
      </p:sp>
      <p:pic>
        <p:nvPicPr>
          <p:cNvPr id="4" name="Obrázek 3" descr="DerniersCasMP3_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2064" y="2924944"/>
            <a:ext cx="3192780" cy="253746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Úprava obuvi. </a:t>
            </a:r>
            <a:br>
              <a:rPr lang="cs-CZ" dirty="0"/>
            </a:br>
            <a:endParaRPr lang="cs-CZ" dirty="0"/>
          </a:p>
          <a:p>
            <a:r>
              <a:rPr lang="cs-CZ" dirty="0"/>
              <a:t>Rehabilitace - aplikace magnetoterapie či ultrazvuku. 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RTG či Laser terapie</a:t>
            </a:r>
            <a:br>
              <a:rPr lang="cs-CZ" dirty="0"/>
            </a:br>
            <a:endParaRPr lang="cs-CZ" dirty="0"/>
          </a:p>
          <a:p>
            <a:r>
              <a:rPr lang="cs-CZ" dirty="0"/>
              <a:t>!!! Obstřik místa kortikoidy které může vést k ruptuře Achillova šlachy !!!</a:t>
            </a:r>
            <a:br>
              <a:rPr lang="cs-CZ" dirty="0"/>
            </a:br>
            <a:endParaRPr lang="cs-CZ" dirty="0"/>
          </a:p>
          <a:p>
            <a:r>
              <a:rPr lang="cs-CZ" dirty="0"/>
              <a:t>Operační řešení - snesení celé </a:t>
            </a:r>
            <a:r>
              <a:rPr lang="cs-CZ" dirty="0" err="1"/>
              <a:t>Haglundovy</a:t>
            </a:r>
            <a:r>
              <a:rPr lang="cs-CZ" dirty="0"/>
              <a:t> exostózy otevřeně či artroskopicky (</a:t>
            </a:r>
            <a:r>
              <a:rPr lang="cs-CZ" dirty="0" err="1"/>
              <a:t>miniinvazivně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Terapie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5" r="3769" b="19286"/>
          <a:stretch/>
        </p:blipFill>
        <p:spPr bwMode="auto">
          <a:xfrm>
            <a:off x="1640586" y="1100466"/>
            <a:ext cx="10367345" cy="524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03703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Tarsální tunel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75520" y="1844825"/>
            <a:ext cx="5112568" cy="4525963"/>
          </a:xfrm>
        </p:spPr>
        <p:txBody>
          <a:bodyPr>
            <a:normAutofit/>
          </a:bodyPr>
          <a:lstStyle/>
          <a:p>
            <a:r>
              <a:rPr lang="cs-CZ" dirty="0"/>
              <a:t>Úžina za vnitřním kotníkem</a:t>
            </a:r>
          </a:p>
          <a:p>
            <a:r>
              <a:rPr lang="cs-CZ" dirty="0"/>
              <a:t>Útlak n. </a:t>
            </a:r>
            <a:r>
              <a:rPr lang="cs-CZ" dirty="0" err="1"/>
              <a:t>tibialis</a:t>
            </a:r>
            <a:endParaRPr lang="cs-CZ" dirty="0"/>
          </a:p>
          <a:p>
            <a:r>
              <a:rPr lang="cs-CZ" dirty="0"/>
              <a:t>Bolesti plosky + brnění prstů</a:t>
            </a:r>
          </a:p>
          <a:p>
            <a:r>
              <a:rPr lang="cs-CZ" dirty="0"/>
              <a:t>Provokace: PF </a:t>
            </a:r>
            <a:r>
              <a:rPr lang="cs-CZ" dirty="0" err="1"/>
              <a:t>hlezna</a:t>
            </a:r>
            <a:r>
              <a:rPr lang="cs-CZ" dirty="0"/>
              <a:t> + DF prstů</a:t>
            </a:r>
          </a:p>
          <a:p>
            <a:r>
              <a:rPr lang="cs-CZ" dirty="0"/>
              <a:t>DG: klinika + EMG + MR</a:t>
            </a:r>
          </a:p>
          <a:p>
            <a:r>
              <a:rPr lang="cs-CZ" dirty="0"/>
              <a:t>Terapie: revize nervu</a:t>
            </a:r>
          </a:p>
        </p:txBody>
      </p:sp>
      <p:pic>
        <p:nvPicPr>
          <p:cNvPr id="18434" name="Picture 2" descr="Výsledek obrázku pro nerve entrapment syndrome lower extrem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4072" y="1556793"/>
            <a:ext cx="3619500" cy="4476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66BA57-6388-44E4-9441-66AF77C7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pic>
        <p:nvPicPr>
          <p:cNvPr id="3" name="Picture 2" descr="dávka 023">
            <a:extLst>
              <a:ext uri="{FF2B5EF4-FFF2-40B4-BE49-F238E27FC236}">
                <a16:creationId xmlns:a16="http://schemas.microsoft.com/office/drawing/2014/main" id="{6BD2BDD1-3908-4704-9B25-BBE0C493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295400"/>
            <a:ext cx="418253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ávka 022">
            <a:extLst>
              <a:ext uri="{FF2B5EF4-FFF2-40B4-BE49-F238E27FC236}">
                <a16:creationId xmlns:a16="http://schemas.microsoft.com/office/drawing/2014/main" id="{EAA367BC-5315-4D51-9E8B-0FD1792F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418253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avka 024">
            <a:extLst>
              <a:ext uri="{FF2B5EF4-FFF2-40B4-BE49-F238E27FC236}">
                <a16:creationId xmlns:a16="http://schemas.microsoft.com/office/drawing/2014/main" id="{6F16043E-B1C4-4C9C-A2DC-1245BE2D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295400"/>
            <a:ext cx="437515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591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altLang="en-US" sz="3200" dirty="0" err="1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Pauwelsova</a:t>
            </a:r>
            <a:r>
              <a:rPr lang="cs-CZ" altLang="en-US" sz="3200" dirty="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klasifikace (1951)</a:t>
            </a:r>
            <a:endParaRPr lang="en-US" altLang="en-US" sz="3200" dirty="0">
              <a:ln w="12700">
                <a:solidFill>
                  <a:srgbClr val="FFFF00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Obrázek 3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340768"/>
            <a:ext cx="8250977" cy="482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869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Mortonova</a:t>
            </a:r>
            <a:r>
              <a:rPr lang="cs-CZ" dirty="0"/>
              <a:t> neuralgie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847528" y="1600201"/>
            <a:ext cx="5688632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Útlak III. digitální větve n. </a:t>
            </a:r>
            <a:r>
              <a:rPr lang="cs-CZ" dirty="0" err="1"/>
              <a:t>plantaris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 předním okrajem plantární fascie</a:t>
            </a:r>
          </a:p>
          <a:p>
            <a:r>
              <a:rPr lang="cs-CZ" dirty="0"/>
              <a:t>Pálivé bolesti v oblasti hlavičky </a:t>
            </a:r>
          </a:p>
          <a:p>
            <a:pPr marL="0" indent="0">
              <a:buNone/>
            </a:pPr>
            <a:r>
              <a:rPr lang="cs-CZ" dirty="0"/>
              <a:t>	III. a IV. MT</a:t>
            </a:r>
          </a:p>
          <a:p>
            <a:r>
              <a:rPr lang="cs-CZ" dirty="0"/>
              <a:t>Dg: UZV, MR</a:t>
            </a:r>
          </a:p>
          <a:p>
            <a:r>
              <a:rPr lang="cs-CZ" dirty="0"/>
              <a:t>Terapie: režimová opatření, obstřik, </a:t>
            </a:r>
            <a:r>
              <a:rPr lang="cs-CZ" dirty="0" err="1"/>
              <a:t>gabapentin</a:t>
            </a:r>
            <a:r>
              <a:rPr lang="cs-CZ" dirty="0"/>
              <a:t>, chirurgická revize a odstranění </a:t>
            </a:r>
            <a:r>
              <a:rPr lang="cs-CZ" dirty="0" err="1"/>
              <a:t>neuromu</a:t>
            </a:r>
            <a:endParaRPr lang="cs-CZ" dirty="0"/>
          </a:p>
        </p:txBody>
      </p:sp>
      <p:pic>
        <p:nvPicPr>
          <p:cNvPr id="3074" name="Picture 2" descr="Výsledek obrázku pro morton's neur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290" y="2516188"/>
            <a:ext cx="2857500" cy="3609976"/>
          </a:xfrm>
          <a:prstGeom prst="rect">
            <a:avLst/>
          </a:prstGeom>
          <a:noFill/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DDA81AC-D24F-4793-B30F-B5ACF7A0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1912" y="-7882"/>
            <a:ext cx="3240088" cy="2711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Výsledek obrázku pro morton's neur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9" y="260648"/>
            <a:ext cx="8390213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0" y="0"/>
            <a:ext cx="9144000" cy="1052736"/>
          </a:xfrm>
          <a:prstGeom prst="rect">
            <a:avLst/>
          </a:prstGeom>
          <a:solidFill>
            <a:schemeClr val="tx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2024034" y="1142984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dirty="0">
                <a:solidFill>
                  <a:srgbClr val="FF0000"/>
                </a:solidFill>
                <a:latin typeface="Calibri" pitchFamily="34" charset="0"/>
                <a:ea typeface="+mj-ea"/>
                <a:cs typeface="Calibri" pitchFamily="34" charset="0"/>
              </a:rPr>
              <a:t>Deformity přednoží </a:t>
            </a:r>
            <a:endParaRPr lang="cs-CZ" sz="4400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7" name="Obrázek 6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000240"/>
            <a:ext cx="6191292" cy="4643470"/>
          </a:xfrm>
          <a:prstGeom prst="rect">
            <a:avLst/>
          </a:prstGeom>
        </p:spPr>
      </p:pic>
      <p:pic>
        <p:nvPicPr>
          <p:cNvPr id="8" name="Picture 4" descr="https://www.mountnittany.org/assets/images/krames/2776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8" y="2857496"/>
            <a:ext cx="3230468" cy="2928958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B68F78EF-8991-49A8-A943-BB38F140B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62296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357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6648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6" y="1008154"/>
            <a:ext cx="9936135" cy="5849846"/>
          </a:xfr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719" y="-173602"/>
            <a:ext cx="4049177" cy="307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5157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txBody>
          <a:bodyPr>
            <a:noAutofit/>
          </a:bodyPr>
          <a:lstStyle/>
          <a:p>
            <a:r>
              <a:rPr lang="cs-CZ" dirty="0"/>
              <a:t>Možné příčiny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1340769"/>
            <a:ext cx="8229600" cy="5145435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Zlomeniny z přetížení  (</a:t>
            </a:r>
            <a:r>
              <a:rPr lang="cs-CZ" sz="2000" dirty="0" err="1"/>
              <a:t>nejč</a:t>
            </a:r>
            <a:r>
              <a:rPr lang="cs-CZ" sz="2000" dirty="0"/>
              <a:t>. II. a III. MTT)</a:t>
            </a:r>
          </a:p>
          <a:p>
            <a:r>
              <a:rPr lang="cs-CZ" sz="2000" dirty="0"/>
              <a:t>Vrozeně krátké/dlouhé MTT, hypoplazie MTT</a:t>
            </a:r>
          </a:p>
          <a:p>
            <a:r>
              <a:rPr lang="cs-CZ" sz="2000" dirty="0" err="1"/>
              <a:t>Freiberg</a:t>
            </a:r>
            <a:r>
              <a:rPr lang="cs-CZ" sz="2000" dirty="0"/>
              <a:t> - Köhlerova choroba (</a:t>
            </a:r>
            <a:r>
              <a:rPr lang="cs-CZ" sz="2000" dirty="0" err="1"/>
              <a:t>Kölher</a:t>
            </a:r>
            <a:r>
              <a:rPr lang="cs-CZ" sz="2000" dirty="0"/>
              <a:t> II)</a:t>
            </a:r>
          </a:p>
          <a:p>
            <a:r>
              <a:rPr lang="cs-CZ" sz="2000" dirty="0" err="1"/>
              <a:t>Mortonova</a:t>
            </a:r>
            <a:r>
              <a:rPr lang="cs-CZ" sz="2000" dirty="0"/>
              <a:t> neuralgie, syndrom tarzálního tunelu</a:t>
            </a:r>
          </a:p>
          <a:p>
            <a:r>
              <a:rPr lang="cs-CZ" sz="2000" dirty="0"/>
              <a:t>Plantární </a:t>
            </a:r>
            <a:r>
              <a:rPr lang="cs-CZ" sz="2000" dirty="0" err="1"/>
              <a:t>fibromatosa</a:t>
            </a:r>
            <a:endParaRPr lang="cs-CZ" sz="2000" dirty="0"/>
          </a:p>
          <a:p>
            <a:r>
              <a:rPr lang="cs-CZ" sz="2000" dirty="0"/>
              <a:t>Poúrazové stav, jizvy, kontraktury (</a:t>
            </a:r>
            <a:r>
              <a:rPr lang="cs-CZ" sz="2000" dirty="0" err="1"/>
              <a:t>peroneální</a:t>
            </a:r>
            <a:r>
              <a:rPr lang="cs-CZ" sz="2000" dirty="0"/>
              <a:t>, m. triceps </a:t>
            </a:r>
            <a:r>
              <a:rPr lang="cs-CZ" sz="2000" dirty="0" err="1"/>
              <a:t>surae</a:t>
            </a:r>
            <a:r>
              <a:rPr lang="cs-CZ" sz="2000" dirty="0"/>
              <a:t>)</a:t>
            </a:r>
          </a:p>
          <a:p>
            <a:r>
              <a:rPr lang="cs-CZ" sz="2000" dirty="0"/>
              <a:t>Nádory</a:t>
            </a:r>
          </a:p>
          <a:p>
            <a:r>
              <a:rPr lang="cs-CZ" sz="2000" dirty="0"/>
              <a:t>Afekce sezamských kůstek</a:t>
            </a:r>
          </a:p>
          <a:p>
            <a:r>
              <a:rPr lang="cs-CZ" sz="2000" dirty="0"/>
              <a:t>Systémová onemocnění – RA, kolagenózy, </a:t>
            </a:r>
            <a:r>
              <a:rPr lang="cs-CZ" sz="2000" dirty="0" err="1"/>
              <a:t>psoriaza</a:t>
            </a:r>
            <a:r>
              <a:rPr lang="cs-CZ" sz="2000" dirty="0"/>
              <a:t>, </a:t>
            </a:r>
            <a:r>
              <a:rPr lang="cs-CZ" sz="2000" dirty="0" err="1"/>
              <a:t>onem</a:t>
            </a:r>
            <a:r>
              <a:rPr lang="cs-CZ" sz="2000" dirty="0"/>
              <a:t>. cév, DM</a:t>
            </a:r>
          </a:p>
          <a:p>
            <a:r>
              <a:rPr lang="cs-CZ" sz="2000" dirty="0"/>
              <a:t>Afekce míšních kořenů při </a:t>
            </a:r>
            <a:r>
              <a:rPr lang="cs-CZ" sz="2000" dirty="0" err="1"/>
              <a:t>protruzích</a:t>
            </a:r>
            <a:r>
              <a:rPr lang="cs-CZ" sz="2000" dirty="0"/>
              <a:t> </a:t>
            </a:r>
            <a:r>
              <a:rPr lang="cs-CZ" sz="2000" dirty="0" err="1"/>
              <a:t>meziobratrlových</a:t>
            </a:r>
            <a:r>
              <a:rPr lang="cs-CZ" sz="2000" dirty="0"/>
              <a:t> plotének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Nervosvalová onemocněních – DMO, parézy, myopatie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/>
              <a:t>Onemocnění vazivového aparátu - </a:t>
            </a:r>
            <a:r>
              <a:rPr lang="cs-CZ" dirty="0" err="1"/>
              <a:t>Marfanův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, </a:t>
            </a:r>
            <a:r>
              <a:rPr lang="cs-CZ" dirty="0" err="1"/>
              <a:t>Ehlera-Danlos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, Down </a:t>
            </a:r>
            <a:r>
              <a:rPr lang="cs-CZ" dirty="0" err="1"/>
              <a:t>sy</a:t>
            </a:r>
            <a:r>
              <a:rPr lang="cs-CZ" dirty="0"/>
              <a:t>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dirty="0" err="1"/>
              <a:t>Iatrogenně</a:t>
            </a:r>
            <a:r>
              <a:rPr lang="cs-CZ" dirty="0"/>
              <a:t> – po operací na I. MTT (zkracování), 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7619530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9" y="2559924"/>
            <a:ext cx="4832975" cy="18669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67729"/>
            <a:ext cx="4379688" cy="236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67" y="0"/>
            <a:ext cx="4498331" cy="2373152"/>
          </a:xfrm>
          <a:prstGeom prst="rect">
            <a:avLst/>
          </a:prstGeom>
        </p:spPr>
      </p:pic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35" y="4365996"/>
            <a:ext cx="4575835" cy="2492004"/>
          </a:xfrm>
          <a:prstGeom prst="rect">
            <a:avLst/>
          </a:prstGeom>
        </p:spPr>
      </p:pic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43" y="4365997"/>
            <a:ext cx="4572001" cy="2486653"/>
          </a:xfrm>
          <a:prstGeom prst="rect">
            <a:avLst/>
          </a:prstGeo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89" y="-1"/>
            <a:ext cx="4737255" cy="257250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094170" y="2869528"/>
            <a:ext cx="6264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Útlak III. digitálního nervu předním okrajem </a:t>
            </a:r>
          </a:p>
          <a:p>
            <a:r>
              <a:rPr lang="cs-CZ" dirty="0">
                <a:solidFill>
                  <a:schemeClr val="bg1"/>
                </a:solidFill>
              </a:rPr>
              <a:t>plantární fascie</a:t>
            </a:r>
          </a:p>
        </p:txBody>
      </p:sp>
    </p:spTree>
    <p:extLst>
      <p:ext uri="{BB962C8B-B14F-4D97-AF65-F5344CB8AC3E}">
        <p14:creationId xmlns:p14="http://schemas.microsoft.com/office/powerpoint/2010/main" val="392836235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7124"/>
            <a:ext cx="5320636" cy="4045538"/>
          </a:xfr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98" y="-15582"/>
            <a:ext cx="3823364" cy="3982988"/>
          </a:xfrm>
          <a:prstGeom prst="rect">
            <a:avLst/>
          </a:prstGeom>
        </p:spPr>
      </p:pic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47" y="3861048"/>
            <a:ext cx="4462852" cy="29969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7" y="3861049"/>
            <a:ext cx="2401887" cy="42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64" y="3830167"/>
            <a:ext cx="2511425" cy="42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5656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77789"/>
            <a:ext cx="3683000" cy="670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961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altLang="en-US" sz="3200" dirty="0" err="1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Gardenova</a:t>
            </a:r>
            <a:r>
              <a:rPr lang="cs-CZ" altLang="en-US" sz="3200" dirty="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klasifikace (1961)</a:t>
            </a:r>
            <a:endParaRPr lang="en-US" altLang="en-US" sz="3200" dirty="0">
              <a:ln w="12700">
                <a:solidFill>
                  <a:srgbClr val="FFFF00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0722" name="Obrázek 3" descr="Výřez obrazovk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" b="50000"/>
          <a:stretch/>
        </p:blipFill>
        <p:spPr bwMode="auto">
          <a:xfrm>
            <a:off x="1631504" y="1522941"/>
            <a:ext cx="4248472" cy="239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 descr="Výřez obrazovk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54810"/>
          <a:stretch/>
        </p:blipFill>
        <p:spPr bwMode="auto">
          <a:xfrm>
            <a:off x="5951985" y="1556792"/>
            <a:ext cx="4590109" cy="233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 t="33114" r="53805" b="49492"/>
          <a:stretch/>
        </p:blipFill>
        <p:spPr bwMode="auto">
          <a:xfrm>
            <a:off x="1631504" y="4149080"/>
            <a:ext cx="190315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9" t="35132" r="25087" b="50001"/>
          <a:stretch/>
        </p:blipFill>
        <p:spPr bwMode="auto">
          <a:xfrm>
            <a:off x="3647729" y="4149080"/>
            <a:ext cx="222889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3" t="59949" r="51391" b="25779"/>
          <a:stretch/>
        </p:blipFill>
        <p:spPr bwMode="auto">
          <a:xfrm>
            <a:off x="5951985" y="4149081"/>
            <a:ext cx="2335431" cy="173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2" t="59140" r="23372" b="25779"/>
          <a:stretch/>
        </p:blipFill>
        <p:spPr bwMode="auto">
          <a:xfrm>
            <a:off x="8400257" y="4149080"/>
            <a:ext cx="1890369" cy="173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148732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Klinika, anamnéza</a:t>
            </a:r>
          </a:p>
          <a:p>
            <a:r>
              <a:rPr lang="cs-CZ" dirty="0"/>
              <a:t>RTG nohy AP snímek v zátěži, šikmá, bočná projekce v zátěži</a:t>
            </a:r>
          </a:p>
          <a:p>
            <a:r>
              <a:rPr lang="cs-CZ" dirty="0" err="1"/>
              <a:t>Podoskopie</a:t>
            </a:r>
            <a:r>
              <a:rPr lang="cs-CZ" dirty="0"/>
              <a:t>, </a:t>
            </a:r>
            <a:r>
              <a:rPr lang="cs-CZ" dirty="0" err="1"/>
              <a:t>pedogram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4316042"/>
            <a:ext cx="2952328" cy="2060211"/>
          </a:xfrm>
          <a:prstGeom prst="rect">
            <a:avLst/>
          </a:prstGeo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07" y="2875244"/>
            <a:ext cx="2605189" cy="3501008"/>
          </a:xfrm>
          <a:prstGeom prst="rect">
            <a:avLst/>
          </a:prstGeom>
        </p:spPr>
      </p:pic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4316042"/>
            <a:ext cx="2754934" cy="206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7005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 7"/>
          <p:cNvGraphicFramePr/>
          <p:nvPr/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981109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404664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Konzervativní terapie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1484785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cs-CZ" sz="3400" b="1" dirty="0" err="1"/>
              <a:t>Rěžimová</a:t>
            </a:r>
            <a:r>
              <a:rPr lang="cs-CZ" sz="3400" b="1" dirty="0"/>
              <a:t> opatření </a:t>
            </a:r>
            <a:r>
              <a:rPr lang="cs-CZ" sz="3400" dirty="0"/>
              <a:t>-  dlouhé stání</a:t>
            </a:r>
            <a:endParaRPr lang="cs-CZ" sz="3400" b="1" dirty="0"/>
          </a:p>
          <a:p>
            <a:pPr lvl="0"/>
            <a:r>
              <a:rPr lang="cs-CZ" sz="3400" b="1" dirty="0"/>
              <a:t>Nošení kvalitní obuvi</a:t>
            </a:r>
            <a:r>
              <a:rPr lang="cs-CZ" sz="3400" dirty="0"/>
              <a:t> s podložením podélné klenby a s vedením paty (pevný opatek).</a:t>
            </a:r>
          </a:p>
          <a:p>
            <a:pPr lvl="0"/>
            <a:r>
              <a:rPr lang="cs-CZ" sz="3400" b="1" dirty="0"/>
              <a:t>Snížení zátěže, redukce váhy</a:t>
            </a:r>
            <a:endParaRPr lang="cs-CZ" sz="3400" dirty="0"/>
          </a:p>
          <a:p>
            <a:pPr lvl="0"/>
            <a:r>
              <a:rPr lang="cs-CZ" sz="3400" b="1" dirty="0"/>
              <a:t>Léčba varixů, komp. diabetu</a:t>
            </a:r>
            <a:endParaRPr lang="cs-CZ" sz="3400" dirty="0"/>
          </a:p>
          <a:p>
            <a:pPr lvl="0"/>
            <a:r>
              <a:rPr lang="cs-CZ" sz="3400" b="1" dirty="0"/>
              <a:t>Stimulace a facilitace </a:t>
            </a:r>
            <a:r>
              <a:rPr lang="cs-CZ" sz="3400" b="1" dirty="0" err="1"/>
              <a:t>plosky</a:t>
            </a:r>
            <a:r>
              <a:rPr lang="cs-CZ" sz="3400" dirty="0"/>
              <a:t> v běžném životě – chůze naboso v měkkém nerovném terénu (tráva, písek).</a:t>
            </a:r>
          </a:p>
          <a:p>
            <a:pPr lvl="0"/>
            <a:r>
              <a:rPr lang="cs-CZ" sz="3400" b="1" dirty="0"/>
              <a:t>Pasivní podpora</a:t>
            </a:r>
            <a:r>
              <a:rPr lang="cs-CZ" sz="3400" dirty="0"/>
              <a:t> – ortopedické vložky dle funkčního vyšetření,  individuálně vyráběná obuv dle </a:t>
            </a:r>
            <a:r>
              <a:rPr lang="cs-CZ" sz="3400" dirty="0" err="1"/>
              <a:t>podogramu</a:t>
            </a:r>
            <a:r>
              <a:rPr lang="cs-CZ" sz="3400" dirty="0"/>
              <a:t>, </a:t>
            </a:r>
            <a:r>
              <a:rPr lang="cs-CZ" sz="3400" dirty="0" err="1"/>
              <a:t>retrokapitální</a:t>
            </a:r>
            <a:r>
              <a:rPr lang="cs-CZ" sz="3400" dirty="0"/>
              <a:t> pelota (srdíčko), navýšení zevní hrany vložky, které zajistí správné vedení </a:t>
            </a:r>
            <a:r>
              <a:rPr lang="cs-CZ" sz="3400" dirty="0" err="1"/>
              <a:t>valgozní</a:t>
            </a:r>
            <a:r>
              <a:rPr lang="cs-CZ" sz="3400" dirty="0"/>
              <a:t> paty.</a:t>
            </a:r>
          </a:p>
          <a:p>
            <a:r>
              <a:rPr lang="cs-CZ" sz="3400" b="1" dirty="0"/>
              <a:t>Obstřik</a:t>
            </a:r>
          </a:p>
          <a:p>
            <a:pPr lvl="0"/>
            <a:r>
              <a:rPr lang="cs-CZ" sz="3400" b="1" dirty="0"/>
              <a:t>Aktivní terapie</a:t>
            </a:r>
            <a:r>
              <a:rPr lang="cs-CZ" sz="3400" dirty="0"/>
              <a:t> – </a:t>
            </a:r>
            <a:r>
              <a:rPr lang="cs-CZ" sz="3400" dirty="0">
                <a:solidFill>
                  <a:srgbClr val="FF0000"/>
                </a:solidFill>
              </a:rPr>
              <a:t>fyzioterapie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59793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836712"/>
            <a:ext cx="8630591" cy="4752528"/>
          </a:xfrm>
        </p:spPr>
      </p:pic>
    </p:spTree>
    <p:extLst>
      <p:ext uri="{BB962C8B-B14F-4D97-AF65-F5344CB8AC3E}">
        <p14:creationId xmlns:p14="http://schemas.microsoft.com/office/powerpoint/2010/main" val="222804035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Rehabilitace, fyzioterapie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1196752"/>
            <a:ext cx="8352928" cy="489654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Základem fyzioterapie jsou </a:t>
            </a:r>
            <a:r>
              <a:rPr lang="cs-CZ" b="1" dirty="0"/>
              <a:t>senzomotorická  cvičení</a:t>
            </a:r>
            <a:r>
              <a:rPr lang="cs-CZ" dirty="0"/>
              <a:t>, provádí se facilitace chodidla, trénink rozložení tlaku na chodidle, nácvik opory tří bodů, malé nohy při centrovaném postavení kloubů dolní končetiny. V terapii se využívají </a:t>
            </a:r>
            <a:r>
              <a:rPr lang="cs-CZ" b="1" dirty="0"/>
              <a:t>techniky měkkých tkání</a:t>
            </a:r>
            <a:r>
              <a:rPr lang="cs-CZ" dirty="0"/>
              <a:t>, provádí se </a:t>
            </a:r>
            <a:r>
              <a:rPr lang="cs-CZ" b="1" dirty="0"/>
              <a:t>mobilizace kloubů </a:t>
            </a:r>
            <a:r>
              <a:rPr lang="cs-CZ" dirty="0"/>
              <a:t>nohy, relaxace a protažení v </a:t>
            </a:r>
            <a:r>
              <a:rPr lang="cs-CZ" dirty="0" err="1"/>
              <a:t>hypertonu</a:t>
            </a:r>
            <a:r>
              <a:rPr lang="cs-CZ" dirty="0"/>
              <a:t> a ve zkrácení.</a:t>
            </a:r>
          </a:p>
          <a:p>
            <a:endParaRPr lang="cs-CZ" dirty="0"/>
          </a:p>
          <a:p>
            <a:r>
              <a:rPr lang="cs-CZ" dirty="0"/>
              <a:t>Z fyzikální terapie jsou indikovány </a:t>
            </a:r>
            <a:r>
              <a:rPr lang="cs-CZ" b="1" dirty="0" err="1"/>
              <a:t>antiedematózní</a:t>
            </a:r>
            <a:r>
              <a:rPr lang="cs-CZ" b="1" dirty="0"/>
              <a:t> procedury</a:t>
            </a:r>
            <a:r>
              <a:rPr lang="cs-CZ" dirty="0"/>
              <a:t> – manuální a přístrojová </a:t>
            </a:r>
            <a:r>
              <a:rPr lang="cs-CZ" dirty="0" err="1"/>
              <a:t>lymfodrenáž</a:t>
            </a:r>
            <a:r>
              <a:rPr lang="cs-CZ" dirty="0"/>
              <a:t>, vodoléčba – střídavé a šlapací koupele, chladná </a:t>
            </a:r>
            <a:r>
              <a:rPr lang="cs-CZ" dirty="0" err="1"/>
              <a:t>výřivka</a:t>
            </a:r>
            <a:r>
              <a:rPr lang="cs-CZ" dirty="0"/>
              <a:t>. Na relaxaci svalů můžeme použít </a:t>
            </a:r>
            <a:r>
              <a:rPr lang="cs-CZ" b="1" dirty="0"/>
              <a:t>ultrazvuk</a:t>
            </a:r>
            <a:r>
              <a:rPr lang="cs-CZ" dirty="0"/>
              <a:t>, elektroléčbu (</a:t>
            </a:r>
            <a:r>
              <a:rPr lang="cs-CZ" dirty="0" err="1"/>
              <a:t>diadynamické</a:t>
            </a:r>
            <a:r>
              <a:rPr lang="cs-CZ" dirty="0"/>
              <a:t> </a:t>
            </a:r>
            <a:r>
              <a:rPr lang="cs-CZ" b="1" dirty="0"/>
              <a:t>DD proudy</a:t>
            </a:r>
            <a:r>
              <a:rPr lang="cs-CZ" dirty="0"/>
              <a:t>, </a:t>
            </a:r>
            <a:r>
              <a:rPr lang="cs-CZ" b="1" dirty="0"/>
              <a:t>TENS</a:t>
            </a:r>
            <a:r>
              <a:rPr lang="cs-CZ" dirty="0"/>
              <a:t> – transkutánní elektrická </a:t>
            </a:r>
            <a:r>
              <a:rPr lang="cs-CZ" dirty="0" err="1"/>
              <a:t>neurostimulace</a:t>
            </a:r>
            <a:r>
              <a:rPr lang="cs-CZ" dirty="0"/>
              <a:t>), kombinovanou elektroléčbu.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778127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/>
              <a:t>Operační léčba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Zkracovací osteotomie </a:t>
            </a:r>
            <a:r>
              <a:rPr lang="cs-CZ" dirty="0" err="1"/>
              <a:t>metatarzů</a:t>
            </a:r>
            <a:endParaRPr lang="cs-CZ" dirty="0"/>
          </a:p>
          <a:p>
            <a:r>
              <a:rPr lang="cs-CZ" dirty="0"/>
              <a:t>Kombinace s operacemi pro </a:t>
            </a:r>
            <a:r>
              <a:rPr lang="cs-CZ" dirty="0" err="1"/>
              <a:t>hallux</a:t>
            </a:r>
            <a:r>
              <a:rPr lang="cs-CZ" dirty="0"/>
              <a:t> </a:t>
            </a:r>
            <a:r>
              <a:rPr lang="cs-CZ" dirty="0" err="1"/>
              <a:t>valgus</a:t>
            </a:r>
            <a:r>
              <a:rPr lang="cs-CZ" dirty="0"/>
              <a:t> </a:t>
            </a:r>
          </a:p>
          <a:p>
            <a:r>
              <a:rPr lang="cs-CZ" dirty="0"/>
              <a:t>Předoperačně musí být volný pohyb v MTP kloubech</a:t>
            </a:r>
          </a:p>
          <a:p>
            <a:r>
              <a:rPr lang="cs-CZ" dirty="0"/>
              <a:t>Hoffman 1912</a:t>
            </a:r>
          </a:p>
          <a:p>
            <a:r>
              <a:rPr lang="cs-CZ" dirty="0" err="1"/>
              <a:t>Mau</a:t>
            </a:r>
            <a:r>
              <a:rPr lang="cs-CZ" dirty="0"/>
              <a:t> 1940</a:t>
            </a:r>
          </a:p>
          <a:p>
            <a:r>
              <a:rPr lang="cs-CZ" dirty="0" err="1"/>
              <a:t>Giannestras</a:t>
            </a:r>
            <a:r>
              <a:rPr lang="cs-CZ" dirty="0"/>
              <a:t> 1945</a:t>
            </a:r>
          </a:p>
          <a:p>
            <a:r>
              <a:rPr lang="cs-CZ" dirty="0"/>
              <a:t>Wolf 1973</a:t>
            </a:r>
          </a:p>
          <a:p>
            <a:r>
              <a:rPr lang="cs-CZ" dirty="0" err="1"/>
              <a:t>Helal</a:t>
            </a:r>
            <a:r>
              <a:rPr lang="cs-CZ" dirty="0"/>
              <a:t> 1975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Weilova operace 1985 - v léčbě </a:t>
            </a:r>
            <a:r>
              <a:rPr lang="cs-CZ" dirty="0" err="1"/>
              <a:t>metatarzalgií</a:t>
            </a:r>
            <a:r>
              <a:rPr lang="cs-CZ" dirty="0"/>
              <a:t> je preferována u pacientů s omezením pohybu, při subluxacích a luxacích v MTP kloubech</a:t>
            </a:r>
          </a:p>
          <a:p>
            <a:r>
              <a:rPr lang="cs-CZ" dirty="0"/>
              <a:t>BRT osteotomie 1991</a:t>
            </a:r>
          </a:p>
          <a:p>
            <a:r>
              <a:rPr lang="cs-CZ" dirty="0"/>
              <a:t>M. </a:t>
            </a:r>
            <a:r>
              <a:rPr lang="cs-CZ" dirty="0" err="1"/>
              <a:t>Vitek</a:t>
            </a:r>
            <a:r>
              <a:rPr lang="cs-CZ" dirty="0"/>
              <a:t>, V-TEK systém 2009</a:t>
            </a:r>
          </a:p>
        </p:txBody>
      </p:sp>
    </p:spTree>
    <p:extLst>
      <p:ext uri="{BB962C8B-B14F-4D97-AF65-F5344CB8AC3E}">
        <p14:creationId xmlns:p14="http://schemas.microsoft.com/office/powerpoint/2010/main" val="298658319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692697"/>
            <a:ext cx="3965933" cy="4824536"/>
          </a:xfrm>
        </p:spPr>
      </p:pic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601386"/>
            <a:ext cx="4464496" cy="2307623"/>
          </a:xfrm>
          <a:prstGeom prst="rect">
            <a:avLst/>
          </a:prstGeom>
        </p:spPr>
      </p:pic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47" y="4812744"/>
            <a:ext cx="1809785" cy="40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0510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30" y="1484784"/>
            <a:ext cx="4383719" cy="212336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548680"/>
            <a:ext cx="3784170" cy="439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4437112"/>
            <a:ext cx="1476375" cy="3048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023993" y="5445225"/>
            <a:ext cx="629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Turan a </a:t>
            </a:r>
            <a:r>
              <a:rPr lang="cs-CZ" dirty="0" err="1"/>
              <a:t>Lindren</a:t>
            </a:r>
            <a:r>
              <a:rPr lang="cs-CZ" dirty="0"/>
              <a:t> – stejný typ operace s fixací </a:t>
            </a:r>
          </a:p>
          <a:p>
            <a:r>
              <a:rPr lang="cs-CZ" dirty="0"/>
              <a:t>šroubem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23992" y="4741913"/>
            <a:ext cx="230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Úspěšnost 88%</a:t>
            </a:r>
          </a:p>
          <a:p>
            <a:r>
              <a:rPr lang="cs-CZ" dirty="0"/>
              <a:t>Pakloub 15%</a:t>
            </a:r>
          </a:p>
        </p:txBody>
      </p:sp>
    </p:spTree>
    <p:extLst>
      <p:ext uri="{BB962C8B-B14F-4D97-AF65-F5344CB8AC3E}">
        <p14:creationId xmlns:p14="http://schemas.microsoft.com/office/powerpoint/2010/main" val="34355491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FD23A019-0969-4E41-8C8E-3EC02B8D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33375"/>
            <a:ext cx="810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600"/>
              <a:t>Bursitidy a entezopatie a v oblasti nohy</a:t>
            </a:r>
          </a:p>
        </p:txBody>
      </p:sp>
      <p:sp>
        <p:nvSpPr>
          <p:cNvPr id="19459" name="Text Box 5">
            <a:extLst>
              <a:ext uri="{FF2B5EF4-FFF2-40B4-BE49-F238E27FC236}">
                <a16:creationId xmlns:a16="http://schemas.microsoft.com/office/drawing/2014/main" id="{27514D39-4D2C-4FD0-B16C-592E16C8B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6" y="1452563"/>
            <a:ext cx="3611563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Achillodynia</a:t>
            </a:r>
          </a:p>
          <a:p>
            <a:pPr eaLnBrk="1" hangingPunct="1"/>
            <a:r>
              <a:rPr lang="cs-CZ" altLang="cs-CZ" sz="2800"/>
              <a:t>Calcar calcanei</a:t>
            </a:r>
          </a:p>
          <a:p>
            <a:pPr eaLnBrk="1" hangingPunct="1"/>
            <a:r>
              <a:rPr lang="cs-CZ" altLang="cs-CZ" sz="2800"/>
              <a:t>Saxlův hrbol</a:t>
            </a:r>
          </a:p>
          <a:p>
            <a:pPr eaLnBrk="1" hangingPunct="1"/>
            <a:r>
              <a:rPr lang="cs-CZ" altLang="cs-CZ" sz="2800"/>
              <a:t>Haglundova exostóza</a:t>
            </a:r>
          </a:p>
          <a:p>
            <a:pPr eaLnBrk="1" hangingPunct="1"/>
            <a:r>
              <a:rPr lang="cs-CZ" altLang="cs-CZ" sz="2800"/>
              <a:t>Fotbalové hlezno</a:t>
            </a:r>
          </a:p>
          <a:p>
            <a:pPr eaLnBrk="1" hangingPunct="1"/>
            <a:r>
              <a:rPr lang="cs-CZ" altLang="cs-CZ" sz="2800"/>
              <a:t>Os tibiale externum</a:t>
            </a:r>
          </a:p>
        </p:txBody>
      </p:sp>
      <p:pic>
        <p:nvPicPr>
          <p:cNvPr id="19460" name="Picture 6" descr="Entezopatie - noha">
            <a:extLst>
              <a:ext uri="{FF2B5EF4-FFF2-40B4-BE49-F238E27FC236}">
                <a16:creationId xmlns:a16="http://schemas.microsoft.com/office/drawing/2014/main" id="{82C7DD4F-44E6-4CFB-8888-92332D110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125538"/>
            <a:ext cx="432117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Noha">
            <a:extLst>
              <a:ext uri="{FF2B5EF4-FFF2-40B4-BE49-F238E27FC236}">
                <a16:creationId xmlns:a16="http://schemas.microsoft.com/office/drawing/2014/main" id="{6C640B87-648B-4E59-B121-CF58FAE5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221163"/>
            <a:ext cx="1077913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8">
            <a:extLst>
              <a:ext uri="{FF2B5EF4-FFF2-40B4-BE49-F238E27FC236}">
                <a16:creationId xmlns:a16="http://schemas.microsoft.com/office/drawing/2014/main" id="{91DB69E4-8B76-46BE-A3B7-9BD51F29C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933826"/>
            <a:ext cx="1193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15</a:t>
            </a:r>
          </a:p>
        </p:txBody>
      </p:sp>
      <p:sp>
        <p:nvSpPr>
          <p:cNvPr id="19463" name="Text Box 9">
            <a:extLst>
              <a:ext uri="{FF2B5EF4-FFF2-40B4-BE49-F238E27FC236}">
                <a16:creationId xmlns:a16="http://schemas.microsoft.com/office/drawing/2014/main" id="{7C66327C-BE92-4877-ACE1-4F5A5CF8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5589589"/>
            <a:ext cx="1193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16</a:t>
            </a:r>
          </a:p>
        </p:txBody>
      </p:sp>
    </p:spTree>
    <p:extLst>
      <p:ext uri="{BB962C8B-B14F-4D97-AF65-F5344CB8AC3E}">
        <p14:creationId xmlns:p14="http://schemas.microsoft.com/office/powerpoint/2010/main" val="2291866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/>
          </p:nvPr>
        </p:nvSpPr>
        <p:spPr>
          <a:xfrm>
            <a:off x="2423592" y="188640"/>
            <a:ext cx="6995120" cy="92211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altLang="en-US" sz="3600" dirty="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klasifikace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2" t="31646" r="34139" b="28240"/>
          <a:stretch/>
        </p:blipFill>
        <p:spPr bwMode="auto">
          <a:xfrm>
            <a:off x="2639617" y="1340769"/>
            <a:ext cx="6552729" cy="520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30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3215680" y="274638"/>
            <a:ext cx="5976664" cy="92211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altLang="en-US" dirty="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Terapie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cs-CZ" altLang="en-US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Konzervativní</a:t>
            </a:r>
          </a:p>
          <a:p>
            <a:pPr>
              <a:buFont typeface="Arial" charset="0"/>
              <a:buNone/>
            </a:pPr>
            <a:endParaRPr lang="cs-CZ" altLang="en-US" dirty="0">
              <a:latin typeface="Arial" charset="0"/>
            </a:endParaRPr>
          </a:p>
          <a:p>
            <a:r>
              <a:rPr lang="cs-CZ" altLang="en-US" sz="2400" dirty="0">
                <a:latin typeface="Arial" charset="0"/>
              </a:rPr>
              <a:t>nedislokované a </a:t>
            </a:r>
            <a:r>
              <a:rPr lang="cs-CZ" altLang="en-US" sz="2400" dirty="0" err="1">
                <a:latin typeface="Arial" charset="0"/>
              </a:rPr>
              <a:t>impakční</a:t>
            </a:r>
            <a:r>
              <a:rPr lang="cs-CZ" altLang="en-US" sz="2400" dirty="0">
                <a:latin typeface="Arial" charset="0"/>
              </a:rPr>
              <a:t> zlomeniny</a:t>
            </a:r>
          </a:p>
          <a:p>
            <a:r>
              <a:rPr lang="cs-CZ" altLang="en-US" sz="2400" dirty="0">
                <a:latin typeface="Arial" charset="0"/>
              </a:rPr>
              <a:t>krátká očekávaná doba života</a:t>
            </a:r>
          </a:p>
          <a:p>
            <a:r>
              <a:rPr lang="cs-CZ" altLang="en-US" sz="2400" dirty="0">
                <a:latin typeface="Arial" charset="0"/>
              </a:rPr>
              <a:t>před úrazem imobilní pacienti </a:t>
            </a:r>
          </a:p>
          <a:p>
            <a:r>
              <a:rPr lang="cs-CZ" altLang="en-US" sz="2400" dirty="0">
                <a:latin typeface="Arial" charset="0"/>
              </a:rPr>
              <a:t>pacienti neschopni operace</a:t>
            </a:r>
          </a:p>
          <a:p>
            <a:endParaRPr lang="cs-CZ" altLang="en-US" sz="2400" dirty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cs-CZ" altLang="en-US" sz="2400" dirty="0">
                <a:latin typeface="Arial" charset="0"/>
              </a:rPr>
              <a:t>Klid na lůžku s postupnou opatrnou rehabilitací</a:t>
            </a:r>
          </a:p>
          <a:p>
            <a:endParaRPr lang="cs-CZ" altLang="en-US" sz="2400" dirty="0">
              <a:latin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66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cs-CZ" altLang="en-US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Vnitřní osteosyntéza</a:t>
            </a:r>
          </a:p>
          <a:p>
            <a:r>
              <a:rPr lang="cs-CZ" altLang="en-US" sz="2400" dirty="0">
                <a:latin typeface="Arial" charset="0"/>
              </a:rPr>
              <a:t>nedislokované a část. dislokované zlomeniny bez známek artrózy</a:t>
            </a:r>
          </a:p>
          <a:p>
            <a:r>
              <a:rPr lang="cs-CZ" altLang="en-US" sz="2400" dirty="0">
                <a:latin typeface="Arial" charset="0"/>
              </a:rPr>
              <a:t>dislokované zlomeniny u mladých pacientů bez známek artrózy</a:t>
            </a:r>
          </a:p>
          <a:p>
            <a:endParaRPr lang="cs-CZ" altLang="en-US" sz="2400" dirty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cs-CZ" altLang="en-US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Možnosti</a:t>
            </a:r>
          </a:p>
          <a:p>
            <a:r>
              <a:rPr lang="cs-CZ" altLang="en-US" sz="2400" dirty="0">
                <a:latin typeface="Arial" charset="0"/>
              </a:rPr>
              <a:t>DHS (</a:t>
            </a:r>
            <a:r>
              <a:rPr lang="cs-CZ" altLang="en-US" sz="2400" dirty="0" err="1">
                <a:latin typeface="Arial" charset="0"/>
              </a:rPr>
              <a:t>dynamic</a:t>
            </a:r>
            <a:r>
              <a:rPr lang="cs-CZ" altLang="en-US" sz="2400" dirty="0">
                <a:latin typeface="Arial" charset="0"/>
              </a:rPr>
              <a:t> hip </a:t>
            </a:r>
            <a:r>
              <a:rPr lang="cs-CZ" altLang="en-US" sz="2400" dirty="0" err="1">
                <a:latin typeface="Arial" charset="0"/>
              </a:rPr>
              <a:t>screw</a:t>
            </a:r>
            <a:r>
              <a:rPr lang="cs-CZ" altLang="en-US" sz="2400" dirty="0">
                <a:latin typeface="Arial" charset="0"/>
              </a:rPr>
              <a:t>)</a:t>
            </a:r>
          </a:p>
          <a:p>
            <a:r>
              <a:rPr lang="cs-CZ" altLang="en-US" sz="2400" dirty="0">
                <a:latin typeface="Arial" charset="0"/>
              </a:rPr>
              <a:t>tahové šrouby</a:t>
            </a:r>
          </a:p>
          <a:p>
            <a:r>
              <a:rPr lang="cs-CZ" altLang="en-US" sz="2400" dirty="0">
                <a:latin typeface="Arial" charset="0"/>
              </a:rPr>
              <a:t>PFN (</a:t>
            </a:r>
            <a:r>
              <a:rPr lang="cs-CZ" altLang="en-US" sz="2400" dirty="0" err="1">
                <a:latin typeface="Arial" charset="0"/>
              </a:rPr>
              <a:t>proximal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femoral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nail</a:t>
            </a:r>
            <a:r>
              <a:rPr lang="cs-CZ" altLang="en-US" sz="2400" dirty="0">
                <a:latin typeface="Arial" charset="0"/>
              </a:rPr>
              <a:t>)</a:t>
            </a:r>
          </a:p>
          <a:p>
            <a:r>
              <a:rPr lang="cs-CZ" altLang="en-US" sz="2400" dirty="0">
                <a:latin typeface="Arial" charset="0"/>
              </a:rPr>
              <a:t>130° kondylární dlaha + tahový šroub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3215680" y="274638"/>
            <a:ext cx="5976664" cy="922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cs-CZ" altLang="en-US" sz="440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Terapie</a:t>
            </a:r>
            <a:endParaRPr lang="cs-CZ" altLang="en-US" sz="4400" dirty="0">
              <a:ln w="12700">
                <a:solidFill>
                  <a:srgbClr val="FFFF00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6009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1442" name="Picture 2" descr="https://www2.aofoundation.org/AOFileServerSurgery/MyPortalFiles?FilePath=/Surgery/en/_img/surgery/FurtherReading/PFxM2/6_6_1-10a-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1340768"/>
            <a:ext cx="5048250" cy="2333626"/>
          </a:xfrm>
          <a:prstGeom prst="rect">
            <a:avLst/>
          </a:prstGeom>
          <a:noFill/>
        </p:spPr>
      </p:pic>
      <p:pic>
        <p:nvPicPr>
          <p:cNvPr id="61444" name="Picture 4" descr="https://www2.aofoundation.org/AOFileServerSurgery/MyPortalFiles?FilePath=/Surgery/en/_img/surgery/FurtherReading/PFxM2/6_6_1-1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136" y="1340769"/>
            <a:ext cx="2906266" cy="2335035"/>
          </a:xfrm>
          <a:prstGeom prst="rect">
            <a:avLst/>
          </a:prstGeom>
          <a:noFill/>
        </p:spPr>
      </p:pic>
      <p:pic>
        <p:nvPicPr>
          <p:cNvPr id="6" name="Picture 2" descr="https://www2.aofoundation.org/AOFileServerSurgery/MyPortalFiles?FilePath=/Surgery/en/_img/surgery/FurtherReading/PFxM2/6_6_1-12a-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4005064"/>
            <a:ext cx="2987824" cy="252568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2639616" y="404665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en-US" dirty="0" err="1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osteosyntetické</a:t>
            </a:r>
            <a:r>
              <a:rPr lang="cs-CZ" altLang="en-US" dirty="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techniky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015880" y="551723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valgizační</a:t>
            </a:r>
            <a:r>
              <a:rPr lang="cs-CZ" sz="2000" dirty="0"/>
              <a:t> osteotomie, AO dlaha –</a:t>
            </a:r>
          </a:p>
          <a:p>
            <a:r>
              <a:rPr lang="cs-CZ" sz="2000" dirty="0"/>
              <a:t>opuštěná technika</a:t>
            </a:r>
          </a:p>
        </p:txBody>
      </p:sp>
    </p:spTree>
    <p:extLst>
      <p:ext uri="{BB962C8B-B14F-4D97-AF65-F5344CB8AC3E}">
        <p14:creationId xmlns:p14="http://schemas.microsoft.com/office/powerpoint/2010/main" val="3573123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9394" name="Picture 2" descr="http://www.med.wayne.edu/diagradiology/RSNA2003/DHS-DR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56302"/>
            <a:ext cx="3563888" cy="4701699"/>
          </a:xfrm>
          <a:prstGeom prst="rect">
            <a:avLst/>
          </a:prstGeom>
          <a:noFill/>
        </p:spPr>
      </p:pic>
      <p:pic>
        <p:nvPicPr>
          <p:cNvPr id="59396" name="Picture 4" descr="http://upload.wikimedia.org/wikipedia/commons/2/2b/Cdm_hip_hardware_369.jpg"/>
          <p:cNvPicPr>
            <a:picLocks noChangeAspect="1" noChangeArrowheads="1"/>
          </p:cNvPicPr>
          <p:nvPr/>
        </p:nvPicPr>
        <p:blipFill>
          <a:blip r:embed="rId4" cstate="print"/>
          <a:srcRect l="39641" t="16885" r="18830" b="15262"/>
          <a:stretch>
            <a:fillRect/>
          </a:stretch>
        </p:blipFill>
        <p:spPr bwMode="auto">
          <a:xfrm flipH="1">
            <a:off x="6888088" y="2177480"/>
            <a:ext cx="3779912" cy="4680520"/>
          </a:xfrm>
          <a:prstGeom prst="rect">
            <a:avLst/>
          </a:prstGeom>
          <a:noFill/>
        </p:spPr>
      </p:pic>
      <p:pic>
        <p:nvPicPr>
          <p:cNvPr id="5" name="Picture 7" descr="CH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6"/>
          <a:stretch>
            <a:fillRect/>
          </a:stretch>
        </p:blipFill>
        <p:spPr bwMode="auto">
          <a:xfrm>
            <a:off x="5159896" y="1"/>
            <a:ext cx="2736304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1703512" y="188640"/>
            <a:ext cx="3384376" cy="922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cs-CZ" altLang="en-US" sz="4400" dirty="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59688" y="260648"/>
            <a:ext cx="280831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sz="2000" dirty="0" err="1">
                <a:solidFill>
                  <a:schemeClr val="tx2">
                    <a:lumMod val="75000"/>
                  </a:schemeClr>
                </a:solidFill>
              </a:rPr>
              <a:t>Dynamic</a:t>
            </a:r>
            <a:r>
              <a:rPr lang="cs-CZ" alt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altLang="en-US" sz="2000" dirty="0" err="1">
                <a:solidFill>
                  <a:schemeClr val="tx2">
                    <a:lumMod val="75000"/>
                  </a:schemeClr>
                </a:solidFill>
              </a:rPr>
              <a:t>hip</a:t>
            </a:r>
            <a:r>
              <a:rPr lang="cs-CZ" alt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altLang="en-US" sz="2000" dirty="0" err="1">
                <a:solidFill>
                  <a:schemeClr val="tx2">
                    <a:lumMod val="75000"/>
                  </a:schemeClr>
                </a:solidFill>
              </a:rPr>
              <a:t>screw</a:t>
            </a:r>
            <a:endParaRPr lang="cs-CZ" alt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endParaRPr lang="cs-CZ" altLang="en-US" sz="2000" dirty="0"/>
          </a:p>
          <a:p>
            <a:r>
              <a:rPr lang="cs-CZ" altLang="en-US" sz="2000" dirty="0"/>
              <a:t>1962 </a:t>
            </a:r>
            <a:r>
              <a:rPr lang="cs-CZ" altLang="en-US" sz="2000" dirty="0" err="1"/>
              <a:t>Massie</a:t>
            </a:r>
            <a:endParaRPr lang="cs-CZ" altLang="en-US" sz="2000" dirty="0"/>
          </a:p>
          <a:p>
            <a:endParaRPr lang="cs-CZ" altLang="en-US" sz="2000" dirty="0"/>
          </a:p>
          <a:p>
            <a:r>
              <a:rPr lang="cs-CZ" altLang="en-US" sz="1600" dirty="0"/>
              <a:t>Richard </a:t>
            </a:r>
            <a:r>
              <a:rPr lang="cs-CZ" altLang="en-US" sz="1600" dirty="0" err="1"/>
              <a:t>Manufacturing</a:t>
            </a:r>
            <a:r>
              <a:rPr lang="cs-CZ" altLang="en-US" sz="1600" dirty="0"/>
              <a:t> Co., USA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4495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heelessonline.com/image3/hfx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1844824"/>
            <a:ext cx="4583702" cy="3600400"/>
          </a:xfrm>
          <a:prstGeom prst="rect">
            <a:avLst/>
          </a:prstGeom>
          <a:noFill/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4" name="Picture 9" descr="nof3hiks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1" y="1268760"/>
            <a:ext cx="4306009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639616" y="404665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dirty="0">
                <a:ln w="12700">
                  <a:solidFill>
                    <a:srgbClr val="FFFF00"/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tahové </a:t>
            </a:r>
            <a:r>
              <a:rPr lang="cs-CZ" altLang="en-US" dirty="0" err="1">
                <a:ln w="12700">
                  <a:solidFill>
                    <a:srgbClr val="FFFF00"/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šouby</a:t>
            </a:r>
            <a:r>
              <a:rPr lang="cs-CZ" altLang="en-US" dirty="0">
                <a:ln w="12700">
                  <a:solidFill>
                    <a:srgbClr val="FFFF00"/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- nutná správná indikace</a:t>
            </a:r>
          </a:p>
        </p:txBody>
      </p:sp>
    </p:spTree>
    <p:extLst>
      <p:ext uri="{BB962C8B-B14F-4D97-AF65-F5344CB8AC3E}">
        <p14:creationId xmlns:p14="http://schemas.microsoft.com/office/powerpoint/2010/main" val="1464913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5540" name="Picture 4" descr="Figure 5A: Gamma nail migration into the pelv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7388" y="332656"/>
            <a:ext cx="1900532" cy="2903592"/>
          </a:xfrm>
          <a:prstGeom prst="rect">
            <a:avLst/>
          </a:prstGeom>
          <a:noFill/>
        </p:spPr>
      </p:pic>
      <p:pic>
        <p:nvPicPr>
          <p:cNvPr id="65542" name="Picture 6" descr="http://synapse.koreamed.org/ArticleImage/1147HP/hp-24-117-g004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808" y="3313064"/>
            <a:ext cx="6012160" cy="3544937"/>
          </a:xfrm>
          <a:prstGeom prst="rect">
            <a:avLst/>
          </a:prstGeom>
          <a:noFill/>
        </p:spPr>
      </p:pic>
      <p:pic>
        <p:nvPicPr>
          <p:cNvPr id="65538" name="Picture 2" descr="http://ars.els-cdn.com/content/image/1-s2.0-S0020138399000911-g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0"/>
            <a:ext cx="3419475" cy="364807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863752" y="260649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dirty="0">
                <a:ln w="12700">
                  <a:solidFill>
                    <a:srgbClr val="FFFF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PFN – </a:t>
            </a:r>
            <a:r>
              <a:rPr lang="cs-CZ" altLang="en-US" dirty="0" err="1">
                <a:ln w="12700">
                  <a:solidFill>
                    <a:srgbClr val="FFFF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proximal</a:t>
            </a:r>
            <a:r>
              <a:rPr lang="cs-CZ" altLang="en-US" dirty="0">
                <a:ln w="12700">
                  <a:solidFill>
                    <a:srgbClr val="FFFF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altLang="en-US" dirty="0" err="1">
                <a:ln w="12700">
                  <a:solidFill>
                    <a:srgbClr val="FFFF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femoral</a:t>
            </a:r>
            <a:r>
              <a:rPr lang="cs-CZ" altLang="en-US" dirty="0">
                <a:ln w="12700">
                  <a:solidFill>
                    <a:srgbClr val="FFFF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altLang="en-US" dirty="0" err="1">
                <a:ln w="12700">
                  <a:solidFill>
                    <a:srgbClr val="FFFF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nail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29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cs-CZ" altLang="en-US" sz="2400" dirty="0">
                <a:ln w="12700">
                  <a:solidFill>
                    <a:srgbClr val="FFFF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130° kondylární dlaha</a:t>
            </a:r>
            <a:endParaRPr lang="en-US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411055"/>
            <a:ext cx="5765784" cy="496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57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2003698"/>
          </a:xfrm>
        </p:spPr>
        <p:txBody>
          <a:bodyPr/>
          <a:lstStyle/>
          <a:p>
            <a:r>
              <a:rPr lang="cs-CZ" dirty="0"/>
              <a:t>Statické: </a:t>
            </a:r>
          </a:p>
          <a:p>
            <a:pPr lvl="1"/>
            <a:r>
              <a:rPr lang="cs-CZ" dirty="0"/>
              <a:t>Pevné bez pohybu, zmírňují bolest, stabilizují končetinu</a:t>
            </a:r>
          </a:p>
          <a:p>
            <a:r>
              <a:rPr lang="cs-CZ" dirty="0"/>
              <a:t>Dynamické:</a:t>
            </a:r>
          </a:p>
          <a:p>
            <a:pPr lvl="1"/>
            <a:r>
              <a:rPr lang="cs-CZ" dirty="0"/>
              <a:t>Řízený pohyb, nahrazují ztracené či oslabené funkce svalů a kloubů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nauka o náhradě ztracených funkcí těla</a:t>
            </a:r>
          </a:p>
          <a:p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760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Aloplastika</a:t>
            </a:r>
            <a:endParaRPr lang="cs-CZ" altLang="en-US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lvl="1"/>
            <a:r>
              <a:rPr lang="cs-CZ" altLang="en-US" sz="2400" dirty="0">
                <a:latin typeface="Arial" charset="0"/>
              </a:rPr>
              <a:t>starší pacienti se známkami artrózy</a:t>
            </a:r>
          </a:p>
          <a:p>
            <a:pPr lvl="1"/>
            <a:r>
              <a:rPr lang="cs-CZ" altLang="en-US" sz="2400" dirty="0">
                <a:latin typeface="Arial" charset="0"/>
              </a:rPr>
              <a:t>dislokované zlomeniny</a:t>
            </a:r>
          </a:p>
          <a:p>
            <a:pPr lvl="1"/>
            <a:r>
              <a:rPr lang="cs-CZ" altLang="en-US" sz="2400" dirty="0">
                <a:latin typeface="Arial" charset="0"/>
              </a:rPr>
              <a:t>delší doba od úrazu</a:t>
            </a:r>
          </a:p>
          <a:p>
            <a:pPr lvl="1"/>
            <a:r>
              <a:rPr lang="cs-CZ" altLang="en-US" sz="2400" dirty="0">
                <a:latin typeface="Arial" charset="0"/>
              </a:rPr>
              <a:t>po delší době - nekróza hlavice či pakloub </a:t>
            </a:r>
          </a:p>
          <a:p>
            <a:pPr lvl="1"/>
            <a:endParaRPr lang="cs-CZ" altLang="en-US" sz="2400" dirty="0">
              <a:latin typeface="Arial" charset="0"/>
            </a:endParaRPr>
          </a:p>
          <a:p>
            <a:r>
              <a:rPr lang="cs-CZ" altLang="en-US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Možnosti</a:t>
            </a:r>
          </a:p>
          <a:p>
            <a:pPr lvl="1"/>
            <a:r>
              <a:rPr lang="cs-CZ" altLang="en-US" sz="2400" dirty="0">
                <a:latin typeface="Arial" charset="0"/>
              </a:rPr>
              <a:t>CKP</a:t>
            </a:r>
          </a:p>
          <a:p>
            <a:pPr lvl="1"/>
            <a:r>
              <a:rPr lang="cs-CZ" altLang="en-US" sz="2400" dirty="0">
                <a:latin typeface="Arial" charset="0"/>
              </a:rPr>
              <a:t>TEP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3215680" y="274638"/>
            <a:ext cx="5976664" cy="922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cs-CZ" altLang="en-US" sz="4400" dirty="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Terapie</a:t>
            </a:r>
          </a:p>
        </p:txBody>
      </p:sp>
    </p:spTree>
    <p:extLst>
      <p:ext uri="{BB962C8B-B14F-4D97-AF65-F5344CB8AC3E}">
        <p14:creationId xmlns:p14="http://schemas.microsoft.com/office/powerpoint/2010/main" val="3896099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67" y="1018173"/>
            <a:ext cx="3628931" cy="5198199"/>
          </a:xfrm>
          <a:prstGeom prst="rect">
            <a:avLst/>
          </a:prstGeom>
        </p:spPr>
      </p:pic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983611"/>
            <a:ext cx="3457575" cy="5267325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35560" y="188640"/>
            <a:ext cx="3600400" cy="708972"/>
          </a:xfrm>
        </p:spPr>
        <p:txBody>
          <a:bodyPr/>
          <a:lstStyle/>
          <a:p>
            <a:r>
              <a:rPr lang="cs-CZ" sz="3200" dirty="0">
                <a:solidFill>
                  <a:srgbClr val="FFFF00"/>
                </a:solidFill>
              </a:rPr>
              <a:t>žena, 86 let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D7ECC-E914-46DA-ACB0-42B8C6D0A5A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09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23592" y="332656"/>
            <a:ext cx="3538736" cy="778098"/>
          </a:xfrm>
        </p:spPr>
        <p:txBody>
          <a:bodyPr/>
          <a:lstStyle/>
          <a:p>
            <a:r>
              <a:rPr lang="cs-CZ" sz="3200" dirty="0">
                <a:solidFill>
                  <a:srgbClr val="FFFF00"/>
                </a:solidFill>
              </a:rPr>
              <a:t>muž, 80 let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Obrázek 6" descr="Výřez obrazovky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9"/>
          <a:stretch/>
        </p:blipFill>
        <p:spPr>
          <a:xfrm>
            <a:off x="2999657" y="1152948"/>
            <a:ext cx="2696007" cy="5048250"/>
          </a:xfrm>
          <a:prstGeom prst="rect">
            <a:avLst/>
          </a:prstGeo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4146"/>
            <a:ext cx="2590332" cy="50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71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4081463" y="2565401"/>
            <a:ext cx="6553200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4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Osteosyntézy femuru</a:t>
            </a:r>
            <a:endParaRPr lang="cs-CZ" sz="4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915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1F7E11-1C26-49C6-A968-52CA2A8C2AA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872634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Osteosyntéza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AO princip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osteosyntézy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(klasifikace zlomenin, indikace k jejich ošetření)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domácí instrumentaria (Poldi Kladno, Medin Nové Město)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propracovanější instrumentaria se speciální indikací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None/>
              <a:defRPr/>
            </a:pP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34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008627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r>
              <a:rPr lang="cs-CZ" altLang="cs-CZ" sz="3200"/>
              <a:t>xx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72000" indent="0">
              <a:buSzPct val="50000"/>
              <a:buNone/>
            </a:pPr>
            <a:endParaRPr lang="cs-CZ" altLang="cs-CZ" dirty="0"/>
          </a:p>
          <a:p>
            <a:pPr>
              <a:buSzPct val="50000"/>
              <a:buFont typeface="Wingdings" panose="05000000000000000000" pitchFamily="2" charset="2"/>
              <a:buNone/>
            </a:pPr>
            <a:endParaRPr lang="cs-CZ" altLang="cs-CZ" dirty="0">
              <a:latin typeface="Verdana" panose="020B0604030504040204" pitchFamily="34" charset="0"/>
            </a:endParaRPr>
          </a:p>
        </p:txBody>
      </p:sp>
      <p:pic>
        <p:nvPicPr>
          <p:cNvPr id="51204" name="Picture 4" descr="li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50038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50f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27338"/>
            <a:ext cx="2900363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51f0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0" y="0"/>
            <a:ext cx="250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64f0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2997200"/>
            <a:ext cx="3538537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810000" y="6000751"/>
            <a:ext cx="42862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Různé druhy </a:t>
            </a:r>
            <a:r>
              <a:rPr lang="cs-CZ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osteosyntézy</a:t>
            </a:r>
            <a:endParaRPr lang="cs-CZ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9" name="Zástupný symbol pro číslo snímku 8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35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462347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5627688" cy="633412"/>
          </a:xfrm>
        </p:spPr>
        <p:txBody>
          <a:bodyPr/>
          <a:lstStyle/>
          <a:p>
            <a:pPr>
              <a:defRPr/>
            </a:pPr>
            <a:r>
              <a:rPr lang="cs-CZ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Osteosyntéza dlahou</a:t>
            </a:r>
          </a:p>
        </p:txBody>
      </p:sp>
      <p:pic>
        <p:nvPicPr>
          <p:cNvPr id="53251" name="Picture 3" descr="femur_dla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0576"/>
            <a:ext cx="2185988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femur_dla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0"/>
            <a:ext cx="3043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51f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060576"/>
            <a:ext cx="371951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36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09015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5194300" cy="633412"/>
          </a:xfrm>
        </p:spPr>
        <p:txBody>
          <a:bodyPr/>
          <a:lstStyle/>
          <a:p>
            <a:pPr>
              <a:defRPr/>
            </a:pPr>
            <a:r>
              <a:rPr lang="cs-CZ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Hřebování diafýzy</a:t>
            </a:r>
          </a:p>
        </p:txBody>
      </p:sp>
      <p:pic>
        <p:nvPicPr>
          <p:cNvPr id="54275" name="Picture 3" descr="femur_hr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51f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25638"/>
            <a:ext cx="57245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37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120452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Hřebování</a:t>
            </a:r>
            <a:r>
              <a:rPr 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diafýzy</a:t>
            </a:r>
          </a:p>
        </p:txBody>
      </p:sp>
      <p:pic>
        <p:nvPicPr>
          <p:cNvPr id="55299" name="Picture 3" descr="51f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836614"/>
            <a:ext cx="4318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51f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36614"/>
            <a:ext cx="3787775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50f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836613"/>
            <a:ext cx="213518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38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706430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633413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Úhlové dlahy na femur</a:t>
            </a:r>
          </a:p>
        </p:txBody>
      </p:sp>
      <p:pic>
        <p:nvPicPr>
          <p:cNvPr id="56323" name="Picture 3" descr="dlaha_femor_subtr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500"/>
            <a:ext cx="23812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femur_dist_uhl_dla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4" y="620714"/>
            <a:ext cx="518318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39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49657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Dlahy</a:t>
            </a:r>
          </a:p>
          <a:p>
            <a:r>
              <a:rPr lang="cs-CZ" dirty="0"/>
              <a:t>Klouby</a:t>
            </a:r>
          </a:p>
          <a:p>
            <a:r>
              <a:rPr lang="cs-CZ" dirty="0"/>
              <a:t>Třmeny</a:t>
            </a:r>
          </a:p>
          <a:p>
            <a:r>
              <a:rPr lang="cs-CZ" dirty="0"/>
              <a:t>Tahy</a:t>
            </a:r>
          </a:p>
          <a:p>
            <a:r>
              <a:rPr lang="cs-CZ" dirty="0"/>
              <a:t>Peloty</a:t>
            </a:r>
          </a:p>
          <a:p>
            <a:r>
              <a:rPr lang="cs-CZ" dirty="0"/>
              <a:t>Pomocné díly (návleky)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 jejich části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Ortézy</a:t>
            </a:r>
          </a:p>
        </p:txBody>
      </p:sp>
    </p:spTree>
    <p:extLst>
      <p:ext uri="{BB962C8B-B14F-4D97-AF65-F5344CB8AC3E}">
        <p14:creationId xmlns:p14="http://schemas.microsoft.com/office/powerpoint/2010/main" val="3491252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2024063" y="620714"/>
            <a:ext cx="8001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implantáty pro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osteosyntézu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v oblasti kloubů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1500189"/>
            <a:ext cx="429577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8ED849-C5E4-4F8D-BFFB-AEE0923749E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129250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633413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Speciální implantát - LISS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5843588" cy="4525963"/>
          </a:xfrm>
        </p:spPr>
        <p:txBody>
          <a:bodyPr/>
          <a:lstStyle/>
          <a:p>
            <a:pPr>
              <a:lnSpc>
                <a:spcPct val="12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šrouby se po dotažení pevně fixují k dlaze (jsou úhlově stabilní)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dlaha se nepřikládá těsně na kost (lepší pro cévní zásobení kosti)</a:t>
            </a:r>
          </a:p>
          <a:p>
            <a:pPr>
              <a:lnSpc>
                <a:spcPct val="120000"/>
              </a:lnSpc>
              <a:defRPr/>
            </a:pP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>
              <a:lnSpc>
                <a:spcPct val="120000"/>
              </a:lnSpc>
              <a:buSzPct val="50000"/>
              <a:buFont typeface="Wingdings" pitchFamily="2" charset="2"/>
              <a:buNone/>
              <a:defRPr/>
            </a:pP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8372" name="Picture 4" descr="femur_li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4" y="620714"/>
            <a:ext cx="28273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41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4213965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s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47339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28D7A5-F3D5-4396-9112-EC2EF525ABA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057575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0" y="0"/>
            <a:ext cx="9144000" cy="1052736"/>
          </a:xfrm>
          <a:prstGeom prst="rect">
            <a:avLst/>
          </a:prstGeom>
          <a:solidFill>
            <a:schemeClr val="tx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524000" y="0"/>
            <a:ext cx="9144000" cy="102535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Degenerativní </a:t>
            </a:r>
            <a:r>
              <a:rPr lang="cs-CZ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onem</a:t>
            </a:r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kyčle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2166910" y="1357298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dirty="0" err="1">
                <a:solidFill>
                  <a:srgbClr val="FF0000"/>
                </a:solidFill>
                <a:latin typeface="Calibri" pitchFamily="34" charset="0"/>
                <a:ea typeface="+mj-ea"/>
                <a:cs typeface="Calibri" pitchFamily="34" charset="0"/>
              </a:rPr>
              <a:t>Osteoartróza</a:t>
            </a:r>
            <a:endParaRPr lang="cs-CZ" sz="4400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3" name="Zástupný symbol pro obsah 2"/>
          <p:cNvSpPr>
            <a:spLocks noGrp="1"/>
          </p:cNvSpPr>
          <p:nvPr>
            <p:ph idx="4294967295"/>
          </p:nvPr>
        </p:nvSpPr>
        <p:spPr>
          <a:xfrm>
            <a:off x="2166910" y="2428876"/>
            <a:ext cx="8229600" cy="4429125"/>
          </a:xfrm>
        </p:spPr>
        <p:txBody>
          <a:bodyPr/>
          <a:lstStyle/>
          <a:p>
            <a:pPr eaLnBrk="1" hangingPunct="1"/>
            <a:endParaRPr lang="cs-CZ" altLang="cs-CZ" sz="2400" dirty="0">
              <a:latin typeface="Arial" charset="0"/>
            </a:endParaRPr>
          </a:p>
          <a:p>
            <a:pPr eaLnBrk="1" hangingPunct="1"/>
            <a:r>
              <a:rPr lang="cs-CZ" altLang="cs-CZ" sz="3200" dirty="0">
                <a:latin typeface="Calibri" pitchFamily="34" charset="0"/>
                <a:cs typeface="Calibri" pitchFamily="34" charset="0"/>
              </a:rPr>
              <a:t>nezánětlivé degenerativní kloubní onemocnění charakterizované degradací kloubní chrupavky</a:t>
            </a:r>
          </a:p>
          <a:p>
            <a:pPr eaLnBrk="1" hangingPunct="1"/>
            <a:r>
              <a:rPr lang="cs-CZ" altLang="cs-CZ" sz="3200" dirty="0">
                <a:latin typeface="Calibri" pitchFamily="34" charset="0"/>
                <a:cs typeface="Calibri" pitchFamily="34" charset="0"/>
              </a:rPr>
              <a:t>kyčle, kolena, ruce a drobné klouby páteře</a:t>
            </a:r>
          </a:p>
        </p:txBody>
      </p:sp>
    </p:spTree>
    <p:extLst>
      <p:ext uri="{BB962C8B-B14F-4D97-AF65-F5344CB8AC3E}">
        <p14:creationId xmlns:p14="http://schemas.microsoft.com/office/powerpoint/2010/main" val="1059459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Nadpis 1"/>
          <p:cNvSpPr>
            <a:spLocks noGrp="1"/>
          </p:cNvSpPr>
          <p:nvPr>
            <p:ph type="title" idx="4294967295"/>
          </p:nvPr>
        </p:nvSpPr>
        <p:spPr>
          <a:xfrm>
            <a:off x="2063750" y="620713"/>
            <a:ext cx="8229600" cy="5000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320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Osteoartróza</a:t>
            </a:r>
          </a:p>
        </p:txBody>
      </p:sp>
      <p:sp>
        <p:nvSpPr>
          <p:cNvPr id="5123" name="Zástupný symbol pro obsah 2"/>
          <p:cNvSpPr txBox="1">
            <a:spLocks/>
          </p:cNvSpPr>
          <p:nvPr/>
        </p:nvSpPr>
        <p:spPr bwMode="auto">
          <a:xfrm>
            <a:off x="5621339" y="549276"/>
            <a:ext cx="37433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altLang="cs-CZ" b="1"/>
              <a:t>Projevy: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/>
              <a:t>zúžení kloubní štěrbiny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/>
              <a:t>úbytek kostní hmoty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/>
              <a:t>změny měkkých tkání</a:t>
            </a:r>
          </a:p>
          <a:p>
            <a:pPr marL="342900" indent="-342900">
              <a:spcBef>
                <a:spcPct val="20000"/>
              </a:spcBef>
            </a:pPr>
            <a:endParaRPr lang="cs-CZ" altLang="cs-CZ"/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2063751" y="2852738"/>
            <a:ext cx="2684463" cy="500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Coxartróza</a:t>
            </a:r>
            <a:endParaRPr lang="cs-CZ" sz="3200" b="1" dirty="0">
              <a:solidFill>
                <a:srgbClr val="ED1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6816726" y="2781301"/>
            <a:ext cx="2682875" cy="5000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Gonartróza</a:t>
            </a:r>
            <a:endParaRPr lang="cs-CZ" sz="3200" b="1" dirty="0">
              <a:solidFill>
                <a:srgbClr val="ED1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126" name="Picture 5" descr="image_artro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5039" y="3440113"/>
            <a:ext cx="388937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3"/>
          <a:srcRect l="1399" t="25000" r="79311" b="37500"/>
          <a:stretch>
            <a:fillRect/>
          </a:stretch>
        </p:blipFill>
        <p:spPr bwMode="auto">
          <a:xfrm>
            <a:off x="6816725" y="3352801"/>
            <a:ext cx="2027238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6523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Nadpis 1"/>
          <p:cNvSpPr>
            <a:spLocks noGrp="1"/>
          </p:cNvSpPr>
          <p:nvPr>
            <p:ph type="title" idx="4294967295"/>
          </p:nvPr>
        </p:nvSpPr>
        <p:spPr>
          <a:xfrm>
            <a:off x="2063750" y="620713"/>
            <a:ext cx="8229600" cy="5000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3200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Coxartróza</a:t>
            </a:r>
            <a:r>
              <a:rPr lang="cs-CZ" sz="3200" dirty="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cs-CZ" sz="3200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Gonartróza</a:t>
            </a:r>
            <a:endParaRPr lang="cs-CZ" sz="3200" dirty="0">
              <a:solidFill>
                <a:srgbClr val="ED1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0" y="1571626"/>
            <a:ext cx="8229600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altLang="cs-CZ" sz="2400" b="1">
                <a:latin typeface="Arial" charset="0"/>
              </a:rPr>
              <a:t>Rizikové faktory:</a:t>
            </a:r>
          </a:p>
          <a:p>
            <a:pPr eaLnBrk="1" hangingPunct="1">
              <a:buFont typeface="Arial" charset="0"/>
              <a:buNone/>
            </a:pPr>
            <a:endParaRPr lang="cs-CZ" altLang="cs-CZ" sz="2400" b="1">
              <a:latin typeface="Arial" charset="0"/>
            </a:endParaRPr>
          </a:p>
          <a:p>
            <a:pPr eaLnBrk="1" hangingPunct="1"/>
            <a:r>
              <a:rPr lang="cs-CZ" altLang="cs-CZ" sz="2400" b="1">
                <a:latin typeface="Arial" charset="0"/>
              </a:rPr>
              <a:t>Věk</a:t>
            </a:r>
          </a:p>
          <a:p>
            <a:pPr eaLnBrk="1" hangingPunct="1"/>
            <a:r>
              <a:rPr lang="cs-CZ" altLang="cs-CZ" sz="2400">
                <a:latin typeface="Arial" charset="0"/>
              </a:rPr>
              <a:t>Pohlaví</a:t>
            </a:r>
          </a:p>
          <a:p>
            <a:pPr eaLnBrk="1" hangingPunct="1"/>
            <a:r>
              <a:rPr lang="cs-CZ" altLang="cs-CZ" sz="2400">
                <a:latin typeface="Arial" charset="0"/>
              </a:rPr>
              <a:t>Genetická predispozice</a:t>
            </a:r>
          </a:p>
          <a:p>
            <a:pPr eaLnBrk="1" hangingPunct="1"/>
            <a:r>
              <a:rPr lang="cs-CZ" altLang="cs-CZ" sz="2400">
                <a:latin typeface="Arial" charset="0"/>
              </a:rPr>
              <a:t>Úrazy</a:t>
            </a:r>
          </a:p>
          <a:p>
            <a:pPr eaLnBrk="1" hangingPunct="1"/>
            <a:r>
              <a:rPr lang="cs-CZ" altLang="cs-CZ" sz="2400" b="1">
                <a:latin typeface="Arial" charset="0"/>
              </a:rPr>
              <a:t>Obezita</a:t>
            </a:r>
          </a:p>
          <a:p>
            <a:pPr eaLnBrk="1" hangingPunct="1"/>
            <a:r>
              <a:rPr lang="cs-CZ" altLang="cs-CZ" sz="2400">
                <a:latin typeface="Arial" charset="0"/>
              </a:rPr>
              <a:t>Etnické a geografické vlivy</a:t>
            </a:r>
          </a:p>
        </p:txBody>
      </p:sp>
    </p:spTree>
    <p:extLst>
      <p:ext uri="{BB962C8B-B14F-4D97-AF65-F5344CB8AC3E}">
        <p14:creationId xmlns:p14="http://schemas.microsoft.com/office/powerpoint/2010/main" val="3649087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Nadpis 1"/>
          <p:cNvSpPr>
            <a:spLocks noGrp="1"/>
          </p:cNvSpPr>
          <p:nvPr>
            <p:ph type="title" idx="4294967295"/>
          </p:nvPr>
        </p:nvSpPr>
        <p:spPr>
          <a:xfrm>
            <a:off x="2063750" y="620713"/>
            <a:ext cx="8229600" cy="5000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3200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Coxartróza</a:t>
            </a:r>
            <a:r>
              <a:rPr lang="cs-CZ" sz="3200" dirty="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cs-CZ" sz="3200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Gonartróza</a:t>
            </a:r>
            <a:endParaRPr lang="cs-CZ" sz="3200" dirty="0">
              <a:solidFill>
                <a:srgbClr val="ED1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171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0" y="1571626"/>
            <a:ext cx="8229600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altLang="cs-CZ" sz="2400" b="1">
                <a:latin typeface="Arial" charset="0"/>
              </a:rPr>
              <a:t>Projevy onemocnění:</a:t>
            </a:r>
          </a:p>
          <a:p>
            <a:pPr eaLnBrk="1" hangingPunct="1">
              <a:buFont typeface="Arial" charset="0"/>
              <a:buNone/>
            </a:pPr>
            <a:endParaRPr lang="cs-CZ" altLang="cs-CZ" sz="2400" b="1">
              <a:latin typeface="Arial" charset="0"/>
            </a:endParaRPr>
          </a:p>
          <a:p>
            <a:pPr eaLnBrk="1" hangingPunct="1"/>
            <a:r>
              <a:rPr lang="cs-CZ" altLang="cs-CZ" sz="2400">
                <a:latin typeface="Arial" charset="0"/>
              </a:rPr>
              <a:t>Bolest (postupná progrese)</a:t>
            </a:r>
          </a:p>
          <a:p>
            <a:pPr eaLnBrk="1" hangingPunct="1"/>
            <a:r>
              <a:rPr lang="cs-CZ" altLang="cs-CZ" sz="2400">
                <a:latin typeface="Arial" charset="0"/>
              </a:rPr>
              <a:t>Hluboko v kyčli, někdy propagace – páteř, koleno</a:t>
            </a:r>
          </a:p>
          <a:p>
            <a:pPr eaLnBrk="1" hangingPunct="1"/>
            <a:r>
              <a:rPr lang="cs-CZ" altLang="cs-CZ" sz="2400">
                <a:latin typeface="Arial" charset="0"/>
              </a:rPr>
              <a:t>Námahová bolest, zlepšení v klidu</a:t>
            </a:r>
          </a:p>
          <a:p>
            <a:pPr eaLnBrk="1" hangingPunct="1"/>
            <a:r>
              <a:rPr lang="cs-CZ" altLang="cs-CZ" sz="2400">
                <a:latin typeface="Arial" charset="0"/>
              </a:rPr>
              <a:t>Startovací obtíže, ranní ztuhlost</a:t>
            </a:r>
          </a:p>
          <a:p>
            <a:pPr eaLnBrk="1" hangingPunct="1"/>
            <a:r>
              <a:rPr lang="cs-CZ" altLang="cs-CZ" sz="2400">
                <a:latin typeface="Arial" charset="0"/>
              </a:rPr>
              <a:t>Stádia dekompenzace</a:t>
            </a:r>
          </a:p>
          <a:p>
            <a:pPr eaLnBrk="1" hangingPunct="1"/>
            <a:r>
              <a:rPr lang="cs-CZ" altLang="cs-CZ" sz="2400">
                <a:latin typeface="Arial" charset="0"/>
              </a:rPr>
              <a:t>Svalové kontraktury, omezení pohybu = kulhání, opěrné pomůcky</a:t>
            </a:r>
          </a:p>
          <a:p>
            <a:pPr eaLnBrk="1" hangingPunct="1"/>
            <a:endParaRPr lang="cs-CZ" altLang="cs-CZ" sz="2400">
              <a:latin typeface="Arial" charset="0"/>
            </a:endParaRPr>
          </a:p>
          <a:p>
            <a:pPr eaLnBrk="1" hangingPunct="1"/>
            <a:endParaRPr lang="cs-CZ" altLang="cs-CZ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78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Nadpis 1"/>
          <p:cNvSpPr>
            <a:spLocks noGrp="1"/>
          </p:cNvSpPr>
          <p:nvPr>
            <p:ph type="title" idx="4294967295"/>
          </p:nvPr>
        </p:nvSpPr>
        <p:spPr>
          <a:xfrm>
            <a:off x="2063750" y="620713"/>
            <a:ext cx="8229600" cy="5000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320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Coxartróza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0" y="1571626"/>
            <a:ext cx="8229600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altLang="cs-CZ" sz="2400" b="1" dirty="0">
                <a:latin typeface="Arial" charset="0"/>
              </a:rPr>
              <a:t>Terapie:</a:t>
            </a:r>
          </a:p>
          <a:p>
            <a:pPr eaLnBrk="1" hangingPunct="1">
              <a:buFont typeface="Arial" charset="0"/>
              <a:buNone/>
            </a:pPr>
            <a:endParaRPr lang="cs-CZ" altLang="cs-CZ" sz="2400" b="1" dirty="0">
              <a:latin typeface="Arial" charset="0"/>
            </a:endParaRPr>
          </a:p>
          <a:p>
            <a:pPr eaLnBrk="1" hangingPunct="1"/>
            <a:r>
              <a:rPr lang="cs-CZ" altLang="cs-CZ" sz="2400" dirty="0">
                <a:latin typeface="Arial" charset="0"/>
              </a:rPr>
              <a:t>Nefarmakologická (pohyb, adekvátní tělesná váha)</a:t>
            </a:r>
          </a:p>
          <a:p>
            <a:pPr eaLnBrk="1" hangingPunct="1"/>
            <a:endParaRPr lang="cs-CZ" altLang="cs-CZ" sz="2400" dirty="0">
              <a:latin typeface="Arial" charset="0"/>
            </a:endParaRPr>
          </a:p>
          <a:p>
            <a:pPr eaLnBrk="1" hangingPunct="1"/>
            <a:r>
              <a:rPr lang="cs-CZ" altLang="cs-CZ" sz="2400" dirty="0">
                <a:latin typeface="Arial" charset="0"/>
              </a:rPr>
              <a:t>Farmakologická  (analgetika, </a:t>
            </a:r>
            <a:r>
              <a:rPr lang="cs-CZ" altLang="cs-CZ" sz="2400" dirty="0" err="1">
                <a:latin typeface="Arial" charset="0"/>
              </a:rPr>
              <a:t>chondroprotektiva</a:t>
            </a:r>
            <a:r>
              <a:rPr lang="cs-CZ" altLang="cs-CZ" sz="2400" dirty="0">
                <a:latin typeface="Arial" charset="0"/>
              </a:rPr>
              <a:t>)</a:t>
            </a:r>
          </a:p>
          <a:p>
            <a:pPr eaLnBrk="1" hangingPunct="1"/>
            <a:endParaRPr lang="cs-CZ" altLang="cs-CZ" sz="2400" dirty="0">
              <a:latin typeface="Arial" charset="0"/>
            </a:endParaRPr>
          </a:p>
          <a:p>
            <a:pPr eaLnBrk="1" hangingPunct="1"/>
            <a:r>
              <a:rPr lang="cs-CZ" altLang="cs-CZ" sz="2400" b="1" dirty="0">
                <a:latin typeface="Arial" charset="0"/>
              </a:rPr>
              <a:t>Chirurgická</a:t>
            </a:r>
          </a:p>
        </p:txBody>
      </p:sp>
    </p:spTree>
    <p:extLst>
      <p:ext uri="{BB962C8B-B14F-4D97-AF65-F5344CB8AC3E}">
        <p14:creationId xmlns:p14="http://schemas.microsoft.com/office/powerpoint/2010/main" val="1956624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Nadpis 1"/>
          <p:cNvSpPr>
            <a:spLocks noGrp="1"/>
          </p:cNvSpPr>
          <p:nvPr>
            <p:ph type="title" idx="4294967295"/>
          </p:nvPr>
        </p:nvSpPr>
        <p:spPr>
          <a:xfrm>
            <a:off x="2063750" y="404813"/>
            <a:ext cx="8229600" cy="5000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3200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Coxartróza</a:t>
            </a:r>
            <a:r>
              <a:rPr lang="cs-CZ" sz="3200" dirty="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cs-CZ" sz="3200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Gonartróza</a:t>
            </a:r>
            <a:endParaRPr lang="cs-CZ" sz="3200" dirty="0">
              <a:solidFill>
                <a:srgbClr val="ED1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267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0" y="981076"/>
            <a:ext cx="8572500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altLang="cs-CZ" sz="2400" b="1">
                <a:latin typeface="Arial" charset="0"/>
              </a:rPr>
              <a:t>Terapie:</a:t>
            </a:r>
          </a:p>
          <a:p>
            <a:pPr eaLnBrk="1" hangingPunct="1"/>
            <a:endParaRPr lang="cs-CZ" altLang="cs-CZ" sz="800">
              <a:latin typeface="Arial" charset="0"/>
            </a:endParaRPr>
          </a:p>
          <a:p>
            <a:pPr eaLnBrk="1" hangingPunct="1"/>
            <a:r>
              <a:rPr lang="cs-CZ" altLang="cs-CZ" sz="2400">
                <a:latin typeface="Arial" charset="0"/>
              </a:rPr>
              <a:t>Chirurgická </a:t>
            </a:r>
            <a:r>
              <a:rPr lang="cs-CZ" altLang="cs-CZ" sz="2400">
                <a:latin typeface="Arial" charset="0"/>
                <a:cs typeface="Arial" charset="0"/>
              </a:rPr>
              <a:t>– Implantace totální endoprotézy (</a:t>
            </a:r>
            <a:r>
              <a:rPr lang="cs-CZ" altLang="cs-CZ" sz="2400" b="1">
                <a:latin typeface="Arial" charset="0"/>
                <a:cs typeface="Arial" charset="0"/>
              </a:rPr>
              <a:t>TEP</a:t>
            </a:r>
            <a:r>
              <a:rPr lang="cs-CZ" altLang="cs-CZ" sz="2400">
                <a:latin typeface="Arial" charset="0"/>
                <a:cs typeface="Arial" charset="0"/>
              </a:rPr>
              <a:t>). </a:t>
            </a:r>
          </a:p>
          <a:p>
            <a:pPr eaLnBrk="1" hangingPunct="1"/>
            <a:endParaRPr lang="cs-CZ" altLang="cs-CZ" sz="2400">
              <a:latin typeface="Arial" charset="0"/>
            </a:endParaRPr>
          </a:p>
          <a:p>
            <a:pPr eaLnBrk="1" hangingPunct="1"/>
            <a:endParaRPr lang="cs-CZ" altLang="cs-CZ" sz="2400">
              <a:latin typeface="Arial" charset="0"/>
            </a:endParaRPr>
          </a:p>
        </p:txBody>
      </p:sp>
      <p:pic>
        <p:nvPicPr>
          <p:cNvPr id="11268" name="Picture 14" descr="C:\Documents and Settings\rdcuser\My Documents\My Pictures\artrosis\knee_arthroplasty_intro01-c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4063" y="2276475"/>
            <a:ext cx="3105150" cy="4419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69" name="Obrázek 1"/>
          <p:cNvPicPr>
            <a:picLocks noChangeAspect="1"/>
          </p:cNvPicPr>
          <p:nvPr/>
        </p:nvPicPr>
        <p:blipFill>
          <a:blip r:embed="rId3"/>
          <a:srcRect r="70744" b="18573"/>
          <a:stretch>
            <a:fillRect/>
          </a:stretch>
        </p:blipFill>
        <p:spPr bwMode="auto">
          <a:xfrm>
            <a:off x="3935413" y="2255838"/>
            <a:ext cx="28194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9487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2"/>
          <a:srcRect l="31496" t="17496" r="28473" b="8411"/>
          <a:stretch>
            <a:fillRect/>
          </a:stretch>
        </p:blipFill>
        <p:spPr bwMode="auto">
          <a:xfrm>
            <a:off x="3792538" y="1912938"/>
            <a:ext cx="3562350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/>
          <a:srcRect l="48553" t="28857" r="25188" b="10764"/>
          <a:stretch>
            <a:fillRect/>
          </a:stretch>
        </p:blipFill>
        <p:spPr bwMode="auto">
          <a:xfrm>
            <a:off x="1524001" y="333376"/>
            <a:ext cx="28813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4"/>
          <a:srcRect l="36098" t="29745" r="43561" b="23880"/>
          <a:stretch>
            <a:fillRect/>
          </a:stretch>
        </p:blipFill>
        <p:spPr bwMode="auto">
          <a:xfrm>
            <a:off x="6240464" y="2393950"/>
            <a:ext cx="261143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/>
          <a:srcRect l="34129" t="35533" r="44545" b="15991"/>
          <a:stretch>
            <a:fillRect/>
          </a:stretch>
        </p:blipFill>
        <p:spPr bwMode="auto">
          <a:xfrm>
            <a:off x="8328026" y="0"/>
            <a:ext cx="2339975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063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/>
              <a:t>nauka o náhradě ztracených funkcí těla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Ortézy: </a:t>
            </a:r>
          </a:p>
          <a:p>
            <a:pPr lvl="1"/>
            <a:r>
              <a:rPr lang="cs-CZ" dirty="0"/>
              <a:t>sériové nebo individuální</a:t>
            </a:r>
          </a:p>
          <a:p>
            <a:pPr lvl="1"/>
            <a:r>
              <a:rPr lang="cs-CZ" dirty="0"/>
              <a:t>trupové nebo končetinové</a:t>
            </a:r>
          </a:p>
          <a:p>
            <a:pPr lvl="1"/>
            <a:r>
              <a:rPr lang="cs-CZ" dirty="0"/>
              <a:t>fixační (omezují pohyb)</a:t>
            </a:r>
          </a:p>
          <a:p>
            <a:pPr lvl="1"/>
            <a:r>
              <a:rPr lang="cs-CZ" dirty="0"/>
              <a:t>korekční (upravují postavení) </a:t>
            </a:r>
          </a:p>
          <a:p>
            <a:pPr lvl="1"/>
            <a:r>
              <a:rPr lang="cs-CZ" dirty="0"/>
              <a:t>extenční (narovnávají končetinu)</a:t>
            </a:r>
          </a:p>
          <a:p>
            <a:pPr lvl="1"/>
            <a:r>
              <a:rPr lang="cs-CZ" dirty="0"/>
              <a:t>vyrovnávající (mechanicky délku)</a:t>
            </a:r>
          </a:p>
          <a:p>
            <a:pPr lvl="1"/>
            <a:r>
              <a:rPr lang="cs-CZ" dirty="0"/>
              <a:t>podpěrné (odlehčují od zatížení)</a:t>
            </a:r>
          </a:p>
          <a:p>
            <a:pPr lvl="1"/>
            <a:r>
              <a:rPr lang="cs-CZ" dirty="0"/>
              <a:t>Pracovní (HKK se špatným úchopem) 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dirty="0"/>
              <a:t>Dynamické </a:t>
            </a:r>
          </a:p>
          <a:p>
            <a:endParaRPr lang="cs-CZ" dirty="0"/>
          </a:p>
          <a:p>
            <a:r>
              <a:rPr lang="cs-CZ" dirty="0"/>
              <a:t>Statické </a:t>
            </a:r>
          </a:p>
        </p:txBody>
      </p:sp>
    </p:spTree>
    <p:extLst>
      <p:ext uri="{BB962C8B-B14F-4D97-AF65-F5344CB8AC3E}">
        <p14:creationId xmlns:p14="http://schemas.microsoft.com/office/powerpoint/2010/main" val="650227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C:\Documents and Settings\rdcuser\My Documents\My Pictures\HIP\hip_arthroplasty_surgery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851" y="260350"/>
            <a:ext cx="1935163" cy="21780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1" name="Picture 7" descr="C:\Documents and Settings\rdcuser\My Documents\My Pictures\HIP\hip_arthroplasty_surgery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7201" y="2492375"/>
            <a:ext cx="1992313" cy="2241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2" name="Picture 8" descr="C:\Documents and Settings\rdcuser\My Documents\My Pictures\HIP\hip_arthroplasty_surgery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9750" y="4533901"/>
            <a:ext cx="2006600" cy="22574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2293" name="Rectangle 16"/>
          <p:cNvSpPr>
            <a:spLocks noGrp="1" noChangeArrowheads="1"/>
          </p:cNvSpPr>
          <p:nvPr>
            <p:ph type="title"/>
          </p:nvPr>
        </p:nvSpPr>
        <p:spPr>
          <a:xfrm>
            <a:off x="2011364" y="404813"/>
            <a:ext cx="8466137" cy="1447800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cs-CZ" altLang="cs-CZ" sz="6000">
                <a:solidFill>
                  <a:srgbClr val="FF0000"/>
                </a:solidFill>
                <a:latin typeface="Comic Sans MS" pitchFamily="66" charset="0"/>
              </a:rPr>
              <a:t>TEP</a:t>
            </a:r>
            <a:br>
              <a:rPr lang="cs-CZ" altLang="cs-CZ" sz="6000">
                <a:solidFill>
                  <a:srgbClr val="FF0000"/>
                </a:solidFill>
                <a:latin typeface="Comic Sans MS" pitchFamily="66" charset="0"/>
              </a:rPr>
            </a:br>
            <a:r>
              <a:rPr lang="cs-CZ" altLang="cs-CZ" sz="3200">
                <a:solidFill>
                  <a:srgbClr val="FF0000"/>
                </a:solidFill>
                <a:latin typeface="Comic Sans MS" pitchFamily="66" charset="0"/>
              </a:rPr>
              <a:t>kyčelního kloubu</a:t>
            </a:r>
            <a:r>
              <a:rPr lang="cs-CZ" altLang="cs-CZ" sz="600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12294" name="Picture 18" descr="C:\Documents and Settings\rdcuser\My Documents\My Pictures\HIP\hip_arthroplasty_surgery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75664" y="4533901"/>
            <a:ext cx="1989137" cy="2238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5" name="Picture 19" descr="C:\Documents and Settings\rdcuser\My Documents\My Pictures\HIP\hip_arthroplasty_surgery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43926" y="2330450"/>
            <a:ext cx="1920875" cy="21605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6" name="Picture 20" descr="C:\Documents and Settings\rdcuser\My Documents\My Pictures\HIP\hip_arthroplasty_surgery0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36000" y="188913"/>
            <a:ext cx="1828800" cy="2057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6351" y="1916114"/>
            <a:ext cx="4659313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39698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CoCrMoMetallkop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0238" y="1187451"/>
            <a:ext cx="18732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7" descr="lesteny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7800" y="692150"/>
            <a:ext cx="3887788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 descr="trilogy_acetabular_cu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7850" y="692151"/>
            <a:ext cx="19113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 descr="uk_pic_cem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1676" y="4443414"/>
            <a:ext cx="24479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1" y="3851276"/>
            <a:ext cx="25558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Obrázek 1"/>
          <p:cNvPicPr>
            <a:picLocks noChangeAspect="1"/>
          </p:cNvPicPr>
          <p:nvPr/>
        </p:nvPicPr>
        <p:blipFill>
          <a:blip r:embed="rId7"/>
          <a:srcRect l="28818" r="25426"/>
          <a:stretch>
            <a:fillRect/>
          </a:stretch>
        </p:blipFill>
        <p:spPr bwMode="auto">
          <a:xfrm>
            <a:off x="1992313" y="3500438"/>
            <a:ext cx="2614612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21221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>
                <a:solidFill>
                  <a:schemeClr val="bg1"/>
                </a:solidFill>
              </a:rPr>
              <a:t>nar.  1952, objednán na TEP</a:t>
            </a:r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00"/>
          <a:stretch>
            <a:fillRect/>
          </a:stretch>
        </p:blipFill>
        <p:spPr bwMode="auto">
          <a:xfrm>
            <a:off x="1692166" y="508000"/>
            <a:ext cx="3929063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4000" y="428625"/>
            <a:ext cx="857250" cy="357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/>
          </a:p>
        </p:txBody>
      </p:sp>
      <p:pic>
        <p:nvPicPr>
          <p:cNvPr id="17920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9937" r="68745" b="45903"/>
          <a:stretch>
            <a:fillRect/>
          </a:stretch>
        </p:blipFill>
        <p:spPr bwMode="auto">
          <a:xfrm>
            <a:off x="5810250" y="508000"/>
            <a:ext cx="428625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52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4004833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>
                <a:solidFill>
                  <a:srgbClr val="FFFF00"/>
                </a:solidFill>
                <a:latin typeface="Verdana" panose="020B0604030504040204" pitchFamily="34" charset="0"/>
              </a:rPr>
              <a:t>nar. 1980, posttraumatická artróza</a:t>
            </a: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6" r="61800" b="24522"/>
          <a:stretch>
            <a:fillRect/>
          </a:stretch>
        </p:blipFill>
        <p:spPr bwMode="auto">
          <a:xfrm>
            <a:off x="1524000" y="415926"/>
            <a:ext cx="5715000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53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7850919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3" t="5870" r="32434"/>
          <a:stretch>
            <a:fillRect/>
          </a:stretch>
        </p:blipFill>
        <p:spPr bwMode="auto">
          <a:xfrm>
            <a:off x="1524000" y="214314"/>
            <a:ext cx="4032250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t="23756" r="40726" b="4976"/>
          <a:stretch>
            <a:fillRect/>
          </a:stretch>
        </p:blipFill>
        <p:spPr bwMode="auto">
          <a:xfrm>
            <a:off x="6383338" y="0"/>
            <a:ext cx="4284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09875" y="285751"/>
            <a:ext cx="63579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Zlomenina krčku řešená endoprotézou</a:t>
            </a:r>
          </a:p>
        </p:txBody>
      </p:sp>
      <p:sp>
        <p:nvSpPr>
          <p:cNvPr id="181253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D86FFB-DFDE-40DA-BA04-D2E5C8D698D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451101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151314" y="274638"/>
            <a:ext cx="6059487" cy="1282700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Necementované TEP - femur</a:t>
            </a:r>
          </a:p>
        </p:txBody>
      </p:sp>
      <p:pic>
        <p:nvPicPr>
          <p:cNvPr id="183299" name="Picture 3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7414"/>
            <a:ext cx="2693988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4" descr="tephiup07f0f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4" y="2349500"/>
            <a:ext cx="33496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5" descr="tephiup07f01b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5479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2" name="Picture 6" descr="tephiup07f01d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2349500"/>
            <a:ext cx="30607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55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4056637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274638"/>
            <a:ext cx="5410200" cy="633412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Necementované jamky</a:t>
            </a:r>
          </a:p>
        </p:txBody>
      </p:sp>
      <p:pic>
        <p:nvPicPr>
          <p:cNvPr id="184323" name="Picture 3" descr="tephiup07f0ff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254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4" descr="tephiup07f01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939926"/>
            <a:ext cx="5148262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56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5453096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r="36130"/>
          <a:stretch>
            <a:fillRect/>
          </a:stretch>
        </p:blipFill>
        <p:spPr bwMode="auto">
          <a:xfrm>
            <a:off x="1524000" y="228600"/>
            <a:ext cx="721518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TextovéPole 2"/>
          <p:cNvSpPr txBox="1">
            <a:spLocks noChangeArrowheads="1"/>
          </p:cNvSpPr>
          <p:nvPr/>
        </p:nvSpPr>
        <p:spPr bwMode="auto">
          <a:xfrm>
            <a:off x="6953251" y="214313"/>
            <a:ext cx="1889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Verdana" panose="020B0604030504040204" pitchFamily="34" charset="0"/>
              </a:rPr>
              <a:t>TEP Aesculap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452689" y="6396038"/>
            <a:ext cx="7286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typická cementovaná endoprotéza</a:t>
            </a:r>
          </a:p>
        </p:txBody>
      </p:sp>
      <p:sp>
        <p:nvSpPr>
          <p:cNvPr id="18534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57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725500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8582" r="10332" b="1486"/>
          <a:stretch>
            <a:fillRect/>
          </a:stretch>
        </p:blipFill>
        <p:spPr bwMode="auto">
          <a:xfrm>
            <a:off x="1703389" y="60326"/>
            <a:ext cx="8675687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952625" y="714375"/>
            <a:ext cx="40005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hybridní TEP</a:t>
            </a:r>
          </a:p>
          <a:p>
            <a:pPr eaLnBrk="1" hangingPunct="1">
              <a:defRPr/>
            </a:pPr>
            <a:endParaRPr lang="cs-CZ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necementovaná jamka, cementovaný dřík</a:t>
            </a:r>
          </a:p>
          <a:p>
            <a:pPr eaLnBrk="1" hangingPunct="1">
              <a:defRPr/>
            </a:pPr>
            <a:r>
              <a:rPr lang="cs-CZ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Zimmer</a:t>
            </a:r>
            <a:endParaRPr lang="cs-CZ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67439" y="785813"/>
            <a:ext cx="40719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cementovaná TEP</a:t>
            </a:r>
          </a:p>
          <a:p>
            <a:pPr eaLnBrk="1" hangingPunct="1">
              <a:defRPr/>
            </a:pPr>
            <a:endParaRPr lang="cs-CZ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Biomet</a:t>
            </a:r>
            <a:endParaRPr lang="cs-CZ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842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58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772697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95500" y="857250"/>
            <a:ext cx="8072438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Selhání TEP – uvolnění nebo opotřebování</a:t>
            </a: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Běžná životnost TEP je 20 let</a:t>
            </a: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Uvolnění – septické / aseptické</a:t>
            </a: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vyšetření:</a:t>
            </a: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RTG</a:t>
            </a: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scintigrafie</a:t>
            </a: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zánětlivé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markery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krvi</a:t>
            </a:r>
          </a:p>
        </p:txBody>
      </p:sp>
      <p:sp>
        <p:nvSpPr>
          <p:cNvPr id="199683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59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868053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DKK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8124"/>
          <a:stretch/>
        </p:blipFill>
        <p:spPr>
          <a:xfrm>
            <a:off x="5484310" y="314925"/>
            <a:ext cx="2627588" cy="67565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366" y="467951"/>
            <a:ext cx="2938572" cy="6279909"/>
          </a:xfrm>
          <a:prstGeom prst="rect">
            <a:avLst/>
          </a:prstGeom>
        </p:spPr>
      </p:pic>
      <p:pic>
        <p:nvPicPr>
          <p:cNvPr id="7" name="Obrázek 6" descr="Obsah obrázku oblečení, nošení, černá, ochranný oděv&#10;&#10;Popis byl vytvořen automaticky">
            <a:extLst>
              <a:ext uri="{FF2B5EF4-FFF2-40B4-BE49-F238E27FC236}">
                <a16:creationId xmlns:a16="http://schemas.microsoft.com/office/drawing/2014/main" id="{9F3DBD97-2015-47C4-9F8F-45DBDE95A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63" y="1423625"/>
            <a:ext cx="3897248" cy="533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191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</p:spPr>
        <p:txBody>
          <a:bodyPr/>
          <a:lstStyle/>
          <a:p>
            <a:pPr>
              <a:defRPr/>
            </a:pP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nar. 1935, 14 let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poop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., bez opotřebení jamky (Poldi Kladno)</a:t>
            </a: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r="53786"/>
          <a:stretch>
            <a:fillRect/>
          </a:stretch>
        </p:blipFill>
        <p:spPr bwMode="auto">
          <a:xfrm>
            <a:off x="1524001" y="404814"/>
            <a:ext cx="3857625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3" t="19926" r="62064" b="52399"/>
          <a:stretch>
            <a:fillRect/>
          </a:stretch>
        </p:blipFill>
        <p:spPr bwMode="auto">
          <a:xfrm>
            <a:off x="5381626" y="500064"/>
            <a:ext cx="5286375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60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9673739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6" b="6812"/>
          <a:stretch>
            <a:fillRect/>
          </a:stretch>
        </p:blipFill>
        <p:spPr bwMode="auto">
          <a:xfrm>
            <a:off x="1524000" y="3429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4001" y="428625"/>
            <a:ext cx="1000125" cy="357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/>
          </a:p>
        </p:txBody>
      </p:sp>
      <p:sp>
        <p:nvSpPr>
          <p:cNvPr id="6" name="TextovéPole 5"/>
          <p:cNvSpPr txBox="1"/>
          <p:nvPr/>
        </p:nvSpPr>
        <p:spPr>
          <a:xfrm>
            <a:off x="5953125" y="1071563"/>
            <a:ext cx="4286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nar. 1932</a:t>
            </a: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předělání jamky i dříku</a:t>
            </a:r>
          </a:p>
        </p:txBody>
      </p:sp>
      <p:sp>
        <p:nvSpPr>
          <p:cNvPr id="203781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61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353696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r="69084" b="2834"/>
          <a:stretch>
            <a:fillRect/>
          </a:stretch>
        </p:blipFill>
        <p:spPr bwMode="auto">
          <a:xfrm>
            <a:off x="1524000" y="333376"/>
            <a:ext cx="34925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r="60779"/>
          <a:stretch>
            <a:fillRect/>
          </a:stretch>
        </p:blipFill>
        <p:spPr bwMode="auto">
          <a:xfrm>
            <a:off x="6491288" y="620714"/>
            <a:ext cx="4176712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66876" y="1"/>
            <a:ext cx="87868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hybrid – uvolnění dříku, předělání</a:t>
            </a:r>
          </a:p>
        </p:txBody>
      </p:sp>
      <p:sp>
        <p:nvSpPr>
          <p:cNvPr id="204805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823D9D-54CF-4621-91D7-B0F2B75BAB2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41014403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6" r="56395"/>
          <a:stretch>
            <a:fillRect/>
          </a:stretch>
        </p:blipFill>
        <p:spPr bwMode="auto">
          <a:xfrm>
            <a:off x="1524000" y="0"/>
            <a:ext cx="4427538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37" b="5510"/>
          <a:stretch>
            <a:fillRect/>
          </a:stretch>
        </p:blipFill>
        <p:spPr bwMode="auto">
          <a:xfrm>
            <a:off x="6130926" y="0"/>
            <a:ext cx="4537075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7"/>
          <p:cNvSpPr txBox="1">
            <a:spLocks noChangeArrowheads="1"/>
          </p:cNvSpPr>
          <p:nvPr/>
        </p:nvSpPr>
        <p:spPr bwMode="auto">
          <a:xfrm>
            <a:off x="1524001" y="188913"/>
            <a:ext cx="37476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Jamka – </a:t>
            </a: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Burch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-Schneiderova dlaha</a:t>
            </a:r>
          </a:p>
        </p:txBody>
      </p:sp>
      <p:sp>
        <p:nvSpPr>
          <p:cNvPr id="5" name="Obdélník 4"/>
          <p:cNvSpPr/>
          <p:nvPr/>
        </p:nvSpPr>
        <p:spPr>
          <a:xfrm>
            <a:off x="6167439" y="1"/>
            <a:ext cx="1000125" cy="428625"/>
          </a:xfrm>
          <a:prstGeom prst="rect">
            <a:avLst/>
          </a:prstGeom>
          <a:solidFill>
            <a:srgbClr val="001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881688" y="5857876"/>
            <a:ext cx="45005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sekundárně předělán i dřík</a:t>
            </a:r>
          </a:p>
        </p:txBody>
      </p:sp>
      <p:sp>
        <p:nvSpPr>
          <p:cNvPr id="205831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63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7198661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09814" y="2214563"/>
            <a:ext cx="75009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Luxace endoprotézy</a:t>
            </a: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 ohrožen kdykoli, i léta po operaci</a:t>
            </a:r>
          </a:p>
        </p:txBody>
      </p:sp>
      <p:sp>
        <p:nvSpPr>
          <p:cNvPr id="208899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C502CD-B611-43EA-90FD-4AD030B4533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403876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Luxace TEP</a:t>
            </a:r>
          </a:p>
        </p:txBody>
      </p:sp>
      <p:pic>
        <p:nvPicPr>
          <p:cNvPr id="209923" name="Picture 3" descr="07f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28" y="1196975"/>
            <a:ext cx="601186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65</a:t>
            </a:fld>
            <a:endParaRPr lang="cs-CZ" altLang="cs-CZ" sz="1400"/>
          </a:p>
        </p:txBody>
      </p:sp>
      <p:pic>
        <p:nvPicPr>
          <p:cNvPr id="5" name="Picture 2" descr="fig13bkhiami">
            <a:extLst>
              <a:ext uri="{FF2B5EF4-FFF2-40B4-BE49-F238E27FC236}">
                <a16:creationId xmlns:a16="http://schemas.microsoft.com/office/drawing/2014/main" id="{0C5789FF-6D40-47E0-B523-B0499B11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504" y="1196975"/>
            <a:ext cx="3846513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0066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Řešení komplikací TEP kyčle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229600" cy="4924425"/>
          </a:xfrm>
        </p:spPr>
        <p:txBody>
          <a:bodyPr/>
          <a:lstStyle/>
          <a:p>
            <a:pPr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r>
              <a:rPr lang="cs-CZ" dirty="0">
                <a:solidFill>
                  <a:srgbClr val="0000FF"/>
                </a:solidFill>
              </a:rPr>
              <a:t>luxace: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zakloubení bez/s anestezií, operací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ortéza,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sádrová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spika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reoperace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(výměna komponent)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extrakce TEP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r>
              <a:rPr lang="cs-CZ" dirty="0">
                <a:solidFill>
                  <a:srgbClr val="0000FF"/>
                </a:solidFill>
              </a:rPr>
              <a:t>infekce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proplachová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drenáž, antibiotika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dočasné vyjmutí TEP, proplach nebo nosič s antibiotikem,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spacer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trvalé vyjmutí endoprotézy</a:t>
            </a:r>
          </a:p>
        </p:txBody>
      </p:sp>
      <p:sp>
        <p:nvSpPr>
          <p:cNvPr id="2119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66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9303886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809876" y="1428751"/>
            <a:ext cx="6429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Infekt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septické uvolnění endoprotézy</a:t>
            </a:r>
          </a:p>
        </p:txBody>
      </p:sp>
      <p:sp>
        <p:nvSpPr>
          <p:cNvPr id="21299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3909C-236E-479B-B9D0-B2BE9B1661B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3602136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Infekční uvolnění TEP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96975"/>
            <a:ext cx="9144000" cy="533400"/>
          </a:xfrm>
        </p:spPr>
        <p:txBody>
          <a:bodyPr/>
          <a:lstStyle/>
          <a:p>
            <a:pPr>
              <a:lnSpc>
                <a:spcPct val="8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po vytlučení zaveden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spacer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(cement s gentamycinem</a:t>
            </a:r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</a:t>
            </a:r>
          </a:p>
          <a:p>
            <a:pPr>
              <a:lnSpc>
                <a:spcPct val="80000"/>
              </a:lnSpc>
              <a:buSzPct val="50000"/>
              <a:buFont typeface="Wingdings" pitchFamily="2" charset="2"/>
              <a:buNone/>
              <a:defRPr/>
            </a:pP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14020" name="Picture 4" descr="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2133600"/>
            <a:ext cx="31305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1" name="Picture 5" descr="P10900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6" y="2133600"/>
            <a:ext cx="33305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2" name="Picture 6" descr="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2133600"/>
            <a:ext cx="29813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68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9875500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1031" descr="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4" y="914400"/>
            <a:ext cx="22574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1032"/>
          <p:cNvSpPr txBox="1">
            <a:spLocks noChangeArrowheads="1"/>
          </p:cNvSpPr>
          <p:nvPr/>
        </p:nvSpPr>
        <p:spPr bwMode="auto">
          <a:xfrm>
            <a:off x="5316538" y="6019800"/>
            <a:ext cx="406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extrakce</a:t>
            </a: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TP</a:t>
            </a:r>
            <a:endParaRPr lang="en-GB" sz="1800" dirty="0">
              <a:latin typeface="Times New Roman" pitchFamily="18" charset="0"/>
            </a:endParaRPr>
          </a:p>
        </p:txBody>
      </p:sp>
      <p:sp>
        <p:nvSpPr>
          <p:cNvPr id="37897" name="Text Box 1033"/>
          <p:cNvSpPr txBox="1">
            <a:spLocks noChangeArrowheads="1"/>
          </p:cNvSpPr>
          <p:nvPr/>
        </p:nvSpPr>
        <p:spPr bwMode="auto">
          <a:xfrm>
            <a:off x="2336801" y="6096000"/>
            <a:ext cx="331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SPACER</a:t>
            </a:r>
          </a:p>
        </p:txBody>
      </p:sp>
      <p:pic>
        <p:nvPicPr>
          <p:cNvPr id="215045" name="Picture 1034" descr="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914400"/>
            <a:ext cx="27352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6" name="Picture 1035" descr="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914400"/>
            <a:ext cx="26860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0" name="Text Box 1036"/>
          <p:cNvSpPr txBox="1">
            <a:spLocks noChangeArrowheads="1"/>
          </p:cNvSpPr>
          <p:nvPr/>
        </p:nvSpPr>
        <p:spPr bwMode="auto">
          <a:xfrm>
            <a:off x="7688264" y="6019801"/>
            <a:ext cx="2708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reimplantace</a:t>
            </a:r>
            <a:r>
              <a:rPr lang="cs-CZ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TP </a:t>
            </a:r>
            <a:r>
              <a:rPr lang="cs-CZ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necement</a:t>
            </a:r>
            <a:r>
              <a:rPr lang="cs-CZ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cs-CZ" sz="1800" dirty="0">
                <a:latin typeface="Times New Roman" pitchFamily="18" charset="0"/>
              </a:rPr>
              <a:t>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08214" y="0"/>
            <a:ext cx="66196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cs-CZ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Dvojdobé řešení infekce TEP</a:t>
            </a:r>
            <a:endParaRPr kumimoji="1" lang="en-GB" sz="4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49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A42122-E01B-4FAB-8E07-B3F4F094DE0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69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362745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oblečení&#10;&#10;Popis byl vytvořen automaticky">
            <a:extLst>
              <a:ext uri="{FF2B5EF4-FFF2-40B4-BE49-F238E27FC236}">
                <a16:creationId xmlns:a16="http://schemas.microsoft.com/office/drawing/2014/main" id="{74F33782-A885-422F-8956-7C176D1F8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89420"/>
            <a:ext cx="10753200" cy="3145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8119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r="65909" b="4475"/>
          <a:stretch>
            <a:fillRect/>
          </a:stretch>
        </p:blipFill>
        <p:spPr bwMode="auto">
          <a:xfrm>
            <a:off x="1666876" y="214314"/>
            <a:ext cx="3851275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 r="62689" b="3845"/>
          <a:stretch>
            <a:fillRect/>
          </a:stretch>
        </p:blipFill>
        <p:spPr bwMode="auto">
          <a:xfrm>
            <a:off x="6310313" y="142876"/>
            <a:ext cx="4214812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70</a:t>
            </a:fld>
            <a:endParaRPr lang="cs-CZ" altLang="cs-CZ" sz="1400"/>
          </a:p>
        </p:txBody>
      </p:sp>
      <p:sp>
        <p:nvSpPr>
          <p:cNvPr id="5" name="TextovéPole 4"/>
          <p:cNvSpPr txBox="1"/>
          <p:nvPr/>
        </p:nvSpPr>
        <p:spPr>
          <a:xfrm>
            <a:off x="2024064" y="5857876"/>
            <a:ext cx="57864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komplikace – zlomenina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spaceru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07933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Vytlučená endoprotéza kyčle</a:t>
            </a:r>
          </a:p>
        </p:txBody>
      </p:sp>
      <p:pic>
        <p:nvPicPr>
          <p:cNvPr id="217091" name="Picture 3" descr="6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333750"/>
            <a:ext cx="72358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2" name="Picture 4" descr="skenova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412" y="571500"/>
            <a:ext cx="31273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19289" y="1125539"/>
            <a:ext cx="5329237" cy="2016125"/>
          </a:xfrm>
        </p:spPr>
        <p:txBody>
          <a:bodyPr/>
          <a:lstStyle/>
          <a:p>
            <a:pPr>
              <a:buSzPct val="50000"/>
              <a:buFont typeface="Wingdings" pitchFamily="2" charset="2"/>
              <a:buChar char="q"/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vytlučení endoprotézy</a:t>
            </a:r>
          </a:p>
          <a:p>
            <a:pPr>
              <a:buSzPct val="50000"/>
              <a:buFont typeface="Wingdings" pitchFamily="2" charset="2"/>
              <a:buChar char="q"/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zavedení řetízků s antibiotikem</a:t>
            </a:r>
          </a:p>
          <a:p>
            <a:pPr>
              <a:buSzPct val="50000"/>
              <a:buFontTx/>
              <a:buNone/>
              <a:defRPr/>
            </a:pP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SzPct val="50000"/>
              <a:buFont typeface="Wingdings" pitchFamily="2" charset="2"/>
              <a:buChar char="q"/>
              <a:defRPr/>
            </a:pP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1709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71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137222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95564" y="1428750"/>
            <a:ext cx="7286625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Periprotetická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zlomenina</a:t>
            </a: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vyžaduje dobrou rekonstrukci proximálního femuru</a:t>
            </a: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Endoprotéza je ohrožena uvolněním i zánětem</a:t>
            </a:r>
          </a:p>
        </p:txBody>
      </p:sp>
      <p:sp>
        <p:nvSpPr>
          <p:cNvPr id="220163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1B144B-6EED-42CB-BE22-7F640B632D7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5872290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74639"/>
            <a:ext cx="4619625" cy="1354137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Zlomenina </a:t>
            </a:r>
            <a:r>
              <a:rPr lang="cs-CZ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periprotetická</a:t>
            </a:r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1187" name="Picture 3" descr="07f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6" r="16100" b="13020"/>
          <a:stretch>
            <a:fillRect/>
          </a:stretch>
        </p:blipFill>
        <p:spPr bwMode="auto">
          <a:xfrm>
            <a:off x="6708776" y="0"/>
            <a:ext cx="3959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73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3619092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Zlomenina v oblasti TEP</a:t>
            </a:r>
          </a:p>
        </p:txBody>
      </p:sp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r="13283"/>
          <a:stretch>
            <a:fillRect/>
          </a:stretch>
        </p:blipFill>
        <p:spPr bwMode="auto">
          <a:xfrm>
            <a:off x="2351089" y="1008064"/>
            <a:ext cx="8137525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381751" y="1071564"/>
            <a:ext cx="1357313" cy="642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2213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74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1185251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 t="10121"/>
          <a:stretch>
            <a:fillRect/>
          </a:stretch>
        </p:blipFill>
        <p:spPr bwMode="auto">
          <a:xfrm>
            <a:off x="2793617" y="147035"/>
            <a:ext cx="786765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75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6517323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Pakloub </a:t>
            </a:r>
            <a:r>
              <a:rPr lang="cs-CZ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femoru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s TEP</a:t>
            </a:r>
          </a:p>
        </p:txBody>
      </p:sp>
      <p:pic>
        <p:nvPicPr>
          <p:cNvPr id="224259" name="Picture 3" descr="skenovat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47738"/>
            <a:ext cx="3448050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4" descr="skenovt0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908050"/>
            <a:ext cx="32893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76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1456542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5F5DE8-713D-4F3D-A271-725B107CA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2688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E7E20AF-0406-47B9-9CB8-7640670FF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479425"/>
            <a:ext cx="7772400" cy="865188"/>
          </a:xfrm>
        </p:spPr>
        <p:txBody>
          <a:bodyPr/>
          <a:lstStyle/>
          <a:p>
            <a:br>
              <a:rPr lang="cs-CZ" altLang="cs-CZ" sz="3800"/>
            </a:br>
            <a:r>
              <a:rPr lang="cs-CZ" altLang="cs-CZ" sz="3800"/>
              <a:t>Meralgia paresthetica</a:t>
            </a:r>
            <a:br>
              <a:rPr lang="cs-CZ" altLang="cs-CZ" sz="3800"/>
            </a:br>
            <a:endParaRPr lang="cs-CZ" altLang="cs-CZ" sz="380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2A05A3D-E66A-438B-9BE4-D2F771361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Komprese n.cutaneus femoris lateralis při průchodu na stehno ve fibrozním kanálu fascia lata mediálně od SIAS</a:t>
            </a:r>
          </a:p>
          <a:p>
            <a:r>
              <a:rPr lang="cs-CZ" altLang="cs-CZ"/>
              <a:t>Pálivé bolesti a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  hypestesie na zevní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   ploše stehna</a:t>
            </a:r>
          </a:p>
          <a:p>
            <a:endParaRPr lang="cs-CZ" altLang="cs-CZ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AB84AD44-CF44-43FE-BCD3-DC5E73673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141664"/>
            <a:ext cx="3213100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924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4BC4FCE-12D1-4C7A-B7B0-F26A12568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Hunterův kanál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907B479-2C7C-497E-A136-689E449BB4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400"/>
              <a:t>N.saphenus při průchodu pod šlachou m.adductor magnus asi 10cm nad patelou</a:t>
            </a:r>
          </a:p>
          <a:p>
            <a:r>
              <a:rPr lang="cs-CZ" altLang="cs-CZ" sz="2400"/>
              <a:t>Inervace mediální plochy kolena a tuberositas tibie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F685626F-AA20-4B2E-9ACC-26E1F535EDA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838" y="3716338"/>
            <a:ext cx="2419350" cy="247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4" name="Picture 8">
            <a:extLst>
              <a:ext uri="{FF2B5EF4-FFF2-40B4-BE49-F238E27FC236}">
                <a16:creationId xmlns:a16="http://schemas.microsoft.com/office/drawing/2014/main" id="{A403DC17-00B9-42A8-BA9A-CC9CDF6B3F9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4789" y="2060575"/>
            <a:ext cx="2562225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02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791" y="3068640"/>
            <a:ext cx="270933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45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34" y="260352"/>
            <a:ext cx="7116234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9285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2941C3A-A750-4BB5-8FBA-0E58C9DE9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Syndrom m.piriformis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E7B0AB0-0E05-40D7-989D-358E7E8CD91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400"/>
              <a:t>úžinový sy n.ischiadicus</a:t>
            </a:r>
          </a:p>
          <a:p>
            <a:r>
              <a:rPr lang="cs-CZ" altLang="cs-CZ" sz="2400"/>
              <a:t>vzácný</a:t>
            </a:r>
          </a:p>
          <a:p>
            <a:r>
              <a:rPr lang="cs-CZ" altLang="cs-CZ" sz="2400"/>
              <a:t>komprese nervu tuhými vlákny m.piriformis při průchodu skrze foramen infrapiriforme</a:t>
            </a:r>
          </a:p>
          <a:p>
            <a:r>
              <a:rPr lang="cs-CZ" altLang="cs-CZ" sz="2400"/>
              <a:t>Bolesti v hýždi, brnění s propagací po zadní ploše stehna a bérce</a:t>
            </a:r>
          </a:p>
        </p:txBody>
      </p:sp>
      <p:pic>
        <p:nvPicPr>
          <p:cNvPr id="20485" name="Picture 5">
            <a:extLst>
              <a:ext uri="{FF2B5EF4-FFF2-40B4-BE49-F238E27FC236}">
                <a16:creationId xmlns:a16="http://schemas.microsoft.com/office/drawing/2014/main" id="{43715CC4-7D0D-4C83-B4DA-A0F70F53973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4426" y="4437063"/>
            <a:ext cx="2189163" cy="2189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D50C83C9-3007-4218-98A5-E8D5C8402A2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164" y="1196976"/>
            <a:ext cx="3240087" cy="319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2054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Meralgia</a:t>
            </a:r>
            <a:r>
              <a:rPr lang="cs-CZ" dirty="0"/>
              <a:t> </a:t>
            </a:r>
            <a:r>
              <a:rPr lang="cs-CZ" dirty="0" err="1"/>
              <a:t>paresthetica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Útlak </a:t>
            </a:r>
            <a:r>
              <a:rPr lang="cs-CZ" b="1" i="1" dirty="0"/>
              <a:t>n. </a:t>
            </a:r>
            <a:r>
              <a:rPr lang="cs-CZ" b="1" i="1" dirty="0" err="1"/>
              <a:t>cutaneus</a:t>
            </a:r>
            <a:r>
              <a:rPr lang="cs-CZ" b="1" i="1" dirty="0"/>
              <a:t> </a:t>
            </a:r>
            <a:r>
              <a:rPr lang="cs-CZ" b="1" i="1" dirty="0" err="1"/>
              <a:t>femoris</a:t>
            </a:r>
            <a:r>
              <a:rPr lang="cs-CZ" b="1" i="1" dirty="0"/>
              <a:t> </a:t>
            </a:r>
            <a:r>
              <a:rPr lang="cs-CZ" b="1" i="1" dirty="0" err="1"/>
              <a:t>lateralis</a:t>
            </a:r>
            <a:endParaRPr lang="cs-CZ" b="1" i="1" dirty="0"/>
          </a:p>
          <a:p>
            <a:r>
              <a:rPr lang="cs-CZ" dirty="0"/>
              <a:t>Parestezie/bolesti na zevní ploše </a:t>
            </a:r>
          </a:p>
          <a:p>
            <a:pPr>
              <a:buNone/>
            </a:pPr>
            <a:r>
              <a:rPr lang="cs-CZ" dirty="0"/>
              <a:t>		stehna</a:t>
            </a:r>
          </a:p>
          <a:p>
            <a:r>
              <a:rPr lang="cs-CZ" dirty="0"/>
              <a:t>Dispozice – obezita, těsný oděv</a:t>
            </a:r>
          </a:p>
          <a:p>
            <a:r>
              <a:rPr lang="cs-CZ" dirty="0"/>
              <a:t>Terapie – režimová opatření, </a:t>
            </a:r>
          </a:p>
          <a:p>
            <a:pPr>
              <a:buNone/>
            </a:pPr>
            <a:r>
              <a:rPr lang="cs-CZ" dirty="0"/>
              <a:t>		NSA, obstřik </a:t>
            </a:r>
            <a:r>
              <a:rPr lang="cs-CZ" dirty="0" err="1"/>
              <a:t>kortioidy</a:t>
            </a:r>
            <a:r>
              <a:rPr lang="cs-CZ" dirty="0"/>
              <a:t>, </a:t>
            </a:r>
          </a:p>
          <a:p>
            <a:pPr>
              <a:buNone/>
            </a:pPr>
            <a:r>
              <a:rPr lang="cs-CZ" dirty="0"/>
              <a:t>		(operační resekce)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(</a:t>
            </a:r>
            <a:r>
              <a:rPr lang="cs-CZ" dirty="0" err="1"/>
              <a:t>Iatrogenní</a:t>
            </a:r>
            <a:r>
              <a:rPr lang="cs-CZ" dirty="0"/>
              <a:t> poškození po operacích kyčle s předním přístupem či ASK kyčle)</a:t>
            </a:r>
          </a:p>
        </p:txBody>
      </p:sp>
      <p:pic>
        <p:nvPicPr>
          <p:cNvPr id="17410" name="Picture 2" descr="Výsledek obrázku pro meralgia paresthet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8432" y="2422452"/>
            <a:ext cx="3312368" cy="3312368"/>
          </a:xfrm>
          <a:prstGeom prst="rect">
            <a:avLst/>
          </a:prstGeom>
          <a:noFill/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DCCCAF1-EB70-4724-B428-2DB7480C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900" y="0"/>
            <a:ext cx="3213100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5025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m. </a:t>
            </a:r>
            <a:r>
              <a:rPr lang="cs-CZ" dirty="0" err="1"/>
              <a:t>piriformis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8112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Útlak více nervů – </a:t>
            </a:r>
            <a:r>
              <a:rPr lang="cs-CZ" b="1" i="1" dirty="0"/>
              <a:t>n. </a:t>
            </a:r>
            <a:r>
              <a:rPr lang="cs-CZ" b="1" i="1" dirty="0" err="1"/>
              <a:t>gluteus</a:t>
            </a:r>
            <a:r>
              <a:rPr lang="cs-CZ" b="1" i="1" dirty="0"/>
              <a:t> sup. </a:t>
            </a:r>
            <a:r>
              <a:rPr lang="cs-CZ" b="1" i="1" dirty="0" err="1"/>
              <a:t>et</a:t>
            </a:r>
            <a:r>
              <a:rPr lang="cs-CZ" b="1" i="1" dirty="0"/>
              <a:t> </a:t>
            </a:r>
            <a:r>
              <a:rPr lang="cs-CZ" b="1" i="1" dirty="0" err="1"/>
              <a:t>inf</a:t>
            </a:r>
            <a:r>
              <a:rPr lang="cs-CZ" b="1" i="1" dirty="0"/>
              <a:t>., n. </a:t>
            </a:r>
            <a:r>
              <a:rPr lang="cs-CZ" b="1" i="1" dirty="0" err="1"/>
              <a:t>ischiadicus</a:t>
            </a:r>
            <a:r>
              <a:rPr lang="cs-CZ" b="1" i="1" dirty="0"/>
              <a:t>, n. </a:t>
            </a:r>
            <a:r>
              <a:rPr lang="cs-CZ" b="1" i="1" dirty="0" err="1"/>
              <a:t>cutaneus</a:t>
            </a:r>
            <a:r>
              <a:rPr lang="cs-CZ" b="1" i="1" dirty="0"/>
              <a:t> </a:t>
            </a:r>
            <a:r>
              <a:rPr lang="cs-CZ" b="1" i="1" dirty="0" err="1"/>
              <a:t>fem.post</a:t>
            </a:r>
            <a:r>
              <a:rPr lang="cs-CZ" dirty="0"/>
              <a:t>.</a:t>
            </a:r>
          </a:p>
          <a:p>
            <a:r>
              <a:rPr lang="cs-CZ" dirty="0"/>
              <a:t>Hypertonie m. </a:t>
            </a:r>
            <a:r>
              <a:rPr lang="cs-CZ" dirty="0" err="1"/>
              <a:t>piriformis</a:t>
            </a:r>
            <a:r>
              <a:rPr lang="cs-CZ" dirty="0"/>
              <a:t> </a:t>
            </a:r>
            <a:r>
              <a:rPr lang="cs-CZ" sz="2400" dirty="0"/>
              <a:t>(při výhřezu disku L4/5)</a:t>
            </a:r>
          </a:p>
          <a:p>
            <a:r>
              <a:rPr lang="cs-CZ" dirty="0"/>
              <a:t>Bolesti v hýždi + parestezie zadní </a:t>
            </a:r>
          </a:p>
          <a:p>
            <a:pPr>
              <a:buNone/>
            </a:pPr>
            <a:r>
              <a:rPr lang="cs-CZ" dirty="0"/>
              <a:t>		strany stehna, (parézy ?)</a:t>
            </a:r>
          </a:p>
          <a:p>
            <a:r>
              <a:rPr lang="cs-CZ" dirty="0"/>
              <a:t>Dg: Klinika + EMG</a:t>
            </a:r>
          </a:p>
          <a:p>
            <a:r>
              <a:rPr lang="cs-CZ" dirty="0"/>
              <a:t>Terapie – RHB + fyzikální léčba</a:t>
            </a:r>
          </a:p>
          <a:p>
            <a:pPr>
              <a:buNone/>
            </a:pPr>
            <a:r>
              <a:rPr lang="cs-CZ" dirty="0"/>
              <a:t>		NSA, infiltrace, operační</a:t>
            </a:r>
          </a:p>
          <a:p>
            <a:pPr>
              <a:buNone/>
            </a:pPr>
            <a:r>
              <a:rPr lang="cs-CZ" dirty="0"/>
              <a:t>		revize</a:t>
            </a:r>
          </a:p>
        </p:txBody>
      </p:sp>
      <p:pic>
        <p:nvPicPr>
          <p:cNvPr id="7170" name="Picture 2" descr=" Ipsilateral external rotation of the lower extremity in a patient who is relaxed in the supine position, a positive piriformis sign. (Photograph by Michael D. Roach.)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2" y="4293097"/>
            <a:ext cx="2936776" cy="1942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0571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8" name="Picture 4" descr="Výsledek obrázku pro piriformis syndr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3933056"/>
            <a:ext cx="3074188" cy="2664296"/>
          </a:xfrm>
          <a:prstGeom prst="rect">
            <a:avLst/>
          </a:prstGeom>
          <a:noFill/>
        </p:spPr>
      </p:pic>
      <p:pic>
        <p:nvPicPr>
          <p:cNvPr id="1030" name="Picture 6" descr="Výsledek obrázku pro piriformis syndr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712" y="260648"/>
            <a:ext cx="4521314" cy="4104456"/>
          </a:xfrm>
          <a:prstGeom prst="rect">
            <a:avLst/>
          </a:prstGeom>
          <a:noFill/>
        </p:spPr>
      </p:pic>
      <p:pic>
        <p:nvPicPr>
          <p:cNvPr id="1032" name="Picture 8" descr="Výsledek obrázku pro piriformis syndrome exerc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552" y="4797152"/>
            <a:ext cx="4397801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8577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C92F052C-BDD5-45E2-9C73-AF3ED3D17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88913"/>
            <a:ext cx="7778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600"/>
              <a:t>Burzitidy a entezopatie v oblasti kyčle</a:t>
            </a:r>
          </a:p>
        </p:txBody>
      </p:sp>
      <p:pic>
        <p:nvPicPr>
          <p:cNvPr id="15363" name="Picture 5" descr="Entezopatie- ischiální burza">
            <a:extLst>
              <a:ext uri="{FF2B5EF4-FFF2-40B4-BE49-F238E27FC236}">
                <a16:creationId xmlns:a16="http://schemas.microsoft.com/office/drawing/2014/main" id="{AE9E6076-B059-4340-B958-D711E2FC8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2823" r="7944" b="3262"/>
          <a:stretch>
            <a:fillRect/>
          </a:stretch>
        </p:blipFill>
        <p:spPr bwMode="auto">
          <a:xfrm>
            <a:off x="8472489" y="836614"/>
            <a:ext cx="178593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>
            <a:extLst>
              <a:ext uri="{FF2B5EF4-FFF2-40B4-BE49-F238E27FC236}">
                <a16:creationId xmlns:a16="http://schemas.microsoft.com/office/drawing/2014/main" id="{336EE0EA-AA15-4433-A7A4-1ABBCA84F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628775"/>
            <a:ext cx="642355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/>
              <a:t>Trochanter maior</a:t>
            </a:r>
          </a:p>
          <a:p>
            <a:pPr eaLnBrk="1" hangingPunct="1"/>
            <a:r>
              <a:rPr lang="cs-CZ" altLang="cs-CZ" sz="3200"/>
              <a:t>Tuber ossis ischii</a:t>
            </a:r>
          </a:p>
          <a:p>
            <a:pPr eaLnBrk="1" hangingPunct="1"/>
            <a:r>
              <a:rPr lang="cs-CZ" altLang="cs-CZ" sz="3200"/>
              <a:t>Bursa ileopectinea</a:t>
            </a:r>
          </a:p>
          <a:p>
            <a:pPr eaLnBrk="1" hangingPunct="1"/>
            <a:r>
              <a:rPr lang="cs-CZ" altLang="cs-CZ" sz="3200"/>
              <a:t>Gracilis  syndrom (natažené tříslo)</a:t>
            </a:r>
          </a:p>
          <a:p>
            <a:pPr eaLnBrk="1" hangingPunct="1"/>
            <a:r>
              <a:rPr lang="cs-CZ" altLang="cs-CZ" sz="3200"/>
              <a:t>Spina iliaca ant. sup.</a:t>
            </a:r>
          </a:p>
          <a:p>
            <a:pPr eaLnBrk="1" hangingPunct="1"/>
            <a:r>
              <a:rPr lang="cs-CZ" altLang="cs-CZ" sz="3200"/>
              <a:t>Spina iliaca ant inf.</a:t>
            </a:r>
          </a:p>
        </p:txBody>
      </p:sp>
      <p:pic>
        <p:nvPicPr>
          <p:cNvPr id="15365" name="Picture 7" descr="Kyčel-cévy,burzy1">
            <a:extLst>
              <a:ext uri="{FF2B5EF4-FFF2-40B4-BE49-F238E27FC236}">
                <a16:creationId xmlns:a16="http://schemas.microsoft.com/office/drawing/2014/main" id="{9925A76C-2047-47C3-9566-B9AF2BFE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5559" r="47897" b="15746"/>
          <a:stretch>
            <a:fillRect/>
          </a:stretch>
        </p:blipFill>
        <p:spPr bwMode="auto">
          <a:xfrm>
            <a:off x="7680326" y="4117976"/>
            <a:ext cx="2843213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>
            <a:extLst>
              <a:ext uri="{FF2B5EF4-FFF2-40B4-BE49-F238E27FC236}">
                <a16:creationId xmlns:a16="http://schemas.microsoft.com/office/drawing/2014/main" id="{FEB31433-69EA-43F2-8B60-48802E449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2576" y="3665539"/>
            <a:ext cx="1022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9</a:t>
            </a:r>
          </a:p>
        </p:txBody>
      </p:sp>
      <p:sp>
        <p:nvSpPr>
          <p:cNvPr id="15367" name="Text Box 9">
            <a:extLst>
              <a:ext uri="{FF2B5EF4-FFF2-40B4-BE49-F238E27FC236}">
                <a16:creationId xmlns:a16="http://schemas.microsoft.com/office/drawing/2014/main" id="{AD30BC39-66C9-4367-9A2C-0DAD81F45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6308726"/>
            <a:ext cx="1193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10</a:t>
            </a:r>
          </a:p>
        </p:txBody>
      </p:sp>
    </p:spTree>
    <p:extLst>
      <p:ext uri="{BB962C8B-B14F-4D97-AF65-F5344CB8AC3E}">
        <p14:creationId xmlns:p14="http://schemas.microsoft.com/office/powerpoint/2010/main" val="19006992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B22136-8553-4961-AD8A-5D6C59D9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DE03489-A06A-41C1-9025-7DE300E1CD27}"/>
              </a:ext>
            </a:extLst>
          </p:cNvPr>
          <p:cNvSpPr txBox="1"/>
          <p:nvPr/>
        </p:nvSpPr>
        <p:spPr>
          <a:xfrm>
            <a:off x="3132083" y="2144110"/>
            <a:ext cx="6379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KOLENO</a:t>
            </a:r>
          </a:p>
        </p:txBody>
      </p:sp>
    </p:spTree>
    <p:extLst>
      <p:ext uri="{BB962C8B-B14F-4D97-AF65-F5344CB8AC3E}">
        <p14:creationId xmlns:p14="http://schemas.microsoft.com/office/powerpoint/2010/main" val="33516103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Diagnostika poranění a onemocnění kolenního kloubu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4063" y="1714501"/>
            <a:ext cx="8229600" cy="4214813"/>
          </a:xfrm>
        </p:spPr>
        <p:txBody>
          <a:bodyPr/>
          <a:lstStyle/>
          <a:p>
            <a:pPr>
              <a:lnSpc>
                <a:spcPct val="12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anamnéza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klinické vyšetření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RTG snímek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někdy ultrazvuk, CT, NMR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punkce,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event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. kultivace z punktátu</a:t>
            </a:r>
          </a:p>
          <a:p>
            <a:pPr>
              <a:lnSpc>
                <a:spcPct val="12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artroskopie</a:t>
            </a:r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86</a:t>
            </a:fld>
            <a:endParaRPr lang="cs-CZ" altLang="cs-CZ" sz="14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15054" b="1685"/>
          <a:stretch>
            <a:fillRect/>
          </a:stretch>
        </p:blipFill>
        <p:spPr bwMode="auto">
          <a:xfrm>
            <a:off x="1524001" y="2316164"/>
            <a:ext cx="6767513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4" r="23978"/>
          <a:stretch>
            <a:fillRect/>
          </a:stretch>
        </p:blipFill>
        <p:spPr bwMode="auto">
          <a:xfrm>
            <a:off x="6275388" y="1"/>
            <a:ext cx="4392612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09751" y="500063"/>
            <a:ext cx="42148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NMR vyšetření</a:t>
            </a:r>
          </a:p>
        </p:txBody>
      </p:sp>
      <p:sp>
        <p:nvSpPr>
          <p:cNvPr id="86021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4F4ADB-C340-44BB-9BE5-C7185EE4CA3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87</a:t>
            </a:fld>
            <a:endParaRPr lang="cs-CZ" altLang="cs-CZ" sz="14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8" r="25653" b="4811"/>
          <a:stretch>
            <a:fillRect/>
          </a:stretch>
        </p:blipFill>
        <p:spPr bwMode="auto">
          <a:xfrm>
            <a:off x="1524001" y="1916114"/>
            <a:ext cx="4284663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4" r="18297"/>
          <a:stretch>
            <a:fillRect/>
          </a:stretch>
        </p:blipFill>
        <p:spPr bwMode="auto">
          <a:xfrm>
            <a:off x="5815014" y="1916114"/>
            <a:ext cx="4852987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ovací šipka 4"/>
          <p:cNvCxnSpPr/>
          <p:nvPr/>
        </p:nvCxnSpPr>
        <p:spPr>
          <a:xfrm>
            <a:off x="3167063" y="4071939"/>
            <a:ext cx="857250" cy="35718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5400000">
            <a:off x="8382001" y="3571876"/>
            <a:ext cx="714375" cy="5715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1666875" y="1428751"/>
            <a:ext cx="365574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ACL – přední zkřížený vaz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10313" y="1428751"/>
            <a:ext cx="349704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PCL – zadní zkřížený vaz</a:t>
            </a:r>
          </a:p>
        </p:txBody>
      </p:sp>
      <p:sp>
        <p:nvSpPr>
          <p:cNvPr id="87048" name="Zástupný symbol pro číslo snímku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51AE92-EDB2-4E8F-B3D6-1F5092C8B01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88</a:t>
            </a:fld>
            <a:endParaRPr lang="cs-CZ" altLang="cs-CZ" sz="14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nmr_knee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08050"/>
            <a:ext cx="495141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527801" y="1628775"/>
            <a:ext cx="3889375" cy="3416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 ACL poranění - diagnóza:</a:t>
            </a:r>
          </a:p>
          <a:p>
            <a:pPr eaLnBrk="1" hangingPunct="1">
              <a:spcBef>
                <a:spcPct val="50000"/>
              </a:spcBef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artroskopie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NMR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vyšetření v celkové anestezii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měkkého kolena</a:t>
            </a:r>
          </a:p>
        </p:txBody>
      </p:sp>
      <p:sp>
        <p:nvSpPr>
          <p:cNvPr id="8806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89</a:t>
            </a:fld>
            <a:endParaRPr lang="cs-CZ" altLang="cs-CZ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7696200" y="333377"/>
            <a:ext cx="29718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FF0000"/>
              </a:buClr>
              <a:buSzPct val="40000"/>
              <a:defRPr/>
            </a:pP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Svalová </a:t>
            </a:r>
            <a:r>
              <a:rPr lang="cs-CZ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mikrotraumata</a:t>
            </a: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– svalové hernie - svalové trhliny s osifikacemi („</a:t>
            </a:r>
            <a:r>
              <a:rPr lang="cs-CZ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koňár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 = kopaná)</a:t>
            </a:r>
            <a:r>
              <a:rPr lang="cs-CZ" b="1" dirty="0">
                <a:latin typeface="Times New Roman" pitchFamily="18" charset="0"/>
              </a:rPr>
              <a:t> </a:t>
            </a:r>
          </a:p>
        </p:txBody>
      </p:sp>
      <p:pic>
        <p:nvPicPr>
          <p:cNvPr id="2054" name="Picture 7" descr="1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635" y="188915"/>
            <a:ext cx="5825067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7411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unhappy_tri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2852739"/>
            <a:ext cx="75914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279650" y="1052514"/>
            <a:ext cx="7416800" cy="1616075"/>
          </a:xfrm>
          <a:prstGeom prst="rect">
            <a:avLst/>
          </a:prstGeom>
          <a:solidFill>
            <a:srgbClr val="7506B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Unhappy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trias: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ruptura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collateral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ruptura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mediální meniskus - ruptura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měkkého kolena</a:t>
            </a:r>
          </a:p>
        </p:txBody>
      </p:sp>
      <p:sp>
        <p:nvSpPr>
          <p:cNvPr id="89093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90</a:t>
            </a:fld>
            <a:endParaRPr lang="cs-CZ" altLang="cs-CZ" sz="14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 descr="knee_ana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989138"/>
            <a:ext cx="705802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měkkého kolena -</a:t>
            </a:r>
            <a:b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menisku</a:t>
            </a:r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91</a:t>
            </a:fld>
            <a:endParaRPr lang="cs-CZ" altLang="cs-CZ" sz="14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menisk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52514"/>
            <a:ext cx="4414838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4" descr="menisk_rp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981076"/>
            <a:ext cx="38639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2530476" y="1"/>
            <a:ext cx="81375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měkkého kolena</a:t>
            </a:r>
            <a:b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menisku</a:t>
            </a:r>
          </a:p>
        </p:txBody>
      </p:sp>
      <p:sp>
        <p:nvSpPr>
          <p:cNvPr id="9114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92</a:t>
            </a:fld>
            <a:endParaRPr lang="cs-CZ" altLang="cs-CZ" sz="14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menis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9"/>
            <a:ext cx="43561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menis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1412876"/>
            <a:ext cx="449897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2530476" y="0"/>
            <a:ext cx="813752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měkkého kolena</a:t>
            </a:r>
            <a:b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menisku</a:t>
            </a:r>
          </a:p>
        </p:txBody>
      </p:sp>
      <p:sp>
        <p:nvSpPr>
          <p:cNvPr id="9216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93</a:t>
            </a:fld>
            <a:endParaRPr lang="cs-CZ" altLang="cs-CZ" sz="14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6" descr="menisk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50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8096251" y="2000250"/>
            <a:ext cx="21304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Normální meniskus</a:t>
            </a:r>
            <a:b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vyšetření sondou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2530476" y="0"/>
            <a:ext cx="813752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měkkého kolena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menisku</a:t>
            </a:r>
          </a:p>
        </p:txBody>
      </p:sp>
      <p:sp>
        <p:nvSpPr>
          <p:cNvPr id="9318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94</a:t>
            </a:fld>
            <a:endParaRPr lang="cs-CZ" altLang="cs-CZ" sz="14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Artroskopie - meniskus</a:t>
            </a:r>
          </a:p>
        </p:txBody>
      </p:sp>
      <p:pic>
        <p:nvPicPr>
          <p:cNvPr id="94211" name="Picture 3" descr="48c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73138"/>
            <a:ext cx="8243887" cy="58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95</a:t>
            </a:fld>
            <a:endParaRPr lang="cs-CZ" altLang="cs-CZ" sz="14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216275" y="1196976"/>
            <a:ext cx="47538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Plastika předního zkříženého vazu</a:t>
            </a:r>
          </a:p>
        </p:txBody>
      </p:sp>
      <p:sp>
        <p:nvSpPr>
          <p:cNvPr id="9523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66517-BDF0-440E-9A80-9533B131A24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96</a:t>
            </a:fld>
            <a:endParaRPr lang="cs-CZ" altLang="cs-CZ" sz="14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 descr="acl_ana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5538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5" descr="knee_anat9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2281239"/>
            <a:ext cx="5724525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měkkého kolena</a:t>
            </a:r>
            <a:b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– přední zkřížený vaz</a:t>
            </a:r>
          </a:p>
        </p:txBody>
      </p:sp>
      <p:sp>
        <p:nvSpPr>
          <p:cNvPr id="9728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97</a:t>
            </a:fld>
            <a:endParaRPr lang="cs-CZ" altLang="cs-CZ" sz="14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acl_rp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7338"/>
            <a:ext cx="35941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4" descr="acl_rp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557338"/>
            <a:ext cx="5080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měkkého kolena</a:t>
            </a:r>
            <a:b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– přední zkřížený vaz</a:t>
            </a:r>
          </a:p>
        </p:txBody>
      </p:sp>
      <p:sp>
        <p:nvSpPr>
          <p:cNvPr id="9830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98</a:t>
            </a:fld>
            <a:endParaRPr lang="cs-CZ" altLang="cs-CZ" sz="14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lachm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997201"/>
            <a:ext cx="73914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881188" y="1857375"/>
            <a:ext cx="8501062" cy="400050"/>
          </a:xfrm>
          <a:prstGeom prst="rect">
            <a:avLst/>
          </a:prstGeom>
          <a:solidFill>
            <a:srgbClr val="7506B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Lachmanův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 – přední zásuvka v 30° flexe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Poranění měkkého kolena</a:t>
            </a:r>
            <a:b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– přední zkřížený vaz</a:t>
            </a:r>
          </a:p>
        </p:txBody>
      </p:sp>
      <p:sp>
        <p:nvSpPr>
          <p:cNvPr id="9626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99</a:t>
            </a:fld>
            <a:endParaRPr lang="cs-CZ" altLang="cs-CZ"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Protetika_základy_Jan Kocanda_v2</Template>
  <TotalTime>8368</TotalTime>
  <Words>3864</Words>
  <Application>Microsoft Office PowerPoint</Application>
  <PresentationFormat>Širokoúhlá obrazovka</PresentationFormat>
  <Paragraphs>833</Paragraphs>
  <Slides>218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218</vt:i4>
      </vt:variant>
    </vt:vector>
  </HeadingPairs>
  <TitlesOfParts>
    <vt:vector size="226" baseType="lpstr">
      <vt:lpstr>Arial</vt:lpstr>
      <vt:lpstr>Calibri</vt:lpstr>
      <vt:lpstr>Comic Sans MS</vt:lpstr>
      <vt:lpstr>Tahoma</vt:lpstr>
      <vt:lpstr>Times New Roman</vt:lpstr>
      <vt:lpstr>Verdana</vt:lpstr>
      <vt:lpstr>Wingdings</vt:lpstr>
      <vt:lpstr>Prezentace_MU_CZ</vt:lpstr>
      <vt:lpstr>Ortotika</vt:lpstr>
      <vt:lpstr>Prezentace aplikace PowerPoint</vt:lpstr>
      <vt:lpstr>Ortotika</vt:lpstr>
      <vt:lpstr>Ortézy</vt:lpstr>
      <vt:lpstr>Ortotika</vt:lpstr>
      <vt:lpstr>Ortotika</vt:lpstr>
      <vt:lpstr>Prezentace aplikace PowerPoint</vt:lpstr>
      <vt:lpstr>Prezentace aplikace PowerPoint</vt:lpstr>
      <vt:lpstr>Prezentace aplikace PowerPoint</vt:lpstr>
      <vt:lpstr>Adjuvatika</vt:lpstr>
      <vt:lpstr>Adjuvatika</vt:lpstr>
      <vt:lpstr>Prezentace aplikace PowerPoint</vt:lpstr>
      <vt:lpstr>Prezentace aplikace PowerPoint</vt:lpstr>
      <vt:lpstr>Prezentace aplikace PowerPoint</vt:lpstr>
      <vt:lpstr>VÝHODY   KT</vt:lpstr>
      <vt:lpstr>Prezentace aplikace PowerPoint</vt:lpstr>
      <vt:lpstr>Prezentace aplikace PowerPoint</vt:lpstr>
      <vt:lpstr>AO klasifikace zlomenin</vt:lpstr>
      <vt:lpstr>2. Zlomeniny krčku femuru</vt:lpstr>
      <vt:lpstr>Pauwelsova klasifikace (1951)</vt:lpstr>
      <vt:lpstr>Gardenova klasifikace (1961)</vt:lpstr>
      <vt:lpstr>AO klasifikace</vt:lpstr>
      <vt:lpstr>Terapie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130° kondylární dlaha</vt:lpstr>
      <vt:lpstr>Prezentace aplikace PowerPoint</vt:lpstr>
      <vt:lpstr>žena, 86 let</vt:lpstr>
      <vt:lpstr>muž, 80 let</vt:lpstr>
      <vt:lpstr>Prezentace aplikace PowerPoint</vt:lpstr>
      <vt:lpstr>Osteosyntéza</vt:lpstr>
      <vt:lpstr>xx</vt:lpstr>
      <vt:lpstr>Osteosyntéza dlahou</vt:lpstr>
      <vt:lpstr>Hřebování diafýzy</vt:lpstr>
      <vt:lpstr>Hřebování diafýzy</vt:lpstr>
      <vt:lpstr>Úhlové dlahy na femur</vt:lpstr>
      <vt:lpstr>Prezentace aplikace PowerPoint</vt:lpstr>
      <vt:lpstr>Speciální implantát - LISS</vt:lpstr>
      <vt:lpstr>Prezentace aplikace PowerPoint</vt:lpstr>
      <vt:lpstr>  Degenerativní onem. kyčle</vt:lpstr>
      <vt:lpstr>Osteoartróza</vt:lpstr>
      <vt:lpstr>Coxartróza, Gonartróza</vt:lpstr>
      <vt:lpstr>Coxartróza, Gonartróza</vt:lpstr>
      <vt:lpstr>Coxartróza</vt:lpstr>
      <vt:lpstr>Coxartróza, Gonartróza</vt:lpstr>
      <vt:lpstr>Prezentace aplikace PowerPoint</vt:lpstr>
      <vt:lpstr>TEP kyčelního kloubu </vt:lpstr>
      <vt:lpstr>Prezentace aplikace PowerPoint</vt:lpstr>
      <vt:lpstr>nar.  1952, objednán na TEP</vt:lpstr>
      <vt:lpstr>nar. 1980, posttraumatická artróza</vt:lpstr>
      <vt:lpstr>Prezentace aplikace PowerPoint</vt:lpstr>
      <vt:lpstr>Necementované TEP - femur</vt:lpstr>
      <vt:lpstr>Necementované jamky</vt:lpstr>
      <vt:lpstr>Prezentace aplikace PowerPoint</vt:lpstr>
      <vt:lpstr>Prezentace aplikace PowerPoint</vt:lpstr>
      <vt:lpstr>Prezentace aplikace PowerPoint</vt:lpstr>
      <vt:lpstr>nar. 1935, 14 let poop., bez opotřebení jamky (Poldi Kladno)</vt:lpstr>
      <vt:lpstr>Prezentace aplikace PowerPoint</vt:lpstr>
      <vt:lpstr>Prezentace aplikace PowerPoint</vt:lpstr>
      <vt:lpstr>Prezentace aplikace PowerPoint</vt:lpstr>
      <vt:lpstr>Prezentace aplikace PowerPoint</vt:lpstr>
      <vt:lpstr>Luxace TEP</vt:lpstr>
      <vt:lpstr>Řešení komplikací TEP kyčle</vt:lpstr>
      <vt:lpstr>Prezentace aplikace PowerPoint</vt:lpstr>
      <vt:lpstr>Infekční uvolnění TEP</vt:lpstr>
      <vt:lpstr>Prezentace aplikace PowerPoint</vt:lpstr>
      <vt:lpstr>Prezentace aplikace PowerPoint</vt:lpstr>
      <vt:lpstr>Vytlučená endoprotéza kyčle</vt:lpstr>
      <vt:lpstr>Prezentace aplikace PowerPoint</vt:lpstr>
      <vt:lpstr>Zlomenina periprotetická</vt:lpstr>
      <vt:lpstr>Zlomenina v oblasti TEP</vt:lpstr>
      <vt:lpstr>Prezentace aplikace PowerPoint</vt:lpstr>
      <vt:lpstr>Pakloub femoru s TEP</vt:lpstr>
      <vt:lpstr>Prezentace aplikace PowerPoint</vt:lpstr>
      <vt:lpstr> Meralgia paresthetica </vt:lpstr>
      <vt:lpstr>Hunterův kanál</vt:lpstr>
      <vt:lpstr>Syndrom m.piriformis</vt:lpstr>
      <vt:lpstr>Meralgia paresthetica </vt:lpstr>
      <vt:lpstr>Syndrom m. piriformis</vt:lpstr>
      <vt:lpstr>Prezentace aplikace PowerPoint</vt:lpstr>
      <vt:lpstr>Prezentace aplikace PowerPoint</vt:lpstr>
      <vt:lpstr>Prezentace aplikace PowerPoint</vt:lpstr>
      <vt:lpstr>Diagnostika poranění a onemocnění kolenního kloubu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Artroskopie - meniskus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nar. 1971, 14 let po plastice ACL, artrotické obtíže.</vt:lpstr>
      <vt:lpstr>nar. 1944, po plastice 15 let</vt:lpstr>
      <vt:lpstr>nar.1969, bilat. plastika ACL před mnoha lety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Rekonstrukce předního zkříženého vazu</vt:lpstr>
      <vt:lpstr>Prezentace aplikace PowerPoint</vt:lpstr>
      <vt:lpstr>Prezentace aplikace PowerPoint</vt:lpstr>
      <vt:lpstr>TEP kolenního kloubu</vt:lpstr>
      <vt:lpstr>Prezentace aplikace PowerPoint</vt:lpstr>
      <vt:lpstr>TEP kolena  instrumentarium</vt:lpstr>
      <vt:lpstr>Implantace totální endoprotézy</vt:lpstr>
      <vt:lpstr>Implantace totální endoprotézy</vt:lpstr>
      <vt:lpstr>Implantace totální endoprotézy</vt:lpstr>
      <vt:lpstr>TEP kolena</vt:lpstr>
      <vt:lpstr>TEP kolena</vt:lpstr>
      <vt:lpstr>TEP kolena</vt:lpstr>
      <vt:lpstr>Prezentace aplikace PowerPoint</vt:lpstr>
      <vt:lpstr>nar. 1942, operace TEP 1994/1995</vt:lpstr>
      <vt:lpstr>nar. 1957, operace DX, stabilizované koleno</vt:lpstr>
      <vt:lpstr>Komplikace TEP kolena</vt:lpstr>
      <vt:lpstr>nar. 1927, 3 mě po fraktuře nad TEP kolena</vt:lpstr>
      <vt:lpstr>Prezentace aplikace PowerPoint</vt:lpstr>
      <vt:lpstr>CT vyšetření TEP se známkami uvolnění tibiální komponenty</vt:lpstr>
      <vt:lpstr>Prezentace aplikace PowerPoint</vt:lpstr>
      <vt:lpstr>Ortéza po TEP</vt:lpstr>
      <vt:lpstr>TEP - selhání</vt:lpstr>
      <vt:lpstr>TEP - selhání</vt:lpstr>
      <vt:lpstr>TEP unikompartm. (polokoleno) - selhání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Traumatická ruptura Achill. šlachy</vt:lpstr>
      <vt:lpstr>Predilekční místa ruptury</vt:lpstr>
      <vt:lpstr>Predilekční místa ruptury</vt:lpstr>
      <vt:lpstr>Diagnostika - anamnéza</vt:lpstr>
      <vt:lpstr>Diagnostika – klinický obraz</vt:lpstr>
      <vt:lpstr>Diagnostika – klinický obraz</vt:lpstr>
      <vt:lpstr>Klinické testy</vt:lpstr>
      <vt:lpstr>Thompsonův test</vt:lpstr>
      <vt:lpstr>Klinické testy</vt:lpstr>
      <vt:lpstr>Matlesův test</vt:lpstr>
      <vt:lpstr>Zobrazovací metody</vt:lpstr>
      <vt:lpstr>Vyšetřovací metody - RTG</vt:lpstr>
      <vt:lpstr>Zobrazovací metody - ultrasonografie</vt:lpstr>
      <vt:lpstr>Zobrazovací metody - MRI</vt:lpstr>
      <vt:lpstr>Terapie</vt:lpstr>
      <vt:lpstr>Konzervativní x operační terapie</vt:lpstr>
      <vt:lpstr>Konzervativní x operační terapie</vt:lpstr>
      <vt:lpstr>Konzervativní postup</vt:lpstr>
      <vt:lpstr>Konzervativní postup</vt:lpstr>
      <vt:lpstr>Prezentace aplikace PowerPoint</vt:lpstr>
      <vt:lpstr>Operační terapie</vt:lpstr>
      <vt:lpstr>Otevřená sutura</vt:lpstr>
      <vt:lpstr>Bunnell</vt:lpstr>
      <vt:lpstr>Prezentace aplikace PowerPoint</vt:lpstr>
      <vt:lpstr>Anatomie</vt:lpstr>
      <vt:lpstr>Klinika</vt:lpstr>
      <vt:lpstr>RTG obraz</vt:lpstr>
      <vt:lpstr>MR a CT obraz </vt:lpstr>
      <vt:lpstr>Konzervativní léčba - 1</vt:lpstr>
      <vt:lpstr>Konzervativní léčba - 2</vt:lpstr>
      <vt:lpstr>Operační léčba     (ORTK 2001-2015 dle AMIS) </vt:lpstr>
      <vt:lpstr>ASK hlezenního kloubu</vt:lpstr>
      <vt:lpstr>Indikace - obecně:</vt:lpstr>
      <vt:lpstr> VENTRÁLNÍ porty</vt:lpstr>
      <vt:lpstr>AD hlezenního kloubu</vt:lpstr>
      <vt:lpstr>Prezentace aplikace PowerPoint</vt:lpstr>
      <vt:lpstr>Konfigurace dézovaných částí </vt:lpstr>
      <vt:lpstr>Prezentace aplikace PowerPoint</vt:lpstr>
      <vt:lpstr>Prezentace aplikace PowerPoint</vt:lpstr>
      <vt:lpstr>Prezentace aplikace PowerPoint</vt:lpstr>
      <vt:lpstr>Alternativa s užitím dlahy Ankle Fix®</vt:lpstr>
      <vt:lpstr>Prezentace aplikace PowerPoint</vt:lpstr>
      <vt:lpstr>Prezentace aplikace PowerPoint</vt:lpstr>
      <vt:lpstr>Vývoj:</vt:lpstr>
      <vt:lpstr>Indikace TEP</vt:lpstr>
      <vt:lpstr>Prezentace aplikace PowerPoint</vt:lpstr>
      <vt:lpstr>Definice Haglundovi exostózy</vt:lpstr>
      <vt:lpstr>Etiologie</vt:lpstr>
      <vt:lpstr>Klinické projevy</vt:lpstr>
      <vt:lpstr>Prezentace aplikace PowerPoint</vt:lpstr>
      <vt:lpstr>Diagnostika</vt:lpstr>
      <vt:lpstr>Terapie</vt:lpstr>
      <vt:lpstr>Prezentace aplikace PowerPoint</vt:lpstr>
      <vt:lpstr>Tarsální tunel</vt:lpstr>
      <vt:lpstr>Mortonova neuralgie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Možné příčiny</vt:lpstr>
      <vt:lpstr>Prezentace aplikace PowerPoint</vt:lpstr>
      <vt:lpstr>Prezentace aplikace PowerPoint</vt:lpstr>
      <vt:lpstr>Prezentace aplikace PowerPoint</vt:lpstr>
      <vt:lpstr>Vyšetření</vt:lpstr>
      <vt:lpstr>Prezentace aplikace PowerPoint</vt:lpstr>
      <vt:lpstr>Konzervativní terapie  </vt:lpstr>
      <vt:lpstr>Prezentace aplikace PowerPoint</vt:lpstr>
      <vt:lpstr>Rehabilitace, fyzioterapie  </vt:lpstr>
      <vt:lpstr>Operační léčba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Protetika</dc:title>
  <dc:creator>Jan Kocanda</dc:creator>
  <cp:lastModifiedBy>honasss honasss</cp:lastModifiedBy>
  <cp:revision>181</cp:revision>
  <cp:lastPrinted>1601-01-01T00:00:00Z</cp:lastPrinted>
  <dcterms:created xsi:type="dcterms:W3CDTF">2019-03-08T17:22:45Z</dcterms:created>
  <dcterms:modified xsi:type="dcterms:W3CDTF">2021-04-22T10:12:51Z</dcterms:modified>
</cp:coreProperties>
</file>