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87" r:id="rId11"/>
    <p:sldId id="288" r:id="rId12"/>
    <p:sldId id="295" r:id="rId13"/>
    <p:sldId id="296" r:id="rId14"/>
    <p:sldId id="312" r:id="rId15"/>
    <p:sldId id="316" r:id="rId16"/>
    <p:sldId id="291" r:id="rId17"/>
    <p:sldId id="292" r:id="rId18"/>
    <p:sldId id="289" r:id="rId19"/>
    <p:sldId id="309" r:id="rId20"/>
    <p:sldId id="310" r:id="rId21"/>
    <p:sldId id="311" r:id="rId22"/>
    <p:sldId id="290" r:id="rId23"/>
    <p:sldId id="267" r:id="rId24"/>
    <p:sldId id="297" r:id="rId25"/>
    <p:sldId id="317" r:id="rId26"/>
    <p:sldId id="307" r:id="rId27"/>
    <p:sldId id="315" r:id="rId28"/>
    <p:sldId id="300" r:id="rId29"/>
    <p:sldId id="303" r:id="rId30"/>
    <p:sldId id="299" r:id="rId31"/>
    <p:sldId id="301" r:id="rId32"/>
    <p:sldId id="314" r:id="rId33"/>
    <p:sldId id="313" r:id="rId34"/>
    <p:sldId id="285" r:id="rId35"/>
    <p:sldId id="319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A7E2FF"/>
    <a:srgbClr val="FFFF00"/>
    <a:srgbClr val="FF6600"/>
    <a:srgbClr val="FF0000"/>
    <a:srgbClr val="0000FF"/>
    <a:srgbClr val="99FF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5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2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85759C-A930-4BDB-B1D6-62F551B75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A2230B-CAE0-4072-8F99-3D3FB3340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87A651-927E-46DE-BBBD-8AFB3A4EE6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45A49-AF71-4098-899E-291B73510D6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71298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C1A44C-5972-437C-B331-8C23FFB23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37B40-289E-41B4-80F6-4E12EE73C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0F837F-D67C-4DE2-8FFD-CF5E17225A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37CEB-9584-4DCE-A585-30E5395F7F2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93103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311744-7747-4AF9-BAFE-4ECD46B52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7C2E62-6CD9-4CBC-BEB5-22DFA6E67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92C0A5-EDF2-4586-9FDA-83EB06F7F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211BA-3F44-43A9-8882-FA1472B7C7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63006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97F25B-0B17-4BE3-A854-CB1AD4C2B2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0C5FE-2F41-4485-91DA-090A0A474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FAF367-D97E-49C0-953C-9116871B2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DB87F-A9EE-4E22-9755-7040964334A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8778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549DD9-84C1-4847-840F-63F8C8E1B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E42FBA-AB2C-4DC8-AAE0-D56DCDAAE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02BEF-16F2-4A59-9016-05297A60A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E135-0DBA-40AE-9A30-6FBDB1E0022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65186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D664D2-822C-4F61-9458-3C089827E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A4B4C0-5D9C-4C96-9E65-02C64CE612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40F74A-750E-4A64-8A7B-2ADAE8ACA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CC1D0-55E9-4BC3-8369-4F3ACC038BC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86086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4ECA8-48EB-4B7F-823A-A82F47CA60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FD10D-EBF7-473F-B913-39774D185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8D5C2-76A8-4D5A-ABC6-1C60C5D41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5D223-3E4C-4A0F-9B2D-A64673A939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35039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5CBDE0-D26D-4619-A9A8-2403BDD1A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B146C9-F79C-4D67-A9CF-272287B2A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AFCE7-C0A9-46B8-A321-3E639502E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CA882-B121-48B6-A648-722CC4BB04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72025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24C2BB-D95E-4EC3-AA78-9E1C061FE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11930C-E0D3-41F2-B7CA-3AB1C263E6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83164D-53D0-45EE-8895-68960B4C8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146BC-4C13-4C7E-837F-93EBB134448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55264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A459B9-8A87-4B43-B19A-2EB3AFA78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EAEEB3-FD69-4904-AEA6-FFE59F14E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ADDE46-B26D-4F47-BF10-1CF157029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B027D-ED19-44F8-82C4-283081F64BF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55013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74A761-B2A1-41D0-BB6F-4A73E770CF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6888C-2047-46FD-825F-E351A87B9C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56374-B745-4F7F-911B-B70659FBB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1D130-6C1B-4335-BF11-F900006F620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50083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36345-719C-488B-9516-4DE3CAD99D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7EEA2-629D-4821-B896-F96426259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57052-EF06-4C71-BD62-026151119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5FF00-C14D-4DF0-9C0C-18711ACB29B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5086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FA9EB7-33CD-4BBE-AC2A-6DD389572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732A969-9B70-44E9-96C1-0481A65F3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364AE04A-F001-42E8-ABBA-E6D8037BAF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CED7C9F8-9784-4DB8-82DB-83D3E679E9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C012AF7F-C6AC-4320-B304-30FFDF9F5A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fld id="{77EC988C-2F39-409B-8F12-BCB139FD7C0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ransition>
    <p:wipe dir="r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095EB09-03C7-4995-B99E-E3A1676E6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60801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Vascular injury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90865E32-8525-4D20-A9A2-B508652ED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8" y="2205038"/>
            <a:ext cx="8843962" cy="4191000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alisto MT" panose="02040603050505030304" pitchFamily="18" charset="0"/>
              </a:rPr>
              <a:t>(1)</a:t>
            </a:r>
            <a:r>
              <a:rPr lang="en-US" altLang="en-US" sz="3600">
                <a:solidFill>
                  <a:schemeClr val="bg1"/>
                </a:solidFill>
                <a:latin typeface="Calisto MT" panose="02040603050505030304" pitchFamily="18" charset="0"/>
              </a:rPr>
              <a:t> Blunt  : post M.V.A , fracture ,          dislocation</a:t>
            </a:r>
          </a:p>
          <a:p>
            <a:pPr algn="l" eaLnBrk="1" hangingPunct="1"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alisto MT" panose="02040603050505030304" pitchFamily="18" charset="0"/>
              </a:rPr>
              <a:t>(2)</a:t>
            </a:r>
            <a:r>
              <a:rPr lang="en-US" altLang="en-US" sz="3600">
                <a:solidFill>
                  <a:schemeClr val="bg1"/>
                </a:solidFill>
                <a:latin typeface="Calisto MT" panose="02040603050505030304" pitchFamily="18" charset="0"/>
              </a:rPr>
              <a:t> Penetrating :</a:t>
            </a:r>
          </a:p>
          <a:p>
            <a:pPr algn="l" eaLnBrk="1" hangingPunct="1"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alisto MT" panose="02040603050505030304" pitchFamily="18" charset="0"/>
              </a:rPr>
              <a:t>(</a:t>
            </a:r>
            <a:r>
              <a:rPr lang="en-US" altLang="en-US" sz="3600">
                <a:solidFill>
                  <a:schemeClr val="bg1"/>
                </a:solidFill>
                <a:latin typeface="Calisto MT" panose="02040603050505030304" pitchFamily="18" charset="0"/>
              </a:rPr>
              <a:t> stab wound , gunshot , fall , explosives </a:t>
            </a:r>
            <a:r>
              <a:rPr lang="en-US" altLang="en-US" sz="3600">
                <a:solidFill>
                  <a:srgbClr val="66FFFF"/>
                </a:solidFill>
                <a:latin typeface="Calisto MT" panose="02040603050505030304" pitchFamily="18" charset="0"/>
              </a:rPr>
              <a:t>)</a:t>
            </a:r>
            <a:r>
              <a:rPr lang="en-US" altLang="en-US" sz="3600">
                <a:solidFill>
                  <a:schemeClr val="bg1"/>
                </a:solidFill>
                <a:latin typeface="Calisto MT" panose="02040603050505030304" pitchFamily="18" charset="0"/>
              </a:rPr>
              <a:t>  </a:t>
            </a:r>
          </a:p>
          <a:p>
            <a:pPr algn="l" eaLnBrk="1" hangingPunct="1"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alisto MT" panose="02040603050505030304" pitchFamily="18" charset="0"/>
              </a:rPr>
              <a:t>(3)</a:t>
            </a:r>
            <a:r>
              <a:rPr lang="en-US" altLang="en-US" sz="3600">
                <a:solidFill>
                  <a:schemeClr val="bg1"/>
                </a:solidFill>
                <a:latin typeface="Calisto MT" panose="02040603050505030304" pitchFamily="18" charset="0"/>
              </a:rPr>
              <a:t> Iatrogenic  ( angiography , cardiac cath, central line)  5-10%     incidence     </a:t>
            </a:r>
          </a:p>
          <a:p>
            <a:pPr algn="l" eaLnBrk="1" hangingPunct="1"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latin typeface="Calisto MT" panose="02040603050505030304" pitchFamily="18" charset="0"/>
              </a:rPr>
              <a:t>(4) </a:t>
            </a:r>
            <a:r>
              <a:rPr lang="en-US" altLang="en-US" sz="3600">
                <a:solidFill>
                  <a:schemeClr val="bg1"/>
                </a:solidFill>
                <a:latin typeface="Calisto MT" panose="02040603050505030304" pitchFamily="18" charset="0"/>
              </a:rPr>
              <a:t>Self induced  ( drug abuse )</a:t>
            </a:r>
          </a:p>
        </p:txBody>
      </p:sp>
      <p:sp>
        <p:nvSpPr>
          <p:cNvPr id="14339" name="Line 4">
            <a:extLst>
              <a:ext uri="{FF2B5EF4-FFF2-40B4-BE49-F238E27FC236}">
                <a16:creationId xmlns:a16="http://schemas.microsoft.com/office/drawing/2014/main" id="{47202962-DF20-4D3B-8D69-B4EB824287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4025" y="5445125"/>
            <a:ext cx="0" cy="360363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" name="Line 5">
            <a:extLst>
              <a:ext uri="{FF2B5EF4-FFF2-40B4-BE49-F238E27FC236}">
                <a16:creationId xmlns:a16="http://schemas.microsoft.com/office/drawing/2014/main" id="{27F24CB9-5EDE-4F6E-9206-0D4FE55280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5445125"/>
            <a:ext cx="0" cy="360363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56385C82-C312-407E-AB3E-38D28398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425575"/>
            <a:ext cx="39195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66FFFF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Males 80% ( 20-40 y )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8259EE6-C2BE-4DD7-AEDF-EFF02BAFC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08013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History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F3541E3-A60E-4DEE-A5A6-78A2AD15B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Clr>
                <a:srgbClr val="66FFFF"/>
              </a:buClr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Mechanism of trauma ( etiology )</a:t>
            </a:r>
          </a:p>
          <a:p>
            <a:pPr algn="l" rtl="0" eaLnBrk="1" hangingPunct="1">
              <a:buClr>
                <a:srgbClr val="66FFFF"/>
              </a:buClr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Time interval</a:t>
            </a:r>
          </a:p>
          <a:p>
            <a:pPr algn="l" rtl="0" eaLnBrk="1" hangingPunct="1">
              <a:buClr>
                <a:srgbClr val="66FFFF"/>
              </a:buClr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Prior vascular injury or D.V.T</a:t>
            </a:r>
          </a:p>
          <a:p>
            <a:pPr algn="l" rtl="0" eaLnBrk="1" hangingPunct="1">
              <a:buClr>
                <a:srgbClr val="66FFFF"/>
              </a:buClr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Anticoagulation therapy</a:t>
            </a:r>
          </a:p>
          <a:p>
            <a:pPr algn="l" rtl="0" eaLnBrk="1" hangingPunct="1">
              <a:buClr>
                <a:srgbClr val="66FFFF"/>
              </a:buClr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Specific vascular symptoms</a:t>
            </a:r>
          </a:p>
          <a:p>
            <a:pPr algn="l" rtl="0" eaLnBrk="1" hangingPunct="1">
              <a:buClr>
                <a:srgbClr val="66FFFF"/>
              </a:buClr>
              <a:buFontTx/>
              <a:buNone/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 Pulsatile mass , bleeding , ischemia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EB6C76E-7ED1-448D-9F24-FAA8A94E6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60801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Examination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EDA2789-878D-4526-B951-4F66DA6C2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948737" cy="5256212"/>
          </a:xfrm>
        </p:spPr>
        <p:txBody>
          <a:bodyPr/>
          <a:lstStyle/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v"/>
            </a:pPr>
            <a:endParaRPr lang="en-US" altLang="en-US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v"/>
            </a:pPr>
            <a:r>
              <a:rPr lang="en-US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Vital signs 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v"/>
            </a:pPr>
            <a:r>
              <a:rPr lang="en-US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Vascular examination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v"/>
            </a:pPr>
            <a:r>
              <a:rPr lang="en-US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Arterial pressure index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v"/>
            </a:pPr>
            <a:r>
              <a:rPr lang="en-US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Ankle / brachial index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v"/>
            </a:pPr>
            <a:r>
              <a:rPr lang="en-US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Allen index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v"/>
            </a:pPr>
            <a:endParaRPr lang="en-US" altLang="en-US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3966F532BFD14E9CB57C1098CBD78F91">
            <a:extLst>
              <a:ext uri="{FF2B5EF4-FFF2-40B4-BE49-F238E27FC236}">
                <a16:creationId xmlns:a16="http://schemas.microsoft.com/office/drawing/2014/main" id="{47B0D28F-E706-4CFD-870A-9A93D637E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18281828image_4">
            <a:extLst>
              <a:ext uri="{FF2B5EF4-FFF2-40B4-BE49-F238E27FC236}">
                <a16:creationId xmlns:a16="http://schemas.microsoft.com/office/drawing/2014/main" id="{9E53BE32-325D-4E14-AF1D-C22368ABF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C7005D3-A479-44A8-8498-CEBC8F3EB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608013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Diagnosis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84D1508-557F-4F80-92E5-2D095E251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32812" cy="4537075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Hard signs of vascular injury post trauma :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Pulsatile bleeding 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Visible expanding hematoma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Distal ischemia  (5 P’s)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Arterial thrill (( vibration ))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Bruit over artery     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Distal normal pulses does not preclude vascular injury </a:t>
            </a:r>
          </a:p>
          <a:p>
            <a:pPr algn="l" rtl="0" eaLnBrk="1" hangingPunct="1">
              <a:buFont typeface="Wingdings" panose="05000000000000000000" pitchFamily="2" charset="2"/>
              <a:buChar char="§"/>
            </a:pPr>
            <a:endParaRPr lang="en-US" altLang="en-US" sz="3600">
              <a:solidFill>
                <a:srgbClr val="99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0CB2477-3347-4661-8608-F06965E44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675" y="2708275"/>
            <a:ext cx="8569325" cy="3457575"/>
          </a:xfrm>
        </p:spPr>
        <p:txBody>
          <a:bodyPr/>
          <a:lstStyle/>
          <a:p>
            <a:pPr algn="l" rtl="0" eaLnBrk="1" hangingPunct="1">
              <a:buClr>
                <a:srgbClr val="66FFFF"/>
              </a:buCl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Hypotension or shock </a:t>
            </a:r>
          </a:p>
          <a:p>
            <a:pPr algn="l" rtl="0" eaLnBrk="1" hangingPunct="1">
              <a:buClr>
                <a:srgbClr val="66FFFF"/>
              </a:buCl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Neurologic deficit , fracture , dislocation</a:t>
            </a:r>
          </a:p>
          <a:p>
            <a:pPr algn="l" rtl="0" eaLnBrk="1" hangingPunct="1">
              <a:buClr>
                <a:srgbClr val="66FFFF"/>
              </a:buCl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Stable, nonpulsatile or small hematoma </a:t>
            </a:r>
          </a:p>
          <a:p>
            <a:pPr algn="l" rtl="0" eaLnBrk="1" hangingPunct="1">
              <a:buClr>
                <a:srgbClr val="66FFFF"/>
              </a:buCl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Proximity of the wound to major vascular structures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ECD7469-73E7-4123-86BD-E043B51D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0350"/>
            <a:ext cx="816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rtl="1" eaLnBrk="1" hangingPunct="1"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Diagnosis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1F67F009-7E16-467E-9B0B-CDFBB5867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2513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cs typeface="Times New Roman" pitchFamily="18" charset="0"/>
              </a:rPr>
              <a:t>Soft signs of vascular injury post trauma :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1356747-A1CF-46F7-8F5E-61ED1E01B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Investigation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0711FAB-506D-43B5-8F73-E321637F5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843962" cy="52292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Blood C.B.C , electrolytes B.U.N , creat. , P.T. , P.T.T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Duplex doppler ultrasound ( soft signs )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Multidetector helical CT (MDCT) angiography 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Angiography ( hard signs )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None/>
            </a:pP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 * Renal toxicity avoid by rehydrat.+ alkaliniz. of urine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 * Allergy 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 * Cost , time  consuming , expertise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 * iatrogenic tauma ( 0.6% )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en-US" altLang="en-US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430scan2-294">
            <a:extLst>
              <a:ext uri="{FF2B5EF4-FFF2-40B4-BE49-F238E27FC236}">
                <a16:creationId xmlns:a16="http://schemas.microsoft.com/office/drawing/2014/main" id="{6A8A76E3-606D-4FF4-BD25-82ADB28CC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20713"/>
            <a:ext cx="3795713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3" descr="153430scan1-500">
            <a:extLst>
              <a:ext uri="{FF2B5EF4-FFF2-40B4-BE49-F238E27FC236}">
                <a16:creationId xmlns:a16="http://schemas.microsoft.com/office/drawing/2014/main" id="{4772A8EC-F60C-4624-ABAC-97A92AA6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4176713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802CA54-3C6C-4569-94D8-A67C7C9D9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1629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High Risk Areas for Peripheral Vascular injury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742A995-700F-45FE-B341-0B55B941F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229600" cy="4525963"/>
          </a:xfrm>
        </p:spPr>
        <p:txBody>
          <a:bodyPr/>
          <a:lstStyle/>
          <a:p>
            <a:pPr algn="l" rtl="0" eaLnBrk="1" hangingPunct="1">
              <a:buFontTx/>
              <a:buNone/>
              <a:defRPr/>
            </a:pPr>
            <a:r>
              <a:rPr lang="en-US" altLang="en-US" sz="40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</a:rPr>
              <a:t>Upper limb :</a:t>
            </a:r>
          </a:p>
          <a:p>
            <a:pPr algn="l" rtl="0" eaLnBrk="1" hangingPunct="1">
              <a:buFontTx/>
              <a:buNone/>
              <a:defRPr/>
            </a:pPr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</a:rPr>
              <a:t>               </a:t>
            </a:r>
            <a:r>
              <a:rPr lang="en-US" altLang="en-US" sz="40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</a:rPr>
              <a:t>1)</a:t>
            </a:r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</a:rPr>
              <a:t> Axilla</a:t>
            </a:r>
          </a:p>
          <a:p>
            <a:pPr algn="l" rtl="0" eaLnBrk="1" hangingPunct="1">
              <a:buFontTx/>
              <a:buNone/>
              <a:defRPr/>
            </a:pPr>
            <a:r>
              <a:rPr lang="en-US" altLang="en-US" sz="40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</a:rPr>
              <a:t>               2)</a:t>
            </a:r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</a:rPr>
              <a:t> Deltopectoral groove</a:t>
            </a:r>
            <a:endParaRPr lang="ar-SA" altLang="en-US" sz="4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charset="0"/>
            </a:endParaRPr>
          </a:p>
          <a:p>
            <a:pPr algn="l" rtl="0" eaLnBrk="1" hangingPunct="1">
              <a:buFontTx/>
              <a:buNone/>
              <a:defRPr/>
            </a:pPr>
            <a:r>
              <a:rPr lang="en-US" altLang="en-US" sz="40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</a:rPr>
              <a:t>Lower limb :</a:t>
            </a:r>
          </a:p>
          <a:p>
            <a:pPr algn="l" rtl="0" eaLnBrk="1" hangingPunct="1">
              <a:buFontTx/>
              <a:buNone/>
              <a:defRPr/>
            </a:pPr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</a:rPr>
              <a:t>               </a:t>
            </a:r>
            <a:r>
              <a:rPr lang="en-US" altLang="en-US" sz="40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</a:rPr>
              <a:t>1)</a:t>
            </a:r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</a:rPr>
              <a:t> Inguinal region</a:t>
            </a:r>
          </a:p>
          <a:p>
            <a:pPr algn="l" rtl="0" eaLnBrk="1" hangingPunct="1">
              <a:buFontTx/>
              <a:buNone/>
              <a:defRPr/>
            </a:pPr>
            <a:r>
              <a:rPr lang="en-US" altLang="en-US" sz="40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</a:rPr>
              <a:t>               2)</a:t>
            </a:r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</a:rPr>
              <a:t> Popliteal fossa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image19">
            <a:extLst>
              <a:ext uri="{FF2B5EF4-FFF2-40B4-BE49-F238E27FC236}">
                <a16:creationId xmlns:a16="http://schemas.microsoft.com/office/drawing/2014/main" id="{EB3DD1B4-A071-42BB-95A0-7C4F2DEB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33375"/>
            <a:ext cx="35496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5" descr="fry10l">
            <a:extLst>
              <a:ext uri="{FF2B5EF4-FFF2-40B4-BE49-F238E27FC236}">
                <a16:creationId xmlns:a16="http://schemas.microsoft.com/office/drawing/2014/main" id="{E104D604-105F-45C3-B8E2-A8B798E4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67030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nic_k201_008">
            <a:extLst>
              <a:ext uri="{FF2B5EF4-FFF2-40B4-BE49-F238E27FC236}">
                <a16:creationId xmlns:a16="http://schemas.microsoft.com/office/drawing/2014/main" id="{4028398F-726A-4D28-9F53-6DB2EB55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88913"/>
            <a:ext cx="50149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3EEE0AE-FFB6-4550-A953-F6DFA80B4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Management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5C5B94F-D6FF-49E2-BF60-28C393BE2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349500"/>
            <a:ext cx="8964612" cy="4191000"/>
          </a:xfrm>
        </p:spPr>
        <p:txBody>
          <a:bodyPr/>
          <a:lstStyle/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Resuscitation</a:t>
            </a:r>
            <a:r>
              <a:rPr lang="ar-SA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Reduce displaced fracture , dislocation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Stop hemorrhage :</a:t>
            </a:r>
          </a:p>
          <a:p>
            <a:pPr algn="l" rtl="0" eaLnBrk="1" hangingPunct="1">
              <a:buClr>
                <a:srgbClr val="66FFFF"/>
              </a:buClr>
              <a:buFontTx/>
              <a:buNone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- 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Direct pressure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-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Avoid tournique except in exanguination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-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Avoid clamps</a:t>
            </a:r>
            <a:endParaRPr lang="ar-SA" alt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en-US" alt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8698F477-CE3A-44DA-A262-BEB2D126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501775"/>
            <a:ext cx="2087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66FFFF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General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37C70CBB-4373-4BC4-8349-C53B30FB2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349500"/>
            <a:ext cx="8110537" cy="4191000"/>
          </a:xfrm>
        </p:spPr>
        <p:txBody>
          <a:bodyPr/>
          <a:lstStyle/>
          <a:p>
            <a:pPr algn="l" rtl="0" eaLnBrk="1" hangingPunct="1">
              <a:buClr>
                <a:srgbClr val="66FFFF"/>
              </a:buClr>
              <a:buFont typeface="Wingdings" pitchFamily="2" charset="2"/>
              <a:buChar char="§"/>
              <a:defRPr/>
            </a:pPr>
            <a:r>
              <a:rPr lang="en-US" sz="40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Surgical exploration</a:t>
            </a:r>
          </a:p>
          <a:p>
            <a:pPr algn="l" rtl="0" eaLnBrk="1" hangingPunct="1">
              <a:buClr>
                <a:srgbClr val="66FFFF"/>
              </a:buClr>
              <a:buFont typeface="Wingdings" pitchFamily="2" charset="2"/>
              <a:buChar char="§"/>
              <a:defRPr/>
            </a:pPr>
            <a:r>
              <a:rPr lang="en-US" sz="40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Indication</a:t>
            </a:r>
          </a:p>
          <a:p>
            <a:pPr algn="l" rtl="0" eaLnBrk="1" hangingPunct="1">
              <a:buClr>
                <a:srgbClr val="66FFFF"/>
              </a:buClr>
              <a:buFont typeface="Wingdings" pitchFamily="2" charset="2"/>
              <a:buNone/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    Hard signs of vascular injury,</a:t>
            </a:r>
          </a:p>
          <a:p>
            <a:pPr algn="l" rtl="0" eaLnBrk="1" hangingPunct="1">
              <a:buClr>
                <a:srgbClr val="66FFFF"/>
              </a:buClr>
              <a:buFont typeface="Wingdings" pitchFamily="2" charset="2"/>
              <a:buNone/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    Refractory hypotension,</a:t>
            </a:r>
          </a:p>
          <a:p>
            <a:pPr algn="l" rtl="0" eaLnBrk="1" hangingPunct="1">
              <a:buClr>
                <a:srgbClr val="66FFFF"/>
              </a:buClr>
              <a:buFont typeface="Wingdings" pitchFamily="2" charset="2"/>
              <a:buNone/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    Obvious limb ischemia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3D73784F-70E6-4400-8D35-D084AB98E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55638"/>
            <a:ext cx="8229600" cy="762000"/>
          </a:xfrm>
        </p:spPr>
        <p:txBody>
          <a:bodyPr anchor="b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Management 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D0CDC32E-B59F-4F26-B693-046578AF5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543050"/>
            <a:ext cx="1992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cs typeface="Times New Roman" pitchFamily="18" charset="0"/>
              </a:rPr>
              <a:t>Specific 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85DAACB-605C-47A3-8E5E-85DDCB119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Vascular Repair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0C10868-1A34-4CAA-8FC3-77EECEA8C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36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Arterial repair: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(1)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direct arterial repair.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(2)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arterial patch repair.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(3)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interposition graft repair.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(4)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bypass repair.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en-US" alt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36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Venous repair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whenever possible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                       avoid ligation.</a:t>
            </a:r>
          </a:p>
          <a:p>
            <a:pPr algn="l" rtl="0" eaLnBrk="1" hangingPunct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247D115-BA3F-4A26-BCC9-12DCDDF7F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Compartment syndrome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AADDC63-896F-469B-A2B5-D9127AC51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97913" cy="4897437"/>
          </a:xfrm>
        </p:spPr>
        <p:txBody>
          <a:bodyPr/>
          <a:lstStyle/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Swelling of muscles causing compression of nerves and blood vessels.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en-US" alt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Pathophysiology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prolonged ischemia 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sym typeface="Wingdings" panose="05000000000000000000" pitchFamily="2" charset="2"/>
              </a:rPr>
              <a:t> tissue hypoxia 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sym typeface="Wingdings" panose="05000000000000000000" pitchFamily="2" charset="2"/>
              </a:rPr>
              <a:t> anaerobic metabolism 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sym typeface="Wingdings" panose="05000000000000000000" pitchFamily="2" charset="2"/>
              </a:rPr>
              <a:t> lactic acid accumulation 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sym typeface="Wingdings" panose="05000000000000000000" pitchFamily="2" charset="2"/>
              </a:rPr>
              <a:t>reperfusion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sym typeface="Wingdings" panose="05000000000000000000" pitchFamily="2" charset="2"/>
              </a:rPr>
              <a:t> vasodilatation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sym typeface="Wingdings" panose="05000000000000000000" pitchFamily="2" charset="2"/>
              </a:rPr>
              <a:t>transudation</a:t>
            </a:r>
            <a:endParaRPr lang="en-US" alt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6077C3F-7107-4C58-9742-CFBCC7233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Common causes of compartment syndrome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62A56FE-50EC-4196-9FF3-1C4A07DFB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</a:t>
            </a:r>
            <a:r>
              <a:rPr lang="en-US" sz="34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(1) </a:t>
            </a: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Tibial or forearm fractures.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(2)</a:t>
            </a: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Ischemic-reperfusion following injury.   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(3)</a:t>
            </a: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Haemorrhage .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</a:t>
            </a:r>
            <a:r>
              <a:rPr lang="en-US" sz="34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(4) </a:t>
            </a: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Vascular puncture.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</a:t>
            </a:r>
            <a:r>
              <a:rPr lang="en-US" sz="34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(5) </a:t>
            </a: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Intravenous drug injection,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</a:t>
            </a:r>
            <a:r>
              <a:rPr lang="en-US" sz="34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(6)</a:t>
            </a: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Casts.      </a:t>
            </a:r>
            <a:r>
              <a:rPr lang="en-US" sz="34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(7) </a:t>
            </a: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Prolonged limb compression  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</a:t>
            </a:r>
            <a:r>
              <a:rPr lang="en-US" sz="34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(8)</a:t>
            </a: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Crush injuries          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(9)</a:t>
            </a: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  <a:ea typeface="+mn-ea"/>
              </a:rPr>
              <a:t> Burns 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نسخ من master_73">
            <a:extLst>
              <a:ext uri="{FF2B5EF4-FFF2-40B4-BE49-F238E27FC236}">
                <a16:creationId xmlns:a16="http://schemas.microsoft.com/office/drawing/2014/main" id="{47FFA4B9-F5EA-4562-8331-FA44877B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49657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8">
            <a:extLst>
              <a:ext uri="{FF2B5EF4-FFF2-40B4-BE49-F238E27FC236}">
                <a16:creationId xmlns:a16="http://schemas.microsoft.com/office/drawing/2014/main" id="{1B150B0F-77C6-451F-9512-5C0DAF4FC32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2332038"/>
            <a:ext cx="4032250" cy="4525962"/>
          </a:xfrm>
        </p:spPr>
        <p:txBody>
          <a:bodyPr/>
          <a:lstStyle/>
          <a:p>
            <a:pPr marL="533400" indent="-533400" algn="l" rtl="0" eaLnBrk="1" hangingPunct="1">
              <a:buFontTx/>
              <a:buNone/>
            </a:pPr>
            <a:endParaRPr lang="en-US" altLang="en-US" sz="4000">
              <a:solidFill>
                <a:srgbClr val="66FFFF"/>
              </a:solidFill>
              <a:latin typeface="Arial Rounded MT Bold" panose="020F0704030504030204" pitchFamily="34" charset="0"/>
              <a:cs typeface="AL-Hosam Outline" pitchFamily="2" charset="0"/>
            </a:endParaRPr>
          </a:p>
          <a:p>
            <a:pPr marL="533400" indent="-533400" algn="l" rtl="0" eaLnBrk="1" hangingPunct="1">
              <a:buClr>
                <a:srgbClr val="FF0000"/>
              </a:buClr>
              <a:buFontTx/>
              <a:buAutoNum type="arabicParenR"/>
            </a:pPr>
            <a:r>
              <a:rPr lang="en-US" altLang="en-US" sz="4000">
                <a:solidFill>
                  <a:schemeClr val="bg1"/>
                </a:solidFill>
                <a:latin typeface="Cataneo BT" pitchFamily="66" charset="0"/>
                <a:cs typeface="AL-Hosam Outline" pitchFamily="2" charset="0"/>
              </a:rPr>
              <a:t>Anterior </a:t>
            </a:r>
          </a:p>
          <a:p>
            <a:pPr marL="533400" indent="-533400" algn="l" rtl="0" eaLnBrk="1" hangingPunct="1">
              <a:buClr>
                <a:srgbClr val="FF0000"/>
              </a:buClr>
              <a:buFontTx/>
              <a:buAutoNum type="arabicParenR"/>
            </a:pPr>
            <a:r>
              <a:rPr lang="en-US" altLang="en-US" sz="4000">
                <a:solidFill>
                  <a:schemeClr val="bg1"/>
                </a:solidFill>
                <a:latin typeface="Cataneo BT" pitchFamily="66" charset="0"/>
                <a:cs typeface="AL-Hosam Outline" pitchFamily="2" charset="0"/>
              </a:rPr>
              <a:t> Lateral</a:t>
            </a:r>
          </a:p>
          <a:p>
            <a:pPr marL="533400" indent="-533400" algn="l" rtl="0" eaLnBrk="1" hangingPunct="1">
              <a:buClr>
                <a:srgbClr val="FF0000"/>
              </a:buClr>
              <a:buFontTx/>
              <a:buAutoNum type="arabicParenR"/>
            </a:pPr>
            <a:r>
              <a:rPr lang="en-US" altLang="en-US" sz="4000">
                <a:solidFill>
                  <a:schemeClr val="bg1"/>
                </a:solidFill>
                <a:latin typeface="Cataneo BT" pitchFamily="66" charset="0"/>
                <a:cs typeface="AL-Hosam Outline" pitchFamily="2" charset="0"/>
              </a:rPr>
              <a:t>Superf. Poster.</a:t>
            </a:r>
          </a:p>
          <a:p>
            <a:pPr marL="533400" indent="-533400" algn="l" rtl="0" eaLnBrk="1" hangingPunct="1">
              <a:buClr>
                <a:srgbClr val="FF0000"/>
              </a:buClr>
              <a:buFontTx/>
              <a:buAutoNum type="arabicParenR"/>
            </a:pPr>
            <a:r>
              <a:rPr lang="en-US" altLang="en-US" sz="4000">
                <a:solidFill>
                  <a:schemeClr val="bg1"/>
                </a:solidFill>
                <a:latin typeface="Cataneo BT" pitchFamily="66" charset="0"/>
                <a:cs typeface="AL-Hosam Outline" pitchFamily="2" charset="0"/>
              </a:rPr>
              <a:t>Deep poster.</a:t>
            </a:r>
          </a:p>
          <a:p>
            <a:pPr marL="533400" indent="-533400" algn="l" rtl="0" eaLnBrk="1" hangingPunct="1">
              <a:buClr>
                <a:srgbClr val="FF0000"/>
              </a:buClr>
              <a:buFontTx/>
              <a:buAutoNum type="arabicParenR"/>
            </a:pPr>
            <a:endParaRPr lang="en-US" altLang="en-US" sz="4000">
              <a:solidFill>
                <a:schemeClr val="bg1"/>
              </a:solidFill>
              <a:latin typeface="Cataneo BT" pitchFamily="66" charset="0"/>
              <a:cs typeface="AL-Hosam Outline" pitchFamily="2" charset="0"/>
            </a:endParaRPr>
          </a:p>
        </p:txBody>
      </p:sp>
      <p:sp>
        <p:nvSpPr>
          <p:cNvPr id="41987" name="WordArt 9">
            <a:extLst>
              <a:ext uri="{FF2B5EF4-FFF2-40B4-BE49-F238E27FC236}">
                <a16:creationId xmlns:a16="http://schemas.microsoft.com/office/drawing/2014/main" id="{8AA08C11-9B08-47E3-8249-4CC51EC5D6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4868863"/>
            <a:ext cx="228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988" name="WordArt 10">
            <a:extLst>
              <a:ext uri="{FF2B5EF4-FFF2-40B4-BE49-F238E27FC236}">
                <a16:creationId xmlns:a16="http://schemas.microsoft.com/office/drawing/2014/main" id="{2A18AE2E-9D4B-4115-9815-0B5AA3F5B3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8400" y="4365625"/>
            <a:ext cx="228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989" name="WordArt 11">
            <a:extLst>
              <a:ext uri="{FF2B5EF4-FFF2-40B4-BE49-F238E27FC236}">
                <a16:creationId xmlns:a16="http://schemas.microsoft.com/office/drawing/2014/main" id="{518E2F6A-3D28-40B4-9FF8-6A56917DC1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2997200"/>
            <a:ext cx="228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990" name="WordArt 12">
            <a:extLst>
              <a:ext uri="{FF2B5EF4-FFF2-40B4-BE49-F238E27FC236}">
                <a16:creationId xmlns:a16="http://schemas.microsoft.com/office/drawing/2014/main" id="{787EC97C-8849-4F71-ADF8-CBC06CFB9A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228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991" name="Rectangle 13">
            <a:extLst>
              <a:ext uri="{FF2B5EF4-FFF2-40B4-BE49-F238E27FC236}">
                <a16:creationId xmlns:a16="http://schemas.microsoft.com/office/drawing/2014/main" id="{636D5195-3EA1-4E21-973F-CE49A10D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1196975"/>
            <a:ext cx="387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66FFFF"/>
                </a:solidFill>
                <a:latin typeface="Arial Rounded MT Bold" panose="020F0704030504030204" pitchFamily="34" charset="0"/>
              </a:rPr>
              <a:t>Four major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66FFFF"/>
                </a:solidFill>
                <a:latin typeface="Arial Rounded MT Bold" panose="020F0704030504030204" pitchFamily="34" charset="0"/>
              </a:rPr>
              <a:t> leg compartments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B2E43AE-D659-42A5-B319-CF3A89212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608013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Morbidity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33362A2-DCA4-4AB8-920E-A18342AE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628063" cy="433546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Clr>
                <a:srgbClr val="66FFFF"/>
              </a:buClr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Limb loss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  <a:buClr>
                <a:srgbClr val="66FFFF"/>
              </a:buClr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(1) 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When limb perfusion is compromised   for more than 6 hours warm ischemia</a:t>
            </a:r>
          </a:p>
          <a:p>
            <a:pPr algn="l" rtl="0" eaLnBrk="1" hangingPunct="1">
              <a:lnSpc>
                <a:spcPct val="80000"/>
              </a:lnSpc>
              <a:buClr>
                <a:srgbClr val="66FFFF"/>
              </a:buClr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(2)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Extensive musculoskeletal damage.</a:t>
            </a:r>
          </a:p>
          <a:p>
            <a:pPr algn="l" rtl="0" eaLnBrk="1" hangingPunct="1">
              <a:lnSpc>
                <a:spcPct val="80000"/>
              </a:lnSpc>
              <a:buClr>
                <a:srgbClr val="66FFFF"/>
              </a:buClr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(3)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Open tibial fracture</a:t>
            </a:r>
          </a:p>
          <a:p>
            <a:pPr algn="l" rtl="0" eaLnBrk="1" hangingPunct="1">
              <a:lnSpc>
                <a:spcPct val="80000"/>
              </a:lnSpc>
              <a:buClr>
                <a:srgbClr val="66FFFF"/>
              </a:buClr>
              <a:buFontTx/>
              <a:buNone/>
            </a:pP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(4) 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Compartment syndrome</a:t>
            </a:r>
          </a:p>
          <a:p>
            <a:pPr algn="l" rtl="0" eaLnBrk="1" hangingPunct="1">
              <a:lnSpc>
                <a:spcPct val="80000"/>
              </a:lnSpc>
              <a:buClr>
                <a:srgbClr val="66FFFF"/>
              </a:buClr>
              <a:buFontTx/>
              <a:buNone/>
            </a:pPr>
            <a:endParaRPr lang="en-US" alt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  <a:p>
            <a:pPr algn="l" rtl="0" eaLnBrk="1" hangingPunct="1">
              <a:lnSpc>
                <a:spcPct val="80000"/>
              </a:lnSpc>
              <a:buClr>
                <a:srgbClr val="66FFFF"/>
              </a:buClr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Paralysis Post nerve injury </a:t>
            </a:r>
          </a:p>
          <a:p>
            <a:pPr algn="l" rtl="0" eaLnBrk="1" hangingPunct="1">
              <a:lnSpc>
                <a:spcPct val="80000"/>
              </a:lnSpc>
              <a:buClr>
                <a:srgbClr val="66FFFF"/>
              </a:buClr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D.V.T  post venous injury</a:t>
            </a:r>
          </a:p>
          <a:p>
            <a:pPr algn="l" rtl="0" eaLnBrk="1" hangingPunct="1">
              <a:lnSpc>
                <a:spcPct val="80000"/>
              </a:lnSpc>
              <a:buClr>
                <a:srgbClr val="66FFFF"/>
              </a:buClr>
              <a:buFontTx/>
              <a:buNone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        </a:t>
            </a:r>
          </a:p>
          <a:p>
            <a:pPr algn="l" rtl="0" eaLnBrk="1" hangingPunct="1">
              <a:lnSpc>
                <a:spcPct val="80000"/>
              </a:lnSpc>
              <a:buClr>
                <a:srgbClr val="66FFFF"/>
              </a:buClr>
              <a:buFontTx/>
              <a:buNone/>
            </a:pPr>
            <a:endParaRPr lang="en-US" alt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5A9E737-74CF-4184-96EB-1B22021EE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Factors Predicting Risk of Amputation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9D0BC00-0F02-45AF-8B2A-D38AC3604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   The MESS score :</a:t>
            </a:r>
          </a:p>
          <a:p>
            <a:pPr algn="l" rtl="0" eaLnBrk="1" hangingPunct="1">
              <a:buFontTx/>
              <a:buNone/>
            </a:pPr>
            <a:r>
              <a:rPr lang="ar-SA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(1)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 Degree of skeletal/soft tissue              injury . </a:t>
            </a:r>
            <a:endParaRPr lang="ar-SA" alt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ar-SA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(2)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 Limb ischemia .</a:t>
            </a:r>
          </a:p>
          <a:p>
            <a:pPr algn="l" rtl="0"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(3)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 Shock .</a:t>
            </a:r>
            <a:endParaRPr lang="ar-SA" alt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ar-SA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(4)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 Patient age .</a:t>
            </a:r>
          </a:p>
          <a:p>
            <a:pPr algn="l" rtl="0" eaLnBrk="1" hangingPunct="1"/>
            <a:endParaRPr lang="en-US" alt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alt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F29D668A-F51E-472A-9EA6-4BC56D98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021388"/>
            <a:ext cx="861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MESS = mangled extremity severity score .( Heflet et al ,1990)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AFC7A91-24EA-40E3-A270-9AB751E18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Mortality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6426C632-1F96-400F-B3AB-05D3F329C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326437" cy="5113337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Calisto MT" panose="02040603050505030304" pitchFamily="18" charset="0"/>
              </a:rPr>
              <a:t> Rare except  from :</a:t>
            </a:r>
          </a:p>
          <a:p>
            <a:pPr algn="l" eaLnBrk="1" hangingPunct="1">
              <a:buFontTx/>
              <a:buNone/>
            </a:pPr>
            <a:r>
              <a:rPr lang="en-US" altLang="en-US" sz="4400">
                <a:solidFill>
                  <a:srgbClr val="66FFFF"/>
                </a:solidFill>
                <a:latin typeface="Calisto MT" panose="02040603050505030304" pitchFamily="18" charset="0"/>
              </a:rPr>
              <a:t>(1) </a:t>
            </a:r>
            <a:r>
              <a:rPr lang="en-US" altLang="en-US" sz="4400">
                <a:solidFill>
                  <a:schemeClr val="bg1"/>
                </a:solidFill>
                <a:latin typeface="Calisto MT" panose="02040603050505030304" pitchFamily="18" charset="0"/>
              </a:rPr>
              <a:t> Exsanguination </a:t>
            </a:r>
          </a:p>
          <a:p>
            <a:pPr algn="l" eaLnBrk="1" hangingPunct="1">
              <a:buFontTx/>
              <a:buNone/>
            </a:pPr>
            <a:r>
              <a:rPr lang="en-US" altLang="en-US" sz="4400">
                <a:solidFill>
                  <a:srgbClr val="66FFFF"/>
                </a:solidFill>
                <a:latin typeface="Calisto MT" panose="02040603050505030304" pitchFamily="18" charset="0"/>
              </a:rPr>
              <a:t>(2) </a:t>
            </a:r>
            <a:r>
              <a:rPr lang="en-US" altLang="en-US" sz="4400">
                <a:solidFill>
                  <a:schemeClr val="bg1"/>
                </a:solidFill>
                <a:latin typeface="Calisto MT" panose="02040603050505030304" pitchFamily="18" charset="0"/>
              </a:rPr>
              <a:t> Necrotizing myofascial  infection </a:t>
            </a:r>
          </a:p>
          <a:p>
            <a:pPr algn="l" eaLnBrk="1" hangingPunct="1">
              <a:buFontTx/>
              <a:buNone/>
            </a:pPr>
            <a:r>
              <a:rPr lang="en-US" altLang="en-US" sz="4400">
                <a:solidFill>
                  <a:srgbClr val="66FFFF"/>
                </a:solidFill>
                <a:latin typeface="Calisto MT" panose="02040603050505030304" pitchFamily="18" charset="0"/>
              </a:rPr>
              <a:t>(3) </a:t>
            </a:r>
            <a:r>
              <a:rPr lang="en-US" altLang="en-US" sz="440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4400" u="sng">
                <a:solidFill>
                  <a:schemeClr val="bg1"/>
                </a:solidFill>
                <a:latin typeface="Calisto MT" panose="02040603050505030304" pitchFamily="18" charset="0"/>
              </a:rPr>
              <a:t>Rhabdomyolysis</a:t>
            </a:r>
            <a:r>
              <a:rPr lang="en-US" altLang="en-US" sz="4400">
                <a:solidFill>
                  <a:schemeClr val="bg1"/>
                </a:solidFill>
                <a:latin typeface="Calisto MT" panose="02040603050505030304" pitchFamily="18" charset="0"/>
              </a:rPr>
              <a:t> and </a:t>
            </a:r>
            <a:r>
              <a:rPr lang="en-US" altLang="en-US" sz="4400" u="sng">
                <a:solidFill>
                  <a:schemeClr val="bg1"/>
                </a:solidFill>
                <a:latin typeface="Calisto MT" panose="02040603050505030304" pitchFamily="18" charset="0"/>
              </a:rPr>
              <a:t>Renal failure</a:t>
            </a:r>
            <a:r>
              <a:rPr lang="en-US" altLang="en-US" sz="4400">
                <a:solidFill>
                  <a:schemeClr val="bg1"/>
                </a:solidFill>
                <a:latin typeface="Calisto MT" panose="02040603050505030304" pitchFamily="18" charset="0"/>
              </a:rPr>
              <a:t> in untreated acute compartment syndrome</a:t>
            </a: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>
            <a:extLst>
              <a:ext uri="{FF2B5EF4-FFF2-40B4-BE49-F238E27FC236}">
                <a16:creationId xmlns:a16="http://schemas.microsoft.com/office/drawing/2014/main" id="{F5591773-185D-4E54-853C-5FE0ED76DB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37163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8800">
                <a:solidFill>
                  <a:schemeClr val="bg1"/>
                </a:solidFill>
                <a:latin typeface="Arial Rounded MT Bold" panose="020F0704030504030204" pitchFamily="34" charset="0"/>
              </a:rPr>
              <a:t>Any questions ?</a:t>
            </a:r>
          </a:p>
        </p:txBody>
      </p:sp>
      <p:sp>
        <p:nvSpPr>
          <p:cNvPr id="49154" name="Rectangle 5">
            <a:extLst>
              <a:ext uri="{FF2B5EF4-FFF2-40B4-BE49-F238E27FC236}">
                <a16:creationId xmlns:a16="http://schemas.microsoft.com/office/drawing/2014/main" id="{D925C164-8455-46DF-9524-D75126AAB9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69215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9000">
                <a:solidFill>
                  <a:schemeClr val="bg1"/>
                </a:solidFill>
                <a:latin typeface="Victorian LET" pitchFamily="2" charset="0"/>
              </a:rPr>
              <a:t>Thank you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3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1500" autoRev="1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500" autoRev="1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500" autoRev="1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نسخ من fhfh">
            <a:extLst>
              <a:ext uri="{FF2B5EF4-FFF2-40B4-BE49-F238E27FC236}">
                <a16:creationId xmlns:a16="http://schemas.microsoft.com/office/drawing/2014/main" id="{E1735F04-CF86-425C-BCF7-9D04CFABB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324008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 descr="fhfh">
            <a:extLst>
              <a:ext uri="{FF2B5EF4-FFF2-40B4-BE49-F238E27FC236}">
                <a16:creationId xmlns:a16="http://schemas.microsoft.com/office/drawing/2014/main" id="{647C4F58-BC34-4FF9-BBCB-75110CEE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0350"/>
            <a:ext cx="52578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7">
            <a:extLst>
              <a:ext uri="{FF2B5EF4-FFF2-40B4-BE49-F238E27FC236}">
                <a16:creationId xmlns:a16="http://schemas.microsoft.com/office/drawing/2014/main" id="{859EF477-F5A1-411B-B2EB-CA9C5B1FDC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244792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Femoral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Triangle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vas3">
            <a:extLst>
              <a:ext uri="{FF2B5EF4-FFF2-40B4-BE49-F238E27FC236}">
                <a16:creationId xmlns:a16="http://schemas.microsoft.com/office/drawing/2014/main" id="{5C4A34AB-831A-4A95-A498-9A6B8F070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 b="20210"/>
          <a:stretch>
            <a:fillRect/>
          </a:stretch>
        </p:blipFill>
        <p:spPr bwMode="auto">
          <a:xfrm>
            <a:off x="323850" y="260350"/>
            <a:ext cx="5616575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WordArt 5">
            <a:extLst>
              <a:ext uri="{FF2B5EF4-FFF2-40B4-BE49-F238E27FC236}">
                <a16:creationId xmlns:a16="http://schemas.microsoft.com/office/drawing/2014/main" id="{F96AAC3B-82DA-444A-B6FF-3CA1D8CE32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5963" y="1341438"/>
            <a:ext cx="3348037" cy="431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Step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Dissection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of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the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Popliteal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Fossa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Untitled-1vas5">
            <a:extLst>
              <a:ext uri="{FF2B5EF4-FFF2-40B4-BE49-F238E27FC236}">
                <a16:creationId xmlns:a16="http://schemas.microsoft.com/office/drawing/2014/main" id="{A0102362-AEBF-43D3-847C-93DEDD0E0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5888"/>
            <a:ext cx="489585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صورة1">
            <a:extLst>
              <a:ext uri="{FF2B5EF4-FFF2-40B4-BE49-F238E27FC236}">
                <a16:creationId xmlns:a16="http://schemas.microsoft.com/office/drawing/2014/main" id="{83979DD4-2EC1-4D85-B1B8-6E038C82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b="6606"/>
          <a:stretch>
            <a:fillRect/>
          </a:stretch>
        </p:blipFill>
        <p:spPr bwMode="auto">
          <a:xfrm>
            <a:off x="395288" y="115888"/>
            <a:ext cx="43211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WordArt 6">
            <a:extLst>
              <a:ext uri="{FF2B5EF4-FFF2-40B4-BE49-F238E27FC236}">
                <a16:creationId xmlns:a16="http://schemas.microsoft.com/office/drawing/2014/main" id="{7A3137EF-1EFC-4BC2-8227-16C88C86E8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1700213"/>
            <a:ext cx="2187575" cy="2665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Anastomosis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around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the Knee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854A743-668A-4045-AE1C-0C92AEEDD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16292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Physiology of Bleeding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5FDC950-43C8-496C-8062-484C73447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267700" cy="4191000"/>
          </a:xfrm>
        </p:spPr>
        <p:txBody>
          <a:bodyPr/>
          <a:lstStyle/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Vasoconstriction ,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platelet aggregation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Coagulation   intrinsic , extrinsic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Hypotension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en-US" altLang="en-US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en-US" altLang="en-US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en-US" altLang="en-US" sz="4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E656CA1-5664-4CFD-BAAF-C2425EDC4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052513"/>
            <a:ext cx="4097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en-US" sz="44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 Haemostasis )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3AFC054-C98D-41EE-9BD9-BEB9DA94D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Vascular Pathology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509BD90-FC30-4C20-BEC0-075CF5E72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48713" cy="4191000"/>
          </a:xfrm>
        </p:spPr>
        <p:txBody>
          <a:bodyPr/>
          <a:lstStyle/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Intimal injury 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Thrombosis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Transection : Partial , or complete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Bleeding :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    false aneurysm  ( hematoma) 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      hemorrhage , exsanguination </a:t>
            </a: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en-US" altLang="en-US" sz="4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  <a:p>
            <a:pPr algn="l" rtl="0" eaLnBrk="1" hangingPunct="1"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en-US" altLang="en-US" sz="4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تصميم افتراضي">
  <a:themeElements>
    <a:clrScheme name="1_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695</Words>
  <Application>Microsoft Office PowerPoint</Application>
  <PresentationFormat>Předvádění na obrazovce (4:3)</PresentationFormat>
  <Paragraphs>154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Arial Rounded MT Bold</vt:lpstr>
      <vt:lpstr>Calisto MT</vt:lpstr>
      <vt:lpstr>Cataneo BT</vt:lpstr>
      <vt:lpstr>Times New Roman</vt:lpstr>
      <vt:lpstr>Victorian LET</vt:lpstr>
      <vt:lpstr>Wingdings</vt:lpstr>
      <vt:lpstr>1_تصميم افتراضي</vt:lpstr>
      <vt:lpstr>Vascular injury</vt:lpstr>
      <vt:lpstr>High Risk Areas for Peripheral Vascular injury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Physiology of Bleeding</vt:lpstr>
      <vt:lpstr>Vascular Pathology</vt:lpstr>
      <vt:lpstr>History</vt:lpstr>
      <vt:lpstr>Examination</vt:lpstr>
      <vt:lpstr>Prezentace aplikace PowerPoint</vt:lpstr>
      <vt:lpstr>Prezentace aplikace PowerPoint</vt:lpstr>
      <vt:lpstr>Prezentace aplikace PowerPoint</vt:lpstr>
      <vt:lpstr>Prezentace aplikace PowerPoint</vt:lpstr>
      <vt:lpstr>Diagnosis</vt:lpstr>
      <vt:lpstr>Prezentace aplikace PowerPoint</vt:lpstr>
      <vt:lpstr>Investigation</vt:lpstr>
      <vt:lpstr>Prezentace aplikace PowerPoint</vt:lpstr>
      <vt:lpstr>Prezentace aplikace PowerPoint</vt:lpstr>
      <vt:lpstr>Prezentace aplikace PowerPoint</vt:lpstr>
      <vt:lpstr>Management </vt:lpstr>
      <vt:lpstr>Management </vt:lpstr>
      <vt:lpstr>Prezentace aplikace PowerPoint</vt:lpstr>
      <vt:lpstr>Vascular Repair</vt:lpstr>
      <vt:lpstr>Compartment syndrome</vt:lpstr>
      <vt:lpstr>Common causes of compartment syndrome</vt:lpstr>
      <vt:lpstr>Prezentace aplikace PowerPoint</vt:lpstr>
      <vt:lpstr>Prezentace aplikace PowerPoint</vt:lpstr>
      <vt:lpstr>Prezentace aplikace PowerPoint</vt:lpstr>
      <vt:lpstr>Prezentace aplikace PowerPoint</vt:lpstr>
      <vt:lpstr>Morbidity</vt:lpstr>
      <vt:lpstr>Factors Predicting Risk of Amputation</vt:lpstr>
      <vt:lpstr>Mortality</vt:lpstr>
      <vt:lpstr>Any questions ?</vt:lpstr>
    </vt:vector>
  </TitlesOfParts>
  <Company>MODA-PSHRC-CCIS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principles of vascular surgery</dc:title>
  <dc:creator>User2</dc:creator>
  <cp:lastModifiedBy>Pikula Radek</cp:lastModifiedBy>
  <cp:revision>48</cp:revision>
  <dcterms:created xsi:type="dcterms:W3CDTF">2005-05-02T07:19:52Z</dcterms:created>
  <dcterms:modified xsi:type="dcterms:W3CDTF">2021-05-23T11:38:05Z</dcterms:modified>
</cp:coreProperties>
</file>