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6" r:id="rId3"/>
    <p:sldId id="259" r:id="rId4"/>
    <p:sldId id="257" r:id="rId5"/>
    <p:sldId id="260" r:id="rId6"/>
    <p:sldId id="258" r:id="rId7"/>
    <p:sldId id="261" r:id="rId8"/>
    <p:sldId id="263" r:id="rId9"/>
    <p:sldId id="264" r:id="rId10"/>
    <p:sldId id="262" r:id="rId11"/>
    <p:sldId id="265" r:id="rId12"/>
    <p:sldId id="266" r:id="rId13"/>
    <p:sldId id="267" r:id="rId14"/>
    <p:sldId id="268" r:id="rId15"/>
    <p:sldId id="271" r:id="rId16"/>
    <p:sldId id="273" r:id="rId17"/>
    <p:sldId id="274" r:id="rId18"/>
    <p:sldId id="275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07F4-4314-4D19-B2B4-F8AE21F29251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235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07F4-4314-4D19-B2B4-F8AE21F29251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765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07F4-4314-4D19-B2B4-F8AE21F29251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018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07F4-4314-4D19-B2B4-F8AE21F29251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757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07F4-4314-4D19-B2B4-F8AE21F29251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543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07F4-4314-4D19-B2B4-F8AE21F29251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920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07F4-4314-4D19-B2B4-F8AE21F29251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297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07F4-4314-4D19-B2B4-F8AE21F29251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623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07F4-4314-4D19-B2B4-F8AE21F29251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7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07F4-4314-4D19-B2B4-F8AE21F29251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37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07F4-4314-4D19-B2B4-F8AE21F29251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44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F07F4-4314-4D19-B2B4-F8AE21F29251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731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Výpočty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8689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Výpočty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10mg = 10 000ug</a:t>
            </a:r>
          </a:p>
          <a:p>
            <a:r>
              <a:rPr lang="cs-CZ" dirty="0" smtClean="0"/>
              <a:t>Koncentraci 1000ug/ml získáme přídavkem 10ml DMSO.</a:t>
            </a:r>
          </a:p>
          <a:p>
            <a:r>
              <a:rPr lang="cs-CZ" dirty="0" smtClean="0"/>
              <a:t>10ml = 10 000ul/45ul=222,22</a:t>
            </a:r>
          </a:p>
          <a:p>
            <a:r>
              <a:rPr lang="cs-CZ" dirty="0" smtClean="0"/>
              <a:t>1000ul…..1000ug DHR 123</a:t>
            </a:r>
          </a:p>
          <a:p>
            <a:r>
              <a:rPr lang="cs-CZ" dirty="0" smtClean="0"/>
              <a:t>45ul……….45ug DHR123 a ty dáme do 500ul</a:t>
            </a:r>
          </a:p>
          <a:p>
            <a:r>
              <a:rPr lang="cs-CZ" dirty="0" smtClean="0"/>
              <a:t>ve 30ul pak je 30x45/500=2,7ugDHR v jedné zkumavce</a:t>
            </a:r>
          </a:p>
          <a:p>
            <a:r>
              <a:rPr lang="cs-CZ" dirty="0" smtClean="0"/>
              <a:t>Jeden pacient 4x30ul=120ul</a:t>
            </a:r>
          </a:p>
          <a:p>
            <a:r>
              <a:rPr lang="cs-CZ" dirty="0" smtClean="0"/>
              <a:t>Zásobní roztok 500ul/120=4,1</a:t>
            </a:r>
          </a:p>
          <a:p>
            <a:r>
              <a:rPr lang="cs-CZ" dirty="0" smtClean="0"/>
              <a:t>160 pacientů za rok: 160/4=40 – na rok budu potřebovat 40 zkumavek</a:t>
            </a:r>
          </a:p>
          <a:p>
            <a:r>
              <a:rPr lang="cs-CZ" dirty="0" smtClean="0"/>
              <a:t>Mám zásobu 222 zkumavek /40zkumavek potřebuji na rok tj. zásobu mám na 5,5 roku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57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Příprava buněčné suspenze pro proliferaci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Pro test proliferace lymfocytů bylo zapotřebí izolovat PBMC z plné krve</a:t>
            </a:r>
          </a:p>
          <a:p>
            <a:r>
              <a:rPr lang="cs-CZ" dirty="0" smtClean="0"/>
              <a:t>Při izolaci bylo získáno 10x10</a:t>
            </a:r>
            <a:r>
              <a:rPr lang="cs-CZ" baseline="30000" dirty="0" smtClean="0"/>
              <a:t>*6</a:t>
            </a:r>
            <a:r>
              <a:rPr lang="cs-CZ" dirty="0" smtClean="0"/>
              <a:t> PBMC, přičemž bylo živých 95% izolovaných buněk. Buněčná suspenze byla v 1ml média.</a:t>
            </a:r>
          </a:p>
          <a:p>
            <a:r>
              <a:rPr lang="cs-CZ" dirty="0" smtClean="0"/>
              <a:t>Buňky budou stimulovány 5 různými stimulancii, dále bude zapotřebí ještě nestimulovaná kontrola. Pro každou stimulaci se použijí tři jamky, </a:t>
            </a:r>
            <a:r>
              <a:rPr lang="cs-CZ" dirty="0" err="1" smtClean="0"/>
              <a:t>tj</a:t>
            </a:r>
            <a:r>
              <a:rPr lang="cs-CZ" dirty="0" smtClean="0"/>
              <a:t> bude se pracovat v tripletech + 2 jamky jako rezerva</a:t>
            </a:r>
          </a:p>
          <a:p>
            <a:r>
              <a:rPr lang="cs-CZ" dirty="0" smtClean="0"/>
              <a:t>Na jednu jamku připadne 200 000 buněk a ty budou ve 200ul média.</a:t>
            </a:r>
          </a:p>
          <a:p>
            <a:r>
              <a:rPr lang="cs-CZ" dirty="0" smtClean="0"/>
              <a:t>Z buněčné suspenze připravte potřebné množství pracovního roztoku s buňkami, tak aby jeho koncentrace byla 1milion na ml.</a:t>
            </a:r>
          </a:p>
          <a:p>
            <a:r>
              <a:rPr lang="cs-CZ" dirty="0"/>
              <a:t> </a:t>
            </a:r>
            <a:r>
              <a:rPr lang="cs-CZ" dirty="0" smtClean="0"/>
              <a:t>Poznámka – médium je velice drahé a je třeba s ním šetřit!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12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Výpočty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100%.........10,0x10</a:t>
            </a:r>
            <a:r>
              <a:rPr lang="cs-CZ" baseline="30000" dirty="0" smtClean="0"/>
              <a:t>*6</a:t>
            </a:r>
          </a:p>
          <a:p>
            <a:r>
              <a:rPr lang="cs-CZ" dirty="0" smtClean="0"/>
              <a:t>95%.........=10,0x10</a:t>
            </a:r>
            <a:r>
              <a:rPr lang="cs-CZ" baseline="30000" dirty="0" smtClean="0"/>
              <a:t>*6</a:t>
            </a:r>
            <a:r>
              <a:rPr lang="cs-CZ" dirty="0" smtClean="0"/>
              <a:t> x 95/100 = 9,5x10</a:t>
            </a:r>
            <a:r>
              <a:rPr lang="cs-CZ" baseline="30000" dirty="0" smtClean="0"/>
              <a:t>*6</a:t>
            </a:r>
          </a:p>
          <a:p>
            <a:r>
              <a:rPr lang="cs-CZ" dirty="0" smtClean="0"/>
              <a:t>5 </a:t>
            </a:r>
            <a:r>
              <a:rPr lang="cs-CZ" dirty="0" err="1" smtClean="0"/>
              <a:t>stim</a:t>
            </a:r>
            <a:r>
              <a:rPr lang="cs-CZ" dirty="0" smtClean="0"/>
              <a:t> + 1 </a:t>
            </a:r>
            <a:r>
              <a:rPr lang="cs-CZ" dirty="0" err="1" smtClean="0"/>
              <a:t>nestim</a:t>
            </a:r>
            <a:r>
              <a:rPr lang="cs-CZ" dirty="0" smtClean="0"/>
              <a:t>, na každou 3 jamky =6x3=18 + 2 jamky navíc - budu potřebovat 20 jamek po 200 000bb., </a:t>
            </a:r>
            <a:r>
              <a:rPr lang="cs-CZ" dirty="0" err="1" smtClean="0"/>
              <a:t>tj</a:t>
            </a:r>
            <a:r>
              <a:rPr lang="cs-CZ" dirty="0" smtClean="0"/>
              <a:t> 20x200 000= 4 000 </a:t>
            </a:r>
            <a:r>
              <a:rPr lang="cs-CZ" dirty="0"/>
              <a:t>000bb = 4x10</a:t>
            </a:r>
            <a:r>
              <a:rPr lang="cs-CZ" baseline="30000" dirty="0"/>
              <a:t>*6</a:t>
            </a:r>
            <a:r>
              <a:rPr lang="cs-CZ" dirty="0" smtClean="0"/>
              <a:t> .</a:t>
            </a:r>
          </a:p>
          <a:p>
            <a:r>
              <a:rPr lang="cs-CZ" dirty="0" smtClean="0"/>
              <a:t>9,5x10</a:t>
            </a:r>
            <a:r>
              <a:rPr lang="cs-CZ" baseline="30000" dirty="0" smtClean="0"/>
              <a:t>*6</a:t>
            </a:r>
            <a:r>
              <a:rPr lang="cs-CZ" dirty="0" smtClean="0"/>
              <a:t> ………..1000ul</a:t>
            </a:r>
          </a:p>
          <a:p>
            <a:r>
              <a:rPr lang="cs-CZ" dirty="0"/>
              <a:t>4</a:t>
            </a:r>
            <a:r>
              <a:rPr lang="cs-CZ" dirty="0" smtClean="0"/>
              <a:t>x10</a:t>
            </a:r>
            <a:r>
              <a:rPr lang="cs-CZ" baseline="30000" dirty="0" smtClean="0"/>
              <a:t>*6</a:t>
            </a:r>
            <a:r>
              <a:rPr lang="cs-CZ" dirty="0" smtClean="0"/>
              <a:t>………….=4x1000/9,5 = 421ul</a:t>
            </a:r>
          </a:p>
          <a:p>
            <a:r>
              <a:rPr lang="cs-CZ" dirty="0" smtClean="0"/>
              <a:t>Ideální je připravit si roztok o koncentraci 1mil/ml</a:t>
            </a:r>
          </a:p>
          <a:p>
            <a:r>
              <a:rPr lang="cs-CZ" dirty="0" err="1" smtClean="0"/>
              <a:t>Tj</a:t>
            </a:r>
            <a:r>
              <a:rPr lang="cs-CZ" dirty="0" smtClean="0"/>
              <a:t> k 421ul přidáme 3579 </a:t>
            </a:r>
            <a:r>
              <a:rPr lang="cs-CZ" dirty="0" err="1" smtClean="0"/>
              <a:t>ul</a:t>
            </a:r>
            <a:r>
              <a:rPr lang="cs-CZ" dirty="0" smtClean="0"/>
              <a:t> roztoku média, poté pipetujeme 200ul/jamka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13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roztoku anti-CD28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Anti-CD28 se používá jako </a:t>
            </a:r>
            <a:r>
              <a:rPr lang="cs-CZ" dirty="0" err="1" smtClean="0"/>
              <a:t>kostimulační</a:t>
            </a:r>
            <a:r>
              <a:rPr lang="cs-CZ" dirty="0" smtClean="0"/>
              <a:t> protilátka při stimulacích T-lymfocytů</a:t>
            </a:r>
          </a:p>
          <a:p>
            <a:r>
              <a:rPr lang="cs-CZ" dirty="0" smtClean="0"/>
              <a:t>Pro stanovení produkce IFN-</a:t>
            </a:r>
            <a:r>
              <a:rPr lang="el-GR" dirty="0" smtClean="0"/>
              <a:t>γ</a:t>
            </a:r>
            <a:r>
              <a:rPr lang="cs-CZ" dirty="0" smtClean="0"/>
              <a:t>, budeme stimulovat 10 pacientů a 10 kontrol, pro každou osobu budeme potřebovat 2 jamky po 200 000 buňkách ve 200ul média</a:t>
            </a:r>
          </a:p>
          <a:p>
            <a:r>
              <a:rPr lang="cs-CZ" dirty="0" smtClean="0"/>
              <a:t>Pro stimulaci použijte koncentraci 2ug/ml</a:t>
            </a:r>
          </a:p>
          <a:p>
            <a:r>
              <a:rPr lang="cs-CZ" dirty="0" smtClean="0"/>
              <a:t>Zásobní roztok má koncentraci 1mg/ml</a:t>
            </a:r>
          </a:p>
          <a:p>
            <a:r>
              <a:rPr lang="cs-CZ" dirty="0" smtClean="0"/>
              <a:t>Jak budete postupovat při přípravě pracovního roztoku?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72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Výpočty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10 pac + 10 kontrol=20, každý 2 jamky, </a:t>
            </a:r>
            <a:r>
              <a:rPr lang="cs-CZ" dirty="0" err="1" smtClean="0"/>
              <a:t>tj</a:t>
            </a:r>
            <a:r>
              <a:rPr lang="cs-CZ" dirty="0" smtClean="0"/>
              <a:t> celkem 40jamek, v každé je 200ul</a:t>
            </a:r>
          </a:p>
          <a:p>
            <a:r>
              <a:rPr lang="cs-CZ" dirty="0" smtClean="0"/>
              <a:t>Koncentrace anti-CD28: 1mg/ml, tj.</a:t>
            </a:r>
          </a:p>
          <a:p>
            <a:r>
              <a:rPr lang="cs-CZ" dirty="0" smtClean="0"/>
              <a:t>1000ug/1000ul</a:t>
            </a:r>
          </a:p>
          <a:p>
            <a:r>
              <a:rPr lang="cs-CZ" dirty="0" smtClean="0"/>
              <a:t>Požadovaná koncentrace je </a:t>
            </a:r>
            <a:r>
              <a:rPr lang="cs-CZ" u="sng" dirty="0" smtClean="0"/>
              <a:t>2ug/ 1000ul</a:t>
            </a:r>
            <a:r>
              <a:rPr lang="cs-CZ" dirty="0" smtClean="0"/>
              <a:t>, </a:t>
            </a:r>
            <a:r>
              <a:rPr lang="cs-CZ" dirty="0" err="1" smtClean="0"/>
              <a:t>tj</a:t>
            </a:r>
            <a:r>
              <a:rPr lang="cs-CZ" dirty="0" smtClean="0"/>
              <a:t> do 200ul potřebuji 0,4ug</a:t>
            </a:r>
          </a:p>
          <a:p>
            <a:r>
              <a:rPr lang="cs-CZ" dirty="0" smtClean="0"/>
              <a:t>Příprava zásobního roztoku: 40jamek*0,4 = 16ul zásobního roztoku anti-CD28</a:t>
            </a:r>
          </a:p>
          <a:p>
            <a:r>
              <a:rPr lang="cs-CZ" dirty="0" smtClean="0"/>
              <a:t>Ideální je pipetovat např. 5ul na jamku, tj. potřebuji  celkem 5x 40jamek= 200ul Pracovní roztok si tedy připravím: 16ul zásobního roztoku anti-CD28 + 184ul média = 200ul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73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Ředění </a:t>
            </a:r>
            <a:r>
              <a:rPr lang="cs-CZ" dirty="0" err="1" smtClean="0"/>
              <a:t>kalibrátoru</a:t>
            </a:r>
            <a:r>
              <a:rPr lang="cs-CZ" dirty="0" smtClean="0"/>
              <a:t> pro tvorbu kalibrační křivky v testu ELISA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Set na stanovení IL-8 obsahuje 60ul základního standardu o koncentraci 20ng/ml. </a:t>
            </a:r>
            <a:r>
              <a:rPr lang="cs-CZ" dirty="0" err="1" smtClean="0"/>
              <a:t>Kalibrátor</a:t>
            </a:r>
            <a:r>
              <a:rPr lang="cs-CZ" dirty="0" smtClean="0"/>
              <a:t> je určen pro dvě desky</a:t>
            </a:r>
          </a:p>
          <a:p>
            <a:r>
              <a:rPr lang="cs-CZ" dirty="0" smtClean="0"/>
              <a:t>Popište přípravu celkem 7 </a:t>
            </a:r>
            <a:r>
              <a:rPr lang="cs-CZ" dirty="0" err="1" smtClean="0"/>
              <a:t>kalibrátorů</a:t>
            </a:r>
            <a:r>
              <a:rPr lang="cs-CZ" dirty="0" smtClean="0"/>
              <a:t> získaných dvojkovým ředěním (geometrická řada), spotřeba každého </a:t>
            </a:r>
            <a:r>
              <a:rPr lang="cs-CZ" dirty="0" err="1" smtClean="0"/>
              <a:t>kalibrátoru</a:t>
            </a:r>
            <a:r>
              <a:rPr lang="cs-CZ" dirty="0" smtClean="0"/>
              <a:t> do reakce bude 200 </a:t>
            </a:r>
            <a:r>
              <a:rPr lang="cs-CZ" dirty="0" err="1" smtClean="0"/>
              <a:t>μl</a:t>
            </a:r>
            <a:r>
              <a:rPr lang="cs-CZ" dirty="0" smtClean="0"/>
              <a:t> - pipetuje se 100ul </a:t>
            </a:r>
            <a:r>
              <a:rPr lang="cs-CZ" dirty="0" err="1" smtClean="0"/>
              <a:t>kalibrátoru</a:t>
            </a:r>
            <a:r>
              <a:rPr lang="cs-CZ" dirty="0" smtClean="0"/>
              <a:t> na jamku, jamky jsou v </a:t>
            </a:r>
            <a:r>
              <a:rPr lang="cs-CZ" dirty="0" err="1" smtClean="0"/>
              <a:t>dubletech</a:t>
            </a:r>
            <a:r>
              <a:rPr lang="cs-CZ" dirty="0" smtClean="0"/>
              <a:t>) počítejte tak, abyste měli v každé zkumavce minimálně 200ul + 50 </a:t>
            </a:r>
            <a:r>
              <a:rPr lang="cs-CZ" dirty="0" err="1" smtClean="0"/>
              <a:t>μl</a:t>
            </a:r>
            <a:r>
              <a:rPr lang="cs-CZ" dirty="0" smtClean="0"/>
              <a:t> rezervní objem)</a:t>
            </a:r>
          </a:p>
          <a:p>
            <a:r>
              <a:rPr lang="cs-CZ" dirty="0" smtClean="0"/>
              <a:t>Jak provedete první ředění daného </a:t>
            </a:r>
            <a:r>
              <a:rPr lang="cs-CZ" dirty="0" err="1" smtClean="0"/>
              <a:t>kalibrátoru</a:t>
            </a:r>
            <a:r>
              <a:rPr lang="cs-CZ" dirty="0" smtClean="0"/>
              <a:t> abyste získali koncentraci 1000pg/ml? </a:t>
            </a:r>
            <a:endParaRPr lang="cs-CZ" dirty="0"/>
          </a:p>
          <a:p>
            <a:r>
              <a:rPr lang="cs-CZ" dirty="0" smtClean="0"/>
              <a:t>Jak budete ředit dále?</a:t>
            </a:r>
            <a:endParaRPr lang="en-GB" dirty="0"/>
          </a:p>
          <a:p>
            <a:endParaRPr lang="cs-CZ" dirty="0" smtClean="0"/>
          </a:p>
          <a:p>
            <a:pPr marL="0" lv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632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Ředění </a:t>
            </a:r>
            <a:r>
              <a:rPr lang="cs-CZ" dirty="0" err="1" smtClean="0"/>
              <a:t>kalibrátoru</a:t>
            </a:r>
            <a:r>
              <a:rPr lang="cs-CZ" dirty="0" smtClean="0"/>
              <a:t> pro tvorbu kalibrační křivky v testu ELISA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147248" cy="4277071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Set na stanovení IL-8 obsahuje 60ul základního standardu o koncentraci 20ng/ml. </a:t>
            </a:r>
            <a:r>
              <a:rPr lang="cs-CZ" dirty="0" err="1" smtClean="0"/>
              <a:t>Kalibrátor</a:t>
            </a:r>
            <a:r>
              <a:rPr lang="cs-CZ" dirty="0" smtClean="0"/>
              <a:t> je určen pro dvě desky</a:t>
            </a:r>
          </a:p>
          <a:p>
            <a:r>
              <a:rPr lang="cs-CZ" dirty="0" smtClean="0"/>
              <a:t>Popište </a:t>
            </a:r>
            <a:r>
              <a:rPr lang="cs-CZ" dirty="0"/>
              <a:t>přípravu </a:t>
            </a:r>
            <a:r>
              <a:rPr lang="cs-CZ" dirty="0" err="1"/>
              <a:t>kalibrátorů</a:t>
            </a:r>
            <a:r>
              <a:rPr lang="cs-CZ" dirty="0"/>
              <a:t> dvojkovým ředěním (geometrická řada</a:t>
            </a:r>
            <a:r>
              <a:rPr lang="cs-CZ" dirty="0" smtClean="0"/>
              <a:t>), </a:t>
            </a:r>
            <a:r>
              <a:rPr lang="cs-CZ" dirty="0"/>
              <a:t>spotřeba každého </a:t>
            </a:r>
            <a:r>
              <a:rPr lang="cs-CZ" dirty="0" err="1"/>
              <a:t>kalibrátoru</a:t>
            </a:r>
            <a:r>
              <a:rPr lang="cs-CZ" dirty="0"/>
              <a:t> do reakce bude 2</a:t>
            </a:r>
            <a:r>
              <a:rPr lang="cs-CZ" dirty="0" smtClean="0"/>
              <a:t>00 </a:t>
            </a:r>
            <a:r>
              <a:rPr lang="cs-CZ" dirty="0" err="1"/>
              <a:t>μl</a:t>
            </a:r>
            <a:r>
              <a:rPr lang="cs-CZ" dirty="0"/>
              <a:t> </a:t>
            </a:r>
            <a:r>
              <a:rPr lang="cs-CZ" dirty="0" smtClean="0"/>
              <a:t>- pipetuje se 100ul </a:t>
            </a:r>
            <a:r>
              <a:rPr lang="cs-CZ" dirty="0" err="1" smtClean="0"/>
              <a:t>kalibrátoru</a:t>
            </a:r>
            <a:r>
              <a:rPr lang="cs-CZ" dirty="0" smtClean="0"/>
              <a:t> na </a:t>
            </a:r>
            <a:r>
              <a:rPr lang="cs-CZ" dirty="0" err="1" smtClean="0"/>
              <a:t>jamku,j</a:t>
            </a:r>
            <a:r>
              <a:rPr lang="cs-CZ" dirty="0" smtClean="0"/>
              <a:t> </a:t>
            </a:r>
            <a:r>
              <a:rPr lang="cs-CZ" dirty="0" err="1" smtClean="0"/>
              <a:t>amky</a:t>
            </a:r>
            <a:r>
              <a:rPr lang="cs-CZ" dirty="0" smtClean="0"/>
              <a:t> jsou v </a:t>
            </a:r>
            <a:r>
              <a:rPr lang="cs-CZ" dirty="0" err="1" smtClean="0"/>
              <a:t>dubletech</a:t>
            </a:r>
            <a:r>
              <a:rPr lang="cs-CZ" dirty="0" smtClean="0"/>
              <a:t>) počítejte </a:t>
            </a:r>
            <a:r>
              <a:rPr lang="cs-CZ" dirty="0"/>
              <a:t>tak, abyste měli v každé zkumavce minimálně </a:t>
            </a:r>
            <a:r>
              <a:rPr lang="cs-CZ" dirty="0" smtClean="0"/>
              <a:t>200 +50 </a:t>
            </a:r>
            <a:r>
              <a:rPr lang="cs-CZ" dirty="0" err="1" smtClean="0"/>
              <a:t>μl</a:t>
            </a:r>
            <a:r>
              <a:rPr lang="cs-CZ" dirty="0" smtClean="0"/>
              <a:t> rezervní </a:t>
            </a:r>
            <a:r>
              <a:rPr lang="cs-CZ" dirty="0"/>
              <a:t>objem</a:t>
            </a:r>
            <a:r>
              <a:rPr lang="cs-CZ" dirty="0" smtClean="0"/>
              <a:t>)</a:t>
            </a:r>
          </a:p>
          <a:p>
            <a:r>
              <a:rPr lang="cs-CZ" dirty="0" smtClean="0"/>
              <a:t>Jak provedete první ředění daného </a:t>
            </a:r>
            <a:r>
              <a:rPr lang="cs-CZ" dirty="0" err="1" smtClean="0"/>
              <a:t>kalibrátoru</a:t>
            </a:r>
            <a:r>
              <a:rPr lang="cs-CZ" dirty="0" smtClean="0"/>
              <a:t> abyste získali koncentraci 1000pg/ml?  </a:t>
            </a:r>
            <a:r>
              <a:rPr lang="cs-CZ" b="1" dirty="0" smtClean="0">
                <a:solidFill>
                  <a:srgbClr val="FF0000"/>
                </a:solidFill>
              </a:rPr>
              <a:t>Ze základního roztoku budeme pipetovat 25ul a dám je do 475ul ředícího roztoku: Ve 25ul je 500pg (v 1000ul je 20 </a:t>
            </a:r>
            <a:r>
              <a:rPr lang="cs-CZ" b="1" dirty="0" err="1" smtClean="0">
                <a:solidFill>
                  <a:srgbClr val="FF0000"/>
                </a:solidFill>
              </a:rPr>
              <a:t>pg</a:t>
            </a:r>
            <a:r>
              <a:rPr lang="cs-CZ" b="1" dirty="0" smtClean="0">
                <a:solidFill>
                  <a:srgbClr val="FF0000"/>
                </a:solidFill>
              </a:rPr>
              <a:t>), </a:t>
            </a:r>
            <a:r>
              <a:rPr lang="cs-CZ" b="1" dirty="0" err="1" smtClean="0">
                <a:solidFill>
                  <a:srgbClr val="FF0000"/>
                </a:solidFill>
              </a:rPr>
              <a:t>tj</a:t>
            </a:r>
            <a:r>
              <a:rPr lang="cs-CZ" b="1" dirty="0" smtClean="0">
                <a:solidFill>
                  <a:srgbClr val="FF0000"/>
                </a:solidFill>
              </a:rPr>
              <a:t> pokud máme 500ug v 500ul, pak je koncentrace tohoto roztoku 1000pg/1000ul, tj. 1000pg/ml.</a:t>
            </a:r>
            <a:endParaRPr lang="cs-CZ" b="1" dirty="0">
              <a:solidFill>
                <a:srgbClr val="FF0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086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Ředění </a:t>
            </a:r>
            <a:r>
              <a:rPr lang="cs-CZ" dirty="0" err="1" smtClean="0"/>
              <a:t>kalibrátoru</a:t>
            </a:r>
            <a:r>
              <a:rPr lang="cs-CZ" dirty="0" smtClean="0"/>
              <a:t> pro tvorbu kalibrační křivky v testu ELISA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147248" cy="3052935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Set na stanovení IL-8 obsahuje 60ul základního standardu o koncentraci 20ng/ml. </a:t>
            </a:r>
            <a:r>
              <a:rPr lang="cs-CZ" dirty="0" err="1" smtClean="0"/>
              <a:t>Kalibrátor</a:t>
            </a:r>
            <a:r>
              <a:rPr lang="cs-CZ" dirty="0" smtClean="0"/>
              <a:t> je určen pro dvě desky</a:t>
            </a:r>
          </a:p>
          <a:p>
            <a:r>
              <a:rPr lang="cs-CZ" dirty="0" smtClean="0"/>
              <a:t>Popište </a:t>
            </a:r>
            <a:r>
              <a:rPr lang="cs-CZ" dirty="0"/>
              <a:t>přípravu </a:t>
            </a:r>
            <a:r>
              <a:rPr lang="cs-CZ" dirty="0" err="1"/>
              <a:t>kalibrátorů</a:t>
            </a:r>
            <a:r>
              <a:rPr lang="cs-CZ" dirty="0"/>
              <a:t> dvojkovým ředěním (geometrická řada</a:t>
            </a:r>
            <a:r>
              <a:rPr lang="cs-CZ" dirty="0" smtClean="0"/>
              <a:t>), </a:t>
            </a:r>
            <a:r>
              <a:rPr lang="cs-CZ" dirty="0"/>
              <a:t>spotřeba každého </a:t>
            </a:r>
            <a:r>
              <a:rPr lang="cs-CZ" dirty="0" err="1"/>
              <a:t>kalibrátoru</a:t>
            </a:r>
            <a:r>
              <a:rPr lang="cs-CZ" dirty="0"/>
              <a:t> do reakce bude 2</a:t>
            </a:r>
            <a:r>
              <a:rPr lang="cs-CZ" dirty="0" smtClean="0"/>
              <a:t>00 </a:t>
            </a:r>
            <a:r>
              <a:rPr lang="cs-CZ" dirty="0" err="1"/>
              <a:t>μl</a:t>
            </a:r>
            <a:r>
              <a:rPr lang="cs-CZ" dirty="0"/>
              <a:t> </a:t>
            </a:r>
            <a:r>
              <a:rPr lang="cs-CZ" dirty="0" smtClean="0"/>
              <a:t>- pipetuje se 100ul </a:t>
            </a:r>
            <a:r>
              <a:rPr lang="cs-CZ" dirty="0" err="1" smtClean="0"/>
              <a:t>kalibrátoru</a:t>
            </a:r>
            <a:r>
              <a:rPr lang="cs-CZ" dirty="0" smtClean="0"/>
              <a:t> na </a:t>
            </a:r>
            <a:r>
              <a:rPr lang="cs-CZ" dirty="0" err="1" smtClean="0"/>
              <a:t>jamku,j</a:t>
            </a:r>
            <a:r>
              <a:rPr lang="cs-CZ" dirty="0" smtClean="0"/>
              <a:t> </a:t>
            </a:r>
            <a:r>
              <a:rPr lang="cs-CZ" dirty="0" err="1" smtClean="0"/>
              <a:t>amky</a:t>
            </a:r>
            <a:r>
              <a:rPr lang="cs-CZ" dirty="0" smtClean="0"/>
              <a:t> jsou v </a:t>
            </a:r>
            <a:r>
              <a:rPr lang="cs-CZ" dirty="0" err="1" smtClean="0"/>
              <a:t>dubletech</a:t>
            </a:r>
            <a:r>
              <a:rPr lang="cs-CZ" dirty="0" smtClean="0"/>
              <a:t>) počítejte </a:t>
            </a:r>
            <a:r>
              <a:rPr lang="cs-CZ" dirty="0"/>
              <a:t>tak, abyste měli v každé zkumavce minimálně </a:t>
            </a:r>
            <a:r>
              <a:rPr lang="cs-CZ" dirty="0" smtClean="0"/>
              <a:t>200 +50 </a:t>
            </a:r>
            <a:r>
              <a:rPr lang="cs-CZ" dirty="0" err="1" smtClean="0"/>
              <a:t>μl</a:t>
            </a:r>
            <a:r>
              <a:rPr lang="cs-CZ" dirty="0" smtClean="0"/>
              <a:t> rezervní </a:t>
            </a:r>
            <a:r>
              <a:rPr lang="cs-CZ" dirty="0"/>
              <a:t>objem</a:t>
            </a:r>
            <a:r>
              <a:rPr lang="cs-CZ" dirty="0" smtClean="0"/>
              <a:t>)</a:t>
            </a:r>
          </a:p>
          <a:p>
            <a:r>
              <a:rPr lang="cs-CZ" dirty="0" smtClean="0"/>
              <a:t>Jak provedete první ředění daného </a:t>
            </a:r>
            <a:r>
              <a:rPr lang="cs-CZ" dirty="0" err="1" smtClean="0"/>
              <a:t>kalibrátoru</a:t>
            </a:r>
            <a:r>
              <a:rPr lang="cs-CZ" dirty="0" smtClean="0"/>
              <a:t> abyste získali koncentraci 1000pg/ml?  </a:t>
            </a:r>
            <a:r>
              <a:rPr lang="cs-CZ" b="1" dirty="0" smtClean="0">
                <a:solidFill>
                  <a:srgbClr val="FF0000"/>
                </a:solidFill>
              </a:rPr>
              <a:t>Ze základního roztoku budeme pipetovat 25ul a dám je do 475ul ředícího roztoku: Ve 25ul je 500pg (v 1000ul je 20 </a:t>
            </a:r>
            <a:r>
              <a:rPr lang="cs-CZ" b="1" dirty="0" err="1" smtClean="0">
                <a:solidFill>
                  <a:srgbClr val="FF0000"/>
                </a:solidFill>
              </a:rPr>
              <a:t>pg</a:t>
            </a:r>
            <a:r>
              <a:rPr lang="cs-CZ" b="1" dirty="0" smtClean="0">
                <a:solidFill>
                  <a:srgbClr val="FF0000"/>
                </a:solidFill>
              </a:rPr>
              <a:t>), </a:t>
            </a:r>
            <a:r>
              <a:rPr lang="cs-CZ" b="1" dirty="0" err="1" smtClean="0">
                <a:solidFill>
                  <a:srgbClr val="FF0000"/>
                </a:solidFill>
              </a:rPr>
              <a:t>tj</a:t>
            </a:r>
            <a:r>
              <a:rPr lang="cs-CZ" b="1" dirty="0" smtClean="0">
                <a:solidFill>
                  <a:srgbClr val="FF0000"/>
                </a:solidFill>
              </a:rPr>
              <a:t> pokud máme 500ug v 500ul, pak je koncentrace tohoto roztoku1000pg/1000ul, tj. 1000pg/ml.</a:t>
            </a:r>
            <a:endParaRPr lang="cs-CZ" b="1" dirty="0">
              <a:solidFill>
                <a:srgbClr val="FF0000"/>
              </a:solidFill>
            </a:endParaRPr>
          </a:p>
          <a:p>
            <a:r>
              <a:rPr lang="cs-CZ" dirty="0" smtClean="0"/>
              <a:t>Jak budete ředit dále?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365104"/>
            <a:ext cx="65913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353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Titrace vzorku pro nepřímou </a:t>
            </a:r>
            <a:r>
              <a:rPr lang="cs-CZ" dirty="0" err="1" smtClean="0"/>
              <a:t>imunofluorescnci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Základní ředění vzorku na vyšetření ANA NIF je </a:t>
            </a:r>
            <a:r>
              <a:rPr lang="cs-CZ" dirty="0" smtClean="0"/>
              <a:t>1:80 </a:t>
            </a:r>
            <a:r>
              <a:rPr lang="cs-CZ" dirty="0"/>
              <a:t>(nejednoznačné vyjádření… může znamenat 1+79 nebo </a:t>
            </a:r>
            <a:r>
              <a:rPr lang="cs-CZ" u="sng" dirty="0"/>
              <a:t>1+80</a:t>
            </a:r>
            <a:r>
              <a:rPr lang="cs-CZ" dirty="0"/>
              <a:t>). Pokud jsou ANA při tomto ředění pozitivní, ordinuje odečítající většinou titraci (ředění) vzorku.                    </a:t>
            </a:r>
            <a:endParaRPr lang="en-GB" dirty="0"/>
          </a:p>
          <a:p>
            <a:r>
              <a:rPr lang="cs-CZ" dirty="0"/>
              <a:t>Popište, jakým způsobem byste </a:t>
            </a:r>
            <a:r>
              <a:rPr lang="cs-CZ" dirty="0" smtClean="0"/>
              <a:t>postupovali, (</a:t>
            </a:r>
            <a:r>
              <a:rPr lang="cs-CZ" dirty="0"/>
              <a:t>jaké objemy séra a ředícího pufru byste použili), kdybyste měli naředit vzorek </a:t>
            </a:r>
            <a:r>
              <a:rPr lang="cs-CZ" dirty="0" smtClean="0"/>
              <a:t>séra:  </a:t>
            </a:r>
            <a:endParaRPr lang="en-GB" dirty="0"/>
          </a:p>
          <a:p>
            <a:pPr lvl="0"/>
            <a:r>
              <a:rPr lang="cs-CZ" dirty="0" smtClean="0"/>
              <a:t>1:80, 1:160 </a:t>
            </a:r>
            <a:r>
              <a:rPr lang="cs-CZ" dirty="0"/>
              <a:t>a </a:t>
            </a:r>
            <a:r>
              <a:rPr lang="cs-CZ" dirty="0" smtClean="0"/>
              <a:t>1:320 </a:t>
            </a:r>
            <a:endParaRPr lang="en-GB" dirty="0"/>
          </a:p>
          <a:p>
            <a:pPr lvl="0"/>
            <a:r>
              <a:rPr lang="cs-CZ" dirty="0" smtClean="0"/>
              <a:t>1:320, 1:640 </a:t>
            </a:r>
            <a:r>
              <a:rPr lang="cs-CZ" dirty="0"/>
              <a:t>s </a:t>
            </a:r>
            <a:r>
              <a:rPr lang="cs-CZ" dirty="0" smtClean="0"/>
              <a:t>1:1280</a:t>
            </a:r>
            <a:endParaRPr lang="en-GB" dirty="0"/>
          </a:p>
          <a:p>
            <a:r>
              <a:rPr lang="cs-CZ" dirty="0"/>
              <a:t>Spotřeba vzorku každé koncentrace na analýzu je 50 </a:t>
            </a:r>
            <a:r>
              <a:rPr lang="cs-CZ" dirty="0" err="1"/>
              <a:t>ul</a:t>
            </a:r>
            <a:r>
              <a:rPr lang="cs-CZ" dirty="0"/>
              <a:t> (počítejte s tím, aby byl v každé zkumavce rezervní objem).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22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Titrace vzorku pro nepřímou </a:t>
            </a:r>
            <a:r>
              <a:rPr lang="cs-CZ" dirty="0" err="1" smtClean="0"/>
              <a:t>imunofluorscenci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Ředění 1:80:    </a:t>
            </a:r>
            <a:r>
              <a:rPr lang="cs-CZ" sz="2400" dirty="0" smtClean="0"/>
              <a:t>10ul </a:t>
            </a:r>
            <a:r>
              <a:rPr lang="cs-CZ" sz="2400" dirty="0" smtClean="0"/>
              <a:t>séra a 800ul ředícího pufru (PBS)</a:t>
            </a:r>
          </a:p>
          <a:p>
            <a:r>
              <a:rPr lang="cs-CZ" sz="2400" dirty="0" smtClean="0"/>
              <a:t>Ředění 1:160    z ředění 1:80 vzít 100ul, přidat 100ul PBS</a:t>
            </a:r>
          </a:p>
          <a:p>
            <a:r>
              <a:rPr lang="cs-CZ" sz="2400" dirty="0" smtClean="0"/>
              <a:t>Ředění 1:320    z ředění 1:160 vzít 100ul, přidat 100ul PBS</a:t>
            </a:r>
          </a:p>
          <a:p>
            <a:endParaRPr lang="cs-CZ" sz="2400" dirty="0"/>
          </a:p>
          <a:p>
            <a:r>
              <a:rPr lang="cs-CZ" sz="2400" dirty="0" smtClean="0"/>
              <a:t>Ředění 1:320 přímo ze séra: 5ul séra +1600ul </a:t>
            </a:r>
            <a:r>
              <a:rPr lang="cs-CZ" sz="2400" dirty="0" smtClean="0"/>
              <a:t>PBS (nebo 10ul séra + 3200ul PBS – důležité je dodržet poměr)</a:t>
            </a:r>
            <a:endParaRPr lang="cs-CZ" sz="2400" dirty="0" smtClean="0"/>
          </a:p>
          <a:p>
            <a:r>
              <a:rPr lang="cs-CZ" sz="2400" dirty="0" smtClean="0"/>
              <a:t>Následné </a:t>
            </a:r>
            <a:r>
              <a:rPr lang="cs-CZ" sz="2400" dirty="0" smtClean="0"/>
              <a:t>ředění </a:t>
            </a:r>
            <a:r>
              <a:rPr lang="cs-CZ" sz="2400" dirty="0" smtClean="0"/>
              <a:t>1:640:  z ředění 1:320 vzít 100ul, přidat 100ul PBS</a:t>
            </a:r>
          </a:p>
          <a:p>
            <a:r>
              <a:rPr lang="cs-CZ" sz="2400" dirty="0" smtClean="0"/>
              <a:t>Následné </a:t>
            </a:r>
            <a:r>
              <a:rPr lang="cs-CZ" sz="2400" dirty="0" smtClean="0"/>
              <a:t>ředění </a:t>
            </a:r>
            <a:r>
              <a:rPr lang="cs-CZ" sz="2400" dirty="0" smtClean="0"/>
              <a:t>1:1280:  z ředění 1:640 vzít 100ul, přidat 100ul PBS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034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Burst</a:t>
            </a:r>
            <a:r>
              <a:rPr lang="cs-CZ" dirty="0" smtClean="0"/>
              <a:t> test výpočty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stanovení oxidačního vzplanutí je zapotřebí chemikálie </a:t>
            </a:r>
            <a:r>
              <a:rPr lang="cs-CZ" dirty="0" err="1" smtClean="0"/>
              <a:t>dihydrorhodamin</a:t>
            </a:r>
            <a:r>
              <a:rPr lang="cs-CZ" dirty="0" smtClean="0"/>
              <a:t> 123</a:t>
            </a:r>
          </a:p>
          <a:p>
            <a:r>
              <a:rPr lang="cs-CZ" dirty="0" smtClean="0"/>
              <a:t>Výrobce ho dodává v 10mg balení</a:t>
            </a:r>
          </a:p>
          <a:p>
            <a:r>
              <a:rPr lang="cs-CZ" dirty="0" smtClean="0"/>
              <a:t>Látka se rozpouští v DMSO</a:t>
            </a:r>
          </a:p>
          <a:p>
            <a:r>
              <a:rPr lang="cs-CZ" dirty="0" smtClean="0"/>
              <a:t>Jak připravíte zásobní roztok o koncentraci 1mg/ml?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40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Výpočet absolutního počtu lymfocytů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Při vyšetření lymfocytárních subpopulací je kromě relativního počtu ještě zapotřebí určit absolutní počet lymfocytů a jejich subpopulací, tedy reálný počet buněk, který se nachází v 1l krve.</a:t>
            </a:r>
          </a:p>
          <a:p>
            <a:r>
              <a:rPr lang="cs-CZ" dirty="0" smtClean="0"/>
              <a:t>Příklad:</a:t>
            </a:r>
          </a:p>
          <a:p>
            <a:r>
              <a:rPr lang="cs-CZ" dirty="0" smtClean="0"/>
              <a:t>Počet leukocytů v krvi pacienta: 10x10</a:t>
            </a:r>
            <a:r>
              <a:rPr lang="cs-CZ" baseline="30000" dirty="0" smtClean="0"/>
              <a:t>*9</a:t>
            </a:r>
            <a:r>
              <a:rPr lang="cs-CZ" dirty="0" smtClean="0"/>
              <a:t>leukocytů/l</a:t>
            </a:r>
          </a:p>
          <a:p>
            <a:r>
              <a:rPr lang="cs-CZ" dirty="0" smtClean="0"/>
              <a:t>Z </a:t>
            </a:r>
            <a:r>
              <a:rPr lang="cs-CZ" dirty="0" err="1" smtClean="0"/>
              <a:t>cytometrické</a:t>
            </a:r>
            <a:r>
              <a:rPr lang="cs-CZ" dirty="0" smtClean="0"/>
              <a:t> analýzy vyplývá, že pacient má 20% lymfocytů, 10% monocytů. Kolik procent tvoří granulocyty? Jaký je absolutní počet </a:t>
            </a:r>
            <a:r>
              <a:rPr lang="cs-CZ" smtClean="0"/>
              <a:t>všech lymfocytů</a:t>
            </a:r>
            <a:r>
              <a:rPr lang="cs-CZ" dirty="0" smtClean="0"/>
              <a:t>?</a:t>
            </a:r>
          </a:p>
          <a:p>
            <a:r>
              <a:rPr lang="cs-CZ" dirty="0" smtClean="0"/>
              <a:t>Lymfocyty pacienta tvoří 60% T-lymfocytů, 30% B-lymfocytů a 10% NK buněk. </a:t>
            </a:r>
            <a:r>
              <a:rPr lang="cs-CZ" dirty="0"/>
              <a:t>? Jaký je absolutní počet všech T-lymfocytů?</a:t>
            </a:r>
          </a:p>
          <a:p>
            <a:r>
              <a:rPr lang="cs-CZ" dirty="0" smtClean="0"/>
              <a:t>T-lymfocyty pacienta zahrnují 60% pomocných CD4+ T-lymfocytů a 40% cytotoxických CD8+ T-lymfocytů.</a:t>
            </a:r>
            <a:r>
              <a:rPr lang="cs-CZ" dirty="0"/>
              <a:t> Jaký je absolutní počet </a:t>
            </a:r>
            <a:r>
              <a:rPr lang="cs-CZ" dirty="0" smtClean="0"/>
              <a:t>všech </a:t>
            </a:r>
            <a:r>
              <a:rPr lang="cs-CZ" dirty="0"/>
              <a:t>cytotoxických </a:t>
            </a:r>
            <a:r>
              <a:rPr lang="cs-CZ" dirty="0" smtClean="0"/>
              <a:t>T-lymfocytů?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77506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Výpočty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68551"/>
          </a:xfrm>
        </p:spPr>
        <p:txBody>
          <a:bodyPr>
            <a:normAutofit/>
          </a:bodyPr>
          <a:lstStyle/>
          <a:p>
            <a:r>
              <a:rPr lang="cs-CZ" sz="1600" dirty="0"/>
              <a:t>10x10</a:t>
            </a:r>
            <a:r>
              <a:rPr lang="cs-CZ" sz="1600" baseline="30000" dirty="0"/>
              <a:t>*9</a:t>
            </a:r>
            <a:r>
              <a:rPr lang="cs-CZ" sz="1600" dirty="0"/>
              <a:t>leukocytů/l</a:t>
            </a:r>
          </a:p>
          <a:p>
            <a:r>
              <a:rPr lang="cs-CZ" sz="1600" dirty="0"/>
              <a:t>Z </a:t>
            </a:r>
            <a:r>
              <a:rPr lang="cs-CZ" sz="1600" dirty="0" err="1"/>
              <a:t>cytometrické</a:t>
            </a:r>
            <a:r>
              <a:rPr lang="cs-CZ" sz="1600" dirty="0"/>
              <a:t> analýzy vyplývá, že pacient má 20% lymfocytů, 10% monocytů. Kolik procent tvoří granulocyty? </a:t>
            </a:r>
            <a:r>
              <a:rPr lang="cs-CZ" sz="1600" b="1" dirty="0" smtClean="0">
                <a:solidFill>
                  <a:srgbClr val="FF0000"/>
                </a:solidFill>
              </a:rPr>
              <a:t>100-(20+10)=70 Granulocyty tvoří 70% ze všech leukocytů.</a:t>
            </a:r>
          </a:p>
          <a:p>
            <a:r>
              <a:rPr lang="cs-CZ" sz="1600" dirty="0" smtClean="0"/>
              <a:t>Jaký </a:t>
            </a:r>
            <a:r>
              <a:rPr lang="cs-CZ" sz="1600" dirty="0"/>
              <a:t>je absolutní počet všech </a:t>
            </a:r>
            <a:r>
              <a:rPr lang="cs-CZ" sz="1600" dirty="0" smtClean="0"/>
              <a:t>lymfocytů?</a:t>
            </a:r>
          </a:p>
          <a:p>
            <a:r>
              <a:rPr lang="cs-CZ" sz="1600" b="1" dirty="0" smtClean="0">
                <a:solidFill>
                  <a:srgbClr val="FF0000"/>
                </a:solidFill>
              </a:rPr>
              <a:t>100%......</a:t>
            </a:r>
            <a:r>
              <a:rPr lang="cs-CZ" sz="1600" b="1" dirty="0">
                <a:solidFill>
                  <a:srgbClr val="FF0000"/>
                </a:solidFill>
              </a:rPr>
              <a:t> </a:t>
            </a:r>
            <a:r>
              <a:rPr lang="cs-CZ" sz="1600" b="1" dirty="0" smtClean="0">
                <a:solidFill>
                  <a:srgbClr val="FF0000"/>
                </a:solidFill>
              </a:rPr>
              <a:t>10x10</a:t>
            </a:r>
            <a:r>
              <a:rPr lang="cs-CZ" sz="1600" b="1" baseline="30000" dirty="0" smtClean="0">
                <a:solidFill>
                  <a:srgbClr val="FF0000"/>
                </a:solidFill>
              </a:rPr>
              <a:t>*9</a:t>
            </a:r>
            <a:r>
              <a:rPr lang="cs-CZ" sz="1600" b="1" dirty="0">
                <a:solidFill>
                  <a:srgbClr val="FF0000"/>
                </a:solidFill>
              </a:rPr>
              <a:t>/l</a:t>
            </a:r>
          </a:p>
          <a:p>
            <a:r>
              <a:rPr lang="cs-CZ" sz="1600" b="1" dirty="0" smtClean="0">
                <a:solidFill>
                  <a:srgbClr val="FF0000"/>
                </a:solidFill>
              </a:rPr>
              <a:t>20%......2x10</a:t>
            </a:r>
            <a:r>
              <a:rPr lang="cs-CZ" sz="1600" b="1" baseline="30000" dirty="0" smtClean="0">
                <a:solidFill>
                  <a:srgbClr val="FF0000"/>
                </a:solidFill>
              </a:rPr>
              <a:t>*9</a:t>
            </a:r>
            <a:r>
              <a:rPr lang="cs-CZ" sz="1600" b="1" dirty="0" smtClean="0">
                <a:solidFill>
                  <a:srgbClr val="FF0000"/>
                </a:solidFill>
              </a:rPr>
              <a:t> </a:t>
            </a:r>
            <a:r>
              <a:rPr lang="cs-CZ" sz="1600" b="1" dirty="0">
                <a:solidFill>
                  <a:srgbClr val="FF0000"/>
                </a:solidFill>
              </a:rPr>
              <a:t>/</a:t>
            </a:r>
            <a:r>
              <a:rPr lang="cs-CZ" sz="1600" b="1" dirty="0" smtClean="0">
                <a:solidFill>
                  <a:srgbClr val="FF0000"/>
                </a:solidFill>
              </a:rPr>
              <a:t>l Absolutní</a:t>
            </a:r>
            <a:r>
              <a:rPr lang="cs-CZ" sz="1600" b="1" dirty="0">
                <a:solidFill>
                  <a:srgbClr val="FF0000"/>
                </a:solidFill>
              </a:rPr>
              <a:t> počet všech </a:t>
            </a:r>
            <a:r>
              <a:rPr lang="cs-CZ" sz="1600" b="1" dirty="0" smtClean="0">
                <a:solidFill>
                  <a:srgbClr val="FF0000"/>
                </a:solidFill>
              </a:rPr>
              <a:t>lymfocytů je </a:t>
            </a:r>
            <a:r>
              <a:rPr lang="cs-CZ" sz="1600" b="1" dirty="0">
                <a:solidFill>
                  <a:srgbClr val="FF0000"/>
                </a:solidFill>
              </a:rPr>
              <a:t>2x10</a:t>
            </a:r>
            <a:r>
              <a:rPr lang="cs-CZ" sz="1600" b="1" baseline="30000" dirty="0">
                <a:solidFill>
                  <a:srgbClr val="FF0000"/>
                </a:solidFill>
              </a:rPr>
              <a:t>*9</a:t>
            </a:r>
            <a:r>
              <a:rPr lang="cs-CZ" sz="1600" b="1" dirty="0">
                <a:solidFill>
                  <a:srgbClr val="FF0000"/>
                </a:solidFill>
              </a:rPr>
              <a:t> /</a:t>
            </a:r>
            <a:r>
              <a:rPr lang="cs-CZ" sz="1600" b="1" dirty="0" smtClean="0">
                <a:solidFill>
                  <a:srgbClr val="FF0000"/>
                </a:solidFill>
              </a:rPr>
              <a:t>l. </a:t>
            </a:r>
            <a:endParaRPr lang="cs-CZ" sz="1600" b="1" dirty="0">
              <a:solidFill>
                <a:srgbClr val="FF0000"/>
              </a:solidFill>
            </a:endParaRPr>
          </a:p>
          <a:p>
            <a:endParaRPr lang="cs-CZ" sz="1600" dirty="0" smtClean="0"/>
          </a:p>
          <a:p>
            <a:r>
              <a:rPr lang="cs-CZ" sz="1600" dirty="0" smtClean="0"/>
              <a:t>Lymfocyty pacienta tvoří 60% T-lymfocytů, 30% B-lymfocytů a 10% NK buněk. ? Jaký je absolutní počet všech T-lymfocytů?</a:t>
            </a:r>
          </a:p>
          <a:p>
            <a:r>
              <a:rPr lang="cs-CZ" sz="1600" b="1" dirty="0">
                <a:solidFill>
                  <a:srgbClr val="FF0000"/>
                </a:solidFill>
              </a:rPr>
              <a:t>100%...... 2x10</a:t>
            </a:r>
            <a:r>
              <a:rPr lang="cs-CZ" sz="1600" b="1" baseline="30000" dirty="0">
                <a:solidFill>
                  <a:srgbClr val="FF0000"/>
                </a:solidFill>
              </a:rPr>
              <a:t>*9</a:t>
            </a:r>
            <a:r>
              <a:rPr lang="cs-CZ" sz="1600" b="1" dirty="0">
                <a:solidFill>
                  <a:srgbClr val="FF0000"/>
                </a:solidFill>
              </a:rPr>
              <a:t> /l </a:t>
            </a:r>
            <a:endParaRPr lang="cs-CZ" sz="1600" b="1" dirty="0" smtClean="0">
              <a:solidFill>
                <a:srgbClr val="FF0000"/>
              </a:solidFill>
            </a:endParaRPr>
          </a:p>
          <a:p>
            <a:r>
              <a:rPr lang="cs-CZ" sz="1600" b="1" dirty="0">
                <a:solidFill>
                  <a:srgbClr val="FF0000"/>
                </a:solidFill>
              </a:rPr>
              <a:t>6</a:t>
            </a:r>
            <a:r>
              <a:rPr lang="cs-CZ" sz="1600" b="1" dirty="0" smtClean="0">
                <a:solidFill>
                  <a:srgbClr val="FF0000"/>
                </a:solidFill>
              </a:rPr>
              <a:t>0%......1,2x10</a:t>
            </a:r>
            <a:r>
              <a:rPr lang="cs-CZ" sz="1600" b="1" baseline="30000" dirty="0" smtClean="0">
                <a:solidFill>
                  <a:srgbClr val="FF0000"/>
                </a:solidFill>
              </a:rPr>
              <a:t>*9</a:t>
            </a:r>
            <a:r>
              <a:rPr lang="cs-CZ" sz="1600" b="1" dirty="0" smtClean="0">
                <a:solidFill>
                  <a:srgbClr val="FF0000"/>
                </a:solidFill>
              </a:rPr>
              <a:t> </a:t>
            </a:r>
            <a:r>
              <a:rPr lang="cs-CZ" sz="1600" b="1" dirty="0">
                <a:solidFill>
                  <a:srgbClr val="FF0000"/>
                </a:solidFill>
              </a:rPr>
              <a:t>/l Absolutní počet všech lymfocytů je </a:t>
            </a:r>
            <a:r>
              <a:rPr lang="cs-CZ" sz="1600" b="1" dirty="0" smtClean="0">
                <a:solidFill>
                  <a:srgbClr val="FF0000"/>
                </a:solidFill>
              </a:rPr>
              <a:t>1,2x10</a:t>
            </a:r>
            <a:r>
              <a:rPr lang="cs-CZ" sz="1600" b="1" baseline="30000" dirty="0" smtClean="0">
                <a:solidFill>
                  <a:srgbClr val="FF0000"/>
                </a:solidFill>
              </a:rPr>
              <a:t>*9</a:t>
            </a:r>
            <a:r>
              <a:rPr lang="cs-CZ" sz="1600" b="1" dirty="0" smtClean="0">
                <a:solidFill>
                  <a:srgbClr val="FF0000"/>
                </a:solidFill>
              </a:rPr>
              <a:t> </a:t>
            </a:r>
            <a:r>
              <a:rPr lang="cs-CZ" sz="1600" b="1" dirty="0">
                <a:solidFill>
                  <a:srgbClr val="FF0000"/>
                </a:solidFill>
              </a:rPr>
              <a:t>/l. </a:t>
            </a:r>
          </a:p>
          <a:p>
            <a:endParaRPr lang="cs-CZ" sz="1600" dirty="0" smtClean="0"/>
          </a:p>
          <a:p>
            <a:endParaRPr lang="cs-CZ" sz="1600" dirty="0"/>
          </a:p>
          <a:p>
            <a:r>
              <a:rPr lang="cs-CZ" sz="1600" dirty="0"/>
              <a:t>T-lymfocyty pacienta zahrnují 60% pomocných CD4+ T-lymfocytů a 40% cytotoxických CD8+ T-lymfocytů. Jaký je absolutní počet všech cytotoxických T-lymfocytů</a:t>
            </a:r>
            <a:r>
              <a:rPr lang="cs-CZ" sz="1600" dirty="0" smtClean="0"/>
              <a:t>?</a:t>
            </a:r>
          </a:p>
          <a:p>
            <a:r>
              <a:rPr lang="cs-CZ" sz="1600" b="1" dirty="0">
                <a:solidFill>
                  <a:srgbClr val="FF0000"/>
                </a:solidFill>
              </a:rPr>
              <a:t>100</a:t>
            </a:r>
            <a:r>
              <a:rPr lang="cs-CZ" sz="1600" b="1" dirty="0" smtClean="0">
                <a:solidFill>
                  <a:srgbClr val="FF0000"/>
                </a:solidFill>
              </a:rPr>
              <a:t>%......1,2x10</a:t>
            </a:r>
            <a:r>
              <a:rPr lang="cs-CZ" sz="1600" b="1" baseline="30000" dirty="0" smtClean="0">
                <a:solidFill>
                  <a:srgbClr val="FF0000"/>
                </a:solidFill>
              </a:rPr>
              <a:t>*9</a:t>
            </a:r>
            <a:r>
              <a:rPr lang="cs-CZ" sz="1600" b="1" dirty="0" smtClean="0">
                <a:solidFill>
                  <a:srgbClr val="FF0000"/>
                </a:solidFill>
              </a:rPr>
              <a:t> </a:t>
            </a:r>
            <a:r>
              <a:rPr lang="cs-CZ" sz="1600" b="1" dirty="0">
                <a:solidFill>
                  <a:srgbClr val="FF0000"/>
                </a:solidFill>
              </a:rPr>
              <a:t>/l </a:t>
            </a:r>
          </a:p>
          <a:p>
            <a:r>
              <a:rPr lang="cs-CZ" sz="1600" b="1" dirty="0" smtClean="0">
                <a:solidFill>
                  <a:srgbClr val="FF0000"/>
                </a:solidFill>
              </a:rPr>
              <a:t>40%......4,8x10</a:t>
            </a:r>
            <a:r>
              <a:rPr lang="cs-CZ" sz="1600" b="1" baseline="30000" dirty="0" smtClean="0">
                <a:solidFill>
                  <a:srgbClr val="FF0000"/>
                </a:solidFill>
              </a:rPr>
              <a:t>*8</a:t>
            </a:r>
            <a:r>
              <a:rPr lang="cs-CZ" sz="1600" b="1" dirty="0" smtClean="0">
                <a:solidFill>
                  <a:srgbClr val="FF0000"/>
                </a:solidFill>
              </a:rPr>
              <a:t> </a:t>
            </a:r>
            <a:r>
              <a:rPr lang="cs-CZ" sz="1600" b="1" dirty="0">
                <a:solidFill>
                  <a:srgbClr val="FF0000"/>
                </a:solidFill>
              </a:rPr>
              <a:t>/l Absolutní počet všech lymfocytů je 4,8x10</a:t>
            </a:r>
            <a:r>
              <a:rPr lang="cs-CZ" sz="1600" b="1" baseline="30000" dirty="0">
                <a:solidFill>
                  <a:srgbClr val="FF0000"/>
                </a:solidFill>
              </a:rPr>
              <a:t>*8</a:t>
            </a:r>
            <a:r>
              <a:rPr lang="cs-CZ" sz="1600" b="1" dirty="0">
                <a:solidFill>
                  <a:srgbClr val="FF0000"/>
                </a:solidFill>
              </a:rPr>
              <a:t> </a:t>
            </a:r>
            <a:r>
              <a:rPr lang="cs-CZ" sz="1600" b="1" dirty="0" smtClean="0">
                <a:solidFill>
                  <a:srgbClr val="FF0000"/>
                </a:solidFill>
              </a:rPr>
              <a:t>/</a:t>
            </a:r>
            <a:r>
              <a:rPr lang="cs-CZ" sz="1600" b="1" dirty="0">
                <a:solidFill>
                  <a:srgbClr val="FF0000"/>
                </a:solidFill>
              </a:rPr>
              <a:t>l. 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135356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Burst</a:t>
            </a:r>
            <a:r>
              <a:rPr lang="cs-CZ" dirty="0" smtClean="0"/>
              <a:t> test výpočty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stanovení oxidačního vzplanutí je zapotřebí chemikálie </a:t>
            </a:r>
            <a:r>
              <a:rPr lang="cs-CZ" dirty="0" err="1" smtClean="0"/>
              <a:t>dihydrorhodamin</a:t>
            </a:r>
            <a:r>
              <a:rPr lang="cs-CZ" dirty="0" smtClean="0"/>
              <a:t> 123</a:t>
            </a:r>
          </a:p>
          <a:p>
            <a:r>
              <a:rPr lang="cs-CZ" dirty="0" smtClean="0"/>
              <a:t>Výrobce ho dodává v 10mg balení</a:t>
            </a:r>
          </a:p>
          <a:p>
            <a:r>
              <a:rPr lang="cs-CZ" dirty="0" smtClean="0"/>
              <a:t>Látka se rozpouští v DMSO</a:t>
            </a:r>
          </a:p>
          <a:p>
            <a:r>
              <a:rPr lang="cs-CZ" dirty="0" smtClean="0"/>
              <a:t>Jak připravíte zásobní roztok o koncentraci 1mg/ml?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Zásobní roztok připravíme přidáním 10ml DMSO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30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Počet </a:t>
            </a:r>
            <a:r>
              <a:rPr lang="cs-CZ" dirty="0" err="1" smtClean="0"/>
              <a:t>zamrazovacích</a:t>
            </a:r>
            <a:r>
              <a:rPr lang="cs-CZ" dirty="0" smtClean="0"/>
              <a:t> zkumavek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Zásobní roztok připravíme přidáním 10ml DMSO</a:t>
            </a:r>
          </a:p>
          <a:p>
            <a:r>
              <a:rPr lang="cs-CZ" dirty="0"/>
              <a:t> </a:t>
            </a:r>
            <a:r>
              <a:rPr lang="cs-CZ" dirty="0" smtClean="0"/>
              <a:t>Zásobní roztok je třeba </a:t>
            </a:r>
            <a:r>
              <a:rPr lang="cs-CZ" dirty="0" err="1" smtClean="0"/>
              <a:t>rozplnit</a:t>
            </a:r>
            <a:r>
              <a:rPr lang="cs-CZ" dirty="0" smtClean="0"/>
              <a:t> do po 45 </a:t>
            </a:r>
            <a:r>
              <a:rPr lang="cs-CZ" dirty="0" err="1" smtClean="0"/>
              <a:t>ul</a:t>
            </a:r>
            <a:r>
              <a:rPr lang="cs-CZ" dirty="0" smtClean="0"/>
              <a:t> a zamrazit na -80°C</a:t>
            </a:r>
          </a:p>
          <a:p>
            <a:r>
              <a:rPr lang="cs-CZ" dirty="0" smtClean="0"/>
              <a:t>Kolik </a:t>
            </a:r>
            <a:r>
              <a:rPr lang="cs-CZ" dirty="0" err="1" smtClean="0"/>
              <a:t>zamrazovacích</a:t>
            </a:r>
            <a:r>
              <a:rPr lang="cs-CZ" dirty="0" smtClean="0"/>
              <a:t> zkumavek si musí laborant(</a:t>
            </a:r>
            <a:r>
              <a:rPr lang="cs-CZ" dirty="0" err="1" smtClean="0"/>
              <a:t>ka</a:t>
            </a:r>
            <a:r>
              <a:rPr lang="cs-CZ" dirty="0" smtClean="0"/>
              <a:t>) připravit a popsat?</a:t>
            </a:r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38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Počet </a:t>
            </a:r>
            <a:r>
              <a:rPr lang="cs-CZ" dirty="0" err="1" smtClean="0"/>
              <a:t>ependorfek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Zásobní roztok připravíme přidáním 10ml DMSO</a:t>
            </a:r>
          </a:p>
          <a:p>
            <a:r>
              <a:rPr lang="cs-CZ" dirty="0"/>
              <a:t> </a:t>
            </a:r>
            <a:r>
              <a:rPr lang="cs-CZ" dirty="0" smtClean="0"/>
              <a:t>Zásobní roztok je třeba </a:t>
            </a:r>
            <a:r>
              <a:rPr lang="cs-CZ" dirty="0" err="1" smtClean="0"/>
              <a:t>rozplnit</a:t>
            </a:r>
            <a:r>
              <a:rPr lang="cs-CZ" dirty="0" smtClean="0"/>
              <a:t> do po 45 </a:t>
            </a:r>
            <a:r>
              <a:rPr lang="cs-CZ" dirty="0" err="1" smtClean="0"/>
              <a:t>ul</a:t>
            </a:r>
            <a:r>
              <a:rPr lang="cs-CZ" dirty="0" smtClean="0"/>
              <a:t> a zamrazit na -80°C</a:t>
            </a:r>
          </a:p>
          <a:p>
            <a:r>
              <a:rPr lang="cs-CZ" dirty="0" smtClean="0"/>
              <a:t>Kolik </a:t>
            </a:r>
            <a:r>
              <a:rPr lang="cs-CZ" dirty="0" err="1" smtClean="0"/>
              <a:t>zamrazovacích</a:t>
            </a:r>
            <a:r>
              <a:rPr lang="cs-CZ" dirty="0" smtClean="0"/>
              <a:t> zkumavek si musí laborant(</a:t>
            </a:r>
            <a:r>
              <a:rPr lang="cs-CZ" dirty="0" err="1" smtClean="0"/>
              <a:t>ka</a:t>
            </a:r>
            <a:r>
              <a:rPr lang="cs-CZ" dirty="0" smtClean="0"/>
              <a:t>) připravit a popsat?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Laborant(</a:t>
            </a:r>
            <a:r>
              <a:rPr lang="cs-CZ" b="1" dirty="0" err="1" smtClean="0">
                <a:solidFill>
                  <a:srgbClr val="FF0000"/>
                </a:solidFill>
              </a:rPr>
              <a:t>ka</a:t>
            </a:r>
            <a:r>
              <a:rPr lang="cs-CZ" b="1" dirty="0" smtClean="0">
                <a:solidFill>
                  <a:srgbClr val="FF0000"/>
                </a:solidFill>
              </a:rPr>
              <a:t>) si musí připravit 222 </a:t>
            </a:r>
            <a:r>
              <a:rPr lang="cs-CZ" b="1" dirty="0" err="1" smtClean="0">
                <a:solidFill>
                  <a:srgbClr val="FF0000"/>
                </a:solidFill>
              </a:rPr>
              <a:t>zamrazovacích</a:t>
            </a:r>
            <a:r>
              <a:rPr lang="cs-CZ" b="1" dirty="0" smtClean="0">
                <a:solidFill>
                  <a:srgbClr val="FF0000"/>
                </a:solidFill>
              </a:rPr>
              <a:t> zkumavek</a:t>
            </a:r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37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Koncentrace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vlastní stanovení se používá 45ul zamrazeného roztoku </a:t>
            </a:r>
            <a:r>
              <a:rPr lang="cs-CZ" dirty="0" err="1" smtClean="0"/>
              <a:t>dihydrorhodaminu</a:t>
            </a:r>
            <a:r>
              <a:rPr lang="cs-CZ" dirty="0" smtClean="0"/>
              <a:t> 123 (DHR123), ke kterému se přidá 455ul roztoku PBS.</a:t>
            </a:r>
          </a:p>
          <a:p>
            <a:r>
              <a:rPr lang="cs-CZ" dirty="0" smtClean="0"/>
              <a:t>Z tohoto zásobního pracovního roztoku se dává do 1 zkumavky 30ul.</a:t>
            </a:r>
          </a:p>
          <a:p>
            <a:r>
              <a:rPr lang="cs-CZ" dirty="0"/>
              <a:t> </a:t>
            </a:r>
            <a:r>
              <a:rPr lang="cs-CZ" dirty="0" smtClean="0"/>
              <a:t>Kolik DHR 123 je v jedné zkumavce?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81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Koncentrace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vlastní stanovení se používá 45ul zamrazeného roztoku </a:t>
            </a:r>
            <a:r>
              <a:rPr lang="cs-CZ" dirty="0" err="1" smtClean="0"/>
              <a:t>dihydrorhodaminu</a:t>
            </a:r>
            <a:r>
              <a:rPr lang="cs-CZ" dirty="0" smtClean="0"/>
              <a:t> 123 (DHR123), ke kterému se přidá 455ul roztoku PBS.</a:t>
            </a:r>
          </a:p>
          <a:p>
            <a:r>
              <a:rPr lang="cs-CZ" dirty="0" smtClean="0"/>
              <a:t>Z tohoto zásobního pracovního roztoku se dává do 1 zkumavky 30ul.</a:t>
            </a:r>
          </a:p>
          <a:p>
            <a:r>
              <a:rPr lang="cs-CZ" dirty="0"/>
              <a:t> </a:t>
            </a:r>
            <a:r>
              <a:rPr lang="cs-CZ" dirty="0" smtClean="0"/>
              <a:t>Kolik DHR 123 je v jedné zkumavce?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V jedné zkumavce je 2,7ug DHR123.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15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</a:t>
            </a:r>
            <a:r>
              <a:rPr lang="cs-CZ" dirty="0" smtClean="0"/>
              <a:t>as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 jeden </a:t>
            </a:r>
            <a:r>
              <a:rPr lang="cs-CZ" dirty="0" err="1" smtClean="0"/>
              <a:t>Burst</a:t>
            </a:r>
            <a:r>
              <a:rPr lang="cs-CZ" dirty="0" smtClean="0"/>
              <a:t> test pro jednoho pacienta je zapotřebí 4 zkumavky</a:t>
            </a:r>
          </a:p>
          <a:p>
            <a:r>
              <a:rPr lang="cs-CZ" dirty="0" smtClean="0"/>
              <a:t>45ug DHR123 se naředí na 500ul</a:t>
            </a:r>
          </a:p>
          <a:p>
            <a:r>
              <a:rPr lang="cs-CZ" dirty="0" smtClean="0"/>
              <a:t>Do každé zkumavky se přidává 30ul naředěného DHR</a:t>
            </a:r>
          </a:p>
          <a:p>
            <a:r>
              <a:rPr lang="cs-CZ" dirty="0" smtClean="0"/>
              <a:t>Za rok se testem na </a:t>
            </a:r>
            <a:r>
              <a:rPr lang="cs-CZ" dirty="0" err="1" smtClean="0"/>
              <a:t>Burst</a:t>
            </a:r>
            <a:r>
              <a:rPr lang="cs-CZ" dirty="0" smtClean="0"/>
              <a:t> test vyšetří průměrně 160 pacientů.</a:t>
            </a:r>
          </a:p>
          <a:p>
            <a:r>
              <a:rPr lang="cs-CZ" dirty="0" smtClean="0"/>
              <a:t>Na jak dlouho vydrží zásoba DHR123 v mrazáku – 222 zkumavek?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27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</a:t>
            </a:r>
            <a:r>
              <a:rPr lang="cs-CZ" dirty="0" smtClean="0"/>
              <a:t>as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Na jeden </a:t>
            </a:r>
            <a:r>
              <a:rPr lang="cs-CZ" dirty="0" err="1" smtClean="0"/>
              <a:t>Burst</a:t>
            </a:r>
            <a:r>
              <a:rPr lang="cs-CZ" dirty="0" smtClean="0"/>
              <a:t> test pro jednoho pacienta je zapotřebí 4 zkumavky</a:t>
            </a:r>
          </a:p>
          <a:p>
            <a:r>
              <a:rPr lang="cs-CZ" dirty="0" smtClean="0"/>
              <a:t>45ug DHR123 se naředí na 500ul</a:t>
            </a:r>
          </a:p>
          <a:p>
            <a:r>
              <a:rPr lang="cs-CZ" dirty="0" smtClean="0"/>
              <a:t>Do každé zkumavky se přidává 30ul naředěného DHR</a:t>
            </a:r>
          </a:p>
          <a:p>
            <a:r>
              <a:rPr lang="cs-CZ" dirty="0" smtClean="0"/>
              <a:t>Za rok se testem na </a:t>
            </a:r>
            <a:r>
              <a:rPr lang="cs-CZ" dirty="0" err="1" smtClean="0"/>
              <a:t>Burst</a:t>
            </a:r>
            <a:r>
              <a:rPr lang="cs-CZ" dirty="0" smtClean="0"/>
              <a:t> test vyšetří průměrně 160 pacientů.</a:t>
            </a:r>
          </a:p>
          <a:p>
            <a:r>
              <a:rPr lang="cs-CZ" dirty="0" smtClean="0"/>
              <a:t>Na jak dlouho vydrží zásoba DHR123 v mrazáku – 222 zkumavek?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Zásoba zkumavek vydrží na 5,5roku. 5,78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50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1370</Words>
  <Application>Microsoft Office PowerPoint</Application>
  <PresentationFormat>Předvádění na obrazovce (4:3)</PresentationFormat>
  <Paragraphs>135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Arial</vt:lpstr>
      <vt:lpstr>Calibri</vt:lpstr>
      <vt:lpstr>Motiv systému Office</vt:lpstr>
      <vt:lpstr>Výpočty</vt:lpstr>
      <vt:lpstr>Burst test výpočty</vt:lpstr>
      <vt:lpstr>Burst test výpočty</vt:lpstr>
      <vt:lpstr>Počet zamrazovacích zkumavek</vt:lpstr>
      <vt:lpstr>Počet ependorfek</vt:lpstr>
      <vt:lpstr>Koncentrace</vt:lpstr>
      <vt:lpstr>Koncentrace</vt:lpstr>
      <vt:lpstr>Čas</vt:lpstr>
      <vt:lpstr>Čas</vt:lpstr>
      <vt:lpstr>Výpočty</vt:lpstr>
      <vt:lpstr>Příprava buněčné suspenze pro proliferaci</vt:lpstr>
      <vt:lpstr>Výpočty</vt:lpstr>
      <vt:lpstr>Příprava roztoku anti-CD28</vt:lpstr>
      <vt:lpstr>Výpočty</vt:lpstr>
      <vt:lpstr>Ředění kalibrátoru pro tvorbu kalibrační křivky v testu ELISA</vt:lpstr>
      <vt:lpstr>Ředění kalibrátoru pro tvorbu kalibrační křivky v testu ELISA</vt:lpstr>
      <vt:lpstr>Ředění kalibrátoru pro tvorbu kalibrační křivky v testu ELISA</vt:lpstr>
      <vt:lpstr>Titrace vzorku pro nepřímou imunofluorescnci</vt:lpstr>
      <vt:lpstr>Titrace vzorku pro nepřímou imunofluorscenci</vt:lpstr>
      <vt:lpstr>Výpočet absolutního počtu lymfocytů</vt:lpstr>
      <vt:lpstr>Výpočty</vt:lpstr>
    </vt:vector>
  </TitlesOfParts>
  <Company>Fakultní nemocnice u sv. Anny v Brně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Burst test výpočty</dc:title>
  <dc:creator>uziv</dc:creator>
  <cp:lastModifiedBy>Julie Štíchová</cp:lastModifiedBy>
  <cp:revision>29</cp:revision>
  <dcterms:created xsi:type="dcterms:W3CDTF">2019-02-24T09:47:19Z</dcterms:created>
  <dcterms:modified xsi:type="dcterms:W3CDTF">2019-05-14T07:55:07Z</dcterms:modified>
</cp:coreProperties>
</file>