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63" r:id="rId3"/>
    <p:sldId id="364" r:id="rId4"/>
    <p:sldId id="365" r:id="rId5"/>
    <p:sldId id="366" r:id="rId6"/>
    <p:sldId id="367" r:id="rId7"/>
    <p:sldId id="368" r:id="rId8"/>
    <p:sldId id="369" r:id="rId9"/>
    <p:sldId id="370" r:id="rId10"/>
    <p:sldId id="371" r:id="rId11"/>
    <p:sldId id="372" r:id="rId12"/>
    <p:sldId id="373" r:id="rId13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D992"/>
    <a:srgbClr val="F7E289"/>
    <a:srgbClr val="F2F28E"/>
    <a:srgbClr val="FFFFCC"/>
    <a:srgbClr val="FFCC99"/>
    <a:srgbClr val="66CCFF"/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281" autoAdjust="0"/>
    <p:restoredTop sz="94660"/>
  </p:normalViewPr>
  <p:slideViewPr>
    <p:cSldViewPr>
      <p:cViewPr varScale="1">
        <p:scale>
          <a:sx n="83" d="100"/>
          <a:sy n="83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FBBF6-6034-44CD-82A6-ED7DF211CD1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56357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C8C72C-ADA0-495D-BDA7-F1D7A8C32D3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67875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7E86AC-BB80-41A7-B058-2EE5C0E26501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95629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639AEA-18BF-43F3-BB21-67DAF3405BEB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847585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AEF982-42C7-44E8-9824-47171EF6989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09634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5A29B5-B12D-4C04-8CE7-76F4B977BE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481208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BEE66E-7759-448C-AC1D-3197CA720A8A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013738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581983-6011-4552-8F79-D53E68CEBAC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41635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B370B-A81C-49E0-9ADD-4DAA654EB97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952993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E6319E-BBC4-4DBF-8805-887234E957F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29919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AC4D26-37FB-45B4-ADB1-B9BAFEB13E03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66889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D9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 alt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 alt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0B16EE1-DAB3-4F6B-8900-5E7AAAE7BCF4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altLang="cs-CZ" sz="3600" b="1" dirty="0"/>
              <a:t>Chemiluminiscence</a:t>
            </a:r>
            <a:r>
              <a:rPr lang="cs-CZ" altLang="cs-CZ" sz="3600" b="1"/>
              <a:t>, </a:t>
            </a:r>
            <a:r>
              <a:rPr lang="cs-CZ" altLang="cs-CZ" sz="3600" b="1" smtClean="0"/>
              <a:t>fluorescence</a:t>
            </a:r>
            <a:endParaRPr lang="cs-CZ" altLang="cs-CZ" sz="3600" b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cs-CZ" altLang="cs-CZ" sz="2400" b="1" dirty="0"/>
          </a:p>
          <a:p>
            <a:endParaRPr lang="cs-CZ" altLang="cs-CZ" sz="2400" b="1" dirty="0"/>
          </a:p>
          <a:p>
            <a:r>
              <a:rPr lang="cs-CZ" altLang="cs-CZ" sz="2400" b="1" dirty="0"/>
              <a:t>                                       </a:t>
            </a:r>
            <a:r>
              <a:rPr lang="cs-CZ" altLang="cs-CZ" sz="2000" b="1" dirty="0"/>
              <a:t>Miroslava </a:t>
            </a:r>
            <a:r>
              <a:rPr lang="cs-CZ" altLang="cs-CZ" sz="2000" b="1" dirty="0" err="1"/>
              <a:t>Beňovská</a:t>
            </a:r>
            <a:endParaRPr lang="cs-CZ" altLang="cs-CZ" sz="2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Luminometr</a:t>
            </a:r>
            <a:r>
              <a:rPr lang="cs-CZ" altLang="cs-CZ" sz="3600"/>
              <a:t/>
            </a:r>
            <a:br>
              <a:rPr lang="cs-CZ" altLang="cs-CZ" sz="3600"/>
            </a:br>
            <a:endParaRPr lang="cs-CZ" altLang="cs-CZ" sz="3600"/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cs-CZ"/>
              <a:t>Skládá se z měrné komůrky a detektoru (fotonásobiče) </a:t>
            </a:r>
          </a:p>
          <a:p>
            <a:r>
              <a:rPr lang="cs-CZ" altLang="cs-CZ"/>
              <a:t>Měrná komůrka (cela) se vzorkem a ostatními reaktanty obsahuje systém zrcadel – soustřeďují světelné záření na detektor </a:t>
            </a:r>
          </a:p>
          <a:p>
            <a:r>
              <a:rPr lang="cs-CZ" altLang="cs-CZ"/>
              <a:t>Vznik záblesků světla - fotony</a:t>
            </a:r>
          </a:p>
          <a:p>
            <a:r>
              <a:rPr lang="cs-CZ" altLang="cs-CZ"/>
              <a:t>Počet fotonů zachycuje citlivý fotonásobič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836613"/>
          </a:xfrm>
        </p:spPr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 b="1"/>
              <a:t>Fluoreskující látky obsahují konjugované dvojné vazby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Spontánně fluoreskuje málo biologických molekul - tryptofan a porfyriny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Luminofory produkují záření při chemických reakcích 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  <a:p>
            <a:pPr>
              <a:lnSpc>
                <a:spcPct val="90000"/>
              </a:lnSpc>
            </a:pPr>
            <a:r>
              <a:rPr lang="cs-CZ" altLang="cs-CZ" sz="2800" b="1"/>
              <a:t>V imunoanalýze jsou fluorofory a luminofory navázány jako značka na protilátky či antigeny nebo tvoří substrát, eventuelně vznikají až po jeho rozštěpení</a:t>
            </a:r>
          </a:p>
          <a:p>
            <a:pPr>
              <a:lnSpc>
                <a:spcPct val="90000"/>
              </a:lnSpc>
            </a:pPr>
            <a:endParaRPr lang="cs-CZ" altLang="cs-CZ" sz="2800" b="1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Fluorofory, luminofory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</a:pPr>
            <a:r>
              <a:rPr lang="cs-CZ" altLang="cs-CZ" sz="2800" b="1"/>
              <a:t>Příklady: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Akridin a jeho estery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Adamantyl dioxetan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Methylumbelliferon (MU)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platinových kovů (ruténium)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Cheláty lanthanidů (europium)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Luminol, isoluminol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/>
              <a:t>        Fluorescein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pPr marL="838200" indent="-838200"/>
            <a:r>
              <a:rPr lang="cs-CZ" altLang="cs-CZ" sz="4000" b="1"/>
              <a:t>Druhy luminiscence</a:t>
            </a:r>
            <a:br>
              <a:rPr lang="cs-CZ" altLang="cs-CZ" sz="4000" b="1"/>
            </a:br>
            <a:r>
              <a:rPr lang="cs-CZ" altLang="cs-CZ" sz="2400"/>
              <a:t>L</a:t>
            </a:r>
            <a:r>
              <a:rPr lang="cs-CZ" altLang="cs-CZ" sz="2400" b="1"/>
              <a:t>uminiscence vzniká po dodání energie v různé podobě</a:t>
            </a:r>
            <a:r>
              <a:rPr lang="cs-CZ" altLang="cs-CZ" sz="4000"/>
              <a:t> 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57338"/>
            <a:ext cx="8229600" cy="53006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000" b="1"/>
              <a:t>Fotoluminiscence </a:t>
            </a:r>
            <a:r>
              <a:rPr lang="cs-CZ" altLang="cs-CZ" sz="2000"/>
              <a:t>– luminiscence je vyvolána elektromagnetickým zářením (zářivky) - do této kategorie patří </a:t>
            </a:r>
            <a:r>
              <a:rPr lang="cs-CZ" altLang="cs-CZ" sz="2000" b="1">
                <a:solidFill>
                  <a:srgbClr val="990000"/>
                </a:solidFill>
              </a:rPr>
              <a:t>fluorescence</a:t>
            </a:r>
            <a:r>
              <a:rPr lang="cs-CZ" altLang="cs-CZ" sz="2000"/>
              <a:t> a </a:t>
            </a:r>
            <a:r>
              <a:rPr lang="cs-CZ" altLang="cs-CZ" sz="2000" b="1"/>
              <a:t>fosforescence</a:t>
            </a:r>
          </a:p>
          <a:p>
            <a:pPr>
              <a:lnSpc>
                <a:spcPct val="80000"/>
              </a:lnSpc>
            </a:pPr>
            <a:r>
              <a:rPr lang="cs-CZ" altLang="cs-CZ" sz="2000" b="1">
                <a:solidFill>
                  <a:srgbClr val="990000"/>
                </a:solidFill>
              </a:rPr>
              <a:t>Chemiluminiscence</a:t>
            </a:r>
            <a:r>
              <a:rPr lang="cs-CZ" altLang="cs-CZ" sz="2000"/>
              <a:t> – luminiscence je vyvolána chemickou reakcíí (sem patří také bioluminiscence, kdy je emise světelného záření vytvořena živými organizmy – světlušky, medúzy)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Elektroluminiscence</a:t>
            </a:r>
            <a:r>
              <a:rPr lang="cs-CZ" altLang="cs-CZ" sz="2000"/>
              <a:t> – luminiscence je vyvolána elektrickým polem (reklamní panely, nouzové osvětlení)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Katodoluminiscence</a:t>
            </a:r>
            <a:r>
              <a:rPr lang="cs-CZ" altLang="cs-CZ" sz="2000"/>
              <a:t> – luminiscence je vyvolána dopadajícími elektrony (stínítko televizní obrazovky).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Termoluminiscence </a:t>
            </a:r>
            <a:r>
              <a:rPr lang="cs-CZ" altLang="cs-CZ" sz="2000"/>
              <a:t>– luminiscence je vyvolána vzrůstem teploty po předchozím dodání energie 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Radioluminiscence</a:t>
            </a:r>
            <a:r>
              <a:rPr lang="cs-CZ" altLang="cs-CZ" sz="2000"/>
              <a:t> – luminiscence je vyvolána působením radioaktivního záření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Triboluminiscence</a:t>
            </a:r>
            <a:r>
              <a:rPr lang="cs-CZ" altLang="cs-CZ" sz="2000"/>
              <a:t> – luminiscence je vyvolána působením tlaku (při deformaci tělesa)</a:t>
            </a:r>
          </a:p>
          <a:p>
            <a:pPr>
              <a:lnSpc>
                <a:spcPct val="80000"/>
              </a:lnSpc>
            </a:pPr>
            <a:r>
              <a:rPr lang="cs-CZ" altLang="cs-CZ" sz="2000" b="1"/>
              <a:t>Sonoluminiscence </a:t>
            </a:r>
            <a:r>
              <a:rPr lang="cs-CZ" altLang="cs-CZ" sz="2000"/>
              <a:t>- vyvolána dopadem ultrazvuku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cs-CZ" sz="2800"/>
              <a:t>Podle délky trvání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fluorescence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cs-CZ" altLang="cs-CZ" sz="2800">
                <a:sym typeface="Wingdings 3" pitchFamily="18" charset="2"/>
              </a:rPr>
              <a:t>                                 </a:t>
            </a:r>
            <a:r>
              <a:rPr lang="cs-CZ" altLang="cs-CZ" sz="2800" b="1"/>
              <a:t> </a:t>
            </a:r>
            <a:r>
              <a:rPr lang="cs-CZ" altLang="cs-CZ" sz="2800" b="1">
                <a:solidFill>
                  <a:srgbClr val="990000"/>
                </a:solidFill>
              </a:rPr>
              <a:t>fosforescence</a:t>
            </a:r>
            <a:r>
              <a:rPr lang="cs-CZ" altLang="cs-CZ" sz="2800"/>
              <a:t> </a:t>
            </a:r>
          </a:p>
          <a:p>
            <a:pPr>
              <a:lnSpc>
                <a:spcPct val="90000"/>
              </a:lnSpc>
            </a:pPr>
            <a:r>
              <a:rPr lang="cs-CZ" altLang="cs-CZ" sz="2800"/>
              <a:t>Dochází k ní vlivem absorpce energie dopadajícího světelného záření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po odstranění zdroje ozařování rychle vymizí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fluorescence </a:t>
            </a:r>
          </a:p>
          <a:p>
            <a:pPr>
              <a:lnSpc>
                <a:spcPct val="90000"/>
              </a:lnSpc>
            </a:pPr>
            <a:endParaRPr lang="cs-CZ" altLang="cs-CZ" sz="2800"/>
          </a:p>
          <a:p>
            <a:pPr>
              <a:lnSpc>
                <a:spcPct val="90000"/>
              </a:lnSpc>
            </a:pPr>
            <a:r>
              <a:rPr lang="cs-CZ" altLang="cs-CZ" sz="2800"/>
              <a:t>Pokud přetrvává (doznívá) i po odstranění zdroje ozařování  </a:t>
            </a:r>
            <a:r>
              <a:rPr lang="cs-CZ" altLang="cs-CZ" sz="2800">
                <a:sym typeface="Wingdings 3" pitchFamily="18" charset="2"/>
              </a:rPr>
              <a:t></a:t>
            </a:r>
            <a:r>
              <a:rPr lang="cs-CZ" altLang="cs-CZ" sz="2800"/>
              <a:t> fosforescence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Fotoluminiscence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 b="1"/>
              <a:t>X + hv  ---- </a:t>
            </a:r>
            <a:r>
              <a:rPr lang="cs-CZ" altLang="cs-CZ" sz="2800">
                <a:sym typeface="Wingdings 3" pitchFamily="18" charset="2"/>
              </a:rPr>
              <a:t> </a:t>
            </a:r>
            <a:r>
              <a:rPr lang="cs-CZ" altLang="cs-CZ" sz="2800" b="1"/>
              <a:t>X*</a:t>
            </a:r>
            <a:r>
              <a:rPr lang="cs-CZ" altLang="cs-CZ" sz="2800"/>
              <a:t> + </a:t>
            </a:r>
            <a:r>
              <a:rPr lang="cs-CZ" altLang="cs-CZ" sz="2800" b="1"/>
              <a:t>hν´</a:t>
            </a:r>
            <a:r>
              <a:rPr lang="cs-CZ" altLang="cs-CZ" sz="2800"/>
              <a:t> 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X</a:t>
            </a:r>
            <a:r>
              <a:rPr lang="cs-CZ" altLang="cs-CZ" sz="2800"/>
              <a:t> a </a:t>
            </a:r>
            <a:r>
              <a:rPr lang="cs-CZ" altLang="cs-CZ" sz="2800" b="1"/>
              <a:t>X*</a:t>
            </a:r>
            <a:r>
              <a:rPr lang="cs-CZ" altLang="cs-CZ" sz="2800"/>
              <a:t> je základní a excitovaný stav molekuly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/>
              <a:t>   </a:t>
            </a:r>
            <a:r>
              <a:rPr lang="cs-CZ" altLang="cs-CZ" sz="2800" b="1"/>
              <a:t>hν</a:t>
            </a:r>
            <a:r>
              <a:rPr lang="cs-CZ" altLang="cs-CZ" sz="2800"/>
              <a:t>  a  </a:t>
            </a:r>
            <a:r>
              <a:rPr lang="cs-CZ" altLang="cs-CZ" sz="2800" b="1"/>
              <a:t>hν´</a:t>
            </a:r>
            <a:r>
              <a:rPr lang="cs-CZ" altLang="cs-CZ" sz="2800"/>
              <a:t> dopadající a emitovaná světelná energie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Emitovaná energie záření je nižší než energie dopadajícího (primárního) záření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Emitované (sekundární)  záření má nižší frekvenci a delší vlnovou délku než světelné záření primární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Rozdíl mezi vlnovou délkou excitačního a emitujícího záření - </a:t>
            </a:r>
            <a:r>
              <a:rPr lang="cs-CZ" altLang="cs-CZ" sz="2800" b="1">
                <a:solidFill>
                  <a:srgbClr val="990000"/>
                </a:solidFill>
              </a:rPr>
              <a:t>Stokesův posun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Fluorescence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</p:spPr>
        <p:txBody>
          <a:bodyPr/>
          <a:lstStyle/>
          <a:p>
            <a:r>
              <a:rPr lang="cs-CZ" altLang="cs-CZ"/>
              <a:t>Přechod mezi tzv. povolenými stavy atomu </a:t>
            </a:r>
          </a:p>
          <a:p>
            <a:r>
              <a:rPr lang="cs-CZ" altLang="cs-CZ"/>
              <a:t>K vyzáření </a:t>
            </a:r>
            <a:r>
              <a:rPr lang="cs-CZ" altLang="cs-CZ">
                <a:solidFill>
                  <a:srgbClr val="990000"/>
                </a:solidFill>
              </a:rPr>
              <a:t>fotonů</a:t>
            </a:r>
            <a:r>
              <a:rPr lang="cs-CZ" altLang="cs-CZ"/>
              <a:t> dojde již za pár nanosekund (krátkodobé světélkování - 10</a:t>
            </a:r>
            <a:r>
              <a:rPr lang="cs-CZ" altLang="cs-CZ" baseline="30000"/>
              <a:t>-8</a:t>
            </a:r>
            <a:r>
              <a:rPr lang="cs-CZ" altLang="cs-CZ"/>
              <a:t> až 10</a:t>
            </a:r>
            <a:r>
              <a:rPr lang="cs-CZ" altLang="cs-CZ" baseline="30000"/>
              <a:t>-5</a:t>
            </a:r>
            <a:r>
              <a:rPr lang="cs-CZ" altLang="cs-CZ"/>
              <a:t> s). </a:t>
            </a:r>
          </a:p>
          <a:p>
            <a:r>
              <a:rPr lang="cs-CZ" altLang="cs-CZ"/>
              <a:t>Představuje sekundární záření po  absorpci  elektromagnetického záření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Absorpční a fluorescenční spektrum</a:t>
            </a:r>
          </a:p>
        </p:txBody>
      </p:sp>
      <p:pic>
        <p:nvPicPr>
          <p:cNvPr id="134148" name="Picture 4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1471613"/>
            <a:ext cx="3887787" cy="32162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4149" name="Text Box 5"/>
          <p:cNvSpPr txBox="1">
            <a:spLocks noChangeArrowheads="1"/>
          </p:cNvSpPr>
          <p:nvPr/>
        </p:nvSpPr>
        <p:spPr bwMode="auto">
          <a:xfrm>
            <a:off x="0" y="4859338"/>
            <a:ext cx="9144000" cy="1373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cs-CZ" altLang="cs-CZ" sz="2800"/>
              <a:t> Posunuto k delším vlnovým délkám než původní </a:t>
            </a:r>
          </a:p>
          <a:p>
            <a:r>
              <a:rPr lang="cs-CZ" altLang="cs-CZ" sz="2800"/>
              <a:t>  absorpční spektrum (</a:t>
            </a:r>
            <a:r>
              <a:rPr lang="cs-CZ" altLang="cs-CZ" sz="2800" b="1"/>
              <a:t>Stokesův posun</a:t>
            </a:r>
            <a:r>
              <a:rPr lang="cs-CZ" altLang="cs-CZ" sz="2800"/>
              <a:t>) </a:t>
            </a:r>
          </a:p>
          <a:p>
            <a:pPr>
              <a:buFontTx/>
              <a:buChar char="•"/>
            </a:pPr>
            <a:r>
              <a:rPr lang="cs-CZ" altLang="cs-CZ" sz="2800"/>
              <a:t> Zaujímá zrcadlovou pozici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Fluorimetr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8"/>
            <a:ext cx="8229600" cy="5183187"/>
          </a:xfrm>
        </p:spPr>
        <p:txBody>
          <a:bodyPr/>
          <a:lstStyle/>
          <a:p>
            <a:r>
              <a:rPr lang="cs-CZ" altLang="cs-CZ" sz="2000" b="1"/>
              <a:t>Zdroj světelného záření (xenonová nebo xenonová-rtuťová oblouková výbojka)</a:t>
            </a:r>
          </a:p>
          <a:p>
            <a:r>
              <a:rPr lang="cs-CZ" altLang="cs-CZ" sz="2000" b="1"/>
              <a:t>Monochromátor pro výběr excitačního záření</a:t>
            </a:r>
          </a:p>
          <a:p>
            <a:r>
              <a:rPr lang="cs-CZ" altLang="cs-CZ" sz="2000" b="1"/>
              <a:t>Kyveta (křemenné)/vzorek</a:t>
            </a:r>
          </a:p>
          <a:p>
            <a:r>
              <a:rPr lang="cs-CZ" altLang="cs-CZ" sz="2000" b="1"/>
              <a:t>Monochromátor pro sekundární (emisní) záření</a:t>
            </a:r>
          </a:p>
          <a:p>
            <a:r>
              <a:rPr lang="cs-CZ" altLang="cs-CZ" sz="2000" b="1"/>
              <a:t>Detektor (fotonásobič)</a:t>
            </a:r>
          </a:p>
          <a:p>
            <a:pPr>
              <a:buFont typeface="Symbol" pitchFamily="18" charset="2"/>
              <a:buChar char=""/>
            </a:pPr>
            <a:endParaRPr lang="cs-CZ" altLang="cs-CZ" sz="2000" b="1"/>
          </a:p>
        </p:txBody>
      </p:sp>
      <p:grpSp>
        <p:nvGrpSpPr>
          <p:cNvPr id="135172" name="Group 4"/>
          <p:cNvGrpSpPr>
            <a:grpSpLocks noChangeAspect="1"/>
          </p:cNvGrpSpPr>
          <p:nvPr/>
        </p:nvGrpSpPr>
        <p:grpSpPr bwMode="auto">
          <a:xfrm>
            <a:off x="2843213" y="3213100"/>
            <a:ext cx="5832475" cy="3367088"/>
            <a:chOff x="1849" y="5040"/>
            <a:chExt cx="5760" cy="3324"/>
          </a:xfrm>
        </p:grpSpPr>
        <p:sp>
          <p:nvSpPr>
            <p:cNvPr id="135173" name="AutoShape 5"/>
            <p:cNvSpPr>
              <a:spLocks noChangeAspect="1" noChangeArrowheads="1"/>
            </p:cNvSpPr>
            <p:nvPr/>
          </p:nvSpPr>
          <p:spPr bwMode="auto">
            <a:xfrm>
              <a:off x="1849" y="5040"/>
              <a:ext cx="5760" cy="332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4" name="Text Box 6"/>
            <p:cNvSpPr txBox="1">
              <a:spLocks noChangeArrowheads="1"/>
            </p:cNvSpPr>
            <p:nvPr/>
          </p:nvSpPr>
          <p:spPr bwMode="auto">
            <a:xfrm>
              <a:off x="2029" y="5469"/>
              <a:ext cx="721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2800" b="1"/>
                <a:t>☼</a:t>
              </a:r>
            </a:p>
            <a:p>
              <a:endParaRPr lang="cs-CZ" altLang="cs-CZ"/>
            </a:p>
          </p:txBody>
        </p:sp>
        <p:grpSp>
          <p:nvGrpSpPr>
            <p:cNvPr id="135175" name="Group 7"/>
            <p:cNvGrpSpPr>
              <a:grpSpLocks/>
            </p:cNvGrpSpPr>
            <p:nvPr/>
          </p:nvGrpSpPr>
          <p:grpSpPr bwMode="auto">
            <a:xfrm rot="5400000">
              <a:off x="5884" y="7494"/>
              <a:ext cx="720" cy="540"/>
              <a:chOff x="8131" y="4265"/>
              <a:chExt cx="576" cy="432"/>
            </a:xfrm>
          </p:grpSpPr>
          <p:sp>
            <p:nvSpPr>
              <p:cNvPr id="135176" name="Oval 8"/>
              <p:cNvSpPr>
                <a:spLocks noChangeArrowheads="1"/>
              </p:cNvSpPr>
              <p:nvPr/>
            </p:nvSpPr>
            <p:spPr bwMode="auto">
              <a:xfrm>
                <a:off x="8131" y="4265"/>
                <a:ext cx="288" cy="432"/>
              </a:xfrm>
              <a:prstGeom prst="ellipse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  <p:sp>
            <p:nvSpPr>
              <p:cNvPr id="135177" name="Rectangle 9"/>
              <p:cNvSpPr>
                <a:spLocks noChangeArrowheads="1"/>
              </p:cNvSpPr>
              <p:nvPr/>
            </p:nvSpPr>
            <p:spPr bwMode="auto">
              <a:xfrm>
                <a:off x="8275" y="4265"/>
                <a:ext cx="432" cy="432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endParaRPr lang="cs-CZ"/>
              </a:p>
            </p:txBody>
          </p:sp>
        </p:grpSp>
        <p:sp>
          <p:nvSpPr>
            <p:cNvPr id="135178" name="Line 10"/>
            <p:cNvSpPr>
              <a:spLocks noChangeShapeType="1"/>
            </p:cNvSpPr>
            <p:nvPr/>
          </p:nvSpPr>
          <p:spPr bwMode="auto">
            <a:xfrm>
              <a:off x="2750" y="5844"/>
              <a:ext cx="126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79" name="Text Box 11"/>
            <p:cNvSpPr txBox="1">
              <a:spLocks noChangeArrowheads="1"/>
            </p:cNvSpPr>
            <p:nvPr/>
          </p:nvSpPr>
          <p:spPr bwMode="auto">
            <a:xfrm>
              <a:off x="4009" y="5559"/>
              <a:ext cx="87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exctt</a:t>
              </a:r>
              <a:endParaRPr lang="cs-CZ" altLang="cs-CZ"/>
            </a:p>
          </p:txBody>
        </p:sp>
        <p:sp>
          <p:nvSpPr>
            <p:cNvPr id="135180" name="Line 12"/>
            <p:cNvSpPr>
              <a:spLocks noChangeShapeType="1"/>
            </p:cNvSpPr>
            <p:nvPr/>
          </p:nvSpPr>
          <p:spPr bwMode="auto">
            <a:xfrm>
              <a:off x="4894" y="5844"/>
              <a:ext cx="7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1" name="Text Box 13"/>
            <p:cNvSpPr txBox="1">
              <a:spLocks noChangeArrowheads="1"/>
            </p:cNvSpPr>
            <p:nvPr/>
          </p:nvSpPr>
          <p:spPr bwMode="auto">
            <a:xfrm>
              <a:off x="5629" y="5574"/>
              <a:ext cx="126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Vzorek</a:t>
              </a:r>
              <a:endParaRPr lang="cs-CZ" altLang="cs-CZ"/>
            </a:p>
          </p:txBody>
        </p:sp>
        <p:sp>
          <p:nvSpPr>
            <p:cNvPr id="135182" name="Line 14"/>
            <p:cNvSpPr>
              <a:spLocks noChangeShapeType="1"/>
            </p:cNvSpPr>
            <p:nvPr/>
          </p:nvSpPr>
          <p:spPr bwMode="auto">
            <a:xfrm>
              <a:off x="6259" y="611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3" name="Text Box 15"/>
            <p:cNvSpPr txBox="1">
              <a:spLocks noChangeArrowheads="1"/>
            </p:cNvSpPr>
            <p:nvPr/>
          </p:nvSpPr>
          <p:spPr bwMode="auto">
            <a:xfrm>
              <a:off x="5809" y="6504"/>
              <a:ext cx="900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M</a:t>
              </a:r>
              <a:r>
                <a:rPr lang="cs-CZ" altLang="cs-CZ" sz="1400" baseline="-25000"/>
                <a:t>emis</a:t>
              </a:r>
              <a:endParaRPr lang="cs-CZ" altLang="cs-CZ"/>
            </a:p>
          </p:txBody>
        </p:sp>
        <p:sp>
          <p:nvSpPr>
            <p:cNvPr id="135184" name="Line 16"/>
            <p:cNvSpPr>
              <a:spLocks noChangeShapeType="1"/>
            </p:cNvSpPr>
            <p:nvPr/>
          </p:nvSpPr>
          <p:spPr bwMode="auto">
            <a:xfrm>
              <a:off x="6244" y="7044"/>
              <a:ext cx="1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35185" name="Text Box 17"/>
            <p:cNvSpPr txBox="1">
              <a:spLocks noChangeArrowheads="1"/>
            </p:cNvSpPr>
            <p:nvPr/>
          </p:nvSpPr>
          <p:spPr bwMode="auto">
            <a:xfrm>
              <a:off x="6064" y="7582"/>
              <a:ext cx="360" cy="55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cs-CZ" altLang="cs-CZ" sz="1400"/>
                <a:t>D</a:t>
              </a:r>
              <a:endParaRPr lang="cs-CZ" altLang="cs-CZ"/>
            </a:p>
          </p:txBody>
        </p: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Fosforescence </a:t>
            </a:r>
            <a:br>
              <a:rPr lang="cs-CZ" altLang="cs-CZ" sz="3600" b="1"/>
            </a:br>
            <a:endParaRPr lang="cs-CZ" altLang="cs-CZ" sz="3600" b="1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</p:spPr>
        <p:txBody>
          <a:bodyPr/>
          <a:lstStyle/>
          <a:p>
            <a:r>
              <a:rPr lang="cs-CZ" altLang="cs-CZ" sz="2800" b="1"/>
              <a:t>Přechod tzv. zakázaný. </a:t>
            </a:r>
          </a:p>
          <a:p>
            <a:endParaRPr lang="cs-CZ" altLang="cs-CZ" sz="2800" b="1"/>
          </a:p>
          <a:p>
            <a:r>
              <a:rPr lang="cs-CZ" altLang="cs-CZ" sz="2800" b="1"/>
              <a:t>Při fosforescenci se fotony vyzáří, ale trvá to až několik minut (dlouhodobé světélkování  10-2s až několik dní)</a:t>
            </a:r>
          </a:p>
          <a:p>
            <a:endParaRPr lang="cs-CZ" altLang="cs-CZ" sz="2800" b="1"/>
          </a:p>
          <a:p>
            <a:r>
              <a:rPr lang="cs-CZ" altLang="cs-CZ" sz="2800" b="1"/>
              <a:t>Nemá v klinické laboratoři praktické využití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z="3600" b="1"/>
              <a:t>Chemiluminiscence</a:t>
            </a:r>
            <a:r>
              <a:rPr lang="cs-CZ" altLang="cs-CZ" sz="3600" b="1" i="1"/>
              <a:t/>
            </a:r>
            <a:br>
              <a:rPr lang="cs-CZ" altLang="cs-CZ" sz="3600" b="1" i="1"/>
            </a:br>
            <a:endParaRPr lang="cs-CZ" altLang="cs-CZ" sz="3600" b="1" i="1"/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81075"/>
            <a:ext cx="8229600" cy="58769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cs-CZ" altLang="cs-CZ" sz="2800"/>
              <a:t>Je luminiscence vyvolaná energií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Vzniká vyzářením fotonu z molekuly luminoforu po jeho chemické oxidaci působením oxidantů (H</a:t>
            </a:r>
            <a:r>
              <a:rPr lang="cs-CZ" altLang="cs-CZ" sz="2800" baseline="-25000"/>
              <a:t>2</a:t>
            </a:r>
            <a:r>
              <a:rPr lang="cs-CZ" altLang="cs-CZ" sz="2800"/>
              <a:t>O</a:t>
            </a:r>
            <a:r>
              <a:rPr lang="cs-CZ" altLang="cs-CZ" sz="2800" baseline="-25000"/>
              <a:t>2</a:t>
            </a:r>
            <a:r>
              <a:rPr lang="cs-CZ" altLang="cs-CZ" sz="2800"/>
              <a:t>, O</a:t>
            </a:r>
            <a:r>
              <a:rPr lang="cs-CZ" altLang="cs-CZ" sz="2800" baseline="-25000"/>
              <a:t>2</a:t>
            </a:r>
            <a:r>
              <a:rPr lang="cs-CZ" altLang="cs-CZ" sz="2800"/>
              <a:t>,…)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Dochází k produkci světelného záření exitovanými molekulami v průběhu chemické reakce </a:t>
            </a:r>
          </a:p>
          <a:p>
            <a:pPr>
              <a:lnSpc>
                <a:spcPct val="80000"/>
              </a:lnSpc>
            </a:pPr>
            <a:r>
              <a:rPr lang="cs-CZ" altLang="cs-CZ" sz="2800"/>
              <a:t>Chemiluminiscence v živých organismech - bioluminiscence</a:t>
            </a:r>
          </a:p>
          <a:p>
            <a:pPr>
              <a:lnSpc>
                <a:spcPct val="80000"/>
              </a:lnSpc>
            </a:pPr>
            <a:r>
              <a:rPr lang="cs-CZ" altLang="cs-CZ" sz="2800" b="1"/>
              <a:t>A  +  B  </a:t>
            </a:r>
            <a:r>
              <a:rPr lang="en-US" altLang="cs-CZ" sz="2800" b="1">
                <a:sym typeface="Wingdings" pitchFamily="2" charset="2"/>
              </a:rPr>
              <a:t></a:t>
            </a:r>
            <a:r>
              <a:rPr lang="cs-CZ" altLang="cs-CZ" sz="2800" b="1"/>
              <a:t>    X*  </a:t>
            </a:r>
            <a:r>
              <a:rPr lang="cs-CZ" altLang="cs-CZ" sz="2800" b="1">
                <a:sym typeface="Wingdings" pitchFamily="2" charset="2"/>
              </a:rPr>
              <a:t></a:t>
            </a:r>
            <a:r>
              <a:rPr lang="cs-CZ" altLang="cs-CZ" sz="2800" b="1"/>
              <a:t>  P  +  hν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cs-CZ" altLang="cs-CZ" sz="2800" b="1"/>
              <a:t>   A</a:t>
            </a:r>
            <a:r>
              <a:rPr lang="cs-CZ" altLang="cs-CZ" sz="2800"/>
              <a:t> a </a:t>
            </a:r>
            <a:r>
              <a:rPr lang="cs-CZ" altLang="cs-CZ" sz="2800" b="1"/>
              <a:t>B</a:t>
            </a:r>
            <a:r>
              <a:rPr lang="cs-CZ" altLang="cs-CZ" sz="2800"/>
              <a:t> jsou reaktanty, </a:t>
            </a:r>
            <a:r>
              <a:rPr lang="cs-CZ" altLang="cs-CZ" sz="2800" b="1"/>
              <a:t>X*</a:t>
            </a:r>
            <a:r>
              <a:rPr lang="cs-CZ" altLang="cs-CZ" sz="2800"/>
              <a:t> je excitovaný meziprodukt, </a:t>
            </a:r>
            <a:r>
              <a:rPr lang="cs-CZ" altLang="cs-CZ" sz="2800" b="1"/>
              <a:t>P</a:t>
            </a:r>
            <a:r>
              <a:rPr lang="cs-CZ" altLang="cs-CZ" sz="2800"/>
              <a:t> je produkt v základním stavu a hν je energie emitovaného světelného záření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2853</TotalTime>
  <Words>434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3" baseType="lpstr">
      <vt:lpstr>Výchozí návrh</vt:lpstr>
      <vt:lpstr>Chemiluminiscence, fluorescence</vt:lpstr>
      <vt:lpstr>Druhy luminiscence Luminiscence vzniká po dodání energie v různé podobě </vt:lpstr>
      <vt:lpstr>Fotoluminiscence</vt:lpstr>
      <vt:lpstr>Fotoluminiscence</vt:lpstr>
      <vt:lpstr>Fluorescence</vt:lpstr>
      <vt:lpstr>Absorpční a fluorescenční spektrum</vt:lpstr>
      <vt:lpstr>Fluorimetr</vt:lpstr>
      <vt:lpstr>Fosforescence  </vt:lpstr>
      <vt:lpstr>Chemiluminiscence </vt:lpstr>
      <vt:lpstr>Luminometr </vt:lpstr>
      <vt:lpstr>Fluorofory, luminofory</vt:lpstr>
      <vt:lpstr>Fluorofory, luminofory</vt:lpstr>
    </vt:vector>
  </TitlesOfParts>
  <Company>Fakultni Nemocnice Brno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Stanovení hormonů</dc:title>
  <dc:creator>benovskam</dc:creator>
  <cp:lastModifiedBy>Benovska Miroslava</cp:lastModifiedBy>
  <cp:revision>72</cp:revision>
  <dcterms:created xsi:type="dcterms:W3CDTF">2007-04-06T15:21:44Z</dcterms:created>
  <dcterms:modified xsi:type="dcterms:W3CDTF">2019-09-10T11:45:33Z</dcterms:modified>
</cp:coreProperties>
</file>