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6" r:id="rId2"/>
    <p:sldId id="396" r:id="rId3"/>
    <p:sldId id="257" r:id="rId4"/>
    <p:sldId id="258" r:id="rId5"/>
    <p:sldId id="261" r:id="rId6"/>
    <p:sldId id="262" r:id="rId7"/>
    <p:sldId id="263" r:id="rId8"/>
    <p:sldId id="264" r:id="rId9"/>
    <p:sldId id="266" r:id="rId10"/>
    <p:sldId id="270" r:id="rId11"/>
    <p:sldId id="271" r:id="rId12"/>
    <p:sldId id="272" r:id="rId13"/>
    <p:sldId id="275" r:id="rId14"/>
    <p:sldId id="278" r:id="rId15"/>
    <p:sldId id="279" r:id="rId16"/>
    <p:sldId id="280" r:id="rId17"/>
    <p:sldId id="281" r:id="rId18"/>
    <p:sldId id="283" r:id="rId19"/>
    <p:sldId id="284" r:id="rId20"/>
    <p:sldId id="285" r:id="rId21"/>
    <p:sldId id="287" r:id="rId22"/>
    <p:sldId id="289" r:id="rId23"/>
    <p:sldId id="290" r:id="rId24"/>
    <p:sldId id="291" r:id="rId25"/>
    <p:sldId id="316" r:id="rId26"/>
    <p:sldId id="462" r:id="rId27"/>
    <p:sldId id="293" r:id="rId28"/>
    <p:sldId id="294" r:id="rId29"/>
    <p:sldId id="475" r:id="rId30"/>
    <p:sldId id="296" r:id="rId31"/>
    <p:sldId id="478" r:id="rId32"/>
    <p:sldId id="297" r:id="rId33"/>
    <p:sldId id="298" r:id="rId34"/>
    <p:sldId id="299" r:id="rId35"/>
    <p:sldId id="300" r:id="rId36"/>
    <p:sldId id="479" r:id="rId37"/>
    <p:sldId id="269" r:id="rId38"/>
    <p:sldId id="301" r:id="rId39"/>
    <p:sldId id="303" r:id="rId40"/>
    <p:sldId id="304" r:id="rId41"/>
    <p:sldId id="302" r:id="rId42"/>
    <p:sldId id="305" r:id="rId43"/>
    <p:sldId id="323" r:id="rId44"/>
    <p:sldId id="325" r:id="rId45"/>
    <p:sldId id="328" r:id="rId46"/>
    <p:sldId id="329" r:id="rId47"/>
    <p:sldId id="332" r:id="rId48"/>
    <p:sldId id="333" r:id="rId49"/>
    <p:sldId id="457" r:id="rId50"/>
    <p:sldId id="399" r:id="rId51"/>
    <p:sldId id="400" r:id="rId52"/>
    <p:sldId id="402" r:id="rId53"/>
    <p:sldId id="474" r:id="rId54"/>
    <p:sldId id="404" r:id="rId55"/>
    <p:sldId id="405" r:id="rId56"/>
    <p:sldId id="406" r:id="rId57"/>
    <p:sldId id="407" r:id="rId58"/>
    <p:sldId id="408" r:id="rId59"/>
    <p:sldId id="409" r:id="rId60"/>
    <p:sldId id="412" r:id="rId61"/>
    <p:sldId id="413" r:id="rId62"/>
    <p:sldId id="414" r:id="rId63"/>
    <p:sldId id="415" r:id="rId64"/>
    <p:sldId id="268" r:id="rId65"/>
    <p:sldId id="480" r:id="rId66"/>
    <p:sldId id="417" r:id="rId67"/>
    <p:sldId id="418" r:id="rId68"/>
    <p:sldId id="419" r:id="rId69"/>
    <p:sldId id="274" r:id="rId70"/>
    <p:sldId id="420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59" r:id="rId80"/>
    <p:sldId id="436" r:id="rId81"/>
    <p:sldId id="437" r:id="rId82"/>
    <p:sldId id="438" r:id="rId83"/>
    <p:sldId id="440" r:id="rId84"/>
    <p:sldId id="397" r:id="rId85"/>
    <p:sldId id="481" r:id="rId86"/>
    <p:sldId id="463" r:id="rId87"/>
    <p:sldId id="466" r:id="rId88"/>
    <p:sldId id="467" r:id="rId89"/>
    <p:sldId id="468" r:id="rId90"/>
    <p:sldId id="469" r:id="rId91"/>
    <p:sldId id="476" r:id="rId92"/>
    <p:sldId id="477" r:id="rId93"/>
    <p:sldId id="465" r:id="rId94"/>
  </p:sldIdLst>
  <p:sldSz cx="9144000" cy="6858000" type="screen4x3"/>
  <p:notesSz cx="6797675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3" autoAdjust="0"/>
  </p:normalViewPr>
  <p:slideViewPr>
    <p:cSldViewPr>
      <p:cViewPr varScale="1">
        <p:scale>
          <a:sx n="84" d="100"/>
          <a:sy n="84" d="100"/>
        </p:scale>
        <p:origin x="3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33586B-C5CC-405D-AB81-0F3A6AED67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840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2C425-0E30-4310-8DE1-760B769707CA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1ED78-C076-486A-9762-E40CDAE5316D}" type="slidenum">
              <a:rPr lang="cs-CZ" smtClean="0"/>
              <a:pPr>
                <a:defRPr/>
              </a:pPr>
              <a:t>88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678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1ED78-C076-486A-9762-E40CDAE5316D}" type="slidenum">
              <a:rPr lang="cs-CZ" smtClean="0"/>
              <a:pPr>
                <a:defRPr/>
              </a:pPr>
              <a:t>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575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1ED78-C076-486A-9762-E40CDAE5316D}" type="slidenum">
              <a:rPr lang="cs-CZ" smtClean="0"/>
              <a:pPr>
                <a:defRPr/>
              </a:pPr>
              <a:t>90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1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B381D-D558-4D63-AFEF-867B904F7BF6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7F341-632D-47B9-9586-F57F9FDD9C2A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8C3A9-5736-4A43-96E5-C2E978E54583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C2270-A634-4397-95D1-CC554EAE68D9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/>
              <a:t>Při elektroforetické separaci slouží pufr jako multifunkční komponenta.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785FD-924F-4352-BB1A-D3E0A45498D0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/>
              <a:t>Při této technice se elektroforéza provádí ve vodných roztocích (elektrolytech), kde  částice putují směrem k elektrodě s opačnou polaritou. Rychlost migrace a vzájemné oddělování částic je dáno velikostí náboje částice a použitým gradientem napětí. Separaci ruší konvenční proudy a difúze v kapalině, které vznikají vlivem tepla (Joulovo teplo). Tato technika se již téměř nepoužívá.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>
            <a:extLst>
              <a:ext uri="{FF2B5EF4-FFF2-40B4-BE49-F238E27FC236}">
                <a16:creationId xmlns:a16="http://schemas.microsoft.com/office/drawing/2014/main" id="{EA539BFD-86DC-4296-BDA4-BE89BB0A99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714B65E-EFEB-4999-81B8-D79FCDF5E216}" type="slidenum">
              <a:rPr lang="cs-CZ" altLang="cs-CZ" sz="1200" smtClean="0">
                <a:solidFill>
                  <a:schemeClr val="tx2"/>
                </a:solidFill>
                <a:latin typeface="Times New Roman" panose="02020603050405020304" pitchFamily="18" charset="0"/>
              </a:rPr>
              <a:pPr/>
              <a:t>84</a:t>
            </a:fld>
            <a:endParaRPr lang="cs-CZ" altLang="cs-CZ" sz="12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8577CA22-EFA6-484A-A548-651920210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3851D23F-0AED-4F46-BA8F-9DC096A6D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33586B-C5CC-405D-AB81-0F3A6AED6754}" type="slidenum">
              <a:rPr lang="cs-CZ" smtClean="0"/>
              <a:pPr>
                <a:defRPr/>
              </a:pPr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55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1ED78-C076-486A-9762-E40CDAE5316D}" type="slidenum">
              <a:rPr lang="cs-CZ" smtClean="0"/>
              <a:pPr>
                <a:defRPr/>
              </a:pPr>
              <a:t>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91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8D2E4-8FAD-4422-ACF8-EA6B9CE70E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CB3A9-5E61-4F8D-BAA8-29A3A218B3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9003-CDB9-4935-90A8-6B9FA4D903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F1D4-B7AD-4284-8181-117E83CB32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D5592-335E-4151-83C1-912D81F052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A2A7F-CA5B-4229-8EDC-83BC4193BF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88429-CCF8-46E3-B439-4FB478BAE1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24396-4B09-4FA7-AF9E-9B1882098E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F5AF1-B172-47B1-B72F-1DCF2687A3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70326-796C-42F5-9ADF-5ACA5EE61F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D097-8310-472E-BB58-0696A85C9E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C8CD60-FBAD-437F-A001-0C1B6D9AEC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biochemie.sweb.cz/x/metody/foto/elektroforeza/tok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biochemie.sweb.cz/x/metody/foto/elektroforeza/kapilarni.jpg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Roztrou%C5%A1en%C3%A1_skler%C3%B3za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ikiskripta.eu/index.php?title=Monoklon%C3%A1ln%C3%AD_gamapatie&amp;action=edit&amp;redlink=1" TargetMode="External"/><Relationship Id="rId4" Type="http://schemas.openxmlformats.org/officeDocument/2006/relationships/hyperlink" Target="http://www.wikiskripta.eu/index.php/Myelom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microsoft.com/office/2007/relationships/hdphoto" Target="../media/hdphoto1.wdp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180.png"/><Relationship Id="rId4" Type="http://schemas.openxmlformats.org/officeDocument/2006/relationships/image" Target="../media/image60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dirty="0"/>
              <a:t>Elektroforetické techniky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/>
              <a:t>Mgr. Jana Gottwaldová</a:t>
            </a:r>
          </a:p>
          <a:p>
            <a:pPr eaLnBrk="1" hangingPunct="1"/>
            <a:r>
              <a:rPr lang="cs-CZ"/>
              <a:t>OKB FN Brno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4000" b="1" dirty="0"/>
              <a:t>Rozdělení elektroforetických technik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eaLnBrk="1" hangingPunct="1"/>
            <a:r>
              <a:rPr lang="cs-CZ" sz="2800" b="1" dirty="0"/>
              <a:t>Volná elektroforéza</a:t>
            </a:r>
            <a:r>
              <a:rPr lang="cs-CZ" sz="28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/>
              <a:t>provádí se ve vodných roztocích, kde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/>
              <a:t>částice putují směrem k elektrodě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/>
              <a:t> s opačnou polaritou.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800" dirty="0"/>
          </a:p>
          <a:p>
            <a:pPr eaLnBrk="1" hangingPunct="1">
              <a:lnSpc>
                <a:spcPct val="80000"/>
              </a:lnSpc>
            </a:pPr>
            <a:r>
              <a:rPr lang="cs-CZ" sz="2800" b="1" dirty="0"/>
              <a:t>Elektroforéza 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/>
              <a:t>nosičích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/>
              <a:t>chromatografický papír, škrob, acetyl-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/>
              <a:t>celulóza, agar, </a:t>
            </a:r>
            <a:r>
              <a:rPr lang="cs-CZ" sz="2000" dirty="0" err="1"/>
              <a:t>agaróza</a:t>
            </a:r>
            <a:r>
              <a:rPr lang="cs-CZ" sz="2000" dirty="0"/>
              <a:t>, </a:t>
            </a:r>
            <a:r>
              <a:rPr lang="cs-CZ" sz="2000" dirty="0" err="1"/>
              <a:t>polyakrylamid</a:t>
            </a:r>
            <a:endParaRPr lang="cs-CZ" sz="2000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sz="2000" dirty="0"/>
              <a:t>gely mají dvojí funkci: 1) brání </a:t>
            </a:r>
            <a:r>
              <a:rPr lang="cs-CZ" sz="2000" dirty="0" err="1"/>
              <a:t>rozší</a:t>
            </a:r>
            <a:r>
              <a:rPr lang="cs-CZ" sz="2000" dirty="0"/>
              <a:t>-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000" dirty="0" err="1"/>
              <a:t>ření</a:t>
            </a:r>
            <a:r>
              <a:rPr lang="cs-CZ" sz="2000" dirty="0"/>
              <a:t> </a:t>
            </a:r>
            <a:r>
              <a:rPr lang="cs-CZ" sz="2000" dirty="0" err="1"/>
              <a:t>píků</a:t>
            </a:r>
            <a:r>
              <a:rPr lang="cs-CZ" sz="2000" dirty="0"/>
              <a:t> vlivem teploty (</a:t>
            </a:r>
            <a:r>
              <a:rPr lang="cs-CZ" sz="2000" dirty="0" err="1"/>
              <a:t>antikonvekční</a:t>
            </a:r>
            <a:endParaRPr lang="cs-CZ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000" dirty="0"/>
              <a:t>efekt), 2) fungují jako molekulární síto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000" dirty="0"/>
              <a:t>(zejm. PAG – sítový efekt)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57193"/>
            <a:ext cx="2319060" cy="222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91" y="4293096"/>
            <a:ext cx="2537445" cy="218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/>
              <a:t>Zónová elektroforéza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b="1" dirty="0"/>
              <a:t>nosiče </a:t>
            </a:r>
            <a:r>
              <a:rPr lang="cs-CZ" sz="2800" dirty="0"/>
              <a:t>pro zónovou elektroforézu jsou nerozpustné ve vodě,  porézní, s co nejmenšími absorpčními schopnostmi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/>
              <a:t>prvními použitými nosiči byly neklížený (chromatografický) papír, acetát celulózy, škrob a celulóza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sz="2800" dirty="0"/>
              <a:t>v současné době se jako nosiče používají hlavně gely –  </a:t>
            </a:r>
            <a:r>
              <a:rPr lang="cs-CZ" sz="2800" b="1" dirty="0" err="1"/>
              <a:t>agarózový</a:t>
            </a:r>
            <a:r>
              <a:rPr lang="cs-CZ" sz="2800" b="1" dirty="0"/>
              <a:t> (AGE) a </a:t>
            </a:r>
            <a:r>
              <a:rPr lang="cs-CZ" sz="2800" b="1" dirty="0" err="1"/>
              <a:t>polyakrylamidový</a:t>
            </a:r>
            <a:r>
              <a:rPr lang="cs-CZ" sz="2800" b="1" dirty="0"/>
              <a:t> gel (PAGE)</a:t>
            </a:r>
            <a:endParaRPr lang="cs-CZ" sz="2800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cs-CZ" sz="2800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800" dirty="0"/>
              <a:t>Při přípravě gelu je možné ovlivňovat stupeň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800" dirty="0"/>
              <a:t>polymerace (</a:t>
            </a:r>
            <a:r>
              <a:rPr lang="cs-CZ" sz="2800" dirty="0" err="1"/>
              <a:t>zesíťování</a:t>
            </a:r>
            <a:r>
              <a:rPr lang="cs-CZ" sz="2800" dirty="0"/>
              <a:t>) - tedy velikost pórů.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/>
              <a:t>Zónová elektroforéza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/>
              <a:t>Rychlost migrace proteinů závisí na těchto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/>
              <a:t>faktorech: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Elektrický náboj molekuly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Velikost a tvar molekuly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Síla elektrického pole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Vlastnosti nosného média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Teplota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/>
              <a:t>Proteiny s rozdílnou pohyblivostí migrují v gelu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/>
              <a:t>jako </a:t>
            </a:r>
            <a:r>
              <a:rPr lang="cs-CZ" sz="2800" b="1" dirty="0"/>
              <a:t>pásy (bandy).</a:t>
            </a:r>
          </a:p>
          <a:p>
            <a:pPr eaLnBrk="1" hangingPunct="1">
              <a:lnSpc>
                <a:spcPct val="90000"/>
              </a:lnSpc>
            </a:pPr>
            <a:endParaRPr lang="cs-CZ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3024336" cy="272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/>
              <a:t>Elektroforéza v agarózovém gelu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/>
              <a:t>lineární </a:t>
            </a:r>
            <a:r>
              <a:rPr lang="cs-CZ" sz="2400" b="1" dirty="0"/>
              <a:t>polysacharid</a:t>
            </a:r>
            <a:r>
              <a:rPr lang="cs-CZ" sz="2400" dirty="0"/>
              <a:t>, jehož základní strukturní jednotka je složena z </a:t>
            </a:r>
            <a:r>
              <a:rPr lang="cs-CZ" sz="2400" b="1" dirty="0"/>
              <a:t>D-</a:t>
            </a:r>
            <a:r>
              <a:rPr lang="cs-CZ" sz="2400" b="1" dirty="0" err="1"/>
              <a:t>galaktosy</a:t>
            </a:r>
            <a:r>
              <a:rPr lang="cs-CZ" sz="2400" b="1" dirty="0"/>
              <a:t> a 3,6-anhydro-L-galaktosy</a:t>
            </a:r>
            <a:endParaRPr lang="cs-CZ" sz="2400" dirty="0"/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příprava tzv. </a:t>
            </a:r>
            <a:r>
              <a:rPr lang="cs-CZ" sz="2400" b="1" dirty="0" err="1"/>
              <a:t>gelifikací</a:t>
            </a:r>
            <a:r>
              <a:rPr lang="cs-CZ" sz="2400" b="1" dirty="0"/>
              <a:t> </a:t>
            </a:r>
            <a:r>
              <a:rPr lang="cs-CZ" sz="2400" b="1" dirty="0" err="1"/>
              <a:t>agarózy</a:t>
            </a:r>
            <a:r>
              <a:rPr lang="cs-CZ" sz="2400" dirty="0"/>
              <a:t>: </a:t>
            </a:r>
            <a:r>
              <a:rPr lang="cs-CZ" sz="2400" dirty="0" err="1"/>
              <a:t>agaróza</a:t>
            </a:r>
            <a:r>
              <a:rPr lang="cs-CZ" sz="2400" dirty="0"/>
              <a:t> má za nižších teplot podobu gelu, </a:t>
            </a:r>
            <a:r>
              <a:rPr lang="cs-CZ" sz="2400" dirty="0" err="1"/>
              <a:t>gelifikuje</a:t>
            </a:r>
            <a:r>
              <a:rPr lang="cs-CZ" sz="2400" dirty="0"/>
              <a:t> působením vyšší teploty.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/>
              <a:t>Bod tání</a:t>
            </a:r>
            <a:r>
              <a:rPr lang="cs-CZ" sz="2400" dirty="0"/>
              <a:t>  závisí na koncentraci a typu </a:t>
            </a:r>
            <a:r>
              <a:rPr lang="cs-CZ" sz="2400" dirty="0" err="1"/>
              <a:t>agarózy</a:t>
            </a:r>
            <a:r>
              <a:rPr lang="cs-CZ" sz="2400" dirty="0"/>
              <a:t>  asi 85-100 º C, </a:t>
            </a:r>
            <a:r>
              <a:rPr lang="cs-CZ" sz="2400" b="1" dirty="0" err="1"/>
              <a:t>gelifikace</a:t>
            </a:r>
            <a:r>
              <a:rPr lang="cs-CZ" sz="2400" b="1" dirty="0"/>
              <a:t> </a:t>
            </a:r>
            <a:r>
              <a:rPr lang="cs-CZ" sz="2400" dirty="0"/>
              <a:t>při poklesu teploty pod 45-50 º C.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nejčastěji se používá 1-2 % gel </a:t>
            </a:r>
            <a:r>
              <a:rPr lang="cs-CZ" sz="2400" dirty="0" err="1"/>
              <a:t>agarózy</a:t>
            </a:r>
            <a:r>
              <a:rPr lang="cs-CZ" sz="24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/>
              <a:t>velikost pórů</a:t>
            </a:r>
            <a:r>
              <a:rPr lang="cs-CZ" sz="2400" dirty="0"/>
              <a:t> v gelu závisí na koncentraci </a:t>
            </a:r>
            <a:r>
              <a:rPr lang="cs-CZ" sz="2400" dirty="0" err="1"/>
              <a:t>agarózy</a:t>
            </a:r>
            <a:r>
              <a:rPr lang="cs-CZ" sz="2400" dirty="0"/>
              <a:t>, typicky se pohybuje mezi 100 - 300 </a:t>
            </a:r>
            <a:r>
              <a:rPr lang="cs-CZ" sz="2400" dirty="0" err="1"/>
              <a:t>nm</a:t>
            </a:r>
            <a:r>
              <a:rPr lang="cs-CZ" sz="2400" dirty="0"/>
              <a:t>.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5085184"/>
            <a:ext cx="412854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12" y="4821375"/>
            <a:ext cx="4297288" cy="186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08504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/>
              <a:t>Elektroforéza v polyakrylamidovém gelu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/>
              <a:t>fyzikální vlastnosti gelu a velikost pórů jsou dány </a:t>
            </a:r>
            <a:r>
              <a:rPr lang="cs-CZ" b="1" dirty="0"/>
              <a:t>podílem </a:t>
            </a:r>
            <a:r>
              <a:rPr lang="cs-CZ" b="1" dirty="0" err="1"/>
              <a:t>polyakrylamidu</a:t>
            </a:r>
            <a:r>
              <a:rPr lang="cs-CZ" b="1" dirty="0"/>
              <a:t> v gelu a stupněm jeho </a:t>
            </a:r>
            <a:r>
              <a:rPr lang="cs-CZ" b="1" dirty="0" err="1"/>
              <a:t>zesíťování</a:t>
            </a:r>
            <a:r>
              <a:rPr lang="cs-CZ" b="1" dirty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cs-CZ" dirty="0"/>
              <a:t>nejčastěji používané </a:t>
            </a:r>
            <a:r>
              <a:rPr lang="cs-CZ" b="1" dirty="0"/>
              <a:t>koncentrace </a:t>
            </a:r>
            <a:r>
              <a:rPr lang="cs-CZ" b="1" dirty="0" err="1"/>
              <a:t>polyakrylamidu</a:t>
            </a:r>
            <a:r>
              <a:rPr lang="cs-CZ" b="1" dirty="0"/>
              <a:t> jsou 5-15%,</a:t>
            </a:r>
            <a:r>
              <a:rPr lang="cs-CZ" dirty="0"/>
              <a:t> přičemž koncentrace n, n´-</a:t>
            </a:r>
            <a:r>
              <a:rPr lang="cs-CZ" b="1" dirty="0" err="1"/>
              <a:t>methylenbisakrylamidu</a:t>
            </a:r>
            <a:r>
              <a:rPr lang="cs-CZ" b="1" dirty="0"/>
              <a:t> je obvykle 3-5%</a:t>
            </a:r>
            <a:r>
              <a:rPr lang="cs-CZ" dirty="0"/>
              <a:t> celkového množství akrylamidu.</a:t>
            </a:r>
          </a:p>
          <a:p>
            <a:pPr eaLnBrk="1" hangingPunct="1">
              <a:lnSpc>
                <a:spcPct val="80000"/>
              </a:lnSpc>
            </a:pPr>
            <a:r>
              <a:rPr lang="cs-CZ" b="1" dirty="0"/>
              <a:t>nevýhodou</a:t>
            </a:r>
            <a:r>
              <a:rPr lang="cs-CZ" dirty="0"/>
              <a:t> je </a:t>
            </a:r>
            <a:r>
              <a:rPr lang="cs-CZ" b="1" dirty="0"/>
              <a:t>vysoká toxicita</a:t>
            </a:r>
            <a:r>
              <a:rPr lang="cs-CZ" dirty="0"/>
              <a:t> akrylamidu a n,n´-</a:t>
            </a:r>
            <a:r>
              <a:rPr lang="cs-CZ" dirty="0" err="1"/>
              <a:t>metylenbisakrylamidu</a:t>
            </a:r>
            <a:r>
              <a:rPr lang="cs-CZ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cs-CZ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dirty="0"/>
              <a:t>Hlavní typy </a:t>
            </a:r>
            <a:r>
              <a:rPr lang="cs-CZ" b="1" dirty="0"/>
              <a:t>gelové</a:t>
            </a:r>
            <a:r>
              <a:rPr lang="cs-CZ" sz="4000" b="1" dirty="0"/>
              <a:t> elektroforézy</a:t>
            </a:r>
            <a:r>
              <a:rPr lang="cs-CZ" sz="4000" dirty="0"/>
              <a:t> 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dirty="0"/>
              <a:t>Gelová nedenaturační elektroforéza</a:t>
            </a:r>
          </a:p>
          <a:p>
            <a:pPr eaLnBrk="1" hangingPunct="1"/>
            <a:r>
              <a:rPr lang="cs-CZ" sz="2800" i="1" dirty="0"/>
              <a:t>Nativní gelová elektroforéza</a:t>
            </a:r>
            <a:r>
              <a:rPr lang="cs-CZ" dirty="0"/>
              <a:t> </a:t>
            </a:r>
            <a:endParaRPr lang="cs-CZ" b="1" dirty="0"/>
          </a:p>
          <a:p>
            <a:pPr eaLnBrk="1" hangingPunct="1">
              <a:buFontTx/>
              <a:buNone/>
            </a:pPr>
            <a:r>
              <a:rPr lang="cs-CZ" b="1" dirty="0"/>
              <a:t>Gelová denaturační elektroforéza</a:t>
            </a:r>
          </a:p>
          <a:p>
            <a:pPr eaLnBrk="1" hangingPunct="1"/>
            <a:r>
              <a:rPr lang="cs-CZ" sz="2800" i="1" dirty="0"/>
              <a:t>SDS gelová   elektroforéza  </a:t>
            </a:r>
          </a:p>
          <a:p>
            <a:pPr eaLnBrk="1" hangingPunct="1">
              <a:buFontTx/>
              <a:buNone/>
            </a:pPr>
            <a:r>
              <a:rPr lang="cs-CZ" b="1" dirty="0"/>
              <a:t>Kontinuální</a:t>
            </a:r>
            <a:r>
              <a:rPr lang="cs-CZ" dirty="0"/>
              <a:t> </a:t>
            </a:r>
            <a:r>
              <a:rPr lang="cs-CZ" b="1" dirty="0"/>
              <a:t> zónová elektroforéza</a:t>
            </a:r>
          </a:p>
          <a:p>
            <a:pPr eaLnBrk="1" hangingPunct="1">
              <a:buFontTx/>
              <a:buNone/>
            </a:pPr>
            <a:r>
              <a:rPr lang="cs-CZ" b="1" dirty="0"/>
              <a:t>Diskontinuální zónová elektroforéza</a:t>
            </a:r>
          </a:p>
          <a:p>
            <a:pPr eaLnBrk="1" hangingPunct="1">
              <a:buFontTx/>
              <a:buNone/>
            </a:pPr>
            <a:endParaRPr lang="cs-CZ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08504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>Gelová nedenaturační elektroforéza</a:t>
            </a:r>
            <a:r>
              <a:rPr lang="cs-CZ" sz="4000" b="1" dirty="0"/>
              <a:t/>
            </a:r>
            <a:br>
              <a:rPr lang="cs-CZ" sz="4000" b="1" dirty="0"/>
            </a:br>
            <a:endParaRPr lang="cs-CZ" sz="4000" b="1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i="1" dirty="0"/>
              <a:t>Nativní gelová elektroforéza </a:t>
            </a:r>
          </a:p>
          <a:p>
            <a:pPr eaLnBrk="1" hangingPunct="1"/>
            <a:r>
              <a:rPr lang="cs-CZ" dirty="0"/>
              <a:t> probíhá </a:t>
            </a:r>
            <a:r>
              <a:rPr lang="cs-CZ" b="1" dirty="0"/>
              <a:t>bez denaturačních</a:t>
            </a:r>
            <a:r>
              <a:rPr lang="cs-CZ" dirty="0"/>
              <a:t> činidel</a:t>
            </a:r>
          </a:p>
          <a:p>
            <a:pPr eaLnBrk="1" hangingPunct="1"/>
            <a:r>
              <a:rPr lang="cs-CZ" dirty="0"/>
              <a:t>někdy jsou používány relativně vysoké, nebo nízké hodnoty pH</a:t>
            </a:r>
          </a:p>
          <a:p>
            <a:pPr eaLnBrk="1" hangingPunct="1"/>
            <a:r>
              <a:rPr lang="cs-CZ" b="1" dirty="0"/>
              <a:t>migrace</a:t>
            </a:r>
            <a:r>
              <a:rPr lang="cs-CZ" dirty="0"/>
              <a:t> proteinů gelem závisí na jejich </a:t>
            </a:r>
            <a:r>
              <a:rPr lang="cs-CZ" b="1" dirty="0"/>
              <a:t>náboji, velikosti a tvaru</a:t>
            </a:r>
            <a:r>
              <a:rPr lang="cs-CZ" dirty="0"/>
              <a:t>. </a:t>
            </a:r>
          </a:p>
          <a:p>
            <a:pPr eaLnBrk="1" hangingPunct="1"/>
            <a:r>
              <a:rPr lang="cs-CZ" b="1" dirty="0"/>
              <a:t>citlivost elektroforézy</a:t>
            </a:r>
            <a:r>
              <a:rPr lang="cs-CZ" dirty="0"/>
              <a:t> je dána charakterem pórů gelu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i="1" dirty="0"/>
              <a:t/>
            </a:r>
            <a:br>
              <a:rPr lang="cs-CZ" sz="4000" b="1" i="1" dirty="0"/>
            </a:br>
            <a:r>
              <a:rPr lang="cs-CZ" sz="4000" b="1" dirty="0"/>
              <a:t>Nativní gelová elektroforéza </a:t>
            </a:r>
            <a:r>
              <a:rPr lang="cs-CZ" sz="4000" b="1" i="1" dirty="0"/>
              <a:t/>
            </a:r>
            <a:br>
              <a:rPr lang="cs-CZ" sz="4000" b="1" i="1" dirty="0"/>
            </a:br>
            <a:endParaRPr lang="cs-CZ" sz="4000" b="1" i="1" dirty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87" y="1556792"/>
            <a:ext cx="8229600" cy="4741987"/>
          </a:xfrm>
        </p:spPr>
        <p:txBody>
          <a:bodyPr/>
          <a:lstStyle/>
          <a:p>
            <a:pPr marL="352425" indent="-352425" eaLnBrk="1" hangingPunct="1">
              <a:lnSpc>
                <a:spcPct val="80000"/>
              </a:lnSpc>
              <a:buFontTx/>
              <a:buNone/>
            </a:pPr>
            <a:r>
              <a:rPr lang="cs-CZ" sz="2000" b="1" dirty="0"/>
              <a:t>Faktory ovlivňující mobilitu proteinů v nativním gelu:</a:t>
            </a:r>
          </a:p>
          <a:p>
            <a:pPr marL="352425" indent="-352425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 b="1" dirty="0">
                <a:solidFill>
                  <a:srgbClr val="FF0000"/>
                </a:solidFill>
              </a:rPr>
              <a:t>náboj proteinu:</a:t>
            </a:r>
          </a:p>
          <a:p>
            <a:pPr marL="352425" indent="-352425" eaLnBrk="1" hangingPunct="1">
              <a:lnSpc>
                <a:spcPct val="80000"/>
              </a:lnSpc>
            </a:pPr>
            <a:r>
              <a:rPr lang="cs-CZ" sz="2000" dirty="0"/>
              <a:t>sekvence aminokyselin – počet kyselých a bazických zbytků</a:t>
            </a:r>
          </a:p>
          <a:p>
            <a:pPr marL="352425" indent="-352425" eaLnBrk="1" hangingPunct="1">
              <a:lnSpc>
                <a:spcPct val="80000"/>
              </a:lnSpc>
            </a:pPr>
            <a:r>
              <a:rPr lang="cs-CZ" sz="2000" dirty="0"/>
              <a:t>pH roztoku</a:t>
            </a:r>
          </a:p>
          <a:p>
            <a:pPr marL="352425" indent="-352425" eaLnBrk="1" hangingPunct="1">
              <a:lnSpc>
                <a:spcPct val="80000"/>
              </a:lnSpc>
            </a:pPr>
            <a:r>
              <a:rPr lang="cs-CZ" sz="2000" dirty="0"/>
              <a:t>třírozměrná struktura proteinu</a:t>
            </a:r>
          </a:p>
          <a:p>
            <a:pPr marL="352425" indent="-352425" eaLnBrk="1" hangingPunct="1">
              <a:lnSpc>
                <a:spcPct val="80000"/>
              </a:lnSpc>
              <a:buFontTx/>
              <a:buNone/>
            </a:pPr>
            <a:endParaRPr lang="cs-CZ" sz="2000" b="1" dirty="0"/>
          </a:p>
          <a:p>
            <a:pPr marL="352425" indent="-352425" eaLnBrk="1" hangingPunct="1">
              <a:lnSpc>
                <a:spcPct val="80000"/>
              </a:lnSpc>
              <a:buFontTx/>
              <a:buAutoNum type="arabicPeriod" startAt="2"/>
            </a:pPr>
            <a:r>
              <a:rPr lang="cs-CZ" sz="2000" b="1" dirty="0">
                <a:solidFill>
                  <a:srgbClr val="FF0000"/>
                </a:solidFill>
              </a:rPr>
              <a:t>velikost a tvar proteinu</a:t>
            </a:r>
          </a:p>
          <a:p>
            <a:pPr marL="352425" indent="-352425" eaLnBrk="1" hangingPunct="1">
              <a:lnSpc>
                <a:spcPct val="80000"/>
              </a:lnSpc>
              <a:buFontTx/>
              <a:buNone/>
            </a:pPr>
            <a:endParaRPr lang="cs-CZ" sz="2000" b="1" dirty="0"/>
          </a:p>
          <a:p>
            <a:pPr marL="352425" indent="-352425"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FF0000"/>
                </a:solidFill>
              </a:rPr>
              <a:t>3.  koncentrace a stupeň </a:t>
            </a:r>
            <a:r>
              <a:rPr lang="cs-CZ" sz="2000" b="1" dirty="0" err="1">
                <a:solidFill>
                  <a:srgbClr val="FF0000"/>
                </a:solidFill>
              </a:rPr>
              <a:t>zesíťování</a:t>
            </a:r>
            <a:r>
              <a:rPr lang="cs-CZ" sz="2000" b="1" dirty="0">
                <a:solidFill>
                  <a:srgbClr val="FF0000"/>
                </a:solidFill>
              </a:rPr>
              <a:t> gelu</a:t>
            </a:r>
          </a:p>
          <a:p>
            <a:pPr marL="352425" indent="-352425" eaLnBrk="1" hangingPunct="1">
              <a:lnSpc>
                <a:spcPct val="80000"/>
              </a:lnSpc>
            </a:pPr>
            <a:r>
              <a:rPr lang="cs-CZ" sz="2000" dirty="0"/>
              <a:t>gel obecně snižuje mobilitu proteinů, v závislosti na jejich volné pohyblivosti (bez  přítomnosti gelu)</a:t>
            </a:r>
          </a:p>
          <a:p>
            <a:pPr marL="352425" indent="-352425" eaLnBrk="1" hangingPunct="1">
              <a:lnSpc>
                <a:spcPct val="80000"/>
              </a:lnSpc>
            </a:pPr>
            <a:r>
              <a:rPr lang="cs-CZ" sz="2000" dirty="0"/>
              <a:t>větší molekuly jsou gelem ovlivněny vice než menší molekuly</a:t>
            </a:r>
          </a:p>
          <a:p>
            <a:pPr marL="352425" indent="-352425" eaLnBrk="1" hangingPunct="1">
              <a:lnSpc>
                <a:spcPct val="80000"/>
              </a:lnSpc>
            </a:pPr>
            <a:r>
              <a:rPr lang="cs-CZ" sz="2000" dirty="0"/>
              <a:t>složení gelu může být ovlivněno tak, že dělení probíhá na základě rozdílné velikosti molekul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207495" cy="157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dirty="0"/>
              <a:t>Gelová denaturační elektroforéza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b="1" i="1" dirty="0"/>
              <a:t>SDS gelová   elektroforéza</a:t>
            </a:r>
            <a:r>
              <a:rPr lang="cs-CZ" sz="2400" dirty="0"/>
              <a:t> :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proteiny jsou </a:t>
            </a:r>
            <a:r>
              <a:rPr lang="cs-CZ" sz="2400" b="1" dirty="0"/>
              <a:t>denaturovány</a:t>
            </a:r>
            <a:r>
              <a:rPr lang="cs-CZ" sz="2400" dirty="0"/>
              <a:t> </a:t>
            </a:r>
            <a:r>
              <a:rPr lang="cs-CZ" sz="2400" dirty="0" err="1"/>
              <a:t>dodecylsíranem</a:t>
            </a:r>
            <a:r>
              <a:rPr lang="cs-CZ" sz="2400" dirty="0"/>
              <a:t> sodným (SDS) a b - </a:t>
            </a:r>
            <a:r>
              <a:rPr lang="cs-CZ" sz="2400" dirty="0" err="1"/>
              <a:t>merkaptoethanolem</a:t>
            </a:r>
            <a:r>
              <a:rPr lang="cs-CZ" sz="2400" dirty="0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Proteiny jsou </a:t>
            </a:r>
            <a:r>
              <a:rPr lang="cs-CZ" sz="2400" b="1" dirty="0"/>
              <a:t>separovány podle své</a:t>
            </a:r>
            <a:r>
              <a:rPr lang="cs-CZ" sz="2400" dirty="0"/>
              <a:t> </a:t>
            </a:r>
            <a:r>
              <a:rPr lang="cs-CZ" sz="2400" b="1" dirty="0"/>
              <a:t>molekulové hmotnosti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000" dirty="0"/>
              <a:t>                                                                </a:t>
            </a:r>
            <a:endParaRPr lang="cs-CZ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2736304" cy="386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11" y="3282706"/>
            <a:ext cx="3558581" cy="306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576064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/>
            <a:r>
              <a:rPr lang="cs-CZ" sz="2800" b="1" dirty="0"/>
              <a:t>SDS gelová elektroforéza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7504" y="729992"/>
            <a:ext cx="3960440" cy="6011376"/>
          </a:xfrm>
        </p:spPr>
        <p:txBody>
          <a:bodyPr/>
          <a:lstStyle/>
          <a:p>
            <a:pPr eaLnBrk="1" hangingPunct="1"/>
            <a:r>
              <a:rPr lang="cs-CZ" sz="2000" b="1" dirty="0"/>
              <a:t>SDS </a:t>
            </a:r>
            <a:r>
              <a:rPr lang="cs-CZ" sz="2000" dirty="0"/>
              <a:t>je </a:t>
            </a:r>
            <a:r>
              <a:rPr lang="cs-CZ" sz="2000" b="1" dirty="0"/>
              <a:t>anionaktivní detergent</a:t>
            </a:r>
            <a:r>
              <a:rPr lang="cs-CZ" sz="2000" dirty="0"/>
              <a:t>, který nese poměrně vysoký náboj, a proto ve vazbě na bílkovinu vyrovnává nábojové rozdíly bílkovin, které  se potom pohybují v gelu jen podle velikosti. </a:t>
            </a:r>
          </a:p>
          <a:p>
            <a:pPr eaLnBrk="1" hangingPunct="1"/>
            <a:r>
              <a:rPr lang="cs-CZ" sz="2000" dirty="0"/>
              <a:t>Vzorek proteinu se zpracuje s </a:t>
            </a:r>
            <a:r>
              <a:rPr lang="cs-CZ" sz="2000" b="1" dirty="0"/>
              <a:t>tzv. vzorkovým pufrem</a:t>
            </a:r>
            <a:r>
              <a:rPr lang="cs-CZ" sz="2000" dirty="0"/>
              <a:t> - obsahuje SDS a redukční činidlo b-</a:t>
            </a:r>
            <a:r>
              <a:rPr lang="cs-CZ" sz="2000" dirty="0" err="1"/>
              <a:t>merkaptoethanol</a:t>
            </a:r>
            <a:r>
              <a:rPr lang="cs-CZ" sz="2000" dirty="0"/>
              <a:t>. </a:t>
            </a:r>
          </a:p>
          <a:p>
            <a:pPr eaLnBrk="1" hangingPunct="1"/>
            <a:r>
              <a:rPr lang="cs-CZ" sz="2000" dirty="0"/>
              <a:t>Působením těchto látek dojde k rozrušení kvarterní, terciární a do značné míry i sekundární struktury.</a:t>
            </a:r>
          </a:p>
          <a:p>
            <a:pPr eaLnBrk="1" hangingPunct="1">
              <a:buFontTx/>
              <a:buNone/>
            </a:pPr>
            <a:endParaRPr lang="cs-CZ" sz="2000" dirty="0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5445224"/>
            <a:ext cx="216086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43" y="764704"/>
            <a:ext cx="4992196" cy="59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/>
              <a:t>Osnova</a:t>
            </a: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cs-CZ" sz="2400" dirty="0"/>
              <a:t>Princip elektroforézy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sz="2400" dirty="0"/>
              <a:t>Popis základního technického vybavení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sz="2400" dirty="0"/>
              <a:t>Rozdělení elektroforetických technik (volná a na nosičích)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sz="2400" dirty="0"/>
              <a:t>Zónová elektroforéza – gelová (AGE, PAGE)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sz="2400" dirty="0"/>
              <a:t>Hlavní typy gelové elektroforézy ( nativní, denaturační, kontinuální, diskontinuální….)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sz="2400" dirty="0"/>
              <a:t>Zpracování gelu po separaci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sz="2400" dirty="0"/>
              <a:t>Základní elektroforetické techniky (IEF, CE…..)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sz="2400" dirty="0"/>
              <a:t>Praktické využití elektroforetických technik v klinické zdravotnické laboratoři</a:t>
            </a:r>
          </a:p>
          <a:p>
            <a:pPr marL="514350" indent="-514350" eaLnBrk="1" hangingPunct="1">
              <a:buFontTx/>
              <a:buAutoNum type="arabicPeriod"/>
            </a:pPr>
            <a:endParaRPr lang="cs-CZ" sz="2400" dirty="0"/>
          </a:p>
          <a:p>
            <a:pPr marL="514350" indent="-514350" eaLnBrk="1" hangingPunct="1">
              <a:buFontTx/>
              <a:buAutoNum type="arabicPeriod"/>
            </a:pPr>
            <a:endParaRPr lang="cs-CZ" dirty="0"/>
          </a:p>
          <a:p>
            <a:pPr marL="514350" indent="-514350" eaLnBrk="1" hangingPunct="1"/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 dirty="0"/>
              <a:t>SDS gelová  elektroforéza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/>
              <a:t>Všechny bílkoviny  váží SDS v konstantním poměru, asi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/>
              <a:t>1,4g SDS na 1g bílkoviny</a:t>
            </a:r>
            <a:r>
              <a:rPr lang="cs-CZ" sz="2400"/>
              <a:t>, a tím charakteristicky mění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/>
              <a:t>svou konformaci.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/>
              <a:t>Výsledné komplexy SDS-bílkovina</a:t>
            </a:r>
            <a:r>
              <a:rPr lang="cs-CZ" sz="240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cs-CZ" sz="2400"/>
              <a:t>mají stejnou hodnotu povrchového </a:t>
            </a:r>
            <a:r>
              <a:rPr lang="cs-CZ" sz="2400" b="1"/>
              <a:t>náboje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b="1"/>
              <a:t>konformace</a:t>
            </a:r>
            <a:r>
              <a:rPr lang="cs-CZ" sz="2400"/>
              <a:t> bílkovin se do jisté míry unifikuje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b="1"/>
              <a:t>relativní molekulová hmotnost bílkoviny odpovídá velikosti jejího komplexu s SDS</a:t>
            </a:r>
            <a:r>
              <a:rPr lang="cs-CZ" sz="2400"/>
              <a:t>.</a:t>
            </a:r>
          </a:p>
          <a:p>
            <a:pPr eaLnBrk="1" hangingPunct="1"/>
            <a:endParaRPr lang="cs-CZ" sz="2400"/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4869160"/>
            <a:ext cx="2318892" cy="86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652963"/>
            <a:ext cx="3600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26939"/>
            <a:ext cx="2448272" cy="214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 i="1" dirty="0"/>
              <a:t>SDS gelová   elektroforéza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/>
              <a:t>Pro vlastní odhad molekulové hmotnosti  neznámého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/>
              <a:t>proteinového vzorku se  používají komerční směsi proteinů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/>
              <a:t>standardy. </a:t>
            </a:r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838"/>
            <a:ext cx="5184775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15" y="2780928"/>
            <a:ext cx="440398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/>
              <a:t>Hlavní typy </a:t>
            </a:r>
            <a:r>
              <a:rPr lang="cs-CZ" b="1"/>
              <a:t>gelové</a:t>
            </a:r>
            <a:r>
              <a:rPr lang="cs-CZ" sz="4000" b="1"/>
              <a:t> elektroforézy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/>
              <a:t>Kontinuální</a:t>
            </a:r>
            <a:r>
              <a:rPr lang="cs-CZ"/>
              <a:t> </a:t>
            </a:r>
            <a:r>
              <a:rPr lang="cs-CZ" b="1"/>
              <a:t> zónová elektroforéza</a:t>
            </a:r>
          </a:p>
          <a:p>
            <a:pPr eaLnBrk="1" hangingPunct="1"/>
            <a:r>
              <a:rPr lang="cs-CZ"/>
              <a:t>Jde o nejběžnější typ elektroforézy, kdy vlastní separace probíhá v jednom médiu a většinou v jediném typu pufru</a:t>
            </a:r>
            <a:endParaRPr lang="cs-CZ" b="1"/>
          </a:p>
          <a:p>
            <a:pPr eaLnBrk="1" hangingPunct="1">
              <a:buFontTx/>
              <a:buNone/>
            </a:pPr>
            <a:r>
              <a:rPr lang="cs-CZ" b="1"/>
              <a:t>Diskontinuální zónová elektroforéza</a:t>
            </a:r>
          </a:p>
          <a:p>
            <a:pPr eaLnBrk="1" hangingPunct="1"/>
            <a:r>
              <a:rPr lang="cs-CZ"/>
              <a:t>Pro separaci se používají gely o různé koncentraci, pufry s gradientem pH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600" b="1" dirty="0"/>
              <a:t>Kontinuální</a:t>
            </a:r>
            <a:r>
              <a:rPr lang="cs-CZ" sz="3600" dirty="0"/>
              <a:t> </a:t>
            </a:r>
            <a:r>
              <a:rPr lang="cs-CZ" sz="3600" b="1" dirty="0"/>
              <a:t> zónová elektroforéza</a:t>
            </a:r>
            <a:r>
              <a:rPr lang="cs-CZ" sz="4000" b="1" dirty="0"/>
              <a:t/>
            </a:r>
            <a:br>
              <a:rPr lang="cs-CZ" sz="4000" b="1" dirty="0"/>
            </a:br>
            <a:endParaRPr lang="cs-CZ" sz="4000" b="1" dirty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/>
              <a:t>proteiny migrují v zóně, která je minimálně tak široká jako je výška vzorku v gelové jamce při nanesení. Z toho důvodu jsou pak </a:t>
            </a:r>
            <a:r>
              <a:rPr lang="cs-CZ" sz="2800" b="1" dirty="0"/>
              <a:t>proteinové pásy v konečném výsledku hůře rozlišené</a:t>
            </a:r>
            <a:r>
              <a:rPr lang="cs-CZ" sz="28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dirty="0"/>
              <a:t>složení elektrodového a gelového pufru je stejné.</a:t>
            </a:r>
            <a:r>
              <a:rPr lang="cs-CZ" sz="2800" dirty="0"/>
              <a:t> tuto techniku nelze použít pro velmi zředěné vzorky.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kontinuální elektroforéza může probíhat na kterémkoliv typu gelu - </a:t>
            </a:r>
            <a:r>
              <a:rPr lang="cs-CZ" sz="2800" b="1" dirty="0"/>
              <a:t>typická</a:t>
            </a:r>
            <a:r>
              <a:rPr lang="cs-CZ" sz="2800" dirty="0"/>
              <a:t> je především </a:t>
            </a:r>
            <a:r>
              <a:rPr lang="cs-CZ" sz="2800" b="1" dirty="0"/>
              <a:t>pro </a:t>
            </a:r>
            <a:r>
              <a:rPr lang="cs-CZ" sz="2800" b="1" dirty="0" err="1"/>
              <a:t>agarózové</a:t>
            </a:r>
            <a:r>
              <a:rPr lang="cs-CZ" sz="2800" b="1" dirty="0"/>
              <a:t> gely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600" b="1"/>
              <a:t>Diskontinuální zónová elektroforéza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/>
              <a:t>diskontinuita může být jak </a:t>
            </a:r>
            <a:r>
              <a:rPr lang="cs-CZ" sz="2800" b="1" dirty="0"/>
              <a:t>v </a:t>
            </a:r>
            <a:r>
              <a:rPr lang="cs-CZ" sz="2800" b="1" dirty="0" err="1"/>
              <a:t>koncetracích</a:t>
            </a:r>
            <a:r>
              <a:rPr lang="cs-CZ" sz="2800" b="1" dirty="0"/>
              <a:t> gelu, tak především v pH a iontové síle</a:t>
            </a:r>
            <a:r>
              <a:rPr lang="cs-CZ" sz="2800" dirty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/>
              <a:t>dnes hlavní elektroforetickou technikou pro analýzu proteinů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/>
              <a:t>oproti kontinuální elektroforéze má vysoké  rozlišení a citlivost.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/>
              <a:t>používá se dvou gelů tzv. </a:t>
            </a:r>
            <a:r>
              <a:rPr lang="cs-CZ" sz="2800" b="1" dirty="0"/>
              <a:t>koncentrujícího („</a:t>
            </a:r>
            <a:r>
              <a:rPr lang="cs-CZ" sz="2800" b="1" dirty="0" err="1"/>
              <a:t>stacking</a:t>
            </a:r>
            <a:r>
              <a:rPr lang="cs-CZ" sz="2800" b="1" dirty="0"/>
              <a:t>“) gelu</a:t>
            </a:r>
            <a:r>
              <a:rPr lang="cs-CZ" sz="2800" dirty="0"/>
              <a:t> nahoře a </a:t>
            </a:r>
            <a:r>
              <a:rPr lang="cs-CZ" sz="2800" b="1" dirty="0"/>
              <a:t>separačního („</a:t>
            </a:r>
            <a:r>
              <a:rPr lang="cs-CZ" sz="2800" b="1" dirty="0" err="1"/>
              <a:t>running</a:t>
            </a:r>
            <a:r>
              <a:rPr lang="cs-CZ" sz="2800" b="1" dirty="0"/>
              <a:t>“) gelu dole.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b="1" dirty="0"/>
              <a:t>typická</a:t>
            </a:r>
            <a:r>
              <a:rPr lang="cs-CZ" sz="2800" dirty="0"/>
              <a:t> je především </a:t>
            </a:r>
            <a:r>
              <a:rPr lang="cs-CZ" sz="2800" b="1" dirty="0"/>
              <a:t>pro </a:t>
            </a:r>
            <a:r>
              <a:rPr lang="cs-CZ" sz="2800" b="1" dirty="0" err="1"/>
              <a:t>polyakrylamidové</a:t>
            </a:r>
            <a:r>
              <a:rPr lang="cs-CZ" sz="2800" b="1" dirty="0"/>
              <a:t> gely</a:t>
            </a:r>
          </a:p>
          <a:p>
            <a:pPr eaLnBrk="1" hangingPunct="1">
              <a:lnSpc>
                <a:spcPct val="80000"/>
              </a:lnSpc>
            </a:pPr>
            <a:endParaRPr lang="cs-CZ" sz="28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600" b="1"/>
              <a:t>Diskontinuální zónová elektroforéza</a:t>
            </a:r>
          </a:p>
        </p:txBody>
      </p:sp>
      <p:pic>
        <p:nvPicPr>
          <p:cNvPr id="5939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916113"/>
            <a:ext cx="8229600" cy="43211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350"/>
            <a:ext cx="28575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4350"/>
            <a:ext cx="3267075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356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/>
              <a:t>Rozdělení dle uspořádání </a:t>
            </a:r>
            <a:br>
              <a:rPr lang="cs-CZ" sz="3200" b="1" dirty="0"/>
            </a:br>
            <a:r>
              <a:rPr lang="cs-CZ" sz="3200" b="1" dirty="0"/>
              <a:t>(orientace nosného média)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i="1"/>
              <a:t>Vertikální gelová elektroforéza</a:t>
            </a:r>
          </a:p>
          <a:p>
            <a:pPr eaLnBrk="1" hangingPunct="1"/>
            <a:r>
              <a:rPr lang="cs-CZ" b="1" i="1"/>
              <a:t>Horizontální gelová elektroforéza</a:t>
            </a:r>
          </a:p>
          <a:p>
            <a:pPr eaLnBrk="1" hangingPunct="1"/>
            <a:endParaRPr lang="cs-CZ" b="1" i="1"/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376613"/>
            <a:ext cx="4427537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357563"/>
            <a:ext cx="424815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/>
              <a:t>Zpracování gelu po separaci - barveni gelů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/>
              <a:t>Po proběhnuté elektroforéze je nutné gel rychle </a:t>
            </a:r>
            <a:r>
              <a:rPr lang="cs-CZ" sz="2400" b="1" dirty="0"/>
              <a:t>sušit nebo fixovat fixačním roztokem</a:t>
            </a:r>
            <a:r>
              <a:rPr lang="cs-CZ" sz="2400" dirty="0"/>
              <a:t> (obsahuje kyselinu, např. </a:t>
            </a:r>
            <a:r>
              <a:rPr lang="cs-CZ" sz="2400" dirty="0" err="1"/>
              <a:t>kys</a:t>
            </a:r>
            <a:r>
              <a:rPr lang="cs-CZ" sz="2400" dirty="0"/>
              <a:t>. octová)-  dojde k denaturaci proteinů a jejich imobilizaci v nosném médiu, aby se zabránilo difúzi jednotlivých zón.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Dále je nutné gel </a:t>
            </a:r>
            <a:r>
              <a:rPr lang="cs-CZ" sz="2400" b="1" dirty="0"/>
              <a:t>obarvit</a:t>
            </a:r>
            <a:r>
              <a:rPr lang="cs-CZ" sz="2400" dirty="0"/>
              <a:t>, aby došlo k vizualizaci jednotlivých proteinových frakcí. Po </a:t>
            </a:r>
            <a:r>
              <a:rPr lang="cs-CZ" sz="2400" dirty="0" err="1"/>
              <a:t>odmytí</a:t>
            </a:r>
            <a:r>
              <a:rPr lang="cs-CZ" sz="2400" dirty="0"/>
              <a:t> přebytku barviva se gel suší.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 </a:t>
            </a:r>
            <a:r>
              <a:rPr lang="cs-CZ" sz="2400" b="1" dirty="0"/>
              <a:t>Množství barviva,</a:t>
            </a:r>
            <a:r>
              <a:rPr lang="cs-CZ" sz="2400" dirty="0"/>
              <a:t> které  se během barvení váže na proteiny, záleží na mnoha faktorech. Je ovlivněno typem proteinu nebo stupněm denaturace při fixaci.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dirty="0"/>
              <a:t>Zpracování gelu po separaci - barveni gelů</a:t>
            </a:r>
          </a:p>
        </p:txBody>
      </p:sp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577E7E08-8285-45B5-9EF2-4D83C646A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93199"/>
              </p:ext>
            </p:extLst>
          </p:nvPr>
        </p:nvGraphicFramePr>
        <p:xfrm>
          <a:off x="457200" y="1600200"/>
          <a:ext cx="8229600" cy="51816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250704">
                  <a:extLst>
                    <a:ext uri="{9D8B030D-6E8A-4147-A177-3AD203B41FA5}">
                      <a16:colId xmlns:a16="http://schemas.microsoft.com/office/drawing/2014/main" val="1960352599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3283435188"/>
                    </a:ext>
                  </a:extLst>
                </a:gridCol>
                <a:gridCol w="1450504">
                  <a:extLst>
                    <a:ext uri="{9D8B030D-6E8A-4147-A177-3AD203B41FA5}">
                      <a16:colId xmlns:a16="http://schemas.microsoft.com/office/drawing/2014/main" val="4026217582"/>
                    </a:ext>
                  </a:extLst>
                </a:gridCol>
              </a:tblGrid>
              <a:tr h="32020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Barva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Použití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A</a:t>
                      </a:r>
                      <a:r>
                        <a:rPr lang="cs-CZ" sz="1600" baseline="-25000" dirty="0" err="1"/>
                        <a:t>max</a:t>
                      </a:r>
                      <a:r>
                        <a:rPr lang="cs-CZ" sz="1600" baseline="0" dirty="0"/>
                        <a:t> (</a:t>
                      </a:r>
                      <a:r>
                        <a:rPr lang="cs-CZ" sz="1600" baseline="0" dirty="0" err="1"/>
                        <a:t>nm</a:t>
                      </a:r>
                      <a:r>
                        <a:rPr lang="cs-CZ" sz="1600" baseline="0" dirty="0"/>
                        <a:t>)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976802"/>
                  </a:ext>
                </a:extLst>
              </a:tr>
              <a:tr h="32020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Amidočerň</a:t>
                      </a:r>
                      <a:r>
                        <a:rPr lang="cs-CZ" sz="1600" dirty="0"/>
                        <a:t> 10B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  <a:p>
                      <a:pPr algn="ctr"/>
                      <a:r>
                        <a:rPr lang="cs-CZ" sz="1600" dirty="0"/>
                        <a:t>barvení proteinů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484291"/>
                  </a:ext>
                </a:extLst>
              </a:tr>
              <a:tr h="32020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Coomassie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Brilliant</a:t>
                      </a:r>
                      <a:r>
                        <a:rPr lang="cs-CZ" sz="1600" dirty="0"/>
                        <a:t> Blue G250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36757"/>
                  </a:ext>
                </a:extLst>
              </a:tr>
              <a:tr h="32020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Coomassie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Brilliant</a:t>
                      </a:r>
                      <a:r>
                        <a:rPr lang="cs-CZ" sz="1600" dirty="0"/>
                        <a:t> Blue R250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238802"/>
                  </a:ext>
                </a:extLst>
              </a:tr>
              <a:tr h="32020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Fast Green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185505"/>
                  </a:ext>
                </a:extLst>
              </a:tr>
              <a:tr h="32020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Acid Violet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imunoelektroforéza, </a:t>
                      </a:r>
                      <a:r>
                        <a:rPr lang="cs-CZ" sz="1600" dirty="0" err="1"/>
                        <a:t>imunofixace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057843"/>
                  </a:ext>
                </a:extLst>
              </a:tr>
              <a:tr h="32020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Alcian</a:t>
                      </a:r>
                      <a:r>
                        <a:rPr lang="cs-CZ" sz="1600" dirty="0"/>
                        <a:t> 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glykoproteiny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568072"/>
                  </a:ext>
                </a:extLst>
              </a:tr>
              <a:tr h="50004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Basický</a:t>
                      </a:r>
                      <a:r>
                        <a:rPr lang="cs-CZ" sz="1600" dirty="0"/>
                        <a:t> fuchsin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glykoproteiny bohaté na sialovou kyselinu, nukleové kyseliny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35595"/>
                  </a:ext>
                </a:extLst>
              </a:tr>
              <a:tr h="32020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Methyl Green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  <a:p>
                      <a:pPr algn="ctr"/>
                      <a:r>
                        <a:rPr lang="cs-CZ" sz="1600" dirty="0"/>
                        <a:t>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898747"/>
                  </a:ext>
                </a:extLst>
              </a:tr>
              <a:tr h="50004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Ethidium</a:t>
                      </a:r>
                      <a:r>
                        <a:rPr lang="cs-CZ" sz="1600" dirty="0"/>
                        <a:t> bromid, SYBR Green </a:t>
                      </a:r>
                    </a:p>
                    <a:p>
                      <a:pPr algn="ctr"/>
                      <a:r>
                        <a:rPr lang="cs-CZ" sz="1600" dirty="0"/>
                        <a:t>(</a:t>
                      </a:r>
                      <a:r>
                        <a:rPr lang="cs-CZ" sz="1600" dirty="0" err="1"/>
                        <a:t>fluorimetrická</a:t>
                      </a:r>
                      <a:r>
                        <a:rPr lang="cs-CZ" sz="1600" dirty="0"/>
                        <a:t> detekce)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196379"/>
                  </a:ext>
                </a:extLst>
              </a:tr>
              <a:tr h="32020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Bromcresol</a:t>
                      </a:r>
                      <a:r>
                        <a:rPr lang="cs-CZ" sz="1600" dirty="0"/>
                        <a:t> Blue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761210"/>
                  </a:ext>
                </a:extLst>
              </a:tr>
              <a:tr h="32020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Methylene</a:t>
                      </a:r>
                      <a:r>
                        <a:rPr lang="cs-CZ" sz="1600" dirty="0"/>
                        <a:t> Blue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  <a:p>
                      <a:pPr algn="ctr"/>
                      <a:r>
                        <a:rPr lang="cs-CZ" sz="1600" dirty="0"/>
                        <a:t>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028069"/>
                  </a:ext>
                </a:extLst>
              </a:tr>
              <a:tr h="28949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Pyronine</a:t>
                      </a:r>
                      <a:r>
                        <a:rPr lang="cs-CZ" sz="1600" dirty="0"/>
                        <a:t> 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53607"/>
                  </a:ext>
                </a:extLst>
              </a:tr>
              <a:tr h="28949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Toluidine Blue 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160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9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 dirty="0"/>
              <a:t>Elektroforéza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dirty="0"/>
              <a:t>Elektromigrační separační metoda </a:t>
            </a:r>
          </a:p>
          <a:p>
            <a:pPr eaLnBrk="1" hangingPunct="1">
              <a:buFontTx/>
              <a:buNone/>
            </a:pPr>
            <a:r>
              <a:rPr lang="cs-CZ" b="1" dirty="0"/>
              <a:t>Princip: </a:t>
            </a:r>
          </a:p>
          <a:p>
            <a:pPr eaLnBrk="1" hangingPunct="1">
              <a:buFontTx/>
              <a:buNone/>
            </a:pPr>
            <a:r>
              <a:rPr lang="cs-CZ" sz="2400" dirty="0"/>
              <a:t>využití rozdílné pohyblivosti (migrace)</a:t>
            </a:r>
          </a:p>
          <a:p>
            <a:pPr eaLnBrk="1" hangingPunct="1">
              <a:buFontTx/>
              <a:buNone/>
            </a:pPr>
            <a:r>
              <a:rPr lang="cs-CZ" sz="2400" dirty="0" smtClean="0"/>
              <a:t>nabitých </a:t>
            </a:r>
            <a:r>
              <a:rPr lang="cs-CZ" sz="2400" dirty="0"/>
              <a:t>částic  (iontů) v elektrickém </a:t>
            </a:r>
          </a:p>
          <a:p>
            <a:pPr eaLnBrk="1" hangingPunct="1">
              <a:buFontTx/>
              <a:buNone/>
            </a:pPr>
            <a:r>
              <a:rPr lang="cs-CZ" sz="2400" dirty="0"/>
              <a:t>poli. Při elektroforéze se jedná o </a:t>
            </a:r>
          </a:p>
          <a:p>
            <a:pPr eaLnBrk="1" hangingPunct="1">
              <a:buFontTx/>
              <a:buNone/>
            </a:pPr>
            <a:r>
              <a:rPr lang="cs-CZ" sz="2400" dirty="0"/>
              <a:t>mechanický přenos hmoty vlivem </a:t>
            </a:r>
          </a:p>
          <a:p>
            <a:pPr eaLnBrk="1" hangingPunct="1">
              <a:buFontTx/>
              <a:buNone/>
            </a:pPr>
            <a:r>
              <a:rPr lang="cs-CZ" sz="2400" dirty="0"/>
              <a:t>působení elektrického pole.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2636912"/>
            <a:ext cx="3421992" cy="381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2124348" cy="171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Šipka doprava 1"/>
          <p:cNvSpPr/>
          <p:nvPr/>
        </p:nvSpPr>
        <p:spPr>
          <a:xfrm>
            <a:off x="4355975" y="5445224"/>
            <a:ext cx="13681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dirty="0"/>
              <a:t>Vyhodnocení </a:t>
            </a:r>
            <a:r>
              <a:rPr lang="cs-CZ" sz="4000" b="1" dirty="0" err="1"/>
              <a:t>elektroforeogramů</a:t>
            </a:r>
            <a:r>
              <a:rPr lang="cs-CZ" sz="4000" b="1" dirty="0"/>
              <a:t> – detekce a kvantifikace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/>
              <a:t>Po elektroforetické separaci a barvení, je možné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/>
              <a:t>kvantifikovat jednotlivé zóny jako procentuální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/>
              <a:t>podíl přímou </a:t>
            </a:r>
            <a:r>
              <a:rPr lang="cs-CZ" sz="2800" b="1" i="1"/>
              <a:t>denzitometrii.</a:t>
            </a:r>
            <a:endParaRPr lang="cs-CZ" sz="2800" b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8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/>
              <a:t>Denzitometr</a:t>
            </a:r>
            <a:r>
              <a:rPr lang="cs-CZ" sz="2800"/>
              <a:t> je přístroj, který slouží k vyhodnocení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/>
              <a:t>hustoty zbarvení v plošném uspořádání. Jedná se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/>
              <a:t>o postup, který je podobný fotometrickému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/>
              <a:t>stanovení (liší se v  uspořádání), zaznamenává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/>
              <a:t>měnící se hodnotu absorbance v závislosti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/>
              <a:t>intenzitě zbarvení.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B01BA9-B1A5-42FF-AE56-A07D7F250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latin typeface="+mn-lt"/>
              </a:rPr>
              <a:t>Denzitometrie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A1EED-4C33-4EBC-A17D-477848451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Kvantitativní hodnocení intenzity zbarvení </a:t>
            </a:r>
          </a:p>
          <a:p>
            <a:r>
              <a:rPr lang="cs-CZ" dirty="0"/>
              <a:t>Měření absorpce světla jednotlivými zónami (pásy)</a:t>
            </a:r>
          </a:p>
          <a:p>
            <a:r>
              <a:rPr lang="cs-CZ" dirty="0"/>
              <a:t>Pohyblivý světelný zdroj (laser nebo lampa s bílým světlem s filtry) je veden nad gelem a na každém místě gelu je měřena a počítačově zpracována absorpce</a:t>
            </a:r>
          </a:p>
          <a:p>
            <a:r>
              <a:rPr lang="cs-CZ" dirty="0"/>
              <a:t>U jednorozměrných gelů získáváme křivku extinkce </a:t>
            </a:r>
            <a:r>
              <a:rPr lang="cs-CZ" dirty="0" err="1"/>
              <a:t>ln</a:t>
            </a:r>
            <a:r>
              <a:rPr lang="cs-CZ" dirty="0"/>
              <a:t> I</a:t>
            </a:r>
            <a:r>
              <a:rPr lang="cs-CZ" baseline="-25000" dirty="0"/>
              <a:t>0</a:t>
            </a:r>
            <a:r>
              <a:rPr lang="cs-CZ" dirty="0"/>
              <a:t>/I (I</a:t>
            </a:r>
            <a:r>
              <a:rPr lang="cs-CZ" baseline="-25000" dirty="0"/>
              <a:t>0</a:t>
            </a:r>
            <a:r>
              <a:rPr lang="cs-CZ" dirty="0"/>
              <a:t> = intenzita světla ze zdroje, I = intenzita měřená detektorem) podél elektroforetické stopy; u dvourozměrných gelů je extinkce zobrazena jako funkce povrchu gelu</a:t>
            </a:r>
          </a:p>
          <a:p>
            <a:r>
              <a:rPr lang="cs-CZ" dirty="0"/>
              <a:t>Neplatí zde </a:t>
            </a:r>
            <a:r>
              <a:rPr lang="cs-CZ" dirty="0" err="1"/>
              <a:t>Lambertův</a:t>
            </a:r>
            <a:r>
              <a:rPr lang="cs-CZ" dirty="0"/>
              <a:t>-Beerův zákon! (proč?)</a:t>
            </a:r>
          </a:p>
          <a:p>
            <a:r>
              <a:rPr lang="cs-CZ" dirty="0"/>
              <a:t>Závislost absorpce na koncentraci bílkoviny při extinkci &gt;2,5 (lampa s bílým světlem) nebo &gt;4 (laser) se stává hyperbolická nebo </a:t>
            </a:r>
            <a:r>
              <a:rPr lang="cs-CZ" dirty="0" err="1"/>
              <a:t>sigmoidní</a:t>
            </a:r>
            <a:endParaRPr lang="cs-CZ" dirty="0"/>
          </a:p>
          <a:p>
            <a:r>
              <a:rPr lang="cs-CZ" dirty="0"/>
              <a:t>Slabé pásy/stopy jsou často nadhodnocené, proteiny ve vysoké koncentraci podhodnocené</a:t>
            </a:r>
          </a:p>
        </p:txBody>
      </p:sp>
    </p:spTree>
    <p:extLst>
      <p:ext uri="{BB962C8B-B14F-4D97-AF65-F5344CB8AC3E}">
        <p14:creationId xmlns:p14="http://schemas.microsoft.com/office/powerpoint/2010/main" val="564448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dirty="0"/>
              <a:t>Vyhodnocení </a:t>
            </a:r>
            <a:r>
              <a:rPr lang="cs-CZ" sz="4000" b="1" dirty="0" err="1"/>
              <a:t>elektroforeogramů</a:t>
            </a:r>
            <a:r>
              <a:rPr lang="cs-CZ" sz="4000" b="1" dirty="0"/>
              <a:t> – detekce a kvantifikace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dirty="0"/>
              <a:t>Při denzitometrii se měří intenzita záření procházejícího průhlednou plochou, získává se grafický záznam </a:t>
            </a:r>
            <a:r>
              <a:rPr lang="cs-CZ" sz="2400" dirty="0" err="1"/>
              <a:t>fotometrovaného</a:t>
            </a:r>
            <a:r>
              <a:rPr lang="cs-CZ" sz="2400" dirty="0"/>
              <a:t> úseku.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Jednotlivé frakce dělené směsi tvoří na záznamu v ideálním případě souměrné křivky zvonovitého tvaru.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Plocha po křivkou  těchto </a:t>
            </a:r>
            <a:r>
              <a:rPr lang="cs-CZ" sz="2400" dirty="0" err="1"/>
              <a:t>píků</a:t>
            </a:r>
            <a:r>
              <a:rPr lang="cs-CZ" sz="2400" dirty="0"/>
              <a:t>  připadající jednotlivým frakcím, je  úměrná relativnímu zastoupení jednotlivých frakcí v dělené směsi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doporučené jednotky (ČSKB):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/>
              <a:t>    </a:t>
            </a:r>
            <a:r>
              <a:rPr lang="cs-CZ" sz="2400" dirty="0" err="1"/>
              <a:t>jedniny</a:t>
            </a:r>
            <a:r>
              <a:rPr lang="cs-CZ" sz="2400" dirty="0"/>
              <a:t> (př. </a:t>
            </a:r>
            <a:r>
              <a:rPr lang="el-GR" sz="2400" dirty="0"/>
              <a:t>α</a:t>
            </a:r>
            <a:r>
              <a:rPr lang="cs-CZ" sz="2400" dirty="0"/>
              <a:t>1 globuliny=0,03)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používají se %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/>
              <a:t>    (př. </a:t>
            </a:r>
            <a:r>
              <a:rPr lang="el-GR" sz="2400" dirty="0"/>
              <a:t>α</a:t>
            </a:r>
            <a:r>
              <a:rPr lang="cs-CZ" sz="2400" dirty="0"/>
              <a:t>1 globuliny=3%)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přepočet na g/L z S-CB</a:t>
            </a:r>
          </a:p>
          <a:p>
            <a:pPr eaLnBrk="1" hangingPunct="1">
              <a:lnSpc>
                <a:spcPct val="80000"/>
              </a:lnSpc>
            </a:pPr>
            <a:endParaRPr lang="cs-CZ" sz="2400" dirty="0"/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3933056"/>
            <a:ext cx="38163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dirty="0"/>
              <a:t>Vyhodnocení </a:t>
            </a:r>
            <a:r>
              <a:rPr lang="cs-CZ" sz="4000" b="1" dirty="0" err="1"/>
              <a:t>elektroforeogramů</a:t>
            </a:r>
            <a:r>
              <a:rPr lang="cs-CZ" sz="4000" b="1" dirty="0"/>
              <a:t> – detekce a kvantifikace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/>
              <a:t>Elektroforeogram se automaticky posunuje nad štěrbinou, kterou prochází světlo zvolené vlnové délky (400 – 700 nm), v místě frakcí dochází k částečné absorpci záření – to se projeví při dopadu na detektor.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/>
              <a:t>Po zpracování signálu integrátorem získáme číselné výsledky jednotlivých frakcí. </a:t>
            </a:r>
          </a:p>
          <a:p>
            <a:pPr eaLnBrk="1" hangingPunct="1">
              <a:lnSpc>
                <a:spcPct val="80000"/>
              </a:lnSpc>
            </a:pPr>
            <a:endParaRPr lang="cs-CZ" sz="2800"/>
          </a:p>
        </p:txBody>
      </p:sp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500438"/>
            <a:ext cx="4464050" cy="33575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dirty="0"/>
              <a:t>Základní elektroforetické techniky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endParaRPr lang="cs-CZ" b="1" dirty="0"/>
          </a:p>
          <a:p>
            <a:pPr eaLnBrk="1" hangingPunct="1"/>
            <a:r>
              <a:rPr lang="cs-CZ" b="1" dirty="0"/>
              <a:t>Izoelektrická fokusace (IEF)</a:t>
            </a:r>
          </a:p>
          <a:p>
            <a:pPr eaLnBrk="1" hangingPunct="1"/>
            <a:r>
              <a:rPr lang="cs-CZ" dirty="0"/>
              <a:t>Dvojrozměrná elektroforéza (2-DE)</a:t>
            </a:r>
          </a:p>
          <a:p>
            <a:pPr eaLnBrk="1" hangingPunct="1"/>
            <a:r>
              <a:rPr lang="cs-CZ" b="1" dirty="0"/>
              <a:t>Kapilární elektroforéza (CE = </a:t>
            </a:r>
            <a:r>
              <a:rPr lang="cs-CZ" b="1" dirty="0" err="1"/>
              <a:t>capillary</a:t>
            </a:r>
            <a:r>
              <a:rPr lang="cs-CZ" b="1" dirty="0"/>
              <a:t> </a:t>
            </a:r>
            <a:r>
              <a:rPr lang="cs-CZ" b="1" dirty="0" err="1"/>
              <a:t>electrophoresis</a:t>
            </a:r>
            <a:r>
              <a:rPr lang="cs-CZ" b="1" dirty="0"/>
              <a:t>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 dirty="0"/>
              <a:t>Izoelektrická fokusace (IEF)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dirty="0"/>
              <a:t>Metoda IEF se používá k separaci </a:t>
            </a:r>
            <a:r>
              <a:rPr lang="cs-CZ" sz="2400" b="1" dirty="0"/>
              <a:t>amfoterních látek - aminokyseliny, peptidy a proteiny.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V závislosti na pH mají amfoterní molekuly kladný nebo záporný celkový náboj („net </a:t>
            </a:r>
            <a:r>
              <a:rPr lang="cs-CZ" sz="2400" dirty="0" err="1"/>
              <a:t>charge</a:t>
            </a:r>
            <a:r>
              <a:rPr lang="cs-CZ" sz="2400" dirty="0"/>
              <a:t>“).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Pro posouzení tohoto náboje při různých hodnotách pH je důležitá </a:t>
            </a:r>
            <a:r>
              <a:rPr lang="cs-CZ" sz="2400" b="1" dirty="0"/>
              <a:t>hodnota </a:t>
            </a:r>
            <a:r>
              <a:rPr lang="cs-CZ" sz="2400" b="1" dirty="0" err="1"/>
              <a:t>izolektrického</a:t>
            </a:r>
            <a:r>
              <a:rPr lang="cs-CZ" sz="2400" b="1" dirty="0"/>
              <a:t> bodu (</a:t>
            </a:r>
            <a:r>
              <a:rPr lang="cs-CZ" sz="2400" b="1" dirty="0" err="1"/>
              <a:t>pI</a:t>
            </a:r>
            <a:r>
              <a:rPr lang="cs-CZ" sz="2400" b="1" dirty="0"/>
              <a:t>).</a:t>
            </a:r>
            <a:r>
              <a:rPr lang="cs-CZ" sz="2400" dirty="0"/>
              <a:t> </a:t>
            </a: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4293096"/>
            <a:ext cx="52565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4EF53F5-F098-455D-9938-ACD34384B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Nábojové vlastnosti AK a bílkovin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4DB2555-BC80-4820-865A-9A4EFC9FE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Při pH &lt; </a:t>
            </a:r>
            <a:r>
              <a:rPr lang="cs-CZ" altLang="cs-CZ" sz="2000" dirty="0" err="1"/>
              <a:t>pI</a:t>
            </a:r>
            <a:r>
              <a:rPr lang="cs-CZ" altLang="cs-CZ" sz="2000" dirty="0"/>
              <a:t> jsou kationty</a:t>
            </a:r>
          </a:p>
          <a:p>
            <a:pPr eaLnBrk="1" hangingPunct="1"/>
            <a:r>
              <a:rPr lang="cs-CZ" altLang="cs-CZ" sz="2000" dirty="0"/>
              <a:t>Při pH = </a:t>
            </a:r>
            <a:r>
              <a:rPr lang="cs-CZ" altLang="cs-CZ" sz="2000" dirty="0" err="1"/>
              <a:t>pI</a:t>
            </a:r>
            <a:r>
              <a:rPr lang="cs-CZ" altLang="cs-CZ" sz="2000" dirty="0"/>
              <a:t> jsou amfolyty navenek elektroneutrální</a:t>
            </a:r>
          </a:p>
          <a:p>
            <a:pPr eaLnBrk="1" hangingPunct="1"/>
            <a:r>
              <a:rPr lang="cs-CZ" altLang="cs-CZ" sz="2000" dirty="0"/>
              <a:t>Při pH &gt; </a:t>
            </a:r>
            <a:r>
              <a:rPr lang="cs-CZ" altLang="cs-CZ" sz="2000" dirty="0" err="1"/>
              <a:t>pI</a:t>
            </a:r>
            <a:r>
              <a:rPr lang="cs-CZ" altLang="cs-CZ" sz="2000" dirty="0"/>
              <a:t> jsou anionty</a:t>
            </a:r>
          </a:p>
          <a:p>
            <a:pPr eaLnBrk="1" hangingPunct="1"/>
            <a:r>
              <a:rPr lang="cs-CZ" altLang="cs-CZ" sz="2000" dirty="0"/>
              <a:t>Disociační konstanty K</a:t>
            </a:r>
            <a:r>
              <a:rPr lang="cs-CZ" altLang="cs-CZ" sz="2000" baseline="-25000" dirty="0"/>
              <a:t>1</a:t>
            </a:r>
            <a:r>
              <a:rPr lang="cs-CZ" altLang="cs-CZ" sz="2000" dirty="0"/>
              <a:t> a K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jsou vyjadřovány logaritmicky jako </a:t>
            </a:r>
            <a:r>
              <a:rPr lang="cs-CZ" altLang="cs-CZ" sz="2000" dirty="0" err="1"/>
              <a:t>pK</a:t>
            </a:r>
            <a:r>
              <a:rPr lang="cs-CZ" altLang="cs-CZ" sz="2000" dirty="0"/>
              <a:t> = pH, při kterém se v roztoku nacházejí stejná množství </a:t>
            </a:r>
            <a:r>
              <a:rPr lang="cs-CZ" altLang="cs-CZ" sz="2000" dirty="0" err="1"/>
              <a:t>protonovaných</a:t>
            </a:r>
            <a:r>
              <a:rPr lang="cs-CZ" altLang="cs-CZ" sz="2000" dirty="0"/>
              <a:t> (asociovaných) a </a:t>
            </a:r>
            <a:r>
              <a:rPr lang="cs-CZ" altLang="cs-CZ" sz="2000" dirty="0" err="1"/>
              <a:t>neprotonovaných</a:t>
            </a:r>
            <a:r>
              <a:rPr lang="cs-CZ" altLang="cs-CZ" sz="2000" dirty="0"/>
              <a:t> (disociovaných) forem</a:t>
            </a:r>
          </a:p>
          <a:p>
            <a:pPr eaLnBrk="1" hangingPunct="1"/>
            <a:r>
              <a:rPr lang="cs-CZ" altLang="cs-CZ" sz="2000" dirty="0" err="1"/>
              <a:t>pI</a:t>
            </a:r>
            <a:r>
              <a:rPr lang="cs-CZ" altLang="cs-CZ" sz="2000" dirty="0"/>
              <a:t> = izoelektrický bod = pH, při které molekula existuje jako amfolyt s nulovým výsledným nábojem</a:t>
            </a:r>
          </a:p>
          <a:p>
            <a:pPr eaLnBrk="1" hangingPunct="1"/>
            <a:r>
              <a:rPr lang="cs-CZ" altLang="cs-CZ" sz="2000" b="1" dirty="0" err="1"/>
              <a:t>pI</a:t>
            </a:r>
            <a:r>
              <a:rPr lang="cs-CZ" altLang="cs-CZ" sz="2000" b="1" dirty="0"/>
              <a:t> = ½ </a:t>
            </a:r>
            <a:r>
              <a:rPr lang="en-US" altLang="cs-CZ" sz="2000" b="1" dirty="0"/>
              <a:t>[</a:t>
            </a:r>
            <a:r>
              <a:rPr lang="cs-CZ" altLang="cs-CZ" sz="2000" b="1" dirty="0"/>
              <a:t>pK</a:t>
            </a:r>
            <a:r>
              <a:rPr lang="cs-CZ" altLang="cs-CZ" sz="2000" b="1" baseline="-25000" dirty="0"/>
              <a:t>1</a:t>
            </a:r>
            <a:r>
              <a:rPr lang="cs-CZ" altLang="cs-CZ" sz="2000" b="1" dirty="0"/>
              <a:t> + pK</a:t>
            </a:r>
            <a:r>
              <a:rPr lang="cs-CZ" altLang="cs-CZ" sz="2000" b="1" baseline="-25000" dirty="0"/>
              <a:t>2</a:t>
            </a:r>
            <a:r>
              <a:rPr lang="en-US" altLang="cs-CZ" sz="2000" b="1" dirty="0"/>
              <a:t>]</a:t>
            </a:r>
            <a:r>
              <a:rPr lang="cs-CZ" altLang="cs-CZ" sz="2000" dirty="0"/>
              <a:t>; u AK s </a:t>
            </a:r>
            <a:r>
              <a:rPr lang="cs-CZ" altLang="cs-CZ" sz="2000" dirty="0" err="1"/>
              <a:t>ionizovatelnou</a:t>
            </a:r>
            <a:r>
              <a:rPr lang="cs-CZ" altLang="cs-CZ" sz="2000" dirty="0"/>
              <a:t> skupinou v postranním řetězci uvažujeme hodnoty </a:t>
            </a:r>
            <a:r>
              <a:rPr lang="cs-CZ" altLang="cs-CZ" sz="2000" dirty="0" err="1"/>
              <a:t>pK</a:t>
            </a:r>
            <a:r>
              <a:rPr lang="cs-CZ" altLang="cs-CZ" sz="2000" dirty="0"/>
              <a:t> „na obě strany“ od elektroneutrálního </a:t>
            </a:r>
            <a:r>
              <a:rPr lang="cs-CZ" altLang="cs-CZ" sz="2000" dirty="0" err="1"/>
              <a:t>zwitteriontu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pI</a:t>
            </a:r>
            <a:r>
              <a:rPr lang="cs-CZ" altLang="cs-CZ" sz="2000" dirty="0"/>
              <a:t> leží mezi hodnotami </a:t>
            </a:r>
            <a:r>
              <a:rPr lang="cs-CZ" altLang="cs-CZ" sz="2000" dirty="0" err="1"/>
              <a:t>pK</a:t>
            </a:r>
            <a:r>
              <a:rPr lang="cs-CZ" altLang="cs-CZ" sz="2000" dirty="0"/>
              <a:t> </a:t>
            </a:r>
            <a:r>
              <a:rPr lang="cs-CZ" altLang="cs-CZ" sz="2000" dirty="0" err="1"/>
              <a:t>zwitteriontu</a:t>
            </a:r>
            <a:r>
              <a:rPr lang="cs-CZ" altLang="cs-CZ" sz="2000" dirty="0"/>
              <a:t> a jeho konjugované kyseliny)</a:t>
            </a:r>
          </a:p>
          <a:p>
            <a:pPr eaLnBrk="1" hangingPunct="1"/>
            <a:r>
              <a:rPr lang="cs-CZ" altLang="cs-CZ" sz="2000" dirty="0"/>
              <a:t>Při fyziologickém pH je většina bílkovin záporně nabitá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F93408D2-783F-46F6-9EB9-EAD857DA2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1981200"/>
          </a:xfrm>
        </p:spPr>
        <p:txBody>
          <a:bodyPr/>
          <a:lstStyle/>
          <a:p>
            <a:pPr eaLnBrk="1" hangingPunct="1"/>
            <a:r>
              <a:rPr lang="cs-CZ" altLang="cs-CZ" sz="2400" b="1"/>
              <a:t>Analýza titračních křivek: </a:t>
            </a:r>
            <a:r>
              <a:rPr lang="cs-CZ" altLang="cs-CZ" sz="2400"/>
              <a:t>gel s amfolyty - po IEF (vytvoření pH gradientu) otočíme gel o 90° a do žlábku naneseme analyzované bílkoviny, necháme probíhat elektroforézu. Kde je pI hledané bílkoviny?</a:t>
            </a:r>
            <a:br>
              <a:rPr lang="cs-CZ" altLang="cs-CZ" sz="2400"/>
            </a:br>
            <a:r>
              <a:rPr lang="cs-CZ" altLang="cs-CZ" sz="2000"/>
              <a:t>obr. z: Westermeier R. Electrophoresis in practice. Wiley-VCH, Weinheim 2005</a:t>
            </a:r>
            <a:endParaRPr lang="cs-CZ" altLang="cs-CZ" sz="2400"/>
          </a:p>
        </p:txBody>
      </p:sp>
      <p:pic>
        <p:nvPicPr>
          <p:cNvPr id="6147" name="Picture 1027">
            <a:extLst>
              <a:ext uri="{FF2B5EF4-FFF2-40B4-BE49-F238E27FC236}">
                <a16:creationId xmlns:a16="http://schemas.microsoft.com/office/drawing/2014/main" id="{F780C7BF-DA7C-42C4-B5EB-1A3A50DCB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25664" r="39647" b="59966"/>
          <a:stretch>
            <a:fillRect/>
          </a:stretch>
        </p:blipFill>
        <p:spPr bwMode="auto">
          <a:xfrm>
            <a:off x="685800" y="2286000"/>
            <a:ext cx="777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 dirty="0"/>
              <a:t>Izoelektrická fokusace (IEF)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dirty="0"/>
              <a:t>využívá </a:t>
            </a:r>
            <a:r>
              <a:rPr lang="cs-CZ" sz="2400" b="1" dirty="0"/>
              <a:t>gely s velkými póry</a:t>
            </a:r>
            <a:r>
              <a:rPr lang="cs-CZ" sz="2400" dirty="0"/>
              <a:t>, které obsahují směs syntetických alifatických </a:t>
            </a:r>
            <a:r>
              <a:rPr lang="cs-CZ" sz="2400" dirty="0" err="1"/>
              <a:t>polyamino-polykarboxylových</a:t>
            </a:r>
            <a:r>
              <a:rPr lang="cs-CZ" sz="2400" dirty="0"/>
              <a:t> skupin, které se označují jako </a:t>
            </a:r>
            <a:r>
              <a:rPr lang="cs-CZ" sz="2400" b="1" dirty="0"/>
              <a:t>nosné amfolyty</a:t>
            </a:r>
            <a:r>
              <a:rPr lang="cs-CZ" sz="2400" dirty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jsou voleny tak, že pokrývají široký rozsah izoelektrických bodů. Jakmile gel připojíme ke zdroji elektrického napětí, amfolyty vytvoří stabilní </a:t>
            </a:r>
            <a:r>
              <a:rPr lang="cs-CZ" sz="2400" b="1" dirty="0"/>
              <a:t>lineární gradient pH</a:t>
            </a:r>
            <a:r>
              <a:rPr lang="cs-CZ" sz="2400" dirty="0"/>
              <a:t>, </a:t>
            </a:r>
            <a:r>
              <a:rPr lang="cs-CZ" sz="2400" b="1" dirty="0"/>
              <a:t>s nejnižší hodnotou pH při anodě a nejvyšší při katodě.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Stabilita amfolytů v gelu je zajišťována silnou kyselinou (anoda) a silnou zásadou (katoda).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b="1" dirty="0"/>
              <a:t>Anodový roztok je kyselý </a:t>
            </a:r>
            <a:r>
              <a:rPr lang="cs-CZ" sz="2400" dirty="0"/>
              <a:t>(k. fosforečná, k. octová, kyselý pufr), </a:t>
            </a:r>
            <a:r>
              <a:rPr lang="cs-CZ" sz="2400" b="1" dirty="0"/>
              <a:t>katodový roztok je bazický</a:t>
            </a:r>
            <a:r>
              <a:rPr lang="cs-CZ" sz="2400" dirty="0"/>
              <a:t> (</a:t>
            </a:r>
            <a:r>
              <a:rPr lang="cs-CZ" sz="2400" dirty="0" err="1"/>
              <a:t>NaOH</a:t>
            </a:r>
            <a:r>
              <a:rPr lang="cs-CZ" sz="2400" dirty="0"/>
              <a:t>, </a:t>
            </a:r>
            <a:r>
              <a:rPr lang="cs-CZ" sz="2400" dirty="0" err="1"/>
              <a:t>triethylamin</a:t>
            </a:r>
            <a:r>
              <a:rPr lang="cs-CZ" sz="2400" dirty="0"/>
              <a:t>, bazický pufr)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/>
              <a:t>Izoelektrická fokusace (IEF)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dirty="0"/>
              <a:t>Proteiny se po nanesení na gel budou pohybovat pH gradientem až do míst, kde se pH gelu vyrovná s jejich </a:t>
            </a:r>
            <a:r>
              <a:rPr lang="cs-CZ" sz="2400" b="1" dirty="0"/>
              <a:t>izoelektrickým bodem (</a:t>
            </a:r>
            <a:r>
              <a:rPr lang="cs-CZ" sz="2400" b="1" dirty="0" err="1"/>
              <a:t>pI</a:t>
            </a:r>
            <a:r>
              <a:rPr lang="cs-CZ" sz="2400" b="1" dirty="0"/>
              <a:t>).</a:t>
            </a:r>
            <a:r>
              <a:rPr lang="cs-CZ" sz="24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V tomto bodě je protein elektricky neutrální – jakmile by se z této polohy vychýlil na jakoukoli stanu, získal by kladný, nebo záporný náboj a vrátil by se zpět.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Výsledkem jsou velmi úzké zóny na gelu (odtud název „fokusace“ - „zaostřování“).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b="1" dirty="0"/>
              <a:t>rozlišovací schopnost</a:t>
            </a:r>
            <a:r>
              <a:rPr lang="cs-CZ" sz="2400" dirty="0"/>
              <a:t> této metody je vysoká a lze jí oddělit i proteiny, lišící se o </a:t>
            </a:r>
            <a:r>
              <a:rPr lang="cs-CZ" sz="2400" b="1" dirty="0"/>
              <a:t>0,01 jednotky svých </a:t>
            </a:r>
            <a:r>
              <a:rPr lang="cs-CZ" sz="2400" b="1" dirty="0" err="1"/>
              <a:t>pI</a:t>
            </a:r>
            <a:r>
              <a:rPr lang="cs-CZ" sz="24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Proteiny, které se liší nábojem, ale mají prakticky stejnou molekulovou hmotnost (např. izoenzymy), lze separovat pouze IEF.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/>
              <a:t>Princip elektroforézy</a:t>
            </a:r>
            <a:r>
              <a:rPr lang="cs-CZ"/>
              <a:t>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400" dirty="0"/>
              <a:t>Elektroforéza využívá schopnosti nabitých částic pohybovat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400" dirty="0"/>
              <a:t>se v elektrickém poli. Toto elektrické pole je  vytvořeno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400" dirty="0"/>
              <a:t>vložením konstantního stejnosměrného napětí mezi dvě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400" dirty="0"/>
              <a:t>elektrody 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cs-CZ" sz="2400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400" dirty="0"/>
              <a:t>Na nabitou částici o náboji Q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400" dirty="0"/>
              <a:t>působí v elektrickém poli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400" dirty="0"/>
              <a:t>o intenzitě E dvě síly: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b="1" dirty="0"/>
              <a:t>elektrostatická síla F1-</a:t>
            </a:r>
            <a:r>
              <a:rPr lang="cs-CZ" sz="2400" dirty="0"/>
              <a:t> 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cs-CZ" sz="2400" dirty="0"/>
              <a:t>která jí uvádí do pohybu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b="1" dirty="0"/>
              <a:t>odpor viskózního prostředí F2</a:t>
            </a:r>
            <a:r>
              <a:rPr lang="cs-CZ" sz="2400" dirty="0"/>
              <a:t> - 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cs-CZ" sz="2400" dirty="0"/>
              <a:t>který jí brzdí </a:t>
            </a:r>
          </a:p>
          <a:p>
            <a:pPr eaLnBrk="1" hangingPunct="1"/>
            <a:endParaRPr lang="cs-CZ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334156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 dirty="0"/>
              <a:t>Izoelektrická fokusace (IEF)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dirty="0"/>
              <a:t>IEF se obvykle provádí v </a:t>
            </a:r>
            <a:r>
              <a:rPr lang="cs-CZ" sz="2400" b="1" dirty="0"/>
              <a:t>3-4% </a:t>
            </a:r>
            <a:r>
              <a:rPr lang="cs-CZ" sz="2400" b="1" dirty="0" err="1"/>
              <a:t>polyakrylamidových</a:t>
            </a:r>
            <a:r>
              <a:rPr lang="cs-CZ" sz="2400" b="1" dirty="0"/>
              <a:t> gelech, nebo v </a:t>
            </a:r>
            <a:r>
              <a:rPr lang="cs-CZ" sz="2400" b="1" dirty="0" err="1"/>
              <a:t>agaróze</a:t>
            </a:r>
            <a:r>
              <a:rPr lang="cs-CZ" sz="2400" b="1" dirty="0"/>
              <a:t>. 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Do roztoku pro přípravu gelu se přidávají </a:t>
            </a:r>
            <a:r>
              <a:rPr lang="cs-CZ" sz="2400" b="1" u="sng" dirty="0"/>
              <a:t>amfolyty v koncentraci </a:t>
            </a:r>
            <a:r>
              <a:rPr lang="cs-CZ" sz="2400" b="1" dirty="0"/>
              <a:t>2-2.5%</a:t>
            </a:r>
            <a:r>
              <a:rPr lang="cs-CZ" sz="24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Jedná se o směs nízkomolekulárních </a:t>
            </a:r>
            <a:r>
              <a:rPr lang="cs-CZ" sz="2400" dirty="0" err="1"/>
              <a:t>oligoamino-oligokarboxylových</a:t>
            </a:r>
            <a:r>
              <a:rPr lang="cs-CZ" sz="2400" dirty="0"/>
              <a:t> kyselin, které mají rozdílné </a:t>
            </a:r>
            <a:r>
              <a:rPr lang="cs-CZ" sz="2400" dirty="0" err="1"/>
              <a:t>pI</a:t>
            </a:r>
            <a:r>
              <a:rPr lang="cs-CZ" sz="2400" dirty="0"/>
              <a:t> hodnoty.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Gradienty se tvoří nejčastěji </a:t>
            </a:r>
            <a:r>
              <a:rPr lang="cs-CZ" sz="2400" b="1" dirty="0"/>
              <a:t>v rozmezí pH 3-10</a:t>
            </a:r>
            <a:r>
              <a:rPr lang="cs-CZ" sz="2400" dirty="0"/>
              <a:t>, nebo v užším.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Jinou možností tvorby gradientu je </a:t>
            </a:r>
            <a:r>
              <a:rPr lang="cs-CZ" sz="2400" b="1" dirty="0"/>
              <a:t>použití </a:t>
            </a:r>
            <a:r>
              <a:rPr lang="cs-CZ" sz="2400" b="1" u="sng" dirty="0" err="1"/>
              <a:t>immobilinů</a:t>
            </a:r>
            <a:r>
              <a:rPr lang="cs-CZ" sz="2400" b="1" dirty="0"/>
              <a:t>. </a:t>
            </a:r>
            <a:r>
              <a:rPr lang="cs-CZ" sz="2400" dirty="0"/>
              <a:t>Gradient je v tomto případě </a:t>
            </a:r>
            <a:r>
              <a:rPr lang="cs-CZ" sz="2400" dirty="0" err="1"/>
              <a:t>immobilizován</a:t>
            </a:r>
            <a:r>
              <a:rPr lang="cs-CZ" sz="2400" dirty="0"/>
              <a:t> v gelu, toho se dosahuje použitím akrylamidových derivátů obsahujících </a:t>
            </a:r>
            <a:r>
              <a:rPr lang="cs-CZ" sz="2400" dirty="0" err="1"/>
              <a:t>ionizovatelné</a:t>
            </a:r>
            <a:r>
              <a:rPr lang="cs-CZ" sz="2400" dirty="0"/>
              <a:t> skupiny s pufrujícími vlastnostmi.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/>
              <a:t>Izoelektrická fokusace (IEF)</a:t>
            </a:r>
          </a:p>
        </p:txBody>
      </p:sp>
      <p:sp>
        <p:nvSpPr>
          <p:cNvPr id="7168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/>
              <a:t>Imobilizovaný pH gradient v polyakrylamidovém gelu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/>
              <a:t>s disociovatelnými karboxy- a aminoskupinami, R=  kyselá nebo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/>
              <a:t>bazická pufrující skupina</a:t>
            </a:r>
          </a:p>
        </p:txBody>
      </p:sp>
      <p:pic>
        <p:nvPicPr>
          <p:cNvPr id="7168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9" y="2708275"/>
            <a:ext cx="4536876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88413"/>
            <a:ext cx="3800648" cy="423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74638"/>
            <a:ext cx="9073008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 dirty="0"/>
              <a:t>Izoelektrická fokusace (IEF)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dirty="0"/>
              <a:t>Izoelektrická fokusace se provádí ve vertikálním nebo horizontálním uspořádání.</a:t>
            </a:r>
          </a:p>
          <a:p>
            <a:pPr eaLnBrk="1" hangingPunct="1"/>
            <a:r>
              <a:rPr lang="cs-CZ" sz="2400" dirty="0"/>
              <a:t> Hotové IEF gely s amfolyty nebo </a:t>
            </a:r>
            <a:r>
              <a:rPr lang="cs-CZ" sz="2400" dirty="0" err="1"/>
              <a:t>immobiliny</a:t>
            </a:r>
            <a:r>
              <a:rPr lang="cs-CZ" sz="2400" dirty="0"/>
              <a:t> se dodávají komerčně spolu s přístroji pro automatizovanou IEF. </a:t>
            </a:r>
          </a:p>
          <a:p>
            <a:pPr eaLnBrk="1" hangingPunct="1"/>
            <a:r>
              <a:rPr lang="cs-CZ" sz="2400" dirty="0"/>
              <a:t>Vzorky se obvykle nanášejí na katodové straně.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63" y="3717032"/>
            <a:ext cx="6897588" cy="289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600" b="1"/>
              <a:t>Dvojrozměrná elektroforéza (2-DE)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cs-CZ" sz="2800" dirty="0"/>
              <a:t> je analytická a preparativní technika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800" dirty="0"/>
              <a:t> metoda je schopná účinně  </a:t>
            </a:r>
            <a:r>
              <a:rPr lang="cs-CZ" sz="2800" b="1" dirty="0"/>
              <a:t>separovat komplexní směsi bílkovin.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800" dirty="0"/>
              <a:t> 2-DE je klíčovou technikou </a:t>
            </a:r>
            <a:r>
              <a:rPr lang="cs-CZ" sz="2800" b="1" i="1" dirty="0" err="1"/>
              <a:t>proteomiky</a:t>
            </a:r>
            <a:endParaRPr lang="cs-CZ" sz="2800" b="1" i="1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sz="2800" dirty="0"/>
              <a:t>Poprvé byla popsána již v r. 1975  (</a:t>
            </a:r>
            <a:r>
              <a:rPr lang="cs-CZ" sz="2800" dirty="0" err="1"/>
              <a:t>O´Farrelem</a:t>
            </a:r>
            <a:r>
              <a:rPr lang="cs-CZ" sz="2800" dirty="0"/>
              <a:t> a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sz="2800" dirty="0"/>
              <a:t>Klosem), rozšířena byla až s rozvojem </a:t>
            </a:r>
            <a:r>
              <a:rPr lang="cs-CZ" sz="2800" dirty="0" err="1"/>
              <a:t>proteomiky</a:t>
            </a:r>
            <a:r>
              <a:rPr lang="cs-CZ" sz="2800" dirty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sz="2800" dirty="0"/>
              <a:t>v posledních letech.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sz="2800" b="1" dirty="0" err="1"/>
              <a:t>Proteomika</a:t>
            </a:r>
            <a:r>
              <a:rPr lang="cs-CZ" sz="2800" dirty="0"/>
              <a:t> je obor, který se zabývá </a:t>
            </a:r>
            <a:r>
              <a:rPr lang="cs-CZ" sz="2800" b="1" dirty="0"/>
              <a:t>globálním hodnocením exprese genetické informace na úrovni bílkovin (</a:t>
            </a:r>
            <a:r>
              <a:rPr lang="cs-CZ" sz="2800" b="1" dirty="0" err="1"/>
              <a:t>proteomem</a:t>
            </a:r>
            <a:r>
              <a:rPr lang="cs-CZ" sz="2800" b="1" dirty="0"/>
              <a:t>),</a:t>
            </a:r>
            <a:r>
              <a:rPr lang="cs-CZ" sz="2800" dirty="0"/>
              <a:t> rovněž však </a:t>
            </a:r>
            <a:r>
              <a:rPr lang="cs-CZ" sz="2800" b="1" dirty="0"/>
              <a:t>zkoumá strukturu a interakce proteinů</a:t>
            </a:r>
            <a:r>
              <a:rPr lang="cs-CZ" sz="2800" dirty="0"/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600" b="1"/>
              <a:t>Dvojrozměrná elektroforéza (2-DE)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cs-CZ" sz="2400" dirty="0"/>
              <a:t>Podstatou 2-DE  je využití dvou odlišných fyzikálně chemických vlastností proteinů: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sz="2400" dirty="0"/>
              <a:t> </a:t>
            </a:r>
            <a:r>
              <a:rPr lang="cs-CZ" sz="2400" b="1" dirty="0"/>
              <a:t>v prvním rozměru</a:t>
            </a:r>
            <a:r>
              <a:rPr lang="cs-CZ" sz="2400" dirty="0"/>
              <a:t> jsou proteiny rozděleny </a:t>
            </a:r>
            <a:r>
              <a:rPr lang="cs-CZ" sz="2400" b="1" dirty="0"/>
              <a:t>podle jejich izoelektrického bodu (</a:t>
            </a:r>
            <a:r>
              <a:rPr lang="cs-CZ" sz="2400" b="1" dirty="0" err="1"/>
              <a:t>pI</a:t>
            </a:r>
            <a:r>
              <a:rPr lang="cs-CZ" sz="2400" b="1" dirty="0"/>
              <a:t>)</a:t>
            </a:r>
            <a:r>
              <a:rPr lang="cs-CZ" sz="2400" dirty="0"/>
              <a:t> -  pomocí izoelektrické fokusace (IFE)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sz="2400" b="1" dirty="0"/>
              <a:t>v druhém rozměru</a:t>
            </a:r>
            <a:r>
              <a:rPr lang="cs-CZ" sz="2400" dirty="0"/>
              <a:t> se proteiny dělí v závislosti na jejich </a:t>
            </a:r>
            <a:r>
              <a:rPr lang="cs-CZ" sz="2400" b="1" dirty="0"/>
              <a:t>molekulové hmotnosti</a:t>
            </a:r>
            <a:r>
              <a:rPr lang="cs-CZ" sz="2400" dirty="0"/>
              <a:t> použitím elektroforézy v </a:t>
            </a:r>
            <a:r>
              <a:rPr lang="cs-CZ" sz="2400" dirty="0" err="1"/>
              <a:t>polyakrylamidovém</a:t>
            </a:r>
            <a:r>
              <a:rPr lang="cs-CZ" sz="2400" dirty="0"/>
              <a:t> gelu a SDS (SDS -PAGE).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7776864" cy="242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sz="3600" b="1" dirty="0"/>
              <a:t>Dvojrozměrná elektroforéza (2-DE)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/>
              <a:t>Vizualizace: barvení 2-DE gelů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i="1" dirty="0"/>
              <a:t>proteiny jsou vizualizovány některou z barvících či značících metod (chemických nebo radioaktivních).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i="1" dirty="0"/>
              <a:t> Výsledné "mapy" proteinů lze </a:t>
            </a:r>
            <a:r>
              <a:rPr lang="cs-CZ" sz="2400" i="1" dirty="0" err="1"/>
              <a:t>porovnávát</a:t>
            </a:r>
            <a:r>
              <a:rPr lang="cs-CZ" sz="2400" i="1" dirty="0"/>
              <a:t> např. mezi experimentálním a kontrolním vzorkem nebo mezi vzorky odebranými od pacientů s konkrétním onemocněním oproti zdravým kontrolám a identifikovat tak odlišně exprimované proteiny, které mohou mít souvislost s patogenezí daného onemocnění.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i="1" dirty="0"/>
              <a:t>Proto je třeba ověřit identitu těchto odlišně exprimovaných proteinů, nejčastěji pomocí "vyříznutí" oblasti gelu vykazující odlišnost a její následné analýzy pomocí hmotnostní spektrometrie.</a:t>
            </a:r>
            <a:r>
              <a:rPr lang="cs-CZ" sz="2400" dirty="0"/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17149"/>
            <a:ext cx="9144000" cy="1143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600" b="1"/>
              <a:t>Dvojrozměrná elektroforéza (2-DE)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600" b="1" dirty="0"/>
              <a:t>Dvojrozměrná elektroforéza (2-DE)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880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84313"/>
            <a:ext cx="82073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74638"/>
            <a:ext cx="9108504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600" b="1"/>
              <a:t>Dvojrozměrná elektroforéza (2-DE)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800" b="1" dirty="0"/>
              <a:t>Nevýhody:</a:t>
            </a:r>
          </a:p>
          <a:p>
            <a:pPr eaLnBrk="1" hangingPunct="1"/>
            <a:r>
              <a:rPr lang="cs-CZ" sz="2800" dirty="0"/>
              <a:t>problematická analýza: velmi zásaditých proteinů, proteinů málo rozpustných ve vodné fázi a membránových proteinů</a:t>
            </a:r>
          </a:p>
          <a:p>
            <a:pPr eaLnBrk="1" hangingPunct="1"/>
            <a:r>
              <a:rPr lang="cs-CZ" sz="2800" dirty="0"/>
              <a:t>senzitivita (proteiny přítomné ve velmi nízkých koncentracích vyžadují speciální typy barvení), </a:t>
            </a:r>
          </a:p>
          <a:p>
            <a:pPr eaLnBrk="1" hangingPunct="1"/>
            <a:r>
              <a:rPr lang="cs-CZ" sz="2800" dirty="0" err="1"/>
              <a:t>reproducibilita</a:t>
            </a:r>
            <a:r>
              <a:rPr lang="cs-CZ" sz="2800" dirty="0"/>
              <a:t> mezi gely</a:t>
            </a:r>
          </a:p>
          <a:p>
            <a:pPr eaLnBrk="1" hangingPunct="1"/>
            <a:r>
              <a:rPr lang="cs-CZ" sz="2800" dirty="0"/>
              <a:t>špatná </a:t>
            </a:r>
            <a:r>
              <a:rPr lang="cs-CZ" sz="2800" dirty="0" err="1"/>
              <a:t>automatizovatelnost</a:t>
            </a:r>
            <a:r>
              <a:rPr lang="cs-CZ" sz="2800" dirty="0"/>
              <a:t> -  ve srovnání s obdobnými technikami pro nukleové kyseliny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74638"/>
            <a:ext cx="9108504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dirty="0"/>
              <a:t>Kapilární elektroforéza (CE = </a:t>
            </a:r>
            <a:r>
              <a:rPr lang="cs-CZ" sz="4000" b="1" dirty="0" err="1"/>
              <a:t>capillary</a:t>
            </a:r>
            <a:r>
              <a:rPr lang="cs-CZ" sz="4000" b="1" dirty="0"/>
              <a:t> </a:t>
            </a:r>
            <a:r>
              <a:rPr lang="cs-CZ" sz="4000" b="1" dirty="0" err="1"/>
              <a:t>electrophoresis</a:t>
            </a:r>
            <a:r>
              <a:rPr lang="cs-CZ" sz="4000" b="1" dirty="0"/>
              <a:t>)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dirty="0"/>
              <a:t>Zvláštním způsobem elektroforézy je </a:t>
            </a:r>
            <a:r>
              <a:rPr lang="cs-CZ" sz="2800" dirty="0" err="1"/>
              <a:t>tzv.kapilární</a:t>
            </a:r>
            <a:r>
              <a:rPr lang="cs-CZ" sz="2800" dirty="0"/>
              <a:t> </a:t>
            </a:r>
          </a:p>
          <a:p>
            <a:pPr eaLnBrk="1" hangingPunct="1">
              <a:buFontTx/>
              <a:buNone/>
            </a:pPr>
            <a:r>
              <a:rPr lang="cs-CZ" sz="2800" dirty="0"/>
              <a:t>elektroforéza, která vyžívá </a:t>
            </a:r>
            <a:r>
              <a:rPr lang="cs-CZ" sz="2800" b="1" dirty="0"/>
              <a:t>elektrokinetických </a:t>
            </a:r>
          </a:p>
          <a:p>
            <a:pPr eaLnBrk="1" hangingPunct="1">
              <a:buFontTx/>
              <a:buNone/>
            </a:pPr>
            <a:r>
              <a:rPr lang="cs-CZ" sz="2800" b="1" dirty="0"/>
              <a:t>principů elektroforézy a </a:t>
            </a:r>
            <a:r>
              <a:rPr lang="cs-CZ" sz="2800" b="1" i="1" dirty="0"/>
              <a:t>elektroosmózy</a:t>
            </a:r>
            <a:r>
              <a:rPr lang="cs-CZ" sz="2800" b="1" dirty="0"/>
              <a:t> k </a:t>
            </a:r>
          </a:p>
          <a:p>
            <a:pPr eaLnBrk="1" hangingPunct="1">
              <a:buFontTx/>
              <a:buNone/>
            </a:pPr>
            <a:r>
              <a:rPr lang="cs-CZ" sz="2800" b="1" dirty="0"/>
              <a:t>separaci látek </a:t>
            </a:r>
            <a:r>
              <a:rPr lang="cs-CZ" sz="2800" dirty="0"/>
              <a:t>uvnitř  kapiláry. </a:t>
            </a:r>
          </a:p>
          <a:p>
            <a:pPr eaLnBrk="1" hangingPunct="1"/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32098"/>
            <a:ext cx="6275288" cy="322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9144000" cy="706437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400" b="1" dirty="0"/>
              <a:t>Kapilární elektroforéza - </a:t>
            </a:r>
            <a:r>
              <a:rPr lang="cs-CZ" sz="2400" dirty="0" err="1"/>
              <a:t>Elelktroosmotický</a:t>
            </a:r>
            <a:r>
              <a:rPr lang="cs-CZ" sz="2400" dirty="0"/>
              <a:t> tok (EOF)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765175"/>
            <a:ext cx="4171950" cy="5759450"/>
          </a:xfrm>
        </p:spPr>
        <p:txBody>
          <a:bodyPr/>
          <a:lstStyle/>
          <a:p>
            <a:pPr marL="92075" indent="-92075" eaLnBrk="1" hangingPunct="1">
              <a:lnSpc>
                <a:spcPct val="80000"/>
              </a:lnSpc>
              <a:tabLst>
                <a:tab pos="92075" algn="l"/>
              </a:tabLst>
            </a:pPr>
            <a:endParaRPr lang="cs-CZ" sz="2000" dirty="0"/>
          </a:p>
          <a:p>
            <a:pPr marL="92075" indent="-92075" eaLnBrk="1" hangingPunct="1">
              <a:lnSpc>
                <a:spcPct val="80000"/>
              </a:lnSpc>
              <a:tabLst>
                <a:tab pos="92075" algn="l"/>
              </a:tabLst>
            </a:pPr>
            <a:r>
              <a:rPr lang="cs-CZ" sz="2000" dirty="0"/>
              <a:t>Povrch křemenné kapiláry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dirty="0"/>
              <a:t>obsahuje negativně nabité funkční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dirty="0"/>
              <a:t>skupiny, které přitahují pozitivně nabité ionty.</a:t>
            </a:r>
          </a:p>
          <a:p>
            <a:pPr marL="92075" indent="-92075" eaLnBrk="1" hangingPunct="1">
              <a:lnSpc>
                <a:spcPct val="80000"/>
              </a:lnSpc>
              <a:tabLst>
                <a:tab pos="92075" algn="l"/>
              </a:tabLst>
            </a:pPr>
            <a:r>
              <a:rPr lang="cs-CZ" sz="2000" dirty="0"/>
              <a:t> Pozitivně nabité ionty migrují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dirty="0"/>
              <a:t>k negativní elektrodě a unáší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dirty="0"/>
              <a:t>molekuly rozpouštědla stejným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dirty="0"/>
              <a:t>směrem. </a:t>
            </a:r>
          </a:p>
          <a:p>
            <a:pPr marL="92075" indent="-92075" eaLnBrk="1" hangingPunct="1">
              <a:lnSpc>
                <a:spcPct val="80000"/>
              </a:lnSpc>
              <a:tabLst>
                <a:tab pos="92075" algn="l"/>
              </a:tabLst>
            </a:pPr>
            <a:r>
              <a:rPr lang="cs-CZ" sz="2000" dirty="0"/>
              <a:t>Tento celkový pohyb kapaliny je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dirty="0"/>
              <a:t>nazýván elektroosmotický tok.</a:t>
            </a:r>
          </a:p>
          <a:p>
            <a:pPr marL="92075" indent="-92075" eaLnBrk="1" hangingPunct="1">
              <a:lnSpc>
                <a:spcPct val="80000"/>
              </a:lnSpc>
              <a:tabLst>
                <a:tab pos="92075" algn="l"/>
              </a:tabLst>
            </a:pPr>
            <a:r>
              <a:rPr lang="cs-CZ" sz="2000" dirty="0"/>
              <a:t>Během separace se neutrální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dirty="0"/>
              <a:t>molekuly pohybují stejným směrem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dirty="0"/>
              <a:t>jako EOF (s nepatrnou vzájemnou separací). </a:t>
            </a:r>
          </a:p>
          <a:p>
            <a:pPr marL="92075" indent="-92075" eaLnBrk="1" hangingPunct="1">
              <a:lnSpc>
                <a:spcPct val="80000"/>
              </a:lnSpc>
              <a:tabLst>
                <a:tab pos="92075" algn="l"/>
              </a:tabLst>
            </a:pPr>
            <a:r>
              <a:rPr lang="cs-CZ" sz="2000" dirty="0"/>
              <a:t>Pozitivně nabité ionty jsou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dirty="0"/>
              <a:t>EOF urychlovány, negativně nabité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dirty="0"/>
              <a:t>naopak zpomalovány.</a:t>
            </a:r>
          </a:p>
        </p:txBody>
      </p:sp>
      <p:pic>
        <p:nvPicPr>
          <p:cNvPr id="217092" name="Picture 6" descr="http://biochemie.sweb.cz/x/metody/foto/elektroforeza/tok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4932363" y="1052513"/>
            <a:ext cx="4211637" cy="51339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1313"/>
            <a:ext cx="9144000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/>
              <a:t>Princip elektroforézy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  <a:ln>
            <a:solidFill>
              <a:srgbClr val="FF0000"/>
            </a:solidFill>
          </a:ln>
        </p:spPr>
        <p:txBody>
          <a:bodyPr/>
          <a:lstStyle/>
          <a:p>
            <a:pPr algn="just" eaLnBrk="1" hangingPunct="1"/>
            <a:r>
              <a:rPr lang="cs-CZ" sz="2800" dirty="0"/>
              <a:t>hnací silou pohybu částice je rozdíl mezi elektrostatickou silou </a:t>
            </a:r>
            <a:r>
              <a:rPr lang="cs-CZ" sz="2800" b="1" dirty="0"/>
              <a:t>F1</a:t>
            </a:r>
            <a:r>
              <a:rPr lang="cs-CZ" sz="2800" dirty="0"/>
              <a:t> a odporem prostředí </a:t>
            </a:r>
            <a:r>
              <a:rPr lang="cs-CZ" sz="2800" b="1" dirty="0"/>
              <a:t>F2. </a:t>
            </a:r>
          </a:p>
          <a:p>
            <a:pPr algn="just" eaLnBrk="1" hangingPunct="1"/>
            <a:r>
              <a:rPr lang="cs-CZ" sz="2800" dirty="0"/>
              <a:t>v počátečním okamžiku je rychlost </a:t>
            </a:r>
            <a:r>
              <a:rPr lang="cs-CZ" sz="2800" b="1" i="1" dirty="0"/>
              <a:t>v</a:t>
            </a:r>
            <a:r>
              <a:rPr lang="cs-CZ" sz="2800" dirty="0"/>
              <a:t> nulová, částice je uvedena do pohybu elektrostatickou silou F1. </a:t>
            </a:r>
          </a:p>
          <a:p>
            <a:pPr algn="just" eaLnBrk="1" hangingPunct="1"/>
            <a:r>
              <a:rPr lang="cs-CZ" sz="2800" dirty="0"/>
              <a:t>s rostoucí rychlostí </a:t>
            </a:r>
            <a:r>
              <a:rPr lang="cs-CZ" sz="2800" i="1" dirty="0"/>
              <a:t>v</a:t>
            </a:r>
            <a:r>
              <a:rPr lang="cs-CZ" sz="2800" dirty="0"/>
              <a:t> roste síla F2 (odpor prostředí) tak dlouho, až se obě síly působící na částici  vyrovnají a nastane </a:t>
            </a:r>
            <a:r>
              <a:rPr lang="cs-CZ" sz="2800" b="1" dirty="0"/>
              <a:t>stacionární stav:                   </a:t>
            </a:r>
          </a:p>
          <a:p>
            <a:pPr marL="0" indent="0" algn="just" eaLnBrk="1" hangingPunct="1">
              <a:buNone/>
            </a:pPr>
            <a:r>
              <a:rPr lang="cs-CZ" sz="2800" b="1" dirty="0"/>
              <a:t>                             F1 = F2 ; QE = </a:t>
            </a:r>
            <a:r>
              <a:rPr lang="cs-CZ" sz="2800" b="1" dirty="0" err="1"/>
              <a:t>kv</a:t>
            </a:r>
            <a:endParaRPr lang="cs-CZ" sz="2800" b="1" dirty="0"/>
          </a:p>
        </p:txBody>
      </p:sp>
      <p:sp>
        <p:nvSpPr>
          <p:cNvPr id="2" name="Ovál 1"/>
          <p:cNvSpPr/>
          <p:nvPr/>
        </p:nvSpPr>
        <p:spPr>
          <a:xfrm>
            <a:off x="3131840" y="5755012"/>
            <a:ext cx="3384376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6120" cy="576064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2800" b="1" dirty="0"/>
              <a:t>Kapilární elektroforéza - Elektroosmotický tok (EOF)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7504" y="836712"/>
            <a:ext cx="4032448" cy="528945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/>
              <a:t>Nejdůležitější praktické důsledky EOF: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/>
              <a:t>• elektrolyt je pumpován od anody ke katodě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/>
              <a:t>Různě nabité molekuly</a:t>
            </a:r>
            <a:r>
              <a:rPr lang="cs-CZ" sz="2000" dirty="0"/>
              <a:t> v separovaném vzorku se pohybují různými  směry podle náboje, ale všechny jsou </a:t>
            </a:r>
            <a:r>
              <a:rPr lang="cs-CZ" sz="2000" b="1" dirty="0"/>
              <a:t>neseny ve směru katody</a:t>
            </a:r>
            <a:r>
              <a:rPr lang="cs-CZ" sz="2000" dirty="0"/>
              <a:t> díky elektroosmóze.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/>
              <a:t>Kladně nabité molekuly</a:t>
            </a:r>
            <a:r>
              <a:rPr lang="cs-CZ" sz="2000" dirty="0"/>
              <a:t> dosáhnou katody jako první, neboť  elektroforetická migrace i elektroosmotický tok mají stejný směr.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/>
              <a:t>Směr elektroosmotického toku však může být změněn přidáním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/>
              <a:t>povrchově aktivních chemických aditiv do elektrolytu.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027" y="1700808"/>
            <a:ext cx="491200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706437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400" b="1" dirty="0"/>
              <a:t>Kapilární elektroforéza – technické uspořádání</a:t>
            </a:r>
          </a:p>
        </p:txBody>
      </p:sp>
      <p:sp>
        <p:nvSpPr>
          <p:cNvPr id="15872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052513"/>
            <a:ext cx="4038600" cy="54721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cs-CZ" sz="2000" dirty="0"/>
              <a:t> křemenné kapiláry (čistý oxid křemičitý) s malým průměrem, které jsou vně potažené tenkou  vrstvou  polyimidu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000" dirty="0"/>
              <a:t> hydroxylové skupiny křemene mohou disociovat a nabíjet tak vnitřní stěnu kapiláry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000" u="sng" dirty="0"/>
              <a:t>vnější průměr je obvykle 180 – 375 µm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000" dirty="0"/>
              <a:t> </a:t>
            </a:r>
            <a:r>
              <a:rPr lang="cs-CZ" sz="2000" u="sng" dirty="0"/>
              <a:t>vnitřní průměr se pohybuje mezi 20 -180 µm</a:t>
            </a:r>
            <a:r>
              <a:rPr lang="cs-CZ" sz="2000" dirty="0"/>
              <a:t>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000" dirty="0"/>
              <a:t> </a:t>
            </a:r>
            <a:r>
              <a:rPr lang="cs-CZ" sz="2000" u="sng" dirty="0"/>
              <a:t>Celková délka kapiláry je 20 cm až  několik metrů</a:t>
            </a:r>
            <a:r>
              <a:rPr lang="cs-CZ" sz="2000" dirty="0"/>
              <a:t>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000" dirty="0"/>
              <a:t>Kapiláry slouží jako elektroforetická komora, která je terminálním koncem připojena na detektor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000" dirty="0"/>
              <a:t>přes rezervoár s pufrem je napojena na vysokonapěťový zdroj. </a:t>
            </a:r>
          </a:p>
        </p:txBody>
      </p:sp>
      <p:pic>
        <p:nvPicPr>
          <p:cNvPr id="158724" name="Picture 6" descr="http://biochemie.sweb.cz/x/metody/foto/elektroforeza/kapilarni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4427538" y="1125538"/>
            <a:ext cx="4716462" cy="5399087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274638"/>
            <a:ext cx="9108504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/>
              <a:t>Kapilární elektroforéza – technické uspořádání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/>
              <a:t>Největší výhodou CE oproti tradičním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/>
              <a:t>elektroforetickým technikám je </a:t>
            </a:r>
            <a:r>
              <a:rPr lang="cs-CZ" sz="2800" b="1" dirty="0"/>
              <a:t>možnost účinného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/>
              <a:t>odvodu tepla</a:t>
            </a:r>
            <a:r>
              <a:rPr lang="cs-CZ" sz="2800" dirty="0"/>
              <a:t> během separace. To umožňuje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/>
              <a:t>použití vysokého napětí v rozmezí 25 – 30 </a:t>
            </a:r>
            <a:r>
              <a:rPr lang="cs-CZ" sz="2800" dirty="0" err="1"/>
              <a:t>kV</a:t>
            </a:r>
            <a:r>
              <a:rPr lang="cs-CZ" sz="2800" dirty="0"/>
              <a:t>, což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/>
              <a:t>vede k </a:t>
            </a:r>
            <a:r>
              <a:rPr lang="cs-CZ" sz="2800" b="1" dirty="0"/>
              <a:t>zvýšení separační účinnosti a redukci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/>
              <a:t>doby separace</a:t>
            </a:r>
            <a:r>
              <a:rPr lang="cs-CZ" sz="2800" dirty="0"/>
              <a:t>, v některých případech až pod 1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/>
              <a:t>min.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6632"/>
            <a:ext cx="8568952" cy="6624736"/>
          </a:xfrm>
        </p:spPr>
        <p:txBody>
          <a:bodyPr/>
          <a:lstStyle/>
          <a:p>
            <a:pPr>
              <a:buAutoNum type="arabicPeriod"/>
            </a:pPr>
            <a:r>
              <a:rPr lang="cs-CZ" sz="1800" dirty="0"/>
              <a:t>Elektroforézu řadíme mezi: separační – optické – elektrochemické metody</a:t>
            </a:r>
          </a:p>
          <a:p>
            <a:pPr>
              <a:buAutoNum type="arabicPeriod"/>
            </a:pPr>
            <a:r>
              <a:rPr lang="cs-CZ" sz="1800" dirty="0"/>
              <a:t>Elektroforetická pohyblivost je vyšší: s rostoucím nábojem částice - s větší velikostí částice</a:t>
            </a:r>
          </a:p>
          <a:p>
            <a:pPr>
              <a:buAutoNum type="arabicPeriod"/>
            </a:pPr>
            <a:r>
              <a:rPr lang="cs-CZ" sz="1800" dirty="0"/>
              <a:t>Jaká je funkce pufru: snižuje </a:t>
            </a:r>
            <a:r>
              <a:rPr lang="cs-CZ" sz="1800" dirty="0" err="1"/>
              <a:t>Jouleovo</a:t>
            </a:r>
            <a:r>
              <a:rPr lang="cs-CZ" sz="1800" dirty="0"/>
              <a:t> teplo – nese vložený proud - udává výsledný náboj separovaných částic</a:t>
            </a:r>
          </a:p>
          <a:p>
            <a:pPr>
              <a:buAutoNum type="arabicPeriod"/>
            </a:pPr>
            <a:r>
              <a:rPr lang="cs-CZ" sz="1800" dirty="0"/>
              <a:t>Koncentrace </a:t>
            </a:r>
            <a:r>
              <a:rPr lang="cs-CZ" sz="1800" dirty="0" err="1"/>
              <a:t>agarózového</a:t>
            </a:r>
            <a:r>
              <a:rPr lang="cs-CZ" sz="1800" dirty="0"/>
              <a:t> gelu je obvykle:1-2% - 5-7% - 10-11%</a:t>
            </a:r>
          </a:p>
          <a:p>
            <a:pPr>
              <a:buAutoNum type="arabicPeriod"/>
            </a:pPr>
            <a:r>
              <a:rPr lang="cs-CZ" sz="1800" dirty="0"/>
              <a:t>Co se používá k fixaci proteinů v gelu: vyšší teplota - roztok kyseliny - roztok zásady</a:t>
            </a:r>
          </a:p>
          <a:p>
            <a:pPr>
              <a:buAutoNum type="arabicPeriod"/>
            </a:pPr>
            <a:r>
              <a:rPr lang="cs-CZ" sz="1800" dirty="0"/>
              <a:t>Jak se provádí vizualizace proteinů v gelu: barvení gelu – sušení gelu – promytí gelu</a:t>
            </a:r>
          </a:p>
          <a:p>
            <a:pPr>
              <a:buAutoNum type="arabicPeriod"/>
            </a:pPr>
            <a:r>
              <a:rPr lang="cs-CZ" sz="1800" dirty="0"/>
              <a:t>Jak se provádí kvantifikace jednotlivých frakcí na gelu?</a:t>
            </a:r>
          </a:p>
          <a:p>
            <a:pPr>
              <a:buAutoNum type="arabicPeriod"/>
            </a:pPr>
            <a:r>
              <a:rPr lang="cs-CZ" sz="1800" dirty="0"/>
              <a:t>V jakých jednotkách se uvádí kvantita jednotlivých frakcí po </a:t>
            </a:r>
            <a:r>
              <a:rPr lang="cs-CZ" sz="1800" dirty="0" err="1"/>
              <a:t>elektr</a:t>
            </a:r>
            <a:r>
              <a:rPr lang="cs-CZ" sz="1800" dirty="0"/>
              <a:t>. separaci?  % - </a:t>
            </a:r>
            <a:r>
              <a:rPr lang="cs-CZ" sz="1800" dirty="0" err="1"/>
              <a:t>jedniny</a:t>
            </a:r>
            <a:r>
              <a:rPr lang="cs-CZ" sz="1800" dirty="0"/>
              <a:t> – g/L</a:t>
            </a:r>
          </a:p>
          <a:p>
            <a:pPr>
              <a:buAutoNum type="arabicPeriod"/>
            </a:pPr>
            <a:r>
              <a:rPr lang="cs-CZ" sz="1800" dirty="0"/>
              <a:t>Jaké jsou faktory ovlivňující  separaci u SDS elektroforézy: náboj a tvar molekuly – molekulová hmotnost</a:t>
            </a:r>
          </a:p>
          <a:p>
            <a:pPr>
              <a:buAutoNum type="arabicPeriod"/>
            </a:pPr>
            <a:r>
              <a:rPr lang="cs-CZ" sz="1800" dirty="0"/>
              <a:t>Princip izoelektrické fokusace – využívá k separaci proteinů rozdílné: pH – </a:t>
            </a:r>
            <a:r>
              <a:rPr lang="cs-CZ" sz="1800" dirty="0" err="1"/>
              <a:t>pI</a:t>
            </a:r>
            <a:r>
              <a:rPr lang="cs-CZ" sz="1800" dirty="0"/>
              <a:t> – náboj</a:t>
            </a:r>
          </a:p>
          <a:p>
            <a:pPr>
              <a:buAutoNum type="arabicPeriod"/>
            </a:pPr>
            <a:r>
              <a:rPr lang="cs-CZ" sz="1800" dirty="0"/>
              <a:t>Dvojrozměrná elektroforéza používá dvě rozdílné </a:t>
            </a:r>
            <a:r>
              <a:rPr lang="cs-CZ" sz="1800" dirty="0" err="1"/>
              <a:t>elfo</a:t>
            </a:r>
            <a:r>
              <a:rPr lang="cs-CZ" sz="1800" dirty="0"/>
              <a:t> techniky:</a:t>
            </a:r>
          </a:p>
          <a:p>
            <a:pPr marL="0" indent="0">
              <a:buNone/>
            </a:pPr>
            <a:r>
              <a:rPr lang="cs-CZ" sz="1800" dirty="0"/>
              <a:t>     CE + IEF – IEF+SDS-PAGE</a:t>
            </a:r>
          </a:p>
          <a:p>
            <a:pPr marL="0" indent="0" eaLnBrk="1" hangingPunct="1">
              <a:lnSpc>
                <a:spcPct val="80000"/>
              </a:lnSpc>
              <a:buNone/>
              <a:tabLst>
                <a:tab pos="92075" algn="l"/>
              </a:tabLst>
            </a:pPr>
            <a:r>
              <a:rPr lang="cs-CZ" sz="1800" dirty="0"/>
              <a:t>12. Kapilární elektroforéza  - EOF (běžné uspořádání se záporně nabitou stěnou kapiláry): pozitivně nebo negativně nabité ionty jsou urychlovány ?</a:t>
            </a:r>
          </a:p>
        </p:txBody>
      </p:sp>
    </p:spTree>
    <p:extLst>
      <p:ext uri="{BB962C8B-B14F-4D97-AF65-F5344CB8AC3E}">
        <p14:creationId xmlns:p14="http://schemas.microsoft.com/office/powerpoint/2010/main" val="33927781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/>
              <a:t>Praktické využití elektroforetických technik v klinické zdravotnické laboratoři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dirty="0"/>
              <a:t>Elektroforéza </a:t>
            </a:r>
            <a:r>
              <a:rPr lang="cs-CZ" b="1" dirty="0"/>
              <a:t>bílkovin krevního séra</a:t>
            </a:r>
            <a:r>
              <a:rPr lang="cs-CZ" dirty="0"/>
              <a:t> </a:t>
            </a:r>
          </a:p>
          <a:p>
            <a:pPr eaLnBrk="1" hangingPunct="1"/>
            <a:endParaRPr lang="cs-CZ" b="1" dirty="0"/>
          </a:p>
          <a:p>
            <a:pPr eaLnBrk="1" hangingPunct="1"/>
            <a:r>
              <a:rPr lang="cs-CZ" dirty="0"/>
              <a:t>Elektroforéza</a:t>
            </a:r>
            <a:r>
              <a:rPr lang="cs-CZ" b="1" dirty="0"/>
              <a:t> bílkovin moče</a:t>
            </a:r>
            <a:r>
              <a:rPr lang="cs-CZ" dirty="0"/>
              <a:t> </a:t>
            </a:r>
          </a:p>
          <a:p>
            <a:pPr eaLnBrk="1" hangingPunct="1"/>
            <a:endParaRPr lang="cs-CZ" b="1" dirty="0"/>
          </a:p>
          <a:p>
            <a:pPr eaLnBrk="1" hangingPunct="1"/>
            <a:r>
              <a:rPr lang="cs-CZ" dirty="0"/>
              <a:t>Elektroforéza</a:t>
            </a:r>
            <a:r>
              <a:rPr lang="cs-CZ" b="1" dirty="0"/>
              <a:t>  bílkovin mozkomíšního moku</a:t>
            </a:r>
          </a:p>
          <a:p>
            <a:pPr eaLnBrk="1" hangingPunct="1"/>
            <a:r>
              <a:rPr lang="cs-CZ" dirty="0"/>
              <a:t>Elektroforéza</a:t>
            </a:r>
            <a:r>
              <a:rPr lang="cs-CZ" b="1" dirty="0"/>
              <a:t>  bílkovin v sekretu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600" b="1" dirty="0"/>
              <a:t>Elektroforéza bílkovin krevního séra</a:t>
            </a:r>
            <a:endParaRPr lang="cs-CZ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z="2000" dirty="0"/>
          </a:p>
          <a:p>
            <a:pPr eaLnBrk="1" hangingPunct="1"/>
            <a:r>
              <a:rPr lang="cs-CZ" sz="2800" dirty="0"/>
              <a:t>Gelová elektroforéza </a:t>
            </a:r>
          </a:p>
          <a:p>
            <a:pPr eaLnBrk="1" hangingPunct="1"/>
            <a:r>
              <a:rPr lang="cs-CZ" sz="2800" dirty="0"/>
              <a:t>Vysokorozlišovací gelová elektroforéza (HR  elektroforéza)</a:t>
            </a:r>
          </a:p>
          <a:p>
            <a:pPr eaLnBrk="1" hangingPunct="1"/>
            <a:r>
              <a:rPr lang="cs-CZ" sz="2800" dirty="0"/>
              <a:t>Gelová elektroforéza s následnou </a:t>
            </a:r>
            <a:r>
              <a:rPr lang="cs-CZ" sz="2800" dirty="0" err="1"/>
              <a:t>imunofixací</a:t>
            </a:r>
            <a:endParaRPr lang="cs-CZ" dirty="0"/>
          </a:p>
          <a:p>
            <a:pPr marL="0" indent="0" eaLnBrk="1" hangingPunct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9124983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800" dirty="0"/>
              <a:t>Elektroforéza bílkovin krevního séra - </a:t>
            </a:r>
            <a:r>
              <a:rPr lang="cs-CZ" sz="2800" b="1" dirty="0"/>
              <a:t>Gelová elektroforéza - SPE</a:t>
            </a:r>
            <a:br>
              <a:rPr lang="cs-CZ" sz="2800" b="1" dirty="0"/>
            </a:br>
            <a:endParaRPr lang="cs-CZ" sz="2800" b="1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000" dirty="0"/>
              <a:t>vzorky nanášeny v blízkosti katodického konce nosného média, které je saturováno </a:t>
            </a:r>
            <a:r>
              <a:rPr lang="cs-CZ" sz="2000" b="1" dirty="0"/>
              <a:t>alkalickým pufrem (pH 8,6)</a:t>
            </a:r>
            <a:r>
              <a:rPr lang="cs-CZ" sz="2000" dirty="0"/>
              <a:t> s nízkou iontovou silou (asi 0,05M)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Jako nosné médium se nejčastěji používá </a:t>
            </a:r>
            <a:r>
              <a:rPr lang="cs-CZ" sz="2000" b="1" dirty="0" err="1"/>
              <a:t>agarózový</a:t>
            </a:r>
            <a:r>
              <a:rPr lang="cs-CZ" sz="2000" b="1" dirty="0"/>
              <a:t> gel</a:t>
            </a:r>
            <a:endParaRPr lang="cs-CZ" sz="2000" dirty="0"/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Nosné médium je spojeno s dvěma elektrodami a proud  prochází nosným médiem k separovaným proteinům.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Typické parametry při elektroforetické migraci jsou  </a:t>
            </a:r>
            <a:r>
              <a:rPr lang="cs-CZ" sz="2000" b="1" dirty="0"/>
              <a:t>proud 10 mA na 1 cm šířky gelu s časem migrace asi 10 min</a:t>
            </a:r>
            <a:r>
              <a:rPr lang="cs-CZ" sz="2000" dirty="0"/>
              <a:t>. (napětí 240 V, teplota 20 º)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b="1" dirty="0"/>
              <a:t>Všechny hlavní sérové proteiny nesou při pH 8,6 negativní náboj  a migrují k anodě</a:t>
            </a:r>
            <a:r>
              <a:rPr lang="cs-CZ" sz="2000" dirty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Při standardně používané SPE se </a:t>
            </a:r>
            <a:r>
              <a:rPr lang="cs-CZ" sz="2000" b="1" dirty="0"/>
              <a:t>sérové proteiny dělí na 5-6 proteinových frakcí.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800"/>
              <a:t>Elektroforéza bílkovin krevního séra - </a:t>
            </a:r>
            <a:r>
              <a:rPr lang="cs-CZ" sz="2800" b="1"/>
              <a:t>Gelová elektroforéza - SPE</a:t>
            </a:r>
            <a:br>
              <a:rPr lang="cs-CZ" sz="2800" b="1"/>
            </a:br>
            <a:endParaRPr lang="cs-CZ" sz="2800" b="1"/>
          </a:p>
        </p:txBody>
      </p:sp>
      <p:sp>
        <p:nvSpPr>
          <p:cNvPr id="16589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/>
              <a:t>Každá zóna obsahuje jeden a více sérových proteinů.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Nejvíce anodicky putuje albumin, následují α1-globuliny, α2-globuliny, β1-globuliny, β2-globuliny a gamaglobuliny.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Šířka proteinového bandu  frakce závisí na počtu proteinů, které jsou ve frakci přítomny.</a:t>
            </a:r>
          </a:p>
        </p:txBody>
      </p:sp>
      <p:pic>
        <p:nvPicPr>
          <p:cNvPr id="165892" name="Picture 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412875"/>
            <a:ext cx="4038600" cy="4968875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2" y="274638"/>
            <a:ext cx="9180512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800"/>
              <a:t>Elektroforéza bílkovin krevního séra - </a:t>
            </a:r>
            <a:r>
              <a:rPr lang="cs-CZ" sz="2800" b="1"/>
              <a:t>Gelová elektroforéza - SPE</a:t>
            </a:r>
            <a:br>
              <a:rPr lang="cs-CZ" sz="2800" b="1"/>
            </a:br>
            <a:endParaRPr lang="cs-CZ" sz="2800" b="1"/>
          </a:p>
        </p:txBody>
      </p:sp>
      <p:sp>
        <p:nvSpPr>
          <p:cNvPr id="16691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cs-CZ" sz="2800"/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45720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7" name="Picture 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787900" y="2041525"/>
            <a:ext cx="4356100" cy="40513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dirty="0"/>
              <a:t>Elektroforéza bílkovin krevního séra - </a:t>
            </a:r>
            <a:r>
              <a:rPr lang="cs-CZ" sz="3200" b="1" dirty="0"/>
              <a:t>Gelová elektroforéza - SPE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2800" dirty="0"/>
              <a:t>Po elektroforetické separaci jsou proteinové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2800" dirty="0"/>
              <a:t>frakce: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cs-CZ" sz="2800" b="1" dirty="0"/>
              <a:t> zafixovány</a:t>
            </a:r>
            <a:r>
              <a:rPr lang="cs-CZ" sz="2800" dirty="0"/>
              <a:t> v nosném médiu ponořením do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2800" dirty="0"/>
              <a:t>kyselého  fixačního média (např. </a:t>
            </a:r>
            <a:r>
              <a:rPr lang="cs-CZ" sz="2800" dirty="0" err="1"/>
              <a:t>kys</a:t>
            </a:r>
            <a:r>
              <a:rPr lang="cs-CZ" sz="2800" dirty="0"/>
              <a:t>. octová):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sz="2800" dirty="0"/>
              <a:t> dojde k denaturaci proteinů a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sz="2800" dirty="0"/>
              <a:t> jejich imobilizaci v nosném médiu.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2800" b="1" dirty="0"/>
              <a:t>2.</a:t>
            </a:r>
            <a:r>
              <a:rPr lang="cs-CZ" sz="2800" dirty="0"/>
              <a:t> v dalším kroku jsou proteiny </a:t>
            </a:r>
            <a:r>
              <a:rPr lang="cs-CZ" sz="2800" b="1" dirty="0"/>
              <a:t>vizualizovány</a:t>
            </a:r>
            <a:r>
              <a:rPr lang="cs-CZ" sz="2800" dirty="0"/>
              <a:t>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2800" dirty="0"/>
              <a:t>barvením. Nejčastěji se jako barvivo používá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2800" dirty="0" err="1"/>
              <a:t>Amidočerň</a:t>
            </a:r>
            <a:r>
              <a:rPr lang="cs-CZ" sz="2800" dirty="0"/>
              <a:t> 10B nebo </a:t>
            </a:r>
            <a:r>
              <a:rPr lang="cs-CZ" sz="2800" dirty="0" err="1"/>
              <a:t>Coomassie</a:t>
            </a:r>
            <a:r>
              <a:rPr lang="cs-CZ" sz="2800" dirty="0"/>
              <a:t> blue.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dirty="0"/>
              <a:t>Elektroforetická pohyblivost - µ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/>
              <a:t>Rychlost pohybu určité částice v elektrickém poli </a:t>
            </a:r>
            <a:r>
              <a:rPr lang="cs-CZ" sz="2400" i="1" dirty="0"/>
              <a:t>o jednotkové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i="1" dirty="0"/>
              <a:t>intenzitě</a:t>
            </a:r>
            <a:r>
              <a:rPr lang="cs-CZ" sz="2400" dirty="0"/>
              <a:t>  je definována jako </a:t>
            </a:r>
            <a:r>
              <a:rPr lang="cs-CZ" sz="2400" b="1" dirty="0"/>
              <a:t>elektroforetická pohyblivost</a:t>
            </a:r>
            <a:r>
              <a:rPr lang="cs-CZ" sz="2400" dirty="0"/>
              <a:t> </a:t>
            </a:r>
            <a:r>
              <a:rPr lang="cs-CZ" sz="2400" b="1" dirty="0"/>
              <a:t>µ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/>
              <a:t>Ve stacionárním stavu:    F1 = F2 ; QE = </a:t>
            </a:r>
            <a:r>
              <a:rPr lang="cs-CZ" sz="2400" dirty="0" err="1"/>
              <a:t>kv</a:t>
            </a:r>
            <a:r>
              <a:rPr lang="cs-CZ" sz="2400" dirty="0"/>
              <a:t>,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/>
              <a:t>kde: k=6π</a:t>
            </a:r>
            <a:r>
              <a:rPr lang="cs-CZ" sz="2400" dirty="0" err="1"/>
              <a:t>rη</a:t>
            </a:r>
            <a:r>
              <a:rPr lang="cs-CZ" sz="2400" dirty="0"/>
              <a:t> a E=1 [Volt/cm]         </a:t>
            </a:r>
            <a:r>
              <a:rPr lang="cs-CZ" sz="2000" b="1" dirty="0"/>
              <a:t>elektroforetická pohyblivost: µ</a:t>
            </a:r>
          </a:p>
          <a:p>
            <a:pPr eaLnBrk="1" hangingPunct="1">
              <a:buFontTx/>
              <a:buNone/>
            </a:pPr>
            <a:r>
              <a:rPr lang="cs-CZ" sz="2400" b="1" dirty="0"/>
              <a:t> </a:t>
            </a:r>
          </a:p>
          <a:p>
            <a:pPr eaLnBrk="1" hangingPunct="1">
              <a:buFontTx/>
              <a:buNone/>
            </a:pPr>
            <a:r>
              <a:rPr lang="cs-CZ" sz="2400" b="1" dirty="0"/>
              <a:t>          </a:t>
            </a:r>
            <a:endParaRPr lang="cs-CZ" sz="2000" dirty="0"/>
          </a:p>
          <a:p>
            <a:pPr eaLnBrk="1" hangingPunct="1">
              <a:buFontTx/>
              <a:buNone/>
            </a:pPr>
            <a:endParaRPr lang="cs-CZ" sz="2000" dirty="0"/>
          </a:p>
          <a:p>
            <a:pPr eaLnBrk="1" hangingPunct="1">
              <a:buFontTx/>
              <a:buNone/>
            </a:pPr>
            <a:endParaRPr lang="cs-CZ" sz="2000" dirty="0"/>
          </a:p>
          <a:p>
            <a:pPr eaLnBrk="1" hangingPunct="1">
              <a:buFontTx/>
              <a:buNone/>
            </a:pPr>
            <a:endParaRPr lang="cs-CZ" sz="2000" dirty="0"/>
          </a:p>
          <a:p>
            <a:pPr eaLnBrk="1" hangingPunct="1">
              <a:buFontTx/>
              <a:buNone/>
            </a:pPr>
            <a:r>
              <a:rPr lang="cs-CZ" sz="2000" dirty="0"/>
              <a:t>Q…náboj</a:t>
            </a:r>
          </a:p>
          <a:p>
            <a:pPr eaLnBrk="1" hangingPunct="1">
              <a:buFontTx/>
              <a:buNone/>
            </a:pPr>
            <a:r>
              <a:rPr lang="cs-CZ" sz="2000" dirty="0">
                <a:cs typeface="Arial" charset="0"/>
              </a:rPr>
              <a:t>r… poloměr částice</a:t>
            </a:r>
          </a:p>
          <a:p>
            <a:pPr eaLnBrk="1" hangingPunct="1">
              <a:buFontTx/>
              <a:buNone/>
            </a:pPr>
            <a:r>
              <a:rPr lang="cs-CZ" sz="2000" dirty="0"/>
              <a:t>η...</a:t>
            </a:r>
            <a:r>
              <a:rPr lang="cs-CZ" sz="2000" dirty="0" err="1"/>
              <a:t>vizkozita</a:t>
            </a:r>
            <a:r>
              <a:rPr lang="cs-CZ" sz="2000" dirty="0"/>
              <a:t> prostředí</a:t>
            </a:r>
            <a:endParaRPr lang="cs-CZ" sz="2000" dirty="0"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dirty="0"/>
          </a:p>
        </p:txBody>
      </p:sp>
      <p:sp>
        <p:nvSpPr>
          <p:cNvPr id="26627" name="AutoShape 5"/>
          <p:cNvSpPr>
            <a:spLocks noChangeArrowheads="1"/>
          </p:cNvSpPr>
          <p:nvPr/>
        </p:nvSpPr>
        <p:spPr bwMode="auto">
          <a:xfrm>
            <a:off x="4061408" y="2636912"/>
            <a:ext cx="654608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4680520" cy="345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ál 1"/>
          <p:cNvSpPr/>
          <p:nvPr/>
        </p:nvSpPr>
        <p:spPr>
          <a:xfrm>
            <a:off x="755576" y="3122687"/>
            <a:ext cx="2664296" cy="16024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r>
              <a:rPr lang="cs-CZ" b="1" dirty="0"/>
              <a:t>    </a:t>
            </a:r>
            <a:r>
              <a:rPr lang="cs-CZ" b="1" dirty="0">
                <a:solidFill>
                  <a:schemeClr val="tx1"/>
                </a:solidFill>
              </a:rPr>
              <a:t>µ  = Q/ 6π</a:t>
            </a:r>
            <a:r>
              <a:rPr lang="cs-CZ" b="1" dirty="0" err="1">
                <a:solidFill>
                  <a:schemeClr val="tx1"/>
                </a:solidFill>
              </a:rPr>
              <a:t>rη</a:t>
            </a:r>
            <a:r>
              <a:rPr lang="cs-CZ" dirty="0">
                <a:solidFill>
                  <a:schemeClr val="tx1"/>
                </a:solidFill>
              </a:rPr>
              <a:t>    </a:t>
            </a: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chemeClr val="tx1"/>
                </a:solidFill>
              </a:rPr>
              <a:t>   [cm</a:t>
            </a:r>
            <a:r>
              <a:rPr lang="cs-CZ" b="1" baseline="30000" dirty="0">
                <a:solidFill>
                  <a:schemeClr val="tx1"/>
                </a:solidFill>
              </a:rPr>
              <a:t>2</a:t>
            </a:r>
            <a:r>
              <a:rPr lang="cs-CZ" b="1" dirty="0">
                <a:solidFill>
                  <a:schemeClr val="tx1"/>
                </a:solidFill>
              </a:rPr>
              <a:t> s</a:t>
            </a:r>
            <a:r>
              <a:rPr lang="cs-CZ" b="1" baseline="30000" dirty="0">
                <a:solidFill>
                  <a:schemeClr val="tx1"/>
                </a:solidFill>
              </a:rPr>
              <a:t>-1</a:t>
            </a:r>
            <a:r>
              <a:rPr lang="cs-CZ" b="1" dirty="0">
                <a:solidFill>
                  <a:schemeClr val="tx1"/>
                </a:solidFill>
              </a:rPr>
              <a:t>V-</a:t>
            </a:r>
            <a:r>
              <a:rPr lang="cs-CZ" b="1" baseline="30000" dirty="0">
                <a:solidFill>
                  <a:schemeClr val="tx1"/>
                </a:solidFill>
              </a:rPr>
              <a:t>1</a:t>
            </a:r>
            <a:r>
              <a:rPr lang="cs-CZ" b="1" dirty="0">
                <a:solidFill>
                  <a:schemeClr val="tx1"/>
                </a:solidFill>
              </a:rPr>
              <a:t>] 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dirty="0"/>
              <a:t> </a:t>
            </a:r>
            <a:r>
              <a:rPr lang="cs-CZ" sz="2400" dirty="0"/>
              <a:t>Elektroforéza bílkovin krevního séra: </a:t>
            </a:r>
            <a:r>
              <a:rPr lang="cs-CZ" sz="2400" b="1" i="1" dirty="0"/>
              <a:t>Vysokorozlišovací elektroforéza (HR  elektroforéza)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/>
              <a:t>Bílkoviny séra dělí na přibližně 10 frakcí.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/>
              <a:t>Každá frakce obsahuje jeden a více sérových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/>
              <a:t>proteinů.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/>
              <a:t>Složení gelu, podmínky elektroforézy 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/>
              <a:t>volba barvičky dovoluje vynikající rozlišení 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/>
              <a:t>vysokou senzitivitu zvláště v gama zóně.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/>
              <a:t>Gely je možné obarvit amidočerní nebo kyselou violetí.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/>
              <a:t>Obarvené elfogramy lze vyhodnotit vizuálně 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/>
              <a:t>denzitometrií.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/>
              <a:t>Vysokorozlišovací elektroforéza (HR  elektroforéza)</a:t>
            </a:r>
          </a:p>
        </p:txBody>
      </p:sp>
      <p:pic>
        <p:nvPicPr>
          <p:cNvPr id="172035" name="Picture 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1773238"/>
            <a:ext cx="2951162" cy="3887787"/>
          </a:xfrm>
        </p:spPr>
      </p:pic>
      <p:pic>
        <p:nvPicPr>
          <p:cNvPr id="172036" name="Picture 8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412875"/>
            <a:ext cx="4176713" cy="5040313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0"/>
            <a:ext cx="4103688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620713"/>
            <a:ext cx="4211637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2951162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412875"/>
            <a:ext cx="4572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520268" cy="104733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1500" b="1" dirty="0">
                <a:latin typeface="+mn-lt"/>
              </a:rPr>
              <a:t>Elektroforéza bílkovin séra (pozice 2, 5, 7, 9-11, 13-16, 18, 20, 22, 24, 26, 28, 30) a moče (pozice 1, 3, 4, 6, 8, 12, 17, 19, 21, 23, 25, 27, 29) – </a:t>
            </a:r>
            <a:r>
              <a:rPr lang="cs-CZ" sz="1500" b="1" dirty="0" err="1">
                <a:latin typeface="+mn-lt"/>
              </a:rPr>
              <a:t>Hydragel</a:t>
            </a:r>
            <a:r>
              <a:rPr lang="cs-CZ" sz="1500" b="1" dirty="0">
                <a:latin typeface="+mn-lt"/>
              </a:rPr>
              <a:t> </a:t>
            </a:r>
            <a:r>
              <a:rPr lang="el-GR" sz="1500" b="1" dirty="0">
                <a:latin typeface="+mn-lt"/>
              </a:rPr>
              <a:t>β</a:t>
            </a:r>
            <a:r>
              <a:rPr lang="cs-CZ" sz="1500" b="1" dirty="0">
                <a:latin typeface="+mn-lt"/>
              </a:rPr>
              <a:t>1-</a:t>
            </a:r>
            <a:r>
              <a:rPr lang="el-GR" sz="1500" b="1" dirty="0">
                <a:latin typeface="+mn-lt"/>
              </a:rPr>
              <a:t>β</a:t>
            </a:r>
            <a:r>
              <a:rPr lang="cs-CZ" sz="1500" b="1" dirty="0">
                <a:latin typeface="+mn-lt"/>
              </a:rPr>
              <a:t>2 15/30 (</a:t>
            </a:r>
            <a:r>
              <a:rPr lang="cs-CZ" sz="1500" b="1" dirty="0" err="1">
                <a:latin typeface="+mn-lt"/>
              </a:rPr>
              <a:t>Sebia</a:t>
            </a:r>
            <a:r>
              <a:rPr lang="cs-CZ" sz="1500" b="1" dirty="0">
                <a:latin typeface="+mn-lt"/>
              </a:rPr>
              <a:t>)</a:t>
            </a:r>
            <a:br>
              <a:rPr lang="cs-CZ" sz="1500" b="1" dirty="0">
                <a:latin typeface="+mn-lt"/>
              </a:rPr>
            </a:br>
            <a:r>
              <a:rPr lang="cs-CZ" sz="1500" dirty="0" err="1">
                <a:latin typeface="+mn-lt"/>
              </a:rPr>
              <a:t>Paraprotein</a:t>
            </a:r>
            <a:r>
              <a:rPr lang="cs-CZ" sz="1500" dirty="0">
                <a:latin typeface="+mn-lt"/>
              </a:rPr>
              <a:t> v pozicích 6 (moč), 16 (sérum), 20 (sérum), 22 (sérum), 23 (moč), 24 (sérum), 25 (moč – v beta frakci), 28 (sérum) a 30 (sérum); v sérech na pozicích 20, 22, 28 a 30 je patrná výrazná redukce </a:t>
            </a:r>
            <a:r>
              <a:rPr lang="cs-CZ" sz="1500" dirty="0" err="1">
                <a:latin typeface="+mn-lt"/>
              </a:rPr>
              <a:t>polyklonálních</a:t>
            </a:r>
            <a:r>
              <a:rPr lang="cs-CZ" sz="1500" dirty="0">
                <a:latin typeface="+mn-lt"/>
              </a:rPr>
              <a:t> gamaglobulinů; zvýšená frakce alfa2-globulinů v pozicích 2, 10, 24, 30 (séra)</a:t>
            </a:r>
            <a:endParaRPr lang="cs-CZ" sz="1500" b="1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31" t="13470" r="50383" b="60548"/>
          <a:stretch/>
        </p:blipFill>
        <p:spPr>
          <a:xfrm>
            <a:off x="2491319" y="2852936"/>
            <a:ext cx="4161362" cy="326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099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365" y="1131094"/>
            <a:ext cx="8754035" cy="176338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100" b="1" dirty="0">
                <a:latin typeface="+mn-lt"/>
              </a:rPr>
              <a:t>Screeningová </a:t>
            </a:r>
            <a:r>
              <a:rPr lang="cs-CZ" sz="2100" b="1" dirty="0" err="1">
                <a:latin typeface="+mn-lt"/>
              </a:rPr>
              <a:t>imunofixace</a:t>
            </a:r>
            <a:r>
              <a:rPr lang="cs-CZ" sz="2100" b="1" dirty="0">
                <a:latin typeface="+mn-lt"/>
              </a:rPr>
              <a:t> (</a:t>
            </a:r>
            <a:r>
              <a:rPr lang="cs-CZ" sz="2100" b="1" dirty="0" err="1">
                <a:latin typeface="+mn-lt"/>
              </a:rPr>
              <a:t>Hydragel</a:t>
            </a:r>
            <a:r>
              <a:rPr lang="cs-CZ" sz="2100" b="1" dirty="0">
                <a:latin typeface="+mn-lt"/>
              </a:rPr>
              <a:t> </a:t>
            </a:r>
            <a:r>
              <a:rPr lang="cs-CZ" sz="2100" b="1" dirty="0" err="1">
                <a:latin typeface="+mn-lt"/>
              </a:rPr>
              <a:t>Penta</a:t>
            </a:r>
            <a:r>
              <a:rPr lang="cs-CZ" sz="2100" b="1" dirty="0">
                <a:latin typeface="+mn-lt"/>
              </a:rPr>
              <a:t> 6/12 IF, </a:t>
            </a:r>
            <a:r>
              <a:rPr lang="cs-CZ" sz="2100" b="1" dirty="0" err="1">
                <a:latin typeface="+mn-lt"/>
              </a:rPr>
              <a:t>Sebia</a:t>
            </a:r>
            <a:r>
              <a:rPr lang="cs-CZ" sz="2100" b="1" dirty="0">
                <a:latin typeface="+mn-lt"/>
              </a:rPr>
              <a:t>)</a:t>
            </a:r>
            <a:br>
              <a:rPr lang="cs-CZ" sz="2100" b="1" dirty="0">
                <a:latin typeface="+mn-lt"/>
              </a:rPr>
            </a:br>
            <a:r>
              <a:rPr lang="cs-CZ" sz="2100" dirty="0">
                <a:latin typeface="+mn-lt"/>
              </a:rPr>
              <a:t>Elektroforetická stopa a vpravo od ní stopa stejného vzorku fixovaného s </a:t>
            </a:r>
            <a:r>
              <a:rPr lang="cs-CZ" sz="2100" dirty="0" err="1">
                <a:latin typeface="+mn-lt"/>
              </a:rPr>
              <a:t>pentavalentním</a:t>
            </a:r>
            <a:r>
              <a:rPr lang="cs-CZ" sz="2100" dirty="0">
                <a:latin typeface="+mn-lt"/>
              </a:rPr>
              <a:t> antisérem (G, A, M, kappa, lambda)</a:t>
            </a:r>
            <a:br>
              <a:rPr lang="cs-CZ" sz="2100" dirty="0">
                <a:latin typeface="+mn-lt"/>
              </a:rPr>
            </a:br>
            <a:r>
              <a:rPr lang="cs-CZ" sz="2100" i="1" dirty="0">
                <a:latin typeface="+mn-lt"/>
              </a:rPr>
              <a:t>pozitivní výsledek </a:t>
            </a:r>
            <a:r>
              <a:rPr lang="cs-CZ" sz="2100" i="1" dirty="0" err="1">
                <a:latin typeface="+mn-lt"/>
              </a:rPr>
              <a:t>imunofixace</a:t>
            </a:r>
            <a:r>
              <a:rPr lang="cs-CZ" sz="2100" i="1" dirty="0">
                <a:latin typeface="+mn-lt"/>
              </a:rPr>
              <a:t> M-</a:t>
            </a:r>
            <a:r>
              <a:rPr lang="cs-CZ" sz="2100" i="1" dirty="0" err="1">
                <a:latin typeface="+mn-lt"/>
              </a:rPr>
              <a:t>Ig</a:t>
            </a:r>
            <a:r>
              <a:rPr lang="cs-CZ" sz="2100" i="1" dirty="0">
                <a:latin typeface="+mn-lt"/>
              </a:rPr>
              <a:t> atypicky migrujícího v zóně alfa2-globulinů (horní řada, 4. stopa zleva – sérum), ve všech ostatních vzorcích je výsledek screeningové </a:t>
            </a:r>
            <a:r>
              <a:rPr lang="cs-CZ" sz="2100" i="1" dirty="0" err="1">
                <a:latin typeface="+mn-lt"/>
              </a:rPr>
              <a:t>imunofixace</a:t>
            </a:r>
            <a:r>
              <a:rPr lang="cs-CZ" sz="2100" i="1" dirty="0">
                <a:latin typeface="+mn-lt"/>
              </a:rPr>
              <a:t> negativní</a:t>
            </a:r>
            <a:endParaRPr lang="cs-CZ" sz="2100" b="1" i="1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930" t="17936" r="31832" b="65253"/>
          <a:stretch/>
        </p:blipFill>
        <p:spPr>
          <a:xfrm>
            <a:off x="2565079" y="3571157"/>
            <a:ext cx="3940606" cy="240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358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800"/>
              <a:t>Elektroforéza bílkovin krevního séra: </a:t>
            </a:r>
            <a:r>
              <a:rPr lang="cs-CZ" sz="2800" b="1"/>
              <a:t>Elektroforéza s následnou imunofixací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/>
              <a:t>Proteiny separované elektroforézou na alkalicky pufrovaných agarózových gelech jsou inkubovány se specifickými antiséry proti těžkým řetězcům Ig G, Ig A, Ig M a lehkým volným i vázaným kappa a lambda řetězcům.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/>
              <a:t>Po odstranění nezreagovaných bílkovin jsou precipitáty obarveny kyselou violetí nebo amidočerní.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/>
              <a:t> Elektroforeogramy se hodnotí vizuálně a pátrá se po přítomnosti monoklonálních bílkovin.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/>
              <a:t>Elektroforéza s následnou imunofixací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/>
              <a:t>Provádí se  ve čtyřech krocích:</a:t>
            </a:r>
          </a:p>
          <a:p>
            <a:pPr eaLnBrk="1" hangingPunct="1">
              <a:lnSpc>
                <a:spcPct val="90000"/>
              </a:lnSpc>
            </a:pPr>
            <a:r>
              <a:rPr lang="cs-CZ" sz="2400"/>
              <a:t>1. Separace proteinů elektroforézou na agarózovém gelu.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/>
              <a:t>2. Imunofixace (imunoprecipitace) proteinů rozdělených elektroforézou – příslušné migrační stopy jsou překryty jednotlivými antiséry. Antiséra difundují do gelu a precipitují přítomné antigeny. Proteiny v referenční stopě jsou jsou fixovány fixačním roztokem.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/>
              <a:t>3. Neprecipitované, rozpustné proteiny jsou z gelu odstraněny odsátím a promytím. Komplex antigen-protilátka zůstává v gelové matrix.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/>
              <a:t>4. Precipitované proteiny jsou vizualizovány obarvením.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/>
              <a:t>Elektroforéza s následnou </a:t>
            </a:r>
            <a:r>
              <a:rPr lang="cs-CZ" sz="3200" b="1" dirty="0" err="1"/>
              <a:t>imunofixací</a:t>
            </a:r>
            <a:endParaRPr lang="cs-CZ" sz="3200" b="1" dirty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/>
              <a:t>Elektroforetické dělení vzorku probíhá simultánně v šesti stopách. Po elektroforéze – první stopa (ELP) slouží jako referenční. Zbývajících 5 stop je použito k nanesení specifických antisér – proti těžkým řetězcům (G, A, M) a anti-kappa a anti-lambda volným a vázaným lehkým řetězcům.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err="1"/>
              <a:t>Imunofixační</a:t>
            </a:r>
            <a:r>
              <a:rPr lang="cs-CZ" sz="2800" dirty="0"/>
              <a:t> proužky jsou porovnány s odpovídajícími frakcemi referenčního vzorku – odpovídající proužek by měl mít stejnou migrační pozici.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DBA8C-DDFF-4A9E-96D6-70E2CB36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78" y="1131094"/>
            <a:ext cx="8455688" cy="122587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b="1" dirty="0">
                <a:latin typeface="+mn-lt"/>
              </a:rPr>
              <a:t>Typizace </a:t>
            </a:r>
            <a:r>
              <a:rPr lang="cs-CZ" sz="2400" b="1" dirty="0" err="1">
                <a:latin typeface="+mn-lt"/>
              </a:rPr>
              <a:t>paraproteinu</a:t>
            </a:r>
            <a:r>
              <a:rPr lang="cs-CZ" sz="2400" b="1" dirty="0">
                <a:latin typeface="+mn-lt"/>
              </a:rPr>
              <a:t> – elektroforéza s následnou </a:t>
            </a:r>
            <a:r>
              <a:rPr lang="cs-CZ" sz="2400" b="1" dirty="0" err="1">
                <a:latin typeface="+mn-lt"/>
              </a:rPr>
              <a:t>imunofixací</a:t>
            </a:r>
            <a:r>
              <a:rPr lang="cs-CZ" sz="2400" b="1" dirty="0">
                <a:latin typeface="+mn-lt"/>
              </a:rPr>
              <a:t/>
            </a:r>
            <a:br>
              <a:rPr lang="cs-CZ" sz="2400" b="1" dirty="0">
                <a:latin typeface="+mn-lt"/>
              </a:rPr>
            </a:br>
            <a:r>
              <a:rPr lang="cs-CZ" sz="1500" dirty="0">
                <a:latin typeface="+mn-lt"/>
              </a:rPr>
              <a:t>ELP – elektroforéza s fixací všech bílkovin; G, A, M, K, L – stopy se selektivní fixací antiséry proti řetězcům 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vlevo dole: 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volné kappa v moči; </a:t>
            </a: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vpravo dole: 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fyziologický nález (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polyklonální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vlevo nahoře: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paraprotein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séru; </a:t>
            </a: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vpravo nahoře: 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volné 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moči u téhož pacienta</a:t>
            </a:r>
            <a:endParaRPr lang="cs-CZ" sz="2400" b="1" dirty="0">
              <a:latin typeface="+mn-lt"/>
            </a:endParaRP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37EC4035-8CE8-4932-8CD7-C76A20A41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852936"/>
            <a:ext cx="4034790" cy="3589020"/>
          </a:xfrm>
        </p:spPr>
      </p:pic>
    </p:spTree>
    <p:extLst>
      <p:ext uri="{BB962C8B-B14F-4D97-AF65-F5344CB8AC3E}">
        <p14:creationId xmlns:p14="http://schemas.microsoft.com/office/powerpoint/2010/main" val="423151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dirty="0"/>
              <a:t>    Technického uspořádání elektroforetické                aparatury</a:t>
            </a:r>
          </a:p>
        </p:txBody>
      </p:sp>
      <p:pic>
        <p:nvPicPr>
          <p:cNvPr id="28674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060575"/>
            <a:ext cx="4248150" cy="3673475"/>
          </a:xfrm>
        </p:spPr>
      </p:pic>
      <p:sp>
        <p:nvSpPr>
          <p:cNvPr id="2867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cs-CZ" sz="2000"/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84313"/>
            <a:ext cx="4319588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/>
              <a:t>Elektroforéza s následnou </a:t>
            </a:r>
            <a:r>
              <a:rPr lang="cs-CZ" sz="3200" b="1" dirty="0" err="1"/>
              <a:t>imunofixací</a:t>
            </a:r>
            <a:endParaRPr lang="cs-CZ" sz="3200" b="1" dirty="0"/>
          </a:p>
        </p:txBody>
      </p:sp>
      <p:pic>
        <p:nvPicPr>
          <p:cNvPr id="1792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484313"/>
            <a:ext cx="69850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/>
              <a:t>Elektroforéza bílkovin moče (UPE = urine protein </a:t>
            </a:r>
            <a:r>
              <a:rPr lang="cs-CZ" sz="3200" b="1" dirty="0" err="1"/>
              <a:t>electrophoresis</a:t>
            </a:r>
            <a:r>
              <a:rPr lang="cs-CZ" sz="4000" b="1" dirty="0"/>
              <a:t>)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000" b="1" dirty="0" err="1"/>
              <a:t>Elektroforeogram</a:t>
            </a:r>
            <a:r>
              <a:rPr lang="cs-CZ" sz="2000" b="1" dirty="0"/>
              <a:t> bílkovin moče je podobný rozdělení bílkovin v séru</a:t>
            </a:r>
            <a:r>
              <a:rPr lang="cs-CZ" sz="2000" dirty="0"/>
              <a:t> -  intenzita frakcí závisí na filtrační schopnosti ledvin.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K analýze používáme </a:t>
            </a:r>
            <a:r>
              <a:rPr lang="cs-CZ" sz="2000" b="1" dirty="0"/>
              <a:t>zahuštěné nebo nezahuštěné vzorky moče</a:t>
            </a:r>
            <a:r>
              <a:rPr lang="cs-CZ" sz="2000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/>
              <a:t>Zahuštění</a:t>
            </a:r>
            <a:r>
              <a:rPr lang="cs-CZ" sz="2000" dirty="0"/>
              <a:t> se provádí  na koncentraci bílkoviny asi 15 - 20 g/L pomocí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/>
              <a:t>koncentračních zkumavek (</a:t>
            </a:r>
            <a:r>
              <a:rPr lang="cs-CZ" sz="2000" dirty="0" err="1"/>
              <a:t>Vivaspin</a:t>
            </a:r>
            <a:r>
              <a:rPr lang="cs-CZ" sz="2000" dirty="0"/>
              <a:t> 2, </a:t>
            </a:r>
            <a:r>
              <a:rPr lang="cs-CZ" sz="2000" dirty="0" err="1"/>
              <a:t>Sartorius</a:t>
            </a:r>
            <a:r>
              <a:rPr lang="cs-CZ" sz="2000" dirty="0"/>
              <a:t>):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Tyto zkumavky obsahují speciální hydrofilní membránu, což znesnadňuje vazbu proteinů.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Membrána je vyrobena z </a:t>
            </a:r>
            <a:r>
              <a:rPr lang="cs-CZ" sz="2000" dirty="0" err="1"/>
              <a:t>polyethylensulfonátu</a:t>
            </a:r>
            <a:r>
              <a:rPr lang="cs-CZ" sz="2000" dirty="0"/>
              <a:t> (PES), </a:t>
            </a:r>
            <a:r>
              <a:rPr lang="cs-CZ" sz="2000" dirty="0" err="1"/>
              <a:t>triacetátu</a:t>
            </a:r>
            <a:r>
              <a:rPr lang="cs-CZ" sz="2000" dirty="0"/>
              <a:t> celulózy (CTA) nebo ze stabilizované celulózy (</a:t>
            </a:r>
            <a:r>
              <a:rPr lang="cs-CZ" sz="2000" dirty="0" err="1"/>
              <a:t>Hydrostat</a:t>
            </a:r>
            <a:r>
              <a:rPr lang="cs-CZ" sz="2000" dirty="0"/>
              <a:t>), má </a:t>
            </a:r>
            <a:r>
              <a:rPr lang="cs-CZ" sz="2000" dirty="0" err="1"/>
              <a:t>cutoff</a:t>
            </a:r>
            <a:r>
              <a:rPr lang="cs-CZ" sz="2000" dirty="0"/>
              <a:t> hodnotu podle molekulové hmotnosti pro kterou je nepropustná (5,10 a 30 </a:t>
            </a:r>
            <a:r>
              <a:rPr lang="cs-CZ" sz="2000" dirty="0" err="1"/>
              <a:t>kDa</a:t>
            </a:r>
            <a:r>
              <a:rPr lang="cs-CZ" sz="2000" dirty="0"/>
              <a:t>).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Stabilita moče pro vyšetření elektroforézy je minimálně 1 týden při teplotě 2 – 8 °C, není doporučeno vzorky mrazit.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316" y="332656"/>
            <a:ext cx="86868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/>
              <a:t>Elektroforéza bílkovin moče (UPE = urine protein </a:t>
            </a:r>
            <a:r>
              <a:rPr lang="cs-CZ" sz="3200" b="1" dirty="0" err="1"/>
              <a:t>electrophoresis</a:t>
            </a:r>
            <a:r>
              <a:rPr lang="cs-CZ" sz="4000" b="1" dirty="0"/>
              <a:t>)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dirty="0"/>
              <a:t>Přehled nejvíce používaných elektroforetických technik:</a:t>
            </a:r>
          </a:p>
          <a:p>
            <a:pPr eaLnBrk="1" hangingPunct="1"/>
            <a:r>
              <a:rPr lang="cs-CZ" sz="2000" i="1" dirty="0"/>
              <a:t>Gelová elektroforéza</a:t>
            </a:r>
            <a:r>
              <a:rPr lang="cs-CZ" sz="2000" dirty="0"/>
              <a:t> UPE (urine protein </a:t>
            </a:r>
            <a:r>
              <a:rPr lang="cs-CZ" sz="2000" dirty="0" err="1"/>
              <a:t>electrophoresis</a:t>
            </a:r>
            <a:r>
              <a:rPr lang="cs-CZ" sz="2000" dirty="0"/>
              <a:t>)</a:t>
            </a:r>
          </a:p>
          <a:p>
            <a:pPr eaLnBrk="1" hangingPunct="1"/>
            <a:r>
              <a:rPr lang="cs-CZ" sz="2000" dirty="0"/>
              <a:t>Gelová elektroforéza s následnou </a:t>
            </a:r>
            <a:r>
              <a:rPr lang="cs-CZ" sz="2000" dirty="0" err="1"/>
              <a:t>imunofixací</a:t>
            </a:r>
            <a:r>
              <a:rPr lang="cs-CZ" sz="2000" dirty="0"/>
              <a:t> (</a:t>
            </a:r>
            <a:r>
              <a:rPr lang="cs-CZ" sz="2000" dirty="0" err="1"/>
              <a:t>uIFE</a:t>
            </a:r>
            <a:r>
              <a:rPr lang="cs-CZ" sz="2000" dirty="0"/>
              <a:t>=urine </a:t>
            </a:r>
            <a:r>
              <a:rPr lang="cs-CZ" sz="2000" dirty="0" err="1"/>
              <a:t>immunofixation</a:t>
            </a:r>
            <a:r>
              <a:rPr lang="cs-CZ" sz="2000" dirty="0"/>
              <a:t> </a:t>
            </a:r>
            <a:r>
              <a:rPr lang="cs-CZ" sz="2000" dirty="0" err="1"/>
              <a:t>electrophoresis</a:t>
            </a:r>
            <a:r>
              <a:rPr lang="cs-CZ" sz="2000" dirty="0"/>
              <a:t>)</a:t>
            </a:r>
          </a:p>
          <a:p>
            <a:pPr eaLnBrk="1" hangingPunct="1"/>
            <a:r>
              <a:rPr lang="cs-CZ" sz="2000" b="1" i="1" dirty="0"/>
              <a:t>Gelová elektroforéza na </a:t>
            </a:r>
            <a:r>
              <a:rPr lang="cs-CZ" sz="2000" b="1" i="1" dirty="0" err="1"/>
              <a:t>agarózovém</a:t>
            </a:r>
            <a:r>
              <a:rPr lang="cs-CZ" sz="2000" b="1" i="1" dirty="0"/>
              <a:t> gelu v kombinaci s </a:t>
            </a:r>
            <a:r>
              <a:rPr lang="cs-CZ" sz="2000" b="1" i="1" dirty="0" smtClean="0"/>
              <a:t>protilátkami </a:t>
            </a:r>
            <a:r>
              <a:rPr lang="cs-CZ" sz="2000" b="1" i="1" dirty="0"/>
              <a:t>proti vybraným proteinům</a:t>
            </a:r>
            <a:r>
              <a:rPr lang="cs-CZ" b="1" dirty="0"/>
              <a:t> </a:t>
            </a:r>
          </a:p>
          <a:p>
            <a:pPr eaLnBrk="1" hangingPunct="1"/>
            <a:r>
              <a:rPr lang="cs-CZ" sz="2000" b="1" i="1" dirty="0"/>
              <a:t>SDS –  elektroforéza na </a:t>
            </a:r>
            <a:r>
              <a:rPr lang="cs-CZ" sz="2000" b="1" i="1" dirty="0" err="1"/>
              <a:t>agarózovém</a:t>
            </a:r>
            <a:r>
              <a:rPr lang="cs-CZ" sz="2000" b="1" i="1" dirty="0"/>
              <a:t> (SDS AGE)  nebo </a:t>
            </a:r>
            <a:r>
              <a:rPr lang="cs-CZ" sz="2000" b="1" i="1" dirty="0" err="1"/>
              <a:t>polyakrylamidovém</a:t>
            </a:r>
            <a:r>
              <a:rPr lang="cs-CZ" sz="2000" b="1" i="1" dirty="0"/>
              <a:t> gelu (SDS PAGE)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800" b="1" i="1" dirty="0"/>
              <a:t>Gelová elektroforéza na </a:t>
            </a:r>
            <a:r>
              <a:rPr lang="cs-CZ" sz="2800" b="1" i="1" dirty="0" err="1"/>
              <a:t>agarózovém</a:t>
            </a:r>
            <a:r>
              <a:rPr lang="cs-CZ" sz="2800" b="1" i="1" dirty="0"/>
              <a:t> gelu v kombinaci s </a:t>
            </a:r>
            <a:r>
              <a:rPr lang="cs-CZ" sz="2800" b="1" i="1" dirty="0" smtClean="0"/>
              <a:t>protilátkami </a:t>
            </a:r>
            <a:r>
              <a:rPr lang="cs-CZ" sz="2800" b="1" i="1" dirty="0"/>
              <a:t>proti vybraným proteinům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sz="2400" b="1" dirty="0" err="1"/>
              <a:t>Postup:</a:t>
            </a:r>
            <a:r>
              <a:rPr lang="cs-CZ" sz="2400" dirty="0" err="1"/>
              <a:t>Vzorek</a:t>
            </a:r>
            <a:r>
              <a:rPr lang="cs-CZ" sz="2400" dirty="0"/>
              <a:t> </a:t>
            </a:r>
            <a:r>
              <a:rPr lang="cs-CZ" sz="2400" b="1" dirty="0"/>
              <a:t>zahuštěné moče</a:t>
            </a:r>
            <a:r>
              <a:rPr lang="cs-CZ" sz="2400" dirty="0"/>
              <a:t> je současně podroben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sz="2400" dirty="0"/>
              <a:t>elektroforéze v 9 stopách na alkalicky pufrovaném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sz="2400" dirty="0" err="1"/>
              <a:t>agarózovém</a:t>
            </a:r>
            <a:r>
              <a:rPr lang="cs-CZ" sz="2400" dirty="0"/>
              <a:t> gelu (pH 9.1) 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000" dirty="0"/>
              <a:t> </a:t>
            </a:r>
            <a:r>
              <a:rPr lang="cs-CZ" sz="2400" dirty="0"/>
              <a:t>po elektroforéze slouží jedna stopa (ELP) jako referenční pro znázornění elektroforetického uspořádání bílkovin ve vzorku.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/>
              <a:t>zbývajících osm stop je </a:t>
            </a:r>
            <a:r>
              <a:rPr lang="cs-CZ" sz="2400" dirty="0" err="1"/>
              <a:t>imunofixováno</a:t>
            </a:r>
            <a:r>
              <a:rPr lang="cs-CZ" sz="2400" dirty="0"/>
              <a:t> příslušným antisérem.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/>
              <a:t>nevysrážené, rozpustné proteiny jsou z gelu odstraněny pomocí odsávání a promývání.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 err="1"/>
              <a:t>precipitovaný</a:t>
            </a:r>
            <a:r>
              <a:rPr lang="cs-CZ" sz="2400" dirty="0"/>
              <a:t> komplex antigen-protilátka je zachycen v matrici gelu.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/>
              <a:t>vysrážené bílkoviny jsou vizualizovány barvením kyselou violetí, přebytečné barvivo se odstraňuje kyselým roztokem.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800" b="1" i="1" dirty="0"/>
              <a:t>Gelová elektroforéza na </a:t>
            </a:r>
            <a:r>
              <a:rPr lang="cs-CZ" sz="2800" b="1" i="1" dirty="0" err="1"/>
              <a:t>agarózovém</a:t>
            </a:r>
            <a:r>
              <a:rPr lang="cs-CZ" sz="2800" b="1" i="1" dirty="0"/>
              <a:t> gelu v kombinaci s </a:t>
            </a:r>
            <a:r>
              <a:rPr lang="cs-CZ" sz="2800" b="1" i="1" dirty="0" smtClean="0"/>
              <a:t>protilátkami </a:t>
            </a:r>
            <a:r>
              <a:rPr lang="cs-CZ" sz="2800" b="1" i="1" dirty="0"/>
              <a:t>proti vybraným proteinům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/>
              <a:t>Bílkoviny jsou </a:t>
            </a:r>
            <a:r>
              <a:rPr lang="cs-CZ" sz="2400" dirty="0" err="1"/>
              <a:t>imunofixovány</a:t>
            </a:r>
            <a:r>
              <a:rPr lang="cs-CZ" sz="2400" dirty="0"/>
              <a:t> specifickými antiséry proti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/>
              <a:t>  tubulární proteiny: ß2 mikroglobulin, protein vázající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400" dirty="0"/>
              <a:t>      retinol (RBP) a α1 mikroglobulin,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/>
              <a:t> glomerulární proteiny:  albumin a α2 mikroglobulin,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/>
              <a:t> těžké řetězce gama, alfa a mu (s </a:t>
            </a:r>
            <a:r>
              <a:rPr lang="cs-CZ" sz="2400" dirty="0" err="1"/>
              <a:t>trivalentním</a:t>
            </a:r>
            <a:r>
              <a:rPr lang="cs-CZ" sz="2400" dirty="0"/>
              <a:t>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400" dirty="0"/>
              <a:t>     antisérem),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/>
              <a:t> lehké řetězce Kappa, volné i vázané,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/>
              <a:t> lehké řetězce Lambda, volné i vázané,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/>
              <a:t> lehké volné řetězce Kappa 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/>
              <a:t> lehké volné řetězce Lambda.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800" b="1" i="1" dirty="0"/>
              <a:t>Gelová elektroforéza na </a:t>
            </a:r>
            <a:r>
              <a:rPr lang="cs-CZ" sz="2800" b="1" i="1" dirty="0" err="1"/>
              <a:t>agarózovém</a:t>
            </a:r>
            <a:r>
              <a:rPr lang="cs-CZ" sz="2800" b="1" i="1" dirty="0"/>
              <a:t> gelu v kombinaci s </a:t>
            </a:r>
            <a:r>
              <a:rPr lang="cs-CZ" sz="2800" b="1" i="1" dirty="0" smtClean="0"/>
              <a:t>protilátkami </a:t>
            </a:r>
            <a:r>
              <a:rPr lang="cs-CZ" sz="2800" b="1" i="1" dirty="0"/>
              <a:t>proti vybraným proteinům</a:t>
            </a:r>
          </a:p>
        </p:txBody>
      </p:sp>
      <p:pic>
        <p:nvPicPr>
          <p:cNvPr id="188419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1484313"/>
            <a:ext cx="6022975" cy="5013325"/>
          </a:xfr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400" b="1" i="1"/>
              <a:t>SDS –  elektroforéza na agarózovém (SDS AGE)  nebo polyakrylamidovém gelu (SDS PAGE)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/>
              <a:t>Používají se neutrálně pufrované SDS gely - separují močové bílkoviny podle jejich molekulové hmotnosti a zcela jasně odlišuje bílkoviny tubulární od bílkovin glomerulárního původu.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/>
              <a:t>Výsledek elektroforetického dělení proteinů obarvených kyselou violetí je vizuálně porovnáván s proteinovými markery v referenční stopě.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/>
              <a:t>provádí se v nezahuštěné moči,</a:t>
            </a:r>
          </a:p>
          <a:p>
            <a:pPr eaLnBrk="1" hangingPunct="1">
              <a:lnSpc>
                <a:spcPct val="80000"/>
              </a:lnSpc>
            </a:pPr>
            <a:r>
              <a:rPr lang="cs-CZ" sz="2800"/>
              <a:t>minimální detekční hladina je 15 mg/L na frakci.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400" b="1" i="1" dirty="0"/>
              <a:t>SDS –  elektroforéza na </a:t>
            </a:r>
            <a:r>
              <a:rPr lang="cs-CZ" sz="2400" b="1" i="1" dirty="0" err="1"/>
              <a:t>agarózovém</a:t>
            </a:r>
            <a:r>
              <a:rPr lang="cs-CZ" sz="2400" b="1" i="1" dirty="0"/>
              <a:t> (SDS AGE)  nebo </a:t>
            </a:r>
            <a:r>
              <a:rPr lang="cs-CZ" sz="2400" b="1" i="1" dirty="0" err="1"/>
              <a:t>polyakrylamidovém</a:t>
            </a:r>
            <a:r>
              <a:rPr lang="cs-CZ" sz="2400" b="1" i="1" dirty="0"/>
              <a:t> gelu (SDS PAGE)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/>
              <a:t>V přebytku detergentu SDS jsou bílkoviny změněny v komplexy, kde  dochází k rozrušení nativní struktury bílkovin a zaujetí uniformní struktury o stejném negativním elektrickém náboji na jednotku hmotnosti.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Používají se gely s vysokou koncentrací – 10%, kde dochází k rozdělení močových bílkovin dle jejich molekulární hmotnosti.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Jednotlivé bílkoviny tubulárního původu (M.V. &lt; 65 - 70 </a:t>
            </a:r>
            <a:r>
              <a:rPr lang="cs-CZ" sz="2800" dirty="0" err="1"/>
              <a:t>kDa</a:t>
            </a:r>
            <a:r>
              <a:rPr lang="cs-CZ" sz="2800" dirty="0"/>
              <a:t>) jsou jasně odlišeny od glomerulárních (M.V. &gt; 65 - 70 </a:t>
            </a:r>
            <a:r>
              <a:rPr lang="cs-CZ" sz="2800" dirty="0" err="1"/>
              <a:t>kDa</a:t>
            </a:r>
            <a:r>
              <a:rPr lang="cs-CZ" sz="2800" dirty="0"/>
              <a:t>).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400" b="1" i="1" dirty="0"/>
              <a:t>SDS –  elektroforéza na </a:t>
            </a:r>
            <a:r>
              <a:rPr lang="cs-CZ" sz="2400" b="1" i="1" dirty="0" err="1"/>
              <a:t>agarózovém</a:t>
            </a:r>
            <a:r>
              <a:rPr lang="cs-CZ" sz="2400" b="1" i="1" dirty="0"/>
              <a:t> (SDS AGE)  nebo </a:t>
            </a:r>
            <a:r>
              <a:rPr lang="cs-CZ" sz="2400" b="1" i="1" dirty="0" err="1"/>
              <a:t>polyakrylamidovém</a:t>
            </a:r>
            <a:r>
              <a:rPr lang="cs-CZ" sz="2400" b="1" i="1" dirty="0"/>
              <a:t> gelu (SDS PAGE)</a:t>
            </a:r>
          </a:p>
        </p:txBody>
      </p:sp>
      <p:sp>
        <p:nvSpPr>
          <p:cNvPr id="19149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cs-CZ" sz="2800"/>
          </a:p>
        </p:txBody>
      </p:sp>
      <p:sp>
        <p:nvSpPr>
          <p:cNvPr id="19149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endParaRPr lang="cs-CZ" sz="2800"/>
          </a:p>
        </p:txBody>
      </p:sp>
      <p:pic>
        <p:nvPicPr>
          <p:cNvPr id="19149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628775"/>
            <a:ext cx="33115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484313"/>
            <a:ext cx="518477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/>
              <a:t>Elektroforéza bílkovin moče – klinický význam</a:t>
            </a:r>
            <a:endParaRPr lang="cs-CZ" sz="4000" b="1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b="1" dirty="0"/>
              <a:t> </a:t>
            </a:r>
            <a:r>
              <a:rPr lang="cs-CZ" dirty="0"/>
              <a:t>Poskytuje kvalitativní pohled na proteinurii.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dirty="0"/>
              <a:t> užitečnou informací při diagnostikování selhání ledvin.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dirty="0"/>
              <a:t> Identifikace hlavních bílkovin v moči pomáhá přesně určit typ poškození ledvin (tubulární, glomerulární nebo smíšený)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dirty="0"/>
              <a:t> dále pomáhá při identifikaci monoklonálních </a:t>
            </a:r>
            <a:r>
              <a:rPr lang="cs-CZ" dirty="0" err="1"/>
              <a:t>gamapatií</a:t>
            </a:r>
            <a:r>
              <a:rPr lang="cs-CZ" dirty="0"/>
              <a:t> (Bence </a:t>
            </a:r>
            <a:r>
              <a:rPr lang="cs-CZ" dirty="0" err="1"/>
              <a:t>Jonesovy</a:t>
            </a:r>
            <a:r>
              <a:rPr lang="cs-CZ" dirty="0"/>
              <a:t> bílkoviny).</a:t>
            </a:r>
          </a:p>
        </p:txBody>
      </p:sp>
    </p:spTree>
    <p:extLst>
      <p:ext uri="{BB962C8B-B14F-4D97-AF65-F5344CB8AC3E}">
        <p14:creationId xmlns:p14="http://schemas.microsoft.com/office/powerpoint/2010/main" val="2096513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08504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/>
              <a:t>Napájecí zdroj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dirty="0"/>
              <a:t>Funkce:</a:t>
            </a:r>
            <a:r>
              <a:rPr lang="cs-CZ" dirty="0"/>
              <a:t> dodání elektrické energie.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 napájecí zdroje  umožňují provoz v podmínkách </a:t>
            </a:r>
            <a:r>
              <a:rPr lang="cs-CZ" b="1" dirty="0"/>
              <a:t>konstantního proudu, napětí nebo výkonu</a:t>
            </a:r>
            <a:r>
              <a:rPr lang="cs-CZ" dirty="0"/>
              <a:t>, které jsou nastavitelné.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Parametry E=240 V, I=10 mA na 1 cm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Při průtoku proudu elektrolytem </a:t>
            </a:r>
            <a:r>
              <a:rPr lang="cs-CZ" dirty="0" err="1"/>
              <a:t>vziká</a:t>
            </a:r>
            <a:r>
              <a:rPr lang="cs-CZ" dirty="0"/>
              <a:t> tzv. </a:t>
            </a:r>
            <a:r>
              <a:rPr lang="cs-CZ" b="1" i="1" dirty="0" err="1"/>
              <a:t>Jouleovo</a:t>
            </a:r>
            <a:r>
              <a:rPr lang="cs-CZ" b="1" i="1" dirty="0"/>
              <a:t> teplo</a:t>
            </a:r>
            <a:r>
              <a:rPr lang="cs-CZ" dirty="0"/>
              <a:t>:  </a:t>
            </a:r>
            <a:r>
              <a:rPr lang="cs-CZ" b="1" dirty="0"/>
              <a:t>Q</a:t>
            </a:r>
            <a:r>
              <a:rPr lang="cs-CZ" dirty="0"/>
              <a:t> nebo </a:t>
            </a:r>
            <a:r>
              <a:rPr lang="cs-CZ" b="1" dirty="0"/>
              <a:t>H (</a:t>
            </a:r>
            <a:r>
              <a:rPr lang="cs-CZ" b="1" dirty="0" err="1"/>
              <a:t>heat</a:t>
            </a:r>
            <a:r>
              <a:rPr lang="cs-CZ" b="1" dirty="0"/>
              <a:t>)= E ∙ I ∙ t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b="1" dirty="0"/>
              <a:t> </a:t>
            </a:r>
            <a:r>
              <a:rPr lang="cs-CZ" sz="2800" dirty="0"/>
              <a:t>Kde:   E = napětí (V),   I = proud (A),   t = čas (s)</a:t>
            </a:r>
          </a:p>
          <a:p>
            <a:pPr eaLnBrk="1" hangingPunct="1">
              <a:lnSpc>
                <a:spcPct val="90000"/>
              </a:lnSpc>
            </a:pPr>
            <a:endParaRPr lang="cs-CZ" sz="28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/>
              <a:t>Elektroforéza  bílkovin mozkomíšního moku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 eaLnBrk="1" hangingPunct="1"/>
            <a:r>
              <a:rPr lang="cs-CZ" b="1" dirty="0"/>
              <a:t>Izoelektrická fokusace s detekcí </a:t>
            </a:r>
            <a:r>
              <a:rPr lang="cs-CZ" b="1" dirty="0" err="1"/>
              <a:t>oligoklonálních</a:t>
            </a:r>
            <a:r>
              <a:rPr lang="cs-CZ" b="1" dirty="0"/>
              <a:t> </a:t>
            </a:r>
            <a:r>
              <a:rPr lang="cs-CZ" b="1" dirty="0" err="1"/>
              <a:t>IgG</a:t>
            </a:r>
            <a:r>
              <a:rPr lang="cs-CZ" b="1" dirty="0"/>
              <a:t> pásů:</a:t>
            </a:r>
          </a:p>
          <a:p>
            <a:pPr marL="0" indent="0" eaLnBrk="1" hangingPunct="1">
              <a:buFontTx/>
              <a:buNone/>
            </a:pPr>
            <a:r>
              <a:rPr lang="cs-CZ" dirty="0"/>
              <a:t>metoda zahrnuje </a:t>
            </a:r>
            <a:r>
              <a:rPr lang="cs-CZ" dirty="0" err="1"/>
              <a:t>izoelektrofokusaci</a:t>
            </a:r>
            <a:r>
              <a:rPr lang="cs-CZ" dirty="0"/>
              <a:t> na </a:t>
            </a:r>
            <a:r>
              <a:rPr lang="cs-CZ" dirty="0" err="1"/>
              <a:t>agarózovém</a:t>
            </a:r>
            <a:r>
              <a:rPr lang="cs-CZ" dirty="0"/>
              <a:t> gelu, následovanou </a:t>
            </a:r>
            <a:r>
              <a:rPr lang="cs-CZ" dirty="0" err="1"/>
              <a:t>immunofixací</a:t>
            </a:r>
            <a:r>
              <a:rPr lang="cs-CZ" dirty="0"/>
              <a:t> s anti-</a:t>
            </a:r>
            <a:r>
              <a:rPr lang="cs-CZ" dirty="0" err="1"/>
              <a:t>IgG</a:t>
            </a:r>
            <a:r>
              <a:rPr lang="cs-CZ" dirty="0"/>
              <a:t> antisérem. </a:t>
            </a:r>
          </a:p>
          <a:p>
            <a:pPr marL="0" indent="0" eaLnBrk="1" hangingPunct="1">
              <a:buFontTx/>
              <a:buNone/>
            </a:pPr>
            <a:r>
              <a:rPr lang="cs-CZ" dirty="0"/>
              <a:t>Vzorky CSF a séra od téhož pacienta jsou pak vizuálně porovnány. </a:t>
            </a:r>
          </a:p>
          <a:p>
            <a:pPr marL="0" indent="0" eaLnBrk="1" hangingPunct="1">
              <a:buFontTx/>
              <a:buNone/>
            </a:pPr>
            <a:r>
              <a:rPr lang="cs-CZ" dirty="0"/>
              <a:t>Citlivost metody dovoluje analýzu CSF bez předchozího zahušťování.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274638"/>
            <a:ext cx="9108504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dirty="0"/>
              <a:t>Elektroforéza  bílkovin mozkomíšního moku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cs-CZ" sz="2400" b="1" dirty="0"/>
              <a:t>Test se provádí ve dvou stupních :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cs-CZ" sz="2400" dirty="0" err="1"/>
              <a:t>Izoelektrofokusace</a:t>
            </a:r>
            <a:r>
              <a:rPr lang="cs-CZ" sz="2400" dirty="0"/>
              <a:t> na </a:t>
            </a:r>
            <a:r>
              <a:rPr lang="cs-CZ" sz="2400" dirty="0" err="1"/>
              <a:t>agarózovém</a:t>
            </a:r>
            <a:r>
              <a:rPr lang="cs-CZ" sz="2400" dirty="0"/>
              <a:t> gelu k rozdělení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cs-CZ" sz="2400" dirty="0"/>
              <a:t>proteinů ve vzorcích CSF a séra.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cs-CZ" sz="2400" dirty="0"/>
              <a:t>2.  </a:t>
            </a:r>
            <a:r>
              <a:rPr lang="cs-CZ" sz="2400" dirty="0" err="1"/>
              <a:t>Immunofixace</a:t>
            </a:r>
            <a:r>
              <a:rPr lang="cs-CZ" sz="2400" dirty="0"/>
              <a:t> anti </a:t>
            </a:r>
            <a:r>
              <a:rPr lang="cs-CZ" sz="2400" dirty="0" err="1"/>
              <a:t>IgG</a:t>
            </a:r>
            <a:r>
              <a:rPr lang="cs-CZ" sz="2400" dirty="0"/>
              <a:t> antisérem značeným enzymem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cs-CZ" sz="2400" dirty="0"/>
              <a:t>(peroxidáza) určeným k detekci </a:t>
            </a:r>
            <a:r>
              <a:rPr lang="cs-CZ" sz="2400" dirty="0" err="1"/>
              <a:t>IgG</a:t>
            </a:r>
            <a:r>
              <a:rPr lang="cs-CZ" sz="2400" dirty="0"/>
              <a:t> </a:t>
            </a:r>
            <a:r>
              <a:rPr lang="cs-CZ" sz="2400" dirty="0" err="1"/>
              <a:t>oligoklonálních</a:t>
            </a:r>
            <a:r>
              <a:rPr lang="cs-CZ" sz="2400" dirty="0"/>
              <a:t>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cs-CZ" sz="2400" dirty="0"/>
              <a:t>proužků a demonstrace rozdílů nebo nepřítomnosti </a:t>
            </a:r>
            <a:r>
              <a:rPr lang="cs-CZ" sz="2400" dirty="0" err="1"/>
              <a:t>IgG</a:t>
            </a:r>
            <a:r>
              <a:rPr lang="cs-CZ" sz="2400" dirty="0"/>
              <a:t> v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cs-CZ" sz="2400" dirty="0"/>
              <a:t>CSF a v séru.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cs-CZ" sz="2400" dirty="0"/>
              <a:t>K potvrzení </a:t>
            </a:r>
            <a:r>
              <a:rPr lang="cs-CZ" sz="2400" dirty="0" err="1"/>
              <a:t>intrathekální</a:t>
            </a:r>
            <a:r>
              <a:rPr lang="cs-CZ" sz="2400" dirty="0"/>
              <a:t> syntézy </a:t>
            </a:r>
            <a:r>
              <a:rPr lang="cs-CZ" sz="2400" dirty="0" err="1"/>
              <a:t>Ig</a:t>
            </a:r>
            <a:r>
              <a:rPr lang="cs-CZ" sz="2400" dirty="0"/>
              <a:t> je nutno analyzovat sérum a mozkomíšní mok paralelně ve stejných koncentracích </a:t>
            </a:r>
            <a:r>
              <a:rPr lang="cs-CZ" sz="2400" dirty="0" err="1"/>
              <a:t>IgG</a:t>
            </a:r>
            <a:r>
              <a:rPr lang="cs-CZ" sz="2400" dirty="0"/>
              <a:t>, aby byl demonstrován rozdíl v distribuci </a:t>
            </a:r>
            <a:r>
              <a:rPr lang="cs-CZ" sz="2400" dirty="0" err="1"/>
              <a:t>IgG</a:t>
            </a:r>
            <a:r>
              <a:rPr lang="cs-CZ" sz="2400" dirty="0"/>
              <a:t>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268413"/>
            <a:ext cx="71278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4" descr="260px-Oligoklon%C3%A1ln%C3%AD_p%C3%A1sy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38250" y="2933700"/>
            <a:ext cx="2476500" cy="1857375"/>
          </a:xfrm>
        </p:spPr>
      </p:pic>
      <p:sp>
        <p:nvSpPr>
          <p:cNvPr id="19968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40200" y="476250"/>
            <a:ext cx="5003800" cy="59769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/>
              <a:t>Základní typy :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b="1"/>
              <a:t>Typ 1</a:t>
            </a:r>
            <a:r>
              <a:rPr lang="cs-CZ" sz="1800"/>
              <a:t> – v séru i v moku pouze polyklonální IgG – normální nález; </a:t>
            </a:r>
            <a:endParaRPr lang="cs-CZ" sz="1800" b="1"/>
          </a:p>
          <a:p>
            <a:pPr eaLnBrk="1" hangingPunct="1">
              <a:lnSpc>
                <a:spcPct val="80000"/>
              </a:lnSpc>
            </a:pPr>
            <a:r>
              <a:rPr lang="cs-CZ" sz="1800" b="1"/>
              <a:t>Typ 2</a:t>
            </a:r>
            <a:r>
              <a:rPr lang="cs-CZ" sz="1800"/>
              <a:t> – oligoklonální proužky pouze v likvoru – lokální syntéza IgG (např. u </a:t>
            </a:r>
            <a:r>
              <a:rPr lang="cs-CZ" sz="1800">
                <a:hlinkClick r:id="rId3" tooltip="Roztroušená skleróza"/>
              </a:rPr>
              <a:t>roztroušené sklerózy</a:t>
            </a:r>
            <a:r>
              <a:rPr lang="cs-CZ" sz="1800"/>
              <a:t>); </a:t>
            </a:r>
            <a:endParaRPr lang="cs-CZ" sz="1800" b="1"/>
          </a:p>
          <a:p>
            <a:pPr eaLnBrk="1" hangingPunct="1">
              <a:lnSpc>
                <a:spcPct val="80000"/>
              </a:lnSpc>
            </a:pPr>
            <a:r>
              <a:rPr lang="cs-CZ" sz="1800" b="1"/>
              <a:t>Typ 3</a:t>
            </a:r>
            <a:r>
              <a:rPr lang="cs-CZ" sz="1800"/>
              <a:t> – oligoklonální proužky v likvoru a další oligoklonální proužky v likvoru i v séru – lokální syntéza IgG a produkce protilátek v organismu (např. chronická infekce CNS, roztroušená skleróza); </a:t>
            </a:r>
            <a:endParaRPr lang="cs-CZ" sz="1800" b="1"/>
          </a:p>
          <a:p>
            <a:pPr eaLnBrk="1" hangingPunct="1">
              <a:lnSpc>
                <a:spcPct val="80000"/>
              </a:lnSpc>
            </a:pPr>
            <a:r>
              <a:rPr lang="cs-CZ" sz="1800" b="1"/>
              <a:t>Typ 4</a:t>
            </a:r>
            <a:r>
              <a:rPr lang="cs-CZ" sz="1800"/>
              <a:t> – identické oligoklonální proužky v séru i moku (tzv. „zrcadlový“ obraz proužků v  séru a v likvoru – dochází k průniku protilátek z krve do likvoru) – systémová imunitní aktivace bez lokální syntézy IgG v CNS; </a:t>
            </a:r>
            <a:endParaRPr lang="cs-CZ" sz="1800" b="1"/>
          </a:p>
          <a:p>
            <a:pPr eaLnBrk="1" hangingPunct="1">
              <a:lnSpc>
                <a:spcPct val="80000"/>
              </a:lnSpc>
            </a:pPr>
            <a:r>
              <a:rPr lang="cs-CZ" sz="1800" b="1"/>
              <a:t>Typ 5</a:t>
            </a:r>
            <a:r>
              <a:rPr lang="cs-CZ" sz="1800"/>
              <a:t> – identické monoklonální proužky v séru i moku v krátkém úseku pH gradientu, jde o přítomnost monoklonálního paraproteinu v likvoru sérového původu (</a:t>
            </a:r>
            <a:r>
              <a:rPr lang="cs-CZ" sz="1800">
                <a:hlinkClick r:id="rId4" tooltip="Myelom"/>
              </a:rPr>
              <a:t>myelom</a:t>
            </a:r>
            <a:r>
              <a:rPr lang="cs-CZ" sz="1800"/>
              <a:t>, </a:t>
            </a:r>
            <a:r>
              <a:rPr lang="cs-CZ" sz="1800">
                <a:hlinkClick r:id="rId5" tooltip="Monoklonální gamapatie (stránka neexistuje)"/>
              </a:rPr>
              <a:t>monoklonální gamapatie</a:t>
            </a:r>
            <a:r>
              <a:rPr lang="cs-CZ" sz="1800"/>
              <a:t>)</a:t>
            </a:r>
          </a:p>
        </p:txBody>
      </p:sp>
      <p:pic>
        <p:nvPicPr>
          <p:cNvPr id="199684" name="Picture 7" descr="260px-Oligoklon%C3%A1ln%C3%AD_p%C3%A1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36734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91528277-D1D4-420F-A48C-E0FF78BF2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15922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Typy IEF nálezu: IF (</a:t>
            </a:r>
            <a:r>
              <a:rPr lang="cs-CZ" altLang="cs-CZ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Sebia</a:t>
            </a:r>
            <a:r>
              <a:rPr lang="cs-CZ" altLang="cs-CZ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cs-CZ" altLang="cs-CZ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cs-CZ" altLang="cs-CZ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r>
              <a:rPr lang="cs-CZ" altLang="cs-CZ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typ 1 – typ 2 – typ 3 – typ 4 – typ 5</a:t>
            </a:r>
            <a:br>
              <a:rPr lang="cs-CZ" altLang="cs-CZ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r>
              <a:rPr lang="cs-CZ" altLang="cs-CZ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dvojice </a:t>
            </a:r>
            <a:r>
              <a:rPr lang="cs-CZ" altLang="cs-CZ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likvor</a:t>
            </a:r>
            <a:r>
              <a:rPr lang="cs-CZ" altLang="cs-CZ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(vlevo), sérum (vpravo)</a:t>
            </a:r>
            <a:endParaRPr lang="cs-CZ" altLang="cs-CZ" sz="360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386976BA-08A2-4477-A7AD-A2028E890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9" t="9581" r="85294" b="73653"/>
          <a:stretch>
            <a:fillRect/>
          </a:stretch>
        </p:blipFill>
        <p:spPr bwMode="auto">
          <a:xfrm>
            <a:off x="5334000" y="2514600"/>
            <a:ext cx="914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>
            <a:extLst>
              <a:ext uri="{FF2B5EF4-FFF2-40B4-BE49-F238E27FC236}">
                <a16:creationId xmlns:a16="http://schemas.microsoft.com/office/drawing/2014/main" id="{74926A94-7246-42E7-AC4B-912D2C933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1" t="8554" r="75883" b="73994"/>
          <a:stretch>
            <a:fillRect/>
          </a:stretch>
        </p:blipFill>
        <p:spPr bwMode="auto">
          <a:xfrm>
            <a:off x="4191000" y="2286000"/>
            <a:ext cx="838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>
            <a:extLst>
              <a:ext uri="{FF2B5EF4-FFF2-40B4-BE49-F238E27FC236}">
                <a16:creationId xmlns:a16="http://schemas.microsoft.com/office/drawing/2014/main" id="{4A69710F-7814-41AE-825F-09E7E7D19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0" t="8554" r="52824" b="74680"/>
          <a:stretch>
            <a:fillRect/>
          </a:stretch>
        </p:blipFill>
        <p:spPr bwMode="auto">
          <a:xfrm>
            <a:off x="2895600" y="2362200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>
            <a:extLst>
              <a:ext uri="{FF2B5EF4-FFF2-40B4-BE49-F238E27FC236}">
                <a16:creationId xmlns:a16="http://schemas.microsoft.com/office/drawing/2014/main" id="{D8046E9C-DD16-46F2-AB03-7B127CC23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 t="8893" r="71175" b="74678"/>
          <a:stretch>
            <a:fillRect/>
          </a:stretch>
        </p:blipFill>
        <p:spPr bwMode="auto">
          <a:xfrm>
            <a:off x="1674813" y="2438400"/>
            <a:ext cx="8397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>
            <a:extLst>
              <a:ext uri="{FF2B5EF4-FFF2-40B4-BE49-F238E27FC236}">
                <a16:creationId xmlns:a16="http://schemas.microsoft.com/office/drawing/2014/main" id="{72D63FD5-D1B2-435E-AA3C-A0AF5E786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3" t="6502" r="12469" b="77074"/>
          <a:stretch>
            <a:fillRect/>
          </a:stretch>
        </p:blipFill>
        <p:spPr bwMode="auto">
          <a:xfrm>
            <a:off x="6781800" y="2209800"/>
            <a:ext cx="76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IEF v </a:t>
            </a:r>
            <a:r>
              <a:rPr lang="cs-CZ" sz="3200" b="1" dirty="0" err="1" smtClean="0"/>
              <a:t>polyakrylamidovém</a:t>
            </a:r>
            <a:r>
              <a:rPr lang="cs-CZ" sz="3200" b="1" dirty="0" smtClean="0"/>
              <a:t> gelu</a:t>
            </a:r>
            <a:br>
              <a:rPr lang="cs-CZ" sz="3200" b="1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Pannewitz-Makaj</a:t>
            </a:r>
            <a:r>
              <a:rPr lang="cs-CZ" sz="2000" dirty="0" smtClean="0"/>
              <a:t> K et al, </a:t>
            </a:r>
            <a:r>
              <a:rPr lang="cs-CZ" sz="2000" i="1" dirty="0" err="1" smtClean="0"/>
              <a:t>Diagnostics</a:t>
            </a:r>
            <a:r>
              <a:rPr lang="cs-CZ" sz="2000" dirty="0" smtClean="0"/>
              <a:t> 2021, 11(1): 37)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119" y="1600200"/>
            <a:ext cx="2937761" cy="4525963"/>
          </a:xfrm>
        </p:spPr>
      </p:pic>
    </p:spTree>
    <p:extLst>
      <p:ext uri="{BB962C8B-B14F-4D97-AF65-F5344CB8AC3E}">
        <p14:creationId xmlns:p14="http://schemas.microsoft.com/office/powerpoint/2010/main" val="3514652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74638"/>
            <a:ext cx="9108504" cy="1143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dirty="0"/>
              <a:t>Elektroforéza  bílkovin v sekretu – průkaz </a:t>
            </a:r>
            <a:r>
              <a:rPr lang="cs-CZ" sz="3200" b="1" dirty="0" err="1"/>
              <a:t>likvorey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83162"/>
          </a:xfrm>
        </p:spPr>
        <p:txBody>
          <a:bodyPr/>
          <a:lstStyle/>
          <a:p>
            <a:r>
              <a:rPr lang="cs-CZ" sz="2400" b="1" dirty="0"/>
              <a:t>průkaz přítomnosti mozkomíšního moku  </a:t>
            </a:r>
            <a:r>
              <a:rPr lang="cs-CZ" sz="2400" dirty="0"/>
              <a:t>(</a:t>
            </a:r>
            <a:r>
              <a:rPr lang="cs-CZ" sz="2400" dirty="0" err="1"/>
              <a:t>likvorey</a:t>
            </a:r>
            <a:r>
              <a:rPr lang="cs-CZ" sz="2400" dirty="0"/>
              <a:t>) provádíme v tekutině  z ucha, nosu, úst nebo z operační rány</a:t>
            </a:r>
          </a:p>
          <a:p>
            <a:r>
              <a:rPr lang="cs-CZ" sz="2400" dirty="0"/>
              <a:t>nejčastěji se jedná o pacienty po úrazech, operacích nebo po komplikovaných infekčních zánětech centrálního nervového systému</a:t>
            </a:r>
          </a:p>
          <a:p>
            <a:r>
              <a:rPr lang="cs-CZ" sz="2400" dirty="0"/>
              <a:t>dříve se pro detekci </a:t>
            </a:r>
            <a:r>
              <a:rPr lang="cs-CZ" sz="2400" dirty="0" err="1"/>
              <a:t>likvorey</a:t>
            </a:r>
            <a:r>
              <a:rPr lang="cs-CZ" sz="2400" dirty="0"/>
              <a:t> využívalo stanovení glukózy nebo celkové bílkoviny </a:t>
            </a:r>
          </a:p>
          <a:p>
            <a:r>
              <a:rPr lang="cs-CZ" sz="2400" dirty="0"/>
              <a:t>mezi specifické markery patří elektroforetické stanovení  </a:t>
            </a:r>
            <a:r>
              <a:rPr lang="cs-CZ" sz="2400" b="1" dirty="0"/>
              <a:t>beta 2 transferinu = </a:t>
            </a:r>
            <a:r>
              <a:rPr lang="cs-CZ" sz="2400" b="1" dirty="0" err="1"/>
              <a:t>asialotransferinu</a:t>
            </a:r>
            <a:r>
              <a:rPr lang="cs-CZ" sz="2400" b="1" dirty="0"/>
              <a:t> = „</a:t>
            </a:r>
            <a:r>
              <a:rPr lang="el-GR" sz="2400" b="1" dirty="0"/>
              <a:t>τ</a:t>
            </a:r>
            <a:r>
              <a:rPr lang="cs-CZ" sz="2400" b="1" dirty="0"/>
              <a:t>-transferinu“</a:t>
            </a:r>
          </a:p>
          <a:p>
            <a:r>
              <a:rPr lang="cs-CZ" sz="2000" dirty="0"/>
              <a:t>Alternativně lze použít kvantitativní stanovení „beta-</a:t>
            </a:r>
            <a:r>
              <a:rPr lang="cs-CZ" sz="2000" dirty="0" err="1"/>
              <a:t>trace</a:t>
            </a:r>
            <a:r>
              <a:rPr lang="cs-CZ" sz="2000" dirty="0"/>
              <a:t> proteinu“ v sekretu a séru (BTP &gt;1,3 mg/L nebo poměr koncentrací v sekretu a séru &gt;2 svědčí pro přítomnost </a:t>
            </a:r>
            <a:r>
              <a:rPr lang="cs-CZ" sz="2000" dirty="0" err="1"/>
              <a:t>likvoru</a:t>
            </a:r>
            <a:r>
              <a:rPr lang="cs-CZ" sz="2000" dirty="0"/>
              <a:t> ve vyšetřovaném vzorku)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17773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/>
              <a:t>HYDRAGEL 6 </a:t>
            </a:r>
            <a:r>
              <a:rPr lang="el-GR" sz="2400" b="1" dirty="0">
                <a:cs typeface="Arial"/>
              </a:rPr>
              <a:t>β</a:t>
            </a:r>
            <a:r>
              <a:rPr lang="cs-CZ" sz="2400" b="1" dirty="0"/>
              <a:t>2 TRANSFERRIN (SEBIA)</a:t>
            </a:r>
            <a:r>
              <a:rPr lang="cs-CZ" sz="4000" b="1" dirty="0"/>
              <a:t/>
            </a:r>
            <a:br>
              <a:rPr lang="cs-CZ" sz="4000" b="1" dirty="0"/>
            </a:br>
            <a:endParaRPr lang="cs-CZ" sz="4000" b="1" dirty="0">
              <a:cs typeface="Arial" charset="0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b="1" dirty="0"/>
              <a:t>Princip: </a:t>
            </a:r>
            <a:r>
              <a:rPr lang="cs-CZ" sz="2400" dirty="0"/>
              <a:t>elektroforéza s následnou </a:t>
            </a:r>
            <a:r>
              <a:rPr lang="cs-CZ" sz="2400" dirty="0" err="1"/>
              <a:t>imunofixací</a:t>
            </a:r>
            <a:r>
              <a:rPr lang="cs-CZ" sz="2400" dirty="0"/>
              <a:t> s ANTI-Transferin –PER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400" b="1" dirty="0"/>
              <a:t>množství vzorku</a:t>
            </a:r>
            <a:r>
              <a:rPr lang="cs-CZ" sz="2400" dirty="0"/>
              <a:t>: 10 </a:t>
            </a:r>
            <a:r>
              <a:rPr lang="en-US" sz="2400" dirty="0">
                <a:cs typeface="Arial" charset="0"/>
              </a:rPr>
              <a:t>µ</a:t>
            </a:r>
            <a:r>
              <a:rPr lang="cs-CZ" sz="2400" dirty="0">
                <a:cs typeface="Arial" charset="0"/>
              </a:rPr>
              <a:t>l bez předchozí úpravy, zároveň analýza séra pacienta (kontaminace příměsí krve)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400" b="1" dirty="0"/>
              <a:t>stabilita:  </a:t>
            </a:r>
            <a:r>
              <a:rPr lang="cs-CZ" sz="2400" dirty="0"/>
              <a:t>při</a:t>
            </a:r>
            <a:r>
              <a:rPr lang="cs-CZ" sz="2400" b="1" dirty="0"/>
              <a:t> </a:t>
            </a:r>
            <a:r>
              <a:rPr lang="cs-CZ" sz="2400" dirty="0"/>
              <a:t>2 až 8 °C 1 týden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400" b="1" dirty="0">
                <a:cs typeface="Arial" charset="0"/>
              </a:rPr>
              <a:t>doba analýzy: 2,5  hod.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400" b="1" dirty="0">
                <a:cs typeface="Arial" charset="0"/>
              </a:rPr>
              <a:t>mez detekce: 80-100 </a:t>
            </a:r>
            <a:r>
              <a:rPr lang="cs-CZ" sz="2400" b="1" dirty="0">
                <a:cs typeface="Arial"/>
              </a:rPr>
              <a:t>µg/l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400" b="1" dirty="0">
                <a:cs typeface="Arial" charset="0"/>
              </a:rPr>
              <a:t>vyhodnocení: </a:t>
            </a:r>
          </a:p>
          <a:p>
            <a:pPr marL="0" indent="0" eaLnBrk="1" hangingPunct="1">
              <a:buNone/>
            </a:pPr>
            <a:r>
              <a:rPr lang="cs-CZ" sz="2400" dirty="0">
                <a:cs typeface="Arial" charset="0"/>
              </a:rPr>
              <a:t>kvalitativní, </a:t>
            </a:r>
            <a:r>
              <a:rPr lang="cs-CZ" sz="2400" dirty="0"/>
              <a:t>kvantitativní</a:t>
            </a:r>
          </a:p>
          <a:p>
            <a:pPr eaLnBrk="1" hangingPunct="1">
              <a:buFontTx/>
              <a:buNone/>
            </a:pPr>
            <a:endParaRPr lang="cs-CZ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675137" cy="267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4426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5" y="1372369"/>
            <a:ext cx="9715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44" y="1951285"/>
            <a:ext cx="43434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ál 10"/>
          <p:cNvSpPr/>
          <p:nvPr/>
        </p:nvSpPr>
        <p:spPr>
          <a:xfrm>
            <a:off x="33144" y="3053771"/>
            <a:ext cx="1730544" cy="719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/>
          <p:cNvCxnSpPr/>
          <p:nvPr/>
        </p:nvCxnSpPr>
        <p:spPr>
          <a:xfrm flipH="1" flipV="1">
            <a:off x="1420431" y="3225054"/>
            <a:ext cx="3799641" cy="8520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 flipV="1">
            <a:off x="1420431" y="3547283"/>
            <a:ext cx="4231689" cy="8986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ál 34"/>
          <p:cNvSpPr/>
          <p:nvPr/>
        </p:nvSpPr>
        <p:spPr>
          <a:xfrm>
            <a:off x="6248640" y="2924944"/>
            <a:ext cx="2571324" cy="1071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6166150" y="1619117"/>
                <a:ext cx="2736305" cy="215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400" b="1" dirty="0"/>
                  <a:t>Frakce </a:t>
                </a:r>
              </a:p>
              <a:p>
                <a:pPr algn="ctr"/>
                <a:endParaRPr lang="cs-CZ" b="1" dirty="0"/>
              </a:p>
              <a:p>
                <a:pPr algn="ctr"/>
                <a:r>
                  <a:rPr lang="cs-CZ" b="1" dirty="0"/>
                  <a:t>2 - </a:t>
                </a:r>
                <a:r>
                  <a:rPr lang="cs-CZ" b="1" dirty="0" err="1"/>
                  <a:t>sialo</a:t>
                </a:r>
                <a:r>
                  <a:rPr lang="cs-CZ" b="1" dirty="0"/>
                  <a:t> =  9,7 %</a:t>
                </a:r>
              </a:p>
              <a:p>
                <a:pPr algn="ctr"/>
                <a:r>
                  <a:rPr lang="cs-CZ" b="1" dirty="0"/>
                  <a:t>O - </a:t>
                </a:r>
                <a:r>
                  <a:rPr lang="cs-CZ" b="1" dirty="0" err="1"/>
                  <a:t>sialo</a:t>
                </a:r>
                <a:r>
                  <a:rPr lang="cs-CZ" b="1" dirty="0"/>
                  <a:t> = 14,4 %</a:t>
                </a:r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>
                          <a:latin typeface="Cambria Math"/>
                        </a:rPr>
                        <m:t>𝑹</m:t>
                      </m:r>
                      <m:r>
                        <a:rPr lang="cs-CZ" sz="2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latin typeface="Cambria Math"/>
                            </a:rPr>
                            <m:t>𝑶</m:t>
                          </m:r>
                          <m:r>
                            <a:rPr lang="cs-CZ" sz="2000" b="1" i="1">
                              <a:latin typeface="Cambria Math"/>
                            </a:rPr>
                            <m:t>−</m:t>
                          </m:r>
                          <m:r>
                            <a:rPr lang="cs-CZ" sz="2000" b="1" i="1">
                              <a:latin typeface="Cambria Math"/>
                            </a:rPr>
                            <m:t>𝒔𝒊𝒂𝒍𝒐</m:t>
                          </m:r>
                        </m:num>
                        <m:den>
                          <m:r>
                            <a:rPr lang="cs-CZ" sz="2000" b="1" i="1">
                              <a:latin typeface="Cambria Math"/>
                            </a:rPr>
                            <m:t>𝟐</m:t>
                          </m:r>
                          <m:r>
                            <a:rPr lang="cs-CZ" sz="2000" b="1" i="1">
                              <a:latin typeface="Cambria Math"/>
                            </a:rPr>
                            <m:t>−</m:t>
                          </m:r>
                          <m:r>
                            <a:rPr lang="cs-CZ" sz="2000" b="1" i="1">
                              <a:latin typeface="Cambria Math"/>
                            </a:rPr>
                            <m:t>𝒔𝒊𝒂𝒍𝒐</m:t>
                          </m:r>
                        </m:den>
                      </m:f>
                      <m:r>
                        <a:rPr lang="cs-CZ" sz="2000" b="1" i="1">
                          <a:latin typeface="Cambria Math"/>
                        </a:rPr>
                        <m:t>=</m:t>
                      </m:r>
                      <m:r>
                        <a:rPr lang="cs-CZ" sz="2000" b="1" i="1">
                          <a:latin typeface="Cambria Math"/>
                        </a:rPr>
                        <m:t>𝟏</m:t>
                      </m:r>
                      <m:r>
                        <a:rPr lang="cs-CZ" sz="2000" b="1" i="1">
                          <a:latin typeface="Cambria Math"/>
                        </a:rPr>
                        <m:t>,</m:t>
                      </m:r>
                      <m:r>
                        <a:rPr lang="cs-CZ" sz="2000" b="1" i="1">
                          <a:latin typeface="Cambria Math"/>
                        </a:rPr>
                        <m:t>𝟒𝟖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150" y="1619117"/>
                <a:ext cx="2736305" cy="2154244"/>
              </a:xfrm>
              <a:prstGeom prst="rect">
                <a:avLst/>
              </a:prstGeom>
              <a:blipFill rotWithShape="1">
                <a:blip r:embed="rId5"/>
                <a:stretch>
                  <a:fillRect t="-19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33144" y="143280"/>
            <a:ext cx="9144000" cy="1143000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/>
              <a:t>Kvantitativní hodnocení</a:t>
            </a:r>
            <a:r>
              <a:rPr lang="cs-CZ" sz="4000" b="1" dirty="0"/>
              <a:t/>
            </a:r>
            <a:br>
              <a:rPr lang="cs-CZ" sz="4000" b="1" dirty="0"/>
            </a:br>
            <a:endParaRPr lang="cs-CZ" sz="4000" b="1" dirty="0">
              <a:cs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1" y="3055852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2-sialo</a:t>
            </a:r>
          </a:p>
          <a:p>
            <a:r>
              <a:rPr lang="cs-CZ" dirty="0"/>
              <a:t>0-sialo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1043850" y="322505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89887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Hodnocení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781240"/>
              </p:ext>
            </p:extLst>
          </p:nvPr>
        </p:nvGraphicFramePr>
        <p:xfrm>
          <a:off x="323528" y="1700807"/>
          <a:ext cx="8640961" cy="4568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0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6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poměr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vzorek sekretu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vzorek  séra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hodnocení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solidFill>
                            <a:schemeClr val="tx1"/>
                          </a:solidFill>
                          <a:effectLst/>
                        </a:rPr>
                        <a:t>asialo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cs-CZ" sz="1800" b="1" dirty="0" err="1">
                          <a:solidFill>
                            <a:schemeClr val="tx1"/>
                          </a:solidFill>
                          <a:effectLst/>
                        </a:rPr>
                        <a:t>disialo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 -transferin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&gt; 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analýza není požadována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pozitivní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8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solidFill>
                            <a:schemeClr val="tx1"/>
                          </a:solidFill>
                          <a:effectLst/>
                        </a:rPr>
                        <a:t>asialo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cs-CZ" sz="1800" b="1" dirty="0" err="1">
                          <a:solidFill>
                            <a:schemeClr val="tx1"/>
                          </a:solidFill>
                          <a:effectLst/>
                        </a:rPr>
                        <a:t>disialo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 -transferin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≤ 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poměr </a:t>
                      </a:r>
                      <a:r>
                        <a:rPr lang="cs-CZ" sz="1800" dirty="0" err="1">
                          <a:effectLst/>
                        </a:rPr>
                        <a:t>asialo</a:t>
                      </a:r>
                      <a:r>
                        <a:rPr lang="cs-CZ" sz="1800" dirty="0">
                          <a:effectLst/>
                        </a:rPr>
                        <a:t>/</a:t>
                      </a:r>
                      <a:r>
                        <a:rPr lang="cs-CZ" sz="1800" dirty="0" err="1">
                          <a:effectLst/>
                        </a:rPr>
                        <a:t>disialo</a:t>
                      </a:r>
                      <a:r>
                        <a:rPr lang="cs-CZ" sz="1800" dirty="0">
                          <a:effectLst/>
                        </a:rPr>
                        <a:t> –transferin ze séra ≥ poměr </a:t>
                      </a:r>
                      <a:r>
                        <a:rPr lang="cs-CZ" sz="1800" dirty="0" err="1">
                          <a:effectLst/>
                        </a:rPr>
                        <a:t>asialo</a:t>
                      </a:r>
                      <a:r>
                        <a:rPr lang="cs-CZ" sz="1800" dirty="0">
                          <a:effectLst/>
                        </a:rPr>
                        <a:t>/</a:t>
                      </a:r>
                      <a:r>
                        <a:rPr lang="cs-CZ" sz="1800" dirty="0" err="1">
                          <a:effectLst/>
                        </a:rPr>
                        <a:t>disialo</a:t>
                      </a:r>
                      <a:r>
                        <a:rPr lang="cs-CZ" sz="1800" dirty="0">
                          <a:effectLst/>
                        </a:rPr>
                        <a:t> –transferin ze vzorku sekretu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negativní  (znečištění plazmou)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87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poměr </a:t>
                      </a:r>
                      <a:r>
                        <a:rPr lang="cs-CZ" sz="1800" dirty="0" err="1">
                          <a:effectLst/>
                        </a:rPr>
                        <a:t>asialo</a:t>
                      </a:r>
                      <a:r>
                        <a:rPr lang="cs-CZ" sz="1800" dirty="0">
                          <a:effectLst/>
                        </a:rPr>
                        <a:t>/</a:t>
                      </a:r>
                      <a:r>
                        <a:rPr lang="cs-CZ" sz="1800" dirty="0" err="1">
                          <a:effectLst/>
                        </a:rPr>
                        <a:t>disialo</a:t>
                      </a:r>
                      <a:r>
                        <a:rPr lang="cs-CZ" sz="1800" dirty="0">
                          <a:effectLst/>
                        </a:rPr>
                        <a:t> –transferin ze séra &lt; poměr </a:t>
                      </a:r>
                      <a:r>
                        <a:rPr lang="cs-CZ" sz="1800" dirty="0" err="1">
                          <a:effectLst/>
                        </a:rPr>
                        <a:t>asialo</a:t>
                      </a:r>
                      <a:r>
                        <a:rPr lang="cs-CZ" sz="1800" dirty="0">
                          <a:effectLst/>
                        </a:rPr>
                        <a:t>/</a:t>
                      </a:r>
                      <a:r>
                        <a:rPr lang="cs-CZ" sz="1800" dirty="0" err="1">
                          <a:effectLst/>
                        </a:rPr>
                        <a:t>disialo</a:t>
                      </a:r>
                      <a:r>
                        <a:rPr lang="cs-CZ" sz="1800" dirty="0">
                          <a:effectLst/>
                        </a:rPr>
                        <a:t> –transferin ze vzorku sekretu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pozitivní  (část </a:t>
                      </a:r>
                      <a:r>
                        <a:rPr lang="cs-CZ" sz="1800" dirty="0" err="1">
                          <a:effectLst/>
                        </a:rPr>
                        <a:t>asialo</a:t>
                      </a:r>
                      <a:r>
                        <a:rPr lang="cs-CZ" sz="1800" dirty="0">
                          <a:effectLst/>
                        </a:rPr>
                        <a:t> –transferinu pochází z CSF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53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/>
              <a:t> Pufry při elektroforéze 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1132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/>
              <a:t>Funkce pufru:</a:t>
            </a:r>
          </a:p>
          <a:p>
            <a:pPr eaLnBrk="1" hangingPunct="1">
              <a:lnSpc>
                <a:spcPct val="90000"/>
              </a:lnSpc>
            </a:pPr>
            <a:r>
              <a:rPr lang="cs-CZ" sz="2400"/>
              <a:t>nese vložený proud</a:t>
            </a:r>
          </a:p>
          <a:p>
            <a:pPr eaLnBrk="1" hangingPunct="1">
              <a:lnSpc>
                <a:spcPct val="90000"/>
              </a:lnSpc>
            </a:pPr>
            <a:r>
              <a:rPr lang="cs-CZ" sz="2400"/>
              <a:t>stanoví pH, při kterém probíhá elektroforetické děleni</a:t>
            </a:r>
          </a:p>
          <a:p>
            <a:pPr eaLnBrk="1" hangingPunct="1">
              <a:lnSpc>
                <a:spcPct val="90000"/>
              </a:lnSpc>
            </a:pPr>
            <a:r>
              <a:rPr lang="cs-CZ" sz="2400"/>
              <a:t>určuje výsledný elektrický náboj rozpuštěné látky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/>
              <a:t>Iontová síla pufru ovlivňuje :</a:t>
            </a:r>
          </a:p>
          <a:p>
            <a:pPr eaLnBrk="1" hangingPunct="1">
              <a:lnSpc>
                <a:spcPct val="90000"/>
              </a:lnSpc>
            </a:pPr>
            <a:r>
              <a:rPr lang="cs-CZ" sz="2400"/>
              <a:t>vodivost nosného média</a:t>
            </a:r>
          </a:p>
          <a:p>
            <a:pPr eaLnBrk="1" hangingPunct="1">
              <a:lnSpc>
                <a:spcPct val="90000"/>
              </a:lnSpc>
            </a:pPr>
            <a:r>
              <a:rPr lang="cs-CZ" sz="2400"/>
              <a:t>tloušťku iontové atmosféry okolního náboje molekuly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/>
              <a:t>rychlost migrace</a:t>
            </a:r>
          </a:p>
          <a:p>
            <a:pPr eaLnBrk="1" hangingPunct="1">
              <a:lnSpc>
                <a:spcPct val="90000"/>
              </a:lnSpc>
            </a:pPr>
            <a:r>
              <a:rPr lang="cs-CZ" sz="2400"/>
              <a:t>ostrost elektroforetických zón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2" y="3466619"/>
            <a:ext cx="3877730" cy="278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003711" y="3874812"/>
            <a:ext cx="272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2-sialo = 3,6 %</a:t>
            </a:r>
          </a:p>
          <a:p>
            <a:r>
              <a:rPr lang="cs-CZ" b="1" dirty="0"/>
              <a:t>0-sialo = 10,5%</a:t>
            </a:r>
          </a:p>
          <a:p>
            <a:r>
              <a:rPr lang="cs-CZ" b="1" dirty="0"/>
              <a:t>R = 0-sialo/2-sialo = 2,9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0144" y="184284"/>
            <a:ext cx="6764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Vzorek  č.1 – sekret z ucha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835696" y="43909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2-sialo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2299489" y="4893278"/>
            <a:ext cx="430634" cy="8660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281774" y="440283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0-sialo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3477284" y="4858889"/>
            <a:ext cx="45005" cy="373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66" y="2760624"/>
            <a:ext cx="648072" cy="333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0" y="6456338"/>
            <a:ext cx="9143999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Poměr 0-sialo/ 2-sialo TRF v sekretu </a:t>
            </a:r>
            <a:r>
              <a:rPr lang="cs-CZ" b="1" dirty="0">
                <a:latin typeface="Arial"/>
                <a:cs typeface="Arial"/>
              </a:rPr>
              <a:t>&gt; 1- pozitivní</a:t>
            </a:r>
            <a:endParaRPr lang="cs-CZ" b="1" dirty="0"/>
          </a:p>
        </p:txBody>
      </p:sp>
      <p:sp>
        <p:nvSpPr>
          <p:cNvPr id="14" name="Ovál 13"/>
          <p:cNvSpPr/>
          <p:nvPr/>
        </p:nvSpPr>
        <p:spPr>
          <a:xfrm>
            <a:off x="4971041" y="3872391"/>
            <a:ext cx="1008111" cy="887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6" y="692696"/>
            <a:ext cx="1812681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00449" y="2780927"/>
            <a:ext cx="1717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1    2   3   4    5   6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299489" y="692696"/>
            <a:ext cx="27397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1- </a:t>
            </a:r>
            <a:r>
              <a:rPr lang="cs-CZ" sz="1600" dirty="0" err="1"/>
              <a:t>neg</a:t>
            </a:r>
            <a:r>
              <a:rPr lang="cs-CZ" sz="1600" dirty="0"/>
              <a:t>. kontrola – sérum 75x řeď.</a:t>
            </a:r>
          </a:p>
          <a:p>
            <a:r>
              <a:rPr lang="cs-CZ" sz="1600" dirty="0"/>
              <a:t>2 - </a:t>
            </a:r>
            <a:r>
              <a:rPr lang="cs-CZ" sz="1600" dirty="0" err="1"/>
              <a:t>poz</a:t>
            </a:r>
            <a:r>
              <a:rPr lang="cs-CZ" sz="1600" dirty="0"/>
              <a:t>. kontrola – </a:t>
            </a:r>
            <a:r>
              <a:rPr lang="cs-CZ" sz="1600" dirty="0" err="1"/>
              <a:t>likvor</a:t>
            </a:r>
            <a:endParaRPr lang="cs-CZ" sz="1600" dirty="0"/>
          </a:p>
          <a:p>
            <a:r>
              <a:rPr lang="cs-CZ" sz="1600" dirty="0"/>
              <a:t>3 -  sérum pacienta: 10 řeď.</a:t>
            </a:r>
          </a:p>
          <a:p>
            <a:r>
              <a:rPr lang="cs-CZ" sz="1600" b="1" u="sng" dirty="0"/>
              <a:t>4 - sekret pacienta: </a:t>
            </a:r>
            <a:r>
              <a:rPr lang="cs-CZ" sz="1600" b="1" u="sng" dirty="0" err="1"/>
              <a:t>neř</a:t>
            </a:r>
            <a:r>
              <a:rPr lang="cs-CZ" sz="1600" u="sng" dirty="0"/>
              <a:t>.</a:t>
            </a:r>
          </a:p>
          <a:p>
            <a:r>
              <a:rPr lang="cs-CZ" sz="1600" dirty="0"/>
              <a:t>5 - sekret pacienta: řeď.1:1</a:t>
            </a:r>
          </a:p>
          <a:p>
            <a:r>
              <a:rPr lang="cs-CZ" sz="1600" dirty="0"/>
              <a:t>6 - sekret pacienta: řeď. 1:2</a:t>
            </a:r>
          </a:p>
        </p:txBody>
      </p:sp>
      <p:sp>
        <p:nvSpPr>
          <p:cNvPr id="17" name="Ovál 16"/>
          <p:cNvSpPr/>
          <p:nvPr/>
        </p:nvSpPr>
        <p:spPr>
          <a:xfrm>
            <a:off x="1217801" y="2785700"/>
            <a:ext cx="252027" cy="310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348063" y="60664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3115812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32FA9-2DE1-4198-8DE2-6A19D43C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Vertikální fotometrie</a:t>
            </a:r>
            <a:br>
              <a:rPr lang="cs-CZ" dirty="0"/>
            </a:br>
            <a:r>
              <a:rPr lang="cs-CZ" sz="2800" dirty="0"/>
              <a:t>- uspořádání absorpční fotometrie, při které paprsek prochází kyvetou vertikálně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93A32EE-F98A-4E8C-8AE5-76761FFBA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sz="2400" dirty="0"/>
                  <a:t>Použití pro měření v mikrotitračních destičkách</a:t>
                </a:r>
              </a:p>
              <a:p>
                <a:r>
                  <a:rPr lang="cs-CZ" sz="2400" dirty="0"/>
                  <a:t>Světlovody (skleněná vlákna) vedou světlo do více (zprav. osmi) jamek současně a další světlovody odvádějí prošlé světlo k detektoru</a:t>
                </a:r>
              </a:p>
              <a:p>
                <a:r>
                  <a:rPr lang="cs-CZ" sz="2400" dirty="0"/>
                  <a:t>Při konstantní ploše kruhové základny je pro stejnou koncentraci konstantní součin absorbance a délky optické dráhy roztokem: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</a:p>
              <a:p>
                <a:r>
                  <a:rPr lang="cs-CZ" sz="2400" dirty="0"/>
                  <a:t>Při krátké optické dráze (cca 3 mm) tak lze docílit solidních výsledků i navzdory malým nepřesnostem v pipetování multikanálovou pipetou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93A32EE-F98A-4E8C-8AE5-76761FFBA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943" b="-5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02586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F2645-AF4A-45ED-8A1E-2A440C7C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Reflexní fotometrie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B82F29-B351-4FD3-B9D4-979D601AD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měří záření odražené od homogenně zbarvené podložky</a:t>
            </a:r>
          </a:p>
          <a:p>
            <a:r>
              <a:rPr lang="cs-CZ" dirty="0"/>
              <a:t>Matrice: impregnovaná vlákna nebo vícevrstvý (želatinový) film</a:t>
            </a:r>
          </a:p>
          <a:p>
            <a:r>
              <a:rPr lang="cs-CZ" dirty="0"/>
              <a:t>Vzorek: plná krev, sérum, plazma, moč</a:t>
            </a:r>
          </a:p>
          <a:p>
            <a:r>
              <a:rPr lang="cs-CZ" dirty="0"/>
              <a:t>Suchá činidla aktivovaná vodou obsaženou ve vzorku</a:t>
            </a:r>
          </a:p>
          <a:p>
            <a:r>
              <a:rPr lang="cs-CZ" dirty="0"/>
              <a:t>Použití zejména v glukometrech</a:t>
            </a:r>
          </a:p>
        </p:txBody>
      </p:sp>
    </p:spTree>
    <p:extLst>
      <p:ext uri="{BB962C8B-B14F-4D97-AF65-F5344CB8AC3E}">
        <p14:creationId xmlns:p14="http://schemas.microsoft.com/office/powerpoint/2010/main" val="132984971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755576" y="1988840"/>
            <a:ext cx="7772400" cy="1500187"/>
          </a:xfrm>
        </p:spPr>
        <p:txBody>
          <a:bodyPr/>
          <a:lstStyle/>
          <a:p>
            <a:pPr algn="ctr"/>
            <a:r>
              <a:rPr lang="cs-CZ" sz="4000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05159205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5664</Words>
  <Application>Microsoft Office PowerPoint</Application>
  <PresentationFormat>Předvádění na obrazovce (4:3)</PresentationFormat>
  <Paragraphs>592</Paragraphs>
  <Slides>93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93</vt:i4>
      </vt:variant>
    </vt:vector>
  </HeadingPairs>
  <TitlesOfParts>
    <vt:vector size="99" baseType="lpstr">
      <vt:lpstr>Arial</vt:lpstr>
      <vt:lpstr>Calibri</vt:lpstr>
      <vt:lpstr>Cambria Math</vt:lpstr>
      <vt:lpstr>Times New Roman</vt:lpstr>
      <vt:lpstr>Wingdings</vt:lpstr>
      <vt:lpstr>Výchozí návrh</vt:lpstr>
      <vt:lpstr>Elektroforetické techniky</vt:lpstr>
      <vt:lpstr>Osnova</vt:lpstr>
      <vt:lpstr>Elektroforéza</vt:lpstr>
      <vt:lpstr>Princip elektroforézy </vt:lpstr>
      <vt:lpstr>Princip elektroforézy</vt:lpstr>
      <vt:lpstr>Elektroforetická pohyblivost - µ</vt:lpstr>
      <vt:lpstr>    Technického uspořádání elektroforetické                aparatury</vt:lpstr>
      <vt:lpstr>Napájecí zdroj</vt:lpstr>
      <vt:lpstr> Pufry při elektroforéze </vt:lpstr>
      <vt:lpstr>Rozdělení elektroforetických technik</vt:lpstr>
      <vt:lpstr>Zónová elektroforéza</vt:lpstr>
      <vt:lpstr>Zónová elektroforéza</vt:lpstr>
      <vt:lpstr>Elektroforéza v agarózovém gelu</vt:lpstr>
      <vt:lpstr>Elektroforéza v polyakrylamidovém gelu</vt:lpstr>
      <vt:lpstr>Hlavní typy gelové elektroforézy </vt:lpstr>
      <vt:lpstr> Gelová nedenaturační elektroforéza </vt:lpstr>
      <vt:lpstr> Nativní gelová elektroforéza  </vt:lpstr>
      <vt:lpstr>Gelová denaturační elektroforéza</vt:lpstr>
      <vt:lpstr>SDS gelová elektroforéza</vt:lpstr>
      <vt:lpstr>SDS gelová  elektroforéza</vt:lpstr>
      <vt:lpstr>SDS gelová   elektroforéza</vt:lpstr>
      <vt:lpstr>Hlavní typy gelové elektroforézy</vt:lpstr>
      <vt:lpstr>Kontinuální  zónová elektroforéza </vt:lpstr>
      <vt:lpstr>Diskontinuální zónová elektroforéza</vt:lpstr>
      <vt:lpstr>Diskontinuální zónová elektroforéza</vt:lpstr>
      <vt:lpstr>Prezentace aplikace PowerPoint</vt:lpstr>
      <vt:lpstr>Rozdělení dle uspořádání  (orientace nosného média)</vt:lpstr>
      <vt:lpstr>Zpracování gelu po separaci - barveni gelů</vt:lpstr>
      <vt:lpstr>Zpracování gelu po separaci - barveni gelů</vt:lpstr>
      <vt:lpstr>Vyhodnocení elektroforeogramů – detekce a kvantifikace</vt:lpstr>
      <vt:lpstr>Denzitometrie</vt:lpstr>
      <vt:lpstr>Vyhodnocení elektroforeogramů – detekce a kvantifikace</vt:lpstr>
      <vt:lpstr>Vyhodnocení elektroforeogramů – detekce a kvantifikace</vt:lpstr>
      <vt:lpstr>Základní elektroforetické techniky</vt:lpstr>
      <vt:lpstr>Izoelektrická fokusace (IEF)</vt:lpstr>
      <vt:lpstr>Nábojové vlastnosti AK a bílkovin</vt:lpstr>
      <vt:lpstr>Analýza titračních křivek: gel s amfolyty - po IEF (vytvoření pH gradientu) otočíme gel o 90° a do žlábku naneseme analyzované bílkoviny, necháme probíhat elektroforézu. Kde je pI hledané bílkoviny? obr. z: Westermeier R. Electrophoresis in practice. Wiley-VCH, Weinheim 2005</vt:lpstr>
      <vt:lpstr>Izoelektrická fokusace (IEF)</vt:lpstr>
      <vt:lpstr>Izoelektrická fokusace (IEF)</vt:lpstr>
      <vt:lpstr>Izoelektrická fokusace (IEF)</vt:lpstr>
      <vt:lpstr>Izoelektrická fokusace (IEF)</vt:lpstr>
      <vt:lpstr>Izoelektrická fokusace (IEF)</vt:lpstr>
      <vt:lpstr>Dvojrozměrná elektroforéza (2-DE)</vt:lpstr>
      <vt:lpstr>Dvojrozměrná elektroforéza (2-DE)</vt:lpstr>
      <vt:lpstr>Dvojrozměrná elektroforéza (2-DE)</vt:lpstr>
      <vt:lpstr>Dvojrozměrná elektroforéza (2-DE)</vt:lpstr>
      <vt:lpstr>Dvojrozměrná elektroforéza (2-DE)</vt:lpstr>
      <vt:lpstr>Kapilární elektroforéza (CE = capillary electrophoresis)</vt:lpstr>
      <vt:lpstr>Kapilární elektroforéza - Elelktroosmotický tok (EOF) </vt:lpstr>
      <vt:lpstr>Kapilární elektroforéza - Elektroosmotický tok (EOF)</vt:lpstr>
      <vt:lpstr>Kapilární elektroforéza – technické uspořádání</vt:lpstr>
      <vt:lpstr>Kapilární elektroforéza – technické uspořádání</vt:lpstr>
      <vt:lpstr>Prezentace aplikace PowerPoint</vt:lpstr>
      <vt:lpstr>Praktické využití elektroforetických technik v klinické zdravotnické laboratoři</vt:lpstr>
      <vt:lpstr>Elektroforéza bílkovin krevního séra</vt:lpstr>
      <vt:lpstr>Elektroforéza bílkovin krevního séra - Gelová elektroforéza - SPE </vt:lpstr>
      <vt:lpstr>Elektroforéza bílkovin krevního séra - Gelová elektroforéza - SPE </vt:lpstr>
      <vt:lpstr>Elektroforéza bílkovin krevního séra - Gelová elektroforéza - SPE </vt:lpstr>
      <vt:lpstr>Elektroforéza bílkovin krevního séra - Gelová elektroforéza - SPE</vt:lpstr>
      <vt:lpstr> Elektroforéza bílkovin krevního séra: Vysokorozlišovací elektroforéza (HR  elektroforéza)</vt:lpstr>
      <vt:lpstr>Vysokorozlišovací elektroforéza (HR  elektroforéza)</vt:lpstr>
      <vt:lpstr>Prezentace aplikace PowerPoint</vt:lpstr>
      <vt:lpstr>Prezentace aplikace PowerPoint</vt:lpstr>
      <vt:lpstr>Elektroforéza bílkovin séra (pozice 2, 5, 7, 9-11, 13-16, 18, 20, 22, 24, 26, 28, 30) a moče (pozice 1, 3, 4, 6, 8, 12, 17, 19, 21, 23, 25, 27, 29) – Hydragel β1-β2 15/30 (Sebia) Paraprotein v pozicích 6 (moč), 16 (sérum), 20 (sérum), 22 (sérum), 23 (moč), 24 (sérum), 25 (moč – v beta frakci), 28 (sérum) a 30 (sérum); v sérech na pozicích 20, 22, 28 a 30 je patrná výrazná redukce polyklonálních gamaglobulinů; zvýšená frakce alfa2-globulinů v pozicích 2, 10, 24, 30 (séra)</vt:lpstr>
      <vt:lpstr>Screeningová imunofixace (Hydragel Penta 6/12 IF, Sebia) Elektroforetická stopa a vpravo od ní stopa stejného vzorku fixovaného s pentavalentním antisérem (G, A, M, kappa, lambda) pozitivní výsledek imunofixace M-Ig atypicky migrujícího v zóně alfa2-globulinů (horní řada, 4. stopa zleva – sérum), ve všech ostatních vzorcích je výsledek screeningové imunofixace negativní</vt:lpstr>
      <vt:lpstr>Elektroforéza bílkovin krevního séra: Elektroforéza s následnou imunofixací</vt:lpstr>
      <vt:lpstr>Elektroforéza s následnou imunofixací</vt:lpstr>
      <vt:lpstr>Elektroforéza s následnou imunofixací</vt:lpstr>
      <vt:lpstr>Typizace paraproteinu – elektroforéza s následnou imunofixací ELP – elektroforéza s fixací všech bílkovin; G, A, M, K, L – stopy se selektivní fixací antiséry proti řetězcům γ, α, μ, κ, λ vlevo dole: volné kappa v moči; vpravo dole: fyziologický nález (polyklonální Ig); vlevo nahoře: paraprotein IgMκ v séru; vpravo nahoře: volné κ v moči u téhož pacienta</vt:lpstr>
      <vt:lpstr>Elektroforéza s následnou imunofixací</vt:lpstr>
      <vt:lpstr>Elektroforéza bílkovin moče (UPE = urine protein electrophoresis)</vt:lpstr>
      <vt:lpstr>Elektroforéza bílkovin moče (UPE = urine protein electrophoresis)</vt:lpstr>
      <vt:lpstr>Gelová elektroforéza na agarózovém gelu v kombinaci s protilátkami proti vybraným proteinům</vt:lpstr>
      <vt:lpstr>Gelová elektroforéza na agarózovém gelu v kombinaci s protilátkami proti vybraným proteinům</vt:lpstr>
      <vt:lpstr>Gelová elektroforéza na agarózovém gelu v kombinaci s protilátkami proti vybraným proteinům</vt:lpstr>
      <vt:lpstr>SDS –  elektroforéza na agarózovém (SDS AGE)  nebo polyakrylamidovém gelu (SDS PAGE)</vt:lpstr>
      <vt:lpstr>SDS –  elektroforéza na agarózovém (SDS AGE)  nebo polyakrylamidovém gelu (SDS PAGE)</vt:lpstr>
      <vt:lpstr>SDS –  elektroforéza na agarózovém (SDS AGE)  nebo polyakrylamidovém gelu (SDS PAGE)</vt:lpstr>
      <vt:lpstr>Elektroforéza bílkovin moče – klinický význam</vt:lpstr>
      <vt:lpstr>Elektroforéza  bílkovin mozkomíšního moku</vt:lpstr>
      <vt:lpstr>Elektroforéza  bílkovin mozkomíšního moku</vt:lpstr>
      <vt:lpstr>Prezentace aplikace PowerPoint</vt:lpstr>
      <vt:lpstr>Prezentace aplikace PowerPoint</vt:lpstr>
      <vt:lpstr>Typy IEF nálezu: IF (Sebia) typ 1 – typ 2 – typ 3 – typ 4 – typ 5 dvojice likvor (vlevo), sérum (vpravo)</vt:lpstr>
      <vt:lpstr>IEF v polyakrylamidovém gelu (Pannewitz-Makaj K et al, Diagnostics 2021, 11(1): 37)</vt:lpstr>
      <vt:lpstr>Prezentace aplikace PowerPoint</vt:lpstr>
      <vt:lpstr>  HYDRAGEL 6 β2 TRANSFERRIN (SEBIA) </vt:lpstr>
      <vt:lpstr>Prezentace aplikace PowerPoint</vt:lpstr>
      <vt:lpstr>Hodnocení</vt:lpstr>
      <vt:lpstr>Prezentace aplikace PowerPoint</vt:lpstr>
      <vt:lpstr>Vertikální fotometrie - uspořádání absorpční fotometrie, při které paprsek prochází kyvetou vertikálně</vt:lpstr>
      <vt:lpstr>Reflexní fotometrie</vt:lpstr>
      <vt:lpstr>Prezentace aplikace PowerPoint</vt:lpstr>
    </vt:vector>
  </TitlesOfParts>
  <Company>Fakultni Nemocnice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Elektroforetické techniky</dc:title>
  <dc:creator>83199</dc:creator>
  <cp:lastModifiedBy>Zeman David</cp:lastModifiedBy>
  <cp:revision>111</cp:revision>
  <cp:lastPrinted>2018-04-05T04:45:58Z</cp:lastPrinted>
  <dcterms:created xsi:type="dcterms:W3CDTF">2011-09-06T08:02:03Z</dcterms:created>
  <dcterms:modified xsi:type="dcterms:W3CDTF">2021-04-12T08:21:34Z</dcterms:modified>
</cp:coreProperties>
</file>