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2" r:id="rId4"/>
    <p:sldId id="265" r:id="rId5"/>
    <p:sldId id="263" r:id="rId6"/>
    <p:sldId id="258" r:id="rId7"/>
    <p:sldId id="266" r:id="rId8"/>
    <p:sldId id="269" r:id="rId9"/>
    <p:sldId id="267" r:id="rId10"/>
    <p:sldId id="268" r:id="rId11"/>
    <p:sldId id="264" r:id="rId12"/>
    <p:sldId id="259" r:id="rId13"/>
    <p:sldId id="260" r:id="rId14"/>
    <p:sldId id="271" r:id="rId15"/>
    <p:sldId id="270" r:id="rId16"/>
    <p:sldId id="273" r:id="rId17"/>
    <p:sldId id="282" r:id="rId18"/>
    <p:sldId id="283" r:id="rId19"/>
    <p:sldId id="284" r:id="rId20"/>
    <p:sldId id="285" r:id="rId21"/>
    <p:sldId id="286" r:id="rId22"/>
    <p:sldId id="274" r:id="rId23"/>
    <p:sldId id="290" r:id="rId24"/>
    <p:sldId id="280" r:id="rId25"/>
    <p:sldId id="295" r:id="rId26"/>
    <p:sldId id="294" r:id="rId27"/>
    <p:sldId id="296" r:id="rId28"/>
    <p:sldId id="288" r:id="rId29"/>
    <p:sldId id="289" r:id="rId30"/>
    <p:sldId id="287" r:id="rId31"/>
    <p:sldId id="293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2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A7616-888C-4B51-9517-6D4D4AC9CBF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FD55E-DA78-4389-ADCD-BCD5A333D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3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FD55E-DA78-4389-ADCD-BCD5A333D19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1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1. 3. 2021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1. 3. 2021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Správná laboratorní praxe (</a:t>
            </a:r>
            <a:r>
              <a:rPr lang="cs-CZ" dirty="0" err="1"/>
              <a:t>SLP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9368" y="4077072"/>
            <a:ext cx="6400800" cy="1752600"/>
          </a:xfrm>
        </p:spPr>
        <p:txBody>
          <a:bodyPr/>
          <a:lstStyle/>
          <a:p>
            <a:r>
              <a:rPr lang="cs-CZ" dirty="0"/>
              <a:t>Ondřej </a:t>
            </a:r>
            <a:r>
              <a:rPr lang="cs-CZ" dirty="0" err="1"/>
              <a:t>Wiewiorka</a:t>
            </a:r>
            <a:endParaRPr lang="en-GB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27809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laboratory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 (</a:t>
            </a:r>
            <a:r>
              <a:rPr lang="cs-CZ" dirty="0" err="1"/>
              <a:t>GLP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9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615A01D-BDA6-4CC3-AA8E-FDB6D113B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ISO 15189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62D545-0DB9-4AA4-AF26-2D8EF97B0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7308304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altLang="cs-CZ"/>
              <a:t>Speciálně pro zdravotnické laboratoře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/>
              <a:t>Požadavky na odbornou způsobilost a kvalita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/>
              <a:t>Plní požadavky pacientů a klin. personálu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/>
              <a:t>Proti předchozím normám zaměřena na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   mimolaboratorní,  preanalytickou a postanalytickou fázi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   ochranu pacienta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   etiku v laboratorní medicíně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   pracovní prostředí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altLang="cs-CZ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CF04B1-6074-45E9-9C9D-92661C1BE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67" y="4221088"/>
            <a:ext cx="441275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Akreditace laboratoří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/>
              <a:t>Mezinárodně platné uznání způsobilosti vykonávat určitou činnost, případně tuto činnost provádět na zaručené úrovni</a:t>
            </a:r>
          </a:p>
          <a:p>
            <a:r>
              <a:rPr lang="cs-CZ"/>
              <a:t>Dobrovolná (ale doporučená)</a:t>
            </a:r>
          </a:p>
          <a:p>
            <a:r>
              <a:rPr lang="cs-CZ"/>
              <a:t>Dle </a:t>
            </a:r>
            <a:r>
              <a:rPr lang="cs-CZ" dirty="0"/>
              <a:t>ISO 15189 (dříve ISO 17025)</a:t>
            </a:r>
          </a:p>
          <a:p>
            <a:pPr lvl="1"/>
            <a:r>
              <a:rPr lang="cs-CZ" dirty="0"/>
              <a:t>odborná způsobilost laboratorní služby</a:t>
            </a:r>
          </a:p>
          <a:p>
            <a:pPr lvl="1"/>
            <a:r>
              <a:rPr lang="cs-CZ" dirty="0"/>
              <a:t>provoz systému kvality (udržení a zlepšování)</a:t>
            </a:r>
          </a:p>
          <a:p>
            <a:pPr lvl="2"/>
            <a:r>
              <a:rPr lang="cs-CZ" dirty="0" err="1"/>
              <a:t>EHK</a:t>
            </a:r>
            <a:r>
              <a:rPr lang="cs-CZ" dirty="0"/>
              <a:t>, </a:t>
            </a:r>
            <a:r>
              <a:rPr lang="cs-CZ" dirty="0" err="1"/>
              <a:t>IKK</a:t>
            </a:r>
            <a:endParaRPr lang="cs-CZ" dirty="0"/>
          </a:p>
          <a:p>
            <a:pPr lvl="2"/>
            <a:r>
              <a:rPr lang="cs-CZ" dirty="0"/>
              <a:t>management jakosti</a:t>
            </a:r>
          </a:p>
          <a:p>
            <a:pPr lvl="1"/>
            <a:r>
              <a:rPr lang="cs-CZ" dirty="0"/>
              <a:t>aktivní podíl na zdravotní péči</a:t>
            </a:r>
          </a:p>
        </p:txBody>
      </p:sp>
    </p:spTree>
    <p:extLst>
      <p:ext uri="{BB962C8B-B14F-4D97-AF65-F5344CB8AC3E}">
        <p14:creationId xmlns:p14="http://schemas.microsoft.com/office/powerpoint/2010/main" val="143875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r="25607" b="22819"/>
          <a:stretch/>
        </p:blipFill>
        <p:spPr bwMode="auto">
          <a:xfrm>
            <a:off x="2080553" y="0"/>
            <a:ext cx="706344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 rot="16200000">
            <a:off x="-2388722" y="2388723"/>
            <a:ext cx="6858004" cy="2080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/>
              <a:t>Varianta A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440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1777" r="25794" b="22921"/>
          <a:stretch/>
        </p:blipFill>
        <p:spPr bwMode="auto">
          <a:xfrm>
            <a:off x="2142637" y="1"/>
            <a:ext cx="699677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 rot="16200000">
            <a:off x="-2388722" y="2388723"/>
            <a:ext cx="6858004" cy="2080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/>
              <a:t>Varianta B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87220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A8B40-1A92-4F3B-BEB8-EAAB82E4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na to?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387312-5FAF-422D-BAED-C2728277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Ustanovení řídící pracovní skupiny</a:t>
            </a:r>
          </a:p>
          <a:p>
            <a:r>
              <a:rPr lang="cs-CZ"/>
              <a:t>Porovnání stávajícího stavu řízení dokumentace s požadavky normy</a:t>
            </a:r>
          </a:p>
          <a:p>
            <a:r>
              <a:rPr lang="cs-CZ"/>
              <a:t>Stanovení časového plánu</a:t>
            </a:r>
          </a:p>
          <a:p>
            <a:r>
              <a:rPr lang="cs-CZ"/>
              <a:t>Vytvoření požadované dokumentace</a:t>
            </a:r>
          </a:p>
          <a:p>
            <a:r>
              <a:rPr lang="cs-CZ"/>
              <a:t>Vstupní audit</a:t>
            </a:r>
          </a:p>
          <a:p>
            <a:r>
              <a:rPr lang="cs-CZ"/>
              <a:t>Pravidelný reaudit</a:t>
            </a:r>
          </a:p>
        </p:txBody>
      </p:sp>
    </p:spTree>
    <p:extLst>
      <p:ext uri="{BB962C8B-B14F-4D97-AF65-F5344CB8AC3E}">
        <p14:creationId xmlns:p14="http://schemas.microsoft.com/office/powerpoint/2010/main" val="3964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AE0C13FF-311C-4E05-9603-B0C52DA42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cs-CZ" altLang="cs-CZ" sz="4000"/>
            </a:br>
            <a:r>
              <a:rPr lang="cs-CZ" altLang="cs-CZ" sz="3600" b="1"/>
              <a:t>Ustanovení řídící pracovní skupiny </a:t>
            </a:r>
            <a:br>
              <a:rPr lang="cs-CZ" altLang="cs-CZ" sz="3600" b="1"/>
            </a:br>
            <a:endParaRPr lang="cs-CZ" altLang="cs-CZ" sz="3600" b="1"/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356783AE-B68A-4F85-99C3-15FD7C923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800">
                <a:solidFill>
                  <a:srgbClr val="CC3300"/>
                </a:solidFill>
              </a:rPr>
              <a:t>Jmenování klíčových funkcí</a:t>
            </a:r>
            <a:br>
              <a:rPr lang="cs-CZ" altLang="cs-CZ"/>
            </a:br>
            <a:r>
              <a:rPr lang="cs-CZ" altLang="cs-CZ" sz="2400"/>
              <a:t>- manažer jakosti	- kvalita produktu</a:t>
            </a:r>
            <a:br>
              <a:rPr lang="cs-CZ" altLang="cs-CZ" sz="2400"/>
            </a:br>
            <a:r>
              <a:rPr lang="cs-CZ" altLang="cs-CZ" sz="2400"/>
              <a:t>- dokumentátor	- rozsah, forma dokumentace</a:t>
            </a:r>
            <a:br>
              <a:rPr lang="cs-CZ" altLang="cs-CZ" sz="2400"/>
            </a:br>
            <a:r>
              <a:rPr lang="cs-CZ" altLang="cs-CZ" sz="2400"/>
              <a:t>- metrolog		- metodika analytických vyšetření</a:t>
            </a:r>
            <a:br>
              <a:rPr lang="cs-CZ" altLang="cs-CZ" sz="2400"/>
            </a:br>
            <a:r>
              <a:rPr lang="cs-CZ" altLang="cs-CZ" sz="2400"/>
              <a:t>- interní auditoři	- kontrola</a:t>
            </a:r>
            <a:br>
              <a:rPr lang="cs-CZ" altLang="cs-CZ" sz="2400"/>
            </a:br>
            <a:r>
              <a:rPr lang="cs-CZ" altLang="cs-CZ" sz="2400"/>
              <a:t>- případně další  (např. pracovník pověřený interní   </a:t>
            </a:r>
            <a:br>
              <a:rPr lang="cs-CZ" altLang="cs-CZ" sz="2400"/>
            </a:br>
            <a:r>
              <a:rPr lang="cs-CZ" altLang="cs-CZ" sz="2400"/>
              <a:t>  kontrolou kvality..)</a:t>
            </a:r>
          </a:p>
          <a:p>
            <a:pPr>
              <a:lnSpc>
                <a:spcPct val="90000"/>
              </a:lnSpc>
            </a:pPr>
            <a:r>
              <a:rPr lang="cs-CZ" altLang="cs-CZ" sz="2800">
                <a:solidFill>
                  <a:srgbClr val="CC3300"/>
                </a:solidFill>
              </a:rPr>
              <a:t>Pravidelné porady</a:t>
            </a:r>
            <a:r>
              <a:rPr lang="cs-CZ" altLang="cs-CZ"/>
              <a:t> </a:t>
            </a:r>
            <a:r>
              <a:rPr lang="cs-CZ" altLang="cs-CZ" sz="2400"/>
              <a:t>(rady jakosti) - mimo pracovní porady za účasti všech vedoucích pracovníků se  zápisem. Úkolem všech členů rady  je seznamování  všech  zaměstnanců  s  důležitosti plnit požadavky normy</a:t>
            </a:r>
          </a:p>
        </p:txBody>
      </p:sp>
    </p:spTree>
    <p:extLst>
      <p:ext uri="{BB962C8B-B14F-4D97-AF65-F5344CB8AC3E}">
        <p14:creationId xmlns:p14="http://schemas.microsoft.com/office/powerpoint/2010/main" val="11703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2BFAA-2A51-4A30-97E0-CAD4A984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Požadovaná dokumentace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26FEC2-6C51-4754-9175-798C469D6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cs-CZ" altLang="cs-CZ" sz="3600" b="1">
                <a:solidFill>
                  <a:srgbClr val="CC3300"/>
                </a:solidFill>
              </a:rPr>
              <a:t>Záznamy</a:t>
            </a:r>
            <a:r>
              <a:rPr lang="cs-CZ" altLang="cs-CZ" sz="3600">
                <a:solidFill>
                  <a:srgbClr val="CC3300"/>
                </a:solidFill>
              </a:rPr>
              <a:t> </a:t>
            </a:r>
            <a:r>
              <a:rPr lang="cs-CZ" altLang="cs-CZ" sz="3600"/>
              <a:t>- </a:t>
            </a:r>
            <a:r>
              <a:rPr lang="cs-CZ" altLang="cs-CZ"/>
              <a:t>poskytují důkazy o vykonaných činnostech</a:t>
            </a:r>
          </a:p>
          <a:p>
            <a:pPr>
              <a:buFontTx/>
              <a:buNone/>
            </a:pPr>
            <a:r>
              <a:rPr lang="cs-CZ" altLang="cs-CZ"/>
              <a:t>Identifikace, ukládání, ochrana, dohledání, doba uchovávání, vypořádání záznamu </a:t>
            </a:r>
          </a:p>
          <a:p>
            <a:pPr>
              <a:buFontTx/>
              <a:buNone/>
            </a:pPr>
            <a:r>
              <a:rPr lang="cs-CZ" altLang="cs-CZ"/>
              <a:t>   </a:t>
            </a:r>
          </a:p>
          <a:p>
            <a:pPr>
              <a:buFontTx/>
              <a:buNone/>
            </a:pPr>
            <a:r>
              <a:rPr lang="cs-CZ" altLang="cs-CZ" sz="3600" b="1">
                <a:solidFill>
                  <a:srgbClr val="CC3300"/>
                </a:solidFill>
              </a:rPr>
              <a:t>Povinné záznamy </a:t>
            </a:r>
            <a:r>
              <a:rPr lang="cs-CZ" altLang="cs-CZ"/>
              <a:t>– požadované normou:</a:t>
            </a:r>
          </a:p>
          <a:p>
            <a:pPr>
              <a:buFontTx/>
              <a:buNone/>
            </a:pPr>
            <a:r>
              <a:rPr lang="cs-CZ" altLang="cs-CZ"/>
              <a:t>např.: zápisy z auditů, přezkoumání, nápravná a preventivní opatření, záznamy o kalibraci, výpisy z analyzátoru, zápisy o údržbě, záznamy o vzdělávání, žádanky…</a:t>
            </a:r>
            <a:br>
              <a:rPr lang="cs-CZ" altLang="cs-CZ"/>
            </a:br>
            <a:r>
              <a:rPr lang="cs-CZ" altLang="cs-CZ"/>
              <a:t>- povinné záznamy musí mít definovanou dobu uchovávání (požadavky organizace, skartační řád)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026">
            <a:extLst>
              <a:ext uri="{FF2B5EF4-FFF2-40B4-BE49-F238E27FC236}">
                <a16:creationId xmlns:a16="http://schemas.microsoft.com/office/drawing/2014/main" id="{86D0C7F7-BC65-4B4D-82A8-002B95A9ED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098375"/>
              </p:ext>
            </p:extLst>
          </p:nvPr>
        </p:nvGraphicFramePr>
        <p:xfrm>
          <a:off x="166688" y="557213"/>
          <a:ext cx="8812212" cy="574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st" r:id="rId2" imgW="8810854" imgH="5743956" progId="Excel.Sheet.8">
                  <p:embed/>
                </p:oleObj>
              </mc:Choice>
              <mc:Fallback>
                <p:oleObj name="list" r:id="rId2" imgW="8810854" imgH="5743956" progId="Excel.Sheet.8">
                  <p:embed/>
                  <p:pic>
                    <p:nvPicPr>
                      <p:cNvPr id="40962" name="Object 1026">
                        <a:extLst>
                          <a:ext uri="{FF2B5EF4-FFF2-40B4-BE49-F238E27FC236}">
                            <a16:creationId xmlns:a16="http://schemas.microsoft.com/office/drawing/2014/main" id="{86D0C7F7-BC65-4B4D-82A8-002B95A9E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7213"/>
                        <a:ext cx="8812212" cy="57451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28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1026">
            <a:extLst>
              <a:ext uri="{FF2B5EF4-FFF2-40B4-BE49-F238E27FC236}">
                <a16:creationId xmlns:a16="http://schemas.microsoft.com/office/drawing/2014/main" id="{EB4F4368-4657-4018-BDBE-F6E7C2319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54743"/>
              </p:ext>
            </p:extLst>
          </p:nvPr>
        </p:nvGraphicFramePr>
        <p:xfrm>
          <a:off x="2057400" y="228600"/>
          <a:ext cx="49530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st" r:id="rId2" imgW="5496154" imgH="9277807" progId="Excel.Sheet.8">
                  <p:embed/>
                </p:oleObj>
              </mc:Choice>
              <mc:Fallback>
                <p:oleObj name="list" r:id="rId2" imgW="5496154" imgH="9277807" progId="Excel.Sheet.8">
                  <p:embed/>
                  <p:pic>
                    <p:nvPicPr>
                      <p:cNvPr id="41986" name="Object 1026">
                        <a:extLst>
                          <a:ext uri="{FF2B5EF4-FFF2-40B4-BE49-F238E27FC236}">
                            <a16:creationId xmlns:a16="http://schemas.microsoft.com/office/drawing/2014/main" id="{EB4F4368-4657-4018-BDBE-F6E7C2319F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"/>
                        <a:ext cx="49530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931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>
            <a:extLst>
              <a:ext uri="{FF2B5EF4-FFF2-40B4-BE49-F238E27FC236}">
                <a16:creationId xmlns:a16="http://schemas.microsoft.com/office/drawing/2014/main" id="{FADEA2CF-4D6A-42EF-A9DC-17B77F956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514709"/>
              </p:ext>
            </p:extLst>
          </p:nvPr>
        </p:nvGraphicFramePr>
        <p:xfrm>
          <a:off x="1447800" y="304800"/>
          <a:ext cx="5981700" cy="849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984240" imgH="8503920" progId="Word.Document.8">
                  <p:embed/>
                </p:oleObj>
              </mc:Choice>
              <mc:Fallback>
                <p:oleObj name="dokument" r:id="rId2" imgW="5984240" imgH="8503920" progId="Word.Document.8">
                  <p:embed/>
                  <p:pic>
                    <p:nvPicPr>
                      <p:cNvPr id="43010" name="Object 2">
                        <a:extLst>
                          <a:ext uri="{FF2B5EF4-FFF2-40B4-BE49-F238E27FC236}">
                            <a16:creationId xmlns:a16="http://schemas.microsoft.com/office/drawing/2014/main" id="{FADEA2CF-4D6A-42EF-A9DC-17B77F9565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"/>
                        <a:ext cx="5981700" cy="849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11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to je?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Soubor pravidel pro laboratorní práci, které mají zajistit kvalitní výsledky</a:t>
            </a:r>
          </a:p>
          <a:p>
            <a:r>
              <a:rPr lang="cs-CZ" dirty="0"/>
              <a:t>Zahrnují požadavky na </a:t>
            </a:r>
          </a:p>
          <a:p>
            <a:pPr lvl="1"/>
            <a:r>
              <a:rPr lang="cs-CZ" dirty="0"/>
              <a:t>dokumentaci postupů (</a:t>
            </a:r>
            <a:r>
              <a:rPr lang="cs-CZ" dirty="0" err="1"/>
              <a:t>pre</a:t>
            </a:r>
            <a:r>
              <a:rPr lang="cs-CZ" dirty="0"/>
              <a:t>-, post-, a analytiky)</a:t>
            </a:r>
          </a:p>
          <a:p>
            <a:pPr lvl="1"/>
            <a:r>
              <a:rPr lang="cs-CZ" dirty="0"/>
              <a:t>zajištění kontroly kvality</a:t>
            </a:r>
          </a:p>
          <a:p>
            <a:pPr lvl="1"/>
            <a:r>
              <a:rPr lang="cs-CZ" dirty="0"/>
              <a:t>neustálé zlepšování systému</a:t>
            </a:r>
          </a:p>
          <a:p>
            <a:pPr lvl="1"/>
            <a:r>
              <a:rPr lang="cs-CZ" dirty="0"/>
              <a:t>archivaci dat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73" y="1556792"/>
            <a:ext cx="3553243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5">
            <a:extLst>
              <a:ext uri="{FF2B5EF4-FFF2-40B4-BE49-F238E27FC236}">
                <a16:creationId xmlns:a16="http://schemas.microsoft.com/office/drawing/2014/main" id="{D6149DA6-962E-4C0D-8045-F731EDAEE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593075"/>
              </p:ext>
            </p:extLst>
          </p:nvPr>
        </p:nvGraphicFramePr>
        <p:xfrm>
          <a:off x="1828800" y="127000"/>
          <a:ext cx="6019800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6024880" imgH="6731000" progId="Word.Document.8">
                  <p:embed/>
                </p:oleObj>
              </mc:Choice>
              <mc:Fallback>
                <p:oleObj name="dokument" r:id="rId2" imgW="6024880" imgH="6731000" progId="Word.Document.8">
                  <p:embed/>
                  <p:pic>
                    <p:nvPicPr>
                      <p:cNvPr id="44034" name="Object 5">
                        <a:extLst>
                          <a:ext uri="{FF2B5EF4-FFF2-40B4-BE49-F238E27FC236}">
                            <a16:creationId xmlns:a16="http://schemas.microsoft.com/office/drawing/2014/main" id="{D6149DA6-962E-4C0D-8045-F731EDAEED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7000"/>
                        <a:ext cx="6019800" cy="673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470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5">
            <a:extLst>
              <a:ext uri="{FF2B5EF4-FFF2-40B4-BE49-F238E27FC236}">
                <a16:creationId xmlns:a16="http://schemas.microsoft.com/office/drawing/2014/main" id="{8E01021A-9005-4246-BB8C-86F93C948E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432686"/>
              </p:ext>
            </p:extLst>
          </p:nvPr>
        </p:nvGraphicFramePr>
        <p:xfrm>
          <a:off x="1676400" y="152400"/>
          <a:ext cx="58674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991860" imgH="5930900" progId="Word.Document.8">
                  <p:embed/>
                </p:oleObj>
              </mc:Choice>
              <mc:Fallback>
                <p:oleObj name="dokument" r:id="rId2" imgW="5991860" imgH="5930900" progId="Word.Document.8">
                  <p:embed/>
                  <p:pic>
                    <p:nvPicPr>
                      <p:cNvPr id="45058" name="Object 5">
                        <a:extLst>
                          <a:ext uri="{FF2B5EF4-FFF2-40B4-BE49-F238E27FC236}">
                            <a16:creationId xmlns:a16="http://schemas.microsoft.com/office/drawing/2014/main" id="{8E01021A-9005-4246-BB8C-86F93C948E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58674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00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4BF19-172E-4534-BFE1-6F486B23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altLang="cs-CZ" sz="6600">
                <a:solidFill>
                  <a:schemeClr val="folHlink"/>
                </a:solidFill>
              </a:rPr>
            </a:br>
            <a:r>
              <a:rPr lang="cs-CZ" altLang="cs-CZ" b="1"/>
              <a:t>Dokumentace systému řízení kvality podle požadavků normy </a:t>
            </a:r>
            <a:br>
              <a:rPr lang="cs-CZ" altLang="cs-CZ" b="1"/>
            </a:b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A6854B-02AB-4D49-86C1-E157B03D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altLang="cs-CZ"/>
              <a:t>Dokumentace</a:t>
            </a:r>
            <a:r>
              <a:rPr lang="cs-CZ" altLang="cs-CZ" sz="3600"/>
              <a:t> </a:t>
            </a:r>
            <a:r>
              <a:rPr lang="cs-CZ" altLang="cs-CZ" sz="2800"/>
              <a:t>(směrnice o dokumentaci a záznamech)</a:t>
            </a:r>
            <a:br>
              <a:rPr lang="cs-CZ" altLang="cs-CZ" sz="2800"/>
            </a:br>
            <a:br>
              <a:rPr lang="cs-CZ" altLang="cs-CZ" sz="2800"/>
            </a:br>
            <a:r>
              <a:rPr lang="cs-CZ" altLang="cs-CZ" sz="3600" b="1"/>
              <a:t>III.úroveň</a:t>
            </a:r>
            <a:r>
              <a:rPr lang="cs-CZ" altLang="cs-CZ" b="1"/>
              <a:t> </a:t>
            </a:r>
            <a:r>
              <a:rPr lang="cs-CZ" altLang="cs-CZ" sz="3600"/>
              <a:t>- základní podrobné pracovní postupy, instrukce a záznamy </a:t>
            </a:r>
            <a:r>
              <a:rPr lang="cs-CZ" altLang="cs-CZ"/>
              <a:t>(SOPV,SOPT…)</a:t>
            </a:r>
            <a:br>
              <a:rPr lang="cs-CZ" altLang="cs-CZ" sz="3600"/>
            </a:br>
            <a:r>
              <a:rPr lang="cs-CZ" altLang="cs-CZ" sz="3600" b="1"/>
              <a:t>II.úroveň</a:t>
            </a:r>
            <a:r>
              <a:rPr lang="cs-CZ" altLang="cs-CZ" sz="3600"/>
              <a:t> - směrnice </a:t>
            </a:r>
            <a:br>
              <a:rPr lang="cs-CZ" altLang="cs-CZ" sz="3600"/>
            </a:br>
            <a:r>
              <a:rPr lang="cs-CZ" altLang="cs-CZ" sz="3600"/>
              <a:t>  - </a:t>
            </a:r>
            <a:r>
              <a:rPr lang="cs-CZ" altLang="cs-CZ"/>
              <a:t>obecné předpisy pro procesy a postupy</a:t>
            </a:r>
            <a:br>
              <a:rPr lang="cs-CZ" altLang="cs-CZ"/>
            </a:br>
            <a:r>
              <a:rPr lang="cs-CZ" altLang="cs-CZ" sz="3600" b="1"/>
              <a:t>I.úroveň</a:t>
            </a:r>
            <a:r>
              <a:rPr lang="cs-CZ" altLang="cs-CZ"/>
              <a:t> </a:t>
            </a:r>
            <a:r>
              <a:rPr lang="cs-CZ" altLang="cs-CZ" sz="3600"/>
              <a:t>- příručka kvality- vrcholový dokument</a:t>
            </a:r>
            <a:br>
              <a:rPr lang="cs-CZ" altLang="cs-CZ" sz="3600"/>
            </a:br>
            <a:r>
              <a:rPr lang="cs-CZ" altLang="cs-CZ" sz="3600"/>
              <a:t> </a:t>
            </a:r>
            <a:r>
              <a:rPr lang="cs-CZ" altLang="cs-CZ"/>
              <a:t>- oblast použití SŘK</a:t>
            </a:r>
            <a:br>
              <a:rPr lang="cs-CZ" altLang="cs-CZ"/>
            </a:br>
            <a:r>
              <a:rPr lang="cs-CZ" altLang="cs-CZ"/>
              <a:t> - dokumentované postupy vytvořené pro SŘK</a:t>
            </a:r>
            <a:br>
              <a:rPr lang="cs-CZ" altLang="cs-CZ"/>
            </a:br>
            <a:r>
              <a:rPr lang="cs-CZ" altLang="cs-CZ"/>
              <a:t> - popis vzájemného působení mezi prvky a </a:t>
            </a:r>
            <a:br>
              <a:rPr lang="cs-CZ" altLang="cs-CZ"/>
            </a:br>
            <a:r>
              <a:rPr lang="cs-CZ" altLang="cs-CZ"/>
              <a:t>   procesy SŘK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2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9B328F8-413E-4AC7-9C5E-B3FBCC5C6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Příručka kvality</a:t>
            </a:r>
            <a:endParaRPr lang="cs-CZ" altLang="cs-CZ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F30FBE-ED15-45BF-9E2E-97CC5A7DD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altLang="cs-CZ" dirty="0"/>
              <a:t>Oblast použití systému </a:t>
            </a:r>
            <a:r>
              <a:rPr lang="cs-CZ" altLang="cs-CZ" dirty="0" err="1"/>
              <a:t>SŘK</a:t>
            </a:r>
            <a:r>
              <a:rPr lang="cs-CZ" altLang="cs-CZ" dirty="0"/>
              <a:t> (př. </a:t>
            </a:r>
            <a:r>
              <a:rPr lang="cs-CZ" altLang="cs-CZ" dirty="0" err="1"/>
              <a:t>OKB</a:t>
            </a:r>
            <a:r>
              <a:rPr lang="cs-CZ" altLang="cs-CZ" dirty="0"/>
              <a:t> + popis, co zajišťuje)</a:t>
            </a:r>
          </a:p>
          <a:p>
            <a:pPr>
              <a:buFontTx/>
              <a:buChar char="-"/>
            </a:pPr>
            <a:r>
              <a:rPr lang="cs-CZ" altLang="cs-CZ" dirty="0"/>
              <a:t>Dokumentované postupy nebo odkaz na ně</a:t>
            </a:r>
          </a:p>
          <a:p>
            <a:pPr>
              <a:buFontTx/>
              <a:buChar char="-"/>
            </a:pPr>
            <a:r>
              <a:rPr lang="cs-CZ" altLang="cs-CZ" dirty="0"/>
              <a:t>Popis vzájemného působení mezi procesy </a:t>
            </a:r>
            <a:r>
              <a:rPr lang="cs-CZ" altLang="cs-CZ" dirty="0" err="1"/>
              <a:t>SŘK</a:t>
            </a: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31262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688AEF95-6312-44FA-9322-FC65092AE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b="1" dirty="0"/>
              <a:t>Směrnice</a:t>
            </a:r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2D1A9C6C-DDC5-4587-81C7-93B090D2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cs-CZ" dirty="0">
                <a:solidFill>
                  <a:srgbClr val="CC3300"/>
                </a:solidFill>
              </a:rPr>
              <a:t>	- Organizační řád</a:t>
            </a:r>
            <a:r>
              <a:rPr lang="cs-CZ" altLang="cs-CZ" dirty="0"/>
              <a:t> </a:t>
            </a:r>
            <a:r>
              <a:rPr lang="cs-CZ" altLang="cs-CZ" sz="2400" dirty="0"/>
              <a:t>(zařazení laboratoře  do </a:t>
            </a:r>
            <a:br>
              <a:rPr lang="cs-CZ" altLang="cs-CZ" sz="2400" dirty="0"/>
            </a:br>
            <a:r>
              <a:rPr lang="cs-CZ" altLang="cs-CZ" sz="2400" dirty="0"/>
              <a:t>   struktury nemocnice – organizační schéma)</a:t>
            </a:r>
            <a:br>
              <a:rPr lang="cs-CZ" altLang="cs-CZ" sz="2400" dirty="0"/>
            </a:br>
            <a:r>
              <a:rPr lang="cs-CZ" altLang="cs-CZ" dirty="0">
                <a:solidFill>
                  <a:srgbClr val="CC3300"/>
                </a:solidFill>
              </a:rPr>
              <a:t>- Provozní řád</a:t>
            </a:r>
            <a:br>
              <a:rPr lang="cs-CZ" altLang="cs-CZ" dirty="0"/>
            </a:br>
            <a:r>
              <a:rPr lang="cs-CZ" altLang="cs-CZ" dirty="0">
                <a:solidFill>
                  <a:srgbClr val="CC3300"/>
                </a:solidFill>
              </a:rPr>
              <a:t>-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CC3300"/>
                </a:solidFill>
              </a:rPr>
              <a:t>Hygienický a epidemiologický řád</a:t>
            </a:r>
            <a:br>
              <a:rPr lang="cs-CZ" altLang="cs-CZ" dirty="0"/>
            </a:br>
            <a:r>
              <a:rPr lang="cs-CZ" altLang="cs-CZ" dirty="0">
                <a:solidFill>
                  <a:srgbClr val="CC3300"/>
                </a:solidFill>
              </a:rPr>
              <a:t>-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CC3300"/>
                </a:solidFill>
              </a:rPr>
              <a:t>Bezpečnost práce a požární ochrana</a:t>
            </a:r>
            <a:br>
              <a:rPr lang="cs-CZ" altLang="cs-CZ" dirty="0"/>
            </a:b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8533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762D7-FC4C-494E-9974-1C4913E8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Standardní operační postupy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EF84F2-4A99-4CFC-9974-C683FBCE0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cs-CZ" altLang="cs-CZ" b="1">
                <a:solidFill>
                  <a:srgbClr val="CC3300"/>
                </a:solidFill>
              </a:rPr>
              <a:t>SOPV</a:t>
            </a:r>
            <a:r>
              <a:rPr lang="cs-CZ" altLang="cs-CZ" sz="3600">
                <a:solidFill>
                  <a:srgbClr val="CC3300"/>
                </a:solidFill>
              </a:rPr>
              <a:t> </a:t>
            </a:r>
            <a:r>
              <a:rPr lang="cs-CZ" altLang="cs-CZ"/>
              <a:t>– standardní operační postup vyšetření popisuje veškeré potřebné informace pro provedení vyšetření</a:t>
            </a:r>
            <a:br>
              <a:rPr lang="cs-CZ" altLang="cs-CZ"/>
            </a:br>
            <a:r>
              <a:rPr lang="cs-CZ" altLang="cs-CZ"/>
              <a:t>- princip metody, materiál, stabilita, úprava před vyšetřením, reagencie, pracovní postup, kalibrace a kontrola, klinický význam, referenční rozmezí….</a:t>
            </a:r>
          </a:p>
          <a:p>
            <a:pPr>
              <a:lnSpc>
                <a:spcPct val="80000"/>
              </a:lnSpc>
            </a:pPr>
            <a:r>
              <a:rPr lang="cs-CZ" altLang="cs-CZ" b="1">
                <a:solidFill>
                  <a:srgbClr val="CC3300"/>
                </a:solidFill>
              </a:rPr>
              <a:t>SOPT</a:t>
            </a:r>
            <a:r>
              <a:rPr lang="cs-CZ" altLang="cs-CZ"/>
              <a:t> – standardní operační postup technický</a:t>
            </a:r>
            <a:br>
              <a:rPr lang="cs-CZ" altLang="cs-CZ"/>
            </a:br>
            <a:r>
              <a:rPr lang="cs-CZ" altLang="cs-CZ"/>
              <a:t>- popis přístroje, obsluhy, údržby…</a:t>
            </a:r>
          </a:p>
          <a:p>
            <a:pPr>
              <a:lnSpc>
                <a:spcPct val="80000"/>
              </a:lnSpc>
            </a:pPr>
            <a:r>
              <a:rPr lang="cs-CZ" altLang="cs-CZ" b="1">
                <a:solidFill>
                  <a:srgbClr val="CC3300"/>
                </a:solidFill>
              </a:rPr>
              <a:t>SOPL</a:t>
            </a:r>
            <a:r>
              <a:rPr lang="cs-CZ" altLang="cs-CZ" b="1"/>
              <a:t> </a:t>
            </a:r>
            <a:r>
              <a:rPr lang="cs-CZ" altLang="cs-CZ"/>
              <a:t>– logistický, popis činnosti </a:t>
            </a:r>
          </a:p>
          <a:p>
            <a:pPr>
              <a:lnSpc>
                <a:spcPct val="80000"/>
              </a:lnSpc>
            </a:pPr>
            <a:r>
              <a:rPr lang="cs-CZ" altLang="cs-CZ" b="1">
                <a:solidFill>
                  <a:srgbClr val="CC3300"/>
                </a:solidFill>
              </a:rPr>
              <a:t>Instrukce</a:t>
            </a:r>
            <a:r>
              <a:rPr lang="cs-CZ" altLang="cs-CZ"/>
              <a:t> – popis neanalytické konkrétní činnosti např.Instrukce pro ukládání vzorků, Reklamace 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5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B7A57-97DF-4791-B9C4-6F73AC7C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SLP</a:t>
            </a:r>
            <a:endParaRPr lang="en-GB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A18A07B-EF95-40E4-A45F-84F6508EE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7" t="14951" r="25140" b="37319"/>
          <a:stretch/>
        </p:blipFill>
        <p:spPr>
          <a:xfrm>
            <a:off x="640364" y="1052736"/>
            <a:ext cx="7863271" cy="5616624"/>
          </a:xfrm>
        </p:spPr>
      </p:pic>
    </p:spTree>
    <p:extLst>
      <p:ext uri="{BB962C8B-B14F-4D97-AF65-F5344CB8AC3E}">
        <p14:creationId xmlns:p14="http://schemas.microsoft.com/office/powerpoint/2010/main" val="1532063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C2F5DA-78D6-43B0-995D-088D1502E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r="6104"/>
          <a:stretch/>
        </p:blipFill>
        <p:spPr>
          <a:xfrm>
            <a:off x="16024" y="0"/>
            <a:ext cx="4104457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AF3345E-EFA0-4DCA-8855-211FCF4301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r="5227"/>
          <a:stretch/>
        </p:blipFill>
        <p:spPr>
          <a:xfrm>
            <a:off x="4499992" y="-33516"/>
            <a:ext cx="446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61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>
            <a:extLst>
              <a:ext uri="{FF2B5EF4-FFF2-40B4-BE49-F238E27FC236}">
                <a16:creationId xmlns:a16="http://schemas.microsoft.com/office/drawing/2014/main" id="{304438B6-6CD0-40BD-870F-A63DD3534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hlink"/>
                </a:solidFill>
              </a:rPr>
              <a:t>Akreditace EN ISO 15189</a:t>
            </a:r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9EA597F8-80C9-4BD6-8AD3-22AB05438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Validované postupy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solidFill>
                  <a:srgbClr val="FF0000"/>
                </a:solidFill>
              </a:rPr>
              <a:t>Validace </a:t>
            </a:r>
            <a:br>
              <a:rPr lang="cs-CZ" altLang="cs-CZ" sz="2000"/>
            </a:br>
            <a:r>
              <a:rPr lang="cs-CZ" altLang="cs-CZ" sz="2400"/>
              <a:t>- </a:t>
            </a:r>
            <a:r>
              <a:rPr lang="cs-CZ" altLang="cs-CZ" sz="1800"/>
              <a:t>potvrzení, že měřící postup splňuje všechny požadavky na ně </a:t>
            </a:r>
            <a:br>
              <a:rPr lang="cs-CZ" altLang="cs-CZ" sz="1800"/>
            </a:br>
            <a:r>
              <a:rPr lang="cs-CZ" altLang="cs-CZ" sz="1800"/>
              <a:t>   kladené</a:t>
            </a:r>
            <a:br>
              <a:rPr lang="cs-CZ" altLang="cs-CZ" sz="1800"/>
            </a:br>
            <a:r>
              <a:rPr lang="cs-CZ" altLang="cs-CZ" sz="1800"/>
              <a:t>- provádí se pro metody bez CE (CE = certifikát shody u výrobků </a:t>
            </a:r>
            <a:br>
              <a:rPr lang="cs-CZ" altLang="cs-CZ" sz="1800"/>
            </a:br>
            <a:r>
              <a:rPr lang="cs-CZ" altLang="cs-CZ" sz="1800"/>
              <a:t>  podle zásad Directivy IVD 98/79 EC)</a:t>
            </a:r>
            <a:br>
              <a:rPr lang="cs-CZ" altLang="cs-CZ" sz="1800"/>
            </a:br>
            <a:endParaRPr lang="cs-CZ" altLang="cs-CZ" sz="1800"/>
          </a:p>
          <a:p>
            <a:pPr>
              <a:lnSpc>
                <a:spcPct val="80000"/>
              </a:lnSpc>
            </a:pPr>
            <a:r>
              <a:rPr lang="cs-CZ" altLang="cs-CZ" sz="2000">
                <a:solidFill>
                  <a:srgbClr val="FF0000"/>
                </a:solidFill>
              </a:rPr>
              <a:t>Verifikace </a:t>
            </a:r>
            <a:br>
              <a:rPr lang="cs-CZ" altLang="cs-CZ" sz="2000"/>
            </a:br>
            <a:r>
              <a:rPr lang="cs-CZ" altLang="cs-CZ" sz="2000"/>
              <a:t>- </a:t>
            </a:r>
            <a:r>
              <a:rPr lang="cs-CZ" altLang="cs-CZ" sz="1800"/>
              <a:t>potvrzuje že měřící postup je plně funkční v konkrétní laboratoři </a:t>
            </a:r>
            <a:br>
              <a:rPr lang="cs-CZ" altLang="cs-CZ" sz="1800"/>
            </a:br>
            <a:r>
              <a:rPr lang="cs-CZ" altLang="cs-CZ" sz="1800"/>
              <a:t>- provádí se pro metody s CE – již validované výrobcem</a:t>
            </a:r>
            <a:br>
              <a:rPr lang="cs-CZ" altLang="cs-CZ" sz="1800"/>
            </a:br>
            <a:r>
              <a:rPr lang="cs-CZ" altLang="cs-CZ" sz="1800"/>
              <a:t>  </a:t>
            </a:r>
            <a:r>
              <a:rPr lang="cs-CZ" altLang="cs-CZ" sz="1600"/>
              <a:t>(nutnost dodržet přesný postup výrobce – bez modifikace)</a:t>
            </a:r>
            <a:endParaRPr lang="cs-CZ" altLang="cs-CZ" sz="240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/>
              <a:t>Provádí se</a:t>
            </a:r>
            <a:br>
              <a:rPr lang="cs-CZ" altLang="cs-CZ" sz="2000"/>
            </a:br>
            <a:r>
              <a:rPr lang="cs-CZ" altLang="cs-CZ" sz="1800"/>
              <a:t>- při zavádění nové metody</a:t>
            </a:r>
            <a:br>
              <a:rPr lang="cs-CZ" altLang="cs-CZ" sz="1800"/>
            </a:br>
            <a:r>
              <a:rPr lang="cs-CZ" altLang="cs-CZ" sz="1800"/>
              <a:t>- při přechodu na nový anal. Systém, nový diag. Kit</a:t>
            </a:r>
            <a:br>
              <a:rPr lang="cs-CZ" altLang="cs-CZ" sz="1800"/>
            </a:br>
            <a:r>
              <a:rPr lang="cs-CZ" altLang="cs-CZ" sz="1800"/>
              <a:t>- vykazuje-li IKK metody přetrvávájící problém</a:t>
            </a:r>
            <a:br>
              <a:rPr lang="cs-CZ" altLang="cs-CZ" sz="1800"/>
            </a:br>
            <a:r>
              <a:rPr lang="cs-CZ" altLang="cs-CZ" sz="1800"/>
              <a:t>- každoroční revalidace/verifikace </a:t>
            </a:r>
          </a:p>
        </p:txBody>
      </p:sp>
    </p:spTree>
    <p:extLst>
      <p:ext uri="{BB962C8B-B14F-4D97-AF65-F5344CB8AC3E}">
        <p14:creationId xmlns:p14="http://schemas.microsoft.com/office/powerpoint/2010/main" val="833514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738FA893-F362-4C81-9DDD-D50DEB673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hlink"/>
                </a:solidFill>
              </a:rPr>
              <a:t>Akreditace EN ISO 15189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90BB88F3-1E40-43D9-8060-62E6FF32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cs-CZ" altLang="cs-CZ" sz="2800"/>
              <a:t>Validované postupy</a:t>
            </a:r>
            <a:r>
              <a:rPr lang="cs-CZ" altLang="cs-CZ" sz="3600"/>
              <a:t> </a:t>
            </a:r>
            <a:br>
              <a:rPr lang="cs-CZ" altLang="cs-CZ" sz="3600"/>
            </a:br>
            <a:r>
              <a:rPr lang="cs-CZ" altLang="cs-CZ" sz="2400">
                <a:solidFill>
                  <a:srgbClr val="FF0000"/>
                </a:solidFill>
              </a:rPr>
              <a:t>Validace </a:t>
            </a:r>
            <a:br>
              <a:rPr lang="cs-CZ" altLang="cs-CZ" sz="2800"/>
            </a:br>
            <a:r>
              <a:rPr lang="cs-CZ" altLang="cs-CZ" sz="2400"/>
              <a:t>- přesnost (opakovatelnost, dlouhodobá opakovatelnost)</a:t>
            </a:r>
            <a:br>
              <a:rPr lang="cs-CZ" altLang="cs-CZ" sz="2400"/>
            </a:br>
            <a:r>
              <a:rPr lang="cs-CZ" altLang="cs-CZ" sz="2400"/>
              <a:t>- Bias</a:t>
            </a:r>
            <a:br>
              <a:rPr lang="cs-CZ" altLang="cs-CZ" sz="2400"/>
            </a:br>
            <a:r>
              <a:rPr lang="cs-CZ" altLang="cs-CZ" sz="2400"/>
              <a:t>- nejistota měření</a:t>
            </a:r>
            <a:br>
              <a:rPr lang="cs-CZ" altLang="cs-CZ" sz="2400"/>
            </a:br>
            <a:r>
              <a:rPr lang="cs-CZ" altLang="cs-CZ" sz="2400"/>
              <a:t>- linearita (pracovní rozsah měření)</a:t>
            </a:r>
            <a:br>
              <a:rPr lang="cs-CZ" altLang="cs-CZ" sz="2400"/>
            </a:br>
            <a:r>
              <a:rPr lang="cs-CZ" altLang="cs-CZ" sz="2400"/>
              <a:t>- mez detekce/mez stanovitelnosti</a:t>
            </a:r>
            <a:br>
              <a:rPr lang="cs-CZ" altLang="cs-CZ" sz="2400"/>
            </a:br>
            <a:br>
              <a:rPr lang="cs-CZ" altLang="cs-CZ" sz="2000"/>
            </a:br>
            <a:r>
              <a:rPr lang="cs-CZ" altLang="cs-CZ" sz="2400">
                <a:solidFill>
                  <a:srgbClr val="FF0000"/>
                </a:solidFill>
              </a:rPr>
              <a:t>Verifikace</a:t>
            </a:r>
            <a:br>
              <a:rPr lang="cs-CZ" altLang="cs-CZ" sz="2400">
                <a:solidFill>
                  <a:schemeClr val="accent2"/>
                </a:solidFill>
              </a:rPr>
            </a:br>
            <a:r>
              <a:rPr lang="cs-CZ" altLang="cs-CZ" sz="2400"/>
              <a:t>- přesnost (opakovatelnost, dlouhodobá opakovatelnost)</a:t>
            </a:r>
            <a:br>
              <a:rPr lang="cs-CZ" altLang="cs-CZ" sz="2400"/>
            </a:br>
            <a:r>
              <a:rPr lang="cs-CZ" altLang="cs-CZ" sz="2400"/>
              <a:t>- Bias</a:t>
            </a:r>
            <a:br>
              <a:rPr lang="cs-CZ" altLang="cs-CZ" sz="2400"/>
            </a:br>
            <a:r>
              <a:rPr lang="cs-CZ" altLang="cs-CZ" sz="2400"/>
              <a:t>- nejistota měření</a:t>
            </a:r>
            <a:br>
              <a:rPr lang="cs-CZ" altLang="cs-CZ" sz="2400"/>
            </a:br>
            <a:endParaRPr lang="cs-CZ" altLang="cs-CZ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4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to má důsledky?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4549238" cy="51411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Důvěra k výsledkům </a:t>
            </a:r>
          </a:p>
          <a:p>
            <a:pPr lvl="1"/>
            <a:r>
              <a:rPr lang="cs-CZ" dirty="0"/>
              <a:t>umožní rychlý zásah</a:t>
            </a:r>
          </a:p>
          <a:p>
            <a:r>
              <a:rPr lang="cs-CZ" dirty="0"/>
              <a:t>Porovnatelnost mezi laboratořemi</a:t>
            </a:r>
          </a:p>
          <a:p>
            <a:pPr lvl="1"/>
            <a:r>
              <a:rPr lang="cs-CZ" dirty="0"/>
              <a:t>ne výsledky „na míru zadání“</a:t>
            </a:r>
          </a:p>
          <a:p>
            <a:r>
              <a:rPr lang="cs-CZ" dirty="0"/>
              <a:t>Ekonomický dopad</a:t>
            </a:r>
          </a:p>
          <a:p>
            <a:pPr lvl="1"/>
            <a:r>
              <a:rPr lang="cs-CZ" dirty="0"/>
              <a:t>do testování je vkládáno velké množství </a:t>
            </a:r>
            <a:r>
              <a:rPr lang="cs-CZ" dirty="0" err="1"/>
              <a:t>fin</a:t>
            </a:r>
            <a:r>
              <a:rPr lang="cs-CZ" dirty="0"/>
              <a:t>. prostředků -&gt; kvalitní výsledky předchází </a:t>
            </a:r>
            <a:r>
              <a:rPr lang="cs-CZ" dirty="0" err="1"/>
              <a:t>znovutestování</a:t>
            </a:r>
            <a:endParaRPr lang="cs-CZ" dirty="0"/>
          </a:p>
          <a:p>
            <a:r>
              <a:rPr lang="cs-CZ" dirty="0"/>
              <a:t>Ochrana laboratoře</a:t>
            </a:r>
          </a:p>
          <a:p>
            <a:pPr lvl="1"/>
            <a:r>
              <a:rPr lang="cs-CZ" dirty="0"/>
              <a:t>obhájení výsledků při soudním sporu</a:t>
            </a:r>
          </a:p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26824"/>
          <a:stretch/>
        </p:blipFill>
        <p:spPr>
          <a:xfrm>
            <a:off x="4794695" y="1988840"/>
            <a:ext cx="4236162" cy="396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4191A3CE-59F7-4542-A112-C0146B7D0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hlink"/>
                </a:solidFill>
              </a:rPr>
              <a:t>Akreditace EN ISO 15189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B23DE7C6-B705-40D3-A2E2-938ED93E6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cs-CZ" sz="2800"/>
              <a:t>Vydávání výsledků</a:t>
            </a:r>
          </a:p>
          <a:p>
            <a:r>
              <a:rPr lang="cs-CZ" altLang="cs-CZ" sz="2800"/>
              <a:t>přesná </a:t>
            </a:r>
            <a:r>
              <a:rPr lang="cs-CZ" altLang="cs-CZ" sz="2800">
                <a:solidFill>
                  <a:srgbClr val="FF0000"/>
                </a:solidFill>
              </a:rPr>
              <a:t>forma výsledkového listu</a:t>
            </a:r>
            <a:br>
              <a:rPr lang="cs-CZ" altLang="cs-CZ" sz="2800">
                <a:solidFill>
                  <a:srgbClr val="FF0000"/>
                </a:solidFill>
              </a:rPr>
            </a:br>
            <a:r>
              <a:rPr lang="cs-CZ" altLang="cs-CZ" sz="2800"/>
              <a:t>- identifikace pacienta</a:t>
            </a:r>
            <a:br>
              <a:rPr lang="cs-CZ" altLang="cs-CZ" sz="2800"/>
            </a:br>
            <a:r>
              <a:rPr lang="cs-CZ" altLang="cs-CZ" sz="2800"/>
              <a:t>- časové údaje (datum, čas)</a:t>
            </a:r>
            <a:br>
              <a:rPr lang="cs-CZ" altLang="cs-CZ" sz="2800"/>
            </a:br>
            <a:r>
              <a:rPr lang="cs-CZ" altLang="cs-CZ" sz="2800"/>
              <a:t>- ref. rozmezí případně i interpretace výsledků</a:t>
            </a:r>
          </a:p>
          <a:p>
            <a:r>
              <a:rPr lang="cs-CZ" altLang="cs-CZ" sz="2800"/>
              <a:t>schváleno pouze </a:t>
            </a:r>
            <a:r>
              <a:rPr lang="cs-CZ" altLang="cs-CZ" sz="2800">
                <a:solidFill>
                  <a:srgbClr val="FF0000"/>
                </a:solidFill>
              </a:rPr>
              <a:t>osobou odborně způsobilou</a:t>
            </a:r>
          </a:p>
          <a:p>
            <a:r>
              <a:rPr lang="cs-CZ" altLang="cs-CZ" sz="2800">
                <a:solidFill>
                  <a:srgbClr val="FF0000"/>
                </a:solidFill>
              </a:rPr>
              <a:t>označení </a:t>
            </a:r>
            <a:r>
              <a:rPr lang="cs-CZ" altLang="cs-CZ" sz="2800"/>
              <a:t>akreditovaných metod</a:t>
            </a:r>
          </a:p>
          <a:p>
            <a:r>
              <a:rPr lang="cs-CZ" altLang="cs-CZ" sz="2800">
                <a:solidFill>
                  <a:srgbClr val="FF0000"/>
                </a:solidFill>
              </a:rPr>
              <a:t>identifikace </a:t>
            </a:r>
            <a:r>
              <a:rPr lang="cs-CZ" altLang="cs-CZ" sz="2800"/>
              <a:t>postupů SOPV</a:t>
            </a:r>
          </a:p>
          <a:p>
            <a:r>
              <a:rPr lang="cs-CZ" altLang="cs-CZ" sz="2800">
                <a:solidFill>
                  <a:srgbClr val="FF0000"/>
                </a:solidFill>
              </a:rPr>
              <a:t>nejistoty</a:t>
            </a:r>
            <a:r>
              <a:rPr lang="cs-CZ" altLang="cs-CZ" sz="2800"/>
              <a:t> měření</a:t>
            </a:r>
          </a:p>
        </p:txBody>
      </p:sp>
    </p:spTree>
    <p:extLst>
      <p:ext uri="{BB962C8B-B14F-4D97-AF65-F5344CB8AC3E}">
        <p14:creationId xmlns:p14="http://schemas.microsoft.com/office/powerpoint/2010/main" val="860850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76D28-CAEC-4B8F-9EF9-CFDB649DB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Díky za pozornost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8E4466-9AC7-44A0-B07E-4C46ECB57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5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" y="1628800"/>
            <a:ext cx="5887541" cy="4971701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Bohužel i </a:t>
            </a:r>
            <a:r>
              <a:rPr lang="cs-CZ"/>
              <a:t>nějaká negativa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4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ISO normy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cs-CZ" dirty="0"/>
              <a:t>Mezinárodně uznávané dokumenty popisující požadavky </a:t>
            </a:r>
            <a:r>
              <a:rPr lang="cs-CZ"/>
              <a:t>na kvalitu (centrum Švýcarsko)</a:t>
            </a:r>
            <a:endParaRPr lang="cs-CZ" dirty="0"/>
          </a:p>
          <a:p>
            <a:r>
              <a:rPr lang="cs-CZ" dirty="0"/>
              <a:t>Číslo dokumentu určuje identitu – </a:t>
            </a:r>
            <a:r>
              <a:rPr lang="cs-CZ"/>
              <a:t>konkrétní zaměření (vyprac. technické skupiny)</a:t>
            </a:r>
            <a:endParaRPr lang="cs-CZ" dirty="0"/>
          </a:p>
          <a:p>
            <a:r>
              <a:rPr lang="cs-CZ"/>
              <a:t>ISO 9001		– management kvality</a:t>
            </a:r>
          </a:p>
          <a:p>
            <a:r>
              <a:rPr lang="cs-CZ"/>
              <a:t>ISO 17025	– </a:t>
            </a:r>
            <a:r>
              <a:rPr lang="cs-CZ" dirty="0"/>
              <a:t>referenční laboratoře</a:t>
            </a:r>
          </a:p>
          <a:p>
            <a:r>
              <a:rPr lang="cs-CZ" dirty="0"/>
              <a:t>ISO </a:t>
            </a:r>
            <a:r>
              <a:rPr lang="cs-CZ"/>
              <a:t>15189 	– klinické laboratoře</a:t>
            </a:r>
          </a:p>
          <a:p>
            <a:r>
              <a:rPr lang="cs-CZ"/>
              <a:t>ISO 22870 	– POCT</a:t>
            </a:r>
          </a:p>
          <a:p>
            <a:r>
              <a:rPr lang="cs-CZ"/>
              <a:t>ISO 14001	– environmentalní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8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00" y="0"/>
            <a:ext cx="55643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 rot="21170603">
            <a:off x="5292541" y="83023"/>
            <a:ext cx="1674498" cy="1268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ISO </a:t>
            </a:r>
          </a:p>
          <a:p>
            <a:pPr algn="ctr"/>
            <a:r>
              <a:rPr lang="cs-CZ" sz="4400" b="1" dirty="0"/>
              <a:t>15189</a:t>
            </a:r>
            <a:endParaRPr lang="en-GB" sz="4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6201" y="9024"/>
            <a:ext cx="3240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dirty="0"/>
              <a:t>První verze z roku </a:t>
            </a:r>
          </a:p>
          <a:p>
            <a:r>
              <a:rPr lang="cs-CZ" sz="3400" dirty="0"/>
              <a:t>2003</a:t>
            </a:r>
          </a:p>
          <a:p>
            <a:endParaRPr lang="cs-CZ" sz="3400" dirty="0"/>
          </a:p>
          <a:p>
            <a:r>
              <a:rPr lang="cs-CZ" sz="3400" dirty="0"/>
              <a:t>1. revize		</a:t>
            </a:r>
          </a:p>
          <a:p>
            <a:r>
              <a:rPr lang="cs-CZ" sz="3400" dirty="0"/>
              <a:t>2007</a:t>
            </a:r>
          </a:p>
          <a:p>
            <a:endParaRPr lang="cs-CZ" sz="3400" dirty="0"/>
          </a:p>
          <a:p>
            <a:r>
              <a:rPr lang="cs-CZ" sz="3400" dirty="0"/>
              <a:t>2. revize	</a:t>
            </a:r>
          </a:p>
          <a:p>
            <a:r>
              <a:rPr lang="cs-CZ" sz="3400" dirty="0"/>
              <a:t>2012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-1" y="4906119"/>
            <a:ext cx="356044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400" dirty="0"/>
              <a:t>Český překlad (</a:t>
            </a:r>
            <a:r>
              <a:rPr lang="cs-CZ" sz="3400" dirty="0" err="1"/>
              <a:t>2.</a:t>
            </a:r>
            <a:r>
              <a:rPr lang="cs-CZ" sz="3400" err="1"/>
              <a:t>revize</a:t>
            </a:r>
            <a:r>
              <a:rPr lang="cs-CZ" sz="3400"/>
              <a:t>) </a:t>
            </a:r>
            <a:r>
              <a:rPr lang="cs-CZ" sz="3400" b="1"/>
              <a:t>ČSN EN</a:t>
            </a:r>
            <a:endParaRPr lang="cs-CZ" sz="3400" b="1" dirty="0"/>
          </a:p>
          <a:p>
            <a:r>
              <a:rPr lang="cs-CZ" sz="3400" b="1" u="sng" dirty="0"/>
              <a:t>ISO 15189:2013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579699" y="6516923"/>
            <a:ext cx="5545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Moses Breaking the Tablets of </a:t>
            </a:r>
            <a:r>
              <a:rPr lang="en-GB" sz="1500">
                <a:solidFill>
                  <a:schemeClr val="bg1"/>
                </a:solidFill>
              </a:rPr>
              <a:t>the Law</a:t>
            </a:r>
            <a:r>
              <a:rPr lang="cs-CZ" sz="1500">
                <a:solidFill>
                  <a:schemeClr val="bg1"/>
                </a:solidFill>
              </a:rPr>
              <a:t>, </a:t>
            </a:r>
            <a:r>
              <a:rPr lang="cs-CZ" sz="1500" dirty="0">
                <a:solidFill>
                  <a:schemeClr val="bg1"/>
                </a:solidFill>
              </a:rPr>
              <a:t>Rembrandt 1659 (upraveno)</a:t>
            </a:r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0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AF1BFF3-CF0C-41DE-BD83-9F64B84CAEE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32656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>
                <a:solidFill>
                  <a:srgbClr val="0070C0"/>
                </a:solidFill>
              </a:rPr>
              <a:t>ISO 9001</a:t>
            </a:r>
            <a:endParaRPr lang="cs-CZ" altLang="cs-CZ" sz="4000" b="1">
              <a:solidFill>
                <a:srgbClr val="0070C0"/>
              </a:solidFill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E25B3F3A-FB63-440D-BCC2-E074BFB6D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1475656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FFFF00"/>
              </a:solidFill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B6809F97-715E-4A18-BEAB-6FBFD476D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1600200"/>
            <a:ext cx="3378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accent1"/>
                </a:solidFill>
              </a:rPr>
              <a:t>80%   +   validace metod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accent1"/>
                </a:solidFill>
              </a:rPr>
              <a:t>                 návaznost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accent1"/>
                </a:solidFill>
              </a:rPr>
              <a:t>                 nejistota</a:t>
            </a:r>
            <a:endParaRPr lang="cs-CZ" altLang="cs-CZ" sz="2400">
              <a:solidFill>
                <a:srgbClr val="FFFF00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C5778E34-D9D1-4BDC-9438-DCC02610A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333" y="2912194"/>
            <a:ext cx="2249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0000"/>
                </a:solidFill>
              </a:rPr>
              <a:t>ISO 17025</a:t>
            </a: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66E208B-B139-4BCD-A5A1-EBD4A702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3808689"/>
            <a:ext cx="41545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90%   +    preanalytický proc.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                 postanalytický proc.</a:t>
            </a: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F95FADB2-FB5A-4E14-BA2A-7819227D7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378904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3FF402E5-31C9-406D-9CD4-610BE71A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333" y="5219675"/>
            <a:ext cx="2249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b="1"/>
              <a:t>ISO 15189</a:t>
            </a:r>
            <a:endParaRPr lang="cs-CZ" altLang="cs-CZ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1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170F80CE-B07C-40CA-BE47-F021DEA7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0070C0"/>
                </a:solidFill>
              </a:rPr>
              <a:t>ISO 9001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D30F79EB-0C22-4602-9810-204E7602E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" y="1600199"/>
            <a:ext cx="55549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800"/>
              <a:t>Stanovuje požadavky na systém managmentu (řízení) kvality (SŘK)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Uznáním, že systém managmentu kvality je ve shodě s požadavky této normy je certifikát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Toto uznání dává certifikační orgán, který provede certifikační audit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Certifikační orgán musí také splňovat požadavky předepsané normy a musí být akreditovaný národní institucí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F886A1-D76F-447C-AEE6-E1F6455F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r="6530"/>
          <a:stretch/>
        </p:blipFill>
        <p:spPr>
          <a:xfrm>
            <a:off x="5292080" y="2204864"/>
            <a:ext cx="3851920" cy="35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1F89155-6ED8-4C8E-AE14-9FF77F60F7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14271"/>
            <a:ext cx="4762872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altLang="cs-CZ"/>
              <a:t>Pro referenční laboratoře</a:t>
            </a:r>
          </a:p>
          <a:p>
            <a:pPr>
              <a:buFontTx/>
              <a:buChar char="-"/>
            </a:pPr>
            <a:r>
              <a:rPr lang="cs-CZ" altLang="cs-CZ"/>
              <a:t>Do 2003 jediná vhodná norma pro akreditaci zdravotnických laboratoří (norma z roku 1997)</a:t>
            </a:r>
          </a:p>
          <a:p>
            <a:pPr>
              <a:buFontTx/>
              <a:buChar char="-"/>
            </a:pPr>
            <a:r>
              <a:rPr lang="cs-CZ" altLang="cs-CZ"/>
              <a:t>Zaměřena na analytickou část procesu – validace, návaznost, nejistota, EKK</a:t>
            </a:r>
          </a:p>
          <a:p>
            <a:pPr>
              <a:buFontTx/>
              <a:buChar char="-"/>
            </a:pPr>
            <a:r>
              <a:rPr lang="cs-CZ" altLang="cs-CZ"/>
              <a:t>Statistické metody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54CE0CE-D7DA-438F-B7BE-8FB84B7B0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0000"/>
                </a:solidFill>
              </a:rPr>
              <a:t>ISO 17025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1ABBA5A-742B-42F8-B950-7A50B4968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r="40560"/>
          <a:stretch/>
        </p:blipFill>
        <p:spPr>
          <a:xfrm>
            <a:off x="4762872" y="1601303"/>
            <a:ext cx="4204182" cy="49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38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1055</Words>
  <Application>Microsoft Office PowerPoint</Application>
  <PresentationFormat>Předvádění na obrazovce (4:3)</PresentationFormat>
  <Paragraphs>125</Paragraphs>
  <Slides>31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Motiv sady Office</vt:lpstr>
      <vt:lpstr>list</vt:lpstr>
      <vt:lpstr>dokument</vt:lpstr>
      <vt:lpstr>Správná laboratorní praxe (SLP)</vt:lpstr>
      <vt:lpstr>Co to je?</vt:lpstr>
      <vt:lpstr>Jaké to má důsledky?</vt:lpstr>
      <vt:lpstr>Bohužel i nějaká negativa</vt:lpstr>
      <vt:lpstr>ISO normy</vt:lpstr>
      <vt:lpstr>Prezentace aplikace PowerPoint</vt:lpstr>
      <vt:lpstr>Prezentace aplikace PowerPoint</vt:lpstr>
      <vt:lpstr>Prezentace aplikace PowerPoint</vt:lpstr>
      <vt:lpstr>Prezentace aplikace PowerPoint</vt:lpstr>
      <vt:lpstr>ISO 15189</vt:lpstr>
      <vt:lpstr>Akreditace laboratoří</vt:lpstr>
      <vt:lpstr>Prezentace aplikace PowerPoint</vt:lpstr>
      <vt:lpstr>Prezentace aplikace PowerPoint</vt:lpstr>
      <vt:lpstr>Jak na to?</vt:lpstr>
      <vt:lpstr>Prezentace aplikace PowerPoint</vt:lpstr>
      <vt:lpstr>Požadovaná dokumentace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Dokumentace systému řízení kvality podle požadavků normy  </vt:lpstr>
      <vt:lpstr>Příručka kvality</vt:lpstr>
      <vt:lpstr>Prezentace aplikace PowerPoint</vt:lpstr>
      <vt:lpstr>Standardní operační postupy</vt:lpstr>
      <vt:lpstr>SLP</vt:lpstr>
      <vt:lpstr>Prezentace aplikace PowerPoint</vt:lpstr>
      <vt:lpstr>Prezentace aplikace PowerPoint</vt:lpstr>
      <vt:lpstr>Prezentace aplikace PowerPoint</vt:lpstr>
      <vt:lpstr>Prezentace aplikace PowerPoint</vt:lpstr>
      <vt:lpstr>Díky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Správná laboratorní praxe</dc:title>
  <dc:creator>Wiewiorka Ondřej</dc:creator>
  <cp:lastModifiedBy>Ondřej Wiewiorka</cp:lastModifiedBy>
  <cp:revision>34</cp:revision>
  <dcterms:created xsi:type="dcterms:W3CDTF">2018-02-13T13:16:10Z</dcterms:created>
  <dcterms:modified xsi:type="dcterms:W3CDTF">2021-03-01T15:44:18Z</dcterms:modified>
</cp:coreProperties>
</file>