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5" r:id="rId3"/>
    <p:sldId id="297" r:id="rId4"/>
    <p:sldId id="298" r:id="rId5"/>
    <p:sldId id="361" r:id="rId6"/>
    <p:sldId id="362" r:id="rId7"/>
    <p:sldId id="296" r:id="rId8"/>
    <p:sldId id="293" r:id="rId9"/>
    <p:sldId id="294" r:id="rId10"/>
    <p:sldId id="302" r:id="rId11"/>
    <p:sldId id="258" r:id="rId12"/>
    <p:sldId id="288" r:id="rId13"/>
    <p:sldId id="273" r:id="rId14"/>
    <p:sldId id="275" r:id="rId15"/>
    <p:sldId id="279" r:id="rId16"/>
    <p:sldId id="284" r:id="rId17"/>
    <p:sldId id="266" r:id="rId18"/>
    <p:sldId id="263" r:id="rId19"/>
    <p:sldId id="264" r:id="rId20"/>
    <p:sldId id="301" r:id="rId21"/>
    <p:sldId id="268" r:id="rId22"/>
    <p:sldId id="285" r:id="rId23"/>
    <p:sldId id="269" r:id="rId24"/>
    <p:sldId id="286" r:id="rId25"/>
    <p:sldId id="270" r:id="rId26"/>
    <p:sldId id="271" r:id="rId27"/>
    <p:sldId id="277" r:id="rId28"/>
    <p:sldId id="287" r:id="rId29"/>
    <p:sldId id="289" r:id="rId30"/>
    <p:sldId id="331" r:id="rId31"/>
    <p:sldId id="333" r:id="rId32"/>
    <p:sldId id="335" r:id="rId33"/>
    <p:sldId id="336" r:id="rId34"/>
    <p:sldId id="337" r:id="rId35"/>
    <p:sldId id="338" r:id="rId36"/>
    <p:sldId id="339" r:id="rId37"/>
    <p:sldId id="340" r:id="rId38"/>
    <p:sldId id="341" r:id="rId39"/>
    <p:sldId id="342" r:id="rId40"/>
    <p:sldId id="343" r:id="rId41"/>
    <p:sldId id="344" r:id="rId42"/>
    <p:sldId id="345" r:id="rId43"/>
    <p:sldId id="346" r:id="rId44"/>
    <p:sldId id="347" r:id="rId45"/>
    <p:sldId id="348" r:id="rId46"/>
    <p:sldId id="349" r:id="rId47"/>
    <p:sldId id="350" r:id="rId48"/>
    <p:sldId id="351" r:id="rId49"/>
    <p:sldId id="352" r:id="rId50"/>
    <p:sldId id="353" r:id="rId51"/>
    <p:sldId id="354" r:id="rId52"/>
    <p:sldId id="355" r:id="rId53"/>
    <p:sldId id="356" r:id="rId54"/>
    <p:sldId id="357" r:id="rId55"/>
    <p:sldId id="358" r:id="rId56"/>
    <p:sldId id="359" r:id="rId57"/>
    <p:sldId id="281" r:id="rId58"/>
    <p:sldId id="360" r:id="rId59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9680" autoAdjust="0"/>
    <p:restoredTop sz="94664" autoAdjust="0"/>
  </p:normalViewPr>
  <p:slideViewPr>
    <p:cSldViewPr>
      <p:cViewPr varScale="1">
        <p:scale>
          <a:sx n="124" d="100"/>
          <a:sy n="124" d="100"/>
        </p:scale>
        <p:origin x="84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6CDBB3-2F7D-418D-A125-13415163BB9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51823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26DDCF-86A6-4B68-898C-D69DA484409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52196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735F6-EEE3-44B0-A13D-21D87306D7F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25222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634E6-AE50-49D2-8CC7-097ABBFED24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41603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9A17FD-69CF-4E04-A6F6-30294D000E9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3394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B63552-59EC-4593-BA22-9980574D00D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81482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3E216F-8967-47B0-9CA2-4974593054F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10049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A0E98B-037C-4831-8CFA-6734602B9D0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72532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E2D4AC-05F9-42AF-A0A9-FFC45DB93D3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94985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F2BDB-7E31-428E-ADC7-2323CD0E252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10563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5FF107-28EC-4802-B44A-AEAEBF35210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88138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52F69841-EC00-49A6-AAC6-9EEB8CB7815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image" Target="../media/image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.png"/><Relationship Id="rId4" Type="http://schemas.openxmlformats.org/officeDocument/2006/relationships/image" Target="../media/image1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1.png"/><Relationship Id="rId4" Type="http://schemas.openxmlformats.org/officeDocument/2006/relationships/image" Target="../media/image1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1.png"/><Relationship Id="rId4" Type="http://schemas.openxmlformats.org/officeDocument/2006/relationships/image" Target="../media/image1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.png"/><Relationship Id="rId4" Type="http://schemas.openxmlformats.org/officeDocument/2006/relationships/image" Target="../media/image1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1.png"/><Relationship Id="rId4" Type="http://schemas.openxmlformats.org/officeDocument/2006/relationships/image" Target="../media/image1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1.png"/><Relationship Id="rId4" Type="http://schemas.openxmlformats.org/officeDocument/2006/relationships/image" Target="../media/image1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1.png"/><Relationship Id="rId4" Type="http://schemas.openxmlformats.org/officeDocument/2006/relationships/image" Target="../media/image1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1.png"/><Relationship Id="rId5" Type="http://schemas.openxmlformats.org/officeDocument/2006/relationships/image" Target="../media/image20.png"/><Relationship Id="rId4" Type="http://schemas.openxmlformats.org/officeDocument/2006/relationships/hyperlink" Target="http://www.google.cz/url?sa=i&amp;rct=j&amp;q=&amp;esrc=s&amp;source=images&amp;cd=&amp;cad=rja&amp;uact=8&amp;ved=0ahUKEwiPyPWk7N7ZAhUVM8AKHZ79AXkQjRwIBg&amp;url=http%3A%2F%2Fwww.roche-pvt.com%2Fen_DE%2Fhome%2Fproducts.html&amp;psig=AOvVaw2DtmSFyGoo6nQDr8Fa3tQj&amp;ust=1520671328937800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1.png"/><Relationship Id="rId5" Type="http://schemas.openxmlformats.org/officeDocument/2006/relationships/image" Target="../media/image21.jpeg"/><Relationship Id="rId4" Type="http://schemas.openxmlformats.org/officeDocument/2006/relationships/hyperlink" Target="https://www.google.com/url?sa=i&amp;rct=j&amp;q=&amp;esrc=s&amp;source=images&amp;cd=&amp;ved=2ahUKEwjP09GPuNLkAhVt1-AKHTr2ApsQjRx6BAgBEAQ&amp;url=https%3A%2F%2Fwww.roche-diagnostics.cz%2Fcontent%2Fdam%2Fdiagnostics_czechrepublic%2Fcs_CZ%2Fdocuments%2FLabor_Aktuell%2FLA2019%2FLA0219%2FLA%252002-2019%2520Klimicek%2520web.pdf&amp;psig=AOvVaw3GV7QBT-D_jJtxZL3VhokG&amp;ust=1568623483799671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1.png"/><Relationship Id="rId4" Type="http://schemas.openxmlformats.org/officeDocument/2006/relationships/image" Target="../media/image22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1.png"/><Relationship Id="rId4" Type="http://schemas.openxmlformats.org/officeDocument/2006/relationships/image" Target="../media/image2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1.png"/><Relationship Id="rId4" Type="http://schemas.openxmlformats.org/officeDocument/2006/relationships/image" Target="../media/image2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5" Type="http://schemas.openxmlformats.org/officeDocument/2006/relationships/image" Target="../media/image1.png"/><Relationship Id="rId4" Type="http://schemas.openxmlformats.org/officeDocument/2006/relationships/image" Target="../media/image2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5" Type="http://schemas.openxmlformats.org/officeDocument/2006/relationships/image" Target="../media/image1.png"/><Relationship Id="rId4" Type="http://schemas.openxmlformats.org/officeDocument/2006/relationships/image" Target="../media/image27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5" Type="http://schemas.openxmlformats.org/officeDocument/2006/relationships/image" Target="../media/image1.png"/><Relationship Id="rId4" Type="http://schemas.openxmlformats.org/officeDocument/2006/relationships/image" Target="../media/image2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5" Type="http://schemas.openxmlformats.org/officeDocument/2006/relationships/image" Target="../media/image1.png"/><Relationship Id="rId4" Type="http://schemas.openxmlformats.org/officeDocument/2006/relationships/image" Target="../media/image2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5" Type="http://schemas.openxmlformats.org/officeDocument/2006/relationships/image" Target="../media/image1.png"/><Relationship Id="rId4" Type="http://schemas.openxmlformats.org/officeDocument/2006/relationships/image" Target="../media/image30.w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5" Type="http://schemas.openxmlformats.org/officeDocument/2006/relationships/image" Target="../media/image1.png"/><Relationship Id="rId4" Type="http://schemas.openxmlformats.org/officeDocument/2006/relationships/image" Target="../media/image31.w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5" Type="http://schemas.openxmlformats.org/officeDocument/2006/relationships/image" Target="../media/image1.png"/><Relationship Id="rId4" Type="http://schemas.openxmlformats.org/officeDocument/2006/relationships/image" Target="../media/image3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5" Type="http://schemas.openxmlformats.org/officeDocument/2006/relationships/image" Target="../media/image1.png"/><Relationship Id="rId4" Type="http://schemas.openxmlformats.org/officeDocument/2006/relationships/image" Target="../media/image3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4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4" Type="http://schemas.openxmlformats.org/officeDocument/2006/relationships/image" Target="../media/image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5" Type="http://schemas.openxmlformats.org/officeDocument/2006/relationships/image" Target="../media/image1.png"/><Relationship Id="rId4" Type="http://schemas.openxmlformats.org/officeDocument/2006/relationships/hyperlink" Target="https://www.siemens-healthineers.com/cz/laboratory-automation/systems/aptio-automation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528" y="2133600"/>
            <a:ext cx="8496944" cy="1470025"/>
          </a:xfrm>
        </p:spPr>
        <p:txBody>
          <a:bodyPr/>
          <a:lstStyle/>
          <a:p>
            <a:pPr eaLnBrk="1" hangingPunct="1"/>
            <a:r>
              <a:rPr lang="cs-CZ" altLang="cs-CZ" b="1" dirty="0" smtClean="0"/>
              <a:t>Laboratorní </a:t>
            </a:r>
            <a:r>
              <a:rPr lang="cs-CZ" altLang="cs-CZ" b="1" dirty="0" err="1" smtClean="0"/>
              <a:t>preanalytická</a:t>
            </a:r>
            <a:r>
              <a:rPr lang="cs-CZ" altLang="cs-CZ" b="1" dirty="0" smtClean="0"/>
              <a:t> fáze,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284984"/>
            <a:ext cx="6400800" cy="3096766"/>
          </a:xfrm>
        </p:spPr>
        <p:txBody>
          <a:bodyPr/>
          <a:lstStyle/>
          <a:p>
            <a:pPr eaLnBrk="1" hangingPunct="1"/>
            <a:r>
              <a:rPr lang="cs-CZ" altLang="cs-CZ" dirty="0" smtClean="0"/>
              <a:t>příprava analytického vzorku</a:t>
            </a:r>
          </a:p>
          <a:p>
            <a:pPr eaLnBrk="1" hangingPunct="1"/>
            <a:endParaRPr lang="cs-CZ" altLang="cs-CZ" dirty="0" smtClean="0"/>
          </a:p>
          <a:p>
            <a:pPr eaLnBrk="1" hangingPunct="1"/>
            <a:endParaRPr lang="cs-CZ" altLang="cs-CZ" sz="2400" dirty="0" smtClean="0"/>
          </a:p>
          <a:p>
            <a:pPr eaLnBrk="1" hangingPunct="1"/>
            <a:endParaRPr lang="cs-CZ" altLang="cs-CZ" sz="2400" dirty="0" smtClean="0"/>
          </a:p>
          <a:p>
            <a:pPr eaLnBrk="1" hangingPunct="1"/>
            <a:r>
              <a:rPr lang="cs-CZ" altLang="cs-CZ" sz="2400" dirty="0" smtClean="0"/>
              <a:t>                                         Miroslava Beňovská</a:t>
            </a:r>
          </a:p>
          <a:p>
            <a:pPr eaLnBrk="1" hangingPunct="1"/>
            <a:r>
              <a:rPr lang="cs-CZ" altLang="cs-CZ" sz="2400" dirty="0" smtClean="0"/>
              <a:t>                            KLM LF MU</a:t>
            </a: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067"/>
    </mc:Choice>
    <mc:Fallback>
      <p:transition spd="slow" advTm="230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4028" x="274638" y="5708650"/>
          <p14:tracePt t="4165" x="263525" y="5732463"/>
          <p14:tracePt t="4173" x="263525" y="5743575"/>
          <p14:tracePt t="4181" x="250825" y="5778500"/>
          <p14:tracePt t="4189" x="246063" y="5835650"/>
          <p14:tracePt t="4202" x="246063" y="5908675"/>
          <p14:tracePt t="4220" x="246063" y="6137275"/>
          <p14:tracePt t="4236" x="246063" y="6194425"/>
          <p14:tracePt t="4252" x="250825" y="6378575"/>
          <p14:tracePt t="4269" x="239713" y="6480175"/>
          <p14:tracePt t="4286" x="217488" y="6537325"/>
          <p14:tracePt t="4303" x="193675" y="6600825"/>
          <p14:tracePt t="4319" x="177800" y="6635750"/>
          <p14:tracePt t="4336" x="149225" y="6669088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b="1" smtClean="0"/>
              <a:t>Centrifugace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mtClean="0"/>
              <a:t>Diferenciální - běžná, založena na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mtClean="0"/>
              <a:t>           rozdílné sedimentační rychlosti částic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mtClean="0"/>
              <a:t>           (rozdílná hustota část. k hust. prostř.)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mtClean="0"/>
              <a:t>Izopyknická – stejné, ale prostředí o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mtClean="0"/>
              <a:t>            měnící se hustotě – sacharóza,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mtClean="0"/>
              <a:t>            polymery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mtClean="0"/>
              <a:t>        - diskontinuální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mtClean="0"/>
              <a:t>        - kontinuální (změna hustoty plynulá)</a:t>
            </a: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188"/>
    </mc:Choice>
    <mc:Fallback>
      <p:transition spd="slow" advTm="29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900113" y="552450"/>
            <a:ext cx="7854950" cy="550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                    </a:t>
            </a:r>
            <a:r>
              <a:rPr lang="cs-CZ" altLang="cs-CZ" sz="3600" b="1"/>
              <a:t>Význam centrifugace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cs-CZ" altLang="cs-CZ" sz="2400"/>
              <a:t>    odstranění sraženin (krevní koláč, deproteinace….)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cs-CZ" altLang="cs-CZ" sz="2400"/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cs-CZ" altLang="cs-CZ" sz="2400"/>
              <a:t>    odstranění buněk (získání plazmy z nesrážlivé krve)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cs-CZ" altLang="cs-CZ" sz="2400"/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cs-CZ" altLang="cs-CZ" sz="2400"/>
              <a:t>    izolace; koncentrace buněk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2400"/>
              <a:t>       (cytologický preparát z likvoru – cytospin)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cs-CZ" altLang="cs-CZ" sz="2400"/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cs-CZ" altLang="cs-CZ" sz="2400"/>
              <a:t>    zahuštění bílkovin (moč, likvor)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cs-CZ" altLang="cs-CZ" sz="2400"/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cs-CZ" altLang="cs-CZ" sz="2400"/>
              <a:t>    dělení směsi nemísitelných kapalin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cs-CZ" altLang="cs-CZ" sz="240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91"/>
    </mc:Choice>
    <mc:Fallback>
      <p:transition spd="slow" advTm="18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b="1" smtClean="0"/>
              <a:t>Centrifugační síla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b="1" smtClean="0"/>
              <a:t>Vliv gravitace nahrazen použitím centrifugy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b="1" smtClean="0"/>
              <a:t>Zkumavky se pohybují v tzv. rotoru po kruhové dráze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b="1" smtClean="0"/>
              <a:t>Působí  na ně odstředivá síla, je tím větší, čím větší rychlostí a po delší dráze se zkumavky pohybují (</a:t>
            </a:r>
            <a:r>
              <a:rPr lang="cs-CZ" altLang="cs-CZ" sz="2400" b="1" i="1" smtClean="0"/>
              <a:t>síla závisí na poloměru rotoru a jeho rychlosti otáčení )</a:t>
            </a:r>
            <a:endParaRPr lang="cs-CZ" altLang="cs-CZ" sz="2400" b="1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400" b="1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b="1" smtClean="0"/>
              <a:t>                               </a:t>
            </a:r>
            <a:r>
              <a:rPr lang="cs-CZ" altLang="cs-CZ" sz="2800" b="1" smtClean="0"/>
              <a:t>F  =  m . r . </a:t>
            </a:r>
            <a:r>
              <a:rPr lang="cs-CZ" altLang="cs-CZ" sz="2800" b="1" smtClean="0">
                <a:sym typeface="Symbol" panose="05050102010706020507" pitchFamily="18" charset="2"/>
              </a:rPr>
              <a:t></a:t>
            </a:r>
            <a:r>
              <a:rPr lang="cs-CZ" altLang="cs-CZ" sz="2800" b="1" smtClean="0"/>
              <a:t>2 </a:t>
            </a:r>
            <a:endParaRPr lang="cs-CZ" altLang="cs-CZ" sz="28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smtClean="0"/>
              <a:t>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smtClean="0"/>
              <a:t>    m – hmotnost částic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smtClean="0"/>
              <a:t>    r – poloměr, tj. vzdálenost dna centrifugační zkumavky od osy otáčení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smtClean="0">
                <a:sym typeface="Symbol" panose="05050102010706020507" pitchFamily="18" charset="2"/>
              </a:rPr>
              <a:t>    </a:t>
            </a:r>
            <a:r>
              <a:rPr lang="cs-CZ" altLang="cs-CZ" sz="2400" smtClean="0"/>
              <a:t> - úhlová rychlost (</a:t>
            </a:r>
            <a:r>
              <a:rPr lang="cs-CZ" altLang="cs-CZ" sz="2400" smtClean="0">
                <a:sym typeface="Symbol" panose="05050102010706020507" pitchFamily="18" charset="2"/>
              </a:rPr>
              <a:t></a:t>
            </a:r>
            <a:r>
              <a:rPr lang="cs-CZ" altLang="cs-CZ" sz="2400" smtClean="0"/>
              <a:t> = 2 </a:t>
            </a:r>
            <a:r>
              <a:rPr lang="cs-CZ" altLang="cs-CZ" sz="2400" smtClean="0">
                <a:sym typeface="Symbol" panose="05050102010706020507" pitchFamily="18" charset="2"/>
              </a:rPr>
              <a:t></a:t>
            </a:r>
            <a:r>
              <a:rPr lang="cs-CZ" altLang="cs-CZ" sz="2400" smtClean="0"/>
              <a:t> </a:t>
            </a:r>
            <a:r>
              <a:rPr lang="cs-CZ" altLang="cs-CZ" sz="2400" i="1" smtClean="0"/>
              <a:t>f</a:t>
            </a:r>
            <a:r>
              <a:rPr lang="cs-CZ" altLang="cs-CZ" sz="2400" smtClean="0"/>
              <a:t>, kde </a:t>
            </a:r>
            <a:r>
              <a:rPr lang="cs-CZ" altLang="cs-CZ" sz="2400" i="1" smtClean="0"/>
              <a:t>f</a:t>
            </a:r>
            <a:r>
              <a:rPr lang="cs-CZ" altLang="cs-CZ" sz="2400" smtClean="0"/>
              <a:t> je frekvence otáček).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432"/>
    </mc:Choice>
    <mc:Fallback>
      <p:transition spd="slow" advTm="44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1187450" y="508000"/>
            <a:ext cx="7058025" cy="286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b="1"/>
              <a:t>Relativní centrifugační síla</a:t>
            </a:r>
            <a:r>
              <a:rPr lang="cs-CZ" altLang="cs-CZ" sz="3600"/>
              <a:t> (R)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(anglický termín </a:t>
            </a:r>
            <a:r>
              <a:rPr lang="cs-CZ" altLang="cs-CZ" sz="2400" i="1"/>
              <a:t>Relative Centrifugal Force</a:t>
            </a:r>
            <a:r>
              <a:rPr lang="cs-CZ" altLang="cs-CZ" sz="2400"/>
              <a:t> (</a:t>
            </a:r>
            <a:r>
              <a:rPr lang="cs-CZ" altLang="cs-CZ" sz="2400" i="1"/>
              <a:t>RCF</a:t>
            </a:r>
            <a:r>
              <a:rPr lang="cs-CZ" altLang="cs-CZ" sz="2400"/>
              <a:t>))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vyjadřuje poměr mezi centrifugačním zrychlením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a zrychlením tíhovým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Udává se v násobcích g </a:t>
            </a: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2987675" y="3802063"/>
            <a:ext cx="22701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/>
              <a:t>R = r . </a:t>
            </a:r>
            <a:r>
              <a:rPr lang="cs-CZ" altLang="cs-CZ" sz="2800" b="1">
                <a:sym typeface="Symbol" panose="05050102010706020507" pitchFamily="18" charset="2"/>
              </a:rPr>
              <a:t></a:t>
            </a:r>
            <a:r>
              <a:rPr lang="cs-CZ" altLang="cs-CZ" sz="2800" b="1" baseline="30000"/>
              <a:t>2</a:t>
            </a:r>
            <a:r>
              <a:rPr lang="cs-CZ" altLang="cs-CZ" sz="2800" b="1">
                <a:sym typeface="Symbol" panose="05050102010706020507" pitchFamily="18" charset="2"/>
              </a:rPr>
              <a:t> / g</a:t>
            </a:r>
            <a:r>
              <a:rPr lang="cs-CZ" altLang="cs-CZ" sz="2800">
                <a:sym typeface="Symbol" panose="05050102010706020507" pitchFamily="18" charset="2"/>
              </a:rPr>
              <a:t>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120"/>
    </mc:Choice>
    <mc:Fallback>
      <p:transition spd="slow" advTm="18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295275" y="1136650"/>
            <a:ext cx="8555038" cy="472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800" b="1"/>
              <a:t>Relativní centrifugační síla R se snadno vypočítá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800" b="1"/>
              <a:t>pro kteroukoli centrifugu a daný počet otáček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8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8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R = 4,02 . </a:t>
            </a:r>
            <a:r>
              <a:rPr lang="cs-CZ" altLang="cs-CZ" sz="2400" b="1" i="1"/>
              <a:t>f</a:t>
            </a:r>
            <a:r>
              <a:rPr lang="cs-CZ" altLang="cs-CZ" sz="2400" b="1"/>
              <a:t> </a:t>
            </a:r>
            <a:r>
              <a:rPr lang="cs-CZ" altLang="cs-CZ" sz="2400" b="1" baseline="30000"/>
              <a:t>2</a:t>
            </a:r>
            <a:r>
              <a:rPr lang="cs-CZ" altLang="cs-CZ" sz="2400" b="1"/>
              <a:t> . r </a:t>
            </a:r>
            <a:endParaRPr lang="cs-CZ" altLang="cs-CZ" sz="24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(je-li frekvence otáček uváděna v jednotkách  [</a:t>
            </a:r>
            <a:r>
              <a:rPr lang="cs-CZ" altLang="cs-CZ" sz="1800" b="1"/>
              <a:t>s</a:t>
            </a:r>
            <a:r>
              <a:rPr lang="cs-CZ" altLang="cs-CZ" sz="1800" b="1" baseline="30000"/>
              <a:t>-1</a:t>
            </a:r>
            <a:r>
              <a:rPr lang="cs-CZ" altLang="cs-CZ" sz="1800"/>
              <a:t>] a vzdálenost </a:t>
            </a:r>
            <a:r>
              <a:rPr lang="cs-CZ" altLang="cs-CZ" sz="1800" b="1"/>
              <a:t>r</a:t>
            </a:r>
            <a:r>
              <a:rPr lang="cs-CZ" altLang="cs-CZ" sz="1800"/>
              <a:t> v </a:t>
            </a:r>
            <a:r>
              <a:rPr lang="cs-CZ" altLang="cs-CZ" sz="1800">
                <a:sym typeface="Symbol" panose="05050102010706020507" pitchFamily="18" charset="2"/>
              </a:rPr>
              <a:t></a:t>
            </a:r>
            <a:r>
              <a:rPr lang="cs-CZ" altLang="cs-CZ" sz="1800" b="1"/>
              <a:t>m</a:t>
            </a:r>
            <a:r>
              <a:rPr lang="cs-CZ" altLang="cs-CZ" sz="1800">
                <a:sym typeface="Symbol" panose="05050102010706020507" pitchFamily="18" charset="2"/>
              </a:rPr>
              <a:t>)</a:t>
            </a:r>
            <a:endParaRPr lang="cs-CZ" altLang="cs-CZ" sz="180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>
              <a:sym typeface="Symbol" panose="05050102010706020507" pitchFamily="18" charset="2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ym typeface="Symbol" panose="05050102010706020507" pitchFamily="18" charset="2"/>
              </a:rPr>
              <a:t>R = 1,12 . </a:t>
            </a:r>
            <a:r>
              <a:rPr lang="cs-CZ" altLang="cs-CZ" sz="2400" b="1" i="1">
                <a:sym typeface="Symbol" panose="05050102010706020507" pitchFamily="18" charset="2"/>
              </a:rPr>
              <a:t>f</a:t>
            </a:r>
            <a:r>
              <a:rPr lang="cs-CZ" altLang="cs-CZ" sz="2400" b="1">
                <a:sym typeface="Symbol" panose="05050102010706020507" pitchFamily="18" charset="2"/>
              </a:rPr>
              <a:t> </a:t>
            </a:r>
            <a:r>
              <a:rPr lang="cs-CZ" altLang="cs-CZ" sz="2400" b="1" baseline="30000">
                <a:sym typeface="Symbol" panose="05050102010706020507" pitchFamily="18" charset="2"/>
              </a:rPr>
              <a:t>2</a:t>
            </a:r>
            <a:r>
              <a:rPr lang="cs-CZ" altLang="cs-CZ" sz="2400" b="1">
                <a:sym typeface="Symbol" panose="05050102010706020507" pitchFamily="18" charset="2"/>
              </a:rPr>
              <a:t> . r . 10</a:t>
            </a:r>
            <a:r>
              <a:rPr lang="cs-CZ" altLang="cs-CZ" sz="2400" b="1" baseline="30000">
                <a:sym typeface="Symbol" panose="05050102010706020507" pitchFamily="18" charset="2"/>
              </a:rPr>
              <a:t>-5</a:t>
            </a:r>
            <a:r>
              <a:rPr lang="cs-CZ" altLang="cs-CZ" sz="2400" b="1">
                <a:sym typeface="Symbol" panose="05050102010706020507" pitchFamily="18" charset="2"/>
              </a:rPr>
              <a:t> </a:t>
            </a:r>
            <a:endParaRPr lang="cs-CZ" altLang="cs-CZ" sz="2400">
              <a:sym typeface="Symbol" panose="05050102010706020507" pitchFamily="18" charset="2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ym typeface="Symbol" panose="05050102010706020507" pitchFamily="18" charset="2"/>
              </a:rPr>
              <a:t>je-li frekvence otáček uváděna v jednotkách [</a:t>
            </a:r>
            <a:r>
              <a:rPr lang="cs-CZ" altLang="cs-CZ" sz="1800" b="1">
                <a:sym typeface="Symbol" panose="05050102010706020507" pitchFamily="18" charset="2"/>
              </a:rPr>
              <a:t>min</a:t>
            </a:r>
            <a:r>
              <a:rPr lang="cs-CZ" altLang="cs-CZ" sz="1800" b="1" baseline="30000">
                <a:sym typeface="Symbol" panose="05050102010706020507" pitchFamily="18" charset="2"/>
              </a:rPr>
              <a:t>-1</a:t>
            </a:r>
            <a:r>
              <a:rPr lang="cs-CZ" altLang="cs-CZ" sz="1800">
                <a:sym typeface="Symbol" panose="05050102010706020507" pitchFamily="18" charset="2"/>
              </a:rPr>
              <a:t>] a vzdálenost </a:t>
            </a:r>
            <a:r>
              <a:rPr lang="cs-CZ" altLang="cs-CZ" sz="1800" b="1">
                <a:sym typeface="Symbol" panose="05050102010706020507" pitchFamily="18" charset="2"/>
              </a:rPr>
              <a:t>r</a:t>
            </a:r>
            <a:r>
              <a:rPr lang="cs-CZ" altLang="cs-CZ" sz="1800">
                <a:sym typeface="Symbol" panose="05050102010706020507" pitchFamily="18" charset="2"/>
              </a:rPr>
              <a:t> v </a:t>
            </a:r>
            <a:r>
              <a:rPr lang="cs-CZ" altLang="cs-CZ" sz="1800" b="1"/>
              <a:t>cm</a:t>
            </a:r>
            <a:r>
              <a:rPr lang="cs-CZ" altLang="cs-CZ" sz="1800">
                <a:sym typeface="Symbol" panose="05050102010706020507" pitchFamily="18" charset="2"/>
              </a:rPr>
              <a:t></a:t>
            </a:r>
            <a:endParaRPr lang="cs-CZ" altLang="cs-CZ" sz="180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Lze určit rovněž z nomogramu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240"/>
    </mc:Choice>
    <mc:Fallback>
      <p:transition spd="slow" advTm="34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2"/>
          <p:cNvGrpSpPr>
            <a:grpSpLocks/>
          </p:cNvGrpSpPr>
          <p:nvPr/>
        </p:nvGrpSpPr>
        <p:grpSpPr bwMode="auto">
          <a:xfrm>
            <a:off x="1692275" y="0"/>
            <a:ext cx="5057775" cy="6858000"/>
            <a:chOff x="1957" y="5737"/>
            <a:chExt cx="7740" cy="8820"/>
          </a:xfrm>
        </p:grpSpPr>
        <p:pic>
          <p:nvPicPr>
            <p:cNvPr id="16387" name="Picture 3" descr="Instr_tech_lab"/>
            <p:cNvPicPr preferRelativeResize="0"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7" y="5737"/>
              <a:ext cx="7740" cy="8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88" name="Text Box 4"/>
            <p:cNvSpPr txBox="1">
              <a:spLocks noChangeArrowheads="1"/>
            </p:cNvSpPr>
            <p:nvPr/>
          </p:nvSpPr>
          <p:spPr bwMode="auto">
            <a:xfrm>
              <a:off x="2497" y="5737"/>
              <a:ext cx="2160" cy="9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b="1"/>
                <a:t>r </a:t>
              </a:r>
              <a:r>
                <a:rPr lang="cs-CZ" altLang="cs-CZ" sz="1200"/>
                <a:t>(poloměr rotoru)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200"/>
                <a:t>           [mm]</a:t>
              </a:r>
              <a:endParaRPr lang="cs-CZ" altLang="cs-CZ" sz="1800"/>
            </a:p>
          </p:txBody>
        </p:sp>
        <p:sp>
          <p:nvSpPr>
            <p:cNvPr id="16389" name="Text Box 5"/>
            <p:cNvSpPr txBox="1">
              <a:spLocks noChangeArrowheads="1"/>
            </p:cNvSpPr>
            <p:nvPr/>
          </p:nvSpPr>
          <p:spPr bwMode="auto">
            <a:xfrm>
              <a:off x="7357" y="5737"/>
              <a:ext cx="1440" cy="9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200"/>
                <a:t>otáčky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200"/>
                <a:t>[</a:t>
              </a:r>
              <a:r>
                <a:rPr lang="cs-CZ" altLang="cs-CZ" sz="1200" b="1" i="1"/>
                <a:t>f</a:t>
              </a:r>
              <a:r>
                <a:rPr lang="en-US" altLang="cs-CZ" sz="1200"/>
                <a:t> / min.]</a:t>
              </a:r>
              <a:endParaRPr lang="cs-CZ" altLang="cs-CZ" sz="1800"/>
            </a:p>
          </p:txBody>
        </p:sp>
        <p:sp>
          <p:nvSpPr>
            <p:cNvPr id="16390" name="Text Box 6"/>
            <p:cNvSpPr txBox="1">
              <a:spLocks noChangeArrowheads="1"/>
            </p:cNvSpPr>
            <p:nvPr/>
          </p:nvSpPr>
          <p:spPr bwMode="auto">
            <a:xfrm>
              <a:off x="5377" y="6997"/>
              <a:ext cx="1980" cy="10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/>
                <a:t>Relat.centrif. síla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/>
                <a:t>        (</a:t>
              </a:r>
              <a:r>
                <a:rPr lang="cs-CZ" altLang="cs-CZ" sz="1200" b="1"/>
                <a:t>RCF</a:t>
              </a:r>
              <a:r>
                <a:rPr lang="cs-CZ" altLang="cs-CZ" sz="1200"/>
                <a:t>)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200"/>
                <a:t>          [g]</a:t>
              </a:r>
              <a:endParaRPr lang="cs-CZ" altLang="cs-CZ" sz="1800"/>
            </a:p>
          </p:txBody>
        </p:sp>
      </p:grp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424"/>
    </mc:Choice>
    <mc:Fallback>
      <p:transition spd="slow" advTm="18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b="1" smtClean="0"/>
              <a:t>Typy centrifug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244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mtClean="0"/>
              <a:t>Nízkoobrátkové - </a:t>
            </a:r>
            <a:r>
              <a:rPr lang="cs-CZ" altLang="cs-CZ" sz="2400" smtClean="0"/>
              <a:t>zrychlení 5.10</a:t>
            </a:r>
            <a:r>
              <a:rPr lang="cs-CZ" altLang="cs-CZ" sz="2400" baseline="30000" smtClean="0"/>
              <a:t>4 </a:t>
            </a:r>
            <a:r>
              <a:rPr lang="cs-CZ" altLang="cs-CZ" sz="2400" smtClean="0"/>
              <a:t>ms</a:t>
            </a:r>
            <a:r>
              <a:rPr lang="cs-CZ" altLang="cs-CZ" sz="2400" baseline="30000" smtClean="0"/>
              <a:t>-2</a:t>
            </a:r>
            <a:r>
              <a:rPr lang="cs-CZ" altLang="cs-CZ" sz="2400" smtClean="0"/>
              <a:t>(5000g)</a:t>
            </a:r>
            <a:endParaRPr lang="cs-CZ" altLang="cs-CZ" smtClean="0"/>
          </a:p>
          <a:p>
            <a:pPr eaLnBrk="1" hangingPunct="1">
              <a:lnSpc>
                <a:spcPct val="90000"/>
              </a:lnSpc>
            </a:pPr>
            <a:r>
              <a:rPr lang="cs-CZ" altLang="cs-CZ" smtClean="0"/>
              <a:t>Středněobrátkové - </a:t>
            </a:r>
            <a:r>
              <a:rPr lang="cs-CZ" altLang="cs-CZ" sz="2400" smtClean="0"/>
              <a:t>zrychlení 2.10</a:t>
            </a:r>
            <a:r>
              <a:rPr lang="cs-CZ" altLang="cs-CZ" sz="2400" baseline="30000" smtClean="0"/>
              <a:t>5 </a:t>
            </a:r>
            <a:r>
              <a:rPr lang="cs-CZ" altLang="cs-CZ" sz="2400" smtClean="0"/>
              <a:t>ms</a:t>
            </a:r>
            <a:r>
              <a:rPr lang="cs-CZ" altLang="cs-CZ" sz="2400" baseline="30000" smtClean="0"/>
              <a:t>-2</a:t>
            </a:r>
            <a:r>
              <a:rPr lang="cs-CZ" altLang="cs-CZ" sz="2400" smtClean="0"/>
              <a:t>(20000g)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mtClean="0"/>
              <a:t>Vysokoobrátkové - </a:t>
            </a:r>
            <a:r>
              <a:rPr lang="cs-CZ" altLang="cs-CZ" sz="2400" smtClean="0"/>
              <a:t>zrychlení 10</a:t>
            </a:r>
            <a:r>
              <a:rPr lang="cs-CZ" altLang="cs-CZ" sz="2400" baseline="30000" smtClean="0"/>
              <a:t>7 </a:t>
            </a:r>
            <a:r>
              <a:rPr lang="cs-CZ" altLang="cs-CZ" sz="2400" smtClean="0"/>
              <a:t>ms</a:t>
            </a:r>
            <a:r>
              <a:rPr lang="cs-CZ" altLang="cs-CZ" sz="2400" baseline="30000" smtClean="0"/>
              <a:t>-2</a:t>
            </a:r>
            <a:r>
              <a:rPr lang="cs-CZ" altLang="cs-CZ" sz="2400" smtClean="0"/>
              <a:t> –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smtClean="0"/>
              <a:t>                                             ultracentrifugace virů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400" smtClean="0"/>
          </a:p>
          <a:p>
            <a:pPr eaLnBrk="1" hangingPunct="1">
              <a:lnSpc>
                <a:spcPct val="90000"/>
              </a:lnSpc>
            </a:pPr>
            <a:r>
              <a:rPr lang="cs-CZ" altLang="cs-CZ" smtClean="0"/>
              <a:t>Rotory výkyvné - </a:t>
            </a:r>
            <a:r>
              <a:rPr lang="cs-CZ" altLang="cs-CZ" sz="2400" smtClean="0"/>
              <a:t>menší zrychlení,</a:t>
            </a:r>
            <a:r>
              <a:rPr lang="cs-CZ" altLang="cs-CZ" smtClean="0"/>
              <a:t> </a:t>
            </a:r>
            <a:r>
              <a:rPr lang="cs-CZ" altLang="cs-CZ" sz="2400" smtClean="0"/>
              <a:t>rozdělení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smtClean="0"/>
              <a:t>                                          horizontální (odstředivá síla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smtClean="0"/>
              <a:t>                                          kolmo ke dnu)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mtClean="0"/>
              <a:t>Rotory úhlové - </a:t>
            </a:r>
            <a:r>
              <a:rPr lang="cs-CZ" altLang="cs-CZ" sz="2400" smtClean="0"/>
              <a:t>větší počet otáček, kratší doba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smtClean="0"/>
              <a:t>                                      dělení                                         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mtClean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352"/>
    </mc:Choice>
    <mc:Fallback>
      <p:transition spd="slow" advTm="50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Inst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9144000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920"/>
    </mc:Choice>
    <mc:Fallback>
      <p:transition spd="slow" advTm="26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137" x="268288" y="5697538"/>
          <p14:tracePt t="12258" x="274638" y="5697538"/>
          <p14:tracePt t="12570" x="279400" y="5697538"/>
          <p14:tracePt t="12642" x="279400" y="5703888"/>
          <p14:tracePt t="12650" x="274638" y="5708650"/>
          <p14:tracePt t="12658" x="268288" y="5721350"/>
          <p14:tracePt t="12666" x="257175" y="5732463"/>
          <p14:tracePt t="12683" x="257175" y="5749925"/>
          <p14:tracePt t="12700" x="246063" y="5772150"/>
          <p14:tracePt t="12716" x="246063" y="5778500"/>
          <p14:tracePt t="12733" x="239713" y="5783263"/>
          <p14:tracePt t="12750" x="234950" y="5783263"/>
          <p14:tracePt t="12767" x="228600" y="5794375"/>
          <p14:tracePt t="12783" x="217488" y="5800725"/>
          <p14:tracePt t="12800" x="206375" y="5811838"/>
          <p14:tracePt t="12817" x="160338" y="5846763"/>
          <p14:tracePt t="12833" x="149225" y="5851525"/>
          <p14:tracePt t="12850" x="114300" y="5886450"/>
          <p14:tracePt t="12867" x="92075" y="5908675"/>
          <p14:tracePt t="12883" x="85725" y="5915025"/>
          <p14:tracePt t="12900" x="63500" y="5921375"/>
          <p14:tracePt t="12917" x="57150" y="5937250"/>
          <p14:tracePt t="12934" x="34925" y="5961063"/>
          <p14:tracePt t="13906" x="34925" y="6178550"/>
          <p14:tracePt t="13914" x="103188" y="6165850"/>
          <p14:tracePt t="13922" x="177800" y="6137275"/>
          <p14:tracePt t="13937" x="406400" y="6069013"/>
          <p14:tracePt t="13953" x="560388" y="6022975"/>
          <p14:tracePt t="13969" x="971550" y="5892800"/>
          <p14:tracePt t="13986" x="1177925" y="5822950"/>
          <p14:tracePt t="14003" x="1325563" y="5761038"/>
          <p14:tracePt t="14020" x="1406525" y="5715000"/>
          <p14:tracePt t="14036" x="1417638" y="5703888"/>
          <p14:tracePt t="14053" x="1422400" y="5697538"/>
          <p14:tracePt t="14070" x="1428750" y="5692775"/>
          <p14:tracePt t="14086" x="1457325" y="5680075"/>
          <p14:tracePt t="14103" x="1508125" y="5651500"/>
          <p14:tracePt t="14120" x="1565275" y="5618163"/>
          <p14:tracePt t="14137" x="1679575" y="5561013"/>
          <p14:tracePt t="14153" x="1720850" y="5543550"/>
          <p14:tracePt t="14170" x="1885950" y="5497513"/>
          <p14:tracePt t="14187" x="2039938" y="5435600"/>
          <p14:tracePt t="14203" x="2136775" y="5400675"/>
          <p14:tracePt t="14220" x="2286000" y="5365750"/>
          <p14:tracePt t="14237" x="2417763" y="5332413"/>
          <p14:tracePt t="14254" x="2520950" y="5308600"/>
          <p14:tracePt t="14270" x="2560638" y="5286375"/>
          <p14:tracePt t="14287" x="2582863" y="5280025"/>
          <p14:tracePt t="14321" x="2593975" y="5275263"/>
          <p14:tracePt t="14337" x="2606675" y="5264150"/>
          <p14:tracePt t="14354" x="2622550" y="5251450"/>
          <p14:tracePt t="14370" x="2679700" y="5240338"/>
          <p14:tracePt t="14387" x="2697163" y="5222875"/>
          <p14:tracePt t="14404" x="2708275" y="5218113"/>
          <p14:tracePt t="14450" x="2708275" y="5207000"/>
          <p14:tracePt t="14458" x="2708275" y="5183188"/>
          <p14:tracePt t="14471" x="2708275" y="5165725"/>
          <p14:tracePt t="14487" x="2708275" y="5121275"/>
          <p14:tracePt t="14505" x="2651125" y="4972050"/>
          <p14:tracePt t="14521" x="2674938" y="4932363"/>
          <p14:tracePt t="14537" x="2657475" y="4897438"/>
          <p14:tracePt t="14554" x="2646363" y="4857750"/>
          <p14:tracePt t="14571" x="2628900" y="4822825"/>
          <p14:tracePt t="14587" x="2622550" y="4800600"/>
          <p14:tracePt t="14722" x="2622550" y="4794250"/>
          <p14:tracePt t="14738" x="2622550" y="4789488"/>
          <p14:tracePt t="14746" x="2617788" y="4778375"/>
          <p14:tracePt t="14754" x="2617788" y="4772025"/>
          <p14:tracePt t="14771" x="2600325" y="4737100"/>
          <p14:tracePt t="14788" x="2578100" y="4692650"/>
          <p14:tracePt t="14805" x="2543175" y="4640263"/>
          <p14:tracePt t="14822" x="2532063" y="4629150"/>
          <p14:tracePt t="14838" x="2520950" y="4618038"/>
          <p14:tracePt t="14855" x="2508250" y="4606925"/>
          <p14:tracePt t="14872" x="2479675" y="4578350"/>
          <p14:tracePt t="14889" x="2360613" y="4521200"/>
          <p14:tracePt t="14905" x="2292350" y="4503738"/>
          <p14:tracePt t="14922" x="1982788" y="4389438"/>
          <p14:tracePt t="14938" x="1851025" y="4371975"/>
          <p14:tracePt t="14955" x="1817688" y="4371975"/>
          <p14:tracePt t="15042" x="1817688" y="4365625"/>
          <p14:tracePt t="15058" x="1817688" y="4354513"/>
          <p14:tracePt t="15066" x="1817688" y="4349750"/>
          <p14:tracePt t="15074" x="1817688" y="4337050"/>
          <p14:tracePt t="15089" x="1817688" y="4308475"/>
          <p14:tracePt t="15105" x="1817688" y="4268788"/>
          <p14:tracePt t="15122" x="1811338" y="4235450"/>
          <p14:tracePt t="15139" x="1789113" y="4171950"/>
          <p14:tracePt t="15156" x="1736725" y="4125913"/>
          <p14:tracePt t="15172" x="1679575" y="4079875"/>
          <p14:tracePt t="15189" x="1668463" y="4068763"/>
          <p14:tracePt t="15306" x="1674813" y="4068763"/>
          <p14:tracePt t="15314" x="1692275" y="4068763"/>
          <p14:tracePt t="15323" x="1714500" y="4064000"/>
          <p14:tracePt t="15340" x="1771650" y="4051300"/>
          <p14:tracePt t="15356" x="1782763" y="4051300"/>
          <p14:tracePt t="15506" x="1782763" y="4046538"/>
          <p14:tracePt t="15522" x="1793875" y="4035425"/>
          <p14:tracePt t="15546" x="1793875" y="4029075"/>
          <p14:tracePt t="15554" x="1806575" y="4022725"/>
          <p14:tracePt t="15562" x="1817688" y="4022725"/>
          <p14:tracePt t="15573" x="1822450" y="4022725"/>
          <p14:tracePt t="15590" x="1828800" y="4022725"/>
          <p14:tracePt t="15970" x="1817688" y="4017963"/>
          <p14:tracePt t="15979" x="1811338" y="4017963"/>
          <p14:tracePt t="15986" x="1793875" y="4006850"/>
          <p14:tracePt t="15994" x="1778000" y="4006850"/>
          <p14:tracePt t="16008" x="1765300" y="4006850"/>
          <p14:tracePt t="16025" x="1725613" y="4006850"/>
          <p14:tracePt t="16041" x="1708150" y="4006850"/>
          <p14:tracePt t="16058" x="1663700" y="4006850"/>
          <p14:tracePt t="16075" x="1635125" y="4006850"/>
          <p14:tracePt t="16091" x="1617663" y="4006850"/>
          <p14:tracePt t="16108" x="1606550" y="4006850"/>
          <p14:tracePt t="16125" x="1593850" y="4006850"/>
          <p14:tracePt t="16158" x="1571625" y="4006850"/>
          <p14:tracePt t="16175" x="1536700" y="4006850"/>
          <p14:tracePt t="16192" x="1479550" y="4006850"/>
          <p14:tracePt t="16209" x="1365250" y="4006850"/>
          <p14:tracePt t="16225" x="1325563" y="4006850"/>
          <p14:tracePt t="16241" x="1239838" y="4006850"/>
          <p14:tracePt t="16258" x="1189038" y="4006850"/>
          <p14:tracePt t="16275" x="1165225" y="4006850"/>
          <p14:tracePt t="16362" x="1154113" y="4006850"/>
          <p14:tracePt t="16370" x="1136650" y="4000500"/>
          <p14:tracePt t="16378" x="1120775" y="4000500"/>
          <p14:tracePt t="16393" x="1074738" y="4011613"/>
          <p14:tracePt t="16409" x="1046163" y="4022725"/>
          <p14:tracePt t="16425" x="1028700" y="4022725"/>
          <p14:tracePt t="16442" x="971550" y="4046538"/>
          <p14:tracePt t="16459" x="949325" y="4046538"/>
          <p14:tracePt t="16476" x="925513" y="4057650"/>
          <p14:tracePt t="16492" x="903288" y="4075113"/>
          <p14:tracePt t="16509" x="885825" y="4086225"/>
          <p14:tracePt t="16526" x="868363" y="4097338"/>
          <p14:tracePt t="16542" x="857250" y="4103688"/>
          <p14:tracePt t="16559" x="846138" y="4121150"/>
          <p14:tracePt t="16576" x="828675" y="4132263"/>
          <p14:tracePt t="16593" x="806450" y="4171950"/>
          <p14:tracePt t="16609" x="800100" y="4183063"/>
          <p14:tracePt t="16626" x="793750" y="4200525"/>
          <p14:tracePt t="16643" x="782638" y="4217988"/>
          <p14:tracePt t="16659" x="782638" y="4251325"/>
          <p14:tracePt t="16676" x="782638" y="4268788"/>
          <p14:tracePt t="16693" x="777875" y="4286250"/>
          <p14:tracePt t="16710" x="771525" y="4321175"/>
          <p14:tracePt t="16726" x="771525" y="4337050"/>
          <p14:tracePt t="16743" x="771525" y="4365625"/>
          <p14:tracePt t="16746" x="771525" y="4378325"/>
          <p14:tracePt t="16760" x="771525" y="4394200"/>
          <p14:tracePt t="16777" x="765175" y="4422775"/>
          <p14:tracePt t="16793" x="765175" y="4429125"/>
          <p14:tracePt t="16810" x="765175" y="4446588"/>
          <p14:tracePt t="16827" x="765175" y="4479925"/>
          <p14:tracePt t="16843" x="777875" y="4508500"/>
          <p14:tracePt t="16860" x="793750" y="4537075"/>
          <p14:tracePt t="16877" x="806450" y="4565650"/>
          <p14:tracePt t="16893" x="811213" y="4583113"/>
          <p14:tracePt t="16910" x="817563" y="4606925"/>
          <p14:tracePt t="16927" x="828675" y="4622800"/>
          <p14:tracePt t="16943" x="846138" y="4657725"/>
          <p14:tracePt t="16961" x="868363" y="4697413"/>
          <p14:tracePt t="16977" x="892175" y="4737100"/>
          <p14:tracePt t="16993" x="914400" y="4765675"/>
          <p14:tracePt t="17010" x="936625" y="4806950"/>
          <p14:tracePt t="17027" x="971550" y="4840288"/>
          <p14:tracePt t="17044" x="1006475" y="4879975"/>
          <p14:tracePt t="17060" x="1046163" y="4908550"/>
          <p14:tracePt t="17077" x="1063625" y="4921250"/>
          <p14:tracePt t="17094" x="1096963" y="4943475"/>
          <p14:tracePt t="17111" x="1125538" y="4954588"/>
          <p14:tracePt t="17127" x="1165225" y="4983163"/>
          <p14:tracePt t="17144" x="1200150" y="4994275"/>
          <p14:tracePt t="17161" x="1292225" y="5029200"/>
          <p14:tracePt t="17177" x="1325563" y="5040313"/>
          <p14:tracePt t="17194" x="1428750" y="5075238"/>
          <p14:tracePt t="17211" x="1497013" y="5080000"/>
          <p14:tracePt t="17227" x="1571625" y="5092700"/>
          <p14:tracePt t="17244" x="1628775" y="5092700"/>
          <p14:tracePt t="17261" x="1668463" y="5092700"/>
          <p14:tracePt t="17277" x="1708150" y="5092700"/>
          <p14:tracePt t="17294" x="1760538" y="5092700"/>
          <p14:tracePt t="17311" x="1811338" y="5092700"/>
          <p14:tracePt t="17328" x="1885950" y="5086350"/>
          <p14:tracePt t="17345" x="1960563" y="5097463"/>
          <p14:tracePt t="17361" x="2000250" y="5097463"/>
          <p14:tracePt t="17378" x="2171700" y="5086350"/>
          <p14:tracePt t="17395" x="2297113" y="5086350"/>
          <p14:tracePt t="17411" x="2378075" y="5068888"/>
          <p14:tracePt t="17428" x="2446338" y="5040313"/>
          <p14:tracePt t="17445" x="2468563" y="5035550"/>
          <p14:tracePt t="17461" x="2486025" y="5022850"/>
          <p14:tracePt t="17478" x="2492375" y="5022850"/>
          <p14:tracePt t="17495" x="2503488" y="5011738"/>
          <p14:tracePt t="17512" x="2508250" y="5011738"/>
          <p14:tracePt t="17529" x="2532063" y="5000625"/>
          <p14:tracePt t="17545" x="2565400" y="4989513"/>
          <p14:tracePt t="17561" x="2589213" y="4972050"/>
          <p14:tracePt t="17578" x="2606675" y="4954588"/>
          <p14:tracePt t="17595" x="2640013" y="4932363"/>
          <p14:tracePt t="17612" x="2668588" y="4908550"/>
          <p14:tracePt t="17628" x="2708275" y="4892675"/>
          <p14:tracePt t="17645" x="2749550" y="4868863"/>
          <p14:tracePt t="17662" x="2806700" y="4846638"/>
          <p14:tracePt t="17678" x="2851150" y="4829175"/>
          <p14:tracePt t="17695" x="2925763" y="4800600"/>
          <p14:tracePt t="17712" x="2994025" y="4778375"/>
          <p14:tracePt t="17729" x="3114675" y="4743450"/>
          <p14:tracePt t="17745" x="3165475" y="4714875"/>
          <p14:tracePt t="17747" x="3189288" y="4708525"/>
          <p14:tracePt t="17762" x="3240088" y="4679950"/>
          <p14:tracePt t="17779" x="3286125" y="4651375"/>
          <p14:tracePt t="17796" x="3332163" y="4629150"/>
          <p14:tracePt t="17812" x="3354388" y="4622800"/>
          <p14:tracePt t="17829" x="3371850" y="4622800"/>
          <p14:tracePt t="17846" x="3389313" y="4618038"/>
          <p14:tracePt t="18050" x="3378200" y="4618038"/>
          <p14:tracePt t="18058" x="3371850" y="4622800"/>
          <p14:tracePt t="18066" x="3354388" y="4629150"/>
          <p14:tracePt t="18080" x="3343275" y="4635500"/>
          <p14:tracePt t="18098" x="3228975" y="4664075"/>
          <p14:tracePt t="18113" x="3160713" y="4675188"/>
          <p14:tracePt t="18129" x="3068638" y="4703763"/>
          <p14:tracePt t="18147" x="2978150" y="4732338"/>
          <p14:tracePt t="18163" x="2897188" y="4754563"/>
          <p14:tracePt t="18180" x="2822575" y="4772025"/>
          <p14:tracePt t="18197" x="2754313" y="4778375"/>
          <p14:tracePt t="18213" x="2692400" y="4800600"/>
          <p14:tracePt t="18230" x="2593975" y="4811713"/>
          <p14:tracePt t="18247" x="2520950" y="4811713"/>
          <p14:tracePt t="18263" x="2435225" y="4822825"/>
          <p14:tracePt t="18266" x="2389188" y="4829175"/>
          <p14:tracePt t="18280" x="2354263" y="4835525"/>
          <p14:tracePt t="18297" x="2239963" y="4835525"/>
          <p14:tracePt t="18313" x="2165350" y="4835525"/>
          <p14:tracePt t="18330" x="2108200" y="4835525"/>
          <p14:tracePt t="18347" x="2028825" y="4835525"/>
          <p14:tracePt t="18364" x="1914525" y="4835525"/>
          <p14:tracePt t="18380" x="1771650" y="4835525"/>
          <p14:tracePt t="18397" x="1635125" y="4835525"/>
          <p14:tracePt t="18414" x="1503363" y="4835525"/>
          <p14:tracePt t="18430" x="1389063" y="4835525"/>
          <p14:tracePt t="18447" x="1274763" y="4835525"/>
          <p14:tracePt t="18464" x="1182688" y="4835525"/>
          <p14:tracePt t="18481" x="1085850" y="4835525"/>
          <p14:tracePt t="18497" x="1068388" y="4835525"/>
          <p14:tracePt t="18514" x="1017588" y="4835525"/>
          <p14:tracePt t="18531" x="982663" y="4829175"/>
          <p14:tracePt t="18547" x="942975" y="4822825"/>
          <p14:tracePt t="18564" x="908050" y="4818063"/>
          <p14:tracePt t="18581" x="874713" y="4811713"/>
          <p14:tracePt t="18597" x="846138" y="4800600"/>
          <p14:tracePt t="18614" x="822325" y="4789488"/>
          <p14:tracePt t="18631" x="777875" y="4772025"/>
          <p14:tracePt t="18647" x="725488" y="4749800"/>
          <p14:tracePt t="18665" x="668338" y="4721225"/>
          <p14:tracePt t="18681" x="657225" y="4714875"/>
          <p14:tracePt t="18698" x="646113" y="4703763"/>
          <p14:tracePt t="18715" x="635000" y="4686300"/>
          <p14:tracePt t="18731" x="606425" y="4657725"/>
          <p14:tracePt t="18748" x="593725" y="4635500"/>
          <p14:tracePt t="18765" x="582613" y="4611688"/>
          <p14:tracePt t="18781" x="571500" y="4572000"/>
          <p14:tracePt t="18798" x="571500" y="4549775"/>
          <p14:tracePt t="18815" x="565150" y="4514850"/>
          <p14:tracePt t="18831" x="554038" y="4475163"/>
          <p14:tracePt t="18848" x="554038" y="4429125"/>
          <p14:tracePt t="18865" x="554038" y="4371975"/>
          <p14:tracePt t="18881" x="560388" y="4337050"/>
          <p14:tracePt t="18898" x="565150" y="4297363"/>
          <p14:tracePt t="18915" x="588963" y="4246563"/>
          <p14:tracePt t="18932" x="611188" y="4194175"/>
          <p14:tracePt t="18948" x="639763" y="4143375"/>
          <p14:tracePt t="18965" x="679450" y="4103688"/>
          <p14:tracePt t="18982" x="731838" y="4051300"/>
          <p14:tracePt t="18998" x="771525" y="4006850"/>
          <p14:tracePt t="19015" x="828675" y="3949700"/>
          <p14:tracePt t="19032" x="903288" y="3875088"/>
          <p14:tracePt t="19049" x="1000125" y="3771900"/>
          <p14:tracePt t="19065" x="1022350" y="3743325"/>
          <p14:tracePt t="19082" x="1079500" y="3697288"/>
          <p14:tracePt t="19099" x="1120775" y="3657600"/>
          <p14:tracePt t="19116" x="1160463" y="3622675"/>
          <p14:tracePt t="19132" x="1200150" y="3600450"/>
          <p14:tracePt t="19149" x="1228725" y="3594100"/>
          <p14:tracePt t="19166" x="1303338" y="3554413"/>
          <p14:tracePt t="19182" x="1411288" y="3508375"/>
          <p14:tracePt t="19199" x="1520825" y="3463925"/>
          <p14:tracePt t="19216" x="1617663" y="3417888"/>
          <p14:tracePt t="19233" x="1771650" y="3360738"/>
          <p14:tracePt t="19249" x="1817688" y="3336925"/>
          <p14:tracePt t="19266" x="1982788" y="3286125"/>
          <p14:tracePt t="19283" x="2097088" y="3251200"/>
          <p14:tracePt t="19299" x="2235200" y="3228975"/>
          <p14:tracePt t="19316" x="2451100" y="3194050"/>
          <p14:tracePt t="19333" x="2640013" y="3160713"/>
          <p14:tracePt t="19349" x="2903538" y="3132138"/>
          <p14:tracePt t="19366" x="3182938" y="3132138"/>
          <p14:tracePt t="19383" x="3435350" y="3136900"/>
          <p14:tracePt t="19400" x="3532188" y="3136900"/>
          <p14:tracePt t="19658" x="3508375" y="3136900"/>
          <p14:tracePt t="19666" x="3463925" y="3160713"/>
          <p14:tracePt t="19674" x="3451225" y="3171825"/>
          <p14:tracePt t="19690" x="3451225" y="3178175"/>
          <p14:tracePt t="19700" x="3451225" y="3189288"/>
          <p14:tracePt t="19717" x="3451225" y="3251200"/>
          <p14:tracePt t="19734" x="3440113" y="3354388"/>
          <p14:tracePt t="19750" x="3479800" y="3497263"/>
          <p14:tracePt t="19767" x="3554413" y="3635375"/>
          <p14:tracePt t="19770" x="3594100" y="3686175"/>
          <p14:tracePt t="19784" x="3646488" y="3736975"/>
          <p14:tracePt t="19801" x="3732213" y="3835400"/>
          <p14:tracePt t="19817" x="3765550" y="3851275"/>
          <p14:tracePt t="19834" x="3778250" y="3851275"/>
          <p14:tracePt t="20194" x="3822700" y="3846513"/>
          <p14:tracePt t="20202" x="3868738" y="3822700"/>
          <p14:tracePt t="20210" x="3932238" y="3806825"/>
          <p14:tracePt t="20218" x="4000500" y="3783013"/>
          <p14:tracePt t="20235" x="4057650" y="3765550"/>
          <p14:tracePt t="20252" x="4064000" y="3765550"/>
          <p14:tracePt t="20298" x="4068763" y="3760788"/>
          <p14:tracePt t="20322" x="4068763" y="3754438"/>
          <p14:tracePt t="20330" x="4068763" y="3749675"/>
          <p14:tracePt t="20338" x="4068763" y="3743325"/>
          <p14:tracePt t="20352" x="4068763" y="3736975"/>
          <p14:tracePt t="20369" x="4068763" y="3725863"/>
          <p14:tracePt t="20385" x="4068763" y="3721100"/>
          <p14:tracePt t="20402" x="4075113" y="3697288"/>
          <p14:tracePt t="20474" x="4079875" y="3697288"/>
          <p14:tracePt t="20482" x="4086225" y="3697288"/>
          <p14:tracePt t="20490" x="4097338" y="3697288"/>
          <p14:tracePt t="20502" x="4114800" y="3686175"/>
          <p14:tracePt t="20519" x="4132263" y="3675063"/>
          <p14:tracePt t="20536" x="4154488" y="3663950"/>
          <p14:tracePt t="20553" x="4194175" y="3640138"/>
          <p14:tracePt t="20569" x="4251325" y="3635375"/>
          <p14:tracePt t="20586" x="4365625" y="3617913"/>
          <p14:tracePt t="20602" x="4508500" y="3600450"/>
          <p14:tracePt t="20619" x="4686300" y="3565525"/>
          <p14:tracePt t="20636" x="4794250" y="3549650"/>
          <p14:tracePt t="20653" x="4857750" y="3532188"/>
          <p14:tracePt t="20714" x="4840288" y="3525838"/>
          <p14:tracePt t="20722" x="4818063" y="3525838"/>
          <p14:tracePt t="20730" x="4800600" y="3525838"/>
          <p14:tracePt t="20738" x="4794250" y="3525838"/>
          <p14:tracePt t="20753" x="4783138" y="3525838"/>
          <p14:tracePt t="20769" x="4772025" y="3521075"/>
          <p14:tracePt t="20826" x="4765675" y="3521075"/>
          <p14:tracePt t="20834" x="4754563" y="3521075"/>
          <p14:tracePt t="20842" x="4737100" y="3521075"/>
          <p14:tracePt t="20853" x="4703763" y="3525838"/>
          <p14:tracePt t="20870" x="4622800" y="3532188"/>
          <p14:tracePt t="20887" x="4525963" y="3543300"/>
          <p14:tracePt t="20903" x="4411663" y="3543300"/>
          <p14:tracePt t="20920" x="4343400" y="3549650"/>
          <p14:tracePt t="20937" x="4268788" y="3565525"/>
          <p14:tracePt t="20953" x="4251325" y="3565525"/>
          <p14:tracePt t="20970" x="4206875" y="3565525"/>
          <p14:tracePt t="20987" x="4165600" y="3565525"/>
          <p14:tracePt t="21003" x="4079875" y="3582988"/>
          <p14:tracePt t="21020" x="3949700" y="3606800"/>
          <p14:tracePt t="21037" x="3829050" y="3663950"/>
          <p14:tracePt t="21054" x="3692525" y="3703638"/>
          <p14:tracePt t="21070" x="3565525" y="3749675"/>
          <p14:tracePt t="21087" x="3468688" y="3789363"/>
          <p14:tracePt t="21104" x="3378200" y="3811588"/>
          <p14:tracePt t="21121" x="3217863" y="3857625"/>
          <p14:tracePt t="21137" x="3160713" y="3875088"/>
          <p14:tracePt t="21154" x="3097213" y="3908425"/>
          <p14:tracePt t="21171" x="3074988" y="3925888"/>
          <p14:tracePt t="21187" x="2949575" y="3937000"/>
          <p14:tracePt t="21204" x="2806700" y="3978275"/>
          <p14:tracePt t="21221" x="2674938" y="4022725"/>
          <p14:tracePt t="21237" x="2497138" y="4079875"/>
          <p14:tracePt t="21254" x="2343150" y="4143375"/>
          <p14:tracePt t="21271" x="2206625" y="4183063"/>
          <p14:tracePt t="21274" x="2136775" y="4206875"/>
          <p14:tracePt t="21287" x="2046288" y="4222750"/>
          <p14:tracePt t="21305" x="1908175" y="4240213"/>
          <p14:tracePt t="21321" x="1835150" y="4257675"/>
          <p14:tracePt t="21337" x="1800225" y="4268788"/>
          <p14:tracePt t="21354" x="1782763" y="4268788"/>
          <p14:tracePt t="21394" x="1771650" y="4268788"/>
          <p14:tracePt t="21404" x="1760538" y="4268788"/>
          <p14:tracePt t="21421" x="1714500" y="4275138"/>
          <p14:tracePt t="21438" x="1692275" y="4275138"/>
          <p14:tracePt t="21455" x="1685925" y="4275138"/>
          <p14:tracePt t="21538" x="1697038" y="4275138"/>
          <p14:tracePt t="21546" x="1708150" y="4275138"/>
          <p14:tracePt t="21554" x="1736725" y="4275138"/>
          <p14:tracePt t="21572" x="1760538" y="4264025"/>
          <p14:tracePt t="21588" x="1800225" y="4246563"/>
          <p14:tracePt t="21605" x="1936750" y="4211638"/>
          <p14:tracePt t="21622" x="2125663" y="4183063"/>
          <p14:tracePt t="21638" x="2349500" y="4114800"/>
          <p14:tracePt t="21655" x="2428875" y="4046538"/>
          <p14:tracePt t="21672" x="2497138" y="4017963"/>
          <p14:tracePt t="21689" x="2497138" y="3978275"/>
          <p14:tracePt t="21705" x="2497138" y="3960813"/>
          <p14:tracePt t="21722" x="2486025" y="3932238"/>
          <p14:tracePt t="21738" x="2435225" y="3914775"/>
          <p14:tracePt t="21755" x="2320925" y="3892550"/>
          <p14:tracePt t="21772" x="2246313" y="3886200"/>
          <p14:tracePt t="21789" x="2235200" y="3886200"/>
          <p14:tracePt t="22106" x="2228850" y="3886200"/>
          <p14:tracePt t="22122" x="2222500" y="3892550"/>
          <p14:tracePt t="22130" x="2217738" y="3897313"/>
          <p14:tracePt t="22140" x="2211388" y="3897313"/>
          <p14:tracePt t="22157" x="2193925" y="3914775"/>
          <p14:tracePt t="22173" x="2171700" y="3943350"/>
          <p14:tracePt t="22190" x="2136775" y="3994150"/>
          <p14:tracePt t="22207" x="2097088" y="4035425"/>
          <p14:tracePt t="22223" x="2039938" y="4079875"/>
          <p14:tracePt t="22240" x="1978025" y="4125913"/>
          <p14:tracePt t="22257" x="1897063" y="4194175"/>
          <p14:tracePt t="22273" x="1885950" y="4200525"/>
          <p14:tracePt t="22290" x="1874838" y="4217988"/>
          <p14:tracePt t="22386" x="1874838" y="4222750"/>
          <p14:tracePt t="22394" x="1863725" y="4229100"/>
          <p14:tracePt t="22402" x="1863725" y="4235450"/>
          <p14:tracePt t="22410" x="1857375" y="4246563"/>
          <p14:tracePt t="22424" x="1851025" y="4251325"/>
          <p14:tracePt t="22440" x="1839913" y="4275138"/>
          <p14:tracePt t="22457" x="1835150" y="4325938"/>
          <p14:tracePt t="22474" x="1839913" y="4365625"/>
          <p14:tracePt t="22490" x="1868488" y="4411663"/>
          <p14:tracePt t="22507" x="1925638" y="4446588"/>
          <p14:tracePt t="22524" x="2039938" y="4457700"/>
          <p14:tracePt t="22540" x="2189163" y="4457700"/>
          <p14:tracePt t="22557" x="2308225" y="4457700"/>
          <p14:tracePt t="22574" x="2371725" y="4457700"/>
          <p14:tracePt t="22590" x="2389188" y="4464050"/>
          <p14:tracePt t="22607" x="2393950" y="4468813"/>
          <p14:tracePt t="22625" x="2400300" y="4468813"/>
          <p14:tracePt t="22641" x="2422525" y="4479925"/>
          <p14:tracePt t="22657" x="2446338" y="4486275"/>
          <p14:tracePt t="22674" x="2463800" y="4492625"/>
          <p14:tracePt t="23130" x="2457450" y="4492625"/>
          <p14:tracePt t="23138" x="2446338" y="4492625"/>
          <p14:tracePt t="23146" x="2406650" y="4479925"/>
          <p14:tracePt t="23159" x="2365375" y="4468813"/>
          <p14:tracePt t="23176" x="2263775" y="4468813"/>
          <p14:tracePt t="23192" x="2097088" y="4468813"/>
          <p14:tracePt t="23209" x="1885950" y="4479925"/>
          <p14:tracePt t="23225" x="1806575" y="4497388"/>
          <p14:tracePt t="23242" x="1789113" y="4503738"/>
          <p14:tracePt t="23259" x="1782763" y="4503738"/>
          <p14:tracePt t="23298" x="1771650" y="4503738"/>
          <p14:tracePt t="23309" x="1736725" y="4508500"/>
          <p14:tracePt t="23326" x="1651000" y="4508500"/>
          <p14:tracePt t="23343" x="1565275" y="4514850"/>
          <p14:tracePt t="23359" x="1508125" y="4503738"/>
          <p14:tracePt t="23376" x="1468438" y="4503738"/>
          <p14:tracePt t="23393" x="1463675" y="4503738"/>
          <p14:tracePt t="23426" x="1435100" y="4521200"/>
          <p14:tracePt t="23443" x="1382713" y="4537075"/>
          <p14:tracePt t="23460" x="1246188" y="4578350"/>
          <p14:tracePt t="23476" x="1136650" y="4606925"/>
          <p14:tracePt t="23493" x="1074738" y="4622800"/>
          <p14:tracePt t="23509" x="1063625" y="4629150"/>
          <p14:tracePt t="23562" x="1050925" y="4622800"/>
          <p14:tracePt t="23570" x="1046163" y="4618038"/>
          <p14:tracePt t="23578" x="1035050" y="4600575"/>
          <p14:tracePt t="23593" x="1028700" y="4589463"/>
          <p14:tracePt t="23610" x="1000125" y="4560888"/>
          <p14:tracePt t="23627" x="954088" y="4537075"/>
          <p14:tracePt t="23643" x="903288" y="4514850"/>
          <p14:tracePt t="24114" x="896938" y="4503738"/>
          <p14:tracePt t="24122" x="885825" y="4492625"/>
          <p14:tracePt t="24130" x="879475" y="4479925"/>
          <p14:tracePt t="24145" x="868363" y="4457700"/>
          <p14:tracePt t="24161" x="863600" y="4429125"/>
          <p14:tracePt t="24178" x="857250" y="4406900"/>
          <p14:tracePt t="24195" x="857250" y="4383088"/>
          <p14:tracePt t="24211" x="857250" y="4378325"/>
          <p14:tracePt t="24228" x="857250" y="4365625"/>
          <p14:tracePt t="24245" x="863600" y="4354513"/>
          <p14:tracePt t="24261" x="925513" y="4349750"/>
          <p14:tracePt t="24278" x="1160463" y="4308475"/>
          <p14:tracePt t="24295" x="1474788" y="4246563"/>
          <p14:tracePt t="24312" x="1839913" y="4178300"/>
          <p14:tracePt t="24314" x="1949450" y="4143375"/>
          <p14:tracePt t="24329" x="2120900" y="4103688"/>
          <p14:tracePt t="24345" x="2165350" y="4086225"/>
          <p14:tracePt t="24362" x="2165350" y="4079875"/>
          <p14:tracePt t="24418" x="2200275" y="4079875"/>
          <p14:tracePt t="24426" x="2251075" y="4079875"/>
          <p14:tracePt t="24434" x="2314575" y="4079875"/>
          <p14:tracePt t="24445" x="2365375" y="4068763"/>
          <p14:tracePt t="24462" x="2492375" y="4051300"/>
          <p14:tracePt t="24479" x="2628900" y="4046538"/>
          <p14:tracePt t="24495" x="2778125" y="4040188"/>
          <p14:tracePt t="24513" x="2954338" y="3989388"/>
          <p14:tracePt t="24529" x="2971800" y="3989388"/>
          <p14:tracePt t="24690" x="2965450" y="3989388"/>
          <p14:tracePt t="24738" x="2960688" y="3989388"/>
          <p14:tracePt t="24754" x="2954338" y="3994150"/>
          <p14:tracePt t="24786" x="2949575" y="3994150"/>
          <p14:tracePt t="24794" x="2943225" y="3994150"/>
          <p14:tracePt t="24890" x="2936875" y="3994150"/>
          <p14:tracePt t="24906" x="2932113" y="4000500"/>
          <p14:tracePt t="24914" x="2925763" y="4006850"/>
          <p14:tracePt t="24922" x="2921000" y="4006850"/>
          <p14:tracePt t="24930" x="2908300" y="4006850"/>
          <p14:tracePt t="24947" x="2879725" y="4006850"/>
          <p14:tracePt t="24963" x="2857500" y="4006850"/>
          <p14:tracePt t="24980" x="2811463" y="4006850"/>
          <p14:tracePt t="24997" x="2732088" y="4006850"/>
          <p14:tracePt t="25013" x="2628900" y="4022725"/>
          <p14:tracePt t="25030" x="2536825" y="4035425"/>
          <p14:tracePt t="25047" x="2468563" y="4046538"/>
          <p14:tracePt t="25063" x="2457450" y="4046538"/>
          <p14:tracePt t="25080" x="2451100" y="4046538"/>
          <p14:tracePt t="25282" x="2446338" y="4051300"/>
          <p14:tracePt t="25290" x="2435225" y="4057650"/>
          <p14:tracePt t="25299" x="2411413" y="4068763"/>
          <p14:tracePt t="25314" x="2378075" y="4079875"/>
          <p14:tracePt t="25331" x="2314575" y="4103688"/>
          <p14:tracePt t="25347" x="2239963" y="4108450"/>
          <p14:tracePt t="25364" x="2165350" y="4121150"/>
          <p14:tracePt t="25381" x="2022475" y="4154488"/>
          <p14:tracePt t="25397" x="1800225" y="4200525"/>
          <p14:tracePt t="25414" x="1382713" y="4308475"/>
          <p14:tracePt t="25431" x="914400" y="4446588"/>
          <p14:tracePt t="25448" x="508000" y="4589463"/>
          <p14:tracePt t="25465" x="257175" y="4743450"/>
          <p14:tracePt t="25481" x="246063" y="4778375"/>
          <p14:tracePt t="25498" x="239713" y="4818063"/>
          <p14:tracePt t="25515" x="250825" y="4846638"/>
          <p14:tracePt t="25531" x="268288" y="4857750"/>
          <p14:tracePt t="25548" x="279400" y="4875213"/>
          <p14:tracePt t="25586" x="279400" y="4879975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Inst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-19050"/>
            <a:ext cx="6948488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608"/>
    </mc:Choice>
    <mc:Fallback>
      <p:transition spd="slow" advTm="18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810" x="279400" y="4886325"/>
          <p14:tracePt t="12370" x="279400" y="4879975"/>
          <p14:tracePt t="12378" x="279400" y="4811713"/>
          <p14:tracePt t="12386" x="279400" y="4606925"/>
          <p14:tracePt t="12395" x="257175" y="4125913"/>
          <p14:tracePt t="12412" x="182563" y="3125788"/>
          <p14:tracePt t="12429" x="136525" y="2532063"/>
          <p14:tracePt t="12445" x="107950" y="2343150"/>
          <p14:tracePt t="12462" x="107950" y="2332038"/>
          <p14:tracePt t="12506" x="136525" y="2343150"/>
          <p14:tracePt t="12514" x="171450" y="2354263"/>
          <p14:tracePt t="12529" x="188913" y="2365375"/>
          <p14:tracePt t="12545" x="234950" y="2411413"/>
          <p14:tracePt t="12562" x="246063" y="2422525"/>
          <p14:tracePt t="12579" x="274638" y="2422525"/>
          <p14:tracePt t="12714" x="274638" y="2428875"/>
          <p14:tracePt t="12722" x="279400" y="2428875"/>
          <p14:tracePt t="13002" x="292100" y="2435225"/>
          <p14:tracePt t="13010" x="303213" y="2439988"/>
          <p14:tracePt t="13018" x="320675" y="2446338"/>
          <p14:tracePt t="13031" x="325438" y="2446338"/>
          <p14:tracePt t="13047" x="377825" y="2457450"/>
          <p14:tracePt t="13064" x="463550" y="2486025"/>
          <p14:tracePt t="13081" x="685800" y="2549525"/>
          <p14:tracePt t="13097" x="982663" y="2589213"/>
          <p14:tracePt t="13113" x="1292225" y="2657475"/>
          <p14:tracePt t="13131" x="1793875" y="2765425"/>
          <p14:tracePt t="13147" x="2268538" y="2817813"/>
          <p14:tracePt t="13164" x="2714625" y="2868613"/>
          <p14:tracePt t="13181" x="3068638" y="2897188"/>
          <p14:tracePt t="13197" x="3332163" y="2932113"/>
          <p14:tracePt t="13214" x="3475038" y="2943225"/>
          <p14:tracePt t="13231" x="3606800" y="2965450"/>
          <p14:tracePt t="13247" x="3749675" y="3000375"/>
          <p14:tracePt t="13265" x="3857625" y="3022600"/>
          <p14:tracePt t="13281" x="4000500" y="3035300"/>
          <p14:tracePt t="13297" x="4046538" y="3028950"/>
          <p14:tracePt t="13314" x="4200525" y="3028950"/>
          <p14:tracePt t="13331" x="4321175" y="3017838"/>
          <p14:tracePt t="13348" x="4457700" y="3040063"/>
          <p14:tracePt t="13364" x="4692650" y="3046413"/>
          <p14:tracePt t="13381" x="5080000" y="3046413"/>
          <p14:tracePt t="13398" x="5497513" y="3057525"/>
          <p14:tracePt t="13415" x="5937250" y="3074988"/>
          <p14:tracePt t="13431" x="6469063" y="3068638"/>
          <p14:tracePt t="13448" x="6950075" y="3068638"/>
          <p14:tracePt t="13465" x="7280275" y="3068638"/>
          <p14:tracePt t="13481" x="7297738" y="3063875"/>
          <p14:tracePt t="13498" x="7304088" y="3063875"/>
          <p14:tracePt t="14082" x="7304088" y="3068638"/>
          <p14:tracePt t="14090" x="7258050" y="3040063"/>
          <p14:tracePt t="14100" x="7194550" y="3000375"/>
          <p14:tracePt t="14116" x="6875463" y="2903538"/>
          <p14:tracePt t="14133" x="6611938" y="2868613"/>
          <p14:tracePt t="14150" x="6475413" y="2868613"/>
          <p14:tracePt t="14166" x="6394450" y="2868613"/>
          <p14:tracePt t="14183" x="6303963" y="2857500"/>
          <p14:tracePt t="14200" x="6218238" y="2840038"/>
          <p14:tracePt t="14217" x="6069013" y="2811463"/>
          <p14:tracePt t="14233" x="6007100" y="2782888"/>
          <p14:tracePt t="14250" x="5686425" y="2725738"/>
          <p14:tracePt t="14267" x="5446713" y="2708275"/>
          <p14:tracePt t="14283" x="5292725" y="2708275"/>
          <p14:tracePt t="14300" x="5211763" y="2714625"/>
          <p14:tracePt t="14317" x="5200650" y="2720975"/>
          <p14:tracePt t="14354" x="5194300" y="2725738"/>
          <p14:tracePt t="14367" x="5189538" y="2732088"/>
          <p14:tracePt t="14384" x="5149850" y="2754313"/>
          <p14:tracePt t="14401" x="5068888" y="2771775"/>
          <p14:tracePt t="14417" x="4983163" y="2800350"/>
          <p14:tracePt t="14433" x="4846638" y="2817813"/>
          <p14:tracePt t="14451" x="4714875" y="2828925"/>
          <p14:tracePt t="14467" x="4554538" y="2874963"/>
          <p14:tracePt t="14484" x="4406900" y="2949575"/>
          <p14:tracePt t="14501" x="4303713" y="3011488"/>
          <p14:tracePt t="14517" x="4206875" y="3068638"/>
          <p14:tracePt t="14534" x="4154488" y="3125788"/>
          <p14:tracePt t="14551" x="4114800" y="3165475"/>
          <p14:tracePt t="14567" x="4092575" y="3206750"/>
          <p14:tracePt t="14584" x="4075113" y="3235325"/>
          <p14:tracePt t="14601" x="4057650" y="3292475"/>
          <p14:tracePt t="14617" x="4051300" y="3303588"/>
          <p14:tracePt t="14634" x="4022725" y="3349625"/>
          <p14:tracePt t="14651" x="4022725" y="3400425"/>
          <p14:tracePt t="14668" x="4046538" y="3497263"/>
          <p14:tracePt t="14684" x="4165600" y="3657600"/>
          <p14:tracePt t="14701" x="4435475" y="3875088"/>
          <p14:tracePt t="14718" x="4851400" y="4057650"/>
          <p14:tracePt t="14734" x="5418138" y="4103688"/>
          <p14:tracePt t="14751" x="6103938" y="4075113"/>
          <p14:tracePt t="14768" x="6607175" y="4000500"/>
          <p14:tracePt t="14785" x="7040563" y="3879850"/>
          <p14:tracePt t="14801" x="7132638" y="3829050"/>
          <p14:tracePt t="14818" x="7200900" y="3732213"/>
          <p14:tracePt t="14834" x="7207250" y="3679825"/>
          <p14:tracePt t="14851" x="7207250" y="3582988"/>
          <p14:tracePt t="14868" x="7150100" y="3468688"/>
          <p14:tracePt t="14885" x="7086600" y="3360738"/>
          <p14:tracePt t="14901" x="7018338" y="3275013"/>
          <p14:tracePt t="14918" x="6932613" y="3217863"/>
          <p14:tracePt t="14935" x="6715125" y="3136900"/>
          <p14:tracePt t="14951" x="6372225" y="3086100"/>
          <p14:tracePt t="14969" x="5954713" y="3057525"/>
          <p14:tracePt t="14985" x="5149850" y="3057525"/>
          <p14:tracePt t="15001" x="4589463" y="3057525"/>
          <p14:tracePt t="15018" x="3954463" y="3057525"/>
          <p14:tracePt t="15035" x="3389313" y="3092450"/>
          <p14:tracePt t="15052" x="3022600" y="3079750"/>
          <p14:tracePt t="15069" x="2794000" y="3103563"/>
          <p14:tracePt t="15085" x="2668588" y="3136900"/>
          <p14:tracePt t="15102" x="2593975" y="3178175"/>
          <p14:tracePt t="15119" x="2543175" y="3206750"/>
          <p14:tracePt t="15122" x="2520950" y="3228975"/>
          <p14:tracePt t="15135" x="2492375" y="3251200"/>
          <p14:tracePt t="15152" x="2451100" y="3297238"/>
          <p14:tracePt t="15169" x="2406650" y="3382963"/>
          <p14:tracePt t="15185" x="2382838" y="3422650"/>
          <p14:tracePt t="15202" x="2349500" y="3503613"/>
          <p14:tracePt t="15219" x="2343150" y="3565525"/>
          <p14:tracePt t="15236" x="2354263" y="3617913"/>
          <p14:tracePt t="15252" x="2451100" y="3736975"/>
          <p14:tracePt t="15269" x="2692400" y="3851275"/>
          <p14:tracePt t="15286" x="3103563" y="3937000"/>
          <p14:tracePt t="15302" x="3692525" y="3960813"/>
          <p14:tracePt t="15319" x="4297363" y="3875088"/>
          <p14:tracePt t="15336" x="4840288" y="3708400"/>
          <p14:tracePt t="15353" x="5468938" y="3486150"/>
          <p14:tracePt t="15369" x="5561013" y="3440113"/>
          <p14:tracePt t="15386" x="5675313" y="3336925"/>
          <p14:tracePt t="15403" x="5692775" y="3297238"/>
          <p14:tracePt t="15419" x="5692775" y="3251200"/>
          <p14:tracePt t="15436" x="5675313" y="3182938"/>
          <p14:tracePt t="15453" x="5651500" y="3121025"/>
          <p14:tracePt t="15470" x="5622925" y="3068638"/>
          <p14:tracePt t="15486" x="5594350" y="3040063"/>
          <p14:tracePt t="15503" x="5583238" y="3028950"/>
          <p14:tracePt t="15520" x="5554663" y="3006725"/>
          <p14:tracePt t="15537" x="5422900" y="2954338"/>
          <p14:tracePt t="15553" x="5337175" y="2949575"/>
          <p14:tracePt t="15570" x="4743450" y="2903538"/>
          <p14:tracePt t="15587" x="4235450" y="2903538"/>
          <p14:tracePt t="15603" x="3629025" y="2954338"/>
          <p14:tracePt t="15620" x="3332163" y="3057525"/>
          <p14:tracePt t="15637" x="3217863" y="3114675"/>
          <p14:tracePt t="15653" x="3182938" y="3143250"/>
          <p14:tracePt t="15670" x="3171825" y="3143250"/>
          <p14:tracePt t="15687" x="3171825" y="3165475"/>
          <p14:tracePt t="15703" x="3171825" y="3194050"/>
          <p14:tracePt t="15721" x="3160713" y="3263900"/>
          <p14:tracePt t="15737" x="3154363" y="3303588"/>
          <p14:tracePt t="15753" x="3149600" y="3382963"/>
          <p14:tracePt t="15770" x="3149600" y="3406775"/>
          <p14:tracePt t="15787" x="3154363" y="3435350"/>
          <p14:tracePt t="15804" x="3200400" y="3497263"/>
          <p14:tracePt t="15821" x="3336925" y="3617913"/>
          <p14:tracePt t="15837" x="3736975" y="3800475"/>
          <p14:tracePt t="15854" x="4371975" y="3960813"/>
          <p14:tracePt t="15871" x="5235575" y="3983038"/>
          <p14:tracePt t="15887" x="6194425" y="3978275"/>
          <p14:tracePt t="15904" x="7058025" y="3857625"/>
          <p14:tracePt t="15921" x="8093075" y="3578225"/>
          <p14:tracePt t="15937" x="8280400" y="3525838"/>
          <p14:tracePt t="15954" x="8550275" y="3343275"/>
          <p14:tracePt t="15971" x="8550275" y="3297238"/>
          <p14:tracePt t="15988" x="8493125" y="3211513"/>
          <p14:tracePt t="16004" x="8401050" y="3132138"/>
          <p14:tracePt t="16021" x="8326438" y="3086100"/>
          <p14:tracePt t="16038" x="8258175" y="3040063"/>
          <p14:tracePt t="16054" x="8143875" y="3000375"/>
          <p14:tracePt t="16071" x="8007350" y="2971800"/>
          <p14:tracePt t="16088" x="7704138" y="2921000"/>
          <p14:tracePt t="16105" x="6811963" y="2886075"/>
          <p14:tracePt t="16121" x="6115050" y="2874963"/>
          <p14:tracePt t="16138" x="5464175" y="2892425"/>
          <p14:tracePt t="16155" x="4765675" y="2994025"/>
          <p14:tracePt t="16171" x="4411663" y="3068638"/>
          <p14:tracePt t="16188" x="4325938" y="3108325"/>
          <p14:tracePt t="16205" x="4268788" y="3154363"/>
          <p14:tracePt t="16221" x="4251325" y="3200400"/>
          <p14:tracePt t="16238" x="4240213" y="3251200"/>
          <p14:tracePt t="16255" x="4211638" y="3303588"/>
          <p14:tracePt t="16271" x="4189413" y="3343275"/>
          <p14:tracePt t="16289" x="4108450" y="3417888"/>
          <p14:tracePt t="16305" x="4092575" y="3440113"/>
          <p14:tracePt t="16321" x="4075113" y="3451225"/>
          <p14:tracePt t="16338" x="4046538" y="3468688"/>
          <p14:tracePt t="16355" x="3983038" y="3486150"/>
          <p14:tracePt t="16372" x="3857625" y="3508375"/>
          <p14:tracePt t="16389" x="3708400" y="3549650"/>
          <p14:tracePt t="16405" x="3457575" y="3629025"/>
          <p14:tracePt t="16422" x="3235325" y="3736975"/>
          <p14:tracePt t="16439" x="3068638" y="3829050"/>
          <p14:tracePt t="16455" x="2971800" y="3903663"/>
          <p14:tracePt t="16472" x="2914650" y="3960813"/>
          <p14:tracePt t="16489" x="2782888" y="4092575"/>
          <p14:tracePt t="16505" x="2749550" y="4125913"/>
          <p14:tracePt t="16522" x="2582863" y="4257675"/>
          <p14:tracePt t="16539" x="2400300" y="4411663"/>
          <p14:tracePt t="16556" x="2136775" y="4646613"/>
          <p14:tracePt t="16572" x="1874838" y="4868863"/>
          <p14:tracePt t="16589" x="1554163" y="5211763"/>
          <p14:tracePt t="16606" x="1217613" y="5640388"/>
          <p14:tracePt t="16622" x="793750" y="6115050"/>
          <p14:tracePt t="16639" x="422275" y="6469063"/>
          <p14:tracePt t="16642" x="257175" y="6611938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GCMS_SKH_AAK_Labsklo_centrifugy 09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80"/>
    </mc:Choice>
    <mc:Fallback>
      <p:transition spd="slow" advTm="3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b="1" smtClean="0"/>
              <a:t>Preanalytická fáze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96975"/>
            <a:ext cx="8229600" cy="49291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endParaRPr lang="cs-CZ" altLang="cs-CZ" sz="2800" dirty="0" smtClean="0"/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2800" dirty="0" smtClean="0"/>
              <a:t>Proces laboratorní diagnostiky: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 smtClean="0"/>
              <a:t>Tři fáze: </a:t>
            </a:r>
            <a:r>
              <a:rPr lang="cs-CZ" altLang="cs-CZ" dirty="0" err="1" smtClean="0"/>
              <a:t>preanalytická</a:t>
            </a:r>
            <a:endParaRPr lang="cs-CZ" altLang="cs-CZ" dirty="0" smtClean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dirty="0" smtClean="0"/>
              <a:t>                 analytická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dirty="0" smtClean="0"/>
              <a:t>                 </a:t>
            </a:r>
            <a:r>
              <a:rPr lang="cs-CZ" altLang="cs-CZ" dirty="0" err="1" smtClean="0"/>
              <a:t>postanalytická</a:t>
            </a:r>
            <a:endParaRPr lang="cs-CZ" altLang="cs-CZ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 err="1" smtClean="0"/>
              <a:t>Preanalytická</a:t>
            </a:r>
            <a:r>
              <a:rPr lang="cs-CZ" altLang="cs-CZ" dirty="0" smtClean="0"/>
              <a:t> – </a:t>
            </a:r>
            <a:r>
              <a:rPr lang="cs-CZ" altLang="cs-CZ" dirty="0" err="1" smtClean="0"/>
              <a:t>mimolaboratorní</a:t>
            </a:r>
            <a:endParaRPr lang="cs-CZ" altLang="cs-CZ" dirty="0" smtClean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dirty="0" smtClean="0"/>
              <a:t>                             laboratorní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 err="1" smtClean="0"/>
              <a:t>Mimolaboratorní</a:t>
            </a:r>
            <a:r>
              <a:rPr lang="cs-CZ" altLang="cs-CZ" dirty="0" smtClean="0"/>
              <a:t> – příprava pacienta, odběr, identifikace, transport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cs-CZ" altLang="cs-CZ" dirty="0" smtClean="0"/>
          </a:p>
          <a:p>
            <a:pPr eaLnBrk="1" hangingPunct="1">
              <a:lnSpc>
                <a:spcPct val="90000"/>
              </a:lnSpc>
              <a:defRPr/>
            </a:pPr>
            <a:endParaRPr lang="cs-CZ" altLang="cs-CZ" dirty="0" smtClean="0"/>
          </a:p>
        </p:txBody>
      </p:sp>
      <p:pic>
        <p:nvPicPr>
          <p:cNvPr id="7" name="Zvu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668"/>
    </mc:Choice>
    <mc:Fallback>
      <p:transition spd="slow" advTm="26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93775"/>
          </a:xfrm>
        </p:spPr>
        <p:txBody>
          <a:bodyPr/>
          <a:lstStyle/>
          <a:p>
            <a:pPr eaLnBrk="1" hangingPunct="1"/>
            <a:r>
              <a:rPr lang="cs-CZ" altLang="cs-CZ" sz="3600" b="1" smtClean="0"/>
              <a:t>Centrifugace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8413"/>
            <a:ext cx="8229600" cy="525621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Krevní elementy (erytrocyty, leukocyty, trombocyty, v případě séra krevní sraženina) - vyšší specifická hustota -účinkem odstředivé síly do dolní části odběrové nádobky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V horní části sérum případně plazma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Separační gel - specifická hustota mezi krevními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smtClean="0"/>
              <a:t>                         elementy a sérem nebo plazmou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smtClean="0"/>
              <a:t>                       - po centrifugaci mezi nimi – oddělení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smtClean="0"/>
              <a:t>                       - zabrání průniku látek z krevních elementů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smtClean="0"/>
              <a:t>                         (např. draslíku) do séra nebo plasmy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smtClean="0"/>
              <a:t>                       - odstraňuje nutnost sérum nebo plazmu po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smtClean="0"/>
              <a:t>                         centrifugaci přenést do jiné zkumavky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314"/>
    </mc:Choice>
    <mc:Fallback>
      <p:transition spd="slow" advTm="523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preanal_video_2 0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9144000" cy="683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999"/>
    </mc:Choice>
    <mc:Fallback>
      <p:transition spd="slow" advTm="44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b="1" smtClean="0"/>
              <a:t>Cytofuga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cs-CZ" altLang="cs-CZ" sz="2800" smtClean="0"/>
              <a:t>  </a:t>
            </a:r>
          </a:p>
          <a:p>
            <a:pPr eaLnBrk="1" hangingPunct="1">
              <a:buFontTx/>
              <a:buNone/>
            </a:pPr>
            <a:endParaRPr lang="cs-CZ" altLang="cs-CZ" sz="2800" smtClean="0"/>
          </a:p>
          <a:p>
            <a:pPr eaLnBrk="1" hangingPunct="1">
              <a:buFontTx/>
              <a:buNone/>
            </a:pPr>
            <a:r>
              <a:rPr lang="cs-CZ" altLang="cs-CZ" sz="2800" smtClean="0"/>
              <a:t>   Příprava mikroskopického preparátu </a:t>
            </a:r>
          </a:p>
          <a:p>
            <a:pPr eaLnBrk="1" hangingPunct="1">
              <a:buFontTx/>
              <a:buNone/>
            </a:pPr>
            <a:r>
              <a:rPr lang="cs-CZ" altLang="cs-CZ" sz="2800" smtClean="0"/>
              <a:t>   k cytomorfologickému vyšetření mozkomíšního moku - cytospin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32"/>
    </mc:Choice>
    <mc:Fallback>
      <p:transition spd="slow" advTm="17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Group 2"/>
          <p:cNvGrpSpPr>
            <a:grpSpLocks/>
          </p:cNvGrpSpPr>
          <p:nvPr/>
        </p:nvGrpSpPr>
        <p:grpSpPr bwMode="auto">
          <a:xfrm>
            <a:off x="0" y="0"/>
            <a:ext cx="3492500" cy="3141663"/>
            <a:chOff x="1417" y="10073"/>
            <a:chExt cx="4140" cy="3100"/>
          </a:xfrm>
        </p:grpSpPr>
        <p:pic>
          <p:nvPicPr>
            <p:cNvPr id="24580" name="Picture 3" descr="Inst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7" y="10073"/>
              <a:ext cx="4140" cy="3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1" name="Line 4"/>
            <p:cNvSpPr>
              <a:spLocks noChangeShapeType="1"/>
            </p:cNvSpPr>
            <p:nvPr/>
          </p:nvSpPr>
          <p:spPr bwMode="auto">
            <a:xfrm>
              <a:off x="4117" y="10597"/>
              <a:ext cx="0" cy="1260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4582" name="Line 5"/>
            <p:cNvSpPr>
              <a:spLocks noChangeShapeType="1"/>
            </p:cNvSpPr>
            <p:nvPr/>
          </p:nvSpPr>
          <p:spPr bwMode="auto">
            <a:xfrm rot="-462990" flipH="1" flipV="1">
              <a:off x="3577" y="11677"/>
              <a:ext cx="540" cy="180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24579" name="Picture 6" descr="Inst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2613025"/>
            <a:ext cx="5651500" cy="424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967"/>
    </mc:Choice>
    <mc:Fallback>
      <p:transition spd="slow" advTm="299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b="1" smtClean="0"/>
              <a:t>Speciální centrifugační nádobky pro následující účely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cs-CZ" altLang="cs-CZ" smtClean="0"/>
          </a:p>
          <a:p>
            <a:pPr eaLnBrk="1" hangingPunct="1">
              <a:buFontTx/>
              <a:buNone/>
            </a:pPr>
            <a:r>
              <a:rPr lang="cs-CZ" altLang="cs-CZ" smtClean="0"/>
              <a:t>1) Zahuštění močí, likvorů</a:t>
            </a:r>
          </a:p>
          <a:p>
            <a:pPr eaLnBrk="1" hangingPunct="1">
              <a:buFontTx/>
              <a:buNone/>
            </a:pPr>
            <a:r>
              <a:rPr lang="cs-CZ" altLang="cs-CZ" smtClean="0"/>
              <a:t>    Stanovení specifických proteinů</a:t>
            </a:r>
          </a:p>
          <a:p>
            <a:pPr eaLnBrk="1" hangingPunct="1">
              <a:buFontTx/>
              <a:buNone/>
            </a:pPr>
            <a:endParaRPr lang="cs-CZ" altLang="cs-CZ" smtClean="0"/>
          </a:p>
          <a:p>
            <a:pPr eaLnBrk="1" hangingPunct="1">
              <a:buFontTx/>
              <a:buNone/>
            </a:pPr>
            <a:endParaRPr lang="cs-CZ" altLang="cs-CZ" smtClean="0"/>
          </a:p>
          <a:p>
            <a:pPr eaLnBrk="1" hangingPunct="1">
              <a:buFontTx/>
              <a:buNone/>
            </a:pPr>
            <a:r>
              <a:rPr lang="cs-CZ" altLang="cs-CZ" smtClean="0"/>
              <a:t>2)Analýza ze slin</a:t>
            </a:r>
          </a:p>
          <a:p>
            <a:pPr eaLnBrk="1" hangingPunct="1">
              <a:buFontTx/>
              <a:buNone/>
            </a:pPr>
            <a:r>
              <a:rPr lang="cs-CZ" altLang="cs-CZ" smtClean="0"/>
              <a:t>   Zpracování hustých biologických materiálů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03"/>
    </mc:Choice>
    <mc:Fallback>
      <p:transition spd="slow" advTm="167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Instr_tech_la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91"/>
    </mc:Choice>
    <mc:Fallback>
      <p:transition spd="slow" advTm="15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Instr_tech_la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00"/>
    </mc:Choice>
    <mc:Fallback>
      <p:transition spd="slow" advTm="8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Instr_tech_la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074"/>
    </mc:Choice>
    <mc:Fallback>
      <p:transition spd="slow" advTm="27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274638"/>
            <a:ext cx="8856663" cy="1143000"/>
          </a:xfrm>
        </p:spPr>
        <p:txBody>
          <a:bodyPr/>
          <a:lstStyle/>
          <a:p>
            <a:pPr eaLnBrk="1" hangingPunct="1"/>
            <a:r>
              <a:rPr lang="cs-CZ" altLang="cs-CZ" sz="3600" b="1" smtClean="0"/>
              <a:t>Centrifugační automatické analyzátory</a:t>
            </a:r>
            <a:br>
              <a:rPr lang="cs-CZ" altLang="cs-CZ" sz="3600" b="1" smtClean="0"/>
            </a:br>
            <a:r>
              <a:rPr lang="cs-CZ" altLang="cs-CZ" sz="3600" b="1" smtClean="0"/>
              <a:t>(historie)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cs-CZ" altLang="cs-CZ" smtClean="0"/>
          </a:p>
        </p:txBody>
      </p:sp>
      <p:grpSp>
        <p:nvGrpSpPr>
          <p:cNvPr id="29700" name="Group 4"/>
          <p:cNvGrpSpPr>
            <a:grpSpLocks/>
          </p:cNvGrpSpPr>
          <p:nvPr/>
        </p:nvGrpSpPr>
        <p:grpSpPr bwMode="auto">
          <a:xfrm>
            <a:off x="468313" y="1412875"/>
            <a:ext cx="8207375" cy="5445125"/>
            <a:chOff x="2122" y="1777"/>
            <a:chExt cx="7926" cy="5940"/>
          </a:xfrm>
        </p:grpSpPr>
        <p:grpSp>
          <p:nvGrpSpPr>
            <p:cNvPr id="29701" name="Group 5"/>
            <p:cNvGrpSpPr>
              <a:grpSpLocks/>
            </p:cNvGrpSpPr>
            <p:nvPr/>
          </p:nvGrpSpPr>
          <p:grpSpPr bwMode="auto">
            <a:xfrm>
              <a:off x="2122" y="1777"/>
              <a:ext cx="7926" cy="5940"/>
              <a:chOff x="1411" y="1699"/>
              <a:chExt cx="7926" cy="5940"/>
            </a:xfrm>
          </p:grpSpPr>
          <p:pic>
            <p:nvPicPr>
              <p:cNvPr id="29703" name="Picture 6" descr="Instr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11" y="1699"/>
                <a:ext cx="7926" cy="59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704" name="Text Box 7"/>
              <p:cNvSpPr txBox="1">
                <a:spLocks noChangeArrowheads="1"/>
              </p:cNvSpPr>
              <p:nvPr/>
            </p:nvSpPr>
            <p:spPr bwMode="auto">
              <a:xfrm>
                <a:off x="5707" y="4372"/>
                <a:ext cx="2340" cy="72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200">
                    <a:latin typeface="Times New Roman" panose="02020603050405020304" pitchFamily="18" charset="0"/>
                  </a:rPr>
                  <a:t>otvor pro pipetování reagencie</a:t>
                </a:r>
                <a:endParaRPr lang="cs-CZ" altLang="cs-CZ" sz="1600"/>
              </a:p>
            </p:txBody>
          </p:sp>
          <p:sp>
            <p:nvSpPr>
              <p:cNvPr id="29705" name="Text Box 8"/>
              <p:cNvSpPr txBox="1">
                <a:spLocks noChangeArrowheads="1"/>
              </p:cNvSpPr>
              <p:nvPr/>
            </p:nvSpPr>
            <p:spPr bwMode="auto">
              <a:xfrm>
                <a:off x="2497" y="5062"/>
                <a:ext cx="2340" cy="72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200">
                    <a:latin typeface="Times New Roman" panose="02020603050405020304" pitchFamily="18" charset="0"/>
                  </a:rPr>
                  <a:t>otvor pro pipetování vzorku</a:t>
                </a:r>
                <a:endParaRPr lang="cs-CZ" altLang="cs-CZ" sz="1600"/>
              </a:p>
            </p:txBody>
          </p:sp>
          <p:sp>
            <p:nvSpPr>
              <p:cNvPr id="29706" name="Line 9"/>
              <p:cNvSpPr>
                <a:spLocks noChangeShapeType="1"/>
              </p:cNvSpPr>
              <p:nvPr/>
            </p:nvSpPr>
            <p:spPr bwMode="auto">
              <a:xfrm flipH="1">
                <a:off x="5377" y="4762"/>
                <a:ext cx="360" cy="0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9707" name="Line 10"/>
              <p:cNvSpPr>
                <a:spLocks noChangeShapeType="1"/>
              </p:cNvSpPr>
              <p:nvPr/>
            </p:nvSpPr>
            <p:spPr bwMode="auto">
              <a:xfrm>
                <a:off x="4837" y="5377"/>
                <a:ext cx="540" cy="0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9708" name="Text Box 11"/>
              <p:cNvSpPr txBox="1">
                <a:spLocks noChangeArrowheads="1"/>
              </p:cNvSpPr>
              <p:nvPr/>
            </p:nvSpPr>
            <p:spPr bwMode="auto">
              <a:xfrm>
                <a:off x="5917" y="6367"/>
                <a:ext cx="2340" cy="72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200">
                    <a:latin typeface="Times New Roman" panose="02020603050405020304" pitchFamily="18" charset="0"/>
                  </a:rPr>
                  <a:t>kyveta s vertikálním průchodem paprsku</a:t>
                </a:r>
                <a:endParaRPr lang="cs-CZ" altLang="cs-CZ" sz="1600"/>
              </a:p>
            </p:txBody>
          </p:sp>
          <p:sp>
            <p:nvSpPr>
              <p:cNvPr id="29709" name="Line 12"/>
              <p:cNvSpPr>
                <a:spLocks noChangeShapeType="1"/>
              </p:cNvSpPr>
              <p:nvPr/>
            </p:nvSpPr>
            <p:spPr bwMode="auto">
              <a:xfrm flipV="1">
                <a:off x="5557" y="6397"/>
                <a:ext cx="0" cy="360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9710" name="Line 13"/>
              <p:cNvSpPr>
                <a:spLocks noChangeShapeType="1"/>
              </p:cNvSpPr>
              <p:nvPr/>
            </p:nvSpPr>
            <p:spPr bwMode="auto">
              <a:xfrm flipV="1">
                <a:off x="5557" y="5392"/>
                <a:ext cx="0" cy="540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29702" name="AutoShape 14"/>
            <p:cNvSpPr>
              <a:spLocks noChangeArrowheads="1"/>
            </p:cNvSpPr>
            <p:nvPr/>
          </p:nvSpPr>
          <p:spPr bwMode="auto">
            <a:xfrm>
              <a:off x="3757" y="1777"/>
              <a:ext cx="5400" cy="540"/>
            </a:xfrm>
            <a:prstGeom prst="curvedDownArrow">
              <a:avLst>
                <a:gd name="adj1" fmla="val 200000"/>
                <a:gd name="adj2" fmla="val 400000"/>
                <a:gd name="adj3" fmla="val 33333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</p:grp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440"/>
    </mc:Choice>
    <mc:Fallback>
      <p:transition spd="slow" advTm="37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55588"/>
            <a:ext cx="8229600" cy="1301750"/>
          </a:xfrm>
        </p:spPr>
        <p:txBody>
          <a:bodyPr/>
          <a:lstStyle/>
          <a:p>
            <a:pPr eaLnBrk="1" hangingPunct="1"/>
            <a:r>
              <a:rPr lang="cs-CZ" altLang="cs-CZ" sz="3600" b="1" smtClean="0"/>
              <a:t>Automatizovaná a robotizovaná perianalytická laboratorní fáze </a:t>
            </a:r>
            <a:br>
              <a:rPr lang="cs-CZ" altLang="cs-CZ" sz="3600" b="1" smtClean="0"/>
            </a:br>
            <a:r>
              <a:rPr lang="cs-CZ" altLang="cs-CZ" sz="3200" smtClean="0"/>
              <a:t>–</a:t>
            </a:r>
            <a:r>
              <a:rPr lang="cs-CZ" altLang="cs-CZ" sz="3600" b="1" smtClean="0"/>
              <a:t> </a:t>
            </a:r>
            <a:r>
              <a:rPr lang="cs-CZ" altLang="cs-CZ" sz="3200" smtClean="0"/>
              <a:t>jednotlivé kroky :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229600" cy="468153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Identifikace biologického materiálu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Centrifugace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Kontrola vzorku (objem, interference)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Odzátkování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Označení aliquotů čarovým kódem - labeling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Rozpipetování – aliquoting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Zazátkování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Roztřídění - sorting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Archivace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Skladování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200"/>
    </mc:Choice>
    <mc:Fallback>
      <p:transition spd="slow" advTm="102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b="1" smtClean="0"/>
              <a:t>Transport biologického materiálu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  <a:p>
            <a:pPr eaLnBrk="1" hangingPunct="1"/>
            <a:r>
              <a:rPr lang="cs-CZ" altLang="cs-CZ" smtClean="0"/>
              <a:t>Donáška</a:t>
            </a:r>
          </a:p>
          <a:p>
            <a:pPr eaLnBrk="1" hangingPunct="1"/>
            <a:r>
              <a:rPr lang="cs-CZ" altLang="cs-CZ" smtClean="0"/>
              <a:t>Potrubní pošta</a:t>
            </a:r>
          </a:p>
          <a:p>
            <a:pPr eaLnBrk="1" hangingPunct="1"/>
            <a:r>
              <a:rPr lang="cs-CZ" altLang="cs-CZ" smtClean="0"/>
              <a:t>Transportní vozidlo - chlazení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97"/>
    </mc:Choice>
    <mc:Fallback>
      <p:transition spd="slow" advTm="127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Zástupný symbol pro číslo snímku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43BFE8F-97B1-4A11-A97F-3DBF8BF22987}" type="slidenum">
              <a:rPr lang="cs-CZ" altLang="cs-CZ" sz="1200">
                <a:latin typeface="Verdana" panose="020B0604030504040204" pitchFamily="34" charset="0"/>
              </a:rPr>
              <a:pPr>
                <a:spcBef>
                  <a:spcPct val="0"/>
                </a:spcBef>
                <a:buFontTx/>
                <a:buNone/>
              </a:pPr>
              <a:t>30</a:t>
            </a:fld>
            <a:endParaRPr lang="cs-CZ" altLang="cs-CZ" sz="1200">
              <a:latin typeface="Verdana" panose="020B0604030504040204" pitchFamily="34" charset="0"/>
            </a:endParaRPr>
          </a:p>
        </p:txBody>
      </p:sp>
      <p:sp>
        <p:nvSpPr>
          <p:cNvPr id="31747" name="Rectangle 4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800">
              <a:solidFill>
                <a:schemeClr val="tx2"/>
              </a:solidFill>
            </a:endParaRPr>
          </a:p>
        </p:txBody>
      </p:sp>
      <p:sp>
        <p:nvSpPr>
          <p:cNvPr id="31748" name="Rectangle 5"/>
          <p:cNvSpPr>
            <a:spLocks noChangeArrowheads="1"/>
          </p:cNvSpPr>
          <p:nvPr/>
        </p:nvSpPr>
        <p:spPr bwMode="auto">
          <a:xfrm>
            <a:off x="684213" y="1700213"/>
            <a:ext cx="8013700" cy="488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</a:pPr>
            <a:endParaRPr lang="cs-CZ" altLang="cs-CZ" sz="2100">
              <a:latin typeface="Verdana" panose="020B0604030504040204" pitchFamily="34" charset="0"/>
            </a:endParaRPr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r>
              <a:rPr lang="cs-CZ" altLang="cs-CZ" sz="2100">
                <a:latin typeface="Verdana" panose="020B0604030504040204" pitchFamily="34" charset="0"/>
              </a:rPr>
              <a:t>    </a:t>
            </a:r>
            <a:r>
              <a:rPr lang="cs-CZ" altLang="cs-CZ" sz="2100" b="1">
                <a:latin typeface="Verdana" panose="020B0604030504040204" pitchFamily="34" charset="0"/>
              </a:rPr>
              <a:t>Základní části</a:t>
            </a:r>
            <a:r>
              <a:rPr lang="cs-CZ" altLang="cs-CZ" sz="2100">
                <a:latin typeface="Verdana" panose="020B0604030504040204" pitchFamily="34" charset="0"/>
              </a:rPr>
              <a:t>:</a:t>
            </a:r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endParaRPr lang="cs-CZ" altLang="cs-CZ" sz="2100">
              <a:latin typeface="Verdana" panose="020B0604030504040204" pitchFamily="34" charset="0"/>
            </a:endParaRPr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</a:pPr>
            <a:r>
              <a:rPr lang="cs-CZ" altLang="cs-CZ" sz="2100">
                <a:latin typeface="Verdana" panose="020B0604030504040204" pitchFamily="34" charset="0"/>
              </a:rPr>
              <a:t>Vstup – místo pro vkládání zkumavek </a:t>
            </a:r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</a:pPr>
            <a:r>
              <a:rPr lang="cs-CZ" altLang="cs-CZ" sz="2100">
                <a:latin typeface="Verdana" panose="020B0604030504040204" pitchFamily="34" charset="0"/>
              </a:rPr>
              <a:t>Dopravníkový systém - transport  zkumavek mezi jednotlivými funkčními jednotkami</a:t>
            </a:r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</a:pPr>
            <a:r>
              <a:rPr lang="cs-CZ" altLang="cs-CZ" sz="2100">
                <a:latin typeface="Verdana" panose="020B0604030504040204" pitchFamily="34" charset="0"/>
              </a:rPr>
              <a:t>Laserová čtečka k identifikaci vzorku načtením čárového kódu</a:t>
            </a:r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</a:pPr>
            <a:r>
              <a:rPr lang="cs-CZ" altLang="cs-CZ" sz="2100">
                <a:latin typeface="Verdana" panose="020B0604030504040204" pitchFamily="34" charset="0"/>
              </a:rPr>
              <a:t>Robotizovaná centrifuga</a:t>
            </a:r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</a:pPr>
            <a:r>
              <a:rPr lang="cs-CZ" altLang="cs-CZ" sz="2100">
                <a:latin typeface="Verdana" panose="020B0604030504040204" pitchFamily="34" charset="0"/>
              </a:rPr>
              <a:t>Odzátkovací zařízení</a:t>
            </a:r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</a:pPr>
            <a:r>
              <a:rPr lang="cs-CZ" altLang="cs-CZ" sz="2100">
                <a:latin typeface="Verdana" panose="020B0604030504040204" pitchFamily="34" charset="0"/>
              </a:rPr>
              <a:t>Tisk a nalepení štítků s čárovým kódem</a:t>
            </a:r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</a:pPr>
            <a:r>
              <a:rPr lang="cs-CZ" altLang="cs-CZ" sz="2100">
                <a:latin typeface="Verdana" panose="020B0604030504040204" pitchFamily="34" charset="0"/>
              </a:rPr>
              <a:t>Zařízení pro roztřídění primárních zkumavek a aliquotů pro cílové analyzátory</a:t>
            </a:r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</a:pPr>
            <a:r>
              <a:rPr lang="cs-CZ" altLang="cs-CZ" sz="2100">
                <a:latin typeface="Verdana" panose="020B0604030504040204" pitchFamily="34" charset="0"/>
              </a:rPr>
              <a:t>Chlazený sklad pro uložení vzorků – automaticky posílá vzorky pro analýzu  doordinovaných testů, po  uplynutí skladovací doby vyhodí vzorky</a:t>
            </a:r>
          </a:p>
        </p:txBody>
      </p:sp>
      <p:sp>
        <p:nvSpPr>
          <p:cNvPr id="31749" name="Rectangle 6"/>
          <p:cNvSpPr>
            <a:spLocks noGrp="1" noChangeArrowheads="1"/>
          </p:cNvSpPr>
          <p:nvPr>
            <p:ph type="title"/>
          </p:nvPr>
        </p:nvSpPr>
        <p:spPr>
          <a:xfrm>
            <a:off x="1331913" y="301625"/>
            <a:ext cx="5903912" cy="1039813"/>
          </a:xfrm>
        </p:spPr>
        <p:txBody>
          <a:bodyPr/>
          <a:lstStyle/>
          <a:p>
            <a:pPr eaLnBrk="1" hangingPunct="1"/>
            <a:r>
              <a:rPr lang="cs-CZ" altLang="cs-CZ" sz="3600" b="1" smtClean="0"/>
              <a:t>Perianalytické (preanalytické) systémy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024"/>
    </mc:Choice>
    <mc:Fallback>
      <p:transition spd="slow" advTm="51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51CC1D6-85DF-49FD-8AB1-693D1429330F}" type="slidenum">
              <a:rPr lang="cs-CZ" altLang="cs-CZ" sz="1200">
                <a:latin typeface="Verdana" panose="020B0604030504040204" pitchFamily="34" charset="0"/>
              </a:rPr>
              <a:pPr>
                <a:spcBef>
                  <a:spcPct val="0"/>
                </a:spcBef>
                <a:buFontTx/>
                <a:buNone/>
              </a:pPr>
              <a:t>31</a:t>
            </a:fld>
            <a:endParaRPr lang="cs-CZ" altLang="cs-CZ" sz="1200">
              <a:latin typeface="Verdana" panose="020B0604030504040204" pitchFamily="34" charset="0"/>
            </a:endParaRPr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PT" altLang="cs-CZ" sz="3600" b="1" smtClean="0"/>
              <a:t>Typy laboratorní perianalytické  automatizace</a:t>
            </a:r>
            <a:r>
              <a:rPr lang="pt-PT" altLang="cs-CZ" sz="3600" smtClean="0"/>
              <a:t> </a:t>
            </a:r>
            <a:endParaRPr lang="cs-CZ" altLang="cs-CZ" sz="3600" smtClean="0"/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4471988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b="1" smtClean="0"/>
              <a:t>C</a:t>
            </a:r>
            <a:r>
              <a:rPr lang="pt-PT" altLang="cs-CZ" b="1" smtClean="0"/>
              <a:t>elková</a:t>
            </a:r>
            <a:endParaRPr lang="cs-CZ" altLang="cs-CZ" b="1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500" smtClean="0"/>
              <a:t>Perianalytická zařízení spojená </a:t>
            </a:r>
            <a:r>
              <a:rPr lang="pt-PT" altLang="cs-CZ" sz="2500" smtClean="0"/>
              <a:t>transportní dráh</a:t>
            </a:r>
            <a:r>
              <a:rPr lang="cs-CZ" altLang="cs-CZ" sz="2500" smtClean="0"/>
              <a:t>ou </a:t>
            </a:r>
            <a:r>
              <a:rPr lang="pt-PT" altLang="cs-CZ" sz="2500" smtClean="0"/>
              <a:t>přímo </a:t>
            </a:r>
            <a:r>
              <a:rPr lang="cs-CZ" altLang="cs-CZ" sz="2500" smtClean="0"/>
              <a:t>s</a:t>
            </a:r>
            <a:r>
              <a:rPr lang="pt-PT" altLang="cs-CZ" sz="2500" smtClean="0"/>
              <a:t> analyzátory</a:t>
            </a:r>
            <a:r>
              <a:rPr lang="cs-CZ" altLang="cs-CZ" sz="2500" smtClean="0"/>
              <a:t> (</a:t>
            </a:r>
            <a:r>
              <a:rPr lang="pt-PT" altLang="cs-CZ" sz="2500" smtClean="0"/>
              <a:t> </a:t>
            </a:r>
            <a:r>
              <a:rPr lang="cs-CZ" altLang="cs-CZ" sz="2500" b="1" i="1" smtClean="0"/>
              <a:t>„On-line“</a:t>
            </a:r>
            <a:r>
              <a:rPr lang="cs-CZ" altLang="cs-CZ" sz="2500" smtClean="0"/>
              <a:t>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500" b="1" smtClean="0"/>
              <a:t>    a) k</a:t>
            </a:r>
            <a:r>
              <a:rPr lang="pt-PT" altLang="cs-CZ" sz="2500" b="1" smtClean="0"/>
              <a:t>ruhové uspořádání</a:t>
            </a:r>
            <a:endParaRPr lang="en-GB" altLang="cs-CZ" sz="2500" b="1" smtClean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500" b="1" smtClean="0"/>
              <a:t>    b) m</a:t>
            </a:r>
            <a:r>
              <a:rPr lang="en-GB" altLang="cs-CZ" sz="2500" b="1" smtClean="0"/>
              <a:t>odul</a:t>
            </a:r>
            <a:r>
              <a:rPr lang="cs-CZ" altLang="cs-CZ" sz="2500" b="1" smtClean="0"/>
              <a:t>y</a:t>
            </a:r>
            <a:r>
              <a:rPr lang="en-GB" altLang="cs-CZ" sz="2500" b="1" smtClean="0"/>
              <a:t> uspořád</a:t>
            </a:r>
            <a:r>
              <a:rPr lang="cs-CZ" altLang="cs-CZ" sz="2500" b="1" smtClean="0"/>
              <a:t>ané stavebnicově za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500" b="1" smtClean="0"/>
              <a:t>         sebou</a:t>
            </a:r>
            <a:r>
              <a:rPr lang="en-GB" altLang="cs-CZ" sz="2500" smtClean="0"/>
              <a:t> </a:t>
            </a:r>
            <a:endParaRPr lang="cs-CZ" altLang="cs-CZ" sz="2500" smtClean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2500" smtClean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pt-PT" altLang="cs-CZ" b="1" smtClean="0"/>
              <a:t>Diskrétní</a:t>
            </a:r>
            <a:endParaRPr lang="cs-CZ" altLang="cs-CZ" b="1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500" smtClean="0"/>
              <a:t>S</a:t>
            </a:r>
            <a:r>
              <a:rPr lang="en-GB" altLang="cs-CZ" sz="2500" smtClean="0"/>
              <a:t>amostatně stojící pracovní </a:t>
            </a:r>
            <a:r>
              <a:rPr lang="cs-CZ" altLang="cs-CZ" sz="2500" smtClean="0"/>
              <a:t>stanice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500" smtClean="0"/>
              <a:t>R</a:t>
            </a:r>
            <a:r>
              <a:rPr lang="en-GB" altLang="cs-CZ" sz="2500" smtClean="0"/>
              <a:t>oznáš</a:t>
            </a:r>
            <a:r>
              <a:rPr lang="cs-CZ" altLang="cs-CZ" sz="2500" smtClean="0"/>
              <a:t>ení v</a:t>
            </a:r>
            <a:r>
              <a:rPr lang="en-GB" altLang="cs-CZ" sz="2500" smtClean="0"/>
              <a:t>zork</a:t>
            </a:r>
            <a:r>
              <a:rPr lang="cs-CZ" altLang="cs-CZ" sz="2500" smtClean="0"/>
              <a:t>ů</a:t>
            </a:r>
            <a:r>
              <a:rPr lang="en-GB" altLang="cs-CZ" sz="2500" smtClean="0"/>
              <a:t> k analýze do samostatně stojících přístrojů</a:t>
            </a:r>
            <a:r>
              <a:rPr lang="cs-CZ" altLang="cs-CZ" sz="2500" smtClean="0"/>
              <a:t>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808"/>
    </mc:Choice>
    <mc:Fallback>
      <p:transition spd="slow" advTm="76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/>
          <p:cNvSpPr>
            <a:spLocks noGrp="1"/>
          </p:cNvSpPr>
          <p:nvPr>
            <p:ph type="title"/>
          </p:nvPr>
        </p:nvSpPr>
        <p:spPr>
          <a:xfrm>
            <a:off x="0" y="1557338"/>
            <a:ext cx="9144000" cy="1800225"/>
          </a:xfrm>
        </p:spPr>
        <p:txBody>
          <a:bodyPr/>
          <a:lstStyle/>
          <a:p>
            <a:r>
              <a:rPr lang="cs-CZ" altLang="cs-CZ" sz="3600" b="1" smtClean="0"/>
              <a:t>Samostatně stojící preanalytické stanice</a:t>
            </a:r>
          </a:p>
        </p:txBody>
      </p:sp>
      <p:sp>
        <p:nvSpPr>
          <p:cNvPr id="33795" name="Zástupný symbol pro číslo snímku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6AF6649-65AD-4342-8C3D-FC42367FD00E}" type="slidenum">
              <a:rPr lang="cs-CZ" altLang="cs-CZ" sz="1200">
                <a:latin typeface="Verdana" panose="020B0604030504040204" pitchFamily="34" charset="0"/>
              </a:rPr>
              <a:pPr>
                <a:spcBef>
                  <a:spcPct val="0"/>
                </a:spcBef>
                <a:buFontTx/>
                <a:buNone/>
              </a:pPr>
              <a:t>32</a:t>
            </a:fld>
            <a:endParaRPr lang="cs-CZ" altLang="cs-CZ" sz="1200">
              <a:latin typeface="Verdana" panose="020B0604030504040204" pitchFamily="34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00"/>
    </mc:Choice>
    <mc:Fallback>
      <p:transition spd="slow" advTm="7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b="1" smtClean="0"/>
              <a:t>OLA 2500 (Beckman)</a:t>
            </a:r>
          </a:p>
        </p:txBody>
      </p:sp>
      <p:pic>
        <p:nvPicPr>
          <p:cNvPr id="34819" name="Picture 9" descr="DSC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620838"/>
            <a:ext cx="7704138" cy="523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970"/>
    </mc:Choice>
    <mc:Fallback>
      <p:transition spd="slow" advTm="30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b="1" smtClean="0"/>
              <a:t>AutoMate  800, Beckman</a:t>
            </a:r>
          </a:p>
        </p:txBody>
      </p:sp>
      <p:sp>
        <p:nvSpPr>
          <p:cNvPr id="35843" name="Zástupný symbol pro obsah 2"/>
          <p:cNvSpPr>
            <a:spLocks noGrp="1"/>
          </p:cNvSpPr>
          <p:nvPr>
            <p:ph idx="1"/>
          </p:nvPr>
        </p:nvSpPr>
        <p:spPr>
          <a:xfrm>
            <a:off x="827088" y="1773238"/>
            <a:ext cx="7856537" cy="4168775"/>
          </a:xfrm>
        </p:spPr>
        <p:txBody>
          <a:bodyPr/>
          <a:lstStyle/>
          <a:p>
            <a:r>
              <a:rPr lang="cs-CZ" altLang="cs-CZ" sz="2400" b="1" smtClean="0"/>
              <a:t>Plynulé vkládání vzorků včetně pediatrických v adaptéru 13x75</a:t>
            </a:r>
          </a:p>
          <a:p>
            <a:r>
              <a:rPr lang="cs-CZ" altLang="cs-CZ" sz="2400" b="1" smtClean="0"/>
              <a:t>Centrifugace</a:t>
            </a:r>
          </a:p>
          <a:p>
            <a:r>
              <a:rPr lang="cs-CZ" altLang="cs-CZ" sz="2400" b="1" smtClean="0"/>
              <a:t>Stanovení objemu před odvíčkováním a rozdělením na alikvoty</a:t>
            </a:r>
          </a:p>
          <a:p>
            <a:r>
              <a:rPr lang="cs-CZ" altLang="cs-CZ" sz="2400" b="1" smtClean="0"/>
              <a:t>Možnost třídění přímo do stojánků pro jednotlivé analyzátory</a:t>
            </a:r>
          </a:p>
        </p:txBody>
      </p:sp>
      <p:sp>
        <p:nvSpPr>
          <p:cNvPr id="35844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B5F9E70-9FBD-484B-B972-6DE3A127A0FC}" type="slidenum">
              <a:rPr lang="cs-CZ" altLang="cs-CZ" sz="1400">
                <a:latin typeface="Verdana" panose="020B0604030504040204" pitchFamily="34" charset="0"/>
              </a:rPr>
              <a:pPr>
                <a:spcBef>
                  <a:spcPct val="0"/>
                </a:spcBef>
                <a:buFontTx/>
                <a:buNone/>
              </a:pPr>
              <a:t>34</a:t>
            </a:fld>
            <a:endParaRPr lang="cs-CZ" altLang="cs-CZ" sz="1400">
              <a:latin typeface="Verdana" panose="020B0604030504040204" pitchFamily="34" charset="0"/>
            </a:endParaRPr>
          </a:p>
        </p:txBody>
      </p:sp>
      <p:pic>
        <p:nvPicPr>
          <p:cNvPr id="35845" name="Picture 4" descr="https://3s.com.my/imgs/products/dnt/automation/img-AutoMate80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4437063"/>
            <a:ext cx="47625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266"/>
    </mc:Choice>
    <mc:Fallback>
      <p:transition spd="slow" advTm="54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A879D80-02BF-4EE7-A10C-C8FA24D10B0D}" type="slidenum">
              <a:rPr lang="cs-CZ" altLang="cs-CZ" sz="1200">
                <a:latin typeface="Verdana" panose="020B0604030504040204" pitchFamily="34" charset="0"/>
              </a:rPr>
              <a:pPr>
                <a:spcBef>
                  <a:spcPct val="0"/>
                </a:spcBef>
                <a:buFontTx/>
                <a:buNone/>
              </a:pPr>
              <a:t>35</a:t>
            </a:fld>
            <a:endParaRPr lang="cs-CZ" altLang="cs-CZ" sz="1200">
              <a:latin typeface="Verdana" panose="020B0604030504040204" pitchFamily="34" charset="0"/>
            </a:endParaRPr>
          </a:p>
        </p:txBody>
      </p:sp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301625"/>
            <a:ext cx="8388350" cy="1143000"/>
          </a:xfrm>
        </p:spPr>
        <p:txBody>
          <a:bodyPr/>
          <a:lstStyle/>
          <a:p>
            <a:pPr eaLnBrk="1" hangingPunct="1"/>
            <a:r>
              <a:rPr lang="cs-CZ" altLang="cs-CZ" sz="2400" b="1" smtClean="0"/>
              <a:t>Preanalytický systém cobas p 312 - „Kolibřík“, Roche </a:t>
            </a:r>
            <a:br>
              <a:rPr lang="cs-CZ" altLang="cs-CZ" sz="2400" b="1" smtClean="0"/>
            </a:br>
            <a:endParaRPr lang="cs-CZ" altLang="cs-CZ" sz="2400" b="1" smtClean="0"/>
          </a:p>
        </p:txBody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000" smtClean="0"/>
              <a:t>Malý, výkonný preanalytický systém (1mx1m)</a:t>
            </a:r>
          </a:p>
          <a:p>
            <a:pPr eaLnBrk="1" hangingPunct="1"/>
            <a:r>
              <a:rPr lang="cs-CZ" altLang="cs-CZ" sz="2000" smtClean="0"/>
              <a:t>Velmi vhodný pro menší laboratoře, pro provozy s nedostatkem místa</a:t>
            </a:r>
          </a:p>
          <a:p>
            <a:pPr eaLnBrk="1" hangingPunct="1"/>
            <a:r>
              <a:rPr lang="cs-CZ" altLang="cs-CZ" sz="2000" smtClean="0"/>
              <a:t>Zpracování 100 až 2000 vzorků za den</a:t>
            </a:r>
          </a:p>
          <a:p>
            <a:pPr eaLnBrk="1" hangingPunct="1"/>
            <a:r>
              <a:rPr lang="cs-CZ" altLang="cs-CZ" sz="2000" smtClean="0"/>
              <a:t>Provede odzátkování, třídění a archivaci vzorků z různých oborů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000" smtClean="0"/>
              <a:t>    (klinická chemie, imunologie,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000" smtClean="0"/>
              <a:t>    hematologie, koagulace a močová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000" smtClean="0"/>
              <a:t>    analýza)</a:t>
            </a:r>
          </a:p>
        </p:txBody>
      </p:sp>
      <p:pic>
        <p:nvPicPr>
          <p:cNvPr id="36869" name="Picture 5" descr="ANd9GcR6eDXGIi1OmOX7JvGGlFCk7IrYMdsR24yuUp9ib_PA7qt7_gi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3644900"/>
            <a:ext cx="1876425" cy="298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757"/>
    </mc:Choice>
    <mc:Fallback>
      <p:transition spd="slow" advTm="377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b="1" smtClean="0"/>
              <a:t>cobas p 612, Roche </a:t>
            </a:r>
          </a:p>
        </p:txBody>
      </p:sp>
      <p:pic>
        <p:nvPicPr>
          <p:cNvPr id="37891" name="Picture 2" descr="cobas-p-612-with-p-471-and-BLM-8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3062288"/>
            <a:ext cx="9155113" cy="379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Obdélník 2"/>
          <p:cNvSpPr>
            <a:spLocks noChangeArrowheads="1"/>
          </p:cNvSpPr>
          <p:nvPr/>
        </p:nvSpPr>
        <p:spPr bwMode="auto">
          <a:xfrm>
            <a:off x="3276600" y="1628775"/>
            <a:ext cx="5472113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1600"/>
              <a:t>Bez alikvotačního modulu se nazývá p512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1600"/>
              <a:t>Až1400 vzorků/hod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1600"/>
              <a:t>Na obrázku spojený s centrifugou cobas p471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1600"/>
              <a:t>Umožňuje nasypání vzorků (bulk loading)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185"/>
    </mc:Choice>
    <mc:Fallback>
      <p:transition spd="slow" advTm="42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Zástupný symbol pro obsah 2"/>
          <p:cNvSpPr>
            <a:spLocks noGrp="1"/>
          </p:cNvSpPr>
          <p:nvPr>
            <p:ph idx="1"/>
          </p:nvPr>
        </p:nvSpPr>
        <p:spPr>
          <a:xfrm>
            <a:off x="395288" y="2060575"/>
            <a:ext cx="8748712" cy="3881438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cs-CZ" altLang="cs-CZ" sz="3600" b="1" smtClean="0"/>
              <a:t>Celková automatizace 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cs-CZ" altLang="cs-CZ" sz="3600" b="1" smtClean="0"/>
              <a:t>– systémy online spojené s analyzátory</a:t>
            </a:r>
          </a:p>
        </p:txBody>
      </p:sp>
      <p:sp>
        <p:nvSpPr>
          <p:cNvPr id="38915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CC0E3FD-E177-4532-B170-26CCE2CBDCBC}" type="slidenum">
              <a:rPr lang="cs-CZ" altLang="cs-CZ" sz="1200">
                <a:latin typeface="Verdana" panose="020B0604030504040204" pitchFamily="34" charset="0"/>
              </a:rPr>
              <a:pPr>
                <a:spcBef>
                  <a:spcPct val="0"/>
                </a:spcBef>
                <a:buFontTx/>
                <a:buNone/>
              </a:pPr>
              <a:t>37</a:t>
            </a:fld>
            <a:endParaRPr lang="cs-CZ" altLang="cs-CZ" sz="1200">
              <a:latin typeface="Verdana" panose="020B0604030504040204" pitchFamily="34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78"/>
    </mc:Choice>
    <mc:Fallback>
      <p:transition spd="slow" advTm="84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Nadpis 1"/>
          <p:cNvSpPr>
            <a:spLocks noGrp="1"/>
          </p:cNvSpPr>
          <p:nvPr>
            <p:ph type="title"/>
          </p:nvPr>
        </p:nvSpPr>
        <p:spPr>
          <a:xfrm>
            <a:off x="539750" y="0"/>
            <a:ext cx="8604250" cy="1557338"/>
          </a:xfrm>
        </p:spPr>
        <p:txBody>
          <a:bodyPr/>
          <a:lstStyle/>
          <a:p>
            <a:r>
              <a:rPr lang="cs-CZ" altLang="cs-CZ" sz="3200" b="1" smtClean="0"/>
              <a:t>CCM, Roche (cobas conection moduls) – </a:t>
            </a:r>
            <a:r>
              <a:rPr lang="cs-CZ" altLang="cs-CZ" sz="2400" b="1" smtClean="0"/>
              <a:t>spojený s preanalytikou cobas p612 </a:t>
            </a:r>
            <a:r>
              <a:rPr lang="cs-CZ" altLang="cs-CZ" sz="2400" smtClean="0"/>
              <a:t>může být online</a:t>
            </a:r>
            <a:br>
              <a:rPr lang="cs-CZ" altLang="cs-CZ" sz="2400" smtClean="0"/>
            </a:br>
            <a:r>
              <a:rPr lang="cs-CZ" altLang="cs-CZ" sz="2400" smtClean="0"/>
              <a:t>připojen </a:t>
            </a:r>
            <a:r>
              <a:rPr lang="cs-CZ" altLang="cs-CZ" sz="2400" b="1" smtClean="0"/>
              <a:t>na analyzátor </a:t>
            </a:r>
            <a:r>
              <a:rPr lang="cs-CZ" altLang="cs-CZ" sz="2400" smtClean="0"/>
              <a:t>např. modul cobas p 602 nebo cobas 8000</a:t>
            </a:r>
          </a:p>
        </p:txBody>
      </p:sp>
      <p:sp>
        <p:nvSpPr>
          <p:cNvPr id="39939" name="AutoShape 2" descr="Výsledek obrázku pro ccm roche picture"/>
          <p:cNvSpPr>
            <a:spLocks noChangeAspect="1" noChangeArrowheads="1"/>
          </p:cNvSpPr>
          <p:nvPr/>
        </p:nvSpPr>
        <p:spPr bwMode="auto">
          <a:xfrm>
            <a:off x="0" y="-122238"/>
            <a:ext cx="36195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  <p:pic>
        <p:nvPicPr>
          <p:cNvPr id="39940" name="Picture 4" descr="Výsledek obrázku pro ccm roche picture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420813"/>
            <a:ext cx="7251700" cy="543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827"/>
    </mc:Choice>
    <mc:Fallback>
      <p:transition spd="slow" advTm="25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624900C-48F7-41F0-8DCA-4B0C0D85EA24}" type="slidenum">
              <a:rPr lang="cs-CZ" altLang="cs-CZ" sz="1200">
                <a:latin typeface="Verdana" panose="020B0604030504040204" pitchFamily="34" charset="0"/>
              </a:rPr>
              <a:pPr>
                <a:spcBef>
                  <a:spcPct val="0"/>
                </a:spcBef>
                <a:buFontTx/>
                <a:buNone/>
              </a:pPr>
              <a:t>39</a:t>
            </a:fld>
            <a:endParaRPr lang="cs-CZ" altLang="cs-CZ" sz="1200">
              <a:latin typeface="Verdana" panose="020B0604030504040204" pitchFamily="34" charset="0"/>
            </a:endParaRPr>
          </a:p>
        </p:txBody>
      </p:sp>
      <p:pic>
        <p:nvPicPr>
          <p:cNvPr id="40963" name="Picture 2" descr="Výsledek obrázku pro photo bulk loader ccm roche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844675"/>
            <a:ext cx="3790950" cy="477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755650" y="188913"/>
            <a:ext cx="8064500" cy="13223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2800" b="1" dirty="0">
                <a:solidFill>
                  <a:schemeClr val="tx2"/>
                </a:solidFill>
                <a:latin typeface="+mj-lt"/>
              </a:rPr>
              <a:t>                       </a:t>
            </a:r>
            <a:r>
              <a:rPr lang="cs-CZ" sz="2800" b="1" dirty="0" err="1">
                <a:solidFill>
                  <a:schemeClr val="tx2"/>
                </a:solidFill>
                <a:latin typeface="+mj-lt"/>
              </a:rPr>
              <a:t>Bulk</a:t>
            </a:r>
            <a:r>
              <a:rPr lang="cs-CZ" sz="28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cs-CZ" sz="2800" b="1" dirty="0" err="1">
                <a:solidFill>
                  <a:schemeClr val="tx2"/>
                </a:solidFill>
                <a:latin typeface="+mj-lt"/>
              </a:rPr>
              <a:t>loader</a:t>
            </a:r>
            <a:r>
              <a:rPr lang="cs-CZ" sz="2800" b="1" dirty="0">
                <a:solidFill>
                  <a:schemeClr val="tx2"/>
                </a:solidFill>
                <a:latin typeface="+mj-lt"/>
              </a:rPr>
              <a:t> CCM </a:t>
            </a:r>
          </a:p>
          <a:p>
            <a:pPr eaLnBrk="1" hangingPunct="1">
              <a:defRPr/>
            </a:pPr>
            <a:r>
              <a:rPr lang="cs-CZ" sz="2800" b="1" dirty="0">
                <a:solidFill>
                  <a:schemeClr val="tx2"/>
                </a:solidFill>
                <a:latin typeface="+mj-lt"/>
              </a:rPr>
              <a:t>         </a:t>
            </a:r>
            <a:r>
              <a:rPr lang="cs-CZ" sz="2800" dirty="0">
                <a:solidFill>
                  <a:schemeClr val="tx2"/>
                </a:solidFill>
                <a:latin typeface="+mj-lt"/>
              </a:rPr>
              <a:t>– možnost nasypání zkumavek </a:t>
            </a:r>
          </a:p>
          <a:p>
            <a:pPr eaLnBrk="1" hangingPunct="1">
              <a:defRPr/>
            </a:pPr>
            <a:r>
              <a:rPr lang="cs-CZ" sz="2400" dirty="0">
                <a:solidFill>
                  <a:schemeClr val="tx2"/>
                </a:solidFill>
                <a:latin typeface="+mj-lt"/>
              </a:rPr>
              <a:t>(v tomto případě napojený přímo na potrubní poštu)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608"/>
    </mc:Choice>
    <mc:Fallback>
      <p:transition spd="slow" advTm="17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Olomouc_2008 0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11944"/>
            <a:ext cx="2403475" cy="1802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5" descr="Olomouc_2008 0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7400"/>
            <a:ext cx="70104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 Box 6"/>
          <p:cNvSpPr txBox="1">
            <a:spLocks noChangeArrowheads="1"/>
          </p:cNvSpPr>
          <p:nvPr/>
        </p:nvSpPr>
        <p:spPr bwMode="auto">
          <a:xfrm>
            <a:off x="7086600" y="2381250"/>
            <a:ext cx="240347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dirty="0">
                <a:latin typeface="Times New Roman" panose="02020603050405020304" pitchFamily="18" charset="0"/>
              </a:rPr>
              <a:t>přenosný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dirty="0">
                <a:latin typeface="Times New Roman" panose="02020603050405020304" pitchFamily="18" charset="0"/>
              </a:rPr>
              <a:t>mrazící box</a:t>
            </a:r>
          </a:p>
        </p:txBody>
      </p:sp>
      <p:sp>
        <p:nvSpPr>
          <p:cNvPr id="5125" name="Text Box 7"/>
          <p:cNvSpPr txBox="1">
            <a:spLocks noChangeArrowheads="1"/>
          </p:cNvSpPr>
          <p:nvPr/>
        </p:nvSpPr>
        <p:spPr bwMode="auto">
          <a:xfrm>
            <a:off x="-53975" y="247650"/>
            <a:ext cx="7318375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Transportní vozidlo  s chladícím agregátem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a monitorováním teploty</a:t>
            </a: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90"/>
    </mc:Choice>
    <mc:Fallback>
      <p:transition spd="slow" advTm="11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844675"/>
            <a:ext cx="6985000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 Box 5"/>
          <p:cNvSpPr txBox="1">
            <a:spLocks noChangeArrowheads="1"/>
          </p:cNvSpPr>
          <p:nvPr/>
        </p:nvSpPr>
        <p:spPr bwMode="auto">
          <a:xfrm>
            <a:off x="0" y="0"/>
            <a:ext cx="9036050" cy="150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chemeClr val="tx2"/>
                </a:solidFill>
              </a:rPr>
              <a:t>         </a:t>
            </a:r>
            <a:r>
              <a:rPr lang="cs-CZ" altLang="cs-CZ" sz="3600" b="1">
                <a:solidFill>
                  <a:schemeClr val="tx2"/>
                </a:solidFill>
              </a:rPr>
              <a:t>Power Processor (Beckman Coulter)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b="1">
                <a:solidFill>
                  <a:schemeClr val="tx2"/>
                </a:solidFill>
              </a:rPr>
              <a:t>             </a:t>
            </a:r>
            <a:r>
              <a:rPr lang="cs-CZ" altLang="cs-CZ" sz="2000" b="1">
                <a:solidFill>
                  <a:schemeClr val="tx2"/>
                </a:solidFill>
              </a:rPr>
              <a:t>spojený s analyzátory  (St. Dominic-Jackson Memorial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chemeClr val="tx2"/>
                </a:solidFill>
              </a:rPr>
              <a:t>                                       Hospital, Jackson, Mississippi)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723"/>
    </mc:Choice>
    <mc:Fallback>
      <p:transition spd="slow" advTm="657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004" x="79375" y="5680075"/>
          <p14:tracePt t="4645" x="96838" y="5686425"/>
          <p14:tracePt t="4713" x="307975" y="5737225"/>
          <p14:tracePt t="4729" x="365125" y="5737225"/>
          <p14:tracePt t="4746" x="428625" y="5743575"/>
          <p14:tracePt t="4762" x="474663" y="5743575"/>
          <p14:tracePt t="4779" x="503238" y="5743575"/>
          <p14:tracePt t="4796" x="531813" y="5754688"/>
          <p14:tracePt t="4812" x="549275" y="5754688"/>
          <p14:tracePt t="4829" x="560388" y="5754688"/>
          <p14:tracePt t="4846" x="577850" y="5765800"/>
          <p14:tracePt t="4862" x="606425" y="5772150"/>
          <p14:tracePt t="4879" x="635000" y="5778500"/>
          <p14:tracePt t="4896" x="663575" y="5783263"/>
          <p14:tracePt t="4912" x="696913" y="5789613"/>
          <p14:tracePt t="4929" x="742950" y="5789613"/>
          <p14:tracePt t="4946" x="793750" y="5800725"/>
          <p14:tracePt t="4963" x="857250" y="5800725"/>
          <p14:tracePt t="4979" x="903288" y="5800725"/>
          <p14:tracePt t="4996" x="942975" y="5800725"/>
          <p14:tracePt t="5013" x="1006475" y="5807075"/>
          <p14:tracePt t="5029" x="1039813" y="5807075"/>
          <p14:tracePt t="5070" x="1096963" y="5811838"/>
          <p14:tracePt t="5110" x="1165225" y="5811838"/>
          <p14:tracePt t="5151" x="1239838" y="5818188"/>
          <p14:tracePt t="5194" x="1320800" y="5818188"/>
          <p14:tracePt t="5235" x="1393825" y="5822950"/>
          <p14:tracePt t="5277" x="1485900" y="5835650"/>
          <p14:tracePt t="5319" x="1554163" y="5851525"/>
          <p14:tracePt t="5358" x="1657350" y="5868988"/>
          <p14:tracePt t="5398" x="1754188" y="5892800"/>
          <p14:tracePt t="5437" x="1782763" y="5897563"/>
          <p14:tracePt t="5516" x="1811338" y="5897563"/>
          <p14:tracePt t="5555" x="1817688" y="5897563"/>
          <p14:tracePt t="5594" x="1822450" y="5897563"/>
          <p14:tracePt t="5652" x="1828800" y="5897563"/>
          <p14:tracePt t="5692" x="1835150" y="5903913"/>
          <p14:tracePt t="5732" x="1839913" y="5903913"/>
          <p14:tracePt t="6341" x="1822450" y="5897563"/>
          <p14:tracePt t="6412" x="1760538" y="5864225"/>
          <p14:tracePt t="8837" x="1754188" y="5864225"/>
          <p14:tracePt t="8890" x="1749425" y="5789613"/>
          <p14:tracePt t="8931" x="1749425" y="5772150"/>
          <p14:tracePt t="9077" x="1743075" y="5772150"/>
          <p14:tracePt t="9142" x="1743075" y="5761038"/>
          <p14:tracePt t="9260" x="1743075" y="5754688"/>
          <p14:tracePt t="9299" x="1749425" y="5749925"/>
          <p14:tracePt t="9338" x="1760538" y="5749925"/>
          <p14:tracePt t="9417" x="1765300" y="5622925"/>
          <p14:tracePt t="9457" x="1743075" y="5378450"/>
          <p14:tracePt t="9496" x="1720850" y="5211763"/>
          <p14:tracePt t="9536" x="1720850" y="5137150"/>
          <p14:tracePt t="9576" x="1720850" y="4994275"/>
          <p14:tracePt t="9615" x="1720850" y="4783138"/>
          <p14:tracePt t="9655" x="1657350" y="4549775"/>
          <p14:tracePt t="9696" x="1593850" y="4418013"/>
          <p14:tracePt t="9736" x="1571625" y="4297363"/>
          <p14:tracePt t="9777" x="1543050" y="4137025"/>
          <p14:tracePt t="9816" x="1508125" y="4029075"/>
          <p14:tracePt t="9856" x="1508125" y="3989388"/>
          <p14:tracePt t="9897" x="1439863" y="3789363"/>
          <p14:tracePt t="9937" x="1325563" y="3503613"/>
          <p14:tracePt t="9977" x="1268413" y="3360738"/>
          <p14:tracePt t="10017" x="1268413" y="3349625"/>
          <p14:tracePt t="10056" x="1257300" y="3314700"/>
          <p14:tracePt t="10097" x="1257300" y="3251200"/>
          <p14:tracePt t="10136" x="1250950" y="3228975"/>
          <p14:tracePt t="10175" x="1250950" y="3222625"/>
          <p14:tracePt t="10284" x="1250950" y="3235325"/>
          <p14:tracePt t="10324" x="1263650" y="3246438"/>
          <p14:tracePt t="10364" x="1285875" y="3263900"/>
          <p14:tracePt t="10404" x="1417638" y="3389313"/>
          <p14:tracePt t="10444" x="1582738" y="3508375"/>
          <p14:tracePt t="10484" x="1617663" y="3549650"/>
          <p14:tracePt t="10563" x="1622425" y="3554413"/>
          <p14:tracePt t="10602" x="1668463" y="3582988"/>
          <p14:tracePt t="10642" x="1708150" y="3606800"/>
          <p14:tracePt t="10683" x="1765300" y="3657600"/>
          <p14:tracePt t="10722" x="1925638" y="3789363"/>
          <p14:tracePt t="10764" x="2068513" y="3857625"/>
          <p14:tracePt t="10803" x="2120900" y="3892550"/>
          <p14:tracePt t="10842" x="2178050" y="3921125"/>
          <p14:tracePt t="10882" x="2239963" y="3954463"/>
          <p14:tracePt t="10922" x="2286000" y="3971925"/>
          <p14:tracePt t="10962" x="2417763" y="4006850"/>
          <p14:tracePt t="11003" x="2606675" y="4057650"/>
          <p14:tracePt t="11044" x="2806700" y="4132263"/>
          <p14:tracePt t="11084" x="2932113" y="4217988"/>
          <p14:tracePt t="11124" x="3040063" y="4264025"/>
          <p14:tracePt t="11164" x="3160713" y="4321175"/>
          <p14:tracePt t="11203" x="3275013" y="4371975"/>
          <p14:tracePt t="11243" x="3497263" y="4479925"/>
          <p14:tracePt t="11244" x="3536950" y="4508500"/>
          <p14:tracePt t="11285" x="3686175" y="4618038"/>
          <p14:tracePt t="11324" x="3863975" y="4749800"/>
          <p14:tracePt t="11364" x="4075113" y="4875213"/>
          <p14:tracePt t="11404" x="4292600" y="5022850"/>
          <p14:tracePt t="11444" x="4525963" y="5137150"/>
          <p14:tracePt t="11484" x="4794250" y="5264150"/>
          <p14:tracePt t="11524" x="5200650" y="5429250"/>
          <p14:tracePt t="11603" x="5721350" y="5607050"/>
          <p14:tracePt t="11681" x="5989638" y="5640388"/>
          <p14:tracePt t="11758" x="6240463" y="5640388"/>
          <p14:tracePt t="11800" x="6423025" y="5618163"/>
          <p14:tracePt t="11840" x="6532563" y="5594350"/>
          <p14:tracePt t="11879" x="6646863" y="5561013"/>
          <p14:tracePt t="11919" x="6869113" y="5492750"/>
          <p14:tracePt t="11958" x="6921500" y="5418138"/>
          <p14:tracePt t="11998" x="6926263" y="5326063"/>
          <p14:tracePt t="12038" x="6943725" y="5207000"/>
          <p14:tracePt t="12078" x="7007225" y="5064125"/>
          <p14:tracePt t="12119" x="7051675" y="4903788"/>
          <p14:tracePt t="12159" x="7137400" y="4697413"/>
          <p14:tracePt t="12200" x="7229475" y="4537075"/>
          <p14:tracePt t="12241" x="7280275" y="4394200"/>
          <p14:tracePt t="12280" x="7343775" y="4222750"/>
          <p14:tracePt t="12322" x="7464425" y="4000500"/>
          <p14:tracePt t="12363" x="7554913" y="3846513"/>
          <p14:tracePt t="12402" x="7623175" y="3708400"/>
          <p14:tracePt t="12442" x="7704138" y="3560763"/>
          <p14:tracePt t="12481" x="7800975" y="3422650"/>
          <p14:tracePt t="12521" x="7893050" y="3275013"/>
          <p14:tracePt t="12562" x="7943850" y="3182938"/>
          <p14:tracePt t="12604" x="7978775" y="3125788"/>
          <p14:tracePt t="12643" x="7994650" y="3103563"/>
          <p14:tracePt t="12684" x="8001000" y="3068638"/>
          <p14:tracePt t="12723" x="8012113" y="3040063"/>
          <p14:tracePt t="12762" x="8012113" y="3017838"/>
          <p14:tracePt t="12804" x="7950200" y="2932113"/>
          <p14:tracePt t="12843" x="7864475" y="2863850"/>
          <p14:tracePt t="12884" x="7704138" y="2789238"/>
          <p14:tracePt t="12923" x="7354888" y="2732088"/>
          <p14:tracePt t="12962" x="6635750" y="2720975"/>
          <p14:tracePt t="13003" x="6365875" y="2714625"/>
          <p14:tracePt t="13042" x="6257925" y="2686050"/>
          <p14:tracePt t="13081" x="6149975" y="2668588"/>
          <p14:tracePt t="13121" x="5943600" y="2640013"/>
          <p14:tracePt t="13160" x="5794375" y="2617788"/>
          <p14:tracePt t="13201" x="5657850" y="2600325"/>
          <p14:tracePt t="13240" x="5349875" y="2560638"/>
          <p14:tracePt t="13279" x="5154613" y="2536825"/>
          <p14:tracePt t="13321" x="5029200" y="2486025"/>
          <p14:tracePt t="13361" x="4811713" y="2422525"/>
          <p14:tracePt t="13401" x="4554538" y="2371725"/>
          <p14:tracePt t="13441" x="4308475" y="2297113"/>
          <p14:tracePt t="13481" x="4022725" y="2178050"/>
          <p14:tracePt t="13522" x="3754438" y="2092325"/>
          <p14:tracePt t="13561" x="3600450" y="2051050"/>
          <p14:tracePt t="13602" x="3457575" y="2006600"/>
          <p14:tracePt t="13641" x="3321050" y="1965325"/>
          <p14:tracePt t="13681" x="3189288" y="1943100"/>
          <p14:tracePt t="13722" x="2960688" y="1925638"/>
          <p14:tracePt t="13761" x="2806700" y="1925638"/>
          <p14:tracePt t="13802" x="2697163" y="1925638"/>
          <p14:tracePt t="13841" x="2578100" y="1954213"/>
          <p14:tracePt t="13919" x="2263775" y="2171700"/>
          <p14:tracePt t="13958" x="2085975" y="2314575"/>
          <p14:tracePt t="13997" x="1925638" y="2468563"/>
          <p14:tracePt t="14039" x="1811338" y="2593975"/>
          <p14:tracePt t="14078" x="1663700" y="2743200"/>
          <p14:tracePt t="14118" x="1549400" y="2914650"/>
          <p14:tracePt t="14157" x="1492250" y="3035300"/>
          <p14:tracePt t="14197" x="1428750" y="3097213"/>
          <p14:tracePt t="14237" x="1354138" y="3206750"/>
          <p14:tracePt t="14277" x="1257300" y="3321050"/>
          <p14:tracePt t="14318" x="1182688" y="3417888"/>
          <p14:tracePt t="14358" x="1177925" y="3451225"/>
          <p14:tracePt t="14398" x="1177925" y="3457575"/>
          <p14:tracePt t="14478" x="1177925" y="3514725"/>
          <p14:tracePt t="14518" x="1182688" y="3532188"/>
          <p14:tracePt t="16749" x="1189038" y="3532188"/>
          <p14:tracePt t="16812" x="1193800" y="3532188"/>
          <p14:tracePt t="16884" x="1200150" y="3532188"/>
          <p14:tracePt t="17868" x="1206500" y="3532188"/>
          <p14:tracePt t="25549" x="1211263" y="3536950"/>
          <p14:tracePt t="25617" x="1600200" y="3594100"/>
          <p14:tracePt t="25670" x="1639888" y="3600450"/>
          <p14:tracePt t="25845" x="1651000" y="3606800"/>
          <p14:tracePt t="25912" x="1789113" y="3646488"/>
          <p14:tracePt t="25988" x="1793875" y="3646488"/>
          <p14:tracePt t="26027" x="1857375" y="3679825"/>
          <p14:tracePt t="26067" x="1879600" y="3692525"/>
          <p14:tracePt t="26421" x="1879600" y="3679825"/>
          <p14:tracePt t="26489" x="1874838" y="3606800"/>
          <p14:tracePt t="26661" x="1874838" y="3611563"/>
          <p14:tracePt t="26724" x="1879600" y="3651250"/>
          <p14:tracePt t="26764" x="1879600" y="3663950"/>
          <p14:tracePt t="26804" x="1874838" y="3679825"/>
          <p14:tracePt t="26884" x="1868488" y="3686175"/>
          <p14:tracePt t="26924" x="1839913" y="3714750"/>
          <p14:tracePt t="26965" x="1811338" y="3736975"/>
          <p14:tracePt t="27125" x="1806575" y="3725863"/>
          <p14:tracePt t="27195" x="1806575" y="3708400"/>
          <p14:tracePt t="27280" x="1822450" y="3708400"/>
          <p14:tracePt t="27321" x="1914525" y="3692525"/>
          <p14:tracePt t="27361" x="1936750" y="3686175"/>
          <p14:tracePt t="27399" x="1943100" y="3686175"/>
          <p14:tracePt t="27484" x="1949450" y="3679825"/>
          <p14:tracePt t="27540" x="1954213" y="3679825"/>
          <p14:tracePt t="27578" x="1960563" y="3679825"/>
          <p14:tracePt t="27789" x="1965325" y="3679825"/>
          <p14:tracePt t="27860" x="2114550" y="3789363"/>
          <p14:tracePt t="27900" x="2178050" y="3822700"/>
          <p14:tracePt t="27941" x="2189163" y="3822700"/>
          <p14:tracePt t="27981" x="2193925" y="3822700"/>
          <p14:tracePt t="28023" x="2211388" y="3822700"/>
          <p14:tracePt t="28062" x="2239963" y="3822700"/>
          <p14:tracePt t="28102" x="2308225" y="3829050"/>
          <p14:tracePt t="28142" x="2371725" y="3835400"/>
          <p14:tracePt t="28181" x="2435225" y="3846513"/>
          <p14:tracePt t="28221" x="2457450" y="3851275"/>
          <p14:tracePt t="28262" x="2492375" y="3863975"/>
          <p14:tracePt t="28301" x="2532063" y="3875088"/>
          <p14:tracePt t="28342" x="2532063" y="3879850"/>
          <p14:tracePt t="28382" x="2536825" y="3879850"/>
          <p14:tracePt t="28422" x="2549525" y="3886200"/>
          <p14:tracePt t="28597" x="2554288" y="3892550"/>
          <p14:tracePt t="28663" x="2578100" y="3921125"/>
          <p14:tracePt t="28704" x="2589213" y="3949700"/>
          <p14:tracePt t="28743" x="2606675" y="3971925"/>
          <p14:tracePt t="28783" x="2617788" y="4040188"/>
          <p14:tracePt t="28823" x="2622550" y="4075113"/>
          <p14:tracePt t="28862" x="2628900" y="4086225"/>
          <p14:tracePt t="28901" x="2628900" y="4092575"/>
          <p14:tracePt t="28942" x="2628900" y="4097338"/>
          <p14:tracePt t="28984" x="2600325" y="4154488"/>
          <p14:tracePt t="29025" x="2520950" y="4251325"/>
          <p14:tracePt t="29065" x="2486025" y="4292600"/>
          <p14:tracePt t="29104" x="2479675" y="4297363"/>
          <p14:tracePt t="29144" x="2463800" y="4314825"/>
          <p14:tracePt t="29182" x="2446338" y="4349750"/>
          <p14:tracePt t="29222" x="2435225" y="4354513"/>
          <p14:tracePt t="29262" x="2435225" y="4378325"/>
          <p14:tracePt t="29301" x="2411413" y="4446588"/>
          <p14:tracePt t="29341" x="2411413" y="4514850"/>
          <p14:tracePt t="29381" x="2417763" y="4589463"/>
          <p14:tracePt t="29420" x="2451100" y="4651375"/>
          <p14:tracePt t="29461" x="2508250" y="4725988"/>
          <p14:tracePt t="29502" x="2532063" y="4737100"/>
          <p14:tracePt t="29542" x="2571750" y="4743450"/>
          <p14:tracePt t="29582" x="2732088" y="4679950"/>
          <p14:tracePt t="29622" x="2879725" y="4457700"/>
          <p14:tracePt t="29662" x="2892425" y="4325938"/>
          <p14:tracePt t="29702" x="2892425" y="4297363"/>
          <p14:tracePt t="29743" x="2886075" y="4251325"/>
          <p14:tracePt t="29782" x="2879725" y="4183063"/>
          <p14:tracePt t="29822" x="2879725" y="4103688"/>
          <p14:tracePt t="29863" x="2879725" y="4022725"/>
          <p14:tracePt t="29901" x="2879725" y="4017963"/>
          <p14:tracePt t="30413" x="2886075" y="4017963"/>
          <p14:tracePt t="30476" x="2965450" y="4017963"/>
          <p14:tracePt t="30516" x="3011488" y="4029075"/>
          <p14:tracePt t="30556" x="3132138" y="4051300"/>
          <p14:tracePt t="30597" x="3292475" y="4075113"/>
          <p14:tracePt t="30637" x="3400425" y="4079875"/>
          <p14:tracePt t="30677" x="3440113" y="4079875"/>
          <p14:tracePt t="30717" x="3503613" y="4103688"/>
          <p14:tracePt t="30756" x="3514725" y="4108450"/>
          <p14:tracePt t="30797" x="3549650" y="4143375"/>
          <p14:tracePt t="30837" x="3771900" y="4292600"/>
          <p14:tracePt t="30877" x="3886200" y="4360863"/>
          <p14:tracePt t="30916" x="3897313" y="4365625"/>
          <p14:tracePt t="30955" x="3921125" y="4378325"/>
          <p14:tracePt t="30996" x="3989388" y="4429125"/>
          <p14:tracePt t="31038" x="4051300" y="4468813"/>
          <p14:tracePt t="31079" x="4200525" y="4589463"/>
          <p14:tracePt t="31119" x="4325938" y="4657725"/>
          <p14:tracePt t="31381" x="4325938" y="4640263"/>
          <p14:tracePt t="31434" x="4325938" y="4525963"/>
          <p14:tracePt t="31474" x="4325938" y="4514850"/>
          <p14:tracePt t="31554" x="4235450" y="4422775"/>
          <p14:tracePt t="31594" x="4132263" y="4332288"/>
          <p14:tracePt t="31633" x="4125913" y="4325938"/>
          <p14:tracePt t="31712" x="4125913" y="4435475"/>
          <p14:tracePt t="31752" x="4125913" y="4668838"/>
          <p14:tracePt t="31792" x="4125913" y="4846638"/>
          <p14:tracePt t="31832" x="4132263" y="4983163"/>
          <p14:tracePt t="31948" x="4268788" y="5275263"/>
          <p14:tracePt t="31987" x="4292600" y="5321300"/>
          <p14:tracePt t="31989" x="4292600" y="5326063"/>
          <p14:tracePt t="32029" x="4314825" y="5372100"/>
          <p14:tracePt t="32069" x="4321175" y="5383213"/>
          <p14:tracePt t="32108" x="4349750" y="5400675"/>
          <p14:tracePt t="32149" x="4365625" y="5400675"/>
          <p14:tracePt t="32226" x="4365625" y="5360988"/>
          <p14:tracePt t="32266" x="4365625" y="5108575"/>
          <p14:tracePt t="32306" x="4349750" y="4868863"/>
          <p14:tracePt t="32345" x="4279900" y="4664075"/>
          <p14:tracePt t="32386" x="4183063" y="4468813"/>
          <p14:tracePt t="32426" x="4114800" y="4360863"/>
          <p14:tracePt t="32466" x="4103688" y="4349750"/>
          <p14:tracePt t="32605" x="4103688" y="4354513"/>
          <p14:tracePt t="32682" x="4125913" y="4583113"/>
          <p14:tracePt t="32724" x="4189413" y="4629150"/>
          <p14:tracePt t="32764" x="4240213" y="4675188"/>
          <p14:tracePt t="32805" x="4360863" y="4737100"/>
          <p14:tracePt t="32844" x="4572000" y="4897438"/>
          <p14:tracePt t="32885" x="4754563" y="5051425"/>
          <p14:tracePt t="32925" x="4868863" y="5126038"/>
          <p14:tracePt t="32964" x="4937125" y="5160963"/>
          <p14:tracePt t="33004" x="5040313" y="5211763"/>
          <p14:tracePt t="33045" x="5183188" y="5246688"/>
          <p14:tracePt t="33086" x="5326063" y="5268913"/>
          <p14:tracePt t="33126" x="5422900" y="5268913"/>
          <p14:tracePt t="33165" x="5503863" y="5275263"/>
          <p14:tracePt t="33204" x="5537200" y="5268913"/>
          <p14:tracePt t="33244" x="5543550" y="5251450"/>
          <p14:tracePt t="33283" x="5565775" y="5218113"/>
          <p14:tracePt t="33323" x="5697538" y="5103813"/>
          <p14:tracePt t="33324" x="5743575" y="5075238"/>
          <p14:tracePt t="33364" x="5921375" y="4960938"/>
          <p14:tracePt t="33405" x="6000750" y="4886325"/>
          <p14:tracePt t="33445" x="6069013" y="4822825"/>
          <p14:tracePt t="33485" x="6121400" y="4743450"/>
          <p14:tracePt t="33525" x="6178550" y="4635500"/>
          <p14:tracePt t="33564" x="6251575" y="4549775"/>
          <p14:tracePt t="33605" x="6389688" y="4418013"/>
          <p14:tracePt t="33644" x="6451600" y="4349750"/>
          <p14:tracePt t="33684" x="6486525" y="4297363"/>
          <p14:tracePt t="33724" x="6521450" y="4251325"/>
          <p14:tracePt t="33764" x="6565900" y="4211638"/>
          <p14:tracePt t="33805" x="6675438" y="4121150"/>
          <p14:tracePt t="33844" x="6778625" y="4035425"/>
          <p14:tracePt t="33884" x="6864350" y="3960813"/>
          <p14:tracePt t="33924" x="6904038" y="3914775"/>
          <p14:tracePt t="33962" x="6926263" y="3892550"/>
          <p14:tracePt t="34004" x="6989763" y="3851275"/>
          <p14:tracePt t="34044" x="7051675" y="3811588"/>
          <p14:tracePt t="34085" x="7104063" y="3783013"/>
          <p14:tracePt t="34125" x="7165975" y="3743325"/>
          <p14:tracePt t="34164" x="7178675" y="3732213"/>
          <p14:tracePt t="34204" x="7183438" y="3725863"/>
          <p14:tracePt t="34244" x="7235825" y="3703638"/>
          <p14:tracePt t="34284" x="7297738" y="3668713"/>
          <p14:tracePt t="34323" x="7366000" y="3606800"/>
          <p14:tracePt t="34363" x="7493000" y="3497263"/>
          <p14:tracePt t="34364" x="7532688" y="3457575"/>
          <p14:tracePt t="34404" x="7566025" y="3411538"/>
          <p14:tracePt t="34492" x="7578725" y="3406775"/>
          <p14:tracePt t="34532" x="7686675" y="3332163"/>
          <p14:tracePt t="34572" x="7812088" y="3246438"/>
          <p14:tracePt t="34612" x="7847013" y="3228975"/>
          <p14:tracePt t="34716" x="7847013" y="3222625"/>
          <p14:tracePt t="34755" x="7812088" y="3189288"/>
          <p14:tracePt t="34794" x="7732713" y="3057525"/>
          <p14:tracePt t="34834" x="7651750" y="2914650"/>
          <p14:tracePt t="34876" x="7537450" y="2778125"/>
          <p14:tracePt t="34876" x="7508875" y="2754313"/>
          <p14:tracePt t="34916" x="7451725" y="2663825"/>
          <p14:tracePt t="34957" x="7389813" y="2606675"/>
          <p14:tracePt t="34996" x="7258050" y="2549525"/>
          <p14:tracePt t="35035" x="7121525" y="2514600"/>
          <p14:tracePt t="35077" x="7040563" y="2497138"/>
          <p14:tracePt t="35118" x="6886575" y="2463800"/>
          <p14:tracePt t="35159" x="6635750" y="2417763"/>
          <p14:tracePt t="35198" x="6526213" y="2417763"/>
          <p14:tracePt t="35238" x="6515100" y="2417763"/>
          <p14:tracePt t="35517" x="6515100" y="2422525"/>
          <p14:tracePt t="35580" x="6480175" y="2536825"/>
          <p14:tracePt t="35620" x="6475413" y="2582863"/>
          <p14:tracePt t="35660" x="6464300" y="2617788"/>
          <p14:tracePt t="35699" x="6457950" y="2640013"/>
          <p14:tracePt t="35739" x="6451600" y="2651125"/>
          <p14:tracePt t="35779" x="6423025" y="2708275"/>
          <p14:tracePt t="35780" x="6418263" y="2720975"/>
          <p14:tracePt t="35820" x="6383338" y="2811463"/>
          <p14:tracePt t="35861" x="6378575" y="2840038"/>
          <p14:tracePt t="35900" x="6337300" y="2892425"/>
          <p14:tracePt t="35940" x="6308725" y="2943225"/>
          <p14:tracePt t="35980" x="6303963" y="2954338"/>
          <p14:tracePt t="36020" x="6292850" y="2982913"/>
          <p14:tracePt t="36061" x="6280150" y="3028950"/>
          <p14:tracePt t="36237" x="6280150" y="3035300"/>
          <p14:tracePt t="36317" x="6240463" y="3114675"/>
          <p14:tracePt t="36361" x="6229350" y="3125788"/>
          <p14:tracePt t="36565" x="6229350" y="3132138"/>
          <p14:tracePt t="36633" x="6229350" y="3165475"/>
          <p14:tracePt t="36673" x="6246813" y="3182938"/>
          <p14:tracePt t="37437" x="6246813" y="3178175"/>
          <p14:tracePt t="37502" x="6251575" y="3178175"/>
          <p14:tracePt t="37543" x="6264275" y="3160713"/>
          <p14:tracePt t="37582" x="6303963" y="3108325"/>
          <p14:tracePt t="37622" x="6411913" y="3011488"/>
          <p14:tracePt t="37664" x="6521450" y="2954338"/>
          <p14:tracePt t="37703" x="6526213" y="2943225"/>
          <p14:tracePt t="37743" x="6550025" y="2921000"/>
          <p14:tracePt t="37782" x="6635750" y="2868613"/>
          <p14:tracePt t="37822" x="6721475" y="2828925"/>
          <p14:tracePt t="37862" x="6829425" y="2794000"/>
          <p14:tracePt t="37902" x="6972300" y="2736850"/>
          <p14:tracePt t="37942" x="6994525" y="2732088"/>
          <p14:tracePt t="38022" x="7007225" y="2732088"/>
          <p14:tracePt t="38469" x="7000875" y="2720975"/>
          <p14:tracePt t="38533" x="6961188" y="2714625"/>
          <p14:tracePt t="38573" x="6943725" y="2714625"/>
          <p14:tracePt t="38613" x="6818313" y="2686050"/>
          <p14:tracePt t="38653" x="6686550" y="2663825"/>
          <p14:tracePt t="38692" x="6646863" y="2657475"/>
          <p14:tracePt t="38734" x="6618288" y="2651125"/>
          <p14:tracePt t="38773" x="6572250" y="2628900"/>
          <p14:tracePt t="38813" x="6440488" y="2565400"/>
          <p14:tracePt t="38853" x="6332538" y="2536825"/>
          <p14:tracePt t="38893" x="6280150" y="2525713"/>
          <p14:tracePt t="38933" x="6275388" y="2525713"/>
          <p14:tracePt t="38973" x="6223000" y="2503488"/>
          <p14:tracePt t="39013" x="6097588" y="2439988"/>
          <p14:tracePt t="39052" x="5943600" y="2360613"/>
          <p14:tracePt t="39092" x="5778500" y="2292350"/>
          <p14:tracePt t="39134" x="5697538" y="2257425"/>
          <p14:tracePt t="39174" x="5629275" y="2235200"/>
          <p14:tracePt t="39214" x="5537200" y="2206625"/>
          <p14:tracePt t="39254" x="5314950" y="2143125"/>
          <p14:tracePt t="39293" x="5132388" y="2120900"/>
          <p14:tracePt t="39335" x="5103813" y="2114550"/>
          <p14:tracePt t="40061" x="5097463" y="2120900"/>
          <p14:tracePt t="40120" x="5086350" y="2154238"/>
          <p14:tracePt t="40269" x="5080000" y="2160588"/>
          <p14:tracePt t="40342" x="4868863" y="2411413"/>
          <p14:tracePt t="40384" x="4846638" y="2468563"/>
          <p14:tracePt t="41149" x="4851400" y="2468563"/>
          <p14:tracePt t="41217" x="4949825" y="2532063"/>
          <p14:tracePt t="41268" x="5121275" y="2560638"/>
          <p14:tracePt t="41308" x="5251450" y="2593975"/>
          <p14:tracePt t="41485" x="5246688" y="2589213"/>
          <p14:tracePt t="41553" x="5211763" y="2514600"/>
          <p14:tracePt t="41594" x="5137150" y="2371725"/>
          <p14:tracePt t="41633" x="5029200" y="2246313"/>
          <p14:tracePt t="41676" x="4972050" y="2217738"/>
          <p14:tracePt t="41716" x="4943475" y="2211388"/>
          <p14:tracePt t="41757" x="4840288" y="2228850"/>
          <p14:tracePt t="41796" x="4765675" y="2286000"/>
          <p14:tracePt t="41836" x="4743450" y="2303463"/>
          <p14:tracePt t="41875" x="4725988" y="2332038"/>
          <p14:tracePt t="41915" x="4732338" y="2457450"/>
          <p14:tracePt t="41916" x="4743450" y="2497138"/>
          <p14:tracePt t="41956" x="4840288" y="2663825"/>
          <p14:tracePt t="41996" x="4914900" y="2703513"/>
          <p14:tracePt t="42035" x="4972050" y="2720975"/>
          <p14:tracePt t="42076" x="5035550" y="2720975"/>
          <p14:tracePt t="42116" x="5046663" y="2720975"/>
          <p14:tracePt t="42157" x="5051425" y="2720975"/>
          <p14:tracePt t="42196" x="5057775" y="2720975"/>
          <p14:tracePt t="42236" x="5051425" y="2674938"/>
          <p14:tracePt t="42277" x="5029200" y="2578100"/>
          <p14:tracePt t="42316" x="5006975" y="2514600"/>
          <p14:tracePt t="42356" x="4994275" y="2486025"/>
          <p14:tracePt t="42395" x="4994275" y="2479675"/>
          <p14:tracePt t="42434" x="4972050" y="2446338"/>
          <p14:tracePt t="42436" x="4965700" y="2439988"/>
          <p14:tracePt t="42476" x="4949825" y="2411413"/>
          <p14:tracePt t="42516" x="4932363" y="2371725"/>
          <p14:tracePt t="42556" x="4897438" y="2332038"/>
          <p14:tracePt t="42595" x="4868863" y="2297113"/>
          <p14:tracePt t="42634" x="4851400" y="2279650"/>
          <p14:tracePt t="42708" x="4846638" y="2279650"/>
          <p14:tracePt t="42746" x="4835525" y="2274888"/>
          <p14:tracePt t="42786" x="4760913" y="2228850"/>
          <p14:tracePt t="42828" x="4622800" y="2120900"/>
          <p14:tracePt t="42867" x="4554538" y="2079625"/>
          <p14:tracePt t="42908" x="4497388" y="2046288"/>
          <p14:tracePt t="42947" x="4468813" y="2035175"/>
          <p14:tracePt t="42986" x="4418013" y="2000250"/>
          <p14:tracePt t="43028" x="4332288" y="1960563"/>
          <p14:tracePt t="43068" x="4275138" y="1914525"/>
          <p14:tracePt t="43109" x="4206875" y="1874838"/>
          <p14:tracePt t="43148" x="4165600" y="1839913"/>
          <p14:tracePt t="43189" x="4086225" y="1778000"/>
          <p14:tracePt t="43228" x="3983038" y="1714500"/>
          <p14:tracePt t="43268" x="3954463" y="1692275"/>
          <p14:tracePt t="43437" x="3949700" y="1692275"/>
          <p14:tracePt t="43573" x="3943350" y="1692275"/>
          <p14:tracePt t="43581" x="3932238" y="1692275"/>
          <p14:tracePt t="43592" x="3914775" y="1692275"/>
          <p14:tracePt t="43608" x="3879850" y="1692275"/>
          <p14:tracePt t="43625" x="3840163" y="1692275"/>
          <p14:tracePt t="43642" x="3811588" y="1692275"/>
          <p14:tracePt t="43658" x="3771900" y="1692275"/>
          <p14:tracePt t="43660" x="3754438" y="1692275"/>
          <p14:tracePt t="43675" x="3732213" y="1692275"/>
          <p14:tracePt t="43692" x="3663950" y="1697038"/>
          <p14:tracePt t="43708" x="3629025" y="1697038"/>
          <p14:tracePt t="43725" x="3600450" y="1697038"/>
          <p14:tracePt t="43742" x="3578225" y="1703388"/>
          <p14:tracePt t="43759" x="3571875" y="1703388"/>
          <p14:tracePt t="43775" x="3565525" y="1703388"/>
          <p14:tracePt t="43869" x="3560763" y="1703388"/>
          <p14:tracePt t="43901" x="3554413" y="1703388"/>
          <p14:tracePt t="44141" x="3543300" y="1708150"/>
          <p14:tracePt t="44149" x="3536950" y="1708150"/>
          <p14:tracePt t="44165" x="3525838" y="1714500"/>
          <p14:tracePt t="44177" x="3514725" y="1720850"/>
          <p14:tracePt t="44193" x="3492500" y="1731963"/>
          <p14:tracePt t="44210" x="3486150" y="1731963"/>
          <p14:tracePt t="44226" x="3468688" y="1749425"/>
          <p14:tracePt t="44312" x="3411538" y="1771650"/>
          <p14:tracePt t="44391" x="3297238" y="1839913"/>
          <p14:tracePt t="44432" x="3200400" y="1903413"/>
          <p14:tracePt t="44471" x="3125788" y="1960563"/>
          <p14:tracePt t="44512" x="3108325" y="1982788"/>
          <p14:tracePt t="44551" x="3079750" y="1989138"/>
          <p14:tracePt t="44591" x="3000375" y="2022475"/>
          <p14:tracePt t="44632" x="2949575" y="2046288"/>
          <p14:tracePt t="44672" x="2892425" y="2051050"/>
          <p14:tracePt t="44714" x="2765425" y="2125663"/>
          <p14:tracePt t="44753" x="2714625" y="2154238"/>
          <p14:tracePt t="46013" x="2708275" y="2154238"/>
          <p14:tracePt t="47709" x="2708275" y="2160588"/>
          <p14:tracePt t="62357" x="2714625" y="2160588"/>
          <p14:tracePt t="63429" x="2720975" y="2160588"/>
          <p14:tracePt t="63813" x="2736850" y="2120900"/>
          <p14:tracePt t="63875" x="3668713" y="22225"/>
          <p14:tracePt t="63876" x="3697288" y="0"/>
          <p14:tracePt t="63916" x="3703638" y="0"/>
          <p14:tracePt t="64101" x="3679825" y="0"/>
          <p14:tracePt t="64109" x="3589338" y="0"/>
          <p14:tracePt t="64117" x="3371850" y="0"/>
          <p14:tracePt t="64125" x="3011488" y="0"/>
          <p14:tracePt t="64142" x="2035175" y="0"/>
          <p14:tracePt t="64159" x="1050925" y="0"/>
          <p14:tracePt t="64176" x="839788" y="0"/>
          <p14:tracePt t="64192" x="835025" y="0"/>
          <p14:tracePt t="64209" x="839788" y="28575"/>
          <p14:tracePt t="64226" x="920750" y="325438"/>
          <p14:tracePt t="64242" x="971550" y="639763"/>
          <p14:tracePt t="64259" x="1000125" y="931863"/>
          <p14:tracePt t="64276" x="920750" y="1457325"/>
          <p14:tracePt t="64292" x="817563" y="1725613"/>
          <p14:tracePt t="64309" x="296863" y="2857500"/>
        </p14:tracePtLst>
      </p14:laserTraceLst>
    </p:ext>
  </p:extLs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Nadpis 1"/>
          <p:cNvSpPr>
            <a:spLocks noGrp="1"/>
          </p:cNvSpPr>
          <p:nvPr>
            <p:ph type="title"/>
          </p:nvPr>
        </p:nvSpPr>
        <p:spPr>
          <a:xfrm>
            <a:off x="2339975" y="301625"/>
            <a:ext cx="6343650" cy="1143000"/>
          </a:xfrm>
        </p:spPr>
        <p:txBody>
          <a:bodyPr/>
          <a:lstStyle/>
          <a:p>
            <a:r>
              <a:rPr lang="cs-CZ" altLang="cs-CZ" sz="3600" b="1" smtClean="0"/>
              <a:t>Aptio Automation, Siemens</a:t>
            </a:r>
          </a:p>
        </p:txBody>
      </p:sp>
      <p:sp>
        <p:nvSpPr>
          <p:cNvPr id="43011" name="Zástupný symbol pro číslo snímku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D93CA18-398A-4E6B-BE7C-25ADA3874EA2}" type="slidenum">
              <a:rPr lang="cs-CZ" altLang="cs-CZ" sz="1200">
                <a:latin typeface="Verdana" panose="020B0604030504040204" pitchFamily="34" charset="0"/>
              </a:rPr>
              <a:pPr>
                <a:spcBef>
                  <a:spcPct val="0"/>
                </a:spcBef>
                <a:buFontTx/>
                <a:buNone/>
              </a:pPr>
              <a:t>41</a:t>
            </a:fld>
            <a:endParaRPr lang="cs-CZ" altLang="cs-CZ" sz="1200">
              <a:latin typeface="Verdana" panose="020B0604030504040204" pitchFamily="34" charset="0"/>
            </a:endParaRPr>
          </a:p>
        </p:txBody>
      </p:sp>
      <p:pic>
        <p:nvPicPr>
          <p:cNvPr id="43012" name="Picture 2" descr="http://www.emedico.co.kr/news/photo/201209/15045_8174_212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916113"/>
            <a:ext cx="7545387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42"/>
    </mc:Choice>
    <mc:Fallback>
      <p:transition spd="slow" advTm="14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b="1" smtClean="0"/>
              <a:t>Aptio Automation, Siemens</a:t>
            </a:r>
            <a:endParaRPr lang="cs-CZ" altLang="cs-CZ" sz="3600" smtClean="0"/>
          </a:p>
        </p:txBody>
      </p:sp>
      <p:sp>
        <p:nvSpPr>
          <p:cNvPr id="44035" name="Zástupný symbol pro obsah 2"/>
          <p:cNvSpPr>
            <a:spLocks noGrp="1"/>
          </p:cNvSpPr>
          <p:nvPr>
            <p:ph idx="1"/>
          </p:nvPr>
        </p:nvSpPr>
        <p:spPr>
          <a:xfrm>
            <a:off x="1370013" y="2133600"/>
            <a:ext cx="7313612" cy="3808413"/>
          </a:xfrm>
        </p:spPr>
        <p:txBody>
          <a:bodyPr/>
          <a:lstStyle/>
          <a:p>
            <a:r>
              <a:rPr lang="cs-CZ" altLang="cs-CZ" sz="2000" b="1" dirty="0" smtClean="0"/>
              <a:t>Dopravníkový systém včetně centrifugy</a:t>
            </a:r>
          </a:p>
          <a:p>
            <a:r>
              <a:rPr lang="cs-CZ" altLang="cs-CZ" sz="2000" b="1" dirty="0" smtClean="0"/>
              <a:t>Třídění – 800 vzorků/hod.</a:t>
            </a:r>
          </a:p>
          <a:p>
            <a:r>
              <a:rPr lang="cs-CZ" altLang="cs-CZ" sz="2000" b="1" dirty="0" smtClean="0"/>
              <a:t>Vzorky stačí nasypat do systému</a:t>
            </a:r>
          </a:p>
          <a:p>
            <a:r>
              <a:rPr lang="cs-CZ" altLang="cs-CZ" sz="2000" b="1" dirty="0" smtClean="0"/>
              <a:t>Centrifuga – 300 vzorků/hod.</a:t>
            </a:r>
          </a:p>
          <a:p>
            <a:r>
              <a:rPr lang="cs-CZ" altLang="cs-CZ" sz="2000" b="1" dirty="0" smtClean="0"/>
              <a:t>Možnost připojení biochemických i imunochemických analyzátorů </a:t>
            </a:r>
            <a:r>
              <a:rPr lang="cs-CZ" altLang="cs-CZ" sz="2000" b="1" dirty="0" err="1" smtClean="0"/>
              <a:t>Advia</a:t>
            </a:r>
            <a:r>
              <a:rPr lang="cs-CZ" altLang="cs-CZ" sz="2000" b="1" dirty="0" smtClean="0"/>
              <a:t>, </a:t>
            </a:r>
            <a:r>
              <a:rPr lang="cs-CZ" altLang="cs-CZ" sz="2000" b="1" dirty="0" err="1"/>
              <a:t>I</a:t>
            </a:r>
            <a:r>
              <a:rPr lang="cs-CZ" altLang="cs-CZ" sz="2000" b="1" dirty="0" err="1" smtClean="0"/>
              <a:t>mmulite</a:t>
            </a:r>
            <a:r>
              <a:rPr lang="cs-CZ" altLang="cs-CZ" sz="2000" b="1" dirty="0" smtClean="0"/>
              <a:t>, </a:t>
            </a:r>
            <a:r>
              <a:rPr lang="cs-CZ" altLang="cs-CZ" sz="2000" b="1" dirty="0" err="1" smtClean="0"/>
              <a:t>Dimension</a:t>
            </a:r>
            <a:r>
              <a:rPr lang="cs-CZ" altLang="cs-CZ" sz="2000" b="1" dirty="0" smtClean="0"/>
              <a:t>, hematologické analyzátory včetně </a:t>
            </a:r>
            <a:r>
              <a:rPr lang="cs-CZ" altLang="cs-CZ" sz="2000" b="1" dirty="0" err="1" smtClean="0"/>
              <a:t>koagulometrů</a:t>
            </a:r>
            <a:endParaRPr lang="cs-CZ" altLang="cs-CZ" sz="2000" b="1" dirty="0" smtClean="0"/>
          </a:p>
          <a:p>
            <a:r>
              <a:rPr lang="cs-CZ" altLang="cs-CZ" sz="2000" b="1" dirty="0" smtClean="0"/>
              <a:t>Víčkování pomocí fólie</a:t>
            </a:r>
          </a:p>
          <a:p>
            <a:endParaRPr lang="cs-CZ" altLang="cs-CZ" sz="2000" b="1" dirty="0" smtClean="0"/>
          </a:p>
          <a:p>
            <a:endParaRPr lang="cs-CZ" altLang="cs-CZ" dirty="0" smtClean="0"/>
          </a:p>
        </p:txBody>
      </p:sp>
      <p:sp>
        <p:nvSpPr>
          <p:cNvPr id="44036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3A60F20-F4AD-4F84-A55F-918357EC2607}" type="slidenum">
              <a:rPr lang="cs-CZ" altLang="cs-CZ" sz="1200">
                <a:latin typeface="Verdana" panose="020B0604030504040204" pitchFamily="34" charset="0"/>
              </a:rPr>
              <a:pPr>
                <a:spcBef>
                  <a:spcPct val="0"/>
                </a:spcBef>
                <a:buFontTx/>
                <a:buNone/>
              </a:pPr>
              <a:t>42</a:t>
            </a:fld>
            <a:endParaRPr lang="cs-CZ" altLang="cs-CZ" sz="1200">
              <a:latin typeface="Verdana" panose="020B0604030504040204" pitchFamily="34" charset="0"/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202"/>
    </mc:Choice>
    <mc:Fallback>
      <p:transition spd="slow" advTm="51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b="1" smtClean="0"/>
              <a:t>Accelerator a3600, Abbott</a:t>
            </a:r>
            <a:r>
              <a:rPr lang="cs-CZ" altLang="cs-CZ" sz="3600" smtClean="0"/>
              <a:t/>
            </a:r>
            <a:br>
              <a:rPr lang="cs-CZ" altLang="cs-CZ" sz="3600" smtClean="0"/>
            </a:br>
            <a:endParaRPr lang="cs-CZ" altLang="cs-CZ" sz="3600" smtClean="0"/>
          </a:p>
        </p:txBody>
      </p:sp>
      <p:pic>
        <p:nvPicPr>
          <p:cNvPr id="45059" name="Picture 5" descr="Accelerator_a3600_450x240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82750" y="3068638"/>
            <a:ext cx="6148388" cy="3168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60" name="TextovéPole 4"/>
          <p:cNvSpPr txBox="1">
            <a:spLocks noChangeArrowheads="1"/>
          </p:cNvSpPr>
          <p:nvPr/>
        </p:nvSpPr>
        <p:spPr bwMode="auto">
          <a:xfrm>
            <a:off x="827088" y="2205038"/>
            <a:ext cx="64087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2000" b="1"/>
              <a:t>Celková laboratorní automatizace 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2000" b="1"/>
              <a:t>Možnost napojení analyzátorů jiných výrobců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239"/>
    </mc:Choice>
    <mc:Fallback>
      <p:transition spd="slow" advTm="20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40ADC19-18E2-47DF-9446-1A8711A1B751}" type="slidenum">
              <a:rPr lang="cs-CZ" altLang="cs-CZ" sz="1200">
                <a:latin typeface="Verdana" panose="020B0604030504040204" pitchFamily="34" charset="0"/>
              </a:rPr>
              <a:pPr>
                <a:spcBef>
                  <a:spcPct val="0"/>
                </a:spcBef>
                <a:buFontTx/>
                <a:buNone/>
              </a:pPr>
              <a:t>44</a:t>
            </a:fld>
            <a:endParaRPr lang="cs-CZ" altLang="cs-CZ" sz="1200">
              <a:latin typeface="Verdana" panose="020B0604030504040204" pitchFamily="34" charset="0"/>
            </a:endParaRPr>
          </a:p>
        </p:txBody>
      </p:sp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1625"/>
            <a:ext cx="9144000" cy="1143000"/>
          </a:xfrm>
        </p:spPr>
        <p:txBody>
          <a:bodyPr/>
          <a:lstStyle/>
          <a:p>
            <a:pPr eaLnBrk="1" hangingPunct="1"/>
            <a:r>
              <a:rPr lang="cs-CZ" altLang="cs-CZ" sz="3600" b="1" smtClean="0"/>
              <a:t>Preanalytický systém cobas 8100, Roche </a:t>
            </a:r>
            <a:br>
              <a:rPr lang="cs-CZ" altLang="cs-CZ" sz="3600" b="1" smtClean="0"/>
            </a:br>
            <a:endParaRPr lang="cs-CZ" altLang="cs-CZ" sz="3600" b="1" smtClean="0"/>
          </a:p>
        </p:txBody>
      </p:sp>
      <p:pic>
        <p:nvPicPr>
          <p:cNvPr id="4608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981075"/>
            <a:ext cx="8607425" cy="659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72"/>
    </mc:Choice>
    <mc:Fallback>
      <p:transition spd="slow" advTm="13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B76B522-1EF6-4927-902E-E48FC8694B04}" type="slidenum">
              <a:rPr lang="cs-CZ" altLang="cs-CZ" sz="1200">
                <a:latin typeface="Verdana" panose="020B0604030504040204" pitchFamily="34" charset="0"/>
              </a:rPr>
              <a:pPr>
                <a:spcBef>
                  <a:spcPct val="0"/>
                </a:spcBef>
                <a:buFontTx/>
                <a:buNone/>
              </a:pPr>
              <a:t>45</a:t>
            </a:fld>
            <a:endParaRPr lang="cs-CZ" altLang="cs-CZ" sz="1200">
              <a:latin typeface="Verdana" panose="020B0604030504040204" pitchFamily="34" charset="0"/>
            </a:endParaRPr>
          </a:p>
        </p:txBody>
      </p:sp>
      <p:sp>
        <p:nvSpPr>
          <p:cNvPr id="4710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76250"/>
            <a:ext cx="9144000" cy="865188"/>
          </a:xfrm>
        </p:spPr>
        <p:txBody>
          <a:bodyPr/>
          <a:lstStyle/>
          <a:p>
            <a:pPr eaLnBrk="1" hangingPunct="1"/>
            <a:r>
              <a:rPr lang="cs-CZ" altLang="cs-CZ" sz="3600" b="1" smtClean="0"/>
              <a:t>Preanalytický systém cobas 8100, Roche </a:t>
            </a:r>
            <a:br>
              <a:rPr lang="cs-CZ" altLang="cs-CZ" sz="3600" b="1" smtClean="0"/>
            </a:br>
            <a:endParaRPr lang="cs-CZ" altLang="cs-CZ" sz="3600" b="1" smtClean="0"/>
          </a:p>
        </p:txBody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0013" y="2060848"/>
            <a:ext cx="7313612" cy="4463777"/>
          </a:xfrm>
        </p:spPr>
        <p:txBody>
          <a:bodyPr/>
          <a:lstStyle/>
          <a:p>
            <a:pPr marL="0" indent="0" eaLnBrk="1" hangingPunct="1">
              <a:buNone/>
            </a:pPr>
            <a:endParaRPr lang="cs-CZ" altLang="cs-CZ" sz="2500" dirty="0" smtClean="0">
              <a:latin typeface="Arial Narrow" panose="020B0606020202030204" pitchFamily="34" charset="0"/>
            </a:endParaRPr>
          </a:p>
          <a:p>
            <a:pPr eaLnBrk="1" hangingPunct="1"/>
            <a:r>
              <a:rPr lang="cs-CZ" altLang="cs-CZ" sz="2500" dirty="0" smtClean="0">
                <a:latin typeface="Arial Narrow" panose="020B0606020202030204" pitchFamily="34" charset="0"/>
              </a:rPr>
              <a:t>RFID nosič – 3D transport</a:t>
            </a:r>
          </a:p>
          <a:p>
            <a:pPr eaLnBrk="1" hangingPunct="1"/>
            <a:r>
              <a:rPr lang="cs-CZ" altLang="cs-CZ" sz="2500" dirty="0" smtClean="0">
                <a:latin typeface="Arial Narrow" panose="020B0606020202030204" pitchFamily="34" charset="0"/>
              </a:rPr>
              <a:t>Input station – identifikace, centrifugace, odzátkování</a:t>
            </a:r>
          </a:p>
          <a:p>
            <a:pPr eaLnBrk="1" hangingPunct="1"/>
            <a:r>
              <a:rPr lang="cs-CZ" altLang="cs-CZ" sz="2500" dirty="0" err="1" smtClean="0">
                <a:latin typeface="Arial Narrow" panose="020B0606020202030204" pitchFamily="34" charset="0"/>
              </a:rPr>
              <a:t>Aliquot</a:t>
            </a:r>
            <a:r>
              <a:rPr lang="cs-CZ" altLang="cs-CZ" sz="2500" dirty="0" smtClean="0">
                <a:latin typeface="Arial Narrow" panose="020B0606020202030204" pitchFamily="34" charset="0"/>
              </a:rPr>
              <a:t> station – příprava </a:t>
            </a:r>
            <a:r>
              <a:rPr lang="cs-CZ" altLang="cs-CZ" sz="2500" dirty="0" err="1" smtClean="0">
                <a:latin typeface="Arial Narrow" panose="020B0606020202030204" pitchFamily="34" charset="0"/>
              </a:rPr>
              <a:t>alikvotů</a:t>
            </a:r>
            <a:r>
              <a:rPr lang="cs-CZ" altLang="cs-CZ" sz="2500" dirty="0" smtClean="0">
                <a:latin typeface="Arial Narrow" panose="020B0606020202030204" pitchFamily="34" charset="0"/>
              </a:rPr>
              <a:t>, roztřídění, archivace nebo odeslání na analýzu</a:t>
            </a:r>
          </a:p>
          <a:p>
            <a:pPr eaLnBrk="1" hangingPunct="1"/>
            <a:r>
              <a:rPr lang="cs-CZ" altLang="cs-CZ" sz="2500" dirty="0" smtClean="0">
                <a:latin typeface="Arial Narrow" panose="020B0606020202030204" pitchFamily="34" charset="0"/>
              </a:rPr>
              <a:t>Output station – </a:t>
            </a:r>
            <a:r>
              <a:rPr lang="cs-CZ" altLang="cs-CZ" sz="2500" b="1" dirty="0" smtClean="0">
                <a:latin typeface="Arial Narrow" panose="020B0606020202030204" pitchFamily="34" charset="0"/>
              </a:rPr>
              <a:t>mezisklad </a:t>
            </a:r>
            <a:r>
              <a:rPr lang="cs-CZ" altLang="cs-CZ" sz="2500" dirty="0" smtClean="0">
                <a:latin typeface="Arial Narrow" panose="020B0606020202030204" pitchFamily="34" charset="0"/>
              </a:rPr>
              <a:t>na 1000 vzorků (z něj pouze softwarově posílány vzorky na provedení doordinovaných vyšetření; automaticky posílá vzorky na dokončení pokud to analyzátor již umožňuje), třídění, zátkování</a:t>
            </a:r>
          </a:p>
          <a:p>
            <a:pPr eaLnBrk="1" hangingPunct="1"/>
            <a:endParaRPr lang="cs-CZ" altLang="cs-CZ" sz="2500" dirty="0" smtClean="0"/>
          </a:p>
          <a:p>
            <a:pPr eaLnBrk="1" hangingPunct="1"/>
            <a:endParaRPr lang="cs-CZ" altLang="cs-CZ" sz="2500" dirty="0" smtClean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704"/>
    </mc:Choice>
    <mc:Fallback>
      <p:transition spd="slow" advTm="917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9275"/>
          </a:xfrm>
        </p:spPr>
        <p:txBody>
          <a:bodyPr/>
          <a:lstStyle/>
          <a:p>
            <a:r>
              <a:rPr lang="cs-CZ" altLang="cs-CZ" sz="3600" b="1" smtClean="0"/>
              <a:t>Sample Check modul</a:t>
            </a:r>
          </a:p>
        </p:txBody>
      </p:sp>
      <p:pic>
        <p:nvPicPr>
          <p:cNvPr id="48131" name="Picture 2" descr="C:\Users\27232\AppData\Local\Temp\Rar$DIa0.132\IMG_36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549275"/>
            <a:ext cx="4732337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5724525" y="2924175"/>
            <a:ext cx="3527425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tx1"/>
                </a:solidFill>
              </a:rPr>
              <a:t>Kontrola objemu vzorku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tx1"/>
                </a:solidFill>
              </a:rPr>
              <a:t>Zjištění přítomnosti interference,</a:t>
            </a:r>
          </a:p>
          <a:p>
            <a:pPr eaLnBrk="1" hangingPunct="1">
              <a:defRPr/>
            </a:pPr>
            <a:r>
              <a:rPr lang="cs-CZ" dirty="0">
                <a:solidFill>
                  <a:schemeClr val="tx1"/>
                </a:solidFill>
              </a:rPr>
              <a:t>    rozdělení do skupin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295"/>
    </mc:Choice>
    <mc:Fallback>
      <p:transition spd="slow" advTm="35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E351F69-467D-4AAD-A1F9-616A07D0D6F4}" type="slidenum">
              <a:rPr lang="cs-CZ" altLang="cs-CZ" sz="1200">
                <a:latin typeface="Verdana" panose="020B0604030504040204" pitchFamily="34" charset="0"/>
              </a:rPr>
              <a:pPr>
                <a:spcBef>
                  <a:spcPct val="0"/>
                </a:spcBef>
                <a:buFontTx/>
                <a:buNone/>
              </a:pPr>
              <a:t>47</a:t>
            </a:fld>
            <a:endParaRPr lang="cs-CZ" altLang="cs-CZ" sz="1200">
              <a:latin typeface="Verdana" panose="020B0604030504040204" pitchFamily="34" charset="0"/>
            </a:endParaRPr>
          </a:p>
        </p:txBody>
      </p:sp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1625"/>
            <a:ext cx="9144000" cy="1143000"/>
          </a:xfrm>
        </p:spPr>
        <p:txBody>
          <a:bodyPr/>
          <a:lstStyle/>
          <a:p>
            <a:pPr eaLnBrk="1" hangingPunct="1"/>
            <a:r>
              <a:rPr lang="cs-CZ" altLang="cs-CZ" sz="3600" b="1" smtClean="0"/>
              <a:t>Chlazený sklad p 501/p701 (k MPA), Roche</a:t>
            </a:r>
          </a:p>
        </p:txBody>
      </p:sp>
      <p:pic>
        <p:nvPicPr>
          <p:cNvPr id="49156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350" y="1773238"/>
            <a:ext cx="6551613" cy="4908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96"/>
    </mc:Choice>
    <mc:Fallback>
      <p:transition spd="slow" advTm="10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02072F3-8315-490B-ADA4-5E80ED8C817D}" type="slidenum">
              <a:rPr lang="cs-CZ" altLang="cs-CZ" sz="1200">
                <a:latin typeface="Verdana" panose="020B0604030504040204" pitchFamily="34" charset="0"/>
              </a:rPr>
              <a:pPr>
                <a:spcBef>
                  <a:spcPct val="0"/>
                </a:spcBef>
                <a:buFontTx/>
                <a:buNone/>
              </a:pPr>
              <a:t>48</a:t>
            </a:fld>
            <a:endParaRPr lang="cs-CZ" altLang="cs-CZ" sz="1200">
              <a:latin typeface="Verdana" panose="020B0604030504040204" pitchFamily="34" charset="0"/>
            </a:endParaRPr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1625"/>
            <a:ext cx="9144000" cy="895350"/>
          </a:xfrm>
        </p:spPr>
        <p:txBody>
          <a:bodyPr/>
          <a:lstStyle/>
          <a:p>
            <a:pPr eaLnBrk="1" hangingPunct="1"/>
            <a:r>
              <a:rPr lang="cs-CZ" altLang="cs-CZ" sz="3600" b="1" smtClean="0"/>
              <a:t>Chlazený sklad p 501/p701 (k MPA), Roche</a:t>
            </a:r>
          </a:p>
        </p:txBody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1913" y="2205038"/>
            <a:ext cx="7351712" cy="4248150"/>
          </a:xfrm>
        </p:spPr>
        <p:txBody>
          <a:bodyPr/>
          <a:lstStyle/>
          <a:p>
            <a:pPr eaLnBrk="1" hangingPunct="1"/>
            <a:r>
              <a:rPr lang="cs-CZ" altLang="cs-CZ" sz="2400" b="1" smtClean="0"/>
              <a:t>Ukládá 400 zkumavek/hod.</a:t>
            </a:r>
          </a:p>
          <a:p>
            <a:pPr eaLnBrk="1" hangingPunct="1"/>
            <a:r>
              <a:rPr lang="cs-CZ" altLang="cs-CZ" sz="2400" b="1" smtClean="0"/>
              <a:t>Automaticky zátkuje a odzátkovává</a:t>
            </a:r>
          </a:p>
          <a:p>
            <a:pPr eaLnBrk="1" hangingPunct="1"/>
            <a:r>
              <a:rPr lang="cs-CZ" altLang="cs-CZ" sz="2400" b="1" smtClean="0"/>
              <a:t>Likviduje vzorky po uplynutí expirace</a:t>
            </a:r>
          </a:p>
          <a:p>
            <a:pPr eaLnBrk="1" hangingPunct="1"/>
            <a:r>
              <a:rPr lang="cs-CZ" altLang="cs-CZ" sz="2400" b="1" smtClean="0"/>
              <a:t>Kapacita 13500 zkumavek modul p501</a:t>
            </a:r>
          </a:p>
          <a:p>
            <a:pPr eaLnBrk="1" hangingPunct="1"/>
            <a:r>
              <a:rPr lang="cs-CZ" altLang="cs-CZ" sz="2400" b="1" smtClean="0"/>
              <a:t>Kapacita 27000 zkumavek modul p701</a:t>
            </a:r>
          </a:p>
          <a:p>
            <a:pPr eaLnBrk="1" hangingPunct="1"/>
            <a:endParaRPr lang="cs-CZ" altLang="cs-CZ" sz="2400" b="1" smtClean="0"/>
          </a:p>
          <a:p>
            <a:pPr eaLnBrk="1" hangingPunct="1"/>
            <a:endParaRPr lang="cs-CZ" altLang="cs-CZ" smtClean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616"/>
    </mc:Choice>
    <mc:Fallback>
      <p:transition spd="slow" advTm="47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b="1" smtClean="0"/>
              <a:t>Trend pro středně velké laboratoře</a:t>
            </a:r>
          </a:p>
        </p:txBody>
      </p:sp>
      <p:sp>
        <p:nvSpPr>
          <p:cNvPr id="51203" name="Zástupný symbol pro obsah 2"/>
          <p:cNvSpPr>
            <a:spLocks noGrp="1"/>
          </p:cNvSpPr>
          <p:nvPr>
            <p:ph idx="1"/>
          </p:nvPr>
        </p:nvSpPr>
        <p:spPr>
          <a:xfrm>
            <a:off x="1370013" y="2708275"/>
            <a:ext cx="7313612" cy="3233738"/>
          </a:xfrm>
        </p:spPr>
        <p:txBody>
          <a:bodyPr/>
          <a:lstStyle/>
          <a:p>
            <a:r>
              <a:rPr lang="cs-CZ" altLang="cs-CZ" b="1" smtClean="0"/>
              <a:t>Pracovní stanice spojující některé funkce preanalytiky, klinickou a imunochemickou analýzu</a:t>
            </a:r>
          </a:p>
        </p:txBody>
      </p:sp>
      <p:sp>
        <p:nvSpPr>
          <p:cNvPr id="51204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1C5FCD8-4E8B-43E2-A092-600BDCF445E0}" type="slidenum">
              <a:rPr lang="cs-CZ" altLang="cs-CZ" sz="1200">
                <a:latin typeface="Verdana" panose="020B0604030504040204" pitchFamily="34" charset="0"/>
              </a:rPr>
              <a:pPr>
                <a:spcBef>
                  <a:spcPct val="0"/>
                </a:spcBef>
                <a:buFontTx/>
                <a:buNone/>
              </a:pPr>
              <a:t>49</a:t>
            </a:fld>
            <a:endParaRPr lang="cs-CZ" altLang="cs-CZ" sz="1200">
              <a:latin typeface="Verdana" panose="020B0604030504040204" pitchFamily="34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528"/>
    </mc:Choice>
    <mc:Fallback>
      <p:transition spd="slow" advTm="19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  </a:t>
            </a:r>
            <a:r>
              <a:rPr lang="cs-CZ" altLang="cs-CZ" sz="3600" b="1" smtClean="0"/>
              <a:t>ATL (Spenser) </a:t>
            </a:r>
            <a:br>
              <a:rPr lang="cs-CZ" altLang="cs-CZ" sz="3600" b="1" smtClean="0"/>
            </a:br>
            <a:r>
              <a:rPr lang="cs-CZ" altLang="cs-CZ" sz="3600" b="1" smtClean="0"/>
              <a:t>mimolaboratorní preanalytika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70013" y="1989138"/>
            <a:ext cx="7313612" cy="3952875"/>
          </a:xfrm>
        </p:spPr>
        <p:txBody>
          <a:bodyPr/>
          <a:lstStyle/>
          <a:p>
            <a:pPr>
              <a:defRPr/>
            </a:pPr>
            <a:endParaRPr lang="cs-CZ" sz="2400" b="1" dirty="0" smtClean="0"/>
          </a:p>
          <a:p>
            <a:pPr>
              <a:defRPr/>
            </a:pPr>
            <a:r>
              <a:rPr lang="cs-CZ" sz="2400" b="1" dirty="0" smtClean="0"/>
              <a:t>Vhodná do centrálních odběrových místností</a:t>
            </a:r>
          </a:p>
          <a:p>
            <a:pPr>
              <a:defRPr/>
            </a:pPr>
            <a:endParaRPr lang="cs-CZ" sz="2400" b="1" dirty="0" smtClean="0"/>
          </a:p>
          <a:p>
            <a:pPr>
              <a:defRPr/>
            </a:pPr>
            <a:r>
              <a:rPr lang="cs-CZ" sz="2400" b="1" dirty="0"/>
              <a:t>Dle požadovaných vyšetření připraví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cs-CZ" sz="2400" b="1" dirty="0"/>
              <a:t>   </a:t>
            </a:r>
            <a:r>
              <a:rPr lang="cs-CZ" sz="2400" b="1" dirty="0" smtClean="0"/>
              <a:t> příslušné </a:t>
            </a:r>
            <a:r>
              <a:rPr lang="cs-CZ" sz="2400" b="1" dirty="0"/>
              <a:t>odběrové zkumavky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cs-CZ" sz="2400" b="1" dirty="0"/>
              <a:t> </a:t>
            </a:r>
          </a:p>
          <a:p>
            <a:pPr>
              <a:defRPr/>
            </a:pPr>
            <a:r>
              <a:rPr lang="cs-CZ" sz="2400" b="1" dirty="0"/>
              <a:t>Polepí je čarovými kódy</a:t>
            </a:r>
          </a:p>
          <a:p>
            <a:pPr marL="0" indent="0">
              <a:buFontTx/>
              <a:buNone/>
              <a:defRPr/>
            </a:pPr>
            <a:endParaRPr lang="cs-CZ" sz="2400" b="1" dirty="0"/>
          </a:p>
        </p:txBody>
      </p:sp>
      <p:sp>
        <p:nvSpPr>
          <p:cNvPr id="6148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558CB5F-8104-4A32-AC98-7D2C87DDFEAA}" type="slidenum">
              <a:rPr lang="cs-CZ" altLang="cs-CZ" sz="1200">
                <a:latin typeface="Verdana" panose="020B0604030504040204" pitchFamily="34" charset="0"/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cs-CZ" altLang="cs-CZ" sz="1200">
              <a:latin typeface="Verdana" panose="020B0604030504040204" pitchFamily="34" charset="0"/>
            </a:endParaRP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464"/>
    </mc:Choice>
    <mc:Fallback>
      <p:transition spd="slow" advTm="29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47BB49E-CBFA-4FAD-AC8C-05F89935704A}" type="slidenum">
              <a:rPr lang="cs-CZ" altLang="cs-CZ" sz="1200">
                <a:latin typeface="Verdana" panose="020B0604030504040204" pitchFamily="34" charset="0"/>
              </a:rPr>
              <a:pPr>
                <a:spcBef>
                  <a:spcPct val="0"/>
                </a:spcBef>
                <a:buFontTx/>
                <a:buNone/>
              </a:pPr>
              <a:t>50</a:t>
            </a:fld>
            <a:endParaRPr lang="cs-CZ" altLang="cs-CZ" sz="1200">
              <a:latin typeface="Verdana" panose="020B0604030504040204" pitchFamily="34" charset="0"/>
            </a:endParaRPr>
          </a:p>
        </p:txBody>
      </p:sp>
      <p:pic>
        <p:nvPicPr>
          <p:cNvPr id="52227" name="Picture 5" descr="Koru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92513"/>
            <a:ext cx="4572000" cy="310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b="1" smtClean="0"/>
              <a:t>Automatický systém KORUS (dodává Medesa) </a:t>
            </a:r>
          </a:p>
        </p:txBody>
      </p:sp>
      <p:sp>
        <p:nvSpPr>
          <p:cNvPr id="54277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100" b="1" dirty="0" smtClean="0"/>
              <a:t>Umožňuje konsolidaci biochemických a imunochemických metod 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100" b="1" dirty="0" smtClean="0"/>
              <a:t>Vhodný pro střední laboratoře s výkonem od 200 000 do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2100" b="1" dirty="0"/>
              <a:t> </a:t>
            </a:r>
            <a:r>
              <a:rPr lang="cs-CZ" altLang="cs-CZ" sz="2100" b="1" dirty="0" smtClean="0"/>
              <a:t>   1 000 000 testů za rok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100" b="1" dirty="0" smtClean="0"/>
              <a:t>K dispozici více jak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100" b="1" dirty="0" smtClean="0"/>
              <a:t>    100 metod pro vyšetření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100" b="1" dirty="0" smtClean="0"/>
              <a:t>    z jednoho vzorku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100" b="1" dirty="0" smtClean="0"/>
              <a:t>Systém se skládá z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100" b="1" dirty="0" smtClean="0"/>
              <a:t>    </a:t>
            </a:r>
            <a:r>
              <a:rPr lang="cs-CZ" altLang="cs-CZ" sz="2100" b="1" dirty="0" err="1" smtClean="0"/>
              <a:t>biochem</a:t>
            </a:r>
            <a:r>
              <a:rPr lang="cs-CZ" altLang="cs-CZ" sz="2100" b="1" dirty="0" smtClean="0"/>
              <a:t>. a </a:t>
            </a:r>
            <a:r>
              <a:rPr lang="cs-CZ" altLang="cs-CZ" sz="2100" b="1" dirty="0" err="1" smtClean="0"/>
              <a:t>imunochem</a:t>
            </a:r>
            <a:r>
              <a:rPr lang="cs-CZ" altLang="cs-CZ" sz="2100" b="1" dirty="0" smtClean="0"/>
              <a:t>.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100" b="1" dirty="0" smtClean="0"/>
              <a:t>    části,  z dopravníku a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100" b="1" dirty="0" smtClean="0"/>
              <a:t>    modulu pro vklad vzorku 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40"/>
    </mc:Choice>
    <mc:Fallback>
      <p:transition spd="slow" advTm="16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A914FEA-0038-45EE-8B1F-F0B0095C396F}" type="slidenum">
              <a:rPr lang="cs-CZ" altLang="cs-CZ" sz="1200">
                <a:latin typeface="Verdana" panose="020B0604030504040204" pitchFamily="34" charset="0"/>
              </a:rPr>
              <a:pPr>
                <a:spcBef>
                  <a:spcPct val="0"/>
                </a:spcBef>
                <a:buFontTx/>
                <a:buNone/>
              </a:pPr>
              <a:t>51</a:t>
            </a:fld>
            <a:endParaRPr lang="cs-CZ" altLang="cs-CZ" sz="1200">
              <a:latin typeface="Verdana" panose="020B0604030504040204" pitchFamily="34" charset="0"/>
            </a:endParaRPr>
          </a:p>
        </p:txBody>
      </p:sp>
      <p:sp>
        <p:nvSpPr>
          <p:cNvPr id="532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b="1" smtClean="0"/>
              <a:t>Automatický systém KORUS</a:t>
            </a:r>
          </a:p>
        </p:txBody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1900" b="1" smtClean="0"/>
              <a:t>Biochemická </a:t>
            </a:r>
            <a:r>
              <a:rPr lang="cs-CZ" altLang="cs-CZ" sz="1900" smtClean="0"/>
              <a:t>část systému  zabezpečena přístrojem KONELAB PRIME 60 (Thermo Scientific) - 600 testů/hod, 45 pozic na reagencie)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900" b="1" smtClean="0"/>
              <a:t>Imunochemická</a:t>
            </a:r>
            <a:r>
              <a:rPr lang="cs-CZ" altLang="cs-CZ" sz="1900" smtClean="0"/>
              <a:t> část systému zabezpečena přístrojem AIA-2000 (Tosoh Bioscience ) - 200 testů/hod, 48 metod) 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900" smtClean="0"/>
              <a:t>Automatický </a:t>
            </a:r>
            <a:r>
              <a:rPr lang="cs-CZ" altLang="cs-CZ" sz="1900" b="1" smtClean="0"/>
              <a:t>dopravník</a:t>
            </a:r>
            <a:r>
              <a:rPr lang="cs-CZ" altLang="cs-CZ" sz="1900" smtClean="0"/>
              <a:t> má průchodnost až 300 zkumavek za hodinu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900" b="1" smtClean="0"/>
              <a:t>Vstup vzorku - m</a:t>
            </a:r>
            <a:r>
              <a:rPr lang="cs-CZ" altLang="cs-CZ" sz="1900" smtClean="0"/>
              <a:t>odul zajišťuje distribuci vzorků po automatické lince a automatické třídění vzorků po dokončení analýz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900" smtClean="0"/>
              <a:t>    (ES Flex)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900" b="1" smtClean="0"/>
              <a:t>Odvíčkovač</a:t>
            </a:r>
            <a:r>
              <a:rPr lang="cs-CZ" altLang="cs-CZ" sz="1900" smtClean="0"/>
              <a:t> zajišťuje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900" smtClean="0"/>
              <a:t>    odstranění víček  </a:t>
            </a:r>
            <a:br>
              <a:rPr lang="cs-CZ" altLang="cs-CZ" sz="1900" smtClean="0"/>
            </a:br>
            <a:endParaRPr lang="cs-CZ" altLang="cs-CZ" sz="1900" smtClean="0"/>
          </a:p>
        </p:txBody>
      </p:sp>
      <p:pic>
        <p:nvPicPr>
          <p:cNvPr id="53253" name="Picture 7" descr="Vstup%20vzork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4648200"/>
            <a:ext cx="374332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39"/>
    </mc:Choice>
    <mc:Fallback>
      <p:transition spd="slow" advTm="9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AAF8548-35BB-4B57-8EA4-3AC3ECF08297}" type="slidenum">
              <a:rPr lang="cs-CZ" altLang="cs-CZ" sz="1200">
                <a:latin typeface="Verdana" panose="020B0604030504040204" pitchFamily="34" charset="0"/>
              </a:rPr>
              <a:pPr>
                <a:spcBef>
                  <a:spcPct val="0"/>
                </a:spcBef>
                <a:buFontTx/>
                <a:buNone/>
              </a:pPr>
              <a:t>52</a:t>
            </a:fld>
            <a:endParaRPr lang="cs-CZ" altLang="cs-CZ" sz="1200">
              <a:latin typeface="Verdana" panose="020B0604030504040204" pitchFamily="34" charset="0"/>
            </a:endParaRP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b="1" smtClean="0"/>
              <a:t>Power Link, Beckman</a:t>
            </a:r>
          </a:p>
        </p:txBody>
      </p:sp>
      <p:pic>
        <p:nvPicPr>
          <p:cNvPr id="54276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0013" y="2397125"/>
            <a:ext cx="7313612" cy="2974975"/>
          </a:xfrm>
          <a:noFill/>
        </p:spPr>
      </p:pic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2247900" y="5243513"/>
            <a:ext cx="944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Verdana" panose="020B0604030504040204" pitchFamily="34" charset="0"/>
              </a:rPr>
              <a:t>AU680</a:t>
            </a:r>
          </a:p>
        </p:txBody>
      </p:sp>
      <p:sp>
        <p:nvSpPr>
          <p:cNvPr id="54278" name="Text Box 6"/>
          <p:cNvSpPr txBox="1">
            <a:spLocks noChangeArrowheads="1"/>
          </p:cNvSpPr>
          <p:nvPr/>
        </p:nvSpPr>
        <p:spPr bwMode="auto">
          <a:xfrm>
            <a:off x="4192588" y="5316538"/>
            <a:ext cx="14319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Verdana" panose="020B0604030504040204" pitchFamily="34" charset="0"/>
              </a:rPr>
              <a:t>Power Link</a:t>
            </a:r>
          </a:p>
        </p:txBody>
      </p:sp>
      <p:sp>
        <p:nvSpPr>
          <p:cNvPr id="54279" name="Text Box 7"/>
          <p:cNvSpPr txBox="1">
            <a:spLocks noChangeArrowheads="1"/>
          </p:cNvSpPr>
          <p:nvPr/>
        </p:nvSpPr>
        <p:spPr bwMode="auto">
          <a:xfrm>
            <a:off x="5940425" y="5243513"/>
            <a:ext cx="28797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Verdana" panose="020B0604030504040204" pitchFamily="34" charset="0"/>
              </a:rPr>
              <a:t>UniCel DxI 600 or 800</a:t>
            </a:r>
          </a:p>
        </p:txBody>
      </p:sp>
      <p:sp>
        <p:nvSpPr>
          <p:cNvPr id="54280" name="Text Box 8"/>
          <p:cNvSpPr txBox="1">
            <a:spLocks noChangeArrowheads="1"/>
          </p:cNvSpPr>
          <p:nvPr/>
        </p:nvSpPr>
        <p:spPr bwMode="auto">
          <a:xfrm>
            <a:off x="1600200" y="6021388"/>
            <a:ext cx="32591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Verdana" panose="020B0604030504040204" pitchFamily="34" charset="0"/>
              </a:rPr>
              <a:t>Včetně odzátkování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633"/>
    </mc:Choice>
    <mc:Fallback>
      <p:transition spd="slow" advTm="37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6418052-81B3-4370-AFE8-A17A040BFEEE}" type="slidenum">
              <a:rPr lang="cs-CZ" altLang="cs-CZ" sz="1200">
                <a:latin typeface="Verdana" panose="020B0604030504040204" pitchFamily="34" charset="0"/>
              </a:rPr>
              <a:pPr>
                <a:spcBef>
                  <a:spcPct val="0"/>
                </a:spcBef>
                <a:buFontTx/>
                <a:buNone/>
              </a:pPr>
              <a:t>53</a:t>
            </a:fld>
            <a:endParaRPr lang="cs-CZ" altLang="cs-CZ" sz="1200">
              <a:latin typeface="Verdana" panose="020B0604030504040204" pitchFamily="34" charset="0"/>
            </a:endParaRPr>
          </a:p>
        </p:txBody>
      </p:sp>
      <p:sp>
        <p:nvSpPr>
          <p:cNvPr id="55299" name="Rectangle 2"/>
          <p:cNvSpPr>
            <a:spLocks noGrp="1" noChangeArrowheads="1"/>
          </p:cNvSpPr>
          <p:nvPr>
            <p:ph type="title"/>
          </p:nvPr>
        </p:nvSpPr>
        <p:spPr>
          <a:xfrm>
            <a:off x="1370013" y="373063"/>
            <a:ext cx="7313612" cy="895350"/>
          </a:xfrm>
        </p:spPr>
        <p:txBody>
          <a:bodyPr/>
          <a:lstStyle/>
          <a:p>
            <a:pPr eaLnBrk="1" hangingPunct="1"/>
            <a:r>
              <a:rPr lang="cs-CZ" altLang="cs-CZ" sz="3600" b="1" smtClean="0"/>
              <a:t>Power Express, Beckman</a:t>
            </a:r>
            <a:endParaRPr lang="cs-CZ" altLang="cs-CZ" sz="3600" smtClean="0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000" smtClean="0"/>
              <a:t>Složeno z AU5800 a UniCel DxI 800 immunoanalyzátor</a:t>
            </a:r>
          </a:p>
          <a:p>
            <a:pPr eaLnBrk="1" hangingPunct="1"/>
            <a:r>
              <a:rPr lang="cs-CZ" altLang="cs-CZ" sz="2000" smtClean="0"/>
              <a:t>RFID technologie</a:t>
            </a:r>
          </a:p>
          <a:p>
            <a:pPr eaLnBrk="1" hangingPunct="1"/>
            <a:r>
              <a:rPr lang="cs-CZ" altLang="cs-CZ" sz="2000" smtClean="0"/>
              <a:t>Konsolidace chemie, klinický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000" smtClean="0"/>
              <a:t>    informační systém a hematologie</a:t>
            </a:r>
          </a:p>
          <a:p>
            <a:pPr eaLnBrk="1" hangingPunct="1"/>
            <a:r>
              <a:rPr lang="cs-CZ" altLang="cs-CZ" sz="2000" smtClean="0"/>
              <a:t>Možnost integrace s chlazeným skladem (skladování a likvidace vzorků)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2000" smtClean="0"/>
          </a:p>
        </p:txBody>
      </p:sp>
      <p:pic>
        <p:nvPicPr>
          <p:cNvPr id="5530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3933825"/>
            <a:ext cx="4859337" cy="271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224"/>
    </mc:Choice>
    <mc:Fallback>
      <p:transition spd="slow" advTm="47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Nadpis 1"/>
          <p:cNvSpPr>
            <a:spLocks noGrp="1"/>
          </p:cNvSpPr>
          <p:nvPr>
            <p:ph type="title"/>
          </p:nvPr>
        </p:nvSpPr>
        <p:spPr>
          <a:xfrm>
            <a:off x="468313" y="301625"/>
            <a:ext cx="8215312" cy="823913"/>
          </a:xfrm>
        </p:spPr>
        <p:txBody>
          <a:bodyPr/>
          <a:lstStyle/>
          <a:p>
            <a:r>
              <a:rPr lang="cs-CZ" altLang="cs-CZ" sz="3600" b="1" smtClean="0"/>
              <a:t>VersaCell X3, Siemens </a:t>
            </a:r>
            <a:endParaRPr lang="cs-CZ" altLang="cs-CZ" sz="2000" smtClean="0"/>
          </a:p>
        </p:txBody>
      </p:sp>
      <p:sp>
        <p:nvSpPr>
          <p:cNvPr id="56323" name="Zástupný symbol pro obsah 2"/>
          <p:cNvSpPr>
            <a:spLocks noGrp="1"/>
          </p:cNvSpPr>
          <p:nvPr>
            <p:ph idx="1"/>
          </p:nvPr>
        </p:nvSpPr>
        <p:spPr>
          <a:xfrm>
            <a:off x="5014913" y="1700213"/>
            <a:ext cx="4129087" cy="4537075"/>
          </a:xfrm>
        </p:spPr>
        <p:txBody>
          <a:bodyPr/>
          <a:lstStyle/>
          <a:p>
            <a:r>
              <a:rPr lang="cs-CZ" altLang="cs-CZ" sz="2000" b="1" smtClean="0"/>
              <a:t>Automatický třídič</a:t>
            </a:r>
          </a:p>
          <a:p>
            <a:endParaRPr lang="cs-CZ" altLang="cs-CZ" sz="2000" b="1" smtClean="0"/>
          </a:p>
          <a:p>
            <a:r>
              <a:rPr lang="cs-CZ" altLang="cs-CZ" sz="2000" b="1" smtClean="0"/>
              <a:t>200 vzorků/hod</a:t>
            </a:r>
          </a:p>
          <a:p>
            <a:endParaRPr lang="cs-CZ" altLang="cs-CZ" sz="2000" b="1" smtClean="0"/>
          </a:p>
          <a:p>
            <a:r>
              <a:rPr lang="cs-CZ" altLang="cs-CZ" sz="2000" b="1" smtClean="0"/>
              <a:t>Spojený s centrálním Data managerem</a:t>
            </a:r>
          </a:p>
          <a:p>
            <a:endParaRPr lang="cs-CZ" altLang="cs-CZ" sz="2000" b="1" smtClean="0"/>
          </a:p>
          <a:p>
            <a:r>
              <a:rPr lang="cs-CZ" altLang="cs-CZ" sz="2000" b="1" smtClean="0"/>
              <a:t>Možnost připojení až tří přístrojů (biochemické i imunochemické analyzátory)</a:t>
            </a:r>
          </a:p>
        </p:txBody>
      </p:sp>
      <p:sp>
        <p:nvSpPr>
          <p:cNvPr id="56324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3E5A2A0-2B91-459C-B403-F1693B2DE474}" type="slidenum">
              <a:rPr lang="cs-CZ" altLang="cs-CZ" sz="1200">
                <a:latin typeface="Verdana" panose="020B0604030504040204" pitchFamily="34" charset="0"/>
              </a:rPr>
              <a:pPr>
                <a:spcBef>
                  <a:spcPct val="0"/>
                </a:spcBef>
                <a:buFontTx/>
                <a:buNone/>
              </a:pPr>
              <a:t>54</a:t>
            </a:fld>
            <a:endParaRPr lang="cs-CZ" altLang="cs-CZ" sz="1200">
              <a:latin typeface="Verdana" panose="020B0604030504040204" pitchFamily="34" charset="0"/>
            </a:endParaRPr>
          </a:p>
        </p:txBody>
      </p:sp>
      <p:pic>
        <p:nvPicPr>
          <p:cNvPr id="56325" name="Picture 2" descr="http://www.healthcare.siemens.com/siemens_hwem-hwem_ssxa_websites-context-root/wcm/idc/groups/public/@global/@lab/@corelab/documents/image/mdax/nziy/~edisp/versacell_x3_solutions_teaser-00857742/~renditions/versacell_x3_solutions_teaser-00857742~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113" y="2420938"/>
            <a:ext cx="5915026" cy="443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567"/>
    </mc:Choice>
    <mc:Fallback>
      <p:transition spd="slow" advTm="19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b="1" smtClean="0"/>
              <a:t>VersaCell X3 </a:t>
            </a:r>
            <a:r>
              <a:rPr lang="cs-CZ" altLang="cs-CZ" smtClean="0"/>
              <a:t>- </a:t>
            </a:r>
            <a:r>
              <a:rPr lang="cs-CZ" altLang="cs-CZ" sz="2000" b="1" smtClean="0"/>
              <a:t>ve spojení s analyzátory Siemens</a:t>
            </a:r>
          </a:p>
        </p:txBody>
      </p:sp>
      <p:sp>
        <p:nvSpPr>
          <p:cNvPr id="57347" name="Zástupný symbol pro číslo snímku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7A8FCB7-815C-4E9B-A986-E8DBBAFAB912}" type="slidenum">
              <a:rPr lang="cs-CZ" altLang="cs-CZ" sz="1200">
                <a:latin typeface="Verdana" panose="020B0604030504040204" pitchFamily="34" charset="0"/>
              </a:rPr>
              <a:pPr>
                <a:spcBef>
                  <a:spcPct val="0"/>
                </a:spcBef>
                <a:buFontTx/>
                <a:buNone/>
              </a:pPr>
              <a:t>55</a:t>
            </a:fld>
            <a:endParaRPr lang="cs-CZ" altLang="cs-CZ" sz="1200">
              <a:latin typeface="Verdana" panose="020B0604030504040204" pitchFamily="34" charset="0"/>
            </a:endParaRPr>
          </a:p>
        </p:txBody>
      </p:sp>
      <p:pic>
        <p:nvPicPr>
          <p:cNvPr id="57348" name="Picture 2" descr="Image result for versacell x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133600"/>
            <a:ext cx="7100887" cy="454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03"/>
    </mc:Choice>
    <mc:Fallback>
      <p:transition spd="slow" advTm="9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2F2CFF6-0632-4ED1-B897-4642DACB588A}" type="slidenum">
              <a:rPr lang="cs-CZ" altLang="cs-CZ" sz="1200">
                <a:latin typeface="Verdana" panose="020B0604030504040204" pitchFamily="34" charset="0"/>
              </a:rPr>
              <a:pPr>
                <a:spcBef>
                  <a:spcPct val="0"/>
                </a:spcBef>
                <a:buFontTx/>
                <a:buNone/>
              </a:pPr>
              <a:t>56</a:t>
            </a:fld>
            <a:endParaRPr lang="cs-CZ" altLang="cs-CZ" sz="1200">
              <a:latin typeface="Verdana" panose="020B0604030504040204" pitchFamily="34" charset="0"/>
            </a:endParaRPr>
          </a:p>
        </p:txBody>
      </p:sp>
      <p:sp>
        <p:nvSpPr>
          <p:cNvPr id="58371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01625"/>
            <a:ext cx="8459787" cy="1039813"/>
          </a:xfrm>
        </p:spPr>
        <p:txBody>
          <a:bodyPr/>
          <a:lstStyle/>
          <a:p>
            <a:pPr eaLnBrk="1" hangingPunct="1"/>
            <a:r>
              <a:rPr lang="cs-CZ" altLang="cs-CZ" sz="3600" b="1" smtClean="0"/>
              <a:t>Řešení preanalytické fáze </a:t>
            </a:r>
            <a:br>
              <a:rPr lang="cs-CZ" altLang="cs-CZ" sz="3600" b="1" smtClean="0"/>
            </a:br>
            <a:r>
              <a:rPr lang="cs-CZ" altLang="cs-CZ" sz="3600" b="1" smtClean="0"/>
              <a:t>– pouze software</a:t>
            </a:r>
          </a:p>
        </p:txBody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8889" y="1916113"/>
            <a:ext cx="7777608" cy="41148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500" dirty="0" smtClean="0"/>
              <a:t>Zajišťuje automatický </a:t>
            </a:r>
            <a:r>
              <a:rPr lang="cs-CZ" altLang="cs-CZ" sz="2500" dirty="0" smtClean="0"/>
              <a:t>tisk </a:t>
            </a:r>
            <a:r>
              <a:rPr lang="cs-CZ" altLang="cs-CZ" sz="2500" dirty="0" err="1" smtClean="0"/>
              <a:t>alikvotačních</a:t>
            </a:r>
            <a:r>
              <a:rPr lang="cs-CZ" altLang="cs-CZ" sz="2500" dirty="0" smtClean="0"/>
              <a:t> štítků,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500" dirty="0" smtClean="0"/>
              <a:t>případně sledování </a:t>
            </a:r>
            <a:r>
              <a:rPr lang="cs-CZ" altLang="cs-CZ" sz="2500" dirty="0" smtClean="0"/>
              <a:t>vzorku a skladování.</a:t>
            </a:r>
            <a:endParaRPr lang="cs-CZ" altLang="cs-CZ" sz="2500" dirty="0" smtClean="0"/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2500" dirty="0" smtClean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500" dirty="0" smtClean="0"/>
              <a:t>M</a:t>
            </a:r>
            <a:r>
              <a:rPr lang="cs-CZ" altLang="cs-CZ" sz="2500" dirty="0" smtClean="0"/>
              <a:t>anuální </a:t>
            </a:r>
            <a:r>
              <a:rPr lang="cs-CZ" altLang="cs-CZ" sz="2500" dirty="0" err="1" smtClean="0"/>
              <a:t>rozpipetování</a:t>
            </a:r>
            <a:r>
              <a:rPr lang="cs-CZ" altLang="cs-CZ" sz="2500" dirty="0" smtClean="0"/>
              <a:t> vzorků a </a:t>
            </a:r>
            <a:r>
              <a:rPr lang="cs-CZ" altLang="cs-CZ" sz="2500" dirty="0" smtClean="0"/>
              <a:t>další </a:t>
            </a:r>
            <a:r>
              <a:rPr lang="cs-CZ" altLang="cs-CZ" sz="2500" dirty="0" smtClean="0"/>
              <a:t>o</a:t>
            </a:r>
            <a:r>
              <a:rPr lang="cs-CZ" altLang="cs-CZ" sz="2500" dirty="0" smtClean="0"/>
              <a:t>perace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500" dirty="0" smtClean="0"/>
              <a:t>provede obsluha</a:t>
            </a:r>
            <a:endParaRPr lang="cs-CZ" altLang="cs-CZ" sz="2500" dirty="0" smtClean="0"/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2500" dirty="0" smtClean="0"/>
          </a:p>
          <a:p>
            <a:pPr eaLnBrk="1" hangingPunct="1"/>
            <a:r>
              <a:rPr lang="cs-CZ" altLang="cs-CZ" sz="2500" dirty="0" err="1" smtClean="0"/>
              <a:t>Infolab</a:t>
            </a:r>
            <a:r>
              <a:rPr lang="cs-CZ" altLang="cs-CZ" sz="2500" dirty="0" smtClean="0"/>
              <a:t> (LIS), MP Program</a:t>
            </a:r>
          </a:p>
          <a:p>
            <a:pPr eaLnBrk="1" hangingPunct="1"/>
            <a:r>
              <a:rPr lang="cs-CZ" altLang="cs-CZ" sz="2500" dirty="0" err="1" smtClean="0"/>
              <a:t>iPAW</a:t>
            </a:r>
            <a:r>
              <a:rPr lang="cs-CZ" altLang="cs-CZ" sz="2500" dirty="0" smtClean="0"/>
              <a:t>, </a:t>
            </a:r>
            <a:r>
              <a:rPr lang="cs-CZ" altLang="cs-CZ" sz="2500" dirty="0" err="1" smtClean="0"/>
              <a:t>Beckman</a:t>
            </a:r>
            <a:r>
              <a:rPr lang="cs-CZ" altLang="cs-CZ" sz="2500" dirty="0" smtClean="0"/>
              <a:t> </a:t>
            </a:r>
          </a:p>
          <a:p>
            <a:pPr eaLnBrk="1" hangingPunct="1"/>
            <a:endParaRPr lang="cs-CZ" altLang="cs-CZ" sz="2500" dirty="0" smtClean="0"/>
          </a:p>
          <a:p>
            <a:pPr eaLnBrk="1" hangingPunct="1"/>
            <a:endParaRPr lang="cs-CZ" altLang="cs-CZ" sz="2500" dirty="0" smtClean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879"/>
    </mc:Choice>
    <mc:Fallback>
      <p:transition spd="slow" advTm="548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4"/>
          <p:cNvSpPr>
            <a:spLocks noChangeArrowheads="1"/>
          </p:cNvSpPr>
          <p:nvPr/>
        </p:nvSpPr>
        <p:spPr bwMode="auto">
          <a:xfrm>
            <a:off x="395288" y="404813"/>
            <a:ext cx="7313612" cy="1309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b="1">
                <a:latin typeface="Times New Roman" panose="02020603050405020304" pitchFamily="18" charset="0"/>
              </a:rPr>
              <a:t>Výhody preanalytických systémů</a:t>
            </a:r>
          </a:p>
        </p:txBody>
      </p:sp>
      <p:sp>
        <p:nvSpPr>
          <p:cNvPr id="59395" name="Rectangle 5"/>
          <p:cNvSpPr>
            <a:spLocks noChangeArrowheads="1"/>
          </p:cNvSpPr>
          <p:nvPr/>
        </p:nvSpPr>
        <p:spPr bwMode="auto">
          <a:xfrm>
            <a:off x="900113" y="1700213"/>
            <a:ext cx="7993062" cy="4545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 sz="280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/>
            <a:r>
              <a:rPr lang="cs-CZ" altLang="cs-CZ" sz="2800">
                <a:latin typeface="Times New Roman" panose="02020603050405020304" pitchFamily="18" charset="0"/>
              </a:rPr>
              <a:t>Zkrácení TAT</a:t>
            </a:r>
          </a:p>
          <a:p>
            <a:pPr eaLnBrk="1" hangingPunct="1"/>
            <a:r>
              <a:rPr lang="cs-CZ" altLang="cs-CZ" sz="2800">
                <a:latin typeface="Times New Roman" panose="02020603050405020304" pitchFamily="18" charset="0"/>
              </a:rPr>
              <a:t>Úspora personálu</a:t>
            </a:r>
          </a:p>
          <a:p>
            <a:pPr eaLnBrk="1" hangingPunct="1"/>
            <a:r>
              <a:rPr lang="cs-CZ" altLang="cs-CZ" sz="2800">
                <a:latin typeface="Times New Roman" panose="02020603050405020304" pitchFamily="18" charset="0"/>
              </a:rPr>
              <a:t>Odstranění možnosti potenciální záměny materiálu</a:t>
            </a:r>
          </a:p>
          <a:p>
            <a:pPr eaLnBrk="1" hangingPunct="1"/>
            <a:r>
              <a:rPr lang="cs-CZ" altLang="cs-CZ" sz="2800">
                <a:latin typeface="Times New Roman" panose="02020603050405020304" pitchFamily="18" charset="0"/>
              </a:rPr>
              <a:t>Omezení styku s biologickým materiálem</a:t>
            </a:r>
          </a:p>
          <a:p>
            <a:pPr eaLnBrk="1" hangingPunct="1"/>
            <a:r>
              <a:rPr lang="cs-CZ" altLang="cs-CZ" sz="2800">
                <a:latin typeface="Times New Roman" panose="02020603050405020304" pitchFamily="18" charset="0"/>
              </a:rPr>
              <a:t>Zachycení sraženiny v séru před analýzou</a:t>
            </a:r>
          </a:p>
          <a:p>
            <a:pPr eaLnBrk="1" hangingPunct="1"/>
            <a:r>
              <a:rPr lang="cs-CZ" altLang="cs-CZ" sz="2800">
                <a:latin typeface="Times New Roman" panose="02020603050405020304" pitchFamily="18" charset="0"/>
              </a:rPr>
              <a:t>Representativní laboratoř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667"/>
    </mc:Choice>
    <mc:Fallback>
      <p:transition spd="slow" advTm="366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b="1" smtClean="0"/>
              <a:t>Aptio Automation, Siemens</a:t>
            </a:r>
          </a:p>
        </p:txBody>
      </p:sp>
      <p:sp>
        <p:nvSpPr>
          <p:cNvPr id="6041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cs-CZ" altLang="cs-CZ" sz="1400" smtClean="0"/>
          </a:p>
          <a:p>
            <a:pPr marL="0" indent="0">
              <a:buFontTx/>
              <a:buNone/>
            </a:pPr>
            <a:endParaRPr lang="cs-CZ" altLang="cs-CZ" sz="1400" smtClean="0"/>
          </a:p>
          <a:p>
            <a:pPr marL="0" indent="0">
              <a:buFontTx/>
              <a:buNone/>
            </a:pPr>
            <a:endParaRPr lang="cs-CZ" altLang="cs-CZ" sz="1400" smtClean="0"/>
          </a:p>
          <a:p>
            <a:pPr marL="0" indent="0">
              <a:buFontTx/>
              <a:buNone/>
            </a:pPr>
            <a:endParaRPr lang="cs-CZ" altLang="cs-CZ" sz="1400" smtClean="0"/>
          </a:p>
          <a:p>
            <a:pPr marL="0" indent="0">
              <a:buFontTx/>
              <a:buNone/>
            </a:pPr>
            <a:endParaRPr lang="cs-CZ" altLang="cs-CZ" sz="1400" smtClean="0"/>
          </a:p>
          <a:p>
            <a:pPr marL="0" indent="0">
              <a:buFontTx/>
              <a:buNone/>
            </a:pPr>
            <a:endParaRPr lang="cs-CZ" altLang="cs-CZ" sz="1400" smtClean="0"/>
          </a:p>
          <a:p>
            <a:pPr marL="0" indent="0">
              <a:buFontTx/>
              <a:buNone/>
            </a:pPr>
            <a:r>
              <a:rPr lang="cs-CZ" altLang="cs-CZ" sz="1400" smtClean="0"/>
              <a:t>        </a:t>
            </a:r>
            <a:r>
              <a:rPr lang="cs-CZ" altLang="cs-CZ" sz="1400" smtClean="0">
                <a:hlinkClick r:id="rId4"/>
              </a:rPr>
              <a:t>https://www.siemens-healthineers.com/cz/laboratory-automation/systems/aptio-automation</a:t>
            </a:r>
            <a:endParaRPr lang="cs-CZ" altLang="cs-CZ" sz="1400" smtClean="0"/>
          </a:p>
          <a:p>
            <a:pPr marL="0" indent="0">
              <a:buFontTx/>
              <a:buNone/>
            </a:pPr>
            <a:endParaRPr lang="cs-CZ" altLang="cs-CZ" sz="1400" smtClean="0"/>
          </a:p>
          <a:p>
            <a:pPr marL="0" indent="0">
              <a:buFontTx/>
              <a:buNone/>
            </a:pPr>
            <a:endParaRPr lang="cs-CZ" altLang="cs-CZ" sz="1400" smtClean="0"/>
          </a:p>
          <a:p>
            <a:pPr marL="0" indent="0">
              <a:buFontTx/>
              <a:buNone/>
            </a:pPr>
            <a:r>
              <a:rPr lang="cs-CZ" altLang="cs-CZ" sz="1400" smtClean="0"/>
              <a:t>Na odkazu je v kapitole Features and Benefits několik dílčích videí –např. Sample Mixer Module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215"/>
    </mc:Choice>
    <mc:Fallback>
      <p:transition spd="slow" advTm="20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  </a:t>
            </a:r>
            <a:r>
              <a:rPr lang="cs-CZ" altLang="cs-CZ" sz="3600" b="1" smtClean="0"/>
              <a:t>ATL (Spenser)</a:t>
            </a:r>
            <a:br>
              <a:rPr lang="cs-CZ" altLang="cs-CZ" sz="3600" b="1" smtClean="0"/>
            </a:br>
            <a:r>
              <a:rPr lang="cs-CZ" altLang="cs-CZ" sz="3600" b="1" smtClean="0"/>
              <a:t>mimolaboratorní preanalytika</a:t>
            </a:r>
          </a:p>
        </p:txBody>
      </p:sp>
      <p:sp>
        <p:nvSpPr>
          <p:cNvPr id="7171" name="Zástupný symbol pro číslo snímku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EEC652D-D79F-4E2B-9B12-CCF19B7D4F84}" type="slidenum">
              <a:rPr lang="cs-CZ" altLang="cs-CZ" sz="1200">
                <a:latin typeface="Verdana" panose="020B0604030504040204" pitchFamily="34" charset="0"/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cs-CZ" altLang="cs-CZ" sz="1200">
              <a:latin typeface="Verdana" panose="020B0604030504040204" pitchFamily="34" charset="0"/>
            </a:endParaRPr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636713"/>
            <a:ext cx="4895850" cy="50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36"/>
    </mc:Choice>
    <mc:Fallback>
      <p:transition spd="slow" advTm="17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pPr eaLnBrk="1" hangingPunct="1"/>
            <a:r>
              <a:rPr lang="cs-CZ" altLang="cs-CZ" sz="3600" b="1" smtClean="0"/>
              <a:t>Preanalytická fáze laboratorní</a:t>
            </a:r>
            <a:r>
              <a:rPr lang="cs-CZ" altLang="cs-CZ" sz="4000" smtClean="0"/>
              <a:t/>
            </a:r>
            <a:br>
              <a:rPr lang="cs-CZ" altLang="cs-CZ" sz="4000" smtClean="0"/>
            </a:br>
            <a:endParaRPr lang="cs-CZ" altLang="cs-CZ" sz="4000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6613"/>
            <a:ext cx="8229600" cy="576103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000" smtClean="0"/>
              <a:t>Příjem a identifikace biologického materiálu – povinné údaje, kontrola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 smtClean="0"/>
          </a:p>
          <a:p>
            <a:pPr eaLnBrk="1" hangingPunct="1">
              <a:lnSpc>
                <a:spcPct val="90000"/>
              </a:lnSpc>
            </a:pPr>
            <a:r>
              <a:rPr lang="cs-CZ" altLang="cs-CZ" sz="2000" smtClean="0"/>
              <a:t>Vložení identifikačních údajů pacienta do LIS –manuálně, pomocí načítacího zařízení nebo  automaticky při načtení čárového kódu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 smtClean="0"/>
          </a:p>
          <a:p>
            <a:pPr eaLnBrk="1" hangingPunct="1">
              <a:lnSpc>
                <a:spcPct val="90000"/>
              </a:lnSpc>
            </a:pPr>
            <a:r>
              <a:rPr lang="cs-CZ" altLang="cs-CZ" sz="2000" smtClean="0"/>
              <a:t>Příprava analytického vzorku – centrifugace (rozložení, bezpečnost)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 smtClean="0"/>
          </a:p>
          <a:p>
            <a:pPr eaLnBrk="1" hangingPunct="1">
              <a:lnSpc>
                <a:spcPct val="90000"/>
              </a:lnSpc>
            </a:pPr>
            <a:r>
              <a:rPr lang="cs-CZ" altLang="cs-CZ" sz="2000" smtClean="0"/>
              <a:t>Označení analytického vzorku čárovým kódem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 smtClean="0"/>
          </a:p>
          <a:p>
            <a:pPr eaLnBrk="1" hangingPunct="1">
              <a:lnSpc>
                <a:spcPct val="90000"/>
              </a:lnSpc>
            </a:pPr>
            <a:r>
              <a:rPr lang="cs-CZ" altLang="cs-CZ" sz="2000" smtClean="0"/>
              <a:t>Vytvoření sekundárních analytických vzorků – aliquotů (aliquoting) a jejich označení štítky s čárovým kódem (labeling)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 smtClean="0"/>
          </a:p>
          <a:p>
            <a:pPr eaLnBrk="1" hangingPunct="1">
              <a:lnSpc>
                <a:spcPct val="90000"/>
              </a:lnSpc>
            </a:pPr>
            <a:r>
              <a:rPr lang="cs-CZ" altLang="cs-CZ" sz="2000" smtClean="0"/>
              <a:t>Roztřídění analytických vzorků pro jednotlivá cílová pracoviště laboratoře (sorting)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415"/>
    </mc:Choice>
    <mc:Fallback>
      <p:transition spd="slow" advTm="54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38200" indent="-838200" eaLnBrk="1" hangingPunct="1"/>
            <a:r>
              <a:rPr lang="cs-CZ" altLang="cs-CZ" sz="3600" b="1" smtClean="0"/>
              <a:t>Laboratorní informační systém (LIS)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800" smtClean="0"/>
              <a:t>Laboratoře – data – jejich shromáždění a zpracování</a:t>
            </a:r>
          </a:p>
          <a:p>
            <a:pPr eaLnBrk="1" hangingPunct="1"/>
            <a:r>
              <a:rPr lang="cs-CZ" altLang="cs-CZ" sz="2800" smtClean="0"/>
              <a:t>Tvorba laboratorního nálezu</a:t>
            </a:r>
          </a:p>
          <a:p>
            <a:pPr eaLnBrk="1" hangingPunct="1"/>
            <a:r>
              <a:rPr lang="cs-CZ" altLang="cs-CZ" sz="2800" smtClean="0"/>
              <a:t>Předání nálezu lékaři – tisk – elektronicky</a:t>
            </a:r>
          </a:p>
          <a:p>
            <a:pPr eaLnBrk="1" hangingPunct="1"/>
            <a:r>
              <a:rPr lang="cs-CZ" altLang="cs-CZ" sz="2800" smtClean="0"/>
              <a:t>Historie – sběr a uložení dat</a:t>
            </a:r>
          </a:p>
          <a:p>
            <a:pPr eaLnBrk="1" hangingPunct="1"/>
            <a:r>
              <a:rPr lang="cs-CZ" altLang="cs-CZ" sz="2800" smtClean="0"/>
              <a:t>PC – síť</a:t>
            </a:r>
          </a:p>
          <a:p>
            <a:pPr eaLnBrk="1" hangingPunct="1"/>
            <a:r>
              <a:rPr lang="cs-CZ" altLang="cs-CZ" sz="2800" smtClean="0"/>
              <a:t>Čárový kód – jedinečná číselná identifikace</a:t>
            </a:r>
          </a:p>
          <a:p>
            <a:pPr eaLnBrk="1" hangingPunct="1"/>
            <a:r>
              <a:rPr lang="cs-CZ" altLang="cs-CZ" sz="2800" smtClean="0"/>
              <a:t>Oboustranná komunikace</a:t>
            </a:r>
          </a:p>
          <a:p>
            <a:pPr eaLnBrk="1" hangingPunct="1">
              <a:buFontTx/>
              <a:buNone/>
            </a:pPr>
            <a:endParaRPr lang="cs-CZ" altLang="cs-CZ" sz="2800" smtClean="0"/>
          </a:p>
          <a:p>
            <a:pPr eaLnBrk="1" hangingPunct="1">
              <a:buFontTx/>
              <a:buNone/>
            </a:pPr>
            <a:endParaRPr lang="cs-CZ" altLang="cs-CZ" sz="2800" smtClean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766"/>
    </mc:Choice>
    <mc:Fallback>
      <p:transition spd="slow" advTm="18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b="1" smtClean="0"/>
              <a:t>LIS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800" smtClean="0"/>
              <a:t>Definice metod</a:t>
            </a:r>
          </a:p>
          <a:p>
            <a:pPr eaLnBrk="1" hangingPunct="1"/>
            <a:r>
              <a:rPr lang="cs-CZ" altLang="cs-CZ" sz="2800" smtClean="0"/>
              <a:t>Vklady</a:t>
            </a:r>
          </a:p>
          <a:p>
            <a:pPr eaLnBrk="1" hangingPunct="1"/>
            <a:r>
              <a:rPr lang="cs-CZ" altLang="cs-CZ" sz="2800" smtClean="0"/>
              <a:t>Nálezy</a:t>
            </a:r>
          </a:p>
          <a:p>
            <a:pPr eaLnBrk="1" hangingPunct="1"/>
            <a:r>
              <a:rPr lang="cs-CZ" altLang="cs-CZ" sz="2800" smtClean="0"/>
              <a:t>Kontrola nálezů</a:t>
            </a:r>
          </a:p>
          <a:p>
            <a:pPr eaLnBrk="1" hangingPunct="1"/>
            <a:r>
              <a:rPr lang="cs-CZ" altLang="cs-CZ" sz="2800" smtClean="0"/>
              <a:t>Interní kontrola kvality</a:t>
            </a:r>
          </a:p>
          <a:p>
            <a:pPr eaLnBrk="1" hangingPunct="1"/>
            <a:r>
              <a:rPr lang="cs-CZ" altLang="cs-CZ" sz="2800" smtClean="0"/>
              <a:t>Ekonomika</a:t>
            </a:r>
          </a:p>
          <a:p>
            <a:pPr eaLnBrk="1" hangingPunct="1"/>
            <a:r>
              <a:rPr lang="cs-CZ" altLang="cs-CZ" sz="2800" smtClean="0"/>
              <a:t>Statistika</a:t>
            </a:r>
          </a:p>
          <a:p>
            <a:pPr eaLnBrk="1" hangingPunct="1"/>
            <a:endParaRPr lang="cs-CZ" altLang="cs-CZ" sz="2800" smtClean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12"/>
    </mc:Choice>
    <mc:Fallback>
      <p:transition spd="slow" advTm="2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1205</TotalTime>
  <Words>1682</Words>
  <Application>Microsoft Office PowerPoint</Application>
  <PresentationFormat>Předvádění na obrazovce (4:3)</PresentationFormat>
  <Paragraphs>345</Paragraphs>
  <Slides>58</Slides>
  <Notes>0</Notes>
  <HiddenSlides>0</HiddenSlides>
  <MMClips>58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58</vt:i4>
      </vt:variant>
    </vt:vector>
  </HeadingPairs>
  <TitlesOfParts>
    <vt:vector size="65" baseType="lpstr">
      <vt:lpstr>Arial</vt:lpstr>
      <vt:lpstr>Arial Narrow</vt:lpstr>
      <vt:lpstr>Symbol</vt:lpstr>
      <vt:lpstr>Times New Roman</vt:lpstr>
      <vt:lpstr>Verdana</vt:lpstr>
      <vt:lpstr>Wingdings</vt:lpstr>
      <vt:lpstr>Výchozí návrh</vt:lpstr>
      <vt:lpstr>Laboratorní preanalytická fáze,</vt:lpstr>
      <vt:lpstr>Preanalytická fáze</vt:lpstr>
      <vt:lpstr>Transport biologického materiálu</vt:lpstr>
      <vt:lpstr>Prezentace aplikace PowerPoint</vt:lpstr>
      <vt:lpstr>  ATL (Spenser)  mimolaboratorní preanalytika</vt:lpstr>
      <vt:lpstr>  ATL (Spenser) mimolaboratorní preanalytika</vt:lpstr>
      <vt:lpstr>Preanalytická fáze laboratorní </vt:lpstr>
      <vt:lpstr>Laboratorní informační systém (LIS)</vt:lpstr>
      <vt:lpstr>LIS</vt:lpstr>
      <vt:lpstr>Centrifugace</vt:lpstr>
      <vt:lpstr>Prezentace aplikace PowerPoint</vt:lpstr>
      <vt:lpstr>Centrifugační síla</vt:lpstr>
      <vt:lpstr>Prezentace aplikace PowerPoint</vt:lpstr>
      <vt:lpstr>Prezentace aplikace PowerPoint</vt:lpstr>
      <vt:lpstr>Prezentace aplikace PowerPoint</vt:lpstr>
      <vt:lpstr>Typy centrifug</vt:lpstr>
      <vt:lpstr>Prezentace aplikace PowerPoint</vt:lpstr>
      <vt:lpstr>Prezentace aplikace PowerPoint</vt:lpstr>
      <vt:lpstr>Prezentace aplikace PowerPoint</vt:lpstr>
      <vt:lpstr>Centrifugace</vt:lpstr>
      <vt:lpstr>Prezentace aplikace PowerPoint</vt:lpstr>
      <vt:lpstr>Cytofuga</vt:lpstr>
      <vt:lpstr>Prezentace aplikace PowerPoint</vt:lpstr>
      <vt:lpstr>Speciální centrifugační nádobky pro následující účely</vt:lpstr>
      <vt:lpstr>Prezentace aplikace PowerPoint</vt:lpstr>
      <vt:lpstr>Prezentace aplikace PowerPoint</vt:lpstr>
      <vt:lpstr>Prezentace aplikace PowerPoint</vt:lpstr>
      <vt:lpstr>Centrifugační automatické analyzátory (historie)</vt:lpstr>
      <vt:lpstr>Automatizovaná a robotizovaná perianalytická laboratorní fáze  – jednotlivé kroky :</vt:lpstr>
      <vt:lpstr>Perianalytické (preanalytické) systémy</vt:lpstr>
      <vt:lpstr>Typy laboratorní perianalytické  automatizace </vt:lpstr>
      <vt:lpstr>Samostatně stojící preanalytické stanice</vt:lpstr>
      <vt:lpstr>OLA 2500 (Beckman)</vt:lpstr>
      <vt:lpstr>AutoMate  800, Beckman</vt:lpstr>
      <vt:lpstr>Preanalytický systém cobas p 312 - „Kolibřík“, Roche  </vt:lpstr>
      <vt:lpstr>cobas p 612, Roche </vt:lpstr>
      <vt:lpstr>Prezentace aplikace PowerPoint</vt:lpstr>
      <vt:lpstr>CCM, Roche (cobas conection moduls) – spojený s preanalytikou cobas p612 může být online připojen na analyzátor např. modul cobas p 602 nebo cobas 8000</vt:lpstr>
      <vt:lpstr>Prezentace aplikace PowerPoint</vt:lpstr>
      <vt:lpstr>Prezentace aplikace PowerPoint</vt:lpstr>
      <vt:lpstr>Aptio Automation, Siemens</vt:lpstr>
      <vt:lpstr>Aptio Automation, Siemens</vt:lpstr>
      <vt:lpstr>Accelerator a3600, Abbott </vt:lpstr>
      <vt:lpstr>Preanalytický systém cobas 8100, Roche  </vt:lpstr>
      <vt:lpstr>Preanalytický systém cobas 8100, Roche  </vt:lpstr>
      <vt:lpstr>Sample Check modul</vt:lpstr>
      <vt:lpstr>Chlazený sklad p 501/p701 (k MPA), Roche</vt:lpstr>
      <vt:lpstr>Chlazený sklad p 501/p701 (k MPA), Roche</vt:lpstr>
      <vt:lpstr>Trend pro středně velké laboratoře</vt:lpstr>
      <vt:lpstr>Automatický systém KORUS (dodává Medesa) </vt:lpstr>
      <vt:lpstr>Automatický systém KORUS</vt:lpstr>
      <vt:lpstr>Power Link, Beckman</vt:lpstr>
      <vt:lpstr>Power Express, Beckman</vt:lpstr>
      <vt:lpstr>VersaCell X3, Siemens </vt:lpstr>
      <vt:lpstr>VersaCell X3 - ve spojení s analyzátory Siemens</vt:lpstr>
      <vt:lpstr>Řešení preanalytické fáze  – pouze software</vt:lpstr>
      <vt:lpstr>Prezentace aplikace PowerPoint</vt:lpstr>
      <vt:lpstr>Aptio Automation, Siemens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Laboratorní preanalytická fáze</dc:title>
  <dc:creator>OEM Installed</dc:creator>
  <cp:lastModifiedBy>Beňovská Miroslava</cp:lastModifiedBy>
  <cp:revision>63</cp:revision>
  <dcterms:created xsi:type="dcterms:W3CDTF">2007-02-19T22:37:07Z</dcterms:created>
  <dcterms:modified xsi:type="dcterms:W3CDTF">2020-10-15T17:01:41Z</dcterms:modified>
</cp:coreProperties>
</file>