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39"/>
  </p:notesMasterIdLst>
  <p:sldIdLst>
    <p:sldId id="256" r:id="rId2"/>
    <p:sldId id="257" r:id="rId3"/>
    <p:sldId id="258" r:id="rId4"/>
    <p:sldId id="259" r:id="rId5"/>
    <p:sldId id="260" r:id="rId6"/>
    <p:sldId id="293" r:id="rId7"/>
    <p:sldId id="292" r:id="rId8"/>
    <p:sldId id="264" r:id="rId9"/>
    <p:sldId id="265" r:id="rId10"/>
    <p:sldId id="285" r:id="rId11"/>
    <p:sldId id="266" r:id="rId12"/>
    <p:sldId id="289" r:id="rId13"/>
    <p:sldId id="288" r:id="rId14"/>
    <p:sldId id="267" r:id="rId15"/>
    <p:sldId id="268" r:id="rId16"/>
    <p:sldId id="269" r:id="rId17"/>
    <p:sldId id="313" r:id="rId18"/>
    <p:sldId id="286" r:id="rId19"/>
    <p:sldId id="287" r:id="rId20"/>
    <p:sldId id="291" r:id="rId21"/>
    <p:sldId id="294" r:id="rId22"/>
    <p:sldId id="270" r:id="rId23"/>
    <p:sldId id="273" r:id="rId24"/>
    <p:sldId id="274" r:id="rId25"/>
    <p:sldId id="275" r:id="rId26"/>
    <p:sldId id="276" r:id="rId27"/>
    <p:sldId id="277" r:id="rId28"/>
    <p:sldId id="278" r:id="rId29"/>
    <p:sldId id="280" r:id="rId30"/>
    <p:sldId id="282" r:id="rId31"/>
    <p:sldId id="261" r:id="rId32"/>
    <p:sldId id="262" r:id="rId33"/>
    <p:sldId id="314" r:id="rId34"/>
    <p:sldId id="263" r:id="rId35"/>
    <p:sldId id="315" r:id="rId36"/>
    <p:sldId id="316" r:id="rId37"/>
    <p:sldId id="317" r:id="rId38"/>
  </p:sldIdLst>
  <p:sldSz cx="9144000" cy="6858000" type="screen4x3"/>
  <p:notesSz cx="6858000" cy="9144000"/>
  <p:custDataLst>
    <p:tags r:id="rId4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0066"/>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4C19F0CB-CC14-4371-961B-C32CA2F69C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a:extLst>
              <a:ext uri="{FF2B5EF4-FFF2-40B4-BE49-F238E27FC236}">
                <a16:creationId xmlns:a16="http://schemas.microsoft.com/office/drawing/2014/main" id="{6795C28A-0842-48F0-BB4C-5278248A74B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5814F86-3BF1-47BB-B304-781CD85E4E31}" type="datetimeFigureOut">
              <a:rPr lang="cs-CZ"/>
              <a:pPr>
                <a:defRPr/>
              </a:pPr>
              <a:t>29.03.2021</a:t>
            </a:fld>
            <a:endParaRPr lang="cs-CZ"/>
          </a:p>
        </p:txBody>
      </p:sp>
      <p:sp>
        <p:nvSpPr>
          <p:cNvPr id="4" name="Zástupný symbol pro obrázek snímku 3">
            <a:extLst>
              <a:ext uri="{FF2B5EF4-FFF2-40B4-BE49-F238E27FC236}">
                <a16:creationId xmlns:a16="http://schemas.microsoft.com/office/drawing/2014/main" id="{08BFF31D-1DDF-4490-BCF0-EEA4D58F68F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AC2F944E-E125-43FB-9D33-72269BCDD1A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CB4A5B8C-FCE7-4DA7-B43B-D5586F61D91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cs-CZ"/>
          </a:p>
        </p:txBody>
      </p:sp>
      <p:sp>
        <p:nvSpPr>
          <p:cNvPr id="7" name="Zástupný symbol pro číslo snímku 6">
            <a:extLst>
              <a:ext uri="{FF2B5EF4-FFF2-40B4-BE49-F238E27FC236}">
                <a16:creationId xmlns:a16="http://schemas.microsoft.com/office/drawing/2014/main" id="{674EDAD1-4F72-4061-B35A-DEE333307E4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A039A881-B5BC-4F05-8CAD-66385BBF793F}"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a:extLst>
              <a:ext uri="{FF2B5EF4-FFF2-40B4-BE49-F238E27FC236}">
                <a16:creationId xmlns:a16="http://schemas.microsoft.com/office/drawing/2014/main" id="{C8F25544-21AE-4105-BCE9-B8AD8C575D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Zástupný symbol pro poznámky 2">
            <a:extLst>
              <a:ext uri="{FF2B5EF4-FFF2-40B4-BE49-F238E27FC236}">
                <a16:creationId xmlns:a16="http://schemas.microsoft.com/office/drawing/2014/main" id="{6D579FEC-EBCC-4834-82F3-7472661E75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2532" name="Zástupný symbol pro číslo snímku 3">
            <a:extLst>
              <a:ext uri="{FF2B5EF4-FFF2-40B4-BE49-F238E27FC236}">
                <a16:creationId xmlns:a16="http://schemas.microsoft.com/office/drawing/2014/main" id="{C05DD4DA-3166-46A9-8C62-0B7F6CB844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DE9A64-07A3-4794-B1E1-99D1BA7D46F6}" type="slidenum">
              <a:rPr lang="cs-CZ" altLang="cs-CZ" smtClean="0"/>
              <a:pPr/>
              <a:t>18</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4515CBB-E678-478E-9628-FBBE2185093E}"/>
              </a:ext>
            </a:extLst>
          </p:cNvPr>
          <p:cNvGrpSpPr>
            <a:grpSpLocks/>
          </p:cNvGrpSpPr>
          <p:nvPr/>
        </p:nvGrpSpPr>
        <p:grpSpPr bwMode="auto">
          <a:xfrm>
            <a:off x="3175" y="4267200"/>
            <a:ext cx="9140825" cy="2590800"/>
            <a:chOff x="2" y="2688"/>
            <a:chExt cx="5758" cy="1632"/>
          </a:xfrm>
        </p:grpSpPr>
        <p:sp>
          <p:nvSpPr>
            <p:cNvPr id="5" name="Freeform 3">
              <a:extLst>
                <a:ext uri="{FF2B5EF4-FFF2-40B4-BE49-F238E27FC236}">
                  <a16:creationId xmlns:a16="http://schemas.microsoft.com/office/drawing/2014/main" id="{0F13DD20-93A4-4859-AC80-C5DA4A4218F0}"/>
                </a:ext>
              </a:extLst>
            </p:cNvPr>
            <p:cNvSpPr>
              <a:spLocks/>
            </p:cNvSpPr>
            <p:nvPr/>
          </p:nvSpPr>
          <p:spPr bwMode="hidden">
            <a:xfrm>
              <a:off x="2" y="2688"/>
              <a:ext cx="5758" cy="1632"/>
            </a:xfrm>
            <a:custGeom>
              <a:avLst/>
              <a:gdLst>
                <a:gd name="T0" fmla="*/ 7800 w 5740"/>
                <a:gd name="T1" fmla="*/ 0 h 4316"/>
                <a:gd name="T2" fmla="*/ 0 w 5740"/>
                <a:gd name="T3" fmla="*/ 0 h 4316"/>
                <a:gd name="T4" fmla="*/ 0 w 5740"/>
                <a:gd name="T5" fmla="*/ 0 h 4316"/>
                <a:gd name="T6" fmla="*/ 7800 w 5740"/>
                <a:gd name="T7" fmla="*/ 0 h 4316"/>
                <a:gd name="T8" fmla="*/ 7800 w 5740"/>
                <a:gd name="T9" fmla="*/ 0 h 4316"/>
                <a:gd name="T10" fmla="*/ 780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6" name="Group 4">
              <a:extLst>
                <a:ext uri="{FF2B5EF4-FFF2-40B4-BE49-F238E27FC236}">
                  <a16:creationId xmlns:a16="http://schemas.microsoft.com/office/drawing/2014/main" id="{1B5114B4-C331-4C6F-AA0E-953E41456468}"/>
                </a:ext>
              </a:extLst>
            </p:cNvPr>
            <p:cNvGrpSpPr>
              <a:grpSpLocks/>
            </p:cNvGrpSpPr>
            <p:nvPr userDrawn="1"/>
          </p:nvGrpSpPr>
          <p:grpSpPr bwMode="auto">
            <a:xfrm>
              <a:off x="3528" y="3715"/>
              <a:ext cx="792" cy="521"/>
              <a:chOff x="3527" y="3715"/>
              <a:chExt cx="792" cy="521"/>
            </a:xfrm>
          </p:grpSpPr>
          <p:sp>
            <p:nvSpPr>
              <p:cNvPr id="57" name="Oval 5">
                <a:extLst>
                  <a:ext uri="{FF2B5EF4-FFF2-40B4-BE49-F238E27FC236}">
                    <a16:creationId xmlns:a16="http://schemas.microsoft.com/office/drawing/2014/main" id="{8DCF9723-4DEA-41B5-9EB4-E25EF7CBC484}"/>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58" name="Oval 6">
                <a:extLst>
                  <a:ext uri="{FF2B5EF4-FFF2-40B4-BE49-F238E27FC236}">
                    <a16:creationId xmlns:a16="http://schemas.microsoft.com/office/drawing/2014/main" id="{CAAE1913-A155-4960-8CF7-F71613AFEEFD}"/>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59" name="Oval 7">
                <a:extLst>
                  <a:ext uri="{FF2B5EF4-FFF2-40B4-BE49-F238E27FC236}">
                    <a16:creationId xmlns:a16="http://schemas.microsoft.com/office/drawing/2014/main" id="{67EA5A7A-AF7D-46F4-ACEA-639338F2D995}"/>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60" name="Oval 8">
                <a:extLst>
                  <a:ext uri="{FF2B5EF4-FFF2-40B4-BE49-F238E27FC236}">
                    <a16:creationId xmlns:a16="http://schemas.microsoft.com/office/drawing/2014/main" id="{7EEA9644-9197-401C-8FEE-F7FB7E16A850}"/>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61" name="Oval 9">
                <a:extLst>
                  <a:ext uri="{FF2B5EF4-FFF2-40B4-BE49-F238E27FC236}">
                    <a16:creationId xmlns:a16="http://schemas.microsoft.com/office/drawing/2014/main" id="{23F77A20-3152-449F-B5A9-D99DEE36BEFE}"/>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62" name="Freeform 10">
                <a:extLst>
                  <a:ext uri="{FF2B5EF4-FFF2-40B4-BE49-F238E27FC236}">
                    <a16:creationId xmlns:a16="http://schemas.microsoft.com/office/drawing/2014/main" id="{44F4F03C-DF04-440A-A072-D98E25B16301}"/>
                  </a:ext>
                </a:extLst>
              </p:cNvPr>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63" name="Freeform 11">
                <a:extLst>
                  <a:ext uri="{FF2B5EF4-FFF2-40B4-BE49-F238E27FC236}">
                    <a16:creationId xmlns:a16="http://schemas.microsoft.com/office/drawing/2014/main" id="{E5F188EE-854B-4BE1-BD76-50D87FCE4F41}"/>
                  </a:ext>
                </a:extLst>
              </p:cNvPr>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64" name="Freeform 12">
                <a:extLst>
                  <a:ext uri="{FF2B5EF4-FFF2-40B4-BE49-F238E27FC236}">
                    <a16:creationId xmlns:a16="http://schemas.microsoft.com/office/drawing/2014/main" id="{52003EB2-0FE3-4172-80B1-25B0FCFB37FF}"/>
                  </a:ext>
                </a:extLst>
              </p:cNvPr>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65" name="Freeform 13">
                <a:extLst>
                  <a:ext uri="{FF2B5EF4-FFF2-40B4-BE49-F238E27FC236}">
                    <a16:creationId xmlns:a16="http://schemas.microsoft.com/office/drawing/2014/main" id="{B44C5B3B-4426-4C81-84B9-CAAF8227FADA}"/>
                  </a:ext>
                </a:extLst>
              </p:cNvPr>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66" name="Freeform 14">
                <a:extLst>
                  <a:ext uri="{FF2B5EF4-FFF2-40B4-BE49-F238E27FC236}">
                    <a16:creationId xmlns:a16="http://schemas.microsoft.com/office/drawing/2014/main" id="{756E210A-8A72-4537-B244-2FF79061EF12}"/>
                  </a:ext>
                </a:extLst>
              </p:cNvPr>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67" name="Oval 15">
                <a:extLst>
                  <a:ext uri="{FF2B5EF4-FFF2-40B4-BE49-F238E27FC236}">
                    <a16:creationId xmlns:a16="http://schemas.microsoft.com/office/drawing/2014/main" id="{695EF28C-207D-4D3A-94FB-DC07588B0ECD}"/>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grpSp>
        <p:grpSp>
          <p:nvGrpSpPr>
            <p:cNvPr id="7" name="Group 16">
              <a:extLst>
                <a:ext uri="{FF2B5EF4-FFF2-40B4-BE49-F238E27FC236}">
                  <a16:creationId xmlns:a16="http://schemas.microsoft.com/office/drawing/2014/main" id="{38B0AF9E-CFC8-48D3-88FB-C7170965D24D}"/>
                </a:ext>
              </a:extLst>
            </p:cNvPr>
            <p:cNvGrpSpPr>
              <a:grpSpLocks/>
            </p:cNvGrpSpPr>
            <p:nvPr userDrawn="1"/>
          </p:nvGrpSpPr>
          <p:grpSpPr bwMode="auto">
            <a:xfrm>
              <a:off x="1776" y="3631"/>
              <a:ext cx="1626" cy="683"/>
              <a:chOff x="1776" y="3631"/>
              <a:chExt cx="1626" cy="683"/>
            </a:xfrm>
          </p:grpSpPr>
          <p:sp>
            <p:nvSpPr>
              <p:cNvPr id="39" name="Oval 17">
                <a:extLst>
                  <a:ext uri="{FF2B5EF4-FFF2-40B4-BE49-F238E27FC236}">
                    <a16:creationId xmlns:a16="http://schemas.microsoft.com/office/drawing/2014/main" id="{A2DE2185-6F82-465F-AB85-3EBCB0A1DD08}"/>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0" name="Oval 18">
                <a:extLst>
                  <a:ext uri="{FF2B5EF4-FFF2-40B4-BE49-F238E27FC236}">
                    <a16:creationId xmlns:a16="http://schemas.microsoft.com/office/drawing/2014/main" id="{4E65AE6D-C5CE-49AC-824B-2072A1DEFF00}"/>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1" name="Oval 19">
                <a:extLst>
                  <a:ext uri="{FF2B5EF4-FFF2-40B4-BE49-F238E27FC236}">
                    <a16:creationId xmlns:a16="http://schemas.microsoft.com/office/drawing/2014/main" id="{C078EE38-1B9E-4FDF-905A-A1386319117E}"/>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2" name="Oval 20">
                <a:extLst>
                  <a:ext uri="{FF2B5EF4-FFF2-40B4-BE49-F238E27FC236}">
                    <a16:creationId xmlns:a16="http://schemas.microsoft.com/office/drawing/2014/main" id="{767F4FF1-815A-4B1E-9171-1E8CA820424A}"/>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 name="Oval 21">
                <a:extLst>
                  <a:ext uri="{FF2B5EF4-FFF2-40B4-BE49-F238E27FC236}">
                    <a16:creationId xmlns:a16="http://schemas.microsoft.com/office/drawing/2014/main" id="{E1F61BDE-D4A3-4F2E-954F-56BB43861E78}"/>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4" name="Oval 22">
                <a:extLst>
                  <a:ext uri="{FF2B5EF4-FFF2-40B4-BE49-F238E27FC236}">
                    <a16:creationId xmlns:a16="http://schemas.microsoft.com/office/drawing/2014/main" id="{FD18637A-BABC-41F0-A144-99FCEC346725}"/>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5" name="Oval 23">
                <a:extLst>
                  <a:ext uri="{FF2B5EF4-FFF2-40B4-BE49-F238E27FC236}">
                    <a16:creationId xmlns:a16="http://schemas.microsoft.com/office/drawing/2014/main" id="{941DC13E-4719-4E92-86D4-8A2534BDB026}"/>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6" name="Oval 24">
                <a:extLst>
                  <a:ext uri="{FF2B5EF4-FFF2-40B4-BE49-F238E27FC236}">
                    <a16:creationId xmlns:a16="http://schemas.microsoft.com/office/drawing/2014/main" id="{560C965E-1B86-4727-BFED-15B227EA35DD}"/>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7" name="Freeform 25">
                <a:extLst>
                  <a:ext uri="{FF2B5EF4-FFF2-40B4-BE49-F238E27FC236}">
                    <a16:creationId xmlns:a16="http://schemas.microsoft.com/office/drawing/2014/main" id="{00C86FF4-68D2-4231-A5F9-AC26AF0747F5}"/>
                  </a:ext>
                </a:extLst>
              </p:cNvPr>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8" name="Freeform 26">
                <a:extLst>
                  <a:ext uri="{FF2B5EF4-FFF2-40B4-BE49-F238E27FC236}">
                    <a16:creationId xmlns:a16="http://schemas.microsoft.com/office/drawing/2014/main" id="{19440087-86B1-4FAE-A456-AAD018976D07}"/>
                  </a:ext>
                </a:extLst>
              </p:cNvPr>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9" name="Freeform 27">
                <a:extLst>
                  <a:ext uri="{FF2B5EF4-FFF2-40B4-BE49-F238E27FC236}">
                    <a16:creationId xmlns:a16="http://schemas.microsoft.com/office/drawing/2014/main" id="{D1E36D5C-00DE-4011-ABFF-C4B981D9E22E}"/>
                  </a:ext>
                </a:extLst>
              </p:cNvPr>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50" name="Freeform 28">
                <a:extLst>
                  <a:ext uri="{FF2B5EF4-FFF2-40B4-BE49-F238E27FC236}">
                    <a16:creationId xmlns:a16="http://schemas.microsoft.com/office/drawing/2014/main" id="{565C9A75-3D54-4577-B408-28A4BC1176A2}"/>
                  </a:ext>
                </a:extLst>
              </p:cNvPr>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51" name="Freeform 29">
                <a:extLst>
                  <a:ext uri="{FF2B5EF4-FFF2-40B4-BE49-F238E27FC236}">
                    <a16:creationId xmlns:a16="http://schemas.microsoft.com/office/drawing/2014/main" id="{3F7DC4BC-64D7-4C05-805A-17F751005D89}"/>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2" name="Freeform 30">
                <a:extLst>
                  <a:ext uri="{FF2B5EF4-FFF2-40B4-BE49-F238E27FC236}">
                    <a16:creationId xmlns:a16="http://schemas.microsoft.com/office/drawing/2014/main" id="{FEDCF4E2-394A-4629-81F4-AA2958534EEE}"/>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3" name="Freeform 31">
                <a:extLst>
                  <a:ext uri="{FF2B5EF4-FFF2-40B4-BE49-F238E27FC236}">
                    <a16:creationId xmlns:a16="http://schemas.microsoft.com/office/drawing/2014/main" id="{4FD64945-D3DC-4FD2-9E7B-98B8CA33C9C7}"/>
                  </a:ext>
                </a:extLst>
              </p:cNvPr>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54" name="Freeform 32">
                <a:extLst>
                  <a:ext uri="{FF2B5EF4-FFF2-40B4-BE49-F238E27FC236}">
                    <a16:creationId xmlns:a16="http://schemas.microsoft.com/office/drawing/2014/main" id="{E0C2C940-39A1-4279-A7B0-84349DF083EA}"/>
                  </a:ext>
                </a:extLst>
              </p:cNvPr>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55" name="Freeform 33">
                <a:extLst>
                  <a:ext uri="{FF2B5EF4-FFF2-40B4-BE49-F238E27FC236}">
                    <a16:creationId xmlns:a16="http://schemas.microsoft.com/office/drawing/2014/main" id="{E7720754-F5BA-4A30-B5E4-A58A9D8CBC71}"/>
                  </a:ext>
                </a:extLst>
              </p:cNvPr>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56" name="Freeform 34">
                <a:extLst>
                  <a:ext uri="{FF2B5EF4-FFF2-40B4-BE49-F238E27FC236}">
                    <a16:creationId xmlns:a16="http://schemas.microsoft.com/office/drawing/2014/main" id="{7EC5BAEF-4EEB-4EE4-8699-CD84387922F3}"/>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8" name="Group 35">
              <a:extLst>
                <a:ext uri="{FF2B5EF4-FFF2-40B4-BE49-F238E27FC236}">
                  <a16:creationId xmlns:a16="http://schemas.microsoft.com/office/drawing/2014/main" id="{ABA9F39D-B8C1-4268-BB8B-C3A63A8B9132}"/>
                </a:ext>
              </a:extLst>
            </p:cNvPr>
            <p:cNvGrpSpPr>
              <a:grpSpLocks/>
            </p:cNvGrpSpPr>
            <p:nvPr userDrawn="1"/>
          </p:nvGrpSpPr>
          <p:grpSpPr bwMode="auto">
            <a:xfrm>
              <a:off x="4128" y="3360"/>
              <a:ext cx="1351" cy="821"/>
              <a:chOff x="4128" y="3360"/>
              <a:chExt cx="1351" cy="821"/>
            </a:xfrm>
          </p:grpSpPr>
          <p:sp>
            <p:nvSpPr>
              <p:cNvPr id="22" name="Freeform 36">
                <a:extLst>
                  <a:ext uri="{FF2B5EF4-FFF2-40B4-BE49-F238E27FC236}">
                    <a16:creationId xmlns:a16="http://schemas.microsoft.com/office/drawing/2014/main" id="{D80527CD-6E66-4358-9FDD-55AA53F2A441}"/>
                  </a:ext>
                </a:extLst>
              </p:cNvPr>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23" name="Freeform 37">
                <a:extLst>
                  <a:ext uri="{FF2B5EF4-FFF2-40B4-BE49-F238E27FC236}">
                    <a16:creationId xmlns:a16="http://schemas.microsoft.com/office/drawing/2014/main" id="{22C790AB-567E-43F8-88BE-05AF321D25DC}"/>
                  </a:ext>
                </a:extLst>
              </p:cNvPr>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24" name="Freeform 38">
                <a:extLst>
                  <a:ext uri="{FF2B5EF4-FFF2-40B4-BE49-F238E27FC236}">
                    <a16:creationId xmlns:a16="http://schemas.microsoft.com/office/drawing/2014/main" id="{764DD645-4BB9-4121-8D28-6DD25B688A9F}"/>
                  </a:ext>
                </a:extLst>
              </p:cNvPr>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25" name="Freeform 39">
                <a:extLst>
                  <a:ext uri="{FF2B5EF4-FFF2-40B4-BE49-F238E27FC236}">
                    <a16:creationId xmlns:a16="http://schemas.microsoft.com/office/drawing/2014/main" id="{17C9A707-7934-4A7F-8100-CC075F3548AF}"/>
                  </a:ext>
                </a:extLst>
              </p:cNvPr>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26" name="Freeform 40">
                <a:extLst>
                  <a:ext uri="{FF2B5EF4-FFF2-40B4-BE49-F238E27FC236}">
                    <a16:creationId xmlns:a16="http://schemas.microsoft.com/office/drawing/2014/main" id="{81B94F40-EF58-48A4-B27A-8076484F3F97}"/>
                  </a:ext>
                </a:extLst>
              </p:cNvPr>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27" name="Freeform 41">
                <a:extLst>
                  <a:ext uri="{FF2B5EF4-FFF2-40B4-BE49-F238E27FC236}">
                    <a16:creationId xmlns:a16="http://schemas.microsoft.com/office/drawing/2014/main" id="{B9D84666-66DB-46DD-88BF-B8A540DAC5F6}"/>
                  </a:ext>
                </a:extLst>
              </p:cNvPr>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28" name="Freeform 42">
                <a:extLst>
                  <a:ext uri="{FF2B5EF4-FFF2-40B4-BE49-F238E27FC236}">
                    <a16:creationId xmlns:a16="http://schemas.microsoft.com/office/drawing/2014/main" id="{B950ED14-70BA-438B-9D12-5F2AD9F4EC55}"/>
                  </a:ext>
                </a:extLst>
              </p:cNvPr>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29" name="Freeform 43">
                <a:extLst>
                  <a:ext uri="{FF2B5EF4-FFF2-40B4-BE49-F238E27FC236}">
                    <a16:creationId xmlns:a16="http://schemas.microsoft.com/office/drawing/2014/main" id="{84C8F98D-A6D2-46A3-8F05-8F3491F84050}"/>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 name="Freeform 44">
                <a:extLst>
                  <a:ext uri="{FF2B5EF4-FFF2-40B4-BE49-F238E27FC236}">
                    <a16:creationId xmlns:a16="http://schemas.microsoft.com/office/drawing/2014/main" id="{B9C9EB4E-59DC-4FAA-B4D4-AE4D4F38A663}"/>
                  </a:ext>
                </a:extLst>
              </p:cNvPr>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31" name="Freeform 45">
                <a:extLst>
                  <a:ext uri="{FF2B5EF4-FFF2-40B4-BE49-F238E27FC236}">
                    <a16:creationId xmlns:a16="http://schemas.microsoft.com/office/drawing/2014/main" id="{B7497205-35F0-4D82-B6C8-FCEC6D638283}"/>
                  </a:ext>
                </a:extLst>
              </p:cNvPr>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32" name="Freeform 46">
                <a:extLst>
                  <a:ext uri="{FF2B5EF4-FFF2-40B4-BE49-F238E27FC236}">
                    <a16:creationId xmlns:a16="http://schemas.microsoft.com/office/drawing/2014/main" id="{33EF780D-B3C9-493F-A357-1FFD98A03B7F}"/>
                  </a:ext>
                </a:extLst>
              </p:cNvPr>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33" name="Oval 47">
                <a:extLst>
                  <a:ext uri="{FF2B5EF4-FFF2-40B4-BE49-F238E27FC236}">
                    <a16:creationId xmlns:a16="http://schemas.microsoft.com/office/drawing/2014/main" id="{D6F2FEC1-9B5B-4FD9-8447-091045E8BC1C}"/>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34" name="Oval 48">
                <a:extLst>
                  <a:ext uri="{FF2B5EF4-FFF2-40B4-BE49-F238E27FC236}">
                    <a16:creationId xmlns:a16="http://schemas.microsoft.com/office/drawing/2014/main" id="{D3A445F3-6270-454E-A440-1EEB360DD6AE}"/>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35" name="Oval 49">
                <a:extLst>
                  <a:ext uri="{FF2B5EF4-FFF2-40B4-BE49-F238E27FC236}">
                    <a16:creationId xmlns:a16="http://schemas.microsoft.com/office/drawing/2014/main" id="{056ED782-B1F0-4D9F-B28C-AAD9146F3702}"/>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36" name="Oval 50">
                <a:extLst>
                  <a:ext uri="{FF2B5EF4-FFF2-40B4-BE49-F238E27FC236}">
                    <a16:creationId xmlns:a16="http://schemas.microsoft.com/office/drawing/2014/main" id="{542A98EB-A042-432F-AE27-C3D81F867B44}"/>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37" name="Oval 51">
                <a:extLst>
                  <a:ext uri="{FF2B5EF4-FFF2-40B4-BE49-F238E27FC236}">
                    <a16:creationId xmlns:a16="http://schemas.microsoft.com/office/drawing/2014/main" id="{674A5634-18AB-4ECF-B2CF-A7EE09C98D29}"/>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38" name="Oval 52">
                <a:extLst>
                  <a:ext uri="{FF2B5EF4-FFF2-40B4-BE49-F238E27FC236}">
                    <a16:creationId xmlns:a16="http://schemas.microsoft.com/office/drawing/2014/main" id="{2046FA8B-83AF-489E-9623-3C82D43D8BD2}"/>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grpSp>
        <p:grpSp>
          <p:nvGrpSpPr>
            <p:cNvPr id="9" name="Group 53">
              <a:extLst>
                <a:ext uri="{FF2B5EF4-FFF2-40B4-BE49-F238E27FC236}">
                  <a16:creationId xmlns:a16="http://schemas.microsoft.com/office/drawing/2014/main" id="{0D002519-FD5A-4355-AC10-2A3FA9E449E3}"/>
                </a:ext>
              </a:extLst>
            </p:cNvPr>
            <p:cNvGrpSpPr>
              <a:grpSpLocks/>
            </p:cNvGrpSpPr>
            <p:nvPr userDrawn="1"/>
          </p:nvGrpSpPr>
          <p:grpSpPr bwMode="auto">
            <a:xfrm>
              <a:off x="5280" y="3024"/>
              <a:ext cx="425" cy="258"/>
              <a:chOff x="5280" y="3024"/>
              <a:chExt cx="425" cy="258"/>
            </a:xfrm>
          </p:grpSpPr>
          <p:sp>
            <p:nvSpPr>
              <p:cNvPr id="10" name="Freeform 54">
                <a:extLst>
                  <a:ext uri="{FF2B5EF4-FFF2-40B4-BE49-F238E27FC236}">
                    <a16:creationId xmlns:a16="http://schemas.microsoft.com/office/drawing/2014/main" id="{852E2E2E-EB00-4342-9719-6D0082795341}"/>
                  </a:ext>
                </a:extLst>
              </p:cNvPr>
              <p:cNvSpPr>
                <a:spLocks/>
              </p:cNvSpPr>
              <p:nvPr/>
            </p:nvSpPr>
            <p:spPr bwMode="hidden">
              <a:xfrm>
                <a:off x="5280" y="3186"/>
                <a:ext cx="383" cy="96"/>
              </a:xfrm>
              <a:custGeom>
                <a:avLst/>
                <a:gdLst>
                  <a:gd name="T0" fmla="*/ 30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307 w 382"/>
                  <a:gd name="T19" fmla="*/ 96 h 96"/>
                  <a:gd name="T20" fmla="*/ 361 w 382"/>
                  <a:gd name="T21" fmla="*/ 90 h 96"/>
                  <a:gd name="T22" fmla="*/ 409 w 382"/>
                  <a:gd name="T23" fmla="*/ 84 h 96"/>
                  <a:gd name="T24" fmla="*/ 450 w 382"/>
                  <a:gd name="T25" fmla="*/ 66 h 96"/>
                  <a:gd name="T26" fmla="*/ 480 w 382"/>
                  <a:gd name="T27" fmla="*/ 42 h 96"/>
                  <a:gd name="T28" fmla="*/ 474 w 382"/>
                  <a:gd name="T29" fmla="*/ 42 h 96"/>
                  <a:gd name="T30" fmla="*/ 444 w 382"/>
                  <a:gd name="T31" fmla="*/ 66 h 96"/>
                  <a:gd name="T32" fmla="*/ 403 w 382"/>
                  <a:gd name="T33" fmla="*/ 78 h 96"/>
                  <a:gd name="T34" fmla="*/ 361 w 382"/>
                  <a:gd name="T35" fmla="*/ 90 h 96"/>
                  <a:gd name="T36" fmla="*/ 307 w 382"/>
                  <a:gd name="T37" fmla="*/ 96 h 96"/>
                  <a:gd name="T38" fmla="*/ 30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1" name="Freeform 55">
                <a:extLst>
                  <a:ext uri="{FF2B5EF4-FFF2-40B4-BE49-F238E27FC236}">
                    <a16:creationId xmlns:a16="http://schemas.microsoft.com/office/drawing/2014/main" id="{31C544AD-8521-4D48-AE19-9BED4140B682}"/>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2" name="Freeform 56">
                <a:extLst>
                  <a:ext uri="{FF2B5EF4-FFF2-40B4-BE49-F238E27FC236}">
                    <a16:creationId xmlns:a16="http://schemas.microsoft.com/office/drawing/2014/main" id="{7D8F0DB7-7A6B-4C00-AA5D-3479EDE1113B}"/>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3" name="Freeform 57">
                <a:extLst>
                  <a:ext uri="{FF2B5EF4-FFF2-40B4-BE49-F238E27FC236}">
                    <a16:creationId xmlns:a16="http://schemas.microsoft.com/office/drawing/2014/main" id="{EC43CA2B-A35F-47AF-A8D3-1912782D0106}"/>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4" name="Freeform 58">
                <a:extLst>
                  <a:ext uri="{FF2B5EF4-FFF2-40B4-BE49-F238E27FC236}">
                    <a16:creationId xmlns:a16="http://schemas.microsoft.com/office/drawing/2014/main" id="{77154825-46B8-4306-B30D-8297432BABF9}"/>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5" name="Freeform 59">
                <a:extLst>
                  <a:ext uri="{FF2B5EF4-FFF2-40B4-BE49-F238E27FC236}">
                    <a16:creationId xmlns:a16="http://schemas.microsoft.com/office/drawing/2014/main" id="{CE64DC01-41FF-47A6-854E-E190B215E4DD}"/>
                  </a:ext>
                </a:extLst>
              </p:cNvPr>
              <p:cNvSpPr>
                <a:spLocks/>
              </p:cNvSpPr>
              <p:nvPr/>
            </p:nvSpPr>
            <p:spPr bwMode="hidden">
              <a:xfrm>
                <a:off x="5489" y="3042"/>
                <a:ext cx="186" cy="210"/>
              </a:xfrm>
              <a:custGeom>
                <a:avLst/>
                <a:gdLst>
                  <a:gd name="T0" fmla="*/ 0 w 185"/>
                  <a:gd name="T1" fmla="*/ 6 h 210"/>
                  <a:gd name="T2" fmla="*/ 66 w 185"/>
                  <a:gd name="T3" fmla="*/ 12 h 210"/>
                  <a:gd name="T4" fmla="*/ 217 w 185"/>
                  <a:gd name="T5" fmla="*/ 36 h 210"/>
                  <a:gd name="T6" fmla="*/ 253 w 185"/>
                  <a:gd name="T7" fmla="*/ 72 h 210"/>
                  <a:gd name="T8" fmla="*/ 259 w 185"/>
                  <a:gd name="T9" fmla="*/ 90 h 210"/>
                  <a:gd name="T10" fmla="*/ 265 w 185"/>
                  <a:gd name="T11" fmla="*/ 114 h 210"/>
                  <a:gd name="T12" fmla="*/ 259 w 185"/>
                  <a:gd name="T13" fmla="*/ 138 h 210"/>
                  <a:gd name="T14" fmla="*/ 247 w 185"/>
                  <a:gd name="T15" fmla="*/ 162 h 210"/>
                  <a:gd name="T16" fmla="*/ 217 w 185"/>
                  <a:gd name="T17" fmla="*/ 180 h 210"/>
                  <a:gd name="T18" fmla="*/ 90 w 185"/>
                  <a:gd name="T19" fmla="*/ 198 h 210"/>
                  <a:gd name="T20" fmla="*/ 194 w 185"/>
                  <a:gd name="T21" fmla="*/ 210 h 210"/>
                  <a:gd name="T22" fmla="*/ 229 w 185"/>
                  <a:gd name="T23" fmla="*/ 192 h 210"/>
                  <a:gd name="T24" fmla="*/ 259 w 185"/>
                  <a:gd name="T25" fmla="*/ 168 h 210"/>
                  <a:gd name="T26" fmla="*/ 277 w 185"/>
                  <a:gd name="T27" fmla="*/ 144 h 210"/>
                  <a:gd name="T28" fmla="*/ 288 w 185"/>
                  <a:gd name="T29" fmla="*/ 114 h 210"/>
                  <a:gd name="T30" fmla="*/ 277 w 185"/>
                  <a:gd name="T31" fmla="*/ 90 h 210"/>
                  <a:gd name="T32" fmla="*/ 271 w 185"/>
                  <a:gd name="T33" fmla="*/ 66 h 210"/>
                  <a:gd name="T34" fmla="*/ 253 w 185"/>
                  <a:gd name="T35" fmla="*/ 48 h 210"/>
                  <a:gd name="T36" fmla="*/ 22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6" name="Freeform 60">
                <a:extLst>
                  <a:ext uri="{FF2B5EF4-FFF2-40B4-BE49-F238E27FC236}">
                    <a16:creationId xmlns:a16="http://schemas.microsoft.com/office/drawing/2014/main" id="{8EC05F1F-78B5-4FF9-9AE6-9C5193FF5EBA}"/>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17" name="Group 61">
                <a:extLst>
                  <a:ext uri="{FF2B5EF4-FFF2-40B4-BE49-F238E27FC236}">
                    <a16:creationId xmlns:a16="http://schemas.microsoft.com/office/drawing/2014/main" id="{C1037F4D-9C3E-426B-A3B4-74391AC37E86}"/>
                  </a:ext>
                </a:extLst>
              </p:cNvPr>
              <p:cNvGrpSpPr>
                <a:grpSpLocks/>
              </p:cNvGrpSpPr>
              <p:nvPr/>
            </p:nvGrpSpPr>
            <p:grpSpPr bwMode="auto">
              <a:xfrm>
                <a:off x="5381" y="3085"/>
                <a:ext cx="227" cy="132"/>
                <a:chOff x="5381" y="3085"/>
                <a:chExt cx="227" cy="132"/>
              </a:xfrm>
            </p:grpSpPr>
            <p:sp>
              <p:nvSpPr>
                <p:cNvPr id="18" name="Oval 62">
                  <a:extLst>
                    <a:ext uri="{FF2B5EF4-FFF2-40B4-BE49-F238E27FC236}">
                      <a16:creationId xmlns:a16="http://schemas.microsoft.com/office/drawing/2014/main" id="{42FED76D-9F46-496E-A91D-C38B83805157}"/>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cs-CZ" altLang="cs-CZ"/>
                </a:p>
              </p:txBody>
            </p:sp>
            <p:sp>
              <p:nvSpPr>
                <p:cNvPr id="19" name="Oval 63">
                  <a:extLst>
                    <a:ext uri="{FF2B5EF4-FFF2-40B4-BE49-F238E27FC236}">
                      <a16:creationId xmlns:a16="http://schemas.microsoft.com/office/drawing/2014/main" id="{180B9FAA-2094-4E01-BE58-6A96534EE7C4}"/>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cs-CZ" altLang="cs-CZ"/>
                </a:p>
              </p:txBody>
            </p:sp>
            <p:sp>
              <p:nvSpPr>
                <p:cNvPr id="20" name="Oval 64">
                  <a:extLst>
                    <a:ext uri="{FF2B5EF4-FFF2-40B4-BE49-F238E27FC236}">
                      <a16:creationId xmlns:a16="http://schemas.microsoft.com/office/drawing/2014/main" id="{CEB475E6-A7C2-4DED-9F39-73CCF60EB144}"/>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cs-CZ" altLang="cs-CZ"/>
                </a:p>
              </p:txBody>
            </p:sp>
            <p:sp>
              <p:nvSpPr>
                <p:cNvPr id="21" name="Oval 65">
                  <a:extLst>
                    <a:ext uri="{FF2B5EF4-FFF2-40B4-BE49-F238E27FC236}">
                      <a16:creationId xmlns:a16="http://schemas.microsoft.com/office/drawing/2014/main" id="{4BF575D7-87F2-4447-B83B-E91324219A51}"/>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cs-CZ" altLang="cs-CZ"/>
                </a:p>
              </p:txBody>
            </p:sp>
          </p:grpSp>
        </p:grpSp>
      </p:grpSp>
      <p:sp>
        <p:nvSpPr>
          <p:cNvPr id="436290" name="Rectangle 66"/>
          <p:cNvSpPr>
            <a:spLocks noGrp="1" noChangeArrowheads="1"/>
          </p:cNvSpPr>
          <p:nvPr>
            <p:ph type="ctrTitle" sz="quarter"/>
          </p:nvPr>
        </p:nvSpPr>
        <p:spPr>
          <a:xfrm>
            <a:off x="685800" y="1692275"/>
            <a:ext cx="7772400" cy="1736725"/>
          </a:xfrm>
        </p:spPr>
        <p:txBody>
          <a:bodyPr anchor="b"/>
          <a:lstStyle>
            <a:lvl1pPr>
              <a:defRPr/>
            </a:lvl1pPr>
          </a:lstStyle>
          <a:p>
            <a:pPr lvl="0"/>
            <a:r>
              <a:rPr lang="cs-CZ" altLang="cs-CZ" noProof="0"/>
              <a:t>Klepnutím lze upravit styl předlohy nadpisů.</a:t>
            </a:r>
          </a:p>
        </p:txBody>
      </p:sp>
      <p:sp>
        <p:nvSpPr>
          <p:cNvPr id="43629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cs-CZ" altLang="cs-CZ" noProof="0"/>
              <a:t>Klepnutím lze upravit styl předlohy podnadpisů.</a:t>
            </a:r>
          </a:p>
        </p:txBody>
      </p:sp>
      <p:sp>
        <p:nvSpPr>
          <p:cNvPr id="68" name="Rectangle 68">
            <a:extLst>
              <a:ext uri="{FF2B5EF4-FFF2-40B4-BE49-F238E27FC236}">
                <a16:creationId xmlns:a16="http://schemas.microsoft.com/office/drawing/2014/main" id="{17F25B7B-D35D-4462-A31F-B77AAC6D6D78}"/>
              </a:ext>
            </a:extLst>
          </p:cNvPr>
          <p:cNvSpPr>
            <a:spLocks noGrp="1" noChangeArrowheads="1"/>
          </p:cNvSpPr>
          <p:nvPr>
            <p:ph type="dt" sz="quarter" idx="10"/>
          </p:nvPr>
        </p:nvSpPr>
        <p:spPr>
          <a:xfrm>
            <a:off x="457200" y="6248400"/>
            <a:ext cx="2133600" cy="457200"/>
          </a:xfrm>
        </p:spPr>
        <p:txBody>
          <a:bodyPr/>
          <a:lstStyle>
            <a:lvl1pPr>
              <a:defRPr/>
            </a:lvl1pPr>
          </a:lstStyle>
          <a:p>
            <a:pPr>
              <a:defRPr/>
            </a:pPr>
            <a:endParaRPr lang="cs-CZ" altLang="cs-CZ"/>
          </a:p>
        </p:txBody>
      </p:sp>
      <p:sp>
        <p:nvSpPr>
          <p:cNvPr id="69" name="Rectangle 69">
            <a:extLst>
              <a:ext uri="{FF2B5EF4-FFF2-40B4-BE49-F238E27FC236}">
                <a16:creationId xmlns:a16="http://schemas.microsoft.com/office/drawing/2014/main" id="{85E86976-06D6-4E34-9C30-80911A754AED}"/>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cs-CZ" altLang="cs-CZ"/>
          </a:p>
        </p:txBody>
      </p:sp>
      <p:sp>
        <p:nvSpPr>
          <p:cNvPr id="70" name="Rectangle 70">
            <a:extLst>
              <a:ext uri="{FF2B5EF4-FFF2-40B4-BE49-F238E27FC236}">
                <a16:creationId xmlns:a16="http://schemas.microsoft.com/office/drawing/2014/main" id="{92EE041E-4465-4AD6-AA4C-376F1A3A1AAE}"/>
              </a:ext>
            </a:extLst>
          </p:cNvPr>
          <p:cNvSpPr>
            <a:spLocks noGrp="1" noChangeArrowheads="1"/>
          </p:cNvSpPr>
          <p:nvPr>
            <p:ph type="sldNum" sz="quarter" idx="12"/>
          </p:nvPr>
        </p:nvSpPr>
        <p:spPr>
          <a:xfrm>
            <a:off x="6553200" y="6248400"/>
            <a:ext cx="2133600" cy="457200"/>
          </a:xfrm>
        </p:spPr>
        <p:txBody>
          <a:bodyPr/>
          <a:lstStyle>
            <a:lvl1pPr>
              <a:defRPr/>
            </a:lvl1pPr>
          </a:lstStyle>
          <a:p>
            <a:pPr>
              <a:defRPr/>
            </a:pPr>
            <a:fld id="{9A3B2DA3-FC25-4DD2-82E7-52CEB80D6CBD}" type="slidenum">
              <a:rPr lang="cs-CZ" altLang="cs-CZ"/>
              <a:pPr>
                <a:defRPr/>
              </a:pPr>
              <a:t>‹#›</a:t>
            </a:fld>
            <a:endParaRPr lang="cs-CZ" altLang="cs-CZ"/>
          </a:p>
        </p:txBody>
      </p:sp>
    </p:spTree>
    <p:extLst>
      <p:ext uri="{BB962C8B-B14F-4D97-AF65-F5344CB8AC3E}">
        <p14:creationId xmlns:p14="http://schemas.microsoft.com/office/powerpoint/2010/main" val="1917262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9">
            <a:extLst>
              <a:ext uri="{FF2B5EF4-FFF2-40B4-BE49-F238E27FC236}">
                <a16:creationId xmlns:a16="http://schemas.microsoft.com/office/drawing/2014/main" id="{76FAA035-B1CF-4060-B0C9-7927B24535E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0">
            <a:extLst>
              <a:ext uri="{FF2B5EF4-FFF2-40B4-BE49-F238E27FC236}">
                <a16:creationId xmlns:a16="http://schemas.microsoft.com/office/drawing/2014/main" id="{10D5A363-6990-48B4-8194-C8D326C64EB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71">
            <a:extLst>
              <a:ext uri="{FF2B5EF4-FFF2-40B4-BE49-F238E27FC236}">
                <a16:creationId xmlns:a16="http://schemas.microsoft.com/office/drawing/2014/main" id="{EFB62EF7-0300-47E5-BB9C-AA79A8F0E584}"/>
              </a:ext>
            </a:extLst>
          </p:cNvPr>
          <p:cNvSpPr>
            <a:spLocks noGrp="1" noChangeArrowheads="1"/>
          </p:cNvSpPr>
          <p:nvPr>
            <p:ph type="sldNum" sz="quarter" idx="12"/>
          </p:nvPr>
        </p:nvSpPr>
        <p:spPr>
          <a:ln/>
        </p:spPr>
        <p:txBody>
          <a:bodyPr/>
          <a:lstStyle>
            <a:lvl1pPr>
              <a:defRPr/>
            </a:lvl1pPr>
          </a:lstStyle>
          <a:p>
            <a:pPr>
              <a:defRPr/>
            </a:pPr>
            <a:fld id="{649C65E2-34D9-4457-9453-3FC1EE44A9FE}" type="slidenum">
              <a:rPr lang="cs-CZ" altLang="cs-CZ"/>
              <a:pPr>
                <a:defRPr/>
              </a:pPr>
              <a:t>‹#›</a:t>
            </a:fld>
            <a:endParaRPr lang="cs-CZ" altLang="cs-CZ"/>
          </a:p>
        </p:txBody>
      </p:sp>
    </p:spTree>
    <p:extLst>
      <p:ext uri="{BB962C8B-B14F-4D97-AF65-F5344CB8AC3E}">
        <p14:creationId xmlns:p14="http://schemas.microsoft.com/office/powerpoint/2010/main" val="293347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4835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7813"/>
            <a:ext cx="6019800" cy="584835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9">
            <a:extLst>
              <a:ext uri="{FF2B5EF4-FFF2-40B4-BE49-F238E27FC236}">
                <a16:creationId xmlns:a16="http://schemas.microsoft.com/office/drawing/2014/main" id="{3AA80E77-B0F0-4E91-9838-83EBFCECE19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0">
            <a:extLst>
              <a:ext uri="{FF2B5EF4-FFF2-40B4-BE49-F238E27FC236}">
                <a16:creationId xmlns:a16="http://schemas.microsoft.com/office/drawing/2014/main" id="{F193EB7E-B98B-4D7D-A1E5-F528DA80DFC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71">
            <a:extLst>
              <a:ext uri="{FF2B5EF4-FFF2-40B4-BE49-F238E27FC236}">
                <a16:creationId xmlns:a16="http://schemas.microsoft.com/office/drawing/2014/main" id="{7A440664-062E-48D4-9BFF-980B7CD11DE4}"/>
              </a:ext>
            </a:extLst>
          </p:cNvPr>
          <p:cNvSpPr>
            <a:spLocks noGrp="1" noChangeArrowheads="1"/>
          </p:cNvSpPr>
          <p:nvPr>
            <p:ph type="sldNum" sz="quarter" idx="12"/>
          </p:nvPr>
        </p:nvSpPr>
        <p:spPr>
          <a:ln/>
        </p:spPr>
        <p:txBody>
          <a:bodyPr/>
          <a:lstStyle>
            <a:lvl1pPr>
              <a:defRPr/>
            </a:lvl1pPr>
          </a:lstStyle>
          <a:p>
            <a:pPr>
              <a:defRPr/>
            </a:pPr>
            <a:fld id="{461FEEE3-36D3-444C-B294-3EB2A304AC5F}" type="slidenum">
              <a:rPr lang="cs-CZ" altLang="cs-CZ"/>
              <a:pPr>
                <a:defRPr/>
              </a:pPr>
              <a:t>‹#›</a:t>
            </a:fld>
            <a:endParaRPr lang="cs-CZ" altLang="cs-CZ"/>
          </a:p>
        </p:txBody>
      </p:sp>
    </p:spTree>
    <p:extLst>
      <p:ext uri="{BB962C8B-B14F-4D97-AF65-F5344CB8AC3E}">
        <p14:creationId xmlns:p14="http://schemas.microsoft.com/office/powerpoint/2010/main" val="192783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9">
            <a:extLst>
              <a:ext uri="{FF2B5EF4-FFF2-40B4-BE49-F238E27FC236}">
                <a16:creationId xmlns:a16="http://schemas.microsoft.com/office/drawing/2014/main" id="{80EBAB83-2DDC-4583-8DA4-540E4B6693E2}"/>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0">
            <a:extLst>
              <a:ext uri="{FF2B5EF4-FFF2-40B4-BE49-F238E27FC236}">
                <a16:creationId xmlns:a16="http://schemas.microsoft.com/office/drawing/2014/main" id="{2AB06424-7488-40F3-A22E-274BFA48311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71">
            <a:extLst>
              <a:ext uri="{FF2B5EF4-FFF2-40B4-BE49-F238E27FC236}">
                <a16:creationId xmlns:a16="http://schemas.microsoft.com/office/drawing/2014/main" id="{F0EE5860-5C0A-498D-8A6B-134661E70737}"/>
              </a:ext>
            </a:extLst>
          </p:cNvPr>
          <p:cNvSpPr>
            <a:spLocks noGrp="1" noChangeArrowheads="1"/>
          </p:cNvSpPr>
          <p:nvPr>
            <p:ph type="sldNum" sz="quarter" idx="12"/>
          </p:nvPr>
        </p:nvSpPr>
        <p:spPr>
          <a:ln/>
        </p:spPr>
        <p:txBody>
          <a:bodyPr/>
          <a:lstStyle>
            <a:lvl1pPr>
              <a:defRPr/>
            </a:lvl1pPr>
          </a:lstStyle>
          <a:p>
            <a:pPr>
              <a:defRPr/>
            </a:pPr>
            <a:fld id="{34217B0D-4109-48C1-9830-4FF1BF5FE059}" type="slidenum">
              <a:rPr lang="cs-CZ" altLang="cs-CZ"/>
              <a:pPr>
                <a:defRPr/>
              </a:pPr>
              <a:t>‹#›</a:t>
            </a:fld>
            <a:endParaRPr lang="cs-CZ" altLang="cs-CZ"/>
          </a:p>
        </p:txBody>
      </p:sp>
    </p:spTree>
    <p:extLst>
      <p:ext uri="{BB962C8B-B14F-4D97-AF65-F5344CB8AC3E}">
        <p14:creationId xmlns:p14="http://schemas.microsoft.com/office/powerpoint/2010/main" val="41802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69">
            <a:extLst>
              <a:ext uri="{FF2B5EF4-FFF2-40B4-BE49-F238E27FC236}">
                <a16:creationId xmlns:a16="http://schemas.microsoft.com/office/drawing/2014/main" id="{A4C35F0D-1917-47E8-BFD5-0E74AFD70ED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0">
            <a:extLst>
              <a:ext uri="{FF2B5EF4-FFF2-40B4-BE49-F238E27FC236}">
                <a16:creationId xmlns:a16="http://schemas.microsoft.com/office/drawing/2014/main" id="{B13D18EF-0F5B-430B-9D12-9FBEF666528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71">
            <a:extLst>
              <a:ext uri="{FF2B5EF4-FFF2-40B4-BE49-F238E27FC236}">
                <a16:creationId xmlns:a16="http://schemas.microsoft.com/office/drawing/2014/main" id="{33823F74-6350-4338-AFD6-DE381FE9D6C7}"/>
              </a:ext>
            </a:extLst>
          </p:cNvPr>
          <p:cNvSpPr>
            <a:spLocks noGrp="1" noChangeArrowheads="1"/>
          </p:cNvSpPr>
          <p:nvPr>
            <p:ph type="sldNum" sz="quarter" idx="12"/>
          </p:nvPr>
        </p:nvSpPr>
        <p:spPr>
          <a:ln/>
        </p:spPr>
        <p:txBody>
          <a:bodyPr/>
          <a:lstStyle>
            <a:lvl1pPr>
              <a:defRPr/>
            </a:lvl1pPr>
          </a:lstStyle>
          <a:p>
            <a:pPr>
              <a:defRPr/>
            </a:pPr>
            <a:fld id="{B0E50F85-BAEC-4D5A-BA60-B91EDA0DAE00}" type="slidenum">
              <a:rPr lang="cs-CZ" altLang="cs-CZ"/>
              <a:pPr>
                <a:defRPr/>
              </a:pPr>
              <a:t>‹#›</a:t>
            </a:fld>
            <a:endParaRPr lang="cs-CZ" altLang="cs-CZ"/>
          </a:p>
        </p:txBody>
      </p:sp>
    </p:spTree>
    <p:extLst>
      <p:ext uri="{BB962C8B-B14F-4D97-AF65-F5344CB8AC3E}">
        <p14:creationId xmlns:p14="http://schemas.microsoft.com/office/powerpoint/2010/main" val="1061406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9">
            <a:extLst>
              <a:ext uri="{FF2B5EF4-FFF2-40B4-BE49-F238E27FC236}">
                <a16:creationId xmlns:a16="http://schemas.microsoft.com/office/drawing/2014/main" id="{A0A459B2-6B04-4D70-B86A-70DC45F1F8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0">
            <a:extLst>
              <a:ext uri="{FF2B5EF4-FFF2-40B4-BE49-F238E27FC236}">
                <a16:creationId xmlns:a16="http://schemas.microsoft.com/office/drawing/2014/main" id="{354F481F-0169-44B7-A1F5-4678297C474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71">
            <a:extLst>
              <a:ext uri="{FF2B5EF4-FFF2-40B4-BE49-F238E27FC236}">
                <a16:creationId xmlns:a16="http://schemas.microsoft.com/office/drawing/2014/main" id="{758E1C68-42B9-4F81-9FAD-84FB14EB68C8}"/>
              </a:ext>
            </a:extLst>
          </p:cNvPr>
          <p:cNvSpPr>
            <a:spLocks noGrp="1" noChangeArrowheads="1"/>
          </p:cNvSpPr>
          <p:nvPr>
            <p:ph type="sldNum" sz="quarter" idx="12"/>
          </p:nvPr>
        </p:nvSpPr>
        <p:spPr>
          <a:ln/>
        </p:spPr>
        <p:txBody>
          <a:bodyPr/>
          <a:lstStyle>
            <a:lvl1pPr>
              <a:defRPr/>
            </a:lvl1pPr>
          </a:lstStyle>
          <a:p>
            <a:pPr>
              <a:defRPr/>
            </a:pPr>
            <a:fld id="{35BFC6E9-474F-4303-8D74-10C250FDB88C}" type="slidenum">
              <a:rPr lang="cs-CZ" altLang="cs-CZ"/>
              <a:pPr>
                <a:defRPr/>
              </a:pPr>
              <a:t>‹#›</a:t>
            </a:fld>
            <a:endParaRPr lang="cs-CZ" altLang="cs-CZ"/>
          </a:p>
        </p:txBody>
      </p:sp>
    </p:spTree>
    <p:extLst>
      <p:ext uri="{BB962C8B-B14F-4D97-AF65-F5344CB8AC3E}">
        <p14:creationId xmlns:p14="http://schemas.microsoft.com/office/powerpoint/2010/main" val="3393904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9">
            <a:extLst>
              <a:ext uri="{FF2B5EF4-FFF2-40B4-BE49-F238E27FC236}">
                <a16:creationId xmlns:a16="http://schemas.microsoft.com/office/drawing/2014/main" id="{87602B2C-5352-4102-8933-24655BDC505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70">
            <a:extLst>
              <a:ext uri="{FF2B5EF4-FFF2-40B4-BE49-F238E27FC236}">
                <a16:creationId xmlns:a16="http://schemas.microsoft.com/office/drawing/2014/main" id="{01CF1CBC-D6E6-4E9C-90D7-0D6A761C867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71">
            <a:extLst>
              <a:ext uri="{FF2B5EF4-FFF2-40B4-BE49-F238E27FC236}">
                <a16:creationId xmlns:a16="http://schemas.microsoft.com/office/drawing/2014/main" id="{9DE92AFC-C1C3-41C9-915E-114BD8DEACF3}"/>
              </a:ext>
            </a:extLst>
          </p:cNvPr>
          <p:cNvSpPr>
            <a:spLocks noGrp="1" noChangeArrowheads="1"/>
          </p:cNvSpPr>
          <p:nvPr>
            <p:ph type="sldNum" sz="quarter" idx="12"/>
          </p:nvPr>
        </p:nvSpPr>
        <p:spPr>
          <a:ln/>
        </p:spPr>
        <p:txBody>
          <a:bodyPr/>
          <a:lstStyle>
            <a:lvl1pPr>
              <a:defRPr/>
            </a:lvl1pPr>
          </a:lstStyle>
          <a:p>
            <a:pPr>
              <a:defRPr/>
            </a:pPr>
            <a:fld id="{F34E21B5-BA33-4078-98B1-FC646A741E58}" type="slidenum">
              <a:rPr lang="cs-CZ" altLang="cs-CZ"/>
              <a:pPr>
                <a:defRPr/>
              </a:pPr>
              <a:t>‹#›</a:t>
            </a:fld>
            <a:endParaRPr lang="cs-CZ" altLang="cs-CZ"/>
          </a:p>
        </p:txBody>
      </p:sp>
    </p:spTree>
    <p:extLst>
      <p:ext uri="{BB962C8B-B14F-4D97-AF65-F5344CB8AC3E}">
        <p14:creationId xmlns:p14="http://schemas.microsoft.com/office/powerpoint/2010/main" val="227575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69">
            <a:extLst>
              <a:ext uri="{FF2B5EF4-FFF2-40B4-BE49-F238E27FC236}">
                <a16:creationId xmlns:a16="http://schemas.microsoft.com/office/drawing/2014/main" id="{93473C52-6C12-492E-B9E2-D970919E1AB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70">
            <a:extLst>
              <a:ext uri="{FF2B5EF4-FFF2-40B4-BE49-F238E27FC236}">
                <a16:creationId xmlns:a16="http://schemas.microsoft.com/office/drawing/2014/main" id="{7E763E2B-8582-4E3F-862B-DF005DD49E3D}"/>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71">
            <a:extLst>
              <a:ext uri="{FF2B5EF4-FFF2-40B4-BE49-F238E27FC236}">
                <a16:creationId xmlns:a16="http://schemas.microsoft.com/office/drawing/2014/main" id="{B0D6CE23-E689-4DA8-A232-5C444F4C3EAC}"/>
              </a:ext>
            </a:extLst>
          </p:cNvPr>
          <p:cNvSpPr>
            <a:spLocks noGrp="1" noChangeArrowheads="1"/>
          </p:cNvSpPr>
          <p:nvPr>
            <p:ph type="sldNum" sz="quarter" idx="12"/>
          </p:nvPr>
        </p:nvSpPr>
        <p:spPr>
          <a:ln/>
        </p:spPr>
        <p:txBody>
          <a:bodyPr/>
          <a:lstStyle>
            <a:lvl1pPr>
              <a:defRPr/>
            </a:lvl1pPr>
          </a:lstStyle>
          <a:p>
            <a:pPr>
              <a:defRPr/>
            </a:pPr>
            <a:fld id="{691BA88C-C242-41E9-BCB0-5D407485481D}" type="slidenum">
              <a:rPr lang="cs-CZ" altLang="cs-CZ"/>
              <a:pPr>
                <a:defRPr/>
              </a:pPr>
              <a:t>‹#›</a:t>
            </a:fld>
            <a:endParaRPr lang="cs-CZ" altLang="cs-CZ"/>
          </a:p>
        </p:txBody>
      </p:sp>
    </p:spTree>
    <p:extLst>
      <p:ext uri="{BB962C8B-B14F-4D97-AF65-F5344CB8AC3E}">
        <p14:creationId xmlns:p14="http://schemas.microsoft.com/office/powerpoint/2010/main" val="1877474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9">
            <a:extLst>
              <a:ext uri="{FF2B5EF4-FFF2-40B4-BE49-F238E27FC236}">
                <a16:creationId xmlns:a16="http://schemas.microsoft.com/office/drawing/2014/main" id="{2D23B31E-342D-4C0A-87C6-2666C96A6EC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70">
            <a:extLst>
              <a:ext uri="{FF2B5EF4-FFF2-40B4-BE49-F238E27FC236}">
                <a16:creationId xmlns:a16="http://schemas.microsoft.com/office/drawing/2014/main" id="{35CC5254-0AD4-4FA2-A245-CCBCAEC0098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71">
            <a:extLst>
              <a:ext uri="{FF2B5EF4-FFF2-40B4-BE49-F238E27FC236}">
                <a16:creationId xmlns:a16="http://schemas.microsoft.com/office/drawing/2014/main" id="{A378CB2F-64C5-4766-A95D-F11D08A88DC0}"/>
              </a:ext>
            </a:extLst>
          </p:cNvPr>
          <p:cNvSpPr>
            <a:spLocks noGrp="1" noChangeArrowheads="1"/>
          </p:cNvSpPr>
          <p:nvPr>
            <p:ph type="sldNum" sz="quarter" idx="12"/>
          </p:nvPr>
        </p:nvSpPr>
        <p:spPr>
          <a:ln/>
        </p:spPr>
        <p:txBody>
          <a:bodyPr/>
          <a:lstStyle>
            <a:lvl1pPr>
              <a:defRPr/>
            </a:lvl1pPr>
          </a:lstStyle>
          <a:p>
            <a:pPr>
              <a:defRPr/>
            </a:pPr>
            <a:fld id="{6339F2D7-8B5D-404B-A610-0587BEDEDF32}" type="slidenum">
              <a:rPr lang="cs-CZ" altLang="cs-CZ"/>
              <a:pPr>
                <a:defRPr/>
              </a:pPr>
              <a:t>‹#›</a:t>
            </a:fld>
            <a:endParaRPr lang="cs-CZ" altLang="cs-CZ"/>
          </a:p>
        </p:txBody>
      </p:sp>
    </p:spTree>
    <p:extLst>
      <p:ext uri="{BB962C8B-B14F-4D97-AF65-F5344CB8AC3E}">
        <p14:creationId xmlns:p14="http://schemas.microsoft.com/office/powerpoint/2010/main" val="105623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69">
            <a:extLst>
              <a:ext uri="{FF2B5EF4-FFF2-40B4-BE49-F238E27FC236}">
                <a16:creationId xmlns:a16="http://schemas.microsoft.com/office/drawing/2014/main" id="{F0BBC025-3C94-4533-8B76-9A86035D3BB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0">
            <a:extLst>
              <a:ext uri="{FF2B5EF4-FFF2-40B4-BE49-F238E27FC236}">
                <a16:creationId xmlns:a16="http://schemas.microsoft.com/office/drawing/2014/main" id="{6BA7FF58-A3F2-4339-BABB-413E57195B2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71">
            <a:extLst>
              <a:ext uri="{FF2B5EF4-FFF2-40B4-BE49-F238E27FC236}">
                <a16:creationId xmlns:a16="http://schemas.microsoft.com/office/drawing/2014/main" id="{34144E76-35A8-4583-A290-DDAF578E2662}"/>
              </a:ext>
            </a:extLst>
          </p:cNvPr>
          <p:cNvSpPr>
            <a:spLocks noGrp="1" noChangeArrowheads="1"/>
          </p:cNvSpPr>
          <p:nvPr>
            <p:ph type="sldNum" sz="quarter" idx="12"/>
          </p:nvPr>
        </p:nvSpPr>
        <p:spPr>
          <a:ln/>
        </p:spPr>
        <p:txBody>
          <a:bodyPr/>
          <a:lstStyle>
            <a:lvl1pPr>
              <a:defRPr/>
            </a:lvl1pPr>
          </a:lstStyle>
          <a:p>
            <a:pPr>
              <a:defRPr/>
            </a:pPr>
            <a:fld id="{AB4578B6-D59E-414A-ABA7-401876998F07}" type="slidenum">
              <a:rPr lang="cs-CZ" altLang="cs-CZ"/>
              <a:pPr>
                <a:defRPr/>
              </a:pPr>
              <a:t>‹#›</a:t>
            </a:fld>
            <a:endParaRPr lang="cs-CZ" altLang="cs-CZ"/>
          </a:p>
        </p:txBody>
      </p:sp>
    </p:spTree>
    <p:extLst>
      <p:ext uri="{BB962C8B-B14F-4D97-AF65-F5344CB8AC3E}">
        <p14:creationId xmlns:p14="http://schemas.microsoft.com/office/powerpoint/2010/main" val="4216548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69">
            <a:extLst>
              <a:ext uri="{FF2B5EF4-FFF2-40B4-BE49-F238E27FC236}">
                <a16:creationId xmlns:a16="http://schemas.microsoft.com/office/drawing/2014/main" id="{37D34D26-9D4D-421A-9E52-DA1CD73D2A7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0">
            <a:extLst>
              <a:ext uri="{FF2B5EF4-FFF2-40B4-BE49-F238E27FC236}">
                <a16:creationId xmlns:a16="http://schemas.microsoft.com/office/drawing/2014/main" id="{B8C3923F-C578-4422-846C-D9C5CA7BB6B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71">
            <a:extLst>
              <a:ext uri="{FF2B5EF4-FFF2-40B4-BE49-F238E27FC236}">
                <a16:creationId xmlns:a16="http://schemas.microsoft.com/office/drawing/2014/main" id="{4B24EBB0-7D77-4EFF-85FC-91C691E3D14D}"/>
              </a:ext>
            </a:extLst>
          </p:cNvPr>
          <p:cNvSpPr>
            <a:spLocks noGrp="1" noChangeArrowheads="1"/>
          </p:cNvSpPr>
          <p:nvPr>
            <p:ph type="sldNum" sz="quarter" idx="12"/>
          </p:nvPr>
        </p:nvSpPr>
        <p:spPr>
          <a:ln/>
        </p:spPr>
        <p:txBody>
          <a:bodyPr/>
          <a:lstStyle>
            <a:lvl1pPr>
              <a:defRPr/>
            </a:lvl1pPr>
          </a:lstStyle>
          <a:p>
            <a:pPr>
              <a:defRPr/>
            </a:pPr>
            <a:fld id="{AFB70380-6ECA-425D-90BF-3E60B260B445}" type="slidenum">
              <a:rPr lang="cs-CZ" altLang="cs-CZ"/>
              <a:pPr>
                <a:defRPr/>
              </a:pPr>
              <a:t>‹#›</a:t>
            </a:fld>
            <a:endParaRPr lang="cs-CZ" altLang="cs-CZ"/>
          </a:p>
        </p:txBody>
      </p:sp>
    </p:spTree>
    <p:extLst>
      <p:ext uri="{BB962C8B-B14F-4D97-AF65-F5344CB8AC3E}">
        <p14:creationId xmlns:p14="http://schemas.microsoft.com/office/powerpoint/2010/main" val="1795225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Freeform 2">
            <a:extLst>
              <a:ext uri="{FF2B5EF4-FFF2-40B4-BE49-F238E27FC236}">
                <a16:creationId xmlns:a16="http://schemas.microsoft.com/office/drawing/2014/main" id="{F211DF4E-2150-4389-AF30-BC1973A42B1A}"/>
              </a:ext>
            </a:extLst>
          </p:cNvPr>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grpSp>
        <p:nvGrpSpPr>
          <p:cNvPr id="1027" name="Group 3">
            <a:extLst>
              <a:ext uri="{FF2B5EF4-FFF2-40B4-BE49-F238E27FC236}">
                <a16:creationId xmlns:a16="http://schemas.microsoft.com/office/drawing/2014/main" id="{6B2DB538-A1D9-4D86-854C-D41A2FE578C0}"/>
              </a:ext>
            </a:extLst>
          </p:cNvPr>
          <p:cNvGrpSpPr>
            <a:grpSpLocks/>
          </p:cNvGrpSpPr>
          <p:nvPr/>
        </p:nvGrpSpPr>
        <p:grpSpPr bwMode="auto">
          <a:xfrm>
            <a:off x="3175" y="4267200"/>
            <a:ext cx="9140825" cy="2590800"/>
            <a:chOff x="2" y="2688"/>
            <a:chExt cx="5758" cy="1632"/>
          </a:xfrm>
        </p:grpSpPr>
        <p:sp>
          <p:nvSpPr>
            <p:cNvPr id="1033" name="Freeform 4">
              <a:extLst>
                <a:ext uri="{FF2B5EF4-FFF2-40B4-BE49-F238E27FC236}">
                  <a16:creationId xmlns:a16="http://schemas.microsoft.com/office/drawing/2014/main" id="{ECF7B04E-09D6-442C-8832-5738C9A695D6}"/>
                </a:ext>
              </a:extLst>
            </p:cNvPr>
            <p:cNvSpPr>
              <a:spLocks/>
            </p:cNvSpPr>
            <p:nvPr/>
          </p:nvSpPr>
          <p:spPr bwMode="hidden">
            <a:xfrm>
              <a:off x="2" y="2688"/>
              <a:ext cx="5758" cy="1632"/>
            </a:xfrm>
            <a:custGeom>
              <a:avLst/>
              <a:gdLst>
                <a:gd name="T0" fmla="*/ 7800 w 5740"/>
                <a:gd name="T1" fmla="*/ 0 h 4316"/>
                <a:gd name="T2" fmla="*/ 0 w 5740"/>
                <a:gd name="T3" fmla="*/ 0 h 4316"/>
                <a:gd name="T4" fmla="*/ 0 w 5740"/>
                <a:gd name="T5" fmla="*/ 0 h 4316"/>
                <a:gd name="T6" fmla="*/ 7800 w 5740"/>
                <a:gd name="T7" fmla="*/ 0 h 4316"/>
                <a:gd name="T8" fmla="*/ 7800 w 5740"/>
                <a:gd name="T9" fmla="*/ 0 h 4316"/>
                <a:gd name="T10" fmla="*/ 780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1034" name="Group 5">
              <a:extLst>
                <a:ext uri="{FF2B5EF4-FFF2-40B4-BE49-F238E27FC236}">
                  <a16:creationId xmlns:a16="http://schemas.microsoft.com/office/drawing/2014/main" id="{8193D3CA-4B67-4A9D-B5CD-59CB299A6FF9}"/>
                </a:ext>
              </a:extLst>
            </p:cNvPr>
            <p:cNvGrpSpPr>
              <a:grpSpLocks/>
            </p:cNvGrpSpPr>
            <p:nvPr userDrawn="1"/>
          </p:nvGrpSpPr>
          <p:grpSpPr bwMode="auto">
            <a:xfrm>
              <a:off x="3528" y="3715"/>
              <a:ext cx="792" cy="521"/>
              <a:chOff x="3527" y="3715"/>
              <a:chExt cx="792" cy="521"/>
            </a:xfrm>
          </p:grpSpPr>
          <p:sp>
            <p:nvSpPr>
              <p:cNvPr id="435206" name="Oval 6">
                <a:extLst>
                  <a:ext uri="{FF2B5EF4-FFF2-40B4-BE49-F238E27FC236}">
                    <a16:creationId xmlns:a16="http://schemas.microsoft.com/office/drawing/2014/main" id="{492C92B3-98DE-4789-A182-DD5A7967B560}"/>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07" name="Oval 7">
                <a:extLst>
                  <a:ext uri="{FF2B5EF4-FFF2-40B4-BE49-F238E27FC236}">
                    <a16:creationId xmlns:a16="http://schemas.microsoft.com/office/drawing/2014/main" id="{A0740672-13B1-48D6-BAA3-D7241AE23985}"/>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08" name="Oval 8">
                <a:extLst>
                  <a:ext uri="{FF2B5EF4-FFF2-40B4-BE49-F238E27FC236}">
                    <a16:creationId xmlns:a16="http://schemas.microsoft.com/office/drawing/2014/main" id="{DDB9DB27-AE10-4CEF-8292-140CB614954D}"/>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09" name="Oval 9">
                <a:extLst>
                  <a:ext uri="{FF2B5EF4-FFF2-40B4-BE49-F238E27FC236}">
                    <a16:creationId xmlns:a16="http://schemas.microsoft.com/office/drawing/2014/main" id="{8DACF9E2-1929-4F58-904C-9359666FBD7C}"/>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10" name="Oval 10">
                <a:extLst>
                  <a:ext uri="{FF2B5EF4-FFF2-40B4-BE49-F238E27FC236}">
                    <a16:creationId xmlns:a16="http://schemas.microsoft.com/office/drawing/2014/main" id="{984135D7-290A-4C1E-B9D3-C4545640DA3E}"/>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11" name="Freeform 11">
                <a:extLst>
                  <a:ext uri="{FF2B5EF4-FFF2-40B4-BE49-F238E27FC236}">
                    <a16:creationId xmlns:a16="http://schemas.microsoft.com/office/drawing/2014/main" id="{332CAA98-EF84-4FA8-80DF-0B08882A20C6}"/>
                  </a:ext>
                </a:extLst>
              </p:cNvPr>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12" name="Freeform 12">
                <a:extLst>
                  <a:ext uri="{FF2B5EF4-FFF2-40B4-BE49-F238E27FC236}">
                    <a16:creationId xmlns:a16="http://schemas.microsoft.com/office/drawing/2014/main" id="{2D058729-2A68-4D9B-AA22-6AD9C9DCA39D}"/>
                  </a:ext>
                </a:extLst>
              </p:cNvPr>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13" name="Freeform 13">
                <a:extLst>
                  <a:ext uri="{FF2B5EF4-FFF2-40B4-BE49-F238E27FC236}">
                    <a16:creationId xmlns:a16="http://schemas.microsoft.com/office/drawing/2014/main" id="{CC9146A2-6BEA-4936-840D-FA16B8E67EC8}"/>
                  </a:ext>
                </a:extLst>
              </p:cNvPr>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14" name="Freeform 14">
                <a:extLst>
                  <a:ext uri="{FF2B5EF4-FFF2-40B4-BE49-F238E27FC236}">
                    <a16:creationId xmlns:a16="http://schemas.microsoft.com/office/drawing/2014/main" id="{E5523146-68AA-4097-8A80-6FBAE1462ED5}"/>
                  </a:ext>
                </a:extLst>
              </p:cNvPr>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15" name="Freeform 15">
                <a:extLst>
                  <a:ext uri="{FF2B5EF4-FFF2-40B4-BE49-F238E27FC236}">
                    <a16:creationId xmlns:a16="http://schemas.microsoft.com/office/drawing/2014/main" id="{4C79B8E0-C38F-440C-9E6B-7F59567CAD26}"/>
                  </a:ext>
                </a:extLst>
              </p:cNvPr>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16" name="Oval 16">
                <a:extLst>
                  <a:ext uri="{FF2B5EF4-FFF2-40B4-BE49-F238E27FC236}">
                    <a16:creationId xmlns:a16="http://schemas.microsoft.com/office/drawing/2014/main" id="{925BD73D-12A3-4A12-A274-43DF13360543}"/>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grpSp>
        <p:grpSp>
          <p:nvGrpSpPr>
            <p:cNvPr id="1035" name="Group 17">
              <a:extLst>
                <a:ext uri="{FF2B5EF4-FFF2-40B4-BE49-F238E27FC236}">
                  <a16:creationId xmlns:a16="http://schemas.microsoft.com/office/drawing/2014/main" id="{BC370DD9-0BDB-4769-9D83-BC1D6D943E27}"/>
                </a:ext>
              </a:extLst>
            </p:cNvPr>
            <p:cNvGrpSpPr>
              <a:grpSpLocks/>
            </p:cNvGrpSpPr>
            <p:nvPr userDrawn="1"/>
          </p:nvGrpSpPr>
          <p:grpSpPr bwMode="auto">
            <a:xfrm>
              <a:off x="1776" y="3631"/>
              <a:ext cx="1626" cy="683"/>
              <a:chOff x="1776" y="3631"/>
              <a:chExt cx="1626" cy="683"/>
            </a:xfrm>
          </p:grpSpPr>
          <p:sp>
            <p:nvSpPr>
              <p:cNvPr id="435218" name="Oval 18">
                <a:extLst>
                  <a:ext uri="{FF2B5EF4-FFF2-40B4-BE49-F238E27FC236}">
                    <a16:creationId xmlns:a16="http://schemas.microsoft.com/office/drawing/2014/main" id="{DE9A78FE-E1FA-422E-845F-FA0D1BE5C02F}"/>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19" name="Oval 19">
                <a:extLst>
                  <a:ext uri="{FF2B5EF4-FFF2-40B4-BE49-F238E27FC236}">
                    <a16:creationId xmlns:a16="http://schemas.microsoft.com/office/drawing/2014/main" id="{490645EC-16AD-49AD-A8C4-EB5F78D6BC60}"/>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20" name="Oval 20">
                <a:extLst>
                  <a:ext uri="{FF2B5EF4-FFF2-40B4-BE49-F238E27FC236}">
                    <a16:creationId xmlns:a16="http://schemas.microsoft.com/office/drawing/2014/main" id="{7B4DE117-2BF8-4A68-8BE4-CBAFE19C51C8}"/>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21" name="Oval 21">
                <a:extLst>
                  <a:ext uri="{FF2B5EF4-FFF2-40B4-BE49-F238E27FC236}">
                    <a16:creationId xmlns:a16="http://schemas.microsoft.com/office/drawing/2014/main" id="{C04DF477-E89F-4CB1-BC34-D412843C6583}"/>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22" name="Oval 22">
                <a:extLst>
                  <a:ext uri="{FF2B5EF4-FFF2-40B4-BE49-F238E27FC236}">
                    <a16:creationId xmlns:a16="http://schemas.microsoft.com/office/drawing/2014/main" id="{67FA03E0-0CDC-4827-A23A-67E45EE8E639}"/>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23" name="Oval 23">
                <a:extLst>
                  <a:ext uri="{FF2B5EF4-FFF2-40B4-BE49-F238E27FC236}">
                    <a16:creationId xmlns:a16="http://schemas.microsoft.com/office/drawing/2014/main" id="{4B3746D3-1D86-4D5C-BD08-0C76BC25345D}"/>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24" name="Oval 24">
                <a:extLst>
                  <a:ext uri="{FF2B5EF4-FFF2-40B4-BE49-F238E27FC236}">
                    <a16:creationId xmlns:a16="http://schemas.microsoft.com/office/drawing/2014/main" id="{DDCC80D7-55BB-4898-B7AE-134C38289867}"/>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25" name="Oval 25">
                <a:extLst>
                  <a:ext uri="{FF2B5EF4-FFF2-40B4-BE49-F238E27FC236}">
                    <a16:creationId xmlns:a16="http://schemas.microsoft.com/office/drawing/2014/main" id="{E5C56C22-1E47-41A2-8177-000DC318A835}"/>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26" name="Freeform 26">
                <a:extLst>
                  <a:ext uri="{FF2B5EF4-FFF2-40B4-BE49-F238E27FC236}">
                    <a16:creationId xmlns:a16="http://schemas.microsoft.com/office/drawing/2014/main" id="{3030E209-FD3D-4C43-86C6-293B5F77E986}"/>
                  </a:ext>
                </a:extLst>
              </p:cNvPr>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27" name="Freeform 27">
                <a:extLst>
                  <a:ext uri="{FF2B5EF4-FFF2-40B4-BE49-F238E27FC236}">
                    <a16:creationId xmlns:a16="http://schemas.microsoft.com/office/drawing/2014/main" id="{CCF97D08-68CE-4350-8D18-BBB3514075C8}"/>
                  </a:ext>
                </a:extLst>
              </p:cNvPr>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28" name="Freeform 28">
                <a:extLst>
                  <a:ext uri="{FF2B5EF4-FFF2-40B4-BE49-F238E27FC236}">
                    <a16:creationId xmlns:a16="http://schemas.microsoft.com/office/drawing/2014/main" id="{A6CE0382-EB4E-47DC-BC32-16FDC4E53A2F}"/>
                  </a:ext>
                </a:extLst>
              </p:cNvPr>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29" name="Freeform 29">
                <a:extLst>
                  <a:ext uri="{FF2B5EF4-FFF2-40B4-BE49-F238E27FC236}">
                    <a16:creationId xmlns:a16="http://schemas.microsoft.com/office/drawing/2014/main" id="{871E6D91-8D2A-4817-A286-D02CAE97681B}"/>
                  </a:ext>
                </a:extLst>
              </p:cNvPr>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1079" name="Freeform 30">
                <a:extLst>
                  <a:ext uri="{FF2B5EF4-FFF2-40B4-BE49-F238E27FC236}">
                    <a16:creationId xmlns:a16="http://schemas.microsoft.com/office/drawing/2014/main" id="{01DA387B-40CE-4EBD-8CEB-1ECCE9771D86}"/>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80" name="Freeform 31">
                <a:extLst>
                  <a:ext uri="{FF2B5EF4-FFF2-40B4-BE49-F238E27FC236}">
                    <a16:creationId xmlns:a16="http://schemas.microsoft.com/office/drawing/2014/main" id="{065075BB-E751-42B1-A8F7-FE90651EFA3F}"/>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5232" name="Freeform 32">
                <a:extLst>
                  <a:ext uri="{FF2B5EF4-FFF2-40B4-BE49-F238E27FC236}">
                    <a16:creationId xmlns:a16="http://schemas.microsoft.com/office/drawing/2014/main" id="{CC60C3D6-5CBB-4B0A-A505-4C142F02175F}"/>
                  </a:ext>
                </a:extLst>
              </p:cNvPr>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33" name="Freeform 33">
                <a:extLst>
                  <a:ext uri="{FF2B5EF4-FFF2-40B4-BE49-F238E27FC236}">
                    <a16:creationId xmlns:a16="http://schemas.microsoft.com/office/drawing/2014/main" id="{794E34AF-B7E2-419D-BBD6-7FB28626D7B0}"/>
                  </a:ext>
                </a:extLst>
              </p:cNvPr>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34" name="Freeform 34">
                <a:extLst>
                  <a:ext uri="{FF2B5EF4-FFF2-40B4-BE49-F238E27FC236}">
                    <a16:creationId xmlns:a16="http://schemas.microsoft.com/office/drawing/2014/main" id="{C6A67A30-D9F7-4542-895E-DB918FE11136}"/>
                  </a:ext>
                </a:extLst>
              </p:cNvPr>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1084" name="Freeform 35">
                <a:extLst>
                  <a:ext uri="{FF2B5EF4-FFF2-40B4-BE49-F238E27FC236}">
                    <a16:creationId xmlns:a16="http://schemas.microsoft.com/office/drawing/2014/main" id="{86066A6A-3F21-40B7-9757-23B62E5D34E2}"/>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1036" name="Group 36">
              <a:extLst>
                <a:ext uri="{FF2B5EF4-FFF2-40B4-BE49-F238E27FC236}">
                  <a16:creationId xmlns:a16="http://schemas.microsoft.com/office/drawing/2014/main" id="{CD75D3E9-6CA1-4121-A634-41AD51B42D8C}"/>
                </a:ext>
              </a:extLst>
            </p:cNvPr>
            <p:cNvGrpSpPr>
              <a:grpSpLocks/>
            </p:cNvGrpSpPr>
            <p:nvPr userDrawn="1"/>
          </p:nvGrpSpPr>
          <p:grpSpPr bwMode="auto">
            <a:xfrm>
              <a:off x="4128" y="3360"/>
              <a:ext cx="1351" cy="821"/>
              <a:chOff x="4128" y="3360"/>
              <a:chExt cx="1351" cy="821"/>
            </a:xfrm>
          </p:grpSpPr>
          <p:sp>
            <p:nvSpPr>
              <p:cNvPr id="435237" name="Freeform 37">
                <a:extLst>
                  <a:ext uri="{FF2B5EF4-FFF2-40B4-BE49-F238E27FC236}">
                    <a16:creationId xmlns:a16="http://schemas.microsoft.com/office/drawing/2014/main" id="{786CCEF1-0D7E-4274-B0DE-571DE1D76883}"/>
                  </a:ext>
                </a:extLst>
              </p:cNvPr>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38" name="Freeform 38">
                <a:extLst>
                  <a:ext uri="{FF2B5EF4-FFF2-40B4-BE49-F238E27FC236}">
                    <a16:creationId xmlns:a16="http://schemas.microsoft.com/office/drawing/2014/main" id="{2A10FDCE-3A46-4BA7-AE72-D8F2BAD634DB}"/>
                  </a:ext>
                </a:extLst>
              </p:cNvPr>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39" name="Freeform 39">
                <a:extLst>
                  <a:ext uri="{FF2B5EF4-FFF2-40B4-BE49-F238E27FC236}">
                    <a16:creationId xmlns:a16="http://schemas.microsoft.com/office/drawing/2014/main" id="{D7B704F7-9A6F-426B-8725-CDB01BD054C3}"/>
                  </a:ext>
                </a:extLst>
              </p:cNvPr>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40" name="Freeform 40">
                <a:extLst>
                  <a:ext uri="{FF2B5EF4-FFF2-40B4-BE49-F238E27FC236}">
                    <a16:creationId xmlns:a16="http://schemas.microsoft.com/office/drawing/2014/main" id="{664E2660-B21D-4BC7-BB57-BFADE56745ED}"/>
                  </a:ext>
                </a:extLst>
              </p:cNvPr>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41" name="Freeform 41">
                <a:extLst>
                  <a:ext uri="{FF2B5EF4-FFF2-40B4-BE49-F238E27FC236}">
                    <a16:creationId xmlns:a16="http://schemas.microsoft.com/office/drawing/2014/main" id="{F74A87F1-3407-4DFF-8B7B-AB8F5DADECB0}"/>
                  </a:ext>
                </a:extLst>
              </p:cNvPr>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42" name="Freeform 42">
                <a:extLst>
                  <a:ext uri="{FF2B5EF4-FFF2-40B4-BE49-F238E27FC236}">
                    <a16:creationId xmlns:a16="http://schemas.microsoft.com/office/drawing/2014/main" id="{42D5B06A-E849-4C90-8B98-E7B029261B1D}"/>
                  </a:ext>
                </a:extLst>
              </p:cNvPr>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43" name="Freeform 43">
                <a:extLst>
                  <a:ext uri="{FF2B5EF4-FFF2-40B4-BE49-F238E27FC236}">
                    <a16:creationId xmlns:a16="http://schemas.microsoft.com/office/drawing/2014/main" id="{56A1A962-EEAD-4285-A76C-0FE8719A845A}"/>
                  </a:ext>
                </a:extLst>
              </p:cNvPr>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1057" name="Freeform 44">
                <a:extLst>
                  <a:ext uri="{FF2B5EF4-FFF2-40B4-BE49-F238E27FC236}">
                    <a16:creationId xmlns:a16="http://schemas.microsoft.com/office/drawing/2014/main" id="{4226B02E-0075-487C-B417-96645A3D9EF9}"/>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5245" name="Freeform 45">
                <a:extLst>
                  <a:ext uri="{FF2B5EF4-FFF2-40B4-BE49-F238E27FC236}">
                    <a16:creationId xmlns:a16="http://schemas.microsoft.com/office/drawing/2014/main" id="{72818108-2FFE-4EE1-85C1-301E8F1D1313}"/>
                  </a:ext>
                </a:extLst>
              </p:cNvPr>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46" name="Freeform 46">
                <a:extLst>
                  <a:ext uri="{FF2B5EF4-FFF2-40B4-BE49-F238E27FC236}">
                    <a16:creationId xmlns:a16="http://schemas.microsoft.com/office/drawing/2014/main" id="{9DE080C9-5FBD-46A2-A8BB-123B5C0D6199}"/>
                  </a:ext>
                </a:extLst>
              </p:cNvPr>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47" name="Freeform 47">
                <a:extLst>
                  <a:ext uri="{FF2B5EF4-FFF2-40B4-BE49-F238E27FC236}">
                    <a16:creationId xmlns:a16="http://schemas.microsoft.com/office/drawing/2014/main" id="{6B4A83F8-7861-4EDF-9669-3E692D1126BD}"/>
                  </a:ext>
                </a:extLst>
              </p:cNvPr>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a:p>
            </p:txBody>
          </p:sp>
          <p:sp>
            <p:nvSpPr>
              <p:cNvPr id="435248" name="Oval 48">
                <a:extLst>
                  <a:ext uri="{FF2B5EF4-FFF2-40B4-BE49-F238E27FC236}">
                    <a16:creationId xmlns:a16="http://schemas.microsoft.com/office/drawing/2014/main" id="{F4954841-91FB-49F0-AF34-2101600129CB}"/>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49" name="Oval 49">
                <a:extLst>
                  <a:ext uri="{FF2B5EF4-FFF2-40B4-BE49-F238E27FC236}">
                    <a16:creationId xmlns:a16="http://schemas.microsoft.com/office/drawing/2014/main" id="{4F7D6633-415E-4D78-9D28-665F896C0E15}"/>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50" name="Oval 50">
                <a:extLst>
                  <a:ext uri="{FF2B5EF4-FFF2-40B4-BE49-F238E27FC236}">
                    <a16:creationId xmlns:a16="http://schemas.microsoft.com/office/drawing/2014/main" id="{5CB105DD-EDD1-4AA8-8D5F-36BABE9F070F}"/>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51" name="Oval 51">
                <a:extLst>
                  <a:ext uri="{FF2B5EF4-FFF2-40B4-BE49-F238E27FC236}">
                    <a16:creationId xmlns:a16="http://schemas.microsoft.com/office/drawing/2014/main" id="{55AF8B7F-DB33-4046-BBB3-4697B9B4432D}"/>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52" name="Oval 52">
                <a:extLst>
                  <a:ext uri="{FF2B5EF4-FFF2-40B4-BE49-F238E27FC236}">
                    <a16:creationId xmlns:a16="http://schemas.microsoft.com/office/drawing/2014/main" id="{F479EC60-89DB-4E8F-88BB-E6F364527450}"/>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sp>
            <p:nvSpPr>
              <p:cNvPr id="435253" name="Oval 53">
                <a:extLst>
                  <a:ext uri="{FF2B5EF4-FFF2-40B4-BE49-F238E27FC236}">
                    <a16:creationId xmlns:a16="http://schemas.microsoft.com/office/drawing/2014/main" id="{12716ECA-2041-40CB-85C3-B7F16FB0D159}"/>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a:p>
            </p:txBody>
          </p:sp>
        </p:grpSp>
        <p:grpSp>
          <p:nvGrpSpPr>
            <p:cNvPr id="1037" name="Group 54">
              <a:extLst>
                <a:ext uri="{FF2B5EF4-FFF2-40B4-BE49-F238E27FC236}">
                  <a16:creationId xmlns:a16="http://schemas.microsoft.com/office/drawing/2014/main" id="{962E10A2-400B-4596-854E-1E5DF46104EE}"/>
                </a:ext>
              </a:extLst>
            </p:cNvPr>
            <p:cNvGrpSpPr>
              <a:grpSpLocks/>
            </p:cNvGrpSpPr>
            <p:nvPr userDrawn="1"/>
          </p:nvGrpSpPr>
          <p:grpSpPr bwMode="auto">
            <a:xfrm>
              <a:off x="5280" y="3024"/>
              <a:ext cx="425" cy="258"/>
              <a:chOff x="5280" y="3024"/>
              <a:chExt cx="425" cy="258"/>
            </a:xfrm>
          </p:grpSpPr>
          <p:sp>
            <p:nvSpPr>
              <p:cNvPr id="1038" name="Freeform 55">
                <a:extLst>
                  <a:ext uri="{FF2B5EF4-FFF2-40B4-BE49-F238E27FC236}">
                    <a16:creationId xmlns:a16="http://schemas.microsoft.com/office/drawing/2014/main" id="{59B94938-C5C2-4CC1-BCDB-12A4EA14A0EE}"/>
                  </a:ext>
                </a:extLst>
              </p:cNvPr>
              <p:cNvSpPr>
                <a:spLocks/>
              </p:cNvSpPr>
              <p:nvPr/>
            </p:nvSpPr>
            <p:spPr bwMode="hidden">
              <a:xfrm>
                <a:off x="5280" y="3186"/>
                <a:ext cx="383" cy="96"/>
              </a:xfrm>
              <a:custGeom>
                <a:avLst/>
                <a:gdLst>
                  <a:gd name="T0" fmla="*/ 30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307 w 382"/>
                  <a:gd name="T19" fmla="*/ 96 h 96"/>
                  <a:gd name="T20" fmla="*/ 361 w 382"/>
                  <a:gd name="T21" fmla="*/ 90 h 96"/>
                  <a:gd name="T22" fmla="*/ 409 w 382"/>
                  <a:gd name="T23" fmla="*/ 84 h 96"/>
                  <a:gd name="T24" fmla="*/ 450 w 382"/>
                  <a:gd name="T25" fmla="*/ 66 h 96"/>
                  <a:gd name="T26" fmla="*/ 480 w 382"/>
                  <a:gd name="T27" fmla="*/ 42 h 96"/>
                  <a:gd name="T28" fmla="*/ 474 w 382"/>
                  <a:gd name="T29" fmla="*/ 42 h 96"/>
                  <a:gd name="T30" fmla="*/ 444 w 382"/>
                  <a:gd name="T31" fmla="*/ 66 h 96"/>
                  <a:gd name="T32" fmla="*/ 403 w 382"/>
                  <a:gd name="T33" fmla="*/ 78 h 96"/>
                  <a:gd name="T34" fmla="*/ 361 w 382"/>
                  <a:gd name="T35" fmla="*/ 90 h 96"/>
                  <a:gd name="T36" fmla="*/ 307 w 382"/>
                  <a:gd name="T37" fmla="*/ 96 h 96"/>
                  <a:gd name="T38" fmla="*/ 30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39" name="Freeform 56">
                <a:extLst>
                  <a:ext uri="{FF2B5EF4-FFF2-40B4-BE49-F238E27FC236}">
                    <a16:creationId xmlns:a16="http://schemas.microsoft.com/office/drawing/2014/main" id="{775E32DC-9BCA-4FB9-96A8-9FA81D3684E8}"/>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0" name="Freeform 57">
                <a:extLst>
                  <a:ext uri="{FF2B5EF4-FFF2-40B4-BE49-F238E27FC236}">
                    <a16:creationId xmlns:a16="http://schemas.microsoft.com/office/drawing/2014/main" id="{D1932CD8-8179-41E3-A1B6-C52387DE3252}"/>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1" name="Freeform 58">
                <a:extLst>
                  <a:ext uri="{FF2B5EF4-FFF2-40B4-BE49-F238E27FC236}">
                    <a16:creationId xmlns:a16="http://schemas.microsoft.com/office/drawing/2014/main" id="{5F8E480C-DC0E-4D26-925E-34310C7D5E2A}"/>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2" name="Freeform 59">
                <a:extLst>
                  <a:ext uri="{FF2B5EF4-FFF2-40B4-BE49-F238E27FC236}">
                    <a16:creationId xmlns:a16="http://schemas.microsoft.com/office/drawing/2014/main" id="{B2A741CB-CF6A-4626-B12C-6ABF2233C630}"/>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3" name="Freeform 60">
                <a:extLst>
                  <a:ext uri="{FF2B5EF4-FFF2-40B4-BE49-F238E27FC236}">
                    <a16:creationId xmlns:a16="http://schemas.microsoft.com/office/drawing/2014/main" id="{5990EAF8-D9FF-4348-8673-29DA6EC8E2AC}"/>
                  </a:ext>
                </a:extLst>
              </p:cNvPr>
              <p:cNvSpPr>
                <a:spLocks/>
              </p:cNvSpPr>
              <p:nvPr/>
            </p:nvSpPr>
            <p:spPr bwMode="hidden">
              <a:xfrm>
                <a:off x="5489" y="3042"/>
                <a:ext cx="186" cy="210"/>
              </a:xfrm>
              <a:custGeom>
                <a:avLst/>
                <a:gdLst>
                  <a:gd name="T0" fmla="*/ 0 w 185"/>
                  <a:gd name="T1" fmla="*/ 6 h 210"/>
                  <a:gd name="T2" fmla="*/ 66 w 185"/>
                  <a:gd name="T3" fmla="*/ 12 h 210"/>
                  <a:gd name="T4" fmla="*/ 217 w 185"/>
                  <a:gd name="T5" fmla="*/ 36 h 210"/>
                  <a:gd name="T6" fmla="*/ 253 w 185"/>
                  <a:gd name="T7" fmla="*/ 72 h 210"/>
                  <a:gd name="T8" fmla="*/ 259 w 185"/>
                  <a:gd name="T9" fmla="*/ 90 h 210"/>
                  <a:gd name="T10" fmla="*/ 265 w 185"/>
                  <a:gd name="T11" fmla="*/ 114 h 210"/>
                  <a:gd name="T12" fmla="*/ 259 w 185"/>
                  <a:gd name="T13" fmla="*/ 138 h 210"/>
                  <a:gd name="T14" fmla="*/ 247 w 185"/>
                  <a:gd name="T15" fmla="*/ 162 h 210"/>
                  <a:gd name="T16" fmla="*/ 217 w 185"/>
                  <a:gd name="T17" fmla="*/ 180 h 210"/>
                  <a:gd name="T18" fmla="*/ 90 w 185"/>
                  <a:gd name="T19" fmla="*/ 198 h 210"/>
                  <a:gd name="T20" fmla="*/ 194 w 185"/>
                  <a:gd name="T21" fmla="*/ 210 h 210"/>
                  <a:gd name="T22" fmla="*/ 229 w 185"/>
                  <a:gd name="T23" fmla="*/ 192 h 210"/>
                  <a:gd name="T24" fmla="*/ 259 w 185"/>
                  <a:gd name="T25" fmla="*/ 168 h 210"/>
                  <a:gd name="T26" fmla="*/ 277 w 185"/>
                  <a:gd name="T27" fmla="*/ 144 h 210"/>
                  <a:gd name="T28" fmla="*/ 288 w 185"/>
                  <a:gd name="T29" fmla="*/ 114 h 210"/>
                  <a:gd name="T30" fmla="*/ 277 w 185"/>
                  <a:gd name="T31" fmla="*/ 90 h 210"/>
                  <a:gd name="T32" fmla="*/ 271 w 185"/>
                  <a:gd name="T33" fmla="*/ 66 h 210"/>
                  <a:gd name="T34" fmla="*/ 253 w 185"/>
                  <a:gd name="T35" fmla="*/ 48 h 210"/>
                  <a:gd name="T36" fmla="*/ 22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4" name="Freeform 61">
                <a:extLst>
                  <a:ext uri="{FF2B5EF4-FFF2-40B4-BE49-F238E27FC236}">
                    <a16:creationId xmlns:a16="http://schemas.microsoft.com/office/drawing/2014/main" id="{F1B9FCC5-75DE-4E76-9AD8-74A99FC6CD18}"/>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1045" name="Group 62">
                <a:extLst>
                  <a:ext uri="{FF2B5EF4-FFF2-40B4-BE49-F238E27FC236}">
                    <a16:creationId xmlns:a16="http://schemas.microsoft.com/office/drawing/2014/main" id="{4183CF35-CB33-4CD5-9F5D-9F18BA48B870}"/>
                  </a:ext>
                </a:extLst>
              </p:cNvPr>
              <p:cNvGrpSpPr>
                <a:grpSpLocks/>
              </p:cNvGrpSpPr>
              <p:nvPr/>
            </p:nvGrpSpPr>
            <p:grpSpPr bwMode="auto">
              <a:xfrm>
                <a:off x="5381" y="3085"/>
                <a:ext cx="227" cy="132"/>
                <a:chOff x="5381" y="3085"/>
                <a:chExt cx="227" cy="132"/>
              </a:xfrm>
            </p:grpSpPr>
            <p:sp>
              <p:nvSpPr>
                <p:cNvPr id="1046" name="Oval 63">
                  <a:extLst>
                    <a:ext uri="{FF2B5EF4-FFF2-40B4-BE49-F238E27FC236}">
                      <a16:creationId xmlns:a16="http://schemas.microsoft.com/office/drawing/2014/main" id="{6E647E04-19C0-4FD1-951E-C7DFC8C1BFBD}"/>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cs-CZ" altLang="cs-CZ"/>
                </a:p>
              </p:txBody>
            </p:sp>
            <p:sp>
              <p:nvSpPr>
                <p:cNvPr id="1047" name="Oval 64">
                  <a:extLst>
                    <a:ext uri="{FF2B5EF4-FFF2-40B4-BE49-F238E27FC236}">
                      <a16:creationId xmlns:a16="http://schemas.microsoft.com/office/drawing/2014/main" id="{9774AA36-2EC2-475D-B970-3FE0EA44FBFB}"/>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cs-CZ" altLang="cs-CZ"/>
                </a:p>
              </p:txBody>
            </p:sp>
            <p:sp>
              <p:nvSpPr>
                <p:cNvPr id="1048" name="Oval 65">
                  <a:extLst>
                    <a:ext uri="{FF2B5EF4-FFF2-40B4-BE49-F238E27FC236}">
                      <a16:creationId xmlns:a16="http://schemas.microsoft.com/office/drawing/2014/main" id="{705A8265-2303-4E01-9E20-C5AC4B10A8CF}"/>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cs-CZ" altLang="cs-CZ"/>
                </a:p>
              </p:txBody>
            </p:sp>
            <p:sp>
              <p:nvSpPr>
                <p:cNvPr id="1049" name="Oval 66">
                  <a:extLst>
                    <a:ext uri="{FF2B5EF4-FFF2-40B4-BE49-F238E27FC236}">
                      <a16:creationId xmlns:a16="http://schemas.microsoft.com/office/drawing/2014/main" id="{23088AD7-6751-46B8-9230-1C66E63466CC}"/>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cs-CZ" altLang="cs-CZ"/>
                </a:p>
              </p:txBody>
            </p:sp>
          </p:grpSp>
        </p:grpSp>
      </p:grpSp>
      <p:sp>
        <p:nvSpPr>
          <p:cNvPr id="435267" name="Rectangle 67">
            <a:extLst>
              <a:ext uri="{FF2B5EF4-FFF2-40B4-BE49-F238E27FC236}">
                <a16:creationId xmlns:a16="http://schemas.microsoft.com/office/drawing/2014/main" id="{DFD2FE60-81EC-428E-8FE4-04DF986F6BA1}"/>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cs-CZ" altLang="cs-CZ"/>
              <a:t>Klepnutím lze upravit styl předlohy nadpisů.</a:t>
            </a:r>
          </a:p>
        </p:txBody>
      </p:sp>
      <p:sp>
        <p:nvSpPr>
          <p:cNvPr id="435268" name="Rectangle 68">
            <a:extLst>
              <a:ext uri="{FF2B5EF4-FFF2-40B4-BE49-F238E27FC236}">
                <a16:creationId xmlns:a16="http://schemas.microsoft.com/office/drawing/2014/main" id="{27182721-D373-4A2D-B713-C5B6892F5A7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35269" name="Rectangle 69">
            <a:extLst>
              <a:ext uri="{FF2B5EF4-FFF2-40B4-BE49-F238E27FC236}">
                <a16:creationId xmlns:a16="http://schemas.microsoft.com/office/drawing/2014/main" id="{793F6B47-F29A-4234-9CF8-3E4648DD95A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cs-CZ" altLang="cs-CZ"/>
          </a:p>
        </p:txBody>
      </p:sp>
      <p:sp>
        <p:nvSpPr>
          <p:cNvPr id="435270" name="Rectangle 70">
            <a:extLst>
              <a:ext uri="{FF2B5EF4-FFF2-40B4-BE49-F238E27FC236}">
                <a16:creationId xmlns:a16="http://schemas.microsoft.com/office/drawing/2014/main" id="{CC6E78C5-9C82-41E9-8917-DB55046F7CE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cs-CZ" altLang="cs-CZ"/>
          </a:p>
        </p:txBody>
      </p:sp>
      <p:sp>
        <p:nvSpPr>
          <p:cNvPr id="435271" name="Rectangle 71">
            <a:extLst>
              <a:ext uri="{FF2B5EF4-FFF2-40B4-BE49-F238E27FC236}">
                <a16:creationId xmlns:a16="http://schemas.microsoft.com/office/drawing/2014/main" id="{FAF62FB3-614B-49D8-99B6-BF2714E0B7C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75C4CDA3-5FC4-4313-A619-18725BE26EAA}" type="slidenum">
              <a:rPr lang="cs-CZ" altLang="cs-CZ"/>
              <a:pPr>
                <a:defRPr/>
              </a:pPr>
              <a:t>‹#›</a:t>
            </a:fld>
            <a:endParaRPr lang="cs-CZ" altLang="cs-CZ"/>
          </a:p>
        </p:txBody>
      </p:sp>
    </p:spTree>
  </p:cSld>
  <p:clrMap bg1="dk2" tx1="lt1" bg2="dk1" tx2="lt2" accent1="accent1" accent2="accent2" accent3="accent3" accent4="accent4" accent5="accent5" accent6="accent6" hlink="hlink" folHlink="folHlink"/>
  <p:sldLayoutIdLst>
    <p:sldLayoutId id="2147484896" r:id="rId1"/>
    <p:sldLayoutId id="2147484886" r:id="rId2"/>
    <p:sldLayoutId id="2147484887" r:id="rId3"/>
    <p:sldLayoutId id="2147484888" r:id="rId4"/>
    <p:sldLayoutId id="2147484889" r:id="rId5"/>
    <p:sldLayoutId id="2147484890" r:id="rId6"/>
    <p:sldLayoutId id="2147484891" r:id="rId7"/>
    <p:sldLayoutId id="2147484892" r:id="rId8"/>
    <p:sldLayoutId id="2147484893" r:id="rId9"/>
    <p:sldLayoutId id="2147484894" r:id="rId10"/>
    <p:sldLayoutId id="2147484895" r:id="rId11"/>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3.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4" name="Rectangle 4">
            <a:extLst>
              <a:ext uri="{FF2B5EF4-FFF2-40B4-BE49-F238E27FC236}">
                <a16:creationId xmlns:a16="http://schemas.microsoft.com/office/drawing/2014/main" id="{B8D8C25D-67D5-4197-BA91-7770D917E404}"/>
              </a:ext>
            </a:extLst>
          </p:cNvPr>
          <p:cNvSpPr>
            <a:spLocks noGrp="1" noChangeArrowheads="1"/>
          </p:cNvSpPr>
          <p:nvPr>
            <p:ph type="ctrTitle" sz="quarter"/>
          </p:nvPr>
        </p:nvSpPr>
        <p:spPr>
          <a:xfrm>
            <a:off x="539750" y="365125"/>
            <a:ext cx="7772400" cy="1736725"/>
          </a:xfrm>
        </p:spPr>
        <p:txBody>
          <a:bodyPr/>
          <a:lstStyle/>
          <a:p>
            <a:pPr eaLnBrk="1" hangingPunct="1">
              <a:defRPr/>
            </a:pPr>
            <a:r>
              <a:rPr lang="cs-CZ" altLang="cs-CZ" dirty="0"/>
              <a:t>Voda a zdraví</a:t>
            </a:r>
          </a:p>
        </p:txBody>
      </p:sp>
      <p:sp>
        <p:nvSpPr>
          <p:cNvPr id="2" name="Podnadpis 1">
            <a:extLst>
              <a:ext uri="{FF2B5EF4-FFF2-40B4-BE49-F238E27FC236}">
                <a16:creationId xmlns:a16="http://schemas.microsoft.com/office/drawing/2014/main" id="{0BD9DB5B-2623-419F-A4E9-5A79A7F2C4D8}"/>
              </a:ext>
            </a:extLst>
          </p:cNvPr>
          <p:cNvSpPr>
            <a:spLocks noGrp="1"/>
          </p:cNvSpPr>
          <p:nvPr>
            <p:ph type="subTitle" sz="quarter" idx="1"/>
          </p:nvPr>
        </p:nvSpPr>
        <p:spPr>
          <a:xfrm>
            <a:off x="1331913" y="4883150"/>
            <a:ext cx="6400800" cy="1752600"/>
          </a:xfrm>
        </p:spPr>
        <p:txBody>
          <a:bodyPr/>
          <a:lstStyle/>
          <a:p>
            <a:pPr>
              <a:defRPr/>
            </a:pPr>
            <a:r>
              <a:rPr lang="cs-CZ" sz="2000" dirty="0"/>
              <a:t>Doc. Ing. Martin Krsek, CSc</a:t>
            </a:r>
          </a:p>
          <a:p>
            <a:pPr>
              <a:defRPr/>
            </a:pPr>
            <a:r>
              <a:rPr lang="cs-CZ" sz="2000" dirty="0"/>
              <a:t>  RNDr. Danuše Lefnerová, Ph.D</a:t>
            </a:r>
          </a:p>
        </p:txBody>
      </p:sp>
      <p:pic>
        <p:nvPicPr>
          <p:cNvPr id="4100" name="Obrázek 2">
            <a:extLst>
              <a:ext uri="{FF2B5EF4-FFF2-40B4-BE49-F238E27FC236}">
                <a16:creationId xmlns:a16="http://schemas.microsoft.com/office/drawing/2014/main" id="{4392E5A2-F13B-4DD0-A8D0-49020F9BC1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133600"/>
            <a:ext cx="36226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Obrázek 3">
            <a:extLst>
              <a:ext uri="{FF2B5EF4-FFF2-40B4-BE49-F238E27FC236}">
                <a16:creationId xmlns:a16="http://schemas.microsoft.com/office/drawing/2014/main" id="{E389BE23-9BDC-45F1-88D5-3285702BC3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133600"/>
            <a:ext cx="3754437"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id="{CDD7541C-098B-44F5-A899-5E3898316E9A}"/>
              </a:ext>
            </a:extLst>
          </p:cNvPr>
          <p:cNvSpPr>
            <a:spLocks noGrp="1" noChangeArrowheads="1"/>
          </p:cNvSpPr>
          <p:nvPr>
            <p:ph type="title"/>
          </p:nvPr>
        </p:nvSpPr>
        <p:spPr/>
        <p:txBody>
          <a:bodyPr/>
          <a:lstStyle/>
          <a:p>
            <a:pPr algn="l" eaLnBrk="1" hangingPunct="1">
              <a:defRPr/>
            </a:pPr>
            <a:r>
              <a:rPr lang="cs-CZ" altLang="cs-CZ" sz="3600" dirty="0" err="1">
                <a:solidFill>
                  <a:srgbClr val="FFCC00"/>
                </a:solidFill>
              </a:rPr>
              <a:t>Multibariérový</a:t>
            </a:r>
            <a:r>
              <a:rPr lang="cs-CZ" altLang="cs-CZ" sz="3600" dirty="0">
                <a:solidFill>
                  <a:srgbClr val="FFCC00"/>
                </a:solidFill>
              </a:rPr>
              <a:t> přístup</a:t>
            </a:r>
            <a:endParaRPr lang="cs-CZ" altLang="cs-CZ" sz="3200" dirty="0">
              <a:solidFill>
                <a:srgbClr val="FFCC00"/>
              </a:solidFill>
            </a:endParaRPr>
          </a:p>
        </p:txBody>
      </p:sp>
      <p:sp>
        <p:nvSpPr>
          <p:cNvPr id="453635" name="Rectangle 3">
            <a:extLst>
              <a:ext uri="{FF2B5EF4-FFF2-40B4-BE49-F238E27FC236}">
                <a16:creationId xmlns:a16="http://schemas.microsoft.com/office/drawing/2014/main" id="{F437419A-590A-4F8A-85A0-4FC4DEA7F618}"/>
              </a:ext>
            </a:extLst>
          </p:cNvPr>
          <p:cNvSpPr>
            <a:spLocks noGrp="1" noChangeArrowheads="1"/>
          </p:cNvSpPr>
          <p:nvPr>
            <p:ph type="body" idx="1"/>
          </p:nvPr>
        </p:nvSpPr>
        <p:spPr/>
        <p:txBody>
          <a:bodyPr/>
          <a:lstStyle/>
          <a:p>
            <a:pPr eaLnBrk="1" hangingPunct="1">
              <a:defRPr/>
            </a:pPr>
            <a:r>
              <a:rPr lang="cs-CZ" altLang="cs-CZ" sz="2400">
                <a:solidFill>
                  <a:srgbClr val="FFFF00"/>
                </a:solidFill>
              </a:rPr>
              <a:t>Pro zajištění mikrobiologické nezávadnosti vody je nutné uplatňovat:</a:t>
            </a:r>
          </a:p>
          <a:p>
            <a:pPr eaLnBrk="1" hangingPunct="1">
              <a:defRPr/>
            </a:pPr>
            <a:endParaRPr lang="cs-CZ" altLang="cs-CZ" sz="2400">
              <a:solidFill>
                <a:srgbClr val="FFFF00"/>
              </a:solidFill>
            </a:endParaRPr>
          </a:p>
          <a:p>
            <a:pPr eaLnBrk="1" hangingPunct="1">
              <a:defRPr/>
            </a:pPr>
            <a:r>
              <a:rPr lang="cs-CZ" altLang="cs-CZ" sz="2400">
                <a:solidFill>
                  <a:srgbClr val="FFFF00"/>
                </a:solidFill>
              </a:rPr>
              <a:t>1. bariéra</a:t>
            </a:r>
            <a:r>
              <a:rPr lang="cs-CZ" altLang="cs-CZ" sz="2400"/>
              <a:t> – důsledná ochrana zdroje surové vody (funkční ochranné pásmo)</a:t>
            </a:r>
          </a:p>
          <a:p>
            <a:pPr eaLnBrk="1" hangingPunct="1">
              <a:defRPr/>
            </a:pPr>
            <a:r>
              <a:rPr lang="cs-CZ" altLang="cs-CZ" sz="2400">
                <a:solidFill>
                  <a:srgbClr val="FFFF00"/>
                </a:solidFill>
              </a:rPr>
              <a:t>2. bariéra</a:t>
            </a:r>
            <a:r>
              <a:rPr lang="cs-CZ" altLang="cs-CZ" sz="2400"/>
              <a:t> -  použití takové technologie úpravy vody,   </a:t>
            </a:r>
          </a:p>
          <a:p>
            <a:pPr eaLnBrk="1" hangingPunct="1">
              <a:defRPr/>
            </a:pPr>
            <a:r>
              <a:rPr lang="cs-CZ" altLang="cs-CZ" sz="2400"/>
              <a:t>která odpovídá kvalitě surové vody</a:t>
            </a:r>
          </a:p>
          <a:p>
            <a:pPr eaLnBrk="1" hangingPunct="1">
              <a:defRPr/>
            </a:pPr>
            <a:r>
              <a:rPr lang="cs-CZ" altLang="cs-CZ" sz="2400">
                <a:solidFill>
                  <a:srgbClr val="FFFF00"/>
                </a:solidFill>
              </a:rPr>
              <a:t>3.bariéra</a:t>
            </a:r>
            <a:r>
              <a:rPr lang="cs-CZ" altLang="cs-CZ" sz="2400"/>
              <a:t> – ochrana vody před sekundární kontaminací během distribuce ke spotřebiteli</a:t>
            </a:r>
          </a:p>
          <a:p>
            <a:pPr eaLnBrk="1" hangingPunct="1">
              <a:defRPr/>
            </a:pPr>
            <a:r>
              <a:rPr lang="cs-CZ" altLang="cs-CZ" sz="2400">
                <a:solidFill>
                  <a:srgbClr val="FFFF00"/>
                </a:solidFill>
              </a:rPr>
              <a:t>4.bariéra</a:t>
            </a:r>
            <a:r>
              <a:rPr lang="cs-CZ" altLang="cs-CZ" sz="2400"/>
              <a:t> – vnitřní vodovod (domovní rozvod vody) – provedení z hygienicky nezávadných materiálů</a:t>
            </a:r>
            <a:endParaRPr lang="cs-CZ" altLang="cs-CZ" sz="2400">
              <a:solidFill>
                <a:srgbClr val="FFFF00"/>
              </a:solidFill>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E1782334-338F-418E-BD2D-7D481DF68EAF}"/>
              </a:ext>
            </a:extLst>
          </p:cNvPr>
          <p:cNvSpPr>
            <a:spLocks noGrp="1" noChangeArrowheads="1"/>
          </p:cNvSpPr>
          <p:nvPr>
            <p:ph type="title"/>
          </p:nvPr>
        </p:nvSpPr>
        <p:spPr/>
        <p:txBody>
          <a:bodyPr/>
          <a:lstStyle/>
          <a:p>
            <a:pPr eaLnBrk="1" hangingPunct="1">
              <a:defRPr/>
            </a:pPr>
            <a:r>
              <a:rPr lang="cs-CZ" altLang="cs-CZ" sz="2800" dirty="0"/>
              <a:t>Mikrobi přenášeni vodou</a:t>
            </a:r>
          </a:p>
        </p:txBody>
      </p:sp>
      <p:sp>
        <p:nvSpPr>
          <p:cNvPr id="422915" name="Rectangle 3">
            <a:extLst>
              <a:ext uri="{FF2B5EF4-FFF2-40B4-BE49-F238E27FC236}">
                <a16:creationId xmlns:a16="http://schemas.microsoft.com/office/drawing/2014/main" id="{C10B97E6-CA5C-403A-ACC3-F780BA6F4661}"/>
              </a:ext>
            </a:extLst>
          </p:cNvPr>
          <p:cNvSpPr>
            <a:spLocks noGrp="1" noChangeArrowheads="1"/>
          </p:cNvSpPr>
          <p:nvPr>
            <p:ph type="body" idx="1"/>
          </p:nvPr>
        </p:nvSpPr>
        <p:spPr/>
        <p:txBody>
          <a:bodyPr/>
          <a:lstStyle/>
          <a:p>
            <a:pPr eaLnBrk="1" hangingPunct="1">
              <a:defRPr/>
            </a:pPr>
            <a:r>
              <a:rPr lang="cs-CZ" altLang="cs-CZ" sz="2400" u="sng" dirty="0"/>
              <a:t>Podmínka: </a:t>
            </a:r>
            <a:r>
              <a:rPr lang="cs-CZ" altLang="cs-CZ" sz="2400" dirty="0"/>
              <a:t>Vylučování původce exkrementy (lidí i zvířat) a možnost nové infekce alimentární cestou</a:t>
            </a:r>
          </a:p>
          <a:p>
            <a:pPr eaLnBrk="1" hangingPunct="1">
              <a:defRPr/>
            </a:pPr>
            <a:r>
              <a:rPr lang="cs-CZ" altLang="cs-CZ" sz="2400" u="sng" dirty="0">
                <a:solidFill>
                  <a:srgbClr val="FFC000"/>
                </a:solidFill>
              </a:rPr>
              <a:t>Viry:</a:t>
            </a:r>
          </a:p>
          <a:p>
            <a:pPr eaLnBrk="1" hangingPunct="1">
              <a:defRPr/>
            </a:pPr>
            <a:r>
              <a:rPr lang="cs-CZ" altLang="cs-CZ" sz="2400" u="sng" dirty="0" err="1"/>
              <a:t>Rotaviry</a:t>
            </a:r>
            <a:r>
              <a:rPr lang="cs-CZ" altLang="cs-CZ" sz="2400" u="sng" dirty="0"/>
              <a:t>            -        průjmová onemocnění</a:t>
            </a:r>
          </a:p>
          <a:p>
            <a:pPr eaLnBrk="1" hangingPunct="1">
              <a:defRPr/>
            </a:pPr>
            <a:r>
              <a:rPr lang="cs-CZ" altLang="cs-CZ" sz="2400" u="sng" dirty="0" err="1"/>
              <a:t>Polioviry</a:t>
            </a:r>
            <a:r>
              <a:rPr lang="cs-CZ" altLang="cs-CZ" sz="2400" u="sng" dirty="0"/>
              <a:t>            -        původci poliomyelitis</a:t>
            </a:r>
          </a:p>
          <a:p>
            <a:pPr eaLnBrk="1" hangingPunct="1">
              <a:defRPr/>
            </a:pPr>
            <a:r>
              <a:rPr lang="cs-CZ" altLang="cs-CZ" sz="2400" u="sng" dirty="0"/>
              <a:t>RNA viry        -            hepatitida A , E</a:t>
            </a:r>
            <a:endParaRPr lang="cs-CZ" altLang="cs-CZ" dirty="0"/>
          </a:p>
          <a:p>
            <a:pPr eaLnBrk="1" hangingPunct="1">
              <a:defRPr/>
            </a:pPr>
            <a:endParaRPr lang="cs-CZ" altLang="cs-CZ" u="sng" dirty="0"/>
          </a:p>
        </p:txBody>
      </p:sp>
      <p:pic>
        <p:nvPicPr>
          <p:cNvPr id="14340" name="Obrázek 3">
            <a:extLst>
              <a:ext uri="{FF2B5EF4-FFF2-40B4-BE49-F238E27FC236}">
                <a16:creationId xmlns:a16="http://schemas.microsoft.com/office/drawing/2014/main" id="{6ECD98C8-85AF-4339-84E8-D11CDD3A43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5654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Obrázek 4">
            <a:extLst>
              <a:ext uri="{FF2B5EF4-FFF2-40B4-BE49-F238E27FC236}">
                <a16:creationId xmlns:a16="http://schemas.microsoft.com/office/drawing/2014/main" id="{16CD5BD6-9B80-4593-8C5E-D4011A05F0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4186238"/>
            <a:ext cx="4745037"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a:extLst>
              <a:ext uri="{FF2B5EF4-FFF2-40B4-BE49-F238E27FC236}">
                <a16:creationId xmlns:a16="http://schemas.microsoft.com/office/drawing/2014/main" id="{F33C06D4-8549-47A3-8320-522FD2E224D5}"/>
              </a:ext>
            </a:extLst>
          </p:cNvPr>
          <p:cNvSpPr>
            <a:spLocks noGrp="1" noChangeArrowheads="1"/>
          </p:cNvSpPr>
          <p:nvPr>
            <p:ph type="title"/>
          </p:nvPr>
        </p:nvSpPr>
        <p:spPr/>
        <p:txBody>
          <a:bodyPr/>
          <a:lstStyle/>
          <a:p>
            <a:pPr eaLnBrk="1" hangingPunct="1">
              <a:defRPr/>
            </a:pPr>
            <a:r>
              <a:rPr lang="cs-CZ" altLang="cs-CZ" sz="4000"/>
              <a:t>Mikrobi přenášeni vodou</a:t>
            </a:r>
          </a:p>
        </p:txBody>
      </p:sp>
      <p:sp>
        <p:nvSpPr>
          <p:cNvPr id="458755" name="Rectangle 3">
            <a:extLst>
              <a:ext uri="{FF2B5EF4-FFF2-40B4-BE49-F238E27FC236}">
                <a16:creationId xmlns:a16="http://schemas.microsoft.com/office/drawing/2014/main" id="{A84FC6B1-459A-4E72-9EBE-8AE6EE1850C3}"/>
              </a:ext>
            </a:extLst>
          </p:cNvPr>
          <p:cNvSpPr>
            <a:spLocks noGrp="1" noChangeArrowheads="1"/>
          </p:cNvSpPr>
          <p:nvPr>
            <p:ph type="body" idx="1"/>
          </p:nvPr>
        </p:nvSpPr>
        <p:spPr/>
        <p:txBody>
          <a:bodyPr/>
          <a:lstStyle/>
          <a:p>
            <a:pPr eaLnBrk="1" hangingPunct="1">
              <a:defRPr/>
            </a:pPr>
            <a:r>
              <a:rPr lang="cs-CZ" altLang="cs-CZ" sz="2400" u="sng" dirty="0">
                <a:solidFill>
                  <a:srgbClr val="FFCC00"/>
                </a:solidFill>
              </a:rPr>
              <a:t>Viry</a:t>
            </a:r>
            <a:r>
              <a:rPr lang="cs-CZ" altLang="cs-CZ" sz="2400" dirty="0">
                <a:solidFill>
                  <a:srgbClr val="FFCC00"/>
                </a:solidFill>
              </a:rPr>
              <a:t>:</a:t>
            </a:r>
          </a:p>
          <a:p>
            <a:pPr eaLnBrk="1" hangingPunct="1">
              <a:defRPr/>
            </a:pPr>
            <a:r>
              <a:rPr lang="cs-CZ" altLang="cs-CZ" sz="2000" dirty="0" err="1"/>
              <a:t>Norovirus</a:t>
            </a:r>
            <a:r>
              <a:rPr lang="cs-CZ" altLang="cs-CZ" sz="2000" dirty="0"/>
              <a:t> – původně označovaný jako </a:t>
            </a:r>
            <a:r>
              <a:rPr lang="cs-CZ" altLang="cs-CZ" sz="2000" dirty="0" err="1"/>
              <a:t>Norwalkský</a:t>
            </a:r>
            <a:r>
              <a:rPr lang="cs-CZ" altLang="cs-CZ" sz="2000" dirty="0"/>
              <a:t> virus</a:t>
            </a:r>
          </a:p>
          <a:p>
            <a:pPr eaLnBrk="1" hangingPunct="1">
              <a:defRPr/>
            </a:pPr>
            <a:r>
              <a:rPr lang="cs-CZ" altLang="cs-CZ" sz="2000" dirty="0"/>
              <a:t>RNA virus</a:t>
            </a:r>
          </a:p>
          <a:p>
            <a:pPr eaLnBrk="1" hangingPunct="1">
              <a:defRPr/>
            </a:pPr>
            <a:r>
              <a:rPr lang="cs-CZ" altLang="cs-CZ" sz="2000" dirty="0"/>
              <a:t>Způsobuje epidemickou akutní gastroenteritidu</a:t>
            </a:r>
          </a:p>
          <a:p>
            <a:pPr eaLnBrk="1" hangingPunct="1">
              <a:defRPr/>
            </a:pPr>
            <a:r>
              <a:rPr lang="cs-CZ" altLang="cs-CZ" sz="2000" dirty="0"/>
              <a:t>Onemocnění z </a:t>
            </a:r>
            <a:r>
              <a:rPr lang="cs-CZ" altLang="cs-CZ" sz="2000" dirty="0">
                <a:solidFill>
                  <a:srgbClr val="FF0066"/>
                </a:solidFill>
              </a:rPr>
              <a:t>vody</a:t>
            </a:r>
            <a:r>
              <a:rPr lang="cs-CZ" altLang="cs-CZ" sz="2000" dirty="0"/>
              <a:t>, potravin, ale i přenos přímým kontaktem</a:t>
            </a:r>
          </a:p>
          <a:p>
            <a:pPr eaLnBrk="1" hangingPunct="1">
              <a:defRPr/>
            </a:pPr>
            <a:r>
              <a:rPr lang="cs-CZ" altLang="cs-CZ" sz="2000" dirty="0"/>
              <a:t>Příznaky onemocnění – </a:t>
            </a:r>
            <a:r>
              <a:rPr lang="cs-CZ" altLang="cs-CZ" sz="2000" dirty="0" err="1"/>
              <a:t>nausea</a:t>
            </a:r>
            <a:r>
              <a:rPr lang="cs-CZ" altLang="cs-CZ" sz="2000" dirty="0"/>
              <a:t>, zvracení, průjem a břišní křeče, případně mírná horečka, zimnice, bolest svalů a hlavy, únava</a:t>
            </a:r>
          </a:p>
          <a:p>
            <a:pPr eaLnBrk="1" hangingPunct="1">
              <a:defRPr/>
            </a:pPr>
            <a:r>
              <a:rPr lang="cs-CZ" altLang="cs-CZ" sz="2000" dirty="0"/>
              <a:t>Přenáší se také fekálně orální cestou</a:t>
            </a:r>
            <a:endParaRPr lang="cs-CZ" altLang="cs-CZ" sz="2000" dirty="0">
              <a:solidFill>
                <a:srgbClr val="FF0066"/>
              </a:solidFill>
            </a:endParaRPr>
          </a:p>
        </p:txBody>
      </p:sp>
      <p:pic>
        <p:nvPicPr>
          <p:cNvPr id="15364" name="Obrázek 4">
            <a:extLst>
              <a:ext uri="{FF2B5EF4-FFF2-40B4-BE49-F238E27FC236}">
                <a16:creationId xmlns:a16="http://schemas.microsoft.com/office/drawing/2014/main" id="{A6B8DDCE-4A0A-405E-A077-3898847CD7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4292600"/>
            <a:ext cx="3487737"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Obrázek 4">
            <a:extLst>
              <a:ext uri="{FF2B5EF4-FFF2-40B4-BE49-F238E27FC236}">
                <a16:creationId xmlns:a16="http://schemas.microsoft.com/office/drawing/2014/main" id="{D362308F-97AF-4064-918A-3D3FEA5F56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864100"/>
            <a:ext cx="27527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C921E50B-CEF8-4F2D-9A94-9BCD162B2F4F}"/>
              </a:ext>
            </a:extLst>
          </p:cNvPr>
          <p:cNvSpPr>
            <a:spLocks noGrp="1" noChangeArrowheads="1"/>
          </p:cNvSpPr>
          <p:nvPr>
            <p:ph type="title"/>
          </p:nvPr>
        </p:nvSpPr>
        <p:spPr/>
        <p:txBody>
          <a:bodyPr/>
          <a:lstStyle/>
          <a:p>
            <a:pPr eaLnBrk="1" hangingPunct="1">
              <a:defRPr/>
            </a:pPr>
            <a:r>
              <a:rPr lang="cs-CZ" altLang="cs-CZ" sz="4000"/>
              <a:t>Mikrobi přenášeni vodou</a:t>
            </a:r>
          </a:p>
        </p:txBody>
      </p:sp>
      <p:sp>
        <p:nvSpPr>
          <p:cNvPr id="457731" name="Rectangle 3">
            <a:extLst>
              <a:ext uri="{FF2B5EF4-FFF2-40B4-BE49-F238E27FC236}">
                <a16:creationId xmlns:a16="http://schemas.microsoft.com/office/drawing/2014/main" id="{DB79547C-D756-4228-9A8F-611C4F43AEF0}"/>
              </a:ext>
            </a:extLst>
          </p:cNvPr>
          <p:cNvSpPr>
            <a:spLocks noGrp="1" noChangeArrowheads="1"/>
          </p:cNvSpPr>
          <p:nvPr>
            <p:ph type="body" idx="1"/>
          </p:nvPr>
        </p:nvSpPr>
        <p:spPr/>
        <p:txBody>
          <a:bodyPr/>
          <a:lstStyle/>
          <a:p>
            <a:pPr eaLnBrk="1" hangingPunct="1">
              <a:defRPr/>
            </a:pPr>
            <a:r>
              <a:rPr lang="cs-CZ" altLang="cs-CZ" sz="2400" u="sng" dirty="0">
                <a:solidFill>
                  <a:srgbClr val="FFCC00"/>
                </a:solidFill>
              </a:rPr>
              <a:t>Gram negativní fakultativně anaerobní tyčinky:</a:t>
            </a:r>
            <a:endParaRPr lang="cs-CZ" altLang="cs-CZ" sz="2400" dirty="0">
              <a:solidFill>
                <a:srgbClr val="FFCC00"/>
              </a:solidFill>
            </a:endParaRPr>
          </a:p>
          <a:p>
            <a:pPr eaLnBrk="1" hangingPunct="1">
              <a:defRPr/>
            </a:pPr>
            <a:r>
              <a:rPr lang="cs-CZ" altLang="cs-CZ" sz="2400" i="1" dirty="0" err="1"/>
              <a:t>Escherichia</a:t>
            </a:r>
            <a:r>
              <a:rPr lang="cs-CZ" altLang="cs-CZ" sz="2400" i="1" dirty="0"/>
              <a:t> coli, </a:t>
            </a:r>
            <a:r>
              <a:rPr lang="cs-CZ" altLang="cs-CZ" sz="2400" i="1" dirty="0" err="1"/>
              <a:t>Klebsiella</a:t>
            </a:r>
            <a:r>
              <a:rPr lang="cs-CZ" altLang="cs-CZ" sz="2400" i="1" dirty="0"/>
              <a:t> </a:t>
            </a:r>
            <a:r>
              <a:rPr lang="cs-CZ" altLang="cs-CZ" sz="2400" dirty="0" err="1"/>
              <a:t>spp,</a:t>
            </a:r>
            <a:r>
              <a:rPr lang="cs-CZ" altLang="cs-CZ" sz="2400" i="1" dirty="0" err="1"/>
              <a:t>Citrobacter</a:t>
            </a:r>
            <a:r>
              <a:rPr lang="cs-CZ" altLang="cs-CZ" sz="2400" i="1" dirty="0"/>
              <a:t> </a:t>
            </a:r>
            <a:r>
              <a:rPr lang="cs-CZ" altLang="cs-CZ" sz="2400" dirty="0" err="1"/>
              <a:t>spp.</a:t>
            </a:r>
            <a:r>
              <a:rPr lang="cs-CZ" altLang="cs-CZ" sz="2400" i="1" dirty="0" err="1"/>
              <a:t>Salmonella</a:t>
            </a:r>
            <a:r>
              <a:rPr lang="cs-CZ" altLang="cs-CZ" sz="2400" i="1" dirty="0"/>
              <a:t> </a:t>
            </a:r>
            <a:r>
              <a:rPr lang="cs-CZ" altLang="cs-CZ" sz="2400" i="1" dirty="0" err="1"/>
              <a:t>typhi</a:t>
            </a:r>
            <a:r>
              <a:rPr lang="cs-CZ" altLang="cs-CZ" sz="2400" i="1" dirty="0"/>
              <a:t>, Salmonella </a:t>
            </a:r>
            <a:r>
              <a:rPr lang="cs-CZ" altLang="cs-CZ" sz="2400" i="1" dirty="0" err="1"/>
              <a:t>paratyphi</a:t>
            </a:r>
            <a:r>
              <a:rPr lang="cs-CZ" altLang="cs-CZ" sz="2400" i="1" dirty="0"/>
              <a:t> –</a:t>
            </a:r>
            <a:r>
              <a:rPr lang="cs-CZ" altLang="cs-CZ" sz="2400" dirty="0"/>
              <a:t> možný přenos vodou</a:t>
            </a:r>
          </a:p>
          <a:p>
            <a:pPr eaLnBrk="1" hangingPunct="1">
              <a:defRPr/>
            </a:pPr>
            <a:r>
              <a:rPr lang="cs-CZ" altLang="cs-CZ" sz="2400" i="1" dirty="0" err="1"/>
              <a:t>Shigella</a:t>
            </a:r>
            <a:r>
              <a:rPr lang="cs-CZ" altLang="cs-CZ" sz="2400" i="1" dirty="0"/>
              <a:t> </a:t>
            </a:r>
            <a:r>
              <a:rPr lang="cs-CZ" altLang="cs-CZ" sz="2400" i="1" dirty="0" err="1"/>
              <a:t>sonei</a:t>
            </a:r>
            <a:r>
              <a:rPr lang="cs-CZ" altLang="cs-CZ" sz="2400" i="1" dirty="0"/>
              <a:t>, </a:t>
            </a:r>
            <a:r>
              <a:rPr lang="cs-CZ" altLang="cs-CZ" sz="2400" i="1" dirty="0" err="1"/>
              <a:t>Shigella</a:t>
            </a:r>
            <a:r>
              <a:rPr lang="cs-CZ" altLang="cs-CZ" sz="2400" i="1" dirty="0"/>
              <a:t> </a:t>
            </a:r>
            <a:r>
              <a:rPr lang="cs-CZ" altLang="cs-CZ" sz="2400" i="1" dirty="0" err="1"/>
              <a:t>flexneri</a:t>
            </a:r>
            <a:r>
              <a:rPr lang="cs-CZ" altLang="cs-CZ" sz="2400" i="1" dirty="0"/>
              <a:t> – </a:t>
            </a:r>
            <a:r>
              <a:rPr lang="cs-CZ" altLang="cs-CZ" sz="2400" dirty="0"/>
              <a:t>bacilární dyzenterie</a:t>
            </a:r>
          </a:p>
          <a:p>
            <a:pPr eaLnBrk="1" hangingPunct="1">
              <a:defRPr/>
            </a:pPr>
            <a:r>
              <a:rPr lang="cs-CZ" altLang="cs-CZ" sz="2400" i="1" dirty="0" err="1"/>
              <a:t>Yersinia</a:t>
            </a:r>
            <a:r>
              <a:rPr lang="cs-CZ" altLang="cs-CZ" sz="2400" i="1" dirty="0"/>
              <a:t> </a:t>
            </a:r>
            <a:r>
              <a:rPr lang="cs-CZ" altLang="cs-CZ" sz="2400" i="1" dirty="0" err="1"/>
              <a:t>enterocolytica</a:t>
            </a:r>
            <a:r>
              <a:rPr lang="cs-CZ" altLang="cs-CZ" sz="2400" dirty="0"/>
              <a:t> – průjmová onemocnění u dětí</a:t>
            </a:r>
          </a:p>
          <a:p>
            <a:pPr eaLnBrk="1" hangingPunct="1">
              <a:lnSpc>
                <a:spcPct val="90000"/>
              </a:lnSpc>
              <a:defRPr/>
            </a:pPr>
            <a:r>
              <a:rPr lang="cs-CZ" altLang="cs-CZ" sz="2400" i="1" dirty="0" err="1"/>
              <a:t>Serratia</a:t>
            </a:r>
            <a:r>
              <a:rPr lang="cs-CZ" altLang="cs-CZ" sz="2400" i="1" dirty="0"/>
              <a:t> </a:t>
            </a:r>
            <a:r>
              <a:rPr lang="cs-CZ" altLang="cs-CZ" sz="2400" i="1" dirty="0" err="1"/>
              <a:t>marcescens</a:t>
            </a:r>
            <a:r>
              <a:rPr lang="cs-CZ" altLang="cs-CZ" sz="2400" dirty="0"/>
              <a:t> – infekce urogenitálního a dýchacího traktu</a:t>
            </a:r>
          </a:p>
          <a:p>
            <a:pPr eaLnBrk="1" hangingPunct="1">
              <a:lnSpc>
                <a:spcPct val="90000"/>
              </a:lnSpc>
              <a:defRPr/>
            </a:pPr>
            <a:r>
              <a:rPr lang="cs-CZ" altLang="cs-CZ" sz="2400" i="1" dirty="0"/>
              <a:t>Proteus </a:t>
            </a:r>
            <a:r>
              <a:rPr lang="cs-CZ" altLang="cs-CZ" sz="2400" i="1" dirty="0" err="1"/>
              <a:t>mirabilis</a:t>
            </a:r>
            <a:r>
              <a:rPr lang="cs-CZ" altLang="cs-CZ" sz="2400" i="1" dirty="0"/>
              <a:t>, Proteus </a:t>
            </a:r>
            <a:r>
              <a:rPr lang="cs-CZ" altLang="cs-CZ" sz="2400" i="1" dirty="0" err="1"/>
              <a:t>vulgaris</a:t>
            </a:r>
            <a:r>
              <a:rPr lang="cs-CZ" altLang="cs-CZ" sz="2400" i="1" dirty="0"/>
              <a:t> – </a:t>
            </a:r>
            <a:r>
              <a:rPr lang="cs-CZ" altLang="cs-CZ" sz="2400" dirty="0"/>
              <a:t>infekce </a:t>
            </a:r>
            <a:r>
              <a:rPr lang="cs-CZ" altLang="cs-CZ" sz="2400" dirty="0" err="1"/>
              <a:t>urogeni</a:t>
            </a:r>
            <a:r>
              <a:rPr lang="cs-CZ" altLang="cs-CZ" sz="2400" dirty="0"/>
              <a:t>-</a:t>
            </a:r>
          </a:p>
          <a:p>
            <a:pPr eaLnBrk="1" hangingPunct="1">
              <a:lnSpc>
                <a:spcPct val="90000"/>
              </a:lnSpc>
              <a:defRPr/>
            </a:pPr>
            <a:r>
              <a:rPr lang="cs-CZ" altLang="cs-CZ" sz="2400" dirty="0" err="1"/>
              <a:t>tálního</a:t>
            </a:r>
            <a:r>
              <a:rPr lang="cs-CZ" altLang="cs-CZ" sz="2400" dirty="0"/>
              <a:t> traktu, gastroenteritidy u kojenců</a:t>
            </a:r>
          </a:p>
          <a:p>
            <a:pPr eaLnBrk="1" hangingPunct="1">
              <a:defRPr/>
            </a:pPr>
            <a:endParaRPr lang="cs-CZ" altLang="cs-CZ" sz="2400" dirty="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0C01D08C-2D70-47D9-B0EA-F2624EA743BB}"/>
              </a:ext>
            </a:extLst>
          </p:cNvPr>
          <p:cNvSpPr>
            <a:spLocks noGrp="1" noChangeArrowheads="1"/>
          </p:cNvSpPr>
          <p:nvPr>
            <p:ph type="title"/>
          </p:nvPr>
        </p:nvSpPr>
        <p:spPr/>
        <p:txBody>
          <a:bodyPr/>
          <a:lstStyle/>
          <a:p>
            <a:pPr eaLnBrk="1" hangingPunct="1">
              <a:defRPr/>
            </a:pPr>
            <a:r>
              <a:rPr lang="cs-CZ" altLang="cs-CZ" sz="3600"/>
              <a:t>Mikrobi přenášeni vodou</a:t>
            </a:r>
          </a:p>
        </p:txBody>
      </p:sp>
      <p:sp>
        <p:nvSpPr>
          <p:cNvPr id="423939" name="Rectangle 3">
            <a:extLst>
              <a:ext uri="{FF2B5EF4-FFF2-40B4-BE49-F238E27FC236}">
                <a16:creationId xmlns:a16="http://schemas.microsoft.com/office/drawing/2014/main" id="{220012A5-A79C-4F59-9EBE-DF8B408B4299}"/>
              </a:ext>
            </a:extLst>
          </p:cNvPr>
          <p:cNvSpPr>
            <a:spLocks noGrp="1" noChangeArrowheads="1"/>
          </p:cNvSpPr>
          <p:nvPr>
            <p:ph type="body" idx="1"/>
          </p:nvPr>
        </p:nvSpPr>
        <p:spPr/>
        <p:txBody>
          <a:bodyPr/>
          <a:lstStyle/>
          <a:p>
            <a:pPr lvl="3" eaLnBrk="1" hangingPunct="1">
              <a:lnSpc>
                <a:spcPct val="90000"/>
              </a:lnSpc>
              <a:defRPr/>
            </a:pPr>
            <a:endParaRPr lang="cs-CZ" altLang="cs-CZ" sz="1200" dirty="0"/>
          </a:p>
          <a:p>
            <a:pPr eaLnBrk="1" hangingPunct="1">
              <a:lnSpc>
                <a:spcPct val="90000"/>
              </a:lnSpc>
              <a:defRPr/>
            </a:pPr>
            <a:r>
              <a:rPr lang="cs-CZ" altLang="cs-CZ" sz="2000" u="sng" dirty="0">
                <a:solidFill>
                  <a:srgbClr val="FFCC00"/>
                </a:solidFill>
              </a:rPr>
              <a:t>Gram negativní aerobní tyčinky a koky</a:t>
            </a:r>
            <a:r>
              <a:rPr lang="cs-CZ" altLang="cs-CZ" sz="2000" u="sng" dirty="0"/>
              <a:t>:</a:t>
            </a:r>
            <a:endParaRPr lang="cs-CZ" altLang="cs-CZ" sz="2000" dirty="0"/>
          </a:p>
          <a:p>
            <a:pPr eaLnBrk="1" hangingPunct="1">
              <a:lnSpc>
                <a:spcPct val="90000"/>
              </a:lnSpc>
              <a:defRPr/>
            </a:pPr>
            <a:r>
              <a:rPr lang="cs-CZ" altLang="cs-CZ" sz="2000" i="1" dirty="0" err="1"/>
              <a:t>Klebsiella</a:t>
            </a:r>
            <a:r>
              <a:rPr lang="cs-CZ" altLang="cs-CZ" sz="2000" i="1" dirty="0"/>
              <a:t> </a:t>
            </a:r>
            <a:r>
              <a:rPr lang="cs-CZ" altLang="cs-CZ" sz="2000" i="1" dirty="0" err="1"/>
              <a:t>pneumoniae</a:t>
            </a:r>
            <a:r>
              <a:rPr lang="cs-CZ" altLang="cs-CZ" sz="2000" i="1" dirty="0"/>
              <a:t>, </a:t>
            </a:r>
            <a:r>
              <a:rPr lang="cs-CZ" altLang="cs-CZ" sz="2000" i="1" dirty="0" err="1"/>
              <a:t>Pseudomonas</a:t>
            </a:r>
            <a:r>
              <a:rPr lang="cs-CZ" altLang="cs-CZ" sz="2000" i="1" dirty="0"/>
              <a:t> </a:t>
            </a:r>
            <a:r>
              <a:rPr lang="cs-CZ" altLang="cs-CZ" sz="2000" i="1" dirty="0" err="1"/>
              <a:t>aeruginosa</a:t>
            </a:r>
            <a:r>
              <a:rPr lang="cs-CZ" altLang="cs-CZ" sz="2000" i="1" dirty="0"/>
              <a:t> – </a:t>
            </a:r>
            <a:r>
              <a:rPr lang="cs-CZ" altLang="cs-CZ" sz="2000" dirty="0"/>
              <a:t>cestou aerosolů. Záněty horních cest dýchacích, </a:t>
            </a:r>
            <a:r>
              <a:rPr lang="cs-CZ" altLang="cs-CZ" sz="2000" dirty="0" err="1"/>
              <a:t>plic,urogenitálního</a:t>
            </a:r>
            <a:r>
              <a:rPr lang="cs-CZ" altLang="cs-CZ" sz="2000" dirty="0"/>
              <a:t> traktu</a:t>
            </a:r>
          </a:p>
          <a:p>
            <a:pPr eaLnBrk="1" hangingPunct="1">
              <a:lnSpc>
                <a:spcPct val="90000"/>
              </a:lnSpc>
              <a:defRPr/>
            </a:pPr>
            <a:r>
              <a:rPr lang="cs-CZ" altLang="cs-CZ" sz="2000" i="1" dirty="0" err="1"/>
              <a:t>Neisseria</a:t>
            </a:r>
            <a:r>
              <a:rPr lang="cs-CZ" altLang="cs-CZ" sz="2000" i="1" dirty="0"/>
              <a:t> </a:t>
            </a:r>
            <a:r>
              <a:rPr lang="cs-CZ" altLang="cs-CZ" sz="2000" i="1" dirty="0" err="1"/>
              <a:t>gonorhoae</a:t>
            </a:r>
            <a:r>
              <a:rPr lang="cs-CZ" altLang="cs-CZ" sz="2000" i="1" dirty="0"/>
              <a:t>, Treponema </a:t>
            </a:r>
            <a:r>
              <a:rPr lang="cs-CZ" altLang="cs-CZ" sz="2000" i="1" dirty="0" err="1"/>
              <a:t>pallidum</a:t>
            </a:r>
            <a:r>
              <a:rPr lang="cs-CZ" altLang="cs-CZ" sz="2000" i="1" dirty="0"/>
              <a:t> </a:t>
            </a:r>
            <a:r>
              <a:rPr lang="cs-CZ" altLang="cs-CZ" sz="2000" dirty="0"/>
              <a:t>ve vodách nepřežívají, přenos není pravděpodobný</a:t>
            </a:r>
          </a:p>
          <a:p>
            <a:pPr eaLnBrk="1" hangingPunct="1">
              <a:lnSpc>
                <a:spcPct val="90000"/>
              </a:lnSpc>
              <a:defRPr/>
            </a:pPr>
            <a:r>
              <a:rPr lang="cs-CZ" altLang="cs-CZ" sz="2000" i="1" dirty="0" err="1"/>
              <a:t>Campylobacter</a:t>
            </a:r>
            <a:r>
              <a:rPr lang="cs-CZ" altLang="cs-CZ" sz="2000" i="1" dirty="0"/>
              <a:t> </a:t>
            </a:r>
            <a:r>
              <a:rPr lang="cs-CZ" altLang="cs-CZ" sz="2000" i="1" dirty="0" err="1"/>
              <a:t>spp</a:t>
            </a:r>
            <a:r>
              <a:rPr lang="cs-CZ" altLang="cs-CZ" sz="2000" i="1" dirty="0"/>
              <a:t>. (</a:t>
            </a:r>
            <a:r>
              <a:rPr lang="cs-CZ" altLang="cs-CZ" sz="2000" dirty="0" err="1"/>
              <a:t>mikroaer</a:t>
            </a:r>
            <a:r>
              <a:rPr lang="cs-CZ" altLang="cs-CZ" sz="2000" i="1" dirty="0"/>
              <a:t>.)– </a:t>
            </a:r>
            <a:r>
              <a:rPr lang="cs-CZ" altLang="cs-CZ" sz="2000" dirty="0"/>
              <a:t>průjmová onemocnění</a:t>
            </a:r>
          </a:p>
          <a:p>
            <a:pPr eaLnBrk="1" hangingPunct="1">
              <a:lnSpc>
                <a:spcPct val="90000"/>
              </a:lnSpc>
              <a:defRPr/>
            </a:pPr>
            <a:endParaRPr lang="cs-CZ" altLang="cs-CZ" sz="2400" dirty="0"/>
          </a:p>
          <a:p>
            <a:pPr eaLnBrk="1" hangingPunct="1">
              <a:lnSpc>
                <a:spcPct val="90000"/>
              </a:lnSpc>
              <a:defRPr/>
            </a:pPr>
            <a:endParaRPr lang="cs-CZ" altLang="cs-CZ" sz="2400" u="sng" dirty="0"/>
          </a:p>
        </p:txBody>
      </p:sp>
      <p:pic>
        <p:nvPicPr>
          <p:cNvPr id="17412" name="Obrázek 3">
            <a:extLst>
              <a:ext uri="{FF2B5EF4-FFF2-40B4-BE49-F238E27FC236}">
                <a16:creationId xmlns:a16="http://schemas.microsoft.com/office/drawing/2014/main" id="{5E96CCCC-3A17-43D5-8EFA-9565B1A9B9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789363"/>
            <a:ext cx="3040062"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Obrázek 4">
            <a:extLst>
              <a:ext uri="{FF2B5EF4-FFF2-40B4-BE49-F238E27FC236}">
                <a16:creationId xmlns:a16="http://schemas.microsoft.com/office/drawing/2014/main" id="{D7568FBC-A2D6-4F6E-A926-7E38B6EF84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3789363"/>
            <a:ext cx="28003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a:extLst>
              <a:ext uri="{FF2B5EF4-FFF2-40B4-BE49-F238E27FC236}">
                <a16:creationId xmlns:a16="http://schemas.microsoft.com/office/drawing/2014/main" id="{CF7A0CF5-D516-42AB-8110-CC19E4A6B46A}"/>
              </a:ext>
            </a:extLst>
          </p:cNvPr>
          <p:cNvSpPr>
            <a:spLocks noGrp="1" noChangeArrowheads="1"/>
          </p:cNvSpPr>
          <p:nvPr>
            <p:ph type="title"/>
          </p:nvPr>
        </p:nvSpPr>
        <p:spPr/>
        <p:txBody>
          <a:bodyPr/>
          <a:lstStyle/>
          <a:p>
            <a:pPr eaLnBrk="1" hangingPunct="1">
              <a:defRPr/>
            </a:pPr>
            <a:r>
              <a:rPr lang="cs-CZ" altLang="cs-CZ" sz="3600"/>
              <a:t>Mikrobi přenášeni vodou</a:t>
            </a:r>
          </a:p>
        </p:txBody>
      </p:sp>
      <p:sp>
        <p:nvSpPr>
          <p:cNvPr id="424963" name="Rectangle 3">
            <a:extLst>
              <a:ext uri="{FF2B5EF4-FFF2-40B4-BE49-F238E27FC236}">
                <a16:creationId xmlns:a16="http://schemas.microsoft.com/office/drawing/2014/main" id="{1354126D-4115-4CFD-9C2D-88D755894FE5}"/>
              </a:ext>
            </a:extLst>
          </p:cNvPr>
          <p:cNvSpPr>
            <a:spLocks noGrp="1" noChangeArrowheads="1"/>
          </p:cNvSpPr>
          <p:nvPr>
            <p:ph type="body" idx="1"/>
          </p:nvPr>
        </p:nvSpPr>
        <p:spPr/>
        <p:txBody>
          <a:bodyPr/>
          <a:lstStyle/>
          <a:p>
            <a:pPr eaLnBrk="1" hangingPunct="1">
              <a:defRPr/>
            </a:pPr>
            <a:r>
              <a:rPr lang="cs-CZ" altLang="cs-CZ" sz="2000" i="1" dirty="0" err="1"/>
              <a:t>Legionella</a:t>
            </a:r>
            <a:r>
              <a:rPr lang="cs-CZ" altLang="cs-CZ" sz="2000" i="1" dirty="0"/>
              <a:t> </a:t>
            </a:r>
            <a:r>
              <a:rPr lang="cs-CZ" altLang="cs-CZ" sz="2000" i="1" dirty="0" err="1"/>
              <a:t>pneumophila</a:t>
            </a:r>
            <a:r>
              <a:rPr lang="cs-CZ" altLang="cs-CZ" sz="2000" dirty="0"/>
              <a:t> (</a:t>
            </a:r>
            <a:r>
              <a:rPr lang="cs-CZ" altLang="cs-CZ" sz="2000" dirty="0" err="1"/>
              <a:t>Legionela</a:t>
            </a:r>
            <a:r>
              <a:rPr lang="cs-CZ" altLang="cs-CZ" sz="2000" dirty="0"/>
              <a:t>) – výskyt: teplá a studená voda, povrchová voda, ve vodovodních řádech jako součást </a:t>
            </a:r>
            <a:r>
              <a:rPr lang="cs-CZ" altLang="cs-CZ" sz="2000" dirty="0" err="1"/>
              <a:t>biofilmů</a:t>
            </a:r>
            <a:r>
              <a:rPr lang="cs-CZ" altLang="cs-CZ" sz="2000" dirty="0"/>
              <a:t>, na filtrech, v chladících okruzích klimatizačních zařízení.</a:t>
            </a:r>
          </a:p>
          <a:p>
            <a:pPr eaLnBrk="1" hangingPunct="1">
              <a:defRPr/>
            </a:pPr>
            <a:r>
              <a:rPr lang="cs-CZ" altLang="cs-CZ" sz="2000" dirty="0"/>
              <a:t>Přežívá ve vlhkém prostředí</a:t>
            </a:r>
          </a:p>
          <a:p>
            <a:pPr eaLnBrk="1" hangingPunct="1">
              <a:defRPr/>
            </a:pPr>
            <a:r>
              <a:rPr lang="cs-CZ" altLang="cs-CZ" sz="2000" dirty="0"/>
              <a:t>Žije a množí se při teplotě 25-50 </a:t>
            </a:r>
            <a:r>
              <a:rPr lang="cs-CZ" altLang="cs-CZ" sz="2000" baseline="30000" dirty="0" err="1"/>
              <a:t>o</a:t>
            </a:r>
            <a:r>
              <a:rPr lang="cs-CZ" altLang="cs-CZ" sz="2000" dirty="0" err="1"/>
              <a:t>C</a:t>
            </a:r>
            <a:r>
              <a:rPr lang="cs-CZ" altLang="cs-CZ" sz="2000" dirty="0"/>
              <a:t>.</a:t>
            </a:r>
          </a:p>
          <a:p>
            <a:pPr eaLnBrk="1" hangingPunct="1">
              <a:defRPr/>
            </a:pPr>
            <a:r>
              <a:rPr lang="cs-CZ" altLang="cs-CZ" sz="2000" dirty="0"/>
              <a:t>Šíří se vzduchem – vdechnutí aerosolu kontaminované vody</a:t>
            </a:r>
            <a:r>
              <a:rPr lang="cs-CZ" altLang="cs-CZ" sz="2400" dirty="0"/>
              <a:t> – </a:t>
            </a:r>
            <a:r>
              <a:rPr lang="cs-CZ" altLang="cs-CZ" sz="2000" dirty="0"/>
              <a:t>inhalační cesta</a:t>
            </a:r>
            <a:endParaRPr lang="cs-CZ" altLang="cs-CZ" sz="2000" i="1" dirty="0"/>
          </a:p>
        </p:txBody>
      </p:sp>
      <p:pic>
        <p:nvPicPr>
          <p:cNvPr id="18436" name="Obrázek 3">
            <a:extLst>
              <a:ext uri="{FF2B5EF4-FFF2-40B4-BE49-F238E27FC236}">
                <a16:creationId xmlns:a16="http://schemas.microsoft.com/office/drawing/2014/main" id="{5616263E-26FA-41E1-B79A-E8D110640D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3881438"/>
            <a:ext cx="29146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Obrázek 4">
            <a:extLst>
              <a:ext uri="{FF2B5EF4-FFF2-40B4-BE49-F238E27FC236}">
                <a16:creationId xmlns:a16="http://schemas.microsoft.com/office/drawing/2014/main" id="{20F3D4C0-85E7-49CE-BD53-E1519F6371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6763" y="4724400"/>
            <a:ext cx="2528887"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Obrázek 5">
            <a:extLst>
              <a:ext uri="{FF2B5EF4-FFF2-40B4-BE49-F238E27FC236}">
                <a16:creationId xmlns:a16="http://schemas.microsoft.com/office/drawing/2014/main" id="{FB332A30-02BA-4C6D-95CB-15EA65679A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388" y="4460875"/>
            <a:ext cx="27574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a:extLst>
              <a:ext uri="{FF2B5EF4-FFF2-40B4-BE49-F238E27FC236}">
                <a16:creationId xmlns:a16="http://schemas.microsoft.com/office/drawing/2014/main" id="{D5C3ECE7-3BE5-4B58-A80C-C60CD795898E}"/>
              </a:ext>
            </a:extLst>
          </p:cNvPr>
          <p:cNvSpPr>
            <a:spLocks noGrp="1" noChangeArrowheads="1"/>
          </p:cNvSpPr>
          <p:nvPr>
            <p:ph type="title"/>
          </p:nvPr>
        </p:nvSpPr>
        <p:spPr/>
        <p:txBody>
          <a:bodyPr/>
          <a:lstStyle/>
          <a:p>
            <a:pPr eaLnBrk="1" hangingPunct="1">
              <a:defRPr/>
            </a:pPr>
            <a:r>
              <a:rPr lang="cs-CZ" altLang="cs-CZ" sz="3600"/>
              <a:t>Mikrobi přenášeni vodou</a:t>
            </a:r>
          </a:p>
        </p:txBody>
      </p:sp>
      <p:sp>
        <p:nvSpPr>
          <p:cNvPr id="425987" name="Rectangle 3">
            <a:extLst>
              <a:ext uri="{FF2B5EF4-FFF2-40B4-BE49-F238E27FC236}">
                <a16:creationId xmlns:a16="http://schemas.microsoft.com/office/drawing/2014/main" id="{4FF0221C-C6F2-45A8-977E-86B8A091027E}"/>
              </a:ext>
            </a:extLst>
          </p:cNvPr>
          <p:cNvSpPr>
            <a:spLocks noGrp="1" noChangeArrowheads="1"/>
          </p:cNvSpPr>
          <p:nvPr>
            <p:ph idx="1"/>
          </p:nvPr>
        </p:nvSpPr>
        <p:spPr/>
        <p:txBody>
          <a:bodyPr/>
          <a:lstStyle/>
          <a:p>
            <a:pPr eaLnBrk="1" hangingPunct="1">
              <a:defRPr/>
            </a:pPr>
            <a:r>
              <a:rPr lang="cs-CZ" altLang="cs-CZ" sz="1800" dirty="0"/>
              <a:t>Infekce dýchacích cest, zápal plic (legionářská nemoc)</a:t>
            </a:r>
          </a:p>
          <a:p>
            <a:pPr eaLnBrk="1" hangingPunct="1">
              <a:defRPr/>
            </a:pPr>
            <a:r>
              <a:rPr lang="cs-CZ" altLang="cs-CZ" sz="1800" dirty="0">
                <a:solidFill>
                  <a:srgbClr val="FFC000"/>
                </a:solidFill>
              </a:rPr>
              <a:t>Leptospiróza </a:t>
            </a:r>
            <a:r>
              <a:rPr lang="cs-CZ" altLang="cs-CZ" sz="1800" dirty="0"/>
              <a:t>– horečnaté bakteriální onemocnění, jedná se o </a:t>
            </a:r>
            <a:r>
              <a:rPr lang="cs-CZ" altLang="cs-CZ" sz="1800" dirty="0" err="1"/>
              <a:t>zoonotické</a:t>
            </a:r>
            <a:r>
              <a:rPr lang="cs-CZ" altLang="cs-CZ" sz="1800" dirty="0"/>
              <a:t> onemocnění způsobené spirochétami rodu </a:t>
            </a:r>
            <a:r>
              <a:rPr lang="cs-CZ" altLang="cs-CZ" sz="1800" i="1" dirty="0"/>
              <a:t>Leptospira</a:t>
            </a:r>
            <a:endParaRPr lang="cs-CZ" altLang="cs-CZ" sz="1800" dirty="0"/>
          </a:p>
          <a:p>
            <a:pPr eaLnBrk="1" hangingPunct="1">
              <a:defRPr/>
            </a:pPr>
            <a:r>
              <a:rPr lang="cs-CZ" altLang="cs-CZ" sz="1800" dirty="0"/>
              <a:t>Způsob nakažení lidí je kontakt poranění kůže, očí nebo sliznic s vodou znečistěnou močí nakaženého zvířete</a:t>
            </a:r>
          </a:p>
          <a:p>
            <a:pPr eaLnBrk="1" hangingPunct="1">
              <a:defRPr/>
            </a:pPr>
            <a:r>
              <a:rPr lang="cs-CZ" altLang="cs-CZ" sz="1800" dirty="0"/>
              <a:t>Jedná se tedy o </a:t>
            </a:r>
            <a:r>
              <a:rPr lang="cs-CZ" altLang="cs-CZ" sz="1800" dirty="0" err="1"/>
              <a:t>antropozoonozu</a:t>
            </a:r>
            <a:r>
              <a:rPr lang="cs-CZ" altLang="cs-CZ" sz="1800" dirty="0"/>
              <a:t> – přenos se zvířete na člověka (potkani, myši, dobytek)</a:t>
            </a:r>
          </a:p>
          <a:p>
            <a:pPr eaLnBrk="1" hangingPunct="1">
              <a:defRPr/>
            </a:pPr>
            <a:r>
              <a:rPr lang="cs-CZ" altLang="cs-CZ" sz="1800" dirty="0"/>
              <a:t>Příznaky – vysoká horečka, zimnice, </a:t>
            </a:r>
            <a:r>
              <a:rPr lang="cs-CZ" altLang="cs-CZ" sz="1800" dirty="0" err="1"/>
              <a:t>třasavka</a:t>
            </a:r>
            <a:r>
              <a:rPr lang="cs-CZ" altLang="cs-CZ" sz="1800" dirty="0"/>
              <a:t>, kruté bolesti hlavy a svalů, bolesti </a:t>
            </a:r>
            <a:r>
              <a:rPr lang="cs-CZ" altLang="cs-CZ" sz="1800" dirty="0" err="1"/>
              <a:t>břicha,nevolnost</a:t>
            </a:r>
            <a:r>
              <a:rPr lang="cs-CZ" altLang="cs-CZ" sz="1800" dirty="0"/>
              <a:t>, zvracení</a:t>
            </a:r>
          </a:p>
        </p:txBody>
      </p:sp>
      <p:pic>
        <p:nvPicPr>
          <p:cNvPr id="19460" name="Obrázek 3">
            <a:extLst>
              <a:ext uri="{FF2B5EF4-FFF2-40B4-BE49-F238E27FC236}">
                <a16:creationId xmlns:a16="http://schemas.microsoft.com/office/drawing/2014/main" id="{529EBD95-5656-487F-A727-CF7B6A88AE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508500"/>
            <a:ext cx="2652713"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Obrázek 4">
            <a:extLst>
              <a:ext uri="{FF2B5EF4-FFF2-40B4-BE49-F238E27FC236}">
                <a16:creationId xmlns:a16="http://schemas.microsoft.com/office/drawing/2014/main" id="{31C0A038-16A7-45B2-B823-0DF40B8394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365625"/>
            <a:ext cx="44640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2BB62B-EE25-44A8-B947-87CE08AAA400}"/>
              </a:ext>
            </a:extLst>
          </p:cNvPr>
          <p:cNvSpPr>
            <a:spLocks noGrp="1"/>
          </p:cNvSpPr>
          <p:nvPr>
            <p:ph type="title"/>
          </p:nvPr>
        </p:nvSpPr>
        <p:spPr/>
        <p:txBody>
          <a:bodyPr/>
          <a:lstStyle/>
          <a:p>
            <a:pPr>
              <a:defRPr/>
            </a:pPr>
            <a:r>
              <a:rPr lang="cs-CZ" sz="3200" dirty="0"/>
              <a:t>Mikrobi přenášeni vodou</a:t>
            </a:r>
          </a:p>
        </p:txBody>
      </p:sp>
      <p:sp>
        <p:nvSpPr>
          <p:cNvPr id="3" name="Zástupný symbol pro obsah 2">
            <a:extLst>
              <a:ext uri="{FF2B5EF4-FFF2-40B4-BE49-F238E27FC236}">
                <a16:creationId xmlns:a16="http://schemas.microsoft.com/office/drawing/2014/main" id="{7DE93CDB-C06D-4D9A-9A55-6D127EB212FF}"/>
              </a:ext>
            </a:extLst>
          </p:cNvPr>
          <p:cNvSpPr>
            <a:spLocks noGrp="1"/>
          </p:cNvSpPr>
          <p:nvPr>
            <p:ph idx="1"/>
          </p:nvPr>
        </p:nvSpPr>
        <p:spPr/>
        <p:txBody>
          <a:bodyPr/>
          <a:lstStyle/>
          <a:p>
            <a:pPr>
              <a:defRPr/>
            </a:pPr>
            <a:r>
              <a:rPr lang="cs-CZ" dirty="0">
                <a:solidFill>
                  <a:srgbClr val="FFC000"/>
                </a:solidFill>
              </a:rPr>
              <a:t>Plísně a kvasinky </a:t>
            </a:r>
            <a:r>
              <a:rPr lang="cs-CZ" dirty="0"/>
              <a:t>– osidlují vodovodní řády, pračky vzduchu, klimatizaci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08F5DE41-C1EB-483F-9BB2-D58CC80602FB}"/>
              </a:ext>
            </a:extLst>
          </p:cNvPr>
          <p:cNvSpPr>
            <a:spLocks noGrp="1" noChangeArrowheads="1"/>
          </p:cNvSpPr>
          <p:nvPr>
            <p:ph type="title"/>
          </p:nvPr>
        </p:nvSpPr>
        <p:spPr/>
        <p:txBody>
          <a:bodyPr/>
          <a:lstStyle/>
          <a:p>
            <a:pPr eaLnBrk="1" hangingPunct="1">
              <a:defRPr/>
            </a:pPr>
            <a:r>
              <a:rPr lang="cs-CZ" altLang="cs-CZ" sz="3200" dirty="0">
                <a:solidFill>
                  <a:srgbClr val="FFCC00"/>
                </a:solidFill>
              </a:rPr>
              <a:t>Prvoci</a:t>
            </a:r>
          </a:p>
        </p:txBody>
      </p:sp>
      <p:sp>
        <p:nvSpPr>
          <p:cNvPr id="455683" name="Rectangle 3">
            <a:extLst>
              <a:ext uri="{FF2B5EF4-FFF2-40B4-BE49-F238E27FC236}">
                <a16:creationId xmlns:a16="http://schemas.microsoft.com/office/drawing/2014/main" id="{0F4D3267-AF45-4A5E-918E-7C8B5CE087F9}"/>
              </a:ext>
            </a:extLst>
          </p:cNvPr>
          <p:cNvSpPr>
            <a:spLocks noGrp="1" noChangeArrowheads="1"/>
          </p:cNvSpPr>
          <p:nvPr>
            <p:ph type="body" idx="1"/>
          </p:nvPr>
        </p:nvSpPr>
        <p:spPr>
          <a:xfrm>
            <a:off x="457200" y="1427163"/>
            <a:ext cx="8229600" cy="4525962"/>
          </a:xfrm>
        </p:spPr>
        <p:txBody>
          <a:bodyPr/>
          <a:lstStyle/>
          <a:p>
            <a:pPr eaLnBrk="1" hangingPunct="1">
              <a:defRPr/>
            </a:pPr>
            <a:r>
              <a:rPr lang="cs-CZ" altLang="cs-CZ" sz="1800" dirty="0" err="1">
                <a:solidFill>
                  <a:srgbClr val="FF99CC"/>
                </a:solidFill>
              </a:rPr>
              <a:t>Cryptosporidium</a:t>
            </a:r>
            <a:r>
              <a:rPr lang="cs-CZ" altLang="cs-CZ" sz="1800" dirty="0"/>
              <a:t> – prvok – výskyt v povrchových vodách.</a:t>
            </a:r>
          </a:p>
          <a:p>
            <a:pPr eaLnBrk="1" hangingPunct="1">
              <a:defRPr/>
            </a:pPr>
            <a:r>
              <a:rPr lang="cs-CZ" altLang="cs-CZ" sz="1800" dirty="0"/>
              <a:t>Může pronikat i do pitné vody – chemická desinfekce proti oocystám je neúčinná. Způsobuje průjmovité onemocnění – </a:t>
            </a:r>
            <a:r>
              <a:rPr lang="cs-CZ" altLang="cs-CZ" sz="1800" dirty="0" err="1"/>
              <a:t>kryptosporidioza.Epidemie</a:t>
            </a:r>
            <a:r>
              <a:rPr lang="cs-CZ" altLang="cs-CZ" sz="1800" dirty="0"/>
              <a:t> v USA- 400 000 nemocných</a:t>
            </a:r>
            <a:endParaRPr lang="cs-CZ" altLang="cs-CZ" sz="1800" dirty="0">
              <a:solidFill>
                <a:srgbClr val="FF99CC"/>
              </a:solidFill>
            </a:endParaRPr>
          </a:p>
          <a:p>
            <a:pPr eaLnBrk="1" hangingPunct="1">
              <a:defRPr/>
            </a:pPr>
            <a:r>
              <a:rPr lang="cs-CZ" altLang="cs-CZ" sz="1800" dirty="0" err="1">
                <a:solidFill>
                  <a:srgbClr val="FF99CC"/>
                </a:solidFill>
              </a:rPr>
              <a:t>Giardia</a:t>
            </a:r>
            <a:r>
              <a:rPr lang="cs-CZ" altLang="cs-CZ" sz="1800" dirty="0">
                <a:solidFill>
                  <a:srgbClr val="FF99CC"/>
                </a:solidFill>
              </a:rPr>
              <a:t> </a:t>
            </a:r>
            <a:r>
              <a:rPr lang="cs-CZ" altLang="cs-CZ" sz="1800" dirty="0" err="1">
                <a:solidFill>
                  <a:srgbClr val="FF99CC"/>
                </a:solidFill>
              </a:rPr>
              <a:t>intestinalis</a:t>
            </a:r>
            <a:r>
              <a:rPr lang="cs-CZ" altLang="cs-CZ" sz="1800" dirty="0">
                <a:solidFill>
                  <a:srgbClr val="FF99CC"/>
                </a:solidFill>
              </a:rPr>
              <a:t> – </a:t>
            </a:r>
            <a:r>
              <a:rPr lang="cs-CZ" altLang="cs-CZ" sz="1800" dirty="0" err="1">
                <a:solidFill>
                  <a:srgbClr val="FF99CC"/>
                </a:solidFill>
              </a:rPr>
              <a:t>lamblia</a:t>
            </a:r>
            <a:r>
              <a:rPr lang="cs-CZ" altLang="cs-CZ" sz="1800" dirty="0">
                <a:solidFill>
                  <a:srgbClr val="FF99CC"/>
                </a:solidFill>
              </a:rPr>
              <a:t> lidská</a:t>
            </a:r>
            <a:r>
              <a:rPr lang="cs-CZ" altLang="cs-CZ" sz="1800" dirty="0"/>
              <a:t> – prvok způsobuje průjmovité onemocnění – </a:t>
            </a:r>
            <a:r>
              <a:rPr lang="cs-CZ" altLang="cs-CZ" sz="1800" dirty="0" err="1"/>
              <a:t>giardioza</a:t>
            </a:r>
            <a:endParaRPr lang="cs-CZ" altLang="cs-CZ" sz="1800" dirty="0"/>
          </a:p>
          <a:p>
            <a:pPr eaLnBrk="1" hangingPunct="1">
              <a:defRPr/>
            </a:pPr>
            <a:r>
              <a:rPr lang="cs-CZ" altLang="cs-CZ" sz="1800" dirty="0"/>
              <a:t>Cesta kudy může vstoupit infekční zárodek do organismu a způsobit nákazu není je </a:t>
            </a:r>
            <a:r>
              <a:rPr lang="cs-CZ" altLang="cs-CZ" sz="1800" dirty="0">
                <a:solidFill>
                  <a:schemeClr val="hlink"/>
                </a:solidFill>
              </a:rPr>
              <a:t>zažívací trakt</a:t>
            </a:r>
            <a:r>
              <a:rPr lang="cs-CZ" altLang="cs-CZ" sz="1800" dirty="0"/>
              <a:t>, ale i </a:t>
            </a:r>
            <a:r>
              <a:rPr lang="cs-CZ" altLang="cs-CZ" sz="1800" dirty="0">
                <a:solidFill>
                  <a:schemeClr val="hlink"/>
                </a:solidFill>
              </a:rPr>
              <a:t>dýchací cesty, kožní oděrky a poranění.</a:t>
            </a:r>
          </a:p>
        </p:txBody>
      </p:sp>
      <p:pic>
        <p:nvPicPr>
          <p:cNvPr id="21508" name="Obrázek 3">
            <a:extLst>
              <a:ext uri="{FF2B5EF4-FFF2-40B4-BE49-F238E27FC236}">
                <a16:creationId xmlns:a16="http://schemas.microsoft.com/office/drawing/2014/main" id="{B1C82E3C-DC01-42C5-A663-B70ECAA081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4941888"/>
            <a:ext cx="33432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Obrázek 4">
            <a:extLst>
              <a:ext uri="{FF2B5EF4-FFF2-40B4-BE49-F238E27FC236}">
                <a16:creationId xmlns:a16="http://schemas.microsoft.com/office/drawing/2014/main" id="{A6FAC9E6-17C9-457E-9E98-9A4E5FB0CD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3933825"/>
            <a:ext cx="3160712"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a:extLst>
              <a:ext uri="{FF2B5EF4-FFF2-40B4-BE49-F238E27FC236}">
                <a16:creationId xmlns:a16="http://schemas.microsoft.com/office/drawing/2014/main" id="{DDA115CA-8C6E-43D8-A207-5DC8707698B2}"/>
              </a:ext>
            </a:extLst>
          </p:cNvPr>
          <p:cNvSpPr>
            <a:spLocks noGrp="1" noChangeArrowheads="1"/>
          </p:cNvSpPr>
          <p:nvPr>
            <p:ph type="title"/>
          </p:nvPr>
        </p:nvSpPr>
        <p:spPr/>
        <p:txBody>
          <a:bodyPr/>
          <a:lstStyle/>
          <a:p>
            <a:pPr algn="l" eaLnBrk="1" hangingPunct="1">
              <a:defRPr/>
            </a:pPr>
            <a:r>
              <a:rPr lang="cs-CZ" altLang="cs-CZ" sz="3200">
                <a:solidFill>
                  <a:srgbClr val="FFCC00"/>
                </a:solidFill>
              </a:rPr>
              <a:t>Zdravotní hledisko</a:t>
            </a:r>
          </a:p>
        </p:txBody>
      </p:sp>
      <p:sp>
        <p:nvSpPr>
          <p:cNvPr id="456707" name="Rectangle 3">
            <a:extLst>
              <a:ext uri="{FF2B5EF4-FFF2-40B4-BE49-F238E27FC236}">
                <a16:creationId xmlns:a16="http://schemas.microsoft.com/office/drawing/2014/main" id="{CD8FB79D-6432-4EBF-AD0B-FB99A48E3081}"/>
              </a:ext>
            </a:extLst>
          </p:cNvPr>
          <p:cNvSpPr>
            <a:spLocks noGrp="1" noChangeArrowheads="1"/>
          </p:cNvSpPr>
          <p:nvPr>
            <p:ph type="body" idx="1"/>
          </p:nvPr>
        </p:nvSpPr>
        <p:spPr/>
        <p:txBody>
          <a:bodyPr/>
          <a:lstStyle/>
          <a:p>
            <a:pPr eaLnBrk="1" hangingPunct="1">
              <a:defRPr/>
            </a:pPr>
            <a:r>
              <a:rPr lang="cs-CZ" altLang="cs-CZ" sz="2400" dirty="0"/>
              <a:t>Cesta inhalační  a dermální – může být rizikovější než cesta orální – látky mohou po vstupu do organismu působit na cílové orgány ještě před biotransformací v játrech.</a:t>
            </a:r>
          </a:p>
          <a:p>
            <a:pPr eaLnBrk="1" hangingPunct="1">
              <a:defRPr/>
            </a:pPr>
            <a:r>
              <a:rPr lang="cs-CZ" altLang="cs-CZ" sz="2400"/>
              <a:t>Extraintestinální</a:t>
            </a:r>
            <a:r>
              <a:rPr lang="cs-CZ" altLang="cs-CZ" sz="2400" dirty="0"/>
              <a:t> a </a:t>
            </a:r>
            <a:r>
              <a:rPr lang="cs-CZ" altLang="cs-CZ" sz="2400" dirty="0" err="1"/>
              <a:t>intestiální</a:t>
            </a:r>
            <a:r>
              <a:rPr lang="cs-CZ" altLang="cs-CZ" sz="2400" dirty="0"/>
              <a:t> onemocnění – nákazy </a:t>
            </a:r>
            <a:r>
              <a:rPr lang="cs-CZ" altLang="cs-CZ" sz="2400" dirty="0" err="1"/>
              <a:t>mimostřevní</a:t>
            </a:r>
            <a:r>
              <a:rPr lang="cs-CZ" altLang="cs-CZ" sz="2400" dirty="0"/>
              <a:t> a střevní</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a:extLst>
              <a:ext uri="{FF2B5EF4-FFF2-40B4-BE49-F238E27FC236}">
                <a16:creationId xmlns:a16="http://schemas.microsoft.com/office/drawing/2014/main" id="{424835BA-4FFE-422E-9D37-C28928013EBF}"/>
              </a:ext>
            </a:extLst>
          </p:cNvPr>
          <p:cNvSpPr>
            <a:spLocks noGrp="1" noChangeArrowheads="1"/>
          </p:cNvSpPr>
          <p:nvPr>
            <p:ph type="title"/>
          </p:nvPr>
        </p:nvSpPr>
        <p:spPr/>
        <p:txBody>
          <a:bodyPr/>
          <a:lstStyle/>
          <a:p>
            <a:pPr eaLnBrk="1" hangingPunct="1">
              <a:defRPr/>
            </a:pPr>
            <a:r>
              <a:rPr lang="cs-CZ" altLang="cs-CZ" sz="3600"/>
              <a:t>Voda a zdraví</a:t>
            </a:r>
          </a:p>
        </p:txBody>
      </p:sp>
      <p:sp>
        <p:nvSpPr>
          <p:cNvPr id="406531" name="Rectangle 3">
            <a:extLst>
              <a:ext uri="{FF2B5EF4-FFF2-40B4-BE49-F238E27FC236}">
                <a16:creationId xmlns:a16="http://schemas.microsoft.com/office/drawing/2014/main" id="{85DD1086-2FED-48C7-BBA6-9CE21FBE10E9}"/>
              </a:ext>
            </a:extLst>
          </p:cNvPr>
          <p:cNvSpPr>
            <a:spLocks noGrp="1" noChangeArrowheads="1"/>
          </p:cNvSpPr>
          <p:nvPr>
            <p:ph type="body" idx="1"/>
          </p:nvPr>
        </p:nvSpPr>
        <p:spPr/>
        <p:txBody>
          <a:bodyPr/>
          <a:lstStyle/>
          <a:p>
            <a:pPr eaLnBrk="1" hangingPunct="1">
              <a:defRPr/>
            </a:pPr>
            <a:r>
              <a:rPr lang="cs-CZ" altLang="cs-CZ" sz="2800">
                <a:solidFill>
                  <a:srgbClr val="FFCC00"/>
                </a:solidFill>
              </a:rPr>
              <a:t>Zákon č. 258/2000 Sb</a:t>
            </a:r>
            <a:r>
              <a:rPr lang="cs-CZ" altLang="cs-CZ" sz="2800"/>
              <a:t>. o ochraně veřejného zdraví stanovuje:“ Pitnou vodou je veškerá voda v původním stavu nebo po úpravě, která je určena k pití, vaření, přípravě jídel a nápojů, voda používaná v potravinářství, voda, která je určena k péči o tělo, k čistění předmětů, které svým určením přicházejí do styku s potravinami nebo lidským tělem, a k dalším účelům lidské spotřeby, a to bez ohledu na její původ, skupenství a způsob jejího dodávání“.</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5226CE-7997-4760-88E3-E122181040D0}"/>
              </a:ext>
            </a:extLst>
          </p:cNvPr>
          <p:cNvSpPr>
            <a:spLocks noGrp="1"/>
          </p:cNvSpPr>
          <p:nvPr>
            <p:ph type="title"/>
          </p:nvPr>
        </p:nvSpPr>
        <p:spPr/>
        <p:txBody>
          <a:bodyPr/>
          <a:lstStyle/>
          <a:p>
            <a:pPr>
              <a:defRPr/>
            </a:pPr>
            <a:r>
              <a:rPr lang="cs-CZ" sz="3200" dirty="0"/>
              <a:t>Desinfekce pitné vody</a:t>
            </a:r>
          </a:p>
        </p:txBody>
      </p:sp>
      <p:sp>
        <p:nvSpPr>
          <p:cNvPr id="3" name="Zástupný symbol pro obsah 2">
            <a:extLst>
              <a:ext uri="{FF2B5EF4-FFF2-40B4-BE49-F238E27FC236}">
                <a16:creationId xmlns:a16="http://schemas.microsoft.com/office/drawing/2014/main" id="{711A6349-9975-4194-9FBD-A62A8C3454A5}"/>
              </a:ext>
            </a:extLst>
          </p:cNvPr>
          <p:cNvSpPr>
            <a:spLocks noGrp="1"/>
          </p:cNvSpPr>
          <p:nvPr>
            <p:ph idx="1"/>
          </p:nvPr>
        </p:nvSpPr>
        <p:spPr/>
        <p:txBody>
          <a:bodyPr/>
          <a:lstStyle/>
          <a:p>
            <a:pPr>
              <a:defRPr/>
            </a:pPr>
            <a:r>
              <a:rPr lang="cs-CZ" sz="2400" dirty="0"/>
              <a:t>Chloramin – 2-3 g/ m vody, oxid </a:t>
            </a:r>
            <a:r>
              <a:rPr lang="cs-CZ" sz="2400" dirty="0" err="1"/>
              <a:t>choričitý</a:t>
            </a:r>
            <a:r>
              <a:rPr lang="cs-CZ" sz="2400" dirty="0"/>
              <a:t>, </a:t>
            </a:r>
            <a:r>
              <a:rPr lang="cs-CZ" sz="2400" dirty="0" err="1"/>
              <a:t>Sagen</a:t>
            </a:r>
            <a:r>
              <a:rPr lang="cs-CZ" sz="2400" dirty="0"/>
              <a:t>, Savo, plynný chlor, ozon, UV záření, filtrace</a:t>
            </a:r>
          </a:p>
          <a:p>
            <a:pPr>
              <a:defRPr/>
            </a:pPr>
            <a:r>
              <a:rPr lang="cs-CZ" sz="2400" dirty="0"/>
              <a:t>Pomoci převaření: Vodu uvedeme do varu, bublá celá její hladina ( teplota 100 C), necháme 10 min. stát a přirozeně chladnout – nedáváme do ní led . Voda </a:t>
            </a:r>
            <a:r>
              <a:rPr lang="cs-CZ" sz="2400" dirty="0">
                <a:solidFill>
                  <a:srgbClr val="FFC000"/>
                </a:solidFill>
              </a:rPr>
              <a:t>není sterilní</a:t>
            </a:r>
            <a:r>
              <a:rPr lang="cs-CZ" sz="2400" dirty="0"/>
              <a:t>. Sterilita – sterilizace v autoklávu.</a:t>
            </a:r>
          </a:p>
        </p:txBody>
      </p:sp>
      <p:pic>
        <p:nvPicPr>
          <p:cNvPr id="24580" name="Obrázek 3">
            <a:extLst>
              <a:ext uri="{FF2B5EF4-FFF2-40B4-BE49-F238E27FC236}">
                <a16:creationId xmlns:a16="http://schemas.microsoft.com/office/drawing/2014/main" id="{2CF87CE5-70DD-4C75-ACA3-27C8631623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076700"/>
            <a:ext cx="2446337"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Obrázek 4">
            <a:extLst>
              <a:ext uri="{FF2B5EF4-FFF2-40B4-BE49-F238E27FC236}">
                <a16:creationId xmlns:a16="http://schemas.microsoft.com/office/drawing/2014/main" id="{D95108DF-0BA6-479C-B47B-5D3CA3D656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9363" y="3868738"/>
            <a:ext cx="419417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06E70F-330D-4AD6-A796-906C8CFD0A50}"/>
              </a:ext>
            </a:extLst>
          </p:cNvPr>
          <p:cNvSpPr>
            <a:spLocks noGrp="1"/>
          </p:cNvSpPr>
          <p:nvPr>
            <p:ph type="title"/>
          </p:nvPr>
        </p:nvSpPr>
        <p:spPr/>
        <p:txBody>
          <a:bodyPr/>
          <a:lstStyle/>
          <a:p>
            <a:pPr>
              <a:defRPr/>
            </a:pPr>
            <a:r>
              <a:rPr lang="cs-CZ" sz="3200" dirty="0"/>
              <a:t>Užitková voda</a:t>
            </a:r>
          </a:p>
        </p:txBody>
      </p:sp>
      <p:sp>
        <p:nvSpPr>
          <p:cNvPr id="3" name="Zástupný symbol pro obsah 2">
            <a:extLst>
              <a:ext uri="{FF2B5EF4-FFF2-40B4-BE49-F238E27FC236}">
                <a16:creationId xmlns:a16="http://schemas.microsoft.com/office/drawing/2014/main" id="{D2DD1659-3A82-452C-9707-78A8C9C38076}"/>
              </a:ext>
            </a:extLst>
          </p:cNvPr>
          <p:cNvSpPr>
            <a:spLocks noGrp="1"/>
          </p:cNvSpPr>
          <p:nvPr>
            <p:ph idx="1"/>
          </p:nvPr>
        </p:nvSpPr>
        <p:spPr/>
        <p:txBody>
          <a:bodyPr/>
          <a:lstStyle/>
          <a:p>
            <a:pPr>
              <a:defRPr/>
            </a:pPr>
            <a:r>
              <a:rPr lang="cs-CZ" sz="2400" dirty="0"/>
              <a:t>Je hygienicky nezávadná voda, která se nepoužívá jako pitná voda a na vaření, ale jen na mytí, koupání a pro výrobní účely.</a:t>
            </a:r>
          </a:p>
          <a:p>
            <a:pPr>
              <a:defRPr/>
            </a:pPr>
            <a:r>
              <a:rPr lang="cs-CZ" sz="2400" dirty="0"/>
              <a:t>Teplá voda v domácnostech se podle zákona o veřejném zdraví vyrábí z pitné vody, ale za pitnou se nepovažuje.</a:t>
            </a:r>
          </a:p>
          <a:p>
            <a:pPr>
              <a:defRPr/>
            </a:pPr>
            <a:r>
              <a:rPr lang="cs-CZ" sz="2400" dirty="0"/>
              <a:t>Průmyslová voda</a:t>
            </a:r>
          </a:p>
          <a:p>
            <a:pPr>
              <a:defRPr/>
            </a:pPr>
            <a:r>
              <a:rPr lang="cs-CZ" sz="2400" dirty="0"/>
              <a:t>Technologická voda</a:t>
            </a:r>
          </a:p>
          <a:p>
            <a:pPr>
              <a:defRPr/>
            </a:pPr>
            <a:r>
              <a:rPr lang="cs-CZ" sz="2400" dirty="0"/>
              <a:t>Voda pro závlahy</a:t>
            </a:r>
          </a:p>
        </p:txBody>
      </p:sp>
      <p:pic>
        <p:nvPicPr>
          <p:cNvPr id="25604" name="Obrázek 3">
            <a:extLst>
              <a:ext uri="{FF2B5EF4-FFF2-40B4-BE49-F238E27FC236}">
                <a16:creationId xmlns:a16="http://schemas.microsoft.com/office/drawing/2014/main" id="{9465CAC0-2CD8-48AA-A00B-273610B855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3644900"/>
            <a:ext cx="52197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71D76E5C-646D-4157-9D46-3E96E313233E}"/>
              </a:ext>
            </a:extLst>
          </p:cNvPr>
          <p:cNvSpPr>
            <a:spLocks noGrp="1" noChangeArrowheads="1"/>
          </p:cNvSpPr>
          <p:nvPr>
            <p:ph type="title"/>
          </p:nvPr>
        </p:nvSpPr>
        <p:spPr/>
        <p:txBody>
          <a:bodyPr/>
          <a:lstStyle/>
          <a:p>
            <a:pPr eaLnBrk="1" hangingPunct="1">
              <a:defRPr/>
            </a:pPr>
            <a:r>
              <a:rPr lang="cs-CZ" altLang="cs-CZ" sz="3200"/>
              <a:t>Tvrdost vody a kardiovaskulární onemocnění</a:t>
            </a:r>
          </a:p>
        </p:txBody>
      </p:sp>
      <p:sp>
        <p:nvSpPr>
          <p:cNvPr id="427011" name="Rectangle 3">
            <a:extLst>
              <a:ext uri="{FF2B5EF4-FFF2-40B4-BE49-F238E27FC236}">
                <a16:creationId xmlns:a16="http://schemas.microsoft.com/office/drawing/2014/main" id="{173457A8-BF04-4DA2-A807-5334860E4204}"/>
              </a:ext>
            </a:extLst>
          </p:cNvPr>
          <p:cNvSpPr>
            <a:spLocks noGrp="1" noChangeArrowheads="1"/>
          </p:cNvSpPr>
          <p:nvPr>
            <p:ph type="body" idx="1"/>
          </p:nvPr>
        </p:nvSpPr>
        <p:spPr/>
        <p:txBody>
          <a:bodyPr/>
          <a:lstStyle/>
          <a:p>
            <a:pPr eaLnBrk="1" hangingPunct="1">
              <a:defRPr/>
            </a:pPr>
            <a:r>
              <a:rPr lang="cs-CZ" altLang="cs-CZ" sz="2000" dirty="0"/>
              <a:t>Tvrdost vody – tvořena především uhličitanem vápenatým a hořečnatým</a:t>
            </a:r>
          </a:p>
          <a:p>
            <a:pPr eaLnBrk="1" hangingPunct="1">
              <a:defRPr/>
            </a:pPr>
            <a:r>
              <a:rPr lang="cs-CZ" altLang="cs-CZ" sz="2000" dirty="0"/>
              <a:t>Preventivní působení proti rozvoji srdečně cévních chorob.</a:t>
            </a:r>
          </a:p>
        </p:txBody>
      </p:sp>
      <p:pic>
        <p:nvPicPr>
          <p:cNvPr id="26628" name="Obrázek 3">
            <a:extLst>
              <a:ext uri="{FF2B5EF4-FFF2-40B4-BE49-F238E27FC236}">
                <a16:creationId xmlns:a16="http://schemas.microsoft.com/office/drawing/2014/main" id="{0ADA4D25-0491-42D9-9C30-5984861703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486150"/>
            <a:ext cx="15541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Obrázek 4">
            <a:extLst>
              <a:ext uri="{FF2B5EF4-FFF2-40B4-BE49-F238E27FC236}">
                <a16:creationId xmlns:a16="http://schemas.microsoft.com/office/drawing/2014/main" id="{E930BCB1-395D-4D2C-BE96-FEDD591193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213100"/>
            <a:ext cx="3046412"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9813DEB6-4C99-4F6A-9125-71561B6F5342}"/>
              </a:ext>
            </a:extLst>
          </p:cNvPr>
          <p:cNvSpPr>
            <a:spLocks noGrp="1" noChangeArrowheads="1"/>
          </p:cNvSpPr>
          <p:nvPr>
            <p:ph type="title"/>
          </p:nvPr>
        </p:nvSpPr>
        <p:spPr/>
        <p:txBody>
          <a:bodyPr/>
          <a:lstStyle/>
          <a:p>
            <a:pPr eaLnBrk="1" hangingPunct="1">
              <a:defRPr/>
            </a:pPr>
            <a:r>
              <a:rPr lang="cs-CZ" altLang="cs-CZ" sz="3200" dirty="0"/>
              <a:t>Pitná voda a nádorová onemocnění</a:t>
            </a:r>
          </a:p>
        </p:txBody>
      </p:sp>
      <p:sp>
        <p:nvSpPr>
          <p:cNvPr id="439299" name="Rectangle 3">
            <a:extLst>
              <a:ext uri="{FF2B5EF4-FFF2-40B4-BE49-F238E27FC236}">
                <a16:creationId xmlns:a16="http://schemas.microsoft.com/office/drawing/2014/main" id="{043C3CDE-3C16-4B84-AF05-5B26881D60F8}"/>
              </a:ext>
            </a:extLst>
          </p:cNvPr>
          <p:cNvSpPr>
            <a:spLocks noGrp="1" noChangeArrowheads="1"/>
          </p:cNvSpPr>
          <p:nvPr>
            <p:ph type="body" idx="1"/>
          </p:nvPr>
        </p:nvSpPr>
        <p:spPr/>
        <p:txBody>
          <a:bodyPr/>
          <a:lstStyle/>
          <a:p>
            <a:pPr eaLnBrk="1" hangingPunct="1">
              <a:lnSpc>
                <a:spcPct val="90000"/>
              </a:lnSpc>
              <a:defRPr/>
            </a:pPr>
            <a:r>
              <a:rPr lang="cs-CZ" altLang="cs-CZ" sz="2400" dirty="0">
                <a:solidFill>
                  <a:srgbClr val="FFCC00"/>
                </a:solidFill>
              </a:rPr>
              <a:t>Desinfekce vody chlorováním</a:t>
            </a:r>
            <a:r>
              <a:rPr lang="cs-CZ" altLang="cs-CZ" sz="2400" dirty="0"/>
              <a:t> – vznikají při zvýšeném výskytu organických látek ve vodě nízkomolekulární látky jako např. chloroform, chlorbenzen, </a:t>
            </a:r>
            <a:r>
              <a:rPr lang="cs-CZ" altLang="cs-CZ" sz="2400" dirty="0" err="1"/>
              <a:t>heptachlor</a:t>
            </a:r>
            <a:r>
              <a:rPr lang="cs-CZ" altLang="cs-CZ" sz="2400" dirty="0"/>
              <a:t> a celá řada dalších chlorovaných sloučenin u nichž byla prokázána genotoxická aktivita.</a:t>
            </a:r>
          </a:p>
          <a:p>
            <a:pPr eaLnBrk="1" hangingPunct="1">
              <a:lnSpc>
                <a:spcPct val="90000"/>
              </a:lnSpc>
              <a:defRPr/>
            </a:pPr>
            <a:r>
              <a:rPr lang="cs-CZ" altLang="cs-CZ" sz="2400" dirty="0"/>
              <a:t>Rozsáhlé finské studie ukazují souvislost mezi pitím chlorované pitné vody a výskytem nádorů močového měchýře, konečníku ,ledvin. Prokázány také nepříznivé účinky na reprodukci.</a:t>
            </a:r>
          </a:p>
          <a:p>
            <a:pPr eaLnBrk="1" hangingPunct="1">
              <a:lnSpc>
                <a:spcPct val="90000"/>
              </a:lnSpc>
              <a:defRPr/>
            </a:pPr>
            <a:r>
              <a:rPr lang="cs-CZ" altLang="cs-CZ" sz="2400" dirty="0">
                <a:solidFill>
                  <a:srgbClr val="FFCC00"/>
                </a:solidFill>
              </a:rPr>
              <a:t>Arsen </a:t>
            </a:r>
            <a:r>
              <a:rPr lang="cs-CZ" altLang="cs-CZ" sz="2400" dirty="0"/>
              <a:t>v pitné vodě – expozice je spojena s výskytem různých kožních </a:t>
            </a:r>
            <a:r>
              <a:rPr lang="cs-CZ" altLang="cs-CZ" sz="2400" dirty="0" err="1"/>
              <a:t>lezí</a:t>
            </a:r>
            <a:r>
              <a:rPr lang="cs-CZ" altLang="cs-CZ" sz="2400" dirty="0"/>
              <a:t> (pigmentace, </a:t>
            </a:r>
            <a:r>
              <a:rPr lang="cs-CZ" altLang="cs-CZ" sz="2400" dirty="0" err="1"/>
              <a:t>keratozy</a:t>
            </a:r>
            <a:r>
              <a:rPr lang="cs-CZ" altLang="cs-CZ" sz="2400" dirty="0"/>
              <a:t>, kožní nádory i </a:t>
            </a:r>
            <a:r>
              <a:rPr lang="cs-CZ" altLang="cs-CZ" sz="2400" dirty="0" err="1"/>
              <a:t>zhoubné.Arsenitany</a:t>
            </a:r>
            <a:r>
              <a:rPr lang="cs-CZ" altLang="cs-CZ" sz="2400" dirty="0"/>
              <a:t> vykazují vysokou </a:t>
            </a:r>
            <a:r>
              <a:rPr lang="cs-CZ" altLang="cs-CZ" sz="2400" dirty="0" err="1"/>
              <a:t>embryotoxicitu</a:t>
            </a:r>
            <a:r>
              <a:rPr lang="cs-CZ" altLang="cs-CZ" sz="2400" dirty="0"/>
              <a:t>.</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a:extLst>
              <a:ext uri="{FF2B5EF4-FFF2-40B4-BE49-F238E27FC236}">
                <a16:creationId xmlns:a16="http://schemas.microsoft.com/office/drawing/2014/main" id="{804BC5C6-64E3-43AD-863B-7B076A35DB2B}"/>
              </a:ext>
            </a:extLst>
          </p:cNvPr>
          <p:cNvSpPr>
            <a:spLocks noGrp="1" noChangeArrowheads="1"/>
          </p:cNvSpPr>
          <p:nvPr>
            <p:ph type="title"/>
          </p:nvPr>
        </p:nvSpPr>
        <p:spPr/>
        <p:txBody>
          <a:bodyPr/>
          <a:lstStyle/>
          <a:p>
            <a:pPr eaLnBrk="1" hangingPunct="1">
              <a:defRPr/>
            </a:pPr>
            <a:r>
              <a:rPr lang="cs-CZ" altLang="cs-CZ" sz="3200" dirty="0"/>
              <a:t>Pitná voda a </a:t>
            </a:r>
            <a:r>
              <a:rPr lang="cs-CZ" altLang="cs-CZ" sz="3200"/>
              <a:t>nádorová onemocnění</a:t>
            </a:r>
            <a:endParaRPr lang="cs-CZ" altLang="cs-CZ" sz="3200" dirty="0"/>
          </a:p>
        </p:txBody>
      </p:sp>
      <p:sp>
        <p:nvSpPr>
          <p:cNvPr id="440323" name="Rectangle 3">
            <a:extLst>
              <a:ext uri="{FF2B5EF4-FFF2-40B4-BE49-F238E27FC236}">
                <a16:creationId xmlns:a16="http://schemas.microsoft.com/office/drawing/2014/main" id="{003FA716-EF47-458D-84AA-3E548A895FDA}"/>
              </a:ext>
            </a:extLst>
          </p:cNvPr>
          <p:cNvSpPr>
            <a:spLocks noGrp="1" noChangeArrowheads="1"/>
          </p:cNvSpPr>
          <p:nvPr>
            <p:ph type="body" idx="1"/>
          </p:nvPr>
        </p:nvSpPr>
        <p:spPr/>
        <p:txBody>
          <a:bodyPr/>
          <a:lstStyle/>
          <a:p>
            <a:pPr eaLnBrk="1" hangingPunct="1">
              <a:defRPr/>
            </a:pPr>
            <a:r>
              <a:rPr lang="cs-CZ" altLang="cs-CZ" sz="2400" dirty="0" err="1">
                <a:solidFill>
                  <a:srgbClr val="FFCC00"/>
                </a:solidFill>
              </a:rPr>
              <a:t>Dusičnany</a:t>
            </a:r>
            <a:r>
              <a:rPr lang="cs-CZ" altLang="cs-CZ" sz="2400" dirty="0" err="1"/>
              <a:t>:Neexistuje</a:t>
            </a:r>
            <a:r>
              <a:rPr lang="cs-CZ" altLang="cs-CZ" sz="2400" dirty="0"/>
              <a:t> jednoznačný epidemiologický důkaz, že by lidé konzumující pitnou vodu se zvýšeným obsahem dusičnanů byli vystaveni zvýšenému riziku rakoviny. Jen jedna ze tří britských studií odhalila vztah mezi úmrtností na rakovinu žaludku a obsahem dusičnanů ve vodě. Zatím jsou výsledky rozporné </a:t>
            </a:r>
          </a:p>
          <a:p>
            <a:pPr eaLnBrk="1" hangingPunct="1">
              <a:defRPr/>
            </a:pPr>
            <a:r>
              <a:rPr lang="cs-CZ" altLang="cs-CZ" sz="2400" dirty="0" err="1"/>
              <a:t>Významější</a:t>
            </a:r>
            <a:r>
              <a:rPr lang="cs-CZ" altLang="cs-CZ" sz="2400" dirty="0"/>
              <a:t> by mohla být </a:t>
            </a:r>
            <a:r>
              <a:rPr lang="cs-CZ" altLang="cs-CZ" sz="2400" dirty="0" err="1">
                <a:solidFill>
                  <a:srgbClr val="FFC000"/>
                </a:solidFill>
              </a:rPr>
              <a:t>methemoglobinemie</a:t>
            </a:r>
            <a:r>
              <a:rPr lang="cs-CZ" altLang="cs-CZ" sz="2400" dirty="0"/>
              <a:t> -zvláště u kojenců.</a:t>
            </a:r>
          </a:p>
          <a:p>
            <a:pPr eaLnBrk="1" hangingPunct="1">
              <a:defRPr/>
            </a:pPr>
            <a:r>
              <a:rPr lang="cs-CZ" altLang="cs-CZ" sz="2400" dirty="0" err="1">
                <a:solidFill>
                  <a:srgbClr val="FFCC00"/>
                </a:solidFill>
              </a:rPr>
              <a:t>Radionuklidy</a:t>
            </a:r>
            <a:r>
              <a:rPr lang="cs-CZ" altLang="cs-CZ" sz="2400" dirty="0" err="1"/>
              <a:t>:Pro</a:t>
            </a:r>
            <a:r>
              <a:rPr lang="cs-CZ" altLang="cs-CZ" sz="2400" dirty="0"/>
              <a:t> pitnou vodu mají význam především přírodní radionuklidy. Obecně se předpokládá, že požití radonu v pitné vodě není spojeno s žádným významným rizikem rakoviny. </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1DC9E02D-F044-45DD-8D10-F0A1CF3D9D75}"/>
              </a:ext>
            </a:extLst>
          </p:cNvPr>
          <p:cNvSpPr>
            <a:spLocks noGrp="1" noChangeArrowheads="1"/>
          </p:cNvSpPr>
          <p:nvPr>
            <p:ph type="title"/>
          </p:nvPr>
        </p:nvSpPr>
        <p:spPr/>
        <p:txBody>
          <a:bodyPr/>
          <a:lstStyle/>
          <a:p>
            <a:pPr eaLnBrk="1" hangingPunct="1">
              <a:defRPr/>
            </a:pPr>
            <a:r>
              <a:rPr lang="cs-CZ" altLang="cs-CZ" sz="3600" dirty="0"/>
              <a:t>Pitná voda a nádorová onemocnění</a:t>
            </a:r>
          </a:p>
        </p:txBody>
      </p:sp>
      <p:sp>
        <p:nvSpPr>
          <p:cNvPr id="441347" name="Rectangle 3">
            <a:extLst>
              <a:ext uri="{FF2B5EF4-FFF2-40B4-BE49-F238E27FC236}">
                <a16:creationId xmlns:a16="http://schemas.microsoft.com/office/drawing/2014/main" id="{CACD83CD-C79D-4DCD-9B83-C7FD18EB3247}"/>
              </a:ext>
            </a:extLst>
          </p:cNvPr>
          <p:cNvSpPr>
            <a:spLocks noGrp="1" noChangeArrowheads="1"/>
          </p:cNvSpPr>
          <p:nvPr>
            <p:ph type="body" idx="1"/>
          </p:nvPr>
        </p:nvSpPr>
        <p:spPr/>
        <p:txBody>
          <a:bodyPr/>
          <a:lstStyle/>
          <a:p>
            <a:pPr eaLnBrk="1" hangingPunct="1">
              <a:defRPr/>
            </a:pPr>
            <a:endParaRPr lang="cs-CZ" altLang="cs-CZ" sz="2400" dirty="0"/>
          </a:p>
          <a:p>
            <a:pPr eaLnBrk="1" hangingPunct="1">
              <a:defRPr/>
            </a:pPr>
            <a:r>
              <a:rPr lang="cs-CZ" altLang="cs-CZ" sz="2400" dirty="0">
                <a:solidFill>
                  <a:srgbClr val="FFCC00"/>
                </a:solidFill>
              </a:rPr>
              <a:t>Fluoridy</a:t>
            </a:r>
            <a:r>
              <a:rPr lang="cs-CZ" altLang="cs-CZ" sz="2400" dirty="0"/>
              <a:t>: Od fluoridace pitné vody za účelem prevence zubního kazu bylo v ČR ustoupeno. Ekologické studie vliv fluoridů na rakovinu nepotvrdily.</a:t>
            </a:r>
          </a:p>
          <a:p>
            <a:pPr eaLnBrk="1" hangingPunct="1">
              <a:defRPr/>
            </a:pPr>
            <a:r>
              <a:rPr lang="cs-CZ" altLang="cs-CZ" sz="2400" dirty="0"/>
              <a:t>Průmyslově vyráběné organické látky: </a:t>
            </a:r>
            <a:r>
              <a:rPr lang="cs-CZ" altLang="cs-CZ" sz="2400" dirty="0" err="1"/>
              <a:t>Např</a:t>
            </a:r>
            <a:r>
              <a:rPr lang="cs-CZ" altLang="cs-CZ" sz="2400" dirty="0"/>
              <a:t> </a:t>
            </a:r>
            <a:r>
              <a:rPr lang="cs-CZ" altLang="cs-CZ" sz="2400" dirty="0" err="1"/>
              <a:t>chlorfenoly</a:t>
            </a:r>
            <a:r>
              <a:rPr lang="cs-CZ" altLang="cs-CZ" sz="2400" dirty="0"/>
              <a:t>, </a:t>
            </a:r>
            <a:r>
              <a:rPr lang="cs-CZ" altLang="cs-CZ" sz="2400" dirty="0" err="1"/>
              <a:t>trichlorethylen</a:t>
            </a:r>
            <a:r>
              <a:rPr lang="cs-CZ" altLang="cs-CZ" sz="2400" dirty="0"/>
              <a:t>, těkavé organické látky. Nejčastěji se ve studiích, vedle postižení imunitního systému, objevoval zvýšený výskyt rakoviny močového měchýře.</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41D97639-D6F5-4E8A-BA40-B94E49EAEC3E}"/>
              </a:ext>
            </a:extLst>
          </p:cNvPr>
          <p:cNvSpPr>
            <a:spLocks noGrp="1" noChangeArrowheads="1"/>
          </p:cNvSpPr>
          <p:nvPr>
            <p:ph type="title"/>
          </p:nvPr>
        </p:nvSpPr>
        <p:spPr/>
        <p:txBody>
          <a:bodyPr/>
          <a:lstStyle/>
          <a:p>
            <a:pPr eaLnBrk="1" hangingPunct="1">
              <a:defRPr/>
            </a:pPr>
            <a:r>
              <a:rPr lang="cs-CZ" altLang="cs-CZ" sz="3600" dirty="0"/>
              <a:t>Pitná voda a nádorová onemocnění</a:t>
            </a:r>
          </a:p>
        </p:txBody>
      </p:sp>
      <p:sp>
        <p:nvSpPr>
          <p:cNvPr id="442371" name="Rectangle 3">
            <a:extLst>
              <a:ext uri="{FF2B5EF4-FFF2-40B4-BE49-F238E27FC236}">
                <a16:creationId xmlns:a16="http://schemas.microsoft.com/office/drawing/2014/main" id="{5A62CE57-0BC9-4D51-9F72-8D22803CC8B7}"/>
              </a:ext>
            </a:extLst>
          </p:cNvPr>
          <p:cNvSpPr>
            <a:spLocks noGrp="1" noChangeArrowheads="1"/>
          </p:cNvSpPr>
          <p:nvPr>
            <p:ph type="body" idx="1"/>
          </p:nvPr>
        </p:nvSpPr>
        <p:spPr/>
        <p:txBody>
          <a:bodyPr/>
          <a:lstStyle/>
          <a:p>
            <a:pPr eaLnBrk="1" hangingPunct="1">
              <a:defRPr/>
            </a:pPr>
            <a:r>
              <a:rPr lang="cs-CZ" altLang="cs-CZ" sz="2400" dirty="0">
                <a:solidFill>
                  <a:srgbClr val="FFCC00"/>
                </a:solidFill>
              </a:rPr>
              <a:t>Toxiny cyanobakterií</a:t>
            </a:r>
            <a:r>
              <a:rPr lang="cs-CZ" altLang="cs-CZ" sz="2400" dirty="0"/>
              <a:t> (</a:t>
            </a:r>
            <a:r>
              <a:rPr lang="cs-CZ" altLang="cs-CZ" sz="2400" dirty="0" err="1"/>
              <a:t>cyanotoxiny</a:t>
            </a:r>
            <a:r>
              <a:rPr lang="cs-CZ" altLang="cs-CZ" sz="2400" dirty="0"/>
              <a:t>):Nejlépe popsaný z </a:t>
            </a:r>
            <a:r>
              <a:rPr lang="cs-CZ" altLang="cs-CZ" sz="2400" dirty="0" err="1"/>
              <a:t>cyanotoxinů</a:t>
            </a:r>
            <a:r>
              <a:rPr lang="cs-CZ" altLang="cs-CZ" sz="2400" dirty="0"/>
              <a:t> je </a:t>
            </a:r>
            <a:r>
              <a:rPr lang="cs-CZ" altLang="cs-CZ" sz="2400" dirty="0" err="1"/>
              <a:t>mikrocystin</a:t>
            </a:r>
            <a:r>
              <a:rPr lang="cs-CZ" altLang="cs-CZ" sz="2400" dirty="0"/>
              <a:t>. Mohou vyvolat poruchy zažívacího traktu, alergické reakce, onemocnění jater, oslabení imunitního systému, respirační a kontaktní dermatitidy, mají embryotoxické a genotoxické účinky</a:t>
            </a:r>
          </a:p>
          <a:p>
            <a:pPr eaLnBrk="1" hangingPunct="1">
              <a:defRPr/>
            </a:pPr>
            <a:r>
              <a:rPr lang="cs-CZ" altLang="cs-CZ" sz="2400" dirty="0"/>
              <a:t>K přítomnosti sinic v povrchové vodě přispívají </a:t>
            </a:r>
            <a:r>
              <a:rPr lang="cs-CZ" altLang="cs-CZ" sz="2400"/>
              <a:t>především fosforečnany.</a:t>
            </a:r>
            <a:endParaRPr lang="cs-CZ" altLang="cs-CZ" sz="2400" dirty="0"/>
          </a:p>
        </p:txBody>
      </p:sp>
      <p:pic>
        <p:nvPicPr>
          <p:cNvPr id="30724" name="Obrázek 3">
            <a:extLst>
              <a:ext uri="{FF2B5EF4-FFF2-40B4-BE49-F238E27FC236}">
                <a16:creationId xmlns:a16="http://schemas.microsoft.com/office/drawing/2014/main" id="{031D7C51-A565-411B-B98C-246CC3D34D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4292600"/>
            <a:ext cx="415925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rázek 4">
            <a:extLst>
              <a:ext uri="{FF2B5EF4-FFF2-40B4-BE49-F238E27FC236}">
                <a16:creationId xmlns:a16="http://schemas.microsoft.com/office/drawing/2014/main" id="{085A227A-0511-466E-9498-DA8EE85AC1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449763"/>
            <a:ext cx="25527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a:extLst>
              <a:ext uri="{FF2B5EF4-FFF2-40B4-BE49-F238E27FC236}">
                <a16:creationId xmlns:a16="http://schemas.microsoft.com/office/drawing/2014/main" id="{15E13854-7CF3-4407-9F2D-C0D5F1A06A40}"/>
              </a:ext>
            </a:extLst>
          </p:cNvPr>
          <p:cNvSpPr>
            <a:spLocks noGrp="1" noChangeArrowheads="1"/>
          </p:cNvSpPr>
          <p:nvPr>
            <p:ph type="title"/>
          </p:nvPr>
        </p:nvSpPr>
        <p:spPr/>
        <p:txBody>
          <a:bodyPr/>
          <a:lstStyle/>
          <a:p>
            <a:pPr eaLnBrk="1" hangingPunct="1">
              <a:defRPr/>
            </a:pPr>
            <a:r>
              <a:rPr lang="cs-CZ" altLang="cs-CZ" sz="3600"/>
              <a:t>Balené vody</a:t>
            </a:r>
          </a:p>
        </p:txBody>
      </p:sp>
      <p:sp>
        <p:nvSpPr>
          <p:cNvPr id="443395" name="Rectangle 3">
            <a:extLst>
              <a:ext uri="{FF2B5EF4-FFF2-40B4-BE49-F238E27FC236}">
                <a16:creationId xmlns:a16="http://schemas.microsoft.com/office/drawing/2014/main" id="{5BC40A95-0BF8-485B-806C-F1D936C32AB5}"/>
              </a:ext>
            </a:extLst>
          </p:cNvPr>
          <p:cNvSpPr>
            <a:spLocks noGrp="1" noChangeArrowheads="1"/>
          </p:cNvSpPr>
          <p:nvPr>
            <p:ph type="body" idx="1"/>
          </p:nvPr>
        </p:nvSpPr>
        <p:spPr/>
        <p:txBody>
          <a:bodyPr/>
          <a:lstStyle/>
          <a:p>
            <a:pPr eaLnBrk="1" hangingPunct="1">
              <a:defRPr/>
            </a:pPr>
            <a:r>
              <a:rPr lang="cs-CZ" altLang="cs-CZ" sz="2000" dirty="0"/>
              <a:t>Přírodní minerální</a:t>
            </a:r>
          </a:p>
          <a:p>
            <a:pPr eaLnBrk="1" hangingPunct="1">
              <a:defRPr/>
            </a:pPr>
            <a:r>
              <a:rPr lang="cs-CZ" altLang="cs-CZ" sz="2000" dirty="0"/>
              <a:t>Pramenité</a:t>
            </a:r>
          </a:p>
          <a:p>
            <a:pPr eaLnBrk="1" hangingPunct="1">
              <a:defRPr/>
            </a:pPr>
            <a:r>
              <a:rPr lang="cs-CZ" altLang="cs-CZ" sz="2000" dirty="0"/>
              <a:t>Kojenecké</a:t>
            </a:r>
          </a:p>
          <a:p>
            <a:pPr eaLnBrk="1" hangingPunct="1">
              <a:defRPr/>
            </a:pPr>
            <a:r>
              <a:rPr lang="cs-CZ" altLang="cs-CZ" sz="2000" dirty="0"/>
              <a:t>Pitné</a:t>
            </a:r>
          </a:p>
          <a:p>
            <a:pPr eaLnBrk="1" hangingPunct="1">
              <a:defRPr/>
            </a:pPr>
            <a:endParaRPr lang="cs-CZ" altLang="cs-CZ" sz="2000" dirty="0"/>
          </a:p>
          <a:p>
            <a:pPr eaLnBrk="1" hangingPunct="1">
              <a:defRPr/>
            </a:pPr>
            <a:r>
              <a:rPr lang="cs-CZ" altLang="cs-CZ" sz="2000" dirty="0"/>
              <a:t>Přírodní </a:t>
            </a:r>
            <a:r>
              <a:rPr lang="cs-CZ" altLang="cs-CZ" sz="2000" dirty="0" err="1"/>
              <a:t>minerální:Získávají</a:t>
            </a:r>
            <a:r>
              <a:rPr lang="cs-CZ" altLang="cs-CZ" sz="2000" dirty="0"/>
              <a:t> se z podzemního zdroje, který musí být schválen a pravidelně prověřován ministerstvem zdravotnictví</a:t>
            </a:r>
          </a:p>
          <a:p>
            <a:pPr eaLnBrk="1" hangingPunct="1">
              <a:defRPr/>
            </a:pPr>
            <a:r>
              <a:rPr lang="cs-CZ" altLang="cs-CZ" sz="2000" dirty="0" err="1"/>
              <a:t>Mattoni</a:t>
            </a:r>
            <a:r>
              <a:rPr lang="cs-CZ" altLang="cs-CZ" sz="2000" dirty="0"/>
              <a:t>, Magnesia , Poděbradka</a:t>
            </a:r>
          </a:p>
          <a:p>
            <a:pPr eaLnBrk="1" hangingPunct="1">
              <a:defRPr/>
            </a:pPr>
            <a:endParaRPr lang="cs-CZ" altLang="cs-CZ" sz="2400" dirty="0"/>
          </a:p>
        </p:txBody>
      </p:sp>
      <p:pic>
        <p:nvPicPr>
          <p:cNvPr id="31748" name="Obrázek 3">
            <a:extLst>
              <a:ext uri="{FF2B5EF4-FFF2-40B4-BE49-F238E27FC236}">
                <a16:creationId xmlns:a16="http://schemas.microsoft.com/office/drawing/2014/main" id="{A89C356C-F425-4027-86C4-5B4633129A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535488"/>
            <a:ext cx="16637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Obrázek 4">
            <a:extLst>
              <a:ext uri="{FF2B5EF4-FFF2-40B4-BE49-F238E27FC236}">
                <a16:creationId xmlns:a16="http://schemas.microsoft.com/office/drawing/2014/main" id="{947D5261-D666-4933-A52A-7D5DEF624F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4535488"/>
            <a:ext cx="1941513"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Obrázek 5">
            <a:extLst>
              <a:ext uri="{FF2B5EF4-FFF2-40B4-BE49-F238E27FC236}">
                <a16:creationId xmlns:a16="http://schemas.microsoft.com/office/drawing/2014/main" id="{B4A83C1D-E504-4FF9-A736-A4FA98DB90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0575" y="4621213"/>
            <a:ext cx="2295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7FA9D744-A3C8-4113-B1E7-A06DF244918C}"/>
              </a:ext>
            </a:extLst>
          </p:cNvPr>
          <p:cNvSpPr>
            <a:spLocks noGrp="1" noChangeArrowheads="1"/>
          </p:cNvSpPr>
          <p:nvPr>
            <p:ph type="title"/>
          </p:nvPr>
        </p:nvSpPr>
        <p:spPr/>
        <p:txBody>
          <a:bodyPr/>
          <a:lstStyle/>
          <a:p>
            <a:pPr eaLnBrk="1" hangingPunct="1">
              <a:defRPr/>
            </a:pPr>
            <a:r>
              <a:rPr lang="cs-CZ" altLang="cs-CZ" sz="3600"/>
              <a:t>Balené vody</a:t>
            </a:r>
          </a:p>
        </p:txBody>
      </p:sp>
      <p:sp>
        <p:nvSpPr>
          <p:cNvPr id="444419" name="Rectangle 3">
            <a:extLst>
              <a:ext uri="{FF2B5EF4-FFF2-40B4-BE49-F238E27FC236}">
                <a16:creationId xmlns:a16="http://schemas.microsoft.com/office/drawing/2014/main" id="{D877858A-A339-4232-83AA-A1E9A18A0640}"/>
              </a:ext>
            </a:extLst>
          </p:cNvPr>
          <p:cNvSpPr>
            <a:spLocks noGrp="1" noChangeArrowheads="1"/>
          </p:cNvSpPr>
          <p:nvPr>
            <p:ph type="body" idx="1"/>
          </p:nvPr>
        </p:nvSpPr>
        <p:spPr/>
        <p:txBody>
          <a:bodyPr/>
          <a:lstStyle/>
          <a:p>
            <a:pPr eaLnBrk="1" hangingPunct="1">
              <a:defRPr/>
            </a:pPr>
            <a:r>
              <a:rPr lang="cs-CZ" altLang="cs-CZ" sz="2000" dirty="0"/>
              <a:t>Pramenité vody (stolní): Pochází z chráněného podzemního zdroje, který nemusí být schválen ministerstvem zdravotnictví. Nesmí být upravována žádným způsobem, který by změnil charakteristické složení</a:t>
            </a:r>
          </a:p>
          <a:p>
            <a:pPr eaLnBrk="1" hangingPunct="1">
              <a:defRPr/>
            </a:pPr>
            <a:r>
              <a:rPr lang="cs-CZ" altLang="cs-CZ" sz="2000" dirty="0"/>
              <a:t>Toma natura, </a:t>
            </a:r>
            <a:r>
              <a:rPr lang="cs-CZ" altLang="cs-CZ" sz="2000" dirty="0" err="1"/>
              <a:t>Bonaqua</a:t>
            </a:r>
            <a:endParaRPr lang="cs-CZ" altLang="cs-CZ" sz="2000" dirty="0"/>
          </a:p>
          <a:p>
            <a:pPr eaLnBrk="1" hangingPunct="1">
              <a:defRPr/>
            </a:pPr>
            <a:r>
              <a:rPr lang="cs-CZ" altLang="cs-CZ" sz="2000" dirty="0"/>
              <a:t>Kojenecké vody: Pochází z chráněného podzemního zdroje, platí na ně přísnější požadavky</a:t>
            </a:r>
          </a:p>
          <a:p>
            <a:pPr eaLnBrk="1" hangingPunct="1">
              <a:defRPr/>
            </a:pPr>
            <a:r>
              <a:rPr lang="cs-CZ" altLang="cs-CZ" sz="2000" dirty="0"/>
              <a:t>Horský pramen</a:t>
            </a:r>
          </a:p>
          <a:p>
            <a:pPr eaLnBrk="1" hangingPunct="1">
              <a:defRPr/>
            </a:pPr>
            <a:r>
              <a:rPr lang="cs-CZ" altLang="cs-CZ" sz="2000" dirty="0"/>
              <a:t>Pitné vody: Nemusí pocházet z podzemního </a:t>
            </a:r>
            <a:r>
              <a:rPr lang="cs-CZ" altLang="cs-CZ" sz="2000" dirty="0" err="1"/>
              <a:t>zdroje,může</a:t>
            </a:r>
            <a:r>
              <a:rPr lang="cs-CZ" altLang="cs-CZ" sz="2000" dirty="0"/>
              <a:t> </a:t>
            </a:r>
          </a:p>
          <a:p>
            <a:pPr eaLnBrk="1" hangingPunct="1">
              <a:defRPr/>
            </a:pPr>
            <a:r>
              <a:rPr lang="cs-CZ" altLang="cs-CZ" sz="2000" dirty="0"/>
              <a:t>být stáčena i z veřejného vodovodu, kvalita je srovnatelná s kvalitou pitné vody z vodovodu</a:t>
            </a:r>
          </a:p>
          <a:p>
            <a:pPr eaLnBrk="1" hangingPunct="1">
              <a:defRPr/>
            </a:pPr>
            <a:r>
              <a:rPr lang="cs-CZ" altLang="cs-CZ" sz="2000" dirty="0"/>
              <a:t>Spar, Tesco</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2A8FB5B1-81F7-4BF3-9047-97B671AB9B3A}"/>
              </a:ext>
            </a:extLst>
          </p:cNvPr>
          <p:cNvSpPr>
            <a:spLocks noGrp="1" noChangeArrowheads="1"/>
          </p:cNvSpPr>
          <p:nvPr>
            <p:ph type="title"/>
          </p:nvPr>
        </p:nvSpPr>
        <p:spPr/>
        <p:txBody>
          <a:bodyPr/>
          <a:lstStyle/>
          <a:p>
            <a:pPr eaLnBrk="1" hangingPunct="1">
              <a:defRPr/>
            </a:pPr>
            <a:r>
              <a:rPr lang="cs-CZ" altLang="cs-CZ" sz="3600" dirty="0"/>
              <a:t>Balené vody</a:t>
            </a:r>
          </a:p>
        </p:txBody>
      </p:sp>
      <p:sp>
        <p:nvSpPr>
          <p:cNvPr id="446467" name="Rectangle 3">
            <a:extLst>
              <a:ext uri="{FF2B5EF4-FFF2-40B4-BE49-F238E27FC236}">
                <a16:creationId xmlns:a16="http://schemas.microsoft.com/office/drawing/2014/main" id="{A61746D5-0134-487E-B4B1-5B23CE3A3831}"/>
              </a:ext>
            </a:extLst>
          </p:cNvPr>
          <p:cNvSpPr>
            <a:spLocks noGrp="1" noChangeArrowheads="1"/>
          </p:cNvSpPr>
          <p:nvPr>
            <p:ph type="body" idx="1"/>
          </p:nvPr>
        </p:nvSpPr>
        <p:spPr/>
        <p:txBody>
          <a:bodyPr/>
          <a:lstStyle/>
          <a:p>
            <a:pPr eaLnBrk="1" hangingPunct="1">
              <a:defRPr/>
            </a:pPr>
            <a:r>
              <a:rPr lang="cs-CZ" altLang="cs-CZ" sz="2000" dirty="0"/>
              <a:t>Minerální vody organismu prospívají hlavně v horku, při těžké práci a intenzivním sportu</a:t>
            </a:r>
          </a:p>
          <a:p>
            <a:pPr eaLnBrk="1" hangingPunct="1">
              <a:defRPr/>
            </a:pPr>
            <a:r>
              <a:rPr lang="cs-CZ" altLang="cs-CZ" sz="2000" dirty="0"/>
              <a:t>Těhotné a kojící ženy by si měly vybírat ty s vyšším obsahem draslíku a vápníku</a:t>
            </a:r>
          </a:p>
          <a:p>
            <a:pPr eaLnBrk="1" hangingPunct="1">
              <a:defRPr/>
            </a:pPr>
            <a:r>
              <a:rPr lang="cs-CZ" altLang="cs-CZ" sz="2000" dirty="0"/>
              <a:t>Obsah sodíku by si měli hlídat hlavně kardiaci </a:t>
            </a:r>
          </a:p>
          <a:p>
            <a:pPr eaLnBrk="1" hangingPunct="1">
              <a:defRPr/>
            </a:pPr>
            <a:r>
              <a:rPr lang="cs-CZ" altLang="cs-CZ" sz="2000" dirty="0"/>
              <a:t>Pokud by člověk pil výhradně minerální vody, dostávalo by se do jeho těla příliš solí, hlavně sodíku.</a:t>
            </a:r>
          </a:p>
          <a:p>
            <a:pPr eaLnBrk="1" hangingPunct="1">
              <a:defRPr/>
            </a:pPr>
            <a:r>
              <a:rPr lang="cs-CZ" altLang="cs-CZ" sz="2000" dirty="0"/>
              <a:t>Lidem kteří jsou dušní a trpí otoky se nedoporučují minerálky vůbec, </a:t>
            </a:r>
            <a:r>
              <a:rPr lang="cs-CZ" altLang="cs-CZ" sz="2000" dirty="0" err="1"/>
              <a:t>výjímečně</a:t>
            </a:r>
            <a:r>
              <a:rPr lang="cs-CZ" altLang="cs-CZ" sz="2000" dirty="0"/>
              <a:t> by je měli pít ti, kteří mají sklon ke vzniku ledvinových kamenů. Uměle dodávaný oxid uhličitý nepřináší </a:t>
            </a:r>
            <a:r>
              <a:rPr lang="cs-CZ" altLang="cs-CZ" sz="2000" dirty="0" err="1"/>
              <a:t>organismi</a:t>
            </a:r>
            <a:r>
              <a:rPr lang="cs-CZ" altLang="cs-CZ" sz="2000" dirty="0"/>
              <a:t> nic, co by bylo k užitku. Plyn v zažívacím ústrojí také přispívá k nadýmání a říhání. Oxid uhličitý je odpadní produkt, kterého se naše tělo musí vlastně neustále zbavovat.</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a:extLst>
              <a:ext uri="{FF2B5EF4-FFF2-40B4-BE49-F238E27FC236}">
                <a16:creationId xmlns:a16="http://schemas.microsoft.com/office/drawing/2014/main" id="{1E44BACF-743D-4B49-9219-78C5C293766E}"/>
              </a:ext>
            </a:extLst>
          </p:cNvPr>
          <p:cNvSpPr>
            <a:spLocks noGrp="1" noChangeArrowheads="1"/>
          </p:cNvSpPr>
          <p:nvPr>
            <p:ph type="title"/>
          </p:nvPr>
        </p:nvSpPr>
        <p:spPr/>
        <p:txBody>
          <a:bodyPr/>
          <a:lstStyle/>
          <a:p>
            <a:pPr eaLnBrk="1" hangingPunct="1">
              <a:defRPr/>
            </a:pPr>
            <a:r>
              <a:rPr lang="cs-CZ" altLang="cs-CZ" sz="3600"/>
              <a:t>Voda a zdraví</a:t>
            </a:r>
          </a:p>
        </p:txBody>
      </p:sp>
      <p:sp>
        <p:nvSpPr>
          <p:cNvPr id="413699" name="Rectangle 3">
            <a:extLst>
              <a:ext uri="{FF2B5EF4-FFF2-40B4-BE49-F238E27FC236}">
                <a16:creationId xmlns:a16="http://schemas.microsoft.com/office/drawing/2014/main" id="{4ECAF841-E9BE-4206-905C-64AF3A2EF77C}"/>
              </a:ext>
            </a:extLst>
          </p:cNvPr>
          <p:cNvSpPr>
            <a:spLocks noGrp="1" noChangeArrowheads="1"/>
          </p:cNvSpPr>
          <p:nvPr>
            <p:ph type="body" idx="1"/>
          </p:nvPr>
        </p:nvSpPr>
        <p:spPr/>
        <p:txBody>
          <a:bodyPr/>
          <a:lstStyle/>
          <a:p>
            <a:pPr eaLnBrk="1" hangingPunct="1">
              <a:lnSpc>
                <a:spcPct val="80000"/>
              </a:lnSpc>
              <a:defRPr/>
            </a:pPr>
            <a:r>
              <a:rPr lang="cs-CZ" altLang="cs-CZ" sz="2800">
                <a:solidFill>
                  <a:srgbClr val="FFCC00"/>
                </a:solidFill>
              </a:rPr>
              <a:t>Funkce vody v těle</a:t>
            </a:r>
            <a:r>
              <a:rPr lang="cs-CZ" altLang="cs-CZ" sz="2800"/>
              <a:t>:</a:t>
            </a:r>
          </a:p>
          <a:p>
            <a:pPr eaLnBrk="1" hangingPunct="1">
              <a:lnSpc>
                <a:spcPct val="80000"/>
              </a:lnSpc>
              <a:defRPr/>
            </a:pPr>
            <a:r>
              <a:rPr lang="cs-CZ" altLang="cs-CZ" sz="2800"/>
              <a:t>Transport (přenos živin, odpadních látek, tepla, elektrolytů, hormonů)</a:t>
            </a:r>
          </a:p>
          <a:p>
            <a:pPr eaLnBrk="1" hangingPunct="1">
              <a:lnSpc>
                <a:spcPct val="80000"/>
              </a:lnSpc>
              <a:defRPr/>
            </a:pPr>
            <a:r>
              <a:rPr lang="cs-CZ" altLang="cs-CZ" sz="2800"/>
              <a:t>Pomoc při termoregulaci</a:t>
            </a:r>
          </a:p>
          <a:p>
            <a:pPr eaLnBrk="1" hangingPunct="1">
              <a:lnSpc>
                <a:spcPct val="80000"/>
              </a:lnSpc>
              <a:defRPr/>
            </a:pPr>
            <a:r>
              <a:rPr lang="cs-CZ" altLang="cs-CZ" sz="2800"/>
              <a:t>Působí jako rozpouštědlo a vhodné prostředí pro chemické reakce probíhající v organismu</a:t>
            </a:r>
          </a:p>
          <a:p>
            <a:pPr eaLnBrk="1" hangingPunct="1">
              <a:lnSpc>
                <a:spcPct val="80000"/>
              </a:lnSpc>
              <a:defRPr/>
            </a:pPr>
            <a:r>
              <a:rPr lang="cs-CZ" altLang="cs-CZ" sz="2800"/>
              <a:t>Chrání okolí kloubů, míchu a mozek</a:t>
            </a:r>
          </a:p>
          <a:p>
            <a:pPr eaLnBrk="1" hangingPunct="1">
              <a:lnSpc>
                <a:spcPct val="80000"/>
              </a:lnSpc>
              <a:defRPr/>
            </a:pPr>
            <a:r>
              <a:rPr lang="cs-CZ" altLang="cs-CZ" sz="2800"/>
              <a:t>Obklopuje plod jako plodová voda</a:t>
            </a:r>
          </a:p>
          <a:p>
            <a:pPr eaLnBrk="1" hangingPunct="1">
              <a:lnSpc>
                <a:spcPct val="80000"/>
              </a:lnSpc>
              <a:defRPr/>
            </a:pPr>
            <a:r>
              <a:rPr lang="cs-CZ" altLang="cs-CZ" sz="2800"/>
              <a:t>Podílí se na udržování homeostázy a zajišťuje tak fyzikálně a chemicky stálé vnitřní prostředí těla</a:t>
            </a:r>
          </a:p>
          <a:p>
            <a:pPr eaLnBrk="1" hangingPunct="1">
              <a:lnSpc>
                <a:spcPct val="80000"/>
              </a:lnSpc>
              <a:defRPr/>
            </a:pPr>
            <a:endParaRPr lang="cs-CZ" altLang="cs-CZ" sz="2800"/>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a:extLst>
              <a:ext uri="{FF2B5EF4-FFF2-40B4-BE49-F238E27FC236}">
                <a16:creationId xmlns:a16="http://schemas.microsoft.com/office/drawing/2014/main" id="{959027FF-DBA4-4D2A-ADDC-A1B5C9FA23B7}"/>
              </a:ext>
            </a:extLst>
          </p:cNvPr>
          <p:cNvSpPr>
            <a:spLocks noGrp="1" noChangeArrowheads="1"/>
          </p:cNvSpPr>
          <p:nvPr>
            <p:ph type="title"/>
          </p:nvPr>
        </p:nvSpPr>
        <p:spPr/>
        <p:txBody>
          <a:bodyPr/>
          <a:lstStyle/>
          <a:p>
            <a:pPr eaLnBrk="1" hangingPunct="1">
              <a:defRPr/>
            </a:pPr>
            <a:r>
              <a:rPr lang="cs-CZ" altLang="cs-CZ" sz="3200"/>
              <a:t>Zdravotní rizika- demineralizovaná voda</a:t>
            </a:r>
          </a:p>
        </p:txBody>
      </p:sp>
      <p:sp>
        <p:nvSpPr>
          <p:cNvPr id="448515" name="Rectangle 3">
            <a:extLst>
              <a:ext uri="{FF2B5EF4-FFF2-40B4-BE49-F238E27FC236}">
                <a16:creationId xmlns:a16="http://schemas.microsoft.com/office/drawing/2014/main" id="{129D6D38-E6AE-4766-A8AB-3FA1DBB2846F}"/>
              </a:ext>
            </a:extLst>
          </p:cNvPr>
          <p:cNvSpPr>
            <a:spLocks noGrp="1" noChangeArrowheads="1"/>
          </p:cNvSpPr>
          <p:nvPr>
            <p:ph type="body" idx="1"/>
          </p:nvPr>
        </p:nvSpPr>
        <p:spPr/>
        <p:txBody>
          <a:bodyPr/>
          <a:lstStyle/>
          <a:p>
            <a:pPr eaLnBrk="1" hangingPunct="1">
              <a:defRPr/>
            </a:pPr>
            <a:r>
              <a:rPr lang="cs-CZ" altLang="cs-CZ" sz="2400" dirty="0">
                <a:solidFill>
                  <a:srgbClr val="FFCC00"/>
                </a:solidFill>
              </a:rPr>
              <a:t>Demineralizovaná voda – nemá charakter pitné vody a její pravidelnou konzumaci ve větším množství nutno považovat za zdravotně rizikovou</a:t>
            </a:r>
          </a:p>
          <a:p>
            <a:pPr eaLnBrk="1" hangingPunct="1">
              <a:defRPr/>
            </a:pPr>
            <a:r>
              <a:rPr lang="cs-CZ" altLang="cs-CZ" sz="2400" dirty="0"/>
              <a:t>Nutno odmítnout zařízení na bázi destilace nebo deionizace jako koncový stupeň úpravy pitné vody</a:t>
            </a:r>
          </a:p>
          <a:p>
            <a:pPr eaLnBrk="1" hangingPunct="1">
              <a:defRPr/>
            </a:pPr>
            <a:r>
              <a:rPr lang="cs-CZ" altLang="cs-CZ" sz="2400" dirty="0"/>
              <a:t>Prakticky nulový příjem vápníku a hořčíku vodou</a:t>
            </a:r>
          </a:p>
          <a:p>
            <a:pPr eaLnBrk="1" hangingPunct="1">
              <a:defRPr/>
            </a:pPr>
            <a:r>
              <a:rPr lang="cs-CZ" altLang="cs-CZ" sz="2400" dirty="0"/>
              <a:t>Snížený příjem některých esenciálních prvků a </a:t>
            </a:r>
            <a:r>
              <a:rPr lang="cs-CZ" altLang="cs-CZ" sz="2400" dirty="0" err="1"/>
              <a:t>mikroprvků</a:t>
            </a:r>
            <a:endParaRPr lang="cs-CZ" altLang="cs-CZ" sz="2400" dirty="0"/>
          </a:p>
          <a:p>
            <a:pPr eaLnBrk="1" hangingPunct="1">
              <a:defRPr/>
            </a:pPr>
            <a:r>
              <a:rPr lang="cs-CZ" altLang="cs-CZ" sz="2400" dirty="0"/>
              <a:t>Vysoké ztráty vápníku, hořčíku a jiných esenciálních prvků z potravin vařených v demineralizované vodě </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a:extLst>
              <a:ext uri="{FF2B5EF4-FFF2-40B4-BE49-F238E27FC236}">
                <a16:creationId xmlns:a16="http://schemas.microsoft.com/office/drawing/2014/main" id="{6CEC60E4-4106-4DE3-8D5D-E16E020DC187}"/>
              </a:ext>
            </a:extLst>
          </p:cNvPr>
          <p:cNvSpPr>
            <a:spLocks noGrp="1" noChangeArrowheads="1"/>
          </p:cNvSpPr>
          <p:nvPr>
            <p:ph type="title"/>
          </p:nvPr>
        </p:nvSpPr>
        <p:spPr/>
        <p:txBody>
          <a:bodyPr/>
          <a:lstStyle/>
          <a:p>
            <a:pPr eaLnBrk="1" hangingPunct="1">
              <a:defRPr/>
            </a:pPr>
            <a:r>
              <a:rPr lang="cs-CZ" altLang="cs-CZ" sz="3600"/>
              <a:t>Voda a zdraví</a:t>
            </a:r>
          </a:p>
        </p:txBody>
      </p:sp>
      <p:sp>
        <p:nvSpPr>
          <p:cNvPr id="416771" name="Rectangle 3">
            <a:extLst>
              <a:ext uri="{FF2B5EF4-FFF2-40B4-BE49-F238E27FC236}">
                <a16:creationId xmlns:a16="http://schemas.microsoft.com/office/drawing/2014/main" id="{F147EA3E-ECFF-4B97-A61A-BE3F9D90C279}"/>
              </a:ext>
            </a:extLst>
          </p:cNvPr>
          <p:cNvSpPr>
            <a:spLocks noGrp="1" noChangeArrowheads="1"/>
          </p:cNvSpPr>
          <p:nvPr>
            <p:ph type="body" idx="1"/>
          </p:nvPr>
        </p:nvSpPr>
        <p:spPr/>
        <p:txBody>
          <a:bodyPr/>
          <a:lstStyle/>
          <a:p>
            <a:pPr eaLnBrk="1" hangingPunct="1">
              <a:lnSpc>
                <a:spcPct val="90000"/>
              </a:lnSpc>
              <a:defRPr/>
            </a:pPr>
            <a:r>
              <a:rPr lang="cs-CZ" altLang="cs-CZ" sz="2400" dirty="0"/>
              <a:t>Vyhláška, kterou se stanoví hygienické požadavky na pitnou a teplou vodu a rozsah kontroly pitné vody </a:t>
            </a:r>
          </a:p>
          <a:p>
            <a:pPr eaLnBrk="1" hangingPunct="1">
              <a:lnSpc>
                <a:spcPct val="90000"/>
              </a:lnSpc>
              <a:defRPr/>
            </a:pPr>
            <a:r>
              <a:rPr lang="cs-CZ" altLang="cs-CZ" sz="2400" dirty="0"/>
              <a:t>Nyní platná vyhláška: </a:t>
            </a:r>
            <a:r>
              <a:rPr lang="cs-CZ" altLang="cs-CZ" sz="2400" dirty="0">
                <a:solidFill>
                  <a:srgbClr val="FFC000"/>
                </a:solidFill>
              </a:rPr>
              <a:t>č.83/ 2014 Sb.</a:t>
            </a:r>
          </a:p>
          <a:p>
            <a:pPr eaLnBrk="1" hangingPunct="1">
              <a:lnSpc>
                <a:spcPct val="90000"/>
              </a:lnSpc>
              <a:defRPr/>
            </a:pPr>
            <a:r>
              <a:rPr lang="cs-CZ" altLang="cs-CZ" sz="2400" u="sng" dirty="0">
                <a:solidFill>
                  <a:srgbClr val="FFCC00"/>
                </a:solidFill>
              </a:rPr>
              <a:t>Mezní hodnota (MH):</a:t>
            </a:r>
            <a:endParaRPr lang="cs-CZ" altLang="cs-CZ" sz="2400" dirty="0">
              <a:solidFill>
                <a:srgbClr val="FFCC00"/>
              </a:solidFill>
            </a:endParaRPr>
          </a:p>
          <a:p>
            <a:pPr eaLnBrk="1" hangingPunct="1">
              <a:lnSpc>
                <a:spcPct val="90000"/>
              </a:lnSpc>
              <a:buFont typeface="Wingdings" panose="05000000000000000000" pitchFamily="2" charset="2"/>
              <a:buNone/>
              <a:defRPr/>
            </a:pPr>
            <a:r>
              <a:rPr lang="cs-CZ" altLang="cs-CZ" sz="2400" dirty="0"/>
              <a:t>    Překročení obvykle nepředstavuje akutní zdravotní </a:t>
            </a:r>
            <a:r>
              <a:rPr lang="cs-CZ" altLang="cs-CZ" sz="2400" dirty="0" err="1"/>
              <a:t>riziko.Není-li</a:t>
            </a:r>
            <a:r>
              <a:rPr lang="cs-CZ" altLang="cs-CZ" sz="2400" dirty="0"/>
              <a:t> u ukazatele uvedeno jinak, jedná se o horní hranici rozmezí přípustných hodnot</a:t>
            </a:r>
          </a:p>
          <a:p>
            <a:pPr eaLnBrk="1" hangingPunct="1">
              <a:lnSpc>
                <a:spcPct val="90000"/>
              </a:lnSpc>
              <a:buFont typeface="Wingdings" panose="05000000000000000000" pitchFamily="2" charset="2"/>
              <a:buNone/>
              <a:defRPr/>
            </a:pPr>
            <a:r>
              <a:rPr lang="cs-CZ" altLang="cs-CZ" sz="2400" dirty="0"/>
              <a:t>    </a:t>
            </a:r>
            <a:r>
              <a:rPr lang="cs-CZ" altLang="cs-CZ" sz="2400" u="sng" dirty="0">
                <a:solidFill>
                  <a:srgbClr val="FFCC00"/>
                </a:solidFill>
              </a:rPr>
              <a:t>Nejvyšší mezní hodnota (NMH):</a:t>
            </a:r>
            <a:endParaRPr lang="cs-CZ" altLang="cs-CZ" sz="2400" dirty="0">
              <a:solidFill>
                <a:srgbClr val="FFCC00"/>
              </a:solidFill>
            </a:endParaRPr>
          </a:p>
          <a:p>
            <a:pPr eaLnBrk="1" hangingPunct="1">
              <a:lnSpc>
                <a:spcPct val="90000"/>
              </a:lnSpc>
              <a:buFont typeface="Wingdings" panose="05000000000000000000" pitchFamily="2" charset="2"/>
              <a:buNone/>
              <a:defRPr/>
            </a:pPr>
            <a:r>
              <a:rPr lang="cs-CZ" altLang="cs-CZ" sz="2400" dirty="0"/>
              <a:t>    Hodnota zdravotně závažného ukazatele jakosti pitné vody, v důsledku jehož překročení je vyloučeno použití vody jako pitné, neurčí-li orgán ochrany veřejného zdraví na základě zákona jinak.</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E0A52133-E512-42C5-B331-7BEB269B6546}"/>
              </a:ext>
            </a:extLst>
          </p:cNvPr>
          <p:cNvSpPr>
            <a:spLocks noGrp="1" noChangeArrowheads="1"/>
          </p:cNvSpPr>
          <p:nvPr>
            <p:ph type="title"/>
          </p:nvPr>
        </p:nvSpPr>
        <p:spPr/>
        <p:txBody>
          <a:bodyPr/>
          <a:lstStyle/>
          <a:p>
            <a:pPr eaLnBrk="1" hangingPunct="1">
              <a:defRPr/>
            </a:pPr>
            <a:r>
              <a:rPr lang="cs-CZ" altLang="cs-CZ" sz="3600" dirty="0"/>
              <a:t>Bakteriologický nález</a:t>
            </a:r>
          </a:p>
        </p:txBody>
      </p:sp>
      <p:sp>
        <p:nvSpPr>
          <p:cNvPr id="417795" name="Rectangle 3">
            <a:extLst>
              <a:ext uri="{FF2B5EF4-FFF2-40B4-BE49-F238E27FC236}">
                <a16:creationId xmlns:a16="http://schemas.microsoft.com/office/drawing/2014/main" id="{D4153087-FC18-4B5A-BB60-8130BE573675}"/>
              </a:ext>
            </a:extLst>
          </p:cNvPr>
          <p:cNvSpPr>
            <a:spLocks noGrp="1" noChangeArrowheads="1"/>
          </p:cNvSpPr>
          <p:nvPr>
            <p:ph type="body" idx="1"/>
          </p:nvPr>
        </p:nvSpPr>
        <p:spPr/>
        <p:txBody>
          <a:bodyPr/>
          <a:lstStyle/>
          <a:p>
            <a:pPr eaLnBrk="1" hangingPunct="1">
              <a:defRPr/>
            </a:pPr>
            <a:r>
              <a:rPr lang="cs-CZ" altLang="cs-CZ" sz="2000" dirty="0"/>
              <a:t>Koliformní bakterie – indikátory fekálního znečistění – </a:t>
            </a:r>
            <a:r>
              <a:rPr lang="cs-CZ" altLang="cs-CZ" sz="2000" i="1" dirty="0" err="1"/>
              <a:t>Escherichia</a:t>
            </a:r>
            <a:r>
              <a:rPr lang="cs-CZ" altLang="cs-CZ" sz="2000" i="1" dirty="0"/>
              <a:t> coli, </a:t>
            </a:r>
            <a:r>
              <a:rPr lang="cs-CZ" altLang="cs-CZ" sz="2000" i="1" dirty="0" err="1"/>
              <a:t>Enterobacter</a:t>
            </a:r>
            <a:r>
              <a:rPr lang="cs-CZ" altLang="cs-CZ" sz="2000" i="1" dirty="0"/>
              <a:t> </a:t>
            </a:r>
            <a:r>
              <a:rPr lang="cs-CZ" altLang="cs-CZ" sz="2000" i="1" dirty="0" err="1"/>
              <a:t>aerogenes</a:t>
            </a:r>
            <a:r>
              <a:rPr lang="cs-CZ" altLang="cs-CZ" sz="2000" i="1" dirty="0"/>
              <a:t>, </a:t>
            </a:r>
            <a:r>
              <a:rPr lang="cs-CZ" altLang="cs-CZ" sz="2000" i="1" dirty="0" err="1"/>
              <a:t>Citrobacter</a:t>
            </a:r>
            <a:r>
              <a:rPr lang="cs-CZ" altLang="cs-CZ" sz="2000" i="1" dirty="0"/>
              <a:t> </a:t>
            </a:r>
            <a:r>
              <a:rPr lang="cs-CZ" altLang="cs-CZ" sz="2000" dirty="0" err="1"/>
              <a:t>spp</a:t>
            </a:r>
            <a:r>
              <a:rPr lang="cs-CZ" altLang="cs-CZ" sz="2000" dirty="0"/>
              <a:t>.</a:t>
            </a:r>
            <a:r>
              <a:rPr lang="cs-CZ" altLang="cs-CZ" sz="2000" i="1" dirty="0"/>
              <a:t>, </a:t>
            </a:r>
            <a:r>
              <a:rPr lang="cs-CZ" altLang="cs-CZ" sz="2000" i="1" dirty="0" err="1"/>
              <a:t>Klebsiella</a:t>
            </a:r>
            <a:r>
              <a:rPr lang="cs-CZ" altLang="cs-CZ" sz="2000" i="1" dirty="0"/>
              <a:t> </a:t>
            </a:r>
            <a:r>
              <a:rPr lang="cs-CZ" altLang="cs-CZ" sz="2000" dirty="0" err="1"/>
              <a:t>spp</a:t>
            </a:r>
            <a:endParaRPr lang="cs-CZ" altLang="cs-CZ" sz="2000" dirty="0"/>
          </a:p>
          <a:p>
            <a:pPr eaLnBrk="1" hangingPunct="1">
              <a:defRPr/>
            </a:pPr>
            <a:r>
              <a:rPr lang="cs-CZ" altLang="cs-CZ" sz="2000" dirty="0"/>
              <a:t>Termotolerantní </a:t>
            </a:r>
            <a:r>
              <a:rPr lang="cs-CZ" altLang="cs-CZ" sz="2000"/>
              <a:t>koliformní bakterie – 43</a:t>
            </a:r>
            <a:r>
              <a:rPr lang="cs-CZ" altLang="cs-CZ" sz="2000" baseline="30000"/>
              <a:t>0</a:t>
            </a:r>
            <a:r>
              <a:rPr lang="cs-CZ" altLang="cs-CZ" sz="2000"/>
              <a:t> C</a:t>
            </a:r>
            <a:endParaRPr lang="cs-CZ" altLang="cs-CZ" sz="2000" dirty="0"/>
          </a:p>
          <a:p>
            <a:pPr eaLnBrk="1" hangingPunct="1">
              <a:defRPr/>
            </a:pPr>
            <a:r>
              <a:rPr lang="cs-CZ" altLang="cs-CZ" sz="2000" dirty="0"/>
              <a:t>Enterokoky - indikátory fekálního znečistění</a:t>
            </a:r>
          </a:p>
          <a:p>
            <a:pPr eaLnBrk="1" hangingPunct="1">
              <a:defRPr/>
            </a:pPr>
            <a:r>
              <a:rPr lang="cs-CZ" altLang="cs-CZ" sz="2000" dirty="0"/>
              <a:t>Mezofilní bakterie – inkubační teplota 36</a:t>
            </a:r>
            <a:r>
              <a:rPr lang="cs-CZ" altLang="cs-CZ" sz="2000" baseline="30000" dirty="0"/>
              <a:t>0</a:t>
            </a:r>
            <a:r>
              <a:rPr lang="cs-CZ" altLang="cs-CZ" sz="2000" dirty="0"/>
              <a:t> C –indikátory obecného znečistění</a:t>
            </a:r>
          </a:p>
          <a:p>
            <a:pPr eaLnBrk="1" hangingPunct="1">
              <a:defRPr/>
            </a:pPr>
            <a:r>
              <a:rPr lang="cs-CZ" altLang="cs-CZ" sz="2000" dirty="0"/>
              <a:t>Psychrofilní bakterie – inkubační teplota 22</a:t>
            </a:r>
            <a:r>
              <a:rPr lang="cs-CZ" altLang="cs-CZ" sz="2000" baseline="30000" dirty="0"/>
              <a:t>0</a:t>
            </a:r>
            <a:r>
              <a:rPr lang="cs-CZ" altLang="cs-CZ" sz="2000" dirty="0"/>
              <a:t> C – indikátory obecného znečistění</a:t>
            </a:r>
          </a:p>
          <a:p>
            <a:pPr eaLnBrk="1" hangingPunct="1">
              <a:defRPr/>
            </a:pPr>
            <a:r>
              <a:rPr lang="cs-CZ" altLang="cs-CZ" sz="2000" i="1" dirty="0"/>
              <a:t>Clostridium </a:t>
            </a:r>
            <a:r>
              <a:rPr lang="cs-CZ" altLang="cs-CZ" sz="2000" i="1" dirty="0" err="1"/>
              <a:t>perfringens</a:t>
            </a:r>
            <a:endParaRPr lang="cs-CZ" altLang="cs-CZ" sz="2000" i="1" dirty="0"/>
          </a:p>
          <a:p>
            <a:pPr eaLnBrk="1" hangingPunct="1">
              <a:defRPr/>
            </a:pPr>
            <a:r>
              <a:rPr lang="cs-CZ" altLang="cs-CZ" sz="2000" i="1" dirty="0" err="1"/>
              <a:t>Escherichia</a:t>
            </a:r>
            <a:r>
              <a:rPr lang="cs-CZ" altLang="cs-CZ" sz="2000" i="1" dirty="0"/>
              <a:t> coli</a:t>
            </a:r>
          </a:p>
          <a:p>
            <a:pPr eaLnBrk="1" hangingPunct="1">
              <a:defRPr/>
            </a:pPr>
            <a:endParaRPr lang="cs-CZ" altLang="cs-CZ" sz="2000" dirty="0"/>
          </a:p>
          <a:p>
            <a:pPr eaLnBrk="1" hangingPunct="1">
              <a:defRPr/>
            </a:pPr>
            <a:r>
              <a:rPr lang="cs-CZ" altLang="cs-CZ" sz="2000" dirty="0"/>
              <a:t>Organoleptické hodnocení: teplota, barva, zákal, chuť, pach</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a:extLst>
              <a:ext uri="{FF2B5EF4-FFF2-40B4-BE49-F238E27FC236}">
                <a16:creationId xmlns:a16="http://schemas.microsoft.com/office/drawing/2014/main" id="{42B405F6-1EC2-4977-8A82-6D142155D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517650"/>
            <a:ext cx="7118350" cy="471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Text Box 6">
            <a:extLst>
              <a:ext uri="{FF2B5EF4-FFF2-40B4-BE49-F238E27FC236}">
                <a16:creationId xmlns:a16="http://schemas.microsoft.com/office/drawing/2014/main" id="{9E8D29F1-88D4-4A78-91EC-9379B2D1ED13}"/>
              </a:ext>
            </a:extLst>
          </p:cNvPr>
          <p:cNvSpPr txBox="1">
            <a:spLocks noChangeArrowheads="1"/>
          </p:cNvSpPr>
          <p:nvPr/>
        </p:nvSpPr>
        <p:spPr bwMode="auto">
          <a:xfrm>
            <a:off x="795338" y="215900"/>
            <a:ext cx="7377112"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cs-CZ" altLang="cs-CZ" b="1"/>
              <a:t>Mikrobiologický rozbor vody</a:t>
            </a:r>
          </a:p>
          <a:p>
            <a:pPr algn="ctr">
              <a:spcBef>
                <a:spcPct val="0"/>
              </a:spcBef>
              <a:buClrTx/>
              <a:buSzTx/>
              <a:buFontTx/>
              <a:buNone/>
            </a:pPr>
            <a:r>
              <a:rPr lang="cs-CZ" altLang="cs-CZ" sz="2800" b="1"/>
              <a:t>Stanoveni indikátorů obecného znečištění</a:t>
            </a:r>
          </a:p>
        </p:txBody>
      </p:sp>
      <p:sp>
        <p:nvSpPr>
          <p:cNvPr id="37892" name="Line 8">
            <a:extLst>
              <a:ext uri="{FF2B5EF4-FFF2-40B4-BE49-F238E27FC236}">
                <a16:creationId xmlns:a16="http://schemas.microsoft.com/office/drawing/2014/main" id="{0A762F79-CEC6-424C-9D48-D4796E91DFA2}"/>
              </a:ext>
            </a:extLst>
          </p:cNvPr>
          <p:cNvSpPr>
            <a:spLocks noChangeShapeType="1"/>
          </p:cNvSpPr>
          <p:nvPr/>
        </p:nvSpPr>
        <p:spPr bwMode="auto">
          <a:xfrm>
            <a:off x="5003800" y="4149725"/>
            <a:ext cx="0" cy="1439863"/>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7893" name="Text Box 9">
            <a:extLst>
              <a:ext uri="{FF2B5EF4-FFF2-40B4-BE49-F238E27FC236}">
                <a16:creationId xmlns:a16="http://schemas.microsoft.com/office/drawing/2014/main" id="{8AB0DC5A-170C-4DB2-9750-1DDEABCD6795}"/>
              </a:ext>
            </a:extLst>
          </p:cNvPr>
          <p:cNvSpPr txBox="1">
            <a:spLocks noChangeArrowheads="1"/>
          </p:cNvSpPr>
          <p:nvPr/>
        </p:nvSpPr>
        <p:spPr bwMode="auto">
          <a:xfrm>
            <a:off x="1908175" y="6302375"/>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b="1">
                <a:solidFill>
                  <a:srgbClr val="002060"/>
                </a:solidFill>
              </a:rPr>
              <a:t>Pitná voda</a:t>
            </a:r>
          </a:p>
        </p:txBody>
      </p:sp>
      <p:sp>
        <p:nvSpPr>
          <p:cNvPr id="37894" name="Line 11">
            <a:extLst>
              <a:ext uri="{FF2B5EF4-FFF2-40B4-BE49-F238E27FC236}">
                <a16:creationId xmlns:a16="http://schemas.microsoft.com/office/drawing/2014/main" id="{D1FEF940-BEE3-49FA-9ECC-D8F6C379CB16}"/>
              </a:ext>
            </a:extLst>
          </p:cNvPr>
          <p:cNvSpPr>
            <a:spLocks noChangeShapeType="1"/>
          </p:cNvSpPr>
          <p:nvPr/>
        </p:nvSpPr>
        <p:spPr bwMode="auto">
          <a:xfrm flipV="1">
            <a:off x="2627313" y="4221163"/>
            <a:ext cx="0" cy="9366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7895" name="Text Box 12">
            <a:extLst>
              <a:ext uri="{FF2B5EF4-FFF2-40B4-BE49-F238E27FC236}">
                <a16:creationId xmlns:a16="http://schemas.microsoft.com/office/drawing/2014/main" id="{4929478E-78E2-4781-A7DF-AFA855785E1E}"/>
              </a:ext>
            </a:extLst>
          </p:cNvPr>
          <p:cNvSpPr txBox="1">
            <a:spLocks noChangeArrowheads="1"/>
          </p:cNvSpPr>
          <p:nvPr/>
        </p:nvSpPr>
        <p:spPr bwMode="auto">
          <a:xfrm>
            <a:off x="4264025" y="6302375"/>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b="1">
                <a:solidFill>
                  <a:srgbClr val="002060"/>
                </a:solidFill>
              </a:rPr>
              <a:t>Povrchová voda</a:t>
            </a:r>
          </a:p>
        </p:txBody>
      </p:sp>
      <p:sp>
        <p:nvSpPr>
          <p:cNvPr id="37896" name="Text Box 13">
            <a:extLst>
              <a:ext uri="{FF2B5EF4-FFF2-40B4-BE49-F238E27FC236}">
                <a16:creationId xmlns:a16="http://schemas.microsoft.com/office/drawing/2014/main" id="{D6715FCC-B3B5-41E7-8A9F-DA865F09D675}"/>
              </a:ext>
            </a:extLst>
          </p:cNvPr>
          <p:cNvSpPr txBox="1">
            <a:spLocks noChangeArrowheads="1"/>
          </p:cNvSpPr>
          <p:nvPr/>
        </p:nvSpPr>
        <p:spPr bwMode="auto">
          <a:xfrm>
            <a:off x="7072313" y="1792288"/>
            <a:ext cx="17303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r>
              <a:rPr lang="cs-CZ" altLang="cs-CZ" sz="2400" b="1">
                <a:solidFill>
                  <a:srgbClr val="002060"/>
                </a:solidFill>
              </a:rPr>
              <a:t>1 ml vody</a:t>
            </a:r>
          </a:p>
          <a:p>
            <a:pPr>
              <a:spcBef>
                <a:spcPct val="0"/>
              </a:spcBef>
              <a:buClrTx/>
              <a:buSzTx/>
              <a:buFontTx/>
              <a:buNone/>
            </a:pPr>
            <a:r>
              <a:rPr lang="cs-CZ" altLang="cs-CZ" sz="2400" b="1">
                <a:solidFill>
                  <a:srgbClr val="002060"/>
                </a:solidFill>
              </a:rPr>
              <a:t>plus 15 ml</a:t>
            </a:r>
          </a:p>
          <a:p>
            <a:pPr>
              <a:spcBef>
                <a:spcPct val="0"/>
              </a:spcBef>
              <a:buClrTx/>
              <a:buSzTx/>
              <a:buFontTx/>
              <a:buNone/>
            </a:pPr>
            <a:r>
              <a:rPr lang="cs-CZ" altLang="cs-CZ" sz="2400" b="1">
                <a:solidFill>
                  <a:srgbClr val="002060"/>
                </a:solidFill>
              </a:rPr>
              <a:t>GTK agar</a:t>
            </a:r>
          </a:p>
        </p:txBody>
      </p:sp>
      <p:sp>
        <p:nvSpPr>
          <p:cNvPr id="37897" name="Text Box 14">
            <a:extLst>
              <a:ext uri="{FF2B5EF4-FFF2-40B4-BE49-F238E27FC236}">
                <a16:creationId xmlns:a16="http://schemas.microsoft.com/office/drawing/2014/main" id="{9E12DE9C-9DA9-4FE4-9447-049F6270D470}"/>
              </a:ext>
            </a:extLst>
          </p:cNvPr>
          <p:cNvSpPr txBox="1">
            <a:spLocks noChangeArrowheads="1"/>
          </p:cNvSpPr>
          <p:nvPr/>
        </p:nvSpPr>
        <p:spPr bwMode="auto">
          <a:xfrm>
            <a:off x="7359650" y="3521075"/>
            <a:ext cx="16700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b="1">
                <a:solidFill>
                  <a:srgbClr val="002060"/>
                </a:solidFill>
              </a:rPr>
              <a:t>Kultivace při</a:t>
            </a:r>
          </a:p>
          <a:p>
            <a:pPr>
              <a:spcBef>
                <a:spcPct val="0"/>
              </a:spcBef>
              <a:buClrTx/>
              <a:buSzTx/>
              <a:buFontTx/>
              <a:buNone/>
            </a:pPr>
            <a:r>
              <a:rPr lang="cs-CZ" altLang="cs-CZ" sz="1800" b="1">
                <a:solidFill>
                  <a:srgbClr val="002060"/>
                </a:solidFill>
              </a:rPr>
              <a:t>22</a:t>
            </a:r>
            <a:r>
              <a:rPr lang="cs-CZ" altLang="cs-CZ" sz="1800" b="1" baseline="30000">
                <a:solidFill>
                  <a:srgbClr val="002060"/>
                </a:solidFill>
              </a:rPr>
              <a:t>0</a:t>
            </a:r>
            <a:r>
              <a:rPr lang="cs-CZ" altLang="cs-CZ" sz="1800" b="1">
                <a:solidFill>
                  <a:srgbClr val="002060"/>
                </a:solidFill>
              </a:rPr>
              <a:t> C</a:t>
            </a:r>
          </a:p>
          <a:p>
            <a:pPr>
              <a:spcBef>
                <a:spcPct val="0"/>
              </a:spcBef>
              <a:buClrTx/>
              <a:buSzTx/>
              <a:buFontTx/>
              <a:buNone/>
            </a:pPr>
            <a:r>
              <a:rPr lang="cs-CZ" altLang="cs-CZ" sz="1800" b="1">
                <a:solidFill>
                  <a:srgbClr val="002060"/>
                </a:solidFill>
              </a:rPr>
              <a:t>      </a:t>
            </a:r>
            <a:endParaRPr lang="cs-CZ" altLang="cs-CZ" sz="1800" b="1" baseline="30000">
              <a:solidFill>
                <a:srgbClr val="002060"/>
              </a:solidFill>
            </a:endParaRPr>
          </a:p>
          <a:p>
            <a:pPr>
              <a:spcBef>
                <a:spcPct val="0"/>
              </a:spcBef>
              <a:buClrTx/>
              <a:buSzTx/>
              <a:buFontTx/>
              <a:buNone/>
            </a:pPr>
            <a:r>
              <a:rPr lang="cs-CZ" altLang="cs-CZ" sz="1800" b="1">
                <a:solidFill>
                  <a:srgbClr val="002060"/>
                </a:solidFill>
              </a:rPr>
              <a:t>psychrofilové</a:t>
            </a:r>
          </a:p>
          <a:p>
            <a:pPr>
              <a:spcBef>
                <a:spcPct val="0"/>
              </a:spcBef>
              <a:buClrTx/>
              <a:buSzTx/>
              <a:buFontTx/>
              <a:buNone/>
            </a:pPr>
            <a:endParaRPr lang="cs-CZ" altLang="cs-CZ" sz="1800" b="1">
              <a:solidFill>
                <a:srgbClr val="002060"/>
              </a:solidFill>
            </a:endParaRPr>
          </a:p>
          <a:p>
            <a:pPr>
              <a:spcBef>
                <a:spcPct val="0"/>
              </a:spcBef>
              <a:buClrTx/>
              <a:buSzTx/>
              <a:buFontTx/>
              <a:buNone/>
            </a:pPr>
            <a:r>
              <a:rPr lang="cs-CZ" altLang="cs-CZ" sz="1800" b="1">
                <a:solidFill>
                  <a:srgbClr val="002060"/>
                </a:solidFill>
              </a:rPr>
              <a:t>      36</a:t>
            </a:r>
            <a:r>
              <a:rPr lang="cs-CZ" altLang="cs-CZ" sz="1800" b="1" baseline="30000">
                <a:solidFill>
                  <a:srgbClr val="002060"/>
                </a:solidFill>
              </a:rPr>
              <a:t>0</a:t>
            </a:r>
            <a:r>
              <a:rPr lang="cs-CZ" altLang="cs-CZ" sz="1800" b="1">
                <a:solidFill>
                  <a:srgbClr val="002060"/>
                </a:solidFill>
              </a:rPr>
              <a:t>C</a:t>
            </a:r>
          </a:p>
          <a:p>
            <a:pPr>
              <a:spcBef>
                <a:spcPct val="0"/>
              </a:spcBef>
              <a:buClrTx/>
              <a:buSzTx/>
              <a:buFontTx/>
              <a:buNone/>
            </a:pPr>
            <a:r>
              <a:rPr lang="cs-CZ" altLang="cs-CZ" sz="1800" b="1">
                <a:solidFill>
                  <a:srgbClr val="002060"/>
                </a:solidFill>
              </a:rPr>
              <a:t>mezofilové</a:t>
            </a:r>
          </a:p>
        </p:txBody>
      </p:sp>
      <p:sp>
        <p:nvSpPr>
          <p:cNvPr id="37898" name="Text Box 16">
            <a:extLst>
              <a:ext uri="{FF2B5EF4-FFF2-40B4-BE49-F238E27FC236}">
                <a16:creationId xmlns:a16="http://schemas.microsoft.com/office/drawing/2014/main" id="{C81F8144-58FC-4DF8-9B75-4CFB4CD4FB0D}"/>
              </a:ext>
            </a:extLst>
          </p:cNvPr>
          <p:cNvSpPr txBox="1">
            <a:spLocks noChangeArrowheads="1"/>
          </p:cNvSpPr>
          <p:nvPr/>
        </p:nvSpPr>
        <p:spPr bwMode="auto">
          <a:xfrm>
            <a:off x="1187450" y="306863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b="1"/>
              <a:t>1 ml</a:t>
            </a:r>
          </a:p>
        </p:txBody>
      </p:sp>
      <p:sp>
        <p:nvSpPr>
          <p:cNvPr id="37899" name="Text Box 17">
            <a:extLst>
              <a:ext uri="{FF2B5EF4-FFF2-40B4-BE49-F238E27FC236}">
                <a16:creationId xmlns:a16="http://schemas.microsoft.com/office/drawing/2014/main" id="{3DA447C0-9044-4753-9FCE-C666FE95363C}"/>
              </a:ext>
            </a:extLst>
          </p:cNvPr>
          <p:cNvSpPr txBox="1">
            <a:spLocks noChangeArrowheads="1"/>
          </p:cNvSpPr>
          <p:nvPr/>
        </p:nvSpPr>
        <p:spPr bwMode="auto">
          <a:xfrm>
            <a:off x="3616325" y="3016250"/>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b="1"/>
              <a:t>1 ml</a:t>
            </a:r>
          </a:p>
          <a:p>
            <a:pPr>
              <a:spcBef>
                <a:spcPct val="0"/>
              </a:spcBef>
              <a:buClrTx/>
              <a:buSzTx/>
              <a:buFontTx/>
              <a:buNone/>
            </a:pPr>
            <a:endParaRPr lang="cs-CZ" altLang="cs-CZ" sz="1800"/>
          </a:p>
        </p:txBody>
      </p:sp>
      <p:sp>
        <p:nvSpPr>
          <p:cNvPr id="37900" name="Text Box 18">
            <a:extLst>
              <a:ext uri="{FF2B5EF4-FFF2-40B4-BE49-F238E27FC236}">
                <a16:creationId xmlns:a16="http://schemas.microsoft.com/office/drawing/2014/main" id="{253BF582-5E58-4E67-89C8-817589563D76}"/>
              </a:ext>
            </a:extLst>
          </p:cNvPr>
          <p:cNvSpPr txBox="1">
            <a:spLocks noChangeArrowheads="1"/>
          </p:cNvSpPr>
          <p:nvPr/>
        </p:nvSpPr>
        <p:spPr bwMode="auto">
          <a:xfrm>
            <a:off x="5919788" y="3016250"/>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b="1"/>
              <a:t>1 ml</a:t>
            </a:r>
          </a:p>
          <a:p>
            <a:pPr>
              <a:spcBef>
                <a:spcPct val="0"/>
              </a:spcBef>
              <a:buClrTx/>
              <a:buSzTx/>
              <a:buFontTx/>
              <a:buNone/>
            </a:pPr>
            <a:endParaRPr lang="cs-CZ" altLang="cs-CZ"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a:extLst>
              <a:ext uri="{FF2B5EF4-FFF2-40B4-BE49-F238E27FC236}">
                <a16:creationId xmlns:a16="http://schemas.microsoft.com/office/drawing/2014/main" id="{ECBC21CB-C654-493D-91DF-E86C42C20AEF}"/>
              </a:ext>
            </a:extLst>
          </p:cNvPr>
          <p:cNvSpPr>
            <a:spLocks noGrp="1" noChangeArrowheads="1"/>
          </p:cNvSpPr>
          <p:nvPr>
            <p:ph type="title"/>
          </p:nvPr>
        </p:nvSpPr>
        <p:spPr/>
        <p:txBody>
          <a:bodyPr/>
          <a:lstStyle/>
          <a:p>
            <a:pPr eaLnBrk="1" hangingPunct="1">
              <a:defRPr/>
            </a:pPr>
            <a:r>
              <a:rPr lang="cs-CZ" altLang="cs-CZ" sz="3600"/>
              <a:t>Fyzikálně – chemický nález</a:t>
            </a:r>
          </a:p>
        </p:txBody>
      </p:sp>
      <p:sp>
        <p:nvSpPr>
          <p:cNvPr id="418820" name="Rectangle 4">
            <a:extLst>
              <a:ext uri="{FF2B5EF4-FFF2-40B4-BE49-F238E27FC236}">
                <a16:creationId xmlns:a16="http://schemas.microsoft.com/office/drawing/2014/main" id="{7FDDB07F-1ABE-4C93-8106-8BBBC0869B42}"/>
              </a:ext>
            </a:extLst>
          </p:cNvPr>
          <p:cNvSpPr>
            <a:spLocks noGrp="1" noChangeArrowheads="1"/>
          </p:cNvSpPr>
          <p:nvPr>
            <p:ph type="body" sz="half" idx="1"/>
          </p:nvPr>
        </p:nvSpPr>
        <p:spPr/>
        <p:txBody>
          <a:bodyPr/>
          <a:lstStyle/>
          <a:p>
            <a:pPr eaLnBrk="1" hangingPunct="1">
              <a:defRPr/>
            </a:pPr>
            <a:r>
              <a:rPr lang="cs-CZ" altLang="cs-CZ" sz="2800"/>
              <a:t>pH</a:t>
            </a:r>
          </a:p>
          <a:p>
            <a:pPr eaLnBrk="1" hangingPunct="1">
              <a:defRPr/>
            </a:pPr>
            <a:r>
              <a:rPr lang="cs-CZ" altLang="cs-CZ" sz="2800"/>
              <a:t>Alkalita</a:t>
            </a:r>
          </a:p>
          <a:p>
            <a:pPr eaLnBrk="1" hangingPunct="1">
              <a:defRPr/>
            </a:pPr>
            <a:r>
              <a:rPr lang="cs-CZ" altLang="cs-CZ" sz="2800"/>
              <a:t>Tvrdost celková</a:t>
            </a:r>
          </a:p>
          <a:p>
            <a:pPr eaLnBrk="1" hangingPunct="1">
              <a:defRPr/>
            </a:pPr>
            <a:r>
              <a:rPr lang="cs-CZ" altLang="cs-CZ" sz="2800"/>
              <a:t>Dusitany</a:t>
            </a:r>
          </a:p>
          <a:p>
            <a:pPr eaLnBrk="1" hangingPunct="1">
              <a:defRPr/>
            </a:pPr>
            <a:r>
              <a:rPr lang="cs-CZ" altLang="cs-CZ" sz="2800"/>
              <a:t>Dusičnany</a:t>
            </a:r>
          </a:p>
          <a:p>
            <a:pPr eaLnBrk="1" hangingPunct="1">
              <a:defRPr/>
            </a:pPr>
            <a:r>
              <a:rPr lang="cs-CZ" altLang="cs-CZ" sz="2800"/>
              <a:t>Chloridy</a:t>
            </a:r>
          </a:p>
          <a:p>
            <a:pPr eaLnBrk="1" hangingPunct="1">
              <a:defRPr/>
            </a:pPr>
            <a:r>
              <a:rPr lang="cs-CZ" altLang="cs-CZ" sz="2800"/>
              <a:t>Sírany</a:t>
            </a:r>
          </a:p>
          <a:p>
            <a:pPr eaLnBrk="1" hangingPunct="1">
              <a:defRPr/>
            </a:pPr>
            <a:r>
              <a:rPr lang="cs-CZ" altLang="cs-CZ" sz="2800"/>
              <a:t>Fosforečnany</a:t>
            </a:r>
          </a:p>
        </p:txBody>
      </p:sp>
      <p:sp>
        <p:nvSpPr>
          <p:cNvPr id="418821" name="Rectangle 5">
            <a:extLst>
              <a:ext uri="{FF2B5EF4-FFF2-40B4-BE49-F238E27FC236}">
                <a16:creationId xmlns:a16="http://schemas.microsoft.com/office/drawing/2014/main" id="{16CCF3BF-D028-4D60-A3EF-ACE9134213EC}"/>
              </a:ext>
            </a:extLst>
          </p:cNvPr>
          <p:cNvSpPr>
            <a:spLocks noGrp="1" noChangeArrowheads="1"/>
          </p:cNvSpPr>
          <p:nvPr>
            <p:ph type="body" sz="half" idx="2"/>
          </p:nvPr>
        </p:nvSpPr>
        <p:spPr/>
        <p:txBody>
          <a:bodyPr/>
          <a:lstStyle/>
          <a:p>
            <a:pPr eaLnBrk="1" hangingPunct="1">
              <a:defRPr/>
            </a:pPr>
            <a:r>
              <a:rPr lang="cs-CZ" altLang="cs-CZ" sz="2800"/>
              <a:t>Oxidovatelnost</a:t>
            </a:r>
          </a:p>
          <a:p>
            <a:pPr eaLnBrk="1" hangingPunct="1">
              <a:defRPr/>
            </a:pPr>
            <a:r>
              <a:rPr lang="cs-CZ" altLang="cs-CZ" sz="2800"/>
              <a:t>Amoniak</a:t>
            </a:r>
          </a:p>
          <a:p>
            <a:pPr eaLnBrk="1" hangingPunct="1">
              <a:defRPr/>
            </a:pPr>
            <a:r>
              <a:rPr lang="cs-CZ" altLang="cs-CZ" sz="2800"/>
              <a:t>Vápník</a:t>
            </a:r>
          </a:p>
          <a:p>
            <a:pPr eaLnBrk="1" hangingPunct="1">
              <a:defRPr/>
            </a:pPr>
            <a:r>
              <a:rPr lang="cs-CZ" altLang="cs-CZ" sz="2800"/>
              <a:t>Hořčík </a:t>
            </a:r>
          </a:p>
          <a:p>
            <a:pPr eaLnBrk="1" hangingPunct="1">
              <a:defRPr/>
            </a:pPr>
            <a:r>
              <a:rPr lang="cs-CZ" altLang="cs-CZ" sz="2800"/>
              <a:t>Železo</a:t>
            </a:r>
          </a:p>
          <a:p>
            <a:pPr eaLnBrk="1" hangingPunct="1">
              <a:defRPr/>
            </a:pPr>
            <a:r>
              <a:rPr lang="cs-CZ" altLang="cs-CZ" sz="2800"/>
              <a:t>Kadmium</a:t>
            </a:r>
          </a:p>
          <a:p>
            <a:pPr eaLnBrk="1" hangingPunct="1">
              <a:defRPr/>
            </a:pPr>
            <a:r>
              <a:rPr lang="cs-CZ" altLang="cs-CZ" sz="2800"/>
              <a:t>Trihalomethany</a:t>
            </a:r>
          </a:p>
          <a:p>
            <a:pPr eaLnBrk="1" hangingPunct="1">
              <a:defRPr/>
            </a:pPr>
            <a:r>
              <a:rPr lang="cs-CZ" altLang="cs-CZ" sz="2800"/>
              <a:t>PAU</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ovéPole 4">
            <a:extLst>
              <a:ext uri="{FF2B5EF4-FFF2-40B4-BE49-F238E27FC236}">
                <a16:creationId xmlns:a16="http://schemas.microsoft.com/office/drawing/2014/main" id="{A8A6362C-44F2-45C5-B058-4AA036292EDF}"/>
              </a:ext>
            </a:extLst>
          </p:cNvPr>
          <p:cNvSpPr txBox="1">
            <a:spLocks noChangeArrowheads="1"/>
          </p:cNvSpPr>
          <p:nvPr/>
        </p:nvSpPr>
        <p:spPr bwMode="auto">
          <a:xfrm>
            <a:off x="827088" y="1052513"/>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39939" name="Obdélník 6">
            <a:extLst>
              <a:ext uri="{FF2B5EF4-FFF2-40B4-BE49-F238E27FC236}">
                <a16:creationId xmlns:a16="http://schemas.microsoft.com/office/drawing/2014/main" id="{E22FD8F2-75BE-4F99-95EC-85242599BF76}"/>
              </a:ext>
            </a:extLst>
          </p:cNvPr>
          <p:cNvSpPr>
            <a:spLocks noChangeArrowheads="1"/>
          </p:cNvSpPr>
          <p:nvPr/>
        </p:nvSpPr>
        <p:spPr bwMode="auto">
          <a:xfrm>
            <a:off x="468313" y="908050"/>
            <a:ext cx="8351837"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a:t>
            </a:r>
            <a:r>
              <a:rPr lang="cs-CZ" altLang="cs-CZ" sz="1600"/>
              <a:t>	Jestliže  </a:t>
            </a:r>
            <a:r>
              <a:rPr lang="cs-CZ" altLang="cs-CZ" sz="1600">
                <a:solidFill>
                  <a:srgbClr val="FFC000"/>
                </a:solidFill>
              </a:rPr>
              <a:t>studna nebyla delší dobu používána </a:t>
            </a:r>
            <a:r>
              <a:rPr lang="cs-CZ" altLang="cs-CZ" sz="1600"/>
              <a:t>(např. v zimním období), je nutno před odběrem vzorku studnu řádně odčerpat (minimálně dokonale propláchnout potrubí ze studny k odběrovému místu).Vyčerpá-li se studna do dna, nechá se voda nastoupat a pak se teprve odebere vzorek vody. </a:t>
            </a:r>
          </a:p>
          <a:p>
            <a:pPr>
              <a:spcBef>
                <a:spcPct val="0"/>
              </a:spcBef>
              <a:buClrTx/>
              <a:buSzTx/>
              <a:buFontTx/>
              <a:buNone/>
            </a:pPr>
            <a:r>
              <a:rPr lang="cs-CZ" altLang="cs-CZ" sz="1600"/>
              <a:t>•	Vzorek vody se odebírá z místa, </a:t>
            </a:r>
            <a:r>
              <a:rPr lang="cs-CZ" altLang="cs-CZ" sz="1600">
                <a:solidFill>
                  <a:srgbClr val="FFC000"/>
                </a:solidFill>
              </a:rPr>
              <a:t>odkud se voda běžně používá </a:t>
            </a:r>
            <a:r>
              <a:rPr lang="cs-CZ" altLang="cs-CZ" sz="1600"/>
              <a:t>(z rozvodu, z kohoutku, z pumpy apod.). Vzorek nelze odebírat přes hadice používané na zalévání a kropení. </a:t>
            </a:r>
          </a:p>
          <a:p>
            <a:pPr>
              <a:spcBef>
                <a:spcPct val="0"/>
              </a:spcBef>
              <a:buClrTx/>
              <a:buSzTx/>
              <a:buFontTx/>
              <a:buNone/>
            </a:pPr>
            <a:r>
              <a:rPr lang="cs-CZ" altLang="cs-CZ" sz="1600"/>
              <a:t>•	Před vlastním odběrem se voda se nechá </a:t>
            </a:r>
            <a:r>
              <a:rPr lang="cs-CZ" altLang="cs-CZ" sz="1600">
                <a:solidFill>
                  <a:srgbClr val="FFC000"/>
                </a:solidFill>
              </a:rPr>
              <a:t>1-5 minut stejnoměrně odtékat </a:t>
            </a:r>
            <a:r>
              <a:rPr lang="cs-CZ" altLang="cs-CZ" sz="1600"/>
              <a:t>(dle délky potrubí) a potom se plní vzorkovnice způsobem popsaným níže. Vzorkovnice se drží tak, aby se případná nečistota z rukou nedostala do vzorkovnice.</a:t>
            </a:r>
          </a:p>
          <a:p>
            <a:pPr>
              <a:spcBef>
                <a:spcPct val="0"/>
              </a:spcBef>
              <a:buClrTx/>
              <a:buSzTx/>
              <a:buFontTx/>
              <a:buNone/>
            </a:pPr>
            <a:r>
              <a:rPr lang="cs-CZ" altLang="cs-CZ" sz="1600"/>
              <a:t>•	 </a:t>
            </a:r>
            <a:r>
              <a:rPr lang="cs-CZ" altLang="cs-CZ" sz="1600">
                <a:solidFill>
                  <a:srgbClr val="FFC000"/>
                </a:solidFill>
              </a:rPr>
              <a:t>Vzorky je nutno po odběru ihned</a:t>
            </a:r>
            <a:r>
              <a:rPr lang="cs-CZ" altLang="cs-CZ" sz="1600"/>
              <a:t> dopravit do laboratoře.Jinak musí být skladovány v chladničce při teplotě 2-5</a:t>
            </a:r>
            <a:r>
              <a:rPr lang="cs-CZ" altLang="cs-CZ" sz="1600" baseline="30000"/>
              <a:t>0</a:t>
            </a:r>
            <a:r>
              <a:rPr lang="cs-CZ" altLang="cs-CZ" sz="1600"/>
              <a:t> C, analýza započata nejpozději 24 hod. po odběru. </a:t>
            </a:r>
          </a:p>
          <a:p>
            <a:pPr>
              <a:spcBef>
                <a:spcPct val="0"/>
              </a:spcBef>
              <a:buClrTx/>
              <a:buSzTx/>
              <a:buFontTx/>
              <a:buNone/>
            </a:pPr>
            <a:r>
              <a:rPr lang="cs-CZ" altLang="cs-CZ" sz="1600"/>
              <a:t> </a:t>
            </a:r>
            <a:r>
              <a:rPr lang="cs-CZ" altLang="cs-CZ" sz="1600">
                <a:solidFill>
                  <a:srgbClr val="FFC000"/>
                </a:solidFill>
              </a:rPr>
              <a:t>O</a:t>
            </a:r>
            <a:r>
              <a:rPr lang="cs-CZ" altLang="cs-CZ" sz="1600" b="1">
                <a:solidFill>
                  <a:srgbClr val="FFC000"/>
                </a:solidFill>
              </a:rPr>
              <a:t>dběr vzorku pro chemický rozbor</a:t>
            </a:r>
            <a:r>
              <a:rPr lang="cs-CZ" altLang="cs-CZ" sz="1600"/>
              <a:t>:</a:t>
            </a:r>
          </a:p>
          <a:p>
            <a:pPr>
              <a:spcBef>
                <a:spcPct val="0"/>
              </a:spcBef>
              <a:buClrTx/>
              <a:buSzTx/>
              <a:buFontTx/>
              <a:buNone/>
            </a:pPr>
            <a:r>
              <a:rPr lang="cs-CZ" altLang="cs-CZ" sz="1600"/>
              <a:t>	Vzorek se odebírá do čistých polyethylenových vzorkovnic (poskytuje výhradně laboratoř). Při odběru se vzorkovnice včetně uzávěru třikrát vypláchne odebíranou vodou a potom se naplní až po okraj.</a:t>
            </a:r>
          </a:p>
          <a:p>
            <a:pPr>
              <a:spcBef>
                <a:spcPct val="0"/>
              </a:spcBef>
              <a:buClrTx/>
              <a:buSzTx/>
              <a:buFontTx/>
              <a:buNone/>
            </a:pPr>
            <a:r>
              <a:rPr lang="cs-CZ" altLang="cs-CZ" sz="1600" b="1">
                <a:solidFill>
                  <a:srgbClr val="FFC000"/>
                </a:solidFill>
              </a:rPr>
              <a:t>Odběr vzorku pro bakteriologický rozbor:</a:t>
            </a:r>
          </a:p>
          <a:p>
            <a:pPr>
              <a:spcBef>
                <a:spcPct val="0"/>
              </a:spcBef>
              <a:buClrTx/>
              <a:buSzTx/>
              <a:buFontTx/>
              <a:buNone/>
            </a:pPr>
            <a:r>
              <a:rPr lang="cs-CZ" altLang="cs-CZ" sz="1600"/>
              <a:t>	Vzorek se odebírá pouze do skleněných vzorkovnic (sterilní) s hliníkovou fólií.</a:t>
            </a:r>
          </a:p>
          <a:p>
            <a:pPr>
              <a:spcBef>
                <a:spcPct val="0"/>
              </a:spcBef>
              <a:buClrTx/>
              <a:buSzTx/>
              <a:buFontTx/>
              <a:buNone/>
            </a:pPr>
            <a:r>
              <a:rPr lang="cs-CZ" altLang="cs-CZ" sz="1600"/>
              <a:t>Vzorkovnice se otevře až těsně před odběrem. Vzorkovnice se nevyplachuje a plní se tak, aby mezi hladinou a zátkou zůstalo asi 2 cm vzduchu.</a:t>
            </a:r>
          </a:p>
          <a:p>
            <a:pPr>
              <a:spcBef>
                <a:spcPct val="0"/>
              </a:spcBef>
              <a:buClrTx/>
              <a:buSzTx/>
              <a:buFontTx/>
              <a:buNone/>
            </a:pPr>
            <a:r>
              <a:rPr lang="cs-CZ" altLang="cs-CZ" sz="1600"/>
              <a:t>Po uzavření vzorkovnice se hrdlo se zátkou opět překryje hliníkovou fólií.</a:t>
            </a:r>
          </a:p>
        </p:txBody>
      </p:sp>
      <p:sp>
        <p:nvSpPr>
          <p:cNvPr id="39940" name="TextovéPole 1">
            <a:extLst>
              <a:ext uri="{FF2B5EF4-FFF2-40B4-BE49-F238E27FC236}">
                <a16:creationId xmlns:a16="http://schemas.microsoft.com/office/drawing/2014/main" id="{D67F68B7-C5E7-46E1-BBDF-3169D5239BF2}"/>
              </a:ext>
            </a:extLst>
          </p:cNvPr>
          <p:cNvSpPr txBox="1">
            <a:spLocks noChangeArrowheads="1"/>
          </p:cNvSpPr>
          <p:nvPr/>
        </p:nvSpPr>
        <p:spPr bwMode="auto">
          <a:xfrm>
            <a:off x="250825" y="188913"/>
            <a:ext cx="6430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r>
              <a:rPr lang="cs-CZ" altLang="cs-CZ" sz="2800"/>
              <a:t>                  Postup odběru vzorku vody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3D7DE0-FAEF-4F85-9FF3-CF40CF7598E7}"/>
              </a:ext>
            </a:extLst>
          </p:cNvPr>
          <p:cNvSpPr>
            <a:spLocks noGrp="1"/>
          </p:cNvSpPr>
          <p:nvPr>
            <p:ph type="title"/>
          </p:nvPr>
        </p:nvSpPr>
        <p:spPr/>
        <p:txBody>
          <a:bodyPr/>
          <a:lstStyle/>
          <a:p>
            <a:pPr>
              <a:defRPr/>
            </a:pPr>
            <a:r>
              <a:rPr lang="cs-CZ" sz="2800" dirty="0"/>
              <a:t>Protokol vyšetření vzorku vody</a:t>
            </a:r>
          </a:p>
        </p:txBody>
      </p:sp>
      <p:pic>
        <p:nvPicPr>
          <p:cNvPr id="40963" name="Zástupný symbol pro obsah 4">
            <a:extLst>
              <a:ext uri="{FF2B5EF4-FFF2-40B4-BE49-F238E27FC236}">
                <a16:creationId xmlns:a16="http://schemas.microsoft.com/office/drawing/2014/main" id="{DFB8650F-BC51-4C00-A809-D6092869716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00113" y="1600200"/>
            <a:ext cx="3200400" cy="4525963"/>
          </a:xfrm>
        </p:spPr>
      </p:pic>
      <p:pic>
        <p:nvPicPr>
          <p:cNvPr id="40964" name="Zástupný symbol pro obsah 4">
            <a:extLst>
              <a:ext uri="{FF2B5EF4-FFF2-40B4-BE49-F238E27FC236}">
                <a16:creationId xmlns:a16="http://schemas.microsoft.com/office/drawing/2014/main" id="{517BEC43-C732-4E9D-A8F0-528FD8E2700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67300" y="1600200"/>
            <a:ext cx="3200400" cy="452596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F6C3CA-FD7D-4734-A0C6-ADFBEC42ADBE}"/>
              </a:ext>
            </a:extLst>
          </p:cNvPr>
          <p:cNvSpPr>
            <a:spLocks noGrp="1"/>
          </p:cNvSpPr>
          <p:nvPr>
            <p:ph type="title"/>
          </p:nvPr>
        </p:nvSpPr>
        <p:spPr/>
        <p:txBody>
          <a:bodyPr/>
          <a:lstStyle/>
          <a:p>
            <a:pPr>
              <a:defRPr/>
            </a:pPr>
            <a:r>
              <a:rPr lang="cs-CZ" sz="2400" dirty="0"/>
              <a:t>Protokol vyšetření </a:t>
            </a:r>
            <a:r>
              <a:rPr lang="cs-CZ" sz="2400"/>
              <a:t>vzorku vody</a:t>
            </a:r>
          </a:p>
        </p:txBody>
      </p:sp>
      <p:pic>
        <p:nvPicPr>
          <p:cNvPr id="41987" name="Zástupný symbol pro obsah 4">
            <a:extLst>
              <a:ext uri="{FF2B5EF4-FFF2-40B4-BE49-F238E27FC236}">
                <a16:creationId xmlns:a16="http://schemas.microsoft.com/office/drawing/2014/main" id="{0D6B49B2-2137-4D18-A545-5D4183DB8BC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76300" y="1600200"/>
            <a:ext cx="3200400" cy="4525963"/>
          </a:xfrm>
        </p:spPr>
      </p:pic>
      <p:pic>
        <p:nvPicPr>
          <p:cNvPr id="41988" name="Zástupný symbol pro obsah 4">
            <a:extLst>
              <a:ext uri="{FF2B5EF4-FFF2-40B4-BE49-F238E27FC236}">
                <a16:creationId xmlns:a16="http://schemas.microsoft.com/office/drawing/2014/main" id="{09849612-DFF6-4F6C-A2E9-6327FCF0B50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67300" y="1600200"/>
            <a:ext cx="3200400" cy="452596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a:extLst>
              <a:ext uri="{FF2B5EF4-FFF2-40B4-BE49-F238E27FC236}">
                <a16:creationId xmlns:a16="http://schemas.microsoft.com/office/drawing/2014/main" id="{71FE7F67-4192-4C7D-B16F-0DD2F0F41D3F}"/>
              </a:ext>
            </a:extLst>
          </p:cNvPr>
          <p:cNvSpPr>
            <a:spLocks noGrp="1" noChangeArrowheads="1"/>
          </p:cNvSpPr>
          <p:nvPr>
            <p:ph type="title"/>
          </p:nvPr>
        </p:nvSpPr>
        <p:spPr/>
        <p:txBody>
          <a:bodyPr/>
          <a:lstStyle/>
          <a:p>
            <a:pPr eaLnBrk="1" hangingPunct="1">
              <a:defRPr/>
            </a:pPr>
            <a:r>
              <a:rPr lang="cs-CZ" altLang="cs-CZ" sz="3600"/>
              <a:t>Voda a zdraví</a:t>
            </a:r>
          </a:p>
        </p:txBody>
      </p:sp>
      <p:sp>
        <p:nvSpPr>
          <p:cNvPr id="414723" name="Rectangle 3">
            <a:extLst>
              <a:ext uri="{FF2B5EF4-FFF2-40B4-BE49-F238E27FC236}">
                <a16:creationId xmlns:a16="http://schemas.microsoft.com/office/drawing/2014/main" id="{CA0F8B6C-54FF-43E9-8A62-319736817D77}"/>
              </a:ext>
            </a:extLst>
          </p:cNvPr>
          <p:cNvSpPr>
            <a:spLocks noGrp="1" noChangeArrowheads="1"/>
          </p:cNvSpPr>
          <p:nvPr>
            <p:ph type="body" idx="1"/>
          </p:nvPr>
        </p:nvSpPr>
        <p:spPr/>
        <p:txBody>
          <a:bodyPr/>
          <a:lstStyle/>
          <a:p>
            <a:pPr eaLnBrk="1" hangingPunct="1">
              <a:defRPr/>
            </a:pPr>
            <a:r>
              <a:rPr lang="cs-CZ" altLang="cs-CZ" sz="2000" dirty="0"/>
              <a:t>Potřeba tekutin: </a:t>
            </a:r>
            <a:r>
              <a:rPr lang="cs-CZ" altLang="cs-CZ" sz="2000" u="sng" dirty="0">
                <a:solidFill>
                  <a:srgbClr val="FFCC00"/>
                </a:solidFill>
              </a:rPr>
              <a:t>Velmi individuální, </a:t>
            </a:r>
            <a:r>
              <a:rPr lang="cs-CZ" altLang="cs-CZ" sz="2000" dirty="0"/>
              <a:t>nedá se paušalizovat. Záleží na mnoha faktorech – věku, pohlaví, hmotnosti, okolní teplotě a vlhkosti vzduchu, zdravotním stavu, potravě, na povaze tělesné aktivity</a:t>
            </a:r>
          </a:p>
          <a:p>
            <a:pPr eaLnBrk="1" hangingPunct="1">
              <a:defRPr/>
            </a:pPr>
            <a:r>
              <a:rPr lang="cs-CZ" altLang="cs-CZ" sz="2000" dirty="0"/>
              <a:t>Po narození tvoří voda 75% tělesné hmotnosti, u dospělých osob 60% a ve stáří 50% tělesné hmotnosti</a:t>
            </a:r>
          </a:p>
          <a:p>
            <a:pPr eaLnBrk="1" hangingPunct="1">
              <a:defRPr/>
            </a:pPr>
            <a:r>
              <a:rPr lang="cs-CZ" altLang="cs-CZ" sz="2000" dirty="0"/>
              <a:t>Potřeba vody je zčásti kryta jejím přirozeným obsahem v potravinách, který se pohybuje v rozmezí 20-30% (velmi tučné výrobky) a velmi často mezi 80 – 90% (ovoce, zelenina, </a:t>
            </a:r>
            <a:r>
              <a:rPr lang="cs-CZ" altLang="cs-CZ" sz="2000" dirty="0" err="1"/>
              <a:t>polévky,omáčky</a:t>
            </a:r>
            <a:r>
              <a:rPr lang="cs-CZ" altLang="cs-CZ" sz="2000" dirty="0"/>
              <a:t>.</a:t>
            </a:r>
            <a:endParaRPr lang="cs-CZ" altLang="cs-CZ" sz="2400" dirty="0"/>
          </a:p>
          <a:p>
            <a:pPr eaLnBrk="1" hangingPunct="1">
              <a:defRPr/>
            </a:pPr>
            <a:endParaRPr lang="cs-CZ" altLang="cs-CZ" sz="2400" dirty="0"/>
          </a:p>
        </p:txBody>
      </p:sp>
      <p:sp>
        <p:nvSpPr>
          <p:cNvPr id="414724" name="Rectangle 4">
            <a:extLst>
              <a:ext uri="{FF2B5EF4-FFF2-40B4-BE49-F238E27FC236}">
                <a16:creationId xmlns:a16="http://schemas.microsoft.com/office/drawing/2014/main" id="{4B16E771-7E30-4394-BB7E-D9B2D337C173}"/>
              </a:ext>
            </a:extLst>
          </p:cNvPr>
          <p:cNvSpPr>
            <a:spLocks noChangeArrowheads="1"/>
          </p:cNvSpPr>
          <p:nvPr/>
        </p:nvSpPr>
        <p:spPr bwMode="auto">
          <a:xfrm>
            <a:off x="8675688" y="2603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cs-CZ" altLang="cs-CZ">
              <a:solidFill>
                <a:schemeClr val="tx2"/>
              </a:solidFill>
              <a:effectLst>
                <a:outerShdw blurRad="38100" dist="38100" dir="2700000" algn="tl">
                  <a:srgbClr val="000000"/>
                </a:outerShdw>
              </a:effectLst>
            </a:endParaRPr>
          </a:p>
        </p:txBody>
      </p:sp>
      <p:pic>
        <p:nvPicPr>
          <p:cNvPr id="7173" name="Obrázek 4">
            <a:extLst>
              <a:ext uri="{FF2B5EF4-FFF2-40B4-BE49-F238E27FC236}">
                <a16:creationId xmlns:a16="http://schemas.microsoft.com/office/drawing/2014/main" id="{A94098D2-173D-46C9-BE49-A277552077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365625"/>
            <a:ext cx="34861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a:extLst>
              <a:ext uri="{FF2B5EF4-FFF2-40B4-BE49-F238E27FC236}">
                <a16:creationId xmlns:a16="http://schemas.microsoft.com/office/drawing/2014/main" id="{704B06A8-07B6-4E64-BEAA-4AC2871C8011}"/>
              </a:ext>
            </a:extLst>
          </p:cNvPr>
          <p:cNvSpPr>
            <a:spLocks noGrp="1" noChangeArrowheads="1"/>
          </p:cNvSpPr>
          <p:nvPr>
            <p:ph type="title"/>
          </p:nvPr>
        </p:nvSpPr>
        <p:spPr/>
        <p:txBody>
          <a:bodyPr/>
          <a:lstStyle/>
          <a:p>
            <a:pPr eaLnBrk="1" hangingPunct="1">
              <a:defRPr/>
            </a:pPr>
            <a:r>
              <a:rPr lang="cs-CZ" altLang="cs-CZ" sz="3600" dirty="0"/>
              <a:t>Voda a zdraví</a:t>
            </a:r>
          </a:p>
        </p:txBody>
      </p:sp>
      <p:sp>
        <p:nvSpPr>
          <p:cNvPr id="415747" name="Rectangle 3">
            <a:extLst>
              <a:ext uri="{FF2B5EF4-FFF2-40B4-BE49-F238E27FC236}">
                <a16:creationId xmlns:a16="http://schemas.microsoft.com/office/drawing/2014/main" id="{A75E4D4A-6F7E-451A-AB82-12985B1B1DF6}"/>
              </a:ext>
            </a:extLst>
          </p:cNvPr>
          <p:cNvSpPr>
            <a:spLocks noGrp="1" noChangeArrowheads="1"/>
          </p:cNvSpPr>
          <p:nvPr>
            <p:ph type="body" idx="1"/>
          </p:nvPr>
        </p:nvSpPr>
        <p:spPr/>
        <p:txBody>
          <a:bodyPr/>
          <a:lstStyle/>
          <a:p>
            <a:pPr eaLnBrk="1" hangingPunct="1">
              <a:lnSpc>
                <a:spcPct val="80000"/>
              </a:lnSpc>
              <a:defRPr/>
            </a:pPr>
            <a:r>
              <a:rPr lang="cs-CZ" altLang="cs-CZ" sz="2400" dirty="0"/>
              <a:t>Oxidačním metabolismem organických </a:t>
            </a:r>
            <a:r>
              <a:rPr lang="cs-CZ" altLang="cs-CZ" sz="2400" dirty="0" err="1"/>
              <a:t>makronutrientů</a:t>
            </a:r>
            <a:r>
              <a:rPr lang="cs-CZ" altLang="cs-CZ" sz="2400" dirty="0"/>
              <a:t> vzniká v těle člověka 300 ml vody denně.</a:t>
            </a:r>
          </a:p>
          <a:p>
            <a:pPr eaLnBrk="1" hangingPunct="1">
              <a:lnSpc>
                <a:spcPct val="80000"/>
              </a:lnSpc>
              <a:defRPr/>
            </a:pPr>
            <a:r>
              <a:rPr lang="cs-CZ" altLang="cs-CZ" sz="2400" dirty="0"/>
              <a:t>Nezbytný příjem vody se u dospělého člověka středního věku pohybuje v průměru 2,5 l denně ( 1,5 litru ve formě nápojů a 500-700ml z běžné stravy). 35 ml – 40 ml na kg tělesné hmotnosti bez ohledu na klimatické podmínky</a:t>
            </a:r>
          </a:p>
          <a:p>
            <a:pPr eaLnBrk="1" hangingPunct="1">
              <a:lnSpc>
                <a:spcPct val="80000"/>
              </a:lnSpc>
              <a:defRPr/>
            </a:pPr>
            <a:r>
              <a:rPr lang="cs-CZ" altLang="cs-CZ" sz="2400" dirty="0"/>
              <a:t>Děti se dehydratují rychleji, proto by měly i víc přijímat – školáci o polovinu víc ke své hmotnosti než je dávka pro dospělého.</a:t>
            </a:r>
          </a:p>
          <a:p>
            <a:pPr eaLnBrk="1" hangingPunct="1">
              <a:lnSpc>
                <a:spcPct val="80000"/>
              </a:lnSpc>
              <a:defRPr/>
            </a:pPr>
            <a:r>
              <a:rPr lang="cs-CZ" altLang="cs-CZ" sz="2400" dirty="0"/>
              <a:t>Výdej a příjem vody by měl být vždy v rovnováze</a:t>
            </a:r>
          </a:p>
          <a:p>
            <a:pPr eaLnBrk="1" hangingPunct="1">
              <a:lnSpc>
                <a:spcPct val="80000"/>
              </a:lnSpc>
              <a:defRPr/>
            </a:pPr>
            <a:endParaRPr lang="cs-CZ" altLang="cs-CZ" sz="2400" dirty="0"/>
          </a:p>
          <a:p>
            <a:pPr eaLnBrk="1" hangingPunct="1">
              <a:lnSpc>
                <a:spcPct val="80000"/>
              </a:lnSpc>
              <a:buFont typeface="Wingdings" panose="05000000000000000000" pitchFamily="2" charset="2"/>
              <a:buNone/>
              <a:defRPr/>
            </a:pPr>
            <a:endParaRPr lang="cs-CZ" altLang="cs-CZ" sz="2400" u="sng" dirty="0">
              <a:solidFill>
                <a:srgbClr val="FFCC00"/>
              </a:solidFill>
            </a:endParaRPr>
          </a:p>
          <a:p>
            <a:pPr eaLnBrk="1" hangingPunct="1">
              <a:lnSpc>
                <a:spcPct val="80000"/>
              </a:lnSpc>
              <a:buFont typeface="Wingdings" panose="05000000000000000000" pitchFamily="2" charset="2"/>
              <a:buNone/>
              <a:defRPr/>
            </a:pPr>
            <a:endParaRPr lang="cs-CZ" altLang="cs-CZ" sz="2400"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6CD527-8C32-46F2-A039-1D45C4C34634}"/>
              </a:ext>
            </a:extLst>
          </p:cNvPr>
          <p:cNvSpPr>
            <a:spLocks noGrp="1"/>
          </p:cNvSpPr>
          <p:nvPr>
            <p:ph type="title"/>
          </p:nvPr>
        </p:nvSpPr>
        <p:spPr/>
        <p:txBody>
          <a:bodyPr/>
          <a:lstStyle/>
          <a:p>
            <a:pPr>
              <a:defRPr/>
            </a:pPr>
            <a:r>
              <a:rPr lang="cs-CZ" altLang="cs-CZ" dirty="0"/>
              <a:t>Voda a zdraví</a:t>
            </a:r>
            <a:endParaRPr lang="cs-CZ" dirty="0"/>
          </a:p>
        </p:txBody>
      </p:sp>
      <p:sp>
        <p:nvSpPr>
          <p:cNvPr id="3" name="Zástupný symbol pro obsah 2">
            <a:extLst>
              <a:ext uri="{FF2B5EF4-FFF2-40B4-BE49-F238E27FC236}">
                <a16:creationId xmlns:a16="http://schemas.microsoft.com/office/drawing/2014/main" id="{940850B0-167C-4A6F-8D32-B0C0156B2281}"/>
              </a:ext>
            </a:extLst>
          </p:cNvPr>
          <p:cNvSpPr>
            <a:spLocks noGrp="1"/>
          </p:cNvSpPr>
          <p:nvPr>
            <p:ph idx="1"/>
          </p:nvPr>
        </p:nvSpPr>
        <p:spPr/>
        <p:txBody>
          <a:bodyPr/>
          <a:lstStyle/>
          <a:p>
            <a:pPr>
              <a:defRPr/>
            </a:pPr>
            <a:r>
              <a:rPr lang="cs-CZ" sz="2400" dirty="0"/>
              <a:t>Nedostatek vody v organismu (dehydratace) – bolesti hlavy, únava, malátnost, pokles fyzické a duševní výkonnosti včetně poklesu koncentrace, u dětí snížení schopnosti soustředění.</a:t>
            </a:r>
          </a:p>
          <a:p>
            <a:pPr>
              <a:defRPr/>
            </a:pPr>
            <a:r>
              <a:rPr lang="cs-CZ" sz="2400" dirty="0"/>
              <a:t>Dlouhodobý nedostatek tekutin – poruchy funkce ledvin, vznik ledvinových a močových kamenů, riziko vzniku infekce močových </a:t>
            </a:r>
            <a:r>
              <a:rPr lang="cs-CZ" sz="2400"/>
              <a:t>cest atd.</a:t>
            </a:r>
            <a:endParaRPr lang="cs-CZ" sz="2400" dirty="0"/>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a:extLst>
              <a:ext uri="{FF2B5EF4-FFF2-40B4-BE49-F238E27FC236}">
                <a16:creationId xmlns:a16="http://schemas.microsoft.com/office/drawing/2014/main" id="{B47C7559-C215-43B7-94A1-9EF5357DE528}"/>
              </a:ext>
            </a:extLst>
          </p:cNvPr>
          <p:cNvSpPr>
            <a:spLocks noGrp="1"/>
          </p:cNvSpPr>
          <p:nvPr>
            <p:ph type="title"/>
          </p:nvPr>
        </p:nvSpPr>
        <p:spPr/>
        <p:txBody>
          <a:bodyPr/>
          <a:lstStyle/>
          <a:p>
            <a:pPr>
              <a:defRPr/>
            </a:pPr>
            <a:r>
              <a:rPr lang="cs-CZ" sz="3200" dirty="0"/>
              <a:t>Biologická (biogenní) hodnota pitné vody</a:t>
            </a:r>
          </a:p>
        </p:txBody>
      </p:sp>
      <p:sp>
        <p:nvSpPr>
          <p:cNvPr id="11" name="Zástupný symbol pro obsah 10">
            <a:extLst>
              <a:ext uri="{FF2B5EF4-FFF2-40B4-BE49-F238E27FC236}">
                <a16:creationId xmlns:a16="http://schemas.microsoft.com/office/drawing/2014/main" id="{FDCA7D1C-92CD-4B66-9F2B-C89D7523EFCC}"/>
              </a:ext>
            </a:extLst>
          </p:cNvPr>
          <p:cNvSpPr>
            <a:spLocks noGrp="1"/>
          </p:cNvSpPr>
          <p:nvPr>
            <p:ph idx="1"/>
          </p:nvPr>
        </p:nvSpPr>
        <p:spPr/>
        <p:txBody>
          <a:bodyPr/>
          <a:lstStyle/>
          <a:p>
            <a:pPr>
              <a:defRPr/>
            </a:pPr>
            <a:r>
              <a:rPr lang="cs-CZ" sz="1800" dirty="0"/>
              <a:t>P</a:t>
            </a:r>
            <a:r>
              <a:rPr lang="cs-CZ" sz="1600" dirty="0"/>
              <a:t>itná voda musí být zdravotně nezávadná s vyhovující biologickou hodnotou.</a:t>
            </a:r>
          </a:p>
          <a:p>
            <a:pPr>
              <a:defRPr/>
            </a:pPr>
            <a:r>
              <a:rPr lang="cs-CZ" sz="1600" dirty="0"/>
              <a:t>Minerální látky obsažené v pitné vodě jsou obvykle v iontové formě, dokonale rozpuštěné a jsou proto lehce </a:t>
            </a:r>
            <a:r>
              <a:rPr lang="cs-CZ" sz="1600" dirty="0" err="1"/>
              <a:t>resorbovatelné</a:t>
            </a:r>
            <a:r>
              <a:rPr lang="cs-CZ" sz="1600" dirty="0"/>
              <a:t> a pro organismus lépe využitelné.</a:t>
            </a:r>
          </a:p>
          <a:p>
            <a:pPr>
              <a:defRPr/>
            </a:pPr>
            <a:r>
              <a:rPr lang="cs-CZ" sz="1600" dirty="0"/>
              <a:t>Voda je důležitý zdroj  v celkové potřebě minerálů ( fluor- ve formě fluoridových aniontů, jod, sodík, draslík,  vzájemný poměr vápníku a hořčíku, selen, zinek a další makro i </a:t>
            </a:r>
            <a:r>
              <a:rPr lang="cs-CZ" sz="1600"/>
              <a:t>mikro</a:t>
            </a:r>
            <a:r>
              <a:rPr lang="cs-CZ" sz="1800"/>
              <a:t> prvky.</a:t>
            </a:r>
            <a:endParaRPr lang="cs-CZ" sz="1800" dirty="0"/>
          </a:p>
        </p:txBody>
      </p:sp>
      <p:pic>
        <p:nvPicPr>
          <p:cNvPr id="10244" name="Obrázek 3">
            <a:extLst>
              <a:ext uri="{FF2B5EF4-FFF2-40B4-BE49-F238E27FC236}">
                <a16:creationId xmlns:a16="http://schemas.microsoft.com/office/drawing/2014/main" id="{E37B8D08-6906-47CC-8D40-0106724FA6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068638"/>
            <a:ext cx="3319462"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a:extLst>
              <a:ext uri="{FF2B5EF4-FFF2-40B4-BE49-F238E27FC236}">
                <a16:creationId xmlns:a16="http://schemas.microsoft.com/office/drawing/2014/main" id="{4DE4D824-1241-4864-831C-D8692C6AC68E}"/>
              </a:ext>
            </a:extLst>
          </p:cNvPr>
          <p:cNvSpPr>
            <a:spLocks noGrp="1" noChangeArrowheads="1"/>
          </p:cNvSpPr>
          <p:nvPr>
            <p:ph type="title"/>
          </p:nvPr>
        </p:nvSpPr>
        <p:spPr/>
        <p:txBody>
          <a:bodyPr/>
          <a:lstStyle/>
          <a:p>
            <a:pPr eaLnBrk="1" hangingPunct="1">
              <a:defRPr/>
            </a:pPr>
            <a:r>
              <a:rPr lang="cs-CZ" altLang="cs-CZ" sz="3600"/>
              <a:t>Pásmo hygienické ochrany</a:t>
            </a:r>
          </a:p>
        </p:txBody>
      </p:sp>
      <p:sp>
        <p:nvSpPr>
          <p:cNvPr id="420867" name="Rectangle 3">
            <a:extLst>
              <a:ext uri="{FF2B5EF4-FFF2-40B4-BE49-F238E27FC236}">
                <a16:creationId xmlns:a16="http://schemas.microsoft.com/office/drawing/2014/main" id="{44376746-BD01-4573-A229-6324B9F83819}"/>
              </a:ext>
            </a:extLst>
          </p:cNvPr>
          <p:cNvSpPr>
            <a:spLocks noGrp="1" noChangeArrowheads="1"/>
          </p:cNvSpPr>
          <p:nvPr>
            <p:ph type="body" idx="1"/>
          </p:nvPr>
        </p:nvSpPr>
        <p:spPr/>
        <p:txBody>
          <a:bodyPr/>
          <a:lstStyle/>
          <a:p>
            <a:pPr eaLnBrk="1" hangingPunct="1">
              <a:defRPr/>
            </a:pPr>
            <a:r>
              <a:rPr lang="cs-CZ" altLang="cs-CZ" sz="2400"/>
              <a:t>Při stanovení se přihlíží:</a:t>
            </a:r>
          </a:p>
          <a:p>
            <a:pPr eaLnBrk="1" hangingPunct="1">
              <a:defRPr/>
            </a:pPr>
            <a:r>
              <a:rPr lang="cs-CZ" altLang="cs-CZ" sz="2400"/>
              <a:t>Ke geologickému složení půdy, její propustnosti</a:t>
            </a:r>
          </a:p>
          <a:p>
            <a:pPr eaLnBrk="1" hangingPunct="1">
              <a:defRPr/>
            </a:pPr>
            <a:r>
              <a:rPr lang="cs-CZ" altLang="cs-CZ" sz="2400"/>
              <a:t>Ke svažitosti pozemku v okolí zdroje</a:t>
            </a:r>
          </a:p>
          <a:p>
            <a:pPr eaLnBrk="1" hangingPunct="1">
              <a:defRPr/>
            </a:pPr>
            <a:r>
              <a:rPr lang="cs-CZ" altLang="cs-CZ" sz="2400"/>
              <a:t>K vydatnosti zdroje</a:t>
            </a:r>
          </a:p>
          <a:p>
            <a:pPr eaLnBrk="1" hangingPunct="1">
              <a:defRPr/>
            </a:pPr>
            <a:r>
              <a:rPr lang="cs-CZ" altLang="cs-CZ" sz="2400"/>
              <a:t>K průmyslové činnosti</a:t>
            </a:r>
          </a:p>
          <a:p>
            <a:pPr eaLnBrk="1" hangingPunct="1">
              <a:defRPr/>
            </a:pPr>
            <a:r>
              <a:rPr lang="cs-CZ" altLang="cs-CZ" sz="2400"/>
              <a:t>K zemědělské činnosti</a:t>
            </a:r>
          </a:p>
          <a:p>
            <a:pPr eaLnBrk="1" hangingPunct="1">
              <a:defRPr/>
            </a:pPr>
            <a:r>
              <a:rPr lang="cs-CZ" altLang="cs-CZ" sz="2400"/>
              <a:t>K dopravě v okolí</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BFF7F718-85B5-44C3-A6A4-1E522CE6C2B0}"/>
              </a:ext>
            </a:extLst>
          </p:cNvPr>
          <p:cNvSpPr>
            <a:spLocks noGrp="1" noChangeArrowheads="1"/>
          </p:cNvSpPr>
          <p:nvPr>
            <p:ph type="title"/>
          </p:nvPr>
        </p:nvSpPr>
        <p:spPr/>
        <p:txBody>
          <a:bodyPr/>
          <a:lstStyle/>
          <a:p>
            <a:pPr eaLnBrk="1" hangingPunct="1">
              <a:defRPr/>
            </a:pPr>
            <a:r>
              <a:rPr lang="cs-CZ" altLang="cs-CZ" sz="3600"/>
              <a:t>Zdravotní zabezpečení pitné vody</a:t>
            </a:r>
          </a:p>
        </p:txBody>
      </p:sp>
      <p:sp>
        <p:nvSpPr>
          <p:cNvPr id="421891" name="Rectangle 3">
            <a:extLst>
              <a:ext uri="{FF2B5EF4-FFF2-40B4-BE49-F238E27FC236}">
                <a16:creationId xmlns:a16="http://schemas.microsoft.com/office/drawing/2014/main" id="{5453C8D4-1EDF-4C3A-8AAA-E79BD12874EF}"/>
              </a:ext>
            </a:extLst>
          </p:cNvPr>
          <p:cNvSpPr>
            <a:spLocks noGrp="1" noChangeArrowheads="1"/>
          </p:cNvSpPr>
          <p:nvPr>
            <p:ph type="body" idx="1"/>
          </p:nvPr>
        </p:nvSpPr>
        <p:spPr/>
        <p:txBody>
          <a:bodyPr/>
          <a:lstStyle/>
          <a:p>
            <a:pPr eaLnBrk="1" hangingPunct="1">
              <a:defRPr/>
            </a:pPr>
            <a:endParaRPr lang="cs-CZ" altLang="cs-CZ" sz="2400" dirty="0"/>
          </a:p>
          <a:p>
            <a:pPr eaLnBrk="1" hangingPunct="1">
              <a:defRPr/>
            </a:pPr>
            <a:r>
              <a:rPr lang="cs-CZ" altLang="cs-CZ" sz="2400" dirty="0"/>
              <a:t>Povrchové zdroje : podzemní zdroje  1:1</a:t>
            </a:r>
          </a:p>
          <a:p>
            <a:pPr eaLnBrk="1" hangingPunct="1">
              <a:defRPr/>
            </a:pPr>
            <a:r>
              <a:rPr lang="cs-CZ" altLang="cs-CZ" sz="2400" dirty="0"/>
              <a:t>Podezření, nebo zjištění, že voda ve zdroji je závadná:</a:t>
            </a:r>
          </a:p>
          <a:p>
            <a:pPr eaLnBrk="1" hangingPunct="1">
              <a:defRPr/>
            </a:pPr>
            <a:r>
              <a:rPr lang="cs-CZ" altLang="cs-CZ" sz="2400" dirty="0"/>
              <a:t>Odstraní se zdroj znečistění, provedou se stavební úpravy, obnoví se pásmo hygienické ochrany</a:t>
            </a:r>
          </a:p>
          <a:p>
            <a:pPr eaLnBrk="1" hangingPunct="1">
              <a:defRPr/>
            </a:pPr>
            <a:r>
              <a:rPr lang="cs-CZ" altLang="cs-CZ" sz="2400" dirty="0"/>
              <a:t>U kopaných studní se mechanicky očistí vnitřní stěny pláště studny, voda se vyčerpá, dno se vyčistí od kalu</a:t>
            </a:r>
          </a:p>
          <a:p>
            <a:pPr eaLnBrk="1" hangingPunct="1">
              <a:defRPr/>
            </a:pPr>
            <a:r>
              <a:rPr lang="cs-CZ" altLang="cs-CZ" sz="2400" dirty="0"/>
              <a:t>Provede se jednorázová desinfekce</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5d1f235f-c41f-4421-9c30-49c28aca51cd.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1.xml><?xml version="1.0" encoding="utf-8"?>
<p:tagLst xmlns:a="http://schemas.openxmlformats.org/drawingml/2006/main" xmlns:r="http://schemas.openxmlformats.org/officeDocument/2006/relationships" xmlns:p="http://schemas.openxmlformats.org/presentationml/2006/main">
  <p:tag name="ARS_SLIDE_DUENO" val="100"/>
  <p:tag name="ARS_SLIDE_PARTICIPANTNUM" val="100"/>
  <p:tag name="ARS_SLIDE_SUBMITNUM" val="0"/>
  <p:tag name="ARS_SLIDE_CORRECTNUM" val="0"/>
  <p:tag name="ARS_SLIDE_VOTEMEAN" val="0"/>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Lst>
</file>

<file path=ppt/tags/tag22.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Kruhy na vodě">
  <a:themeElements>
    <a:clrScheme name="Kruhy na vodě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Kruhy na vodě">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Kruhy na vodě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Kruhy na vodě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Kruhy na vodě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Kruhy na vodě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Kruhy na vodě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Kruhy na vodě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Kruhy na vodě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Kruhy na vodě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Kruhy na vodě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1482</TotalTime>
  <Words>2389</Words>
  <Application>Microsoft Office PowerPoint</Application>
  <PresentationFormat>Předvádění na obrazovce (4:3)</PresentationFormat>
  <Paragraphs>222</Paragraphs>
  <Slides>37</Slides>
  <Notes>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37</vt:i4>
      </vt:variant>
    </vt:vector>
  </HeadingPairs>
  <TitlesOfParts>
    <vt:vector size="41" baseType="lpstr">
      <vt:lpstr>Arial</vt:lpstr>
      <vt:lpstr>Wingdings</vt:lpstr>
      <vt:lpstr>Calibri</vt:lpstr>
      <vt:lpstr>Kruhy na vodě</vt:lpstr>
      <vt:lpstr>Voda a zdraví</vt:lpstr>
      <vt:lpstr>Voda a zdraví</vt:lpstr>
      <vt:lpstr>Voda a zdraví</vt:lpstr>
      <vt:lpstr>Voda a zdraví</vt:lpstr>
      <vt:lpstr>Voda a zdraví</vt:lpstr>
      <vt:lpstr>Voda a zdraví</vt:lpstr>
      <vt:lpstr>Biologická (biogenní) hodnota pitné vody</vt:lpstr>
      <vt:lpstr>Pásmo hygienické ochrany</vt:lpstr>
      <vt:lpstr>Zdravotní zabezpečení pitné vody</vt:lpstr>
      <vt:lpstr>Multibariérový přístup</vt:lpstr>
      <vt:lpstr>Mikrobi přenášeni vodou</vt:lpstr>
      <vt:lpstr>Mikrobi přenášeni vodou</vt:lpstr>
      <vt:lpstr>Mikrobi přenášeni vodou</vt:lpstr>
      <vt:lpstr>Mikrobi přenášeni vodou</vt:lpstr>
      <vt:lpstr>Mikrobi přenášeni vodou</vt:lpstr>
      <vt:lpstr>Mikrobi přenášeni vodou</vt:lpstr>
      <vt:lpstr>Mikrobi přenášeni vodou</vt:lpstr>
      <vt:lpstr>Prvoci</vt:lpstr>
      <vt:lpstr>Zdravotní hledisko</vt:lpstr>
      <vt:lpstr>Desinfekce pitné vody</vt:lpstr>
      <vt:lpstr>Užitková voda</vt:lpstr>
      <vt:lpstr>Tvrdost vody a kardiovaskulární onemocnění</vt:lpstr>
      <vt:lpstr>Pitná voda a nádorová onemocnění</vt:lpstr>
      <vt:lpstr>Pitná voda a nádorová onemocnění</vt:lpstr>
      <vt:lpstr>Pitná voda a nádorová onemocnění</vt:lpstr>
      <vt:lpstr>Pitná voda a nádorová onemocnění</vt:lpstr>
      <vt:lpstr>Balené vody</vt:lpstr>
      <vt:lpstr>Balené vody</vt:lpstr>
      <vt:lpstr>Balené vody</vt:lpstr>
      <vt:lpstr>Zdravotní rizika- demineralizovaná voda</vt:lpstr>
      <vt:lpstr>Voda a zdraví</vt:lpstr>
      <vt:lpstr>Bakteriologický nález</vt:lpstr>
      <vt:lpstr>Prezentace aplikace PowerPoint</vt:lpstr>
      <vt:lpstr>Fyzikálně – chemický nález</vt:lpstr>
      <vt:lpstr>Prezentace aplikace PowerPoint</vt:lpstr>
      <vt:lpstr>Protokol vyšetření vzorku vody</vt:lpstr>
      <vt:lpstr>Protokol vyšetření vzorku vody</vt:lpstr>
    </vt:vector>
  </TitlesOfParts>
  <Company>Lékařská fakulta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Voda</dc:title>
  <dc:creator>Lefnerová</dc:creator>
  <cp:lastModifiedBy>Danuše Lefnerová</cp:lastModifiedBy>
  <cp:revision>183</cp:revision>
  <cp:lastPrinted>1601-01-01T00:00:00Z</cp:lastPrinted>
  <dcterms:created xsi:type="dcterms:W3CDTF">2010-06-29T09:47:20Z</dcterms:created>
  <dcterms:modified xsi:type="dcterms:W3CDTF">2021-03-29T12:17:17Z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8</vt:i4>
  </property>
</Properties>
</file>