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6" r:id="rId3"/>
    <p:sldId id="257" r:id="rId4"/>
    <p:sldId id="258" r:id="rId5"/>
    <p:sldId id="260" r:id="rId6"/>
    <p:sldId id="259" r:id="rId7"/>
    <p:sldId id="262" r:id="rId8"/>
    <p:sldId id="261" r:id="rId9"/>
    <p:sldId id="296" r:id="rId10"/>
    <p:sldId id="263" r:id="rId11"/>
    <p:sldId id="267" r:id="rId12"/>
    <p:sldId id="268" r:id="rId13"/>
    <p:sldId id="307" r:id="rId14"/>
    <p:sldId id="297" r:id="rId15"/>
    <p:sldId id="298" r:id="rId16"/>
    <p:sldId id="269" r:id="rId17"/>
    <p:sldId id="270" r:id="rId18"/>
    <p:sldId id="299" r:id="rId19"/>
    <p:sldId id="293" r:id="rId20"/>
    <p:sldId id="300" r:id="rId21"/>
    <p:sldId id="308" r:id="rId22"/>
    <p:sldId id="309" r:id="rId23"/>
    <p:sldId id="310" r:id="rId24"/>
    <p:sldId id="311" r:id="rId25"/>
    <p:sldId id="273" r:id="rId26"/>
    <p:sldId id="313" r:id="rId27"/>
    <p:sldId id="314" r:id="rId28"/>
    <p:sldId id="315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289" r:id="rId39"/>
    <p:sldId id="288" r:id="rId40"/>
    <p:sldId id="275" r:id="rId41"/>
    <p:sldId id="282" r:id="rId42"/>
    <p:sldId id="276" r:id="rId43"/>
    <p:sldId id="278" r:id="rId44"/>
    <p:sldId id="277" r:id="rId45"/>
    <p:sldId id="279" r:id="rId46"/>
    <p:sldId id="303" r:id="rId47"/>
    <p:sldId id="284" r:id="rId48"/>
    <p:sldId id="280" r:id="rId49"/>
    <p:sldId id="281" r:id="rId50"/>
    <p:sldId id="285" r:id="rId51"/>
    <p:sldId id="283" r:id="rId52"/>
    <p:sldId id="287" r:id="rId53"/>
    <p:sldId id="304" r:id="rId54"/>
    <p:sldId id="305" r:id="rId55"/>
    <p:sldId id="306" r:id="rId56"/>
    <p:sldId id="295" r:id="rId57"/>
    <p:sldId id="312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793471128608922E-2"/>
          <c:y val="5.6210875984251958E-2"/>
          <c:w val="0.70650344488188976"/>
          <c:h val="0.77995546259842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PAS</c:v>
                </c:pt>
              </c:strCache>
            </c:strRef>
          </c:tx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List1!$B$2:$B$14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0.26</c:v>
                </c:pt>
                <c:pt idx="6">
                  <c:v>0.21</c:v>
                </c:pt>
                <c:pt idx="7">
                  <c:v>0.17</c:v>
                </c:pt>
                <c:pt idx="8">
                  <c:v>0.17</c:v>
                </c:pt>
                <c:pt idx="9">
                  <c:v>0.17</c:v>
                </c:pt>
                <c:pt idx="10">
                  <c:v>0.08</c:v>
                </c:pt>
                <c:pt idx="11">
                  <c:v>0.14000000000000001</c:v>
                </c:pt>
                <c:pt idx="1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Plazma</c:v>
                </c:pt>
              </c:strCache>
            </c:strRef>
          </c:tx>
          <c:invertIfNegative val="0"/>
          <c:cat>
            <c:numRef>
              <c:f>List1!$A$2:$A$14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List1!$C$2:$C$14</c:f>
              <c:numCache>
                <c:formatCode>General</c:formatCode>
                <c:ptCount val="13"/>
                <c:pt idx="0">
                  <c:v>0.85</c:v>
                </c:pt>
                <c:pt idx="1">
                  <c:v>1.1299999999999999</c:v>
                </c:pt>
                <c:pt idx="2">
                  <c:v>0.92</c:v>
                </c:pt>
                <c:pt idx="3">
                  <c:v>0.68</c:v>
                </c:pt>
                <c:pt idx="4">
                  <c:v>0.72</c:v>
                </c:pt>
                <c:pt idx="5">
                  <c:v>0.66</c:v>
                </c:pt>
                <c:pt idx="6">
                  <c:v>0.35</c:v>
                </c:pt>
                <c:pt idx="7">
                  <c:v>0.28999999999999998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22464"/>
        <c:axId val="191424000"/>
      </c:barChart>
      <c:catAx>
        <c:axId val="19142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424000"/>
        <c:crosses val="autoZero"/>
        <c:auto val="1"/>
        <c:lblAlgn val="ctr"/>
        <c:lblOffset val="100"/>
        <c:noMultiLvlLbl val="0"/>
      </c:catAx>
      <c:valAx>
        <c:axId val="19142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422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15038397978037E-2"/>
          <c:y val="5.8891555233659666E-2"/>
          <c:w val="0.72134465830660055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Plazma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List1!$B$2:$B$5</c:f>
              <c:numCache>
                <c:formatCode>General</c:formatCode>
                <c:ptCount val="4"/>
                <c:pt idx="0">
                  <c:v>1642</c:v>
                </c:pt>
                <c:pt idx="1">
                  <c:v>1267</c:v>
                </c:pt>
                <c:pt idx="2">
                  <c:v>1132</c:v>
                </c:pt>
                <c:pt idx="3">
                  <c:v>669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Fibrinogen</c:v>
                </c:pt>
              </c:strCache>
            </c:strRef>
          </c:tx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List1!$C$2:$C$5</c:f>
              <c:numCache>
                <c:formatCode>General</c:formatCode>
                <c:ptCount val="4"/>
                <c:pt idx="0">
                  <c:v>308</c:v>
                </c:pt>
                <c:pt idx="1">
                  <c:v>516</c:v>
                </c:pt>
                <c:pt idx="2">
                  <c:v>668</c:v>
                </c:pt>
                <c:pt idx="3">
                  <c:v>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09248"/>
        <c:axId val="193786240"/>
      </c:barChart>
      <c:catAx>
        <c:axId val="9670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786240"/>
        <c:crosses val="autoZero"/>
        <c:auto val="1"/>
        <c:lblAlgn val="ctr"/>
        <c:lblOffset val="100"/>
        <c:noMultiLvlLbl val="0"/>
      </c:catAx>
      <c:valAx>
        <c:axId val="19378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709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B665-27D0-4C64-80FD-28DA0406A9B7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812F-AD70-48F4-BC21-423EBA74E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4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45BFE-651A-4B5F-AB73-017961C1CFD6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1696-1345-4737-B83A-B2E732A06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13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9214-87B3-4B40-B50C-E65657BF27D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9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9214-87B3-4B40-B50C-E65657BF27D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69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2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2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1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1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08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5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7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9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89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174B-D11B-4192-B903-54E39DB5E690}" type="datetimeFigureOut">
              <a:rPr lang="cs-CZ" smtClean="0"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598B-770A-4442-A49B-62D0B01FE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Zásady a rizika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r>
              <a:rPr lang="cs-CZ" b="1" dirty="0" smtClean="0">
                <a:solidFill>
                  <a:schemeClr val="accent2"/>
                </a:solidFill>
              </a:rPr>
              <a:t/>
            </a:r>
            <a:br>
              <a:rPr lang="cs-CZ" b="1" dirty="0" smtClean="0">
                <a:solidFill>
                  <a:schemeClr val="accent2"/>
                </a:solidFill>
              </a:rPr>
            </a:b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Hana </a:t>
            </a:r>
            <a:r>
              <a:rPr lang="cs-CZ" dirty="0" err="1" smtClean="0"/>
              <a:t>Lejdarová</a:t>
            </a:r>
            <a:endParaRPr lang="cs-CZ" dirty="0" smtClean="0"/>
          </a:p>
          <a:p>
            <a:r>
              <a:rPr lang="cs-CZ" dirty="0" smtClean="0"/>
              <a:t>TTO FN Brno</a:t>
            </a:r>
          </a:p>
          <a:p>
            <a:r>
              <a:rPr lang="cs-CZ" dirty="0" smtClean="0"/>
              <a:t>Katedra laboratorních metod LF MU</a:t>
            </a:r>
          </a:p>
        </p:txBody>
      </p:sp>
    </p:spTree>
    <p:extLst>
      <p:ext uri="{BB962C8B-B14F-4D97-AF65-F5344CB8AC3E}">
        <p14:creationId xmlns:p14="http://schemas.microsoft.com/office/powerpoint/2010/main" val="2658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C00000"/>
                </a:solidFill>
              </a:rPr>
              <a:t>T</a:t>
            </a:r>
            <a:r>
              <a:rPr lang="cs-CZ" b="1" i="1" dirty="0" smtClean="0">
                <a:solidFill>
                  <a:srgbClr val="C00000"/>
                </a:solidFill>
              </a:rPr>
              <a:t>rombocyty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7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Trombocytopenie či </a:t>
            </a:r>
            <a:r>
              <a:rPr lang="cs-CZ" dirty="0" err="1" smtClean="0"/>
              <a:t>trombocytopatie</a:t>
            </a:r>
            <a:endParaRPr lang="cs-CZ" dirty="0" smtClean="0"/>
          </a:p>
          <a:p>
            <a:r>
              <a:rPr lang="cs-CZ" dirty="0" smtClean="0"/>
              <a:t>Profylaktické podání jako prevence krvácení</a:t>
            </a:r>
          </a:p>
          <a:p>
            <a:r>
              <a:rPr lang="cs-CZ" dirty="0" smtClean="0"/>
              <a:t>Léčebné podání v případě krvácení</a:t>
            </a:r>
            <a:endParaRPr lang="cs-CZ" dirty="0" smtClean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568952" cy="990600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CCI</a:t>
            </a:r>
            <a:r>
              <a:rPr lang="cs-CZ" sz="2800" b="1" dirty="0" smtClean="0">
                <a:solidFill>
                  <a:srgbClr val="0070C0"/>
                </a:solidFill>
              </a:rPr>
              <a:t> = vzestup </a:t>
            </a:r>
            <a:r>
              <a:rPr lang="cs-CZ" sz="2800" b="1" dirty="0" err="1" smtClean="0">
                <a:solidFill>
                  <a:srgbClr val="0070C0"/>
                </a:solidFill>
              </a:rPr>
              <a:t>tro</a:t>
            </a:r>
            <a:r>
              <a:rPr lang="cs-CZ" sz="2800" b="1" dirty="0" smtClean="0">
                <a:solidFill>
                  <a:srgbClr val="0070C0"/>
                </a:solidFill>
              </a:rPr>
              <a:t> po TRF x povrch těla/počet </a:t>
            </a:r>
            <a:r>
              <a:rPr lang="cs-CZ" sz="2800" b="1" dirty="0" err="1" smtClean="0">
                <a:solidFill>
                  <a:srgbClr val="0070C0"/>
                </a:solidFill>
              </a:rPr>
              <a:t>tro</a:t>
            </a:r>
            <a:r>
              <a:rPr lang="cs-CZ" sz="2800" b="1" dirty="0" smtClean="0">
                <a:solidFill>
                  <a:srgbClr val="0070C0"/>
                </a:solidFill>
              </a:rPr>
              <a:t> v TP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Zvýšení počtu trombocytů je definováno CCI indexem – hodnoty CCI hodinu po transfuzi mají dosahovat hodnoty 10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Refrakterita</a:t>
            </a:r>
            <a:r>
              <a:rPr lang="cs-CZ" dirty="0" smtClean="0"/>
              <a:t> na léčbu trombocyty = snížená až chybějící odpověď na léčbu trombocyty, CCI</a:t>
            </a:r>
            <a:r>
              <a:rPr lang="en-US" dirty="0" smtClean="0"/>
              <a:t> &lt; 7,5</a:t>
            </a:r>
            <a:endParaRPr lang="cs-CZ" dirty="0" smtClean="0"/>
          </a:p>
          <a:p>
            <a:pPr lvl="1"/>
            <a:r>
              <a:rPr lang="cs-CZ" dirty="0" smtClean="0"/>
              <a:t>Imunní 15% - způsobena anti-HLA nebo anti-</a:t>
            </a:r>
            <a:r>
              <a:rPr lang="cs-CZ" dirty="0" err="1" smtClean="0"/>
              <a:t>tro</a:t>
            </a:r>
            <a:r>
              <a:rPr lang="cs-CZ" dirty="0" smtClean="0"/>
              <a:t> protilátkami </a:t>
            </a:r>
          </a:p>
          <a:p>
            <a:pPr lvl="1"/>
            <a:r>
              <a:rPr lang="cs-CZ" dirty="0" smtClean="0"/>
              <a:t>Neimunní 85%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9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Srovnání trombocytů z </a:t>
            </a:r>
            <a:r>
              <a:rPr lang="cs-CZ" b="1" dirty="0" err="1" smtClean="0"/>
              <a:t>aferézy</a:t>
            </a:r>
            <a:r>
              <a:rPr lang="cs-CZ" b="1" dirty="0" smtClean="0"/>
              <a:t> a z plné krve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521464"/>
              </p:ext>
            </p:extLst>
          </p:nvPr>
        </p:nvGraphicFramePr>
        <p:xfrm>
          <a:off x="1187624" y="1628800"/>
          <a:ext cx="6840759" cy="439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742"/>
                <a:gridCol w="1930705"/>
                <a:gridCol w="2334312"/>
              </a:tblGrid>
              <a:tr h="3665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Aferetické trombocyty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Směsné trombocyty z BC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Nežádoucí reakce u dárce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↑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↓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Obsah trombocytů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Obsah leukocytů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Obsah plazmy od 1 dárce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↑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↓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Obsah erytrocytů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</a:rPr>
                        <a:t>↓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</a:rPr>
                        <a:t>↑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FNHTR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bez rozdílu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Alergická reakce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Bakteriální kontaminace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bez rozdílu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Aloimunizace/refrakterita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Vzestup trombocytů u příjemce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bez rozdílu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↑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↓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Podání </a:t>
            </a:r>
            <a:r>
              <a:rPr lang="cs-CZ" dirty="0" err="1" smtClean="0"/>
              <a:t>jinoskupinových</a:t>
            </a:r>
            <a:r>
              <a:rPr lang="cs-CZ" dirty="0" smtClean="0"/>
              <a:t> trombocytů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/>
              <a:t>U urgentního krvácení je účinnost </a:t>
            </a:r>
            <a:r>
              <a:rPr lang="cs-CZ" b="1" i="1" dirty="0" err="1"/>
              <a:t>jinoskupinových</a:t>
            </a:r>
            <a:r>
              <a:rPr lang="cs-CZ" b="1" i="1" dirty="0"/>
              <a:t> transfuzí </a:t>
            </a:r>
            <a:r>
              <a:rPr lang="cs-CZ" b="1" i="1" dirty="0" smtClean="0"/>
              <a:t>srovnatelná:</a:t>
            </a:r>
            <a:endParaRPr lang="cs-CZ" b="1" i="1" dirty="0"/>
          </a:p>
          <a:p>
            <a:pPr marL="914400" lvl="1" indent="-457200"/>
            <a:r>
              <a:rPr lang="cs-CZ" dirty="0"/>
              <a:t>rychlá konzumpce trombocytů při tvorbě primární zátky</a:t>
            </a:r>
          </a:p>
          <a:p>
            <a:pPr marL="914400" lvl="1" indent="-457200"/>
            <a:r>
              <a:rPr lang="cs-CZ" dirty="0"/>
              <a:t>vliv anti-A/-B se </a:t>
            </a:r>
            <a:r>
              <a:rPr lang="cs-CZ" dirty="0" smtClean="0"/>
              <a:t>při krvácení nestihne uplatnit</a:t>
            </a:r>
          </a:p>
          <a:p>
            <a:pPr marL="914400" lvl="1" indent="-457200"/>
            <a:r>
              <a:rPr lang="cs-CZ" dirty="0" smtClean="0"/>
              <a:t>dodržení </a:t>
            </a:r>
            <a:r>
              <a:rPr lang="cs-CZ" dirty="0" err="1" smtClean="0"/>
              <a:t>RhD</a:t>
            </a:r>
            <a:r>
              <a:rPr lang="cs-CZ" dirty="0" smtClean="0"/>
              <a:t> shody je rovněž méně významné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57150" indent="0">
              <a:buNone/>
            </a:pPr>
            <a:r>
              <a:rPr lang="cs-CZ" sz="1800" dirty="0"/>
              <a:t>Doporučení STL ČLS JEP č.STL2015_12 z 1.9.2015</a:t>
            </a:r>
            <a:r>
              <a:rPr lang="cs-CZ" sz="1800" b="1" dirty="0"/>
              <a:t>: </a:t>
            </a:r>
            <a:r>
              <a:rPr lang="cs-CZ" sz="1800" dirty="0"/>
              <a:t>Doporučené postupy pro podání TP</a:t>
            </a:r>
          </a:p>
          <a:p>
            <a:pPr marL="5715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5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Hlediska kompatibility trombocytů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cs-CZ" b="1" dirty="0" smtClean="0"/>
              <a:t>Shoda v AB0 protilátkách </a:t>
            </a:r>
            <a:r>
              <a:rPr lang="cs-CZ" dirty="0" smtClean="0"/>
              <a:t>– zkrácené přežití trombocytů v cirkulaci - interakce AB0 protilátek příjemce s antigeny na trombocytech. </a:t>
            </a:r>
            <a:endParaRPr lang="cs-CZ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r>
              <a:rPr lang="cs-CZ" i="1" dirty="0" smtClean="0"/>
              <a:t>Př.: trombocyty A+, příjemce 0+</a:t>
            </a:r>
          </a:p>
          <a:p>
            <a:pPr marL="914400" lvl="2" indent="0">
              <a:buNone/>
            </a:pP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cs-CZ" b="1" dirty="0" smtClean="0"/>
              <a:t>Shoda v AB0 antigenech </a:t>
            </a:r>
            <a:r>
              <a:rPr lang="cs-CZ" dirty="0" smtClean="0"/>
              <a:t>– riziko hemolýzy zejména u trombocytů v plazmě, u trombocytů v PAS snížený titr AB0 protilátek (bezpečný titr anti-A/-B </a:t>
            </a:r>
            <a:r>
              <a:rPr lang="en-US" dirty="0" smtClean="0"/>
              <a:t>&lt;</a:t>
            </a:r>
            <a:r>
              <a:rPr lang="cs-CZ" dirty="0" smtClean="0"/>
              <a:t>  32).</a:t>
            </a:r>
          </a:p>
          <a:p>
            <a:pPr marL="914400" lvl="2" indent="0">
              <a:buNone/>
            </a:pPr>
            <a:r>
              <a:rPr lang="cs-CZ" i="1" dirty="0" smtClean="0"/>
              <a:t>Př.: trombocyty 0+, příjemce A+</a:t>
            </a:r>
          </a:p>
          <a:p>
            <a:pPr marL="914400" lvl="2" indent="0">
              <a:buNone/>
            </a:pPr>
            <a:endParaRPr lang="cs-CZ" dirty="0" smtClean="0"/>
          </a:p>
          <a:p>
            <a:pPr marL="114300" indent="0">
              <a:buNone/>
            </a:pPr>
            <a:r>
              <a:rPr lang="cs-CZ" sz="1800" dirty="0"/>
              <a:t>Doporučení STL ČLS JEP č.STL2015_12 z 1.9.2015</a:t>
            </a:r>
            <a:r>
              <a:rPr lang="cs-CZ" sz="1800" b="1" dirty="0"/>
              <a:t>: </a:t>
            </a:r>
            <a:r>
              <a:rPr lang="cs-CZ" sz="1800" dirty="0"/>
              <a:t>Doporučené postupy pro podání TP</a:t>
            </a:r>
          </a:p>
          <a:p>
            <a:pPr marL="914400" lvl="2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Plazma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Krvácení při DIC</a:t>
            </a:r>
          </a:p>
          <a:p>
            <a:r>
              <a:rPr lang="cs-CZ" dirty="0" smtClean="0"/>
              <a:t>Krvácení při získaném nedostatku koagulačních </a:t>
            </a:r>
            <a:r>
              <a:rPr lang="cs-CZ" dirty="0"/>
              <a:t>f</a:t>
            </a:r>
            <a:r>
              <a:rPr lang="cs-CZ" dirty="0" smtClean="0"/>
              <a:t>aktorů (V,XI,XIII)</a:t>
            </a:r>
          </a:p>
          <a:p>
            <a:r>
              <a:rPr lang="cs-CZ" dirty="0" smtClean="0"/>
              <a:t>TTP</a:t>
            </a:r>
          </a:p>
          <a:p>
            <a:r>
              <a:rPr lang="cs-CZ" dirty="0" smtClean="0"/>
              <a:t>Výměnná plazmaferéza</a:t>
            </a:r>
          </a:p>
          <a:p>
            <a:r>
              <a:rPr lang="cs-CZ" dirty="0" smtClean="0"/>
              <a:t>Krvácení při deficitu vit. K</a:t>
            </a:r>
          </a:p>
          <a:p>
            <a:r>
              <a:rPr lang="cs-CZ" dirty="0" smtClean="0"/>
              <a:t>Masivní krevní ztráty</a:t>
            </a:r>
          </a:p>
        </p:txBody>
      </p:sp>
    </p:spTree>
    <p:extLst>
      <p:ext uri="{BB962C8B-B14F-4D97-AF65-F5344CB8AC3E}">
        <p14:creationId xmlns:p14="http://schemas.microsoft.com/office/powerpoint/2010/main" val="8837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Plazma není indikována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ako </a:t>
            </a:r>
            <a:r>
              <a:rPr lang="cs-CZ" dirty="0" err="1" smtClean="0"/>
              <a:t>volumoexpander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ro zvýšení koloidního a osmotického tlaku</a:t>
            </a:r>
          </a:p>
          <a:p>
            <a:r>
              <a:rPr lang="cs-CZ" dirty="0"/>
              <a:t>j</a:t>
            </a:r>
            <a:r>
              <a:rPr lang="cs-CZ" dirty="0" smtClean="0"/>
              <a:t>ako substituce imunoglobulinů</a:t>
            </a:r>
          </a:p>
          <a:p>
            <a:r>
              <a:rPr lang="cs-CZ" dirty="0"/>
              <a:t>j</a:t>
            </a:r>
            <a:r>
              <a:rPr lang="cs-CZ" dirty="0" smtClean="0"/>
              <a:t>ako parenterální výživa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Granulocyty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Omezené indikace: </a:t>
            </a:r>
            <a:r>
              <a:rPr lang="cs-CZ" sz="3200" dirty="0" err="1" smtClean="0"/>
              <a:t>neutropenie</a:t>
            </a:r>
            <a:r>
              <a:rPr lang="cs-CZ" sz="3200" dirty="0" smtClean="0"/>
              <a:t> &lt; 0,5 x 10</a:t>
            </a:r>
            <a:r>
              <a:rPr lang="cs-CZ" sz="3200" baseline="30000" dirty="0" smtClean="0"/>
              <a:t>9</a:t>
            </a:r>
            <a:r>
              <a:rPr lang="cs-CZ" sz="3200" dirty="0" smtClean="0"/>
              <a:t>/l se současnými projevy sepse neodpovídající na léčbu ATB a antimykotiky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3200" dirty="0" smtClean="0"/>
              <a:t>AB0 shoda</a:t>
            </a:r>
            <a:endParaRPr lang="cs-CZ" dirty="0" smtClean="0"/>
          </a:p>
          <a:p>
            <a:r>
              <a:rPr lang="cs-CZ" dirty="0" smtClean="0"/>
              <a:t>Test kompatibility (velká příměs erytrocytů)</a:t>
            </a:r>
          </a:p>
          <a:p>
            <a:r>
              <a:rPr lang="cs-CZ" dirty="0" smtClean="0"/>
              <a:t>VŽDY ozářit!</a:t>
            </a:r>
          </a:p>
          <a:p>
            <a:r>
              <a:rPr lang="cs-CZ" dirty="0" smtClean="0"/>
              <a:t>Z </a:t>
            </a:r>
            <a:r>
              <a:rPr lang="cs-CZ" dirty="0" err="1" smtClean="0"/>
              <a:t>aferézy</a:t>
            </a:r>
            <a:r>
              <a:rPr lang="cs-CZ" dirty="0" smtClean="0"/>
              <a:t> po stimulaci dárce </a:t>
            </a:r>
            <a:r>
              <a:rPr lang="cs-CZ" dirty="0" err="1" smtClean="0"/>
              <a:t>filgrastimem</a:t>
            </a:r>
            <a:r>
              <a:rPr lang="cs-CZ" dirty="0" smtClean="0"/>
              <a:t> (G-CSF) v dávce 5-10 </a:t>
            </a:r>
            <a:r>
              <a:rPr lang="cs-CZ" dirty="0" err="1" smtClean="0"/>
              <a:t>ug</a:t>
            </a:r>
            <a:r>
              <a:rPr lang="cs-CZ" dirty="0" smtClean="0"/>
              <a:t>/kg nebo z plné krve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5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1. Zásady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Masivní transfuze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 léčby:</a:t>
            </a:r>
          </a:p>
          <a:p>
            <a:pPr lvl="1"/>
            <a:r>
              <a:rPr lang="cs-CZ" dirty="0" smtClean="0"/>
              <a:t>Udržení </a:t>
            </a:r>
            <a:r>
              <a:rPr lang="cs-CZ" dirty="0" err="1" smtClean="0"/>
              <a:t>perfuze</a:t>
            </a:r>
            <a:r>
              <a:rPr lang="cs-CZ" dirty="0" smtClean="0"/>
              <a:t> a okysličení tkání – infuze </a:t>
            </a:r>
            <a:r>
              <a:rPr lang="cs-CZ" dirty="0" err="1" smtClean="0"/>
              <a:t>krystaliodů</a:t>
            </a:r>
            <a:r>
              <a:rPr lang="cs-CZ" dirty="0" smtClean="0"/>
              <a:t> a koloidů</a:t>
            </a:r>
          </a:p>
          <a:p>
            <a:pPr lvl="1"/>
            <a:r>
              <a:rPr lang="cs-CZ" dirty="0" smtClean="0"/>
              <a:t>Zástava krvácení – chirurgická </a:t>
            </a:r>
            <a:r>
              <a:rPr lang="cs-CZ" dirty="0" err="1" smtClean="0"/>
              <a:t>intevence</a:t>
            </a:r>
            <a:endParaRPr lang="cs-CZ" dirty="0" smtClean="0"/>
          </a:p>
          <a:p>
            <a:pPr lvl="1"/>
            <a:r>
              <a:rPr lang="cs-CZ" dirty="0" smtClean="0"/>
              <a:t>Korekce </a:t>
            </a:r>
            <a:r>
              <a:rPr lang="cs-CZ" dirty="0" err="1" smtClean="0"/>
              <a:t>koagulopatie</a:t>
            </a:r>
            <a:r>
              <a:rPr lang="cs-CZ" dirty="0" smtClean="0"/>
              <a:t> – PCC, fibrinogen, plazma, apod.</a:t>
            </a:r>
          </a:p>
          <a:p>
            <a:pPr lvl="1"/>
            <a:r>
              <a:rPr lang="cs-CZ" dirty="0" smtClean="0"/>
              <a:t>Substituce krevní ztráty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Masivní transfuze - definice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Náhrada ztráty </a:t>
            </a:r>
            <a:r>
              <a:rPr lang="cs-CZ" b="1" i="1" dirty="0" smtClean="0">
                <a:solidFill>
                  <a:srgbClr val="C00000"/>
                </a:solidFill>
              </a:rPr>
              <a:t>jednoho krevního objemu během 24 hodin </a:t>
            </a:r>
            <a:r>
              <a:rPr lang="cs-CZ" dirty="0" smtClean="0"/>
              <a:t>(cca</a:t>
            </a:r>
            <a:r>
              <a:rPr lang="en-US" dirty="0" smtClean="0"/>
              <a:t> &gt;</a:t>
            </a:r>
            <a:r>
              <a:rPr lang="cs-CZ" dirty="0" smtClean="0"/>
              <a:t> 10 T.U. erytrocytů)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Náhrada ztráty </a:t>
            </a:r>
            <a:r>
              <a:rPr lang="cs-CZ" b="1" i="1" dirty="0" smtClean="0">
                <a:solidFill>
                  <a:srgbClr val="C00000"/>
                </a:solidFill>
              </a:rPr>
              <a:t>50 % krevního objemu během 2 – 3 hodin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(cca </a:t>
            </a:r>
            <a:r>
              <a:rPr lang="en-US" dirty="0" smtClean="0"/>
              <a:t>&gt;</a:t>
            </a:r>
            <a:r>
              <a:rPr lang="cs-CZ" dirty="0" smtClean="0"/>
              <a:t> 5 T.U. erytrocytů)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Pokračující krevní ztráta </a:t>
            </a:r>
            <a:r>
              <a:rPr lang="en-US" b="1" i="1" dirty="0" smtClean="0">
                <a:solidFill>
                  <a:srgbClr val="C00000"/>
                </a:solidFill>
              </a:rPr>
              <a:t>&gt;</a:t>
            </a:r>
            <a:r>
              <a:rPr lang="cs-CZ" b="1" i="1" dirty="0" smtClean="0">
                <a:solidFill>
                  <a:srgbClr val="C00000"/>
                </a:solidFill>
              </a:rPr>
              <a:t> 150 ml/min</a:t>
            </a:r>
            <a:r>
              <a:rPr lang="cs-CZ" dirty="0" smtClean="0">
                <a:solidFill>
                  <a:srgbClr val="C00000"/>
                </a:solidFill>
              </a:rPr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Kroky </a:t>
            </a:r>
            <a:r>
              <a:rPr lang="cs-CZ" b="1" dirty="0"/>
              <a:t>k</a:t>
            </a:r>
            <a:r>
              <a:rPr lang="cs-CZ" b="1" dirty="0" smtClean="0"/>
              <a:t> zajištění masivní transfuze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Rámcový odhad krevních ztrát </a:t>
            </a: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Předpoklad vývoje v nejbližších hodinách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Konzultace s </a:t>
            </a:r>
            <a:r>
              <a:rPr lang="cs-CZ" b="1" dirty="0" err="1"/>
              <a:t>transfuziologem</a:t>
            </a:r>
            <a:endParaRPr lang="cs-CZ" b="1" dirty="0"/>
          </a:p>
          <a:p>
            <a:pPr lvl="1"/>
            <a:r>
              <a:rPr lang="cs-CZ" dirty="0"/>
              <a:t>o</a:t>
            </a:r>
            <a:r>
              <a:rPr lang="cs-CZ" dirty="0" smtClean="0"/>
              <a:t>věření možností krevní banky v dané krevní skupině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tanovení optimálního postupu v dané situaci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růběžná výměna informací o aktuálním stavu pacienta a stavu skladů TP</a:t>
            </a:r>
          </a:p>
        </p:txBody>
      </p:sp>
    </p:spTree>
    <p:extLst>
      <p:ext uri="{BB962C8B-B14F-4D97-AF65-F5344CB8AC3E}">
        <p14:creationId xmlns:p14="http://schemas.microsoft.com/office/powerpoint/2010/main" val="23459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Organizace urgentní </a:t>
            </a:r>
            <a:r>
              <a:rPr lang="cs-CZ" b="1" dirty="0" err="1" smtClean="0"/>
              <a:t>hemoterapie</a:t>
            </a:r>
            <a:r>
              <a:rPr lang="cs-CZ" b="1" dirty="0" smtClean="0"/>
              <a:t> ve FN Brno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 smtClean="0"/>
              <a:t>Oddělení urgentního příjmu disponuje vlastní krevní bankou:</a:t>
            </a:r>
          </a:p>
          <a:p>
            <a:r>
              <a:rPr lang="cs-CZ" dirty="0" smtClean="0"/>
              <a:t>4x erytrocyty 0 </a:t>
            </a:r>
            <a:r>
              <a:rPr lang="cs-CZ" dirty="0" err="1" smtClean="0"/>
              <a:t>RhD</a:t>
            </a:r>
            <a:r>
              <a:rPr lang="cs-CZ" dirty="0" smtClean="0"/>
              <a:t> </a:t>
            </a:r>
            <a:r>
              <a:rPr lang="cs-CZ" dirty="0" err="1" smtClean="0"/>
              <a:t>neg</a:t>
            </a:r>
            <a:r>
              <a:rPr lang="cs-CZ" dirty="0" smtClean="0"/>
              <a:t>., </a:t>
            </a:r>
            <a:r>
              <a:rPr lang="cs-CZ" dirty="0" err="1" smtClean="0"/>
              <a:t>Kell</a:t>
            </a:r>
            <a:r>
              <a:rPr lang="cs-CZ" dirty="0" smtClean="0"/>
              <a:t> </a:t>
            </a:r>
            <a:r>
              <a:rPr lang="cs-CZ" dirty="0" err="1" smtClean="0"/>
              <a:t>neg</a:t>
            </a:r>
            <a:r>
              <a:rPr lang="cs-CZ" dirty="0" smtClean="0"/>
              <a:t>.</a:t>
            </a:r>
          </a:p>
          <a:p>
            <a:r>
              <a:rPr lang="cs-CZ" dirty="0" smtClean="0"/>
              <a:t>6x plazma AB</a:t>
            </a:r>
          </a:p>
          <a:p>
            <a:r>
              <a:rPr lang="cs-CZ" dirty="0" smtClean="0"/>
              <a:t>6x </a:t>
            </a:r>
            <a:r>
              <a:rPr lang="cs-CZ" dirty="0" err="1" smtClean="0"/>
              <a:t>konc</a:t>
            </a:r>
            <a:r>
              <a:rPr lang="cs-CZ" dirty="0" smtClean="0"/>
              <a:t>. </a:t>
            </a:r>
            <a:r>
              <a:rPr lang="cs-CZ" dirty="0" err="1" smtClean="0"/>
              <a:t>protomb</a:t>
            </a:r>
            <a:r>
              <a:rPr lang="cs-CZ" dirty="0" smtClean="0"/>
              <a:t>. komplexu 500j</a:t>
            </a:r>
          </a:p>
          <a:p>
            <a:r>
              <a:rPr lang="cs-CZ" dirty="0" smtClean="0"/>
              <a:t>6x fibrinogen 1g</a:t>
            </a:r>
          </a:p>
          <a:p>
            <a:endParaRPr lang="cs-CZ" dirty="0"/>
          </a:p>
          <a:p>
            <a:r>
              <a:rPr lang="cs-CZ" i="1" dirty="0"/>
              <a:t>m</a:t>
            </a:r>
            <a:r>
              <a:rPr lang="cs-CZ" i="1" dirty="0" smtClean="0"/>
              <a:t>onitoring pod kontrolou TTO</a:t>
            </a:r>
          </a:p>
          <a:p>
            <a:r>
              <a:rPr lang="cs-CZ" i="1" dirty="0"/>
              <a:t>p</a:t>
            </a:r>
            <a:r>
              <a:rPr lang="cs-CZ" i="1" dirty="0" smtClean="0"/>
              <a:t>růběžná obměna</a:t>
            </a:r>
          </a:p>
        </p:txBody>
      </p:sp>
      <p:pic>
        <p:nvPicPr>
          <p:cNvPr id="6" name="Zástupný symbol pro obsah 14" descr="foto 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99016"/>
            <a:ext cx="2160241" cy="2554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Nedostatek skupinově shodných TP – jak účelně postupovat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i="1" dirty="0" smtClean="0">
                <a:solidFill>
                  <a:srgbClr val="0070C0"/>
                </a:solidFill>
              </a:rPr>
              <a:t>Nelze-li </a:t>
            </a:r>
            <a:r>
              <a:rPr lang="cs-CZ" b="1" i="1" dirty="0">
                <a:solidFill>
                  <a:srgbClr val="0070C0"/>
                </a:solidFill>
              </a:rPr>
              <a:t>zajistit </a:t>
            </a:r>
            <a:r>
              <a:rPr lang="cs-CZ" b="1" i="1" dirty="0" smtClean="0">
                <a:solidFill>
                  <a:srgbClr val="0070C0"/>
                </a:solidFill>
              </a:rPr>
              <a:t>AB0 shodu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AB0 neshodné aplikovat v úvodu v době pokračujících krevních ztrát  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AB0 shodné v rezervovat pro stabilizaci pacienta po zvládnutí ŽOK</a:t>
            </a:r>
          </a:p>
          <a:p>
            <a:r>
              <a:rPr lang="cs-CZ" b="1" i="1" dirty="0" smtClean="0">
                <a:solidFill>
                  <a:srgbClr val="0070C0"/>
                </a:solidFill>
              </a:rPr>
              <a:t>Nelze-li zajistit </a:t>
            </a:r>
            <a:r>
              <a:rPr lang="cs-CZ" b="1" i="1" dirty="0" err="1" smtClean="0">
                <a:solidFill>
                  <a:srgbClr val="0070C0"/>
                </a:solidFill>
              </a:rPr>
              <a:t>RhD</a:t>
            </a:r>
            <a:r>
              <a:rPr lang="cs-CZ" b="1" i="1" dirty="0" smtClean="0">
                <a:solidFill>
                  <a:srgbClr val="0070C0"/>
                </a:solidFill>
              </a:rPr>
              <a:t> shodu</a:t>
            </a:r>
          </a:p>
          <a:p>
            <a:pPr lvl="1"/>
            <a:r>
              <a:rPr lang="cs-CZ" i="1" u="sng" dirty="0" smtClean="0"/>
              <a:t>Erytrocyty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riziko imunizace </a:t>
            </a:r>
            <a:r>
              <a:rPr lang="cs-CZ" dirty="0" smtClean="0">
                <a:solidFill>
                  <a:srgbClr val="FF0000"/>
                </a:solidFill>
              </a:rPr>
              <a:t>85%</a:t>
            </a:r>
            <a:r>
              <a:rPr lang="cs-CZ" dirty="0" smtClean="0"/>
              <a:t>            aplikace anti-D profylaxe </a:t>
            </a:r>
            <a:endParaRPr lang="cs-CZ" dirty="0"/>
          </a:p>
          <a:p>
            <a:pPr lvl="2"/>
            <a:r>
              <a:rPr lang="cs-CZ" dirty="0" smtClean="0"/>
              <a:t>za 2-4 M přešetření </a:t>
            </a:r>
            <a:r>
              <a:rPr lang="cs-CZ" dirty="0" err="1" smtClean="0"/>
              <a:t>antierytrocytových</a:t>
            </a:r>
            <a:r>
              <a:rPr lang="cs-CZ" dirty="0" smtClean="0"/>
              <a:t> protilátek</a:t>
            </a:r>
          </a:p>
          <a:p>
            <a:pPr lvl="1"/>
            <a:r>
              <a:rPr lang="cs-CZ" i="1" u="sng" dirty="0" smtClean="0"/>
              <a:t>Trombocyty</a:t>
            </a:r>
            <a:r>
              <a:rPr lang="cs-CZ" u="sng" dirty="0" smtClean="0"/>
              <a:t>:</a:t>
            </a:r>
            <a:r>
              <a:rPr lang="cs-CZ" dirty="0" smtClean="0"/>
              <a:t> </a:t>
            </a:r>
          </a:p>
          <a:p>
            <a:pPr lvl="2"/>
            <a:r>
              <a:rPr lang="cs-CZ" dirty="0">
                <a:solidFill>
                  <a:srgbClr val="FF0000"/>
                </a:solidFill>
              </a:rPr>
              <a:t>riziko imunizace 1,44 </a:t>
            </a:r>
            <a:r>
              <a:rPr lang="cs-CZ" dirty="0" smtClean="0">
                <a:solidFill>
                  <a:srgbClr val="FF0000"/>
                </a:solidFill>
              </a:rPr>
              <a:t>%            </a:t>
            </a:r>
            <a:r>
              <a:rPr lang="cs-CZ" dirty="0" smtClean="0"/>
              <a:t>doporučeno podání anti-D profylaxe u dětí, mladistvých a žen ve fertilním věku </a:t>
            </a:r>
            <a:endParaRPr lang="cs-CZ" dirty="0"/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sz="1200" dirty="0" err="1" smtClean="0"/>
              <a:t>Cid</a:t>
            </a:r>
            <a:r>
              <a:rPr lang="cs-CZ" sz="1200" dirty="0" smtClean="0"/>
              <a:t> </a:t>
            </a:r>
            <a:r>
              <a:rPr lang="cs-CZ" sz="1200" dirty="0"/>
              <a:t>J, </a:t>
            </a:r>
            <a:r>
              <a:rPr lang="cs-CZ" sz="1200" dirty="0" err="1"/>
              <a:t>Lozano</a:t>
            </a:r>
            <a:r>
              <a:rPr lang="cs-CZ" sz="1200" dirty="0"/>
              <a:t> M, </a:t>
            </a:r>
            <a:r>
              <a:rPr lang="cs-CZ" sz="1200" dirty="0" err="1"/>
              <a:t>Ziman</a:t>
            </a:r>
            <a:r>
              <a:rPr lang="cs-CZ" sz="1200" dirty="0"/>
              <a:t> A, et al. </a:t>
            </a:r>
            <a:r>
              <a:rPr lang="cs-CZ" sz="1200" dirty="0" err="1"/>
              <a:t>Low</a:t>
            </a:r>
            <a:r>
              <a:rPr lang="cs-CZ" sz="1200" dirty="0"/>
              <a:t> </a:t>
            </a:r>
            <a:r>
              <a:rPr lang="cs-CZ" sz="1200" dirty="0" err="1"/>
              <a:t>frequency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anti-D </a:t>
            </a:r>
            <a:r>
              <a:rPr lang="cs-CZ" sz="1200" dirty="0" err="1"/>
              <a:t>alloimmunization</a:t>
            </a:r>
            <a:r>
              <a:rPr lang="cs-CZ" sz="1200" dirty="0"/>
              <a:t> </a:t>
            </a:r>
            <a:r>
              <a:rPr lang="cs-CZ" sz="1200" dirty="0" err="1"/>
              <a:t>following</a:t>
            </a:r>
            <a:r>
              <a:rPr lang="cs-CZ" sz="1200" dirty="0"/>
              <a:t> D+ </a:t>
            </a:r>
            <a:r>
              <a:rPr lang="cs-CZ" sz="1200" dirty="0" err="1"/>
              <a:t>platelet</a:t>
            </a:r>
            <a:r>
              <a:rPr lang="cs-CZ" sz="1200" dirty="0"/>
              <a:t> </a:t>
            </a:r>
            <a:r>
              <a:rPr lang="cs-CZ" sz="1200" dirty="0" err="1"/>
              <a:t>transfusion</a:t>
            </a:r>
            <a:r>
              <a:rPr lang="cs-CZ" sz="1200" dirty="0"/>
              <a:t>: </a:t>
            </a:r>
            <a:r>
              <a:rPr lang="cs-CZ" sz="1200" dirty="0" err="1"/>
              <a:t>the</a:t>
            </a:r>
            <a:r>
              <a:rPr lang="cs-CZ" sz="1200" dirty="0"/>
              <a:t> Anti-D </a:t>
            </a:r>
            <a:r>
              <a:rPr lang="cs-CZ" sz="1200" dirty="0" err="1" smtClean="0"/>
              <a:t>Alloimmunization</a:t>
            </a:r>
            <a:r>
              <a:rPr lang="cs-CZ" sz="1200" dirty="0" smtClean="0"/>
              <a:t> </a:t>
            </a:r>
            <a:r>
              <a:rPr lang="cs-CZ" sz="1200" dirty="0" err="1"/>
              <a:t>after</a:t>
            </a:r>
            <a:r>
              <a:rPr lang="cs-CZ" sz="1200" dirty="0"/>
              <a:t> D-</a:t>
            </a:r>
            <a:r>
              <a:rPr lang="cs-CZ" sz="1200" dirty="0" err="1"/>
              <a:t>incompatible</a:t>
            </a:r>
            <a:r>
              <a:rPr lang="cs-CZ" sz="1200" dirty="0"/>
              <a:t> </a:t>
            </a:r>
            <a:r>
              <a:rPr lang="cs-CZ" sz="1200" dirty="0" err="1"/>
              <a:t>Platelet</a:t>
            </a:r>
            <a:r>
              <a:rPr lang="cs-CZ" sz="1200" dirty="0"/>
              <a:t> </a:t>
            </a:r>
            <a:r>
              <a:rPr lang="cs-CZ" sz="1200" dirty="0" err="1"/>
              <a:t>Transfusions</a:t>
            </a:r>
            <a:r>
              <a:rPr lang="cs-CZ" sz="1200" dirty="0"/>
              <a:t> (ADAPT) study. </a:t>
            </a:r>
            <a:r>
              <a:rPr lang="cs-CZ" sz="1200" dirty="0" err="1"/>
              <a:t>British</a:t>
            </a:r>
            <a:r>
              <a:rPr lang="cs-CZ" sz="1200" dirty="0"/>
              <a:t> </a:t>
            </a:r>
            <a:r>
              <a:rPr lang="cs-CZ" sz="1200" dirty="0" err="1"/>
              <a:t>Hournal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Hematology 2015</a:t>
            </a:r>
            <a:r>
              <a:rPr lang="en-US" sz="1200" dirty="0"/>
              <a:t>;</a:t>
            </a:r>
            <a:r>
              <a:rPr lang="cs-CZ" sz="1200" dirty="0"/>
              <a:t> 168: 598-603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923928" y="4112610"/>
            <a:ext cx="489204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188116" y="5085184"/>
            <a:ext cx="489204" cy="2160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2. Rizika </a:t>
            </a:r>
            <a:r>
              <a:rPr lang="cs-CZ" b="1" dirty="0" err="1" smtClean="0">
                <a:solidFill>
                  <a:schemeClr val="accent2"/>
                </a:solidFill>
              </a:rPr>
              <a:t>hemoterapie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Bezpečnost </a:t>
            </a:r>
            <a:r>
              <a:rPr lang="cs-CZ" b="1" i="1" dirty="0" err="1" smtClean="0">
                <a:solidFill>
                  <a:srgbClr val="C00000"/>
                </a:solidFill>
              </a:rPr>
              <a:t>hemoterapie</a:t>
            </a:r>
            <a:r>
              <a:rPr lang="cs-CZ" b="1" i="1" dirty="0" smtClean="0">
                <a:solidFill>
                  <a:srgbClr val="C00000"/>
                </a:solidFill>
              </a:rPr>
              <a:t> v ČR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cs-CZ" dirty="0" smtClean="0"/>
              <a:t>Neodpovídá standardu vyspělých zemí. </a:t>
            </a:r>
          </a:p>
          <a:p>
            <a:r>
              <a:rPr lang="cs-CZ" dirty="0" smtClean="0"/>
              <a:t>Ovlivněno ekonomickou situací českého zdravotnictví a decentralizací transfuzní služby.</a:t>
            </a:r>
          </a:p>
          <a:p>
            <a:endParaRPr lang="cs-CZ" dirty="0" smtClean="0"/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Testování infekcí v ČR povinné jen sérologicky</a:t>
            </a:r>
          </a:p>
          <a:p>
            <a:pPr lvl="2"/>
            <a:r>
              <a:rPr lang="cs-CZ" dirty="0" smtClean="0"/>
              <a:t>NAT (PCR) jen ve dvou centrech (FN Brno, ÚVN)</a:t>
            </a:r>
          </a:p>
          <a:p>
            <a:pPr lvl="1"/>
            <a:r>
              <a:rPr lang="cs-CZ" dirty="0" smtClean="0">
                <a:solidFill>
                  <a:srgbClr val="C00000"/>
                </a:solidFill>
              </a:rPr>
              <a:t>Nebylo dosud docíleno plošné </a:t>
            </a:r>
            <a:r>
              <a:rPr lang="cs-CZ" dirty="0" err="1" smtClean="0">
                <a:solidFill>
                  <a:srgbClr val="C00000"/>
                </a:solidFill>
              </a:rPr>
              <a:t>deleukotizace</a:t>
            </a:r>
            <a:r>
              <a:rPr lang="cs-CZ" dirty="0" smtClean="0">
                <a:solidFill>
                  <a:srgbClr val="C00000"/>
                </a:solidFill>
              </a:rPr>
              <a:t> TP</a:t>
            </a:r>
          </a:p>
          <a:p>
            <a:pPr lvl="2"/>
            <a:r>
              <a:rPr lang="cs-CZ" dirty="0" err="1" smtClean="0"/>
              <a:t>Deleukotizovanými</a:t>
            </a:r>
            <a:r>
              <a:rPr lang="cs-CZ" dirty="0" smtClean="0"/>
              <a:t> produkty je léčena pouze 1/3 pacientů</a:t>
            </a:r>
          </a:p>
        </p:txBody>
      </p:sp>
      <p:pic>
        <p:nvPicPr>
          <p:cNvPr id="1029" name="Picture 5" descr="C:\Users\8515\AppData\Local\Microsoft\Windows\Temporary Internet Files\Content.IE5\LMPSS9EQ\Thumbs-down-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00808"/>
            <a:ext cx="957155" cy="8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80728"/>
            <a:ext cx="4800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1000" b="1" dirty="0"/>
              <a:t>Bude v ČR zaveden povinný </a:t>
            </a:r>
            <a:r>
              <a:rPr lang="cs-CZ" sz="1000" b="1" dirty="0" err="1"/>
              <a:t>screening</a:t>
            </a:r>
            <a:r>
              <a:rPr lang="cs-CZ" sz="1000" b="1" dirty="0"/>
              <a:t> dárců krve metodami </a:t>
            </a:r>
            <a:r>
              <a:rPr lang="cs-CZ" sz="1000" b="1" dirty="0" smtClean="0"/>
              <a:t>NAT? </a:t>
            </a:r>
            <a:r>
              <a:rPr lang="cs-CZ" sz="1000" dirty="0" err="1" smtClean="0"/>
              <a:t>Medical</a:t>
            </a:r>
            <a:r>
              <a:rPr lang="cs-CZ" sz="1000" dirty="0" smtClean="0"/>
              <a:t> </a:t>
            </a:r>
            <a:r>
              <a:rPr lang="cs-CZ" sz="1000" dirty="0"/>
              <a:t>Tribune </a:t>
            </a:r>
            <a:r>
              <a:rPr lang="cs-CZ" sz="1000" dirty="0" smtClean="0"/>
              <a:t>06/2016 04.04.2016 14:54 Zdroj</a:t>
            </a:r>
            <a:r>
              <a:rPr lang="cs-CZ" sz="1000" dirty="0"/>
              <a:t>: </a:t>
            </a:r>
            <a:r>
              <a:rPr lang="cs-CZ" sz="1000" dirty="0" err="1"/>
              <a:t>Medical</a:t>
            </a:r>
            <a:r>
              <a:rPr lang="cs-CZ" sz="1000" dirty="0"/>
              <a:t> Tribune</a:t>
            </a:r>
            <a:br>
              <a:rPr lang="cs-CZ" sz="1000" dirty="0"/>
            </a:br>
            <a:r>
              <a:rPr lang="cs-CZ" sz="1000" dirty="0"/>
              <a:t>Autor: Pplk. MUDr. Miloš Bohoněk, Ph.D., MUDr. Eva Tesařová, Ing. Ludmila Landová, Ph.D., RNDr. Eva Křížová, Ph.D.</a:t>
            </a:r>
            <a:br>
              <a:rPr lang="cs-CZ" sz="1000" dirty="0"/>
            </a:b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518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Povinná </a:t>
            </a:r>
            <a:r>
              <a:rPr lang="cs-CZ" b="1" dirty="0"/>
              <a:t>vyšetření odebrané krve  </a:t>
            </a:r>
            <a:br>
              <a:rPr lang="cs-CZ" b="1" dirty="0"/>
            </a:br>
            <a:r>
              <a:rPr lang="cs-CZ" sz="1100" dirty="0" err="1"/>
              <a:t>Guide</a:t>
            </a:r>
            <a:r>
              <a:rPr lang="cs-CZ" sz="1100" dirty="0"/>
              <a:t> to </a:t>
            </a:r>
            <a:r>
              <a:rPr lang="cs-CZ" sz="1100" dirty="0" err="1"/>
              <a:t>the</a:t>
            </a:r>
            <a:r>
              <a:rPr lang="cs-CZ" sz="1100" dirty="0"/>
              <a:t> </a:t>
            </a:r>
            <a:r>
              <a:rPr lang="cs-CZ" sz="1100" dirty="0" err="1"/>
              <a:t>preparation</a:t>
            </a:r>
            <a:r>
              <a:rPr lang="cs-CZ" sz="1100" dirty="0"/>
              <a:t>, use and </a:t>
            </a:r>
            <a:r>
              <a:rPr lang="cs-CZ" sz="1100" dirty="0" err="1"/>
              <a:t>quality</a:t>
            </a:r>
            <a:r>
              <a:rPr lang="cs-CZ" sz="1100" dirty="0"/>
              <a:t> </a:t>
            </a:r>
            <a:r>
              <a:rPr lang="cs-CZ" sz="1100" dirty="0" err="1"/>
              <a:t>assurance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blood</a:t>
            </a:r>
            <a:r>
              <a:rPr lang="cs-CZ" sz="1100" dirty="0"/>
              <a:t> </a:t>
            </a:r>
            <a:r>
              <a:rPr lang="cs-CZ" sz="1100" dirty="0" err="1"/>
              <a:t>components</a:t>
            </a:r>
            <a:r>
              <a:rPr lang="cs-CZ" sz="1100" dirty="0"/>
              <a:t>, 18th </a:t>
            </a:r>
            <a:r>
              <a:rPr lang="cs-CZ" sz="1100" dirty="0" err="1"/>
              <a:t>ed</a:t>
            </a:r>
            <a:r>
              <a:rPr lang="cs-CZ" sz="1100" dirty="0"/>
              <a:t>. </a:t>
            </a:r>
            <a:r>
              <a:rPr lang="cs-CZ" sz="1100" dirty="0" err="1"/>
              <a:t>Strasbourg</a:t>
            </a:r>
            <a:r>
              <a:rPr lang="cs-CZ" sz="1100" dirty="0"/>
              <a:t>: </a:t>
            </a:r>
            <a:r>
              <a:rPr lang="cs-CZ" sz="1100" dirty="0" err="1"/>
              <a:t>Council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Europe</a:t>
            </a:r>
            <a:r>
              <a:rPr lang="cs-CZ" sz="1100" dirty="0"/>
              <a:t> </a:t>
            </a:r>
            <a:r>
              <a:rPr lang="cs-CZ" sz="1100" dirty="0" err="1"/>
              <a:t>Pub</a:t>
            </a:r>
            <a:r>
              <a:rPr lang="cs-CZ" sz="1100" dirty="0"/>
              <a:t>., 2015 </a:t>
            </a:r>
            <a:br>
              <a:rPr lang="cs-CZ" sz="1100" dirty="0"/>
            </a:br>
            <a:r>
              <a:rPr lang="cs-CZ" sz="1100" dirty="0"/>
              <a:t>Vyhláška MZ ČR č. 143/2008 Sb., o stanovení bližších požadavků pro zajištění jakosti a bezpečnosti lidské krve a jejích složek (vyhláška o lidské krvi).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Infekční </a:t>
            </a:r>
            <a:r>
              <a:rPr lang="cs-CZ" b="1" dirty="0" err="1">
                <a:solidFill>
                  <a:srgbClr val="C00000"/>
                </a:solidFill>
              </a:rPr>
              <a:t>markery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– jen sérologické stanovení, </a:t>
            </a:r>
            <a:r>
              <a:rPr lang="cs-CZ" dirty="0">
                <a:solidFill>
                  <a:srgbClr val="C00000"/>
                </a:solidFill>
              </a:rPr>
              <a:t>NAT testování </a:t>
            </a:r>
            <a:r>
              <a:rPr lang="cs-CZ" dirty="0"/>
              <a:t>infekcí pouze ve </a:t>
            </a:r>
            <a:r>
              <a:rPr lang="cs-CZ" dirty="0">
                <a:solidFill>
                  <a:srgbClr val="C00000"/>
                </a:solidFill>
              </a:rPr>
              <a:t>FN Brno </a:t>
            </a:r>
            <a:r>
              <a:rPr lang="cs-CZ" dirty="0"/>
              <a:t>a </a:t>
            </a:r>
            <a:r>
              <a:rPr lang="cs-CZ" dirty="0">
                <a:solidFill>
                  <a:srgbClr val="C00000"/>
                </a:solidFill>
              </a:rPr>
              <a:t>ÚVN</a:t>
            </a:r>
            <a:r>
              <a:rPr lang="en-US" dirty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HBV </a:t>
            </a:r>
          </a:p>
          <a:p>
            <a:pPr lvl="1"/>
            <a:r>
              <a:rPr lang="cs-CZ" dirty="0"/>
              <a:t>HCV </a:t>
            </a:r>
          </a:p>
          <a:p>
            <a:pPr lvl="1"/>
            <a:r>
              <a:rPr lang="cs-CZ" dirty="0"/>
              <a:t>HIV </a:t>
            </a:r>
          </a:p>
          <a:p>
            <a:pPr lvl="1"/>
            <a:r>
              <a:rPr lang="cs-CZ" dirty="0"/>
              <a:t>Syfilis </a:t>
            </a:r>
          </a:p>
          <a:p>
            <a:r>
              <a:rPr lang="cs-CZ" b="1" dirty="0">
                <a:solidFill>
                  <a:srgbClr val="C00000"/>
                </a:solidFill>
              </a:rPr>
              <a:t>Imunohematologie</a:t>
            </a:r>
          </a:p>
          <a:p>
            <a:pPr lvl="1"/>
            <a:r>
              <a:rPr lang="cs-CZ" dirty="0"/>
              <a:t>Krevní skupina</a:t>
            </a:r>
          </a:p>
          <a:p>
            <a:pPr lvl="1"/>
            <a:r>
              <a:rPr lang="cs-CZ" dirty="0" err="1"/>
              <a:t>Screening</a:t>
            </a:r>
            <a:r>
              <a:rPr lang="cs-CZ" dirty="0"/>
              <a:t> </a:t>
            </a:r>
            <a:r>
              <a:rPr lang="cs-CZ" dirty="0" err="1"/>
              <a:t>antierytrocytárních</a:t>
            </a:r>
            <a:r>
              <a:rPr lang="cs-CZ" dirty="0"/>
              <a:t> protilátek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Velká část komplikací vázána na: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Leukocyty </a:t>
            </a:r>
            <a:r>
              <a:rPr lang="cs-CZ" dirty="0" smtClean="0"/>
              <a:t>– řešení: in-line </a:t>
            </a:r>
            <a:r>
              <a:rPr lang="cs-CZ" dirty="0" err="1" smtClean="0"/>
              <a:t>deleukotizace</a:t>
            </a:r>
            <a:r>
              <a:rPr lang="cs-CZ" dirty="0" smtClean="0"/>
              <a:t>, ozáření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Plazmu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řešení: použití  náhradních roztoků, promytí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3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Obecné zásady </a:t>
            </a:r>
            <a:r>
              <a:rPr lang="cs-CZ" dirty="0" err="1" smtClean="0"/>
              <a:t>hemoterapie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Hemoterapie</a:t>
            </a:r>
            <a:r>
              <a:rPr lang="cs-CZ" b="1" dirty="0" smtClean="0">
                <a:solidFill>
                  <a:srgbClr val="C00000"/>
                </a:solidFill>
              </a:rPr>
              <a:t> představuje léčbu transfuzními přípravky a krevními deriváty.</a:t>
            </a:r>
          </a:p>
          <a:p>
            <a:endParaRPr lang="cs-CZ" dirty="0" smtClean="0"/>
          </a:p>
          <a:p>
            <a:r>
              <a:rPr lang="cs-CZ" dirty="0" smtClean="0"/>
              <a:t>Dodržování indikací - neindikovaná transfuze je kontraindikovaná!</a:t>
            </a:r>
          </a:p>
          <a:p>
            <a:r>
              <a:rPr lang="cs-CZ" dirty="0" smtClean="0"/>
              <a:t>Poučení pacienta o výhodách a rizicích </a:t>
            </a:r>
            <a:r>
              <a:rPr lang="cs-CZ" dirty="0" err="1" smtClean="0"/>
              <a:t>hemoterapie</a:t>
            </a:r>
            <a:endParaRPr lang="cs-CZ" dirty="0" smtClean="0"/>
          </a:p>
          <a:p>
            <a:r>
              <a:rPr lang="cs-CZ" dirty="0" smtClean="0"/>
              <a:t>Striktní dodržování stanovených </a:t>
            </a:r>
            <a:r>
              <a:rPr lang="cs-CZ" dirty="0" smtClean="0"/>
              <a:t>postupů</a:t>
            </a:r>
          </a:p>
          <a:p>
            <a:r>
              <a:rPr lang="cs-CZ" dirty="0" smtClean="0"/>
              <a:t>Dodržení zásad účelné </a:t>
            </a:r>
            <a:r>
              <a:rPr lang="cs-CZ" dirty="0" err="1" smtClean="0"/>
              <a:t>hemoterapie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7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Trendy v přípravě TP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Snížit riziko přenosu infekcí</a:t>
            </a:r>
          </a:p>
          <a:p>
            <a:pPr lvl="1"/>
            <a:r>
              <a:rPr lang="cs-CZ" dirty="0" smtClean="0"/>
              <a:t>NAT testování dárců krve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ýběr dárce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Snížit počet reziduálních leukocytů</a:t>
            </a:r>
          </a:p>
          <a:p>
            <a:pPr lvl="1"/>
            <a:r>
              <a:rPr lang="cs-CZ" dirty="0" err="1" smtClean="0"/>
              <a:t>deleukotizace</a:t>
            </a: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Odstranit přebytečnou plazmu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oužití náhradních roztoků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>
                <a:solidFill>
                  <a:srgbClr val="C00000"/>
                </a:solidFill>
              </a:rPr>
              <a:t>Restriktivní transfuzní politika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čelná </a:t>
            </a:r>
            <a:r>
              <a:rPr lang="cs-CZ" dirty="0" err="1" smtClean="0"/>
              <a:t>hemoterapie</a:t>
            </a:r>
            <a:endParaRPr lang="cs-CZ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áhrada plazmy koncentráty koagulačních faktorů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9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a) NAT testování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Významné zkrácení diagnostického okna</a:t>
            </a:r>
          </a:p>
          <a:p>
            <a:r>
              <a:rPr lang="cs-CZ" dirty="0"/>
              <a:t>Diagnostické okno sérologických </a:t>
            </a:r>
            <a:r>
              <a:rPr lang="cs-CZ" dirty="0" smtClean="0"/>
              <a:t>testů: </a:t>
            </a:r>
            <a:endParaRPr lang="cs-CZ" dirty="0"/>
          </a:p>
          <a:p>
            <a:pPr lvl="1"/>
            <a:r>
              <a:rPr lang="cs-CZ" dirty="0" smtClean="0"/>
              <a:t>HIV </a:t>
            </a:r>
            <a:r>
              <a:rPr lang="cs-CZ" dirty="0"/>
              <a:t>2–3 </a:t>
            </a:r>
            <a:r>
              <a:rPr lang="cs-CZ" dirty="0" smtClean="0"/>
              <a:t>týdny</a:t>
            </a:r>
          </a:p>
          <a:p>
            <a:pPr lvl="1"/>
            <a:r>
              <a:rPr lang="cs-CZ" dirty="0" smtClean="0"/>
              <a:t>HBV </a:t>
            </a:r>
            <a:r>
              <a:rPr lang="cs-CZ" dirty="0"/>
              <a:t>4–6 </a:t>
            </a:r>
            <a:r>
              <a:rPr lang="cs-CZ" dirty="0" smtClean="0"/>
              <a:t>týdnů</a:t>
            </a:r>
          </a:p>
          <a:p>
            <a:pPr lvl="1"/>
            <a:r>
              <a:rPr lang="cs-CZ" dirty="0" smtClean="0"/>
              <a:t>HCV </a:t>
            </a:r>
            <a:r>
              <a:rPr lang="cs-CZ" dirty="0"/>
              <a:t>2–6 </a:t>
            </a:r>
            <a:r>
              <a:rPr lang="cs-CZ" dirty="0" smtClean="0"/>
              <a:t>měsíců</a:t>
            </a:r>
          </a:p>
          <a:p>
            <a:r>
              <a:rPr lang="cs-CZ" dirty="0" smtClean="0"/>
              <a:t>NAT testování zkrátí diagnostické okno:</a:t>
            </a:r>
          </a:p>
          <a:p>
            <a:pPr lvl="1"/>
            <a:r>
              <a:rPr lang="pt-BR" dirty="0" smtClean="0"/>
              <a:t>HIV </a:t>
            </a:r>
            <a:r>
              <a:rPr lang="pt-BR" dirty="0"/>
              <a:t>o 7–9 </a:t>
            </a:r>
            <a:r>
              <a:rPr lang="pt-BR" dirty="0" smtClean="0"/>
              <a:t>dnů</a:t>
            </a:r>
            <a:endParaRPr lang="cs-CZ" dirty="0" smtClean="0"/>
          </a:p>
          <a:p>
            <a:pPr lvl="1"/>
            <a:r>
              <a:rPr lang="pt-BR" dirty="0"/>
              <a:t>HBV o 25–30 dnů</a:t>
            </a:r>
            <a:endParaRPr lang="cs-CZ" dirty="0"/>
          </a:p>
          <a:p>
            <a:pPr lvl="1"/>
            <a:r>
              <a:rPr lang="pt-BR" dirty="0" smtClean="0"/>
              <a:t>HCV </a:t>
            </a:r>
            <a:r>
              <a:rPr lang="pt-BR" dirty="0"/>
              <a:t>o 59–65 dnů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5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a) NAT testování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C00000"/>
                </a:solidFill>
              </a:rPr>
              <a:t>Významné zkrácení diagnostického okna</a:t>
            </a:r>
          </a:p>
          <a:p>
            <a:r>
              <a:rPr lang="cs-CZ" dirty="0"/>
              <a:t>Diagnostické okno sérologických </a:t>
            </a:r>
            <a:r>
              <a:rPr lang="cs-CZ" dirty="0" smtClean="0"/>
              <a:t>testů: </a:t>
            </a:r>
            <a:endParaRPr lang="cs-CZ" dirty="0"/>
          </a:p>
          <a:p>
            <a:pPr lvl="1"/>
            <a:r>
              <a:rPr lang="cs-CZ" dirty="0" smtClean="0"/>
              <a:t>HIV </a:t>
            </a:r>
            <a:r>
              <a:rPr lang="cs-CZ" dirty="0"/>
              <a:t>2–3 </a:t>
            </a:r>
            <a:r>
              <a:rPr lang="cs-CZ" dirty="0" smtClean="0"/>
              <a:t>týdny</a:t>
            </a:r>
          </a:p>
          <a:p>
            <a:pPr lvl="1"/>
            <a:r>
              <a:rPr lang="cs-CZ" dirty="0" smtClean="0"/>
              <a:t>HBV </a:t>
            </a:r>
            <a:r>
              <a:rPr lang="cs-CZ" dirty="0"/>
              <a:t>4–6 </a:t>
            </a:r>
            <a:r>
              <a:rPr lang="cs-CZ" dirty="0" smtClean="0"/>
              <a:t>týdnů</a:t>
            </a:r>
          </a:p>
          <a:p>
            <a:pPr lvl="1"/>
            <a:r>
              <a:rPr lang="cs-CZ" dirty="0" smtClean="0"/>
              <a:t>HCV </a:t>
            </a:r>
            <a:r>
              <a:rPr lang="cs-CZ" dirty="0"/>
              <a:t>2–6 </a:t>
            </a:r>
            <a:r>
              <a:rPr lang="cs-CZ" dirty="0" smtClean="0"/>
              <a:t>měsíců</a:t>
            </a:r>
          </a:p>
          <a:p>
            <a:r>
              <a:rPr lang="cs-CZ" dirty="0" smtClean="0"/>
              <a:t>NAT testování zkrátí diagnostické okno:</a:t>
            </a:r>
          </a:p>
          <a:p>
            <a:pPr lvl="1"/>
            <a:r>
              <a:rPr lang="pt-BR" dirty="0" smtClean="0"/>
              <a:t>HIV </a:t>
            </a:r>
            <a:r>
              <a:rPr lang="pt-BR" dirty="0"/>
              <a:t>o 7–9 </a:t>
            </a:r>
            <a:r>
              <a:rPr lang="pt-BR" dirty="0" smtClean="0"/>
              <a:t>dnů</a:t>
            </a:r>
            <a:endParaRPr lang="cs-CZ" dirty="0" smtClean="0"/>
          </a:p>
          <a:p>
            <a:pPr lvl="1"/>
            <a:r>
              <a:rPr lang="pt-BR" dirty="0"/>
              <a:t>HBV o 25–30 dnů</a:t>
            </a:r>
            <a:endParaRPr lang="cs-CZ" dirty="0"/>
          </a:p>
          <a:p>
            <a:pPr lvl="1"/>
            <a:r>
              <a:rPr lang="pt-BR" dirty="0" smtClean="0"/>
              <a:t>HCV </a:t>
            </a:r>
            <a:r>
              <a:rPr lang="pt-BR" dirty="0"/>
              <a:t>o 59–65 dnů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7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b) </a:t>
            </a:r>
            <a:r>
              <a:rPr lang="cs-CZ" b="1" dirty="0" err="1" smtClean="0"/>
              <a:t>deleukotizace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Srovnání </a:t>
            </a:r>
            <a:r>
              <a:rPr lang="cs-CZ" b="1" dirty="0" err="1" smtClean="0"/>
              <a:t>potransfuzních</a:t>
            </a:r>
            <a:r>
              <a:rPr lang="cs-CZ" b="1" dirty="0" smtClean="0"/>
              <a:t> reakcí v ČR</a:t>
            </a:r>
            <a:br>
              <a:rPr lang="cs-CZ" b="1" dirty="0" smtClean="0"/>
            </a:br>
            <a:r>
              <a:rPr lang="cs-CZ" sz="2200" i="1" dirty="0" smtClean="0"/>
              <a:t>Opatření obecné povahy 01 - 15</a:t>
            </a:r>
            <a:br>
              <a:rPr lang="cs-CZ" sz="2200" i="1" dirty="0" smtClean="0"/>
            </a:br>
            <a:endParaRPr lang="cs-CZ" sz="2200" i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375771"/>
              </p:ext>
            </p:extLst>
          </p:nvPr>
        </p:nvGraphicFramePr>
        <p:xfrm>
          <a:off x="467544" y="3212976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2012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2013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Nedeleukotizované</a:t>
                      </a:r>
                      <a:r>
                        <a:rPr lang="cs-CZ" sz="2400" baseline="0" dirty="0" smtClean="0"/>
                        <a:t> erytrocyty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0,100%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0,129%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Deleukotizované</a:t>
                      </a:r>
                      <a:r>
                        <a:rPr lang="cs-CZ" sz="2400" dirty="0" smtClean="0"/>
                        <a:t> erytrocyty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0,078%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0,088%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4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870003797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b="1" dirty="0" smtClean="0"/>
              <a:t>c) použití náhradních roztoků 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Výskyt </a:t>
            </a:r>
            <a:r>
              <a:rPr lang="cs-CZ" sz="2400" b="1" dirty="0" err="1" smtClean="0"/>
              <a:t>potransfuzních</a:t>
            </a:r>
            <a:r>
              <a:rPr lang="cs-CZ" sz="2400" b="1" dirty="0" smtClean="0"/>
              <a:t> reakcí (%) v závislosti na použití náhradních roztoků u trombocytů ve FN Brno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963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d) restriktivní transfuzní politika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 smtClean="0"/>
              <a:t>Spotřeba plazmy a fibrinogenu: KARIM FN Brno</a:t>
            </a:r>
            <a:endParaRPr lang="cs-CZ" sz="31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311366"/>
              </p:ext>
            </p:extLst>
          </p:nvPr>
        </p:nvGraphicFramePr>
        <p:xfrm>
          <a:off x="491340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4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>
            <a:noAutofit/>
          </a:bodyPr>
          <a:lstStyle/>
          <a:p>
            <a:r>
              <a:rPr lang="cs-CZ" sz="3600" b="1" i="1" dirty="0" smtClean="0"/>
              <a:t>Transfuze od pokrevních příbuzných se obvykle nedoporučují pro: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80"/>
          </a:xfrm>
          <a:ln w="57150">
            <a:noFill/>
          </a:ln>
        </p:spPr>
        <p:txBody>
          <a:bodyPr>
            <a:normAutofit fontScale="77500" lnSpcReduction="20000"/>
          </a:bodyPr>
          <a:lstStyle/>
          <a:p>
            <a:endParaRPr lang="cs-CZ" b="1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Vyšší riziko TA-</a:t>
            </a:r>
            <a:r>
              <a:rPr lang="cs-CZ" b="1" dirty="0" err="1" smtClean="0">
                <a:solidFill>
                  <a:srgbClr val="C00000"/>
                </a:solidFill>
              </a:rPr>
              <a:t>GvHD</a:t>
            </a:r>
            <a:endParaRPr lang="cs-CZ" b="1" dirty="0" smtClean="0">
              <a:solidFill>
                <a:srgbClr val="C00000"/>
              </a:solidFill>
            </a:endParaRPr>
          </a:p>
          <a:p>
            <a:pPr lvl="1"/>
            <a:r>
              <a:rPr lang="cs-CZ" dirty="0"/>
              <a:t>Podobnost HLA systémů dárce a příjemce komplikuje transfuzi.</a:t>
            </a:r>
          </a:p>
          <a:p>
            <a:pPr lvl="1"/>
            <a:r>
              <a:rPr lang="cs-CZ" dirty="0" smtClean="0"/>
              <a:t>Lymfocyty dárce nemusí být imunitním systémem příjemce včas rozpoznány jako cizorodé.</a:t>
            </a:r>
          </a:p>
          <a:p>
            <a:pPr lvl="1"/>
            <a:r>
              <a:rPr lang="cs-CZ" dirty="0" smtClean="0"/>
              <a:t>Může dojít k jejich neřízené proliferaci a rozvoji TA-</a:t>
            </a:r>
            <a:r>
              <a:rPr lang="cs-CZ" dirty="0" err="1" smtClean="0"/>
              <a:t>GvHD</a:t>
            </a:r>
            <a:r>
              <a:rPr lang="cs-CZ" dirty="0" smtClean="0"/>
              <a:t>.</a:t>
            </a:r>
          </a:p>
          <a:p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Paradoxně nižší spolehlivost dárce</a:t>
            </a:r>
          </a:p>
          <a:p>
            <a:pPr lvl="1"/>
            <a:r>
              <a:rPr lang="cs-CZ" dirty="0" smtClean="0"/>
              <a:t>Ztráta anonymity zvyšuje riziko cíleného zatajení důležitých informací o zdravotním stavu</a:t>
            </a:r>
          </a:p>
          <a:p>
            <a:pPr lvl="1"/>
            <a:r>
              <a:rPr lang="cs-CZ" dirty="0" smtClean="0"/>
              <a:t>Rozhodnutí darovat krev není zcela dobrovolné, ale “pod tlakem“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smtClean="0"/>
              <a:t>Indikace pro podání transfuze od dárce příbuzného s příjemcem: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6"/>
          </a:xfrm>
          <a:ln w="57150">
            <a:noFill/>
          </a:ln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Vzácná protilátka proti erytrocytům u příjemce </a:t>
            </a:r>
          </a:p>
          <a:p>
            <a:pPr lvl="1"/>
            <a:r>
              <a:rPr lang="cs-CZ" dirty="0" smtClean="0"/>
              <a:t>typicky protilátky proti tzv. “</a:t>
            </a:r>
            <a:r>
              <a:rPr lang="cs-CZ" dirty="0" err="1" smtClean="0"/>
              <a:t>common</a:t>
            </a:r>
            <a:r>
              <a:rPr lang="cs-CZ" dirty="0" smtClean="0"/>
              <a:t>“ antigenům s vysokou frekvencí výskytu </a:t>
            </a:r>
            <a:r>
              <a:rPr lang="cs-CZ" altLang="cs-CZ" dirty="0">
                <a:sym typeface="Symbol" pitchFamily="18" charset="2"/>
              </a:rPr>
              <a:t> 99 % v </a:t>
            </a:r>
            <a:r>
              <a:rPr lang="cs-CZ" altLang="cs-CZ" dirty="0" smtClean="0">
                <a:sym typeface="Symbol" pitchFamily="18" charset="2"/>
              </a:rPr>
              <a:t>populaci</a:t>
            </a:r>
          </a:p>
          <a:p>
            <a:pPr marL="914400" lvl="2" indent="0">
              <a:buNone/>
            </a:pPr>
            <a:endParaRPr lang="cs-CZ" b="1" dirty="0" smtClean="0"/>
          </a:p>
          <a:p>
            <a:r>
              <a:rPr lang="cs-CZ" b="1" dirty="0" smtClean="0">
                <a:solidFill>
                  <a:srgbClr val="C00000"/>
                </a:solidFill>
              </a:rPr>
              <a:t>Nutnost HLA shody mezi dárcem a příjemcem</a:t>
            </a:r>
          </a:p>
          <a:p>
            <a:pPr lvl="1"/>
            <a:r>
              <a:rPr lang="cs-CZ" dirty="0" err="1" smtClean="0"/>
              <a:t>refrakterita</a:t>
            </a:r>
            <a:r>
              <a:rPr lang="cs-CZ" dirty="0" smtClean="0"/>
              <a:t> pacienta na podání trombocytů</a:t>
            </a:r>
          </a:p>
          <a:p>
            <a:pPr marL="0" indent="0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Odběr granulocytů s nutností stimulace dárce růstovými faktory</a:t>
            </a:r>
          </a:p>
          <a:p>
            <a:pPr lvl="1"/>
            <a:r>
              <a:rPr lang="cs-CZ" dirty="0" smtClean="0"/>
              <a:t>stimulace růstovými faktory je spojena s určitou mírou rizika pro dárce, proto se upřednostňují zainteresovaní dárci z řad příbuzných pacienta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0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Potransfuzní</a:t>
            </a:r>
            <a:r>
              <a:rPr lang="cs-CZ" b="1" dirty="0" smtClean="0">
                <a:solidFill>
                  <a:srgbClr val="C00000"/>
                </a:solidFill>
              </a:rPr>
              <a:t> reakce:</a:t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4038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Podle časového průběhu: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Akutní</a:t>
            </a:r>
            <a:r>
              <a:rPr lang="cs-CZ" dirty="0" smtClean="0"/>
              <a:t> – do 24 hodin od aplikace transfuze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Pozdní</a:t>
            </a:r>
            <a:r>
              <a:rPr lang="cs-CZ" dirty="0" smtClean="0"/>
              <a:t> – s odstupem několika dní až týdnů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038600" cy="3489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Podle klinického průběhu: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Lehká</a:t>
            </a:r>
            <a:r>
              <a:rPr lang="cs-CZ" dirty="0" smtClean="0"/>
              <a:t> – lehký klinický průběh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Závažná</a:t>
            </a:r>
            <a:r>
              <a:rPr lang="cs-CZ" dirty="0" smtClean="0"/>
              <a:t> – má za následek poškození zdraví, ohrožení života  nebo smrt pacienta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7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rocesní chyby – častá příčina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Záměna vzorku</a:t>
            </a:r>
          </a:p>
          <a:p>
            <a:r>
              <a:rPr lang="cs-CZ" dirty="0" smtClean="0"/>
              <a:t>Chyba v identifikačních údajích</a:t>
            </a:r>
          </a:p>
          <a:p>
            <a:r>
              <a:rPr lang="cs-CZ" dirty="0" smtClean="0"/>
              <a:t>Chyba při vyšetření KS</a:t>
            </a:r>
          </a:p>
          <a:p>
            <a:r>
              <a:rPr lang="cs-CZ" dirty="0" smtClean="0"/>
              <a:t>Záměna TP</a:t>
            </a:r>
          </a:p>
          <a:p>
            <a:r>
              <a:rPr lang="cs-CZ" dirty="0" smtClean="0"/>
              <a:t>Nedodržení zásad SVP</a:t>
            </a:r>
          </a:p>
          <a:p>
            <a:r>
              <a:rPr lang="cs-CZ" dirty="0" smtClean="0"/>
              <a:t>Nedodržení obecně platných postupů pro podání transfuze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Vedlejší účinky </a:t>
            </a:r>
            <a:r>
              <a:rPr lang="cs-CZ" b="1" dirty="0" err="1" smtClean="0">
                <a:solidFill>
                  <a:srgbClr val="C00000"/>
                </a:solidFill>
              </a:rPr>
              <a:t>hemoterapie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Inhibice imunity</a:t>
            </a:r>
          </a:p>
          <a:p>
            <a:pPr lvl="2"/>
            <a:r>
              <a:rPr lang="cs-CZ" dirty="0" smtClean="0"/>
              <a:t>Dávka transfundovaných leukocytů</a:t>
            </a:r>
          </a:p>
          <a:p>
            <a:pPr lvl="2"/>
            <a:r>
              <a:rPr lang="cs-CZ" dirty="0" smtClean="0"/>
              <a:t>Stáří TP</a:t>
            </a:r>
          </a:p>
          <a:p>
            <a:r>
              <a:rPr lang="cs-CZ" b="1" dirty="0" err="1" smtClean="0"/>
              <a:t>Aloimunizace</a:t>
            </a:r>
            <a:endParaRPr lang="cs-CZ" b="1" dirty="0" smtClean="0"/>
          </a:p>
          <a:p>
            <a:pPr lvl="2"/>
            <a:r>
              <a:rPr lang="cs-CZ" dirty="0" smtClean="0"/>
              <a:t>Anti-</a:t>
            </a:r>
            <a:r>
              <a:rPr lang="cs-CZ" dirty="0" err="1" smtClean="0"/>
              <a:t>ery</a:t>
            </a:r>
            <a:endParaRPr lang="cs-CZ" dirty="0" smtClean="0"/>
          </a:p>
          <a:p>
            <a:pPr lvl="2"/>
            <a:r>
              <a:rPr lang="cs-CZ" dirty="0" smtClean="0"/>
              <a:t>Anti-HLA</a:t>
            </a:r>
          </a:p>
          <a:p>
            <a:pPr lvl="2"/>
            <a:r>
              <a:rPr lang="cs-CZ" dirty="0" smtClean="0"/>
              <a:t>Anti-trombo</a:t>
            </a:r>
          </a:p>
          <a:p>
            <a:pPr lvl="2"/>
            <a:r>
              <a:rPr lang="cs-CZ" dirty="0" smtClean="0"/>
              <a:t>Anti-</a:t>
            </a:r>
            <a:r>
              <a:rPr lang="cs-CZ" dirty="0" err="1" smtClean="0"/>
              <a:t>leu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0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Akutní 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Po podání inkompatibilního TP – nejčastěji jsou příčinou administrativní chyby!</a:t>
            </a:r>
          </a:p>
          <a:p>
            <a:pPr lvl="2"/>
            <a:r>
              <a:rPr lang="cs-CZ" dirty="0" smtClean="0"/>
              <a:t>Neimunní příčina – hemolýza </a:t>
            </a:r>
            <a:r>
              <a:rPr lang="cs-CZ" dirty="0" err="1" smtClean="0"/>
              <a:t>ery</a:t>
            </a:r>
            <a:r>
              <a:rPr lang="cs-CZ" dirty="0" smtClean="0"/>
              <a:t> při poškození teplem nebo chladem, mechanicky, bakteriální kontaminace TP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Třesavka</a:t>
            </a:r>
            <a:r>
              <a:rPr lang="cs-CZ" dirty="0"/>
              <a:t>, horečka, bolest v zádech nebo na hrudi, tachykardie, hypotenze, šok, úzkost, zvracení, kašel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Zvýšení hladiny bilirubinu a LDH, </a:t>
            </a:r>
            <a:r>
              <a:rPr lang="cs-CZ" dirty="0" err="1" smtClean="0"/>
              <a:t>hemogloginemie</a:t>
            </a:r>
            <a:r>
              <a:rPr lang="cs-CZ" dirty="0" smtClean="0"/>
              <a:t>, snížení hladiny </a:t>
            </a:r>
            <a:r>
              <a:rPr lang="cs-CZ" dirty="0" err="1" smtClean="0"/>
              <a:t>haptoglobinu</a:t>
            </a:r>
            <a:r>
              <a:rPr lang="cs-CZ" dirty="0" smtClean="0"/>
              <a:t>, </a:t>
            </a:r>
            <a:r>
              <a:rPr lang="cs-CZ" dirty="0" err="1" smtClean="0"/>
              <a:t>hemoglobinurie</a:t>
            </a:r>
            <a:r>
              <a:rPr lang="cs-CZ" dirty="0" smtClean="0"/>
              <a:t>, ověření KS pacienta i z vaku, </a:t>
            </a:r>
            <a:r>
              <a:rPr lang="cs-CZ" dirty="0" err="1" smtClean="0"/>
              <a:t>pozitiní</a:t>
            </a:r>
            <a:r>
              <a:rPr lang="cs-CZ" dirty="0" smtClean="0"/>
              <a:t> PAT, pozitivní výsledek zkoušky kompatibility</a:t>
            </a:r>
          </a:p>
          <a:p>
            <a:r>
              <a:rPr lang="cs-CZ" dirty="0" smtClean="0"/>
              <a:t>Léčba:</a:t>
            </a:r>
          </a:p>
          <a:p>
            <a:pPr lvl="2"/>
            <a:r>
              <a:rPr lang="cs-CZ" dirty="0" smtClean="0"/>
              <a:t>Protišoková léčba, zajištění </a:t>
            </a:r>
            <a:r>
              <a:rPr lang="cs-CZ" dirty="0" err="1" smtClean="0"/>
              <a:t>relálních</a:t>
            </a:r>
            <a:r>
              <a:rPr lang="cs-CZ" dirty="0" smtClean="0"/>
              <a:t> funkcí (forsírovaná diuréza, hemodialýza), prevence DIC, zajištění vitálních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6542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Pozdní 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Pacient byl imunizován v minulosti – důsledek sekundární imunitní odpovědi na opakovanou expozici erytrocytovým antigenům, proti kterým má pacient vytvořenu </a:t>
            </a:r>
            <a:r>
              <a:rPr lang="cs-CZ" dirty="0" err="1" smtClean="0"/>
              <a:t>aloprotilátku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žloutenka, anémie v odstupu 5 až 14 dnů – extravaskulární hemolýza, selhání ledvin méně často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Anémie, vzestup bilirubinu, LDH, pokles </a:t>
            </a:r>
            <a:r>
              <a:rPr lang="cs-CZ" dirty="0" err="1" smtClean="0"/>
              <a:t>haptoglobinu</a:t>
            </a:r>
            <a:r>
              <a:rPr lang="cs-CZ" dirty="0" smtClean="0"/>
              <a:t>,, </a:t>
            </a:r>
            <a:r>
              <a:rPr lang="cs-CZ" dirty="0" err="1" smtClean="0"/>
              <a:t>hemoglobinurie</a:t>
            </a:r>
            <a:r>
              <a:rPr lang="cs-CZ" dirty="0" smtClean="0"/>
              <a:t>, pozitivní PAT, průkaz </a:t>
            </a:r>
            <a:r>
              <a:rPr lang="cs-CZ" dirty="0" err="1" smtClean="0"/>
              <a:t>antierytrocytární</a:t>
            </a:r>
            <a:r>
              <a:rPr lang="cs-CZ" dirty="0" smtClean="0"/>
              <a:t> protilátky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err="1" smtClean="0"/>
              <a:t>Symtomatická</a:t>
            </a:r>
            <a:r>
              <a:rPr lang="cs-CZ" dirty="0" smtClean="0"/>
              <a:t>, transfuze </a:t>
            </a:r>
            <a:r>
              <a:rPr lang="cs-CZ" dirty="0" err="1" smtClean="0"/>
              <a:t>ery</a:t>
            </a:r>
            <a:r>
              <a:rPr lang="cs-CZ" dirty="0" smtClean="0"/>
              <a:t> bez antigenu, proti kterému je vytvořena protilátka</a:t>
            </a:r>
          </a:p>
          <a:p>
            <a:r>
              <a:rPr lang="cs-CZ" dirty="0" smtClean="0"/>
              <a:t>Prevence: dodržení bezpečných postupů </a:t>
            </a:r>
            <a:endParaRPr lang="cs-CZ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35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Febrilní </a:t>
            </a:r>
            <a:r>
              <a:rPr lang="cs-CZ" b="1" i="1" u="sng" dirty="0" err="1" smtClean="0">
                <a:solidFill>
                  <a:srgbClr val="C00000"/>
                </a:solidFill>
              </a:rPr>
              <a:t>nehemolytická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Patří k nejčastějším, způsobena mediátory a </a:t>
            </a:r>
            <a:r>
              <a:rPr lang="cs-CZ" dirty="0" err="1" smtClean="0"/>
              <a:t>cytokiny</a:t>
            </a:r>
            <a:r>
              <a:rPr lang="cs-CZ" dirty="0" smtClean="0"/>
              <a:t> z leukocytů nebo anti-HLA protilátkami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třesavka , zimnice obvykle do 30-60 minut od zahájení transfuze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Zvýšení tělesné teploty o nejméně 1˚C. Příznaky FNHTR se mohou vyskytovat i u závažných </a:t>
            </a:r>
            <a:r>
              <a:rPr lang="cs-CZ" dirty="0" err="1" smtClean="0"/>
              <a:t>potransfuzních</a:t>
            </a:r>
            <a:r>
              <a:rPr lang="cs-CZ" dirty="0" smtClean="0"/>
              <a:t> reakcí – </a:t>
            </a:r>
            <a:r>
              <a:rPr lang="cs-CZ" dirty="0" err="1" smtClean="0"/>
              <a:t>dif.dg</a:t>
            </a:r>
            <a:r>
              <a:rPr lang="cs-CZ" dirty="0" smtClean="0"/>
              <a:t>. akutní hemolýza, bakteriémie, TRALI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 </a:t>
            </a:r>
          </a:p>
          <a:p>
            <a:pPr lvl="2"/>
            <a:r>
              <a:rPr lang="cs-CZ" dirty="0" smtClean="0"/>
              <a:t>Antipyretika dle potřeby</a:t>
            </a:r>
            <a:endParaRPr lang="cs-CZ" dirty="0"/>
          </a:p>
          <a:p>
            <a:r>
              <a:rPr lang="cs-CZ" dirty="0" smtClean="0"/>
              <a:t>Prevence = </a:t>
            </a:r>
            <a:r>
              <a:rPr lang="cs-CZ" dirty="0" err="1" smtClean="0"/>
              <a:t>deleukotizace</a:t>
            </a:r>
            <a:r>
              <a:rPr lang="cs-CZ" dirty="0" smtClean="0"/>
              <a:t> TP (v zemích , kde byla zavedena plošná </a:t>
            </a:r>
            <a:r>
              <a:rPr lang="cs-CZ" dirty="0" err="1" smtClean="0"/>
              <a:t>deleukotizace</a:t>
            </a:r>
            <a:r>
              <a:rPr lang="cs-CZ" dirty="0" smtClean="0"/>
              <a:t> se výskyt FNHTR významně snížil).</a:t>
            </a:r>
          </a:p>
        </p:txBody>
      </p:sp>
    </p:spTree>
    <p:extLst>
      <p:ext uri="{BB962C8B-B14F-4D97-AF65-F5344CB8AC3E}">
        <p14:creationId xmlns:p14="http://schemas.microsoft.com/office/powerpoint/2010/main" val="99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Bakteriálně toxická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Bakteriální kontaminace TP</a:t>
            </a:r>
            <a:endParaRPr lang="cs-CZ" dirty="0"/>
          </a:p>
          <a:p>
            <a:pPr lvl="2"/>
            <a:r>
              <a:rPr lang="cs-CZ" dirty="0" smtClean="0"/>
              <a:t>Nejdéle známé riziko </a:t>
            </a:r>
            <a:r>
              <a:rPr lang="cs-CZ" dirty="0" err="1" smtClean="0"/>
              <a:t>hemoterapie</a:t>
            </a:r>
            <a:r>
              <a:rPr lang="cs-CZ" dirty="0" smtClean="0"/>
              <a:t> – nejvyšší u trombocytů, které se skladují při pokojové teplotě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zimnice, zvracení, průjem, tachykardie, hypotenze, šok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Vyšetření hemokultury, sterilita TP</a:t>
            </a:r>
          </a:p>
          <a:p>
            <a:pPr lvl="2"/>
            <a:r>
              <a:rPr lang="cs-CZ" dirty="0" smtClean="0"/>
              <a:t>Bakteriální kontaminaci vyloučit vždy u závažných reakcí s horečkou a hypotenzí</a:t>
            </a:r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léčba, antibiotika</a:t>
            </a:r>
          </a:p>
          <a:p>
            <a:r>
              <a:rPr lang="cs-CZ" dirty="0" smtClean="0"/>
              <a:t>Prevence: vizuální kontrola TP, striktní dodržení podmínek pro skladování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8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Alergická a anafylaktická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Nejčastěji po TP s obsahem plazmy</a:t>
            </a:r>
          </a:p>
          <a:p>
            <a:pPr lvl="2"/>
            <a:r>
              <a:rPr lang="cs-CZ" dirty="0" smtClean="0"/>
              <a:t>Specifické protilátky proti plazmatickým bílkovinám v TP</a:t>
            </a:r>
          </a:p>
          <a:p>
            <a:pPr lvl="2"/>
            <a:r>
              <a:rPr lang="cs-CZ" dirty="0" smtClean="0"/>
              <a:t>Anafylaxe – u pacientů se selektivním </a:t>
            </a:r>
            <a:r>
              <a:rPr lang="cs-CZ" dirty="0" err="1" smtClean="0"/>
              <a:t>IgA</a:t>
            </a:r>
            <a:r>
              <a:rPr lang="cs-CZ" dirty="0" smtClean="0"/>
              <a:t> deficitem s anti-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Kopřivka, svědění, zvracení, průjem, hypotenze, šok, dušnost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u opakovaných těžkých průběhů vyšetřit hladinu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Léčba: </a:t>
            </a:r>
          </a:p>
          <a:p>
            <a:pPr lvl="2"/>
            <a:r>
              <a:rPr lang="cs-CZ" dirty="0" smtClean="0"/>
              <a:t>symptomatická léčba alergických projevů</a:t>
            </a:r>
          </a:p>
          <a:p>
            <a:r>
              <a:rPr lang="cs-CZ" dirty="0" smtClean="0"/>
              <a:t>Prevence: promytí TP u těžkých reakcí, antihistaminika, kortikoidy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TRALI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>
                <a:solidFill>
                  <a:srgbClr val="C00000"/>
                </a:solidFill>
              </a:rPr>
              <a:t>R</a:t>
            </a:r>
            <a:r>
              <a:rPr lang="cs-CZ" b="1" i="1" u="sng" dirty="0" err="1" smtClean="0">
                <a:solidFill>
                  <a:srgbClr val="C00000"/>
                </a:solidFill>
              </a:rPr>
              <a:t>elated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Acute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Lung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Injury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Příčina:</a:t>
            </a:r>
          </a:p>
          <a:p>
            <a:pPr lvl="2"/>
            <a:r>
              <a:rPr lang="cs-CZ" sz="2000" dirty="0" smtClean="0"/>
              <a:t>Přítomnost anti-HLA nebo anti-HNA v plazmě dárce, méně často příjemce. Leukocyty </a:t>
            </a:r>
            <a:r>
              <a:rPr lang="cs-CZ" sz="2000" dirty="0" err="1" smtClean="0"/>
              <a:t>adherují</a:t>
            </a:r>
            <a:r>
              <a:rPr lang="cs-CZ" sz="2000" dirty="0" smtClean="0"/>
              <a:t> k endotelu plicních kapilár – obstrukce plicní mikrocirkulace – rozvoj ARDS</a:t>
            </a:r>
          </a:p>
          <a:p>
            <a:r>
              <a:rPr lang="cs-CZ" sz="2000" dirty="0"/>
              <a:t>Klinické příznaky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smtClean="0"/>
              <a:t>Horečka, hypotenze, respirační selhání s oboustrannými plicními infiltráty do 6 hodiny po aplikaci, nejsou známky oběhového přetížení</a:t>
            </a:r>
            <a:endParaRPr lang="cs-CZ" sz="2000" dirty="0"/>
          </a:p>
          <a:p>
            <a:r>
              <a:rPr lang="cs-CZ" sz="2000" dirty="0"/>
              <a:t>Diagnóza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smtClean="0"/>
              <a:t>Saturace O₂, předozadní </a:t>
            </a:r>
            <a:r>
              <a:rPr lang="cs-CZ" sz="2000" dirty="0" err="1" smtClean="0"/>
              <a:t>rtg</a:t>
            </a:r>
            <a:r>
              <a:rPr lang="cs-CZ" sz="2000" dirty="0" smtClean="0"/>
              <a:t> plic, anti-HLA nebo anti-HNA protilátky</a:t>
            </a:r>
            <a:endParaRPr lang="cs-CZ" sz="2000" dirty="0"/>
          </a:p>
          <a:p>
            <a:r>
              <a:rPr lang="cs-CZ" sz="2000" dirty="0"/>
              <a:t>Léčba</a:t>
            </a:r>
            <a:r>
              <a:rPr lang="cs-CZ" sz="2000" dirty="0" smtClean="0"/>
              <a:t>:</a:t>
            </a:r>
          </a:p>
          <a:p>
            <a:pPr lvl="2"/>
            <a:r>
              <a:rPr lang="cs-CZ" sz="2000" dirty="0" err="1" smtClean="0"/>
              <a:t>Oxygenoterapie</a:t>
            </a:r>
            <a:r>
              <a:rPr lang="cs-CZ" sz="2000" dirty="0" smtClean="0"/>
              <a:t>, umělá plicní ventilace, </a:t>
            </a:r>
            <a:r>
              <a:rPr lang="cs-CZ" sz="2000" dirty="0" err="1" smtClean="0"/>
              <a:t>deleukotizované</a:t>
            </a:r>
            <a:r>
              <a:rPr lang="cs-CZ" sz="2000" dirty="0" smtClean="0"/>
              <a:t> TP</a:t>
            </a:r>
            <a:endParaRPr lang="cs-CZ" sz="2000" dirty="0"/>
          </a:p>
          <a:p>
            <a:r>
              <a:rPr lang="cs-CZ" sz="2000" dirty="0" smtClean="0"/>
              <a:t>Prevence: vyřazení plazmy od žen z klinického použití</a:t>
            </a:r>
          </a:p>
        </p:txBody>
      </p:sp>
    </p:spTree>
    <p:extLst>
      <p:ext uri="{BB962C8B-B14F-4D97-AF65-F5344CB8AC3E}">
        <p14:creationId xmlns:p14="http://schemas.microsoft.com/office/powerpoint/2010/main" val="34432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TRALI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Před transfuzí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0070C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Po transfuzi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71267" cy="28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3024335" cy="28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 – </a:t>
            </a:r>
            <a:r>
              <a:rPr lang="cs-CZ" b="1" i="1" u="sng" dirty="0" err="1" smtClean="0">
                <a:solidFill>
                  <a:srgbClr val="C00000"/>
                </a:solidFill>
              </a:rPr>
              <a:t>GvHD</a:t>
            </a:r>
            <a:r>
              <a:rPr lang="cs-CZ" b="1" i="1" u="sng" dirty="0" smtClean="0">
                <a:solidFill>
                  <a:srgbClr val="C00000"/>
                </a:solidFill>
              </a:rPr>
              <a:t>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Transfusion-associated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Graft</a:t>
            </a:r>
            <a:r>
              <a:rPr lang="cs-CZ" b="1" i="1" u="sng" dirty="0" smtClean="0">
                <a:solidFill>
                  <a:srgbClr val="C00000"/>
                </a:solidFill>
              </a:rPr>
              <a:t> versus Host </a:t>
            </a:r>
            <a:r>
              <a:rPr lang="cs-CZ" b="1" i="1" u="sng" dirty="0" err="1" smtClean="0">
                <a:solidFill>
                  <a:srgbClr val="C00000"/>
                </a:solidFill>
              </a:rPr>
              <a:t>disease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Raritní, často fatální</a:t>
            </a:r>
          </a:p>
          <a:p>
            <a:pPr lvl="2"/>
            <a:r>
              <a:rPr lang="cs-CZ" dirty="0" smtClean="0"/>
              <a:t>Proliferace imunokompetentních dárcovských lymfocytů v těle </a:t>
            </a:r>
            <a:r>
              <a:rPr lang="cs-CZ" dirty="0" err="1" smtClean="0"/>
              <a:t>imunokompromitovaného</a:t>
            </a:r>
            <a:r>
              <a:rPr lang="cs-CZ" dirty="0" smtClean="0"/>
              <a:t> příjemce</a:t>
            </a:r>
          </a:p>
          <a:p>
            <a:pPr lvl="2"/>
            <a:r>
              <a:rPr lang="cs-CZ" dirty="0" smtClean="0"/>
              <a:t>Riziko </a:t>
            </a:r>
            <a:r>
              <a:rPr lang="cs-CZ" dirty="0" err="1" smtClean="0"/>
              <a:t>příbuzeneckých</a:t>
            </a:r>
            <a:r>
              <a:rPr lang="cs-CZ" dirty="0" smtClean="0"/>
              <a:t> transfuzí</a:t>
            </a:r>
            <a:endParaRPr lang="cs-CZ" dirty="0"/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Horečka, erytém, zvracení, průjmy, lymfadenopatie, </a:t>
            </a:r>
            <a:r>
              <a:rPr lang="cs-CZ" dirty="0" err="1" smtClean="0"/>
              <a:t>hepatopatie</a:t>
            </a:r>
            <a:r>
              <a:rPr lang="cs-CZ" dirty="0" smtClean="0"/>
              <a:t>, </a:t>
            </a:r>
            <a:r>
              <a:rPr lang="cs-CZ" dirty="0" err="1" smtClean="0"/>
              <a:t>pancytopenie</a:t>
            </a:r>
            <a:r>
              <a:rPr lang="cs-CZ" dirty="0" smtClean="0"/>
              <a:t> za 4 – 30 dnů po transfuzi</a:t>
            </a:r>
          </a:p>
          <a:p>
            <a:r>
              <a:rPr lang="cs-CZ" dirty="0" smtClean="0"/>
              <a:t>Diagnóza: </a:t>
            </a:r>
          </a:p>
          <a:p>
            <a:pPr lvl="2"/>
            <a:r>
              <a:rPr lang="cs-CZ" dirty="0" smtClean="0"/>
              <a:t>Biopsie typická pro </a:t>
            </a:r>
            <a:r>
              <a:rPr lang="cs-CZ" dirty="0" err="1" smtClean="0"/>
              <a:t>GvHD</a:t>
            </a:r>
            <a:r>
              <a:rPr lang="cs-CZ" dirty="0" smtClean="0"/>
              <a:t> a průkaz </a:t>
            </a:r>
            <a:r>
              <a:rPr lang="cs-CZ" dirty="0" err="1" smtClean="0"/>
              <a:t>chimérismu</a:t>
            </a:r>
            <a:r>
              <a:rPr lang="cs-CZ" dirty="0" smtClean="0"/>
              <a:t> lymfocytů příjemce s dárcovskými lymfocyty</a:t>
            </a:r>
          </a:p>
          <a:p>
            <a:r>
              <a:rPr lang="cs-CZ" dirty="0" smtClean="0"/>
              <a:t>Prevence: ozáření, nepodávat transfuze od pokrevních příbuzných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TACO (</a:t>
            </a:r>
            <a:r>
              <a:rPr lang="cs-CZ" b="1" i="1" u="sng" dirty="0" err="1" smtClean="0">
                <a:solidFill>
                  <a:srgbClr val="C00000"/>
                </a:solidFill>
              </a:rPr>
              <a:t>transfusion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associated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circulatory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overload</a:t>
            </a:r>
            <a:r>
              <a:rPr lang="cs-CZ" b="1" i="1" u="sng" dirty="0" smtClean="0">
                <a:solidFill>
                  <a:srgbClr val="C00000"/>
                </a:solidFill>
              </a:rPr>
              <a:t>)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Po velkoobjemových transfuzích – vznik akutní hypervolemie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Dušnost, kašel, akutní plicní edém, bolest hlavy, tachykardie, cyanóza, srdeční selhání do 12 hodin po aplikaci</a:t>
            </a:r>
          </a:p>
          <a:p>
            <a:r>
              <a:rPr lang="cs-CZ" dirty="0"/>
              <a:t>Diagnóza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Rozvoj akutní dušnosti s poklesem saturace </a:t>
            </a:r>
            <a:r>
              <a:rPr lang="cs-CZ" dirty="0"/>
              <a:t>O</a:t>
            </a:r>
            <a:r>
              <a:rPr lang="cs-CZ" dirty="0" smtClean="0"/>
              <a:t>₂, typický </a:t>
            </a:r>
            <a:r>
              <a:rPr lang="cs-CZ" dirty="0" err="1" smtClean="0"/>
              <a:t>rtg</a:t>
            </a:r>
            <a:r>
              <a:rPr lang="cs-CZ" dirty="0" smtClean="0"/>
              <a:t> obraz kardiální dekompenzace</a:t>
            </a:r>
            <a:endParaRPr lang="cs-CZ" dirty="0"/>
          </a:p>
          <a:p>
            <a:r>
              <a:rPr lang="cs-CZ" dirty="0"/>
              <a:t>Léčba</a:t>
            </a:r>
            <a:r>
              <a:rPr lang="cs-CZ" dirty="0" smtClean="0"/>
              <a:t>:</a:t>
            </a:r>
          </a:p>
          <a:p>
            <a:pPr lvl="2"/>
            <a:r>
              <a:rPr lang="cs-CZ" dirty="0" err="1" smtClean="0"/>
              <a:t>Oxygenace</a:t>
            </a:r>
            <a:r>
              <a:rPr lang="cs-CZ" dirty="0" smtClean="0"/>
              <a:t>, diuretika</a:t>
            </a:r>
          </a:p>
          <a:p>
            <a:r>
              <a:rPr lang="cs-CZ" dirty="0" smtClean="0"/>
              <a:t>Prevence: dodržet rychlost podání 2-4ml/kg tělesné hmotnosti pacienta za hodinu, u rizikových 1ml/kg</a:t>
            </a:r>
          </a:p>
        </p:txBody>
      </p:sp>
    </p:spTree>
    <p:extLst>
      <p:ext uri="{BB962C8B-B14F-4D97-AF65-F5344CB8AC3E}">
        <p14:creationId xmlns:p14="http://schemas.microsoft.com/office/powerpoint/2010/main" val="1216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Hypotermie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Tělesná teplota klesá na 32 – 34˚C</a:t>
            </a:r>
          </a:p>
          <a:p>
            <a:r>
              <a:rPr lang="cs-CZ" dirty="0" smtClean="0"/>
              <a:t>Nejčastěji souvislost s masivními transfuzemi</a:t>
            </a:r>
          </a:p>
          <a:p>
            <a:r>
              <a:rPr lang="cs-CZ" dirty="0" smtClean="0"/>
              <a:t>Prevence: ohřátí 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C00000"/>
                </a:solidFill>
              </a:rPr>
              <a:t>E</a:t>
            </a:r>
            <a:r>
              <a:rPr lang="cs-CZ" b="1" i="1" dirty="0" smtClean="0">
                <a:solidFill>
                  <a:srgbClr val="C00000"/>
                </a:solidFill>
              </a:rPr>
              <a:t>rytrocyty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3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Hyperkalemie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Abnormální zvýšení hladiny kalia po transfuzi</a:t>
            </a:r>
          </a:p>
          <a:p>
            <a:r>
              <a:rPr lang="cs-CZ" dirty="0" smtClean="0"/>
              <a:t>Po rychlém podání erytrocytů (nad 60ml/min.)</a:t>
            </a:r>
          </a:p>
          <a:p>
            <a:r>
              <a:rPr lang="cs-CZ" dirty="0" smtClean="0"/>
              <a:t>Roli hraje i stáří erytrocytů – vyšší obsah </a:t>
            </a:r>
            <a:r>
              <a:rPr lang="cs-CZ" dirty="0" err="1" smtClean="0"/>
              <a:t>drasíku</a:t>
            </a:r>
            <a:r>
              <a:rPr lang="cs-CZ" dirty="0" smtClean="0"/>
              <a:t> je ve starých a ozářených erytrocytech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2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Potransfuzní</a:t>
            </a:r>
            <a:r>
              <a:rPr lang="cs-CZ" b="1" i="1" u="sng" dirty="0" smtClean="0">
                <a:solidFill>
                  <a:srgbClr val="C00000"/>
                </a:solidFill>
              </a:rPr>
              <a:t> purpura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Příčina:</a:t>
            </a:r>
          </a:p>
          <a:p>
            <a:pPr lvl="2"/>
            <a:r>
              <a:rPr lang="cs-CZ" dirty="0" smtClean="0"/>
              <a:t>Specifické protilátky proti trombocytům (nejčastěji anti-HPA 1a)</a:t>
            </a:r>
          </a:p>
          <a:p>
            <a:r>
              <a:rPr lang="cs-CZ" dirty="0" smtClean="0"/>
              <a:t>Klinické příznaky:</a:t>
            </a:r>
          </a:p>
          <a:p>
            <a:pPr lvl="2"/>
            <a:r>
              <a:rPr lang="cs-CZ" dirty="0" smtClean="0"/>
              <a:t>Trombocytopenie, krvácivost, závažná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</a:p>
          <a:p>
            <a:r>
              <a:rPr lang="cs-CZ" dirty="0" smtClean="0"/>
              <a:t>Diagnóza:</a:t>
            </a:r>
          </a:p>
          <a:p>
            <a:pPr lvl="2"/>
            <a:r>
              <a:rPr lang="cs-CZ" dirty="0" smtClean="0"/>
              <a:t>Průkaz specifických </a:t>
            </a:r>
            <a:r>
              <a:rPr lang="cs-CZ" dirty="0" err="1" smtClean="0"/>
              <a:t>antitrombocytárních</a:t>
            </a:r>
            <a:r>
              <a:rPr lang="cs-CZ" dirty="0" smtClean="0"/>
              <a:t> protilátek</a:t>
            </a:r>
          </a:p>
          <a:p>
            <a:r>
              <a:rPr lang="cs-CZ" dirty="0" smtClean="0"/>
              <a:t>Léčba: IVIG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0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err="1" smtClean="0">
                <a:solidFill>
                  <a:srgbClr val="C00000"/>
                </a:solidFill>
              </a:rPr>
              <a:t>Potransfuzní</a:t>
            </a:r>
            <a:r>
              <a:rPr lang="cs-CZ" b="1" i="1" u="sng" dirty="0" smtClean="0">
                <a:solidFill>
                  <a:srgbClr val="C00000"/>
                </a:solidFill>
              </a:rPr>
              <a:t> </a:t>
            </a:r>
            <a:r>
              <a:rPr lang="cs-CZ" b="1" i="1" u="sng" dirty="0" err="1" smtClean="0">
                <a:solidFill>
                  <a:srgbClr val="C00000"/>
                </a:solidFill>
              </a:rPr>
              <a:t>hemosideróza</a:t>
            </a:r>
            <a:endParaRPr lang="cs-CZ" b="1" i="1" u="sng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Přetížení železem po dlouhodobé aplikaci transfuzí</a:t>
            </a:r>
          </a:p>
          <a:p>
            <a:r>
              <a:rPr lang="cs-CZ" dirty="0" err="1" smtClean="0"/>
              <a:t>hemosiderin</a:t>
            </a:r>
            <a:r>
              <a:rPr lang="cs-CZ" dirty="0"/>
              <a:t> </a:t>
            </a:r>
            <a:r>
              <a:rPr lang="cs-CZ" dirty="0" smtClean="0"/>
              <a:t>= feritin agregovaný do větších komplexů, ukládá se v parenchymatózních orgánech</a:t>
            </a:r>
          </a:p>
          <a:p>
            <a:r>
              <a:rPr lang="cs-CZ" smtClean="0"/>
              <a:t>1 T.U</a:t>
            </a:r>
            <a:r>
              <a:rPr lang="cs-CZ" dirty="0" smtClean="0"/>
              <a:t>. obsahuje cca 230mg elementárního železa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u="sng" dirty="0" smtClean="0">
                <a:solidFill>
                  <a:srgbClr val="C00000"/>
                </a:solidFill>
              </a:rPr>
              <a:t>TANEC</a:t>
            </a:r>
            <a:r>
              <a:rPr lang="cs-CZ" b="1" i="1" dirty="0" smtClean="0">
                <a:solidFill>
                  <a:srgbClr val="C00000"/>
                </a:solidFill>
              </a:rPr>
              <a:t/>
            </a:r>
            <a:br>
              <a:rPr lang="cs-CZ" b="1" i="1" dirty="0" smtClean="0">
                <a:solidFill>
                  <a:srgbClr val="C00000"/>
                </a:solidFill>
              </a:rPr>
            </a:br>
            <a:r>
              <a:rPr lang="cs-CZ" sz="2200" b="1" i="1" dirty="0" err="1" smtClean="0">
                <a:solidFill>
                  <a:srgbClr val="C00000"/>
                </a:solidFill>
              </a:rPr>
              <a:t>Transfusion-associated</a:t>
            </a:r>
            <a:r>
              <a:rPr lang="cs-CZ" sz="2200" b="1" i="1" dirty="0" smtClean="0">
                <a:solidFill>
                  <a:srgbClr val="C00000"/>
                </a:solidFill>
              </a:rPr>
              <a:t> </a:t>
            </a:r>
            <a:r>
              <a:rPr lang="cs-CZ" sz="2200" b="1" i="1" dirty="0" err="1" smtClean="0">
                <a:solidFill>
                  <a:srgbClr val="C00000"/>
                </a:solidFill>
              </a:rPr>
              <a:t>necrotising</a:t>
            </a:r>
            <a:r>
              <a:rPr lang="cs-CZ" sz="2200" b="1" i="1" dirty="0" smtClean="0">
                <a:solidFill>
                  <a:srgbClr val="C00000"/>
                </a:solidFill>
              </a:rPr>
              <a:t> </a:t>
            </a:r>
            <a:r>
              <a:rPr lang="cs-CZ" sz="2200" b="1" i="1" dirty="0" err="1" smtClean="0">
                <a:solidFill>
                  <a:srgbClr val="C00000"/>
                </a:solidFill>
              </a:rPr>
              <a:t>enterocolitis</a:t>
            </a:r>
            <a:endParaRPr lang="cs-CZ" sz="2200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57150">
            <a:noFill/>
          </a:ln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Příčina: </a:t>
            </a:r>
          </a:p>
          <a:p>
            <a:pPr lvl="1"/>
            <a:r>
              <a:rPr lang="cs-CZ" dirty="0" smtClean="0"/>
              <a:t>Náhlé zvýšení viskozity krve po transfuzi může vést u novorozence k nízké </a:t>
            </a:r>
            <a:r>
              <a:rPr lang="cs-CZ" dirty="0" err="1" smtClean="0"/>
              <a:t>perfuzi</a:t>
            </a:r>
            <a:r>
              <a:rPr lang="cs-CZ" dirty="0" smtClean="0"/>
              <a:t> GIT a ischemii střevní stěny s rozvojem NEC</a:t>
            </a:r>
          </a:p>
          <a:p>
            <a:pPr lvl="1"/>
            <a:r>
              <a:rPr lang="cs-CZ" dirty="0" smtClean="0"/>
              <a:t>Nízká </a:t>
            </a:r>
            <a:r>
              <a:rPr lang="cs-CZ" dirty="0" err="1"/>
              <a:t>perfuze</a:t>
            </a:r>
            <a:r>
              <a:rPr lang="cs-CZ" dirty="0"/>
              <a:t> GIT interferuje s enterálním </a:t>
            </a:r>
            <a:r>
              <a:rPr lang="cs-CZ" dirty="0" smtClean="0"/>
              <a:t>příjmem</a:t>
            </a:r>
            <a:endParaRPr lang="cs-CZ" dirty="0"/>
          </a:p>
          <a:p>
            <a:r>
              <a:rPr lang="cs-CZ" dirty="0" smtClean="0"/>
              <a:t>Klinické projevy: do 48 hodin po podané transfuzi</a:t>
            </a:r>
          </a:p>
          <a:p>
            <a:pPr lvl="1"/>
            <a:r>
              <a:rPr lang="cs-CZ" u="sng" dirty="0"/>
              <a:t>Příznaky </a:t>
            </a:r>
            <a:r>
              <a:rPr lang="cs-CZ" u="sng" dirty="0" smtClean="0"/>
              <a:t>systémové: </a:t>
            </a:r>
            <a:r>
              <a:rPr lang="cs-CZ" dirty="0" smtClean="0"/>
              <a:t>teplotní nestabilita, letargie, </a:t>
            </a:r>
            <a:r>
              <a:rPr lang="cs-CZ" dirty="0"/>
              <a:t>ventilační </a:t>
            </a:r>
            <a:r>
              <a:rPr lang="cs-CZ" dirty="0" smtClean="0"/>
              <a:t>zhoršení, hypotenze, intolerance </a:t>
            </a:r>
            <a:r>
              <a:rPr lang="cs-CZ" dirty="0"/>
              <a:t>stravy</a:t>
            </a:r>
          </a:p>
          <a:p>
            <a:pPr lvl="1"/>
            <a:r>
              <a:rPr lang="cs-CZ" u="sng" dirty="0"/>
              <a:t>Příznaky </a:t>
            </a:r>
            <a:r>
              <a:rPr lang="cs-CZ" u="sng" dirty="0" smtClean="0"/>
              <a:t>břišní: </a:t>
            </a:r>
            <a:r>
              <a:rPr lang="cs-CZ" dirty="0" smtClean="0"/>
              <a:t>distenze </a:t>
            </a:r>
            <a:r>
              <a:rPr lang="cs-CZ" dirty="0"/>
              <a:t>střevních </a:t>
            </a:r>
            <a:r>
              <a:rPr lang="cs-CZ" dirty="0" smtClean="0"/>
              <a:t>kliček, meteorismus, rezidua </a:t>
            </a:r>
            <a:r>
              <a:rPr lang="cs-CZ" dirty="0"/>
              <a:t>v </a:t>
            </a:r>
            <a:r>
              <a:rPr lang="cs-CZ" dirty="0" smtClean="0"/>
              <a:t>žaludku, </a:t>
            </a:r>
            <a:r>
              <a:rPr lang="cs-CZ" dirty="0"/>
              <a:t>zvracení</a:t>
            </a:r>
            <a:r>
              <a:rPr lang="cs-CZ" dirty="0" smtClean="0"/>
              <a:t>, krev </a:t>
            </a:r>
            <a:r>
              <a:rPr lang="cs-CZ" dirty="0"/>
              <a:t>ve </a:t>
            </a:r>
            <a:r>
              <a:rPr lang="cs-CZ" dirty="0" smtClean="0"/>
              <a:t>stolici</a:t>
            </a:r>
            <a:endParaRPr lang="cs-CZ" dirty="0"/>
          </a:p>
          <a:p>
            <a:r>
              <a:rPr lang="cs-CZ" dirty="0" smtClean="0"/>
              <a:t>Diagnóza:</a:t>
            </a:r>
            <a:r>
              <a:rPr lang="cs-CZ" b="1" i="1" dirty="0" smtClean="0"/>
              <a:t> </a:t>
            </a:r>
            <a:r>
              <a:rPr lang="cs-CZ" dirty="0" smtClean="0"/>
              <a:t>sonografický + </a:t>
            </a:r>
            <a:r>
              <a:rPr lang="cs-CZ" dirty="0" err="1" smtClean="0"/>
              <a:t>rtg</a:t>
            </a:r>
            <a:r>
              <a:rPr lang="cs-CZ" dirty="0" smtClean="0"/>
              <a:t> nález, elevace </a:t>
            </a:r>
            <a:r>
              <a:rPr lang="cs-CZ" dirty="0" err="1" smtClean="0"/>
              <a:t>markerů</a:t>
            </a:r>
            <a:r>
              <a:rPr lang="cs-CZ" dirty="0" smtClean="0"/>
              <a:t> zánětu (CRP, IL-6), leukocytóza, trombocytopenie, metabolická acidóza</a:t>
            </a:r>
          </a:p>
          <a:p>
            <a:r>
              <a:rPr lang="cs-CZ" dirty="0" smtClean="0"/>
              <a:t>Prevence: restrikce stravy během podání transfuze signifikantně snižuje výskyt TANEC!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2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TANEC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3243"/>
            <a:ext cx="7488832" cy="54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9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i="1" dirty="0" smtClean="0">
                <a:solidFill>
                  <a:srgbClr val="C00000"/>
                </a:solidFill>
              </a:rPr>
              <a:t>TANEC 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PNEUMOPERITONEUM</a:t>
            </a:r>
            <a:endParaRPr lang="cs-CZ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757536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PNEUMATOSIS INTESTINALIS</a:t>
            </a:r>
            <a:endParaRPr lang="cs-CZ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608694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Materiál pro vyšetření </a:t>
            </a:r>
            <a:r>
              <a:rPr lang="cs-CZ" dirty="0" err="1" smtClean="0"/>
              <a:t>potransfuzní</a:t>
            </a:r>
            <a:r>
              <a:rPr lang="cs-CZ" dirty="0" smtClean="0"/>
              <a:t>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Vzorek pacienta před transfuzí</a:t>
            </a:r>
          </a:p>
          <a:p>
            <a:r>
              <a:rPr lang="cs-CZ" dirty="0" smtClean="0"/>
              <a:t>Vzorek </a:t>
            </a:r>
            <a:r>
              <a:rPr lang="cs-CZ" dirty="0"/>
              <a:t>pacienta po transfuzi</a:t>
            </a:r>
          </a:p>
          <a:p>
            <a:r>
              <a:rPr lang="cs-CZ" dirty="0"/>
              <a:t>Vak se zbytkem TP</a:t>
            </a:r>
          </a:p>
          <a:p>
            <a:r>
              <a:rPr lang="cs-CZ" dirty="0" smtClean="0"/>
              <a:t>Vyplněné hlášení </a:t>
            </a:r>
            <a:r>
              <a:rPr lang="cs-CZ" dirty="0"/>
              <a:t>o </a:t>
            </a:r>
            <a:r>
              <a:rPr lang="cs-CZ" dirty="0" err="1"/>
              <a:t>potransfuzní</a:t>
            </a:r>
            <a:r>
              <a:rPr lang="cs-CZ" dirty="0"/>
              <a:t> </a:t>
            </a:r>
            <a:r>
              <a:rPr lang="cs-CZ" dirty="0" smtClean="0"/>
              <a:t>reakci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0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Závěr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Dodržovat stanovené postupy</a:t>
            </a:r>
          </a:p>
          <a:p>
            <a:r>
              <a:rPr lang="cs-CZ" dirty="0" smtClean="0"/>
              <a:t>Prověřovat indikace pro podání TP</a:t>
            </a:r>
          </a:p>
          <a:p>
            <a:r>
              <a:rPr lang="cs-CZ" dirty="0" smtClean="0"/>
              <a:t>Zvažovat a </a:t>
            </a:r>
            <a:r>
              <a:rPr lang="cs-CZ" smtClean="0"/>
              <a:t>indikovat bezkrevní postupy</a:t>
            </a:r>
            <a:endParaRPr lang="cs-CZ" dirty="0" smtClean="0"/>
          </a:p>
          <a:p>
            <a:r>
              <a:rPr lang="cs-CZ" dirty="0" smtClean="0"/>
              <a:t>Fungující mezioborová spolupráce</a:t>
            </a:r>
          </a:p>
          <a:p>
            <a:r>
              <a:rPr lang="cs-CZ" dirty="0" smtClean="0"/>
              <a:t>Řídit se pravidlem: Neindikovaná transfuze je kontraindikovaná!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55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Rozhodnutí o transfuzi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Příčina anémie</a:t>
            </a:r>
          </a:p>
          <a:p>
            <a:r>
              <a:rPr lang="cs-CZ" dirty="0" smtClean="0"/>
              <a:t>Tíže anémie</a:t>
            </a:r>
          </a:p>
          <a:p>
            <a:r>
              <a:rPr lang="cs-CZ" dirty="0" smtClean="0"/>
              <a:t>Doba krvácení a množství ztracené krve</a:t>
            </a:r>
          </a:p>
          <a:p>
            <a:r>
              <a:rPr lang="cs-CZ" dirty="0" smtClean="0"/>
              <a:t>Schopnost kompenzace</a:t>
            </a:r>
          </a:p>
          <a:p>
            <a:r>
              <a:rPr lang="cs-CZ" dirty="0" smtClean="0"/>
              <a:t>Výskyt chorob zhoršujících kompenzační mechanizmy</a:t>
            </a:r>
          </a:p>
          <a:p>
            <a:r>
              <a:rPr lang="cs-CZ" dirty="0" smtClean="0"/>
              <a:t>Posouzení volemie u akutní krevní ztráty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6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Pravděpodobnost náhrady u akutních krevních ztrát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Nad 25% - pravděpodobná</a:t>
            </a:r>
          </a:p>
          <a:p>
            <a:r>
              <a:rPr lang="cs-CZ" dirty="0" smtClean="0"/>
              <a:t>30-40% nutná</a:t>
            </a:r>
          </a:p>
          <a:p>
            <a:r>
              <a:rPr lang="cs-CZ" dirty="0" smtClean="0"/>
              <a:t>Nad 40% neprodleně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Cílem transfuze erytrocytů je zajistit dostatečný přísun kyslíku do orgánů a tkání při zjevné hypoxii způsobené anémií.</a:t>
            </a:r>
          </a:p>
          <a:p>
            <a:r>
              <a:rPr lang="cs-CZ" dirty="0" smtClean="0"/>
              <a:t>Při klinických projevech anémie</a:t>
            </a:r>
          </a:p>
          <a:p>
            <a:r>
              <a:rPr lang="cs-CZ" dirty="0" smtClean="0"/>
              <a:t>Akutní ztráta krve</a:t>
            </a:r>
          </a:p>
          <a:p>
            <a:r>
              <a:rPr lang="cs-CZ" dirty="0" smtClean="0"/>
              <a:t>Selhání kostní dřeně</a:t>
            </a:r>
          </a:p>
          <a:p>
            <a:r>
              <a:rPr lang="cs-CZ" dirty="0" smtClean="0"/>
              <a:t>Chronické choroby</a:t>
            </a:r>
          </a:p>
        </p:txBody>
      </p:sp>
    </p:spTree>
    <p:extLst>
      <p:ext uri="{BB962C8B-B14F-4D97-AF65-F5344CB8AC3E}">
        <p14:creationId xmlns:p14="http://schemas.microsoft.com/office/powerpoint/2010/main" val="23083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Indikace pro jednotlivé typy erytrocytů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Ery </a:t>
            </a:r>
            <a:r>
              <a:rPr lang="cs-CZ" b="1" dirty="0" err="1" smtClean="0"/>
              <a:t>deleukotizované</a:t>
            </a:r>
            <a:r>
              <a:rPr lang="cs-CZ" b="1" dirty="0" smtClean="0"/>
              <a:t> </a:t>
            </a:r>
          </a:p>
          <a:p>
            <a:pPr lvl="1"/>
            <a:r>
              <a:rPr lang="cs-CZ" dirty="0" smtClean="0"/>
              <a:t>bez indikačních omezení</a:t>
            </a:r>
          </a:p>
          <a:p>
            <a:r>
              <a:rPr lang="cs-CZ" b="1" dirty="0" smtClean="0"/>
              <a:t>Ery ozářené </a:t>
            </a:r>
            <a:r>
              <a:rPr lang="cs-CZ" dirty="0" smtClean="0"/>
              <a:t>– pacienti se sníženou nebo defektní imunitou</a:t>
            </a:r>
          </a:p>
          <a:p>
            <a:pPr lvl="1"/>
            <a:r>
              <a:rPr lang="cs-CZ" dirty="0" smtClean="0"/>
              <a:t>Vrozené imunodeficity</a:t>
            </a:r>
          </a:p>
          <a:p>
            <a:pPr lvl="1"/>
            <a:r>
              <a:rPr lang="cs-CZ" dirty="0" smtClean="0"/>
              <a:t>Transplantace krvetvorných buněk</a:t>
            </a:r>
          </a:p>
          <a:p>
            <a:pPr lvl="1"/>
            <a:r>
              <a:rPr lang="cs-CZ" dirty="0" err="1" smtClean="0"/>
              <a:t>Vysokodávkovaná</a:t>
            </a:r>
            <a:r>
              <a:rPr lang="cs-CZ" dirty="0" smtClean="0"/>
              <a:t> CHT</a:t>
            </a:r>
          </a:p>
          <a:p>
            <a:pPr lvl="1"/>
            <a:r>
              <a:rPr lang="cs-CZ" dirty="0" smtClean="0"/>
              <a:t>Novorozenci a nedonošené děti</a:t>
            </a:r>
          </a:p>
          <a:p>
            <a:pPr lvl="1"/>
            <a:r>
              <a:rPr lang="cs-CZ" dirty="0" smtClean="0"/>
              <a:t>HLA shodné TP</a:t>
            </a:r>
          </a:p>
          <a:p>
            <a:r>
              <a:rPr lang="cs-CZ" b="1" dirty="0" smtClean="0"/>
              <a:t>Ery promyté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pakovaná těžká alergická reakce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elektivní </a:t>
            </a:r>
            <a:r>
              <a:rPr lang="cs-CZ" dirty="0" err="1" smtClean="0"/>
              <a:t>IgA</a:t>
            </a:r>
            <a:r>
              <a:rPr lang="cs-CZ" dirty="0" smtClean="0"/>
              <a:t> deficit s anti-</a:t>
            </a:r>
            <a:r>
              <a:rPr lang="cs-CZ" dirty="0" err="1" smtClean="0"/>
              <a:t>IgA</a:t>
            </a:r>
            <a:r>
              <a:rPr lang="cs-CZ" dirty="0" smtClean="0"/>
              <a:t> protilátkami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6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2250</Words>
  <Application>Microsoft Office PowerPoint</Application>
  <PresentationFormat>Předvádění na obrazovce (4:3)</PresentationFormat>
  <Paragraphs>408</Paragraphs>
  <Slides>57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Motiv systému Office</vt:lpstr>
      <vt:lpstr>Zásady a rizika hemoterapie </vt:lpstr>
      <vt:lpstr>1. Zásady hemoterapie</vt:lpstr>
      <vt:lpstr>Obecné zásady hemoterapie</vt:lpstr>
      <vt:lpstr>Vedlejší účinky hemoterapie</vt:lpstr>
      <vt:lpstr>Erytrocyty</vt:lpstr>
      <vt:lpstr>Rozhodnutí o transfuzi</vt:lpstr>
      <vt:lpstr>Pravděpodobnost náhrady u akutních krevních ztrát</vt:lpstr>
      <vt:lpstr>Indikace</vt:lpstr>
      <vt:lpstr>Indikace pro jednotlivé typy erytrocytů</vt:lpstr>
      <vt:lpstr>Trombocyty</vt:lpstr>
      <vt:lpstr>Indikace</vt:lpstr>
      <vt:lpstr>CCI = vzestup tro po TRF x povrch těla/počet tro v TP</vt:lpstr>
      <vt:lpstr>Srovnání trombocytů z aferézy a z plné krve</vt:lpstr>
      <vt:lpstr>Podání jinoskupinových trombocytů</vt:lpstr>
      <vt:lpstr>Hlediska kompatibility trombocytů </vt:lpstr>
      <vt:lpstr>Plazma</vt:lpstr>
      <vt:lpstr>Indikace</vt:lpstr>
      <vt:lpstr>Plazma není indikována</vt:lpstr>
      <vt:lpstr>Granulocyty</vt:lpstr>
      <vt:lpstr>Masivní transfuze</vt:lpstr>
      <vt:lpstr>Masivní transfuze - definice</vt:lpstr>
      <vt:lpstr>Kroky k zajištění masivní transfuze</vt:lpstr>
      <vt:lpstr>Organizace urgentní hemoterapie ve FN Brno</vt:lpstr>
      <vt:lpstr>Nedostatek skupinově shodných TP – jak účelně postupovat?</vt:lpstr>
      <vt:lpstr>2. Rizika hemoterapie</vt:lpstr>
      <vt:lpstr>Bezpečnost hemoterapie v ČR</vt:lpstr>
      <vt:lpstr>Bude v ČR zaveden povinný screening dárců krve metodami NAT? Medical Tribune 06/2016 04.04.2016 14:54 Zdroj: Medical Tribune Autor: Pplk. MUDr. Miloš Bohoněk, Ph.D., MUDr. Eva Tesařová, Ing. Ludmila Landová, Ph.D., RNDr. Eva Křížová, Ph.D. </vt:lpstr>
      <vt:lpstr> Povinná vyšetření odebrané krve   Guide to the preparation, use and quality assurance of blood components, 18th ed. Strasbourg: Council of Europe Pub., 2015  Vyhláška MZ ČR č. 143/2008 Sb., o stanovení bližších požadavků pro zajištění jakosti a bezpečnosti lidské krve a jejích složek (vyhláška o lidské krvi).  </vt:lpstr>
      <vt:lpstr>Velká část komplikací vázána na:</vt:lpstr>
      <vt:lpstr>Trendy v přípravě TP</vt:lpstr>
      <vt:lpstr>a) NAT testování</vt:lpstr>
      <vt:lpstr>a) NAT testování</vt:lpstr>
      <vt:lpstr>   b) deleukotizace  Srovnání potransfuzních reakcí v ČR Opatření obecné povahy 01 - 15 </vt:lpstr>
      <vt:lpstr>  c) použití náhradních roztoků   Výskyt potransfuzních reakcí (%) v závislosti na použití náhradních roztoků u trombocytů ve FN Brno</vt:lpstr>
      <vt:lpstr> d) restriktivní transfuzní politika Spotřeba plazmy a fibrinogenu: KARIM FN Brno</vt:lpstr>
      <vt:lpstr>Transfuze od pokrevních příbuzných se obvykle nedoporučují pro:</vt:lpstr>
      <vt:lpstr>Indikace pro podání transfuze od dárce příbuzného s příjemcem:</vt:lpstr>
      <vt:lpstr>Potransfuzní reakce: </vt:lpstr>
      <vt:lpstr>Procesní chyby – častá příčina</vt:lpstr>
      <vt:lpstr>Akutní hemolytická</vt:lpstr>
      <vt:lpstr>Pozdní hemolytická</vt:lpstr>
      <vt:lpstr>Febrilní nehemolytická</vt:lpstr>
      <vt:lpstr>Bakteriálně toxická</vt:lpstr>
      <vt:lpstr>Alergická a anafylaktická</vt:lpstr>
      <vt:lpstr>TRALI (Transfusion Related Acute Lung Injury)</vt:lpstr>
      <vt:lpstr>TRALI</vt:lpstr>
      <vt:lpstr>TA – GvHD (Transfusion-associated Graft versus Host disease)</vt:lpstr>
      <vt:lpstr>TACO (transfusion associated circulatory overload)</vt:lpstr>
      <vt:lpstr>Hypotermie</vt:lpstr>
      <vt:lpstr>Hyperkalemie</vt:lpstr>
      <vt:lpstr>Potransfuzní purpura</vt:lpstr>
      <vt:lpstr>Potransfuzní hemosideróza</vt:lpstr>
      <vt:lpstr>TANEC Transfusion-associated necrotising enterocolitis</vt:lpstr>
      <vt:lpstr>TANEC</vt:lpstr>
      <vt:lpstr>TANEC </vt:lpstr>
      <vt:lpstr>Materiál pro vyšetření potransfuzní reakce</vt:lpstr>
      <vt:lpstr>Závěr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Hemoterapie</dc:title>
  <dc:creator>Lejdarova Hana</dc:creator>
  <cp:lastModifiedBy>Lejdarova Hana</cp:lastModifiedBy>
  <cp:revision>90</cp:revision>
  <cp:lastPrinted>2015-11-23T19:02:56Z</cp:lastPrinted>
  <dcterms:created xsi:type="dcterms:W3CDTF">2015-08-06T08:30:02Z</dcterms:created>
  <dcterms:modified xsi:type="dcterms:W3CDTF">2017-11-08T11:52:07Z</dcterms:modified>
</cp:coreProperties>
</file>