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FDB2FA-5D04-4662-A86B-AB1B511FD1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CDAA7B2-4565-4CB4-A63C-55130D7D38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D132AB-0DE0-4FA4-9E29-6C17D1C04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EAD60-7DEA-44A1-8A25-59CDE6A15E7C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2C5C0F-011E-42F3-9491-D94CC17C9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E4AFF2-83DA-48A0-8926-CC3527E60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DC-8F1A-4EDC-94D5-7C1D089305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085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4A2668-4341-4247-8BBF-098BB6874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F226B2-2C6D-414E-A9AA-5C855CB905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E7EA7D-8CEC-4154-A603-EAB26710E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EAD60-7DEA-44A1-8A25-59CDE6A15E7C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0E7E51-3A17-4C24-BED0-C63FDDDF6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71E41A-0F97-45DB-89C4-49582BFC9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DC-8F1A-4EDC-94D5-7C1D089305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604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0B3C8D5-870C-4EC8-B465-8B3A6835DE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0388DA5-B76A-4979-B733-00C19A8160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8AF442-2436-4D35-9F3C-6EB53199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EAD60-7DEA-44A1-8A25-59CDE6A15E7C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5E194B-F402-46AD-B749-4CF19AA44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3CF650-5960-4AE4-A686-24974F19F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DC-8F1A-4EDC-94D5-7C1D089305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521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DBBB1-8691-42D4-8192-AE4046423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ED2FC2-C334-49DC-8C94-BBD800C81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481627-F82E-4D37-8C69-C30634E47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EAD60-7DEA-44A1-8A25-59CDE6A15E7C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7923AE-5632-4B7D-84BD-83C56F270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031602-2D8C-4E61-B011-36210661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DC-8F1A-4EDC-94D5-7C1D089305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566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775D42-3ECD-4540-9559-A332B9774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E9A98DA-155C-4A12-B6FD-BF33A66B9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3151E4-BA53-4BFB-A335-FD4935149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EAD60-7DEA-44A1-8A25-59CDE6A15E7C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C52DCC-954A-4314-9876-E66E22969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C79291-1330-4BE4-BA10-529801E63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DC-8F1A-4EDC-94D5-7C1D089305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200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5A934C-0E16-4859-83FB-0D28D058B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5D3122-AF9D-4C8C-AE4E-B8DB6C5E5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75A4ED5-D8DB-4640-8CAD-CEEA12B2F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499CE4-4D3A-4AEB-82A7-74E713B55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EAD60-7DEA-44A1-8A25-59CDE6A15E7C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1980327-22A1-43C3-8F71-017028C2C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40CDAF-DFA7-460C-BB1D-49FE15994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DC-8F1A-4EDC-94D5-7C1D089305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87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CE452-2C1B-4A43-A8BD-B40C9DC64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1F36FC3-8C61-4A88-BEEA-C87E60208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165C20A-9E0C-419D-8E8E-A3EBD39CAB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C092DEE-BE53-4355-9F93-AB45E40BD0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6B25E8A-AB2C-4582-BA77-819EC7CCBF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29E8F5D-7A61-48E3-B408-77105E2CC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EAD60-7DEA-44A1-8A25-59CDE6A15E7C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27BF86D-F0AC-4A04-8752-8FE9DF944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D5DA386-1933-4A3D-B700-2E2733878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DC-8F1A-4EDC-94D5-7C1D089305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555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C51FBB-BAAD-4514-BD4A-0B5E82D34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F559374-C338-4056-9FB3-844A9AE58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EAD60-7DEA-44A1-8A25-59CDE6A15E7C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2A367E1-44CF-4DBC-BA62-3750FB810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726D168-E9FE-4322-9F06-F9A4D8047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DC-8F1A-4EDC-94D5-7C1D089305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17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FD5F00C-201A-482D-8BD7-B85FC018E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EAD60-7DEA-44A1-8A25-59CDE6A15E7C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A04142-A2D6-464B-8C21-A5308243A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DC64057-4E90-4EB0-88B9-15B32601A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DC-8F1A-4EDC-94D5-7C1D089305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76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C4AC1A-B057-4668-8774-9B8EF82F5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FD0BA8-DA1C-4784-ABD9-46054C4CB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3F1AF3D-6F14-40F9-A665-654FEA1A94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313C0D-28B6-40C0-BCAD-BB35730D5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EAD60-7DEA-44A1-8A25-59CDE6A15E7C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A40D19-FCA1-47B2-BD8A-BA4A2191E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360A20D-1BAB-4CE7-8945-D7DDE425C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DC-8F1A-4EDC-94D5-7C1D089305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243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EECA36-74EF-4893-BCEC-764D0E86F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91096AD-1FE2-44F1-9A5D-719C9D650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05EC9A3-5293-4EDB-B71D-0A0554125A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6DDFC9-1BCA-4DAE-AEEA-EA6BFC1CE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EAD60-7DEA-44A1-8A25-59CDE6A15E7C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44A435-C9A0-40E2-B942-74251591B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C5004F-A8ED-40EB-8B95-6906EF97B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84DDC-8F1A-4EDC-94D5-7C1D089305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41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99A9951-EE80-4B2B-930A-E49E81418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BD37959-80CB-4C62-8D1F-E005DAA35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4A9AFB-B42E-4026-BAD8-CAB4A66E50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EAD60-7DEA-44A1-8A25-59CDE6A15E7C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6EBCA6-4D41-43F6-ADA0-B5BABF7CAC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84668F-ACE6-4CC6-93A0-AB8AD7EEAD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84DDC-8F1A-4EDC-94D5-7C1D089305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57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D04131-4A79-42A6-8C90-E0A1291FCD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Úvod do měření teploty těla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506CF5-6E81-4F92-BA77-81D68FF511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Škorpíková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0897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E5C13-D7EB-4D86-AAB2-E7F2424ED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B80CB6-72ED-49AD-AEE2-B10A8C04C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Planckův vyzařovací zákon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sz="2400" i="1" dirty="0"/>
              <a:t>záření o frekvenci f může být vyzařováno  nebo pohlcováno pouze po kvantech energie o velikosti E= </a:t>
            </a:r>
            <a:r>
              <a:rPr lang="cs-CZ" sz="2400" i="1" dirty="0" err="1"/>
              <a:t>hf</a:t>
            </a:r>
            <a:r>
              <a:rPr lang="cs-CZ" sz="2400" i="1" dirty="0"/>
              <a:t>  , kde h je Planckova konstanta.</a:t>
            </a:r>
          </a:p>
          <a:p>
            <a:pPr marL="0" indent="0">
              <a:buNone/>
            </a:pPr>
            <a:r>
              <a:rPr lang="cs-CZ" sz="2400" i="1" dirty="0"/>
              <a:t>E</a:t>
            </a:r>
            <a:r>
              <a:rPr lang="cs-CZ" sz="1100" i="1" dirty="0"/>
              <a:t>0</a:t>
            </a:r>
            <a:r>
              <a:rPr lang="el-GR" sz="1100" i="1" dirty="0"/>
              <a:t>λ</a:t>
            </a:r>
            <a:r>
              <a:rPr lang="cs-CZ" sz="1100" i="1" dirty="0"/>
              <a:t>   </a:t>
            </a:r>
            <a:r>
              <a:rPr lang="cs-CZ" sz="2400" i="1" dirty="0"/>
              <a:t>= c</a:t>
            </a:r>
            <a:r>
              <a:rPr lang="cs-CZ" sz="2400" i="1" baseline="-25000" dirty="0"/>
              <a:t>1</a:t>
            </a:r>
            <a:r>
              <a:rPr lang="cs-CZ" sz="2400" i="1" dirty="0"/>
              <a:t>. </a:t>
            </a:r>
            <a:r>
              <a:rPr lang="el-GR" sz="2400" i="1" dirty="0"/>
              <a:t>λ</a:t>
            </a:r>
            <a:r>
              <a:rPr lang="cs-CZ" sz="2400" i="1" baseline="30000" dirty="0"/>
              <a:t>-5</a:t>
            </a:r>
            <a:r>
              <a:rPr lang="cs-CZ" sz="2400" i="1" dirty="0"/>
              <a:t> / e </a:t>
            </a:r>
            <a:r>
              <a:rPr lang="cs-CZ" sz="2400" i="1" baseline="30000" dirty="0"/>
              <a:t>(c2/</a:t>
            </a:r>
            <a:r>
              <a:rPr lang="el-GR" sz="2400" i="1" baseline="30000" dirty="0"/>
              <a:t>λ</a:t>
            </a:r>
            <a:r>
              <a:rPr lang="cs-CZ" sz="2400" i="1" baseline="30000" dirty="0"/>
              <a:t> T - 1)</a:t>
            </a:r>
          </a:p>
          <a:p>
            <a:pPr marL="0" indent="0">
              <a:buNone/>
            </a:pPr>
            <a:r>
              <a:rPr lang="cs-CZ" sz="1800" i="1" dirty="0"/>
              <a:t>kde</a:t>
            </a:r>
            <a:r>
              <a:rPr lang="cs-CZ" sz="2400" i="1" dirty="0"/>
              <a:t> E</a:t>
            </a:r>
            <a:r>
              <a:rPr lang="cs-CZ" sz="2400" i="1" baseline="-25000" dirty="0"/>
              <a:t>0</a:t>
            </a:r>
            <a:r>
              <a:rPr lang="el-GR" sz="2400" i="1" baseline="-25000" dirty="0"/>
              <a:t>λ</a:t>
            </a:r>
            <a:r>
              <a:rPr lang="cs-CZ" sz="2400" i="1" baseline="-25000" dirty="0"/>
              <a:t>  </a:t>
            </a:r>
            <a:r>
              <a:rPr lang="cs-CZ" i="1" baseline="-25000" dirty="0"/>
              <a:t> </a:t>
            </a:r>
            <a:r>
              <a:rPr lang="cs-CZ" sz="1800" i="1" dirty="0"/>
              <a:t> je spektrální hustota zářivého toku černých objektů do poloprostoru </a:t>
            </a:r>
          </a:p>
          <a:p>
            <a:pPr marL="0" indent="0">
              <a:buNone/>
            </a:pPr>
            <a:r>
              <a:rPr lang="cs-CZ" sz="1800" i="1" dirty="0"/>
              <a:t>T je teplota objektu   je vlnová délka záření</a:t>
            </a:r>
          </a:p>
          <a:p>
            <a:pPr marL="0" indent="0">
              <a:buNone/>
            </a:pPr>
            <a:r>
              <a:rPr lang="cs-CZ" sz="1800" i="1" dirty="0"/>
              <a:t>  c</a:t>
            </a:r>
            <a:r>
              <a:rPr lang="cs-CZ" sz="1800" i="1" baseline="-25000" dirty="0"/>
              <a:t>1 </a:t>
            </a:r>
            <a:r>
              <a:rPr lang="cs-CZ" sz="1800" i="1" dirty="0"/>
              <a:t>– 3,74.10 </a:t>
            </a:r>
            <a:r>
              <a:rPr lang="cs-CZ" sz="1800" i="1" baseline="30000" dirty="0"/>
              <a:t>-16 </a:t>
            </a:r>
            <a:r>
              <a:rPr lang="cs-CZ" sz="1800" i="1" dirty="0"/>
              <a:t>W . m</a:t>
            </a:r>
            <a:r>
              <a:rPr lang="cs-CZ" sz="1800" i="1" baseline="30000" dirty="0"/>
              <a:t>-2</a:t>
            </a:r>
          </a:p>
          <a:p>
            <a:pPr marL="0" indent="0">
              <a:buNone/>
            </a:pPr>
            <a:r>
              <a:rPr lang="cs-CZ" sz="1800" i="1" dirty="0"/>
              <a:t>  c</a:t>
            </a:r>
            <a:r>
              <a:rPr lang="cs-CZ" sz="1800" i="1" baseline="-25000" dirty="0"/>
              <a:t>2 </a:t>
            </a:r>
            <a:r>
              <a:rPr lang="cs-CZ" sz="1800" i="1" dirty="0"/>
              <a:t>– 1,44.10</a:t>
            </a:r>
            <a:r>
              <a:rPr lang="cs-CZ" sz="1800" i="1" baseline="30000" dirty="0"/>
              <a:t>-2</a:t>
            </a:r>
            <a:r>
              <a:rPr lang="cs-CZ" sz="1800" i="1" dirty="0"/>
              <a:t> </a:t>
            </a:r>
            <a:r>
              <a:rPr lang="cs-CZ" sz="1800" i="1" dirty="0" err="1"/>
              <a:t>K.m</a:t>
            </a:r>
            <a:endParaRPr lang="cs-CZ" sz="1800" i="1" dirty="0"/>
          </a:p>
          <a:p>
            <a:pPr marL="0" indent="0">
              <a:buNone/>
            </a:pPr>
            <a:endParaRPr lang="cs-CZ" sz="1800" i="1" baseline="-25000" dirty="0"/>
          </a:p>
          <a:p>
            <a:pPr marL="0" indent="0">
              <a:buNone/>
            </a:pPr>
            <a:r>
              <a:rPr lang="cs-CZ" sz="1800" i="1" dirty="0"/>
              <a:t>(se zvětšující se teplotou zdroje se zvětšuje spektrální hustota zářivého toku dokonale černého tělesa ) </a:t>
            </a:r>
          </a:p>
          <a:p>
            <a:pPr marL="0" indent="0">
              <a:buNone/>
            </a:pP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555282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4F63CD-E834-4C67-86EF-809EFA953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100" dirty="0"/>
              <a:t>zákony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54AF3D-B839-4FF9-B05B-27F47EC2A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err="1"/>
              <a:t>Wienův</a:t>
            </a:r>
            <a:r>
              <a:rPr lang="cs-CZ" i="1" dirty="0"/>
              <a:t> zákon posunu </a:t>
            </a:r>
          </a:p>
          <a:p>
            <a:pPr marL="0" indent="0">
              <a:buNone/>
            </a:pPr>
            <a:r>
              <a:rPr lang="cs-CZ" i="1" dirty="0"/>
              <a:t>  </a:t>
            </a:r>
            <a:r>
              <a:rPr lang="cs-CZ" sz="2400" i="1" dirty="0"/>
              <a:t>Maximální hodnota spektrální hustoty zářivého toku se s rostoucí teplotou posouvá ke kratším vlnovým délkám</a:t>
            </a:r>
          </a:p>
          <a:p>
            <a:pPr marL="0" indent="0">
              <a:buNone/>
            </a:pPr>
            <a:r>
              <a:rPr lang="cs-CZ" sz="2400" i="1" dirty="0"/>
              <a:t>        </a:t>
            </a:r>
            <a:r>
              <a:rPr lang="cs-CZ" sz="2400" i="1" dirty="0" err="1"/>
              <a:t>λ</a:t>
            </a:r>
            <a:r>
              <a:rPr lang="cs-CZ" sz="2400" i="1" baseline="-25000" dirty="0" err="1"/>
              <a:t>max</a:t>
            </a:r>
            <a:r>
              <a:rPr lang="cs-CZ" sz="2400" i="1" dirty="0"/>
              <a:t> . T = 2,8978 . 10 </a:t>
            </a:r>
            <a:r>
              <a:rPr lang="cs-CZ" sz="2400" i="1" baseline="30000" dirty="0"/>
              <a:t>-3    </a:t>
            </a:r>
            <a:r>
              <a:rPr lang="cs-CZ" sz="2400" i="1" dirty="0" err="1"/>
              <a:t>mK</a:t>
            </a:r>
            <a:r>
              <a:rPr lang="cs-CZ" sz="2400" i="1" baseline="30000" dirty="0"/>
              <a:t> </a:t>
            </a:r>
          </a:p>
          <a:p>
            <a:pPr marL="0" indent="0">
              <a:buNone/>
            </a:pPr>
            <a:r>
              <a:rPr lang="cs-CZ" sz="1800" i="1" dirty="0"/>
              <a:t>   kde </a:t>
            </a:r>
            <a:r>
              <a:rPr lang="cs-CZ" sz="1800" i="1" dirty="0" err="1"/>
              <a:t>λ</a:t>
            </a:r>
            <a:r>
              <a:rPr lang="cs-CZ" sz="1800" i="1" baseline="-25000" dirty="0" err="1"/>
              <a:t>max</a:t>
            </a:r>
            <a:r>
              <a:rPr lang="cs-CZ" sz="1800" i="1" baseline="-25000" dirty="0"/>
              <a:t>  </a:t>
            </a:r>
            <a:r>
              <a:rPr lang="cs-CZ" sz="1800" i="1" dirty="0"/>
              <a:t> je maximální vlnová délka pro vyzařování     </a:t>
            </a:r>
          </a:p>
          <a:p>
            <a:pPr marL="0" indent="0">
              <a:buNone/>
            </a:pPr>
            <a:r>
              <a:rPr lang="cs-CZ" i="1" dirty="0"/>
              <a:t>První </a:t>
            </a:r>
            <a:r>
              <a:rPr lang="cs-CZ" i="1" dirty="0" err="1"/>
              <a:t>Kirchhoffův</a:t>
            </a:r>
            <a:r>
              <a:rPr lang="cs-CZ" i="1" dirty="0"/>
              <a:t> zákon </a:t>
            </a:r>
          </a:p>
          <a:p>
            <a:pPr marL="0" indent="0">
              <a:buNone/>
            </a:pPr>
            <a:r>
              <a:rPr lang="cs-CZ" sz="2400" i="1" dirty="0"/>
              <a:t> Zabývá se interakcí záření s objektem a udává, že součet </a:t>
            </a:r>
            <a:r>
              <a:rPr lang="cs-CZ" sz="2400" i="1" dirty="0" err="1"/>
              <a:t>reflektance</a:t>
            </a:r>
            <a:r>
              <a:rPr lang="cs-CZ" sz="2400" i="1" dirty="0"/>
              <a:t> r, absorbance a </a:t>
            </a:r>
            <a:r>
              <a:rPr lang="cs-CZ" sz="2400" i="1" dirty="0" err="1"/>
              <a:t>a</a:t>
            </a:r>
            <a:r>
              <a:rPr lang="cs-CZ" sz="2400" i="1" dirty="0"/>
              <a:t> transmitance t daného objektu je vždy roven jedné</a:t>
            </a:r>
          </a:p>
          <a:p>
            <a:pPr marL="0" indent="0">
              <a:buNone/>
            </a:pPr>
            <a:r>
              <a:rPr lang="cs-CZ" sz="2400" i="1" dirty="0"/>
              <a:t>          r + a + t = 1</a:t>
            </a:r>
          </a:p>
        </p:txBody>
      </p:sp>
    </p:spTree>
    <p:extLst>
      <p:ext uri="{BB962C8B-B14F-4D97-AF65-F5344CB8AC3E}">
        <p14:creationId xmlns:p14="http://schemas.microsoft.com/office/powerpoint/2010/main" val="2834090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05E2BF-D666-4B47-A593-1596BBEB2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100" dirty="0"/>
              <a:t>Zákon</a:t>
            </a:r>
            <a:br>
              <a:rPr lang="cs-CZ" sz="1100" dirty="0"/>
            </a:br>
            <a:endParaRPr lang="cs-CZ" sz="11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F764E4-250B-41D0-A62A-74B09FBC6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Druhý </a:t>
            </a:r>
            <a:r>
              <a:rPr lang="cs-CZ" i="1" dirty="0" err="1"/>
              <a:t>Kirchhoffův</a:t>
            </a:r>
            <a:r>
              <a:rPr lang="cs-CZ" i="1" dirty="0"/>
              <a:t> zákon</a:t>
            </a:r>
          </a:p>
          <a:p>
            <a:pPr marL="0" indent="0">
              <a:buNone/>
            </a:pPr>
            <a:r>
              <a:rPr lang="cs-CZ" sz="2400" i="1" dirty="0"/>
              <a:t>Objekt je tak dokonalým zářičem, jak dovede záření pohlcovat</a:t>
            </a:r>
          </a:p>
          <a:p>
            <a:pPr marL="0" indent="0">
              <a:buNone/>
            </a:pPr>
            <a:r>
              <a:rPr lang="cs-CZ" dirty="0"/>
              <a:t>     ϵ = a</a:t>
            </a:r>
          </a:p>
          <a:p>
            <a:pPr marL="0" indent="0">
              <a:buNone/>
            </a:pPr>
            <a:r>
              <a:rPr lang="cs-CZ" b="1" i="1" dirty="0"/>
              <a:t>Infračervené záření vyzařované lidským tělem</a:t>
            </a:r>
          </a:p>
          <a:p>
            <a:pPr marL="0" indent="0">
              <a:buNone/>
            </a:pPr>
            <a:r>
              <a:rPr lang="cs-CZ" sz="1800" i="1" dirty="0"/>
              <a:t>Suchý neochlupený rovinný povrch těla v oblasti nad 6 µm chová téměř jako černé těleso. Pro přesná měření jej považujeme za šedý zářič s </a:t>
            </a:r>
            <a:r>
              <a:rPr lang="el-GR" sz="1800" i="1" dirty="0"/>
              <a:t>ϵ</a:t>
            </a:r>
            <a:r>
              <a:rPr lang="cs-CZ" sz="1800" i="1" dirty="0"/>
              <a:t> = 0,98 až 0,99. Jako </a:t>
            </a:r>
            <a:r>
              <a:rPr lang="cs-CZ" sz="1800" i="1" dirty="0" err="1"/>
              <a:t>sselektivní</a:t>
            </a:r>
            <a:r>
              <a:rPr lang="cs-CZ" sz="1800" i="1" dirty="0"/>
              <a:t> zářič se tělo chová ve spektrální </a:t>
            </a:r>
            <a:r>
              <a:rPr lang="cs-CZ" sz="1800" i="1" dirty="0" err="1"/>
              <a:t>intrvalu</a:t>
            </a:r>
            <a:r>
              <a:rPr lang="cs-CZ" sz="1800" i="1" dirty="0"/>
              <a:t> 3 – 6µm.</a:t>
            </a:r>
          </a:p>
          <a:p>
            <a:pPr marL="0" indent="0">
              <a:buNone/>
            </a:pPr>
            <a:r>
              <a:rPr lang="cs-CZ" sz="2000" i="1" dirty="0"/>
              <a:t>Vnitřní faktory</a:t>
            </a:r>
          </a:p>
          <a:p>
            <a:pPr marL="0" indent="0">
              <a:buNone/>
            </a:pPr>
            <a:r>
              <a:rPr lang="cs-CZ" sz="1800" i="1" dirty="0"/>
              <a:t>Základem je látková a energetická výměna. Regulace ztrát tepla je tvořena</a:t>
            </a:r>
          </a:p>
          <a:p>
            <a:pPr marL="0" indent="0">
              <a:buNone/>
            </a:pPr>
            <a:r>
              <a:rPr lang="cs-CZ" sz="1800" i="1" dirty="0"/>
              <a:t>fyzikální termoregulací a regulací tvorby tepla chemickou termoregulací.</a:t>
            </a:r>
          </a:p>
        </p:txBody>
      </p:sp>
    </p:spTree>
    <p:extLst>
      <p:ext uri="{BB962C8B-B14F-4D97-AF65-F5344CB8AC3E}">
        <p14:creationId xmlns:p14="http://schemas.microsoft.com/office/powerpoint/2010/main" val="1880716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941198-B9B2-4F30-80D9-62843B023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Infračervené záření vyzařované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76CB23-183F-4F70-9AB4-DF136B355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i="1" dirty="0"/>
              <a:t>Vnější faktory</a:t>
            </a:r>
          </a:p>
          <a:p>
            <a:pPr marL="0" indent="0">
              <a:buNone/>
            </a:pPr>
            <a:r>
              <a:rPr lang="cs-CZ" sz="2000" i="1" dirty="0"/>
              <a:t>Pro vlastnosti snímaného povrchu – kůži  platí, že v tomto spektrálním intervalu nad  6 µm ( </a:t>
            </a:r>
            <a:r>
              <a:rPr lang="el-GR" sz="2000" i="1" dirty="0"/>
              <a:t>ϵ</a:t>
            </a:r>
            <a:r>
              <a:rPr lang="cs-CZ" sz="2000" i="1" dirty="0"/>
              <a:t>= 0,98 - 0,99) není pro infračervené záření transparentní, lze ji považovat za matný materiál s koeficientem reflexe 1 až 2% a  může částečně ovlivnit obraz teplotního reliéfu kůže.</a:t>
            </a:r>
          </a:p>
          <a:p>
            <a:pPr marL="0" indent="0">
              <a:buNone/>
            </a:pPr>
            <a:r>
              <a:rPr lang="cs-CZ" sz="2000" i="1" dirty="0"/>
              <a:t>Značný význam má teplota vnějšího prostředí</a:t>
            </a:r>
          </a:p>
          <a:p>
            <a:pPr>
              <a:buFontTx/>
              <a:buChar char="-"/>
            </a:pPr>
            <a:r>
              <a:rPr lang="cs-CZ" sz="2000" i="1" dirty="0"/>
              <a:t>neutrální prostředí</a:t>
            </a:r>
          </a:p>
          <a:p>
            <a:pPr>
              <a:buFontTx/>
              <a:buChar char="-"/>
            </a:pPr>
            <a:r>
              <a:rPr lang="cs-CZ" sz="2000" i="1" dirty="0"/>
              <a:t>-chladné prostředí</a:t>
            </a:r>
          </a:p>
          <a:p>
            <a:pPr>
              <a:buFontTx/>
              <a:buChar char="-"/>
            </a:pPr>
            <a:r>
              <a:rPr lang="cs-CZ" sz="2000" i="1" dirty="0"/>
              <a:t>-teplé prostředí</a:t>
            </a:r>
          </a:p>
          <a:p>
            <a:pPr marL="0" indent="0">
              <a:buNone/>
            </a:pPr>
            <a:r>
              <a:rPr lang="cs-CZ" sz="2000" i="1" dirty="0"/>
              <a:t>/ proudění vzduchu, vlhkost/</a:t>
            </a:r>
          </a:p>
        </p:txBody>
      </p:sp>
    </p:spTree>
    <p:extLst>
      <p:ext uri="{BB962C8B-B14F-4D97-AF65-F5344CB8AC3E}">
        <p14:creationId xmlns:p14="http://schemas.microsoft.com/office/powerpoint/2010/main" val="1542957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3D48E-C33D-4EF4-891B-2513EDB5F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Detektory infračerveného záření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D6A2A3-151A-4B9D-A9C8-83755CC9C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Detektory rozdělujeme z hlediska principů detekce na dva základní typy:</a:t>
            </a:r>
          </a:p>
          <a:p>
            <a:pPr marL="0" indent="0">
              <a:buNone/>
            </a:pPr>
            <a:r>
              <a:rPr lang="cs-CZ" sz="2000" i="1" dirty="0"/>
              <a:t>Tepelné detektory - </a:t>
            </a:r>
            <a:r>
              <a:rPr lang="cs-CZ" sz="1800" i="1" dirty="0"/>
              <a:t>nejpoužívanější bolometrické detektory, kdy se elektrický odpor bolometru mění v závislosti na zvýšení teploty materiálu. Vlastnost určuje teplotní součinitel odporu- vysoká tepelná vodivost a nejmenší tepelná kapacita.</a:t>
            </a:r>
          </a:p>
          <a:p>
            <a:pPr marL="0" indent="0">
              <a:buNone/>
            </a:pPr>
            <a:r>
              <a:rPr lang="cs-CZ" sz="2000" i="1" dirty="0"/>
              <a:t>Fotonové detektory - </a:t>
            </a:r>
            <a:r>
              <a:rPr lang="cs-CZ" sz="1800" i="1" dirty="0"/>
              <a:t>pracují na principu vnitřního fotoelektrického jevu (polovodičový materiál - </a:t>
            </a:r>
            <a:r>
              <a:rPr lang="cs-CZ" sz="1800" i="1" dirty="0" err="1"/>
              <a:t>PbS</a:t>
            </a:r>
            <a:r>
              <a:rPr lang="cs-CZ" sz="1800" i="1" dirty="0"/>
              <a:t>, </a:t>
            </a:r>
            <a:r>
              <a:rPr lang="cs-CZ" sz="1800" i="1" dirty="0" err="1"/>
              <a:t>PbSe</a:t>
            </a:r>
            <a:r>
              <a:rPr lang="cs-CZ" sz="1800" i="1" dirty="0"/>
              <a:t>, Si/</a:t>
            </a:r>
            <a:r>
              <a:rPr lang="cs-CZ" sz="1800" i="1" dirty="0" err="1"/>
              <a:t>Ga</a:t>
            </a:r>
            <a:r>
              <a:rPr lang="cs-CZ" sz="1800" i="1" dirty="0"/>
              <a:t>, Si/In ). </a:t>
            </a:r>
            <a:r>
              <a:rPr lang="cs-CZ" sz="1800" i="1" dirty="0" err="1"/>
              <a:t>Vyhoda</a:t>
            </a:r>
            <a:r>
              <a:rPr lang="cs-CZ" sz="1800" i="1" dirty="0"/>
              <a:t> – jsou citlivější, než tepelné. Nevýhoda- vyžadují chlazení.</a:t>
            </a:r>
          </a:p>
          <a:p>
            <a:pPr marL="0" indent="0">
              <a:buNone/>
            </a:pPr>
            <a:endParaRPr lang="cs-CZ" sz="1800" i="1" dirty="0"/>
          </a:p>
          <a:p>
            <a:pPr marL="0" indent="0">
              <a:buNone/>
            </a:pPr>
            <a:r>
              <a:rPr lang="cs-CZ" i="1" dirty="0"/>
              <a:t> Pyrometrie</a:t>
            </a:r>
          </a:p>
          <a:p>
            <a:pPr marL="0" indent="0">
              <a:buNone/>
            </a:pPr>
            <a:r>
              <a:rPr lang="cs-CZ" sz="1800" i="1" dirty="0"/>
              <a:t>Pyrometry jsou veškeré bezdotykové přístroje, které zachycují a měří termální radiaci emitovanou zkoumaným objektem za účelem zjištění teploty jeho povrchu.</a:t>
            </a:r>
          </a:p>
          <a:p>
            <a:pPr marL="0" indent="0">
              <a:buNone/>
            </a:pPr>
            <a:r>
              <a:rPr lang="cs-CZ" sz="1800" i="1" dirty="0"/>
              <a:t>Skládá se z optické soustavy, detektoru a elektronických obvodů. Výstupní hodnota </a:t>
            </a:r>
            <a:r>
              <a:rPr lang="cs-CZ" sz="1800" i="1" dirty="0" err="1"/>
              <a:t>detektoruje</a:t>
            </a:r>
            <a:r>
              <a:rPr lang="cs-CZ" sz="1800" i="1" dirty="0"/>
              <a:t> použita k vypočítání teploty objektu. Infračervené termometry (pyrometry) měří energii na vlnové délce 0,7 – 20 µm.</a:t>
            </a:r>
          </a:p>
          <a:p>
            <a:pPr marL="0" indent="0">
              <a:buNone/>
            </a:pP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2605368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86E7A3-0DC9-4998-981A-B7910C267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800" dirty="0"/>
              <a:t>Pyrometry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CC79AA-79D2-4DB1-B340-CC5029EA2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i="1" dirty="0"/>
              <a:t>Úhrnné pyrometry</a:t>
            </a:r>
          </a:p>
          <a:p>
            <a:pPr marL="0" indent="0">
              <a:buNone/>
            </a:pPr>
            <a:r>
              <a:rPr lang="cs-CZ" sz="1800" dirty="0"/>
              <a:t>jsou to radiační pyrometry vyhodnocující tepelné záření v celém spektru vlnových délek ( optický systém je tvořen soustavou čoček z materiálů se širokým spektrem prostupnosti nebo zrcadlem se širokým spektrem odrazivosti.</a:t>
            </a:r>
          </a:p>
          <a:p>
            <a:pPr marL="0" indent="0">
              <a:buNone/>
            </a:pPr>
            <a:r>
              <a:rPr lang="cs-CZ" sz="2000" i="1" dirty="0"/>
              <a:t>Monochromatické pyrometry</a:t>
            </a:r>
          </a:p>
          <a:p>
            <a:pPr marL="0" indent="0">
              <a:buNone/>
            </a:pPr>
            <a:r>
              <a:rPr lang="cs-CZ" sz="1800" dirty="0"/>
              <a:t>je spektrálně selektivní pro velmi úzkou šíři vlnového pásma (</a:t>
            </a:r>
            <a:r>
              <a:rPr lang="el-GR" sz="1800" dirty="0"/>
              <a:t>Δλ</a:t>
            </a:r>
            <a:r>
              <a:rPr lang="cs-CZ" sz="1800" dirty="0"/>
              <a:t>).</a:t>
            </a:r>
          </a:p>
          <a:p>
            <a:pPr marL="0" indent="0">
              <a:buNone/>
            </a:pPr>
            <a:r>
              <a:rPr lang="cs-CZ" sz="2000" i="1" dirty="0"/>
              <a:t>Pásmové pyrometry</a:t>
            </a:r>
          </a:p>
          <a:p>
            <a:pPr marL="0" indent="0">
              <a:buNone/>
            </a:pPr>
            <a:r>
              <a:rPr lang="cs-CZ" sz="1800" dirty="0"/>
              <a:t>jsou spektrálně selektivní , které měří teplotu prostřednictvím záření ve stanoveném pásmu vlnových délek. Používají se tepelné i kvantové detektory.</a:t>
            </a:r>
          </a:p>
          <a:p>
            <a:pPr marL="0" indent="0">
              <a:buNone/>
            </a:pPr>
            <a:r>
              <a:rPr lang="cs-CZ" sz="2000" i="1" dirty="0"/>
              <a:t>Poměrové pyrometry</a:t>
            </a:r>
          </a:p>
          <a:p>
            <a:pPr marL="0" indent="0">
              <a:buNone/>
            </a:pPr>
            <a:r>
              <a:rPr lang="cs-CZ" sz="1800" dirty="0"/>
              <a:t>Měří energii vyzářenou objektem ve dvou úzkých pásmech vlnových délek a počítají poměr těchto dvou energii ( dvoubarevné radiační pyrometry</a:t>
            </a:r>
          </a:p>
        </p:txBody>
      </p:sp>
    </p:spTree>
    <p:extLst>
      <p:ext uri="{BB962C8B-B14F-4D97-AF65-F5344CB8AC3E}">
        <p14:creationId xmlns:p14="http://schemas.microsoft.com/office/powerpoint/2010/main" val="30943173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B6849-D5DC-4A52-8518-340B14D9A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err="1"/>
              <a:t>Termovize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0F88B6-E53A-4A13-A96C-2E5D8BBCA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Přednáška ve studijních materiálech v IS.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263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2B2C3F-F1D6-44D3-81E1-8CC4685AC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Základní pojmy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8C6A10-41E3-4DD2-AF50-3221EB3D4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/>
              <a:t>Teplota   </a:t>
            </a:r>
          </a:p>
          <a:p>
            <a:pPr marL="0" indent="0">
              <a:buNone/>
            </a:pPr>
            <a:r>
              <a:rPr lang="cs-CZ" sz="2400" dirty="0"/>
              <a:t>Teplo  </a:t>
            </a:r>
            <a:endParaRPr lang="cs-CZ" dirty="0"/>
          </a:p>
          <a:p>
            <a:r>
              <a:rPr lang="cs-CZ" dirty="0"/>
              <a:t>Teplotní stupnice – definice na základě účinnosti vratného </a:t>
            </a:r>
            <a:r>
              <a:rPr lang="cs-CZ" dirty="0" err="1"/>
              <a:t>Carnotova</a:t>
            </a:r>
            <a:r>
              <a:rPr lang="cs-CZ" dirty="0"/>
              <a:t> cyklu </a:t>
            </a:r>
          </a:p>
          <a:p>
            <a:pPr marL="0" indent="0">
              <a:buNone/>
            </a:pPr>
            <a:r>
              <a:rPr lang="cs-CZ" dirty="0"/>
              <a:t>ϰ = Q</a:t>
            </a:r>
            <a:r>
              <a:rPr lang="cs-CZ" sz="1100" dirty="0"/>
              <a:t>2</a:t>
            </a:r>
            <a:r>
              <a:rPr lang="cs-CZ" dirty="0"/>
              <a:t> - Q</a:t>
            </a:r>
            <a:r>
              <a:rPr lang="cs-CZ" sz="1100" dirty="0"/>
              <a:t>1</a:t>
            </a:r>
            <a:r>
              <a:rPr lang="cs-CZ" dirty="0"/>
              <a:t>/Q</a:t>
            </a:r>
            <a:r>
              <a:rPr lang="cs-CZ" sz="1100" dirty="0"/>
              <a:t>2</a:t>
            </a:r>
            <a:r>
              <a:rPr lang="cs-CZ" dirty="0"/>
              <a:t> = T</a:t>
            </a:r>
            <a:r>
              <a:rPr lang="cs-CZ" sz="1100" dirty="0"/>
              <a:t>2</a:t>
            </a:r>
            <a:r>
              <a:rPr lang="cs-CZ" dirty="0"/>
              <a:t> - T</a:t>
            </a:r>
            <a:r>
              <a:rPr lang="cs-CZ" sz="1100" dirty="0"/>
              <a:t>1</a:t>
            </a:r>
            <a:r>
              <a:rPr lang="cs-CZ" dirty="0"/>
              <a:t>/T</a:t>
            </a:r>
            <a:r>
              <a:rPr lang="cs-CZ" sz="1100" dirty="0"/>
              <a:t>2</a:t>
            </a:r>
          </a:p>
          <a:p>
            <a:pPr marL="0" indent="0">
              <a:buNone/>
            </a:pPr>
            <a:r>
              <a:rPr lang="cs-CZ" sz="2400" dirty="0"/>
              <a:t>ϰ  účinnost cyklu</a:t>
            </a:r>
          </a:p>
          <a:p>
            <a:pPr marL="0" indent="0">
              <a:buNone/>
            </a:pPr>
            <a:r>
              <a:rPr lang="cs-CZ" sz="2400" dirty="0"/>
              <a:t>T termodynamická teplota</a:t>
            </a:r>
          </a:p>
          <a:p>
            <a:pPr marL="0" indent="0">
              <a:buNone/>
            </a:pPr>
            <a:r>
              <a:rPr lang="cs-CZ" sz="2400" dirty="0"/>
              <a:t>Q</a:t>
            </a:r>
            <a:r>
              <a:rPr lang="cs-CZ" sz="1100" dirty="0"/>
              <a:t>2</a:t>
            </a:r>
            <a:r>
              <a:rPr lang="cs-CZ" sz="2400" dirty="0"/>
              <a:t>  odebrané teplo teploměrné lázni  z lázně s teplotou T</a:t>
            </a:r>
            <a:r>
              <a:rPr lang="cs-CZ" sz="1100" dirty="0"/>
              <a:t>2</a:t>
            </a:r>
          </a:p>
          <a:p>
            <a:pPr marL="0" indent="0">
              <a:buNone/>
            </a:pPr>
            <a:r>
              <a:rPr lang="cs-CZ" sz="2400" dirty="0"/>
              <a:t>Q</a:t>
            </a:r>
            <a:r>
              <a:rPr lang="cs-CZ" sz="1100" dirty="0"/>
              <a:t>1</a:t>
            </a:r>
            <a:r>
              <a:rPr lang="cs-CZ" sz="2400" dirty="0"/>
              <a:t>  odebrané teplo teploměrné lázni  z lázně s teplotou T</a:t>
            </a:r>
            <a:r>
              <a:rPr lang="cs-CZ" sz="1100" dirty="0"/>
              <a:t>1</a:t>
            </a:r>
          </a:p>
          <a:p>
            <a:pPr marL="0" indent="0">
              <a:buNone/>
            </a:pPr>
            <a:r>
              <a:rPr lang="cs-CZ" sz="2600" dirty="0"/>
              <a:t> přičemž platí T</a:t>
            </a:r>
            <a:r>
              <a:rPr lang="cs-CZ" sz="1200" dirty="0"/>
              <a:t>2</a:t>
            </a:r>
            <a:r>
              <a:rPr lang="cs-CZ" sz="2600" dirty="0"/>
              <a:t>  &gt; T</a:t>
            </a:r>
            <a:r>
              <a:rPr lang="cs-CZ" sz="1200" dirty="0"/>
              <a:t>1</a:t>
            </a:r>
          </a:p>
          <a:p>
            <a:pPr marL="0" indent="0">
              <a:buNone/>
            </a:pPr>
            <a:endParaRPr lang="cs-CZ" sz="1100" dirty="0"/>
          </a:p>
          <a:p>
            <a:pPr marL="0" indent="0">
              <a:buNone/>
            </a:pPr>
            <a:r>
              <a:rPr lang="cs-CZ" sz="11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46555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91B581-3F6A-4D81-8BA3-D47E860DC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100" dirty="0"/>
              <a:t>Základní pojmy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2AFEDA-4C25-486D-822F-BFFB9CED7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V případě ideálního stavu   = 1 potom platí</a:t>
            </a:r>
          </a:p>
          <a:p>
            <a:pPr marL="0" indent="0">
              <a:buNone/>
            </a:pPr>
            <a:r>
              <a:rPr lang="cs-CZ" sz="2400" dirty="0"/>
              <a:t>T</a:t>
            </a:r>
            <a:r>
              <a:rPr lang="cs-CZ" sz="1100" dirty="0"/>
              <a:t>2</a:t>
            </a:r>
            <a:r>
              <a:rPr lang="cs-CZ" sz="2400" dirty="0"/>
              <a:t>/T</a:t>
            </a:r>
            <a:r>
              <a:rPr lang="cs-CZ" sz="1100" dirty="0"/>
              <a:t>1</a:t>
            </a:r>
            <a:r>
              <a:rPr lang="cs-CZ" sz="2400" dirty="0"/>
              <a:t>  = Q</a:t>
            </a:r>
            <a:r>
              <a:rPr lang="cs-CZ" sz="1100" dirty="0"/>
              <a:t>2</a:t>
            </a:r>
            <a:r>
              <a:rPr lang="cs-CZ" sz="2400" dirty="0"/>
              <a:t>/Q</a:t>
            </a:r>
            <a:r>
              <a:rPr lang="cs-CZ" sz="1100" dirty="0"/>
              <a:t>1</a:t>
            </a:r>
          </a:p>
          <a:p>
            <a:pPr marL="0" indent="0">
              <a:buNone/>
            </a:pPr>
            <a:r>
              <a:rPr lang="cs-CZ" sz="2400" dirty="0"/>
              <a:t>Teploměrnou látkou může být plyn pro  který  platí v souladu s </a:t>
            </a:r>
            <a:r>
              <a:rPr lang="cs-CZ" sz="2400" dirty="0" err="1"/>
              <a:t>Carnotovým</a:t>
            </a:r>
            <a:r>
              <a:rPr lang="cs-CZ" sz="2400" dirty="0"/>
              <a:t> cyklem stav. rovnice                                  </a:t>
            </a:r>
          </a:p>
          <a:p>
            <a:pPr marL="0" indent="0">
              <a:buNone/>
            </a:pPr>
            <a:r>
              <a:rPr lang="cs-CZ" sz="2400" dirty="0" err="1"/>
              <a:t>pV</a:t>
            </a:r>
            <a:r>
              <a:rPr lang="cs-CZ" sz="2400" dirty="0"/>
              <a:t> = </a:t>
            </a:r>
            <a:r>
              <a:rPr lang="cs-CZ" sz="2400" dirty="0" err="1"/>
              <a:t>R</a:t>
            </a:r>
            <a:r>
              <a:rPr lang="cs-CZ" sz="1100" dirty="0" err="1"/>
              <a:t>m</a:t>
            </a:r>
            <a:r>
              <a:rPr lang="cs-CZ" sz="2400" dirty="0" err="1"/>
              <a:t>T</a:t>
            </a:r>
            <a:r>
              <a:rPr lang="cs-CZ" sz="2400" dirty="0"/>
              <a:t>       </a:t>
            </a:r>
          </a:p>
          <a:p>
            <a:pPr marL="0" indent="0">
              <a:buNone/>
            </a:pPr>
            <a:r>
              <a:rPr lang="cs-CZ" sz="2400" dirty="0" err="1"/>
              <a:t>R</a:t>
            </a:r>
            <a:r>
              <a:rPr lang="cs-CZ" sz="1100" dirty="0" err="1"/>
              <a:t>m</a:t>
            </a:r>
            <a:r>
              <a:rPr lang="cs-CZ" sz="2400" dirty="0"/>
              <a:t> molární plynová konstanta ,   V objem plynu</a:t>
            </a:r>
          </a:p>
          <a:p>
            <a:pPr marL="0" indent="0">
              <a:buNone/>
            </a:pPr>
            <a:r>
              <a:rPr lang="cs-CZ" sz="2400" dirty="0"/>
              <a:t> pro konstantní objem vyplývá  z rovnice  pro plynový teploměr</a:t>
            </a:r>
          </a:p>
          <a:p>
            <a:pPr marL="0" indent="0">
              <a:buNone/>
            </a:pPr>
            <a:r>
              <a:rPr lang="cs-CZ" sz="2400" dirty="0"/>
              <a:t>T = T</a:t>
            </a:r>
            <a:r>
              <a:rPr lang="cs-CZ" sz="1100" dirty="0"/>
              <a:t>0</a:t>
            </a:r>
            <a:r>
              <a:rPr lang="cs-CZ" sz="2400" dirty="0"/>
              <a:t> p/p</a:t>
            </a:r>
            <a:r>
              <a:rPr lang="cs-CZ" sz="1100" dirty="0"/>
              <a:t>0</a:t>
            </a:r>
            <a:r>
              <a:rPr lang="cs-CZ" sz="2400" dirty="0"/>
              <a:t>     (p</a:t>
            </a:r>
            <a:r>
              <a:rPr lang="cs-CZ" sz="1100" dirty="0"/>
              <a:t>0</a:t>
            </a:r>
            <a:r>
              <a:rPr lang="cs-CZ" sz="2400" dirty="0"/>
              <a:t> = 1,01325.10 </a:t>
            </a:r>
            <a:r>
              <a:rPr lang="cs-CZ" sz="1100" dirty="0"/>
              <a:t>5</a:t>
            </a:r>
            <a:r>
              <a:rPr lang="cs-CZ" sz="2400" dirty="0"/>
              <a:t> Pa, T</a:t>
            </a:r>
            <a:r>
              <a:rPr lang="cs-CZ" sz="1100" dirty="0"/>
              <a:t>0</a:t>
            </a:r>
            <a:r>
              <a:rPr lang="cs-CZ" sz="2400" dirty="0"/>
              <a:t> =273,15 K )</a:t>
            </a:r>
          </a:p>
          <a:p>
            <a:pPr marL="0" indent="0">
              <a:buNone/>
            </a:pPr>
            <a:r>
              <a:rPr lang="cs-CZ" sz="2400" dirty="0"/>
              <a:t>V praxi se využívají různé teplotní stupnice </a:t>
            </a:r>
          </a:p>
        </p:txBody>
      </p:sp>
    </p:spTree>
    <p:extLst>
      <p:ext uri="{BB962C8B-B14F-4D97-AF65-F5344CB8AC3E}">
        <p14:creationId xmlns:p14="http://schemas.microsoft.com/office/powerpoint/2010/main" val="2146276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CA99D5-3DEC-4421-84D6-D10A8FDB1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Teplota lidského těla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95C9C3-98B6-46B3-9CAB-4EAE0CB23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1/ Stálá tělesná teplota</a:t>
            </a:r>
          </a:p>
          <a:p>
            <a:pPr marL="0" indent="0">
              <a:buNone/>
            </a:pPr>
            <a:r>
              <a:rPr lang="cs-CZ" sz="2400" dirty="0"/>
              <a:t>-teplotu tělesného jádra, povrchovou</a:t>
            </a:r>
          </a:p>
          <a:p>
            <a:pPr marL="0" indent="0">
              <a:buNone/>
            </a:pPr>
            <a:r>
              <a:rPr lang="cs-CZ" sz="2400" dirty="0"/>
              <a:t>-tělesná teplota vykazuje určité kolísání během dne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2/ Tvorba tepla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sz="2400" dirty="0"/>
              <a:t>jako produkt metabolismu</a:t>
            </a:r>
          </a:p>
          <a:p>
            <a:pPr>
              <a:buFontTx/>
              <a:buChar char="-"/>
            </a:pPr>
            <a:r>
              <a:rPr lang="cs-CZ" sz="2400" dirty="0"/>
              <a:t>vytváří se v organismu v orgánech v různé míře</a:t>
            </a:r>
          </a:p>
          <a:p>
            <a:pPr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21344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08F2A1-5DCC-40D2-8473-6A939EC05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100" dirty="0"/>
              <a:t>Ztráty a regulace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425282-04F2-47D3-AA7C-A2E9D25C0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3/ Ztráty tepla</a:t>
            </a:r>
          </a:p>
          <a:p>
            <a:pPr>
              <a:buFontTx/>
              <a:buChar char="-"/>
            </a:pPr>
            <a:r>
              <a:rPr lang="cs-CZ" sz="2400" dirty="0"/>
              <a:t>Kondukcí ( vedením)</a:t>
            </a:r>
          </a:p>
          <a:p>
            <a:pPr>
              <a:buFontTx/>
              <a:buChar char="-"/>
            </a:pPr>
            <a:r>
              <a:rPr lang="cs-CZ" sz="2400" dirty="0"/>
              <a:t>Radiací ( sáláním)</a:t>
            </a:r>
          </a:p>
          <a:p>
            <a:pPr>
              <a:buFontTx/>
              <a:buChar char="-"/>
            </a:pPr>
            <a:r>
              <a:rPr lang="cs-CZ" sz="2400" dirty="0"/>
              <a:t>Konvekcí ( prouděním)</a:t>
            </a:r>
          </a:p>
          <a:p>
            <a:pPr>
              <a:buFontTx/>
              <a:buChar char="-"/>
            </a:pPr>
            <a:r>
              <a:rPr lang="cs-CZ" sz="2400" dirty="0"/>
              <a:t>Evaporací ( odpařováním)</a:t>
            </a:r>
          </a:p>
          <a:p>
            <a:pPr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4/ Regulace tělesné teploty</a:t>
            </a:r>
          </a:p>
          <a:p>
            <a:pPr marL="0" indent="0">
              <a:buNone/>
            </a:pPr>
            <a:r>
              <a:rPr lang="cs-CZ" sz="2400" dirty="0"/>
              <a:t>( přítomnost detektorů teploty – termoreceptory)</a:t>
            </a:r>
          </a:p>
          <a:p>
            <a:pPr marL="0" indent="0">
              <a:buNone/>
            </a:pPr>
            <a:r>
              <a:rPr lang="cs-CZ" sz="2400" dirty="0"/>
              <a:t>- Snižování tělesné teploty ( </a:t>
            </a:r>
            <a:r>
              <a:rPr lang="cs-CZ" sz="2400" dirty="0" err="1"/>
              <a:t>vazodiletace</a:t>
            </a:r>
            <a:r>
              <a:rPr lang="cs-CZ" sz="2400" dirty="0"/>
              <a:t>, pocení, zvýšení dýchací frekvence, snížení tepelné produkce)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650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9B1B5B-B9EC-4CD4-8863-CF42AA56E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12F6BD-68AC-456B-9A00-8E20B735E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Zvyšování tělesné teploty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sz="2400" dirty="0"/>
              <a:t>vazokonstrikce, svalový třes, zvyšování metabolických procesů,   chemická termogeneze</a:t>
            </a:r>
          </a:p>
          <a:p>
            <a:pPr marL="0" indent="0">
              <a:buNone/>
            </a:pPr>
            <a:r>
              <a:rPr lang="cs-CZ" sz="2400" dirty="0"/>
              <a:t> Přehřátí organismu (hypertermie)</a:t>
            </a:r>
          </a:p>
          <a:p>
            <a:pPr marL="0" indent="0">
              <a:buNone/>
            </a:pPr>
            <a:r>
              <a:rPr lang="cs-CZ" sz="2400" dirty="0"/>
              <a:t> Horečka</a:t>
            </a:r>
          </a:p>
          <a:p>
            <a:pPr marL="0" indent="0">
              <a:buNone/>
            </a:pPr>
            <a:r>
              <a:rPr lang="cs-CZ" sz="2400" dirty="0"/>
              <a:t> Podchlazení organismu</a:t>
            </a:r>
          </a:p>
          <a:p>
            <a:pPr marL="0" indent="0">
              <a:buNone/>
            </a:pP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5645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C82827-E32A-4D7E-83E6-0EEA0D5F1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Měření tělesné teploty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82567E-CFD7-4410-9AB3-C0E73D279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Rozdělení lékařských teploměrů</a:t>
            </a:r>
          </a:p>
          <a:p>
            <a:pPr>
              <a:buFontTx/>
              <a:buChar char="-"/>
            </a:pPr>
            <a:r>
              <a:rPr lang="cs-CZ" dirty="0"/>
              <a:t>Invazní a neinvazní </a:t>
            </a:r>
          </a:p>
          <a:p>
            <a:pPr marL="0" indent="0">
              <a:buNone/>
            </a:pPr>
            <a:r>
              <a:rPr lang="cs-CZ" dirty="0"/>
              <a:t>A/ Kontaktní</a:t>
            </a:r>
          </a:p>
          <a:p>
            <a:pPr>
              <a:buFontTx/>
              <a:buChar char="-"/>
            </a:pPr>
            <a:r>
              <a:rPr lang="cs-CZ" dirty="0"/>
              <a:t>Dilatační</a:t>
            </a:r>
          </a:p>
          <a:p>
            <a:pPr>
              <a:buFontTx/>
              <a:buChar char="-"/>
            </a:pPr>
            <a:r>
              <a:rPr lang="cs-CZ" dirty="0"/>
              <a:t>Digitální</a:t>
            </a:r>
          </a:p>
          <a:p>
            <a:pPr>
              <a:buFontTx/>
              <a:buChar char="-"/>
            </a:pPr>
            <a:r>
              <a:rPr lang="cs-CZ" dirty="0"/>
              <a:t>Chemické</a:t>
            </a:r>
          </a:p>
          <a:p>
            <a:pPr marL="0" indent="0">
              <a:buNone/>
            </a:pPr>
            <a:r>
              <a:rPr lang="cs-CZ" dirty="0"/>
              <a:t>B/ Bezkontaktní</a:t>
            </a:r>
          </a:p>
          <a:p>
            <a:pPr marL="0" indent="0">
              <a:buNone/>
            </a:pPr>
            <a:r>
              <a:rPr lang="cs-CZ" dirty="0"/>
              <a:t>- Infračervený teploměr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197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BE9545-DFD9-4F61-A168-401A82A84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100" dirty="0"/>
              <a:t>teploměry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679368-C075-4FED-9BAE-45A9C39DD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Infračervený ušní teploměr</a:t>
            </a:r>
          </a:p>
          <a:p>
            <a:pPr marL="0" indent="0">
              <a:buNone/>
            </a:pPr>
            <a:r>
              <a:rPr lang="cs-CZ" dirty="0"/>
              <a:t>Infračervený čelní teploměr</a:t>
            </a:r>
          </a:p>
          <a:p>
            <a:pPr marL="0" indent="0">
              <a:buNone/>
            </a:pPr>
            <a:r>
              <a:rPr lang="cs-CZ" dirty="0"/>
              <a:t>Kalibrace IR teploměru</a:t>
            </a:r>
          </a:p>
          <a:p>
            <a:pPr marL="0" indent="0">
              <a:buNone/>
            </a:pPr>
            <a:r>
              <a:rPr lang="cs-CZ" u="sng" dirty="0"/>
              <a:t>Teorie bezkontaktního měření teploty</a:t>
            </a:r>
          </a:p>
          <a:p>
            <a:pPr>
              <a:buFontTx/>
              <a:buChar char="-"/>
            </a:pPr>
            <a:r>
              <a:rPr lang="cs-CZ" sz="2400" dirty="0"/>
              <a:t>v roce 1800 objevil William </a:t>
            </a:r>
            <a:r>
              <a:rPr lang="cs-CZ" sz="2400" dirty="0" err="1"/>
              <a:t>Herschel</a:t>
            </a:r>
            <a:endParaRPr lang="cs-CZ" sz="2400" dirty="0"/>
          </a:p>
          <a:p>
            <a:pPr>
              <a:buFontTx/>
              <a:buChar char="-"/>
            </a:pPr>
            <a:r>
              <a:rPr lang="cs-CZ" sz="2400" dirty="0"/>
              <a:t>-využívá se při bezkontaktním měření teploty vlnové délky jen úzký svazek infračerveného záření 0,75 µm až 1 mm.</a:t>
            </a:r>
          </a:p>
          <a:p>
            <a:pPr marL="0" indent="0">
              <a:buNone/>
            </a:pPr>
            <a:r>
              <a:rPr lang="cs-CZ" sz="2400" dirty="0"/>
              <a:t>Černé těleso, emisivita</a:t>
            </a:r>
          </a:p>
          <a:p>
            <a:pPr marL="0" indent="0">
              <a:buNone/>
            </a:pPr>
            <a:r>
              <a:rPr lang="cs-CZ" sz="2400" dirty="0"/>
              <a:t> - absolutně černé těleso ( </a:t>
            </a:r>
            <a:r>
              <a:rPr lang="el-GR" sz="2400" dirty="0"/>
              <a:t>ϵ</a:t>
            </a:r>
            <a:r>
              <a:rPr lang="cs-CZ" sz="2400" dirty="0"/>
              <a:t> = 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0822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41CF6F-9F21-4270-961F-474B640D2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100" dirty="0"/>
              <a:t>zákon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9A2D1A-09D4-4837-B4AC-BE4DAA34C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420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/>
              <a:t>Šedá tělesa (</a:t>
            </a:r>
            <a:r>
              <a:rPr lang="el-GR" sz="2400" dirty="0"/>
              <a:t>ϵ</a:t>
            </a:r>
            <a:r>
              <a:rPr lang="cs-CZ" sz="2400" dirty="0"/>
              <a:t> </a:t>
            </a:r>
            <a:r>
              <a:rPr lang="el-GR" sz="2400" dirty="0"/>
              <a:t>&lt;</a:t>
            </a:r>
            <a:r>
              <a:rPr lang="cs-CZ" sz="2400" dirty="0"/>
              <a:t> 1 pro konstantní vlnové délky)</a:t>
            </a:r>
          </a:p>
          <a:p>
            <a:pPr marL="0" indent="0">
              <a:buNone/>
            </a:pPr>
            <a:r>
              <a:rPr lang="cs-CZ" sz="2400" dirty="0"/>
              <a:t>Selektivní zářiče  (</a:t>
            </a:r>
            <a:r>
              <a:rPr lang="el-GR" sz="2400" dirty="0"/>
              <a:t>ϵ</a:t>
            </a:r>
            <a:r>
              <a:rPr lang="cs-CZ" sz="2400" dirty="0"/>
              <a:t> se mění v závislosti na vlnové délce)</a:t>
            </a:r>
          </a:p>
          <a:p>
            <a:pPr marL="0" indent="0">
              <a:buNone/>
            </a:pPr>
            <a:r>
              <a:rPr lang="cs-CZ" b="1" dirty="0"/>
              <a:t>Zákony záření</a:t>
            </a:r>
          </a:p>
          <a:p>
            <a:pPr marL="0" indent="0">
              <a:buNone/>
            </a:pPr>
            <a:r>
              <a:rPr lang="cs-CZ" i="1" dirty="0"/>
              <a:t>Stefan-</a:t>
            </a:r>
            <a:r>
              <a:rPr lang="cs-CZ" i="1" dirty="0" err="1"/>
              <a:t>Bolzmannův</a:t>
            </a:r>
            <a:r>
              <a:rPr lang="cs-CZ" i="1" dirty="0"/>
              <a:t> zákon</a:t>
            </a:r>
          </a:p>
          <a:p>
            <a:pPr marL="0" indent="0">
              <a:buNone/>
            </a:pPr>
            <a:r>
              <a:rPr lang="cs-CZ" sz="2400" dirty="0"/>
              <a:t>Udává intenzitu vyzařování pro danou teplotu v celém rozsahu vlnových délek                          </a:t>
            </a:r>
            <a:r>
              <a:rPr lang="cs-CZ" dirty="0"/>
              <a:t>                M</a:t>
            </a:r>
            <a:r>
              <a:rPr lang="cs-CZ" sz="1100" dirty="0"/>
              <a:t>0</a:t>
            </a:r>
            <a:r>
              <a:rPr lang="cs-CZ" dirty="0"/>
              <a:t> = </a:t>
            </a:r>
            <a:r>
              <a:rPr lang="cs-CZ" sz="1800" dirty="0"/>
              <a:t> </a:t>
            </a:r>
            <a:r>
              <a:rPr lang="cs-CZ" i="1" dirty="0"/>
              <a:t> σ</a:t>
            </a:r>
            <a:r>
              <a:rPr lang="cs-CZ" dirty="0"/>
              <a:t>T</a:t>
            </a:r>
            <a:r>
              <a:rPr lang="cs-CZ" sz="1800" baseline="30000" dirty="0"/>
              <a:t>4</a:t>
            </a:r>
          </a:p>
          <a:p>
            <a:pPr marL="0" indent="0">
              <a:buNone/>
            </a:pPr>
            <a:r>
              <a:rPr lang="cs-CZ" sz="2400" dirty="0"/>
              <a:t> kde</a:t>
            </a:r>
            <a:r>
              <a:rPr lang="cs-CZ" sz="2400" i="1" dirty="0"/>
              <a:t> σ</a:t>
            </a:r>
            <a:r>
              <a:rPr lang="cs-CZ" sz="2400" dirty="0"/>
              <a:t> je </a:t>
            </a:r>
            <a:r>
              <a:rPr lang="cs-CZ" sz="2400" dirty="0" err="1"/>
              <a:t>Stef.Bolzmannova</a:t>
            </a:r>
            <a:r>
              <a:rPr lang="cs-CZ" sz="2400" dirty="0"/>
              <a:t> konstanta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sz="2400" dirty="0"/>
              <a:t>Pro nedokonalé zářiče ( označují jako šedé povrchy) platí</a:t>
            </a:r>
          </a:p>
          <a:p>
            <a:pPr marL="0" indent="0">
              <a:buNone/>
            </a:pPr>
            <a:r>
              <a:rPr lang="cs-CZ" sz="2400" dirty="0"/>
              <a:t>              M</a:t>
            </a:r>
            <a:r>
              <a:rPr lang="cs-CZ" sz="1100" dirty="0"/>
              <a:t>0</a:t>
            </a:r>
            <a:r>
              <a:rPr lang="cs-CZ" sz="2400" dirty="0"/>
              <a:t> = </a:t>
            </a:r>
            <a:r>
              <a:rPr lang="cs-CZ" sz="2400" i="1" dirty="0"/>
              <a:t> σ</a:t>
            </a:r>
            <a:r>
              <a:rPr lang="cs-CZ" sz="2400" dirty="0"/>
              <a:t>T</a:t>
            </a:r>
            <a:r>
              <a:rPr lang="cs-CZ" sz="1800" baseline="30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909161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994</Words>
  <Application>Microsoft Office PowerPoint</Application>
  <PresentationFormat>Širokoúhlá obrazovka</PresentationFormat>
  <Paragraphs>131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Úvod do měření teploty těla</vt:lpstr>
      <vt:lpstr>Základní pojmy</vt:lpstr>
      <vt:lpstr>Základní pojmy</vt:lpstr>
      <vt:lpstr>Teplota lidského těla</vt:lpstr>
      <vt:lpstr>Ztráty a regulace</vt:lpstr>
      <vt:lpstr>Prezentace aplikace PowerPoint</vt:lpstr>
      <vt:lpstr>Měření tělesné teploty</vt:lpstr>
      <vt:lpstr>teploměry</vt:lpstr>
      <vt:lpstr>zákon</vt:lpstr>
      <vt:lpstr>zákon</vt:lpstr>
      <vt:lpstr>zákony</vt:lpstr>
      <vt:lpstr>Zákon </vt:lpstr>
      <vt:lpstr>Infračervené záření vyzařované</vt:lpstr>
      <vt:lpstr>Detektory infračerveného záření</vt:lpstr>
      <vt:lpstr>Pyrometry</vt:lpstr>
      <vt:lpstr>Termovize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Měření teploty</dc:title>
  <dc:creator>Jiřina Škorpíková</dc:creator>
  <cp:lastModifiedBy>Jiřina Škorpíková</cp:lastModifiedBy>
  <cp:revision>52</cp:revision>
  <dcterms:created xsi:type="dcterms:W3CDTF">2021-02-28T07:58:41Z</dcterms:created>
  <dcterms:modified xsi:type="dcterms:W3CDTF">2021-03-02T08:37:05Z</dcterms:modified>
</cp:coreProperties>
</file>