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3" r:id="rId3"/>
    <p:sldId id="264" r:id="rId4"/>
    <p:sldId id="280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BC0A0-1E96-4037-BD68-F0095A9BC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9606A4-99D0-43C2-8559-05877D1B4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DA0DDB-E4F9-43B9-A128-DE5104F1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DD4358-8F85-406E-8883-186328A0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73E627-A058-41EA-8769-7051B2320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77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692B2-4570-48BB-AB24-7AD3BB24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807B30-02D8-4ED7-93D2-CFE9230C3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D59C58-908C-4ADB-A2D2-1248802F1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40EDD7-F33C-4F97-9839-CF907EA6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1A69D3-818A-4A2A-8518-97D41DFD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70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D62900-99E1-43DA-B457-0347C1E170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665AD1-ED95-46E5-8BB7-78C546DFD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29809A-6795-4D5D-8CD6-C2363214C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E03040-3A23-47D5-B130-F4540434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054836-BFF4-439B-90FC-D94CF1D5C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10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FB2C2-E167-4AB6-B409-04B80B63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C825AA-C76A-430D-84DA-4872C44A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873540-26D6-44CE-A9A1-A98C846E8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56CBA1-55F7-47B3-A19B-A4C0CF0C6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2DDCF8-DDE2-4E72-B6B7-087C092B2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97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0AC9F-57AA-4A64-8349-377E5AF1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E9A4C98-6283-4075-BB7A-9B18D3240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7A2821-DEF3-49EA-93E4-26A9CDDE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A5FCC8-CB10-4086-B5A7-7BF7B90B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F49D51-0D79-4B91-AAD7-C068D45E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66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9AF57-20A9-4ED5-9F86-10E731E0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83EE52-0915-4AA1-A07E-E908CCC77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317116A-199A-4DA0-B0E0-DA7A91473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DAA5A5-BFFB-4902-8034-EAF35DDE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381B42-0144-4714-BA1B-862B3B56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8D59F8-FC9B-4AB2-B416-B5FC7E29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08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AE363-B279-4603-90DC-32086D9BE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EA9B0E4-4EF0-4C8C-9D46-BA6DF84C8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C9D2A88-B4A2-4221-A92C-92A45EE0D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FF073FE-5780-4E16-A5D4-1CE0F6DF06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B8499F5-D7EB-41D7-A45C-8996CB73E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A2A297-595E-4EB5-988D-667E7907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5A3E588-E310-4E13-B35B-48EBBE3EF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170B2A-E8B7-42C6-954A-58E4223C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3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6C41F-B974-4201-A27A-9371263A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4B387A-423A-4346-8314-965F3F589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143CEAF-D66D-4F04-91AE-4CFB8BA9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146E58-D63A-43B2-B1E9-3E43864B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00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22BDBA5-D220-4B16-80B9-24737B95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A7899A-2E00-40BD-8DFD-C22050E8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27B187-9C60-4FAC-AE30-723CB1D1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04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2D858-0E39-4563-B775-3F211ED01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43B91C-1BE3-4BB8-83CA-A7E96C349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44C86DA-186C-421D-BD98-992686735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EEF7AB-EE45-4AA5-A104-112EA29B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55C81B-B13A-4197-B111-3CE06C28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700E4A-1AD4-4EF0-B351-101A68F9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6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71D72-119D-41E0-9F3F-85844DFE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D4D7C68-A8C9-4F63-92D4-BC18891549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CCFFA22-AB68-47E5-A545-78264837A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1DB4E9-D09F-4E5E-97FC-FC892755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0B89EF-35FE-43FE-93A9-6101F6F42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DD635E-8D04-4CD9-96AE-8C719D1F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67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C3BCB3A-88F6-4A5D-B738-1C7F4F639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571141-2C3F-4469-B756-F0F73B237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377DB9-033C-41A3-9A1D-35359CF4A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27C3-C85B-4E96-B79A-6989AFEC0F12}" type="datetimeFigureOut">
              <a:rPr lang="cs-CZ" smtClean="0"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FB8BA2-63D7-409B-A4AA-0B61239ED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30E0E7-E69C-43C2-A5B7-C250E2A0D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68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79E03-83FE-4C31-B1CC-99C98196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B1D4DE-FFBF-4501-802B-1BA393A31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2021</a:t>
            </a:r>
          </a:p>
          <a:p>
            <a:pPr marL="0" indent="0">
              <a:buNone/>
            </a:pPr>
            <a:r>
              <a:rPr lang="cs-CZ" dirty="0"/>
              <a:t>Optometrie </a:t>
            </a:r>
            <a:r>
              <a:rPr lang="cs-CZ"/>
              <a:t>– poznámky-  Gravitační pole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Škorpíková</a:t>
            </a:r>
          </a:p>
        </p:txBody>
      </p:sp>
    </p:spTree>
    <p:extLst>
      <p:ext uri="{BB962C8B-B14F-4D97-AF65-F5344CB8AC3E}">
        <p14:creationId xmlns:p14="http://schemas.microsoft.com/office/powerpoint/2010/main" val="676357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A703667-521C-43AF-BA8F-D9AFF69A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Gravitační pole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425DD5-7E59-4F74-99AA-6446D5F02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Matematická formulace zákona gravitačního silového působení byla historicky spojena s vyjádřením zákonů pohybu planet v heliocentrické soustavě, ve které je Slunce v počátku souřadnic a souřadné osy míří k určitým hvězdám.</a:t>
            </a:r>
          </a:p>
          <a:p>
            <a:pPr marL="0" indent="0">
              <a:buNone/>
            </a:pPr>
            <a:r>
              <a:rPr lang="cs-CZ" dirty="0"/>
              <a:t>Johanus Kepler (1571-1630).</a:t>
            </a:r>
          </a:p>
          <a:p>
            <a:pPr marL="0" indent="0">
              <a:buNone/>
            </a:pPr>
            <a:r>
              <a:rPr lang="cs-CZ" dirty="0"/>
              <a:t>Analýzou těchto zákonů pohybu planet a spojením s obecnými zákony pohybu ( Newtonovy pohybové zákony), odvodil I. Newton v r. 1666 zákon všeobecné gravitace ( publikován v r. 1687)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31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5BF9F-E36B-4755-A6BE-752E10E93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Gravitační zákon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50DB9-97F9-4591-AC5F-D24F15089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Matematické vyjádření síly, kterou na sebe působí dva hmotné body je dáno vztahem /1/: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dirty="0"/>
              <a:t>   </a:t>
            </a:r>
            <a:r>
              <a:rPr lang="cs-CZ" sz="3200" b="1" dirty="0"/>
              <a:t>F</a:t>
            </a:r>
            <a:r>
              <a:rPr lang="cs-CZ" sz="1400" dirty="0"/>
              <a:t>12</a:t>
            </a:r>
            <a:r>
              <a:rPr lang="cs-CZ" sz="3200" dirty="0"/>
              <a:t> = - ϰ  m</a:t>
            </a:r>
            <a:r>
              <a:rPr lang="cs-CZ" sz="1400" dirty="0"/>
              <a:t>1</a:t>
            </a:r>
            <a:r>
              <a:rPr lang="cs-CZ" sz="3200" dirty="0"/>
              <a:t> m</a:t>
            </a:r>
            <a:r>
              <a:rPr lang="cs-CZ" sz="1400" dirty="0"/>
              <a:t>2</a:t>
            </a:r>
            <a:r>
              <a:rPr lang="cs-CZ" sz="3200" dirty="0"/>
              <a:t> / r </a:t>
            </a:r>
            <a:r>
              <a:rPr lang="cs-CZ" sz="3200" baseline="30000" dirty="0"/>
              <a:t>2</a:t>
            </a:r>
            <a:r>
              <a:rPr lang="cs-CZ" sz="3200" dirty="0"/>
              <a:t> </a:t>
            </a:r>
            <a:r>
              <a:rPr lang="cs-CZ" sz="1400" dirty="0"/>
              <a:t>12</a:t>
            </a:r>
            <a:r>
              <a:rPr lang="cs-CZ" sz="3200" dirty="0"/>
              <a:t>  . </a:t>
            </a:r>
            <a:r>
              <a:rPr lang="cs-CZ" sz="3200" b="1" dirty="0"/>
              <a:t>r </a:t>
            </a:r>
            <a:r>
              <a:rPr lang="cs-CZ" sz="3200" b="1" baseline="30000" dirty="0"/>
              <a:t>o</a:t>
            </a:r>
            <a:r>
              <a:rPr lang="cs-CZ" sz="1400" dirty="0"/>
              <a:t>12</a:t>
            </a:r>
            <a:r>
              <a:rPr lang="cs-CZ" sz="1400" baseline="30000" dirty="0"/>
              <a:t>  </a:t>
            </a:r>
            <a:r>
              <a:rPr lang="cs-CZ" sz="3200" baseline="30000" dirty="0"/>
              <a:t>        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dirty="0"/>
              <a:t> kde </a:t>
            </a:r>
            <a:r>
              <a:rPr lang="el-GR" dirty="0"/>
              <a:t>ϰ</a:t>
            </a:r>
            <a:r>
              <a:rPr lang="cs-CZ" dirty="0"/>
              <a:t> = 6,67. 10</a:t>
            </a:r>
            <a:r>
              <a:rPr lang="cs-CZ" baseline="30000" dirty="0"/>
              <a:t>-11</a:t>
            </a:r>
            <a:r>
              <a:rPr lang="cs-CZ" dirty="0"/>
              <a:t>  </a:t>
            </a:r>
            <a:r>
              <a:rPr lang="cs-CZ" dirty="0" err="1"/>
              <a:t>Nm</a:t>
            </a:r>
            <a:r>
              <a:rPr lang="cs-CZ" baseline="30000" dirty="0"/>
              <a:t> 2   </a:t>
            </a:r>
            <a:r>
              <a:rPr lang="cs-CZ" dirty="0"/>
              <a:t>kg -</a:t>
            </a:r>
            <a:r>
              <a:rPr lang="cs-CZ" baseline="30000" dirty="0"/>
              <a:t>2 </a:t>
            </a:r>
          </a:p>
          <a:p>
            <a:pPr marL="0" indent="0">
              <a:buNone/>
            </a:pPr>
            <a:r>
              <a:rPr lang="cs-CZ" sz="4000" baseline="30000" dirty="0"/>
              <a:t>Gravitační interakce mezi dvěma tělesy, které můžeme považovat za bodová, je vyjádřena přitažlivou centrální silou, přímo úměrná hmotnosti těles a nepřímo úměrnou čtverci vzdálenosti mezi tělesy.</a:t>
            </a:r>
          </a:p>
          <a:p>
            <a:pPr marL="0" indent="0">
              <a:buNone/>
            </a:pPr>
            <a:r>
              <a:rPr lang="cs-CZ" sz="4000" baseline="30000" dirty="0"/>
              <a:t>Na povrch Země působí dle </a:t>
            </a:r>
            <a:r>
              <a:rPr lang="cs-CZ" sz="4000" baseline="30000" dirty="0" err="1"/>
              <a:t>N.z</a:t>
            </a:r>
            <a:r>
              <a:rPr lang="cs-CZ" sz="4000" baseline="30000" dirty="0"/>
              <a:t>. na těleso hmotnosti m gravitační síla Země</a:t>
            </a:r>
          </a:p>
          <a:p>
            <a:pPr marL="0" indent="0">
              <a:buNone/>
            </a:pPr>
            <a:r>
              <a:rPr lang="cs-CZ" sz="4000" baseline="30000" dirty="0"/>
              <a:t>    </a:t>
            </a:r>
            <a:r>
              <a:rPr lang="cs-CZ" sz="4000" dirty="0"/>
              <a:t>  </a:t>
            </a:r>
            <a:r>
              <a:rPr lang="cs-CZ" sz="3200" dirty="0"/>
              <a:t>F= </a:t>
            </a:r>
            <a:r>
              <a:rPr lang="el-GR" sz="3200" dirty="0"/>
              <a:t>ϰ</a:t>
            </a:r>
            <a:r>
              <a:rPr lang="cs-CZ" sz="3200" dirty="0"/>
              <a:t> </a:t>
            </a:r>
            <a:r>
              <a:rPr lang="cs-CZ" sz="3200" dirty="0" err="1"/>
              <a:t>m.M</a:t>
            </a:r>
            <a:r>
              <a:rPr lang="cs-CZ" sz="3200" dirty="0"/>
              <a:t> / R</a:t>
            </a:r>
            <a:r>
              <a:rPr lang="cs-CZ" sz="3200" baseline="30000" dirty="0"/>
              <a:t>2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9960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4E3BDF-1AD0-4F0B-9251-54B1C24A0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9F020D-74FC-4A07-B100-E81613AE0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Vzájemný pohyb v soustavě Země + těleso, který vznikne působením gravitační síly vzájemného působení, lze interpretovat jako pohyb těles vzhledem k Zemi.</a:t>
            </a:r>
          </a:p>
          <a:p>
            <a:r>
              <a:rPr lang="cs-CZ" dirty="0"/>
              <a:t>Vztah pro gravitační zrychlení vyplývá z II. Newtonova pohybového zákona, protože působí- </a:t>
            </a:r>
            <a:r>
              <a:rPr lang="cs-CZ" dirty="0" err="1"/>
              <a:t>li</a:t>
            </a:r>
            <a:r>
              <a:rPr lang="cs-CZ" dirty="0"/>
              <a:t> na těleso m síla </a:t>
            </a:r>
            <a:r>
              <a:rPr lang="cs-CZ" dirty="0" err="1"/>
              <a:t>F</a:t>
            </a:r>
            <a:r>
              <a:rPr lang="cs-CZ" sz="1800" dirty="0" err="1"/>
              <a:t>g</a:t>
            </a:r>
            <a:r>
              <a:rPr lang="cs-CZ" dirty="0"/>
              <a:t>, platí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dirty="0" err="1"/>
              <a:t>F</a:t>
            </a:r>
            <a:r>
              <a:rPr lang="cs-CZ" sz="1800" dirty="0" err="1"/>
              <a:t>g</a:t>
            </a:r>
            <a:r>
              <a:rPr lang="cs-CZ" dirty="0"/>
              <a:t> = ϰ </a:t>
            </a:r>
            <a:r>
              <a:rPr lang="cs-CZ" dirty="0" err="1"/>
              <a:t>m.M</a:t>
            </a:r>
            <a:r>
              <a:rPr lang="cs-CZ" dirty="0"/>
              <a:t>/R</a:t>
            </a:r>
            <a:r>
              <a:rPr lang="cs-CZ" baseline="30000" dirty="0"/>
              <a:t>2</a:t>
            </a:r>
            <a:r>
              <a:rPr lang="cs-CZ" dirty="0"/>
              <a:t>  = </a:t>
            </a:r>
            <a:r>
              <a:rPr lang="cs-CZ" dirty="0" err="1"/>
              <a:t>ma</a:t>
            </a:r>
            <a:r>
              <a:rPr lang="cs-CZ" sz="1800" dirty="0" err="1"/>
              <a:t>g</a:t>
            </a:r>
            <a:endParaRPr lang="cs-CZ" sz="1800" dirty="0"/>
          </a:p>
          <a:p>
            <a:pPr marL="0" indent="0">
              <a:buNone/>
            </a:pPr>
            <a:r>
              <a:rPr lang="cs-CZ" dirty="0"/>
              <a:t>             </a:t>
            </a:r>
            <a:r>
              <a:rPr lang="cs-CZ" dirty="0" err="1"/>
              <a:t>a</a:t>
            </a:r>
            <a:r>
              <a:rPr lang="cs-CZ" sz="1800" dirty="0" err="1"/>
              <a:t>g</a:t>
            </a:r>
            <a:r>
              <a:rPr lang="cs-CZ" dirty="0"/>
              <a:t>  = ϰ M/R</a:t>
            </a:r>
            <a:r>
              <a:rPr lang="cs-CZ" baseline="30000" dirty="0"/>
              <a:t>2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g = ϰ M/ R</a:t>
            </a:r>
            <a:r>
              <a:rPr lang="cs-CZ" baseline="30000" dirty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74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32477-1491-4F13-B303-30FD72D81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Gravitační potenciální energie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A0E0F7-1BDA-41B3-96A5-5838F4F61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Gravitační síla </a:t>
            </a:r>
            <a:r>
              <a:rPr lang="cs-CZ" dirty="0" err="1"/>
              <a:t>F</a:t>
            </a:r>
            <a:r>
              <a:rPr lang="cs-CZ" sz="1800" dirty="0" err="1"/>
              <a:t>g</a:t>
            </a:r>
            <a:r>
              <a:rPr lang="cs-CZ" sz="1800" dirty="0"/>
              <a:t>   </a:t>
            </a:r>
            <a:r>
              <a:rPr lang="cs-CZ" dirty="0"/>
              <a:t> (</a:t>
            </a:r>
            <a:r>
              <a:rPr lang="cs-CZ" i="1" dirty="0"/>
              <a:t>vyjádřená vztahem 1)</a:t>
            </a:r>
            <a:r>
              <a:rPr lang="cs-CZ" dirty="0"/>
              <a:t> vykoná při přemístění tělesa m</a:t>
            </a:r>
            <a:r>
              <a:rPr lang="cs-CZ" sz="1800" dirty="0"/>
              <a:t>2</a:t>
            </a:r>
            <a:r>
              <a:rPr lang="cs-CZ" dirty="0"/>
              <a:t> práci , která závisí jen na počáteční a konečné poloze působících těles.</a:t>
            </a:r>
          </a:p>
          <a:p>
            <a:pPr marL="0" indent="0">
              <a:buNone/>
            </a:pPr>
            <a:r>
              <a:rPr lang="cs-CZ" dirty="0"/>
              <a:t>W = ƪ </a:t>
            </a:r>
            <a:r>
              <a:rPr lang="cs-CZ" b="1" dirty="0" err="1"/>
              <a:t>F</a:t>
            </a:r>
            <a:r>
              <a:rPr lang="cs-CZ" sz="1800" b="1" dirty="0" err="1"/>
              <a:t>g</a:t>
            </a:r>
            <a:r>
              <a:rPr lang="cs-CZ" dirty="0" err="1"/>
              <a:t>.</a:t>
            </a:r>
            <a:r>
              <a:rPr lang="cs-CZ" b="1" dirty="0" err="1"/>
              <a:t>dr</a:t>
            </a:r>
            <a:r>
              <a:rPr lang="cs-CZ" dirty="0"/>
              <a:t> = -ƪ</a:t>
            </a:r>
            <a:r>
              <a:rPr lang="el-GR" dirty="0"/>
              <a:t>ϰ</a:t>
            </a:r>
            <a:r>
              <a:rPr lang="cs-CZ" dirty="0"/>
              <a:t> m</a:t>
            </a:r>
            <a:r>
              <a:rPr lang="cs-CZ" sz="1800" dirty="0"/>
              <a:t>1</a:t>
            </a:r>
            <a:r>
              <a:rPr lang="cs-CZ" dirty="0"/>
              <a:t>.m</a:t>
            </a:r>
            <a:r>
              <a:rPr lang="cs-CZ" sz="1800" dirty="0"/>
              <a:t>2</a:t>
            </a:r>
            <a:r>
              <a:rPr lang="cs-CZ" dirty="0"/>
              <a:t> /r</a:t>
            </a:r>
            <a:r>
              <a:rPr lang="cs-CZ" baseline="30000" dirty="0"/>
              <a:t>2</a:t>
            </a:r>
            <a:r>
              <a:rPr lang="cs-CZ" sz="1800" dirty="0"/>
              <a:t>12</a:t>
            </a:r>
            <a:r>
              <a:rPr lang="cs-CZ" dirty="0"/>
              <a:t>  .</a:t>
            </a:r>
            <a:r>
              <a:rPr lang="cs-CZ" b="1" dirty="0"/>
              <a:t>r</a:t>
            </a:r>
            <a:r>
              <a:rPr lang="cs-CZ" b="1" baseline="30000" dirty="0"/>
              <a:t>o</a:t>
            </a:r>
            <a:r>
              <a:rPr lang="cs-CZ" b="1" dirty="0"/>
              <a:t> </a:t>
            </a:r>
            <a:r>
              <a:rPr lang="cs-CZ" sz="1800" dirty="0"/>
              <a:t>12</a:t>
            </a:r>
            <a:r>
              <a:rPr lang="cs-CZ" dirty="0"/>
              <a:t> . </a:t>
            </a:r>
            <a:r>
              <a:rPr lang="cs-CZ" b="1" dirty="0" err="1"/>
              <a:t>dr</a:t>
            </a:r>
            <a:r>
              <a:rPr lang="cs-CZ" dirty="0"/>
              <a:t> = </a:t>
            </a:r>
            <a:r>
              <a:rPr lang="el-GR" dirty="0"/>
              <a:t>ϰ</a:t>
            </a:r>
            <a:r>
              <a:rPr lang="cs-CZ" dirty="0"/>
              <a:t> m</a:t>
            </a:r>
            <a:r>
              <a:rPr lang="cs-CZ" sz="1800" dirty="0"/>
              <a:t>1</a:t>
            </a:r>
            <a:r>
              <a:rPr lang="cs-CZ" dirty="0"/>
              <a:t>.m</a:t>
            </a:r>
            <a:r>
              <a:rPr lang="cs-CZ" sz="1800" dirty="0"/>
              <a:t>2</a:t>
            </a:r>
            <a:r>
              <a:rPr lang="cs-CZ" dirty="0"/>
              <a:t> /r</a:t>
            </a:r>
            <a:r>
              <a:rPr lang="cs-CZ" sz="1800" dirty="0"/>
              <a:t>2</a:t>
            </a:r>
            <a:r>
              <a:rPr lang="cs-CZ" dirty="0"/>
              <a:t>  -</a:t>
            </a:r>
            <a:r>
              <a:rPr lang="el-GR" dirty="0"/>
              <a:t>ϰ</a:t>
            </a:r>
            <a:r>
              <a:rPr lang="cs-CZ" dirty="0"/>
              <a:t> m</a:t>
            </a:r>
            <a:r>
              <a:rPr lang="cs-CZ" sz="1800" dirty="0"/>
              <a:t>1</a:t>
            </a:r>
            <a:r>
              <a:rPr lang="cs-CZ" dirty="0"/>
              <a:t>.m</a:t>
            </a:r>
            <a:r>
              <a:rPr lang="cs-CZ" sz="1800" dirty="0"/>
              <a:t>2</a:t>
            </a:r>
            <a:r>
              <a:rPr lang="cs-CZ" dirty="0"/>
              <a:t>/r</a:t>
            </a:r>
            <a:r>
              <a:rPr lang="cs-CZ" sz="1800" dirty="0"/>
              <a:t>1</a:t>
            </a:r>
          </a:p>
          <a:p>
            <a:pPr marL="0" indent="0">
              <a:buNone/>
            </a:pPr>
            <a:r>
              <a:rPr lang="cs-CZ" dirty="0"/>
              <a:t> W = </a:t>
            </a:r>
            <a:r>
              <a:rPr lang="cs-CZ" dirty="0" err="1"/>
              <a:t>E</a:t>
            </a:r>
            <a:r>
              <a:rPr lang="cs-CZ" sz="1800" dirty="0" err="1"/>
              <a:t>p</a:t>
            </a:r>
            <a:r>
              <a:rPr lang="cs-CZ" dirty="0"/>
              <a:t> (r</a:t>
            </a:r>
            <a:r>
              <a:rPr lang="cs-CZ" sz="1800" dirty="0"/>
              <a:t>2</a:t>
            </a:r>
            <a:r>
              <a:rPr lang="cs-CZ" dirty="0"/>
              <a:t>) – </a:t>
            </a:r>
            <a:r>
              <a:rPr lang="cs-CZ" dirty="0" err="1"/>
              <a:t>E</a:t>
            </a:r>
            <a:r>
              <a:rPr lang="cs-CZ" sz="1800" dirty="0" err="1"/>
              <a:t>p</a:t>
            </a:r>
            <a:r>
              <a:rPr lang="cs-CZ" dirty="0"/>
              <a:t> (r</a:t>
            </a:r>
            <a:r>
              <a:rPr lang="cs-CZ" sz="1800" dirty="0"/>
              <a:t>1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porovnáním rovnic pak dostaneme pro potenciální energii v bodě </a:t>
            </a:r>
            <a:r>
              <a:rPr lang="cs-CZ" b="1" dirty="0"/>
              <a:t>r</a:t>
            </a:r>
            <a:r>
              <a:rPr lang="cs-CZ" sz="1800" b="1" dirty="0"/>
              <a:t>1</a:t>
            </a:r>
            <a:r>
              <a:rPr lang="cs-CZ" dirty="0"/>
              <a:t>    </a:t>
            </a:r>
            <a:r>
              <a:rPr lang="cs-CZ" dirty="0" err="1"/>
              <a:t>Ep</a:t>
            </a:r>
            <a:r>
              <a:rPr lang="cs-CZ" dirty="0"/>
              <a:t> (</a:t>
            </a:r>
            <a:r>
              <a:rPr lang="cs-CZ" b="1" dirty="0"/>
              <a:t>r</a:t>
            </a:r>
            <a:r>
              <a:rPr lang="cs-CZ" sz="1800" b="1" dirty="0"/>
              <a:t>1</a:t>
            </a:r>
            <a:r>
              <a:rPr lang="cs-CZ" dirty="0"/>
              <a:t>) = - ϰ  m</a:t>
            </a:r>
            <a:r>
              <a:rPr lang="cs-CZ" sz="1800" dirty="0"/>
              <a:t>1</a:t>
            </a:r>
            <a:r>
              <a:rPr lang="cs-CZ" dirty="0"/>
              <a:t> . m</a:t>
            </a:r>
            <a:r>
              <a:rPr lang="cs-CZ" sz="1800" dirty="0"/>
              <a:t>2</a:t>
            </a:r>
            <a:r>
              <a:rPr lang="cs-CZ" dirty="0"/>
              <a:t> /r</a:t>
            </a:r>
            <a:r>
              <a:rPr lang="cs-CZ" sz="1800" dirty="0"/>
              <a:t>1</a:t>
            </a:r>
            <a:r>
              <a:rPr lang="cs-CZ" dirty="0"/>
              <a:t> +   C</a:t>
            </a:r>
          </a:p>
          <a:p>
            <a:pPr marL="0" indent="0">
              <a:buNone/>
            </a:pPr>
            <a:r>
              <a:rPr lang="cs-CZ" dirty="0"/>
              <a:t>Hodnotu </a:t>
            </a:r>
            <a:r>
              <a:rPr lang="cs-CZ" dirty="0" err="1"/>
              <a:t>poten</a:t>
            </a:r>
            <a:r>
              <a:rPr lang="cs-CZ" dirty="0"/>
              <a:t>. energie volíme nulovou v nekonečnu a pak C=0</a:t>
            </a:r>
          </a:p>
        </p:txBody>
      </p:sp>
    </p:spTree>
    <p:extLst>
      <p:ext uri="{BB962C8B-B14F-4D97-AF65-F5344CB8AC3E}">
        <p14:creationId xmlns:p14="http://schemas.microsoft.com/office/powerpoint/2010/main" val="232486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E7514-48AC-4AE1-BA95-63940860C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991B20-9475-4887-9403-039C56CF7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Pokud platí C=0 je tedy potenciální </a:t>
            </a:r>
            <a:r>
              <a:rPr lang="cs-CZ" dirty="0" err="1"/>
              <a:t>enetgir</a:t>
            </a:r>
            <a:r>
              <a:rPr lang="cs-CZ" dirty="0"/>
              <a:t> soustavy dvou těles ve vzájemné vzdálenosti r</a:t>
            </a:r>
          </a:p>
          <a:p>
            <a:pPr marL="0" indent="0">
              <a:buNone/>
            </a:pPr>
            <a:r>
              <a:rPr lang="cs-CZ" dirty="0" err="1"/>
              <a:t>Ep</a:t>
            </a:r>
            <a:r>
              <a:rPr lang="cs-CZ" dirty="0"/>
              <a:t> ( r) =  - ϰ m</a:t>
            </a:r>
            <a:r>
              <a:rPr lang="cs-CZ" sz="1800" dirty="0"/>
              <a:t>1</a:t>
            </a:r>
            <a:r>
              <a:rPr lang="cs-CZ" dirty="0"/>
              <a:t>. m</a:t>
            </a:r>
            <a:r>
              <a:rPr lang="cs-CZ" sz="1800" dirty="0"/>
              <a:t>2</a:t>
            </a:r>
            <a:r>
              <a:rPr lang="cs-CZ" dirty="0"/>
              <a:t> / r  .</a:t>
            </a:r>
          </a:p>
          <a:p>
            <a:pPr marL="0" indent="0">
              <a:buNone/>
            </a:pPr>
            <a:r>
              <a:rPr lang="cs-CZ" dirty="0"/>
              <a:t>Potenciální energie je pro konečné vzdálenosti záporná.</a:t>
            </a:r>
          </a:p>
          <a:p>
            <a:pPr marL="0" indent="0">
              <a:buNone/>
            </a:pPr>
            <a:r>
              <a:rPr lang="cs-CZ" dirty="0"/>
              <a:t>( poznámka- lze ukázat , že potenciální energie přejde ve známý výraz </a:t>
            </a:r>
            <a:r>
              <a:rPr lang="cs-CZ" dirty="0" err="1"/>
              <a:t>E</a:t>
            </a:r>
            <a:r>
              <a:rPr lang="cs-CZ" sz="1800" dirty="0" err="1"/>
              <a:t>p</a:t>
            </a:r>
            <a:r>
              <a:rPr lang="cs-CZ" dirty="0"/>
              <a:t>= </a:t>
            </a:r>
            <a:r>
              <a:rPr lang="cs-CZ" dirty="0" err="1"/>
              <a:t>mgy</a:t>
            </a:r>
            <a:r>
              <a:rPr lang="cs-CZ" dirty="0"/>
              <a:t> při volbě </a:t>
            </a:r>
            <a:r>
              <a:rPr lang="cs-CZ" dirty="0" err="1"/>
              <a:t>E</a:t>
            </a:r>
            <a:r>
              <a:rPr lang="cs-CZ" sz="2000" dirty="0" err="1"/>
              <a:t>p</a:t>
            </a:r>
            <a:r>
              <a:rPr lang="cs-CZ" dirty="0"/>
              <a:t>=0 pro r = R </a:t>
            </a:r>
            <a:r>
              <a:rPr lang="cs-CZ" sz="2000" dirty="0"/>
              <a:t>Země</a:t>
            </a:r>
            <a:r>
              <a:rPr lang="cs-CZ" dirty="0"/>
              <a:t> při   y &lt;&lt; R )</a:t>
            </a:r>
          </a:p>
          <a:p>
            <a:pPr marL="0" indent="0">
              <a:buNone/>
            </a:pPr>
            <a:r>
              <a:rPr lang="cs-CZ" dirty="0"/>
              <a:t>Celková  energie soustavy je E = E</a:t>
            </a:r>
            <a:r>
              <a:rPr lang="cs-CZ" sz="2000" dirty="0"/>
              <a:t>k1</a:t>
            </a:r>
            <a:r>
              <a:rPr lang="cs-CZ" dirty="0"/>
              <a:t> + E</a:t>
            </a:r>
            <a:r>
              <a:rPr lang="cs-CZ" sz="2000" dirty="0"/>
              <a:t>k2</a:t>
            </a:r>
            <a:r>
              <a:rPr lang="cs-CZ" dirty="0"/>
              <a:t> + </a:t>
            </a:r>
            <a:r>
              <a:rPr lang="cs-CZ" dirty="0" err="1"/>
              <a:t>E</a:t>
            </a:r>
            <a:r>
              <a:rPr lang="cs-CZ" sz="2000" dirty="0" err="1"/>
              <a:t>p</a:t>
            </a:r>
            <a:endParaRPr lang="cs-CZ" sz="2000" dirty="0"/>
          </a:p>
          <a:p>
            <a:pPr marL="0" indent="0">
              <a:buNone/>
            </a:pPr>
            <a:r>
              <a:rPr lang="cs-CZ" dirty="0"/>
              <a:t>Celková energie může být kladná i záporná v závislosti na počátečních podmínkách v soustavě</a:t>
            </a:r>
          </a:p>
        </p:txBody>
      </p:sp>
    </p:spTree>
    <p:extLst>
      <p:ext uri="{BB962C8B-B14F-4D97-AF65-F5344CB8AC3E}">
        <p14:creationId xmlns:p14="http://schemas.microsoft.com/office/powerpoint/2010/main" val="211261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978B1-CF59-49A2-8510-62C649AD4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365125"/>
            <a:ext cx="10428767" cy="1325563"/>
          </a:xfrm>
        </p:spPr>
        <p:txBody>
          <a:bodyPr/>
          <a:lstStyle/>
          <a:p>
            <a:r>
              <a:rPr lang="cs-CZ" dirty="0"/>
              <a:t>  Intenzita a potenciál gravitačního </a:t>
            </a:r>
            <a:r>
              <a:rPr lang="cs-CZ" baseline="30000" dirty="0"/>
              <a:t>pole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276943-B3D1-43D8-83CE-173DBD003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Příklad – gravitační interakce dvou  těles je vyjádřena </a:t>
            </a:r>
            <a:r>
              <a:rPr lang="cs-CZ" dirty="0" err="1"/>
              <a:t>grav.silou</a:t>
            </a:r>
            <a:r>
              <a:rPr lang="cs-CZ" dirty="0"/>
              <a:t> </a:t>
            </a:r>
            <a:r>
              <a:rPr lang="cs-CZ" b="1" dirty="0"/>
              <a:t>F</a:t>
            </a:r>
            <a:r>
              <a:rPr lang="cs-CZ" sz="2000" dirty="0"/>
              <a:t>12</a:t>
            </a:r>
          </a:p>
          <a:p>
            <a:pPr marL="0" indent="0">
              <a:buNone/>
            </a:pPr>
            <a:r>
              <a:rPr lang="cs-CZ" dirty="0"/>
              <a:t>Vektorová veličina intenzita gravitačního pole</a:t>
            </a:r>
          </a:p>
          <a:p>
            <a:pPr marL="0" indent="0">
              <a:buNone/>
            </a:pPr>
            <a:r>
              <a:rPr lang="cs-CZ" b="1" dirty="0"/>
              <a:t>K</a:t>
            </a:r>
            <a:r>
              <a:rPr lang="cs-CZ" dirty="0"/>
              <a:t> = </a:t>
            </a:r>
            <a:r>
              <a:rPr lang="cs-CZ" b="1" dirty="0"/>
              <a:t>F</a:t>
            </a:r>
            <a:r>
              <a:rPr lang="cs-CZ" sz="2000" dirty="0"/>
              <a:t>12</a:t>
            </a:r>
            <a:r>
              <a:rPr lang="cs-CZ" dirty="0"/>
              <a:t> / m</a:t>
            </a:r>
            <a:r>
              <a:rPr lang="cs-CZ" sz="2000" dirty="0"/>
              <a:t>2</a:t>
            </a:r>
          </a:p>
          <a:p>
            <a:pPr marL="0" indent="0">
              <a:buNone/>
            </a:pPr>
            <a:r>
              <a:rPr lang="cs-CZ" sz="2000" dirty="0"/>
              <a:t>Charakterizuje gravitační pole tělesa hmotnosti m1 v každém místě r. Nezávisí na veličinách charakterizující jiná </a:t>
            </a:r>
            <a:r>
              <a:rPr lang="cs-CZ" sz="2000" dirty="0" err="1"/>
              <a:t>tětšlesa</a:t>
            </a:r>
            <a:r>
              <a:rPr lang="cs-CZ" sz="2000" dirty="0"/>
              <a:t> a </a:t>
            </a:r>
            <a:r>
              <a:rPr lang="cs-CZ" sz="2000" dirty="0" err="1"/>
              <a:t>umožnňuje</a:t>
            </a:r>
            <a:r>
              <a:rPr lang="cs-CZ" sz="2000" dirty="0"/>
              <a:t> určit sílu , kterou bude pole působit na jakékoliv jiné těleso hmotnosti m vztahem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b="1" dirty="0" err="1"/>
              <a:t>F</a:t>
            </a:r>
            <a:r>
              <a:rPr lang="cs-CZ" sz="2000" dirty="0" err="1"/>
              <a:t>g</a:t>
            </a:r>
            <a:r>
              <a:rPr lang="cs-CZ" sz="3600" dirty="0"/>
              <a:t> = </a:t>
            </a:r>
            <a:r>
              <a:rPr lang="cs-CZ" sz="3600" b="1" dirty="0"/>
              <a:t>K</a:t>
            </a:r>
            <a:r>
              <a:rPr lang="cs-CZ" sz="3600" dirty="0"/>
              <a:t>. m             </a:t>
            </a:r>
            <a:r>
              <a:rPr lang="cs-CZ" dirty="0"/>
              <a:t>/K/ = N. kg-</a:t>
            </a:r>
            <a:r>
              <a:rPr lang="cs-CZ" baseline="30000" dirty="0"/>
              <a:t>1</a:t>
            </a:r>
            <a:r>
              <a:rPr lang="cs-CZ" dirty="0"/>
              <a:t> ´= m . s</a:t>
            </a:r>
            <a:r>
              <a:rPr lang="cs-CZ" baseline="30000" dirty="0"/>
              <a:t>-2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F</a:t>
            </a:r>
            <a:r>
              <a:rPr lang="cs-CZ" sz="2000" dirty="0" err="1"/>
              <a:t>g</a:t>
            </a:r>
            <a:r>
              <a:rPr lang="cs-CZ" dirty="0"/>
              <a:t> = </a:t>
            </a:r>
            <a:r>
              <a:rPr lang="cs-CZ" dirty="0" err="1"/>
              <a:t>ma</a:t>
            </a:r>
            <a:r>
              <a:rPr lang="cs-CZ" sz="2000" dirty="0" err="1"/>
              <a:t>g</a:t>
            </a:r>
            <a:r>
              <a:rPr lang="cs-CZ" sz="2000" dirty="0"/>
              <a:t>                      </a:t>
            </a:r>
            <a:r>
              <a:rPr lang="cs-CZ" sz="3600" b="1" dirty="0" err="1"/>
              <a:t>a</a:t>
            </a:r>
            <a:r>
              <a:rPr lang="cs-CZ" sz="2000" b="1" dirty="0" err="1"/>
              <a:t>g</a:t>
            </a:r>
            <a:r>
              <a:rPr lang="cs-CZ" sz="3600" dirty="0"/>
              <a:t> = </a:t>
            </a:r>
            <a:r>
              <a:rPr lang="cs-CZ" sz="3600" b="1" dirty="0"/>
              <a:t>K</a:t>
            </a:r>
          </a:p>
          <a:p>
            <a:pPr marL="0" indent="0">
              <a:buNone/>
            </a:pPr>
            <a:r>
              <a:rPr lang="cs-CZ" dirty="0"/>
              <a:t> pro pole </a:t>
            </a:r>
            <a:r>
              <a:rPr lang="cs-CZ" dirty="0" err="1"/>
              <a:t>hmot.bodu</a:t>
            </a:r>
            <a:r>
              <a:rPr lang="cs-CZ" dirty="0"/>
              <a:t> m</a:t>
            </a:r>
            <a:r>
              <a:rPr lang="cs-CZ" sz="1800" dirty="0"/>
              <a:t>1</a:t>
            </a:r>
            <a:r>
              <a:rPr lang="cs-CZ" sz="2000" dirty="0"/>
              <a:t> </a:t>
            </a:r>
            <a:r>
              <a:rPr lang="cs-CZ" dirty="0"/>
              <a:t>je   </a:t>
            </a:r>
            <a:r>
              <a:rPr lang="cs-CZ" b="1" dirty="0"/>
              <a:t>K </a:t>
            </a:r>
            <a:r>
              <a:rPr lang="cs-CZ" dirty="0"/>
              <a:t>= </a:t>
            </a:r>
            <a:r>
              <a:rPr lang="cs-CZ" b="1" dirty="0"/>
              <a:t>F</a:t>
            </a:r>
            <a:r>
              <a:rPr lang="cs-CZ" sz="1800" b="1" dirty="0"/>
              <a:t>12</a:t>
            </a:r>
            <a:r>
              <a:rPr lang="cs-CZ" dirty="0"/>
              <a:t>/m</a:t>
            </a:r>
            <a:r>
              <a:rPr lang="cs-CZ" sz="1800" dirty="0"/>
              <a:t>2</a:t>
            </a:r>
            <a:r>
              <a:rPr lang="cs-CZ" dirty="0"/>
              <a:t> = -  </a:t>
            </a:r>
            <a:r>
              <a:rPr lang="el-GR" dirty="0"/>
              <a:t>ϰ</a:t>
            </a:r>
            <a:r>
              <a:rPr lang="cs-CZ" dirty="0"/>
              <a:t>  m</a:t>
            </a:r>
            <a:r>
              <a:rPr lang="cs-CZ" sz="1800" dirty="0"/>
              <a:t>1 </a:t>
            </a:r>
            <a:r>
              <a:rPr lang="cs-CZ" dirty="0"/>
              <a:t>/ r</a:t>
            </a:r>
            <a:r>
              <a:rPr lang="cs-CZ" baseline="30000" dirty="0"/>
              <a:t>2</a:t>
            </a:r>
            <a:r>
              <a:rPr lang="cs-CZ" dirty="0"/>
              <a:t> </a:t>
            </a:r>
            <a:r>
              <a:rPr lang="cs-CZ" b="1" dirty="0"/>
              <a:t>. r</a:t>
            </a:r>
            <a:r>
              <a:rPr lang="cs-CZ" b="1" baseline="30000" dirty="0"/>
              <a:t>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35329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BBB14-3FAB-4DBB-81C7-69F49CF6F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Potenciál gravitačního pole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93D897-34BC-4FC6-BFD8-F44A5531A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Potenciál gravitačního pole definujeme jako potenciální energii hmotného bodu v daném místě pole, dělenou hmotností tohoto bodu - -označení  symbolem  V.</a:t>
            </a:r>
          </a:p>
          <a:p>
            <a:pPr marL="0" indent="0">
              <a:buNone/>
            </a:pPr>
            <a:r>
              <a:rPr lang="cs-CZ" sz="3200" dirty="0"/>
              <a:t>V = </a:t>
            </a:r>
            <a:r>
              <a:rPr lang="cs-CZ" sz="3200" dirty="0" err="1"/>
              <a:t>E</a:t>
            </a:r>
            <a:r>
              <a:rPr lang="cs-CZ" sz="2000" dirty="0" err="1"/>
              <a:t>p</a:t>
            </a:r>
            <a:r>
              <a:rPr lang="cs-CZ" sz="3200" dirty="0"/>
              <a:t>(m) / m               / V = J . kg</a:t>
            </a:r>
            <a:r>
              <a:rPr lang="cs-CZ" sz="3200" baseline="30000" dirty="0"/>
              <a:t>-1 </a:t>
            </a:r>
            <a:r>
              <a:rPr lang="cs-CZ" sz="3200" dirty="0"/>
              <a:t>  /</a:t>
            </a:r>
          </a:p>
          <a:p>
            <a:pPr marL="0" indent="0">
              <a:buNone/>
            </a:pPr>
            <a:r>
              <a:rPr lang="cs-CZ" sz="2000" dirty="0"/>
              <a:t>Stejně jako potenciální energie závisí na volbě místa kde je </a:t>
            </a:r>
            <a:r>
              <a:rPr lang="cs-CZ" sz="2000" dirty="0" err="1"/>
              <a:t>Ep</a:t>
            </a:r>
            <a:r>
              <a:rPr lang="cs-CZ" sz="2000" dirty="0"/>
              <a:t> = 0</a:t>
            </a:r>
          </a:p>
          <a:p>
            <a:pPr marL="0" indent="0">
              <a:buNone/>
            </a:pPr>
            <a:r>
              <a:rPr lang="cs-CZ" dirty="0"/>
              <a:t>Potenciál </a:t>
            </a:r>
            <a:r>
              <a:rPr lang="cs-CZ" dirty="0" err="1"/>
              <a:t>grav.pole</a:t>
            </a:r>
            <a:r>
              <a:rPr lang="cs-CZ" dirty="0"/>
              <a:t> </a:t>
            </a:r>
            <a:r>
              <a:rPr lang="cs-CZ" dirty="0" err="1"/>
              <a:t>hm.bodu</a:t>
            </a:r>
            <a:r>
              <a:rPr lang="cs-CZ" dirty="0"/>
              <a:t> m</a:t>
            </a:r>
            <a:r>
              <a:rPr lang="cs-CZ" sz="1800" dirty="0"/>
              <a:t>1</a:t>
            </a:r>
            <a:r>
              <a:rPr lang="cs-CZ" dirty="0"/>
              <a:t> ve vzdálenosti r od něj vyjádříme</a:t>
            </a:r>
          </a:p>
          <a:p>
            <a:pPr marL="0" indent="0">
              <a:buNone/>
            </a:pPr>
            <a:r>
              <a:rPr lang="cs-CZ" dirty="0"/>
              <a:t>V = - ϰ m</a:t>
            </a:r>
            <a:r>
              <a:rPr lang="cs-CZ" sz="1800" dirty="0"/>
              <a:t>1</a:t>
            </a:r>
            <a:r>
              <a:rPr lang="cs-CZ" dirty="0"/>
              <a:t> / r</a:t>
            </a:r>
          </a:p>
          <a:p>
            <a:pPr marL="0" indent="0">
              <a:buNone/>
            </a:pPr>
            <a:r>
              <a:rPr lang="cs-CZ" dirty="0"/>
              <a:t>Potenciál pole pro n hmotných bodů      V = - { </a:t>
            </a:r>
            <a:r>
              <a:rPr lang="el-GR" dirty="0"/>
              <a:t>ϰ</a:t>
            </a:r>
            <a:r>
              <a:rPr lang="cs-CZ" dirty="0"/>
              <a:t> m</a:t>
            </a:r>
            <a:r>
              <a:rPr lang="cs-CZ" sz="1800" dirty="0"/>
              <a:t>i</a:t>
            </a:r>
            <a:r>
              <a:rPr lang="cs-CZ" dirty="0"/>
              <a:t> / </a:t>
            </a:r>
            <a:r>
              <a:rPr lang="cs-CZ" dirty="0" err="1"/>
              <a:t>r</a:t>
            </a:r>
            <a:r>
              <a:rPr lang="cs-CZ" sz="1800" dirty="0" err="1"/>
              <a:t>i</a:t>
            </a:r>
            <a:r>
              <a:rPr lang="cs-CZ" dirty="0"/>
              <a:t>  .</a:t>
            </a:r>
          </a:p>
        </p:txBody>
      </p:sp>
    </p:spTree>
    <p:extLst>
      <p:ext uri="{BB962C8B-B14F-4D97-AF65-F5344CB8AC3E}">
        <p14:creationId xmlns:p14="http://schemas.microsoft.com/office/powerpoint/2010/main" val="4051470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53323-B552-4BF3-9432-87FF13D1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Vztah mezi intenzitou  a potenciálem gravitačního pole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F172D6-D2ED-4200-A88B-80D828E91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Plyne z definice potenciální energie</a:t>
            </a:r>
          </a:p>
          <a:p>
            <a:pPr marL="0" indent="0">
              <a:buNone/>
            </a:pPr>
            <a:r>
              <a:rPr lang="cs-CZ" dirty="0" err="1"/>
              <a:t>dE</a:t>
            </a:r>
            <a:r>
              <a:rPr lang="cs-CZ" sz="1800" dirty="0" err="1"/>
              <a:t>p</a:t>
            </a:r>
            <a:r>
              <a:rPr lang="cs-CZ" dirty="0"/>
              <a:t> = - </a:t>
            </a:r>
            <a:r>
              <a:rPr lang="cs-CZ" b="1" dirty="0" err="1"/>
              <a:t>F</a:t>
            </a:r>
            <a:r>
              <a:rPr lang="cs-CZ" sz="1800" b="1" dirty="0" err="1"/>
              <a:t>g</a:t>
            </a:r>
            <a:r>
              <a:rPr lang="cs-CZ" b="1" dirty="0"/>
              <a:t>. </a:t>
            </a:r>
            <a:r>
              <a:rPr lang="cs-CZ" b="1" dirty="0" err="1"/>
              <a:t>dr</a:t>
            </a:r>
            <a:r>
              <a:rPr lang="cs-CZ" b="1" dirty="0"/>
              <a:t>      </a:t>
            </a:r>
            <a:r>
              <a:rPr lang="cs-CZ" sz="2000" dirty="0"/>
              <a:t>dělením hmotností dostaneme                 </a:t>
            </a:r>
            <a:r>
              <a:rPr lang="cs-CZ" sz="3200" dirty="0" err="1"/>
              <a:t>dV</a:t>
            </a:r>
            <a:r>
              <a:rPr lang="cs-CZ" sz="3200" dirty="0"/>
              <a:t> = - </a:t>
            </a:r>
            <a:r>
              <a:rPr lang="cs-CZ" sz="3200" b="1" dirty="0"/>
              <a:t>K. </a:t>
            </a:r>
            <a:r>
              <a:rPr lang="cs-CZ" sz="3200" b="1" dirty="0" err="1"/>
              <a:t>dr</a:t>
            </a:r>
            <a:r>
              <a:rPr lang="cs-CZ" sz="3200" b="1" dirty="0"/>
              <a:t> 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r>
              <a:rPr lang="cs-CZ" dirty="0"/>
              <a:t>Rovnici lze zapsat pomocí operace grad        </a:t>
            </a:r>
            <a:r>
              <a:rPr lang="cs-CZ" b="1" dirty="0"/>
              <a:t>K = </a:t>
            </a:r>
            <a:r>
              <a:rPr lang="cs-CZ" dirty="0"/>
              <a:t>-  grad V</a:t>
            </a:r>
          </a:p>
          <a:p>
            <a:pPr marL="0" indent="0">
              <a:buNone/>
            </a:pPr>
            <a:r>
              <a:rPr lang="cs-CZ" dirty="0"/>
              <a:t>Známe-li intenzitu můžeme integrací </a:t>
            </a:r>
            <a:r>
              <a:rPr lang="cs-CZ" dirty="0" err="1"/>
              <a:t>dV</a:t>
            </a:r>
            <a:r>
              <a:rPr lang="cs-CZ" dirty="0"/>
              <a:t> = - K. </a:t>
            </a:r>
            <a:r>
              <a:rPr lang="cs-CZ" dirty="0" err="1"/>
              <a:t>dr</a:t>
            </a:r>
            <a:r>
              <a:rPr lang="cs-CZ" dirty="0"/>
              <a:t> určit potenciál v místě  r  pole             V(r) = - </a:t>
            </a:r>
            <a:r>
              <a:rPr lang="cs-CZ" dirty="0" err="1"/>
              <a:t>ƪ</a:t>
            </a:r>
            <a:r>
              <a:rPr lang="cs-CZ" baseline="30000" dirty="0" err="1"/>
              <a:t>r</a:t>
            </a:r>
            <a:r>
              <a:rPr lang="cs-CZ" baseline="30000" dirty="0"/>
              <a:t> </a:t>
            </a:r>
            <a:r>
              <a:rPr lang="cs-CZ" dirty="0"/>
              <a:t>  </a:t>
            </a:r>
            <a:r>
              <a:rPr lang="cs-CZ" baseline="-25000" dirty="0"/>
              <a:t>̴ </a:t>
            </a:r>
            <a:r>
              <a:rPr lang="cs-CZ" b="1" dirty="0"/>
              <a:t>K </a:t>
            </a:r>
            <a:r>
              <a:rPr lang="cs-CZ" b="1" dirty="0" err="1"/>
              <a:t>dr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Potenciál daného místa pole je  roven záporně vzatému integrálu intenzity pole z místa kde volíme potenciál nulový, do místa jehož potenciál určujeme.</a:t>
            </a:r>
          </a:p>
          <a:p>
            <a:pPr marL="0" indent="0">
              <a:buNone/>
            </a:pPr>
            <a:r>
              <a:rPr lang="cs-CZ" dirty="0"/>
              <a:t>Siločáry pole . </a:t>
            </a:r>
            <a:r>
              <a:rPr lang="cs-CZ"/>
              <a:t>Ekvipotenciální plochy.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9107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1535</TotalTime>
  <Words>755</Words>
  <Application>Microsoft Office PowerPoint</Application>
  <PresentationFormat>Širokoúhlá obrazovka</PresentationFormat>
  <Paragraphs>63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.</vt:lpstr>
      <vt:lpstr>     Gravitační pole </vt:lpstr>
      <vt:lpstr>Gravitační zákon</vt:lpstr>
      <vt:lpstr>.</vt:lpstr>
      <vt:lpstr>Gravitační potenciální energie</vt:lpstr>
      <vt:lpstr>.</vt:lpstr>
      <vt:lpstr>  Intenzita a potenciál gravitačního pole </vt:lpstr>
      <vt:lpstr>   Potenciál gravitačního pole </vt:lpstr>
      <vt:lpstr>Vztah mezi intenzitou  a potenciálem gravitačního pole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Jiřina Škorpíková</dc:creator>
  <cp:lastModifiedBy>Jiřina Škorpíková</cp:lastModifiedBy>
  <cp:revision>130</cp:revision>
  <dcterms:created xsi:type="dcterms:W3CDTF">2020-10-31T11:56:16Z</dcterms:created>
  <dcterms:modified xsi:type="dcterms:W3CDTF">2021-03-16T11:19:00Z</dcterms:modified>
</cp:coreProperties>
</file>