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media/image22.jpg" ContentType="image/gi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0" r:id="rId1"/>
  </p:sldMasterIdLst>
  <p:notesMasterIdLst>
    <p:notesMasterId r:id="rId79"/>
  </p:notesMasterIdLst>
  <p:handoutMasterIdLst>
    <p:handoutMasterId r:id="rId80"/>
  </p:handoutMasterIdLst>
  <p:sldIdLst>
    <p:sldId id="257" r:id="rId2"/>
    <p:sldId id="316" r:id="rId3"/>
    <p:sldId id="349" r:id="rId4"/>
    <p:sldId id="259" r:id="rId5"/>
    <p:sldId id="352" r:id="rId6"/>
    <p:sldId id="260" r:id="rId7"/>
    <p:sldId id="317" r:id="rId8"/>
    <p:sldId id="261" r:id="rId9"/>
    <p:sldId id="262" r:id="rId10"/>
    <p:sldId id="263" r:id="rId11"/>
    <p:sldId id="264" r:id="rId12"/>
    <p:sldId id="353" r:id="rId13"/>
    <p:sldId id="354" r:id="rId14"/>
    <p:sldId id="355" r:id="rId15"/>
    <p:sldId id="266" r:id="rId16"/>
    <p:sldId id="350" r:id="rId17"/>
    <p:sldId id="319" r:id="rId18"/>
    <p:sldId id="320" r:id="rId19"/>
    <p:sldId id="321" r:id="rId20"/>
    <p:sldId id="322" r:id="rId21"/>
    <p:sldId id="323" r:id="rId22"/>
    <p:sldId id="289" r:id="rId23"/>
    <p:sldId id="268" r:id="rId24"/>
    <p:sldId id="269" r:id="rId25"/>
    <p:sldId id="270" r:id="rId26"/>
    <p:sldId id="292" r:id="rId27"/>
    <p:sldId id="271" r:id="rId28"/>
    <p:sldId id="327" r:id="rId29"/>
    <p:sldId id="273" r:id="rId30"/>
    <p:sldId id="274" r:id="rId31"/>
    <p:sldId id="276" r:id="rId32"/>
    <p:sldId id="324" r:id="rId33"/>
    <p:sldId id="329" r:id="rId34"/>
    <p:sldId id="326" r:id="rId35"/>
    <p:sldId id="278" r:id="rId36"/>
    <p:sldId id="279" r:id="rId37"/>
    <p:sldId id="325" r:id="rId38"/>
    <p:sldId id="290" r:id="rId39"/>
    <p:sldId id="280" r:id="rId40"/>
    <p:sldId id="281" r:id="rId41"/>
    <p:sldId id="282" r:id="rId42"/>
    <p:sldId id="328" r:id="rId43"/>
    <p:sldId id="285" r:id="rId44"/>
    <p:sldId id="286" r:id="rId45"/>
    <p:sldId id="330" r:id="rId46"/>
    <p:sldId id="332" r:id="rId47"/>
    <p:sldId id="331" r:id="rId48"/>
    <p:sldId id="293" r:id="rId49"/>
    <p:sldId id="335" r:id="rId50"/>
    <p:sldId id="294" r:id="rId51"/>
    <p:sldId id="336" r:id="rId52"/>
    <p:sldId id="297" r:id="rId53"/>
    <p:sldId id="299" r:id="rId54"/>
    <p:sldId id="298" r:id="rId55"/>
    <p:sldId id="300" r:id="rId56"/>
    <p:sldId id="301" r:id="rId57"/>
    <p:sldId id="291" r:id="rId58"/>
    <p:sldId id="308" r:id="rId59"/>
    <p:sldId id="309" r:id="rId60"/>
    <p:sldId id="311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34" r:id="rId71"/>
    <p:sldId id="312" r:id="rId72"/>
    <p:sldId id="313" r:id="rId73"/>
    <p:sldId id="314" r:id="rId74"/>
    <p:sldId id="347" r:id="rId75"/>
    <p:sldId id="348" r:id="rId76"/>
    <p:sldId id="315" r:id="rId77"/>
    <p:sldId id="351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1296" y="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7T13:48:58.20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24259 17681 0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7T13:48:58.45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24259 17529 0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8C1113-8511-4396-99B0-1D0E7479A75E}" type="slidenum">
              <a:rPr lang="cs-CZ" altLang="cs-CZ" sz="1200"/>
              <a:pPr/>
              <a:t>68</a:t>
            </a:fld>
            <a:endParaRPr lang="cs-CZ" altLang="cs-CZ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92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865551-2F49-45D6-AAD2-169DF2506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7" y="423331"/>
            <a:ext cx="2727198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4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55140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820397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E4781B-66E0-4766-854E-075BEACB549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61516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1_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8D47C9-F74F-48DA-9B85-084D4B6DB785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9401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249678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837769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6735158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885180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8144546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78BD-B64D-4BB6-95A9-4C9C52CF48F9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AAB9-678D-4C5A-92F3-CA37E92679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3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4188530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161-F9A9-4382-9BC6-300C8BCBED2D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5931753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0246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file:///C:\WINDOWS\Profiles\tom\Plocha\hi&#225;t.bmp" TargetMode="External"/><Relationship Id="rId7" Type="http://schemas.openxmlformats.org/officeDocument/2006/relationships/image" Target="file:///C:\WINDOWS\Profiles\tom\Plocha\Zden&#283;k%20v&#283;deck&#225;%20rada\obr39.jp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file:///C:\WINDOWS\Profiles\tom\Plocha\hi&#225;t2.bmp" TargetMode="External"/><Relationship Id="rId4" Type="http://schemas.openxmlformats.org/officeDocument/2006/relationships/image" Target="../media/image81.png"/><Relationship Id="rId9" Type="http://schemas.openxmlformats.org/officeDocument/2006/relationships/image" Target="file:///C:\WINDOWS\Profiles\tom\Plocha\Zden&#283;k%20v&#283;deck&#225;%20rada\obr53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5800" y="2627352"/>
            <a:ext cx="7772400" cy="14066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6600" b="1" dirty="0"/>
              <a:t>CHIRURGIE ŽALUDKU A DUODENA</a:t>
            </a:r>
            <a:br>
              <a:rPr lang="cs-CZ" altLang="cs-CZ" sz="6600" b="1" dirty="0"/>
            </a:br>
            <a:r>
              <a:rPr lang="cs-CZ" altLang="cs-CZ" sz="3100" b="1" dirty="0"/>
              <a:t>(pro nelékařské obory)</a:t>
            </a:r>
            <a:endParaRPr lang="cs-CZ" altLang="cs-CZ" sz="3100" b="1" i="1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75D1AB9-39DD-4070-BB81-1D9CFEB2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7525" y="5643274"/>
            <a:ext cx="5795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Chirurgická klinika Lékařské fakulty Masarykovy Univerzity a Fakultní nemocnice Brno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911AC2-0ED4-4C1D-9AB7-39F0F3DAB3DC}"/>
              </a:ext>
            </a:extLst>
          </p:cNvPr>
          <p:cNvSpPr txBox="1"/>
          <p:nvPr/>
        </p:nvSpPr>
        <p:spPr>
          <a:xfrm>
            <a:off x="2785934" y="4653985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i="1" dirty="0"/>
              <a:t>zpracoval MUDr. Roman Svatoň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18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29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30" y="365126"/>
            <a:ext cx="4894379" cy="3357516"/>
          </a:xfrm>
        </p:spPr>
      </p:pic>
      <p:pic>
        <p:nvPicPr>
          <p:cNvPr id="11268" name="Picture 2" descr="F:\RTG\GIST žalud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07" y="397202"/>
            <a:ext cx="4109123" cy="329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35" y="3869390"/>
            <a:ext cx="4109123" cy="28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C233D-9EB3-4143-B2C0-C5B32C78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6700"/>
            <a:ext cx="7886700" cy="63436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900" b="1" dirty="0"/>
              <a:t>Obecná pravidla - Ambulantní péče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Anamnéza </a:t>
            </a:r>
          </a:p>
          <a:p>
            <a:pPr marL="457200" lvl="1" indent="0">
              <a:buNone/>
            </a:pPr>
            <a:r>
              <a:rPr lang="cs-CZ" dirty="0"/>
              <a:t> - rozlišit akutní vs chronické obtíže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Vyšetření </a:t>
            </a:r>
          </a:p>
          <a:p>
            <a:pPr marL="457200" lvl="1" indent="0">
              <a:buNone/>
            </a:pPr>
            <a:r>
              <a:rPr lang="cs-CZ" dirty="0"/>
              <a:t> - klinické vyšetření (5P, TT, TF, TK)</a:t>
            </a:r>
          </a:p>
          <a:p>
            <a:pPr marL="457200" lvl="1" indent="0">
              <a:buNone/>
            </a:pPr>
            <a:r>
              <a:rPr lang="cs-CZ" dirty="0"/>
              <a:t> - </a:t>
            </a:r>
            <a:r>
              <a:rPr lang="cs-CZ" dirty="0" err="1"/>
              <a:t>paraklinické</a:t>
            </a:r>
            <a:r>
              <a:rPr lang="cs-CZ" dirty="0"/>
              <a:t> vyšetření (LAB, RTG,UZ, CT, GFS)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Akutní stavy </a:t>
            </a:r>
          </a:p>
          <a:p>
            <a:pPr marL="457200" lvl="1" indent="0">
              <a:buNone/>
            </a:pPr>
            <a:r>
              <a:rPr lang="cs-CZ" dirty="0"/>
              <a:t>- zajistit žilní vstup</a:t>
            </a:r>
          </a:p>
          <a:p>
            <a:pPr marL="457200" lvl="1" indent="0">
              <a:buNone/>
            </a:pPr>
            <a:r>
              <a:rPr lang="cs-CZ" dirty="0"/>
              <a:t>- dle stavu monitorované lůžko </a:t>
            </a:r>
          </a:p>
          <a:p>
            <a:pPr marL="457200" lvl="1" indent="0">
              <a:buNone/>
            </a:pPr>
            <a:r>
              <a:rPr lang="cs-CZ" dirty="0"/>
              <a:t>- krvácení: odebrat KS a objednat ERY</a:t>
            </a:r>
          </a:p>
          <a:p>
            <a:pPr marL="457200" lvl="1" indent="0">
              <a:buNone/>
            </a:pPr>
            <a:r>
              <a:rPr lang="cs-CZ" dirty="0"/>
              <a:t>- zvracení: zavedení NGS</a:t>
            </a:r>
          </a:p>
          <a:p>
            <a:pPr marL="457200" lvl="1" indent="0">
              <a:buNone/>
            </a:pPr>
            <a:r>
              <a:rPr lang="cs-CZ" dirty="0"/>
              <a:t>- </a:t>
            </a:r>
            <a:r>
              <a:rPr lang="cs-CZ" dirty="0" err="1"/>
              <a:t>i.v</a:t>
            </a:r>
            <a:r>
              <a:rPr lang="cs-CZ" dirty="0"/>
              <a:t>. krystaloidy</a:t>
            </a:r>
          </a:p>
          <a:p>
            <a:pPr marL="457200" lvl="1" indent="0">
              <a:buNone/>
            </a:pPr>
            <a:r>
              <a:rPr lang="cs-CZ" dirty="0"/>
              <a:t>- léky první volny: PPI, </a:t>
            </a:r>
            <a:r>
              <a:rPr lang="cs-CZ" dirty="0" err="1"/>
              <a:t>Terlipresin</a:t>
            </a:r>
            <a:r>
              <a:rPr lang="cs-CZ" dirty="0"/>
              <a:t>, </a:t>
            </a:r>
            <a:r>
              <a:rPr lang="cs-CZ" dirty="0" err="1"/>
              <a:t>Spazmoanalgetika</a:t>
            </a:r>
            <a:r>
              <a:rPr lang="cs-CZ" dirty="0"/>
              <a:t>, 				antiemetika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0881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C233D-9EB3-4143-B2C0-C5B32C78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0026"/>
            <a:ext cx="7886700" cy="64198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5800" b="1" dirty="0"/>
              <a:t>Obecná pravidla - Hospitalizace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800" b="1" dirty="0"/>
              <a:t>Standardní odd. vs. JIP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200" dirty="0"/>
              <a:t>umístnění dle klinického stavu, komorbidit a předpokládaného postupu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200" dirty="0"/>
              <a:t>omezení </a:t>
            </a:r>
            <a:r>
              <a:rPr lang="cs-CZ" sz="3200" dirty="0" err="1"/>
              <a:t>p.o</a:t>
            </a:r>
            <a:r>
              <a:rPr lang="cs-CZ" sz="3200" dirty="0"/>
              <a:t>. příjmu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200" dirty="0" err="1"/>
              <a:t>i.v</a:t>
            </a:r>
            <a:r>
              <a:rPr lang="cs-CZ" sz="3200" dirty="0"/>
              <a:t>. hydratace, případě PEV – za monitorace vnitřního prostření (I, G)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200" dirty="0"/>
              <a:t>medikamentózní terapie dle typu obtíží, ev. </a:t>
            </a:r>
            <a:r>
              <a:rPr lang="cs-CZ" sz="3200" dirty="0" err="1"/>
              <a:t>hemosubstituce</a:t>
            </a:r>
            <a:r>
              <a:rPr lang="cs-CZ" sz="3200" dirty="0"/>
              <a:t>, hemostyptika…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800" b="1" dirty="0"/>
              <a:t>Předoperační příprava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LAB: KO, </a:t>
            </a:r>
            <a:r>
              <a:rPr lang="cs-CZ" sz="3200" dirty="0" err="1"/>
              <a:t>Koag</a:t>
            </a:r>
            <a:r>
              <a:rPr lang="cs-CZ" sz="3200" dirty="0"/>
              <a:t>, BCH, KS (</a:t>
            </a:r>
            <a:r>
              <a:rPr lang="cs-CZ" sz="3200" dirty="0" err="1"/>
              <a:t>dp</a:t>
            </a:r>
            <a:r>
              <a:rPr lang="cs-CZ" sz="3200" dirty="0"/>
              <a:t>. objednání ERY)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RTG </a:t>
            </a:r>
            <a:r>
              <a:rPr lang="cs-CZ" sz="3200" dirty="0" err="1"/>
              <a:t>s+p</a:t>
            </a:r>
            <a:r>
              <a:rPr lang="cs-CZ" sz="3200" dirty="0"/>
              <a:t> 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EGK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interní + anesteziologické zhodnocení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lačnit, při distenzi žaludku jeho dekomprese NGS (prevence aspirace)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hygiena a oholení operačního pole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podání premedikace dle ordinace anesteziologa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cs-CZ" sz="3200" dirty="0"/>
              <a:t>ATB profylaxe, prevence TEN (bandáže, LMWH)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25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C233D-9EB3-4143-B2C0-C5B32C78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6700"/>
            <a:ext cx="7886700" cy="64960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5800" b="1" dirty="0"/>
              <a:t>Obecná pravidla pooperační péče</a:t>
            </a:r>
          </a:p>
          <a:p>
            <a:pPr marL="0" indent="0">
              <a:buNone/>
            </a:pPr>
            <a:r>
              <a:rPr lang="cs-CZ" sz="3600" b="1" dirty="0"/>
              <a:t>Standardní odd. vs. JIP</a:t>
            </a:r>
          </a:p>
          <a:p>
            <a:pPr marL="0" indent="0">
              <a:buNone/>
            </a:pPr>
            <a:r>
              <a:rPr lang="cs-CZ" sz="3300" dirty="0"/>
              <a:t>- umístnění dle typu operace, klinického stavu a komorbidit</a:t>
            </a:r>
          </a:p>
          <a:p>
            <a:pPr marL="0" indent="0">
              <a:buNone/>
            </a:pPr>
            <a:endParaRPr lang="cs-CZ" sz="3300" b="1" dirty="0"/>
          </a:p>
          <a:p>
            <a:pPr marL="0" indent="0">
              <a:buNone/>
            </a:pPr>
            <a:r>
              <a:rPr lang="cs-CZ" sz="3600" b="1" dirty="0"/>
              <a:t>Sledujeme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subjektivní obtíže (bolest, dušnost, nauzeu,…)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fyzikální funkce (TT, TF,TK, Sio2,…) a stav vědomí (GCS,…)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klinický nález na břiše a stav OP rány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odpady do břišních drénu a NGS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diuréza a odchod stolice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dle potřeby provádíme laboratorní vyšetření a využíváme zobrazovací metody</a:t>
            </a:r>
          </a:p>
          <a:p>
            <a:pPr marL="0" indent="0">
              <a:buNone/>
            </a:pPr>
            <a:endParaRPr lang="cs-CZ" sz="3300" b="1" dirty="0"/>
          </a:p>
          <a:p>
            <a:pPr marL="0" indent="0">
              <a:buNone/>
            </a:pPr>
            <a:r>
              <a:rPr lang="cs-CZ" sz="3600" b="1" dirty="0"/>
              <a:t>Pooperační terapie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většinou omezený </a:t>
            </a:r>
            <a:r>
              <a:rPr lang="cs-CZ" sz="3300" dirty="0" err="1"/>
              <a:t>p.o</a:t>
            </a:r>
            <a:r>
              <a:rPr lang="cs-CZ" sz="3300" dirty="0"/>
              <a:t>. příjem + dekompresní NGS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postupná zátěž stravu dle typu operačního zákroku a tolerance</a:t>
            </a:r>
          </a:p>
          <a:p>
            <a:pPr marL="457200" lvl="1" indent="0">
              <a:buNone/>
            </a:pPr>
            <a:r>
              <a:rPr lang="cs-CZ" sz="2900" dirty="0"/>
              <a:t>- rizikové anastomózy na jícen, staří, </a:t>
            </a:r>
            <a:r>
              <a:rPr lang="cs-CZ" sz="2900" dirty="0" err="1"/>
              <a:t>polymorbidní</a:t>
            </a:r>
            <a:r>
              <a:rPr lang="cs-CZ" sz="2900" dirty="0"/>
              <a:t> a </a:t>
            </a:r>
            <a:r>
              <a:rPr lang="cs-CZ" sz="2900" dirty="0" err="1"/>
              <a:t>imunokompromitovaní</a:t>
            </a:r>
            <a:r>
              <a:rPr lang="cs-CZ" sz="2900" dirty="0"/>
              <a:t> pacienti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pokud nelze výživa </a:t>
            </a:r>
            <a:r>
              <a:rPr lang="cs-CZ" sz="3300" dirty="0" err="1"/>
              <a:t>p.o</a:t>
            </a:r>
            <a:r>
              <a:rPr lang="cs-CZ" sz="3300" dirty="0"/>
              <a:t>. preferovaná enterální výživa cestou NJS/JS před </a:t>
            </a:r>
            <a:r>
              <a:rPr lang="cs-CZ" sz="3300" dirty="0" err="1"/>
              <a:t>i.v</a:t>
            </a:r>
            <a:r>
              <a:rPr lang="cs-CZ" sz="3300" dirty="0"/>
              <a:t>. PEV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prevence TEN (mobilizace, hydratace, bandáže, LMWH) + stresového vředu (PPI)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 err="1"/>
              <a:t>prokinetika</a:t>
            </a:r>
            <a:r>
              <a:rPr lang="cs-CZ" sz="3300" dirty="0"/>
              <a:t> + antiemetika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sz="3300" dirty="0"/>
              <a:t>ATB pouze cíleně u bakteriálních infektů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350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9537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Gastritidy, </a:t>
            </a:r>
            <a:r>
              <a:rPr lang="cs-CZ" altLang="cs-CZ" b="1" dirty="0" err="1"/>
              <a:t>bulbitidy</a:t>
            </a:r>
            <a:endParaRPr lang="cs-CZ" altLang="cs-CZ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162050"/>
            <a:ext cx="7886700" cy="5353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000" b="1" dirty="0"/>
              <a:t>Zánětlivé slizniční poškození       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Etiologie (vlivy)</a:t>
            </a:r>
            <a:r>
              <a:rPr lang="cs-CZ" altLang="cs-CZ" sz="2000" dirty="0"/>
              <a:t>: 	Fyzikální - Mechanické (NGS, cizí těleso, stagnace)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			- Chemické (Duodenální reflux, léky,…)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			- Termické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			- Záření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		Biologické (bakterie, viry, kvasinky)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		Stres, šok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23074"/>
            <a:ext cx="4100992" cy="31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11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9537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Gastritidy, </a:t>
            </a:r>
            <a:r>
              <a:rPr lang="cs-CZ" altLang="cs-CZ" b="1" dirty="0" err="1"/>
              <a:t>bulbitidy</a:t>
            </a:r>
            <a:endParaRPr lang="cs-CZ" altLang="cs-CZ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162050"/>
            <a:ext cx="7886700" cy="5014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000" b="1" dirty="0"/>
              <a:t>Akutní vs. chronické </a:t>
            </a:r>
            <a:r>
              <a:rPr lang="cs-CZ" altLang="cs-CZ" sz="2000" dirty="0"/>
              <a:t>(bolest, nauzea, zvracení)</a:t>
            </a:r>
          </a:p>
          <a:p>
            <a:pPr marL="0" indent="0">
              <a:buNone/>
            </a:pPr>
            <a:endParaRPr lang="cs-CZ" altLang="cs-CZ" sz="800" b="1" dirty="0"/>
          </a:p>
          <a:p>
            <a:pPr marL="0" indent="0">
              <a:buNone/>
            </a:pPr>
            <a:r>
              <a:rPr lang="cs-CZ" altLang="cs-CZ" sz="2000" b="1" dirty="0"/>
              <a:t>Diagnostika: </a:t>
            </a:r>
            <a:r>
              <a:rPr lang="cs-CZ" altLang="cs-CZ" sz="2000" dirty="0"/>
              <a:t>	RTG a UZ negativní </a:t>
            </a:r>
          </a:p>
          <a:p>
            <a:pPr marL="0" indent="0">
              <a:buNone/>
            </a:pPr>
            <a:r>
              <a:rPr lang="cs-CZ" altLang="cs-CZ" sz="2000" dirty="0"/>
              <a:t>		LAB: </a:t>
            </a:r>
            <a:r>
              <a:rPr lang="cs-CZ" altLang="cs-CZ" sz="2000" b="1" dirty="0"/>
              <a:t>elevace LEU a CRP</a:t>
            </a:r>
            <a:r>
              <a:rPr lang="cs-CZ" altLang="cs-CZ" sz="2000" dirty="0"/>
              <a:t>, zvracení: pokles Na/Cl</a:t>
            </a:r>
          </a:p>
          <a:p>
            <a:pPr marL="0" indent="0">
              <a:buNone/>
            </a:pPr>
            <a:r>
              <a:rPr lang="cs-CZ" altLang="cs-CZ" sz="2000" dirty="0"/>
              <a:t>		</a:t>
            </a:r>
            <a:r>
              <a:rPr lang="cs-CZ" altLang="cs-CZ" sz="2000" b="1" dirty="0"/>
              <a:t>GFS + biopsie</a:t>
            </a:r>
          </a:p>
          <a:p>
            <a:pPr marL="0" indent="0">
              <a:buNone/>
            </a:pPr>
            <a:endParaRPr lang="cs-CZ" altLang="cs-CZ" sz="800" dirty="0"/>
          </a:p>
          <a:p>
            <a:pPr marL="0" indent="0">
              <a:buNone/>
            </a:pPr>
            <a:r>
              <a:rPr lang="cs-CZ" altLang="cs-CZ" sz="2000" b="1" dirty="0"/>
              <a:t>Terapie: </a:t>
            </a:r>
            <a:r>
              <a:rPr lang="cs-CZ" altLang="cs-CZ" sz="2000" dirty="0"/>
              <a:t>- eliminace vyvolávajícího faktoru</a:t>
            </a:r>
          </a:p>
          <a:p>
            <a:pPr marL="0" indent="0">
              <a:buNone/>
            </a:pPr>
            <a:r>
              <a:rPr lang="cs-CZ" altLang="cs-CZ" sz="2000" dirty="0"/>
              <a:t>	- dieta</a:t>
            </a:r>
          </a:p>
          <a:p>
            <a:pPr marL="0" indent="0">
              <a:buNone/>
            </a:pPr>
            <a:r>
              <a:rPr lang="cs-CZ" altLang="cs-CZ" sz="2000" dirty="0"/>
              <a:t>	- PPI</a:t>
            </a:r>
          </a:p>
          <a:p>
            <a:pPr marL="0" indent="0">
              <a:buNone/>
            </a:pPr>
            <a:r>
              <a:rPr lang="cs-CZ" altLang="cs-CZ" sz="2000" dirty="0"/>
              <a:t>	- analgetika</a:t>
            </a:r>
          </a:p>
          <a:p>
            <a:pPr marL="0" indent="0">
              <a:buNone/>
            </a:pPr>
            <a:r>
              <a:rPr lang="cs-CZ" altLang="cs-CZ" sz="2000" dirty="0"/>
              <a:t>	- </a:t>
            </a:r>
            <a:r>
              <a:rPr lang="cs-CZ" altLang="cs-CZ" sz="2000" dirty="0" err="1"/>
              <a:t>prokinetika</a:t>
            </a:r>
            <a:r>
              <a:rPr lang="cs-CZ" altLang="cs-CZ" sz="20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9B958F-E681-4899-A628-289BBD538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7375" r="7281" b="8849"/>
          <a:stretch/>
        </p:blipFill>
        <p:spPr>
          <a:xfrm>
            <a:off x="4838699" y="3717364"/>
            <a:ext cx="4162425" cy="30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Pylorostenóza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53896"/>
            <a:ext cx="7886700" cy="47230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Vrozená: </a:t>
            </a:r>
            <a:r>
              <a:rPr lang="cs-CZ" dirty="0"/>
              <a:t>hypertrofie svaloviny pyloru</a:t>
            </a:r>
          </a:p>
          <a:p>
            <a:pPr marL="0" indent="0">
              <a:buNone/>
            </a:pPr>
            <a:r>
              <a:rPr lang="cs-CZ" b="1" dirty="0"/>
              <a:t>Získaná: </a:t>
            </a:r>
            <a:r>
              <a:rPr lang="cs-CZ" dirty="0"/>
              <a:t>zánět (ulcerace), TU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Klinika: </a:t>
            </a:r>
            <a:r>
              <a:rPr lang="cs-CZ" dirty="0"/>
              <a:t>	Zvracení v prvních dnech nebo týdnech 			po narození po jídle</a:t>
            </a:r>
          </a:p>
          <a:p>
            <a:pPr marL="0" indent="0">
              <a:buNone/>
            </a:pPr>
            <a:r>
              <a:rPr lang="cs-CZ" dirty="0"/>
              <a:t>		Může být hmatná volně pohyblivá 			rezistence velikosti třešně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Diagnostika: </a:t>
            </a:r>
            <a:r>
              <a:rPr lang="cs-CZ" dirty="0" err="1"/>
              <a:t>Endo</a:t>
            </a:r>
            <a:r>
              <a:rPr lang="cs-CZ" dirty="0"/>
              <a:t>, UZ, CT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Léčba: </a:t>
            </a:r>
            <a:r>
              <a:rPr lang="cs-CZ" dirty="0" err="1"/>
              <a:t>pyloroplastika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96" y="4096512"/>
            <a:ext cx="2717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95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037" y="225857"/>
            <a:ext cx="7886700" cy="1325563"/>
          </a:xfrm>
        </p:spPr>
        <p:txBody>
          <a:bodyPr>
            <a:normAutofit/>
          </a:bodyPr>
          <a:lstStyle/>
          <a:p>
            <a:r>
              <a:rPr lang="cs-CZ" b="1" dirty="0" err="1"/>
              <a:t>Pylorostenóza</a:t>
            </a:r>
            <a:r>
              <a:rPr lang="cs-CZ" b="1" dirty="0"/>
              <a:t> - </a:t>
            </a:r>
            <a:r>
              <a:rPr lang="cs-CZ" b="1" dirty="0" err="1"/>
              <a:t>pyloroplastika</a:t>
            </a:r>
            <a:br>
              <a:rPr lang="cs-CZ" dirty="0"/>
            </a:br>
            <a:endParaRPr lang="cs-CZ" dirty="0"/>
          </a:p>
        </p:txBody>
      </p:sp>
      <p:pic>
        <p:nvPicPr>
          <p:cNvPr id="18" name="Zástupný symbol pro obsah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85" y="1027907"/>
            <a:ext cx="2910613" cy="3444981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98" y="1168290"/>
            <a:ext cx="3406902" cy="5446551"/>
          </a:xfrm>
          <a:prstGeom prst="rect">
            <a:avLst/>
          </a:prstGeom>
        </p:spPr>
      </p:pic>
      <p:pic>
        <p:nvPicPr>
          <p:cNvPr id="14" name="Picture 4" descr="https://classconnection.s3.amazonaws.com/32/flashcards/621032/jpg/pyloro_(pylorus;_gatekeeper)_13122538627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7" y="4472888"/>
            <a:ext cx="4056125" cy="238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3" y="1017289"/>
            <a:ext cx="2724150" cy="34555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122D7F0-EC48-4834-88D5-0B98D1DF6D28}"/>
              </a:ext>
            </a:extLst>
          </p:cNvPr>
          <p:cNvSpPr txBox="1"/>
          <p:nvPr/>
        </p:nvSpPr>
        <p:spPr>
          <a:xfrm>
            <a:off x="2924015" y="4103556"/>
            <a:ext cx="63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CT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444C5A7-7EA6-4CCE-ADAA-65AF4C238FE0}"/>
              </a:ext>
            </a:extLst>
          </p:cNvPr>
          <p:cNvSpPr txBox="1"/>
          <p:nvPr/>
        </p:nvSpPr>
        <p:spPr>
          <a:xfrm>
            <a:off x="50364" y="4156591"/>
            <a:ext cx="229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RTG s </a:t>
            </a:r>
            <a:r>
              <a:rPr lang="cs-CZ" dirty="0" err="1">
                <a:solidFill>
                  <a:srgbClr val="FFFF00"/>
                </a:solidFill>
              </a:rPr>
              <a:t>p.o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 err="1">
                <a:solidFill>
                  <a:srgbClr val="FFFF00"/>
                </a:solidFill>
              </a:rPr>
              <a:t>kontrasem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4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Volvulus</a:t>
            </a:r>
            <a:r>
              <a:rPr lang="cs-CZ" b="1" dirty="0"/>
              <a:t> žaludku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52144"/>
            <a:ext cx="7886700" cy="5024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Vrozený vs. získaný</a:t>
            </a:r>
          </a:p>
          <a:p>
            <a:pPr marL="0" indent="0">
              <a:buNone/>
            </a:pPr>
            <a:r>
              <a:rPr lang="cs-CZ" sz="1800" dirty="0"/>
              <a:t>Kolem podélné (A. </a:t>
            </a:r>
            <a:r>
              <a:rPr lang="cs-CZ" sz="1800" dirty="0" err="1"/>
              <a:t>organoaxial</a:t>
            </a:r>
            <a:r>
              <a:rPr lang="cs-CZ" sz="1800" dirty="0"/>
              <a:t>) nebo příčné osy (B. </a:t>
            </a:r>
            <a:r>
              <a:rPr lang="cs-CZ" sz="1800" dirty="0" err="1"/>
              <a:t>mesenterioaxial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	Extrémní je obraz up-</a:t>
            </a:r>
            <a:r>
              <a:rPr lang="cs-CZ" sz="1800" dirty="0" err="1"/>
              <a:t>side</a:t>
            </a:r>
            <a:r>
              <a:rPr lang="cs-CZ" sz="1800" dirty="0"/>
              <a:t>-</a:t>
            </a:r>
            <a:r>
              <a:rPr lang="cs-CZ" sz="1800" dirty="0" err="1"/>
              <a:t>down</a:t>
            </a:r>
            <a:r>
              <a:rPr lang="cs-CZ" sz="1800" dirty="0"/>
              <a:t> </a:t>
            </a:r>
            <a:r>
              <a:rPr lang="cs-CZ" sz="1800" dirty="0" err="1"/>
              <a:t>stomach</a:t>
            </a:r>
            <a:r>
              <a:rPr lang="cs-CZ" sz="1800" dirty="0"/>
              <a:t> při hiátové hernii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2" y="2484906"/>
            <a:ext cx="3837938" cy="40578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6" y="3016252"/>
            <a:ext cx="4958820" cy="29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3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0749"/>
          </a:xfrm>
        </p:spPr>
        <p:txBody>
          <a:bodyPr/>
          <a:lstStyle/>
          <a:p>
            <a:r>
              <a:rPr lang="cs-CZ" b="1" dirty="0"/>
              <a:t>Anatomie (žaludek)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4338" name="Picture 2" descr="Výsledek obrázku pro stomach 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360711"/>
            <a:ext cx="4059464" cy="32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Výsledek obrázku pro stomach vascular anatomy"/>
          <p:cNvSpPr>
            <a:spLocks noChangeAspect="1" noChangeArrowheads="1"/>
          </p:cNvSpPr>
          <p:nvPr/>
        </p:nvSpPr>
        <p:spPr bwMode="auto">
          <a:xfrm>
            <a:off x="307975" y="-1189038"/>
            <a:ext cx="30480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https://www.halstedsurgery.org/Upload/200802291412_41690_0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2" descr="https://www.halstedsurgery.org/Upload/200802291412_41690_000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34" y="926648"/>
            <a:ext cx="3048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Výsledek obrázku pro gastric coronar ve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 bwMode="auto">
          <a:xfrm>
            <a:off x="5530167" y="3910692"/>
            <a:ext cx="3084401" cy="270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1" descr="external image gastrectomy_stomach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23" descr="external image gastrectomy_stomach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25" descr="external image gastrectomy_stomach.jpg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27" descr="http://sterileeye.files.wordpress.com/2008/12/gastrectomy_stomach.jpg"/>
          <p:cNvSpPr>
            <a:spLocks noChangeAspect="1" noChangeArrowheads="1"/>
          </p:cNvSpPr>
          <p:nvPr/>
        </p:nvSpPr>
        <p:spPr bwMode="auto">
          <a:xfrm>
            <a:off x="82550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9" descr="http://sterileeye.files.wordpress.com/2008/12/gastrectomy_stomach.jpg"/>
          <p:cNvSpPr>
            <a:spLocks noChangeAspect="1" noChangeArrowheads="1"/>
          </p:cNvSpPr>
          <p:nvPr/>
        </p:nvSpPr>
        <p:spPr bwMode="auto">
          <a:xfrm>
            <a:off x="977900" y="777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67" name="Picture 31" descr="Výsledek obrázku pro stomach laparos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4432116"/>
            <a:ext cx="4244520" cy="238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60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Volvulus</a:t>
            </a:r>
            <a:r>
              <a:rPr lang="cs-CZ" b="1" dirty="0"/>
              <a:t> žaludku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563" y="1690689"/>
            <a:ext cx="8360812" cy="5024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Klinika: </a:t>
            </a:r>
            <a:r>
              <a:rPr lang="cs-CZ" dirty="0"/>
              <a:t>	Dyspepsie – NPB (ileózní)</a:t>
            </a:r>
          </a:p>
          <a:p>
            <a:pPr marL="0" indent="0">
              <a:buNone/>
            </a:pPr>
            <a:r>
              <a:rPr lang="cs-CZ" dirty="0"/>
              <a:t>		Typicky nelze zavést NGS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Diagnostika: </a:t>
            </a:r>
            <a:r>
              <a:rPr lang="cs-CZ" dirty="0"/>
              <a:t>RTG, CT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Léčba: </a:t>
            </a:r>
            <a:r>
              <a:rPr lang="cs-CZ" dirty="0"/>
              <a:t>Repozice žaludku a jeho fixace v dutině břišní        	 </a:t>
            </a:r>
            <a:r>
              <a:rPr lang="cs-CZ" sz="2000" dirty="0"/>
              <a:t>(U rizikových pacientů možnost endoskopické </a:t>
            </a:r>
            <a:r>
              <a:rPr lang="cs-CZ" sz="2000" dirty="0" err="1"/>
              <a:t>derotace</a:t>
            </a:r>
            <a:r>
              <a:rPr lang="cs-CZ" sz="2000" dirty="0"/>
              <a:t> + PEG fixace)</a:t>
            </a:r>
          </a:p>
          <a:p>
            <a:pPr marL="0" indent="0">
              <a:buNone/>
            </a:pPr>
            <a:r>
              <a:rPr lang="cs-CZ" dirty="0"/>
              <a:t> 	 Nekróza - resekce postižených částí</a:t>
            </a:r>
          </a:p>
        </p:txBody>
      </p:sp>
    </p:spTree>
    <p:extLst>
      <p:ext uri="{BB962C8B-B14F-4D97-AF65-F5344CB8AC3E}">
        <p14:creationId xmlns:p14="http://schemas.microsoft.com/office/powerpoint/2010/main" val="887588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Poranění žaludku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758158"/>
            <a:ext cx="4245102" cy="47889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b="1" dirty="0"/>
              <a:t>Mechanická: </a:t>
            </a:r>
            <a:r>
              <a:rPr lang="cs-CZ" sz="2400" dirty="0"/>
              <a:t>Ostrá (in/</a:t>
            </a:r>
            <a:r>
              <a:rPr lang="cs-CZ" sz="2400" dirty="0" err="1"/>
              <a:t>out</a:t>
            </a:r>
            <a:r>
              <a:rPr lang="cs-CZ" sz="2400" dirty="0"/>
              <a:t>) / Tupá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	Klinika: </a:t>
            </a:r>
            <a:r>
              <a:rPr lang="cs-CZ" sz="2400" dirty="0"/>
              <a:t>NPB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	Diagnostika: </a:t>
            </a:r>
            <a:r>
              <a:rPr lang="cs-CZ" sz="2400" dirty="0"/>
              <a:t>RTG/CT/</a:t>
            </a:r>
            <a:r>
              <a:rPr lang="cs-CZ" sz="2400" dirty="0" err="1"/>
              <a:t>Endo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	Terapie: </a:t>
            </a:r>
            <a:r>
              <a:rPr lang="cs-CZ" sz="2400" dirty="0" err="1"/>
              <a:t>Dg.LPSK</a:t>
            </a:r>
            <a:r>
              <a:rPr lang="cs-CZ" sz="2400" dirty="0"/>
              <a:t>		Sutura – Resekce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Poleptání: </a:t>
            </a:r>
            <a:r>
              <a:rPr lang="cs-CZ" sz="2400" dirty="0"/>
              <a:t>Konzervativně (PEV,ATB)</a:t>
            </a:r>
          </a:p>
          <a:p>
            <a:pPr marL="0" indent="0">
              <a:buNone/>
            </a:pPr>
            <a:r>
              <a:rPr lang="cs-CZ" sz="2400" dirty="0"/>
              <a:t>		OP (</a:t>
            </a:r>
            <a:r>
              <a:rPr lang="cs-CZ" sz="2400" dirty="0" err="1"/>
              <a:t>Jejunostomie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3686271"/>
            <a:ext cx="4088892" cy="30666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552134"/>
            <a:ext cx="4088892" cy="30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Cizí tělesa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95425"/>
            <a:ext cx="7772400" cy="51244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dirty="0"/>
              <a:t>Sebepoškození</a:t>
            </a:r>
          </a:p>
          <a:p>
            <a:pPr marL="0" indent="0">
              <a:buNone/>
            </a:pPr>
            <a:r>
              <a:rPr lang="cs-CZ" altLang="cs-CZ" dirty="0"/>
              <a:t>Nedopatřením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Tzv. bezoáry:</a:t>
            </a:r>
          </a:p>
          <a:p>
            <a:pPr eaLnBrk="1" hangingPunct="1"/>
            <a:r>
              <a:rPr lang="cs-CZ" altLang="cs-CZ" dirty="0" err="1"/>
              <a:t>Trichobezoáry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Fytobezoáry</a:t>
            </a: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Cizí těleso</a:t>
            </a:r>
            <a:r>
              <a:rPr lang="cs-CZ" dirty="0"/>
              <a:t>: Strategie dle velikosti a typu</a:t>
            </a:r>
          </a:p>
          <a:p>
            <a:pPr marL="0" indent="0">
              <a:buNone/>
            </a:pPr>
            <a:r>
              <a:rPr lang="cs-CZ" dirty="0"/>
              <a:t>		Endoskopie</a:t>
            </a:r>
          </a:p>
          <a:p>
            <a:pPr marL="0" indent="0">
              <a:buNone/>
            </a:pPr>
            <a:r>
              <a:rPr lang="cs-CZ" dirty="0"/>
              <a:t>		Gastrotomie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41" y="809625"/>
            <a:ext cx="5311648" cy="398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3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05672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Vředová choroba </a:t>
            </a:r>
            <a:r>
              <a:rPr lang="cs-CZ" b="1" dirty="0" err="1"/>
              <a:t>gastroduodena</a:t>
            </a:r>
            <a:r>
              <a:rPr lang="cs-CZ" b="1" dirty="0"/>
              <a:t> (VCHGD)</a:t>
            </a:r>
            <a:br>
              <a:rPr lang="cs-CZ" dirty="0"/>
            </a:br>
            <a:endParaRPr lang="cs-CZ" altLang="cs-CZ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43000"/>
            <a:ext cx="8267700" cy="54864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Defekt sliznice dosahuje hlubokých vrstev stěny</a:t>
            </a:r>
          </a:p>
          <a:p>
            <a:r>
              <a:rPr lang="cs-CZ" sz="1800" dirty="0"/>
              <a:t>Nerovnováha: 	</a:t>
            </a:r>
          </a:p>
          <a:p>
            <a:pPr marL="0" indent="0">
              <a:buNone/>
            </a:pPr>
            <a:r>
              <a:rPr lang="cs-CZ" sz="1800" dirty="0"/>
              <a:t>	- agresivně působící látky (</a:t>
            </a:r>
            <a:r>
              <a:rPr lang="cs-CZ" sz="1800" dirty="0" err="1"/>
              <a:t>HCl</a:t>
            </a:r>
            <a:r>
              <a:rPr lang="cs-CZ" sz="1800" dirty="0"/>
              <a:t>, Pepsin, žlučové kyseliny, alkohol, léky, 				kouření, HP) </a:t>
            </a:r>
          </a:p>
          <a:p>
            <a:pPr marL="0" indent="0">
              <a:buNone/>
            </a:pPr>
            <a:r>
              <a:rPr lang="cs-CZ" sz="1800" dirty="0"/>
              <a:t>	- ochranné faktory sliznice (slizniční hlen, neutralizační schopnosti stravy a 		bikarbonátů v duodenu, vyprazdňování žaludku)</a:t>
            </a:r>
          </a:p>
          <a:p>
            <a:pPr marL="0" indent="0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Historicky odklon od OP -&gt;PPI + eradikace HP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4" name="Zástupný symbol pro obsa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18919" r="14866" b="8648"/>
          <a:stretch/>
        </p:blipFill>
        <p:spPr>
          <a:xfrm>
            <a:off x="5391150" y="3095334"/>
            <a:ext cx="3562350" cy="3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46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5403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Vředová choroba </a:t>
            </a:r>
            <a:r>
              <a:rPr lang="cs-CZ" b="1" dirty="0" err="1"/>
              <a:t>gastroduodena</a:t>
            </a:r>
            <a:endParaRPr lang="cs-CZ" alt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52526"/>
            <a:ext cx="7886700" cy="5051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Klinický obraz:</a:t>
            </a:r>
            <a:r>
              <a:rPr lang="cs-CZ" sz="1800" dirty="0"/>
              <a:t> chronického průběhu vs. akutní komplikace </a:t>
            </a:r>
          </a:p>
          <a:p>
            <a:pPr marL="0" indent="0">
              <a:buNone/>
            </a:pPr>
            <a:r>
              <a:rPr lang="cs-CZ" sz="1800" dirty="0"/>
              <a:t>	Sezónní zhoršení na jaře a na podzim  </a:t>
            </a:r>
          </a:p>
          <a:p>
            <a:pPr marL="0" indent="0">
              <a:buNone/>
            </a:pPr>
            <a:r>
              <a:rPr lang="cs-CZ" sz="1800" dirty="0"/>
              <a:t>	Dyspepsie, tlaky v epigastriu,  u </a:t>
            </a:r>
            <a:r>
              <a:rPr lang="cs-CZ" sz="1800" b="1" dirty="0"/>
              <a:t>dvanáctníkového vředu</a:t>
            </a:r>
            <a:r>
              <a:rPr lang="cs-CZ" sz="1800" dirty="0"/>
              <a:t> se bolest 	objevuje 	</a:t>
            </a:r>
            <a:r>
              <a:rPr lang="cs-CZ" sz="1800" b="1" dirty="0"/>
              <a:t>nalačno</a:t>
            </a:r>
            <a:r>
              <a:rPr lang="cs-CZ" sz="1800" dirty="0"/>
              <a:t>. Zmírní se opět po najezení. Pacient, ve snaze vyhnout 	se bolesti, hodně jí a tak přibírá na váze. </a:t>
            </a:r>
            <a:r>
              <a:rPr lang="cs-CZ" sz="1800" b="1" dirty="0"/>
              <a:t>Žaludeční vředy</a:t>
            </a:r>
            <a:r>
              <a:rPr lang="cs-CZ" sz="1800" dirty="0"/>
              <a:t> bolí naopak 	</a:t>
            </a:r>
            <a:r>
              <a:rPr lang="cs-CZ" sz="1800" b="1" dirty="0"/>
              <a:t>brzy po jídle.</a:t>
            </a: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Diagnostika: </a:t>
            </a:r>
            <a:r>
              <a:rPr lang="cs-CZ" sz="1800" dirty="0"/>
              <a:t>GFS, biopsie (HP)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92" y="3429000"/>
            <a:ext cx="6656832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0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Terapie VCHGD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1752600"/>
            <a:ext cx="8201025" cy="4572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b="1" dirty="0"/>
              <a:t>Konservativní: </a:t>
            </a:r>
            <a:r>
              <a:rPr lang="cs-CZ" altLang="cs-CZ" dirty="0"/>
              <a:t>	PPI </a:t>
            </a:r>
          </a:p>
          <a:p>
            <a:pPr marL="0" indent="0" eaLnBrk="1" hangingPunct="1">
              <a:buNone/>
            </a:pPr>
            <a:r>
              <a:rPr lang="cs-CZ" altLang="cs-CZ" dirty="0"/>
              <a:t>			+ režim</a:t>
            </a:r>
          </a:p>
          <a:p>
            <a:pPr marL="0" indent="0" eaLnBrk="1" hangingPunct="1">
              <a:buNone/>
            </a:pPr>
            <a:r>
              <a:rPr lang="cs-CZ" altLang="cs-CZ" dirty="0"/>
              <a:t>			+ eradikace HP (ATB)</a:t>
            </a:r>
          </a:p>
          <a:p>
            <a:pPr marL="0" indent="0">
              <a:buNone/>
            </a:pPr>
            <a:r>
              <a:rPr lang="cs-CZ" altLang="cs-CZ" dirty="0"/>
              <a:t>			+ </a:t>
            </a:r>
            <a:r>
              <a:rPr lang="cs-CZ" altLang="cs-CZ" dirty="0" err="1"/>
              <a:t>prokinetika</a:t>
            </a:r>
            <a:r>
              <a:rPr lang="cs-CZ" altLang="cs-CZ" dirty="0"/>
              <a:t> </a:t>
            </a:r>
          </a:p>
          <a:p>
            <a:pPr marL="0" indent="0">
              <a:buNone/>
            </a:pPr>
            <a:r>
              <a:rPr lang="cs-CZ" altLang="cs-CZ" dirty="0"/>
              <a:t>			(H2 blokátory, </a:t>
            </a:r>
            <a:r>
              <a:rPr lang="cs-CZ" altLang="cs-CZ" dirty="0" err="1"/>
              <a:t>antacida</a:t>
            </a:r>
            <a:r>
              <a:rPr lang="cs-CZ" altLang="cs-CZ" dirty="0"/>
              <a:t>)</a:t>
            </a:r>
          </a:p>
          <a:p>
            <a:pPr eaLnBrk="1" hangingPunct="1"/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Chirurgická: </a:t>
            </a:r>
            <a:r>
              <a:rPr lang="cs-CZ" altLang="cs-CZ" dirty="0"/>
              <a:t>dnes komplikace VCHGD</a:t>
            </a:r>
          </a:p>
          <a:p>
            <a:pPr marL="0" indent="0">
              <a:buNone/>
            </a:pPr>
            <a:r>
              <a:rPr lang="cs-CZ" altLang="cs-CZ" dirty="0"/>
              <a:t>		</a:t>
            </a:r>
            <a:r>
              <a:rPr lang="cs-CZ" altLang="cs-CZ" sz="2000" dirty="0"/>
              <a:t>Historicky vagotomie</a:t>
            </a:r>
          </a:p>
          <a:p>
            <a:pPr marL="0" indent="0" eaLnBrk="1" hangingPunct="1">
              <a:buNone/>
            </a:pPr>
            <a:r>
              <a:rPr lang="cs-CZ" altLang="cs-CZ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95860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5488"/>
            <a:ext cx="7772400" cy="990600"/>
          </a:xfrm>
        </p:spPr>
        <p:txBody>
          <a:bodyPr>
            <a:normAutofit/>
          </a:bodyPr>
          <a:lstStyle/>
          <a:p>
            <a:r>
              <a:rPr lang="cs-CZ" altLang="cs-CZ" b="1" dirty="0"/>
              <a:t>Vagotomie</a:t>
            </a:r>
            <a:endParaRPr lang="cs-CZ" altLang="cs-CZ" sz="2200" b="1" dirty="0">
              <a:latin typeface="+mn-lt"/>
            </a:endParaRPr>
          </a:p>
        </p:txBody>
      </p:sp>
      <p:pic>
        <p:nvPicPr>
          <p:cNvPr id="39939" name="Picture 5" descr="C:\WINDOWS\Profiles\Franta\Plocha\z druhýho PC\žaludek\Vagotomi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7765" y="2483010"/>
            <a:ext cx="4098036" cy="4202778"/>
          </a:xfrm>
        </p:spPr>
      </p:pic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227832"/>
            <a:ext cx="38100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err="1"/>
              <a:t>trunkální</a:t>
            </a:r>
            <a:r>
              <a:rPr lang="cs-CZ" altLang="cs-CZ" sz="2400" dirty="0"/>
              <a:t> – kmenová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   (CAVE </a:t>
            </a:r>
            <a:r>
              <a:rPr lang="cs-CZ" altLang="cs-CZ" sz="2400" dirty="0" err="1"/>
              <a:t>pylorospazmus</a:t>
            </a:r>
            <a:r>
              <a:rPr lang="cs-CZ" altLang="cs-CZ" sz="2400" dirty="0"/>
              <a:t>)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selektivní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 err="1"/>
              <a:t>superselektivní</a:t>
            </a:r>
            <a:endParaRPr lang="cs-CZ" alt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85799" y="1402002"/>
            <a:ext cx="777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cílem vyřadit vliv CNS na produkci kyselin</a:t>
            </a:r>
            <a:br>
              <a:rPr lang="cs-CZ" sz="2000" dirty="0"/>
            </a:br>
            <a:r>
              <a:rPr lang="cs-CZ" sz="2000" dirty="0"/>
              <a:t>- nevýhodou jsou možné vedlejší účinky denervace GIT a postupný návrat</a:t>
            </a:r>
          </a:p>
        </p:txBody>
      </p:sp>
    </p:spTree>
    <p:extLst>
      <p:ext uri="{BB962C8B-B14F-4D97-AF65-F5344CB8AC3E}">
        <p14:creationId xmlns:p14="http://schemas.microsoft.com/office/powerpoint/2010/main" val="2415467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Komplikace VCHGD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343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Perforace</a:t>
            </a:r>
          </a:p>
          <a:p>
            <a:pPr eaLnBrk="1" hangingPunct="1"/>
            <a:endParaRPr lang="cs-CZ" altLang="cs-CZ" dirty="0"/>
          </a:p>
          <a:p>
            <a:r>
              <a:rPr lang="cs-CZ" altLang="cs-CZ" dirty="0"/>
              <a:t>Penetrace</a:t>
            </a:r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Krvácení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Stenóza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Maligní degenerace vředu</a:t>
            </a:r>
          </a:p>
        </p:txBody>
      </p:sp>
    </p:spTree>
    <p:extLst>
      <p:ext uri="{BB962C8B-B14F-4D97-AF65-F5344CB8AC3E}">
        <p14:creationId xmlns:p14="http://schemas.microsoft.com/office/powerpoint/2010/main" val="1084887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Perforace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429768" y="1133856"/>
            <a:ext cx="8449056" cy="539496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7% chronických peptických vředů </a:t>
            </a:r>
          </a:p>
          <a:p>
            <a:r>
              <a:rPr lang="cs-CZ" dirty="0"/>
              <a:t>možná kombinace s krvácením</a:t>
            </a:r>
          </a:p>
          <a:p>
            <a:r>
              <a:rPr lang="cs-CZ" dirty="0"/>
              <a:t>nejčastějším místem perforace je přední stěna  bulbu duodena nebo </a:t>
            </a:r>
            <a:r>
              <a:rPr lang="cs-CZ" dirty="0" err="1"/>
              <a:t>prepylorická</a:t>
            </a:r>
            <a:r>
              <a:rPr lang="cs-CZ" dirty="0"/>
              <a:t> oblast žaludku  </a:t>
            </a:r>
          </a:p>
          <a:p>
            <a:r>
              <a:rPr lang="cs-CZ" dirty="0"/>
              <a:t>perforace může být tzv. volná do otevřené dutiny břišní,  nebo krytá do prostoru ohraničeného srůsty kolem žlučníku, jater, příčného tračníku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Klinika: </a:t>
            </a:r>
            <a:r>
              <a:rPr lang="cs-CZ" dirty="0"/>
              <a:t>NPB - peritonitis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Diagnostika: </a:t>
            </a:r>
            <a:r>
              <a:rPr lang="cs-CZ" dirty="0"/>
              <a:t>LAB – CPR/LEU, UZ volná tekutina, RTG/CT – </a:t>
            </a:r>
            <a:r>
              <a:rPr lang="cs-CZ" dirty="0" err="1"/>
              <a:t>pneumoperitoneum</a:t>
            </a:r>
            <a:r>
              <a:rPr lang="cs-CZ" dirty="0"/>
              <a:t>, 								tekutina, </a:t>
            </a:r>
            <a:r>
              <a:rPr lang="cs-CZ" dirty="0" err="1"/>
              <a:t>leak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Terapie: </a:t>
            </a:r>
            <a:r>
              <a:rPr lang="cs-CZ" dirty="0"/>
              <a:t>Chirurgická: sutura + </a:t>
            </a:r>
            <a:r>
              <a:rPr lang="cs-CZ" dirty="0" err="1"/>
              <a:t>plombáž</a:t>
            </a:r>
            <a:r>
              <a:rPr lang="cs-CZ" dirty="0"/>
              <a:t> </a:t>
            </a:r>
            <a:r>
              <a:rPr lang="cs-CZ" dirty="0" err="1"/>
              <a:t>omenetm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	Biopsie z okraje, laváž + drenáž</a:t>
            </a:r>
          </a:p>
          <a:p>
            <a:pPr marL="0" indent="0">
              <a:buNone/>
            </a:pPr>
            <a:r>
              <a:rPr lang="cs-CZ" dirty="0"/>
              <a:t>	ATB, PPI, NGS</a:t>
            </a:r>
          </a:p>
          <a:p>
            <a:pPr marL="0" indent="0">
              <a:buNone/>
            </a:pPr>
            <a:r>
              <a:rPr lang="cs-CZ" dirty="0"/>
              <a:t>	Resekce mají vyšší morbiditu, proto se provádějí jen v případě, kdy 	rozsáhlý 	vřed nelze ošetřit prostou suturou.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48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4" name="Picture 2" descr="http://www.gastrohep.com/images_pdfs/images/medium/pdevitt2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154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Klinika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71625"/>
            <a:ext cx="7886700" cy="460533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cs-CZ" b="1" dirty="0"/>
              <a:t>Bolesti v epigastriu</a:t>
            </a:r>
          </a:p>
          <a:p>
            <a:pPr marL="342900" indent="-342900">
              <a:lnSpc>
                <a:spcPct val="150000"/>
              </a:lnSpc>
            </a:pPr>
            <a:r>
              <a:rPr lang="cs-CZ" b="1" dirty="0" err="1"/>
              <a:t>Nausea</a:t>
            </a:r>
            <a:endParaRPr lang="cs-CZ" b="1" dirty="0"/>
          </a:p>
          <a:p>
            <a:pPr marL="342900" indent="-342900">
              <a:lnSpc>
                <a:spcPct val="150000"/>
              </a:lnSpc>
            </a:pPr>
            <a:r>
              <a:rPr lang="cs-CZ" dirty="0"/>
              <a:t>Regurgitace</a:t>
            </a:r>
          </a:p>
          <a:p>
            <a:pPr marL="342900" indent="-342900">
              <a:lnSpc>
                <a:spcPct val="150000"/>
              </a:lnSpc>
            </a:pPr>
            <a:r>
              <a:rPr lang="cs-CZ" b="1" dirty="0"/>
              <a:t>Zvracení</a:t>
            </a:r>
            <a:r>
              <a:rPr lang="cs-CZ" dirty="0"/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 err="1"/>
              <a:t>Hematemesa</a:t>
            </a:r>
            <a:r>
              <a:rPr lang="cs-CZ" dirty="0"/>
              <a:t> / </a:t>
            </a:r>
            <a:r>
              <a:rPr lang="cs-CZ" dirty="0" err="1"/>
              <a:t>Meléna</a:t>
            </a:r>
            <a:r>
              <a:rPr lang="cs-CZ" dirty="0"/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/>
              <a:t>Projevy zánětu</a:t>
            </a:r>
          </a:p>
          <a:p>
            <a:pPr marL="342900" indent="-342900">
              <a:lnSpc>
                <a:spcPct val="150000"/>
              </a:lnSpc>
            </a:pPr>
            <a:r>
              <a:rPr lang="cs-CZ" dirty="0"/>
              <a:t>Hubnutí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446A5C-985F-4149-A08A-3119D7EE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2031999"/>
            <a:ext cx="4486275" cy="33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Sutura perforovaného vředu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48B0B0B-3D7E-4A97-85BD-223C2F198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667DC016-B74A-496A-870A-B5E12826C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3" y="1673224"/>
            <a:ext cx="8503954" cy="40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1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Plombáž</a:t>
            </a:r>
            <a:r>
              <a:rPr lang="cs-CZ" altLang="cs-CZ" b="1" dirty="0"/>
              <a:t> perforace</a:t>
            </a:r>
          </a:p>
        </p:txBody>
      </p:sp>
      <p:sp>
        <p:nvSpPr>
          <p:cNvPr id="23555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7082"/>
          <a:stretch/>
        </p:blipFill>
        <p:spPr bwMode="auto">
          <a:xfrm>
            <a:off x="1647825" y="1220787"/>
            <a:ext cx="6118018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558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88" y="0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562716"/>
            <a:ext cx="4514088" cy="32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31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61213" y="1563787"/>
            <a:ext cx="80215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Vřed proniká do sousedních orgánů. </a:t>
            </a:r>
          </a:p>
          <a:p>
            <a:r>
              <a:rPr lang="cs-CZ" dirty="0"/>
              <a:t>Nejčastěji do hlavy pankreatu. </a:t>
            </a:r>
          </a:p>
          <a:p>
            <a:r>
              <a:rPr lang="cs-CZ" dirty="0"/>
              <a:t>Riziko krvácení z velkých cév</a:t>
            </a:r>
          </a:p>
          <a:p>
            <a:endParaRPr lang="cs-CZ" dirty="0"/>
          </a:p>
          <a:p>
            <a:endParaRPr lang="cs-CZ" sz="1600" dirty="0"/>
          </a:p>
          <a:p>
            <a:endParaRPr lang="cs-CZ" dirty="0"/>
          </a:p>
          <a:p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Klinický obraz </a:t>
            </a:r>
            <a:r>
              <a:rPr lang="cs-CZ" dirty="0"/>
              <a:t>bývá většinou dlouho nevýrazný, poté dramatický.</a:t>
            </a:r>
          </a:p>
          <a:p>
            <a:endParaRPr lang="cs-CZ" dirty="0"/>
          </a:p>
          <a:p>
            <a:r>
              <a:rPr lang="cs-CZ" b="1" dirty="0"/>
              <a:t>Diagnostika: </a:t>
            </a:r>
            <a:r>
              <a:rPr lang="cs-CZ" dirty="0"/>
              <a:t>GFS nález nezvykle hlubokého vředu.</a:t>
            </a:r>
          </a:p>
          <a:p>
            <a:endParaRPr lang="cs-CZ" dirty="0"/>
          </a:p>
          <a:p>
            <a:r>
              <a:rPr lang="cs-CZ" b="1" dirty="0"/>
              <a:t>Terapie: </a:t>
            </a:r>
            <a:r>
              <a:rPr lang="cs-CZ" dirty="0"/>
              <a:t>OP složité (vyřazení s pasáže, ev. resekce).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Penetrace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1" y="1858641"/>
            <a:ext cx="5109897" cy="3105245"/>
          </a:xfrm>
        </p:spPr>
      </p:pic>
    </p:spTree>
    <p:extLst>
      <p:ext uri="{BB962C8B-B14F-4D97-AF65-F5344CB8AC3E}">
        <p14:creationId xmlns:p14="http://schemas.microsoft.com/office/powerpoint/2010/main" val="2501061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Krvácení</a:t>
            </a:r>
            <a:r>
              <a:rPr lang="cs-CZ" altLang="cs-CZ" dirty="0"/>
              <a:t>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Hemateméza</a:t>
            </a:r>
            <a:r>
              <a:rPr lang="cs-CZ" sz="2000" dirty="0"/>
              <a:t> (zvracení krve) </a:t>
            </a:r>
          </a:p>
          <a:p>
            <a:pPr marL="0" indent="0">
              <a:buNone/>
            </a:pPr>
            <a:r>
              <a:rPr lang="cs-CZ" sz="2000" b="1" dirty="0"/>
              <a:t>Meléna</a:t>
            </a:r>
            <a:r>
              <a:rPr lang="cs-CZ" sz="2000" dirty="0"/>
              <a:t> (odchod řídké, černé, dehtovité typicky páchnoucí stolice)</a:t>
            </a:r>
          </a:p>
          <a:p>
            <a:pPr marL="0" indent="0">
              <a:buNone/>
            </a:pPr>
            <a:r>
              <a:rPr lang="cs-CZ" sz="2000" dirty="0"/>
              <a:t>	Rychle </a:t>
            </a:r>
            <a:r>
              <a:rPr lang="cs-CZ" sz="2000" dirty="0" err="1"/>
              <a:t>pasážovaná</a:t>
            </a:r>
            <a:r>
              <a:rPr lang="cs-CZ" sz="2000" dirty="0"/>
              <a:t> meléna</a:t>
            </a:r>
          </a:p>
          <a:p>
            <a:pPr marL="0" indent="0">
              <a:buNone/>
            </a:pPr>
            <a:r>
              <a:rPr lang="cs-CZ" sz="2000" dirty="0"/>
              <a:t>	Zvracení kávové sedliny</a:t>
            </a:r>
          </a:p>
          <a:p>
            <a:pPr marL="0" indent="0">
              <a:buNone/>
            </a:pPr>
            <a:r>
              <a:rPr lang="cs-CZ" sz="2000" dirty="0"/>
              <a:t>	Okultní krvácení</a:t>
            </a:r>
          </a:p>
          <a:p>
            <a:pPr marL="0" indent="0">
              <a:buNone/>
            </a:pPr>
            <a:r>
              <a:rPr lang="cs-CZ" sz="2000" b="1" dirty="0"/>
              <a:t>Hemoragický šok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Diagnostika: </a:t>
            </a:r>
            <a:r>
              <a:rPr lang="cs-CZ" sz="2000" dirty="0"/>
              <a:t>LAB + GFS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Terapie: </a:t>
            </a:r>
            <a:r>
              <a:rPr lang="cs-CZ" sz="2000" dirty="0"/>
              <a:t>	Konzervativní (PPI, podpůrná terapie infuzní, hematologická, 				sonda)</a:t>
            </a:r>
          </a:p>
          <a:p>
            <a:pPr marL="0" indent="0">
              <a:buNone/>
            </a:pPr>
            <a:r>
              <a:rPr lang="cs-CZ" sz="2000" dirty="0"/>
              <a:t>	Endoskopická (adrenalin, klip, koagulace, …)</a:t>
            </a:r>
          </a:p>
          <a:p>
            <a:pPr marL="0" indent="0">
              <a:buNone/>
            </a:pPr>
            <a:r>
              <a:rPr lang="cs-CZ" sz="2000" dirty="0"/>
              <a:t>	Chirurgická 5% (</a:t>
            </a:r>
            <a:r>
              <a:rPr lang="cs-CZ" sz="2000" dirty="0" err="1"/>
              <a:t>ligace</a:t>
            </a:r>
            <a:r>
              <a:rPr lang="cs-CZ" sz="2000" dirty="0"/>
              <a:t>, resekce)</a:t>
            </a:r>
          </a:p>
        </p:txBody>
      </p:sp>
      <p:pic>
        <p:nvPicPr>
          <p:cNvPr id="4" name="Picture 2" descr="http://www.hindawi.com/journals/grp/2012/875323.fig.001.jpg">
            <a:extLst>
              <a:ext uri="{FF2B5EF4-FFF2-40B4-BE49-F238E27FC236}">
                <a16:creationId xmlns:a16="http://schemas.microsoft.com/office/drawing/2014/main" id="{A8A22D78-FDC8-4F13-AA43-8E72E026C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5701" r="4970" b="6563"/>
          <a:stretch/>
        </p:blipFill>
        <p:spPr>
          <a:xfrm>
            <a:off x="5305425" y="2333625"/>
            <a:ext cx="29622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0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5604" name="Picture 2" descr="http://image.slidesharecdn.com/indicationsofprotonpumpinhibitors-130627115444-phpapp02/95/indications-of-proton-pump-inhibitors-26-638.jpg?cb=1408035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2225"/>
            <a:ext cx="912971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541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" y="1493937"/>
            <a:ext cx="4003230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9"/>
          <a:stretch/>
        </p:blipFill>
        <p:spPr>
          <a:xfrm>
            <a:off x="3950208" y="852269"/>
            <a:ext cx="5193792" cy="51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3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268604"/>
            <a:ext cx="4431030" cy="376422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2" y="3049680"/>
            <a:ext cx="4202430" cy="36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54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0668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Gastrotomie / </a:t>
            </a:r>
            <a:r>
              <a:rPr lang="cs-CZ" altLang="cs-CZ" b="1" dirty="0" err="1"/>
              <a:t>duodenotomie</a:t>
            </a:r>
            <a:endParaRPr lang="cs-CZ" alt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C91C95-D2E7-4095-A718-F1862441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743075"/>
            <a:ext cx="897255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58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/>
              <a:t>Opich spodiny vředu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682403-381F-409C-B1CF-6D2837406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37"/>
          <a:stretch/>
        </p:blipFill>
        <p:spPr>
          <a:xfrm>
            <a:off x="1952625" y="1143000"/>
            <a:ext cx="5724525" cy="55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Diagnostika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447800"/>
            <a:ext cx="7886700" cy="51720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cs-CZ" altLang="cs-CZ" dirty="0"/>
              <a:t>Prostý snímek břicha ve stoje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/>
              <a:t>RTG </a:t>
            </a:r>
            <a:r>
              <a:rPr lang="cs-CZ" altLang="cs-CZ" dirty="0" err="1"/>
              <a:t>gastroduodena</a:t>
            </a:r>
            <a:r>
              <a:rPr lang="cs-CZ" altLang="cs-CZ" dirty="0"/>
              <a:t> s kontrastní látkou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b="1" dirty="0"/>
              <a:t>GFS - </a:t>
            </a:r>
            <a:r>
              <a:rPr lang="cs-CZ" altLang="cs-CZ" b="1" dirty="0" err="1"/>
              <a:t>gastrofibroskopie</a:t>
            </a:r>
            <a:endParaRPr lang="cs-CZ" altLang="cs-CZ" b="1" dirty="0"/>
          </a:p>
          <a:p>
            <a:pPr>
              <a:lnSpc>
                <a:spcPct val="150000"/>
              </a:lnSpc>
            </a:pPr>
            <a:r>
              <a:rPr lang="cs-CZ" altLang="cs-CZ" dirty="0"/>
              <a:t>CT / MRI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 err="1"/>
              <a:t>Endosonografie</a:t>
            </a:r>
            <a:endParaRPr lang="cs-CZ" altLang="cs-CZ" dirty="0"/>
          </a:p>
          <a:p>
            <a:pPr eaLnBrk="1" hangingPunct="1">
              <a:lnSpc>
                <a:spcPct val="150000"/>
              </a:lnSpc>
            </a:pPr>
            <a:r>
              <a:rPr lang="cs-CZ" altLang="cs-CZ" dirty="0"/>
              <a:t>PET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dirty="0" err="1"/>
              <a:t>Lab</a:t>
            </a:r>
            <a:r>
              <a:rPr lang="cs-CZ" altLang="cs-CZ" dirty="0"/>
              <a:t>: LEU, CRP, HB, TM (CA 72-4)</a:t>
            </a:r>
          </a:p>
        </p:txBody>
      </p:sp>
    </p:spTree>
    <p:extLst>
      <p:ext uri="{BB962C8B-B14F-4D97-AF65-F5344CB8AC3E}">
        <p14:creationId xmlns:p14="http://schemas.microsoft.com/office/powerpoint/2010/main" val="258098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D0FC4B-CD3D-4AB8-8F77-0D763BD2881D}"/>
              </a:ext>
            </a:extLst>
          </p:cNvPr>
          <p:cNvSpPr txBox="1">
            <a:spLocks noChangeArrowheads="1"/>
          </p:cNvSpPr>
          <p:nvPr/>
        </p:nvSpPr>
        <p:spPr>
          <a:xfrm>
            <a:off x="600075" y="261937"/>
            <a:ext cx="7772400" cy="676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400" b="1" dirty="0">
                <a:latin typeface="+mj-lt"/>
              </a:rPr>
              <a:t>Ligatura přívodné cévy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431FEF7-9EB6-4FA3-8956-22283FB59EA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/>
          <a:srcRect b="7550"/>
          <a:stretch/>
        </p:blipFill>
        <p:spPr>
          <a:xfrm>
            <a:off x="1971674" y="1052512"/>
            <a:ext cx="5286375" cy="5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64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A115C1-66D6-4CC9-ABB7-482A6E972219}"/>
              </a:ext>
            </a:extLst>
          </p:cNvPr>
          <p:cNvSpPr txBox="1">
            <a:spLocks noChangeArrowheads="1"/>
          </p:cNvSpPr>
          <p:nvPr/>
        </p:nvSpPr>
        <p:spPr>
          <a:xfrm>
            <a:off x="600074" y="261937"/>
            <a:ext cx="8220075" cy="676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400" b="1" dirty="0">
                <a:latin typeface="+mj-lt"/>
              </a:rPr>
              <a:t>Sutura gastrotomie/</a:t>
            </a:r>
            <a:r>
              <a:rPr lang="cs-CZ" altLang="cs-CZ" sz="4400" b="1" dirty="0" err="1">
                <a:latin typeface="+mj-lt"/>
              </a:rPr>
              <a:t>duodenotomie</a:t>
            </a:r>
            <a:r>
              <a:rPr lang="cs-CZ" altLang="cs-CZ" sz="4400" b="1" dirty="0">
                <a:latin typeface="+mj-lt"/>
              </a:rPr>
              <a:t> 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BE68F6-323F-4256-8DB2-EC0213E3F08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48833" t="25200"/>
          <a:stretch/>
        </p:blipFill>
        <p:spPr>
          <a:xfrm>
            <a:off x="2447924" y="1170010"/>
            <a:ext cx="4524374" cy="55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95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322" y="167335"/>
            <a:ext cx="7886700" cy="1325563"/>
          </a:xfrm>
        </p:spPr>
        <p:txBody>
          <a:bodyPr/>
          <a:lstStyle/>
          <a:p>
            <a:r>
              <a:rPr lang="cs-CZ" b="1" dirty="0"/>
              <a:t>Stenóza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6611" y="1184988"/>
            <a:ext cx="8724123" cy="55237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Vzniká následkem jizvení chronického vředu</a:t>
            </a:r>
          </a:p>
          <a:p>
            <a:pPr marL="0" indent="0">
              <a:buNone/>
            </a:pPr>
            <a:r>
              <a:rPr lang="cs-CZ" dirty="0"/>
              <a:t>Riziková oblast pyloru nebo první části duodena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Dyspepsie -&gt; </a:t>
            </a:r>
            <a:r>
              <a:rPr lang="cs-CZ" dirty="0" err="1"/>
              <a:t>Gastrektázie</a:t>
            </a:r>
            <a:r>
              <a:rPr lang="cs-CZ" dirty="0"/>
              <a:t> -&gt; Vysoký ileus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Diagnostika: </a:t>
            </a:r>
            <a:r>
              <a:rPr lang="cs-CZ" dirty="0"/>
              <a:t>GFS, RTG/CT, </a:t>
            </a:r>
          </a:p>
          <a:p>
            <a:pPr marL="0" indent="0">
              <a:buNone/>
            </a:pPr>
            <a:r>
              <a:rPr lang="cs-CZ" dirty="0"/>
              <a:t>   histologie – vyloučení malignity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Léčba: - </a:t>
            </a:r>
            <a:r>
              <a:rPr lang="cs-CZ" dirty="0"/>
              <a:t>endoskopická</a:t>
            </a:r>
          </a:p>
          <a:p>
            <a:pPr marL="0" indent="0">
              <a:buNone/>
            </a:pPr>
            <a:r>
              <a:rPr lang="cs-CZ" dirty="0"/>
              <a:t>             - chirurgická </a:t>
            </a:r>
          </a:p>
          <a:p>
            <a:pPr marL="0" indent="0">
              <a:buNone/>
            </a:pPr>
            <a:r>
              <a:rPr lang="cs-CZ" dirty="0"/>
              <a:t>	     </a:t>
            </a:r>
            <a:r>
              <a:rPr lang="cs-CZ" dirty="0" err="1"/>
              <a:t>Pyloroplastika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     Bypass</a:t>
            </a:r>
          </a:p>
          <a:p>
            <a:pPr marL="0" indent="0">
              <a:buNone/>
            </a:pPr>
            <a:r>
              <a:rPr lang="cs-CZ" dirty="0"/>
              <a:t>	     Resekce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155" y="2929812"/>
            <a:ext cx="3915217" cy="36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78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371600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Pyloroplastika</a:t>
            </a:r>
            <a:endParaRPr lang="cs-CZ" altLang="cs-CZ" b="1" dirty="0"/>
          </a:p>
        </p:txBody>
      </p:sp>
      <p:pic>
        <p:nvPicPr>
          <p:cNvPr id="32771" name="Picture 4" descr="C:\WINDOWS\Profiles\Franta\Plocha\z druhýho PC\žaludek\pyloroplasti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6" y="2038350"/>
            <a:ext cx="8870747" cy="3530378"/>
          </a:xfrm>
        </p:spPr>
      </p:pic>
    </p:spTree>
    <p:extLst>
      <p:ext uri="{BB962C8B-B14F-4D97-AF65-F5344CB8AC3E}">
        <p14:creationId xmlns:p14="http://schemas.microsoft.com/office/powerpoint/2010/main" val="4027581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Gastroenteroanastomóza</a:t>
            </a:r>
            <a:endParaRPr lang="cs-CZ" altLang="cs-CZ" b="1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1679320"/>
            <a:ext cx="2944368" cy="505498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15" y="1953640"/>
            <a:ext cx="3801485" cy="47123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84832" y="1064270"/>
            <a:ext cx="173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Y - </a:t>
            </a:r>
            <a:r>
              <a:rPr lang="cs-CZ" sz="2800" dirty="0" err="1"/>
              <a:t>Roux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66030" y="1156100"/>
            <a:ext cx="173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Ω</a:t>
            </a:r>
            <a:r>
              <a:rPr lang="cs-CZ" sz="2800" dirty="0"/>
              <a:t> - Omega</a:t>
            </a:r>
          </a:p>
        </p:txBody>
      </p:sp>
    </p:spTree>
    <p:extLst>
      <p:ext uri="{BB962C8B-B14F-4D97-AF65-F5344CB8AC3E}">
        <p14:creationId xmlns:p14="http://schemas.microsoft.com/office/powerpoint/2010/main" val="911608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7562" y="-82930"/>
            <a:ext cx="7886700" cy="1325563"/>
          </a:xfrm>
        </p:spPr>
        <p:txBody>
          <a:bodyPr/>
          <a:lstStyle/>
          <a:p>
            <a:r>
              <a:rPr lang="cs-CZ" altLang="cs-CZ" b="1" dirty="0" err="1"/>
              <a:t>Gastroenteroanastomóza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670027"/>
            <a:ext cx="5468112" cy="5187973"/>
          </a:xfrm>
        </p:spPr>
      </p:pic>
      <p:sp>
        <p:nvSpPr>
          <p:cNvPr id="5" name="TextovéPole 4"/>
          <p:cNvSpPr txBox="1"/>
          <p:nvPr/>
        </p:nvSpPr>
        <p:spPr>
          <a:xfrm>
            <a:off x="2276856" y="1146807"/>
            <a:ext cx="4315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Ω</a:t>
            </a:r>
            <a:r>
              <a:rPr lang="cs-CZ" sz="2800" dirty="0"/>
              <a:t> - Omega + EEA sec. Braun</a:t>
            </a:r>
          </a:p>
        </p:txBody>
      </p:sp>
    </p:spTree>
    <p:extLst>
      <p:ext uri="{BB962C8B-B14F-4D97-AF65-F5344CB8AC3E}">
        <p14:creationId xmlns:p14="http://schemas.microsoft.com/office/powerpoint/2010/main" val="1116058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38941"/>
            <a:ext cx="7886700" cy="1325563"/>
          </a:xfrm>
        </p:spPr>
        <p:txBody>
          <a:bodyPr/>
          <a:lstStyle/>
          <a:p>
            <a:r>
              <a:rPr lang="cs-CZ" b="1" dirty="0"/>
              <a:t>Resekce </a:t>
            </a:r>
            <a:r>
              <a:rPr lang="cs-CZ" b="1" dirty="0" err="1"/>
              <a:t>Billroth</a:t>
            </a:r>
            <a:r>
              <a:rPr lang="cs-CZ" b="1" dirty="0"/>
              <a:t> I vs. II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1278965"/>
            <a:ext cx="5715000" cy="5303394"/>
          </a:xfrm>
        </p:spPr>
      </p:pic>
    </p:spTree>
    <p:extLst>
      <p:ext uri="{BB962C8B-B14F-4D97-AF65-F5344CB8AC3E}">
        <p14:creationId xmlns:p14="http://schemas.microsoft.com/office/powerpoint/2010/main" val="1546200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cs-CZ" b="1" dirty="0"/>
              <a:t>Maligní degenerace vředu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1" y="1325563"/>
            <a:ext cx="8486774" cy="5331268"/>
          </a:xfrm>
        </p:spPr>
        <p:txBody>
          <a:bodyPr>
            <a:normAutofit fontScale="70000" lnSpcReduction="20000"/>
          </a:bodyPr>
          <a:lstStyle/>
          <a:p>
            <a:r>
              <a:rPr lang="cs-CZ" sz="3300" dirty="0"/>
              <a:t>Míra rizika 2% - 25%</a:t>
            </a:r>
          </a:p>
          <a:p>
            <a:endParaRPr lang="cs-CZ" sz="3300" dirty="0"/>
          </a:p>
          <a:p>
            <a:r>
              <a:rPr lang="cs-CZ" sz="3300" dirty="0"/>
              <a:t>V éře PPI, které jsou velmi účinné, je každý nehojící se vřed velmi podezřelý z možné malignity</a:t>
            </a:r>
          </a:p>
          <a:p>
            <a:pPr marL="0" indent="0">
              <a:buNone/>
            </a:pPr>
            <a:r>
              <a:rPr lang="cs-CZ" sz="3300" dirty="0"/>
              <a:t>  </a:t>
            </a:r>
          </a:p>
          <a:p>
            <a:r>
              <a:rPr lang="cs-CZ" sz="3300" dirty="0"/>
              <a:t>Důležitá biopsie z ulcerace a endoskopická kontrola po 4 týdnech</a:t>
            </a:r>
          </a:p>
          <a:p>
            <a:pPr marL="0" indent="0">
              <a:buNone/>
            </a:pPr>
            <a:r>
              <a:rPr lang="cs-CZ" sz="3300" dirty="0"/>
              <a:t> </a:t>
            </a:r>
          </a:p>
          <a:p>
            <a:r>
              <a:rPr lang="cs-CZ" sz="3300" dirty="0"/>
              <a:t>Negativní histologie neznamená jisté vyloučení malignity</a:t>
            </a:r>
          </a:p>
          <a:p>
            <a:endParaRPr lang="cs-CZ" sz="3300" dirty="0"/>
          </a:p>
          <a:p>
            <a:r>
              <a:rPr lang="cs-CZ" sz="3300" dirty="0"/>
              <a:t>I maligní vřed se může při terapii PPI zmenšit, případně přechodně překrýt normálním epitelem</a:t>
            </a:r>
          </a:p>
          <a:p>
            <a:endParaRPr lang="cs-CZ" sz="3300" dirty="0"/>
          </a:p>
          <a:p>
            <a:r>
              <a:rPr lang="cs-CZ" sz="3300" dirty="0"/>
              <a:t>Při nálezu maligní degenerace vředu je indikována radikální resekce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44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cs-CZ" altLang="cs-CZ" b="1" dirty="0"/>
              <a:t>Nádory žaludku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14351" y="1228724"/>
            <a:ext cx="8353424" cy="5210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dirty="0"/>
              <a:t>Benigní: </a:t>
            </a:r>
            <a:r>
              <a:rPr lang="cs-CZ" altLang="cs-CZ" dirty="0"/>
              <a:t>polyp, </a:t>
            </a:r>
            <a:r>
              <a:rPr lang="cs-CZ" altLang="cs-CZ" dirty="0" err="1"/>
              <a:t>leiomyom</a:t>
            </a:r>
            <a:r>
              <a:rPr lang="cs-CZ" altLang="cs-CZ" dirty="0"/>
              <a:t>, fibrom, lipom, adenom</a:t>
            </a:r>
          </a:p>
          <a:p>
            <a:pPr marL="0" indent="0">
              <a:buNone/>
            </a:pPr>
            <a:r>
              <a:rPr lang="cs-CZ" altLang="cs-CZ" dirty="0"/>
              <a:t>	 – lokální zákroky, ideálně endoskopické</a:t>
            </a:r>
          </a:p>
          <a:p>
            <a:pPr marL="0" indent="0">
              <a:buNone/>
            </a:pPr>
            <a:endParaRPr lang="cs-CZ" altLang="cs-CZ" b="1" dirty="0"/>
          </a:p>
          <a:p>
            <a:pPr marL="0" indent="0">
              <a:buNone/>
            </a:pPr>
            <a:r>
              <a:rPr lang="cs-CZ" altLang="cs-CZ" b="1" dirty="0"/>
              <a:t>Maligní: adenokarcinom</a:t>
            </a:r>
            <a:r>
              <a:rPr lang="cs-CZ" altLang="cs-CZ" dirty="0"/>
              <a:t>, GIST, sarkom, lymfom</a:t>
            </a:r>
          </a:p>
          <a:p>
            <a:pPr marL="0" indent="0">
              <a:buNone/>
            </a:pPr>
            <a:r>
              <a:rPr lang="cs-CZ" altLang="cs-CZ" dirty="0"/>
              <a:t>	- onkologicky radikální zákroky </a:t>
            </a:r>
          </a:p>
          <a:p>
            <a:pPr marL="0" indent="0">
              <a:buNone/>
            </a:pPr>
            <a:r>
              <a:rPr lang="cs-CZ" altLang="cs-CZ" dirty="0"/>
              <a:t>				(resekce + </a:t>
            </a:r>
            <a:r>
              <a:rPr lang="cs-CZ" altLang="cs-CZ" dirty="0" err="1"/>
              <a:t>lymfadenectomie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Klinika: </a:t>
            </a:r>
            <a:r>
              <a:rPr lang="cs-CZ" altLang="cs-CZ" dirty="0"/>
              <a:t>dyspepsie, bolest, nechutenství, hubnutí, krvácení, porucha pasáže, perforace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Diagnostika/</a:t>
            </a:r>
            <a:r>
              <a:rPr lang="cs-CZ" altLang="cs-CZ" b="1" dirty="0" err="1"/>
              <a:t>staging</a:t>
            </a:r>
            <a:r>
              <a:rPr lang="cs-CZ" altLang="cs-CZ" b="1" dirty="0"/>
              <a:t>: </a:t>
            </a:r>
            <a:r>
              <a:rPr lang="cs-CZ" altLang="cs-CZ" dirty="0"/>
              <a:t>GFS, biopsie, CT/MRI, PET, EUZ, 					</a:t>
            </a:r>
            <a:r>
              <a:rPr lang="cs-CZ" altLang="cs-CZ" dirty="0" err="1"/>
              <a:t>Onkomarkery</a:t>
            </a:r>
            <a:r>
              <a:rPr lang="cs-CZ" altLang="cs-CZ" dirty="0"/>
              <a:t>	 (CA 72-4)</a:t>
            </a:r>
          </a:p>
          <a:p>
            <a:pPr marL="0" indent="0"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2231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12" y="69977"/>
            <a:ext cx="5525508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79" y="4615880"/>
            <a:ext cx="6820044" cy="22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76226"/>
            <a:ext cx="7886700" cy="634365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cs-CZ" altLang="cs-CZ" b="1" dirty="0"/>
              <a:t>Všechna vyšetření lze provádět (i) ambulantně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cs-CZ" altLang="cs-CZ" b="1" dirty="0"/>
              <a:t>RTG metody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altLang="cs-CZ" dirty="0"/>
              <a:t>- riziko záření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altLang="cs-CZ" dirty="0"/>
              <a:t>- kontrast zvyšuje senzitivitu a specificitu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altLang="cs-CZ" dirty="0"/>
              <a:t>- riziko alergie a kontrastem indukované nefropatie (CIN)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cs-CZ" altLang="cs-CZ" b="1" dirty="0"/>
              <a:t>MRI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altLang="cs-CZ" dirty="0"/>
              <a:t>  - riziko feromagnetický materiál v těle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cs-CZ" altLang="cs-CZ" b="1" dirty="0"/>
              <a:t>Endoskopické metody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altLang="cs-CZ" dirty="0"/>
              <a:t> - riziko perforace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cs-CZ" altLang="cs-CZ" dirty="0"/>
              <a:t>pokud lze před vyšetření lačnit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endParaRPr lang="cs-CZ" altLang="cs-CZ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cs-CZ" altLang="cs-CZ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27233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/>
              <a:t>Adenokarcinom - Terapie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43050"/>
            <a:ext cx="7772400" cy="50863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b="1" dirty="0"/>
              <a:t>Resekce</a:t>
            </a:r>
          </a:p>
          <a:p>
            <a:pPr lvl="1"/>
            <a:r>
              <a:rPr lang="cs-CZ" altLang="cs-CZ" dirty="0" err="1"/>
              <a:t>subtotální</a:t>
            </a:r>
            <a:r>
              <a:rPr lang="cs-CZ" altLang="cs-CZ" dirty="0"/>
              <a:t> resekce žaludku (</a:t>
            </a:r>
            <a:r>
              <a:rPr lang="cs-CZ" altLang="cs-CZ" dirty="0" err="1"/>
              <a:t>prepylorické</a:t>
            </a:r>
            <a:r>
              <a:rPr lang="cs-CZ" altLang="cs-CZ" dirty="0"/>
              <a:t> TU)</a:t>
            </a:r>
          </a:p>
          <a:p>
            <a:pPr lvl="1"/>
            <a:r>
              <a:rPr lang="cs-CZ" altLang="cs-CZ" dirty="0"/>
              <a:t>totální </a:t>
            </a:r>
            <a:r>
              <a:rPr lang="cs-CZ" altLang="cs-CZ" dirty="0" err="1"/>
              <a:t>gastrectomie</a:t>
            </a:r>
            <a:r>
              <a:rPr lang="cs-CZ" altLang="cs-CZ" dirty="0"/>
              <a:t> (+/- </a:t>
            </a:r>
            <a:r>
              <a:rPr lang="cs-CZ" altLang="cs-CZ" dirty="0" err="1"/>
              <a:t>splenectomie</a:t>
            </a:r>
            <a:r>
              <a:rPr lang="cs-CZ" altLang="cs-CZ" dirty="0"/>
              <a:t>)</a:t>
            </a:r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b="1" dirty="0" err="1"/>
              <a:t>Lymphadenektomie</a:t>
            </a:r>
            <a:r>
              <a:rPr lang="cs-CZ" altLang="cs-CZ" b="1" dirty="0"/>
              <a:t> + </a:t>
            </a:r>
            <a:r>
              <a:rPr lang="cs-CZ" altLang="cs-CZ" b="1" dirty="0" err="1"/>
              <a:t>omentektomie</a:t>
            </a:r>
            <a:endParaRPr lang="cs-CZ" altLang="cs-CZ" b="1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/>
              <a:t>Dle </a:t>
            </a:r>
            <a:r>
              <a:rPr lang="cs-CZ" altLang="cs-CZ" dirty="0" err="1"/>
              <a:t>stagingu</a:t>
            </a:r>
            <a:r>
              <a:rPr lang="cs-CZ" altLang="cs-CZ" dirty="0"/>
              <a:t> ev. </a:t>
            </a:r>
            <a:r>
              <a:rPr lang="cs-CZ" altLang="cs-CZ" dirty="0" err="1"/>
              <a:t>neo</a:t>
            </a:r>
            <a:r>
              <a:rPr lang="cs-CZ" altLang="cs-CZ" dirty="0"/>
              <a:t>, nebo adjuvantní terapie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b="1" dirty="0"/>
              <a:t>Časné stádia lze řešit také endoskopicky (ESD)</a:t>
            </a:r>
          </a:p>
        </p:txBody>
      </p:sp>
    </p:spTree>
    <p:extLst>
      <p:ext uri="{BB962C8B-B14F-4D97-AF65-F5344CB8AC3E}">
        <p14:creationId xmlns:p14="http://schemas.microsoft.com/office/powerpoint/2010/main" val="1909305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776" y="365126"/>
            <a:ext cx="8543774" cy="1325563"/>
          </a:xfrm>
        </p:spPr>
        <p:txBody>
          <a:bodyPr>
            <a:normAutofit/>
          </a:bodyPr>
          <a:lstStyle/>
          <a:p>
            <a:r>
              <a:rPr lang="cs-CZ" b="1" dirty="0" err="1"/>
              <a:t>Endoscopic</a:t>
            </a:r>
            <a:r>
              <a:rPr lang="cs-CZ" b="1" dirty="0"/>
              <a:t> </a:t>
            </a:r>
            <a:r>
              <a:rPr lang="cs-CZ" b="1" dirty="0" err="1"/>
              <a:t>submucosal</a:t>
            </a:r>
            <a:r>
              <a:rPr lang="cs-CZ" b="1" dirty="0"/>
              <a:t> </a:t>
            </a:r>
            <a:r>
              <a:rPr lang="cs-CZ" b="1" dirty="0" err="1"/>
              <a:t>dissection</a:t>
            </a:r>
            <a:r>
              <a:rPr lang="cs-CZ" b="1" dirty="0"/>
              <a:t> (ESD)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3" y="1690689"/>
            <a:ext cx="8218771" cy="4819650"/>
          </a:xfrm>
        </p:spPr>
      </p:pic>
    </p:spTree>
    <p:extLst>
      <p:ext uri="{BB962C8B-B14F-4D97-AF65-F5344CB8AC3E}">
        <p14:creationId xmlns:p14="http://schemas.microsoft.com/office/powerpoint/2010/main" val="447212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Resekce 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271905"/>
            <a:ext cx="5565267" cy="6447539"/>
          </a:xfr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1C1EC4E8-C3CF-45B8-8AFB-7B5908F10D0A}"/>
              </a:ext>
            </a:extLst>
          </p:cNvPr>
          <p:cNvSpPr/>
          <p:nvPr/>
        </p:nvSpPr>
        <p:spPr>
          <a:xfrm>
            <a:off x="5783008" y="1659509"/>
            <a:ext cx="3133725" cy="45434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880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279697444"/>
              </p:ext>
            </p:extLst>
          </p:nvPr>
        </p:nvGraphicFramePr>
        <p:xfrm>
          <a:off x="2833687" y="904875"/>
          <a:ext cx="3476625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Photo Editor Photo" r:id="rId3" imgW="3809524" imgH="6009524" progId="MSPhotoEd.3">
                  <p:embed/>
                </p:oleObj>
              </mc:Choice>
              <mc:Fallback>
                <p:oleObj name="Photo Editor Photo" r:id="rId3" imgW="3809524" imgH="6009524" progId="MSPhotoEd.3">
                  <p:embed/>
                  <p:pic>
                    <p:nvPicPr>
                      <p:cNvPr id="4710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687" y="904875"/>
                        <a:ext cx="3476625" cy="504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0E6D27-937D-47DF-A00A-2A6262D9DF8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0477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400" b="1" dirty="0">
                <a:latin typeface="+mj-lt"/>
              </a:rPr>
              <a:t>Resekce (</a:t>
            </a:r>
            <a:r>
              <a:rPr lang="cs-CZ" altLang="cs-CZ" sz="4400" b="1" dirty="0" err="1">
                <a:latin typeface="+mj-lt"/>
              </a:rPr>
              <a:t>stp</a:t>
            </a:r>
            <a:r>
              <a:rPr lang="cs-CZ" altLang="cs-CZ" sz="4400" b="1" dirty="0">
                <a:latin typeface="+mj-lt"/>
              </a:rPr>
              <a:t>. totální gastrektomii)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C2D46A8-A107-4B05-8FA3-C711A7033887}"/>
              </a:ext>
            </a:extLst>
          </p:cNvPr>
          <p:cNvSpPr txBox="1"/>
          <p:nvPr/>
        </p:nvSpPr>
        <p:spPr>
          <a:xfrm>
            <a:off x="790575" y="6212444"/>
            <a:ext cx="79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Esofago-jejunoanastomóza</a:t>
            </a:r>
            <a:r>
              <a:rPr lang="cs-CZ" dirty="0"/>
              <a:t> – </a:t>
            </a:r>
            <a:r>
              <a:rPr lang="cs-CZ" dirty="0" err="1"/>
              <a:t>Roux</a:t>
            </a:r>
            <a:r>
              <a:rPr lang="cs-CZ" dirty="0"/>
              <a:t> Y</a:t>
            </a:r>
          </a:p>
        </p:txBody>
      </p:sp>
    </p:spTree>
    <p:extLst>
      <p:ext uri="{BB962C8B-B14F-4D97-AF65-F5344CB8AC3E}">
        <p14:creationId xmlns:p14="http://schemas.microsoft.com/office/powerpoint/2010/main" val="2855490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321908980"/>
              </p:ext>
            </p:extLst>
          </p:nvPr>
        </p:nvGraphicFramePr>
        <p:xfrm>
          <a:off x="2366962" y="981075"/>
          <a:ext cx="4410075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Photo Editor Photo" r:id="rId3" imgW="3809524" imgH="5266667" progId="MSPhotoEd.3">
                  <p:embed/>
                </p:oleObj>
              </mc:Choice>
              <mc:Fallback>
                <p:oleObj name="Photo Editor Photo" r:id="rId3" imgW="3809524" imgH="5266667" progId="MSPhotoEd.3">
                  <p:embed/>
                  <p:pic>
                    <p:nvPicPr>
                      <p:cNvPr id="4608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2" y="981075"/>
                        <a:ext cx="4410075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E0EEFE5-FB51-4C9B-A75B-3E6E83E4500F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0477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400" b="1" dirty="0">
                <a:latin typeface="+mj-lt"/>
              </a:rPr>
              <a:t>Resekce (</a:t>
            </a:r>
            <a:r>
              <a:rPr lang="cs-CZ" altLang="cs-CZ" sz="4400" b="1" dirty="0" err="1">
                <a:latin typeface="+mj-lt"/>
              </a:rPr>
              <a:t>stp</a:t>
            </a:r>
            <a:r>
              <a:rPr lang="cs-CZ" altLang="cs-CZ" sz="4400" b="1" dirty="0">
                <a:latin typeface="+mj-lt"/>
              </a:rPr>
              <a:t>. totální gastrektomii)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09B0E13-1D37-4C79-A0F1-F003143E6517}"/>
              </a:ext>
            </a:extLst>
          </p:cNvPr>
          <p:cNvSpPr txBox="1"/>
          <p:nvPr/>
        </p:nvSpPr>
        <p:spPr>
          <a:xfrm>
            <a:off x="790575" y="6267450"/>
            <a:ext cx="79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Esofago-jejunoanastomóza</a:t>
            </a:r>
            <a:r>
              <a:rPr lang="cs-CZ" dirty="0"/>
              <a:t> – Omega klička + </a:t>
            </a:r>
            <a:r>
              <a:rPr lang="cs-CZ" dirty="0" err="1"/>
              <a:t>entero-entero</a:t>
            </a:r>
            <a:r>
              <a:rPr lang="cs-CZ" dirty="0"/>
              <a:t> anastomóza</a:t>
            </a:r>
          </a:p>
        </p:txBody>
      </p:sp>
    </p:spTree>
    <p:extLst>
      <p:ext uri="{BB962C8B-B14F-4D97-AF65-F5344CB8AC3E}">
        <p14:creationId xmlns:p14="http://schemas.microsoft.com/office/powerpoint/2010/main" val="30500247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289951569"/>
              </p:ext>
            </p:extLst>
          </p:nvPr>
        </p:nvGraphicFramePr>
        <p:xfrm>
          <a:off x="2846388" y="914400"/>
          <a:ext cx="3449637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Photo Editor Photo" r:id="rId3" imgW="3809524" imgH="6058746" progId="MSPhotoEd.3">
                  <p:embed/>
                </p:oleObj>
              </mc:Choice>
              <mc:Fallback>
                <p:oleObj name="Photo Editor Photo" r:id="rId3" imgW="3809524" imgH="6058746" progId="MSPhotoEd.3">
                  <p:embed/>
                  <p:pic>
                    <p:nvPicPr>
                      <p:cNvPr id="4813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388" y="914400"/>
                        <a:ext cx="3449637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C38590E4-D6BB-47EC-A6C5-0D701551F2F6}"/>
              </a:ext>
            </a:extLst>
          </p:cNvPr>
          <p:cNvSpPr txBox="1"/>
          <p:nvPr/>
        </p:nvSpPr>
        <p:spPr>
          <a:xfrm>
            <a:off x="790575" y="6267450"/>
            <a:ext cx="79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Esofago-jejunoanastomóza</a:t>
            </a:r>
            <a:r>
              <a:rPr lang="cs-CZ" dirty="0"/>
              <a:t> –  </a:t>
            </a:r>
            <a:r>
              <a:rPr lang="cs-CZ" dirty="0" err="1"/>
              <a:t>pouch</a:t>
            </a:r>
            <a:endParaRPr lang="cs-CZ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F7D84EB-B5FD-47EE-8B33-D7A272B2BB2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0477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400" b="1" dirty="0">
                <a:latin typeface="+mj-lt"/>
              </a:rPr>
              <a:t>Resekce (</a:t>
            </a:r>
            <a:r>
              <a:rPr lang="cs-CZ" altLang="cs-CZ" sz="4400" b="1" dirty="0" err="1">
                <a:latin typeface="+mj-lt"/>
              </a:rPr>
              <a:t>stp</a:t>
            </a:r>
            <a:r>
              <a:rPr lang="cs-CZ" altLang="cs-CZ" sz="4400" b="1" dirty="0">
                <a:latin typeface="+mj-lt"/>
              </a:rPr>
              <a:t>. totální gastrektomii) </a:t>
            </a:r>
          </a:p>
        </p:txBody>
      </p:sp>
    </p:spTree>
    <p:extLst>
      <p:ext uri="{BB962C8B-B14F-4D97-AF65-F5344CB8AC3E}">
        <p14:creationId xmlns:p14="http://schemas.microsoft.com/office/powerpoint/2010/main" val="522028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Pooperační komplikace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323976"/>
            <a:ext cx="7886700" cy="4852988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cs-CZ" altLang="cs-CZ" dirty="0"/>
              <a:t>dehiscence anastomózy</a:t>
            </a:r>
          </a:p>
          <a:p>
            <a:pPr eaLnBrk="1" hangingPunct="1">
              <a:lnSpc>
                <a:spcPct val="200000"/>
              </a:lnSpc>
            </a:pPr>
            <a:r>
              <a:rPr lang="cs-CZ" altLang="cs-CZ" dirty="0"/>
              <a:t>krvácení z anastomózy nebo do dutiny břišní</a:t>
            </a:r>
          </a:p>
          <a:p>
            <a:pPr eaLnBrk="1" hangingPunct="1">
              <a:lnSpc>
                <a:spcPct val="200000"/>
              </a:lnSpc>
            </a:pPr>
            <a:r>
              <a:rPr lang="cs-CZ" altLang="cs-CZ" dirty="0"/>
              <a:t>infekt v ráně, absces v dutině břišní</a:t>
            </a:r>
          </a:p>
          <a:p>
            <a:pPr eaLnBrk="1" hangingPunct="1">
              <a:lnSpc>
                <a:spcPct val="200000"/>
              </a:lnSpc>
            </a:pPr>
            <a:r>
              <a:rPr lang="cs-CZ" altLang="cs-CZ" dirty="0"/>
              <a:t>stenóza anastomózy</a:t>
            </a:r>
          </a:p>
          <a:p>
            <a:pPr eaLnBrk="1" hangingPunct="1">
              <a:lnSpc>
                <a:spcPct val="200000"/>
              </a:lnSpc>
            </a:pPr>
            <a:r>
              <a:rPr lang="cs-CZ" altLang="cs-CZ" dirty="0"/>
              <a:t>ulkus v anastomóze </a:t>
            </a:r>
          </a:p>
        </p:txBody>
      </p:sp>
    </p:spTree>
    <p:extLst>
      <p:ext uri="{BB962C8B-B14F-4D97-AF65-F5344CB8AC3E}">
        <p14:creationId xmlns:p14="http://schemas.microsoft.com/office/powerpoint/2010/main" val="1223463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Gastrostomie - </a:t>
            </a:r>
            <a:r>
              <a:rPr lang="cs-CZ" altLang="cs-CZ" b="1" dirty="0" err="1"/>
              <a:t>Witzel</a:t>
            </a:r>
            <a:endParaRPr lang="cs-CZ" altLang="cs-CZ" b="1" dirty="0"/>
          </a:p>
        </p:txBody>
      </p:sp>
      <p:graphicFrame>
        <p:nvGraphicFramePr>
          <p:cNvPr id="3891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333848"/>
              </p:ext>
            </p:extLst>
          </p:nvPr>
        </p:nvGraphicFramePr>
        <p:xfrm>
          <a:off x="1990725" y="1477305"/>
          <a:ext cx="5172075" cy="5055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Photo Editor Photo" r:id="rId3" imgW="3809524" imgH="3723810" progId="MSPhotoEd.3">
                  <p:embed/>
                </p:oleObj>
              </mc:Choice>
              <mc:Fallback>
                <p:oleObj name="Photo Editor Photo" r:id="rId3" imgW="3809524" imgH="3723810" progId="MSPhotoEd.3">
                  <p:embed/>
                  <p:pic>
                    <p:nvPicPr>
                      <p:cNvPr id="3891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1477305"/>
                        <a:ext cx="5172075" cy="5055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7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/>
              <a:t>Bariatrická</a:t>
            </a:r>
            <a:r>
              <a:rPr lang="cs-CZ" altLang="cs-CZ" b="1" dirty="0"/>
              <a:t> chirurgie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11480" y="1825625"/>
            <a:ext cx="849477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Indikace:</a:t>
            </a:r>
          </a:p>
          <a:p>
            <a:pPr marL="0" indent="0">
              <a:buNone/>
            </a:pPr>
            <a:r>
              <a:rPr lang="cs-CZ" dirty="0"/>
              <a:t>BMI &gt;40</a:t>
            </a:r>
          </a:p>
          <a:p>
            <a:pPr marL="0" indent="0">
              <a:buNone/>
            </a:pPr>
            <a:r>
              <a:rPr lang="cs-CZ" dirty="0"/>
              <a:t>BMI &gt; 35 + interními komorbidity: HT,DM,VAS, kloubní potíže</a:t>
            </a: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Nutné: </a:t>
            </a:r>
            <a:r>
              <a:rPr lang="cs-CZ" altLang="cs-CZ" dirty="0"/>
              <a:t>GFS, obezitologické, endokrinologické a psychologické  		vyšetření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Kontraindikace: </a:t>
            </a:r>
            <a:r>
              <a:rPr lang="cs-CZ" altLang="cs-CZ" dirty="0"/>
              <a:t>těhotenství, špatný interní stav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Restriktivní vs. malabsorbční OP </a:t>
            </a:r>
            <a:r>
              <a:rPr lang="cs-CZ" altLang="cs-CZ" dirty="0"/>
              <a:t>(ev. kombinace)</a:t>
            </a:r>
          </a:p>
        </p:txBody>
      </p:sp>
    </p:spTree>
    <p:extLst>
      <p:ext uri="{BB962C8B-B14F-4D97-AF65-F5344CB8AC3E}">
        <p14:creationId xmlns:p14="http://schemas.microsoft.com/office/powerpoint/2010/main" val="951393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7472" y="557784"/>
            <a:ext cx="3950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Restriktivní OP</a:t>
            </a:r>
          </a:p>
          <a:p>
            <a:r>
              <a:rPr lang="cs-CZ" dirty="0"/>
              <a:t>Zmenšení objemu žaludku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Gastric</a:t>
            </a:r>
            <a:r>
              <a:rPr lang="cs-CZ" dirty="0"/>
              <a:t> Band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Gastric</a:t>
            </a:r>
            <a:r>
              <a:rPr lang="cs-CZ" dirty="0"/>
              <a:t> </a:t>
            </a:r>
            <a:r>
              <a:rPr lang="cs-CZ" dirty="0" err="1"/>
              <a:t>Wrap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Gastric</a:t>
            </a:r>
            <a:r>
              <a:rPr lang="cs-CZ" dirty="0"/>
              <a:t> </a:t>
            </a:r>
            <a:r>
              <a:rPr lang="cs-CZ" dirty="0" err="1"/>
              <a:t>Sleeve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Gastric</a:t>
            </a:r>
            <a:r>
              <a:rPr lang="cs-CZ" dirty="0"/>
              <a:t> Bypass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55" y="713232"/>
            <a:ext cx="3219673" cy="278478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442716"/>
            <a:ext cx="6071616" cy="34152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57" y="713232"/>
            <a:ext cx="2548486" cy="25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1839836" y="0"/>
            <a:ext cx="5594236" cy="68419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D1302E26-31B7-4806-8DFD-C964982DB35F}"/>
                  </a:ext>
                </a:extLst>
              </p14:cNvPr>
              <p14:cNvContentPartPr/>
              <p14:nvPr/>
            </p14:nvContentPartPr>
            <p14:xfrm>
              <a:off x="8733240" y="6365160"/>
              <a:ext cx="36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D1302E26-31B7-4806-8DFD-C964982DB3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23880" y="6355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3804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>
          <a:xfrm>
            <a:off x="180594" y="152272"/>
            <a:ext cx="8771382" cy="6522847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/>
              <a:t>Malabsorbční OP</a:t>
            </a:r>
          </a:p>
          <a:p>
            <a:pPr marL="0" indent="0">
              <a:buNone/>
            </a:pPr>
            <a:r>
              <a:rPr lang="cs-CZ" altLang="cs-CZ" sz="1600" dirty="0"/>
              <a:t>Zmenšení plochy, na které dochází k trávení a vstřebávání živin - společný kanál 80-100cm.</a:t>
            </a:r>
          </a:p>
          <a:p>
            <a:pPr marL="0" indent="0">
              <a:buNone/>
            </a:pPr>
            <a:endParaRPr lang="cs-CZ" alt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57" y="1118614"/>
            <a:ext cx="4167379" cy="55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90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269314" y="208622"/>
            <a:ext cx="8874686" cy="6400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b="1" dirty="0"/>
              <a:t>GERD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dirty="0"/>
              <a:t>20% populace</a:t>
            </a:r>
            <a:r>
              <a:rPr lang="cs-CZ" sz="1800" b="1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Etiologie: porucha </a:t>
            </a:r>
            <a:r>
              <a:rPr lang="cs-CZ" sz="1800" b="1" dirty="0" err="1"/>
              <a:t>antirefluxních</a:t>
            </a:r>
            <a:r>
              <a:rPr lang="cs-CZ" sz="1800" b="1" dirty="0"/>
              <a:t> mechanismů</a:t>
            </a:r>
            <a:r>
              <a:rPr lang="cs-CZ" sz="1800" dirty="0"/>
              <a:t>, hiátová hernie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Symptomy: </a:t>
            </a:r>
            <a:r>
              <a:rPr lang="cs-CZ" sz="1800" dirty="0"/>
              <a:t>pyrosa, regurgitace, dysfagie, </a:t>
            </a:r>
            <a:r>
              <a:rPr lang="cs-CZ" sz="1800" dirty="0" err="1"/>
              <a:t>thorakalgie</a:t>
            </a:r>
            <a:r>
              <a:rPr lang="cs-CZ" sz="1800" dirty="0"/>
              <a:t>, kašel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Komplikace: </a:t>
            </a:r>
            <a:r>
              <a:rPr lang="cs-CZ" sz="1800" dirty="0"/>
              <a:t>Barretův jícen (metaplazie cylindrického epitelu), stenoza jícnu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/>
              <a:t>Dg: </a:t>
            </a:r>
            <a:r>
              <a:rPr lang="cs-CZ" sz="1800" dirty="0"/>
              <a:t>GFS, pH metrie/impedance, manometrie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>
          <a:xfrm>
            <a:off x="378549" y="3409022"/>
            <a:ext cx="8656216" cy="32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148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233082" y="233082"/>
            <a:ext cx="8675787" cy="6400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400" b="1" dirty="0"/>
              <a:t>ANTIREFLUXNÍ MECHANISMY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pPr marL="342900" indent="-342900">
              <a:buFontTx/>
              <a:buChar char="-"/>
            </a:pPr>
            <a:endParaRPr lang="cs-CZ" dirty="0"/>
          </a:p>
          <a:p>
            <a:pPr marL="342900" indent="-342900"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33082" y="734406"/>
            <a:ext cx="4709161" cy="62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1. Dolní jícnový svěrač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alt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Hisův</a:t>
            </a: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úhel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cs-CZ" alt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Franoesofageální</a:t>
            </a: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membrána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4. Abdominální jícen – 	</a:t>
            </a:r>
            <a:r>
              <a:rPr lang="cs-CZ" alt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kolabovatelné</a:t>
            </a: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stěny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5. Motilita jícnu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cs-CZ" alt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Fibrae</a:t>
            </a: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obliq. žaludku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7. Slizniční rozeta</a:t>
            </a:r>
          </a:p>
          <a:p>
            <a:pPr>
              <a:lnSpc>
                <a:spcPct val="150000"/>
              </a:lnSpc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cs-CZ" alt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Hiatus</a:t>
            </a: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oesophageus</a:t>
            </a:r>
          </a:p>
          <a:p>
            <a:pPr>
              <a:buFontTx/>
              <a:buChar char="•"/>
            </a:pPr>
            <a:endParaRPr lang="cs-CZ" altLang="cs-CZ" sz="2000" b="1" dirty="0"/>
          </a:p>
        </p:txBody>
      </p:sp>
      <p:pic>
        <p:nvPicPr>
          <p:cNvPr id="7" name="Picture 13" descr="antirefluxní mechanizm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1155848"/>
            <a:ext cx="4050266" cy="49900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9810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677"/>
            <a:ext cx="9137144" cy="44886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53419" y="382138"/>
            <a:ext cx="363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/>
              <a:t>Barretův</a:t>
            </a:r>
            <a:r>
              <a:rPr lang="cs-CZ" sz="3600" b="1" dirty="0"/>
              <a:t> jícen</a:t>
            </a:r>
          </a:p>
        </p:txBody>
      </p:sp>
    </p:spTree>
    <p:extLst>
      <p:ext uri="{BB962C8B-B14F-4D97-AF65-F5344CB8AC3E}">
        <p14:creationId xmlns:p14="http://schemas.microsoft.com/office/powerpoint/2010/main" val="1560792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Výsledek obrázku pro hiatal hernia endoscopy"/>
          <p:cNvSpPr>
            <a:spLocks noChangeAspect="1" noChangeArrowheads="1"/>
          </p:cNvSpPr>
          <p:nvPr/>
        </p:nvSpPr>
        <p:spPr bwMode="auto">
          <a:xfrm>
            <a:off x="896298" y="15854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4" y="3774890"/>
            <a:ext cx="3519189" cy="3024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17" y="3774890"/>
            <a:ext cx="3024827" cy="30248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50" y="868239"/>
            <a:ext cx="6694486" cy="27809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48698" y="220617"/>
            <a:ext cx="683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HIÁTOVÁ HERNIE</a:t>
            </a:r>
          </a:p>
        </p:txBody>
      </p:sp>
    </p:spTree>
    <p:extLst>
      <p:ext uri="{BB962C8B-B14F-4D97-AF65-F5344CB8AC3E}">
        <p14:creationId xmlns:p14="http://schemas.microsoft.com/office/powerpoint/2010/main" val="7665168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19474" y="0"/>
            <a:ext cx="4505052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b="1" dirty="0">
                <a:latin typeface="+mn-lt"/>
              </a:rPr>
              <a:t>Axiální neboli skluzná hernie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00584" y="1047079"/>
            <a:ext cx="8887967" cy="1961297"/>
          </a:xfrm>
        </p:spPr>
        <p:txBody>
          <a:bodyPr/>
          <a:lstStyle/>
          <a:p>
            <a:r>
              <a:rPr lang="cs-CZ" altLang="cs-CZ" dirty="0"/>
              <a:t>kardie následuje dlouhou osu jícnu</a:t>
            </a:r>
          </a:p>
          <a:p>
            <a:r>
              <a:rPr lang="cs-CZ" altLang="cs-CZ" dirty="0"/>
              <a:t>původně nitrobřišně uložený orgán </a:t>
            </a:r>
            <a:r>
              <a:rPr lang="cs-CZ" altLang="cs-CZ" dirty="0" err="1"/>
              <a:t>prolabuje</a:t>
            </a:r>
            <a:r>
              <a:rPr lang="cs-CZ" altLang="cs-CZ" dirty="0"/>
              <a:t> do zadního 	mediastina</a:t>
            </a:r>
          </a:p>
          <a:p>
            <a:r>
              <a:rPr lang="cs-CZ" altLang="cs-CZ" dirty="0"/>
              <a:t>incidence stoupá s věkem 7. </a:t>
            </a:r>
            <a:r>
              <a:rPr lang="cs-CZ" altLang="cs-CZ" dirty="0" err="1"/>
              <a:t>deceniu</a:t>
            </a:r>
            <a:r>
              <a:rPr lang="cs-CZ" altLang="cs-CZ" dirty="0"/>
              <a:t> 70%</a:t>
            </a:r>
          </a:p>
        </p:txBody>
      </p:sp>
      <p:pic>
        <p:nvPicPr>
          <p:cNvPr id="4" name="Picture 8" descr="sejmout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84" y="3150689"/>
            <a:ext cx="4446708" cy="34754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3150690"/>
            <a:ext cx="4076922" cy="34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8197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376" y="0"/>
            <a:ext cx="4753247" cy="953589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latin typeface="+mn-lt"/>
              </a:rPr>
              <a:t>Paraezofageální hiátová hernie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58387" y="953589"/>
            <a:ext cx="8665573" cy="16517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2400" dirty="0"/>
              <a:t>fundus se dostává skrz hiatus esophageus do zadního mediastina podél normálně uloženého jícnu</a:t>
            </a:r>
          </a:p>
          <a:p>
            <a:pPr>
              <a:defRPr/>
            </a:pPr>
            <a:r>
              <a:rPr lang="cs-CZ" altLang="cs-CZ" sz="2400" dirty="0"/>
              <a:t>někdy i většina žaludku – úhlovitě zalomen – kontrakcí svaloviny bránice může být uskřinut – ohrožení života, </a:t>
            </a:r>
            <a:r>
              <a:rPr lang="cs-CZ" altLang="cs-CZ" sz="2400" b="1" dirty="0"/>
              <a:t>vyžaduje OP!!!</a:t>
            </a:r>
          </a:p>
          <a:p>
            <a:pPr>
              <a:defRPr/>
            </a:pPr>
            <a:r>
              <a:rPr lang="cs-CZ" altLang="cs-CZ" sz="2400" dirty="0"/>
              <a:t>vzácná</a:t>
            </a:r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  <p:pic>
        <p:nvPicPr>
          <p:cNvPr id="4" name="Picture 4" descr="sejmout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49" y="3212900"/>
            <a:ext cx="4254924" cy="320341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7255" b="11780"/>
          <a:stretch/>
        </p:blipFill>
        <p:spPr>
          <a:xfrm>
            <a:off x="4633205" y="3212900"/>
            <a:ext cx="4190755" cy="32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1807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2799" y="0"/>
            <a:ext cx="3538401" cy="966651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b="1" dirty="0">
                <a:latin typeface="+mn-lt"/>
              </a:rPr>
              <a:t>Smíšená hiátová kýla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97576" y="811167"/>
            <a:ext cx="8626384" cy="1483977"/>
          </a:xfrm>
        </p:spPr>
        <p:txBody>
          <a:bodyPr/>
          <a:lstStyle/>
          <a:p>
            <a:r>
              <a:rPr lang="cs-CZ" altLang="cs-CZ" sz="2000" dirty="0"/>
              <a:t>vznik z původně čisté skluzné kýly, přemístění větší části žaludku významně rozšířeným hiátem</a:t>
            </a:r>
          </a:p>
          <a:p>
            <a:r>
              <a:rPr lang="cs-CZ" altLang="cs-CZ" sz="2000" dirty="0"/>
              <a:t>rozdíl od </a:t>
            </a:r>
            <a:r>
              <a:rPr lang="cs-CZ" altLang="cs-CZ" sz="2000" dirty="0" err="1"/>
              <a:t>paraezofageální</a:t>
            </a:r>
            <a:r>
              <a:rPr lang="cs-CZ" altLang="cs-CZ" sz="2000" dirty="0"/>
              <a:t> hernie nad bránici také kardie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4" name="Picture 4" descr="sejmout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6493" y="2523744"/>
            <a:ext cx="4834019" cy="3749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576" y="2121408"/>
            <a:ext cx="37858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Konzervativní terapie:</a:t>
            </a:r>
          </a:p>
          <a:p>
            <a:r>
              <a:rPr lang="cs-CZ" sz="2000" dirty="0"/>
              <a:t>Dieta/Režim</a:t>
            </a:r>
          </a:p>
          <a:p>
            <a:r>
              <a:rPr lang="cs-CZ" sz="2000" dirty="0"/>
              <a:t>PPI</a:t>
            </a:r>
          </a:p>
          <a:p>
            <a:r>
              <a:rPr lang="cs-CZ" sz="2000" dirty="0" err="1"/>
              <a:t>Prokinetika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Operační terapie:</a:t>
            </a:r>
          </a:p>
          <a:p>
            <a:r>
              <a:rPr lang="cs-CZ" sz="2000" dirty="0"/>
              <a:t>(selhání/nemožnost konzervativní, </a:t>
            </a:r>
            <a:r>
              <a:rPr lang="cs-CZ" sz="2000" dirty="0" err="1"/>
              <a:t>esofagitis</a:t>
            </a:r>
            <a:r>
              <a:rPr lang="cs-CZ" sz="2000" dirty="0"/>
              <a:t>/</a:t>
            </a:r>
            <a:r>
              <a:rPr lang="cs-CZ" sz="2000" dirty="0" err="1"/>
              <a:t>Barret</a:t>
            </a:r>
            <a:r>
              <a:rPr lang="cs-CZ" sz="2000" dirty="0"/>
              <a:t>, riziko uskřinutí – </a:t>
            </a:r>
            <a:r>
              <a:rPr lang="cs-CZ" sz="2000" dirty="0" err="1"/>
              <a:t>paraesofagealní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pPr lvl="1"/>
            <a:r>
              <a:rPr lang="cs-CZ" sz="2000" dirty="0"/>
              <a:t>- Repozice žaludku</a:t>
            </a:r>
          </a:p>
          <a:p>
            <a:pPr lvl="1"/>
            <a:r>
              <a:rPr lang="cs-CZ" sz="2000" dirty="0"/>
              <a:t>- Resekce kýlního vaku</a:t>
            </a:r>
          </a:p>
          <a:p>
            <a:pPr lvl="1"/>
            <a:r>
              <a:rPr lang="cs-CZ" sz="2000" dirty="0"/>
              <a:t>- </a:t>
            </a:r>
            <a:r>
              <a:rPr lang="cs-CZ" sz="2000" dirty="0" err="1"/>
              <a:t>Hiatorafie</a:t>
            </a:r>
            <a:r>
              <a:rPr lang="cs-CZ" sz="2000" dirty="0"/>
              <a:t>/plastika</a:t>
            </a:r>
          </a:p>
          <a:p>
            <a:pPr lvl="1"/>
            <a:r>
              <a:rPr lang="cs-CZ" sz="2000" dirty="0"/>
              <a:t>- </a:t>
            </a:r>
            <a:r>
              <a:rPr lang="cs-CZ" sz="2000" dirty="0" err="1"/>
              <a:t>Fundoplikace</a:t>
            </a:r>
            <a:endParaRPr lang="cs-CZ" sz="2000" dirty="0"/>
          </a:p>
          <a:p>
            <a:pPr lvl="1"/>
            <a:r>
              <a:rPr lang="cs-CZ" sz="2000" dirty="0"/>
              <a:t>- </a:t>
            </a:r>
            <a:r>
              <a:rPr lang="cs-CZ" sz="2000" dirty="0" err="1"/>
              <a:t>Gastropexe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407079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3049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>
                <a:solidFill>
                  <a:schemeClr val="bg1"/>
                </a:solidFill>
                <a:latin typeface="Tahoma" panose="020B0604030504040204" pitchFamily="34" charset="0"/>
              </a:rPr>
              <a:t>Typy fundoplikací:</a:t>
            </a:r>
            <a:endParaRPr lang="cs-CZ" altLang="cs-CZ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3750"/>
            <a:ext cx="8256675" cy="42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1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WINDOWS\Profiles\tom\Plocha\hiát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9" y="105847"/>
            <a:ext cx="3864525" cy="32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WINDOWS\Profiles\tom\Plocha\hiát2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1" y="81834"/>
            <a:ext cx="3927475" cy="326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WINDOWS\Profiles\tom\Plocha\Zdeněk vědecká rada\obr39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9" y="3495026"/>
            <a:ext cx="3864525" cy="32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WINDOWS\Profiles\tom\Plocha\Zdeněk vědecká rada\obr53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1" y="3458592"/>
            <a:ext cx="3927475" cy="32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86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2" y="113076"/>
            <a:ext cx="3841020" cy="3589704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77" y="113076"/>
            <a:ext cx="3946741" cy="35897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6" y="3851655"/>
            <a:ext cx="3669246" cy="30063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506" y="3884763"/>
            <a:ext cx="3208782" cy="29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67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386" y="0"/>
            <a:ext cx="7886700" cy="1325563"/>
          </a:xfrm>
        </p:spPr>
        <p:txBody>
          <a:bodyPr/>
          <a:lstStyle/>
          <a:p>
            <a:r>
              <a:rPr lang="cs-CZ" b="1" dirty="0"/>
              <a:t>Anatomie (duodenum)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3" y="997490"/>
            <a:ext cx="4360088" cy="35562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3395718"/>
            <a:ext cx="4983976" cy="33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23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Atrezie duodena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b="1" dirty="0"/>
              <a:t>Atrezie duodena: </a:t>
            </a:r>
            <a:r>
              <a:rPr lang="cs-CZ" altLang="cs-CZ" dirty="0"/>
              <a:t>1/20 000 porodů. Zvracení žaludečního obsahu po napití</a:t>
            </a:r>
          </a:p>
          <a:p>
            <a:pPr marL="0" indent="0">
              <a:buNone/>
            </a:pPr>
            <a:r>
              <a:rPr lang="cs-CZ" altLang="cs-CZ" b="1" dirty="0"/>
              <a:t>Dg: </a:t>
            </a:r>
            <a:r>
              <a:rPr lang="cs-CZ" altLang="cs-CZ" dirty="0"/>
              <a:t>RTG/CT/endoskopie  </a:t>
            </a:r>
          </a:p>
          <a:p>
            <a:pPr marL="0" indent="0">
              <a:buNone/>
            </a:pPr>
            <a:r>
              <a:rPr lang="cs-CZ" altLang="cs-CZ" b="1" dirty="0"/>
              <a:t>Operace: </a:t>
            </a:r>
            <a:r>
              <a:rPr lang="cs-CZ" altLang="cs-CZ" dirty="0"/>
              <a:t>	GEA při </a:t>
            </a:r>
            <a:r>
              <a:rPr lang="cs-CZ" altLang="cs-CZ" dirty="0" err="1"/>
              <a:t>suprapapilární</a:t>
            </a:r>
            <a:r>
              <a:rPr lang="cs-CZ" altLang="cs-CZ" dirty="0"/>
              <a:t> </a:t>
            </a:r>
          </a:p>
          <a:p>
            <a:pPr marL="0" indent="0">
              <a:buNone/>
            </a:pPr>
            <a:r>
              <a:rPr lang="cs-CZ" altLang="cs-CZ" dirty="0"/>
              <a:t>		</a:t>
            </a:r>
            <a:r>
              <a:rPr lang="cs-CZ" altLang="cs-CZ" dirty="0" err="1"/>
              <a:t>Duodenojejunoanastomosa</a:t>
            </a:r>
            <a:r>
              <a:rPr lang="cs-CZ" altLang="cs-CZ" dirty="0"/>
              <a:t> při 		 		</a:t>
            </a:r>
            <a:r>
              <a:rPr lang="cs-CZ" altLang="cs-CZ" dirty="0" err="1"/>
              <a:t>infrapapilární</a:t>
            </a:r>
            <a:r>
              <a:rPr lang="cs-CZ" altLang="cs-CZ" dirty="0"/>
              <a:t> lokalizaci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Další </a:t>
            </a:r>
            <a:r>
              <a:rPr lang="cs-CZ" altLang="cs-CZ" b="1" dirty="0" err="1"/>
              <a:t>vroz</a:t>
            </a:r>
            <a:r>
              <a:rPr lang="cs-CZ" altLang="cs-CZ" b="1" dirty="0"/>
              <a:t>. vady: </a:t>
            </a:r>
            <a:r>
              <a:rPr lang="cs-CZ" altLang="cs-CZ" dirty="0" err="1"/>
              <a:t>pancreas</a:t>
            </a:r>
            <a:r>
              <a:rPr lang="cs-CZ" altLang="cs-CZ" dirty="0"/>
              <a:t> </a:t>
            </a:r>
            <a:r>
              <a:rPr lang="cs-CZ" altLang="cs-CZ" dirty="0" err="1"/>
              <a:t>anulare</a:t>
            </a:r>
            <a:r>
              <a:rPr lang="cs-CZ" altLang="cs-CZ" dirty="0"/>
              <a:t>, </a:t>
            </a:r>
            <a:r>
              <a:rPr lang="cs-CZ" altLang="cs-CZ" dirty="0" err="1"/>
              <a:t>Laddův</a:t>
            </a:r>
            <a:r>
              <a:rPr lang="cs-CZ" altLang="cs-CZ" dirty="0"/>
              <a:t> syndrom, cévní komprese duodena</a:t>
            </a:r>
          </a:p>
        </p:txBody>
      </p:sp>
    </p:spTree>
    <p:extLst>
      <p:ext uri="{BB962C8B-B14F-4D97-AF65-F5344CB8AC3E}">
        <p14:creationId xmlns:p14="http://schemas.microsoft.com/office/powerpoint/2010/main" val="33501450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Ruptura při tupém poranění břicha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09575" y="1825625"/>
            <a:ext cx="8305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dirty="0"/>
              <a:t>Intraperitoneální vs. </a:t>
            </a:r>
            <a:r>
              <a:rPr lang="cs-CZ" altLang="cs-CZ" dirty="0" err="1"/>
              <a:t>retroperitoneální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Nutná důsledná revize všech částí duodena</a:t>
            </a:r>
          </a:p>
          <a:p>
            <a:pPr marL="0" indent="0">
              <a:buNone/>
            </a:pPr>
            <a:r>
              <a:rPr lang="cs-CZ" altLang="cs-CZ" dirty="0"/>
              <a:t>	Sutura</a:t>
            </a:r>
          </a:p>
          <a:p>
            <a:pPr marL="0" indent="0">
              <a:buNone/>
            </a:pPr>
            <a:r>
              <a:rPr lang="cs-CZ" altLang="cs-CZ" dirty="0"/>
              <a:t>	Anastomóza s jejunem (u rozsáhlé ruptury)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Častěji se setkáváme s </a:t>
            </a:r>
            <a:r>
              <a:rPr lang="cs-CZ" altLang="cs-CZ" b="1" dirty="0" err="1"/>
              <a:t>iaterogenním</a:t>
            </a:r>
            <a:r>
              <a:rPr lang="cs-CZ" altLang="cs-CZ" b="1" dirty="0"/>
              <a:t> poraněním duodena při endoskopických zákrocích (ERCP s EPST)</a:t>
            </a:r>
          </a:p>
          <a:p>
            <a:pPr marL="0" indent="0">
              <a:buNone/>
            </a:pPr>
            <a:r>
              <a:rPr lang="cs-CZ" altLang="cs-CZ" sz="2200" dirty="0"/>
              <a:t>Dle klin. stavu a lokalizace lze postupovat:</a:t>
            </a:r>
          </a:p>
          <a:p>
            <a:pPr marL="0" indent="0">
              <a:buNone/>
            </a:pPr>
            <a:r>
              <a:rPr lang="cs-CZ" altLang="cs-CZ" sz="2200" dirty="0"/>
              <a:t>Konzervativně nebo endoskopicky nebo operačně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552743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Divertikly duodena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altLang="cs-CZ" dirty="0"/>
              <a:t>Většinou asymptomatické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dirty="0"/>
              <a:t>Tlaky v epigastriu po jídle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dirty="0"/>
              <a:t>Při lokalizaci u papily – </a:t>
            </a:r>
            <a:r>
              <a:rPr lang="cs-CZ" altLang="cs-CZ" dirty="0" err="1"/>
              <a:t>cholangoitida</a:t>
            </a:r>
            <a:r>
              <a:rPr lang="cs-CZ" altLang="cs-CZ" dirty="0"/>
              <a:t>, pankreatitida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dirty="0"/>
              <a:t>Krvácení při erozi cévy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dirty="0"/>
              <a:t>Perforace krajně vzácná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Terapie: konzervativně, v případě komplikací endoskopické ošetření, resekce (vzácně)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640961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23837"/>
            <a:ext cx="7886700" cy="828677"/>
          </a:xfrm>
        </p:spPr>
        <p:txBody>
          <a:bodyPr/>
          <a:lstStyle/>
          <a:p>
            <a:r>
              <a:rPr lang="cs-CZ" altLang="cs-CZ" b="1" dirty="0"/>
              <a:t>Tumory duodena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66725" y="1243014"/>
            <a:ext cx="8210550" cy="5095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400" b="1" dirty="0"/>
              <a:t>Benigní vs. maligní (</a:t>
            </a:r>
            <a:r>
              <a:rPr lang="cs-CZ" altLang="cs-CZ" sz="2400" dirty="0"/>
              <a:t>adenokarcinom)</a:t>
            </a:r>
          </a:p>
          <a:p>
            <a:pPr marL="0" indent="0">
              <a:buNone/>
            </a:pPr>
            <a:r>
              <a:rPr lang="cs-CZ" altLang="cs-CZ" sz="2400" b="1" dirty="0"/>
              <a:t>Pozn.: </a:t>
            </a:r>
            <a:r>
              <a:rPr lang="cs-CZ" altLang="cs-CZ" sz="2400" dirty="0"/>
              <a:t>úzký (anatomický) vztah k TU žlučových cest (TU </a:t>
            </a:r>
            <a:r>
              <a:rPr lang="cs-CZ" altLang="cs-CZ" sz="2400" dirty="0" err="1"/>
              <a:t>Vaterské</a:t>
            </a:r>
            <a:r>
              <a:rPr lang="cs-CZ" altLang="cs-CZ" sz="2400" dirty="0"/>
              <a:t> papily) a TU pankreatu – </a:t>
            </a:r>
            <a:r>
              <a:rPr lang="cs-CZ" altLang="cs-CZ" sz="2400" b="1" dirty="0" err="1"/>
              <a:t>tvz</a:t>
            </a:r>
            <a:r>
              <a:rPr lang="cs-CZ" altLang="cs-CZ" sz="2400" b="1" dirty="0"/>
              <a:t>. periampulární tumory </a:t>
            </a:r>
          </a:p>
          <a:p>
            <a:pPr marL="0" indent="0">
              <a:buNone/>
            </a:pP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b="1" dirty="0"/>
              <a:t>Klinika: </a:t>
            </a:r>
            <a:r>
              <a:rPr lang="cs-CZ" altLang="cs-CZ" sz="2400" dirty="0"/>
              <a:t>dyspepsie, </a:t>
            </a:r>
            <a:r>
              <a:rPr lang="cs-CZ" altLang="cs-CZ" sz="2400" dirty="0" err="1"/>
              <a:t>icterus</a:t>
            </a:r>
            <a:r>
              <a:rPr lang="cs-CZ" altLang="cs-CZ" sz="2400" dirty="0"/>
              <a:t>, pankreatitis, stenóza/obstrukce, krvácení, perforace</a:t>
            </a:r>
          </a:p>
          <a:p>
            <a:pPr marL="0" indent="0">
              <a:buNone/>
            </a:pP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b="1" dirty="0"/>
              <a:t>Diagnostika/</a:t>
            </a:r>
            <a:r>
              <a:rPr lang="cs-CZ" altLang="cs-CZ" sz="2400" b="1" dirty="0" err="1"/>
              <a:t>staging</a:t>
            </a:r>
            <a:r>
              <a:rPr lang="cs-CZ" altLang="cs-CZ" sz="2400" b="1" dirty="0"/>
              <a:t>: </a:t>
            </a:r>
            <a:r>
              <a:rPr lang="cs-CZ" altLang="cs-CZ" sz="2400" dirty="0"/>
              <a:t>GFS, biopsie, CT/MRI, PET, EUZ, TU markery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/>
              <a:t>Terapie: </a:t>
            </a:r>
            <a:r>
              <a:rPr lang="cs-CZ" altLang="cs-CZ" sz="2400" dirty="0"/>
              <a:t>resekce – vzhledem k anatomických souvislostem často nutné provedení HPDE.</a:t>
            </a:r>
          </a:p>
          <a:p>
            <a:pPr marL="0" indent="0">
              <a:buNone/>
            </a:pPr>
            <a:r>
              <a:rPr lang="cs-CZ" altLang="cs-CZ" sz="2400" dirty="0"/>
              <a:t>Pokud proces </a:t>
            </a:r>
            <a:r>
              <a:rPr lang="cs-CZ" altLang="cs-CZ" sz="2400" dirty="0" err="1"/>
              <a:t>neresekabilní</a:t>
            </a:r>
            <a:r>
              <a:rPr lang="cs-CZ" altLang="cs-CZ" sz="2400" dirty="0"/>
              <a:t>, pak spojková OP (GEA + HJA)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endParaRPr lang="cs-CZ" altLang="cs-CZ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56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Operace na duodenu při postižení žlučových cest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690689"/>
            <a:ext cx="7886700" cy="4457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400" b="1" dirty="0" err="1"/>
              <a:t>Transduodenální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papilosfinkterotomie</a:t>
            </a:r>
            <a:r>
              <a:rPr lang="cs-CZ" altLang="cs-CZ" sz="1400" b="1" dirty="0"/>
              <a:t> </a:t>
            </a:r>
            <a:r>
              <a:rPr lang="cs-CZ" altLang="cs-CZ" sz="1400" dirty="0"/>
              <a:t>(choledocholitiáza na papile, benigní stenóza papily) </a:t>
            </a:r>
          </a:p>
          <a:p>
            <a:pPr marL="0" indent="0">
              <a:buNone/>
            </a:pPr>
            <a:r>
              <a:rPr lang="cs-CZ" altLang="cs-CZ" sz="1400" b="1" dirty="0" err="1"/>
              <a:t>Ampulektomie</a:t>
            </a:r>
            <a:r>
              <a:rPr lang="cs-CZ" altLang="cs-CZ" sz="1400" dirty="0"/>
              <a:t> (TU </a:t>
            </a:r>
            <a:r>
              <a:rPr lang="cs-CZ" altLang="cs-CZ" sz="1400" dirty="0" err="1"/>
              <a:t>Vaterské</a:t>
            </a:r>
            <a:r>
              <a:rPr lang="cs-CZ" altLang="cs-CZ" sz="1400" dirty="0"/>
              <a:t> papily) 			</a:t>
            </a:r>
            <a:r>
              <a:rPr lang="cs-CZ" altLang="cs-CZ" sz="1400" b="1" dirty="0"/>
              <a:t>Pozn.: lze provádět i endoskopicky</a:t>
            </a:r>
          </a:p>
          <a:p>
            <a:pPr marL="0" indent="0">
              <a:buNone/>
            </a:pPr>
            <a:r>
              <a:rPr lang="cs-CZ" altLang="cs-CZ" sz="1400" b="1" dirty="0" err="1"/>
              <a:t>Choledochoduodenoanastomóza</a:t>
            </a:r>
            <a:r>
              <a:rPr lang="cs-CZ" altLang="cs-CZ" sz="1400" dirty="0"/>
              <a:t> - u malignit, kde se nepředpokládá delší přežití, jinak preferovaná CHJA</a:t>
            </a:r>
            <a:endParaRPr lang="cs-CZ" altLang="cs-CZ" sz="1400" b="1" dirty="0"/>
          </a:p>
          <a:p>
            <a:endParaRPr lang="cs-CZ" altLang="cs-CZ" sz="2400" dirty="0">
              <a:solidFill>
                <a:schemeClr val="accent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14952AF-A102-4823-AACA-FC527D46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31" y="2619375"/>
            <a:ext cx="8366738" cy="40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003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Operace na duodenu při postižení pankreatu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79705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cs-CZ" altLang="cs-CZ" sz="2000" b="1" dirty="0" err="1"/>
              <a:t>Hemipankreatoduodenektomie</a:t>
            </a:r>
            <a:r>
              <a:rPr lang="cs-CZ" altLang="cs-CZ" sz="2000" dirty="0"/>
              <a:t> - u </a:t>
            </a:r>
            <a:r>
              <a:rPr lang="cs-CZ" altLang="cs-CZ" sz="2000" dirty="0" err="1"/>
              <a:t>resekabilních</a:t>
            </a:r>
            <a:r>
              <a:rPr lang="cs-CZ" altLang="cs-CZ" sz="2000" dirty="0"/>
              <a:t> TU hlavy pankreatu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000" dirty="0"/>
              <a:t>			A.</a:t>
            </a:r>
            <a:r>
              <a:rPr lang="cs-CZ" sz="2000" dirty="0"/>
              <a:t> </a:t>
            </a:r>
            <a:r>
              <a:rPr lang="cs-CZ" sz="2000" dirty="0" err="1"/>
              <a:t>Longmire-Traverso</a:t>
            </a:r>
            <a:r>
              <a:rPr lang="cs-CZ" sz="2000" dirty="0"/>
              <a:t>, B. </a:t>
            </a:r>
            <a:r>
              <a:rPr lang="cs-CZ" sz="2000" dirty="0" err="1"/>
              <a:t>Kausch-Whipple</a:t>
            </a:r>
            <a:endParaRPr lang="cs-CZ" altLang="cs-CZ" sz="2000" i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dirty="0"/>
              <a:t>Jinak spojková operace (HJA + GEA)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Cancers 03 01253f1 1024">
            <a:extLst>
              <a:ext uri="{FF2B5EF4-FFF2-40B4-BE49-F238E27FC236}">
                <a16:creationId xmlns:a16="http://schemas.microsoft.com/office/drawing/2014/main" id="{C9000F08-9C91-4096-A998-902092ED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1" y="2924175"/>
            <a:ext cx="8391307" cy="378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745B958-90D7-41E7-B54D-5E327C5FB097}"/>
              </a:ext>
            </a:extLst>
          </p:cNvPr>
          <p:cNvSpPr txBox="1"/>
          <p:nvPr/>
        </p:nvSpPr>
        <p:spPr>
          <a:xfrm>
            <a:off x="695325" y="6334125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3C87FA-D9F8-4422-84DA-88E93AC2B615}"/>
              </a:ext>
            </a:extLst>
          </p:cNvPr>
          <p:cNvSpPr txBox="1"/>
          <p:nvPr/>
        </p:nvSpPr>
        <p:spPr>
          <a:xfrm>
            <a:off x="5476875" y="641298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84030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B43CF6F-1E55-4478-BA30-6FE5208DA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6475" y="5897563"/>
            <a:ext cx="2790825" cy="427037"/>
          </a:xfrm>
        </p:spPr>
        <p:txBody>
          <a:bodyPr/>
          <a:lstStyle/>
          <a:p>
            <a:r>
              <a:rPr lang="cs-CZ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411514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75" y="1151509"/>
            <a:ext cx="4556373" cy="464578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0" y="1151509"/>
            <a:ext cx="4272813" cy="47112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DA3F1C5D-67CC-411F-ACB5-0505E6E5723F}"/>
                  </a:ext>
                </a:extLst>
              </p14:cNvPr>
              <p14:cNvContentPartPr/>
              <p14:nvPr/>
            </p14:nvContentPartPr>
            <p14:xfrm>
              <a:off x="8733240" y="6310440"/>
              <a:ext cx="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DA3F1C5D-67CC-411F-ACB5-0505E6E572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3880" y="6301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736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9" name="Picture 5" descr="http://mcbody.ae/wp-content/uploads/2015/04/gastros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39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2285</Words>
  <Application>Microsoft Office PowerPoint</Application>
  <PresentationFormat>Předvádění na obrazovce (4:3)</PresentationFormat>
  <Paragraphs>443</Paragraphs>
  <Slides>77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Photo Editor Photo</vt:lpstr>
      <vt:lpstr>CHIRURGIE ŽALUDKU A DUODENA (pro nelékařské obory)</vt:lpstr>
      <vt:lpstr>Anatomie (žaludek)</vt:lpstr>
      <vt:lpstr>Klinika</vt:lpstr>
      <vt:lpstr>Diagnostika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Gastritidy, bulbitidy</vt:lpstr>
      <vt:lpstr>Gastritidy, bulbitidy</vt:lpstr>
      <vt:lpstr>Pylorostenóza</vt:lpstr>
      <vt:lpstr>Pylorostenóza - pyloroplastika </vt:lpstr>
      <vt:lpstr>Volvulus žaludku </vt:lpstr>
      <vt:lpstr>Volvulus žaludku </vt:lpstr>
      <vt:lpstr>Poranění žaludku</vt:lpstr>
      <vt:lpstr>Cizí tělesa</vt:lpstr>
      <vt:lpstr> Vředová choroba gastroduodena (VCHGD) </vt:lpstr>
      <vt:lpstr>Vředová choroba gastroduodena</vt:lpstr>
      <vt:lpstr>Terapie VCHGD</vt:lpstr>
      <vt:lpstr>Vagotomie</vt:lpstr>
      <vt:lpstr>Komplikace VCHGD</vt:lpstr>
      <vt:lpstr>Perforace</vt:lpstr>
      <vt:lpstr>Prezentace aplikace PowerPoint</vt:lpstr>
      <vt:lpstr>Sutura perforovaného vředu</vt:lpstr>
      <vt:lpstr>Plombáž perforace</vt:lpstr>
      <vt:lpstr>Prezentace aplikace PowerPoint</vt:lpstr>
      <vt:lpstr>Penetrace</vt:lpstr>
      <vt:lpstr>Krvácení </vt:lpstr>
      <vt:lpstr>Prezentace aplikace PowerPoint</vt:lpstr>
      <vt:lpstr>Prezentace aplikace PowerPoint</vt:lpstr>
      <vt:lpstr>Prezentace aplikace PowerPoint</vt:lpstr>
      <vt:lpstr>Gastrotomie / duodenotomie</vt:lpstr>
      <vt:lpstr>Opich spodiny vředu</vt:lpstr>
      <vt:lpstr>Prezentace aplikace PowerPoint</vt:lpstr>
      <vt:lpstr>Prezentace aplikace PowerPoint</vt:lpstr>
      <vt:lpstr>Stenóza</vt:lpstr>
      <vt:lpstr>Pyloroplastika</vt:lpstr>
      <vt:lpstr>Gastroenteroanastomóza</vt:lpstr>
      <vt:lpstr>Gastroenteroanastomóza</vt:lpstr>
      <vt:lpstr>Resekce Billroth I vs. II</vt:lpstr>
      <vt:lpstr>Maligní degenerace vředu</vt:lpstr>
      <vt:lpstr>Nádory žaludku</vt:lpstr>
      <vt:lpstr>Prezentace aplikace PowerPoint</vt:lpstr>
      <vt:lpstr>Adenokarcinom - Terapie</vt:lpstr>
      <vt:lpstr>Endoscopic submucosal dissection (ESD)</vt:lpstr>
      <vt:lpstr>Resekce </vt:lpstr>
      <vt:lpstr>Prezentace aplikace PowerPoint</vt:lpstr>
      <vt:lpstr>Prezentace aplikace PowerPoint</vt:lpstr>
      <vt:lpstr>Prezentace aplikace PowerPoint</vt:lpstr>
      <vt:lpstr>Pooperační komplikace</vt:lpstr>
      <vt:lpstr>Gastrostomie - Witzel</vt:lpstr>
      <vt:lpstr>Bariatrická chirurgie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Axiální neboli skluzná hernie</vt:lpstr>
      <vt:lpstr>Paraezofageální hiátová hernie</vt:lpstr>
      <vt:lpstr>Smíšená hiátová kýla</vt:lpstr>
      <vt:lpstr>Prezentace aplikace PowerPoint</vt:lpstr>
      <vt:lpstr>Prezentace aplikace PowerPoint</vt:lpstr>
      <vt:lpstr>Anatomie (duodenum)</vt:lpstr>
      <vt:lpstr>Atrezie duodena</vt:lpstr>
      <vt:lpstr>Ruptura při tupém poranění břicha</vt:lpstr>
      <vt:lpstr>Divertikly duodena</vt:lpstr>
      <vt:lpstr>Tumory duodena</vt:lpstr>
      <vt:lpstr>Operace na duodenu při postižení žlučových cest</vt:lpstr>
      <vt:lpstr>Operace na duodenu při postižení pankreatu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PuKi</dc:creator>
  <cp:lastModifiedBy>Roman Svatoň</cp:lastModifiedBy>
  <cp:revision>93</cp:revision>
  <cp:lastPrinted>1601-01-01T00:00:00Z</cp:lastPrinted>
  <dcterms:created xsi:type="dcterms:W3CDTF">2020-04-14T17:53:29Z</dcterms:created>
  <dcterms:modified xsi:type="dcterms:W3CDTF">2020-04-29T17:16:21Z</dcterms:modified>
</cp:coreProperties>
</file>