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79" r:id="rId2"/>
    <p:sldId id="326" r:id="rId3"/>
    <p:sldId id="327" r:id="rId4"/>
    <p:sldId id="328" r:id="rId5"/>
    <p:sldId id="330" r:id="rId6"/>
    <p:sldId id="331" r:id="rId7"/>
    <p:sldId id="332" r:id="rId8"/>
    <p:sldId id="329" r:id="rId9"/>
    <p:sldId id="333" r:id="rId10"/>
    <p:sldId id="334" r:id="rId11"/>
    <p:sldId id="336" r:id="rId12"/>
    <p:sldId id="335" r:id="rId13"/>
    <p:sldId id="353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4" r:id="rId23"/>
    <p:sldId id="351" r:id="rId24"/>
    <p:sldId id="355" r:id="rId25"/>
    <p:sldId id="346" r:id="rId26"/>
    <p:sldId id="347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423D791-C3A2-48FB-A503-6D14E4BB19BA}">
          <p14:sldIdLst>
            <p14:sldId id="279"/>
            <p14:sldId id="326"/>
            <p14:sldId id="327"/>
            <p14:sldId id="328"/>
            <p14:sldId id="330"/>
            <p14:sldId id="331"/>
            <p14:sldId id="332"/>
            <p14:sldId id="329"/>
            <p14:sldId id="333"/>
            <p14:sldId id="334"/>
            <p14:sldId id="336"/>
            <p14:sldId id="335"/>
            <p14:sldId id="353"/>
            <p14:sldId id="337"/>
            <p14:sldId id="338"/>
            <p14:sldId id="339"/>
            <p14:sldId id="340"/>
            <p14:sldId id="341"/>
            <p14:sldId id="342"/>
            <p14:sldId id="343"/>
            <p14:sldId id="345"/>
            <p14:sldId id="344"/>
            <p14:sldId id="351"/>
            <p14:sldId id="355"/>
            <p14:sldId id="346"/>
            <p14:sldId id="347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Oddíl bez názvu" id="{670EEE90-29A6-4478-9052-8256B6D28ED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řenek Adam" initials="KA" lastIdx="0" clrIdx="0">
    <p:extLst>
      <p:ext uri="{19B8F6BF-5375-455C-9EA6-DF929625EA0E}">
        <p15:presenceInfo xmlns:p15="http://schemas.microsoft.com/office/powerpoint/2012/main" userId="Křenek A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2" autoAdjust="0"/>
    <p:restoredTop sz="94660"/>
  </p:normalViewPr>
  <p:slideViewPr>
    <p:cSldViewPr>
      <p:cViewPr varScale="1">
        <p:scale>
          <a:sx n="73" d="100"/>
          <a:sy n="73" d="100"/>
        </p:scale>
        <p:origin x="4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68B7C-C555-41EF-971C-09C97B823FEA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CBE9-EC02-472E-BF20-98D4DC263B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4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7" y="423331"/>
            <a:ext cx="2727198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70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3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48047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4" y="2014200"/>
            <a:ext cx="7217433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78" y="1950397"/>
            <a:ext cx="6514043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6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5" y="421664"/>
            <a:ext cx="2718016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47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7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1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1695075"/>
            <a:ext cx="3913810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9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0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8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18" y="6055200"/>
            <a:ext cx="1524293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2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4CE2D6D3-A42B-4181-B49D-A9697485B22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952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s.wikipedia.org/wiki/Ebers%C5%AFv_papyru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pos.myesr.org/esr/viewing/index.php?module=viewing_poster&amp;task=viewsection&amp;pi=141679&amp;ti=499348&amp;si=1720&amp;searchkey=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590823"/>
            <a:ext cx="3888432" cy="1470025"/>
          </a:xfrm>
        </p:spPr>
        <p:txBody>
          <a:bodyPr/>
          <a:lstStyle/>
          <a:p>
            <a:pPr algn="ctr"/>
            <a:r>
              <a:rPr lang="cs-CZ" sz="6000" dirty="0" smtClean="0"/>
              <a:t>Kýly</a:t>
            </a:r>
            <a:br>
              <a:rPr lang="cs-CZ" sz="6000" dirty="0" smtClean="0"/>
            </a:br>
            <a:r>
              <a:rPr lang="cs-CZ" sz="1400" dirty="0" smtClean="0"/>
              <a:t>pro nelékařské obory 2020</a:t>
            </a:r>
            <a:endParaRPr lang="cs-CZ" sz="6000" dirty="0"/>
          </a:p>
        </p:txBody>
      </p:sp>
      <p:pic>
        <p:nvPicPr>
          <p:cNvPr id="1026" name="Picture 2" descr="https://img.medscapestatic.com/fullsize/migrated/editorial/clinupdates/2000/357/gilbert_fig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76871"/>
            <a:ext cx="3789895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medscapestatic.com/fullsize/migrated/editorial/clinupdates/2000/357/gilbert_fig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55" y="2101174"/>
            <a:ext cx="3133437" cy="41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Získané </a:t>
            </a:r>
            <a:r>
              <a:rPr lang="cs-CZ" dirty="0" smtClean="0"/>
              <a:t>kýly – predisponující faktory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Zvýšení nitrobřišního tlaku: 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kašel, obstipace, </a:t>
            </a:r>
            <a:r>
              <a:rPr lang="cs-CZ" dirty="0" err="1" smtClean="0"/>
              <a:t>hypertofie</a:t>
            </a:r>
            <a:r>
              <a:rPr lang="cs-CZ" dirty="0" smtClean="0"/>
              <a:t> prostaty – tlačení při močení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Velká fyzická námaha opakovaně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Obezita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Ascites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Gravidita</a:t>
            </a:r>
          </a:p>
          <a:p>
            <a:endParaRPr lang="cs-CZ" dirty="0"/>
          </a:p>
          <a:p>
            <a:r>
              <a:rPr lang="cs-CZ" b="1" dirty="0" smtClean="0"/>
              <a:t>Oslabení břišní stěny: </a:t>
            </a:r>
            <a:r>
              <a:rPr lang="cs-CZ" dirty="0" smtClean="0"/>
              <a:t>malnutrice, porucha inervace břišní stěny s oslabení svalstva,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jizvy po předchozích operacích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!!!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</a:p>
          <a:p>
            <a:pPr marL="54000" indent="0">
              <a:buNone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stomie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!!!!</a:t>
            </a:r>
          </a:p>
        </p:txBody>
      </p:sp>
    </p:spTree>
    <p:extLst>
      <p:ext uri="{BB962C8B-B14F-4D97-AF65-F5344CB8AC3E}">
        <p14:creationId xmlns:p14="http://schemas.microsoft.com/office/powerpoint/2010/main" val="14989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dle možnosti repozice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Reponibilní kýla (také volná kýla – </a:t>
            </a:r>
            <a:r>
              <a:rPr lang="cs-CZ" b="1" dirty="0" err="1" smtClean="0"/>
              <a:t>hernia</a:t>
            </a:r>
            <a:r>
              <a:rPr lang="cs-CZ" b="1" dirty="0" smtClean="0"/>
              <a:t> libera) : 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dirty="0" smtClean="0"/>
              <a:t>obsah kýly lze vrátit do dutiny břišní = reponovat, a to spontánně – změnou polohy – nejčastěji vleže na zádech. Tlakem ruky. </a:t>
            </a:r>
          </a:p>
          <a:p>
            <a:endParaRPr lang="cs-CZ" dirty="0" smtClean="0"/>
          </a:p>
          <a:p>
            <a:r>
              <a:rPr lang="cs-CZ" b="1" dirty="0" err="1" smtClean="0"/>
              <a:t>Ireponibilní</a:t>
            </a:r>
            <a:r>
              <a:rPr lang="cs-CZ" b="1" dirty="0" smtClean="0"/>
              <a:t> kýla: </a:t>
            </a:r>
            <a:r>
              <a:rPr lang="cs-CZ" dirty="0" smtClean="0"/>
              <a:t>nelze vrátit zpět do DB</a:t>
            </a:r>
          </a:p>
          <a:p>
            <a:pPr marL="54000" indent="0">
              <a:buNone/>
            </a:pPr>
            <a:r>
              <a:rPr lang="cs-CZ" dirty="0" smtClean="0"/>
              <a:t>důvody: 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srůsty kýlního vaku s obsahem u dlouhodobých kýl –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akrétní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kýla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Uskřinutí (inkarcerace) – akutní stav</a:t>
            </a:r>
          </a:p>
          <a:p>
            <a:pPr marL="511200" indent="-457200">
              <a:buFont typeface="+mj-lt"/>
              <a:buAutoNum type="arabicPeriod"/>
            </a:pPr>
            <a:r>
              <a:rPr lang="cs-CZ" dirty="0" smtClean="0"/>
              <a:t>Nadměrně velký obsah kýly</a:t>
            </a:r>
          </a:p>
        </p:txBody>
      </p:sp>
    </p:spTree>
    <p:extLst>
      <p:ext uri="{BB962C8B-B14F-4D97-AF65-F5344CB8AC3E}">
        <p14:creationId xmlns:p14="http://schemas.microsoft.com/office/powerpoint/2010/main" val="18672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Symptomatologie volných (reponibilních) kýl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subjektivní příznaky: </a:t>
            </a:r>
            <a:r>
              <a:rPr lang="cs-CZ" dirty="0"/>
              <a:t>pocity </a:t>
            </a:r>
            <a:r>
              <a:rPr lang="cs-CZ" dirty="0" smtClean="0"/>
              <a:t>tlaku, tahavé či pálivé bolesti v místě kýly. Bolest způsobena tahem za pobřišnici či střevní závěsy. V klidu a vleže se mírní či mizí. </a:t>
            </a:r>
          </a:p>
          <a:p>
            <a:r>
              <a:rPr lang="cs-CZ" dirty="0" smtClean="0"/>
              <a:t>Mohou být  zažívací obtíže: nevolnost či problémy </a:t>
            </a:r>
            <a:r>
              <a:rPr lang="cs-CZ" dirty="0"/>
              <a:t>s defekací a </a:t>
            </a:r>
            <a:r>
              <a:rPr lang="cs-CZ" dirty="0" smtClean="0"/>
              <a:t>mikcí (u </a:t>
            </a:r>
            <a:r>
              <a:rPr lang="cs-CZ" dirty="0" err="1" smtClean="0"/>
              <a:t>můžů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objektivní </a:t>
            </a:r>
            <a:r>
              <a:rPr lang="cs-CZ" b="1" dirty="0"/>
              <a:t>příznaky: </a:t>
            </a:r>
            <a:r>
              <a:rPr lang="cs-CZ" dirty="0"/>
              <a:t>vyklenutí - měkká, nebolestivá rezistence, hmatné vyklenutí břišní stěny v klidu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při námaze (kašel) </a:t>
            </a:r>
            <a:r>
              <a:rPr lang="cs-CZ" dirty="0" smtClean="0"/>
              <a:t>se může zvětšovat či bolet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dle polohy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Zevní : </a:t>
            </a:r>
            <a:r>
              <a:rPr lang="cs-CZ" dirty="0" smtClean="0"/>
              <a:t>ve štěrbinách mezi svaly (přední nebo zadní břišní stěna, bránice, dno pánevní), kterými se útroby vychlipují navenek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Vnitřní (nepravé) :</a:t>
            </a:r>
            <a:r>
              <a:rPr lang="cs-CZ" dirty="0" smtClean="0"/>
              <a:t> útroby se vsouvají do výběžků peritonea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/>
              <a:t>paraduodenální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kýla </a:t>
            </a:r>
            <a:r>
              <a:rPr lang="cs-CZ" dirty="0"/>
              <a:t>ve </a:t>
            </a:r>
            <a:r>
              <a:rPr lang="cs-CZ" dirty="0" err="1" smtClean="0"/>
              <a:t>foramen</a:t>
            </a:r>
            <a:r>
              <a:rPr lang="cs-CZ" dirty="0" smtClean="0"/>
              <a:t> </a:t>
            </a:r>
            <a:r>
              <a:rPr lang="cs-CZ" dirty="0" err="1" smtClean="0"/>
              <a:t>Winslowi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pericékální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transmesenterická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intersigmoidální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 kýl a příznaky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Uskřinutí ( inkarcerace)</a:t>
            </a:r>
          </a:p>
          <a:p>
            <a:r>
              <a:rPr lang="cs-CZ" b="1" dirty="0"/>
              <a:t> </a:t>
            </a:r>
            <a:r>
              <a:rPr lang="cs-CZ" dirty="0" smtClean="0"/>
              <a:t>náhlé zaškrcení kýly s poruchou krevní cirkulace uskřinutého orgánu</a:t>
            </a:r>
          </a:p>
          <a:p>
            <a:r>
              <a:rPr lang="cs-CZ" dirty="0" smtClean="0"/>
              <a:t>Pokud je </a:t>
            </a:r>
            <a:r>
              <a:rPr lang="cs-CZ" dirty="0" err="1" smtClean="0"/>
              <a:t>uskřinuto</a:t>
            </a:r>
            <a:r>
              <a:rPr lang="cs-CZ" dirty="0" smtClean="0"/>
              <a:t> střevo – rozvíjí se taktéž střevní neprůchodnost = ileus.</a:t>
            </a:r>
          </a:p>
          <a:p>
            <a:r>
              <a:rPr lang="cs-CZ" dirty="0" smtClean="0"/>
              <a:t>Při zaškrcení cév střevních závěsů dochází rychle k ischemii – gangréna střeva vzniká již za několik hodin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kýl a příznaky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Stagnace střevního obsahu</a:t>
            </a:r>
          </a:p>
          <a:p>
            <a:r>
              <a:rPr lang="cs-CZ" dirty="0"/>
              <a:t>U</a:t>
            </a:r>
            <a:r>
              <a:rPr lang="cs-CZ" dirty="0" smtClean="0"/>
              <a:t> větších kýl (obvykle když je obsahem kýly </a:t>
            </a:r>
            <a:r>
              <a:rPr lang="cs-CZ" dirty="0" err="1" smtClean="0"/>
              <a:t>colon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Přeplnění střeva – zpomalení pasáže – napětí kýlního vaku  - kýla je citlivá až bolestivá, může být zvracení, břicho je vzedmuté </a:t>
            </a:r>
          </a:p>
          <a:p>
            <a:r>
              <a:rPr lang="cs-CZ" dirty="0" smtClean="0"/>
              <a:t>Při výrazné distenzi je riziko ischemie a perforace </a:t>
            </a:r>
            <a:r>
              <a:rPr lang="cs-CZ" dirty="0" smtClean="0"/>
              <a:t>střeva</a:t>
            </a:r>
          </a:p>
          <a:p>
            <a:endParaRPr lang="cs-CZ" dirty="0"/>
          </a:p>
          <a:p>
            <a:r>
              <a:rPr lang="cs-CZ" b="1" dirty="0" smtClean="0"/>
              <a:t>Zvětšování kýly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22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kýl a příznaky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Srůsty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smtClean="0"/>
              <a:t>pokud kýlní obsah srůstá s nástěnným peritoneem mluvíme o </a:t>
            </a:r>
            <a:r>
              <a:rPr lang="cs-CZ" dirty="0" err="1" smtClean="0"/>
              <a:t>akretní</a:t>
            </a:r>
            <a:r>
              <a:rPr lang="cs-CZ" dirty="0" smtClean="0"/>
              <a:t> kýle, obsah je </a:t>
            </a:r>
            <a:r>
              <a:rPr lang="cs-CZ" dirty="0" err="1" smtClean="0"/>
              <a:t>ireponibilní</a:t>
            </a:r>
            <a:r>
              <a:rPr lang="cs-CZ" dirty="0" smtClean="0"/>
              <a:t>, bývají časté tahavé kolikovité bolesti, plynatost a zácpa</a:t>
            </a:r>
          </a:p>
          <a:p>
            <a:endParaRPr lang="cs-CZ" dirty="0"/>
          </a:p>
          <a:p>
            <a:r>
              <a:rPr lang="cs-CZ" b="1" dirty="0" smtClean="0"/>
              <a:t>Zánět</a:t>
            </a:r>
          </a:p>
          <a:p>
            <a:pPr marL="54000" indent="0">
              <a:buNone/>
            </a:pPr>
            <a:r>
              <a:rPr lang="cs-CZ" dirty="0" smtClean="0"/>
              <a:t> -infekce v kýle může vzniknout zánětem </a:t>
            </a:r>
            <a:r>
              <a:rPr lang="cs-CZ" dirty="0" err="1" smtClean="0"/>
              <a:t>herniovaného</a:t>
            </a:r>
            <a:r>
              <a:rPr lang="cs-CZ" dirty="0" smtClean="0"/>
              <a:t> orgánu (apendix u </a:t>
            </a:r>
            <a:r>
              <a:rPr lang="cs-CZ" dirty="0" err="1" smtClean="0"/>
              <a:t>Amyandovy</a:t>
            </a:r>
            <a:r>
              <a:rPr lang="cs-CZ" dirty="0" smtClean="0"/>
              <a:t> hernie), přestupem bakterií přes stěnu střeva, při perforaci střeva při ischemii pro uskřinutí</a:t>
            </a:r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08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 </a:t>
            </a:r>
            <a:endParaRPr lang="cs-CZ" dirty="0" smtClean="0"/>
          </a:p>
          <a:p>
            <a:r>
              <a:rPr lang="cs-CZ" sz="3200" b="1" dirty="0" smtClean="0"/>
              <a:t>fyzikální </a:t>
            </a:r>
            <a:r>
              <a:rPr lang="cs-CZ" sz="3200" b="1" dirty="0"/>
              <a:t>vyšetření </a:t>
            </a:r>
            <a:endParaRPr lang="cs-CZ" sz="3200" b="1" dirty="0" smtClean="0"/>
          </a:p>
          <a:p>
            <a:pPr marL="511200" indent="-457200">
              <a:buFont typeface="+mj-lt"/>
              <a:buAutoNum type="arabicPeriod"/>
            </a:pPr>
            <a:r>
              <a:rPr lang="cs-CZ" sz="2400" b="1" dirty="0" smtClean="0"/>
              <a:t>Vyšetřit vleže i ve stoje !! </a:t>
            </a:r>
          </a:p>
          <a:p>
            <a:pPr marL="511200" indent="-457200">
              <a:buFont typeface="+mj-lt"/>
              <a:buAutoNum type="arabicPeriod"/>
            </a:pPr>
            <a:r>
              <a:rPr lang="cs-CZ" sz="2400" b="1" dirty="0" smtClean="0"/>
              <a:t>Při </a:t>
            </a:r>
            <a:r>
              <a:rPr lang="cs-CZ" sz="2400" b="1" dirty="0" err="1" smtClean="0"/>
              <a:t>Valsalvově</a:t>
            </a:r>
            <a:r>
              <a:rPr lang="cs-CZ" sz="2400" b="1" dirty="0" smtClean="0"/>
              <a:t> manévru či při kašli</a:t>
            </a:r>
          </a:p>
          <a:p>
            <a:r>
              <a:rPr lang="cs-CZ" dirty="0" smtClean="0"/>
              <a:t>zobrazovací </a:t>
            </a:r>
            <a:r>
              <a:rPr lang="cs-CZ" dirty="0"/>
              <a:t>metody </a:t>
            </a:r>
            <a:r>
              <a:rPr lang="cs-CZ" dirty="0" smtClean="0"/>
              <a:t>– UZ</a:t>
            </a:r>
            <a:r>
              <a:rPr lang="cs-CZ" dirty="0"/>
              <a:t>, </a:t>
            </a:r>
            <a:r>
              <a:rPr lang="cs-CZ" dirty="0" smtClean="0"/>
              <a:t>RTG,CT….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9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Pouze u pupečních kýl kojenců a batolat je určitá možnost spontánního zhojení</a:t>
            </a:r>
          </a:p>
          <a:p>
            <a:r>
              <a:rPr lang="cs-CZ" dirty="0" smtClean="0"/>
              <a:t>Jinak lze </a:t>
            </a:r>
            <a:r>
              <a:rPr lang="cs-CZ" b="1" dirty="0" smtClean="0"/>
              <a:t>kýly </a:t>
            </a:r>
            <a:r>
              <a:rPr lang="cs-CZ" dirty="0" smtClean="0"/>
              <a:t>definitivně vyřešit </a:t>
            </a:r>
            <a:r>
              <a:rPr lang="cs-CZ" b="1" dirty="0" smtClean="0"/>
              <a:t>pouze operačně</a:t>
            </a:r>
          </a:p>
          <a:p>
            <a:endParaRPr lang="cs-CZ" dirty="0" smtClean="0"/>
          </a:p>
          <a:p>
            <a:r>
              <a:rPr lang="cs-CZ" b="1" dirty="0" smtClean="0"/>
              <a:t>Konzervativní léčba  </a:t>
            </a:r>
            <a:r>
              <a:rPr lang="cs-CZ" dirty="0" smtClean="0"/>
              <a:t>- vhodná pouze u pacientů, kteří odmítají chirurgickou léčbu, u pacientů kde není přítomna komplikace kýly, tedy není </a:t>
            </a:r>
            <a:r>
              <a:rPr lang="cs-CZ" dirty="0" err="1" smtClean="0"/>
              <a:t>nutna</a:t>
            </a:r>
            <a:r>
              <a:rPr lang="cs-CZ" dirty="0" smtClean="0"/>
              <a:t> zachraňující operace,  a kde riziko z operace by bylo příliš vysoké (komorbidity, věk…)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8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Konzervativní léčba kýl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kostce: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kýlní </a:t>
            </a:r>
            <a:r>
              <a:rPr lang="cs-CZ" dirty="0"/>
              <a:t>pásy, suspenzory (neřeší příčinu)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repozice </a:t>
            </a:r>
            <a:r>
              <a:rPr lang="cs-CZ" dirty="0"/>
              <a:t>- taxe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vyloučení  velké </a:t>
            </a:r>
            <a:r>
              <a:rPr lang="cs-CZ" dirty="0"/>
              <a:t>fyzické námahy</a:t>
            </a:r>
          </a:p>
          <a:p>
            <a:endParaRPr lang="cs-CZ" dirty="0"/>
          </a:p>
        </p:txBody>
      </p:sp>
      <p:pic>
        <p:nvPicPr>
          <p:cNvPr id="5124" name="Picture 4" descr="Pás kýlní tříselný oboustranný INGUIN II | ERGON a.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17831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4901049" y="10372641"/>
            <a:ext cx="3227085" cy="56530"/>
          </a:xfrm>
        </p:spPr>
        <p:txBody>
          <a:bodyPr/>
          <a:lstStyle/>
          <a:p>
            <a:r>
              <a:rPr lang="cs-CZ" dirty="0" smtClean="0"/>
              <a:t>Obrázky na: https://eshop.ergon.cz/katalog/trup/kylni-pasy/pas-kylni-triselny-oboustranny-inguin-ii-893135401100</a:t>
            </a:r>
            <a:endParaRPr lang="cs-CZ" dirty="0"/>
          </a:p>
        </p:txBody>
      </p:sp>
      <p:pic>
        <p:nvPicPr>
          <p:cNvPr id="5126" name="Picture 6" descr="Pás břišní pooperační ABD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13" y="3917830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156176" y="4221088"/>
            <a:ext cx="273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 smtClean="0">
                <a:latin typeface="+mn-lt"/>
              </a:rPr>
              <a:t>Vlevo tříselný kýlní </a:t>
            </a:r>
            <a:r>
              <a:rPr lang="cs-CZ" sz="1600" dirty="0">
                <a:latin typeface="+mn-lt"/>
              </a:rPr>
              <a:t>p</a:t>
            </a:r>
            <a:r>
              <a:rPr lang="cs-CZ" sz="1600" dirty="0" smtClean="0">
                <a:latin typeface="+mn-lt"/>
              </a:rPr>
              <a:t>ás oboustranný, vpravo břišní pás - verba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0000" y="6381328"/>
            <a:ext cx="612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1"/>
                </a:solidFill>
                <a:latin typeface="+mn-lt"/>
              </a:rPr>
              <a:t>Obrázky na: https://</a:t>
            </a:r>
            <a:r>
              <a:rPr lang="cs-CZ" sz="900" dirty="0" smtClean="0">
                <a:solidFill>
                  <a:schemeClr val="accent1"/>
                </a:solidFill>
                <a:latin typeface="+mn-lt"/>
              </a:rPr>
              <a:t>eshop.ergon.cz/katalog/trup/kylni-pasy</a:t>
            </a:r>
          </a:p>
        </p:txBody>
      </p:sp>
    </p:spTree>
    <p:extLst>
      <p:ext uri="{BB962C8B-B14F-4D97-AF65-F5344CB8AC3E}">
        <p14:creationId xmlns:p14="http://schemas.microsoft.com/office/powerpoint/2010/main" val="33242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léčby kýl - hernií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Hernie - slovo </a:t>
            </a:r>
            <a:r>
              <a:rPr lang="cs-CZ" dirty="0"/>
              <a:t>řeckého původu - „</a:t>
            </a:r>
            <a:r>
              <a:rPr lang="cs-CZ" dirty="0" err="1"/>
              <a:t>Hernios</a:t>
            </a:r>
            <a:r>
              <a:rPr lang="cs-CZ" dirty="0"/>
              <a:t>“, </a:t>
            </a:r>
            <a:r>
              <a:rPr lang="cs-CZ" dirty="0" smtClean="0"/>
              <a:t> znamená 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 pupen </a:t>
            </a:r>
            <a:r>
              <a:rPr lang="cs-CZ" dirty="0"/>
              <a:t>nebo </a:t>
            </a:r>
            <a:r>
              <a:rPr lang="cs-CZ" dirty="0" smtClean="0"/>
              <a:t>výhonek</a:t>
            </a:r>
            <a:r>
              <a:rPr lang="cs-CZ" dirty="0"/>
              <a:t> </a:t>
            </a:r>
            <a:r>
              <a:rPr lang="cs-CZ" dirty="0" smtClean="0"/>
              <a:t>- odráží </a:t>
            </a:r>
            <a:r>
              <a:rPr lang="cs-CZ" dirty="0"/>
              <a:t>patofyziologické </a:t>
            </a:r>
            <a:endParaRPr lang="cs-CZ" dirty="0" smtClean="0"/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 mechanismy </a:t>
            </a:r>
            <a:r>
              <a:rPr lang="cs-CZ" dirty="0"/>
              <a:t>nemoci</a:t>
            </a:r>
            <a:r>
              <a:rPr lang="cs-CZ" dirty="0" smtClean="0"/>
              <a:t>.</a:t>
            </a:r>
          </a:p>
          <a:p>
            <a:r>
              <a:rPr lang="cs-CZ" dirty="0"/>
              <a:t>První popis kýly: </a:t>
            </a:r>
            <a:r>
              <a:rPr lang="cs-CZ" dirty="0" err="1"/>
              <a:t>Ebersův</a:t>
            </a:r>
            <a:r>
              <a:rPr lang="cs-CZ" dirty="0"/>
              <a:t> papyrus cca 1500 př.n.l.</a:t>
            </a:r>
          </a:p>
          <a:p>
            <a:pPr marL="54000" indent="0">
              <a:buNone/>
            </a:pPr>
            <a:r>
              <a:rPr lang="cs-CZ" dirty="0" smtClean="0"/>
              <a:t>  navrhuje léčbu bandážováním</a:t>
            </a:r>
          </a:p>
          <a:p>
            <a:r>
              <a:rPr lang="cs-CZ" dirty="0" smtClean="0"/>
              <a:t>Hippokrates 5.st </a:t>
            </a:r>
            <a:r>
              <a:rPr lang="cs-CZ" dirty="0"/>
              <a:t>př.n.l. </a:t>
            </a:r>
            <a:r>
              <a:rPr lang="cs-CZ" dirty="0" smtClean="0"/>
              <a:t> - popisuje kýlu v dílech De </a:t>
            </a:r>
            <a:r>
              <a:rPr lang="cs-CZ" dirty="0" err="1"/>
              <a:t>Morbis</a:t>
            </a:r>
            <a:r>
              <a:rPr lang="cs-CZ" dirty="0"/>
              <a:t> a De </a:t>
            </a:r>
            <a:r>
              <a:rPr lang="cs-CZ" dirty="0" err="1"/>
              <a:t>Affectionibus</a:t>
            </a:r>
            <a:r>
              <a:rPr lang="cs-CZ" dirty="0"/>
              <a:t>, </a:t>
            </a:r>
            <a:r>
              <a:rPr lang="cs-CZ" dirty="0" smtClean="0"/>
              <a:t>navrhuje terapii klystýrem </a:t>
            </a:r>
            <a:r>
              <a:rPr lang="cs-CZ" dirty="0"/>
              <a:t>„… pokud pacient </a:t>
            </a:r>
            <a:r>
              <a:rPr lang="cs-CZ" dirty="0" smtClean="0"/>
              <a:t>dostane klystýr, nastane defekace, </a:t>
            </a:r>
            <a:r>
              <a:rPr lang="cs-CZ" dirty="0"/>
              <a:t>a tak se uzdraví…“.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>
                <a:hlinkClick r:id="rId2"/>
              </a:rPr>
              <a:t>https://cs.wikipedia.org/wiki/Ebers%C5%AFv_papyrus</a:t>
            </a:r>
            <a:endParaRPr lang="cs-CZ" dirty="0"/>
          </a:p>
        </p:txBody>
      </p:sp>
      <p:pic>
        <p:nvPicPr>
          <p:cNvPr id="2052" name="Picture 4" descr="https://upload.wikimedia.org/wikipedia/commons/thumb/e/e4/PEbers_c41-bc.jpg/220px-PEbers_c41-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630365" cy="16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Chirurgické = operační řešení  kýl</a:t>
            </a:r>
            <a:br>
              <a:rPr lang="cs-CZ" dirty="0" smtClean="0"/>
            </a:br>
            <a:r>
              <a:rPr lang="cs-CZ" dirty="0" smtClean="0"/>
              <a:t>princip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0000" y="1700808"/>
            <a:ext cx="8064900" cy="5157192"/>
          </a:xfrm>
        </p:spPr>
        <p:txBody>
          <a:bodyPr/>
          <a:lstStyle/>
          <a:p>
            <a:r>
              <a:rPr lang="cs-CZ" dirty="0" smtClean="0"/>
              <a:t>Vypreparování vaku a jeho otevření</a:t>
            </a:r>
          </a:p>
          <a:p>
            <a:r>
              <a:rPr lang="cs-CZ" dirty="0" smtClean="0"/>
              <a:t>Repozice </a:t>
            </a:r>
            <a:r>
              <a:rPr lang="cs-CZ" dirty="0"/>
              <a:t>kýlního obsahu </a:t>
            </a:r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esekce </a:t>
            </a:r>
            <a:r>
              <a:rPr lang="cs-CZ" dirty="0"/>
              <a:t>kýlního vaku s uzavřením kýlní </a:t>
            </a:r>
            <a:r>
              <a:rPr lang="cs-CZ" dirty="0" smtClean="0"/>
              <a:t>branky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a) </a:t>
            </a:r>
            <a:r>
              <a:rPr lang="cs-CZ" dirty="0"/>
              <a:t>suturou </a:t>
            </a:r>
            <a:r>
              <a:rPr lang="cs-CZ" dirty="0" smtClean="0"/>
              <a:t>( obsah kýly </a:t>
            </a:r>
            <a:r>
              <a:rPr lang="cs-CZ" dirty="0"/>
              <a:t>se </a:t>
            </a:r>
            <a:r>
              <a:rPr lang="cs-CZ" dirty="0" smtClean="0"/>
              <a:t>reponuje na </a:t>
            </a:r>
            <a:r>
              <a:rPr lang="cs-CZ" dirty="0"/>
              <a:t>své původní místo v břišní 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    dutině</a:t>
            </a:r>
            <a:r>
              <a:rPr lang="cs-CZ" dirty="0"/>
              <a:t>, </a:t>
            </a:r>
            <a:r>
              <a:rPr lang="cs-CZ" dirty="0" smtClean="0"/>
              <a:t> oslabení </a:t>
            </a:r>
            <a:r>
              <a:rPr lang="cs-CZ" dirty="0"/>
              <a:t>břišní stěny se zašije) </a:t>
            </a:r>
            <a:endParaRPr lang="cs-CZ" dirty="0" smtClean="0"/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b) </a:t>
            </a:r>
            <a:r>
              <a:rPr lang="cs-CZ" dirty="0"/>
              <a:t>síťkou (tzv. beznapěťová plastika kýly, síťka oslabení překryje, a 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>     zamezí </a:t>
            </a:r>
            <a:r>
              <a:rPr lang="cs-CZ" dirty="0"/>
              <a:t>tak vzniku opětovné kýly ) </a:t>
            </a:r>
            <a:endParaRPr lang="cs-CZ" dirty="0" smtClean="0"/>
          </a:p>
          <a:p>
            <a:pPr marL="54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Kýly bez známek uskřinutí – elektivní operativa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Inkarcerované</a:t>
            </a:r>
            <a:r>
              <a:rPr lang="cs-CZ" dirty="0" smtClean="0"/>
              <a:t> (uskřinuté) kýly – akutní operativa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1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Klasická operace vs. laparoskopie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0000" y="1556792"/>
            <a:ext cx="8064900" cy="4275208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Klasická operace </a:t>
            </a:r>
            <a:r>
              <a:rPr lang="cs-CZ" dirty="0" smtClean="0"/>
              <a:t>–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laparotomická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uzávěr kýlního defektu  suturou (zpravidla vícevrstevnou)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ale pozor!! - </a:t>
            </a:r>
            <a:r>
              <a:rPr lang="cs-CZ" dirty="0" err="1" smtClean="0"/>
              <a:t>Tension</a:t>
            </a:r>
            <a:r>
              <a:rPr lang="cs-CZ" dirty="0" smtClean="0"/>
              <a:t> on operace = při sutuře vzniká tah za okraje </a:t>
            </a:r>
            <a:r>
              <a:rPr lang="cs-CZ" dirty="0" err="1" smtClean="0"/>
              <a:t>suturovaných</a:t>
            </a:r>
            <a:r>
              <a:rPr lang="cs-CZ" dirty="0" smtClean="0"/>
              <a:t> struktur – větší riziko recidiv, větší bolestivost v místě jizvy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pokud nelze provést beznapěťovou plastiku, pak plastika s užitím síťky – augmentace – síťka překrývá suturu shora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lepší je  - pokud je to možné - vložení síťky </a:t>
            </a:r>
            <a:r>
              <a:rPr lang="cs-CZ" dirty="0" err="1" smtClean="0"/>
              <a:t>preperitoneálně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delší doba rekonvalescence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4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Klasická operace vs. laparoskopie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Laparoskopie: </a:t>
            </a:r>
            <a:r>
              <a:rPr lang="cs-CZ" dirty="0" smtClean="0"/>
              <a:t>výhody 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menší </a:t>
            </a:r>
            <a:r>
              <a:rPr lang="cs-CZ" dirty="0"/>
              <a:t>pooperační </a:t>
            </a:r>
            <a:r>
              <a:rPr lang="cs-CZ" dirty="0" smtClean="0"/>
              <a:t>bolesti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brzký návrat k plné </a:t>
            </a:r>
            <a:r>
              <a:rPr lang="cs-CZ" dirty="0" smtClean="0"/>
              <a:t>aktivitě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možnost řešit při jedné operaci eventuálně nález druhostranné </a:t>
            </a:r>
            <a:r>
              <a:rPr lang="cs-CZ" dirty="0" smtClean="0"/>
              <a:t>kýly (v případě kýly </a:t>
            </a:r>
            <a:r>
              <a:rPr lang="cs-CZ" dirty="0" err="1" smtClean="0"/>
              <a:t>inguinální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možnost současně vykonat diagnostickou laparoskopii (obhlédnutí dutiny břišní kamerou).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Vždy je ale nutné </a:t>
            </a:r>
            <a:r>
              <a:rPr lang="cs-CZ" dirty="0"/>
              <a:t>použití </a:t>
            </a:r>
            <a:r>
              <a:rPr lang="cs-CZ" dirty="0" smtClean="0"/>
              <a:t>syntetické </a:t>
            </a:r>
            <a:r>
              <a:rPr lang="cs-CZ" dirty="0"/>
              <a:t>síťky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Možné pooperační komplikace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73302"/>
          </a:xfrm>
        </p:spPr>
        <p:txBody>
          <a:bodyPr/>
          <a:lstStyle/>
          <a:p>
            <a:r>
              <a:rPr lang="cs-CZ" dirty="0" smtClean="0"/>
              <a:t>Analogické jako u jiných typů chirurgické  operativy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Infekce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Krvácení</a:t>
            </a:r>
          </a:p>
          <a:p>
            <a:pPr marL="54000" indent="0">
              <a:buNone/>
            </a:pPr>
            <a:endParaRPr lang="cs-CZ" dirty="0" smtClean="0"/>
          </a:p>
          <a:p>
            <a:r>
              <a:rPr lang="cs-CZ" dirty="0" smtClean="0"/>
              <a:t>Specifické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riziko poranění obsahu kýlního vaku (střeva, močového měchýře či jiných orgánů)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či struktur bezprostředního okolí ( např. cévy, struktury semenného provazce)</a:t>
            </a:r>
          </a:p>
        </p:txBody>
      </p:sp>
    </p:spTree>
    <p:extLst>
      <p:ext uri="{BB962C8B-B14F-4D97-AF65-F5344CB8AC3E}">
        <p14:creationId xmlns:p14="http://schemas.microsoft.com/office/powerpoint/2010/main" val="1880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Možné pooperační komplikace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Při poranění semenného provazce hrozí další možné následky (ischemie či zánět </a:t>
            </a:r>
            <a:r>
              <a:rPr lang="cs-CZ" dirty="0"/>
              <a:t>varlete, nadvarlete, postižení plodnosti). 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Recidivy kýly </a:t>
            </a:r>
            <a:r>
              <a:rPr lang="cs-CZ" dirty="0"/>
              <a:t>v místě </a:t>
            </a:r>
            <a:r>
              <a:rPr lang="cs-CZ" dirty="0" smtClean="0"/>
              <a:t>původního </a:t>
            </a:r>
            <a:r>
              <a:rPr lang="cs-CZ" dirty="0"/>
              <a:t>nálezu – </a:t>
            </a:r>
            <a:r>
              <a:rPr lang="cs-CZ" dirty="0" smtClean="0"/>
              <a:t>(0.5 - 2 %)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Pooperační </a:t>
            </a:r>
            <a:r>
              <a:rPr lang="cs-CZ" dirty="0"/>
              <a:t>neuralgie – bolestivosti v souvislosti s poškozením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kožních nervů </a:t>
            </a:r>
            <a:r>
              <a:rPr lang="cs-CZ" dirty="0"/>
              <a:t>probíhajících v oblasti ukládání </a:t>
            </a:r>
            <a:r>
              <a:rPr lang="cs-CZ" dirty="0" smtClean="0"/>
              <a:t>síťky – trvání až rok </a:t>
            </a:r>
            <a:r>
              <a:rPr lang="cs-CZ" dirty="0" err="1" smtClean="0"/>
              <a:t>pooepračně</a:t>
            </a:r>
            <a:r>
              <a:rPr lang="cs-CZ" dirty="0" smtClean="0"/>
              <a:t> !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err="1" smtClean="0"/>
              <a:t>Hematomv</a:t>
            </a:r>
            <a:r>
              <a:rPr lang="cs-CZ" dirty="0" smtClean="0"/>
              <a:t> </a:t>
            </a:r>
            <a:r>
              <a:rPr lang="cs-CZ" dirty="0"/>
              <a:t>dutině po odstranění kýly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 err="1" smtClean="0"/>
              <a:t>Serom</a:t>
            </a:r>
            <a:r>
              <a:rPr lang="cs-CZ" dirty="0" smtClean="0"/>
              <a:t> v místě operace - častěji při užití síťky – často vyžaduje i opakované punkce. 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2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 nutné předoperačně?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Interní předoperační vyšetření  (</a:t>
            </a:r>
            <a:r>
              <a:rPr lang="cs-CZ" dirty="0" err="1" smtClean="0"/>
              <a:t>lab</a:t>
            </a:r>
            <a:r>
              <a:rPr lang="cs-CZ" dirty="0" smtClean="0"/>
              <a:t>, EKG, RTG SP)</a:t>
            </a:r>
          </a:p>
          <a:p>
            <a:r>
              <a:rPr lang="cs-CZ" dirty="0"/>
              <a:t> </a:t>
            </a:r>
            <a:r>
              <a:rPr lang="cs-CZ" dirty="0" smtClean="0"/>
              <a:t>Pokud je to možné, pak při vyšším BMI redukce váhy</a:t>
            </a:r>
          </a:p>
          <a:p>
            <a:r>
              <a:rPr lang="cs-CZ" dirty="0"/>
              <a:t> </a:t>
            </a:r>
            <a:r>
              <a:rPr lang="cs-CZ" dirty="0" smtClean="0"/>
              <a:t>U mužů s hypertrofií prostaty a častou obtížnou mikcí, nejprve řešení prostaty</a:t>
            </a:r>
          </a:p>
          <a:p>
            <a:r>
              <a:rPr lang="cs-CZ" dirty="0"/>
              <a:t> </a:t>
            </a:r>
            <a:r>
              <a:rPr lang="cs-CZ" dirty="0" smtClean="0"/>
              <a:t>U rozsáhlých ventrálních hernií je vhodné i došetření pomocí CT k objasnění obsahu kýly, zhodnocení velikosti defektu břišní stěny a naplánování operační techniky</a:t>
            </a:r>
          </a:p>
          <a:p>
            <a:r>
              <a:rPr lang="cs-CZ" dirty="0"/>
              <a:t> </a:t>
            </a:r>
            <a:r>
              <a:rPr lang="cs-CZ" dirty="0" smtClean="0"/>
              <a:t>U rozsáhlých hernií : spirometrie s </a:t>
            </a:r>
            <a:r>
              <a:rPr lang="cs-CZ" dirty="0" err="1" smtClean="0"/>
              <a:t>verbou</a:t>
            </a:r>
            <a:r>
              <a:rPr lang="cs-CZ" dirty="0" smtClean="0"/>
              <a:t> ( kýlní pás reponuje útroby do DB, simuluje tak stav po operaci 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8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je nutné </a:t>
            </a:r>
            <a:r>
              <a:rPr lang="cs-CZ" dirty="0" smtClean="0"/>
              <a:t>na operační sál?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Operace zpravidla v celkové anestezii – tedy </a:t>
            </a:r>
            <a:r>
              <a:rPr lang="cs-CZ" dirty="0" err="1" smtClean="0"/>
              <a:t>nutna</a:t>
            </a:r>
            <a:r>
              <a:rPr lang="cs-CZ" dirty="0" smtClean="0"/>
              <a:t> premedikace</a:t>
            </a:r>
          </a:p>
          <a:p>
            <a:r>
              <a:rPr lang="cs-CZ" dirty="0" smtClean="0"/>
              <a:t> Příprava operačního pole – oholit, dezinfekce pupku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Ke snížení rizika pooperační infekce (implantace síťky) podáváme před operací bolus ATB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chráněné koagulum –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ATB dosahují během 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výkonu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dostatečných 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koncentrací v krvi a tedy rovněž v krevních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sraženinách =  nižší riziko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infektu</a:t>
            </a:r>
            <a:endParaRPr lang="cs-CZ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cs-CZ" dirty="0" smtClean="0"/>
              <a:t>U větších hernií s pacientem odesíláme na sál kýlní pás, jeho nasazením na konci výkonu minimalizujeme riziko časné recidivy kýly (pokud se pacient budí z CA do neklidu, kašle…)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1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Pooperační režim – elektivní operativa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 malých kýl </a:t>
            </a:r>
            <a:r>
              <a:rPr lang="cs-CZ" dirty="0" smtClean="0"/>
              <a:t>možno operovat v režimu jednodenní chirurgie – zpravidla pupeční kýly či laparoskopické operace tříselných kýl</a:t>
            </a:r>
          </a:p>
          <a:p>
            <a:r>
              <a:rPr lang="cs-CZ" dirty="0"/>
              <a:t> </a:t>
            </a:r>
            <a:r>
              <a:rPr lang="cs-CZ" dirty="0" smtClean="0"/>
              <a:t>V tomto případě dospání pacienta na operačním sále</a:t>
            </a:r>
          </a:p>
          <a:p>
            <a:r>
              <a:rPr lang="cs-CZ" dirty="0" smtClean="0"/>
              <a:t> Časná mobilizace pacienta na oddělení</a:t>
            </a:r>
          </a:p>
          <a:p>
            <a:r>
              <a:rPr lang="cs-CZ" dirty="0" smtClean="0"/>
              <a:t> Časná zátěž perorálním příjmem (4 hodiny </a:t>
            </a:r>
            <a:r>
              <a:rPr lang="cs-CZ" dirty="0" err="1" smtClean="0"/>
              <a:t>poop</a:t>
            </a:r>
            <a:r>
              <a:rPr lang="cs-CZ" dirty="0" smtClean="0"/>
              <a:t> tekutiny, 1.pooperaní den lehká strava)</a:t>
            </a:r>
          </a:p>
          <a:p>
            <a:r>
              <a:rPr lang="cs-CZ" dirty="0" smtClean="0"/>
              <a:t> Krátké ponechání </a:t>
            </a:r>
            <a:r>
              <a:rPr lang="cs-CZ" dirty="0" err="1" smtClean="0"/>
              <a:t>drenů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Velké ventrální hernie </a:t>
            </a:r>
            <a:r>
              <a:rPr lang="cs-CZ" dirty="0" smtClean="0"/>
              <a:t>: nutná pooperačně verba, někdy ponechání na UPV s postupným </a:t>
            </a:r>
            <a:r>
              <a:rPr lang="cs-CZ" dirty="0" err="1" smtClean="0"/>
              <a:t>weaningem</a:t>
            </a:r>
            <a:r>
              <a:rPr lang="cs-CZ" dirty="0" smtClean="0"/>
              <a:t> na JIP/ORIM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5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Pooperační režim – akutní operativa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pooperační režim závisí na typu výkonu, velikosti akutně operované hernie a </a:t>
            </a:r>
            <a:r>
              <a:rPr lang="cs-CZ" dirty="0" err="1" smtClean="0"/>
              <a:t>komobiditách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v některých případech, kdy je uskřinutá kýla spojena s </a:t>
            </a:r>
            <a:r>
              <a:rPr lang="cs-CZ" dirty="0" err="1" smtClean="0"/>
              <a:t>ileozním</a:t>
            </a:r>
            <a:r>
              <a:rPr lang="cs-CZ" dirty="0" smtClean="0"/>
              <a:t> stavem, či </a:t>
            </a:r>
            <a:r>
              <a:rPr lang="cs-CZ" dirty="0" err="1" smtClean="0"/>
              <a:t>sichemií</a:t>
            </a:r>
            <a:r>
              <a:rPr lang="cs-CZ" dirty="0" smtClean="0"/>
              <a:t> a gangrénou střevní kličky, může být pooperační průběh významně komplikován jak v hojení, tak v rozbíhání peristaltiky GIT → paralytický ileus</a:t>
            </a:r>
          </a:p>
          <a:p>
            <a:r>
              <a:rPr lang="cs-CZ" dirty="0" smtClean="0"/>
              <a:t>V případě nutnosti resekce střevní kličky není u akutně operovaných pacientů vyloučeno ani založení střevního vývodu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Rekonvalescence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Časně pooperačně </a:t>
            </a:r>
            <a:r>
              <a:rPr lang="cs-CZ" dirty="0" smtClean="0"/>
              <a:t>mohou být zvláště u operací tříselné kýly potíže s </a:t>
            </a:r>
            <a:r>
              <a:rPr lang="cs-CZ" dirty="0"/>
              <a:t>močením </a:t>
            </a:r>
            <a:r>
              <a:rPr lang="cs-CZ" dirty="0" smtClean="0"/>
              <a:t>a může </a:t>
            </a:r>
            <a:r>
              <a:rPr lang="cs-CZ" dirty="0"/>
              <a:t>být </a:t>
            </a:r>
            <a:r>
              <a:rPr lang="cs-CZ" dirty="0" smtClean="0"/>
              <a:t>nezbytná přechodná katetrizace močového měchýř.</a:t>
            </a:r>
          </a:p>
          <a:p>
            <a:r>
              <a:rPr lang="cs-CZ" dirty="0" smtClean="0"/>
              <a:t>Pohyb možný </a:t>
            </a:r>
            <a:r>
              <a:rPr lang="cs-CZ" dirty="0"/>
              <a:t>za několik hodin po </a:t>
            </a:r>
            <a:r>
              <a:rPr lang="cs-CZ" dirty="0" smtClean="0"/>
              <a:t>operaci</a:t>
            </a:r>
          </a:p>
          <a:p>
            <a:r>
              <a:rPr lang="cs-CZ" dirty="0" smtClean="0"/>
              <a:t>Bolestivost tlumíme </a:t>
            </a:r>
            <a:r>
              <a:rPr lang="cs-CZ" dirty="0" err="1" smtClean="0"/>
              <a:t>iv</a:t>
            </a:r>
            <a:r>
              <a:rPr lang="cs-CZ" dirty="0" smtClean="0"/>
              <a:t> podávanými lék v kombinaci</a:t>
            </a:r>
          </a:p>
          <a:p>
            <a:r>
              <a:rPr lang="cs-CZ" dirty="0" smtClean="0"/>
              <a:t>Po LSK operacích může být bolestivost ramen (polohování během operace, zbytek CO2 v DB)</a:t>
            </a:r>
          </a:p>
          <a:p>
            <a:r>
              <a:rPr lang="cs-CZ" dirty="0" err="1" smtClean="0"/>
              <a:t>Dimise</a:t>
            </a:r>
            <a:r>
              <a:rPr lang="cs-CZ" dirty="0" smtClean="0"/>
              <a:t> je běžná  </a:t>
            </a:r>
            <a:r>
              <a:rPr lang="cs-CZ" dirty="0"/>
              <a:t>druhý až třetí pooperační </a:t>
            </a:r>
            <a:r>
              <a:rPr lang="cs-CZ" dirty="0" smtClean="0"/>
              <a:t>den</a:t>
            </a:r>
          </a:p>
          <a:p>
            <a:r>
              <a:rPr lang="cs-CZ" dirty="0" smtClean="0"/>
              <a:t>Stehy </a:t>
            </a:r>
            <a:r>
              <a:rPr lang="cs-CZ" dirty="0"/>
              <a:t>se obvykle vytahují </a:t>
            </a:r>
            <a:r>
              <a:rPr lang="cs-CZ" dirty="0" smtClean="0"/>
              <a:t>za </a:t>
            </a:r>
            <a:r>
              <a:rPr lang="cs-CZ" dirty="0"/>
              <a:t>7-10 dnů. </a:t>
            </a:r>
          </a:p>
        </p:txBody>
      </p:sp>
    </p:spTree>
    <p:extLst>
      <p:ext uri="{BB962C8B-B14F-4D97-AF65-F5344CB8AC3E}">
        <p14:creationId xmlns:p14="http://schemas.microsoft.com/office/powerpoint/2010/main" val="42421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léčby kýl - hernií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operace kýly (tříselné): Paolo </a:t>
            </a:r>
            <a:r>
              <a:rPr lang="cs-CZ" dirty="0" err="1"/>
              <a:t>d'Eginain</a:t>
            </a:r>
            <a:r>
              <a:rPr lang="cs-CZ" dirty="0"/>
              <a:t> </a:t>
            </a:r>
            <a:r>
              <a:rPr lang="cs-CZ" dirty="0" smtClean="0"/>
              <a:t> 6. </a:t>
            </a:r>
            <a:r>
              <a:rPr lang="cs-CZ" dirty="0" err="1" smtClean="0"/>
              <a:t>st.n.l</a:t>
            </a:r>
            <a:r>
              <a:rPr lang="cs-CZ" dirty="0" smtClean="0"/>
              <a:t>. </a:t>
            </a:r>
            <a:r>
              <a:rPr lang="cs-CZ" dirty="0"/>
              <a:t>-  </a:t>
            </a:r>
            <a:r>
              <a:rPr lang="cs-CZ" dirty="0" smtClean="0"/>
              <a:t>podvaz a odstranění kýlního vaku </a:t>
            </a:r>
            <a:r>
              <a:rPr lang="cs-CZ" dirty="0"/>
              <a:t>s odstraněním </a:t>
            </a:r>
            <a:r>
              <a:rPr lang="cs-CZ" dirty="0" smtClean="0"/>
              <a:t>varlete</a:t>
            </a:r>
          </a:p>
          <a:p>
            <a:r>
              <a:rPr lang="cs-CZ" altLang="cs-CZ" dirty="0" smtClean="0"/>
              <a:t>1814  </a:t>
            </a:r>
            <a:r>
              <a:rPr lang="cs-CZ" altLang="cs-CZ" dirty="0" err="1" smtClean="0"/>
              <a:t>Hesselbach</a:t>
            </a:r>
            <a:r>
              <a:rPr lang="cs-CZ" altLang="cs-CZ" dirty="0" smtClean="0"/>
              <a:t> – </a:t>
            </a:r>
            <a:r>
              <a:rPr lang="cs-CZ" altLang="cs-CZ" dirty="0"/>
              <a:t>přesný popis anatomie tříselného </a:t>
            </a:r>
            <a:r>
              <a:rPr lang="cs-CZ" altLang="cs-CZ" dirty="0" smtClean="0"/>
              <a:t>kanálu</a:t>
            </a:r>
            <a:endParaRPr lang="cs-CZ" dirty="0" smtClean="0"/>
          </a:p>
          <a:p>
            <a:r>
              <a:rPr lang="cs-CZ" dirty="0" smtClean="0"/>
              <a:t>Zpevnění přední stěny </a:t>
            </a:r>
            <a:r>
              <a:rPr lang="cs-CZ" dirty="0" err="1" smtClean="0"/>
              <a:t>inguinálního</a:t>
            </a:r>
            <a:r>
              <a:rPr lang="cs-CZ" dirty="0" smtClean="0"/>
              <a:t> kanálu a zúžení </a:t>
            </a:r>
            <a:r>
              <a:rPr lang="cs-CZ" dirty="0" err="1" smtClean="0"/>
              <a:t>anulus</a:t>
            </a:r>
            <a:r>
              <a:rPr lang="cs-CZ" dirty="0" smtClean="0"/>
              <a:t> </a:t>
            </a:r>
            <a:r>
              <a:rPr lang="cs-CZ" dirty="0" err="1" smtClean="0"/>
              <a:t>inguinalis</a:t>
            </a:r>
            <a:r>
              <a:rPr lang="cs-CZ" dirty="0" smtClean="0"/>
              <a:t> </a:t>
            </a:r>
            <a:r>
              <a:rPr lang="cs-CZ" dirty="0" err="1" smtClean="0"/>
              <a:t>externus</a:t>
            </a:r>
            <a:r>
              <a:rPr lang="cs-CZ" dirty="0" smtClean="0"/>
              <a:t>: </a:t>
            </a:r>
            <a:r>
              <a:rPr lang="en-US" dirty="0" smtClean="0"/>
              <a:t>(</a:t>
            </a:r>
            <a:r>
              <a:rPr lang="en-US" dirty="0" err="1"/>
              <a:t>Stromayr</a:t>
            </a:r>
            <a:r>
              <a:rPr lang="en-US" dirty="0"/>
              <a:t> 1559, </a:t>
            </a:r>
            <a:r>
              <a:rPr lang="en-US" dirty="0" err="1"/>
              <a:t>Purmann</a:t>
            </a:r>
            <a:r>
              <a:rPr lang="en-US" dirty="0"/>
              <a:t> 1694, Czerny 1877</a:t>
            </a:r>
            <a:r>
              <a:rPr lang="en-US" dirty="0" smtClean="0"/>
              <a:t>),</a:t>
            </a:r>
            <a:endParaRPr lang="cs-CZ" dirty="0" smtClean="0"/>
          </a:p>
          <a:p>
            <a:r>
              <a:rPr lang="cs-CZ" dirty="0" smtClean="0"/>
              <a:t> zpevnění zadní stěny i</a:t>
            </a:r>
            <a:r>
              <a:rPr lang="en-US" dirty="0" err="1" smtClean="0"/>
              <a:t>nguin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err="1" smtClean="0"/>
              <a:t>ního</a:t>
            </a:r>
            <a:r>
              <a:rPr lang="cs-CZ" dirty="0" smtClean="0"/>
              <a:t> kanálu a zúžení vnitřního </a:t>
            </a:r>
            <a:r>
              <a:rPr lang="cs-CZ" dirty="0" err="1" smtClean="0"/>
              <a:t>anulu</a:t>
            </a:r>
            <a:r>
              <a:rPr lang="cs-CZ" dirty="0" smtClean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Bassini</a:t>
            </a:r>
            <a:r>
              <a:rPr lang="en-US" dirty="0" smtClean="0"/>
              <a:t> </a:t>
            </a:r>
            <a:r>
              <a:rPr lang="en-US" dirty="0"/>
              <a:t>1889, </a:t>
            </a:r>
            <a:r>
              <a:rPr lang="en-US" dirty="0" err="1" smtClean="0"/>
              <a:t>McVay</a:t>
            </a:r>
            <a:r>
              <a:rPr lang="en-US" dirty="0" smtClean="0"/>
              <a:t> </a:t>
            </a:r>
            <a:r>
              <a:rPr lang="en-US" dirty="0"/>
              <a:t>1942, </a:t>
            </a:r>
            <a:r>
              <a:rPr lang="en-US" dirty="0" err="1"/>
              <a:t>Shouldice</a:t>
            </a:r>
            <a:r>
              <a:rPr lang="en-US" dirty="0"/>
              <a:t> 1945, Lichtenstein </a:t>
            </a:r>
            <a:r>
              <a:rPr lang="en-US" dirty="0" smtClean="0"/>
              <a:t>1987</a:t>
            </a:r>
            <a:r>
              <a:rPr lang="cs-CZ" dirty="0" smtClean="0"/>
              <a:t> a mnozí další…..)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Laparoskopické techniky </a:t>
            </a:r>
            <a:r>
              <a:rPr lang="en-US" dirty="0" smtClean="0"/>
              <a:t>(</a:t>
            </a:r>
            <a:r>
              <a:rPr lang="en-US" dirty="0" err="1"/>
              <a:t>Ger</a:t>
            </a:r>
            <a:r>
              <a:rPr lang="en-US" dirty="0"/>
              <a:t> 1990, Velez and Klein 1990</a:t>
            </a:r>
            <a:r>
              <a:rPr lang="en-US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5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Rekonvalescence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laparoskopického přístupu se doporučuje fyzické šetření 2-4 </a:t>
            </a:r>
            <a:r>
              <a:rPr lang="cs-CZ" dirty="0" smtClean="0"/>
              <a:t>týdny</a:t>
            </a:r>
          </a:p>
          <a:p>
            <a:r>
              <a:rPr lang="cs-CZ" dirty="0" smtClean="0"/>
              <a:t> U </a:t>
            </a:r>
            <a:r>
              <a:rPr lang="cs-CZ" dirty="0"/>
              <a:t>otevřeného přístupu nejméně 6 týdnů.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Nástup </a:t>
            </a:r>
            <a:r>
              <a:rPr lang="cs-CZ" dirty="0"/>
              <a:t>do práce je možný obvykle již za 2-3 </a:t>
            </a:r>
            <a:r>
              <a:rPr lang="cs-CZ" dirty="0" smtClean="0"/>
              <a:t>týdny</a:t>
            </a:r>
          </a:p>
          <a:p>
            <a:r>
              <a:rPr lang="cs-CZ" dirty="0" smtClean="0"/>
              <a:t> Omezení </a:t>
            </a:r>
            <a:r>
              <a:rPr lang="cs-CZ" dirty="0"/>
              <a:t>v obvyklém </a:t>
            </a:r>
            <a:r>
              <a:rPr lang="cs-CZ" dirty="0" smtClean="0"/>
              <a:t>způsobu </a:t>
            </a:r>
            <a:r>
              <a:rPr lang="cs-CZ" dirty="0"/>
              <a:t>života a v pracovní schopnosti je u každého pacienta individuální, a to s přihlédnutím k povaze onemocnění, hojení a společenskému a pracovnímu </a:t>
            </a:r>
            <a:r>
              <a:rPr lang="cs-CZ" dirty="0" smtClean="0"/>
              <a:t>zapojení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typy kýl a způsob řešení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Tříselná (</a:t>
            </a:r>
            <a:r>
              <a:rPr lang="cs-CZ" b="1" dirty="0" err="1" smtClean="0">
                <a:solidFill>
                  <a:schemeClr val="tx2"/>
                </a:solidFill>
              </a:rPr>
              <a:t>inguinální</a:t>
            </a:r>
            <a:r>
              <a:rPr lang="cs-CZ" b="1" dirty="0" smtClean="0">
                <a:solidFill>
                  <a:schemeClr val="tx2"/>
                </a:solidFill>
              </a:rPr>
              <a:t>) hernie</a:t>
            </a:r>
          </a:p>
          <a:p>
            <a:r>
              <a:rPr lang="cs-CZ" dirty="0" smtClean="0"/>
              <a:t>Častěji u mužů (cca 4x častěji)</a:t>
            </a:r>
          </a:p>
          <a:p>
            <a:r>
              <a:rPr lang="cs-CZ" dirty="0" smtClean="0"/>
              <a:t>Častěji na pravé straně</a:t>
            </a:r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Přímá tříselná kýla </a:t>
            </a:r>
            <a:r>
              <a:rPr lang="cs-CZ" dirty="0" smtClean="0"/>
              <a:t>(</a:t>
            </a:r>
            <a:r>
              <a:rPr lang="cs-CZ" dirty="0" err="1" smtClean="0"/>
              <a:t>hernia</a:t>
            </a:r>
            <a:r>
              <a:rPr lang="cs-CZ" dirty="0" smtClean="0"/>
              <a:t> </a:t>
            </a:r>
            <a:r>
              <a:rPr lang="cs-CZ" dirty="0" err="1" smtClean="0"/>
              <a:t>inguinalis</a:t>
            </a:r>
            <a:r>
              <a:rPr lang="cs-CZ" dirty="0" smtClean="0"/>
              <a:t> </a:t>
            </a:r>
            <a:r>
              <a:rPr lang="cs-CZ" dirty="0" err="1" smtClean="0"/>
              <a:t>directa</a:t>
            </a:r>
            <a:r>
              <a:rPr lang="cs-CZ" dirty="0" smtClean="0"/>
              <a:t>) </a:t>
            </a:r>
          </a:p>
          <a:p>
            <a:pPr marL="54000" indent="0">
              <a:buNone/>
            </a:pPr>
            <a:r>
              <a:rPr lang="cs-CZ" dirty="0" smtClean="0"/>
              <a:t>   kýlní vak prostupuje zadní stěnou tříselného kanálu přímo proti </a:t>
            </a:r>
            <a:br>
              <a:rPr lang="cs-CZ" dirty="0" smtClean="0"/>
            </a:br>
            <a:r>
              <a:rPr lang="cs-CZ" dirty="0" smtClean="0"/>
              <a:t>   zevnímu tříselnému </a:t>
            </a:r>
            <a:r>
              <a:rPr lang="cs-CZ" dirty="0" err="1" smtClean="0"/>
              <a:t>anulu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Nepřímá tříselná kýla </a:t>
            </a:r>
            <a:r>
              <a:rPr lang="cs-CZ" dirty="0" smtClean="0"/>
              <a:t>(</a:t>
            </a:r>
            <a:r>
              <a:rPr lang="cs-CZ" dirty="0" err="1" smtClean="0"/>
              <a:t>hernia</a:t>
            </a:r>
            <a:r>
              <a:rPr lang="cs-CZ" dirty="0" smtClean="0"/>
              <a:t> </a:t>
            </a:r>
            <a:r>
              <a:rPr lang="cs-CZ" dirty="0" err="1" smtClean="0"/>
              <a:t>inguinalis</a:t>
            </a:r>
            <a:r>
              <a:rPr lang="cs-CZ" dirty="0" smtClean="0"/>
              <a:t> </a:t>
            </a:r>
            <a:r>
              <a:rPr lang="cs-CZ" dirty="0" err="1" smtClean="0"/>
              <a:t>indirecta</a:t>
            </a:r>
            <a:r>
              <a:rPr lang="cs-CZ" dirty="0" smtClean="0"/>
              <a:t>) </a:t>
            </a:r>
          </a:p>
          <a:p>
            <a:r>
              <a:rPr lang="cs-CZ" dirty="0" smtClean="0"/>
              <a:t>Kýlní vak vystupuje z DB vnitřním tříselným kruhem(</a:t>
            </a:r>
            <a:r>
              <a:rPr lang="cs-CZ" dirty="0" err="1" smtClean="0"/>
              <a:t>anulem</a:t>
            </a:r>
            <a:r>
              <a:rPr lang="cs-CZ" dirty="0" smtClean="0"/>
              <a:t>) a doprovází semenný provazec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67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typy kýl a způsob řešení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Tříselná kýla – klasická operativa </a:t>
            </a:r>
            <a:r>
              <a:rPr lang="cs-CZ" dirty="0" smtClean="0"/>
              <a:t>má mnoho modifikací</a:t>
            </a:r>
          </a:p>
          <a:p>
            <a:pPr marL="54000" indent="0">
              <a:buNone/>
            </a:pPr>
            <a:r>
              <a:rPr lang="cs-CZ" dirty="0" smtClean="0"/>
              <a:t>Principem je  provedení </a:t>
            </a:r>
            <a:r>
              <a:rPr lang="cs-CZ" dirty="0" err="1" smtClean="0"/>
              <a:t>retrofunikulární</a:t>
            </a:r>
            <a:r>
              <a:rPr lang="cs-CZ" dirty="0" smtClean="0"/>
              <a:t> vícevrstevné plastiky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Nejčastěji užívaná modifikace dle </a:t>
            </a:r>
            <a:r>
              <a:rPr lang="cs-CZ" dirty="0" err="1" smtClean="0"/>
              <a:t>Shouldice</a:t>
            </a:r>
            <a:r>
              <a:rPr lang="cs-CZ" dirty="0" smtClean="0"/>
              <a:t> (také kanadská plastika)  - 6ti </a:t>
            </a:r>
            <a:r>
              <a:rPr lang="cs-CZ" dirty="0" err="1" smtClean="0"/>
              <a:t>vrstevná</a:t>
            </a:r>
            <a:r>
              <a:rPr lang="cs-CZ" dirty="0" smtClean="0"/>
              <a:t> plastika. Šitá 3 pokračovacími stehy tam a zpět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4784462" cy="27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6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typy kýl a způsob řešení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692002"/>
            <a:ext cx="8604900" cy="5089104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Tříselná kýla laparoskopie </a:t>
            </a:r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Plastika TAPP </a:t>
            </a:r>
          </a:p>
          <a:p>
            <a:pPr marL="5400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transabndominal</a:t>
            </a:r>
            <a:r>
              <a:rPr lang="cs-CZ" dirty="0" smtClean="0"/>
              <a:t> </a:t>
            </a:r>
            <a:r>
              <a:rPr lang="cs-CZ" dirty="0" err="1" smtClean="0"/>
              <a:t>preperitoneal</a:t>
            </a:r>
            <a:endParaRPr lang="cs-CZ" dirty="0" smtClean="0"/>
          </a:p>
          <a:p>
            <a:pPr marL="5400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repair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Totally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extraperitoneal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repair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(TEP)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2403"/>
            <a:ext cx="5220072" cy="23639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01064"/>
            <a:ext cx="3942410" cy="26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0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Nejčastější typy kýl a způsob řešení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Pupeční kýla (</a:t>
            </a:r>
            <a:r>
              <a:rPr lang="cs-CZ" dirty="0" err="1" smtClean="0">
                <a:solidFill>
                  <a:schemeClr val="tx2"/>
                </a:solidFill>
              </a:rPr>
              <a:t>hernia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umbilicalis</a:t>
            </a:r>
            <a:r>
              <a:rPr lang="cs-CZ" dirty="0" smtClean="0">
                <a:solidFill>
                  <a:schemeClr val="tx2"/>
                </a:solidFill>
              </a:rPr>
              <a:t>)</a:t>
            </a:r>
          </a:p>
          <a:p>
            <a:r>
              <a:rPr lang="cs-CZ" dirty="0" smtClean="0"/>
              <a:t>Klasická operace – </a:t>
            </a:r>
            <a:r>
              <a:rPr lang="cs-CZ" dirty="0" err="1" smtClean="0"/>
              <a:t>Mayo</a:t>
            </a:r>
            <a:r>
              <a:rPr lang="cs-CZ" dirty="0" smtClean="0"/>
              <a:t> plastika (v angličtině se užívá taktéž název vest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trousers</a:t>
            </a:r>
            <a:r>
              <a:rPr lang="cs-CZ" dirty="0" smtClean="0"/>
              <a:t> )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1724"/>
            <a:ext cx="4733416" cy="2340411"/>
          </a:xfrm>
          <a:prstGeom prst="rect">
            <a:avLst/>
          </a:prstGeom>
        </p:spPr>
      </p:pic>
      <p:pic>
        <p:nvPicPr>
          <p:cNvPr id="1026" name="Picture 2" descr="Abdominal wound dehiscence and incisional hernia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3365"/>
            <a:ext cx="36385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41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90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40000" y="1700808"/>
            <a:ext cx="8064900" cy="4139998"/>
          </a:xfrm>
        </p:spPr>
        <p:txBody>
          <a:bodyPr/>
          <a:lstStyle/>
          <a:p>
            <a:r>
              <a:rPr lang="cs-CZ" dirty="0" smtClean="0"/>
              <a:t>Kýla – hernie: je vysunutí útrob z břišní dutiny, orgán před sebou vytlačuje nástěnnou pobřišnici – ta poté představuje kýlní vak</a:t>
            </a:r>
          </a:p>
          <a:p>
            <a:r>
              <a:rPr lang="cs-CZ" dirty="0"/>
              <a:t> </a:t>
            </a:r>
            <a:r>
              <a:rPr lang="cs-CZ" dirty="0" smtClean="0"/>
              <a:t> vysunutí  </a:t>
            </a:r>
            <a:r>
              <a:rPr lang="cs-CZ" dirty="0"/>
              <a:t>- defektem stěny břišní </a:t>
            </a:r>
          </a:p>
          <a:p>
            <a:pPr marL="54000" indent="0">
              <a:buNone/>
            </a:pPr>
            <a:r>
              <a:rPr lang="cs-CZ" dirty="0"/>
              <a:t>  - defektem bránice </a:t>
            </a:r>
          </a:p>
          <a:p>
            <a:pPr marL="54000" indent="0">
              <a:buNone/>
            </a:pPr>
            <a:r>
              <a:rPr lang="cs-CZ" dirty="0"/>
              <a:t>  - defektem dna pánevního </a:t>
            </a:r>
          </a:p>
          <a:p>
            <a:r>
              <a:rPr lang="cs-CZ" dirty="0" smtClean="0"/>
              <a:t> Kýla je tedy souvisle vystlaná peritoneem (</a:t>
            </a:r>
            <a:r>
              <a:rPr lang="cs-CZ" dirty="0" err="1" smtClean="0"/>
              <a:t>vyjimka</a:t>
            </a:r>
            <a:r>
              <a:rPr lang="cs-CZ" dirty="0" smtClean="0"/>
              <a:t> skluzná hernie – kdy část kýlního vaku je přímo tvořena stěnou vsunutého orgánu)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 Nutno rozlišit kýlu X výhřez </a:t>
            </a:r>
            <a:r>
              <a:rPr lang="cs-CZ" dirty="0">
                <a:solidFill>
                  <a:srgbClr val="FF0000"/>
                </a:solidFill>
              </a:rPr>
              <a:t>č</a:t>
            </a:r>
            <a:r>
              <a:rPr lang="cs-CZ" dirty="0" smtClean="0">
                <a:solidFill>
                  <a:srgbClr val="FF0000"/>
                </a:solidFill>
              </a:rPr>
              <a:t>i průtrž (eventrace) = prolaps útrob přes trhlinu peritonea</a:t>
            </a:r>
          </a:p>
          <a:p>
            <a:endParaRPr lang="cs-CZ" dirty="0" smtClean="0"/>
          </a:p>
          <a:p>
            <a:pPr marL="5400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2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kýly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Branka: </a:t>
            </a:r>
            <a:r>
              <a:rPr lang="cs-CZ" dirty="0" smtClean="0"/>
              <a:t>otvor, kterým vystupují útroby z peritoneální dutiny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 nejčastěji ve fyziologicky oslabených místech břišní stěny (např. </a:t>
            </a:r>
            <a:br>
              <a:rPr lang="cs-CZ" dirty="0" smtClean="0"/>
            </a:br>
            <a:r>
              <a:rPr lang="cs-CZ" dirty="0" smtClean="0"/>
              <a:t>  pupek, tříslo) v místech kde prochází jiný orgán (jícen přes </a:t>
            </a:r>
            <a:br>
              <a:rPr lang="cs-CZ" dirty="0" smtClean="0"/>
            </a:br>
            <a:r>
              <a:rPr lang="cs-CZ" dirty="0" smtClean="0"/>
              <a:t>  bránici…) či v patologicky oslabených místech</a:t>
            </a:r>
          </a:p>
          <a:p>
            <a:r>
              <a:rPr lang="cs-CZ" b="1" dirty="0" smtClean="0"/>
              <a:t>Kýlní vak: </a:t>
            </a:r>
            <a:r>
              <a:rPr lang="cs-CZ" dirty="0" smtClean="0"/>
              <a:t>vlastní výchlipka nástěnné pobřišnice, rozeznáváme u něj krček (</a:t>
            </a:r>
            <a:r>
              <a:rPr lang="cs-CZ" dirty="0" err="1" smtClean="0"/>
              <a:t>collum</a:t>
            </a:r>
            <a:r>
              <a:rPr lang="cs-CZ" dirty="0" smtClean="0"/>
              <a:t>), tělo (corpus), dno (fundus)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61962"/>
            <a:ext cx="4392488" cy="22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kýly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Obsah kýly</a:t>
            </a:r>
            <a:r>
              <a:rPr lang="cs-CZ" b="1" dirty="0" smtClean="0"/>
              <a:t>:  </a:t>
            </a:r>
            <a:r>
              <a:rPr lang="cs-CZ" dirty="0" smtClean="0"/>
              <a:t>- může být prázdná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- s tekutinou („kýlní voda“)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- či je obsahem kterýkoliv orgán peritoneální dutiny</a:t>
            </a:r>
          </a:p>
          <a:p>
            <a:pPr marL="54000" indent="0">
              <a:buNone/>
            </a:pPr>
            <a:r>
              <a:rPr lang="cs-CZ" dirty="0"/>
              <a:t> </a:t>
            </a:r>
            <a:r>
              <a:rPr lang="cs-CZ" dirty="0" smtClean="0"/>
              <a:t>- nejčastějším obsahem je omentum (</a:t>
            </a:r>
            <a:r>
              <a:rPr lang="cs-CZ" dirty="0" err="1" smtClean="0"/>
              <a:t>epiplokéla</a:t>
            </a:r>
            <a:r>
              <a:rPr lang="cs-CZ" dirty="0" smtClean="0"/>
              <a:t>) a tenké střevo </a:t>
            </a:r>
            <a:br>
              <a:rPr lang="cs-CZ" dirty="0" smtClean="0"/>
            </a:br>
            <a:r>
              <a:rPr lang="cs-CZ" dirty="0" smtClean="0"/>
              <a:t>   (</a:t>
            </a:r>
            <a:r>
              <a:rPr lang="cs-CZ" dirty="0" err="1" smtClean="0"/>
              <a:t>enterokéla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Přídatné </a:t>
            </a:r>
            <a:r>
              <a:rPr lang="cs-CZ" b="1" dirty="0" smtClean="0"/>
              <a:t>obaly: </a:t>
            </a:r>
            <a:r>
              <a:rPr lang="cs-CZ" dirty="0" smtClean="0"/>
              <a:t>zahrnují vytažené a ztenčené jednotlivé vrstvy břišní stěny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251520" y="6346994"/>
            <a:ext cx="4680520" cy="133006"/>
          </a:xfrm>
        </p:spPr>
        <p:txBody>
          <a:bodyPr/>
          <a:lstStyle/>
          <a:p>
            <a:r>
              <a:rPr lang="cs-CZ" smtClean="0">
                <a:hlinkClick r:id="rId2"/>
              </a:rPr>
              <a:t>Obrázek na :</a:t>
            </a:r>
          </a:p>
          <a:p>
            <a:r>
              <a:rPr lang="cs-CZ" smtClean="0">
                <a:hlinkClick r:id="rId2"/>
              </a:rPr>
              <a:t>https://epos.myesr.org/esr/viewing/index.php?module=viewing_poster&amp;task=viewsection&amp;pi=141679&amp;ti=499348&amp;si=1720&amp;searchkey=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typy kýl dle obsahu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Richterova kýla </a:t>
            </a:r>
            <a:r>
              <a:rPr lang="cs-CZ" dirty="0" smtClean="0"/>
              <a:t>–</a:t>
            </a:r>
            <a:r>
              <a:rPr lang="cs-CZ" dirty="0" err="1" smtClean="0"/>
              <a:t>uskřinuto</a:t>
            </a:r>
            <a:r>
              <a:rPr lang="cs-CZ" dirty="0" smtClean="0"/>
              <a:t> je kolínko kýly = pouze část kličky – obvykle </a:t>
            </a:r>
            <a:r>
              <a:rPr lang="cs-CZ" dirty="0" err="1" smtClean="0"/>
              <a:t>antimesenteriální</a:t>
            </a:r>
            <a:endParaRPr lang="cs-CZ" dirty="0" smtClean="0"/>
          </a:p>
          <a:p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Littreova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kýla </a:t>
            </a:r>
            <a:r>
              <a:rPr lang="cs-CZ" dirty="0" smtClean="0"/>
              <a:t>– obsahem je </a:t>
            </a:r>
            <a:r>
              <a:rPr lang="cs-CZ" dirty="0" err="1" smtClean="0"/>
              <a:t>Meckelův</a:t>
            </a:r>
            <a:r>
              <a:rPr lang="cs-CZ" dirty="0" smtClean="0"/>
              <a:t> divertikl</a:t>
            </a:r>
          </a:p>
          <a:p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Amyandova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kýla </a:t>
            </a:r>
            <a:r>
              <a:rPr lang="cs-CZ" dirty="0" smtClean="0"/>
              <a:t>– obsahem je </a:t>
            </a:r>
            <a:r>
              <a:rPr lang="cs-CZ" dirty="0" err="1" smtClean="0"/>
              <a:t>appendix</a:t>
            </a:r>
            <a:endParaRPr lang="cs-CZ" dirty="0" smtClean="0"/>
          </a:p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 </a:t>
            </a:r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Garengoetova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kýla </a:t>
            </a:r>
            <a:r>
              <a:rPr lang="cs-CZ" dirty="0" smtClean="0"/>
              <a:t>– </a:t>
            </a:r>
            <a:r>
              <a:rPr lang="cs-CZ" dirty="0" err="1" smtClean="0"/>
              <a:t>appendix</a:t>
            </a:r>
            <a:r>
              <a:rPr lang="cs-CZ" dirty="0" smtClean="0"/>
              <a:t> uskřinutý ve </a:t>
            </a:r>
            <a:r>
              <a:rPr lang="cs-CZ" dirty="0" err="1" smtClean="0"/>
              <a:t>stehnní</a:t>
            </a:r>
            <a:r>
              <a:rPr lang="cs-CZ" dirty="0" smtClean="0"/>
              <a:t> kýle</a:t>
            </a:r>
          </a:p>
          <a:p>
            <a:r>
              <a:rPr lang="cs-CZ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Maydlova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kýla </a:t>
            </a:r>
            <a:r>
              <a:rPr lang="cs-CZ" dirty="0" smtClean="0"/>
              <a:t>– </a:t>
            </a:r>
            <a:r>
              <a:rPr lang="cs-CZ" dirty="0" err="1" smtClean="0"/>
              <a:t>herniace</a:t>
            </a:r>
            <a:r>
              <a:rPr lang="cs-CZ" dirty="0" smtClean="0"/>
              <a:t> dvou přilehlých střevních kliček tvaru W – hrozí uskřinutí intraabdominální části</a:t>
            </a:r>
            <a:endParaRPr lang="cs-CZ" dirty="0"/>
          </a:p>
        </p:txBody>
      </p:sp>
      <p:pic>
        <p:nvPicPr>
          <p:cNvPr id="4100" name="Picture 4" descr="ECR 2018 / C-0513 / Rare cases of external hernias an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22670"/>
            <a:ext cx="1378817" cy="14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Incidence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52462" y="1663624"/>
            <a:ext cx="8064900" cy="4139998"/>
          </a:xfrm>
        </p:spPr>
        <p:txBody>
          <a:bodyPr/>
          <a:lstStyle/>
          <a:p>
            <a:r>
              <a:rPr lang="cs-CZ" dirty="0" smtClean="0"/>
              <a:t>Nejčastější chirurgická onemocnění</a:t>
            </a:r>
          </a:p>
          <a:p>
            <a:r>
              <a:rPr lang="cs-CZ" dirty="0" smtClean="0"/>
              <a:t>Výskyt v populaci 2-5</a:t>
            </a:r>
            <a:r>
              <a:rPr lang="cs-CZ" dirty="0"/>
              <a:t>% </a:t>
            </a:r>
            <a:endParaRPr lang="cs-CZ" dirty="0" smtClean="0"/>
          </a:p>
          <a:p>
            <a:r>
              <a:rPr lang="cs-CZ" dirty="0" smtClean="0"/>
              <a:t>Častěji postihují muže</a:t>
            </a:r>
          </a:p>
          <a:p>
            <a:r>
              <a:rPr lang="cs-CZ" dirty="0" smtClean="0"/>
              <a:t>Nejčastější </a:t>
            </a:r>
            <a:r>
              <a:rPr lang="cs-CZ" dirty="0"/>
              <a:t>je kýla tříselná (75% všech kýl), </a:t>
            </a:r>
            <a:r>
              <a:rPr lang="cs-CZ" dirty="0" smtClean="0"/>
              <a:t>pupeční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2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kýl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Vrozené</a:t>
            </a:r>
            <a:r>
              <a:rPr lang="cs-CZ" dirty="0" smtClean="0"/>
              <a:t> : vznik:  </a:t>
            </a:r>
          </a:p>
          <a:p>
            <a:r>
              <a:rPr lang="cs-CZ" dirty="0" smtClean="0"/>
              <a:t>Nedokonalým vývojem břišní stěny</a:t>
            </a:r>
          </a:p>
          <a:p>
            <a:r>
              <a:rPr lang="cs-CZ" dirty="0" smtClean="0"/>
              <a:t>Neúplným uzávěrem přirozené kýlní branky s přítomností preformovaného kýlního vaku (pupeční, tříselné)</a:t>
            </a:r>
          </a:p>
          <a:p>
            <a:endParaRPr lang="cs-CZ" dirty="0" smtClean="0"/>
          </a:p>
          <a:p>
            <a:r>
              <a:rPr lang="cs-CZ" b="1" u="sng" dirty="0" smtClean="0"/>
              <a:t>Získané</a:t>
            </a:r>
            <a:r>
              <a:rPr lang="cs-CZ" dirty="0" smtClean="0"/>
              <a:t>: vznikají v otvorech vytvářejících se až po narození</a:t>
            </a:r>
          </a:p>
          <a:p>
            <a:pPr marL="54000" indent="0">
              <a:buNone/>
            </a:pPr>
            <a:r>
              <a:rPr lang="cs-CZ" dirty="0" smtClean="0"/>
              <a:t>oslabením břišní stěny, zvýšením nitrobřišního tlaku či kombinací obojího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1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 (2)</Template>
  <TotalTime>422</TotalTime>
  <Words>2033</Words>
  <Application>Microsoft Office PowerPoint</Application>
  <PresentationFormat>Předvádění na obrazovce (4:3)</PresentationFormat>
  <Paragraphs>215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Prezentace_MU_CZ</vt:lpstr>
      <vt:lpstr>Kýly pro nelékařské obory 2020</vt:lpstr>
      <vt:lpstr>Historie léčby kýl - hernií</vt:lpstr>
      <vt:lpstr>Historie léčby kýl - hernií</vt:lpstr>
      <vt:lpstr>Obecně:</vt:lpstr>
      <vt:lpstr>Stavba kýly</vt:lpstr>
      <vt:lpstr>Stavba kýly </vt:lpstr>
      <vt:lpstr>Zvláštní typy kýl dle obsahu</vt:lpstr>
      <vt:lpstr>Incidence </vt:lpstr>
      <vt:lpstr>Dělení kýl</vt:lpstr>
      <vt:lpstr>Získané kýly – predisponující faktory</vt:lpstr>
      <vt:lpstr>Dělení dle možnosti repozice</vt:lpstr>
      <vt:lpstr>Symptomatologie volných (reponibilních) kýl</vt:lpstr>
      <vt:lpstr>Dělení dle polohy</vt:lpstr>
      <vt:lpstr>Komplikace kýl a příznaky</vt:lpstr>
      <vt:lpstr>Komplikace kýl a příznaky</vt:lpstr>
      <vt:lpstr>Komplikace kýl a příznaky</vt:lpstr>
      <vt:lpstr>Diagnostika</vt:lpstr>
      <vt:lpstr>Léčba</vt:lpstr>
      <vt:lpstr>Konzervativní léčba kýl</vt:lpstr>
      <vt:lpstr>Chirurgické = operační řešení  kýl princip</vt:lpstr>
      <vt:lpstr>Klasická operace vs. laparoskopie</vt:lpstr>
      <vt:lpstr>Klasická operace vs. laparoskopie</vt:lpstr>
      <vt:lpstr>Možné pooperační komplikace</vt:lpstr>
      <vt:lpstr>Možné pooperační komplikace</vt:lpstr>
      <vt:lpstr>Co je nutné předoperačně?</vt:lpstr>
      <vt:lpstr>Co je nutné na operační sál? </vt:lpstr>
      <vt:lpstr>Pooperační režim – elektivní operativa</vt:lpstr>
      <vt:lpstr>Pooperační režim – akutní operativa</vt:lpstr>
      <vt:lpstr>Rekonvalescence</vt:lpstr>
      <vt:lpstr>Rekonvalescence</vt:lpstr>
      <vt:lpstr>Nejčastější typy kýl a způsob řešení</vt:lpstr>
      <vt:lpstr>Nejčastější typy kýl a způsob řešení</vt:lpstr>
      <vt:lpstr>Nejčastější typy kýl a způsob řešení</vt:lpstr>
      <vt:lpstr>Nejčastější typy kýl a způsob řešení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Zetelová Andrea</dc:creator>
  <cp:lastModifiedBy>Moravčík Petr</cp:lastModifiedBy>
  <cp:revision>42</cp:revision>
  <dcterms:created xsi:type="dcterms:W3CDTF">2019-04-23T07:00:34Z</dcterms:created>
  <dcterms:modified xsi:type="dcterms:W3CDTF">2020-05-12T08:01:58Z</dcterms:modified>
</cp:coreProperties>
</file>