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71" r:id="rId9"/>
    <p:sldId id="275" r:id="rId10"/>
    <p:sldId id="277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9" d="100"/>
          <a:sy n="89" d="100"/>
        </p:scale>
        <p:origin x="204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8BDDD3-0156-427A-8622-C8C7D6A4CC12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Specifika informování a zapojení pacientů u dětí</a:t>
            </a:r>
          </a:p>
        </p:txBody>
      </p:sp>
    </p:spTree>
    <p:extLst>
      <p:ext uri="{BB962C8B-B14F-4D97-AF65-F5344CB8AC3E}">
        <p14:creationId xmlns:p14="http://schemas.microsoft.com/office/powerpoint/2010/main" val="3221044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14CBDC-2DDC-4ACA-BEDE-127B7BB23130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Nevhodné přípravky?</a:t>
            </a:r>
          </a:p>
        </p:txBody>
      </p:sp>
    </p:spTree>
    <p:extLst>
      <p:ext uri="{BB962C8B-B14F-4D97-AF65-F5344CB8AC3E}">
        <p14:creationId xmlns:p14="http://schemas.microsoft.com/office/powerpoint/2010/main" val="103167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633A-90E7-46EB-A646-97D2905CD3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4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19101"/>
            <a:ext cx="10972800" cy="6334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412875"/>
            <a:ext cx="5384800" cy="47132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12875"/>
            <a:ext cx="5384800" cy="47132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CF813-80BF-4DC0-B8D5-FC74AD68A5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2409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19101"/>
            <a:ext cx="10972800" cy="6334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412875"/>
            <a:ext cx="10972800" cy="4713288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85613-5C32-4FB3-B251-E8C8EE9D72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29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sjep.cz/Ukazclanek2.asp?clanek=18659&amp;jazyk=&amp;cislo=1152" TargetMode="Externa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539" y="2056674"/>
            <a:ext cx="6363481" cy="1757362"/>
          </a:xfrm>
        </p:spPr>
        <p:txBody>
          <a:bodyPr anchor="ctr"/>
          <a:lstStyle/>
          <a:p>
            <a:pPr>
              <a:spcBef>
                <a:spcPct val="65000"/>
              </a:spcBef>
            </a:pPr>
            <a:r>
              <a:rPr lang="cs-CZ" altLang="cs-CZ" sz="4400" b="1" dirty="0" smtClean="0"/>
              <a:t>POOPERAČNÍ BOLEST</a:t>
            </a:r>
            <a:endParaRPr lang="cs-CZ" altLang="cs-CZ" sz="1000" dirty="0" smtClean="0"/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2198550" y="3535066"/>
            <a:ext cx="7723457" cy="275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600" i="1" dirty="0" smtClean="0"/>
              <a:t>Autor</a:t>
            </a:r>
            <a:r>
              <a:rPr lang="cs-CZ" altLang="cs-CZ" sz="1600" i="1" dirty="0"/>
              <a:t>: Pavel Ševčík, KARIM LF MU a </a:t>
            </a:r>
            <a:r>
              <a:rPr lang="en-US" altLang="cs-CZ" sz="1600" i="1" dirty="0"/>
              <a:t>FN Brno</a:t>
            </a:r>
            <a:endParaRPr lang="cs-CZ" altLang="cs-CZ" sz="1600" i="1" dirty="0"/>
          </a:p>
          <a:p>
            <a:pPr algn="ctr" eaLnBrk="1" hangingPunct="1">
              <a:spcBef>
                <a:spcPct val="1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600" i="1" dirty="0"/>
              <a:t>Jiří Málek, KAR 3. LF UK a</a:t>
            </a:r>
            <a:r>
              <a:rPr lang="en-US" altLang="cs-CZ" sz="1600" i="1" dirty="0"/>
              <a:t> FNKV</a:t>
            </a:r>
            <a:endParaRPr lang="cs-CZ" altLang="cs-CZ" sz="1600" i="1" dirty="0"/>
          </a:p>
          <a:p>
            <a:pPr algn="ctr" eaLnBrk="1" hangingPunct="1">
              <a:spcBef>
                <a:spcPct val="1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endParaRPr lang="cs-CZ" altLang="cs-CZ" sz="1600" i="1" dirty="0" smtClean="0"/>
          </a:p>
          <a:p>
            <a:pPr algn="ctr" eaLnBrk="1" hangingPunct="1">
              <a:spcBef>
                <a:spcPct val="1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endParaRPr lang="cs-CZ" altLang="cs-CZ" sz="1600" i="1" dirty="0"/>
          </a:p>
          <a:p>
            <a:pPr algn="ctr" eaLnBrk="1" hangingPunct="1">
              <a:spcBef>
                <a:spcPct val="10000"/>
              </a:spcBef>
              <a:buClr>
                <a:srgbClr val="DCDCDC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1600" b="1" i="1" dirty="0"/>
              <a:t>Upravil: MUDr. Roman </a:t>
            </a:r>
            <a:r>
              <a:rPr lang="cs-CZ" altLang="cs-CZ" sz="1600" b="1" i="1" dirty="0" smtClean="0"/>
              <a:t>Svatoň, </a:t>
            </a:r>
            <a:r>
              <a:rPr lang="cs-CZ" altLang="cs-CZ" sz="1600" b="1" i="1" dirty="0"/>
              <a:t>CHK LF MU a FN Brno</a:t>
            </a:r>
          </a:p>
        </p:txBody>
      </p:sp>
    </p:spTree>
    <p:extLst>
      <p:ext uri="{BB962C8B-B14F-4D97-AF65-F5344CB8AC3E}">
        <p14:creationId xmlns:p14="http://schemas.microsoft.com/office/powerpoint/2010/main" val="13943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8" name="Rectangle 6"/>
          <p:cNvSpPr>
            <a:spLocks noGrp="1" noChangeArrowheads="1"/>
          </p:cNvSpPr>
          <p:nvPr>
            <p:ph type="title"/>
          </p:nvPr>
        </p:nvSpPr>
        <p:spPr>
          <a:xfrm>
            <a:off x="759417" y="333375"/>
            <a:ext cx="9451383" cy="99947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200" dirty="0" err="1"/>
              <a:t>Acute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Pain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Service</a:t>
            </a:r>
            <a:r>
              <a:rPr lang="cs-CZ" altLang="cs-CZ" sz="3200" dirty="0"/>
              <a:t> </a:t>
            </a:r>
            <a:r>
              <a:rPr lang="cs-CZ" altLang="cs-CZ" sz="3200" dirty="0" smtClean="0"/>
              <a:t>(APS)</a:t>
            </a: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>zastřešuje LPB v dané instituci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759416" y="1697064"/>
            <a:ext cx="11112285" cy="468468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Doporučení a zavedení optimální </a:t>
            </a:r>
            <a:r>
              <a:rPr lang="cs-CZ" altLang="cs-CZ" sz="2400" dirty="0" err="1" smtClean="0"/>
              <a:t>poop</a:t>
            </a:r>
            <a:r>
              <a:rPr lang="cs-CZ" altLang="cs-CZ" sz="2400" dirty="0" smtClean="0"/>
              <a:t>. analgezie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400" dirty="0" smtClean="0"/>
              <a:t>V</a:t>
            </a:r>
            <a:r>
              <a:rPr lang="cs-CZ" altLang="cs-CZ" sz="2400" dirty="0" smtClean="0"/>
              <a:t>zdělávání zdravotnických pracovníků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Kontrola provádění analgetické terapie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24hodinová služba</a:t>
            </a:r>
          </a:p>
          <a:p>
            <a:pPr lvl="1"/>
            <a:endParaRPr lang="cs-CZ" altLang="cs-CZ" sz="1600" b="1" dirty="0" smtClean="0"/>
          </a:p>
          <a:p>
            <a:pPr lvl="1"/>
            <a:r>
              <a:rPr lang="cs-CZ" altLang="cs-CZ" sz="1600" b="1" dirty="0" smtClean="0"/>
              <a:t>Sestra	</a:t>
            </a:r>
            <a:r>
              <a:rPr lang="en-US" altLang="cs-CZ" sz="1600" dirty="0" err="1" smtClean="0"/>
              <a:t>Kontroluje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dokumentaci</a:t>
            </a:r>
            <a:r>
              <a:rPr lang="en-US" altLang="cs-CZ" sz="1600" dirty="0" smtClean="0"/>
              <a:t> a v</a:t>
            </a:r>
            <a:r>
              <a:rPr lang="cs-CZ" altLang="cs-CZ" sz="1600" dirty="0" err="1" smtClean="0"/>
              <a:t>ede</a:t>
            </a:r>
            <a:r>
              <a:rPr lang="cs-CZ" altLang="cs-CZ" sz="1600" dirty="0" smtClean="0"/>
              <a:t> knihu výkonů APS </a:t>
            </a:r>
          </a:p>
          <a:p>
            <a:pPr lvl="2">
              <a:spcBef>
                <a:spcPct val="30000"/>
              </a:spcBef>
            </a:pPr>
            <a:r>
              <a:rPr lang="cs-CZ" altLang="cs-CZ" sz="1600" dirty="0" smtClean="0"/>
              <a:t>Řeší běžné komplikace</a:t>
            </a:r>
          </a:p>
          <a:p>
            <a:pPr lvl="2">
              <a:spcBef>
                <a:spcPct val="30000"/>
              </a:spcBef>
            </a:pPr>
            <a:r>
              <a:rPr lang="cs-CZ" altLang="cs-CZ" sz="1600" dirty="0" smtClean="0"/>
              <a:t>Převazuje nebo extrahuje katétry</a:t>
            </a:r>
          </a:p>
          <a:p>
            <a:pPr lvl="2">
              <a:spcBef>
                <a:spcPct val="30000"/>
              </a:spcBef>
            </a:pPr>
            <a:r>
              <a:rPr lang="cs-CZ" altLang="cs-CZ" sz="1600" dirty="0" smtClean="0"/>
              <a:t>Ve stanoveném rozmezí mění dávkování </a:t>
            </a:r>
            <a:r>
              <a:rPr lang="cs-CZ" altLang="cs-CZ" sz="1600" dirty="0" err="1" smtClean="0"/>
              <a:t>analg</a:t>
            </a:r>
            <a:r>
              <a:rPr lang="cs-CZ" altLang="cs-CZ" sz="1600" dirty="0" smtClean="0"/>
              <a:t>. léčby </a:t>
            </a:r>
          </a:p>
          <a:p>
            <a:pPr lvl="2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cs-CZ" altLang="cs-CZ" sz="1600" dirty="0" smtClean="0"/>
              <a:t>	</a:t>
            </a:r>
            <a:r>
              <a:rPr lang="en-US" altLang="cs-CZ" sz="1600" dirty="0" smtClean="0"/>
              <a:t>(</a:t>
            </a:r>
            <a:r>
              <a:rPr lang="cs-CZ" altLang="cs-CZ" sz="1600" dirty="0" smtClean="0"/>
              <a:t>o nutnosti změn dávkování a komplikacích </a:t>
            </a:r>
            <a:r>
              <a:rPr lang="en-US" altLang="cs-CZ" sz="1600" dirty="0" smtClean="0"/>
              <a:t>v</a:t>
            </a:r>
            <a:r>
              <a:rPr lang="cs-CZ" altLang="cs-CZ" sz="1600" dirty="0" err="1" smtClean="0"/>
              <a:t>ždy</a:t>
            </a:r>
            <a:r>
              <a:rPr lang="cs-CZ" altLang="cs-CZ" sz="1600" dirty="0" smtClean="0"/>
              <a:t> informuje ošetřujícího lékaře a se</a:t>
            </a:r>
            <a:r>
              <a:rPr lang="en-US" altLang="cs-CZ" sz="1600" dirty="0" smtClean="0"/>
              <a:t>s</a:t>
            </a:r>
            <a:r>
              <a:rPr lang="cs-CZ" altLang="cs-CZ" sz="1600" dirty="0" err="1" smtClean="0"/>
              <a:t>tru</a:t>
            </a:r>
            <a:r>
              <a:rPr lang="en-US" altLang="cs-CZ" sz="1600" dirty="0" smtClean="0"/>
              <a:t>)</a:t>
            </a:r>
            <a:endParaRPr lang="cs-CZ" altLang="cs-CZ" sz="1600" dirty="0" smtClean="0"/>
          </a:p>
          <a:p>
            <a:pPr lvl="1"/>
            <a:endParaRPr lang="cs-CZ" altLang="cs-CZ" sz="1600" b="1" dirty="0" smtClean="0"/>
          </a:p>
          <a:p>
            <a:pPr lvl="1"/>
            <a:r>
              <a:rPr lang="cs-CZ" altLang="cs-CZ" sz="1600" b="1" dirty="0" smtClean="0"/>
              <a:t>Lékař	</a:t>
            </a:r>
            <a:r>
              <a:rPr lang="en-US" altLang="cs-CZ" sz="1600" dirty="0" err="1" smtClean="0"/>
              <a:t>Navrhuje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změny analgetické léčby</a:t>
            </a:r>
          </a:p>
          <a:p>
            <a:pPr lvl="2">
              <a:spcBef>
                <a:spcPct val="30000"/>
              </a:spcBef>
            </a:pPr>
            <a:r>
              <a:rPr lang="cs-CZ" altLang="cs-CZ" sz="1600" dirty="0" smtClean="0"/>
              <a:t>Řeší závažné komplikace</a:t>
            </a:r>
          </a:p>
          <a:p>
            <a:pPr lvl="2">
              <a:spcBef>
                <a:spcPct val="30000"/>
              </a:spcBef>
            </a:pPr>
            <a:r>
              <a:rPr lang="cs-CZ" altLang="cs-CZ" sz="1600" dirty="0" smtClean="0"/>
              <a:t>Vede příslušnou dokumentaci formou konziliárních zpráv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588936" y="6381750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 dirty="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20388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803" y="505620"/>
            <a:ext cx="8229600" cy="6334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Informování a zapojení pacienta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1035803" y="1557338"/>
            <a:ext cx="10177221" cy="4401760"/>
          </a:xfrm>
        </p:spPr>
        <p:txBody>
          <a:bodyPr rtlCol="0">
            <a:normAutofit fontScale="92500" lnSpcReduction="10000"/>
          </a:bodyPr>
          <a:lstStyle/>
          <a:p>
            <a:pPr marL="268288" indent="-268288" fontAlgn="auto">
              <a:spcAft>
                <a:spcPts val="0"/>
              </a:spcAft>
              <a:defRPr/>
            </a:pPr>
            <a:r>
              <a:rPr lang="cs-CZ" altLang="cs-CZ" sz="2200" b="1" dirty="0"/>
              <a:t>Informace o LPB je standardní součást poučení pacienta před operací a získání informovaného souhlasu k výkonu</a:t>
            </a:r>
          </a:p>
          <a:p>
            <a:pPr marL="625475" lvl="1" indent="-177800" fontAlgn="auto">
              <a:spcBef>
                <a:spcPct val="35000"/>
              </a:spcBef>
              <a:spcAft>
                <a:spcPts val="0"/>
              </a:spcAft>
              <a:defRPr/>
            </a:pPr>
            <a:r>
              <a:rPr lang="cs-CZ" altLang="cs-CZ" sz="1400" dirty="0"/>
              <a:t>„Po operačním výkonu zpravidla následuje bolest, kterou lze efektivně odstranit dostupnou léčbou“</a:t>
            </a:r>
          </a:p>
          <a:p>
            <a:pPr marL="625475" lvl="1" indent="-177800" fontAlgn="auto">
              <a:spcBef>
                <a:spcPct val="35000"/>
              </a:spcBef>
              <a:spcAft>
                <a:spcPts val="0"/>
              </a:spcAft>
              <a:defRPr/>
            </a:pPr>
            <a:r>
              <a:rPr lang="cs-CZ" altLang="cs-CZ" sz="1400" dirty="0"/>
              <a:t>„Vaše bolest bude po výkonu pravidelně měřena“</a:t>
            </a:r>
          </a:p>
          <a:p>
            <a:pPr marL="625475" lvl="1" indent="-177800" fontAlgn="auto">
              <a:spcBef>
                <a:spcPct val="35000"/>
              </a:spcBef>
              <a:spcAft>
                <a:spcPts val="0"/>
              </a:spcAft>
              <a:defRPr/>
            </a:pPr>
            <a:r>
              <a:rPr lang="cs-CZ" altLang="cs-CZ" sz="1400" dirty="0"/>
              <a:t>„Vždy, když budete cítit bolest, upozorněte sestru nebo lékaře, bolest bude léčena“</a:t>
            </a:r>
          </a:p>
          <a:p>
            <a:pPr marL="268288" indent="-268288" fontAlgn="auto">
              <a:spcBef>
                <a:spcPct val="80000"/>
              </a:spcBef>
              <a:spcAft>
                <a:spcPts val="0"/>
              </a:spcAft>
              <a:defRPr/>
            </a:pPr>
            <a:r>
              <a:rPr lang="cs-CZ" altLang="cs-CZ" sz="2200" b="1" dirty="0"/>
              <a:t>Upozornění na nežádoucí účinky</a:t>
            </a:r>
            <a:r>
              <a:rPr lang="cs-CZ" altLang="cs-CZ" sz="2200" dirty="0"/>
              <a:t> </a:t>
            </a:r>
          </a:p>
          <a:p>
            <a:pPr marL="625475" lvl="1" indent="-177800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cs-CZ" altLang="cs-CZ" sz="1400" dirty="0"/>
              <a:t>„Následkem operace, anestézie či léčby bolesti se mohou objevit nežádoucí účinky </a:t>
            </a:r>
            <a:r>
              <a:rPr lang="en-US" altLang="cs-CZ" sz="1400" dirty="0"/>
              <a:t>(nap</a:t>
            </a:r>
            <a:r>
              <a:rPr lang="cs-CZ" altLang="cs-CZ" sz="1400" dirty="0"/>
              <a:t>ř. nevolnost, zvracení, ospalost, zácpa, svědění</a:t>
            </a:r>
            <a:r>
              <a:rPr lang="en-US" altLang="cs-CZ" sz="1400" dirty="0"/>
              <a:t>)”</a:t>
            </a:r>
            <a:endParaRPr lang="cs-CZ" altLang="cs-CZ" sz="1400" dirty="0"/>
          </a:p>
          <a:p>
            <a:pPr marL="268288" indent="-268288" fontAlgn="auto">
              <a:spcBef>
                <a:spcPct val="80000"/>
              </a:spcBef>
              <a:spcAft>
                <a:spcPts val="0"/>
              </a:spcAft>
              <a:defRPr/>
            </a:pPr>
            <a:r>
              <a:rPr lang="cs-CZ" altLang="cs-CZ" sz="2200" b="1" dirty="0"/>
              <a:t>Informace o speciálních technikách </a:t>
            </a:r>
            <a:r>
              <a:rPr lang="cs-CZ" altLang="cs-CZ" sz="2200" b="1" dirty="0" smtClean="0"/>
              <a:t>(regionální </a:t>
            </a:r>
            <a:r>
              <a:rPr lang="cs-CZ" altLang="cs-CZ" sz="2200" b="1" dirty="0"/>
              <a:t>analgezie)</a:t>
            </a:r>
          </a:p>
          <a:p>
            <a:pPr marL="625475" lvl="1" indent="-177800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cs-CZ" altLang="cs-CZ" sz="1400" dirty="0"/>
              <a:t>Jak techniky fungují</a:t>
            </a:r>
          </a:p>
          <a:p>
            <a:pPr marL="625475" lvl="1" indent="-177800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cs-CZ" altLang="cs-CZ" sz="1400" dirty="0"/>
              <a:t>Potenciální benefity/rizika</a:t>
            </a:r>
          </a:p>
          <a:p>
            <a:pPr marL="625475" lvl="1" indent="-177800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cs-CZ" altLang="cs-CZ" sz="1400" dirty="0"/>
              <a:t>Informovaný souhlas ke speciálním technikám</a:t>
            </a:r>
          </a:p>
          <a:p>
            <a:pPr marL="268288" indent="-268288" fontAlgn="auto">
              <a:spcBef>
                <a:spcPct val="80000"/>
              </a:spcBef>
              <a:spcAft>
                <a:spcPts val="0"/>
              </a:spcAft>
              <a:defRPr/>
            </a:pPr>
            <a:r>
              <a:rPr lang="cs-CZ" altLang="cs-CZ" sz="2200" b="1" dirty="0"/>
              <a:t>Informační letáky a plakáty v nemocnici</a:t>
            </a:r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675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19985" y="590631"/>
            <a:ext cx="9144000" cy="672481"/>
          </a:xfrm>
        </p:spPr>
        <p:txBody>
          <a:bodyPr/>
          <a:lstStyle/>
          <a:p>
            <a:r>
              <a:rPr lang="cs-CZ" altLang="cs-CZ" dirty="0" smtClean="0"/>
              <a:t>Faktory ovlivňující pooperační bolest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19985" y="1776467"/>
            <a:ext cx="10648762" cy="4725072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cs-CZ" altLang="cs-CZ" sz="2000" b="1" dirty="0" smtClean="0"/>
              <a:t>Neovlivnitelné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Celkový stav pacienta, </a:t>
            </a:r>
            <a:r>
              <a:rPr lang="cs-CZ" altLang="cs-CZ" sz="2000" dirty="0" err="1" smtClean="0"/>
              <a:t>interindividuální</a:t>
            </a:r>
            <a:r>
              <a:rPr lang="cs-CZ" altLang="cs-CZ" sz="2000" dirty="0" smtClean="0"/>
              <a:t> rozdíly ve vnímání bolesti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Typ operačního výkonu 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Pooperační komplikace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cs-CZ" altLang="cs-CZ" sz="2000" b="1" dirty="0" smtClean="0"/>
              <a:t>Ovlivnitelné - předoperačně 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Předoperační psychologická a farmakologická příprava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cs-CZ" altLang="cs-CZ" sz="2000" b="1" dirty="0" smtClean="0"/>
              <a:t>Ovlivnitelné - </a:t>
            </a:r>
            <a:r>
              <a:rPr lang="cs-CZ" altLang="cs-CZ" sz="2000" b="1" dirty="0" err="1" smtClean="0"/>
              <a:t>peroperačně</a:t>
            </a:r>
            <a:endParaRPr lang="cs-CZ" altLang="cs-CZ" sz="2000" b="1" dirty="0" smtClean="0"/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Typ a rozsah incize a dalšího chirurgického traumatu 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Trvání operačního výkonu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Volba anestezie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cs-CZ" altLang="cs-CZ" sz="2000" b="1" dirty="0" smtClean="0"/>
              <a:t>Ovlivnitelné - pooperačně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Pooperační tišení bolesti</a:t>
            </a:r>
          </a:p>
          <a:p>
            <a:pPr lvl="2">
              <a:lnSpc>
                <a:spcPct val="100000"/>
              </a:lnSpc>
            </a:pPr>
            <a:r>
              <a:rPr lang="cs-CZ" altLang="cs-CZ" sz="2000" dirty="0" smtClean="0"/>
              <a:t>Celková kvalita pooperační péče</a:t>
            </a:r>
          </a:p>
        </p:txBody>
      </p:sp>
    </p:spTree>
    <p:extLst>
      <p:ext uri="{BB962C8B-B14F-4D97-AF65-F5344CB8AC3E}">
        <p14:creationId xmlns:p14="http://schemas.microsoft.com/office/powerpoint/2010/main" val="6399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96319" y="441702"/>
            <a:ext cx="9144000" cy="557939"/>
          </a:xfrm>
        </p:spPr>
        <p:txBody>
          <a:bodyPr/>
          <a:lstStyle/>
          <a:p>
            <a:r>
              <a:rPr lang="cs-CZ" altLang="cs-CZ" dirty="0" smtClean="0"/>
              <a:t>Vhodné metody LPB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984142" y="1348353"/>
            <a:ext cx="9504471" cy="518418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/>
              <a:t>Základní východiska pro výběr metod</a:t>
            </a:r>
          </a:p>
          <a:p>
            <a:pPr lvl="1" fontAlgn="auto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Bezpečnostní profil používaných analgetik a metod</a:t>
            </a:r>
          </a:p>
          <a:p>
            <a:pPr lvl="2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altLang="cs-CZ" sz="2000" dirty="0" smtClean="0"/>
              <a:t>- Kontraindikace</a:t>
            </a:r>
            <a:endParaRPr lang="cs-CZ" altLang="cs-CZ" sz="2000" dirty="0"/>
          </a:p>
          <a:p>
            <a:pPr lvl="2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altLang="cs-CZ" sz="2000" dirty="0" smtClean="0"/>
              <a:t>- Nežádoucí </a:t>
            </a:r>
            <a:r>
              <a:rPr lang="cs-CZ" altLang="cs-CZ" sz="2000" dirty="0"/>
              <a:t>účinky</a:t>
            </a:r>
          </a:p>
          <a:p>
            <a:pPr lvl="1" fontAlgn="auto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Dostupnost (ekonomika, skladování)</a:t>
            </a:r>
          </a:p>
          <a:p>
            <a:pPr lvl="1" fontAlgn="auto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Snadnost aplikace</a:t>
            </a:r>
          </a:p>
          <a:p>
            <a:pPr lvl="1" fontAlgn="auto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Přijatelnost pro sestry a lékaře operačních oborů</a:t>
            </a:r>
          </a:p>
          <a:p>
            <a:pPr fontAlgn="auto">
              <a:spcBef>
                <a:spcPct val="80000"/>
              </a:spcBef>
              <a:spcAft>
                <a:spcPts val="0"/>
              </a:spcAft>
              <a:defRPr/>
            </a:pPr>
            <a:r>
              <a:rPr lang="en-US" altLang="cs-CZ" b="1" dirty="0"/>
              <a:t>Z</a:t>
            </a:r>
            <a:r>
              <a:rPr lang="cs-CZ" altLang="cs-CZ" b="1" dirty="0" err="1"/>
              <a:t>ákladní</a:t>
            </a:r>
            <a:r>
              <a:rPr lang="cs-CZ" altLang="cs-CZ" b="1" dirty="0"/>
              <a:t> metody</a:t>
            </a:r>
            <a:endParaRPr lang="en-US" altLang="cs-CZ" b="1" dirty="0"/>
          </a:p>
          <a:p>
            <a:pPr lvl="1" fontAlgn="auto">
              <a:lnSpc>
                <a:spcPct val="16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Farmakologické metody</a:t>
            </a:r>
          </a:p>
          <a:p>
            <a:pPr lvl="2"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cs-CZ" altLang="cs-CZ" sz="2000" dirty="0" smtClean="0"/>
              <a:t>- Systémová </a:t>
            </a:r>
            <a:r>
              <a:rPr lang="cs-CZ" altLang="cs-CZ" sz="2000" dirty="0"/>
              <a:t>analgezie</a:t>
            </a:r>
            <a:r>
              <a:rPr lang="en-US" altLang="cs-CZ" sz="2000" dirty="0"/>
              <a:t> (n</a:t>
            </a:r>
            <a:r>
              <a:rPr lang="cs-CZ" altLang="cs-CZ" sz="2000" dirty="0" err="1"/>
              <a:t>eop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analg</a:t>
            </a:r>
            <a:r>
              <a:rPr lang="cs-CZ" altLang="cs-CZ" sz="2000" dirty="0"/>
              <a:t>.</a:t>
            </a:r>
            <a:r>
              <a:rPr lang="en-US" altLang="cs-CZ" sz="2000" dirty="0"/>
              <a:t>, </a:t>
            </a:r>
            <a:r>
              <a:rPr lang="cs-CZ" altLang="cs-CZ" sz="2000" dirty="0" err="1"/>
              <a:t>opioidy</a:t>
            </a:r>
            <a:r>
              <a:rPr lang="cs-CZ" altLang="cs-CZ" sz="2000" dirty="0"/>
              <a:t>, NMDA antagonisté</a:t>
            </a:r>
            <a:r>
              <a:rPr lang="en-US" altLang="cs-CZ" sz="2000" dirty="0"/>
              <a:t>)</a:t>
            </a:r>
            <a:endParaRPr lang="cs-CZ" altLang="cs-CZ" sz="2000" dirty="0"/>
          </a:p>
          <a:p>
            <a:pPr lvl="2"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cs-CZ" altLang="cs-CZ" sz="2000" dirty="0" smtClean="0"/>
              <a:t>- </a:t>
            </a:r>
            <a:r>
              <a:rPr lang="cs-CZ" altLang="cs-CZ" sz="2000" dirty="0" err="1" smtClean="0"/>
              <a:t>Lokoregionální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analgezie</a:t>
            </a:r>
          </a:p>
          <a:p>
            <a:pPr lvl="1" fontAlgn="auto">
              <a:lnSpc>
                <a:spcPct val="16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Fyzikální metody (chlazení, polohování, TENS, RHB)</a:t>
            </a:r>
          </a:p>
          <a:p>
            <a:pPr lvl="1" fontAlgn="auto">
              <a:lnSpc>
                <a:spcPct val="16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 dirty="0"/>
              <a:t>Psychologické metody</a:t>
            </a:r>
          </a:p>
        </p:txBody>
      </p:sp>
    </p:spTree>
    <p:extLst>
      <p:ext uri="{BB962C8B-B14F-4D97-AF65-F5344CB8AC3E}">
        <p14:creationId xmlns:p14="http://schemas.microsoft.com/office/powerpoint/2010/main" val="41560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3956" y="503695"/>
            <a:ext cx="8065576" cy="550190"/>
          </a:xfrm>
        </p:spPr>
        <p:txBody>
          <a:bodyPr/>
          <a:lstStyle/>
          <a:p>
            <a:r>
              <a:rPr lang="cs-CZ" altLang="cs-CZ" dirty="0" smtClean="0">
                <a:solidFill>
                  <a:srgbClr val="0000DC"/>
                </a:solidFill>
              </a:rPr>
              <a:t>Farmakologické ovlivnění bolesti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83956" y="1425843"/>
            <a:ext cx="10429068" cy="4711485"/>
          </a:xfrm>
        </p:spPr>
        <p:txBody>
          <a:bodyPr/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smtClean="0"/>
              <a:t>Na úrovni </a:t>
            </a:r>
            <a:r>
              <a:rPr lang="cs-CZ" altLang="cs-CZ" sz="2000" b="1" u="sng" dirty="0" err="1" smtClean="0"/>
              <a:t>nocisenzorů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- místní anestetika, analgetika-antipyretika a NSA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smtClean="0"/>
              <a:t>Ovlivnění membrán nervových vláken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- místní anestetika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smtClean="0"/>
              <a:t>Potlačení přenosu na míšní úrovni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(zadní rohy) - EDA a SAA - </a:t>
            </a:r>
            <a:r>
              <a:rPr lang="cs-CZ" altLang="cs-CZ" sz="2000" dirty="0" err="1" smtClean="0"/>
              <a:t>opioidy</a:t>
            </a:r>
            <a:r>
              <a:rPr lang="cs-CZ" altLang="cs-CZ" sz="2000" dirty="0" smtClean="0"/>
              <a:t>, místní anestetika, </a:t>
            </a:r>
            <a:r>
              <a:rPr lang="cs-CZ" altLang="cs-CZ" sz="2000" dirty="0" err="1" smtClean="0"/>
              <a:t>klonidin</a:t>
            </a:r>
            <a:r>
              <a:rPr lang="cs-CZ" altLang="cs-CZ" sz="2000" dirty="0" smtClean="0"/>
              <a:t>; celkové podání - </a:t>
            </a:r>
            <a:r>
              <a:rPr lang="cs-CZ" altLang="cs-CZ" sz="2000" dirty="0" err="1" smtClean="0"/>
              <a:t>opioidy</a:t>
            </a:r>
            <a:endParaRPr lang="cs-CZ" altLang="cs-CZ" sz="2000" dirty="0" smtClean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err="1" smtClean="0"/>
              <a:t>Hypotalamo</a:t>
            </a:r>
            <a:r>
              <a:rPr lang="cs-CZ" altLang="cs-CZ" sz="2000" b="1" u="sng" dirty="0" smtClean="0"/>
              <a:t>-limbická oblast </a:t>
            </a:r>
            <a:r>
              <a:rPr lang="cs-CZ" altLang="cs-CZ" sz="2000" dirty="0" smtClean="0"/>
              <a:t>- ovlivnění afektivní složky bolesti – </a:t>
            </a:r>
            <a:r>
              <a:rPr lang="cs-CZ" altLang="cs-CZ" sz="2000" dirty="0" err="1" smtClean="0"/>
              <a:t>opioidy</a:t>
            </a:r>
            <a:endParaRPr lang="cs-CZ" altLang="cs-CZ" sz="2000" dirty="0" smtClean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smtClean="0"/>
              <a:t>Aktivace descendentního inhibičního systému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opioidy</a:t>
            </a:r>
            <a:endParaRPr lang="cs-CZ" altLang="cs-CZ" sz="2000" dirty="0" smtClean="0"/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altLang="cs-CZ" sz="2000" b="1" u="sng" dirty="0" smtClean="0"/>
              <a:t>Na úrovni </a:t>
            </a:r>
            <a:r>
              <a:rPr lang="cs-CZ" altLang="cs-CZ" sz="2000" b="1" u="sng" dirty="0" err="1" smtClean="0"/>
              <a:t>talamo</a:t>
            </a:r>
            <a:r>
              <a:rPr lang="cs-CZ" altLang="cs-CZ" sz="2000" b="1" u="sng" dirty="0" smtClean="0"/>
              <a:t>-kortikální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- </a:t>
            </a:r>
            <a:r>
              <a:rPr lang="cs-CZ" altLang="cs-CZ" sz="2000" dirty="0" err="1" smtClean="0"/>
              <a:t>opioidní</a:t>
            </a:r>
            <a:r>
              <a:rPr lang="cs-CZ" altLang="cs-CZ" sz="2000" dirty="0" smtClean="0"/>
              <a:t> analgetika, některá analgetika-antipyretika, některá NSA</a:t>
            </a:r>
          </a:p>
        </p:txBody>
      </p:sp>
    </p:spTree>
    <p:extLst>
      <p:ext uri="{BB962C8B-B14F-4D97-AF65-F5344CB8AC3E}">
        <p14:creationId xmlns:p14="http://schemas.microsoft.com/office/powerpoint/2010/main" val="35715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9400" y="503024"/>
            <a:ext cx="10753200" cy="451576"/>
          </a:xfrm>
        </p:spPr>
        <p:txBody>
          <a:bodyPr/>
          <a:lstStyle/>
          <a:p>
            <a:r>
              <a:rPr lang="cs-CZ" altLang="cs-CZ" dirty="0" smtClean="0"/>
              <a:t>Doporučené základní léky</a:t>
            </a:r>
            <a:br>
              <a:rPr lang="cs-CZ" altLang="cs-CZ" dirty="0" smtClean="0"/>
            </a:br>
            <a:r>
              <a:rPr lang="cs-CZ" altLang="cs-CZ" sz="2400" dirty="0" smtClean="0"/>
              <a:t> pro systémovou parenterální aplikaci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810719"/>
            <a:ext cx="8229600" cy="4713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200" b="1" dirty="0" err="1" smtClean="0"/>
              <a:t>Neopioidní</a:t>
            </a:r>
            <a:r>
              <a:rPr lang="cs-CZ" altLang="cs-CZ" sz="2200" b="1" dirty="0" smtClean="0"/>
              <a:t> analgetika</a:t>
            </a:r>
            <a:r>
              <a:rPr lang="cs-CZ" altLang="cs-CZ" dirty="0" smtClean="0"/>
              <a:t> </a:t>
            </a:r>
            <a:endParaRPr lang="en-US" altLang="cs-CZ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cs-CZ" sz="1800" dirty="0" smtClean="0"/>
              <a:t>P</a:t>
            </a:r>
            <a:r>
              <a:rPr lang="cs-CZ" altLang="cs-CZ" sz="1800" dirty="0" err="1" smtClean="0"/>
              <a:t>aracetamol</a:t>
            </a:r>
            <a:endParaRPr lang="cs-CZ" altLang="cs-CZ" sz="18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800" dirty="0" err="1" smtClean="0"/>
              <a:t>Metamizol</a:t>
            </a:r>
            <a:endParaRPr lang="cs-CZ" altLang="cs-CZ" sz="1800" dirty="0" smtClean="0"/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cs-CZ" altLang="cs-CZ" sz="2200" b="1" dirty="0" smtClean="0"/>
              <a:t>N</a:t>
            </a:r>
            <a:r>
              <a:rPr lang="en-US" altLang="cs-CZ" sz="2200" b="1" dirty="0" err="1" smtClean="0"/>
              <a:t>estereoidn</a:t>
            </a:r>
            <a:r>
              <a:rPr lang="cs-CZ" altLang="cs-CZ" sz="2200" b="1" dirty="0" smtClean="0"/>
              <a:t>í antiflogistika</a:t>
            </a:r>
            <a:endParaRPr lang="en-US" altLang="cs-CZ" sz="2200" b="1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cs-CZ" sz="1800" dirty="0" smtClean="0"/>
              <a:t>P</a:t>
            </a:r>
            <a:r>
              <a:rPr lang="cs-CZ" altLang="cs-CZ" sz="1800" dirty="0" err="1" smtClean="0"/>
              <a:t>arekoxib</a:t>
            </a:r>
            <a:endParaRPr lang="cs-CZ" altLang="cs-CZ" sz="18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800" dirty="0" err="1" smtClean="0"/>
              <a:t>Diklofenak</a:t>
            </a:r>
            <a:endParaRPr lang="cs-CZ" altLang="cs-CZ" sz="1800" dirty="0" smtClean="0"/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cs-CZ" altLang="cs-CZ" sz="2200" b="1" dirty="0" err="1" smtClean="0"/>
              <a:t>Opioidy</a:t>
            </a:r>
            <a:endParaRPr lang="en-US" altLang="cs-CZ" sz="2200" b="1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altLang="cs-CZ" sz="1800" dirty="0" smtClean="0"/>
              <a:t>T</a:t>
            </a:r>
            <a:r>
              <a:rPr lang="cs-CZ" altLang="cs-CZ" sz="1800" dirty="0" err="1" smtClean="0"/>
              <a:t>ramadol</a:t>
            </a:r>
            <a:endParaRPr lang="cs-CZ" altLang="cs-CZ" sz="1800" dirty="0" smtClean="0"/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800" dirty="0" smtClean="0"/>
              <a:t>Morfin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800" dirty="0" smtClean="0"/>
              <a:t>Piritramid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cs-CZ" altLang="cs-CZ" sz="2200" b="1" dirty="0" smtClean="0"/>
              <a:t>Kombinace uvedených 3 skupin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640625" y="6524007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 dirty="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6852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Kombinace analgetik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82664" y="1526583"/>
            <a:ext cx="9428136" cy="2991173"/>
          </a:xfrm>
        </p:spPr>
        <p:txBody>
          <a:bodyPr/>
          <a:lstStyle/>
          <a:p>
            <a:r>
              <a:rPr lang="cs-CZ" altLang="cs-CZ" sz="2200" b="1" dirty="0" smtClean="0"/>
              <a:t>Vhodné kombinace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Paracetamol nebo </a:t>
            </a:r>
            <a:r>
              <a:rPr lang="cs-CZ" altLang="cs-CZ" sz="2000" dirty="0" err="1" smtClean="0"/>
              <a:t>metamizol</a:t>
            </a:r>
            <a:r>
              <a:rPr lang="cs-CZ" altLang="cs-CZ" sz="2000" dirty="0" smtClean="0"/>
              <a:t> + NSA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Paracetamol + slabý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(+ NSA) 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Paracetamol + silný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(+ NSA)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NSA +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(slabý nebo silný)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Metamizol</a:t>
            </a:r>
            <a:r>
              <a:rPr lang="cs-CZ" altLang="cs-CZ" sz="2000" dirty="0" smtClean="0"/>
              <a:t> +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(viscerální bolest)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Ketamin</a:t>
            </a:r>
            <a:r>
              <a:rPr lang="cs-CZ" altLang="cs-CZ" sz="2000" dirty="0" smtClean="0"/>
              <a:t> +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(indikuje výhradně anesteziolog)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LA + </a:t>
            </a:r>
            <a:r>
              <a:rPr lang="cs-CZ" altLang="cs-CZ" sz="2000" dirty="0" err="1" smtClean="0"/>
              <a:t>opioid</a:t>
            </a:r>
            <a:r>
              <a:rPr lang="cs-CZ" altLang="cs-CZ" sz="2000" dirty="0" smtClean="0"/>
              <a:t> (při RA, indikuje výhradně anesteziolog)</a:t>
            </a:r>
          </a:p>
          <a:p>
            <a:pPr>
              <a:spcBef>
                <a:spcPct val="80000"/>
              </a:spcBef>
            </a:pPr>
            <a:r>
              <a:rPr lang="cs-CZ" altLang="cs-CZ" sz="2200" b="1" dirty="0" smtClean="0"/>
              <a:t>Nevhodné kombinace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NSA mezi sebou bez ohledu na formu (potencují se jen NÚ)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Slabý a silný </a:t>
            </a:r>
            <a:r>
              <a:rPr lang="cs-CZ" altLang="cs-CZ" sz="2000" dirty="0" err="1" smtClean="0"/>
              <a:t>opioid</a:t>
            </a:r>
            <a:endParaRPr lang="cs-CZ" altLang="cs-CZ" sz="2000" dirty="0" smtClean="0"/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Opioidy</a:t>
            </a:r>
            <a:r>
              <a:rPr lang="cs-CZ" altLang="cs-CZ" sz="2000" dirty="0" smtClean="0"/>
              <a:t> současně různými formami podání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2664" y="6561702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 dirty="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24319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Multimodální analgezie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20000" y="1449926"/>
            <a:ext cx="10617010" cy="473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1938" indent="-2619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1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081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6088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4075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12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84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56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28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0000"/>
              </a:spcBef>
              <a:buClr>
                <a:srgbClr val="DCDCDC"/>
              </a:buClr>
              <a:buSzPct val="75000"/>
            </a:pPr>
            <a:r>
              <a:rPr lang="cs-CZ" altLang="cs-CZ" sz="2000" dirty="0"/>
              <a:t>Klinické výzkumy v oblasti léčby pooperační bolesti podporují léčebný přístup známý jako </a:t>
            </a:r>
            <a:r>
              <a:rPr lang="cs-CZ" altLang="cs-CZ" sz="2000" b="1" u="sng" dirty="0"/>
              <a:t>“</a:t>
            </a:r>
            <a:r>
              <a:rPr lang="cs-CZ" altLang="cs-CZ" sz="2000" b="1" u="sng" dirty="0" err="1"/>
              <a:t>multimodal</a:t>
            </a:r>
            <a:r>
              <a:rPr lang="cs-CZ" altLang="cs-CZ" sz="2000" b="1" u="sng" dirty="0"/>
              <a:t> </a:t>
            </a:r>
            <a:r>
              <a:rPr lang="cs-CZ" altLang="cs-CZ" sz="2000" b="1" u="sng" dirty="0" err="1"/>
              <a:t>analgesia</a:t>
            </a:r>
            <a:r>
              <a:rPr lang="cs-CZ" altLang="cs-CZ" sz="2000" b="1" u="sng" dirty="0"/>
              <a:t>”</a:t>
            </a:r>
            <a:r>
              <a:rPr lang="cs-CZ" altLang="cs-CZ" sz="2000" dirty="0"/>
              <a:t> nebo </a:t>
            </a:r>
            <a:r>
              <a:rPr lang="cs-CZ" altLang="cs-CZ" sz="2000" b="1" u="sng" dirty="0"/>
              <a:t>“</a:t>
            </a:r>
            <a:r>
              <a:rPr lang="cs-CZ" altLang="cs-CZ" sz="2000" b="1" u="sng" dirty="0" err="1"/>
              <a:t>balanced</a:t>
            </a:r>
            <a:r>
              <a:rPr lang="cs-CZ" altLang="cs-CZ" sz="2000" b="1" u="sng" dirty="0"/>
              <a:t> </a:t>
            </a:r>
            <a:r>
              <a:rPr lang="cs-CZ" altLang="cs-CZ" sz="2000" b="1" u="sng" dirty="0" err="1"/>
              <a:t>analgesia</a:t>
            </a:r>
            <a:r>
              <a:rPr lang="cs-CZ" altLang="cs-CZ" sz="2000" b="1" u="sng" dirty="0"/>
              <a:t>”</a:t>
            </a:r>
            <a:r>
              <a:rPr lang="cs-CZ" altLang="cs-CZ" sz="2000" b="1" dirty="0"/>
              <a:t>. </a:t>
            </a:r>
            <a:r>
              <a:rPr lang="cs-CZ" altLang="cs-CZ" sz="2000" dirty="0"/>
              <a:t>Tento přístup zahrnuje </a:t>
            </a:r>
            <a:r>
              <a:rPr lang="cs-CZ" altLang="cs-CZ" sz="2000" b="1" u="sng" dirty="0"/>
              <a:t>použití více jak jedné metody či postupu</a:t>
            </a:r>
            <a:r>
              <a:rPr lang="cs-CZ" altLang="cs-CZ" sz="2000" b="1" dirty="0"/>
              <a:t> </a:t>
            </a:r>
            <a:r>
              <a:rPr lang="cs-CZ" altLang="cs-CZ" sz="2000" dirty="0"/>
              <a:t>(např. léků ze dvou a více skupin, kombinace farmakologických a nefarmakologických postupů) </a:t>
            </a:r>
            <a:r>
              <a:rPr lang="cs-CZ" altLang="cs-CZ" sz="2000" b="1" u="sng" dirty="0"/>
              <a:t>k zajištění aditivního účinku, redukci nežádoucích účinků</a:t>
            </a:r>
            <a:r>
              <a:rPr lang="cs-CZ" altLang="cs-CZ" sz="2000" dirty="0"/>
              <a:t>, případně obou těchto možností. Tyto modality mohou působit rozdílnými mechanismy účinku nebo cestami (např. lokální vs. centrální). </a:t>
            </a:r>
          </a:p>
          <a:p>
            <a:pPr marL="0" indent="0" eaLnBrk="1" hangingPunct="1">
              <a:spcBef>
                <a:spcPct val="100000"/>
              </a:spcBef>
              <a:buClr>
                <a:srgbClr val="DCDCDC"/>
              </a:buClr>
              <a:buSzPct val="75000"/>
            </a:pPr>
            <a:r>
              <a:rPr lang="cs-CZ" altLang="cs-CZ" sz="2000" b="1" dirty="0"/>
              <a:t>Výhody multimodální analgezie</a:t>
            </a:r>
          </a:p>
          <a:p>
            <a:pPr marL="784225" lvl="1" indent="-342900" eaLnBrk="1" hangingPunct="1">
              <a:spcBef>
                <a:spcPct val="40000"/>
              </a:spcBef>
              <a:buClr>
                <a:srgbClr val="0000DC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2000" dirty="0"/>
              <a:t>Časnější orální příjem</a:t>
            </a:r>
          </a:p>
          <a:p>
            <a:pPr marL="784225" lvl="1" indent="-342900" eaLnBrk="1" hangingPunct="1">
              <a:spcBef>
                <a:spcPct val="40000"/>
              </a:spcBef>
              <a:buClr>
                <a:srgbClr val="0000DC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2000" dirty="0"/>
              <a:t>Časnější </a:t>
            </a:r>
            <a:r>
              <a:rPr lang="cs-CZ" altLang="cs-CZ" sz="2000" dirty="0" err="1"/>
              <a:t>dimise</a:t>
            </a:r>
            <a:r>
              <a:rPr lang="cs-CZ" altLang="cs-CZ" sz="2000" dirty="0"/>
              <a:t> po operačním výkonu</a:t>
            </a:r>
          </a:p>
          <a:p>
            <a:pPr marL="784225" lvl="1" indent="-342900" eaLnBrk="1" hangingPunct="1">
              <a:spcBef>
                <a:spcPct val="40000"/>
              </a:spcBef>
              <a:buClr>
                <a:srgbClr val="0000DC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2000" dirty="0"/>
              <a:t>Větší účast pac. na aktivitách nezbytných pro zotavení (fyzioterapie …)</a:t>
            </a:r>
            <a:endParaRPr lang="cs-CZ" altLang="cs-CZ" sz="2000" baseline="30000" dirty="0"/>
          </a:p>
          <a:p>
            <a:pPr marL="784225" lvl="1" indent="-342900" eaLnBrk="1" hangingPunct="1">
              <a:spcBef>
                <a:spcPct val="40000"/>
              </a:spcBef>
              <a:buClr>
                <a:srgbClr val="0000DC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altLang="cs-CZ" sz="2000" dirty="0"/>
              <a:t>Může také redukovat </a:t>
            </a:r>
            <a:r>
              <a:rPr lang="cs-CZ" altLang="cs-CZ" sz="2000" dirty="0" err="1"/>
              <a:t>poop</a:t>
            </a:r>
            <a:r>
              <a:rPr lang="cs-CZ" altLang="cs-CZ" sz="2000" dirty="0"/>
              <a:t>. morbiditu, mortalitu a náklady na léčbu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20000" y="6462174"/>
            <a:ext cx="85693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6038" rIns="90488" bIns="46038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900" dirty="0" err="1">
                <a:latin typeface="Tahoma" panose="020B0604030504040204" pitchFamily="34" charset="0"/>
              </a:rPr>
              <a:t>Kehlet</a:t>
            </a:r>
            <a:r>
              <a:rPr lang="cs-CZ" altLang="cs-CZ" sz="900" dirty="0">
                <a:latin typeface="Tahoma" panose="020B0604030504040204" pitchFamily="34" charset="0"/>
              </a:rPr>
              <a:t> H et al.: </a:t>
            </a:r>
            <a:r>
              <a:rPr lang="cs-CZ" altLang="cs-CZ" sz="900" dirty="0" err="1">
                <a:latin typeface="Tahoma" panose="020B0604030504040204" pitchFamily="34" charset="0"/>
              </a:rPr>
              <a:t>The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value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of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multimodal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or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balanced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analgesia</a:t>
            </a:r>
            <a:r>
              <a:rPr lang="cs-CZ" altLang="cs-CZ" sz="900" dirty="0">
                <a:latin typeface="Tahoma" panose="020B0604030504040204" pitchFamily="34" charset="0"/>
              </a:rPr>
              <a:t> in </a:t>
            </a:r>
            <a:r>
              <a:rPr lang="cs-CZ" altLang="cs-CZ" sz="900" dirty="0" err="1">
                <a:latin typeface="Tahoma" panose="020B0604030504040204" pitchFamily="34" charset="0"/>
              </a:rPr>
              <a:t>postoperative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pain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treatment</a:t>
            </a:r>
            <a:r>
              <a:rPr lang="cs-CZ" altLang="cs-CZ" sz="900" dirty="0">
                <a:latin typeface="Tahoma" panose="020B0604030504040204" pitchFamily="34" charset="0"/>
              </a:rPr>
              <a:t>. </a:t>
            </a:r>
            <a:r>
              <a:rPr lang="cs-CZ" altLang="cs-CZ" sz="900" dirty="0" err="1">
                <a:latin typeface="Tahoma" panose="020B0604030504040204" pitchFamily="34" charset="0"/>
              </a:rPr>
              <a:t>Anesth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Analg</a:t>
            </a:r>
            <a:r>
              <a:rPr lang="cs-CZ" altLang="cs-CZ" sz="900" dirty="0">
                <a:latin typeface="Tahoma" panose="020B0604030504040204" pitchFamily="34" charset="0"/>
              </a:rPr>
              <a:t> 1993,77,1048-56</a:t>
            </a:r>
          </a:p>
          <a:p>
            <a:r>
              <a:rPr lang="cs-CZ" altLang="cs-CZ" sz="900" dirty="0" err="1">
                <a:latin typeface="Tahoma" panose="020B0604030504040204" pitchFamily="34" charset="0"/>
              </a:rPr>
              <a:t>White</a:t>
            </a:r>
            <a:r>
              <a:rPr lang="cs-CZ" altLang="cs-CZ" sz="900" dirty="0">
                <a:latin typeface="Tahoma" panose="020B0604030504040204" pitchFamily="34" charset="0"/>
              </a:rPr>
              <a:t> P al.: </a:t>
            </a:r>
            <a:r>
              <a:rPr lang="cs-CZ" altLang="cs-CZ" sz="900" dirty="0" err="1">
                <a:latin typeface="Tahoma" panose="020B0604030504040204" pitchFamily="34" charset="0"/>
              </a:rPr>
              <a:t>The</a:t>
            </a:r>
            <a:r>
              <a:rPr lang="cs-CZ" altLang="cs-CZ" sz="900" dirty="0">
                <a:latin typeface="Tahoma" panose="020B0604030504040204" pitchFamily="34" charset="0"/>
              </a:rPr>
              <a:t> role </a:t>
            </a:r>
            <a:r>
              <a:rPr lang="cs-CZ" altLang="cs-CZ" sz="900" dirty="0" err="1">
                <a:latin typeface="Tahoma" panose="020B0604030504040204" pitchFamily="34" charset="0"/>
              </a:rPr>
              <a:t>of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the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anestehsiologist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inn</a:t>
            </a:r>
            <a:r>
              <a:rPr lang="cs-CZ" altLang="cs-CZ" sz="900" dirty="0">
                <a:latin typeface="Tahoma" panose="020B0604030504040204" pitchFamily="34" charset="0"/>
              </a:rPr>
              <a:t> fast-track </a:t>
            </a:r>
            <a:r>
              <a:rPr lang="cs-CZ" altLang="cs-CZ" sz="900" dirty="0" err="1">
                <a:latin typeface="Tahoma" panose="020B0604030504040204" pitchFamily="34" charset="0"/>
              </a:rPr>
              <a:t>surgery</a:t>
            </a:r>
            <a:r>
              <a:rPr lang="cs-CZ" altLang="cs-CZ" sz="900" dirty="0">
                <a:latin typeface="Tahoma" panose="020B0604030504040204" pitchFamily="34" charset="0"/>
              </a:rPr>
              <a:t>: </a:t>
            </a:r>
            <a:r>
              <a:rPr lang="cs-CZ" altLang="cs-CZ" sz="900" dirty="0" err="1">
                <a:latin typeface="Tahoma" panose="020B0604030504040204" pitchFamily="34" charset="0"/>
              </a:rPr>
              <a:t>from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multimodal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analgesia</a:t>
            </a:r>
            <a:r>
              <a:rPr lang="cs-CZ" altLang="cs-CZ" sz="900" dirty="0">
                <a:latin typeface="Tahoma" panose="020B0604030504040204" pitchFamily="34" charset="0"/>
              </a:rPr>
              <a:t> to </a:t>
            </a:r>
            <a:r>
              <a:rPr lang="cs-CZ" altLang="cs-CZ" sz="900" dirty="0" err="1">
                <a:latin typeface="Tahoma" panose="020B0604030504040204" pitchFamily="34" charset="0"/>
              </a:rPr>
              <a:t>perioperative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medical</a:t>
            </a:r>
            <a:r>
              <a:rPr lang="cs-CZ" altLang="cs-CZ" sz="900" dirty="0">
                <a:latin typeface="Tahoma" panose="020B0604030504040204" pitchFamily="34" charset="0"/>
              </a:rPr>
              <a:t> care. </a:t>
            </a:r>
            <a:r>
              <a:rPr lang="cs-CZ" altLang="cs-CZ" sz="900" dirty="0" err="1">
                <a:latin typeface="Tahoma" panose="020B0604030504040204" pitchFamily="34" charset="0"/>
              </a:rPr>
              <a:t>Anesth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Analg</a:t>
            </a:r>
            <a:r>
              <a:rPr lang="cs-CZ" altLang="cs-CZ" sz="900" dirty="0">
                <a:latin typeface="Tahoma" panose="020B0604030504040204" pitchFamily="34" charset="0"/>
              </a:rPr>
              <a:t> 2007, 104, 1380-96</a:t>
            </a:r>
          </a:p>
        </p:txBody>
      </p:sp>
    </p:spTree>
    <p:extLst>
      <p:ext uri="{BB962C8B-B14F-4D97-AF65-F5344CB8AC3E}">
        <p14:creationId xmlns:p14="http://schemas.microsoft.com/office/powerpoint/2010/main" val="18408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61676" y="368839"/>
            <a:ext cx="8229600" cy="6334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Analgetika – antipyretika</a:t>
            </a:r>
            <a:r>
              <a:rPr lang="en-US" altLang="cs-CZ" dirty="0"/>
              <a:t/>
            </a:r>
            <a:br>
              <a:rPr lang="en-US" altLang="cs-CZ" dirty="0"/>
            </a:br>
            <a:r>
              <a:rPr lang="en-US" altLang="cs-CZ" sz="2000" dirty="0"/>
              <a:t>(</a:t>
            </a:r>
            <a:r>
              <a:rPr lang="it-IT" altLang="cs-CZ" sz="2000" dirty="0"/>
              <a:t>paracetamol, metamizol)</a:t>
            </a:r>
            <a:endParaRPr lang="cs-CZ" altLang="cs-CZ" sz="2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61676" y="1598747"/>
            <a:ext cx="8640763" cy="4784725"/>
          </a:xfrm>
        </p:spPr>
        <p:txBody>
          <a:bodyPr/>
          <a:lstStyle/>
          <a:p>
            <a:r>
              <a:rPr lang="cs-CZ" altLang="cs-CZ" sz="2200" b="1" dirty="0" smtClean="0"/>
              <a:t>Výhody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Neovlivňují vědomí, dýchání a oběh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Nevyvolávají PONV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Neovlivňují </a:t>
            </a:r>
            <a:r>
              <a:rPr lang="cs-CZ" altLang="cs-CZ" sz="2000" dirty="0" err="1" smtClean="0"/>
              <a:t>hemokoagulaci</a:t>
            </a:r>
            <a:endParaRPr lang="cs-CZ" altLang="cs-CZ" sz="2000" dirty="0" smtClean="0"/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Malý efekt na renální funkce a bronchiální svalovinu,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Bezpečné pro parenchymové orgány při dodržování dávky a KI 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(CAVE: Paracetamol – </a:t>
            </a:r>
            <a:r>
              <a:rPr lang="cs-CZ" altLang="cs-CZ" sz="2000" dirty="0" err="1" smtClean="0"/>
              <a:t>Hepatotoxicita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Metamizol</a:t>
            </a:r>
            <a:r>
              <a:rPr lang="cs-CZ" altLang="cs-CZ" sz="2000" dirty="0" smtClean="0"/>
              <a:t> - RI)</a:t>
            </a:r>
          </a:p>
          <a:p>
            <a:pPr>
              <a:spcBef>
                <a:spcPct val="80000"/>
              </a:spcBef>
            </a:pPr>
            <a:r>
              <a:rPr lang="cs-CZ" altLang="cs-CZ" sz="2200" b="1" dirty="0" smtClean="0"/>
              <a:t>Nevýhody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Nedostatečně účinné při silné bolesti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Menší účinnost při bolesti spojené se zánětem</a:t>
            </a:r>
          </a:p>
          <a:p>
            <a:pPr lvl="1">
              <a:lnSpc>
                <a:spcPct val="100000"/>
              </a:lnSpc>
            </a:pPr>
            <a:endParaRPr lang="cs-CZ" altLang="cs-CZ" sz="2000" dirty="0" smtClean="0"/>
          </a:p>
          <a:p>
            <a:pPr>
              <a:spcBef>
                <a:spcPct val="80000"/>
              </a:spcBef>
            </a:pPr>
            <a:r>
              <a:rPr lang="cs-CZ" altLang="cs-CZ" sz="1800" b="1" i="1" dirty="0" smtClean="0"/>
              <a:t>Poznámky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cs-CZ" altLang="cs-CZ" sz="1600" i="1" dirty="0" smtClean="0"/>
              <a:t>Při současném podávání paracetamolu a antiemetik ze skupiny </a:t>
            </a:r>
            <a:r>
              <a:rPr lang="cs-CZ" altLang="cs-CZ" sz="1600" i="1" dirty="0" err="1" smtClean="0"/>
              <a:t>setronů</a:t>
            </a:r>
            <a:r>
              <a:rPr lang="cs-CZ" altLang="cs-CZ" sz="1600" i="1" dirty="0" smtClean="0"/>
              <a:t> (5HT3 antagonistů) dochází ke vzájemné a oboustranné </a:t>
            </a:r>
            <a:r>
              <a:rPr lang="cs-CZ" altLang="cs-CZ" sz="1600" i="1" dirty="0" err="1" smtClean="0"/>
              <a:t>antagonizaci</a:t>
            </a:r>
            <a:r>
              <a:rPr lang="cs-CZ" altLang="cs-CZ" sz="1600" i="1" dirty="0" smtClean="0"/>
              <a:t> účinků. Výjimka – </a:t>
            </a:r>
            <a:r>
              <a:rPr lang="cs-CZ" altLang="cs-CZ" sz="1600" i="1" dirty="0" err="1" smtClean="0"/>
              <a:t>ondansetron</a:t>
            </a:r>
            <a:r>
              <a:rPr lang="cs-CZ" altLang="cs-CZ" sz="16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7476" y="313383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cs-CZ" dirty="0"/>
              <a:t>NSA –</a:t>
            </a:r>
            <a:r>
              <a:rPr lang="cs-CZ" altLang="cs-CZ" dirty="0"/>
              <a:t> neselektivní</a:t>
            </a:r>
            <a:r>
              <a:rPr lang="en-US" altLang="cs-CZ" dirty="0"/>
              <a:t/>
            </a:r>
            <a:br>
              <a:rPr lang="en-US" altLang="cs-CZ" dirty="0"/>
            </a:br>
            <a:r>
              <a:rPr lang="en-US" altLang="cs-CZ" sz="2000" dirty="0"/>
              <a:t>(</a:t>
            </a:r>
            <a:r>
              <a:rPr lang="it-IT" altLang="cs-CZ" sz="2000" dirty="0"/>
              <a:t>diklofenak, </a:t>
            </a:r>
            <a:r>
              <a:rPr lang="cs-CZ" altLang="cs-CZ" sz="2000" dirty="0"/>
              <a:t>ibuprofen</a:t>
            </a:r>
            <a:r>
              <a:rPr lang="it-IT" altLang="cs-CZ" sz="2000" dirty="0"/>
              <a:t>)</a:t>
            </a:r>
            <a:endParaRPr lang="cs-CZ" altLang="cs-CZ" sz="2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97476" y="1511300"/>
            <a:ext cx="9145587" cy="5073650"/>
          </a:xfrm>
        </p:spPr>
        <p:txBody>
          <a:bodyPr/>
          <a:lstStyle/>
          <a:p>
            <a:r>
              <a:rPr lang="cs-CZ" altLang="cs-CZ" sz="2000" b="1" dirty="0" smtClean="0"/>
              <a:t>Výhody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Není riziko útlumu vědomí a dechu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Neovlivňují oběh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Lépe účinkují na bolest se zánětlivou složkou než </a:t>
            </a:r>
            <a:r>
              <a:rPr lang="cs-CZ" altLang="cs-CZ" sz="2000" dirty="0" err="1" smtClean="0"/>
              <a:t>analg</a:t>
            </a:r>
            <a:r>
              <a:rPr lang="cs-CZ" altLang="cs-CZ" sz="2000" dirty="0" smtClean="0"/>
              <a:t>.-antipyretika</a:t>
            </a:r>
          </a:p>
          <a:p>
            <a:pPr>
              <a:spcBef>
                <a:spcPct val="80000"/>
              </a:spcBef>
            </a:pPr>
            <a:r>
              <a:rPr lang="cs-CZ" altLang="cs-CZ" sz="2000" b="1" dirty="0" smtClean="0"/>
              <a:t>Nevýhody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Nedostatečně účinné při silné bolesti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Gastrointestinální toxicita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Reverzibilní </a:t>
            </a:r>
            <a:r>
              <a:rPr lang="cs-CZ" altLang="cs-CZ" sz="2000" dirty="0" err="1" smtClean="0"/>
              <a:t>antiagregační</a:t>
            </a:r>
            <a:r>
              <a:rPr lang="cs-CZ" altLang="cs-CZ" sz="2000" dirty="0" smtClean="0"/>
              <a:t> efekt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Nefrotoxicita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/>
              <a:t>cave</a:t>
            </a:r>
            <a:r>
              <a:rPr lang="cs-CZ" altLang="cs-CZ" sz="2000" dirty="0" smtClean="0"/>
              <a:t> při hypovolémii! a kombinaci s ACE inhibitory!)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Kardiotoxicita</a:t>
            </a:r>
            <a:r>
              <a:rPr lang="cs-CZ" altLang="cs-CZ" sz="2000" dirty="0" smtClean="0"/>
              <a:t>, nevhodné u nemocných nad 65 let věku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Ibuprofen nemá parenterální formu</a:t>
            </a:r>
          </a:p>
          <a:p>
            <a:pPr>
              <a:spcBef>
                <a:spcPct val="80000"/>
              </a:spcBef>
            </a:pPr>
            <a:r>
              <a:rPr lang="cs-CZ" altLang="cs-CZ" sz="2000" b="1" i="1" dirty="0" smtClean="0"/>
              <a:t>Poznámky</a:t>
            </a:r>
            <a:endParaRPr lang="cs-CZ" altLang="cs-CZ" sz="2000" b="1" dirty="0" smtClean="0"/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cs-CZ" altLang="cs-CZ" sz="2000" i="1" dirty="0" smtClean="0"/>
              <a:t>Nevhodné po ORL operacích a endoskop. urologických operacích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cs-CZ" altLang="cs-CZ" sz="2000" i="1" dirty="0" smtClean="0"/>
              <a:t>Pozor při centrálních blokádách</a:t>
            </a:r>
          </a:p>
        </p:txBody>
      </p:sp>
    </p:spTree>
    <p:extLst>
      <p:ext uri="{BB962C8B-B14F-4D97-AF65-F5344CB8AC3E}">
        <p14:creationId xmlns:p14="http://schemas.microsoft.com/office/powerpoint/2010/main" val="16492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Typy akutních bolestí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935996"/>
            <a:ext cx="7772400" cy="41148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altLang="cs-CZ" b="1" u="sng" dirty="0" smtClean="0"/>
              <a:t>Pooperační bolesti</a:t>
            </a:r>
          </a:p>
          <a:p>
            <a:pPr>
              <a:lnSpc>
                <a:spcPct val="200000"/>
              </a:lnSpc>
            </a:pPr>
            <a:r>
              <a:rPr lang="cs-CZ" altLang="cs-CZ" dirty="0" smtClean="0"/>
              <a:t>Bolesti při úrazech</a:t>
            </a:r>
          </a:p>
          <a:p>
            <a:pPr>
              <a:lnSpc>
                <a:spcPct val="200000"/>
              </a:lnSpc>
            </a:pPr>
            <a:r>
              <a:rPr lang="cs-CZ" altLang="cs-CZ" dirty="0" smtClean="0"/>
              <a:t>Bolesti jako příznak řady onemocnění</a:t>
            </a:r>
          </a:p>
          <a:p>
            <a:pPr>
              <a:lnSpc>
                <a:spcPct val="200000"/>
              </a:lnSpc>
            </a:pPr>
            <a:r>
              <a:rPr lang="cs-CZ" altLang="cs-CZ" dirty="0" smtClean="0"/>
              <a:t>Porodní bolesti</a:t>
            </a:r>
          </a:p>
        </p:txBody>
      </p:sp>
    </p:spTree>
    <p:extLst>
      <p:ext uri="{BB962C8B-B14F-4D97-AF65-F5344CB8AC3E}">
        <p14:creationId xmlns:p14="http://schemas.microsoft.com/office/powerpoint/2010/main" val="41330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4326" y="55360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NSA </a:t>
            </a:r>
            <a:r>
              <a:rPr lang="en-US" altLang="cs-CZ" dirty="0"/>
              <a:t>-</a:t>
            </a:r>
            <a:r>
              <a:rPr lang="cs-CZ" altLang="cs-CZ" dirty="0"/>
              <a:t> preferenční a </a:t>
            </a:r>
            <a:r>
              <a:rPr lang="cs-CZ" altLang="cs-CZ" dirty="0" err="1"/>
              <a:t>koxiby</a:t>
            </a:r>
            <a:r>
              <a:rPr lang="en-US" altLang="cs-CZ" dirty="0"/>
              <a:t/>
            </a:r>
            <a:br>
              <a:rPr lang="en-US" altLang="cs-CZ" dirty="0"/>
            </a:br>
            <a:r>
              <a:rPr lang="en-US" altLang="cs-CZ" sz="2000" dirty="0"/>
              <a:t>(</a:t>
            </a:r>
            <a:r>
              <a:rPr lang="it-IT" altLang="cs-CZ" sz="2000" dirty="0"/>
              <a:t>parekoxib, celekoxib, nimesulid)</a:t>
            </a:r>
            <a:endParaRPr lang="cs-CZ" altLang="cs-CZ" sz="2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4326" y="1817392"/>
            <a:ext cx="8785225" cy="3343544"/>
          </a:xfrm>
        </p:spPr>
        <p:txBody>
          <a:bodyPr/>
          <a:lstStyle/>
          <a:p>
            <a:r>
              <a:rPr lang="cs-CZ" altLang="cs-CZ" sz="2200" b="1" dirty="0" smtClean="0"/>
              <a:t>Výhody</a:t>
            </a:r>
            <a:endParaRPr lang="en-US" altLang="cs-CZ" sz="2200" b="1" dirty="0" smtClean="0"/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J</a:t>
            </a:r>
            <a:r>
              <a:rPr lang="en-US" altLang="cs-CZ" sz="2000" dirty="0" err="1" smtClean="0"/>
              <a:t>ako</a:t>
            </a:r>
            <a:r>
              <a:rPr lang="en-US" altLang="cs-CZ" sz="2000" dirty="0" smtClean="0"/>
              <a:t> u </a:t>
            </a:r>
            <a:r>
              <a:rPr lang="en-US" altLang="cs-CZ" sz="2000" dirty="0" err="1" smtClean="0"/>
              <a:t>neselektivn</a:t>
            </a:r>
            <a:r>
              <a:rPr lang="cs-CZ" altLang="cs-CZ" sz="2000" dirty="0" err="1" smtClean="0"/>
              <a:t>ích</a:t>
            </a:r>
            <a:r>
              <a:rPr lang="cs-CZ" altLang="cs-CZ" sz="2000" dirty="0" smtClean="0"/>
              <a:t> NSA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err="1" smtClean="0"/>
              <a:t>Parekoxib</a:t>
            </a:r>
            <a:r>
              <a:rPr lang="cs-CZ" altLang="cs-CZ" sz="2000" dirty="0" smtClean="0"/>
              <a:t> - minimální ovlivnění </a:t>
            </a:r>
            <a:r>
              <a:rPr lang="cs-CZ" altLang="cs-CZ" sz="2000" dirty="0" err="1" smtClean="0"/>
              <a:t>hemokoagulace</a:t>
            </a:r>
            <a:r>
              <a:rPr lang="cs-CZ" altLang="cs-CZ" sz="2000" dirty="0" smtClean="0"/>
              <a:t> 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Dávkování 1–2x denně</a:t>
            </a:r>
          </a:p>
          <a:p>
            <a:pPr>
              <a:spcBef>
                <a:spcPct val="80000"/>
              </a:spcBef>
            </a:pPr>
            <a:r>
              <a:rPr lang="cs-CZ" altLang="cs-CZ" sz="2200" b="1" dirty="0" smtClean="0"/>
              <a:t>Nevýhody</a:t>
            </a:r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Parenterálně jen </a:t>
            </a:r>
            <a:r>
              <a:rPr lang="cs-CZ" altLang="cs-CZ" sz="2000" dirty="0" err="1" smtClean="0"/>
              <a:t>parekoxib</a:t>
            </a:r>
            <a:endParaRPr lang="cs-CZ" altLang="cs-CZ" sz="2000" dirty="0" smtClean="0"/>
          </a:p>
          <a:p>
            <a:pPr>
              <a:spcBef>
                <a:spcPct val="80000"/>
              </a:spcBef>
            </a:pPr>
            <a:r>
              <a:rPr lang="cs-CZ" altLang="cs-CZ" sz="1800" b="1" i="1" dirty="0" smtClean="0"/>
              <a:t>Poznámky</a:t>
            </a:r>
            <a:r>
              <a:rPr lang="cs-CZ" altLang="cs-CZ" sz="1800" i="1" dirty="0" smtClean="0"/>
              <a:t> </a:t>
            </a:r>
          </a:p>
          <a:p>
            <a:pPr lvl="1">
              <a:lnSpc>
                <a:spcPct val="100000"/>
              </a:lnSpc>
            </a:pPr>
            <a:r>
              <a:rPr lang="cs-CZ" altLang="cs-CZ" sz="1600" i="1" dirty="0" smtClean="0"/>
              <a:t>Vhodnější po ORL a endoskopických urologických operacích</a:t>
            </a:r>
          </a:p>
          <a:p>
            <a:pPr lvl="1">
              <a:lnSpc>
                <a:spcPct val="100000"/>
              </a:lnSpc>
            </a:pPr>
            <a:r>
              <a:rPr lang="cs-CZ" altLang="cs-CZ" sz="1600" i="1" dirty="0" err="1" smtClean="0"/>
              <a:t>Parekoxib</a:t>
            </a:r>
            <a:r>
              <a:rPr lang="cs-CZ" altLang="cs-CZ" sz="1600" i="1" dirty="0" smtClean="0"/>
              <a:t> má </a:t>
            </a:r>
            <a:r>
              <a:rPr lang="cs-CZ" altLang="cs-CZ" sz="1600" i="1" dirty="0" err="1" smtClean="0"/>
              <a:t>susp</a:t>
            </a:r>
            <a:r>
              <a:rPr lang="cs-CZ" altLang="cs-CZ" sz="1600" i="1" dirty="0" smtClean="0"/>
              <a:t>. </a:t>
            </a:r>
            <a:r>
              <a:rPr lang="cs-CZ" altLang="cs-CZ" sz="1600" i="1" dirty="0" err="1" smtClean="0"/>
              <a:t>prokoagulační</a:t>
            </a:r>
            <a:r>
              <a:rPr lang="cs-CZ" altLang="cs-CZ" sz="1600" i="1" dirty="0" smtClean="0"/>
              <a:t> účinky, je kontraindikován u pacientů po aortokoronárním bypassu, lze ho jinak podat i v premedikaci</a:t>
            </a:r>
          </a:p>
        </p:txBody>
      </p:sp>
    </p:spTree>
    <p:extLst>
      <p:ext uri="{BB962C8B-B14F-4D97-AF65-F5344CB8AC3E}">
        <p14:creationId xmlns:p14="http://schemas.microsoft.com/office/powerpoint/2010/main" val="37565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913" y="507113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Slabé </a:t>
            </a:r>
            <a:r>
              <a:rPr lang="cs-CZ" altLang="cs-CZ" dirty="0" err="1"/>
              <a:t>opioidy</a:t>
            </a:r>
            <a:r>
              <a:rPr lang="en-US" altLang="cs-CZ" dirty="0"/>
              <a:t> </a:t>
            </a:r>
            <a:br>
              <a:rPr lang="en-US" altLang="cs-CZ" dirty="0"/>
            </a:br>
            <a:r>
              <a:rPr lang="en-US" altLang="cs-CZ" sz="2000" dirty="0"/>
              <a:t>(</a:t>
            </a:r>
            <a:r>
              <a:rPr lang="it-IT" altLang="cs-CZ" sz="2000" dirty="0"/>
              <a:t>tramadol)</a:t>
            </a:r>
            <a:endParaRPr lang="cs-CZ" altLang="cs-CZ" sz="20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68913" y="1778646"/>
            <a:ext cx="8785225" cy="3607015"/>
          </a:xfrm>
        </p:spPr>
        <p:txBody>
          <a:bodyPr/>
          <a:lstStyle/>
          <a:p>
            <a:r>
              <a:rPr lang="cs-CZ" altLang="cs-CZ" sz="2000" b="1" dirty="0" smtClean="0"/>
              <a:t>Výhody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Dobrá biologická dostupnost z GIT</a:t>
            </a:r>
          </a:p>
          <a:p>
            <a:pPr lvl="1"/>
            <a:r>
              <a:rPr lang="cs-CZ" altLang="cs-CZ" sz="2000" dirty="0" smtClean="0"/>
              <a:t>Nezpůsobuje dechový útlum </a:t>
            </a:r>
          </a:p>
          <a:p>
            <a:pPr lvl="1"/>
            <a:r>
              <a:rPr lang="cs-CZ" altLang="cs-CZ" sz="2000" dirty="0" smtClean="0"/>
              <a:t>Využitelnost v dětském věku i v režimu PCA</a:t>
            </a:r>
          </a:p>
          <a:p>
            <a:pPr lvl="1"/>
            <a:r>
              <a:rPr lang="cs-CZ" altLang="cs-CZ" sz="2000" dirty="0" smtClean="0"/>
              <a:t>Celá řada aplikačních forem</a:t>
            </a:r>
          </a:p>
          <a:p>
            <a:pPr lvl="1"/>
            <a:r>
              <a:rPr lang="cs-CZ" altLang="cs-CZ" sz="2000" dirty="0" smtClean="0"/>
              <a:t>Použití není omezeno zákonnými překážkami</a:t>
            </a:r>
          </a:p>
          <a:p>
            <a:pPr>
              <a:spcBef>
                <a:spcPct val="80000"/>
              </a:spcBef>
            </a:pPr>
            <a:r>
              <a:rPr lang="cs-CZ" altLang="cs-CZ" sz="2000" b="1" dirty="0" smtClean="0"/>
              <a:t>Nevýhody</a:t>
            </a:r>
          </a:p>
          <a:p>
            <a:pPr lvl="1"/>
            <a:r>
              <a:rPr lang="cs-CZ" altLang="cs-CZ" sz="2000" dirty="0" smtClean="0"/>
              <a:t>Málo účinné analgetikum pro silnou akutní bolest</a:t>
            </a:r>
          </a:p>
          <a:p>
            <a:pPr lvl="1"/>
            <a:r>
              <a:rPr lang="cs-CZ" altLang="cs-CZ" sz="2000" dirty="0" smtClean="0"/>
              <a:t>Stropový efekt</a:t>
            </a:r>
          </a:p>
          <a:p>
            <a:pPr>
              <a:spcBef>
                <a:spcPct val="80000"/>
              </a:spcBef>
            </a:pPr>
            <a:r>
              <a:rPr lang="cs-CZ" altLang="cs-CZ" sz="2000" b="1" i="1" dirty="0" smtClean="0"/>
              <a:t>Poznámky</a:t>
            </a:r>
          </a:p>
          <a:p>
            <a:pPr lvl="1"/>
            <a:r>
              <a:rPr lang="cs-CZ" altLang="cs-CZ" sz="2000" i="1" dirty="0" smtClean="0"/>
              <a:t>Indikace je mírná a středně silná bolest, analgetikum vhodné pro jednodenní chirurgii</a:t>
            </a:r>
          </a:p>
          <a:p>
            <a:pPr lvl="1"/>
            <a:r>
              <a:rPr lang="cs-CZ" altLang="cs-CZ" sz="2000" i="1" dirty="0" smtClean="0"/>
              <a:t>U dětí – výraznější PONV</a:t>
            </a:r>
          </a:p>
        </p:txBody>
      </p:sp>
    </p:spTree>
    <p:extLst>
      <p:ext uri="{BB962C8B-B14F-4D97-AF65-F5344CB8AC3E}">
        <p14:creationId xmlns:p14="http://schemas.microsoft.com/office/powerpoint/2010/main" val="4412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0387" y="446330"/>
            <a:ext cx="8229600" cy="6334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Silné </a:t>
            </a:r>
            <a:r>
              <a:rPr lang="cs-CZ" altLang="cs-CZ" dirty="0" err="1"/>
              <a:t>opioidy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en-US" altLang="cs-CZ" sz="2000" dirty="0"/>
              <a:t>(</a:t>
            </a:r>
            <a:r>
              <a:rPr lang="it-IT" altLang="cs-CZ" sz="2000" dirty="0"/>
              <a:t>morfin, piritramid, fentanyl, sufentani</a:t>
            </a:r>
            <a:r>
              <a:rPr lang="cs-CZ" altLang="cs-CZ" sz="2000" dirty="0"/>
              <a:t>l</a:t>
            </a:r>
            <a:r>
              <a:rPr lang="it-IT" altLang="cs-CZ" sz="2000" dirty="0"/>
              <a:t>)</a:t>
            </a:r>
            <a:endParaRPr lang="cs-CZ" altLang="cs-CZ" sz="20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020387" y="1625600"/>
            <a:ext cx="8785225" cy="5073650"/>
          </a:xfrm>
        </p:spPr>
        <p:txBody>
          <a:bodyPr/>
          <a:lstStyle/>
          <a:p>
            <a:r>
              <a:rPr lang="cs-CZ" altLang="cs-CZ" sz="2200" b="1" dirty="0" smtClean="0"/>
              <a:t>Výhody</a:t>
            </a:r>
            <a:endParaRPr lang="en-US" altLang="cs-CZ" sz="2200" b="1" dirty="0" smtClean="0"/>
          </a:p>
          <a:p>
            <a:pPr lvl="1"/>
            <a:r>
              <a:rPr lang="cs-CZ" altLang="cs-CZ" sz="1900" dirty="0" smtClean="0"/>
              <a:t>Účinné u silných bolestí, není stropový efekt</a:t>
            </a:r>
          </a:p>
          <a:p>
            <a:pPr lvl="1"/>
            <a:r>
              <a:rPr lang="cs-CZ" altLang="cs-CZ" sz="1900" dirty="0" smtClean="0"/>
              <a:t>Relativně dobře prozkoumané se známými a předvídatelnými NÚ</a:t>
            </a:r>
          </a:p>
          <a:p>
            <a:pPr lvl="1"/>
            <a:r>
              <a:rPr lang="cs-CZ" altLang="cs-CZ" sz="1900" dirty="0" smtClean="0"/>
              <a:t>Široká paleta použití</a:t>
            </a:r>
          </a:p>
          <a:p>
            <a:pPr lvl="1"/>
            <a:r>
              <a:rPr lang="en-US" altLang="cs-CZ" sz="1900" dirty="0" smtClean="0"/>
              <a:t>R</a:t>
            </a:r>
            <a:r>
              <a:rPr lang="cs-CZ" altLang="cs-CZ" sz="1900" dirty="0" err="1" smtClean="0"/>
              <a:t>ůzné</a:t>
            </a:r>
            <a:r>
              <a:rPr lang="cs-CZ" altLang="cs-CZ" sz="1900" dirty="0" smtClean="0"/>
              <a:t> aplikační cesty</a:t>
            </a:r>
          </a:p>
          <a:p>
            <a:pPr>
              <a:spcBef>
                <a:spcPct val="80000"/>
              </a:spcBef>
            </a:pPr>
            <a:r>
              <a:rPr lang="cs-CZ" altLang="cs-CZ" sz="2200" b="1" dirty="0" smtClean="0"/>
              <a:t>Nevýhody</a:t>
            </a:r>
          </a:p>
          <a:p>
            <a:pPr lvl="1"/>
            <a:r>
              <a:rPr lang="cs-CZ" altLang="cs-CZ" sz="1900" dirty="0" smtClean="0"/>
              <a:t>Nežádoucí účinky</a:t>
            </a:r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CNS účinky, </a:t>
            </a:r>
            <a:r>
              <a:rPr lang="cs-CZ" altLang="cs-CZ" sz="1600" dirty="0" err="1" smtClean="0"/>
              <a:t>sedace</a:t>
            </a:r>
            <a:endParaRPr lang="cs-CZ" altLang="cs-CZ" sz="1600" dirty="0" smtClean="0"/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Nevolnost a zvracení</a:t>
            </a:r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Dechový útlum </a:t>
            </a:r>
            <a:r>
              <a:rPr lang="en-US" altLang="cs-CZ" sz="1600" dirty="0" smtClean="0"/>
              <a:t>(</a:t>
            </a:r>
            <a:r>
              <a:rPr lang="cs-CZ" altLang="cs-CZ" sz="1600" dirty="0" smtClean="0"/>
              <a:t>časná a pozdní dechová deprese</a:t>
            </a:r>
            <a:r>
              <a:rPr lang="en-US" altLang="cs-CZ" sz="1600" dirty="0" smtClean="0"/>
              <a:t>)</a:t>
            </a:r>
            <a:endParaRPr lang="cs-CZ" altLang="cs-CZ" sz="1600" dirty="0" smtClean="0"/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Retence moči</a:t>
            </a:r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Svědění kůže</a:t>
            </a:r>
          </a:p>
          <a:p>
            <a:pPr lvl="2">
              <a:spcBef>
                <a:spcPct val="10000"/>
              </a:spcBef>
            </a:pPr>
            <a:r>
              <a:rPr lang="cs-CZ" altLang="cs-CZ" sz="1600" dirty="0" smtClean="0"/>
              <a:t>Omezení střevní motility</a:t>
            </a:r>
          </a:p>
          <a:p>
            <a:pPr lvl="1"/>
            <a:r>
              <a:rPr lang="cs-CZ" altLang="cs-CZ" sz="1900" dirty="0" smtClean="0"/>
              <a:t>Nutnost sledování pacienta po dobu dle způsobu aplikace</a:t>
            </a:r>
          </a:p>
          <a:p>
            <a:pPr>
              <a:spcBef>
                <a:spcPct val="80000"/>
              </a:spcBef>
            </a:pPr>
            <a:r>
              <a:rPr lang="cs-CZ" altLang="cs-CZ" sz="1800" b="1" i="1" dirty="0" smtClean="0"/>
              <a:t>Poznámky</a:t>
            </a:r>
            <a:r>
              <a:rPr lang="cs-CZ" altLang="cs-CZ" sz="1800" i="1" dirty="0" smtClean="0"/>
              <a:t>:</a:t>
            </a:r>
            <a:r>
              <a:rPr lang="cs-CZ" altLang="cs-CZ" sz="1900" dirty="0" smtClean="0"/>
              <a:t> </a:t>
            </a:r>
            <a:r>
              <a:rPr lang="cs-CZ" altLang="cs-CZ" sz="1600" i="1" dirty="0" smtClean="0"/>
              <a:t>od použití </a:t>
            </a:r>
            <a:r>
              <a:rPr lang="cs-CZ" altLang="cs-CZ" sz="1600" i="1" dirty="0" err="1" smtClean="0"/>
              <a:t>petidinu</a:t>
            </a:r>
            <a:r>
              <a:rPr lang="cs-CZ" altLang="cs-CZ" sz="1600" i="1" dirty="0" smtClean="0"/>
              <a:t> se ustupuje; </a:t>
            </a:r>
            <a:r>
              <a:rPr lang="cs-CZ" altLang="cs-CZ" sz="1600" i="1" dirty="0" err="1" smtClean="0"/>
              <a:t>opioidy</a:t>
            </a:r>
            <a:r>
              <a:rPr lang="cs-CZ" altLang="cs-CZ" sz="1600" i="1" dirty="0" smtClean="0"/>
              <a:t> ne </a:t>
            </a:r>
            <a:r>
              <a:rPr lang="cs-CZ" altLang="cs-CZ" sz="1600" i="1" dirty="0" err="1" smtClean="0"/>
              <a:t>i.m</a:t>
            </a:r>
            <a:r>
              <a:rPr lang="cs-CZ" altLang="cs-CZ" sz="16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5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82732" y="379037"/>
            <a:ext cx="10753200" cy="451576"/>
          </a:xfrm>
        </p:spPr>
        <p:txBody>
          <a:bodyPr/>
          <a:lstStyle/>
          <a:p>
            <a:r>
              <a:rPr lang="cs-CZ" altLang="cs-CZ" dirty="0" smtClean="0"/>
              <a:t>Málo bolestivé výkony</a:t>
            </a:r>
            <a:br>
              <a:rPr lang="cs-CZ" altLang="cs-CZ" dirty="0" smtClean="0"/>
            </a:br>
            <a:r>
              <a:rPr lang="en-US" altLang="cs-CZ" sz="1600" dirty="0" smtClean="0"/>
              <a:t>(</a:t>
            </a:r>
            <a:r>
              <a:rPr lang="en-US" altLang="cs-CZ" sz="1600" dirty="0" err="1" smtClean="0"/>
              <a:t>artroskopie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endoskopické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urologické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výkony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malé</a:t>
            </a:r>
            <a:r>
              <a:rPr lang="en-US" altLang="cs-CZ" sz="1600" dirty="0" smtClean="0"/>
              <a:t> gyn. </a:t>
            </a:r>
            <a:r>
              <a:rPr lang="en-US" altLang="cs-CZ" sz="1600" dirty="0" err="1" smtClean="0"/>
              <a:t>výkony</a:t>
            </a:r>
            <a:r>
              <a:rPr lang="en-US" altLang="cs-CZ" sz="1600" dirty="0" smtClean="0"/>
              <a:t>,</a:t>
            </a:r>
            <a:r>
              <a:rPr lang="cs-CZ" altLang="cs-CZ" sz="1600" dirty="0" smtClean="0"/>
              <a:t/>
            </a:r>
            <a:br>
              <a:rPr lang="cs-CZ" altLang="cs-CZ" sz="1600" dirty="0" smtClean="0"/>
            </a:b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povrchní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kožní</a:t>
            </a:r>
            <a:r>
              <a:rPr lang="en-US" altLang="cs-CZ" sz="1600" dirty="0" smtClean="0"/>
              <a:t> op., </a:t>
            </a:r>
            <a:r>
              <a:rPr lang="cs-CZ" altLang="cs-CZ" sz="1600" dirty="0" smtClean="0"/>
              <a:t>malé </a:t>
            </a:r>
            <a:r>
              <a:rPr lang="en-US" altLang="cs-CZ" sz="1600" dirty="0" err="1" smtClean="0"/>
              <a:t>výkony</a:t>
            </a:r>
            <a:r>
              <a:rPr lang="en-US" altLang="cs-CZ" sz="1600" dirty="0" smtClean="0"/>
              <a:t> v ORL)</a:t>
            </a:r>
            <a:endParaRPr lang="cs-CZ" altLang="cs-CZ" sz="16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882732" y="2146515"/>
            <a:ext cx="8820150" cy="3663492"/>
          </a:xfrm>
        </p:spPr>
        <p:txBody>
          <a:bodyPr/>
          <a:lstStyle/>
          <a:p>
            <a:r>
              <a:rPr lang="cs-CZ" altLang="cs-CZ" sz="2200" b="1" dirty="0" err="1" smtClean="0"/>
              <a:t>Peroperačně</a:t>
            </a:r>
            <a:endParaRPr lang="cs-CZ" altLang="cs-CZ" sz="2200" b="1" dirty="0" smtClean="0"/>
          </a:p>
          <a:p>
            <a:pPr lvl="1">
              <a:spcBef>
                <a:spcPct val="10000"/>
              </a:spcBef>
            </a:pPr>
            <a:r>
              <a:rPr lang="cs-CZ" altLang="cs-CZ" sz="2000" dirty="0" err="1" smtClean="0"/>
              <a:t>Neopioidní</a:t>
            </a:r>
            <a:r>
              <a:rPr lang="cs-CZ" altLang="cs-CZ" sz="2000" dirty="0" smtClean="0"/>
              <a:t> analgetika</a:t>
            </a:r>
            <a:r>
              <a:rPr lang="cs-CZ" altLang="cs-CZ" sz="2000" dirty="0" smtClean="0">
                <a:solidFill>
                  <a:srgbClr val="FF3399"/>
                </a:solidFill>
              </a:rPr>
              <a:t> </a:t>
            </a:r>
            <a:r>
              <a:rPr lang="cs-CZ" altLang="cs-CZ" sz="2000" dirty="0" smtClean="0"/>
              <a:t>+ event. krátkodobě účinné </a:t>
            </a:r>
            <a:r>
              <a:rPr lang="cs-CZ" altLang="cs-CZ" sz="2000" dirty="0" err="1" smtClean="0"/>
              <a:t>opioidy</a:t>
            </a:r>
            <a:r>
              <a:rPr lang="cs-CZ" altLang="cs-CZ" sz="2000" dirty="0" smtClean="0"/>
              <a:t> během CA</a:t>
            </a:r>
          </a:p>
          <a:p>
            <a:pPr lvl="2">
              <a:spcBef>
                <a:spcPct val="15000"/>
              </a:spcBef>
            </a:pPr>
            <a:r>
              <a:rPr lang="cs-CZ" altLang="cs-CZ" sz="1600" dirty="0" smtClean="0"/>
              <a:t>Paracetamol 1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nebo </a:t>
            </a:r>
            <a:r>
              <a:rPr lang="cs-CZ" altLang="cs-CZ" sz="1600" dirty="0" err="1" smtClean="0"/>
              <a:t>metamizol</a:t>
            </a:r>
            <a:r>
              <a:rPr lang="cs-CZ" altLang="cs-CZ" sz="1600" dirty="0" smtClean="0"/>
              <a:t> 1-2,5 g v infuzi </a:t>
            </a:r>
          </a:p>
          <a:p>
            <a:pPr lvl="1"/>
            <a:r>
              <a:rPr lang="cs-CZ" altLang="cs-CZ" sz="2000" dirty="0" smtClean="0"/>
              <a:t>Infiltrace rány LA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 smtClean="0"/>
              <a:t>Pooperačně</a:t>
            </a:r>
          </a:p>
          <a:p>
            <a:pPr lvl="1">
              <a:spcBef>
                <a:spcPct val="10000"/>
              </a:spcBef>
            </a:pPr>
            <a:r>
              <a:rPr lang="cs-CZ" altLang="cs-CZ" sz="2000" dirty="0" err="1" smtClean="0"/>
              <a:t>Neopioidní</a:t>
            </a:r>
            <a:r>
              <a:rPr lang="cs-CZ" altLang="cs-CZ" sz="2000" dirty="0" smtClean="0"/>
              <a:t> analgetika</a:t>
            </a:r>
            <a:endParaRPr lang="en-US" altLang="cs-CZ" dirty="0" smtClean="0">
              <a:solidFill>
                <a:schemeClr val="accent2"/>
              </a:solidFill>
            </a:endParaRPr>
          </a:p>
          <a:p>
            <a:pPr lvl="2">
              <a:spcBef>
                <a:spcPct val="15000"/>
              </a:spcBef>
            </a:pPr>
            <a:r>
              <a:rPr lang="en-US" altLang="cs-CZ" sz="1600" dirty="0" smtClean="0"/>
              <a:t>Paracetamol 4x1 g </a:t>
            </a:r>
            <a:r>
              <a:rPr lang="en-US" altLang="cs-CZ" sz="1600" dirty="0" err="1" smtClean="0"/>
              <a:t>i.v.</a:t>
            </a:r>
            <a:endParaRPr lang="en-US" altLang="cs-CZ" sz="1600" dirty="0" smtClean="0"/>
          </a:p>
          <a:p>
            <a:pPr lvl="2">
              <a:spcBef>
                <a:spcPct val="15000"/>
              </a:spcBef>
            </a:pPr>
            <a:r>
              <a:rPr lang="cs-CZ" altLang="cs-CZ" sz="1600" dirty="0" err="1" smtClean="0"/>
              <a:t>Metamizol</a:t>
            </a:r>
            <a:r>
              <a:rPr lang="cs-CZ" altLang="cs-CZ" sz="1600" dirty="0" smtClean="0"/>
              <a:t> 1</a:t>
            </a:r>
            <a:r>
              <a:rPr lang="en-US" altLang="cs-CZ" sz="1600" dirty="0" smtClean="0"/>
              <a:t>-2,5 </a:t>
            </a:r>
            <a:r>
              <a:rPr lang="cs-CZ" altLang="cs-CZ" sz="1600" dirty="0" smtClean="0"/>
              <a:t>g v F1/1 100 ml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 </a:t>
            </a:r>
            <a:r>
              <a:rPr lang="en-US" altLang="cs-CZ" sz="1600" dirty="0" smtClean="0"/>
              <a:t>3x</a:t>
            </a:r>
            <a:r>
              <a:rPr lang="cs-CZ" altLang="cs-CZ" sz="1600" dirty="0" smtClean="0"/>
              <a:t> </a:t>
            </a:r>
            <a:r>
              <a:rPr lang="en-US" altLang="cs-CZ" sz="1600" dirty="0" err="1" smtClean="0"/>
              <a:t>denn</a:t>
            </a:r>
            <a:r>
              <a:rPr lang="cs-CZ" altLang="cs-CZ" sz="1600" dirty="0" smtClean="0"/>
              <a:t>ě </a:t>
            </a:r>
            <a:r>
              <a:rPr lang="en-US" altLang="cs-CZ" sz="1600" dirty="0" smtClean="0"/>
              <a:t>(max. 5</a:t>
            </a:r>
            <a:r>
              <a:rPr lang="cs-CZ" altLang="cs-CZ" sz="1600" dirty="0" smtClean="0"/>
              <a:t> </a:t>
            </a:r>
            <a:r>
              <a:rPr lang="en-US" altLang="cs-CZ" sz="1600" dirty="0" smtClean="0"/>
              <a:t>g de</a:t>
            </a:r>
            <a:r>
              <a:rPr lang="cs-CZ" altLang="cs-CZ" sz="1600" dirty="0" smtClean="0"/>
              <a:t>n</a:t>
            </a:r>
            <a:r>
              <a:rPr lang="en-US" altLang="cs-CZ" sz="1600" dirty="0" smtClean="0"/>
              <a:t>n</a:t>
            </a:r>
            <a:r>
              <a:rPr lang="cs-CZ" altLang="cs-CZ" sz="1600" dirty="0" smtClean="0"/>
              <a:t>ě</a:t>
            </a:r>
            <a:r>
              <a:rPr lang="en-US" altLang="cs-CZ" sz="1600" dirty="0" smtClean="0"/>
              <a:t>)</a:t>
            </a:r>
            <a:endParaRPr lang="cs-CZ" altLang="cs-CZ" sz="1600" dirty="0" smtClean="0"/>
          </a:p>
          <a:p>
            <a:pPr lvl="1"/>
            <a:r>
              <a:rPr lang="cs-CZ" altLang="cs-CZ" sz="2000" dirty="0" smtClean="0"/>
              <a:t>Co nejdříve léky </a:t>
            </a:r>
            <a:r>
              <a:rPr lang="cs-CZ" altLang="cs-CZ" sz="2000" dirty="0" err="1" smtClean="0"/>
              <a:t>p.o</a:t>
            </a:r>
            <a:r>
              <a:rPr lang="cs-CZ" altLang="cs-CZ" sz="2000" dirty="0" smtClean="0"/>
              <a:t>.</a:t>
            </a:r>
          </a:p>
          <a:p>
            <a:pPr lvl="2">
              <a:spcBef>
                <a:spcPct val="15000"/>
              </a:spcBef>
            </a:pPr>
            <a:r>
              <a:rPr lang="cs-CZ" altLang="cs-CZ" sz="1600" dirty="0" smtClean="0"/>
              <a:t>Paracetamol 4x1 g + </a:t>
            </a:r>
            <a:r>
              <a:rPr lang="cs-CZ" altLang="cs-CZ" sz="1600" dirty="0" err="1" smtClean="0"/>
              <a:t>diklofenak</a:t>
            </a:r>
            <a:r>
              <a:rPr lang="cs-CZ" altLang="cs-CZ" sz="1600" dirty="0" smtClean="0"/>
              <a:t> 2x75 mg (ibuprofen 3x800 mg)</a:t>
            </a:r>
          </a:p>
          <a:p>
            <a:pPr lvl="2">
              <a:spcBef>
                <a:spcPct val="15000"/>
              </a:spcBef>
            </a:pPr>
            <a:r>
              <a:rPr lang="cs-CZ" altLang="cs-CZ" sz="1600" dirty="0" smtClean="0"/>
              <a:t>Paracetamol 4x1 g + </a:t>
            </a:r>
            <a:r>
              <a:rPr lang="cs-CZ" altLang="cs-CZ" sz="1600" dirty="0" err="1" smtClean="0"/>
              <a:t>tramadol</a:t>
            </a:r>
            <a:r>
              <a:rPr lang="cs-CZ" altLang="cs-CZ" sz="1600" dirty="0" smtClean="0"/>
              <a:t> 50-100 mg  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 smtClean="0"/>
              <a:t>Při nedostatečné analgezii</a:t>
            </a:r>
          </a:p>
          <a:p>
            <a:pPr lvl="1">
              <a:spcBef>
                <a:spcPct val="10000"/>
              </a:spcBef>
            </a:pPr>
            <a:r>
              <a:rPr lang="en-US" altLang="cs-CZ" sz="2000" dirty="0" err="1" smtClean="0"/>
              <a:t>Siln</a:t>
            </a:r>
            <a:r>
              <a:rPr lang="cs-CZ" altLang="cs-CZ" sz="2000" dirty="0" smtClean="0"/>
              <a:t>ý </a:t>
            </a:r>
            <a:r>
              <a:rPr lang="cs-CZ" altLang="cs-CZ" sz="2000" dirty="0" err="1" smtClean="0"/>
              <a:t>opioid</a:t>
            </a:r>
            <a:endParaRPr lang="en-US" altLang="cs-CZ" sz="2000" dirty="0" smtClean="0"/>
          </a:p>
          <a:p>
            <a:pPr lvl="2">
              <a:spcBef>
                <a:spcPct val="15000"/>
              </a:spcBef>
            </a:pPr>
            <a:r>
              <a:rPr lang="cs-CZ" altLang="cs-CZ" sz="1600" dirty="0" smtClean="0"/>
              <a:t>Piritramid 15 mg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., morfin 5-10 mg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., případně </a:t>
            </a:r>
            <a:r>
              <a:rPr lang="cs-CZ" altLang="cs-CZ" sz="1600" dirty="0" err="1" smtClean="0"/>
              <a:t>petidin</a:t>
            </a:r>
            <a:r>
              <a:rPr lang="cs-CZ" altLang="cs-CZ" sz="1600" dirty="0" smtClean="0"/>
              <a:t> 50–100 mg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73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Středně bolestivé výkony </a:t>
            </a:r>
            <a:br>
              <a:rPr lang="cs-CZ" altLang="cs-CZ" smtClean="0"/>
            </a:br>
            <a:r>
              <a:rPr lang="en-US" altLang="cs-CZ" sz="1600" smtClean="0"/>
              <a:t>(LACHE</a:t>
            </a:r>
            <a:r>
              <a:rPr lang="cs-CZ" altLang="cs-CZ" sz="1600" smtClean="0"/>
              <a:t>, v</a:t>
            </a:r>
            <a:r>
              <a:rPr lang="en-US" altLang="cs-CZ" sz="1600" smtClean="0"/>
              <a:t>ideotorakoskopie</a:t>
            </a:r>
            <a:r>
              <a:rPr lang="cs-CZ" altLang="cs-CZ" sz="1600" smtClean="0"/>
              <a:t>,  t</a:t>
            </a:r>
            <a:r>
              <a:rPr lang="en-US" altLang="cs-CZ" sz="1600" smtClean="0"/>
              <a:t>říselná kýla</a:t>
            </a:r>
            <a:r>
              <a:rPr lang="cs-CZ" altLang="cs-CZ" sz="1600" smtClean="0"/>
              <a:t>, h</a:t>
            </a:r>
            <a:r>
              <a:rPr lang="en-US" altLang="cs-CZ" sz="1600" smtClean="0"/>
              <a:t>ysterektomie</a:t>
            </a:r>
            <a:r>
              <a:rPr lang="cs-CZ" altLang="cs-CZ" sz="1600" smtClean="0"/>
              <a:t>,</a:t>
            </a:r>
            <a:r>
              <a:rPr lang="en-US" altLang="cs-CZ" sz="1600" smtClean="0"/>
              <a:t/>
            </a:r>
            <a:br>
              <a:rPr lang="en-US" altLang="cs-CZ" sz="1600" smtClean="0"/>
            </a:br>
            <a:r>
              <a:rPr lang="cs-CZ" altLang="cs-CZ" sz="1600" smtClean="0"/>
              <a:t>a</a:t>
            </a:r>
            <a:r>
              <a:rPr lang="en-US" altLang="cs-CZ" sz="1600" smtClean="0"/>
              <a:t>blace prsu</a:t>
            </a:r>
            <a:r>
              <a:rPr lang="cs-CZ" altLang="cs-CZ" sz="1600" smtClean="0"/>
              <a:t>, o</a:t>
            </a:r>
            <a:r>
              <a:rPr lang="en-US" altLang="cs-CZ" sz="1600" smtClean="0"/>
              <a:t>perace strumy</a:t>
            </a:r>
            <a:r>
              <a:rPr lang="cs-CZ" altLang="cs-CZ" sz="1600" smtClean="0"/>
              <a:t>, o</a:t>
            </a:r>
            <a:r>
              <a:rPr lang="en-US" altLang="cs-CZ" sz="1600" smtClean="0"/>
              <a:t>perace plotének</a:t>
            </a:r>
            <a:r>
              <a:rPr lang="cs-CZ" altLang="cs-CZ" sz="1600" smtClean="0"/>
              <a:t>, k</a:t>
            </a:r>
            <a:r>
              <a:rPr lang="en-US" altLang="cs-CZ" sz="1600" smtClean="0"/>
              <a:t>olektomie)</a:t>
            </a:r>
            <a:endParaRPr lang="cs-CZ" altLang="cs-CZ" sz="16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2395323"/>
            <a:ext cx="8964612" cy="5184775"/>
          </a:xfrm>
        </p:spPr>
        <p:txBody>
          <a:bodyPr/>
          <a:lstStyle/>
          <a:p>
            <a:pPr marL="177800" indent="-177800"/>
            <a:r>
              <a:rPr lang="cs-CZ" altLang="cs-CZ" sz="2200" b="1" dirty="0" err="1" smtClean="0"/>
              <a:t>Peroperačně</a:t>
            </a:r>
            <a:endParaRPr lang="cs-CZ" altLang="cs-CZ" sz="2200" b="1" dirty="0" smtClean="0"/>
          </a:p>
          <a:p>
            <a:pPr marL="622300" lvl="1" indent="-265113">
              <a:spcBef>
                <a:spcPct val="10000"/>
              </a:spcBef>
            </a:pPr>
            <a:r>
              <a:rPr lang="cs-CZ" altLang="cs-CZ" sz="1900" dirty="0" err="1" smtClean="0"/>
              <a:t>Opioidy</a:t>
            </a:r>
            <a:r>
              <a:rPr lang="cs-CZ" altLang="cs-CZ" sz="1900" dirty="0" smtClean="0"/>
              <a:t> během CA + event. </a:t>
            </a:r>
            <a:r>
              <a:rPr lang="cs-CZ" altLang="cs-CZ" sz="1900" dirty="0" err="1" smtClean="0"/>
              <a:t>neopioidní</a:t>
            </a:r>
            <a:r>
              <a:rPr lang="cs-CZ" altLang="cs-CZ" sz="1900" dirty="0" smtClean="0"/>
              <a:t> analgetika </a:t>
            </a:r>
          </a:p>
          <a:p>
            <a:pPr marL="1079500" lvl="2" indent="-266700">
              <a:spcBef>
                <a:spcPct val="15000"/>
              </a:spcBef>
            </a:pPr>
            <a:r>
              <a:rPr lang="cs-CZ" altLang="cs-CZ" sz="1600" dirty="0" smtClean="0"/>
              <a:t>Paracetamol 1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nebo </a:t>
            </a:r>
            <a:r>
              <a:rPr lang="cs-CZ" altLang="cs-CZ" sz="1600" dirty="0" err="1" smtClean="0"/>
              <a:t>metamizol</a:t>
            </a:r>
            <a:r>
              <a:rPr lang="cs-CZ" altLang="cs-CZ" sz="1600" dirty="0" smtClean="0"/>
              <a:t> 1 - 2,5 g v infuzi </a:t>
            </a:r>
          </a:p>
          <a:p>
            <a:pPr marL="622300" lvl="1" indent="-265113"/>
            <a:r>
              <a:rPr lang="cs-CZ" altLang="cs-CZ" sz="1900" dirty="0" smtClean="0"/>
              <a:t>Infiltrace rány LA</a:t>
            </a:r>
          </a:p>
          <a:p>
            <a:pPr marL="177800" indent="-177800">
              <a:spcBef>
                <a:spcPct val="50000"/>
              </a:spcBef>
            </a:pPr>
            <a:r>
              <a:rPr lang="cs-CZ" altLang="cs-CZ" sz="2200" b="1" dirty="0" smtClean="0"/>
              <a:t>Pooperačně</a:t>
            </a:r>
          </a:p>
          <a:p>
            <a:pPr marL="622300" lvl="1" indent="-265113">
              <a:spcBef>
                <a:spcPct val="10000"/>
              </a:spcBef>
            </a:pPr>
            <a:r>
              <a:rPr lang="cs-CZ" altLang="cs-CZ" sz="1900" dirty="0" smtClean="0"/>
              <a:t>Dvojkombinace </a:t>
            </a:r>
            <a:r>
              <a:rPr lang="cs-CZ" altLang="cs-CZ" sz="1900" dirty="0" err="1" smtClean="0"/>
              <a:t>neopioidních</a:t>
            </a:r>
            <a:r>
              <a:rPr lang="cs-CZ" altLang="cs-CZ" sz="1900" dirty="0" smtClean="0"/>
              <a:t> analgetik a slabých </a:t>
            </a:r>
            <a:r>
              <a:rPr lang="cs-CZ" altLang="cs-CZ" sz="1900" dirty="0" err="1" smtClean="0"/>
              <a:t>opioidů</a:t>
            </a:r>
            <a:endParaRPr lang="cs-CZ" altLang="cs-CZ" sz="1900" dirty="0" smtClean="0"/>
          </a:p>
          <a:p>
            <a:pPr marL="1079500" lvl="2" indent="-266700">
              <a:spcBef>
                <a:spcPct val="15000"/>
              </a:spcBef>
            </a:pPr>
            <a:r>
              <a:rPr lang="cs-CZ" altLang="cs-CZ" sz="1600" dirty="0" smtClean="0"/>
              <a:t>Paracetamol 1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nebo </a:t>
            </a:r>
            <a:r>
              <a:rPr lang="cs-CZ" altLang="cs-CZ" sz="1600" dirty="0" err="1" smtClean="0"/>
              <a:t>p.r</a:t>
            </a:r>
            <a:r>
              <a:rPr lang="cs-CZ" altLang="cs-CZ" sz="1600" dirty="0" smtClean="0"/>
              <a:t>. 4xdenně + </a:t>
            </a:r>
            <a:r>
              <a:rPr lang="cs-CZ" altLang="cs-CZ" sz="1600" dirty="0" err="1" smtClean="0"/>
              <a:t>tramadol</a:t>
            </a:r>
            <a:r>
              <a:rPr lang="cs-CZ" altLang="cs-CZ" sz="1600" dirty="0" smtClean="0"/>
              <a:t> 50-100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mg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.,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 4xdenně</a:t>
            </a:r>
          </a:p>
          <a:p>
            <a:pPr marL="1079500" lvl="2" indent="-266700">
              <a:spcBef>
                <a:spcPct val="15000"/>
              </a:spcBef>
            </a:pPr>
            <a:r>
              <a:rPr lang="cs-CZ" altLang="cs-CZ" sz="1600" dirty="0" err="1" smtClean="0"/>
              <a:t>Metamizol</a:t>
            </a:r>
            <a:r>
              <a:rPr lang="cs-CZ" altLang="cs-CZ" sz="1600" dirty="0" smtClean="0"/>
              <a:t> 1-2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3xdenně </a:t>
            </a:r>
            <a:r>
              <a:rPr lang="en-US" altLang="cs-CZ" sz="1600" dirty="0" smtClean="0"/>
              <a:t>(max. 5 g/den) </a:t>
            </a:r>
            <a:r>
              <a:rPr lang="cs-CZ" altLang="cs-CZ" sz="1600" dirty="0" smtClean="0"/>
              <a:t>+ </a:t>
            </a:r>
            <a:r>
              <a:rPr lang="cs-CZ" altLang="cs-CZ" sz="1600" dirty="0" err="1" smtClean="0"/>
              <a:t>tramadol</a:t>
            </a:r>
            <a:r>
              <a:rPr lang="cs-CZ" altLang="cs-CZ" sz="1600" dirty="0" smtClean="0"/>
              <a:t> 50-100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mg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.,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 4xdenně</a:t>
            </a:r>
          </a:p>
          <a:p>
            <a:pPr marL="622300" lvl="1" indent="-265113"/>
            <a:r>
              <a:rPr lang="cs-CZ" altLang="cs-CZ" sz="1900" dirty="0" smtClean="0"/>
              <a:t>Podle možností postupně přejít na </a:t>
            </a:r>
            <a:r>
              <a:rPr lang="cs-CZ" altLang="cs-CZ" sz="1900" dirty="0" err="1" smtClean="0"/>
              <a:t>p.o</a:t>
            </a:r>
            <a:r>
              <a:rPr lang="cs-CZ" altLang="cs-CZ" sz="1900" dirty="0" smtClean="0"/>
              <a:t>. formy analgetik </a:t>
            </a:r>
          </a:p>
          <a:p>
            <a:pPr marL="177800" indent="-177800">
              <a:spcBef>
                <a:spcPct val="50000"/>
              </a:spcBef>
            </a:pPr>
            <a:r>
              <a:rPr lang="cs-CZ" altLang="cs-CZ" sz="2200" b="1" dirty="0" smtClean="0"/>
              <a:t>Při nedostatečné analgezii</a:t>
            </a:r>
          </a:p>
          <a:p>
            <a:pPr marL="622300" lvl="1" indent="-265113">
              <a:spcBef>
                <a:spcPct val="10000"/>
              </a:spcBef>
            </a:pPr>
            <a:r>
              <a:rPr lang="cs-CZ" altLang="cs-CZ" sz="1900" dirty="0" smtClean="0"/>
              <a:t>Nahradit </a:t>
            </a:r>
            <a:r>
              <a:rPr lang="cs-CZ" altLang="cs-CZ" sz="1900" dirty="0" err="1" smtClean="0"/>
              <a:t>tramadol</a:t>
            </a:r>
            <a:r>
              <a:rPr lang="cs-CZ" altLang="cs-CZ" sz="1900" dirty="0" smtClean="0"/>
              <a:t> silným </a:t>
            </a:r>
            <a:r>
              <a:rPr lang="cs-CZ" altLang="cs-CZ" sz="1900" dirty="0" err="1" smtClean="0"/>
              <a:t>opioidem</a:t>
            </a:r>
            <a:r>
              <a:rPr lang="cs-CZ" altLang="cs-CZ" sz="1900" dirty="0" smtClean="0"/>
              <a:t> </a:t>
            </a:r>
            <a:r>
              <a:rPr lang="en-US" altLang="cs-CZ" sz="1900" dirty="0" smtClean="0"/>
              <a:t>(p</a:t>
            </a:r>
            <a:r>
              <a:rPr lang="cs-CZ" altLang="cs-CZ" sz="1900" dirty="0" err="1" smtClean="0"/>
              <a:t>řípadně</a:t>
            </a:r>
            <a:r>
              <a:rPr lang="cs-CZ" altLang="cs-CZ" sz="1900" dirty="0" smtClean="0"/>
              <a:t> jako u rozsáhlých op</a:t>
            </a:r>
            <a:r>
              <a:rPr lang="en-US" altLang="cs-CZ" sz="1900" dirty="0" smtClean="0"/>
              <a:t>.)</a:t>
            </a:r>
            <a:endParaRPr lang="cs-CZ" altLang="cs-CZ" sz="1900" dirty="0" smtClean="0"/>
          </a:p>
          <a:p>
            <a:pPr marL="1079500" lvl="2" indent="-266700">
              <a:spcBef>
                <a:spcPct val="15000"/>
              </a:spcBef>
            </a:pPr>
            <a:r>
              <a:rPr lang="cs-CZ" altLang="cs-CZ" sz="1600" dirty="0" smtClean="0"/>
              <a:t>Např. morfin 10mg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 6x denně, piritramid 7,5-15 mg </a:t>
            </a:r>
            <a:r>
              <a:rPr lang="cs-CZ" altLang="cs-CZ" sz="1600" dirty="0" err="1" smtClean="0"/>
              <a:t>s.c</a:t>
            </a:r>
            <a:r>
              <a:rPr lang="cs-CZ" altLang="cs-CZ" sz="1600" dirty="0" smtClean="0"/>
              <a:t>. nebo </a:t>
            </a:r>
            <a:r>
              <a:rPr lang="cs-CZ" altLang="cs-CZ" sz="1600" dirty="0" err="1" smtClean="0"/>
              <a:t>i.v</a:t>
            </a:r>
            <a:r>
              <a:rPr lang="cs-CZ" altLang="cs-CZ" sz="1600" dirty="0" smtClean="0"/>
              <a:t>. 4x denně</a:t>
            </a:r>
          </a:p>
        </p:txBody>
      </p:sp>
    </p:spTree>
    <p:extLst>
      <p:ext uri="{BB962C8B-B14F-4D97-AF65-F5344CB8AC3E}">
        <p14:creationId xmlns:p14="http://schemas.microsoft.com/office/powerpoint/2010/main" val="13322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9686" y="553742"/>
            <a:ext cx="8713787" cy="6334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dirty="0"/>
              <a:t>Velmi bolestivé výkony</a:t>
            </a:r>
            <a:r>
              <a:rPr lang="cs-CZ" altLang="cs-CZ" sz="2800" dirty="0">
                <a:solidFill>
                  <a:srgbClr val="A51607"/>
                </a:solidFill>
              </a:rPr>
              <a:t> </a:t>
            </a:r>
            <a:br>
              <a:rPr lang="cs-CZ" altLang="cs-CZ" sz="2800" dirty="0">
                <a:solidFill>
                  <a:srgbClr val="A51607"/>
                </a:solidFill>
              </a:rPr>
            </a:br>
            <a:r>
              <a:rPr lang="en-US" altLang="cs-CZ" sz="1800" dirty="0"/>
              <a:t>(</a:t>
            </a:r>
            <a:r>
              <a:rPr lang="en-US" altLang="cs-CZ" sz="1800" dirty="0" err="1"/>
              <a:t>otevřená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torakotomie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břišní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výkony</a:t>
            </a:r>
            <a:r>
              <a:rPr lang="en-US" altLang="cs-CZ" sz="1800" dirty="0"/>
              <a:t> v </a:t>
            </a:r>
            <a:r>
              <a:rPr lang="en-US" altLang="cs-CZ" sz="1800" dirty="0" err="1"/>
              <a:t>epigastriu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totální</a:t>
            </a:r>
            <a:r>
              <a:rPr lang="en-US" altLang="cs-CZ" sz="1800" dirty="0"/>
              <a:t/>
            </a:r>
            <a:br>
              <a:rPr lang="en-US" altLang="cs-CZ" sz="1800" dirty="0"/>
            </a:br>
            <a:r>
              <a:rPr lang="en-US" altLang="cs-CZ" sz="1800" dirty="0" err="1"/>
              <a:t>náhrady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kolenního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kloubu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nefrektomie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operace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skolióz</a:t>
            </a:r>
            <a:r>
              <a:rPr lang="en-US" altLang="cs-CZ" sz="1800" dirty="0"/>
              <a:t>)</a:t>
            </a:r>
            <a:endParaRPr lang="cs-CZ" altLang="cs-CZ" sz="18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759686" y="2351143"/>
            <a:ext cx="8642350" cy="3739692"/>
          </a:xfrm>
        </p:spPr>
        <p:txBody>
          <a:bodyPr/>
          <a:lstStyle/>
          <a:p>
            <a:r>
              <a:rPr lang="cs-CZ" altLang="cs-CZ" sz="2200" b="1" dirty="0" smtClean="0"/>
              <a:t>Předoperačně</a:t>
            </a:r>
          </a:p>
          <a:p>
            <a:pPr lvl="1"/>
            <a:r>
              <a:rPr lang="en-US" altLang="cs-CZ" sz="2000" dirty="0" smtClean="0"/>
              <a:t>Z</a:t>
            </a:r>
            <a:r>
              <a:rPr lang="cs-CZ" altLang="cs-CZ" sz="2000" dirty="0" err="1" smtClean="0"/>
              <a:t>avedení</a:t>
            </a:r>
            <a:r>
              <a:rPr lang="cs-CZ" altLang="cs-CZ" sz="2000" dirty="0" smtClean="0"/>
              <a:t> katetru k příslušným nervovým strukturám</a:t>
            </a:r>
            <a:r>
              <a:rPr lang="en-US" altLang="cs-CZ" sz="2000" dirty="0" smtClean="0"/>
              <a:t> (</a:t>
            </a:r>
            <a:r>
              <a:rPr lang="en-US" altLang="cs-CZ" sz="2000" dirty="0" err="1" smtClean="0"/>
              <a:t>pokud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lze</a:t>
            </a:r>
            <a:r>
              <a:rPr lang="en-US" altLang="cs-CZ" sz="2000" dirty="0" smtClean="0"/>
              <a:t>)</a:t>
            </a:r>
            <a:endParaRPr lang="cs-CZ" altLang="cs-CZ" sz="2000" dirty="0" smtClean="0"/>
          </a:p>
          <a:p>
            <a:pPr>
              <a:spcBef>
                <a:spcPct val="60000"/>
              </a:spcBef>
            </a:pPr>
            <a:r>
              <a:rPr lang="cs-CZ" altLang="cs-CZ" sz="2200" b="1" dirty="0" err="1" smtClean="0"/>
              <a:t>Peroperačně</a:t>
            </a:r>
            <a:endParaRPr lang="cs-CZ" altLang="cs-CZ" sz="2200" b="1" dirty="0" smtClean="0"/>
          </a:p>
          <a:p>
            <a:pPr lvl="1">
              <a:lnSpc>
                <a:spcPct val="100000"/>
              </a:lnSpc>
            </a:pPr>
            <a:r>
              <a:rPr lang="cs-CZ" altLang="cs-CZ" sz="2000" dirty="0" smtClean="0"/>
              <a:t>Kombinace CA s RA </a:t>
            </a:r>
            <a:endParaRPr lang="en-US" altLang="cs-CZ" sz="2000" dirty="0" smtClean="0"/>
          </a:p>
          <a:p>
            <a:pPr lvl="2">
              <a:lnSpc>
                <a:spcPct val="100000"/>
              </a:lnSpc>
            </a:pPr>
            <a:r>
              <a:rPr lang="en-US" altLang="cs-CZ" sz="1700" dirty="0" smtClean="0"/>
              <a:t>O</a:t>
            </a:r>
            <a:r>
              <a:rPr lang="cs-CZ" altLang="cs-CZ" sz="1700" dirty="0" smtClean="0"/>
              <a:t>d začátku operace</a:t>
            </a:r>
            <a:endParaRPr lang="en-US" altLang="cs-CZ" sz="1700" dirty="0" smtClean="0"/>
          </a:p>
          <a:p>
            <a:pPr lvl="2">
              <a:lnSpc>
                <a:spcPct val="100000"/>
              </a:lnSpc>
            </a:pPr>
            <a:r>
              <a:rPr lang="en-US" altLang="cs-CZ" sz="1700" dirty="0" smtClean="0"/>
              <a:t>P</a:t>
            </a:r>
            <a:r>
              <a:rPr lang="cs-CZ" altLang="cs-CZ" sz="1700" dirty="0" err="1" smtClean="0"/>
              <a:t>řed</a:t>
            </a:r>
            <a:r>
              <a:rPr lang="cs-CZ" altLang="cs-CZ" sz="1700" dirty="0" smtClean="0"/>
              <a:t> koncem výkonu </a:t>
            </a:r>
            <a:r>
              <a:rPr lang="en-US" altLang="cs-CZ" sz="1700" dirty="0" smtClean="0"/>
              <a:t>(</a:t>
            </a:r>
            <a:r>
              <a:rPr lang="cs-CZ" altLang="cs-CZ" sz="1700" dirty="0" smtClean="0"/>
              <a:t>při riziku </a:t>
            </a:r>
            <a:r>
              <a:rPr lang="cs-CZ" altLang="cs-CZ" sz="1700" dirty="0" err="1" smtClean="0"/>
              <a:t>hemodynamické</a:t>
            </a:r>
            <a:r>
              <a:rPr lang="cs-CZ" altLang="cs-CZ" sz="1700" dirty="0" smtClean="0"/>
              <a:t> nestability během op.</a:t>
            </a:r>
            <a:r>
              <a:rPr lang="en-US" altLang="cs-CZ" sz="1700" dirty="0" smtClean="0"/>
              <a:t>)</a:t>
            </a:r>
            <a:r>
              <a:rPr lang="cs-CZ" altLang="cs-CZ" sz="1800" dirty="0" smtClean="0"/>
              <a:t> </a:t>
            </a:r>
          </a:p>
          <a:p>
            <a:pPr lvl="1">
              <a:lnSpc>
                <a:spcPct val="100000"/>
              </a:lnSpc>
            </a:pPr>
            <a:r>
              <a:rPr lang="en-US" altLang="cs-CZ" sz="2000" dirty="0" smtClean="0"/>
              <a:t>D</a:t>
            </a:r>
            <a:r>
              <a:rPr lang="cs-CZ" altLang="cs-CZ" sz="2000" dirty="0" err="1" smtClean="0"/>
              <a:t>oplňovaná</a:t>
            </a:r>
            <a:r>
              <a:rPr lang="cs-CZ" altLang="cs-CZ" sz="2000" dirty="0" smtClean="0"/>
              <a:t> anestezie využívající silné </a:t>
            </a:r>
            <a:r>
              <a:rPr lang="cs-CZ" altLang="cs-CZ" sz="2000" dirty="0" err="1" smtClean="0"/>
              <a:t>opioidy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(</a:t>
            </a:r>
            <a:r>
              <a:rPr lang="en-US" altLang="cs-CZ" sz="2000" dirty="0" err="1" smtClean="0"/>
              <a:t>pouze</a:t>
            </a:r>
            <a:r>
              <a:rPr lang="en-US" altLang="cs-CZ" sz="2000" dirty="0" smtClean="0"/>
              <a:t> CA)</a:t>
            </a:r>
          </a:p>
          <a:p>
            <a:pPr lvl="2">
              <a:lnSpc>
                <a:spcPct val="100000"/>
              </a:lnSpc>
            </a:pPr>
            <a:r>
              <a:rPr lang="en-US" altLang="cs-CZ" sz="1700" dirty="0" smtClean="0"/>
              <a:t>P</a:t>
            </a:r>
            <a:r>
              <a:rPr lang="cs-CZ" altLang="cs-CZ" sz="1700" dirty="0" err="1" smtClean="0"/>
              <a:t>řed</a:t>
            </a:r>
            <a:r>
              <a:rPr lang="cs-CZ" altLang="cs-CZ" sz="1700" dirty="0" smtClean="0"/>
              <a:t> koncem operace lze</a:t>
            </a:r>
            <a:r>
              <a:rPr lang="cs-CZ" altLang="cs-CZ" sz="1700" dirty="0" smtClean="0">
                <a:solidFill>
                  <a:srgbClr val="333333"/>
                </a:solidFill>
              </a:rPr>
              <a:t> </a:t>
            </a:r>
            <a:r>
              <a:rPr lang="cs-CZ" altLang="cs-CZ" sz="1700" dirty="0" smtClean="0"/>
              <a:t>paracetamol 1 g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 nebo </a:t>
            </a:r>
            <a:r>
              <a:rPr lang="cs-CZ" altLang="cs-CZ" sz="1700" dirty="0" err="1" smtClean="0"/>
              <a:t>metamizol</a:t>
            </a:r>
            <a:r>
              <a:rPr lang="cs-CZ" altLang="cs-CZ" sz="1700" dirty="0" smtClean="0"/>
              <a:t> 1 g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</a:t>
            </a:r>
            <a:endParaRPr lang="en-US" altLang="cs-CZ" sz="1700" dirty="0" smtClean="0"/>
          </a:p>
          <a:p>
            <a:pPr lvl="2">
              <a:lnSpc>
                <a:spcPct val="100000"/>
              </a:lnSpc>
            </a:pPr>
            <a:r>
              <a:rPr lang="cs-CZ" altLang="cs-CZ" sz="1700" dirty="0" smtClean="0"/>
              <a:t>Při podávání krátkodobě účinkujících </a:t>
            </a:r>
            <a:r>
              <a:rPr lang="cs-CZ" altLang="cs-CZ" sz="1700" dirty="0" err="1" smtClean="0"/>
              <a:t>opioidů</a:t>
            </a:r>
            <a:r>
              <a:rPr lang="cs-CZ" altLang="cs-CZ" sz="1700" dirty="0" smtClean="0"/>
              <a:t> během CA (</a:t>
            </a:r>
            <a:r>
              <a:rPr lang="cs-CZ" altLang="cs-CZ" sz="1700" dirty="0" err="1" smtClean="0"/>
              <a:t>remifentanil</a:t>
            </a:r>
            <a:r>
              <a:rPr lang="cs-CZ" altLang="cs-CZ" sz="1700" dirty="0" smtClean="0"/>
              <a:t>, </a:t>
            </a:r>
            <a:r>
              <a:rPr lang="cs-CZ" altLang="cs-CZ" sz="1700" dirty="0" err="1" smtClean="0"/>
              <a:t>alfentanil</a:t>
            </a:r>
            <a:r>
              <a:rPr lang="cs-CZ" altLang="cs-CZ" sz="1700" dirty="0" smtClean="0"/>
              <a:t>) podat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 středně dlouhodobý </a:t>
            </a:r>
            <a:r>
              <a:rPr lang="cs-CZ" altLang="cs-CZ" sz="1700" dirty="0" err="1" smtClean="0"/>
              <a:t>opioid</a:t>
            </a:r>
            <a:r>
              <a:rPr lang="cs-CZ" altLang="cs-CZ" sz="1700" dirty="0" smtClean="0"/>
              <a:t> (</a:t>
            </a:r>
            <a:r>
              <a:rPr lang="cs-CZ" altLang="cs-CZ" sz="1700" dirty="0" err="1" smtClean="0"/>
              <a:t>fentanyl</a:t>
            </a:r>
            <a:r>
              <a:rPr lang="cs-CZ" altLang="cs-CZ" sz="1700" dirty="0" smtClean="0"/>
              <a:t> 50-100 </a:t>
            </a:r>
            <a:r>
              <a:rPr lang="cs-CZ" altLang="cs-CZ" sz="1700" dirty="0" err="1" smtClean="0"/>
              <a:t>μg</a:t>
            </a:r>
            <a:r>
              <a:rPr lang="cs-CZ" altLang="cs-CZ" sz="1700" dirty="0" smtClean="0"/>
              <a:t>, </a:t>
            </a:r>
            <a:r>
              <a:rPr lang="cs-CZ" altLang="cs-CZ" sz="1700" dirty="0" err="1" smtClean="0"/>
              <a:t>sufentanil</a:t>
            </a:r>
            <a:r>
              <a:rPr lang="cs-CZ" altLang="cs-CZ" sz="1700" dirty="0" smtClean="0"/>
              <a:t> 5-15 </a:t>
            </a:r>
            <a:r>
              <a:rPr lang="cs-CZ" altLang="cs-CZ" sz="1700" dirty="0" err="1" smtClean="0"/>
              <a:t>μg</a:t>
            </a:r>
            <a:r>
              <a:rPr lang="cs-CZ" altLang="cs-CZ" sz="1700" dirty="0" smtClean="0"/>
              <a:t>), nebo dlouhodobý </a:t>
            </a:r>
            <a:r>
              <a:rPr lang="cs-CZ" altLang="cs-CZ" sz="1700" dirty="0" err="1" smtClean="0"/>
              <a:t>opioid</a:t>
            </a:r>
            <a:r>
              <a:rPr lang="cs-CZ" altLang="cs-CZ" sz="1700" dirty="0" smtClean="0">
                <a:solidFill>
                  <a:srgbClr val="333333"/>
                </a:solidFill>
              </a:rPr>
              <a:t> </a:t>
            </a:r>
            <a:r>
              <a:rPr lang="cs-CZ" altLang="cs-CZ" sz="1700" dirty="0" smtClean="0"/>
              <a:t>(morfin, piritramid)</a:t>
            </a:r>
            <a:endParaRPr lang="en-US" altLang="cs-CZ" sz="1700" dirty="0" smtClean="0"/>
          </a:p>
          <a:p>
            <a:pPr lvl="1">
              <a:lnSpc>
                <a:spcPct val="100000"/>
              </a:lnSpc>
            </a:pPr>
            <a:r>
              <a:rPr lang="en-US" altLang="cs-CZ" sz="2000" dirty="0" err="1" smtClean="0"/>
              <a:t>Vyu</a:t>
            </a:r>
            <a:r>
              <a:rPr lang="cs-CZ" altLang="cs-CZ" sz="2000" dirty="0" smtClean="0"/>
              <a:t>žití techniky s nižší pooperační bolestivostí</a:t>
            </a:r>
            <a:endParaRPr lang="en-US" altLang="cs-CZ" sz="2000" dirty="0" smtClean="0"/>
          </a:p>
          <a:p>
            <a:pPr lvl="2"/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664340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40797" y="475457"/>
            <a:ext cx="9144000" cy="633412"/>
          </a:xfrm>
        </p:spPr>
        <p:txBody>
          <a:bodyPr/>
          <a:lstStyle/>
          <a:p>
            <a:r>
              <a:rPr lang="en-US" altLang="cs-CZ" sz="2800" dirty="0" err="1" smtClean="0"/>
              <a:t>Velmi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bolestiv</a:t>
            </a:r>
            <a:r>
              <a:rPr lang="cs-CZ" altLang="cs-CZ" sz="2800" dirty="0" smtClean="0"/>
              <a:t>é výkony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740797" y="1526288"/>
            <a:ext cx="8856663" cy="4851265"/>
          </a:xfrm>
        </p:spPr>
        <p:txBody>
          <a:bodyPr/>
          <a:lstStyle/>
          <a:p>
            <a:pPr marL="180975" indent="-180975"/>
            <a:r>
              <a:rPr lang="cs-CZ" altLang="cs-CZ" sz="2200" b="1" dirty="0" smtClean="0"/>
              <a:t>Pooperačně</a:t>
            </a:r>
          </a:p>
          <a:p>
            <a:pPr marL="625475" lvl="1" indent="-265113">
              <a:lnSpc>
                <a:spcPct val="100000"/>
              </a:lnSpc>
            </a:pPr>
            <a:r>
              <a:rPr lang="cs-CZ" altLang="cs-CZ" b="1" i="1" dirty="0" smtClean="0"/>
              <a:t>Při RA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b="1" dirty="0" smtClean="0"/>
              <a:t>Využít zavedený katetr </a:t>
            </a:r>
            <a:r>
              <a:rPr lang="cs-CZ" altLang="cs-CZ" sz="1700" dirty="0" smtClean="0"/>
              <a:t>k pooperační analgezii 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dirty="0" smtClean="0"/>
              <a:t>Při </a:t>
            </a:r>
            <a:r>
              <a:rPr lang="cs-CZ" altLang="cs-CZ" sz="1700" dirty="0" err="1" smtClean="0"/>
              <a:t>dyskomfortu</a:t>
            </a:r>
            <a:r>
              <a:rPr lang="cs-CZ" altLang="cs-CZ" sz="1700" dirty="0" smtClean="0"/>
              <a:t> lze </a:t>
            </a:r>
            <a:r>
              <a:rPr lang="cs-CZ" altLang="cs-CZ" sz="1700" b="1" dirty="0" smtClean="0"/>
              <a:t>kombinovat </a:t>
            </a:r>
            <a:r>
              <a:rPr lang="cs-CZ" altLang="cs-CZ" sz="1700" dirty="0" smtClean="0"/>
              <a:t>s paracetamolem 4x1g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., </a:t>
            </a:r>
            <a:r>
              <a:rPr lang="cs-CZ" altLang="cs-CZ" sz="1700" dirty="0" err="1" smtClean="0"/>
              <a:t>p.o</a:t>
            </a:r>
            <a:r>
              <a:rPr lang="cs-CZ" altLang="cs-CZ" sz="1700" dirty="0" smtClean="0"/>
              <a:t>. nebo </a:t>
            </a:r>
            <a:r>
              <a:rPr lang="cs-CZ" altLang="cs-CZ" sz="1700" dirty="0" err="1" smtClean="0"/>
              <a:t>parekoxibem</a:t>
            </a:r>
            <a:r>
              <a:rPr lang="cs-CZ" altLang="cs-CZ" sz="1700" dirty="0" smtClean="0"/>
              <a:t> 2x40 mg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., případně </a:t>
            </a:r>
            <a:r>
              <a:rPr lang="cs-CZ" altLang="cs-CZ" sz="1700" dirty="0" err="1" smtClean="0"/>
              <a:t>celekoxibem</a:t>
            </a:r>
            <a:r>
              <a:rPr lang="cs-CZ" altLang="cs-CZ" sz="1700" dirty="0" smtClean="0"/>
              <a:t> 2x100 mg</a:t>
            </a:r>
          </a:p>
          <a:p>
            <a:pPr marL="625475" lvl="1" indent="-265113">
              <a:lnSpc>
                <a:spcPct val="100000"/>
              </a:lnSpc>
            </a:pPr>
            <a:r>
              <a:rPr lang="cs-CZ" altLang="cs-CZ" b="1" i="1" dirty="0" smtClean="0"/>
              <a:t>Při systémové analgezii</a:t>
            </a:r>
            <a:endParaRPr lang="cs-CZ" altLang="cs-CZ" sz="2000" b="1" i="1" dirty="0" smtClean="0"/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b="1" dirty="0" smtClean="0"/>
              <a:t>Silné </a:t>
            </a:r>
            <a:r>
              <a:rPr lang="cs-CZ" altLang="cs-CZ" sz="1700" b="1" dirty="0" err="1" smtClean="0"/>
              <a:t>opioidy</a:t>
            </a:r>
            <a:r>
              <a:rPr lang="cs-CZ" altLang="cs-CZ" sz="1700" b="1" dirty="0" smtClean="0"/>
              <a:t>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 titračně jako bolus, např. morfin 5-10 mg, piritramid 7,5-15 mg nebo kontinuálně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., např. </a:t>
            </a:r>
            <a:r>
              <a:rPr lang="cs-CZ" altLang="cs-CZ" sz="1700" dirty="0" err="1" smtClean="0"/>
              <a:t>sufentanil</a:t>
            </a:r>
            <a:r>
              <a:rPr lang="cs-CZ" altLang="cs-CZ" sz="1700" dirty="0" smtClean="0"/>
              <a:t> od 0,25 </a:t>
            </a:r>
            <a:r>
              <a:rPr lang="cs-CZ" altLang="cs-CZ" sz="1700" dirty="0" err="1" smtClean="0"/>
              <a:t>μg</a:t>
            </a:r>
            <a:r>
              <a:rPr lang="cs-CZ" altLang="cs-CZ" sz="1700" dirty="0" smtClean="0"/>
              <a:t>/kg/h, piritramid od 1 mg/h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b="1" dirty="0" smtClean="0"/>
              <a:t>Kombinovat </a:t>
            </a:r>
            <a:r>
              <a:rPr lang="cs-CZ" altLang="cs-CZ" sz="1700" dirty="0" err="1" smtClean="0"/>
              <a:t>opioidy</a:t>
            </a:r>
            <a:r>
              <a:rPr lang="cs-CZ" altLang="cs-CZ" sz="1700" dirty="0" smtClean="0"/>
              <a:t> s NSAID a </a:t>
            </a:r>
            <a:r>
              <a:rPr lang="cs-CZ" altLang="cs-CZ" sz="1700" dirty="0" err="1" smtClean="0"/>
              <a:t>neopioidními</a:t>
            </a:r>
            <a:r>
              <a:rPr lang="cs-CZ" altLang="cs-CZ" sz="1700" dirty="0" smtClean="0"/>
              <a:t> analgetiky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b="1" dirty="0" smtClean="0"/>
              <a:t>PCA </a:t>
            </a:r>
            <a:r>
              <a:rPr lang="cs-CZ" altLang="cs-CZ" sz="1700" dirty="0" smtClean="0"/>
              <a:t>(morfin: bolus 0,5-2,5 mg, </a:t>
            </a:r>
            <a:r>
              <a:rPr lang="cs-CZ" altLang="cs-CZ" sz="1700" dirty="0" err="1" smtClean="0"/>
              <a:t>bezp</a:t>
            </a:r>
            <a:r>
              <a:rPr lang="cs-CZ" altLang="cs-CZ" sz="1700" dirty="0" smtClean="0"/>
              <a:t>. interval 5-10 min., </a:t>
            </a:r>
            <a:r>
              <a:rPr lang="cs-CZ" altLang="cs-CZ" sz="1700" dirty="0" err="1" smtClean="0"/>
              <a:t>fentanyl</a:t>
            </a:r>
            <a:r>
              <a:rPr lang="cs-CZ" altLang="cs-CZ" sz="1700" dirty="0" smtClean="0"/>
              <a:t> 50–100 </a:t>
            </a:r>
            <a:r>
              <a:rPr lang="cs-CZ" altLang="cs-CZ" sz="1700" dirty="0" smtClean="0">
                <a:sym typeface="Symbol" panose="05050102010706020507" pitchFamily="18" charset="2"/>
              </a:rPr>
              <a:t></a:t>
            </a:r>
            <a:r>
              <a:rPr lang="cs-CZ" altLang="cs-CZ" sz="1700" dirty="0" smtClean="0"/>
              <a:t>g, bezpečnostní interval 3-10 min, </a:t>
            </a:r>
            <a:r>
              <a:rPr lang="cs-CZ" altLang="cs-CZ" sz="1700" dirty="0" err="1" smtClean="0"/>
              <a:t>sufentanil</a:t>
            </a:r>
            <a:r>
              <a:rPr lang="cs-CZ" altLang="cs-CZ" sz="1700" dirty="0" smtClean="0"/>
              <a:t> 25-50 </a:t>
            </a:r>
            <a:r>
              <a:rPr lang="cs-CZ" altLang="cs-CZ" sz="1700" dirty="0" smtClean="0">
                <a:sym typeface="Symbol" panose="05050102010706020507" pitchFamily="18" charset="2"/>
              </a:rPr>
              <a:t></a:t>
            </a:r>
            <a:r>
              <a:rPr lang="cs-CZ" altLang="cs-CZ" sz="1700" dirty="0" smtClean="0"/>
              <a:t>g, </a:t>
            </a:r>
            <a:r>
              <a:rPr lang="cs-CZ" altLang="cs-CZ" sz="1700" dirty="0" err="1" smtClean="0"/>
              <a:t>bezp</a:t>
            </a:r>
            <a:r>
              <a:rPr lang="cs-CZ" altLang="cs-CZ" sz="1700" dirty="0" smtClean="0"/>
              <a:t>. interval 3-10 min)</a:t>
            </a:r>
            <a:endParaRPr lang="cs-CZ" altLang="cs-CZ" sz="1800" b="1" dirty="0" smtClean="0"/>
          </a:p>
          <a:p>
            <a:pPr marL="180975" indent="-180975">
              <a:spcBef>
                <a:spcPct val="50000"/>
              </a:spcBef>
            </a:pPr>
            <a:r>
              <a:rPr lang="cs-CZ" altLang="cs-CZ" sz="2200" b="1" dirty="0" smtClean="0"/>
              <a:t>Při nedostatečné analgezii</a:t>
            </a:r>
          </a:p>
          <a:p>
            <a:pPr marL="625475" lvl="1" indent="-265113">
              <a:lnSpc>
                <a:spcPct val="100000"/>
              </a:lnSpc>
            </a:pPr>
            <a:r>
              <a:rPr lang="cs-CZ" altLang="cs-CZ" b="1" i="1" dirty="0" smtClean="0"/>
              <a:t>Při RA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dirty="0" smtClean="0"/>
              <a:t>Podání bolusu a navýšení dávky do katetru </a:t>
            </a:r>
          </a:p>
          <a:p>
            <a:pPr marL="625475" lvl="1" indent="-265113">
              <a:lnSpc>
                <a:spcPct val="100000"/>
              </a:lnSpc>
            </a:pPr>
            <a:r>
              <a:rPr lang="cs-CZ" altLang="cs-CZ" b="1" i="1" dirty="0" smtClean="0"/>
              <a:t>Při systémové analgezii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dirty="0" smtClean="0"/>
              <a:t>Titrační bolusové podání silného </a:t>
            </a:r>
            <a:r>
              <a:rPr lang="cs-CZ" altLang="cs-CZ" sz="1700" dirty="0" err="1" smtClean="0"/>
              <a:t>opioidu</a:t>
            </a:r>
            <a:r>
              <a:rPr lang="cs-CZ" altLang="cs-CZ" sz="1700" dirty="0" smtClean="0"/>
              <a:t> </a:t>
            </a:r>
            <a:r>
              <a:rPr lang="cs-CZ" altLang="cs-CZ" sz="1700" dirty="0" err="1" smtClean="0"/>
              <a:t>i.v</a:t>
            </a:r>
            <a:r>
              <a:rPr lang="cs-CZ" altLang="cs-CZ" sz="1700" dirty="0" smtClean="0"/>
              <a:t>.</a:t>
            </a:r>
          </a:p>
          <a:p>
            <a:pPr marL="1077913" lvl="2" indent="-273050">
              <a:lnSpc>
                <a:spcPct val="100000"/>
              </a:lnSpc>
            </a:pPr>
            <a:r>
              <a:rPr lang="cs-CZ" altLang="cs-CZ" sz="1700" dirty="0" smtClean="0"/>
              <a:t>Případně přidat k </a:t>
            </a:r>
            <a:r>
              <a:rPr lang="cs-CZ" altLang="cs-CZ" sz="1700" dirty="0" err="1" smtClean="0"/>
              <a:t>syst</a:t>
            </a:r>
            <a:r>
              <a:rPr lang="cs-CZ" altLang="cs-CZ" sz="1700" dirty="0" smtClean="0"/>
              <a:t>. </a:t>
            </a:r>
            <a:r>
              <a:rPr lang="cs-CZ" altLang="cs-CZ" sz="1700" dirty="0" err="1" smtClean="0"/>
              <a:t>opioidu</a:t>
            </a:r>
            <a:r>
              <a:rPr lang="cs-CZ" altLang="cs-CZ" sz="1700" dirty="0" smtClean="0"/>
              <a:t> kontinuálně </a:t>
            </a:r>
            <a:r>
              <a:rPr lang="cs-CZ" altLang="cs-CZ" sz="1700" dirty="0" err="1" smtClean="0"/>
              <a:t>ketamin</a:t>
            </a:r>
            <a:r>
              <a:rPr lang="cs-CZ" altLang="cs-CZ" sz="1700" dirty="0" smtClean="0"/>
              <a:t> 1-2 mg/kg/den</a:t>
            </a:r>
          </a:p>
        </p:txBody>
      </p:sp>
    </p:spTree>
    <p:extLst>
      <p:ext uri="{BB962C8B-B14F-4D97-AF65-F5344CB8AC3E}">
        <p14:creationId xmlns:p14="http://schemas.microsoft.com/office/powerpoint/2010/main" val="2537050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Analgezie u dětí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200" b="1" smtClean="0"/>
              <a:t>C</a:t>
            </a:r>
            <a:r>
              <a:rPr lang="cs-CZ" altLang="cs-CZ" sz="2200" b="1" smtClean="0"/>
              <a:t>íle analgezie u dětí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/>
              <a:t>Eliminace pooperační bolesti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/>
              <a:t>Eliminace perioperačního stresu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/>
              <a:t>Minimalizace negativní paměťové stopy</a:t>
            </a:r>
          </a:p>
          <a:p>
            <a:pPr>
              <a:spcBef>
                <a:spcPct val="80000"/>
              </a:spcBef>
            </a:pPr>
            <a:r>
              <a:rPr lang="cs-CZ" altLang="cs-CZ" sz="2200" b="1" smtClean="0"/>
              <a:t>Správné zvládnutí pooperační bolesti vyžaduje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/>
              <a:t>Premedikaci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/>
              <a:t>Pohovor s rodiči a </a:t>
            </a:r>
            <a:r>
              <a:rPr lang="en-US" altLang="cs-CZ" sz="2000" smtClean="0"/>
              <a:t>p</a:t>
            </a:r>
            <a:r>
              <a:rPr lang="cs-CZ" altLang="cs-CZ" sz="2000" smtClean="0"/>
              <a:t>řípadně i dítětem</a:t>
            </a:r>
          </a:p>
          <a:p>
            <a:pPr>
              <a:spcBef>
                <a:spcPct val="80000"/>
              </a:spcBef>
            </a:pPr>
            <a:r>
              <a:rPr lang="cs-CZ" altLang="cs-CZ" sz="2200" b="1" smtClean="0"/>
              <a:t>Obdobné léky jako u dospělých pacientů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>
                <a:solidFill>
                  <a:schemeClr val="tx2"/>
                </a:solidFill>
              </a:rPr>
              <a:t>Dávkování podle tělesné hmotnosti</a:t>
            </a:r>
          </a:p>
          <a:p>
            <a:pPr lvl="1">
              <a:spcBef>
                <a:spcPct val="25000"/>
              </a:spcBef>
            </a:pPr>
            <a:r>
              <a:rPr lang="cs-CZ" altLang="cs-CZ" sz="2000" smtClean="0">
                <a:solidFill>
                  <a:schemeClr val="tx2"/>
                </a:solidFill>
              </a:rPr>
              <a:t>Třeba respektovat některé odlišnosti</a:t>
            </a:r>
          </a:p>
          <a:p>
            <a:pPr lvl="1"/>
            <a:endParaRPr lang="cs-CZ" altLang="cs-CZ" sz="200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Analgezie u dětí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476887"/>
            <a:ext cx="8893175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200" b="1" dirty="0"/>
              <a:t>Odlišnosti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/>
              <a:t>Kontraindikovány salicyláty – </a:t>
            </a:r>
            <a:r>
              <a:rPr lang="cs-CZ" altLang="cs-CZ" b="1" dirty="0" err="1"/>
              <a:t>Reyeův</a:t>
            </a:r>
            <a:r>
              <a:rPr lang="cs-CZ" altLang="cs-CZ" b="1" dirty="0"/>
              <a:t> syndrom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/>
              <a:t>Paracetamol</a:t>
            </a:r>
            <a:r>
              <a:rPr lang="cs-CZ" altLang="cs-CZ" dirty="0"/>
              <a:t> </a:t>
            </a:r>
            <a:r>
              <a:rPr lang="en-US" altLang="cs-CZ" dirty="0"/>
              <a:t>-</a:t>
            </a:r>
            <a:r>
              <a:rPr lang="cs-CZ" altLang="cs-CZ" dirty="0"/>
              <a:t> bez věkového omezení,</a:t>
            </a:r>
            <a:r>
              <a:rPr lang="cs-CZ" altLang="cs-CZ" dirty="0">
                <a:solidFill>
                  <a:srgbClr val="FF0066"/>
                </a:solidFill>
              </a:rPr>
              <a:t> </a:t>
            </a:r>
            <a:r>
              <a:rPr lang="cs-CZ" altLang="cs-CZ" dirty="0"/>
              <a:t>dávkování se výrazně liší podle věk</a:t>
            </a:r>
            <a:r>
              <a:rPr lang="en-US" altLang="cs-CZ" dirty="0"/>
              <a:t>u</a:t>
            </a:r>
            <a:endParaRPr lang="cs-CZ" altLang="cs-CZ" dirty="0"/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/>
              <a:t>Ibuprofen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cs-CZ" altLang="cs-CZ" dirty="0"/>
              <a:t>doporučeno používat od 3 měsíců věku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 err="1"/>
              <a:t>Tramadol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cs-CZ" altLang="cs-CZ" dirty="0"/>
              <a:t>zvyšuje frekvenci PONV, používat od 1 roku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 err="1"/>
              <a:t>Ketamin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cs-CZ" altLang="cs-CZ" dirty="0"/>
              <a:t>v </a:t>
            </a:r>
            <a:r>
              <a:rPr lang="cs-CZ" altLang="cs-CZ" dirty="0" err="1"/>
              <a:t>analg</a:t>
            </a:r>
            <a:r>
              <a:rPr lang="cs-CZ" altLang="cs-CZ" dirty="0"/>
              <a:t>. dávce bez </a:t>
            </a:r>
            <a:r>
              <a:rPr lang="cs-CZ" altLang="cs-CZ" dirty="0" err="1"/>
              <a:t>psychomimetických</a:t>
            </a:r>
            <a:r>
              <a:rPr lang="cs-CZ" altLang="cs-CZ" dirty="0"/>
              <a:t> účinků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 err="1"/>
              <a:t>Opioidy</a:t>
            </a:r>
            <a:r>
              <a:rPr lang="cs-CZ" altLang="cs-CZ" dirty="0"/>
              <a:t> 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Možno podávat, jen pokud je možno řešit komplikace, včetně UPV 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Po celou dobu podávání nutná monitorace vitálních funkcí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Podávání </a:t>
            </a:r>
            <a:r>
              <a:rPr lang="cs-CZ" altLang="cs-CZ" sz="1600" dirty="0" err="1"/>
              <a:t>opioidů</a:t>
            </a:r>
            <a:r>
              <a:rPr lang="cs-CZ" altLang="cs-CZ" sz="1600" dirty="0"/>
              <a:t> v bolusech se nedoporučuje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Od </a:t>
            </a:r>
            <a:r>
              <a:rPr lang="cs-CZ" altLang="cs-CZ" sz="1600" dirty="0" err="1"/>
              <a:t>petidinu</a:t>
            </a:r>
            <a:r>
              <a:rPr lang="cs-CZ" altLang="cs-CZ" sz="1600" dirty="0"/>
              <a:t> a piritramidu se ustupuje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Morfin – u všech věkových skupin </a:t>
            </a:r>
          </a:p>
          <a:p>
            <a:pPr lvl="2" indent="-220663" fontAlgn="auto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defRPr/>
            </a:pPr>
            <a:r>
              <a:rPr lang="cs-CZ" altLang="cs-CZ" sz="1600" dirty="0"/>
              <a:t>K </a:t>
            </a:r>
            <a:r>
              <a:rPr lang="cs-CZ" altLang="cs-CZ" sz="1600" dirty="0" err="1"/>
              <a:t>antagonizaci</a:t>
            </a:r>
            <a:r>
              <a:rPr lang="cs-CZ" altLang="cs-CZ" sz="1600" dirty="0"/>
              <a:t> NÚ </a:t>
            </a:r>
            <a:r>
              <a:rPr lang="cs-CZ" altLang="cs-CZ" sz="1600" dirty="0" err="1"/>
              <a:t>opioidů</a:t>
            </a:r>
            <a:r>
              <a:rPr lang="cs-CZ" altLang="cs-CZ" sz="1600" dirty="0"/>
              <a:t> lze podat </a:t>
            </a:r>
            <a:r>
              <a:rPr lang="cs-CZ" altLang="cs-CZ" sz="1600" dirty="0" err="1"/>
              <a:t>naloxon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titrovaně</a:t>
            </a:r>
            <a:r>
              <a:rPr lang="cs-CZ" altLang="cs-CZ" sz="1600" dirty="0"/>
              <a:t> do 10 </a:t>
            </a:r>
            <a:r>
              <a:rPr lang="cs-CZ" altLang="cs-CZ" sz="1600" dirty="0" err="1"/>
              <a:t>μg</a:t>
            </a:r>
            <a:r>
              <a:rPr lang="cs-CZ" altLang="cs-CZ" sz="1600" dirty="0"/>
              <a:t>/kg </a:t>
            </a:r>
            <a:r>
              <a:rPr lang="cs-CZ" altLang="cs-CZ" sz="1600" dirty="0" err="1"/>
              <a:t>i.v</a:t>
            </a:r>
            <a:r>
              <a:rPr lang="cs-CZ" altLang="cs-CZ" sz="1600" dirty="0"/>
              <a:t>.</a:t>
            </a:r>
          </a:p>
          <a:p>
            <a:pPr marL="777875" lvl="1" indent="-320675" fontAlgn="auto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b="1" dirty="0" err="1"/>
              <a:t>Koxiby</a:t>
            </a:r>
            <a:r>
              <a:rPr lang="cs-CZ" altLang="cs-CZ" dirty="0"/>
              <a:t> </a:t>
            </a:r>
            <a:r>
              <a:rPr lang="en-US" altLang="cs-CZ" dirty="0"/>
              <a:t>- </a:t>
            </a:r>
            <a:r>
              <a:rPr lang="en-US" altLang="cs-CZ" dirty="0" err="1"/>
              <a:t>nedostatek</a:t>
            </a:r>
            <a:r>
              <a:rPr lang="cs-CZ" altLang="cs-CZ" dirty="0"/>
              <a:t> zkušeností zejména </a:t>
            </a:r>
            <a:r>
              <a:rPr lang="en-US" altLang="cs-CZ" dirty="0"/>
              <a:t>u </a:t>
            </a:r>
            <a:r>
              <a:rPr lang="cs-CZ" altLang="cs-CZ" dirty="0"/>
              <a:t>malý</a:t>
            </a:r>
            <a:r>
              <a:rPr lang="en-US" altLang="cs-CZ" dirty="0" err="1"/>
              <a:t>ch</a:t>
            </a:r>
            <a:r>
              <a:rPr lang="cs-CZ" altLang="cs-CZ" dirty="0"/>
              <a:t> </a:t>
            </a:r>
            <a:r>
              <a:rPr lang="en-US" altLang="cs-CZ" dirty="0"/>
              <a:t>d</a:t>
            </a:r>
            <a:r>
              <a:rPr lang="cs-CZ" altLang="cs-CZ" dirty="0" err="1"/>
              <a:t>ětí</a:t>
            </a:r>
            <a:endParaRPr lang="cs-CZ" altLang="cs-CZ" dirty="0"/>
          </a:p>
          <a:p>
            <a:pPr marL="777875" lvl="1" indent="-320675"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altLang="cs-CZ" dirty="0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0417175" y="6597650"/>
            <a:ext cx="144463" cy="144463"/>
          </a:xfrm>
          <a:prstGeom prst="plus">
            <a:avLst>
              <a:gd name="adj" fmla="val 25000"/>
            </a:avLst>
          </a:prstGeom>
          <a:solidFill>
            <a:srgbClr val="E9E7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56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375" y="522127"/>
            <a:ext cx="7772400" cy="539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900" b="0" dirty="0"/>
              <a:t>Těhotenství</a:t>
            </a:r>
            <a:endParaRPr lang="en-GB" altLang="cs-CZ" sz="3900" b="0" dirty="0"/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>
          <a:xfrm>
            <a:off x="720375" y="1700213"/>
            <a:ext cx="10756120" cy="4114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400" u="sng" dirty="0"/>
              <a:t>Paracetamol</a:t>
            </a:r>
            <a:r>
              <a:rPr lang="cs-CZ" altLang="cs-CZ" sz="2400" dirty="0"/>
              <a:t> – analgetikum volby v každé fázi těhotenství </a:t>
            </a:r>
            <a:r>
              <a:rPr lang="cs-CZ" altLang="cs-CZ" sz="2400" dirty="0" smtClean="0"/>
              <a:t>v obvyklém dávkování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400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 err="1"/>
              <a:t>Metamizol</a:t>
            </a:r>
            <a:r>
              <a:rPr lang="cs-CZ" altLang="cs-CZ" sz="2400" dirty="0"/>
              <a:t> – preparát druhé volby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 smtClean="0"/>
              <a:t>Běžná </a:t>
            </a:r>
            <a:r>
              <a:rPr lang="cs-CZ" altLang="cs-CZ" sz="2400" dirty="0"/>
              <a:t>NSA – lze v prvních dvou trimestrech použít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 err="1" smtClean="0"/>
              <a:t>Koxiby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v prvním trimestru asi ano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 smtClean="0"/>
              <a:t>Kodein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tramadol</a:t>
            </a:r>
            <a:r>
              <a:rPr lang="cs-CZ" altLang="cs-CZ" sz="2400" dirty="0"/>
              <a:t> a silné </a:t>
            </a:r>
            <a:r>
              <a:rPr lang="cs-CZ" altLang="cs-CZ" sz="2400" dirty="0" err="1"/>
              <a:t>opioidy</a:t>
            </a:r>
            <a:r>
              <a:rPr lang="cs-CZ" altLang="cs-CZ" sz="2400" dirty="0"/>
              <a:t> – </a:t>
            </a:r>
            <a:r>
              <a:rPr lang="cs-CZ" altLang="cs-CZ" sz="2400" dirty="0" smtClean="0"/>
              <a:t>kdykoli po zvážení Riziko/Benefit</a:t>
            </a:r>
            <a:endParaRPr lang="cs-CZ" altLang="cs-CZ" sz="2400" dirty="0"/>
          </a:p>
          <a:p>
            <a:pPr fontAlgn="auto">
              <a:spcAft>
                <a:spcPts val="0"/>
              </a:spcAft>
              <a:defRPr/>
            </a:pPr>
            <a:endParaRPr lang="cs-CZ" altLang="cs-CZ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 smtClean="0"/>
              <a:t>Účinnou </a:t>
            </a:r>
            <a:r>
              <a:rPr lang="cs-CZ" altLang="cs-CZ" sz="2400" dirty="0"/>
              <a:t>analgezii prověřeným lékem </a:t>
            </a:r>
            <a:r>
              <a:rPr lang="cs-CZ" altLang="cs-CZ" sz="2400" u="sng" dirty="0"/>
              <a:t>nelze upírat žádné těhotné ženě</a:t>
            </a:r>
          </a:p>
          <a:p>
            <a:pPr fontAlgn="auto">
              <a:spcAft>
                <a:spcPts val="0"/>
              </a:spcAft>
              <a:defRPr/>
            </a:pPr>
            <a:endParaRPr lang="en-GB" altLang="cs-CZ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Pooperační bolest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37647" y="2144713"/>
            <a:ext cx="10198913" cy="1572319"/>
          </a:xfrm>
        </p:spPr>
        <p:txBody>
          <a:bodyPr/>
          <a:lstStyle/>
          <a:p>
            <a:r>
              <a:rPr lang="cs-CZ" altLang="cs-CZ" dirty="0" smtClean="0"/>
              <a:t>Akutní:		bezprostředně po výkonu až do 7 dní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Chronická:	 	trvá déle než 3 měsíce po operačním traumatu</a:t>
            </a:r>
          </a:p>
          <a:p>
            <a:pPr lvl="1"/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21579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1372" y="584120"/>
            <a:ext cx="7772400" cy="59375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900" dirty="0"/>
              <a:t>Kojení</a:t>
            </a:r>
            <a:endParaRPr lang="en-GB" altLang="cs-CZ" sz="3900" dirty="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xfrm>
            <a:off x="751372" y="1518834"/>
            <a:ext cx="9229241" cy="484322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u="sng" dirty="0"/>
              <a:t>Paracetamol</a:t>
            </a:r>
            <a:r>
              <a:rPr lang="cs-CZ" altLang="cs-CZ" dirty="0"/>
              <a:t> – analgetikum </a:t>
            </a:r>
            <a:r>
              <a:rPr lang="cs-CZ" altLang="cs-CZ" dirty="0" smtClean="0"/>
              <a:t>volby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 </a:t>
            </a:r>
            <a:endParaRPr lang="cs-CZ" alt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Ibuprofen, </a:t>
            </a:r>
            <a:r>
              <a:rPr lang="cs-CZ" altLang="cs-CZ" dirty="0" err="1"/>
              <a:t>flurbiprofen</a:t>
            </a:r>
            <a:r>
              <a:rPr lang="cs-CZ" altLang="cs-CZ" dirty="0"/>
              <a:t>, </a:t>
            </a:r>
            <a:r>
              <a:rPr lang="cs-CZ" altLang="cs-CZ" dirty="0" err="1"/>
              <a:t>diklofenak</a:t>
            </a:r>
            <a:r>
              <a:rPr lang="cs-CZ" altLang="cs-CZ" dirty="0"/>
              <a:t> – lze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ASA</a:t>
            </a:r>
            <a:r>
              <a:rPr lang="cs-CZ" altLang="cs-CZ" dirty="0"/>
              <a:t>, </a:t>
            </a:r>
            <a:r>
              <a:rPr lang="cs-CZ" altLang="cs-CZ" dirty="0" err="1"/>
              <a:t>ketoprofen</a:t>
            </a:r>
            <a:r>
              <a:rPr lang="cs-CZ" altLang="cs-CZ" dirty="0"/>
              <a:t>, </a:t>
            </a:r>
            <a:r>
              <a:rPr lang="cs-CZ" altLang="cs-CZ" dirty="0" err="1"/>
              <a:t>piroxikam</a:t>
            </a:r>
            <a:r>
              <a:rPr lang="cs-CZ" altLang="cs-CZ" dirty="0"/>
              <a:t>, </a:t>
            </a:r>
            <a:r>
              <a:rPr lang="cs-CZ" altLang="cs-CZ" dirty="0" err="1"/>
              <a:t>indometacin</a:t>
            </a:r>
            <a:r>
              <a:rPr lang="cs-CZ" altLang="cs-CZ" dirty="0"/>
              <a:t>, </a:t>
            </a:r>
            <a:r>
              <a:rPr lang="cs-CZ" altLang="cs-CZ" dirty="0" err="1"/>
              <a:t>petidin</a:t>
            </a:r>
            <a:r>
              <a:rPr lang="cs-CZ" altLang="cs-CZ" dirty="0"/>
              <a:t> - ne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err="1" smtClean="0"/>
              <a:t>Koxiby</a:t>
            </a:r>
            <a:r>
              <a:rPr lang="cs-CZ" altLang="cs-CZ" dirty="0" smtClean="0"/>
              <a:t> </a:t>
            </a:r>
            <a:r>
              <a:rPr lang="cs-CZ" altLang="cs-CZ" dirty="0"/>
              <a:t>– málo zkušeností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err="1" smtClean="0"/>
              <a:t>Opioidy</a:t>
            </a:r>
            <a:r>
              <a:rPr lang="cs-CZ" altLang="cs-CZ" dirty="0" smtClean="0"/>
              <a:t> </a:t>
            </a:r>
            <a:r>
              <a:rPr lang="cs-CZ" altLang="cs-CZ" dirty="0"/>
              <a:t>typu </a:t>
            </a:r>
            <a:r>
              <a:rPr lang="cs-CZ" altLang="cs-CZ" dirty="0" err="1"/>
              <a:t>tramadol</a:t>
            </a:r>
            <a:r>
              <a:rPr lang="cs-CZ" altLang="cs-CZ" dirty="0"/>
              <a:t>, piritramid, morfin, </a:t>
            </a:r>
            <a:r>
              <a:rPr lang="cs-CZ" altLang="cs-CZ" dirty="0" err="1"/>
              <a:t>fentanyl</a:t>
            </a:r>
            <a:r>
              <a:rPr lang="cs-CZ" altLang="cs-CZ" dirty="0"/>
              <a:t> – lze s opatrností použít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u="sng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u="sng" dirty="0" smtClean="0"/>
              <a:t>V </a:t>
            </a:r>
            <a:r>
              <a:rPr lang="cs-CZ" altLang="cs-CZ" u="sng" dirty="0"/>
              <a:t>době kojení je účinná analgezie možná a není nutno kojence odstavovat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3825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13365" y="545374"/>
            <a:ext cx="7772400" cy="58600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900" dirty="0"/>
              <a:t>Bývalí drogově závislí</a:t>
            </a:r>
            <a:endParaRPr lang="en-GB" altLang="cs-CZ" sz="3900" dirty="0"/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813365" y="1949316"/>
            <a:ext cx="7772400" cy="4114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Přednostně – regionální analgezie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Systémově</a:t>
            </a:r>
            <a:endParaRPr lang="cs-CZ" altLang="cs-CZ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	- paracetamol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	- </a:t>
            </a:r>
            <a:r>
              <a:rPr lang="cs-CZ" altLang="cs-CZ" dirty="0" err="1"/>
              <a:t>metamizol</a:t>
            </a:r>
            <a:endParaRPr lang="cs-CZ" altLang="cs-CZ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dirty="0"/>
              <a:t>		- paracetamol + NSA</a:t>
            </a:r>
          </a:p>
          <a:p>
            <a:pPr fontAlgn="auto">
              <a:spcAft>
                <a:spcPts val="0"/>
              </a:spcAft>
              <a:defRPr/>
            </a:pPr>
            <a:endParaRPr lang="en-GB" alt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3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Analgezie u geriatrických pacientů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720000" y="1434858"/>
            <a:ext cx="8686800" cy="47132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cs-CZ" sz="2200" b="1" dirty="0"/>
              <a:t>Z</a:t>
            </a:r>
            <a:r>
              <a:rPr lang="cs-CZ" altLang="cs-CZ" sz="2200" b="1" dirty="0" err="1"/>
              <a:t>vláštnosti</a:t>
            </a:r>
            <a:r>
              <a:rPr lang="cs-CZ" altLang="cs-CZ" sz="2200" b="1" dirty="0"/>
              <a:t> skupiny </a:t>
            </a:r>
            <a:endParaRPr lang="en-US" altLang="cs-CZ" sz="2200" b="1" dirty="0"/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Častá </a:t>
            </a:r>
            <a:r>
              <a:rPr lang="cs-CZ" altLang="cs-CZ" dirty="0" err="1"/>
              <a:t>polymorbidita</a:t>
            </a:r>
            <a:r>
              <a:rPr lang="cs-CZ" altLang="cs-CZ" dirty="0"/>
              <a:t> a léková polypragmazie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Snížená hydratace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Snížení výkonnosti parenchymatózních orgánů (játra, ledviny)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Zvýšená citlivost na látky ovlivňující CNS</a:t>
            </a:r>
          </a:p>
          <a:p>
            <a:pPr fontAlgn="auto">
              <a:spcBef>
                <a:spcPct val="60000"/>
              </a:spcBef>
              <a:spcAft>
                <a:spcPts val="0"/>
              </a:spcAft>
              <a:defRPr/>
            </a:pPr>
            <a:r>
              <a:rPr lang="cs-CZ" altLang="cs-CZ" sz="2200" b="1" dirty="0"/>
              <a:t>Možné postupy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Lze aplikovat prakticky všechny metody </a:t>
            </a:r>
            <a:r>
              <a:rPr lang="cs-CZ" altLang="cs-CZ" dirty="0" err="1"/>
              <a:t>poop</a:t>
            </a:r>
            <a:r>
              <a:rPr lang="cs-CZ" altLang="cs-CZ" dirty="0"/>
              <a:t>. analgezie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Nutná je individuální titrace dávek používaných léčiv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Pro aplikaci </a:t>
            </a:r>
            <a:r>
              <a:rPr lang="cs-CZ" altLang="cs-CZ" dirty="0" err="1"/>
              <a:t>opioidů</a:t>
            </a:r>
            <a:r>
              <a:rPr lang="cs-CZ" altLang="cs-CZ" dirty="0"/>
              <a:t> je ideální </a:t>
            </a:r>
            <a:r>
              <a:rPr lang="cs-CZ" altLang="cs-CZ" dirty="0" err="1"/>
              <a:t>i.v</a:t>
            </a:r>
            <a:r>
              <a:rPr lang="cs-CZ" altLang="cs-CZ" dirty="0"/>
              <a:t>. titrační dávkování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Výhodná je multimodální analgezie 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Přednost mají techniky regionální </a:t>
            </a:r>
            <a:r>
              <a:rPr lang="cs-CZ" altLang="cs-CZ" dirty="0" smtClean="0"/>
              <a:t>analgezie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endParaRPr lang="cs-CZ" alt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2200" b="1" dirty="0"/>
              <a:t>Nedoporučované a kontraindikované metody</a:t>
            </a:r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Po 65 roku věku se významně zvyšuje toxicita NSA</a:t>
            </a:r>
            <a:endParaRPr lang="en-US" altLang="cs-CZ" dirty="0"/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en-US" altLang="cs-CZ" dirty="0"/>
              <a:t>Z</a:t>
            </a:r>
            <a:r>
              <a:rPr lang="cs-CZ" altLang="cs-CZ" dirty="0"/>
              <a:t> </a:t>
            </a:r>
            <a:r>
              <a:rPr lang="cs-CZ" altLang="cs-CZ" dirty="0" err="1"/>
              <a:t>neop</a:t>
            </a:r>
            <a:r>
              <a:rPr lang="cs-CZ" altLang="cs-CZ" dirty="0"/>
              <a:t>. analgetik proto mají přednost paracetamol, </a:t>
            </a:r>
            <a:r>
              <a:rPr lang="en-US" altLang="cs-CZ" dirty="0"/>
              <a:t>resp. </a:t>
            </a:r>
            <a:r>
              <a:rPr lang="cs-CZ" altLang="cs-CZ" dirty="0" err="1"/>
              <a:t>metamizol</a:t>
            </a:r>
            <a:endParaRPr lang="cs-CZ" altLang="cs-CZ" dirty="0"/>
          </a:p>
          <a:p>
            <a:pPr lvl="1" fontAlgn="auto">
              <a:spcBef>
                <a:spcPct val="15000"/>
              </a:spcBef>
              <a:spcAft>
                <a:spcPts val="0"/>
              </a:spcAft>
              <a:defRPr/>
            </a:pPr>
            <a:r>
              <a:rPr lang="cs-CZ" altLang="cs-CZ" dirty="0"/>
              <a:t>Není vhodné použít </a:t>
            </a:r>
            <a:r>
              <a:rPr lang="cs-CZ" altLang="cs-CZ" dirty="0" err="1"/>
              <a:t>ketamin</a:t>
            </a:r>
            <a:r>
              <a:rPr lang="cs-CZ" altLang="cs-CZ" dirty="0"/>
              <a:t> </a:t>
            </a:r>
            <a:r>
              <a:rPr lang="en-US" altLang="cs-CZ" dirty="0"/>
              <a:t>(</a:t>
            </a:r>
            <a:r>
              <a:rPr lang="cs-CZ" altLang="cs-CZ" dirty="0"/>
              <a:t>vyšší riziko </a:t>
            </a:r>
            <a:r>
              <a:rPr lang="cs-CZ" altLang="cs-CZ" dirty="0" err="1"/>
              <a:t>psychomimetických</a:t>
            </a:r>
            <a:r>
              <a:rPr lang="cs-CZ" altLang="cs-CZ" dirty="0"/>
              <a:t> účinků</a:t>
            </a:r>
            <a:r>
              <a:rPr lang="en-US" altLang="cs-CZ" dirty="0"/>
              <a:t>)</a:t>
            </a:r>
            <a:endParaRPr lang="cs-CZ" altLang="cs-CZ" dirty="0"/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654211" y="6411427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 dirty="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41800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10972800" cy="6334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/>
              <a:t>Návrh protokolu pooperační analgesie</a:t>
            </a:r>
          </a:p>
        </p:txBody>
      </p:sp>
      <p:graphicFrame>
        <p:nvGraphicFramePr>
          <p:cNvPr id="294012" name="Group 124"/>
          <p:cNvGraphicFramePr>
            <a:graphicFrameLocks noGrp="1"/>
          </p:cNvGraphicFramePr>
          <p:nvPr>
            <p:ph type="tbl" idx="1"/>
          </p:nvPr>
        </p:nvGraphicFramePr>
        <p:xfrm>
          <a:off x="1981200" y="1052513"/>
          <a:ext cx="8147050" cy="4089442"/>
        </p:xfrm>
        <a:graphic>
          <a:graphicData uri="http://schemas.openxmlformats.org/drawingml/2006/table">
            <a:tbl>
              <a:tblPr/>
              <a:tblGrid>
                <a:gridCol w="3217863">
                  <a:extLst>
                    <a:ext uri="{9D8B030D-6E8A-4147-A177-3AD203B41FA5}">
                      <a16:colId xmlns:a16="http://schemas.microsoft.com/office/drawing/2014/main" val="1872644382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3888849284"/>
                    </a:ext>
                  </a:extLst>
                </a:gridCol>
                <a:gridCol w="569913">
                  <a:extLst>
                    <a:ext uri="{9D8B030D-6E8A-4147-A177-3AD203B41FA5}">
                      <a16:colId xmlns:a16="http://schemas.microsoft.com/office/drawing/2014/main" val="664157431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val="3329204133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342541677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val="2746016455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522074352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3569182317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458691541"/>
                    </a:ext>
                  </a:extLst>
                </a:gridCol>
                <a:gridCol w="509587">
                  <a:extLst>
                    <a:ext uri="{9D8B030D-6E8A-4147-A177-3AD203B41FA5}">
                      <a16:colId xmlns:a16="http://schemas.microsoft.com/office/drawing/2014/main" val="1133794995"/>
                    </a:ext>
                  </a:extLst>
                </a:gridCol>
              </a:tblGrid>
              <a:tr h="414273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Datum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747449"/>
                  </a:ext>
                </a:extLst>
              </a:tr>
              <a:tr h="412686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Hodina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274355"/>
                  </a:ext>
                </a:extLst>
              </a:tr>
              <a:tr h="415860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VAS n. jiná škála, při spánku nebudit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9639978"/>
                  </a:ext>
                </a:extLst>
              </a:tr>
              <a:tr h="412686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Aktivita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196552"/>
                  </a:ext>
                </a:extLst>
              </a:tr>
              <a:tr h="414273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Sedace 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048231"/>
                  </a:ext>
                </a:extLst>
              </a:tr>
              <a:tr h="412686">
                <a:tc row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Analgezie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ml/h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203325"/>
                  </a:ext>
                </a:extLst>
              </a:tr>
              <a:tr h="4142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bolus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627658"/>
                  </a:ext>
                </a:extLst>
              </a:tr>
              <a:tr h="414273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Dechová frekvence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325671"/>
                  </a:ext>
                </a:extLst>
              </a:tr>
              <a:tr h="412686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SpO</a:t>
                      </a:r>
                      <a:r>
                        <a:rPr kumimoji="0" lang="cs-CZ" altLang="cs-CZ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474191"/>
                  </a:ext>
                </a:extLst>
              </a:tr>
              <a:tr h="365703">
                <a:tc gridSpan="2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Komplikace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934734"/>
                  </a:ext>
                </a:extLst>
              </a:tr>
            </a:tbl>
          </a:graphicData>
        </a:graphic>
      </p:graphicFrame>
      <p:sp>
        <p:nvSpPr>
          <p:cNvPr id="54382" name="Text Box 100"/>
          <p:cNvSpPr txBox="1">
            <a:spLocks noChangeArrowheads="1"/>
          </p:cNvSpPr>
          <p:nvPr/>
        </p:nvSpPr>
        <p:spPr bwMode="auto">
          <a:xfrm>
            <a:off x="1992313" y="5084763"/>
            <a:ext cx="8496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200"/>
          </a:p>
        </p:txBody>
      </p:sp>
      <p:sp>
        <p:nvSpPr>
          <p:cNvPr id="54383" name="Text Box 101"/>
          <p:cNvSpPr txBox="1">
            <a:spLocks noChangeArrowheads="1"/>
          </p:cNvSpPr>
          <p:nvPr/>
        </p:nvSpPr>
        <p:spPr bwMode="auto">
          <a:xfrm>
            <a:off x="1560513" y="5432425"/>
            <a:ext cx="8928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500"/>
              <a:t>Při VAS nad 4 nutno reagovat, VAS před i po léč. intervenci</a:t>
            </a:r>
          </a:p>
          <a:p>
            <a:pPr eaLnBrk="1" hangingPunct="1"/>
            <a:r>
              <a:rPr lang="cs-CZ" altLang="cs-CZ" sz="1500"/>
              <a:t>Sedace: 1. bdělý, 2 ospalý, 3. lze vzbudit oslovením, 4. lze v na dotyk, 5. nelze vzbudit</a:t>
            </a:r>
          </a:p>
          <a:p>
            <a:pPr eaLnBrk="1" hangingPunct="1"/>
            <a:r>
              <a:rPr lang="cs-CZ" altLang="cs-CZ" sz="1500"/>
              <a:t>Aktivita: K - klidný, P - aktivně se pohybuje</a:t>
            </a:r>
          </a:p>
          <a:p>
            <a:pPr eaLnBrk="1" hangingPunct="1"/>
            <a:r>
              <a:rPr lang="cs-CZ" altLang="cs-CZ" sz="1500"/>
              <a:t>Komplikace: 1. nevolnost, 2. zvracení, 3. svědění, 4. bolest hlavy, 5. retence moče, 6. obstipace, 7. jiné</a:t>
            </a:r>
          </a:p>
        </p:txBody>
      </p:sp>
      <p:sp>
        <p:nvSpPr>
          <p:cNvPr id="54384" name="Text Box 103"/>
          <p:cNvSpPr txBox="1">
            <a:spLocks noChangeArrowheads="1"/>
          </p:cNvSpPr>
          <p:nvPr/>
        </p:nvSpPr>
        <p:spPr bwMode="auto">
          <a:xfrm>
            <a:off x="1901825" y="6584950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13915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1933" y="712008"/>
            <a:ext cx="9755403" cy="633413"/>
          </a:xfrm>
        </p:spPr>
        <p:txBody>
          <a:bodyPr/>
          <a:lstStyle/>
          <a:p>
            <a:r>
              <a:rPr lang="cs-CZ" altLang="cs-CZ" sz="3600" dirty="0" smtClean="0"/>
              <a:t>Individuální variace ve vnímání </a:t>
            </a:r>
            <a:r>
              <a:rPr lang="cs-CZ" altLang="cs-CZ" sz="3600" dirty="0" err="1" smtClean="0"/>
              <a:t>poop</a:t>
            </a:r>
            <a:r>
              <a:rPr lang="cs-CZ" altLang="cs-CZ" sz="3600" dirty="0" smtClean="0"/>
              <a:t>. bolesti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91934" y="1700213"/>
            <a:ext cx="11088256" cy="47132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dirty="0" smtClean="0"/>
              <a:t>Genetické pozadí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Kulturní pozadí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Věk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Pohlaví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Rizikové skupiny (podcenění problému)</a:t>
            </a:r>
          </a:p>
          <a:p>
            <a:pPr lvl="1">
              <a:lnSpc>
                <a:spcPct val="100000"/>
              </a:lnSpc>
            </a:pPr>
            <a:r>
              <a:rPr lang="cs-CZ" altLang="cs-CZ" sz="2800" dirty="0" smtClean="0"/>
              <a:t>	</a:t>
            </a:r>
            <a:r>
              <a:rPr lang="cs-CZ" altLang="cs-CZ" sz="2400" dirty="0" smtClean="0"/>
              <a:t>děti</a:t>
            </a:r>
          </a:p>
          <a:p>
            <a:pPr lvl="1">
              <a:lnSpc>
                <a:spcPct val="100000"/>
              </a:lnSpc>
            </a:pPr>
            <a:r>
              <a:rPr lang="cs-CZ" altLang="cs-CZ" sz="2400" dirty="0" smtClean="0"/>
              <a:t>	senioři</a:t>
            </a:r>
          </a:p>
          <a:p>
            <a:pPr lvl="1">
              <a:lnSpc>
                <a:spcPct val="100000"/>
              </a:lnSpc>
            </a:pPr>
            <a:r>
              <a:rPr lang="cs-CZ" altLang="cs-CZ" sz="2400" dirty="0" smtClean="0"/>
              <a:t>	obtížně komunikující (MOF, kognitivní poruchy, jazyková bariéra)</a:t>
            </a:r>
          </a:p>
          <a:p>
            <a:pPr lvl="1"/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2434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2672" y="719756"/>
            <a:ext cx="8229600" cy="6334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Akutní bolest po operačním výkonu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2672" y="1700213"/>
            <a:ext cx="9229241" cy="47132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b="1" dirty="0" smtClean="0"/>
              <a:t>Somatická: </a:t>
            </a:r>
            <a:r>
              <a:rPr lang="cs-CZ" altLang="cs-CZ" sz="2600" dirty="0" smtClean="0"/>
              <a:t>kůže, svaly, kosti</a:t>
            </a:r>
          </a:p>
          <a:p>
            <a:pPr>
              <a:lnSpc>
                <a:spcPct val="150000"/>
              </a:lnSpc>
            </a:pPr>
            <a:r>
              <a:rPr lang="cs-CZ" altLang="cs-CZ" b="1" dirty="0" smtClean="0"/>
              <a:t>Viscerální: </a:t>
            </a:r>
            <a:r>
              <a:rPr lang="cs-CZ" altLang="cs-CZ" sz="2600" dirty="0" smtClean="0"/>
              <a:t>orgány hrudníku a břicha</a:t>
            </a:r>
          </a:p>
          <a:p>
            <a:pPr>
              <a:lnSpc>
                <a:spcPct val="150000"/>
              </a:lnSpc>
            </a:pPr>
            <a:r>
              <a:rPr lang="cs-CZ" altLang="cs-CZ" b="1" dirty="0" smtClean="0"/>
              <a:t>Neuropatická: </a:t>
            </a:r>
            <a:r>
              <a:rPr lang="cs-CZ" altLang="cs-CZ" sz="2600" dirty="0" smtClean="0"/>
              <a:t>poškození nebo dysfunkce NS</a:t>
            </a:r>
          </a:p>
          <a:p>
            <a:pPr>
              <a:lnSpc>
                <a:spcPct val="150000"/>
              </a:lnSpc>
            </a:pPr>
            <a:endParaRPr lang="cs-CZ" altLang="cs-CZ" dirty="0" smtClean="0"/>
          </a:p>
          <a:p>
            <a:pPr>
              <a:lnSpc>
                <a:spcPct val="150000"/>
              </a:lnSpc>
            </a:pPr>
            <a:r>
              <a:rPr lang="cs-CZ" altLang="cs-CZ" b="1" dirty="0" smtClean="0"/>
              <a:t>Zpravidla však </a:t>
            </a:r>
            <a:r>
              <a:rPr lang="cs-CZ" altLang="cs-CZ" b="1" u="sng" dirty="0" smtClean="0"/>
              <a:t>smíšená</a:t>
            </a:r>
          </a:p>
        </p:txBody>
      </p:sp>
    </p:spTree>
    <p:extLst>
      <p:ext uri="{BB962C8B-B14F-4D97-AF65-F5344CB8AC3E}">
        <p14:creationId xmlns:p14="http://schemas.microsoft.com/office/powerpoint/2010/main" val="3920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Význam léčby pooperační bolesti (LPB)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719999" y="1552575"/>
            <a:ext cx="10609261" cy="5045075"/>
          </a:xfrm>
          <a:extLst>
            <a:ext uri="{909E8E84-426E-40DD-AFC4-6F175D3DCCD1}">
              <a14:hiddenFill xmlns:a14="http://schemas.microsoft.com/office/drawing/2010/main">
                <a:solidFill>
                  <a:srgbClr val="FFF0E1"/>
                </a:solidFill>
              </a14:hiddenFill>
            </a:ext>
          </a:extLst>
        </p:spPr>
        <p:txBody>
          <a:bodyPr/>
          <a:lstStyle/>
          <a:p>
            <a:r>
              <a:rPr lang="cs-CZ" altLang="cs-CZ" b="1" dirty="0" smtClean="0"/>
              <a:t>Následky nedostatečné pooperační analgezie</a:t>
            </a:r>
          </a:p>
          <a:p>
            <a:pPr marL="342900" lvl="1" indent="-342900"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NÚ na různé systémy (oběhový, dýchací, trávicí, imunitní)</a:t>
            </a:r>
          </a:p>
          <a:p>
            <a:pPr marL="342900" lvl="1" indent="-342900">
              <a:lnSpc>
                <a:spcPct val="10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Zvýšená morbidita a mortalita</a:t>
            </a:r>
          </a:p>
          <a:p>
            <a:pPr marL="342900" lvl="1" indent="-342900">
              <a:lnSpc>
                <a:spcPct val="10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Zvýšené riziko deliria, deprese, poruch spánku</a:t>
            </a:r>
          </a:p>
          <a:p>
            <a:pPr marL="342900" lvl="1" indent="-342900">
              <a:lnSpc>
                <a:spcPct val="10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Změny chování dětí až 1 rok po výkonu</a:t>
            </a:r>
          </a:p>
          <a:p>
            <a:pPr marL="342900" lvl="1" indent="-342900">
              <a:lnSpc>
                <a:spcPct val="10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Zvýšená incidence chronické pooperační bolesti, zhoršená kvalita 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cs-CZ" altLang="cs-CZ" dirty="0" smtClean="0"/>
              <a:t>	</a:t>
            </a:r>
            <a:r>
              <a:rPr lang="cs-CZ" altLang="cs-CZ" dirty="0" err="1" smtClean="0"/>
              <a:t>Postmastektomická</a:t>
            </a:r>
            <a:r>
              <a:rPr lang="cs-CZ" altLang="cs-CZ" dirty="0" smtClean="0"/>
              <a:t> bolest 28-50%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cs-CZ" altLang="cs-CZ" dirty="0" smtClean="0"/>
              <a:t>	</a:t>
            </a:r>
            <a:r>
              <a:rPr lang="cs-CZ" altLang="cs-CZ" dirty="0" err="1" smtClean="0"/>
              <a:t>Poststernotomická</a:t>
            </a:r>
            <a:r>
              <a:rPr lang="cs-CZ" altLang="cs-CZ" dirty="0" smtClean="0"/>
              <a:t> bolest 24-36%</a:t>
            </a:r>
          </a:p>
          <a:p>
            <a:pPr lvl="1">
              <a:lnSpc>
                <a:spcPct val="100000"/>
              </a:lnSpc>
              <a:spcBef>
                <a:spcPct val="40000"/>
              </a:spcBef>
            </a:pPr>
            <a:r>
              <a:rPr lang="cs-CZ" altLang="cs-CZ" dirty="0" smtClean="0"/>
              <a:t>	Po operaci kýly 10-15%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719999" y="6210300"/>
            <a:ext cx="85693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6038" rIns="90488" bIns="46038">
            <a:spAutoFit/>
          </a:bodyPr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 sz="900" dirty="0">
                <a:latin typeface="Tahoma" panose="020B0604030504040204" pitchFamily="34" charset="0"/>
              </a:rPr>
              <a:t>Berry PH et al. Pain: Current Understanding of Assessment, Management and Treatments. National Pharmaceutical Council, </a:t>
            </a:r>
            <a:r>
              <a:rPr lang="en-US" altLang="cs-CZ" sz="900" dirty="0" err="1">
                <a:latin typeface="Tahoma" panose="020B0604030504040204" pitchFamily="34" charset="0"/>
              </a:rPr>
              <a:t>Inc</a:t>
            </a:r>
            <a:r>
              <a:rPr lang="en-US" altLang="cs-CZ" sz="900" dirty="0">
                <a:latin typeface="Tahoma" panose="020B0604030504040204" pitchFamily="34" charset="0"/>
              </a:rPr>
              <a:t> 2001: 14, 21</a:t>
            </a:r>
            <a:endParaRPr lang="cs-CZ" altLang="cs-CZ" sz="900" dirty="0">
              <a:latin typeface="Tahoma" panose="020B0604030504040204" pitchFamily="34" charset="0"/>
            </a:endParaRPr>
          </a:p>
          <a:p>
            <a:r>
              <a:rPr lang="cs-CZ" altLang="cs-CZ" sz="900" dirty="0" err="1">
                <a:latin typeface="Tahoma" panose="020B0604030504040204" pitchFamily="34" charset="0"/>
              </a:rPr>
              <a:t>Malek</a:t>
            </a:r>
            <a:r>
              <a:rPr lang="cs-CZ" altLang="cs-CZ" sz="900" dirty="0">
                <a:latin typeface="Tahoma" panose="020B0604030504040204" pitchFamily="34" charset="0"/>
              </a:rPr>
              <a:t>, J., et al.: </a:t>
            </a:r>
            <a:r>
              <a:rPr lang="cs-CZ" altLang="cs-CZ" sz="900" dirty="0" err="1">
                <a:latin typeface="Tahoma" panose="020B0604030504040204" pitchFamily="34" charset="0"/>
              </a:rPr>
              <a:t>The</a:t>
            </a:r>
            <a:r>
              <a:rPr lang="cs-CZ" altLang="cs-CZ" sz="900" dirty="0">
                <a:latin typeface="Tahoma" panose="020B0604030504040204" pitchFamily="34" charset="0"/>
              </a:rPr>
              <a:t> prevalence </a:t>
            </a:r>
            <a:r>
              <a:rPr lang="cs-CZ" altLang="cs-CZ" sz="900" dirty="0" err="1">
                <a:latin typeface="Tahoma" panose="020B0604030504040204" pitchFamily="34" charset="0"/>
              </a:rPr>
              <a:t>of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chronic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postmastectomy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pain</a:t>
            </a:r>
            <a:r>
              <a:rPr lang="cs-CZ" altLang="cs-CZ" sz="900" dirty="0">
                <a:latin typeface="Tahoma" panose="020B0604030504040204" pitchFamily="34" charset="0"/>
              </a:rPr>
              <a:t> in </a:t>
            </a:r>
            <a:r>
              <a:rPr lang="cs-CZ" altLang="cs-CZ" sz="900" dirty="0" err="1">
                <a:latin typeface="Tahoma" panose="020B0604030504040204" pitchFamily="34" charset="0"/>
              </a:rPr>
              <a:t>the</a:t>
            </a:r>
            <a:r>
              <a:rPr lang="cs-CZ" altLang="cs-CZ" sz="900" dirty="0">
                <a:latin typeface="Tahoma" panose="020B0604030504040204" pitchFamily="34" charset="0"/>
              </a:rPr>
              <a:t> Czech Republic. </a:t>
            </a:r>
            <a:r>
              <a:rPr lang="cs-CZ" altLang="cs-CZ" sz="900" dirty="0" err="1">
                <a:latin typeface="Tahoma" panose="020B0604030504040204" pitchFamily="34" charset="0"/>
              </a:rPr>
              <a:t>European</a:t>
            </a:r>
            <a:r>
              <a:rPr lang="cs-CZ" altLang="cs-CZ" sz="900" dirty="0">
                <a:latin typeface="Tahoma" panose="020B0604030504040204" pitchFamily="34" charset="0"/>
              </a:rPr>
              <a:t> J </a:t>
            </a:r>
            <a:r>
              <a:rPr lang="cs-CZ" altLang="cs-CZ" sz="900" dirty="0" err="1">
                <a:latin typeface="Tahoma" panose="020B0604030504040204" pitchFamily="34" charset="0"/>
              </a:rPr>
              <a:t>Anaesth</a:t>
            </a:r>
            <a:r>
              <a:rPr lang="cs-CZ" altLang="cs-CZ" sz="900" dirty="0">
                <a:latin typeface="Tahoma" panose="020B0604030504040204" pitchFamily="34" charset="0"/>
              </a:rPr>
              <a:t> 2006, vol. 23, </a:t>
            </a:r>
            <a:r>
              <a:rPr lang="cs-CZ" altLang="cs-CZ" sz="900" dirty="0" err="1">
                <a:latin typeface="Tahoma" panose="020B0604030504040204" pitchFamily="34" charset="0"/>
              </a:rPr>
              <a:t>Suppl</a:t>
            </a:r>
            <a:r>
              <a:rPr lang="cs-CZ" altLang="cs-CZ" sz="900" dirty="0">
                <a:latin typeface="Tahoma" panose="020B0604030504040204" pitchFamily="34" charset="0"/>
              </a:rPr>
              <a:t> 37, s. 226-7</a:t>
            </a:r>
          </a:p>
          <a:p>
            <a:r>
              <a:rPr lang="cs-CZ" altLang="cs-CZ" sz="900" dirty="0">
                <a:latin typeface="Tahoma" panose="020B0604030504040204" pitchFamily="34" charset="0"/>
              </a:rPr>
              <a:t>Málek, J. a kol.: Incidence chronické </a:t>
            </a:r>
            <a:r>
              <a:rPr lang="cs-CZ" altLang="cs-CZ" sz="900" dirty="0" err="1">
                <a:latin typeface="Tahoma" panose="020B0604030504040204" pitchFamily="34" charset="0"/>
              </a:rPr>
              <a:t>poststernotomické</a:t>
            </a:r>
            <a:r>
              <a:rPr lang="cs-CZ" altLang="cs-CZ" sz="900" dirty="0">
                <a:latin typeface="Tahoma" panose="020B0604030504040204" pitchFamily="34" charset="0"/>
              </a:rPr>
              <a:t> bolesti po kardiochirurgických operacích. Bolest </a:t>
            </a:r>
            <a:r>
              <a:rPr lang="cs-CZ" altLang="cs-CZ" sz="900" dirty="0" err="1">
                <a:latin typeface="Tahoma" panose="020B0604030504040204" pitchFamily="34" charset="0"/>
              </a:rPr>
              <a:t>Suppl</a:t>
            </a:r>
            <a:r>
              <a:rPr lang="cs-CZ" altLang="cs-CZ" sz="900" dirty="0">
                <a:latin typeface="Tahoma" panose="020B0604030504040204" pitchFamily="34" charset="0"/>
              </a:rPr>
              <a:t> 2, 2005, Vol. 8, s. 26</a:t>
            </a:r>
          </a:p>
          <a:p>
            <a:r>
              <a:rPr lang="cs-CZ" altLang="cs-CZ" sz="900" dirty="0" err="1">
                <a:latin typeface="Tahoma" panose="020B0604030504040204" pitchFamily="34" charset="0"/>
              </a:rPr>
              <a:t>Aasvang</a:t>
            </a:r>
            <a:r>
              <a:rPr lang="cs-CZ" altLang="cs-CZ" sz="900" dirty="0">
                <a:latin typeface="Tahoma" panose="020B0604030504040204" pitchFamily="34" charset="0"/>
              </a:rPr>
              <a:t>, E. //</a:t>
            </a:r>
            <a:r>
              <a:rPr lang="cs-CZ" altLang="cs-CZ" sz="900" dirty="0" err="1">
                <a:latin typeface="Tahoma" panose="020B0604030504040204" pitchFamily="34" charset="0"/>
              </a:rPr>
              <a:t>Kehlet</a:t>
            </a:r>
            <a:r>
              <a:rPr lang="cs-CZ" altLang="cs-CZ" sz="900" dirty="0">
                <a:latin typeface="Tahoma" panose="020B0604030504040204" pitchFamily="34" charset="0"/>
              </a:rPr>
              <a:t>, H. </a:t>
            </a:r>
            <a:r>
              <a:rPr lang="cs-CZ" altLang="cs-CZ" sz="900" dirty="0" err="1">
                <a:latin typeface="Tahoma" panose="020B0604030504040204" pitchFamily="34" charset="0"/>
              </a:rPr>
              <a:t>Surgical</a:t>
            </a:r>
            <a:r>
              <a:rPr lang="cs-CZ" altLang="cs-CZ" sz="900" dirty="0">
                <a:latin typeface="Tahoma" panose="020B0604030504040204" pitchFamily="34" charset="0"/>
              </a:rPr>
              <a:t> management </a:t>
            </a:r>
            <a:r>
              <a:rPr lang="cs-CZ" altLang="cs-CZ" sz="900" dirty="0" err="1">
                <a:latin typeface="Tahoma" panose="020B0604030504040204" pitchFamily="34" charset="0"/>
              </a:rPr>
              <a:t>of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chronic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pain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after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inguinal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hernia</a:t>
            </a:r>
            <a:r>
              <a:rPr lang="cs-CZ" altLang="cs-CZ" sz="900" dirty="0">
                <a:latin typeface="Tahoma" panose="020B0604030504040204" pitchFamily="34" charset="0"/>
              </a:rPr>
              <a:t> </a:t>
            </a:r>
            <a:r>
              <a:rPr lang="cs-CZ" altLang="cs-CZ" sz="900" dirty="0" err="1">
                <a:latin typeface="Tahoma" panose="020B0604030504040204" pitchFamily="34" charset="0"/>
              </a:rPr>
              <a:t>repair</a:t>
            </a:r>
            <a:r>
              <a:rPr lang="cs-CZ" altLang="cs-CZ" sz="900" dirty="0">
                <a:latin typeface="Tahoma" panose="020B0604030504040204" pitchFamily="34" charset="0"/>
              </a:rPr>
              <a:t>, Br J </a:t>
            </a:r>
            <a:r>
              <a:rPr lang="cs-CZ" altLang="cs-CZ" sz="900" dirty="0" err="1">
                <a:latin typeface="Tahoma" panose="020B0604030504040204" pitchFamily="34" charset="0"/>
              </a:rPr>
              <a:t>Surg</a:t>
            </a:r>
            <a:r>
              <a:rPr lang="cs-CZ" altLang="cs-CZ" sz="900" dirty="0">
                <a:latin typeface="Tahoma" panose="020B0604030504040204" pitchFamily="34" charset="0"/>
              </a:rPr>
              <a:t>, 2005, 92, 7, 795-801</a:t>
            </a:r>
          </a:p>
        </p:txBody>
      </p:sp>
    </p:spTree>
    <p:extLst>
      <p:ext uri="{BB962C8B-B14F-4D97-AF65-F5344CB8AC3E}">
        <p14:creationId xmlns:p14="http://schemas.microsoft.com/office/powerpoint/2010/main" val="11815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3183" y="581186"/>
            <a:ext cx="7772400" cy="503695"/>
          </a:xfrm>
        </p:spPr>
        <p:txBody>
          <a:bodyPr/>
          <a:lstStyle/>
          <a:p>
            <a:r>
              <a:rPr lang="cs-CZ" altLang="cs-CZ" dirty="0" smtClean="0"/>
              <a:t>Cíle pooperační analgezie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93183" y="1411288"/>
            <a:ext cx="8989017" cy="5113337"/>
          </a:xfrm>
        </p:spPr>
        <p:txBody>
          <a:bodyPr/>
          <a:lstStyle/>
          <a:p>
            <a:pPr marL="342900" lvl="1" indent="-342900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Zmírnit utrpení</a:t>
            </a:r>
          </a:p>
          <a:p>
            <a:pPr marL="342900" lvl="1" indent="-342900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Umožnit časnější rehabilitaci</a:t>
            </a:r>
          </a:p>
          <a:p>
            <a:pPr marL="342900" lvl="1" indent="-342900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Zkrátit dobu hospitalizace</a:t>
            </a:r>
          </a:p>
          <a:p>
            <a:pPr marL="342900" lvl="1" indent="-342900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Snížit pooperační komplikace</a:t>
            </a:r>
          </a:p>
          <a:p>
            <a:pPr marL="342900" lvl="1" indent="-342900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Zmenšit riziko chronické pooperační bolesti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>
              <a:buFont typeface="Wingdings" panose="05000000000000000000" pitchFamily="2" charset="2"/>
              <a:buNone/>
            </a:pPr>
            <a:endParaRPr lang="cs-CZ" altLang="cs-CZ" b="1" dirty="0" smtClean="0">
              <a:solidFill>
                <a:schemeClr val="accent2"/>
              </a:solidFill>
            </a:endParaRPr>
          </a:p>
          <a:p>
            <a:pPr lvl="3">
              <a:buFont typeface="Wingdings" panose="05000000000000000000" pitchFamily="2" charset="2"/>
              <a:buNone/>
            </a:pPr>
            <a:endParaRPr lang="cs-CZ" altLang="cs-CZ" b="1" dirty="0" smtClean="0">
              <a:solidFill>
                <a:schemeClr val="accent2"/>
              </a:solidFill>
            </a:endParaRP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1959472" y="5664200"/>
            <a:ext cx="7056438" cy="8604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solidFill>
                  <a:srgbClr val="0000DC"/>
                </a:solidFill>
              </a:rPr>
              <a:t>Kvalitní léčbou pooperační bolesti lze zlepšit</a:t>
            </a:r>
          </a:p>
          <a:p>
            <a:pPr algn="ctr" eaLnBrk="1" hangingPunct="1"/>
            <a:r>
              <a:rPr lang="cs-CZ" altLang="cs-CZ" sz="2400" dirty="0">
                <a:solidFill>
                  <a:srgbClr val="0000DC"/>
                </a:solidFill>
              </a:rPr>
              <a:t>celkové výsledky operační léčby</a:t>
            </a:r>
          </a:p>
        </p:txBody>
      </p:sp>
    </p:spTree>
    <p:extLst>
      <p:ext uri="{BB962C8B-B14F-4D97-AF65-F5344CB8AC3E}">
        <p14:creationId xmlns:p14="http://schemas.microsoft.com/office/powerpoint/2010/main" val="34592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10972800" cy="6334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/>
              <a:t>Pooperační bolest v ČR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35075"/>
            <a:ext cx="10382250" cy="5073650"/>
          </a:xfrm>
        </p:spPr>
        <p:txBody>
          <a:bodyPr rtlCol="0">
            <a:normAutofit/>
          </a:bodyPr>
          <a:lstStyle/>
          <a:p>
            <a:pPr marL="268288" indent="-268288" fontAlgn="auto">
              <a:spcAft>
                <a:spcPts val="0"/>
              </a:spcAft>
              <a:defRPr/>
            </a:pPr>
            <a:r>
              <a:rPr lang="cs-CZ" altLang="cs-CZ" sz="2400" dirty="0"/>
              <a:t>Bolest - nejhorší zážitek po operaci </a:t>
            </a:r>
            <a:r>
              <a:rPr lang="cs-CZ" altLang="cs-CZ" sz="2400" dirty="0" smtClean="0"/>
              <a:t>1</a:t>
            </a:r>
            <a:r>
              <a:rPr lang="cs-CZ" altLang="cs-CZ" sz="2400" u="sng" dirty="0" smtClean="0"/>
              <a:t>8,5</a:t>
            </a:r>
            <a:r>
              <a:rPr lang="cs-CZ" altLang="cs-CZ" sz="2400" u="sng" dirty="0"/>
              <a:t>%</a:t>
            </a:r>
            <a:r>
              <a:rPr lang="cs-CZ" altLang="cs-CZ" sz="2400" dirty="0"/>
              <a:t> </a:t>
            </a:r>
            <a:r>
              <a:rPr lang="cs-CZ" altLang="cs-CZ" sz="2400" baseline="30000" dirty="0"/>
              <a:t>1</a:t>
            </a:r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dirty="0"/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2000" dirty="0"/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2000" dirty="0"/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2000" dirty="0"/>
          </a:p>
          <a:p>
            <a:pPr marL="268288" indent="-268288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 smtClean="0"/>
          </a:p>
          <a:p>
            <a:pPr marL="268288" indent="-268288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 smtClean="0"/>
          </a:p>
          <a:p>
            <a:pPr marL="268288" indent="-268288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/>
          </a:p>
          <a:p>
            <a:pPr marL="268288" indent="-268288" fontAlgn="auto">
              <a:spcBef>
                <a:spcPct val="60000"/>
              </a:spcBef>
              <a:spcAft>
                <a:spcPts val="0"/>
              </a:spcAft>
              <a:defRPr/>
            </a:pPr>
            <a:r>
              <a:rPr lang="cs-CZ" altLang="cs-CZ" sz="2400" dirty="0"/>
              <a:t>Bolest v 36% příčina významných stížností pac. po </a:t>
            </a:r>
            <a:r>
              <a:rPr lang="cs-CZ" altLang="cs-CZ" sz="2400" dirty="0" smtClean="0"/>
              <a:t>operaci</a:t>
            </a:r>
            <a:r>
              <a:rPr lang="cs-CZ" altLang="cs-CZ" sz="2400" baseline="30000" dirty="0" smtClean="0"/>
              <a:t>2</a:t>
            </a:r>
            <a:endParaRPr lang="cs-CZ" altLang="cs-CZ" sz="2400" baseline="30000" dirty="0"/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2400" dirty="0" smtClean="0"/>
          </a:p>
          <a:p>
            <a:pPr marL="268288" indent="-268288" fontAlgn="auto">
              <a:spcAft>
                <a:spcPts val="0"/>
              </a:spcAft>
              <a:defRPr/>
            </a:pPr>
            <a:r>
              <a:rPr lang="cs-CZ" altLang="cs-CZ" sz="2400" dirty="0" smtClean="0"/>
              <a:t>Přibližně 30</a:t>
            </a:r>
            <a:r>
              <a:rPr lang="cs-CZ" altLang="cs-CZ" sz="2400" dirty="0"/>
              <a:t>% pacientů potřebuje po operaci zlepšit analgetickou </a:t>
            </a:r>
            <a:r>
              <a:rPr lang="cs-CZ" altLang="cs-CZ" sz="2400" dirty="0" smtClean="0"/>
              <a:t>léčbu</a:t>
            </a:r>
          </a:p>
          <a:p>
            <a:pPr marL="268288" indent="-268288" fontAlgn="auto">
              <a:spcAft>
                <a:spcPts val="0"/>
              </a:spcAft>
              <a:defRPr/>
            </a:pPr>
            <a:r>
              <a:rPr lang="cs-CZ" altLang="cs-CZ" sz="2400" dirty="0" smtClean="0"/>
              <a:t>(= </a:t>
            </a:r>
            <a:r>
              <a:rPr lang="cs-CZ" altLang="cs-CZ" sz="2400" dirty="0"/>
              <a:t>v ČR cca </a:t>
            </a:r>
            <a:r>
              <a:rPr lang="cs-CZ" altLang="cs-CZ" sz="2400" u="sng" dirty="0"/>
              <a:t>250.000 = čtvrt milionu </a:t>
            </a:r>
            <a:r>
              <a:rPr lang="cs-CZ" altLang="cs-CZ" sz="2400" u="sng" dirty="0" smtClean="0"/>
              <a:t>osob</a:t>
            </a:r>
            <a:r>
              <a:rPr lang="cs-CZ" altLang="cs-CZ" sz="2400" dirty="0" smtClean="0"/>
              <a:t>)</a:t>
            </a:r>
          </a:p>
          <a:p>
            <a:pPr marL="268288" indent="-268288" fontAlgn="auto">
              <a:spcAft>
                <a:spcPts val="0"/>
              </a:spcAft>
              <a:defRPr/>
            </a:pPr>
            <a:endParaRPr lang="cs-CZ" altLang="cs-CZ" sz="1800" dirty="0"/>
          </a:p>
        </p:txBody>
      </p:sp>
      <p:graphicFrame>
        <p:nvGraphicFramePr>
          <p:cNvPr id="278553" name="Group 2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62021"/>
              </p:ext>
            </p:extLst>
          </p:nvPr>
        </p:nvGraphicFramePr>
        <p:xfrm>
          <a:off x="1642820" y="1803812"/>
          <a:ext cx="6997578" cy="1968088"/>
        </p:xfrm>
        <a:graphic>
          <a:graphicData uri="http://schemas.openxmlformats.org/drawingml/2006/table">
            <a:tbl>
              <a:tblPr/>
              <a:tblGrid>
                <a:gridCol w="1695339">
                  <a:extLst>
                    <a:ext uri="{9D8B030D-6E8A-4147-A177-3AD203B41FA5}">
                      <a16:colId xmlns:a16="http://schemas.microsoft.com/office/drawing/2014/main" val="1446015151"/>
                    </a:ext>
                  </a:extLst>
                </a:gridCol>
                <a:gridCol w="1764200">
                  <a:extLst>
                    <a:ext uri="{9D8B030D-6E8A-4147-A177-3AD203B41FA5}">
                      <a16:colId xmlns:a16="http://schemas.microsoft.com/office/drawing/2014/main" val="1293985699"/>
                    </a:ext>
                  </a:extLst>
                </a:gridCol>
                <a:gridCol w="1765576">
                  <a:extLst>
                    <a:ext uri="{9D8B030D-6E8A-4147-A177-3AD203B41FA5}">
                      <a16:colId xmlns:a16="http://schemas.microsoft.com/office/drawing/2014/main" val="3497977235"/>
                    </a:ext>
                  </a:extLst>
                </a:gridCol>
                <a:gridCol w="1772463">
                  <a:extLst>
                    <a:ext uri="{9D8B030D-6E8A-4147-A177-3AD203B41FA5}">
                      <a16:colId xmlns:a16="http://schemas.microsoft.com/office/drawing/2014/main" val="922424102"/>
                    </a:ext>
                  </a:extLst>
                </a:gridCol>
              </a:tblGrid>
              <a:tr h="579006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Intenzita bolesti</a:t>
                      </a:r>
                    </a:p>
                  </a:txBody>
                  <a:tcPr marL="90000" marR="90000" marT="46792" marB="467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Ženy (%)</a:t>
                      </a:r>
                    </a:p>
                  </a:txBody>
                  <a:tcPr marL="90000" marR="90000" marT="46792" marB="467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Muži (%)</a:t>
                      </a:r>
                    </a:p>
                  </a:txBody>
                  <a:tcPr marL="90000" marR="90000" marT="46792" marB="467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 (%)</a:t>
                      </a:r>
                    </a:p>
                  </a:txBody>
                  <a:tcPr marL="90000" marR="90000" marT="46792" marB="4679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876355"/>
                  </a:ext>
                </a:extLst>
              </a:tr>
              <a:tr h="1195352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0–4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5–7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8–10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(53,6)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(25,8)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(20,6)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(58,3)</a:t>
                      </a:r>
                      <a:b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(32,0)</a:t>
                      </a:r>
                      <a:b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( 9,7)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6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defRPr sz="1400">
                          <a:solidFill>
                            <a:schemeClr val="folHlink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DCDCDC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 (56)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(29)</a:t>
                      </a:r>
                      <a:b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(15)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287354"/>
                  </a:ext>
                </a:extLst>
              </a:tr>
            </a:tbl>
          </a:graphicData>
        </a:graphic>
      </p:graphicFrame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09600" y="6234112"/>
            <a:ext cx="83883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900" dirty="0">
                <a:latin typeface="Tahoma" panose="020B0604030504040204" pitchFamily="34" charset="0"/>
              </a:rPr>
              <a:t>1. </a:t>
            </a:r>
            <a:r>
              <a:rPr lang="cs-CZ" altLang="cs-CZ" sz="900" dirty="0">
                <a:latin typeface="Tahoma" panose="020B0604030504040204" pitchFamily="34" charset="0"/>
              </a:rPr>
              <a:t>Málek J et al.: </a:t>
            </a:r>
            <a:r>
              <a:rPr lang="cs-CZ" altLang="cs-CZ" sz="900" dirty="0">
                <a:latin typeface="Tahoma" panose="020B0604030504040204" pitchFamily="34" charset="0"/>
                <a:hlinkClick r:id="rId2"/>
              </a:rPr>
              <a:t>Obavy a prožitky pacientů v perioperačním období</a:t>
            </a:r>
            <a:r>
              <a:rPr lang="cs-CZ" altLang="cs-CZ" sz="900" dirty="0">
                <a:latin typeface="Tahoma" panose="020B0604030504040204" pitchFamily="34" charset="0"/>
              </a:rPr>
              <a:t>, </a:t>
            </a:r>
            <a:r>
              <a:rPr lang="cs-CZ" altLang="cs-CZ" sz="900" dirty="0" err="1">
                <a:latin typeface="Tahoma" panose="020B0604030504040204" pitchFamily="34" charset="0"/>
              </a:rPr>
              <a:t>Rozhl</a:t>
            </a:r>
            <a:r>
              <a:rPr lang="cs-CZ" altLang="cs-CZ" sz="900" dirty="0">
                <a:latin typeface="Tahoma" panose="020B0604030504040204" pitchFamily="34" charset="0"/>
              </a:rPr>
              <a:t> v </a:t>
            </a:r>
            <a:r>
              <a:rPr lang="cs-CZ" altLang="cs-CZ" sz="900" dirty="0" err="1">
                <a:latin typeface="Tahoma" panose="020B0604030504040204" pitchFamily="34" charset="0"/>
              </a:rPr>
              <a:t>Chir</a:t>
            </a:r>
            <a:r>
              <a:rPr lang="cs-CZ" altLang="cs-CZ" sz="900" dirty="0">
                <a:latin typeface="Tahoma" panose="020B0604030504040204" pitchFamily="34" charset="0"/>
              </a:rPr>
              <a:t>, 2004, Vol. 83, No 8,  s. 406-410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cs-CZ" sz="900" dirty="0">
                <a:latin typeface="Tahoma" panose="020B0604030504040204" pitchFamily="34" charset="0"/>
              </a:rPr>
              <a:t>2. </a:t>
            </a:r>
            <a:r>
              <a:rPr lang="cs-CZ" altLang="cs-CZ" sz="900" dirty="0">
                <a:latin typeface="Tahoma" panose="020B0604030504040204" pitchFamily="34" charset="0"/>
              </a:rPr>
              <a:t>Málek, J. et al.: Intenzita pooperační bolesti a kvalita analgesie ve vztahu k typu operace a anestezie – pilotní studie. Sborník Česko – slovenského kongresu </a:t>
            </a:r>
            <a:r>
              <a:rPr lang="en-US" altLang="cs-CZ" sz="900" dirty="0">
                <a:latin typeface="Tahoma" panose="020B0604030504040204" pitchFamily="34" charset="0"/>
              </a:rPr>
              <a:t>  </a:t>
            </a:r>
            <a:r>
              <a:rPr lang="cs-CZ" altLang="cs-CZ" sz="900" dirty="0">
                <a:latin typeface="Tahoma" panose="020B0604030504040204" pitchFamily="34" charset="0"/>
              </a:rPr>
              <a:t>regionální anestezie, 17. – 18. 5. 2007 </a:t>
            </a:r>
          </a:p>
        </p:txBody>
      </p:sp>
    </p:spTree>
    <p:extLst>
      <p:ext uri="{BB962C8B-B14F-4D97-AF65-F5344CB8AC3E}">
        <p14:creationId xmlns:p14="http://schemas.microsoft.com/office/powerpoint/2010/main" val="30106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Rozdělení zodpovědností při LPB</a:t>
            </a:r>
          </a:p>
        </p:txBody>
      </p:sp>
      <p:sp>
        <p:nvSpPr>
          <p:cNvPr id="25603" name="Rectangle 15"/>
          <p:cNvSpPr>
            <a:spLocks noGrp="1" noChangeArrowheads="1"/>
          </p:cNvSpPr>
          <p:nvPr>
            <p:ph idx="1"/>
          </p:nvPr>
        </p:nvSpPr>
        <p:spPr>
          <a:xfrm>
            <a:off x="718800" y="1682751"/>
            <a:ext cx="10753200" cy="4149249"/>
          </a:xfrm>
        </p:spPr>
        <p:txBody>
          <a:bodyPr/>
          <a:lstStyle/>
          <a:p>
            <a:r>
              <a:rPr lang="cs-CZ" altLang="cs-CZ" dirty="0" smtClean="0"/>
              <a:t>Multidisciplinární přístup k LPB vyžaduje</a:t>
            </a:r>
          </a:p>
          <a:p>
            <a:pPr lvl="1">
              <a:spcBef>
                <a:spcPct val="30000"/>
              </a:spcBef>
            </a:pPr>
            <a:r>
              <a:rPr lang="cs-CZ" altLang="cs-CZ" dirty="0" smtClean="0"/>
              <a:t>Nastavení pravidel spolupráce</a:t>
            </a:r>
          </a:p>
          <a:p>
            <a:pPr lvl="1">
              <a:spcBef>
                <a:spcPct val="30000"/>
              </a:spcBef>
            </a:pPr>
            <a:r>
              <a:rPr lang="cs-CZ" altLang="cs-CZ" dirty="0" smtClean="0"/>
              <a:t>Používání standardních postupů</a:t>
            </a:r>
          </a:p>
          <a:p>
            <a:pPr lvl="1">
              <a:spcBef>
                <a:spcPct val="30000"/>
              </a:spcBef>
            </a:pPr>
            <a:r>
              <a:rPr lang="cs-CZ" altLang="cs-CZ" dirty="0" smtClean="0"/>
              <a:t>Vedení standardní a úplné dokumentace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  <p:sp>
        <p:nvSpPr>
          <p:cNvPr id="25604" name="AutoShape 5"/>
          <p:cNvSpPr>
            <a:spLocks noChangeArrowheads="1"/>
          </p:cNvSpPr>
          <p:nvPr/>
        </p:nvSpPr>
        <p:spPr bwMode="auto">
          <a:xfrm>
            <a:off x="1992313" y="3429000"/>
            <a:ext cx="2305050" cy="865188"/>
          </a:xfrm>
          <a:prstGeom prst="chevron">
            <a:avLst>
              <a:gd name="adj" fmla="val 66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/>
              <a:t> Poučení</a:t>
            </a:r>
          </a:p>
          <a:p>
            <a:pPr algn="ctr" eaLnBrk="1" hangingPunct="1"/>
            <a:r>
              <a:rPr lang="cs-CZ" altLang="cs-CZ" sz="1400" b="1"/>
              <a:t>  pacienta</a:t>
            </a:r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3935413" y="3429000"/>
            <a:ext cx="2305050" cy="865188"/>
          </a:xfrm>
          <a:prstGeom prst="chevron">
            <a:avLst>
              <a:gd name="adj" fmla="val 66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/>
              <a:t>      Předoperační</a:t>
            </a:r>
          </a:p>
          <a:p>
            <a:pPr algn="ctr" eaLnBrk="1" hangingPunct="1"/>
            <a:r>
              <a:rPr lang="cs-CZ" altLang="cs-CZ" sz="1400" b="1"/>
              <a:t>  období</a:t>
            </a:r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>
            <a:off x="5848350" y="3429000"/>
            <a:ext cx="2305050" cy="865188"/>
          </a:xfrm>
          <a:prstGeom prst="chevron">
            <a:avLst>
              <a:gd name="adj" fmla="val 66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/>
              <a:t> Operační</a:t>
            </a:r>
          </a:p>
          <a:p>
            <a:pPr algn="ctr" eaLnBrk="1" hangingPunct="1"/>
            <a:r>
              <a:rPr lang="cs-CZ" altLang="cs-CZ" sz="1400" b="1"/>
              <a:t>období</a:t>
            </a:r>
          </a:p>
        </p:txBody>
      </p:sp>
      <p:sp>
        <p:nvSpPr>
          <p:cNvPr id="25607" name="AutoShape 8"/>
          <p:cNvSpPr>
            <a:spLocks noChangeArrowheads="1"/>
          </p:cNvSpPr>
          <p:nvPr/>
        </p:nvSpPr>
        <p:spPr bwMode="auto">
          <a:xfrm>
            <a:off x="7777163" y="3429000"/>
            <a:ext cx="2305050" cy="865188"/>
          </a:xfrm>
          <a:prstGeom prst="chevron">
            <a:avLst>
              <a:gd name="adj" fmla="val 66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400" b="1"/>
              <a:t>   Pooperační</a:t>
            </a:r>
          </a:p>
          <a:p>
            <a:pPr algn="ctr" eaLnBrk="1" hangingPunct="1"/>
            <a:r>
              <a:rPr lang="cs-CZ" altLang="cs-CZ" sz="1400" b="1"/>
              <a:t>období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136775" y="4365625"/>
            <a:ext cx="1439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Všichni zdravotníci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4297363" y="4187825"/>
            <a:ext cx="1439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AC50"/>
              </a:buClr>
              <a:buFont typeface="Arial" panose="020B0604020202020204" pitchFamily="34" charset="0"/>
              <a:buChar char="►"/>
            </a:pPr>
            <a:endParaRPr lang="cs-CZ" altLang="cs-CZ" sz="1400" b="1"/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937000" y="4365625"/>
            <a:ext cx="2016125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Anesteziolog</a:t>
            </a:r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Ošetřující lékař </a:t>
            </a:r>
            <a:r>
              <a:rPr lang="cs-CZ" altLang="cs-CZ" sz="1400"/>
              <a:t>(pouze u pacientů s bolestí před operací)</a:t>
            </a:r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Sestra oddělení</a:t>
            </a:r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Event. APS</a:t>
            </a: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5881688" y="4365625"/>
            <a:ext cx="1798637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pt-BR" altLang="cs-CZ" sz="1400" b="1"/>
              <a:t>Anesteziolog</a:t>
            </a:r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pt-BR" altLang="cs-CZ" sz="1400" b="1"/>
              <a:t>Operatér</a:t>
            </a:r>
            <a:r>
              <a:rPr lang="cs-CZ" altLang="cs-CZ" sz="1400" b="1"/>
              <a:t>  </a:t>
            </a:r>
            <a:r>
              <a:rPr lang="pt-BR" altLang="cs-CZ" sz="1400" b="1"/>
              <a:t> </a:t>
            </a:r>
            <a:r>
              <a:rPr lang="en-US" altLang="cs-CZ" sz="1400"/>
              <a:t>(</a:t>
            </a:r>
            <a:r>
              <a:rPr lang="pt-BR" altLang="cs-CZ" sz="1400"/>
              <a:t>volbou přístupu a infiltrace rány)</a:t>
            </a:r>
            <a:endParaRPr lang="cs-CZ" altLang="cs-CZ" sz="1400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7824788" y="4367213"/>
            <a:ext cx="2665412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3525" indent="-263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Ošetřující lékař          </a:t>
            </a:r>
            <a:r>
              <a:rPr lang="en-US" altLang="cs-CZ" sz="1400"/>
              <a:t>(</a:t>
            </a:r>
            <a:r>
              <a:rPr lang="cs-CZ" altLang="cs-CZ" sz="1400"/>
              <a:t>podle zvyklostí pracoviště</a:t>
            </a:r>
            <a:r>
              <a:rPr lang="en-US" altLang="cs-CZ" sz="1400"/>
              <a:t>)</a:t>
            </a:r>
            <a:endParaRPr lang="cs-CZ" altLang="cs-CZ" sz="1400"/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Anesteziolog</a:t>
            </a:r>
            <a:r>
              <a:rPr lang="en-US" altLang="cs-CZ" sz="1400" b="1"/>
              <a:t>    	 </a:t>
            </a:r>
            <a:r>
              <a:rPr lang="cs-CZ" altLang="cs-CZ" sz="1400" b="1"/>
              <a:t>         </a:t>
            </a:r>
            <a:r>
              <a:rPr lang="en-US" altLang="cs-CZ" sz="1400" b="1"/>
              <a:t> </a:t>
            </a:r>
            <a:r>
              <a:rPr lang="en-US" altLang="cs-CZ" sz="1400"/>
              <a:t>(</a:t>
            </a:r>
            <a:r>
              <a:rPr lang="cs-CZ" altLang="cs-CZ" sz="1400"/>
              <a:t>u postupů lokoreg.             a spec. technik</a:t>
            </a:r>
            <a:r>
              <a:rPr lang="en-US" altLang="cs-CZ" sz="1400"/>
              <a:t>)</a:t>
            </a:r>
            <a:endParaRPr lang="cs-CZ" altLang="cs-CZ" sz="1400"/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Sestra poop. oddělení</a:t>
            </a:r>
            <a:r>
              <a:rPr lang="cs-CZ" altLang="cs-CZ" sz="1400" b="1">
                <a:solidFill>
                  <a:srgbClr val="FF0066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rgbClr val="DCDCDC"/>
              </a:buClr>
              <a:buFont typeface="Arial" panose="020B0604020202020204" pitchFamily="34" charset="0"/>
              <a:buChar char="►"/>
            </a:pPr>
            <a:r>
              <a:rPr lang="cs-CZ" altLang="cs-CZ" sz="1400" b="1"/>
              <a:t>Event. APS</a:t>
            </a:r>
          </a:p>
        </p:txBody>
      </p: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718800" y="6476525"/>
            <a:ext cx="8388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0488" indent="-904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42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65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88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1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27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9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 dirty="0">
                <a:latin typeface="Tahoma" panose="020B0604030504040204" pitchFamily="34" charset="0"/>
              </a:rPr>
              <a:t>Doporučené postupy, diagnostiky a terapie - Léčba akutní pooperační bolesti. ČSARIM 26.2.2008</a:t>
            </a:r>
          </a:p>
        </p:txBody>
      </p:sp>
    </p:spTree>
    <p:extLst>
      <p:ext uri="{BB962C8B-B14F-4D97-AF65-F5344CB8AC3E}">
        <p14:creationId xmlns:p14="http://schemas.microsoft.com/office/powerpoint/2010/main" val="272525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76</TotalTime>
  <Words>2804</Words>
  <Application>Microsoft Office PowerPoint</Application>
  <PresentationFormat>Širokoúhlá obrazovka</PresentationFormat>
  <Paragraphs>427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Symbol</vt:lpstr>
      <vt:lpstr>Tahoma</vt:lpstr>
      <vt:lpstr>Wingdings</vt:lpstr>
      <vt:lpstr>Prezentace_MU_CZ</vt:lpstr>
      <vt:lpstr>POOPERAČNÍ BOLEST</vt:lpstr>
      <vt:lpstr>Typy akutních bolestí</vt:lpstr>
      <vt:lpstr>Pooperační bolest</vt:lpstr>
      <vt:lpstr>Individuální variace ve vnímání poop. bolesti</vt:lpstr>
      <vt:lpstr>Akutní bolest po operačním výkonu</vt:lpstr>
      <vt:lpstr>Význam léčby pooperační bolesti (LPB)</vt:lpstr>
      <vt:lpstr>Cíle pooperační analgezie</vt:lpstr>
      <vt:lpstr>Pooperační bolest v ČR</vt:lpstr>
      <vt:lpstr>Rozdělení zodpovědností při LPB</vt:lpstr>
      <vt:lpstr>Acute Pain Service (APS) zastřešuje LPB v dané instituci</vt:lpstr>
      <vt:lpstr>Informování a zapojení pacienta</vt:lpstr>
      <vt:lpstr>Faktory ovlivňující pooperační bolest</vt:lpstr>
      <vt:lpstr>Vhodné metody LPB</vt:lpstr>
      <vt:lpstr>Farmakologické ovlivnění bolesti</vt:lpstr>
      <vt:lpstr>Doporučené základní léky  pro systémovou parenterální aplikaci</vt:lpstr>
      <vt:lpstr>Kombinace analgetik</vt:lpstr>
      <vt:lpstr>Multimodální analgezie</vt:lpstr>
      <vt:lpstr>Analgetika – antipyretika (paracetamol, metamizol)</vt:lpstr>
      <vt:lpstr>NSA – neselektivní (diklofenak, ibuprofen)</vt:lpstr>
      <vt:lpstr>NSA - preferenční a koxiby (parekoxib, celekoxib, nimesulid)</vt:lpstr>
      <vt:lpstr>Slabé opioidy  (tramadol)</vt:lpstr>
      <vt:lpstr>Silné opioidy (morfin, piritramid, fentanyl, sufentanil)</vt:lpstr>
      <vt:lpstr>Málo bolestivé výkony (artroskopie, endoskopické urologické výkony, malé gyn. výkony,  povrchní kožní op., malé výkony v ORL)</vt:lpstr>
      <vt:lpstr>Středně bolestivé výkony  (LACHE, videotorakoskopie,  tříselná kýla, hysterektomie, ablace prsu, operace strumy, operace plotének, kolektomie)</vt:lpstr>
      <vt:lpstr>Velmi bolestivé výkony  (otevřená torakotomie, břišní výkony v epigastriu, totální náhrady kolenního kloubu, nefrektomie, operace skolióz)</vt:lpstr>
      <vt:lpstr>Velmi bolestivé výkony</vt:lpstr>
      <vt:lpstr>Analgezie u dětí</vt:lpstr>
      <vt:lpstr>Analgezie u dětí</vt:lpstr>
      <vt:lpstr>Těhotenství</vt:lpstr>
      <vt:lpstr>Kojení</vt:lpstr>
      <vt:lpstr>Bývalí drogově závislí</vt:lpstr>
      <vt:lpstr>Analgezie u geriatrických pacientů</vt:lpstr>
      <vt:lpstr>Návrh protokolu pooperační analgesie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Svatoň Roman</dc:creator>
  <cp:lastModifiedBy>Procházka Vladimír</cp:lastModifiedBy>
  <cp:revision>19</cp:revision>
  <cp:lastPrinted>1601-01-01T00:00:00Z</cp:lastPrinted>
  <dcterms:created xsi:type="dcterms:W3CDTF">2020-10-04T11:41:56Z</dcterms:created>
  <dcterms:modified xsi:type="dcterms:W3CDTF">2020-10-05T09:36:24Z</dcterms:modified>
</cp:coreProperties>
</file>