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0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BFAC417-4FB4-451C-B897-BDCD438BA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34343FE-EF7F-4EA8-B4BC-8A6EA100B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8180B37-07BB-4DCD-B1E4-D9CA57CD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404BC9A-23E4-4E04-8F69-DC849529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E192B0F-D324-4EA0-A599-B5BA0D17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7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AA56EEF-2FB9-45EC-9C71-64EB94D8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0F6AD062-259B-4640-B934-E8A9C3B9E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B1B56E6-E961-4DCF-B9F9-1F7D608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2B74308-0284-49EE-8172-6FAC535E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8A00A56-8C6F-4CFA-9A57-58AD0C9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8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DE33F965-6E79-48FB-96A4-7B5078E85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F7DEC08-A91C-4CE6-9844-90186B218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1BED8C1-0CD6-4204-998A-B3665A61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8FAB126-1060-4CD8-B5B5-B6163E47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5AEBACA-1E4C-49C8-B5F3-26D603C6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75D8A74-86BD-4DFC-94AD-88DE51F8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B5A490A-BCA6-498A-8FED-0E1732AF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B0D58F1-28B8-47CD-9BC1-6803869B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03BAFA4-BDD2-47D5-B7B3-A9C9DA42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2F8E5A1-2B65-4CAD-89F2-CA8A14AF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5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F6BB8A-CC78-47E5-B1D6-219BA6E7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2853E55-7917-45D5-833B-0706EC81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EEA97BF-5518-4E99-A66E-BDAB00B8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CCDD5BB-F4E2-4334-96AF-97DF5962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C180AE3-D30A-4A4F-AE44-CAFCF9DC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98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4770A0B-89A3-4F37-937C-19AE9A7F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C6E486F-1573-433F-AD60-547B2AE28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D37C83C-6EB8-4B4D-9197-09C5321E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7B413E7-15CF-41A6-AA49-361ABA13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9E9A3CC-807E-4040-B111-9F61B5E2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BE02D5F-3C7A-4433-B70F-69677F9D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4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8DC516C-3400-43EF-88AF-5537F78C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5024A4B-8AC2-4B3C-8034-28FCD159D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29C104B-D631-4200-ACA6-C4021A42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0A9F5C31-66F8-497C-AE45-68BA700E1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6352B151-FE03-4C54-8745-BBA420206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A6D4B8A4-CE7D-4821-9A52-3B6609A5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833FF0D3-4272-41BE-8778-49D28643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28164AD-F488-48BE-B7CB-003A65F1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3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65DE9A-FDEA-43BE-8D11-DC8B05E1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DE03CFEB-7CD8-455D-94F9-9C3AEB18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D36B8289-5617-41C8-9FAC-3748D699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2414148-4FA0-434E-AFCD-9F3AEA26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3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F5E5F232-EC82-405A-9485-6AE0A655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A6EA7FA-A658-492A-9562-A6731C04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BCBAE9C-55A4-417F-A3F0-51457A2E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22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84B224-BADF-45E8-B0A4-8BE358AA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0155C82-BB1C-4468-A1CA-D4F2D325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DCC75BE-75F1-4755-B210-637E42FB1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AB6CA0BB-A573-43DD-A654-16AE5EBA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CE39D3B-931B-410A-B0FB-D7911286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608011A-AA7B-4E6C-8578-50201694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6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4DDF9D3-0503-478C-A39B-17E3755E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C9BB9369-51E9-44E7-BE07-302F8611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63057992-3825-4361-A5EA-11452E583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A48C088-39DF-4CC1-9947-6C3BF5F2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90D2E53-1A57-4E0A-88A5-71794C17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08DCACC-C251-40E1-BBD6-3994DD00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9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1A89165B-2771-44A5-8238-891D8C01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04F154D4-A0B5-4221-B80F-170C1FB0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1162492-B409-4046-8169-B8FFEBDC5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B796-025E-4EFE-A740-26A2F36DB8D8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6F6065A-0682-4F1C-ADF3-2FCDCD7D8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439835F-EC4F-45B8-8F6D-ACF36E9C3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B3F8-0320-41EB-B01F-11B547E14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7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19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14875B-7564-4CFF-9B8F-1F4A0A20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rgbClr val="FFFFFF"/>
                </a:solidFill>
              </a:rPr>
              <a:t>Endokrinologie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0086D762-4FE6-4BDE-B1B2-57E9ADADF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Odvětví medicíny zabývající se diagnostikou a léčbou hormonálních poruch</a:t>
            </a:r>
          </a:p>
        </p:txBody>
      </p:sp>
    </p:spTree>
    <p:extLst>
      <p:ext uri="{BB962C8B-B14F-4D97-AF65-F5344CB8AC3E}">
        <p14:creationId xmlns:p14="http://schemas.microsoft.com/office/powerpoint/2010/main" val="121906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B9A14C-00D0-404E-BB84-1FB4A183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Onemocnění hypothalamu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E211B4C-1ACC-479C-8A04-B78FFED9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944106"/>
            <a:ext cx="5306084" cy="5230634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Příčiny: Tumory, úrazy, zánětlivé změny, cévní postižení, vrozené poruchy, autoimunitní poruchy..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</a:rPr>
              <a:t>Poruchy spánku, termoregulace, psychické poruchy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</a:rPr>
              <a:t>Poruchy štítné žlázy, gonád,.. (</a:t>
            </a:r>
            <a:r>
              <a:rPr lang="cs-CZ" sz="2200" dirty="0" err="1">
                <a:solidFill>
                  <a:srgbClr val="000000"/>
                </a:solidFill>
              </a:rPr>
              <a:t>statiny</a:t>
            </a:r>
            <a:r>
              <a:rPr lang="cs-CZ" sz="2200" dirty="0">
                <a:solidFill>
                  <a:srgbClr val="000000"/>
                </a:solidFill>
              </a:rPr>
              <a:t>, </a:t>
            </a:r>
            <a:r>
              <a:rPr lang="cs-CZ" sz="2200" dirty="0" err="1">
                <a:solidFill>
                  <a:srgbClr val="000000"/>
                </a:solidFill>
              </a:rPr>
              <a:t>liberiny</a:t>
            </a:r>
            <a:r>
              <a:rPr lang="cs-CZ" sz="2200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</a:rPr>
              <a:t>Diabetes </a:t>
            </a:r>
            <a:r>
              <a:rPr lang="cs-CZ" sz="2200" dirty="0" err="1">
                <a:solidFill>
                  <a:srgbClr val="000000"/>
                </a:solidFill>
              </a:rPr>
              <a:t>insipidus</a:t>
            </a:r>
            <a:r>
              <a:rPr lang="cs-CZ" sz="2200" dirty="0">
                <a:solidFill>
                  <a:srgbClr val="000000"/>
                </a:solidFill>
              </a:rPr>
              <a:t>- centrální (periferní- necitlivost ledvin k ADH)</a:t>
            </a:r>
          </a:p>
          <a:p>
            <a:r>
              <a:rPr lang="cs-CZ" sz="2200" dirty="0">
                <a:solidFill>
                  <a:srgbClr val="000000"/>
                </a:solidFill>
              </a:rPr>
              <a:t>   nedostatek ADH, polyurie, polydipsie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200" dirty="0">
                <a:solidFill>
                  <a:srgbClr val="000000"/>
                </a:solidFill>
              </a:rPr>
              <a:t>SIADH- syndrom nepřiměřené sekrece antidiuretického hormonu</a:t>
            </a:r>
          </a:p>
          <a:p>
            <a:r>
              <a:rPr lang="cs-CZ" sz="2200" dirty="0">
                <a:solidFill>
                  <a:srgbClr val="000000"/>
                </a:solidFill>
              </a:rPr>
              <a:t>     zvýšená sekrece ADH, </a:t>
            </a:r>
            <a:r>
              <a:rPr lang="cs-CZ" sz="2200" dirty="0" err="1">
                <a:solidFill>
                  <a:srgbClr val="000000"/>
                </a:solidFill>
              </a:rPr>
              <a:t>hyponatrémie</a:t>
            </a:r>
            <a:r>
              <a:rPr lang="cs-CZ" sz="220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        </a:t>
            </a:r>
            <a:r>
              <a:rPr lang="cs-CZ" sz="2200" dirty="0" err="1">
                <a:solidFill>
                  <a:srgbClr val="000000"/>
                </a:solidFill>
              </a:rPr>
              <a:t>hypoosmolalita</a:t>
            </a:r>
            <a:r>
              <a:rPr lang="cs-CZ" sz="2200" dirty="0">
                <a:solidFill>
                  <a:srgbClr val="000000"/>
                </a:solidFill>
              </a:rPr>
              <a:t> séra, expanze objemu ECT, 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        plicní edém, edém mozku</a:t>
            </a:r>
          </a:p>
          <a:p>
            <a:endParaRPr lang="cs-CZ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EB711D-6238-4AA2-9CB3-DC7CBB90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Onemocnění hypofýzy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D0B17D5-CEC3-48D8-AE98-092DF7B8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200" dirty="0" err="1">
                <a:solidFill>
                  <a:srgbClr val="000000"/>
                </a:solidFill>
              </a:rPr>
              <a:t>Hypopituarismus</a:t>
            </a:r>
            <a:r>
              <a:rPr lang="cs-CZ" sz="2200" dirty="0">
                <a:solidFill>
                  <a:srgbClr val="000000"/>
                </a:solidFill>
              </a:rPr>
              <a:t>- snížená sekrece hormonů hypofýzy, nejčastěji útlak tureckého sedla nádorem, infekce, </a:t>
            </a:r>
            <a:r>
              <a:rPr lang="cs-CZ" sz="2200" dirty="0" err="1">
                <a:solidFill>
                  <a:srgbClr val="000000"/>
                </a:solidFill>
              </a:rPr>
              <a:t>infarzace</a:t>
            </a:r>
            <a:endParaRPr lang="cs-CZ" sz="2200" dirty="0">
              <a:solidFill>
                <a:srgbClr val="000000"/>
              </a:solidFill>
            </a:endParaRPr>
          </a:p>
          <a:p>
            <a:r>
              <a:rPr lang="cs-CZ" sz="2200" dirty="0">
                <a:solidFill>
                  <a:srgbClr val="000000"/>
                </a:solidFill>
              </a:rPr>
              <a:t>Příznaky: lokální (výpadky zorného pole,   dvojité vidění)/ celkové (zástava růstu, </a:t>
            </a:r>
            <a:r>
              <a:rPr lang="cs-CZ" sz="2200" dirty="0" err="1">
                <a:solidFill>
                  <a:srgbClr val="000000"/>
                </a:solidFill>
              </a:rPr>
              <a:t>amenorhea</a:t>
            </a:r>
            <a:r>
              <a:rPr lang="cs-CZ" sz="2200" dirty="0">
                <a:solidFill>
                  <a:srgbClr val="000000"/>
                </a:solidFill>
              </a:rPr>
              <a:t>, nažloutlá kůže, únava)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200" dirty="0">
                <a:solidFill>
                  <a:srgbClr val="000000"/>
                </a:solidFill>
              </a:rPr>
              <a:t>Nádory hypofýzy</a:t>
            </a:r>
          </a:p>
          <a:p>
            <a:r>
              <a:rPr lang="cs-CZ" sz="2200" dirty="0">
                <a:solidFill>
                  <a:srgbClr val="000000"/>
                </a:solidFill>
              </a:rPr>
              <a:t>Hypofunkční</a:t>
            </a:r>
          </a:p>
          <a:p>
            <a:r>
              <a:rPr lang="cs-CZ" sz="2200" dirty="0">
                <a:solidFill>
                  <a:srgbClr val="000000"/>
                </a:solidFill>
              </a:rPr>
              <a:t>Hyperfunkční- </a:t>
            </a:r>
            <a:r>
              <a:rPr lang="cs-CZ" sz="2200" dirty="0" err="1">
                <a:solidFill>
                  <a:srgbClr val="000000"/>
                </a:solidFill>
              </a:rPr>
              <a:t>prolaktinom</a:t>
            </a:r>
            <a:r>
              <a:rPr lang="cs-CZ" sz="2200" dirty="0">
                <a:solidFill>
                  <a:srgbClr val="000000"/>
                </a:solidFill>
              </a:rPr>
              <a:t>, </a:t>
            </a:r>
            <a:r>
              <a:rPr lang="cs-CZ" sz="2200" dirty="0" err="1">
                <a:solidFill>
                  <a:srgbClr val="000000"/>
                </a:solidFill>
              </a:rPr>
              <a:t>somatotropinom</a:t>
            </a:r>
            <a:r>
              <a:rPr lang="cs-CZ" sz="2200" dirty="0">
                <a:solidFill>
                  <a:srgbClr val="000000"/>
                </a:solidFill>
              </a:rPr>
              <a:t>, </a:t>
            </a:r>
            <a:r>
              <a:rPr lang="cs-CZ" sz="2200" dirty="0" err="1">
                <a:solidFill>
                  <a:srgbClr val="000000"/>
                </a:solidFill>
              </a:rPr>
              <a:t>kortikotropinom</a:t>
            </a:r>
            <a:r>
              <a:rPr lang="cs-CZ" sz="2200" dirty="0">
                <a:solidFill>
                  <a:srgbClr val="000000"/>
                </a:solidFill>
              </a:rPr>
              <a:t>,..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2200" dirty="0" err="1">
                <a:solidFill>
                  <a:srgbClr val="000000"/>
                </a:solidFill>
              </a:rPr>
              <a:t>Hyperprolaktinémie</a:t>
            </a:r>
            <a:endParaRPr lang="cs-CZ" sz="2200" dirty="0">
              <a:solidFill>
                <a:srgbClr val="000000"/>
              </a:solidFill>
            </a:endParaRPr>
          </a:p>
          <a:p>
            <a:r>
              <a:rPr lang="cs-CZ" sz="2200" dirty="0">
                <a:solidFill>
                  <a:srgbClr val="000000"/>
                </a:solidFill>
              </a:rPr>
              <a:t>fyziologické příčiny: kojení, gravidita, stres</a:t>
            </a:r>
          </a:p>
          <a:p>
            <a:r>
              <a:rPr lang="cs-CZ" sz="2200" dirty="0">
                <a:solidFill>
                  <a:srgbClr val="000000"/>
                </a:solidFill>
              </a:rPr>
              <a:t>Léky: antidepresiva, estrogeny, nikotin</a:t>
            </a:r>
          </a:p>
          <a:p>
            <a:r>
              <a:rPr lang="cs-CZ" sz="2200" dirty="0">
                <a:solidFill>
                  <a:srgbClr val="000000"/>
                </a:solidFill>
              </a:rPr>
              <a:t>Patologie: </a:t>
            </a:r>
            <a:r>
              <a:rPr lang="cs-CZ" sz="2200" dirty="0" err="1">
                <a:solidFill>
                  <a:srgbClr val="000000"/>
                </a:solidFill>
              </a:rPr>
              <a:t>prolaktinom</a:t>
            </a:r>
            <a:r>
              <a:rPr lang="cs-CZ" sz="2200" dirty="0">
                <a:solidFill>
                  <a:srgbClr val="000000"/>
                </a:solidFill>
              </a:rPr>
              <a:t>, cirhóza, </a:t>
            </a:r>
            <a:r>
              <a:rPr lang="cs-CZ" sz="2200" dirty="0" err="1">
                <a:solidFill>
                  <a:srgbClr val="000000"/>
                </a:solidFill>
              </a:rPr>
              <a:t>sclerosis</a:t>
            </a:r>
            <a:r>
              <a:rPr lang="cs-CZ" sz="2200" dirty="0">
                <a:solidFill>
                  <a:srgbClr val="000000"/>
                </a:solidFill>
              </a:rPr>
              <a:t> multiplex</a:t>
            </a:r>
          </a:p>
          <a:p>
            <a:pPr marL="514350" indent="-514350">
              <a:buFont typeface="+mj-lt"/>
              <a:buAutoNum type="arabicPeriod"/>
            </a:pPr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8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215A19-6B62-489A-84E6-FA77507E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Akromegalie/ gigantismus/ </a:t>
            </a:r>
            <a:r>
              <a:rPr lang="cs-CZ" b="1" dirty="0" err="1"/>
              <a:t>somatotropinom</a:t>
            </a:r>
            <a:endParaRPr lang="cs-CZ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D8CA586-A8CA-49EB-9102-93E5AEF3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51559"/>
            <a:ext cx="5157787" cy="823912"/>
          </a:xfrm>
        </p:spPr>
        <p:txBody>
          <a:bodyPr/>
          <a:lstStyle/>
          <a:p>
            <a:r>
              <a:rPr lang="cs-CZ" dirty="0"/>
              <a:t>Akromegalie- vzniká po pubertě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95106128-649B-40B7-ACFC-F121ED0F0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51559"/>
            <a:ext cx="5183188" cy="823912"/>
          </a:xfrm>
        </p:spPr>
        <p:txBody>
          <a:bodyPr/>
          <a:lstStyle/>
          <a:p>
            <a:r>
              <a:rPr lang="cs-CZ" dirty="0"/>
              <a:t>Gigantismus- vzniká před pubertou</a:t>
            </a:r>
          </a:p>
        </p:txBody>
      </p:sp>
      <p:pic>
        <p:nvPicPr>
          <p:cNvPr id="1026" name="Picture 2" descr="VÃ½sledek obrÃ¡zku pro akromegalie">
            <a:extLst>
              <a:ext uri="{FF2B5EF4-FFF2-40B4-BE49-F238E27FC236}">
                <a16:creationId xmlns="" xmlns:a16="http://schemas.microsoft.com/office/drawing/2014/main" id="{902D94D2-3725-4BF7-AE15-377FC7582F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" y="2524125"/>
            <a:ext cx="37242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visejÃ­cÃ­ obrÃ¡zek">
            <a:extLst>
              <a:ext uri="{FF2B5EF4-FFF2-40B4-BE49-F238E27FC236}">
                <a16:creationId xmlns="" xmlns:a16="http://schemas.microsoft.com/office/drawing/2014/main" id="{F3D91637-9F34-4D32-AAC3-95BB6685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2524125"/>
            <a:ext cx="3397556" cy="37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5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5B426A-D5E7-488A-BF1C-73548AC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Cuschingova</a:t>
            </a:r>
            <a:r>
              <a:rPr lang="cs-CZ" b="1" dirty="0"/>
              <a:t> choroba/ </a:t>
            </a:r>
            <a:r>
              <a:rPr lang="cs-CZ" b="1" dirty="0" err="1"/>
              <a:t>kortikotropinom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D0DF7A2-8A12-44E5-9489-4177C4A05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925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Cuschingův</a:t>
            </a:r>
            <a:r>
              <a:rPr lang="cs-CZ" dirty="0"/>
              <a:t> syndrom- ACTH dependentní= </a:t>
            </a:r>
            <a:r>
              <a:rPr lang="cs-CZ" dirty="0" err="1"/>
              <a:t>cuschingova</a:t>
            </a:r>
            <a:r>
              <a:rPr lang="cs-CZ" dirty="0"/>
              <a:t> choroba</a:t>
            </a:r>
          </a:p>
          <a:p>
            <a:pPr marL="0" indent="0">
              <a:buNone/>
            </a:pPr>
            <a:r>
              <a:rPr lang="cs-CZ" dirty="0"/>
              <a:t>    - nadprodukce ACTH (adenom </a:t>
            </a:r>
          </a:p>
          <a:p>
            <a:pPr marL="0" indent="0">
              <a:buNone/>
            </a:pPr>
            <a:r>
              <a:rPr lang="cs-CZ" dirty="0"/>
              <a:t>      hypofýzy, ektopicky- ca plic)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/>
              <a:t>Cuschingův</a:t>
            </a:r>
            <a:r>
              <a:rPr lang="cs-CZ" dirty="0"/>
              <a:t> syndrom- ACTH </a:t>
            </a:r>
            <a:r>
              <a:rPr lang="cs-CZ" dirty="0" err="1"/>
              <a:t>independentní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- nadprodukce kortizolu  (kortikoterapie, adenom kůry nadledvin)</a:t>
            </a:r>
          </a:p>
          <a:p>
            <a:pPr marL="0" indent="0">
              <a:buNone/>
            </a:pPr>
            <a:r>
              <a:rPr lang="cs-CZ" u="sng" dirty="0" err="1"/>
              <a:t>Cuschingoidní</a:t>
            </a:r>
            <a:r>
              <a:rPr lang="cs-CZ" u="sng" dirty="0"/>
              <a:t> habitus- </a:t>
            </a:r>
            <a:r>
              <a:rPr lang="cs-CZ" dirty="0"/>
              <a:t>měsícovitý obličej, býčí šíje, centrální obezita, tenká kůže, steroidní myopatie, hypertenze, steroidní diabetes, osteoporóza,..</a:t>
            </a:r>
          </a:p>
          <a:p>
            <a:endParaRPr lang="cs-CZ" dirty="0"/>
          </a:p>
        </p:txBody>
      </p:sp>
      <p:pic>
        <p:nvPicPr>
          <p:cNvPr id="3074" name="Picture 2" descr="VÃ½sledek obrÃ¡zku pro cushing">
            <a:extLst>
              <a:ext uri="{FF2B5EF4-FFF2-40B4-BE49-F238E27FC236}">
                <a16:creationId xmlns="" xmlns:a16="http://schemas.microsoft.com/office/drawing/2014/main" id="{27DE7676-CCF3-46A1-976B-D21CE4DEC7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3207"/>
            <a:ext cx="5660891" cy="46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6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3B4FED-D2BB-40FD-9158-7A5D6EC30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476C0E-3501-4A61-8989-BB0017CAF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9DBA3C2-C92B-4CEB-868F-52A62295B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43CCDE-9FC4-4E35-B675-3B91051B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6" y="661307"/>
            <a:ext cx="10668004" cy="34405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Chronické onemocnění s vysokou morbiditou a mortalitou, v ČR nyní asi 850 tis osob s DM</a:t>
            </a:r>
          </a:p>
          <a:p>
            <a:pPr>
              <a:lnSpc>
                <a:spcPct val="100000"/>
              </a:lnSpc>
            </a:pPr>
            <a:r>
              <a:rPr lang="cs-CZ" dirty="0"/>
              <a:t>Základním znakem je HYPERGLYKEMIE </a:t>
            </a:r>
          </a:p>
          <a:p>
            <a:pPr>
              <a:lnSpc>
                <a:spcPct val="100000"/>
              </a:lnSpc>
            </a:pPr>
            <a:r>
              <a:rPr lang="cs-CZ" dirty="0"/>
              <a:t>Způsobena: nedostatečnou tvorbou inzulinu, jeho nedostatečným působením nebo kombinací</a:t>
            </a:r>
          </a:p>
          <a:p>
            <a:pPr>
              <a:lnSpc>
                <a:spcPct val="100000"/>
              </a:lnSpc>
            </a:pPr>
            <a:r>
              <a:rPr lang="cs-CZ" dirty="0"/>
              <a:t>Nedostatek inzulinu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narušení transportu glukózy z krve do buňky → hyperglykémie, nedostatek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glu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uvnitř buněk; stimuluje se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glykogenolýza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glukoneogeneze a štěpení triacylglycerolů na mastné kyseliny (</a:t>
            </a:r>
            <a:r>
              <a:rPr lang="cs-CZ" i="1" u="sng" dirty="0">
                <a:latin typeface="Calibri" panose="020F0502020204030204" pitchFamily="34" charset="0"/>
                <a:cs typeface="Calibri" panose="020F0502020204030204" pitchFamily="34" charset="0"/>
              </a:rPr>
              <a:t>úbytek hmotnosti, nechutenství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vznikají ketolátky →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ketoacidóza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→ ketonurie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Hyperglykémie → glykosurie → </a:t>
            </a:r>
            <a:r>
              <a:rPr lang="cs-CZ" i="1" u="sng" dirty="0">
                <a:latin typeface="Calibri" panose="020F0502020204030204" pitchFamily="34" charset="0"/>
                <a:cs typeface="Calibri" panose="020F0502020204030204" pitchFamily="34" charset="0"/>
              </a:rPr>
              <a:t>polyurie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i="1" u="sng" dirty="0">
                <a:latin typeface="Calibri" panose="020F0502020204030204" pitchFamily="34" charset="0"/>
                <a:cs typeface="Calibri" panose="020F0502020204030204" pitchFamily="34" charset="0"/>
              </a:rPr>
              <a:t>žízeň</a:t>
            </a:r>
          </a:p>
          <a:p>
            <a:pPr>
              <a:lnSpc>
                <a:spcPct val="100000"/>
              </a:lnSpc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Další nežádoucí účinky: </a:t>
            </a:r>
            <a:r>
              <a:rPr lang="cs-CZ" i="1" u="sng" dirty="0">
                <a:latin typeface="Calibri" panose="020F0502020204030204" pitchFamily="34" charset="0"/>
                <a:cs typeface="Calibri" panose="020F0502020204030204" pitchFamily="34" charset="0"/>
              </a:rPr>
              <a:t>únava, špatné hojení ran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5C11C9-65D2-491A-A266-6ADBD2CB4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52" name="Picture 8" descr="SouvisejÃ­cÃ­ obrÃ¡zek">
            <a:extLst>
              <a:ext uri="{FF2B5EF4-FFF2-40B4-BE49-F238E27FC236}">
                <a16:creationId xmlns:a16="http://schemas.microsoft.com/office/drawing/2014/main" xmlns="" id="{204725C0-F422-4A18-8D0C-8DEAF9D2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02" y="3137888"/>
            <a:ext cx="3504698" cy="35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8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2FB1BA-FFD3-44EC-A087-AE644AAD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1.typu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1E73CD-A15B-43BA-907E-296550E2A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514475"/>
            <a:ext cx="10725150" cy="4365117"/>
          </a:xfrm>
        </p:spPr>
        <p:txBody>
          <a:bodyPr>
            <a:normAutofit/>
          </a:bodyPr>
          <a:lstStyle/>
          <a:p>
            <a:r>
              <a:rPr lang="cs-CZ" sz="1800" dirty="0"/>
              <a:t>Autoimunitní onemocnění- postupná destrukce beta buněk pankreatu a úplné chybění sekrece inzulinu</a:t>
            </a:r>
          </a:p>
          <a:p>
            <a:r>
              <a:rPr lang="cs-CZ" sz="1800" dirty="0"/>
              <a:t>Dělení:  </a:t>
            </a:r>
            <a:r>
              <a:rPr lang="cs-CZ" sz="1800" u="sng" dirty="0"/>
              <a:t>klasický typ- </a:t>
            </a:r>
            <a:r>
              <a:rPr lang="cs-CZ" sz="1800" dirty="0"/>
              <a:t>od dětství, časté </a:t>
            </a:r>
            <a:r>
              <a:rPr lang="cs-CZ" sz="1800" dirty="0" err="1"/>
              <a:t>ketoacidózy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</a:t>
            </a:r>
            <a:r>
              <a:rPr lang="cs-CZ" sz="1800" u="sng" dirty="0"/>
              <a:t>LADA-</a:t>
            </a:r>
            <a:r>
              <a:rPr lang="cs-CZ" sz="1800" dirty="0"/>
              <a:t> </a:t>
            </a:r>
            <a:r>
              <a:rPr lang="cs-CZ" sz="1800" dirty="0" err="1"/>
              <a:t>latent</a:t>
            </a:r>
            <a:r>
              <a:rPr lang="cs-CZ" sz="1800" dirty="0"/>
              <a:t> </a:t>
            </a:r>
            <a:r>
              <a:rPr lang="cs-CZ" sz="1800" dirty="0" err="1"/>
              <a:t>autoimunne</a:t>
            </a:r>
            <a:r>
              <a:rPr lang="cs-CZ" sz="1800" dirty="0"/>
              <a:t> diabetes in </a:t>
            </a:r>
            <a:r>
              <a:rPr lang="cs-CZ" sz="1800" dirty="0" err="1"/>
              <a:t>adults</a:t>
            </a:r>
            <a:r>
              <a:rPr lang="cs-CZ" sz="1800" dirty="0"/>
              <a:t>- rozvíjí se později, může mít zbytkovou sekreci inzulinu</a:t>
            </a:r>
          </a:p>
          <a:p>
            <a:r>
              <a:rPr lang="cs-CZ" sz="1800" dirty="0"/>
              <a:t>Vyšší riziko autoimunit</a:t>
            </a:r>
          </a:p>
          <a:p>
            <a:r>
              <a:rPr lang="cs-CZ" sz="1800" dirty="0"/>
              <a:t>V době </a:t>
            </a:r>
            <a:r>
              <a:rPr lang="cs-CZ" sz="1800" dirty="0" err="1"/>
              <a:t>prvozáchytu</a:t>
            </a:r>
            <a:r>
              <a:rPr lang="cs-CZ" sz="1800" dirty="0"/>
              <a:t> glykemie výrazná, může vzniknout i </a:t>
            </a:r>
            <a:r>
              <a:rPr lang="cs-CZ" sz="1800" dirty="0" err="1"/>
              <a:t>ketoacidotické</a:t>
            </a:r>
            <a:r>
              <a:rPr lang="cs-CZ" sz="1800" dirty="0"/>
              <a:t> koma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i="1" dirty="0"/>
              <a:t>(nedostatek inzulinu a 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↑</a:t>
            </a:r>
            <a:r>
              <a:rPr lang="cs-CZ" sz="1800" i="1" dirty="0">
                <a:cs typeface="Calibri Light" panose="020F0302020204030204" pitchFamily="34" charset="0"/>
              </a:rPr>
              <a:t>koncentrace glukagonu způsobí 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↑</a:t>
            </a:r>
            <a:r>
              <a:rPr lang="cs-CZ" sz="1800" i="1" dirty="0">
                <a:cs typeface="Calibri Light" panose="020F0302020204030204" pitchFamily="34" charset="0"/>
              </a:rPr>
              <a:t>tvorbu ketolátek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cs-CZ" sz="1800" i="1" dirty="0">
                <a:cs typeface="Calibri Light" panose="020F0302020204030204" pitchFamily="34" charset="0"/>
              </a:rPr>
              <a:t> </a:t>
            </a:r>
            <a:r>
              <a:rPr lang="cs-CZ" sz="1800" i="1" dirty="0" err="1">
                <a:cs typeface="Calibri Light" panose="020F0302020204030204" pitchFamily="34" charset="0"/>
              </a:rPr>
              <a:t>acetoacetátu</a:t>
            </a:r>
            <a:r>
              <a:rPr lang="cs-CZ" sz="1800" i="1" dirty="0">
                <a:cs typeface="Calibri Light" panose="020F0302020204030204" pitchFamily="34" charset="0"/>
              </a:rPr>
              <a:t> a beta-</a:t>
            </a:r>
          </a:p>
          <a:p>
            <a:pPr marL="0" indent="0">
              <a:buNone/>
            </a:pPr>
            <a:r>
              <a:rPr lang="cs-CZ" sz="1800" i="1" dirty="0">
                <a:cs typeface="Calibri Light" panose="020F0302020204030204" pitchFamily="34" charset="0"/>
              </a:rPr>
              <a:t>    </a:t>
            </a:r>
            <a:r>
              <a:rPr lang="cs-CZ" sz="1800" i="1" dirty="0" err="1">
                <a:cs typeface="Calibri Light" panose="020F0302020204030204" pitchFamily="34" charset="0"/>
              </a:rPr>
              <a:t>hydroxybutyrátu</a:t>
            </a:r>
            <a:r>
              <a:rPr lang="cs-CZ" sz="1800" i="1" dirty="0">
                <a:cs typeface="Calibri Light" panose="020F0302020204030204" pitchFamily="34" charset="0"/>
              </a:rPr>
              <a:t>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↓ </a:t>
            </a:r>
            <a:r>
              <a:rPr lang="cs-CZ" sz="1800" i="1" dirty="0">
                <a:cs typeface="Calibri Light" panose="020F0302020204030204" pitchFamily="34" charset="0"/>
              </a:rPr>
              <a:t>pH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i="1" dirty="0">
                <a:cs typeface="Calibri Light" panose="020F0302020204030204" pitchFamily="34" charset="0"/>
              </a:rPr>
              <a:t>acidóza dráždí dýchací centrum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cs-CZ" sz="1800" i="1" dirty="0">
                <a:cs typeface="Calibri Light" panose="020F0302020204030204" pitchFamily="34" charset="0"/>
              </a:rPr>
              <a:t> </a:t>
            </a:r>
            <a:r>
              <a:rPr lang="cs-CZ" sz="1800" i="1" dirty="0" err="1" smtClean="0">
                <a:cs typeface="Calibri Light" panose="020F0302020204030204" pitchFamily="34" charset="0"/>
              </a:rPr>
              <a:t>Kussmaulovo</a:t>
            </a:r>
            <a:r>
              <a:rPr lang="cs-CZ" sz="1800" i="1" dirty="0" smtClean="0">
                <a:cs typeface="Calibri Light" panose="020F0302020204030204" pitchFamily="34" charset="0"/>
              </a:rPr>
              <a:t> </a:t>
            </a:r>
            <a:r>
              <a:rPr lang="cs-CZ" sz="1800" i="1" dirty="0">
                <a:cs typeface="Calibri Light" panose="020F0302020204030204" pitchFamily="34" charset="0"/>
              </a:rPr>
              <a:t>dýchání, </a:t>
            </a:r>
            <a:r>
              <a:rPr lang="cs-CZ" sz="1800" i="1" dirty="0" err="1">
                <a:cs typeface="Calibri Light" panose="020F0302020204030204" pitchFamily="34" charset="0"/>
              </a:rPr>
              <a:t>foetor</a:t>
            </a:r>
            <a:endParaRPr lang="cs-CZ" sz="1800" i="1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sz="1800" i="1" dirty="0">
                <a:cs typeface="Calibri Light" panose="020F0302020204030204" pitchFamily="34" charset="0"/>
              </a:rPr>
              <a:t>   </a:t>
            </a:r>
            <a:r>
              <a:rPr lang="cs-CZ" sz="1800" i="1" dirty="0" err="1">
                <a:cs typeface="Calibri Light" panose="020F0302020204030204" pitchFamily="34" charset="0"/>
              </a:rPr>
              <a:t>acetonemicus</a:t>
            </a:r>
            <a:r>
              <a:rPr lang="cs-CZ" sz="1800" i="1" dirty="0">
                <a:cs typeface="Calibri Light" panose="020F0302020204030204" pitchFamily="34" charset="0"/>
              </a:rPr>
              <a:t>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i="1" dirty="0">
                <a:cs typeface="Calibri Light" panose="020F0302020204030204" pitchFamily="34" charset="0"/>
              </a:rPr>
              <a:t>poruchy vědomí)</a:t>
            </a:r>
          </a:p>
          <a:p>
            <a:r>
              <a:rPr lang="cs-CZ" sz="1800" dirty="0">
                <a:cs typeface="Calibri Light" panose="020F0302020204030204" pitchFamily="34" charset="0"/>
              </a:rPr>
              <a:t>Dg:  klinika, glykemie, glykosurie v moči, ↓</a:t>
            </a:r>
            <a:r>
              <a:rPr lang="cs-CZ" sz="1800" dirty="0" err="1">
                <a:cs typeface="Calibri Light" panose="020F0302020204030204" pitchFamily="34" charset="0"/>
              </a:rPr>
              <a:t>Cpeptid</a:t>
            </a:r>
            <a:r>
              <a:rPr lang="cs-CZ" sz="1800" dirty="0">
                <a:cs typeface="Calibri Light" panose="020F0302020204030204" pitchFamily="34" charset="0"/>
              </a:rPr>
              <a:t> lačný i stimulovaný, protilátky (anti GAD, anti- IA2, anti IAA)</a:t>
            </a:r>
          </a:p>
          <a:p>
            <a:r>
              <a:rPr lang="cs-CZ" sz="1800" dirty="0">
                <a:cs typeface="Calibri Light" panose="020F0302020204030204" pitchFamily="34" charset="0"/>
              </a:rPr>
              <a:t>Léčba: insulin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6585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EA201D-38A1-4F4F-BAFC-9619033A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2.typu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AF177C-A0F1-4BC8-81A0-C3935647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09037"/>
            <a:ext cx="10250511" cy="58040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/>
              <a:t>Chronické zvýšení glykemie kvůli insulinové rezistenci- časem se beta-bb vyčerpají a může dojít k absolutnímu nedostatku insulinu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Glykemie stoupá pomalu- často </a:t>
            </a:r>
            <a:r>
              <a:rPr lang="cs-CZ" sz="1600" dirty="0" err="1"/>
              <a:t>asymtomatický</a:t>
            </a:r>
            <a:r>
              <a:rPr lang="cs-CZ" sz="1600" dirty="0"/>
              <a:t> průběh a náhodná diagnostika</a:t>
            </a:r>
          </a:p>
          <a:p>
            <a:pPr>
              <a:lnSpc>
                <a:spcPct val="100000"/>
              </a:lnSpc>
            </a:pPr>
            <a:r>
              <a:rPr lang="cs-CZ" sz="1600" dirty="0" err="1"/>
              <a:t>Etio</a:t>
            </a:r>
            <a:r>
              <a:rPr lang="cs-CZ" sz="1600" dirty="0"/>
              <a:t>: genetická predispozice+ obezita+ nedostatek pohybu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Dg.: Glykemie v plazmě (ve 22, před jídly, po jídle- 2 hod, lačná- 8 hod po jídle)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               - glykemický profil (před a po jídle, ve 22 hod – 7hodnot)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               - velký glykemický profil (+ ve 3 v noci)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          </a:t>
            </a:r>
            <a:r>
              <a:rPr lang="cs-CZ" sz="1600" dirty="0" err="1"/>
              <a:t>oGGT</a:t>
            </a:r>
            <a:r>
              <a:rPr lang="cs-CZ" sz="1600" dirty="0"/>
              <a:t>- vypít 75g </a:t>
            </a:r>
            <a:r>
              <a:rPr lang="cs-CZ" sz="1600" dirty="0" err="1"/>
              <a:t>glc</a:t>
            </a:r>
            <a:r>
              <a:rPr lang="cs-CZ" sz="1600" dirty="0"/>
              <a:t> ve 200ml tekutiny- měří se za 120 min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          </a:t>
            </a:r>
            <a:r>
              <a:rPr lang="cs-CZ" sz="1600" dirty="0" err="1"/>
              <a:t>Cpeptid</a:t>
            </a: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          HbA1c- glykovaný hemoglobin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                     - odráží </a:t>
            </a:r>
            <a:r>
              <a:rPr lang="cs-CZ" sz="1600" dirty="0" err="1"/>
              <a:t>gly</a:t>
            </a:r>
            <a:r>
              <a:rPr lang="cs-CZ" sz="1600" dirty="0"/>
              <a:t> za posledních 6-8týdnů je &lt;4,5%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21C55DB8-AD9F-4CC2-B64C-158637438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745882"/>
              </p:ext>
            </p:extLst>
          </p:nvPr>
        </p:nvGraphicFramePr>
        <p:xfrm>
          <a:off x="6670307" y="3946358"/>
          <a:ext cx="4673065" cy="25292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97518">
                  <a:extLst>
                    <a:ext uri="{9D8B030D-6E8A-4147-A177-3AD203B41FA5}">
                      <a16:colId xmlns:a16="http://schemas.microsoft.com/office/drawing/2014/main" xmlns="" val="1050891541"/>
                    </a:ext>
                  </a:extLst>
                </a:gridCol>
                <a:gridCol w="1617255">
                  <a:extLst>
                    <a:ext uri="{9D8B030D-6E8A-4147-A177-3AD203B41FA5}">
                      <a16:colId xmlns:a16="http://schemas.microsoft.com/office/drawing/2014/main" xmlns="" val="1732830210"/>
                    </a:ext>
                  </a:extLst>
                </a:gridCol>
                <a:gridCol w="958292">
                  <a:extLst>
                    <a:ext uri="{9D8B030D-6E8A-4147-A177-3AD203B41FA5}">
                      <a16:colId xmlns:a16="http://schemas.microsoft.com/office/drawing/2014/main" xmlns="" val="3768422241"/>
                    </a:ext>
                  </a:extLst>
                </a:gridCol>
              </a:tblGrid>
              <a:tr h="1131176">
                <a:tc>
                  <a:txBody>
                    <a:bodyPr/>
                    <a:lstStyle/>
                    <a:p>
                      <a:r>
                        <a:rPr lang="cs-CZ" sz="1300" dirty="0"/>
                        <a:t>Diabetes </a:t>
                      </a:r>
                      <a:r>
                        <a:rPr lang="cs-CZ" sz="1300" dirty="0" err="1"/>
                        <a:t>mellitus</a:t>
                      </a:r>
                      <a:endParaRPr lang="cs-CZ" sz="1300" dirty="0"/>
                    </a:p>
                  </a:txBody>
                  <a:tcPr marL="67157" marR="67157" marT="33579" marB="33579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Glykemie nalačno</a:t>
                      </a:r>
                    </a:p>
                    <a:p>
                      <a:r>
                        <a:rPr lang="cs-CZ" sz="1300"/>
                        <a:t>Gly ve 120.min oGGT </a:t>
                      </a:r>
                    </a:p>
                    <a:p>
                      <a:r>
                        <a:rPr lang="cs-CZ" sz="1300"/>
                        <a:t>nebo náhodně</a:t>
                      </a:r>
                    </a:p>
                  </a:txBody>
                  <a:tcPr marL="67157" marR="67157" marT="33579" marB="33579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&gt;7,0</a:t>
                      </a:r>
                    </a:p>
                    <a:p>
                      <a:r>
                        <a:rPr lang="cs-CZ" sz="1300"/>
                        <a:t>&gt;11,0</a:t>
                      </a:r>
                    </a:p>
                  </a:txBody>
                  <a:tcPr marL="67157" marR="67157" marT="33579" marB="33579"/>
                </a:tc>
                <a:extLst>
                  <a:ext uri="{0D108BD9-81ED-4DB2-BD59-A6C34878D82A}">
                    <a16:rowId xmlns:a16="http://schemas.microsoft.com/office/drawing/2014/main" xmlns="" val="3563995719"/>
                  </a:ext>
                </a:extLst>
              </a:tr>
              <a:tr h="822155">
                <a:tc>
                  <a:txBody>
                    <a:bodyPr/>
                    <a:lstStyle/>
                    <a:p>
                      <a:r>
                        <a:rPr lang="cs-CZ" sz="1300"/>
                        <a:t>Porušená glukosová tolerance</a:t>
                      </a:r>
                    </a:p>
                  </a:txBody>
                  <a:tcPr marL="67157" marR="67157" marT="33579" marB="33579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Gly nalačno</a:t>
                      </a:r>
                    </a:p>
                    <a:p>
                      <a:r>
                        <a:rPr lang="cs-CZ" sz="1300"/>
                        <a:t>Gly ve 120.min oGGT</a:t>
                      </a:r>
                    </a:p>
                  </a:txBody>
                  <a:tcPr marL="67157" marR="67157" marT="33579" marB="33579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5,6- 6,9</a:t>
                      </a:r>
                    </a:p>
                    <a:p>
                      <a:r>
                        <a:rPr lang="cs-CZ" sz="1300"/>
                        <a:t>7,8- 11,1</a:t>
                      </a:r>
                    </a:p>
                  </a:txBody>
                  <a:tcPr marL="67157" marR="67157" marT="33579" marB="33579"/>
                </a:tc>
                <a:extLst>
                  <a:ext uri="{0D108BD9-81ED-4DB2-BD59-A6C34878D82A}">
                    <a16:rowId xmlns:a16="http://schemas.microsoft.com/office/drawing/2014/main" xmlns="" val="2465242309"/>
                  </a:ext>
                </a:extLst>
              </a:tr>
              <a:tr h="575926">
                <a:tc>
                  <a:txBody>
                    <a:bodyPr/>
                    <a:lstStyle/>
                    <a:p>
                      <a:r>
                        <a:rPr lang="cs-CZ" sz="1300"/>
                        <a:t>Zvýšená glykemie nalačno</a:t>
                      </a:r>
                    </a:p>
                  </a:txBody>
                  <a:tcPr marL="67157" marR="67157" marT="33579" marB="33579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Gly nalačno</a:t>
                      </a:r>
                    </a:p>
                  </a:txBody>
                  <a:tcPr marL="67157" marR="67157" marT="33579" marB="33579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5,6- 6,9</a:t>
                      </a:r>
                    </a:p>
                  </a:txBody>
                  <a:tcPr marL="67157" marR="67157" marT="33579" marB="33579"/>
                </a:tc>
                <a:extLst>
                  <a:ext uri="{0D108BD9-81ED-4DB2-BD59-A6C34878D82A}">
                    <a16:rowId xmlns:a16="http://schemas.microsoft.com/office/drawing/2014/main" xmlns="" val="422721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09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89DBA3C2-C92B-4CEB-868F-52A62295B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AAD096-CAC8-4C39-91F7-D11B2CC9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C42C92-D6FE-43E4-B477-681A1F076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Dieta</a:t>
            </a:r>
            <a:r>
              <a:rPr lang="cs-CZ" sz="2400" dirty="0"/>
              <a:t> (omezit jednoduché cukry, nesladit, omezit cholesterol, tuky, sůl, dostatek vlákniny)</a:t>
            </a:r>
          </a:p>
          <a:p>
            <a:pPr marL="0" indent="0">
              <a:buNone/>
            </a:pPr>
            <a:r>
              <a:rPr lang="cs-CZ" sz="2400" b="1" dirty="0"/>
              <a:t>Fyzická aktivita </a:t>
            </a:r>
            <a:r>
              <a:rPr lang="cs-CZ" sz="2400" dirty="0"/>
              <a:t>(aerobní alespoň 4x/týden zvýší citlivost tkání k insulinu, </a:t>
            </a:r>
            <a:r>
              <a:rPr lang="cs-CZ" sz="2400" dirty="0" err="1"/>
              <a:t>redukace</a:t>
            </a:r>
            <a:r>
              <a:rPr lang="cs-CZ" sz="2400" dirty="0"/>
              <a:t> hmotnosti)</a:t>
            </a:r>
          </a:p>
          <a:p>
            <a:pPr marL="0" indent="0">
              <a:buNone/>
            </a:pPr>
            <a:r>
              <a:rPr lang="cs-CZ" sz="2400" b="1" dirty="0"/>
              <a:t>Farmakologická </a:t>
            </a:r>
            <a:r>
              <a:rPr lang="cs-CZ" sz="2400" b="1" dirty="0" err="1"/>
              <a:t>léčeba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- perorální </a:t>
            </a:r>
            <a:r>
              <a:rPr lang="cs-CZ" sz="2400" dirty="0" err="1"/>
              <a:t>antidiabetika</a:t>
            </a:r>
            <a:r>
              <a:rPr lang="cs-CZ" sz="2400" dirty="0"/>
              <a:t> (PAD)</a:t>
            </a:r>
          </a:p>
          <a:p>
            <a:pPr marL="0" indent="0">
              <a:buNone/>
            </a:pPr>
            <a:r>
              <a:rPr lang="cs-CZ" sz="2400" dirty="0"/>
              <a:t>- insulin- intenzifikovaný režim,   konvenční režim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0A5C11C9-65D2-491A-A266-6ADBD2CB4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diabetes">
            <a:extLst>
              <a:ext uri="{FF2B5EF4-FFF2-40B4-BE49-F238E27FC236}">
                <a16:creationId xmlns:a16="http://schemas.microsoft.com/office/drawing/2014/main" xmlns="" id="{B5F725EF-19CA-4257-868D-4DE2DD15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405387"/>
            <a:ext cx="3314700" cy="22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4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xmlns="" id="{8E52EA45-4231-40F0-A5F9-509764441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xmlns="" id="{E26580E3-C3E7-4C81-9BC7-D725DBB74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EBD04A-C444-4521-B3AE-4B5D2043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/>
              <a:t>Insulin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85F40D7B-BD77-47DE-93EC-8AC926B0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52015"/>
              </p:ext>
            </p:extLst>
          </p:nvPr>
        </p:nvGraphicFramePr>
        <p:xfrm>
          <a:off x="5340297" y="862350"/>
          <a:ext cx="6220334" cy="513721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43408">
                  <a:extLst>
                    <a:ext uri="{9D8B030D-6E8A-4147-A177-3AD203B41FA5}">
                      <a16:colId xmlns:a16="http://schemas.microsoft.com/office/drawing/2014/main" xmlns="" val="2094455544"/>
                    </a:ext>
                  </a:extLst>
                </a:gridCol>
                <a:gridCol w="877316">
                  <a:extLst>
                    <a:ext uri="{9D8B030D-6E8A-4147-A177-3AD203B41FA5}">
                      <a16:colId xmlns:a16="http://schemas.microsoft.com/office/drawing/2014/main" xmlns="" val="2069411629"/>
                    </a:ext>
                  </a:extLst>
                </a:gridCol>
                <a:gridCol w="1119349">
                  <a:extLst>
                    <a:ext uri="{9D8B030D-6E8A-4147-A177-3AD203B41FA5}">
                      <a16:colId xmlns:a16="http://schemas.microsoft.com/office/drawing/2014/main" xmlns="" val="519139497"/>
                    </a:ext>
                  </a:extLst>
                </a:gridCol>
                <a:gridCol w="987224">
                  <a:extLst>
                    <a:ext uri="{9D8B030D-6E8A-4147-A177-3AD203B41FA5}">
                      <a16:colId xmlns:a16="http://schemas.microsoft.com/office/drawing/2014/main" xmlns="" val="1262707005"/>
                    </a:ext>
                  </a:extLst>
                </a:gridCol>
                <a:gridCol w="663345">
                  <a:extLst>
                    <a:ext uri="{9D8B030D-6E8A-4147-A177-3AD203B41FA5}">
                      <a16:colId xmlns:a16="http://schemas.microsoft.com/office/drawing/2014/main" xmlns="" val="70412525"/>
                    </a:ext>
                  </a:extLst>
                </a:gridCol>
                <a:gridCol w="1729692">
                  <a:extLst>
                    <a:ext uri="{9D8B030D-6E8A-4147-A177-3AD203B41FA5}">
                      <a16:colId xmlns:a16="http://schemas.microsoft.com/office/drawing/2014/main" xmlns="" val="1885867454"/>
                    </a:ext>
                  </a:extLst>
                </a:gridCol>
              </a:tblGrid>
              <a:tr h="471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krátkodobé</a:t>
                      </a:r>
                      <a:endParaRPr lang="cs-CZ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dlouhodobé</a:t>
                      </a:r>
                      <a:endParaRPr lang="cs-CZ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premixované (krátko+dlouhodobý)</a:t>
                      </a:r>
                      <a:endParaRPr lang="cs-CZ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1604206"/>
                  </a:ext>
                </a:extLst>
              </a:tr>
              <a:tr h="6506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humánní insuliny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 30min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podat 20min před jídlem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účinku:1-2hod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před spaním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Mixtard, Insuman comb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184490"/>
                  </a:ext>
                </a:extLst>
              </a:tr>
              <a:tr h="6506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maximum: 1-2hod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bývají nutné svačiny a 2.večeře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maximum: 6-12hod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475621"/>
                  </a:ext>
                </a:extLst>
              </a:tr>
              <a:tr h="471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trvání: 8hod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akutně lze i.v.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trvání: 16hod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427345"/>
                  </a:ext>
                </a:extLst>
              </a:tr>
              <a:tr h="6506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HumulinR, Actrapid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HumulinN, Insuman basal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026747"/>
                  </a:ext>
                </a:extLst>
              </a:tr>
              <a:tr h="6506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inzulinová analoga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 15min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podat 10min před jídlem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účinku:90-120min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před spaním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Novomix, Humalog mix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306315"/>
                  </a:ext>
                </a:extLst>
              </a:tr>
              <a:tr h="6506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maximum: 30-90min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kryjí jen postprandiální období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nemají peak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4527237"/>
                  </a:ext>
                </a:extLst>
              </a:tr>
              <a:tr h="471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trvání: 4-5hod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Novorapid, Humalog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 :24hod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386206"/>
                  </a:ext>
                </a:extLst>
              </a:tr>
              <a:tr h="471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Levemir, Lantus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65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23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4C6818-080D-428C-AAE2-AF86815F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FFFFFF"/>
                </a:solidFill>
              </a:rPr>
              <a:t>Hormon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AC5C7FB-5634-49CB-AF18-D574982CF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610" y="528320"/>
            <a:ext cx="6082110" cy="58623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Chemický posel, který slouží v organismu k přenosu informací při řízení funkcí orgánů a metabolických procesů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Tvoří se: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ve žlázách s vnitřní sekrecí (hypofýza, štítná žláza, Langerhansovy ostrůvky v pankreatu,..)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 difusně rozesetých endokrinních buňkách (v CNS, srdečních síních, ledvinách,..)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Podle chemické struktury:</a:t>
            </a:r>
          </a:p>
          <a:p>
            <a:r>
              <a:rPr lang="cs-CZ" sz="2400" dirty="0">
                <a:solidFill>
                  <a:srgbClr val="000000"/>
                </a:solidFill>
              </a:rPr>
              <a:t>Peptidové hormony (glykoproteiny)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Steroidní hormony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Deriváty tyrosinu (katecholaminy, hormony štítné žlázy)</a:t>
            </a:r>
          </a:p>
        </p:txBody>
      </p:sp>
    </p:spTree>
    <p:extLst>
      <p:ext uri="{BB962C8B-B14F-4D97-AF65-F5344CB8AC3E}">
        <p14:creationId xmlns:p14="http://schemas.microsoft.com/office/powerpoint/2010/main" val="94783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D17F87-FE96-4A5F-83F2-3E87B953B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BFBC11-8E98-4F11-8552-DB40FCC8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63" y="666625"/>
            <a:ext cx="9768038" cy="305527"/>
          </a:xfrm>
        </p:spPr>
        <p:txBody>
          <a:bodyPr anchor="ctr">
            <a:normAutofit fontScale="90000"/>
          </a:bodyPr>
          <a:lstStyle/>
          <a:p>
            <a:pPr algn="r"/>
            <a:r>
              <a:rPr lang="cs-CZ"/>
              <a:t>PAD- perorální antidiabetika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46C973-6034-4DAE-8C50-764E31604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2ADC72-9292-411C-B17E-1DC83998D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53659" y="666625"/>
            <a:ext cx="0" cy="120789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189A86B5-EDD6-4A34-BFFF-E6D9487C3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797"/>
              </p:ext>
            </p:extLst>
          </p:nvPr>
        </p:nvGraphicFramePr>
        <p:xfrm>
          <a:off x="173290" y="1280158"/>
          <a:ext cx="11877535" cy="5476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7734">
                  <a:extLst>
                    <a:ext uri="{9D8B030D-6E8A-4147-A177-3AD203B41FA5}">
                      <a16:colId xmlns:a16="http://schemas.microsoft.com/office/drawing/2014/main" xmlns="" val="444492234"/>
                    </a:ext>
                  </a:extLst>
                </a:gridCol>
                <a:gridCol w="1579741">
                  <a:extLst>
                    <a:ext uri="{9D8B030D-6E8A-4147-A177-3AD203B41FA5}">
                      <a16:colId xmlns:a16="http://schemas.microsoft.com/office/drawing/2014/main" xmlns="" val="4072093654"/>
                    </a:ext>
                  </a:extLst>
                </a:gridCol>
                <a:gridCol w="2284374">
                  <a:extLst>
                    <a:ext uri="{9D8B030D-6E8A-4147-A177-3AD203B41FA5}">
                      <a16:colId xmlns:a16="http://schemas.microsoft.com/office/drawing/2014/main" xmlns="" val="3468329910"/>
                    </a:ext>
                  </a:extLst>
                </a:gridCol>
                <a:gridCol w="2205814">
                  <a:extLst>
                    <a:ext uri="{9D8B030D-6E8A-4147-A177-3AD203B41FA5}">
                      <a16:colId xmlns:a16="http://schemas.microsoft.com/office/drawing/2014/main" xmlns="" val="812624517"/>
                    </a:ext>
                  </a:extLst>
                </a:gridCol>
                <a:gridCol w="2079872">
                  <a:extLst>
                    <a:ext uri="{9D8B030D-6E8A-4147-A177-3AD203B41FA5}">
                      <a16:colId xmlns:a16="http://schemas.microsoft.com/office/drawing/2014/main" xmlns="" val="36015164"/>
                    </a:ext>
                  </a:extLst>
                </a:gridCol>
              </a:tblGrid>
              <a:tr h="26664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↑citlivosti tkání k insulinu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Biguanidy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Metformin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Stadamet, Siofor, Glucophage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KI: CHRI kreat &gt;150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248249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NYHA III-IV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932276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choroby jater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942942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NÚ: laktacidóza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683988"/>
                  </a:ext>
                </a:extLst>
              </a:tr>
              <a:tr h="2903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Glitazony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Thiazolidindiony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Pioglitazon, Actos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839913"/>
                  </a:ext>
                </a:extLst>
              </a:tr>
              <a:tr h="28066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↑ citlivosti tkání k insulinu, ↑citlivosti </a:t>
                      </a:r>
                      <a:r>
                        <a:rPr lang="cs-CZ" sz="1600" u="none" strike="noStrike" dirty="0" err="1">
                          <a:effectLst/>
                        </a:rPr>
                        <a:t>tk.k</a:t>
                      </a:r>
                      <a:r>
                        <a:rPr lang="cs-CZ" sz="1600" u="none" strike="noStrike" dirty="0">
                          <a:effectLst/>
                        </a:rPr>
                        <a:t> insulinu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Deriváty </a:t>
                      </a:r>
                      <a:r>
                        <a:rPr lang="cs-CZ" sz="1600" u="none" strike="noStrike" dirty="0" err="1">
                          <a:effectLst/>
                        </a:rPr>
                        <a:t>sulfonyurey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Gliklazid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Gliklazid Actavis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KI: CHRI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95247380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Glimepirid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Amaryl, Eglymad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NÚ: hypoglykemie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66425295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Glikvidon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zadržování tekutin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32827216"/>
                  </a:ext>
                </a:extLst>
              </a:tr>
              <a:tr h="2903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zvyšují chuť k jídlu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6801898"/>
                  </a:ext>
                </a:extLst>
              </a:tr>
              <a:tr h="28066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↑ sekrece insulinu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Glinidy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Repaglinid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Repaglinide, Dibetix, Prandin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rychlejší nástup účinku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375434"/>
                  </a:ext>
                </a:extLst>
              </a:tr>
              <a:tr h="5238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kratší poločas- 3x denně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564372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Inkretiny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Exenatid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Byetta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s.c.!!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776149"/>
                  </a:ext>
                </a:extLst>
              </a:tr>
              <a:tr h="280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Liraglutid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160369"/>
                  </a:ext>
                </a:extLst>
              </a:tr>
              <a:tr h="5265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Gliptiny= DPP4 inh.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Sitagliptin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Janumet</a:t>
                      </a:r>
                      <a:r>
                        <a:rPr lang="cs-CZ" sz="1600" u="none" strike="noStrike" dirty="0">
                          <a:effectLst/>
                        </a:rPr>
                        <a:t>, </a:t>
                      </a:r>
                      <a:r>
                        <a:rPr lang="cs-CZ" sz="1600" u="none" strike="noStrike" dirty="0" err="1">
                          <a:effectLst/>
                        </a:rPr>
                        <a:t>Januvia</a:t>
                      </a:r>
                      <a:r>
                        <a:rPr lang="cs-CZ" sz="1600" u="none" strike="noStrike" dirty="0">
                          <a:effectLst/>
                        </a:rPr>
                        <a:t>, </a:t>
                      </a:r>
                      <a:r>
                        <a:rPr lang="cs-CZ" sz="1600" u="none" strike="noStrike" dirty="0" err="1">
                          <a:effectLst/>
                        </a:rPr>
                        <a:t>Efficib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A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60370"/>
                  </a:ext>
                </a:extLst>
              </a:tr>
              <a:tr h="52651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zpomalení vstřebávání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Inhibitory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Akarbóza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Glucobay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při nedodržení diety průjmy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71576125"/>
                  </a:ext>
                </a:extLst>
              </a:tr>
              <a:tr h="52651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sacharidů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glukosidáz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Miglitol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meteorismus, pomocný lék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6311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33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DE0F71-C3B5-4D09-BB21-9609ECFE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D3F581-0D9B-4177-AA1E-B8029901B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MODY- maturity </a:t>
            </a:r>
            <a:r>
              <a:rPr lang="cs-CZ" dirty="0" err="1"/>
              <a:t>onset</a:t>
            </a:r>
            <a:r>
              <a:rPr lang="cs-CZ" dirty="0"/>
              <a:t> diabetes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, obvykle asymptomatické, u lidí do 30let</a:t>
            </a:r>
          </a:p>
          <a:p>
            <a:r>
              <a:rPr lang="cs-CZ" dirty="0"/>
              <a:t>Gestační diabetes- nově vzniká v graviditě a mizí po porodu</a:t>
            </a:r>
          </a:p>
          <a:p>
            <a:pPr marL="0" indent="0">
              <a:buNone/>
            </a:pPr>
            <a:r>
              <a:rPr lang="cs-CZ" dirty="0"/>
              <a:t>                              - </a:t>
            </a:r>
            <a:r>
              <a:rPr lang="cs-CZ" dirty="0" err="1"/>
              <a:t>oGTT</a:t>
            </a:r>
            <a:r>
              <a:rPr lang="cs-CZ" dirty="0"/>
              <a:t> mezi 24.-28.t.g. u všech</a:t>
            </a:r>
          </a:p>
          <a:p>
            <a:r>
              <a:rPr lang="cs-CZ" dirty="0"/>
              <a:t>Prediabetes- vyšší glykemie nalačno nebo poručená </a:t>
            </a:r>
            <a:r>
              <a:rPr lang="cs-CZ" dirty="0" err="1"/>
              <a:t>glukosová</a:t>
            </a:r>
            <a:r>
              <a:rPr lang="cs-CZ" dirty="0"/>
              <a:t> tolerance</a:t>
            </a:r>
          </a:p>
          <a:p>
            <a:r>
              <a:rPr lang="cs-CZ" dirty="0"/>
              <a:t>Sekundární diabetes- endokrinní (vyšší </a:t>
            </a:r>
            <a:r>
              <a:rPr lang="cs-CZ" dirty="0" err="1"/>
              <a:t>kortisol</a:t>
            </a:r>
            <a:r>
              <a:rPr lang="cs-CZ" dirty="0"/>
              <a:t>, STH, fT4, </a:t>
            </a:r>
            <a:r>
              <a:rPr lang="cs-CZ" dirty="0" err="1"/>
              <a:t>feochromocytom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                          </a:t>
            </a:r>
            <a:r>
              <a:rPr lang="cs-CZ" dirty="0" err="1"/>
              <a:t>pankreatoprivní</a:t>
            </a:r>
            <a:r>
              <a:rPr lang="cs-CZ" dirty="0"/>
              <a:t> (CF, trauma, hemochromatóza)</a:t>
            </a:r>
          </a:p>
          <a:p>
            <a:pPr marL="0" indent="0">
              <a:buNone/>
            </a:pPr>
            <a:r>
              <a:rPr lang="cs-CZ" dirty="0"/>
              <a:t>                                   léky (</a:t>
            </a:r>
            <a:r>
              <a:rPr lang="cs-CZ" dirty="0" err="1"/>
              <a:t>kys.nikotinová</a:t>
            </a:r>
            <a:r>
              <a:rPr lang="cs-CZ" dirty="0"/>
              <a:t>, glukokortikoidy)</a:t>
            </a:r>
          </a:p>
          <a:p>
            <a:pPr marL="0" indent="0">
              <a:buNone/>
            </a:pPr>
            <a:r>
              <a:rPr lang="cs-CZ" dirty="0"/>
              <a:t>                                   infekce (kongenitální rubeola, CMV)</a:t>
            </a:r>
          </a:p>
          <a:p>
            <a:pPr marL="0" indent="0">
              <a:buNone/>
            </a:pPr>
            <a:r>
              <a:rPr lang="cs-CZ" dirty="0"/>
              <a:t>                                   Downův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err="1"/>
              <a:t>Klinfelterův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err="1"/>
              <a:t>Turnerův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37628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89DBA3C2-C92B-4CEB-868F-52A62295B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F5B22-1441-4A5F-88F0-1FFC7157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komplikace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8007CBF-9ED6-4948-A968-3C912449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Diabetická </a:t>
            </a:r>
            <a:r>
              <a:rPr lang="cs-CZ" sz="2400" dirty="0" err="1"/>
              <a:t>ketoacidóza</a:t>
            </a:r>
            <a:r>
              <a:rPr lang="cs-CZ" sz="2400" dirty="0"/>
              <a:t>, </a:t>
            </a:r>
            <a:r>
              <a:rPr lang="cs-CZ" sz="2400" dirty="0" err="1"/>
              <a:t>ketoacidotické</a:t>
            </a:r>
            <a:r>
              <a:rPr lang="cs-CZ" sz="2400" dirty="0"/>
              <a:t> koma</a:t>
            </a:r>
          </a:p>
          <a:p>
            <a:r>
              <a:rPr lang="cs-CZ" sz="2400" dirty="0" err="1"/>
              <a:t>Laktacidóza</a:t>
            </a:r>
            <a:r>
              <a:rPr lang="cs-CZ" sz="2400" dirty="0"/>
              <a:t>, koma</a:t>
            </a:r>
          </a:p>
          <a:p>
            <a:r>
              <a:rPr lang="cs-CZ" sz="2400" dirty="0"/>
              <a:t>Hypoglykemie</a:t>
            </a:r>
          </a:p>
          <a:p>
            <a:r>
              <a:rPr lang="cs-CZ" sz="2400" dirty="0"/>
              <a:t>Nefropatie</a:t>
            </a:r>
          </a:p>
          <a:p>
            <a:r>
              <a:rPr lang="cs-CZ" sz="2400" dirty="0"/>
              <a:t>Retinopatie </a:t>
            </a:r>
          </a:p>
          <a:p>
            <a:r>
              <a:rPr lang="cs-CZ" sz="2400" dirty="0"/>
              <a:t>Polyneuropatie</a:t>
            </a:r>
          </a:p>
          <a:p>
            <a:r>
              <a:rPr lang="cs-CZ" sz="2400" dirty="0"/>
              <a:t>Syndrom diabetické nohy</a:t>
            </a:r>
          </a:p>
          <a:p>
            <a:r>
              <a:rPr lang="cs-CZ" sz="2400" dirty="0"/>
              <a:t>ICHS, CMP, ICHDKK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0A5C11C9-65D2-491A-A266-6ADBD2CB4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xmlns="" id="{CBA01243-5D91-4FCA-8B3A-054EA72C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776450"/>
            <a:ext cx="33147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107ED3-7153-474A-B826-F3AE9E05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Regulace a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0A4687-0BF6-42EB-9030-9EE0E805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2621280"/>
            <a:ext cx="11155680" cy="393192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Hormony a ostatní látkové signály vykonávají regulační funkci, při níž odpověď na signál zpětně ovlivňuje zdroj signálu</a:t>
            </a:r>
          </a:p>
          <a:p>
            <a:r>
              <a:rPr lang="cs-CZ" sz="2400" dirty="0">
                <a:solidFill>
                  <a:srgbClr val="000000"/>
                </a:solidFill>
              </a:rPr>
              <a:t>Hormon se váže na receptor: membránový/ jaderný, poté se uvolní intracelulární přenašeč, který předá v buňce hormonální signál dále. (takovými druhými posly jsou např. </a:t>
            </a:r>
            <a:r>
              <a:rPr lang="cs-CZ" sz="2400" dirty="0" err="1">
                <a:solidFill>
                  <a:srgbClr val="000000"/>
                </a:solidFill>
              </a:rPr>
              <a:t>cAMP</a:t>
            </a:r>
            <a:r>
              <a:rPr lang="cs-CZ" sz="2400" dirty="0">
                <a:solidFill>
                  <a:srgbClr val="000000"/>
                </a:solidFill>
              </a:rPr>
              <a:t>, Ca, NO,..)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Negativní zpětná vazba- odpověď se tlumí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Pozitivní </a:t>
            </a:r>
            <a:r>
              <a:rPr lang="cs-CZ" sz="2400" dirty="0">
                <a:solidFill>
                  <a:srgbClr val="000000"/>
                </a:solidFill>
              </a:rPr>
              <a:t>zpětná vazba- odpověď se zesiluje</a:t>
            </a:r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="" xmlns:a16="http://schemas.microsoft.com/office/drawing/2014/main" id="{923EAE28-5BAC-4914-AB33-B25AB8F2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77" y="4079749"/>
            <a:ext cx="5512083" cy="25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0F82EE-173D-4714-A9B3-DC0B2E8F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Hypothalamo-hypofyzární systém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02A53815-C0B1-461E-9DB8-70A8CF1E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67" y="4160490"/>
            <a:ext cx="6388428" cy="2540131"/>
          </a:xfrm>
        </p:spPr>
      </p:pic>
      <p:pic>
        <p:nvPicPr>
          <p:cNvPr id="6" name="Picture 2" descr="SouvisejÃ­cÃ­ obrÃ¡zek">
            <a:extLst>
              <a:ext uri="{FF2B5EF4-FFF2-40B4-BE49-F238E27FC236}">
                <a16:creationId xmlns="" xmlns:a16="http://schemas.microsoft.com/office/drawing/2014/main" id="{4313205C-CBC6-44A9-B2F7-178AB0DD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51563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774925D6-8501-4792-80EC-97B7C79F5A1C}"/>
              </a:ext>
            </a:extLst>
          </p:cNvPr>
          <p:cNvSpPr txBox="1"/>
          <p:nvPr/>
        </p:nvSpPr>
        <p:spPr>
          <a:xfrm>
            <a:off x="4484173" y="2602494"/>
            <a:ext cx="77078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Hypothalamus je část </a:t>
            </a:r>
            <a:r>
              <a:rPr lang="cs-CZ" sz="2400" dirty="0" err="1"/>
              <a:t>diencephala</a:t>
            </a:r>
            <a:r>
              <a:rPr lang="cs-CZ" sz="2400" dirty="0"/>
              <a:t> (mezimozku), vybíhá v hypofýzu, která se dělí na </a:t>
            </a:r>
            <a:r>
              <a:rPr lang="cs-CZ" sz="2400" b="1" u="sng" dirty="0"/>
              <a:t>adenohypofýzu</a:t>
            </a:r>
            <a:r>
              <a:rPr lang="cs-CZ" sz="2400" dirty="0"/>
              <a:t> a </a:t>
            </a:r>
            <a:r>
              <a:rPr lang="cs-CZ" sz="2400" b="1" u="sng" dirty="0"/>
              <a:t>neurohypofýzu</a:t>
            </a:r>
            <a:r>
              <a:rPr lang="cs-CZ" sz="2400" dirty="0"/>
              <a:t>. Kromě endokrinních funkcí řídí příjem potravy, termoregulaci, spánek, osmotickou a vodní homeostázu,…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28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7988E9-B5B7-4BC6-9E93-427FF007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Hypothalamus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9547E6B-B388-485B-B824-3B6B3868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663" y="199815"/>
            <a:ext cx="6589336" cy="614627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err="1">
                <a:solidFill>
                  <a:srgbClr val="000000"/>
                </a:solidFill>
              </a:rPr>
              <a:t>Liberiny</a:t>
            </a:r>
            <a:r>
              <a:rPr lang="cs-CZ" sz="2400" dirty="0">
                <a:solidFill>
                  <a:srgbClr val="000000"/>
                </a:solidFill>
              </a:rPr>
              <a:t> – regulují uvolňování hormonů z                  adenohypofýzy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err="1">
                <a:solidFill>
                  <a:srgbClr val="000000"/>
                </a:solidFill>
              </a:rPr>
              <a:t>Statiny</a:t>
            </a:r>
            <a:r>
              <a:rPr lang="cs-CZ" sz="2400" dirty="0">
                <a:solidFill>
                  <a:srgbClr val="000000"/>
                </a:solidFill>
              </a:rPr>
              <a:t>- regulují uvolňování hormonů z                  adenohypofýzy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0000"/>
                </a:solidFill>
              </a:rPr>
              <a:t>Oxytocin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kontrakce svalových buněk mléčné žlázy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kontrakce svalových buněk dělohy během porodu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kontrakce dělohy a svaloviny vývodných semenných cest během orgasmu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400" b="1" dirty="0">
                <a:solidFill>
                  <a:srgbClr val="000000"/>
                </a:solidFill>
              </a:rPr>
              <a:t>Antidiuretický hormon/ ADH/ Vasopresin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Zvyšuje resorpci vody ve sběrných </a:t>
            </a:r>
            <a:r>
              <a:rPr lang="cs-CZ" sz="2400" dirty="0" smtClean="0">
                <a:solidFill>
                  <a:srgbClr val="000000"/>
                </a:solidFill>
              </a:rPr>
              <a:t>kanálcích </a:t>
            </a:r>
            <a:r>
              <a:rPr lang="cs-CZ" sz="2400" dirty="0">
                <a:solidFill>
                  <a:srgbClr val="000000"/>
                </a:solidFill>
              </a:rPr>
              <a:t>v ledvinách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66C425B8-E4FE-4440-9A01-115F1D8A6B85}"/>
              </a:ext>
            </a:extLst>
          </p:cNvPr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6" name="Šipka: nahoru 5">
            <a:extLst>
              <a:ext uri="{FF2B5EF4-FFF2-40B4-BE49-F238E27FC236}">
                <a16:creationId xmlns="" xmlns:a16="http://schemas.microsoft.com/office/drawing/2014/main" id="{8E262C3A-DE0C-4D41-A59C-91F41DD3B611}"/>
              </a:ext>
            </a:extLst>
          </p:cNvPr>
          <p:cNvSpPr/>
          <p:nvPr/>
        </p:nvSpPr>
        <p:spPr>
          <a:xfrm>
            <a:off x="8249453" y="996335"/>
            <a:ext cx="109886" cy="3090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="" xmlns:a16="http://schemas.microsoft.com/office/drawing/2014/main" id="{A704A124-0F45-4F30-ABB6-E1DBD5B50368}"/>
              </a:ext>
            </a:extLst>
          </p:cNvPr>
          <p:cNvSpPr/>
          <p:nvPr/>
        </p:nvSpPr>
        <p:spPr>
          <a:xfrm>
            <a:off x="8237240" y="1799797"/>
            <a:ext cx="109886" cy="309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Grafický objekt 10" descr="Muž s miminkem">
            <a:extLst>
              <a:ext uri="{FF2B5EF4-FFF2-40B4-BE49-F238E27FC236}">
                <a16:creationId xmlns="" xmlns:a16="http://schemas.microsoft.com/office/drawing/2014/main" id="{013D498F-B684-406E-A434-858134589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4309" y="2627695"/>
            <a:ext cx="514433" cy="514433"/>
          </a:xfrm>
          <a:prstGeom prst="rect">
            <a:avLst/>
          </a:prstGeom>
        </p:spPr>
      </p:pic>
      <p:pic>
        <p:nvPicPr>
          <p:cNvPr id="14" name="Grafický objekt 13" descr="Těhotná žena">
            <a:extLst>
              <a:ext uri="{FF2B5EF4-FFF2-40B4-BE49-F238E27FC236}">
                <a16:creationId xmlns="" xmlns:a16="http://schemas.microsoft.com/office/drawing/2014/main" id="{5831E6FD-2E3E-472B-BA3A-74B7974F1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4309" y="3265210"/>
            <a:ext cx="573392" cy="573392"/>
          </a:xfrm>
          <a:prstGeom prst="rect">
            <a:avLst/>
          </a:prstGeom>
        </p:spPr>
      </p:pic>
      <p:pic>
        <p:nvPicPr>
          <p:cNvPr id="16" name="Grafický objekt 15" descr="Muž a žena">
            <a:extLst>
              <a:ext uri="{FF2B5EF4-FFF2-40B4-BE49-F238E27FC236}">
                <a16:creationId xmlns="" xmlns:a16="http://schemas.microsoft.com/office/drawing/2014/main" id="{4C11E613-6678-4CB4-9BAB-C039CAA3F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23974" y="3976746"/>
            <a:ext cx="654061" cy="654061"/>
          </a:xfrm>
          <a:prstGeom prst="rect">
            <a:avLst/>
          </a:prstGeom>
        </p:spPr>
      </p:pic>
      <p:pic>
        <p:nvPicPr>
          <p:cNvPr id="18" name="Grafický objekt 17" descr="Ledviny">
            <a:extLst>
              <a:ext uri="{FF2B5EF4-FFF2-40B4-BE49-F238E27FC236}">
                <a16:creationId xmlns="" xmlns:a16="http://schemas.microsoft.com/office/drawing/2014/main" id="{85471A3B-4832-4F47-926C-29075314BD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52763" y="5522585"/>
            <a:ext cx="684938" cy="684938"/>
          </a:xfrm>
          <a:prstGeom prst="rect">
            <a:avLst/>
          </a:prstGeom>
        </p:spPr>
      </p:pic>
      <p:pic>
        <p:nvPicPr>
          <p:cNvPr id="20" name="Grafický objekt 19" descr="Toaleta">
            <a:extLst>
              <a:ext uri="{FF2B5EF4-FFF2-40B4-BE49-F238E27FC236}">
                <a16:creationId xmlns="" xmlns:a16="http://schemas.microsoft.com/office/drawing/2014/main" id="{3A54036D-BD20-4B05-B94E-4353E58F8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92402" y="5522585"/>
            <a:ext cx="613926" cy="6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0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ADB1962-DC7B-4FA8-8771-AE357469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 err="1">
                <a:latin typeface="+mj-lt"/>
                <a:ea typeface="+mj-ea"/>
                <a:cs typeface="+mj-cs"/>
              </a:rPr>
              <a:t>Liberiny</a:t>
            </a:r>
            <a:r>
              <a:rPr lang="en-US" b="1" kern="1200" dirty="0">
                <a:latin typeface="+mj-lt"/>
                <a:ea typeface="+mj-ea"/>
                <a:cs typeface="+mj-cs"/>
              </a:rPr>
              <a:t>,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statiny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42" name="Content Placeholder 1031">
            <a:extLst>
              <a:ext uri="{FF2B5EF4-FFF2-40B4-BE49-F238E27FC236}">
                <a16:creationId xmlns="" xmlns:a16="http://schemas.microsoft.com/office/drawing/2014/main" id="{BFB8D2DF-10FF-4FFA-8564-E15BA1A8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438400"/>
            <a:ext cx="4343400" cy="3785419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Gn</a:t>
            </a:r>
            <a:r>
              <a:rPr lang="cs-CZ" sz="2000" b="1" dirty="0"/>
              <a:t>-RH</a:t>
            </a:r>
            <a:r>
              <a:rPr lang="cs-CZ" sz="2000" dirty="0"/>
              <a:t>- </a:t>
            </a:r>
            <a:r>
              <a:rPr lang="cs-CZ" sz="2000" dirty="0" err="1"/>
              <a:t>gonadoliberin</a:t>
            </a:r>
            <a:endParaRPr lang="cs-CZ" sz="2000" dirty="0"/>
          </a:p>
          <a:p>
            <a:r>
              <a:rPr lang="cs-CZ" sz="2000" b="1" dirty="0"/>
              <a:t>TRH</a:t>
            </a:r>
            <a:r>
              <a:rPr lang="cs-CZ" sz="2000" dirty="0"/>
              <a:t>- </a:t>
            </a:r>
            <a:r>
              <a:rPr lang="cs-CZ" sz="2000" dirty="0" err="1"/>
              <a:t>thyreoliberin</a:t>
            </a:r>
            <a:endParaRPr lang="cs-CZ" sz="2000" dirty="0"/>
          </a:p>
          <a:p>
            <a:r>
              <a:rPr lang="cs-CZ" sz="2000" b="1" dirty="0"/>
              <a:t>CRH</a:t>
            </a:r>
            <a:r>
              <a:rPr lang="cs-CZ" sz="2000" dirty="0"/>
              <a:t>- </a:t>
            </a:r>
            <a:r>
              <a:rPr lang="cs-CZ" sz="2000" dirty="0" err="1"/>
              <a:t>kortikoliberin</a:t>
            </a:r>
            <a:endParaRPr lang="cs-CZ" sz="2000" dirty="0"/>
          </a:p>
          <a:p>
            <a:r>
              <a:rPr lang="cs-CZ" sz="2000" b="1" dirty="0"/>
              <a:t>PIH</a:t>
            </a:r>
            <a:r>
              <a:rPr lang="cs-CZ" sz="2000" dirty="0"/>
              <a:t>= </a:t>
            </a:r>
            <a:r>
              <a:rPr lang="cs-CZ" sz="2000" dirty="0" err="1"/>
              <a:t>GnIH</a:t>
            </a:r>
            <a:r>
              <a:rPr lang="cs-CZ" sz="2000" dirty="0"/>
              <a:t>= dopamin/ </a:t>
            </a:r>
            <a:r>
              <a:rPr lang="cs-CZ" sz="2000" dirty="0" err="1"/>
              <a:t>prolaktostatin</a:t>
            </a:r>
            <a:endParaRPr lang="cs-CZ" sz="2000" dirty="0"/>
          </a:p>
          <a:p>
            <a:r>
              <a:rPr lang="cs-CZ" sz="2000" b="1" dirty="0"/>
              <a:t>SIH</a:t>
            </a:r>
            <a:r>
              <a:rPr lang="cs-CZ" sz="2000" dirty="0"/>
              <a:t>- </a:t>
            </a:r>
            <a:r>
              <a:rPr lang="cs-CZ" sz="2000" dirty="0" err="1"/>
              <a:t>somatostatin</a:t>
            </a:r>
            <a:endParaRPr lang="cs-CZ" sz="2000" dirty="0"/>
          </a:p>
          <a:p>
            <a:endParaRPr lang="en-US" sz="1800" dirty="0"/>
          </a:p>
        </p:txBody>
      </p:sp>
      <p:pic>
        <p:nvPicPr>
          <p:cNvPr id="1028" name="Picture 4" descr="VÃ½sledek obrÃ¡zku pro hypothamalo hypofyzÃ¡rnÃ­ systÃ©m">
            <a:extLst>
              <a:ext uri="{FF2B5EF4-FFF2-40B4-BE49-F238E27FC236}">
                <a16:creationId xmlns="" xmlns:a16="http://schemas.microsoft.com/office/drawing/2014/main" id="{4E82350A-85F6-4C2C-B47D-0A7C9214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/>
          <a:stretch/>
        </p:blipFill>
        <p:spPr bwMode="auto">
          <a:xfrm>
            <a:off x="4851400" y="192816"/>
            <a:ext cx="7340600" cy="6665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7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536429-1376-4289-A9E2-8363B7D9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Adenohypofýza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0EA705B-09FD-4A10-AD99-C946C3DA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381000"/>
            <a:ext cx="5779689" cy="613410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0000"/>
                </a:solidFill>
              </a:rPr>
              <a:t>STH Somatotropin (růstový hormon)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Zvyšuje proteosyntézu, mobilizuje tuk, zvyšuje výdej glykogenu z jater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>
                <a:solidFill>
                  <a:srgbClr val="000000"/>
                </a:solidFill>
              </a:rPr>
              <a:t>PRL Prolaktin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Stimuluje růst mléčné žlázy a tvorbu mateřského mléka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400" b="1" dirty="0">
                <a:solidFill>
                  <a:srgbClr val="000000"/>
                </a:solidFill>
              </a:rPr>
              <a:t>TSH tyreotropin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Stimuje</a:t>
            </a:r>
            <a:r>
              <a:rPr lang="cs-CZ" sz="2400" dirty="0">
                <a:solidFill>
                  <a:srgbClr val="000000"/>
                </a:solidFill>
              </a:rPr>
              <a:t> tvorbu hormonů štítné žlázy (</a:t>
            </a:r>
            <a:r>
              <a:rPr lang="cs-CZ" sz="2400" dirty="0" err="1">
                <a:solidFill>
                  <a:srgbClr val="000000"/>
                </a:solidFill>
              </a:rPr>
              <a:t>trijodtyroninu</a:t>
            </a:r>
            <a:r>
              <a:rPr lang="cs-CZ" sz="2400" dirty="0">
                <a:solidFill>
                  <a:srgbClr val="000000"/>
                </a:solidFill>
              </a:rPr>
              <a:t> T3 a tyroxinu T4)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400" b="1" dirty="0">
                <a:solidFill>
                  <a:srgbClr val="000000"/>
                </a:solidFill>
              </a:rPr>
              <a:t>FSH Folikulostimulační hormon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Stimuluje růst ovariálních folikulů u žen a spermatogenezi u mužů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5" name="Grafický objekt 4" descr="Muž">
            <a:extLst>
              <a:ext uri="{FF2B5EF4-FFF2-40B4-BE49-F238E27FC236}">
                <a16:creationId xmlns="" xmlns:a16="http://schemas.microsoft.com/office/drawing/2014/main" id="{C46F8B71-D7BE-4418-BBC3-3A47C0114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1001" y="5434430"/>
            <a:ext cx="660400" cy="660400"/>
          </a:xfrm>
          <a:prstGeom prst="rect">
            <a:avLst/>
          </a:prstGeom>
        </p:spPr>
      </p:pic>
      <p:pic>
        <p:nvPicPr>
          <p:cNvPr id="7" name="Grafický objekt 6" descr="Žena">
            <a:extLst>
              <a:ext uri="{FF2B5EF4-FFF2-40B4-BE49-F238E27FC236}">
                <a16:creationId xmlns="" xmlns:a16="http://schemas.microsoft.com/office/drawing/2014/main" id="{35D8F039-A5F7-4E1B-A67F-1F28C5014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1401" y="5497930"/>
            <a:ext cx="660400" cy="660400"/>
          </a:xfrm>
          <a:prstGeom prst="rect">
            <a:avLst/>
          </a:prstGeom>
        </p:spPr>
      </p:pic>
      <p:pic>
        <p:nvPicPr>
          <p:cNvPr id="11" name="Grafický objekt 10" descr="Svalnatá paže">
            <a:extLst>
              <a:ext uri="{FF2B5EF4-FFF2-40B4-BE49-F238E27FC236}">
                <a16:creationId xmlns="" xmlns:a16="http://schemas.microsoft.com/office/drawing/2014/main" id="{4CBEDD70-9138-4426-B77E-AB968E39D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20426" y="1253541"/>
            <a:ext cx="800100" cy="800100"/>
          </a:xfrm>
          <a:prstGeom prst="rect">
            <a:avLst/>
          </a:prstGeom>
        </p:spPr>
      </p:pic>
      <p:pic>
        <p:nvPicPr>
          <p:cNvPr id="14" name="Grafický objekt 13" descr="Žena s miminkem">
            <a:extLst>
              <a:ext uri="{FF2B5EF4-FFF2-40B4-BE49-F238E27FC236}">
                <a16:creationId xmlns="" xmlns:a16="http://schemas.microsoft.com/office/drawing/2014/main" id="{DD31D882-817E-4585-8DEF-C69B443696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7252" y="2517191"/>
            <a:ext cx="844548" cy="844548"/>
          </a:xfrm>
          <a:prstGeom prst="rect">
            <a:avLst/>
          </a:prstGeom>
        </p:spPr>
      </p:pic>
      <p:pic>
        <p:nvPicPr>
          <p:cNvPr id="16" name="Grafický objekt 15" descr="Léky">
            <a:extLst>
              <a:ext uri="{FF2B5EF4-FFF2-40B4-BE49-F238E27FC236}">
                <a16:creationId xmlns="" xmlns:a16="http://schemas.microsoft.com/office/drawing/2014/main" id="{C31FFE1D-DDDC-48E2-8AD2-F835B9F9CE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74400" y="3742738"/>
            <a:ext cx="746125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1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AE3A58D-F8ED-4D22-A2AE-00EDE2A3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Adenohypofýza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C02E026-DB67-4FC3-AEB6-89937ECF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5"/>
            </a:pPr>
            <a:endParaRPr lang="cs-CZ" sz="24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cs-CZ" sz="2600" b="1" dirty="0">
                <a:solidFill>
                  <a:srgbClr val="000000"/>
                </a:solidFill>
              </a:rPr>
              <a:t>LH Luteinizační hormon</a:t>
            </a:r>
          </a:p>
          <a:p>
            <a:r>
              <a:rPr lang="cs-CZ" sz="2600" dirty="0">
                <a:solidFill>
                  <a:srgbClr val="000000"/>
                </a:solidFill>
              </a:rPr>
              <a:t>Stimuluje produkci estrogenu a progesteronu ve vaječnících a způsobuje ovulaci, u mužů působí na tvorbu testosteronu v </a:t>
            </a:r>
            <a:r>
              <a:rPr lang="cs-CZ" sz="2600" dirty="0" err="1">
                <a:solidFill>
                  <a:srgbClr val="000000"/>
                </a:solidFill>
              </a:rPr>
              <a:t>Leydigových</a:t>
            </a:r>
            <a:r>
              <a:rPr lang="cs-CZ" sz="2600" dirty="0">
                <a:solidFill>
                  <a:srgbClr val="000000"/>
                </a:solidFill>
              </a:rPr>
              <a:t> buňkách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600" b="1" dirty="0">
                <a:solidFill>
                  <a:srgbClr val="000000"/>
                </a:solidFill>
              </a:rPr>
              <a:t>ACTH adrenokortikotropní hormon</a:t>
            </a:r>
          </a:p>
          <a:p>
            <a:r>
              <a:rPr lang="cs-CZ" sz="2600" dirty="0">
                <a:solidFill>
                  <a:srgbClr val="000000"/>
                </a:solidFill>
              </a:rPr>
              <a:t>Zvyšuje produkci hormonů kůry nadledvin</a:t>
            </a:r>
          </a:p>
          <a:p>
            <a:r>
              <a:rPr lang="cs-CZ" sz="2600" dirty="0">
                <a:solidFill>
                  <a:srgbClr val="000000"/>
                </a:solidFill>
              </a:rPr>
              <a:t>Glukokortikoidy- </a:t>
            </a:r>
            <a:r>
              <a:rPr lang="cs-CZ" sz="2600" dirty="0" err="1">
                <a:solidFill>
                  <a:srgbClr val="000000"/>
                </a:solidFill>
              </a:rPr>
              <a:t>kortisol</a:t>
            </a:r>
            <a:r>
              <a:rPr lang="cs-CZ" sz="2600" dirty="0">
                <a:solidFill>
                  <a:srgbClr val="000000"/>
                </a:solidFill>
              </a:rPr>
              <a:t>- metabolismus sacharidů, proteinů, lipidů</a:t>
            </a:r>
          </a:p>
          <a:p>
            <a:r>
              <a:rPr lang="cs-CZ" sz="2600" dirty="0">
                <a:solidFill>
                  <a:srgbClr val="000000"/>
                </a:solidFill>
              </a:rPr>
              <a:t>Mineralokortikoidy- aldosteron- zvyšují zpětnou resorpci Na</a:t>
            </a:r>
            <a:r>
              <a:rPr lang="cs-CZ" sz="2600" baseline="30000" dirty="0">
                <a:solidFill>
                  <a:srgbClr val="000000"/>
                </a:solidFill>
              </a:rPr>
              <a:t>+ </a:t>
            </a:r>
            <a:r>
              <a:rPr lang="cs-CZ" sz="2600" dirty="0">
                <a:solidFill>
                  <a:srgbClr val="000000"/>
                </a:solidFill>
              </a:rPr>
              <a:t>→zvyšují TK; zvyšují ztrátu K</a:t>
            </a:r>
            <a:r>
              <a:rPr lang="cs-CZ" sz="2600" baseline="30000" dirty="0">
                <a:solidFill>
                  <a:srgbClr val="000000"/>
                </a:solidFill>
              </a:rPr>
              <a:t> +</a:t>
            </a:r>
            <a:r>
              <a:rPr lang="cs-CZ" sz="2600" dirty="0">
                <a:solidFill>
                  <a:srgbClr val="000000"/>
                </a:solidFill>
              </a:rPr>
              <a:t> a H</a:t>
            </a:r>
            <a:r>
              <a:rPr lang="cs-CZ" sz="2600" baseline="30000" dirty="0">
                <a:solidFill>
                  <a:srgbClr val="000000"/>
                </a:solidFill>
              </a:rPr>
              <a:t> +</a:t>
            </a:r>
            <a:r>
              <a:rPr lang="cs-CZ" sz="2600" dirty="0">
                <a:solidFill>
                  <a:srgbClr val="000000"/>
                </a:solidFill>
              </a:rPr>
              <a:t> močí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5" name="Grafický objekt 4" descr="Zamilovaný smajlík bez výplně">
            <a:extLst>
              <a:ext uri="{FF2B5EF4-FFF2-40B4-BE49-F238E27FC236}">
                <a16:creationId xmlns="" xmlns:a16="http://schemas.microsoft.com/office/drawing/2014/main" id="{55F73BAB-49BA-427C-AB06-F4D3C27FC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1387" y="1422053"/>
            <a:ext cx="596992" cy="596992"/>
          </a:xfrm>
          <a:prstGeom prst="rect">
            <a:avLst/>
          </a:prstGeom>
        </p:spPr>
      </p:pic>
      <p:pic>
        <p:nvPicPr>
          <p:cNvPr id="7" name="Grafický objekt 6" descr="Vzestupný trend">
            <a:extLst>
              <a:ext uri="{FF2B5EF4-FFF2-40B4-BE49-F238E27FC236}">
                <a16:creationId xmlns="" xmlns:a16="http://schemas.microsoft.com/office/drawing/2014/main" id="{8CAAA0D8-6F3C-432B-AE3F-DC10C3020E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9454" y="5314578"/>
            <a:ext cx="677204" cy="677204"/>
          </a:xfrm>
          <a:prstGeom prst="rect">
            <a:avLst/>
          </a:prstGeom>
        </p:spPr>
      </p:pic>
      <p:pic>
        <p:nvPicPr>
          <p:cNvPr id="11" name="Grafický objekt 10" descr="Túra">
            <a:extLst>
              <a:ext uri="{FF2B5EF4-FFF2-40B4-BE49-F238E27FC236}">
                <a16:creationId xmlns="" xmlns:a16="http://schemas.microsoft.com/office/drawing/2014/main" id="{DAD32D8A-DBE2-4993-8BBE-6E83DEAAE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7916" y="3817856"/>
            <a:ext cx="808477" cy="8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AE8A20-B5DA-49DC-9A24-97246023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5968CB98-AC47-4B25-88BD-8B84F2050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365"/>
            <a:ext cx="11661743" cy="6471520"/>
          </a:xfrm>
        </p:spPr>
      </p:pic>
    </p:spTree>
    <p:extLst>
      <p:ext uri="{BB962C8B-B14F-4D97-AF65-F5344CB8AC3E}">
        <p14:creationId xmlns:p14="http://schemas.microsoft.com/office/powerpoint/2010/main" val="42553693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1340</Words>
  <Application>Microsoft Office PowerPoint</Application>
  <PresentationFormat>Vlastní</PresentationFormat>
  <Paragraphs>236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Office</vt:lpstr>
      <vt:lpstr>Endokrinologie</vt:lpstr>
      <vt:lpstr>Hormon</vt:lpstr>
      <vt:lpstr>Regulace a účinky</vt:lpstr>
      <vt:lpstr>Hypothalamo-hypofyzární systém</vt:lpstr>
      <vt:lpstr>Hypothalamus</vt:lpstr>
      <vt:lpstr>Liberiny, statiny</vt:lpstr>
      <vt:lpstr>Adenohypofýza</vt:lpstr>
      <vt:lpstr>Adenohypofýza</vt:lpstr>
      <vt:lpstr>Prezentace aplikace PowerPoint</vt:lpstr>
      <vt:lpstr>Onemocnění hypothalamu</vt:lpstr>
      <vt:lpstr>Onemocnění hypofýzy</vt:lpstr>
      <vt:lpstr>Akromegalie/ gigantismus/ somatotropinom</vt:lpstr>
      <vt:lpstr>Cuschingova choroba/ kortikotropinom</vt:lpstr>
      <vt:lpstr>Diabetes mellitus</vt:lpstr>
      <vt:lpstr>Prezentace aplikace PowerPoint</vt:lpstr>
      <vt:lpstr>Diabetes mellitus 1.typu</vt:lpstr>
      <vt:lpstr>Diabetes mellitus 2.typu</vt:lpstr>
      <vt:lpstr>Léčba</vt:lpstr>
      <vt:lpstr>Insulin</vt:lpstr>
      <vt:lpstr>PAD- perorální antidiabetika</vt:lpstr>
      <vt:lpstr>Další formy</vt:lpstr>
      <vt:lpstr>komplikace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Endokrinologie</dc:title>
  <dc:creator>Kateřina Sehnalová</dc:creator>
  <cp:lastModifiedBy>Cahová Hana</cp:lastModifiedBy>
  <cp:revision>8</cp:revision>
  <dcterms:created xsi:type="dcterms:W3CDTF">2019-09-10T20:16:16Z</dcterms:created>
  <dcterms:modified xsi:type="dcterms:W3CDTF">2020-02-12T07:43:20Z</dcterms:modified>
</cp:coreProperties>
</file>