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5" r:id="rId2"/>
    <p:sldId id="266" r:id="rId3"/>
    <p:sldId id="276" r:id="rId4"/>
    <p:sldId id="265" r:id="rId5"/>
    <p:sldId id="277" r:id="rId6"/>
    <p:sldId id="263" r:id="rId7"/>
    <p:sldId id="279" r:id="rId8"/>
    <p:sldId id="290" r:id="rId9"/>
    <p:sldId id="291" r:id="rId10"/>
    <p:sldId id="268" r:id="rId11"/>
    <p:sldId id="288" r:id="rId12"/>
    <p:sldId id="256" r:id="rId13"/>
    <p:sldId id="260" r:id="rId14"/>
    <p:sldId id="269" r:id="rId15"/>
    <p:sldId id="257" r:id="rId16"/>
    <p:sldId id="261" r:id="rId17"/>
    <p:sldId id="278" r:id="rId18"/>
    <p:sldId id="270" r:id="rId19"/>
    <p:sldId id="280" r:id="rId20"/>
    <p:sldId id="271" r:id="rId21"/>
    <p:sldId id="281" r:id="rId22"/>
    <p:sldId id="272" r:id="rId23"/>
    <p:sldId id="289" r:id="rId24"/>
    <p:sldId id="258" r:id="rId25"/>
    <p:sldId id="282" r:id="rId26"/>
    <p:sldId id="283" r:id="rId27"/>
    <p:sldId id="273" r:id="rId28"/>
    <p:sldId id="284" r:id="rId29"/>
    <p:sldId id="264" r:id="rId30"/>
    <p:sldId id="274" r:id="rId31"/>
    <p:sldId id="285" r:id="rId32"/>
    <p:sldId id="286" r:id="rId33"/>
    <p:sldId id="267" r:id="rId34"/>
    <p:sldId id="287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FA95A2-382E-4FBF-9124-476434D590BD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2BF542-D16C-4D07-8A3D-608AB8D45A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84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8442E-8AA0-4F57-B7AF-AF14E200C3F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91D83-E115-4D0B-978A-5F51ED19520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98967-9F79-4636-AB13-1A3567FB78B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A369E-3B18-4849-9E89-4CB8FA6DD7A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DBC57-9255-4E57-B9D1-3CAA5CF520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12079-9AE3-429A-94E7-93300039972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B1B45-6874-495B-8880-4D78963517E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332D-A4BA-4522-8274-A6786DF7F885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B5DE-5EB2-455A-B807-B7D732237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917D-3643-41CF-A40B-94DC45F808C7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3695-27F0-42EA-B783-00BBB0ECAE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6DCD-1F56-438B-80C7-1AD0430F79C4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1E3E-F607-438C-8300-A1EB72A296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7C0A-926B-414D-B8F0-90F158388F1F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91-3B18-4BD9-A08E-85C7AC2C5A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CF92-DF80-46BF-BF68-C2CEB2A57931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482B-826E-41B0-9687-F06099921D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8E11-C398-427F-AB8C-A9749B0BF483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C77B7-F0FA-4B28-BF95-2562FE6C6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BB99-1D4C-46D9-9FCC-246E4A93FA33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256D-65FD-4BE3-A3DC-3BE3584499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4B0-54EF-4099-B864-6FAF62692854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40D2-C7D8-4944-9597-042E355822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9B51-FAB6-40EF-ADE2-DCD1DC1446D7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F11D-1E18-4F60-86DB-18EAFC647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8A78-D5F1-4CAD-95CA-97B64EBA7B2C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6211-B378-4454-8BD6-AB9EAF7AE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1DFF-3A22-4764-A2D3-75F19C02E8F2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5886-EEC3-439B-BF34-7C8E3D3758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3A07F6-16C1-475B-98C0-73C2B2331FFA}" type="datetimeFigureOut">
              <a:rPr lang="cs-CZ"/>
              <a:pPr>
                <a:defRPr/>
              </a:pPr>
              <a:t>21. 9. 2014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5E7FE-4D25-4EAD-B059-7E563605D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healthtap.com/user_questions/54830-using-corticosone-like-flovent-inhaler-can-cause-loss-of-vis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sideoptometrynow.com/2012/08/30/high-blood-pressure-and-the-ey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medscape.com/viewarticle/543900_6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o.org/theeyeshaveit/optic-fundus/roth-spot.c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openi.nlm.nih.gov/detailedresult.php?img=3250663_cop0002-0382-f01&amp;req=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eyecasualty.co.uk/maincontent1/opticneuriti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rcophth.com/corneamcqs/corneamcq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medpagetoday.com/Blogs/CelebrityDiagnosis/2444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Oko a systémové choroby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Čočka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Š</a:t>
            </a:r>
            <a:r>
              <a:rPr lang="cs-CZ" dirty="0" smtClean="0"/>
              <a:t>edý zákal - katarakta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Subjektivně: zhoršené vidění, pocit mlhy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Objektivně: zkalení čočky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Častější a časnější výskyt u pacientů s kožním onemocněním (atopie, </a:t>
            </a:r>
            <a:r>
              <a:rPr lang="cs-CZ" dirty="0" err="1" smtClean="0"/>
              <a:t>rosacea</a:t>
            </a:r>
            <a:r>
              <a:rPr lang="cs-CZ" dirty="0" smtClean="0"/>
              <a:t>), m. Down, diabetem </a:t>
            </a:r>
            <a:r>
              <a:rPr lang="cs-CZ" dirty="0" err="1" smtClean="0"/>
              <a:t>mellitus</a:t>
            </a:r>
            <a:r>
              <a:rPr lang="cs-CZ" dirty="0" smtClean="0"/>
              <a:t>. Dále při systémové léčbě kortikosteroidy (zadní </a:t>
            </a:r>
            <a:r>
              <a:rPr lang="cs-CZ" dirty="0" err="1" smtClean="0"/>
              <a:t>skutelární</a:t>
            </a:r>
            <a:r>
              <a:rPr lang="cs-CZ" dirty="0" smtClean="0"/>
              <a:t> katarakta) nebo psychofarmaky.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Zadní skutelární katarakta</a:t>
            </a:r>
          </a:p>
        </p:txBody>
      </p:sp>
      <p:pic>
        <p:nvPicPr>
          <p:cNvPr id="25602" name="Picture 2" descr="https://s3.amazonaws.com/healthtap-public/ht-staging/user_answer/reference_image/3526/large/cataract.jpeg?1344918890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57325" y="1600200"/>
            <a:ext cx="62277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Zadní segment oka a systémová onemocnění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Oční pozadí</a:t>
            </a:r>
          </a:p>
        </p:txBody>
      </p:sp>
      <p:pic>
        <p:nvPicPr>
          <p:cNvPr id="28674" name="Picture 5" descr="cfundu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928813"/>
            <a:ext cx="4708525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Hypertonická retinopatie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1. </a:t>
            </a:r>
            <a:r>
              <a:rPr lang="cs-CZ" sz="2800" dirty="0" err="1" smtClean="0"/>
              <a:t>Angiopathia</a:t>
            </a:r>
            <a:r>
              <a:rPr lang="cs-CZ" sz="2800" dirty="0" smtClean="0"/>
              <a:t> </a:t>
            </a:r>
            <a:r>
              <a:rPr lang="cs-CZ" sz="2800" dirty="0" err="1" smtClean="0"/>
              <a:t>retinae</a:t>
            </a:r>
            <a:r>
              <a:rPr lang="cs-CZ" sz="2800" dirty="0" smtClean="0"/>
              <a:t> </a:t>
            </a:r>
            <a:r>
              <a:rPr lang="cs-CZ" sz="2800" dirty="0" err="1" smtClean="0"/>
              <a:t>hypertonica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– </a:t>
            </a:r>
            <a:r>
              <a:rPr lang="cs-CZ" sz="2800" dirty="0" smtClean="0">
                <a:latin typeface="Arial" charset="0"/>
              </a:rPr>
              <a:t>mírné </a:t>
            </a:r>
            <a:r>
              <a:rPr lang="cs-CZ" sz="2800" dirty="0" smtClean="0">
                <a:latin typeface="Arial" charset="0"/>
              </a:rPr>
              <a:t>zúžení a </a:t>
            </a:r>
            <a:r>
              <a:rPr lang="cs-CZ" sz="2800" dirty="0" err="1" smtClean="0">
                <a:latin typeface="Arial" charset="0"/>
              </a:rPr>
              <a:t>tortuozita</a:t>
            </a:r>
            <a:r>
              <a:rPr lang="cs-CZ" sz="2800" dirty="0" smtClean="0">
                <a:latin typeface="Arial" charset="0"/>
              </a:rPr>
              <a:t>  retinálních </a:t>
            </a:r>
            <a:r>
              <a:rPr lang="cs-CZ" sz="2800" dirty="0" smtClean="0">
                <a:latin typeface="Arial" charset="0"/>
              </a:rPr>
              <a:t> arteriol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2</a:t>
            </a:r>
            <a:r>
              <a:rPr lang="cs-CZ" sz="2800" dirty="0" smtClean="0"/>
              <a:t>. </a:t>
            </a:r>
            <a:r>
              <a:rPr lang="cs-CZ" sz="2800" dirty="0" err="1" smtClean="0"/>
              <a:t>Angiosclerosis</a:t>
            </a:r>
            <a:r>
              <a:rPr lang="cs-CZ" sz="2800" dirty="0" smtClean="0"/>
              <a:t> </a:t>
            </a:r>
            <a:r>
              <a:rPr lang="cs-CZ" sz="2800" dirty="0" err="1" smtClean="0"/>
              <a:t>retinae</a:t>
            </a:r>
            <a:r>
              <a:rPr lang="cs-CZ" sz="2800" dirty="0" smtClean="0"/>
              <a:t> </a:t>
            </a:r>
            <a:r>
              <a:rPr lang="cs-CZ" sz="2800" dirty="0" err="1" smtClean="0"/>
              <a:t>hypertonica</a:t>
            </a:r>
            <a:r>
              <a:rPr lang="cs-CZ" sz="2800" dirty="0" smtClean="0"/>
              <a:t>- </a:t>
            </a:r>
            <a:r>
              <a:rPr lang="cs-CZ" sz="2800" dirty="0" smtClean="0"/>
              <a:t>na cévách se objevuje bělavý reflex (až fenomén stříbrného drátu), žíla pod tepnou je zúžená a zahnutá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3. </a:t>
            </a:r>
            <a:r>
              <a:rPr lang="cs-CZ" sz="2800" dirty="0" err="1" smtClean="0"/>
              <a:t>Retinopathia</a:t>
            </a:r>
            <a:r>
              <a:rPr lang="cs-CZ" sz="2800" dirty="0" smtClean="0"/>
              <a:t> </a:t>
            </a:r>
            <a:r>
              <a:rPr lang="cs-CZ" sz="2800" dirty="0" err="1" smtClean="0"/>
              <a:t>hypertonica</a:t>
            </a:r>
            <a:r>
              <a:rPr lang="cs-CZ" sz="2800" dirty="0" smtClean="0"/>
              <a:t> </a:t>
            </a:r>
            <a:r>
              <a:rPr lang="cs-CZ" sz="2800" dirty="0" smtClean="0"/>
              <a:t>– přidávají se ložiskové změny na sítnic (otok </a:t>
            </a:r>
            <a:r>
              <a:rPr lang="cs-CZ" sz="2800" dirty="0" smtClean="0"/>
              <a:t>v místě neostřejšího vidění, vysrážené tvrdé exsudáty, hemoragie, projevy ischemie </a:t>
            </a:r>
            <a:r>
              <a:rPr lang="cs-CZ" sz="2800" dirty="0" smtClean="0"/>
              <a:t>-vatovitá </a:t>
            </a:r>
            <a:r>
              <a:rPr lang="cs-CZ" sz="2800" dirty="0" smtClean="0"/>
              <a:t>ložiska)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4. </a:t>
            </a:r>
            <a:r>
              <a:rPr lang="cs-CZ" sz="2800" dirty="0" err="1" smtClean="0"/>
              <a:t>Neuroretinopathia</a:t>
            </a:r>
            <a:r>
              <a:rPr lang="cs-CZ" sz="2800" dirty="0" smtClean="0"/>
              <a:t> </a:t>
            </a:r>
            <a:r>
              <a:rPr lang="cs-CZ" sz="2800" dirty="0" err="1" smtClean="0"/>
              <a:t>hypertonica</a:t>
            </a:r>
            <a:r>
              <a:rPr lang="cs-CZ" sz="2800" dirty="0" smtClean="0"/>
              <a:t> – přidává se otok papily zrakového nervu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Terapie: kompenzace TK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Hypertonická retinopatie</a:t>
            </a:r>
          </a:p>
        </p:txBody>
      </p:sp>
      <p:pic>
        <p:nvPicPr>
          <p:cNvPr id="31746" name="Picture 4" descr="http://www.westsideoptometrynow.com/wp-content/uploads/2012/08/hypertensive-retinopathy-AV-nick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71450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http://img.medscape.com/fullsize/migrated/543/900/ncpr543900.fig6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1500188"/>
            <a:ext cx="369093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Okluze</a:t>
            </a:r>
            <a:r>
              <a:rPr lang="cs-CZ" sz="6000" dirty="0" smtClean="0"/>
              <a:t> </a:t>
            </a:r>
            <a:r>
              <a:rPr lang="cs-CZ" dirty="0" smtClean="0"/>
              <a:t>retinální</a:t>
            </a:r>
            <a:r>
              <a:rPr lang="cs-CZ" sz="6000" dirty="0" smtClean="0"/>
              <a:t> </a:t>
            </a:r>
            <a:r>
              <a:rPr lang="cs-CZ" dirty="0" smtClean="0"/>
              <a:t>žíly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3794" name="TextovéPole 1"/>
          <p:cNvSpPr txBox="1">
            <a:spLocks noChangeArrowheads="1"/>
          </p:cNvSpPr>
          <p:nvPr/>
        </p:nvSpPr>
        <p:spPr bwMode="auto">
          <a:xfrm>
            <a:off x="544513" y="1052513"/>
            <a:ext cx="75565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Na podkladě hypertonických změn a dekompenzováného krevního tlaku může dojít k uzávěru retinální žíly (větve nebo celého kmene). Následkem je ischemie sítnice a vznik makulárního edému (ME).</a:t>
            </a:r>
          </a:p>
          <a:p>
            <a:pPr marL="457200" indent="-457200"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Další rizikovým  faktorem může být hyperkoagulační stav.</a:t>
            </a:r>
          </a:p>
          <a:p>
            <a:pPr marL="457200" indent="-457200"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Terapie: laserová fotokoagulace, aplikace anti VEGF látky do sklivce ( u ME)</a:t>
            </a:r>
          </a:p>
          <a:p>
            <a:pPr marL="457200" indent="-457200"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Okluze retinální žíly</a:t>
            </a:r>
          </a:p>
        </p:txBody>
      </p:sp>
      <p:pic>
        <p:nvPicPr>
          <p:cNvPr id="5" name="Picture 4" descr="okluz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2" descr="I:\Zaloha FLASH V\okluze\okluze b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Diabetická retinopatie (DR)</a:t>
            </a:r>
          </a:p>
        </p:txBody>
      </p:sp>
      <p:sp>
        <p:nvSpPr>
          <p:cNvPr id="3686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Neproliferativní</a:t>
            </a:r>
            <a:r>
              <a:rPr lang="cs-CZ" smtClean="0"/>
              <a:t> : bez novotvořených cév, </a:t>
            </a:r>
          </a:p>
          <a:p>
            <a:pPr eaLnBrk="1" hangingPunct="1"/>
            <a:r>
              <a:rPr lang="cs-CZ" smtClean="0"/>
              <a:t>Na sítnici jsou patrny hemoragie, projevy ischemie – tzv. vatovitá ložiska, abnormality na žílách (dilatované a vinuté, omega klička)</a:t>
            </a:r>
          </a:p>
          <a:p>
            <a:pPr eaLnBrk="1" hangingPunct="1"/>
            <a:r>
              <a:rPr lang="cs-CZ" smtClean="0"/>
              <a:t>Terapie : v pokročilých fázích provedení laserové fotokoagulace sítnice (destrukce sítnice v periferii, a tím relativní zvýšení dodávky kyslíku pro centrální oblast)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Neproliferativní DR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7891" name="Picture 4" descr="NPDR II 1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1042988" y="1196975"/>
            <a:ext cx="7177087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Spojivka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Neinfekční záněty spojivky (</a:t>
            </a:r>
            <a:r>
              <a:rPr lang="cs-CZ" dirty="0" err="1" smtClean="0"/>
              <a:t>conjunctivitis</a:t>
            </a:r>
            <a:r>
              <a:rPr lang="cs-CZ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Subjektivně: pocit cizího tělesa v oku, řezání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Objektivně: překrvení spojivek, může být spojeno i se zánětem rohovky (keratokonjunktivitida)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Spojeno s atopickou dermatitidou, </a:t>
            </a:r>
            <a:r>
              <a:rPr lang="cs-CZ" dirty="0" err="1" smtClean="0"/>
              <a:t>rosaceou</a:t>
            </a:r>
            <a:r>
              <a:rPr lang="cs-CZ" dirty="0" smtClean="0"/>
              <a:t>, revmatoidní artritidou.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Terapie: lokální kortikosteroidy (KS), léčba základního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Diabetická retinopatie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Proliferativní</a:t>
            </a:r>
            <a:r>
              <a:rPr lang="cs-CZ" smtClean="0"/>
              <a:t>: následkem chronické hypoxie dochází k novotvorbě cév, na papile zrakového nervu nebo na sítnici.</a:t>
            </a:r>
          </a:p>
          <a:p>
            <a:pPr eaLnBrk="1" hangingPunct="1"/>
            <a:r>
              <a:rPr lang="cs-CZ" smtClean="0"/>
              <a:t>Následkem jejich růstu může být krvácení do sklivce nebo vznik trakčního odchlípení sítnice</a:t>
            </a:r>
          </a:p>
          <a:p>
            <a:pPr eaLnBrk="1" hangingPunct="1"/>
            <a:r>
              <a:rPr lang="cs-CZ" smtClean="0"/>
              <a:t>Terapie: laserová fotokoagulace celé sítnice ( tzv. panretinální)</a:t>
            </a:r>
          </a:p>
          <a:p>
            <a:pPr eaLnBrk="1" hangingPunct="1"/>
            <a:r>
              <a:rPr lang="cs-CZ" smtClean="0"/>
              <a:t>Pokročilá stadia vyžadují chirurgické řešení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Proliferativní DR</a:t>
            </a:r>
          </a:p>
        </p:txBody>
      </p:sp>
      <p:pic>
        <p:nvPicPr>
          <p:cNvPr id="39938" name="Picture 4" descr="NVD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Diabetický makulární edém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Postižení makuly otokem následkem porušení hematoretinální bariéry</a:t>
            </a:r>
          </a:p>
          <a:p>
            <a:pPr eaLnBrk="1" hangingPunct="1"/>
            <a:r>
              <a:rPr lang="cs-CZ" smtClean="0"/>
              <a:t>Subjektivně : zhoršení vidění především na čtení</a:t>
            </a:r>
          </a:p>
          <a:p>
            <a:pPr eaLnBrk="1" hangingPunct="1"/>
            <a:r>
              <a:rPr lang="cs-CZ" smtClean="0"/>
              <a:t>Může být přitomen u jakéhokoli stadia diabetické retinopatie</a:t>
            </a:r>
          </a:p>
          <a:p>
            <a:pPr eaLnBrk="1" hangingPunct="1"/>
            <a:r>
              <a:rPr lang="cs-CZ" smtClean="0"/>
              <a:t>Terapie: laserová fotokoagulace, aplikace anti- VEGF látek  injekčně  do sklivce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Diabetický ME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1987" name="Picture 4" descr="Fokální makulopat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707188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Leukemie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825" y="1773238"/>
            <a:ext cx="4554538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Hematoonkologická</a:t>
            </a:r>
            <a:r>
              <a:rPr lang="cs-CZ" dirty="0" smtClean="0"/>
              <a:t> onemocnění se  mohou projevovat vznikem hemoragií s bělavým centrem na očním </a:t>
            </a:r>
            <a:r>
              <a:rPr lang="cs-CZ" dirty="0" err="1" smtClean="0"/>
              <a:t>pozadní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Hemoragie v </a:t>
            </a:r>
            <a:r>
              <a:rPr lang="cs-CZ" dirty="0" err="1" smtClean="0"/>
              <a:t>makule</a:t>
            </a:r>
            <a:r>
              <a:rPr lang="cs-CZ" dirty="0" smtClean="0"/>
              <a:t> zhoršuje zrakovou ostrost.</a:t>
            </a:r>
            <a:endParaRPr lang="cs-CZ" dirty="0"/>
          </a:p>
        </p:txBody>
      </p:sp>
      <p:pic>
        <p:nvPicPr>
          <p:cNvPr id="43011" name="Picture 2" descr="http://www.aao.org/theeyeshaveit/optic-fundus/images/roth-spo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1538" y="2781300"/>
            <a:ext cx="4254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Onkologická onemocnění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Mohou se na očním pozadí objevit metastázy</a:t>
            </a:r>
          </a:p>
          <a:p>
            <a:pPr eaLnBrk="1" hangingPunct="1"/>
            <a:r>
              <a:rPr lang="cs-CZ" smtClean="0"/>
              <a:t>U žen karcinomu prsu</a:t>
            </a:r>
          </a:p>
          <a:p>
            <a:pPr eaLnBrk="1" hangingPunct="1"/>
            <a:r>
              <a:rPr lang="cs-CZ" smtClean="0"/>
              <a:t>U mužů karcinomu plic</a:t>
            </a:r>
          </a:p>
          <a:p>
            <a:pPr eaLnBrk="1" hangingPunct="1"/>
            <a:r>
              <a:rPr lang="cs-CZ" smtClean="0"/>
              <a:t>Subjektivně: asymptomatické, pokud blízko makuly, pokles zrakové ostrosti, vlnění obrazu</a:t>
            </a:r>
          </a:p>
          <a:p>
            <a:pPr eaLnBrk="1" hangingPunct="1"/>
            <a:r>
              <a:rPr lang="cs-CZ" smtClean="0"/>
              <a:t>Objektivně:  žlutavé prominující ložisko na fundu</a:t>
            </a:r>
          </a:p>
          <a:p>
            <a:pPr eaLnBrk="1" hangingPunct="1"/>
            <a:r>
              <a:rPr lang="cs-CZ" smtClean="0"/>
              <a:t>Terapie: léčba základního onemocnění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Metastáza</a:t>
            </a:r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6083" name="Picture 2" descr="http://openi.nlm.nih.gov/imgs/rescaled512/3250663_cop0002-0382-f0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44675"/>
            <a:ext cx="487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Cévnatka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</a:t>
            </a:r>
            <a:r>
              <a:rPr lang="cs-CZ" dirty="0" smtClean="0"/>
              <a:t>áněty cévnatky (</a:t>
            </a:r>
            <a:r>
              <a:rPr lang="cs-CZ" dirty="0" err="1" smtClean="0"/>
              <a:t>chorioitida</a:t>
            </a:r>
            <a:r>
              <a:rPr lang="cs-CZ" dirty="0" smtClean="0"/>
              <a:t>, většinou spojeno i s postižením sítnice – </a:t>
            </a:r>
            <a:r>
              <a:rPr lang="cs-CZ" dirty="0" err="1" smtClean="0"/>
              <a:t>chorioretinitida</a:t>
            </a:r>
            <a:r>
              <a:rPr lang="cs-CZ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Subjektivně mohou být asymptomatické nebo spojené s poklesem zrakové ostrosti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Mohou být spojeny s neinfekčními nemocemi (sarkoidóza, revmatologická onemocnění) nebo s infekčními nemocemi (TBC, </a:t>
            </a:r>
            <a:r>
              <a:rPr lang="cs-CZ" dirty="0" err="1" smtClean="0"/>
              <a:t>toxoplasma</a:t>
            </a:r>
            <a:r>
              <a:rPr lang="cs-CZ" dirty="0" smtClean="0"/>
              <a:t>, </a:t>
            </a:r>
            <a:r>
              <a:rPr lang="cs-CZ" dirty="0" err="1" smtClean="0"/>
              <a:t>toxocara</a:t>
            </a:r>
            <a:r>
              <a:rPr lang="cs-CZ" dirty="0" smtClean="0"/>
              <a:t>, </a:t>
            </a:r>
            <a:r>
              <a:rPr lang="cs-CZ" dirty="0" err="1" smtClean="0"/>
              <a:t>syfylis</a:t>
            </a:r>
            <a:r>
              <a:rPr lang="cs-CZ" dirty="0" smtClean="0"/>
              <a:t>, HSV, HZV).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Vyšší výskyt virových forem u pacientů HIV+.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Terapie: léčba základního </a:t>
            </a:r>
            <a:r>
              <a:rPr lang="cs-CZ" dirty="0" err="1" smtClean="0"/>
              <a:t>onemocněí</a:t>
            </a:r>
            <a:r>
              <a:rPr lang="cs-CZ" dirty="0" smtClean="0"/>
              <a:t>, </a:t>
            </a:r>
            <a:r>
              <a:rPr lang="cs-CZ" dirty="0" err="1" smtClean="0"/>
              <a:t>kortisteroidy</a:t>
            </a:r>
            <a:r>
              <a:rPr lang="cs-CZ" dirty="0" smtClean="0"/>
              <a:t> </a:t>
            </a:r>
            <a:r>
              <a:rPr lang="cs-CZ" dirty="0" err="1" smtClean="0"/>
              <a:t>systémove</a:t>
            </a:r>
            <a:r>
              <a:rPr lang="cs-CZ" dirty="0" smtClean="0"/>
              <a:t>, event. </a:t>
            </a:r>
            <a:r>
              <a:rPr lang="cs-CZ" dirty="0" err="1" smtClean="0"/>
              <a:t>imunosupresiva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Chorioretinitida</a:t>
            </a:r>
          </a:p>
        </p:txBody>
      </p:sp>
      <p:pic>
        <p:nvPicPr>
          <p:cNvPr id="48130" name="Picture 4" descr="12-009_C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96975"/>
            <a:ext cx="4681537" cy="3521075"/>
          </a:xfrm>
        </p:spPr>
      </p:pic>
      <p:pic>
        <p:nvPicPr>
          <p:cNvPr id="48131" name="Picture 5" descr="18-023_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08375"/>
            <a:ext cx="43989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Roztroušená skleróza (RS)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700" smtClean="0"/>
              <a:t>Zánět zrakového nervu (neuritida) – často první projev RS, typicky retrobulbární forma</a:t>
            </a:r>
          </a:p>
          <a:p>
            <a:pPr eaLnBrk="1" hangingPunct="1">
              <a:lnSpc>
                <a:spcPct val="80000"/>
              </a:lnSpc>
            </a:pPr>
            <a:r>
              <a:rPr lang="cs-CZ" sz="2700" smtClean="0"/>
              <a:t>Subjektivně: pokles zrakové ostrosti (až na metry), bolest za okem při pohybech oka (napínání pochev zrakového nervu)</a:t>
            </a:r>
          </a:p>
          <a:p>
            <a:pPr eaLnBrk="1" hangingPunct="1">
              <a:lnSpc>
                <a:spcPct val="80000"/>
              </a:lnSpc>
            </a:pPr>
            <a:r>
              <a:rPr lang="cs-CZ" sz="2700" smtClean="0"/>
              <a:t>Objektivně: patologické zornicové reakce, patologické hodnoty VEP (vizuální evokované potenciály – měření rychlosti vedení zrakovým nervem)</a:t>
            </a:r>
          </a:p>
          <a:p>
            <a:pPr eaLnBrk="1" hangingPunct="1">
              <a:lnSpc>
                <a:spcPct val="80000"/>
              </a:lnSpc>
            </a:pPr>
            <a:r>
              <a:rPr lang="cs-CZ" sz="2700" smtClean="0"/>
              <a:t>U retobulbární formy beze změn na očním pozadní, u intraokulární  formy otok zrakového nervu</a:t>
            </a:r>
          </a:p>
          <a:p>
            <a:pPr eaLnBrk="1" hangingPunct="1">
              <a:lnSpc>
                <a:spcPct val="80000"/>
              </a:lnSpc>
            </a:pPr>
            <a:r>
              <a:rPr lang="cs-CZ" sz="2700" smtClean="0"/>
              <a:t>Terapie: puls i.v. kortikosteroidů, léčba základního  onemocnění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700" smtClean="0"/>
          </a:p>
          <a:p>
            <a:pPr eaLnBrk="1" hangingPunct="1">
              <a:lnSpc>
                <a:spcPct val="80000"/>
              </a:lnSpc>
            </a:pPr>
            <a:endParaRPr lang="cs-CZ" sz="2700" smtClean="0"/>
          </a:p>
          <a:p>
            <a:pPr eaLnBrk="1" hangingPunct="1">
              <a:lnSpc>
                <a:spcPct val="80000"/>
              </a:lnSpc>
            </a:pPr>
            <a:endParaRPr lang="cs-CZ" sz="2700" smtClean="0"/>
          </a:p>
          <a:p>
            <a:pPr eaLnBrk="1" hangingPunct="1">
              <a:lnSpc>
                <a:spcPct val="80000"/>
              </a:lnSpc>
            </a:pPr>
            <a:endParaRPr lang="cs-CZ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Keratoconjunktivitida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7" name="Picture 5" descr="a16fig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4824412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Zánět zrakového nervu</a:t>
            </a:r>
          </a:p>
        </p:txBody>
      </p:sp>
      <p:pic>
        <p:nvPicPr>
          <p:cNvPr id="51202" name="Picture 2" descr="http://www.eyecasualty.co.uk/maincontent1/opticneuriti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773238"/>
            <a:ext cx="4667250" cy="321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Okohybné </a:t>
            </a:r>
            <a:r>
              <a:rPr lang="cs-CZ" dirty="0" smtClean="0"/>
              <a:t>svaly + víčka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Endokrinní </a:t>
            </a:r>
            <a:r>
              <a:rPr lang="cs-CZ" dirty="0" err="1" smtClean="0"/>
              <a:t>orbitopatie</a:t>
            </a:r>
            <a:r>
              <a:rPr lang="cs-CZ" dirty="0" smtClean="0"/>
              <a:t> - postižení okohybných svalů a </a:t>
            </a:r>
            <a:r>
              <a:rPr lang="cs-CZ" dirty="0" err="1" smtClean="0"/>
              <a:t>retrobulnárního</a:t>
            </a:r>
            <a:r>
              <a:rPr lang="cs-CZ" dirty="0" smtClean="0"/>
              <a:t> tuku při hyperfunkci štítné žlázy (u </a:t>
            </a:r>
            <a:r>
              <a:rPr lang="cs-CZ" dirty="0" err="1" smtClean="0"/>
              <a:t>Gravesovy</a:t>
            </a:r>
            <a:r>
              <a:rPr lang="cs-CZ" dirty="0" smtClean="0"/>
              <a:t> choroby)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Subjektivně: dvojité vidění (diplopie) v důsledků postižení okohybných svalů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Objektivně : </a:t>
            </a:r>
            <a:r>
              <a:rPr lang="cs-CZ" dirty="0" err="1" smtClean="0"/>
              <a:t>retrakce</a:t>
            </a:r>
            <a:r>
              <a:rPr lang="cs-CZ" dirty="0" smtClean="0"/>
              <a:t> horního víčka, překrvení spojivek, </a:t>
            </a:r>
            <a:r>
              <a:rPr lang="cs-CZ" dirty="0" err="1" smtClean="0"/>
              <a:t>protruze</a:t>
            </a:r>
            <a:r>
              <a:rPr lang="cs-CZ" dirty="0" smtClean="0"/>
              <a:t> očního bulbu, omezená hybnost bulbu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Terapie: léčba základního onemocnění, pulsy </a:t>
            </a:r>
            <a:r>
              <a:rPr lang="cs-CZ" dirty="0" err="1" smtClean="0"/>
              <a:t>i.v</a:t>
            </a:r>
            <a:r>
              <a:rPr lang="cs-CZ" dirty="0" smtClean="0"/>
              <a:t>. kortikosteroidů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Endokrinní orbitopatie</a:t>
            </a:r>
          </a:p>
        </p:txBody>
      </p:sp>
      <p:pic>
        <p:nvPicPr>
          <p:cNvPr id="53250" name="Picture 4" descr="16-005_C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855788"/>
            <a:ext cx="6350000" cy="401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Povrchová injekce – zarudnutí spojivky, cihlově červené barvy, více ve </a:t>
            </a:r>
            <a:r>
              <a:rPr lang="cs-CZ" dirty="0" err="1" smtClean="0"/>
              <a:t>fornixu</a:t>
            </a:r>
            <a:r>
              <a:rPr lang="cs-CZ" dirty="0" smtClean="0"/>
              <a:t>, souvisí s méně závažnými onemocněními předního segmentu, typicky spojivky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Smíšená injekce – zarudnutí oko, fialový nádech, maximum kolem limbu rohovky, souvisí s onemocněním duhovky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Precipitáty – shluky zánětlivých </a:t>
            </a:r>
            <a:r>
              <a:rPr lang="cs-CZ" dirty="0" err="1" smtClean="0"/>
              <a:t>buňek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Hypopyon</a:t>
            </a:r>
            <a:r>
              <a:rPr lang="cs-CZ" dirty="0" smtClean="0"/>
              <a:t> – sedimentované zánětlivé buňky v přední komoře, vytváří hladinu na dně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52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algn="ctr" eaLnBrk="1" hangingPunct="1"/>
            <a:r>
              <a:rPr lang="cs-CZ" sz="4000" smtClean="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Rohovka 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Keratokonus – patologické vyklenutí rohovky</a:t>
            </a:r>
          </a:p>
          <a:p>
            <a:pPr eaLnBrk="1" hangingPunct="1"/>
            <a:r>
              <a:rPr lang="cs-CZ" smtClean="0"/>
              <a:t>Subj. obtíže: zhoršení vidění</a:t>
            </a:r>
          </a:p>
          <a:p>
            <a:pPr eaLnBrk="1" hangingPunct="1"/>
            <a:r>
              <a:rPr lang="cs-CZ" smtClean="0"/>
              <a:t>Spojeno s: atopická dermatitida, Downův syndrom</a:t>
            </a:r>
          </a:p>
          <a:p>
            <a:pPr eaLnBrk="1" hangingPunct="1"/>
            <a:r>
              <a:rPr lang="cs-CZ" smtClean="0"/>
              <a:t>Léčba: tvrdé kontaktní čočky, crosslinking – zpevnění rohovky pomocí riboflavinu a UVA světla, transplatace rohovky v plné tlouštcě (perforující keratoplastika)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Keratokonus</a:t>
            </a:r>
          </a:p>
        </p:txBody>
      </p:sp>
      <p:pic>
        <p:nvPicPr>
          <p:cNvPr id="18434" name="Picture 5" descr="Keratoko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27447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collagen_cross_linking_uva_keratoconus-300x2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32178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obr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92725" y="4292600"/>
            <a:ext cx="3160713" cy="237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822325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Duhovka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3276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800" dirty="0" smtClean="0"/>
              <a:t>Zánět duhovky (iritis)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800" dirty="0" smtClean="0"/>
              <a:t>Subjektivně:  bolest oka, více  při pohledu do blízka (při akomodaci), zamlžené vidění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800" dirty="0" smtClean="0"/>
              <a:t>Objektivně: zarudnutí oka (smíšená injekce, precipitáty na endotelu rohovky, buňky v přední komoře, </a:t>
            </a:r>
            <a:r>
              <a:rPr lang="cs-CZ" sz="12800" dirty="0" err="1" smtClean="0"/>
              <a:t>hypopyon</a:t>
            </a:r>
            <a:r>
              <a:rPr lang="cs-CZ" sz="12800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800" dirty="0" smtClean="0"/>
              <a:t> Souvisí s onemocněním pojiva, m. </a:t>
            </a:r>
            <a:r>
              <a:rPr lang="cs-CZ" sz="12800" dirty="0" err="1" smtClean="0"/>
              <a:t>Bechtěrev</a:t>
            </a:r>
            <a:endParaRPr lang="cs-CZ" sz="1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800" dirty="0" smtClean="0"/>
              <a:t>Terapie: lokální, event.  systémové kortikosteroidy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6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Iritida</a:t>
            </a:r>
          </a:p>
        </p:txBody>
      </p:sp>
      <p:pic>
        <p:nvPicPr>
          <p:cNvPr id="21506" name="Picture 2" descr="http://www.mrcophth.com/corneamcqs/iriti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276475"/>
            <a:ext cx="3135312" cy="3024188"/>
          </a:xfrm>
        </p:spPr>
      </p:pic>
      <p:pic>
        <p:nvPicPr>
          <p:cNvPr id="21507" name="Picture 4" descr="http://www.medpagetoday.com/images/blogMedia/celebritydiagnosis/anterior%20uve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349500"/>
            <a:ext cx="39893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Bělima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Zánět sklery ( skleritida)</a:t>
            </a:r>
          </a:p>
          <a:p>
            <a:pPr eaLnBrk="1" hangingPunct="1"/>
            <a:r>
              <a:rPr lang="cs-CZ" smtClean="0"/>
              <a:t>Většinou neinfekční zánět postihující skleru</a:t>
            </a:r>
          </a:p>
          <a:p>
            <a:pPr eaLnBrk="1" hangingPunct="1"/>
            <a:r>
              <a:rPr lang="cs-CZ" smtClean="0"/>
              <a:t>Subjektivně: nebolestivé zarudní v oblasti bělimy</a:t>
            </a:r>
          </a:p>
          <a:p>
            <a:pPr eaLnBrk="1" hangingPunct="1"/>
            <a:r>
              <a:rPr lang="cs-CZ" smtClean="0"/>
              <a:t>Objektivně: smíšená injekce, protenčení sklery</a:t>
            </a:r>
          </a:p>
          <a:p>
            <a:pPr eaLnBrk="1" hangingPunct="1"/>
            <a:r>
              <a:rPr lang="cs-CZ" smtClean="0"/>
              <a:t>Souvisí s: onemocněním pojiva, především u pacientek s revmatoidní artritidou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Skleritida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5" name="Picture 5" descr="Scleriti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70675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920</Words>
  <Application>Microsoft Office PowerPoint</Application>
  <PresentationFormat>Předvádění na obrazovce (4:3)</PresentationFormat>
  <Paragraphs>118</Paragraphs>
  <Slides>34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Oko a systémové choroby</vt:lpstr>
      <vt:lpstr>Spojivka</vt:lpstr>
      <vt:lpstr>Keratoconjunktivitida</vt:lpstr>
      <vt:lpstr>Rohovka </vt:lpstr>
      <vt:lpstr>Keratokonus</vt:lpstr>
      <vt:lpstr>Duhovka</vt:lpstr>
      <vt:lpstr>Iritida</vt:lpstr>
      <vt:lpstr>Bělima</vt:lpstr>
      <vt:lpstr>Skleritida</vt:lpstr>
      <vt:lpstr>Čočka</vt:lpstr>
      <vt:lpstr>Zadní skutelární katarakta</vt:lpstr>
      <vt:lpstr>Zadní segment oka a systémová onemocnění</vt:lpstr>
      <vt:lpstr>Oční pozadí</vt:lpstr>
      <vt:lpstr>Hypertonická retinopatie</vt:lpstr>
      <vt:lpstr>Hypertonická retinopatie</vt:lpstr>
      <vt:lpstr> Okluze retinální žíly  </vt:lpstr>
      <vt:lpstr>Okluze retinální žíly</vt:lpstr>
      <vt:lpstr>Diabetická retinopatie (DR)</vt:lpstr>
      <vt:lpstr>Neproliferativní DR</vt:lpstr>
      <vt:lpstr>Diabetická retinopatie</vt:lpstr>
      <vt:lpstr>Proliferativní DR</vt:lpstr>
      <vt:lpstr>Diabetický makulární edém</vt:lpstr>
      <vt:lpstr>Diabetický ME</vt:lpstr>
      <vt:lpstr>Leukemie</vt:lpstr>
      <vt:lpstr>Onkologická onemocnění</vt:lpstr>
      <vt:lpstr>Metastáza</vt:lpstr>
      <vt:lpstr>Cévnatka</vt:lpstr>
      <vt:lpstr>Chorioretinitida</vt:lpstr>
      <vt:lpstr>Roztroušená skleróza (RS)</vt:lpstr>
      <vt:lpstr>Zánět zrakového nervu</vt:lpstr>
      <vt:lpstr>Okohybné svaly + víčka</vt:lpstr>
      <vt:lpstr>Endokrinní orbitopatie</vt:lpstr>
      <vt:lpstr>Pojmy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Zadní segment oka a systémová onemocnění</dc:title>
  <dc:creator>Radek</dc:creator>
  <cp:lastModifiedBy>matuskovav</cp:lastModifiedBy>
  <cp:revision>31</cp:revision>
  <dcterms:created xsi:type="dcterms:W3CDTF">2013-06-10T13:49:14Z</dcterms:created>
  <dcterms:modified xsi:type="dcterms:W3CDTF">2014-09-21T18:33:40Z</dcterms:modified>
</cp:coreProperties>
</file>