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9"/>
  </p:notesMasterIdLst>
  <p:handoutMasterIdLst>
    <p:handoutMasterId r:id="rId40"/>
  </p:handoutMasterIdLst>
  <p:sldIdLst>
    <p:sldId id="304" r:id="rId2"/>
    <p:sldId id="257" r:id="rId3"/>
    <p:sldId id="315" r:id="rId4"/>
    <p:sldId id="317" r:id="rId5"/>
    <p:sldId id="318" r:id="rId6"/>
    <p:sldId id="319" r:id="rId7"/>
    <p:sldId id="320" r:id="rId8"/>
    <p:sldId id="321" r:id="rId9"/>
    <p:sldId id="322" r:id="rId10"/>
    <p:sldId id="324" r:id="rId11"/>
    <p:sldId id="325" r:id="rId12"/>
    <p:sldId id="327" r:id="rId13"/>
    <p:sldId id="326" r:id="rId14"/>
    <p:sldId id="328" r:id="rId15"/>
    <p:sldId id="329" r:id="rId16"/>
    <p:sldId id="330" r:id="rId17"/>
    <p:sldId id="331" r:id="rId18"/>
    <p:sldId id="332" r:id="rId19"/>
    <p:sldId id="333" r:id="rId20"/>
    <p:sldId id="335" r:id="rId21"/>
    <p:sldId id="336" r:id="rId22"/>
    <p:sldId id="337" r:id="rId23"/>
    <p:sldId id="334" r:id="rId24"/>
    <p:sldId id="338" r:id="rId25"/>
    <p:sldId id="339" r:id="rId26"/>
    <p:sldId id="340" r:id="rId27"/>
    <p:sldId id="341" r:id="rId28"/>
    <p:sldId id="342" r:id="rId29"/>
    <p:sldId id="344" r:id="rId30"/>
    <p:sldId id="345" r:id="rId31"/>
    <p:sldId id="343" r:id="rId32"/>
    <p:sldId id="347" r:id="rId33"/>
    <p:sldId id="346" r:id="rId34"/>
    <p:sldId id="348" r:id="rId35"/>
    <p:sldId id="349" r:id="rId36"/>
    <p:sldId id="306" r:id="rId37"/>
    <p:sldId id="305" r:id="rId38"/>
  </p:sldIdLst>
  <p:sldSz cx="12192000" cy="6858000"/>
  <p:notesSz cx="6858000" cy="9144000"/>
  <p:custDataLst>
    <p:tags r:id="rId41"/>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Výchozí oddíl" id="{67714F45-8CCB-4DF3-9CA5-C8B12B90C1D2}">
          <p14:sldIdLst>
            <p14:sldId id="304"/>
            <p14:sldId id="257"/>
            <p14:sldId id="315"/>
            <p14:sldId id="317"/>
            <p14:sldId id="318"/>
            <p14:sldId id="319"/>
            <p14:sldId id="320"/>
            <p14:sldId id="321"/>
            <p14:sldId id="322"/>
            <p14:sldId id="324"/>
            <p14:sldId id="325"/>
            <p14:sldId id="327"/>
            <p14:sldId id="326"/>
            <p14:sldId id="328"/>
          </p14:sldIdLst>
        </p14:section>
        <p14:section name="Oddíl bez názvu" id="{678A563B-2B22-48BF-B69D-3A140C40EFA4}">
          <p14:sldIdLst>
            <p14:sldId id="329"/>
            <p14:sldId id="330"/>
            <p14:sldId id="331"/>
            <p14:sldId id="332"/>
            <p14:sldId id="333"/>
            <p14:sldId id="335"/>
            <p14:sldId id="336"/>
            <p14:sldId id="337"/>
            <p14:sldId id="334"/>
            <p14:sldId id="338"/>
            <p14:sldId id="339"/>
            <p14:sldId id="340"/>
            <p14:sldId id="341"/>
            <p14:sldId id="342"/>
            <p14:sldId id="344"/>
            <p14:sldId id="345"/>
            <p14:sldId id="343"/>
            <p14:sldId id="347"/>
            <p14:sldId id="346"/>
            <p14:sldId id="348"/>
            <p14:sldId id="349"/>
            <p14:sldId id="306"/>
            <p14:sldId id="305"/>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5768" autoAdjust="0"/>
  </p:normalViewPr>
  <p:slideViewPr>
    <p:cSldViewPr snapToGrid="0">
      <p:cViewPr varScale="1">
        <p:scale>
          <a:sx n="116" d="100"/>
          <a:sy n="116" d="100"/>
        </p:scale>
        <p:origin x="426" y="10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Katedra ošetřovatelství a porodní asistence, LF MU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Katedra ošetřovatelství a porodní asistence,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Katedra ošetřovatelství a porodní asistence,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Katedra ošetřovatelství a porodní asistence, LF MU</a:t>
            </a:r>
            <a:endParaRPr lang="cs-CZ" dirty="0"/>
          </a:p>
        </p:txBody>
      </p:sp>
    </p:spTree>
    <p:extLst>
      <p:ext uri="{BB962C8B-B14F-4D97-AF65-F5344CB8AC3E}">
        <p14:creationId xmlns:p14="http://schemas.microsoft.com/office/powerpoint/2010/main" val="2158127259"/>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Katedra ošetřovatelství a porodní asistence, LF MU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Katedra ošetřovatelství a porodní asistence, LF MU</a:t>
            </a:r>
            <a:endParaRPr lang="cs-CZ" dirty="0"/>
          </a:p>
        </p:txBody>
      </p:sp>
    </p:spTree>
    <p:extLst>
      <p:ext uri="{BB962C8B-B14F-4D97-AF65-F5344CB8AC3E}">
        <p14:creationId xmlns:p14="http://schemas.microsoft.com/office/powerpoint/2010/main" val="3819924859"/>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Katedra ošetřovatelství a porodní asistence, LF MU</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Katedra ošetřovatelství a porodní asistence, LF MU</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Katedra ošetřovatelství a porodní asistence,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Katedra ošetřovatelství a porodní asistence,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Katedra ošetřovatelství a porodní asistence,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Katedra ošetřovatelství a porodní asistence,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Katedra ošetřovatelství a porodní asistence,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Katedra ošetřovatelství a porodní asistence, LF MU</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6.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hyperlink" Target="http://portal.med.muni.cz/player_ext.php?lid=46&amp;link=trepanobio_480.fl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portal.med.muni.cz/player_ext.php?lid=44&amp;link=sternal_punk_480.fl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telemedicina.med.muni.cz/pdm/detske-infekcni-lekarstvi/index.php?pg=videodokumentace--l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mojemedicina.cz/vysetrovaci-a-lecebne-metody/punkce-ascitu/"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hyperlink" Target="https://is.muni.cz/elportal/?id=1496062" TargetMode="Externa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760897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dirty="0"/>
              <a:t>vyš. cytologické - tj. zhodnocení přítomnosti a charakteru jednotlivých buněk. (Ke kvalitnímu histologickému zhodnocení ovšem musíme mít úplný vzorek, kde budeme moci hodnotit strukturu tkáně s viditelnými vzájemnými vztahy mezi buňkami </a:t>
            </a:r>
            <a:r>
              <a:rPr lang="cs-CZ" dirty="0" err="1"/>
              <a:t>trepanobiopsie</a:t>
            </a:r>
            <a:r>
              <a:rPr lang="cs-CZ" dirty="0"/>
              <a:t> </a:t>
            </a:r>
            <a:r>
              <a:rPr lang="cs-CZ" dirty="0">
                <a:hlinkClick r:id="rId2"/>
              </a:rPr>
              <a:t>http://portal.med.muni.cz/player_ext.php?lid=46&amp;link=trepanobio_480.flv</a:t>
            </a:r>
            <a:r>
              <a:rPr lang="cs-CZ" dirty="0"/>
              <a:t> péče po </a:t>
            </a:r>
            <a:r>
              <a:rPr lang="cs-CZ" dirty="0" err="1"/>
              <a:t>trepanob</a:t>
            </a:r>
            <a:r>
              <a:rPr lang="cs-CZ" dirty="0"/>
              <a:t> – na straně místa vpichu na sáčku s pískem 2-6 hodin, sterilní krytí do druhého dne, převaz a zhodnocení dalšího postupu</a:t>
            </a:r>
          </a:p>
          <a:p>
            <a:pPr marL="72000" indent="0">
              <a:buNone/>
            </a:pPr>
            <a:endParaRPr lang="cs-CZ" dirty="0"/>
          </a:p>
        </p:txBody>
      </p:sp>
    </p:spTree>
    <p:extLst>
      <p:ext uri="{BB962C8B-B14F-4D97-AF65-F5344CB8AC3E}">
        <p14:creationId xmlns:p14="http://schemas.microsoft.com/office/powerpoint/2010/main" val="388923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dirty="0"/>
              <a:t>Poloha nemocného:</a:t>
            </a:r>
          </a:p>
          <a:p>
            <a:r>
              <a:rPr lang="cs-CZ" dirty="0"/>
              <a:t>vleže, rovně na zádech na rovné podložce, svlečený do poloviny těla</a:t>
            </a:r>
          </a:p>
          <a:p>
            <a:r>
              <a:rPr lang="cs-CZ" dirty="0"/>
              <a:t>výkon se provádí ambulantně nebo v rámci vyšetřovacího programu v průběhu hospitalizace</a:t>
            </a:r>
          </a:p>
          <a:p>
            <a:endParaRPr lang="cs-CZ" dirty="0"/>
          </a:p>
          <a:p>
            <a:r>
              <a:rPr lang="cs-CZ" dirty="0">
                <a:hlinkClick r:id="rId2"/>
              </a:rPr>
              <a:t>http://www.mojemedicina.cz/vysetrovaci-a-lecebne-metody/vysetreni-kostni-drene/</a:t>
            </a:r>
          </a:p>
          <a:p>
            <a:r>
              <a:rPr lang="cs-CZ" dirty="0">
                <a:hlinkClick r:id="rId2"/>
              </a:rPr>
              <a:t>http://portal.med.muni.cz/player_ext.php?lid=44&amp;link=sternal_punk_480.flv</a:t>
            </a:r>
            <a:r>
              <a:rPr lang="cs-CZ" dirty="0"/>
              <a:t> </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622103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F101D4-783B-4C00-BAD1-8D1C7B8C8E8E}"/>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E23B9DFF-570D-4E0B-A3FE-DA27FBB56591}"/>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4D69C660-7EB3-41A9-AE14-26359564D1C7}"/>
              </a:ext>
            </a:extLst>
          </p:cNvPr>
          <p:cNvSpPr>
            <a:spLocks noGrp="1"/>
          </p:cNvSpPr>
          <p:nvPr>
            <p:ph type="title"/>
          </p:nvPr>
        </p:nvSpPr>
        <p:spPr>
          <a:xfrm>
            <a:off x="719400" y="378000"/>
            <a:ext cx="10753200" cy="451576"/>
          </a:xfrm>
        </p:spPr>
        <p:txBody>
          <a:bodyPr/>
          <a:lstStyle/>
          <a:p>
            <a:r>
              <a:rPr lang="cs-CZ" dirty="0"/>
              <a:t>Sternální punkce – aktivity sestry před vyšetřením</a:t>
            </a:r>
          </a:p>
        </p:txBody>
      </p:sp>
      <p:sp>
        <p:nvSpPr>
          <p:cNvPr id="5" name="Zástupný symbol pro obsah 4">
            <a:extLst>
              <a:ext uri="{FF2B5EF4-FFF2-40B4-BE49-F238E27FC236}">
                <a16:creationId xmlns:a16="http://schemas.microsoft.com/office/drawing/2014/main" id="{0E95D796-AE9F-4F74-AD10-065E5B511FA0}"/>
              </a:ext>
            </a:extLst>
          </p:cNvPr>
          <p:cNvSpPr>
            <a:spLocks noGrp="1"/>
          </p:cNvSpPr>
          <p:nvPr>
            <p:ph idx="1"/>
          </p:nvPr>
        </p:nvSpPr>
        <p:spPr/>
        <p:txBody>
          <a:bodyPr/>
          <a:lstStyle/>
          <a:p>
            <a:r>
              <a:rPr lang="cs-CZ" dirty="0"/>
              <a:t>Psychická příprava</a:t>
            </a:r>
          </a:p>
          <a:p>
            <a:pPr marL="526320" lvl="1" indent="-274320" fontAlgn="auto">
              <a:spcAft>
                <a:spcPts val="0"/>
              </a:spcAft>
              <a:buFont typeface="Wingdings 2"/>
              <a:buChar char=""/>
              <a:defRPr/>
            </a:pPr>
            <a:r>
              <a:rPr lang="cs-CZ" dirty="0"/>
              <a:t>vysvětli pacientovi podstatu vyšetření</a:t>
            </a:r>
          </a:p>
          <a:p>
            <a:pPr marL="526320" lvl="1" indent="-274320" fontAlgn="auto">
              <a:spcAft>
                <a:spcPts val="0"/>
              </a:spcAft>
              <a:buFont typeface="Wingdings 2"/>
              <a:buChar char=""/>
              <a:defRPr/>
            </a:pPr>
            <a:r>
              <a:rPr lang="cs-CZ" dirty="0"/>
              <a:t>vysvětli pacientovi význam a nutnost vyšetření, objasni přípravu a průběh vyšetření</a:t>
            </a:r>
          </a:p>
          <a:p>
            <a:pPr marL="526320" lvl="1" indent="-274320" fontAlgn="auto">
              <a:spcAft>
                <a:spcPts val="0"/>
              </a:spcAft>
              <a:buFont typeface="Wingdings 2"/>
              <a:buChar char=""/>
              <a:defRPr/>
            </a:pPr>
            <a:r>
              <a:rPr lang="cs-CZ" dirty="0"/>
              <a:t>seznam pacienta s chováním po vyšetření</a:t>
            </a:r>
          </a:p>
          <a:p>
            <a:pPr marL="526320" lvl="1" indent="-274320" fontAlgn="auto">
              <a:spcAft>
                <a:spcPts val="0"/>
              </a:spcAft>
              <a:buFont typeface="Wingdings 2"/>
              <a:buChar char=""/>
              <a:defRPr/>
            </a:pPr>
            <a:r>
              <a:rPr lang="cs-CZ" dirty="0"/>
              <a:t>získej od pacienta informovaný souhlas s výkonem</a:t>
            </a:r>
          </a:p>
          <a:p>
            <a:pPr marL="526320" lvl="1" indent="-274320" fontAlgn="auto">
              <a:spcAft>
                <a:spcPts val="0"/>
              </a:spcAft>
              <a:buFont typeface="Wingdings 2"/>
              <a:buChar char=""/>
              <a:defRPr/>
            </a:pPr>
            <a:r>
              <a:rPr lang="cs-CZ" dirty="0"/>
              <a:t>zmírňuj obavy pacienta vhodnou komunikací. Zjisti anamnestické údaje týkající se projevů alergie</a:t>
            </a:r>
          </a:p>
          <a:p>
            <a:pPr marL="526320" lvl="1" indent="-274320" fontAlgn="auto">
              <a:spcAft>
                <a:spcPts val="0"/>
              </a:spcAft>
              <a:buFont typeface="Wingdings 2"/>
              <a:buChar char=""/>
              <a:defRPr/>
            </a:pPr>
            <a:r>
              <a:rPr lang="cs-CZ" dirty="0"/>
              <a:t>sděl pacientovi, kdy a kde se bude výkon provádět (na lůžku, na vyšetřovně), kdo bude výkonu přítomen (lékař, sestra). Informuj pacienta, jak dlouho bude výkon trvat (15-20 minut)</a:t>
            </a:r>
          </a:p>
          <a:p>
            <a:pPr marL="526320" lvl="1" indent="-274320" fontAlgn="auto">
              <a:spcAft>
                <a:spcPts val="0"/>
              </a:spcAft>
              <a:buFont typeface="Wingdings 2"/>
              <a:buChar char=""/>
              <a:defRPr/>
            </a:pPr>
            <a:r>
              <a:rPr lang="cs-CZ" dirty="0"/>
              <a:t>upozorni pacienta, co může po dobu punkce očekávat</a:t>
            </a:r>
          </a:p>
          <a:p>
            <a:pPr marL="526320" lvl="1" indent="-274320" fontAlgn="auto">
              <a:spcAft>
                <a:spcPts val="0"/>
              </a:spcAft>
              <a:buFont typeface="Wingdings 2"/>
              <a:buChar char=""/>
              <a:defRPr/>
            </a:pPr>
            <a:r>
              <a:rPr lang="cs-CZ" dirty="0"/>
              <a:t>nepříjemný pocit štípnutí při provádění lokální anestezie</a:t>
            </a:r>
          </a:p>
          <a:p>
            <a:pPr marL="526320" lvl="1" indent="-274320" fontAlgn="auto">
              <a:spcAft>
                <a:spcPts val="0"/>
              </a:spcAft>
              <a:buFont typeface="Wingdings 2"/>
              <a:buChar char=""/>
              <a:defRPr/>
            </a:pPr>
            <a:r>
              <a:rPr lang="cs-CZ" dirty="0"/>
              <a:t>nepříjemný pocit při pronikání jehly</a:t>
            </a:r>
          </a:p>
          <a:p>
            <a:pPr marL="526320" lvl="1" indent="-274320" fontAlgn="auto">
              <a:spcAft>
                <a:spcPts val="0"/>
              </a:spcAft>
              <a:buFont typeface="Wingdings 2"/>
              <a:buChar char=""/>
              <a:defRPr/>
            </a:pPr>
            <a:r>
              <a:rPr lang="cs-CZ" dirty="0"/>
              <a:t>bolestivost při nasávání</a:t>
            </a:r>
          </a:p>
        </p:txBody>
      </p:sp>
    </p:spTree>
    <p:extLst>
      <p:ext uri="{BB962C8B-B14F-4D97-AF65-F5344CB8AC3E}">
        <p14:creationId xmlns:p14="http://schemas.microsoft.com/office/powerpoint/2010/main" val="974922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F101D4-783B-4C00-BAD1-8D1C7B8C8E8E}"/>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E23B9DFF-570D-4E0B-A3FE-DA27FBB56591}"/>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4D69C660-7EB3-41A9-AE14-26359564D1C7}"/>
              </a:ext>
            </a:extLst>
          </p:cNvPr>
          <p:cNvSpPr>
            <a:spLocks noGrp="1"/>
          </p:cNvSpPr>
          <p:nvPr>
            <p:ph type="title"/>
          </p:nvPr>
        </p:nvSpPr>
        <p:spPr/>
        <p:txBody>
          <a:bodyPr/>
          <a:lstStyle/>
          <a:p>
            <a:r>
              <a:rPr lang="cs-CZ" dirty="0"/>
              <a:t>Sternální punkce – aktivity sestry před vyšetřením</a:t>
            </a:r>
          </a:p>
        </p:txBody>
      </p:sp>
      <p:sp>
        <p:nvSpPr>
          <p:cNvPr id="5" name="Zástupný symbol pro obsah 4">
            <a:extLst>
              <a:ext uri="{FF2B5EF4-FFF2-40B4-BE49-F238E27FC236}">
                <a16:creationId xmlns:a16="http://schemas.microsoft.com/office/drawing/2014/main" id="{0E95D796-AE9F-4F74-AD10-065E5B511FA0}"/>
              </a:ext>
            </a:extLst>
          </p:cNvPr>
          <p:cNvSpPr>
            <a:spLocks noGrp="1"/>
          </p:cNvSpPr>
          <p:nvPr>
            <p:ph idx="1"/>
          </p:nvPr>
        </p:nvSpPr>
        <p:spPr>
          <a:xfrm>
            <a:off x="666000" y="1998002"/>
            <a:ext cx="10753200" cy="4139998"/>
          </a:xfrm>
        </p:spPr>
        <p:txBody>
          <a:bodyPr/>
          <a:lstStyle/>
          <a:p>
            <a:r>
              <a:rPr lang="cs-CZ" dirty="0"/>
              <a:t>Fyzická příprava</a:t>
            </a:r>
          </a:p>
          <a:p>
            <a:pPr marL="526320" lvl="1" indent="-274320" fontAlgn="auto">
              <a:spcAft>
                <a:spcPts val="0"/>
              </a:spcAft>
              <a:buFont typeface="Wingdings 2"/>
              <a:buChar char=""/>
              <a:defRPr/>
            </a:pPr>
            <a:r>
              <a:rPr lang="cs-CZ" dirty="0"/>
              <a:t>zhodnoť celkový stav pacienta</a:t>
            </a:r>
          </a:p>
          <a:p>
            <a:pPr marL="526320" lvl="1" indent="-274320" fontAlgn="auto">
              <a:spcAft>
                <a:spcPts val="0"/>
              </a:spcAft>
              <a:buFont typeface="Wingdings 2"/>
              <a:buChar char=""/>
              <a:defRPr/>
            </a:pPr>
            <a:r>
              <a:rPr lang="cs-CZ" dirty="0"/>
              <a:t>změř pacientovi fyziologické funkce (TK, P)</a:t>
            </a:r>
          </a:p>
          <a:p>
            <a:pPr marL="526320" lvl="1" indent="-274320" fontAlgn="auto">
              <a:spcAft>
                <a:spcPts val="0"/>
              </a:spcAft>
              <a:buFont typeface="Wingdings 2"/>
              <a:buChar char=""/>
              <a:defRPr/>
            </a:pPr>
            <a:r>
              <a:rPr lang="cs-CZ" dirty="0"/>
              <a:t>zabezpeč hygienu místa vpichu</a:t>
            </a:r>
          </a:p>
          <a:p>
            <a:pPr marL="526320" lvl="1" indent="-274320" fontAlgn="auto">
              <a:spcAft>
                <a:spcPts val="0"/>
              </a:spcAft>
              <a:buFont typeface="Wingdings 2"/>
              <a:buChar char=""/>
              <a:defRPr/>
            </a:pPr>
            <a:r>
              <a:rPr lang="cs-CZ" dirty="0"/>
              <a:t>informuj pacienta, aby měl vyprázdněný močový měchýř</a:t>
            </a:r>
          </a:p>
          <a:p>
            <a:pPr marL="526320" lvl="1" indent="-274320" fontAlgn="auto">
              <a:spcAft>
                <a:spcPts val="0"/>
              </a:spcAft>
              <a:buFont typeface="Wingdings 2"/>
              <a:buChar char=""/>
              <a:defRPr/>
            </a:pPr>
            <a:r>
              <a:rPr lang="cs-CZ" dirty="0"/>
              <a:t>zajisti oholení místa vpichu u mužů, pokud je třeba</a:t>
            </a:r>
          </a:p>
          <a:p>
            <a:pPr marL="526320" lvl="1" indent="-274320" fontAlgn="auto">
              <a:spcAft>
                <a:spcPts val="0"/>
              </a:spcAft>
              <a:buFont typeface="Wingdings 2"/>
              <a:buChar char=""/>
              <a:defRPr/>
            </a:pPr>
            <a:r>
              <a:rPr lang="cs-CZ" dirty="0"/>
              <a:t>zajisti pevný základ lůžka a polohu pacienta</a:t>
            </a:r>
          </a:p>
          <a:p>
            <a:endParaRPr lang="cs-CZ" dirty="0"/>
          </a:p>
          <a:p>
            <a:r>
              <a:rPr lang="cs-CZ" dirty="0"/>
              <a:t>průvodka mimo základní údaje musí obsahovat hodnoty posledního krevního obrazu s diferenciálem</a:t>
            </a:r>
          </a:p>
          <a:p>
            <a:endParaRPr lang="cs-CZ" dirty="0"/>
          </a:p>
          <a:p>
            <a:pPr marL="526320" lvl="1" indent="-274320" fontAlgn="auto">
              <a:spcAft>
                <a:spcPts val="0"/>
              </a:spcAft>
              <a:buFont typeface="Wingdings 2"/>
              <a:buChar char=""/>
              <a:defRPr/>
            </a:pPr>
            <a:endParaRPr lang="cs-CZ" dirty="0"/>
          </a:p>
          <a:p>
            <a:pPr marL="526320" lvl="1" indent="-274320" fontAlgn="auto">
              <a:spcAft>
                <a:spcPts val="0"/>
              </a:spcAft>
              <a:buFont typeface="Wingdings 2"/>
              <a:buChar char=""/>
              <a:defRPr/>
            </a:pPr>
            <a:endParaRPr lang="cs-CZ" dirty="0"/>
          </a:p>
          <a:p>
            <a:endParaRPr lang="cs-CZ" dirty="0"/>
          </a:p>
        </p:txBody>
      </p:sp>
    </p:spTree>
    <p:extLst>
      <p:ext uri="{BB962C8B-B14F-4D97-AF65-F5344CB8AC3E}">
        <p14:creationId xmlns:p14="http://schemas.microsoft.com/office/powerpoint/2010/main" val="2309797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97EBFE-C3C8-4995-BEB3-A13BEF2EF8CD}"/>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A2EEA993-3165-40D5-8462-BF3AD6DB4EDC}"/>
              </a:ext>
            </a:extLst>
          </p:cNvPr>
          <p:cNvSpPr>
            <a:spLocks noGrp="1"/>
          </p:cNvSpPr>
          <p:nvPr>
            <p:ph type="sldNum" sz="quarter" idx="11"/>
          </p:nvPr>
        </p:nvSpPr>
        <p:spPr/>
        <p:txBody>
          <a:bodyPr/>
          <a:lstStyle/>
          <a:p>
            <a:fld id="{D6D6C118-631F-4A80-9886-907009361577}" type="slidenum">
              <a:rPr lang="cs-CZ" altLang="cs-CZ" smtClean="0"/>
              <a:pPr/>
              <a:t>14</a:t>
            </a:fld>
            <a:endParaRPr lang="cs-CZ" altLang="cs-CZ" dirty="0"/>
          </a:p>
        </p:txBody>
      </p:sp>
      <p:sp>
        <p:nvSpPr>
          <p:cNvPr id="4" name="Zástupný symbol pro text 3">
            <a:extLst>
              <a:ext uri="{FF2B5EF4-FFF2-40B4-BE49-F238E27FC236}">
                <a16:creationId xmlns:a16="http://schemas.microsoft.com/office/drawing/2014/main" id="{674FDEB5-1BD5-4E98-BB80-0FDDC0182EA1}"/>
              </a:ext>
            </a:extLst>
          </p:cNvPr>
          <p:cNvSpPr>
            <a:spLocks noGrp="1"/>
          </p:cNvSpPr>
          <p:nvPr>
            <p:ph type="body" sz="quarter" idx="26"/>
          </p:nvPr>
        </p:nvSpPr>
        <p:spPr>
          <a:xfrm>
            <a:off x="719998" y="1154727"/>
            <a:ext cx="5220000" cy="271576"/>
          </a:xfrm>
        </p:spPr>
        <p:txBody>
          <a:bodyPr/>
          <a:lstStyle/>
          <a:p>
            <a:r>
              <a:rPr lang="cs-CZ" dirty="0"/>
              <a:t>Na sterilní plochu:</a:t>
            </a:r>
          </a:p>
        </p:txBody>
      </p:sp>
      <p:sp>
        <p:nvSpPr>
          <p:cNvPr id="5" name="Nadpis 4">
            <a:extLst>
              <a:ext uri="{FF2B5EF4-FFF2-40B4-BE49-F238E27FC236}">
                <a16:creationId xmlns:a16="http://schemas.microsoft.com/office/drawing/2014/main" id="{A37E89A4-3646-4823-A342-33272A8AD73D}"/>
              </a:ext>
            </a:extLst>
          </p:cNvPr>
          <p:cNvSpPr>
            <a:spLocks noGrp="1"/>
          </p:cNvSpPr>
          <p:nvPr>
            <p:ph type="title"/>
          </p:nvPr>
        </p:nvSpPr>
        <p:spPr>
          <a:xfrm>
            <a:off x="666000" y="543444"/>
            <a:ext cx="10753200" cy="451576"/>
          </a:xfrm>
        </p:spPr>
        <p:txBody>
          <a:bodyPr/>
          <a:lstStyle/>
          <a:p>
            <a:r>
              <a:rPr lang="cs-CZ" dirty="0"/>
              <a:t>Sternální punkce – pomůcky </a:t>
            </a:r>
          </a:p>
        </p:txBody>
      </p:sp>
      <p:sp>
        <p:nvSpPr>
          <p:cNvPr id="6" name="Zástupný symbol pro text 5">
            <a:extLst>
              <a:ext uri="{FF2B5EF4-FFF2-40B4-BE49-F238E27FC236}">
                <a16:creationId xmlns:a16="http://schemas.microsoft.com/office/drawing/2014/main" id="{14CC8A76-4F41-4B99-9BC4-AAAD664BFF9E}"/>
              </a:ext>
            </a:extLst>
          </p:cNvPr>
          <p:cNvSpPr>
            <a:spLocks noGrp="1"/>
          </p:cNvSpPr>
          <p:nvPr>
            <p:ph type="body" sz="quarter" idx="27"/>
          </p:nvPr>
        </p:nvSpPr>
        <p:spPr>
          <a:xfrm>
            <a:off x="6251278" y="1154727"/>
            <a:ext cx="5220000" cy="271576"/>
          </a:xfrm>
        </p:spPr>
        <p:txBody>
          <a:bodyPr/>
          <a:lstStyle/>
          <a:p>
            <a:r>
              <a:rPr lang="cs-CZ" dirty="0"/>
              <a:t>Na nesterilní plochu:</a:t>
            </a:r>
          </a:p>
        </p:txBody>
      </p:sp>
      <p:sp>
        <p:nvSpPr>
          <p:cNvPr id="7" name="Zástupný symbol pro obsah 6">
            <a:extLst>
              <a:ext uri="{FF2B5EF4-FFF2-40B4-BE49-F238E27FC236}">
                <a16:creationId xmlns:a16="http://schemas.microsoft.com/office/drawing/2014/main" id="{4718530A-545A-4B24-98DF-529CEDBAA85A}"/>
              </a:ext>
            </a:extLst>
          </p:cNvPr>
          <p:cNvSpPr>
            <a:spLocks noGrp="1"/>
          </p:cNvSpPr>
          <p:nvPr>
            <p:ph idx="29"/>
          </p:nvPr>
        </p:nvSpPr>
        <p:spPr>
          <a:xfrm>
            <a:off x="719998" y="1520931"/>
            <a:ext cx="5219998" cy="4139998"/>
          </a:xfrm>
        </p:spPr>
        <p:txBody>
          <a:bodyPr/>
          <a:lstStyle/>
          <a:p>
            <a:pPr fontAlgn="auto">
              <a:lnSpc>
                <a:spcPct val="100000"/>
              </a:lnSpc>
              <a:spcAft>
                <a:spcPts val="0"/>
              </a:spcAft>
              <a:defRPr/>
            </a:pPr>
            <a:r>
              <a:rPr lang="cs-CZ" sz="2400" dirty="0"/>
              <a:t>sterilní rukavice pro lékaře a sestru</a:t>
            </a:r>
          </a:p>
          <a:p>
            <a:pPr fontAlgn="auto">
              <a:lnSpc>
                <a:spcPct val="100000"/>
              </a:lnSpc>
              <a:spcAft>
                <a:spcPts val="0"/>
              </a:spcAft>
              <a:defRPr/>
            </a:pPr>
            <a:r>
              <a:rPr lang="cs-CZ" sz="2400" dirty="0"/>
              <a:t>tampony</a:t>
            </a:r>
          </a:p>
          <a:p>
            <a:pPr fontAlgn="auto">
              <a:lnSpc>
                <a:spcPct val="100000"/>
              </a:lnSpc>
              <a:spcAft>
                <a:spcPts val="0"/>
              </a:spcAft>
              <a:defRPr/>
            </a:pPr>
            <a:r>
              <a:rPr lang="cs-CZ" sz="2400" dirty="0"/>
              <a:t>jehla příslušné velikosti k lokální anestezii, </a:t>
            </a:r>
          </a:p>
          <a:p>
            <a:pPr fontAlgn="auto">
              <a:lnSpc>
                <a:spcPct val="100000"/>
              </a:lnSpc>
              <a:spcAft>
                <a:spcPts val="0"/>
              </a:spcAft>
              <a:defRPr/>
            </a:pPr>
            <a:r>
              <a:rPr lang="cs-CZ" sz="2400" dirty="0"/>
              <a:t>2 kusy 10ml stříkaček, </a:t>
            </a:r>
          </a:p>
          <a:p>
            <a:pPr fontAlgn="auto">
              <a:lnSpc>
                <a:spcPct val="100000"/>
              </a:lnSpc>
              <a:spcAft>
                <a:spcPts val="0"/>
              </a:spcAft>
              <a:defRPr/>
            </a:pPr>
            <a:r>
              <a:rPr lang="cs-CZ" sz="2400" dirty="0"/>
              <a:t>punkční sterilní jehla (skládá se ze tří částí – kanyly, </a:t>
            </a:r>
            <a:r>
              <a:rPr lang="cs-CZ" sz="2400" dirty="0" err="1"/>
              <a:t>mandrénu</a:t>
            </a:r>
            <a:r>
              <a:rPr lang="cs-CZ" sz="2400" dirty="0"/>
              <a:t> a posunovatelného jezdce, který slouží k nastavení požadované délky kanyly)</a:t>
            </a:r>
          </a:p>
          <a:p>
            <a:pPr fontAlgn="auto">
              <a:lnSpc>
                <a:spcPct val="100000"/>
              </a:lnSpc>
              <a:spcAft>
                <a:spcPts val="0"/>
              </a:spcAft>
              <a:defRPr/>
            </a:pPr>
            <a:r>
              <a:rPr lang="cs-CZ" sz="2400" dirty="0"/>
              <a:t>perforovaná rouška nebo dvě neperforované</a:t>
            </a:r>
          </a:p>
          <a:p>
            <a:pPr fontAlgn="auto">
              <a:lnSpc>
                <a:spcPct val="100000"/>
              </a:lnSpc>
              <a:spcAft>
                <a:spcPts val="0"/>
              </a:spcAft>
              <a:defRPr/>
            </a:pPr>
            <a:r>
              <a:rPr lang="cs-CZ" sz="2400" dirty="0"/>
              <a:t>sterilní operační plášť</a:t>
            </a:r>
          </a:p>
          <a:p>
            <a:endParaRPr lang="cs-CZ" dirty="0"/>
          </a:p>
        </p:txBody>
      </p:sp>
      <p:sp>
        <p:nvSpPr>
          <p:cNvPr id="8" name="Zástupný symbol pro obsah 7">
            <a:extLst>
              <a:ext uri="{FF2B5EF4-FFF2-40B4-BE49-F238E27FC236}">
                <a16:creationId xmlns:a16="http://schemas.microsoft.com/office/drawing/2014/main" id="{1B052738-BFC8-4485-8BC3-33AAD92223CE}"/>
              </a:ext>
            </a:extLst>
          </p:cNvPr>
          <p:cNvSpPr>
            <a:spLocks noGrp="1"/>
          </p:cNvSpPr>
          <p:nvPr>
            <p:ph idx="30"/>
          </p:nvPr>
        </p:nvSpPr>
        <p:spPr/>
        <p:txBody>
          <a:bodyPr/>
          <a:lstStyle/>
          <a:p>
            <a:pPr>
              <a:lnSpc>
                <a:spcPct val="100000"/>
              </a:lnSpc>
            </a:pPr>
            <a:r>
              <a:rPr lang="cs-CZ" altLang="cs-CZ" sz="2400" dirty="0"/>
              <a:t>dezinfekční roztok, </a:t>
            </a:r>
          </a:p>
          <a:p>
            <a:pPr>
              <a:lnSpc>
                <a:spcPct val="100000"/>
              </a:lnSpc>
            </a:pPr>
            <a:r>
              <a:rPr lang="cs-CZ" altLang="cs-CZ" sz="2400" dirty="0" err="1"/>
              <a:t>podávkové</a:t>
            </a:r>
            <a:r>
              <a:rPr lang="cs-CZ" altLang="cs-CZ" sz="2400" dirty="0"/>
              <a:t> kleště, </a:t>
            </a:r>
          </a:p>
          <a:p>
            <a:pPr>
              <a:lnSpc>
                <a:spcPct val="100000"/>
              </a:lnSpc>
            </a:pPr>
            <a:r>
              <a:rPr lang="cs-CZ" altLang="cs-CZ" sz="2400" dirty="0"/>
              <a:t>lokální anestetikum (</a:t>
            </a:r>
            <a:r>
              <a:rPr lang="cs-CZ" altLang="cs-CZ" sz="2400" dirty="0" err="1"/>
              <a:t>Mesocain</a:t>
            </a:r>
            <a:r>
              <a:rPr lang="cs-CZ" altLang="cs-CZ" sz="2400" dirty="0"/>
              <a:t> 1%), </a:t>
            </a:r>
          </a:p>
          <a:p>
            <a:pPr>
              <a:lnSpc>
                <a:spcPct val="100000"/>
              </a:lnSpc>
            </a:pPr>
            <a:r>
              <a:rPr lang="cs-CZ" altLang="cs-CZ" sz="2400" dirty="0"/>
              <a:t>2 emitní misky, </a:t>
            </a:r>
          </a:p>
          <a:p>
            <a:pPr>
              <a:lnSpc>
                <a:spcPct val="100000"/>
              </a:lnSpc>
            </a:pPr>
            <a:r>
              <a:rPr lang="cs-CZ" altLang="cs-CZ" sz="2400" dirty="0"/>
              <a:t>kontejner na použité jehly, </a:t>
            </a:r>
          </a:p>
          <a:p>
            <a:pPr>
              <a:lnSpc>
                <a:spcPct val="100000"/>
              </a:lnSpc>
            </a:pPr>
            <a:r>
              <a:rPr lang="cs-CZ" altLang="cs-CZ" sz="2400" dirty="0"/>
              <a:t>náplast, </a:t>
            </a:r>
          </a:p>
          <a:p>
            <a:pPr>
              <a:lnSpc>
                <a:spcPct val="100000"/>
              </a:lnSpc>
            </a:pPr>
            <a:r>
              <a:rPr lang="cs-CZ" altLang="cs-CZ" sz="2400" dirty="0"/>
              <a:t>odmaštěná podložní sklíčka roztírací sklíčko se zabroušenými hranami, </a:t>
            </a:r>
          </a:p>
          <a:p>
            <a:pPr>
              <a:lnSpc>
                <a:spcPct val="100000"/>
              </a:lnSpc>
            </a:pPr>
            <a:r>
              <a:rPr lang="cs-CZ" altLang="cs-CZ" sz="2400" dirty="0"/>
              <a:t>nůžky, </a:t>
            </a:r>
          </a:p>
          <a:p>
            <a:pPr>
              <a:lnSpc>
                <a:spcPct val="100000"/>
              </a:lnSpc>
            </a:pPr>
            <a:r>
              <a:rPr lang="cs-CZ" altLang="cs-CZ" sz="2400" dirty="0"/>
              <a:t>sterilní fyziologický roztok, </a:t>
            </a:r>
          </a:p>
          <a:p>
            <a:pPr>
              <a:lnSpc>
                <a:spcPct val="100000"/>
              </a:lnSpc>
            </a:pPr>
            <a:r>
              <a:rPr lang="cs-CZ" altLang="cs-CZ" sz="2400" dirty="0"/>
              <a:t>dokumentace, průvodky</a:t>
            </a:r>
          </a:p>
          <a:p>
            <a:pPr>
              <a:lnSpc>
                <a:spcPct val="100000"/>
              </a:lnSpc>
            </a:pPr>
            <a:r>
              <a:rPr lang="cs-CZ" altLang="cs-CZ" sz="2400" dirty="0"/>
              <a:t>operační čepice, ústenka</a:t>
            </a:r>
          </a:p>
          <a:p>
            <a:endParaRPr lang="cs-CZ" dirty="0"/>
          </a:p>
        </p:txBody>
      </p:sp>
    </p:spTree>
    <p:extLst>
      <p:ext uri="{BB962C8B-B14F-4D97-AF65-F5344CB8AC3E}">
        <p14:creationId xmlns:p14="http://schemas.microsoft.com/office/powerpoint/2010/main" val="504002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AFB6109-FFAF-416B-8771-F4E27E5329FB}"/>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1273AA86-6103-4E4F-B281-DA0AFC60A2C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019D7056-EF30-4575-81B0-56C60935193E}"/>
              </a:ext>
            </a:extLst>
          </p:cNvPr>
          <p:cNvSpPr>
            <a:spLocks noGrp="1"/>
          </p:cNvSpPr>
          <p:nvPr>
            <p:ph type="title"/>
          </p:nvPr>
        </p:nvSpPr>
        <p:spPr>
          <a:xfrm>
            <a:off x="666000" y="378000"/>
            <a:ext cx="10753200" cy="451576"/>
          </a:xfrm>
        </p:spPr>
        <p:txBody>
          <a:bodyPr/>
          <a:lstStyle/>
          <a:p>
            <a:r>
              <a:rPr lang="cs-CZ" dirty="0"/>
              <a:t>Sternální punkce – aktivity sestry po vyšetření</a:t>
            </a:r>
          </a:p>
        </p:txBody>
      </p:sp>
      <p:sp>
        <p:nvSpPr>
          <p:cNvPr id="5" name="Zástupný symbol pro obsah 4">
            <a:extLst>
              <a:ext uri="{FF2B5EF4-FFF2-40B4-BE49-F238E27FC236}">
                <a16:creationId xmlns:a16="http://schemas.microsoft.com/office/drawing/2014/main" id="{A6F22AE5-C6ED-4363-A5C4-89FAE3A21573}"/>
              </a:ext>
            </a:extLst>
          </p:cNvPr>
          <p:cNvSpPr>
            <a:spLocks noGrp="1"/>
          </p:cNvSpPr>
          <p:nvPr>
            <p:ph idx="1"/>
          </p:nvPr>
        </p:nvSpPr>
        <p:spPr>
          <a:xfrm>
            <a:off x="719400" y="1612489"/>
            <a:ext cx="10753200" cy="4139998"/>
          </a:xfrm>
        </p:spPr>
        <p:txBody>
          <a:bodyPr/>
          <a:lstStyle/>
          <a:p>
            <a:r>
              <a:rPr lang="cs-CZ" dirty="0"/>
              <a:t>ulož P/K po vyšetření do polohy vleže a doporuč asi 1-2 hodiny odpočívat v klidu na lůžku</a:t>
            </a:r>
          </a:p>
          <a:p>
            <a:r>
              <a:rPr lang="cs-CZ" dirty="0"/>
              <a:t>zaznamenávej nepříjemné pocity a stavy pacienta po vyšetření</a:t>
            </a:r>
          </a:p>
          <a:p>
            <a:r>
              <a:rPr lang="cs-CZ" dirty="0"/>
              <a:t>sleduj vitální funkce, celkový stav P/K</a:t>
            </a:r>
          </a:p>
          <a:p>
            <a:r>
              <a:rPr lang="cs-CZ" dirty="0"/>
              <a:t>pravidelně kontroluj a zaznamenávej jakékoliv změny místa vpichu (krvácení z místa vpichu, tvorba hematomu, citlivost místa vpichu), a to několik dnů po vyšetření</a:t>
            </a:r>
          </a:p>
          <a:p>
            <a:r>
              <a:rPr lang="cs-CZ" dirty="0"/>
              <a:t>zajisti dezinfekci použitých pomůcek</a:t>
            </a:r>
          </a:p>
          <a:p>
            <a:r>
              <a:rPr lang="cs-CZ" dirty="0"/>
              <a:t>sleduj bolestivost, dle ordinace aplikuj analgetika</a:t>
            </a:r>
          </a:p>
          <a:p>
            <a:r>
              <a:rPr lang="cs-CZ" dirty="0"/>
              <a:t>zaznamenej výkon do dokumentace</a:t>
            </a:r>
          </a:p>
          <a:p>
            <a:endParaRPr lang="cs-CZ" dirty="0"/>
          </a:p>
        </p:txBody>
      </p:sp>
    </p:spTree>
    <p:extLst>
      <p:ext uri="{BB962C8B-B14F-4D97-AF65-F5344CB8AC3E}">
        <p14:creationId xmlns:p14="http://schemas.microsoft.com/office/powerpoint/2010/main" val="1128650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42E1BB-7509-4873-9B1F-A519683E668F}"/>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F605E02C-0313-44B4-8DCC-4C160C9B2B32}"/>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7C042970-F2C4-4E2F-A9CF-CF9BF23C45ED}"/>
              </a:ext>
            </a:extLst>
          </p:cNvPr>
          <p:cNvSpPr>
            <a:spLocks noGrp="1"/>
          </p:cNvSpPr>
          <p:nvPr>
            <p:ph type="title"/>
          </p:nvPr>
        </p:nvSpPr>
        <p:spPr/>
        <p:txBody>
          <a:bodyPr/>
          <a:lstStyle/>
          <a:p>
            <a:r>
              <a:rPr lang="cs-CZ" dirty="0"/>
              <a:t>Sternální punkce – komplikace </a:t>
            </a:r>
          </a:p>
        </p:txBody>
      </p:sp>
      <p:sp>
        <p:nvSpPr>
          <p:cNvPr id="5" name="Zástupný symbol pro obsah 4">
            <a:extLst>
              <a:ext uri="{FF2B5EF4-FFF2-40B4-BE49-F238E27FC236}">
                <a16:creationId xmlns:a16="http://schemas.microsoft.com/office/drawing/2014/main" id="{B09E265C-BBA6-4D03-B5AF-D2826DEB6313}"/>
              </a:ext>
            </a:extLst>
          </p:cNvPr>
          <p:cNvSpPr>
            <a:spLocks noGrp="1"/>
          </p:cNvSpPr>
          <p:nvPr>
            <p:ph idx="1"/>
          </p:nvPr>
        </p:nvSpPr>
        <p:spPr/>
        <p:txBody>
          <a:bodyPr/>
          <a:lstStyle/>
          <a:p>
            <a:r>
              <a:rPr lang="cs-CZ" dirty="0"/>
              <a:t>alergie na lokální anestetikum</a:t>
            </a:r>
          </a:p>
          <a:p>
            <a:r>
              <a:rPr lang="cs-CZ" dirty="0"/>
              <a:t>alergie na kožní antiseptikum</a:t>
            </a:r>
          </a:p>
          <a:p>
            <a:r>
              <a:rPr lang="cs-CZ" dirty="0"/>
              <a:t>krvácení</a:t>
            </a:r>
          </a:p>
          <a:p>
            <a:r>
              <a:rPr lang="cs-CZ" dirty="0"/>
              <a:t>hematom</a:t>
            </a:r>
          </a:p>
          <a:p>
            <a:r>
              <a:rPr lang="cs-CZ" dirty="0"/>
              <a:t>zanesení infekce</a:t>
            </a:r>
          </a:p>
          <a:p>
            <a:r>
              <a:rPr lang="cs-CZ" dirty="0"/>
              <a:t>nabodnutí aortálního oblouku</a:t>
            </a:r>
          </a:p>
          <a:p>
            <a:pPr marL="72000" indent="0">
              <a:buNone/>
            </a:pPr>
            <a:endParaRPr lang="cs-CZ" dirty="0"/>
          </a:p>
        </p:txBody>
      </p:sp>
    </p:spTree>
    <p:extLst>
      <p:ext uri="{BB962C8B-B14F-4D97-AF65-F5344CB8AC3E}">
        <p14:creationId xmlns:p14="http://schemas.microsoft.com/office/powerpoint/2010/main" val="1079544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A158582-80A9-4A9B-97EA-4BB98D984841}"/>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5254BD09-7563-4788-AD5E-09C98D7DDF2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BFEB4F2B-70D7-4C28-9717-0AA43409026E}"/>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F8B70CFE-33F8-496F-8354-E24B0ADDC56F}"/>
              </a:ext>
            </a:extLst>
          </p:cNvPr>
          <p:cNvSpPr>
            <a:spLocks noGrp="1"/>
          </p:cNvSpPr>
          <p:nvPr>
            <p:ph idx="1"/>
          </p:nvPr>
        </p:nvSpPr>
        <p:spPr/>
        <p:txBody>
          <a:bodyPr/>
          <a:lstStyle/>
          <a:p>
            <a:r>
              <a:rPr lang="cs-CZ" u="sng" dirty="0"/>
              <a:t>nabodnutí páteřního kanálu </a:t>
            </a:r>
            <a:r>
              <a:rPr lang="cs-CZ" dirty="0"/>
              <a:t>ve výši bederních obratlů a odebrání mozkomíšního moku</a:t>
            </a:r>
          </a:p>
          <a:p>
            <a:r>
              <a:rPr lang="cs-CZ" dirty="0"/>
              <a:t>místo vpichu - mezi trny 4. a 5. bederního obratle (L4-L5) </a:t>
            </a:r>
          </a:p>
          <a:p>
            <a:pPr marL="0" indent="0" fontAlgn="auto">
              <a:spcAft>
                <a:spcPts val="0"/>
              </a:spcAft>
              <a:buNone/>
              <a:defRPr/>
            </a:pPr>
            <a:r>
              <a:rPr lang="cs-CZ" dirty="0"/>
              <a:t>                        - mezi trny 3. a 4. obratle (L3-L4)</a:t>
            </a:r>
          </a:p>
          <a:p>
            <a:pPr marL="0" indent="0" fontAlgn="auto">
              <a:spcAft>
                <a:spcPts val="0"/>
              </a:spcAft>
              <a:buNone/>
              <a:defRPr/>
            </a:pPr>
            <a:endParaRPr lang="cs-CZ" dirty="0"/>
          </a:p>
          <a:p>
            <a:pPr marL="0" indent="0" fontAlgn="auto">
              <a:spcAft>
                <a:spcPts val="0"/>
              </a:spcAft>
              <a:buNone/>
              <a:defRPr/>
            </a:pPr>
            <a:r>
              <a:rPr lang="cs-CZ" dirty="0">
                <a:hlinkClick r:id="rId2"/>
              </a:rPr>
              <a:t>http://telemedicina.med.muni.cz/pdm/detske-infekcni-lekarstvi/index.php?pg=videodokumentace--lp</a:t>
            </a:r>
            <a:r>
              <a:rPr lang="cs-CZ" dirty="0"/>
              <a:t> </a:t>
            </a:r>
          </a:p>
          <a:p>
            <a:pPr marL="0" indent="0" fontAlgn="auto">
              <a:spcAft>
                <a:spcPts val="0"/>
              </a:spcAft>
              <a:buNone/>
              <a:defRPr/>
            </a:pPr>
            <a:endParaRPr lang="cs-CZ" dirty="0"/>
          </a:p>
          <a:p>
            <a:endParaRPr lang="cs-CZ" dirty="0"/>
          </a:p>
        </p:txBody>
      </p:sp>
    </p:spTree>
    <p:extLst>
      <p:ext uri="{BB962C8B-B14F-4D97-AF65-F5344CB8AC3E}">
        <p14:creationId xmlns:p14="http://schemas.microsoft.com/office/powerpoint/2010/main" val="2741107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95D23E-C3AE-47A4-B3B0-65111B31C21C}"/>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1B3D80B6-2BE0-4282-B27D-318A436A3E75}"/>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67ED5F5C-4C64-45C8-8EE7-0B36A3F8EC80}"/>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07C456D9-424B-425E-B953-86C933F3B9B7}"/>
              </a:ext>
            </a:extLst>
          </p:cNvPr>
          <p:cNvSpPr>
            <a:spLocks noGrp="1"/>
          </p:cNvSpPr>
          <p:nvPr>
            <p:ph idx="1"/>
          </p:nvPr>
        </p:nvSpPr>
        <p:spPr>
          <a:xfrm>
            <a:off x="720000" y="1506472"/>
            <a:ext cx="10753200" cy="4139998"/>
          </a:xfrm>
        </p:spPr>
        <p:txBody>
          <a:bodyPr/>
          <a:lstStyle/>
          <a:p>
            <a:r>
              <a:rPr lang="cs-CZ" dirty="0"/>
              <a:t>Účel diagnostický:</a:t>
            </a:r>
          </a:p>
          <a:p>
            <a:pPr marL="274320" indent="-274320" fontAlgn="auto">
              <a:spcAft>
                <a:spcPts val="0"/>
              </a:spcAft>
              <a:buFont typeface="Wingdings 2"/>
              <a:buChar char=""/>
              <a:defRPr/>
            </a:pPr>
            <a:r>
              <a:rPr lang="cs-CZ" dirty="0"/>
              <a:t>získání mozkomíšního moku na vyšetření - mikrobiologické, sérologické, biochemické nebo cytologické, u dospělého člověka -  odebíráme cca 10-15 ml </a:t>
            </a:r>
            <a:r>
              <a:rPr lang="cs-CZ" dirty="0" err="1"/>
              <a:t>likvoru</a:t>
            </a:r>
            <a:r>
              <a:rPr lang="cs-CZ" dirty="0"/>
              <a:t> dle účelu, kterým je diagnostika zánětlivých procesů CNS, roztroušené mozkomíšní sklerózy,  podezření na krvácení do subarachnoidálního prostoru, poranění cév mozkové kůry, maligních procesů CNS, lues atd.</a:t>
            </a:r>
          </a:p>
          <a:p>
            <a:pPr marL="274320" indent="-274320" fontAlgn="auto">
              <a:spcAft>
                <a:spcPts val="0"/>
              </a:spcAft>
              <a:buFont typeface="Wingdings 2"/>
              <a:buChar char=""/>
              <a:defRPr/>
            </a:pPr>
            <a:r>
              <a:rPr lang="cs-CZ" dirty="0"/>
              <a:t>podání kontrastní látky při RTG vyšetřovacích metodách CNS (PMG)</a:t>
            </a:r>
          </a:p>
          <a:p>
            <a:pPr marL="274320" indent="-274320" fontAlgn="auto">
              <a:spcAft>
                <a:spcPts val="0"/>
              </a:spcAft>
              <a:buFont typeface="Wingdings 2"/>
              <a:buChar char=""/>
              <a:defRPr/>
            </a:pPr>
            <a:r>
              <a:rPr lang="cs-CZ" dirty="0"/>
              <a:t>měření tlaku mozkomíšního moku (hydrocefalus)</a:t>
            </a:r>
          </a:p>
        </p:txBody>
      </p:sp>
    </p:spTree>
    <p:extLst>
      <p:ext uri="{BB962C8B-B14F-4D97-AF65-F5344CB8AC3E}">
        <p14:creationId xmlns:p14="http://schemas.microsoft.com/office/powerpoint/2010/main" val="783254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95D23E-C3AE-47A4-B3B0-65111B31C21C}"/>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1B3D80B6-2BE0-4282-B27D-318A436A3E75}"/>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67ED5F5C-4C64-45C8-8EE7-0B36A3F8EC80}"/>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07C456D9-424B-425E-B953-86C933F3B9B7}"/>
              </a:ext>
            </a:extLst>
          </p:cNvPr>
          <p:cNvSpPr>
            <a:spLocks noGrp="1"/>
          </p:cNvSpPr>
          <p:nvPr>
            <p:ph idx="1"/>
          </p:nvPr>
        </p:nvSpPr>
        <p:spPr>
          <a:xfrm>
            <a:off x="720000" y="1506472"/>
            <a:ext cx="7019270" cy="4139998"/>
          </a:xfrm>
        </p:spPr>
        <p:txBody>
          <a:bodyPr/>
          <a:lstStyle/>
          <a:p>
            <a:r>
              <a:rPr lang="cs-CZ" dirty="0"/>
              <a:t>Účel terapeutický:</a:t>
            </a:r>
          </a:p>
          <a:p>
            <a:pPr marL="274320" indent="-274320" fontAlgn="auto">
              <a:spcAft>
                <a:spcPts val="0"/>
              </a:spcAft>
              <a:buFont typeface="Wingdings 2"/>
              <a:buChar char=""/>
              <a:defRPr/>
            </a:pPr>
            <a:r>
              <a:rPr lang="cs-CZ" dirty="0"/>
              <a:t>evakuace mozkomíšního moku při jeho nadprodukci, porušené cirkulaci nebo překážkách v likvorových cestách (hydrocefalus)</a:t>
            </a:r>
          </a:p>
          <a:p>
            <a:pPr marL="274320" indent="-274320" fontAlgn="auto">
              <a:spcAft>
                <a:spcPts val="0"/>
              </a:spcAft>
              <a:buFont typeface="Wingdings 2"/>
              <a:buChar char=""/>
              <a:defRPr/>
            </a:pPr>
            <a:r>
              <a:rPr lang="cs-CZ" dirty="0"/>
              <a:t>podání léčebné látky do míšního kanálu</a:t>
            </a:r>
          </a:p>
          <a:p>
            <a:pPr marL="274320" indent="-274320" fontAlgn="auto">
              <a:spcAft>
                <a:spcPts val="0"/>
              </a:spcAft>
              <a:buFont typeface="Wingdings 2"/>
              <a:buChar char=""/>
              <a:defRPr/>
            </a:pPr>
            <a:r>
              <a:rPr lang="cs-CZ" dirty="0"/>
              <a:t>podání anestetika při svodné anestezii; aplikuje se epidurálně, tzn. nikoliv do likvorového prostoru uvnitř durálního vaku</a:t>
            </a:r>
          </a:p>
        </p:txBody>
      </p:sp>
      <p:pic>
        <p:nvPicPr>
          <p:cNvPr id="6" name="Picture 2" descr="http://upload.wikimedia.org/wikipedia/commons/d/d4/Spinal_needles.jpg">
            <a:extLst>
              <a:ext uri="{FF2B5EF4-FFF2-40B4-BE49-F238E27FC236}">
                <a16:creationId xmlns:a16="http://schemas.microsoft.com/office/drawing/2014/main" id="{192084E3-5DB0-4194-AA41-FB6C167170A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9948" y="1807594"/>
            <a:ext cx="4324074" cy="324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774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DF85CB-2C32-4DEB-8155-E57FD5CCC7D7}"/>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5A9DABCC-6526-44F4-8E87-3DDD7E7FF725}"/>
              </a:ext>
            </a:extLst>
          </p:cNvPr>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4" name="Nadpis 3">
            <a:extLst>
              <a:ext uri="{FF2B5EF4-FFF2-40B4-BE49-F238E27FC236}">
                <a16:creationId xmlns:a16="http://schemas.microsoft.com/office/drawing/2014/main" id="{645DA8AF-C295-4556-B3DB-0EE727D806F6}"/>
              </a:ext>
            </a:extLst>
          </p:cNvPr>
          <p:cNvSpPr>
            <a:spLocks noGrp="1"/>
          </p:cNvSpPr>
          <p:nvPr>
            <p:ph type="title"/>
            <p:custDataLst>
              <p:tags r:id="rId2"/>
            </p:custDataLst>
          </p:nvPr>
        </p:nvSpPr>
        <p:spPr/>
        <p:txBody>
          <a:bodyPr/>
          <a:lstStyle/>
          <a:p>
            <a:r>
              <a:rPr lang="cs-CZ" dirty="0"/>
              <a:t>Punkce</a:t>
            </a:r>
          </a:p>
        </p:txBody>
      </p:sp>
    </p:spTree>
    <p:custDataLst>
      <p:tags r:id="rId1"/>
    </p:custDataLst>
    <p:extLst>
      <p:ext uri="{BB962C8B-B14F-4D97-AF65-F5344CB8AC3E}">
        <p14:creationId xmlns:p14="http://schemas.microsoft.com/office/powerpoint/2010/main" val="763048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97EBFE-C3C8-4995-BEB3-A13BEF2EF8CD}"/>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A2EEA993-3165-40D5-8462-BF3AD6DB4EDC}"/>
              </a:ext>
            </a:extLst>
          </p:cNvPr>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
        <p:nvSpPr>
          <p:cNvPr id="4" name="Zástupný symbol pro text 3">
            <a:extLst>
              <a:ext uri="{FF2B5EF4-FFF2-40B4-BE49-F238E27FC236}">
                <a16:creationId xmlns:a16="http://schemas.microsoft.com/office/drawing/2014/main" id="{674FDEB5-1BD5-4E98-BB80-0FDDC0182EA1}"/>
              </a:ext>
            </a:extLst>
          </p:cNvPr>
          <p:cNvSpPr>
            <a:spLocks noGrp="1"/>
          </p:cNvSpPr>
          <p:nvPr>
            <p:ph type="body" sz="quarter" idx="26"/>
          </p:nvPr>
        </p:nvSpPr>
        <p:spPr>
          <a:xfrm>
            <a:off x="719998" y="1154727"/>
            <a:ext cx="5220000" cy="271576"/>
          </a:xfrm>
        </p:spPr>
        <p:txBody>
          <a:bodyPr/>
          <a:lstStyle/>
          <a:p>
            <a:r>
              <a:rPr lang="cs-CZ" dirty="0"/>
              <a:t>Na sterilní plochu:</a:t>
            </a:r>
          </a:p>
        </p:txBody>
      </p:sp>
      <p:sp>
        <p:nvSpPr>
          <p:cNvPr id="5" name="Nadpis 4">
            <a:extLst>
              <a:ext uri="{FF2B5EF4-FFF2-40B4-BE49-F238E27FC236}">
                <a16:creationId xmlns:a16="http://schemas.microsoft.com/office/drawing/2014/main" id="{A37E89A4-3646-4823-A342-33272A8AD73D}"/>
              </a:ext>
            </a:extLst>
          </p:cNvPr>
          <p:cNvSpPr>
            <a:spLocks noGrp="1"/>
          </p:cNvSpPr>
          <p:nvPr>
            <p:ph type="title"/>
          </p:nvPr>
        </p:nvSpPr>
        <p:spPr>
          <a:xfrm>
            <a:off x="666000" y="543444"/>
            <a:ext cx="10753200" cy="451576"/>
          </a:xfrm>
        </p:spPr>
        <p:txBody>
          <a:bodyPr/>
          <a:lstStyle/>
          <a:p>
            <a:r>
              <a:rPr lang="cs-CZ" dirty="0"/>
              <a:t>Lumbální punkce – pomůcky </a:t>
            </a:r>
          </a:p>
        </p:txBody>
      </p:sp>
      <p:sp>
        <p:nvSpPr>
          <p:cNvPr id="6" name="Zástupný symbol pro text 5">
            <a:extLst>
              <a:ext uri="{FF2B5EF4-FFF2-40B4-BE49-F238E27FC236}">
                <a16:creationId xmlns:a16="http://schemas.microsoft.com/office/drawing/2014/main" id="{14CC8A76-4F41-4B99-9BC4-AAAD664BFF9E}"/>
              </a:ext>
            </a:extLst>
          </p:cNvPr>
          <p:cNvSpPr>
            <a:spLocks noGrp="1"/>
          </p:cNvSpPr>
          <p:nvPr>
            <p:ph type="body" sz="quarter" idx="27"/>
          </p:nvPr>
        </p:nvSpPr>
        <p:spPr>
          <a:xfrm>
            <a:off x="6252004" y="1101608"/>
            <a:ext cx="5220000" cy="271576"/>
          </a:xfrm>
        </p:spPr>
        <p:txBody>
          <a:bodyPr/>
          <a:lstStyle/>
          <a:p>
            <a:r>
              <a:rPr lang="cs-CZ" dirty="0"/>
              <a:t>Na nesterilní plochu:</a:t>
            </a:r>
          </a:p>
        </p:txBody>
      </p:sp>
      <p:sp>
        <p:nvSpPr>
          <p:cNvPr id="7" name="Zástupný symbol pro obsah 6">
            <a:extLst>
              <a:ext uri="{FF2B5EF4-FFF2-40B4-BE49-F238E27FC236}">
                <a16:creationId xmlns:a16="http://schemas.microsoft.com/office/drawing/2014/main" id="{4718530A-545A-4B24-98DF-529CEDBAA85A}"/>
              </a:ext>
            </a:extLst>
          </p:cNvPr>
          <p:cNvSpPr>
            <a:spLocks noGrp="1"/>
          </p:cNvSpPr>
          <p:nvPr>
            <p:ph idx="29"/>
          </p:nvPr>
        </p:nvSpPr>
        <p:spPr>
          <a:xfrm>
            <a:off x="719998" y="1520931"/>
            <a:ext cx="5219998" cy="4139998"/>
          </a:xfrm>
        </p:spPr>
        <p:txBody>
          <a:bodyPr/>
          <a:lstStyle/>
          <a:p>
            <a:pPr>
              <a:lnSpc>
                <a:spcPct val="100000"/>
              </a:lnSpc>
              <a:defRPr/>
            </a:pPr>
            <a:r>
              <a:rPr lang="cs-CZ" sz="2400" dirty="0"/>
              <a:t>2 jednorázové lumbální jehly (10-12 cm) (dle věku a velikosti pacienta), </a:t>
            </a:r>
          </a:p>
          <a:p>
            <a:pPr>
              <a:lnSpc>
                <a:spcPct val="100000"/>
              </a:lnSpc>
              <a:defRPr/>
            </a:pPr>
            <a:r>
              <a:rPr lang="cs-CZ" sz="2400" dirty="0"/>
              <a:t>stříkačka 10ml, </a:t>
            </a:r>
          </a:p>
          <a:p>
            <a:pPr>
              <a:lnSpc>
                <a:spcPct val="100000"/>
              </a:lnSpc>
              <a:defRPr/>
            </a:pPr>
            <a:r>
              <a:rPr lang="cs-CZ" sz="2400" dirty="0"/>
              <a:t>5 kusů sterilních tampónů,</a:t>
            </a:r>
          </a:p>
          <a:p>
            <a:pPr>
              <a:lnSpc>
                <a:spcPct val="100000"/>
              </a:lnSpc>
              <a:defRPr/>
            </a:pPr>
            <a:r>
              <a:rPr lang="cs-CZ" sz="2400" dirty="0"/>
              <a:t>spojovací hadička ke </a:t>
            </a:r>
            <a:r>
              <a:rPr lang="cs-CZ" sz="2400" dirty="0" err="1"/>
              <a:t>Claudově</a:t>
            </a:r>
            <a:r>
              <a:rPr lang="cs-CZ" sz="2400" dirty="0"/>
              <a:t> manometru, </a:t>
            </a:r>
          </a:p>
          <a:p>
            <a:pPr>
              <a:lnSpc>
                <a:spcPct val="100000"/>
              </a:lnSpc>
              <a:defRPr/>
            </a:pPr>
            <a:r>
              <a:rPr lang="cs-CZ" sz="2400" dirty="0"/>
              <a:t>peán, </a:t>
            </a:r>
          </a:p>
          <a:p>
            <a:pPr>
              <a:lnSpc>
                <a:spcPct val="100000"/>
              </a:lnSpc>
              <a:defRPr/>
            </a:pPr>
            <a:r>
              <a:rPr lang="cs-CZ" sz="2400" dirty="0"/>
              <a:t>sterilní rukavice, </a:t>
            </a:r>
          </a:p>
          <a:p>
            <a:pPr>
              <a:lnSpc>
                <a:spcPct val="100000"/>
              </a:lnSpc>
              <a:defRPr/>
            </a:pPr>
            <a:r>
              <a:rPr lang="cs-CZ" sz="2400" dirty="0"/>
              <a:t>sterilní čtverce (</a:t>
            </a:r>
            <a:r>
              <a:rPr lang="cs-CZ" sz="2400" dirty="0" err="1"/>
              <a:t>longeta</a:t>
            </a:r>
            <a:r>
              <a:rPr lang="cs-CZ" sz="2400" dirty="0"/>
              <a:t>), případně jehla a stříkačka k lokální anestezii</a:t>
            </a:r>
          </a:p>
          <a:p>
            <a:pPr>
              <a:lnSpc>
                <a:spcPct val="100000"/>
              </a:lnSpc>
              <a:defRPr/>
            </a:pPr>
            <a:r>
              <a:rPr lang="cs-CZ" sz="2400" dirty="0"/>
              <a:t>rouška </a:t>
            </a:r>
          </a:p>
          <a:p>
            <a:endParaRPr lang="cs-CZ" dirty="0"/>
          </a:p>
        </p:txBody>
      </p:sp>
      <p:sp>
        <p:nvSpPr>
          <p:cNvPr id="8" name="Zástupný symbol pro obsah 7">
            <a:extLst>
              <a:ext uri="{FF2B5EF4-FFF2-40B4-BE49-F238E27FC236}">
                <a16:creationId xmlns:a16="http://schemas.microsoft.com/office/drawing/2014/main" id="{1B052738-BFC8-4485-8BC3-33AAD92223CE}"/>
              </a:ext>
            </a:extLst>
          </p:cNvPr>
          <p:cNvSpPr>
            <a:spLocks noGrp="1"/>
          </p:cNvSpPr>
          <p:nvPr>
            <p:ph idx="30"/>
          </p:nvPr>
        </p:nvSpPr>
        <p:spPr>
          <a:xfrm>
            <a:off x="6199202" y="1426303"/>
            <a:ext cx="5219998" cy="4139998"/>
          </a:xfrm>
        </p:spPr>
        <p:txBody>
          <a:bodyPr/>
          <a:lstStyle/>
          <a:p>
            <a:pPr>
              <a:lnSpc>
                <a:spcPct val="100000"/>
              </a:lnSpc>
              <a:defRPr/>
            </a:pPr>
            <a:r>
              <a:rPr lang="cs-CZ" sz="2400" dirty="0"/>
              <a:t>nesterilní rukavice, </a:t>
            </a:r>
          </a:p>
          <a:p>
            <a:pPr>
              <a:lnSpc>
                <a:spcPct val="100000"/>
              </a:lnSpc>
              <a:defRPr/>
            </a:pPr>
            <a:r>
              <a:rPr lang="cs-CZ" sz="2400" dirty="0"/>
              <a:t>jednorázová podložka,   </a:t>
            </a:r>
          </a:p>
          <a:p>
            <a:pPr>
              <a:lnSpc>
                <a:spcPct val="100000"/>
              </a:lnSpc>
              <a:defRPr/>
            </a:pPr>
            <a:r>
              <a:rPr lang="cs-CZ" sz="2400" dirty="0"/>
              <a:t>benzín, dezinfekční roztok,</a:t>
            </a:r>
          </a:p>
          <a:p>
            <a:pPr>
              <a:lnSpc>
                <a:spcPct val="100000"/>
              </a:lnSpc>
              <a:defRPr/>
            </a:pPr>
            <a:r>
              <a:rPr lang="cs-CZ" sz="2400" dirty="0" err="1"/>
              <a:t>podávkové</a:t>
            </a:r>
            <a:r>
              <a:rPr lang="cs-CZ" sz="2400" dirty="0"/>
              <a:t> kleště, </a:t>
            </a:r>
          </a:p>
          <a:p>
            <a:pPr>
              <a:lnSpc>
                <a:spcPct val="100000"/>
              </a:lnSpc>
              <a:defRPr/>
            </a:pPr>
            <a:r>
              <a:rPr lang="cs-CZ" sz="2400" dirty="0"/>
              <a:t>lokální anestetikum (</a:t>
            </a:r>
            <a:r>
              <a:rPr lang="cs-CZ" sz="2400" dirty="0" err="1"/>
              <a:t>Mesocain</a:t>
            </a:r>
            <a:r>
              <a:rPr lang="cs-CZ" sz="2400" dirty="0"/>
              <a:t> 1%), </a:t>
            </a:r>
          </a:p>
          <a:p>
            <a:pPr>
              <a:lnSpc>
                <a:spcPct val="100000"/>
              </a:lnSpc>
              <a:defRPr/>
            </a:pPr>
            <a:r>
              <a:rPr lang="cs-CZ" sz="2400" dirty="0"/>
              <a:t>ampule s léky dle ordinace</a:t>
            </a:r>
          </a:p>
          <a:p>
            <a:pPr>
              <a:lnSpc>
                <a:spcPct val="100000"/>
              </a:lnSpc>
              <a:defRPr/>
            </a:pPr>
            <a:r>
              <a:rPr lang="cs-CZ" sz="2400" dirty="0" err="1"/>
              <a:t>Claudův</a:t>
            </a:r>
            <a:r>
              <a:rPr lang="cs-CZ" sz="2400" dirty="0"/>
              <a:t> manometr, </a:t>
            </a:r>
          </a:p>
          <a:p>
            <a:pPr>
              <a:lnSpc>
                <a:spcPct val="100000"/>
              </a:lnSpc>
              <a:defRPr/>
            </a:pPr>
            <a:r>
              <a:rPr lang="cs-CZ" sz="2400" dirty="0"/>
              <a:t>sterilní zkumavky označené štítkem, </a:t>
            </a:r>
          </a:p>
          <a:p>
            <a:pPr>
              <a:lnSpc>
                <a:spcPct val="100000"/>
              </a:lnSpc>
              <a:defRPr/>
            </a:pPr>
            <a:r>
              <a:rPr lang="cs-CZ" sz="2400" dirty="0"/>
              <a:t>průvodky, </a:t>
            </a:r>
          </a:p>
          <a:p>
            <a:pPr>
              <a:lnSpc>
                <a:spcPct val="100000"/>
              </a:lnSpc>
              <a:defRPr/>
            </a:pPr>
            <a:r>
              <a:rPr lang="cs-CZ" sz="2400" dirty="0"/>
              <a:t>dokumentace, </a:t>
            </a:r>
          </a:p>
          <a:p>
            <a:pPr>
              <a:lnSpc>
                <a:spcPct val="100000"/>
              </a:lnSpc>
              <a:defRPr/>
            </a:pPr>
            <a:r>
              <a:rPr lang="cs-CZ" sz="2400" dirty="0"/>
              <a:t>sterilní krytí, </a:t>
            </a:r>
          </a:p>
          <a:p>
            <a:pPr>
              <a:lnSpc>
                <a:spcPct val="100000"/>
              </a:lnSpc>
              <a:defRPr/>
            </a:pPr>
            <a:r>
              <a:rPr lang="cs-CZ" sz="2400" dirty="0"/>
              <a:t>2 emitní misky, </a:t>
            </a:r>
          </a:p>
          <a:p>
            <a:pPr>
              <a:lnSpc>
                <a:spcPct val="100000"/>
              </a:lnSpc>
              <a:defRPr/>
            </a:pPr>
            <a:r>
              <a:rPr lang="cs-CZ" sz="2400" dirty="0"/>
              <a:t>kontejner na použité jehly</a:t>
            </a:r>
          </a:p>
          <a:p>
            <a:pPr>
              <a:lnSpc>
                <a:spcPct val="100000"/>
              </a:lnSpc>
              <a:defRPr/>
            </a:pPr>
            <a:r>
              <a:rPr lang="cs-CZ" sz="2400" dirty="0"/>
              <a:t>operační čepice, 2 ústenky </a:t>
            </a:r>
          </a:p>
          <a:p>
            <a:endParaRPr lang="cs-CZ" dirty="0"/>
          </a:p>
        </p:txBody>
      </p:sp>
    </p:spTree>
    <p:extLst>
      <p:ext uri="{BB962C8B-B14F-4D97-AF65-F5344CB8AC3E}">
        <p14:creationId xmlns:p14="http://schemas.microsoft.com/office/powerpoint/2010/main" val="2668051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defRPr/>
            </a:pPr>
            <a:r>
              <a:rPr lang="cs-CZ" altLang="cs-CZ" dirty="0"/>
              <a:t>vleže na boku s hlavou hluboce sehnutou k přitaženým kolenům (poloha embrya) </a:t>
            </a:r>
          </a:p>
          <a:p>
            <a:pPr marL="342900" indent="-342900">
              <a:buFont typeface="Arial" panose="020B0604020202020204" pitchFamily="34" charset="0"/>
              <a:buChar char="−"/>
            </a:pP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Lumbální punkce - poloha</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vsedě na lůžku (napříč lůžka s krajním nahrbením a přitaženými koleny)</a:t>
            </a:r>
          </a:p>
          <a:p>
            <a:pPr marL="342900" indent="-342900">
              <a:buFont typeface="Arial" panose="020B0604020202020204" pitchFamily="34" charset="0"/>
              <a:buChar char="−"/>
            </a:pPr>
            <a:endParaRPr lang="cs-CZ" dirty="0"/>
          </a:p>
        </p:txBody>
      </p:sp>
      <p:pic>
        <p:nvPicPr>
          <p:cNvPr id="11" name="Obrázek 3" descr="punkce02a_1.jpg">
            <a:extLst>
              <a:ext uri="{FF2B5EF4-FFF2-40B4-BE49-F238E27FC236}">
                <a16:creationId xmlns:a16="http://schemas.microsoft.com/office/drawing/2014/main" id="{4D5463CD-60CA-4684-AB85-EA85D2AE2D0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6557" y="2527757"/>
            <a:ext cx="2773443" cy="270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4" descr="punkce02b_1.jpg">
            <a:extLst>
              <a:ext uri="{FF2B5EF4-FFF2-40B4-BE49-F238E27FC236}">
                <a16:creationId xmlns:a16="http://schemas.microsoft.com/office/drawing/2014/main" id="{9371C4A2-1F2B-4704-90BB-36138AD89F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12002" y="2412169"/>
            <a:ext cx="2376590" cy="281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bdélník 12">
            <a:extLst>
              <a:ext uri="{FF2B5EF4-FFF2-40B4-BE49-F238E27FC236}">
                <a16:creationId xmlns:a16="http://schemas.microsoft.com/office/drawing/2014/main" id="{C802F17C-CE7C-4F01-A7C9-1F2FA1F6E813}"/>
              </a:ext>
            </a:extLst>
          </p:cNvPr>
          <p:cNvSpPr/>
          <p:nvPr/>
        </p:nvSpPr>
        <p:spPr>
          <a:xfrm>
            <a:off x="841513" y="5397003"/>
            <a:ext cx="10508974" cy="830997"/>
          </a:xfrm>
          <a:prstGeom prst="rect">
            <a:avLst/>
          </a:prstGeom>
        </p:spPr>
        <p:txBody>
          <a:bodyPr wrap="square">
            <a:spAutoFit/>
          </a:bodyPr>
          <a:lstStyle/>
          <a:p>
            <a:r>
              <a:rPr lang="cs-CZ" altLang="cs-CZ" dirty="0">
                <a:latin typeface="Arial" panose="020B0604020202020204" pitchFamily="34" charset="0"/>
              </a:rPr>
              <a:t>pomyslná spojnice protínající napříč páteř mezi hřebeny kostí kyčelních </a:t>
            </a:r>
          </a:p>
          <a:p>
            <a:r>
              <a:rPr lang="cs-CZ" altLang="cs-CZ" dirty="0">
                <a:latin typeface="Arial" panose="020B0604020202020204" pitchFamily="34" charset="0"/>
              </a:rPr>
              <a:t>– </a:t>
            </a:r>
            <a:r>
              <a:rPr lang="cs-CZ" altLang="cs-CZ" dirty="0" err="1">
                <a:latin typeface="Arial" panose="020B0604020202020204" pitchFamily="34" charset="0"/>
              </a:rPr>
              <a:t>Jacobiho</a:t>
            </a:r>
            <a:r>
              <a:rPr lang="cs-CZ" altLang="cs-CZ" dirty="0">
                <a:latin typeface="Arial" panose="020B0604020202020204" pitchFamily="34" charset="0"/>
              </a:rPr>
              <a:t> čára </a:t>
            </a:r>
          </a:p>
        </p:txBody>
      </p:sp>
    </p:spTree>
    <p:extLst>
      <p:ext uri="{BB962C8B-B14F-4D97-AF65-F5344CB8AC3E}">
        <p14:creationId xmlns:p14="http://schemas.microsoft.com/office/powerpoint/2010/main" val="2505823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a:xfrm>
            <a:off x="720000" y="6228000"/>
            <a:ext cx="7920000" cy="252000"/>
          </a:xfrm>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pPr>
            <a:r>
              <a:rPr lang="cs-CZ" altLang="cs-CZ" dirty="0"/>
              <a:t>vsedě na židli (obkročmo, čelem k podloženému opěradlu, nahrbená záda) </a:t>
            </a:r>
          </a:p>
          <a:p>
            <a:pPr marL="342900" indent="-342900">
              <a:buFont typeface="Arial" panose="020B0604020202020204" pitchFamily="34" charset="0"/>
              <a:buChar char="−"/>
            </a:pP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Lumbální punkce - poloha</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poloha vsedě nebo spíše vleže na vyšetřovacím stole s fixací (novorozenci, kojenci)</a:t>
            </a:r>
          </a:p>
          <a:p>
            <a:pPr marL="342900" indent="-342900">
              <a:buFont typeface="Arial" panose="020B0604020202020204" pitchFamily="34" charset="0"/>
              <a:buChar char="−"/>
            </a:pPr>
            <a:endParaRPr lang="cs-CZ" altLang="cs-CZ" dirty="0"/>
          </a:p>
          <a:p>
            <a:pPr marL="342900" indent="-342900">
              <a:buFont typeface="Arial" panose="020B0604020202020204" pitchFamily="34" charset="0"/>
              <a:buChar char="−"/>
            </a:pPr>
            <a:endParaRPr lang="cs-CZ" dirty="0"/>
          </a:p>
        </p:txBody>
      </p:sp>
      <p:pic>
        <p:nvPicPr>
          <p:cNvPr id="9" name="Obrázek 5" descr="punkce02c_1.jpg">
            <a:extLst>
              <a:ext uri="{FF2B5EF4-FFF2-40B4-BE49-F238E27FC236}">
                <a16:creationId xmlns:a16="http://schemas.microsoft.com/office/drawing/2014/main" id="{20AA7151-AA7B-4227-B19C-3489053D33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80334" y="2409693"/>
            <a:ext cx="2299666" cy="3565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6" descr="punkce02d_1.jpg">
            <a:extLst>
              <a:ext uri="{FF2B5EF4-FFF2-40B4-BE49-F238E27FC236}">
                <a16:creationId xmlns:a16="http://schemas.microsoft.com/office/drawing/2014/main" id="{E563EE18-EE9F-47BC-B4D3-EDDC4F8FB75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1548" y="2599846"/>
            <a:ext cx="2402785" cy="326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6093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419FFCE-F7E2-45B2-8B75-A81BC39B2A6B}"/>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BB89669C-B07A-475A-AC57-5160DBEABFA3}"/>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0FA037DB-91CF-4F83-8AC2-13381EB78E77}"/>
              </a:ext>
            </a:extLst>
          </p:cNvPr>
          <p:cNvSpPr>
            <a:spLocks noGrp="1"/>
          </p:cNvSpPr>
          <p:nvPr>
            <p:ph type="title"/>
          </p:nvPr>
        </p:nvSpPr>
        <p:spPr/>
        <p:txBody>
          <a:bodyPr/>
          <a:lstStyle/>
          <a:p>
            <a:r>
              <a:rPr lang="cs-CZ" dirty="0"/>
              <a:t>Lumbální punkce- zkouška</a:t>
            </a:r>
          </a:p>
        </p:txBody>
      </p:sp>
      <p:sp>
        <p:nvSpPr>
          <p:cNvPr id="5" name="Zástupný symbol pro obsah 4">
            <a:extLst>
              <a:ext uri="{FF2B5EF4-FFF2-40B4-BE49-F238E27FC236}">
                <a16:creationId xmlns:a16="http://schemas.microsoft.com/office/drawing/2014/main" id="{491CAE01-A0F5-4898-A248-6823A41F662C}"/>
              </a:ext>
            </a:extLst>
          </p:cNvPr>
          <p:cNvSpPr>
            <a:spLocks noGrp="1"/>
          </p:cNvSpPr>
          <p:nvPr>
            <p:ph idx="1"/>
          </p:nvPr>
        </p:nvSpPr>
        <p:spPr/>
        <p:txBody>
          <a:bodyPr/>
          <a:lstStyle/>
          <a:p>
            <a:r>
              <a:rPr lang="cs-CZ" dirty="0"/>
              <a:t>během punkce provádíme:</a:t>
            </a:r>
          </a:p>
          <a:p>
            <a:pPr>
              <a:defRPr/>
            </a:pPr>
            <a:r>
              <a:rPr lang="cs-CZ" altLang="cs-CZ" b="1" dirty="0" err="1"/>
              <a:t>Queckenstedtova</a:t>
            </a:r>
            <a:r>
              <a:rPr lang="cs-CZ" altLang="cs-CZ" b="1" dirty="0"/>
              <a:t> zkouška</a:t>
            </a:r>
            <a:r>
              <a:rPr lang="cs-CZ" altLang="cs-CZ" dirty="0"/>
              <a:t> – vyvineme tlak na jednu nebo obě dvě vnitřní krční žíly zatlačením prstů, pokud je páteřní kanál průchodný, zvýší se tlak na manometru, při neprůchodnosti kanálu se tlak zvýší jen mírně nebo vůbec</a:t>
            </a:r>
          </a:p>
          <a:p>
            <a:pPr marL="0" indent="0">
              <a:buNone/>
              <a:defRPr/>
            </a:pPr>
            <a:endParaRPr lang="cs-CZ" altLang="cs-CZ" dirty="0"/>
          </a:p>
          <a:p>
            <a:pPr>
              <a:defRPr/>
            </a:pPr>
            <a:r>
              <a:rPr lang="cs-CZ" altLang="cs-CZ" b="1" dirty="0" err="1"/>
              <a:t>Stookeyho</a:t>
            </a:r>
            <a:r>
              <a:rPr lang="cs-CZ" altLang="cs-CZ" b="1" dirty="0"/>
              <a:t> zkouška</a:t>
            </a:r>
            <a:r>
              <a:rPr lang="cs-CZ" altLang="cs-CZ" dirty="0"/>
              <a:t> – provádí se tak, že zatlačíme prsty na břicho, zkouška má stejný význam jako předcházející</a:t>
            </a:r>
          </a:p>
          <a:p>
            <a:pPr marL="72000" indent="0">
              <a:buNone/>
            </a:pPr>
            <a:endParaRPr lang="cs-CZ" dirty="0"/>
          </a:p>
        </p:txBody>
      </p:sp>
    </p:spTree>
    <p:extLst>
      <p:ext uri="{BB962C8B-B14F-4D97-AF65-F5344CB8AC3E}">
        <p14:creationId xmlns:p14="http://schemas.microsoft.com/office/powerpoint/2010/main" val="4231002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před vyšetřením</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zmírňuj obavy P/K vysvětlováním, komunikací</a:t>
            </a:r>
          </a:p>
          <a:p>
            <a:r>
              <a:rPr lang="cs-CZ" dirty="0"/>
              <a:t>sděl, jak dlouho bude výkon trvat (asi 15 minut)</a:t>
            </a:r>
          </a:p>
          <a:p>
            <a:r>
              <a:rPr lang="cs-CZ" dirty="0"/>
              <a:t>sděl P/K, co může během vyšetření očekávat – nepříjemný pocit tlaku při zavádění punkční jehly, může pocítit někdy i prudkou bolest do dolní končetiny, pokud se jehla dotkne spinálního nervového kořene (nejde ale o pro pacienta nebezpečnou příhodu)</a:t>
            </a:r>
          </a:p>
          <a:p>
            <a:endParaRPr lang="cs-CZ" dirty="0"/>
          </a:p>
        </p:txBody>
      </p:sp>
    </p:spTree>
    <p:extLst>
      <p:ext uri="{BB962C8B-B14F-4D97-AF65-F5344CB8AC3E}">
        <p14:creationId xmlns:p14="http://schemas.microsoft.com/office/powerpoint/2010/main" val="408747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před vyšetřením</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informuj P/K: </a:t>
            </a:r>
          </a:p>
          <a:p>
            <a:r>
              <a:rPr lang="cs-CZ" dirty="0"/>
              <a:t>o tom, kdo bude vyšetření přítomen a kde se bude provádět (lůžko, vyšetřovna)</a:t>
            </a:r>
          </a:p>
          <a:p>
            <a:r>
              <a:rPr lang="cs-CZ" dirty="0"/>
              <a:t>že se během výkonu nesmí pohybovat, </a:t>
            </a:r>
          </a:p>
          <a:p>
            <a:r>
              <a:rPr lang="cs-CZ" dirty="0"/>
              <a:t>o možnosti tlaku na břicho nebo krční žíly sestrou při provádění zkoušek</a:t>
            </a:r>
          </a:p>
          <a:p>
            <a:r>
              <a:rPr lang="cs-CZ" dirty="0"/>
              <a:t>sleduj vit funkce (TK, P, D, TT, stav vědomí) sleduj celkový stav  pacienta, komunikuj a vysvětluj mu činnosti, ulož  P/K do požadované polohy, intimita P/K, před vyšetřením vymočit</a:t>
            </a:r>
          </a:p>
          <a:p>
            <a:endParaRPr lang="cs-CZ" dirty="0"/>
          </a:p>
        </p:txBody>
      </p:sp>
    </p:spTree>
    <p:extLst>
      <p:ext uri="{BB962C8B-B14F-4D97-AF65-F5344CB8AC3E}">
        <p14:creationId xmlns:p14="http://schemas.microsoft.com/office/powerpoint/2010/main" val="139898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dirty="0"/>
              <a:t>Katedra ošetřovatelství a porodní asistence, LF MU</a:t>
            </a:r>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po vyšetření</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vodorovná poloha na zádech (je možné dát pod hlavu pouze malý polštář)</a:t>
            </a:r>
          </a:p>
          <a:p>
            <a:r>
              <a:rPr lang="cs-CZ" dirty="0"/>
              <a:t>je možné obracet se z boku na bok, na záda i na břicho, pouze není dobré zvedat hlavu 24 hodin po výkonu (přesný čas určí lékař), P/K předčasně </a:t>
            </a:r>
            <a:r>
              <a:rPr lang="cs-CZ" dirty="0" err="1"/>
              <a:t>nevertikalizovat</a:t>
            </a:r>
            <a:endParaRPr lang="cs-CZ" dirty="0"/>
          </a:p>
          <a:p>
            <a:pPr marL="72000" indent="0">
              <a:buNone/>
            </a:pPr>
            <a:endParaRPr lang="cs-CZ" dirty="0"/>
          </a:p>
          <a:p>
            <a:r>
              <a:rPr lang="cs-CZ" dirty="0"/>
              <a:t>výskyt </a:t>
            </a:r>
            <a:r>
              <a:rPr lang="cs-CZ" dirty="0" err="1"/>
              <a:t>postpunkčních</a:t>
            </a:r>
            <a:r>
              <a:rPr lang="cs-CZ" dirty="0"/>
              <a:t> potíží záleží na použité jehle: </a:t>
            </a:r>
          </a:p>
          <a:p>
            <a:pPr marL="526320" lvl="1" indent="-274320" fontAlgn="auto">
              <a:spcAft>
                <a:spcPts val="0"/>
              </a:spcAft>
              <a:buFontTx/>
              <a:buChar char="-"/>
              <a:defRPr/>
            </a:pPr>
            <a:r>
              <a:rPr lang="cs-CZ" dirty="0"/>
              <a:t>traumatické punkční jehly  - vodorovná poloha na lůžku 24 hodin, přesný čas určuje lékař</a:t>
            </a:r>
          </a:p>
          <a:p>
            <a:pPr marL="526320" lvl="1" indent="-274320" fontAlgn="auto">
              <a:spcAft>
                <a:spcPts val="0"/>
              </a:spcAft>
              <a:buFontTx/>
              <a:buChar char="-"/>
              <a:defRPr/>
            </a:pPr>
            <a:r>
              <a:rPr lang="cs-CZ" dirty="0" err="1"/>
              <a:t>atraumatické</a:t>
            </a:r>
            <a:r>
              <a:rPr lang="cs-CZ" dirty="0"/>
              <a:t> punkční jehly - vodorovná poloha na lůžku  6-8 hodin (2h na břiše, 2 hod na zádech), přesný čas určí lékař podle stavu pacienta</a:t>
            </a:r>
          </a:p>
          <a:p>
            <a:pPr marL="72000" indent="0">
              <a:buNone/>
            </a:pPr>
            <a:endParaRPr lang="cs-CZ" dirty="0"/>
          </a:p>
        </p:txBody>
      </p:sp>
    </p:spTree>
    <p:extLst>
      <p:ext uri="{BB962C8B-B14F-4D97-AF65-F5344CB8AC3E}">
        <p14:creationId xmlns:p14="http://schemas.microsoft.com/office/powerpoint/2010/main" val="3394290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dirty="0"/>
              <a:t>Katedra ošetřovatelství a porodní asistence, LF MU</a:t>
            </a:r>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po vyšetření</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umísti signalizační zařízení v dosahu pacienta</a:t>
            </a:r>
          </a:p>
          <a:p>
            <a:r>
              <a:rPr lang="cs-CZ" dirty="0"/>
              <a:t>zajisti odeslání odebraného materiálu</a:t>
            </a:r>
          </a:p>
          <a:p>
            <a:r>
              <a:rPr lang="cs-CZ" dirty="0"/>
              <a:t>doporuč pacientovi zvýšený příjem tekutin pro rychlejší tvorbu mozkomíšního moku a jeho doplnění v organizmu</a:t>
            </a:r>
          </a:p>
          <a:p>
            <a:r>
              <a:rPr lang="cs-CZ" dirty="0"/>
              <a:t>pravidelně sleduj:</a:t>
            </a:r>
          </a:p>
          <a:p>
            <a:pPr lvl="1"/>
            <a:r>
              <a:rPr lang="cs-CZ" dirty="0"/>
              <a:t>celkový stav P/K, zajisti mu teplo, klid a ticho</a:t>
            </a:r>
          </a:p>
          <a:p>
            <a:pPr lvl="1" fontAlgn="auto">
              <a:spcAft>
                <a:spcPts val="0"/>
              </a:spcAft>
              <a:defRPr/>
            </a:pPr>
            <a:r>
              <a:rPr lang="cs-CZ" dirty="0"/>
              <a:t>vitální funkce v intervalech dle ordinace lékaře a zapisuj je do dokumentace</a:t>
            </a:r>
          </a:p>
          <a:p>
            <a:pPr lvl="1" fontAlgn="auto">
              <a:spcAft>
                <a:spcPts val="0"/>
              </a:spcAft>
              <a:defRPr/>
            </a:pPr>
            <a:r>
              <a:rPr lang="cs-CZ" dirty="0"/>
              <a:t>sleduj změny neurologického stavu P/K a informuj neprodleně lékaře</a:t>
            </a:r>
          </a:p>
          <a:p>
            <a:pPr lvl="1" fontAlgn="auto">
              <a:spcAft>
                <a:spcPts val="0"/>
              </a:spcAft>
              <a:defRPr/>
            </a:pPr>
            <a:r>
              <a:rPr lang="cs-CZ" dirty="0"/>
              <a:t>sleduj místo vpichu (otok, krvácení)</a:t>
            </a:r>
          </a:p>
          <a:p>
            <a:pPr marL="72000" indent="0">
              <a:buNone/>
            </a:pPr>
            <a:endParaRPr lang="cs-CZ" dirty="0"/>
          </a:p>
        </p:txBody>
      </p:sp>
    </p:spTree>
    <p:extLst>
      <p:ext uri="{BB962C8B-B14F-4D97-AF65-F5344CB8AC3E}">
        <p14:creationId xmlns:p14="http://schemas.microsoft.com/office/powerpoint/2010/main" val="4020355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p:txBody>
          <a:bodyPr/>
          <a:lstStyle/>
          <a:p>
            <a:r>
              <a:rPr lang="cs-CZ" dirty="0"/>
              <a:t>Lumbální punkce - komplikace</a:t>
            </a:r>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19400" y="1506472"/>
            <a:ext cx="10753200" cy="4139998"/>
          </a:xfrm>
        </p:spPr>
        <p:txBody>
          <a:bodyPr/>
          <a:lstStyle/>
          <a:p>
            <a:r>
              <a:rPr lang="cs-CZ" dirty="0"/>
              <a:t>necitlivost</a:t>
            </a:r>
          </a:p>
          <a:p>
            <a:r>
              <a:rPr lang="cs-CZ" dirty="0"/>
              <a:t>mravenčení</a:t>
            </a:r>
          </a:p>
          <a:p>
            <a:r>
              <a:rPr lang="cs-CZ" dirty="0"/>
              <a:t>brnění dolní končetiny, </a:t>
            </a:r>
          </a:p>
          <a:p>
            <a:r>
              <a:rPr lang="cs-CZ" dirty="0"/>
              <a:t>otok,  </a:t>
            </a:r>
          </a:p>
          <a:p>
            <a:r>
              <a:rPr lang="cs-CZ" dirty="0"/>
              <a:t>zduření místa vpichu,  </a:t>
            </a:r>
          </a:p>
          <a:p>
            <a:r>
              <a:rPr lang="cs-CZ" dirty="0"/>
              <a:t>krvácení z místa vpichu, </a:t>
            </a:r>
          </a:p>
          <a:p>
            <a:r>
              <a:rPr lang="cs-CZ" dirty="0"/>
              <a:t>vytékání </a:t>
            </a:r>
            <a:r>
              <a:rPr lang="cs-CZ" dirty="0" err="1"/>
              <a:t>likvoru</a:t>
            </a:r>
            <a:r>
              <a:rPr lang="cs-CZ" dirty="0"/>
              <a:t> z místa vpichu, </a:t>
            </a:r>
          </a:p>
          <a:p>
            <a:r>
              <a:rPr lang="cs-CZ" dirty="0"/>
              <a:t>bolesti hlavy, </a:t>
            </a:r>
          </a:p>
          <a:p>
            <a:r>
              <a:rPr lang="cs-CZ" dirty="0"/>
              <a:t>nauzea, zvracení, </a:t>
            </a:r>
          </a:p>
          <a:p>
            <a:r>
              <a:rPr lang="cs-CZ" dirty="0"/>
              <a:t>poruchy vědomí</a:t>
            </a:r>
          </a:p>
        </p:txBody>
      </p:sp>
    </p:spTree>
    <p:extLst>
      <p:ext uri="{BB962C8B-B14F-4D97-AF65-F5344CB8AC3E}">
        <p14:creationId xmlns:p14="http://schemas.microsoft.com/office/powerpoint/2010/main" val="3190081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p:txBody>
          <a:bodyPr/>
          <a:lstStyle/>
          <a:p>
            <a:r>
              <a:rPr lang="cs-CZ" dirty="0"/>
              <a:t>Hodnocení </a:t>
            </a:r>
            <a:r>
              <a:rPr lang="cs-CZ" dirty="0" err="1"/>
              <a:t>likvoru</a:t>
            </a:r>
            <a:endParaRPr lang="cs-CZ" dirty="0"/>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59757" y="1629789"/>
            <a:ext cx="6317504" cy="4139998"/>
          </a:xfrm>
        </p:spPr>
        <p:txBody>
          <a:bodyPr/>
          <a:lstStyle/>
          <a:p>
            <a:pPr>
              <a:defRPr/>
            </a:pPr>
            <a:r>
              <a:rPr lang="cs-CZ" dirty="0"/>
              <a:t>Tlak – </a:t>
            </a:r>
            <a:r>
              <a:rPr lang="cs-CZ" dirty="0" err="1"/>
              <a:t>Claudův</a:t>
            </a:r>
            <a:r>
              <a:rPr lang="cs-CZ" dirty="0"/>
              <a:t> manometr (normální tlak 60 – 80 mm vodního sloupce)</a:t>
            </a:r>
          </a:p>
          <a:p>
            <a:pPr>
              <a:defRPr/>
            </a:pPr>
            <a:r>
              <a:rPr lang="cs-CZ" dirty="0"/>
              <a:t>Vyšetření - mikrobiologické, sérologické, cytologie</a:t>
            </a:r>
          </a:p>
          <a:p>
            <a:pPr>
              <a:defRPr/>
            </a:pPr>
            <a:r>
              <a:rPr lang="cs-CZ" dirty="0"/>
              <a:t>Vzhled – zákal, zabarvení, viditelné příměsi</a:t>
            </a:r>
          </a:p>
        </p:txBody>
      </p:sp>
      <p:pic>
        <p:nvPicPr>
          <p:cNvPr id="1026" name="Picture 2" descr="M g r e t M g r A n d re a M e n šíko vá">
            <a:extLst>
              <a:ext uri="{FF2B5EF4-FFF2-40B4-BE49-F238E27FC236}">
                <a16:creationId xmlns:a16="http://schemas.microsoft.com/office/drawing/2014/main" id="{D7CC73DD-7A87-431F-BE81-BD840D393D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8234" y="1629789"/>
            <a:ext cx="3323458" cy="347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150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62579A-E403-4ADD-9693-A6448D0A91C1}"/>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E1E6DF71-3E52-4BF8-9E1D-3E505E22FE8C}"/>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113B98B1-3FE2-461C-BEE0-B40A1F364B40}"/>
              </a:ext>
            </a:extLst>
          </p:cNvPr>
          <p:cNvSpPr>
            <a:spLocks noGrp="1"/>
          </p:cNvSpPr>
          <p:nvPr>
            <p:ph type="title"/>
          </p:nvPr>
        </p:nvSpPr>
        <p:spPr/>
        <p:txBody>
          <a:bodyPr/>
          <a:lstStyle/>
          <a:p>
            <a:r>
              <a:rPr lang="cs-CZ" dirty="0"/>
              <a:t>Punkce </a:t>
            </a:r>
          </a:p>
        </p:txBody>
      </p:sp>
      <p:sp>
        <p:nvSpPr>
          <p:cNvPr id="5" name="Zástupný symbol pro obsah 4">
            <a:extLst>
              <a:ext uri="{FF2B5EF4-FFF2-40B4-BE49-F238E27FC236}">
                <a16:creationId xmlns:a16="http://schemas.microsoft.com/office/drawing/2014/main" id="{15D0B074-73F3-4ACC-BC4B-7CFB07A6AB5D}"/>
              </a:ext>
            </a:extLst>
          </p:cNvPr>
          <p:cNvSpPr>
            <a:spLocks noGrp="1"/>
          </p:cNvSpPr>
          <p:nvPr>
            <p:ph idx="1"/>
          </p:nvPr>
        </p:nvSpPr>
        <p:spPr/>
        <p:txBody>
          <a:bodyPr/>
          <a:lstStyle/>
          <a:p>
            <a:pPr marL="274320" indent="-274320" fontAlgn="auto">
              <a:spcAft>
                <a:spcPts val="0"/>
              </a:spcAft>
              <a:buNone/>
              <a:defRPr/>
            </a:pPr>
            <a:r>
              <a:rPr lang="cs-CZ" dirty="0"/>
              <a:t>Invazivní metoda, nabodnutí:</a:t>
            </a:r>
          </a:p>
          <a:p>
            <a:pPr marL="274320" indent="-274320" fontAlgn="auto">
              <a:spcAft>
                <a:spcPts val="0"/>
              </a:spcAft>
              <a:buFont typeface="Wingdings 2"/>
              <a:buChar char=""/>
              <a:defRPr/>
            </a:pPr>
            <a:r>
              <a:rPr lang="cs-CZ" dirty="0"/>
              <a:t>tělní dutiny</a:t>
            </a:r>
          </a:p>
          <a:p>
            <a:pPr marL="274320" indent="-274320" fontAlgn="auto">
              <a:spcAft>
                <a:spcPts val="0"/>
              </a:spcAft>
              <a:buFont typeface="Wingdings 2"/>
              <a:buChar char=""/>
              <a:defRPr/>
            </a:pPr>
            <a:r>
              <a:rPr lang="cs-CZ" dirty="0"/>
              <a:t>orgánu</a:t>
            </a:r>
          </a:p>
          <a:p>
            <a:pPr marL="274320" indent="-274320" fontAlgn="auto">
              <a:spcAft>
                <a:spcPts val="0"/>
              </a:spcAft>
              <a:buFont typeface="Wingdings 2"/>
              <a:buChar char=""/>
              <a:defRPr/>
            </a:pPr>
            <a:r>
              <a:rPr lang="cs-CZ" dirty="0"/>
              <a:t>kloubu</a:t>
            </a:r>
          </a:p>
          <a:p>
            <a:pPr marL="274320" indent="-274320" fontAlgn="auto">
              <a:spcAft>
                <a:spcPts val="0"/>
              </a:spcAft>
              <a:buFont typeface="Wingdings 2"/>
              <a:buChar char=""/>
              <a:defRPr/>
            </a:pPr>
            <a:r>
              <a:rPr lang="cs-CZ" dirty="0"/>
              <a:t>patologického útvaru… jehlou, s možností odběru vzorku tkáně</a:t>
            </a:r>
          </a:p>
          <a:p>
            <a:pPr marL="72000" indent="0">
              <a:buNone/>
            </a:pPr>
            <a:endParaRPr lang="cs-CZ" dirty="0"/>
          </a:p>
        </p:txBody>
      </p:sp>
    </p:spTree>
    <p:extLst>
      <p:ext uri="{BB962C8B-B14F-4D97-AF65-F5344CB8AC3E}">
        <p14:creationId xmlns:p14="http://schemas.microsoft.com/office/powerpoint/2010/main" val="11606440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a:xfrm>
            <a:off x="719400" y="542925"/>
            <a:ext cx="10753200" cy="451576"/>
          </a:xfrm>
        </p:spPr>
        <p:txBody>
          <a:bodyPr/>
          <a:lstStyle/>
          <a:p>
            <a:r>
              <a:rPr lang="cs-CZ" dirty="0"/>
              <a:t>Hodnocení </a:t>
            </a:r>
            <a:r>
              <a:rPr lang="cs-CZ" dirty="0" err="1"/>
              <a:t>likvoru</a:t>
            </a:r>
            <a:endParaRPr lang="cs-CZ" dirty="0"/>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19400" y="1359001"/>
            <a:ext cx="10753200" cy="4139998"/>
          </a:xfrm>
        </p:spPr>
        <p:txBody>
          <a:bodyPr/>
          <a:lstStyle/>
          <a:p>
            <a:pPr marL="72000" indent="0">
              <a:buNone/>
              <a:defRPr/>
            </a:pPr>
            <a:r>
              <a:rPr lang="cs-CZ" dirty="0"/>
              <a:t>Mozkomíšní mok - je za normálních okolností čirý a bezbarvý,                            je sterilní, to znamená, že v něm nejsou přítomny žádné bakterie</a:t>
            </a:r>
          </a:p>
          <a:p>
            <a:pPr>
              <a:defRPr/>
            </a:pPr>
            <a:r>
              <a:rPr lang="cs-CZ" dirty="0"/>
              <a:t>růžově nebo tmavě hnědě zbarvený mok znamená krvácení</a:t>
            </a:r>
          </a:p>
          <a:p>
            <a:pPr>
              <a:defRPr/>
            </a:pPr>
            <a:r>
              <a:rPr lang="cs-CZ" dirty="0"/>
              <a:t>zakalení vzbuzuje podezření na infekci </a:t>
            </a:r>
          </a:p>
          <a:p>
            <a:pPr>
              <a:defRPr/>
            </a:pPr>
            <a:r>
              <a:rPr lang="cs-CZ" dirty="0"/>
              <a:t>zvýšená koncentrace bílkovin ukazuje na krvácení, zánět, nádor nebo poranění</a:t>
            </a:r>
          </a:p>
          <a:p>
            <a:pPr>
              <a:defRPr/>
            </a:pPr>
            <a:r>
              <a:rPr lang="cs-CZ" dirty="0"/>
              <a:t>snížená koncentrace cukru (glukózy) je známkou bakteriální infekce</a:t>
            </a:r>
          </a:p>
          <a:p>
            <a:pPr>
              <a:defRPr/>
            </a:pPr>
            <a:r>
              <a:rPr lang="cs-CZ" dirty="0"/>
              <a:t>při zánětu, infekci, krvácení nebo nádoru také dochází ke změně množství nebo zastoupení jednotlivých buněk v mozkomíšním moku.</a:t>
            </a:r>
          </a:p>
        </p:txBody>
      </p:sp>
    </p:spTree>
    <p:extLst>
      <p:ext uri="{BB962C8B-B14F-4D97-AF65-F5344CB8AC3E}">
        <p14:creationId xmlns:p14="http://schemas.microsoft.com/office/powerpoint/2010/main" val="1376264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2FCD1C-2E34-4339-BDA2-34D728D9ABE4}"/>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0C7EBA31-CFC7-4313-91CB-F8D40CC3F7C4}"/>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1A364264-2931-47F1-87B1-DF5872903F92}"/>
              </a:ext>
            </a:extLst>
          </p:cNvPr>
          <p:cNvSpPr>
            <a:spLocks noGrp="1"/>
          </p:cNvSpPr>
          <p:nvPr>
            <p:ph type="title"/>
          </p:nvPr>
        </p:nvSpPr>
        <p:spPr/>
        <p:txBody>
          <a:bodyPr/>
          <a:lstStyle/>
          <a:p>
            <a:r>
              <a:rPr lang="cs-CZ" dirty="0"/>
              <a:t>Hrudní punkce</a:t>
            </a:r>
          </a:p>
        </p:txBody>
      </p:sp>
      <p:sp>
        <p:nvSpPr>
          <p:cNvPr id="5" name="Zástupný symbol pro obsah 4">
            <a:extLst>
              <a:ext uri="{FF2B5EF4-FFF2-40B4-BE49-F238E27FC236}">
                <a16:creationId xmlns:a16="http://schemas.microsoft.com/office/drawing/2014/main" id="{E47707EB-F619-49DA-88B5-3B5819A9B593}"/>
              </a:ext>
            </a:extLst>
          </p:cNvPr>
          <p:cNvSpPr>
            <a:spLocks noGrp="1"/>
          </p:cNvSpPr>
          <p:nvPr>
            <p:ph idx="1"/>
          </p:nvPr>
        </p:nvSpPr>
        <p:spPr/>
        <p:txBody>
          <a:bodyPr/>
          <a:lstStyle/>
          <a:p>
            <a:r>
              <a:rPr lang="cs-CZ" altLang="cs-CZ" u="sng" dirty="0"/>
              <a:t>nabodnutí pohrudniční dutiny </a:t>
            </a:r>
            <a:r>
              <a:rPr lang="cs-CZ" altLang="cs-CZ" dirty="0"/>
              <a:t>za účelem odstranění tekutiny (výpotku) nebo vzduchu</a:t>
            </a:r>
          </a:p>
          <a:p>
            <a:r>
              <a:rPr lang="cs-CZ" altLang="cs-CZ" dirty="0"/>
              <a:t>možné aplikovat i léky (cytostatika)</a:t>
            </a:r>
          </a:p>
          <a:p>
            <a:pPr marL="72000" indent="0">
              <a:buNone/>
            </a:pPr>
            <a:endParaRPr lang="cs-CZ" altLang="cs-CZ" dirty="0"/>
          </a:p>
          <a:p>
            <a:endParaRPr lang="cs-CZ" dirty="0"/>
          </a:p>
        </p:txBody>
      </p:sp>
    </p:spTree>
    <p:extLst>
      <p:ext uri="{BB962C8B-B14F-4D97-AF65-F5344CB8AC3E}">
        <p14:creationId xmlns:p14="http://schemas.microsoft.com/office/powerpoint/2010/main" val="32748453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a:xfrm>
            <a:off x="720000" y="6228000"/>
            <a:ext cx="7920000" cy="252000"/>
          </a:xfrm>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pPr>
            <a:r>
              <a:rPr lang="cs-CZ" altLang="cs-CZ" dirty="0"/>
              <a:t> vpich z laterálního přístupu</a:t>
            </a: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Hrudní punkce – místo vpichu </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 vpich z dorsálního přístupu</a:t>
            </a:r>
          </a:p>
          <a:p>
            <a:pPr marL="342900" indent="-342900">
              <a:buFont typeface="Arial" panose="020B0604020202020204" pitchFamily="34" charset="0"/>
              <a:buChar char="−"/>
            </a:pPr>
            <a:endParaRPr lang="cs-CZ" dirty="0"/>
          </a:p>
        </p:txBody>
      </p:sp>
      <p:pic>
        <p:nvPicPr>
          <p:cNvPr id="11" name="Obrázek 3" descr="punkce07b_1.jpg">
            <a:extLst>
              <a:ext uri="{FF2B5EF4-FFF2-40B4-BE49-F238E27FC236}">
                <a16:creationId xmlns:a16="http://schemas.microsoft.com/office/drawing/2014/main" id="{2FFF885C-AB70-4AFF-9196-6419FB7669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26365" y="1971379"/>
            <a:ext cx="1163570" cy="205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4" descr="punkce07a_1.jpg">
            <a:extLst>
              <a:ext uri="{FF2B5EF4-FFF2-40B4-BE49-F238E27FC236}">
                <a16:creationId xmlns:a16="http://schemas.microsoft.com/office/drawing/2014/main" id="{A067C776-CD16-41BE-A85C-664578CCD3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89073" y="2021075"/>
            <a:ext cx="1012994" cy="1858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bdélník 6">
            <a:extLst>
              <a:ext uri="{FF2B5EF4-FFF2-40B4-BE49-F238E27FC236}">
                <a16:creationId xmlns:a16="http://schemas.microsoft.com/office/drawing/2014/main" id="{51A99A76-3A08-4CF9-978E-2A6A58C30E72}"/>
              </a:ext>
            </a:extLst>
          </p:cNvPr>
          <p:cNvSpPr/>
          <p:nvPr/>
        </p:nvSpPr>
        <p:spPr>
          <a:xfrm>
            <a:off x="720000" y="4171676"/>
            <a:ext cx="4382087" cy="1692771"/>
          </a:xfrm>
          <a:prstGeom prst="rect">
            <a:avLst/>
          </a:prstGeom>
        </p:spPr>
        <p:txBody>
          <a:bodyPr wrap="square">
            <a:spAutoFit/>
          </a:bodyPr>
          <a:lstStyle/>
          <a:p>
            <a:pPr marL="342900" indent="-342900" eaLnBrk="1" hangingPunct="1">
              <a:buFontTx/>
              <a:buChar char="-"/>
            </a:pPr>
            <a:r>
              <a:rPr lang="cs-CZ" altLang="cs-CZ" sz="2000" dirty="0">
                <a:latin typeface="+mn-lt"/>
              </a:rPr>
              <a:t>zaručí oddálení mezižeberních prostor a lékař má větší manipulační prostor</a:t>
            </a:r>
          </a:p>
          <a:p>
            <a:pPr marL="342900" indent="-342900" eaLnBrk="1" hangingPunct="1">
              <a:buFontTx/>
              <a:buChar char="-"/>
            </a:pPr>
            <a:r>
              <a:rPr lang="cs-CZ" altLang="cs-CZ" sz="2000" dirty="0">
                <a:latin typeface="+mn-lt"/>
              </a:rPr>
              <a:t>sed na boku s ramenem zvednutým dopředu a nahoru </a:t>
            </a:r>
          </a:p>
        </p:txBody>
      </p:sp>
      <p:sp>
        <p:nvSpPr>
          <p:cNvPr id="8" name="Obdélník 7">
            <a:extLst>
              <a:ext uri="{FF2B5EF4-FFF2-40B4-BE49-F238E27FC236}">
                <a16:creationId xmlns:a16="http://schemas.microsoft.com/office/drawing/2014/main" id="{976DD89A-B187-4EA5-A1F8-5D08A51CC050}"/>
              </a:ext>
            </a:extLst>
          </p:cNvPr>
          <p:cNvSpPr/>
          <p:nvPr/>
        </p:nvSpPr>
        <p:spPr>
          <a:xfrm>
            <a:off x="5928681" y="4131225"/>
            <a:ext cx="5733232" cy="1631216"/>
          </a:xfrm>
          <a:prstGeom prst="rect">
            <a:avLst/>
          </a:prstGeom>
        </p:spPr>
        <p:txBody>
          <a:bodyPr wrap="square">
            <a:spAutoFit/>
          </a:bodyPr>
          <a:lstStyle/>
          <a:p>
            <a:pPr marL="342900" indent="-342900" eaLnBrk="1" hangingPunct="1">
              <a:buFontTx/>
              <a:buChar char="-"/>
            </a:pPr>
            <a:r>
              <a:rPr lang="cs-CZ" altLang="cs-CZ" sz="2000" dirty="0">
                <a:latin typeface="+mn-lt"/>
              </a:rPr>
              <a:t>sed s hrudníkem nakloněným dopředu a s rukama položenými na polštáři na jídelním stolku</a:t>
            </a:r>
          </a:p>
          <a:p>
            <a:pPr marL="342900" indent="-342900" eaLnBrk="1" hangingPunct="1">
              <a:buFontTx/>
              <a:buChar char="-"/>
            </a:pPr>
            <a:r>
              <a:rPr lang="cs-CZ" altLang="cs-CZ" sz="2000" dirty="0">
                <a:latin typeface="+mn-lt"/>
              </a:rPr>
              <a:t>sed obkročmo na židli s rukama složenýma na polštáři na opěradle</a:t>
            </a:r>
          </a:p>
        </p:txBody>
      </p:sp>
    </p:spTree>
    <p:extLst>
      <p:ext uri="{BB962C8B-B14F-4D97-AF65-F5344CB8AC3E}">
        <p14:creationId xmlns:p14="http://schemas.microsoft.com/office/powerpoint/2010/main" val="452425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2FCD1C-2E34-4339-BDA2-34D728D9ABE4}"/>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0C7EBA31-CFC7-4313-91CB-F8D40CC3F7C4}"/>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1A364264-2931-47F1-87B1-DF5872903F92}"/>
              </a:ext>
            </a:extLst>
          </p:cNvPr>
          <p:cNvSpPr>
            <a:spLocks noGrp="1"/>
          </p:cNvSpPr>
          <p:nvPr>
            <p:ph type="title"/>
          </p:nvPr>
        </p:nvSpPr>
        <p:spPr>
          <a:xfrm>
            <a:off x="719400" y="378000"/>
            <a:ext cx="10753200" cy="451576"/>
          </a:xfrm>
        </p:spPr>
        <p:txBody>
          <a:bodyPr/>
          <a:lstStyle/>
          <a:p>
            <a:r>
              <a:rPr lang="cs-CZ" dirty="0"/>
              <a:t>Hrudní punkce – aktivity sestry před vyšetřením</a:t>
            </a:r>
          </a:p>
        </p:txBody>
      </p:sp>
      <p:sp>
        <p:nvSpPr>
          <p:cNvPr id="5" name="Zástupný symbol pro obsah 4">
            <a:extLst>
              <a:ext uri="{FF2B5EF4-FFF2-40B4-BE49-F238E27FC236}">
                <a16:creationId xmlns:a16="http://schemas.microsoft.com/office/drawing/2014/main" id="{E47707EB-F619-49DA-88B5-3B5819A9B593}"/>
              </a:ext>
            </a:extLst>
          </p:cNvPr>
          <p:cNvSpPr>
            <a:spLocks noGrp="1"/>
          </p:cNvSpPr>
          <p:nvPr>
            <p:ph idx="1"/>
          </p:nvPr>
        </p:nvSpPr>
        <p:spPr/>
        <p:txBody>
          <a:bodyPr/>
          <a:lstStyle/>
          <a:p>
            <a:r>
              <a:rPr lang="cs-CZ" dirty="0"/>
              <a:t>hodnocení vit funkcí (TK, P, D, případný kašel)</a:t>
            </a:r>
          </a:p>
          <a:p>
            <a:r>
              <a:rPr lang="cs-CZ" dirty="0"/>
              <a:t>Lékař zhodnotí poslechově dech a dýchací fenomény, zkontroluje snímek RTG, vyšetří P/K poklepem, případně při kašli ordinuje antitusika</a:t>
            </a:r>
          </a:p>
          <a:p>
            <a:r>
              <a:rPr lang="cs-CZ" dirty="0"/>
              <a:t>určí místo vpichu, podle toho jestli chce odstraňovat: </a:t>
            </a:r>
          </a:p>
          <a:p>
            <a:pPr lvl="1"/>
            <a:r>
              <a:rPr lang="cs-CZ" b="1" dirty="0"/>
              <a:t>vzduch </a:t>
            </a:r>
            <a:r>
              <a:rPr lang="cs-CZ" dirty="0"/>
              <a:t>(jehla se zavádí do vyšších oblastí v přední oblasti hrudníku)</a:t>
            </a:r>
          </a:p>
          <a:p>
            <a:pPr lvl="1"/>
            <a:r>
              <a:rPr lang="cs-CZ" b="1" dirty="0"/>
              <a:t>tekutinu</a:t>
            </a:r>
            <a:r>
              <a:rPr lang="cs-CZ" dirty="0"/>
              <a:t> (jehla musí být umístěna pod hladinou výpotku co nejníže (VI – VII mezižebří) v zadní oblasti hrudníku</a:t>
            </a:r>
          </a:p>
          <a:p>
            <a:r>
              <a:rPr lang="cs-CZ" dirty="0"/>
              <a:t>kontrola, zda P/K neudává alergii (desinfekce, lokální anestetikum)</a:t>
            </a:r>
          </a:p>
          <a:p>
            <a:endParaRPr lang="cs-CZ" dirty="0"/>
          </a:p>
        </p:txBody>
      </p:sp>
    </p:spTree>
    <p:extLst>
      <p:ext uri="{BB962C8B-B14F-4D97-AF65-F5344CB8AC3E}">
        <p14:creationId xmlns:p14="http://schemas.microsoft.com/office/powerpoint/2010/main" val="3697654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8897A0-00B1-4BC2-9EAE-2A54B613653E}"/>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912EC98B-64D7-4499-A50B-3ED15A7115A3}"/>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73E6ADCE-5543-4993-A2A3-F598B5FDCE5F}"/>
              </a:ext>
            </a:extLst>
          </p:cNvPr>
          <p:cNvSpPr>
            <a:spLocks noGrp="1"/>
          </p:cNvSpPr>
          <p:nvPr>
            <p:ph type="title"/>
          </p:nvPr>
        </p:nvSpPr>
        <p:spPr>
          <a:xfrm>
            <a:off x="720000" y="481461"/>
            <a:ext cx="10753200" cy="451576"/>
          </a:xfrm>
        </p:spPr>
        <p:txBody>
          <a:bodyPr/>
          <a:lstStyle/>
          <a:p>
            <a:r>
              <a:rPr lang="cs-CZ" dirty="0"/>
              <a:t>Hrudní punkce – aktivity sestry před vyšetřením</a:t>
            </a:r>
          </a:p>
        </p:txBody>
      </p:sp>
      <p:sp>
        <p:nvSpPr>
          <p:cNvPr id="5" name="Zástupný symbol pro obsah 4">
            <a:extLst>
              <a:ext uri="{FF2B5EF4-FFF2-40B4-BE49-F238E27FC236}">
                <a16:creationId xmlns:a16="http://schemas.microsoft.com/office/drawing/2014/main" id="{A4E8C784-1A20-4337-856D-D9CFCD30F2AF}"/>
              </a:ext>
            </a:extLst>
          </p:cNvPr>
          <p:cNvSpPr>
            <a:spLocks noGrp="1"/>
          </p:cNvSpPr>
          <p:nvPr>
            <p:ph idx="1"/>
          </p:nvPr>
        </p:nvSpPr>
        <p:spPr/>
        <p:txBody>
          <a:bodyPr/>
          <a:lstStyle/>
          <a:p>
            <a:r>
              <a:rPr lang="cs-CZ" dirty="0"/>
              <a:t>při zavádění jehly P/K nesmí mluvit, kašlat, pohybovat se, mohlo by dojít k poškození plic</a:t>
            </a:r>
          </a:p>
          <a:p>
            <a:r>
              <a:rPr lang="cs-CZ" dirty="0"/>
              <a:t>pokud je P/K dušný, po odstranění tekutiny se mu uleví</a:t>
            </a:r>
          </a:p>
          <a:p>
            <a:r>
              <a:rPr lang="cs-CZ" dirty="0"/>
              <a:t>před výkonem pomůže sestra P/K zaujmout vhodnou polohu</a:t>
            </a:r>
          </a:p>
          <a:p>
            <a:r>
              <a:rPr lang="cs-CZ" dirty="0"/>
              <a:t>sleduj vitální funkce, případnou dušnost, změnu barvy kůže</a:t>
            </a:r>
          </a:p>
          <a:p>
            <a:r>
              <a:rPr lang="cs-CZ" dirty="0"/>
              <a:t>kontroluj a hodnoť  - možnou expektoraci </a:t>
            </a:r>
          </a:p>
          <a:p>
            <a:r>
              <a:rPr lang="cs-CZ" dirty="0"/>
              <a:t>při bolestech, změnách TK, dušnosti informuj lékař</a:t>
            </a:r>
          </a:p>
          <a:p>
            <a:r>
              <a:rPr lang="cs-CZ" dirty="0"/>
              <a:t>kontroluj místo vpichu - zda nedochází k prosakování tekutiny nebo krve, pro případ potřeby u lůžka P/K připravené pomůcky k </a:t>
            </a:r>
            <a:r>
              <a:rPr lang="cs-CZ" dirty="0" err="1"/>
              <a:t>oxygenoterapii</a:t>
            </a:r>
            <a:endParaRPr lang="cs-CZ" dirty="0"/>
          </a:p>
        </p:txBody>
      </p:sp>
    </p:spTree>
    <p:extLst>
      <p:ext uri="{BB962C8B-B14F-4D97-AF65-F5344CB8AC3E}">
        <p14:creationId xmlns:p14="http://schemas.microsoft.com/office/powerpoint/2010/main" val="7203076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A9837F0-7137-44C5-88ED-88890B55E545}"/>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8616DC50-728C-4221-99C2-AD8262C6694D}"/>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26A9269B-35D1-43B9-9D42-FBF93E18EF93}"/>
              </a:ext>
            </a:extLst>
          </p:cNvPr>
          <p:cNvSpPr>
            <a:spLocks noGrp="1"/>
          </p:cNvSpPr>
          <p:nvPr>
            <p:ph type="title"/>
          </p:nvPr>
        </p:nvSpPr>
        <p:spPr/>
        <p:txBody>
          <a:bodyPr/>
          <a:lstStyle/>
          <a:p>
            <a:r>
              <a:rPr lang="cs-CZ" dirty="0"/>
              <a:t>Břišní punkce</a:t>
            </a:r>
            <a:br>
              <a:rPr lang="cs-CZ" dirty="0"/>
            </a:br>
            <a:endParaRPr lang="cs-CZ" dirty="0"/>
          </a:p>
        </p:txBody>
      </p:sp>
      <p:sp>
        <p:nvSpPr>
          <p:cNvPr id="5" name="Zástupný symbol pro obsah 4">
            <a:extLst>
              <a:ext uri="{FF2B5EF4-FFF2-40B4-BE49-F238E27FC236}">
                <a16:creationId xmlns:a16="http://schemas.microsoft.com/office/drawing/2014/main" id="{EA854DDE-E1CE-4D56-8191-CD87C5AF264F}"/>
              </a:ext>
            </a:extLst>
          </p:cNvPr>
          <p:cNvSpPr>
            <a:spLocks noGrp="1"/>
          </p:cNvSpPr>
          <p:nvPr>
            <p:ph idx="1"/>
          </p:nvPr>
        </p:nvSpPr>
        <p:spPr/>
        <p:txBody>
          <a:bodyPr/>
          <a:lstStyle/>
          <a:p>
            <a:r>
              <a:rPr lang="cs-CZ"/>
              <a:t>Vrr</a:t>
            </a:r>
          </a:p>
          <a:p>
            <a:pPr marL="0" indent="0" fontAlgn="auto">
              <a:spcAft>
                <a:spcPts val="0"/>
              </a:spcAft>
              <a:buNone/>
              <a:defRPr/>
            </a:pPr>
            <a:r>
              <a:rPr lang="cs-CZ">
                <a:hlinkClick r:id="rId2"/>
              </a:rPr>
              <a:t>http://www.mojemedicina.cz/vysetrovaci-a-lecebne-metody/punkce-ascitu/</a:t>
            </a:r>
            <a:r>
              <a:rPr lang="cs-CZ"/>
              <a:t> </a:t>
            </a:r>
          </a:p>
          <a:p>
            <a:pPr marL="274320" indent="-274320" fontAlgn="auto">
              <a:spcAft>
                <a:spcPts val="0"/>
              </a:spcAft>
              <a:buFont typeface="Wingdings 2"/>
              <a:buChar char=""/>
              <a:defRPr/>
            </a:pPr>
            <a:endParaRPr lang="cs-CZ" dirty="0"/>
          </a:p>
          <a:p>
            <a:pPr marL="274320" indent="-274320" fontAlgn="auto">
              <a:spcAft>
                <a:spcPts val="0"/>
              </a:spcAft>
              <a:buFont typeface="Wingdings 2"/>
              <a:buChar char=""/>
              <a:defRPr/>
            </a:pPr>
            <a:r>
              <a:rPr lang="cs-CZ" dirty="0"/>
              <a:t>Pokud se volná tekutina – ascites hromadí v břišní dutině (možné množství až 20 l)</a:t>
            </a:r>
          </a:p>
          <a:p>
            <a:pPr marL="274320" indent="-274320" fontAlgn="auto">
              <a:spcAft>
                <a:spcPts val="0"/>
              </a:spcAft>
              <a:buFont typeface="Wingdings 2"/>
              <a:buChar char=""/>
              <a:defRPr/>
            </a:pPr>
            <a:r>
              <a:rPr lang="cs-CZ" dirty="0"/>
              <a:t>Účel – evakuační</a:t>
            </a:r>
          </a:p>
          <a:p>
            <a:pPr marL="274320" indent="-274320" fontAlgn="auto">
              <a:spcAft>
                <a:spcPts val="0"/>
              </a:spcAft>
              <a:buFont typeface="Wingdings 2"/>
              <a:buChar char=""/>
              <a:defRPr/>
            </a:pPr>
            <a:r>
              <a:rPr lang="cs-CZ" dirty="0"/>
              <a:t>Změřit obvod břicha</a:t>
            </a:r>
          </a:p>
          <a:p>
            <a:pPr marL="274320" indent="-274320" fontAlgn="auto">
              <a:spcAft>
                <a:spcPts val="0"/>
              </a:spcAft>
              <a:buFont typeface="Wingdings 2"/>
              <a:buChar char=""/>
              <a:defRPr/>
            </a:pPr>
            <a:r>
              <a:rPr lang="cs-CZ" dirty="0"/>
              <a:t>P/K se vymočí</a:t>
            </a:r>
          </a:p>
          <a:p>
            <a:pPr marL="274320" indent="-274320" fontAlgn="auto">
              <a:spcAft>
                <a:spcPts val="0"/>
              </a:spcAft>
              <a:buFont typeface="Wingdings 2"/>
              <a:buChar char=""/>
              <a:defRPr/>
            </a:pPr>
            <a:r>
              <a:rPr lang="cs-CZ" dirty="0"/>
              <a:t>Poloha: sed V </a:t>
            </a:r>
            <a:r>
              <a:rPr lang="cs-CZ" dirty="0" err="1"/>
              <a:t>polosed</a:t>
            </a:r>
            <a:r>
              <a:rPr lang="cs-CZ" dirty="0"/>
              <a:t>, hlavně pohodlně</a:t>
            </a:r>
          </a:p>
          <a:p>
            <a:pPr marL="274320" indent="-274320" fontAlgn="auto">
              <a:spcAft>
                <a:spcPts val="0"/>
              </a:spcAft>
              <a:buFont typeface="Wingdings 2"/>
              <a:buChar char=""/>
              <a:defRPr/>
            </a:pPr>
            <a:r>
              <a:rPr lang="cs-CZ" dirty="0"/>
              <a:t>Po punkci sledovat celkový stav P/K, vit. funkce a místo vpichu</a:t>
            </a:r>
          </a:p>
          <a:p>
            <a:pPr marL="274320" indent="-274320" fontAlgn="auto">
              <a:spcAft>
                <a:spcPts val="0"/>
              </a:spcAft>
              <a:buFont typeface="Wingdings 2"/>
              <a:buChar char=""/>
              <a:defRPr/>
            </a:pPr>
            <a:r>
              <a:rPr lang="cs-CZ" dirty="0"/>
              <a:t>Změřit množství punktátu a hustotu</a:t>
            </a:r>
          </a:p>
          <a:p>
            <a:pPr marL="274320" indent="-274320" fontAlgn="auto">
              <a:spcAft>
                <a:spcPts val="0"/>
              </a:spcAft>
              <a:buFont typeface="Wingdings 2"/>
              <a:buChar char=""/>
              <a:defRPr/>
            </a:pPr>
            <a:r>
              <a:rPr lang="cs-CZ" dirty="0"/>
              <a:t>Vzorky na mikrobiolog., cytologické vyš.</a:t>
            </a:r>
          </a:p>
          <a:p>
            <a:pPr marL="274320" indent="-274320" fontAlgn="auto">
              <a:spcAft>
                <a:spcPts val="0"/>
              </a:spcAft>
              <a:buFont typeface="Wingdings 2"/>
              <a:buChar char=""/>
              <a:defRPr/>
            </a:pPr>
            <a:r>
              <a:rPr lang="cs-CZ" dirty="0" err="1"/>
              <a:t>Rivaltova</a:t>
            </a:r>
            <a:r>
              <a:rPr lang="cs-CZ" dirty="0"/>
              <a:t> zkouška</a:t>
            </a:r>
          </a:p>
          <a:p>
            <a:endParaRPr lang="cs-CZ" dirty="0"/>
          </a:p>
        </p:txBody>
      </p:sp>
    </p:spTree>
    <p:extLst>
      <p:ext uri="{BB962C8B-B14F-4D97-AF65-F5344CB8AC3E}">
        <p14:creationId xmlns:p14="http://schemas.microsoft.com/office/powerpoint/2010/main" val="1913148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83612C-FC77-4D75-9F8A-A50E6AC07D7C}"/>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77CFD74F-DC98-4451-A82C-B0752EA6BA4A}"/>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342043EA-35F0-46D8-9B7A-AFBC07937CD8}"/>
              </a:ext>
            </a:extLst>
          </p:cNvPr>
          <p:cNvSpPr>
            <a:spLocks noGrp="1"/>
          </p:cNvSpPr>
          <p:nvPr>
            <p:ph type="title"/>
            <p:custDataLst>
              <p:tags r:id="rId2"/>
            </p:custDataLst>
          </p:nvPr>
        </p:nvSpPr>
        <p:spPr/>
        <p:txBody>
          <a:bodyPr/>
          <a:lstStyle/>
          <a:p>
            <a:r>
              <a:rPr lang="cs-CZ" dirty="0"/>
              <a:t>Zdroje </a:t>
            </a:r>
          </a:p>
        </p:txBody>
      </p:sp>
      <p:sp>
        <p:nvSpPr>
          <p:cNvPr id="5" name="Zástupný symbol pro obsah 4">
            <a:extLst>
              <a:ext uri="{FF2B5EF4-FFF2-40B4-BE49-F238E27FC236}">
                <a16:creationId xmlns:a16="http://schemas.microsoft.com/office/drawing/2014/main" id="{2A2978F5-EA25-430D-A585-2410811AC386}"/>
              </a:ext>
            </a:extLst>
          </p:cNvPr>
          <p:cNvSpPr>
            <a:spLocks noGrp="1"/>
          </p:cNvSpPr>
          <p:nvPr>
            <p:ph idx="1"/>
          </p:nvPr>
        </p:nvSpPr>
        <p:spPr/>
        <p:txBody>
          <a:bodyPr/>
          <a:lstStyle/>
          <a:p>
            <a:pPr lvl="0">
              <a:buClr>
                <a:prstClr val="black"/>
              </a:buClr>
            </a:pPr>
            <a:r>
              <a:rPr lang="cs-CZ" altLang="cs-CZ" dirty="0">
                <a:solidFill>
                  <a:prstClr val="black"/>
                </a:solidFill>
              </a:rPr>
              <a:t>Beharková, Natália a Dana Soldánová. Základy ošetřovatelských postupů a intervencí. 2. vyd. </a:t>
            </a:r>
            <a:r>
              <a:rPr lang="cs-CZ" altLang="cs-CZ" dirty="0" err="1">
                <a:solidFill>
                  <a:prstClr val="black"/>
                </a:solidFill>
              </a:rPr>
              <a:t>Elportál</a:t>
            </a:r>
            <a:r>
              <a:rPr lang="cs-CZ" altLang="cs-CZ" dirty="0">
                <a:solidFill>
                  <a:prstClr val="black"/>
                </a:solidFill>
              </a:rPr>
              <a:t> Brno, Masarykova univerzita 2019. </a:t>
            </a:r>
            <a:r>
              <a:rPr lang="cs-CZ" u="sng" dirty="0">
                <a:solidFill>
                  <a:prstClr val="black"/>
                </a:solidFill>
                <a:hlinkClick r:id="rId4"/>
              </a:rPr>
              <a:t>https://is.muni.cz/elportal/?id=1496062</a:t>
            </a:r>
            <a:endParaRPr lang="cs-CZ" u="sng" dirty="0">
              <a:solidFill>
                <a:prstClr val="black"/>
              </a:solidFill>
            </a:endParaRPr>
          </a:p>
          <a:p>
            <a:pPr lvl="0">
              <a:buClr>
                <a:prstClr val="black"/>
              </a:buClr>
            </a:pPr>
            <a:endParaRPr lang="cs-CZ" altLang="cs-CZ" dirty="0">
              <a:solidFill>
                <a:prstClr val="black"/>
              </a:solidFill>
            </a:endParaRPr>
          </a:p>
          <a:p>
            <a:pPr lvl="0">
              <a:buClr>
                <a:prstClr val="black"/>
              </a:buClr>
            </a:pPr>
            <a:r>
              <a:rPr lang="cs-CZ" altLang="cs-CZ" dirty="0">
                <a:solidFill>
                  <a:prstClr val="black"/>
                </a:solidFill>
              </a:rPr>
              <a:t>Pokorná, A., Komínková, A. : Ošetřovatelské postupy založené na důkazech. 2. díl. Brno, Masarykova univerzita 2014.</a:t>
            </a:r>
          </a:p>
          <a:p>
            <a:endParaRPr lang="cs-CZ" dirty="0"/>
          </a:p>
        </p:txBody>
      </p:sp>
    </p:spTree>
    <p:custDataLst>
      <p:tags r:id="rId1"/>
    </p:custDataLst>
    <p:extLst>
      <p:ext uri="{BB962C8B-B14F-4D97-AF65-F5344CB8AC3E}">
        <p14:creationId xmlns:p14="http://schemas.microsoft.com/office/powerpoint/2010/main" val="2913110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236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D312E8-AB71-4E63-8022-6AAD03B6D200}"/>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F410CE4A-2ED0-46BD-A2CE-472AFAD1CF29}"/>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1A49DB06-8F17-415E-8CB2-D66F97B006A3}"/>
              </a:ext>
            </a:extLst>
          </p:cNvPr>
          <p:cNvSpPr>
            <a:spLocks noGrp="1"/>
          </p:cNvSpPr>
          <p:nvPr>
            <p:ph type="title"/>
          </p:nvPr>
        </p:nvSpPr>
        <p:spPr/>
        <p:txBody>
          <a:bodyPr/>
          <a:lstStyle/>
          <a:p>
            <a:r>
              <a:rPr lang="cs-CZ" dirty="0"/>
              <a:t>Účel punkce</a:t>
            </a:r>
          </a:p>
        </p:txBody>
      </p:sp>
      <p:sp>
        <p:nvSpPr>
          <p:cNvPr id="5" name="Zástupný symbol pro obsah 4">
            <a:extLst>
              <a:ext uri="{FF2B5EF4-FFF2-40B4-BE49-F238E27FC236}">
                <a16:creationId xmlns:a16="http://schemas.microsoft.com/office/drawing/2014/main" id="{8FD2E409-C4BA-4266-846B-238B7FFD43E2}"/>
              </a:ext>
            </a:extLst>
          </p:cNvPr>
          <p:cNvSpPr>
            <a:spLocks noGrp="1"/>
          </p:cNvSpPr>
          <p:nvPr>
            <p:ph idx="1"/>
          </p:nvPr>
        </p:nvSpPr>
        <p:spPr/>
        <p:txBody>
          <a:bodyPr/>
          <a:lstStyle/>
          <a:p>
            <a:r>
              <a:rPr lang="cs-CZ" dirty="0"/>
              <a:t>Diagnostický</a:t>
            </a:r>
          </a:p>
          <a:p>
            <a:pPr lvl="1"/>
            <a:r>
              <a:rPr lang="cs-CZ" dirty="0"/>
              <a:t>zjištění přítomnosti tekutiny, </a:t>
            </a:r>
          </a:p>
          <a:p>
            <a:pPr lvl="1"/>
            <a:r>
              <a:rPr lang="cs-CZ" dirty="0"/>
              <a:t>charakter tekutiny</a:t>
            </a:r>
          </a:p>
          <a:p>
            <a:pPr lvl="1"/>
            <a:endParaRPr lang="cs-CZ" dirty="0"/>
          </a:p>
          <a:p>
            <a:r>
              <a:rPr lang="cs-CZ" dirty="0"/>
              <a:t>Terapeutický</a:t>
            </a:r>
          </a:p>
          <a:p>
            <a:pPr lvl="1"/>
            <a:r>
              <a:rPr lang="cs-CZ" dirty="0"/>
              <a:t>evakuační charakter, </a:t>
            </a:r>
          </a:p>
          <a:p>
            <a:pPr lvl="1"/>
            <a:r>
              <a:rPr lang="cs-CZ" dirty="0"/>
              <a:t>výplach, </a:t>
            </a:r>
          </a:p>
          <a:p>
            <a:pPr lvl="1"/>
            <a:r>
              <a:rPr lang="cs-CZ" dirty="0"/>
              <a:t>aplikace léčiv</a:t>
            </a:r>
          </a:p>
          <a:p>
            <a:pPr lvl="1"/>
            <a:endParaRPr lang="cs-CZ" dirty="0"/>
          </a:p>
          <a:p>
            <a:r>
              <a:rPr lang="cs-CZ" dirty="0"/>
              <a:t>Vyšetření – </a:t>
            </a:r>
            <a:r>
              <a:rPr lang="cs-CZ" dirty="0" err="1"/>
              <a:t>mikrobiol</a:t>
            </a:r>
            <a:r>
              <a:rPr lang="cs-CZ" dirty="0"/>
              <a:t>., mikroskop., </a:t>
            </a:r>
            <a:r>
              <a:rPr lang="cs-CZ" dirty="0" err="1"/>
              <a:t>biochem</a:t>
            </a:r>
            <a:r>
              <a:rPr lang="cs-CZ" dirty="0"/>
              <a:t>., </a:t>
            </a:r>
            <a:r>
              <a:rPr lang="cs-CZ" dirty="0" err="1"/>
              <a:t>histol</a:t>
            </a:r>
            <a:r>
              <a:rPr lang="cs-CZ" dirty="0"/>
              <a:t>., </a:t>
            </a:r>
            <a:r>
              <a:rPr lang="cs-CZ" dirty="0" err="1"/>
              <a:t>cytol</a:t>
            </a:r>
            <a:r>
              <a:rPr lang="cs-CZ" dirty="0"/>
              <a:t>., genetické</a:t>
            </a:r>
          </a:p>
          <a:p>
            <a:endParaRPr lang="cs-CZ" dirty="0"/>
          </a:p>
          <a:p>
            <a:pPr marL="324000" lvl="1" indent="0">
              <a:buNone/>
            </a:pPr>
            <a:endParaRPr lang="cs-CZ" dirty="0"/>
          </a:p>
          <a:p>
            <a:endParaRPr lang="cs-CZ" dirty="0"/>
          </a:p>
        </p:txBody>
      </p:sp>
    </p:spTree>
    <p:extLst>
      <p:ext uri="{BB962C8B-B14F-4D97-AF65-F5344CB8AC3E}">
        <p14:creationId xmlns:p14="http://schemas.microsoft.com/office/powerpoint/2010/main" val="3427775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C13AF88-BA38-4325-84F6-B21D37C9C498}"/>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9911CC14-5E4C-4AC5-8E9A-B7DDCF6CF557}"/>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C43C7F0F-86B4-48CD-9DC6-9DA41E353A79}"/>
              </a:ext>
            </a:extLst>
          </p:cNvPr>
          <p:cNvSpPr>
            <a:spLocks noGrp="1"/>
          </p:cNvSpPr>
          <p:nvPr>
            <p:ph type="title"/>
          </p:nvPr>
        </p:nvSpPr>
        <p:spPr/>
        <p:txBody>
          <a:bodyPr/>
          <a:lstStyle/>
          <a:p>
            <a:r>
              <a:rPr lang="cs-CZ" dirty="0"/>
              <a:t>Druhy punkcí</a:t>
            </a:r>
          </a:p>
        </p:txBody>
      </p:sp>
      <p:sp>
        <p:nvSpPr>
          <p:cNvPr id="5" name="Zástupný symbol pro obsah 4">
            <a:extLst>
              <a:ext uri="{FF2B5EF4-FFF2-40B4-BE49-F238E27FC236}">
                <a16:creationId xmlns:a16="http://schemas.microsoft.com/office/drawing/2014/main" id="{40993F5B-7E00-455F-A8E6-6A9F24801054}"/>
              </a:ext>
            </a:extLst>
          </p:cNvPr>
          <p:cNvSpPr>
            <a:spLocks noGrp="1"/>
          </p:cNvSpPr>
          <p:nvPr>
            <p:ph idx="1"/>
          </p:nvPr>
        </p:nvSpPr>
        <p:spPr/>
        <p:txBody>
          <a:bodyPr/>
          <a:lstStyle/>
          <a:p>
            <a:pPr marL="457200" indent="-457200" fontAlgn="auto">
              <a:spcAft>
                <a:spcPts val="0"/>
              </a:spcAft>
              <a:buFont typeface="Arial" panose="020B0604020202020204" pitchFamily="34" charset="0"/>
              <a:buChar char="−"/>
              <a:defRPr/>
            </a:pPr>
            <a:r>
              <a:rPr lang="cs-CZ" u="sng" dirty="0"/>
              <a:t>punkce přirozených dutin </a:t>
            </a:r>
            <a:r>
              <a:rPr lang="cs-CZ" dirty="0"/>
              <a:t>– hrudní, břišní, kanálu páteřního, moč. měchýře</a:t>
            </a:r>
          </a:p>
          <a:p>
            <a:pPr marL="457200" indent="-457200" fontAlgn="auto">
              <a:spcAft>
                <a:spcPts val="0"/>
              </a:spcAft>
              <a:buFont typeface="Arial" panose="020B0604020202020204" pitchFamily="34" charset="0"/>
              <a:buChar char="−"/>
              <a:defRPr/>
            </a:pPr>
            <a:r>
              <a:rPr lang="cs-CZ" u="sng" dirty="0"/>
              <a:t>punkce dutin a útvarů vzniklých patologicky </a:t>
            </a:r>
            <a:r>
              <a:rPr lang="cs-CZ" dirty="0"/>
              <a:t>– cysta, absces, hematom</a:t>
            </a:r>
          </a:p>
          <a:p>
            <a:pPr marL="457200" indent="-457200" fontAlgn="auto">
              <a:spcAft>
                <a:spcPts val="0"/>
              </a:spcAft>
              <a:buFont typeface="Arial" panose="020B0604020202020204" pitchFamily="34" charset="0"/>
              <a:buChar char="−"/>
              <a:defRPr/>
            </a:pPr>
            <a:r>
              <a:rPr lang="cs-CZ" u="sng" dirty="0"/>
              <a:t>punkce orgánů </a:t>
            </a:r>
            <a:r>
              <a:rPr lang="cs-CZ" dirty="0"/>
              <a:t>– ploché kosti, játra, slezina, mízní uzliny, ledviny</a:t>
            </a:r>
          </a:p>
          <a:p>
            <a:endParaRPr lang="cs-CZ" dirty="0"/>
          </a:p>
        </p:txBody>
      </p:sp>
    </p:spTree>
    <p:extLst>
      <p:ext uri="{BB962C8B-B14F-4D97-AF65-F5344CB8AC3E}">
        <p14:creationId xmlns:p14="http://schemas.microsoft.com/office/powerpoint/2010/main" val="290650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FD649DB-ED1F-4A81-8A77-F9915EF52AC4}"/>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3B3B0B02-B20D-4AAD-935F-C29DD1F74C44}"/>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90DB9B3D-81FC-4031-A483-75751F6FC7FA}"/>
              </a:ext>
            </a:extLst>
          </p:cNvPr>
          <p:cNvSpPr>
            <a:spLocks noGrp="1"/>
          </p:cNvSpPr>
          <p:nvPr>
            <p:ph type="title"/>
          </p:nvPr>
        </p:nvSpPr>
        <p:spPr/>
        <p:txBody>
          <a:bodyPr/>
          <a:lstStyle/>
          <a:p>
            <a:r>
              <a:rPr lang="cs-CZ" dirty="0"/>
              <a:t>Obecné podmínky</a:t>
            </a:r>
          </a:p>
        </p:txBody>
      </p:sp>
      <p:sp>
        <p:nvSpPr>
          <p:cNvPr id="5" name="Zástupný symbol pro obsah 4">
            <a:extLst>
              <a:ext uri="{FF2B5EF4-FFF2-40B4-BE49-F238E27FC236}">
                <a16:creationId xmlns:a16="http://schemas.microsoft.com/office/drawing/2014/main" id="{D9EB8B93-07B9-4C0C-B4A9-9F251CA4F1DB}"/>
              </a:ext>
            </a:extLst>
          </p:cNvPr>
          <p:cNvSpPr>
            <a:spLocks noGrp="1"/>
          </p:cNvSpPr>
          <p:nvPr>
            <p:ph idx="1"/>
          </p:nvPr>
        </p:nvSpPr>
        <p:spPr/>
        <p:txBody>
          <a:bodyPr/>
          <a:lstStyle/>
          <a:p>
            <a:r>
              <a:rPr lang="cs-CZ" dirty="0"/>
              <a:t>Punkce je lékařský výkon, sestra – příprava pacienta, pomůcek, asistence při výkonu</a:t>
            </a:r>
          </a:p>
          <a:p>
            <a:r>
              <a:rPr lang="cs-CZ" dirty="0"/>
              <a:t>Příprava – psychická, medikamentózní, tělesná (hygiena, holení, vymočení, poloha)</a:t>
            </a:r>
          </a:p>
          <a:p>
            <a:r>
              <a:rPr lang="cs-CZ" dirty="0"/>
              <a:t>Pomůcky: </a:t>
            </a:r>
          </a:p>
          <a:p>
            <a:pPr marL="526320" lvl="1" indent="-274320" fontAlgn="auto">
              <a:spcAft>
                <a:spcPts val="0"/>
              </a:spcAft>
              <a:buFont typeface="Wingdings 2"/>
              <a:buChar char=""/>
              <a:defRPr/>
            </a:pPr>
            <a:r>
              <a:rPr lang="cs-CZ" dirty="0"/>
              <a:t>pomůcky na dezinfekci místa vpichu – dezinfekční roztok, tampony, čtverečky, sterilní krytí po výkonu</a:t>
            </a:r>
          </a:p>
          <a:p>
            <a:pPr marL="526320" lvl="1" indent="-274320" fontAlgn="auto">
              <a:spcAft>
                <a:spcPts val="0"/>
              </a:spcAft>
              <a:buFont typeface="Wingdings 2"/>
              <a:buChar char=""/>
              <a:defRPr/>
            </a:pPr>
            <a:r>
              <a:rPr lang="cs-CZ" dirty="0"/>
              <a:t>lokální anestetikum + stříkačka a jehla</a:t>
            </a:r>
          </a:p>
          <a:p>
            <a:pPr marL="526320" lvl="1" indent="-274320" fontAlgn="auto">
              <a:spcAft>
                <a:spcPts val="0"/>
              </a:spcAft>
              <a:buFont typeface="Wingdings 2"/>
              <a:buChar char=""/>
              <a:defRPr/>
            </a:pPr>
            <a:r>
              <a:rPr lang="cs-CZ" dirty="0"/>
              <a:t>zkumavky na zachycení punktátu</a:t>
            </a:r>
          </a:p>
          <a:p>
            <a:pPr marL="526320" lvl="1" indent="-274320" fontAlgn="auto">
              <a:spcAft>
                <a:spcPts val="0"/>
              </a:spcAft>
              <a:buFont typeface="Wingdings 2"/>
              <a:buChar char=""/>
              <a:defRPr/>
            </a:pPr>
            <a:r>
              <a:rPr lang="cs-CZ" dirty="0"/>
              <a:t>sterilní rukavice, perforovaná rouška</a:t>
            </a:r>
          </a:p>
          <a:p>
            <a:pPr marL="526320" lvl="1" indent="-274320" fontAlgn="auto">
              <a:spcAft>
                <a:spcPts val="0"/>
              </a:spcAft>
              <a:buFont typeface="Wingdings 2"/>
              <a:buChar char=""/>
              <a:defRPr/>
            </a:pPr>
            <a:r>
              <a:rPr lang="cs-CZ" dirty="0"/>
              <a:t>emitní miska</a:t>
            </a:r>
          </a:p>
          <a:p>
            <a:pPr marL="526320" lvl="1" indent="-274320" fontAlgn="auto">
              <a:spcAft>
                <a:spcPts val="0"/>
              </a:spcAft>
              <a:buFont typeface="Wingdings 2"/>
              <a:buChar char=""/>
              <a:defRPr/>
            </a:pPr>
            <a:r>
              <a:rPr lang="cs-CZ" dirty="0"/>
              <a:t>punkční jehla</a:t>
            </a:r>
          </a:p>
          <a:p>
            <a:endParaRPr lang="cs-CZ" dirty="0"/>
          </a:p>
          <a:p>
            <a:endParaRPr lang="cs-CZ" dirty="0"/>
          </a:p>
          <a:p>
            <a:endParaRPr lang="cs-CZ" dirty="0"/>
          </a:p>
        </p:txBody>
      </p:sp>
    </p:spTree>
    <p:extLst>
      <p:ext uri="{BB962C8B-B14F-4D97-AF65-F5344CB8AC3E}">
        <p14:creationId xmlns:p14="http://schemas.microsoft.com/office/powerpoint/2010/main" val="97666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AA5929-8DD2-45B4-9F78-40D717F3B6DF}"/>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DA95BA1E-1AC6-4E91-87A6-575BC62341B1}"/>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AE42262D-525C-4351-A696-938900724E97}"/>
              </a:ext>
            </a:extLst>
          </p:cNvPr>
          <p:cNvSpPr>
            <a:spLocks noGrp="1"/>
          </p:cNvSpPr>
          <p:nvPr>
            <p:ph type="title"/>
          </p:nvPr>
        </p:nvSpPr>
        <p:spPr/>
        <p:txBody>
          <a:bodyPr/>
          <a:lstStyle/>
          <a:p>
            <a:r>
              <a:rPr lang="cs-CZ" dirty="0"/>
              <a:t>Stanovení hustoty punktátu</a:t>
            </a:r>
          </a:p>
        </p:txBody>
      </p:sp>
      <p:sp>
        <p:nvSpPr>
          <p:cNvPr id="5" name="Zástupný symbol pro obsah 4">
            <a:extLst>
              <a:ext uri="{FF2B5EF4-FFF2-40B4-BE49-F238E27FC236}">
                <a16:creationId xmlns:a16="http://schemas.microsoft.com/office/drawing/2014/main" id="{4B3226C7-0B9B-4018-AD43-D8761C511E6D}"/>
              </a:ext>
            </a:extLst>
          </p:cNvPr>
          <p:cNvSpPr>
            <a:spLocks noGrp="1"/>
          </p:cNvSpPr>
          <p:nvPr>
            <p:ph idx="1"/>
          </p:nvPr>
        </p:nvSpPr>
        <p:spPr/>
        <p:txBody>
          <a:bodyPr/>
          <a:lstStyle/>
          <a:p>
            <a:r>
              <a:rPr lang="cs-CZ" b="1" dirty="0"/>
              <a:t>transudát</a:t>
            </a:r>
            <a:r>
              <a:rPr lang="cs-CZ" dirty="0"/>
              <a:t> – </a:t>
            </a:r>
            <a:r>
              <a:rPr lang="cs-CZ" altLang="cs-CZ" dirty="0"/>
              <a:t>výpotek nezánětlivého původu, vznik přechod tekutiny z cév (kolem 1015)</a:t>
            </a:r>
          </a:p>
          <a:p>
            <a:r>
              <a:rPr lang="cs-CZ" altLang="cs-CZ" b="1" dirty="0"/>
              <a:t>exsudát</a:t>
            </a:r>
            <a:r>
              <a:rPr lang="cs-CZ" altLang="cs-CZ" dirty="0"/>
              <a:t> – výpotek zánětlivého původu (kolem 1018 - 1020 )</a:t>
            </a:r>
          </a:p>
          <a:p>
            <a:endParaRPr lang="cs-CZ" altLang="cs-CZ" dirty="0"/>
          </a:p>
          <a:p>
            <a:r>
              <a:rPr lang="cs-CZ" altLang="cs-CZ" dirty="0"/>
              <a:t>Rozlišení výpotků umožňuje </a:t>
            </a:r>
            <a:r>
              <a:rPr lang="cs-CZ" altLang="cs-CZ" u="sng" dirty="0" err="1"/>
              <a:t>Rivaltova</a:t>
            </a:r>
            <a:r>
              <a:rPr lang="cs-CZ" altLang="cs-CZ" u="sng" dirty="0"/>
              <a:t> zkouška</a:t>
            </a:r>
            <a:r>
              <a:rPr lang="cs-CZ" altLang="cs-CZ" dirty="0"/>
              <a:t>:</a:t>
            </a:r>
          </a:p>
          <a:p>
            <a:r>
              <a:rPr lang="cs-CZ" altLang="cs-CZ" dirty="0"/>
              <a:t>do 100 ml chladné vody 2-3 kapky ledové kyseliny octové a kapku punktátu – kapka exsudátu vytvoří bělavý obláček, který klesá ke dnu, transudát se rozplyne</a:t>
            </a:r>
          </a:p>
          <a:p>
            <a:pPr lvl="1"/>
            <a:endParaRPr lang="cs-CZ" altLang="cs-CZ" dirty="0"/>
          </a:p>
          <a:p>
            <a:endParaRPr lang="cs-CZ" dirty="0"/>
          </a:p>
        </p:txBody>
      </p:sp>
    </p:spTree>
    <p:extLst>
      <p:ext uri="{BB962C8B-B14F-4D97-AF65-F5344CB8AC3E}">
        <p14:creationId xmlns:p14="http://schemas.microsoft.com/office/powerpoint/2010/main" val="2615237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B8A8F30-8637-451C-B1FF-FEB0505C5EA6}"/>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138C467A-983A-4D4E-9666-17DDCAF7EA11}"/>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0EF879C5-87E3-4894-95C1-5E68B273B7BE}"/>
              </a:ext>
            </a:extLst>
          </p:cNvPr>
          <p:cNvSpPr>
            <a:spLocks noGrp="1"/>
          </p:cNvSpPr>
          <p:nvPr>
            <p:ph type="title"/>
          </p:nvPr>
        </p:nvSpPr>
        <p:spPr>
          <a:xfrm>
            <a:off x="719400" y="261787"/>
            <a:ext cx="10753200" cy="451576"/>
          </a:xfrm>
        </p:spPr>
        <p:txBody>
          <a:bodyPr/>
          <a:lstStyle/>
          <a:p>
            <a:r>
              <a:rPr lang="cs-CZ" dirty="0"/>
              <a:t>Punkce – místa vpichu</a:t>
            </a:r>
          </a:p>
        </p:txBody>
      </p:sp>
      <p:sp>
        <p:nvSpPr>
          <p:cNvPr id="5" name="Zástupný symbol pro obsah 4">
            <a:extLst>
              <a:ext uri="{FF2B5EF4-FFF2-40B4-BE49-F238E27FC236}">
                <a16:creationId xmlns:a16="http://schemas.microsoft.com/office/drawing/2014/main" id="{CF7002D1-EB9E-4A37-8376-457E311B0320}"/>
              </a:ext>
            </a:extLst>
          </p:cNvPr>
          <p:cNvSpPr>
            <a:spLocks noGrp="1"/>
          </p:cNvSpPr>
          <p:nvPr>
            <p:ph idx="1"/>
          </p:nvPr>
        </p:nvSpPr>
        <p:spPr>
          <a:xfrm>
            <a:off x="666000" y="906532"/>
            <a:ext cx="10753200" cy="4139998"/>
          </a:xfrm>
        </p:spPr>
        <p:txBody>
          <a:bodyPr/>
          <a:lstStyle/>
          <a:p>
            <a:r>
              <a:rPr lang="cs-CZ" sz="2400" b="1" dirty="0"/>
              <a:t>Lumbální </a:t>
            </a:r>
            <a:r>
              <a:rPr lang="cs-CZ" sz="2400" dirty="0"/>
              <a:t>– nabodnutí prostoru mezi 4. a 5. bederním obratlem (získání mozkomíšního moku, důvod dg. i </a:t>
            </a:r>
            <a:r>
              <a:rPr lang="cs-CZ" sz="2400" dirty="0" err="1"/>
              <a:t>th</a:t>
            </a:r>
            <a:r>
              <a:rPr lang="cs-CZ" sz="2400" dirty="0"/>
              <a:t>.)</a:t>
            </a:r>
          </a:p>
          <a:p>
            <a:pPr>
              <a:lnSpc>
                <a:spcPct val="100000"/>
              </a:lnSpc>
              <a:defRPr/>
            </a:pPr>
            <a:r>
              <a:rPr lang="cs-CZ" sz="2400" b="1" dirty="0" err="1"/>
              <a:t>Subokcipitální</a:t>
            </a:r>
            <a:r>
              <a:rPr lang="cs-CZ" sz="2400" b="1" dirty="0"/>
              <a:t> </a:t>
            </a:r>
            <a:r>
              <a:rPr lang="cs-CZ" sz="2400" dirty="0"/>
              <a:t>– nabodnutí prostoru při horním okraji trnu 2. krčního obratle (</a:t>
            </a:r>
            <a:r>
              <a:rPr lang="cs-CZ" sz="2400" dirty="0">
                <a:cs typeface="Arial"/>
              </a:rPr>
              <a:t>↓ nitrolebního tlaku)</a:t>
            </a:r>
          </a:p>
          <a:p>
            <a:pPr>
              <a:lnSpc>
                <a:spcPct val="100000"/>
              </a:lnSpc>
              <a:defRPr/>
            </a:pPr>
            <a:r>
              <a:rPr lang="cs-CZ" sz="2400" b="1" dirty="0">
                <a:cs typeface="Arial"/>
              </a:rPr>
              <a:t>Hrudní </a:t>
            </a:r>
            <a:r>
              <a:rPr lang="cs-CZ" sz="2400" dirty="0">
                <a:cs typeface="Arial"/>
              </a:rPr>
              <a:t>– </a:t>
            </a:r>
            <a:r>
              <a:rPr lang="cs-CZ" sz="2400" dirty="0"/>
              <a:t>nabodnutí prostoru mezi 7. a 8. žebrem v zadní axilární čáře za hlubokého vdechu (</a:t>
            </a:r>
            <a:r>
              <a:rPr lang="cs-CZ" sz="2400" dirty="0" err="1"/>
              <a:t>th</a:t>
            </a:r>
            <a:r>
              <a:rPr lang="cs-CZ" sz="2400" dirty="0"/>
              <a:t>. i dg. odsátí výpotku)</a:t>
            </a:r>
          </a:p>
          <a:p>
            <a:pPr>
              <a:lnSpc>
                <a:spcPct val="100000"/>
              </a:lnSpc>
              <a:defRPr/>
            </a:pPr>
            <a:r>
              <a:rPr lang="cs-CZ" sz="2400" b="1" dirty="0"/>
              <a:t>Sternální</a:t>
            </a:r>
            <a:r>
              <a:rPr lang="cs-CZ" sz="2400" dirty="0"/>
              <a:t> – nabodnutí hrudní kosti ve výši 2.a 3. mezižebří (odebrání kostní dřeně  z dg. důvodu)</a:t>
            </a:r>
          </a:p>
          <a:p>
            <a:pPr>
              <a:lnSpc>
                <a:spcPct val="100000"/>
              </a:lnSpc>
              <a:defRPr/>
            </a:pPr>
            <a:r>
              <a:rPr lang="cs-CZ" sz="2400" b="1" dirty="0"/>
              <a:t>Břišní</a:t>
            </a:r>
            <a:r>
              <a:rPr lang="cs-CZ" sz="2400" dirty="0"/>
              <a:t> – místo vpichu je ve střední čáře 3cm pod pupkem na rozhraní vnitřní a střední třetiny čáry spojující přední trn kyčelní kosti a pupek (evakuační důvod)</a:t>
            </a:r>
          </a:p>
          <a:p>
            <a:pPr>
              <a:lnSpc>
                <a:spcPct val="100000"/>
              </a:lnSpc>
              <a:defRPr/>
            </a:pPr>
            <a:r>
              <a:rPr lang="cs-CZ" sz="2400" b="1" dirty="0"/>
              <a:t>Punkce močového měchýře</a:t>
            </a:r>
            <a:r>
              <a:rPr lang="cs-CZ" sz="2400" dirty="0"/>
              <a:t> – místo vpichu těsně nad symfýzou ve střední čáře (retence moči)</a:t>
            </a:r>
          </a:p>
          <a:p>
            <a:pPr>
              <a:lnSpc>
                <a:spcPct val="100000"/>
              </a:lnSpc>
              <a:defRPr/>
            </a:pPr>
            <a:r>
              <a:rPr lang="cs-CZ" sz="2400" b="1" dirty="0"/>
              <a:t>Punkce kloubů </a:t>
            </a:r>
            <a:r>
              <a:rPr lang="cs-CZ" sz="2400" dirty="0"/>
              <a:t>– </a:t>
            </a:r>
            <a:r>
              <a:rPr lang="cs-CZ" sz="2400" dirty="0">
                <a:cs typeface="Arial"/>
              </a:rPr>
              <a:t>každý kloub má svůj </a:t>
            </a:r>
            <a:r>
              <a:rPr lang="cs-CZ" sz="2400" dirty="0" err="1">
                <a:cs typeface="Arial"/>
              </a:rPr>
              <a:t>specif</a:t>
            </a:r>
            <a:r>
              <a:rPr lang="cs-CZ" sz="2400" dirty="0">
                <a:cs typeface="Arial"/>
              </a:rPr>
              <a:t>. postup (dg. i </a:t>
            </a:r>
            <a:r>
              <a:rPr lang="cs-CZ" sz="2400" dirty="0" err="1">
                <a:cs typeface="Arial"/>
              </a:rPr>
              <a:t>th</a:t>
            </a:r>
            <a:r>
              <a:rPr lang="cs-CZ" sz="2000" dirty="0">
                <a:cs typeface="Arial"/>
              </a:rPr>
              <a:t>)</a:t>
            </a:r>
            <a:r>
              <a:rPr lang="cs-CZ" sz="2000" dirty="0"/>
              <a:t> </a:t>
            </a:r>
          </a:p>
          <a:p>
            <a:endParaRPr lang="cs-CZ" dirty="0"/>
          </a:p>
        </p:txBody>
      </p:sp>
    </p:spTree>
    <p:extLst>
      <p:ext uri="{BB962C8B-B14F-4D97-AF65-F5344CB8AC3E}">
        <p14:creationId xmlns:p14="http://schemas.microsoft.com/office/powerpoint/2010/main" val="3801775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Katedra ošetřovatelství a porodní asistence,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u="sng" dirty="0"/>
              <a:t>nabodnutí hrudní kosti</a:t>
            </a:r>
          </a:p>
          <a:p>
            <a:r>
              <a:rPr lang="cs-CZ" dirty="0"/>
              <a:t>místem vpichu je nejčastěji hrudní kost ve výši 2. až 3. žebra nebo, zejména u dětí, rukojeť kosti hrudní, </a:t>
            </a:r>
            <a:r>
              <a:rPr lang="cs-CZ" altLang="cs-CZ" dirty="0"/>
              <a:t>jiná možnost - nabodnutí lopaty kosti kyčelní, </a:t>
            </a:r>
            <a:r>
              <a:rPr lang="cs-CZ" altLang="cs-CZ" dirty="0" err="1"/>
              <a:t>tibie</a:t>
            </a:r>
            <a:r>
              <a:rPr lang="cs-CZ" altLang="cs-CZ" dirty="0"/>
              <a:t> </a:t>
            </a:r>
          </a:p>
          <a:p>
            <a:endParaRPr lang="cs-CZ" altLang="cs-CZ" dirty="0"/>
          </a:p>
          <a:p>
            <a:r>
              <a:rPr lang="cs-CZ" altLang="cs-CZ" dirty="0"/>
              <a:t>účel – d</a:t>
            </a:r>
            <a:r>
              <a:rPr lang="cs-CZ" dirty="0"/>
              <a:t>iagnostický – zjišťuje se struktura a množství krevních elementů v kostní dřeni (nemoci červené a bílé krevní složky – </a:t>
            </a:r>
            <a:r>
              <a:rPr lang="cs-CZ" dirty="0" err="1"/>
              <a:t>makrocytární</a:t>
            </a:r>
            <a:r>
              <a:rPr lang="cs-CZ" dirty="0"/>
              <a:t> anemie, leukemie, </a:t>
            </a:r>
            <a:r>
              <a:rPr lang="cs-CZ" dirty="0" err="1"/>
              <a:t>pancytopenie</a:t>
            </a:r>
            <a:r>
              <a:rPr lang="cs-CZ" dirty="0"/>
              <a:t>, leukopenie, </a:t>
            </a:r>
            <a:r>
              <a:rPr lang="cs-CZ" dirty="0" err="1"/>
              <a:t>plazmocytom</a:t>
            </a:r>
            <a:r>
              <a:rPr lang="cs-CZ" dirty="0"/>
              <a:t>, dlouhodobá leukocytóza, polékový útlum kostní dřeně, útlum kostní dřeně po radioterapii nebo léčbě cytostatiky)</a:t>
            </a:r>
          </a:p>
          <a:p>
            <a:endParaRPr lang="cs-CZ" dirty="0"/>
          </a:p>
          <a:p>
            <a:endParaRPr lang="cs-CZ" dirty="0"/>
          </a:p>
        </p:txBody>
      </p:sp>
    </p:spTree>
    <p:extLst>
      <p:ext uri="{BB962C8B-B14F-4D97-AF65-F5344CB8AC3E}">
        <p14:creationId xmlns:p14="http://schemas.microsoft.com/office/powerpoint/2010/main" val="3714999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PPT_DBNAME" val="Punkce[20210503084354768].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4.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6.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muni-med-prezentace-16-9-cz-v11 (1)</Template>
  <TotalTime>637</TotalTime>
  <Words>2745</Words>
  <Application>Microsoft Office PowerPoint</Application>
  <PresentationFormat>Širokoúhlá obrazovka</PresentationFormat>
  <Paragraphs>338</Paragraphs>
  <Slides>37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Tahoma</vt:lpstr>
      <vt:lpstr>Wingdings</vt:lpstr>
      <vt:lpstr>Wingdings 2</vt:lpstr>
      <vt:lpstr>Prezentace_MU_CZ</vt:lpstr>
      <vt:lpstr>Prezentace aplikace PowerPoint</vt:lpstr>
      <vt:lpstr>Punkce</vt:lpstr>
      <vt:lpstr>Punkce </vt:lpstr>
      <vt:lpstr>Účel punkce</vt:lpstr>
      <vt:lpstr>Druhy punkcí</vt:lpstr>
      <vt:lpstr>Obecné podmínky</vt:lpstr>
      <vt:lpstr>Stanovení hustoty punktátu</vt:lpstr>
      <vt:lpstr>Punkce – místa vpichu</vt:lpstr>
      <vt:lpstr>Sternální punkce</vt:lpstr>
      <vt:lpstr>Sternální punkce</vt:lpstr>
      <vt:lpstr>Sternální punkce</vt:lpstr>
      <vt:lpstr>Sternální punkce – aktivity sestry před vyšetřením</vt:lpstr>
      <vt:lpstr>Sternální punkce – aktivity sestry před vyšetřením</vt:lpstr>
      <vt:lpstr>Sternální punkce – pomůcky </vt:lpstr>
      <vt:lpstr>Sternální punkce – aktivity sestry po vyšetření</vt:lpstr>
      <vt:lpstr>Sternální punkce – komplikace </vt:lpstr>
      <vt:lpstr>Lumbální punkce</vt:lpstr>
      <vt:lpstr>Lumbální punkce</vt:lpstr>
      <vt:lpstr>Lumbální punkce</vt:lpstr>
      <vt:lpstr>Lumbální punkce – pomůcky </vt:lpstr>
      <vt:lpstr>Lumbální punkce - poloha</vt:lpstr>
      <vt:lpstr>Lumbální punkce - poloha</vt:lpstr>
      <vt:lpstr>Lumbální punkce- zkouška</vt:lpstr>
      <vt:lpstr>Lumbální punkce – aktivity sestry před vyšetřením</vt:lpstr>
      <vt:lpstr>Lumbální punkce – aktivity sestry před vyšetřením</vt:lpstr>
      <vt:lpstr>Lumbální punkce – aktivity sestry po vyšetření</vt:lpstr>
      <vt:lpstr>Lumbální punkce – aktivity sestry po vyšetření</vt:lpstr>
      <vt:lpstr>Lumbální punkce - komplikace</vt:lpstr>
      <vt:lpstr>Hodnocení likvoru</vt:lpstr>
      <vt:lpstr>Hodnocení likvoru</vt:lpstr>
      <vt:lpstr>Hrudní punkce</vt:lpstr>
      <vt:lpstr>Hrudní punkce – místo vpichu </vt:lpstr>
      <vt:lpstr>Hrudní punkce – aktivity sestry před vyšetřením</vt:lpstr>
      <vt:lpstr>Hrudní punkce – aktivity sestry před vyšetřením</vt:lpstr>
      <vt:lpstr>Břišní punkce </vt:lpstr>
      <vt:lpstr>Zdroje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Andrea Menšíková</dc:creator>
  <cp:lastModifiedBy>Andrea Menšíková</cp:lastModifiedBy>
  <cp:revision>47</cp:revision>
  <cp:lastPrinted>2021-05-03T06:45:09Z</cp:lastPrinted>
  <dcterms:created xsi:type="dcterms:W3CDTF">2021-02-15T10:37:16Z</dcterms:created>
  <dcterms:modified xsi:type="dcterms:W3CDTF">2021-05-03T06:45:14Z</dcterms:modified>
</cp:coreProperties>
</file>