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6"/>
  </p:notesMasterIdLst>
  <p:handoutMasterIdLst>
    <p:handoutMasterId r:id="rId37"/>
  </p:handoutMasterIdLst>
  <p:sldIdLst>
    <p:sldId id="304" r:id="rId2"/>
    <p:sldId id="257" r:id="rId3"/>
    <p:sldId id="266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3" r:id="rId21"/>
    <p:sldId id="325" r:id="rId22"/>
    <p:sldId id="326" r:id="rId23"/>
    <p:sldId id="322" r:id="rId24"/>
    <p:sldId id="327" r:id="rId25"/>
    <p:sldId id="329" r:id="rId26"/>
    <p:sldId id="328" r:id="rId27"/>
    <p:sldId id="331" r:id="rId28"/>
    <p:sldId id="330" r:id="rId29"/>
    <p:sldId id="332" r:id="rId30"/>
    <p:sldId id="333" r:id="rId31"/>
    <p:sldId id="335" r:id="rId32"/>
    <p:sldId id="334" r:id="rId33"/>
    <p:sldId id="336" r:id="rId34"/>
    <p:sldId id="305" r:id="rId35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7714F45-8CCB-4DF3-9CA5-C8B12B90C1D2}">
          <p14:sldIdLst>
            <p14:sldId id="304"/>
            <p14:sldId id="257"/>
            <p14:sldId id="266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5"/>
            <p14:sldId id="326"/>
            <p14:sldId id="322"/>
            <p14:sldId id="327"/>
            <p14:sldId id="329"/>
            <p14:sldId id="328"/>
            <p14:sldId id="331"/>
            <p14:sldId id="330"/>
            <p14:sldId id="332"/>
            <p14:sldId id="333"/>
            <p14:sldId id="335"/>
            <p14:sldId id="334"/>
            <p14:sldId id="336"/>
          </p14:sldIdLst>
        </p14:section>
        <p14:section name="Oddíl bez názvu" id="{678A563B-2B22-48BF-B69D-3A140C40EFA4}">
          <p14:sldIdLst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www.medipo.cz/Obrazky/pumpa.jpg" TargetMode="External"/><Relationship Id="rId7" Type="http://schemas.openxmlformats.org/officeDocument/2006/relationships/image" Target="http://www.azcontrol.cz/images/pump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http://www.polymed.cz/_images_catalogue/604111_v.jpg" TargetMode="Externa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drk-lahde.de/rettungsdienstdateien/ausstattung/fotos/injektomat%20Kopie.gif" TargetMode="External"/><Relationship Id="rId7" Type="http://schemas.openxmlformats.org/officeDocument/2006/relationships/image" Target="http://www.hesto-med.de/secure2/pics/image033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http://drk-lahde.de/rettungsdienstdateien/ausstattung/fotos/perfusor.gif" TargetMode="Externa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elportal/?id=1364079" TargetMode="External"/><Relationship Id="rId2" Type="http://schemas.openxmlformats.org/officeDocument/2006/relationships/hyperlink" Target="https://is.muni.cz/elportal/?id=1496062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6089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6B4AB3-C390-4EE0-B9F2-ACB5D79386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0A4D34-CCF5-47D2-A8E6-968A5AFC0D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290DA9-1F48-4EDA-9D45-45F93B8D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27AB69-0AE8-4408-A1CE-E75075D1A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2400" dirty="0"/>
              <a:t>příprava vaků </a:t>
            </a:r>
            <a:r>
              <a:rPr lang="cs-CZ" altLang="cs-CZ" sz="2400" dirty="0" err="1"/>
              <a:t>all</a:t>
            </a:r>
            <a:r>
              <a:rPr lang="cs-CZ" altLang="cs-CZ" sz="2400" dirty="0"/>
              <a:t> in </a:t>
            </a:r>
            <a:r>
              <a:rPr lang="cs-CZ" altLang="cs-CZ" sz="2400" dirty="0" err="1"/>
              <a:t>one</a:t>
            </a:r>
            <a:r>
              <a:rPr lang="cs-CZ" altLang="cs-CZ" sz="2400" dirty="0"/>
              <a:t> by měla probíhat v laminárním boxu (ostatní infuzní směsi se připravují namístě k tomu určeném – pracovna sester – prostor pro manipulaci s léčivy)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směsi se smí připravovat </a:t>
            </a:r>
            <a:r>
              <a:rPr lang="cs-CZ" altLang="cs-CZ" sz="2400" b="1" dirty="0"/>
              <a:t>těsně před podáním</a:t>
            </a:r>
            <a:endParaRPr lang="cs-CZ" altLang="cs-CZ" sz="2400" dirty="0"/>
          </a:p>
          <a:p>
            <a:pPr>
              <a:lnSpc>
                <a:spcPct val="100000"/>
              </a:lnSpc>
            </a:pPr>
            <a:r>
              <a:rPr lang="cs-CZ" altLang="cs-CZ" sz="2400" dirty="0"/>
              <a:t>kontrola přípravků dle dokumentace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infuzní soupravu zavést těsně před podáním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aplikované léky pečlivě kontrolovat a všechny uvést – popsat na láhev či vak 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po dobu infuze kontinuálně sledovat nemocného, rychlost převodu)</a:t>
            </a:r>
          </a:p>
          <a:p>
            <a:pPr>
              <a:lnSpc>
                <a:spcPct val="100000"/>
              </a:lnSpc>
            </a:pPr>
            <a:r>
              <a:rPr lang="cs-CZ" altLang="cs-CZ" sz="2400" dirty="0"/>
              <a:t>při komplikacích – zastavit přívod a dle charakteru komplikací přivolat lékaře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62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F4DC66-5EB2-4EF2-968D-8358A3EC68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11FE52-6746-4C61-8252-CE304A6522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6" name="Picture 2" descr="http://braunoviny.bbraun.cz/sites/default/files/styles/aktualita/public/aktualita/3523/imgs/pinnacle-titulka-800.jpg?itok=Fn1Q9GUE">
            <a:extLst>
              <a:ext uri="{FF2B5EF4-FFF2-40B4-BE49-F238E27FC236}">
                <a16:creationId xmlns:a16="http://schemas.microsoft.com/office/drawing/2014/main" id="{6D6F04C9-E7E3-44C6-8930-CF75F8B2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7243" y="378000"/>
            <a:ext cx="8096597" cy="566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927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DA673B-BD26-4674-81EE-EF520DDC73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55915-56FE-43B5-8284-6667E43C4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D77C7A-7C18-4B5D-83D8-45B4FC08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podání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B5EE127-357D-4E7A-8BBC-FDC27DBD0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Kontinuální – stále (př. Katecholaminy)</a:t>
            </a:r>
          </a:p>
          <a:p>
            <a:r>
              <a:rPr lang="cs-CZ" altLang="cs-CZ" dirty="0"/>
              <a:t>Intermitentní – přerušovaně </a:t>
            </a:r>
          </a:p>
          <a:p>
            <a:r>
              <a:rPr lang="cs-CZ" altLang="cs-CZ" dirty="0"/>
              <a:t>Jednorázová – 500 ml G 5% u pacienta s DM před výkonem, kdy musí lačnit</a:t>
            </a:r>
          </a:p>
          <a:p>
            <a:r>
              <a:rPr lang="cs-CZ" altLang="cs-CZ" dirty="0"/>
              <a:t>Bolusová – podání přesně určeného množství v určitém intervalu (př. </a:t>
            </a:r>
            <a:r>
              <a:rPr lang="cs-CZ" altLang="cs-CZ" dirty="0" err="1"/>
              <a:t>Manitol</a:t>
            </a:r>
            <a:r>
              <a:rPr lang="cs-CZ" altLang="cs-CZ" dirty="0"/>
              <a:t> 100 ml po 6 hodinách)</a:t>
            </a:r>
          </a:p>
          <a:p>
            <a:endParaRPr lang="cs-CZ" dirty="0"/>
          </a:p>
        </p:txBody>
      </p:sp>
      <p:pic>
        <p:nvPicPr>
          <p:cNvPr id="6" name="Picture 6" descr="VÃ½sledek obrÃ¡zku pro infuze">
            <a:extLst>
              <a:ext uri="{FF2B5EF4-FFF2-40B4-BE49-F238E27FC236}">
                <a16:creationId xmlns:a16="http://schemas.microsoft.com/office/drawing/2014/main" id="{9699D962-F5F6-4386-A879-4C33FC86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000" y="4296569"/>
            <a:ext cx="3048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7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C7D02-F64D-4D2B-BFB0-CC6E8B6DAC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D1F8CE-9145-43A9-AFCF-444DD1AFD3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69FFB4-8D1C-41B7-93CF-B3F8C8B4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infuzních setů, popis</a:t>
            </a:r>
          </a:p>
        </p:txBody>
      </p:sp>
      <p:pic>
        <p:nvPicPr>
          <p:cNvPr id="8" name="Picture 2" descr="InfuznÃ­ aÂ transfuznÃ­ souprava/set">
            <a:extLst>
              <a:ext uri="{FF2B5EF4-FFF2-40B4-BE49-F238E27FC236}">
                <a16:creationId xmlns:a16="http://schemas.microsoft.com/office/drawing/2014/main" id="{197696D3-C5A9-4B8F-A677-08EDD24D9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453735"/>
            <a:ext cx="552026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fuznÃ­ aÂ transfuznÃ­ soupravaÂ â popis ÄÃ¡stÃ­">
            <a:extLst>
              <a:ext uri="{FF2B5EF4-FFF2-40B4-BE49-F238E27FC236}">
                <a16:creationId xmlns:a16="http://schemas.microsoft.com/office/drawing/2014/main" id="{77DD6ADE-9AF8-437F-941F-4689BD8BF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76" y="1453735"/>
            <a:ext cx="564707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11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B55DCC-A691-4A69-9785-8EE00D4FF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4745F6-0ABD-4F91-A704-DF56DDE9A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93CE34-435F-42DD-9C93-DE32886A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87575"/>
            <a:ext cx="10753200" cy="451576"/>
          </a:xfrm>
        </p:spPr>
        <p:txBody>
          <a:bodyPr/>
          <a:lstStyle/>
          <a:p>
            <a:r>
              <a:rPr lang="cs-CZ" dirty="0"/>
              <a:t>Pomůcky k podání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1BE3F7F-EE56-4103-9EE9-8054E84A8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171576"/>
            <a:ext cx="10753200" cy="4139998"/>
          </a:xfrm>
        </p:spPr>
        <p:txBody>
          <a:bodyPr/>
          <a:lstStyle/>
          <a:p>
            <a:r>
              <a:rPr lang="cs-CZ" altLang="cs-CZ" dirty="0"/>
              <a:t>dokumentace</a:t>
            </a:r>
          </a:p>
          <a:p>
            <a:r>
              <a:rPr lang="cs-CZ" altLang="cs-CZ" dirty="0"/>
              <a:t>sterilně zabalená kanyla (při předpokládané opakované aplikaci léčiva </a:t>
            </a:r>
            <a:r>
              <a:rPr lang="cs-CZ" altLang="cs-CZ" dirty="0" err="1"/>
              <a:t>i.v</a:t>
            </a:r>
            <a:r>
              <a:rPr lang="cs-CZ" altLang="cs-CZ" dirty="0"/>
              <a:t>.)</a:t>
            </a:r>
          </a:p>
          <a:p>
            <a:r>
              <a:rPr lang="cs-CZ" altLang="cs-CZ" dirty="0"/>
              <a:t>láhev (vak) s infuzním roztokem, ordinované léky</a:t>
            </a:r>
          </a:p>
          <a:p>
            <a:r>
              <a:rPr lang="cs-CZ" altLang="cs-CZ" dirty="0"/>
              <a:t>převodová souprava a spojovací hadička</a:t>
            </a:r>
          </a:p>
          <a:p>
            <a:r>
              <a:rPr lang="cs-CZ" altLang="cs-CZ" dirty="0"/>
              <a:t>infuzní stojan (může být součástí lůžka)</a:t>
            </a:r>
          </a:p>
          <a:p>
            <a:r>
              <a:rPr lang="cs-CZ" altLang="cs-CZ" dirty="0"/>
              <a:t>stříkačka s proplachem </a:t>
            </a:r>
            <a:r>
              <a:rPr lang="cs-CZ" altLang="cs-CZ" dirty="0" err="1"/>
              <a:t>i.v</a:t>
            </a:r>
            <a:r>
              <a:rPr lang="cs-CZ" altLang="cs-CZ" dirty="0"/>
              <a:t>. vstupu (infuzní roztok určený k ředění za použití </a:t>
            </a:r>
            <a:r>
              <a:rPr lang="cs-CZ" altLang="cs-CZ" dirty="0" err="1"/>
              <a:t>spiku</a:t>
            </a:r>
            <a:r>
              <a:rPr lang="cs-CZ" altLang="cs-CZ" dirty="0"/>
              <a:t> se mění jednou za 24 hod, roztok musí být označen datem, hodinou a podpisem sestry, která roztok otevřela)</a:t>
            </a:r>
          </a:p>
          <a:p>
            <a:r>
              <a:rPr lang="cs-CZ" altLang="cs-CZ" dirty="0"/>
              <a:t>zátka, </a:t>
            </a:r>
            <a:r>
              <a:rPr lang="cs-CZ" altLang="cs-CZ" dirty="0" err="1"/>
              <a:t>mandrén</a:t>
            </a:r>
            <a:r>
              <a:rPr lang="cs-CZ" altLang="cs-CZ" dirty="0"/>
              <a:t> k uzavření </a:t>
            </a:r>
            <a:r>
              <a:rPr lang="cs-CZ" altLang="cs-CZ" dirty="0" err="1"/>
              <a:t>i.v</a:t>
            </a:r>
            <a:r>
              <a:rPr lang="cs-CZ" altLang="cs-CZ" dirty="0"/>
              <a:t>. vstupu</a:t>
            </a:r>
          </a:p>
          <a:p>
            <a:r>
              <a:rPr lang="cs-CZ" altLang="cs-CZ" dirty="0"/>
              <a:t>emitní miska, čtverečky, dezinfekce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36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B55DCC-A691-4A69-9785-8EE00D4FF4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E4745F6-0ABD-4F91-A704-DF56DDE9A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93CE34-435F-42DD-9C93-DE32886A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0" y="487575"/>
            <a:ext cx="10753200" cy="451576"/>
          </a:xfrm>
        </p:spPr>
        <p:txBody>
          <a:bodyPr/>
          <a:lstStyle/>
          <a:p>
            <a:r>
              <a:rPr lang="cs-CZ" dirty="0"/>
              <a:t>Pomůcky k </a:t>
            </a:r>
            <a:r>
              <a:rPr lang="cs-CZ"/>
              <a:t>podání infuze</a:t>
            </a:r>
          </a:p>
        </p:txBody>
      </p:sp>
      <p:pic>
        <p:nvPicPr>
          <p:cNvPr id="6" name="Picture 2" descr="PÅÃ­prava infuze 1Â â pomÅ¯cky (ordinace: FyziologickÃ½ roztok 500 ml + 1000 mg Acidum ascorbicum i. v.)">
            <a:extLst>
              <a:ext uri="{FF2B5EF4-FFF2-40B4-BE49-F238E27FC236}">
                <a16:creationId xmlns:a16="http://schemas.microsoft.com/office/drawing/2014/main" id="{4A497CF0-DA7A-47EC-ABE5-C7D774BDA5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67" y="1358900"/>
            <a:ext cx="5520266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8c_2">
            <a:extLst>
              <a:ext uri="{FF2B5EF4-FFF2-40B4-BE49-F238E27FC236}">
                <a16:creationId xmlns:a16="http://schemas.microsoft.com/office/drawing/2014/main" id="{4CBAF886-9D72-4E98-8E98-7F4FAA9D2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4471" b="-387"/>
          <a:stretch/>
        </p:blipFill>
        <p:spPr>
          <a:xfrm>
            <a:off x="7899064" y="1358900"/>
            <a:ext cx="2821944" cy="4140200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09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0CFA99-7C88-4003-90C5-C0A8F37183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E39596-5A9D-41C0-BAA1-93095031E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EBFF89-738E-41CE-A5F5-C972F5BB6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61183" cy="451576"/>
          </a:xfrm>
        </p:spPr>
        <p:txBody>
          <a:bodyPr/>
          <a:lstStyle/>
          <a:p>
            <a:r>
              <a:rPr lang="cs-CZ" altLang="cs-CZ" dirty="0"/>
              <a:t>Příprava nemocného a péče o něj  v průběhu infuze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8D55285-8A51-4280-9845-0CE718068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psychická příprava  - vysvětlení výkonu a zodpovězení dotazů nemocného</a:t>
            </a:r>
          </a:p>
          <a:p>
            <a:r>
              <a:rPr lang="cs-CZ" altLang="cs-CZ" dirty="0"/>
              <a:t>fyzická příprava – kontrola cévního řečiště (volba vhodného průsvitu jehly či kanyly)</a:t>
            </a:r>
          </a:p>
          <a:p>
            <a:r>
              <a:rPr lang="cs-CZ" altLang="cs-CZ" dirty="0"/>
              <a:t>úprava polohy, zajištění komfortu, zajištění signalizačního zařízení, umožnění vyprázdnění </a:t>
            </a:r>
          </a:p>
          <a:p>
            <a:r>
              <a:rPr lang="cs-CZ" altLang="cs-CZ" dirty="0"/>
              <a:t>před výkonem a v jeho průběhu, zajištění podnětů a přiměřené aktivity v průběhu výkonu </a:t>
            </a:r>
          </a:p>
        </p:txBody>
      </p:sp>
    </p:spTree>
    <p:extLst>
      <p:ext uri="{BB962C8B-B14F-4D97-AF65-F5344CB8AC3E}">
        <p14:creationId xmlns:p14="http://schemas.microsoft.com/office/powerpoint/2010/main" val="356796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AC3A60-A572-41F7-AAF3-ED8A418D9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E335E8-AD87-402C-833D-8902DFAF18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DD6DBC-821E-4993-B367-1CFD2DC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Výměna infuzní lahve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E352B3E-A13E-4B33-92E4-E88B55D6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po vyprázdnění předchozí láhve (vaku) přerušit přívod tlačkou</a:t>
            </a:r>
          </a:p>
          <a:p>
            <a:pPr>
              <a:defRPr/>
            </a:pPr>
            <a:r>
              <a:rPr lang="cs-CZ" altLang="cs-CZ" dirty="0"/>
              <a:t>sejmout láhev ze stojanu, bodec zavést po dezinfekci klobouku (vstupu do vaku)</a:t>
            </a:r>
          </a:p>
          <a:p>
            <a:pPr>
              <a:defRPr/>
            </a:pPr>
            <a:r>
              <a:rPr lang="cs-CZ" altLang="cs-CZ" dirty="0"/>
              <a:t>při dlouhodobé infuzní terapii pravidelná výměna převodové soupravy á 48 hodin  (označení na Martinově baňce) </a:t>
            </a:r>
          </a:p>
          <a:p>
            <a:pPr>
              <a:defRPr/>
            </a:pPr>
            <a:r>
              <a:rPr lang="cs-CZ" altLang="cs-CZ" dirty="0"/>
              <a:t>v případě aplikace parenterální výživy – vždy po aplikaci výměna převodové soupravy</a:t>
            </a:r>
          </a:p>
          <a:p>
            <a:pPr>
              <a:defRPr/>
            </a:pPr>
            <a:r>
              <a:rPr lang="cs-CZ" altLang="cs-CZ" dirty="0"/>
              <a:t>pracovat opatrně – nebezpečí poranění cévy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155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4F4D19-2A2C-4203-8D80-F3451E13A2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D45C165-2F87-4FCD-BD7B-F1C6FDAA2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31B18A-8361-47B2-985A-CE73006C1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výkonu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FFA56FC-2855-4B4F-A611-D7D7591E5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přerušení tlačkou dříve, než dojde k vyprázdnění  převodové soupravy</a:t>
            </a:r>
          </a:p>
          <a:p>
            <a:r>
              <a:rPr lang="cs-CZ" altLang="cs-CZ" dirty="0"/>
              <a:t>na místo vpichu sterilní čtverec, tampon a fixace náplastí</a:t>
            </a:r>
          </a:p>
          <a:p>
            <a:r>
              <a:rPr lang="cs-CZ" altLang="cs-CZ" dirty="0"/>
              <a:t>v případě flexibilní kanyly – ukončení dle zvyklosti pracoviště (</a:t>
            </a:r>
            <a:r>
              <a:rPr lang="cs-CZ" altLang="cs-CZ" dirty="0" err="1"/>
              <a:t>vygon</a:t>
            </a:r>
            <a:r>
              <a:rPr lang="cs-CZ" altLang="cs-CZ" dirty="0"/>
              <a:t>, heparinová zátka…)</a:t>
            </a:r>
          </a:p>
          <a:p>
            <a:r>
              <a:rPr lang="cs-CZ" altLang="cs-CZ" dirty="0"/>
              <a:t>ošetřit kůži předloktí (místa aplikace)</a:t>
            </a:r>
          </a:p>
          <a:p>
            <a:r>
              <a:rPr lang="cs-CZ" altLang="cs-CZ" dirty="0"/>
              <a:t>odstranění pomůcek z lůžka</a:t>
            </a:r>
          </a:p>
          <a:p>
            <a:r>
              <a:rPr lang="cs-CZ" altLang="cs-CZ" dirty="0"/>
              <a:t>úklid pomůcek jako po injekci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495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DA029B2-902D-4D2F-A686-BEEBE738A6A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74595" y="1435481"/>
            <a:ext cx="3311525" cy="22307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/>
              <a:t>hematom v okolí místa    vpichu-zduření okolí místa vpichu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místní známky zánětu   (</a:t>
            </a:r>
            <a:r>
              <a:rPr lang="cs-CZ" sz="2400" dirty="0" err="1"/>
              <a:t>calor</a:t>
            </a:r>
            <a:r>
              <a:rPr lang="cs-CZ" sz="2400" dirty="0"/>
              <a:t>, </a:t>
            </a:r>
            <a:r>
              <a:rPr lang="cs-CZ" sz="2400" dirty="0" err="1"/>
              <a:t>rubor</a:t>
            </a:r>
            <a:r>
              <a:rPr lang="cs-CZ" sz="2400" dirty="0"/>
              <a:t>, tumor, </a:t>
            </a:r>
            <a:r>
              <a:rPr lang="cs-CZ" sz="2400" dirty="0" err="1"/>
              <a:t>dolor</a:t>
            </a:r>
            <a:r>
              <a:rPr lang="cs-CZ" sz="2400" dirty="0"/>
              <a:t>,   </a:t>
            </a:r>
            <a:r>
              <a:rPr lang="cs-CZ" sz="2400" dirty="0" err="1"/>
              <a:t>functio</a:t>
            </a:r>
            <a:r>
              <a:rPr lang="cs-CZ" sz="2400" dirty="0"/>
              <a:t> </a:t>
            </a:r>
            <a:r>
              <a:rPr lang="cs-CZ" sz="2400" dirty="0" err="1"/>
              <a:t>laesae</a:t>
            </a:r>
            <a:r>
              <a:rPr lang="cs-CZ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dušnost, pruritus, zvýšená tělesná teplota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EC36D3-4929-4A93-A39C-A5908FDE9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4C638F-FB0B-4F18-91E4-1871C66D1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F202EEC-547D-4089-85DD-D5694330AB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1129977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problém</a:t>
            </a:r>
            <a:r>
              <a:rPr lang="cs-CZ" sz="2800" dirty="0"/>
              <a:t> 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CC6500-CBE4-4B6C-BEB1-0FCAE03F83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237" y="1099069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projev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C5A7B62-13D1-4998-B6CC-2F49FEACFE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9270" y="991069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péče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60F49CBF-8B3B-47B7-B985-A0AA83BFE6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89191" y="1435481"/>
            <a:ext cx="3311525" cy="2786632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cap="small" dirty="0"/>
              <a:t>propíchnutí cévy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cap="small" dirty="0"/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cs-CZ" altLang="cs-CZ" cap="small" dirty="0"/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cap="small" dirty="0"/>
              <a:t>prasknutí stěny cévy(</a:t>
            </a:r>
            <a:r>
              <a:rPr lang="cs-CZ" altLang="cs-CZ" cap="small" dirty="0" err="1"/>
              <a:t>paravenózní</a:t>
            </a:r>
            <a:r>
              <a:rPr lang="cs-CZ" altLang="cs-CZ" cap="small" dirty="0"/>
              <a:t> podání</a:t>
            </a:r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cap="small" dirty="0"/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endParaRPr lang="cs-CZ" altLang="cs-CZ" cap="small" dirty="0"/>
          </a:p>
          <a:p>
            <a:pPr marL="285750" lvl="0" indent="-28575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altLang="cs-CZ" cap="small" dirty="0"/>
              <a:t>alergická reakce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22044B96-B248-4E5C-B1E4-2C2D01FD65C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59999" y="1435480"/>
            <a:ext cx="3311525" cy="22307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sterilní ošetření místa  vpichu, přiložení obkladu, výběr jiného místa vpichu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sterilní ošetření místa vpichu, přiložení obkladu, výběr jiného místa vpichu, dále dle ordinace lékaře, závažnost se liší dle aplikovaného léku </a:t>
            </a:r>
            <a:r>
              <a:rPr lang="cs-CZ" sz="2000" dirty="0" err="1"/>
              <a:t>i.v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přerušení aplikace infuze, lékař rozhodne o dalším postupu (antihistaminika)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68F2E9AD-06C7-4E09-91CF-1457D31F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54800"/>
            <a:ext cx="10753200" cy="451576"/>
          </a:xfrm>
        </p:spPr>
        <p:txBody>
          <a:bodyPr/>
          <a:lstStyle/>
          <a:p>
            <a:r>
              <a:rPr lang="cs-CZ" dirty="0"/>
              <a:t>Komplikace infuze</a:t>
            </a:r>
          </a:p>
        </p:txBody>
      </p:sp>
    </p:spTree>
    <p:extLst>
      <p:ext uri="{BB962C8B-B14F-4D97-AF65-F5344CB8AC3E}">
        <p14:creationId xmlns:p14="http://schemas.microsoft.com/office/powerpoint/2010/main" val="332948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F85CB-2C32-4DEB-8155-E57FD5CCC7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9DABCC-6526-44F4-8E87-3DDD7E7FF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5DA8AF-C295-4556-B3DB-0EE727D806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Infuze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7AFFD3-4364-4937-A776-BFD70A9A5D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400" dirty="0"/>
              <a:t>Mgr. et Mgr. Andrea Menšíková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04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3DA029B2-902D-4D2F-A686-BEEBE738A6A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74595" y="1435481"/>
            <a:ext cx="3311525" cy="22307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zduření okolí místa vpichu- místní známky zánětu   (</a:t>
            </a:r>
            <a:r>
              <a:rPr lang="cs-CZ" sz="2000" dirty="0" err="1"/>
              <a:t>calor</a:t>
            </a:r>
            <a:r>
              <a:rPr lang="cs-CZ" sz="2000" dirty="0"/>
              <a:t>, </a:t>
            </a:r>
            <a:r>
              <a:rPr lang="cs-CZ" sz="2000" dirty="0" err="1"/>
              <a:t>rubor</a:t>
            </a:r>
            <a:r>
              <a:rPr lang="cs-CZ" sz="2000" dirty="0"/>
              <a:t>, tumor, </a:t>
            </a:r>
            <a:r>
              <a:rPr lang="cs-CZ" sz="2000" dirty="0" err="1"/>
              <a:t>dolor</a:t>
            </a:r>
            <a:r>
              <a:rPr lang="cs-CZ" sz="2000" dirty="0"/>
              <a:t>,     </a:t>
            </a:r>
            <a:r>
              <a:rPr lang="cs-CZ" sz="2000" dirty="0" err="1"/>
              <a:t>functio</a:t>
            </a:r>
            <a:r>
              <a:rPr lang="cs-CZ" sz="2000" dirty="0"/>
              <a:t> </a:t>
            </a:r>
            <a:r>
              <a:rPr lang="cs-CZ" sz="2000" dirty="0" err="1"/>
              <a:t>laesae</a:t>
            </a:r>
            <a:r>
              <a:rPr lang="cs-CZ" sz="2000" dirty="0"/>
              <a:t>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dušnost, cyanóza, příznaky šokového stavu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dušnost, cyanóza, příznaky šokového stavu</a:t>
            </a:r>
          </a:p>
          <a:p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CEC36D3-4929-4A93-A39C-A5908FDE96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Katedra ošetřovatelství a porodní asistence, LF MU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4C638F-FB0B-4F18-91E4-1871C66D1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2F202EEC-547D-4089-85DD-D5694330AB8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000" y="1129977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problém</a:t>
            </a:r>
            <a:r>
              <a:rPr lang="cs-CZ" sz="2800" dirty="0"/>
              <a:t> 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36CC6500-CBE4-4B6C-BEB1-0FCAE03F83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237" y="1099069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projev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1C5A7B62-13D1-4998-B6CC-2F49FEACFE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79270" y="991069"/>
            <a:ext cx="3311525" cy="216000"/>
          </a:xfrm>
        </p:spPr>
        <p:txBody>
          <a:bodyPr/>
          <a:lstStyle/>
          <a:p>
            <a:r>
              <a:rPr lang="cs-CZ" sz="2800" dirty="0">
                <a:solidFill>
                  <a:srgbClr val="0000DC"/>
                </a:solidFill>
              </a:rPr>
              <a:t>péče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60F49CBF-8B3B-47B7-B985-A0AA83BFE6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89191" y="1435481"/>
            <a:ext cx="3311525" cy="27866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ZANESENÍ INFEKCE, PYRETICKÁ REAKCE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VZDUCHOVÁ, TUKOVÁ EMBOLIE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PŘETÍŽENÍ KARDIOVASKULÁRNÍHO  SYSTÉMU</a:t>
            </a:r>
          </a:p>
          <a:p>
            <a:endParaRPr lang="cs-CZ" dirty="0"/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22044B96-B248-4E5C-B1E4-2C2D01FD65C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59999" y="1435480"/>
            <a:ext cx="3311525" cy="223071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přerušení aplikace infuze , lékař rozhodne o dalším postupu (antipyretika, antibiotika)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vitální indikace – ohrožení  života, zahájení KPCR dle   stavu nemocného, lékař rozhodne o dalším   postupu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vitální indikace – ohrožení života, zahájení KPCR dle   stavu nemocného, lékař rozhodne o dalším postupu</a:t>
            </a:r>
          </a:p>
          <a:p>
            <a:endParaRPr lang="cs-CZ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68F2E9AD-06C7-4E09-91CF-1457D31F0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54800"/>
            <a:ext cx="10753200" cy="451576"/>
          </a:xfrm>
        </p:spPr>
        <p:txBody>
          <a:bodyPr/>
          <a:lstStyle/>
          <a:p>
            <a:r>
              <a:rPr lang="cs-CZ" dirty="0"/>
              <a:t>Komplikace infuze</a:t>
            </a:r>
          </a:p>
        </p:txBody>
      </p:sp>
    </p:spTree>
    <p:extLst>
      <p:ext uri="{BB962C8B-B14F-4D97-AF65-F5344CB8AC3E}">
        <p14:creationId xmlns:p14="http://schemas.microsoft.com/office/powerpoint/2010/main" val="1830924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37F221-D7BB-49F6-8679-761E1CEC0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E7FE4-F42F-46C0-B38D-36FA3C3B5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5FF11F-65EB-4ACB-B796-C5578C6B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Využití dalších pomůcek při aplikaci infuze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D070C58-94BB-448D-9567-35ECA4B97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Infuzní pumpy</a:t>
            </a:r>
          </a:p>
          <a:p>
            <a:r>
              <a:rPr lang="cs-CZ" altLang="cs-CZ" dirty="0"/>
              <a:t>Dávkovače – </a:t>
            </a:r>
            <a:r>
              <a:rPr lang="cs-CZ" altLang="cs-CZ" dirty="0" err="1"/>
              <a:t>injektomaty</a:t>
            </a:r>
            <a:endParaRPr lang="cs-CZ" altLang="cs-CZ" dirty="0"/>
          </a:p>
          <a:p>
            <a:r>
              <a:rPr lang="cs-CZ" altLang="cs-CZ" dirty="0"/>
              <a:t>Přetlaková infuze</a:t>
            </a:r>
          </a:p>
          <a:p>
            <a:r>
              <a:rPr lang="cs-CZ" altLang="cs-CZ" dirty="0"/>
              <a:t>Využití infuzní kanyly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98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57A330-8840-4D87-AD71-6E05D9776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C26881-DCDC-4E29-9CDE-F2B0B0975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043C21-2AA7-41FB-9638-6D5B4EEA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Infuzní pumpy</a:t>
            </a:r>
          </a:p>
        </p:txBody>
      </p:sp>
      <p:pic>
        <p:nvPicPr>
          <p:cNvPr id="6" name="Picture 11" descr="Infúzní pumpa">
            <a:extLst>
              <a:ext uri="{FF2B5EF4-FFF2-40B4-BE49-F238E27FC236}">
                <a16:creationId xmlns:a16="http://schemas.microsoft.com/office/drawing/2014/main" id="{DCB45F71-B36B-4DEE-87C2-59F5A982B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1608378"/>
            <a:ext cx="2171700" cy="38100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obrázek produktu. Kliknutím zavřete">
            <a:extLst>
              <a:ext uri="{FF2B5EF4-FFF2-40B4-BE49-F238E27FC236}">
                <a16:creationId xmlns:a16="http://schemas.microsoft.com/office/drawing/2014/main" id="{14A4A37B-C5E6-4ED8-BAD3-A829E6865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69" y="1994141"/>
            <a:ext cx="4922825" cy="3424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fuzní pumpa 2P">
            <a:extLst>
              <a:ext uri="{FF2B5EF4-FFF2-40B4-BE49-F238E27FC236}">
                <a16:creationId xmlns:a16="http://schemas.microsoft.com/office/drawing/2014/main" id="{2C2A7F90-3BFF-49DB-BBC8-EF8BA8E41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955" y="1819515"/>
            <a:ext cx="1891374" cy="3598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41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FB8BCE-2084-4824-A2C2-4DFE63C893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E52BDC-B186-4009-B1AE-E8A4C8550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1DEBBF-F894-43CA-9548-8CB3B3C5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Infuzní pumpy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76F5279-3311-4298-A5B7-689659C7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slouží k přesnější regulaci dávky infuze</a:t>
            </a:r>
          </a:p>
          <a:p>
            <a:r>
              <a:rPr lang="cs-CZ" altLang="cs-CZ" dirty="0"/>
              <a:t>podávají intravenózně tekutiny vytvářením pozitivního tlaku na hadičku nebo na tekutinu. </a:t>
            </a:r>
          </a:p>
          <a:p>
            <a:r>
              <a:rPr lang="cs-CZ" altLang="cs-CZ" dirty="0"/>
              <a:t>pokud není průtok tekutiny omezený, vyrovnává se tlak vytvářený pumpou  tlaku gravitace. </a:t>
            </a:r>
          </a:p>
          <a:p>
            <a:r>
              <a:rPr lang="cs-CZ" altLang="cs-CZ" dirty="0"/>
              <a:t>při omezení průtoku (venózní odpor) pumpa (dávkovač) udržuje průtok tekutiny vyšším tlakem.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374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1B5D09-3849-4AC1-A5BC-9FABB0382F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F0FA61-93B1-4570-8EE1-AF5300A0C3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1C5122-CB5D-42E4-8176-A3DCAE2A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Vybavení infuzní pumpy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57AA43-A411-4106-86D1-43FB99BDC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alarmy: vizuální, zvukové</a:t>
            </a:r>
          </a:p>
          <a:p>
            <a:pPr>
              <a:defRPr/>
            </a:pPr>
            <a:r>
              <a:rPr lang="cs-CZ" altLang="cs-CZ" sz="2400" dirty="0"/>
              <a:t>měřidla: množství podané tekutiny, objem, který je ještě třeba podat</a:t>
            </a:r>
          </a:p>
          <a:p>
            <a:pPr>
              <a:defRPr/>
            </a:pPr>
            <a:r>
              <a:rPr lang="cs-CZ" altLang="cs-CZ" sz="2400" dirty="0"/>
              <a:t>nastavování rychlosti průtoku: počet ml/h</a:t>
            </a:r>
          </a:p>
          <a:p>
            <a:pPr>
              <a:defRPr/>
            </a:pPr>
            <a:r>
              <a:rPr lang="cs-CZ" altLang="cs-CZ" sz="2400" dirty="0"/>
              <a:t>detektor kapek: fotoelektrické zařízení umístěné na komůrce, registruje tvorbu kapek  a spustí alarm, pokud se kapky netvoří (dokapala infuze, ucpaná cesta)</a:t>
            </a:r>
          </a:p>
          <a:p>
            <a:pPr>
              <a:defRPr/>
            </a:pPr>
            <a:r>
              <a:rPr lang="cs-CZ" altLang="cs-CZ" sz="2400" dirty="0"/>
              <a:t>detektor vzduchu: zapne alarm, když se vyskytne v hadičkách vzduch</a:t>
            </a:r>
          </a:p>
          <a:p>
            <a:pPr>
              <a:defRPr/>
            </a:pPr>
            <a:r>
              <a:rPr lang="cs-CZ" altLang="cs-CZ" sz="2400" dirty="0"/>
              <a:t>detektor okluze: když tlak infuze stoupne na určitou hodnotu, spustí se alarm</a:t>
            </a:r>
          </a:p>
          <a:p>
            <a:pPr>
              <a:defRPr/>
            </a:pPr>
            <a:r>
              <a:rPr lang="cs-CZ" altLang="cs-CZ" sz="2400" dirty="0"/>
              <a:t>baterie: pokud jsou nabité vydrží bez elektrické sítě 1 – 4 hodiny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614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D1CC85-0BE1-46DC-8005-37CECAF98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D8C15B-02F7-4BBB-91E8-BA293A3A8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614C17-2840-412A-A2C8-7047F70EA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Dávkovače - </a:t>
            </a:r>
            <a:r>
              <a:rPr lang="cs-CZ" altLang="cs-CZ" dirty="0" err="1"/>
              <a:t>injektomaty</a:t>
            </a:r>
            <a:endParaRPr lang="cs-CZ" dirty="0"/>
          </a:p>
        </p:txBody>
      </p:sp>
      <p:pic>
        <p:nvPicPr>
          <p:cNvPr id="6" name="Picture 4" descr="http://drk-lahde.de/rettungsdienstdateien/ausstattung/fotos/injektomat%20Kopie.gif">
            <a:extLst>
              <a:ext uri="{FF2B5EF4-FFF2-40B4-BE49-F238E27FC236}">
                <a16:creationId xmlns:a16="http://schemas.microsoft.com/office/drawing/2014/main" id="{CDF8D28A-6E90-4E52-967F-6F27DE1691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439878"/>
            <a:ext cx="5006130" cy="22599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ttp://drk-lahde.de/rettungsdienstdateien/ausstattung/fotos/perfusor.gif">
            <a:extLst>
              <a:ext uri="{FF2B5EF4-FFF2-40B4-BE49-F238E27FC236}">
                <a16:creationId xmlns:a16="http://schemas.microsoft.com/office/drawing/2014/main" id="{31C2FC6E-3979-46B5-AC42-042E693D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62" y="3968090"/>
            <a:ext cx="4054334" cy="22599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hesto-med.de/secure2/pics/image033.jpg">
            <a:extLst>
              <a:ext uri="{FF2B5EF4-FFF2-40B4-BE49-F238E27FC236}">
                <a16:creationId xmlns:a16="http://schemas.microsoft.com/office/drawing/2014/main" id="{AF5828A1-DC1D-4D50-AAFC-621557C18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2" y="1295269"/>
            <a:ext cx="4193311" cy="240451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7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C7B1B5-EA0C-48EF-A990-02DF29A1C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E162C8-5132-400B-8CF6-23A59819BE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B677BD-C68E-40A2-9950-35B846B4B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Dávkovače - </a:t>
            </a:r>
            <a:r>
              <a:rPr lang="cs-CZ" altLang="cs-CZ" dirty="0" err="1"/>
              <a:t>injektomaty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03906E0-4928-4985-919D-7E6B2DE95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dirty="0"/>
              <a:t>podání menšího množství roztoku – ve stříkačkách</a:t>
            </a:r>
          </a:p>
          <a:p>
            <a:pPr lvl="1"/>
            <a:r>
              <a:rPr lang="cs-CZ" altLang="cs-CZ" sz="2400" dirty="0"/>
              <a:t>jednorázově (Antitrombin III…)</a:t>
            </a:r>
          </a:p>
          <a:p>
            <a:pPr lvl="1"/>
            <a:r>
              <a:rPr lang="cs-CZ" altLang="cs-CZ" sz="2400" dirty="0"/>
              <a:t>kontinuálně (tlumení, Heparin, </a:t>
            </a:r>
            <a:r>
              <a:rPr lang="cs-CZ" altLang="cs-CZ" sz="2400" dirty="0" err="1"/>
              <a:t>KCl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NaCl</a:t>
            </a:r>
            <a:r>
              <a:rPr lang="cs-CZ" altLang="cs-CZ" sz="2400" dirty="0"/>
              <a:t> 10%….)</a:t>
            </a:r>
          </a:p>
          <a:p>
            <a:pPr lvl="1"/>
            <a:r>
              <a:rPr lang="cs-CZ" altLang="cs-CZ" sz="2400" dirty="0"/>
              <a:t>bolus  (podání určeného většího množství roztoku za krátký čas) např. pacientovi kape kontinuálně sedativum - tlumení 5ml/h – cílem je, aby pacient byl v umělém spánku – pacient se začne probouzet,  Lékař tedy  naordinuje 5ml bolus – sestra podá 5ml - Pacient usne – pouze pověřená sestra!!!) 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945402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1CF22EB-BC14-4E66-AA5F-E39FBC4122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DFB0D8-BDD8-4A35-9465-4A50E396A9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13E260-3014-45C0-8AD8-8367138F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Přetlaková infuze</a:t>
            </a:r>
          </a:p>
        </p:txBody>
      </p:sp>
      <p:pic>
        <p:nvPicPr>
          <p:cNvPr id="6" name="Picture 4" descr="f0_2">
            <a:extLst>
              <a:ext uri="{FF2B5EF4-FFF2-40B4-BE49-F238E27FC236}">
                <a16:creationId xmlns:a16="http://schemas.microsoft.com/office/drawing/2014/main" id="{C8A028B9-1863-4FD9-8068-2B218D8D65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00" y="1601102"/>
            <a:ext cx="3182144" cy="3857144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VÃ½sledek obrÃ¡zku pro infuze s pÅetlakovou manÅ¾etou">
            <a:extLst>
              <a:ext uri="{FF2B5EF4-FFF2-40B4-BE49-F238E27FC236}">
                <a16:creationId xmlns:a16="http://schemas.microsoft.com/office/drawing/2014/main" id="{CA698F88-680A-4DD5-AB93-DC34DE85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44" y="2823552"/>
            <a:ext cx="3509708" cy="26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Ã½sledek obrÃ¡zku pro infuze s pÅetlakovou manÅ¾etou">
            <a:extLst>
              <a:ext uri="{FF2B5EF4-FFF2-40B4-BE49-F238E27FC236}">
                <a16:creationId xmlns:a16="http://schemas.microsoft.com/office/drawing/2014/main" id="{DC84320F-B23D-4C66-B706-7D46E480A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52" y="720000"/>
            <a:ext cx="3075615" cy="477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41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369E718-1D46-4208-9417-C1C69A88C0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1333B1-B358-4945-9FF1-E273C87A4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C24332-1B3C-4B2B-8CBC-D2A20D178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Přetlaková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76B3675-3DE3-41F0-93AD-6726CCEA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při nutnosti vpravit do organismu  léčebnou, nebo výživnou látku rychle, během několika minut</a:t>
            </a:r>
          </a:p>
          <a:p>
            <a:r>
              <a:rPr lang="cs-CZ" altLang="cs-CZ" u="sng" dirty="0"/>
              <a:t>lze využít:</a:t>
            </a:r>
          </a:p>
          <a:p>
            <a:pPr>
              <a:buFontTx/>
              <a:buChar char="-"/>
            </a:pPr>
            <a:r>
              <a:rPr lang="cs-CZ" altLang="cs-CZ" dirty="0"/>
              <a:t>manžetu pro aplikaci přetlakem </a:t>
            </a:r>
          </a:p>
          <a:p>
            <a:pPr>
              <a:buFontTx/>
              <a:buChar char="-"/>
            </a:pPr>
            <a:r>
              <a:rPr lang="cs-CZ" altLang="cs-CZ" dirty="0"/>
              <a:t>infuzní pumpu, injektovat</a:t>
            </a:r>
          </a:p>
          <a:p>
            <a:pPr>
              <a:buFontTx/>
              <a:buChar char="-"/>
            </a:pPr>
            <a:r>
              <a:rPr lang="cs-CZ" altLang="cs-CZ" dirty="0"/>
              <a:t>vložit vak pod nemocného</a:t>
            </a:r>
          </a:p>
          <a:p>
            <a:pPr>
              <a:buNone/>
            </a:pPr>
            <a:endParaRPr lang="cs-CZ" altLang="cs-CZ" dirty="0"/>
          </a:p>
          <a:p>
            <a:pPr>
              <a:buNone/>
            </a:pPr>
            <a:r>
              <a:rPr lang="cs-CZ" altLang="cs-CZ" dirty="0"/>
              <a:t>POZOR!!! Častá komplikace PŘETÍŽENÍ KARDIOVASKULÁRNÍHO SYSTÉMU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78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5E27F9A-33DB-4F73-8DE4-88C07D652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735C0D-4C8D-4C0A-9CE4-B845275CD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1F6CEA-6890-4998-90A8-347F3CD4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podání rychlosti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8A07DB2-B8F4-43C3-87B7-15F430024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důležitou úlohou sestry je regulace průtoku infuze. Lékař předepisuje jak dlouho má infuze kapat </a:t>
            </a:r>
          </a:p>
          <a:p>
            <a:r>
              <a:rPr lang="cs-CZ" altLang="cs-CZ" dirty="0"/>
              <a:t>za vypočítání a za správnou regulaci je zodpovědná sestra</a:t>
            </a:r>
          </a:p>
          <a:p>
            <a:r>
              <a:rPr lang="cs-CZ" altLang="cs-CZ" dirty="0"/>
              <a:t>je tedy třeba vypočítat, kolik ml bude kapat za 1 hodinu </a:t>
            </a:r>
          </a:p>
          <a:p>
            <a:endParaRPr lang="cs-CZ" altLang="cs-CZ" dirty="0"/>
          </a:p>
          <a:p>
            <a:r>
              <a:rPr lang="cs-CZ" altLang="cs-CZ" dirty="0"/>
              <a:t>např. 3 000/24 hod. </a:t>
            </a:r>
          </a:p>
          <a:p>
            <a:r>
              <a:rPr lang="cs-CZ" altLang="cs-CZ" dirty="0">
                <a:solidFill>
                  <a:srgbClr val="0000DC"/>
                </a:solidFill>
              </a:rPr>
              <a:t>3 000 : 24 =125ml/h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9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E3ADC0-0E20-49E0-ABB1-C929B23D54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C3DB8-0464-4F21-9FD3-48FAF48C9E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95E660-3903-4320-90C3-BDEE00C7419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>
                <a:solidFill>
                  <a:srgbClr val="0000DC"/>
                </a:solidFill>
              </a:rPr>
              <a:t>Infuze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D99748A-8B9B-4580-B391-8D135D07E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0062"/>
            <a:ext cx="7297565" cy="4139998"/>
          </a:xfrm>
        </p:spPr>
        <p:txBody>
          <a:bodyPr/>
          <a:lstStyle/>
          <a:p>
            <a:r>
              <a:rPr lang="cs-CZ" altLang="cs-CZ" dirty="0"/>
              <a:t>vpravení tekutiny do organismu parenterální (jinou než trávicí) cestou</a:t>
            </a:r>
          </a:p>
          <a:p>
            <a:r>
              <a:rPr lang="cs-CZ" altLang="cs-CZ" dirty="0"/>
              <a:t>nejčastěji se podává intravenózně, méně často se podává subkutánně</a:t>
            </a:r>
          </a:p>
          <a:p>
            <a:r>
              <a:rPr lang="cs-CZ" altLang="cs-CZ" dirty="0"/>
              <a:t>předepisuje jí lékař (u dětí také podává)</a:t>
            </a:r>
          </a:p>
          <a:p>
            <a:r>
              <a:rPr lang="cs-CZ" altLang="cs-CZ" dirty="0"/>
              <a:t>pověřená sestra je zodpovědná za správnou přípravu, aplikaci a udržení</a:t>
            </a:r>
          </a:p>
          <a:p>
            <a:pPr lvl="1"/>
            <a:endParaRPr lang="cs-CZ" dirty="0"/>
          </a:p>
        </p:txBody>
      </p:sp>
      <p:pic>
        <p:nvPicPr>
          <p:cNvPr id="7" name="Picture 2" descr="VÃ½sledek obrÃ¡zku pro aplikace infuze">
            <a:extLst>
              <a:ext uri="{FF2B5EF4-FFF2-40B4-BE49-F238E27FC236}">
                <a16:creationId xmlns:a16="http://schemas.microsoft.com/office/drawing/2014/main" id="{AE0B9E13-1CC0-49B3-8AF3-D2D45D9C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479" y="720000"/>
            <a:ext cx="3307521" cy="52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2223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6CCFDC-8F55-42E8-9104-9047494765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1A8F8A-635B-4C71-A5E5-CF44C9273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0B365D-D3EF-4576-85B6-E979C354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podání rychlosti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F19319D-DA39-48E7-AC97-A80776D9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2976"/>
            <a:ext cx="10753200" cy="4139998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možnost využití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infuzní pumpy – nastavení počtu ml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nemá-li sestra pumpu k dispozici, musí znát tzv. kapkový faktor. (tento faktor je na každém infuzním setu a znamená – kolik kapek roztoku tvoří 1ml)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Příklad pro výpočet: </a:t>
            </a:r>
          </a:p>
          <a:p>
            <a:pPr marL="0" indent="0">
              <a:buNone/>
              <a:defRPr/>
            </a:pPr>
            <a:r>
              <a:rPr lang="cs-CZ" altLang="cs-CZ" u="sng" dirty="0">
                <a:solidFill>
                  <a:srgbClr val="0000DC"/>
                </a:solidFill>
              </a:rPr>
              <a:t>Počet kapek/min = objem infuze x kapkový faktor</a:t>
            </a:r>
          </a:p>
          <a:p>
            <a:pPr marL="0" indent="0">
              <a:buNone/>
              <a:defRPr/>
            </a:pPr>
            <a:r>
              <a:rPr lang="cs-CZ" altLang="cs-CZ" dirty="0">
                <a:solidFill>
                  <a:srgbClr val="0000DC"/>
                </a:solidFill>
              </a:rPr>
              <a:t>            celkový čas podání infuze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34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F4BAAC-A0FF-4FAB-812B-5299331E55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1259F3-A8C2-421B-B486-D1A07E4F5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F1DCDF-DC1A-49FC-B654-35596EF0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podání rychlosti infuze</a:t>
            </a:r>
          </a:p>
        </p:txBody>
      </p:sp>
      <p:pic>
        <p:nvPicPr>
          <p:cNvPr id="6" name="Picture 2" descr="VÃ½poÄet rychlosti">
            <a:extLst>
              <a:ext uri="{FF2B5EF4-FFF2-40B4-BE49-F238E27FC236}">
                <a16:creationId xmlns:a16="http://schemas.microsoft.com/office/drawing/2014/main" id="{1E0E22CD-46DC-4745-8D48-FE9A423AE6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66" y="1252327"/>
            <a:ext cx="7028268" cy="48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19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EF675F-2107-4E99-AED6-639B751548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54CFC3-93F0-498F-A8C7-C4DD6F9A8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722488-C910-47B1-82E7-4AC439F1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Kapkový faktor</a:t>
            </a:r>
          </a:p>
        </p:txBody>
      </p:sp>
      <p:pic>
        <p:nvPicPr>
          <p:cNvPr id="6" name="Picture 2" descr="VyznaÄenÃ­ kapkovÃ©ho indexu aÂ velikosti pÃ³rÅ¯ sÃ­tka uÂ transfuznÃ­ soupravy">
            <a:extLst>
              <a:ext uri="{FF2B5EF4-FFF2-40B4-BE49-F238E27FC236}">
                <a16:creationId xmlns:a16="http://schemas.microsoft.com/office/drawing/2014/main" id="{8F9110C8-E28A-4069-BB25-BF4E2A8F3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27" y="245017"/>
            <a:ext cx="4419737" cy="58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93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B84854-59B6-467B-AD26-2B4BC5F3B9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2B2644-3951-4312-8839-1FFC64B48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601D0A-EDC8-4F82-91B0-4E5DD3A81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779900F-EE2C-4972-8820-6F346AA93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</a:rPr>
              <a:t>Beharková</a:t>
            </a:r>
            <a:r>
              <a:rPr lang="cs-CZ" altLang="cs-CZ" dirty="0">
                <a:solidFill>
                  <a:prstClr val="black"/>
                </a:solidFill>
              </a:rPr>
              <a:t>, N., Soldánová, D. Základy ošetřovatelských postupů a intervencí. 2. vyd.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Brno, Masarykova univerzita 2019. </a:t>
            </a:r>
            <a:r>
              <a:rPr lang="cs-CZ" u="sng" dirty="0">
                <a:solidFill>
                  <a:prstClr val="black"/>
                </a:solidFill>
                <a:hlinkClick r:id="rId2"/>
              </a:rPr>
              <a:t>https://is.muni.cz/elportal/?id=1496062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 err="1">
                <a:solidFill>
                  <a:prstClr val="black"/>
                </a:solidFill>
              </a:rPr>
              <a:t>Beharková</a:t>
            </a:r>
            <a:r>
              <a:rPr lang="cs-CZ" altLang="cs-CZ" dirty="0">
                <a:solidFill>
                  <a:prstClr val="black"/>
                </a:solidFill>
              </a:rPr>
              <a:t>, N., Soldánová, D. Základy ošetřovatelských postupů a intervencí. </a:t>
            </a:r>
            <a:r>
              <a:rPr lang="cs-CZ" altLang="cs-CZ" dirty="0" err="1">
                <a:solidFill>
                  <a:prstClr val="black"/>
                </a:solidFill>
              </a:rPr>
              <a:t>Elportál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err="1">
                <a:solidFill>
                  <a:prstClr val="black"/>
                </a:solidFill>
              </a:rPr>
              <a:t>brno</a:t>
            </a:r>
            <a:r>
              <a:rPr lang="cs-CZ" altLang="cs-CZ" dirty="0">
                <a:solidFill>
                  <a:prstClr val="black"/>
                </a:solidFill>
              </a:rPr>
              <a:t>, Masarykova univerzita 2016. </a:t>
            </a:r>
            <a:r>
              <a:rPr lang="cs-CZ" dirty="0">
                <a:solidFill>
                  <a:prstClr val="black"/>
                </a:solidFill>
                <a:hlinkClick r:id="rId3"/>
              </a:rPr>
              <a:t>http://is.muni.cz/elportal/?id=1364079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</a:pPr>
            <a:r>
              <a:rPr lang="cs-CZ" altLang="cs-CZ" dirty="0">
                <a:solidFill>
                  <a:prstClr val="black"/>
                </a:solidFill>
              </a:rPr>
              <a:t>Pokorná, A., Komínková, A. : Ošetřovatelské postupy založené na důkazech. 2. díl. Brno, Masarykova univerzita 2014.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15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236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5F11C5-78CE-43B6-9BC3-926F5E1DF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5257A4-606D-48E2-8BCC-ACF83A3DB5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5409EA-5D28-4899-9203-3607C1919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Účel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7E7CFC-34E7-4824-8644-03FC12E4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cs-CZ" altLang="cs-CZ" dirty="0"/>
              <a:t>- diagnostický</a:t>
            </a:r>
          </a:p>
          <a:p>
            <a:pPr>
              <a:buNone/>
              <a:defRPr/>
            </a:pPr>
            <a:r>
              <a:rPr lang="cs-CZ" altLang="cs-CZ" dirty="0"/>
              <a:t>- terapeutický:</a:t>
            </a:r>
          </a:p>
          <a:p>
            <a:pPr lvl="1">
              <a:defRPr/>
            </a:pPr>
            <a:r>
              <a:rPr lang="cs-CZ" altLang="cs-CZ" sz="2400" dirty="0"/>
              <a:t>udržení nebo vyrovnání vodní a elektrolytové rovnováhy</a:t>
            </a:r>
          </a:p>
          <a:p>
            <a:pPr lvl="1">
              <a:defRPr/>
            </a:pPr>
            <a:r>
              <a:rPr lang="cs-CZ" altLang="cs-CZ" sz="2400" dirty="0"/>
              <a:t>dodání minerálů </a:t>
            </a:r>
          </a:p>
          <a:p>
            <a:pPr lvl="1">
              <a:defRPr/>
            </a:pPr>
            <a:r>
              <a:rPr lang="cs-CZ" altLang="cs-CZ" sz="2400" dirty="0"/>
              <a:t>zabezpečení energetické potřeby organismu (dodání glukózy)</a:t>
            </a:r>
          </a:p>
          <a:p>
            <a:pPr lvl="1">
              <a:defRPr/>
            </a:pPr>
            <a:r>
              <a:rPr lang="cs-CZ" altLang="cs-CZ" sz="2400" dirty="0"/>
              <a:t>úprava acidobazické rovnováhy </a:t>
            </a:r>
          </a:p>
          <a:p>
            <a:pPr lvl="1">
              <a:defRPr/>
            </a:pPr>
            <a:r>
              <a:rPr lang="cs-CZ" altLang="cs-CZ" sz="2400" dirty="0"/>
              <a:t> zajištění dostatečného objemu cirkulující tekutiny </a:t>
            </a:r>
          </a:p>
          <a:p>
            <a:pPr lvl="1">
              <a:defRPr/>
            </a:pPr>
            <a:r>
              <a:rPr lang="cs-CZ" altLang="cs-CZ" sz="2400" dirty="0"/>
              <a:t>zabezpečení dodávky vitamínů a léků rozpustných ve vodě </a:t>
            </a:r>
          </a:p>
          <a:p>
            <a:pPr lvl="1">
              <a:defRPr/>
            </a:pPr>
            <a:r>
              <a:rPr lang="cs-CZ" altLang="cs-CZ" sz="2400" dirty="0"/>
              <a:t>vytvoření způsobu na rychlé podání léků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795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B52FC64-81B6-480E-ADEA-67246BB33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40CBB2-A0F8-4141-9EB2-45DA00C2F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C28640-5803-4D21-B198-50B09612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Indikace infuze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9FEB25F-CAD2-42EB-BD89-3017A8CC6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nadměrná ztráta tekutin</a:t>
            </a:r>
          </a:p>
          <a:p>
            <a:r>
              <a:rPr lang="cs-CZ" altLang="cs-CZ" dirty="0"/>
              <a:t>omezený příjem potravy (bezvědomí, obstrukce GIT /jícen/, atrézie aj.)</a:t>
            </a:r>
          </a:p>
          <a:p>
            <a:r>
              <a:rPr lang="cs-CZ" altLang="cs-CZ" dirty="0"/>
              <a:t>ztráta krve (operace, úraz, profylaxe šoku)</a:t>
            </a:r>
          </a:p>
          <a:p>
            <a:r>
              <a:rPr lang="cs-CZ" altLang="cs-CZ" dirty="0"/>
              <a:t>popáleniny</a:t>
            </a:r>
          </a:p>
          <a:p>
            <a:r>
              <a:rPr lang="cs-CZ" altLang="cs-CZ" dirty="0"/>
              <a:t>nutnost udržení hladiny určitého léku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02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ACB1DF-1BB5-40CB-8625-62FFB3D8A6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30EE52-29A5-491E-AF0C-2A12BC807B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41EF49-463A-490A-8BA9-ADEF1A848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Místa aplikace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3345DC5-EFAD-4EF5-983E-D192A152F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periferní vstupy 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basilica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cephalica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mediana</a:t>
            </a:r>
            <a:r>
              <a:rPr lang="cs-CZ" dirty="0"/>
              <a:t> v loketní jamce, </a:t>
            </a:r>
            <a:r>
              <a:rPr lang="cs-CZ" dirty="0" err="1"/>
              <a:t>veny</a:t>
            </a:r>
            <a:r>
              <a:rPr lang="cs-CZ" dirty="0"/>
              <a:t> předloktí a hřbetu ruky,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saphena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(před vnitřním kotníkem na dolní končetině), </a:t>
            </a:r>
            <a:r>
              <a:rPr lang="cs-CZ" dirty="0" err="1"/>
              <a:t>veny</a:t>
            </a:r>
            <a:r>
              <a:rPr lang="cs-CZ" dirty="0"/>
              <a:t> v temenní a temporální oblasti u kojenců</a:t>
            </a:r>
          </a:p>
          <a:p>
            <a:r>
              <a:rPr lang="cs-CZ" dirty="0"/>
              <a:t>centrální katetr –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jugularis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/interna,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subclavia</a:t>
            </a:r>
            <a:r>
              <a:rPr lang="cs-CZ" dirty="0"/>
              <a:t>, </a:t>
            </a:r>
            <a:r>
              <a:rPr lang="cs-CZ" dirty="0" err="1"/>
              <a:t>vena</a:t>
            </a:r>
            <a:r>
              <a:rPr lang="cs-CZ" dirty="0"/>
              <a:t> </a:t>
            </a:r>
            <a:r>
              <a:rPr lang="cs-CZ" dirty="0" err="1"/>
              <a:t>femoralis</a:t>
            </a:r>
            <a:endParaRPr lang="cs-CZ" dirty="0"/>
          </a:p>
          <a:p>
            <a:r>
              <a:rPr lang="cs-CZ" dirty="0" err="1"/>
              <a:t>implantabilní</a:t>
            </a:r>
            <a:r>
              <a:rPr lang="cs-CZ" dirty="0"/>
              <a:t> venózní port</a:t>
            </a:r>
          </a:p>
          <a:p>
            <a:r>
              <a:rPr lang="cs-CZ" dirty="0"/>
              <a:t>podkožní podání v paliativní medicíně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9617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908ED0-0AD7-49A3-A255-E954A6EDA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79C38-3EF2-40C9-B960-D0AA057D0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7317F-B4D9-49B5-9639-3CC28B41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infuzních roztoků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51CABE-58C7-47A8-ABE7-BC67E0C37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i="1" u="sng" dirty="0"/>
              <a:t>krystaloidy</a:t>
            </a:r>
            <a:r>
              <a:rPr lang="cs-CZ" altLang="cs-CZ" dirty="0"/>
              <a:t> -  mají malé molekuly, rychle zásobují organismus vodou a elektrolyty, ale rychle odchází z krevního oběhu, jsou snadno vstřebatelné,  udržují acidobazickou  rovnováhu, upravují vodní a minerální hospodářství </a:t>
            </a:r>
          </a:p>
          <a:p>
            <a:pPr lvl="1">
              <a:defRPr/>
            </a:pPr>
            <a:r>
              <a:rPr lang="cs-CZ" altLang="cs-CZ" sz="2400" dirty="0"/>
              <a:t>Fyziologický roztok – F1/1, </a:t>
            </a:r>
            <a:r>
              <a:rPr lang="cs-CZ" altLang="cs-CZ" sz="2400" dirty="0" err="1"/>
              <a:t>Darrowův</a:t>
            </a:r>
            <a:r>
              <a:rPr lang="cs-CZ" altLang="cs-CZ" sz="2400" dirty="0"/>
              <a:t>  roztok, </a:t>
            </a:r>
            <a:r>
              <a:rPr lang="cs-CZ" altLang="cs-CZ" sz="2400" dirty="0" err="1"/>
              <a:t>Ringerův</a:t>
            </a:r>
            <a:r>
              <a:rPr lang="cs-CZ" altLang="cs-CZ" sz="2400" dirty="0"/>
              <a:t> roztok</a:t>
            </a:r>
          </a:p>
          <a:p>
            <a:pPr lvl="1">
              <a:defRPr/>
            </a:pPr>
            <a:endParaRPr lang="cs-CZ" altLang="cs-CZ" i="1" u="sng" dirty="0"/>
          </a:p>
          <a:p>
            <a:pPr>
              <a:lnSpc>
                <a:spcPct val="100000"/>
              </a:lnSpc>
              <a:defRPr/>
            </a:pPr>
            <a:r>
              <a:rPr lang="cs-CZ" altLang="cs-CZ" i="1" u="sng" dirty="0"/>
              <a:t>koloidy -</a:t>
            </a:r>
            <a:r>
              <a:rPr lang="cs-CZ" altLang="cs-CZ" dirty="0"/>
              <a:t> mají velké molekuly (jsou vysokomolekulární), proto udrží tekutinu v krevním řečišti déle než krystaloidy, použití u nemocných v šokovém stavu, při těžkých dehydratacích   </a:t>
            </a:r>
          </a:p>
          <a:p>
            <a:pPr lvl="1">
              <a:defRPr/>
            </a:pPr>
            <a:r>
              <a:rPr lang="cs-CZ" altLang="cs-CZ" sz="2400" dirty="0" err="1"/>
              <a:t>Gelifundol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Haemacel</a:t>
            </a:r>
            <a:r>
              <a:rPr lang="cs-CZ" altLang="cs-CZ" sz="2400" dirty="0"/>
              <a:t> – preparáty upravené želatinou; Dextran, </a:t>
            </a:r>
            <a:r>
              <a:rPr lang="cs-CZ" altLang="cs-CZ" sz="2400" dirty="0" err="1"/>
              <a:t>Rheodextran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5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908ED0-0AD7-49A3-A255-E954A6EDA5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379C38-3EF2-40C9-B960-D0AA057D0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7317F-B4D9-49B5-9639-3CC28B411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infuzních roztoků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651CABE-58C7-47A8-ABE7-BC67E0C37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789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cs-CZ" altLang="cs-CZ" u="sng" dirty="0"/>
              <a:t>hypotonické</a:t>
            </a:r>
            <a:r>
              <a:rPr lang="cs-CZ" altLang="cs-CZ" dirty="0"/>
              <a:t> - nižší osmotický tlak než je v krevním řečišti </a:t>
            </a:r>
          </a:p>
          <a:p>
            <a:pPr lvl="1">
              <a:defRPr/>
            </a:pPr>
            <a:r>
              <a:rPr lang="cs-CZ" sz="2400" dirty="0"/>
              <a:t>F ½</a:t>
            </a:r>
            <a:endParaRPr lang="cs-CZ" altLang="cs-CZ" sz="2400" u="sng" dirty="0"/>
          </a:p>
          <a:p>
            <a:pPr>
              <a:lnSpc>
                <a:spcPct val="100000"/>
              </a:lnSpc>
              <a:defRPr/>
            </a:pPr>
            <a:endParaRPr lang="cs-CZ" altLang="cs-CZ" u="sng" dirty="0"/>
          </a:p>
          <a:p>
            <a:pPr>
              <a:lnSpc>
                <a:spcPct val="100000"/>
              </a:lnSpc>
              <a:defRPr/>
            </a:pPr>
            <a:r>
              <a:rPr lang="cs-CZ" altLang="cs-CZ" u="sng" dirty="0"/>
              <a:t>izotonické</a:t>
            </a:r>
            <a:r>
              <a:rPr lang="cs-CZ" altLang="cs-CZ" dirty="0"/>
              <a:t> - stejný osmotický tlak než je v krevním řečišti</a:t>
            </a:r>
          </a:p>
          <a:p>
            <a:pPr lvl="1">
              <a:defRPr/>
            </a:pPr>
            <a:r>
              <a:rPr lang="pt-BR" sz="2400" dirty="0"/>
              <a:t>F 1/1, G 5%, R1/1, H1/1, Ringerfundin</a:t>
            </a:r>
            <a:endParaRPr lang="cs-CZ" altLang="cs-CZ" sz="2400" dirty="0"/>
          </a:p>
          <a:p>
            <a:pPr>
              <a:lnSpc>
                <a:spcPct val="100000"/>
              </a:lnSpc>
              <a:defRPr/>
            </a:pPr>
            <a:endParaRPr lang="cs-CZ" altLang="cs-CZ" u="sng" dirty="0"/>
          </a:p>
          <a:p>
            <a:pPr>
              <a:lnSpc>
                <a:spcPct val="100000"/>
              </a:lnSpc>
              <a:defRPr/>
            </a:pPr>
            <a:r>
              <a:rPr lang="cs-CZ" altLang="cs-CZ" u="sng" dirty="0"/>
              <a:t>hypertonické</a:t>
            </a:r>
            <a:r>
              <a:rPr lang="cs-CZ" altLang="cs-CZ" dirty="0"/>
              <a:t> - vyšší osmotický tlak než je v krevním řečišti </a:t>
            </a:r>
          </a:p>
          <a:p>
            <a:pPr lvl="1">
              <a:defRPr/>
            </a:pPr>
            <a:r>
              <a:rPr lang="it-IT" sz="2400" dirty="0"/>
              <a:t>G 10%, G 20%, G 40%, Rheodextran 10%, Manitol 10%, Manitol 20%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183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4A008D-F343-43C7-AC2F-FA581287D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Katedra ošetřovatelství a porodní asistence, LF MU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C24FD4-DE49-4A81-A845-7913DA1863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Picture 2" descr="Typy infuznÃ­ch roztokÅ¯">
            <a:extLst>
              <a:ext uri="{FF2B5EF4-FFF2-40B4-BE49-F238E27FC236}">
                <a16:creationId xmlns:a16="http://schemas.microsoft.com/office/drawing/2014/main" id="{AC0E57B3-363E-4D3F-8A66-19523FA5BB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378000"/>
            <a:ext cx="9310536" cy="539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681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rezentace2[2021021511371849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727</TotalTime>
  <Words>1142</Words>
  <Application>Microsoft Office PowerPoint</Application>
  <PresentationFormat>Širokoúhlá obrazovka</PresentationFormat>
  <Paragraphs>249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Tahoma</vt:lpstr>
      <vt:lpstr>Wingdings</vt:lpstr>
      <vt:lpstr>Prezentace_MU_CZ</vt:lpstr>
      <vt:lpstr>Prezentace aplikace PowerPoint</vt:lpstr>
      <vt:lpstr>Infuze </vt:lpstr>
      <vt:lpstr>Infuze </vt:lpstr>
      <vt:lpstr>Účel infuze</vt:lpstr>
      <vt:lpstr>Indikace infuze</vt:lpstr>
      <vt:lpstr>Místa aplikace</vt:lpstr>
      <vt:lpstr>Druhy infuzních roztoků</vt:lpstr>
      <vt:lpstr>Druhy infuzních roztoků</vt:lpstr>
      <vt:lpstr>Prezentace aplikace PowerPoint</vt:lpstr>
      <vt:lpstr>Příprava infuze</vt:lpstr>
      <vt:lpstr>Prezentace aplikace PowerPoint</vt:lpstr>
      <vt:lpstr>Způsob podání infuze</vt:lpstr>
      <vt:lpstr>Druhy infuzních setů, popis</vt:lpstr>
      <vt:lpstr>Pomůcky k podání infuze</vt:lpstr>
      <vt:lpstr>Pomůcky k podání infuze</vt:lpstr>
      <vt:lpstr>Příprava nemocného a péče o něj  v průběhu infuze</vt:lpstr>
      <vt:lpstr>Výměna infuzní lahve</vt:lpstr>
      <vt:lpstr>Ukončení výkonu</vt:lpstr>
      <vt:lpstr>Komplikace infuze</vt:lpstr>
      <vt:lpstr>Komplikace infuze</vt:lpstr>
      <vt:lpstr>Využití dalších pomůcek při aplikaci infuze</vt:lpstr>
      <vt:lpstr>Infuzní pumpy</vt:lpstr>
      <vt:lpstr>Infuzní pumpy</vt:lpstr>
      <vt:lpstr>Vybavení infuzní pumpy</vt:lpstr>
      <vt:lpstr>Dávkovače - injektomaty</vt:lpstr>
      <vt:lpstr>Dávkovače - injektomaty</vt:lpstr>
      <vt:lpstr>Přetlaková infuze</vt:lpstr>
      <vt:lpstr>Přetlaková infuze</vt:lpstr>
      <vt:lpstr>Výpočet podání rychlosti infuze</vt:lpstr>
      <vt:lpstr>Výpočet podání rychlosti infuze</vt:lpstr>
      <vt:lpstr>Výpočet podání rychlosti infuze</vt:lpstr>
      <vt:lpstr>Kapkový faktor</vt:lpstr>
      <vt:lpstr>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47</cp:revision>
  <cp:lastPrinted>1601-01-01T00:00:00Z</cp:lastPrinted>
  <dcterms:created xsi:type="dcterms:W3CDTF">2021-02-15T10:37:16Z</dcterms:created>
  <dcterms:modified xsi:type="dcterms:W3CDTF">2021-04-25T09:16:51Z</dcterms:modified>
</cp:coreProperties>
</file>