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82" r:id="rId3"/>
    <p:sldId id="257" r:id="rId4"/>
    <p:sldId id="258" r:id="rId5"/>
    <p:sldId id="263" r:id="rId6"/>
    <p:sldId id="264" r:id="rId7"/>
    <p:sldId id="265" r:id="rId8"/>
    <p:sldId id="259" r:id="rId9"/>
    <p:sldId id="271" r:id="rId10"/>
    <p:sldId id="269" r:id="rId11"/>
    <p:sldId id="272" r:id="rId12"/>
    <p:sldId id="274" r:id="rId13"/>
    <p:sldId id="262" r:id="rId14"/>
    <p:sldId id="266" r:id="rId15"/>
    <p:sldId id="267" r:id="rId16"/>
    <p:sldId id="268" r:id="rId17"/>
    <p:sldId id="275" r:id="rId18"/>
    <p:sldId id="276" r:id="rId19"/>
    <p:sldId id="277" r:id="rId20"/>
    <p:sldId id="278" r:id="rId21"/>
    <p:sldId id="279" r:id="rId22"/>
    <p:sldId id="280" r:id="rId23"/>
    <p:sldId id="283" r:id="rId24"/>
  </p:sldIdLst>
  <p:sldSz cx="9144000" cy="6858000" type="screen4x3"/>
  <p:notesSz cx="6858000" cy="9144000"/>
  <p:custDataLst>
    <p:tags r:id="rId26"/>
  </p:custDataLst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vo Hrazdira" initials="I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00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94" autoAdjust="0"/>
    <p:restoredTop sz="94660"/>
  </p:normalViewPr>
  <p:slideViewPr>
    <p:cSldViewPr>
      <p:cViewPr varScale="1">
        <p:scale>
          <a:sx n="62" d="100"/>
          <a:sy n="62" d="100"/>
        </p:scale>
        <p:origin x="1408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E0C13C08-3A40-48F7-98CD-1738A9267A6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348CB4DA-4A25-4BAC-A806-FFDC4F91900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66B66191-F04D-4210-BE05-48009CAB3CD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3" name="Rectangle 5">
            <a:extLst>
              <a:ext uri="{FF2B5EF4-FFF2-40B4-BE49-F238E27FC236}">
                <a16:creationId xmlns:a16="http://schemas.microsoft.com/office/drawing/2014/main" id="{57042047-7981-4843-BA37-085990CE29B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94214" name="Rectangle 6">
            <a:extLst>
              <a:ext uri="{FF2B5EF4-FFF2-40B4-BE49-F238E27FC236}">
                <a16:creationId xmlns:a16="http://schemas.microsoft.com/office/drawing/2014/main" id="{9A484F3E-5CB3-4728-A8AB-AA6CFB233AA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4215" name="Rectangle 7">
            <a:extLst>
              <a:ext uri="{FF2B5EF4-FFF2-40B4-BE49-F238E27FC236}">
                <a16:creationId xmlns:a16="http://schemas.microsoft.com/office/drawing/2014/main" id="{7A2D0E04-6658-4D0C-A4FB-AEE08A4775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fld id="{D8630904-7177-435E-944C-6C7BA9F40B15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B666A4B9-BAE8-4656-9C33-166651C7F8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D7BFC34-4FC6-4BFC-8F00-066339955AFD}" type="slidenum">
              <a:rPr lang="cs-CZ" altLang="cs-CZ"/>
              <a:pPr>
                <a:spcBef>
                  <a:spcPct val="0"/>
                </a:spcBef>
              </a:pPr>
              <a:t>1</a:t>
            </a:fld>
            <a:endParaRPr lang="cs-CZ" altLang="cs-CZ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C1BAB776-3F8C-4E3B-9C02-46DDBBA2B7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0DF7D8C6-E595-45FB-AC76-44583A4756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AFBA0D9A-5D3D-4020-8953-775A56BCDC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1800A43-99AE-4E88-B1AC-AED76DAE284C}" type="slidenum">
              <a:rPr lang="cs-CZ" altLang="cs-CZ"/>
              <a:pPr>
                <a:spcBef>
                  <a:spcPct val="0"/>
                </a:spcBef>
              </a:pPr>
              <a:t>10</a:t>
            </a:fld>
            <a:endParaRPr lang="cs-CZ" altLang="cs-CZ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B3CDADC8-3322-4B8A-840B-A58CCD9D0B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1D2BBF7B-9B05-4393-BA8C-884FA0623A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60FAC120-0150-4DC4-B1C1-E5E1E70264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9E772BD-71C7-4EF6-A765-E5FEAAF39AC2}" type="slidenum">
              <a:rPr lang="cs-CZ" altLang="cs-CZ"/>
              <a:pPr>
                <a:spcBef>
                  <a:spcPct val="0"/>
                </a:spcBef>
              </a:pPr>
              <a:t>11</a:t>
            </a:fld>
            <a:endParaRPr lang="cs-CZ" altLang="cs-CZ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19938DB3-7AEA-4390-AFF0-6ACB1AD486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1B7DEF61-D953-4620-A076-E31F865FD1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5E1271B4-F06E-4EC8-8FF7-573D195936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E74B8CC-603E-4645-A704-D218E34D4B4A}" type="slidenum">
              <a:rPr lang="cs-CZ" altLang="cs-CZ"/>
              <a:pPr>
                <a:spcBef>
                  <a:spcPct val="0"/>
                </a:spcBef>
              </a:pPr>
              <a:t>12</a:t>
            </a:fld>
            <a:endParaRPr lang="cs-CZ" altLang="cs-CZ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2AE42337-44B6-46D6-9137-AE3D964714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72EE8197-9BDB-41A7-930D-D29D5B1EFB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2BA750F3-5D2C-4B42-A18C-06B1DB1B65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CE4762-694A-4814-9EFB-6E78371366D8}" type="slidenum">
              <a:rPr lang="cs-CZ" altLang="cs-CZ"/>
              <a:pPr>
                <a:spcBef>
                  <a:spcPct val="0"/>
                </a:spcBef>
              </a:pPr>
              <a:t>13</a:t>
            </a:fld>
            <a:endParaRPr lang="cs-CZ" altLang="cs-CZ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C8732387-0958-4623-9CDE-91B911D5F6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B6483C5E-03BC-469B-9EB3-9524844170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07524EBE-EAEF-4B64-B209-90451BAE1D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3E7499-0531-4E75-BBD3-CCCD6E7639AA}" type="slidenum">
              <a:rPr lang="cs-CZ" altLang="cs-CZ"/>
              <a:pPr>
                <a:spcBef>
                  <a:spcPct val="0"/>
                </a:spcBef>
              </a:pPr>
              <a:t>14</a:t>
            </a:fld>
            <a:endParaRPr lang="cs-CZ" altLang="cs-CZ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A086D361-0590-4E84-B80D-013151ABFD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75154530-FC24-44CF-88A4-5BC0A749F6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3C858FD8-8AD7-4929-AED4-98656EF03C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6D5AD15-8A38-4BAE-8C6D-3A4B2E14144C}" type="slidenum">
              <a:rPr lang="cs-CZ" altLang="cs-CZ"/>
              <a:pPr>
                <a:spcBef>
                  <a:spcPct val="0"/>
                </a:spcBef>
              </a:pPr>
              <a:t>15</a:t>
            </a:fld>
            <a:endParaRPr lang="cs-CZ" altLang="cs-CZ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767CE6D6-E33F-4A7A-97A8-DE962471D5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50A4E90B-AB3B-43D8-A626-327909AAD2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AA894515-A514-481D-95BC-D92EA00578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455389E-D836-4C86-BE3F-58D475769589}" type="slidenum">
              <a:rPr lang="cs-CZ" altLang="cs-CZ"/>
              <a:pPr>
                <a:spcBef>
                  <a:spcPct val="0"/>
                </a:spcBef>
              </a:pPr>
              <a:t>16</a:t>
            </a:fld>
            <a:endParaRPr lang="cs-CZ" altLang="cs-CZ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D60DFC8E-B6ED-4A5C-A93E-7DA785D204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FE32220F-4F92-4DBE-BACB-A103DE7384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FDEB5CD1-AB2E-4DDE-982F-5BB4DA1656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8AE461A-0DB4-4053-976C-BD4A6E627EB2}" type="slidenum">
              <a:rPr lang="cs-CZ" altLang="cs-CZ"/>
              <a:pPr>
                <a:spcBef>
                  <a:spcPct val="0"/>
                </a:spcBef>
              </a:pPr>
              <a:t>17</a:t>
            </a:fld>
            <a:endParaRPr lang="cs-CZ" altLang="cs-CZ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AF87A927-E551-4783-8143-FE93FAE910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C0B819A0-FBCD-467D-80B2-C78E63F072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BC2E0223-46C2-4B7F-942B-E612BC396A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92661D0-1EBB-47D9-A2FA-54B75BD26BD4}" type="slidenum">
              <a:rPr lang="cs-CZ" altLang="cs-CZ"/>
              <a:pPr>
                <a:spcBef>
                  <a:spcPct val="0"/>
                </a:spcBef>
              </a:pPr>
              <a:t>18</a:t>
            </a:fld>
            <a:endParaRPr lang="cs-CZ" altLang="cs-CZ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662C711B-271A-49E4-853A-7F486915C1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8C0EC087-1249-409B-8471-AE8BCD2E6F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FCE29EFE-C2B2-4851-A24A-B8818E7A55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4AEB592-D337-4AC9-B39D-54A32A5A4E97}" type="slidenum">
              <a:rPr lang="cs-CZ" altLang="cs-CZ"/>
              <a:pPr>
                <a:spcBef>
                  <a:spcPct val="0"/>
                </a:spcBef>
              </a:pPr>
              <a:t>19</a:t>
            </a:fld>
            <a:endParaRPr lang="cs-CZ" altLang="cs-CZ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E20A7D4B-4511-427C-9196-448A27B22B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9438BCEF-E02F-4CC5-869D-7C7CE3DEE9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A15948A6-9628-4F3A-AFC0-19C64A6C95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6A8E2A3-5F86-469F-82C0-38B3AB656A9C}" type="slidenum">
              <a:rPr lang="cs-CZ" altLang="cs-CZ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71F3A26-3E45-40B0-94D0-A55629BDB4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C8D549E-1040-4CD3-8926-3F9BD4B04C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8C94408D-A364-4DE6-9671-6412C45815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4F1557-2776-4281-BD10-C6BEFE255236}" type="slidenum">
              <a:rPr lang="cs-CZ" altLang="cs-CZ"/>
              <a:pPr>
                <a:spcBef>
                  <a:spcPct val="0"/>
                </a:spcBef>
              </a:pPr>
              <a:t>20</a:t>
            </a:fld>
            <a:endParaRPr lang="cs-CZ" altLang="cs-CZ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1D6711D1-445A-419B-89CA-91C54E2DB8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D4467404-83B4-4763-86AB-71BAE1F78F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3C7BFC13-31C7-45A9-ABEE-00480B83CC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2726D0B-6F35-4825-A887-B8DAC7928CBE}" type="slidenum">
              <a:rPr lang="cs-CZ" altLang="cs-CZ"/>
              <a:pPr>
                <a:spcBef>
                  <a:spcPct val="0"/>
                </a:spcBef>
              </a:pPr>
              <a:t>21</a:t>
            </a:fld>
            <a:endParaRPr lang="cs-CZ" altLang="cs-CZ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3EBB4B12-B8DF-4991-96C9-001043E613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784DF8F4-2041-42C4-8D50-926B9849D9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FC9AD2F3-A8DB-4DB1-9BE7-00AF1C5494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F6EEE83-3131-4368-82C4-19E819F63454}" type="slidenum">
              <a:rPr lang="cs-CZ" altLang="cs-CZ"/>
              <a:pPr>
                <a:spcBef>
                  <a:spcPct val="0"/>
                </a:spcBef>
              </a:pPr>
              <a:t>22</a:t>
            </a:fld>
            <a:endParaRPr lang="cs-CZ" altLang="cs-CZ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EA39A4DE-20D4-4012-BC97-46A71127F5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54CEFE0D-836D-480A-B30C-A6A7A29C32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C5D52E8A-3C95-43AF-AC0F-EBD9CF6145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3CDAF54-418D-4BF0-A7AC-B7E07B373428}" type="slidenum">
              <a:rPr lang="cs-CZ" altLang="cs-CZ"/>
              <a:pPr>
                <a:spcBef>
                  <a:spcPct val="0"/>
                </a:spcBef>
              </a:pPr>
              <a:t>23</a:t>
            </a:fld>
            <a:endParaRPr lang="cs-CZ" altLang="cs-CZ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36A1694B-B404-4DAC-B62B-0663FA7F48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09500C69-C732-4F9B-A719-277EA053DA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874C9653-9C17-4B5C-B1A2-59BA450834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9F64282-9D75-45B5-9360-1DF6461793A7}" type="slidenum">
              <a:rPr lang="cs-CZ" altLang="cs-CZ"/>
              <a:pPr>
                <a:spcBef>
                  <a:spcPct val="0"/>
                </a:spcBef>
              </a:pPr>
              <a:t>3</a:t>
            </a:fld>
            <a:endParaRPr lang="cs-CZ" altLang="cs-CZ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59D5B9BA-F96E-4BE1-BA83-9EB693EF90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DFE8A0E-AEB1-472A-A1EC-1F9EF46C15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7C1725E4-59B2-4FE9-A391-6BF8AA3D53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CFFA7A-C56D-4872-85F8-5AAD7B71E4F1}" type="slidenum">
              <a:rPr lang="cs-CZ" altLang="cs-CZ"/>
              <a:pPr>
                <a:spcBef>
                  <a:spcPct val="0"/>
                </a:spcBef>
              </a:pPr>
              <a:t>4</a:t>
            </a:fld>
            <a:endParaRPr lang="cs-CZ" altLang="cs-CZ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12409066-8623-4211-AD2E-4AACA3EAA2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3362EBD7-239E-4CD6-85FB-C7404D74C0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4500EE6E-1BF0-4C72-8860-FF827A05AE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4F383EF-6F2E-49D5-AF5C-B7E4DEBA95E6}" type="slidenum">
              <a:rPr lang="cs-CZ" altLang="cs-CZ"/>
              <a:pPr>
                <a:spcBef>
                  <a:spcPct val="0"/>
                </a:spcBef>
              </a:pPr>
              <a:t>5</a:t>
            </a:fld>
            <a:endParaRPr lang="cs-CZ" altLang="cs-CZ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2794DF47-BB45-4D25-B4A4-B4BD85BA5C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3AA23624-C59F-46D1-8463-DECA0154F4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09942588-AEB5-44FF-80C1-AEFE721F4C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FB5BA62-A2DE-4804-834D-7D65B9F2FAA3}" type="slidenum">
              <a:rPr lang="cs-CZ" altLang="cs-CZ"/>
              <a:pPr>
                <a:spcBef>
                  <a:spcPct val="0"/>
                </a:spcBef>
              </a:pPr>
              <a:t>6</a:t>
            </a:fld>
            <a:endParaRPr lang="cs-CZ" altLang="cs-CZ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E2846A78-B813-482D-891E-6C6F70212A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536DBF1D-A9E7-47D3-89ED-53B3243FAD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D87988E2-0781-460B-A4FB-E174F76190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FD6C073-D803-4E26-BBAC-3ACFCA80763B}" type="slidenum">
              <a:rPr lang="cs-CZ" altLang="cs-CZ"/>
              <a:pPr>
                <a:spcBef>
                  <a:spcPct val="0"/>
                </a:spcBef>
              </a:pPr>
              <a:t>7</a:t>
            </a:fld>
            <a:endParaRPr lang="cs-CZ" altLang="cs-CZ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E4FAE3DF-5858-43E8-BDB9-F893B1B799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E56EE1CA-9758-46CA-A522-62EE9CC1B5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4B81C51B-8B26-445F-A9F1-D3531D3D46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A04572B-EBA9-44FB-8BAB-8D9D169308B4}" type="slidenum">
              <a:rPr lang="cs-CZ" altLang="cs-CZ"/>
              <a:pPr>
                <a:spcBef>
                  <a:spcPct val="0"/>
                </a:spcBef>
              </a:pPr>
              <a:t>8</a:t>
            </a:fld>
            <a:endParaRPr lang="cs-CZ" altLang="cs-CZ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ABC5BF52-A577-494B-950C-5380EC0610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AC201873-93CF-4A72-A10F-C8164665F5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D893B573-CF5C-41AA-B866-77AC13A83E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60909B-E5BA-4767-99F6-7AE85CCEE30D}" type="slidenum">
              <a:rPr lang="cs-CZ" altLang="cs-CZ"/>
              <a:pPr>
                <a:spcBef>
                  <a:spcPct val="0"/>
                </a:spcBef>
              </a:pPr>
              <a:t>9</a:t>
            </a:fld>
            <a:endParaRPr lang="cs-CZ" altLang="cs-CZ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FC50C270-B33B-4B79-9DD3-7F74F70726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9CDFD49A-DB20-4600-805A-51A88F17D1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1895C3-B8D1-42F7-9BB4-8DC8A10C86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381BF4-2530-40E4-9312-64A0BF50BE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6AF347-655E-46C4-960D-54F431D47F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71E458-4428-4723-BE2D-B86472A1726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35694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6958A37-AF26-49EE-AD29-E43C9C1DE5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34FB8A-943D-4F22-99F3-C311A3AADF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4E6357-A9C3-4934-9C11-0F2D96B0EA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73311E-1ED4-49B4-BA79-53058B25686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53509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06493CC-C540-49E9-85BD-E6DF847308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2C9AFD-2FEE-4D45-9356-E52FA2C15A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2424E8-38F6-414A-AEFF-1DDBB76636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8B148F-EE15-4404-B37E-F153875CE70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6605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F086C-2FC6-4113-8A5D-87A1A4A55F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C6B4D8-3EF6-4000-80A4-8CD37D38C8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1E3866-7C7B-4EA3-A7B1-DEAB14773A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6BE76D-026B-4395-A4F4-8BCEC819AAC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99024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1BFC829-898D-4C67-B8DA-29AA2CC159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52C501A-9F5C-4FA7-9171-3E8B464CF2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3472A81-2C15-4EEC-879C-A478D837F3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3D29A1-29E4-41BE-8D0A-C5BFE7C84F2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90395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53A126-1557-43F2-8135-D08EF8EB8D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5BF6E5-4807-468D-871D-A58CD911C3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7F3F9A-C3BF-4E43-8A83-0904641FCA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CEECFF-8900-4D4E-B001-1AB2A5D37DA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54473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CED3D7-A656-45C3-886C-9F266805F3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7168A2-77D8-4B36-8328-8D75BCD2FE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25974D-B488-4B72-A130-C79DF61FF0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39EC75-FB41-43A6-8163-DCCEB0A8052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10469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9BFDDF-A157-4DE9-976C-131DDB0E93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8C416-5D03-4A35-A4F0-9864769152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4A870C-12E3-4A14-B145-63677945A9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38AFA-0060-418D-B9AD-A52A766705D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82473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23B46EA-61DF-45DA-BB71-F2A497BEB6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4EBB479-5E3C-4DCC-8A7C-D6FCE7380B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F35AD12-249A-4F06-BE9D-812BFE7CBE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7E768C-EBF7-469E-9D40-0655B7D08AB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97573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64E75DB-C2F9-4D3F-8C43-105C311EEE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8105AC2-5DAA-4B9E-A9A1-2A763486A4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81FCF93-C62F-4217-9BBE-FFBEF388C1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B772DF-F903-462E-A909-C164B5B1FBB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92822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730D6D4-A767-4CCC-9D94-381A8B5E77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10A473E-4DA1-408D-887F-3D5CDA2B0E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1D85898-ACEE-43C1-A448-1A7784264A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CBC41D-733C-453B-97AD-4FEDB3F9FD0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87164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A19387-80B3-4BC7-879E-B7265EAC7E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EFADF3-489D-4DE7-9D20-ECDC4BF8B7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292531-374A-4E6D-AABC-CD37508D60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37688C-60C3-44BA-8FE0-550B68F694D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51339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3993F5-42D5-4D02-BAE7-FB83D0CCC5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792690-45A0-4E22-87F3-A0EFE49FE8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2AAD78-ADE4-4C59-BE05-6BFC814653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8F16EB-5F74-4DCD-9FED-34325D9B104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35546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8D6D5A6-F839-4E7D-9FF9-77774F13A5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2FA6466-A59C-412A-AEEF-E0D7EEFF98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56E7BE2-F3C9-4E81-83EC-A71BE62BE6F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C05A599-5CC0-42B8-918D-86F43BAA9E6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Tx/>
              <a:buNone/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1DAA0A0-603F-4CB2-81D1-F2E825EC217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fld id="{E948C6AB-6529-4359-B9A6-6A0087006B49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audio" Target="../media/media12.m4a"/><Relationship Id="rId7" Type="http://schemas.openxmlformats.org/officeDocument/2006/relationships/notesSlide" Target="../notesSlides/notesSlide13.xml"/><Relationship Id="rId2" Type="http://schemas.microsoft.com/office/2007/relationships/media" Target="../media/media12.m4a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6.png"/><Relationship Id="rId5" Type="http://schemas.openxmlformats.org/officeDocument/2006/relationships/audio" Target="../media/media13.m4a"/><Relationship Id="rId10" Type="http://schemas.openxmlformats.org/officeDocument/2006/relationships/image" Target="../media/image5.png"/><Relationship Id="rId4" Type="http://schemas.microsoft.com/office/2007/relationships/media" Target="../media/media13.m4a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4.m4a"/><Relationship Id="rId7" Type="http://schemas.openxmlformats.org/officeDocument/2006/relationships/image" Target="../media/image11.png"/><Relationship Id="rId2" Type="http://schemas.microsoft.com/office/2007/relationships/media" Target="../media/media14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5.m4a"/><Relationship Id="rId7" Type="http://schemas.openxmlformats.org/officeDocument/2006/relationships/image" Target="../media/image14.png"/><Relationship Id="rId2" Type="http://schemas.microsoft.com/office/2007/relationships/media" Target="../media/media15.m4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6.m4a"/><Relationship Id="rId7" Type="http://schemas.openxmlformats.org/officeDocument/2006/relationships/image" Target="../media/image15.png"/><Relationship Id="rId2" Type="http://schemas.microsoft.com/office/2007/relationships/media" Target="../media/media16.m4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1.m4a"/><Relationship Id="rId7" Type="http://schemas.openxmlformats.org/officeDocument/2006/relationships/image" Target="../media/image5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1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media" Target="../media/media24.m4a"/><Relationship Id="rId7" Type="http://schemas.openxmlformats.org/officeDocument/2006/relationships/image" Target="../media/image19.jpe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.png"/><Relationship Id="rId4" Type="http://schemas.openxmlformats.org/officeDocument/2006/relationships/audio" Target="../media/media24.m4a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0B42754-D97F-47BE-AAD2-9B956EB41B8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19250" y="404813"/>
            <a:ext cx="6121400" cy="1728787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chemeClr val="bg1"/>
                </a:solidFill>
              </a:rPr>
              <a:t>Přednášky z lékařské biofyziky</a:t>
            </a:r>
            <a:br>
              <a:rPr lang="cs-CZ" altLang="cs-CZ" sz="4000">
                <a:solidFill>
                  <a:schemeClr val="bg1"/>
                </a:solidFill>
              </a:rPr>
            </a:br>
            <a:r>
              <a:rPr lang="cs-CZ" altLang="cs-CZ" sz="2000">
                <a:solidFill>
                  <a:schemeClr val="bg1"/>
                </a:solidFill>
              </a:rPr>
              <a:t>Masarykova univerzita v Brně - Biofyzikální ústav Lékařské fakulty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69259E2F-CDFA-4B58-961A-075A89CFCE5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03350" y="5445125"/>
            <a:ext cx="6400800" cy="792163"/>
          </a:xfrm>
        </p:spPr>
        <p:txBody>
          <a:bodyPr/>
          <a:lstStyle/>
          <a:p>
            <a:pPr eaLnBrk="1" hangingPunct="1"/>
            <a:r>
              <a:rPr lang="cs-CZ" altLang="cs-CZ" sz="4000" b="1">
                <a:solidFill>
                  <a:srgbClr val="FFFFCC"/>
                </a:solidFill>
              </a:rPr>
              <a:t>Termodynamika a život</a:t>
            </a:r>
          </a:p>
        </p:txBody>
      </p:sp>
      <p:sp>
        <p:nvSpPr>
          <p:cNvPr id="3076" name="Text Box 13">
            <a:extLst>
              <a:ext uri="{FF2B5EF4-FFF2-40B4-BE49-F238E27FC236}">
                <a16:creationId xmlns:a16="http://schemas.microsoft.com/office/drawing/2014/main" id="{BC6E97F8-0D44-4E68-A20E-52B234C33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357563"/>
            <a:ext cx="151288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</a:rPr>
              <a:t>Ilya Prigogine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</a:rPr>
              <a:t>1917 - 2003</a:t>
            </a:r>
          </a:p>
        </p:txBody>
      </p:sp>
      <p:pic>
        <p:nvPicPr>
          <p:cNvPr id="3077" name="Picture 15" descr="01">
            <a:hlinkClick r:id="" action="ppaction://noaction"/>
            <a:extLst>
              <a:ext uri="{FF2B5EF4-FFF2-40B4-BE49-F238E27FC236}">
                <a16:creationId xmlns:a16="http://schemas.microsoft.com/office/drawing/2014/main" id="{C01F7F6D-7BFE-4A6D-BF72-EC552E988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924175"/>
            <a:ext cx="208915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20" descr="ionty">
            <a:extLst>
              <a:ext uri="{FF2B5EF4-FFF2-40B4-BE49-F238E27FC236}">
                <a16:creationId xmlns:a16="http://schemas.microsoft.com/office/drawing/2014/main" id="{B7C81DB6-3E10-4F47-BE2D-7B5312CD4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852738"/>
            <a:ext cx="2519363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2" descr="Ilya  Prigogine">
            <a:extLst>
              <a:ext uri="{FF2B5EF4-FFF2-40B4-BE49-F238E27FC236}">
                <a16:creationId xmlns:a16="http://schemas.microsoft.com/office/drawing/2014/main" id="{997C79D6-9B33-4E6E-84FD-ED4DBFA3B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420938"/>
            <a:ext cx="15938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 descr="Obsah obrázku čtverec&#10;&#10;Popis byl vytvořen automaticky">
            <a:extLst>
              <a:ext uri="{FF2B5EF4-FFF2-40B4-BE49-F238E27FC236}">
                <a16:creationId xmlns:a16="http://schemas.microsoft.com/office/drawing/2014/main" id="{899E1148-5E33-4959-AD2F-8E8BA3740A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468" y="179452"/>
            <a:ext cx="1127858" cy="108975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60A5503-4020-45EA-BDCB-880A28FEC4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15197" y="43996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4790BD48-73C3-4677-B395-03DB76375B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922338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FFFF99"/>
                </a:solidFill>
              </a:rPr>
              <a:t>Autokatalytické reakce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F5BC585C-6B48-4594-928D-8A9A156E81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981075"/>
            <a:ext cx="8785225" cy="54721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>
                <a:solidFill>
                  <a:schemeClr val="bg1"/>
                </a:solidFill>
              </a:rPr>
              <a:t>Autokatalytickou reakci lze zapsat pomocí chemické rovnice:</a:t>
            </a:r>
            <a:endParaRPr lang="cs-CZ" altLang="cs-CZ" sz="2400" i="1">
              <a:solidFill>
                <a:schemeClr val="bg1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cs-CZ" altLang="cs-CZ" sz="2400" i="1">
                <a:solidFill>
                  <a:schemeClr val="bg1"/>
                </a:solidFill>
              </a:rPr>
              <a:t>n</a:t>
            </a:r>
            <a:r>
              <a:rPr lang="cs-CZ" altLang="cs-CZ" sz="2400">
                <a:solidFill>
                  <a:schemeClr val="bg1"/>
                </a:solidFill>
              </a:rPr>
              <a:t>A + X </a:t>
            </a:r>
            <a:r>
              <a:rPr lang="cs-CZ" altLang="cs-CZ" sz="2400">
                <a:solidFill>
                  <a:schemeClr val="bg1"/>
                </a:solidFill>
                <a:latin typeface="Symbol" panose="05050102010706020507" pitchFamily="18" charset="2"/>
              </a:rPr>
              <a:t>¬¾®</a:t>
            </a:r>
            <a:r>
              <a:rPr lang="cs-CZ" altLang="cs-CZ" sz="2400">
                <a:solidFill>
                  <a:schemeClr val="bg1"/>
                </a:solidFill>
              </a:rPr>
              <a:t> 2X + (</a:t>
            </a:r>
            <a:r>
              <a:rPr lang="cs-CZ" altLang="cs-CZ" sz="2400" i="1">
                <a:solidFill>
                  <a:schemeClr val="bg1"/>
                </a:solidFill>
              </a:rPr>
              <a:t>n</a:t>
            </a:r>
            <a:r>
              <a:rPr lang="cs-CZ" altLang="cs-CZ" sz="2400">
                <a:solidFill>
                  <a:schemeClr val="bg1"/>
                </a:solidFill>
              </a:rPr>
              <a:t> - 1)A,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>
                <a:solidFill>
                  <a:schemeClr val="bg1"/>
                </a:solidFill>
              </a:rPr>
              <a:t>    přičemž může následovat reakce: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cs-CZ" altLang="cs-CZ" sz="2400">
                <a:solidFill>
                  <a:schemeClr val="bg1"/>
                </a:solidFill>
              </a:rPr>
              <a:t>X </a:t>
            </a:r>
            <a:r>
              <a:rPr lang="cs-CZ" altLang="cs-CZ" sz="2400">
                <a:solidFill>
                  <a:schemeClr val="bg1"/>
                </a:solidFill>
                <a:latin typeface="Symbol" panose="05050102010706020507" pitchFamily="18" charset="2"/>
              </a:rPr>
              <a:t>¬¾® </a:t>
            </a:r>
            <a:r>
              <a:rPr lang="cs-CZ" altLang="cs-CZ" sz="2400">
                <a:solidFill>
                  <a:schemeClr val="bg1"/>
                </a:solidFill>
              </a:rPr>
              <a:t>F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>
                <a:solidFill>
                  <a:schemeClr val="bg1"/>
                </a:solidFill>
              </a:rPr>
              <a:t>V autokatalytické reakci vzniká z látky A za přítomnosti látky X opět látka X. Látka X tedy působí jako katalyzátor při svém vzniku. Při dostatečné zásobě látky A roste množství látky X exponenciálně. F může být produktem vznikajícím z látky X.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>
                <a:solidFill>
                  <a:schemeClr val="bg1"/>
                </a:solidFill>
              </a:rPr>
              <a:t>Autokatalytickou reakcí svého druhu je i </a:t>
            </a:r>
            <a:r>
              <a:rPr lang="cs-CZ" altLang="cs-CZ" sz="2400" b="1">
                <a:solidFill>
                  <a:schemeClr val="bg1"/>
                </a:solidFill>
              </a:rPr>
              <a:t>replikace DNA, protože </a:t>
            </a:r>
            <a:r>
              <a:rPr lang="cs-CZ" altLang="cs-CZ" sz="2400" i="1">
                <a:solidFill>
                  <a:schemeClr val="bg1"/>
                </a:solidFill>
              </a:rPr>
              <a:t>komplex „normálních“ chemických reakcí se může vnějškově projevovat jako jedna nebo několik (spřažených) autokatalytických reakcí</a:t>
            </a:r>
            <a:r>
              <a:rPr lang="cs-CZ" altLang="cs-CZ" sz="2400">
                <a:solidFill>
                  <a:schemeClr val="bg1"/>
                </a:solidFill>
              </a:rPr>
              <a:t>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>
                <a:solidFill>
                  <a:schemeClr val="bg1"/>
                </a:solidFill>
              </a:rPr>
              <a:t>Replikace DNA je komplex metabolických pochodů, jehož výsledkem je vznik kopie molekuly, nesoucí genetickou informaci. Jde o chemickou disipativní strukturu, která navíc charakteristicky osciluje.</a:t>
            </a:r>
          </a:p>
        </p:txBody>
      </p:sp>
      <p:pic>
        <p:nvPicPr>
          <p:cNvPr id="2" name="Obrázek 1" descr="Obsah obrázku čtverec&#10;&#10;Popis byl vytvořen automaticky">
            <a:extLst>
              <a:ext uri="{FF2B5EF4-FFF2-40B4-BE49-F238E27FC236}">
                <a16:creationId xmlns:a16="http://schemas.microsoft.com/office/drawing/2014/main" id="{F299F03D-8354-45DD-9E44-0A5E54A982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754" y="1340768"/>
            <a:ext cx="1127858" cy="1089754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190487D-E554-435A-8011-647EBC266C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7483" y="168244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00B2B286-F436-476A-B39E-924565B97F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687" y="0"/>
            <a:ext cx="7920037" cy="981075"/>
          </a:xfrm>
        </p:spPr>
        <p:txBody>
          <a:bodyPr/>
          <a:lstStyle/>
          <a:p>
            <a:pPr eaLnBrk="1" hangingPunct="1"/>
            <a:r>
              <a:rPr lang="cs-CZ" altLang="cs-CZ" sz="4000" dirty="0">
                <a:solidFill>
                  <a:srgbClr val="FFFF99"/>
                </a:solidFill>
              </a:rPr>
              <a:t>Reakce </a:t>
            </a:r>
            <a:r>
              <a:rPr lang="cs-CZ" altLang="cs-CZ" sz="4000" dirty="0" err="1">
                <a:solidFill>
                  <a:srgbClr val="FFFF99"/>
                </a:solidFill>
              </a:rPr>
              <a:t>Bělousova-Žabotinského</a:t>
            </a:r>
            <a:endParaRPr lang="cs-CZ" altLang="cs-CZ" sz="4000" dirty="0">
              <a:solidFill>
                <a:srgbClr val="FFFF99"/>
              </a:solidFill>
            </a:endParaRPr>
          </a:p>
        </p:txBody>
      </p:sp>
      <p:pic>
        <p:nvPicPr>
          <p:cNvPr id="23555" name="Picture 5" descr="bzr_raum1">
            <a:extLst>
              <a:ext uri="{FF2B5EF4-FFF2-40B4-BE49-F238E27FC236}">
                <a16:creationId xmlns:a16="http://schemas.microsoft.com/office/drawing/2014/main" id="{4DBD8EC0-E648-4D5F-96E1-F877CA4BC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927100"/>
            <a:ext cx="50228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6">
            <a:extLst>
              <a:ext uri="{FF2B5EF4-FFF2-40B4-BE49-F238E27FC236}">
                <a16:creationId xmlns:a16="http://schemas.microsoft.com/office/drawing/2014/main" id="{CE11F8B6-6E54-4EC6-8400-8B7170031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5713413"/>
            <a:ext cx="19446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>
                <a:solidFill>
                  <a:srgbClr val="FFFFCC"/>
                </a:solidFill>
              </a:rPr>
              <a:t>http://www.jkrieger.de/bzr/2_4_versuch_raeuml.html#2_4</a:t>
            </a:r>
          </a:p>
        </p:txBody>
      </p:sp>
      <p:sp>
        <p:nvSpPr>
          <p:cNvPr id="23557" name="TextovéPole 1">
            <a:extLst>
              <a:ext uri="{FF2B5EF4-FFF2-40B4-BE49-F238E27FC236}">
                <a16:creationId xmlns:a16="http://schemas.microsoft.com/office/drawing/2014/main" id="{ADB6CC55-2CDD-40EC-A1A4-CB7EE1204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1196975"/>
            <a:ext cx="1944687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</a:rPr>
              <a:t>Takto vypadá situace v tenké vrstvě reakční směsi. Kdyby se jednalo o promíchávaný objem, budeme pozorovat jen střídání barev.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</a:rPr>
              <a:t>Jev na obrázku lze popsat jako chemické vlny.</a:t>
            </a:r>
          </a:p>
        </p:txBody>
      </p:sp>
      <p:pic>
        <p:nvPicPr>
          <p:cNvPr id="2" name="Obrázek 1" descr="Obsah obrázku čtverec&#10;&#10;Popis byl vytvořen automaticky">
            <a:extLst>
              <a:ext uri="{FF2B5EF4-FFF2-40B4-BE49-F238E27FC236}">
                <a16:creationId xmlns:a16="http://schemas.microsoft.com/office/drawing/2014/main" id="{7132A307-6051-45BB-BB16-271FA479FD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030"/>
            <a:ext cx="1127858" cy="1089754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0914E5C-719F-45C4-957A-E94D8AD8E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7105" y="34670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22E4E1AA-3875-47DB-B15A-F7A3BC4615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6207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99"/>
                </a:solidFill>
              </a:rPr>
              <a:t>Příklady termodynamického přístupu k řešení problémů: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4D3ABF2F-BD59-415F-81F4-898D27530D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endParaRPr lang="cs-CZ" altLang="cs-CZ"/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cs-CZ" altLang="cs-CZ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 sz="4000">
                <a:solidFill>
                  <a:srgbClr val="FFFFCC"/>
                </a:solidFill>
              </a:rPr>
              <a:t>Nerovnovážná termodynamika: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 sz="4000" b="1">
                <a:solidFill>
                  <a:srgbClr val="FFFFCC"/>
                </a:solidFill>
              </a:rPr>
              <a:t>Difuze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cs-CZ" altLang="cs-CZ" sz="4000">
              <a:solidFill>
                <a:srgbClr val="FFFFCC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 sz="4000">
                <a:solidFill>
                  <a:srgbClr val="FFFFCC"/>
                </a:solidFill>
              </a:rPr>
              <a:t>Rovnovážná termodynamika: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 sz="4000" b="1">
                <a:solidFill>
                  <a:srgbClr val="FFFFCC"/>
                </a:solidFill>
              </a:rPr>
              <a:t>Osmóza a osmotický tlak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cs-CZ" altLang="cs-CZ" sz="4000" b="1">
              <a:solidFill>
                <a:srgbClr val="FFFFCC"/>
              </a:solidFill>
            </a:endParaRPr>
          </a:p>
        </p:txBody>
      </p:sp>
      <p:pic>
        <p:nvPicPr>
          <p:cNvPr id="2" name="Obrázek 1" descr="Obsah obrázku čtverec&#10;&#10;Popis byl vytvořen automaticky">
            <a:extLst>
              <a:ext uri="{FF2B5EF4-FFF2-40B4-BE49-F238E27FC236}">
                <a16:creationId xmlns:a16="http://schemas.microsoft.com/office/drawing/2014/main" id="{8FFC691B-C050-41AF-B48E-64969BA688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468" y="179452"/>
            <a:ext cx="1127858" cy="1089754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4DA3E5D-39BA-4FCC-B236-934D243495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972" y="50085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010F1989-E873-4163-9250-2836C05E6B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99"/>
                </a:solidFill>
              </a:rPr>
              <a:t>Difuze jako nevratný proces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EEA7F05E-C4B6-458E-BE25-194664F5087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341438"/>
            <a:ext cx="7715250" cy="33131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200">
                <a:solidFill>
                  <a:schemeClr val="bg1"/>
                </a:solidFill>
              </a:rPr>
              <a:t>Transportní děj</a:t>
            </a:r>
            <a:r>
              <a:rPr lang="cs-CZ" altLang="cs-CZ" sz="2200" b="1">
                <a:solidFill>
                  <a:schemeClr val="bg1"/>
                </a:solidFill>
              </a:rPr>
              <a:t> - </a:t>
            </a:r>
            <a:r>
              <a:rPr lang="cs-CZ" altLang="cs-CZ" sz="2200">
                <a:solidFill>
                  <a:schemeClr val="bg1"/>
                </a:solidFill>
              </a:rPr>
              <a:t> projev snahy termodynamického systému o dosažení rovnovážného stavu, v němž jsou v jeho objemu vyrovnány koncentrace všech jeho složek.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200">
                <a:solidFill>
                  <a:schemeClr val="bg1"/>
                </a:solidFill>
              </a:rPr>
              <a:t>Tok difundující látky je konstantní, když se nemění výrazně její koncentrace na obou stranách membrány (zajištěno pomalostí procesu, velkým objemem nebo aktivním transportem).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200">
                <a:solidFill>
                  <a:schemeClr val="bg1"/>
                </a:solidFill>
              </a:rPr>
              <a:t>Hustota difuzního toku </a:t>
            </a:r>
            <a:r>
              <a:rPr lang="cs-CZ" altLang="cs-CZ" sz="2200" i="1">
                <a:solidFill>
                  <a:schemeClr val="bg1"/>
                </a:solidFill>
              </a:rPr>
              <a:t>J </a:t>
            </a:r>
            <a:r>
              <a:rPr lang="cs-CZ" altLang="cs-CZ" sz="2200">
                <a:solidFill>
                  <a:schemeClr val="bg1"/>
                </a:solidFill>
              </a:rPr>
              <a:t>(tok látky) - množství látky, které projde za časovou jednotku jednotkovou plochou rozhraní. Platí (definice):</a:t>
            </a:r>
          </a:p>
        </p:txBody>
      </p:sp>
      <p:graphicFrame>
        <p:nvGraphicFramePr>
          <p:cNvPr id="27652" name="Object 8">
            <a:extLst>
              <a:ext uri="{FF2B5EF4-FFF2-40B4-BE49-F238E27FC236}">
                <a16:creationId xmlns:a16="http://schemas.microsoft.com/office/drawing/2014/main" id="{4CD11D5B-76ED-4305-8F19-B621010FC4CD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3419475" y="4241800"/>
          <a:ext cx="1655763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0" name="Rastrový obrázek" r:id="rId8" imgW="0" imgH="0" progId="Paint.Picture">
                  <p:embed/>
                </p:oleObj>
              </mc:Choice>
              <mc:Fallback>
                <p:oleObj name="Rastrový obrázek" r:id="rId8" imgW="0" imgH="0" progId="Paint.Picture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4241800"/>
                        <a:ext cx="1655763" cy="100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3" name="Text Box 10">
            <a:extLst>
              <a:ext uri="{FF2B5EF4-FFF2-40B4-BE49-F238E27FC236}">
                <a16:creationId xmlns:a16="http://schemas.microsoft.com/office/drawing/2014/main" id="{CB076412-3D64-4491-A612-5EB12FD15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229225"/>
            <a:ext cx="74898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i="1">
                <a:solidFill>
                  <a:schemeClr val="bg1"/>
                </a:solidFill>
              </a:rPr>
              <a:t>S</a:t>
            </a:r>
            <a:r>
              <a:rPr lang="cs-CZ" altLang="cs-CZ" sz="2200">
                <a:solidFill>
                  <a:schemeClr val="bg1"/>
                </a:solidFill>
              </a:rPr>
              <a:t> je celková plocha rozhraní, kterým látka difunduje, </a:t>
            </a:r>
            <a:r>
              <a:rPr lang="cs-CZ" altLang="cs-CZ" sz="2200" i="1">
                <a:solidFill>
                  <a:schemeClr val="bg1"/>
                </a:solidFill>
              </a:rPr>
              <a:t>dt</a:t>
            </a:r>
            <a:r>
              <a:rPr lang="cs-CZ" altLang="cs-CZ" sz="2200">
                <a:solidFill>
                  <a:schemeClr val="bg1"/>
                </a:solidFill>
              </a:rPr>
              <a:t> je čas, během kterého projde rozhraním množství látky </a:t>
            </a:r>
            <a:r>
              <a:rPr lang="cs-CZ" altLang="cs-CZ" sz="2200" i="1">
                <a:solidFill>
                  <a:schemeClr val="bg1"/>
                </a:solidFill>
              </a:rPr>
              <a:t>dn</a:t>
            </a:r>
            <a:r>
              <a:rPr lang="cs-CZ" altLang="cs-CZ" sz="220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" name="Obrázek 1" descr="Obsah obrázku čtverec&#10;&#10;Popis byl vytvořen automaticky">
            <a:extLst>
              <a:ext uri="{FF2B5EF4-FFF2-40B4-BE49-F238E27FC236}">
                <a16:creationId xmlns:a16="http://schemas.microsoft.com/office/drawing/2014/main" id="{A223F01D-0A01-4FFE-85FA-AD7C3ED766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713" y="1946340"/>
            <a:ext cx="1127858" cy="1089754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D234E02-494B-4176-92D4-97AB5F980C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19275" y="2107803"/>
            <a:ext cx="406400" cy="406400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E65B07A-FCA9-4020-92AF-B849EA2D2B0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25675" y="249108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5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EAC4CBEE-A913-4B3F-8FC7-1532FE386B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FFFF99"/>
                </a:solidFill>
              </a:rPr>
              <a:t>I. Fickův zákon</a:t>
            </a:r>
          </a:p>
        </p:txBody>
      </p:sp>
      <p:graphicFrame>
        <p:nvGraphicFramePr>
          <p:cNvPr id="29699" name="Object 15">
            <a:extLst>
              <a:ext uri="{FF2B5EF4-FFF2-40B4-BE49-F238E27FC236}">
                <a16:creationId xmlns:a16="http://schemas.microsoft.com/office/drawing/2014/main" id="{F4DBFF83-8908-4BD8-AE9A-D7C33E424466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6804025" y="1052513"/>
          <a:ext cx="1885950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9" name="Rastrový obraz" r:id="rId6" imgW="1886213" imgH="1076475" progId="Obraz programu Malování">
                  <p:embed/>
                </p:oleObj>
              </mc:Choice>
              <mc:Fallback>
                <p:oleObj name="Rastrový obraz" r:id="rId6" imgW="1886213" imgH="1076475" progId="Obraz programu Malování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1052513"/>
                        <a:ext cx="1885950" cy="107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00" name="Picture 18" descr="difuzedef">
            <a:extLst>
              <a:ext uri="{FF2B5EF4-FFF2-40B4-BE49-F238E27FC236}">
                <a16:creationId xmlns:a16="http://schemas.microsoft.com/office/drawing/2014/main" id="{19A6C6BE-F215-48FC-9174-5F1B069DD27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276475"/>
            <a:ext cx="6300787" cy="4200525"/>
          </a:xfrm>
          <a:noFill/>
        </p:spPr>
      </p:pic>
      <p:sp>
        <p:nvSpPr>
          <p:cNvPr id="29701" name="Rectangle 6">
            <a:extLst>
              <a:ext uri="{FF2B5EF4-FFF2-40B4-BE49-F238E27FC236}">
                <a16:creationId xmlns:a16="http://schemas.microsoft.com/office/drawing/2014/main" id="{038983EC-FCCC-49FF-B528-3168E62F5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928688"/>
            <a:ext cx="6048375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300" i="1">
                <a:solidFill>
                  <a:schemeClr val="bg1"/>
                </a:solidFill>
              </a:rPr>
              <a:t>A.E. Fick</a:t>
            </a:r>
            <a:r>
              <a:rPr lang="cs-CZ" altLang="cs-CZ" sz="2300">
                <a:solidFill>
                  <a:schemeClr val="bg1"/>
                </a:solidFill>
              </a:rPr>
              <a:t> (1885):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300">
                <a:solidFill>
                  <a:schemeClr val="bg1"/>
                </a:solidFill>
              </a:rPr>
              <a:t>(pohyb látky ve směru osy x, jednorozměrný případ difuze). I. Fickův zákon:</a:t>
            </a:r>
          </a:p>
        </p:txBody>
      </p:sp>
      <p:sp>
        <p:nvSpPr>
          <p:cNvPr id="29702" name="Text Box 10">
            <a:extLst>
              <a:ext uri="{FF2B5EF4-FFF2-40B4-BE49-F238E27FC236}">
                <a16:creationId xmlns:a16="http://schemas.microsoft.com/office/drawing/2014/main" id="{524F915C-7DB6-4A0D-858F-9BB80EA94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2276475"/>
            <a:ext cx="2411412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i="1">
                <a:solidFill>
                  <a:srgbClr val="FFFFCC"/>
                </a:solidFill>
              </a:rPr>
              <a:t>D</a:t>
            </a:r>
            <a:r>
              <a:rPr lang="cs-CZ" altLang="cs-CZ" sz="2000">
                <a:solidFill>
                  <a:srgbClr val="FFFFCC"/>
                </a:solidFill>
              </a:rPr>
              <a:t> -  </a:t>
            </a:r>
            <a:r>
              <a:rPr lang="cs-CZ" altLang="cs-CZ" sz="2000">
                <a:solidFill>
                  <a:srgbClr val="FF0066"/>
                </a:solidFill>
              </a:rPr>
              <a:t>difuzní koeficient</a:t>
            </a:r>
            <a:r>
              <a:rPr lang="cs-CZ" altLang="cs-CZ" sz="2000" b="1">
                <a:solidFill>
                  <a:srgbClr val="FFFFCC"/>
                </a:solidFill>
              </a:rPr>
              <a:t> </a:t>
            </a:r>
            <a:r>
              <a:rPr lang="cs-CZ" altLang="cs-CZ" sz="2000">
                <a:solidFill>
                  <a:srgbClr val="FFFFCC"/>
                </a:solidFill>
              </a:rPr>
              <a:t>[m</a:t>
            </a:r>
            <a:r>
              <a:rPr lang="cs-CZ" altLang="cs-CZ" sz="2000" baseline="30000">
                <a:solidFill>
                  <a:srgbClr val="FFFFCC"/>
                </a:solidFill>
              </a:rPr>
              <a:t>2</a:t>
            </a:r>
            <a:r>
              <a:rPr lang="cs-CZ" altLang="cs-CZ" sz="2000">
                <a:solidFill>
                  <a:srgbClr val="FFFFCC"/>
                </a:solidFill>
              </a:rPr>
              <a:t>·s</a:t>
            </a:r>
            <a:r>
              <a:rPr lang="cs-CZ" altLang="cs-CZ" sz="2000" baseline="30000">
                <a:solidFill>
                  <a:srgbClr val="FFFFCC"/>
                </a:solidFill>
              </a:rPr>
              <a:t>-1</a:t>
            </a:r>
            <a:r>
              <a:rPr lang="cs-CZ" altLang="cs-CZ" sz="2000">
                <a:solidFill>
                  <a:srgbClr val="FFFFCC"/>
                </a:solidFill>
              </a:rPr>
              <a:t>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</a:rPr>
              <a:t>Typické hodnoty D: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</a:rPr>
              <a:t>od 1·10</a:t>
            </a:r>
            <a:r>
              <a:rPr lang="cs-CZ" altLang="cs-CZ" sz="2000" baseline="30000">
                <a:solidFill>
                  <a:schemeClr val="bg1"/>
                </a:solidFill>
              </a:rPr>
              <a:t>-9</a:t>
            </a:r>
            <a:r>
              <a:rPr lang="cs-CZ" altLang="cs-CZ" sz="2000">
                <a:solidFill>
                  <a:schemeClr val="bg1"/>
                </a:solidFill>
              </a:rPr>
              <a:t> pro nízkomolekulární látky po 1·10</a:t>
            </a:r>
            <a:r>
              <a:rPr lang="cs-CZ" altLang="cs-CZ" sz="2000" baseline="30000">
                <a:solidFill>
                  <a:schemeClr val="bg1"/>
                </a:solidFill>
              </a:rPr>
              <a:t>-12</a:t>
            </a:r>
            <a:r>
              <a:rPr lang="cs-CZ" altLang="cs-CZ" sz="2000">
                <a:solidFill>
                  <a:schemeClr val="bg1"/>
                </a:solidFill>
              </a:rPr>
              <a:t> pro velké makromolekuly</a:t>
            </a:r>
          </a:p>
        </p:txBody>
      </p:sp>
      <p:pic>
        <p:nvPicPr>
          <p:cNvPr id="29703" name="Picture 19" descr="MLM">
            <a:extLst>
              <a:ext uri="{FF2B5EF4-FFF2-40B4-BE49-F238E27FC236}">
                <a16:creationId xmlns:a16="http://schemas.microsoft.com/office/drawing/2014/main" id="{332D60F5-0FDE-48A9-AE06-AD1D5E60CDBB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6021388"/>
            <a:ext cx="838200" cy="285750"/>
          </a:xfrm>
          <a:noFill/>
        </p:spPr>
      </p:pic>
      <p:pic>
        <p:nvPicPr>
          <p:cNvPr id="2" name="Obrázek 1" descr="Obsah obrázku čtverec&#10;&#10;Popis byl vytvořen automaticky">
            <a:extLst>
              <a:ext uri="{FF2B5EF4-FFF2-40B4-BE49-F238E27FC236}">
                <a16:creationId xmlns:a16="http://schemas.microsoft.com/office/drawing/2014/main" id="{DD52995A-7FB1-4AD0-BFE3-A957A96F40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055" y="5395548"/>
            <a:ext cx="1127858" cy="1089754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AB88D02-7F8E-4CE5-9300-0CF36C027B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30784" y="573722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E012C088-C419-4F97-A86C-D32F0601BD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CC"/>
                </a:solidFill>
              </a:rPr>
              <a:t>Difuzní koeficient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5B67F9C4-1A86-4D90-AE5F-C06FBE4CE47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354888" cy="1252538"/>
          </a:xfrm>
        </p:spPr>
        <p:txBody>
          <a:bodyPr/>
          <a:lstStyle/>
          <a:p>
            <a:pPr eaLnBrk="1" hangingPunct="1"/>
            <a:r>
              <a:rPr lang="cs-CZ" altLang="cs-CZ" sz="2800">
                <a:solidFill>
                  <a:schemeClr val="bg1"/>
                </a:solidFill>
              </a:rPr>
              <a:t>Přibližný vztah pro velikost difuzního koeficientu odvodil </a:t>
            </a:r>
            <a:r>
              <a:rPr lang="cs-CZ" altLang="cs-CZ" sz="2800" i="1">
                <a:solidFill>
                  <a:schemeClr val="bg1"/>
                </a:solidFill>
              </a:rPr>
              <a:t>A. Einstein</a:t>
            </a:r>
            <a:r>
              <a:rPr lang="cs-CZ" altLang="cs-CZ" sz="2800">
                <a:solidFill>
                  <a:schemeClr val="bg1"/>
                </a:solidFill>
              </a:rPr>
              <a:t>:</a:t>
            </a:r>
            <a:endParaRPr lang="cs-CZ" altLang="cs-CZ" sz="2800" i="1">
              <a:solidFill>
                <a:schemeClr val="bg1"/>
              </a:solidFill>
            </a:endParaRPr>
          </a:p>
          <a:p>
            <a:pPr eaLnBrk="1" hangingPunct="1"/>
            <a:endParaRPr lang="cs-CZ" altLang="cs-CZ" sz="2800"/>
          </a:p>
        </p:txBody>
      </p:sp>
      <p:sp>
        <p:nvSpPr>
          <p:cNvPr id="31748" name="Text Box 5">
            <a:extLst>
              <a:ext uri="{FF2B5EF4-FFF2-40B4-BE49-F238E27FC236}">
                <a16:creationId xmlns:a16="http://schemas.microsoft.com/office/drawing/2014/main" id="{350C35FB-AB92-4259-9A0A-6ADB65539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149725"/>
            <a:ext cx="85693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chemeClr val="bg1"/>
                </a:solidFill>
              </a:rPr>
              <a:t>k</a:t>
            </a:r>
            <a:r>
              <a:rPr lang="cs-CZ" altLang="cs-CZ" sz="2400">
                <a:solidFill>
                  <a:schemeClr val="bg1"/>
                </a:solidFill>
              </a:rPr>
              <a:t> je Boltzmannova konstanta</a:t>
            </a:r>
            <a:endParaRPr lang="cs-CZ" altLang="cs-CZ" sz="2400" i="1">
              <a:solidFill>
                <a:schemeClr val="bg1"/>
              </a:solidFill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chemeClr val="bg1"/>
                </a:solidFill>
              </a:rPr>
              <a:t>T</a:t>
            </a:r>
            <a:r>
              <a:rPr lang="cs-CZ" altLang="cs-CZ" sz="2400">
                <a:solidFill>
                  <a:schemeClr val="bg1"/>
                </a:solidFill>
              </a:rPr>
              <a:t> je absolutní teplota</a:t>
            </a:r>
            <a:endParaRPr lang="cs-CZ" altLang="cs-CZ" sz="2400" i="1">
              <a:solidFill>
                <a:schemeClr val="bg1"/>
              </a:solidFill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chemeClr val="bg1"/>
                </a:solidFill>
                <a:latin typeface="Symbol" panose="05050102010706020507" pitchFamily="18" charset="2"/>
              </a:rPr>
              <a:t>h</a:t>
            </a:r>
            <a:r>
              <a:rPr lang="cs-CZ" altLang="cs-CZ" sz="2400">
                <a:solidFill>
                  <a:schemeClr val="bg1"/>
                </a:solidFill>
              </a:rPr>
              <a:t> je koeficient dynamické viskozity</a:t>
            </a:r>
            <a:endParaRPr lang="cs-CZ" altLang="cs-CZ" sz="2400" i="1">
              <a:solidFill>
                <a:schemeClr val="bg1"/>
              </a:solidFill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chemeClr val="bg1"/>
                </a:solidFill>
              </a:rPr>
              <a:t>r</a:t>
            </a:r>
            <a:r>
              <a:rPr lang="cs-CZ" altLang="cs-CZ" sz="2400">
                <a:solidFill>
                  <a:schemeClr val="bg1"/>
                </a:solidFill>
              </a:rPr>
              <a:t> je poloměr částice.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</a:rPr>
              <a:t>      Výraz 6</a:t>
            </a:r>
            <a:r>
              <a:rPr lang="cs-CZ" altLang="cs-CZ" sz="2400">
                <a:solidFill>
                  <a:schemeClr val="bg1"/>
                </a:solidFill>
                <a:latin typeface="Symbol" panose="05050102010706020507" pitchFamily="18" charset="2"/>
              </a:rPr>
              <a:t>ph</a:t>
            </a:r>
            <a:r>
              <a:rPr lang="cs-CZ" altLang="cs-CZ" sz="2400" i="1">
                <a:solidFill>
                  <a:schemeClr val="bg1"/>
                </a:solidFill>
              </a:rPr>
              <a:t>r </a:t>
            </a:r>
            <a:r>
              <a:rPr lang="cs-CZ" altLang="cs-CZ" sz="2400">
                <a:solidFill>
                  <a:schemeClr val="bg1"/>
                </a:solidFill>
              </a:rPr>
              <a:t>se označuje jako frikční nebo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</a:rPr>
              <a:t>      hydrodynamický koeficient </a:t>
            </a:r>
            <a:r>
              <a:rPr lang="cs-CZ" altLang="cs-CZ" sz="2400" i="1">
                <a:solidFill>
                  <a:schemeClr val="bg1"/>
                </a:solidFill>
              </a:rPr>
              <a:t>f</a:t>
            </a:r>
            <a:r>
              <a:rPr lang="cs-CZ" altLang="cs-CZ" sz="2400">
                <a:solidFill>
                  <a:schemeClr val="bg1"/>
                </a:solidFill>
              </a:rPr>
              <a:t> .</a:t>
            </a:r>
          </a:p>
        </p:txBody>
      </p:sp>
      <p:graphicFrame>
        <p:nvGraphicFramePr>
          <p:cNvPr id="31749" name="Object 6">
            <a:extLst>
              <a:ext uri="{FF2B5EF4-FFF2-40B4-BE49-F238E27FC236}">
                <a16:creationId xmlns:a16="http://schemas.microsoft.com/office/drawing/2014/main" id="{ABBB61F0-2900-42F0-A97F-8CFC38E407D9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3003550" y="2708275"/>
          <a:ext cx="2346325" cy="1293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5" name="Rastrový obrázek" r:id="rId6" imgW="0" imgH="0" progId="Paint.Picture">
                  <p:embed/>
                </p:oleObj>
              </mc:Choice>
              <mc:Fallback>
                <p:oleObj name="Rastrový obrázek" r:id="rId6" imgW="0" imgH="0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3550" y="2708275"/>
                        <a:ext cx="2346325" cy="1293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ázek 1" descr="Obsah obrázku čtverec&#10;&#10;Popis byl vytvořen automaticky">
            <a:extLst>
              <a:ext uri="{FF2B5EF4-FFF2-40B4-BE49-F238E27FC236}">
                <a16:creationId xmlns:a16="http://schemas.microsoft.com/office/drawing/2014/main" id="{23BF0E09-9287-4DE9-B701-18A25896FE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468" y="179452"/>
            <a:ext cx="1127858" cy="1089754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1FAEBB7-B432-4448-B720-ED6EEFCE6F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15197" y="52112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E1474635-0638-4E97-9ADF-2498FE5251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008062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FFFF99"/>
                </a:solidFill>
              </a:rPr>
              <a:t>II. Fickův zákon </a:t>
            </a:r>
            <a:r>
              <a:rPr lang="cs-CZ" altLang="cs-CZ" sz="2000">
                <a:solidFill>
                  <a:srgbClr val="FFFF99"/>
                </a:solidFill>
              </a:rPr>
              <a:t>(nepovinně)</a:t>
            </a:r>
          </a:p>
        </p:txBody>
      </p:sp>
      <p:sp>
        <p:nvSpPr>
          <p:cNvPr id="33795" name="Text Box 5">
            <a:extLst>
              <a:ext uri="{FF2B5EF4-FFF2-40B4-BE49-F238E27FC236}">
                <a16:creationId xmlns:a16="http://schemas.microsoft.com/office/drawing/2014/main" id="{C6CE39B0-A651-48D4-9D8D-67E317951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125538"/>
            <a:ext cx="79216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</a:rPr>
              <a:t>1. Fickův zákon platí pro ustálenou (stacionární) difuzi, při které se koncentrační gradient látky nemění v čase. Pro většinu reálných difuzních procesů však tato podmínka splněna není a pro popis difuze je nutno použít 2. Fickův zákon:</a:t>
            </a:r>
          </a:p>
        </p:txBody>
      </p:sp>
      <p:sp>
        <p:nvSpPr>
          <p:cNvPr id="33796" name="Text Box 6">
            <a:extLst>
              <a:ext uri="{FF2B5EF4-FFF2-40B4-BE49-F238E27FC236}">
                <a16:creationId xmlns:a16="http://schemas.microsoft.com/office/drawing/2014/main" id="{0ECB1968-7871-4B5B-928B-2E6BDB39A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933825"/>
            <a:ext cx="7993062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</a:rPr>
              <a:t>Výraz </a:t>
            </a:r>
            <a:r>
              <a:rPr lang="cs-CZ" altLang="cs-CZ" sz="2000" i="1">
                <a:solidFill>
                  <a:schemeClr val="bg1"/>
                </a:solidFill>
              </a:rPr>
              <a:t>d</a:t>
            </a:r>
            <a:r>
              <a:rPr lang="cs-CZ" altLang="cs-CZ" sz="2000" baseline="30000">
                <a:solidFill>
                  <a:schemeClr val="bg1"/>
                </a:solidFill>
              </a:rPr>
              <a:t>2</a:t>
            </a:r>
            <a:r>
              <a:rPr lang="cs-CZ" altLang="cs-CZ" sz="2000" i="1">
                <a:solidFill>
                  <a:schemeClr val="bg1"/>
                </a:solidFill>
              </a:rPr>
              <a:t>c</a:t>
            </a:r>
            <a:r>
              <a:rPr lang="cs-CZ" altLang="cs-CZ" sz="2000">
                <a:solidFill>
                  <a:schemeClr val="bg1"/>
                </a:solidFill>
              </a:rPr>
              <a:t>/</a:t>
            </a:r>
            <a:r>
              <a:rPr lang="cs-CZ" altLang="cs-CZ" sz="2000" i="1">
                <a:solidFill>
                  <a:schemeClr val="bg1"/>
                </a:solidFill>
              </a:rPr>
              <a:t>dx</a:t>
            </a:r>
            <a:r>
              <a:rPr lang="cs-CZ" altLang="cs-CZ" sz="2000" i="1" baseline="30000">
                <a:solidFill>
                  <a:schemeClr val="bg1"/>
                </a:solidFill>
              </a:rPr>
              <a:t>2</a:t>
            </a:r>
            <a:r>
              <a:rPr lang="cs-CZ" altLang="cs-CZ" sz="2000">
                <a:solidFill>
                  <a:schemeClr val="bg1"/>
                </a:solidFill>
              </a:rPr>
              <a:t> (druhá derivace koncentrace </a:t>
            </a:r>
            <a:r>
              <a:rPr lang="cs-CZ" altLang="cs-CZ" sz="2000" i="1">
                <a:solidFill>
                  <a:schemeClr val="bg1"/>
                </a:solidFill>
              </a:rPr>
              <a:t>c </a:t>
            </a:r>
            <a:r>
              <a:rPr lang="cs-CZ" altLang="cs-CZ" sz="2000">
                <a:solidFill>
                  <a:schemeClr val="bg1"/>
                </a:solidFill>
              </a:rPr>
              <a:t>podle polohy </a:t>
            </a:r>
            <a:r>
              <a:rPr lang="cs-CZ" altLang="cs-CZ" sz="2000" i="1">
                <a:solidFill>
                  <a:schemeClr val="bg1"/>
                </a:solidFill>
              </a:rPr>
              <a:t>x, </a:t>
            </a:r>
            <a:r>
              <a:rPr lang="cs-CZ" altLang="cs-CZ" sz="2000">
                <a:solidFill>
                  <a:schemeClr val="bg1"/>
                </a:solidFill>
              </a:rPr>
              <a:t>d</a:t>
            </a:r>
            <a:r>
              <a:rPr lang="cs-CZ" altLang="cs-CZ" sz="2000" i="1">
                <a:solidFill>
                  <a:schemeClr val="bg1"/>
                </a:solidFill>
              </a:rPr>
              <a:t>(</a:t>
            </a:r>
            <a:r>
              <a:rPr lang="cs-CZ" altLang="cs-CZ" sz="2000">
                <a:solidFill>
                  <a:schemeClr val="bg1"/>
                </a:solidFill>
              </a:rPr>
              <a:t>d</a:t>
            </a:r>
            <a:r>
              <a:rPr lang="cs-CZ" altLang="cs-CZ" sz="2000" i="1">
                <a:solidFill>
                  <a:schemeClr val="bg1"/>
                </a:solidFill>
              </a:rPr>
              <a:t>c</a:t>
            </a:r>
            <a:r>
              <a:rPr lang="cs-CZ" altLang="cs-CZ" sz="2000">
                <a:solidFill>
                  <a:schemeClr val="bg1"/>
                </a:solidFill>
              </a:rPr>
              <a:t>/d</a:t>
            </a:r>
            <a:r>
              <a:rPr lang="cs-CZ" altLang="cs-CZ" sz="2000" i="1">
                <a:solidFill>
                  <a:schemeClr val="bg1"/>
                </a:solidFill>
              </a:rPr>
              <a:t>x)</a:t>
            </a:r>
            <a:r>
              <a:rPr lang="cs-CZ" altLang="cs-CZ" sz="2000">
                <a:solidFill>
                  <a:schemeClr val="bg1"/>
                </a:solidFill>
              </a:rPr>
              <a:t>/d</a:t>
            </a:r>
            <a:r>
              <a:rPr lang="cs-CZ" altLang="cs-CZ" sz="2000" i="1">
                <a:solidFill>
                  <a:schemeClr val="bg1"/>
                </a:solidFill>
              </a:rPr>
              <a:t>x</a:t>
            </a:r>
            <a:r>
              <a:rPr lang="cs-CZ" altLang="cs-CZ" sz="2000">
                <a:solidFill>
                  <a:schemeClr val="bg1"/>
                </a:solidFill>
              </a:rPr>
              <a:t>, čili infinitezimální změna koncentračního gradientu podél osy x. Můžeme číst: Časová změna koncentrace látky v daném místě je úměrná prostorové změně gradientu koncentrace, konstantou úměrnosti je difuzní koeficient.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</a:rPr>
              <a:t>2. Fickův zákon je formálně shodný s rovnicí pro vedení tepla - koncentrace </a:t>
            </a:r>
            <a:r>
              <a:rPr lang="cs-CZ" altLang="cs-CZ" sz="2000" i="1">
                <a:solidFill>
                  <a:schemeClr val="bg1"/>
                </a:solidFill>
              </a:rPr>
              <a:t>c </a:t>
            </a:r>
            <a:r>
              <a:rPr lang="cs-CZ" altLang="cs-CZ" sz="2000">
                <a:solidFill>
                  <a:schemeClr val="bg1"/>
                </a:solidFill>
              </a:rPr>
              <a:t>je ovšem nahrazena absolutní teplotou </a:t>
            </a:r>
            <a:r>
              <a:rPr lang="cs-CZ" altLang="cs-CZ" sz="2000" i="1">
                <a:solidFill>
                  <a:schemeClr val="bg1"/>
                </a:solidFill>
              </a:rPr>
              <a:t>T</a:t>
            </a:r>
            <a:r>
              <a:rPr lang="cs-CZ" altLang="cs-CZ" sz="200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33797" name="Object 3">
            <a:extLst>
              <a:ext uri="{FF2B5EF4-FFF2-40B4-BE49-F238E27FC236}">
                <a16:creationId xmlns:a16="http://schemas.microsoft.com/office/drawing/2014/main" id="{00CFEDB5-F8F9-4710-8276-D6DAAA2F2DD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76600" y="2693988"/>
          <a:ext cx="1998663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3" name="Rastrový obrázek" r:id="rId6" imgW="0" imgH="0" progId="Paint.Picture">
                  <p:embed/>
                </p:oleObj>
              </mc:Choice>
              <mc:Fallback>
                <p:oleObj name="Rastrový obrázek" r:id="rId6" imgW="0" imgH="0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693988"/>
                        <a:ext cx="1998663" cy="97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ázek 1" descr="Obsah obrázku čtverec&#10;&#10;Popis byl vytvořen automaticky">
            <a:extLst>
              <a:ext uri="{FF2B5EF4-FFF2-40B4-BE49-F238E27FC236}">
                <a16:creationId xmlns:a16="http://schemas.microsoft.com/office/drawing/2014/main" id="{142D13DA-D020-4482-A98E-BAE43C2EC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883" y="41439"/>
            <a:ext cx="1127858" cy="1089754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C0FC853-ED95-472E-BB22-5D827BD227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29612" y="3429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EAAD688E-CFD0-4854-A828-722C18FC1C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936625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FFFF99"/>
                </a:solidFill>
              </a:rPr>
              <a:t>Osmóza a osmotický tlak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AFC61411-8219-4D68-A9F8-3B26ABE02E8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4508500"/>
            <a:ext cx="8723312" cy="22050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>
                <a:solidFill>
                  <a:schemeClr val="bg1"/>
                </a:solidFill>
              </a:rPr>
              <a:t>     Systém se snaží dostat do termodynamické rovnováhy vyrovnáním koncentrací látek v celém objemu, který je rozdělen na části I a II, oddělené membránou propouštějící pouze rozpouštědlo. Rozpouštědlo proto difunduje do prostoru II, ve kterém je rozpuštěná látka.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>
                <a:solidFill>
                  <a:schemeClr val="bg1"/>
                </a:solidFill>
              </a:rPr>
              <a:t>     Výsledkem je nárůst tlaku v prostoru II, je-li membrána nepoddajná.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>
                <a:solidFill>
                  <a:schemeClr val="bg1"/>
                </a:solidFill>
              </a:rPr>
              <a:t>     Proces probíhá za konstantní teploty a při konstantních látkových množstvích. Membrána je tuhá.</a:t>
            </a:r>
          </a:p>
        </p:txBody>
      </p:sp>
      <p:pic>
        <p:nvPicPr>
          <p:cNvPr id="35844" name="Picture 4">
            <a:extLst>
              <a:ext uri="{FF2B5EF4-FFF2-40B4-BE49-F238E27FC236}">
                <a16:creationId xmlns:a16="http://schemas.microsoft.com/office/drawing/2014/main" id="{D3087BCA-3E44-40F4-9689-E44E9DF0018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0" y="1196975"/>
            <a:ext cx="4751388" cy="3195638"/>
          </a:xfrm>
          <a:noFill/>
        </p:spPr>
      </p:pic>
      <p:pic>
        <p:nvPicPr>
          <p:cNvPr id="4" name="Obrázek 3" descr="Obsah obrázku čtverec&#10;&#10;Popis byl vytvořen automaticky">
            <a:extLst>
              <a:ext uri="{FF2B5EF4-FFF2-40B4-BE49-F238E27FC236}">
                <a16:creationId xmlns:a16="http://schemas.microsoft.com/office/drawing/2014/main" id="{A8755B0B-2CE5-478C-805C-63BF7E0B5C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468" y="179452"/>
            <a:ext cx="1127858" cy="1089754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993EE76-4A63-4FB2-8D66-5C822BF8D7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15197" y="52112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B49BCEF3-F4C3-4E94-86A4-A8E175B17F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FFFF99"/>
                </a:solidFill>
              </a:rPr>
              <a:t>Pfefferův pokus</a:t>
            </a:r>
          </a:p>
        </p:txBody>
      </p:sp>
      <p:pic>
        <p:nvPicPr>
          <p:cNvPr id="37891" name="Picture 6">
            <a:extLst>
              <a:ext uri="{FF2B5EF4-FFF2-40B4-BE49-F238E27FC236}">
                <a16:creationId xmlns:a16="http://schemas.microsoft.com/office/drawing/2014/main" id="{3E6AF44D-0974-44A4-9B7E-771E23D7A4E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4300" y="3860800"/>
            <a:ext cx="4787900" cy="2640013"/>
          </a:xfrm>
          <a:noFill/>
        </p:spPr>
      </p:pic>
      <p:pic>
        <p:nvPicPr>
          <p:cNvPr id="37892" name="Picture 4">
            <a:extLst>
              <a:ext uri="{FF2B5EF4-FFF2-40B4-BE49-F238E27FC236}">
                <a16:creationId xmlns:a16="http://schemas.microsoft.com/office/drawing/2014/main" id="{5E58464C-7283-40F8-8301-7F7DD2F420C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196975"/>
            <a:ext cx="3803650" cy="3887788"/>
          </a:xfrm>
          <a:noFill/>
        </p:spPr>
      </p:pic>
      <p:pic>
        <p:nvPicPr>
          <p:cNvPr id="2" name="Obrázek 1" descr="Obsah obrázku čtverec&#10;&#10;Popis byl vytvořen automaticky">
            <a:extLst>
              <a:ext uri="{FF2B5EF4-FFF2-40B4-BE49-F238E27FC236}">
                <a16:creationId xmlns:a16="http://schemas.microsoft.com/office/drawing/2014/main" id="{7C9309D0-4DA7-45BB-96C6-1CEE7C341C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468" y="179452"/>
            <a:ext cx="1127858" cy="1089754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F93794B-1DD3-48AD-8095-9AA4CE8CE0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55785" y="52112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80A0B28D-71EB-42D5-B5BB-28C7E73284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>
                <a:solidFill>
                  <a:srgbClr val="FFFF99"/>
                </a:solidFill>
              </a:rPr>
              <a:t>van't</a:t>
            </a:r>
            <a:r>
              <a:rPr lang="cs-CZ" altLang="cs-CZ" dirty="0">
                <a:solidFill>
                  <a:srgbClr val="FFFF99"/>
                </a:solidFill>
              </a:rPr>
              <a:t> </a:t>
            </a:r>
            <a:r>
              <a:rPr lang="cs-CZ" altLang="cs-CZ" dirty="0" err="1">
                <a:solidFill>
                  <a:srgbClr val="FFFF99"/>
                </a:solidFill>
              </a:rPr>
              <a:t>Hoffův</a:t>
            </a:r>
            <a:r>
              <a:rPr lang="cs-CZ" altLang="cs-CZ" dirty="0">
                <a:solidFill>
                  <a:srgbClr val="FFFF99"/>
                </a:solidFill>
              </a:rPr>
              <a:t> vzorec (zákon)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C4D2F29-DCA6-48D3-ACC4-74A43E6399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29600" cy="4535487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 sz="2800" dirty="0">
                <a:solidFill>
                  <a:schemeClr val="bg1"/>
                </a:solidFill>
                <a:latin typeface="Symbol" panose="05050102010706020507" pitchFamily="18" charset="2"/>
              </a:rPr>
              <a:t>P</a:t>
            </a:r>
            <a:r>
              <a:rPr lang="cs-CZ" altLang="cs-CZ" sz="2800" dirty="0">
                <a:solidFill>
                  <a:schemeClr val="bg1"/>
                </a:solidFill>
              </a:rPr>
              <a:t> = </a:t>
            </a:r>
            <a:r>
              <a:rPr lang="cs-CZ" altLang="cs-CZ" sz="2800" i="1" dirty="0" err="1">
                <a:solidFill>
                  <a:schemeClr val="bg1"/>
                </a:solidFill>
              </a:rPr>
              <a:t>cRT</a:t>
            </a:r>
            <a:endParaRPr lang="cs-CZ" altLang="cs-CZ" sz="2800" i="1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>
                <a:solidFill>
                  <a:schemeClr val="bg1"/>
                </a:solidFill>
                <a:latin typeface="Symbol" panose="05050102010706020507" pitchFamily="18" charset="2"/>
              </a:rPr>
              <a:t>P</a:t>
            </a:r>
            <a:r>
              <a:rPr lang="cs-CZ" altLang="cs-CZ" sz="2400" dirty="0">
                <a:solidFill>
                  <a:schemeClr val="bg1"/>
                </a:solidFill>
              </a:rPr>
              <a:t> je osmotický tlak [Pa]</a:t>
            </a:r>
            <a:endParaRPr lang="cs-CZ" altLang="cs-CZ" sz="2400" i="1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i="1" dirty="0">
                <a:solidFill>
                  <a:schemeClr val="bg1"/>
                </a:solidFill>
              </a:rPr>
              <a:t>c</a:t>
            </a:r>
            <a:r>
              <a:rPr lang="cs-CZ" altLang="cs-CZ" sz="2400" dirty="0">
                <a:solidFill>
                  <a:schemeClr val="bg1"/>
                </a:solidFill>
              </a:rPr>
              <a:t> koncentrace rozpuštěné látky (</a:t>
            </a:r>
            <a:r>
              <a:rPr lang="cs-CZ" altLang="cs-CZ" sz="2400" i="1" dirty="0">
                <a:solidFill>
                  <a:schemeClr val="bg1"/>
                </a:solidFill>
              </a:rPr>
              <a:t>n/V</a:t>
            </a:r>
            <a:r>
              <a:rPr lang="cs-CZ" altLang="cs-CZ" sz="2400" dirty="0">
                <a:solidFill>
                  <a:schemeClr val="bg1"/>
                </a:solidFill>
              </a:rPr>
              <a:t>)</a:t>
            </a:r>
            <a:endParaRPr lang="cs-CZ" altLang="cs-CZ" sz="2400" i="1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i="1" dirty="0">
                <a:solidFill>
                  <a:schemeClr val="bg1"/>
                </a:solidFill>
              </a:rPr>
              <a:t>R</a:t>
            </a:r>
            <a:r>
              <a:rPr lang="cs-CZ" altLang="cs-CZ" sz="2400" dirty="0">
                <a:solidFill>
                  <a:schemeClr val="bg1"/>
                </a:solidFill>
              </a:rPr>
              <a:t> molární (či univerzální) plynová konstanta</a:t>
            </a:r>
            <a:endParaRPr lang="cs-CZ" altLang="cs-CZ" sz="2400" i="1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i="1" dirty="0">
                <a:solidFill>
                  <a:schemeClr val="bg1"/>
                </a:solidFill>
              </a:rPr>
              <a:t>T</a:t>
            </a:r>
            <a:r>
              <a:rPr lang="cs-CZ" altLang="cs-CZ" sz="2400" dirty="0">
                <a:solidFill>
                  <a:schemeClr val="bg1"/>
                </a:solidFill>
              </a:rPr>
              <a:t> absolutní teplota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solidFill>
                  <a:schemeClr val="bg1"/>
                </a:solidFill>
              </a:rPr>
              <a:t>Přesněji popisuje osmotický tlak analogický vzorec: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 sz="2800" dirty="0">
                <a:solidFill>
                  <a:schemeClr val="bg1"/>
                </a:solidFill>
                <a:latin typeface="Symbol" panose="05050102010706020507" pitchFamily="18" charset="2"/>
              </a:rPr>
              <a:t>P</a:t>
            </a:r>
            <a:r>
              <a:rPr lang="cs-CZ" altLang="cs-CZ" sz="2800" dirty="0">
                <a:solidFill>
                  <a:schemeClr val="bg1"/>
                </a:solidFill>
              </a:rPr>
              <a:t> = </a:t>
            </a:r>
            <a:r>
              <a:rPr lang="cs-CZ" altLang="cs-CZ" sz="2800" i="1" dirty="0" err="1">
                <a:solidFill>
                  <a:schemeClr val="bg1"/>
                </a:solidFill>
              </a:rPr>
              <a:t>m'RT</a:t>
            </a:r>
            <a:endParaRPr lang="cs-CZ" altLang="cs-CZ" sz="2800" i="1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i="1" dirty="0">
                <a:solidFill>
                  <a:schemeClr val="bg1"/>
                </a:solidFill>
              </a:rPr>
              <a:t>m'</a:t>
            </a:r>
            <a:r>
              <a:rPr lang="cs-CZ" altLang="cs-CZ" sz="2400" dirty="0">
                <a:solidFill>
                  <a:schemeClr val="bg1"/>
                </a:solidFill>
              </a:rPr>
              <a:t> je objemová molalita (látkové množství rozpuštěné látky dělené objemem rozpouštědla).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solidFill>
                  <a:schemeClr val="bg1"/>
                </a:solidFill>
              </a:rPr>
              <a:t>Odchylky od tlaku dle </a:t>
            </a:r>
            <a:r>
              <a:rPr lang="cs-CZ" altLang="cs-CZ" sz="2400" dirty="0" err="1">
                <a:solidFill>
                  <a:schemeClr val="bg1"/>
                </a:solidFill>
              </a:rPr>
              <a:t>van't</a:t>
            </a: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err="1">
                <a:solidFill>
                  <a:schemeClr val="bg1"/>
                </a:solidFill>
              </a:rPr>
              <a:t>Hoffova</a:t>
            </a:r>
            <a:r>
              <a:rPr lang="cs-CZ" altLang="cs-CZ" sz="2400" dirty="0">
                <a:solidFill>
                  <a:schemeClr val="bg1"/>
                </a:solidFill>
              </a:rPr>
              <a:t> zákona se zvyšují s rostoucí molekulovou hmotností rozpuštěné látky.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pic>
        <p:nvPicPr>
          <p:cNvPr id="2" name="Obrázek 1" descr="Obsah obrázku čtverec&#10;&#10;Popis byl vytvořen automaticky">
            <a:extLst>
              <a:ext uri="{FF2B5EF4-FFF2-40B4-BE49-F238E27FC236}">
                <a16:creationId xmlns:a16="http://schemas.microsoft.com/office/drawing/2014/main" id="{7E078FDC-E3FE-4A5C-9499-1F698E85FD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402" y="109003"/>
            <a:ext cx="1127858" cy="1089754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9AAB28B-5912-4EB7-929F-AFA9B672C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1131" y="45068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EF141D9B-95DD-45F9-8991-EE1C0629F7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CC"/>
                </a:solidFill>
              </a:rPr>
              <a:t>Obsah přednášky</a:t>
            </a:r>
            <a:endParaRPr lang="en-GB" altLang="cs-CZ" sz="4000">
              <a:solidFill>
                <a:srgbClr val="FFFFCC"/>
              </a:solidFill>
            </a:endParaRP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EA6AAEE-5E60-4C5F-BFB4-2937C89919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29083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Základní pojmy nerovnovážné termodynamiky ve vztahu k živým systémům</a:t>
            </a:r>
            <a:endParaRPr lang="en-GB" altLang="cs-CZ">
              <a:solidFill>
                <a:schemeClr val="bg1"/>
              </a:solidFill>
            </a:endParaRP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Difuze</a:t>
            </a:r>
            <a:r>
              <a:rPr lang="en-GB" altLang="cs-CZ">
                <a:solidFill>
                  <a:schemeClr val="bg1"/>
                </a:solidFill>
              </a:rPr>
              <a:t> 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Osmóza a osmotický tlak</a:t>
            </a:r>
            <a:endParaRPr lang="en-GB" altLang="cs-CZ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3CB19039-292D-4A0A-BCF8-3D900A3C0E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99"/>
                </a:solidFill>
              </a:rPr>
              <a:t>van't Hoffův vzorec (zákon)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E31DEDDF-2E6C-46CF-9A56-A6BE6DF5B1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9600" cy="51117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solidFill>
                  <a:schemeClr val="bg1"/>
                </a:solidFill>
              </a:rPr>
              <a:t>Pro elektrolyty: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cs-CZ" altLang="cs-CZ" sz="2800" dirty="0">
                <a:solidFill>
                  <a:schemeClr val="bg1"/>
                </a:solidFill>
                <a:latin typeface="Symbol" panose="05050102010706020507" pitchFamily="18" charset="2"/>
              </a:rPr>
              <a:t>P</a:t>
            </a:r>
            <a:r>
              <a:rPr lang="cs-CZ" altLang="cs-CZ" sz="2800" dirty="0">
                <a:solidFill>
                  <a:schemeClr val="bg1"/>
                </a:solidFill>
              </a:rPr>
              <a:t> = </a:t>
            </a:r>
            <a:r>
              <a:rPr lang="cs-CZ" altLang="cs-CZ" sz="2800" i="1" dirty="0" err="1">
                <a:solidFill>
                  <a:schemeClr val="bg1"/>
                </a:solidFill>
              </a:rPr>
              <a:t>icRT</a:t>
            </a:r>
            <a:endParaRPr lang="cs-CZ" altLang="cs-CZ" sz="2800" i="1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i="1" dirty="0">
                <a:solidFill>
                  <a:schemeClr val="bg1"/>
                </a:solidFill>
              </a:rPr>
              <a:t>i</a:t>
            </a:r>
            <a:r>
              <a:rPr lang="cs-CZ" altLang="cs-CZ" sz="2400" dirty="0">
                <a:solidFill>
                  <a:schemeClr val="bg1"/>
                </a:solidFill>
              </a:rPr>
              <a:t> je bezrozměrný </a:t>
            </a:r>
            <a:r>
              <a:rPr lang="cs-CZ" altLang="cs-CZ" sz="2400" u="sng" dirty="0" err="1">
                <a:solidFill>
                  <a:schemeClr val="bg1"/>
                </a:solidFill>
              </a:rPr>
              <a:t>van't</a:t>
            </a:r>
            <a:r>
              <a:rPr lang="cs-CZ" altLang="cs-CZ" sz="2400" u="sng" dirty="0">
                <a:solidFill>
                  <a:schemeClr val="bg1"/>
                </a:solidFill>
              </a:rPr>
              <a:t> </a:t>
            </a:r>
            <a:r>
              <a:rPr lang="cs-CZ" altLang="cs-CZ" sz="2400" u="sng" dirty="0" err="1">
                <a:solidFill>
                  <a:schemeClr val="bg1"/>
                </a:solidFill>
              </a:rPr>
              <a:t>Hoffův</a:t>
            </a:r>
            <a:r>
              <a:rPr lang="cs-CZ" altLang="cs-CZ" sz="2400" u="sng" dirty="0">
                <a:solidFill>
                  <a:schemeClr val="bg1"/>
                </a:solidFill>
              </a:rPr>
              <a:t> opravný faktor</a:t>
            </a:r>
            <a:r>
              <a:rPr lang="cs-CZ" altLang="cs-CZ" sz="2400" dirty="0">
                <a:solidFill>
                  <a:schemeClr val="bg1"/>
                </a:solidFill>
              </a:rPr>
              <a:t>, který udává kolikrát více je v roztoku částic, než byl původní počet částic nedisociovaných.</a:t>
            </a:r>
            <a:r>
              <a:rPr lang="cs-CZ" altLang="cs-CZ" sz="2400" b="1" dirty="0">
                <a:solidFill>
                  <a:schemeClr val="bg1"/>
                </a:solidFill>
              </a:rPr>
              <a:t> </a:t>
            </a:r>
            <a:endParaRPr lang="cs-CZ" altLang="cs-CZ" sz="2400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>
                <a:solidFill>
                  <a:schemeClr val="bg1"/>
                </a:solidFill>
              </a:rPr>
              <a:t>Součin </a:t>
            </a:r>
            <a:r>
              <a:rPr lang="cs-CZ" altLang="cs-CZ" sz="2400" i="1" dirty="0" err="1">
                <a:solidFill>
                  <a:schemeClr val="bg1"/>
                </a:solidFill>
              </a:rPr>
              <a:t>ic</a:t>
            </a:r>
            <a:r>
              <a:rPr lang="cs-CZ" altLang="cs-CZ" sz="2400" dirty="0">
                <a:solidFill>
                  <a:schemeClr val="bg1"/>
                </a:solidFill>
              </a:rPr>
              <a:t> se někdy označuje jako </a:t>
            </a:r>
            <a:r>
              <a:rPr lang="cs-CZ" altLang="cs-CZ" sz="2400" dirty="0" err="1">
                <a:solidFill>
                  <a:schemeClr val="bg1"/>
                </a:solidFill>
              </a:rPr>
              <a:t>osmolární</a:t>
            </a:r>
            <a:r>
              <a:rPr lang="cs-CZ" altLang="cs-CZ" sz="2400" dirty="0">
                <a:solidFill>
                  <a:schemeClr val="bg1"/>
                </a:solidFill>
              </a:rPr>
              <a:t> koncentrace či osmolarita s jednotkou osmol·l</a:t>
            </a:r>
            <a:r>
              <a:rPr lang="cs-CZ" altLang="cs-CZ" sz="2400" baseline="30000" dirty="0">
                <a:solidFill>
                  <a:schemeClr val="bg1"/>
                </a:solidFill>
              </a:rPr>
              <a:t>-1</a:t>
            </a:r>
            <a:r>
              <a:rPr lang="cs-CZ" altLang="cs-CZ" sz="2400" dirty="0">
                <a:solidFill>
                  <a:schemeClr val="bg1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solidFill>
                  <a:schemeClr val="bg1"/>
                </a:solidFill>
              </a:rPr>
              <a:t>Silný elektrolyt o </a:t>
            </a:r>
            <a:r>
              <a:rPr lang="cs-CZ" altLang="cs-CZ" sz="2400" dirty="0" err="1">
                <a:solidFill>
                  <a:schemeClr val="bg1"/>
                </a:solidFill>
              </a:rPr>
              <a:t>konc</a:t>
            </a:r>
            <a:r>
              <a:rPr lang="cs-CZ" altLang="cs-CZ" sz="2400" dirty="0">
                <a:solidFill>
                  <a:schemeClr val="bg1"/>
                </a:solidFill>
              </a:rPr>
              <a:t>. 1 mol·l</a:t>
            </a:r>
            <a:r>
              <a:rPr lang="cs-CZ" altLang="cs-CZ" sz="2400" baseline="30000" dirty="0">
                <a:solidFill>
                  <a:schemeClr val="bg1"/>
                </a:solidFill>
              </a:rPr>
              <a:t>-1</a:t>
            </a:r>
            <a:r>
              <a:rPr lang="cs-CZ" altLang="cs-CZ" sz="2400" dirty="0">
                <a:solidFill>
                  <a:schemeClr val="bg1"/>
                </a:solidFill>
              </a:rPr>
              <a:t>, disociující na dva ionty, má </a:t>
            </a:r>
            <a:r>
              <a:rPr lang="cs-CZ" altLang="cs-CZ" sz="2400" dirty="0" err="1">
                <a:solidFill>
                  <a:schemeClr val="bg1"/>
                </a:solidFill>
              </a:rPr>
              <a:t>osmolární</a:t>
            </a:r>
            <a:r>
              <a:rPr lang="cs-CZ" altLang="cs-CZ" sz="2400" dirty="0">
                <a:solidFill>
                  <a:schemeClr val="bg1"/>
                </a:solidFill>
              </a:rPr>
              <a:t> koncentraci 2 osmol·l</a:t>
            </a:r>
            <a:r>
              <a:rPr lang="cs-CZ" altLang="cs-CZ" sz="2400" baseline="30000" dirty="0">
                <a:solidFill>
                  <a:schemeClr val="bg1"/>
                </a:solidFill>
              </a:rPr>
              <a:t>-1</a:t>
            </a:r>
            <a:r>
              <a:rPr lang="cs-CZ" altLang="cs-CZ" sz="2400" dirty="0">
                <a:solidFill>
                  <a:schemeClr val="bg1"/>
                </a:solidFill>
              </a:rPr>
              <a:t> a dvojnásobný osmotický tlak ve srovnání se stejně koncentrovanou nedisociující látkou.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solidFill>
                  <a:schemeClr val="bg1"/>
                </a:solidFill>
              </a:rPr>
              <a:t>Osmotický tlak krevní plazmy a nitrobuněčné tekutiny je asi 770 </a:t>
            </a:r>
            <a:r>
              <a:rPr lang="cs-CZ" altLang="cs-CZ" sz="2400" dirty="0" err="1">
                <a:solidFill>
                  <a:schemeClr val="bg1"/>
                </a:solidFill>
              </a:rPr>
              <a:t>kPa</a:t>
            </a:r>
            <a:r>
              <a:rPr lang="cs-CZ" altLang="cs-CZ" sz="2400" dirty="0">
                <a:solidFill>
                  <a:schemeClr val="bg1"/>
                </a:solidFill>
              </a:rPr>
              <a:t>. (1 M roztok nedisociující látky má při stejné teplotě osmotický tlak asi 2,58 </a:t>
            </a:r>
            <a:r>
              <a:rPr lang="cs-CZ" altLang="cs-CZ" sz="2400" dirty="0" err="1">
                <a:solidFill>
                  <a:schemeClr val="bg1"/>
                </a:solidFill>
              </a:rPr>
              <a:t>MPa</a:t>
            </a:r>
            <a:r>
              <a:rPr lang="cs-CZ" altLang="cs-CZ" sz="2400" dirty="0">
                <a:solidFill>
                  <a:schemeClr val="bg1"/>
                </a:solidFill>
              </a:rPr>
              <a:t>).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solidFill>
                  <a:schemeClr val="bg1"/>
                </a:solidFill>
              </a:rPr>
              <a:t>tlak onkotický (3,3 </a:t>
            </a:r>
            <a:r>
              <a:rPr lang="cs-CZ" altLang="cs-CZ" sz="2400" dirty="0" err="1">
                <a:solidFill>
                  <a:schemeClr val="bg1"/>
                </a:solidFill>
              </a:rPr>
              <a:t>kPa</a:t>
            </a:r>
            <a:r>
              <a:rPr lang="cs-CZ" altLang="cs-CZ" sz="2400" dirty="0">
                <a:solidFill>
                  <a:schemeClr val="bg1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>
              <a:solidFill>
                <a:schemeClr val="bg1"/>
              </a:solidFill>
            </a:endParaRPr>
          </a:p>
        </p:txBody>
      </p:sp>
      <p:pic>
        <p:nvPicPr>
          <p:cNvPr id="2" name="Obrázek 1" descr="Obsah obrázku čtverec&#10;&#10;Popis byl vytvořen automaticky">
            <a:extLst>
              <a:ext uri="{FF2B5EF4-FFF2-40B4-BE49-F238E27FC236}">
                <a16:creationId xmlns:a16="http://schemas.microsoft.com/office/drawing/2014/main" id="{AFA76B4E-E73F-4DD3-A409-F06F4F52F4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491" y="274638"/>
            <a:ext cx="1127858" cy="1089754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0D9BFBD-0FC4-418E-BDBC-97C2A7B78C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68020" y="437357"/>
            <a:ext cx="406400" cy="40640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8D30B36-FA65-4178-BEF8-F84D6FDF95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4939" y="77903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F4A0F1BC-9D97-4494-B17B-DB7F83A897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99"/>
                </a:solidFill>
              </a:rPr>
              <a:t>Tonicita roztoků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764CDD09-CA52-4E99-AC92-B34FEF0650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8229600" cy="49244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800">
                <a:solidFill>
                  <a:schemeClr val="bg1"/>
                </a:solidFill>
              </a:rPr>
              <a:t>Roztoky o osmotickém tlaku nižším než má krevní plazma se označují jako hypotonické, o stejném tlaku jako izotonické a o vyšším tlaku jako hypertonické.</a:t>
            </a:r>
            <a:endParaRPr lang="cs-CZ" altLang="cs-CZ" sz="2800" b="1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800">
                <a:solidFill>
                  <a:schemeClr val="bg1"/>
                </a:solidFill>
              </a:rPr>
              <a:t>endoosmóza: hemolýza, plazmoptýza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>
                <a:solidFill>
                  <a:schemeClr val="bg1"/>
                </a:solidFill>
              </a:rPr>
              <a:t>Rozmezí hodnot koncentrací hypotonického roztoku, při kterých dochází k částečné a úplné hemolýze =  osmotická odolnost</a:t>
            </a:r>
            <a:r>
              <a:rPr lang="cs-CZ" altLang="cs-CZ" sz="2800" b="1">
                <a:solidFill>
                  <a:schemeClr val="bg1"/>
                </a:solidFill>
              </a:rPr>
              <a:t> (</a:t>
            </a:r>
            <a:r>
              <a:rPr lang="cs-CZ" altLang="cs-CZ" sz="2800">
                <a:solidFill>
                  <a:schemeClr val="bg1"/>
                </a:solidFill>
              </a:rPr>
              <a:t>resistence) erytrocytů.</a:t>
            </a:r>
            <a:endParaRPr lang="cs-CZ" altLang="cs-CZ" sz="2800" b="1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800">
                <a:solidFill>
                  <a:schemeClr val="bg1"/>
                </a:solidFill>
              </a:rPr>
              <a:t>exoosmóza: plazmorhyza</a:t>
            </a:r>
            <a:r>
              <a:rPr lang="cs-CZ" altLang="cs-CZ" sz="2800" b="1">
                <a:solidFill>
                  <a:schemeClr val="bg1"/>
                </a:solidFill>
              </a:rPr>
              <a:t> </a:t>
            </a:r>
            <a:r>
              <a:rPr lang="cs-CZ" altLang="cs-CZ" sz="2800">
                <a:solidFill>
                  <a:schemeClr val="bg1"/>
                </a:solidFill>
              </a:rPr>
              <a:t>(u rostlin - plazmolýza)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>
                <a:solidFill>
                  <a:schemeClr val="bg1"/>
                </a:solidFill>
              </a:rPr>
              <a:t>receptory (volumoreceptory v ledvinách a osmoreceptory v hypotalamu)</a:t>
            </a:r>
          </a:p>
        </p:txBody>
      </p:sp>
      <p:pic>
        <p:nvPicPr>
          <p:cNvPr id="2" name="Obrázek 1" descr="Obsah obrázku čtverec&#10;&#10;Popis byl vytvořen automaticky">
            <a:extLst>
              <a:ext uri="{FF2B5EF4-FFF2-40B4-BE49-F238E27FC236}">
                <a16:creationId xmlns:a16="http://schemas.microsoft.com/office/drawing/2014/main" id="{23CB6C41-C397-4A76-BB5F-9CFF895812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468" y="179452"/>
            <a:ext cx="1127858" cy="1089754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5BFC48A-C58D-479F-9AA0-46C50A888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5197" y="520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A14FCE7C-D144-46B9-AEA3-FDD43D7D81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99"/>
                </a:solidFill>
              </a:rPr>
              <a:t>Jak to vypadá?</a:t>
            </a:r>
          </a:p>
        </p:txBody>
      </p:sp>
      <p:pic>
        <p:nvPicPr>
          <p:cNvPr id="46083" name="Picture 5" descr="rbc41">
            <a:extLst>
              <a:ext uri="{FF2B5EF4-FFF2-40B4-BE49-F238E27FC236}">
                <a16:creationId xmlns:a16="http://schemas.microsoft.com/office/drawing/2014/main" id="{4FF17055-9035-48A8-8800-68E4C1464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7338"/>
            <a:ext cx="4248150" cy="291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6">
            <a:extLst>
              <a:ext uri="{FF2B5EF4-FFF2-40B4-BE49-F238E27FC236}">
                <a16:creationId xmlns:a16="http://schemas.microsoft.com/office/drawing/2014/main" id="{BA8FFD77-C79A-4142-8054-31078FD48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437063"/>
            <a:ext cx="3240087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</a:rPr>
              <a:t>Echinocyty – erytrocyty vystavené hypertonickému roztoku. </a:t>
            </a:r>
            <a:r>
              <a:rPr lang="cs-CZ" altLang="cs-CZ" sz="1600">
                <a:solidFill>
                  <a:schemeClr val="bg1"/>
                </a:solidFill>
              </a:rPr>
              <a:t>http://webteach.mccs.uky.edu/COM/pat823/online_materials/diglectures/rbcs/imgshtml/image36.html</a:t>
            </a:r>
          </a:p>
        </p:txBody>
      </p:sp>
      <p:pic>
        <p:nvPicPr>
          <p:cNvPr id="46085" name="Picture 8" descr="Plasmo6">
            <a:extLst>
              <a:ext uri="{FF2B5EF4-FFF2-40B4-BE49-F238E27FC236}">
                <a16:creationId xmlns:a16="http://schemas.microsoft.com/office/drawing/2014/main" id="{1C72775E-8890-4D2B-928B-5FA5C15011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1628775"/>
            <a:ext cx="4105275" cy="2873375"/>
          </a:xfrm>
          <a:noFill/>
        </p:spPr>
      </p:pic>
      <p:sp>
        <p:nvSpPr>
          <p:cNvPr id="46086" name="Text Box 10">
            <a:extLst>
              <a:ext uri="{FF2B5EF4-FFF2-40B4-BE49-F238E27FC236}">
                <a16:creationId xmlns:a16="http://schemas.microsoft.com/office/drawing/2014/main" id="{090ED55C-F435-4F9E-ACA6-2409E41A6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4437063"/>
            <a:ext cx="3455987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</a:rPr>
              <a:t>Plazmolýza buněk epidermis cibule hypertonickém prostředí.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</a:rPr>
              <a:t>http://www.pgjr.alpine.k12.ut.us/science/whitaker/Cell_Chemistry/Plasmolysis.html</a:t>
            </a:r>
          </a:p>
        </p:txBody>
      </p:sp>
      <p:pic>
        <p:nvPicPr>
          <p:cNvPr id="2" name="Obrázek 1" descr="Obsah obrázku čtverec&#10;&#10;Popis byl vytvořen automaticky">
            <a:extLst>
              <a:ext uri="{FF2B5EF4-FFF2-40B4-BE49-F238E27FC236}">
                <a16:creationId xmlns:a16="http://schemas.microsoft.com/office/drawing/2014/main" id="{2DD4295E-7808-4E9A-AE11-79780B5CAF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468" y="179452"/>
            <a:ext cx="1127858" cy="1089754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3A09519-1372-49D8-8CC0-7041BE4694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11997" y="355600"/>
            <a:ext cx="406400" cy="406400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94CCA1A-399D-4EE5-A2D9-6A256DC4C8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11044" y="64663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3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7E1B6313-F2A0-447C-AF55-D2ACEA80E1E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9750" y="836613"/>
            <a:ext cx="8135938" cy="4968875"/>
          </a:xfrm>
        </p:spPr>
        <p:txBody>
          <a:bodyPr/>
          <a:lstStyle/>
          <a:p>
            <a:pPr eaLnBrk="1" hangingPunct="1"/>
            <a:r>
              <a:rPr lang="cs-CZ" altLang="cs-CZ" sz="4000" dirty="0">
                <a:solidFill>
                  <a:srgbClr val="FFFFCC"/>
                </a:solidFill>
              </a:rPr>
              <a:t>Autor: </a:t>
            </a:r>
            <a:br>
              <a:rPr lang="cs-CZ" altLang="cs-CZ" sz="4000" dirty="0">
                <a:solidFill>
                  <a:srgbClr val="FFFFCC"/>
                </a:solidFill>
              </a:rPr>
            </a:br>
            <a:r>
              <a:rPr lang="cs-CZ" altLang="cs-CZ" sz="4000" b="1" dirty="0">
                <a:solidFill>
                  <a:srgbClr val="FFFFCC"/>
                </a:solidFill>
              </a:rPr>
              <a:t>Vojtěch Mornstein</a:t>
            </a:r>
            <a:br>
              <a:rPr lang="cs-CZ" altLang="cs-CZ" sz="4000" dirty="0">
                <a:solidFill>
                  <a:srgbClr val="FFFFCC"/>
                </a:solidFill>
              </a:rPr>
            </a:br>
            <a:br>
              <a:rPr lang="cs-CZ" altLang="cs-CZ" sz="4000" dirty="0">
                <a:solidFill>
                  <a:srgbClr val="FFFFCC"/>
                </a:solidFill>
              </a:rPr>
            </a:br>
            <a:br>
              <a:rPr lang="cs-CZ" altLang="cs-CZ" sz="4000" dirty="0">
                <a:solidFill>
                  <a:srgbClr val="FFFFCC"/>
                </a:solidFill>
              </a:rPr>
            </a:br>
            <a:r>
              <a:rPr lang="cs-CZ" altLang="cs-CZ" sz="4000" dirty="0">
                <a:solidFill>
                  <a:srgbClr val="FFFFCC"/>
                </a:solidFill>
              </a:rPr>
              <a:t>Grafika: </a:t>
            </a:r>
            <a:br>
              <a:rPr lang="cs-CZ" altLang="cs-CZ" sz="4000" dirty="0">
                <a:solidFill>
                  <a:srgbClr val="FFFFCC"/>
                </a:solidFill>
              </a:rPr>
            </a:br>
            <a:r>
              <a:rPr lang="cs-CZ" altLang="cs-CZ" sz="4000" dirty="0">
                <a:solidFill>
                  <a:srgbClr val="FFFFCC"/>
                </a:solidFill>
              </a:rPr>
              <a:t>- - -</a:t>
            </a:r>
            <a:br>
              <a:rPr lang="cs-CZ" altLang="cs-CZ" sz="4000" dirty="0">
                <a:solidFill>
                  <a:srgbClr val="FFFFCC"/>
                </a:solidFill>
              </a:rPr>
            </a:br>
            <a:br>
              <a:rPr lang="cs-CZ" altLang="cs-CZ" sz="4000" dirty="0">
                <a:solidFill>
                  <a:srgbClr val="FFFFCC"/>
                </a:solidFill>
              </a:rPr>
            </a:br>
            <a:r>
              <a:rPr lang="cs-CZ" altLang="cs-CZ" sz="4000" dirty="0">
                <a:solidFill>
                  <a:srgbClr val="FFFFCC"/>
                </a:solidFill>
              </a:rPr>
              <a:t>Poslední revize a ozvučení: říjen 2020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9422D7A-73F0-4F35-A7F2-7410B68F75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6921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99"/>
                </a:solidFill>
              </a:rPr>
              <a:t>Základní pojmy nerovnovážné termodynamiky živých systémů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7BAC47E9-4046-443F-BD33-6007C0601D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2420938"/>
            <a:ext cx="8229600" cy="3197225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>
                <a:solidFill>
                  <a:schemeClr val="bg1"/>
                </a:solidFill>
              </a:rPr>
              <a:t>V nerovnovážných systémech existuje vnitřní zdroj entropie.</a:t>
            </a:r>
          </a:p>
          <a:p>
            <a:pPr eaLnBrk="1" hangingPunct="1">
              <a:defRPr/>
            </a:pPr>
            <a:r>
              <a:rPr lang="cs-CZ" dirty="0">
                <a:solidFill>
                  <a:schemeClr val="bg1"/>
                </a:solidFill>
              </a:rPr>
              <a:t>Množství entropie „vyprodukované“ v jednotkovém objemu za jednotku času se nazývá produkce entropie </a:t>
            </a:r>
            <a:r>
              <a:rPr lang="cs-CZ" sz="3600" dirty="0">
                <a:solidFill>
                  <a:schemeClr val="bg1"/>
                </a:solidFill>
                <a:latin typeface="Symbol" pitchFamily="18" charset="2"/>
              </a:rPr>
              <a:t>s </a:t>
            </a:r>
            <a:r>
              <a:rPr lang="cs-CZ" sz="3600" dirty="0">
                <a:solidFill>
                  <a:schemeClr val="bg1"/>
                </a:solidFill>
                <a:latin typeface="+mj-lt"/>
              </a:rPr>
              <a:t>(sigma)</a:t>
            </a:r>
            <a:r>
              <a:rPr lang="cs-CZ" b="1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pic>
        <p:nvPicPr>
          <p:cNvPr id="2" name="Obrázek 1" descr="Obsah obrázku čtverec&#10;&#10;Popis byl vytvořen automaticky">
            <a:extLst>
              <a:ext uri="{FF2B5EF4-FFF2-40B4-BE49-F238E27FC236}">
                <a16:creationId xmlns:a16="http://schemas.microsoft.com/office/drawing/2014/main" id="{14681DCF-922D-42DB-A5B7-62EC0FAA17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030" y="5445224"/>
            <a:ext cx="1127858" cy="1089754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23E0C54-EA31-4A29-BA0F-3BF1EB97FA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57759" y="580516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1A0151CD-29EB-431F-973D-3E87F9EE81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99"/>
                </a:solidFill>
              </a:rPr>
              <a:t>Prigoginův princip</a:t>
            </a:r>
            <a:r>
              <a:rPr lang="cs-CZ" altLang="cs-CZ"/>
              <a:t> 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A786B985-92DD-468B-A985-9BCFFE3ABA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Pro stavy nepříliš vzdálené od tmd. rovnováhy platí </a:t>
            </a:r>
            <a:r>
              <a:rPr lang="cs-CZ" altLang="cs-CZ" b="1">
                <a:solidFill>
                  <a:schemeClr val="bg1"/>
                </a:solidFill>
              </a:rPr>
              <a:t>Prigoginův princi</a:t>
            </a:r>
            <a:r>
              <a:rPr lang="cs-CZ" altLang="cs-CZ">
                <a:solidFill>
                  <a:schemeClr val="bg1"/>
                </a:solidFill>
              </a:rPr>
              <a:t>p:</a:t>
            </a:r>
            <a:endParaRPr lang="cs-CZ" altLang="cs-CZ" i="1">
              <a:solidFill>
                <a:schemeClr val="bg1"/>
              </a:solidFill>
            </a:endParaRPr>
          </a:p>
          <a:p>
            <a:pPr eaLnBrk="1" hangingPunct="1"/>
            <a:r>
              <a:rPr lang="cs-CZ" altLang="cs-CZ" i="1">
                <a:solidFill>
                  <a:schemeClr val="bg1"/>
                </a:solidFill>
              </a:rPr>
              <a:t>Při neměnících se vnějších podmínkách otevřený systém spontánně spěje do stavu s minimální produkcí entropie.</a:t>
            </a:r>
            <a:endParaRPr lang="cs-CZ" altLang="cs-CZ">
              <a:solidFill>
                <a:schemeClr val="bg1"/>
              </a:solidFill>
            </a:endParaRP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Tento stav se nazývá stacionární stav (stav dynamické rovnováhy, resp. homeostáza v biologii).</a:t>
            </a:r>
          </a:p>
        </p:txBody>
      </p:sp>
      <p:pic>
        <p:nvPicPr>
          <p:cNvPr id="2" name="Obrázek 1" descr="Obsah obrázku čtverec&#10;&#10;Popis byl vytvořen automaticky">
            <a:extLst>
              <a:ext uri="{FF2B5EF4-FFF2-40B4-BE49-F238E27FC236}">
                <a16:creationId xmlns:a16="http://schemas.microsoft.com/office/drawing/2014/main" id="{83D5BB8B-C90F-4312-9AA6-51F02C8167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468" y="179452"/>
            <a:ext cx="1127858" cy="1089754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41AB141-32F4-461B-89C2-AA44C1ADF4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5197" y="52863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8779D79D-C079-4D9B-8A6E-C3C5E6DF4D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99"/>
                </a:solidFill>
              </a:rPr>
              <a:t>Rozdíl mezi rovnovážným a stacionárním stavem</a:t>
            </a:r>
          </a:p>
        </p:txBody>
      </p:sp>
      <p:pic>
        <p:nvPicPr>
          <p:cNvPr id="11267" name="Picture 4" descr="koule1">
            <a:extLst>
              <a:ext uri="{FF2B5EF4-FFF2-40B4-BE49-F238E27FC236}">
                <a16:creationId xmlns:a16="http://schemas.microsoft.com/office/drawing/2014/main" id="{834AA462-2FE8-45E5-AF56-6385D79AB5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916113"/>
            <a:ext cx="6121400" cy="3122612"/>
          </a:xfrm>
          <a:noFill/>
        </p:spPr>
      </p:pic>
      <p:sp>
        <p:nvSpPr>
          <p:cNvPr id="11268" name="Text Box 6">
            <a:extLst>
              <a:ext uri="{FF2B5EF4-FFF2-40B4-BE49-F238E27FC236}">
                <a16:creationId xmlns:a16="http://schemas.microsoft.com/office/drawing/2014/main" id="{72688265-9DFA-4F7D-802F-A4F6B05D5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5300663"/>
            <a:ext cx="72723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</a:rPr>
              <a:t>Lze udržet stav s rozdílnými teplotami v izolovaném systému?</a:t>
            </a:r>
          </a:p>
        </p:txBody>
      </p:sp>
      <p:pic>
        <p:nvPicPr>
          <p:cNvPr id="2" name="Obrázek 1" descr="Obsah obrázku čtverec&#10;&#10;Popis byl vytvořen automaticky">
            <a:extLst>
              <a:ext uri="{FF2B5EF4-FFF2-40B4-BE49-F238E27FC236}">
                <a16:creationId xmlns:a16="http://schemas.microsoft.com/office/drawing/2014/main" id="{85228DF3-A2EF-47E7-AA94-390AEC6FD8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468" y="179452"/>
            <a:ext cx="1127858" cy="1089754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4140C30-0446-43E8-90C7-D076577C46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15197" y="52112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C2F6C554-235B-4FAB-BB69-4C975D43FA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99"/>
                </a:solidFill>
              </a:rPr>
              <a:t>Rozdíl mezi rovnovážným a stacionárním stavem</a:t>
            </a:r>
          </a:p>
        </p:txBody>
      </p:sp>
      <p:pic>
        <p:nvPicPr>
          <p:cNvPr id="13315" name="Picture 4" descr="koule2">
            <a:extLst>
              <a:ext uri="{FF2B5EF4-FFF2-40B4-BE49-F238E27FC236}">
                <a16:creationId xmlns:a16="http://schemas.microsoft.com/office/drawing/2014/main" id="{84EBC02D-1B01-48CE-B8F6-E926F68105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975" y="1700213"/>
            <a:ext cx="4321175" cy="3727450"/>
          </a:xfrm>
          <a:noFill/>
        </p:spPr>
      </p:pic>
      <p:sp>
        <p:nvSpPr>
          <p:cNvPr id="13316" name="Text Box 6">
            <a:extLst>
              <a:ext uri="{FF2B5EF4-FFF2-40B4-BE49-F238E27FC236}">
                <a16:creationId xmlns:a16="http://schemas.microsoft.com/office/drawing/2014/main" id="{242A62CB-3145-48D9-9A90-3D5CE7CE2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5589588"/>
            <a:ext cx="73453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</a:rPr>
              <a:t>Rozdíl teplot lze udržet pouze v otevřeném systému s tepelnou pumpou, která spotřebovává energii.</a:t>
            </a:r>
          </a:p>
        </p:txBody>
      </p:sp>
      <p:pic>
        <p:nvPicPr>
          <p:cNvPr id="2" name="Obrázek 1" descr="Obsah obrázku čtverec&#10;&#10;Popis byl vytvořen automaticky">
            <a:extLst>
              <a:ext uri="{FF2B5EF4-FFF2-40B4-BE49-F238E27FC236}">
                <a16:creationId xmlns:a16="http://schemas.microsoft.com/office/drawing/2014/main" id="{6729FD3B-4E8F-41D7-A2BC-856FBC2535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468" y="179452"/>
            <a:ext cx="1127858" cy="1089754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22E7FAF-5DB4-4695-BA0F-2D02D11D7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4874" y="52112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85C84109-23EB-454B-B700-5FD82B0176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99"/>
                </a:solidFill>
              </a:rPr>
              <a:t>Rozdíl mezi rovnovážným a stacionárním stavem</a:t>
            </a:r>
          </a:p>
        </p:txBody>
      </p:sp>
      <p:pic>
        <p:nvPicPr>
          <p:cNvPr id="15363" name="Picture 4" descr="ionty">
            <a:extLst>
              <a:ext uri="{FF2B5EF4-FFF2-40B4-BE49-F238E27FC236}">
                <a16:creationId xmlns:a16="http://schemas.microsoft.com/office/drawing/2014/main" id="{B1A625A3-DC82-44F3-935A-C96E118D63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1413" y="1557338"/>
            <a:ext cx="4392612" cy="3919537"/>
          </a:xfrm>
          <a:noFill/>
        </p:spPr>
      </p:pic>
      <p:sp>
        <p:nvSpPr>
          <p:cNvPr id="15364" name="Text Box 6">
            <a:extLst>
              <a:ext uri="{FF2B5EF4-FFF2-40B4-BE49-F238E27FC236}">
                <a16:creationId xmlns:a16="http://schemas.microsoft.com/office/drawing/2014/main" id="{B82587BC-8A31-4BD1-AAA6-E7EC91F1A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5661025"/>
            <a:ext cx="64087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</a:rPr>
              <a:t>Iontová pumpa udržuje konstantní rozdíl v koncentracích iontů a </a:t>
            </a:r>
            <a:r>
              <a:rPr lang="cs-CZ" altLang="cs-CZ" sz="2400" b="1">
                <a:solidFill>
                  <a:schemeClr val="bg1"/>
                </a:solidFill>
              </a:rPr>
              <a:t>spotřebovává energii</a:t>
            </a:r>
            <a:r>
              <a:rPr lang="cs-CZ" altLang="cs-CZ" sz="240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" name="Obrázek 1" descr="Obsah obrázku čtverec&#10;&#10;Popis byl vytvořen automaticky">
            <a:extLst>
              <a:ext uri="{FF2B5EF4-FFF2-40B4-BE49-F238E27FC236}">
                <a16:creationId xmlns:a16="http://schemas.microsoft.com/office/drawing/2014/main" id="{078767C5-AA02-4F67-AC33-89823532C7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468" y="179452"/>
            <a:ext cx="1127858" cy="1089754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01925A2-B9F0-479B-80E1-C5B48FF344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15197" y="52112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402D3592-C059-4A0C-A65A-593A5BAB75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8229600" cy="1008063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99"/>
                </a:solidFill>
              </a:rPr>
              <a:t>Fluktuace a poruchové síly</a:t>
            </a:r>
            <a:br>
              <a:rPr lang="cs-CZ" altLang="cs-CZ" sz="4000">
                <a:solidFill>
                  <a:srgbClr val="FFFF99"/>
                </a:solidFill>
              </a:rPr>
            </a:br>
            <a:r>
              <a:rPr lang="cs-CZ" altLang="cs-CZ" sz="4000">
                <a:solidFill>
                  <a:srgbClr val="FFFF99"/>
                </a:solidFill>
              </a:rPr>
              <a:t>Zobecněný Le Chatelierův princip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A204784A-73E8-468B-A362-E3E501C4ADE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557338"/>
            <a:ext cx="8497887" cy="5040312"/>
          </a:xfrm>
        </p:spPr>
        <p:txBody>
          <a:bodyPr/>
          <a:lstStyle/>
          <a:p>
            <a:pPr eaLnBrk="1" hangingPunct="1"/>
            <a:r>
              <a:rPr lang="cs-CZ" altLang="cs-CZ" sz="2800" b="1" dirty="0">
                <a:solidFill>
                  <a:schemeClr val="bg1"/>
                </a:solidFill>
              </a:rPr>
              <a:t>Fluktuace</a:t>
            </a:r>
            <a:r>
              <a:rPr lang="cs-CZ" altLang="cs-CZ" sz="2800" dirty="0">
                <a:solidFill>
                  <a:schemeClr val="bg1"/>
                </a:solidFill>
              </a:rPr>
              <a:t> - malé odchylky od rovnovážného nebo stacionárního stavu – mají vnitřní příčinu v náhodných procesech. Podobně se projevují následky působení poruchových sil – malých zásahů do systému z vnějšku.</a:t>
            </a:r>
          </a:p>
          <a:p>
            <a:pPr eaLnBrk="1" hangingPunct="1"/>
            <a:r>
              <a:rPr lang="cs-CZ" altLang="cs-CZ" sz="2800" b="1" dirty="0">
                <a:solidFill>
                  <a:schemeClr val="bg1"/>
                </a:solidFill>
              </a:rPr>
              <a:t>Zobecněný </a:t>
            </a:r>
            <a:r>
              <a:rPr lang="cs-CZ" altLang="cs-CZ" sz="2800" b="1" dirty="0" err="1">
                <a:solidFill>
                  <a:schemeClr val="bg1"/>
                </a:solidFill>
              </a:rPr>
              <a:t>le</a:t>
            </a:r>
            <a:r>
              <a:rPr lang="cs-CZ" altLang="cs-CZ" sz="2800" b="1" dirty="0">
                <a:solidFill>
                  <a:schemeClr val="bg1"/>
                </a:solidFill>
              </a:rPr>
              <a:t> </a:t>
            </a:r>
            <a:r>
              <a:rPr lang="cs-CZ" altLang="cs-CZ" sz="2800" b="1" dirty="0" err="1">
                <a:solidFill>
                  <a:schemeClr val="bg1"/>
                </a:solidFill>
              </a:rPr>
              <a:t>Chatelierův</a:t>
            </a:r>
            <a:r>
              <a:rPr lang="cs-CZ" altLang="cs-CZ" sz="2800" b="1" dirty="0">
                <a:solidFill>
                  <a:schemeClr val="bg1"/>
                </a:solidFill>
              </a:rPr>
              <a:t> princip:</a:t>
            </a:r>
            <a:endParaRPr lang="cs-CZ" altLang="cs-CZ" sz="2800" b="1" i="1" dirty="0">
              <a:solidFill>
                <a:schemeClr val="bg1"/>
              </a:solidFill>
            </a:endParaRPr>
          </a:p>
          <a:p>
            <a:pPr eaLnBrk="1" hangingPunct="1"/>
            <a:r>
              <a:rPr lang="cs-CZ" altLang="cs-CZ" sz="2800" i="1" dirty="0">
                <a:solidFill>
                  <a:schemeClr val="bg1"/>
                </a:solidFill>
              </a:rPr>
              <a:t>V blízkosti stacionárního stavu vyvolávají fluktuace či poruchové síly takové toky látky a energie, že se jimi tyto fluktuace (účinky poruchových sil) likvidují.</a:t>
            </a:r>
            <a:endParaRPr lang="cs-CZ" altLang="cs-CZ" sz="2800" dirty="0">
              <a:solidFill>
                <a:schemeClr val="bg1"/>
              </a:solidFill>
            </a:endParaRPr>
          </a:p>
          <a:p>
            <a:pPr eaLnBrk="1" hangingPunct="1"/>
            <a:r>
              <a:rPr lang="cs-CZ" altLang="cs-CZ" sz="2800" dirty="0">
                <a:solidFill>
                  <a:schemeClr val="bg1"/>
                </a:solidFill>
              </a:rPr>
              <a:t>Kritický neboli bifurkační bod</a:t>
            </a:r>
          </a:p>
        </p:txBody>
      </p:sp>
      <p:pic>
        <p:nvPicPr>
          <p:cNvPr id="2" name="Obrázek 1" descr="Obsah obrázku čtverec&#10;&#10;Popis byl vytvořen automaticky">
            <a:extLst>
              <a:ext uri="{FF2B5EF4-FFF2-40B4-BE49-F238E27FC236}">
                <a16:creationId xmlns:a16="http://schemas.microsoft.com/office/drawing/2014/main" id="{6DEA92B0-00B0-4BF4-90F4-15880167A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031" y="3356992"/>
            <a:ext cx="1127858" cy="1089754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ECFE181-27C8-4F63-B91B-690055D538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2312" y="369866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1C73FE41-53D1-4472-BD21-4567D1BAA7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99"/>
                </a:solidFill>
              </a:rPr>
              <a:t>Disipativní struktury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DEDFECFA-CA45-4B00-8F4E-5C6A36E902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>
                <a:solidFill>
                  <a:schemeClr val="bg1"/>
                </a:solidFill>
              </a:rPr>
              <a:t>Uspořádané nerovnovážné časově-prostorové struktury se nazývají disipativní struktury. Na disipativní struktury nelze aplikovat Boltzmannův vztah. Podle </a:t>
            </a:r>
            <a:r>
              <a:rPr lang="cs-CZ" altLang="cs-CZ" sz="2800" i="1">
                <a:solidFill>
                  <a:schemeClr val="bg1"/>
                </a:solidFill>
              </a:rPr>
              <a:t>Prigogina </a:t>
            </a:r>
            <a:r>
              <a:rPr lang="cs-CZ" altLang="cs-CZ" sz="2800">
                <a:solidFill>
                  <a:schemeClr val="bg1"/>
                </a:solidFill>
              </a:rPr>
              <a:t>vznikají jako důsledek fluktuace a jsou stabilizovány výměnou energie s okolím. Disipativní struktury patří k problémům řešeným nelineární nerovnovážnou termodynamikou. Mohou vzniknout pouze v podmínkách dostatečně vzdálených od rovnováhy při dostatečném toku energie a látky. („Bénardova nestabilita“)</a:t>
            </a:r>
          </a:p>
        </p:txBody>
      </p:sp>
      <p:pic>
        <p:nvPicPr>
          <p:cNvPr id="2" name="Obrázek 1" descr="Obsah obrázku čtverec&#10;&#10;Popis byl vytvořen automaticky">
            <a:extLst>
              <a:ext uri="{FF2B5EF4-FFF2-40B4-BE49-F238E27FC236}">
                <a16:creationId xmlns:a16="http://schemas.microsoft.com/office/drawing/2014/main" id="{59B83046-6E60-4D0E-A421-EB946B484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468" y="179452"/>
            <a:ext cx="1127858" cy="1089754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94663BD-5E01-424D-8D33-60536D4EFF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5197" y="52112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fc192255-d2f4-4845-bb18-4ef79688ea9c.mdb"/>
</p:tagLst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1816</TotalTime>
  <Words>1308</Words>
  <Application>Microsoft Office PowerPoint</Application>
  <PresentationFormat>Předvádění na obrazovce (4:3)</PresentationFormat>
  <Paragraphs>128</Paragraphs>
  <Slides>23</Slides>
  <Notes>23</Notes>
  <HiddenSlides>0</HiddenSlides>
  <MMClips>24</MMClips>
  <ScaleCrop>false</ScaleCrop>
  <HeadingPairs>
    <vt:vector size="8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23</vt:i4>
      </vt:variant>
    </vt:vector>
  </HeadingPairs>
  <TitlesOfParts>
    <vt:vector size="28" baseType="lpstr">
      <vt:lpstr>Arial</vt:lpstr>
      <vt:lpstr>Symbol</vt:lpstr>
      <vt:lpstr>Výchozí návrh</vt:lpstr>
      <vt:lpstr>Rastrový obrázek</vt:lpstr>
      <vt:lpstr>Rastrový obraz</vt:lpstr>
      <vt:lpstr>Přednášky z lékařské biofyziky Masarykova univerzita v Brně - Biofyzikální ústav Lékařské fakulty</vt:lpstr>
      <vt:lpstr>Obsah přednášky</vt:lpstr>
      <vt:lpstr>Základní pojmy nerovnovážné termodynamiky živých systémů</vt:lpstr>
      <vt:lpstr>Prigoginův princip </vt:lpstr>
      <vt:lpstr>Rozdíl mezi rovnovážným a stacionárním stavem</vt:lpstr>
      <vt:lpstr>Rozdíl mezi rovnovážným a stacionárním stavem</vt:lpstr>
      <vt:lpstr>Rozdíl mezi rovnovážným a stacionárním stavem</vt:lpstr>
      <vt:lpstr>Fluktuace a poruchové síly Zobecněný Le Chatelierův princip</vt:lpstr>
      <vt:lpstr>Disipativní struktury</vt:lpstr>
      <vt:lpstr>Autokatalytické reakce</vt:lpstr>
      <vt:lpstr>Reakce Bělousova-Žabotinského</vt:lpstr>
      <vt:lpstr>Příklady termodynamického přístupu k řešení problémů:</vt:lpstr>
      <vt:lpstr>Difuze jako nevratný proces</vt:lpstr>
      <vt:lpstr>I. Fickův zákon</vt:lpstr>
      <vt:lpstr>Difuzní koeficient</vt:lpstr>
      <vt:lpstr>II. Fickův zákon (nepovinně)</vt:lpstr>
      <vt:lpstr>Osmóza a osmotický tlak</vt:lpstr>
      <vt:lpstr>Pfefferův pokus</vt:lpstr>
      <vt:lpstr>van't Hoffův vzorec (zákon)</vt:lpstr>
      <vt:lpstr>van't Hoffův vzorec (zákon)</vt:lpstr>
      <vt:lpstr>Tonicita roztoků</vt:lpstr>
      <vt:lpstr>Jak to vypadá?</vt:lpstr>
      <vt:lpstr>Autor:  Vojtěch Mornstein   Grafika:  - - -  Poslední revize a ozvučení: říjen 2020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Přednášky z lékařské biofyziky Masarykova univerzita v Brně</dc:title>
  <dc:creator>doc. Mornstein</dc:creator>
  <cp:lastModifiedBy>Vojtěch Mornstein</cp:lastModifiedBy>
  <cp:revision>72</cp:revision>
  <dcterms:created xsi:type="dcterms:W3CDTF">2002-09-11T06:40:40Z</dcterms:created>
  <dcterms:modified xsi:type="dcterms:W3CDTF">2020-10-03T15:39:42Z</dcterms:modified>
</cp:coreProperties>
</file>