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0" r:id="rId5"/>
    <p:sldId id="28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3" r:id="rId14"/>
    <p:sldId id="285" r:id="rId15"/>
    <p:sldId id="278" r:id="rId16"/>
    <p:sldId id="280" r:id="rId17"/>
    <p:sldId id="286" r:id="rId18"/>
    <p:sldId id="28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2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6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8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1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7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1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8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0101-B1C0-411B-84C9-9BBADEF0DEAE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BVKP0222 Technologie přípravy pokrmů </a:t>
            </a:r>
            <a:r>
              <a:rPr lang="cs-CZ" dirty="0" smtClean="0"/>
              <a:t>II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 smtClean="0"/>
              <a:t>Šetřící </a:t>
            </a:r>
            <a:r>
              <a:rPr lang="cs-CZ" dirty="0" smtClean="0"/>
              <a:t>dieta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Kamila Kroupová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Ovoce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vyzrálé, ne moc kyselé, bez slupek, peciček, zrníček, syrové nebo ve formě kompotů, pyré, ovocné šťávy, ředěné džusy - banány, jablka, meruňky, broskve, nektarinky, třešně, višně, mandarinky, pomeranče, grapy, pomelo, hrozny bez semínek.</a:t>
            </a: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tuhé, kyselé, s tuhými slupkami a zrnky jako maliny. ostružiny, borůvky, brusinky, angrešt, jeřabiny, rybíz, fíky atd.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9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Luštěniny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červená čočka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/>
              <a:t>: </a:t>
            </a:r>
            <a:r>
              <a:rPr lang="cs-CZ" dirty="0" smtClean="0"/>
              <a:t>ostatní druhy.</a:t>
            </a:r>
          </a:p>
          <a:p>
            <a:pPr marL="0" indent="0">
              <a:buNone/>
            </a:pPr>
            <a:r>
              <a:rPr lang="cs-CZ" b="1" dirty="0" smtClean="0"/>
              <a:t>Pečivo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bílé, bez posypu – rohlíky, bulky, housky, veka, toustový chléb, vánočka bez rozinek a oříšků, sladký rohlík, suchary, bílý chléb, piškoty, netučné jemné sušenky, oplatky bez náplně. Klasický chléb pouze dle individuální tolerance.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/>
              <a:t>: </a:t>
            </a:r>
            <a:r>
              <a:rPr lang="cs-CZ" dirty="0" smtClean="0"/>
              <a:t>s celými zrny, s posypem, čerstvé kynuté, smažené koblihy, donuty, tučné – croissanty, plundrové pečivo, listové pečivo.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522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Příkrmy a další sacharidové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brambory, bram. kaše a noky, bram. </a:t>
            </a:r>
            <a:r>
              <a:rPr lang="cs-CZ" dirty="0"/>
              <a:t>k</a:t>
            </a:r>
            <a:r>
              <a:rPr lang="cs-CZ" dirty="0" smtClean="0"/>
              <a:t>nedlíky, halušky, těstoviny, kuskus, loupaná rýže, knedlík s práškem do pečiva, sněhem nebo sodovkou, knedlíky z tvarohového těsta, polenta, jáhly, krupice, krupky, kroupy a ovesné vločky – dobře uvařené a třeba lisované, kukuřičné lupínky.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/>
              <a:t>: </a:t>
            </a:r>
            <a:r>
              <a:rPr lang="cs-CZ" dirty="0" smtClean="0"/>
              <a:t>smažené přílohy jako hranolky, krokety, americké brambory, rýže natural, knedlík s droždím dle </a:t>
            </a:r>
            <a:r>
              <a:rPr lang="cs-CZ" dirty="0" err="1" smtClean="0"/>
              <a:t>individ</a:t>
            </a:r>
            <a:r>
              <a:rPr lang="cs-CZ" dirty="0" smtClean="0"/>
              <a:t>. tolerance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1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Koření a ochucování pokrmů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zelené natě a bylinky jako pažitka, petrželka, celerová nať, libeček, bazalka, majoránka, mletý kmín, vývar z kmínu, nového koření, hub, cibule, vanilkový cukr, citronová a pomerančová šťáva včetně kůry, perník na strouhání. Dle </a:t>
            </a:r>
            <a:r>
              <a:rPr lang="cs-CZ" dirty="0" err="1" smtClean="0"/>
              <a:t>individ</a:t>
            </a:r>
            <a:r>
              <a:rPr lang="cs-CZ" dirty="0" smtClean="0"/>
              <a:t>. tolerance – provensálské bylinky, sladká paprika, skořice.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pikantní, dráždivé – pepř, pálivá paprika, kari, chilli, tabasco, kořenící směsi, maggi, instantní bujóny a šťávy, worchester, sójová omáčka, ocet.</a:t>
            </a:r>
          </a:p>
          <a:p>
            <a:pPr marL="0" indent="0">
              <a:buNone/>
            </a:pPr>
            <a:r>
              <a:rPr lang="cs-CZ" b="1" dirty="0" smtClean="0"/>
              <a:t>Houby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lze žampiony, hlívu ústřičnou.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ostatní druhy.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6300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Tuky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kvalitní v čerstvém stavu, nepřepálené – máslo, rostlinné oleje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přepálené tuky, tuky ve velkém množství, tučné potraviny, sádlo, škvarky, hovězí lůj.</a:t>
            </a:r>
          </a:p>
          <a:p>
            <a:pPr marL="0" indent="0">
              <a:buNone/>
            </a:pPr>
            <a:r>
              <a:rPr lang="cs-CZ" b="1" dirty="0" smtClean="0"/>
              <a:t>Nápoje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voda, bylinkové čaje, ovocné čaje, slabé černé a zelené, bílé čaje, nesycené minerálky, kávovinové nápoje, ovocné šťávy  a džusy ředěné vodou. Mléko jako nápoj a kakao dle </a:t>
            </a:r>
            <a:r>
              <a:rPr lang="cs-CZ" dirty="0" err="1" smtClean="0"/>
              <a:t>individ</a:t>
            </a:r>
            <a:r>
              <a:rPr lang="cs-CZ" dirty="0" smtClean="0"/>
              <a:t>. tolerance.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alkohol, káva, sycené nápoje, kolové nápoje.</a:t>
            </a:r>
          </a:p>
          <a:p>
            <a:pPr marL="0" indent="0">
              <a:buNone/>
            </a:pPr>
            <a:r>
              <a:rPr lang="cs-CZ" b="1" dirty="0" smtClean="0"/>
              <a:t>Ostatní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med, džem bez zrníček.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čokoláda, ořechy, semena, směsi müsli, hořčice, majonéza, tatarská omáčka, kakao dle </a:t>
            </a:r>
            <a:r>
              <a:rPr lang="cs-CZ" dirty="0" err="1" smtClean="0"/>
              <a:t>individ</a:t>
            </a:r>
            <a:r>
              <a:rPr lang="cs-CZ" dirty="0" smtClean="0"/>
              <a:t>. tolerance.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489213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 s úpravou pro šetřící dietu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628227"/>
              </p:ext>
            </p:extLst>
          </p:nvPr>
        </p:nvGraphicFramePr>
        <p:xfrm>
          <a:off x="179512" y="1196752"/>
          <a:ext cx="4824536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brokolicový krém s krutony</a:t>
                      </a:r>
                    </a:p>
                    <a:p>
                      <a:r>
                        <a:rPr lang="cs-CZ" dirty="0" smtClean="0"/>
                        <a:t>Pečené kuře s rýží</a:t>
                      </a:r>
                    </a:p>
                    <a:p>
                      <a:r>
                        <a:rPr lang="cs-CZ" dirty="0" smtClean="0"/>
                        <a:t>Mrkvovo-ovocný</a:t>
                      </a:r>
                      <a:r>
                        <a:rPr lang="cs-CZ" baseline="0" dirty="0" smtClean="0"/>
                        <a:t> salát</a:t>
                      </a:r>
                    </a:p>
                    <a:p>
                      <a:r>
                        <a:rPr lang="cs-CZ" baseline="0" dirty="0" smtClean="0"/>
                        <a:t>Mléčný nápoj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červené čočky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těstoviny s tuňákem</a:t>
                      </a:r>
                    </a:p>
                    <a:p>
                      <a:r>
                        <a:rPr lang="cs-CZ" baseline="0" dirty="0" smtClean="0"/>
                        <a:t>Zeleninou a sýrem</a:t>
                      </a:r>
                    </a:p>
                    <a:p>
                      <a:r>
                        <a:rPr lang="cs-CZ" baseline="0" dirty="0" smtClean="0"/>
                        <a:t>Salát okurkový</a:t>
                      </a:r>
                    </a:p>
                    <a:p>
                      <a:r>
                        <a:rPr lang="cs-CZ" baseline="0" dirty="0" smtClean="0"/>
                        <a:t>Ovoce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pórková</a:t>
                      </a:r>
                      <a:r>
                        <a:rPr lang="cs-CZ" baseline="0" dirty="0" smtClean="0"/>
                        <a:t> s ovesnými vločkami</a:t>
                      </a:r>
                    </a:p>
                    <a:p>
                      <a:r>
                        <a:rPr lang="cs-CZ" baseline="0" dirty="0" smtClean="0"/>
                        <a:t>Hovězí maso, rajská omáčka</a:t>
                      </a:r>
                    </a:p>
                    <a:p>
                      <a:r>
                        <a:rPr lang="cs-CZ" baseline="0" dirty="0" smtClean="0"/>
                        <a:t>houskový knedlík</a:t>
                      </a:r>
                    </a:p>
                    <a:p>
                      <a:r>
                        <a:rPr lang="cs-CZ" baseline="0" dirty="0" smtClean="0"/>
                        <a:t>Ovocná šťáva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13461" y="617921"/>
            <a:ext cx="39685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Polévka </a:t>
            </a:r>
            <a:r>
              <a:rPr lang="cs-CZ" sz="1400" dirty="0" smtClean="0">
                <a:solidFill>
                  <a:srgbClr val="0070C0"/>
                </a:solidFill>
              </a:rPr>
              <a:t>– brokolici dáme vařit do vody, zahustíme mlékem s rozmíchanou moukou, zjemníme máslem. Krutony – </a:t>
            </a:r>
            <a:r>
              <a:rPr lang="cs-CZ" sz="1400" dirty="0" smtClean="0">
                <a:solidFill>
                  <a:srgbClr val="0070C0"/>
                </a:solidFill>
              </a:rPr>
              <a:t>pokrájené bílé pečivo opečeme na sucho bez tuku.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Kuře – bez kůže, tuku, pečeme s vodou přikryté, tuk až v závěru, zahuštění šťávy na sucho opraž. moukou, provařit.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Rýže – loupaná.</a:t>
            </a:r>
          </a:p>
          <a:p>
            <a:r>
              <a:rPr lang="cs-CZ" sz="1400" dirty="0" err="1" smtClean="0">
                <a:solidFill>
                  <a:srgbClr val="0070C0"/>
                </a:solidFill>
              </a:rPr>
              <a:t>Mrkv</a:t>
            </a:r>
            <a:r>
              <a:rPr lang="cs-CZ" sz="1400" dirty="0" smtClean="0">
                <a:solidFill>
                  <a:srgbClr val="0070C0"/>
                </a:solidFill>
              </a:rPr>
              <a:t>.-</a:t>
            </a:r>
            <a:r>
              <a:rPr lang="cs-CZ" sz="1400" dirty="0" err="1" smtClean="0">
                <a:solidFill>
                  <a:srgbClr val="0070C0"/>
                </a:solidFill>
              </a:rPr>
              <a:t>ovo.salát</a:t>
            </a:r>
            <a:r>
              <a:rPr lang="cs-CZ" sz="1400" dirty="0" smtClean="0">
                <a:solidFill>
                  <a:srgbClr val="0070C0"/>
                </a:solidFill>
              </a:rPr>
              <a:t> –nastrouhané najemno s jablkem, mandarinkami. </a:t>
            </a:r>
            <a:r>
              <a:rPr lang="cs-CZ" sz="1400" dirty="0" smtClean="0">
                <a:solidFill>
                  <a:srgbClr val="0070C0"/>
                </a:solidFill>
              </a:rPr>
              <a:t>Mléčný nápoj – jogurt s ovocem.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0101" y="2864690"/>
            <a:ext cx="3573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2E15"/>
                </a:solidFill>
              </a:rPr>
              <a:t>P</a:t>
            </a:r>
            <a:r>
              <a:rPr lang="cs-CZ" sz="1400" dirty="0" smtClean="0">
                <a:solidFill>
                  <a:srgbClr val="002E15"/>
                </a:solidFill>
              </a:rPr>
              <a:t>olévka – </a:t>
            </a:r>
            <a:r>
              <a:rPr lang="cs-CZ" sz="1400" dirty="0" smtClean="0">
                <a:solidFill>
                  <a:srgbClr val="002E15"/>
                </a:solidFill>
              </a:rPr>
              <a:t>červená čočka, rozmixovat, tuk v závěru.</a:t>
            </a:r>
            <a:endParaRPr lang="cs-CZ" sz="1400" dirty="0" smtClean="0">
              <a:solidFill>
                <a:srgbClr val="002E15"/>
              </a:solidFill>
            </a:endParaRPr>
          </a:p>
          <a:p>
            <a:r>
              <a:rPr lang="cs-CZ" sz="1400" dirty="0">
                <a:solidFill>
                  <a:srgbClr val="002E15"/>
                </a:solidFill>
              </a:rPr>
              <a:t>T</a:t>
            </a:r>
            <a:r>
              <a:rPr lang="cs-CZ" sz="1400" dirty="0" smtClean="0">
                <a:solidFill>
                  <a:srgbClr val="002E15"/>
                </a:solidFill>
              </a:rPr>
              <a:t>ěstoviny – </a:t>
            </a:r>
            <a:r>
              <a:rPr lang="cs-CZ" sz="1400" dirty="0" smtClean="0">
                <a:solidFill>
                  <a:srgbClr val="002E15"/>
                </a:solidFill>
              </a:rPr>
              <a:t> péct přikryté, zelenina jen povolená</a:t>
            </a:r>
            <a:r>
              <a:rPr lang="cs-CZ" sz="1400" dirty="0" smtClean="0">
                <a:solidFill>
                  <a:srgbClr val="002E15"/>
                </a:solidFill>
              </a:rPr>
              <a:t>.</a:t>
            </a:r>
          </a:p>
          <a:p>
            <a:r>
              <a:rPr lang="cs-CZ" sz="1400" dirty="0" smtClean="0">
                <a:solidFill>
                  <a:srgbClr val="002E15"/>
                </a:solidFill>
              </a:rPr>
              <a:t>Sýr – před dokončením bez </a:t>
            </a:r>
            <a:r>
              <a:rPr lang="cs-CZ" sz="1400" dirty="0">
                <a:solidFill>
                  <a:srgbClr val="002E15"/>
                </a:solidFill>
              </a:rPr>
              <a:t>k</a:t>
            </a:r>
            <a:r>
              <a:rPr lang="cs-CZ" sz="1400" dirty="0" smtClean="0">
                <a:solidFill>
                  <a:srgbClr val="002E15"/>
                </a:solidFill>
              </a:rPr>
              <a:t>rusty.</a:t>
            </a:r>
          </a:p>
          <a:p>
            <a:r>
              <a:rPr lang="cs-CZ" sz="1400" dirty="0" smtClean="0">
                <a:solidFill>
                  <a:srgbClr val="002E15"/>
                </a:solidFill>
              </a:rPr>
              <a:t>Salát-jiný druh zeleniny – hlávkový salát.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101985" y="4249685"/>
            <a:ext cx="35730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660066"/>
                </a:solidFill>
              </a:rPr>
              <a:t>Polévka </a:t>
            </a:r>
            <a:r>
              <a:rPr lang="cs-CZ" sz="1400" dirty="0" smtClean="0">
                <a:solidFill>
                  <a:srgbClr val="660066"/>
                </a:solidFill>
              </a:rPr>
              <a:t>–vaříme vše ve vodě, tuk na závěr, vločky provařené. Hovězí – vařené.</a:t>
            </a:r>
          </a:p>
          <a:p>
            <a:r>
              <a:rPr lang="cs-CZ" sz="1400" dirty="0" smtClean="0">
                <a:solidFill>
                  <a:srgbClr val="660066"/>
                </a:solidFill>
              </a:rPr>
              <a:t>Omáčka- bez cibule, nebo jen vývar z cibule, bobkového listu a nového koření. Zahustíme mokou ve vodě, provaříme, zjemníme máslem.</a:t>
            </a:r>
            <a:endParaRPr lang="cs-CZ" sz="1400" dirty="0" smtClean="0">
              <a:solidFill>
                <a:srgbClr val="660066"/>
              </a:solidFill>
            </a:endParaRPr>
          </a:p>
          <a:p>
            <a:r>
              <a:rPr lang="cs-CZ" sz="1400" dirty="0" smtClean="0">
                <a:solidFill>
                  <a:srgbClr val="660066"/>
                </a:solidFill>
              </a:rPr>
              <a:t>Knedlík – </a:t>
            </a:r>
            <a:r>
              <a:rPr lang="cs-CZ" sz="1400" dirty="0" smtClean="0">
                <a:solidFill>
                  <a:srgbClr val="660066"/>
                </a:solidFill>
              </a:rPr>
              <a:t>kypřený práškem do pečiva, sněhem z bílků.</a:t>
            </a:r>
            <a:endParaRPr lang="cs-CZ" sz="1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528323"/>
              </p:ext>
            </p:extLst>
          </p:nvPr>
        </p:nvGraphicFramePr>
        <p:xfrm>
          <a:off x="179512" y="1196752"/>
          <a:ext cx="482453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kulajda</a:t>
                      </a:r>
                    </a:p>
                    <a:p>
                      <a:r>
                        <a:rPr lang="cs-CZ" dirty="0" smtClean="0"/>
                        <a:t>Šoulet s pečenou zeleninou</a:t>
                      </a:r>
                    </a:p>
                    <a:p>
                      <a:r>
                        <a:rPr lang="cs-CZ" dirty="0" smtClean="0"/>
                        <a:t>Ovocný crumble s ovesnou drobenkou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Meduňková limonáda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dýňová krémová s opraženými semínky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rybí filé se špenátem a sýrem, bramborová kaše</a:t>
                      </a:r>
                    </a:p>
                    <a:p>
                      <a:r>
                        <a:rPr lang="cs-CZ" baseline="0" dirty="0" smtClean="0"/>
                        <a:t>Salát z pekingského zelí a ředkviček</a:t>
                      </a:r>
                    </a:p>
                    <a:p>
                      <a:r>
                        <a:rPr lang="cs-CZ" baseline="0" dirty="0" smtClean="0"/>
                        <a:t>Mléko s kokosovou příchutí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68877" y="1196752"/>
            <a:ext cx="39685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olévka 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smetanu nahradit mlékem, tuk v závěru. Ne houby lesní, jen žampiony.</a:t>
            </a:r>
          </a:p>
          <a:p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Šoulet není vhodný – nahradit zeleninovým rizotem se sýrem.</a:t>
            </a:r>
            <a:endParaRPr lang="cs-CZ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Crumble – 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není vhodný, nahradit rozvařeným ovocem s pudinkem, piškoty.</a:t>
            </a:r>
          </a:p>
          <a:p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Limonáda jen nesycená.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68877" y="2945904"/>
            <a:ext cx="37773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Polévka – dýně dušená ve vodě, rozmixovaná, zjemněná mlékem, solí, místo semínek opečená bílá veka.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Filé – v alobalu, tuk a sýr na závěr.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Salát – bez tuhých košťálů, použít mrkev.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Mléko – raději zakysaný nápoj.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receptur vhodných pro šetřící dietu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Polévka z kořenové zeleniny s kuskusem</a:t>
            </a:r>
          </a:p>
          <a:p>
            <a:r>
              <a:rPr lang="cs-CZ" dirty="0" smtClean="0"/>
              <a:t>Polévka rajčatová s tarhoňou</a:t>
            </a:r>
          </a:p>
          <a:p>
            <a:r>
              <a:rPr lang="cs-CZ" dirty="0" smtClean="0"/>
              <a:t>Polévka kuřecí vývar s rýží</a:t>
            </a:r>
          </a:p>
          <a:p>
            <a:r>
              <a:rPr lang="cs-CZ" dirty="0" smtClean="0"/>
              <a:t>Polévka fazolková</a:t>
            </a:r>
          </a:p>
          <a:p>
            <a:r>
              <a:rPr lang="cs-CZ" dirty="0" smtClean="0"/>
              <a:t>Králík na způsob dietní svíčkové</a:t>
            </a:r>
          </a:p>
          <a:p>
            <a:r>
              <a:rPr lang="cs-CZ" dirty="0" smtClean="0"/>
              <a:t>Dušený kuřecí plátek na bazalce</a:t>
            </a:r>
          </a:p>
          <a:p>
            <a:r>
              <a:rPr lang="cs-CZ" dirty="0" smtClean="0"/>
              <a:t>Treska pečená v alobalu s jogurtovým dipem</a:t>
            </a:r>
          </a:p>
          <a:p>
            <a:r>
              <a:rPr lang="cs-CZ" dirty="0" smtClean="0"/>
              <a:t>Zapečené nočky se špenátem a vepřovým masem</a:t>
            </a:r>
          </a:p>
          <a:p>
            <a:r>
              <a:rPr lang="cs-CZ" dirty="0" smtClean="0"/>
              <a:t>Špagety se sýrem, kuřecím masem a rajčaty</a:t>
            </a:r>
          </a:p>
          <a:p>
            <a:r>
              <a:rPr lang="cs-CZ" dirty="0" smtClean="0"/>
              <a:t>Hovězí maso dušené v kořenové zelenině</a:t>
            </a:r>
          </a:p>
          <a:p>
            <a:r>
              <a:rPr lang="cs-CZ" dirty="0" smtClean="0"/>
              <a:t>Žemlovka s jablky a tvarohem</a:t>
            </a:r>
          </a:p>
          <a:p>
            <a:r>
              <a:rPr lang="cs-CZ" dirty="0" smtClean="0"/>
              <a:t>Rýžový nákyp s meruňkami</a:t>
            </a:r>
          </a:p>
          <a:p>
            <a:r>
              <a:rPr lang="cs-CZ" dirty="0" smtClean="0"/>
              <a:t>Tvarohové knedlíky s jablky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341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79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ovinná </a:t>
            </a:r>
            <a:r>
              <a:rPr lang="cs-CZ" dirty="0"/>
              <a:t>literatura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4018"/>
            <a:ext cx="3929484" cy="52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4410" y="908720"/>
            <a:ext cx="8961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88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</a:t>
            </a:r>
            <a:r>
              <a:rPr lang="cs-CZ" dirty="0" smtClean="0"/>
              <a:t>etřící </a:t>
            </a:r>
            <a:r>
              <a:rPr lang="cs-CZ" dirty="0" smtClean="0"/>
              <a:t>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S doporučením šetřící diety se setkáváme především u chorob trávicího traktu.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Specifikace onemocnění:</a:t>
            </a:r>
          </a:p>
          <a:p>
            <a:r>
              <a:rPr lang="cs-CZ" dirty="0" smtClean="0"/>
              <a:t>dieta je nejčastěji předepisována při onemocnění trávicího traktu s dlouhodobým (chronickým) průběhem, např. poruchy žaludeční sekrece, zánět žaludku, </a:t>
            </a:r>
            <a:r>
              <a:rPr lang="cs-CZ" dirty="0" err="1" smtClean="0"/>
              <a:t>gastroezofageální</a:t>
            </a:r>
            <a:r>
              <a:rPr lang="cs-CZ" dirty="0" smtClean="0"/>
              <a:t> refluxní choroba jícnu, zánětlivá onemocnění střev.</a:t>
            </a:r>
          </a:p>
          <a:p>
            <a:r>
              <a:rPr lang="cs-CZ" dirty="0" smtClean="0"/>
              <a:t>Tato dieta je vhodná i při horečnatých stavech, po zánětu jater a u kožních onemocnění.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5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</a:t>
            </a:r>
            <a:r>
              <a:rPr lang="cs-CZ" dirty="0" smtClean="0"/>
              <a:t>etřící dieta by měla být šetřícího charakteru, měla by co nejméně zatěžovat trávicí systém.</a:t>
            </a:r>
          </a:p>
          <a:p>
            <a:r>
              <a:rPr lang="cs-CZ" dirty="0" smtClean="0"/>
              <a:t>Strava by měla být pestrá a plnohodnotná s přiměřeným obsahem základních živin, lehce stravitelná, nedráždivá, nenadýmavá, šetřící po stránce mechanické a chemické.</a:t>
            </a:r>
          </a:p>
          <a:p>
            <a:pPr>
              <a:buFontTx/>
              <a:buChar char="-"/>
            </a:pPr>
            <a:r>
              <a:rPr lang="cs-CZ" b="1" dirty="0" smtClean="0"/>
              <a:t>m</a:t>
            </a:r>
            <a:r>
              <a:rPr lang="cs-CZ" b="1" dirty="0" smtClean="0"/>
              <a:t>echanické šetření- </a:t>
            </a:r>
            <a:r>
              <a:rPr lang="cs-CZ" dirty="0" smtClean="0"/>
              <a:t>nic, co bude mechanicky dráždit sliznici TK. Strava je připravena do měkka, bez tvrdých částí, ne olejnatá semena, zrníčka, pecky, dřevnaté části, tvrdé slupky, šlachy a blány u masa.</a:t>
            </a:r>
          </a:p>
          <a:p>
            <a:pPr>
              <a:buFontTx/>
              <a:buChar char="-"/>
            </a:pPr>
            <a:r>
              <a:rPr lang="cs-CZ" b="1" dirty="0" smtClean="0"/>
              <a:t>chemické šetření – </a:t>
            </a:r>
            <a:r>
              <a:rPr lang="cs-CZ" dirty="0" smtClean="0"/>
              <a:t>strava neobsahuje přepálené tuky, pikantní a </a:t>
            </a:r>
            <a:r>
              <a:rPr lang="cs-CZ" dirty="0"/>
              <a:t>d</a:t>
            </a:r>
            <a:r>
              <a:rPr lang="cs-CZ" dirty="0" smtClean="0"/>
              <a:t>ráždivé koření, ne příliš slaná, přeslazená či kyselá.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při přípravě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Dbáme na vhodno technologickou úpravu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Vhodná úprava</a:t>
            </a:r>
            <a:r>
              <a:rPr lang="cs-CZ" dirty="0" smtClean="0"/>
              <a:t>: vaření v páře, v tekutině, dušení, pečení na vodní lázni, v alobalu, v papilotě, zapékání (vhodný je pečící papír).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Nevhodná úprava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smažení, uzení, grilování.</a:t>
            </a:r>
          </a:p>
          <a:p>
            <a:pPr>
              <a:buFontTx/>
              <a:buChar char="-"/>
            </a:pPr>
            <a:r>
              <a:rPr lang="cs-CZ" dirty="0" smtClean="0"/>
              <a:t>pokrmy nepřipravujeme na tuku (přepalování), ale kvalitní tuk přidáme až do hotového pokrmu.</a:t>
            </a:r>
          </a:p>
          <a:p>
            <a:pPr>
              <a:buFontTx/>
              <a:buChar char="-"/>
            </a:pPr>
            <a:r>
              <a:rPr lang="cs-CZ" dirty="0" smtClean="0"/>
              <a:t>maso a zeleninu opékáme nasucho.</a:t>
            </a:r>
          </a:p>
          <a:p>
            <a:pPr>
              <a:buFontTx/>
              <a:buChar char="-"/>
            </a:pPr>
            <a:r>
              <a:rPr lang="cs-CZ" dirty="0" smtClean="0"/>
              <a:t>místo jíšky používáme opraženou mouku na sucho nebo rozmíchanou v tekutině a provařenou. Lépe pak zahušťovat i rozmixovanými vařenými bramborami nebo zeleninou.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23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Maso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libové, bez kůže, tuku, blan, šlach – kuřecí, krůtí, králičí, telecí, jehněčí, hovězí zadní, libové vepřové jako kýta nebo kotleta, mořské a sladkovodní ryby.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b="1" dirty="0" smtClean="0"/>
              <a:t>:</a:t>
            </a:r>
            <a:r>
              <a:rPr lang="cs-CZ" dirty="0" smtClean="0"/>
              <a:t> tučné druhy masa jako husa, kachna, vepřová plec, vnitřnosti, nakládané maso, uzené a grilované, nakládané a kyselé ryby.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5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Masné výrobky a uzeniny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kvalitní – dušená šunka, dietní párky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tučné a kořeněné výrobky, konzervované a nakládané výrobky – jelita, jitrnice, slanina, tlačenky, </a:t>
            </a:r>
            <a:r>
              <a:rPr lang="cs-CZ" dirty="0" err="1" smtClean="0"/>
              <a:t>trv</a:t>
            </a:r>
            <a:r>
              <a:rPr lang="cs-CZ" dirty="0" smtClean="0"/>
              <a:t>. salámy, paštiky, konzerv. masa atd.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031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Mléko a mléčné výrobky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mléko nízkotučné, polotučné i plnotučné – na pití a do pokrmů dle individuální tolerance. Kysané ml. výrobky jako jogurt, jogurtové mléko, kefír, kefírové mléko, acidofilní mléko, biokys, zakysaná smetana, tvaroh, sýry – tvrdé, smetanové, tvarohové (eidam, lučina, žervé, cottage), pudink, tvarohové krémy.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sýry plísňové, aromatické, zrající, s pikantní příchutí, jogurty s müsli, s křupkami, s ořechy a semínky.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Vejce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vařené nebo jakou součást pokrmů, polévek, pomazánek.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v úpravě na tuku.</a:t>
            </a:r>
          </a:p>
          <a:p>
            <a:pPr marL="0" indent="0">
              <a:buNone/>
            </a:pPr>
            <a:r>
              <a:rPr lang="cs-CZ" b="1" dirty="0" smtClean="0"/>
              <a:t>Zelenina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Vhodná</a:t>
            </a:r>
            <a:r>
              <a:rPr lang="cs-CZ" dirty="0" smtClean="0"/>
              <a:t>: bez tvrdých a dřevnatých částí, slupek, nenadýmavá, ve formě syrové jemně pokrájená, nastrouhaná nebo tepelně upravená do měkka. Lépe použít zeleninu mraženou a sušenou než konzervovanou.</a:t>
            </a:r>
          </a:p>
          <a:p>
            <a:pPr marL="0" indent="0">
              <a:buNone/>
            </a:pPr>
            <a:r>
              <a:rPr lang="cs-CZ" dirty="0" smtClean="0"/>
              <a:t>Vhodné druhy jsou mrkev, celer, petržel, červená řepa, dýně, cuketa, patison, fazolové lusky, špenát, mangold, hlávkový, ledový, římský salát a listová zelenina, pór-tepelně, rajčata –bez slupek a semínek, rajčatový protlak, zelený hrášek trochu, brokolice a květák.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cibule, česnek, křen, ředkvička, paprika, okurka, kapusta, zelí, zelenina v kyselém nálevu, starší květák a brokolice.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4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1571</Words>
  <Application>Microsoft Office PowerPoint</Application>
  <PresentationFormat>Předvádění na obrazovce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BVKP0222 Technologie přípravy pokrmů II  Šetřící dieta</vt:lpstr>
      <vt:lpstr>Povinná literatura</vt:lpstr>
      <vt:lpstr>Šetřící dieta</vt:lpstr>
      <vt:lpstr>Specifikace diety</vt:lpstr>
      <vt:lpstr>Hlavní zásady při přípravě diety</vt:lpstr>
      <vt:lpstr>Výběr potravin</vt:lpstr>
      <vt:lpstr>Výběr potravin</vt:lpstr>
      <vt:lpstr>Výběr potravin</vt:lpstr>
      <vt:lpstr>Výběr potravin</vt:lpstr>
      <vt:lpstr>Výběr potravin</vt:lpstr>
      <vt:lpstr>Výběr potravin</vt:lpstr>
      <vt:lpstr>Příkrmy a další sacharidové potraviny</vt:lpstr>
      <vt:lpstr>Koření a ochucování pokrmů</vt:lpstr>
      <vt:lpstr>Výběr potravin</vt:lpstr>
      <vt:lpstr>Jídelníček s úpravou pro šetřící dietu</vt:lpstr>
      <vt:lpstr>Jídelníček</vt:lpstr>
      <vt:lpstr>Příklady receptur vhodných pro šetřící dietu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Mama</dc:creator>
  <cp:lastModifiedBy>Mama</cp:lastModifiedBy>
  <cp:revision>39</cp:revision>
  <dcterms:created xsi:type="dcterms:W3CDTF">2020-02-15T18:00:26Z</dcterms:created>
  <dcterms:modified xsi:type="dcterms:W3CDTF">2020-04-16T09:11:06Z</dcterms:modified>
</cp:coreProperties>
</file>