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6" r:id="rId2"/>
    <p:sldId id="287" r:id="rId3"/>
    <p:sldId id="288" r:id="rId4"/>
    <p:sldId id="290" r:id="rId5"/>
    <p:sldId id="289" r:id="rId6"/>
    <p:sldId id="291" r:id="rId7"/>
    <p:sldId id="292" r:id="rId8"/>
    <p:sldId id="299" r:id="rId9"/>
    <p:sldId id="294" r:id="rId10"/>
    <p:sldId id="29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B82C8-6092-4764-9C5A-20732C08AB29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706AD-3236-4B10-8510-23A4EC87E0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/>
              <a:pPr/>
              <a:t>23.3.2021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Výběrové charakteristiky 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Míry variability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Rozpětí (variační šíře,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range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Rozptyl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Směrodatná odchylka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rgbClr val="FFC000"/>
                </a:solidFill>
              </a:rPr>
              <a:t>Variační koeficient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Kvantily,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kvartily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decily a percentily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cs-CZ" dirty="0" smtClean="0"/>
              <a:t>Kvantitativní a kvalitativní znaky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85786" y="5857892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nominální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(pohlaví, typ operace)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85786" y="4500570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ordinální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(závažnost onemocnění)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85786" y="314324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intervalová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(teplota ve °C)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85786" y="17859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Data poměrová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(výška, hmotnost)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 rot="16200000">
            <a:off x="1321571" y="4893479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16200000">
            <a:off x="1321571" y="3536157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6200000">
            <a:off x="1321571" y="2178835"/>
            <a:ext cx="785818" cy="1143008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3714744" y="6000768"/>
            <a:ext cx="4457656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Entropie, </a:t>
            </a:r>
            <a:r>
              <a:rPr lang="cs-CZ" b="1" dirty="0" err="1" smtClean="0">
                <a:solidFill>
                  <a:schemeClr val="tx1"/>
                </a:solidFill>
              </a:rPr>
              <a:t>variation</a:t>
            </a:r>
            <a:r>
              <a:rPr lang="cs-CZ" b="1" dirty="0" smtClean="0">
                <a:solidFill>
                  <a:schemeClr val="tx1"/>
                </a:solidFill>
              </a:rPr>
              <a:t> ratio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3714744" y="464344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Rozmezí, </a:t>
            </a:r>
            <a:r>
              <a:rPr lang="cs-CZ" b="1" dirty="0" err="1" smtClean="0">
                <a:solidFill>
                  <a:schemeClr val="tx1"/>
                </a:solidFill>
              </a:rPr>
              <a:t>kvartilové</a:t>
            </a:r>
            <a:r>
              <a:rPr lang="cs-CZ" b="1" dirty="0" smtClean="0">
                <a:solidFill>
                  <a:schemeClr val="tx1"/>
                </a:solidFill>
              </a:rPr>
              <a:t> rozpětí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3714744" y="2500306"/>
            <a:ext cx="4385648" cy="5000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Rozptyl, směrodatná odchylka, variační koeficient 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Rozpětí (variační šíře, </a:t>
            </a:r>
            <a:r>
              <a:rPr lang="cs-CZ" dirty="0" err="1" smtClean="0"/>
              <a:t>range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Rozdíl mezi nejvyšší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a nejnižší hodnotou (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v souboru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Závisí na extrémních hodnotách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Vhodný pro malé výběry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785786" y="2571744"/>
          <a:ext cx="3071834" cy="778775"/>
        </p:xfrm>
        <a:graphic>
          <a:graphicData uri="http://schemas.openxmlformats.org/presentationml/2006/ole">
            <p:oleObj spid="_x0000_s30725" name="Rovnice" r:id="rId3" imgW="90144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Rozptyl, směrodatná odchylka a variační koeficient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2000240"/>
            <a:ext cx="8686800" cy="4143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Odchylky pozorování od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Blízké průměru =&gt; malá variabilita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Roztroušená daleko od průměru =&gt; velká variabilita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Výběrový </a:t>
            </a:r>
            <a:r>
              <a:rPr lang="cs-CZ" dirty="0" smtClean="0"/>
              <a:t>r</a:t>
            </a:r>
            <a:r>
              <a:rPr lang="cs-CZ" dirty="0" smtClean="0"/>
              <a:t>ozptyl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857232"/>
            <a:ext cx="8929718" cy="600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Průměr čtverců odchylek jednotlivých pozorování od aritmetického průměru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Pro roztříděná data nebo opakovaná pozorování: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</a:pPr>
            <a:r>
              <a:rPr lang="cs-CZ" sz="3200" i="1" dirty="0" smtClean="0">
                <a:solidFill>
                  <a:schemeClr val="bg1"/>
                </a:solidFill>
              </a:rPr>
              <a:t>k </a:t>
            </a:r>
            <a:r>
              <a:rPr lang="cs-CZ" sz="3200" dirty="0" smtClean="0">
                <a:solidFill>
                  <a:schemeClr val="bg1"/>
                </a:solidFill>
              </a:rPr>
              <a:t>– počet tříd (různých hodnot);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i="1" baseline="-25000" dirty="0" smtClean="0">
                <a:solidFill>
                  <a:schemeClr val="bg1"/>
                </a:solidFill>
              </a:rPr>
              <a:t>i</a:t>
            </a:r>
            <a:r>
              <a:rPr lang="cs-CZ" sz="3200" baseline="-25000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– četnosti hodnot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i="1" baseline="-25000" dirty="0" err="1" smtClean="0">
                <a:solidFill>
                  <a:schemeClr val="bg1"/>
                </a:solidFill>
              </a:rPr>
              <a:t>i</a:t>
            </a:r>
            <a:endParaRPr lang="cs-CZ" sz="3200" i="1" baseline="-250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785786" y="2214554"/>
          <a:ext cx="4214842" cy="1377608"/>
        </p:xfrm>
        <a:graphic>
          <a:graphicData uri="http://schemas.openxmlformats.org/presentationml/2006/ole">
            <p:oleObj spid="_x0000_s47107" name="Rovnice" r:id="rId3" imgW="1320480" imgH="431640" progId="">
              <p:embed/>
            </p:oleObj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755576" y="4077072"/>
          <a:ext cx="4579937" cy="1377950"/>
        </p:xfrm>
        <a:graphic>
          <a:graphicData uri="http://schemas.openxmlformats.org/presentationml/2006/ole">
            <p:oleObj spid="_x0000_s47109" name="Rovnice" r:id="rId4" imgW="1434960" imgH="4316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Směrodatná odchylka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Nejčastěji používaná míra variability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Druhá odmocnina z rozptylu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Stejné jednotky jako původní hodnoty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Variační koeficient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Relativní rozptýlení dat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směrodatné odchylky k průměru v procentech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Kontrola kvality laboratorních testů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785786" y="2928934"/>
          <a:ext cx="3000396" cy="1476385"/>
        </p:xfrm>
        <a:graphic>
          <a:graphicData uri="http://schemas.openxmlformats.org/presentationml/2006/ole">
            <p:oleObj spid="_x0000_s48131" name="Rovnice" r:id="rId3" imgW="799920" imgH="393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Kvantily, </a:t>
            </a:r>
            <a:r>
              <a:rPr lang="cs-CZ" dirty="0" err="1" smtClean="0">
                <a:effectLst/>
              </a:rPr>
              <a:t>kvartily</a:t>
            </a:r>
            <a:r>
              <a:rPr lang="cs-CZ" dirty="0" smtClean="0">
                <a:effectLst/>
              </a:rPr>
              <a:t>, decily a percentily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100P% kvantil = hodnota, kdy 100P% hodnot ve výběru má hodnotu menší nebo rovnou tomuto kvantilu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25% =&gt; </a:t>
            </a:r>
            <a:r>
              <a:rPr lang="cs-CZ" sz="3200" dirty="0" err="1" smtClean="0">
                <a:solidFill>
                  <a:schemeClr val="bg1"/>
                </a:solidFill>
              </a:rPr>
              <a:t>kvartily</a:t>
            </a:r>
            <a:r>
              <a:rPr lang="cs-CZ" sz="3200" dirty="0" smtClean="0">
                <a:solidFill>
                  <a:schemeClr val="bg1"/>
                </a:solidFill>
              </a:rPr>
              <a:t> (1.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25% kvantil (dolní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), 2.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50% kvantil = medián, 3.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 = 75% kvantil (horní </a:t>
            </a:r>
            <a:r>
              <a:rPr lang="cs-CZ" sz="3200" dirty="0" err="1" smtClean="0">
                <a:solidFill>
                  <a:schemeClr val="bg1"/>
                </a:solidFill>
              </a:rPr>
              <a:t>kvartil</a:t>
            </a:r>
            <a:r>
              <a:rPr lang="cs-CZ" sz="3200" dirty="0" smtClean="0">
                <a:solidFill>
                  <a:schemeClr val="bg1"/>
                </a:solidFill>
              </a:rPr>
              <a:t>))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10% =&gt; decily (1. decil = 10% kvantil, 5. decil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1% =&gt; percentily (1. percentil = 1% kvantil, 50. percentil = medián, …)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kvartilové</a:t>
            </a:r>
            <a:r>
              <a:rPr lang="cs-CZ" sz="3200" dirty="0" smtClean="0">
                <a:solidFill>
                  <a:schemeClr val="bg1"/>
                </a:solidFill>
              </a:rPr>
              <a:t> rozpětí – rozdíl mezi 3.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r>
              <a:rPr lang="cs-CZ" sz="3200" dirty="0" smtClean="0">
                <a:solidFill>
                  <a:schemeClr val="bg1"/>
                </a:solidFill>
              </a:rPr>
              <a:t> a 1. </a:t>
            </a:r>
            <a:r>
              <a:rPr lang="cs-CZ" sz="3200" dirty="0" err="1" smtClean="0">
                <a:solidFill>
                  <a:schemeClr val="bg1"/>
                </a:solidFill>
              </a:rPr>
              <a:t>kvartilem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</a:t>
            </a:r>
            <a:r>
              <a:rPr lang="cs-CZ" sz="3200" baseline="-25000" dirty="0" smtClean="0">
                <a:solidFill>
                  <a:schemeClr val="bg1"/>
                </a:solidFill>
              </a:rPr>
              <a:t>Q</a:t>
            </a:r>
            <a:r>
              <a:rPr lang="cs-CZ" sz="3200" dirty="0" smtClean="0">
                <a:solidFill>
                  <a:schemeClr val="bg1"/>
                </a:solidFill>
              </a:rPr>
              <a:t> = Q</a:t>
            </a:r>
            <a:r>
              <a:rPr lang="cs-CZ" sz="3200" baseline="-25000" dirty="0" smtClean="0">
                <a:solidFill>
                  <a:schemeClr val="bg1"/>
                </a:solidFill>
              </a:rPr>
              <a:t>3</a:t>
            </a:r>
            <a:r>
              <a:rPr lang="cs-CZ" sz="3200" dirty="0" smtClean="0">
                <a:solidFill>
                  <a:schemeClr val="bg1"/>
                </a:solidFill>
              </a:rPr>
              <a:t> – Q</a:t>
            </a:r>
            <a:r>
              <a:rPr lang="cs-CZ" sz="3200" baseline="-25000" dirty="0" smtClean="0">
                <a:solidFill>
                  <a:schemeClr val="bg1"/>
                </a:solidFill>
              </a:rPr>
              <a:t>1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Výpočet percentilu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51520" y="1571588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Pořadí prvku: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n.p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+0,5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Percentilem je hodnota prvku vypočteného pořadí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</a:t>
            </a:r>
            <a:endParaRPr kumimoji="0" lang="cs-CZ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Variabilita systolického a diastolického krevního tlaku</a:t>
            </a:r>
            <a:endParaRPr lang="cs-CZ" dirty="0"/>
          </a:p>
        </p:txBody>
      </p:sp>
      <p:pic>
        <p:nvPicPr>
          <p:cNvPr id="51202" name="Picture 2" descr="http://blogs.sas.com/content/graphicallyspeaking/files/2014/08/Grouped_Histogram_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72816"/>
            <a:ext cx="7400925" cy="443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17652</TotalTime>
  <Words>325</Words>
  <Application>Microsoft Office PowerPoint</Application>
  <PresentationFormat>Předvádění na obrazovce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Rovnice</vt:lpstr>
      <vt:lpstr>4. Výběrové charakteristiky </vt:lpstr>
      <vt:lpstr>Rozpětí (variační šíře, range)</vt:lpstr>
      <vt:lpstr>Rozptyl, směrodatná odchylka a variační koeficient</vt:lpstr>
      <vt:lpstr>Výběrový rozptyl</vt:lpstr>
      <vt:lpstr>Směrodatná odchylka</vt:lpstr>
      <vt:lpstr>Variační koeficient</vt:lpstr>
      <vt:lpstr>Kvantily, kvartily, decily a percentily</vt:lpstr>
      <vt:lpstr>Výpočet percentilu</vt:lpstr>
      <vt:lpstr>Variabilita systolického a diastolického krevního tlaku</vt:lpstr>
      <vt:lpstr>Kvantitativní a kvalitativní znaky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48</cp:revision>
  <dcterms:created xsi:type="dcterms:W3CDTF">2010-01-04T11:16:54Z</dcterms:created>
  <dcterms:modified xsi:type="dcterms:W3CDTF">2021-03-23T17:32:47Z</dcterms:modified>
</cp:coreProperties>
</file>