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9" r:id="rId5"/>
    <p:sldId id="293" r:id="rId6"/>
    <p:sldId id="271" r:id="rId7"/>
    <p:sldId id="272" r:id="rId8"/>
    <p:sldId id="294" r:id="rId9"/>
    <p:sldId id="298" r:id="rId10"/>
    <p:sldId id="273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683"/>
    <a:srgbClr val="2C4D7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7BF887-F05A-4893-BF37-70F4C17F5354}" type="datetimeFigureOut">
              <a:rPr lang="cs-CZ"/>
              <a:pPr>
                <a:defRPr/>
              </a:pPr>
              <a:t>13.4.2021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FCEA4D-6E9E-474D-8045-C11B5B137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F4D24A-44EF-417D-B535-199AD2BF9C23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F085B-FEC0-4550-80CD-95FB7834AEEA}" type="datetimeFigureOut">
              <a:rPr lang="cs-CZ"/>
              <a:pPr>
                <a:defRPr/>
              </a:pPr>
              <a:t>13.4.2021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5760D-2CAF-4DBB-85FB-452120C4F7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2C819-4C0E-4088-BB9B-590DA643A5CA}" type="datetimeFigureOut">
              <a:rPr lang="cs-CZ"/>
              <a:pPr>
                <a:defRPr/>
              </a:pPr>
              <a:t>13.4.2021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B0763-2477-48EC-8834-DD8F9FBBBD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E3C10-E943-49B3-A7CA-BCAE9EF619FD}" type="datetimeFigureOut">
              <a:rPr lang="cs-CZ"/>
              <a:pPr>
                <a:defRPr/>
              </a:pPr>
              <a:t>13.4.2021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63CD6-6953-400A-90B4-41DEBFC974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FB7A-686F-4B48-86A4-65EA020EB701}" type="datetimeFigureOut">
              <a:rPr lang="cs-CZ"/>
              <a:pPr>
                <a:defRPr/>
              </a:pPr>
              <a:t>13.4.2021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F2728-8E9A-4B81-B075-11D1D7C3FD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0FC92-9537-4C00-A916-867431285138}" type="datetimeFigureOut">
              <a:rPr lang="cs-CZ"/>
              <a:pPr>
                <a:defRPr/>
              </a:pPr>
              <a:t>13.4.2021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CD3FE-872A-46DB-943F-3C2A83CA6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1C0BD-458B-4465-B5A2-338637B5AF74}" type="datetimeFigureOut">
              <a:rPr lang="cs-CZ"/>
              <a:pPr>
                <a:defRPr/>
              </a:pPr>
              <a:t>13.4.2021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09EE0-2F9A-4F99-90A9-31162E22C5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5EE13-656B-4926-8FF8-7027C2380CD1}" type="datetimeFigureOut">
              <a:rPr lang="cs-CZ"/>
              <a:pPr>
                <a:defRPr/>
              </a:pPr>
              <a:t>13.4.2021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2414D-DE03-4528-A0EA-F99EB12BDD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B166F-0BCD-4FF0-9DA3-ED08608CD919}" type="datetimeFigureOut">
              <a:rPr lang="cs-CZ"/>
              <a:pPr>
                <a:defRPr/>
              </a:pPr>
              <a:t>13.4.2021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EBE2-47E3-4FCC-A7AC-E1454F1B20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2BC5D-7BE1-4528-A8F1-2509B42F0664}" type="datetimeFigureOut">
              <a:rPr lang="cs-CZ"/>
              <a:pPr>
                <a:defRPr/>
              </a:pPr>
              <a:t>13.4.2021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4F7D1-38DA-4B80-AB8A-1EBE4484CB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ED019-188C-4EEC-9AFA-438A4816A7A8}" type="datetimeFigureOut">
              <a:rPr lang="cs-CZ"/>
              <a:pPr>
                <a:defRPr/>
              </a:pPr>
              <a:t>13.4.2021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C590F-E6B0-4387-86BA-87851F5E8E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80D0C-A3A5-4572-8148-E27F3BBCEDC1}" type="datetimeFigureOut">
              <a:rPr lang="cs-CZ"/>
              <a:pPr>
                <a:defRPr/>
              </a:pPr>
              <a:t>13.4.2021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45A89-DC99-4F45-95C0-3C48752A65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54061"/>
            </a:gs>
            <a:gs pos="75000">
              <a:srgbClr val="376092"/>
            </a:gs>
            <a:gs pos="100000">
              <a:srgbClr val="37609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C42EEB-16F9-4C02-AF6D-F429DAFE74B3}" type="datetimeFigureOut">
              <a:rPr lang="cs-CZ"/>
              <a:pPr>
                <a:defRPr/>
              </a:pPr>
              <a:t>13.4.2021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0B96B8-ADF6-4D1D-A6A1-317D13DD82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625" y="3357563"/>
            <a:ext cx="8286750" cy="1752600"/>
          </a:xfrm>
        </p:spPr>
        <p:txBody>
          <a:bodyPr rtlCol="0">
            <a:normAutofit/>
          </a:bodyPr>
          <a:lstStyle/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Odhady populačních průměrů a pravděpodobností</a:t>
            </a:r>
            <a:endParaRPr lang="cs-CZ" sz="4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Intervalový odhad populační pravděpodobnosti</a:t>
            </a:r>
            <a:endParaRPr lang="cs-CZ" dirty="0"/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428625" y="1500188"/>
            <a:ext cx="8115300" cy="5000625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Výběr o rozsahu </a:t>
            </a:r>
            <a:r>
              <a:rPr lang="cs-CZ" i="1" dirty="0" smtClean="0">
                <a:solidFill>
                  <a:schemeClr val="bg1"/>
                </a:solidFill>
              </a:rPr>
              <a:t>n</a:t>
            </a:r>
            <a:r>
              <a:rPr lang="cs-CZ" dirty="0" smtClean="0">
                <a:solidFill>
                  <a:schemeClr val="bg1"/>
                </a:solidFill>
              </a:rPr>
              <a:t>, danou vlastnost má </a:t>
            </a:r>
            <a:r>
              <a:rPr lang="cs-CZ" i="1" dirty="0" smtClean="0">
                <a:solidFill>
                  <a:schemeClr val="bg1"/>
                </a:solidFill>
              </a:rPr>
              <a:t>r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Relativní četnost výskytu vlastnosti ve výběru </a:t>
            </a:r>
            <a:r>
              <a:rPr lang="cs-CZ" i="1" dirty="0" smtClean="0">
                <a:solidFill>
                  <a:schemeClr val="bg1"/>
                </a:solidFill>
              </a:rPr>
              <a:t>p = r/n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Pro 			má relativní četnost výskytu vlastnosti normální rozdělení 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Průměr = </a:t>
            </a:r>
            <a:r>
              <a:rPr lang="cs-CZ" dirty="0" err="1" smtClean="0">
                <a:solidFill>
                  <a:schemeClr val="bg1"/>
                </a:solidFill>
              </a:rPr>
              <a:t>pst</a:t>
            </a:r>
            <a:r>
              <a:rPr lang="cs-CZ" dirty="0" smtClean="0">
                <a:solidFill>
                  <a:schemeClr val="bg1"/>
                </a:solidFill>
              </a:rPr>
              <a:t> výskytu v celé populaci (</a:t>
            </a:r>
            <a:r>
              <a:rPr lang="el-GR" i="1" dirty="0" smtClean="0">
                <a:solidFill>
                  <a:schemeClr val="bg1"/>
                </a:solidFill>
              </a:rPr>
              <a:t>π</a:t>
            </a:r>
            <a:r>
              <a:rPr lang="cs-CZ" dirty="0" smtClean="0">
                <a:solidFill>
                  <a:schemeClr val="bg1"/>
                </a:solidFill>
              </a:rPr>
              <a:t>)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Standardní chyba =</a:t>
            </a: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95% interval spolehlivosti pro populační </a:t>
            </a:r>
            <a:r>
              <a:rPr lang="cs-CZ" dirty="0" err="1" smtClean="0">
                <a:solidFill>
                  <a:schemeClr val="bg1"/>
                </a:solidFill>
              </a:rPr>
              <a:t>pst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785938" y="3286125"/>
          <a:ext cx="2187575" cy="530225"/>
        </p:xfrm>
        <a:graphic>
          <a:graphicData uri="http://schemas.openxmlformats.org/presentationml/2006/ole">
            <p:oleObj spid="_x0000_s4098" name="Rovnice" r:id="rId4" imgW="838080" imgH="203040" progId="">
              <p:embed/>
            </p:oleObj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5000625" y="4857750"/>
          <a:ext cx="2528888" cy="790575"/>
        </p:xfrm>
        <a:graphic>
          <a:graphicData uri="http://schemas.openxmlformats.org/presentationml/2006/ole">
            <p:oleObj spid="_x0000_s4099" name="Rovnice" r:id="rId5" imgW="812520" imgH="253800" progId="">
              <p:embed/>
            </p:oleObj>
          </a:graphicData>
        </a:graphic>
      </p:graphicFrame>
      <p:graphicFrame>
        <p:nvGraphicFramePr>
          <p:cNvPr id="4100" name="Object 6"/>
          <p:cNvGraphicFramePr>
            <a:graphicFrameLocks noChangeAspect="1"/>
          </p:cNvGraphicFramePr>
          <p:nvPr/>
        </p:nvGraphicFramePr>
        <p:xfrm>
          <a:off x="1000125" y="5940425"/>
          <a:ext cx="2357438" cy="917575"/>
        </p:xfrm>
        <a:graphic>
          <a:graphicData uri="http://schemas.openxmlformats.org/presentationml/2006/ole">
            <p:oleObj spid="_x0000_s4100" name="Rovnice" r:id="rId6" imgW="1143000" imgH="444240" progId="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Výběrové a teoretické rozložení</a:t>
            </a:r>
            <a:endParaRPr lang="cs-CZ" dirty="0"/>
          </a:p>
        </p:txBody>
      </p:sp>
      <p:pic>
        <p:nvPicPr>
          <p:cNvPr id="7171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643063"/>
            <a:ext cx="8864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ovéPole 11"/>
          <p:cNvSpPr txBox="1">
            <a:spLocks noChangeArrowheads="1"/>
          </p:cNvSpPr>
          <p:nvPr/>
        </p:nvSpPr>
        <p:spPr bwMode="auto">
          <a:xfrm>
            <a:off x="928688" y="3429000"/>
            <a:ext cx="3000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Výběrové rozložení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(N,  ̅x, s)</a:t>
            </a:r>
          </a:p>
        </p:txBody>
      </p:sp>
      <p:sp>
        <p:nvSpPr>
          <p:cNvPr id="7173" name="TextovéPole 12"/>
          <p:cNvSpPr txBox="1">
            <a:spLocks noChangeArrowheads="1"/>
          </p:cNvSpPr>
          <p:nvPr/>
        </p:nvSpPr>
        <p:spPr bwMode="auto">
          <a:xfrm>
            <a:off x="5786438" y="3429000"/>
            <a:ext cx="3000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Teoretické rozložení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(µ, </a:t>
            </a:r>
            <a:r>
              <a:rPr lang="el-GR">
                <a:solidFill>
                  <a:schemeClr val="bg1"/>
                </a:solidFill>
              </a:rPr>
              <a:t>σ</a:t>
            </a:r>
            <a:r>
              <a:rPr lang="cs-CZ">
                <a:solidFill>
                  <a:schemeClr val="bg1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Motivace</a:t>
            </a:r>
            <a:endParaRPr lang="cs-CZ" dirty="0"/>
          </a:p>
        </p:txBody>
      </p:sp>
      <p:pic>
        <p:nvPicPr>
          <p:cNvPr id="819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5750" y="1246188"/>
            <a:ext cx="3602038" cy="5611812"/>
          </a:xfrm>
          <a:noFill/>
        </p:spPr>
      </p:pic>
      <p:sp>
        <p:nvSpPr>
          <p:cNvPr id="8196" name="TextovéPole 5"/>
          <p:cNvSpPr txBox="1">
            <a:spLocks noChangeArrowheads="1"/>
          </p:cNvSpPr>
          <p:nvPr/>
        </p:nvSpPr>
        <p:spPr bwMode="auto">
          <a:xfrm>
            <a:off x="4071938" y="1285875"/>
            <a:ext cx="4643437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sz="2400">
                <a:solidFill>
                  <a:schemeClr val="bg1"/>
                </a:solidFill>
              </a:rPr>
              <a:t>všechny tři histogramy kolísají kolem stejného středu</a:t>
            </a:r>
          </a:p>
          <a:p>
            <a:pPr marL="342900" indent="-342900">
              <a:buFontTx/>
              <a:buAutoNum type="arabicPeriod"/>
            </a:pPr>
            <a:r>
              <a:rPr lang="cs-CZ" sz="2400">
                <a:solidFill>
                  <a:schemeClr val="bg1"/>
                </a:solidFill>
              </a:rPr>
              <a:t> čím větší rozsah výběru, tím užší rozdělení</a:t>
            </a:r>
          </a:p>
          <a:p>
            <a:pPr marL="342900" indent="-342900">
              <a:buFontTx/>
              <a:buAutoNum type="arabicPeriod"/>
            </a:pPr>
            <a:r>
              <a:rPr lang="cs-CZ" sz="2400">
                <a:solidFill>
                  <a:schemeClr val="bg1"/>
                </a:solidFill>
              </a:rPr>
              <a:t>rozdělení průměrů pro n = 4 a n = 9 jsou podobnější normálnímu rozdělení než rozdělení původních dat. 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3571875" y="4286250"/>
            <a:ext cx="914400" cy="91440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flipV="1">
            <a:off x="3500438" y="5429250"/>
            <a:ext cx="1000125" cy="714375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9" name="TextovéPole 11"/>
          <p:cNvSpPr txBox="1">
            <a:spLocks noChangeArrowheads="1"/>
          </p:cNvSpPr>
          <p:nvPr/>
        </p:nvSpPr>
        <p:spPr bwMode="auto">
          <a:xfrm>
            <a:off x="4643438" y="5072063"/>
            <a:ext cx="2714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Rozdělení výběrového průměru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Odhady</a:t>
            </a:r>
            <a:endParaRPr lang="cs-CZ" dirty="0"/>
          </a:p>
        </p:txBody>
      </p:sp>
      <p:sp>
        <p:nvSpPr>
          <p:cNvPr id="9219" name="TextovéPole 4"/>
          <p:cNvSpPr txBox="1">
            <a:spLocks noChangeArrowheads="1"/>
          </p:cNvSpPr>
          <p:nvPr/>
        </p:nvSpPr>
        <p:spPr bwMode="auto">
          <a:xfrm>
            <a:off x="0" y="1928813"/>
            <a:ext cx="32146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>
                <a:solidFill>
                  <a:schemeClr val="bg1"/>
                </a:solidFill>
              </a:rPr>
              <a:t>Bodové</a:t>
            </a:r>
          </a:p>
          <a:p>
            <a:pPr algn="ctr"/>
            <a:r>
              <a:rPr lang="cs-CZ" sz="2400" b="1">
                <a:solidFill>
                  <a:schemeClr val="bg1"/>
                </a:solidFill>
              </a:rPr>
              <a:t>(číslo)</a:t>
            </a:r>
          </a:p>
        </p:txBody>
      </p:sp>
      <p:sp>
        <p:nvSpPr>
          <p:cNvPr id="9220" name="TextovéPole 5"/>
          <p:cNvSpPr txBox="1">
            <a:spLocks noChangeArrowheads="1"/>
          </p:cNvSpPr>
          <p:nvPr/>
        </p:nvSpPr>
        <p:spPr bwMode="auto">
          <a:xfrm>
            <a:off x="4714875" y="1928813"/>
            <a:ext cx="4143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>
                <a:solidFill>
                  <a:schemeClr val="bg1"/>
                </a:solidFill>
              </a:rPr>
              <a:t>Intervalové</a:t>
            </a:r>
          </a:p>
          <a:p>
            <a:pPr algn="ctr"/>
            <a:r>
              <a:rPr lang="cs-CZ" sz="2400" b="1">
                <a:solidFill>
                  <a:schemeClr val="bg1"/>
                </a:solidFill>
              </a:rPr>
              <a:t>(interval pravděpodobných hodnot)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 flipV="1">
            <a:off x="1785938" y="1357313"/>
            <a:ext cx="2357437" cy="57150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9220" idx="0"/>
          </p:cNvCxnSpPr>
          <p:nvPr/>
        </p:nvCxnSpPr>
        <p:spPr>
          <a:xfrm>
            <a:off x="4929188" y="1357313"/>
            <a:ext cx="1857375" cy="57150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3" name="TextovéPole 13"/>
          <p:cNvSpPr txBox="1">
            <a:spLocks noChangeArrowheads="1"/>
          </p:cNvSpPr>
          <p:nvPr/>
        </p:nvSpPr>
        <p:spPr bwMode="auto">
          <a:xfrm>
            <a:off x="571500" y="3571875"/>
            <a:ext cx="5767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Výběrový průměr ̄x̄ je bodovým odhadem parametru </a:t>
            </a:r>
            <a:r>
              <a:rPr lang="el-GR">
                <a:solidFill>
                  <a:schemeClr val="bg1"/>
                </a:solidFill>
              </a:rPr>
              <a:t>μ</a:t>
            </a:r>
            <a:r>
              <a:rPr lang="cs-CZ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224" name="TextovéPole 14"/>
          <p:cNvSpPr txBox="1">
            <a:spLocks noChangeArrowheads="1"/>
          </p:cNvSpPr>
          <p:nvPr/>
        </p:nvSpPr>
        <p:spPr bwMode="auto">
          <a:xfrm>
            <a:off x="571500" y="4000500"/>
            <a:ext cx="7242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Výběrová směrodatná odchylka s je bodovým odhadem parametru </a:t>
            </a:r>
            <a:r>
              <a:rPr lang="el-GR">
                <a:solidFill>
                  <a:schemeClr val="bg1"/>
                </a:solidFill>
              </a:rPr>
              <a:t>σ</a:t>
            </a:r>
            <a:r>
              <a:rPr lang="cs-CZ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225" name="TextovéPole 15"/>
          <p:cNvSpPr txBox="1">
            <a:spLocks noChangeArrowheads="1"/>
          </p:cNvSpPr>
          <p:nvPr/>
        </p:nvSpPr>
        <p:spPr bwMode="auto">
          <a:xfrm>
            <a:off x="571500" y="4500563"/>
            <a:ext cx="5738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Relativní četnost p je bodovým odhadem parametru </a:t>
            </a:r>
            <a:r>
              <a:rPr lang="el-GR">
                <a:solidFill>
                  <a:schemeClr val="bg1"/>
                </a:solidFill>
              </a:rPr>
              <a:t>π</a:t>
            </a:r>
            <a:r>
              <a:rPr lang="cs-CZ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Intervalový odhad průměru</a:t>
            </a:r>
            <a:endParaRPr lang="cs-CZ" dirty="0"/>
          </a:p>
        </p:txBody>
      </p:sp>
      <p:sp>
        <p:nvSpPr>
          <p:cNvPr id="1028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686800" cy="5214937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i="1" dirty="0" smtClean="0">
                <a:solidFill>
                  <a:schemeClr val="bg1"/>
                </a:solidFill>
              </a:rPr>
              <a:t>X</a:t>
            </a:r>
            <a:r>
              <a:rPr lang="cs-CZ" i="1" baseline="-25000" dirty="0" smtClean="0">
                <a:solidFill>
                  <a:schemeClr val="bg1"/>
                </a:solidFill>
              </a:rPr>
              <a:t>i</a:t>
            </a:r>
            <a:r>
              <a:rPr lang="cs-CZ" i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~ </a:t>
            </a:r>
            <a:r>
              <a:rPr lang="en-US" i="1" dirty="0" smtClean="0">
                <a:solidFill>
                  <a:schemeClr val="bg1"/>
                </a:solidFill>
              </a:rPr>
              <a:t>N</a:t>
            </a:r>
            <a:r>
              <a:rPr lang="cs-CZ" dirty="0" smtClean="0">
                <a:solidFill>
                  <a:schemeClr val="bg1"/>
                </a:solidFill>
              </a:rPr>
              <a:t>(</a:t>
            </a:r>
            <a:r>
              <a:rPr lang="el-GR" i="1" dirty="0" smtClean="0">
                <a:solidFill>
                  <a:schemeClr val="bg1"/>
                </a:solidFill>
              </a:rPr>
              <a:t>μ</a:t>
            </a:r>
            <a:r>
              <a:rPr lang="cs-CZ" i="1" dirty="0" smtClean="0">
                <a:solidFill>
                  <a:schemeClr val="bg1"/>
                </a:solidFill>
              </a:rPr>
              <a:t>,</a:t>
            </a:r>
            <a:r>
              <a:rPr lang="el-GR" i="1" dirty="0" smtClean="0">
                <a:solidFill>
                  <a:schemeClr val="bg1"/>
                </a:solidFill>
              </a:rPr>
              <a:t>σ</a:t>
            </a:r>
            <a:r>
              <a:rPr lang="cs-CZ" i="1" baseline="30000" dirty="0" smtClean="0">
                <a:solidFill>
                  <a:schemeClr val="bg1"/>
                </a:solidFill>
              </a:rPr>
              <a:t>2</a:t>
            </a:r>
            <a:r>
              <a:rPr lang="cs-CZ" dirty="0" smtClean="0">
                <a:solidFill>
                  <a:schemeClr val="bg1"/>
                </a:solidFill>
              </a:rPr>
              <a:t>) =&gt;  </a:t>
            </a:r>
            <a:r>
              <a:rPr lang="cs-CZ" i="1" dirty="0" smtClean="0">
                <a:solidFill>
                  <a:schemeClr val="bg1"/>
                </a:solidFill>
              </a:rPr>
              <a:t>X</a:t>
            </a:r>
            <a:r>
              <a:rPr lang="cs-CZ" dirty="0" smtClean="0">
                <a:solidFill>
                  <a:schemeClr val="bg1"/>
                </a:solidFill>
              </a:rPr>
              <a:t>̅</a:t>
            </a:r>
            <a:r>
              <a:rPr lang="cs-CZ" i="1" dirty="0" smtClean="0">
                <a:solidFill>
                  <a:schemeClr val="bg1"/>
                </a:solidFill>
              </a:rPr>
              <a:t>  </a:t>
            </a:r>
            <a:r>
              <a:rPr lang="en-US" dirty="0" smtClean="0">
                <a:solidFill>
                  <a:schemeClr val="bg1"/>
                </a:solidFill>
              </a:rPr>
              <a:t>~ </a:t>
            </a:r>
            <a:r>
              <a:rPr lang="en-US" i="1" dirty="0" smtClean="0">
                <a:solidFill>
                  <a:schemeClr val="bg1"/>
                </a:solidFill>
              </a:rPr>
              <a:t>N</a:t>
            </a:r>
            <a:r>
              <a:rPr lang="cs-CZ" dirty="0" smtClean="0">
                <a:solidFill>
                  <a:schemeClr val="bg1"/>
                </a:solidFill>
              </a:rPr>
              <a:t>(</a:t>
            </a:r>
            <a:r>
              <a:rPr lang="el-GR" i="1" dirty="0" smtClean="0">
                <a:solidFill>
                  <a:schemeClr val="bg1"/>
                </a:solidFill>
              </a:rPr>
              <a:t>μ</a:t>
            </a:r>
            <a:r>
              <a:rPr lang="cs-CZ" i="1" dirty="0" smtClean="0">
                <a:solidFill>
                  <a:schemeClr val="bg1"/>
                </a:solidFill>
              </a:rPr>
              <a:t>,</a:t>
            </a:r>
            <a:r>
              <a:rPr lang="el-GR" i="1" dirty="0" smtClean="0">
                <a:solidFill>
                  <a:schemeClr val="bg1"/>
                </a:solidFill>
              </a:rPr>
              <a:t>σ</a:t>
            </a:r>
            <a:r>
              <a:rPr lang="cs-CZ" i="1" baseline="30000" dirty="0" smtClean="0">
                <a:solidFill>
                  <a:schemeClr val="bg1"/>
                </a:solidFill>
              </a:rPr>
              <a:t>2</a:t>
            </a:r>
            <a:r>
              <a:rPr lang="cs-CZ" i="1" dirty="0" smtClean="0">
                <a:solidFill>
                  <a:schemeClr val="bg1"/>
                </a:solidFill>
              </a:rPr>
              <a:t>/n</a:t>
            </a:r>
            <a:r>
              <a:rPr lang="cs-CZ" dirty="0" smtClean="0">
                <a:solidFill>
                  <a:schemeClr val="bg1"/>
                </a:solidFill>
              </a:rPr>
              <a:t>)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Provedeme výběr o rozsahu n a vypočteme </a:t>
            </a:r>
            <a:r>
              <a:rPr lang="cs-CZ" i="1" dirty="0" smtClean="0">
                <a:solidFill>
                  <a:schemeClr val="bg1"/>
                </a:solidFill>
              </a:rPr>
              <a:t>x</a:t>
            </a:r>
            <a:r>
              <a:rPr lang="cs-CZ" dirty="0" smtClean="0">
                <a:solidFill>
                  <a:schemeClr val="bg1"/>
                </a:solidFill>
              </a:rPr>
              <a:t> ̅, pak µ leží s </a:t>
            </a:r>
            <a:r>
              <a:rPr lang="cs-CZ" dirty="0" err="1" smtClean="0">
                <a:solidFill>
                  <a:schemeClr val="bg1"/>
                </a:solidFill>
              </a:rPr>
              <a:t>pstí</a:t>
            </a:r>
            <a:r>
              <a:rPr lang="cs-CZ" dirty="0" smtClean="0">
                <a:solidFill>
                  <a:schemeClr val="bg1"/>
                </a:solidFill>
              </a:rPr>
              <a:t> 0,95 v intervalu:</a:t>
            </a: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z = 1,96 kritická hodnota standardizovaného normálního rozložení pro koeficient spolehlivosti </a:t>
            </a:r>
            <a:r>
              <a:rPr lang="cs-CZ" i="1" dirty="0" smtClean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 = 0,95</a:t>
            </a: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2228850" lvl="4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071563" y="3071813"/>
          <a:ext cx="3340100" cy="835025"/>
        </p:xfrm>
        <a:graphic>
          <a:graphicData uri="http://schemas.openxmlformats.org/presentationml/2006/ole">
            <p:oleObj spid="_x0000_s1026" name="Rovnice" r:id="rId3" imgW="965160" imgH="241200" progId="">
              <p:embed/>
            </p:oleObj>
          </a:graphicData>
        </a:graphic>
      </p:graphicFrame>
      <p:sp>
        <p:nvSpPr>
          <p:cNvPr id="1029" name="TextovéPole 17"/>
          <p:cNvSpPr txBox="1">
            <a:spLocks noChangeArrowheads="1"/>
          </p:cNvSpPr>
          <p:nvPr/>
        </p:nvSpPr>
        <p:spPr bwMode="auto">
          <a:xfrm>
            <a:off x="4500563" y="3286125"/>
            <a:ext cx="5857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>
                <a:solidFill>
                  <a:schemeClr val="bg1"/>
                </a:solidFill>
              </a:rPr>
              <a:t>Interval spolehlivosti pro průměr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899592" y="6165304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483768" y="6165304"/>
            <a:ext cx="42484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4499992" y="6093296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2483768" y="6093296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6732240" y="6093296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1" name="Object 3"/>
          <p:cNvGraphicFramePr>
            <a:graphicFrameLocks noChangeAspect="1"/>
          </p:cNvGraphicFramePr>
          <p:nvPr/>
        </p:nvGraphicFramePr>
        <p:xfrm>
          <a:off x="1403648" y="6353944"/>
          <a:ext cx="2016224" cy="504056"/>
        </p:xfrm>
        <a:graphic>
          <a:graphicData uri="http://schemas.openxmlformats.org/presentationml/2006/ole">
            <p:oleObj spid="_x0000_s1031" name="Enačba" r:id="rId4" imgW="965160" imgH="241200" progId="">
              <p:embed/>
            </p:oleObj>
          </a:graphicData>
        </a:graphic>
      </p:graphicFrame>
      <p:graphicFrame>
        <p:nvGraphicFramePr>
          <p:cNvPr id="1032" name="Object 3"/>
          <p:cNvGraphicFramePr>
            <a:graphicFrameLocks noChangeAspect="1"/>
          </p:cNvGraphicFramePr>
          <p:nvPr/>
        </p:nvGraphicFramePr>
        <p:xfrm>
          <a:off x="6012160" y="6353175"/>
          <a:ext cx="2016125" cy="504825"/>
        </p:xfrm>
        <a:graphic>
          <a:graphicData uri="http://schemas.openxmlformats.org/presentationml/2006/ole">
            <p:oleObj spid="_x0000_s1032" name="Enačba" r:id="rId5" imgW="965160" imgH="241200" progId="">
              <p:embed/>
            </p:oleObj>
          </a:graphicData>
        </a:graphic>
      </p:graphicFrame>
      <p:graphicFrame>
        <p:nvGraphicFramePr>
          <p:cNvPr id="1033" name="Object 3"/>
          <p:cNvGraphicFramePr>
            <a:graphicFrameLocks noChangeAspect="1"/>
          </p:cNvGraphicFramePr>
          <p:nvPr/>
        </p:nvGraphicFramePr>
        <p:xfrm>
          <a:off x="4283968" y="6309320"/>
          <a:ext cx="421422" cy="469305"/>
        </p:xfrm>
        <a:graphic>
          <a:graphicData uri="http://schemas.openxmlformats.org/presentationml/2006/ole">
            <p:oleObj spid="_x0000_s1033" name="Enačba" r:id="rId6" imgW="139680" imgH="1648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Simulace</a:t>
            </a:r>
            <a:endParaRPr lang="cs-CZ" dirty="0"/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1214438"/>
            <a:ext cx="3614737" cy="545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ovéPole 5"/>
          <p:cNvSpPr txBox="1">
            <a:spLocks noChangeArrowheads="1"/>
          </p:cNvSpPr>
          <p:nvPr/>
        </p:nvSpPr>
        <p:spPr bwMode="auto">
          <a:xfrm>
            <a:off x="4429125" y="1428750"/>
            <a:ext cx="42148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>
                <a:solidFill>
                  <a:schemeClr val="bg1"/>
                </a:solidFill>
              </a:rPr>
              <a:t>50 výběrů o rozsahu 10</a:t>
            </a:r>
          </a:p>
          <a:p>
            <a:r>
              <a:rPr lang="cs-CZ" sz="2400">
                <a:solidFill>
                  <a:schemeClr val="bg1"/>
                </a:solidFill>
              </a:rPr>
              <a:t>Pouze dva nepokrývají populační průměr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Obecný vzorec pro interval spolehlivosti</a:t>
            </a:r>
            <a:endParaRPr lang="cs-CZ" dirty="0"/>
          </a:p>
        </p:txBody>
      </p:sp>
      <p:graphicFrame>
        <p:nvGraphicFramePr>
          <p:cNvPr id="2050" name="Object 32"/>
          <p:cNvGraphicFramePr>
            <a:graphicFrameLocks noChangeAspect="1"/>
          </p:cNvGraphicFramePr>
          <p:nvPr/>
        </p:nvGraphicFramePr>
        <p:xfrm>
          <a:off x="500063" y="1714500"/>
          <a:ext cx="6492875" cy="750888"/>
        </p:xfrm>
        <a:graphic>
          <a:graphicData uri="http://schemas.openxmlformats.org/presentationml/2006/ole">
            <p:oleObj spid="_x0000_s2050" name="Rovnice" r:id="rId3" imgW="1866600" imgH="215640" progId="">
              <p:embed/>
            </p:oleObj>
          </a:graphicData>
        </a:graphic>
      </p:graphicFrame>
      <p:sp>
        <p:nvSpPr>
          <p:cNvPr id="2052" name="Zástupný symbol pro obsah 2"/>
          <p:cNvSpPr>
            <a:spLocks noGrp="1"/>
          </p:cNvSpPr>
          <p:nvPr>
            <p:ph idx="1"/>
          </p:nvPr>
        </p:nvSpPr>
        <p:spPr>
          <a:xfrm>
            <a:off x="428625" y="2714625"/>
            <a:ext cx="2757488" cy="1214438"/>
          </a:xfrm>
        </p:spPr>
        <p:txBody>
          <a:bodyPr/>
          <a:lstStyle/>
          <a:p>
            <a:pPr marL="514350" indent="-514350" eaLnBrk="1" hangingPunct="1">
              <a:buFont typeface="Arial" charset="0"/>
              <a:buNone/>
            </a:pPr>
            <a:r>
              <a:rPr lang="cs-CZ" smtClean="0">
                <a:solidFill>
                  <a:schemeClr val="bg1"/>
                </a:solidFill>
                <a:latin typeface="Arial" charset="0"/>
                <a:cs typeface="Arial" charset="0"/>
              </a:rPr>
              <a:t>Odhadovaný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smtClean="0">
                <a:solidFill>
                  <a:schemeClr val="bg1"/>
                </a:solidFill>
                <a:latin typeface="Arial" charset="0"/>
                <a:cs typeface="Arial" charset="0"/>
              </a:rPr>
              <a:t>parametr</a:t>
            </a:r>
          </a:p>
        </p:txBody>
      </p:sp>
      <p:sp>
        <p:nvSpPr>
          <p:cNvPr id="2053" name="TextovéPole 6"/>
          <p:cNvSpPr txBox="1">
            <a:spLocks noChangeArrowheads="1"/>
          </p:cNvSpPr>
          <p:nvPr/>
        </p:nvSpPr>
        <p:spPr bwMode="auto">
          <a:xfrm>
            <a:off x="2714625" y="3143250"/>
            <a:ext cx="1214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±</a:t>
            </a:r>
          </a:p>
        </p:txBody>
      </p:sp>
      <p:sp>
        <p:nvSpPr>
          <p:cNvPr id="2054" name="Zástupný symbol pro obsah 2"/>
          <p:cNvSpPr txBox="1">
            <a:spLocks/>
          </p:cNvSpPr>
          <p:nvPr/>
        </p:nvSpPr>
        <p:spPr bwMode="auto">
          <a:xfrm>
            <a:off x="3286125" y="2714625"/>
            <a:ext cx="2757488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 typeface="Arial" charset="0"/>
              <a:buNone/>
            </a:pPr>
            <a:r>
              <a:rPr lang="cs-CZ" sz="3200">
                <a:solidFill>
                  <a:schemeClr val="bg1"/>
                </a:solidFill>
                <a:cs typeface="Arial" charset="0"/>
              </a:rPr>
              <a:t>Kvantil</a:t>
            </a:r>
          </a:p>
          <a:p>
            <a:pPr marL="514350" indent="-514350">
              <a:spcBef>
                <a:spcPct val="20000"/>
              </a:spcBef>
              <a:buFont typeface="Arial" charset="0"/>
              <a:buNone/>
            </a:pPr>
            <a:r>
              <a:rPr lang="cs-CZ" sz="3200">
                <a:solidFill>
                  <a:schemeClr val="bg1"/>
                </a:solidFill>
                <a:cs typeface="Arial" charset="0"/>
              </a:rPr>
              <a:t>modelového</a:t>
            </a:r>
          </a:p>
          <a:p>
            <a:pPr marL="514350" indent="-514350">
              <a:spcBef>
                <a:spcPct val="20000"/>
              </a:spcBef>
              <a:buFont typeface="Arial" charset="0"/>
              <a:buNone/>
            </a:pPr>
            <a:r>
              <a:rPr lang="cs-CZ" sz="3200">
                <a:solidFill>
                  <a:schemeClr val="bg1"/>
                </a:solidFill>
                <a:cs typeface="Arial" charset="0"/>
              </a:rPr>
              <a:t>rozložení</a:t>
            </a:r>
          </a:p>
          <a:p>
            <a:pPr marL="514350" indent="-514350">
              <a:spcBef>
                <a:spcPct val="20000"/>
              </a:spcBef>
              <a:buFont typeface="Arial" charset="0"/>
              <a:buNone/>
            </a:pPr>
            <a:r>
              <a:rPr lang="cs-CZ" sz="3200">
                <a:solidFill>
                  <a:schemeClr val="bg1"/>
                </a:solidFill>
                <a:cs typeface="Arial" charset="0"/>
              </a:rPr>
              <a:t>(pro 1-</a:t>
            </a:r>
            <a:r>
              <a:rPr lang="el-GR" sz="3200">
                <a:solidFill>
                  <a:schemeClr val="bg1"/>
                </a:solidFill>
                <a:cs typeface="Arial" charset="0"/>
              </a:rPr>
              <a:t>α</a:t>
            </a:r>
            <a:r>
              <a:rPr lang="cs-CZ" sz="3200">
                <a:solidFill>
                  <a:schemeClr val="bg1"/>
                </a:solidFill>
                <a:cs typeface="Arial" charset="0"/>
              </a:rPr>
              <a:t>/2)</a:t>
            </a:r>
          </a:p>
        </p:txBody>
      </p:sp>
      <p:sp>
        <p:nvSpPr>
          <p:cNvPr id="2055" name="TextovéPole 8"/>
          <p:cNvSpPr txBox="1">
            <a:spLocks noChangeArrowheads="1"/>
          </p:cNvSpPr>
          <p:nvPr/>
        </p:nvSpPr>
        <p:spPr bwMode="auto">
          <a:xfrm>
            <a:off x="5857875" y="3143250"/>
            <a:ext cx="285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056" name="Zástupný symbol pro obsah 2"/>
          <p:cNvSpPr txBox="1">
            <a:spLocks/>
          </p:cNvSpPr>
          <p:nvPr/>
        </p:nvSpPr>
        <p:spPr bwMode="auto">
          <a:xfrm>
            <a:off x="6386513" y="3143250"/>
            <a:ext cx="275748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 typeface="Arial" charset="0"/>
              <a:buNone/>
            </a:pPr>
            <a:r>
              <a:rPr lang="cs-CZ" sz="3200">
                <a:solidFill>
                  <a:schemeClr val="bg1"/>
                </a:solidFill>
                <a:cs typeface="Arial" charset="0"/>
              </a:rPr>
              <a:t>SE (odhadu)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428625" y="5214938"/>
          <a:ext cx="6096000" cy="1463040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α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0,1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0,05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solidFill>
                            <a:schemeClr val="bg1"/>
                          </a:solidFill>
                        </a:rPr>
                        <a:t>0,01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solidFill>
                            <a:schemeClr val="bg1"/>
                          </a:solidFill>
                        </a:rPr>
                        <a:t>0,001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z</a:t>
                      </a:r>
                      <a:r>
                        <a:rPr lang="cs-CZ" baseline="-25000" dirty="0" smtClean="0">
                          <a:solidFill>
                            <a:schemeClr val="bg1"/>
                          </a:solidFill>
                        </a:rPr>
                        <a:t>1-</a:t>
                      </a:r>
                      <a:r>
                        <a:rPr lang="el-GR" baseline="-25000" dirty="0" smtClean="0">
                          <a:solidFill>
                            <a:schemeClr val="bg1"/>
                          </a:solidFill>
                        </a:rPr>
                        <a:t>α</a:t>
                      </a:r>
                      <a:r>
                        <a:rPr lang="cs-CZ" baseline="-25000" dirty="0" smtClean="0">
                          <a:solidFill>
                            <a:schemeClr val="bg1"/>
                          </a:solidFill>
                        </a:rPr>
                        <a:t>/2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1,645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1,960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2,576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3,290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z</a:t>
                      </a:r>
                      <a:r>
                        <a:rPr lang="cs-CZ" baseline="-25000" dirty="0" smtClean="0">
                          <a:solidFill>
                            <a:schemeClr val="bg1"/>
                          </a:solidFill>
                        </a:rPr>
                        <a:t>1-</a:t>
                      </a:r>
                      <a:r>
                        <a:rPr lang="el-GR" baseline="-25000" dirty="0" smtClean="0">
                          <a:solidFill>
                            <a:schemeClr val="bg1"/>
                          </a:solidFill>
                        </a:rPr>
                        <a:t>α</a:t>
                      </a:r>
                      <a:endParaRPr lang="cs-CZ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solidFill>
                            <a:schemeClr val="bg1"/>
                          </a:solidFill>
                        </a:rPr>
                        <a:t>1,282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solidFill>
                            <a:schemeClr val="bg1"/>
                          </a:solidFill>
                        </a:rPr>
                        <a:t>1,645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2,326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3,090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z</a:t>
                      </a:r>
                      <a:r>
                        <a:rPr lang="el-GR" baseline="-25000" dirty="0" smtClean="0">
                          <a:solidFill>
                            <a:schemeClr val="bg1"/>
                          </a:solidFill>
                        </a:rPr>
                        <a:t>α</a:t>
                      </a:r>
                      <a:endParaRPr lang="cs-CZ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solidFill>
                            <a:schemeClr val="bg1"/>
                          </a:solidFill>
                        </a:rPr>
                        <a:t>-1,282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solidFill>
                            <a:schemeClr val="bg1"/>
                          </a:solidFill>
                        </a:rPr>
                        <a:t>-1,645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solidFill>
                            <a:schemeClr val="bg1"/>
                          </a:solidFill>
                        </a:rPr>
                        <a:t>-2,326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-3,090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Intervalový odhad průměru při neznámé směrodatné odchylce v populaci</a:t>
            </a:r>
            <a:endParaRPr lang="cs-CZ" dirty="0"/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 bwMode="auto">
          <a:xfrm>
            <a:off x="457200" y="1357313"/>
            <a:ext cx="8329642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Neznáme směrodatnou odchylku v populaci </a:t>
            </a:r>
            <a:r>
              <a:rPr lang="el-GR" sz="3200" dirty="0">
                <a:solidFill>
                  <a:schemeClr val="bg1"/>
                </a:solidFill>
                <a:latin typeface="+mn-lt"/>
              </a:rPr>
              <a:t>σ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=&gt; nahradíme výběrovou směrodatnou odchylkou 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s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Další nejistota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Místo kvantilů standardizovaného normálního rozdělení použijeme kvantily studentova rozdělení pro příslušný počet stupňů volnosti (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n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-1)</a:t>
            </a:r>
          </a:p>
          <a:p>
            <a:pPr marL="2800350" lvl="5" indent="-514350">
              <a:spcBef>
                <a:spcPct val="20000"/>
              </a:spcBef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;			  ; 	  - standardní 			 chyba průměru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  <a:p>
            <a:pPr marL="2228850" lvl="4" indent="-514350">
              <a:spcBef>
                <a:spcPct val="20000"/>
              </a:spcBef>
              <a:buFontTx/>
              <a:buChar char="-"/>
              <a:defRPr/>
            </a:pPr>
            <a:endParaRPr lang="cs-CZ" sz="2000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928688" y="5214938"/>
          <a:ext cx="1976437" cy="1482725"/>
        </p:xfrm>
        <a:graphic>
          <a:graphicData uri="http://schemas.openxmlformats.org/presentationml/2006/ole">
            <p:oleObj spid="_x0000_s3074" name="Rovnice" r:id="rId3" imgW="558720" imgH="419040" progId="">
              <p:embed/>
            </p:oleObj>
          </a:graphicData>
        </a:graphic>
      </p:graphicFrame>
      <p:graphicFrame>
        <p:nvGraphicFramePr>
          <p:cNvPr id="3075" name="Object 4"/>
          <p:cNvGraphicFramePr>
            <a:graphicFrameLocks noChangeAspect="1"/>
          </p:cNvGraphicFramePr>
          <p:nvPr/>
        </p:nvGraphicFramePr>
        <p:xfrm>
          <a:off x="3000375" y="5572125"/>
          <a:ext cx="2343150" cy="585788"/>
        </p:xfrm>
        <a:graphic>
          <a:graphicData uri="http://schemas.openxmlformats.org/presentationml/2006/ole">
            <p:oleObj spid="_x0000_s3075" name="Rovnice" r:id="rId4" imgW="914400" imgH="228600" progId="">
              <p:embed/>
            </p:oleObj>
          </a:graphicData>
        </a:graphic>
      </p:graphicFrame>
      <p:graphicFrame>
        <p:nvGraphicFramePr>
          <p:cNvPr id="3076" name="Object 5"/>
          <p:cNvGraphicFramePr>
            <a:graphicFrameLocks noChangeAspect="1"/>
          </p:cNvGraphicFramePr>
          <p:nvPr/>
        </p:nvGraphicFramePr>
        <p:xfrm>
          <a:off x="5429250" y="5357813"/>
          <a:ext cx="682625" cy="1071562"/>
        </p:xfrm>
        <a:graphic>
          <a:graphicData uri="http://schemas.openxmlformats.org/presentationml/2006/ole">
            <p:oleObj spid="_x0000_s3076" name="Rovnice" r:id="rId5" imgW="266400" imgH="419040" progId="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Studentovo t-rozdělení</a:t>
            </a:r>
            <a:endParaRPr lang="cs-CZ" dirty="0"/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 bwMode="auto">
          <a:xfrm>
            <a:off x="457200" y="1357313"/>
            <a:ext cx="8329642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609600" y="1509713"/>
            <a:ext cx="8329642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 smtClean="0">
                <a:solidFill>
                  <a:schemeClr val="bg1"/>
                </a:solidFill>
                <a:latin typeface="+mn-lt"/>
              </a:rPr>
              <a:t>Podobné standardizovanému normálnímu rozdělení</a:t>
            </a:r>
            <a:endParaRPr lang="cs-CZ" sz="3200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 smtClean="0">
                <a:solidFill>
                  <a:schemeClr val="bg1"/>
                </a:solidFill>
                <a:latin typeface="+mn-lt"/>
              </a:rPr>
              <a:t>Symetrické kolem střední hodnoty µ = 0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 smtClean="0">
                <a:solidFill>
                  <a:schemeClr val="bg1"/>
                </a:solidFill>
                <a:latin typeface="+mn-lt"/>
              </a:rPr>
              <a:t>Má pouze 1 parametr: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 smtClean="0">
                <a:solidFill>
                  <a:schemeClr val="bg1"/>
                </a:solidFill>
                <a:latin typeface="+mn-lt"/>
              </a:rPr>
              <a:t>Stupně volnosti: </a:t>
            </a:r>
            <a:r>
              <a:rPr lang="el-GR" sz="3200" dirty="0" smtClean="0">
                <a:solidFill>
                  <a:schemeClr val="bg1"/>
                </a:solidFill>
                <a:latin typeface="+mn-lt"/>
              </a:rPr>
              <a:t>ν</a:t>
            </a:r>
            <a:r>
              <a:rPr lang="cs-CZ" sz="3200" dirty="0" smtClean="0">
                <a:solidFill>
                  <a:schemeClr val="bg1"/>
                </a:solidFill>
                <a:latin typeface="+mn-lt"/>
              </a:rPr>
              <a:t> = n-1</a:t>
            </a:r>
            <a:endParaRPr lang="cs-CZ" sz="3200" dirty="0">
              <a:solidFill>
                <a:schemeClr val="bg1"/>
              </a:solidFill>
              <a:latin typeface="+mn-lt"/>
            </a:endParaRPr>
          </a:p>
          <a:p>
            <a:pPr marL="2228850" lvl="4" indent="-514350">
              <a:spcBef>
                <a:spcPct val="20000"/>
              </a:spcBef>
              <a:buFontTx/>
              <a:buChar char="-"/>
              <a:defRPr/>
            </a:pPr>
            <a:endParaRPr lang="cs-CZ" sz="2000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8513</TotalTime>
  <Words>315</Words>
  <Application>Microsoft Office PowerPoint</Application>
  <PresentationFormat>Předvádění na obrazovce (4:3)</PresentationFormat>
  <Paragraphs>79</Paragraphs>
  <Slides>10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Motiv sady Office</vt:lpstr>
      <vt:lpstr>Rovnice</vt:lpstr>
      <vt:lpstr>Enačba</vt:lpstr>
      <vt:lpstr>Snímek 1</vt:lpstr>
      <vt:lpstr>Výběrové a teoretické rozložení</vt:lpstr>
      <vt:lpstr>Motivace</vt:lpstr>
      <vt:lpstr>Odhady</vt:lpstr>
      <vt:lpstr>Intervalový odhad průměru</vt:lpstr>
      <vt:lpstr>Simulace</vt:lpstr>
      <vt:lpstr>Obecný vzorec pro interval spolehlivosti</vt:lpstr>
      <vt:lpstr>Intervalový odhad průměru při neznámé směrodatné odchylce v populaci</vt:lpstr>
      <vt:lpstr>Studentovo t-rozdělení</vt:lpstr>
      <vt:lpstr>Intervalový odhad populační pravděpodobnosti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Lucinka</dc:creator>
  <cp:lastModifiedBy>Lucie Buresova</cp:lastModifiedBy>
  <cp:revision>73</cp:revision>
  <dcterms:created xsi:type="dcterms:W3CDTF">2010-01-04T11:16:54Z</dcterms:created>
  <dcterms:modified xsi:type="dcterms:W3CDTF">2021-04-13T18:59:44Z</dcterms:modified>
</cp:coreProperties>
</file>