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Obdélník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bdélník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Obdélník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Přímá spojovací čára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Přímá spojovací čára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Přímá spojovací čára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 name="Přímá spojovací čára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6"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Elipsa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Elipsa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Elipsa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Elipsa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Nadpis 7"/>
          <p:cNvSpPr>
            <a:spLocks noGrp="1"/>
          </p:cNvSpPr>
          <p:nvPr>
            <p:ph type="ctrTitle"/>
          </p:nvPr>
        </p:nvSpPr>
        <p:spPr>
          <a:xfrm>
            <a:off x="2286000" y="3124200"/>
            <a:ext cx="6172200" cy="1894362"/>
          </a:xfrm>
        </p:spPr>
        <p:txBody>
          <a:bodyPr/>
          <a:lstStyle>
            <a:lvl1pPr>
              <a:defRPr b="1"/>
            </a:lvl1pPr>
          </a:lstStyle>
          <a:p>
            <a:r>
              <a:rPr lang="cs-CZ" smtClean="0"/>
              <a:t>Klepnutím lze upravit styl předlohy nadpisů.</a:t>
            </a:r>
            <a:endParaRPr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22" name="Zástupný symbol pro datum 27"/>
          <p:cNvSpPr>
            <a:spLocks noGrp="1"/>
          </p:cNvSpPr>
          <p:nvPr>
            <p:ph type="dt" sz="half" idx="10"/>
          </p:nvPr>
        </p:nvSpPr>
        <p:spPr bwMode="auto">
          <a:xfrm rot="5400000">
            <a:off x="7764463" y="1174750"/>
            <a:ext cx="2286000" cy="381000"/>
          </a:xfrm>
        </p:spPr>
        <p:txBody>
          <a:bodyPr/>
          <a:lstStyle>
            <a:lvl1pPr>
              <a:defRPr/>
            </a:lvl1pPr>
          </a:lstStyle>
          <a:p>
            <a:pPr>
              <a:defRPr/>
            </a:pPr>
            <a:fld id="{8818505C-BA3D-4AE0-9123-14774A3B01A5}" type="datetimeFigureOut">
              <a:rPr lang="cs-CZ"/>
              <a:pPr>
                <a:defRPr/>
              </a:pPr>
              <a:t>29.3.2010</a:t>
            </a:fld>
            <a:endParaRPr lang="cs-CZ"/>
          </a:p>
        </p:txBody>
      </p:sp>
      <p:sp>
        <p:nvSpPr>
          <p:cNvPr id="23" name="Zástupný symbol pro zápatí 16"/>
          <p:cNvSpPr>
            <a:spLocks noGrp="1"/>
          </p:cNvSpPr>
          <p:nvPr>
            <p:ph type="ftr" sz="quarter" idx="11"/>
          </p:nvPr>
        </p:nvSpPr>
        <p:spPr bwMode="auto">
          <a:xfrm rot="5400000">
            <a:off x="7077076" y="4181475"/>
            <a:ext cx="3657600" cy="384175"/>
          </a:xfrm>
        </p:spPr>
        <p:txBody>
          <a:bodyPr/>
          <a:lstStyle>
            <a:lvl1pPr>
              <a:defRPr/>
            </a:lvl1pPr>
          </a:lstStyle>
          <a:p>
            <a:pPr>
              <a:defRPr/>
            </a:pPr>
            <a:endParaRPr lang="cs-CZ"/>
          </a:p>
        </p:txBody>
      </p:sp>
      <p:sp>
        <p:nvSpPr>
          <p:cNvPr id="24" name="Zástupný symbol pro číslo snímku 28"/>
          <p:cNvSpPr>
            <a:spLocks noGrp="1"/>
          </p:cNvSpPr>
          <p:nvPr>
            <p:ph type="sldNum" sz="quarter" idx="12"/>
          </p:nvPr>
        </p:nvSpPr>
        <p:spPr bwMode="auto">
          <a:xfrm>
            <a:off x="1325563" y="4929188"/>
            <a:ext cx="609600" cy="517525"/>
          </a:xfrm>
        </p:spPr>
        <p:txBody>
          <a:bodyPr/>
          <a:lstStyle>
            <a:lvl1pPr>
              <a:defRPr/>
            </a:lvl1pPr>
          </a:lstStyle>
          <a:p>
            <a:pPr>
              <a:defRPr/>
            </a:pPr>
            <a:fld id="{0FD4FA96-694D-4BC7-A7D2-DA4954561E21}" type="slidenum">
              <a:rPr lang="cs-CZ"/>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DE34ED23-A580-4334-B62D-90F2B8C192B6}" type="datetimeFigureOut">
              <a:rPr lang="cs-CZ"/>
              <a:pPr>
                <a:defRPr/>
              </a:pPr>
              <a:t>29.3.2010</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6D0F2DD8-8B17-484E-83E2-F2F8F9FCC6C2}"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BC24EE7E-CCD8-41F1-9195-1412291D874B}" type="datetimeFigureOut">
              <a:rPr lang="cs-CZ"/>
              <a:pPr>
                <a:defRPr/>
              </a:pPr>
              <a:t>29.3.2010</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7E212FFB-5F02-48E5-99A2-D63D7E22766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en-US"/>
              <a:t>Klepnutím lze upravit styl předlohy nadpisů.</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5" name="Zástupný symbol pro datum 13"/>
          <p:cNvSpPr>
            <a:spLocks noGrp="1"/>
          </p:cNvSpPr>
          <p:nvPr>
            <p:ph type="dt" sz="half" idx="10"/>
          </p:nvPr>
        </p:nvSpPr>
        <p:spPr/>
        <p:txBody>
          <a:bodyPr/>
          <a:lstStyle>
            <a:lvl1pPr>
              <a:defRPr/>
            </a:lvl1pPr>
          </a:lstStyle>
          <a:p>
            <a:pPr>
              <a:defRPr/>
            </a:pPr>
            <a:fld id="{F222FCFA-87AB-4E05-9187-E1D2FA08B60C}" type="datetimeFigureOut">
              <a:rPr lang="cs-CZ"/>
              <a:pPr>
                <a:defRPr/>
              </a:pPr>
              <a:t>29.3.2010</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258EF766-E208-4DCB-AC62-E8A0FA8D252F}"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8" name="Zástupný symbol pro obsah 7"/>
          <p:cNvSpPr>
            <a:spLocks noGrp="1"/>
          </p:cNvSpPr>
          <p:nvPr>
            <p:ph sz="quarter" idx="1"/>
          </p:nvPr>
        </p:nvSpPr>
        <p:spPr>
          <a:xfrm>
            <a:off x="457200" y="1600200"/>
            <a:ext cx="7467600" cy="487375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6"/>
          <p:cNvSpPr>
            <a:spLocks noGrp="1"/>
          </p:cNvSpPr>
          <p:nvPr>
            <p:ph type="dt" sz="half" idx="10"/>
          </p:nvPr>
        </p:nvSpPr>
        <p:spPr/>
        <p:txBody>
          <a:bodyPr rtlCol="0"/>
          <a:lstStyle>
            <a:lvl1pPr>
              <a:defRPr/>
            </a:lvl1pPr>
          </a:lstStyle>
          <a:p>
            <a:pPr>
              <a:defRPr/>
            </a:pPr>
            <a:fld id="{8EC5D9E8-FF53-4C68-AE6B-AE0BAF5B414A}" type="datetimeFigureOut">
              <a:rPr lang="cs-CZ"/>
              <a:pPr>
                <a:defRPr/>
              </a:pPr>
              <a:t>29.3.2010</a:t>
            </a:fld>
            <a:endParaRPr lang="cs-CZ"/>
          </a:p>
        </p:txBody>
      </p:sp>
      <p:sp>
        <p:nvSpPr>
          <p:cNvPr id="5" name="Zástupný symbol pro číslo snímku 8"/>
          <p:cNvSpPr>
            <a:spLocks noGrp="1"/>
          </p:cNvSpPr>
          <p:nvPr>
            <p:ph type="sldNum" sz="quarter" idx="11"/>
          </p:nvPr>
        </p:nvSpPr>
        <p:spPr/>
        <p:txBody>
          <a:bodyPr rtlCol="0"/>
          <a:lstStyle>
            <a:lvl1pPr>
              <a:defRPr/>
            </a:lvl1pPr>
          </a:lstStyle>
          <a:p>
            <a:pPr>
              <a:defRPr/>
            </a:pPr>
            <a:fld id="{E1DB574F-891D-4C62-8302-E8300D067AF5}" type="slidenum">
              <a:rPr lang="cs-CZ"/>
              <a:pPr>
                <a:defRPr/>
              </a:pPr>
              <a:t>‹#›</a:t>
            </a:fld>
            <a:endParaRPr lang="cs-CZ"/>
          </a:p>
        </p:txBody>
      </p:sp>
      <p:sp>
        <p:nvSpPr>
          <p:cNvPr id="6" name="Zástupný symbol pro zápatí 9"/>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4"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Obdélník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bdélník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Obdélník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Přímá spojovací čára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9"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0" name="Přímá spojovací čára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Přímá spojovací čára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Elipsa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Elipsa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Elipsa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Elipsa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Přímá spojovací čára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smtClean="0"/>
              <a:t>Klepnutím lze upravit styly předlohy textu.</a:t>
            </a:r>
          </a:p>
        </p:txBody>
      </p:sp>
      <p:sp>
        <p:nvSpPr>
          <p:cNvPr id="20" name="Zástupný symbol pro datum 3"/>
          <p:cNvSpPr>
            <a:spLocks noGrp="1"/>
          </p:cNvSpPr>
          <p:nvPr>
            <p:ph type="dt" sz="half" idx="10"/>
          </p:nvPr>
        </p:nvSpPr>
        <p:spPr bwMode="auto">
          <a:xfrm rot="5400000">
            <a:off x="7762875" y="1169988"/>
            <a:ext cx="2286000" cy="381000"/>
          </a:xfrm>
        </p:spPr>
        <p:txBody>
          <a:bodyPr/>
          <a:lstStyle>
            <a:lvl1pPr>
              <a:defRPr/>
            </a:lvl1pPr>
          </a:lstStyle>
          <a:p>
            <a:pPr>
              <a:defRPr/>
            </a:pPr>
            <a:fld id="{F7A8016B-A3FE-441D-A3E6-2079ED60BB2A}" type="datetimeFigureOut">
              <a:rPr lang="cs-CZ"/>
              <a:pPr>
                <a:defRPr/>
              </a:pPr>
              <a:t>29.3.2010</a:t>
            </a:fld>
            <a:endParaRPr lang="cs-CZ"/>
          </a:p>
        </p:txBody>
      </p:sp>
      <p:sp>
        <p:nvSpPr>
          <p:cNvPr id="21" name="Zástupný symbol pro zápatí 4"/>
          <p:cNvSpPr>
            <a:spLocks noGrp="1"/>
          </p:cNvSpPr>
          <p:nvPr>
            <p:ph type="ftr" sz="quarter" idx="11"/>
          </p:nvPr>
        </p:nvSpPr>
        <p:spPr bwMode="auto">
          <a:xfrm rot="5400000">
            <a:off x="7077076" y="4178300"/>
            <a:ext cx="3657600" cy="384175"/>
          </a:xfrm>
        </p:spPr>
        <p:txBody>
          <a:bodyPr/>
          <a:lstStyle>
            <a:lvl1pPr>
              <a:defRPr/>
            </a:lvl1pPr>
          </a:lstStyle>
          <a:p>
            <a:pPr>
              <a:defRPr/>
            </a:pPr>
            <a:endParaRPr lang="cs-CZ"/>
          </a:p>
        </p:txBody>
      </p:sp>
      <p:sp>
        <p:nvSpPr>
          <p:cNvPr id="22" name="Zástupný symbol pro číslo snímku 5"/>
          <p:cNvSpPr>
            <a:spLocks noGrp="1"/>
          </p:cNvSpPr>
          <p:nvPr>
            <p:ph type="sldNum" sz="quarter" idx="12"/>
          </p:nvPr>
        </p:nvSpPr>
        <p:spPr bwMode="auto">
          <a:xfrm>
            <a:off x="1339850" y="4929188"/>
            <a:ext cx="609600" cy="517525"/>
          </a:xfrm>
        </p:spPr>
        <p:txBody>
          <a:bodyPr/>
          <a:lstStyle>
            <a:lvl1pPr>
              <a:defRPr/>
            </a:lvl1pPr>
          </a:lstStyle>
          <a:p>
            <a:pPr>
              <a:defRPr/>
            </a:pPr>
            <a:fld id="{269D782F-1C1A-46AB-953A-3CCD74A2618D}"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9" name="Zástupný symbol pro obsah 8"/>
          <p:cNvSpPr>
            <a:spLocks noGrp="1"/>
          </p:cNvSpPr>
          <p:nvPr>
            <p:ph sz="quarter" idx="1"/>
          </p:nvPr>
        </p:nvSpPr>
        <p:spPr>
          <a:xfrm>
            <a:off x="457200" y="1600200"/>
            <a:ext cx="3657600" cy="4572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Zástupný symbol pro obsah 10"/>
          <p:cNvSpPr>
            <a:spLocks noGrp="1"/>
          </p:cNvSpPr>
          <p:nvPr>
            <p:ph sz="quarter" idx="2"/>
          </p:nvPr>
        </p:nvSpPr>
        <p:spPr>
          <a:xfrm>
            <a:off x="4270248" y="1600200"/>
            <a:ext cx="3657600" cy="4572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fld id="{A40A083E-037E-4818-A51F-E44A13679B93}" type="datetimeFigureOut">
              <a:rPr lang="cs-CZ"/>
              <a:pPr>
                <a:defRPr/>
              </a:pPr>
              <a:t>29.3.2010</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3C29C150-9173-465D-8F4A-48C632C23E8A}"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lstStyle>
            <a:lvl1pPr>
              <a:defRPr/>
            </a:lvl1pPr>
          </a:lstStyle>
          <a:p>
            <a:r>
              <a:rPr lang="cs-CZ" smtClean="0"/>
              <a:t>Klepnutím lze upravit styl předlohy nadpisů.</a:t>
            </a:r>
            <a:endParaRPr lang="en-US"/>
          </a:p>
        </p:txBody>
      </p:sp>
      <p:sp>
        <p:nvSpPr>
          <p:cNvPr id="11" name="Zástupný symbol pro obsah 10"/>
          <p:cNvSpPr>
            <a:spLocks noGrp="1"/>
          </p:cNvSpPr>
          <p:nvPr>
            <p:ph sz="quarter" idx="2"/>
          </p:nvPr>
        </p:nvSpPr>
        <p:spPr>
          <a:xfrm>
            <a:off x="457200" y="2362200"/>
            <a:ext cx="3657600" cy="3886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Zástupný symbol pro obsah 12"/>
          <p:cNvSpPr>
            <a:spLocks noGrp="1"/>
          </p:cNvSpPr>
          <p:nvPr>
            <p:ph sz="quarter" idx="4"/>
          </p:nvPr>
        </p:nvSpPr>
        <p:spPr>
          <a:xfrm>
            <a:off x="4371975" y="2362200"/>
            <a:ext cx="3657600" cy="3886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cs-CZ" smtClean="0"/>
              <a:t>Klepnutím lze upravit styly předlohy textu.</a:t>
            </a:r>
          </a:p>
        </p:txBody>
      </p:sp>
      <p:sp>
        <p:nvSpPr>
          <p:cNvPr id="7" name="Zástupný symbol pro datum 13"/>
          <p:cNvSpPr>
            <a:spLocks noGrp="1"/>
          </p:cNvSpPr>
          <p:nvPr>
            <p:ph type="dt" sz="half" idx="10"/>
          </p:nvPr>
        </p:nvSpPr>
        <p:spPr/>
        <p:txBody>
          <a:bodyPr/>
          <a:lstStyle>
            <a:lvl1pPr>
              <a:defRPr/>
            </a:lvl1pPr>
          </a:lstStyle>
          <a:p>
            <a:pPr>
              <a:defRPr/>
            </a:pPr>
            <a:fld id="{EC7A2D50-4ACE-4652-8216-B4ED3F11F312}" type="datetimeFigureOut">
              <a:rPr lang="cs-CZ"/>
              <a:pPr>
                <a:defRPr/>
              </a:pPr>
              <a:t>29.3.2010</a:t>
            </a:fld>
            <a:endParaRPr lang="cs-CZ"/>
          </a:p>
        </p:txBody>
      </p:sp>
      <p:sp>
        <p:nvSpPr>
          <p:cNvPr id="8" name="Zástupný symbol pro zápatí 2"/>
          <p:cNvSpPr>
            <a:spLocks noGrp="1"/>
          </p:cNvSpPr>
          <p:nvPr>
            <p:ph type="ftr" sz="quarter" idx="11"/>
          </p:nvPr>
        </p:nvSpPr>
        <p:spPr/>
        <p:txBody>
          <a:bodyPr/>
          <a:lstStyle>
            <a:lvl1pPr>
              <a:defRPr/>
            </a:lvl1pPr>
          </a:lstStyle>
          <a:p>
            <a:pPr>
              <a:defRPr/>
            </a:pPr>
            <a:endParaRPr lang="cs-CZ"/>
          </a:p>
        </p:txBody>
      </p:sp>
      <p:sp>
        <p:nvSpPr>
          <p:cNvPr id="9" name="Zástupný symbol pro číslo snímku 22"/>
          <p:cNvSpPr>
            <a:spLocks noGrp="1"/>
          </p:cNvSpPr>
          <p:nvPr>
            <p:ph type="sldNum" sz="quarter" idx="12"/>
          </p:nvPr>
        </p:nvSpPr>
        <p:spPr/>
        <p:txBody>
          <a:bodyPr/>
          <a:lstStyle>
            <a:lvl1pPr>
              <a:defRPr/>
            </a:lvl1pPr>
          </a:lstStyle>
          <a:p>
            <a:pPr>
              <a:defRPr/>
            </a:pPr>
            <a:fld id="{CE528C8B-338D-4FF0-B7FF-D73DEC447876}"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5"/>
          <p:cNvSpPr>
            <a:spLocks noGrp="1"/>
          </p:cNvSpPr>
          <p:nvPr>
            <p:ph type="dt" sz="half" idx="10"/>
          </p:nvPr>
        </p:nvSpPr>
        <p:spPr/>
        <p:txBody>
          <a:bodyPr rtlCol="0"/>
          <a:lstStyle>
            <a:lvl1pPr>
              <a:defRPr/>
            </a:lvl1pPr>
          </a:lstStyle>
          <a:p>
            <a:pPr>
              <a:defRPr/>
            </a:pPr>
            <a:fld id="{FDD7A911-A05A-490F-8EA2-60E8065BBC13}" type="datetimeFigureOut">
              <a:rPr lang="cs-CZ"/>
              <a:pPr>
                <a:defRPr/>
              </a:pPr>
              <a:t>29.3.2010</a:t>
            </a:fld>
            <a:endParaRPr lang="cs-CZ"/>
          </a:p>
        </p:txBody>
      </p:sp>
      <p:sp>
        <p:nvSpPr>
          <p:cNvPr id="4" name="Zástupný symbol pro číslo snímku 6"/>
          <p:cNvSpPr>
            <a:spLocks noGrp="1"/>
          </p:cNvSpPr>
          <p:nvPr>
            <p:ph type="sldNum" sz="quarter" idx="11"/>
          </p:nvPr>
        </p:nvSpPr>
        <p:spPr/>
        <p:txBody>
          <a:bodyPr rtlCol="0"/>
          <a:lstStyle>
            <a:lvl1pPr>
              <a:defRPr/>
            </a:lvl1pPr>
          </a:lstStyle>
          <a:p>
            <a:pPr>
              <a:defRPr/>
            </a:pPr>
            <a:fld id="{97C44796-BB59-450C-B8D2-DBF59CE0F2F6}" type="slidenum">
              <a:rPr lang="cs-CZ"/>
              <a:pPr>
                <a:defRPr/>
              </a:pPr>
              <a:t>‹#›</a:t>
            </a:fld>
            <a:endParaRPr lang="cs-CZ"/>
          </a:p>
        </p:txBody>
      </p:sp>
      <p:sp>
        <p:nvSpPr>
          <p:cNvPr id="5" name="Zástupný symbol pro zápatí 7"/>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3"/>
          <p:cNvSpPr>
            <a:spLocks noGrp="1"/>
          </p:cNvSpPr>
          <p:nvPr>
            <p:ph type="dt" sz="half" idx="10"/>
          </p:nvPr>
        </p:nvSpPr>
        <p:spPr/>
        <p:txBody>
          <a:bodyPr/>
          <a:lstStyle>
            <a:lvl1pPr>
              <a:defRPr/>
            </a:lvl1pPr>
          </a:lstStyle>
          <a:p>
            <a:pPr>
              <a:defRPr/>
            </a:pPr>
            <a:fld id="{137F72E7-9A1C-4F17-B2C0-48A2BA8D30A9}" type="datetimeFigureOut">
              <a:rPr lang="cs-CZ"/>
              <a:pPr>
                <a:defRPr/>
              </a:pPr>
              <a:t>29.3.2010</a:t>
            </a:fld>
            <a:endParaRPr lang="cs-CZ"/>
          </a:p>
        </p:txBody>
      </p:sp>
      <p:sp>
        <p:nvSpPr>
          <p:cNvPr id="3" name="Zástupný symbol pro zápatí 2"/>
          <p:cNvSpPr>
            <a:spLocks noGrp="1"/>
          </p:cNvSpPr>
          <p:nvPr>
            <p:ph type="ftr" sz="quarter" idx="11"/>
          </p:nvPr>
        </p:nvSpPr>
        <p:spPr/>
        <p:txBody>
          <a:bodyPr/>
          <a:lstStyle>
            <a:lvl1pPr>
              <a:defRPr/>
            </a:lvl1pPr>
          </a:lstStyle>
          <a:p>
            <a:pPr>
              <a:defRPr/>
            </a:pPr>
            <a:endParaRPr lang="cs-CZ"/>
          </a:p>
        </p:txBody>
      </p:sp>
      <p:sp>
        <p:nvSpPr>
          <p:cNvPr id="4" name="Zástupný symbol pro číslo snímku 22"/>
          <p:cNvSpPr>
            <a:spLocks noGrp="1"/>
          </p:cNvSpPr>
          <p:nvPr>
            <p:ph type="sldNum" sz="quarter" idx="12"/>
          </p:nvPr>
        </p:nvSpPr>
        <p:spPr/>
        <p:txBody>
          <a:bodyPr/>
          <a:lstStyle>
            <a:lvl1pPr>
              <a:defRPr/>
            </a:lvl1pPr>
          </a:lstStyle>
          <a:p>
            <a:pPr>
              <a:defRPr/>
            </a:pPr>
            <a:fld id="{E932373D-9447-4480-8D09-354B7AD6B18E}"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6"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7" name="Přímá spojovací čára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endParaRPr>
          </a:p>
        </p:txBody>
      </p:sp>
      <p:sp>
        <p:nvSpPr>
          <p:cNvPr id="8"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9"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1" name="Elipsa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Nadpis 1"/>
          <p:cNvSpPr>
            <a:spLocks noGrp="1"/>
          </p:cNvSpPr>
          <p:nvPr>
            <p:ph type="title"/>
          </p:nvPr>
        </p:nvSpPr>
        <p:spPr>
          <a:xfrm rot="5400000">
            <a:off x="3371850" y="3200400"/>
            <a:ext cx="6309360" cy="457200"/>
          </a:xfrm>
        </p:spPr>
        <p:txBody>
          <a:bodyPr/>
          <a:lstStyle>
            <a:lvl1pPr algn="l">
              <a:buNone/>
              <a:defRPr sz="2000" b="1" cap="small" baseline="0"/>
            </a:lvl1pPr>
          </a:lstStyle>
          <a:p>
            <a:r>
              <a:rPr lang="cs-CZ" smtClean="0"/>
              <a:t>Klepnutím lze upravit styl předlohy nadpisů.</a:t>
            </a:r>
            <a:endParaRPr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cs-CZ" smtClean="0"/>
              <a:t>Klepnutím lze upravit styly předlohy textu.</a:t>
            </a:r>
          </a:p>
        </p:txBody>
      </p:sp>
      <p:sp>
        <p:nvSpPr>
          <p:cNvPr id="18" name="Zástupný symbol pro obsah 17"/>
          <p:cNvSpPr>
            <a:spLocks noGrp="1"/>
          </p:cNvSpPr>
          <p:nvPr>
            <p:ph sz="quarter" idx="1"/>
          </p:nvPr>
        </p:nvSpPr>
        <p:spPr>
          <a:xfrm>
            <a:off x="304800" y="274320"/>
            <a:ext cx="5638800" cy="632764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2" name="Zástupný symbol pro datum 20"/>
          <p:cNvSpPr>
            <a:spLocks noGrp="1"/>
          </p:cNvSpPr>
          <p:nvPr>
            <p:ph type="dt" sz="half" idx="10"/>
          </p:nvPr>
        </p:nvSpPr>
        <p:spPr/>
        <p:txBody>
          <a:bodyPr rtlCol="0"/>
          <a:lstStyle>
            <a:lvl1pPr>
              <a:defRPr/>
            </a:lvl1pPr>
          </a:lstStyle>
          <a:p>
            <a:pPr>
              <a:defRPr/>
            </a:pPr>
            <a:fld id="{4864A747-DE6D-42CD-8E4D-623BFEBC3D5B}" type="datetimeFigureOut">
              <a:rPr lang="cs-CZ"/>
              <a:pPr>
                <a:defRPr/>
              </a:pPr>
              <a:t>29.3.2010</a:t>
            </a:fld>
            <a:endParaRPr lang="cs-CZ"/>
          </a:p>
        </p:txBody>
      </p:sp>
      <p:sp>
        <p:nvSpPr>
          <p:cNvPr id="13" name="Zástupný symbol pro číslo snímku 21"/>
          <p:cNvSpPr>
            <a:spLocks noGrp="1"/>
          </p:cNvSpPr>
          <p:nvPr>
            <p:ph type="sldNum" sz="quarter" idx="11"/>
          </p:nvPr>
        </p:nvSpPr>
        <p:spPr/>
        <p:txBody>
          <a:bodyPr rtlCol="0"/>
          <a:lstStyle>
            <a:lvl1pPr>
              <a:defRPr/>
            </a:lvl1pPr>
          </a:lstStyle>
          <a:p>
            <a:pPr>
              <a:defRPr/>
            </a:pPr>
            <a:fld id="{5474B428-F52E-4E9D-8FC0-32D95E4993D9}" type="slidenum">
              <a:rPr lang="cs-CZ"/>
              <a:pPr>
                <a:defRPr/>
              </a:pPr>
              <a:t>‹#›</a:t>
            </a:fld>
            <a:endParaRPr lang="cs-CZ"/>
          </a:p>
        </p:txBody>
      </p:sp>
      <p:sp>
        <p:nvSpPr>
          <p:cNvPr id="14" name="Zástupný symbol pro zápatí 22"/>
          <p:cNvSpPr>
            <a:spLocks noGrp="1"/>
          </p:cNvSpPr>
          <p:nvPr>
            <p:ph type="ftr" sz="quarter" idx="12"/>
          </p:nvPr>
        </p:nvSpPr>
        <p:spPr/>
        <p:txBody>
          <a:bodyPr rtlCol="0"/>
          <a:lstStyle>
            <a:lvl1pPr>
              <a:defRPr/>
            </a:lvl1pPr>
          </a:lstStyle>
          <a:p>
            <a:pPr>
              <a:defRPr/>
            </a:pP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 name="Elipsa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8"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0"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11" name="Přímá spojovací čára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endParaRPr>
          </a:p>
        </p:txBody>
      </p:sp>
      <p:sp>
        <p:nvSpPr>
          <p:cNvPr id="2" name="Nadpis 1"/>
          <p:cNvSpPr>
            <a:spLocks noGrp="1"/>
          </p:cNvSpPr>
          <p:nvPr>
            <p:ph type="title"/>
          </p:nvPr>
        </p:nvSpPr>
        <p:spPr>
          <a:xfrm rot="5400000">
            <a:off x="3350133" y="3200400"/>
            <a:ext cx="6309360" cy="457200"/>
          </a:xfrm>
        </p:spPr>
        <p:txBody>
          <a:bodyPr/>
          <a:lstStyle>
            <a:lvl1pPr algn="l">
              <a:buNone/>
              <a:defRPr sz="2000" b="1"/>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cs-CZ" smtClean="0"/>
              <a:t>Klepnutím lze upravit styly předlohy textu.</a:t>
            </a:r>
          </a:p>
        </p:txBody>
      </p:sp>
      <p:sp>
        <p:nvSpPr>
          <p:cNvPr id="12" name="Zástupný symbol pro datum 16"/>
          <p:cNvSpPr>
            <a:spLocks noGrp="1"/>
          </p:cNvSpPr>
          <p:nvPr>
            <p:ph type="dt" sz="half" idx="10"/>
          </p:nvPr>
        </p:nvSpPr>
        <p:spPr/>
        <p:txBody>
          <a:bodyPr rtlCol="0"/>
          <a:lstStyle>
            <a:lvl1pPr>
              <a:defRPr/>
            </a:lvl1pPr>
          </a:lstStyle>
          <a:p>
            <a:pPr>
              <a:defRPr/>
            </a:pPr>
            <a:fld id="{FF0B2A45-D7BB-49C3-A48E-158F9FC21DB3}" type="datetimeFigureOut">
              <a:rPr lang="cs-CZ"/>
              <a:pPr>
                <a:defRPr/>
              </a:pPr>
              <a:t>29.3.2010</a:t>
            </a:fld>
            <a:endParaRPr lang="cs-CZ"/>
          </a:p>
        </p:txBody>
      </p:sp>
      <p:sp>
        <p:nvSpPr>
          <p:cNvPr id="13" name="Zástupný symbol pro číslo snímku 17"/>
          <p:cNvSpPr>
            <a:spLocks noGrp="1"/>
          </p:cNvSpPr>
          <p:nvPr>
            <p:ph type="sldNum" sz="quarter" idx="11"/>
          </p:nvPr>
        </p:nvSpPr>
        <p:spPr/>
        <p:txBody>
          <a:bodyPr rtlCol="0"/>
          <a:lstStyle>
            <a:lvl1pPr>
              <a:defRPr/>
            </a:lvl1pPr>
          </a:lstStyle>
          <a:p>
            <a:pPr>
              <a:defRPr/>
            </a:pPr>
            <a:fld id="{590F6E01-AC7C-4FB6-8EC6-16E08671DE18}" type="slidenum">
              <a:rPr lang="cs-CZ"/>
              <a:pPr>
                <a:defRPr/>
              </a:pPr>
              <a:t>‹#›</a:t>
            </a:fld>
            <a:endParaRPr lang="cs-CZ"/>
          </a:p>
        </p:txBody>
      </p:sp>
      <p:sp>
        <p:nvSpPr>
          <p:cNvPr id="14" name="Zástupný symbol pro zápatí 20"/>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lang="cs-CZ" smtClean="0"/>
              <a:t>Klepnutím lze upravit styl předlohy nadpisů.</a:t>
            </a:r>
            <a:endParaRPr lang="en-US"/>
          </a:p>
        </p:txBody>
      </p:sp>
      <p:sp>
        <p:nvSpPr>
          <p:cNvPr id="1028" name="Zástupný symbol pro text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4" name="Zástupný symbol pro datum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smtClean="0">
                <a:solidFill>
                  <a:schemeClr val="tx2"/>
                </a:solidFill>
                <a:latin typeface="Arial" charset="0"/>
              </a:defRPr>
            </a:lvl1pPr>
          </a:lstStyle>
          <a:p>
            <a:pPr>
              <a:defRPr/>
            </a:pPr>
            <a:fld id="{27CE8DA8-3450-4FED-9645-23762E0BE035}" type="datetimeFigureOut">
              <a:rPr lang="cs-CZ"/>
              <a:pPr>
                <a:defRPr/>
              </a:pPr>
              <a:t>29.3.2010</a:t>
            </a:fld>
            <a:endParaRPr lang="cs-CZ"/>
          </a:p>
        </p:txBody>
      </p:sp>
      <p:sp>
        <p:nvSpPr>
          <p:cNvPr id="3" name="Zástupný symbol pro zápatí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2" name="Elipsa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Zástupný symbol pro číslo snímku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latin typeface="Arial" charset="0"/>
              </a:defRPr>
            </a:lvl1pPr>
          </a:lstStyle>
          <a:p>
            <a:pPr>
              <a:defRPr/>
            </a:pPr>
            <a:fld id="{2A254584-8F48-4493-ADB9-E6436BC96EA8}"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3" r:id="rId4"/>
    <p:sldLayoutId id="2147483802" r:id="rId5"/>
    <p:sldLayoutId id="2147483807" r:id="rId6"/>
    <p:sldLayoutId id="2147483801" r:id="rId7"/>
    <p:sldLayoutId id="2147483808" r:id="rId8"/>
    <p:sldLayoutId id="2147483809" r:id="rId9"/>
    <p:sldLayoutId id="2147483800" r:id="rId10"/>
    <p:sldLayoutId id="2147483799" r:id="rId11"/>
    <p:sldLayoutId id="2147483798" r:id="rId12"/>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dpis 1"/>
          <p:cNvSpPr>
            <a:spLocks noGrp="1"/>
          </p:cNvSpPr>
          <p:nvPr>
            <p:ph type="ctrTitle"/>
          </p:nvPr>
        </p:nvSpPr>
        <p:spPr>
          <a:xfrm>
            <a:off x="2286000" y="3124200"/>
            <a:ext cx="6172200" cy="1893888"/>
          </a:xfrm>
        </p:spPr>
        <p:txBody>
          <a:bodyPr/>
          <a:lstStyle/>
          <a:p>
            <a:pPr fontAlgn="auto">
              <a:spcAft>
                <a:spcPts val="0"/>
              </a:spcAft>
              <a:defRPr/>
            </a:pPr>
            <a:r>
              <a:rPr lang="cs-CZ" smtClean="0"/>
              <a:t>Revmatologie</a:t>
            </a:r>
          </a:p>
        </p:txBody>
      </p:sp>
      <p:sp>
        <p:nvSpPr>
          <p:cNvPr id="14338" name="Podnadpis 2"/>
          <p:cNvSpPr>
            <a:spLocks noGrp="1"/>
          </p:cNvSpPr>
          <p:nvPr>
            <p:ph type="subTitle" idx="1"/>
          </p:nvPr>
        </p:nvSpPr>
        <p:spPr>
          <a:xfrm>
            <a:off x="2286000" y="5003800"/>
            <a:ext cx="6172200" cy="1371600"/>
          </a:xfrm>
        </p:spPr>
        <p:txBody>
          <a:bodyPr/>
          <a:lstStyle/>
          <a:p>
            <a:pPr>
              <a:buFont typeface="Arial" pitchFamily="34" charset="0"/>
              <a:buNone/>
            </a:pPr>
            <a:r>
              <a:rPr lang="cs-CZ" smtClean="0"/>
              <a:t>Robert Prosecký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fontAlgn="auto">
              <a:spcAft>
                <a:spcPts val="0"/>
              </a:spcAft>
              <a:defRPr/>
            </a:pPr>
            <a:r>
              <a:rPr lang="cs-CZ" smtClean="0"/>
              <a:t>Osteoarthrosis</a:t>
            </a:r>
          </a:p>
        </p:txBody>
      </p:sp>
      <p:sp>
        <p:nvSpPr>
          <p:cNvPr id="23554" name="Rectangle 3"/>
          <p:cNvSpPr>
            <a:spLocks noGrp="1"/>
          </p:cNvSpPr>
          <p:nvPr>
            <p:ph sz="quarter" idx="1"/>
          </p:nvPr>
        </p:nvSpPr>
        <p:spPr>
          <a:xfrm>
            <a:off x="457200" y="1600200"/>
            <a:ext cx="3686172" cy="4873625"/>
          </a:xfrm>
        </p:spPr>
        <p:txBody>
          <a:bodyPr>
            <a:normAutofit lnSpcReduction="10000"/>
          </a:bodyPr>
          <a:lstStyle/>
          <a:p>
            <a:pPr>
              <a:lnSpc>
                <a:spcPct val="90000"/>
              </a:lnSpc>
            </a:pPr>
            <a:r>
              <a:rPr lang="cs-CZ" sz="1800" dirty="0" smtClean="0"/>
              <a:t>Jde o degenerativní onemocnění kloubů s maximem incidence ve vyšším věku</a:t>
            </a:r>
          </a:p>
          <a:p>
            <a:pPr>
              <a:lnSpc>
                <a:spcPct val="90000"/>
              </a:lnSpc>
            </a:pPr>
            <a:r>
              <a:rPr lang="cs-CZ" sz="1800" dirty="0" smtClean="0"/>
              <a:t>genetická predispozice - známy jsou případy familiárního výskytu na rukou u žen</a:t>
            </a:r>
          </a:p>
          <a:p>
            <a:pPr>
              <a:lnSpc>
                <a:spcPct val="90000"/>
              </a:lnSpc>
            </a:pPr>
            <a:r>
              <a:rPr lang="cs-CZ" sz="1800" dirty="0" smtClean="0"/>
              <a:t>mechanické příčiny - typické pro sekundární OA - např. úrazy, změny osy kloubů</a:t>
            </a:r>
          </a:p>
          <a:p>
            <a:pPr>
              <a:lnSpc>
                <a:spcPct val="90000"/>
              </a:lnSpc>
            </a:pPr>
            <a:r>
              <a:rPr lang="cs-CZ" sz="1800" dirty="0" smtClean="0"/>
              <a:t>neurogenní příčiny - např. </a:t>
            </a:r>
            <a:r>
              <a:rPr lang="cs-CZ" sz="1800" dirty="0" err="1" smtClean="0"/>
              <a:t>Charcotův</a:t>
            </a:r>
            <a:r>
              <a:rPr lang="cs-CZ" sz="1800" dirty="0" smtClean="0"/>
              <a:t> kloub</a:t>
            </a:r>
          </a:p>
          <a:p>
            <a:pPr>
              <a:lnSpc>
                <a:spcPct val="90000"/>
              </a:lnSpc>
            </a:pPr>
            <a:r>
              <a:rPr lang="cs-CZ" sz="1800" dirty="0" smtClean="0"/>
              <a:t>endokrinní příčiny - akromegalie, </a:t>
            </a:r>
            <a:r>
              <a:rPr lang="cs-CZ" sz="1800" dirty="0" err="1" smtClean="0"/>
              <a:t>hyperthyreóza</a:t>
            </a:r>
            <a:r>
              <a:rPr lang="cs-CZ" sz="1800" dirty="0" smtClean="0"/>
              <a:t>, diabetes </a:t>
            </a:r>
          </a:p>
          <a:p>
            <a:pPr>
              <a:lnSpc>
                <a:spcPct val="90000"/>
              </a:lnSpc>
            </a:pPr>
            <a:r>
              <a:rPr lang="cs-CZ" sz="1800" dirty="0" smtClean="0"/>
              <a:t>krystaly - jejich vliv není zcela jasný</a:t>
            </a:r>
          </a:p>
        </p:txBody>
      </p:sp>
      <p:pic>
        <p:nvPicPr>
          <p:cNvPr id="23556" name="Picture 4"/>
          <p:cNvPicPr>
            <a:picLocks noChangeAspect="1" noChangeArrowheads="1"/>
          </p:cNvPicPr>
          <p:nvPr>
            <p:ph type="body" sz="half" idx="4294967295"/>
          </p:nvPr>
        </p:nvPicPr>
        <p:blipFill>
          <a:blip r:embed="rId2" cstate="print"/>
          <a:srcRect/>
          <a:stretch>
            <a:fillRect/>
          </a:stretch>
        </p:blipFill>
        <p:spPr>
          <a:xfrm>
            <a:off x="4429124" y="1071546"/>
            <a:ext cx="3657600" cy="48736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fontAlgn="auto">
              <a:spcAft>
                <a:spcPts val="0"/>
              </a:spcAft>
              <a:defRPr/>
            </a:pPr>
            <a:r>
              <a:rPr lang="cs-CZ" smtClean="0"/>
              <a:t>Lokalizace osteoartrosis</a:t>
            </a:r>
          </a:p>
        </p:txBody>
      </p:sp>
      <p:sp>
        <p:nvSpPr>
          <p:cNvPr id="24578" name="Rectangle 3"/>
          <p:cNvSpPr>
            <a:spLocks noGrp="1"/>
          </p:cNvSpPr>
          <p:nvPr>
            <p:ph sz="quarter" idx="1"/>
          </p:nvPr>
        </p:nvSpPr>
        <p:spPr/>
        <p:txBody>
          <a:bodyPr/>
          <a:lstStyle/>
          <a:p>
            <a:pPr>
              <a:lnSpc>
                <a:spcPct val="80000"/>
              </a:lnSpc>
            </a:pPr>
            <a:r>
              <a:rPr lang="cs-CZ" sz="1800" smtClean="0"/>
              <a:t>Gonarthrosis: Častá je startovací bolest, činí potíže chůze do schodů a ze schodů, při zmnožením synoviální tekutinybývá balotace čéšky V popliteální krajině bývá vyklenutí způsobené synoviální tzv. Bakerovou cystou </a:t>
            </a:r>
          </a:p>
          <a:p>
            <a:pPr>
              <a:lnSpc>
                <a:spcPct val="80000"/>
              </a:lnSpc>
            </a:pPr>
            <a:r>
              <a:rPr lang="cs-CZ" sz="1800" smtClean="0"/>
              <a:t>Coxarthrosis: Startovací bolest, může být i zkrácení končetiny na postižené straně</a:t>
            </a:r>
          </a:p>
          <a:p>
            <a:pPr>
              <a:lnSpc>
                <a:spcPct val="80000"/>
              </a:lnSpc>
            </a:pPr>
            <a:r>
              <a:rPr lang="cs-CZ" sz="1800" smtClean="0"/>
              <a:t>Spondyloarthrosis: Chronické dorsalgie, intenzita postíží často neodpovídá pokročilosti rtg změn DIP Heberdenovy uzly, PIP Bouchardovy uzly </a:t>
            </a:r>
          </a:p>
          <a:p>
            <a:pPr>
              <a:lnSpc>
                <a:spcPct val="80000"/>
              </a:lnSpc>
            </a:pPr>
            <a:r>
              <a:rPr lang="cs-CZ" sz="1800" smtClean="0"/>
              <a:t>Osteoarthrosis drobných kloubů ruky</a:t>
            </a:r>
          </a:p>
        </p:txBody>
      </p:sp>
      <p:sp>
        <p:nvSpPr>
          <p:cNvPr id="24579" name="Rectangle 4"/>
          <p:cNvSpPr>
            <a:spLocks noGrp="1"/>
          </p:cNvSpPr>
          <p:nvPr>
            <p:ph sz="quarter" idx="2"/>
          </p:nvPr>
        </p:nvSpPr>
        <p:spPr>
          <a:xfrm>
            <a:off x="4270375" y="1600200"/>
            <a:ext cx="3657600" cy="4572000"/>
          </a:xfrm>
        </p:spPr>
        <p:txBody>
          <a:bodyPr/>
          <a:lstStyle/>
          <a:p>
            <a:pPr marL="381000" indent="-381000" algn="ctr">
              <a:lnSpc>
                <a:spcPct val="80000"/>
              </a:lnSpc>
              <a:buFont typeface="Arial" pitchFamily="34" charset="0"/>
              <a:buNone/>
            </a:pPr>
            <a:r>
              <a:rPr lang="cs-CZ" sz="1800" b="1" i="1" smtClean="0"/>
              <a:t>Rtg klasifikace </a:t>
            </a:r>
          </a:p>
          <a:p>
            <a:pPr marL="381000" indent="-381000">
              <a:lnSpc>
                <a:spcPct val="80000"/>
              </a:lnSpc>
              <a:buFont typeface="Century Schoolbook" pitchFamily="18" charset="0"/>
              <a:buAutoNum type="arabicPeriod"/>
            </a:pPr>
            <a:r>
              <a:rPr lang="cs-CZ" sz="1800" smtClean="0"/>
              <a:t>stadium: malé osteofyty</a:t>
            </a:r>
          </a:p>
          <a:p>
            <a:pPr marL="381000" indent="-381000">
              <a:lnSpc>
                <a:spcPct val="80000"/>
              </a:lnSpc>
              <a:buFont typeface="Century Schoolbook" pitchFamily="18" charset="0"/>
              <a:buAutoNum type="arabicPeriod"/>
            </a:pPr>
            <a:endParaRPr lang="cs-CZ" sz="1800" smtClean="0"/>
          </a:p>
          <a:p>
            <a:pPr marL="381000" indent="-381000">
              <a:lnSpc>
                <a:spcPct val="80000"/>
              </a:lnSpc>
              <a:buFont typeface="Century Schoolbook" pitchFamily="18" charset="0"/>
              <a:buAutoNum type="arabicPeriod"/>
            </a:pPr>
            <a:r>
              <a:rPr lang="cs-CZ" sz="1800" smtClean="0"/>
              <a:t> stadium: definitivní osteofyty, nezúžená kloubní štěrbina</a:t>
            </a:r>
          </a:p>
          <a:p>
            <a:pPr marL="381000" indent="-381000">
              <a:lnSpc>
                <a:spcPct val="80000"/>
              </a:lnSpc>
              <a:buFont typeface="Century Schoolbook" pitchFamily="18" charset="0"/>
              <a:buAutoNum type="arabicPeriod"/>
            </a:pPr>
            <a:endParaRPr lang="cs-CZ" sz="1800" smtClean="0"/>
          </a:p>
          <a:p>
            <a:pPr marL="381000" indent="-381000">
              <a:lnSpc>
                <a:spcPct val="80000"/>
              </a:lnSpc>
              <a:buFont typeface="Century Schoolbook" pitchFamily="18" charset="0"/>
              <a:buAutoNum type="arabicPeriod"/>
            </a:pPr>
            <a:r>
              <a:rPr lang="cs-CZ" sz="1800" smtClean="0"/>
              <a:t>Stadium zúžení kloubní štěrbiny, mnohočetné osteofyty</a:t>
            </a:r>
          </a:p>
          <a:p>
            <a:pPr marL="381000" indent="-381000">
              <a:lnSpc>
                <a:spcPct val="80000"/>
              </a:lnSpc>
              <a:buFont typeface="Century Schoolbook" pitchFamily="18" charset="0"/>
              <a:buAutoNum type="arabicPeriod"/>
            </a:pPr>
            <a:endParaRPr lang="cs-CZ" sz="1800" smtClean="0"/>
          </a:p>
          <a:p>
            <a:pPr marL="381000" indent="-381000">
              <a:lnSpc>
                <a:spcPct val="80000"/>
              </a:lnSpc>
              <a:buFont typeface="Century Schoolbook" pitchFamily="18" charset="0"/>
              <a:buAutoNum type="arabicPeriod"/>
            </a:pPr>
            <a:r>
              <a:rPr lang="cs-CZ" sz="1800" smtClean="0"/>
              <a:t> Stadium závažné a výrazné zúžení kloubní štěrbiny, mnohočetné osteofyty se sklerózou subchondrální kosti, ankylóza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fontAlgn="auto">
              <a:spcAft>
                <a:spcPts val="0"/>
              </a:spcAft>
              <a:defRPr/>
            </a:pPr>
            <a:r>
              <a:rPr lang="cs-CZ" smtClean="0"/>
              <a:t>Systémový lupus erythematodes </a:t>
            </a:r>
          </a:p>
        </p:txBody>
      </p:sp>
      <p:sp>
        <p:nvSpPr>
          <p:cNvPr id="25602" name="Rectangle 3"/>
          <p:cNvSpPr>
            <a:spLocks noGrp="1"/>
          </p:cNvSpPr>
          <p:nvPr>
            <p:ph sz="quarter" idx="1"/>
          </p:nvPr>
        </p:nvSpPr>
        <p:spPr>
          <a:xfrm>
            <a:off x="457200" y="1600200"/>
            <a:ext cx="7467600" cy="4873625"/>
          </a:xfrm>
        </p:spPr>
        <p:txBody>
          <a:bodyPr/>
          <a:lstStyle/>
          <a:p>
            <a:pPr>
              <a:lnSpc>
                <a:spcPct val="90000"/>
              </a:lnSpc>
            </a:pPr>
            <a:r>
              <a:rPr lang="cs-CZ" smtClean="0"/>
              <a:t>Autoimunitní systémový zánět, který může postihnout prakticky jakýkoliv orgán</a:t>
            </a:r>
          </a:p>
          <a:p>
            <a:pPr>
              <a:lnSpc>
                <a:spcPct val="90000"/>
              </a:lnSpc>
            </a:pPr>
            <a:r>
              <a:rPr lang="cs-CZ" smtClean="0"/>
              <a:t>Základem zánětu je imunitní komplex, který se formuje v menších cévách</a:t>
            </a:r>
          </a:p>
          <a:p>
            <a:pPr>
              <a:lnSpc>
                <a:spcPct val="90000"/>
              </a:lnSpc>
            </a:pPr>
            <a:r>
              <a:rPr lang="cs-CZ" smtClean="0"/>
              <a:t>Prakticky u většiny pacientů jsou přítomny antinukleární protilátky, specifičtější jsou protilátky proti dvouvláknové DNA</a:t>
            </a:r>
          </a:p>
          <a:p>
            <a:pPr>
              <a:lnSpc>
                <a:spcPct val="90000"/>
              </a:lnSpc>
            </a:pPr>
            <a:r>
              <a:rPr lang="cs-CZ" smtClean="0"/>
              <a:t>Onemocnění kolísá se závažností postižení od relativně benigního postižení až po závažné a smrtelné formy</a:t>
            </a:r>
          </a:p>
          <a:p>
            <a:pPr>
              <a:lnSpc>
                <a:spcPct val="90000"/>
              </a:lnSpc>
            </a:pPr>
            <a:r>
              <a:rPr lang="cs-CZ" smtClean="0"/>
              <a:t>Projevy jsou velmi rozličné a mohou imitovat většinu nemocí</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fontAlgn="auto">
              <a:spcAft>
                <a:spcPts val="0"/>
              </a:spcAft>
              <a:defRPr/>
            </a:pPr>
            <a:r>
              <a:rPr lang="cs-CZ" smtClean="0"/>
              <a:t>Klinické projevy</a:t>
            </a:r>
          </a:p>
        </p:txBody>
      </p:sp>
      <p:sp>
        <p:nvSpPr>
          <p:cNvPr id="26626" name="Rectangle 3"/>
          <p:cNvSpPr>
            <a:spLocks noGrp="1"/>
          </p:cNvSpPr>
          <p:nvPr>
            <p:ph type="body" sz="half" idx="1"/>
          </p:nvPr>
        </p:nvSpPr>
        <p:spPr/>
        <p:txBody>
          <a:bodyPr/>
          <a:lstStyle/>
          <a:p>
            <a:pPr>
              <a:lnSpc>
                <a:spcPct val="80000"/>
              </a:lnSpc>
            </a:pPr>
            <a:r>
              <a:rPr lang="cs-CZ" sz="1600" smtClean="0"/>
              <a:t>Nespecifické projevy jsou: únava, bolesti kloubů, teploty</a:t>
            </a:r>
          </a:p>
          <a:p>
            <a:pPr>
              <a:lnSpc>
                <a:spcPct val="80000"/>
              </a:lnSpc>
            </a:pPr>
            <a:r>
              <a:rPr lang="cs-CZ" sz="1600" smtClean="0"/>
              <a:t>Bolesti kloubů na rozdíl od RA mohou být asymetrické</a:t>
            </a:r>
          </a:p>
          <a:p>
            <a:pPr>
              <a:lnSpc>
                <a:spcPct val="80000"/>
              </a:lnSpc>
            </a:pPr>
            <a:r>
              <a:rPr lang="cs-CZ" sz="1600" smtClean="0"/>
              <a:t>Kožní projevy: Motýlovitý exantém, fotosenzitivita, alopecie</a:t>
            </a:r>
          </a:p>
          <a:p>
            <a:pPr>
              <a:lnSpc>
                <a:spcPct val="80000"/>
              </a:lnSpc>
            </a:pPr>
            <a:r>
              <a:rPr lang="cs-CZ" sz="1600" smtClean="0"/>
              <a:t>Postižení ledvin: nejčastěji postižený orgán</a:t>
            </a:r>
          </a:p>
          <a:p>
            <a:pPr>
              <a:lnSpc>
                <a:spcPct val="80000"/>
              </a:lnSpc>
            </a:pPr>
            <a:r>
              <a:rPr lang="cs-CZ" sz="1600" smtClean="0"/>
              <a:t>Neuropsychiatrické postižení: psychosa – halucinace, záchvaty – epileptické paroxysmy až GM</a:t>
            </a:r>
          </a:p>
          <a:p>
            <a:pPr>
              <a:lnSpc>
                <a:spcPct val="80000"/>
              </a:lnSpc>
            </a:pPr>
            <a:r>
              <a:rPr lang="cs-CZ" sz="1600" smtClean="0"/>
              <a:t>Plicní postižení: Plicní intersticiální proces, lupoidní pneumonitidy, pleuritis, plicní hypertenze</a:t>
            </a:r>
          </a:p>
          <a:p>
            <a:pPr>
              <a:lnSpc>
                <a:spcPct val="80000"/>
              </a:lnSpc>
            </a:pPr>
            <a:r>
              <a:rPr lang="cs-CZ" sz="1600" smtClean="0"/>
              <a:t>Srdeční postižení: perikarditis, neinfekční endokarditis – Libman-Sacks </a:t>
            </a:r>
          </a:p>
          <a:p>
            <a:pPr>
              <a:lnSpc>
                <a:spcPct val="80000"/>
              </a:lnSpc>
            </a:pPr>
            <a:r>
              <a:rPr lang="cs-CZ" sz="1600" smtClean="0"/>
              <a:t>Hematologické postižení: Anémie, leukopénie, trombocytopénie</a:t>
            </a:r>
          </a:p>
        </p:txBody>
      </p:sp>
      <p:pic>
        <p:nvPicPr>
          <p:cNvPr id="26627" name="Picture 4"/>
          <p:cNvPicPr>
            <a:picLocks noGrp="1" noChangeAspect="1" noChangeArrowheads="1"/>
          </p:cNvPicPr>
          <p:nvPr>
            <p:ph sz="half" idx="2"/>
          </p:nvPr>
        </p:nvPicPr>
        <p:blipFill>
          <a:blip r:embed="rId2" cstate="print"/>
          <a:srcRect/>
          <a:stretch>
            <a:fillRect/>
          </a:stretch>
        </p:blipFill>
        <p:spPr>
          <a:xfrm>
            <a:off x="5091113" y="2076450"/>
            <a:ext cx="3152775" cy="35734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noAutofit/>
          </a:bodyPr>
          <a:lstStyle/>
          <a:p>
            <a:pPr algn="ctr" fontAlgn="auto">
              <a:spcAft>
                <a:spcPts val="0"/>
              </a:spcAft>
              <a:defRPr/>
            </a:pPr>
            <a:r>
              <a:rPr lang="cs-CZ" sz="2800" dirty="0" smtClean="0"/>
              <a:t>Stanovení diagnózy: </a:t>
            </a:r>
            <a:br>
              <a:rPr lang="cs-CZ" sz="2800" dirty="0" smtClean="0"/>
            </a:br>
            <a:r>
              <a:rPr lang="cs-CZ" sz="2800" dirty="0" smtClean="0"/>
              <a:t>4 nebo více z  klasifikačních kriterií </a:t>
            </a:r>
            <a:r>
              <a:rPr lang="cs-CZ" sz="2800" dirty="0" err="1" smtClean="0"/>
              <a:t>American</a:t>
            </a:r>
            <a:r>
              <a:rPr lang="cs-CZ" sz="2800" dirty="0" smtClean="0"/>
              <a:t> College </a:t>
            </a:r>
            <a:r>
              <a:rPr lang="cs-CZ" sz="2800" dirty="0" err="1" smtClean="0"/>
              <a:t>of</a:t>
            </a:r>
            <a:r>
              <a:rPr lang="cs-CZ" sz="2800" dirty="0" smtClean="0"/>
              <a:t> Revmatology </a:t>
            </a:r>
          </a:p>
        </p:txBody>
      </p:sp>
      <p:sp>
        <p:nvSpPr>
          <p:cNvPr id="27650" name="Rectangle 3"/>
          <p:cNvSpPr>
            <a:spLocks noGrp="1"/>
          </p:cNvSpPr>
          <p:nvPr>
            <p:ph sz="quarter" idx="1"/>
          </p:nvPr>
        </p:nvSpPr>
        <p:spPr>
          <a:xfrm>
            <a:off x="457200" y="1600200"/>
            <a:ext cx="7467600" cy="4873625"/>
          </a:xfrm>
        </p:spPr>
        <p:txBody>
          <a:bodyPr/>
          <a:lstStyle/>
          <a:p>
            <a:pPr>
              <a:lnSpc>
                <a:spcPct val="80000"/>
              </a:lnSpc>
            </a:pPr>
            <a:endParaRPr lang="cs-CZ" sz="1400" smtClean="0"/>
          </a:p>
          <a:p>
            <a:pPr>
              <a:lnSpc>
                <a:spcPct val="80000"/>
              </a:lnSpc>
              <a:buFont typeface="Arial" pitchFamily="34" charset="0"/>
              <a:buAutoNum type="arabicPeriod"/>
            </a:pPr>
            <a:r>
              <a:rPr lang="cs-CZ" sz="1400" smtClean="0"/>
              <a:t>Motýlovitý exantém</a:t>
            </a:r>
          </a:p>
          <a:p>
            <a:pPr>
              <a:lnSpc>
                <a:spcPct val="80000"/>
              </a:lnSpc>
              <a:buFont typeface="Arial" pitchFamily="34" charset="0"/>
              <a:buAutoNum type="arabicPeriod"/>
            </a:pPr>
            <a:r>
              <a:rPr lang="cs-CZ" sz="1400" smtClean="0"/>
              <a:t>Diskoidní exantém</a:t>
            </a:r>
          </a:p>
          <a:p>
            <a:pPr>
              <a:lnSpc>
                <a:spcPct val="80000"/>
              </a:lnSpc>
              <a:buFont typeface="Arial" pitchFamily="34" charset="0"/>
              <a:buAutoNum type="arabicPeriod"/>
            </a:pPr>
            <a:r>
              <a:rPr lang="cs-CZ" sz="1400" smtClean="0"/>
              <a:t>Fotosenzitivita</a:t>
            </a:r>
          </a:p>
          <a:p>
            <a:pPr>
              <a:lnSpc>
                <a:spcPct val="80000"/>
              </a:lnSpc>
              <a:buFont typeface="Arial" pitchFamily="34" charset="0"/>
              <a:buAutoNum type="arabicPeriod"/>
            </a:pPr>
            <a:r>
              <a:rPr lang="cs-CZ" sz="1400" smtClean="0"/>
              <a:t>Defekty (vřídky) ústní nebo nosohltanové sliznice</a:t>
            </a:r>
          </a:p>
          <a:p>
            <a:pPr>
              <a:lnSpc>
                <a:spcPct val="80000"/>
              </a:lnSpc>
              <a:buFont typeface="Arial" pitchFamily="34" charset="0"/>
              <a:buAutoNum type="arabicPeriod"/>
            </a:pPr>
            <a:r>
              <a:rPr lang="cs-CZ" sz="1400" smtClean="0"/>
              <a:t>Ne-erosivní artritida dvou nebo více periferních kloubů</a:t>
            </a:r>
          </a:p>
          <a:p>
            <a:pPr>
              <a:lnSpc>
                <a:spcPct val="80000"/>
              </a:lnSpc>
              <a:buFont typeface="Arial" pitchFamily="34" charset="0"/>
              <a:buAutoNum type="arabicPeriod"/>
            </a:pPr>
            <a:r>
              <a:rPr lang="cs-CZ" sz="1400" smtClean="0"/>
              <a:t>Serozitida - a) pleuritida nebo b) perikarditida</a:t>
            </a:r>
          </a:p>
          <a:p>
            <a:pPr>
              <a:lnSpc>
                <a:spcPct val="80000"/>
              </a:lnSpc>
              <a:buFont typeface="Arial" pitchFamily="34" charset="0"/>
              <a:buAutoNum type="arabicPeriod"/>
            </a:pPr>
            <a:r>
              <a:rPr lang="cs-CZ" sz="1400" smtClean="0"/>
              <a:t>Porucha ledvin - a) přetrvávající proteinurie nad 0,5 g/24 hod. nebo b) buněčné válce nebo c) hematurie</a:t>
            </a:r>
          </a:p>
          <a:p>
            <a:pPr>
              <a:lnSpc>
                <a:spcPct val="80000"/>
              </a:lnSpc>
              <a:buFont typeface="Arial" pitchFamily="34" charset="0"/>
              <a:buAutoNum type="arabicPeriod"/>
            </a:pPr>
            <a:r>
              <a:rPr lang="cs-CZ" sz="1400" smtClean="0"/>
              <a:t>Neurologické poruchy - a) křeče (po vyloučení jiné příčiny) nebo b) psychóza (po vyloučení polékového nebo metabolického původu)</a:t>
            </a:r>
          </a:p>
          <a:p>
            <a:pPr>
              <a:lnSpc>
                <a:spcPct val="80000"/>
              </a:lnSpc>
              <a:buFont typeface="Arial" pitchFamily="34" charset="0"/>
              <a:buAutoNum type="arabicPeriod"/>
            </a:pPr>
            <a:r>
              <a:rPr lang="cs-CZ" sz="1400" smtClean="0"/>
              <a:t>Hematologické poruchy - a) hemolytická anémie s retikulocytózou  nebo b) leukopénie pod 4,0x109/l (opakovaný průkaz) nebo c) lymfopénie pod 1,5x109/l (opakovaný průkaz) nebo d) trombocytopénie pod 100x109/l (pokud není poléková)</a:t>
            </a:r>
          </a:p>
          <a:p>
            <a:pPr>
              <a:lnSpc>
                <a:spcPct val="80000"/>
              </a:lnSpc>
              <a:buFont typeface="Arial" pitchFamily="34" charset="0"/>
              <a:buAutoNum type="arabicPeriod"/>
            </a:pPr>
            <a:r>
              <a:rPr lang="cs-CZ" sz="1400" smtClean="0"/>
              <a:t>Imunologické poruchy - a) pozitivní LE buňky nebo b) anti DNA autoprotilátky v séru v abnormálních hodnotách použitých testů nebo c) anti Sm autoprotilátky v séru (asi 10% nemocných) nebo d) průkaz aCL protilátek</a:t>
            </a:r>
          </a:p>
          <a:p>
            <a:pPr>
              <a:lnSpc>
                <a:spcPct val="80000"/>
              </a:lnSpc>
              <a:buFont typeface="Arial" pitchFamily="34" charset="0"/>
              <a:buAutoNum type="arabicPeriod"/>
            </a:pPr>
            <a:r>
              <a:rPr lang="cs-CZ" sz="1400" smtClean="0"/>
              <a:t>Abnormální titr ANA imunofluorescenčním testem nebo jinou rovnocennou technikou (pokud lze vyloučit léky indukující pozitivní nález).</a:t>
            </a:r>
          </a:p>
          <a:p>
            <a:pPr>
              <a:lnSpc>
                <a:spcPct val="80000"/>
              </a:lnSpc>
              <a:buFont typeface="Arial" pitchFamily="34" charset="0"/>
              <a:buNone/>
            </a:pPr>
            <a:r>
              <a:rPr lang="cs-CZ" sz="1400" smtClean="0"/>
              <a:t>	U malé části nemocných lze diagnózu stanovit i bez splnění těchto požadavků, např. jednoznačným nálezem z nefrobiopsie; existuje i falešná pozitivita klasifikačního systému.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fontAlgn="auto">
              <a:spcAft>
                <a:spcPts val="0"/>
              </a:spcAft>
              <a:defRPr/>
            </a:pPr>
            <a:r>
              <a:rPr lang="cs-CZ" smtClean="0"/>
              <a:t>Terapie</a:t>
            </a:r>
          </a:p>
        </p:txBody>
      </p:sp>
      <p:sp>
        <p:nvSpPr>
          <p:cNvPr id="28674" name="Rectangle 3"/>
          <p:cNvSpPr>
            <a:spLocks noGrp="1"/>
          </p:cNvSpPr>
          <p:nvPr>
            <p:ph sz="quarter" idx="1"/>
          </p:nvPr>
        </p:nvSpPr>
        <p:spPr>
          <a:xfrm>
            <a:off x="457200" y="1600200"/>
            <a:ext cx="7467600" cy="4873625"/>
          </a:xfrm>
        </p:spPr>
        <p:txBody>
          <a:bodyPr/>
          <a:lstStyle/>
          <a:p>
            <a:pPr>
              <a:lnSpc>
                <a:spcPct val="80000"/>
              </a:lnSpc>
            </a:pPr>
            <a:r>
              <a:rPr lang="cs-CZ" sz="2000" smtClean="0"/>
              <a:t>Základem jsou </a:t>
            </a:r>
            <a:r>
              <a:rPr lang="cs-CZ" sz="2000" b="1" smtClean="0"/>
              <a:t>glukokortikoidy</a:t>
            </a:r>
            <a:r>
              <a:rPr lang="cs-CZ" sz="2000" smtClean="0"/>
              <a:t>. </a:t>
            </a:r>
          </a:p>
          <a:p>
            <a:pPr>
              <a:lnSpc>
                <a:spcPct val="80000"/>
              </a:lnSpc>
            </a:pPr>
            <a:r>
              <a:rPr lang="cs-CZ" sz="2000" smtClean="0"/>
              <a:t>U aktivní formy nemoci s útrobními projevy je podáváme podle některého z protokolů </a:t>
            </a:r>
            <a:r>
              <a:rPr lang="cs-CZ" sz="2000" b="1" smtClean="0"/>
              <a:t>pulzní léčby metylprednisolonem</a:t>
            </a:r>
            <a:r>
              <a:rPr lang="cs-CZ" sz="2000" smtClean="0"/>
              <a:t> </a:t>
            </a:r>
          </a:p>
          <a:p>
            <a:pPr>
              <a:lnSpc>
                <a:spcPct val="80000"/>
              </a:lnSpc>
            </a:pPr>
            <a:r>
              <a:rPr lang="cs-CZ" sz="2000" smtClean="0"/>
              <a:t>U prognosticky nepříznivých podskupin nemocných navazuje na pulzní léčbu MP </a:t>
            </a:r>
            <a:r>
              <a:rPr lang="cs-CZ" sz="2000" b="1" smtClean="0"/>
              <a:t>pulzní léčba cyklofosfamidem </a:t>
            </a:r>
            <a:r>
              <a:rPr lang="cs-CZ" sz="2000" smtClean="0"/>
              <a:t>(např. lupusová glomerulonefritida s bioptickým nálezem třídy IV) nebo p.o. </a:t>
            </a:r>
            <a:r>
              <a:rPr lang="cs-CZ" sz="2000" b="1" smtClean="0"/>
              <a:t>terapie azathioprinem </a:t>
            </a:r>
            <a:r>
              <a:rPr lang="cs-CZ" sz="2000" smtClean="0"/>
              <a:t>(2 mg/ kg)</a:t>
            </a:r>
          </a:p>
          <a:p>
            <a:pPr>
              <a:lnSpc>
                <a:spcPct val="80000"/>
              </a:lnSpc>
            </a:pPr>
            <a:r>
              <a:rPr lang="cs-CZ" sz="2000" smtClean="0"/>
              <a:t>vzácněji je indikována léčba megadávkami polyvalentního imunoglobulinu v intravenózních infuzích, série plasmaférez a jiné postupy.</a:t>
            </a:r>
          </a:p>
          <a:p>
            <a:pPr>
              <a:lnSpc>
                <a:spcPct val="80000"/>
              </a:lnSpc>
            </a:pPr>
            <a:r>
              <a:rPr lang="cs-CZ" sz="2000" smtClean="0"/>
              <a:t>U málo aktivních nemocných bez zřejmého postižení orgánů pro život nezbytných je základem léčby glukokortikoid p.o. a </a:t>
            </a:r>
            <a:r>
              <a:rPr lang="cs-CZ" sz="2000" b="1" smtClean="0"/>
              <a:t>syntetické antimalarikum</a:t>
            </a:r>
            <a:r>
              <a:rPr lang="cs-CZ" sz="2000" smtClean="0"/>
              <a:t> </a:t>
            </a:r>
          </a:p>
          <a:p>
            <a:pPr>
              <a:lnSpc>
                <a:spcPct val="80000"/>
              </a:lnSpc>
            </a:pPr>
            <a:r>
              <a:rPr lang="cs-CZ" sz="2000" smtClean="0"/>
              <a:t>Nemocné </a:t>
            </a:r>
            <a:r>
              <a:rPr lang="cs-CZ" sz="2000" b="1" smtClean="0"/>
              <a:t>varujeme před osluněním, </a:t>
            </a:r>
            <a:r>
              <a:rPr lang="cs-CZ" sz="2000" smtClean="0"/>
              <a:t>ženy ve fertilním věku před hormonální antikoncepcí.</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fontAlgn="auto">
              <a:spcAft>
                <a:spcPts val="0"/>
              </a:spcAft>
              <a:defRPr/>
            </a:pPr>
            <a:r>
              <a:rPr lang="cs-CZ" smtClean="0"/>
              <a:t>Systémová sklerodermie</a:t>
            </a:r>
          </a:p>
        </p:txBody>
      </p:sp>
      <p:sp>
        <p:nvSpPr>
          <p:cNvPr id="29698" name="Rectangle 3"/>
          <p:cNvSpPr>
            <a:spLocks noGrp="1"/>
          </p:cNvSpPr>
          <p:nvPr>
            <p:ph sz="half" idx="1"/>
          </p:nvPr>
        </p:nvSpPr>
        <p:spPr>
          <a:xfrm>
            <a:off x="457200" y="1600200"/>
            <a:ext cx="3657600" cy="4873625"/>
          </a:xfrm>
        </p:spPr>
        <p:txBody>
          <a:bodyPr/>
          <a:lstStyle/>
          <a:p>
            <a:pPr>
              <a:lnSpc>
                <a:spcPct val="90000"/>
              </a:lnSpc>
            </a:pPr>
            <a:r>
              <a:rPr lang="cs-CZ" sz="2000" smtClean="0"/>
              <a:t>Jde o systémové onemocnění charakterizované fibrosou a vaskulopathií</a:t>
            </a:r>
          </a:p>
          <a:p>
            <a:pPr>
              <a:lnSpc>
                <a:spcPct val="90000"/>
              </a:lnSpc>
            </a:pPr>
            <a:r>
              <a:rPr lang="cs-CZ" sz="2000" smtClean="0"/>
              <a:t>Kožní postižení je typické nikoliv však nezbytné</a:t>
            </a:r>
          </a:p>
          <a:p>
            <a:pPr>
              <a:lnSpc>
                <a:spcPct val="90000"/>
              </a:lnSpc>
            </a:pPr>
            <a:r>
              <a:rPr lang="cs-CZ" sz="2000" smtClean="0"/>
              <a:t>Formy : </a:t>
            </a:r>
          </a:p>
          <a:p>
            <a:pPr lvl="1">
              <a:lnSpc>
                <a:spcPct val="90000"/>
              </a:lnSpc>
            </a:pPr>
            <a:r>
              <a:rPr lang="cs-CZ" sz="2000" smtClean="0"/>
              <a:t>Difůzní systémová sklerosa</a:t>
            </a:r>
          </a:p>
          <a:p>
            <a:pPr lvl="1">
              <a:lnSpc>
                <a:spcPct val="90000"/>
              </a:lnSpc>
            </a:pPr>
            <a:r>
              <a:rPr lang="cs-CZ" sz="2000" smtClean="0"/>
              <a:t>Kožně limitovaná forma – typicky přítomen Raynaldův syndrom, který může o desetiletí předcházet systémové projevy</a:t>
            </a:r>
          </a:p>
        </p:txBody>
      </p:sp>
      <p:pic>
        <p:nvPicPr>
          <p:cNvPr id="29700" name="Picture 4"/>
          <p:cNvPicPr>
            <a:picLocks noChangeAspect="1" noChangeArrowheads="1"/>
          </p:cNvPicPr>
          <p:nvPr>
            <p:ph type="body" sz="half" idx="4294967295"/>
          </p:nvPr>
        </p:nvPicPr>
        <p:blipFill>
          <a:blip r:embed="rId2" cstate="print"/>
          <a:srcRect/>
          <a:stretch>
            <a:fillRect/>
          </a:stretch>
        </p:blipFill>
        <p:spPr>
          <a:xfrm>
            <a:off x="4267200" y="1600200"/>
            <a:ext cx="3657600" cy="48736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fontAlgn="auto">
              <a:spcAft>
                <a:spcPts val="0"/>
              </a:spcAft>
              <a:defRPr/>
            </a:pPr>
            <a:r>
              <a:rPr lang="cs-CZ" smtClean="0"/>
              <a:t>Klinické projevy </a:t>
            </a:r>
          </a:p>
        </p:txBody>
      </p:sp>
      <p:sp>
        <p:nvSpPr>
          <p:cNvPr id="30722" name="Rectangle 3"/>
          <p:cNvSpPr>
            <a:spLocks noGrp="1"/>
          </p:cNvSpPr>
          <p:nvPr>
            <p:ph sz="half" idx="1"/>
          </p:nvPr>
        </p:nvSpPr>
        <p:spPr>
          <a:xfrm>
            <a:off x="457200" y="1600200"/>
            <a:ext cx="3657600" cy="4873625"/>
          </a:xfrm>
        </p:spPr>
        <p:txBody>
          <a:bodyPr/>
          <a:lstStyle/>
          <a:p>
            <a:pPr>
              <a:lnSpc>
                <a:spcPct val="90000"/>
              </a:lnSpc>
            </a:pPr>
            <a:r>
              <a:rPr lang="cs-CZ" sz="2000" smtClean="0"/>
              <a:t>Kožní: zatuhnutí podkoží lokálně až po větší oblasti. Typicky neposunlivá kůže na rukou, mikrostomie – zužování  ústního otvoru</a:t>
            </a:r>
          </a:p>
          <a:p>
            <a:pPr>
              <a:lnSpc>
                <a:spcPct val="90000"/>
              </a:lnSpc>
            </a:pPr>
            <a:r>
              <a:rPr lang="cs-CZ" sz="2000" smtClean="0"/>
              <a:t>Bolesti svalů a kloubů</a:t>
            </a:r>
          </a:p>
          <a:p>
            <a:pPr>
              <a:lnSpc>
                <a:spcPct val="90000"/>
              </a:lnSpc>
            </a:pPr>
            <a:r>
              <a:rPr lang="cs-CZ" sz="2000" smtClean="0"/>
              <a:t>Plicní postižení – intersticiální plicní proces až plicní fibrosa, plicní hypertenze</a:t>
            </a:r>
          </a:p>
          <a:p>
            <a:pPr>
              <a:lnSpc>
                <a:spcPct val="90000"/>
              </a:lnSpc>
            </a:pPr>
            <a:r>
              <a:rPr lang="cs-CZ" sz="2000" smtClean="0"/>
              <a:t>Postižení GIT – polykací potíže</a:t>
            </a:r>
          </a:p>
          <a:p>
            <a:pPr>
              <a:lnSpc>
                <a:spcPct val="90000"/>
              </a:lnSpc>
            </a:pPr>
            <a:r>
              <a:rPr lang="cs-CZ" sz="2000" smtClean="0"/>
              <a:t>Ledviny – sklerodermická nefropathie</a:t>
            </a:r>
          </a:p>
          <a:p>
            <a:pPr>
              <a:lnSpc>
                <a:spcPct val="90000"/>
              </a:lnSpc>
            </a:pPr>
            <a:r>
              <a:rPr lang="cs-CZ" sz="2000" smtClean="0"/>
              <a:t>Srdeční postižení</a:t>
            </a:r>
          </a:p>
        </p:txBody>
      </p:sp>
      <p:pic>
        <p:nvPicPr>
          <p:cNvPr id="30724" name="Picture 4"/>
          <p:cNvPicPr>
            <a:picLocks noChangeAspect="1" noChangeArrowheads="1"/>
          </p:cNvPicPr>
          <p:nvPr>
            <p:ph type="body" sz="half" idx="4294967295"/>
          </p:nvPr>
        </p:nvPicPr>
        <p:blipFill>
          <a:blip r:embed="rId2" cstate="print"/>
          <a:srcRect/>
          <a:stretch>
            <a:fillRect/>
          </a:stretch>
        </p:blipFill>
        <p:spPr>
          <a:xfrm>
            <a:off x="4267200" y="2060575"/>
            <a:ext cx="3657600" cy="33131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p:cNvSpPr>
          <p:nvPr>
            <p:ph type="title"/>
          </p:nvPr>
        </p:nvSpPr>
        <p:spPr/>
        <p:txBody>
          <a:bodyPr/>
          <a:lstStyle/>
          <a:p>
            <a:pPr fontAlgn="auto">
              <a:spcAft>
                <a:spcPts val="0"/>
              </a:spcAft>
              <a:defRPr/>
            </a:pPr>
            <a:endParaRPr lang="cs-CZ" smtClean="0"/>
          </a:p>
        </p:txBody>
      </p:sp>
      <p:sp>
        <p:nvSpPr>
          <p:cNvPr id="31746" name="Rectangle 5"/>
          <p:cNvSpPr>
            <a:spLocks noGrp="1"/>
          </p:cNvSpPr>
          <p:nvPr>
            <p:ph sz="quarter" idx="1"/>
          </p:nvPr>
        </p:nvSpPr>
        <p:spPr/>
        <p:txBody>
          <a:bodyPr/>
          <a:lstStyle/>
          <a:p>
            <a:pPr marL="533400" indent="-533400" algn="ctr">
              <a:buFont typeface="Arial" pitchFamily="34" charset="0"/>
              <a:buNone/>
            </a:pPr>
            <a:r>
              <a:rPr lang="cs-CZ" smtClean="0"/>
              <a:t>Diagnostika: </a:t>
            </a:r>
          </a:p>
          <a:p>
            <a:pPr marL="533400" indent="-533400"/>
            <a:r>
              <a:rPr lang="cs-CZ" smtClean="0"/>
              <a:t>Anticentromerové protilátky, protilátky proti Scl 70</a:t>
            </a:r>
          </a:p>
          <a:p>
            <a:pPr marL="533400" indent="-533400"/>
            <a:r>
              <a:rPr lang="cs-CZ" smtClean="0"/>
              <a:t>Kapilaroskopie</a:t>
            </a:r>
          </a:p>
          <a:p>
            <a:pPr marL="533400" indent="-533400"/>
            <a:r>
              <a:rPr lang="cs-CZ" smtClean="0"/>
              <a:t>Kožní biopsie </a:t>
            </a:r>
          </a:p>
          <a:p>
            <a:pPr marL="533400" indent="-533400"/>
            <a:r>
              <a:rPr lang="cs-CZ" smtClean="0"/>
              <a:t>Vyloučení typického postižení orgánů</a:t>
            </a:r>
          </a:p>
          <a:p>
            <a:pPr marL="533400" indent="-533400"/>
            <a:endParaRPr lang="cs-CZ" smtClean="0"/>
          </a:p>
        </p:txBody>
      </p:sp>
      <p:sp>
        <p:nvSpPr>
          <p:cNvPr id="31747" name="Rectangle 6"/>
          <p:cNvSpPr>
            <a:spLocks noGrp="1"/>
          </p:cNvSpPr>
          <p:nvPr>
            <p:ph sz="quarter" idx="2"/>
          </p:nvPr>
        </p:nvSpPr>
        <p:spPr>
          <a:xfrm>
            <a:off x="4270375" y="1600200"/>
            <a:ext cx="3657600" cy="4572000"/>
          </a:xfrm>
        </p:spPr>
        <p:txBody>
          <a:bodyPr/>
          <a:lstStyle/>
          <a:p>
            <a:pPr algn="ctr">
              <a:buFont typeface="Arial" pitchFamily="34" charset="0"/>
              <a:buNone/>
            </a:pPr>
            <a:r>
              <a:rPr lang="cs-CZ" smtClean="0"/>
              <a:t>Terapie: </a:t>
            </a:r>
          </a:p>
          <a:p>
            <a:r>
              <a:rPr lang="cs-CZ" smtClean="0"/>
              <a:t>Při závažném postižení se podávají kortikoidy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fontAlgn="auto">
              <a:spcAft>
                <a:spcPts val="0"/>
              </a:spcAft>
              <a:defRPr/>
            </a:pPr>
            <a:r>
              <a:rPr lang="cs-CZ" smtClean="0"/>
              <a:t>Psoriatická arthropathie</a:t>
            </a:r>
          </a:p>
        </p:txBody>
      </p:sp>
      <p:sp>
        <p:nvSpPr>
          <p:cNvPr id="32770" name="Rectangle 3"/>
          <p:cNvSpPr>
            <a:spLocks noGrp="1"/>
          </p:cNvSpPr>
          <p:nvPr>
            <p:ph sz="quarter" idx="1"/>
          </p:nvPr>
        </p:nvSpPr>
        <p:spPr>
          <a:xfrm>
            <a:off x="457200" y="1600200"/>
            <a:ext cx="3900486" cy="4873625"/>
          </a:xfrm>
        </p:spPr>
        <p:txBody>
          <a:bodyPr>
            <a:normAutofit lnSpcReduction="10000"/>
          </a:bodyPr>
          <a:lstStyle/>
          <a:p>
            <a:pPr>
              <a:lnSpc>
                <a:spcPct val="80000"/>
              </a:lnSpc>
            </a:pPr>
            <a:r>
              <a:rPr lang="cs-CZ" sz="2000" dirty="0" smtClean="0"/>
              <a:t>Postižení kloubů při psoriasis </a:t>
            </a:r>
          </a:p>
          <a:p>
            <a:pPr>
              <a:lnSpc>
                <a:spcPct val="80000"/>
              </a:lnSpc>
            </a:pPr>
            <a:r>
              <a:rPr lang="cs-CZ" sz="2000" dirty="0" smtClean="0"/>
              <a:t>Prevalence je 50-100/100000</a:t>
            </a:r>
          </a:p>
          <a:p>
            <a:pPr>
              <a:lnSpc>
                <a:spcPct val="80000"/>
              </a:lnSpc>
            </a:pPr>
            <a:r>
              <a:rPr lang="cs-CZ" sz="2000" dirty="0" smtClean="0"/>
              <a:t>V 75% předchází kožní projevy </a:t>
            </a:r>
            <a:r>
              <a:rPr lang="cs-CZ" sz="2000" dirty="0" err="1" smtClean="0"/>
              <a:t>arthropathii</a:t>
            </a:r>
            <a:endParaRPr lang="cs-CZ" sz="2000" dirty="0" smtClean="0"/>
          </a:p>
          <a:p>
            <a:pPr>
              <a:lnSpc>
                <a:spcPct val="80000"/>
              </a:lnSpc>
            </a:pPr>
            <a:r>
              <a:rPr lang="cs-CZ" sz="2000" dirty="0" smtClean="0"/>
              <a:t>Na rentgenogramech patří k typickým nálezům asymetrická </a:t>
            </a:r>
            <a:r>
              <a:rPr lang="cs-CZ" sz="2000" dirty="0" err="1" smtClean="0"/>
              <a:t>sakroileitida</a:t>
            </a:r>
            <a:r>
              <a:rPr lang="cs-CZ" sz="2000" dirty="0" smtClean="0"/>
              <a:t> a málo početné </a:t>
            </a:r>
            <a:r>
              <a:rPr lang="cs-CZ" sz="2000" dirty="0" err="1" smtClean="0"/>
              <a:t>syndesmofyty</a:t>
            </a:r>
            <a:r>
              <a:rPr lang="cs-CZ" sz="2000" dirty="0" smtClean="0"/>
              <a:t> s asymetrickým rozložením.</a:t>
            </a:r>
          </a:p>
          <a:p>
            <a:pPr>
              <a:lnSpc>
                <a:spcPct val="80000"/>
              </a:lnSpc>
            </a:pPr>
            <a:r>
              <a:rPr lang="cs-CZ" sz="2000" dirty="0" smtClean="0"/>
              <a:t>Zánětlivé parametry: zrychlená sedimentace a zvýšení sérové koncentrace CRP.</a:t>
            </a:r>
            <a:endParaRPr lang="cs-CZ" sz="2000" b="1" dirty="0" smtClean="0"/>
          </a:p>
          <a:p>
            <a:pPr>
              <a:lnSpc>
                <a:spcPct val="80000"/>
              </a:lnSpc>
            </a:pPr>
            <a:r>
              <a:rPr lang="cs-CZ" sz="2000" dirty="0" smtClean="0"/>
              <a:t>Léčba:</a:t>
            </a:r>
            <a:r>
              <a:rPr lang="cs-CZ" sz="2000" b="1" dirty="0" smtClean="0"/>
              <a:t>  </a:t>
            </a:r>
            <a:r>
              <a:rPr lang="cs-CZ" sz="2000" dirty="0" smtClean="0"/>
              <a:t>Nesteroidní antiflogistika, při rezistenci chorobu modifikující léky podobě jako u revmatoidní artritidy (</a:t>
            </a:r>
            <a:r>
              <a:rPr lang="cs-CZ" sz="2000" dirty="0" err="1" smtClean="0"/>
              <a:t>methotrexát</a:t>
            </a:r>
            <a:r>
              <a:rPr lang="cs-CZ" sz="2000" dirty="0" smtClean="0"/>
              <a:t>)</a:t>
            </a:r>
          </a:p>
        </p:txBody>
      </p:sp>
      <p:pic>
        <p:nvPicPr>
          <p:cNvPr id="32772" name="Picture 4"/>
          <p:cNvPicPr>
            <a:picLocks noChangeAspect="1" noChangeArrowheads="1"/>
          </p:cNvPicPr>
          <p:nvPr>
            <p:ph type="body" sz="half" idx="4294967295"/>
          </p:nvPr>
        </p:nvPicPr>
        <p:blipFill>
          <a:blip r:embed="rId2" cstate="print"/>
          <a:srcRect/>
          <a:stretch>
            <a:fillRect/>
          </a:stretch>
        </p:blipFill>
        <p:spPr>
          <a:xfrm>
            <a:off x="4500562" y="1571612"/>
            <a:ext cx="3657600" cy="48736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p:txBody>
          <a:bodyPr/>
          <a:lstStyle/>
          <a:p>
            <a:pPr fontAlgn="auto">
              <a:spcAft>
                <a:spcPts val="0"/>
              </a:spcAft>
              <a:defRPr/>
            </a:pPr>
            <a:r>
              <a:rPr lang="cs-CZ" smtClean="0"/>
              <a:t>Revmatoidní arthritis RA</a:t>
            </a:r>
          </a:p>
        </p:txBody>
      </p:sp>
      <p:sp>
        <p:nvSpPr>
          <p:cNvPr id="3" name="Zástupný symbol pro obsah 2"/>
          <p:cNvSpPr>
            <a:spLocks noGrp="1"/>
          </p:cNvSpPr>
          <p:nvPr>
            <p:ph sz="quarter" idx="1"/>
          </p:nvPr>
        </p:nvSpPr>
        <p:spPr/>
        <p:txBody>
          <a:bodyPr rtlCol="0">
            <a:normAutofit fontScale="92500" lnSpcReduction="10000"/>
          </a:bodyPr>
          <a:lstStyle/>
          <a:p>
            <a:pPr marL="274320" indent="-274320" fontAlgn="auto">
              <a:spcAft>
                <a:spcPts val="0"/>
              </a:spcAft>
              <a:buFont typeface="Arial" pitchFamily="34" charset="0"/>
              <a:buChar char="•"/>
              <a:defRPr/>
            </a:pPr>
            <a:r>
              <a:rPr lang="cs-CZ" dirty="0" smtClean="0"/>
              <a:t>Pozitivita revmatoidního faktoru (není však podmínkou diagnosy – </a:t>
            </a:r>
            <a:r>
              <a:rPr lang="cs-CZ" dirty="0" err="1" smtClean="0"/>
              <a:t>seronegativní</a:t>
            </a:r>
            <a:r>
              <a:rPr lang="cs-CZ" dirty="0" smtClean="0"/>
              <a:t> RA)</a:t>
            </a:r>
          </a:p>
          <a:p>
            <a:pPr marL="274320" indent="-274320" fontAlgn="auto">
              <a:spcAft>
                <a:spcPts val="0"/>
              </a:spcAft>
              <a:buFont typeface="Arial" pitchFamily="34" charset="0"/>
              <a:buChar char="•"/>
              <a:defRPr/>
            </a:pPr>
            <a:r>
              <a:rPr lang="cs-CZ" dirty="0" smtClean="0"/>
              <a:t>Charakteristický je </a:t>
            </a:r>
            <a:r>
              <a:rPr lang="cs-CZ" dirty="0" err="1" smtClean="0"/>
              <a:t>panus</a:t>
            </a:r>
            <a:r>
              <a:rPr lang="cs-CZ" dirty="0" smtClean="0"/>
              <a:t> – bohatě </a:t>
            </a:r>
            <a:r>
              <a:rPr lang="cs-CZ" dirty="0" err="1" smtClean="0"/>
              <a:t>vaskularizovaná</a:t>
            </a:r>
            <a:r>
              <a:rPr lang="cs-CZ" dirty="0" smtClean="0"/>
              <a:t> tkán přerůstající chrupavku a destruující i kost</a:t>
            </a:r>
          </a:p>
          <a:p>
            <a:pPr marL="274320" indent="-274320" fontAlgn="auto">
              <a:spcAft>
                <a:spcPts val="0"/>
              </a:spcAft>
              <a:buFont typeface="Arial" pitchFamily="34" charset="0"/>
              <a:buChar char="•"/>
              <a:defRPr/>
            </a:pPr>
            <a:r>
              <a:rPr lang="cs-CZ" dirty="0" smtClean="0"/>
              <a:t>Prevalence je zhruba 1%</a:t>
            </a:r>
          </a:p>
          <a:p>
            <a:pPr marL="274320" indent="-274320" fontAlgn="auto">
              <a:spcAft>
                <a:spcPts val="0"/>
              </a:spcAft>
              <a:buFont typeface="Arial" pitchFamily="34" charset="0"/>
              <a:buChar char="•"/>
              <a:defRPr/>
            </a:pPr>
            <a:r>
              <a:rPr lang="cs-CZ" dirty="0" smtClean="0"/>
              <a:t>Revmatoidní uzel specifická tkáň nad místem zatížení kloubu </a:t>
            </a:r>
            <a:endParaRPr lang="cs-CZ" dirty="0"/>
          </a:p>
        </p:txBody>
      </p:sp>
      <p:pic>
        <p:nvPicPr>
          <p:cNvPr id="15363" name="Picture 2"/>
          <p:cNvPicPr>
            <a:picLocks noGrp="1" noChangeAspect="1" noChangeArrowheads="1"/>
          </p:cNvPicPr>
          <p:nvPr>
            <p:ph sz="quarter" idx="2"/>
          </p:nvPr>
        </p:nvPicPr>
        <p:blipFill>
          <a:blip r:embed="rId2" cstate="print"/>
          <a:srcRect/>
          <a:stretch>
            <a:fillRect/>
          </a:stretch>
        </p:blipFill>
        <p:spPr>
          <a:xfrm>
            <a:off x="4270375" y="2982913"/>
            <a:ext cx="3657600" cy="1806575"/>
          </a:xfrm>
        </p:spPr>
      </p:pic>
      <p:sp>
        <p:nvSpPr>
          <p:cNvPr id="15364" name="TextovéPole 5"/>
          <p:cNvSpPr txBox="1">
            <a:spLocks noChangeArrowheads="1"/>
          </p:cNvSpPr>
          <p:nvPr/>
        </p:nvSpPr>
        <p:spPr bwMode="auto">
          <a:xfrm>
            <a:off x="5786438" y="5000625"/>
            <a:ext cx="1792287" cy="369888"/>
          </a:xfrm>
          <a:prstGeom prst="rect">
            <a:avLst/>
          </a:prstGeom>
          <a:noFill/>
          <a:ln w="9525">
            <a:noFill/>
            <a:miter lim="800000"/>
            <a:headEnd/>
            <a:tailEnd/>
          </a:ln>
        </p:spPr>
        <p:txBody>
          <a:bodyPr wrap="none">
            <a:spAutoFit/>
          </a:bodyPr>
          <a:lstStyle/>
          <a:p>
            <a:r>
              <a:rPr lang="cs-CZ">
                <a:latin typeface="Calibri" pitchFamily="34" charset="0"/>
              </a:rPr>
              <a:t>Revmatoidní uzel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fontAlgn="auto">
              <a:spcAft>
                <a:spcPts val="0"/>
              </a:spcAft>
              <a:defRPr/>
            </a:pPr>
            <a:r>
              <a:rPr lang="cs-CZ" smtClean="0"/>
              <a:t>Lymeská nemoc</a:t>
            </a:r>
          </a:p>
        </p:txBody>
      </p:sp>
      <p:sp>
        <p:nvSpPr>
          <p:cNvPr id="33794" name="Rectangle 3"/>
          <p:cNvSpPr>
            <a:spLocks noGrp="1"/>
          </p:cNvSpPr>
          <p:nvPr>
            <p:ph sz="half" idx="1"/>
          </p:nvPr>
        </p:nvSpPr>
        <p:spPr>
          <a:xfrm>
            <a:off x="457200" y="1600200"/>
            <a:ext cx="3657600" cy="4873625"/>
          </a:xfrm>
        </p:spPr>
        <p:txBody>
          <a:bodyPr/>
          <a:lstStyle/>
          <a:p>
            <a:r>
              <a:rPr lang="cs-CZ" smtClean="0"/>
              <a:t>Etiologie: borrelia burgdorferi, garini, afzeli</a:t>
            </a:r>
          </a:p>
          <a:p>
            <a:r>
              <a:rPr lang="cs-CZ" smtClean="0"/>
              <a:t>Přenos: Klíště rodu Ixodes</a:t>
            </a:r>
          </a:p>
          <a:p>
            <a:r>
              <a:rPr lang="cs-CZ" smtClean="0"/>
              <a:t>Protilátky se objeví ve třídě IgM za 3-6 týdnů po nakažení, ve třídě IgG se objevují později a mohou chronicky přetrvávat aniž by to svědčilo pro infekci</a:t>
            </a:r>
          </a:p>
        </p:txBody>
      </p:sp>
      <p:pic>
        <p:nvPicPr>
          <p:cNvPr id="33796" name="Picture 4"/>
          <p:cNvPicPr>
            <a:picLocks noChangeAspect="1" noChangeArrowheads="1"/>
          </p:cNvPicPr>
          <p:nvPr>
            <p:ph type="body" sz="half" idx="4294967295"/>
          </p:nvPr>
        </p:nvPicPr>
        <p:blipFill>
          <a:blip r:embed="rId2" cstate="print"/>
          <a:srcRect/>
          <a:stretch>
            <a:fillRect/>
          </a:stretch>
        </p:blipFill>
        <p:spPr>
          <a:xfrm>
            <a:off x="4267200" y="1600200"/>
            <a:ext cx="3657600" cy="48736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fontAlgn="auto">
              <a:spcAft>
                <a:spcPts val="0"/>
              </a:spcAft>
              <a:defRPr/>
            </a:pPr>
            <a:r>
              <a:rPr lang="cs-CZ" smtClean="0"/>
              <a:t>Stádia Lymeské nemoci</a:t>
            </a:r>
          </a:p>
        </p:txBody>
      </p:sp>
      <p:sp>
        <p:nvSpPr>
          <p:cNvPr id="34818" name="Rectangle 3"/>
          <p:cNvSpPr>
            <a:spLocks noGrp="1"/>
          </p:cNvSpPr>
          <p:nvPr>
            <p:ph sz="quarter" idx="1"/>
          </p:nvPr>
        </p:nvSpPr>
        <p:spPr>
          <a:xfrm>
            <a:off x="457200" y="1600200"/>
            <a:ext cx="7467600" cy="4873625"/>
          </a:xfrm>
        </p:spPr>
        <p:txBody>
          <a:bodyPr/>
          <a:lstStyle/>
          <a:p>
            <a:pPr marL="609600" indent="-609600">
              <a:lnSpc>
                <a:spcPct val="80000"/>
              </a:lnSpc>
            </a:pPr>
            <a:r>
              <a:rPr lang="cs-CZ" sz="2000" b="1" smtClean="0"/>
              <a:t>První stadium: </a:t>
            </a:r>
            <a:r>
              <a:rPr lang="cs-CZ" sz="2000" smtClean="0"/>
              <a:t>Prvními projevy onemocnění bývá kožní nález erythema chronicum migrans . Jde o rozšiřující se prstencovitou afekci se středem normální barvy obvykle na končetinách, v místě přisátí klíštěte. Vyskytuje se asi u tří čtvrtin všech onemocnělých. </a:t>
            </a:r>
          </a:p>
          <a:p>
            <a:pPr marL="609600" indent="-609600">
              <a:lnSpc>
                <a:spcPct val="80000"/>
              </a:lnSpc>
            </a:pPr>
            <a:r>
              <a:rPr lang="cs-CZ" sz="2000" b="1" smtClean="0"/>
              <a:t>Druhé stadium:</a:t>
            </a:r>
            <a:r>
              <a:rPr lang="cs-CZ" sz="2000" smtClean="0"/>
              <a:t> Postižení kloubů  spolu s kardiálními (síňokomorové blokády) a neurologickými (meningeální a kořenové dráždění) příznaky. Typicky se jedná o krátkou, ale rekurující monoartritidu nebo oligoartritidu postihující nejčastěji kolenní kloub. Poměrně často bývají přítomny entesopatie. </a:t>
            </a:r>
          </a:p>
          <a:p>
            <a:pPr marL="609600" indent="-609600">
              <a:lnSpc>
                <a:spcPct val="80000"/>
              </a:lnSpc>
            </a:pPr>
            <a:r>
              <a:rPr lang="cs-CZ" sz="2000" b="1" smtClean="0"/>
              <a:t>Třetí stadium:</a:t>
            </a:r>
            <a:r>
              <a:rPr lang="cs-CZ" sz="2000" smtClean="0"/>
              <a:t> choroby se projevuje chronickou artritidou, podobnou  např. revmatoidní artritidě, avšak bez přítomnosti revmatoidních faktorů a klinicky bez delší ranní ztuhlosti.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fontAlgn="auto">
              <a:spcAft>
                <a:spcPts val="0"/>
              </a:spcAft>
              <a:defRPr/>
            </a:pPr>
            <a:r>
              <a:rPr lang="cs-CZ" smtClean="0"/>
              <a:t>Terapie </a:t>
            </a:r>
          </a:p>
        </p:txBody>
      </p:sp>
      <p:sp>
        <p:nvSpPr>
          <p:cNvPr id="35842" name="Rectangle 3"/>
          <p:cNvSpPr>
            <a:spLocks noGrp="1"/>
          </p:cNvSpPr>
          <p:nvPr>
            <p:ph sz="quarter" idx="1"/>
          </p:nvPr>
        </p:nvSpPr>
        <p:spPr>
          <a:xfrm>
            <a:off x="457200" y="1600200"/>
            <a:ext cx="7467600" cy="4873625"/>
          </a:xfrm>
        </p:spPr>
        <p:txBody>
          <a:bodyPr/>
          <a:lstStyle/>
          <a:p>
            <a:r>
              <a:rPr lang="cs-CZ" smtClean="0"/>
              <a:t>Užívá v prvním stádiu nebo již při podezření na infekci doxycyklin p.o.  2xdenně po dobu 3 týdnů</a:t>
            </a:r>
          </a:p>
          <a:p>
            <a:r>
              <a:rPr lang="cs-CZ" smtClean="0"/>
              <a:t>Pozdní stadia, zejm. s neurologickým postižením, vyžadují injekční léčbu, obvykle ceftriaxonem. </a:t>
            </a:r>
          </a:p>
          <a:p>
            <a:r>
              <a:rPr lang="cs-CZ" smtClean="0"/>
              <a:t>Kloubní obtíže reagují na léčbu NSAID.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pPr fontAlgn="auto">
              <a:spcAft>
                <a:spcPts val="0"/>
              </a:spcAft>
              <a:defRPr/>
            </a:pPr>
            <a:r>
              <a:rPr lang="cs-CZ" smtClean="0"/>
              <a:t>Revmatická horečka</a:t>
            </a:r>
          </a:p>
        </p:txBody>
      </p:sp>
      <p:sp>
        <p:nvSpPr>
          <p:cNvPr id="36866" name="Rectangle 3"/>
          <p:cNvSpPr>
            <a:spLocks noGrp="1"/>
          </p:cNvSpPr>
          <p:nvPr>
            <p:ph sz="quarter" idx="1"/>
          </p:nvPr>
        </p:nvSpPr>
        <p:spPr>
          <a:xfrm>
            <a:off x="457200" y="1600200"/>
            <a:ext cx="7467600" cy="4873625"/>
          </a:xfrm>
        </p:spPr>
        <p:txBody>
          <a:bodyPr>
            <a:normAutofit fontScale="92500"/>
          </a:bodyPr>
          <a:lstStyle/>
          <a:p>
            <a:pPr marL="274320" indent="-274320" fontAlgn="auto">
              <a:spcAft>
                <a:spcPts val="0"/>
              </a:spcAft>
              <a:buFont typeface="Wingdings"/>
              <a:buChar char=""/>
              <a:defRPr/>
            </a:pPr>
            <a:r>
              <a:rPr lang="cs-CZ" sz="2800" smtClean="0"/>
              <a:t>Je akutní zánětlivá komplikace infekce beta-hemolytickým streptokokem skupiny A </a:t>
            </a:r>
          </a:p>
          <a:p>
            <a:pPr marL="274320" indent="-274320" fontAlgn="auto">
              <a:spcAft>
                <a:spcPts val="0"/>
              </a:spcAft>
              <a:buFont typeface="Wingdings"/>
              <a:buChar char=""/>
              <a:defRPr/>
            </a:pPr>
            <a:r>
              <a:rPr lang="cs-CZ" sz="2800" smtClean="0"/>
              <a:t>Postihuje řadu orgánů a systémů, včetně kloubů, srdce, CNS a kůže</a:t>
            </a:r>
          </a:p>
          <a:p>
            <a:pPr marL="274320" indent="-274320" fontAlgn="auto">
              <a:spcAft>
                <a:spcPts val="0"/>
              </a:spcAft>
              <a:buFont typeface="Wingdings"/>
              <a:buChar char=""/>
              <a:defRPr/>
            </a:pPr>
            <a:r>
              <a:rPr lang="cs-CZ" sz="2800" smtClean="0"/>
              <a:t>Infekce se může projevit anginou, faryngitidou nebo jiným obrazem infekce horních cest dýchacích</a:t>
            </a:r>
          </a:p>
          <a:p>
            <a:pPr marL="274320" indent="-274320" fontAlgn="auto">
              <a:spcAft>
                <a:spcPts val="0"/>
              </a:spcAft>
              <a:buFont typeface="Wingdings"/>
              <a:buChar char=""/>
              <a:defRPr/>
            </a:pPr>
            <a:r>
              <a:rPr lang="cs-CZ" sz="2800" smtClean="0"/>
              <a:t>Akutní streptokoková infekce, obvykle horních cest dýchacích proběhne cca 1-4 týdny před klinickou manifestací revmatické horečky (latentní perioda).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fontAlgn="auto">
              <a:spcAft>
                <a:spcPts val="0"/>
              </a:spcAft>
              <a:defRPr/>
            </a:pPr>
            <a:r>
              <a:rPr lang="cs-CZ" smtClean="0"/>
              <a:t>Klinické projevy</a:t>
            </a:r>
          </a:p>
        </p:txBody>
      </p:sp>
      <p:sp>
        <p:nvSpPr>
          <p:cNvPr id="37890" name="Rectangle 3"/>
          <p:cNvSpPr>
            <a:spLocks noGrp="1"/>
          </p:cNvSpPr>
          <p:nvPr>
            <p:ph sz="quarter" idx="1"/>
          </p:nvPr>
        </p:nvSpPr>
        <p:spPr>
          <a:xfrm>
            <a:off x="457200" y="1600200"/>
            <a:ext cx="7467600" cy="4873625"/>
          </a:xfrm>
        </p:spPr>
        <p:txBody>
          <a:bodyPr/>
          <a:lstStyle/>
          <a:p>
            <a:pPr>
              <a:lnSpc>
                <a:spcPct val="80000"/>
              </a:lnSpc>
            </a:pPr>
            <a:r>
              <a:rPr lang="cs-CZ" sz="2000" smtClean="0"/>
              <a:t>Vlastní onemocnění začíná jako horečnatý stav </a:t>
            </a:r>
          </a:p>
          <a:p>
            <a:pPr>
              <a:lnSpc>
                <a:spcPct val="80000"/>
              </a:lnSpc>
            </a:pPr>
            <a:r>
              <a:rPr lang="cs-CZ" sz="2000" smtClean="0"/>
              <a:t>Teploty dosahují až 40 C, není třesavka ani zimnice. </a:t>
            </a:r>
          </a:p>
          <a:p>
            <a:pPr>
              <a:lnSpc>
                <a:spcPct val="80000"/>
              </a:lnSpc>
            </a:pPr>
            <a:r>
              <a:rPr lang="cs-CZ" sz="2000" smtClean="0"/>
              <a:t>Současně se objevuje akutní oligo- nebo polyartritida, obvykle dochází k střídání postižených kloubů (arthritis migrans)</a:t>
            </a:r>
          </a:p>
          <a:p>
            <a:pPr>
              <a:lnSpc>
                <a:spcPct val="80000"/>
              </a:lnSpc>
            </a:pPr>
            <a:r>
              <a:rPr lang="cs-CZ" sz="2000" smtClean="0"/>
              <a:t>Postižené klouby jsou zduřelé, silně palpačně bolestivé, bývá i klidová bolest. Postiženy bývají střední a velké klouby</a:t>
            </a:r>
          </a:p>
          <a:p>
            <a:pPr>
              <a:lnSpc>
                <a:spcPct val="80000"/>
              </a:lnSpc>
            </a:pPr>
            <a:r>
              <a:rPr lang="cs-CZ" sz="2000" smtClean="0"/>
              <a:t>Artritický syndrom a febrilie spontánně ustupují během 10 - 14 dnů. </a:t>
            </a:r>
          </a:p>
          <a:p>
            <a:pPr>
              <a:lnSpc>
                <a:spcPct val="80000"/>
              </a:lnSpc>
            </a:pPr>
            <a:r>
              <a:rPr lang="cs-CZ" sz="2000" smtClean="0"/>
              <a:t>Podání salicylátu má rychlý efekt a lze je využít jako terapeutický test. </a:t>
            </a:r>
          </a:p>
          <a:p>
            <a:pPr>
              <a:lnSpc>
                <a:spcPct val="80000"/>
              </a:lnSpc>
            </a:pPr>
            <a:r>
              <a:rPr lang="cs-CZ" sz="2000" smtClean="0"/>
              <a:t>Postižení CNS je podkladem tzv. chorea minor je však vzácná a projevuje se nekoordinovanými pohyby</a:t>
            </a:r>
          </a:p>
          <a:p>
            <a:pPr>
              <a:lnSpc>
                <a:spcPct val="80000"/>
              </a:lnSpc>
            </a:pPr>
            <a:r>
              <a:rPr lang="cs-CZ" sz="2000" smtClean="0"/>
              <a:t>Na kůži se vyskytuje erythema annulare (marginatum) v podobě prchavé růžové vyrážky na trupu nebo bércích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normAutofit fontScale="90000"/>
          </a:bodyPr>
          <a:lstStyle/>
          <a:p>
            <a:pPr fontAlgn="auto">
              <a:spcAft>
                <a:spcPts val="0"/>
              </a:spcAft>
              <a:defRPr/>
            </a:pPr>
            <a:r>
              <a:rPr lang="cs-CZ" sz="4000" smtClean="0"/>
              <a:t>Kriteria podle Jonesové:</a:t>
            </a:r>
            <a:r>
              <a:rPr lang="cs-CZ" sz="4000" b="1" smtClean="0"/>
              <a:t/>
            </a:r>
            <a:br>
              <a:rPr lang="cs-CZ" sz="4000" b="1" smtClean="0"/>
            </a:br>
            <a:endParaRPr lang="cs-CZ" sz="4000" b="1" smtClean="0"/>
          </a:p>
        </p:txBody>
      </p:sp>
      <p:sp>
        <p:nvSpPr>
          <p:cNvPr id="38914" name="Rectangle 3"/>
          <p:cNvSpPr>
            <a:spLocks noGrp="1"/>
          </p:cNvSpPr>
          <p:nvPr>
            <p:ph sz="quarter" idx="1"/>
          </p:nvPr>
        </p:nvSpPr>
        <p:spPr>
          <a:xfrm>
            <a:off x="457200" y="1600200"/>
            <a:ext cx="7467600" cy="4873625"/>
          </a:xfrm>
        </p:spPr>
        <p:txBody>
          <a:bodyPr/>
          <a:lstStyle/>
          <a:p>
            <a:pPr>
              <a:lnSpc>
                <a:spcPct val="80000"/>
              </a:lnSpc>
            </a:pPr>
            <a:r>
              <a:rPr lang="cs-CZ" sz="2000" b="1" smtClean="0"/>
              <a:t>Velké příznaky:</a:t>
            </a:r>
            <a:r>
              <a:rPr lang="cs-CZ" sz="2000" i="1" smtClean="0"/>
              <a:t> </a:t>
            </a:r>
            <a:endParaRPr lang="cs-CZ" sz="2000" smtClean="0"/>
          </a:p>
          <a:p>
            <a:pPr lvl="1">
              <a:lnSpc>
                <a:spcPct val="80000"/>
              </a:lnSpc>
            </a:pPr>
            <a:r>
              <a:rPr lang="cs-CZ" sz="1700" smtClean="0"/>
              <a:t>(a) karditida,</a:t>
            </a:r>
            <a:r>
              <a:rPr lang="cs-CZ" sz="1700" i="1" smtClean="0"/>
              <a:t> </a:t>
            </a:r>
            <a:r>
              <a:rPr lang="cs-CZ" sz="1700" smtClean="0"/>
              <a:t>(b) artritida, (c) chorea , (d) erythema marginatum, (e) podkožní uzly.</a:t>
            </a:r>
            <a:endParaRPr lang="cs-CZ" sz="1700" b="1" smtClean="0"/>
          </a:p>
          <a:p>
            <a:pPr>
              <a:lnSpc>
                <a:spcPct val="80000"/>
              </a:lnSpc>
            </a:pPr>
            <a:r>
              <a:rPr lang="cs-CZ" sz="2000" b="1" smtClean="0"/>
              <a:t>Malé příznaky:</a:t>
            </a:r>
            <a:r>
              <a:rPr lang="cs-CZ" sz="2000" smtClean="0"/>
              <a:t> </a:t>
            </a:r>
            <a:endParaRPr lang="cs-CZ" sz="2000" i="1" smtClean="0"/>
          </a:p>
          <a:p>
            <a:pPr lvl="1">
              <a:lnSpc>
                <a:spcPct val="80000"/>
              </a:lnSpc>
            </a:pPr>
            <a:r>
              <a:rPr lang="cs-CZ" sz="1700" i="1" smtClean="0"/>
              <a:t>klinické</a:t>
            </a:r>
            <a:r>
              <a:rPr lang="cs-CZ" sz="1700" smtClean="0"/>
              <a:t> - horečka, artralgie, revmatická horečka v anamnéze, revmatická chlopenní vada.</a:t>
            </a:r>
            <a:endParaRPr lang="cs-CZ" sz="1700" i="1" smtClean="0"/>
          </a:p>
          <a:p>
            <a:pPr lvl="1">
              <a:lnSpc>
                <a:spcPct val="80000"/>
              </a:lnSpc>
            </a:pPr>
            <a:r>
              <a:rPr lang="cs-CZ" sz="1700" i="1" smtClean="0"/>
              <a:t>laboratorní</a:t>
            </a:r>
            <a:r>
              <a:rPr lang="cs-CZ" sz="1700" smtClean="0"/>
              <a:t> - zvýšená sedimentace erytrocytů a prodloužené PQ na EKG</a:t>
            </a:r>
            <a:endParaRPr lang="cs-CZ" sz="1700" b="1" smtClean="0"/>
          </a:p>
          <a:p>
            <a:pPr>
              <a:lnSpc>
                <a:spcPct val="80000"/>
              </a:lnSpc>
            </a:pPr>
            <a:r>
              <a:rPr lang="cs-CZ" sz="2000" b="1" smtClean="0"/>
              <a:t>Příznaky streptokokové infekce:</a:t>
            </a:r>
            <a:r>
              <a:rPr lang="cs-CZ" sz="2000" smtClean="0"/>
              <a:t> </a:t>
            </a:r>
          </a:p>
          <a:p>
            <a:pPr lvl="1">
              <a:lnSpc>
                <a:spcPct val="80000"/>
              </a:lnSpc>
            </a:pPr>
            <a:r>
              <a:rPr lang="cs-CZ" sz="1700" smtClean="0"/>
              <a:t>(a) zvýšený titr ASLO nebo jiných streptokokových protilátek, (b) průkaz beta-hemolytického streptokoka, (c) proběhlá spála.</a:t>
            </a:r>
          </a:p>
          <a:p>
            <a:pPr>
              <a:lnSpc>
                <a:spcPct val="80000"/>
              </a:lnSpc>
              <a:buFont typeface="Arial" pitchFamily="34" charset="0"/>
              <a:buNone/>
            </a:pPr>
            <a:r>
              <a:rPr lang="cs-CZ" sz="2000" smtClean="0"/>
              <a:t>K diagnóze je potřebná přítomnost dvou velkých kriterií nebo jednoho velkého a dvou malých kriterií ve spojení s průkazem streptokokové infekce.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pPr fontAlgn="auto">
              <a:spcAft>
                <a:spcPts val="0"/>
              </a:spcAft>
              <a:defRPr/>
            </a:pPr>
            <a:r>
              <a:rPr lang="cs-CZ" smtClean="0"/>
              <a:t>Terapie</a:t>
            </a:r>
          </a:p>
        </p:txBody>
      </p:sp>
      <p:sp>
        <p:nvSpPr>
          <p:cNvPr id="39938" name="Rectangle 3"/>
          <p:cNvSpPr>
            <a:spLocks noGrp="1"/>
          </p:cNvSpPr>
          <p:nvPr>
            <p:ph sz="quarter" idx="1"/>
          </p:nvPr>
        </p:nvSpPr>
        <p:spPr>
          <a:xfrm>
            <a:off x="457200" y="1600200"/>
            <a:ext cx="7467600" cy="4873625"/>
          </a:xfrm>
        </p:spPr>
        <p:txBody>
          <a:bodyPr/>
          <a:lstStyle/>
          <a:p>
            <a:r>
              <a:rPr lang="cs-CZ" smtClean="0"/>
              <a:t>U případů bez karditidy se podává aspirin</a:t>
            </a:r>
          </a:p>
          <a:p>
            <a:r>
              <a:rPr lang="cs-CZ" smtClean="0"/>
              <a:t>V případech s karditidou steroidy</a:t>
            </a:r>
          </a:p>
          <a:p>
            <a:r>
              <a:rPr lang="cs-CZ" smtClean="0"/>
              <a:t>K eradikaci streptokokové infekce se užívá penicilin, při alergii erytromycin</a:t>
            </a:r>
          </a:p>
          <a:p>
            <a:r>
              <a:rPr lang="cs-CZ" smtClean="0"/>
              <a:t>Jako prevence recidiv dlouhodobě injekce depotního penicilinu 1x měsíčně.</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pPr fontAlgn="auto">
              <a:spcAft>
                <a:spcPts val="0"/>
              </a:spcAft>
              <a:defRPr/>
            </a:pPr>
            <a:r>
              <a:rPr lang="cs-CZ" smtClean="0"/>
              <a:t>Dnavá arthritis </a:t>
            </a:r>
          </a:p>
        </p:txBody>
      </p:sp>
      <p:sp>
        <p:nvSpPr>
          <p:cNvPr id="40962" name="Rectangle 3"/>
          <p:cNvSpPr>
            <a:spLocks noGrp="1"/>
          </p:cNvSpPr>
          <p:nvPr>
            <p:ph sz="quarter" idx="1"/>
          </p:nvPr>
        </p:nvSpPr>
        <p:spPr>
          <a:xfrm>
            <a:off x="457200" y="1600200"/>
            <a:ext cx="7467600" cy="4873625"/>
          </a:xfrm>
        </p:spPr>
        <p:txBody>
          <a:bodyPr/>
          <a:lstStyle/>
          <a:p>
            <a:pPr>
              <a:lnSpc>
                <a:spcPct val="80000"/>
              </a:lnSpc>
            </a:pPr>
            <a:r>
              <a:rPr lang="cs-CZ" sz="2000" smtClean="0"/>
              <a:t>Postižení vzniká při hyperurikémii usazováním krystalů urátů do kloubů</a:t>
            </a:r>
          </a:p>
          <a:p>
            <a:pPr>
              <a:lnSpc>
                <a:spcPct val="80000"/>
              </a:lnSpc>
            </a:pPr>
            <a:r>
              <a:rPr lang="cs-CZ" sz="2000" smtClean="0"/>
              <a:t>Prevalence 0.3% populace</a:t>
            </a:r>
          </a:p>
          <a:p>
            <a:pPr>
              <a:lnSpc>
                <a:spcPct val="80000"/>
              </a:lnSpc>
            </a:pPr>
            <a:r>
              <a:rPr lang="cs-CZ" sz="2000" smtClean="0"/>
              <a:t>Zvýšená hladina kyseliny močové (hyperurikemie) je považována za nutnou podmínku  choroby. Hyperurikemie však nemusí být stálá. Výskyt dnavé artritidy striktně souvisí s výší urikemie, sama přítomnost vyšších hladin kyseliny močové přitom ještě neznamená diagnózu dny. </a:t>
            </a:r>
          </a:p>
          <a:p>
            <a:pPr>
              <a:lnSpc>
                <a:spcPct val="80000"/>
              </a:lnSpc>
            </a:pPr>
            <a:r>
              <a:rPr lang="cs-CZ" sz="2000" smtClean="0"/>
              <a:t>Urikemie závisí:</a:t>
            </a:r>
          </a:p>
          <a:p>
            <a:pPr lvl="1">
              <a:lnSpc>
                <a:spcPct val="80000"/>
              </a:lnSpc>
            </a:pPr>
            <a:r>
              <a:rPr lang="cs-CZ" sz="1700" smtClean="0"/>
              <a:t>na tvorbě kys. močové - z katabolismu endogenních purinů a exogenním přívodem purinů v potravě </a:t>
            </a:r>
          </a:p>
          <a:p>
            <a:pPr lvl="1">
              <a:lnSpc>
                <a:spcPct val="80000"/>
              </a:lnSpc>
            </a:pPr>
            <a:r>
              <a:rPr lang="cs-CZ" sz="1700" smtClean="0"/>
              <a:t>na exkreci urátu ledvinami</a:t>
            </a:r>
          </a:p>
          <a:p>
            <a:pPr>
              <a:lnSpc>
                <a:spcPct val="80000"/>
              </a:lnSpc>
            </a:pPr>
            <a:r>
              <a:rPr lang="cs-CZ" sz="2000" smtClean="0"/>
              <a:t> Tofy se nacházejí v okolí kloubů, ve šlachách, typická je  lokalizace na ušním boltci. Mohou vést k destrukci okolní tkáně.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fontAlgn="auto">
              <a:spcAft>
                <a:spcPts val="0"/>
              </a:spcAft>
              <a:defRPr/>
            </a:pPr>
            <a:r>
              <a:rPr lang="cs-CZ" smtClean="0"/>
              <a:t>Klinické projevy</a:t>
            </a:r>
          </a:p>
        </p:txBody>
      </p:sp>
      <p:sp>
        <p:nvSpPr>
          <p:cNvPr id="41986" name="Rectangle 3"/>
          <p:cNvSpPr>
            <a:spLocks noGrp="1"/>
          </p:cNvSpPr>
          <p:nvPr>
            <p:ph sz="quarter" idx="1"/>
          </p:nvPr>
        </p:nvSpPr>
        <p:spPr>
          <a:xfrm>
            <a:off x="457200" y="1600200"/>
            <a:ext cx="7467600" cy="4873625"/>
          </a:xfrm>
        </p:spPr>
        <p:txBody>
          <a:bodyPr>
            <a:normAutofit fontScale="92500" lnSpcReduction="10000"/>
          </a:bodyPr>
          <a:lstStyle/>
          <a:p>
            <a:pPr marL="274320" indent="-274320" fontAlgn="auto">
              <a:lnSpc>
                <a:spcPct val="80000"/>
              </a:lnSpc>
              <a:spcAft>
                <a:spcPts val="0"/>
              </a:spcAft>
              <a:buFont typeface="Wingdings"/>
              <a:buChar char=""/>
              <a:defRPr/>
            </a:pPr>
            <a:r>
              <a:rPr lang="cs-CZ" b="1" smtClean="0"/>
              <a:t>Akutní dnavý záchvat</a:t>
            </a:r>
            <a:r>
              <a:rPr lang="cs-CZ" smtClean="0"/>
              <a:t> vzniká rychle, nejčastěji v noci. Postižen bývá v 60-70% případů metatarsofalangeální kloub palce nohy (podagra). Kloub otéká, kůže nad ním je horká, červená, zarudnutí přesahuje oblast kloubu proximálně, takže někdy bývá zaměněno za flegmónu. Rozvoj zánětlivých příznaků bývá provázen krutými bolestmi, bolest je zhoršována i jemným dotekem. Neléčený záchvat trvá několik dnů a pak spontánně odeznívá. V mezizáchvatovém období je nemocný bez potíží. </a:t>
            </a:r>
          </a:p>
          <a:p>
            <a:pPr marL="274320" indent="-274320" fontAlgn="auto">
              <a:lnSpc>
                <a:spcPct val="80000"/>
              </a:lnSpc>
              <a:spcAft>
                <a:spcPts val="0"/>
              </a:spcAft>
              <a:buFont typeface="Wingdings"/>
              <a:buChar char=""/>
              <a:defRPr/>
            </a:pPr>
            <a:r>
              <a:rPr lang="cs-CZ" smtClean="0"/>
              <a:t>Vyvolávajícím momentem bývá fyzická zátěž, psychický stres, prochlazení. Z exogenních vlivů přispívají opulentní jídla (vnitřnosti, tučná jídla), a požití alkoholu (i malé dávky) - typickou situací je domácí zabíjačka. </a:t>
            </a:r>
          </a:p>
          <a:p>
            <a:pPr marL="274320" indent="-274320" fontAlgn="auto">
              <a:lnSpc>
                <a:spcPct val="80000"/>
              </a:lnSpc>
              <a:spcAft>
                <a:spcPts val="0"/>
              </a:spcAft>
              <a:buFont typeface="Wingdings"/>
              <a:buChar char=""/>
              <a:defRPr/>
            </a:pPr>
            <a:r>
              <a:rPr lang="cs-CZ" smtClean="0"/>
              <a:t>Terapie: Akutního záchvatu NSA, kolchicin Chronicky: Allopurinol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normAutofit fontScale="90000"/>
          </a:bodyPr>
          <a:lstStyle/>
          <a:p>
            <a:pPr fontAlgn="auto">
              <a:spcAft>
                <a:spcPts val="0"/>
              </a:spcAft>
              <a:defRPr/>
            </a:pPr>
            <a:r>
              <a:rPr lang="cs-CZ" sz="4000" smtClean="0">
                <a:latin typeface="Arial" charset="0"/>
              </a:rPr>
              <a:t>Polymyalgia revmatica, arteritis temporalis</a:t>
            </a:r>
          </a:p>
        </p:txBody>
      </p:sp>
      <p:sp>
        <p:nvSpPr>
          <p:cNvPr id="43011" name="Rectangle 3"/>
          <p:cNvSpPr>
            <a:spLocks noGrp="1"/>
          </p:cNvSpPr>
          <p:nvPr>
            <p:ph sz="quarter" idx="1"/>
          </p:nvPr>
        </p:nvSpPr>
        <p:spPr>
          <a:xfrm>
            <a:off x="457200" y="1600200"/>
            <a:ext cx="3757610" cy="4873625"/>
          </a:xfrm>
        </p:spPr>
        <p:txBody>
          <a:bodyPr>
            <a:normAutofit lnSpcReduction="10000"/>
          </a:bodyPr>
          <a:lstStyle/>
          <a:p>
            <a:pPr>
              <a:lnSpc>
                <a:spcPct val="80000"/>
              </a:lnSpc>
            </a:pPr>
            <a:r>
              <a:rPr lang="cs-CZ" sz="1600" dirty="0" smtClean="0"/>
              <a:t>Onemocnění ze skupiny </a:t>
            </a:r>
            <a:r>
              <a:rPr lang="cs-CZ" sz="1600" dirty="0" err="1" smtClean="0"/>
              <a:t>obrovskobuněčných</a:t>
            </a:r>
            <a:r>
              <a:rPr lang="cs-CZ" sz="1600" dirty="0" smtClean="0"/>
              <a:t> </a:t>
            </a:r>
            <a:r>
              <a:rPr lang="cs-CZ" sz="1600" dirty="0" err="1" smtClean="0"/>
              <a:t>arteritid</a:t>
            </a:r>
            <a:r>
              <a:rPr lang="cs-CZ" sz="1600" dirty="0" smtClean="0"/>
              <a:t> </a:t>
            </a:r>
          </a:p>
          <a:p>
            <a:pPr>
              <a:lnSpc>
                <a:spcPct val="80000"/>
              </a:lnSpc>
            </a:pPr>
            <a:r>
              <a:rPr lang="cs-CZ" sz="1600" dirty="0" smtClean="0"/>
              <a:t>Postihuje téměř výhradně jedince bílé rasy ve věku nad 50 let s prevalencí pro ženské pohlaví. </a:t>
            </a:r>
          </a:p>
          <a:p>
            <a:pPr>
              <a:lnSpc>
                <a:spcPct val="80000"/>
              </a:lnSpc>
            </a:pPr>
            <a:r>
              <a:rPr lang="cs-CZ" sz="1600" dirty="0" smtClean="0"/>
              <a:t>Pro temporální arteritidu je příznačná: </a:t>
            </a:r>
            <a:r>
              <a:rPr lang="cs-CZ" sz="1600" dirty="0" err="1" smtClean="0"/>
              <a:t>cefalea</a:t>
            </a:r>
            <a:r>
              <a:rPr lang="cs-CZ" sz="1600" dirty="0" smtClean="0"/>
              <a:t>, čelistní klaudikace, poruchy vidění, fyzikální nález na spánkových tepnách</a:t>
            </a:r>
          </a:p>
          <a:p>
            <a:pPr>
              <a:lnSpc>
                <a:spcPct val="80000"/>
              </a:lnSpc>
            </a:pPr>
            <a:r>
              <a:rPr lang="cs-CZ" sz="1600" dirty="0" smtClean="0"/>
              <a:t>Pro </a:t>
            </a:r>
            <a:r>
              <a:rPr lang="cs-CZ" sz="1600" dirty="0" err="1" smtClean="0"/>
              <a:t>polymyalgia</a:t>
            </a:r>
            <a:r>
              <a:rPr lang="cs-CZ" sz="1600" dirty="0" smtClean="0"/>
              <a:t> </a:t>
            </a:r>
            <a:r>
              <a:rPr lang="cs-CZ" sz="1600" dirty="0" err="1" smtClean="0"/>
              <a:t>rheumatica</a:t>
            </a:r>
            <a:r>
              <a:rPr lang="cs-CZ" sz="1600" dirty="0" smtClean="0"/>
              <a:t> je typická: oboustranná bolest svalů šíje a pletence pažního popř. pánevního </a:t>
            </a:r>
          </a:p>
          <a:p>
            <a:pPr>
              <a:lnSpc>
                <a:spcPct val="80000"/>
              </a:lnSpc>
            </a:pPr>
            <a:r>
              <a:rPr lang="cs-CZ" sz="1600" dirty="0" smtClean="0"/>
              <a:t>Oba tyto klinické syndromy mohou být přítomny současně</a:t>
            </a:r>
          </a:p>
          <a:p>
            <a:pPr>
              <a:lnSpc>
                <a:spcPct val="80000"/>
              </a:lnSpc>
            </a:pPr>
            <a:r>
              <a:rPr lang="cs-CZ" sz="1600" dirty="0" smtClean="0"/>
              <a:t>Základním ukazatelem je zrychlená sedimentace (mnohdy nad 70 mm/1 hod.), leukocytóza a </a:t>
            </a:r>
            <a:r>
              <a:rPr lang="cs-CZ" sz="1600" dirty="0" err="1" smtClean="0"/>
              <a:t>trombocytóza</a:t>
            </a:r>
            <a:r>
              <a:rPr lang="cs-CZ" sz="1600" dirty="0" smtClean="0"/>
              <a:t>. </a:t>
            </a:r>
          </a:p>
          <a:p>
            <a:pPr>
              <a:lnSpc>
                <a:spcPct val="80000"/>
              </a:lnSpc>
            </a:pPr>
            <a:r>
              <a:rPr lang="cs-CZ" sz="1600" dirty="0" smtClean="0"/>
              <a:t>Oporou diagnózy je průkaz </a:t>
            </a:r>
            <a:r>
              <a:rPr lang="cs-CZ" sz="1600" dirty="0" err="1" smtClean="0"/>
              <a:t>granulomatózního</a:t>
            </a:r>
            <a:r>
              <a:rPr lang="cs-CZ" sz="1600" dirty="0" smtClean="0"/>
              <a:t> zánětu arteriální stěny s mnohojadernými obrovskými buňkami </a:t>
            </a:r>
          </a:p>
          <a:p>
            <a:pPr>
              <a:lnSpc>
                <a:spcPct val="80000"/>
              </a:lnSpc>
            </a:pPr>
            <a:endParaRPr lang="cs-CZ" sz="1600" dirty="0" smtClean="0"/>
          </a:p>
          <a:p>
            <a:pPr>
              <a:lnSpc>
                <a:spcPct val="80000"/>
              </a:lnSpc>
            </a:pPr>
            <a:endParaRPr lang="cs-CZ" sz="1200" dirty="0" smtClean="0"/>
          </a:p>
        </p:txBody>
      </p:sp>
      <p:pic>
        <p:nvPicPr>
          <p:cNvPr id="43012" name="Picture 4"/>
          <p:cNvPicPr>
            <a:picLocks noChangeAspect="1" noChangeArrowheads="1"/>
          </p:cNvPicPr>
          <p:nvPr>
            <p:ph type="body" sz="half" idx="4294967295"/>
          </p:nvPr>
        </p:nvPicPr>
        <p:blipFill>
          <a:blip r:embed="rId2" cstate="print"/>
          <a:srcRect/>
          <a:stretch>
            <a:fillRect/>
          </a:stretch>
        </p:blipFill>
        <p:spPr>
          <a:xfrm>
            <a:off x="4500562" y="1571612"/>
            <a:ext cx="3657600" cy="48736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1"/>
          <p:cNvSpPr>
            <a:spLocks noGrp="1"/>
          </p:cNvSpPr>
          <p:nvPr>
            <p:ph type="title"/>
          </p:nvPr>
        </p:nvSpPr>
        <p:spPr/>
        <p:txBody>
          <a:bodyPr/>
          <a:lstStyle/>
          <a:p>
            <a:pPr fontAlgn="auto">
              <a:spcAft>
                <a:spcPts val="0"/>
              </a:spcAft>
              <a:defRPr/>
            </a:pPr>
            <a:r>
              <a:rPr lang="cs-CZ" smtClean="0"/>
              <a:t>Klinický obraz</a:t>
            </a:r>
          </a:p>
        </p:txBody>
      </p:sp>
      <p:sp>
        <p:nvSpPr>
          <p:cNvPr id="16386" name="Zástupný symbol pro obsah 2"/>
          <p:cNvSpPr>
            <a:spLocks noGrp="1"/>
          </p:cNvSpPr>
          <p:nvPr>
            <p:ph sz="quarter" idx="1"/>
          </p:nvPr>
        </p:nvSpPr>
        <p:spPr/>
        <p:txBody>
          <a:bodyPr>
            <a:normAutofit fontScale="92500" lnSpcReduction="20000"/>
          </a:bodyPr>
          <a:lstStyle/>
          <a:p>
            <a:pPr marL="533400" indent="-533400" fontAlgn="auto">
              <a:spcAft>
                <a:spcPts val="0"/>
              </a:spcAft>
              <a:buFont typeface="Wingdings"/>
              <a:buChar char=""/>
              <a:defRPr/>
            </a:pPr>
            <a:r>
              <a:rPr lang="cs-CZ" sz="2000" dirty="0" smtClean="0"/>
              <a:t>Ranní ztuhlost kloubů</a:t>
            </a:r>
          </a:p>
          <a:p>
            <a:pPr marL="533400" indent="-533400" fontAlgn="auto">
              <a:spcAft>
                <a:spcPts val="0"/>
              </a:spcAft>
              <a:buFont typeface="Wingdings"/>
              <a:buChar char=""/>
              <a:defRPr/>
            </a:pPr>
            <a:r>
              <a:rPr lang="cs-CZ" sz="2000" dirty="0" smtClean="0"/>
              <a:t>Palpační bolestivost kloubů </a:t>
            </a:r>
          </a:p>
          <a:p>
            <a:pPr marL="533400" indent="-533400" fontAlgn="auto">
              <a:spcAft>
                <a:spcPts val="0"/>
              </a:spcAft>
              <a:buFont typeface="Wingdings"/>
              <a:buChar char=""/>
              <a:defRPr/>
            </a:pPr>
            <a:r>
              <a:rPr lang="cs-CZ" sz="2000" dirty="0" smtClean="0"/>
              <a:t>Vznik deformit kloubů v pozdější fázi</a:t>
            </a:r>
          </a:p>
          <a:p>
            <a:pPr marL="533400" indent="-533400" fontAlgn="auto">
              <a:spcAft>
                <a:spcPts val="0"/>
              </a:spcAft>
              <a:buFont typeface="Wingdings"/>
              <a:buChar char=""/>
              <a:defRPr/>
            </a:pPr>
            <a:r>
              <a:rPr lang="cs-CZ" sz="2000" dirty="0" smtClean="0"/>
              <a:t>Maximum postižení je  v oblasti drobných kloubů rukou a nohou: </a:t>
            </a:r>
          </a:p>
          <a:p>
            <a:pPr marL="899160" lvl="1" indent="-533400" fontAlgn="auto">
              <a:spcAft>
                <a:spcPts val="0"/>
              </a:spcAft>
              <a:buFont typeface="Wingdings 2"/>
              <a:buChar char=""/>
              <a:defRPr/>
            </a:pPr>
            <a:r>
              <a:rPr lang="cs-CZ" sz="1700" dirty="0" smtClean="0"/>
              <a:t>proximální </a:t>
            </a:r>
            <a:r>
              <a:rPr lang="cs-CZ" sz="1700" dirty="0" err="1" smtClean="0"/>
              <a:t>interfalangeální</a:t>
            </a:r>
            <a:r>
              <a:rPr lang="cs-CZ" sz="1700" dirty="0" smtClean="0"/>
              <a:t> klouby (PIP), </a:t>
            </a:r>
          </a:p>
          <a:p>
            <a:pPr marL="899160" lvl="1" indent="-533400" fontAlgn="auto">
              <a:spcAft>
                <a:spcPts val="0"/>
              </a:spcAft>
              <a:buFont typeface="Wingdings 2"/>
              <a:buChar char=""/>
              <a:defRPr/>
            </a:pPr>
            <a:r>
              <a:rPr lang="cs-CZ" sz="1700" dirty="0" err="1" smtClean="0"/>
              <a:t>metakarpofalangeální</a:t>
            </a:r>
            <a:r>
              <a:rPr lang="cs-CZ" sz="1700" dirty="0" smtClean="0"/>
              <a:t> klouby (MCP), </a:t>
            </a:r>
          </a:p>
          <a:p>
            <a:pPr marL="899160" lvl="1" indent="-533400" fontAlgn="auto">
              <a:spcAft>
                <a:spcPts val="0"/>
              </a:spcAft>
              <a:buFont typeface="Wingdings 2"/>
              <a:buChar char=""/>
              <a:defRPr/>
            </a:pPr>
            <a:r>
              <a:rPr lang="cs-CZ" sz="1700" dirty="0" err="1" smtClean="0"/>
              <a:t>radiokarpální</a:t>
            </a:r>
            <a:r>
              <a:rPr lang="cs-CZ" sz="1700" dirty="0" smtClean="0"/>
              <a:t> skloubení (RC) a </a:t>
            </a:r>
          </a:p>
          <a:p>
            <a:pPr marL="1173480" lvl="2" indent="-533400" fontAlgn="auto">
              <a:spcAft>
                <a:spcPts val="0"/>
              </a:spcAft>
              <a:buClr>
                <a:schemeClr val="accent1">
                  <a:shade val="75000"/>
                </a:schemeClr>
              </a:buClr>
              <a:buFont typeface="Wingdings"/>
              <a:buChar char=""/>
              <a:defRPr/>
            </a:pPr>
            <a:r>
              <a:rPr lang="cs-CZ" sz="1400" dirty="0" err="1" smtClean="0"/>
              <a:t>metatarzofalangeální</a:t>
            </a:r>
            <a:r>
              <a:rPr lang="cs-CZ" sz="1400" dirty="0" smtClean="0"/>
              <a:t> klouby (MTP) na dolních končetinách.</a:t>
            </a:r>
          </a:p>
        </p:txBody>
      </p:sp>
      <p:pic>
        <p:nvPicPr>
          <p:cNvPr id="16387" name="Picture 2"/>
          <p:cNvPicPr>
            <a:picLocks noGrp="1" noChangeAspect="1" noChangeArrowheads="1"/>
          </p:cNvPicPr>
          <p:nvPr>
            <p:ph sz="quarter" idx="2"/>
          </p:nvPr>
        </p:nvPicPr>
        <p:blipFill>
          <a:blip r:embed="rId2" cstate="print"/>
          <a:srcRect/>
          <a:stretch>
            <a:fillRect/>
          </a:stretch>
        </p:blipFill>
        <p:spPr>
          <a:xfrm>
            <a:off x="4270375" y="2481263"/>
            <a:ext cx="3657600" cy="28098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title"/>
          </p:nvPr>
        </p:nvSpPr>
        <p:spPr/>
        <p:txBody>
          <a:bodyPr/>
          <a:lstStyle/>
          <a:p>
            <a:pPr fontAlgn="auto">
              <a:spcAft>
                <a:spcPts val="0"/>
              </a:spcAft>
              <a:defRPr/>
            </a:pPr>
            <a:r>
              <a:rPr lang="cs-CZ" smtClean="0"/>
              <a:t>Projevy RA</a:t>
            </a:r>
          </a:p>
        </p:txBody>
      </p:sp>
      <p:sp>
        <p:nvSpPr>
          <p:cNvPr id="3" name="Zástupný symbol pro obsah 2"/>
          <p:cNvSpPr>
            <a:spLocks noGrp="1"/>
          </p:cNvSpPr>
          <p:nvPr>
            <p:ph sz="quarter" idx="1"/>
          </p:nvPr>
        </p:nvSpPr>
        <p:spPr/>
        <p:txBody>
          <a:bodyPr rtlCol="0">
            <a:normAutofit fontScale="92500" lnSpcReduction="10000"/>
          </a:bodyPr>
          <a:lstStyle/>
          <a:p>
            <a:pPr marL="274320" indent="-274320" fontAlgn="auto">
              <a:spcAft>
                <a:spcPts val="0"/>
              </a:spcAft>
              <a:buFont typeface="Arial" pitchFamily="34" charset="0"/>
              <a:buNone/>
              <a:defRPr/>
            </a:pPr>
            <a:r>
              <a:rPr lang="cs-CZ" b="1" i="1" dirty="0" err="1" smtClean="0"/>
              <a:t>Mimokloubní</a:t>
            </a:r>
            <a:r>
              <a:rPr lang="cs-CZ" b="1" i="1" dirty="0" smtClean="0"/>
              <a:t> postižení:</a:t>
            </a:r>
          </a:p>
          <a:p>
            <a:pPr marL="274320" indent="-274320" fontAlgn="auto">
              <a:spcAft>
                <a:spcPts val="0"/>
              </a:spcAft>
              <a:buFont typeface="Arial" pitchFamily="34" charset="0"/>
              <a:buChar char="•"/>
              <a:defRPr/>
            </a:pPr>
            <a:r>
              <a:rPr lang="cs-CZ" dirty="0" err="1" smtClean="0"/>
              <a:t>Vaskulitis</a:t>
            </a:r>
            <a:r>
              <a:rPr lang="cs-CZ" dirty="0" smtClean="0"/>
              <a:t> </a:t>
            </a:r>
          </a:p>
          <a:p>
            <a:pPr marL="274320" indent="-274320" fontAlgn="auto">
              <a:spcAft>
                <a:spcPts val="0"/>
              </a:spcAft>
              <a:buFont typeface="Arial" pitchFamily="34" charset="0"/>
              <a:buChar char="•"/>
              <a:defRPr/>
            </a:pPr>
            <a:r>
              <a:rPr lang="cs-CZ" dirty="0" smtClean="0"/>
              <a:t>Postižení srdce – nejčastěji </a:t>
            </a:r>
            <a:r>
              <a:rPr lang="cs-CZ" dirty="0" err="1" smtClean="0"/>
              <a:t>perikarditis</a:t>
            </a:r>
            <a:endParaRPr lang="cs-CZ" dirty="0" smtClean="0"/>
          </a:p>
          <a:p>
            <a:pPr marL="274320" indent="-274320" fontAlgn="auto">
              <a:spcAft>
                <a:spcPts val="0"/>
              </a:spcAft>
              <a:buFont typeface="Arial" pitchFamily="34" charset="0"/>
              <a:buChar char="•"/>
              <a:defRPr/>
            </a:pPr>
            <a:r>
              <a:rPr lang="cs-CZ" dirty="0" smtClean="0"/>
              <a:t>Oční postižení – nejčastěji </a:t>
            </a:r>
            <a:r>
              <a:rPr lang="cs-CZ" dirty="0" err="1" smtClean="0"/>
              <a:t>keratokonjunktivitis</a:t>
            </a:r>
            <a:r>
              <a:rPr lang="cs-CZ" dirty="0" smtClean="0"/>
              <a:t> </a:t>
            </a:r>
            <a:r>
              <a:rPr lang="cs-CZ" dirty="0" err="1" smtClean="0"/>
              <a:t>sicca</a:t>
            </a:r>
            <a:endParaRPr lang="cs-CZ" dirty="0" smtClean="0"/>
          </a:p>
          <a:p>
            <a:pPr marL="274320" indent="-274320" fontAlgn="auto">
              <a:spcAft>
                <a:spcPts val="0"/>
              </a:spcAft>
              <a:buFont typeface="Arial" pitchFamily="34" charset="0"/>
              <a:buChar char="•"/>
              <a:defRPr/>
            </a:pPr>
            <a:r>
              <a:rPr lang="cs-CZ" dirty="0" smtClean="0"/>
              <a:t>Plicní postižení </a:t>
            </a:r>
          </a:p>
          <a:p>
            <a:pPr marL="640080" lvl="1" indent="-274320" fontAlgn="auto">
              <a:spcAft>
                <a:spcPts val="0"/>
              </a:spcAft>
              <a:buFont typeface="Arial" pitchFamily="34" charset="0"/>
              <a:buChar char="–"/>
              <a:defRPr/>
            </a:pPr>
            <a:r>
              <a:rPr lang="cs-CZ" dirty="0" smtClean="0"/>
              <a:t>Pleuritidy</a:t>
            </a:r>
          </a:p>
          <a:p>
            <a:pPr marL="640080" lvl="1" indent="-274320" fontAlgn="auto">
              <a:spcAft>
                <a:spcPts val="0"/>
              </a:spcAft>
              <a:buFont typeface="Arial" pitchFamily="34" charset="0"/>
              <a:buChar char="–"/>
              <a:defRPr/>
            </a:pPr>
            <a:r>
              <a:rPr lang="cs-CZ" dirty="0" smtClean="0"/>
              <a:t>Plicní fibrosa</a:t>
            </a:r>
          </a:p>
          <a:p>
            <a:pPr marL="640080" lvl="1" indent="-274320" fontAlgn="auto">
              <a:spcAft>
                <a:spcPts val="0"/>
              </a:spcAft>
              <a:buFont typeface="Arial" pitchFamily="34" charset="0"/>
              <a:buChar char="–"/>
              <a:defRPr/>
            </a:pPr>
            <a:r>
              <a:rPr lang="cs-CZ" dirty="0" smtClean="0"/>
              <a:t>Plicní hypertenze</a:t>
            </a:r>
          </a:p>
          <a:p>
            <a:pPr marL="274320" indent="-274320" fontAlgn="auto">
              <a:spcAft>
                <a:spcPts val="0"/>
              </a:spcAft>
              <a:buFont typeface="Arial" pitchFamily="34" charset="0"/>
              <a:buChar char="•"/>
              <a:defRPr/>
            </a:pPr>
            <a:r>
              <a:rPr lang="cs-CZ" dirty="0" err="1" smtClean="0"/>
              <a:t>Osteoporosis</a:t>
            </a:r>
            <a:endParaRPr lang="cs-CZ" dirty="0" smtClean="0"/>
          </a:p>
          <a:p>
            <a:pPr marL="274320" indent="-274320" fontAlgn="auto">
              <a:spcAft>
                <a:spcPts val="0"/>
              </a:spcAft>
              <a:buFont typeface="Arial" pitchFamily="34" charset="0"/>
              <a:buChar char="•"/>
              <a:defRPr/>
            </a:pPr>
            <a:endParaRPr lang="cs-CZ" dirty="0"/>
          </a:p>
        </p:txBody>
      </p:sp>
      <p:sp>
        <p:nvSpPr>
          <p:cNvPr id="4" name="Zástupný symbol pro obsah 3"/>
          <p:cNvSpPr>
            <a:spLocks noGrp="1"/>
          </p:cNvSpPr>
          <p:nvPr>
            <p:ph sz="quarter" idx="2"/>
          </p:nvPr>
        </p:nvSpPr>
        <p:spPr>
          <a:xfrm>
            <a:off x="4270375" y="1600200"/>
            <a:ext cx="3657600" cy="4572000"/>
          </a:xfrm>
        </p:spPr>
        <p:txBody>
          <a:bodyPr rtlCol="0">
            <a:normAutofit fontScale="92500" lnSpcReduction="10000"/>
          </a:bodyPr>
          <a:lstStyle/>
          <a:p>
            <a:pPr marL="274320" indent="-274320" algn="ctr" fontAlgn="auto">
              <a:spcAft>
                <a:spcPts val="0"/>
              </a:spcAft>
              <a:buFont typeface="Arial" pitchFamily="34" charset="0"/>
              <a:buNone/>
              <a:defRPr/>
            </a:pPr>
            <a:r>
              <a:rPr lang="cs-CZ" b="1" i="1" dirty="0" smtClean="0"/>
              <a:t>Laboratorní nálezy:</a:t>
            </a:r>
          </a:p>
          <a:p>
            <a:pPr marL="274320" indent="-274320" fontAlgn="auto">
              <a:spcAft>
                <a:spcPts val="0"/>
              </a:spcAft>
              <a:buFont typeface="Arial" pitchFamily="34" charset="0"/>
              <a:buChar char="•"/>
              <a:defRPr/>
            </a:pPr>
            <a:r>
              <a:rPr lang="cs-CZ" dirty="0" smtClean="0"/>
              <a:t>Pozitivita </a:t>
            </a:r>
            <a:r>
              <a:rPr lang="cs-CZ" smtClean="0"/>
              <a:t>revmatoidního faktoru RF</a:t>
            </a:r>
            <a:endParaRPr lang="cs-CZ" dirty="0" smtClean="0"/>
          </a:p>
          <a:p>
            <a:pPr marL="274320" indent="-274320" fontAlgn="auto">
              <a:spcAft>
                <a:spcPts val="0"/>
              </a:spcAft>
              <a:buFont typeface="Arial" pitchFamily="34" charset="0"/>
              <a:buChar char="•"/>
              <a:defRPr/>
            </a:pPr>
            <a:r>
              <a:rPr lang="cs-CZ" dirty="0" smtClean="0"/>
              <a:t>Anémie – typu anémie chronických chorob</a:t>
            </a:r>
          </a:p>
          <a:p>
            <a:pPr marL="274320" indent="-274320" fontAlgn="auto">
              <a:spcAft>
                <a:spcPts val="0"/>
              </a:spcAft>
              <a:buFont typeface="Arial" pitchFamily="34" charset="0"/>
              <a:buChar char="•"/>
              <a:defRPr/>
            </a:pPr>
            <a:r>
              <a:rPr lang="cs-CZ" dirty="0" smtClean="0"/>
              <a:t>Zánětlivé parametry: CRP, FW, </a:t>
            </a:r>
            <a:r>
              <a:rPr lang="cs-CZ" dirty="0" err="1" smtClean="0"/>
              <a:t>leukocytosis</a:t>
            </a:r>
            <a:endParaRPr lang="cs-CZ" dirty="0" smtClean="0"/>
          </a:p>
          <a:p>
            <a:pPr marL="274320" indent="-274320" fontAlgn="auto">
              <a:spcAft>
                <a:spcPts val="0"/>
              </a:spcAft>
              <a:buFont typeface="Arial" pitchFamily="34" charset="0"/>
              <a:buChar char="•"/>
              <a:defRPr/>
            </a:pPr>
            <a:r>
              <a:rPr lang="cs-CZ" dirty="0" smtClean="0"/>
              <a:t>Citrulinové protilátky (mají vyšší senzitivitu i specificitu než RF)</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normAutofit fontScale="90000"/>
          </a:bodyPr>
          <a:lstStyle/>
          <a:p>
            <a:pPr fontAlgn="auto">
              <a:spcAft>
                <a:spcPts val="0"/>
              </a:spcAft>
              <a:defRPr/>
            </a:pPr>
            <a:r>
              <a:rPr lang="cs-CZ" sz="3200" smtClean="0">
                <a:latin typeface="Arial" charset="0"/>
              </a:rPr>
              <a:t>Kritéria RA: alespoň 4 kritéria, přičemž 1-4 musí trvat nejméně 6 týdnů.</a:t>
            </a:r>
          </a:p>
        </p:txBody>
      </p:sp>
      <p:sp>
        <p:nvSpPr>
          <p:cNvPr id="18434" name="Rectangle 3"/>
          <p:cNvSpPr>
            <a:spLocks noGrp="1"/>
          </p:cNvSpPr>
          <p:nvPr>
            <p:ph sz="quarter" idx="1"/>
          </p:nvPr>
        </p:nvSpPr>
        <p:spPr>
          <a:xfrm>
            <a:off x="457200" y="1600200"/>
            <a:ext cx="7467600" cy="4873625"/>
          </a:xfrm>
        </p:spPr>
        <p:txBody>
          <a:bodyPr>
            <a:normAutofit fontScale="92500"/>
          </a:bodyPr>
          <a:lstStyle/>
          <a:p>
            <a:pPr marL="274320" indent="-274320" fontAlgn="auto">
              <a:lnSpc>
                <a:spcPct val="80000"/>
              </a:lnSpc>
              <a:spcAft>
                <a:spcPts val="0"/>
              </a:spcAft>
              <a:buFont typeface="Wingdings"/>
              <a:buChar char=""/>
              <a:defRPr/>
            </a:pPr>
            <a:endParaRPr lang="cs-CZ" sz="2000" smtClean="0">
              <a:latin typeface="Arial" charset="0"/>
            </a:endParaRPr>
          </a:p>
          <a:p>
            <a:pPr marL="274320" indent="-274320" fontAlgn="auto">
              <a:lnSpc>
                <a:spcPct val="80000"/>
              </a:lnSpc>
              <a:spcAft>
                <a:spcPts val="0"/>
              </a:spcAft>
              <a:buFont typeface="Wingdings"/>
              <a:buChar char=""/>
              <a:defRPr/>
            </a:pPr>
            <a:r>
              <a:rPr lang="cs-CZ" sz="2000" b="1" i="1" smtClean="0">
                <a:latin typeface="Arial" charset="0"/>
              </a:rPr>
              <a:t>1. ranní ztuhlost :</a:t>
            </a:r>
            <a:r>
              <a:rPr lang="cs-CZ" sz="2000" smtClean="0">
                <a:latin typeface="Arial" charset="0"/>
              </a:rPr>
              <a:t> Ranní ztuhlost kloubů trvající nejméně 1 hod.</a:t>
            </a:r>
          </a:p>
          <a:p>
            <a:pPr marL="274320" indent="-274320" fontAlgn="auto">
              <a:lnSpc>
                <a:spcPct val="80000"/>
              </a:lnSpc>
              <a:spcAft>
                <a:spcPts val="0"/>
              </a:spcAft>
              <a:buFont typeface="Wingdings"/>
              <a:buChar char=""/>
              <a:defRPr/>
            </a:pPr>
            <a:r>
              <a:rPr lang="cs-CZ" sz="2000" b="1" i="1" smtClean="0">
                <a:latin typeface="Arial" charset="0"/>
              </a:rPr>
              <a:t>2. artritida tří nebo více kloubních skupin :</a:t>
            </a:r>
            <a:r>
              <a:rPr lang="cs-CZ" sz="2000" smtClean="0">
                <a:latin typeface="Arial" charset="0"/>
              </a:rPr>
              <a:t> Nejméně 3 ze 14 kloubních oblastí (PIP, MCP, RC, loket, koleno, kotník, MT klouby) mají současně otok nebo výpotek pozorovaný lékařem.</a:t>
            </a:r>
          </a:p>
          <a:p>
            <a:pPr marL="274320" indent="-274320" fontAlgn="auto">
              <a:lnSpc>
                <a:spcPct val="80000"/>
              </a:lnSpc>
              <a:spcAft>
                <a:spcPts val="0"/>
              </a:spcAft>
              <a:buFont typeface="Wingdings"/>
              <a:buChar char=""/>
              <a:defRPr/>
            </a:pPr>
            <a:r>
              <a:rPr lang="cs-CZ" sz="2000" b="1" i="1" smtClean="0">
                <a:latin typeface="Arial" charset="0"/>
              </a:rPr>
              <a:t>3. artritida kloubů:</a:t>
            </a:r>
            <a:r>
              <a:rPr lang="cs-CZ" sz="2000" smtClean="0">
                <a:latin typeface="Arial" charset="0"/>
              </a:rPr>
              <a:t> Alespoň jedna oblast je oteklá - RC, MCP, PIP.</a:t>
            </a:r>
          </a:p>
          <a:p>
            <a:pPr marL="274320" indent="-274320" fontAlgn="auto">
              <a:lnSpc>
                <a:spcPct val="80000"/>
              </a:lnSpc>
              <a:spcAft>
                <a:spcPts val="0"/>
              </a:spcAft>
              <a:buFont typeface="Wingdings"/>
              <a:buChar char=""/>
              <a:defRPr/>
            </a:pPr>
            <a:r>
              <a:rPr lang="cs-CZ" sz="2000" b="1" i="1" smtClean="0">
                <a:latin typeface="Arial" charset="0"/>
              </a:rPr>
              <a:t>4. symetrická artritida:</a:t>
            </a:r>
            <a:r>
              <a:rPr lang="cs-CZ" sz="2000" smtClean="0">
                <a:latin typeface="Arial" charset="0"/>
              </a:rPr>
              <a:t> Současné postižení stejných kloubních oblasti na obou polovinách těla.</a:t>
            </a:r>
          </a:p>
          <a:p>
            <a:pPr marL="274320" indent="-274320" fontAlgn="auto">
              <a:lnSpc>
                <a:spcPct val="80000"/>
              </a:lnSpc>
              <a:spcAft>
                <a:spcPts val="0"/>
              </a:spcAft>
              <a:buFont typeface="Wingdings"/>
              <a:buChar char=""/>
              <a:defRPr/>
            </a:pPr>
            <a:r>
              <a:rPr lang="cs-CZ" sz="2000" b="1" i="1" smtClean="0">
                <a:latin typeface="Arial" charset="0"/>
              </a:rPr>
              <a:t>5. revmatoidní uzly:</a:t>
            </a:r>
            <a:r>
              <a:rPr lang="cs-CZ" sz="2000" smtClean="0">
                <a:latin typeface="Arial" charset="0"/>
              </a:rPr>
              <a:t> Podkožní uzly nad kostními prominencemi nebo extenzorovými plochami kolem kloubů pozorované lékařem.</a:t>
            </a:r>
          </a:p>
          <a:p>
            <a:pPr marL="274320" indent="-274320" fontAlgn="auto">
              <a:lnSpc>
                <a:spcPct val="80000"/>
              </a:lnSpc>
              <a:spcAft>
                <a:spcPts val="0"/>
              </a:spcAft>
              <a:buFont typeface="Wingdings"/>
              <a:buChar char=""/>
              <a:defRPr/>
            </a:pPr>
            <a:r>
              <a:rPr lang="cs-CZ" sz="2000" b="1" i="1" smtClean="0">
                <a:latin typeface="Arial" charset="0"/>
              </a:rPr>
              <a:t>6. pozitivní sérový revmatoidní faktor	:</a:t>
            </a:r>
            <a:r>
              <a:rPr lang="cs-CZ" sz="2000" smtClean="0">
                <a:latin typeface="Arial" charset="0"/>
              </a:rPr>
              <a:t> Průkaz jakoukoliv metodou, jejíž výsledky nejsou pozitivní u více než 5 % populace.</a:t>
            </a:r>
          </a:p>
          <a:p>
            <a:pPr marL="274320" indent="-274320" fontAlgn="auto">
              <a:lnSpc>
                <a:spcPct val="80000"/>
              </a:lnSpc>
              <a:spcAft>
                <a:spcPts val="0"/>
              </a:spcAft>
              <a:buFont typeface="Wingdings"/>
              <a:buChar char=""/>
              <a:defRPr/>
            </a:pPr>
            <a:r>
              <a:rPr lang="cs-CZ" sz="2000" b="1" i="1" smtClean="0">
                <a:latin typeface="Arial" charset="0"/>
              </a:rPr>
              <a:t>7. rentgenové změny:</a:t>
            </a:r>
            <a:r>
              <a:rPr lang="cs-CZ" sz="2000" smtClean="0">
                <a:latin typeface="Arial" charset="0"/>
              </a:rPr>
              <a:t> TG změny typické pro RA na zadopředním snímku ruky a zápěstí, který musí obsahovat eroze nebo dekalcinace v postižených kloubech nebo blízko nich.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fontAlgn="auto">
              <a:spcAft>
                <a:spcPts val="0"/>
              </a:spcAft>
              <a:defRPr/>
            </a:pPr>
            <a:r>
              <a:rPr lang="cs-CZ" smtClean="0"/>
              <a:t>Stadia RA</a:t>
            </a:r>
          </a:p>
        </p:txBody>
      </p:sp>
      <p:sp>
        <p:nvSpPr>
          <p:cNvPr id="19458" name="Rectangle 3"/>
          <p:cNvSpPr>
            <a:spLocks noGrp="1"/>
          </p:cNvSpPr>
          <p:nvPr>
            <p:ph sz="quarter" idx="1"/>
          </p:nvPr>
        </p:nvSpPr>
        <p:spPr>
          <a:xfrm>
            <a:off x="428596" y="1984375"/>
            <a:ext cx="4400552" cy="4873625"/>
          </a:xfrm>
        </p:spPr>
        <p:txBody>
          <a:bodyPr>
            <a:normAutofit/>
          </a:bodyPr>
          <a:lstStyle/>
          <a:p>
            <a:pPr>
              <a:lnSpc>
                <a:spcPct val="90000"/>
              </a:lnSpc>
            </a:pPr>
            <a:r>
              <a:rPr lang="cs-CZ" sz="1800" b="1" i="1" smtClean="0"/>
              <a:t>Stadium I:</a:t>
            </a:r>
            <a:r>
              <a:rPr lang="cs-CZ" sz="1800" smtClean="0"/>
              <a:t> Změny pouze v měkkých částech, žádné RTG destrukce, může být periatrikulární poróza</a:t>
            </a:r>
          </a:p>
          <a:p>
            <a:pPr>
              <a:lnSpc>
                <a:spcPct val="90000"/>
              </a:lnSpc>
            </a:pPr>
            <a:r>
              <a:rPr lang="cs-CZ" sz="1800" b="1" i="1" smtClean="0"/>
              <a:t>Stadium II:</a:t>
            </a:r>
            <a:r>
              <a:rPr lang="cs-CZ" sz="1800" smtClean="0"/>
              <a:t> Osteoporóza, mírné známky destrukce, žádné deformity, může být pohybové omezení, svalová atrofie, uzly, tendovaginitidy</a:t>
            </a:r>
          </a:p>
          <a:p>
            <a:pPr>
              <a:lnSpc>
                <a:spcPct val="90000"/>
              </a:lnSpc>
            </a:pPr>
            <a:r>
              <a:rPr lang="cs-CZ" sz="1800" b="1" i="1" smtClean="0"/>
              <a:t>Stadium III: </a:t>
            </a:r>
            <a:r>
              <a:rPr lang="cs-CZ" sz="1800" smtClean="0"/>
              <a:t>Destrukce chrupavky a kosti, deformity, rozsáhlé svalové atrofie, mimokloubní změny</a:t>
            </a:r>
          </a:p>
          <a:p>
            <a:pPr>
              <a:lnSpc>
                <a:spcPct val="90000"/>
              </a:lnSpc>
            </a:pPr>
            <a:r>
              <a:rPr lang="cs-CZ" sz="1800" b="1" i="1" smtClean="0"/>
              <a:t>Stadium IV: </a:t>
            </a:r>
            <a:r>
              <a:rPr lang="cs-CZ" sz="1800" smtClean="0"/>
              <a:t>Kromě změn předcházejících stadií přítomnost fibrózní či kostěné ankylózy</a:t>
            </a:r>
          </a:p>
        </p:txBody>
      </p:sp>
      <p:pic>
        <p:nvPicPr>
          <p:cNvPr id="19461" name="Picture 5"/>
          <p:cNvPicPr>
            <a:picLocks noChangeAspect="1" noChangeArrowheads="1"/>
          </p:cNvPicPr>
          <p:nvPr>
            <p:ph type="body" sz="half" idx="4294967295"/>
          </p:nvPr>
        </p:nvPicPr>
        <p:blipFill>
          <a:blip r:embed="rId2" cstate="print"/>
          <a:srcRect/>
          <a:stretch>
            <a:fillRect/>
          </a:stretch>
        </p:blipFill>
        <p:spPr>
          <a:xfrm>
            <a:off x="4929190" y="500042"/>
            <a:ext cx="3657600" cy="48736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pPr fontAlgn="auto">
              <a:spcAft>
                <a:spcPts val="0"/>
              </a:spcAft>
              <a:defRPr/>
            </a:pPr>
            <a:r>
              <a:rPr lang="cs-CZ" smtClean="0"/>
              <a:t>Terapie</a:t>
            </a:r>
          </a:p>
        </p:txBody>
      </p:sp>
      <p:sp>
        <p:nvSpPr>
          <p:cNvPr id="20482" name="Rectangle 3"/>
          <p:cNvSpPr>
            <a:spLocks noGrp="1"/>
          </p:cNvSpPr>
          <p:nvPr>
            <p:ph sz="quarter" idx="1"/>
          </p:nvPr>
        </p:nvSpPr>
        <p:spPr>
          <a:xfrm>
            <a:off x="457200" y="1600200"/>
            <a:ext cx="7467600" cy="4873625"/>
          </a:xfrm>
        </p:spPr>
        <p:txBody>
          <a:bodyPr>
            <a:normAutofit lnSpcReduction="10000"/>
          </a:bodyPr>
          <a:lstStyle/>
          <a:p>
            <a:pPr marL="274320" indent="-274320" fontAlgn="auto">
              <a:lnSpc>
                <a:spcPct val="80000"/>
              </a:lnSpc>
              <a:spcAft>
                <a:spcPts val="0"/>
              </a:spcAft>
              <a:buFont typeface="Wingdings"/>
              <a:buChar char=""/>
              <a:defRPr/>
            </a:pPr>
            <a:r>
              <a:rPr lang="cs-CZ" sz="1600" b="1" i="1" smtClean="0"/>
              <a:t>Nesteroidní antiflogistika:</a:t>
            </a:r>
            <a:r>
              <a:rPr lang="cs-CZ" sz="1600" smtClean="0"/>
              <a:t> ibuprofen, diclofenac, nimesulid, indometacin, naproxen, nabumeton, piroxikam a další </a:t>
            </a:r>
          </a:p>
          <a:p>
            <a:pPr marL="274320" indent="-274320" fontAlgn="auto">
              <a:lnSpc>
                <a:spcPct val="80000"/>
              </a:lnSpc>
              <a:spcAft>
                <a:spcPts val="0"/>
              </a:spcAft>
              <a:buFont typeface="Wingdings"/>
              <a:buChar char=""/>
              <a:defRPr/>
            </a:pPr>
            <a:r>
              <a:rPr lang="cs-CZ" sz="1600" b="1" i="1" smtClean="0"/>
              <a:t>Preferenční COX-2 NSA</a:t>
            </a:r>
            <a:r>
              <a:rPr lang="cs-CZ" sz="1600" smtClean="0"/>
              <a:t> meloxikam, nimesulid</a:t>
            </a:r>
          </a:p>
          <a:p>
            <a:pPr marL="274320" indent="-274320" fontAlgn="auto">
              <a:lnSpc>
                <a:spcPct val="80000"/>
              </a:lnSpc>
              <a:spcAft>
                <a:spcPts val="0"/>
              </a:spcAft>
              <a:buFont typeface="Wingdings"/>
              <a:buChar char=""/>
              <a:defRPr/>
            </a:pPr>
            <a:r>
              <a:rPr lang="cs-CZ" sz="1600" b="1" i="1" smtClean="0"/>
              <a:t>Antimalarika:</a:t>
            </a:r>
            <a:r>
              <a:rPr lang="cs-CZ" sz="1600" smtClean="0"/>
              <a:t> hydrochlorochin (Plaquenil) </a:t>
            </a:r>
          </a:p>
          <a:p>
            <a:pPr marL="274320" indent="-274320" fontAlgn="auto">
              <a:lnSpc>
                <a:spcPct val="80000"/>
              </a:lnSpc>
              <a:spcAft>
                <a:spcPts val="0"/>
              </a:spcAft>
              <a:buFont typeface="Wingdings"/>
              <a:buChar char=""/>
              <a:defRPr/>
            </a:pPr>
            <a:r>
              <a:rPr lang="cs-CZ" sz="1600" b="1" i="1" smtClean="0"/>
              <a:t>Sulfasalazin</a:t>
            </a:r>
            <a:r>
              <a:rPr lang="cs-CZ" sz="1600" smtClean="0"/>
              <a:t>  Sloučenina sulfapyridinu a 5-aminosalicylové kyseliny (Salazopyrin, Sulfasalazin) </a:t>
            </a:r>
          </a:p>
          <a:p>
            <a:pPr marL="274320" indent="-274320" fontAlgn="auto">
              <a:lnSpc>
                <a:spcPct val="80000"/>
              </a:lnSpc>
              <a:spcAft>
                <a:spcPts val="0"/>
              </a:spcAft>
              <a:buFont typeface="Wingdings"/>
              <a:buChar char=""/>
              <a:defRPr/>
            </a:pPr>
            <a:r>
              <a:rPr lang="cs-CZ" sz="1600" b="1" i="1" smtClean="0"/>
              <a:t>Methotrexát:</a:t>
            </a:r>
            <a:r>
              <a:rPr lang="cs-CZ" sz="1600" smtClean="0"/>
              <a:t> Antimetabolit kyseliny listové, dávka 7,5-25 mg 1×týdně </a:t>
            </a:r>
          </a:p>
          <a:p>
            <a:pPr marL="274320" indent="-274320" fontAlgn="auto">
              <a:lnSpc>
                <a:spcPct val="80000"/>
              </a:lnSpc>
              <a:spcAft>
                <a:spcPts val="0"/>
              </a:spcAft>
              <a:buFont typeface="Wingdings"/>
              <a:buChar char=""/>
              <a:defRPr/>
            </a:pPr>
            <a:r>
              <a:rPr lang="cs-CZ" sz="1600" b="1" i="1" smtClean="0"/>
              <a:t>Leflunomid (Arava)</a:t>
            </a:r>
            <a:r>
              <a:rPr lang="cs-CZ" sz="1600" smtClean="0"/>
              <a:t> dávka 20 mg / den</a:t>
            </a:r>
          </a:p>
          <a:p>
            <a:pPr marL="274320" indent="-274320" fontAlgn="auto">
              <a:lnSpc>
                <a:spcPct val="80000"/>
              </a:lnSpc>
              <a:spcAft>
                <a:spcPts val="0"/>
              </a:spcAft>
              <a:buFont typeface="Wingdings"/>
              <a:buChar char=""/>
              <a:defRPr/>
            </a:pPr>
            <a:r>
              <a:rPr lang="cs-CZ" sz="1600" b="1" i="1" smtClean="0"/>
              <a:t>Sloučeniny zlata</a:t>
            </a:r>
            <a:r>
              <a:rPr lang="cs-CZ" sz="1600" smtClean="0"/>
              <a:t> Sodná sůl kyseliny aurothiojablečné (Tauredon)</a:t>
            </a:r>
          </a:p>
          <a:p>
            <a:pPr marL="274320" indent="-274320" fontAlgn="auto">
              <a:lnSpc>
                <a:spcPct val="80000"/>
              </a:lnSpc>
              <a:spcAft>
                <a:spcPts val="0"/>
              </a:spcAft>
              <a:buFont typeface="Wingdings"/>
              <a:buChar char=""/>
              <a:defRPr/>
            </a:pPr>
            <a:r>
              <a:rPr lang="cs-CZ" sz="1600" b="1" i="1" smtClean="0"/>
              <a:t>Imunosupresiva</a:t>
            </a:r>
            <a:r>
              <a:rPr lang="cs-CZ" sz="1600" smtClean="0"/>
              <a:t> Cyklosporin A, Azathioprin(Imuran), Cyklofosfamid, Kortikosteroidy</a:t>
            </a:r>
          </a:p>
          <a:p>
            <a:pPr marL="274320" indent="-274320" fontAlgn="auto">
              <a:lnSpc>
                <a:spcPct val="80000"/>
              </a:lnSpc>
              <a:spcAft>
                <a:spcPts val="0"/>
              </a:spcAft>
              <a:buFont typeface="Wingdings"/>
              <a:buChar char=""/>
              <a:defRPr/>
            </a:pPr>
            <a:r>
              <a:rPr lang="cs-CZ" sz="1600" smtClean="0"/>
              <a:t>Intraartikulární léčba - depotní formy kortikosteroidů aplikovány do aktivních kloubů s projevy synovitidy. Lokální protizánětlivý efekt je přechodný, nicméně vede ke zlepšení symptomů i laboratorních parametrů. Opakované aplikace i. a. ale vedou k projevům katabolismu chrupavky a lokální destrukci.</a:t>
            </a:r>
          </a:p>
          <a:p>
            <a:pPr marL="274320" indent="-274320" fontAlgn="auto">
              <a:lnSpc>
                <a:spcPct val="80000"/>
              </a:lnSpc>
              <a:spcAft>
                <a:spcPts val="0"/>
              </a:spcAft>
              <a:buFont typeface="Wingdings"/>
              <a:buChar char=""/>
              <a:defRPr/>
            </a:pPr>
            <a:r>
              <a:rPr lang="cs-CZ" sz="1600" b="1" i="1" smtClean="0"/>
              <a:t>Radiační synovektomie</a:t>
            </a:r>
            <a:r>
              <a:rPr lang="cs-CZ" sz="1600" smtClean="0"/>
              <a:t> - aplikace radioaktivního izotopu ytria vede k nekróze synoviální výstelky a potlačení zánětlivých projevů. </a:t>
            </a:r>
          </a:p>
          <a:p>
            <a:pPr marL="274320" indent="-274320" fontAlgn="auto">
              <a:lnSpc>
                <a:spcPct val="80000"/>
              </a:lnSpc>
              <a:spcAft>
                <a:spcPts val="0"/>
              </a:spcAft>
              <a:buFont typeface="Wingdings"/>
              <a:buChar char=""/>
              <a:defRPr/>
            </a:pPr>
            <a:r>
              <a:rPr lang="cs-CZ" sz="1600" b="1" i="1" smtClean="0"/>
              <a:t>Biologická terapie:</a:t>
            </a:r>
            <a:r>
              <a:rPr lang="cs-CZ" sz="1600" smtClean="0"/>
              <a:t>  Blokáda TNF-alfa je možná dvěma způsoby - monoklonální protilátkou proti TNF-alfa nebo podáním solubilního receptoru.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normAutofit fontScale="90000"/>
          </a:bodyPr>
          <a:lstStyle/>
          <a:p>
            <a:pPr fontAlgn="auto">
              <a:spcAft>
                <a:spcPts val="0"/>
              </a:spcAft>
              <a:defRPr/>
            </a:pPr>
            <a:r>
              <a:rPr lang="cs-CZ" sz="4000" smtClean="0"/>
              <a:t>Ankylosující spondylitis = Bechtěrevova choroba </a:t>
            </a:r>
          </a:p>
        </p:txBody>
      </p:sp>
      <p:sp>
        <p:nvSpPr>
          <p:cNvPr id="21506" name="Rectangle 3"/>
          <p:cNvSpPr>
            <a:spLocks noGrp="1"/>
          </p:cNvSpPr>
          <p:nvPr>
            <p:ph sz="half" idx="1"/>
          </p:nvPr>
        </p:nvSpPr>
        <p:spPr>
          <a:xfrm>
            <a:off x="457200" y="1600200"/>
            <a:ext cx="3657600" cy="4873625"/>
          </a:xfrm>
        </p:spPr>
        <p:txBody>
          <a:bodyPr/>
          <a:lstStyle/>
          <a:p>
            <a:r>
              <a:rPr lang="cs-CZ" smtClean="0"/>
              <a:t>Chronické zánětlivé onemocnění postihující páteř (může postihovat i kořenové klouby)</a:t>
            </a:r>
          </a:p>
          <a:p>
            <a:r>
              <a:rPr lang="cs-CZ" smtClean="0"/>
              <a:t>Prevalence se odhaduje na 0.2-0.9% populace</a:t>
            </a:r>
          </a:p>
          <a:p>
            <a:r>
              <a:rPr lang="cs-CZ" smtClean="0"/>
              <a:t>Častěji jsou postižení muži</a:t>
            </a:r>
          </a:p>
          <a:p>
            <a:r>
              <a:rPr lang="cs-CZ" smtClean="0"/>
              <a:t>Je těsná asociace s HLA B27 s pozitivitou 90-95% postižených</a:t>
            </a:r>
          </a:p>
        </p:txBody>
      </p:sp>
      <p:pic>
        <p:nvPicPr>
          <p:cNvPr id="21508" name="Picture 4"/>
          <p:cNvPicPr>
            <a:picLocks noChangeAspect="1" noChangeArrowheads="1"/>
          </p:cNvPicPr>
          <p:nvPr>
            <p:ph type="body" sz="half" idx="4294967295"/>
          </p:nvPr>
        </p:nvPicPr>
        <p:blipFill>
          <a:blip r:embed="rId2" cstate="print"/>
          <a:srcRect/>
          <a:stretch>
            <a:fillRect/>
          </a:stretch>
        </p:blipFill>
        <p:spPr>
          <a:xfrm>
            <a:off x="4267200" y="1600200"/>
            <a:ext cx="3657600" cy="48736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fontAlgn="auto">
              <a:spcAft>
                <a:spcPts val="0"/>
              </a:spcAft>
              <a:defRPr/>
            </a:pPr>
            <a:r>
              <a:rPr lang="cs-CZ" smtClean="0"/>
              <a:t>Klinický obraz </a:t>
            </a:r>
          </a:p>
        </p:txBody>
      </p:sp>
      <p:sp>
        <p:nvSpPr>
          <p:cNvPr id="22530" name="Rectangle 3"/>
          <p:cNvSpPr>
            <a:spLocks noGrp="1"/>
          </p:cNvSpPr>
          <p:nvPr>
            <p:ph sz="quarter" idx="1"/>
          </p:nvPr>
        </p:nvSpPr>
        <p:spPr>
          <a:xfrm>
            <a:off x="457200" y="1600200"/>
            <a:ext cx="7467600" cy="4873625"/>
          </a:xfrm>
        </p:spPr>
        <p:txBody>
          <a:bodyPr/>
          <a:lstStyle/>
          <a:p>
            <a:pPr>
              <a:lnSpc>
                <a:spcPct val="90000"/>
              </a:lnSpc>
            </a:pPr>
            <a:r>
              <a:rPr lang="cs-CZ" smtClean="0"/>
              <a:t>Onemocnění začíná v mladém věku 20-30let</a:t>
            </a:r>
          </a:p>
          <a:p>
            <a:pPr>
              <a:lnSpc>
                <a:spcPct val="90000"/>
              </a:lnSpc>
            </a:pPr>
            <a:r>
              <a:rPr lang="cs-CZ" smtClean="0"/>
              <a:t>Dochází k postupnému tuhnutí páteře </a:t>
            </a:r>
          </a:p>
          <a:p>
            <a:pPr>
              <a:lnSpc>
                <a:spcPct val="90000"/>
              </a:lnSpc>
            </a:pPr>
            <a:r>
              <a:rPr lang="cs-CZ" smtClean="0"/>
              <a:t>Rtg vznik obrazu bambusové tyče</a:t>
            </a:r>
          </a:p>
          <a:p>
            <a:pPr>
              <a:lnSpc>
                <a:spcPct val="90000"/>
              </a:lnSpc>
            </a:pPr>
            <a:r>
              <a:rPr lang="cs-CZ" smtClean="0"/>
              <a:t>Mimokloubní postižení: </a:t>
            </a:r>
          </a:p>
          <a:p>
            <a:pPr>
              <a:lnSpc>
                <a:spcPct val="90000"/>
              </a:lnSpc>
            </a:pPr>
            <a:r>
              <a:rPr lang="cs-CZ" smtClean="0"/>
              <a:t>postižení oka - uveitis</a:t>
            </a:r>
          </a:p>
          <a:p>
            <a:pPr>
              <a:lnSpc>
                <a:spcPct val="90000"/>
              </a:lnSpc>
            </a:pPr>
            <a:r>
              <a:rPr lang="cs-CZ" smtClean="0"/>
              <a:t>postižení srdce - perikarditis, aortitis, valvulitis aortální chlopně</a:t>
            </a:r>
          </a:p>
          <a:p>
            <a:pPr>
              <a:lnSpc>
                <a:spcPct val="90000"/>
              </a:lnSpc>
            </a:pPr>
            <a:r>
              <a:rPr lang="cs-CZ" smtClean="0"/>
              <a:t>postižení plic - plicní fibróza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406</TotalTime>
  <Words>1609</Words>
  <Application>Microsoft Office PowerPoint</Application>
  <PresentationFormat>Předvádění na obrazovce (4:3)</PresentationFormat>
  <Paragraphs>214</Paragraphs>
  <Slides>29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Century Schoolbook</vt:lpstr>
      <vt:lpstr>Wingdings</vt:lpstr>
      <vt:lpstr>Wingdings 2</vt:lpstr>
      <vt:lpstr>Calibri</vt:lpstr>
      <vt:lpstr>Arkýř</vt:lpstr>
      <vt:lpstr>Revmatologie</vt:lpstr>
      <vt:lpstr>Revmatoidní arthritis RA</vt:lpstr>
      <vt:lpstr>Klinický obraz</vt:lpstr>
      <vt:lpstr>Projevy RA</vt:lpstr>
      <vt:lpstr>Kritéria RA: alespoň 4 kritéria, přičemž 1-4 musí trvat nejméně 6 týdnů.</vt:lpstr>
      <vt:lpstr>Stadia RA</vt:lpstr>
      <vt:lpstr>Terapie</vt:lpstr>
      <vt:lpstr>Ankylosující spondylitis = Bechtěrevova choroba </vt:lpstr>
      <vt:lpstr>Klinický obraz </vt:lpstr>
      <vt:lpstr>Osteoarthrosis</vt:lpstr>
      <vt:lpstr>Lokalizace osteoartrosis</vt:lpstr>
      <vt:lpstr>Systémový lupus erythematodes </vt:lpstr>
      <vt:lpstr>Klinické projevy</vt:lpstr>
      <vt:lpstr>Stanovení diagnózy:  4 nebo více z  klasifikačních kriterií American College of Revmatology </vt:lpstr>
      <vt:lpstr>Terapie</vt:lpstr>
      <vt:lpstr>Systémová sklerodermie</vt:lpstr>
      <vt:lpstr>Klinické projevy </vt:lpstr>
      <vt:lpstr>Snímek 18</vt:lpstr>
      <vt:lpstr>Psoriatická arthropathie</vt:lpstr>
      <vt:lpstr>Lymeská nemoc</vt:lpstr>
      <vt:lpstr>Stádia Lymeské nemoci</vt:lpstr>
      <vt:lpstr>Terapie </vt:lpstr>
      <vt:lpstr>Revmatická horečka</vt:lpstr>
      <vt:lpstr>Klinické projevy</vt:lpstr>
      <vt:lpstr>Kriteria podle Jonesové: </vt:lpstr>
      <vt:lpstr>Terapie</vt:lpstr>
      <vt:lpstr>Dnavá arthritis </vt:lpstr>
      <vt:lpstr>Klinické projevy</vt:lpstr>
      <vt:lpstr>Polymyalgia revmatica, arteritis temporalis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Revmatologie</dc:title>
  <dc:creator>Robert</dc:creator>
  <cp:lastModifiedBy>Robert</cp:lastModifiedBy>
  <cp:revision>22</cp:revision>
  <dcterms:created xsi:type="dcterms:W3CDTF">2010-03-27T10:08:39Z</dcterms:created>
  <dcterms:modified xsi:type="dcterms:W3CDTF">2010-03-29T07:34:46Z</dcterms:modified>
</cp:coreProperties>
</file>