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304" r:id="rId4"/>
    <p:sldId id="305" r:id="rId5"/>
    <p:sldId id="324" r:id="rId6"/>
    <p:sldId id="306" r:id="rId7"/>
    <p:sldId id="307" r:id="rId8"/>
    <p:sldId id="259" r:id="rId9"/>
    <p:sldId id="793" r:id="rId10"/>
    <p:sldId id="260" r:id="rId11"/>
    <p:sldId id="308" r:id="rId12"/>
    <p:sldId id="822" r:id="rId13"/>
    <p:sldId id="311" r:id="rId14"/>
    <p:sldId id="309" r:id="rId15"/>
    <p:sldId id="738" r:id="rId16"/>
    <p:sldId id="800" r:id="rId17"/>
    <p:sldId id="801" r:id="rId18"/>
    <p:sldId id="818" r:id="rId19"/>
    <p:sldId id="819" r:id="rId20"/>
    <p:sldId id="803" r:id="rId21"/>
    <p:sldId id="804" r:id="rId22"/>
    <p:sldId id="805" r:id="rId23"/>
    <p:sldId id="806" r:id="rId24"/>
    <p:sldId id="807" r:id="rId25"/>
    <p:sldId id="808" r:id="rId26"/>
    <p:sldId id="797" r:id="rId27"/>
    <p:sldId id="796" r:id="rId28"/>
    <p:sldId id="809" r:id="rId29"/>
    <p:sldId id="799" r:id="rId30"/>
    <p:sldId id="821" r:id="rId31"/>
    <p:sldId id="811" r:id="rId32"/>
    <p:sldId id="820" r:id="rId33"/>
    <p:sldId id="812" r:id="rId34"/>
    <p:sldId id="813" r:id="rId35"/>
    <p:sldId id="823" r:id="rId36"/>
    <p:sldId id="815" r:id="rId37"/>
    <p:sldId id="816" r:id="rId38"/>
    <p:sldId id="817" r:id="rId39"/>
    <p:sldId id="301" r:id="rId40"/>
  </p:sldIdLst>
  <p:sldSz cx="12192000" cy="6858000"/>
  <p:notesSz cx="6865938" cy="99964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2" roundtripDataSignature="AMtx7miUD7xCa6SyankUBMS5VLgdWL0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7"/>
    <p:restoredTop sz="94582"/>
  </p:normalViewPr>
  <p:slideViewPr>
    <p:cSldViewPr snapToGrid="0">
      <p:cViewPr varScale="1">
        <p:scale>
          <a:sx n="120" d="100"/>
          <a:sy n="120" d="100"/>
        </p:scale>
        <p:origin x="264" y="176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9109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441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3684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587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94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494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533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2155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480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82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097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6947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512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130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227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508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375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0671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848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31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91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404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359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7401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58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553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1113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6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712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MU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8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6922" y="397746"/>
            <a:ext cx="1247372" cy="124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Two Conten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body" idx="2"/>
          </p:nvPr>
        </p:nvSpPr>
        <p:spPr>
          <a:xfrm>
            <a:off x="6172199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49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1"/>
          </p:nvPr>
        </p:nvSpPr>
        <p:spPr>
          <a:xfrm>
            <a:off x="5183188" y="1524519"/>
            <a:ext cx="6542086" cy="436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‒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2"/>
          </p:nvPr>
        </p:nvSpPr>
        <p:spPr>
          <a:xfrm>
            <a:off x="466726" y="1523999"/>
            <a:ext cx="4305300" cy="434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21A9C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9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2">
  <p:cSld name="Image MU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noFill/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" y="0"/>
            <a:ext cx="12191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1"/>
          <p:cNvSpPr txBox="1"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subTitle" idx="1"/>
          </p:nvPr>
        </p:nvSpPr>
        <p:spPr>
          <a:xfrm>
            <a:off x="697706" y="5105399"/>
            <a:ext cx="10796588" cy="97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6" name="Google Shape;3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BUT">
  <p:cSld name="Cover Slide B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2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1" name="Google Shape;4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1146" y="634882"/>
            <a:ext cx="2453146" cy="78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type="secHead">
  <p:cSld name="SECTION_HEADER">
    <p:bg>
      <p:bgPr>
        <a:noFill/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341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466725" y="3975101"/>
            <a:ext cx="11258550" cy="18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E929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E929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9pPr>
          </a:lstStyle>
          <a:p>
            <a:endParaRPr/>
          </a:p>
        </p:txBody>
      </p:sp>
      <p:pic>
        <p:nvPicPr>
          <p:cNvPr id="46" name="Google Shape;4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1">
  <p:cSld name="Image MU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1">
  <p:cSld name="Image BUT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2">
  <p:cSld name="Image BUT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vojtech.bystry@ceitec.muni.cz" TargetMode="External"/><Relationship Id="rId4" Type="http://schemas.openxmlformats.org/officeDocument/2006/relationships/image" Target="../media/image2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vojtech.bystry@ceitec.muni.cz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Cd6B5HRaZ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4320"/>
              <a:buFont typeface="Arial"/>
              <a:buNone/>
            </a:pPr>
            <a:br>
              <a:rPr lang="en-US" sz="4320" dirty="0"/>
            </a:br>
            <a:r>
              <a:rPr lang="en-US" sz="4320" dirty="0"/>
              <a:t>Lecture 1 : NGS Overview</a:t>
            </a:r>
            <a:br>
              <a:rPr lang="en-US" sz="4320" dirty="0"/>
            </a:br>
            <a:endParaRPr sz="4320"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b="1" dirty="0"/>
              <a:t>Modern Genomic Technologies  (LF:DSMGT01 )</a:t>
            </a:r>
            <a:endParaRPr lang="en-US" sz="1800" dirty="0"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469" y="345438"/>
            <a:ext cx="4277238" cy="1554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04;p46">
            <a:extLst>
              <a:ext uri="{FF2B5EF4-FFF2-40B4-BE49-F238E27FC236}">
                <a16:creationId xmlns:a16="http://schemas.microsoft.com/office/drawing/2014/main" id="{26D116E4-2B42-BF40-92F1-F8E4DF950945}"/>
              </a:ext>
            </a:extLst>
          </p:cNvPr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5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5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Basic workflow 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8A497-5CCA-FD4D-B848-CDF60D3D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14" y="2112519"/>
            <a:ext cx="1397000" cy="14605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9593506-2D8B-CF42-8EE6-089401A5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90" y="2091946"/>
            <a:ext cx="2186220" cy="15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himestry_flask.png">
            <a:extLst>
              <a:ext uri="{FF2B5EF4-FFF2-40B4-BE49-F238E27FC236}">
                <a16:creationId xmlns:a16="http://schemas.microsoft.com/office/drawing/2014/main" id="{54ED0209-2B35-C140-8D4C-AF4125489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2221013"/>
            <a:ext cx="1242568" cy="1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00B5E-3028-804A-9A1F-87AF3A7AC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12" y="2188719"/>
            <a:ext cx="1549400" cy="13081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582A0BE-36A9-994E-9C71-CD85605ACE52}"/>
              </a:ext>
            </a:extLst>
          </p:cNvPr>
          <p:cNvSpPr/>
          <p:nvPr/>
        </p:nvSpPr>
        <p:spPr>
          <a:xfrm>
            <a:off x="276148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>
            <a:off x="5035296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798880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843824" y="3710940"/>
            <a:ext cx="168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Experimental</a:t>
            </a:r>
          </a:p>
          <a:p>
            <a:pPr algn="ctr"/>
            <a:r>
              <a:rPr lang="en-US" sz="2000" dirty="0"/>
              <a:t>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3354983" y="3710940"/>
            <a:ext cx="148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Library </a:t>
            </a:r>
          </a:p>
          <a:p>
            <a:pPr algn="ctr"/>
            <a:r>
              <a:rPr lang="en-US" sz="2000" dirty="0"/>
              <a:t>preparation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016CF-4D6E-214F-840D-8F3EE9CF366B}"/>
              </a:ext>
            </a:extLst>
          </p:cNvPr>
          <p:cNvSpPr txBox="1"/>
          <p:nvPr/>
        </p:nvSpPr>
        <p:spPr>
          <a:xfrm>
            <a:off x="6111202" y="3864828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Sequencing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8759182" y="3864828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 analysis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Basic workflow 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8A497-5CCA-FD4D-B848-CDF60D3D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14" y="2112519"/>
            <a:ext cx="1397000" cy="14605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9593506-2D8B-CF42-8EE6-089401A5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90" y="2091946"/>
            <a:ext cx="2186220" cy="15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himestry_flask.png">
            <a:extLst>
              <a:ext uri="{FF2B5EF4-FFF2-40B4-BE49-F238E27FC236}">
                <a16:creationId xmlns:a16="http://schemas.microsoft.com/office/drawing/2014/main" id="{54ED0209-2B35-C140-8D4C-AF4125489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2221013"/>
            <a:ext cx="1242568" cy="1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00B5E-3028-804A-9A1F-87AF3A7AC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12" y="2188719"/>
            <a:ext cx="1549400" cy="13081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582A0BE-36A9-994E-9C71-CD85605ACE52}"/>
              </a:ext>
            </a:extLst>
          </p:cNvPr>
          <p:cNvSpPr/>
          <p:nvPr/>
        </p:nvSpPr>
        <p:spPr>
          <a:xfrm>
            <a:off x="276148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>
            <a:off x="5035296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798880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935264" y="3811524"/>
            <a:ext cx="168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Experimental</a:t>
            </a:r>
          </a:p>
          <a:p>
            <a:pPr algn="ctr"/>
            <a:r>
              <a:rPr lang="en-US" sz="2000" dirty="0"/>
              <a:t>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3446423" y="3811524"/>
            <a:ext cx="148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Library </a:t>
            </a:r>
          </a:p>
          <a:p>
            <a:pPr algn="ctr"/>
            <a:r>
              <a:rPr lang="en-US" sz="2000" dirty="0"/>
              <a:t>preparation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016CF-4D6E-214F-840D-8F3EE9CF366B}"/>
              </a:ext>
            </a:extLst>
          </p:cNvPr>
          <p:cNvSpPr txBox="1"/>
          <p:nvPr/>
        </p:nvSpPr>
        <p:spPr>
          <a:xfrm>
            <a:off x="6202642" y="3965412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Sequencing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8850622" y="3965412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AAA14-F864-5D41-8F91-CA70E49B65D6}"/>
              </a:ext>
            </a:extLst>
          </p:cNvPr>
          <p:cNvSpPr txBox="1"/>
          <p:nvPr/>
        </p:nvSpPr>
        <p:spPr>
          <a:xfrm>
            <a:off x="5846349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How we sequence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73104-BE9D-2644-83CF-B7D118611240}"/>
              </a:ext>
            </a:extLst>
          </p:cNvPr>
          <p:cNvSpPr txBox="1"/>
          <p:nvPr/>
        </p:nvSpPr>
        <p:spPr>
          <a:xfrm>
            <a:off x="3107915" y="4792944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we sequence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7A432-8030-6646-9B38-3E8DF825145C}"/>
              </a:ext>
            </a:extLst>
          </p:cNvPr>
          <p:cNvSpPr txBox="1"/>
          <p:nvPr/>
        </p:nvSpPr>
        <p:spPr>
          <a:xfrm>
            <a:off x="454440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Why we sequence</a:t>
            </a:r>
          </a:p>
        </p:txBody>
      </p:sp>
    </p:spTree>
    <p:extLst>
      <p:ext uri="{BB962C8B-B14F-4D97-AF65-F5344CB8AC3E}">
        <p14:creationId xmlns:p14="http://schemas.microsoft.com/office/powerpoint/2010/main" val="3322025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Basic workflow 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8A497-5CCA-FD4D-B848-CDF60D3D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14" y="2112519"/>
            <a:ext cx="1397000" cy="14605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9593506-2D8B-CF42-8EE6-089401A5B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90" y="2091946"/>
            <a:ext cx="2186220" cy="15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himestry_flask.png">
            <a:extLst>
              <a:ext uri="{FF2B5EF4-FFF2-40B4-BE49-F238E27FC236}">
                <a16:creationId xmlns:a16="http://schemas.microsoft.com/office/drawing/2014/main" id="{54ED0209-2B35-C140-8D4C-AF4125489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2221013"/>
            <a:ext cx="1242568" cy="1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00B5E-3028-804A-9A1F-87AF3A7AC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12" y="2188719"/>
            <a:ext cx="1549400" cy="13081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582A0BE-36A9-994E-9C71-CD85605ACE52}"/>
              </a:ext>
            </a:extLst>
          </p:cNvPr>
          <p:cNvSpPr/>
          <p:nvPr/>
        </p:nvSpPr>
        <p:spPr>
          <a:xfrm>
            <a:off x="276148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>
            <a:off x="5035296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7988808" y="2467356"/>
            <a:ext cx="521208" cy="694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935264" y="3811524"/>
            <a:ext cx="168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Experimental</a:t>
            </a:r>
          </a:p>
          <a:p>
            <a:pPr algn="ctr"/>
            <a:r>
              <a:rPr lang="en-US" sz="2000" dirty="0"/>
              <a:t>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3446423" y="3811524"/>
            <a:ext cx="148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Library </a:t>
            </a:r>
          </a:p>
          <a:p>
            <a:pPr algn="ctr"/>
            <a:r>
              <a:rPr lang="en-US" sz="2000" dirty="0"/>
              <a:t>preparation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016CF-4D6E-214F-840D-8F3EE9CF366B}"/>
              </a:ext>
            </a:extLst>
          </p:cNvPr>
          <p:cNvSpPr txBox="1"/>
          <p:nvPr/>
        </p:nvSpPr>
        <p:spPr>
          <a:xfrm>
            <a:off x="6202642" y="3965412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Sequencing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8850622" y="3965412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AAA14-F864-5D41-8F91-CA70E49B65D6}"/>
              </a:ext>
            </a:extLst>
          </p:cNvPr>
          <p:cNvSpPr txBox="1"/>
          <p:nvPr/>
        </p:nvSpPr>
        <p:spPr>
          <a:xfrm>
            <a:off x="5846349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How we sequence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73104-BE9D-2644-83CF-B7D118611240}"/>
              </a:ext>
            </a:extLst>
          </p:cNvPr>
          <p:cNvSpPr txBox="1"/>
          <p:nvPr/>
        </p:nvSpPr>
        <p:spPr>
          <a:xfrm>
            <a:off x="3107915" y="4792944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What we sequence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7A432-8030-6646-9B38-3E8DF825145C}"/>
              </a:ext>
            </a:extLst>
          </p:cNvPr>
          <p:cNvSpPr txBox="1"/>
          <p:nvPr/>
        </p:nvSpPr>
        <p:spPr>
          <a:xfrm>
            <a:off x="454440" y="479294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Why we sequence</a:t>
            </a:r>
          </a:p>
        </p:txBody>
      </p:sp>
      <p:sp>
        <p:nvSpPr>
          <p:cNvPr id="3" name="Curved Down Arrow 2">
            <a:extLst>
              <a:ext uri="{FF2B5EF4-FFF2-40B4-BE49-F238E27FC236}">
                <a16:creationId xmlns:a16="http://schemas.microsoft.com/office/drawing/2014/main" id="{20C3CEC6-E381-3A4D-906C-6F01C4DB059C}"/>
              </a:ext>
            </a:extLst>
          </p:cNvPr>
          <p:cNvSpPr/>
          <p:nvPr/>
        </p:nvSpPr>
        <p:spPr>
          <a:xfrm>
            <a:off x="2243667" y="1181695"/>
            <a:ext cx="7933266" cy="854369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22" name="Curved Down Arrow 21">
            <a:extLst>
              <a:ext uri="{FF2B5EF4-FFF2-40B4-BE49-F238E27FC236}">
                <a16:creationId xmlns:a16="http://schemas.microsoft.com/office/drawing/2014/main" id="{275115A9-245D-1442-8B45-61CCCA599605}"/>
              </a:ext>
            </a:extLst>
          </p:cNvPr>
          <p:cNvSpPr/>
          <p:nvPr/>
        </p:nvSpPr>
        <p:spPr>
          <a:xfrm flipH="1">
            <a:off x="4157133" y="1375576"/>
            <a:ext cx="5503334" cy="736944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23" name="Curved Down Arrow 22">
            <a:extLst>
              <a:ext uri="{FF2B5EF4-FFF2-40B4-BE49-F238E27FC236}">
                <a16:creationId xmlns:a16="http://schemas.microsoft.com/office/drawing/2014/main" id="{FF9EBC66-B8A9-DC4D-98D8-F817B737A5CA}"/>
              </a:ext>
            </a:extLst>
          </p:cNvPr>
          <p:cNvSpPr/>
          <p:nvPr/>
        </p:nvSpPr>
        <p:spPr>
          <a:xfrm flipH="1">
            <a:off x="6827196" y="1562446"/>
            <a:ext cx="2819400" cy="575987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EC28-B885-404F-A164-D0C1542C91AF}"/>
              </a:ext>
            </a:extLst>
          </p:cNvPr>
          <p:cNvSpPr txBox="1"/>
          <p:nvPr/>
        </p:nvSpPr>
        <p:spPr>
          <a:xfrm>
            <a:off x="2004089" y="5564874"/>
            <a:ext cx="7104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b="1" dirty="0"/>
              <a:t>Consultation regarding data analysis is highly advisable.</a:t>
            </a:r>
          </a:p>
        </p:txBody>
      </p:sp>
    </p:spTree>
    <p:extLst>
      <p:ext uri="{BB962C8B-B14F-4D97-AF65-F5344CB8AC3E}">
        <p14:creationId xmlns:p14="http://schemas.microsoft.com/office/powerpoint/2010/main" val="205087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NGS library preparation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F4CAC4F-2D9B-9941-8445-51F07B4B2417}"/>
              </a:ext>
            </a:extLst>
          </p:cNvPr>
          <p:cNvSpPr/>
          <p:nvPr/>
        </p:nvSpPr>
        <p:spPr>
          <a:xfrm rot="19861796">
            <a:off x="3600414" y="3059271"/>
            <a:ext cx="868951" cy="327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77B4FB-CEB0-364F-B3E2-9C5CC442893D}"/>
              </a:ext>
            </a:extLst>
          </p:cNvPr>
          <p:cNvSpPr/>
          <p:nvPr/>
        </p:nvSpPr>
        <p:spPr>
          <a:xfrm>
            <a:off x="5849112" y="2944368"/>
            <a:ext cx="505968" cy="1168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72149-F033-094A-B76C-B15E003EF2EA}"/>
              </a:ext>
            </a:extLst>
          </p:cNvPr>
          <p:cNvSpPr txBox="1"/>
          <p:nvPr/>
        </p:nvSpPr>
        <p:spPr>
          <a:xfrm>
            <a:off x="1643104" y="4213860"/>
            <a:ext cx="1838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Living material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85305-59AF-6147-A490-D8316A697067}"/>
              </a:ext>
            </a:extLst>
          </p:cNvPr>
          <p:cNvSpPr txBox="1"/>
          <p:nvPr/>
        </p:nvSpPr>
        <p:spPr>
          <a:xfrm>
            <a:off x="4509540" y="2513076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DNA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39087-DFD0-6C4F-9737-50DB5C09089A}"/>
              </a:ext>
            </a:extLst>
          </p:cNvPr>
          <p:cNvSpPr txBox="1"/>
          <p:nvPr/>
        </p:nvSpPr>
        <p:spPr>
          <a:xfrm>
            <a:off x="6611553" y="3197316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Select</a:t>
            </a:r>
          </a:p>
          <a:p>
            <a:pPr algn="ctr"/>
            <a:r>
              <a:rPr lang="en-US" sz="2000" dirty="0"/>
              <a:t>some parts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645480-6023-9B47-9299-38C1A7F15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376" y="2722118"/>
            <a:ext cx="1485900" cy="1358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2AF224-8009-E445-865B-9833ED51D4F5}"/>
              </a:ext>
            </a:extLst>
          </p:cNvPr>
          <p:cNvSpPr txBox="1"/>
          <p:nvPr/>
        </p:nvSpPr>
        <p:spPr>
          <a:xfrm>
            <a:off x="4515636" y="4009644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RNA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4BE8367-8FC4-144B-B195-FF179C28770E}"/>
              </a:ext>
            </a:extLst>
          </p:cNvPr>
          <p:cNvSpPr/>
          <p:nvPr/>
        </p:nvSpPr>
        <p:spPr>
          <a:xfrm rot="1738204" flipV="1">
            <a:off x="3579078" y="3723734"/>
            <a:ext cx="868951" cy="327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95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NGS library overview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9D27A271-408F-BD49-A5D6-333984A2A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88" y="298196"/>
            <a:ext cx="10196576" cy="58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15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15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005890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16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16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586623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Metagenomics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C78D-CAAF-CE4C-A814-5A8D76006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6704542" cy="4362451"/>
          </a:xfrm>
        </p:spPr>
        <p:txBody>
          <a:bodyPr/>
          <a:lstStyle/>
          <a:p>
            <a:r>
              <a:rPr lang="en-US" dirty="0"/>
              <a:t>Environmental statistics about populations</a:t>
            </a:r>
          </a:p>
          <a:p>
            <a:pPr lvl="1"/>
            <a:r>
              <a:rPr lang="en-US" dirty="0"/>
              <a:t>alpha, beta, gamma diversity</a:t>
            </a:r>
          </a:p>
          <a:p>
            <a:pPr lvl="1"/>
            <a:r>
              <a:rPr lang="en-US" dirty="0"/>
              <a:t>identify known bacterial species</a:t>
            </a:r>
          </a:p>
          <a:p>
            <a:pPr lvl="1"/>
            <a:r>
              <a:rPr lang="en-US" dirty="0"/>
              <a:t>eventually functional profiling</a:t>
            </a:r>
          </a:p>
          <a:p>
            <a:pPr lvl="2"/>
            <a:r>
              <a:rPr lang="en-US" dirty="0"/>
              <a:t>E.g. </a:t>
            </a:r>
            <a:r>
              <a:rPr lang="en-GB" dirty="0"/>
              <a:t>antimicrobial resistance genes </a:t>
            </a:r>
          </a:p>
          <a:p>
            <a:r>
              <a:rPr lang="en-US" dirty="0"/>
              <a:t>Sequencing techniques</a:t>
            </a:r>
          </a:p>
          <a:p>
            <a:pPr lvl="1"/>
            <a:r>
              <a:rPr lang="en-US" dirty="0"/>
              <a:t>16S rRNA sequencing</a:t>
            </a:r>
          </a:p>
          <a:p>
            <a:pPr lvl="1"/>
            <a:r>
              <a:rPr lang="en-US" dirty="0"/>
              <a:t>Shotgun metagenomic sequencing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41DF5-FE21-7C45-B945-10B194FCE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13" y="2094299"/>
            <a:ext cx="5376636" cy="43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89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Metagenomics – 16S rRNA vs. Shotgun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4821D0-F1A5-424C-B467-EC205742C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33" y="1261533"/>
            <a:ext cx="5966767" cy="44703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45A772-9843-2D4C-8F19-43F559920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220115"/>
              </p:ext>
            </p:extLst>
          </p:nvPr>
        </p:nvGraphicFramePr>
        <p:xfrm>
          <a:off x="6096000" y="1422256"/>
          <a:ext cx="4497605" cy="4409128"/>
        </p:xfrm>
        <a:graphic>
          <a:graphicData uri="http://schemas.openxmlformats.org/drawingml/2006/table">
            <a:tbl>
              <a:tblPr/>
              <a:tblGrid>
                <a:gridCol w="1222541">
                  <a:extLst>
                    <a:ext uri="{9D8B030D-6E8A-4147-A177-3AD203B41FA5}">
                      <a16:colId xmlns:a16="http://schemas.microsoft.com/office/drawing/2014/main" val="749449597"/>
                    </a:ext>
                  </a:extLst>
                </a:gridCol>
                <a:gridCol w="1340309">
                  <a:extLst>
                    <a:ext uri="{9D8B030D-6E8A-4147-A177-3AD203B41FA5}">
                      <a16:colId xmlns:a16="http://schemas.microsoft.com/office/drawing/2014/main" val="1656163332"/>
                    </a:ext>
                  </a:extLst>
                </a:gridCol>
                <a:gridCol w="1934755">
                  <a:extLst>
                    <a:ext uri="{9D8B030D-6E8A-4147-A177-3AD203B41FA5}">
                      <a16:colId xmlns:a16="http://schemas.microsoft.com/office/drawing/2014/main" val="3203342436"/>
                    </a:ext>
                  </a:extLst>
                </a:gridCol>
              </a:tblGrid>
              <a:tr h="17263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Factors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16S rRNA sequencing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Shotgun Metagenomic Sequencing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82338"/>
                  </a:ext>
                </a:extLst>
              </a:tr>
              <a:tr h="299840">
                <a:tc>
                  <a:txBody>
                    <a:bodyPr/>
                    <a:lstStyle/>
                    <a:p>
                      <a:pPr fontAlgn="t"/>
                      <a:r>
                        <a:rPr lang="en-GB" sz="800" b="1" dirty="0">
                          <a:effectLst/>
                        </a:rPr>
                        <a:t>Cost</a:t>
                      </a:r>
                      <a:endParaRPr lang="en-GB" sz="800" dirty="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~$50 USD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Starting at ~$150 but price will depend on sequencing depth required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13034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Sample preparation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Similar complexity to shotgun sequencing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Similar complexity to 16S rRNA sequencing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19126"/>
                  </a:ext>
                </a:extLst>
              </a:tr>
              <a:tr h="488376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Functional profiling (profile microbial genes)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No (but ‘predicted’ functional profiling is possible)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Yes (but it only reveals information on functional potential)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20347"/>
                  </a:ext>
                </a:extLst>
              </a:tr>
              <a:tr h="554250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Taxonomic resolution: Genus, species, strain?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Bacterial genus (sometimes species); dependent on region(s) targeted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Bacterial species (sometimes strains and single nucleotide variants, if sequencing is deep enough)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529318"/>
                  </a:ext>
                </a:extLst>
              </a:tr>
              <a:tr h="323691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Taxonomic coverage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Bacteria and archaea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All taxa, including viruses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60599"/>
                  </a:ext>
                </a:extLst>
              </a:tr>
              <a:tr h="499734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Bioinformatics requirements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Beginner to intermediate expertise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Intermediate to advanced expertise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83831"/>
                  </a:ext>
                </a:extLst>
              </a:tr>
              <a:tr h="17263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Databases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Established, well-curated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Relatively new, still growing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522467"/>
                  </a:ext>
                </a:extLst>
              </a:tr>
              <a:tr h="68145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Sensitivity to host DNA contamination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Low (but PCR success depends on the absence of inhibitors and the presence of a detectable microbiome)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High , varies with sample type (but this can be mitigated by calibrating the sequencing depth)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16624"/>
                  </a:ext>
                </a:extLst>
              </a:tr>
              <a:tr h="681455">
                <a:tc>
                  <a:txBody>
                    <a:bodyPr/>
                    <a:lstStyle/>
                    <a:p>
                      <a:pPr fontAlgn="t"/>
                      <a:r>
                        <a:rPr lang="en-GB" sz="800" b="1">
                          <a:effectLst/>
                        </a:rPr>
                        <a:t>Bias</a:t>
                      </a:r>
                      <a:endParaRPr lang="en-GB" sz="800">
                        <a:effectLst/>
                      </a:endParaRP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>
                          <a:effectLst/>
                        </a:rPr>
                        <a:t>Medium to high (retrieved taxonomic composition is dependent on selected primers and targeted variable region)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800" dirty="0">
                          <a:effectLst/>
                        </a:rPr>
                        <a:t>Lower (while metagenomics is “untargeted”, experimental and analytical biases can be introduced at various stages)</a:t>
                      </a:r>
                    </a:p>
                  </a:txBody>
                  <a:tcPr marL="22715" marR="22715" marT="22715" marB="227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8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792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Metagenomics – 16S rRNA vs. Shotgun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E5306E-D257-D948-A3B8-EA95DFF7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0754550" cy="4362451"/>
          </a:xfrm>
        </p:spPr>
        <p:txBody>
          <a:bodyPr>
            <a:normAutofit/>
          </a:bodyPr>
          <a:lstStyle/>
          <a:p>
            <a:r>
              <a:rPr lang="en-GB" dirty="0"/>
              <a:t>Study Examples</a:t>
            </a:r>
          </a:p>
          <a:p>
            <a:pPr lvl="1"/>
            <a:r>
              <a:rPr lang="en-GB" b="1" dirty="0"/>
              <a:t>Assessment of the bacterial microbiome of Amazonian soil</a:t>
            </a:r>
            <a:endParaRPr lang="en-GB" dirty="0"/>
          </a:p>
          <a:p>
            <a:pPr lvl="2"/>
            <a:r>
              <a:rPr lang="en-GB" dirty="0"/>
              <a:t>16S rRNA sequencing may provide more taxonomic resolution </a:t>
            </a:r>
          </a:p>
          <a:p>
            <a:pPr lvl="1"/>
            <a:r>
              <a:rPr lang="en-GB" b="1" dirty="0"/>
              <a:t>Changes in microbiome composition and antimicrobial gene carriage following </a:t>
            </a:r>
            <a:r>
              <a:rPr lang="en-GB" b="1" dirty="0" err="1"/>
              <a:t>fecal</a:t>
            </a:r>
            <a:r>
              <a:rPr lang="en-GB" b="1" dirty="0"/>
              <a:t> transplant</a:t>
            </a:r>
            <a:endParaRPr lang="en-GB" dirty="0"/>
          </a:p>
          <a:p>
            <a:pPr lvl="2"/>
            <a:r>
              <a:rPr lang="en-GB" dirty="0"/>
              <a:t>shotgun sequencing to assess both compositional and functional differences</a:t>
            </a:r>
            <a:endParaRPr lang="en-US" dirty="0"/>
          </a:p>
          <a:p>
            <a:pPr lvl="1"/>
            <a:r>
              <a:rPr lang="en-GB" b="1" dirty="0"/>
              <a:t>Daily fluctuations in gut microbiome following 2 week dietary </a:t>
            </a:r>
            <a:r>
              <a:rPr lang="en-GB" b="1" dirty="0" err="1"/>
              <a:t>fiber</a:t>
            </a:r>
            <a:r>
              <a:rPr lang="en-GB" b="1" dirty="0"/>
              <a:t> intervention</a:t>
            </a:r>
            <a:endParaRPr lang="en-GB" dirty="0"/>
          </a:p>
          <a:p>
            <a:pPr lvl="2"/>
            <a:r>
              <a:rPr lang="en-GB" dirty="0"/>
              <a:t>shotgun sequencing to assess both compositional and functional differences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6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Introduction to LF: DSMGT01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65BDD-C93F-2544-A576-D046E8CDD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spcBef>
                <a:spcPts val="0"/>
              </a:spcBef>
              <a:buSzPts val="2400"/>
            </a:pPr>
            <a:r>
              <a:rPr lang="en-US" dirty="0"/>
              <a:t>NGS data analysis for non-bioinformatics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/>
              <a:t>Focus on experiment planning and result interpretation </a:t>
            </a:r>
          </a:p>
          <a:p>
            <a:pPr marL="685800" lvl="1" indent="-228600">
              <a:spcBef>
                <a:spcPts val="0"/>
              </a:spcBef>
              <a:buSzPts val="2400"/>
            </a:pPr>
            <a:endParaRPr lang="en-US" dirty="0"/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Introduction; NGS Overview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DNA resequencing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DNA resequencing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RNA-seq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RNA-seq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Chip-seq (CLIP-seq)</a:t>
            </a:r>
          </a:p>
          <a:p>
            <a:pPr indent="-457200"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dirty="0"/>
              <a:t>Everything else </a:t>
            </a:r>
            <a:r>
              <a:rPr lang="en-US" dirty="0">
                <a:sym typeface="Wingdings" pitchFamily="2" charset="2"/>
              </a:rPr>
              <a:t> + colloquium</a:t>
            </a:r>
            <a:endParaRPr lang="en-US" dirty="0"/>
          </a:p>
          <a:p>
            <a:pPr marL="0" lvl="0" indent="0">
              <a:spcBef>
                <a:spcPts val="0"/>
              </a:spcBef>
              <a:buSzPts val="2400"/>
              <a:buNone/>
            </a:pPr>
            <a:endParaRPr lang="en-US" dirty="0"/>
          </a:p>
          <a:p>
            <a:r>
              <a:rPr lang="en-US" dirty="0"/>
              <a:t>The plan is open to change - (based on your suggestions and wishes)</a:t>
            </a:r>
          </a:p>
          <a:p>
            <a:endParaRPr lang="en-US" dirty="0"/>
          </a:p>
          <a:p>
            <a:pPr marL="558800" lvl="1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20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20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156626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Reference Assembly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D24F3-9DF8-F743-81E9-1A2067AB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20" y="1407542"/>
            <a:ext cx="4575476" cy="45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Reference Assembly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027EB-EB5E-A245-B8B7-037A9E23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94" y="1324631"/>
            <a:ext cx="6098617" cy="4472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D24F3-9DF8-F743-81E9-1A2067AB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20" y="1407542"/>
            <a:ext cx="4575476" cy="4575476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0A4FB6B-5985-164C-85B2-9E09DCA0F36B}"/>
              </a:ext>
            </a:extLst>
          </p:cNvPr>
          <p:cNvSpPr/>
          <p:nvPr/>
        </p:nvSpPr>
        <p:spPr>
          <a:xfrm>
            <a:off x="5262113" y="2449902"/>
            <a:ext cx="250166" cy="2104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</a:pPr>
            <a:r>
              <a:rPr lang="en-US" dirty="0"/>
              <a:t>Reference Assembly</a:t>
            </a:r>
            <a:endParaRPr dirty="0"/>
          </a:p>
        </p:txBody>
      </p:sp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C78D-CAAF-CE4C-A814-5A8D76006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Genome – DNA </a:t>
            </a:r>
            <a:r>
              <a:rPr lang="en-US" i="1" dirty="0"/>
              <a:t>– very hard and costly</a:t>
            </a:r>
          </a:p>
          <a:p>
            <a:r>
              <a:rPr lang="en-US" dirty="0"/>
              <a:t>Transcriptome – RNA</a:t>
            </a:r>
          </a:p>
          <a:p>
            <a:r>
              <a:rPr lang="en-US" dirty="0"/>
              <a:t>Multiple sequencing types highly beneficial</a:t>
            </a:r>
          </a:p>
          <a:p>
            <a:pPr lvl="1"/>
            <a:r>
              <a:rPr lang="en-US" dirty="0"/>
              <a:t>Pair-end</a:t>
            </a:r>
          </a:p>
          <a:p>
            <a:pPr lvl="1"/>
            <a:r>
              <a:rPr lang="en-US" dirty="0"/>
              <a:t>Long reads</a:t>
            </a:r>
          </a:p>
          <a:p>
            <a:pPr lvl="1"/>
            <a:r>
              <a:rPr lang="en-US" dirty="0"/>
              <a:t>Mate-pairs</a:t>
            </a:r>
          </a:p>
          <a:p>
            <a:r>
              <a:rPr lang="en-US" dirty="0"/>
              <a:t>Similar reference helpful – assembly by homology</a:t>
            </a:r>
          </a:p>
        </p:txBody>
      </p:sp>
    </p:spTree>
    <p:extLst>
      <p:ext uri="{BB962C8B-B14F-4D97-AF65-F5344CB8AC3E}">
        <p14:creationId xmlns:p14="http://schemas.microsoft.com/office/powerpoint/2010/main" val="2747593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24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24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972917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Immunogenetic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T-cell receptor , Immunoglobulin – (B-cell)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Gene rearrangement during cell maturation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GB" dirty="0"/>
              <a:t>VDJ recombination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98C8A-EB84-6C4A-8FE1-D3B7E38AC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67" y="596845"/>
            <a:ext cx="4543127" cy="55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5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Immunogenetic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T-cell receptor , Immunoglobulin – (B-cell)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GB" dirty="0"/>
              <a:t>Gene rearrangement during cell maturation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GB" dirty="0"/>
              <a:t>VDJ recombination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F42A5-8B4C-064D-8498-C87B9B78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12" y="2792801"/>
            <a:ext cx="6846117" cy="32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5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Immunogenetic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Different cell populations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Clonal studies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Repertoire usage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Main usage – blood malignancies (leukemias) </a:t>
            </a: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F42A5-8B4C-064D-8498-C87B9B78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163" y="493268"/>
            <a:ext cx="4328354" cy="2079308"/>
          </a:xfrm>
          <a:prstGeom prst="rect">
            <a:avLst/>
          </a:prstGeom>
        </p:spPr>
      </p:pic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9A7E577-99B7-B043-BCB6-3A8BDAB04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" y="2834639"/>
            <a:ext cx="8907719" cy="35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31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28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28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284397" y="1177866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8264346" y="1255535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8618039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ow to how to use CRISPR Libraries for Screening-GenScript丨CRISPR/Cas9  Applications">
            <a:extLst>
              <a:ext uri="{FF2B5EF4-FFF2-40B4-BE49-F238E27FC236}">
                <a16:creationId xmlns:a16="http://schemas.microsoft.com/office/drawing/2014/main" id="{9F6DC652-577F-7E46-88F4-3AB95084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64" y="3252358"/>
            <a:ext cx="76200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GB" dirty="0"/>
              <a:t>Genome-wide CRISPR-Cas9 knockout screens</a:t>
            </a:r>
            <a:r>
              <a:rPr lang="en-US" dirty="0"/>
              <a:t>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Cas9 (CRISPR associated protein 9) is a protein which plays a vital role in the immunological defense of certain bacteria against DNA viruses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sgRNA libraries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Each sgRNA </a:t>
            </a:r>
            <a:r>
              <a:rPr lang="en-GB" dirty="0"/>
              <a:t>knockout</a:t>
            </a:r>
            <a:r>
              <a:rPr lang="en-US" dirty="0"/>
              <a:t> specific gene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GB" dirty="0"/>
              <a:t>76,000 guide RNAs (sgRNAs) with four highly active guides per gene, targeting about 19,000 genes as well as non-targeting sgRNA controls</a:t>
            </a:r>
            <a:endParaRPr lang="en-US"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CF9BAF0-1356-5143-A8DA-F2AA1F60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4" y="3841515"/>
            <a:ext cx="2133601" cy="14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6148B-A6D4-D24A-B815-5B9A863DCA41}"/>
              </a:ext>
            </a:extLst>
          </p:cNvPr>
          <p:cNvSpPr txBox="1"/>
          <p:nvPr/>
        </p:nvSpPr>
        <p:spPr>
          <a:xfrm>
            <a:off x="6460744" y="511326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Lentivirus</a:t>
            </a:r>
            <a:endParaRPr lang="en-CZ" dirty="0"/>
          </a:p>
        </p:txBody>
      </p:sp>
      <p:sp>
        <p:nvSpPr>
          <p:cNvPr id="4" name="Curved Up Arrow 3">
            <a:extLst>
              <a:ext uri="{FF2B5EF4-FFF2-40B4-BE49-F238E27FC236}">
                <a16:creationId xmlns:a16="http://schemas.microsoft.com/office/drawing/2014/main" id="{FE5716DD-C4A5-BC4C-A031-D63C67C14B19}"/>
              </a:ext>
            </a:extLst>
          </p:cNvPr>
          <p:cNvSpPr/>
          <p:nvPr/>
        </p:nvSpPr>
        <p:spPr>
          <a:xfrm>
            <a:off x="2142066" y="5267148"/>
            <a:ext cx="6316134" cy="89692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7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65BDD-C93F-2544-A576-D046E8CDD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generation sequencing</a:t>
            </a:r>
          </a:p>
          <a:p>
            <a:pPr lvl="1"/>
            <a:r>
              <a:rPr lang="en-US" dirty="0"/>
              <a:t>New generation sequencing</a:t>
            </a:r>
          </a:p>
          <a:p>
            <a:pPr lvl="1"/>
            <a:r>
              <a:rPr lang="en-US" dirty="0"/>
              <a:t>HTP = High throughput </a:t>
            </a:r>
          </a:p>
          <a:p>
            <a:pPr lvl="1"/>
            <a:r>
              <a:rPr lang="en-US" dirty="0"/>
              <a:t>Massively parallel sequencing</a:t>
            </a:r>
          </a:p>
          <a:p>
            <a:r>
              <a:rPr lang="en-US" dirty="0"/>
              <a:t>Contrast to Sanger sequencing</a:t>
            </a:r>
          </a:p>
          <a:p>
            <a:pPr marL="5588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67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GB" dirty="0"/>
              <a:t>Genome-wide CRISPR-Cas9 knockout screens</a:t>
            </a:r>
            <a:r>
              <a:rPr lang="en-US" dirty="0"/>
              <a:t>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Screen selection + expansion/enrichment of surviving cells</a:t>
            </a:r>
          </a:p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NGS sequencing</a:t>
            </a:r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57C34-5850-3F48-AF2B-9DE0874E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7" y="2771625"/>
            <a:ext cx="4633246" cy="33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3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C9EEB-7906-CC45-B717-E14BC581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86" y="1950586"/>
            <a:ext cx="6124755" cy="4683636"/>
          </a:xfrm>
          <a:prstGeom prst="rect">
            <a:avLst/>
          </a:prstGeom>
        </p:spPr>
      </p:pic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Genome-wide CRISPR-Cas9 knockout screens 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NGS data analysis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Counting cells with different genes KD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Counting sgRNA fragments</a:t>
            </a:r>
          </a:p>
          <a:p>
            <a:pPr marL="952500" lvl="1">
              <a:spcBef>
                <a:spcPts val="0"/>
              </a:spcBef>
              <a:buSzPts val="2400"/>
            </a:pPr>
            <a:r>
              <a:rPr lang="en-US" dirty="0"/>
              <a:t>Compare conditions</a:t>
            </a:r>
          </a:p>
          <a:p>
            <a:pPr marL="495300">
              <a:spcBef>
                <a:spcPts val="0"/>
              </a:spcBef>
              <a:buSzPts val="2400"/>
            </a:pPr>
            <a:endParaRPr lang="en-US" dirty="0"/>
          </a:p>
          <a:p>
            <a:pPr marL="152400" indent="0">
              <a:spcBef>
                <a:spcPts val="0"/>
              </a:spcBef>
              <a:buSzPts val="2400"/>
              <a:buNone/>
            </a:pPr>
            <a:endParaRPr lang="en-US" dirty="0"/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459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Genome-wide CRISPR-Cas9 knockout screens  </a:t>
            </a:r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/>
              <a:t>Example study</a:t>
            </a:r>
          </a:p>
          <a:p>
            <a:pPr marL="495300">
              <a:spcBef>
                <a:spcPts val="0"/>
              </a:spcBef>
              <a:buSzPts val="2400"/>
            </a:pPr>
            <a:endParaRPr lang="en-US" dirty="0"/>
          </a:p>
          <a:p>
            <a:pPr marL="152400" indent="0">
              <a:spcBef>
                <a:spcPts val="0"/>
              </a:spcBef>
              <a:buSzPts val="2400"/>
              <a:buNone/>
            </a:pPr>
            <a:endParaRPr lang="en-US" dirty="0"/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12290" name="Picture 2" descr="figure1">
            <a:extLst>
              <a:ext uri="{FF2B5EF4-FFF2-40B4-BE49-F238E27FC236}">
                <a16:creationId xmlns:a16="http://schemas.microsoft.com/office/drawing/2014/main" id="{89B12642-7C21-6C49-8140-68779DDA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62" y="1287057"/>
            <a:ext cx="5460714" cy="45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59CFC-8745-7041-9B9C-A1215CBBC18E}"/>
              </a:ext>
            </a:extLst>
          </p:cNvPr>
          <p:cNvSpPr txBox="1"/>
          <p:nvPr/>
        </p:nvSpPr>
        <p:spPr>
          <a:xfrm>
            <a:off x="2329398" y="5982881"/>
            <a:ext cx="69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Wei, L., Lee, D., Law, CT. </a:t>
            </a:r>
            <a:r>
              <a:rPr lang="en-GB" sz="800" i="1" dirty="0"/>
              <a:t>et al.</a:t>
            </a:r>
            <a:r>
              <a:rPr lang="en-GB" sz="800" dirty="0"/>
              <a:t> Genome-wide CRISPR/Cas9 library screening identified PHGDH as a critical driver for Sorafenib resistance in HCC. </a:t>
            </a:r>
          </a:p>
          <a:p>
            <a:r>
              <a:rPr lang="en-GB" sz="800" i="1" dirty="0"/>
              <a:t>Nat </a:t>
            </a:r>
            <a:r>
              <a:rPr lang="en-GB" sz="800" i="1" dirty="0" err="1"/>
              <a:t>Commun</a:t>
            </a:r>
            <a:r>
              <a:rPr lang="en-GB" sz="800" dirty="0"/>
              <a:t> </a:t>
            </a:r>
            <a:r>
              <a:rPr lang="en-GB" sz="800" b="1" dirty="0"/>
              <a:t>10, </a:t>
            </a:r>
            <a:r>
              <a:rPr lang="en-GB" sz="800" dirty="0"/>
              <a:t>4681 (2019). https://</a:t>
            </a:r>
            <a:r>
              <a:rPr lang="en-GB" sz="800" dirty="0" err="1"/>
              <a:t>doi.org</a:t>
            </a:r>
            <a:r>
              <a:rPr lang="en-GB" sz="800" dirty="0"/>
              <a:t>/10.1038/s41467-019-12606-7</a:t>
            </a:r>
            <a:endParaRPr lang="en-CZ" sz="800" dirty="0"/>
          </a:p>
        </p:txBody>
      </p:sp>
    </p:spTree>
    <p:extLst>
      <p:ext uri="{BB962C8B-B14F-4D97-AF65-F5344CB8AC3E}">
        <p14:creationId xmlns:p14="http://schemas.microsoft.com/office/powerpoint/2010/main" val="3085623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33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33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500056" y="1013965"/>
            <a:ext cx="1418328" cy="30777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9023228" y="1229657"/>
            <a:ext cx="479725" cy="30584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670176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De-multiplexing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47A7E-D195-F243-9FB1-939AA804A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96" r="26070"/>
          <a:stretch/>
        </p:blipFill>
        <p:spPr>
          <a:xfrm>
            <a:off x="486758" y="1388854"/>
            <a:ext cx="6043438" cy="47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37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De-multiplexing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2B7A70-5525-2943-A9DB-A18CCA41A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</p:spPr>
        <p:txBody>
          <a:bodyPr/>
          <a:lstStyle/>
          <a:p>
            <a:r>
              <a:rPr lang="en-US" dirty="0"/>
              <a:t>Bcl2fastq tool</a:t>
            </a:r>
          </a:p>
          <a:p>
            <a:pPr lvl="1"/>
            <a:r>
              <a:rPr lang="en-US" i="1" dirty="0"/>
              <a:t>Needs sample sheet with indexes</a:t>
            </a:r>
          </a:p>
          <a:p>
            <a:pPr lvl="1"/>
            <a:r>
              <a:rPr lang="en-US" i="1" dirty="0"/>
              <a:t>Number of barcode mismatches</a:t>
            </a:r>
          </a:p>
          <a:p>
            <a:pPr lvl="2"/>
            <a:r>
              <a:rPr lang="en-US" i="1" dirty="0"/>
              <a:t>Check undetermined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CD787-90C7-4744-9744-544EFD72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556" y="1787247"/>
            <a:ext cx="6243926" cy="38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Primary data – </a:t>
            </a:r>
            <a:r>
              <a:rPr lang="en-US" dirty="0" err="1"/>
              <a:t>fastq</a:t>
            </a:r>
            <a:r>
              <a:rPr lang="en-US" dirty="0"/>
              <a:t> file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F1B59DA-4217-2F4E-BFF2-22F627744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43" t="15733" r="289" b="5600"/>
          <a:stretch/>
        </p:blipFill>
        <p:spPr>
          <a:xfrm>
            <a:off x="1444753" y="978408"/>
            <a:ext cx="9290303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4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 err="1"/>
              <a:t>Fastq</a:t>
            </a:r>
            <a:r>
              <a:rPr lang="en-US" dirty="0"/>
              <a:t> format - quality 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30F7C9F-F504-7340-94EE-55309094C54D}"/>
              </a:ext>
            </a:extLst>
          </p:cNvPr>
          <p:cNvSpPr txBox="1">
            <a:spLocks/>
          </p:cNvSpPr>
          <p:nvPr/>
        </p:nvSpPr>
        <p:spPr>
          <a:xfrm>
            <a:off x="425450" y="1179513"/>
            <a:ext cx="8591550" cy="118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defRPr/>
            </a:pPr>
            <a:r>
              <a:rPr lang="en-US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F</a:t>
            </a:r>
            <a:r>
              <a:rPr lang="en-GB" sz="2000" b="1" kern="1200" dirty="0" err="1">
                <a:solidFill>
                  <a:srgbClr val="000000"/>
                </a:solidFill>
                <a:ea typeface="Times New Roman"/>
                <a:cs typeface="+mn-cs"/>
              </a:rPr>
              <a:t>astq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- </a:t>
            </a:r>
            <a:r>
              <a:rPr lang="fr-FR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q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stands for quality </a:t>
            </a:r>
            <a:r>
              <a:rPr lang="en-US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–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coded </a:t>
            </a:r>
            <a:r>
              <a:rPr lang="en-GB" sz="2000" b="1" kern="1200" dirty="0" err="1">
                <a:solidFill>
                  <a:srgbClr val="000000"/>
                </a:solidFill>
                <a:ea typeface="Times New Roman"/>
                <a:cs typeface="+mn-cs"/>
              </a:rPr>
              <a:t>phred</a:t>
            </a:r>
            <a:r>
              <a:rPr lang="en-GB" sz="2000" b="1" kern="1200" dirty="0">
                <a:solidFill>
                  <a:srgbClr val="000000"/>
                </a:solidFill>
                <a:ea typeface="Times New Roman"/>
                <a:cs typeface="+mn-cs"/>
              </a:rPr>
              <a:t> score</a:t>
            </a:r>
          </a:p>
          <a:p>
            <a:pPr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defRPr/>
            </a:pPr>
            <a:endParaRPr lang="en-GB" sz="2000" b="1" kern="1200" dirty="0">
              <a:solidFill>
                <a:srgbClr val="000000"/>
              </a:solidFill>
              <a:ea typeface="Times New Roman"/>
              <a:cs typeface="+mn-cs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defRPr/>
            </a:pPr>
            <a:endParaRPr lang="en-GB" sz="2000" b="1" kern="1200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+mn-cs"/>
            </a:endParaRPr>
          </a:p>
        </p:txBody>
      </p:sp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A24E04BD-5E15-734C-B39A-FE9D8215D9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800" y="2595524"/>
          <a:ext cx="2336800" cy="739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4" imgW="990600" imgH="266700" progId="Equation.DSMT4">
                  <p:embed/>
                </p:oleObj>
              </mc:Choice>
              <mc:Fallback>
                <p:oleObj name="Equation" r:id="rId4" imgW="990600" imgH="266700" progId="Equation.DSMT4">
                  <p:embed/>
                  <p:pic>
                    <p:nvPicPr>
                      <p:cNvPr id="8" name="Object 1">
                        <a:extLst>
                          <a:ext uri="{FF2B5EF4-FFF2-40B4-BE49-F238E27FC236}">
                            <a16:creationId xmlns:a16="http://schemas.microsoft.com/office/drawing/2014/main" id="{A24E04BD-5E15-734C-B39A-FE9D8215D9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2595524"/>
                        <a:ext cx="2336800" cy="739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B6D5CB0-FDC7-F940-B3B3-BB1F2F9B63AD}"/>
              </a:ext>
            </a:extLst>
          </p:cNvPr>
          <p:cNvGraphicFramePr>
            <a:graphicFrameLocks noGrp="1"/>
          </p:cNvGraphicFramePr>
          <p:nvPr/>
        </p:nvGraphicFramePr>
        <p:xfrm>
          <a:off x="3568192" y="1874520"/>
          <a:ext cx="4927600" cy="1859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268">
                <a:tc>
                  <a:txBody>
                    <a:bodyPr/>
                    <a:lstStyle/>
                    <a:p>
                      <a:r>
                        <a:rPr lang="en-US" dirty="0"/>
                        <a:t>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Error</a:t>
                      </a:r>
                      <a:r>
                        <a:rPr lang="en-US" baseline="0" dirty="0"/>
                        <a:t> probability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3E11DA9D-2D8F-214E-B9B3-50722852D57C}"/>
              </a:ext>
            </a:extLst>
          </p:cNvPr>
          <p:cNvSpPr txBox="1">
            <a:spLocks/>
          </p:cNvSpPr>
          <p:nvPr/>
        </p:nvSpPr>
        <p:spPr bwMode="auto">
          <a:xfrm>
            <a:off x="412750" y="4138613"/>
            <a:ext cx="859155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2800">
                <a:solidFill>
                  <a:srgbClr val="29292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2400">
                <a:solidFill>
                  <a:srgbClr val="292929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2000">
                <a:solidFill>
                  <a:srgbClr val="292929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>
                <a:solidFill>
                  <a:srgbClr val="292929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charset="0"/>
              <a:buChar char="§"/>
              <a:defRPr sz="1600">
                <a:solidFill>
                  <a:srgbClr val="292929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ea typeface="Times New Roman"/>
                <a:cs typeface="+mn-cs"/>
              </a:rPr>
              <a:t>Very good for early problem detection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ea typeface="Times New Roman"/>
                <a:cs typeface="+mn-cs"/>
              </a:rPr>
              <a:t>Reasonable for trimming and read filtering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ea typeface="Times New Roman"/>
                <a:cs typeface="+mn-cs"/>
              </a:rPr>
              <a:t>RNA </a:t>
            </a:r>
            <a:r>
              <a:rPr lang="en-US" sz="1600" b="1" dirty="0" err="1">
                <a:solidFill>
                  <a:srgbClr val="000000"/>
                </a:solidFill>
                <a:ea typeface="Times New Roman"/>
                <a:cs typeface="+mn-cs"/>
              </a:rPr>
              <a:t>seq</a:t>
            </a:r>
            <a:r>
              <a:rPr lang="en-US" sz="1600" b="1" dirty="0">
                <a:solidFill>
                  <a:srgbClr val="000000"/>
                </a:solidFill>
                <a:ea typeface="Times New Roman"/>
                <a:cs typeface="+mn-cs"/>
              </a:rPr>
              <a:t>  - above </a:t>
            </a:r>
            <a:r>
              <a:rPr lang="en-US" sz="1600" b="1" dirty="0" err="1">
                <a:solidFill>
                  <a:srgbClr val="000000"/>
                </a:solidFill>
                <a:ea typeface="Times New Roman"/>
                <a:cs typeface="+mn-cs"/>
              </a:rPr>
              <a:t>phred</a:t>
            </a:r>
            <a:r>
              <a:rPr lang="en-US" sz="1600" b="1" dirty="0">
                <a:solidFill>
                  <a:srgbClr val="000000"/>
                </a:solidFill>
                <a:ea typeface="Times New Roman"/>
                <a:cs typeface="+mn-cs"/>
              </a:rPr>
              <a:t> score 5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None/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SzPct val="100000"/>
              <a:buFont typeface="Arial"/>
              <a:buChar char="•"/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ea typeface="Times New Roman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FBB00B3-4113-2944-B780-1E3BB4FBC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517650"/>
            <a:ext cx="774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urier" charset="0"/>
                <a:cs typeface="Courier" charset="0"/>
              </a:rPr>
              <a:t>CFFFFEFFGCEEGECFGGGGAFF87@E:++6C&lt;++3:,8,33,,:,,,:,,:,,,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C4FA85-72B4-794B-A542-8C761F481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55" y="4031531"/>
            <a:ext cx="3451353" cy="258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38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 err="1"/>
              <a:t>Fastq</a:t>
            </a:r>
            <a:r>
              <a:rPr lang="en-US" dirty="0"/>
              <a:t> – quality control 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16" name="Google Shape;129;p7">
            <a:extLst>
              <a:ext uri="{FF2B5EF4-FFF2-40B4-BE49-F238E27FC236}">
                <a16:creationId xmlns:a16="http://schemas.microsoft.com/office/drawing/2014/main" id="{49129C7D-39CF-7046-8C44-C9AE4EF0EC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>
              <a:spcBef>
                <a:spcPts val="0"/>
              </a:spcBef>
              <a:buSzPts val="2400"/>
            </a:pPr>
            <a:r>
              <a:rPr lang="en-US" dirty="0" err="1"/>
              <a:t>Fastqc</a:t>
            </a:r>
            <a:r>
              <a:rPr lang="en-US" dirty="0"/>
              <a:t> - tool</a:t>
            </a:r>
          </a:p>
          <a:p>
            <a:pPr marL="152400" indent="0">
              <a:spcBef>
                <a:spcPts val="0"/>
              </a:spcBef>
              <a:buSzPts val="2400"/>
              <a:buNone/>
            </a:pPr>
            <a:r>
              <a:rPr lang="en-US" dirty="0"/>
              <a:t> </a:t>
            </a:r>
          </a:p>
          <a:p>
            <a:pPr marL="495300">
              <a:spcBef>
                <a:spcPts val="0"/>
              </a:spcBef>
              <a:buSzPts val="2400"/>
            </a:pPr>
            <a:endParaRPr lang="en-US" dirty="0"/>
          </a:p>
          <a:p>
            <a:pPr marL="495300">
              <a:spcBef>
                <a:spcPts val="0"/>
              </a:spcBef>
              <a:buSzPts val="2400"/>
            </a:pPr>
            <a:endParaRPr dirty="0"/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707B5A5A-3437-0149-85E3-1BCC66A8A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600"/>
          <a:stretch/>
        </p:blipFill>
        <p:spPr>
          <a:xfrm>
            <a:off x="678048" y="1965960"/>
            <a:ext cx="3287130" cy="4293122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514C8CF-073C-E845-8442-9B749C472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33"/>
          <a:stretch/>
        </p:blipFill>
        <p:spPr>
          <a:xfrm>
            <a:off x="5329296" y="365759"/>
            <a:ext cx="2808864" cy="58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6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499" name="Google Shape;499;p46"/>
          <p:cNvSpPr txBox="1"/>
          <p:nvPr/>
        </p:nvSpPr>
        <p:spPr>
          <a:xfrm>
            <a:off x="3330341" y="6408258"/>
            <a:ext cx="2263592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www.ceitec.eu</a:t>
            </a:r>
            <a:endParaRPr sz="18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2363404" y="1836406"/>
            <a:ext cx="84180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CEITEC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2026520" y="2419317"/>
            <a:ext cx="155407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@CEITEC_Brno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6"/>
          <p:cNvSpPr/>
          <p:nvPr/>
        </p:nvSpPr>
        <p:spPr>
          <a:xfrm>
            <a:off x="1489711" y="2383237"/>
            <a:ext cx="414501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271" y="612"/>
                </a:moveTo>
                <a:cubicBezTo>
                  <a:pt x="1307" y="586"/>
                  <a:pt x="1338" y="554"/>
                  <a:pt x="1362" y="517"/>
                </a:cubicBezTo>
                <a:cubicBezTo>
                  <a:pt x="1330" y="532"/>
                  <a:pt x="1295" y="542"/>
                  <a:pt x="1257" y="546"/>
                </a:cubicBezTo>
                <a:cubicBezTo>
                  <a:pt x="1295" y="523"/>
                  <a:pt x="1324" y="487"/>
                  <a:pt x="1338" y="445"/>
                </a:cubicBezTo>
                <a:cubicBezTo>
                  <a:pt x="1303" y="466"/>
                  <a:pt x="1263" y="481"/>
                  <a:pt x="1222" y="489"/>
                </a:cubicBezTo>
                <a:cubicBezTo>
                  <a:pt x="1188" y="454"/>
                  <a:pt x="1141" y="431"/>
                  <a:pt x="1088" y="431"/>
                </a:cubicBezTo>
                <a:cubicBezTo>
                  <a:pt x="987" y="431"/>
                  <a:pt x="905" y="513"/>
                  <a:pt x="905" y="614"/>
                </a:cubicBezTo>
                <a:cubicBezTo>
                  <a:pt x="905" y="629"/>
                  <a:pt x="907" y="642"/>
                  <a:pt x="910" y="656"/>
                </a:cubicBezTo>
                <a:cubicBezTo>
                  <a:pt x="758" y="648"/>
                  <a:pt x="623" y="575"/>
                  <a:pt x="533" y="465"/>
                </a:cubicBezTo>
                <a:cubicBezTo>
                  <a:pt x="518" y="492"/>
                  <a:pt x="509" y="523"/>
                  <a:pt x="509" y="557"/>
                </a:cubicBezTo>
                <a:cubicBezTo>
                  <a:pt x="509" y="620"/>
                  <a:pt x="541" y="676"/>
                  <a:pt x="590" y="709"/>
                </a:cubicBezTo>
                <a:cubicBezTo>
                  <a:pt x="560" y="708"/>
                  <a:pt x="532" y="700"/>
                  <a:pt x="507" y="686"/>
                </a:cubicBezTo>
                <a:cubicBezTo>
                  <a:pt x="507" y="687"/>
                  <a:pt x="507" y="688"/>
                  <a:pt x="507" y="688"/>
                </a:cubicBezTo>
                <a:cubicBezTo>
                  <a:pt x="507" y="777"/>
                  <a:pt x="570" y="851"/>
                  <a:pt x="654" y="868"/>
                </a:cubicBezTo>
                <a:cubicBezTo>
                  <a:pt x="638" y="872"/>
                  <a:pt x="622" y="874"/>
                  <a:pt x="606" y="874"/>
                </a:cubicBezTo>
                <a:cubicBezTo>
                  <a:pt x="594" y="874"/>
                  <a:pt x="582" y="873"/>
                  <a:pt x="571" y="871"/>
                </a:cubicBezTo>
                <a:cubicBezTo>
                  <a:pt x="595" y="943"/>
                  <a:pt x="662" y="996"/>
                  <a:pt x="742" y="998"/>
                </a:cubicBezTo>
                <a:cubicBezTo>
                  <a:pt x="679" y="1047"/>
                  <a:pt x="601" y="1076"/>
                  <a:pt x="515" y="1076"/>
                </a:cubicBezTo>
                <a:cubicBezTo>
                  <a:pt x="500" y="1076"/>
                  <a:pt x="486" y="1075"/>
                  <a:pt x="471" y="1073"/>
                </a:cubicBezTo>
                <a:cubicBezTo>
                  <a:pt x="552" y="1125"/>
                  <a:pt x="648" y="1156"/>
                  <a:pt x="752" y="1156"/>
                </a:cubicBezTo>
                <a:cubicBezTo>
                  <a:pt x="1088" y="1156"/>
                  <a:pt x="1272" y="877"/>
                  <a:pt x="1272" y="635"/>
                </a:cubicBezTo>
                <a:cubicBezTo>
                  <a:pt x="1272" y="627"/>
                  <a:pt x="1272" y="619"/>
                  <a:pt x="1271" y="612"/>
                </a:cubicBezTo>
                <a:close/>
                <a:moveTo>
                  <a:pt x="1271" y="612"/>
                </a:moveTo>
                <a:cubicBezTo>
                  <a:pt x="1271" y="612"/>
                  <a:pt x="1271" y="612"/>
                  <a:pt x="1271" y="612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1826595" y="1797075"/>
            <a:ext cx="417079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131" y="659"/>
                </a:moveTo>
                <a:cubicBezTo>
                  <a:pt x="985" y="659"/>
                  <a:pt x="985" y="659"/>
                  <a:pt x="985" y="659"/>
                </a:cubicBezTo>
                <a:cubicBezTo>
                  <a:pt x="985" y="563"/>
                  <a:pt x="985" y="563"/>
                  <a:pt x="985" y="563"/>
                </a:cubicBezTo>
                <a:cubicBezTo>
                  <a:pt x="985" y="527"/>
                  <a:pt x="1009" y="519"/>
                  <a:pt x="1026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361"/>
                  <a:pt x="1129" y="361"/>
                  <a:pt x="1129" y="361"/>
                </a:cubicBezTo>
                <a:cubicBezTo>
                  <a:pt x="987" y="360"/>
                  <a:pt x="987" y="360"/>
                  <a:pt x="987" y="360"/>
                </a:cubicBezTo>
                <a:cubicBezTo>
                  <a:pt x="830" y="360"/>
                  <a:pt x="794" y="478"/>
                  <a:pt x="794" y="553"/>
                </a:cubicBezTo>
                <a:cubicBezTo>
                  <a:pt x="794" y="659"/>
                  <a:pt x="794" y="659"/>
                  <a:pt x="794" y="659"/>
                </a:cubicBezTo>
                <a:cubicBezTo>
                  <a:pt x="703" y="659"/>
                  <a:pt x="703" y="659"/>
                  <a:pt x="703" y="659"/>
                </a:cubicBezTo>
                <a:cubicBezTo>
                  <a:pt x="703" y="821"/>
                  <a:pt x="703" y="821"/>
                  <a:pt x="703" y="821"/>
                </a:cubicBezTo>
                <a:cubicBezTo>
                  <a:pt x="794" y="821"/>
                  <a:pt x="794" y="821"/>
                  <a:pt x="794" y="821"/>
                </a:cubicBezTo>
                <a:cubicBezTo>
                  <a:pt x="794" y="1282"/>
                  <a:pt x="794" y="1282"/>
                  <a:pt x="794" y="1282"/>
                </a:cubicBezTo>
                <a:cubicBezTo>
                  <a:pt x="985" y="1282"/>
                  <a:pt x="985" y="1282"/>
                  <a:pt x="985" y="1282"/>
                </a:cubicBezTo>
                <a:cubicBezTo>
                  <a:pt x="985" y="821"/>
                  <a:pt x="985" y="821"/>
                  <a:pt x="985" y="821"/>
                </a:cubicBezTo>
                <a:cubicBezTo>
                  <a:pt x="1115" y="821"/>
                  <a:pt x="1115" y="821"/>
                  <a:pt x="1115" y="821"/>
                </a:cubicBezTo>
                <a:lnTo>
                  <a:pt x="1131" y="659"/>
                </a:lnTo>
                <a:close/>
                <a:moveTo>
                  <a:pt x="1115" y="821"/>
                </a:moveTo>
                <a:cubicBezTo>
                  <a:pt x="1115" y="821"/>
                  <a:pt x="1115" y="821"/>
                  <a:pt x="1115" y="821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3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3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6"/>
          <p:cNvSpPr txBox="1"/>
          <p:nvPr/>
        </p:nvSpPr>
        <p:spPr>
          <a:xfrm>
            <a:off x="274273" y="3044848"/>
            <a:ext cx="33462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24B017-7320-E149-AEC8-F6E4055B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4" y="1289872"/>
            <a:ext cx="8390466" cy="4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0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24B017-7320-E149-AEC8-F6E4055B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4" y="1289872"/>
            <a:ext cx="8390466" cy="492333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FE145E-8B44-FF47-B6AE-7D4F4E5207A4}"/>
              </a:ext>
            </a:extLst>
          </p:cNvPr>
          <p:cNvCxnSpPr>
            <a:cxnSpLocks/>
          </p:cNvCxnSpPr>
          <p:nvPr/>
        </p:nvCxnSpPr>
        <p:spPr>
          <a:xfrm>
            <a:off x="397934" y="2429933"/>
            <a:ext cx="83904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50E109-8079-E648-BCA5-0AC72E6AD7A5}"/>
              </a:ext>
            </a:extLst>
          </p:cNvPr>
          <p:cNvCxnSpPr>
            <a:cxnSpLocks/>
          </p:cNvCxnSpPr>
          <p:nvPr/>
        </p:nvCxnSpPr>
        <p:spPr>
          <a:xfrm>
            <a:off x="397934" y="2717800"/>
            <a:ext cx="83904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5DDC46-0ABA-E749-AC89-BAFFC84A707F}"/>
              </a:ext>
            </a:extLst>
          </p:cNvPr>
          <p:cNvCxnSpPr>
            <a:cxnSpLocks/>
          </p:cNvCxnSpPr>
          <p:nvPr/>
        </p:nvCxnSpPr>
        <p:spPr>
          <a:xfrm>
            <a:off x="397934" y="4250267"/>
            <a:ext cx="83904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EE8AFD-978A-E546-A093-60900487C6BA}"/>
              </a:ext>
            </a:extLst>
          </p:cNvPr>
          <p:cNvCxnSpPr>
            <a:cxnSpLocks/>
          </p:cNvCxnSpPr>
          <p:nvPr/>
        </p:nvCxnSpPr>
        <p:spPr>
          <a:xfrm>
            <a:off x="397934" y="4978400"/>
            <a:ext cx="83904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D4EFF-7ACA-C44C-B3E6-04E03F8B2583}"/>
              </a:ext>
            </a:extLst>
          </p:cNvPr>
          <p:cNvCxnSpPr>
            <a:cxnSpLocks/>
          </p:cNvCxnSpPr>
          <p:nvPr/>
        </p:nvCxnSpPr>
        <p:spPr>
          <a:xfrm>
            <a:off x="397934" y="5655733"/>
            <a:ext cx="83904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32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A4F9AB-3DD1-CD46-B410-6E14EF5A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</p:spPr>
        <p:txBody>
          <a:bodyPr/>
          <a:lstStyle/>
          <a:p>
            <a:r>
              <a:rPr lang="en-US" dirty="0"/>
              <a:t>Illumina – sequencing by synthesis</a:t>
            </a:r>
          </a:p>
          <a:p>
            <a:r>
              <a:rPr lang="en-US" dirty="0"/>
              <a:t>Oxford Nanopore – Nanopore sequencing</a:t>
            </a:r>
          </a:p>
          <a:p>
            <a:r>
              <a:rPr lang="en-US" dirty="0"/>
              <a:t>Pacific Bioscience - </a:t>
            </a:r>
            <a:r>
              <a:rPr lang="en-GB" dirty="0"/>
              <a:t>Single Molecule, Real-Time (SMRT)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Chinese are coming - BGI </a:t>
            </a:r>
            <a:r>
              <a:rPr lang="en-US" dirty="0" err="1"/>
              <a:t>DNBSeq</a:t>
            </a:r>
            <a:r>
              <a:rPr lang="en-US" dirty="0"/>
              <a:t> platforms</a:t>
            </a:r>
          </a:p>
        </p:txBody>
      </p:sp>
      <p:pic>
        <p:nvPicPr>
          <p:cNvPr id="14338" name="Picture 2" descr="Technical comparison of DNBSeq™ and Illumina platforms">
            <a:extLst>
              <a:ext uri="{FF2B5EF4-FFF2-40B4-BE49-F238E27FC236}">
                <a16:creationId xmlns:a16="http://schemas.microsoft.com/office/drawing/2014/main" id="{E9914E83-476B-DF4C-99F8-3D27E177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37" y="3225800"/>
            <a:ext cx="4081938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5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What is NGS?</a:t>
            </a: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A4F9AB-3DD1-CD46-B410-6E14EF5A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Illumina – sequencing by synthesis</a:t>
            </a:r>
          </a:p>
          <a:p>
            <a:r>
              <a:rPr lang="en-US" dirty="0"/>
              <a:t>Oxford Nanopore – Nanopore sequencing</a:t>
            </a:r>
          </a:p>
          <a:p>
            <a:r>
              <a:rPr lang="en-US" dirty="0"/>
              <a:t>Pacific Bioscience - </a:t>
            </a:r>
            <a:r>
              <a:rPr lang="en-GB" dirty="0"/>
              <a:t>Single Molecule, Real-Time (SMRT)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6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Illumina – sequencing by synthesis</a:t>
            </a:r>
          </a:p>
        </p:txBody>
      </p:sp>
      <p:sp>
        <p:nvSpPr>
          <p:cNvPr id="108" name="Google Shape;108;p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81E87B-1A7A-5B4D-9C92-85A61AD48884}"/>
              </a:ext>
            </a:extLst>
          </p:cNvPr>
          <p:cNvSpPr txBox="1">
            <a:spLocks/>
          </p:cNvSpPr>
          <p:nvPr/>
        </p:nvSpPr>
        <p:spPr>
          <a:xfrm>
            <a:off x="619125" y="16763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hlinkClick r:id="rId3"/>
              </a:rPr>
              <a:t>https://www.youtube.com/watch?v=fCd6B5HRaZ8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02D8E-3F4D-2946-89F0-A4F09FC39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33" y="2751666"/>
            <a:ext cx="7387167" cy="30377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3600"/>
            </a:pPr>
            <a:r>
              <a:rPr lang="en-US" dirty="0"/>
              <a:t>Raw data</a:t>
            </a:r>
          </a:p>
        </p:txBody>
      </p:sp>
      <p:sp>
        <p:nvSpPr>
          <p:cNvPr id="108" name="Google Shape;108;p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2FD46F-233E-EE45-A13A-4122B5E4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43" y="1319841"/>
            <a:ext cx="3419771" cy="469276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2311F9-5823-4F4F-A3AB-FD03B8DF5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163" y="1523999"/>
            <a:ext cx="4864400" cy="4362451"/>
          </a:xfrm>
        </p:spPr>
        <p:txBody>
          <a:bodyPr/>
          <a:lstStyle/>
          <a:p>
            <a:r>
              <a:rPr lang="en-US" dirty="0"/>
              <a:t>10^5 – 10^10 reads</a:t>
            </a:r>
          </a:p>
          <a:p>
            <a:r>
              <a:rPr lang="en-US" dirty="0"/>
              <a:t>75 – 300Bp</a:t>
            </a:r>
          </a:p>
          <a:p>
            <a:r>
              <a:rPr lang="en-US" dirty="0"/>
              <a:t>Could be pair-end</a:t>
            </a:r>
          </a:p>
        </p:txBody>
      </p:sp>
    </p:spTree>
    <p:extLst>
      <p:ext uri="{BB962C8B-B14F-4D97-AF65-F5344CB8AC3E}">
        <p14:creationId xmlns:p14="http://schemas.microsoft.com/office/powerpoint/2010/main" val="28021747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1239</Words>
  <Application>Microsoft Macintosh PowerPoint</Application>
  <PresentationFormat>Widescreen</PresentationFormat>
  <Paragraphs>426</Paragraphs>
  <Slides>39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Courier</vt:lpstr>
      <vt:lpstr>Wingdings</vt:lpstr>
      <vt:lpstr>Motiv Office</vt:lpstr>
      <vt:lpstr>Equation</vt:lpstr>
      <vt:lpstr> Lecture 1 : NGS Overview </vt:lpstr>
      <vt:lpstr>Introduction to LF: DSMGT01</vt:lpstr>
      <vt:lpstr>What is NGS?</vt:lpstr>
      <vt:lpstr>What is NGS?</vt:lpstr>
      <vt:lpstr>What is NGS?</vt:lpstr>
      <vt:lpstr>What is NGS?</vt:lpstr>
      <vt:lpstr>What is NGS?</vt:lpstr>
      <vt:lpstr>Illumina – sequencing by synthesis</vt:lpstr>
      <vt:lpstr>Raw data</vt:lpstr>
      <vt:lpstr>Basic workflow </vt:lpstr>
      <vt:lpstr>Basic workflow </vt:lpstr>
      <vt:lpstr>Basic workflow </vt:lpstr>
      <vt:lpstr>NGS library preparation</vt:lpstr>
      <vt:lpstr>NGS library overview</vt:lpstr>
      <vt:lpstr>NGS data analysis</vt:lpstr>
      <vt:lpstr>NGS data analysis</vt:lpstr>
      <vt:lpstr>Metagenomics</vt:lpstr>
      <vt:lpstr>Metagenomics – 16S rRNA vs. Shotgun</vt:lpstr>
      <vt:lpstr>Metagenomics – 16S rRNA vs. Shotgun</vt:lpstr>
      <vt:lpstr>NGS data analysis</vt:lpstr>
      <vt:lpstr>Reference Assembly</vt:lpstr>
      <vt:lpstr>Reference Assembly</vt:lpstr>
      <vt:lpstr>Reference Assembly</vt:lpstr>
      <vt:lpstr>NGS data analysis</vt:lpstr>
      <vt:lpstr>Immunogenetic</vt:lpstr>
      <vt:lpstr>Immunogenetic</vt:lpstr>
      <vt:lpstr>Immunogenetic</vt:lpstr>
      <vt:lpstr>NGS data analysis</vt:lpstr>
      <vt:lpstr>Genome-wide CRISPR-Cas9 knockout screens </vt:lpstr>
      <vt:lpstr>Genome-wide CRISPR-Cas9 knockout screens </vt:lpstr>
      <vt:lpstr>Genome-wide CRISPR-Cas9 knockout screens  </vt:lpstr>
      <vt:lpstr>Genome-wide CRISPR-Cas9 knockout screens  </vt:lpstr>
      <vt:lpstr>NGS data analysis</vt:lpstr>
      <vt:lpstr>De-multiplexing</vt:lpstr>
      <vt:lpstr>De-multiplexing</vt:lpstr>
      <vt:lpstr>Primary data – fastq file</vt:lpstr>
      <vt:lpstr>Fastq format - quality </vt:lpstr>
      <vt:lpstr>Fastq – quality control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Week 1 : Introduction; Algorithm Basics </dc:title>
  <dc:creator>Zdeňka Lipovská</dc:creator>
  <cp:lastModifiedBy>Vojtěch Bystrý</cp:lastModifiedBy>
  <cp:revision>38</cp:revision>
  <dcterms:created xsi:type="dcterms:W3CDTF">2018-06-18T13:01:41Z</dcterms:created>
  <dcterms:modified xsi:type="dcterms:W3CDTF">2021-03-15T16:23:21Z</dcterms:modified>
</cp:coreProperties>
</file>