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832" r:id="rId2"/>
    <p:sldId id="808" r:id="rId3"/>
    <p:sldId id="256" r:id="rId4"/>
    <p:sldId id="272" r:id="rId5"/>
    <p:sldId id="855" r:id="rId6"/>
    <p:sldId id="860" r:id="rId7"/>
    <p:sldId id="858" r:id="rId8"/>
    <p:sldId id="271" r:id="rId9"/>
    <p:sldId id="273" r:id="rId10"/>
    <p:sldId id="856" r:id="rId11"/>
    <p:sldId id="274" r:id="rId12"/>
    <p:sldId id="850" r:id="rId13"/>
    <p:sldId id="861" r:id="rId14"/>
    <p:sldId id="301" r:id="rId15"/>
  </p:sldIdLst>
  <p:sldSz cx="12192000" cy="6858000"/>
  <p:notesSz cx="6865938" cy="999648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36">
          <p15:clr>
            <a:srgbClr val="A4A3A4"/>
          </p15:clr>
        </p15:guide>
        <p15:guide id="2" pos="3816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52" roundtripDataSignature="AMtx7miUD7xCa6SyankUBMS5VLgdWL0y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389"/>
    <p:restoredTop sz="92739"/>
  </p:normalViewPr>
  <p:slideViewPr>
    <p:cSldViewPr snapToGrid="0">
      <p:cViewPr varScale="1">
        <p:scale>
          <a:sx n="148" d="100"/>
          <a:sy n="148" d="100"/>
        </p:scale>
        <p:origin x="472" y="192"/>
      </p:cViewPr>
      <p:guideLst>
        <p:guide orient="horz" pos="2136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52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5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5240" cy="501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9109" y="0"/>
            <a:ext cx="2975240" cy="501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36563" y="1249363"/>
            <a:ext cx="5994400" cy="33734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6594" y="4810810"/>
            <a:ext cx="5492750" cy="3936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94929"/>
            <a:ext cx="2975240" cy="501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9109" y="9494929"/>
            <a:ext cx="2975240" cy="501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49363"/>
            <a:ext cx="5994400" cy="33734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86594" y="4810810"/>
            <a:ext cx="5492750" cy="3936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:notes"/>
          <p:cNvSpPr txBox="1">
            <a:spLocks noGrp="1"/>
          </p:cNvSpPr>
          <p:nvPr>
            <p:ph type="sldNum" idx="12"/>
          </p:nvPr>
        </p:nvSpPr>
        <p:spPr>
          <a:xfrm>
            <a:off x="3889109" y="9494929"/>
            <a:ext cx="2975240" cy="501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d89a1aff0c_0_5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d89a1aff0c_0_5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46:notes"/>
          <p:cNvSpPr txBox="1">
            <a:spLocks noGrp="1"/>
          </p:cNvSpPr>
          <p:nvPr>
            <p:ph type="body" idx="1"/>
          </p:nvPr>
        </p:nvSpPr>
        <p:spPr>
          <a:xfrm>
            <a:off x="686594" y="4810810"/>
            <a:ext cx="5492750" cy="3936117"/>
          </a:xfrm>
          <a:prstGeom prst="rect">
            <a:avLst/>
          </a:prstGeom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6" name="Google Shape;496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49363"/>
            <a:ext cx="5994400" cy="33734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d89a1aff0c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d89a1aff0c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d89a1aff0c_0_4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d89a1aff0c_0_4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d89a1aff0c_0_4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d89a1aff0c_0_4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7177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d89a1aff0c_0_4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d89a1aff0c_0_4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588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d89a1aff0c_0_4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d89a1aff0c_0_4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9195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d89a1aff0c_0_4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d89a1aff0c_0_4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d89a1aff0c_0_5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d89a1aff0c_0_5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d89a1aff0c_0_5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d89a1aff0c_0_5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260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MU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" y="0"/>
            <a:ext cx="1218895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48"/>
          <p:cNvSpPr txBox="1">
            <a:spLocks noGrp="1"/>
          </p:cNvSpPr>
          <p:nvPr>
            <p:ph type="ctrTitle"/>
          </p:nvPr>
        </p:nvSpPr>
        <p:spPr>
          <a:xfrm>
            <a:off x="895149" y="3794257"/>
            <a:ext cx="7642460" cy="2624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A9C0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8"/>
          <p:cNvSpPr txBox="1">
            <a:spLocks noGrp="1"/>
          </p:cNvSpPr>
          <p:nvPr>
            <p:ph type="subTitle" idx="1"/>
          </p:nvPr>
        </p:nvSpPr>
        <p:spPr>
          <a:xfrm>
            <a:off x="895149" y="2759384"/>
            <a:ext cx="4882564" cy="1034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39464A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8" name="Google Shape;18;p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46922" y="397746"/>
            <a:ext cx="1247372" cy="1247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4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5361" y="508644"/>
            <a:ext cx="3810330" cy="1094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s">
  <p:cSld name="Two Content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7"/>
          <p:cNvSpPr txBox="1">
            <a:spLocks noGrp="1"/>
          </p:cNvSpPr>
          <p:nvPr>
            <p:ph type="title"/>
          </p:nvPr>
        </p:nvSpPr>
        <p:spPr>
          <a:xfrm>
            <a:off x="466725" y="365126"/>
            <a:ext cx="11258550" cy="8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A9C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7"/>
          <p:cNvSpPr txBox="1">
            <a:spLocks noGrp="1"/>
          </p:cNvSpPr>
          <p:nvPr>
            <p:ph type="body" idx="1"/>
          </p:nvPr>
        </p:nvSpPr>
        <p:spPr>
          <a:xfrm>
            <a:off x="466725" y="1523999"/>
            <a:ext cx="5553075" cy="4362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‒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‒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57"/>
          <p:cNvSpPr txBox="1">
            <a:spLocks noGrp="1"/>
          </p:cNvSpPr>
          <p:nvPr>
            <p:ph type="body" idx="2"/>
          </p:nvPr>
        </p:nvSpPr>
        <p:spPr>
          <a:xfrm>
            <a:off x="6172199" y="1523999"/>
            <a:ext cx="5553075" cy="4362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‒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‒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57"/>
          <p:cNvSpPr txBox="1">
            <a:spLocks noGrp="1"/>
          </p:cNvSpPr>
          <p:nvPr>
            <p:ph type="sldNum" idx="12"/>
          </p:nvPr>
        </p:nvSpPr>
        <p:spPr>
          <a:xfrm>
            <a:off x="11221275" y="6408258"/>
            <a:ext cx="504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Title">
  <p:cSld name="Content with Title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8"/>
          <p:cNvSpPr txBox="1">
            <a:spLocks noGrp="1"/>
          </p:cNvSpPr>
          <p:nvPr>
            <p:ph type="title"/>
          </p:nvPr>
        </p:nvSpPr>
        <p:spPr>
          <a:xfrm>
            <a:off x="466725" y="365126"/>
            <a:ext cx="11258549" cy="8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A9C0"/>
              </a:buClr>
              <a:buSzPts val="36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8"/>
          <p:cNvSpPr txBox="1">
            <a:spLocks noGrp="1"/>
          </p:cNvSpPr>
          <p:nvPr>
            <p:ph type="body" idx="1"/>
          </p:nvPr>
        </p:nvSpPr>
        <p:spPr>
          <a:xfrm>
            <a:off x="5183188" y="1524519"/>
            <a:ext cx="6542086" cy="4361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  <a:defRPr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‒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‒"/>
              <a:defRPr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3" name="Google Shape;73;p58"/>
          <p:cNvSpPr txBox="1">
            <a:spLocks noGrp="1"/>
          </p:cNvSpPr>
          <p:nvPr>
            <p:ph type="body" idx="2"/>
          </p:nvPr>
        </p:nvSpPr>
        <p:spPr>
          <a:xfrm>
            <a:off x="466726" y="1523999"/>
            <a:ext cx="4305300" cy="4344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21A9C0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4" name="Google Shape;74;p58"/>
          <p:cNvSpPr txBox="1">
            <a:spLocks noGrp="1"/>
          </p:cNvSpPr>
          <p:nvPr>
            <p:ph type="sldNum" idx="12"/>
          </p:nvPr>
        </p:nvSpPr>
        <p:spPr>
          <a:xfrm>
            <a:off x="11221275" y="6408258"/>
            <a:ext cx="504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9"/>
          <p:cNvSpPr txBox="1">
            <a:spLocks noGrp="1"/>
          </p:cNvSpPr>
          <p:nvPr>
            <p:ph type="title"/>
          </p:nvPr>
        </p:nvSpPr>
        <p:spPr>
          <a:xfrm>
            <a:off x="466725" y="365126"/>
            <a:ext cx="11258550" cy="8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A9C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9"/>
          <p:cNvSpPr txBox="1">
            <a:spLocks noGrp="1"/>
          </p:cNvSpPr>
          <p:nvPr>
            <p:ph type="sldNum" idx="12"/>
          </p:nvPr>
        </p:nvSpPr>
        <p:spPr>
          <a:xfrm>
            <a:off x="11221275" y="6408258"/>
            <a:ext cx="504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0"/>
          <p:cNvSpPr txBox="1">
            <a:spLocks noGrp="1"/>
          </p:cNvSpPr>
          <p:nvPr>
            <p:ph type="sldNum" idx="12"/>
          </p:nvPr>
        </p:nvSpPr>
        <p:spPr>
          <a:xfrm>
            <a:off x="11221275" y="6408258"/>
            <a:ext cx="504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3738571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9"/>
          <p:cNvSpPr txBox="1">
            <a:spLocks noGrp="1"/>
          </p:cNvSpPr>
          <p:nvPr>
            <p:ph type="title"/>
          </p:nvPr>
        </p:nvSpPr>
        <p:spPr>
          <a:xfrm>
            <a:off x="466725" y="365126"/>
            <a:ext cx="11258550" cy="8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A9C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9"/>
          <p:cNvSpPr txBox="1">
            <a:spLocks noGrp="1"/>
          </p:cNvSpPr>
          <p:nvPr>
            <p:ph type="body" idx="1"/>
          </p:nvPr>
        </p:nvSpPr>
        <p:spPr>
          <a:xfrm>
            <a:off x="466725" y="1523999"/>
            <a:ext cx="11258550" cy="4362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464A"/>
              </a:buClr>
              <a:buSzPts val="2000"/>
              <a:buChar char="‒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‒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49"/>
          <p:cNvSpPr txBox="1">
            <a:spLocks noGrp="1"/>
          </p:cNvSpPr>
          <p:nvPr>
            <p:ph type="sldNum" idx="12"/>
          </p:nvPr>
        </p:nvSpPr>
        <p:spPr>
          <a:xfrm>
            <a:off x="11221275" y="6408258"/>
            <a:ext cx="504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MU 02">
  <p:cSld name="Image MU 0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0"/>
          <p:cNvSpPr txBox="1">
            <a:spLocks noGrp="1"/>
          </p:cNvSpPr>
          <p:nvPr>
            <p:ph type="sldNum" idx="12"/>
          </p:nvPr>
        </p:nvSpPr>
        <p:spPr>
          <a:xfrm>
            <a:off x="11221275" y="6408258"/>
            <a:ext cx="504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" name="Google Shape;26;p50"/>
          <p:cNvSpPr txBox="1">
            <a:spLocks noGrp="1"/>
          </p:cNvSpPr>
          <p:nvPr>
            <p:ph type="body" idx="1"/>
          </p:nvPr>
        </p:nvSpPr>
        <p:spPr>
          <a:xfrm>
            <a:off x="419100" y="2752825"/>
            <a:ext cx="2911241" cy="2685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‒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‒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7" name="Google Shape;27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11531" y="941772"/>
            <a:ext cx="705133" cy="70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81526" y="3743299"/>
            <a:ext cx="654514" cy="70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5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2440" y="3752924"/>
            <a:ext cx="823313" cy="597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5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92185" y="5217319"/>
            <a:ext cx="470509" cy="70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5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824111" y="2501473"/>
            <a:ext cx="806659" cy="5027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">
  <p:cSld name="Cover Slide">
    <p:bg>
      <p:bgPr>
        <a:noFill/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" y="0"/>
            <a:ext cx="121919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51"/>
          <p:cNvSpPr txBox="1">
            <a:spLocks noGrp="1"/>
          </p:cNvSpPr>
          <p:nvPr>
            <p:ph type="ctrTitle"/>
          </p:nvPr>
        </p:nvSpPr>
        <p:spPr>
          <a:xfrm>
            <a:off x="697706" y="2562224"/>
            <a:ext cx="10796588" cy="2347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A9C0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1"/>
          <p:cNvSpPr txBox="1">
            <a:spLocks noGrp="1"/>
          </p:cNvSpPr>
          <p:nvPr>
            <p:ph type="subTitle" idx="1"/>
          </p:nvPr>
        </p:nvSpPr>
        <p:spPr>
          <a:xfrm>
            <a:off x="697706" y="5105399"/>
            <a:ext cx="10796588" cy="971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39464A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36" name="Google Shape;36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5361" y="508644"/>
            <a:ext cx="3810330" cy="1094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BUT">
  <p:cSld name="Cover Slide B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5" y="0"/>
            <a:ext cx="1218895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52"/>
          <p:cNvSpPr txBox="1">
            <a:spLocks noGrp="1"/>
          </p:cNvSpPr>
          <p:nvPr>
            <p:ph type="ctrTitle"/>
          </p:nvPr>
        </p:nvSpPr>
        <p:spPr>
          <a:xfrm>
            <a:off x="895149" y="3794257"/>
            <a:ext cx="7642460" cy="2624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A9C0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2"/>
          <p:cNvSpPr txBox="1">
            <a:spLocks noGrp="1"/>
          </p:cNvSpPr>
          <p:nvPr>
            <p:ph type="subTitle" idx="1"/>
          </p:nvPr>
        </p:nvSpPr>
        <p:spPr>
          <a:xfrm>
            <a:off x="895149" y="2759384"/>
            <a:ext cx="4882564" cy="1034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39464A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41" name="Google Shape;41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41146" y="634882"/>
            <a:ext cx="2453146" cy="784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5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5361" y="508644"/>
            <a:ext cx="3810330" cy="1094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ter Slide" type="secHead">
  <p:cSld name="SECTION_HEADER">
    <p:bg>
      <p:bgPr>
        <a:noFill/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3"/>
          <p:cNvSpPr txBox="1">
            <a:spLocks noGrp="1"/>
          </p:cNvSpPr>
          <p:nvPr>
            <p:ph type="title"/>
          </p:nvPr>
        </p:nvSpPr>
        <p:spPr>
          <a:xfrm>
            <a:off x="466725" y="365126"/>
            <a:ext cx="11258550" cy="3419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3"/>
          <p:cNvSpPr txBox="1">
            <a:spLocks noGrp="1"/>
          </p:cNvSpPr>
          <p:nvPr>
            <p:ph type="body" idx="1"/>
          </p:nvPr>
        </p:nvSpPr>
        <p:spPr>
          <a:xfrm>
            <a:off x="466725" y="3975101"/>
            <a:ext cx="11258550" cy="1809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E9293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E9293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E9293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E9293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9293"/>
              </a:buClr>
              <a:buSzPts val="1600"/>
              <a:buNone/>
              <a:defRPr sz="1600">
                <a:solidFill>
                  <a:srgbClr val="8E9293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9293"/>
              </a:buClr>
              <a:buSzPts val="1600"/>
              <a:buNone/>
              <a:defRPr sz="1600">
                <a:solidFill>
                  <a:srgbClr val="8E9293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9293"/>
              </a:buClr>
              <a:buSzPts val="1600"/>
              <a:buNone/>
              <a:defRPr sz="1600">
                <a:solidFill>
                  <a:srgbClr val="8E9293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9293"/>
              </a:buClr>
              <a:buSzPts val="1600"/>
              <a:buNone/>
              <a:defRPr sz="1600">
                <a:solidFill>
                  <a:srgbClr val="8E9293"/>
                </a:solidFill>
              </a:defRPr>
            </a:lvl9pPr>
          </a:lstStyle>
          <a:p>
            <a:endParaRPr/>
          </a:p>
        </p:txBody>
      </p:sp>
      <p:pic>
        <p:nvPicPr>
          <p:cNvPr id="46" name="Google Shape;46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7539" y="6423535"/>
            <a:ext cx="1661620" cy="2122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MU 01">
  <p:cSld name="Image MU 0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54"/>
          <p:cNvSpPr txBox="1">
            <a:spLocks noGrp="1"/>
          </p:cNvSpPr>
          <p:nvPr>
            <p:ph type="sldNum" idx="12"/>
          </p:nvPr>
        </p:nvSpPr>
        <p:spPr>
          <a:xfrm>
            <a:off x="11221275" y="6408258"/>
            <a:ext cx="504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" name="Google Shape;49;p54"/>
          <p:cNvSpPr txBox="1">
            <a:spLocks noGrp="1"/>
          </p:cNvSpPr>
          <p:nvPr>
            <p:ph type="body" idx="1"/>
          </p:nvPr>
        </p:nvSpPr>
        <p:spPr>
          <a:xfrm>
            <a:off x="419100" y="2752825"/>
            <a:ext cx="2911241" cy="2685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‒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‒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0" name="Google Shape;50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11531" y="941772"/>
            <a:ext cx="705133" cy="70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81526" y="3743299"/>
            <a:ext cx="654514" cy="70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5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2440" y="3752924"/>
            <a:ext cx="823313" cy="597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5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92185" y="5217319"/>
            <a:ext cx="470509" cy="70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5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824111" y="2501473"/>
            <a:ext cx="806659" cy="5027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UT 01">
  <p:cSld name="Image BUT 0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55"/>
          <p:cNvSpPr txBox="1">
            <a:spLocks noGrp="1"/>
          </p:cNvSpPr>
          <p:nvPr>
            <p:ph type="sldNum" idx="12"/>
          </p:nvPr>
        </p:nvSpPr>
        <p:spPr>
          <a:xfrm>
            <a:off x="11221275" y="6408258"/>
            <a:ext cx="504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7" name="Google Shape;57;p55"/>
          <p:cNvSpPr txBox="1">
            <a:spLocks noGrp="1"/>
          </p:cNvSpPr>
          <p:nvPr>
            <p:ph type="body" idx="1"/>
          </p:nvPr>
        </p:nvSpPr>
        <p:spPr>
          <a:xfrm>
            <a:off x="419100" y="2752825"/>
            <a:ext cx="2911241" cy="2685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‒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‒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81526" y="3743299"/>
            <a:ext cx="654514" cy="70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74611" y="1079073"/>
            <a:ext cx="806659" cy="5027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UT 02">
  <p:cSld name="Image BUT 0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6"/>
          <p:cNvSpPr txBox="1">
            <a:spLocks noGrp="1"/>
          </p:cNvSpPr>
          <p:nvPr>
            <p:ph type="sldNum" idx="12"/>
          </p:nvPr>
        </p:nvSpPr>
        <p:spPr>
          <a:xfrm>
            <a:off x="11221275" y="6408258"/>
            <a:ext cx="504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2" name="Google Shape;62;p56"/>
          <p:cNvSpPr txBox="1">
            <a:spLocks noGrp="1"/>
          </p:cNvSpPr>
          <p:nvPr>
            <p:ph type="body" idx="1"/>
          </p:nvPr>
        </p:nvSpPr>
        <p:spPr>
          <a:xfrm>
            <a:off x="419100" y="2752825"/>
            <a:ext cx="2911241" cy="2685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‒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‒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81526" y="3743299"/>
            <a:ext cx="654514" cy="70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74611" y="1079073"/>
            <a:ext cx="806659" cy="5027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7"/>
          <p:cNvSpPr txBox="1">
            <a:spLocks noGrp="1"/>
          </p:cNvSpPr>
          <p:nvPr>
            <p:ph type="title"/>
          </p:nvPr>
        </p:nvSpPr>
        <p:spPr>
          <a:xfrm>
            <a:off x="466725" y="365126"/>
            <a:ext cx="11258550" cy="8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A9C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21A9C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7"/>
          <p:cNvSpPr txBox="1">
            <a:spLocks noGrp="1"/>
          </p:cNvSpPr>
          <p:nvPr>
            <p:ph type="body" idx="1"/>
          </p:nvPr>
        </p:nvSpPr>
        <p:spPr>
          <a:xfrm>
            <a:off x="466725" y="1523999"/>
            <a:ext cx="11258550" cy="4362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1A9C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9464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464A"/>
              </a:buClr>
              <a:buSzPts val="2000"/>
              <a:buFont typeface="Arial"/>
              <a:buChar char="‒"/>
              <a:defRPr sz="2000" b="0" i="0" u="none" strike="noStrike" cap="none">
                <a:solidFill>
                  <a:srgbClr val="39464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1A9C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9464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9464A"/>
              </a:buClr>
              <a:buSzPts val="1600"/>
              <a:buFont typeface="Arial"/>
              <a:buChar char="‒"/>
              <a:defRPr sz="1600" b="0" i="0" u="none" strike="noStrike" cap="none">
                <a:solidFill>
                  <a:srgbClr val="39464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1A9C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9464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47"/>
          <p:cNvSpPr txBox="1">
            <a:spLocks noGrp="1"/>
          </p:cNvSpPr>
          <p:nvPr>
            <p:ph type="sldNum" idx="12"/>
          </p:nvPr>
        </p:nvSpPr>
        <p:spPr>
          <a:xfrm>
            <a:off x="11221275" y="6408258"/>
            <a:ext cx="504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7AC14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7AC14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7AC14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7AC14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7AC14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7AC14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7AC14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7AC14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7AC14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" name="Google Shape;13;p47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277539" y="6423535"/>
            <a:ext cx="1661620" cy="21221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vojtech.bystry@ceitec.muni.cz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vojtech.bystry@ceitec.muni.cz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0.tiff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>
            <a:spLocks noGrp="1"/>
          </p:cNvSpPr>
          <p:nvPr>
            <p:ph type="ctrTitle"/>
          </p:nvPr>
        </p:nvSpPr>
        <p:spPr>
          <a:xfrm>
            <a:off x="895149" y="3794257"/>
            <a:ext cx="7642460" cy="2624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lvl="0">
              <a:buSzPts val="4320"/>
            </a:pPr>
            <a:br>
              <a:rPr lang="en-US" sz="4320" dirty="0"/>
            </a:br>
            <a:r>
              <a:rPr lang="en-US" sz="4320" dirty="0"/>
              <a:t>Lecture 5 : </a:t>
            </a:r>
            <a:r>
              <a:rPr lang="en-US" sz="4320" dirty="0" err="1"/>
              <a:t>ChIP</a:t>
            </a:r>
            <a:r>
              <a:rPr lang="en-US" sz="4320" dirty="0"/>
              <a:t>-seq</a:t>
            </a:r>
            <a:endParaRPr sz="4320" dirty="0"/>
          </a:p>
        </p:txBody>
      </p:sp>
      <p:sp>
        <p:nvSpPr>
          <p:cNvPr id="86" name="Google Shape;86;p1"/>
          <p:cNvSpPr txBox="1">
            <a:spLocks noGrp="1"/>
          </p:cNvSpPr>
          <p:nvPr>
            <p:ph type="subTitle" idx="1"/>
          </p:nvPr>
        </p:nvSpPr>
        <p:spPr>
          <a:xfrm>
            <a:off x="895149" y="2759384"/>
            <a:ext cx="4882564" cy="1034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>
              <a:spcBef>
                <a:spcPts val="0"/>
              </a:spcBef>
            </a:pPr>
            <a:r>
              <a:rPr lang="en-US" b="1" dirty="0"/>
              <a:t>Modern Genomic Technologies  (LF:DSMGT01 )</a:t>
            </a:r>
            <a:endParaRPr lang="en-US" sz="1800" dirty="0"/>
          </a:p>
        </p:txBody>
      </p:sp>
      <p:pic>
        <p:nvPicPr>
          <p:cNvPr id="87" name="Google Shape;8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7469" y="345438"/>
            <a:ext cx="4277238" cy="155448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504;p46">
            <a:extLst>
              <a:ext uri="{FF2B5EF4-FFF2-40B4-BE49-F238E27FC236}">
                <a16:creationId xmlns:a16="http://schemas.microsoft.com/office/drawing/2014/main" id="{26D116E4-2B42-BF40-92F1-F8E4DF950945}"/>
              </a:ext>
            </a:extLst>
          </p:cNvPr>
          <p:cNvSpPr txBox="1"/>
          <p:nvPr/>
        </p:nvSpPr>
        <p:spPr>
          <a:xfrm>
            <a:off x="9781443" y="6034208"/>
            <a:ext cx="2351926" cy="430847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21A9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Vojta</a:t>
            </a:r>
            <a:r>
              <a:rPr lang="en-US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Bystry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 dirty="0">
                <a:solidFill>
                  <a:srgbClr val="21A9C0"/>
                </a:solidFill>
                <a:hlinkClick r:id="rId4"/>
              </a:rPr>
              <a:t>vojtech.bystry</a:t>
            </a:r>
            <a:r>
              <a:rPr lang="en-US" sz="1100" u="sng" dirty="0">
                <a:solidFill>
                  <a:srgbClr val="21A9C0"/>
                </a:solidFill>
                <a:sym typeface="Arial"/>
                <a:hlinkClick r:id="rId4"/>
              </a:rPr>
              <a:t>@ceitec.muni.cz</a:t>
            </a:r>
            <a:endParaRPr sz="1100" dirty="0">
              <a:solidFill>
                <a:srgbClr val="21A9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cs" dirty="0"/>
              <a:t>Peak calling</a:t>
            </a:r>
            <a:endParaRPr dirty="0"/>
          </a:p>
        </p:txBody>
      </p:sp>
      <p:sp>
        <p:nvSpPr>
          <p:cNvPr id="4" name="Google Shape;171;p31">
            <a:extLst>
              <a:ext uri="{FF2B5EF4-FFF2-40B4-BE49-F238E27FC236}">
                <a16:creationId xmlns:a16="http://schemas.microsoft.com/office/drawing/2014/main" id="{561F9879-D2A4-3E43-86B4-B6C840118B5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342900" indent="-342900"/>
            <a:r>
              <a:rPr lang="en-US" dirty="0"/>
              <a:t>Statistical assessment of peaks against background </a:t>
            </a:r>
          </a:p>
          <a:p>
            <a:pPr marL="342900" indent="-342900"/>
            <a:r>
              <a:rPr lang="en-US" dirty="0"/>
              <a:t>Background </a:t>
            </a:r>
          </a:p>
          <a:p>
            <a:pPr marL="952485" lvl="1" indent="-342900"/>
            <a:r>
              <a:rPr lang="en-US" dirty="0"/>
              <a:t>Control sample – recommended</a:t>
            </a:r>
          </a:p>
          <a:p>
            <a:pPr marL="952485" lvl="1" indent="-342900"/>
            <a:r>
              <a:rPr lang="en-US" dirty="0"/>
              <a:t>Model background from overall coverage of the sample</a:t>
            </a:r>
          </a:p>
          <a:p>
            <a:pPr marL="0" indent="0">
              <a:buNone/>
            </a:pPr>
            <a:endParaRPr dirty="0"/>
          </a:p>
          <a:p>
            <a:pPr marL="0" indent="0">
              <a:spcBef>
                <a:spcPts val="1600"/>
              </a:spcBef>
              <a:buNone/>
            </a:pPr>
            <a:endParaRPr dirty="0"/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r>
              <a:rPr lang="en-US" dirty="0"/>
              <a:t>Peak calling annotation</a:t>
            </a:r>
          </a:p>
          <a:p>
            <a:pPr marL="342900" indent="-342900"/>
            <a:r>
              <a:rPr lang="en-US" dirty="0"/>
              <a:t>Differential peak calling</a:t>
            </a:r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2AEC381-D2F8-1C48-BC1E-193378B8A8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123" y="2926624"/>
            <a:ext cx="4977443" cy="197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484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cs" dirty="0"/>
              <a:t>Post peak calling QC</a:t>
            </a:r>
            <a:endParaRPr dirty="0"/>
          </a:p>
        </p:txBody>
      </p:sp>
      <p:sp>
        <p:nvSpPr>
          <p:cNvPr id="171" name="Google Shape;171;p31"/>
          <p:cNvSpPr txBox="1">
            <a:spLocks noGrp="1"/>
          </p:cNvSpPr>
          <p:nvPr>
            <p:ph type="body" idx="1"/>
          </p:nvPr>
        </p:nvSpPr>
        <p:spPr>
          <a:xfrm>
            <a:off x="415600" y="1536634"/>
            <a:ext cx="11360800" cy="143948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342900" indent="-342900"/>
            <a:r>
              <a:rPr lang="en-US" sz="2267" dirty="0">
                <a:sym typeface="Courier New"/>
              </a:rPr>
              <a:t>FRIP score = fraction of reads in peaks</a:t>
            </a:r>
          </a:p>
          <a:p>
            <a:pPr marL="952485" lvl="1" indent="-342900"/>
            <a:r>
              <a:rPr lang="en-US" sz="1867" dirty="0">
                <a:sym typeface="Courier New"/>
              </a:rPr>
              <a:t>High number is good</a:t>
            </a:r>
          </a:p>
          <a:p>
            <a:pPr marL="952485" lvl="1" indent="-342900"/>
            <a:r>
              <a:rPr lang="en-US" sz="1867" dirty="0">
                <a:sym typeface="Courier New"/>
              </a:rPr>
              <a:t>However can be low in specific experiments and still the experiment be OK</a:t>
            </a:r>
          </a:p>
          <a:p>
            <a:pPr marL="342900" indent="-342900"/>
            <a:r>
              <a:rPr lang="en-US" dirty="0">
                <a:sym typeface="Courier New"/>
              </a:rPr>
              <a:t>Average peak profile</a:t>
            </a:r>
            <a:endParaRPr dirty="0"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3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5F845884-2A5C-B64B-A27D-BAE5E243C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1298" y="2855344"/>
            <a:ext cx="4342381" cy="3735333"/>
          </a:xfrm>
          <a:prstGeom prst="rect">
            <a:avLst/>
          </a:prstGeom>
        </p:spPr>
      </p:pic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D2CA76FF-2687-0447-A786-E4F17C3FF0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8605" y="766167"/>
            <a:ext cx="4416724" cy="1333496"/>
          </a:xfrm>
          <a:prstGeom prst="rect">
            <a:avLst/>
          </a:prstGeom>
        </p:spPr>
      </p:pic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FD9F1A02-F06A-AE47-AE21-510A653C96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97" y="3155781"/>
            <a:ext cx="3514245" cy="318478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033876-9BF7-B64E-80AB-03822C87E5C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cs" smtClean="0"/>
              <a:pPr/>
              <a:t>12</a:t>
            </a:fld>
            <a:endParaRPr lang="c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26504BB-6573-F54F-86C4-11756B8B9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661" y="309510"/>
            <a:ext cx="8766048" cy="1325563"/>
          </a:xfrm>
        </p:spPr>
        <p:txBody>
          <a:bodyPr>
            <a:normAutofit/>
          </a:bodyPr>
          <a:lstStyle/>
          <a:p>
            <a:r>
              <a:rPr lang="en-US" sz="4000" dirty="0"/>
              <a:t>Peak calling results</a:t>
            </a:r>
            <a:br>
              <a:rPr lang="en-US" sz="4000" dirty="0"/>
            </a:br>
            <a:endParaRPr lang="en-US" sz="3800" dirty="0"/>
          </a:p>
        </p:txBody>
      </p:sp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35F290A9-B204-F642-9391-AD90EE47B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61" y="1118498"/>
            <a:ext cx="9365702" cy="509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088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033876-9BF7-B64E-80AB-03822C87E5C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cs" smtClean="0"/>
              <a:pPr/>
              <a:t>13</a:t>
            </a:fld>
            <a:endParaRPr lang="c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26504BB-6573-F54F-86C4-11756B8B9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661" y="309510"/>
            <a:ext cx="8766048" cy="1325563"/>
          </a:xfrm>
        </p:spPr>
        <p:txBody>
          <a:bodyPr>
            <a:normAutofit/>
          </a:bodyPr>
          <a:lstStyle/>
          <a:p>
            <a:r>
              <a:rPr lang="en-US" sz="4000" dirty="0"/>
              <a:t>Peak calling results</a:t>
            </a:r>
            <a:br>
              <a:rPr lang="en-US" sz="4000" dirty="0"/>
            </a:br>
            <a:endParaRPr lang="en-US" sz="3800" dirty="0"/>
          </a:p>
        </p:txBody>
      </p:sp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35F290A9-B204-F642-9391-AD90EE47B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3389" y="412968"/>
            <a:ext cx="4097041" cy="2230620"/>
          </a:xfrm>
          <a:prstGeom prst="rect">
            <a:avLst/>
          </a:prstGeom>
        </p:spPr>
      </p:pic>
      <p:sp>
        <p:nvSpPr>
          <p:cNvPr id="6" name="Google Shape;171;p31">
            <a:extLst>
              <a:ext uri="{FF2B5EF4-FFF2-40B4-BE49-F238E27FC236}">
                <a16:creationId xmlns:a16="http://schemas.microsoft.com/office/drawing/2014/main" id="{3FCC8B49-0615-A346-9C32-1DEA93EA88E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342900" indent="-342900"/>
            <a:r>
              <a:rPr lang="en-US" dirty="0" err="1"/>
              <a:t>peaks.annotated.bed</a:t>
            </a:r>
            <a:endParaRPr lang="en-US" dirty="0"/>
          </a:p>
          <a:p>
            <a:pPr marL="342900" indent="-342900"/>
            <a:r>
              <a:rPr lang="en-US" dirty="0" err="1"/>
              <a:t>control.bigWig</a:t>
            </a:r>
            <a:endParaRPr lang="en-US" dirty="0"/>
          </a:p>
          <a:p>
            <a:pPr marL="342900" indent="-342900"/>
            <a:r>
              <a:rPr lang="en-US" dirty="0" err="1"/>
              <a:t>bigWig</a:t>
            </a:r>
            <a:endParaRPr lang="en-US" dirty="0"/>
          </a:p>
        </p:txBody>
      </p:sp>
      <p:pic>
        <p:nvPicPr>
          <p:cNvPr id="3" name="Picture 2" descr="Graphical user interface, application, Excel&#10;&#10;Description automatically generated">
            <a:extLst>
              <a:ext uri="{FF2B5EF4-FFF2-40B4-BE49-F238E27FC236}">
                <a16:creationId xmlns:a16="http://schemas.microsoft.com/office/drawing/2014/main" id="{D890DEE1-8FA0-094E-848B-46A6915248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32" y="2862196"/>
            <a:ext cx="7453223" cy="336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02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46"/>
          <p:cNvSpPr txBox="1">
            <a:spLocks noGrp="1"/>
          </p:cNvSpPr>
          <p:nvPr>
            <p:ph type="sldNum" idx="12"/>
          </p:nvPr>
        </p:nvSpPr>
        <p:spPr>
          <a:xfrm>
            <a:off x="11221275" y="6408258"/>
            <a:ext cx="504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499" name="Google Shape;499;p46"/>
          <p:cNvSpPr txBox="1"/>
          <p:nvPr/>
        </p:nvSpPr>
        <p:spPr>
          <a:xfrm>
            <a:off x="3330341" y="6408258"/>
            <a:ext cx="2263592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rgbClr val="21A9C0"/>
                </a:solidFill>
                <a:latin typeface="Arial"/>
                <a:ea typeface="Arial"/>
                <a:cs typeface="Arial"/>
                <a:sym typeface="Arial"/>
              </a:rPr>
              <a:t>www.ceitec.eu</a:t>
            </a:r>
            <a:endParaRPr sz="1800" b="0">
              <a:solidFill>
                <a:srgbClr val="21A9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46"/>
          <p:cNvSpPr txBox="1"/>
          <p:nvPr/>
        </p:nvSpPr>
        <p:spPr>
          <a:xfrm>
            <a:off x="2363404" y="1836406"/>
            <a:ext cx="841809" cy="2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>
                <a:solidFill>
                  <a:srgbClr val="21A9C0"/>
                </a:solidFill>
                <a:latin typeface="Arial"/>
                <a:ea typeface="Arial"/>
                <a:cs typeface="Arial"/>
                <a:sym typeface="Arial"/>
              </a:rPr>
              <a:t>CEITEC</a:t>
            </a:r>
            <a:endParaRPr sz="1600" b="0">
              <a:solidFill>
                <a:srgbClr val="21A9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46"/>
          <p:cNvSpPr txBox="1"/>
          <p:nvPr/>
        </p:nvSpPr>
        <p:spPr>
          <a:xfrm>
            <a:off x="2026520" y="2419317"/>
            <a:ext cx="1554079" cy="2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>
                <a:solidFill>
                  <a:srgbClr val="21A9C0"/>
                </a:solidFill>
                <a:latin typeface="Arial"/>
                <a:ea typeface="Arial"/>
                <a:cs typeface="Arial"/>
                <a:sym typeface="Arial"/>
              </a:rPr>
              <a:t>@CEITEC_Brno</a:t>
            </a:r>
            <a:endParaRPr sz="1600" b="0">
              <a:solidFill>
                <a:srgbClr val="21A9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46"/>
          <p:cNvSpPr/>
          <p:nvPr/>
        </p:nvSpPr>
        <p:spPr>
          <a:xfrm>
            <a:off x="1489711" y="2383237"/>
            <a:ext cx="414501" cy="360000"/>
          </a:xfrm>
          <a:custGeom>
            <a:avLst/>
            <a:gdLst/>
            <a:ahLst/>
            <a:cxnLst/>
            <a:rect l="l" t="t" r="r" b="b"/>
            <a:pathLst>
              <a:path w="1833" h="1587" extrusionOk="0">
                <a:moveTo>
                  <a:pt x="1375" y="0"/>
                </a:moveTo>
                <a:cubicBezTo>
                  <a:pt x="1833" y="793"/>
                  <a:pt x="1833" y="793"/>
                  <a:pt x="1833" y="793"/>
                </a:cubicBezTo>
                <a:cubicBezTo>
                  <a:pt x="1375" y="1587"/>
                  <a:pt x="1375" y="1587"/>
                  <a:pt x="1375" y="1587"/>
                </a:cubicBezTo>
                <a:cubicBezTo>
                  <a:pt x="459" y="1587"/>
                  <a:pt x="459" y="1587"/>
                  <a:pt x="459" y="1587"/>
                </a:cubicBezTo>
                <a:cubicBezTo>
                  <a:pt x="0" y="793"/>
                  <a:pt x="0" y="793"/>
                  <a:pt x="0" y="793"/>
                </a:cubicBezTo>
                <a:cubicBezTo>
                  <a:pt x="459" y="0"/>
                  <a:pt x="459" y="0"/>
                  <a:pt x="459" y="0"/>
                </a:cubicBezTo>
                <a:lnTo>
                  <a:pt x="1375" y="0"/>
                </a:lnTo>
                <a:close/>
                <a:moveTo>
                  <a:pt x="1271" y="612"/>
                </a:moveTo>
                <a:cubicBezTo>
                  <a:pt x="1307" y="586"/>
                  <a:pt x="1338" y="554"/>
                  <a:pt x="1362" y="517"/>
                </a:cubicBezTo>
                <a:cubicBezTo>
                  <a:pt x="1330" y="532"/>
                  <a:pt x="1295" y="542"/>
                  <a:pt x="1257" y="546"/>
                </a:cubicBezTo>
                <a:cubicBezTo>
                  <a:pt x="1295" y="523"/>
                  <a:pt x="1324" y="487"/>
                  <a:pt x="1338" y="445"/>
                </a:cubicBezTo>
                <a:cubicBezTo>
                  <a:pt x="1303" y="466"/>
                  <a:pt x="1263" y="481"/>
                  <a:pt x="1222" y="489"/>
                </a:cubicBezTo>
                <a:cubicBezTo>
                  <a:pt x="1188" y="454"/>
                  <a:pt x="1141" y="431"/>
                  <a:pt x="1088" y="431"/>
                </a:cubicBezTo>
                <a:cubicBezTo>
                  <a:pt x="987" y="431"/>
                  <a:pt x="905" y="513"/>
                  <a:pt x="905" y="614"/>
                </a:cubicBezTo>
                <a:cubicBezTo>
                  <a:pt x="905" y="629"/>
                  <a:pt x="907" y="642"/>
                  <a:pt x="910" y="656"/>
                </a:cubicBezTo>
                <a:cubicBezTo>
                  <a:pt x="758" y="648"/>
                  <a:pt x="623" y="575"/>
                  <a:pt x="533" y="465"/>
                </a:cubicBezTo>
                <a:cubicBezTo>
                  <a:pt x="518" y="492"/>
                  <a:pt x="509" y="523"/>
                  <a:pt x="509" y="557"/>
                </a:cubicBezTo>
                <a:cubicBezTo>
                  <a:pt x="509" y="620"/>
                  <a:pt x="541" y="676"/>
                  <a:pt x="590" y="709"/>
                </a:cubicBezTo>
                <a:cubicBezTo>
                  <a:pt x="560" y="708"/>
                  <a:pt x="532" y="700"/>
                  <a:pt x="507" y="686"/>
                </a:cubicBezTo>
                <a:cubicBezTo>
                  <a:pt x="507" y="687"/>
                  <a:pt x="507" y="688"/>
                  <a:pt x="507" y="688"/>
                </a:cubicBezTo>
                <a:cubicBezTo>
                  <a:pt x="507" y="777"/>
                  <a:pt x="570" y="851"/>
                  <a:pt x="654" y="868"/>
                </a:cubicBezTo>
                <a:cubicBezTo>
                  <a:pt x="638" y="872"/>
                  <a:pt x="622" y="874"/>
                  <a:pt x="606" y="874"/>
                </a:cubicBezTo>
                <a:cubicBezTo>
                  <a:pt x="594" y="874"/>
                  <a:pt x="582" y="873"/>
                  <a:pt x="571" y="871"/>
                </a:cubicBezTo>
                <a:cubicBezTo>
                  <a:pt x="595" y="943"/>
                  <a:pt x="662" y="996"/>
                  <a:pt x="742" y="998"/>
                </a:cubicBezTo>
                <a:cubicBezTo>
                  <a:pt x="679" y="1047"/>
                  <a:pt x="601" y="1076"/>
                  <a:pt x="515" y="1076"/>
                </a:cubicBezTo>
                <a:cubicBezTo>
                  <a:pt x="500" y="1076"/>
                  <a:pt x="486" y="1075"/>
                  <a:pt x="471" y="1073"/>
                </a:cubicBezTo>
                <a:cubicBezTo>
                  <a:pt x="552" y="1125"/>
                  <a:pt x="648" y="1156"/>
                  <a:pt x="752" y="1156"/>
                </a:cubicBezTo>
                <a:cubicBezTo>
                  <a:pt x="1088" y="1156"/>
                  <a:pt x="1272" y="877"/>
                  <a:pt x="1272" y="635"/>
                </a:cubicBezTo>
                <a:cubicBezTo>
                  <a:pt x="1272" y="627"/>
                  <a:pt x="1272" y="619"/>
                  <a:pt x="1271" y="612"/>
                </a:cubicBezTo>
                <a:close/>
                <a:moveTo>
                  <a:pt x="1271" y="612"/>
                </a:moveTo>
                <a:cubicBezTo>
                  <a:pt x="1271" y="612"/>
                  <a:pt x="1271" y="612"/>
                  <a:pt x="1271" y="612"/>
                </a:cubicBezTo>
              </a:path>
            </a:pathLst>
          </a:custGeom>
          <a:solidFill>
            <a:srgbClr val="21A9C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46"/>
          <p:cNvSpPr/>
          <p:nvPr/>
        </p:nvSpPr>
        <p:spPr>
          <a:xfrm>
            <a:off x="1826595" y="1797075"/>
            <a:ext cx="417079" cy="360000"/>
          </a:xfrm>
          <a:custGeom>
            <a:avLst/>
            <a:gdLst/>
            <a:ahLst/>
            <a:cxnLst/>
            <a:rect l="l" t="t" r="r" b="b"/>
            <a:pathLst>
              <a:path w="1833" h="1587" extrusionOk="0">
                <a:moveTo>
                  <a:pt x="1375" y="0"/>
                </a:moveTo>
                <a:cubicBezTo>
                  <a:pt x="1833" y="793"/>
                  <a:pt x="1833" y="793"/>
                  <a:pt x="1833" y="793"/>
                </a:cubicBezTo>
                <a:cubicBezTo>
                  <a:pt x="1375" y="1587"/>
                  <a:pt x="1375" y="1587"/>
                  <a:pt x="1375" y="1587"/>
                </a:cubicBezTo>
                <a:cubicBezTo>
                  <a:pt x="459" y="1587"/>
                  <a:pt x="459" y="1587"/>
                  <a:pt x="459" y="1587"/>
                </a:cubicBezTo>
                <a:cubicBezTo>
                  <a:pt x="0" y="793"/>
                  <a:pt x="0" y="793"/>
                  <a:pt x="0" y="793"/>
                </a:cubicBezTo>
                <a:cubicBezTo>
                  <a:pt x="459" y="0"/>
                  <a:pt x="459" y="0"/>
                  <a:pt x="459" y="0"/>
                </a:cubicBezTo>
                <a:lnTo>
                  <a:pt x="1375" y="0"/>
                </a:lnTo>
                <a:close/>
                <a:moveTo>
                  <a:pt x="1131" y="659"/>
                </a:moveTo>
                <a:cubicBezTo>
                  <a:pt x="985" y="659"/>
                  <a:pt x="985" y="659"/>
                  <a:pt x="985" y="659"/>
                </a:cubicBezTo>
                <a:cubicBezTo>
                  <a:pt x="985" y="563"/>
                  <a:pt x="985" y="563"/>
                  <a:pt x="985" y="563"/>
                </a:cubicBezTo>
                <a:cubicBezTo>
                  <a:pt x="985" y="527"/>
                  <a:pt x="1009" y="519"/>
                  <a:pt x="1026" y="519"/>
                </a:cubicBezTo>
                <a:cubicBezTo>
                  <a:pt x="1129" y="519"/>
                  <a:pt x="1129" y="519"/>
                  <a:pt x="1129" y="519"/>
                </a:cubicBezTo>
                <a:cubicBezTo>
                  <a:pt x="1129" y="361"/>
                  <a:pt x="1129" y="361"/>
                  <a:pt x="1129" y="361"/>
                </a:cubicBezTo>
                <a:cubicBezTo>
                  <a:pt x="987" y="360"/>
                  <a:pt x="987" y="360"/>
                  <a:pt x="987" y="360"/>
                </a:cubicBezTo>
                <a:cubicBezTo>
                  <a:pt x="830" y="360"/>
                  <a:pt x="794" y="478"/>
                  <a:pt x="794" y="553"/>
                </a:cubicBezTo>
                <a:cubicBezTo>
                  <a:pt x="794" y="659"/>
                  <a:pt x="794" y="659"/>
                  <a:pt x="794" y="659"/>
                </a:cubicBezTo>
                <a:cubicBezTo>
                  <a:pt x="703" y="659"/>
                  <a:pt x="703" y="659"/>
                  <a:pt x="703" y="659"/>
                </a:cubicBezTo>
                <a:cubicBezTo>
                  <a:pt x="703" y="821"/>
                  <a:pt x="703" y="821"/>
                  <a:pt x="703" y="821"/>
                </a:cubicBezTo>
                <a:cubicBezTo>
                  <a:pt x="794" y="821"/>
                  <a:pt x="794" y="821"/>
                  <a:pt x="794" y="821"/>
                </a:cubicBezTo>
                <a:cubicBezTo>
                  <a:pt x="794" y="1282"/>
                  <a:pt x="794" y="1282"/>
                  <a:pt x="794" y="1282"/>
                </a:cubicBezTo>
                <a:cubicBezTo>
                  <a:pt x="985" y="1282"/>
                  <a:pt x="985" y="1282"/>
                  <a:pt x="985" y="1282"/>
                </a:cubicBezTo>
                <a:cubicBezTo>
                  <a:pt x="985" y="821"/>
                  <a:pt x="985" y="821"/>
                  <a:pt x="985" y="821"/>
                </a:cubicBezTo>
                <a:cubicBezTo>
                  <a:pt x="1115" y="821"/>
                  <a:pt x="1115" y="821"/>
                  <a:pt x="1115" y="821"/>
                </a:cubicBezTo>
                <a:lnTo>
                  <a:pt x="1131" y="659"/>
                </a:lnTo>
                <a:close/>
                <a:moveTo>
                  <a:pt x="1115" y="821"/>
                </a:moveTo>
                <a:cubicBezTo>
                  <a:pt x="1115" y="821"/>
                  <a:pt x="1115" y="821"/>
                  <a:pt x="1115" y="821"/>
                </a:cubicBezTo>
              </a:path>
            </a:pathLst>
          </a:custGeom>
          <a:solidFill>
            <a:srgbClr val="21A9C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46"/>
          <p:cNvSpPr txBox="1"/>
          <p:nvPr/>
        </p:nvSpPr>
        <p:spPr>
          <a:xfrm>
            <a:off x="9781443" y="6034208"/>
            <a:ext cx="2351926" cy="430847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21A9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Vojta</a:t>
            </a:r>
            <a:r>
              <a:rPr lang="en-US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Bystry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 dirty="0">
                <a:solidFill>
                  <a:srgbClr val="21A9C0"/>
                </a:solidFill>
                <a:hlinkClick r:id="rId3"/>
              </a:rPr>
              <a:t>vojtech.bystry</a:t>
            </a:r>
            <a:r>
              <a:rPr lang="en-US" sz="1100" u="sng" dirty="0">
                <a:solidFill>
                  <a:srgbClr val="21A9C0"/>
                </a:solidFill>
                <a:sym typeface="Arial"/>
                <a:hlinkClick r:id="rId3"/>
              </a:rPr>
              <a:t>@ceitec.muni.cz</a:t>
            </a:r>
            <a:endParaRPr sz="1100" dirty="0">
              <a:solidFill>
                <a:srgbClr val="21A9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46"/>
          <p:cNvSpPr txBox="1"/>
          <p:nvPr/>
        </p:nvSpPr>
        <p:spPr>
          <a:xfrm>
            <a:off x="274273" y="3044848"/>
            <a:ext cx="334621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Thank you for your attention!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dpis 1"/>
          <p:cNvSpPr>
            <a:spLocks noGrp="1"/>
          </p:cNvSpPr>
          <p:nvPr>
            <p:ph type="title"/>
          </p:nvPr>
        </p:nvSpPr>
        <p:spPr>
          <a:xfrm>
            <a:off x="1951038" y="322263"/>
            <a:ext cx="8274050" cy="792162"/>
          </a:xfrm>
        </p:spPr>
        <p:txBody>
          <a:bodyPr/>
          <a:lstStyle/>
          <a:p>
            <a:pPr>
              <a:defRPr/>
            </a:pPr>
            <a:r>
              <a:rPr lang="en-US" kern="1200" dirty="0">
                <a:solidFill>
                  <a:srgbClr val="7AC143"/>
                </a:solidFill>
                <a:ea typeface="ＭＳ Ｐゴシック" charset="-128"/>
                <a:cs typeface="+mn-cs"/>
              </a:rPr>
              <a:t>NGS data analysis</a:t>
            </a:r>
            <a:endParaRPr lang="en-GB" kern="1200" dirty="0">
              <a:solidFill>
                <a:srgbClr val="7AC143"/>
              </a:solidFill>
              <a:ea typeface="ＭＳ Ｐゴシック" charset="-128"/>
              <a:cs typeface="+mn-cs"/>
            </a:endParaRPr>
          </a:p>
        </p:txBody>
      </p:sp>
      <p:sp>
        <p:nvSpPr>
          <p:cNvPr id="118787" name="Zástupný symbol pro číslo snímku 3"/>
          <p:cNvSpPr txBox="1">
            <a:spLocks noGrp="1"/>
          </p:cNvSpPr>
          <p:nvPr/>
        </p:nvSpPr>
        <p:spPr bwMode="auto">
          <a:xfrm>
            <a:off x="1731964" y="6411913"/>
            <a:ext cx="6683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fld id="{A4F89AD9-F27F-C74F-937E-EAB456F55A7D}" type="slidenum">
              <a:rPr lang="cs-CZ" sz="1300" b="1">
                <a:solidFill>
                  <a:schemeClr val="bg1"/>
                </a:solidFill>
              </a:rPr>
              <a:pPr algn="l" eaLnBrk="1" hangingPunct="1"/>
              <a:t>2</a:t>
            </a:fld>
            <a:endParaRPr lang="cs-CZ" sz="1300" b="1">
              <a:solidFill>
                <a:srgbClr val="E1F0D2"/>
              </a:solidFill>
            </a:endParaRPr>
          </a:p>
        </p:txBody>
      </p:sp>
      <p:sp>
        <p:nvSpPr>
          <p:cNvPr id="118788" name="Zástupný symbol pro číslo snímku 1"/>
          <p:cNvSpPr>
            <a:spLocks noGrp="1"/>
          </p:cNvSpPr>
          <p:nvPr>
            <p:ph type="sldNum" sz="quarter" idx="10"/>
          </p:nvPr>
        </p:nvSpPr>
        <p:spPr bwMode="auto">
          <a:xfrm>
            <a:off x="207963" y="6411913"/>
            <a:ext cx="66833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fld id="{6F2A10B0-4E7F-614C-AA28-6C2E3EBCFE56}" type="slidenum">
              <a:rPr lang="cs-CZ" smtClean="0"/>
              <a:pPr eaLnBrk="1" hangingPunct="1">
                <a:defRPr/>
              </a:pPr>
              <a:t>2</a:t>
            </a:fld>
            <a:endParaRPr lang="cs-CZ" sz="1300">
              <a:solidFill>
                <a:srgbClr val="E1F0D2"/>
              </a:solidFill>
            </a:endParaRPr>
          </a:p>
        </p:txBody>
      </p:sp>
      <p:sp>
        <p:nvSpPr>
          <p:cNvPr id="118789" name="Rounded Rectangle 2"/>
          <p:cNvSpPr>
            <a:spLocks noChangeArrowheads="1"/>
          </p:cNvSpPr>
          <p:nvPr/>
        </p:nvSpPr>
        <p:spPr bwMode="auto">
          <a:xfrm>
            <a:off x="7031967" y="979728"/>
            <a:ext cx="1498600" cy="8509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dirty="0"/>
              <a:t>Raw data</a:t>
            </a:r>
          </a:p>
          <a:p>
            <a:pPr algn="ctr"/>
            <a:r>
              <a:rPr lang="en-US" i="1" dirty="0"/>
              <a:t>.</a:t>
            </a:r>
            <a:r>
              <a:rPr lang="en-US" i="1" dirty="0" err="1"/>
              <a:t>fastq</a:t>
            </a:r>
            <a:endParaRPr lang="en-US" i="1" dirty="0"/>
          </a:p>
        </p:txBody>
      </p:sp>
      <p:sp>
        <p:nvSpPr>
          <p:cNvPr id="118790" name="Rounded Rectangle 7"/>
          <p:cNvSpPr>
            <a:spLocks noChangeArrowheads="1"/>
          </p:cNvSpPr>
          <p:nvPr/>
        </p:nvSpPr>
        <p:spPr bwMode="auto">
          <a:xfrm>
            <a:off x="7760658" y="3047970"/>
            <a:ext cx="2224178" cy="8509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dirty="0"/>
              <a:t>Genome/Transcriptome Reference Mapping</a:t>
            </a:r>
          </a:p>
          <a:p>
            <a:pPr algn="ctr"/>
            <a:r>
              <a:rPr lang="en-US" i="1" dirty="0"/>
              <a:t>.bam</a:t>
            </a:r>
          </a:p>
        </p:txBody>
      </p:sp>
      <p:sp>
        <p:nvSpPr>
          <p:cNvPr id="118801" name="Rounded Rectangle 8"/>
          <p:cNvSpPr>
            <a:spLocks noChangeArrowheads="1"/>
          </p:cNvSpPr>
          <p:nvPr/>
        </p:nvSpPr>
        <p:spPr bwMode="auto">
          <a:xfrm>
            <a:off x="6415656" y="5330285"/>
            <a:ext cx="1498600" cy="8509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/>
              <a:t>Interaction</a:t>
            </a:r>
          </a:p>
          <a:p>
            <a:pPr algn="ctr"/>
            <a:r>
              <a:rPr lang="en-US"/>
              <a:t>analysis</a:t>
            </a:r>
          </a:p>
          <a:p>
            <a:pPr algn="ctr"/>
            <a:r>
              <a:rPr lang="en-US"/>
              <a:t>CHIP-seq</a:t>
            </a:r>
            <a:endParaRPr lang="en-US" dirty="0"/>
          </a:p>
        </p:txBody>
      </p:sp>
      <p:sp>
        <p:nvSpPr>
          <p:cNvPr id="118802" name="Rounded Rectangle 9"/>
          <p:cNvSpPr>
            <a:spLocks noChangeArrowheads="1"/>
          </p:cNvSpPr>
          <p:nvPr/>
        </p:nvSpPr>
        <p:spPr bwMode="auto">
          <a:xfrm>
            <a:off x="8041256" y="5330285"/>
            <a:ext cx="1498600" cy="8509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dirty="0"/>
              <a:t>Expression analysis</a:t>
            </a:r>
          </a:p>
          <a:p>
            <a:pPr algn="ctr"/>
            <a:r>
              <a:rPr lang="en-US" dirty="0" err="1"/>
              <a:t>RNAseq</a:t>
            </a:r>
            <a:endParaRPr lang="en-US" dirty="0"/>
          </a:p>
        </p:txBody>
      </p:sp>
      <p:sp>
        <p:nvSpPr>
          <p:cNvPr id="118803" name="Rounded Rectangle 10"/>
          <p:cNvSpPr>
            <a:spLocks noChangeArrowheads="1"/>
          </p:cNvSpPr>
          <p:nvPr/>
        </p:nvSpPr>
        <p:spPr bwMode="auto">
          <a:xfrm>
            <a:off x="9666856" y="5330285"/>
            <a:ext cx="1498600" cy="8509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/>
              <a:t>Variant analysis</a:t>
            </a:r>
          </a:p>
          <a:p>
            <a:pPr algn="ctr"/>
            <a:r>
              <a:rPr lang="en-US"/>
              <a:t>WES</a:t>
            </a:r>
            <a:endParaRPr lang="en-US" dirty="0"/>
          </a:p>
        </p:txBody>
      </p:sp>
      <p:sp>
        <p:nvSpPr>
          <p:cNvPr id="118792" name="Rectangle 3"/>
          <p:cNvSpPr>
            <a:spLocks noChangeArrowheads="1"/>
          </p:cNvSpPr>
          <p:nvPr/>
        </p:nvSpPr>
        <p:spPr bwMode="auto">
          <a:xfrm>
            <a:off x="5500056" y="1013965"/>
            <a:ext cx="1418328" cy="307777"/>
          </a:xfrm>
          <a:prstGeom prst="rect">
            <a:avLst/>
          </a:prstGeom>
          <a:noFill/>
          <a:ln w="57150"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/>
              <a:t>de-multiplexing</a:t>
            </a:r>
          </a:p>
        </p:txBody>
      </p:sp>
      <p:sp>
        <p:nvSpPr>
          <p:cNvPr id="118793" name="Rounded Rectangle 13"/>
          <p:cNvSpPr>
            <a:spLocks noChangeArrowheads="1"/>
          </p:cNvSpPr>
          <p:nvPr/>
        </p:nvSpPr>
        <p:spPr bwMode="auto">
          <a:xfrm>
            <a:off x="2715643" y="2336562"/>
            <a:ext cx="1498600" cy="8509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dirty="0"/>
              <a:t>Not known</a:t>
            </a:r>
          </a:p>
          <a:p>
            <a:pPr algn="ctr"/>
            <a:r>
              <a:rPr lang="en-US" dirty="0"/>
              <a:t>reference</a:t>
            </a:r>
          </a:p>
        </p:txBody>
      </p:sp>
      <p:sp>
        <p:nvSpPr>
          <p:cNvPr id="118794" name="Rectangle 14"/>
          <p:cNvSpPr>
            <a:spLocks noChangeArrowheads="1"/>
          </p:cNvSpPr>
          <p:nvPr/>
        </p:nvSpPr>
        <p:spPr bwMode="auto">
          <a:xfrm>
            <a:off x="9023228" y="1229657"/>
            <a:ext cx="479725" cy="305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/>
              <a:t>QC</a:t>
            </a:r>
            <a:endParaRPr lang="en-US" dirty="0"/>
          </a:p>
        </p:txBody>
      </p:sp>
      <p:sp>
        <p:nvSpPr>
          <p:cNvPr id="118795" name="Rectangle 15"/>
          <p:cNvSpPr>
            <a:spLocks noChangeArrowheads="1"/>
          </p:cNvSpPr>
          <p:nvPr/>
        </p:nvSpPr>
        <p:spPr bwMode="auto">
          <a:xfrm>
            <a:off x="10485168" y="3319531"/>
            <a:ext cx="564222" cy="307777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dirty="0"/>
              <a:t>QC</a:t>
            </a:r>
          </a:p>
        </p:txBody>
      </p:sp>
      <p:grpSp>
        <p:nvGrpSpPr>
          <p:cNvPr id="118796" name="Group 17"/>
          <p:cNvGrpSpPr>
            <a:grpSpLocks/>
          </p:cNvGrpSpPr>
          <p:nvPr/>
        </p:nvGrpSpPr>
        <p:grpSpPr bwMode="auto">
          <a:xfrm>
            <a:off x="3385390" y="1219200"/>
            <a:ext cx="1866900" cy="863600"/>
            <a:chOff x="3390900" y="927100"/>
            <a:chExt cx="1866900" cy="862944"/>
          </a:xfrm>
        </p:grpSpPr>
        <p:pic>
          <p:nvPicPr>
            <p:cNvPr id="118798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0500" y="927100"/>
              <a:ext cx="1257300" cy="862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8799" name="Picture 5" descr="Chimestry_flask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0900" y="1028372"/>
              <a:ext cx="660400" cy="66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Plus 16"/>
            <p:cNvSpPr/>
            <p:nvPr/>
          </p:nvSpPr>
          <p:spPr bwMode="auto">
            <a:xfrm>
              <a:off x="3962400" y="1206288"/>
              <a:ext cx="304800" cy="304568"/>
            </a:xfrm>
            <a:prstGeom prst="mathPlus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19" name="Cloud 18"/>
          <p:cNvSpPr/>
          <p:nvPr/>
        </p:nvSpPr>
        <p:spPr bwMode="auto">
          <a:xfrm>
            <a:off x="549454" y="1205183"/>
            <a:ext cx="2133600" cy="87630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dirty="0">
                <a:latin typeface="Arial" pitchFamily="34" charset="0"/>
              </a:rPr>
              <a:t>Experiment design</a:t>
            </a:r>
          </a:p>
        </p:txBody>
      </p:sp>
      <p:cxnSp>
        <p:nvCxnSpPr>
          <p:cNvPr id="7" name="Straight Arrow Connector 6"/>
          <p:cNvCxnSpPr>
            <a:cxnSpLocks/>
            <a:stCxn id="118789" idx="2"/>
            <a:endCxn id="118790" idx="0"/>
          </p:cNvCxnSpPr>
          <p:nvPr/>
        </p:nvCxnSpPr>
        <p:spPr bwMode="auto">
          <a:xfrm>
            <a:off x="7781267" y="1830628"/>
            <a:ext cx="1091480" cy="121734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cxnSpLocks/>
            <a:stCxn id="118790" idx="2"/>
            <a:endCxn id="118802" idx="0"/>
          </p:cNvCxnSpPr>
          <p:nvPr/>
        </p:nvCxnSpPr>
        <p:spPr bwMode="auto">
          <a:xfrm flipH="1">
            <a:off x="8790556" y="3898870"/>
            <a:ext cx="82191" cy="143141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cxnSpLocks/>
            <a:stCxn id="118790" idx="2"/>
            <a:endCxn id="118801" idx="0"/>
          </p:cNvCxnSpPr>
          <p:nvPr/>
        </p:nvCxnSpPr>
        <p:spPr bwMode="auto">
          <a:xfrm flipH="1">
            <a:off x="7164956" y="3898870"/>
            <a:ext cx="1707791" cy="143141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cxnSpLocks/>
            <a:stCxn id="118790" idx="2"/>
            <a:endCxn id="118803" idx="0"/>
          </p:cNvCxnSpPr>
          <p:nvPr/>
        </p:nvCxnSpPr>
        <p:spPr bwMode="auto">
          <a:xfrm>
            <a:off x="8872747" y="3898870"/>
            <a:ext cx="1543409" cy="143141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>
            <a:cxnSpLocks/>
            <a:stCxn id="118790" idx="3"/>
          </p:cNvCxnSpPr>
          <p:nvPr/>
        </p:nvCxnSpPr>
        <p:spPr bwMode="auto">
          <a:xfrm>
            <a:off x="9984836" y="3473420"/>
            <a:ext cx="40136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>
            <a:cxnSpLocks/>
            <a:stCxn id="118789" idx="3"/>
          </p:cNvCxnSpPr>
          <p:nvPr/>
        </p:nvCxnSpPr>
        <p:spPr bwMode="auto">
          <a:xfrm>
            <a:off x="8530567" y="1405178"/>
            <a:ext cx="445937" cy="21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>
            <a:cxnSpLocks/>
            <a:stCxn id="6" idx="3"/>
            <a:endCxn id="118789" idx="1"/>
          </p:cNvCxnSpPr>
          <p:nvPr/>
        </p:nvCxnSpPr>
        <p:spPr bwMode="auto">
          <a:xfrm flipV="1">
            <a:off x="5348377" y="1405178"/>
            <a:ext cx="1683590" cy="2381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>
            <a:cxnSpLocks/>
            <a:stCxn id="19" idx="0"/>
            <a:endCxn id="6" idx="1"/>
          </p:cNvCxnSpPr>
          <p:nvPr/>
        </p:nvCxnSpPr>
        <p:spPr bwMode="auto">
          <a:xfrm>
            <a:off x="2681276" y="1643333"/>
            <a:ext cx="38972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86384D0F-FAB3-A24C-BAE5-6AA44F409FE0}"/>
              </a:ext>
            </a:extLst>
          </p:cNvPr>
          <p:cNvSpPr/>
          <p:nvPr/>
        </p:nvSpPr>
        <p:spPr>
          <a:xfrm>
            <a:off x="3071004" y="1069676"/>
            <a:ext cx="2277373" cy="11473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6892572B-F593-9A4A-9822-E28C747FB201}"/>
              </a:ext>
            </a:extLst>
          </p:cNvPr>
          <p:cNvCxnSpPr>
            <a:cxnSpLocks/>
            <a:stCxn id="118789" idx="2"/>
            <a:endCxn id="118793" idx="3"/>
          </p:cNvCxnSpPr>
          <p:nvPr/>
        </p:nvCxnSpPr>
        <p:spPr bwMode="auto">
          <a:xfrm flipH="1">
            <a:off x="4214243" y="1830628"/>
            <a:ext cx="3567024" cy="93138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4" name="Rounded Rectangle 13">
            <a:extLst>
              <a:ext uri="{FF2B5EF4-FFF2-40B4-BE49-F238E27FC236}">
                <a16:creationId xmlns:a16="http://schemas.microsoft.com/office/drawing/2014/main" id="{DABCEE36-BF12-F841-9374-5724550D3B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7455" y="2333688"/>
            <a:ext cx="1498600" cy="8509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dirty="0"/>
              <a:t>Not ”classic” reference</a:t>
            </a:r>
          </a:p>
        </p:txBody>
      </p:sp>
      <p:sp>
        <p:nvSpPr>
          <p:cNvPr id="78" name="Rounded Rectangle 13">
            <a:extLst>
              <a:ext uri="{FF2B5EF4-FFF2-40B4-BE49-F238E27FC236}">
                <a16:creationId xmlns:a16="http://schemas.microsoft.com/office/drawing/2014/main" id="{286648A9-A5B9-FA42-966A-B3D25CAF67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914" y="3397609"/>
            <a:ext cx="1498600" cy="8509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dirty="0"/>
          </a:p>
          <a:p>
            <a:pPr algn="ctr"/>
            <a:r>
              <a:rPr lang="en-US" dirty="0"/>
              <a:t>Metagenomics</a:t>
            </a:r>
          </a:p>
        </p:txBody>
      </p:sp>
      <p:sp>
        <p:nvSpPr>
          <p:cNvPr id="79" name="Rounded Rectangle 13">
            <a:extLst>
              <a:ext uri="{FF2B5EF4-FFF2-40B4-BE49-F238E27FC236}">
                <a16:creationId xmlns:a16="http://schemas.microsoft.com/office/drawing/2014/main" id="{C917A688-788F-764D-A84D-115E3224E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2875" y="3397609"/>
            <a:ext cx="1498600" cy="8509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Reference assembly</a:t>
            </a:r>
          </a:p>
        </p:txBody>
      </p:sp>
      <p:sp>
        <p:nvSpPr>
          <p:cNvPr id="95" name="Rounded Rectangle 13">
            <a:extLst>
              <a:ext uri="{FF2B5EF4-FFF2-40B4-BE49-F238E27FC236}">
                <a16:creationId xmlns:a16="http://schemas.microsoft.com/office/drawing/2014/main" id="{D4BF832A-2B60-A14E-A341-1716987AE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7807" y="3397609"/>
            <a:ext cx="1498600" cy="8509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dirty="0"/>
              <a:t>Immunogenetic</a:t>
            </a:r>
          </a:p>
          <a:p>
            <a:pPr algn="ctr"/>
            <a:r>
              <a:rPr lang="en-US" i="1" dirty="0"/>
              <a:t>VDJ-genes</a:t>
            </a:r>
          </a:p>
        </p:txBody>
      </p:sp>
      <p:sp>
        <p:nvSpPr>
          <p:cNvPr id="96" name="Rounded Rectangle 13">
            <a:extLst>
              <a:ext uri="{FF2B5EF4-FFF2-40B4-BE49-F238E27FC236}">
                <a16:creationId xmlns:a16="http://schemas.microsoft.com/office/drawing/2014/main" id="{B66DC79E-C33A-274D-84CE-E757F57EAA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0818" y="3397609"/>
            <a:ext cx="1498600" cy="8509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dirty="0"/>
              <a:t>CRISPR</a:t>
            </a:r>
          </a:p>
          <a:p>
            <a:pPr algn="ctr"/>
            <a:r>
              <a:rPr lang="en-US" i="1" dirty="0"/>
              <a:t>sgRNA</a:t>
            </a:r>
          </a:p>
        </p:txBody>
      </p:sp>
      <p:sp>
        <p:nvSpPr>
          <p:cNvPr id="103" name="Rounded Rectangle 13">
            <a:extLst>
              <a:ext uri="{FF2B5EF4-FFF2-40B4-BE49-F238E27FC236}">
                <a16:creationId xmlns:a16="http://schemas.microsoft.com/office/drawing/2014/main" id="{4A3BC22A-78BC-DC42-AB8E-3901FA1DD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8728" y="5312673"/>
            <a:ext cx="1498600" cy="8509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dirty="0"/>
          </a:p>
          <a:p>
            <a:pPr algn="ctr"/>
            <a:r>
              <a:rPr lang="en-US" dirty="0"/>
              <a:t>Methylation</a:t>
            </a:r>
          </a:p>
          <a:p>
            <a:pPr algn="ctr"/>
            <a:r>
              <a:rPr lang="en-US" i="1" dirty="0"/>
              <a:t>Bisulfide-seq</a:t>
            </a:r>
          </a:p>
        </p:txBody>
      </p: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AC25AA8E-2768-9948-80C6-EFBC260315AE}"/>
              </a:ext>
            </a:extLst>
          </p:cNvPr>
          <p:cNvCxnSpPr>
            <a:cxnSpLocks/>
            <a:stCxn id="118789" idx="2"/>
            <a:endCxn id="74" idx="0"/>
          </p:cNvCxnSpPr>
          <p:nvPr/>
        </p:nvCxnSpPr>
        <p:spPr bwMode="auto">
          <a:xfrm flipH="1">
            <a:off x="6886755" y="1830628"/>
            <a:ext cx="894512" cy="5030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1BD8FEC8-1B74-EE40-9096-70BC55CC9221}"/>
              </a:ext>
            </a:extLst>
          </p:cNvPr>
          <p:cNvCxnSpPr>
            <a:cxnSpLocks/>
            <a:stCxn id="74" idx="2"/>
            <a:endCxn id="95" idx="0"/>
          </p:cNvCxnSpPr>
          <p:nvPr/>
        </p:nvCxnSpPr>
        <p:spPr bwMode="auto">
          <a:xfrm flipH="1">
            <a:off x="4477107" y="3184588"/>
            <a:ext cx="2409648" cy="21302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16FBC242-76D9-C746-A366-64B5939DC8B7}"/>
              </a:ext>
            </a:extLst>
          </p:cNvPr>
          <p:cNvCxnSpPr>
            <a:cxnSpLocks/>
            <a:stCxn id="74" idx="2"/>
            <a:endCxn id="96" idx="0"/>
          </p:cNvCxnSpPr>
          <p:nvPr/>
        </p:nvCxnSpPr>
        <p:spPr bwMode="auto">
          <a:xfrm flipH="1">
            <a:off x="6070118" y="3184588"/>
            <a:ext cx="816637" cy="21302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FD23E9D4-B921-BF46-BE12-D65862782B38}"/>
              </a:ext>
            </a:extLst>
          </p:cNvPr>
          <p:cNvCxnSpPr>
            <a:cxnSpLocks/>
            <a:stCxn id="118793" idx="2"/>
            <a:endCxn id="78" idx="0"/>
          </p:cNvCxnSpPr>
          <p:nvPr/>
        </p:nvCxnSpPr>
        <p:spPr bwMode="auto">
          <a:xfrm flipH="1">
            <a:off x="982214" y="3187462"/>
            <a:ext cx="2482729" cy="21014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C6D63281-3292-3F4F-8D1A-D7C6C0587518}"/>
              </a:ext>
            </a:extLst>
          </p:cNvPr>
          <p:cNvCxnSpPr>
            <a:cxnSpLocks/>
            <a:stCxn id="118793" idx="2"/>
            <a:endCxn id="79" idx="0"/>
          </p:cNvCxnSpPr>
          <p:nvPr/>
        </p:nvCxnSpPr>
        <p:spPr bwMode="auto">
          <a:xfrm flipH="1">
            <a:off x="2582175" y="3187462"/>
            <a:ext cx="882768" cy="21014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7DFFEEFC-0CA5-2046-9CFE-CEEEBD25F2EA}"/>
              </a:ext>
            </a:extLst>
          </p:cNvPr>
          <p:cNvCxnSpPr>
            <a:cxnSpLocks/>
            <a:stCxn id="118790" idx="2"/>
            <a:endCxn id="103" idx="0"/>
          </p:cNvCxnSpPr>
          <p:nvPr/>
        </p:nvCxnSpPr>
        <p:spPr bwMode="auto">
          <a:xfrm flipH="1">
            <a:off x="5518028" y="3898870"/>
            <a:ext cx="3354719" cy="14138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8830" name="TextBox 118829">
            <a:extLst>
              <a:ext uri="{FF2B5EF4-FFF2-40B4-BE49-F238E27FC236}">
                <a16:creationId xmlns:a16="http://schemas.microsoft.com/office/drawing/2014/main" id="{70BA25DC-7C2D-8B4B-AEFC-5C3195C99A23}"/>
              </a:ext>
            </a:extLst>
          </p:cNvPr>
          <p:cNvSpPr txBox="1"/>
          <p:nvPr/>
        </p:nvSpPr>
        <p:spPr>
          <a:xfrm>
            <a:off x="3864633" y="5529532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16360910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cs" dirty="0"/>
              <a:t>ChIP-seq</a:t>
            </a:r>
            <a:endParaRPr dirty="0"/>
          </a:p>
        </p:txBody>
      </p:sp>
      <p:pic>
        <p:nvPicPr>
          <p:cNvPr id="2050" name="Picture 2" descr="ChIP Sequencing Service, Sequencing Analysis Services - Nucleome  Informatics Private Limited, Hyderabad | ID: 15911548030">
            <a:extLst>
              <a:ext uri="{FF2B5EF4-FFF2-40B4-BE49-F238E27FC236}">
                <a16:creationId xmlns:a16="http://schemas.microsoft.com/office/drawing/2014/main" id="{7717BD38-0A88-4B44-A436-E610F583D6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" t="12203" b="4545"/>
          <a:stretch/>
        </p:blipFill>
        <p:spPr bwMode="auto">
          <a:xfrm>
            <a:off x="3417937" y="830753"/>
            <a:ext cx="7365081" cy="4641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159;p29">
            <a:extLst>
              <a:ext uri="{FF2B5EF4-FFF2-40B4-BE49-F238E27FC236}">
                <a16:creationId xmlns:a16="http://schemas.microsoft.com/office/drawing/2014/main" id="{4554E28C-9EB7-9144-95D0-8E5AABEDDC4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91313" y="5471764"/>
            <a:ext cx="11360800" cy="99090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en-GB" dirty="0"/>
              <a:t>Very laborious and hard laboratory preparation</a:t>
            </a:r>
          </a:p>
          <a:p>
            <a:r>
              <a:rPr lang="en-GB" dirty="0"/>
              <a:t>Not a good success rate</a:t>
            </a:r>
          </a:p>
          <a:p>
            <a:endParaRPr lang="en-GB" dirty="0"/>
          </a:p>
          <a:p>
            <a:pPr marL="1405431" lvl="2" indent="0">
              <a:buNone/>
            </a:pPr>
            <a:endParaRPr lang="en-GB" dirty="0">
              <a:latin typeface="Helvetica" pitchFamily="2" charset="0"/>
            </a:endParaRPr>
          </a:p>
          <a:p>
            <a:pPr lvl="1"/>
            <a:endParaRPr lang="en-GB" dirty="0">
              <a:latin typeface="Helvetica" pitchFamily="2" charset="0"/>
            </a:endParaRPr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cs" dirty="0"/>
              <a:t>Primary analysis + QC</a:t>
            </a:r>
            <a:endParaRPr dirty="0"/>
          </a:p>
        </p:txBody>
      </p:sp>
      <p:sp>
        <p:nvSpPr>
          <p:cNvPr id="159" name="Google Shape;159;p2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en-GB" dirty="0">
                <a:latin typeface="Helvetica" pitchFamily="2" charset="0"/>
              </a:rPr>
              <a:t>Alignment – standard DNA (RNA for CLIP)</a:t>
            </a:r>
          </a:p>
          <a:p>
            <a:r>
              <a:rPr lang="en-GB" dirty="0">
                <a:latin typeface="Helvetica" pitchFamily="2" charset="0"/>
              </a:rPr>
              <a:t>QC standard</a:t>
            </a:r>
          </a:p>
          <a:p>
            <a:pPr lvl="1"/>
            <a:r>
              <a:rPr lang="en-GB" dirty="0">
                <a:latin typeface="Helvetica" pitchFamily="2" charset="0"/>
              </a:rPr>
              <a:t>Check sequencing quality</a:t>
            </a:r>
          </a:p>
          <a:p>
            <a:pPr lvl="1"/>
            <a:r>
              <a:rPr lang="en-GB" dirty="0" err="1">
                <a:latin typeface="Helvetica" pitchFamily="2" charset="0"/>
              </a:rPr>
              <a:t>RSeQC</a:t>
            </a:r>
            <a:r>
              <a:rPr lang="en-GB" dirty="0">
                <a:latin typeface="Helvetica" pitchFamily="2" charset="0"/>
              </a:rPr>
              <a:t> – Read </a:t>
            </a:r>
            <a:r>
              <a:rPr lang="en-GB" dirty="0" err="1">
                <a:latin typeface="Helvetica" pitchFamily="2" charset="0"/>
              </a:rPr>
              <a:t>Dstribution</a:t>
            </a:r>
            <a:endParaRPr lang="en-GB" dirty="0">
              <a:latin typeface="Helvetica" pitchFamily="2" charset="0"/>
            </a:endParaRPr>
          </a:p>
          <a:p>
            <a:pPr lvl="1"/>
            <a:endParaRPr lang="en-GB" dirty="0">
              <a:latin typeface="Helvetica" pitchFamily="2" charset="0"/>
            </a:endParaRPr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68461A6-6734-F348-AE77-5959EE3AD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600" y="2987768"/>
            <a:ext cx="9894890" cy="328373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cs" dirty="0"/>
              <a:t>Primary analysis + QC</a:t>
            </a:r>
            <a:endParaRPr dirty="0"/>
          </a:p>
        </p:txBody>
      </p:sp>
      <p:sp>
        <p:nvSpPr>
          <p:cNvPr id="159" name="Google Shape;159;p2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200196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en-GB" dirty="0">
                <a:latin typeface="Helvetica" pitchFamily="2" charset="0"/>
              </a:rPr>
              <a:t>IP experiment quality control</a:t>
            </a:r>
          </a:p>
          <a:p>
            <a:pPr lvl="1"/>
            <a:r>
              <a:rPr lang="en-GB" dirty="0">
                <a:latin typeface="Helvetica" pitchFamily="2" charset="0"/>
              </a:rPr>
              <a:t>Sample correlation</a:t>
            </a:r>
          </a:p>
          <a:p>
            <a:pPr lvl="2"/>
            <a:r>
              <a:rPr lang="en-GB" dirty="0">
                <a:latin typeface="Helvetica" pitchFamily="2" charset="0"/>
              </a:rPr>
              <a:t>Replicates control treatment</a:t>
            </a:r>
          </a:p>
          <a:p>
            <a:pPr lvl="1"/>
            <a:r>
              <a:rPr lang="en-GB" dirty="0">
                <a:latin typeface="Helvetica" pitchFamily="2" charset="0"/>
              </a:rPr>
              <a:t>Strand cross-correlation</a:t>
            </a:r>
          </a:p>
          <a:p>
            <a:pPr lvl="2"/>
            <a:r>
              <a:rPr lang="en-GB" dirty="0">
                <a:latin typeface="Helvetica" pitchFamily="2" charset="0"/>
              </a:rPr>
              <a:t>Shift of strand mapping</a:t>
            </a:r>
          </a:p>
          <a:p>
            <a:pPr lvl="2"/>
            <a:r>
              <a:rPr lang="en-GB" dirty="0">
                <a:latin typeface="Helvetica" pitchFamily="2" charset="0"/>
              </a:rPr>
              <a:t>Shift should correlate with expected fragment size</a:t>
            </a:r>
          </a:p>
          <a:p>
            <a:pPr lvl="1"/>
            <a:endParaRPr lang="en-GB" dirty="0">
              <a:latin typeface="Helvetica" pitchFamily="2" charset="0"/>
            </a:endParaRPr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028" name="Picture 4" descr="Figure 1">
            <a:extLst>
              <a:ext uri="{FF2B5EF4-FFF2-40B4-BE49-F238E27FC236}">
                <a16:creationId xmlns:a16="http://schemas.microsoft.com/office/drawing/2014/main" id="{9200C031-2F3E-274F-ACC9-A2CA26445F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2" t="5701" r="1"/>
          <a:stretch/>
        </p:blipFill>
        <p:spPr bwMode="auto">
          <a:xfrm>
            <a:off x="5615796" y="3069735"/>
            <a:ext cx="5271218" cy="329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reemap chart&#10;&#10;Description automatically generated with medium confidence">
            <a:extLst>
              <a:ext uri="{FF2B5EF4-FFF2-40B4-BE49-F238E27FC236}">
                <a16:creationId xmlns:a16="http://schemas.microsoft.com/office/drawing/2014/main" id="{CACDD833-B4E9-DA4F-AEED-C20DF7D16F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0468" y="250420"/>
            <a:ext cx="3081386" cy="263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643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cs" dirty="0"/>
              <a:t>Primary analysis + QC</a:t>
            </a:r>
            <a:endParaRPr dirty="0"/>
          </a:p>
        </p:txBody>
      </p:sp>
      <p:sp>
        <p:nvSpPr>
          <p:cNvPr id="159" name="Google Shape;159;p2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200196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en-GB" dirty="0">
                <a:latin typeface="Helvetica" pitchFamily="2" charset="0"/>
              </a:rPr>
              <a:t>IP experiment quality control</a:t>
            </a:r>
          </a:p>
          <a:p>
            <a:pPr lvl="1"/>
            <a:r>
              <a:rPr lang="en-GB" dirty="0">
                <a:latin typeface="Helvetica" pitchFamily="2" charset="0"/>
              </a:rPr>
              <a:t>Sample correlation</a:t>
            </a:r>
          </a:p>
          <a:p>
            <a:pPr lvl="2"/>
            <a:r>
              <a:rPr lang="en-GB" dirty="0">
                <a:latin typeface="Helvetica" pitchFamily="2" charset="0"/>
              </a:rPr>
              <a:t>Replicates control treatment</a:t>
            </a:r>
          </a:p>
          <a:p>
            <a:pPr lvl="1"/>
            <a:r>
              <a:rPr lang="en-GB" dirty="0">
                <a:latin typeface="Helvetica" pitchFamily="2" charset="0"/>
              </a:rPr>
              <a:t>Strand cross-correlation</a:t>
            </a:r>
          </a:p>
          <a:p>
            <a:pPr lvl="2"/>
            <a:r>
              <a:rPr lang="en-GB" dirty="0">
                <a:latin typeface="Helvetica" pitchFamily="2" charset="0"/>
              </a:rPr>
              <a:t>Shift of strand mapping</a:t>
            </a:r>
          </a:p>
          <a:p>
            <a:pPr lvl="2"/>
            <a:r>
              <a:rPr lang="en-GB" dirty="0">
                <a:latin typeface="Helvetica" pitchFamily="2" charset="0"/>
              </a:rPr>
              <a:t>Shift should correlate with expected fragment size</a:t>
            </a:r>
          </a:p>
          <a:p>
            <a:pPr lvl="1"/>
            <a:endParaRPr lang="en-GB" dirty="0">
              <a:latin typeface="Helvetica" pitchFamily="2" charset="0"/>
            </a:endParaRPr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028" name="Picture 4" descr="Figure 1">
            <a:extLst>
              <a:ext uri="{FF2B5EF4-FFF2-40B4-BE49-F238E27FC236}">
                <a16:creationId xmlns:a16="http://schemas.microsoft.com/office/drawing/2014/main" id="{9200C031-2F3E-274F-ACC9-A2CA26445F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2" t="5701" r="1"/>
          <a:stretch/>
        </p:blipFill>
        <p:spPr bwMode="auto">
          <a:xfrm>
            <a:off x="6096000" y="412801"/>
            <a:ext cx="3899140" cy="243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ross-correlation analysis">
            <a:extLst>
              <a:ext uri="{FF2B5EF4-FFF2-40B4-BE49-F238E27FC236}">
                <a16:creationId xmlns:a16="http://schemas.microsoft.com/office/drawing/2014/main" id="{D454B4B5-53C9-DC46-AAC2-8402E1E51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362" y="3261279"/>
            <a:ext cx="3312544" cy="3364729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595187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cs" dirty="0"/>
              <a:t>Primary analysis + QC</a:t>
            </a:r>
            <a:endParaRPr dirty="0"/>
          </a:p>
        </p:txBody>
      </p:sp>
      <p:sp>
        <p:nvSpPr>
          <p:cNvPr id="159" name="Google Shape;159;p2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en-GB" b="1" dirty="0"/>
              <a:t>Fingerprint profile</a:t>
            </a:r>
            <a:r>
              <a:rPr lang="en-GB" dirty="0"/>
              <a:t> </a:t>
            </a:r>
          </a:p>
          <a:p>
            <a:pPr lvl="1"/>
            <a:r>
              <a:rPr lang="en-GB" b="1" dirty="0"/>
              <a:t>profile of cumulative read coverages </a:t>
            </a:r>
          </a:p>
          <a:p>
            <a:pPr lvl="1"/>
            <a:r>
              <a:rPr lang="en-GB" dirty="0"/>
              <a:t>how evenly are the reads distributed over the genome</a:t>
            </a:r>
          </a:p>
          <a:p>
            <a:endParaRPr lang="en-GB" dirty="0">
              <a:latin typeface="Helvetica" pitchFamily="2" charset="0"/>
            </a:endParaRPr>
          </a:p>
          <a:p>
            <a:pPr lvl="1"/>
            <a:endParaRPr lang="en-GB" dirty="0">
              <a:latin typeface="Helvetica" pitchFamily="2" charset="0"/>
            </a:endParaRPr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E8D87400-20D7-4742-B444-46BB7873D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983" y="2605177"/>
            <a:ext cx="8177771" cy="397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590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cs" dirty="0"/>
              <a:t>Deduplication</a:t>
            </a:r>
            <a:endParaRPr dirty="0"/>
          </a:p>
        </p:txBody>
      </p:sp>
      <p:sp>
        <p:nvSpPr>
          <p:cNvPr id="4" name="Google Shape;159;p29">
            <a:extLst>
              <a:ext uri="{FF2B5EF4-FFF2-40B4-BE49-F238E27FC236}">
                <a16:creationId xmlns:a16="http://schemas.microsoft.com/office/drawing/2014/main" id="{6A1ADD31-592C-8C49-AC90-F8F7B20C295E}"/>
              </a:ext>
            </a:extLst>
          </p:cNvPr>
          <p:cNvSpPr txBox="1">
            <a:spLocks/>
          </p:cNvSpPr>
          <p:nvPr/>
        </p:nvSpPr>
        <p:spPr>
          <a:xfrm>
            <a:off x="415600" y="1536633"/>
            <a:ext cx="11360800" cy="4355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5718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A9C0"/>
              </a:buClr>
              <a:buSzPts val="1800"/>
              <a:buFont typeface="Arial"/>
              <a:buChar char="●"/>
              <a:defRPr sz="2400" b="0" i="0" u="none" strike="noStrike" cap="none">
                <a:solidFill>
                  <a:srgbClr val="39464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42332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464A"/>
              </a:buClr>
              <a:buSzPts val="1400"/>
              <a:buFont typeface="Arial"/>
              <a:buChar char="○"/>
              <a:defRPr sz="2000" b="0" i="0" u="none" strike="noStrike" cap="none">
                <a:solidFill>
                  <a:srgbClr val="39464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2332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A9C0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rgbClr val="39464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2332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464A"/>
              </a:buClr>
              <a:buSzPts val="1400"/>
              <a:buFont typeface="Arial"/>
              <a:buChar char="●"/>
              <a:defRPr sz="1600" b="0" i="0" u="none" strike="noStrike" cap="none">
                <a:solidFill>
                  <a:srgbClr val="39464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2332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A9C0"/>
              </a:buClr>
              <a:buSzPts val="1400"/>
              <a:buFont typeface="Arial"/>
              <a:buChar char="○"/>
              <a:defRPr sz="1600" b="0" i="0" u="none" strike="noStrike" cap="none">
                <a:solidFill>
                  <a:srgbClr val="39464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2332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2332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2332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2332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/>
            <a:r>
              <a:rPr lang="en-GB" dirty="0"/>
              <a:t>Remove all duplicates!</a:t>
            </a:r>
          </a:p>
          <a:p>
            <a:pPr marL="952485" lvl="1" indent="-342900"/>
            <a:r>
              <a:rPr lang="en-GB" dirty="0"/>
              <a:t>It is very low probability that the fragment would be cut at exactly same position</a:t>
            </a:r>
          </a:p>
          <a:p>
            <a:pPr marL="952485" lvl="1" indent="-342900"/>
            <a:r>
              <a:rPr lang="en-GB" dirty="0"/>
              <a:t>Usually experiments without UMIs</a:t>
            </a:r>
          </a:p>
          <a:p>
            <a:pPr marL="0" indent="0">
              <a:spcBef>
                <a:spcPts val="1600"/>
              </a:spcBef>
              <a:spcAft>
                <a:spcPts val="1600"/>
              </a:spcAft>
              <a:buFont typeface="Arial"/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0"/>
          <p:cNvSpPr txBox="1">
            <a:spLocks noGrp="1"/>
          </p:cNvSpPr>
          <p:nvPr>
            <p:ph type="title"/>
          </p:nvPr>
        </p:nvSpPr>
        <p:spPr>
          <a:xfrm>
            <a:off x="415600" y="534899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cs" dirty="0"/>
              <a:t>Peak calling</a:t>
            </a:r>
            <a:endParaRPr dirty="0"/>
          </a:p>
        </p:txBody>
      </p:sp>
      <p:sp>
        <p:nvSpPr>
          <p:cNvPr id="4" name="Google Shape;171;p31">
            <a:extLst>
              <a:ext uri="{FF2B5EF4-FFF2-40B4-BE49-F238E27FC236}">
                <a16:creationId xmlns:a16="http://schemas.microsoft.com/office/drawing/2014/main" id="{561F9879-D2A4-3E43-86B4-B6C840118B5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342900" indent="-342900"/>
            <a:r>
              <a:rPr lang="en-US" dirty="0"/>
              <a:t>Read extension</a:t>
            </a:r>
          </a:p>
          <a:p>
            <a:pPr marL="0" indent="0">
              <a:buNone/>
            </a:pPr>
            <a:endParaRPr dirty="0"/>
          </a:p>
          <a:p>
            <a:pPr marL="0" indent="0">
              <a:spcBef>
                <a:spcPts val="1600"/>
              </a:spcBef>
              <a:buNone/>
            </a:pPr>
            <a:endParaRPr dirty="0"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B9765C-A4EA-2245-89A6-9033F4AF3E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491" y="2661085"/>
            <a:ext cx="3930011" cy="23062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79081B3-7192-FD4C-A48B-8325EBEC2E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6700" y="2755900"/>
            <a:ext cx="1498600" cy="1346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78A5BF-5C6B-FA4F-9AE0-7CE60629B7E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664" t="62706" r="53187" b="468"/>
          <a:stretch/>
        </p:blipFill>
        <p:spPr>
          <a:xfrm>
            <a:off x="4968814" y="1298499"/>
            <a:ext cx="5797769" cy="420338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CEITEC">
      <a:dk1>
        <a:srgbClr val="39464A"/>
      </a:dk1>
      <a:lt1>
        <a:srgbClr val="F2F2F2"/>
      </a:lt1>
      <a:dk2>
        <a:srgbClr val="39464A"/>
      </a:dk2>
      <a:lt2>
        <a:srgbClr val="D8D8D8"/>
      </a:lt2>
      <a:accent1>
        <a:srgbClr val="62BB46"/>
      </a:accent1>
      <a:accent2>
        <a:srgbClr val="21A9C0"/>
      </a:accent2>
      <a:accent3>
        <a:srgbClr val="39464A"/>
      </a:accent3>
      <a:accent4>
        <a:srgbClr val="F2F2F2"/>
      </a:accent4>
      <a:accent5>
        <a:srgbClr val="BFBFBF"/>
      </a:accent5>
      <a:accent6>
        <a:srgbClr val="7F7F7F"/>
      </a:accent6>
      <a:hlink>
        <a:srgbClr val="21A9C0"/>
      </a:hlink>
      <a:folHlink>
        <a:srgbClr val="3946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5555</TotalTime>
  <Words>313</Words>
  <Application>Microsoft Macintosh PowerPoint</Application>
  <PresentationFormat>Widescreen</PresentationFormat>
  <Paragraphs>105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Helvetica</vt:lpstr>
      <vt:lpstr>Motiv Office</vt:lpstr>
      <vt:lpstr> Lecture 5 : ChIP-seq</vt:lpstr>
      <vt:lpstr>NGS data analysis</vt:lpstr>
      <vt:lpstr>ChIP-seq</vt:lpstr>
      <vt:lpstr>Primary analysis + QC</vt:lpstr>
      <vt:lpstr>Primary analysis + QC</vt:lpstr>
      <vt:lpstr>Primary analysis + QC</vt:lpstr>
      <vt:lpstr>Primary analysis + QC</vt:lpstr>
      <vt:lpstr>Deduplication</vt:lpstr>
      <vt:lpstr>Peak calling</vt:lpstr>
      <vt:lpstr>Peak calling</vt:lpstr>
      <vt:lpstr>Post peak calling QC</vt:lpstr>
      <vt:lpstr>Peak calling results </vt:lpstr>
      <vt:lpstr>Peak calling results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Week 1 : Introduction; Algorithm Basics </dc:title>
  <dc:creator>Zdeňka Lipovská</dc:creator>
  <cp:lastModifiedBy>Vojtěch Bystrý</cp:lastModifiedBy>
  <cp:revision>88</cp:revision>
  <dcterms:created xsi:type="dcterms:W3CDTF">2018-06-18T13:01:41Z</dcterms:created>
  <dcterms:modified xsi:type="dcterms:W3CDTF">2021-05-24T10:54:56Z</dcterms:modified>
</cp:coreProperties>
</file>