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6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411" r:id="rId15"/>
    <p:sldId id="412" r:id="rId16"/>
    <p:sldId id="279" r:id="rId17"/>
    <p:sldId id="280" r:id="rId18"/>
    <p:sldId id="413" r:id="rId19"/>
    <p:sldId id="414" r:id="rId20"/>
    <p:sldId id="272" r:id="rId21"/>
    <p:sldId id="273" r:id="rId22"/>
    <p:sldId id="274" r:id="rId23"/>
    <p:sldId id="277" r:id="rId24"/>
    <p:sldId id="275" r:id="rId25"/>
    <p:sldId id="276" r:id="rId26"/>
    <p:sldId id="408" r:id="rId27"/>
    <p:sldId id="285" r:id="rId28"/>
    <p:sldId id="286" r:id="rId29"/>
    <p:sldId id="409" r:id="rId30"/>
    <p:sldId id="287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410" r:id="rId39"/>
    <p:sldId id="288" r:id="rId40"/>
    <p:sldId id="289" r:id="rId41"/>
    <p:sldId id="290" r:id="rId42"/>
    <p:sldId id="281" r:id="rId43"/>
    <p:sldId id="282" r:id="rId44"/>
    <p:sldId id="283" r:id="rId45"/>
    <p:sldId id="284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5" r:id="rId61"/>
    <p:sldId id="312" r:id="rId62"/>
    <p:sldId id="313" r:id="rId63"/>
    <p:sldId id="314" r:id="rId64"/>
    <p:sldId id="316" r:id="rId65"/>
    <p:sldId id="317" r:id="rId66"/>
    <p:sldId id="318" r:id="rId67"/>
    <p:sldId id="319" r:id="rId68"/>
    <p:sldId id="320" r:id="rId69"/>
    <p:sldId id="321" r:id="rId70"/>
    <p:sldId id="327" r:id="rId71"/>
    <p:sldId id="328" r:id="rId72"/>
    <p:sldId id="329" r:id="rId73"/>
    <p:sldId id="322" r:id="rId74"/>
    <p:sldId id="323" r:id="rId75"/>
    <p:sldId id="324" r:id="rId76"/>
    <p:sldId id="325" r:id="rId77"/>
    <p:sldId id="326" r:id="rId78"/>
    <p:sldId id="330" r:id="rId79"/>
    <p:sldId id="424" r:id="rId80"/>
    <p:sldId id="331" r:id="rId81"/>
    <p:sldId id="332" r:id="rId82"/>
    <p:sldId id="333" r:id="rId83"/>
    <p:sldId id="334" r:id="rId84"/>
    <p:sldId id="335" r:id="rId85"/>
    <p:sldId id="336" r:id="rId86"/>
    <p:sldId id="353" r:id="rId87"/>
    <p:sldId id="354" r:id="rId88"/>
    <p:sldId id="355" r:id="rId89"/>
    <p:sldId id="356" r:id="rId90"/>
    <p:sldId id="358" r:id="rId91"/>
    <p:sldId id="359" r:id="rId92"/>
    <p:sldId id="360" r:id="rId93"/>
    <p:sldId id="361" r:id="rId94"/>
    <p:sldId id="423" r:id="rId95"/>
    <p:sldId id="362" r:id="rId96"/>
    <p:sldId id="416" r:id="rId97"/>
    <p:sldId id="417" r:id="rId98"/>
    <p:sldId id="418" r:id="rId99"/>
    <p:sldId id="419" r:id="rId100"/>
    <p:sldId id="420" r:id="rId101"/>
    <p:sldId id="422" r:id="rId102"/>
    <p:sldId id="365" r:id="rId103"/>
    <p:sldId id="339" r:id="rId104"/>
    <p:sldId id="340" r:id="rId105"/>
    <p:sldId id="366" r:id="rId106"/>
    <p:sldId id="369" r:id="rId107"/>
    <p:sldId id="370" r:id="rId108"/>
    <p:sldId id="372" r:id="rId109"/>
    <p:sldId id="379" r:id="rId110"/>
    <p:sldId id="382" r:id="rId111"/>
    <p:sldId id="383" r:id="rId112"/>
    <p:sldId id="385" r:id="rId113"/>
    <p:sldId id="371" r:id="rId114"/>
    <p:sldId id="398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72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presProps" Target="pres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A2C16-4A2F-4954-BA98-A68119BFFA6E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AE103F-9E88-4529-9122-86957B21B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0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D07D29D-320C-4B04-91AB-014921E996BF}" type="slidenum">
              <a:rPr lang="cs-CZ" altLang="en-US" sz="1200" b="0">
                <a:solidFill>
                  <a:schemeClr val="tx1"/>
                </a:solidFill>
              </a:rPr>
              <a:pPr/>
              <a:t>9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CD95AEC-C9E2-43DF-A5CD-09089102D07F}" type="slidenum">
              <a:rPr lang="cs-CZ" altLang="en-US" sz="1200" b="0">
                <a:solidFill>
                  <a:schemeClr val="tx1"/>
                </a:solidFill>
              </a:rPr>
              <a:pPr/>
              <a:t>76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A932D32-2BAB-4ECD-A15F-F26692153BA5}" type="slidenum">
              <a:rPr lang="cs-CZ" altLang="en-US" sz="1200" b="0">
                <a:solidFill>
                  <a:schemeClr val="tx1"/>
                </a:solidFill>
              </a:rPr>
              <a:pPr/>
              <a:t>77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A09DD1A2-FDD2-443E-9881-DC9547A2D250}" type="slidenum">
              <a:rPr lang="cs-CZ" altLang="en-US" sz="1200" b="0">
                <a:solidFill>
                  <a:schemeClr val="tx1"/>
                </a:solidFill>
              </a:rPr>
              <a:pPr/>
              <a:t>78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92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5C51DC85-54BB-4C79-A683-8DFAB2731862}" type="slidenum">
              <a:rPr lang="cs-CZ" altLang="en-US" sz="1200" b="0">
                <a:solidFill>
                  <a:schemeClr val="tx1"/>
                </a:solidFill>
              </a:rPr>
              <a:pPr/>
              <a:t>80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F31F6B6-B637-4173-8964-84CD8F6748A3}" type="slidenum">
              <a:rPr lang="cs-CZ" altLang="en-US" sz="1200" b="0">
                <a:solidFill>
                  <a:schemeClr val="tx1"/>
                </a:solidFill>
              </a:rPr>
              <a:pPr/>
              <a:t>81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56AAA44-B6C6-40FD-BA26-C91D500DE94C}" type="slidenum">
              <a:rPr lang="cs-CZ" altLang="en-US" sz="1200" b="0">
                <a:solidFill>
                  <a:schemeClr val="tx1"/>
                </a:solidFill>
              </a:rPr>
              <a:pPr/>
              <a:t>82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FFD494FB-0CE1-406E-B49B-20ECCC7BE665}" type="slidenum">
              <a:rPr lang="cs-CZ" altLang="en-US" sz="1200" b="0">
                <a:solidFill>
                  <a:schemeClr val="tx1"/>
                </a:solidFill>
              </a:rPr>
              <a:pPr/>
              <a:t>83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C111A418-D65D-48EC-BEE1-661B9E9D1F77}" type="slidenum">
              <a:rPr lang="cs-CZ" altLang="en-US" sz="1200" b="0">
                <a:solidFill>
                  <a:schemeClr val="tx1"/>
                </a:solidFill>
              </a:rPr>
              <a:pPr/>
              <a:t>84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3A90F35D-2B99-475D-9FC9-F553F301857A}" type="slidenum">
              <a:rPr lang="cs-CZ" altLang="en-US" sz="1200" b="0">
                <a:solidFill>
                  <a:schemeClr val="tx1"/>
                </a:solidFill>
              </a:rPr>
              <a:pPr/>
              <a:t>85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0EAAEB3E-1E71-4308-A432-378EAFF163D4}" type="slidenum">
              <a:rPr lang="cs-CZ" altLang="en-US" sz="1200" b="0">
                <a:solidFill>
                  <a:schemeClr val="tx1"/>
                </a:solidFill>
              </a:rPr>
              <a:pPr/>
              <a:t>22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103F-9E88-4529-9122-86957B21BC0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906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03EE52-21FA-4DD4-90E2-3908BD606B03}" type="slidenum">
              <a:rPr lang="cs-CZ" smtClean="0"/>
              <a:pPr eaLnBrk="1" hangingPunct="1"/>
              <a:t>104</a:t>
            </a:fld>
            <a:endParaRPr 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58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59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endParaRPr lang="cs-CZ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altLang="cs-CZ" smtClean="0"/>
          </a:p>
        </p:txBody>
      </p:sp>
      <p:sp>
        <p:nvSpPr>
          <p:cNvPr id="12083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223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912D35-ED86-4ED0-9CFF-4F213E487EA2}" type="slidenum">
              <a:rPr lang="cs-CZ" altLang="cs-CZ" smtClean="0">
                <a:cs typeface="Arial" charset="0"/>
              </a:rPr>
              <a:pPr eaLnBrk="1" hangingPunct="1">
                <a:spcBef>
                  <a:spcPct val="0"/>
                </a:spcBef>
              </a:pPr>
              <a:t>111</a:t>
            </a:fld>
            <a:endParaRPr lang="cs-CZ" altLang="cs-CZ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E103F-9E88-4529-9122-86957B21BC0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537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BD0F16E8-B3CA-4E89-9FCC-CF46FA1C93DE}" type="slidenum">
              <a:rPr lang="cs-CZ" altLang="en-US" sz="1200" b="0">
                <a:solidFill>
                  <a:schemeClr val="tx1"/>
                </a:solidFill>
              </a:rPr>
              <a:pPr/>
              <a:t>42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EE700E29-ED11-4412-99E4-A33A1156A522}" type="slidenum">
              <a:rPr lang="cs-CZ" altLang="en-US" sz="1200" b="0">
                <a:solidFill>
                  <a:schemeClr val="tx1"/>
                </a:solidFill>
              </a:rPr>
              <a:pPr/>
              <a:t>45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A854D-1466-4051-8E28-D699FB3C2F18}" type="slidenum">
              <a:rPr lang="cs-CZ" smtClean="0"/>
              <a:pPr eaLnBrk="1" hangingPunct="1"/>
              <a:t>49</a:t>
            </a:fld>
            <a:endParaRPr 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8CD299DF-F487-4458-8B47-E57A33328C46}" type="slidenum">
              <a:rPr lang="cs-CZ" altLang="en-US" sz="1200" b="0">
                <a:solidFill>
                  <a:schemeClr val="tx1"/>
                </a:solidFill>
              </a:rPr>
              <a:pPr/>
              <a:t>51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fld id="{1F07234B-B0D6-4483-993B-032A55B0B54E}" type="slidenum">
              <a:rPr lang="cs-CZ" altLang="en-US" sz="1200" b="0">
                <a:solidFill>
                  <a:schemeClr val="tx1"/>
                </a:solidFill>
              </a:rPr>
              <a:pPr/>
              <a:t>52</a:t>
            </a:fld>
            <a:endParaRPr lang="cs-CZ" altLang="en-US" sz="1200" b="0">
              <a:solidFill>
                <a:schemeClr val="tx1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66F64F-A8AD-417F-B0AA-2837BC10CE51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571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775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95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83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08D0AC-9465-4378-A903-FC50A67FEA3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738828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CE1BB-AB5B-47D0-8BAA-F9EC04C0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5492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"/>
          <p:cNvSpPr>
            <a:spLocks noChangeArrowheads="1"/>
          </p:cNvSpPr>
          <p:nvPr/>
        </p:nvSpPr>
        <p:spPr bwMode="auto">
          <a:xfrm>
            <a:off x="371475" y="1550988"/>
            <a:ext cx="8401050" cy="5170487"/>
          </a:xfrm>
          <a:prstGeom prst="roundRect">
            <a:avLst>
              <a:gd name="adj" fmla="val 2972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45700" rIns="91425" bIns="45700" anchor="ctr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charset="0"/>
                <a:cs typeface="Arial" charset="0"/>
                <a:sym typeface="Arial" charset="0"/>
              </a:defRPr>
            </a:lvl9pPr>
          </a:lstStyle>
          <a:p>
            <a:endParaRPr lang="cs-CZ" altLang="en-US"/>
          </a:p>
        </p:txBody>
      </p:sp>
      <p:sp>
        <p:nvSpPr>
          <p:cNvPr id="5" name="Shape 14"/>
          <p:cNvSpPr/>
          <p:nvPr/>
        </p:nvSpPr>
        <p:spPr>
          <a:xfrm rot="10800000" flipH="1">
            <a:off x="371475" y="0"/>
            <a:ext cx="8401050" cy="1400175"/>
          </a:xfrm>
          <a:prstGeom prst="round2SameRect">
            <a:avLst>
              <a:gd name="adj1" fmla="val 10590"/>
              <a:gd name="adj2" fmla="val 0"/>
            </a:avLst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1860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>
                <a:solidFill>
                  <a:schemeClr val="dk2"/>
                </a:solidFill>
              </a:defRPr>
            </a:lvl1pPr>
            <a:lvl2pPr rtl="0">
              <a:defRPr>
                <a:solidFill>
                  <a:schemeClr val="dk2"/>
                </a:solidFill>
              </a:defRPr>
            </a:lvl2pPr>
            <a:lvl3pPr rtl="0">
              <a:defRPr>
                <a:solidFill>
                  <a:schemeClr val="dk2"/>
                </a:solidFill>
              </a:defRPr>
            </a:lvl3pPr>
            <a:lvl4pPr rtl="0">
              <a:defRPr>
                <a:solidFill>
                  <a:schemeClr val="dk2"/>
                </a:solidFill>
              </a:defRPr>
            </a:lvl4pPr>
            <a:lvl5pPr rtl="0">
              <a:defRPr>
                <a:solidFill>
                  <a:schemeClr val="dk2"/>
                </a:solidFill>
              </a:defRPr>
            </a:lvl5pPr>
            <a:lvl6pPr rtl="0">
              <a:defRPr>
                <a:solidFill>
                  <a:schemeClr val="dk2"/>
                </a:solidFill>
              </a:defRPr>
            </a:lvl6pPr>
            <a:lvl7pPr rtl="0">
              <a:defRPr>
                <a:solidFill>
                  <a:schemeClr val="dk2"/>
                </a:solidFill>
              </a:defRPr>
            </a:lvl7pPr>
            <a:lvl8pPr rtl="0">
              <a:defRPr>
                <a:solidFill>
                  <a:schemeClr val="dk2"/>
                </a:solidFill>
              </a:defRPr>
            </a:lvl8pPr>
            <a:lvl9pPr rtl="0"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0144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06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504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659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853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06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243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1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0DC4D-24FE-4F73-9E8C-7584A83A574B}" type="datetimeFigureOut">
              <a:rPr lang="en-GB" smtClean="0"/>
              <a:t>29/03/2021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D1F59-E1A3-4834-9D69-7562BD85F4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53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id.org/" TargetMode="Externa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1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6.png"/><Relationship Id="rId5" Type="http://schemas.openxmlformats.org/officeDocument/2006/relationships/image" Target="../media/image33.png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3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Marcela Vlková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569325" cy="1216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400" dirty="0" smtClean="0">
                <a:solidFill>
                  <a:srgbClr val="A50021"/>
                </a:solidFill>
              </a:rPr>
              <a:t>Evropská databáze pacientů </a:t>
            </a:r>
            <a:br>
              <a:rPr lang="cs-CZ" sz="3400" dirty="0" smtClean="0">
                <a:solidFill>
                  <a:srgbClr val="A50021"/>
                </a:solidFill>
              </a:rPr>
            </a:br>
            <a:r>
              <a:rPr lang="cs-CZ" sz="3400" dirty="0" smtClean="0">
                <a:solidFill>
                  <a:srgbClr val="A50021"/>
                </a:solidFill>
              </a:rPr>
              <a:t>s primárními imunodeficiencemi</a:t>
            </a:r>
            <a:r>
              <a:rPr lang="cs-CZ" sz="3400" dirty="0" smtClean="0">
                <a:solidFill>
                  <a:schemeClr val="folHlink"/>
                </a:solidFill>
              </a:rPr>
              <a:t/>
            </a:r>
            <a:br>
              <a:rPr lang="cs-CZ" sz="3400" dirty="0" smtClean="0">
                <a:solidFill>
                  <a:schemeClr val="folHlink"/>
                </a:solidFill>
              </a:rPr>
            </a:br>
            <a:r>
              <a:rPr lang="cs-CZ" sz="3400" dirty="0" smtClean="0">
                <a:solidFill>
                  <a:srgbClr val="002060"/>
                </a:solidFill>
              </a:rPr>
              <a:t>(</a:t>
            </a:r>
            <a:r>
              <a:rPr lang="cs-CZ" sz="3400" dirty="0" smtClean="0">
                <a:solidFill>
                  <a:srgbClr val="002060"/>
                </a:solidFill>
                <a:hlinkClick r:id="rId2"/>
              </a:rPr>
              <a:t>www.esid.org</a:t>
            </a:r>
            <a:r>
              <a:rPr lang="cs-CZ" sz="3400" dirty="0" smtClean="0">
                <a:solidFill>
                  <a:srgbClr val="002060"/>
                </a:solidFill>
              </a:rPr>
              <a:t> 2015)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u="sng" dirty="0" smtClean="0">
                <a:solidFill>
                  <a:srgbClr val="002060"/>
                </a:solidFill>
              </a:rPr>
              <a:t>Celkový počet evidovaných pacientů</a:t>
            </a:r>
            <a:r>
              <a:rPr lang="cs-CZ" sz="2600" dirty="0" smtClean="0">
                <a:solidFill>
                  <a:srgbClr val="002060"/>
                </a:solidFill>
              </a:rPr>
              <a:t>:      		 </a:t>
            </a:r>
            <a:r>
              <a:rPr lang="cs-CZ" sz="2600" b="1" dirty="0" smtClean="0">
                <a:solidFill>
                  <a:srgbClr val="002060"/>
                </a:solidFill>
              </a:rPr>
              <a:t>6323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b="1" dirty="0" smtClean="0">
                <a:solidFill>
                  <a:srgbClr val="002060"/>
                </a:solidFill>
              </a:rPr>
              <a:t>    </a:t>
            </a:r>
            <a:r>
              <a:rPr lang="cs-CZ" sz="2200" dirty="0" smtClean="0">
                <a:solidFill>
                  <a:srgbClr val="002060"/>
                </a:solidFill>
              </a:rPr>
              <a:t>(tč. cca 8000)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protilátkové			54,8%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převážně T-buněk 	 		7,78%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Poruchy fagocytózy    				12,97%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Deficience komplementového systému 		1,80%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Další dobře definované imunodeficience 		18,0 %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Syndromy autoimunitní a </a:t>
            </a:r>
            <a:r>
              <a:rPr lang="cs-CZ" sz="2600" dirty="0" err="1" smtClean="0">
                <a:solidFill>
                  <a:srgbClr val="002060"/>
                </a:solidFill>
              </a:rPr>
              <a:t>dysregulační</a:t>
            </a:r>
            <a:r>
              <a:rPr lang="cs-CZ" sz="2600" dirty="0" smtClean="0">
                <a:solidFill>
                  <a:srgbClr val="002060"/>
                </a:solidFill>
              </a:rPr>
              <a:t>   		1,15%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err="1" smtClean="0">
                <a:solidFill>
                  <a:srgbClr val="002060"/>
                </a:solidFill>
              </a:rPr>
              <a:t>Autoinflamatorní</a:t>
            </a:r>
            <a:r>
              <a:rPr lang="cs-CZ" sz="2600" dirty="0" smtClean="0">
                <a:solidFill>
                  <a:srgbClr val="002060"/>
                </a:solidFill>
              </a:rPr>
              <a:t> syndromy			1,08%</a:t>
            </a:r>
          </a:p>
          <a:p>
            <a:pPr marL="469900" indent="-469900" eaLnBrk="1" hangingPunct="1">
              <a:lnSpc>
                <a:spcPct val="90000"/>
              </a:lnSpc>
              <a:buFontTx/>
              <a:buNone/>
            </a:pPr>
            <a:r>
              <a:rPr lang="cs-CZ" sz="2600" dirty="0" smtClean="0">
                <a:solidFill>
                  <a:srgbClr val="002060"/>
                </a:solidFill>
              </a:rPr>
              <a:t>Neklasifikované PID 					2,34%</a:t>
            </a:r>
          </a:p>
        </p:txBody>
      </p:sp>
    </p:spTree>
    <p:extLst>
      <p:ext uri="{BB962C8B-B14F-4D97-AF65-F5344CB8AC3E}">
        <p14:creationId xmlns:p14="http://schemas.microsoft.com/office/powerpoint/2010/main" val="21431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sekundárních protilátkových poruchách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Poruchy tvorby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 – imunosupresivní léčba, nádorové onemocnění B-lymfocytů, ztráty imunoglobulinů – nefrotický syndrom, závažná střevní onemocnění, střevní </a:t>
            </a:r>
            <a:r>
              <a:rPr lang="cs-CZ" dirty="0" err="1" smtClean="0">
                <a:solidFill>
                  <a:srgbClr val="002060"/>
                </a:solidFill>
              </a:rPr>
              <a:t>lamfangiektázie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Porucha </a:t>
            </a:r>
            <a:r>
              <a:rPr lang="cs-CZ" dirty="0" err="1" smtClean="0">
                <a:solidFill>
                  <a:srgbClr val="002060"/>
                </a:solidFill>
              </a:rPr>
              <a:t>opsonizační</a:t>
            </a:r>
            <a:r>
              <a:rPr lang="cs-CZ" dirty="0" smtClean="0">
                <a:solidFill>
                  <a:srgbClr val="002060"/>
                </a:solidFill>
              </a:rPr>
              <a:t> a neutralizační funkce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, není porušena tvorba specifických protilátek na nové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Zvýšená náchylnost k infekcím opouzdřenými mikroorganismy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24285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74638"/>
            <a:ext cx="821055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err="1" smtClean="0">
                <a:solidFill>
                  <a:srgbClr val="C00000"/>
                </a:solidFill>
              </a:rPr>
              <a:t>Sekundární</a:t>
            </a:r>
            <a:r>
              <a:rPr lang="en-GB" dirty="0" smtClean="0">
                <a:solidFill>
                  <a:srgbClr val="C00000"/>
                </a:solidFill>
              </a:rPr>
              <a:t> </a:t>
            </a:r>
            <a:r>
              <a:rPr lang="en-GB" dirty="0" err="1" smtClean="0">
                <a:solidFill>
                  <a:srgbClr val="C00000"/>
                </a:solidFill>
              </a:rPr>
              <a:t>hypogamaglobulinémie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84263" y="1828800"/>
            <a:ext cx="6899275" cy="41814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Poruchy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tvorby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protilátek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Chronická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lymfatická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leukémie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Lymfomy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dirty="0" err="1" smtClean="0">
                <a:solidFill>
                  <a:srgbClr val="002060"/>
                </a:solidFill>
              </a:rPr>
              <a:t>Plasmacytomy</a:t>
            </a:r>
            <a:endParaRPr lang="cs-CZ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Zvýšené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ztráty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imunoglobulinů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Nefrotický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syndrom</a:t>
            </a:r>
            <a:endParaRPr lang="en-GB" dirty="0" smtClean="0">
              <a:solidFill>
                <a:srgbClr val="00206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Exudativní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enteropatie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GB" dirty="0" err="1" smtClean="0">
                <a:solidFill>
                  <a:srgbClr val="002060"/>
                </a:solidFill>
              </a:rPr>
              <a:t>Střevní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lymfangiektázie</a:t>
            </a:r>
            <a:endParaRPr lang="en-GB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Sekundární buněčné 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Syndrom získané imunodeficience – AIDS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Infekce virem HIV-1 nebo HIV-2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Vazba na receptor CD4 nebo na receptory pro </a:t>
            </a:r>
            <a:r>
              <a:rPr lang="cs-CZ" dirty="0" err="1" smtClean="0">
                <a:solidFill>
                  <a:srgbClr val="002060"/>
                </a:solidFill>
              </a:rPr>
              <a:t>chemokiny</a:t>
            </a:r>
            <a:r>
              <a:rPr lang="cs-CZ" dirty="0" smtClean="0">
                <a:solidFill>
                  <a:srgbClr val="002060"/>
                </a:solidFill>
              </a:rPr>
              <a:t> (CCR5, CXCR4)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Přenos krví, pohlavním stykem, </a:t>
            </a:r>
            <a:r>
              <a:rPr lang="cs-CZ" dirty="0" err="1" smtClean="0">
                <a:solidFill>
                  <a:srgbClr val="002060"/>
                </a:solidFill>
              </a:rPr>
              <a:t>transplacentárně</a:t>
            </a:r>
            <a:r>
              <a:rPr lang="cs-CZ" dirty="0" smtClean="0">
                <a:solidFill>
                  <a:srgbClr val="002060"/>
                </a:solidFill>
              </a:rPr>
              <a:t> a  mateřským mlékem</a:t>
            </a:r>
          </a:p>
        </p:txBody>
      </p:sp>
    </p:spTree>
    <p:extLst>
      <p:ext uri="{BB962C8B-B14F-4D97-AF65-F5344CB8AC3E}">
        <p14:creationId xmlns:p14="http://schemas.microsoft.com/office/powerpoint/2010/main" val="15829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algn="l" eaLnBrk="1" hangingPunct="1"/>
            <a:r>
              <a:rPr lang="cs-CZ" sz="3600" dirty="0" smtClean="0"/>
              <a:t>       </a:t>
            </a:r>
            <a:r>
              <a:rPr lang="cs-CZ" sz="3600" dirty="0" smtClean="0">
                <a:solidFill>
                  <a:srgbClr val="C00000"/>
                </a:solidFill>
              </a:rPr>
              <a:t>Virus HIV</a:t>
            </a:r>
          </a:p>
        </p:txBody>
      </p:sp>
      <p:pic>
        <p:nvPicPr>
          <p:cNvPr id="49155" name="Picture 3" descr="HIV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90600"/>
            <a:ext cx="5246688" cy="5256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91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578475" y="1484313"/>
            <a:ext cx="3565525" cy="4752975"/>
          </a:xfrm>
        </p:spPr>
        <p:txBody>
          <a:bodyPr/>
          <a:lstStyle/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err="1" smtClean="0">
                <a:solidFill>
                  <a:srgbClr val="002060"/>
                </a:solidFill>
              </a:rPr>
              <a:t>Fosfolipidová</a:t>
            </a:r>
            <a:r>
              <a:rPr lang="cs-CZ" sz="2000" dirty="0" smtClean="0">
                <a:solidFill>
                  <a:srgbClr val="002060"/>
                </a:solidFill>
              </a:rPr>
              <a:t> membrána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gp120 povrchový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dirty="0" smtClean="0">
                <a:solidFill>
                  <a:srgbClr val="002060"/>
                </a:solidFill>
              </a:rPr>
              <a:t>gp41</a:t>
            </a:r>
            <a:r>
              <a:rPr lang="cs-CZ" sz="2000" dirty="0" smtClean="0">
                <a:solidFill>
                  <a:srgbClr val="002060"/>
                </a:solidFill>
              </a:rPr>
              <a:t> </a:t>
            </a:r>
            <a:r>
              <a:rPr lang="cs-CZ" sz="2000" dirty="0" err="1" smtClean="0">
                <a:solidFill>
                  <a:srgbClr val="002060"/>
                </a:solidFill>
              </a:rPr>
              <a:t>transmembránový</a:t>
            </a:r>
            <a:r>
              <a:rPr lang="cs-CZ" sz="2000" dirty="0" smtClean="0">
                <a:solidFill>
                  <a:srgbClr val="002060"/>
                </a:solidFill>
              </a:rPr>
              <a:t> GP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p17M </a:t>
            </a:r>
            <a:r>
              <a:rPr lang="cs-CZ" sz="2000" dirty="0" err="1" smtClean="0">
                <a:solidFill>
                  <a:srgbClr val="002060"/>
                </a:solidFill>
              </a:rPr>
              <a:t>myristilovaný</a:t>
            </a:r>
            <a:r>
              <a:rPr lang="cs-CZ" sz="2000" dirty="0" smtClean="0">
                <a:solidFill>
                  <a:srgbClr val="002060"/>
                </a:solidFill>
              </a:rPr>
              <a:t> protein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u="sng" dirty="0" smtClean="0">
                <a:solidFill>
                  <a:srgbClr val="002060"/>
                </a:solidFill>
              </a:rPr>
              <a:t>p24</a:t>
            </a:r>
            <a:r>
              <a:rPr lang="cs-CZ" sz="2000" dirty="0" smtClean="0">
                <a:solidFill>
                  <a:srgbClr val="002060"/>
                </a:solidFill>
              </a:rPr>
              <a:t> protein tvořící kapsidu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RNA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p51 reverzní transkriptáza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p7 	bílkoviny navazující</a:t>
            </a:r>
          </a:p>
          <a:p>
            <a:pPr defTabSz="544513" eaLnBrk="1" hangingPunct="1">
              <a:lnSpc>
                <a:spcPct val="120000"/>
              </a:lnSpc>
              <a:buFontTx/>
              <a:buNone/>
            </a:pPr>
            <a:r>
              <a:rPr lang="cs-CZ" sz="2000" dirty="0" smtClean="0">
                <a:solidFill>
                  <a:srgbClr val="002060"/>
                </a:solidFill>
              </a:rPr>
              <a:t>p9		na nukleové kyseliny</a:t>
            </a:r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6084888" y="4724400"/>
            <a:ext cx="215900" cy="865188"/>
          </a:xfrm>
          <a:prstGeom prst="rightBrace">
            <a:avLst>
              <a:gd name="adj1" fmla="val 3339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9158" name="Line 6"/>
          <p:cNvSpPr>
            <a:spLocks noChangeShapeType="1"/>
          </p:cNvSpPr>
          <p:nvPr/>
        </p:nvSpPr>
        <p:spPr bwMode="auto">
          <a:xfrm>
            <a:off x="5364163" y="5229225"/>
            <a:ext cx="287337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59" name="Line 7"/>
          <p:cNvSpPr>
            <a:spLocks noChangeShapeType="1"/>
          </p:cNvSpPr>
          <p:nvPr/>
        </p:nvSpPr>
        <p:spPr bwMode="auto">
          <a:xfrm>
            <a:off x="5364163" y="4797425"/>
            <a:ext cx="28733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5292725" y="4149725"/>
            <a:ext cx="43180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V="1">
            <a:off x="5364163" y="38608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V="1">
            <a:off x="5364163" y="3287713"/>
            <a:ext cx="287337" cy="285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364163" y="4437063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V="1">
            <a:off x="5364163" y="2852738"/>
            <a:ext cx="28733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V="1">
            <a:off x="5364163" y="2420938"/>
            <a:ext cx="2873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V="1">
            <a:off x="5364163" y="1916113"/>
            <a:ext cx="2873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0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0241X-012-f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055688"/>
            <a:ext cx="5848350" cy="4762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cs-CZ" sz="800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Downloaded from: StudentConsult (on 19 July 2006 06:18 AM)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000500" y="6645275"/>
            <a:ext cx="446405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700" i="1"/>
              <a:t>© 2005 Elsevier </a:t>
            </a:r>
          </a:p>
        </p:txBody>
      </p:sp>
      <p:pic>
        <p:nvPicPr>
          <p:cNvPr id="51206" name="Picture 6" descr="top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95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2675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Virus HIV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8388424" cy="5832648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R</a:t>
            </a:r>
            <a:r>
              <a:rPr lang="en-US" altLang="en-US" b="1" dirty="0" err="1" smtClean="0">
                <a:solidFill>
                  <a:srgbClr val="002060"/>
                </a:solidFill>
                <a:cs typeface="Arial" charset="0"/>
              </a:rPr>
              <a:t>etrovirus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(RNA virus) z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čeledi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i="1" dirty="0" err="1">
                <a:solidFill>
                  <a:srgbClr val="002060"/>
                </a:solidFill>
                <a:cs typeface="Arial" charset="0"/>
              </a:rPr>
              <a:t>Retroviridae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, rod </a:t>
            </a:r>
            <a:r>
              <a:rPr lang="en-US" altLang="en-US" i="1" dirty="0" err="1" smtClean="0">
                <a:solidFill>
                  <a:srgbClr val="002060"/>
                </a:solidFill>
                <a:cs typeface="Arial" charset="0"/>
              </a:rPr>
              <a:t>Lentiviridae</a:t>
            </a:r>
            <a:endParaRPr lang="cs-CZ" altLang="en-US" i="1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i="1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cs typeface="Arial" charset="0"/>
              </a:rPr>
              <a:t>R</a:t>
            </a:r>
            <a:r>
              <a:rPr lang="en-US" altLang="en-US" b="1" dirty="0" err="1" smtClean="0">
                <a:solidFill>
                  <a:srgbClr val="002060"/>
                </a:solidFill>
                <a:cs typeface="Arial" charset="0"/>
              </a:rPr>
              <a:t>everzní</a:t>
            </a:r>
            <a:r>
              <a:rPr lang="en-US" altLang="en-US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charset="0"/>
              </a:rPr>
              <a:t>transkriptáza</a:t>
            </a:r>
            <a:r>
              <a:rPr lang="en-US" altLang="en-US" b="1" dirty="0">
                <a:solidFill>
                  <a:srgbClr val="002060"/>
                </a:solidFill>
                <a:cs typeface="Arial" charset="0"/>
              </a:rPr>
              <a:t> -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umožňuje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přepis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genetické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informace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viru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z RNA do DNA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přepis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genetické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informace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viru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z RNA do DNA, 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cs typeface="Arial" charset="0"/>
              </a:rPr>
              <a:t>I</a:t>
            </a:r>
            <a:r>
              <a:rPr lang="en-US" altLang="en-US" b="1" dirty="0" err="1" smtClean="0">
                <a:solidFill>
                  <a:srgbClr val="002060"/>
                </a:solidFill>
                <a:cs typeface="Arial" charset="0"/>
              </a:rPr>
              <a:t>ntegráza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umožňuje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integraci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takto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vzniklé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DNA do DNA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hostitelské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buňky</a:t>
            </a:r>
            <a:endParaRPr lang="en-US" altLang="en-US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cs typeface="Arial" charset="0"/>
              </a:rPr>
              <a:t>Fa</a:t>
            </a:r>
            <a:r>
              <a:rPr lang="en-US" altLang="en-US" b="1" dirty="0" err="1" smtClean="0">
                <a:solidFill>
                  <a:srgbClr val="002060"/>
                </a:solidFill>
                <a:cs typeface="Arial" charset="0"/>
              </a:rPr>
              <a:t>ktory</a:t>
            </a:r>
            <a:r>
              <a:rPr lang="en-US" altLang="en-US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charset="0"/>
              </a:rPr>
              <a:t>patogenity</a:t>
            </a:r>
            <a:r>
              <a:rPr lang="en-US" altLang="en-US" b="1" dirty="0">
                <a:solidFill>
                  <a:srgbClr val="002060"/>
                </a:solidFill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cs typeface="Arial" charset="0"/>
              </a:rPr>
              <a:t>		-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vysoká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reprodukční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schopnost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-109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1012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virionů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			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za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hodinu</a:t>
            </a:r>
            <a:endParaRPr lang="en-US" altLang="en-US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cs typeface="Arial" charset="0"/>
              </a:rPr>
              <a:t>		-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životnost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jednoho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virionu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asi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6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hodin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životnost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T-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		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buněk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v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krvi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asi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2,5 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dne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cs-CZ" altLang="en-US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dirty="0">
                <a:solidFill>
                  <a:srgbClr val="002060"/>
                </a:solidFill>
                <a:cs typeface="Arial" charset="0"/>
              </a:rPr>
              <a:t>		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- ve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snaze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vyrovnat</a:t>
            </a:r>
            <a:r>
              <a:rPr lang="en-US" altLang="en-US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úbytek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T-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ly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dojde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k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vyčerpání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			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organismu</a:t>
            </a:r>
            <a:endParaRPr lang="cs-CZ" altLang="en-US" dirty="0" smtClean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en-US" altLang="en-US" dirty="0">
              <a:solidFill>
                <a:srgbClr val="002060"/>
              </a:solidFill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cs-CZ" altLang="en-US" b="1" dirty="0" smtClean="0">
                <a:solidFill>
                  <a:srgbClr val="002060"/>
                </a:solidFill>
                <a:cs typeface="Arial" charset="0"/>
              </a:rPr>
              <a:t>V</a:t>
            </a:r>
            <a:r>
              <a:rPr lang="en-US" altLang="en-US" b="1" dirty="0" err="1" smtClean="0">
                <a:solidFill>
                  <a:srgbClr val="002060"/>
                </a:solidFill>
                <a:cs typeface="Arial" charset="0"/>
              </a:rPr>
              <a:t>elká</a:t>
            </a:r>
            <a:r>
              <a:rPr lang="en-US" altLang="en-US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charset="0"/>
              </a:rPr>
              <a:t>antigenní</a:t>
            </a:r>
            <a:r>
              <a:rPr lang="en-US" altLang="en-US" b="1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cs typeface="Arial" charset="0"/>
              </a:rPr>
              <a:t>variabilita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která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je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důsledkem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rychlého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množení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vyšší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pravděpodobnosti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chyb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(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mut</a:t>
            </a:r>
            <a:r>
              <a:rPr lang="cs-CZ" altLang="en-US" dirty="0" smtClean="0">
                <a:solidFill>
                  <a:srgbClr val="002060"/>
                </a:solidFill>
                <a:cs typeface="Arial" charset="0"/>
              </a:rPr>
              <a:t>a</a:t>
            </a:r>
            <a:r>
              <a:rPr lang="en-US" altLang="en-US" dirty="0" err="1" smtClean="0">
                <a:solidFill>
                  <a:srgbClr val="002060"/>
                </a:solidFill>
                <a:cs typeface="Arial" charset="0"/>
              </a:rPr>
              <a:t>cí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)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při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kopírování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nukleové</a:t>
            </a:r>
            <a:r>
              <a:rPr lang="en-US" altLang="en-US" dirty="0">
                <a:solidFill>
                  <a:srgbClr val="002060"/>
                </a:solidFill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cs typeface="Arial" charset="0"/>
              </a:rPr>
              <a:t>kyseliny</a:t>
            </a:r>
            <a:r>
              <a:rPr lang="en-US" altLang="en-US" dirty="0"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0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55"/>
          <p:cNvSpPr txBox="1">
            <a:spLocks noGrp="1"/>
          </p:cNvSpPr>
          <p:nvPr>
            <p:ph type="title"/>
          </p:nvPr>
        </p:nvSpPr>
        <p:spPr>
          <a:xfrm>
            <a:off x="457200" y="434072"/>
            <a:ext cx="8229600" cy="646331"/>
          </a:xfrm>
        </p:spPr>
        <p:txBody>
          <a:bodyPr>
            <a:spAutoFit/>
          </a:bodyPr>
          <a:lstStyle/>
          <a:p>
            <a:pPr indent="228600" eaLnBrk="1" hangingPunct="1">
              <a:buClr>
                <a:srgbClr val="800000"/>
              </a:buClr>
            </a:pPr>
            <a:r>
              <a:rPr lang="cs-CZ" altLang="en-US" sz="3600" dirty="0" smtClean="0">
                <a:solidFill>
                  <a:srgbClr val="C00000"/>
                </a:solidFill>
                <a:cs typeface="Arial" charset="0"/>
              </a:rPr>
              <a:t>Fáze HIV</a:t>
            </a:r>
            <a:endParaRPr lang="en-US" altLang="en-US" sz="3600" dirty="0" smtClean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HIV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se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váže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receptor CD4+ (T-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pomocné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jako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koreceptor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používá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používá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receptor pro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chemokiny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pomocí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reverzní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transkriptázy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integrázy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RNA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přepíše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do DNA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včlení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do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genomu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>
              <a:spcBef>
                <a:spcPts val="600"/>
              </a:spcBef>
              <a:buClr>
                <a:srgbClr val="333333"/>
              </a:buClr>
              <a:buSzPct val="167000"/>
            </a:pP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infikovaná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buňka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může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produkovat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velká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sama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potom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zaniká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lymfocytopenie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další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infikuje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cs-CZ" altLang="en-US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Fáze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: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Akutní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- 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horečka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zduření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uzlin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podobné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chřipce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velké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v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krvi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probíhá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intenzivní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    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imunitní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reakce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přechodný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pokles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,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poté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pokles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částic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tvorba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anti-HIV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protilátek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virově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specifických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klonů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T-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lymfocytů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cs-CZ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dirty="0">
              <a:solidFill>
                <a:srgbClr val="333333"/>
              </a:solidFill>
              <a:latin typeface="Arial" charset="0"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6552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Fáze HIV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Asymptomatická</a:t>
            </a:r>
            <a:r>
              <a:rPr lang="en-US" altLang="en-US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trvá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několik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let bez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projevů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napadení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dalších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které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hynou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nahrazeny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nově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vzniklými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z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thymu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do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vyčerpání</a:t>
            </a:r>
            <a:r>
              <a:rPr lang="cs-CZ" altLang="en-US" dirty="0">
                <a:solidFill>
                  <a:srgbClr val="002060"/>
                </a:solidFill>
                <a:latin typeface="+mj-lt"/>
                <a:cs typeface="Arial" charset="0"/>
              </a:rPr>
              <a:t>)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zároveň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probíhá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destrukce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makrofágů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jiných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antigen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prezentujících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buněk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infik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ovaných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HIV</a:t>
            </a: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endParaRPr lang="cs-CZ" altLang="en-US" b="1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b="1" dirty="0" err="1">
                <a:solidFill>
                  <a:srgbClr val="002060"/>
                </a:solidFill>
                <a:latin typeface="+mj-lt"/>
                <a:cs typeface="Arial" charset="0"/>
              </a:rPr>
              <a:t>Symptomatická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endParaRPr lang="cs-CZ" altLang="en-US" dirty="0" smtClean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začíná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se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projevovat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porucha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imunity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propukají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různá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infekční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onemocnění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klesá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počet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CD4+ (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až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k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nule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)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klesá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množství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antivirových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protilátek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antivirových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T-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lymfocytů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selhání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imunity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zvýšená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incidence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alergií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nádorových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a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autoimunitních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onemocnění</a:t>
            </a: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endParaRPr lang="en-US" altLang="en-US" dirty="0">
              <a:solidFill>
                <a:srgbClr val="002060"/>
              </a:solidFill>
              <a:latin typeface="+mj-lt"/>
              <a:cs typeface="Arial" charset="0"/>
            </a:endParaRPr>
          </a:p>
          <a:p>
            <a:pPr marL="0" indent="0">
              <a:spcBef>
                <a:spcPts val="600"/>
              </a:spcBef>
              <a:buClr>
                <a:srgbClr val="333333"/>
              </a:buClr>
              <a:buSzPct val="167000"/>
              <a:buNone/>
            </a:pPr>
            <a:r>
              <a:rPr lang="en-US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-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postižení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umírají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nejčastěji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na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opotunní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infekce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(TBC,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pneumocystová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	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pneumonie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 smtClean="0">
                <a:solidFill>
                  <a:srgbClr val="002060"/>
                </a:solidFill>
                <a:latin typeface="+mj-lt"/>
                <a:cs typeface="Arial" charset="0"/>
              </a:rPr>
              <a:t>encefalitida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</a:t>
            </a:r>
            <a:r>
              <a:rPr lang="en-US" altLang="en-US" dirty="0" err="1">
                <a:solidFill>
                  <a:srgbClr val="002060"/>
                </a:solidFill>
                <a:latin typeface="+mj-lt"/>
                <a:cs typeface="Arial" charset="0"/>
              </a:rPr>
              <a:t>kandidóza</a:t>
            </a:r>
            <a:r>
              <a:rPr lang="en-US" altLang="en-US" dirty="0">
                <a:solidFill>
                  <a:srgbClr val="002060"/>
                </a:solidFill>
                <a:latin typeface="+mj-lt"/>
                <a:cs typeface="Arial" charset="0"/>
              </a:rPr>
              <a:t>, impetigo)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762000" y="1208088"/>
            <a:ext cx="184150" cy="15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  <a:p>
            <a:endParaRPr lang="cs-CZ" sz="320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 HIV/AIDS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solidFill>
                  <a:srgbClr val="002060"/>
                </a:solidFill>
                <a:latin typeface="+mj-lt"/>
              </a:rPr>
              <a:t>Klinické kategorie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A) akutní infekce za 3-6 týdnů od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nákazy,fáze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asymptomatického průběhu, generalizovaná lymfadenopatie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B) nespecifické příznaky trvající déle než měsíc, horečka nad 38,5 </a:t>
            </a:r>
            <a:r>
              <a:rPr lang="cs-CZ" sz="2800" dirty="0" err="1" smtClean="0">
                <a:solidFill>
                  <a:srgbClr val="002060"/>
                </a:solidFill>
                <a:latin typeface="+mj-lt"/>
              </a:rPr>
              <a:t>st.C</a:t>
            </a: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, průjmy, „malé“ oportunní infekce, periferní neuropatie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solidFill>
                  <a:srgbClr val="002060"/>
                </a:solidFill>
                <a:latin typeface="+mj-lt"/>
              </a:rPr>
              <a:t>   C) „velké“ oportunní infekce, nádory i jiné stavy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40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err="1" smtClean="0">
                <a:solidFill>
                  <a:srgbClr val="C00000"/>
                </a:solidFill>
              </a:rPr>
              <a:t>Diagnostika</a:t>
            </a:r>
            <a:r>
              <a:rPr lang="en-GB" dirty="0" smtClean="0">
                <a:solidFill>
                  <a:srgbClr val="C00000"/>
                </a:solidFill>
              </a:rPr>
              <a:t> HIV </a:t>
            </a:r>
            <a:r>
              <a:rPr lang="en-GB" dirty="0" err="1" smtClean="0">
                <a:solidFill>
                  <a:srgbClr val="C00000"/>
                </a:solidFill>
              </a:rPr>
              <a:t>infekce</a:t>
            </a:r>
            <a:endParaRPr lang="en-GB" dirty="0" smtClean="0">
              <a:solidFill>
                <a:srgbClr val="C00000"/>
              </a:solidFill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smtClean="0">
                <a:solidFill>
                  <a:srgbClr val="002060"/>
                </a:solidFill>
              </a:rPr>
              <a:t>P</a:t>
            </a:r>
            <a:r>
              <a:rPr lang="cs-CZ" dirty="0" smtClean="0">
                <a:solidFill>
                  <a:srgbClr val="002060"/>
                </a:solidFill>
              </a:rPr>
              <a:t>r</a:t>
            </a:r>
            <a:r>
              <a:rPr lang="en-GB" dirty="0" err="1" smtClean="0">
                <a:solidFill>
                  <a:srgbClr val="002060"/>
                </a:solidFill>
              </a:rPr>
              <a:t>ůkaz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protilátek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</a:p>
          <a:p>
            <a:pPr lvl="1" eaLnBrk="1" hangingPunct="1"/>
            <a:r>
              <a:rPr lang="en-GB" sz="3200" dirty="0" smtClean="0">
                <a:solidFill>
                  <a:srgbClr val="002060"/>
                </a:solidFill>
              </a:rPr>
              <a:t> ELISA</a:t>
            </a:r>
          </a:p>
          <a:p>
            <a:pPr lvl="1" eaLnBrk="1" hangingPunct="1"/>
            <a:r>
              <a:rPr lang="cs-CZ" sz="3200" dirty="0" smtClean="0">
                <a:solidFill>
                  <a:srgbClr val="002060"/>
                </a:solidFill>
              </a:rPr>
              <a:t> </a:t>
            </a:r>
            <a:r>
              <a:rPr lang="en-GB" sz="3200" dirty="0" smtClean="0">
                <a:solidFill>
                  <a:srgbClr val="002060"/>
                </a:solidFill>
              </a:rPr>
              <a:t>Western </a:t>
            </a:r>
            <a:r>
              <a:rPr lang="en-GB" sz="3200" dirty="0" err="1" smtClean="0">
                <a:solidFill>
                  <a:srgbClr val="002060"/>
                </a:solidFill>
              </a:rPr>
              <a:t>blott</a:t>
            </a:r>
            <a:endParaRPr lang="en-GB" sz="3200" dirty="0" smtClean="0">
              <a:solidFill>
                <a:srgbClr val="002060"/>
              </a:solidFill>
            </a:endParaRPr>
          </a:p>
          <a:p>
            <a:pPr eaLnBrk="1" hangingPunct="1"/>
            <a:endParaRPr lang="en-GB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en-GB" dirty="0" err="1" smtClean="0">
                <a:solidFill>
                  <a:srgbClr val="002060"/>
                </a:solidFill>
              </a:rPr>
              <a:t>Průkaz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antigenu</a:t>
            </a:r>
            <a:r>
              <a:rPr lang="en-GB" dirty="0" smtClean="0">
                <a:solidFill>
                  <a:srgbClr val="002060"/>
                </a:solidFill>
              </a:rPr>
              <a:t> p 24</a:t>
            </a:r>
          </a:p>
        </p:txBody>
      </p:sp>
    </p:spTree>
    <p:extLst>
      <p:ext uri="{BB962C8B-B14F-4D97-AF65-F5344CB8AC3E}">
        <p14:creationId xmlns:p14="http://schemas.microsoft.com/office/powerpoint/2010/main" val="3610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altLang="en-US" sz="4000" dirty="0" smtClean="0">
                <a:solidFill>
                  <a:srgbClr val="C00000"/>
                </a:solidFill>
              </a:rPr>
              <a:t>Vyšetřované parametry </a:t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v imunologické laboratoři</a:t>
            </a:r>
          </a:p>
        </p:txBody>
      </p:sp>
      <p:sp>
        <p:nvSpPr>
          <p:cNvPr id="5123" name="TextovéPole 2"/>
          <p:cNvSpPr txBox="1">
            <a:spLocks noChangeArrowheads="1"/>
          </p:cNvSpPr>
          <p:nvPr/>
        </p:nvSpPr>
        <p:spPr bwMode="auto">
          <a:xfrm>
            <a:off x="323528" y="1988840"/>
            <a:ext cx="849694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Hladiny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imunoglobulinů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Zastoupení lymfocytárních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subpopulací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Hladiny C3, C4 složek komplementu v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séru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Aktivace komplementu klasickou a alternativní cestou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Proliferační schopnosti, produkce </a:t>
            </a:r>
            <a:r>
              <a:rPr lang="cs-CZ" altLang="en-US" sz="3200" b="0" dirty="0" err="1" smtClean="0">
                <a:solidFill>
                  <a:srgbClr val="002060"/>
                </a:solidFill>
                <a:latin typeface="+mj-lt"/>
              </a:rPr>
              <a:t>cytokinů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rgbClr val="002060"/>
                </a:solidFill>
                <a:latin typeface="+mj-lt"/>
              </a:rPr>
              <a:t>Burst</a:t>
            </a:r>
            <a:r>
              <a:rPr lang="cs-CZ" altLang="en-US" sz="3200" b="0" dirty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3200" b="0" dirty="0" smtClean="0">
                <a:solidFill>
                  <a:srgbClr val="002060"/>
                </a:solidFill>
                <a:latin typeface="+mj-lt"/>
              </a:rPr>
              <a:t>test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altLang="en-US" sz="3200" b="0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cs-CZ" altLang="en-US" sz="3200" b="0" dirty="0" err="1" smtClean="0">
                <a:solidFill>
                  <a:srgbClr val="002060"/>
                </a:solidFill>
                <a:latin typeface="+mj-lt"/>
              </a:rPr>
              <a:t>yeloperoxidáza</a:t>
            </a:r>
            <a:endParaRPr lang="cs-CZ" altLang="en-US" sz="3200" b="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398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Diagnostika</a:t>
            </a:r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>
                <a:solidFill>
                  <a:srgbClr val="002060"/>
                </a:solidFill>
              </a:rPr>
              <a:t>ELISA – sérum, přítomnost protilátek proti virovým antigenům p24, gp120 (ELISA)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Western </a:t>
            </a:r>
            <a:r>
              <a:rPr lang="cs-CZ" altLang="cs-CZ" dirty="0" err="1" smtClean="0">
                <a:solidFill>
                  <a:srgbClr val="002060"/>
                </a:solidFill>
              </a:rPr>
              <a:t>blot</a:t>
            </a:r>
            <a:r>
              <a:rPr lang="cs-CZ" altLang="cs-CZ" dirty="0" smtClean="0">
                <a:solidFill>
                  <a:srgbClr val="002060"/>
                </a:solidFill>
              </a:rPr>
              <a:t> – detekuje přítomnost protilátek proti proteinům viru (</a:t>
            </a:r>
            <a:r>
              <a:rPr lang="cs-CZ" altLang="cs-CZ" dirty="0" err="1" smtClean="0">
                <a:solidFill>
                  <a:srgbClr val="002060"/>
                </a:solidFill>
              </a:rPr>
              <a:t>core</a:t>
            </a:r>
            <a:r>
              <a:rPr lang="cs-CZ" altLang="cs-CZ" dirty="0" smtClean="0">
                <a:solidFill>
                  <a:srgbClr val="002060"/>
                </a:solidFill>
              </a:rPr>
              <a:t>-proteiny, polymerázy, </a:t>
            </a:r>
            <a:r>
              <a:rPr lang="cs-CZ" altLang="cs-CZ" dirty="0" err="1" smtClean="0">
                <a:solidFill>
                  <a:srgbClr val="002060"/>
                </a:solidFill>
              </a:rPr>
              <a:t>envelope</a:t>
            </a:r>
            <a:r>
              <a:rPr lang="cs-CZ" altLang="cs-CZ" dirty="0" smtClean="0">
                <a:solidFill>
                  <a:srgbClr val="002060"/>
                </a:solidFill>
              </a:rPr>
              <a:t>-proteiny)</a:t>
            </a:r>
          </a:p>
          <a:p>
            <a:endParaRPr lang="cs-CZ" altLang="cs-CZ" dirty="0" smtClean="0">
              <a:solidFill>
                <a:srgbClr val="002060"/>
              </a:solidFill>
            </a:endParaRPr>
          </a:p>
          <a:p>
            <a:r>
              <a:rPr lang="cs-CZ" altLang="cs-CZ" dirty="0" smtClean="0">
                <a:solidFill>
                  <a:srgbClr val="002060"/>
                </a:solidFill>
              </a:rPr>
              <a:t>Oba pozitivní, je zahájena léčba</a:t>
            </a:r>
          </a:p>
          <a:p>
            <a:endParaRPr lang="cs-CZ" altLang="cs-CZ" dirty="0" smtClean="0"/>
          </a:p>
          <a:p>
            <a:endParaRPr lang="cs-CZ" altLang="cs-CZ" dirty="0" smtClean="0"/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478097595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03200"/>
            <a:ext cx="8318698" cy="11375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cs-CZ" sz="3200" dirty="0" smtClean="0">
                <a:solidFill>
                  <a:srgbClr val="C00000"/>
                </a:solidFill>
              </a:rPr>
              <a:t/>
            </a:r>
            <a:br>
              <a:rPr lang="cs-CZ" sz="32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Metody nepřímé diagnostiky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827584" y="1214438"/>
            <a:ext cx="7859216" cy="48053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Průkaz specifických protilátek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altLang="cs-CZ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anti-HIV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-  specifické protilátky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proti </a:t>
            </a:r>
            <a:r>
              <a:rPr lang="cs-CZ" altLang="cs-CZ" dirty="0" err="1" smtClean="0">
                <a:solidFill>
                  <a:srgbClr val="002060"/>
                </a:solidFill>
                <a:latin typeface="+mj-lt"/>
                <a:cs typeface="Arial" charset="0"/>
              </a:rPr>
              <a:t>transmembránovému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glykoproteinu v zevním obalu viru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ELISA</a:t>
            </a:r>
          </a:p>
          <a:p>
            <a:pPr lvl="2" eaLnBrk="1" hangingPunct="1">
              <a:lnSpc>
                <a:spcPct val="90000"/>
              </a:lnSpc>
              <a:buClr>
                <a:srgbClr val="9D3232"/>
              </a:buClr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Western </a:t>
            </a:r>
            <a:r>
              <a:rPr lang="cs-CZ" altLang="cs-CZ" sz="32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blot</a:t>
            </a: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(WB) – specifičtější, </a:t>
            </a:r>
          </a:p>
          <a:p>
            <a:pPr lvl="2" eaLnBrk="1" hangingPunct="1">
              <a:lnSpc>
                <a:spcPct val="90000"/>
              </a:lnSpc>
              <a:buClr>
                <a:srgbClr val="4F1919"/>
              </a:buClr>
              <a:buFont typeface="Wingdings 2" pitchFamily="18" charset="2"/>
              <a:buNone/>
            </a:pPr>
            <a:r>
              <a:rPr lang="cs-CZ" altLang="cs-CZ" sz="3200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                    méně senzitivní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                                    </a:t>
            </a:r>
          </a:p>
          <a:p>
            <a:pPr eaLnBrk="1" hangingPunct="1">
              <a:lnSpc>
                <a:spcPct val="90000"/>
              </a:lnSpc>
              <a:buClr>
                <a:schemeClr val="bg1"/>
              </a:buClr>
              <a:buFont typeface="Wingdings 2" pitchFamily="18" charset="2"/>
              <a:buNone/>
            </a:pP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anti-p24 </a:t>
            </a:r>
            <a:r>
              <a:rPr lang="cs-CZ" altLang="cs-CZ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-</a:t>
            </a:r>
            <a:r>
              <a:rPr lang="cs-CZ" altLang="cs-CZ" b="1" dirty="0" smtClean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cs-CZ" altLang="cs-CZ" dirty="0" smtClean="0">
                <a:solidFill>
                  <a:srgbClr val="002060"/>
                </a:solidFill>
                <a:latin typeface="+mj-lt"/>
                <a:cs typeface="Arial" charset="0"/>
              </a:rPr>
              <a:t>proti antigenu p24 </a:t>
            </a:r>
          </a:p>
          <a:p>
            <a:pPr eaLnBrk="1" hangingPunct="1">
              <a:buFont typeface="Wingdings" pitchFamily="2" charset="2"/>
              <a:buNone/>
            </a:pPr>
            <a:endParaRPr lang="cs-CZ" altLang="cs-CZ" b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1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err="1" smtClean="0">
                <a:solidFill>
                  <a:srgbClr val="C00000"/>
                </a:solidFill>
              </a:rPr>
              <a:t>Markery</a:t>
            </a:r>
            <a:r>
              <a:rPr lang="cs-CZ" altLang="cs-CZ" dirty="0" smtClean="0">
                <a:solidFill>
                  <a:srgbClr val="C00000"/>
                </a:solidFill>
              </a:rPr>
              <a:t> v plazmě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(Obrázek s výskytem markerů v plazmě)</a:t>
            </a:r>
          </a:p>
        </p:txBody>
      </p:sp>
      <p:pic>
        <p:nvPicPr>
          <p:cNvPr id="76804" name="Picture 4" descr="markerya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630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9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5725"/>
            <a:ext cx="9144000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0" y="381000"/>
            <a:ext cx="8820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CD4+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lymfocyt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y T 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a 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sympto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m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atologi</a:t>
            </a:r>
            <a:r>
              <a:rPr lang="cs-CZ" sz="2400" dirty="0">
                <a:solidFill>
                  <a:srgbClr val="C00000"/>
                </a:solidFill>
                <a:latin typeface="+mj-lt"/>
              </a:rPr>
              <a:t>e</a:t>
            </a:r>
            <a:r>
              <a:rPr lang="en-GB" sz="2400" dirty="0">
                <a:solidFill>
                  <a:srgbClr val="C00000"/>
                </a:solidFill>
                <a:latin typeface="+mj-lt"/>
              </a:rPr>
              <a:t> HIV </a:t>
            </a:r>
            <a:r>
              <a:rPr lang="en-GB" sz="2400" dirty="0" err="1">
                <a:solidFill>
                  <a:srgbClr val="C00000"/>
                </a:solidFill>
                <a:latin typeface="+mj-lt"/>
              </a:rPr>
              <a:t>infekce</a:t>
            </a:r>
            <a:endParaRPr lang="en-GB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867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dirty="0" smtClean="0">
                <a:solidFill>
                  <a:srgbClr val="C00000"/>
                </a:solidFill>
              </a:rPr>
              <a:t>HIV/AIDS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213"/>
            <a:ext cx="9144000" cy="4403725"/>
          </a:xfrm>
        </p:spPr>
        <p:txBody>
          <a:bodyPr/>
          <a:lstStyle/>
          <a:p>
            <a:pPr marL="1371600" lvl="2" indent="-457200" eaLnBrk="1" hangingPunct="1">
              <a:buFontTx/>
              <a:buNone/>
            </a:pPr>
            <a:r>
              <a:rPr lang="cs-CZ" altLang="en-US" sz="3200" b="1" dirty="0" smtClean="0">
                <a:solidFill>
                  <a:srgbClr val="002060"/>
                </a:solidFill>
                <a:latin typeface="+mj-lt"/>
              </a:rPr>
              <a:t>Laboratorní kategorie</a:t>
            </a:r>
          </a:p>
          <a:p>
            <a:pPr marL="914400" lvl="2" indent="0" eaLnBrk="1" hangingPunct="1">
              <a:buNone/>
            </a:pPr>
            <a:endParaRPr lang="cs-CZ" altLang="en-US" sz="2800" dirty="0" smtClean="0">
              <a:solidFill>
                <a:srgbClr val="002060"/>
              </a:solidFill>
              <a:latin typeface="+mj-lt"/>
            </a:endParaRP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CD4+ 500/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CD4+ 200-500/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(14-28%)</a:t>
            </a:r>
          </a:p>
          <a:p>
            <a:pPr marL="1371600" lvl="2" indent="-457200" eaLnBrk="1" hangingPunct="1">
              <a:buFontTx/>
              <a:buAutoNum type="arabicParenR"/>
            </a:pP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T-lymfocyty CD4+ 200/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L (14%) </a:t>
            </a:r>
            <a:endParaRPr lang="el-GR" altLang="en-US" sz="2800" dirty="0" smtClean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794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Poruchy buněčně zprostředkované imunity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Rozdělení: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těžké kombinované imunodeficity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funkční poruchy T-lymfocytů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676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Těžká </a:t>
            </a:r>
            <a:r>
              <a:rPr lang="cs-CZ" dirty="0" err="1" smtClean="0">
                <a:solidFill>
                  <a:srgbClr val="C00000"/>
                </a:solidFill>
              </a:rPr>
              <a:t>kombinovananá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imunodefcience</a:t>
            </a:r>
            <a:r>
              <a:rPr lang="cs-CZ" dirty="0" smtClean="0">
                <a:solidFill>
                  <a:srgbClr val="C00000"/>
                </a:solidFill>
              </a:rPr>
              <a:t> (SCID)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b="1" dirty="0" smtClean="0">
                <a:solidFill>
                  <a:srgbClr val="C00000"/>
                </a:solidFill>
              </a:rPr>
              <a:t>S</a:t>
            </a:r>
            <a:r>
              <a:rPr lang="cs-CZ" dirty="0" smtClean="0">
                <a:solidFill>
                  <a:srgbClr val="C00000"/>
                </a:solidFill>
              </a:rPr>
              <a:t>evere </a:t>
            </a:r>
            <a:r>
              <a:rPr lang="cs-CZ" b="1" dirty="0" err="1" smtClean="0">
                <a:solidFill>
                  <a:srgbClr val="C00000"/>
                </a:solidFill>
              </a:rPr>
              <a:t>C</a:t>
            </a:r>
            <a:r>
              <a:rPr lang="cs-CZ" dirty="0" err="1" smtClean="0">
                <a:solidFill>
                  <a:srgbClr val="C00000"/>
                </a:solidFill>
              </a:rPr>
              <a:t>ombined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I</a:t>
            </a:r>
            <a:r>
              <a:rPr lang="cs-CZ" dirty="0" err="1" smtClean="0">
                <a:solidFill>
                  <a:srgbClr val="C00000"/>
                </a:solidFill>
              </a:rPr>
              <a:t>mmunodeficiency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Deficit T- i B-lymfocytů Geneticky různorodá skupina poruch</a:t>
            </a:r>
            <a:endParaRPr 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90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0" y="-13128"/>
            <a:ext cx="9118620" cy="688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681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11" y="275873"/>
            <a:ext cx="5383177" cy="63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17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Molekulární podstata SCID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Je heterogenní, počet poruch narůstá.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SCID T-B-NK+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Dědí se autozomálně </a:t>
            </a:r>
            <a:r>
              <a:rPr lang="cs-CZ" dirty="0" smtClean="0">
                <a:solidFill>
                  <a:srgbClr val="002060"/>
                </a:solidFill>
              </a:rPr>
              <a:t>recesivně.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Zachovány NK buňky.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Často deficit </a:t>
            </a:r>
            <a:r>
              <a:rPr lang="cs-CZ" dirty="0" err="1" smtClean="0">
                <a:solidFill>
                  <a:srgbClr val="002060"/>
                </a:solidFill>
              </a:rPr>
              <a:t>rekombinázy</a:t>
            </a:r>
            <a:r>
              <a:rPr lang="cs-CZ" dirty="0" smtClean="0">
                <a:solidFill>
                  <a:srgbClr val="002060"/>
                </a:solidFill>
              </a:rPr>
              <a:t> RAG-2 enzymu, nutný pro rekombinační seskupení genů kódujících TCR a BCR.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Porucha v expresi receptoru pro IL-7 (CD127 – </a:t>
            </a:r>
            <a:r>
              <a:rPr lang="el-GR" dirty="0" smtClean="0">
                <a:solidFill>
                  <a:srgbClr val="002060"/>
                </a:solidFill>
              </a:rPr>
              <a:t>α</a:t>
            </a:r>
            <a:r>
              <a:rPr lang="cs-CZ" dirty="0" smtClean="0">
                <a:solidFill>
                  <a:srgbClr val="002060"/>
                </a:solidFill>
              </a:rPr>
              <a:t> podjednotka receptoru).</a:t>
            </a:r>
          </a:p>
        </p:txBody>
      </p:sp>
    </p:spTree>
    <p:extLst>
      <p:ext uri="{BB962C8B-B14F-4D97-AF65-F5344CB8AC3E}">
        <p14:creationId xmlns:p14="http://schemas.microsoft.com/office/powerpoint/2010/main" val="22052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58" y="1484784"/>
            <a:ext cx="6573883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SCID </a:t>
            </a:r>
            <a:r>
              <a:rPr lang="cs-CZ" b="1" dirty="0" smtClean="0">
                <a:solidFill>
                  <a:srgbClr val="002060"/>
                </a:solidFill>
              </a:rPr>
              <a:t>T-B+NK-</a:t>
            </a:r>
            <a:endParaRPr lang="cs-CZ" b="1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Absence T lymfocytů a NK </a:t>
            </a:r>
            <a:r>
              <a:rPr lang="cs-CZ" dirty="0" smtClean="0">
                <a:solidFill>
                  <a:srgbClr val="002060"/>
                </a:solidFill>
              </a:rPr>
              <a:t>buněk.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Představuje zhruba 60% všech onemocnění </a:t>
            </a:r>
            <a:r>
              <a:rPr lang="cs-CZ" dirty="0" smtClean="0">
                <a:solidFill>
                  <a:srgbClr val="002060"/>
                </a:solidFill>
              </a:rPr>
              <a:t>SCID.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 70% vázána na chromozom X – </a:t>
            </a:r>
            <a:r>
              <a:rPr lang="cs-CZ" b="1" dirty="0">
                <a:solidFill>
                  <a:srgbClr val="002060"/>
                </a:solidFill>
              </a:rPr>
              <a:t>mutace v genu pro </a:t>
            </a:r>
            <a:r>
              <a:rPr lang="el-GR" b="1" dirty="0">
                <a:solidFill>
                  <a:srgbClr val="002060"/>
                </a:solidFill>
              </a:rPr>
              <a:t>γ</a:t>
            </a:r>
            <a:r>
              <a:rPr lang="cs-CZ" b="1" dirty="0">
                <a:solidFill>
                  <a:srgbClr val="002060"/>
                </a:solidFill>
              </a:rPr>
              <a:t>-řetězec </a:t>
            </a:r>
            <a:r>
              <a:rPr lang="cs-CZ" b="1" dirty="0" smtClean="0">
                <a:solidFill>
                  <a:srgbClr val="002060"/>
                </a:solidFill>
              </a:rPr>
              <a:t>receptoru </a:t>
            </a:r>
            <a:r>
              <a:rPr lang="cs-CZ" b="1" dirty="0" err="1" smtClean="0">
                <a:solidFill>
                  <a:srgbClr val="002060"/>
                </a:solidFill>
              </a:rPr>
              <a:t>cytokinů</a:t>
            </a:r>
            <a:r>
              <a:rPr lang="cs-CZ" b="1" dirty="0" smtClean="0">
                <a:solidFill>
                  <a:srgbClr val="002060"/>
                </a:solidFill>
              </a:rPr>
              <a:t>,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>
                <a:solidFill>
                  <a:srgbClr val="002060"/>
                </a:solidFill>
              </a:rPr>
              <a:t>který je společný pro receptory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IL-2, IL-4, IL-7, IL-9 a </a:t>
            </a:r>
            <a:r>
              <a:rPr lang="cs-CZ" dirty="0" smtClean="0">
                <a:solidFill>
                  <a:srgbClr val="002060"/>
                </a:solidFill>
              </a:rPr>
              <a:t>IL-15.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Ve 30% autozomálně recesivní </a:t>
            </a:r>
            <a:r>
              <a:rPr lang="cs-CZ" b="1" dirty="0">
                <a:solidFill>
                  <a:srgbClr val="002060"/>
                </a:solidFill>
              </a:rPr>
              <a:t>porucha kinázy </a:t>
            </a:r>
            <a:r>
              <a:rPr lang="cs-CZ" b="1" dirty="0" smtClean="0">
                <a:solidFill>
                  <a:srgbClr val="002060"/>
                </a:solidFill>
              </a:rPr>
              <a:t>Jak3</a:t>
            </a:r>
            <a:r>
              <a:rPr lang="cs-CZ" dirty="0">
                <a:solidFill>
                  <a:srgbClr val="002060"/>
                </a:solidFill>
              </a:rPr>
              <a:t>.</a:t>
            </a:r>
          </a:p>
          <a:p>
            <a:pPr lvl="1"/>
            <a:r>
              <a:rPr lang="cs-CZ" b="1" dirty="0">
                <a:solidFill>
                  <a:srgbClr val="002060"/>
                </a:solidFill>
              </a:rPr>
              <a:t>D</a:t>
            </a:r>
            <a:r>
              <a:rPr lang="cs-CZ" b="1" dirty="0" smtClean="0">
                <a:solidFill>
                  <a:srgbClr val="002060"/>
                </a:solidFill>
              </a:rPr>
              <a:t>eficit </a:t>
            </a:r>
            <a:r>
              <a:rPr lang="cs-CZ" b="1" dirty="0">
                <a:solidFill>
                  <a:srgbClr val="002060"/>
                </a:solidFill>
              </a:rPr>
              <a:t>některé podjednotky komplexu CD3 </a:t>
            </a:r>
            <a:r>
              <a:rPr lang="cs-CZ" altLang="cs-CZ" b="1" dirty="0">
                <a:solidFill>
                  <a:srgbClr val="002060"/>
                </a:solidFill>
              </a:rPr>
              <a:t>(</a:t>
            </a:r>
            <a:r>
              <a:rPr lang="el-GR" altLang="cs-CZ" b="1" dirty="0">
                <a:solidFill>
                  <a:srgbClr val="002060"/>
                </a:solidFill>
              </a:rPr>
              <a:t>δ</a:t>
            </a:r>
            <a:r>
              <a:rPr lang="cs-CZ" altLang="cs-CZ" b="1" dirty="0">
                <a:solidFill>
                  <a:srgbClr val="002060"/>
                </a:solidFill>
              </a:rPr>
              <a:t>,</a:t>
            </a:r>
            <a:r>
              <a:rPr lang="el-GR" altLang="cs-CZ" b="1" dirty="0">
                <a:solidFill>
                  <a:srgbClr val="002060"/>
                </a:solidFill>
              </a:rPr>
              <a:t>ε</a:t>
            </a:r>
            <a:r>
              <a:rPr lang="cs-CZ" altLang="cs-CZ" b="1" dirty="0">
                <a:solidFill>
                  <a:srgbClr val="002060"/>
                </a:solidFill>
              </a:rPr>
              <a:t>, </a:t>
            </a:r>
            <a:r>
              <a:rPr lang="el-GR" altLang="cs-CZ" b="1" dirty="0">
                <a:solidFill>
                  <a:srgbClr val="002060"/>
                </a:solidFill>
              </a:rPr>
              <a:t>ζ</a:t>
            </a:r>
            <a:r>
              <a:rPr lang="cs-CZ" altLang="cs-CZ" b="1" dirty="0" smtClean="0">
                <a:solidFill>
                  <a:srgbClr val="002060"/>
                </a:solidFill>
              </a:rPr>
              <a:t>).</a:t>
            </a:r>
            <a:endParaRPr lang="cs-CZ" altLang="cs-CZ" b="1" dirty="0">
              <a:solidFill>
                <a:srgbClr val="002060"/>
              </a:solidFill>
            </a:endParaRPr>
          </a:p>
          <a:p>
            <a:pPr lvl="2"/>
            <a:r>
              <a:rPr lang="cs-CZ" dirty="0">
                <a:solidFill>
                  <a:srgbClr val="002060"/>
                </a:solidFill>
              </a:rPr>
              <a:t>U všech nízké hladiny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endParaRPr lang="cs-CZ" dirty="0">
              <a:solidFill>
                <a:srgbClr val="00206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2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Molekulární podstata SCID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>
                <a:solidFill>
                  <a:srgbClr val="002060"/>
                </a:solidFill>
              </a:rPr>
              <a:t>Syndrom retikulární dysgeneze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Postižení kmenové </a:t>
            </a:r>
            <a:r>
              <a:rPr lang="cs-CZ" dirty="0" smtClean="0">
                <a:solidFill>
                  <a:srgbClr val="002060"/>
                </a:solidFill>
              </a:rPr>
              <a:t>buňky.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Je blokován vývoj myeloidních buněk a </a:t>
            </a:r>
            <a:r>
              <a:rPr lang="cs-CZ" dirty="0" smtClean="0">
                <a:solidFill>
                  <a:srgbClr val="002060"/>
                </a:solidFill>
              </a:rPr>
              <a:t>lymfocytů.</a:t>
            </a:r>
          </a:p>
          <a:p>
            <a:r>
              <a:rPr lang="cs-CZ" b="1" dirty="0">
                <a:solidFill>
                  <a:srgbClr val="002060"/>
                </a:solidFill>
              </a:rPr>
              <a:t>Porucha adenosin deaminázy – (ADA)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Dědí se autozomálně </a:t>
            </a:r>
            <a:r>
              <a:rPr lang="cs-CZ" dirty="0" smtClean="0">
                <a:solidFill>
                  <a:srgbClr val="002060"/>
                </a:solidFill>
              </a:rPr>
              <a:t>recesivně.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Porucha nebo absence enzymu vede k akumulaci produktů metabolismu purinů, které jsou toxické pro časné T-lymfocyty = výsledek těžká T-lymfopenie, p</a:t>
            </a:r>
            <a:r>
              <a:rPr lang="cs-CZ" altLang="cs-CZ" dirty="0">
                <a:solidFill>
                  <a:srgbClr val="002060"/>
                </a:solidFill>
              </a:rPr>
              <a:t>očty lymfocytů jsou obvykle normální při narození, ale se velice rychle snižují, T-lymfocyty nejsou schopny </a:t>
            </a:r>
            <a:r>
              <a:rPr lang="cs-CZ" altLang="cs-CZ" dirty="0" err="1">
                <a:solidFill>
                  <a:srgbClr val="002060"/>
                </a:solidFill>
              </a:rPr>
              <a:t>proliferovat</a:t>
            </a:r>
            <a:r>
              <a:rPr lang="cs-CZ" altLang="cs-CZ" dirty="0">
                <a:solidFill>
                  <a:srgbClr val="002060"/>
                </a:solidFill>
              </a:rPr>
              <a:t> po antigenní </a:t>
            </a:r>
            <a:r>
              <a:rPr lang="cs-CZ" altLang="cs-CZ" dirty="0" smtClean="0">
                <a:solidFill>
                  <a:srgbClr val="002060"/>
                </a:solidFill>
              </a:rPr>
              <a:t>stimulaci.</a:t>
            </a:r>
            <a:endParaRPr lang="cs-CZ" alt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8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imunity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Rozpoznávání vlastního od cizího – při poruše </a:t>
            </a:r>
            <a:r>
              <a:rPr lang="cs-CZ" dirty="0" err="1" smtClean="0">
                <a:solidFill>
                  <a:srgbClr val="002060"/>
                </a:solidFill>
              </a:rPr>
              <a:t>autotolerance</a:t>
            </a:r>
            <a:r>
              <a:rPr lang="cs-CZ" dirty="0" smtClean="0">
                <a:solidFill>
                  <a:srgbClr val="002060"/>
                </a:solidFill>
              </a:rPr>
              <a:t> = </a:t>
            </a:r>
            <a:r>
              <a:rPr lang="cs-CZ" b="1" dirty="0" smtClean="0">
                <a:solidFill>
                  <a:srgbClr val="002060"/>
                </a:solidFill>
              </a:rPr>
              <a:t>autoimunitní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Rozpoznávání pozměněných buněk – při poruše imunitního dohledu = </a:t>
            </a:r>
            <a:r>
              <a:rPr lang="cs-CZ" b="1" dirty="0" smtClean="0">
                <a:solidFill>
                  <a:srgbClr val="002060"/>
                </a:solidFill>
              </a:rPr>
              <a:t>nádorová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Rozpoznávání škodlivého a neškodného – při poruše obranyschopnosti = atopie, alergie, 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imunosuprese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b="1" dirty="0" smtClean="0">
                <a:solidFill>
                  <a:srgbClr val="002060"/>
                </a:solidFill>
              </a:rPr>
              <a:t>imunodeficience –snížení aktivity IS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14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SCID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nejčastější klinické příznaky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628800"/>
            <a:ext cx="8194675" cy="469540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Velmi časný nástup obtíží - první měsíce života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Závažné a obtížně léčitelné infekce zejména  bronchopulmonální, pokašlávání neodpovídající na běžnou antibiotickou léčbu.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Chronické průjmy, ne vždy lze prokázat etiologické agens.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Kožní infekce, </a:t>
            </a:r>
            <a:r>
              <a:rPr lang="cs-CZ" sz="2800" dirty="0" err="1" smtClean="0">
                <a:solidFill>
                  <a:srgbClr val="002060"/>
                </a:solidFill>
              </a:rPr>
              <a:t>exantémy</a:t>
            </a:r>
            <a:endParaRPr lang="cs-CZ" sz="28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Neprospívání i při nepřítomnosti průjmů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Komplikace po vakcinaci BCG</a:t>
            </a:r>
          </a:p>
          <a:p>
            <a:r>
              <a:rPr lang="cs-CZ" altLang="en-US" sz="2800" dirty="0">
                <a:solidFill>
                  <a:srgbClr val="002060"/>
                </a:solidFill>
              </a:rPr>
              <a:t>Příznaky </a:t>
            </a:r>
            <a:r>
              <a:rPr lang="cs-CZ" altLang="en-US" sz="2800" dirty="0" err="1">
                <a:solidFill>
                  <a:srgbClr val="002060"/>
                </a:solidFill>
              </a:rPr>
              <a:t>maternofetálního</a:t>
            </a:r>
            <a:r>
              <a:rPr lang="cs-CZ" altLang="en-US" sz="2800" dirty="0">
                <a:solidFill>
                  <a:srgbClr val="002060"/>
                </a:solidFill>
              </a:rPr>
              <a:t>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engraftmentu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Bez léčby děti umírají zpravidla do 1 roku od narození.</a:t>
            </a:r>
            <a:endParaRPr lang="cs-CZ" altLang="en-US" sz="2800" dirty="0">
              <a:solidFill>
                <a:srgbClr val="002060"/>
              </a:solidFill>
            </a:endParaRPr>
          </a:p>
          <a:p>
            <a:pPr eaLnBrk="1" hangingPunct="1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00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SCID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 nejdůležitější laboratorní nálezy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7924800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Typický </a:t>
            </a:r>
            <a:r>
              <a:rPr lang="cs-CZ" altLang="en-US" dirty="0">
                <a:solidFill>
                  <a:srgbClr val="002060"/>
                </a:solidFill>
              </a:rPr>
              <a:t>laboratorní rys je </a:t>
            </a:r>
            <a:r>
              <a:rPr lang="cs-CZ" altLang="en-US" dirty="0" smtClean="0">
                <a:solidFill>
                  <a:srgbClr val="002060"/>
                </a:solidFill>
              </a:rPr>
              <a:t>lymfopenie.  </a:t>
            </a:r>
            <a:endParaRPr lang="cs-CZ" altLang="en-US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>
                <a:solidFill>
                  <a:srgbClr val="002060"/>
                </a:solidFill>
              </a:rPr>
              <a:t>U dětí ve věku přibližně 6 měsíců je nutné absolutní počty nižší než 4x10</a:t>
            </a:r>
            <a:r>
              <a:rPr lang="cs-CZ" altLang="en-US" baseline="30000" dirty="0">
                <a:solidFill>
                  <a:srgbClr val="002060"/>
                </a:solidFill>
              </a:rPr>
              <a:t>9</a:t>
            </a:r>
            <a:r>
              <a:rPr lang="cs-CZ" altLang="en-US" dirty="0">
                <a:solidFill>
                  <a:srgbClr val="002060"/>
                </a:solidFill>
              </a:rPr>
              <a:t>/l nutné </a:t>
            </a:r>
            <a:r>
              <a:rPr lang="cs-CZ" altLang="en-US" dirty="0" err="1" smtClean="0">
                <a:solidFill>
                  <a:srgbClr val="002060"/>
                </a:solidFill>
              </a:rPr>
              <a:t>dovyšetřit</a:t>
            </a:r>
            <a:r>
              <a:rPr lang="cs-CZ" altLang="en-US" dirty="0" smtClean="0">
                <a:solidFill>
                  <a:srgbClr val="002060"/>
                </a:solidFill>
              </a:rPr>
              <a:t>!</a:t>
            </a:r>
            <a:endParaRPr lang="cs-CZ" altLang="en-US" dirty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Opakovaně nalezená lymfopenie.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Porušená </a:t>
            </a:r>
            <a:r>
              <a:rPr lang="cs-CZ" dirty="0" err="1" smtClean="0">
                <a:solidFill>
                  <a:srgbClr val="002060"/>
                </a:solidFill>
              </a:rPr>
              <a:t>proliferativní</a:t>
            </a:r>
            <a:r>
              <a:rPr lang="cs-CZ" dirty="0" smtClean="0">
                <a:solidFill>
                  <a:srgbClr val="002060"/>
                </a:solidFill>
              </a:rPr>
              <a:t> odpověď po stimulaci mitogeny.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Obvykle nízké hladiny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, hladiny 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 nestoupají.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287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43000"/>
          </a:xfrm>
        </p:spPr>
        <p:txBody>
          <a:bodyPr/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Maternofetální</a:t>
            </a:r>
            <a:r>
              <a:rPr lang="cs-CZ" altLang="en-US" dirty="0" smtClean="0">
                <a:solidFill>
                  <a:srgbClr val="C00000"/>
                </a:solidFill>
              </a:rPr>
              <a:t> </a:t>
            </a:r>
            <a:r>
              <a:rPr lang="cs-CZ" altLang="en-US" dirty="0" err="1" smtClean="0">
                <a:solidFill>
                  <a:srgbClr val="C00000"/>
                </a:solidFill>
              </a:rPr>
              <a:t>engraftment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2060848"/>
            <a:ext cx="8061325" cy="4181475"/>
          </a:xfrm>
        </p:spPr>
        <p:txBody>
          <a:bodyPr>
            <a:normAutofit fontScale="92500" lnSpcReduction="200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Asi u 50% pacientů se SCID lze prokázat mateřské </a:t>
            </a:r>
            <a:r>
              <a:rPr lang="cs-CZ" altLang="en-US" dirty="0" smtClean="0">
                <a:solidFill>
                  <a:srgbClr val="002060"/>
                </a:solidFill>
              </a:rPr>
              <a:t>lymfocyty, </a:t>
            </a:r>
            <a:r>
              <a:rPr lang="cs-CZ" altLang="en-US" dirty="0" smtClean="0">
                <a:solidFill>
                  <a:srgbClr val="002060"/>
                </a:solidFill>
              </a:rPr>
              <a:t>u 30-40% z nich lze prokázat klinické příznaky </a:t>
            </a:r>
            <a:r>
              <a:rPr lang="cs-CZ" altLang="en-US" dirty="0" err="1" smtClean="0">
                <a:solidFill>
                  <a:srgbClr val="002060"/>
                </a:solidFill>
              </a:rPr>
              <a:t>engraftmentu</a:t>
            </a:r>
            <a:r>
              <a:rPr lang="cs-CZ" alt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Kožní </a:t>
            </a:r>
            <a:r>
              <a:rPr lang="cs-CZ" altLang="en-US" dirty="0" err="1" smtClean="0">
                <a:solidFill>
                  <a:srgbClr val="002060"/>
                </a:solidFill>
              </a:rPr>
              <a:t>exantém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Zvýšení jaterních testů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Eozinofilie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Infiltrace kůže T-lymfocyty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T-lymfocyty jsou  často aktivovány, jsou CD45RO+ = mateřské</a:t>
            </a:r>
          </a:p>
          <a:p>
            <a:pPr marL="0" indent="0"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979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331200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600" dirty="0" smtClean="0">
                <a:solidFill>
                  <a:srgbClr val="C00000"/>
                </a:solidFill>
              </a:rPr>
              <a:t>SCID </a:t>
            </a:r>
            <a:br>
              <a:rPr lang="cs-CZ" sz="3600" dirty="0" smtClean="0">
                <a:solidFill>
                  <a:srgbClr val="C00000"/>
                </a:solidFill>
              </a:rPr>
            </a:br>
            <a:r>
              <a:rPr lang="cs-CZ" sz="3600" dirty="0" smtClean="0">
                <a:solidFill>
                  <a:srgbClr val="C00000"/>
                </a:solidFill>
              </a:rPr>
              <a:t>infekce způsobené atypickými patogeny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50938" y="2209800"/>
            <a:ext cx="6900862" cy="4181475"/>
          </a:xfrm>
        </p:spPr>
        <p:txBody>
          <a:bodyPr/>
          <a:lstStyle/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Pneumocystová</a:t>
            </a:r>
            <a:r>
              <a:rPr lang="cs-CZ" dirty="0" smtClean="0">
                <a:solidFill>
                  <a:srgbClr val="002060"/>
                </a:solidFill>
              </a:rPr>
              <a:t> pneumonie</a:t>
            </a: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Cytomegalovirová</a:t>
            </a:r>
            <a:r>
              <a:rPr lang="cs-CZ" dirty="0" smtClean="0">
                <a:solidFill>
                  <a:srgbClr val="002060"/>
                </a:solidFill>
              </a:rPr>
              <a:t> pneumonitida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Diseminovaná BCG-</a:t>
            </a:r>
            <a:r>
              <a:rPr lang="cs-CZ" dirty="0" err="1" smtClean="0">
                <a:solidFill>
                  <a:srgbClr val="002060"/>
                </a:solidFill>
              </a:rPr>
              <a:t>óza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Atypické </a:t>
            </a:r>
            <a:r>
              <a:rPr lang="cs-CZ" dirty="0" err="1" smtClean="0">
                <a:solidFill>
                  <a:srgbClr val="002060"/>
                </a:solidFill>
              </a:rPr>
              <a:t>mykobakteriózy</a:t>
            </a:r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err="1" smtClean="0">
                <a:solidFill>
                  <a:srgbClr val="002060"/>
                </a:solidFill>
              </a:rPr>
              <a:t>Kandidiáza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orofaryngu</a:t>
            </a:r>
            <a:r>
              <a:rPr lang="cs-CZ" dirty="0" smtClean="0">
                <a:solidFill>
                  <a:srgbClr val="002060"/>
                </a:solidFill>
              </a:rPr>
              <a:t>, kůže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2511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Zdravá osoba</a:t>
            </a:r>
            <a:endParaRPr lang="cs-CZ" altLang="en-US" dirty="0">
              <a:solidFill>
                <a:srgbClr val="C00000"/>
              </a:solidFill>
            </a:endParaRPr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557264"/>
          </a:xfrm>
        </p:spPr>
      </p:pic>
      <p:pic>
        <p:nvPicPr>
          <p:cNvPr id="1434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413248"/>
          </a:xfrm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1434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en-US" b="1">
                <a:solidFill>
                  <a:schemeClr val="accent2"/>
                </a:solidFill>
              </a:rPr>
              <a:t>   T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CD3+      : 71%</a:t>
            </a:r>
          </a:p>
          <a:p>
            <a:pPr algn="ctr">
              <a:buFontTx/>
              <a:buChar char="•"/>
            </a:pPr>
            <a:r>
              <a:rPr lang="cs-CZ" altLang="en-US" b="1"/>
              <a:t>  CD3+4+  : 46%</a:t>
            </a:r>
          </a:p>
          <a:p>
            <a:pPr algn="ctr">
              <a:buFontTx/>
              <a:buChar char="•"/>
            </a:pPr>
            <a:r>
              <a:rPr lang="cs-CZ" altLang="en-US" b="1"/>
              <a:t>  CD3+8+  : 21%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  CD19+     : 11%</a:t>
            </a:r>
          </a:p>
          <a:p>
            <a:pPr algn="ctr"/>
            <a:endParaRPr lang="cs-CZ" altLang="en-US" b="1"/>
          </a:p>
          <a:p>
            <a:pPr algn="ctr"/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 algn="ctr">
              <a:buFontTx/>
              <a:buChar char="•"/>
            </a:pPr>
            <a:r>
              <a:rPr lang="cs-CZ" altLang="en-US" b="1"/>
              <a:t> CD16,56+ :  16%</a:t>
            </a:r>
          </a:p>
          <a:p>
            <a:pPr algn="ctr"/>
            <a:endParaRPr lang="cs-CZ" altLang="en-US" b="1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854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>
                <a:solidFill>
                  <a:schemeClr val="accent2"/>
                </a:solidFill>
              </a:rPr>
              <a:t>SCID</a:t>
            </a:r>
            <a:endParaRPr lang="cs-CZ" altLang="en-US" dirty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2656"/>
            <a:ext cx="3200400" cy="3096344"/>
          </a:xfrm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4664"/>
            <a:ext cx="3200400" cy="3024336"/>
          </a:xfrm>
        </p:spPr>
      </p:pic>
      <p:pic>
        <p:nvPicPr>
          <p:cNvPr id="1229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9" y="3789040"/>
            <a:ext cx="3200400" cy="2819400"/>
          </a:xfrm>
        </p:spPr>
      </p:pic>
      <p:pic>
        <p:nvPicPr>
          <p:cNvPr id="1229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702768"/>
          </a:xfrm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3276600" y="1295400"/>
            <a:ext cx="23622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cs-CZ" altLang="en-US" b="1">
                <a:latin typeface="Arial Narrow" pitchFamily="34" charset="0"/>
              </a:rPr>
              <a:t>   </a:t>
            </a:r>
            <a:r>
              <a:rPr lang="cs-CZ" altLang="en-US" b="1">
                <a:solidFill>
                  <a:schemeClr val="accent2"/>
                </a:solidFill>
              </a:rPr>
              <a:t>T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CD3+       : 14%</a:t>
            </a:r>
          </a:p>
          <a:p>
            <a:pPr>
              <a:buFontTx/>
              <a:buChar char="•"/>
            </a:pPr>
            <a:r>
              <a:rPr lang="cs-CZ" altLang="en-US" b="1"/>
              <a:t>   CD3+ 4+  :  8%</a:t>
            </a:r>
          </a:p>
          <a:p>
            <a:pPr>
              <a:buFontTx/>
              <a:buChar char="•"/>
            </a:pPr>
            <a:r>
              <a:rPr lang="cs-CZ" altLang="en-US" b="1"/>
              <a:t>   CD3+ 8+  :  2%</a:t>
            </a:r>
          </a:p>
          <a:p>
            <a:endParaRPr lang="cs-CZ" altLang="en-US" b="1"/>
          </a:p>
          <a:p>
            <a:r>
              <a:rPr lang="cs-CZ" altLang="en-US" b="1"/>
              <a:t>   </a:t>
            </a:r>
            <a:r>
              <a:rPr lang="cs-CZ" altLang="en-US" b="1">
                <a:solidFill>
                  <a:schemeClr val="accent2"/>
                </a:solidFill>
              </a:rPr>
              <a:t>B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 CD19+    :  71%</a:t>
            </a:r>
          </a:p>
          <a:p>
            <a:endParaRPr lang="cs-CZ" altLang="en-US" b="1"/>
          </a:p>
          <a:p>
            <a:r>
              <a:rPr lang="cs-CZ" altLang="en-US" b="1"/>
              <a:t> </a:t>
            </a:r>
            <a:r>
              <a:rPr lang="cs-CZ" altLang="en-US" b="1">
                <a:solidFill>
                  <a:schemeClr val="accent2"/>
                </a:solidFill>
              </a:rPr>
              <a:t>NK  LYMFOCYTY</a:t>
            </a:r>
            <a:endParaRPr lang="cs-CZ" altLang="en-US" b="1"/>
          </a:p>
          <a:p>
            <a:pPr>
              <a:buFontTx/>
              <a:buChar char="•"/>
            </a:pPr>
            <a:r>
              <a:rPr lang="cs-CZ" altLang="en-US" b="1"/>
              <a:t>  CD16,56+ : 13%</a:t>
            </a:r>
            <a:endParaRPr lang="cs-CZ" altLang="en-US" b="1">
              <a:latin typeface="Arial Narrow" pitchFamily="34" charset="0"/>
            </a:endParaRPr>
          </a:p>
          <a:p>
            <a:endParaRPr lang="cs-CZ" altLang="en-US" b="1">
              <a:solidFill>
                <a:srgbClr val="00FF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95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>
                <a:solidFill>
                  <a:srgbClr val="C00000"/>
                </a:solidFill>
              </a:rPr>
              <a:t>Léčba pacientů se SCID</a:t>
            </a:r>
          </a:p>
        </p:txBody>
      </p:sp>
      <p:sp>
        <p:nvSpPr>
          <p:cNvPr id="409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cs-CZ" altLang="cs-CZ" dirty="0" smtClean="0"/>
          </a:p>
          <a:p>
            <a:pPr eaLnBrk="1" hangingPunct="1">
              <a:buFont typeface="Arial" charset="0"/>
              <a:buNone/>
            </a:pPr>
            <a:r>
              <a:rPr lang="cs-CZ" altLang="cs-CZ" dirty="0" smtClean="0">
                <a:solidFill>
                  <a:srgbClr val="002060"/>
                </a:solidFill>
              </a:rPr>
              <a:t>SCID se dá léčit genovou terapií (náhrada chybného genu) nebo transplantací kostní dřeně nejlépe do tří měsíců věku (za předpokladu </a:t>
            </a:r>
            <a:r>
              <a:rPr lang="cs-CZ" altLang="cs-CZ" dirty="0" err="1" smtClean="0">
                <a:solidFill>
                  <a:srgbClr val="002060"/>
                </a:solidFill>
              </a:rPr>
              <a:t>haploidentické</a:t>
            </a:r>
            <a:r>
              <a:rPr lang="cs-CZ" altLang="cs-CZ" dirty="0" smtClean="0">
                <a:solidFill>
                  <a:srgbClr val="002060"/>
                </a:solidFill>
              </a:rPr>
              <a:t> shody v HLA- antigenech).</a:t>
            </a:r>
          </a:p>
        </p:txBody>
      </p:sp>
    </p:spTree>
    <p:extLst>
      <p:ext uri="{BB962C8B-B14F-4D97-AF65-F5344CB8AC3E}">
        <p14:creationId xmlns:p14="http://schemas.microsoft.com/office/powerpoint/2010/main" val="788353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</a:t>
            </a:r>
            <a:r>
              <a:rPr lang="cs-CZ" dirty="0" smtClean="0">
                <a:solidFill>
                  <a:srgbClr val="C00000"/>
                </a:solidFill>
              </a:rPr>
              <a:t>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Normální nebo snížený počet T-lymfocytů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</a:t>
            </a:r>
            <a:r>
              <a:rPr lang="cs-CZ" dirty="0" err="1" smtClean="0">
                <a:solidFill>
                  <a:srgbClr val="002060"/>
                </a:solidFill>
              </a:rPr>
              <a:t>Ag</a:t>
            </a:r>
            <a:r>
              <a:rPr lang="cs-CZ" dirty="0" smtClean="0">
                <a:solidFill>
                  <a:srgbClr val="002060"/>
                </a:solidFill>
              </a:rPr>
              <a:t> prezentaci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Skupina aktivačních poruch T-lymfocytů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7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Poruchy v antigenní prezentaci </a:t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u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002060"/>
                </a:solidFill>
              </a:rPr>
              <a:t>D</a:t>
            </a:r>
            <a:r>
              <a:rPr lang="cs-CZ" dirty="0" smtClean="0">
                <a:solidFill>
                  <a:srgbClr val="002060"/>
                </a:solidFill>
              </a:rPr>
              <a:t>efekty v expresi HLA I. nebo HLA II. třídy – defekt nebo dysfunkce CD8+ nebo CD4+ T-lymfocytů.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Označení také jako „ Syndrom holých T-lymfocytů“.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Chybění CD8+ příčiny v genech faktorů, regulujících expresi MHC I – defekt v genech kódujících podjednotky peptidové pumpy TAP.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Chybění CD4+ defekt transkripčních faktorů regulujících expresi HLA </a:t>
            </a:r>
            <a:r>
              <a:rPr lang="cs-CZ" dirty="0" err="1" smtClean="0">
                <a:solidFill>
                  <a:srgbClr val="002060"/>
                </a:solidFill>
              </a:rPr>
              <a:t>II.třídy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7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Funkční a aktivační </a:t>
            </a:r>
            <a:r>
              <a:rPr lang="cs-CZ" dirty="0" smtClean="0">
                <a:solidFill>
                  <a:srgbClr val="C00000"/>
                </a:solidFill>
              </a:rPr>
              <a:t>poruchy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00200"/>
            <a:ext cx="8352928" cy="5072510"/>
          </a:xfrm>
        </p:spPr>
      </p:pic>
    </p:spTree>
    <p:extLst>
      <p:ext uri="{BB962C8B-B14F-4D97-AF65-F5344CB8AC3E}">
        <p14:creationId xmlns:p14="http://schemas.microsoft.com/office/powerpoint/2010/main" val="1105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>
                <a:solidFill>
                  <a:srgbClr val="C00000"/>
                </a:solidFill>
              </a:rPr>
              <a:t>Imunosuprese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Přechodné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snížení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aktivity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systému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vyvolané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	</a:t>
            </a:r>
            <a:r>
              <a:rPr lang="en-GB" dirty="0" err="1" smtClean="0">
                <a:solidFill>
                  <a:srgbClr val="002060"/>
                </a:solidFill>
              </a:rPr>
              <a:t>vnějšími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faktory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b="1" dirty="0" err="1">
                <a:solidFill>
                  <a:srgbClr val="002060"/>
                </a:solidFill>
              </a:rPr>
              <a:t>Nežádoucí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p</a:t>
            </a:r>
            <a:r>
              <a:rPr lang="en-GB" dirty="0" smtClean="0">
                <a:solidFill>
                  <a:srgbClr val="002060"/>
                </a:solidFill>
              </a:rPr>
              <a:t>o </a:t>
            </a:r>
            <a:r>
              <a:rPr lang="en-GB" dirty="0" err="1">
                <a:solidFill>
                  <a:srgbClr val="002060"/>
                </a:solidFill>
              </a:rPr>
              <a:t>ozáření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podání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některých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léků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xenobiotik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nebo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   </a:t>
            </a:r>
            <a:r>
              <a:rPr lang="en-GB" dirty="0" err="1" smtClean="0">
                <a:solidFill>
                  <a:srgbClr val="002060"/>
                </a:solidFill>
              </a:rPr>
              <a:t>bakteriálních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toxinů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b="1" dirty="0" err="1">
                <a:solidFill>
                  <a:srgbClr val="002060"/>
                </a:solidFill>
              </a:rPr>
              <a:t>Cílená</a:t>
            </a:r>
            <a:r>
              <a:rPr lang="en-GB" b="1" dirty="0">
                <a:solidFill>
                  <a:srgbClr val="002060"/>
                </a:solidFill>
              </a:rPr>
              <a:t> (</a:t>
            </a:r>
            <a:r>
              <a:rPr lang="en-GB" b="1" dirty="0" err="1">
                <a:solidFill>
                  <a:srgbClr val="002060"/>
                </a:solidFill>
              </a:rPr>
              <a:t>indukovaná</a:t>
            </a:r>
            <a:r>
              <a:rPr lang="en-GB" b="1" dirty="0">
                <a:solidFill>
                  <a:srgbClr val="002060"/>
                </a:solidFill>
              </a:rPr>
              <a:t>)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z</a:t>
            </a:r>
            <a:r>
              <a:rPr lang="en-GB" dirty="0" err="1" smtClean="0">
                <a:solidFill>
                  <a:srgbClr val="002060"/>
                </a:solidFill>
              </a:rPr>
              <a:t>áměrně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vyvolané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potlačení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odpovědi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  	    </a:t>
            </a:r>
            <a:r>
              <a:rPr lang="en-GB" dirty="0" err="1" smtClean="0">
                <a:solidFill>
                  <a:srgbClr val="002060"/>
                </a:solidFill>
              </a:rPr>
              <a:t>využívané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při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cs-CZ" dirty="0" err="1">
                <a:solidFill>
                  <a:srgbClr val="002060"/>
                </a:solidFill>
              </a:rPr>
              <a:t>t</a:t>
            </a:r>
            <a:r>
              <a:rPr lang="en-GB" dirty="0" err="1" smtClean="0">
                <a:solidFill>
                  <a:srgbClr val="002060"/>
                </a:solidFill>
              </a:rPr>
              <a:t>ransplantaci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orgánů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cs-CZ" dirty="0" smtClean="0">
                <a:solidFill>
                  <a:srgbClr val="002060"/>
                </a:solidFill>
              </a:rPr>
              <a:t>l</a:t>
            </a:r>
            <a:r>
              <a:rPr lang="en-GB" dirty="0" err="1" smtClean="0">
                <a:solidFill>
                  <a:srgbClr val="002060"/>
                </a:solidFill>
              </a:rPr>
              <a:t>éčbě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některých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autoimunitních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onemocnění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6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Aktivační poruchy T-lymfocytů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Hyper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- syndrom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Chédiakův</a:t>
            </a:r>
            <a:r>
              <a:rPr lang="cs-CZ" dirty="0" smtClean="0">
                <a:solidFill>
                  <a:srgbClr val="002060"/>
                </a:solidFill>
              </a:rPr>
              <a:t> – </a:t>
            </a:r>
            <a:r>
              <a:rPr lang="cs-CZ" dirty="0" err="1" smtClean="0">
                <a:solidFill>
                  <a:srgbClr val="002060"/>
                </a:solidFill>
              </a:rPr>
              <a:t>Higashiho</a:t>
            </a:r>
            <a:r>
              <a:rPr lang="cs-CZ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Omennův</a:t>
            </a:r>
            <a:r>
              <a:rPr lang="cs-CZ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Familiární </a:t>
            </a:r>
            <a:r>
              <a:rPr lang="cs-CZ" dirty="0" err="1" smtClean="0">
                <a:solidFill>
                  <a:srgbClr val="002060"/>
                </a:solidFill>
              </a:rPr>
              <a:t>hemofagocytující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lymfohistióza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err="1" smtClean="0">
                <a:solidFill>
                  <a:srgbClr val="002060"/>
                </a:solidFill>
              </a:rPr>
              <a:t>Lymfoproliferativní</a:t>
            </a:r>
            <a:r>
              <a:rPr lang="cs-CZ" dirty="0" smtClean="0">
                <a:solidFill>
                  <a:srgbClr val="002060"/>
                </a:solidFill>
              </a:rPr>
              <a:t> syndrom vázány na chromosom X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Familiární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lymfoproliferativní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syndrom </a:t>
            </a:r>
            <a:r>
              <a:rPr lang="cs-CZ" dirty="0" smtClean="0">
                <a:solidFill>
                  <a:srgbClr val="002060"/>
                </a:solidFill>
              </a:rPr>
              <a:t>s autoimunitu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Hyper </a:t>
            </a:r>
            <a:r>
              <a:rPr lang="cs-CZ" dirty="0" err="1" smtClean="0">
                <a:solidFill>
                  <a:srgbClr val="C00000"/>
                </a:solidFill>
              </a:rPr>
              <a:t>IgM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102027"/>
          </a:xfrm>
        </p:spPr>
        <p:txBody>
          <a:bodyPr>
            <a:normAutofit fontScale="70000" lnSpcReduction="20000"/>
          </a:bodyPr>
          <a:lstStyle/>
          <a:p>
            <a:endParaRPr lang="en-GB" sz="3400" dirty="0">
              <a:solidFill>
                <a:srgbClr val="002060"/>
              </a:solidFill>
            </a:endParaRPr>
          </a:p>
          <a:p>
            <a:r>
              <a:rPr lang="en-GB" sz="3400" dirty="0" err="1">
                <a:solidFill>
                  <a:srgbClr val="002060"/>
                </a:solidFill>
              </a:rPr>
              <a:t>Porucha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úrovni</a:t>
            </a:r>
            <a:r>
              <a:rPr lang="en-GB" sz="3400" dirty="0">
                <a:solidFill>
                  <a:srgbClr val="002060"/>
                </a:solidFill>
              </a:rPr>
              <a:t> T </a:t>
            </a:r>
            <a:r>
              <a:rPr lang="en-GB" sz="3400" dirty="0" err="1">
                <a:solidFill>
                  <a:srgbClr val="002060"/>
                </a:solidFill>
              </a:rPr>
              <a:t>nebo</a:t>
            </a:r>
            <a:r>
              <a:rPr lang="en-GB" sz="3400" dirty="0">
                <a:solidFill>
                  <a:srgbClr val="002060"/>
                </a:solidFill>
              </a:rPr>
              <a:t> B </a:t>
            </a:r>
            <a:r>
              <a:rPr lang="en-GB" sz="3400" dirty="0" err="1" smtClean="0">
                <a:solidFill>
                  <a:srgbClr val="002060"/>
                </a:solidFill>
              </a:rPr>
              <a:t>lymfocytů</a:t>
            </a:r>
            <a:r>
              <a:rPr lang="cs-CZ" sz="3400" dirty="0">
                <a:solidFill>
                  <a:srgbClr val="002060"/>
                </a:solidFill>
              </a:rPr>
              <a:t>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err="1">
                <a:solidFill>
                  <a:srgbClr val="002060"/>
                </a:solidFill>
              </a:rPr>
              <a:t>S</a:t>
            </a:r>
            <a:r>
              <a:rPr lang="en-GB" sz="3400" dirty="0" err="1" smtClean="0">
                <a:solidFill>
                  <a:srgbClr val="002060"/>
                </a:solidFill>
              </a:rPr>
              <a:t>kupina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chorob</a:t>
            </a:r>
            <a:r>
              <a:rPr lang="en-GB" sz="3400" dirty="0">
                <a:solidFill>
                  <a:srgbClr val="002060"/>
                </a:solidFill>
              </a:rPr>
              <a:t> s </a:t>
            </a:r>
            <a:r>
              <a:rPr lang="en-GB" sz="3400" dirty="0" err="1">
                <a:solidFill>
                  <a:srgbClr val="002060"/>
                </a:solidFill>
              </a:rPr>
              <a:t>geneticky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definovaným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podkladem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poruch</a:t>
            </a:r>
            <a:r>
              <a:rPr lang="en-GB" sz="3400" dirty="0">
                <a:solidFill>
                  <a:srgbClr val="002060"/>
                </a:solidFill>
              </a:rPr>
              <a:t> v </a:t>
            </a:r>
            <a:r>
              <a:rPr lang="en-GB" sz="3400" dirty="0" err="1">
                <a:solidFill>
                  <a:srgbClr val="002060"/>
                </a:solidFill>
              </a:rPr>
              <a:t>signalizační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cestě</a:t>
            </a:r>
            <a:r>
              <a:rPr lang="en-GB" sz="3400" dirty="0">
                <a:solidFill>
                  <a:srgbClr val="002060"/>
                </a:solidFill>
              </a:rPr>
              <a:t> CD40L – </a:t>
            </a:r>
            <a:r>
              <a:rPr lang="en-GB" sz="3400" dirty="0" smtClean="0">
                <a:solidFill>
                  <a:srgbClr val="002060"/>
                </a:solidFill>
              </a:rPr>
              <a:t>CD40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Nutné pro </a:t>
            </a:r>
            <a:r>
              <a:rPr lang="cs-CZ" sz="3400" dirty="0" err="1" smtClean="0">
                <a:solidFill>
                  <a:srgbClr val="002060"/>
                </a:solidFill>
              </a:rPr>
              <a:t>izotypový</a:t>
            </a:r>
            <a:r>
              <a:rPr lang="cs-CZ" sz="3400" dirty="0" smtClean="0">
                <a:solidFill>
                  <a:srgbClr val="002060"/>
                </a:solidFill>
              </a:rPr>
              <a:t> přesmyk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+ </a:t>
            </a:r>
            <a:r>
              <a:rPr lang="en-GB" sz="3400" dirty="0" err="1">
                <a:solidFill>
                  <a:srgbClr val="002060"/>
                </a:solidFill>
              </a:rPr>
              <a:t>somatická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hypermutace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GB" sz="3400" dirty="0" err="1" smtClean="0">
                <a:solidFill>
                  <a:srgbClr val="002060"/>
                </a:solidFill>
              </a:rPr>
              <a:t>Při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poruše</a:t>
            </a:r>
            <a:r>
              <a:rPr lang="en-GB" sz="3400" dirty="0">
                <a:solidFill>
                  <a:srgbClr val="002060"/>
                </a:solidFill>
              </a:rPr>
              <a:t> T-</a:t>
            </a:r>
            <a:r>
              <a:rPr lang="en-GB" sz="3400" dirty="0" err="1">
                <a:solidFill>
                  <a:srgbClr val="002060"/>
                </a:solidFill>
              </a:rPr>
              <a:t>lymfocytů</a:t>
            </a:r>
            <a:r>
              <a:rPr lang="en-GB" sz="3400" dirty="0">
                <a:solidFill>
                  <a:srgbClr val="002060"/>
                </a:solidFill>
              </a:rPr>
              <a:t> (CD40L </a:t>
            </a:r>
            <a:r>
              <a:rPr lang="en-GB" sz="3400" dirty="0" err="1">
                <a:solidFill>
                  <a:srgbClr val="002060"/>
                </a:solidFill>
              </a:rPr>
              <a:t>deficience</a:t>
            </a:r>
            <a:r>
              <a:rPr lang="en-GB" sz="3400" dirty="0">
                <a:solidFill>
                  <a:srgbClr val="002060"/>
                </a:solidFill>
              </a:rPr>
              <a:t>) </a:t>
            </a:r>
            <a:r>
              <a:rPr lang="en-GB" sz="3400" dirty="0" err="1">
                <a:solidFill>
                  <a:srgbClr val="002060"/>
                </a:solidFill>
              </a:rPr>
              <a:t>také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zvýšená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citlivost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>
                <a:solidFill>
                  <a:srgbClr val="002060"/>
                </a:solidFill>
              </a:rPr>
              <a:t>k </a:t>
            </a:r>
            <a:r>
              <a:rPr lang="en-GB" sz="3400" dirty="0" err="1">
                <a:solidFill>
                  <a:srgbClr val="002060"/>
                </a:solidFill>
              </a:rPr>
              <a:t>mykobakteriálním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infekcím</a:t>
            </a:r>
            <a:r>
              <a:rPr lang="en-GB" sz="3400" dirty="0">
                <a:solidFill>
                  <a:srgbClr val="002060"/>
                </a:solidFill>
              </a:rPr>
              <a:t> → CD40L </a:t>
            </a:r>
            <a:r>
              <a:rPr lang="en-GB" sz="3400" dirty="0" err="1">
                <a:solidFill>
                  <a:srgbClr val="002060"/>
                </a:solidFill>
              </a:rPr>
              <a:t>zapojena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také</a:t>
            </a:r>
            <a:r>
              <a:rPr lang="en-GB" sz="3400" dirty="0">
                <a:solidFill>
                  <a:srgbClr val="002060"/>
                </a:solidFill>
              </a:rPr>
              <a:t> do </a:t>
            </a:r>
            <a:r>
              <a:rPr lang="en-GB" sz="3400" dirty="0" err="1">
                <a:solidFill>
                  <a:srgbClr val="002060"/>
                </a:solidFill>
              </a:rPr>
              <a:t>stimulace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makrofágů</a:t>
            </a:r>
            <a:r>
              <a:rPr lang="en-GB" sz="3400" dirty="0">
                <a:solidFill>
                  <a:srgbClr val="002060"/>
                </a:solidFill>
              </a:rPr>
              <a:t> a IL-12 – INF</a:t>
            </a:r>
            <a:r>
              <a:rPr lang="el-GR" sz="3400" dirty="0">
                <a:solidFill>
                  <a:srgbClr val="002060"/>
                </a:solidFill>
              </a:rPr>
              <a:t>γ </a:t>
            </a:r>
            <a:r>
              <a:rPr lang="en-GB" sz="3400" dirty="0" err="1" smtClean="0">
                <a:solidFill>
                  <a:srgbClr val="002060"/>
                </a:solidFill>
              </a:rPr>
              <a:t>cesty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Při poruše B-lymfocytů defekt enzymu </a:t>
            </a:r>
            <a:r>
              <a:rPr lang="cs-CZ" sz="3400" dirty="0">
                <a:solidFill>
                  <a:srgbClr val="002060"/>
                </a:solidFill>
              </a:rPr>
              <a:t>AID (</a:t>
            </a:r>
            <a:r>
              <a:rPr lang="cs-CZ" sz="3400" dirty="0" err="1">
                <a:solidFill>
                  <a:srgbClr val="002060"/>
                </a:solidFill>
              </a:rPr>
              <a:t>Activation-induced</a:t>
            </a:r>
            <a:r>
              <a:rPr lang="cs-CZ" sz="3400" dirty="0">
                <a:solidFill>
                  <a:srgbClr val="002060"/>
                </a:solidFill>
              </a:rPr>
              <a:t> cytidine </a:t>
            </a:r>
            <a:r>
              <a:rPr lang="cs-CZ" sz="3400" dirty="0" smtClean="0">
                <a:solidFill>
                  <a:srgbClr val="002060"/>
                </a:solidFill>
              </a:rPr>
              <a:t>deamináza), který je rovněž nutný pro </a:t>
            </a:r>
            <a:r>
              <a:rPr lang="cs-CZ" sz="3400" dirty="0" err="1">
                <a:solidFill>
                  <a:srgbClr val="002060"/>
                </a:solidFill>
              </a:rPr>
              <a:t>izotypový</a:t>
            </a:r>
            <a:r>
              <a:rPr lang="cs-CZ" sz="3400" dirty="0">
                <a:solidFill>
                  <a:srgbClr val="002060"/>
                </a:solidFill>
              </a:rPr>
              <a:t> přesmyk</a:t>
            </a:r>
            <a:r>
              <a:rPr lang="en-GB" sz="3400" dirty="0">
                <a:solidFill>
                  <a:srgbClr val="002060"/>
                </a:solidFill>
              </a:rPr>
              <a:t> + </a:t>
            </a:r>
            <a:r>
              <a:rPr lang="en-GB" sz="3400" dirty="0" err="1" smtClean="0">
                <a:solidFill>
                  <a:srgbClr val="002060"/>
                </a:solidFill>
              </a:rPr>
              <a:t>somatick</a:t>
            </a:r>
            <a:r>
              <a:rPr lang="cs-CZ" sz="3400" dirty="0" smtClean="0">
                <a:solidFill>
                  <a:srgbClr val="002060"/>
                </a:solidFill>
              </a:rPr>
              <a:t>ou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hypermutac</a:t>
            </a:r>
            <a:r>
              <a:rPr lang="cs-CZ" sz="3400" dirty="0" smtClean="0">
                <a:solidFill>
                  <a:srgbClr val="002060"/>
                </a:solidFill>
              </a:rPr>
              <a:t>i.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endParaRPr lang="cs-CZ" sz="3400" dirty="0" smtClean="0">
              <a:solidFill>
                <a:srgbClr val="002060"/>
              </a:solidFill>
            </a:endParaRPr>
          </a:p>
          <a:p>
            <a:r>
              <a:rPr lang="cs-CZ" sz="3400" dirty="0" smtClean="0">
                <a:solidFill>
                  <a:srgbClr val="002060"/>
                </a:solidFill>
              </a:rPr>
              <a:t>Zvýšená náchylnost k infekcím.</a:t>
            </a:r>
          </a:p>
          <a:p>
            <a:r>
              <a:rPr lang="cs-CZ" sz="3400" dirty="0" smtClean="0">
                <a:solidFill>
                  <a:srgbClr val="002060"/>
                </a:solidFill>
              </a:rPr>
              <a:t>U </a:t>
            </a:r>
            <a:r>
              <a:rPr lang="en-GB" sz="3400" dirty="0" err="1" smtClean="0">
                <a:solidFill>
                  <a:srgbClr val="002060"/>
                </a:solidFill>
              </a:rPr>
              <a:t>některých</a:t>
            </a:r>
            <a:r>
              <a:rPr lang="en-GB" sz="3400" dirty="0" smtClean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typů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obrovská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germinální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centra</a:t>
            </a:r>
            <a:r>
              <a:rPr lang="en-GB" sz="3400" dirty="0">
                <a:solidFill>
                  <a:srgbClr val="002060"/>
                </a:solidFill>
              </a:rPr>
              <a:t> v </a:t>
            </a:r>
            <a:r>
              <a:rPr lang="en-GB" sz="3400" dirty="0" err="1">
                <a:solidFill>
                  <a:srgbClr val="002060"/>
                </a:solidFill>
              </a:rPr>
              <a:t>mízních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uzlinách</a:t>
            </a:r>
            <a:r>
              <a:rPr lang="cs-CZ" sz="3400" dirty="0" smtClean="0">
                <a:solidFill>
                  <a:srgbClr val="002060"/>
                </a:solidFill>
              </a:rPr>
              <a:t>.</a:t>
            </a:r>
            <a:endParaRPr lang="cs-CZ" sz="3400" dirty="0">
              <a:solidFill>
                <a:srgbClr val="002060"/>
              </a:solidFill>
            </a:endParaRPr>
          </a:p>
          <a:p>
            <a:r>
              <a:rPr lang="en-GB" sz="3400" dirty="0" smtClean="0">
                <a:solidFill>
                  <a:srgbClr val="002060"/>
                </a:solidFill>
              </a:rPr>
              <a:t>U </a:t>
            </a:r>
            <a:r>
              <a:rPr lang="en-GB" sz="3400" dirty="0" err="1">
                <a:solidFill>
                  <a:srgbClr val="002060"/>
                </a:solidFill>
              </a:rPr>
              <a:t>některých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typů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zvýšená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>
                <a:solidFill>
                  <a:srgbClr val="002060"/>
                </a:solidFill>
              </a:rPr>
              <a:t>frekvence</a:t>
            </a:r>
            <a:r>
              <a:rPr lang="en-GB" sz="3400" dirty="0">
                <a:solidFill>
                  <a:srgbClr val="002060"/>
                </a:solidFill>
              </a:rPr>
              <a:t> </a:t>
            </a:r>
            <a:r>
              <a:rPr lang="en-GB" sz="3400" dirty="0" err="1" smtClean="0">
                <a:solidFill>
                  <a:srgbClr val="002060"/>
                </a:solidFill>
              </a:rPr>
              <a:t>autoimunit</a:t>
            </a:r>
            <a:r>
              <a:rPr lang="cs-CZ" sz="3400" dirty="0">
                <a:solidFill>
                  <a:srgbClr val="002060"/>
                </a:solidFill>
              </a:rPr>
              <a:t>.</a:t>
            </a:r>
            <a:r>
              <a:rPr lang="en-GB" dirty="0"/>
              <a:t>	</a:t>
            </a:r>
          </a:p>
          <a:p>
            <a:endParaRPr lang="cs-CZ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39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Omennův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925144"/>
          </a:xfrm>
        </p:spPr>
        <p:txBody>
          <a:bodyPr>
            <a:noAutofit/>
          </a:bodyPr>
          <a:lstStyle/>
          <a:p>
            <a:r>
              <a:rPr lang="en-GB" sz="2400" dirty="0" err="1" smtClean="0">
                <a:solidFill>
                  <a:srgbClr val="002060"/>
                </a:solidFill>
              </a:rPr>
              <a:t>Těžká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kombinovaná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imunodeficience</a:t>
            </a:r>
            <a:r>
              <a:rPr lang="en-GB" sz="2400" dirty="0">
                <a:solidFill>
                  <a:srgbClr val="002060"/>
                </a:solidFill>
              </a:rPr>
              <a:t> s </a:t>
            </a:r>
            <a:r>
              <a:rPr lang="en-GB" sz="2400" dirty="0" err="1" smtClean="0">
                <a:solidFill>
                  <a:srgbClr val="002060"/>
                </a:solidFill>
              </a:rPr>
              <a:t>hypereosinofilií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Dědičnost: Autosomálně recesivní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Mutace genu </a:t>
            </a:r>
            <a:r>
              <a:rPr lang="en-GB" sz="2400" b="1" dirty="0" smtClean="0">
                <a:solidFill>
                  <a:srgbClr val="002060"/>
                </a:solidFill>
              </a:rPr>
              <a:t>RAG1</a:t>
            </a:r>
            <a:r>
              <a:rPr lang="cs-CZ" sz="2400" dirty="0" smtClean="0">
                <a:solidFill>
                  <a:srgbClr val="002060"/>
                </a:solidFill>
              </a:rPr>
              <a:t>,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smtClean="0">
                <a:solidFill>
                  <a:srgbClr val="002060"/>
                </a:solidFill>
              </a:rPr>
              <a:t>RAG2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aktivace Th2 lymfocytů</a:t>
            </a:r>
          </a:p>
          <a:p>
            <a:r>
              <a:rPr lang="en-GB" sz="2400" dirty="0" err="1" smtClean="0">
                <a:solidFill>
                  <a:srgbClr val="002060"/>
                </a:solidFill>
              </a:rPr>
              <a:t>Syndrom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je </a:t>
            </a:r>
            <a:r>
              <a:rPr lang="en-GB" sz="2400" dirty="0" err="1">
                <a:solidFill>
                  <a:srgbClr val="002060"/>
                </a:solidFill>
              </a:rPr>
              <a:t>charakterizován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err="1">
                <a:solidFill>
                  <a:srgbClr val="002060"/>
                </a:solidFill>
              </a:rPr>
              <a:t>infiltrací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kůže</a:t>
            </a:r>
            <a:r>
              <a:rPr lang="en-GB" sz="2400" dirty="0">
                <a:solidFill>
                  <a:srgbClr val="002060"/>
                </a:solidFill>
              </a:rPr>
              <a:t> a </a:t>
            </a:r>
            <a:r>
              <a:rPr lang="en-GB" sz="2400" dirty="0" err="1">
                <a:solidFill>
                  <a:srgbClr val="002060"/>
                </a:solidFill>
              </a:rPr>
              <a:t>střevní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sliznice</a:t>
            </a:r>
            <a:r>
              <a:rPr lang="en-GB" sz="2400" dirty="0">
                <a:solidFill>
                  <a:srgbClr val="002060"/>
                </a:solidFill>
              </a:rPr>
              <a:t> (</a:t>
            </a:r>
            <a:r>
              <a:rPr lang="en-GB" sz="2400" dirty="0" err="1">
                <a:solidFill>
                  <a:srgbClr val="002060"/>
                </a:solidFill>
              </a:rPr>
              <a:t>endotelu</a:t>
            </a:r>
            <a:r>
              <a:rPr lang="en-GB" sz="2400" dirty="0">
                <a:solidFill>
                  <a:srgbClr val="002060"/>
                </a:solidFill>
              </a:rPr>
              <a:t>) </a:t>
            </a:r>
            <a:r>
              <a:rPr lang="en-GB" sz="2400" dirty="0" err="1">
                <a:solidFill>
                  <a:srgbClr val="002060"/>
                </a:solidFill>
              </a:rPr>
              <a:t>aktivovanými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cs-CZ" sz="2400" dirty="0" smtClean="0">
                <a:solidFill>
                  <a:srgbClr val="002060"/>
                </a:solidFill>
              </a:rPr>
              <a:t> T-lymfocyty </a:t>
            </a:r>
            <a:r>
              <a:rPr lang="en-GB" sz="2400" dirty="0" err="1" smtClean="0">
                <a:solidFill>
                  <a:srgbClr val="002060"/>
                </a:solidFill>
              </a:rPr>
              <a:t>oligoklonálního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>
                <a:solidFill>
                  <a:srgbClr val="002060"/>
                </a:solidFill>
              </a:rPr>
              <a:t>charakteru</a:t>
            </a:r>
            <a:r>
              <a:rPr lang="en-GB" sz="2400" dirty="0">
                <a:solidFill>
                  <a:srgbClr val="002060"/>
                </a:solidFill>
              </a:rPr>
              <a:t>. </a:t>
            </a:r>
            <a:endParaRPr lang="cs-CZ" sz="2400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E</a:t>
            </a:r>
            <a:r>
              <a:rPr lang="en-GB" sz="2400" b="1" dirty="0" err="1" smtClean="0">
                <a:solidFill>
                  <a:srgbClr val="002060"/>
                </a:solidFill>
              </a:rPr>
              <a:t>osinofili</a:t>
            </a:r>
            <a:r>
              <a:rPr lang="cs-CZ" sz="2400" b="1" dirty="0" smtClean="0">
                <a:solidFill>
                  <a:srgbClr val="002060"/>
                </a:solidFill>
              </a:rPr>
              <a:t>e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způsobená</a:t>
            </a:r>
            <a:r>
              <a:rPr lang="en-GB" sz="2400" dirty="0" smtClean="0">
                <a:solidFill>
                  <a:srgbClr val="002060"/>
                </a:solidFill>
              </a:rPr>
              <a:t> T</a:t>
            </a:r>
            <a:r>
              <a:rPr lang="cs-CZ" sz="2400" dirty="0" smtClean="0">
                <a:solidFill>
                  <a:srgbClr val="002060"/>
                </a:solidFill>
              </a:rPr>
              <a:t>h2</a:t>
            </a:r>
            <a:r>
              <a:rPr lang="en-GB" sz="2400" dirty="0" smtClean="0">
                <a:solidFill>
                  <a:srgbClr val="002060"/>
                </a:solidFill>
              </a:rPr>
              <a:t>-</a:t>
            </a:r>
            <a:r>
              <a:rPr lang="en-GB" sz="2400" dirty="0" err="1" smtClean="0">
                <a:solidFill>
                  <a:srgbClr val="002060"/>
                </a:solidFill>
              </a:rPr>
              <a:t>lymfocyty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>
                <a:solidFill>
                  <a:srgbClr val="002060"/>
                </a:solidFill>
              </a:rPr>
              <a:t>(</a:t>
            </a:r>
            <a:r>
              <a:rPr lang="en-GB" sz="2400" dirty="0" smtClean="0">
                <a:solidFill>
                  <a:srgbClr val="002060"/>
                </a:solidFill>
              </a:rPr>
              <a:t>IL-4 </a:t>
            </a:r>
            <a:r>
              <a:rPr lang="en-GB" sz="2400" dirty="0">
                <a:solidFill>
                  <a:srgbClr val="002060"/>
                </a:solidFill>
              </a:rPr>
              <a:t>a </a:t>
            </a:r>
            <a:r>
              <a:rPr lang="en-GB" sz="2400" dirty="0" smtClean="0">
                <a:solidFill>
                  <a:srgbClr val="002060"/>
                </a:solidFill>
              </a:rPr>
              <a:t>IL-5</a:t>
            </a:r>
            <a:r>
              <a:rPr lang="cs-CZ" sz="2400" dirty="0" smtClean="0">
                <a:solidFill>
                  <a:srgbClr val="002060"/>
                </a:solidFill>
              </a:rPr>
              <a:t>) 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N</a:t>
            </a:r>
            <a:r>
              <a:rPr lang="en-GB" sz="2400" dirty="0" err="1" smtClean="0">
                <a:solidFill>
                  <a:srgbClr val="002060"/>
                </a:solidFill>
              </a:rPr>
              <a:t>emocn</a:t>
            </a:r>
            <a:r>
              <a:rPr lang="cs-CZ" sz="2400" dirty="0" smtClean="0">
                <a:solidFill>
                  <a:srgbClr val="002060"/>
                </a:solidFill>
              </a:rPr>
              <a:t>í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mají </a:t>
            </a:r>
            <a:r>
              <a:rPr lang="en-GB" sz="2400" dirty="0" err="1" smtClean="0">
                <a:solidFill>
                  <a:srgbClr val="002060"/>
                </a:solidFill>
              </a:rPr>
              <a:t>různě</a:t>
            </a:r>
            <a:r>
              <a:rPr lang="en-GB" sz="2400" dirty="0" smtClean="0">
                <a:solidFill>
                  <a:srgbClr val="002060"/>
                </a:solidFill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</a:rPr>
              <a:t>rozsáhlé</a:t>
            </a:r>
            <a:r>
              <a:rPr lang="cs-CZ" sz="2400" dirty="0">
                <a:solidFill>
                  <a:srgbClr val="002060"/>
                </a:solidFill>
              </a:rPr>
              <a:t> </a:t>
            </a:r>
            <a:r>
              <a:rPr lang="cs-CZ" sz="2400" dirty="0" smtClean="0">
                <a:solidFill>
                  <a:srgbClr val="002060"/>
                </a:solidFill>
              </a:rPr>
              <a:t>postižení kůže, </a:t>
            </a:r>
            <a:r>
              <a:rPr lang="cs-CZ" sz="2400" dirty="0" err="1" smtClean="0">
                <a:solidFill>
                  <a:srgbClr val="002060"/>
                </a:solidFill>
              </a:rPr>
              <a:t>hepatosplenomagálii</a:t>
            </a:r>
            <a:r>
              <a:rPr lang="cs-CZ" sz="2400" dirty="0" smtClean="0">
                <a:solidFill>
                  <a:srgbClr val="002060"/>
                </a:solidFill>
              </a:rPr>
              <a:t> a </a:t>
            </a:r>
            <a:r>
              <a:rPr lang="en-GB" sz="2400" dirty="0" err="1" smtClean="0">
                <a:solidFill>
                  <a:srgbClr val="002060"/>
                </a:solidFill>
              </a:rPr>
              <a:t>urputné</a:t>
            </a:r>
            <a:r>
              <a:rPr lang="en-GB" sz="2400" dirty="0">
                <a:solidFill>
                  <a:srgbClr val="002060"/>
                </a:solidFill>
              </a:rPr>
              <a:t> </a:t>
            </a:r>
            <a:r>
              <a:rPr lang="en-GB" sz="2400" b="1" dirty="0" err="1" smtClean="0">
                <a:solidFill>
                  <a:srgbClr val="002060"/>
                </a:solidFill>
              </a:rPr>
              <a:t>průjmy</a:t>
            </a:r>
            <a:endParaRPr lang="cs-CZ" sz="2400" dirty="0">
              <a:solidFill>
                <a:srgbClr val="002060"/>
              </a:solidFill>
            </a:endParaRPr>
          </a:p>
          <a:p>
            <a:r>
              <a:rPr lang="cs-CZ" sz="2400" dirty="0" smtClean="0">
                <a:solidFill>
                  <a:srgbClr val="002060"/>
                </a:solidFill>
              </a:rPr>
              <a:t>Aktivované T-lymfocyty lze prokázat v krvi, v periferních lymfatických orgánech je počet značně redukován</a:t>
            </a:r>
            <a:endParaRPr lang="en-GB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Chédiakův</a:t>
            </a:r>
            <a:r>
              <a:rPr lang="cs-CZ" dirty="0" smtClean="0">
                <a:solidFill>
                  <a:srgbClr val="C00000"/>
                </a:solidFill>
              </a:rPr>
              <a:t> – </a:t>
            </a:r>
            <a:r>
              <a:rPr lang="cs-CZ" dirty="0" err="1" smtClean="0">
                <a:solidFill>
                  <a:srgbClr val="C00000"/>
                </a:solidFill>
              </a:rPr>
              <a:t>Higashiho</a:t>
            </a:r>
            <a:r>
              <a:rPr lang="cs-CZ" dirty="0" smtClean="0">
                <a:solidFill>
                  <a:srgbClr val="C00000"/>
                </a:solidFill>
              </a:rPr>
              <a:t>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Laboratorně prokazatelný defekt CD8+ cytotoxických lymfocytů a NK buněk </a:t>
            </a:r>
          </a:p>
          <a:p>
            <a:r>
              <a:rPr lang="en-GB" dirty="0" smtClean="0">
                <a:solidFill>
                  <a:srgbClr val="002060"/>
                </a:solidFill>
              </a:rPr>
              <a:t>U </a:t>
            </a:r>
            <a:r>
              <a:rPr lang="en-GB" dirty="0" err="1">
                <a:solidFill>
                  <a:srgbClr val="002060"/>
                </a:solidFill>
              </a:rPr>
              <a:t>rozvinutého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syndromu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může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dojít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infiltraci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tkání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následkem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lymfoproliferace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Dě</a:t>
            </a:r>
            <a:r>
              <a:rPr lang="en-GB" dirty="0" err="1" smtClean="0">
                <a:solidFill>
                  <a:srgbClr val="002060"/>
                </a:solidFill>
              </a:rPr>
              <a:t>dičné</a:t>
            </a:r>
            <a:r>
              <a:rPr lang="en-GB" dirty="0" smtClean="0">
                <a:solidFill>
                  <a:srgbClr val="002060"/>
                </a:solidFill>
              </a:rPr>
              <a:t>  </a:t>
            </a:r>
            <a:r>
              <a:rPr lang="en-GB" dirty="0" err="1">
                <a:solidFill>
                  <a:srgbClr val="002060"/>
                </a:solidFill>
              </a:rPr>
              <a:t>onemocnění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způsobené</a:t>
            </a:r>
            <a:r>
              <a:rPr lang="cs-CZ" dirty="0" smtClean="0">
                <a:solidFill>
                  <a:srgbClr val="002060"/>
                </a:solidFill>
              </a:rPr>
              <a:t> mutací genu </a:t>
            </a:r>
            <a:r>
              <a:rPr lang="en-GB" b="1" dirty="0" smtClean="0">
                <a:solidFill>
                  <a:srgbClr val="002060"/>
                </a:solidFill>
              </a:rPr>
              <a:t>LYST</a:t>
            </a:r>
            <a:r>
              <a:rPr lang="en-GB" dirty="0">
                <a:solidFill>
                  <a:srgbClr val="002060"/>
                </a:solidFill>
              </a:rPr>
              <a:t> (</a:t>
            </a:r>
            <a:r>
              <a:rPr lang="en-GB" b="1" dirty="0">
                <a:solidFill>
                  <a:srgbClr val="002060"/>
                </a:solidFill>
              </a:rPr>
              <a:t>lys</a:t>
            </a:r>
            <a:r>
              <a:rPr lang="en-GB" dirty="0">
                <a:solidFill>
                  <a:srgbClr val="002060"/>
                </a:solidFill>
              </a:rPr>
              <a:t>osomal </a:t>
            </a:r>
            <a:r>
              <a:rPr lang="en-GB" b="1" dirty="0">
                <a:solidFill>
                  <a:srgbClr val="002060"/>
                </a:solidFill>
              </a:rPr>
              <a:t>t</a:t>
            </a:r>
            <a:r>
              <a:rPr lang="en-GB" dirty="0">
                <a:solidFill>
                  <a:srgbClr val="002060"/>
                </a:solidFill>
              </a:rPr>
              <a:t>rafficking regulator, </a:t>
            </a:r>
            <a:r>
              <a:rPr lang="en-GB" dirty="0" err="1">
                <a:solidFill>
                  <a:srgbClr val="002060"/>
                </a:solidFill>
              </a:rPr>
              <a:t>lokalizace</a:t>
            </a:r>
            <a:r>
              <a:rPr lang="en-GB" dirty="0">
                <a:solidFill>
                  <a:srgbClr val="002060"/>
                </a:solidFill>
              </a:rPr>
              <a:t> 1q42.1–q42.2). </a:t>
            </a:r>
            <a:endParaRPr lang="cs-CZ" dirty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</a:t>
            </a:r>
            <a:r>
              <a:rPr lang="en-GB" dirty="0" err="1" smtClean="0">
                <a:solidFill>
                  <a:srgbClr val="002060"/>
                </a:solidFill>
              </a:rPr>
              <a:t>rodukt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toho</a:t>
            </a:r>
            <a:r>
              <a:rPr lang="cs-CZ" dirty="0" smtClean="0">
                <a:solidFill>
                  <a:srgbClr val="002060"/>
                </a:solidFill>
              </a:rPr>
              <a:t>to genu</a:t>
            </a:r>
            <a:r>
              <a:rPr lang="en-GB" dirty="0">
                <a:solidFill>
                  <a:srgbClr val="002060"/>
                </a:solidFill>
              </a:rPr>
              <a:t> se </a:t>
            </a:r>
            <a:r>
              <a:rPr lang="en-GB" dirty="0" err="1">
                <a:solidFill>
                  <a:srgbClr val="002060"/>
                </a:solidFill>
              </a:rPr>
              <a:t>účastní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formování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lyzosomů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dirty="0" err="1" smtClean="0">
                <a:solidFill>
                  <a:srgbClr val="002060"/>
                </a:solidFill>
              </a:rPr>
              <a:t>především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ovlivňuje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jejich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obsahu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 případě defektu jsou </a:t>
            </a:r>
            <a:r>
              <a:rPr lang="cs-CZ" dirty="0" err="1" smtClean="0">
                <a:solidFill>
                  <a:srgbClr val="002060"/>
                </a:solidFill>
              </a:rPr>
              <a:t>lyzosomy</a:t>
            </a:r>
            <a:r>
              <a:rPr lang="cs-CZ" dirty="0" smtClean="0">
                <a:solidFill>
                  <a:srgbClr val="002060"/>
                </a:solidFill>
              </a:rPr>
              <a:t> i </a:t>
            </a:r>
            <a:r>
              <a:rPr lang="cs-CZ" dirty="0" err="1" smtClean="0">
                <a:solidFill>
                  <a:srgbClr val="002060"/>
                </a:solidFill>
              </a:rPr>
              <a:t>melanosomy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b="1" dirty="0" err="1" smtClean="0">
                <a:solidFill>
                  <a:srgbClr val="002060"/>
                </a:solidFill>
              </a:rPr>
              <a:t>zvětšené</a:t>
            </a:r>
            <a:r>
              <a:rPr lang="en-GB" dirty="0">
                <a:solidFill>
                  <a:srgbClr val="002060"/>
                </a:solidFill>
              </a:rPr>
              <a:t> (</a:t>
            </a:r>
            <a:r>
              <a:rPr lang="en-GB" dirty="0" err="1">
                <a:solidFill>
                  <a:srgbClr val="002060"/>
                </a:solidFill>
              </a:rPr>
              <a:t>někdy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až</a:t>
            </a:r>
            <a:r>
              <a:rPr lang="en-GB" dirty="0">
                <a:solidFill>
                  <a:srgbClr val="002060"/>
                </a:solidFill>
              </a:rPr>
              <a:t> do </a:t>
            </a:r>
            <a:r>
              <a:rPr lang="en-GB" dirty="0" err="1">
                <a:solidFill>
                  <a:srgbClr val="002060"/>
                </a:solidFill>
              </a:rPr>
              <a:t>obřích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rozměrů</a:t>
            </a:r>
            <a:r>
              <a:rPr lang="en-GB" dirty="0">
                <a:solidFill>
                  <a:srgbClr val="002060"/>
                </a:solidFill>
              </a:rPr>
              <a:t>) a </a:t>
            </a:r>
            <a:r>
              <a:rPr lang="en-GB" b="1" dirty="0" err="1">
                <a:solidFill>
                  <a:srgbClr val="002060"/>
                </a:solidFill>
              </a:rPr>
              <a:t>dysmorfické</a:t>
            </a:r>
            <a:r>
              <a:rPr lang="en-GB" dirty="0">
                <a:solidFill>
                  <a:srgbClr val="002060"/>
                </a:solidFill>
              </a:rPr>
              <a:t>.</a:t>
            </a:r>
          </a:p>
          <a:p>
            <a:r>
              <a:rPr lang="en-GB" dirty="0" err="1">
                <a:solidFill>
                  <a:srgbClr val="002060"/>
                </a:solidFill>
              </a:rPr>
              <a:t>Defektní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granul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dirty="0" err="1">
                <a:solidFill>
                  <a:srgbClr val="002060"/>
                </a:solidFill>
              </a:rPr>
              <a:t>způsobuje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 smtClean="0">
                <a:solidFill>
                  <a:srgbClr val="002060"/>
                </a:solidFill>
              </a:rPr>
              <a:t>neúčinnost</a:t>
            </a:r>
            <a:r>
              <a:rPr lang="cs-CZ" b="1" dirty="0" smtClean="0">
                <a:solidFill>
                  <a:srgbClr val="002060"/>
                </a:solidFill>
              </a:rPr>
              <a:t> fagocytózy</a:t>
            </a:r>
          </a:p>
          <a:p>
            <a:r>
              <a:rPr lang="cs-CZ" b="1" dirty="0" smtClean="0">
                <a:solidFill>
                  <a:srgbClr val="002060"/>
                </a:solidFill>
              </a:rPr>
              <a:t>Výsledkem je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zvýše</a:t>
            </a:r>
            <a:r>
              <a:rPr lang="cs-CZ" dirty="0" err="1" smtClean="0">
                <a:solidFill>
                  <a:srgbClr val="002060"/>
                </a:solidFill>
              </a:rPr>
              <a:t>ná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vnímavost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vůči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určitým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infekcím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především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bakteriálním</a:t>
            </a:r>
            <a:r>
              <a:rPr lang="en-GB" b="1" dirty="0">
                <a:solidFill>
                  <a:srgbClr val="002060"/>
                </a:solidFill>
              </a:rPr>
              <a:t> (</a:t>
            </a:r>
            <a:r>
              <a:rPr lang="en-GB" b="1" dirty="0" err="1">
                <a:solidFill>
                  <a:srgbClr val="002060"/>
                </a:solidFill>
              </a:rPr>
              <a:t>hlavně</a:t>
            </a:r>
            <a:r>
              <a:rPr lang="en-GB" b="1" dirty="0">
                <a:solidFill>
                  <a:srgbClr val="002060"/>
                </a:solidFill>
              </a:rPr>
              <a:t> </a:t>
            </a:r>
            <a:r>
              <a:rPr lang="en-GB" b="1" i="1" dirty="0" err="1">
                <a:solidFill>
                  <a:srgbClr val="002060"/>
                </a:solidFill>
              </a:rPr>
              <a:t>Staphyloccocus</a:t>
            </a:r>
            <a:r>
              <a:rPr lang="en-GB" b="1" i="1" dirty="0">
                <a:solidFill>
                  <a:srgbClr val="002060"/>
                </a:solidFill>
              </a:rPr>
              <a:t> aureus</a:t>
            </a:r>
            <a:r>
              <a:rPr lang="en-GB" b="1" dirty="0">
                <a:solidFill>
                  <a:srgbClr val="002060"/>
                </a:solidFill>
              </a:rPr>
              <a:t>) a </a:t>
            </a:r>
            <a:r>
              <a:rPr lang="en-GB" b="1" dirty="0" err="1" smtClean="0">
                <a:solidFill>
                  <a:srgbClr val="002060"/>
                </a:solidFill>
              </a:rPr>
              <a:t>mykotickým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en-GB" dirty="0" err="1" smtClean="0">
                <a:solidFill>
                  <a:srgbClr val="002060"/>
                </a:solidFill>
              </a:rPr>
              <a:t>Postižení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jedinci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mají</a:t>
            </a:r>
            <a:r>
              <a:rPr lang="en-GB" dirty="0">
                <a:solidFill>
                  <a:srgbClr val="002060"/>
                </a:solidFill>
              </a:rPr>
              <a:t> </a:t>
            </a:r>
            <a:r>
              <a:rPr lang="en-GB" b="1" dirty="0" err="1">
                <a:solidFill>
                  <a:srgbClr val="002060"/>
                </a:solidFill>
              </a:rPr>
              <a:t>sníženou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r>
              <a:rPr lang="en-GB" b="1" dirty="0" err="1">
                <a:solidFill>
                  <a:srgbClr val="002060"/>
                </a:solidFill>
              </a:rPr>
              <a:t>pigmentaci</a:t>
            </a:r>
            <a:r>
              <a:rPr lang="en-GB" dirty="0">
                <a:solidFill>
                  <a:srgbClr val="002060"/>
                </a:solidFill>
              </a:rPr>
              <a:t> – </a:t>
            </a:r>
            <a:r>
              <a:rPr lang="en-GB" dirty="0" err="1" smtClean="0">
                <a:solidFill>
                  <a:srgbClr val="002060"/>
                </a:solidFill>
              </a:rPr>
              <a:t>světl</a:t>
            </a:r>
            <a:r>
              <a:rPr lang="cs-CZ" dirty="0" smtClean="0">
                <a:solidFill>
                  <a:srgbClr val="002060"/>
                </a:solidFill>
              </a:rPr>
              <a:t>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vlasy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mají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světlý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až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stříbrný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nádech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Přítomná</a:t>
            </a:r>
            <a:r>
              <a:rPr lang="en-GB" dirty="0">
                <a:solidFill>
                  <a:srgbClr val="002060"/>
                </a:solidFill>
              </a:rPr>
              <a:t> je </a:t>
            </a:r>
            <a:r>
              <a:rPr lang="en-GB" b="1" dirty="0" err="1">
                <a:solidFill>
                  <a:srgbClr val="002060"/>
                </a:solidFill>
              </a:rPr>
              <a:t>fotofobie</a:t>
            </a:r>
            <a:r>
              <a:rPr lang="en-GB" dirty="0">
                <a:solidFill>
                  <a:srgbClr val="002060"/>
                </a:solidFill>
              </a:rPr>
              <a:t> a </a:t>
            </a:r>
            <a:r>
              <a:rPr lang="en-GB" dirty="0" err="1">
                <a:solidFill>
                  <a:srgbClr val="002060"/>
                </a:solidFill>
              </a:rPr>
              <a:t>zvýšená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citlivost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sluneční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záření</a:t>
            </a:r>
            <a:r>
              <a:rPr lang="en-GB" dirty="0">
                <a:solidFill>
                  <a:srgbClr val="002060"/>
                </a:solidFill>
              </a:rPr>
              <a:t>. </a:t>
            </a:r>
            <a:r>
              <a:rPr lang="en-GB" dirty="0" err="1">
                <a:solidFill>
                  <a:srgbClr val="002060"/>
                </a:solidFill>
              </a:rPr>
              <a:t>Příčinou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defektní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granula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melanocytů</a:t>
            </a:r>
            <a:r>
              <a:rPr lang="en-GB" dirty="0" smtClean="0">
                <a:solidFill>
                  <a:srgbClr val="002060"/>
                </a:solidFill>
              </a:rPr>
              <a:t>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Onemocnění bez léčby končí nekontrolovatelnou aktivací a proliferací T-lymfocytů a makrofágů, které pohlcují vlastní krevní elementy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Familiární </a:t>
            </a:r>
            <a:r>
              <a:rPr lang="cs-CZ" dirty="0" err="1">
                <a:solidFill>
                  <a:srgbClr val="C00000"/>
                </a:solidFill>
              </a:rPr>
              <a:t>hemofagocytující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lymfohisticytoza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Hlavní znak  </a:t>
            </a:r>
            <a:r>
              <a:rPr lang="cs-CZ" dirty="0">
                <a:solidFill>
                  <a:srgbClr val="002060"/>
                </a:solidFill>
              </a:rPr>
              <a:t>aktivace a </a:t>
            </a:r>
            <a:r>
              <a:rPr lang="cs-CZ" dirty="0" smtClean="0">
                <a:solidFill>
                  <a:srgbClr val="002060"/>
                </a:solidFill>
              </a:rPr>
              <a:t>maligní proliferace </a:t>
            </a:r>
            <a:r>
              <a:rPr lang="cs-CZ" dirty="0">
                <a:solidFill>
                  <a:srgbClr val="002060"/>
                </a:solidFill>
              </a:rPr>
              <a:t>T-lymfocytů a makrofágů provázená masivní produkcí </a:t>
            </a:r>
            <a:r>
              <a:rPr lang="cs-CZ" dirty="0" err="1">
                <a:solidFill>
                  <a:srgbClr val="002060"/>
                </a:solidFill>
              </a:rPr>
              <a:t>cytokinů</a:t>
            </a:r>
            <a:r>
              <a:rPr lang="cs-CZ" dirty="0">
                <a:solidFill>
                  <a:srgbClr val="002060"/>
                </a:solidFill>
              </a:rPr>
              <a:t> a </a:t>
            </a:r>
            <a:r>
              <a:rPr lang="cs-CZ" dirty="0" err="1">
                <a:solidFill>
                  <a:srgbClr val="002060"/>
                </a:solidFill>
              </a:rPr>
              <a:t>hemofagocytární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(</a:t>
            </a:r>
            <a:r>
              <a:rPr lang="cs-CZ" dirty="0">
                <a:solidFill>
                  <a:srgbClr val="002060"/>
                </a:solidFill>
              </a:rPr>
              <a:t>fagocytóza krevních </a:t>
            </a:r>
            <a:r>
              <a:rPr lang="cs-CZ" dirty="0" smtClean="0">
                <a:solidFill>
                  <a:srgbClr val="002060"/>
                </a:solidFill>
              </a:rPr>
              <a:t>elementů) aktivitou </a:t>
            </a:r>
            <a:r>
              <a:rPr lang="cs-CZ" dirty="0">
                <a:solidFill>
                  <a:srgbClr val="002060"/>
                </a:solidFill>
              </a:rPr>
              <a:t>makrofágů v </a:t>
            </a:r>
            <a:r>
              <a:rPr lang="cs-CZ" dirty="0" err="1">
                <a:solidFill>
                  <a:srgbClr val="002060"/>
                </a:solidFill>
              </a:rPr>
              <a:t>lymforetikulárním</a:t>
            </a:r>
            <a:r>
              <a:rPr lang="cs-CZ" dirty="0">
                <a:solidFill>
                  <a:srgbClr val="002060"/>
                </a:solidFill>
              </a:rPr>
              <a:t> systému a CNS.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Autozomálně recesivní onemocnění.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Příčiny onemocnění jsou heterogenní – např. vrozená deficience </a:t>
            </a:r>
            <a:r>
              <a:rPr lang="cs-CZ" dirty="0" err="1" smtClean="0">
                <a:solidFill>
                  <a:srgbClr val="002060"/>
                </a:solidFill>
              </a:rPr>
              <a:t>perforinu</a:t>
            </a:r>
            <a:r>
              <a:rPr lang="cs-CZ" dirty="0" smtClean="0">
                <a:solidFill>
                  <a:srgbClr val="002060"/>
                </a:solidFill>
              </a:rPr>
              <a:t> v cytotoxických T-lymfocytech a NK buňkách.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7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Mikroskopický obraz </a:t>
            </a:r>
            <a:r>
              <a:rPr lang="cs-CZ" dirty="0" err="1" smtClean="0">
                <a:solidFill>
                  <a:srgbClr val="C00000"/>
                </a:solidFill>
              </a:rPr>
              <a:t>hemofagocytující</a:t>
            </a:r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dirty="0" err="1" smtClean="0">
                <a:solidFill>
                  <a:srgbClr val="C00000"/>
                </a:solidFill>
              </a:rPr>
              <a:t>lymfohistiózy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2048669"/>
            <a:ext cx="55816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>
                <a:solidFill>
                  <a:srgbClr val="C00000"/>
                </a:solidFill>
              </a:rPr>
              <a:t>Lymfoproliferativní</a:t>
            </a:r>
            <a:r>
              <a:rPr lang="cs-CZ" dirty="0">
                <a:solidFill>
                  <a:srgbClr val="C00000"/>
                </a:solidFill>
              </a:rPr>
              <a:t> syndrom vázány na chromosom </a:t>
            </a:r>
            <a:r>
              <a:rPr lang="cs-CZ" dirty="0" smtClean="0">
                <a:solidFill>
                  <a:srgbClr val="C00000"/>
                </a:solidFill>
              </a:rPr>
              <a:t>X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 fontScale="925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Maligní </a:t>
            </a:r>
            <a:r>
              <a:rPr lang="cs-CZ" dirty="0" err="1" smtClean="0">
                <a:solidFill>
                  <a:srgbClr val="002060"/>
                </a:solidFill>
              </a:rPr>
              <a:t>l</a:t>
            </a:r>
            <a:r>
              <a:rPr lang="cs-CZ" dirty="0" err="1">
                <a:solidFill>
                  <a:srgbClr val="002060"/>
                </a:solidFill>
              </a:rPr>
              <a:t>ymfoproliferace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hemofagocytóza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hypogamaglobulinémie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Nemoc se spouští infekcí EBV virem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Příčina mutace adaptorové molekuly SAP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SAP je asociován a aktivačními nebo adhezivními receptory CD150, CD244, CD229 a tlumí jejich aktivaci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Při absenci SAP dochází k hyperreaktivitě těchto receptorů a nekontrolovatelné proliferace B- lymfocytů navozené EBV virem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608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dirty="0">
                <a:solidFill>
                  <a:srgbClr val="C00000"/>
                </a:solidFill>
              </a:rPr>
              <a:t>Familiární </a:t>
            </a:r>
            <a:r>
              <a:rPr lang="cs-CZ" dirty="0" err="1">
                <a:solidFill>
                  <a:srgbClr val="C00000"/>
                </a:solidFill>
              </a:rPr>
              <a:t>lymfoproliferativní</a:t>
            </a:r>
            <a:r>
              <a:rPr lang="cs-CZ" dirty="0">
                <a:solidFill>
                  <a:srgbClr val="C00000"/>
                </a:solidFill>
              </a:rPr>
              <a:t> syndrom s autoimunitu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Porucha v mechanismu </a:t>
            </a:r>
            <a:r>
              <a:rPr lang="cs-CZ" dirty="0" err="1" smtClean="0">
                <a:solidFill>
                  <a:srgbClr val="002060"/>
                </a:solidFill>
              </a:rPr>
              <a:t>apoptózy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Vede ke zvýšené </a:t>
            </a:r>
            <a:r>
              <a:rPr lang="cs-CZ" dirty="0" err="1" smtClean="0">
                <a:solidFill>
                  <a:srgbClr val="002060"/>
                </a:solidFill>
              </a:rPr>
              <a:t>lymfoproliferaci</a:t>
            </a:r>
            <a:r>
              <a:rPr lang="cs-CZ" dirty="0" smtClean="0">
                <a:solidFill>
                  <a:srgbClr val="002060"/>
                </a:solidFill>
              </a:rPr>
              <a:t> spojené s autoimunitou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Dysfunkce receptoru Fas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Dysfunkce Fas ligandu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Deficit </a:t>
            </a:r>
            <a:r>
              <a:rPr lang="cs-CZ" dirty="0" err="1" smtClean="0">
                <a:solidFill>
                  <a:srgbClr val="002060"/>
                </a:solidFill>
              </a:rPr>
              <a:t>kaspázy</a:t>
            </a:r>
            <a:r>
              <a:rPr lang="cs-CZ" dirty="0" smtClean="0">
                <a:solidFill>
                  <a:srgbClr val="002060"/>
                </a:solidFill>
              </a:rPr>
              <a:t> 3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0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Kombinované vrozené imunodeficience spojené se syndromy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Kongenitální trombocytopenie: </a:t>
            </a:r>
            <a:r>
              <a:rPr lang="cs-CZ" dirty="0" err="1" smtClean="0">
                <a:solidFill>
                  <a:srgbClr val="002060"/>
                </a:solidFill>
              </a:rPr>
              <a:t>Wiskott-Aldrich</a:t>
            </a:r>
            <a:r>
              <a:rPr lang="cs-CZ" dirty="0" smtClean="0">
                <a:solidFill>
                  <a:srgbClr val="002060"/>
                </a:solidFill>
              </a:rPr>
              <a:t> syndrom: </a:t>
            </a:r>
            <a:r>
              <a:rPr lang="cs-CZ" dirty="0" smtClean="0">
                <a:solidFill>
                  <a:srgbClr val="002060"/>
                </a:solidFill>
                <a:latin typeface="Calibri"/>
              </a:rPr>
              <a:t>↓ T-lymfo, normální B-lymfo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r>
              <a:rPr lang="cs-CZ" dirty="0" smtClean="0">
                <a:solidFill>
                  <a:srgbClr val="002060"/>
                </a:solidFill>
              </a:rPr>
              <a:t>, ↑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, autoimunita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reparačních mechanismech DNA – </a:t>
            </a:r>
            <a:r>
              <a:rPr lang="cs-CZ" dirty="0" err="1" smtClean="0">
                <a:solidFill>
                  <a:srgbClr val="002060"/>
                </a:solidFill>
              </a:rPr>
              <a:t>ataxia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teleangiectasia</a:t>
            </a:r>
            <a:r>
              <a:rPr lang="cs-CZ" dirty="0" smtClean="0">
                <a:solidFill>
                  <a:srgbClr val="002060"/>
                </a:solidFill>
              </a:rPr>
              <a:t>: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smtClean="0">
                <a:solidFill>
                  <a:srgbClr val="002060"/>
                </a:solidFill>
              </a:rPr>
              <a:t>T-lymfo</a:t>
            </a:r>
            <a:r>
              <a:rPr lang="cs-CZ" dirty="0">
                <a:solidFill>
                  <a:srgbClr val="002060"/>
                </a:solidFill>
              </a:rPr>
              <a:t>, normální B-lymfo ↓ </a:t>
            </a:r>
            <a:r>
              <a:rPr lang="cs-CZ" dirty="0" err="1" smtClean="0">
                <a:solidFill>
                  <a:srgbClr val="002060"/>
                </a:solidFill>
              </a:rPr>
              <a:t>IgG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IgA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>
                <a:solidFill>
                  <a:srgbClr val="002060"/>
                </a:solidFill>
              </a:rPr>
              <a:t>↑</a:t>
            </a:r>
            <a:r>
              <a:rPr lang="cs-CZ" dirty="0" err="1" smtClean="0">
                <a:solidFill>
                  <a:srgbClr val="002060"/>
                </a:solidFill>
              </a:rPr>
              <a:t>IgM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Defekty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r>
              <a:rPr lang="cs-CZ" dirty="0" smtClean="0">
                <a:solidFill>
                  <a:srgbClr val="002060"/>
                </a:solidFill>
              </a:rPr>
              <a:t> s dalšími vrozenými anomáliemi: </a:t>
            </a:r>
            <a:r>
              <a:rPr lang="cs-CZ" dirty="0" err="1" smtClean="0">
                <a:solidFill>
                  <a:srgbClr val="002060"/>
                </a:solidFill>
              </a:rPr>
              <a:t>DiGeorge</a:t>
            </a:r>
            <a:r>
              <a:rPr lang="cs-CZ" dirty="0" smtClean="0">
                <a:solidFill>
                  <a:srgbClr val="002060"/>
                </a:solidFill>
              </a:rPr>
              <a:t> Syndrom:</a:t>
            </a:r>
            <a:r>
              <a:rPr lang="cs-CZ" dirty="0">
                <a:solidFill>
                  <a:srgbClr val="002060"/>
                </a:solidFill>
              </a:rPr>
              <a:t> ↓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>
                <a:solidFill>
                  <a:srgbClr val="002060"/>
                </a:solidFill>
              </a:rPr>
              <a:t>T-lymfo, normální B-lymfo </a:t>
            </a:r>
            <a:r>
              <a:rPr lang="cs-CZ" dirty="0" smtClean="0">
                <a:solidFill>
                  <a:srgbClr val="002060"/>
                </a:solidFill>
              </a:rPr>
              <a:t>, normální nebo ↓ </a:t>
            </a:r>
            <a:r>
              <a:rPr lang="cs-CZ" dirty="0" err="1" smtClean="0">
                <a:solidFill>
                  <a:srgbClr val="002060"/>
                </a:solidFill>
              </a:rPr>
              <a:t>Ig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Hyper 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syndomy</a:t>
            </a:r>
            <a:r>
              <a:rPr lang="cs-CZ" dirty="0" smtClean="0">
                <a:solidFill>
                  <a:srgbClr val="002060"/>
                </a:solidFill>
              </a:rPr>
              <a:t> (HIES): Jobův syndrome: mutace transkripčního faktoru STAT3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normální T-lymfo </a:t>
            </a:r>
            <a:r>
              <a:rPr lang="cs-CZ" dirty="0">
                <a:solidFill>
                  <a:srgbClr val="002060"/>
                </a:solidFill>
              </a:rPr>
              <a:t>↓ </a:t>
            </a:r>
            <a:r>
              <a:rPr lang="cs-CZ" dirty="0" smtClean="0">
                <a:solidFill>
                  <a:srgbClr val="002060"/>
                </a:solidFill>
              </a:rPr>
              <a:t>Th17,</a:t>
            </a: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↓B-lymfo, ↓ BAFF </a:t>
            </a:r>
            <a:r>
              <a:rPr lang="cs-CZ" dirty="0">
                <a:solidFill>
                  <a:srgbClr val="002060"/>
                </a:solidFill>
              </a:rPr>
              <a:t>↑</a:t>
            </a:r>
            <a:r>
              <a:rPr lang="cs-CZ" dirty="0" err="1" smtClean="0">
                <a:solidFill>
                  <a:srgbClr val="002060"/>
                </a:solidFill>
              </a:rPr>
              <a:t>IgE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Vnímavost ke S. aureus, kandidám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Vývojové vady v obličeji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046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C00000"/>
                </a:solidFill>
              </a:rPr>
              <a:t>Wiskot</a:t>
            </a:r>
            <a:r>
              <a:rPr lang="cs-CZ" dirty="0" smtClean="0">
                <a:solidFill>
                  <a:srgbClr val="C00000"/>
                </a:solidFill>
              </a:rPr>
              <a:t> – </a:t>
            </a:r>
            <a:r>
              <a:rPr lang="cs-CZ" dirty="0" err="1" smtClean="0">
                <a:solidFill>
                  <a:srgbClr val="C00000"/>
                </a:solidFill>
              </a:rPr>
              <a:t>Aldrichův</a:t>
            </a:r>
            <a:r>
              <a:rPr lang="cs-CZ" dirty="0" smtClean="0">
                <a:solidFill>
                  <a:srgbClr val="C00000"/>
                </a:solidFill>
              </a:rPr>
              <a:t> syndrom (WAS)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Vzácná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recesivně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dědičná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imunodeficience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vázaná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chromozom</a:t>
            </a:r>
            <a:r>
              <a:rPr lang="en-GB" dirty="0">
                <a:solidFill>
                  <a:srgbClr val="002060"/>
                </a:solidFill>
              </a:rPr>
              <a:t> X, </a:t>
            </a:r>
            <a:r>
              <a:rPr lang="en-GB" dirty="0" err="1">
                <a:solidFill>
                  <a:srgbClr val="002060"/>
                </a:solidFill>
              </a:rPr>
              <a:t>popsaná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poprvé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roce</a:t>
            </a:r>
            <a:r>
              <a:rPr lang="en-GB" dirty="0">
                <a:solidFill>
                  <a:srgbClr val="002060"/>
                </a:solidFill>
              </a:rPr>
              <a:t> 1937 </a:t>
            </a:r>
            <a:r>
              <a:rPr lang="en-GB" dirty="0" err="1">
                <a:solidFill>
                  <a:srgbClr val="002060"/>
                </a:solidFill>
              </a:rPr>
              <a:t>Wiskottem</a:t>
            </a:r>
            <a:r>
              <a:rPr lang="en-GB" dirty="0">
                <a:solidFill>
                  <a:srgbClr val="002060"/>
                </a:solidFill>
              </a:rPr>
              <a:t>.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•Incidence 1:4 000 000 </a:t>
            </a:r>
            <a:r>
              <a:rPr lang="en-GB" dirty="0" err="1">
                <a:solidFill>
                  <a:srgbClr val="002060"/>
                </a:solidFill>
              </a:rPr>
              <a:t>narozených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dětí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Příčinou</a:t>
            </a:r>
            <a:r>
              <a:rPr lang="en-GB" dirty="0">
                <a:solidFill>
                  <a:srgbClr val="002060"/>
                </a:solidFill>
              </a:rPr>
              <a:t> je </a:t>
            </a:r>
            <a:r>
              <a:rPr lang="en-GB" dirty="0" err="1">
                <a:solidFill>
                  <a:srgbClr val="002060"/>
                </a:solidFill>
              </a:rPr>
              <a:t>mutace</a:t>
            </a:r>
            <a:r>
              <a:rPr lang="en-GB" dirty="0">
                <a:solidFill>
                  <a:srgbClr val="002060"/>
                </a:solidFill>
              </a:rPr>
              <a:t> genu WAS pro </a:t>
            </a:r>
            <a:r>
              <a:rPr lang="en-GB" dirty="0" err="1">
                <a:solidFill>
                  <a:srgbClr val="002060"/>
                </a:solidFill>
              </a:rPr>
              <a:t>syntézu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regulačního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proteinu</a:t>
            </a:r>
            <a:r>
              <a:rPr lang="en-GB" dirty="0">
                <a:solidFill>
                  <a:srgbClr val="002060"/>
                </a:solidFill>
              </a:rPr>
              <a:t> WASP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WASP </a:t>
            </a:r>
            <a:r>
              <a:rPr lang="en-GB" dirty="0" err="1">
                <a:solidFill>
                  <a:srgbClr val="002060"/>
                </a:solidFill>
              </a:rPr>
              <a:t>hraje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klíčovou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úlohu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polymerizaci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aktinu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hematopoetických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buňkách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2060"/>
                </a:solidFill>
              </a:rPr>
              <a:t>To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k </a:t>
            </a:r>
            <a:r>
              <a:rPr lang="en-GB" dirty="0" err="1">
                <a:solidFill>
                  <a:srgbClr val="002060"/>
                </a:solidFill>
              </a:rPr>
              <a:t>poruchám</a:t>
            </a:r>
            <a:r>
              <a:rPr lang="en-GB" dirty="0">
                <a:solidFill>
                  <a:srgbClr val="002060"/>
                </a:solidFill>
              </a:rPr>
              <a:t> v </a:t>
            </a:r>
            <a:r>
              <a:rPr lang="en-GB" dirty="0" err="1">
                <a:solidFill>
                  <a:srgbClr val="002060"/>
                </a:solidFill>
              </a:rPr>
              <a:t>oblasti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Signalizace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Lokomoce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Formace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imunologických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spojů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002060"/>
                </a:solidFill>
              </a:rPr>
              <a:t>Důsledkem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těchto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poruch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jsou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dysfunkce</a:t>
            </a:r>
            <a:r>
              <a:rPr lang="en-GB" dirty="0">
                <a:solidFill>
                  <a:srgbClr val="002060"/>
                </a:solidFill>
              </a:rPr>
              <a:t> T a B </a:t>
            </a:r>
            <a:r>
              <a:rPr lang="en-GB" dirty="0" err="1">
                <a:solidFill>
                  <a:srgbClr val="002060"/>
                </a:solidFill>
              </a:rPr>
              <a:t>lymfocytů</a:t>
            </a:r>
            <a:r>
              <a:rPr lang="en-GB" dirty="0">
                <a:solidFill>
                  <a:srgbClr val="002060"/>
                </a:solidFill>
              </a:rPr>
              <a:t> a NK </a:t>
            </a:r>
            <a:r>
              <a:rPr lang="en-GB" dirty="0" err="1">
                <a:solidFill>
                  <a:srgbClr val="002060"/>
                </a:solidFill>
              </a:rPr>
              <a:t>buněk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3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b="1" dirty="0" err="1">
                <a:solidFill>
                  <a:srgbClr val="002060"/>
                </a:solidFill>
              </a:rPr>
              <a:t>Fyziologická</a:t>
            </a:r>
            <a:r>
              <a:rPr lang="en-GB" b="1" dirty="0">
                <a:solidFill>
                  <a:srgbClr val="002060"/>
                </a:solidFill>
              </a:rPr>
              <a:t> </a:t>
            </a:r>
            <a:endParaRPr lang="cs-CZ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3300" dirty="0">
                <a:solidFill>
                  <a:srgbClr val="002060"/>
                </a:solidFill>
              </a:rPr>
              <a:t> </a:t>
            </a:r>
            <a:r>
              <a:rPr lang="cs-CZ" sz="3300" dirty="0" smtClean="0">
                <a:solidFill>
                  <a:srgbClr val="002060"/>
                </a:solidFill>
              </a:rPr>
              <a:t>          o</a:t>
            </a:r>
            <a:r>
              <a:rPr lang="pt-BR" sz="3300" dirty="0" smtClean="0">
                <a:solidFill>
                  <a:srgbClr val="002060"/>
                </a:solidFill>
              </a:rPr>
              <a:t>bjevuje </a:t>
            </a:r>
            <a:r>
              <a:rPr lang="pt-BR" sz="3300" dirty="0">
                <a:solidFill>
                  <a:srgbClr val="002060"/>
                </a:solidFill>
              </a:rPr>
              <a:t>se koncem 6. měsíce </a:t>
            </a:r>
            <a:r>
              <a:rPr lang="pt-BR" sz="3300" dirty="0" smtClean="0">
                <a:solidFill>
                  <a:srgbClr val="002060"/>
                </a:solidFill>
              </a:rPr>
              <a:t>života</a:t>
            </a:r>
            <a:r>
              <a:rPr lang="cs-CZ" sz="3300" dirty="0" smtClean="0">
                <a:solidFill>
                  <a:srgbClr val="002060"/>
                </a:solidFill>
              </a:rPr>
              <a:t>.</a:t>
            </a:r>
            <a:r>
              <a:rPr lang="pt-BR" sz="3300" dirty="0" smtClean="0">
                <a:solidFill>
                  <a:srgbClr val="002060"/>
                </a:solidFill>
              </a:rPr>
              <a:t> </a:t>
            </a:r>
            <a:endParaRPr lang="pt-BR" sz="33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Přestávají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působit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ochranné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faktory</a:t>
            </a:r>
            <a:r>
              <a:rPr lang="en-GB" dirty="0">
                <a:solidFill>
                  <a:srgbClr val="002060"/>
                </a:solidFill>
              </a:rPr>
              <a:t> od </a:t>
            </a:r>
            <a:r>
              <a:rPr lang="en-GB" dirty="0" err="1">
                <a:solidFill>
                  <a:srgbClr val="002060"/>
                </a:solidFill>
              </a:rPr>
              <a:t>matky</a:t>
            </a:r>
            <a:r>
              <a:rPr lang="en-GB" dirty="0">
                <a:solidFill>
                  <a:srgbClr val="002060"/>
                </a:solidFill>
              </a:rPr>
              <a:t> a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dítě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ještě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nemá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plně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vyvinut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vlastní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imunitní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systém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r>
              <a:rPr lang="en-GB" b="1" dirty="0" err="1" smtClean="0">
                <a:solidFill>
                  <a:srgbClr val="002060"/>
                </a:solidFill>
              </a:rPr>
              <a:t>Patologická</a:t>
            </a:r>
            <a:r>
              <a:rPr lang="en-GB" b="1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           p</a:t>
            </a:r>
            <a:r>
              <a:rPr lang="en-GB" dirty="0" err="1" smtClean="0">
                <a:solidFill>
                  <a:srgbClr val="002060"/>
                </a:solidFill>
              </a:rPr>
              <a:t>řetrvávající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porucha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jedné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více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složek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imunitního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systému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podmíněná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geneticky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nebo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získaná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v </a:t>
            </a:r>
            <a:r>
              <a:rPr lang="en-GB" dirty="0" err="1">
                <a:solidFill>
                  <a:srgbClr val="002060"/>
                </a:solidFill>
              </a:rPr>
              <a:t>průběhu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života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err="1">
                <a:solidFill>
                  <a:srgbClr val="002060"/>
                </a:solidFill>
              </a:rPr>
              <a:t>která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vede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snížení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obranyschopnosti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 smtClean="0">
                <a:solidFill>
                  <a:srgbClr val="002060"/>
                </a:solidFill>
              </a:rPr>
              <a:t>organi</a:t>
            </a:r>
            <a:r>
              <a:rPr lang="cs-CZ" dirty="0" smtClean="0">
                <a:solidFill>
                  <a:srgbClr val="002060"/>
                </a:solidFill>
              </a:rPr>
              <a:t>s</a:t>
            </a:r>
            <a:r>
              <a:rPr lang="en-GB" dirty="0" smtClean="0">
                <a:solidFill>
                  <a:srgbClr val="002060"/>
                </a:solidFill>
              </a:rPr>
              <a:t>mu</a:t>
            </a:r>
            <a:r>
              <a:rPr lang="en-GB" dirty="0">
                <a:solidFill>
                  <a:srgbClr val="002060"/>
                </a:solidFill>
              </a:rPr>
              <a:t>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212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WAS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 smtClean="0">
                <a:solidFill>
                  <a:srgbClr val="002060"/>
                </a:solidFill>
              </a:rPr>
              <a:t>Různorodost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klinických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příznaků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související</a:t>
            </a:r>
            <a:r>
              <a:rPr lang="en-GB" dirty="0">
                <a:solidFill>
                  <a:srgbClr val="002060"/>
                </a:solidFill>
              </a:rPr>
              <a:t> s </a:t>
            </a:r>
            <a:r>
              <a:rPr lang="en-GB" dirty="0" err="1">
                <a:solidFill>
                  <a:srgbClr val="002060"/>
                </a:solidFill>
              </a:rPr>
              <a:t>typem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mutace</a:t>
            </a:r>
            <a:r>
              <a:rPr lang="en-GB" dirty="0">
                <a:solidFill>
                  <a:srgbClr val="002060"/>
                </a:solidFill>
              </a:rPr>
              <a:t> genu WASP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     J</a:t>
            </a:r>
            <a:r>
              <a:rPr lang="en-GB" dirty="0" err="1" smtClean="0">
                <a:solidFill>
                  <a:srgbClr val="002060"/>
                </a:solidFill>
              </a:rPr>
              <a:t>sou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známy</a:t>
            </a:r>
            <a:r>
              <a:rPr lang="en-GB" dirty="0">
                <a:solidFill>
                  <a:srgbClr val="002060"/>
                </a:solidFill>
              </a:rPr>
              <a:t> 3 </a:t>
            </a:r>
            <a:r>
              <a:rPr lang="en-GB" dirty="0" err="1">
                <a:solidFill>
                  <a:srgbClr val="002060"/>
                </a:solidFill>
              </a:rPr>
              <a:t>hlavní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fenotypy</a:t>
            </a:r>
            <a:r>
              <a:rPr lang="en-GB" dirty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Klasický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WAS </a:t>
            </a:r>
          </a:p>
          <a:p>
            <a:pPr marL="0" indent="0">
              <a:buNone/>
            </a:pPr>
            <a:r>
              <a:rPr lang="pl-PL" dirty="0">
                <a:solidFill>
                  <a:srgbClr val="002060"/>
                </a:solidFill>
              </a:rPr>
              <a:t>	</a:t>
            </a:r>
            <a:r>
              <a:rPr lang="pl-PL" dirty="0" smtClean="0">
                <a:solidFill>
                  <a:srgbClr val="002060"/>
                </a:solidFill>
              </a:rPr>
              <a:t>	Na </a:t>
            </a:r>
            <a:r>
              <a:rPr lang="pl-PL" dirty="0">
                <a:solidFill>
                  <a:srgbClr val="002060"/>
                </a:solidFill>
              </a:rPr>
              <a:t>chromozom X vázaná trombocytopenie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smtClean="0">
                <a:solidFill>
                  <a:srgbClr val="002060"/>
                </a:solidFill>
              </a:rPr>
              <a:t>Na </a:t>
            </a:r>
            <a:r>
              <a:rPr lang="en-GB" dirty="0" err="1">
                <a:solidFill>
                  <a:srgbClr val="002060"/>
                </a:solidFill>
              </a:rPr>
              <a:t>chromozom</a:t>
            </a:r>
            <a:r>
              <a:rPr lang="en-GB" dirty="0">
                <a:solidFill>
                  <a:srgbClr val="002060"/>
                </a:solidFill>
              </a:rPr>
              <a:t> X </a:t>
            </a:r>
            <a:r>
              <a:rPr lang="en-GB" dirty="0" err="1">
                <a:solidFill>
                  <a:srgbClr val="002060"/>
                </a:solidFill>
              </a:rPr>
              <a:t>vázaná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neutropenie</a:t>
            </a:r>
            <a:r>
              <a:rPr lang="en-GB" dirty="0">
                <a:solidFill>
                  <a:srgbClr val="002060"/>
                </a:solidFill>
              </a:rPr>
              <a:t> </a:t>
            </a:r>
            <a:endParaRPr lang="cs-CZ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•</a:t>
            </a:r>
            <a:r>
              <a:rPr lang="en-GB" dirty="0" err="1">
                <a:solidFill>
                  <a:srgbClr val="002060"/>
                </a:solidFill>
              </a:rPr>
              <a:t>Nejčastější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klinické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příznaky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002060"/>
                </a:solidFill>
              </a:rPr>
              <a:t>		</a:t>
            </a:r>
            <a:r>
              <a:rPr lang="en-GB" dirty="0" err="1" smtClean="0">
                <a:solidFill>
                  <a:srgbClr val="002060"/>
                </a:solidFill>
              </a:rPr>
              <a:t>Rekurentní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infekce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Ekzémy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2060"/>
                </a:solidFill>
              </a:rPr>
              <a:t>	</a:t>
            </a:r>
            <a:r>
              <a:rPr lang="cs-CZ" dirty="0" smtClean="0">
                <a:solidFill>
                  <a:srgbClr val="002060"/>
                </a:solidFill>
              </a:rPr>
              <a:t>	</a:t>
            </a:r>
            <a:r>
              <a:rPr lang="en-GB" dirty="0" err="1" smtClean="0">
                <a:solidFill>
                  <a:srgbClr val="002060"/>
                </a:solidFill>
              </a:rPr>
              <a:t>Zvýšené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riziko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rozvoje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autoimunitních</a:t>
            </a:r>
            <a:r>
              <a:rPr lang="en-GB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		             </a:t>
            </a:r>
            <a:r>
              <a:rPr lang="en-GB" dirty="0" err="1" smtClean="0">
                <a:solidFill>
                  <a:srgbClr val="002060"/>
                </a:solidFill>
              </a:rPr>
              <a:t>onemocnění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>
                <a:solidFill>
                  <a:srgbClr val="002060"/>
                </a:solidFill>
              </a:rPr>
              <a:t>a </a:t>
            </a:r>
            <a:r>
              <a:rPr lang="en-GB" dirty="0" err="1">
                <a:solidFill>
                  <a:srgbClr val="002060"/>
                </a:solidFill>
              </a:rPr>
              <a:t>malignit</a:t>
            </a:r>
            <a:r>
              <a:rPr lang="en-GB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88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WAS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052736"/>
            <a:ext cx="8532440" cy="5805264"/>
          </a:xfrm>
        </p:spPr>
        <p:txBody>
          <a:bodyPr>
            <a:normAutofit fontScale="40000" lnSpcReduction="20000"/>
          </a:bodyPr>
          <a:lstStyle/>
          <a:p>
            <a:r>
              <a:rPr lang="cs-CZ" sz="5100" b="1" dirty="0" smtClean="0">
                <a:solidFill>
                  <a:srgbClr val="002060"/>
                </a:solidFill>
              </a:rPr>
              <a:t>Diagnostika</a:t>
            </a:r>
          </a:p>
          <a:p>
            <a:pPr lvl="1"/>
            <a:r>
              <a:rPr lang="en-GB" sz="5100" dirty="0" smtClean="0">
                <a:solidFill>
                  <a:srgbClr val="002060"/>
                </a:solidFill>
              </a:rPr>
              <a:t>KO </a:t>
            </a:r>
            <a:r>
              <a:rPr lang="en-GB" sz="5100" dirty="0">
                <a:solidFill>
                  <a:srgbClr val="002060"/>
                </a:solidFill>
              </a:rPr>
              <a:t>+ </a:t>
            </a:r>
            <a:r>
              <a:rPr lang="en-GB" sz="5100" dirty="0" err="1">
                <a:solidFill>
                  <a:srgbClr val="002060"/>
                </a:solidFill>
              </a:rPr>
              <a:t>diferenciál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počet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lymfocytů</a:t>
            </a:r>
            <a:r>
              <a:rPr lang="en-GB" sz="5100" dirty="0">
                <a:solidFill>
                  <a:srgbClr val="002060"/>
                </a:solidFill>
              </a:rPr>
              <a:t> B </a:t>
            </a:r>
            <a:r>
              <a:rPr lang="en-GB" sz="5100" dirty="0" err="1">
                <a:solidFill>
                  <a:srgbClr val="002060"/>
                </a:solidFill>
              </a:rPr>
              <a:t>normální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výrazně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snížená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hladiny</a:t>
            </a:r>
            <a:r>
              <a:rPr lang="en-GB" sz="5100" dirty="0">
                <a:solidFill>
                  <a:srgbClr val="002060"/>
                </a:solidFill>
              </a:rPr>
              <a:t> IgM (IgA, </a:t>
            </a:r>
            <a:r>
              <a:rPr lang="en-GB" sz="5100" dirty="0" err="1">
                <a:solidFill>
                  <a:srgbClr val="002060"/>
                </a:solidFill>
              </a:rPr>
              <a:t>IgE</a:t>
            </a:r>
            <a:r>
              <a:rPr lang="en-GB" sz="5100" dirty="0">
                <a:solidFill>
                  <a:srgbClr val="002060"/>
                </a:solidFill>
              </a:rPr>
              <a:t> a IgG </a:t>
            </a:r>
            <a:r>
              <a:rPr lang="en-GB" sz="5100" dirty="0" err="1">
                <a:solidFill>
                  <a:srgbClr val="002060"/>
                </a:solidFill>
              </a:rPr>
              <a:t>obvykle</a:t>
            </a:r>
            <a:r>
              <a:rPr lang="en-GB" sz="5100" dirty="0">
                <a:solidFill>
                  <a:srgbClr val="002060"/>
                </a:solidFill>
              </a:rPr>
              <a:t> v </a:t>
            </a:r>
            <a:r>
              <a:rPr lang="en-GB" sz="5100" dirty="0" err="1">
                <a:solidFill>
                  <a:srgbClr val="002060"/>
                </a:solidFill>
              </a:rPr>
              <a:t>normě</a:t>
            </a:r>
            <a:r>
              <a:rPr lang="en-GB" sz="5100" dirty="0">
                <a:solidFill>
                  <a:srgbClr val="002060"/>
                </a:solidFill>
              </a:rPr>
              <a:t>),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průkaz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nepřítomnosti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proteinu</a:t>
            </a:r>
            <a:r>
              <a:rPr lang="en-GB" sz="5100" dirty="0">
                <a:solidFill>
                  <a:srgbClr val="002060"/>
                </a:solidFill>
              </a:rPr>
              <a:t> WAS </a:t>
            </a:r>
          </a:p>
          <a:p>
            <a:pPr lvl="1"/>
            <a:r>
              <a:rPr lang="en-GB" sz="5100" dirty="0" err="1" smtClean="0">
                <a:solidFill>
                  <a:srgbClr val="002060"/>
                </a:solidFill>
              </a:rPr>
              <a:t>průkaz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mutací</a:t>
            </a:r>
            <a:r>
              <a:rPr lang="en-GB" sz="5100" dirty="0">
                <a:solidFill>
                  <a:srgbClr val="002060"/>
                </a:solidFill>
              </a:rPr>
              <a:t> v genu WASP </a:t>
            </a:r>
            <a:endParaRPr lang="cs-CZ" sz="51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5100" dirty="0">
              <a:solidFill>
                <a:srgbClr val="002060"/>
              </a:solidFill>
            </a:endParaRPr>
          </a:p>
          <a:p>
            <a:r>
              <a:rPr lang="en-GB" sz="5100" b="1" dirty="0" err="1">
                <a:solidFill>
                  <a:srgbClr val="002060"/>
                </a:solidFill>
              </a:rPr>
              <a:t>Léčba</a:t>
            </a:r>
            <a:r>
              <a:rPr lang="en-GB" sz="5100" b="1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 smtClean="0">
                <a:solidFill>
                  <a:srgbClr val="002060"/>
                </a:solidFill>
              </a:rPr>
              <a:t>	- </a:t>
            </a:r>
            <a:r>
              <a:rPr lang="en-GB" sz="5100" dirty="0" err="1" smtClean="0">
                <a:solidFill>
                  <a:srgbClr val="002060"/>
                </a:solidFill>
              </a:rPr>
              <a:t>Podpůrná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Imunizace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Intravenózní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podání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gamaglobulinů</a:t>
            </a:r>
            <a:r>
              <a:rPr lang="en-GB" sz="5100" dirty="0">
                <a:solidFill>
                  <a:srgbClr val="002060"/>
                </a:solidFill>
              </a:rPr>
              <a:t>, </a:t>
            </a:r>
            <a:r>
              <a:rPr lang="en-GB" sz="5100" dirty="0" err="1">
                <a:solidFill>
                  <a:srgbClr val="002060"/>
                </a:solidFill>
              </a:rPr>
              <a:t>kortikosteroidů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Transfúze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Profylaktické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podání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antibiotik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Splenektomie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- </a:t>
            </a:r>
            <a:r>
              <a:rPr lang="en-GB" sz="5100" dirty="0" err="1" smtClean="0">
                <a:solidFill>
                  <a:srgbClr val="002060"/>
                </a:solidFill>
              </a:rPr>
              <a:t>Kurativní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endParaRPr lang="en-GB" sz="51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sz="5100" dirty="0">
                <a:solidFill>
                  <a:srgbClr val="002060"/>
                </a:solidFill>
              </a:rPr>
              <a:t>	</a:t>
            </a:r>
            <a:r>
              <a:rPr lang="cs-CZ" sz="5100" dirty="0" smtClean="0">
                <a:solidFill>
                  <a:srgbClr val="002060"/>
                </a:solidFill>
              </a:rPr>
              <a:t>	</a:t>
            </a:r>
            <a:r>
              <a:rPr lang="en-GB" sz="5100" dirty="0" err="1" smtClean="0">
                <a:solidFill>
                  <a:srgbClr val="002060"/>
                </a:solidFill>
              </a:rPr>
              <a:t>Transplantace</a:t>
            </a:r>
            <a:r>
              <a:rPr lang="en-GB" sz="5100" dirty="0" smtClean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kostní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  <a:r>
              <a:rPr lang="en-GB" sz="5100" dirty="0" err="1">
                <a:solidFill>
                  <a:srgbClr val="002060"/>
                </a:solidFill>
              </a:rPr>
              <a:t>dřeně</a:t>
            </a:r>
            <a:r>
              <a:rPr lang="en-GB" sz="5100" dirty="0">
                <a:solidFill>
                  <a:srgbClr val="002060"/>
                </a:solidFill>
              </a:rPr>
              <a:t> </a:t>
            </a:r>
          </a:p>
          <a:p>
            <a:endParaRPr lang="en-GB" dirty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317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DiGeorgův</a:t>
            </a:r>
            <a:r>
              <a:rPr lang="cs-CZ" altLang="en-US" dirty="0" smtClean="0">
                <a:solidFill>
                  <a:srgbClr val="C00000"/>
                </a:solidFill>
              </a:rPr>
              <a:t> syndrom – kvantitativní porucha T-lymfocytů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Embryonální porucha – narušení vývoje v oblasti 3. a 4. embryonálního oblouku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3. žaberní oblouk – absence nebo hypoplazie příštítných tělísek s následnou </a:t>
            </a:r>
            <a:r>
              <a:rPr lang="cs-CZ" altLang="en-US" dirty="0" err="1" smtClean="0">
                <a:solidFill>
                  <a:srgbClr val="002060"/>
                </a:solidFill>
              </a:rPr>
              <a:t>hypokalcémií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Abnormality v arteriálním oběhu, srdci, jícnu a čelistech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Porucha ve vývoji </a:t>
            </a:r>
            <a:r>
              <a:rPr lang="cs-CZ" altLang="en-US" dirty="0" err="1" smtClean="0">
                <a:solidFill>
                  <a:srgbClr val="002060"/>
                </a:solidFill>
              </a:rPr>
              <a:t>thymu</a:t>
            </a:r>
            <a:r>
              <a:rPr lang="cs-CZ" altLang="en-US" dirty="0" smtClean="0">
                <a:solidFill>
                  <a:srgbClr val="002060"/>
                </a:solidFill>
              </a:rPr>
              <a:t> – snížené zastoupení T-lymfocytů, může vést k </a:t>
            </a:r>
            <a:r>
              <a:rPr lang="cs-CZ" altLang="en-US" dirty="0" err="1" smtClean="0">
                <a:solidFill>
                  <a:srgbClr val="002060"/>
                </a:solidFill>
              </a:rPr>
              <a:t>dysregulaci</a:t>
            </a:r>
            <a:r>
              <a:rPr lang="cs-CZ" altLang="en-US" dirty="0" smtClean="0">
                <a:solidFill>
                  <a:srgbClr val="002060"/>
                </a:solidFill>
              </a:rPr>
              <a:t>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Incidence 1:3 000 narozených dětí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Syndrom delece chromosomu 22q11.2</a:t>
            </a:r>
          </a:p>
          <a:p>
            <a:endParaRPr lang="cs-CZ" altLang="en-US" dirty="0" smtClean="0"/>
          </a:p>
          <a:p>
            <a:endParaRPr lang="cs-CZ" altLang="en-US" dirty="0" smtClean="0">
              <a:solidFill>
                <a:srgbClr val="FFFE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5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solidFill>
                  <a:srgbClr val="C00000"/>
                </a:solidFill>
              </a:rPr>
              <a:t>DiGeorgův</a:t>
            </a:r>
            <a:r>
              <a:rPr lang="cs-CZ" altLang="en-US" dirty="0">
                <a:solidFill>
                  <a:srgbClr val="C00000"/>
                </a:solidFill>
              </a:rPr>
              <a:t> </a:t>
            </a:r>
            <a:r>
              <a:rPr lang="cs-CZ" altLang="en-US" dirty="0" smtClean="0">
                <a:solidFill>
                  <a:srgbClr val="C00000"/>
                </a:solidFill>
              </a:rPr>
              <a:t>syndrom - klinika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Obvyklé syndromy: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Srdeční vady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Obličejový </a:t>
            </a:r>
            <a:r>
              <a:rPr lang="cs-CZ" dirty="0" err="1" smtClean="0">
                <a:solidFill>
                  <a:srgbClr val="002060"/>
                </a:solidFill>
              </a:rPr>
              <a:t>dysmorfismus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Těžká kombinovaná imunodeficience – nutná zvýšená opatrnost při aplikaci živých vakcín</a:t>
            </a:r>
          </a:p>
          <a:p>
            <a:pPr lvl="1"/>
            <a:r>
              <a:rPr lang="cs-CZ" dirty="0" err="1" smtClean="0">
                <a:solidFill>
                  <a:srgbClr val="002060"/>
                </a:solidFill>
              </a:rPr>
              <a:t>Hypokalcémie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>
                <a:solidFill>
                  <a:srgbClr val="C00000"/>
                </a:solidFill>
              </a:rPr>
              <a:t>DiGeorgův</a:t>
            </a:r>
            <a:r>
              <a:rPr lang="cs-CZ" altLang="en-US" dirty="0">
                <a:solidFill>
                  <a:srgbClr val="C00000"/>
                </a:solidFill>
              </a:rPr>
              <a:t> syndrom - </a:t>
            </a:r>
            <a:r>
              <a:rPr lang="cs-CZ" altLang="en-US" dirty="0" smtClean="0">
                <a:solidFill>
                  <a:srgbClr val="C00000"/>
                </a:solidFill>
              </a:rPr>
              <a:t>léčba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Chirurgické řešení srdečních komplikací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Chemoprofylaxe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Allogenická</a:t>
            </a:r>
            <a:r>
              <a:rPr lang="cs-CZ" dirty="0" smtClean="0">
                <a:solidFill>
                  <a:srgbClr val="002060"/>
                </a:solidFill>
              </a:rPr>
              <a:t> transplantace </a:t>
            </a:r>
            <a:r>
              <a:rPr lang="cs-CZ" dirty="0" err="1" smtClean="0">
                <a:solidFill>
                  <a:srgbClr val="002060"/>
                </a:solidFill>
              </a:rPr>
              <a:t>thymu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Úspěšná u dětí s „kompletním </a:t>
            </a:r>
            <a:r>
              <a:rPr lang="cs-CZ" dirty="0" err="1" smtClean="0">
                <a:solidFill>
                  <a:srgbClr val="002060"/>
                </a:solidFill>
              </a:rPr>
              <a:t>Digeorgeho</a:t>
            </a:r>
            <a:r>
              <a:rPr lang="cs-CZ" dirty="0" smtClean="0">
                <a:solidFill>
                  <a:srgbClr val="002060"/>
                </a:solidFill>
              </a:rPr>
              <a:t> syndromem“ před rozvinutím infekcí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Vede ke stabilní </a:t>
            </a:r>
            <a:r>
              <a:rPr lang="cs-CZ" dirty="0" err="1" smtClean="0">
                <a:solidFill>
                  <a:srgbClr val="002060"/>
                </a:solidFill>
              </a:rPr>
              <a:t>imunorekonstituci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19475"/>
            <a:ext cx="9525" cy="1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01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Syndrom </a:t>
            </a:r>
            <a:r>
              <a:rPr lang="cs-CZ" altLang="en-US" dirty="0" smtClean="0">
                <a:solidFill>
                  <a:srgbClr val="C00000"/>
                </a:solidFill>
              </a:rPr>
              <a:t>Di George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2629272"/>
          </a:xfrm>
        </p:spPr>
      </p:pic>
      <p:pic>
        <p:nvPicPr>
          <p:cNvPr id="225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2629272"/>
          </a:xfrm>
        </p:spPr>
      </p:pic>
      <p:pic>
        <p:nvPicPr>
          <p:cNvPr id="22533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2819400"/>
          </a:xfrm>
        </p:spPr>
      </p:pic>
      <p:pic>
        <p:nvPicPr>
          <p:cNvPr id="22534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2819400"/>
          </a:xfrm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3048000" y="1295400"/>
            <a:ext cx="29718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rgbClr val="66FF33"/>
                </a:solidFill>
              </a:rPr>
              <a:t>   </a:t>
            </a: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T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40 (58-85)%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22 (30-60)%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4 (15-35)%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22 (7-23) %</a:t>
            </a:r>
          </a:p>
          <a:p>
            <a:pPr algn="ctr"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 algn="ctr"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 : 36 (6-20)%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9812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4%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620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22%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781800" y="4495800"/>
            <a:ext cx="685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36%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22098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1534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7934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Poruchy tvorby protilátek – humorální imunodeficience</a:t>
            </a: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endParaRPr lang="cs-CZ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Projevují se především komplikovanými </a:t>
            </a:r>
            <a:br>
              <a:rPr lang="cs-CZ" dirty="0" smtClean="0">
                <a:solidFill>
                  <a:srgbClr val="002060"/>
                </a:solidFill>
              </a:rPr>
            </a:br>
            <a:r>
              <a:rPr lang="cs-CZ" dirty="0" smtClean="0">
                <a:solidFill>
                  <a:srgbClr val="002060"/>
                </a:solidFill>
              </a:rPr>
              <a:t>a častými infekcemi dýchacích cest.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Mohou se objevit i meningitidy nebo průjmy.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Kauzálním agens většiny infekcí jsou opouzdřené baktérie (</a:t>
            </a:r>
            <a:r>
              <a:rPr lang="cs-CZ" dirty="0" err="1" smtClean="0">
                <a:solidFill>
                  <a:srgbClr val="002060"/>
                </a:solidFill>
              </a:rPr>
              <a:t>Haemophilus</a:t>
            </a:r>
            <a:r>
              <a:rPr lang="cs-CZ" dirty="0" smtClean="0">
                <a:solidFill>
                  <a:srgbClr val="002060"/>
                </a:solidFill>
              </a:rPr>
              <a:t>, Pneumokok..). 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Není zvýšená náchylnost k virovým infekcím.</a:t>
            </a:r>
          </a:p>
          <a:p>
            <a:r>
              <a:rPr lang="cs-CZ" altLang="en-US" dirty="0">
                <a:solidFill>
                  <a:srgbClr val="002060"/>
                </a:solidFill>
              </a:rPr>
              <a:t>Nástup příznaků po vymizení mateřských protilátek. Ale: nejčastější primární humorální imunodeficit -CVID se může manifestovat v kterémkoliv věku pacienta! </a:t>
            </a:r>
            <a:endParaRPr lang="en-US" altLang="en-US" dirty="0">
              <a:solidFill>
                <a:srgbClr val="002060"/>
              </a:solidFill>
            </a:endParaRPr>
          </a:p>
          <a:p>
            <a:pPr eaLnBrk="1" hangingPunct="1"/>
            <a:endParaRPr lang="cs-CZ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3857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cs-CZ" altLang="en-US" dirty="0" smtClean="0">
                <a:solidFill>
                  <a:srgbClr val="C00000"/>
                </a:solidFill>
              </a:rPr>
              <a:t>Typy protilátkových imunodeficiencí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205038"/>
            <a:ext cx="8059737" cy="4114800"/>
          </a:xfrm>
        </p:spPr>
        <p:txBody>
          <a:bodyPr/>
          <a:lstStyle/>
          <a:p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“Čisté“ protilátkové imunodeficience: X-vázaná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agamaglobulinémie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(X-LA), deficit 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μ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řetězce,deficit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molkuly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Ig</a:t>
            </a:r>
            <a:r>
              <a:rPr lang="el-GR" altLang="en-US" sz="2800" dirty="0" smtClean="0">
                <a:solidFill>
                  <a:srgbClr val="002060"/>
                </a:solidFill>
                <a:latin typeface="+mj-lt"/>
              </a:rPr>
              <a:t>α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, BLNK, l5…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Protilátkové imunodeficience doprovázené různým stupněm </a:t>
            </a:r>
            <a:r>
              <a:rPr lang="cs-CZ" altLang="en-US" sz="2800" dirty="0" err="1" smtClean="0">
                <a:solidFill>
                  <a:srgbClr val="002060"/>
                </a:solidFill>
                <a:latin typeface="+mj-lt"/>
              </a:rPr>
              <a:t>dysregulace</a:t>
            </a:r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 T-lymfocytů – CVID.</a:t>
            </a:r>
          </a:p>
          <a:p>
            <a:pPr eaLnBrk="1" hangingPunct="1"/>
            <a:r>
              <a:rPr lang="cs-CZ" altLang="en-US" sz="2800" dirty="0" smtClean="0">
                <a:solidFill>
                  <a:srgbClr val="002060"/>
                </a:solidFill>
                <a:latin typeface="+mj-lt"/>
              </a:rPr>
              <a:t>Kombinované imunodeficience, kde klinicky převažuje manifestace T-lymfocytární deficience – (S)CID.  </a:t>
            </a:r>
          </a:p>
          <a:p>
            <a:pPr eaLnBrk="1" hangingPunct="1"/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071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Nejčastější tyty </a:t>
            </a:r>
            <a:r>
              <a:rPr lang="cs-CZ" altLang="en-US" dirty="0" err="1" smtClean="0">
                <a:solidFill>
                  <a:srgbClr val="C00000"/>
                </a:solidFill>
              </a:rPr>
              <a:t>přimárních</a:t>
            </a:r>
            <a:r>
              <a:rPr lang="cs-CZ" altLang="en-US" dirty="0" smtClean="0">
                <a:solidFill>
                  <a:srgbClr val="C00000"/>
                </a:solidFill>
              </a:rPr>
              <a:t> humorálních imunodeficiencí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755650" y="1600200"/>
            <a:ext cx="8208963" cy="4530725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None/>
            </a:pPr>
            <a:endParaRPr lang="cs-CZ" altLang="en-US" dirty="0" smtClean="0"/>
          </a:p>
          <a:p>
            <a:r>
              <a:rPr lang="cs-CZ" altLang="en-US" dirty="0" smtClean="0">
                <a:solidFill>
                  <a:srgbClr val="002060"/>
                </a:solidFill>
              </a:rPr>
              <a:t>Selektivní deficit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Přechodná </a:t>
            </a:r>
            <a:r>
              <a:rPr lang="cs-CZ" altLang="en-US" dirty="0" err="1" smtClean="0">
                <a:solidFill>
                  <a:srgbClr val="002060"/>
                </a:solidFill>
              </a:rPr>
              <a:t>hypogamaglobulinémie</a:t>
            </a:r>
            <a:r>
              <a:rPr lang="cs-CZ" altLang="en-US" dirty="0" smtClean="0">
                <a:solidFill>
                  <a:srgbClr val="002060"/>
                </a:solidFill>
              </a:rPr>
              <a:t> kojenců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Běžná </a:t>
            </a:r>
            <a:r>
              <a:rPr lang="cs-CZ" altLang="en-US" dirty="0" err="1" smtClean="0">
                <a:solidFill>
                  <a:srgbClr val="002060"/>
                </a:solidFill>
              </a:rPr>
              <a:t>varibilní</a:t>
            </a:r>
            <a:r>
              <a:rPr lang="cs-CZ" altLang="en-US" dirty="0" smtClean="0">
                <a:solidFill>
                  <a:srgbClr val="002060"/>
                </a:solidFill>
              </a:rPr>
              <a:t> imunodeficience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X-</a:t>
            </a:r>
            <a:r>
              <a:rPr lang="cs-CZ" altLang="en-US" dirty="0" err="1" smtClean="0">
                <a:solidFill>
                  <a:srgbClr val="002060"/>
                </a:solidFill>
              </a:rPr>
              <a:t>vázananá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agamaglobulinémie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err="1" smtClean="0">
                <a:solidFill>
                  <a:srgbClr val="002060"/>
                </a:solidFill>
              </a:rPr>
              <a:t>Goodův</a:t>
            </a:r>
            <a:r>
              <a:rPr lang="cs-CZ" altLang="en-US" dirty="0" smtClean="0">
                <a:solidFill>
                  <a:srgbClr val="002060"/>
                </a:solidFill>
              </a:rPr>
              <a:t> syndrom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Recesivně dědičné vrozené </a:t>
            </a:r>
            <a:r>
              <a:rPr lang="cs-CZ" altLang="en-US" dirty="0" err="1" smtClean="0">
                <a:solidFill>
                  <a:srgbClr val="002060"/>
                </a:solidFill>
              </a:rPr>
              <a:t>agamaglobulinémie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„Hyper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syndromy“</a:t>
            </a:r>
          </a:p>
          <a:p>
            <a:endParaRPr lang="cs-CZ" altLang="en-US" dirty="0" smtClean="0"/>
          </a:p>
          <a:p>
            <a:endParaRPr lang="cs-CZ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523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381000"/>
            <a:ext cx="8872537" cy="1176338"/>
          </a:xfrm>
        </p:spPr>
        <p:txBody>
          <a:bodyPr/>
          <a:lstStyle/>
          <a:p>
            <a:pPr eaLnBrk="1" hangingPunct="1"/>
            <a:r>
              <a:rPr lang="cs-CZ" sz="3200" dirty="0" smtClean="0">
                <a:solidFill>
                  <a:srgbClr val="C00000"/>
                </a:solidFill>
              </a:rPr>
              <a:t>X-vázaná (</a:t>
            </a:r>
            <a:r>
              <a:rPr lang="cs-CZ" sz="3200" dirty="0" err="1" smtClean="0">
                <a:solidFill>
                  <a:srgbClr val="C00000"/>
                </a:solidFill>
              </a:rPr>
              <a:t>Brutonova</a:t>
            </a:r>
            <a:r>
              <a:rPr lang="cs-CZ" sz="3200" dirty="0" smtClean="0">
                <a:solidFill>
                  <a:srgbClr val="C00000"/>
                </a:solidFill>
              </a:rPr>
              <a:t>) </a:t>
            </a:r>
            <a:r>
              <a:rPr lang="cs-CZ" sz="3200" dirty="0" err="1" smtClean="0">
                <a:solidFill>
                  <a:srgbClr val="C00000"/>
                </a:solidFill>
              </a:rPr>
              <a:t>agamaglobulinémie</a:t>
            </a:r>
            <a:endParaRPr lang="cs-CZ" sz="3200" dirty="0" smtClean="0">
              <a:solidFill>
                <a:srgbClr val="C0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628775"/>
            <a:ext cx="8397875" cy="39243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Opakované a závažné infekce zejména respiračního traktu - otitidy, bronchitidy, pneumonie.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Příčinou infekcí jsou zejména opouzdřené baktérie.</a:t>
            </a:r>
          </a:p>
          <a:p>
            <a:r>
              <a:rPr lang="cs-CZ" altLang="en-US" sz="2400" dirty="0">
                <a:solidFill>
                  <a:srgbClr val="002060"/>
                </a:solidFill>
              </a:rPr>
              <a:t>Někdy anamnéza začíná meningitidou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Manifestace začíná obvykle mezi 4-12 měsícem.</a:t>
            </a:r>
          </a:p>
          <a:p>
            <a:r>
              <a:rPr lang="cs-CZ" altLang="en-US" sz="2400" dirty="0">
                <a:solidFill>
                  <a:srgbClr val="002060"/>
                </a:solidFill>
              </a:rPr>
              <a:t>Asi u 1/5 nemocných se první klinické příznaky objevují až ve věku  3-5 let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  <a:endParaRPr lang="cs-CZ" sz="2400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Důležitý je anamnestický údaj o časných úmrtích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v rodině  ukazující na možnou X-vázanou dědičnost.</a:t>
            </a:r>
          </a:p>
          <a:p>
            <a:pPr eaLnBrk="1" hangingPunct="1"/>
            <a:r>
              <a:rPr lang="cs-CZ" sz="2400" dirty="0" smtClean="0">
                <a:solidFill>
                  <a:srgbClr val="002060"/>
                </a:solidFill>
              </a:rPr>
              <a:t>Laboratorně nacházíme  obvykle velmi nízké hladiny všech imunoglobulinových tříd a nepřítomnost </a:t>
            </a:r>
            <a:br>
              <a:rPr lang="cs-CZ" sz="2400" dirty="0" smtClean="0">
                <a:solidFill>
                  <a:srgbClr val="002060"/>
                </a:solidFill>
              </a:rPr>
            </a:br>
            <a:r>
              <a:rPr lang="cs-CZ" sz="2400" dirty="0" smtClean="0">
                <a:solidFill>
                  <a:srgbClr val="002060"/>
                </a:solidFill>
              </a:rPr>
              <a:t>B-lymfocytů.</a:t>
            </a:r>
          </a:p>
        </p:txBody>
      </p:sp>
    </p:spTree>
    <p:extLst>
      <p:ext uri="{BB962C8B-B14F-4D97-AF65-F5344CB8AC3E}">
        <p14:creationId xmlns:p14="http://schemas.microsoft.com/office/powerpoint/2010/main" val="1403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028614" y="3500438"/>
            <a:ext cx="5585247" cy="250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Zvýšená vnímavost k infekčním agens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Náchylnost k maligním procesům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>
                <a:solidFill>
                  <a:srgbClr val="002060"/>
                </a:solidFill>
                <a:latin typeface="+mj-lt"/>
              </a:rPr>
              <a:t>Autoimunitní projevy </a:t>
            </a:r>
          </a:p>
          <a:p>
            <a:pPr eaLnBrk="0" hangingPunct="0">
              <a:lnSpc>
                <a:spcPct val="80000"/>
              </a:lnSpc>
            </a:pPr>
            <a:endParaRPr lang="cs-CZ" sz="2800" dirty="0">
              <a:solidFill>
                <a:srgbClr val="002060"/>
              </a:solidFill>
              <a:latin typeface="+mj-lt"/>
            </a:endParaRPr>
          </a:p>
          <a:p>
            <a:pPr eaLnBrk="0" hangingPunct="0">
              <a:lnSpc>
                <a:spcPct val="80000"/>
              </a:lnSpc>
            </a:pPr>
            <a:r>
              <a:rPr lang="cs-CZ" sz="2800" dirty="0" err="1">
                <a:solidFill>
                  <a:srgbClr val="002060"/>
                </a:solidFill>
                <a:latin typeface="+mj-lt"/>
              </a:rPr>
              <a:t>Dysregulace</a:t>
            </a:r>
            <a:r>
              <a:rPr lang="cs-CZ" sz="2800" dirty="0">
                <a:solidFill>
                  <a:srgbClr val="002060"/>
                </a:solidFill>
                <a:latin typeface="+mj-lt"/>
              </a:rPr>
              <a:t> imunitního systému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381000"/>
            <a:ext cx="8207375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cs-CZ" sz="4400" dirty="0" smtClean="0">
                <a:solidFill>
                  <a:srgbClr val="C00000"/>
                </a:solidFill>
              </a:rPr>
              <a:t>Imunodeficience</a:t>
            </a:r>
            <a:r>
              <a:rPr lang="cs-CZ" sz="4400" dirty="0" smtClean="0">
                <a:solidFill>
                  <a:srgbClr val="800000"/>
                </a:solidFill>
              </a:rPr>
              <a:t> </a:t>
            </a:r>
            <a:r>
              <a:rPr lang="cs-CZ" sz="4400" dirty="0">
                <a:solidFill>
                  <a:srgbClr val="800000"/>
                </a:solidFill>
              </a:rPr>
              <a:t/>
            </a:r>
            <a:br>
              <a:rPr lang="cs-CZ" sz="4400" dirty="0">
                <a:solidFill>
                  <a:srgbClr val="800000"/>
                </a:solidFill>
              </a:rPr>
            </a:br>
            <a:endParaRPr lang="cs-CZ" sz="2400" dirty="0">
              <a:solidFill>
                <a:srgbClr val="80000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028614" y="1788621"/>
            <a:ext cx="168212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Primární </a:t>
            </a:r>
          </a:p>
          <a:p>
            <a:pPr algn="ctr"/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(vrozené)</a:t>
            </a:r>
            <a:endParaRPr lang="cs-CZ" sz="30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716016" y="1773238"/>
            <a:ext cx="20731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Sekundární </a:t>
            </a:r>
          </a:p>
          <a:p>
            <a:r>
              <a:rPr lang="cs-CZ" sz="3000" b="1" dirty="0" smtClean="0">
                <a:solidFill>
                  <a:srgbClr val="002060"/>
                </a:solidFill>
                <a:latin typeface="+mj-lt"/>
              </a:rPr>
              <a:t>  (získané)</a:t>
            </a:r>
            <a:endParaRPr lang="cs-CZ" sz="3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9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X-vázaná </a:t>
            </a:r>
            <a:r>
              <a:rPr lang="cs-CZ" altLang="en-US" dirty="0" err="1" smtClean="0">
                <a:solidFill>
                  <a:srgbClr val="C00000"/>
                </a:solidFill>
              </a:rPr>
              <a:t>agamaglobulinémie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47800"/>
            <a:ext cx="7586663" cy="4181475"/>
          </a:xfrm>
        </p:spPr>
        <p:txBody>
          <a:bodyPr>
            <a:normAutofit fontScale="92500" lnSpcReduction="10000"/>
          </a:bodyPr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Velmi nízké hladiny všech izotypů imunoglobulinů.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V periferní krvi méně než 1% B-lymfocytů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Objevují se pacienti s “</a:t>
            </a:r>
            <a:r>
              <a:rPr lang="cs-CZ" altLang="en-US" dirty="0" err="1" smtClean="0">
                <a:solidFill>
                  <a:srgbClr val="002060"/>
                </a:solidFill>
              </a:rPr>
              <a:t>leaky</a:t>
            </a:r>
            <a:r>
              <a:rPr lang="cs-CZ" altLang="en-US" dirty="0" smtClean="0">
                <a:solidFill>
                  <a:srgbClr val="002060"/>
                </a:solidFill>
              </a:rPr>
              <a:t>“ fenotypem </a:t>
            </a:r>
            <a:br>
              <a:rPr lang="cs-CZ" altLang="en-US" dirty="0" smtClean="0">
                <a:solidFill>
                  <a:srgbClr val="002060"/>
                </a:solidFill>
              </a:rPr>
            </a:br>
            <a:r>
              <a:rPr lang="cs-CZ" altLang="en-US" dirty="0" smtClean="0">
                <a:solidFill>
                  <a:srgbClr val="002060"/>
                </a:solidFill>
              </a:rPr>
              <a:t>u nichž mohou být přítomny až normální hladiny imunoglobulinů i počty B-lymfocytů.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U 1/4 nemocných bývá v době  stanovení diagnózy přítomna </a:t>
            </a:r>
            <a:r>
              <a:rPr lang="cs-CZ" altLang="en-US" dirty="0" err="1" smtClean="0">
                <a:solidFill>
                  <a:srgbClr val="002060"/>
                </a:solidFill>
              </a:rPr>
              <a:t>granulocytopenie</a:t>
            </a:r>
            <a:r>
              <a:rPr lang="cs-CZ" altLang="en-US" dirty="0" smtClean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3440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X-vázaná </a:t>
            </a:r>
            <a:r>
              <a:rPr lang="cs-CZ" altLang="en-US" dirty="0" err="1" smtClean="0">
                <a:solidFill>
                  <a:srgbClr val="C00000"/>
                </a:solidFill>
              </a:rPr>
              <a:t>agamaglobulinemie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88840"/>
            <a:ext cx="7772400" cy="4327525"/>
          </a:xfrm>
        </p:spPr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Mutace v genu kódující </a:t>
            </a:r>
            <a:r>
              <a:rPr lang="cs-CZ" altLang="en-US" dirty="0" err="1" smtClean="0">
                <a:solidFill>
                  <a:srgbClr val="002060"/>
                </a:solidFill>
              </a:rPr>
              <a:t>Brutonovu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  <a:r>
              <a:rPr lang="cs-CZ" altLang="en-US" dirty="0" err="1" smtClean="0">
                <a:solidFill>
                  <a:srgbClr val="002060"/>
                </a:solidFill>
              </a:rPr>
              <a:t>tyrosinkinázu</a:t>
            </a:r>
            <a:r>
              <a:rPr lang="cs-CZ" altLang="en-US" dirty="0" smtClean="0">
                <a:solidFill>
                  <a:srgbClr val="002060"/>
                </a:solidFill>
              </a:rPr>
              <a:t> – důležitá pro diferenciaci         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Ženy přenašečky, manifestace u mužů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Dochází k zastavení vývoje B lymfocytů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Nepřítomnost B lymfocytů v krevním řečišti</a:t>
            </a:r>
          </a:p>
        </p:txBody>
      </p:sp>
    </p:spTree>
    <p:extLst>
      <p:ext uri="{BB962C8B-B14F-4D97-AF65-F5344CB8AC3E}">
        <p14:creationId xmlns:p14="http://schemas.microsoft.com/office/powerpoint/2010/main" val="39354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cs-CZ" altLang="en-US" sz="4000" dirty="0" smtClean="0">
                <a:solidFill>
                  <a:srgbClr val="C00000"/>
                </a:solidFill>
              </a:rPr>
              <a:t>X-vázáná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agamaglobulinemie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pic>
        <p:nvPicPr>
          <p:cNvPr id="2457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47800"/>
            <a:ext cx="3200400" cy="1981200"/>
          </a:xfrm>
        </p:spPr>
      </p:pic>
      <p:pic>
        <p:nvPicPr>
          <p:cNvPr id="2458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447800"/>
            <a:ext cx="3200400" cy="1981200"/>
          </a:xfrm>
        </p:spPr>
      </p:pic>
      <p:pic>
        <p:nvPicPr>
          <p:cNvPr id="24581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38600"/>
            <a:ext cx="3200400" cy="1981200"/>
          </a:xfrm>
        </p:spPr>
      </p:pic>
      <p:pic>
        <p:nvPicPr>
          <p:cNvPr id="24582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038600"/>
            <a:ext cx="3200400" cy="1981200"/>
          </a:xfrm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3124200" y="1295400"/>
            <a:ext cx="2971800" cy="542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E9EFF"/>
                    </a:gs>
                    <a:gs pos="39999">
                      <a:srgbClr val="85C2FF"/>
                    </a:gs>
                    <a:gs pos="70000">
                      <a:srgbClr val="C4D6EB"/>
                    </a:gs>
                    <a:gs pos="100000">
                      <a:srgbClr val="FFEBFA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T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    :  59 (58-85)%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CD3+ 4+:  41 (30-60)%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CD3+ 8+:  15 (15-35)%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 B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CD19+   :   0 (7-23) %</a:t>
            </a: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chemeClr val="tx1"/>
              </a:solidFill>
              <a:latin typeface="Immunology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  NK LYMFOCYTY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cs-CZ" altLang="en-US" sz="2000" dirty="0">
                <a:solidFill>
                  <a:schemeClr val="tx1"/>
                </a:solidFill>
                <a:latin typeface="Immunology" pitchFamily="2" charset="0"/>
              </a:rPr>
              <a:t>CD16,56+: 34 (6-20)%</a:t>
            </a:r>
            <a:endParaRPr lang="cs-CZ" altLang="en-US" sz="20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cs-CZ" altLang="en-US" sz="2000" dirty="0">
              <a:solidFill>
                <a:srgbClr val="003300"/>
              </a:solidFill>
              <a:latin typeface="Immunology" pitchFamily="2" charset="0"/>
            </a:endParaRPr>
          </a:p>
          <a:p>
            <a:pPr>
              <a:spcBef>
                <a:spcPct val="50000"/>
              </a:spcBef>
            </a:pPr>
            <a:endParaRPr lang="cs-CZ" altLang="en-US" sz="2000" dirty="0">
              <a:solidFill>
                <a:srgbClr val="00FF00"/>
              </a:solidFill>
              <a:latin typeface="Immunology" pitchFamily="2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9050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41%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8229600" y="1905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15%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0%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705600" y="44958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34%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2362200" y="5334000"/>
            <a:ext cx="533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05800" y="533400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59%</a:t>
            </a:r>
          </a:p>
        </p:txBody>
      </p:sp>
    </p:spTree>
    <p:extLst>
      <p:ext uri="{BB962C8B-B14F-4D97-AF65-F5344CB8AC3E}">
        <p14:creationId xmlns:p14="http://schemas.microsoft.com/office/powerpoint/2010/main" val="38885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Selektivní deficit </a:t>
            </a:r>
            <a:r>
              <a:rPr lang="cs-CZ" altLang="en-US" dirty="0" err="1" smtClean="0">
                <a:solidFill>
                  <a:srgbClr val="C00000"/>
                </a:solidFill>
              </a:rPr>
              <a:t>IgA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340768"/>
            <a:ext cx="7920880" cy="5117579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Definován jako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&lt;0.07 g/l (normální hladiny jsou 0.8-3.6 g/l).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Podle definice by diagnóza měla být stanovena až ve věku 4 let!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Hladiny jsou obvykle stacionární, nedochází ke „zlepšením“.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Prevalence v naší populaci 1:400 osob.</a:t>
            </a:r>
          </a:p>
          <a:p>
            <a:pPr>
              <a:lnSpc>
                <a:spcPct val="70000"/>
              </a:lnSpc>
            </a:pPr>
            <a:r>
              <a:rPr lang="cs-CZ" sz="2800" dirty="0" smtClean="0">
                <a:solidFill>
                  <a:srgbClr val="002060"/>
                </a:solidFill>
              </a:rPr>
              <a:t>Klinickou </a:t>
            </a:r>
            <a:r>
              <a:rPr lang="cs-CZ" sz="2800" dirty="0">
                <a:solidFill>
                  <a:srgbClr val="002060"/>
                </a:solidFill>
              </a:rPr>
              <a:t>manifestací je nejčastěji zvýšená náchylnost k banálním respiračním infekcím, hlavně v předškolním věku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  <a:endParaRPr lang="cs-CZ" alt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70000"/>
              </a:lnSpc>
            </a:pPr>
            <a:r>
              <a:rPr lang="cs-CZ" altLang="en-US" sz="2800" dirty="0">
                <a:solidFill>
                  <a:srgbClr val="002060"/>
                </a:solidFill>
              </a:rPr>
              <a:t>Většina </a:t>
            </a:r>
            <a:r>
              <a:rPr lang="cs-CZ" altLang="en-US" sz="2800" dirty="0" err="1">
                <a:solidFill>
                  <a:srgbClr val="002060"/>
                </a:solidFill>
              </a:rPr>
              <a:t>IgA</a:t>
            </a:r>
            <a:r>
              <a:rPr lang="cs-CZ" altLang="en-US" sz="2800" dirty="0">
                <a:solidFill>
                  <a:srgbClr val="002060"/>
                </a:solidFill>
              </a:rPr>
              <a:t> deficitních osob je zcela bez klinických obtíží.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Je prokázán zvýšený výskyt autoimunitních chorob, snad i alergií.</a:t>
            </a:r>
          </a:p>
          <a:p>
            <a:pPr>
              <a:lnSpc>
                <a:spcPct val="7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Pozor na výskyt anti-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 protilátek!</a:t>
            </a:r>
          </a:p>
          <a:p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8288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 smtClean="0">
                <a:solidFill>
                  <a:srgbClr val="C00000"/>
                </a:solidFill>
              </a:rPr>
              <a:t>Goodův</a:t>
            </a:r>
            <a:r>
              <a:rPr lang="cs-CZ" altLang="en-US" dirty="0" smtClean="0">
                <a:solidFill>
                  <a:srgbClr val="C00000"/>
                </a:solidFill>
              </a:rPr>
              <a:t> syndrom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err="1" smtClean="0">
                <a:solidFill>
                  <a:srgbClr val="002060"/>
                </a:solidFill>
              </a:rPr>
              <a:t>Hypogamaglobulineméme</a:t>
            </a:r>
            <a:r>
              <a:rPr lang="cs-CZ" altLang="en-US" dirty="0" smtClean="0">
                <a:solidFill>
                  <a:srgbClr val="002060"/>
                </a:solidFill>
              </a:rPr>
              <a:t> spojená </a:t>
            </a:r>
            <a:br>
              <a:rPr lang="cs-CZ" altLang="en-US" dirty="0" smtClean="0">
                <a:solidFill>
                  <a:srgbClr val="002060"/>
                </a:solidFill>
              </a:rPr>
            </a:br>
            <a:r>
              <a:rPr lang="cs-CZ" altLang="en-US" dirty="0" smtClean="0">
                <a:solidFill>
                  <a:srgbClr val="002060"/>
                </a:solidFill>
              </a:rPr>
              <a:t>s </a:t>
            </a:r>
            <a:r>
              <a:rPr lang="cs-CZ" altLang="en-US" dirty="0" err="1" smtClean="0">
                <a:solidFill>
                  <a:srgbClr val="002060"/>
                </a:solidFill>
              </a:rPr>
              <a:t>thymomem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Objevuje se obvykle v 5-6 decenniu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Snížení všech tří základních </a:t>
            </a:r>
            <a:r>
              <a:rPr lang="cs-CZ" altLang="en-US" dirty="0" err="1" smtClean="0">
                <a:solidFill>
                  <a:srgbClr val="002060"/>
                </a:solidFill>
              </a:rPr>
              <a:t>isotypů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V 85% jsou v krvi nepřítomny B-lymfocyty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Často přítomny anémie, leukopenie, trombocytopenie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Objevují se i další autoimunitní choroby. 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210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800" dirty="0" smtClean="0">
                <a:solidFill>
                  <a:srgbClr val="C00000"/>
                </a:solidFill>
              </a:rPr>
              <a:t>Přechodná </a:t>
            </a:r>
            <a:r>
              <a:rPr lang="cs-CZ" altLang="en-US" sz="3800" dirty="0" err="1" smtClean="0">
                <a:solidFill>
                  <a:srgbClr val="C00000"/>
                </a:solidFill>
              </a:rPr>
              <a:t>hypogamaglobulinémie</a:t>
            </a:r>
            <a:r>
              <a:rPr lang="cs-CZ" altLang="en-US" sz="3800" dirty="0" smtClean="0">
                <a:solidFill>
                  <a:srgbClr val="C00000"/>
                </a:solidFill>
              </a:rPr>
              <a:t> kojenců</a:t>
            </a:r>
            <a:endParaRPr lang="en-US" altLang="en-US" sz="3800" dirty="0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dirty="0" smtClean="0">
                <a:solidFill>
                  <a:srgbClr val="002060"/>
                </a:solidFill>
              </a:rPr>
              <a:t>Snížení sérových hladin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,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obvykle normální.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Normální počty B-lymfocytů.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Zachovalá specifická imunitní odpověď.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Někdy zvýšená náchylnost k infekcí až vyžadující imunoglobulinovou substituci.</a:t>
            </a:r>
            <a:endParaRPr lang="en-US" altLang="en-US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Deficit tvorby podtříd </a:t>
            </a:r>
            <a:r>
              <a:rPr lang="cs-CZ" altLang="en-US" dirty="0" err="1" smtClean="0">
                <a:solidFill>
                  <a:srgbClr val="C00000"/>
                </a:solidFill>
              </a:rPr>
              <a:t>IgG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916113"/>
            <a:ext cx="8332788" cy="41814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Definovány poklesem hladin jednotlivých podtříd pod „normální hladiny“.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Klinicky se jednotlivé deficity prakticky neliší, většinou dominují  respirační infekce.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Kromě deficitu IgG1 mohou být celkové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normální.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Zřejmě nejvýraznější klinické obtíže  způsobuje deficit IgG2.</a:t>
            </a: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Etiopatogeneze je nejasná, u některých pacientů byly prokázány mutace genů pro </a:t>
            </a:r>
            <a:r>
              <a:rPr lang="cs-CZ" altLang="en-US" dirty="0" smtClean="0">
                <a:solidFill>
                  <a:srgbClr val="002060"/>
                </a:solidFill>
                <a:latin typeface="Symbol" pitchFamily="18" charset="2"/>
              </a:rPr>
              <a:t>g</a:t>
            </a:r>
            <a:r>
              <a:rPr lang="cs-CZ" altLang="en-US" dirty="0" smtClean="0">
                <a:solidFill>
                  <a:srgbClr val="002060"/>
                </a:solidFill>
              </a:rPr>
              <a:t>-řetězce.</a:t>
            </a:r>
          </a:p>
        </p:txBody>
      </p:sp>
    </p:spTree>
    <p:extLst>
      <p:ext uri="{BB962C8B-B14F-4D97-AF65-F5344CB8AC3E}">
        <p14:creationId xmlns:p14="http://schemas.microsoft.com/office/powerpoint/2010/main" val="29862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33375"/>
            <a:ext cx="8534400" cy="1176338"/>
          </a:xfrm>
        </p:spPr>
        <p:txBody>
          <a:bodyPr/>
          <a:lstStyle/>
          <a:p>
            <a:r>
              <a:rPr lang="cs-CZ" altLang="en-US" sz="3800" dirty="0" smtClean="0">
                <a:solidFill>
                  <a:srgbClr val="C00000"/>
                </a:solidFill>
              </a:rPr>
              <a:t>Běžná variabilní imunodeficience (CVID)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9" y="1557338"/>
            <a:ext cx="7849244" cy="4968006"/>
          </a:xfrm>
        </p:spPr>
        <p:txBody>
          <a:bodyPr/>
          <a:lstStyle/>
          <a:p>
            <a:r>
              <a:rPr lang="cs-CZ" altLang="en-US" sz="2400" dirty="0" err="1" smtClean="0">
                <a:solidFill>
                  <a:srgbClr val="002060"/>
                </a:solidFill>
              </a:rPr>
              <a:t>Hypogamaglobulinémie</a:t>
            </a:r>
            <a:r>
              <a:rPr lang="cs-CZ" altLang="en-US" sz="2400" dirty="0" smtClean="0">
                <a:solidFill>
                  <a:srgbClr val="002060"/>
                </a:solidFill>
              </a:rPr>
              <a:t> manifestující se </a:t>
            </a:r>
            <a:br>
              <a:rPr lang="cs-CZ" altLang="en-US" sz="2400" dirty="0" smtClean="0">
                <a:solidFill>
                  <a:srgbClr val="002060"/>
                </a:solidFill>
              </a:rPr>
            </a:br>
            <a:r>
              <a:rPr lang="cs-CZ" altLang="en-US" sz="2400" dirty="0" smtClean="0">
                <a:solidFill>
                  <a:srgbClr val="002060"/>
                </a:solidFill>
              </a:rPr>
              <a:t>v jakémkoliv věku, obvykle až v dospělosti.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Dominují příznaky infekcí dýchacích cest - opakované sinusitidy,  pneumonie,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bronchititidy</a:t>
            </a:r>
            <a:r>
              <a:rPr lang="cs-CZ" altLang="en-US" sz="2400" dirty="0" smtClean="0">
                <a:solidFill>
                  <a:srgbClr val="002060"/>
                </a:solidFill>
              </a:rPr>
              <a:t>. Může dojít k vývinu bronchiektázií a/nebo plicní fibrózy.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Někteří pacienti udávají i častější průjmy, případně jiné lokalizace infekcí.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Častý je výskyt autoimunitních chorob - hlavně perniciózní anémie.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Geneticky zatím nejasné, v příbuzenstvu častý výskyt selektivního deficitu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4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32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en-US" sz="3800" dirty="0" smtClean="0">
                <a:solidFill>
                  <a:srgbClr val="C00000"/>
                </a:solidFill>
              </a:rPr>
              <a:t>Prevalence CVID v roce 2011</a:t>
            </a:r>
            <a:r>
              <a:rPr lang="cs-CZ" altLang="en-US" sz="3800" dirty="0" smtClean="0"/>
              <a:t/>
            </a:r>
            <a:br>
              <a:rPr lang="cs-CZ" altLang="en-US" sz="3800" dirty="0" smtClean="0"/>
            </a:br>
            <a:r>
              <a:rPr lang="cs-CZ" altLang="en-US" sz="2800" dirty="0" smtClean="0"/>
              <a:t>(data ÚZIS)</a:t>
            </a:r>
            <a:endParaRPr lang="en-US" altLang="en-US" sz="2800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81525"/>
            <a:ext cx="7772400" cy="1795463"/>
          </a:xfrm>
        </p:spPr>
        <p:txBody>
          <a:bodyPr/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Běžně se udává prevalence asi </a:t>
            </a:r>
            <a:r>
              <a:rPr lang="cs-CZ" altLang="en-US" u="sng" dirty="0" smtClean="0">
                <a:solidFill>
                  <a:srgbClr val="002060"/>
                </a:solidFill>
              </a:rPr>
              <a:t>4/100 000</a:t>
            </a:r>
            <a:endParaRPr lang="cs-CZ" altLang="en-US" dirty="0" smtClean="0">
              <a:solidFill>
                <a:srgbClr val="002060"/>
              </a:solidFill>
            </a:endParaRPr>
          </a:p>
          <a:p>
            <a:endParaRPr lang="cs-CZ" altLang="en-US" dirty="0" smtClean="0"/>
          </a:p>
        </p:txBody>
      </p:sp>
      <p:graphicFrame>
        <p:nvGraphicFramePr>
          <p:cNvPr id="8351" name="Group 159"/>
          <p:cNvGraphicFramePr>
            <a:graphicFrameLocks noGrp="1"/>
          </p:cNvGraphicFramePr>
          <p:nvPr/>
        </p:nvGraphicFramePr>
        <p:xfrm>
          <a:off x="971550" y="1916113"/>
          <a:ext cx="7416800" cy="1657351"/>
        </p:xfrm>
        <a:graphic>
          <a:graphicData uri="http://schemas.openxmlformats.org/drawingml/2006/table">
            <a:tbl>
              <a:tblPr/>
              <a:tblGrid>
                <a:gridCol w="227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1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79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6763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0-5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6-14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15-19 let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 let </a:t>
                      </a:r>
                      <a:b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 více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Abs. počet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1 875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2 031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1 442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8 588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13 936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Na 1000 obyvatel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1,4</a:t>
                      </a: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63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dirty="0" smtClean="0">
                <a:solidFill>
                  <a:srgbClr val="C00000"/>
                </a:solidFill>
              </a:rPr>
              <a:t>Běžná variabilní imunodeficience (CVID)  laboratorní nálezy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5338" y="2133600"/>
            <a:ext cx="7953375" cy="4181475"/>
          </a:xfrm>
        </p:spPr>
        <p:txBody>
          <a:bodyPr>
            <a:normAutofit fontScale="92500"/>
          </a:bodyPr>
          <a:lstStyle/>
          <a:p>
            <a:r>
              <a:rPr lang="cs-CZ" altLang="en-US" dirty="0" smtClean="0">
                <a:solidFill>
                  <a:srgbClr val="002060"/>
                </a:solidFill>
              </a:rPr>
              <a:t>Nízké hladiny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, 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je variabilní.</a:t>
            </a:r>
          </a:p>
          <a:p>
            <a:r>
              <a:rPr lang="cs-CZ" altLang="en-US" u="sng" dirty="0" smtClean="0">
                <a:solidFill>
                  <a:srgbClr val="002060"/>
                </a:solidFill>
              </a:rPr>
              <a:t>Je porušena tvorba specifických protilátek</a:t>
            </a:r>
            <a:r>
              <a:rPr lang="cs-CZ" altLang="en-US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B-lymfocyty jsou obvykle přítomny, snížený výskyt paměťových B-lymfocytů a plazmatických buněk.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Jako  infekční agens dominují opouzdřené baktérie- </a:t>
            </a:r>
            <a:r>
              <a:rPr lang="cs-CZ" altLang="en-US" dirty="0" err="1" smtClean="0">
                <a:solidFill>
                  <a:srgbClr val="002060"/>
                </a:solidFill>
              </a:rPr>
              <a:t>Haemophily</a:t>
            </a:r>
            <a:r>
              <a:rPr lang="cs-CZ" altLang="en-US" dirty="0" smtClean="0">
                <a:solidFill>
                  <a:srgbClr val="002060"/>
                </a:solidFill>
              </a:rPr>
              <a:t>, pneumokoky, St aureus.</a:t>
            </a:r>
          </a:p>
          <a:p>
            <a:pPr>
              <a:buFont typeface="Wingdings" pitchFamily="2" charset="2"/>
              <a:buNone/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895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74663" y="271463"/>
            <a:ext cx="8194675" cy="11763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Klinická manifestace imunodeficiencí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338" y="1685925"/>
            <a:ext cx="7924800" cy="418147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Častý výskyt závažných infekčních komplikací: pneumonie                   (nejméně 2x ročně), otitis media (až 8x ročně) sinusitidy, meningitidy, abscesy hluboko v tkáních nebo na neobvyklých místech – svaly, játra.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Infekce mohou být způsobeny atypickými agens (oportunními patogeny).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Infekce špatně odpovídají na konvenční léčbu antibiotiky.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Zvýšená frekvence banálních infekcí.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Abnormální reakce na živé vakcíny.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Častěji než v běžné populaci se objevují některá nádorová onemocnění</a:t>
            </a:r>
            <a:r>
              <a:rPr lang="cs-CZ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Rodinná anamnéza</a:t>
            </a: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6987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9144000" cy="5257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042988" y="1844675"/>
            <a:ext cx="2952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Kontrolní  osoba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5651500" y="191611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b="1"/>
              <a:t>CVID pacient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6516688" y="5013325"/>
            <a:ext cx="936625" cy="792163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8" name="Oval 6"/>
          <p:cNvSpPr>
            <a:spLocks noChangeArrowheads="1"/>
          </p:cNvSpPr>
          <p:nvPr/>
        </p:nvSpPr>
        <p:spPr bwMode="auto">
          <a:xfrm>
            <a:off x="1547813" y="5013325"/>
            <a:ext cx="1081087" cy="1079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4716463" y="6453188"/>
            <a:ext cx="3816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cs-CZ" altLang="en-US" sz="1200"/>
              <a:t>Jacquot  S et al Int Immunol 2001;13:871-876</a:t>
            </a: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1187450" y="1412875"/>
            <a:ext cx="6264275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9881" name="Text Box 9"/>
          <p:cNvSpPr txBox="1">
            <a:spLocks noChangeArrowheads="1"/>
          </p:cNvSpPr>
          <p:nvPr/>
        </p:nvSpPr>
        <p:spPr bwMode="auto">
          <a:xfrm>
            <a:off x="611560" y="237722"/>
            <a:ext cx="84248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3200" b="1" dirty="0"/>
              <a:t> </a:t>
            </a:r>
            <a:r>
              <a:rPr lang="cs-CZ" altLang="en-US" sz="3200" dirty="0">
                <a:solidFill>
                  <a:srgbClr val="C00000"/>
                </a:solidFill>
              </a:rPr>
              <a:t>Subpopulace  B lymfocytů   </a:t>
            </a:r>
            <a:endParaRPr lang="cs-CZ" altLang="en-US" sz="3200" dirty="0" smtClean="0">
              <a:solidFill>
                <a:srgbClr val="C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en-US" sz="3200" dirty="0" smtClean="0">
                <a:solidFill>
                  <a:srgbClr val="C00000"/>
                </a:solidFill>
              </a:rPr>
              <a:t>            </a:t>
            </a:r>
            <a:r>
              <a:rPr lang="cs-CZ" altLang="en-US" sz="3200" dirty="0">
                <a:solidFill>
                  <a:srgbClr val="C00000"/>
                </a:solidFill>
              </a:rPr>
              <a:t>u pacienta s CVID a zdravé kontroly</a:t>
            </a:r>
          </a:p>
        </p:txBody>
      </p:sp>
    </p:spTree>
    <p:extLst>
      <p:ext uri="{BB962C8B-B14F-4D97-AF65-F5344CB8AC3E}">
        <p14:creationId xmlns:p14="http://schemas.microsoft.com/office/powerpoint/2010/main" val="276861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Diagnostický postup při nálezu </a:t>
            </a:r>
            <a:r>
              <a:rPr lang="cs-CZ" altLang="en-US" dirty="0" err="1" smtClean="0">
                <a:solidFill>
                  <a:srgbClr val="C00000"/>
                </a:solidFill>
              </a:rPr>
              <a:t>hypogamaglobulinemiemémie</a:t>
            </a:r>
            <a:endParaRPr lang="en-US" altLang="en-US" dirty="0" smtClean="0">
              <a:solidFill>
                <a:srgbClr val="C00000"/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1.Vyloučení </a:t>
            </a:r>
            <a:r>
              <a:rPr lang="cs-CZ" altLang="en-US" dirty="0" err="1" smtClean="0">
                <a:solidFill>
                  <a:srgbClr val="002060"/>
                </a:solidFill>
              </a:rPr>
              <a:t>sekundarity</a:t>
            </a:r>
            <a:r>
              <a:rPr lang="cs-CZ" altLang="en-US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cs-CZ" altLang="en-US" dirty="0" smtClean="0">
              <a:solidFill>
                <a:srgbClr val="002060"/>
              </a:solidFill>
            </a:endParaRP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Lékové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hypogamaglobulinémie</a:t>
            </a:r>
            <a:endParaRPr lang="cs-CZ" altLang="en-US" sz="2400" dirty="0" smtClean="0">
              <a:solidFill>
                <a:srgbClr val="002060"/>
              </a:solidFill>
            </a:endParaRP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Lymfomy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Leukémie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Ztráty močí, stolicí </a:t>
            </a:r>
          </a:p>
          <a:p>
            <a:r>
              <a:rPr lang="cs-CZ" altLang="en-US" sz="2400" dirty="0" smtClean="0">
                <a:solidFill>
                  <a:srgbClr val="002060"/>
                </a:solidFill>
              </a:rPr>
              <a:t>Monoklonální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gamapatie</a:t>
            </a:r>
            <a:r>
              <a:rPr lang="cs-CZ" altLang="en-US" sz="2400" dirty="0" smtClean="0">
                <a:solidFill>
                  <a:srgbClr val="002060"/>
                </a:solidFill>
              </a:rPr>
              <a:t>, hlavně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light-chain</a:t>
            </a:r>
            <a:r>
              <a:rPr lang="cs-CZ" altLang="en-US" sz="2400" dirty="0" smtClean="0">
                <a:solidFill>
                  <a:srgbClr val="002060"/>
                </a:solidFill>
              </a:rPr>
              <a:t>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myeloma</a:t>
            </a:r>
            <a:r>
              <a:rPr lang="cs-CZ" altLang="en-US" sz="2400" dirty="0" smtClean="0">
                <a:solidFill>
                  <a:srgbClr val="002060"/>
                </a:solidFill>
              </a:rPr>
              <a:t>, </a:t>
            </a:r>
            <a:r>
              <a:rPr lang="cs-CZ" altLang="en-US" sz="2400" dirty="0" err="1" smtClean="0">
                <a:solidFill>
                  <a:srgbClr val="002060"/>
                </a:solidFill>
              </a:rPr>
              <a:t>nesecernující</a:t>
            </a:r>
            <a:r>
              <a:rPr lang="cs-CZ" altLang="en-US" sz="2400" dirty="0" smtClean="0">
                <a:solidFill>
                  <a:srgbClr val="002060"/>
                </a:solidFill>
              </a:rPr>
              <a:t> myelom</a:t>
            </a:r>
            <a:endParaRPr lang="en-US" altLang="en-US" sz="2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24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4000" dirty="0" smtClean="0">
                <a:solidFill>
                  <a:srgbClr val="C00000"/>
                </a:solidFill>
              </a:rPr>
              <a:t>Význam vyšetření hladin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Ig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v diagnostice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hypogamaglobulinémií</a:t>
            </a:r>
            <a:endParaRPr lang="en-US" altLang="en-US" sz="4000" dirty="0" smtClean="0">
              <a:solidFill>
                <a:srgbClr val="C00000"/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611560" y="1628775"/>
            <a:ext cx="8203828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alt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sz="3200" dirty="0" smtClean="0">
                <a:solidFill>
                  <a:srgbClr val="002060"/>
                </a:solidFill>
              </a:rPr>
              <a:t>V kojeneckém věku: 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IgG</a:t>
            </a:r>
            <a:r>
              <a:rPr lang="cs-CZ" altLang="en-US" sz="2800" dirty="0" smtClean="0">
                <a:solidFill>
                  <a:srgbClr val="002060"/>
                </a:solidFill>
              </a:rPr>
              <a:t> má svůj typický průběh, běžné snížení je dáno nejčastěji fyziologickou transitorní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hypogamaglobulinémií</a:t>
            </a:r>
            <a:r>
              <a:rPr lang="cs-CZ" altLang="en-US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IgA</a:t>
            </a:r>
            <a:r>
              <a:rPr lang="cs-CZ" altLang="en-US" sz="2800" dirty="0" smtClean="0">
                <a:solidFill>
                  <a:srgbClr val="002060"/>
                </a:solidFill>
              </a:rPr>
              <a:t> v tomto věku nemá výpovědní hodnotu.</a:t>
            </a:r>
          </a:p>
          <a:p>
            <a:r>
              <a:rPr lang="cs-CZ" altLang="en-US" sz="2800" dirty="0" smtClean="0">
                <a:solidFill>
                  <a:srgbClr val="002060"/>
                </a:solidFill>
              </a:rPr>
              <a:t>Hladina 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IgM</a:t>
            </a:r>
            <a:r>
              <a:rPr lang="cs-CZ" altLang="en-US" sz="2800" dirty="0" smtClean="0">
                <a:solidFill>
                  <a:srgbClr val="002060"/>
                </a:solidFill>
              </a:rPr>
              <a:t>: je důležitým znakem vlastní tvorby </a:t>
            </a:r>
          </a:p>
          <a:p>
            <a:pPr marL="0" indent="0">
              <a:buNone/>
            </a:pPr>
            <a:r>
              <a:rPr lang="cs-CZ" altLang="en-US" sz="2800" dirty="0" smtClean="0">
                <a:solidFill>
                  <a:srgbClr val="002060"/>
                </a:solidFill>
              </a:rPr>
              <a:t>     imunoglobulinů. Ale třeba u SCID může být    	normální, stejně jako u</a:t>
            </a:r>
            <a:r>
              <a:rPr lang="en-US" altLang="en-US" sz="2800" dirty="0" smtClean="0">
                <a:solidFill>
                  <a:srgbClr val="002060"/>
                </a:solidFill>
              </a:rPr>
              <a:t> “</a:t>
            </a:r>
            <a:r>
              <a:rPr lang="cs-CZ" altLang="en-US" sz="2800" dirty="0" smtClean="0">
                <a:solidFill>
                  <a:srgbClr val="002060"/>
                </a:solidFill>
              </a:rPr>
              <a:t>hyper-</a:t>
            </a:r>
            <a:r>
              <a:rPr lang="cs-CZ" altLang="en-US" sz="2800" dirty="0" err="1" smtClean="0">
                <a:solidFill>
                  <a:srgbClr val="002060"/>
                </a:solidFill>
              </a:rPr>
              <a:t>IgM</a:t>
            </a:r>
            <a:r>
              <a:rPr lang="cs-CZ" altLang="en-US" sz="2800" dirty="0" smtClean="0">
                <a:solidFill>
                  <a:srgbClr val="002060"/>
                </a:solidFill>
              </a:rPr>
              <a:t> syndromů</a:t>
            </a:r>
            <a:r>
              <a:rPr lang="en-US" altLang="en-US" sz="2800" dirty="0" smtClean="0">
                <a:solidFill>
                  <a:srgbClr val="002060"/>
                </a:solidFill>
              </a:rPr>
              <a:t>”</a:t>
            </a:r>
            <a:r>
              <a:rPr lang="cs-CZ" altLang="en-US" sz="2800" dirty="0" smtClean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645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en-US" sz="3600" dirty="0" smtClean="0">
                <a:solidFill>
                  <a:srgbClr val="C00000"/>
                </a:solidFill>
              </a:rPr>
              <a:t>Význam vyšetření hladin </a:t>
            </a:r>
            <a:r>
              <a:rPr lang="cs-CZ" altLang="en-US" sz="3600" dirty="0" err="1" smtClean="0">
                <a:solidFill>
                  <a:srgbClr val="C00000"/>
                </a:solidFill>
              </a:rPr>
              <a:t>Ig</a:t>
            </a:r>
            <a:r>
              <a:rPr lang="cs-CZ" altLang="en-US" sz="3600" dirty="0" smtClean="0">
                <a:solidFill>
                  <a:srgbClr val="C00000"/>
                </a:solidFill>
              </a:rPr>
              <a:t> </a:t>
            </a:r>
            <a:br>
              <a:rPr lang="cs-CZ" altLang="en-US" sz="3600" dirty="0" smtClean="0">
                <a:solidFill>
                  <a:srgbClr val="C00000"/>
                </a:solidFill>
              </a:rPr>
            </a:br>
            <a:r>
              <a:rPr lang="cs-CZ" altLang="en-US" sz="3600" dirty="0" smtClean="0">
                <a:solidFill>
                  <a:srgbClr val="C00000"/>
                </a:solidFill>
              </a:rPr>
              <a:t>v diagnostice </a:t>
            </a:r>
            <a:r>
              <a:rPr lang="cs-CZ" altLang="en-US" sz="3600" dirty="0" err="1" smtClean="0">
                <a:solidFill>
                  <a:srgbClr val="C00000"/>
                </a:solidFill>
              </a:rPr>
              <a:t>hypogamaglobulinémií</a:t>
            </a:r>
            <a:endParaRPr lang="en-US" altLang="en-US" sz="3600" dirty="0" smtClean="0">
              <a:solidFill>
                <a:srgbClr val="C0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endParaRPr lang="cs-CZ" altLang="en-US" sz="3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cs-CZ" altLang="en-US" sz="3600" dirty="0" smtClean="0">
                <a:solidFill>
                  <a:srgbClr val="002060"/>
                </a:solidFill>
              </a:rPr>
              <a:t>Ve věku cca od 2 let: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IgG</a:t>
            </a:r>
            <a:r>
              <a:rPr lang="cs-CZ" altLang="en-US" dirty="0" smtClean="0">
                <a:solidFill>
                  <a:srgbClr val="002060"/>
                </a:solidFill>
              </a:rPr>
              <a:t> asi nejvíce vypovídá o tíži imunodeficitu pacienta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IgA</a:t>
            </a:r>
            <a:r>
              <a:rPr lang="cs-CZ" altLang="en-US" dirty="0" smtClean="0">
                <a:solidFill>
                  <a:srgbClr val="002060"/>
                </a:solidFill>
              </a:rPr>
              <a:t> – bývá u primárních </a:t>
            </a:r>
            <a:r>
              <a:rPr lang="cs-CZ" altLang="en-US" dirty="0" err="1" smtClean="0">
                <a:solidFill>
                  <a:srgbClr val="002060"/>
                </a:solidFill>
              </a:rPr>
              <a:t>hypogamaglobulinémií</a:t>
            </a:r>
            <a:r>
              <a:rPr lang="cs-CZ" altLang="en-US" dirty="0" smtClean="0">
                <a:solidFill>
                  <a:srgbClr val="002060"/>
                </a:solidFill>
              </a:rPr>
              <a:t> obvykle výrazně snížená </a:t>
            </a:r>
          </a:p>
          <a:p>
            <a:r>
              <a:rPr lang="cs-CZ" altLang="en-US" dirty="0" smtClean="0">
                <a:solidFill>
                  <a:srgbClr val="002060"/>
                </a:solidFill>
              </a:rPr>
              <a:t>Hladina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může být u CVID </a:t>
            </a:r>
            <a:r>
              <a:rPr lang="cs-CZ" altLang="en-US" dirty="0" err="1" smtClean="0">
                <a:solidFill>
                  <a:srgbClr val="002060"/>
                </a:solidFill>
              </a:rPr>
              <a:t>normálmí</a:t>
            </a:r>
            <a:r>
              <a:rPr lang="cs-CZ" altLang="en-US" dirty="0" smtClean="0">
                <a:solidFill>
                  <a:srgbClr val="002060"/>
                </a:solidFill>
              </a:rPr>
              <a:t>, stejně jako u „hyper </a:t>
            </a:r>
            <a:r>
              <a:rPr lang="cs-CZ" altLang="en-US" dirty="0" err="1" smtClean="0">
                <a:solidFill>
                  <a:srgbClr val="002060"/>
                </a:solidFill>
              </a:rPr>
              <a:t>IgM</a:t>
            </a:r>
            <a:r>
              <a:rPr lang="cs-CZ" altLang="en-US" dirty="0" smtClean="0">
                <a:solidFill>
                  <a:srgbClr val="002060"/>
                </a:solidFill>
              </a:rPr>
              <a:t> syndromů“</a:t>
            </a:r>
            <a:endParaRPr lang="en-US" altLang="en-US" dirty="0" smtClean="0">
              <a:solidFill>
                <a:srgbClr val="002060"/>
              </a:solidFill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8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fagocytózy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rgbClr val="002060"/>
                </a:solidFill>
              </a:rPr>
              <a:t>Infekce způsobené stafylokoky, </a:t>
            </a:r>
            <a:r>
              <a:rPr lang="cs-CZ" dirty="0" err="1" smtClean="0">
                <a:solidFill>
                  <a:srgbClr val="002060"/>
                </a:solidFill>
              </a:rPr>
              <a:t>enterobakteriemi</a:t>
            </a:r>
            <a:r>
              <a:rPr lang="cs-CZ" dirty="0" smtClean="0">
                <a:solidFill>
                  <a:srgbClr val="002060"/>
                </a:solidFill>
              </a:rPr>
              <a:t>, plísněmi a mykobaktériemi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Poruchy v počtu, </a:t>
            </a:r>
            <a:r>
              <a:rPr lang="cs-CZ" dirty="0" err="1" smtClean="0">
                <a:solidFill>
                  <a:srgbClr val="002060"/>
                </a:solidFill>
              </a:rPr>
              <a:t>adhezivitě</a:t>
            </a:r>
            <a:r>
              <a:rPr lang="cs-CZ" dirty="0" smtClean="0">
                <a:solidFill>
                  <a:srgbClr val="002060"/>
                </a:solidFill>
              </a:rPr>
              <a:t> a motilitě</a:t>
            </a:r>
          </a:p>
          <a:p>
            <a:r>
              <a:rPr lang="cs-CZ" dirty="0" err="1" smtClean="0">
                <a:solidFill>
                  <a:srgbClr val="002060"/>
                </a:solidFill>
              </a:rPr>
              <a:t>Flegmózní</a:t>
            </a:r>
            <a:r>
              <a:rPr lang="cs-CZ" dirty="0" smtClean="0">
                <a:solidFill>
                  <a:srgbClr val="002060"/>
                </a:solidFill>
              </a:rPr>
              <a:t> zánět sliznic, kůže a </a:t>
            </a:r>
            <a:r>
              <a:rPr lang="cs-CZ" dirty="0" err="1" smtClean="0">
                <a:solidFill>
                  <a:srgbClr val="002060"/>
                </a:solidFill>
              </a:rPr>
              <a:t>moho</a:t>
            </a:r>
            <a:r>
              <a:rPr lang="cs-CZ" dirty="0" smtClean="0">
                <a:solidFill>
                  <a:srgbClr val="002060"/>
                </a:solidFill>
              </a:rPr>
              <a:t> vést až k sepsi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Porucha mikrobicidních mechanismů: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hnisavé infekce, lokalizované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99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27" y="980729"/>
            <a:ext cx="8020836" cy="5616622"/>
          </a:xfrm>
          <a:prstGeom prst="rect">
            <a:avLst/>
          </a:prstGeom>
        </p:spPr>
      </p:pic>
      <p:cxnSp>
        <p:nvCxnSpPr>
          <p:cNvPr id="3" name="Přímá spojovací šipka 20"/>
          <p:cNvCxnSpPr>
            <a:stCxn id="4" idx="2"/>
          </p:cNvCxnSpPr>
          <p:nvPr/>
        </p:nvCxnSpPr>
        <p:spPr>
          <a:xfrm flipH="1">
            <a:off x="1979712" y="1569458"/>
            <a:ext cx="2016224" cy="41938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11"/>
          <p:cNvSpPr txBox="1"/>
          <p:nvPr/>
        </p:nvSpPr>
        <p:spPr>
          <a:xfrm>
            <a:off x="1835696" y="1124744"/>
            <a:ext cx="4320480" cy="444714"/>
          </a:xfrm>
          <a:prstGeom prst="rect">
            <a:avLst/>
          </a:prstGeom>
          <a:solidFill>
            <a:srgbClr val="957D6F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/>
              <a:t>Adherence fagocytované </a:t>
            </a:r>
            <a:r>
              <a:rPr lang="cs-CZ" sz="1400" dirty="0" err="1" smtClean="0"/>
              <a:t>čáetice</a:t>
            </a:r>
            <a:r>
              <a:rPr lang="cs-CZ" sz="1400" dirty="0" smtClean="0"/>
              <a:t> k membráně fagocytující buňky</a:t>
            </a:r>
            <a:endParaRPr lang="cs-CZ" sz="1500" dirty="0"/>
          </a:p>
        </p:txBody>
      </p:sp>
      <p:cxnSp>
        <p:nvCxnSpPr>
          <p:cNvPr id="5" name="Přímá spojovací šipka 20"/>
          <p:cNvCxnSpPr>
            <a:stCxn id="6" idx="1"/>
          </p:cNvCxnSpPr>
          <p:nvPr/>
        </p:nvCxnSpPr>
        <p:spPr>
          <a:xfrm flipH="1">
            <a:off x="2284222" y="2063784"/>
            <a:ext cx="631594" cy="3482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11"/>
          <p:cNvSpPr txBox="1"/>
          <p:nvPr/>
        </p:nvSpPr>
        <p:spPr>
          <a:xfrm>
            <a:off x="2915816" y="1916832"/>
            <a:ext cx="5516475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Tvorba </a:t>
            </a:r>
            <a:r>
              <a:rPr lang="cs-CZ" sz="1400" dirty="0" err="1" smtClean="0">
                <a:solidFill>
                  <a:schemeClr val="tx1"/>
                </a:solidFill>
              </a:rPr>
              <a:t>psudopodií</a:t>
            </a:r>
            <a:r>
              <a:rPr lang="cs-CZ" sz="1400" dirty="0" smtClean="0">
                <a:solidFill>
                  <a:schemeClr val="tx1"/>
                </a:solidFill>
              </a:rPr>
              <a:t>, které postupně obalují fagocytovanou částici</a:t>
            </a:r>
          </a:p>
        </p:txBody>
      </p:sp>
      <p:cxnSp>
        <p:nvCxnSpPr>
          <p:cNvPr id="7" name="Přímá spojovací šipka 20"/>
          <p:cNvCxnSpPr>
            <a:stCxn id="8" idx="1"/>
          </p:cNvCxnSpPr>
          <p:nvPr/>
        </p:nvCxnSpPr>
        <p:spPr>
          <a:xfrm flipH="1">
            <a:off x="3170327" y="2645586"/>
            <a:ext cx="825608" cy="4233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11"/>
          <p:cNvSpPr txBox="1"/>
          <p:nvPr/>
        </p:nvSpPr>
        <p:spPr>
          <a:xfrm>
            <a:off x="3995935" y="2492896"/>
            <a:ext cx="4690863" cy="305380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500" dirty="0" smtClean="0">
                <a:solidFill>
                  <a:schemeClr val="tx1"/>
                </a:solidFill>
              </a:rPr>
              <a:t>Tvorba </a:t>
            </a:r>
            <a:r>
              <a:rPr lang="cs-CZ" sz="1500" dirty="0" err="1" smtClean="0">
                <a:solidFill>
                  <a:schemeClr val="tx1"/>
                </a:solidFill>
              </a:rPr>
              <a:t>fagosomu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9" name="Přímá spojovací šipka 20"/>
          <p:cNvCxnSpPr>
            <a:stCxn id="10" idx="1"/>
          </p:cNvCxnSpPr>
          <p:nvPr/>
        </p:nvCxnSpPr>
        <p:spPr>
          <a:xfrm flipH="1">
            <a:off x="3779912" y="3310542"/>
            <a:ext cx="792088" cy="692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11"/>
          <p:cNvSpPr txBox="1"/>
          <p:nvPr/>
        </p:nvSpPr>
        <p:spPr>
          <a:xfrm>
            <a:off x="4572000" y="3168431"/>
            <a:ext cx="4114798" cy="284221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Splynutím </a:t>
            </a:r>
            <a:r>
              <a:rPr lang="cs-CZ" sz="1400" dirty="0" err="1" smtClean="0">
                <a:solidFill>
                  <a:schemeClr val="tx1"/>
                </a:solidFill>
              </a:rPr>
              <a:t>fagosomu</a:t>
            </a:r>
            <a:r>
              <a:rPr lang="cs-CZ" sz="1400" dirty="0" smtClean="0">
                <a:solidFill>
                  <a:schemeClr val="tx1"/>
                </a:solidFill>
              </a:rPr>
              <a:t> a lysozomu vzniká </a:t>
            </a:r>
            <a:r>
              <a:rPr lang="cs-CZ" sz="1400" dirty="0" err="1" smtClean="0">
                <a:solidFill>
                  <a:schemeClr val="tx1"/>
                </a:solidFill>
              </a:rPr>
              <a:t>fagolysosom</a:t>
            </a:r>
            <a:endParaRPr lang="cs-CZ" sz="1500" dirty="0">
              <a:solidFill>
                <a:schemeClr val="tx1"/>
              </a:solidFill>
            </a:endParaRPr>
          </a:p>
        </p:txBody>
      </p:sp>
      <p:cxnSp>
        <p:nvCxnSpPr>
          <p:cNvPr id="11" name="Přímá spojovací šipka 20"/>
          <p:cNvCxnSpPr>
            <a:stCxn id="12" idx="1"/>
          </p:cNvCxnSpPr>
          <p:nvPr/>
        </p:nvCxnSpPr>
        <p:spPr>
          <a:xfrm flipH="1">
            <a:off x="4572000" y="4480236"/>
            <a:ext cx="504056" cy="1692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5076056" y="4257879"/>
            <a:ext cx="361074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Uvnitř </a:t>
            </a:r>
            <a:r>
              <a:rPr lang="cs-CZ" sz="1400" dirty="0" err="1" smtClean="0">
                <a:solidFill>
                  <a:schemeClr val="tx1"/>
                </a:solidFill>
              </a:rPr>
              <a:t>fagolysosomu</a:t>
            </a:r>
            <a:r>
              <a:rPr lang="cs-CZ" sz="1400" dirty="0" smtClean="0">
                <a:solidFill>
                  <a:schemeClr val="tx1"/>
                </a:solidFill>
              </a:rPr>
              <a:t> dochází k usmrcení 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a degradaci fagocytovaného materiálu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ovací šipka 20"/>
          <p:cNvCxnSpPr>
            <a:stCxn id="14" idx="1"/>
          </p:cNvCxnSpPr>
          <p:nvPr/>
        </p:nvCxnSpPr>
        <p:spPr>
          <a:xfrm flipH="1">
            <a:off x="6012160" y="5042057"/>
            <a:ext cx="504056" cy="1692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1"/>
          <p:cNvSpPr txBox="1"/>
          <p:nvPr/>
        </p:nvSpPr>
        <p:spPr>
          <a:xfrm>
            <a:off x="6516216" y="4819700"/>
            <a:ext cx="2170582" cy="444714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smtClean="0">
                <a:solidFill>
                  <a:schemeClr val="tx1"/>
                </a:solidFill>
              </a:rPr>
              <a:t>Nedegradovatelný materiál je uvolněn z buňky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5" name="Přímá spojovací šipka 20"/>
          <p:cNvCxnSpPr>
            <a:stCxn id="16" idx="2"/>
          </p:cNvCxnSpPr>
          <p:nvPr/>
        </p:nvCxnSpPr>
        <p:spPr>
          <a:xfrm>
            <a:off x="1324489" y="3719408"/>
            <a:ext cx="727231" cy="3472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ovéPole 11"/>
          <p:cNvSpPr txBox="1"/>
          <p:nvPr/>
        </p:nvSpPr>
        <p:spPr>
          <a:xfrm>
            <a:off x="457200" y="3425505"/>
            <a:ext cx="1734577" cy="293903"/>
          </a:xfrm>
          <a:prstGeom prst="rect">
            <a:avLst/>
          </a:prstGeom>
          <a:solidFill>
            <a:schemeClr val="accent6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tIns="86400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cs-CZ" sz="1400" dirty="0" err="1" smtClean="0">
                <a:solidFill>
                  <a:schemeClr val="tx1"/>
                </a:solidFill>
              </a:rPr>
              <a:t>Lysosom</a:t>
            </a:r>
            <a:endParaRPr lang="cs-CZ" sz="1400" dirty="0">
              <a:solidFill>
                <a:schemeClr val="tx1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1259632" y="26064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C00000"/>
                </a:solidFill>
              </a:rPr>
              <a:t>Fagocytóza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Poruchy v počtu granulocytů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rgbClr val="002060"/>
                </a:solidFill>
              </a:rPr>
              <a:t>Kostmanův</a:t>
            </a:r>
            <a:r>
              <a:rPr lang="cs-CZ" b="1" dirty="0" smtClean="0">
                <a:solidFill>
                  <a:srgbClr val="002060"/>
                </a:solidFill>
              </a:rPr>
              <a:t> syndrom </a:t>
            </a:r>
            <a:r>
              <a:rPr lang="cs-CZ" dirty="0" smtClean="0">
                <a:solidFill>
                  <a:srgbClr val="002060"/>
                </a:solidFill>
              </a:rPr>
              <a:t>– mutace faktoru HAX1 nebo v genu pro neutrofilní </a:t>
            </a:r>
            <a:r>
              <a:rPr lang="cs-CZ" dirty="0" err="1" smtClean="0">
                <a:solidFill>
                  <a:srgbClr val="002060"/>
                </a:solidFill>
              </a:rPr>
              <a:t>elastázu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I</a:t>
            </a:r>
            <a:r>
              <a:rPr lang="cs-CZ" dirty="0" smtClean="0">
                <a:solidFill>
                  <a:srgbClr val="002060"/>
                </a:solidFill>
              </a:rPr>
              <a:t>ncidence </a:t>
            </a:r>
            <a:r>
              <a:rPr lang="cs-CZ" dirty="0">
                <a:solidFill>
                  <a:srgbClr val="002060"/>
                </a:solidFill>
              </a:rPr>
              <a:t>1: 200 </a:t>
            </a:r>
            <a:r>
              <a:rPr lang="cs-CZ" dirty="0" smtClean="0">
                <a:solidFill>
                  <a:srgbClr val="002060"/>
                </a:solidFill>
              </a:rPr>
              <a:t>000</a:t>
            </a:r>
          </a:p>
          <a:p>
            <a:pPr lvl="1"/>
            <a:r>
              <a:rPr lang="cs-CZ" dirty="0">
                <a:solidFill>
                  <a:srgbClr val="002060"/>
                </a:solidFill>
              </a:rPr>
              <a:t>Počet </a:t>
            </a:r>
            <a:r>
              <a:rPr lang="cs-CZ" dirty="0" err="1">
                <a:solidFill>
                  <a:srgbClr val="002060"/>
                </a:solidFill>
              </a:rPr>
              <a:t>neutrofilů</a:t>
            </a:r>
            <a:r>
              <a:rPr lang="cs-CZ" dirty="0">
                <a:solidFill>
                  <a:srgbClr val="002060"/>
                </a:solidFill>
              </a:rPr>
              <a:t> je nižší než </a:t>
            </a:r>
            <a:r>
              <a:rPr lang="cs-CZ" dirty="0" smtClean="0">
                <a:solidFill>
                  <a:srgbClr val="002060"/>
                </a:solidFill>
              </a:rPr>
              <a:t>0,5x10*9/l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Nekrotizující záněty kůže a sliznic, časté </a:t>
            </a:r>
            <a:r>
              <a:rPr lang="cs-CZ" dirty="0" err="1" smtClean="0">
                <a:solidFill>
                  <a:srgbClr val="002060"/>
                </a:solidFill>
              </a:rPr>
              <a:t>bakt</a:t>
            </a:r>
            <a:r>
              <a:rPr lang="cs-CZ" dirty="0" smtClean="0">
                <a:solidFill>
                  <a:srgbClr val="002060"/>
                </a:solidFill>
              </a:rPr>
              <a:t>. infekce </a:t>
            </a:r>
            <a:r>
              <a:rPr lang="cs-CZ" dirty="0" err="1" smtClean="0">
                <a:solidFill>
                  <a:srgbClr val="002060"/>
                </a:solidFill>
              </a:rPr>
              <a:t>S.aureus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E.coli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Riziko rozvoje </a:t>
            </a:r>
            <a:r>
              <a:rPr lang="cs-CZ" dirty="0" err="1" smtClean="0">
                <a:solidFill>
                  <a:srgbClr val="002060"/>
                </a:solidFill>
              </a:rPr>
              <a:t>myelodisplastického</a:t>
            </a:r>
            <a:r>
              <a:rPr lang="cs-CZ" dirty="0" smtClean="0">
                <a:solidFill>
                  <a:srgbClr val="002060"/>
                </a:solidFill>
              </a:rPr>
              <a:t> syndromu nebo akutní myeloidní leukémie</a:t>
            </a:r>
            <a:endParaRPr lang="cs-CZ" dirty="0">
              <a:solidFill>
                <a:srgbClr val="00206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62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C00000"/>
                </a:solidFill>
              </a:rPr>
              <a:t>Kostmanův</a:t>
            </a:r>
            <a:r>
              <a:rPr lang="cs-CZ" dirty="0" smtClean="0">
                <a:solidFill>
                  <a:srgbClr val="C00000"/>
                </a:solidFill>
              </a:rPr>
              <a:t> syndrom - diagnostika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Laboratorní 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KO a diferenciál – přetrvávající </a:t>
            </a:r>
            <a:r>
              <a:rPr lang="cs-CZ" dirty="0" err="1" smtClean="0">
                <a:solidFill>
                  <a:srgbClr val="002060"/>
                </a:solidFill>
              </a:rPr>
              <a:t>neutropenie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 kostní dřeni pozorovatelné zastavení maturace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ve fázi </a:t>
            </a:r>
            <a:r>
              <a:rPr lang="cs-CZ" dirty="0" err="1" smtClean="0">
                <a:solidFill>
                  <a:srgbClr val="002060"/>
                </a:solidFill>
              </a:rPr>
              <a:t>promyelocytu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Klinická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Těžké bakteriální infekce v </a:t>
            </a:r>
            <a:r>
              <a:rPr lang="cs-CZ" dirty="0" err="1" smtClean="0">
                <a:solidFill>
                  <a:srgbClr val="002060"/>
                </a:solidFill>
              </a:rPr>
              <a:t>ranném</a:t>
            </a:r>
            <a:r>
              <a:rPr lang="cs-CZ" dirty="0" smtClean="0">
                <a:solidFill>
                  <a:srgbClr val="002060"/>
                </a:solidFill>
              </a:rPr>
              <a:t> dětství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Chronická gingivitida, stomatitida, </a:t>
            </a:r>
            <a:r>
              <a:rPr lang="cs-CZ" dirty="0" err="1" smtClean="0">
                <a:solidFill>
                  <a:srgbClr val="002060"/>
                </a:solidFill>
              </a:rPr>
              <a:t>perirektální</a:t>
            </a:r>
            <a:r>
              <a:rPr lang="cs-CZ" dirty="0" smtClean="0">
                <a:solidFill>
                  <a:srgbClr val="002060"/>
                </a:solidFill>
              </a:rPr>
              <a:t> zánět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Vysoká mortalita způsobená infekcemi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Terapie rekombinantním G-CSF – zvýšení počtu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endParaRPr lang="cs-CZ" dirty="0" smtClean="0">
              <a:solidFill>
                <a:srgbClr val="002060"/>
              </a:solidFill>
            </a:endParaRPr>
          </a:p>
          <a:p>
            <a:pPr lvl="1"/>
            <a:r>
              <a:rPr lang="cs-CZ" dirty="0">
                <a:solidFill>
                  <a:srgbClr val="002060"/>
                </a:solidFill>
              </a:rPr>
              <a:t>Riziko rozvoje </a:t>
            </a:r>
            <a:r>
              <a:rPr lang="cs-CZ" dirty="0" err="1">
                <a:solidFill>
                  <a:srgbClr val="002060"/>
                </a:solidFill>
              </a:rPr>
              <a:t>myelodisplastického</a:t>
            </a:r>
            <a:r>
              <a:rPr lang="cs-CZ" dirty="0">
                <a:solidFill>
                  <a:srgbClr val="002060"/>
                </a:solidFill>
              </a:rPr>
              <a:t> syndromu nebo akutní myeloidní </a:t>
            </a:r>
            <a:r>
              <a:rPr lang="cs-CZ" dirty="0" smtClean="0">
                <a:solidFill>
                  <a:srgbClr val="002060"/>
                </a:solidFill>
              </a:rPr>
              <a:t>leukémie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Transplantace kostní dřeně</a:t>
            </a:r>
            <a:endParaRPr lang="cs-CZ" dirty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68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Cyklická </a:t>
            </a:r>
            <a:r>
              <a:rPr lang="cs-CZ" dirty="0" err="1" smtClean="0">
                <a:solidFill>
                  <a:srgbClr val="C00000"/>
                </a:solidFill>
              </a:rPr>
              <a:t>neutropenie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Cyklický pokles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 třítýdenních intervalech.</a:t>
            </a:r>
          </a:p>
          <a:p>
            <a:r>
              <a:rPr lang="cs-CZ" dirty="0">
                <a:solidFill>
                  <a:srgbClr val="002060"/>
                </a:solidFill>
              </a:rPr>
              <a:t> </a:t>
            </a:r>
            <a:r>
              <a:rPr lang="cs-CZ" dirty="0" smtClean="0">
                <a:solidFill>
                  <a:srgbClr val="002060"/>
                </a:solidFill>
              </a:rPr>
              <a:t>V této době jsou pacienti náchylní k infekcím typickým pro dysfunkci fagocytů.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Mutace v genu pro neutrofilní </a:t>
            </a:r>
            <a:r>
              <a:rPr lang="cs-CZ" dirty="0" err="1" smtClean="0">
                <a:solidFill>
                  <a:srgbClr val="002060"/>
                </a:solidFill>
              </a:rPr>
              <a:t>elastázu</a:t>
            </a:r>
            <a:r>
              <a:rPr lang="cs-CZ" dirty="0" smtClean="0">
                <a:solidFill>
                  <a:srgbClr val="002060"/>
                </a:solidFill>
              </a:rPr>
              <a:t>, ale v jiné oblasti než u </a:t>
            </a:r>
            <a:r>
              <a:rPr lang="cs-CZ" dirty="0" err="1" smtClean="0">
                <a:solidFill>
                  <a:srgbClr val="002060"/>
                </a:solidFill>
              </a:rPr>
              <a:t>Kostmanova</a:t>
            </a:r>
            <a:r>
              <a:rPr lang="cs-CZ" dirty="0" smtClean="0">
                <a:solidFill>
                  <a:srgbClr val="002060"/>
                </a:solidFill>
              </a:rPr>
              <a:t> syndromu.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Léčebný efekt G-CSF.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8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/>
            </a:r>
            <a:br>
              <a:rPr lang="cs-CZ" dirty="0" smtClean="0">
                <a:solidFill>
                  <a:srgbClr val="C00000"/>
                </a:solidFill>
              </a:rPr>
            </a:br>
            <a:r>
              <a:rPr lang="cs-CZ" dirty="0" smtClean="0">
                <a:solidFill>
                  <a:srgbClr val="C00000"/>
                </a:solidFill>
              </a:rPr>
              <a:t>Poruchy ve funkcích fagocytujících buněk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Chronická granulomatóza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LAD syndrom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Deficit </a:t>
            </a:r>
            <a:r>
              <a:rPr lang="cs-CZ" dirty="0" err="1" smtClean="0">
                <a:solidFill>
                  <a:srgbClr val="002060"/>
                </a:solidFill>
              </a:rPr>
              <a:t>myeloperoxidázy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9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304800"/>
            <a:ext cx="8640763" cy="9636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3800" dirty="0" smtClean="0">
                <a:solidFill>
                  <a:srgbClr val="C00000"/>
                </a:solidFill>
              </a:rPr>
              <a:t>Infekční procesy u primárních imunodeficiencí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5" y="1557338"/>
            <a:ext cx="7272808" cy="5300662"/>
          </a:xfrm>
        </p:spPr>
        <p:txBody>
          <a:bodyPr/>
          <a:lstStyle/>
          <a:p>
            <a:pPr marL="469900" indent="-469900" eaLnBrk="1" hangingPunct="1">
              <a:buFontTx/>
              <a:buNone/>
            </a:pPr>
            <a:r>
              <a:rPr lang="cs-CZ" sz="2800" i="1" dirty="0" smtClean="0">
                <a:solidFill>
                  <a:schemeClr val="folHlink"/>
                </a:solidFill>
              </a:rPr>
              <a:t> </a:t>
            </a:r>
            <a:endParaRPr lang="cs-CZ" sz="2800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700" dirty="0" smtClean="0">
              <a:solidFill>
                <a:srgbClr val="002060"/>
              </a:solidFill>
            </a:endParaRPr>
          </a:p>
          <a:p>
            <a:pPr marL="469900" indent="-469900" eaLnBrk="1" hangingPunct="1">
              <a:buFontTx/>
              <a:buNone/>
            </a:pPr>
            <a:r>
              <a:rPr lang="cs-CZ" sz="2700" dirty="0" smtClean="0">
                <a:solidFill>
                  <a:srgbClr val="002060"/>
                </a:solidFill>
              </a:rPr>
              <a:t> Etiologie se liší podle charakteru imunologického defektu (vrozených imunitních mechanismů, imunity zprostředkované lymfocyty T, tvorby, protilátek).</a:t>
            </a:r>
          </a:p>
          <a:p>
            <a:pPr marL="469900" indent="-469900" eaLnBrk="1" hangingPunct="1">
              <a:buFontTx/>
              <a:buNone/>
            </a:pPr>
            <a:r>
              <a:rPr lang="cs-CZ" sz="2700" b="1" i="1" dirty="0" smtClean="0">
                <a:solidFill>
                  <a:srgbClr val="002060"/>
                </a:solidFill>
              </a:rPr>
              <a:t> </a:t>
            </a:r>
          </a:p>
          <a:p>
            <a:pPr marL="469900" indent="-469900" eaLnBrk="1" hangingPunct="1">
              <a:buFontTx/>
              <a:buNone/>
            </a:pPr>
            <a:r>
              <a:rPr lang="cs-CZ" sz="2700" i="1" dirty="0" smtClean="0">
                <a:solidFill>
                  <a:srgbClr val="002060"/>
                </a:solidFill>
              </a:rPr>
              <a:t>       </a:t>
            </a:r>
          </a:p>
          <a:p>
            <a:pPr marL="469900" indent="-469900" eaLnBrk="1" hangingPunct="1"/>
            <a:endParaRPr lang="cs-CZ" sz="2700" i="1" dirty="0" smtClean="0">
              <a:solidFill>
                <a:schemeClr val="folHlink"/>
              </a:solidFill>
            </a:endParaRPr>
          </a:p>
          <a:p>
            <a:pPr marL="469900" indent="-469900" eaLnBrk="1" hangingPunct="1">
              <a:buFontTx/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13977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LAD syndrom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525963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L</a:t>
            </a:r>
            <a:r>
              <a:rPr lang="cs-CZ" dirty="0" smtClean="0">
                <a:solidFill>
                  <a:srgbClr val="002060"/>
                </a:solidFill>
              </a:rPr>
              <a:t>eukocyte </a:t>
            </a:r>
            <a:r>
              <a:rPr lang="cs-CZ" b="1" dirty="0" err="1">
                <a:solidFill>
                  <a:srgbClr val="002060"/>
                </a:solidFill>
              </a:rPr>
              <a:t>A</a:t>
            </a:r>
            <a:r>
              <a:rPr lang="cs-CZ" dirty="0" err="1" smtClean="0">
                <a:solidFill>
                  <a:srgbClr val="002060"/>
                </a:solidFill>
              </a:rPr>
              <a:t>dhesion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b="1" dirty="0" err="1" smtClean="0">
                <a:solidFill>
                  <a:srgbClr val="002060"/>
                </a:solidFill>
              </a:rPr>
              <a:t>D</a:t>
            </a:r>
            <a:r>
              <a:rPr lang="cs-CZ" dirty="0" err="1" smtClean="0">
                <a:solidFill>
                  <a:srgbClr val="002060"/>
                </a:solidFill>
              </a:rPr>
              <a:t>eficiency</a:t>
            </a:r>
            <a:r>
              <a:rPr lang="cs-CZ" dirty="0" smtClean="0">
                <a:solidFill>
                  <a:srgbClr val="002060"/>
                </a:solidFill>
              </a:rPr>
              <a:t> – deficit adheze leukocytů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Vzácný imunodeficit spojený s poruchami </a:t>
            </a:r>
            <a:r>
              <a:rPr lang="cs-CZ" dirty="0" err="1" smtClean="0">
                <a:solidFill>
                  <a:srgbClr val="002060"/>
                </a:solidFill>
              </a:rPr>
              <a:t>integrinových</a:t>
            </a:r>
            <a:r>
              <a:rPr lang="cs-CZ" dirty="0" smtClean="0">
                <a:solidFill>
                  <a:srgbClr val="002060"/>
                </a:solidFill>
              </a:rPr>
              <a:t> a </a:t>
            </a:r>
            <a:r>
              <a:rPr lang="cs-CZ" dirty="0" err="1" smtClean="0">
                <a:solidFill>
                  <a:srgbClr val="002060"/>
                </a:solidFill>
              </a:rPr>
              <a:t>selektinových</a:t>
            </a:r>
            <a:r>
              <a:rPr lang="cs-CZ" dirty="0" smtClean="0">
                <a:solidFill>
                  <a:srgbClr val="002060"/>
                </a:solidFill>
              </a:rPr>
              <a:t> molekul na povrchu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35280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4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036496" cy="535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654754" y="620688"/>
            <a:ext cx="72296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altLang="cs-CZ" sz="3600" dirty="0" smtClean="0">
                <a:solidFill>
                  <a:srgbClr val="C00000"/>
                </a:solidFill>
              </a:rPr>
              <a:t>Cesta leukocytů do místa zánětu</a:t>
            </a:r>
            <a:endParaRPr lang="cs-CZ" altLang="cs-CZ" sz="3600" dirty="0">
              <a:solidFill>
                <a:srgbClr val="C000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2860" y="6401073"/>
            <a:ext cx="7861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©</a:t>
            </a:r>
            <a:r>
              <a:rPr lang="cs-CZ" sz="1400" dirty="0"/>
              <a:t> </a:t>
            </a:r>
            <a:r>
              <a:rPr lang="cs-CZ" sz="1400" dirty="0" err="1" smtClean="0"/>
              <a:t>Elsevier</a:t>
            </a:r>
            <a:r>
              <a:rPr lang="cs-CZ" sz="1400" dirty="0" smtClean="0"/>
              <a:t> 2012. </a:t>
            </a:r>
            <a:r>
              <a:rPr lang="cs-CZ" sz="1400" dirty="0" err="1" smtClean="0"/>
              <a:t>Abbas</a:t>
            </a:r>
            <a:r>
              <a:rPr lang="cs-CZ" sz="1400" dirty="0" smtClean="0"/>
              <a:t> </a:t>
            </a:r>
            <a:r>
              <a:rPr lang="en-GB" sz="1400" dirty="0" smtClean="0"/>
              <a:t>&amp;</a:t>
            </a:r>
            <a:r>
              <a:rPr lang="cs-CZ" sz="1400" dirty="0"/>
              <a:t> </a:t>
            </a:r>
            <a:r>
              <a:rPr lang="cs-CZ" sz="1400" dirty="0" err="1" smtClean="0"/>
              <a:t>Lichtman</a:t>
            </a:r>
            <a:r>
              <a:rPr lang="cs-CZ" sz="1400" dirty="0" smtClean="0"/>
              <a:t>: </a:t>
            </a:r>
            <a:r>
              <a:rPr lang="cs-CZ" sz="1400" dirty="0" err="1" smtClean="0"/>
              <a:t>Cellular</a:t>
            </a:r>
            <a:r>
              <a:rPr lang="cs-CZ" sz="1400" dirty="0" smtClean="0"/>
              <a:t> and </a:t>
            </a:r>
            <a:r>
              <a:rPr lang="cs-CZ" sz="1400" dirty="0" err="1" smtClean="0"/>
              <a:t>Molecular</a:t>
            </a:r>
            <a:r>
              <a:rPr lang="cs-CZ" sz="1400" dirty="0" smtClean="0"/>
              <a:t> </a:t>
            </a:r>
            <a:r>
              <a:rPr lang="cs-CZ" sz="1400" dirty="0" err="1" smtClean="0"/>
              <a:t>Immunology</a:t>
            </a:r>
            <a:r>
              <a:rPr lang="cs-CZ" sz="1400" dirty="0" smtClean="0"/>
              <a:t> 7e www.studentconsult.com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42530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536" y="2060574"/>
            <a:ext cx="8466138" cy="38068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800" dirty="0">
                <a:solidFill>
                  <a:srgbClr val="002060"/>
                </a:solidFill>
              </a:rPr>
              <a:t>Příčinou syndromu je porucha syntézy CD18, nevytváří se komplex CD11/CD18 – </a:t>
            </a:r>
            <a:r>
              <a:rPr lang="cs-CZ" altLang="cs-CZ" sz="2800" dirty="0" err="1">
                <a:solidFill>
                  <a:srgbClr val="002060"/>
                </a:solidFill>
              </a:rPr>
              <a:t>integriny</a:t>
            </a:r>
            <a:r>
              <a:rPr lang="cs-CZ" altLang="cs-CZ" sz="2800" dirty="0">
                <a:solidFill>
                  <a:srgbClr val="002060"/>
                </a:solidFill>
              </a:rPr>
              <a:t> nutné k přechodu cév do místa </a:t>
            </a:r>
            <a:r>
              <a:rPr lang="cs-CZ" altLang="cs-CZ" sz="2800" dirty="0" smtClean="0">
                <a:solidFill>
                  <a:srgbClr val="002060"/>
                </a:solidFill>
              </a:rPr>
              <a:t>zánětu.</a:t>
            </a:r>
            <a:endParaRPr lang="cs-CZ" altLang="cs-CZ" sz="2800" dirty="0">
              <a:solidFill>
                <a:srgbClr val="002060"/>
              </a:solidFill>
            </a:endParaRP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Opožděné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odhojování</a:t>
            </a:r>
            <a:r>
              <a:rPr lang="cs-CZ" altLang="cs-CZ" sz="2800" dirty="0" smtClean="0">
                <a:solidFill>
                  <a:srgbClr val="002060"/>
                </a:solidFill>
              </a:rPr>
              <a:t> pupečníku s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omfalitidou</a:t>
            </a:r>
            <a:r>
              <a:rPr lang="cs-CZ" altLang="cs-CZ" sz="2800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Abscesy s malou tvorbou hnisu.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Často postižena </a:t>
            </a:r>
            <a:r>
              <a:rPr lang="cs-CZ" alt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altLang="cs-CZ" sz="2800" dirty="0" smtClean="0">
                <a:solidFill>
                  <a:srgbClr val="002060"/>
                </a:solidFill>
              </a:rPr>
              <a:t> oblast, objevují se gingivitidy, lymfadenitidy, kožní infekce.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 Porucha hojení ran.</a:t>
            </a:r>
          </a:p>
          <a:p>
            <a:r>
              <a:rPr lang="cs-CZ" altLang="cs-CZ" sz="2800" dirty="0" smtClean="0">
                <a:solidFill>
                  <a:srgbClr val="002060"/>
                </a:solidFill>
              </a:rPr>
              <a:t>V krvi výrazná leukocytóza i mimo akutní infekci.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4000" dirty="0" smtClean="0">
                <a:solidFill>
                  <a:srgbClr val="C00000"/>
                </a:solidFill>
              </a:rPr>
              <a:t>Deficit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leukocytárních</a:t>
            </a:r>
            <a:r>
              <a:rPr lang="cs-CZ" altLang="cs-CZ" sz="4000" dirty="0" smtClean="0">
                <a:solidFill>
                  <a:srgbClr val="C00000"/>
                </a:solidFill>
              </a:rPr>
              <a:t> </a:t>
            </a:r>
            <a:r>
              <a:rPr lang="cs-CZ" altLang="cs-CZ" sz="4000" dirty="0" err="1" smtClean="0">
                <a:solidFill>
                  <a:srgbClr val="C00000"/>
                </a:solidFill>
              </a:rPr>
              <a:t>integrinů</a:t>
            </a:r>
            <a:r>
              <a:rPr lang="cs-CZ" altLang="cs-CZ" sz="4000" dirty="0" smtClean="0">
                <a:solidFill>
                  <a:srgbClr val="C00000"/>
                </a:solidFill>
              </a:rPr>
              <a:t> (LAD-I) </a:t>
            </a:r>
          </a:p>
        </p:txBody>
      </p:sp>
    </p:spTree>
    <p:extLst>
      <p:ext uri="{BB962C8B-B14F-4D97-AF65-F5344CB8AC3E}">
        <p14:creationId xmlns:p14="http://schemas.microsoft.com/office/powerpoint/2010/main" val="409315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Chronická granulomatóza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2060"/>
                </a:solidFill>
              </a:rPr>
              <a:t>Defekty v enzymu NADPH oxidázy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Frekvence 1:250 000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Náchylnost k infekcím kataláza pozitivními bakteriemi a houbovými patogeny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Tvorba hlubokých abscesů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Dědičnost – X- vázaná nebo autozomálně recesivní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09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Chronická </a:t>
            </a:r>
            <a:r>
              <a:rPr lang="cs-CZ" dirty="0" err="1" smtClean="0">
                <a:solidFill>
                  <a:srgbClr val="C00000"/>
                </a:solidFill>
              </a:rPr>
              <a:t>granulomatózní</a:t>
            </a:r>
            <a:r>
              <a:rPr lang="cs-CZ" dirty="0" smtClean="0">
                <a:solidFill>
                  <a:srgbClr val="C00000"/>
                </a:solidFill>
              </a:rPr>
              <a:t> choroba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38138" y="2060575"/>
            <a:ext cx="8805862" cy="418147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Opakované abscesy nejčastěji postihující játra, </a:t>
            </a:r>
            <a:r>
              <a:rPr lang="cs-CZ" sz="2800" dirty="0" err="1" smtClean="0">
                <a:solidFill>
                  <a:srgbClr val="002060"/>
                </a:solidFill>
              </a:rPr>
              <a:t>periproktální</a:t>
            </a:r>
            <a:r>
              <a:rPr lang="cs-CZ" sz="2800" dirty="0" smtClean="0">
                <a:solidFill>
                  <a:srgbClr val="002060"/>
                </a:solidFill>
              </a:rPr>
              <a:t> oblast, plíce, objevují se hnisavé lymfadenitidy, osteomyelitidy.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Vznikající granulomy  jsou zodpovědné za neinfekční projevy -mohou působit útlak, například žlučovodů, stenózy v různých oblastech.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Většinou poměrně časný nástup obtíží, první příznaky se však vzácně mohou objevit i v dospělosti.</a:t>
            </a:r>
          </a:p>
          <a:p>
            <a:pPr eaLnBrk="1" hangingPunct="1"/>
            <a:r>
              <a:rPr lang="cs-CZ" sz="2800" dirty="0" smtClean="0">
                <a:solidFill>
                  <a:srgbClr val="002060"/>
                </a:solidFill>
              </a:rPr>
              <a:t>Příčinou je </a:t>
            </a:r>
            <a:r>
              <a:rPr lang="cs-CZ" sz="2800" b="1" dirty="0" smtClean="0">
                <a:solidFill>
                  <a:srgbClr val="002060"/>
                </a:solidFill>
              </a:rPr>
              <a:t>porucha tvorby reaktivních metabolitů kyslíku</a:t>
            </a:r>
            <a:r>
              <a:rPr lang="cs-CZ" sz="2800" dirty="0" smtClean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3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34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r>
              <a:rPr lang="cs-CZ" altLang="en-US" sz="4000" dirty="0" err="1" smtClean="0">
                <a:solidFill>
                  <a:srgbClr val="C00000"/>
                </a:solidFill>
              </a:rPr>
              <a:t>Chronic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Granulomatous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Disease</a:t>
            </a:r>
            <a:r>
              <a:rPr lang="cs-CZ" altLang="en-US" sz="4000" dirty="0" smtClean="0">
                <a:solidFill>
                  <a:srgbClr val="C00000"/>
                </a:solidFill>
              </a:rPr>
              <a:t/>
            </a:r>
            <a:br>
              <a:rPr lang="cs-CZ" altLang="en-US" sz="4000" dirty="0" smtClean="0">
                <a:solidFill>
                  <a:srgbClr val="C00000"/>
                </a:solidFill>
              </a:rPr>
            </a:br>
            <a:r>
              <a:rPr lang="cs-CZ" altLang="en-US" sz="4000" dirty="0" smtClean="0">
                <a:solidFill>
                  <a:srgbClr val="C00000"/>
                </a:solidFill>
              </a:rPr>
              <a:t>(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autosomal</a:t>
            </a:r>
            <a:r>
              <a:rPr lang="cs-CZ" altLang="en-US" sz="4000" dirty="0" smtClean="0">
                <a:solidFill>
                  <a:srgbClr val="C00000"/>
                </a:solidFill>
              </a:rPr>
              <a:t>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recessive</a:t>
            </a:r>
            <a:r>
              <a:rPr lang="cs-CZ" altLang="en-US" sz="4000" dirty="0" smtClean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31747" name="Object 3"/>
          <p:cNvGraphicFramePr>
            <a:graphicFrameLocks noGrp="1"/>
          </p:cNvGraphicFramePr>
          <p:nvPr>
            <p:ph sz="quarter" idx="1"/>
          </p:nvPr>
        </p:nvGraphicFramePr>
        <p:xfrm>
          <a:off x="820738" y="1752600"/>
          <a:ext cx="3751262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Rastrový obrázek" r:id="rId4" imgW="4858428" imgH="3715269" progId="Paint.Picture">
                  <p:embed/>
                </p:oleObj>
              </mc:Choice>
              <mc:Fallback>
                <p:oleObj name="Rastrový obrázek" r:id="rId4" imgW="4858428" imgH="3715269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0738" y="1752600"/>
                        <a:ext cx="3751262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Grp="1"/>
          </p:cNvGraphicFramePr>
          <p:nvPr>
            <p:ph sz="quarter" idx="2"/>
          </p:nvPr>
        </p:nvGraphicFramePr>
        <p:xfrm>
          <a:off x="4572000" y="1790700"/>
          <a:ext cx="38862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Rastrový obrázek" r:id="rId6" imgW="4933333" imgH="3696216" progId="Paint.Picture">
                  <p:embed/>
                </p:oleObj>
              </mc:Choice>
              <mc:Fallback>
                <p:oleObj name="Rastrový obrázek" r:id="rId6" imgW="4933333" imgH="369621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790700"/>
                        <a:ext cx="3886200" cy="251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Grp="1"/>
          </p:cNvGraphicFramePr>
          <p:nvPr>
            <p:ph sz="quarter" idx="3"/>
          </p:nvPr>
        </p:nvGraphicFramePr>
        <p:xfrm>
          <a:off x="744538" y="4267200"/>
          <a:ext cx="38274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Rastrový obrázek" r:id="rId8" imgW="4885714" imgH="3704762" progId="Paint.Picture">
                  <p:embed/>
                </p:oleObj>
              </mc:Choice>
              <mc:Fallback>
                <p:oleObj name="Rastrový obrázek" r:id="rId8" imgW="4885714" imgH="3704762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538" y="4267200"/>
                        <a:ext cx="3827462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Grp="1"/>
          </p:cNvGraphicFramePr>
          <p:nvPr>
            <p:ph sz="quarter" idx="4"/>
          </p:nvPr>
        </p:nvGraphicFramePr>
        <p:xfrm>
          <a:off x="4495800" y="4181475"/>
          <a:ext cx="3962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1" name="Rastrový obrázek" r:id="rId10" imgW="5009524" imgH="3905795" progId="Paint.Picture">
                  <p:embed/>
                </p:oleObj>
              </mc:Choice>
              <mc:Fallback>
                <p:oleObj name="Rastrový obrázek" r:id="rId10" imgW="5009524" imgH="3905795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181475"/>
                        <a:ext cx="39624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cs-CZ" altLang="en-US" sz="3200" dirty="0" err="1" smtClean="0">
                <a:solidFill>
                  <a:srgbClr val="C00000"/>
                </a:solidFill>
              </a:rPr>
              <a:t>Chronic</a:t>
            </a:r>
            <a:r>
              <a:rPr lang="cs-CZ" altLang="en-US" sz="3200" dirty="0" smtClean="0">
                <a:solidFill>
                  <a:srgbClr val="C00000"/>
                </a:solidFill>
              </a:rPr>
              <a:t> 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Granulomatous</a:t>
            </a:r>
            <a:r>
              <a:rPr lang="cs-CZ" altLang="en-US" sz="3200" dirty="0" smtClean="0">
                <a:solidFill>
                  <a:srgbClr val="C00000"/>
                </a:solidFill>
              </a:rPr>
              <a:t> 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Disease</a:t>
            </a:r>
            <a:r>
              <a:rPr lang="cs-CZ" altLang="en-US" sz="3200" dirty="0" smtClean="0">
                <a:solidFill>
                  <a:srgbClr val="C00000"/>
                </a:solidFill>
              </a:rPr>
              <a:t/>
            </a:r>
            <a:br>
              <a:rPr lang="cs-CZ" altLang="en-US" sz="3200" dirty="0" smtClean="0">
                <a:solidFill>
                  <a:srgbClr val="C00000"/>
                </a:solidFill>
              </a:rPr>
            </a:br>
            <a:r>
              <a:rPr lang="cs-CZ" altLang="en-US" sz="3200" dirty="0" smtClean="0">
                <a:solidFill>
                  <a:srgbClr val="C00000"/>
                </a:solidFill>
              </a:rPr>
              <a:t>(X-</a:t>
            </a:r>
            <a:r>
              <a:rPr lang="cs-CZ" altLang="en-US" sz="3200" dirty="0" err="1" smtClean="0">
                <a:solidFill>
                  <a:srgbClr val="C00000"/>
                </a:solidFill>
              </a:rPr>
              <a:t>linked</a:t>
            </a:r>
            <a:r>
              <a:rPr lang="cs-CZ" altLang="en-US" sz="3200" dirty="0" smtClean="0">
                <a:solidFill>
                  <a:srgbClr val="C00000"/>
                </a:solidFill>
              </a:rPr>
              <a:t>)</a:t>
            </a:r>
          </a:p>
        </p:txBody>
      </p:sp>
      <p:graphicFrame>
        <p:nvGraphicFramePr>
          <p:cNvPr id="32771" name="Object 3"/>
          <p:cNvGraphicFramePr>
            <a:graphicFrameLocks noGrp="1"/>
          </p:cNvGraphicFramePr>
          <p:nvPr>
            <p:ph sz="quarter" idx="4"/>
          </p:nvPr>
        </p:nvGraphicFramePr>
        <p:xfrm>
          <a:off x="4648200" y="4116388"/>
          <a:ext cx="3800475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" name="Rastrový obrázek" r:id="rId4" imgW="3962953" imgH="2057143" progId="Paint.Picture">
                  <p:embed/>
                </p:oleObj>
              </mc:Choice>
              <mc:Fallback>
                <p:oleObj name="Rastrový obrázek" r:id="rId4" imgW="3962953" imgH="2057143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16388"/>
                        <a:ext cx="3800475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24388" y="1981200"/>
          <a:ext cx="3840162" cy="199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" name="Rastrový obrázek" r:id="rId6" imgW="3933333" imgH="1991003" progId="Paint.Picture">
                  <p:embed/>
                </p:oleObj>
              </mc:Choice>
              <mc:Fallback>
                <p:oleObj name="Rastrový obrázek" r:id="rId6" imgW="3933333" imgH="199100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388" y="1981200"/>
                        <a:ext cx="3840162" cy="199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85800" y="4114800"/>
          <a:ext cx="38862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4" name="Rastrový obrázek" r:id="rId8" imgW="3905795" imgH="2038095" progId="Paint.Picture">
                  <p:embed/>
                </p:oleObj>
              </mc:Choice>
              <mc:Fallback>
                <p:oleObj name="Rastrový obrázek" r:id="rId8" imgW="3905795" imgH="203809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114800"/>
                        <a:ext cx="38862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Grp="1"/>
          </p:cNvGraphicFramePr>
          <p:nvPr>
            <p:ph sz="quarter" idx="1"/>
          </p:nvPr>
        </p:nvGraphicFramePr>
        <p:xfrm>
          <a:off x="685800" y="1935163"/>
          <a:ext cx="3810000" cy="203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5" name="Rastrový obrázek" r:id="rId10" imgW="3914286" imgH="2010056" progId="Paint.Picture">
                  <p:embed/>
                </p:oleObj>
              </mc:Choice>
              <mc:Fallback>
                <p:oleObj name="Rastrový obrázek" r:id="rId10" imgW="3914286" imgH="201005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35163"/>
                        <a:ext cx="3810000" cy="203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55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FFFF00"/>
                </a:solidFill>
              </a:rPr>
              <a:t>  </a:t>
            </a:r>
            <a:r>
              <a:rPr lang="cs-CZ" altLang="en-US" dirty="0" err="1" smtClean="0">
                <a:solidFill>
                  <a:srgbClr val="C00000"/>
                </a:solidFill>
              </a:rPr>
              <a:t>Myeloperoxidáza</a:t>
            </a:r>
            <a:r>
              <a:rPr lang="cs-CZ" altLang="en-US" dirty="0" smtClean="0">
                <a:solidFill>
                  <a:srgbClr val="C00000"/>
                </a:solidFill>
              </a:rPr>
              <a:t> - MPO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Nomenklatura enzymů - E.C.1.11.1.7.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Výskyt - především neutrofilní granulocyty a monocyty.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Gen - chromosom 17q21.3-q23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Reakce MPO s peroxidem vodíku a chloridy – vznik chlornanu až chloru – tisíckrát toxičtější než peroxid vodíku.</a:t>
            </a:r>
          </a:p>
          <a:p>
            <a:pPr>
              <a:lnSpc>
                <a:spcPct val="80000"/>
              </a:lnSpc>
            </a:pPr>
            <a:r>
              <a:rPr lang="cs-CZ" altLang="en-US" sz="2800" dirty="0" smtClean="0">
                <a:solidFill>
                  <a:srgbClr val="002060"/>
                </a:solidFill>
              </a:rPr>
              <a:t>Reakce MPO s peroxidem vodíku a jodidy – vznik volného jodu – váže se na proteiny terčové buňky – ničení její biologické funkce.</a:t>
            </a:r>
          </a:p>
        </p:txBody>
      </p:sp>
    </p:spTree>
    <p:extLst>
      <p:ext uri="{BB962C8B-B14F-4D97-AF65-F5344CB8AC3E}">
        <p14:creationId xmlns:p14="http://schemas.microsoft.com/office/powerpoint/2010/main" val="39272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166"/>
            <a:ext cx="9144000" cy="676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33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Rozdělení primárních imunodeficiencí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752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90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smtClean="0">
                <a:solidFill>
                  <a:srgbClr val="C00000"/>
                </a:solidFill>
              </a:rPr>
              <a:t>Deficience </a:t>
            </a:r>
            <a:r>
              <a:rPr lang="cs-CZ" altLang="en-US" dirty="0" err="1" smtClean="0">
                <a:solidFill>
                  <a:srgbClr val="C00000"/>
                </a:solidFill>
              </a:rPr>
              <a:t>myeloperoxidázy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Deficience -  vrozená 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en-US" dirty="0" smtClean="0">
                <a:solidFill>
                  <a:srgbClr val="002060"/>
                </a:solidFill>
              </a:rPr>
              <a:t>	1. částečná - výskyt cca 1:2000                                                                       2. úplná  - výskyt cca 1:4000</a:t>
            </a:r>
          </a:p>
          <a:p>
            <a:pPr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Dědičnost  - autosomálně recesivní</a:t>
            </a:r>
          </a:p>
          <a:p>
            <a:pPr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</a:rPr>
              <a:t>Deficience -  získaná : snížená syntéza nebo zvýšená syntéza</a:t>
            </a:r>
          </a:p>
          <a:p>
            <a:pPr>
              <a:lnSpc>
                <a:spcPct val="90000"/>
              </a:lnSpc>
            </a:pPr>
            <a:endParaRPr lang="cs-CZ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298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5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altLang="en-US" sz="4000" dirty="0" smtClean="0">
                <a:solidFill>
                  <a:srgbClr val="FFFF00"/>
                </a:solidFill>
              </a:rPr>
              <a:t>  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Cytometrické</a:t>
            </a:r>
            <a:r>
              <a:rPr lang="cs-CZ" altLang="en-US" sz="4000" dirty="0" smtClean="0">
                <a:solidFill>
                  <a:srgbClr val="C00000"/>
                </a:solidFill>
              </a:rPr>
              <a:t> stanovení 	    </a:t>
            </a:r>
            <a:r>
              <a:rPr lang="cs-CZ" altLang="en-US" sz="4000" dirty="0" err="1" smtClean="0">
                <a:solidFill>
                  <a:srgbClr val="C00000"/>
                </a:solidFill>
              </a:rPr>
              <a:t>myeloperoxidázy</a:t>
            </a:r>
            <a:endParaRPr lang="cs-CZ" altLang="en-US" dirty="0" smtClean="0">
              <a:solidFill>
                <a:srgbClr val="C00000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251520" y="1268760"/>
            <a:ext cx="8352928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•Označení monocytů monoklonální protilátkou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CD14PE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Fixace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vzorku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Označení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myeloperoxidázy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monoklonální protilátkou proti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myeloperoxidáze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      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	značenou  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FITC a  obarvení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izotypové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kontroly - IZO FITC u kontrolní </a:t>
            </a:r>
            <a:r>
              <a:rPr lang="cs-CZ" sz="2000" b="0" dirty="0" smtClean="0">
                <a:solidFill>
                  <a:srgbClr val="002060"/>
                </a:solidFill>
                <a:latin typeface="+mj-lt"/>
              </a:rPr>
              <a:t>	zkumavky</a:t>
            </a:r>
            <a:endParaRPr lang="cs-CZ" sz="2000" b="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Permeabilizace</a:t>
            </a:r>
            <a:endParaRPr lang="cs-CZ" sz="2000" b="0" dirty="0">
              <a:solidFill>
                <a:srgbClr val="002060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Promytí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</a:t>
            </a:r>
            <a:r>
              <a:rPr lang="cs-CZ" sz="2000" b="0" dirty="0" err="1">
                <a:solidFill>
                  <a:srgbClr val="002060"/>
                </a:solidFill>
                <a:latin typeface="+mj-lt"/>
              </a:rPr>
              <a:t>Lýza</a:t>
            </a:r>
            <a:r>
              <a:rPr lang="cs-CZ" sz="2000" b="0" dirty="0">
                <a:solidFill>
                  <a:srgbClr val="002060"/>
                </a:solidFill>
                <a:latin typeface="+mj-lt"/>
              </a:rPr>
              <a:t> kyselinou mravenčí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Analýza fixovaných buněk do 24h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Vyhodnocení : % MPO pozitivních granulocytů a monocytů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sz="2000" b="0" dirty="0">
                <a:solidFill>
                  <a:srgbClr val="002060"/>
                </a:solidFill>
                <a:latin typeface="+mj-lt"/>
              </a:rPr>
              <a:t>• Norma: pro obě populace: 75 - 100% pozitivity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cs-CZ" sz="1800" b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330155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832100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816225"/>
            <a:ext cx="2897187" cy="289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0" y="0"/>
            <a:ext cx="89154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</a:t>
            </a:r>
            <a:r>
              <a:rPr lang="cs-CZ" altLang="en-US" sz="4000" b="0" dirty="0" smtClean="0">
                <a:solidFill>
                  <a:srgbClr val="C00000"/>
                </a:solidFill>
                <a:latin typeface="+mj-lt"/>
              </a:rPr>
              <a:t>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smtClean="0">
                <a:solidFill>
                  <a:srgbClr val="C00000"/>
                </a:solidFill>
                <a:latin typeface="+mj-lt"/>
              </a:rPr>
              <a:t>Exprese 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MPO - monocyty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457200" y="2055813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3352800" y="2055813"/>
            <a:ext cx="2133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  <a:endParaRPr lang="cs-CZ" altLang="en-US" sz="2000" dirty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477000" y="19939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 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6172200" y="46466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7696200" y="4646613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4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38" y="2817813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17813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</a:t>
            </a:r>
            <a:r>
              <a:rPr lang="cs-CZ" altLang="en-US" sz="1800" b="0" dirty="0">
                <a:solidFill>
                  <a:srgbClr val="FFFF00"/>
                </a:solidFill>
                <a:latin typeface="Tahoma" pitchFamily="34" charset="0"/>
              </a:rPr>
              <a:t> </a:t>
            </a: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KONTROLA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657600" y="21336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553200" y="21336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Exprese MPO - granulocyty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248400" y="4494213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  <a:endParaRPr lang="cs-CZ" sz="16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7467600" y="4494213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1219200" y="4494213"/>
            <a:ext cx="838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000">
                <a:solidFill>
                  <a:srgbClr val="4D4D4D"/>
                </a:solidFill>
                <a:latin typeface="Arial" charset="0"/>
              </a:rPr>
              <a:t>89%</a:t>
            </a:r>
            <a:endParaRPr lang="cs-CZ" altLang="en-US" sz="1000" b="0">
              <a:solidFill>
                <a:srgbClr val="5F5F5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6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24209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2419350"/>
            <a:ext cx="2874962" cy="29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2420938"/>
            <a:ext cx="2900363" cy="290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30238" y="1663700"/>
            <a:ext cx="2209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3373438" y="1763713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6172200" y="1768475"/>
            <a:ext cx="2590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>
                <a:solidFill>
                  <a:srgbClr val="FFFF00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err="1">
                <a:solidFill>
                  <a:srgbClr val="C00000"/>
                </a:solidFill>
                <a:latin typeface="+mj-lt"/>
              </a:rPr>
              <a:t>Burst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 test - stimulace E. coli</a:t>
            </a:r>
            <a:endParaRPr lang="cs-CZ" altLang="en-US" sz="1800" b="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79388" y="5440363"/>
            <a:ext cx="25923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95%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395288" y="637698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163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3059113" y="5440363"/>
            <a:ext cx="2736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89%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3203575" y="6370638"/>
            <a:ext cx="2447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22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6400800" y="3949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8001000" y="40259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</a:p>
        </p:txBody>
      </p:sp>
    </p:spTree>
    <p:extLst>
      <p:ext uri="{BB962C8B-B14F-4D97-AF65-F5344CB8AC3E}">
        <p14:creationId xmlns:p14="http://schemas.microsoft.com/office/powerpoint/2010/main" val="3083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73338"/>
            <a:ext cx="289401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73338"/>
            <a:ext cx="2897188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2573338"/>
            <a:ext cx="2897187" cy="289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381000" y="1898650"/>
            <a:ext cx="2362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ZDRAVÁ KONTROLA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3352800" y="18811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PACIENTKA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6553200" y="1881188"/>
            <a:ext cx="2209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SROVNÁNÍ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Deficit MPO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altLang="en-US" sz="4000" b="0" dirty="0" err="1">
                <a:solidFill>
                  <a:srgbClr val="C00000"/>
                </a:solidFill>
                <a:latin typeface="+mj-lt"/>
              </a:rPr>
              <a:t>Burst</a:t>
            </a:r>
            <a:r>
              <a:rPr lang="cs-CZ" altLang="en-US" sz="4000" b="0" dirty="0">
                <a:solidFill>
                  <a:srgbClr val="C00000"/>
                </a:solidFill>
                <a:latin typeface="+mj-lt"/>
              </a:rPr>
              <a:t> test - stimulace PMA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54000" y="5557838"/>
            <a:ext cx="27003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97%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60363" y="6421438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281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200400" y="5554663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Počet aktivovaných buněk: 92% a 6%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987675" y="642143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altLang="en-US" sz="1800" b="0" dirty="0">
                <a:solidFill>
                  <a:schemeClr val="tx1"/>
                </a:solidFill>
                <a:latin typeface="Tahoma" pitchFamily="34" charset="0"/>
              </a:rPr>
              <a:t>Stimulační index: 23 a 201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6324600" y="4203700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pacientka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077200" y="38989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cs-CZ" sz="1600" b="0">
                <a:solidFill>
                  <a:srgbClr val="99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zdravá kontrola</a:t>
            </a:r>
            <a:endParaRPr lang="cs-CZ" sz="2400" b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05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Poruchy komplementového systému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cs-CZ" sz="3100" dirty="0" smtClean="0">
                <a:solidFill>
                  <a:srgbClr val="002060"/>
                </a:solidFill>
              </a:rPr>
              <a:t>Popsány poruchy všech jednotlivých složek komplementu, některých inhibitorů i receptorů pro komplementové složky</a:t>
            </a:r>
          </a:p>
          <a:p>
            <a:r>
              <a:rPr lang="cs-CZ" sz="3100" dirty="0">
                <a:solidFill>
                  <a:srgbClr val="002060"/>
                </a:solidFill>
              </a:rPr>
              <a:t>Poruchy C1, C2, C3 a C4 – účastní se </a:t>
            </a:r>
            <a:r>
              <a:rPr lang="cs-CZ" sz="3100" dirty="0" err="1">
                <a:solidFill>
                  <a:srgbClr val="002060"/>
                </a:solidFill>
              </a:rPr>
              <a:t>opsonizace</a:t>
            </a:r>
            <a:r>
              <a:rPr lang="cs-CZ" sz="3100" dirty="0">
                <a:solidFill>
                  <a:srgbClr val="002060"/>
                </a:solidFill>
              </a:rPr>
              <a:t> a </a:t>
            </a:r>
            <a:r>
              <a:rPr lang="cs-CZ" sz="3100" dirty="0" err="1">
                <a:solidFill>
                  <a:srgbClr val="002060"/>
                </a:solidFill>
              </a:rPr>
              <a:t>solubilizace</a:t>
            </a:r>
            <a:r>
              <a:rPr lang="cs-CZ" sz="3100" dirty="0">
                <a:solidFill>
                  <a:srgbClr val="002060"/>
                </a:solidFill>
              </a:rPr>
              <a:t> imunitních komplexů</a:t>
            </a:r>
          </a:p>
          <a:p>
            <a:pPr lvl="1"/>
            <a:r>
              <a:rPr lang="cs-CZ" sz="3100" dirty="0" err="1" smtClean="0">
                <a:solidFill>
                  <a:srgbClr val="002060"/>
                </a:solidFill>
              </a:rPr>
              <a:t>imunokomplexové</a:t>
            </a:r>
            <a:r>
              <a:rPr lang="cs-CZ" sz="3100" dirty="0" smtClean="0">
                <a:solidFill>
                  <a:srgbClr val="002060"/>
                </a:solidFill>
              </a:rPr>
              <a:t> </a:t>
            </a:r>
            <a:r>
              <a:rPr lang="cs-CZ" sz="3100" dirty="0">
                <a:solidFill>
                  <a:srgbClr val="002060"/>
                </a:solidFill>
              </a:rPr>
              <a:t>choroby typu SLE, </a:t>
            </a:r>
          </a:p>
          <a:p>
            <a:r>
              <a:rPr lang="cs-CZ" sz="3100" dirty="0">
                <a:solidFill>
                  <a:srgbClr val="002060"/>
                </a:solidFill>
              </a:rPr>
              <a:t>Mohou být kombinované s hnisavými infekcemi</a:t>
            </a:r>
          </a:p>
          <a:p>
            <a:r>
              <a:rPr lang="cs-CZ" sz="3100" dirty="0">
                <a:solidFill>
                  <a:srgbClr val="002060"/>
                </a:solidFill>
              </a:rPr>
              <a:t>Poruchy složek C3, v alternativních složkách komplementu a ve složkách C6 – C9</a:t>
            </a:r>
          </a:p>
          <a:p>
            <a:pPr lvl="1"/>
            <a:r>
              <a:rPr lang="cs-CZ" sz="3100" dirty="0" err="1">
                <a:solidFill>
                  <a:srgbClr val="002060"/>
                </a:solidFill>
              </a:rPr>
              <a:t>nisseriové</a:t>
            </a:r>
            <a:r>
              <a:rPr lang="cs-CZ" sz="3100" dirty="0">
                <a:solidFill>
                  <a:srgbClr val="002060"/>
                </a:solidFill>
              </a:rPr>
              <a:t> infekce nebo bez příznaků</a:t>
            </a:r>
          </a:p>
          <a:p>
            <a:pPr lvl="1"/>
            <a:r>
              <a:rPr lang="cs-CZ" sz="3100" dirty="0" smtClean="0">
                <a:solidFill>
                  <a:srgbClr val="002060"/>
                </a:solidFill>
              </a:rPr>
              <a:t>deficience </a:t>
            </a:r>
            <a:r>
              <a:rPr lang="cs-CZ" sz="3100" dirty="0">
                <a:solidFill>
                  <a:srgbClr val="002060"/>
                </a:solidFill>
              </a:rPr>
              <a:t>MBL – (</a:t>
            </a:r>
            <a:r>
              <a:rPr lang="cs-CZ" sz="3100" dirty="0" err="1">
                <a:solidFill>
                  <a:srgbClr val="002060"/>
                </a:solidFill>
              </a:rPr>
              <a:t>Mannan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binding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lectin</a:t>
            </a:r>
            <a:r>
              <a:rPr lang="cs-CZ" sz="3100" dirty="0" smtClean="0">
                <a:solidFill>
                  <a:srgbClr val="002060"/>
                </a:solidFill>
              </a:rPr>
              <a:t>)</a:t>
            </a:r>
          </a:p>
          <a:p>
            <a:pPr marL="457200" lvl="1" indent="0">
              <a:buNone/>
            </a:pPr>
            <a:endParaRPr lang="cs-CZ" sz="3100" dirty="0">
              <a:solidFill>
                <a:srgbClr val="00206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100" dirty="0" smtClean="0">
                <a:solidFill>
                  <a:srgbClr val="002060"/>
                </a:solidFill>
              </a:rPr>
              <a:t>Deficience </a:t>
            </a:r>
            <a:r>
              <a:rPr lang="cs-CZ" sz="3100" dirty="0">
                <a:solidFill>
                  <a:srgbClr val="002060"/>
                </a:solidFill>
              </a:rPr>
              <a:t>MBL – (</a:t>
            </a:r>
            <a:r>
              <a:rPr lang="cs-CZ" sz="3100" dirty="0" err="1">
                <a:solidFill>
                  <a:srgbClr val="002060"/>
                </a:solidFill>
              </a:rPr>
              <a:t>Mannan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binding</a:t>
            </a:r>
            <a:r>
              <a:rPr lang="cs-CZ" sz="3100" dirty="0">
                <a:solidFill>
                  <a:srgbClr val="002060"/>
                </a:solidFill>
              </a:rPr>
              <a:t> </a:t>
            </a:r>
            <a:r>
              <a:rPr lang="cs-CZ" sz="3100" dirty="0" err="1">
                <a:solidFill>
                  <a:srgbClr val="002060"/>
                </a:solidFill>
              </a:rPr>
              <a:t>lectin</a:t>
            </a:r>
            <a:r>
              <a:rPr lang="cs-CZ" sz="3100" dirty="0" smtClean="0">
                <a:solidFill>
                  <a:srgbClr val="002060"/>
                </a:solidFill>
              </a:rPr>
              <a:t>) – časté infekce u dětí</a:t>
            </a:r>
          </a:p>
          <a:p>
            <a:pPr marL="4572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318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Agnioedém</a:t>
            </a: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914400" lvl="2" indent="0" eaLnBrk="1" hangingPunct="1"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je náhle vzniklý </a:t>
            </a:r>
            <a:r>
              <a:rPr lang="cs-CZ" altLang="en-US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nezánětlivý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otok kůže nebo sliznic vyvolaný 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vazoaktivními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mediátory, které jsou příčinou dilatace a zvýšené permeability cév.</a:t>
            </a:r>
          </a:p>
          <a:p>
            <a:pPr lvl="2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5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Mortalita 15-33% (USA) 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otoky laryngu → asfyxie</a:t>
            </a:r>
          </a:p>
          <a:p>
            <a:pPr marL="914400" lvl="2" indent="0" eaLnBrk="1" hangingPunct="1">
              <a:buNone/>
            </a:pP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Autozomálně dominantní dědičnost mutace genu pro C1-INH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Chromozom 11</a:t>
            </a:r>
          </a:p>
          <a:p>
            <a:pPr lvl="3" eaLnBrk="1" hangingPunct="1">
              <a:buFont typeface="Wingdings 2" pitchFamily="18" charset="2"/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200 různých mutací genu spojeno s klinickými projevy HAE</a:t>
            </a:r>
          </a:p>
          <a:p>
            <a:pPr lvl="2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Spontánní mutace činí 10-20%</a:t>
            </a:r>
          </a:p>
          <a:p>
            <a:pPr lvl="3" eaLnBrk="1" hangingPunct="1">
              <a:buFont typeface="Wingdings 2" pitchFamily="18" charset="2"/>
              <a:buNone/>
            </a:pPr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3" eaLnBrk="1" hangingPunct="1">
              <a:buFont typeface="Wingdings 2" pitchFamily="18" charset="2"/>
              <a:buNone/>
            </a:pPr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6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Patogeneze</a:t>
            </a:r>
          </a:p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Podstatou vzniku je nedostatečný útlum aktivace klasické cesty komplementu kterou zajišťuje inhibitor první složky (C1-INH)</a:t>
            </a:r>
          </a:p>
          <a:p>
            <a:pPr eaLnBrk="1" hangingPunct="1"/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/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Snížená regulace kininového systému </a:t>
            </a:r>
          </a:p>
          <a:p>
            <a:pPr lvl="1" eaLnBrk="1" hangingPunct="1">
              <a:buFont typeface="Verdana" pitchFamily="34" charset="0"/>
              <a:buNone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	(C1-INH normálně inhibuje </a:t>
            </a:r>
            <a:r>
              <a:rPr lang="cs-CZ" altLang="en-US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kalikrein</a:t>
            </a: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) → ↑ bradykinin</a:t>
            </a:r>
          </a:p>
          <a:p>
            <a:pPr lvl="1" eaLnBrk="1" hangingPunct="1"/>
            <a:endParaRPr lang="cs-CZ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04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52400" y="0"/>
            <a:ext cx="8839200" cy="6124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cs-CZ" altLang="en-US" sz="2800" b="0" dirty="0" smtClean="0">
              <a:solidFill>
                <a:srgbClr val="C00000"/>
              </a:solidFill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cs-CZ" altLang="en-US" sz="2800" b="0" dirty="0" smtClean="0">
                <a:solidFill>
                  <a:srgbClr val="C00000"/>
                </a:solidFill>
                <a:latin typeface="+mn-lt"/>
              </a:rPr>
              <a:t>Stavy imunitní nedostatečnosti - imunodeficience - poruchy imunitního systému</a:t>
            </a:r>
          </a:p>
          <a:p>
            <a:pPr algn="ctr">
              <a:spcBef>
                <a:spcPct val="50000"/>
              </a:spcBef>
            </a:pPr>
            <a:endParaRPr lang="cs-CZ" altLang="en-US" sz="2800" b="0" dirty="0" smtClean="0">
              <a:solidFill>
                <a:srgbClr val="C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en-US" sz="2400" dirty="0" smtClean="0">
                <a:solidFill>
                  <a:schemeClr val="tx1"/>
                </a:solidFill>
              </a:rPr>
              <a:t>Členění</a:t>
            </a:r>
            <a:r>
              <a:rPr lang="cs-CZ" altLang="en-US" sz="2400" dirty="0">
                <a:solidFill>
                  <a:schemeClr val="tx1"/>
                </a:solidFill>
              </a:rPr>
              <a:t>:</a:t>
            </a:r>
            <a:r>
              <a:rPr lang="cs-CZ" altLang="en-US" sz="2400" b="0" dirty="0">
                <a:solidFill>
                  <a:schemeClr val="tx1"/>
                </a:solidFill>
              </a:rPr>
              <a:t>	</a:t>
            </a:r>
            <a:r>
              <a:rPr lang="cs-CZ" altLang="en-US" sz="2400" dirty="0">
                <a:solidFill>
                  <a:schemeClr val="tx1"/>
                </a:solidFill>
              </a:rPr>
              <a:t>primární </a:t>
            </a:r>
            <a:r>
              <a:rPr lang="cs-CZ" altLang="en-US" sz="2400" dirty="0" smtClean="0">
                <a:solidFill>
                  <a:schemeClr val="tx1"/>
                </a:solidFill>
              </a:rPr>
              <a:t>imunodeficience</a:t>
            </a:r>
            <a:r>
              <a:rPr lang="cs-CZ" altLang="en-US" sz="2400" b="0" dirty="0">
                <a:solidFill>
                  <a:schemeClr val="tx1"/>
                </a:solidFill>
              </a:rPr>
              <a:t>		</a:t>
            </a:r>
            <a:endParaRPr lang="cs-CZ" altLang="en-US" sz="24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400" b="0" dirty="0" smtClean="0">
                <a:solidFill>
                  <a:schemeClr val="tx1"/>
                </a:solidFill>
              </a:rPr>
              <a:t>jsou </a:t>
            </a:r>
            <a:r>
              <a:rPr lang="cs-CZ" altLang="en-US" sz="2400" b="0" dirty="0">
                <a:solidFill>
                  <a:schemeClr val="tx1"/>
                </a:solidFill>
              </a:rPr>
              <a:t>podmíněny genetickým defektem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400" b="0" dirty="0">
                <a:solidFill>
                  <a:schemeClr val="tx1"/>
                </a:solidFill>
              </a:rPr>
              <a:t>manifestace zpravidla v časném údobí 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po </a:t>
            </a:r>
            <a:r>
              <a:rPr lang="cs-CZ" altLang="en-US" sz="2400" b="0" dirty="0">
                <a:solidFill>
                  <a:schemeClr val="tx1"/>
                </a:solidFill>
              </a:rPr>
              <a:t>narození</a:t>
            </a:r>
          </a:p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		</a:t>
            </a:r>
            <a:r>
              <a:rPr lang="cs-CZ" altLang="en-US" sz="2400" dirty="0">
                <a:solidFill>
                  <a:schemeClr val="tx1"/>
                </a:solidFill>
              </a:rPr>
              <a:t>sekundární imunodeficience</a:t>
            </a:r>
            <a:r>
              <a:rPr lang="cs-CZ" altLang="en-US" sz="2400" b="0" dirty="0">
                <a:solidFill>
                  <a:schemeClr val="tx1"/>
                </a:solidFill>
              </a:rPr>
              <a:t>			</a:t>
            </a:r>
            <a:endParaRPr lang="cs-CZ" altLang="en-US" sz="2400" b="0" dirty="0" smtClean="0">
              <a:solidFill>
                <a:schemeClr val="tx1"/>
              </a:solidFill>
            </a:endParaRP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400" b="0" dirty="0" smtClean="0">
                <a:solidFill>
                  <a:schemeClr val="tx1"/>
                </a:solidFill>
              </a:rPr>
              <a:t>nejsou </a:t>
            </a:r>
            <a:r>
              <a:rPr lang="cs-CZ" altLang="en-US" sz="2400" b="0" dirty="0">
                <a:solidFill>
                  <a:schemeClr val="tx1"/>
                </a:solidFill>
              </a:rPr>
              <a:t>podmíněny genetickým </a:t>
            </a:r>
            <a:r>
              <a:rPr lang="cs-CZ" altLang="en-US" sz="2400" b="0" dirty="0" smtClean="0">
                <a:solidFill>
                  <a:schemeClr val="tx1"/>
                </a:solidFill>
              </a:rPr>
              <a:t>defektem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cs-CZ" altLang="en-US" sz="2400" b="0" dirty="0" smtClean="0">
                <a:solidFill>
                  <a:schemeClr val="tx1"/>
                </a:solidFill>
              </a:rPr>
              <a:t>získávány </a:t>
            </a:r>
            <a:r>
              <a:rPr lang="cs-CZ" altLang="en-US" sz="2400" b="0" dirty="0">
                <a:solidFill>
                  <a:schemeClr val="tx1"/>
                </a:solidFill>
              </a:rPr>
              <a:t>v průběhu života</a:t>
            </a:r>
          </a:p>
          <a:p>
            <a:pPr>
              <a:spcBef>
                <a:spcPct val="50000"/>
              </a:spcBef>
            </a:pPr>
            <a:endParaRPr lang="cs-CZ" altLang="en-US" sz="2400" b="0" dirty="0">
              <a:solidFill>
                <a:schemeClr val="tx1"/>
              </a:solidFill>
            </a:endParaRPr>
          </a:p>
        </p:txBody>
      </p:sp>
      <p:sp>
        <p:nvSpPr>
          <p:cNvPr id="3079" name="Text Box 9"/>
          <p:cNvSpPr txBox="1">
            <a:spLocks noChangeArrowheads="1"/>
          </p:cNvSpPr>
          <p:nvPr/>
        </p:nvSpPr>
        <p:spPr bwMode="auto">
          <a:xfrm>
            <a:off x="0" y="6237312"/>
            <a:ext cx="899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 b="1">
                <a:solidFill>
                  <a:srgbClr val="FFFE00"/>
                </a:solidFill>
                <a:latin typeface="Times New Roman" pitchFamily="18" charset="0"/>
              </a:defRPr>
            </a:lvl1pPr>
            <a:lvl2pPr marL="742950" indent="-285750">
              <a:defRPr sz="4400" b="1">
                <a:solidFill>
                  <a:srgbClr val="FFFE00"/>
                </a:solidFill>
                <a:latin typeface="Times New Roman" pitchFamily="18" charset="0"/>
              </a:defRPr>
            </a:lvl2pPr>
            <a:lvl3pPr marL="11430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3pPr>
            <a:lvl4pPr marL="16002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4pPr>
            <a:lvl5pPr marL="2057400" indent="-228600">
              <a:defRPr sz="4400" b="1">
                <a:solidFill>
                  <a:srgbClr val="FFFE00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E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en-US" sz="2400" b="0" dirty="0">
                <a:solidFill>
                  <a:schemeClr val="tx1"/>
                </a:solidFill>
              </a:rPr>
              <a:t>Oběma typy může být zasažena kterákoli složka imunitního systému</a:t>
            </a:r>
          </a:p>
        </p:txBody>
      </p:sp>
    </p:spTree>
    <p:extLst>
      <p:ext uri="{BB962C8B-B14F-4D97-AF65-F5344CB8AC3E}">
        <p14:creationId xmlns:p14="http://schemas.microsoft.com/office/powerpoint/2010/main" val="15975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Typy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I. typ: porucha biosyntézy C1-INH u 85 % nemocných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II. typ: funkční porucha C1-INH při normální nebo zvýšené hladině C1-INH v séru</a:t>
            </a: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640080" lvl="1" indent="-237744" eaLnBrk="1" fontAlgn="auto" hangingPunct="1">
              <a:spcAft>
                <a:spcPts val="0"/>
              </a:spcAft>
              <a:buFont typeface="Verdana"/>
              <a:buChar char="◦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III. typ:  žádné abnormality v množství nebo 			 funkčnosti C1-INH</a:t>
            </a:r>
          </a:p>
        </p:txBody>
      </p:sp>
    </p:spTree>
    <p:extLst>
      <p:ext uri="{BB962C8B-B14F-4D97-AF65-F5344CB8AC3E}">
        <p14:creationId xmlns:p14="http://schemas.microsoft.com/office/powerpoint/2010/main" val="3364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447800"/>
            <a:ext cx="8322890" cy="50053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Klinické projevy</a:t>
            </a:r>
          </a:p>
          <a:p>
            <a:pPr eaLnBrk="1" hangingPunct="1">
              <a:lnSpc>
                <a:spcPct val="90000"/>
              </a:lnSpc>
            </a:pPr>
            <a:endParaRPr lang="cs-CZ" altLang="en-US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Recidivující náhle vzniklé masivní otoky kůže a sliznic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dosahuje maxima během několika hodin, ustupuje spontánně během 1–4 dnů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Chybí svědění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Frekvence edémů v rozmezí několika dnů až roků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en-US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Nereaguje na léčbu antihistaminiky a nedostatečně na celkovou aplikaci kortikoidů</a:t>
            </a:r>
          </a:p>
        </p:txBody>
      </p:sp>
    </p:spTree>
    <p:extLst>
      <p:ext uri="{BB962C8B-B14F-4D97-AF65-F5344CB8AC3E}">
        <p14:creationId xmlns:p14="http://schemas.microsoft.com/office/powerpoint/2010/main" val="157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Klinické projevy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nejčastěji rty, víčka, krk, horní končetiny, genitál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jazyka a hrtanu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sliznice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GITu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– nauzea, zvracení, bolesti břicha, průjem  - </a:t>
            </a:r>
            <a:r>
              <a:rPr lang="cs-CZ" i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„akutní břicho“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otok sliznice močových cest – retence moči 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postižení CNS – úporné bolesti hlavy, křeče, afázie i hemiplegie</a:t>
            </a:r>
          </a:p>
        </p:txBody>
      </p:sp>
    </p:spTree>
    <p:extLst>
      <p:ext uri="{BB962C8B-B14F-4D97-AF65-F5344CB8AC3E}">
        <p14:creationId xmlns:p14="http://schemas.microsoft.com/office/powerpoint/2010/main" val="297596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C00000"/>
                </a:solidFill>
              </a:rPr>
              <a:t>Hereditární </a:t>
            </a:r>
            <a:r>
              <a:rPr lang="cs-CZ" dirty="0" err="1" smtClean="0">
                <a:solidFill>
                  <a:srgbClr val="C00000"/>
                </a:solidFill>
              </a:rPr>
              <a:t>angioedém</a:t>
            </a:r>
            <a:r>
              <a:rPr lang="cs-CZ" dirty="0" smtClean="0">
                <a:solidFill>
                  <a:srgbClr val="C00000"/>
                </a:solidFill>
              </a:rPr>
              <a:t> (HAE)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9496" indent="-457200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Diagnostika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Anamnéza</a:t>
            </a:r>
          </a:p>
          <a:p>
            <a:pPr marL="859536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Vyšetření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snížení koncentrace C1-INH na 12–50 %, snížení C4 a C2 složky komplementu, C3 v normě (TYP 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C1-INH snížený, normální nebo vysoký, ale funkčně neaktivní; snížení C4 a C2 (TYP II)</a:t>
            </a: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pPr marL="886968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s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nížený C1q u pacientů bez rodinného výskytu →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záskaný</a:t>
            </a:r>
            <a:r>
              <a:rPr lang="cs-CZ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cs-CZ" dirty="0" err="1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angioedém</a:t>
            </a:r>
            <a:endParaRPr lang="cs-CZ" dirty="0" smtClean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6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Sekundární imunodeficience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Nejsou vrozené.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Vznikají v průběhu života jedince.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Onemocnění vzniká z mnoha příčin – životní prostředí, stav po nebo při léčbě, nebo jako sekundární onemocnění k primární chorobě.</a:t>
            </a:r>
            <a:endParaRPr lang="cs-CZ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8662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Sekundární imunodeficience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Neboli získané imunodeficience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Metabolické choroby – diabetes, uremie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Imunosupresivní, cytostatická léčba, ozařování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Poruchy výživy, choroby zažívacího traktu, dlouhodobé redukční diety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Alkoholismus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Věk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Závažná poranění, </a:t>
            </a:r>
            <a:r>
              <a:rPr lang="cs-CZ" dirty="0" err="1" smtClean="0">
                <a:solidFill>
                  <a:srgbClr val="002060"/>
                </a:solidFill>
              </a:rPr>
              <a:t>polytraumata</a:t>
            </a:r>
            <a:r>
              <a:rPr lang="cs-CZ" dirty="0" smtClean="0">
                <a:solidFill>
                  <a:srgbClr val="002060"/>
                </a:solidFill>
              </a:rPr>
              <a:t>, popáleniny, stavy po rozsáhlých operacích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Virové a chronické infekce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Chronická expozice chemickým škodlivinám</a:t>
            </a:r>
          </a:p>
          <a:p>
            <a:pPr lvl="1"/>
            <a:r>
              <a:rPr lang="cs-CZ" dirty="0" smtClean="0">
                <a:solidFill>
                  <a:srgbClr val="002060"/>
                </a:solidFill>
              </a:rPr>
              <a:t>Chronické stresové situace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99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Dřeňové útlumy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Příčiny : léky a chemikálie: benzen a příbuzné chemikálie, antibiotika, cytostatika a </a:t>
            </a:r>
            <a:r>
              <a:rPr lang="cs-CZ" dirty="0" err="1" smtClean="0">
                <a:solidFill>
                  <a:srgbClr val="002060"/>
                </a:solidFill>
              </a:rPr>
              <a:t>imunosupresiva</a:t>
            </a:r>
            <a:r>
              <a:rPr lang="cs-CZ" dirty="0" smtClean="0">
                <a:solidFill>
                  <a:srgbClr val="002060"/>
                </a:solidFill>
              </a:rPr>
              <a:t>, viry, nádorová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Závažnost projevů imunodeficience je determinovaná počtem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: koncentrace 500-1000bb/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20% riziko infekce, při koncentraci pod 500bb/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riziko 50% infekce; 100bb/</a:t>
            </a:r>
            <a:r>
              <a:rPr lang="cs-CZ" dirty="0" err="1" smtClean="0">
                <a:solidFill>
                  <a:srgbClr val="002060"/>
                </a:solidFill>
              </a:rPr>
              <a:t>ul</a:t>
            </a:r>
            <a:r>
              <a:rPr lang="cs-CZ" dirty="0" smtClean="0">
                <a:solidFill>
                  <a:srgbClr val="002060"/>
                </a:solidFill>
              </a:rPr>
              <a:t> – riziko infekce =100% 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Projevy – horečka, třesavka, nekrotizující záněty v dutině ústní, vulvě, konečníku, pneumonie, krvácivé projevy</a:t>
            </a:r>
          </a:p>
        </p:txBody>
      </p:sp>
    </p:spTree>
    <p:extLst>
      <p:ext uri="{BB962C8B-B14F-4D97-AF65-F5344CB8AC3E}">
        <p14:creationId xmlns:p14="http://schemas.microsoft.com/office/powerpoint/2010/main" val="363127766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periferních poruchách granulocytů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Autoimunitní idiopatická </a:t>
            </a:r>
            <a:r>
              <a:rPr lang="cs-CZ" dirty="0" err="1" smtClean="0">
                <a:solidFill>
                  <a:srgbClr val="002060"/>
                </a:solidFill>
              </a:rPr>
              <a:t>neutropenie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Autoprotilátky proti povrchovým strukturám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(např. CD16, CD11a, CD11b… v závislosti na typu onemocnění)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U některých pacientů se SLE, RA, </a:t>
            </a:r>
            <a:r>
              <a:rPr lang="cs-CZ" dirty="0" err="1" smtClean="0">
                <a:solidFill>
                  <a:srgbClr val="002060"/>
                </a:solidFill>
              </a:rPr>
              <a:t>Sjögrenovou</a:t>
            </a:r>
            <a:r>
              <a:rPr lang="cs-CZ" dirty="0" smtClean="0">
                <a:solidFill>
                  <a:srgbClr val="002060"/>
                </a:solidFill>
              </a:rPr>
              <a:t> chorobou, smíšenou chorobou pojiva, autoimunitní </a:t>
            </a:r>
            <a:r>
              <a:rPr lang="cs-CZ" dirty="0" err="1" smtClean="0">
                <a:solidFill>
                  <a:srgbClr val="002060"/>
                </a:solidFill>
              </a:rPr>
              <a:t>cytopenickou</a:t>
            </a:r>
            <a:r>
              <a:rPr lang="cs-CZ" dirty="0" smtClean="0">
                <a:solidFill>
                  <a:srgbClr val="002060"/>
                </a:solidFill>
              </a:rPr>
              <a:t> purpurou, chronickou aktivní hepatitidou, </a:t>
            </a:r>
            <a:r>
              <a:rPr lang="cs-CZ" dirty="0" err="1" smtClean="0">
                <a:solidFill>
                  <a:srgbClr val="002060"/>
                </a:solidFill>
              </a:rPr>
              <a:t>Gravesovou</a:t>
            </a:r>
            <a:r>
              <a:rPr lang="cs-CZ" dirty="0" smtClean="0">
                <a:solidFill>
                  <a:srgbClr val="002060"/>
                </a:solidFill>
              </a:rPr>
              <a:t> –</a:t>
            </a:r>
            <a:r>
              <a:rPr lang="cs-CZ" dirty="0" err="1" smtClean="0">
                <a:solidFill>
                  <a:srgbClr val="002060"/>
                </a:solidFill>
              </a:rPr>
              <a:t>Basedovou</a:t>
            </a:r>
            <a:r>
              <a:rPr lang="cs-CZ" dirty="0" smtClean="0">
                <a:solidFill>
                  <a:srgbClr val="002060"/>
                </a:solidFill>
              </a:rPr>
              <a:t> chorobou, </a:t>
            </a:r>
            <a:r>
              <a:rPr lang="cs-CZ" dirty="0" err="1" smtClean="0">
                <a:solidFill>
                  <a:srgbClr val="002060"/>
                </a:solidFill>
              </a:rPr>
              <a:t>Hashimotovou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thyreoiditidou</a:t>
            </a:r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Příčiny: ovlivnění počtu nebo funkce zralých </a:t>
            </a:r>
            <a:r>
              <a:rPr lang="cs-CZ" dirty="0" err="1" smtClean="0">
                <a:solidFill>
                  <a:srgbClr val="002060"/>
                </a:solidFill>
              </a:rPr>
              <a:t>neutrofilů</a:t>
            </a:r>
            <a:r>
              <a:rPr lang="cs-CZ" dirty="0" smtClean="0">
                <a:solidFill>
                  <a:srgbClr val="002060"/>
                </a:solidFill>
              </a:rPr>
              <a:t> v periferní krvi přítomností extracelulárních faktorů: autoprotilátek, </a:t>
            </a:r>
            <a:r>
              <a:rPr lang="cs-CZ" dirty="0" err="1" smtClean="0">
                <a:solidFill>
                  <a:srgbClr val="002060"/>
                </a:solidFill>
              </a:rPr>
              <a:t>imunokomplexů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cytokinů</a:t>
            </a:r>
            <a:r>
              <a:rPr lang="cs-CZ" dirty="0" smtClean="0">
                <a:solidFill>
                  <a:srgbClr val="002060"/>
                </a:solidFill>
              </a:rPr>
              <a:t>, toxických metabolitů při metabolických chorobách</a:t>
            </a:r>
          </a:p>
        </p:txBody>
      </p:sp>
    </p:spTree>
    <p:extLst>
      <p:ext uri="{BB962C8B-B14F-4D97-AF65-F5344CB8AC3E}">
        <p14:creationId xmlns:p14="http://schemas.microsoft.com/office/powerpoint/2010/main" val="34395989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C00000"/>
                </a:solidFill>
              </a:rPr>
              <a:t>Imunodeficience po splenektomii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Způsobena poruchou fagocytózy ve slezině i na periferii (deficit </a:t>
            </a:r>
            <a:r>
              <a:rPr lang="cs-CZ" dirty="0" err="1" smtClean="0">
                <a:solidFill>
                  <a:srgbClr val="002060"/>
                </a:solidFill>
              </a:rPr>
              <a:t>tuftsinu</a:t>
            </a:r>
            <a:r>
              <a:rPr lang="cs-CZ" dirty="0" smtClean="0">
                <a:solidFill>
                  <a:srgbClr val="002060"/>
                </a:solidFill>
              </a:rPr>
              <a:t>), snížená tvorba </a:t>
            </a:r>
            <a:r>
              <a:rPr lang="cs-CZ" dirty="0" err="1" smtClean="0">
                <a:solidFill>
                  <a:srgbClr val="002060"/>
                </a:solidFill>
              </a:rPr>
              <a:t>antipolysacharidových</a:t>
            </a:r>
            <a:r>
              <a:rPr lang="cs-CZ" dirty="0" smtClean="0">
                <a:solidFill>
                  <a:srgbClr val="002060"/>
                </a:solidFill>
              </a:rPr>
              <a:t> protilátek.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Nejzávažnější komplikací je rozvoj </a:t>
            </a:r>
            <a:r>
              <a:rPr lang="cs-CZ" dirty="0" err="1" smtClean="0">
                <a:solidFill>
                  <a:srgbClr val="002060"/>
                </a:solidFill>
              </a:rPr>
              <a:t>hyperakutní</a:t>
            </a:r>
            <a:r>
              <a:rPr lang="cs-CZ" dirty="0" smtClean="0">
                <a:solidFill>
                  <a:srgbClr val="002060"/>
                </a:solidFill>
              </a:rPr>
              <a:t>  </a:t>
            </a:r>
            <a:r>
              <a:rPr lang="cs-CZ" dirty="0" err="1" smtClean="0">
                <a:solidFill>
                  <a:srgbClr val="002060"/>
                </a:solidFill>
              </a:rPr>
              <a:t>pneumokové</a:t>
            </a:r>
            <a:r>
              <a:rPr lang="cs-CZ" dirty="0" smtClean="0">
                <a:solidFill>
                  <a:srgbClr val="002060"/>
                </a:solidFill>
              </a:rPr>
              <a:t> sepse.</a:t>
            </a:r>
          </a:p>
          <a:p>
            <a:pPr eaLnBrk="1" hangingPunct="1"/>
            <a:r>
              <a:rPr lang="cs-CZ" dirty="0" smtClean="0">
                <a:solidFill>
                  <a:srgbClr val="002060"/>
                </a:solidFill>
              </a:rPr>
              <a:t>Prevence: očkování proti </a:t>
            </a:r>
            <a:r>
              <a:rPr lang="cs-CZ" dirty="0" err="1" smtClean="0">
                <a:solidFill>
                  <a:srgbClr val="002060"/>
                </a:solidFill>
              </a:rPr>
              <a:t>pneumokokům,meningokokům</a:t>
            </a:r>
            <a:r>
              <a:rPr lang="cs-CZ" dirty="0" smtClean="0">
                <a:solidFill>
                  <a:srgbClr val="002060"/>
                </a:solidFill>
              </a:rPr>
              <a:t>, </a:t>
            </a:r>
            <a:r>
              <a:rPr lang="cs-CZ" dirty="0" err="1" smtClean="0">
                <a:solidFill>
                  <a:srgbClr val="002060"/>
                </a:solidFill>
              </a:rPr>
              <a:t>Haemophilus</a:t>
            </a:r>
            <a:r>
              <a:rPr lang="cs-CZ" dirty="0" smtClean="0">
                <a:solidFill>
                  <a:srgbClr val="002060"/>
                </a:solidFill>
              </a:rPr>
              <a:t> </a:t>
            </a:r>
            <a:r>
              <a:rPr lang="cs-CZ" dirty="0" err="1" smtClean="0">
                <a:solidFill>
                  <a:srgbClr val="002060"/>
                </a:solidFill>
              </a:rPr>
              <a:t>influenzae</a:t>
            </a:r>
            <a:r>
              <a:rPr lang="cs-CZ" dirty="0" smtClean="0">
                <a:solidFill>
                  <a:srgbClr val="002060"/>
                </a:solidFill>
              </a:rPr>
              <a:t> b, profylaktické podávání PNC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8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Imunodeficience při periferních poruchách lymfocytů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dirty="0" smtClean="0">
              <a:solidFill>
                <a:srgbClr val="002060"/>
              </a:solidFill>
            </a:endParaRPr>
          </a:p>
          <a:p>
            <a:r>
              <a:rPr lang="cs-CZ" dirty="0" smtClean="0">
                <a:solidFill>
                  <a:srgbClr val="002060"/>
                </a:solidFill>
              </a:rPr>
              <a:t>Lymfopenie při autoimunitních systémových onemocněních (např. SLE)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Lymfopenie při imunosupresivní léčbě (cyklosporin, anti-T-lymfocytární monoklonální protilátky)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Lymfopenie při virových onemocněních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Častější  výskyt herpetických a respiračních onemocnění</a:t>
            </a:r>
          </a:p>
          <a:p>
            <a:r>
              <a:rPr lang="cs-CZ" dirty="0" smtClean="0">
                <a:solidFill>
                  <a:srgbClr val="002060"/>
                </a:solidFill>
              </a:rPr>
              <a:t>Zvýšená spontánní stimulace x snížená proliferace po stimulaci PHA, snížená produkce IL-2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770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5232</Words>
  <Application>Microsoft Office PowerPoint</Application>
  <PresentationFormat>Předvádění na obrazovce (4:3)</PresentationFormat>
  <Paragraphs>819</Paragraphs>
  <Slides>114</Slides>
  <Notes>23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114</vt:i4>
      </vt:variant>
    </vt:vector>
  </HeadingPairs>
  <TitlesOfParts>
    <vt:vector size="126" baseType="lpstr">
      <vt:lpstr>Arial</vt:lpstr>
      <vt:lpstr>Arial Narrow</vt:lpstr>
      <vt:lpstr>Calibri</vt:lpstr>
      <vt:lpstr>Immunology</vt:lpstr>
      <vt:lpstr>Symbol</vt:lpstr>
      <vt:lpstr>Tahoma</vt:lpstr>
      <vt:lpstr>Times New Roman</vt:lpstr>
      <vt:lpstr>Verdana</vt:lpstr>
      <vt:lpstr>Wingdings</vt:lpstr>
      <vt:lpstr>Wingdings 2</vt:lpstr>
      <vt:lpstr>Motiv systému Office</vt:lpstr>
      <vt:lpstr>Rastrový obrázek</vt:lpstr>
      <vt:lpstr>Imunodeficience</vt:lpstr>
      <vt:lpstr>Poruchy imunity</vt:lpstr>
      <vt:lpstr>Imunosuprese </vt:lpstr>
      <vt:lpstr>Imunodeficience</vt:lpstr>
      <vt:lpstr>Prezentace aplikace PowerPoint</vt:lpstr>
      <vt:lpstr>Klinická manifestace imunodeficiencí</vt:lpstr>
      <vt:lpstr>Infekční procesy u primárních imunodeficiencí</vt:lpstr>
      <vt:lpstr>Rozdělení primárních imunodeficiencí</vt:lpstr>
      <vt:lpstr>Prezentace aplikace PowerPoint</vt:lpstr>
      <vt:lpstr>Evropská databáze pacientů  s primárními imunodeficiencemi (www.esid.org 2015)</vt:lpstr>
      <vt:lpstr>Vyšetřované parametry  v imunologické laboratoři</vt:lpstr>
      <vt:lpstr> Poruchy buněčně zprostředkované imunity</vt:lpstr>
      <vt:lpstr>Těžká kombinovananá imunodefcience (SCID) Severe Combined Immunodeficiency</vt:lpstr>
      <vt:lpstr>Prezentace aplikace PowerPoint</vt:lpstr>
      <vt:lpstr>Prezentace aplikace PowerPoint</vt:lpstr>
      <vt:lpstr>Molekulární podstata SCID</vt:lpstr>
      <vt:lpstr>Molekulární podstata SCID</vt:lpstr>
      <vt:lpstr>Molekulární podstata SCID</vt:lpstr>
      <vt:lpstr>Molekulární podstata SCID</vt:lpstr>
      <vt:lpstr>SCID  nejčastější klinické příznaky</vt:lpstr>
      <vt:lpstr>SCID   nejdůležitější laboratorní nálezy</vt:lpstr>
      <vt:lpstr>Maternofetální engraftment</vt:lpstr>
      <vt:lpstr>SCID  infekce způsobené atypickými patogeny</vt:lpstr>
      <vt:lpstr>Zdravá osoba</vt:lpstr>
      <vt:lpstr>SCID</vt:lpstr>
      <vt:lpstr>Léčba pacientů se SCID</vt:lpstr>
      <vt:lpstr>Poruchy T-lymfocytů</vt:lpstr>
      <vt:lpstr>Poruchy v antigenní prezentaci  u T-lymfocytů</vt:lpstr>
      <vt:lpstr>Funkční a aktivační poruchy T-lymfocytů</vt:lpstr>
      <vt:lpstr>Aktivační poruchy T-lymfocytů</vt:lpstr>
      <vt:lpstr>Hyper IgM syndrom</vt:lpstr>
      <vt:lpstr>Omennův syndrom</vt:lpstr>
      <vt:lpstr>Chédiakův – Higashiho syndrom</vt:lpstr>
      <vt:lpstr>Familiární hemofagocytující lymfohisticytoza</vt:lpstr>
      <vt:lpstr>Mikroskopický obraz hemofagocytující lymfohistiózy</vt:lpstr>
      <vt:lpstr>Lymfoproliferativní syndrom vázány na chromosom X</vt:lpstr>
      <vt:lpstr> Familiární lymfoproliferativní syndrom s autoimunitu </vt:lpstr>
      <vt:lpstr>Kombinované vrozené imunodeficience spojené se syndromy</vt:lpstr>
      <vt:lpstr>Wiskot – Aldrichův syndrom (WAS)</vt:lpstr>
      <vt:lpstr>WAS</vt:lpstr>
      <vt:lpstr>WAS</vt:lpstr>
      <vt:lpstr>DiGeorgův syndrom – kvantitativní porucha T-lymfocytů</vt:lpstr>
      <vt:lpstr>DiGeorgův syndrom - klinika</vt:lpstr>
      <vt:lpstr>DiGeorgův syndrom - léčba</vt:lpstr>
      <vt:lpstr>Syndrom Di George</vt:lpstr>
      <vt:lpstr>Poruchy tvorby protilátek – humorální imunodeficience</vt:lpstr>
      <vt:lpstr>Typy protilátkových imunodeficiencí</vt:lpstr>
      <vt:lpstr>Nejčastější tyty přimárních humorálních imunodeficiencí</vt:lpstr>
      <vt:lpstr>X-vázaná (Brutonova) agamaglobulinémie</vt:lpstr>
      <vt:lpstr>X-vázaná agamaglobulinémie</vt:lpstr>
      <vt:lpstr>X-vázaná agamaglobulinemie</vt:lpstr>
      <vt:lpstr>X-vázáná agamaglobulinemie</vt:lpstr>
      <vt:lpstr>Selektivní deficit IgA</vt:lpstr>
      <vt:lpstr>Goodův syndrom</vt:lpstr>
      <vt:lpstr>Přechodná hypogamaglobulinémie kojenců</vt:lpstr>
      <vt:lpstr>Deficit tvorby podtříd IgG</vt:lpstr>
      <vt:lpstr>Běžná variabilní imunodeficience (CVID)</vt:lpstr>
      <vt:lpstr>Prevalence CVID v roce 2011 (data ÚZIS)</vt:lpstr>
      <vt:lpstr>Běžná variabilní imunodeficience (CVID)  laboratorní nálezy</vt:lpstr>
      <vt:lpstr>Prezentace aplikace PowerPoint</vt:lpstr>
      <vt:lpstr>Diagnostický postup při nálezu hypogamaglobulinemiemémie</vt:lpstr>
      <vt:lpstr>Význam vyšetření hladin Ig  v diagnostice hypogamaglobulinémií</vt:lpstr>
      <vt:lpstr>Význam vyšetření hladin Ig  v diagnostice hypogamaglobulinémií</vt:lpstr>
      <vt:lpstr>Poruchy fagocytózy</vt:lpstr>
      <vt:lpstr>Prezentace aplikace PowerPoint</vt:lpstr>
      <vt:lpstr>Poruchy v počtu granulocytů</vt:lpstr>
      <vt:lpstr>Kostmanův syndrom - diagnostika</vt:lpstr>
      <vt:lpstr>Cyklická neutropenie</vt:lpstr>
      <vt:lpstr> Poruchy ve funkcích fagocytujících buněk</vt:lpstr>
      <vt:lpstr>LAD syndrom</vt:lpstr>
      <vt:lpstr>Prezentace aplikace PowerPoint</vt:lpstr>
      <vt:lpstr>Prezentace aplikace PowerPoint</vt:lpstr>
      <vt:lpstr>Chronická granulomatóza</vt:lpstr>
      <vt:lpstr>Chronická granulomatózní choroba</vt:lpstr>
      <vt:lpstr>Prezentace aplikace PowerPoint</vt:lpstr>
      <vt:lpstr>Chronic Granulomatous Disease (autosomal recessive)</vt:lpstr>
      <vt:lpstr>Chronic Granulomatous Disease (X-linked)</vt:lpstr>
      <vt:lpstr>  Myeloperoxidáza - MPO</vt:lpstr>
      <vt:lpstr>Prezentace aplikace PowerPoint</vt:lpstr>
      <vt:lpstr>Deficience myeloperoxidázy</vt:lpstr>
      <vt:lpstr>   Cytometrické stanovení      myeloperoxidázy</vt:lpstr>
      <vt:lpstr>Prezentace aplikace PowerPoint</vt:lpstr>
      <vt:lpstr>Prezentace aplikace PowerPoint</vt:lpstr>
      <vt:lpstr>Prezentace aplikace PowerPoint</vt:lpstr>
      <vt:lpstr>Prezentace aplikace PowerPoint</vt:lpstr>
      <vt:lpstr>Poruchy komplementového systému</vt:lpstr>
      <vt:lpstr>Hereditární angioedém (HAE) 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Hereditární angioedém (HAE)</vt:lpstr>
      <vt:lpstr>Sekundární imunodeficience</vt:lpstr>
      <vt:lpstr>Sekundární imunodeficience</vt:lpstr>
      <vt:lpstr>Dřeňové útlumy</vt:lpstr>
      <vt:lpstr>Imunodeficience při periferních poruchách granulocytů</vt:lpstr>
      <vt:lpstr>Imunodeficience po splenektomii</vt:lpstr>
      <vt:lpstr>Imunodeficience při periferních poruchách lymfocytů</vt:lpstr>
      <vt:lpstr>Imunodeficience při sekundárních protilátkových poruchách</vt:lpstr>
      <vt:lpstr>Sekundární hypogamaglobulinémie</vt:lpstr>
      <vt:lpstr>Sekundární buněčné imunodeficience</vt:lpstr>
      <vt:lpstr>       Virus HIV</vt:lpstr>
      <vt:lpstr>Prezentace aplikace PowerPoint</vt:lpstr>
      <vt:lpstr>Virus HIV</vt:lpstr>
      <vt:lpstr>Fáze HIV</vt:lpstr>
      <vt:lpstr>Fáze HIV</vt:lpstr>
      <vt:lpstr> HIV/AIDS</vt:lpstr>
      <vt:lpstr>Diagnostika HIV infekce</vt:lpstr>
      <vt:lpstr>Diagnostika</vt:lpstr>
      <vt:lpstr> Metody nepřímé diagnostiky</vt:lpstr>
      <vt:lpstr>Markery v plazmě</vt:lpstr>
      <vt:lpstr>Prezentace aplikace PowerPoint</vt:lpstr>
      <vt:lpstr>HIV/AIDS</vt:lpstr>
    </vt:vector>
  </TitlesOfParts>
  <Company>Fakultní nemocnice u sv. Anny v Brně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Imunodeficience</dc:title>
  <dc:creator>uziv</dc:creator>
  <cp:lastModifiedBy>Uživatel systému Windows</cp:lastModifiedBy>
  <cp:revision>39</cp:revision>
  <dcterms:created xsi:type="dcterms:W3CDTF">2016-04-18T12:49:53Z</dcterms:created>
  <dcterms:modified xsi:type="dcterms:W3CDTF">2021-03-29T11:17:54Z</dcterms:modified>
</cp:coreProperties>
</file>