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256" r:id="rId2"/>
    <p:sldId id="270" r:id="rId3"/>
    <p:sldId id="324" r:id="rId4"/>
    <p:sldId id="325" r:id="rId5"/>
    <p:sldId id="278" r:id="rId6"/>
    <p:sldId id="279" r:id="rId7"/>
    <p:sldId id="280" r:id="rId8"/>
    <p:sldId id="285" r:id="rId9"/>
    <p:sldId id="284" r:id="rId10"/>
    <p:sldId id="283" r:id="rId11"/>
    <p:sldId id="282" r:id="rId12"/>
    <p:sldId id="281" r:id="rId13"/>
    <p:sldId id="288" r:id="rId14"/>
    <p:sldId id="317" r:id="rId15"/>
    <p:sldId id="318" r:id="rId16"/>
    <p:sldId id="326" r:id="rId17"/>
    <p:sldId id="319" r:id="rId18"/>
    <p:sldId id="320" r:id="rId19"/>
    <p:sldId id="321" r:id="rId20"/>
    <p:sldId id="322" r:id="rId21"/>
    <p:sldId id="323" r:id="rId22"/>
    <p:sldId id="287" r:id="rId23"/>
    <p:sldId id="286" r:id="rId24"/>
    <p:sldId id="289" r:id="rId25"/>
    <p:sldId id="264" r:id="rId26"/>
    <p:sldId id="261" r:id="rId27"/>
    <p:sldId id="262" r:id="rId28"/>
    <p:sldId id="263" r:id="rId29"/>
    <p:sldId id="267" r:id="rId30"/>
    <p:sldId id="265" r:id="rId31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6754" autoAdjust="0"/>
  </p:normalViewPr>
  <p:slideViewPr>
    <p:cSldViewPr snapToGrid="0">
      <p:cViewPr varScale="1">
        <p:scale>
          <a:sx n="92" d="100"/>
          <a:sy n="92" d="100"/>
        </p:scale>
        <p:origin x="1374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r>
              <a:rPr lang="el-GR" sz="1200" b="1" i="0" u="none" strike="noStrike" baseline="0" noProof="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cs-CZ" sz="1200" b="1" i="0" u="none" strike="noStrike" baseline="0" noProof="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sz="1200" noProof="0" dirty="0" smtClean="0">
                <a:latin typeface="Arial" pitchFamily="34" charset="0"/>
                <a:cs typeface="Arial" pitchFamily="34" charset="0"/>
              </a:rPr>
              <a:t>HCH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Digitel</c:v>
          </c:tx>
          <c:spPr>
            <a:ln w="25400">
              <a:solidFill>
                <a:prstClr val="black"/>
              </a:solidFill>
            </a:ln>
          </c:spPr>
          <c:marker>
            <c:symbol val="circle"/>
            <c:size val="4"/>
            <c:spPr>
              <a:solidFill>
                <a:schemeClr val="tx1"/>
              </a:solidFill>
              <a:ln>
                <a:noFill/>
              </a:ln>
            </c:spPr>
          </c:marker>
          <c:xVal>
            <c:numRef>
              <c:f>List1!$A$3:$A$25</c:f>
              <c:numCache>
                <c:formatCode>d/m/yyyy</c:formatCode>
                <c:ptCount val="23"/>
                <c:pt idx="0">
                  <c:v>40555</c:v>
                </c:pt>
                <c:pt idx="1">
                  <c:v>40562</c:v>
                </c:pt>
                <c:pt idx="2">
                  <c:v>40569</c:v>
                </c:pt>
                <c:pt idx="3">
                  <c:v>40576</c:v>
                </c:pt>
                <c:pt idx="4">
                  <c:v>40583</c:v>
                </c:pt>
                <c:pt idx="5">
                  <c:v>40590</c:v>
                </c:pt>
                <c:pt idx="6">
                  <c:v>40597</c:v>
                </c:pt>
                <c:pt idx="7">
                  <c:v>40604</c:v>
                </c:pt>
                <c:pt idx="8">
                  <c:v>40611</c:v>
                </c:pt>
                <c:pt idx="9">
                  <c:v>40618</c:v>
                </c:pt>
                <c:pt idx="10">
                  <c:v>40625</c:v>
                </c:pt>
                <c:pt idx="11">
                  <c:v>40632</c:v>
                </c:pt>
                <c:pt idx="12">
                  <c:v>40639</c:v>
                </c:pt>
                <c:pt idx="13">
                  <c:v>40646</c:v>
                </c:pt>
                <c:pt idx="14">
                  <c:v>40653</c:v>
                </c:pt>
                <c:pt idx="15">
                  <c:v>40660</c:v>
                </c:pt>
                <c:pt idx="16">
                  <c:v>40667</c:v>
                </c:pt>
                <c:pt idx="17">
                  <c:v>40674</c:v>
                </c:pt>
                <c:pt idx="18">
                  <c:v>40681</c:v>
                </c:pt>
                <c:pt idx="19">
                  <c:v>40688</c:v>
                </c:pt>
                <c:pt idx="20">
                  <c:v>40695</c:v>
                </c:pt>
                <c:pt idx="21">
                  <c:v>40702</c:v>
                </c:pt>
                <c:pt idx="22">
                  <c:v>40709</c:v>
                </c:pt>
              </c:numCache>
            </c:numRef>
          </c:xVal>
          <c:yVal>
            <c:numRef>
              <c:f>List1!$B$3:$B$25</c:f>
              <c:numCache>
                <c:formatCode>0.0000</c:formatCode>
                <c:ptCount val="23"/>
                <c:pt idx="0">
                  <c:v>4.8199999999999985</c:v>
                </c:pt>
                <c:pt idx="1">
                  <c:v>4.7700000000000014</c:v>
                </c:pt>
                <c:pt idx="2">
                  <c:v>6.37</c:v>
                </c:pt>
                <c:pt idx="4">
                  <c:v>3.4899999999999998</c:v>
                </c:pt>
                <c:pt idx="6">
                  <c:v>6.68</c:v>
                </c:pt>
                <c:pt idx="7">
                  <c:v>12.39</c:v>
                </c:pt>
                <c:pt idx="8">
                  <c:v>6.09</c:v>
                </c:pt>
                <c:pt idx="9">
                  <c:v>8.120000000000001</c:v>
                </c:pt>
                <c:pt idx="10">
                  <c:v>6.3199999999999985</c:v>
                </c:pt>
                <c:pt idx="11">
                  <c:v>6.3000000000000007</c:v>
                </c:pt>
                <c:pt idx="12">
                  <c:v>7.71</c:v>
                </c:pt>
                <c:pt idx="13">
                  <c:v>7.57</c:v>
                </c:pt>
                <c:pt idx="14">
                  <c:v>8.91</c:v>
                </c:pt>
                <c:pt idx="15">
                  <c:v>23.38</c:v>
                </c:pt>
                <c:pt idx="16">
                  <c:v>9.64</c:v>
                </c:pt>
                <c:pt idx="17">
                  <c:v>18.239999999999988</c:v>
                </c:pt>
                <c:pt idx="18">
                  <c:v>10.23</c:v>
                </c:pt>
                <c:pt idx="19">
                  <c:v>7.2700000000000014</c:v>
                </c:pt>
                <c:pt idx="20">
                  <c:v>11.84</c:v>
                </c:pt>
                <c:pt idx="21">
                  <c:v>12.29</c:v>
                </c:pt>
                <c:pt idx="22">
                  <c:v>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2B4-4E41-AF72-4E96054CC9C5}"/>
            </c:ext>
          </c:extLst>
        </c:ser>
        <c:ser>
          <c:idx val="1"/>
          <c:order val="1"/>
          <c:tx>
            <c:v>PS-1</c:v>
          </c:tx>
          <c:spPr>
            <a:ln w="25400" cmpd="sng">
              <a:solidFill>
                <a:prstClr val="black">
                  <a:alpha val="30000"/>
                </a:prstClr>
              </a:solidFill>
            </a:ln>
          </c:spPr>
          <c:marker>
            <c:symbol val="circle"/>
            <c:size val="4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List1!$A$3:$A$25</c:f>
              <c:numCache>
                <c:formatCode>d/m/yyyy</c:formatCode>
                <c:ptCount val="23"/>
                <c:pt idx="0">
                  <c:v>40555</c:v>
                </c:pt>
                <c:pt idx="1">
                  <c:v>40562</c:v>
                </c:pt>
                <c:pt idx="2">
                  <c:v>40569</c:v>
                </c:pt>
                <c:pt idx="3">
                  <c:v>40576</c:v>
                </c:pt>
                <c:pt idx="4">
                  <c:v>40583</c:v>
                </c:pt>
                <c:pt idx="5">
                  <c:v>40590</c:v>
                </c:pt>
                <c:pt idx="6">
                  <c:v>40597</c:v>
                </c:pt>
                <c:pt idx="7">
                  <c:v>40604</c:v>
                </c:pt>
                <c:pt idx="8">
                  <c:v>40611</c:v>
                </c:pt>
                <c:pt idx="9">
                  <c:v>40618</c:v>
                </c:pt>
                <c:pt idx="10">
                  <c:v>40625</c:v>
                </c:pt>
                <c:pt idx="11">
                  <c:v>40632</c:v>
                </c:pt>
                <c:pt idx="12">
                  <c:v>40639</c:v>
                </c:pt>
                <c:pt idx="13">
                  <c:v>40646</c:v>
                </c:pt>
                <c:pt idx="14">
                  <c:v>40653</c:v>
                </c:pt>
                <c:pt idx="15">
                  <c:v>40660</c:v>
                </c:pt>
                <c:pt idx="16">
                  <c:v>40667</c:v>
                </c:pt>
                <c:pt idx="17">
                  <c:v>40674</c:v>
                </c:pt>
                <c:pt idx="18">
                  <c:v>40681</c:v>
                </c:pt>
                <c:pt idx="19">
                  <c:v>40688</c:v>
                </c:pt>
                <c:pt idx="20">
                  <c:v>40695</c:v>
                </c:pt>
                <c:pt idx="21">
                  <c:v>40702</c:v>
                </c:pt>
                <c:pt idx="22">
                  <c:v>40709</c:v>
                </c:pt>
              </c:numCache>
            </c:numRef>
          </c:xVal>
          <c:yVal>
            <c:numRef>
              <c:f>List1!$C$3:$C$25</c:f>
              <c:numCache>
                <c:formatCode>0.0000</c:formatCode>
                <c:ptCount val="23"/>
                <c:pt idx="0">
                  <c:v>8.82</c:v>
                </c:pt>
                <c:pt idx="1">
                  <c:v>6.29</c:v>
                </c:pt>
                <c:pt idx="2">
                  <c:v>12.950000000000006</c:v>
                </c:pt>
                <c:pt idx="3">
                  <c:v>12.11</c:v>
                </c:pt>
                <c:pt idx="4">
                  <c:v>6.8199999999999985</c:v>
                </c:pt>
                <c:pt idx="5">
                  <c:v>11.060000000000002</c:v>
                </c:pt>
                <c:pt idx="6">
                  <c:v>12.23</c:v>
                </c:pt>
                <c:pt idx="7">
                  <c:v>6.4</c:v>
                </c:pt>
                <c:pt idx="8">
                  <c:v>11.1</c:v>
                </c:pt>
                <c:pt idx="9">
                  <c:v>10.08</c:v>
                </c:pt>
                <c:pt idx="11">
                  <c:v>9.32</c:v>
                </c:pt>
                <c:pt idx="12">
                  <c:v>6.7</c:v>
                </c:pt>
                <c:pt idx="13">
                  <c:v>6.68</c:v>
                </c:pt>
                <c:pt idx="14">
                  <c:v>7.01</c:v>
                </c:pt>
                <c:pt idx="15">
                  <c:v>18.41</c:v>
                </c:pt>
                <c:pt idx="16">
                  <c:v>6.6199999999999966</c:v>
                </c:pt>
                <c:pt idx="17">
                  <c:v>13.350000000000026</c:v>
                </c:pt>
                <c:pt idx="18">
                  <c:v>6.23</c:v>
                </c:pt>
                <c:pt idx="19">
                  <c:v>7.6099999999999985</c:v>
                </c:pt>
                <c:pt idx="20">
                  <c:v>13.26</c:v>
                </c:pt>
                <c:pt idx="21">
                  <c:v>8.5400000000000009</c:v>
                </c:pt>
                <c:pt idx="22">
                  <c:v>6.6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2B4-4E41-AF72-4E96054CC9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993152"/>
        <c:axId val="85209472"/>
      </c:scatterChart>
      <c:valAx>
        <c:axId val="82993152"/>
        <c:scaling>
          <c:orientation val="minMax"/>
          <c:max val="40725"/>
          <c:min val="40545"/>
        </c:scaling>
        <c:delete val="0"/>
        <c:axPos val="b"/>
        <c:title>
          <c:tx>
            <c:rich>
              <a:bodyPr/>
              <a:lstStyle/>
              <a:p>
                <a:pPr>
                  <a:defRPr sz="750">
                    <a:latin typeface="Arial" pitchFamily="34" charset="0"/>
                    <a:cs typeface="Arial" pitchFamily="34" charset="0"/>
                  </a:defRPr>
                </a:pPr>
                <a:r>
                  <a:rPr lang="en-GB" sz="750" noProof="0" dirty="0" smtClean="0">
                    <a:latin typeface="Arial" pitchFamily="34" charset="0"/>
                    <a:cs typeface="Arial" pitchFamily="34" charset="0"/>
                  </a:rPr>
                  <a:t>Time (sampling date)</a:t>
                </a:r>
                <a:endParaRPr lang="en-GB" sz="750" noProof="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  <c:overlay val="0"/>
        </c:title>
        <c:numFmt formatCode="m/yyyy" sourceLinked="0"/>
        <c:majorTickMark val="out"/>
        <c:minorTickMark val="none"/>
        <c:tickLblPos val="nextTo"/>
        <c:txPr>
          <a:bodyPr/>
          <a:lstStyle/>
          <a:p>
            <a:pPr>
              <a:defRPr sz="75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85209472"/>
        <c:crossesAt val="-35"/>
        <c:crossBetween val="midCat"/>
        <c:majorUnit val="30"/>
      </c:valAx>
      <c:valAx>
        <c:axId val="852094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750">
                    <a:latin typeface="Arial" pitchFamily="34" charset="0"/>
                    <a:cs typeface="Arial" pitchFamily="34" charset="0"/>
                  </a:defRPr>
                </a:pPr>
                <a:r>
                  <a:rPr lang="en-GB" sz="750" noProof="0" dirty="0" smtClean="0">
                    <a:latin typeface="Arial" pitchFamily="34" charset="0"/>
                    <a:cs typeface="Arial" pitchFamily="34" charset="0"/>
                  </a:rPr>
                  <a:t>Concentration </a:t>
                </a:r>
                <a:r>
                  <a:rPr lang="en-GB" sz="750" b="1" i="0" u="none" strike="noStrike" baseline="0" noProof="0" dirty="0" smtClean="0"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en-GB" sz="750" b="1" i="0" u="none" strike="noStrike" baseline="0" noProof="0" dirty="0" err="1" smtClean="0">
                    <a:latin typeface="Arial" pitchFamily="34" charset="0"/>
                    <a:cs typeface="Arial" pitchFamily="34" charset="0"/>
                  </a:rPr>
                  <a:t>ng</a:t>
                </a:r>
                <a:r>
                  <a:rPr lang="en-GB" sz="750" b="1" i="0" u="none" strike="noStrike" baseline="0" noProof="0" dirty="0" smtClean="0">
                    <a:latin typeface="Arial" pitchFamily="34" charset="0"/>
                    <a:cs typeface="Arial" pitchFamily="34" charset="0"/>
                  </a:rPr>
                  <a:t>/m</a:t>
                </a:r>
                <a:r>
                  <a:rPr lang="en-GB" sz="750" b="1" i="0" u="none" strike="noStrike" baseline="30000" noProof="0" dirty="0" smtClean="0"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en-GB" sz="750" b="1" i="0" u="none" strike="noStrike" baseline="0" noProof="0" dirty="0" smtClean="0">
                    <a:latin typeface="Arial" pitchFamily="34" charset="0"/>
                    <a:cs typeface="Arial" pitchFamily="34" charset="0"/>
                  </a:rPr>
                  <a:t>)</a:t>
                </a:r>
                <a:endParaRPr lang="en-GB" sz="750" noProof="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75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82993152"/>
        <c:crosses val="autoZero"/>
        <c:crossBetween val="midCat"/>
      </c:valAx>
    </c:plotArea>
    <c:legend>
      <c:legendPos val="l"/>
      <c:layout>
        <c:manualLayout>
          <c:xMode val="edge"/>
          <c:yMode val="edge"/>
          <c:x val="0.17338055555555557"/>
          <c:y val="0.16096115898638794"/>
          <c:w val="0.29932326388889102"/>
          <c:h val="0.11757271682963855"/>
        </c:manualLayout>
      </c:layout>
      <c:overlay val="1"/>
      <c:txPr>
        <a:bodyPr/>
        <a:lstStyle/>
        <a:p>
          <a:pPr>
            <a:defRPr sz="9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lang="en-GB" sz="1800" noProof="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67" y="2019300"/>
            <a:ext cx="4106255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416" y="1961253"/>
            <a:ext cx="8352052" cy="1171580"/>
          </a:xfrm>
        </p:spPr>
        <p:txBody>
          <a:bodyPr/>
          <a:lstStyle/>
          <a:p>
            <a:r>
              <a:rPr lang="cs-CZ" sz="4000" b="0" dirty="0">
                <a:solidFill>
                  <a:schemeClr val="accent1"/>
                </a:solidFill>
                <a:latin typeface="Arial" pitchFamily="34" charset="0"/>
              </a:rPr>
              <a:t>MIAM021p(s) 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Analýza a management dat pro zdravotnické obory – přednáška a cvičení </a:t>
            </a: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/>
            </a:r>
            <a:b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b="0" dirty="0" smtClean="0">
                <a:solidFill>
                  <a:schemeClr val="accent1"/>
                </a:solidFill>
                <a:latin typeface="Arial" pitchFamily="34" charset="0"/>
              </a:rPr>
              <a:t>(</a:t>
            </a:r>
            <a:r>
              <a:rPr lang="cs-CZ" sz="4000" b="0" dirty="0">
                <a:solidFill>
                  <a:schemeClr val="accent1"/>
                </a:solidFill>
                <a:latin typeface="Arial" pitchFamily="34" charset="0"/>
              </a:rPr>
              <a:t>jaro </a:t>
            </a:r>
            <a:r>
              <a:rPr lang="cs-CZ" sz="4000" b="0" dirty="0" smtClean="0">
                <a:solidFill>
                  <a:schemeClr val="accent1"/>
                </a:solidFill>
                <a:latin typeface="Arial" pitchFamily="34" charset="0"/>
              </a:rPr>
              <a:t>2021)</a:t>
            </a:r>
            <a:endParaRPr lang="cs-CZ" sz="4000" b="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5416" y="4709530"/>
            <a:ext cx="8522680" cy="698497"/>
          </a:xfrm>
        </p:spPr>
        <p:txBody>
          <a:bodyPr/>
          <a:lstStyle/>
          <a:p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</a:rPr>
              <a:t>MICHAL SVOBODA</a:t>
            </a:r>
            <a:endParaRPr lang="cs-CZ" sz="1200" dirty="0">
              <a:solidFill>
                <a:schemeClr val="tx2">
                  <a:lumMod val="50000"/>
                </a:schemeClr>
              </a:solidFill>
            </a:endParaRPr>
          </a:p>
          <a:p>
            <a:endParaRPr lang="cs-CZ" sz="1100" dirty="0"/>
          </a:p>
          <a:p>
            <a:r>
              <a:rPr lang="cs-CZ" sz="1100" dirty="0"/>
              <a:t>Institut biostatistiky a analýz LF MU</a:t>
            </a:r>
          </a:p>
          <a:p>
            <a:r>
              <a:rPr lang="cs-CZ" sz="1100" dirty="0" smtClean="0"/>
              <a:t>svoboda@iba.muni.cz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081636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MS Excel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Tabulkový procesor.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Aktualizace každé 2 až 3 roky; nové funkce, rozšíření počtu řádků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sloupců, změna formátu.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Starší formát: .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xls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novější: .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xlsx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Aktuální verze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2016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umožňuje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ukládat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tabulku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o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1 048 576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řádcích 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16 384 sloupcích.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938" y="3175464"/>
            <a:ext cx="3847109" cy="265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63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MS Excel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Správa 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práce s tabulárními daty.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Řazení dat, výběry z dat, přehledy dat.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Formátování a přehledné zobrazení dat.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Zobrazení dat ve formě grafů.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Různé druhy výpočtů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pomocí zabudovaných funkcí.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Tvorba tiskových sestav.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Makra – zautomatizování častých činností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2354" y="4868069"/>
            <a:ext cx="18097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803" y="4796061"/>
            <a:ext cx="1439863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1066" y="3861049"/>
            <a:ext cx="1727200" cy="172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Graf 8"/>
          <p:cNvGraphicFramePr/>
          <p:nvPr/>
        </p:nvGraphicFramePr>
        <p:xfrm>
          <a:off x="6084962" y="1412776"/>
          <a:ext cx="2735984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86941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Import a export dat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Import dat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Manuální zadávání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Import – podpora importu ze starších verzí Excelu, textových souborů, databází apod.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Kopírování přes schránku Windows – vkládání z nejrůznějších aplikací – MS Office,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Statistica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atd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Export dat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Ukládáním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formátech podporovaných jinými SW, časté jsou textové soubory,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dbf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soubory nebo starší verze Excelu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Přímé kopírování přes schránku Windows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764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Databázová struktura dat v Excelu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896" y="2202874"/>
            <a:ext cx="5765207" cy="3350311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76197" y="5511024"/>
            <a:ext cx="83301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kumimoji="1" lang="cs-CZ" dirty="0">
                <a:latin typeface="Calibri" panose="020F0502020204030204" pitchFamily="34" charset="0"/>
                <a:cs typeface="Calibri" panose="020F0502020204030204" pitchFamily="34" charset="0"/>
              </a:rPr>
              <a:t>Excel neumožňuje pojmenování řádků a sloupců vlastními názvy.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368" y="3500439"/>
            <a:ext cx="21433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Řádky tabulky</a:t>
            </a:r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=&gt;</a:t>
            </a:r>
            <a:endParaRPr kumimoji="1"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/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jednotlivé záznamy</a:t>
            </a:r>
          </a:p>
          <a:p>
            <a:pPr eaLnBrk="0" hangingPunct="0"/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(taxon, lokalita,</a:t>
            </a:r>
          </a:p>
          <a:p>
            <a:pPr eaLnBrk="0" hangingPunct="0"/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měření, pacient atd.)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616927" y="1518838"/>
            <a:ext cx="57955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kumimoji="1"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Sloupce tabulky </a:t>
            </a:r>
            <a:r>
              <a:rPr kumimoji="1"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=&gt; </a:t>
            </a:r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parametry záznamů, </a:t>
            </a:r>
            <a:endParaRPr kumimoji="1"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/>
            <a:r>
              <a:rPr kumimoji="1"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hlavička </a:t>
            </a:r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udává obsah sloupce – stejný údaj v celém sloupci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 rot="-5400000">
            <a:off x="2305722" y="3784947"/>
            <a:ext cx="215900" cy="360362"/>
          </a:xfrm>
          <a:prstGeom prst="down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 rot="-2869255">
            <a:off x="2276489" y="4077125"/>
            <a:ext cx="215900" cy="360363"/>
          </a:xfrm>
          <a:prstGeom prst="down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2983832" y="2135523"/>
            <a:ext cx="231640" cy="400675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3985550" y="2135523"/>
            <a:ext cx="231640" cy="400675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127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a triky jak se v datech pohybovat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208284"/>
          </a:xfrm>
        </p:spPr>
        <p:txBody>
          <a:bodyPr/>
          <a:lstStyle/>
          <a:p>
            <a:pPr marL="72000" indent="0">
              <a:lnSpc>
                <a:spcPct val="90000"/>
              </a:lnSpc>
              <a:buNone/>
            </a:pPr>
            <a:endParaRPr lang="cs-CZ" sz="18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90000"/>
              </a:lnSpc>
              <a:buNone/>
            </a:pPr>
            <a:r>
              <a:rPr lang="cs-CZ" sz="18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Výběr </a:t>
            </a: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buněk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CTRL+HOME – přesunutí na levý horní roh tabulky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CTRL+END – přesunutí na pravý dolní roh tabulky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CTRL+A – výběr celého listu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 + klepnutí myší do buňky – výběr jednotlivých buněk 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 + klepnutí myší na jinou buňku – výběr bloku buněk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 + šipky – výběr sousedních buněk ve směru šipky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SHIFT+CTRL+END (HOME) – výběr do konce (začátku) oblasti dat v listu</a:t>
            </a:r>
          </a:p>
          <a:p>
            <a:pPr lvl="1">
              <a:lnSpc>
                <a:spcPct val="90000"/>
              </a:lnSpc>
            </a:pPr>
            <a:r>
              <a:rPr lang="cs-CZ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SHIFT+CTRL+šipky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výběr souvislého řádku nebo sloupce buněk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 + klepnutí na objekty – výběr více objektů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sz="18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Kopírování </a:t>
            </a: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vkládání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CTRL+C – zkopírování označené oblasti buněk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CTRL+V – vložení obsahu schránky – oblast buněk, objekt, </a:t>
            </a:r>
            <a:r>
              <a:rPr lang="cs-CZ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jiné aplikace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Myš a okraje buňky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Chycení myší za okraj umožňuje přesun buňky nebo bloku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buněk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Při chycení čtverečku v pravém dolním rohu výběru je tažením možno vyplnit více buněk hodnotami původní buňky (ve vzorcích se mění relativní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odkazy) 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546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Automatický filtr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Pomocí automatického filtru je snadné vybírat úseky dat pro další zpracování na základě hodnot ve sloupcích databázové tabulky, výběr je možný i podle více sloupců (např. určitá skupina pacientů)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Funkce automaticky rozezná hlavičky sloupců v souvislé oblasti buněk</a:t>
            </a:r>
          </a:p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Výhodné pro čištění dat (vyhledávání překlepů, kombinace textu a čísel)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462668" y="3120803"/>
            <a:ext cx="24885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95375" eaLnBrk="0" hangingPunct="0"/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Výběr hodnot pro filtraci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40346" y="3121589"/>
            <a:ext cx="5674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95375" eaLnBrk="0" hangingPunct="0"/>
            <a:r>
              <a:rPr kumimoji="1" lang="cs-CZ" sz="1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Zapnutí filtru (alternativa klávesová zkratka </a:t>
            </a:r>
            <a:r>
              <a:rPr kumimoji="1" lang="cs-CZ" sz="1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Crtl</a:t>
            </a:r>
            <a:r>
              <a:rPr kumimoji="1" lang="cs-CZ" sz="1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+Shift+L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40347" y="5008414"/>
            <a:ext cx="296241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95375" eaLnBrk="0" hangingPunct="0"/>
            <a:r>
              <a:rPr kumimoji="1" lang="cs-CZ" sz="1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Objeví se rozbalovací šipka </a:t>
            </a:r>
            <a:endParaRPr kumimoji="1" lang="cs-CZ" sz="18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95375" eaLnBrk="0" hangingPunct="0"/>
            <a:r>
              <a:rPr kumimoji="1" lang="cs-CZ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výčtem všech unikátních </a:t>
            </a:r>
            <a:endParaRPr kumimoji="1" lang="cs-CZ" sz="18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95375" eaLnBrk="0" hangingPunct="0"/>
            <a:r>
              <a:rPr kumimoji="1" lang="cs-CZ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hodnot v 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daném sloupci dat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0" y="3411081"/>
            <a:ext cx="6223320" cy="1479626"/>
          </a:xfrm>
          <a:prstGeom prst="rect">
            <a:avLst/>
          </a:prstGeom>
        </p:spPr>
      </p:pic>
      <p:sp>
        <p:nvSpPr>
          <p:cNvPr id="10" name="Šipka doprava 9"/>
          <p:cNvSpPr/>
          <p:nvPr/>
        </p:nvSpPr>
        <p:spPr>
          <a:xfrm rot="3009118">
            <a:off x="4994760" y="3468495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408" y="4926183"/>
            <a:ext cx="3403775" cy="1301817"/>
          </a:xfrm>
          <a:prstGeom prst="rect">
            <a:avLst/>
          </a:prstGeom>
        </p:spPr>
      </p:pic>
      <p:sp>
        <p:nvSpPr>
          <p:cNvPr id="12" name="Šipka doprava 11"/>
          <p:cNvSpPr/>
          <p:nvPr/>
        </p:nvSpPr>
        <p:spPr>
          <a:xfrm rot="3357952">
            <a:off x="4428917" y="5091766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099" y="3501751"/>
            <a:ext cx="2048874" cy="2447133"/>
          </a:xfrm>
          <a:prstGeom prst="rect">
            <a:avLst/>
          </a:prstGeom>
        </p:spPr>
      </p:pic>
      <p:sp>
        <p:nvSpPr>
          <p:cNvPr id="14" name="Šipka doprava 13"/>
          <p:cNvSpPr/>
          <p:nvPr/>
        </p:nvSpPr>
        <p:spPr>
          <a:xfrm>
            <a:off x="6747167" y="5091766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479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4"/>
          <p:cNvSpPr>
            <a:spLocks noGrp="1"/>
          </p:cNvSpPr>
          <p:nvPr>
            <p:ph idx="1"/>
          </p:nvPr>
        </p:nvSpPr>
        <p:spPr>
          <a:xfrm>
            <a:off x="310554" y="1329537"/>
            <a:ext cx="8295841" cy="4139998"/>
          </a:xfrm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0000DC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Záložka „Domů“ → „Podmíněné formátování“.</a:t>
            </a:r>
          </a:p>
          <a:p>
            <a:pPr marL="273050" lvl="0" indent="-27305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kern="1200" dirty="0">
                <a:latin typeface="Calibri" panose="020F0502020204030204" pitchFamily="34" charset="0"/>
                <a:cs typeface="Calibri" panose="020F0502020204030204" pitchFamily="34" charset="0"/>
              </a:rPr>
              <a:t>Barevné označení buněk nebo výplň buňky symbolem podle námi zadaných kritérií, např.:</a:t>
            </a:r>
          </a:p>
          <a:p>
            <a:pPr marL="615950" lvl="0" indent="-27305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numerická hodnota větší/menší než průměr</a:t>
            </a:r>
          </a:p>
          <a:p>
            <a:pPr marL="615950" lvl="0" indent="-27305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datum z konkrétního období</a:t>
            </a:r>
          </a:p>
          <a:p>
            <a:pPr marL="615950" lvl="0" indent="-27305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podobná slova </a:t>
            </a:r>
          </a:p>
          <a:p>
            <a:pPr marL="615950" lvl="0" indent="-27305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duplicitní údaje</a:t>
            </a:r>
          </a:p>
          <a:p>
            <a:pPr marL="615950" lvl="0" indent="-27305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Courier New" pitchFamily="49" charset="0"/>
              <a:buChar char="o"/>
              <a:defRPr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3050" lvl="0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Calibri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Co s barevnými buňkami?</a:t>
            </a:r>
          </a:p>
          <a:p>
            <a:pPr marL="273050" lvl="0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Calibri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Použijeme filtr!</a:t>
            </a:r>
            <a:endParaRPr lang="cs-CZ" sz="2000" kern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Podmíněné formátování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 l="42524" t="4200" r="31095" b="57301"/>
          <a:stretch>
            <a:fillRect/>
          </a:stretch>
        </p:blipFill>
        <p:spPr bwMode="auto">
          <a:xfrm>
            <a:off x="4333100" y="2915965"/>
            <a:ext cx="4613191" cy="3786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8744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Ukotvení příček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Umožňuje ukotvení libovolných řádků a sloupců pro pohodlné vkládání a prohlížení dat v tabulce. 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Umožňuje číst řádky/sloupce ze začátku tabulky i po přesunutí se dále.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Záložka „Zobrazení“ → „Ukotvit příčky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“.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solidFill>
                  <a:prstClr val="black"/>
                </a:solidFill>
              </a:rPr>
              <a:t>Odstranění ukotvení: Po ukotvení příček se automaticky možnost „Ukotvit příčky “ změní na  „Uvolnit příčky</a:t>
            </a:r>
            <a:r>
              <a:rPr lang="cs-CZ" sz="1800" dirty="0" smtClean="0">
                <a:solidFill>
                  <a:prstClr val="black"/>
                </a:solidFill>
              </a:rPr>
              <a:t>“.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Možnosti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672" y="3275712"/>
            <a:ext cx="4777454" cy="2952288"/>
          </a:xfrm>
          <a:prstGeom prst="rect">
            <a:avLst/>
          </a:prstGeom>
        </p:spPr>
      </p:pic>
      <p:sp>
        <p:nvSpPr>
          <p:cNvPr id="7" name="Šipka doprava 6"/>
          <p:cNvSpPr/>
          <p:nvPr/>
        </p:nvSpPr>
        <p:spPr>
          <a:xfrm rot="2400000">
            <a:off x="1252779" y="3738531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8788596">
            <a:off x="6094066" y="4335738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502390" y="4131278"/>
            <a:ext cx="209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indent="-6350" eaLnBrk="0" hangingPunct="0">
              <a:spcBef>
                <a:spcPct val="20000"/>
              </a:spcBef>
              <a:buClr>
                <a:srgbClr val="CCB400"/>
              </a:buClr>
              <a:buSzPct val="85000"/>
            </a:pPr>
            <a:r>
              <a:rPr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Ukotví řádky nad označenou buňkou a sloupce vlevo od označené buňky</a:t>
            </a:r>
          </a:p>
        </p:txBody>
      </p:sp>
    </p:spTree>
    <p:extLst>
      <p:ext uri="{BB962C8B-B14F-4D97-AF65-F5344CB8AC3E}">
        <p14:creationId xmlns:p14="http://schemas.microsoft.com/office/powerpoint/2010/main" val="3998715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vpisují se do buněk sešitu</a:t>
            </a: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vzorce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jsou vždy uvozeny </a:t>
            </a:r>
            <a:r>
              <a:rPr lang="cs-CZ" sz="18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(lze též</a:t>
            </a:r>
            <a:r>
              <a:rPr lang="cs-CZ" sz="18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-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aritmetické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operátory + zabudované funkce Excelu</a:t>
            </a: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„sčítání“ nečíselných položek se používá </a:t>
            </a:r>
            <a:r>
              <a:rPr lang="cs-CZ" sz="18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výpočet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je založen buď na číselných konstantách nebo odkazech na buňky</a:t>
            </a:r>
          </a:p>
          <a:p>
            <a:pPr>
              <a:lnSpc>
                <a:spcPct val="100000"/>
              </a:lnSpc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485234" y="4435492"/>
            <a:ext cx="505134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=3*odmocnina(A1)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900907" y="5176855"/>
            <a:ext cx="15559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uvození vzorce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340546" y="3663967"/>
            <a:ext cx="11011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konstanta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839196" y="3735405"/>
            <a:ext cx="26020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zabudovaný vzorec Excelu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584056" y="5491180"/>
            <a:ext cx="16573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odkaz na buňku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2791396" y="4003693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 rot="2893936">
            <a:off x="4479627" y="3977498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 rot="-7409376">
            <a:off x="2124870" y="4672030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 flipH="1" flipV="1">
            <a:off x="5728519" y="5011755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901585" y="5423789"/>
            <a:ext cx="21123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aritmetický operátor</a:t>
            </a:r>
          </a:p>
        </p:txBody>
      </p:sp>
      <p:sp>
        <p:nvSpPr>
          <p:cNvPr id="16" name="AutoShape 13"/>
          <p:cNvSpPr>
            <a:spLocks noChangeArrowheads="1"/>
          </p:cNvSpPr>
          <p:nvPr/>
        </p:nvSpPr>
        <p:spPr bwMode="auto">
          <a:xfrm flipH="1" flipV="1">
            <a:off x="3046047" y="4944365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56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Vzorce – odkaz na buňku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None/>
              <a:defRPr/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Relativní odkazy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A1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= buňka 1. řádku sloupci A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A1:B6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= blok buněk – levý horní roh je v 1. řádku, sloupec 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A,pravý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dolní na řádku 6, sloupec B 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relativní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odkaz se při automatickém vyplnění buněk vzorcem posune 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mění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se s kopírováním, při vložení a odstranění řádku nebo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sloupce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None/>
              <a:defRPr/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Absolutní odkaz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odkaz na buňku je pevně dán, při kopírování nebo automatickém vyplnění se nemění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lze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uzamknout jak řádky, tak sloupce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samostatně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52069" y="5002229"/>
            <a:ext cx="12715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cs-CZ" sz="3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cs-CZ" sz="3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 rot="16200000">
            <a:off x="3493121" y="5138927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436890" y="4779333"/>
            <a:ext cx="18511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uzamčení sloupce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 rot="4169552">
            <a:off x="5004595" y="4778391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404442" y="5211382"/>
            <a:ext cx="16607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uzamčení řádku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086358" y="5724688"/>
            <a:ext cx="5419497" cy="369332"/>
          </a:xfrm>
          <a:prstGeom prst="rect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Pamatuj: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Adresu upevníme pomocí znaku 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cs-CZ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(klávesa </a:t>
            </a:r>
            <a:r>
              <a:rPr lang="cs-CZ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F4</a:t>
            </a: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5787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Excel: opakování, příprava dat, základní vzorce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Základy popisné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statistiky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Základní rozdělení pravděpodobnosti, testování hypotéz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Parametrické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testy</a:t>
            </a:r>
          </a:p>
          <a:p>
            <a:r>
              <a:rPr 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testy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Analýza kontingenčních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tabulek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Základy korelační analýzy a lineární regrese</a:t>
            </a:r>
          </a:p>
        </p:txBody>
      </p:sp>
    </p:spTree>
    <p:extLst>
      <p:ext uri="{BB962C8B-B14F-4D97-AF65-F5344CB8AC3E}">
        <p14:creationId xmlns:p14="http://schemas.microsoft.com/office/powerpoint/2010/main" val="1087774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Vzorce – využití seznamu vzorců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1730923"/>
            <a:ext cx="2913909" cy="172867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29" y="4052117"/>
            <a:ext cx="4357699" cy="209985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137" y="1941982"/>
            <a:ext cx="3428194" cy="2901818"/>
          </a:xfrm>
          <a:prstGeom prst="rect">
            <a:avLst/>
          </a:prstGeom>
        </p:spPr>
      </p:pic>
      <p:sp>
        <p:nvSpPr>
          <p:cNvPr id="9" name="AutoShape 15"/>
          <p:cNvSpPr>
            <a:spLocks noChangeArrowheads="1"/>
          </p:cNvSpPr>
          <p:nvPr/>
        </p:nvSpPr>
        <p:spPr bwMode="auto">
          <a:xfrm flipV="1">
            <a:off x="2312230" y="3361902"/>
            <a:ext cx="720080" cy="499888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095787" y="3361629"/>
            <a:ext cx="15483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Funkce a její </a:t>
            </a:r>
          </a:p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stručný popis</a:t>
            </a: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6018443" y="2501193"/>
            <a:ext cx="2134154" cy="1800693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510610" y="2042092"/>
            <a:ext cx="17357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Kategorie vzorců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 flipV="1">
            <a:off x="4876135" y="2426905"/>
            <a:ext cx="1153593" cy="28835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 flipH="1" flipV="1">
            <a:off x="6329498" y="4437112"/>
            <a:ext cx="864096" cy="648072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4997314" y="4886439"/>
            <a:ext cx="15319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Průvodce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funkcí</a:t>
            </a: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2067770" y="3037902"/>
            <a:ext cx="574675" cy="324000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542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Vzorce – užitečné funkce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SUMA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součet číselných hodnot oblasti;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SUMIF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podmíněný součet (podmínky v doplňkové oblasti);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PRŮMĚR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aritmetický průměr číselných hodnot oblasti;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GEOMEAN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geometrický průměr číselných hodnot oblasti;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COUNTIF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počet hodnot oblasti splňujících zadanou podmínku;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KDYŽ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logická podmínka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(IF);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maximum/minimum číselných hodnot oblasti;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MEDIAN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výpočet mediánu;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PERCENTIL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výpočet percentilů;</a:t>
            </a:r>
            <a:endParaRPr lang="cs-CZ" sz="1800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DATUAM, ROK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MĚSÍC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práce s kalendářními daty;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absolutní hodnota;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SVYHLEDAT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spojování tabulek podle identifikátoru - řádku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620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funkce v MS Excel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CONFIDENCE.NORM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výpočet intervalu spolehlivosti (při normálním rozdělení);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CORREL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výpočet 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Pearsonova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korelačního koeficientu;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COVARIANCE.S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výpočet kovariance dvou množin dat;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COUNTIF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počet hodnot oblasti splňujících zadanou podmínku;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DEVSQ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součet čtverců odchylek od výběrového průměru;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F.DIST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GAMMA.DIST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T.DIST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NORM.DIST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aj. 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různá rozdělení pravděpodobnosti;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PRŮMODCHYLKA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průměrná hodnota absolutních odchylek;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SLOPE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směrnice lineárního modelu;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T.TEST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Z.TEST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CHISQ.TEST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statistické testy shodnosti;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ŘADU DALŠÍCH FUNKCÍ VŠAK EXCEL POSTRÁDÁ A JE TŘEBA VYUŽÍT SILNĚJŠÍHO NÁSTROJE</a:t>
            </a:r>
            <a:r>
              <a:rPr lang="cs-CZ" sz="18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825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Kopírování a vkládání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Kopírování vzorců, textů, celých sloupců (zkopírování pomocí </a:t>
            </a:r>
            <a:r>
              <a:rPr lang="cs-CZ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Ctrl+C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);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dále „Vložit jinak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...“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Šipka doprava 5"/>
          <p:cNvSpPr/>
          <p:nvPr/>
        </p:nvSpPr>
        <p:spPr>
          <a:xfrm rot="2568309">
            <a:off x="1218230" y="3292203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 rot="5400000">
            <a:off x="3492699" y="4222006"/>
            <a:ext cx="288925" cy="719138"/>
          </a:xfrm>
          <a:prstGeom prst="upArrow">
            <a:avLst>
              <a:gd name="adj1" fmla="val 50000"/>
              <a:gd name="adj2" fmla="val 622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115" y="2627894"/>
            <a:ext cx="3911367" cy="320410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422" y="2627894"/>
            <a:ext cx="1708334" cy="348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911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cvičení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333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Datový soubor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773" y="212811"/>
            <a:ext cx="1465954" cy="1465954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Nadpis 3"/>
          <p:cNvSpPr txBox="1">
            <a:spLocks/>
          </p:cNvSpPr>
          <p:nvPr/>
        </p:nvSpPr>
        <p:spPr>
          <a:xfrm>
            <a:off x="456012" y="1581854"/>
            <a:ext cx="8066301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200" kern="0" dirty="0" smtClean="0"/>
              <a:t>Rehabilitace po mozkovém infarktu</a:t>
            </a:r>
            <a:endParaRPr lang="cs-CZ" sz="3200" kern="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2251773"/>
            <a:ext cx="7372925" cy="375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4561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Rehabilitace po </a:t>
            </a:r>
            <a:r>
              <a:rPr lang="cs-CZ" sz="3200" dirty="0"/>
              <a:t>mozkovém infarktu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76391"/>
            <a:ext cx="8066301" cy="4651609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Cvičný datový soubor obsahuje záznamy 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407 pacientech hospitalizovaných pro mozkový infarkt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neurologickém oddělení akutní péče, kde jim byla poskytnuta terapie pro obnovu krevního oběhu v postižené části mozku.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zvládnutí akutní fáze byl u pacientů vyhodnocen stupeň soběstačnosti v základních denních aktivitách (ADL) pomocí tzv.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(BI) a byli přeloženi na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rehabilitační oddělení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dvou týdnech byl opět dle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 vyhodnocen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soběstačnosti a pacienti byli buď propuštěni do ambulantní péče, nebo přeloženi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oddělení následné péče.</a:t>
            </a:r>
          </a:p>
        </p:txBody>
      </p:sp>
    </p:spTree>
    <p:extLst>
      <p:ext uri="{BB962C8B-B14F-4D97-AF65-F5344CB8AC3E}">
        <p14:creationId xmlns:p14="http://schemas.microsoft.com/office/powerpoint/2010/main" val="35952141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Sbírané informace: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demografické údaje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pohlaví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věk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samotné diagnóze mozkové příhody 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lokalizace uzávěru cévy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léčbě (typ indikované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terapie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výskyt komplikací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nformace o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způsobu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ukončení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rehabilitace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soběstačnosti před rehabilitací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dodatečně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zjištěn z neurologie a na konci rehabilitace byl vyplněn nový dotazník pro určení výsledného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2000" indent="0">
              <a:buNone/>
            </a:pPr>
            <a:endParaRPr lang="cs-CZ" sz="2400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 smtClean="0"/>
              <a:t>Rehabilitace po </a:t>
            </a:r>
            <a:r>
              <a:rPr lang="cs-CZ" sz="3200" dirty="0"/>
              <a:t>mozkovém infarktu</a:t>
            </a:r>
          </a:p>
        </p:txBody>
      </p:sp>
    </p:spTree>
    <p:extLst>
      <p:ext uri="{BB962C8B-B14F-4D97-AF65-F5344CB8AC3E}">
        <p14:creationId xmlns:p14="http://schemas.microsoft.com/office/powerpoint/2010/main" val="583241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1 – kontrola a příprava dat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36195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 všech řádků tabulky vyplňte do sloupce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Barthel_index_reference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hodnotu 64,4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1950" indent="-36195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kotvěte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ID pacientů a názvy proměnných ve sloupcích.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vyber buňku pro levý horní roh → karta „Zobrazení“→ funkce Ukotvit příčky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1950" indent="-36195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Zapněte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automatický filtr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nad celou datovou tabulkou a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zkontrolujte přítomnost chybných hodnot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ve sloupcích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Pohlavi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Vek, Etiologie, Lokalizace, Terapie. Chybné hodnoty opravte.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označ všechny sloupce → karta „Data“→ funkce Filtr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8795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/>
              <a:t>Úkol č. 1 – kontrola a příprava dat</a:t>
            </a:r>
          </a:p>
        </p:txBody>
      </p:sp>
      <p:sp>
        <p:nvSpPr>
          <p:cNvPr id="7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088688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 startAt="4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Pomocí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podmíněného formátování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nalezněte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duplicitní záznamy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ID pacientů. Jsou všechny Vámi označené záznamy skutečně duplicitní? Duplicitní údaj smažte.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označ sloupec → karta „Domů“→ podmíněné formátování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zvýraznit pravidla buněk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duplicitní hodnoty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filtrovat podle barvy).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 startAt="4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Spočítejte hodnoty ve sloupci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Barthel_index_po_rehabilitaci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jako celkový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součet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dosažených bodů v jednotlivých otázkách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testu po rehabilitaci.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prostý součet jednotlivých buněk nebo  funkce SUMA(…) ).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090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informace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554" y="1387202"/>
            <a:ext cx="8578073" cy="4139998"/>
          </a:xfrm>
        </p:spPr>
        <p:txBody>
          <a:bodyPr/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Výuka: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11:00–13:30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online TEAMS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Materiály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 IS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Software: Microsoft Office - Excel,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Statistica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 získání zápočtu/kolokvia je třeba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Účast – povoleny jsou 2 absence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Při větší absenci – splnění písemky na konci semestru (teoretická část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řešení příkladů na počítači)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Domácí úkoly – za účelem procvičení, dostanete zpětnou vazbu, na dalším cvičení se vrátíme, kdyby byl problém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9626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 startAt="6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Spočítejte hodnoty ve sloupci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Barthel_index_zmena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jako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rozdíl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indexu před a po rehabilitaci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prostý vzorec pro rozdíl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en-US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 startAt="6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Sloupce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Barthel_index_pred_rehabilitaci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Barthel_index_po_rehabilitaci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překódujte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 sloupců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Kategorie_zavislosti_pred_rehabilitaci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Kategorie_zavislosti_po_rehabilitaci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následovně: 0 až 40 = vysoce závislý, 45 až 100 = částečně soběstačný.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pomocí funkce KDYŽ(…) ).</a:t>
            </a:r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/>
              <a:t>Úkol č. 1 – kontrola a příprava dat</a:t>
            </a:r>
          </a:p>
        </p:txBody>
      </p:sp>
    </p:spTree>
    <p:extLst>
      <p:ext uri="{BB962C8B-B14F-4D97-AF65-F5344CB8AC3E}">
        <p14:creationId xmlns:p14="http://schemas.microsoft.com/office/powerpoint/2010/main" val="3883283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</a:t>
            </a:r>
            <a:r>
              <a:rPr lang="cs-CZ" dirty="0" smtClean="0"/>
              <a:t>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554" y="1234113"/>
            <a:ext cx="8578073" cy="4139998"/>
          </a:xfrm>
        </p:spPr>
        <p:txBody>
          <a:bodyPr/>
          <a:lstStyle/>
          <a:p>
            <a:pPr marL="72000" indent="0">
              <a:buNone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Excel: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opakování, příprava dat, základní vzorce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Základy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popisné statistiky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23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3.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Základní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rozdělení pravděpodobnosti, testování hypotéz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3.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Parametrické testy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– </a:t>
            </a:r>
            <a:r>
              <a:rPr 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testy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Analýza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kontingenčních tabulek, testy dobré shody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Základy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korelační analýzy + </a:t>
            </a:r>
            <a:r>
              <a:rPr lang="cs-CZ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opakování vybraných </a:t>
            </a:r>
            <a:r>
              <a:rPr lang="cs-CZ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okruhů</a:t>
            </a:r>
            <a:endParaRPr lang="cs-CZ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27</a:t>
            </a:r>
            <a:r>
              <a:rPr lang="pt-BR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Praktická cvičení a ukázky řešení vybraných </a:t>
            </a:r>
            <a:r>
              <a:rPr lang="cs-CZ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témat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F0192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5. – Ukončení předmětu, test</a:t>
            </a:r>
            <a:endParaRPr lang="cs-CZ" sz="2000" dirty="0">
              <a:solidFill>
                <a:srgbClr val="F0192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908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Současná statistická analýza se neobejde bez zpracování dat pomocí statistických software. Předpokladem úspěchu je správné uložení dat ve formě „databázové“ tabulky umožňující jejich zpracování v libovolné aplikaci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Neméně důležité je věnovat pozornost čištění dat předcházející vlastní analýze. Každá chyba, která vznikne nebo není nalezena ve fázi přípravy dat se promítne do všech dalších kroků a může zapříčinit neplatnost výsledků a nutnost opakování analýzy.</a:t>
            </a:r>
          </a:p>
        </p:txBody>
      </p:sp>
    </p:spTree>
    <p:extLst>
      <p:ext uri="{BB962C8B-B14F-4D97-AF65-F5344CB8AC3E}">
        <p14:creationId xmlns:p14="http://schemas.microsoft.com/office/powerpoint/2010/main" val="632226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dat, MS Excel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1243873"/>
          </a:xfrm>
        </p:spPr>
        <p:txBody>
          <a:bodyPr/>
          <a:lstStyle/>
          <a:p>
            <a:r>
              <a:rPr lang="cs-CZ" dirty="0" smtClean="0"/>
              <a:t>Datová tabulka</a:t>
            </a:r>
          </a:p>
          <a:p>
            <a:r>
              <a:rPr lang="cs-CZ" dirty="0" smtClean="0"/>
              <a:t>Zásady správné tvorby dat</a:t>
            </a:r>
          </a:p>
          <a:p>
            <a:r>
              <a:rPr lang="cs-CZ" dirty="0" smtClean="0"/>
              <a:t>Možnosti MS Excel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941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datového souboru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25" y="1470823"/>
            <a:ext cx="7671194" cy="4457929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141162" y="1497717"/>
            <a:ext cx="2057400" cy="3365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Parametry (znaky)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0800000">
            <a:off x="498900" y="2031117"/>
            <a:ext cx="430888" cy="22764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Základní jednotka </a:t>
            </a:r>
            <a:r>
              <a:rPr lang="cs-CZ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dat\</a:t>
            </a:r>
            <a:endParaRPr lang="cs-CZ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Šipka doprava 10"/>
          <p:cNvSpPr/>
          <p:nvPr/>
        </p:nvSpPr>
        <p:spPr bwMode="auto">
          <a:xfrm>
            <a:off x="3331757" y="1332285"/>
            <a:ext cx="914245" cy="6988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Šipka doprava 11"/>
          <p:cNvSpPr/>
          <p:nvPr/>
        </p:nvSpPr>
        <p:spPr bwMode="auto">
          <a:xfrm rot="5400000">
            <a:off x="248846" y="4545133"/>
            <a:ext cx="914245" cy="79083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577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pro ukládání dat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Správné a přehledné uložení dat je základem jejich pozdější analýzy.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vhodné rozmyslet si předem jak budou data ukládána.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 počítačové zpracování dat je nezbytné ukládat data  v tabulární formě.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Nejvhodnějším způsobem je uložení dat ve formě databázové tabulky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Takto uspořádaná data je v tabulkových nebo databázových programech možné převést na libovolnou výstupní tabulku.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 základní uložení a čištění dat menšího rozsahu je možné využít aplikací </a:t>
            </a:r>
            <a:r>
              <a:rPr lang="cs-CZ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MS Excel.</a:t>
            </a:r>
          </a:p>
          <a:p>
            <a:pPr>
              <a:lnSpc>
                <a:spcPct val="100000"/>
              </a:lnSpc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124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75" lvl="1" indent="-182563"/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Každý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sloupec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obsahuje pouze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jediný typ dat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identifikovaný hlavičkou sloupce;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Každý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řádek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obsahuje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minimální jednotku dat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(např. pacient, jedna návštěva pacienta apod.);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nepřípustné kombinovat v jednom sloupci číselné a textové hodnoty;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Komentáře jsou uloženy v samostatných sloupcích;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 textových dat je nezbytné kontrolovat překlepy v názvech kategorií;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Specifickým typem dat jsou data, u nichž je nezbytné kontrolovat, zda jsou uloženy v korektním formátu.</a:t>
            </a:r>
          </a:p>
          <a:p>
            <a:pPr marL="269875" indent="-182563">
              <a:buNone/>
            </a:pPr>
            <a:endParaRPr lang="cs-CZ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dirty="0" smtClean="0"/>
              <a:t>Zásady pro ukládání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4539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436</TotalTime>
  <Words>2109</Words>
  <Application>Microsoft Office PowerPoint</Application>
  <PresentationFormat>Vlastní</PresentationFormat>
  <Paragraphs>275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8" baseType="lpstr">
      <vt:lpstr>Arial</vt:lpstr>
      <vt:lpstr>Calibri</vt:lpstr>
      <vt:lpstr>Courier New</vt:lpstr>
      <vt:lpstr>Tahoma</vt:lpstr>
      <vt:lpstr>Times New Roman</vt:lpstr>
      <vt:lpstr>Wingdings</vt:lpstr>
      <vt:lpstr>Wingdings 2</vt:lpstr>
      <vt:lpstr>Prezentace_MU_CZ</vt:lpstr>
      <vt:lpstr>MIAM021p(s) Analýza a management dat pro zdravotnické obory – přednáška a cvičení  (jaro 2021)</vt:lpstr>
      <vt:lpstr>Osnova</vt:lpstr>
      <vt:lpstr>Důležité informace</vt:lpstr>
      <vt:lpstr>Organizace výuky</vt:lpstr>
      <vt:lpstr>Motivace</vt:lpstr>
      <vt:lpstr>Příprava dat, MS Excel</vt:lpstr>
      <vt:lpstr>Ukázka datového souboru</vt:lpstr>
      <vt:lpstr>Zásady pro ukládání dat</vt:lpstr>
      <vt:lpstr>Zásady pro ukládání dat</vt:lpstr>
      <vt:lpstr>MS Excel</vt:lpstr>
      <vt:lpstr>Možnosti MS Excel</vt:lpstr>
      <vt:lpstr>Import a export dat</vt:lpstr>
      <vt:lpstr>Databázová struktura dat v Excelu</vt:lpstr>
      <vt:lpstr>Typy a triky jak se v datech pohybovat</vt:lpstr>
      <vt:lpstr>Automatický filtr</vt:lpstr>
      <vt:lpstr>Podmíněné formátování</vt:lpstr>
      <vt:lpstr>Ukotvení příček</vt:lpstr>
      <vt:lpstr>Vzorce</vt:lpstr>
      <vt:lpstr>Vzorce – odkaz na buňku</vt:lpstr>
      <vt:lpstr>Vzorce – využití seznamu vzorců</vt:lpstr>
      <vt:lpstr>Vzorce – užitečné funkce</vt:lpstr>
      <vt:lpstr>Statistické funkce v MS Excel</vt:lpstr>
      <vt:lpstr>Kopírování a vkládání</vt:lpstr>
      <vt:lpstr>Praktické cvičení</vt:lpstr>
      <vt:lpstr>Datový soubor</vt:lpstr>
      <vt:lpstr>Rehabilitace po mozkovém infarktu</vt:lpstr>
      <vt:lpstr>Rehabilitace po mozkovém infarktu</vt:lpstr>
      <vt:lpstr>Úkol č. 1 – kontrola a příprava dat</vt:lpstr>
      <vt:lpstr>Úkol č. 1 – kontrola a příprava dat</vt:lpstr>
      <vt:lpstr>Úkol č. 1 – kontrola a příprava dat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Michal Svoboda</cp:lastModifiedBy>
  <cp:revision>41</cp:revision>
  <cp:lastPrinted>1601-01-01T00:00:00Z</cp:lastPrinted>
  <dcterms:created xsi:type="dcterms:W3CDTF">2019-09-22T16:12:12Z</dcterms:created>
  <dcterms:modified xsi:type="dcterms:W3CDTF">2021-03-02T08:28:03Z</dcterms:modified>
</cp:coreProperties>
</file>