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91" r:id="rId28"/>
    <p:sldId id="281" r:id="rId29"/>
    <p:sldId id="282" r:id="rId30"/>
    <p:sldId id="283" r:id="rId31"/>
    <p:sldId id="284" r:id="rId32"/>
    <p:sldId id="285" r:id="rId33"/>
    <p:sldId id="289" r:id="rId34"/>
    <p:sldId id="286" r:id="rId35"/>
    <p:sldId id="287" r:id="rId36"/>
    <p:sldId id="288" r:id="rId37"/>
    <p:sldId id="292" r:id="rId38"/>
  </p:sldIdLst>
  <p:sldSz cx="9144000" cy="6858000" type="screen4x3"/>
  <p:notesSz cx="6858000" cy="9144000"/>
  <p:custDataLst>
    <p:tags r:id="rId3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drykonik.cz/epidural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lideplayer.cz/slide/3276766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%C3%BDln%C3%AD_kost" TargetMode="External"/><Relationship Id="rId2" Type="http://schemas.openxmlformats.org/officeDocument/2006/relationships/hyperlink" Target="https://cs.wikipedia.org/wiki/Mozkov%C3%BD_kme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Specifika ošetřovatelské péče o </a:t>
            </a:r>
            <a:br>
              <a:rPr lang="cs-CZ" dirty="0" smtClean="0"/>
            </a:br>
            <a:r>
              <a:rPr lang="cs-CZ" dirty="0" smtClean="0"/>
              <a:t>zevní komorovou drenáž (ZKD)</a:t>
            </a:r>
            <a:br>
              <a:rPr lang="cs-CZ" dirty="0" smtClean="0"/>
            </a:br>
            <a:r>
              <a:rPr lang="cs-CZ" dirty="0" smtClean="0"/>
              <a:t>spinální linku (SL)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95936" y="4797152"/>
            <a:ext cx="4953000" cy="1752600"/>
          </a:xfrm>
        </p:spPr>
        <p:txBody>
          <a:bodyPr/>
          <a:lstStyle/>
          <a:p>
            <a:pPr algn="r"/>
            <a:r>
              <a:rPr lang="cs-CZ" dirty="0" smtClean="0"/>
              <a:t>Mgr. Magda </a:t>
            </a:r>
            <a:r>
              <a:rPr lang="cs-CZ" dirty="0" err="1" smtClean="0"/>
              <a:t>Slouková</a:t>
            </a:r>
            <a:endParaRPr lang="cs-CZ" dirty="0" smtClean="0"/>
          </a:p>
          <a:p>
            <a:pPr algn="r"/>
            <a:r>
              <a:rPr lang="cs-CZ" dirty="0" smtClean="0"/>
              <a:t>Únor 2017</a:t>
            </a: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BEE96789"/>
          <p:cNvPicPr/>
          <p:nvPr/>
        </p:nvPicPr>
        <p:blipFill>
          <a:blip r:embed="rId2" cstate="print">
            <a:lum bright="-6000" contrast="20000"/>
          </a:blip>
          <a:srcRect l="7854" t="34248" r="18913" b="26439"/>
          <a:stretch>
            <a:fillRect/>
          </a:stretch>
        </p:blipFill>
        <p:spPr bwMode="auto">
          <a:xfrm>
            <a:off x="611560" y="5013176"/>
            <a:ext cx="3924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63E9E488"/>
          <p:cNvPicPr/>
          <p:nvPr/>
        </p:nvPicPr>
        <p:blipFill>
          <a:blip r:embed="rId3" cstate="print">
            <a:lum bright="40000" contrast="20000"/>
          </a:blip>
          <a:srcRect l="23579" r="20763"/>
          <a:stretch>
            <a:fillRect/>
          </a:stretch>
        </p:blipFill>
        <p:spPr bwMode="auto">
          <a:xfrm>
            <a:off x="3563888" y="1772816"/>
            <a:ext cx="2408555" cy="42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Sestava drenáže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komorový </a:t>
            </a:r>
            <a:r>
              <a:rPr lang="cs-CZ" dirty="0" err="1" smtClean="0"/>
              <a:t>katetr</a:t>
            </a:r>
            <a:endParaRPr lang="cs-CZ" dirty="0" smtClean="0"/>
          </a:p>
          <a:p>
            <a:pPr lvl="0"/>
            <a:r>
              <a:rPr lang="cs-CZ" dirty="0" smtClean="0"/>
              <a:t>spojovací set</a:t>
            </a:r>
          </a:p>
          <a:p>
            <a:pPr lvl="0"/>
            <a:r>
              <a:rPr lang="cs-CZ" i="1" dirty="0" smtClean="0"/>
              <a:t>sběrná nádoba</a:t>
            </a:r>
          </a:p>
          <a:p>
            <a:pPr lvl="0"/>
            <a:r>
              <a:rPr lang="cs-CZ" dirty="0" smtClean="0"/>
              <a:t>sběrný sáček</a:t>
            </a:r>
          </a:p>
          <a:p>
            <a:pPr lvl="0"/>
            <a:r>
              <a:rPr lang="cs-CZ" dirty="0" smtClean="0"/>
              <a:t>měřítko s posunem</a:t>
            </a:r>
          </a:p>
          <a:p>
            <a:pPr lvl="0"/>
            <a:r>
              <a:rPr lang="cs-CZ" dirty="0" smtClean="0"/>
              <a:t>laserové ukazovátko</a:t>
            </a:r>
          </a:p>
          <a:p>
            <a:endParaRPr lang="cs-CZ" dirty="0"/>
          </a:p>
        </p:txBody>
      </p:sp>
      <p:pic>
        <p:nvPicPr>
          <p:cNvPr id="4" name="Obrázek 3" descr="31AB43E3"/>
          <p:cNvPicPr/>
          <p:nvPr/>
        </p:nvPicPr>
        <p:blipFill>
          <a:blip r:embed="rId4" cstate="print"/>
          <a:srcRect l="28688" r="25061" b="18927"/>
          <a:stretch>
            <a:fillRect/>
          </a:stretch>
        </p:blipFill>
        <p:spPr bwMode="auto">
          <a:xfrm>
            <a:off x="6804248" y="764704"/>
            <a:ext cx="1903095" cy="420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Manipulace se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Po svezení na JIP:</a:t>
            </a:r>
          </a:p>
          <a:p>
            <a:pPr lvl="0"/>
            <a:r>
              <a:rPr lang="cs-CZ" dirty="0" smtClean="0"/>
              <a:t>lékař napojí uzavřený drenážní systém se sběrným vakem po dezinfekci obou konců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 dále NLZP </a:t>
            </a:r>
          </a:p>
          <a:p>
            <a:pPr lvl="0"/>
            <a:r>
              <a:rPr lang="cs-CZ" dirty="0" smtClean="0"/>
              <a:t>po spojení systému jej uzavře a nastaví výšku přepadu </a:t>
            </a:r>
            <a:r>
              <a:rPr lang="cs-CZ" dirty="0" err="1" smtClean="0"/>
              <a:t>likvoru</a:t>
            </a:r>
            <a:r>
              <a:rPr lang="cs-CZ" dirty="0" smtClean="0"/>
              <a:t> (určuje lékař, v cm vodního sloupce)</a:t>
            </a:r>
          </a:p>
          <a:p>
            <a:pPr lvl="0"/>
            <a:r>
              <a:rPr lang="cs-CZ" dirty="0" smtClean="0"/>
              <a:t>na připravený infuzní stojan přidělá pravítko měřící hladinu přepadu</a:t>
            </a:r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zajistí vhodnou polohu pacienta a vyměříme nultý bod  („0“)</a:t>
            </a:r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  bod „0“ je vodorovná spojnice mezi otvorem zevního zvukovodu a nulou na stupnici pravítka za pomoci světelného ukazatele</a:t>
            </a:r>
          </a:p>
          <a:p>
            <a:pPr lvl="0"/>
            <a:r>
              <a:rPr lang="cs-CZ" dirty="0" smtClean="0"/>
              <a:t>sběrný vak zevní komorové drenáže zavěsí na kovový stojan</a:t>
            </a:r>
          </a:p>
          <a:p>
            <a:pPr lvl="0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výšku přepadu nastaví tak, že </a:t>
            </a:r>
            <a:r>
              <a:rPr lang="cs-CZ" dirty="0" smtClean="0">
                <a:solidFill>
                  <a:srgbClr val="FF0000"/>
                </a:solidFill>
              </a:rPr>
              <a:t>ryska „0“ na sběrném vaku komorové drenáže </a:t>
            </a:r>
            <a:r>
              <a:rPr lang="cs-CZ" dirty="0" smtClean="0"/>
              <a:t>se překrývá se žádanou hodnotou v cm vodního sloupce (H</a:t>
            </a:r>
            <a:r>
              <a:rPr lang="cs-CZ" baseline="-25000" dirty="0" smtClean="0"/>
              <a:t>2</a:t>
            </a:r>
            <a:r>
              <a:rPr lang="cs-CZ" dirty="0" smtClean="0"/>
              <a:t>O) na pravítku</a:t>
            </a:r>
          </a:p>
          <a:p>
            <a:pPr lvl="0"/>
            <a:r>
              <a:rPr lang="cs-CZ" dirty="0" smtClean="0"/>
              <a:t>při změně polohy pacienta nebo při manipulaci s komorovou drenáží musí drenáž uzavřít, vyměřit a poté zprůchodnit</a:t>
            </a:r>
          </a:p>
          <a:p>
            <a:pPr lvl="0"/>
            <a:r>
              <a:rPr lang="cs-CZ" dirty="0" smtClean="0"/>
              <a:t>průběžně sleduje množství a charakter odváděného </a:t>
            </a:r>
            <a:r>
              <a:rPr lang="cs-CZ" dirty="0" err="1" smtClean="0"/>
              <a:t>likvoru</a:t>
            </a:r>
            <a:endParaRPr lang="cs-CZ" dirty="0" smtClean="0"/>
          </a:p>
          <a:p>
            <a:pPr lvl="0"/>
            <a:r>
              <a:rPr lang="cs-CZ" dirty="0" smtClean="0"/>
              <a:t>sleduje klinický stav pacienta /GCS, FF, </a:t>
            </a:r>
            <a:r>
              <a:rPr lang="cs-CZ" dirty="0" err="1" smtClean="0"/>
              <a:t>cefalea</a:t>
            </a:r>
            <a:r>
              <a:rPr lang="cs-CZ" dirty="0" smtClean="0"/>
              <a:t>, nauzea, vomitus, aj/, při změně informuje ihned lékaře</a:t>
            </a:r>
          </a:p>
          <a:p>
            <a:pPr lvl="0"/>
            <a:r>
              <a:rPr lang="cs-CZ" dirty="0" smtClean="0"/>
              <a:t>provede záznam do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810888"/>
            <a:ext cx="5760720" cy="523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Způsob záznamu ZKD do dokumentace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619674" y="2543173"/>
          <a:ext cx="6192686" cy="3550122"/>
        </p:xfrm>
        <a:graphic>
          <a:graphicData uri="http://schemas.openxmlformats.org/drawingml/2006/table">
            <a:tbl>
              <a:tblPr/>
              <a:tblGrid>
                <a:gridCol w="603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3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92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5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9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Čas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ZKD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cm</a:t>
                      </a:r>
                      <a:b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cs-CZ" sz="900" baseline="-25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800">
                          <a:latin typeface="Calibri"/>
                          <a:ea typeface="Calibri"/>
                          <a:cs typeface="Times New Roman"/>
                        </a:rPr>
                        <a:t>Max.</a:t>
                      </a:r>
                      <a:br>
                        <a:rPr lang="cs-CZ" sz="8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800">
                          <a:latin typeface="Calibri"/>
                          <a:ea typeface="Calibri"/>
                          <a:cs typeface="Times New Roman"/>
                        </a:rPr>
                        <a:t>odpad</a:t>
                      </a:r>
                      <a:br>
                        <a:rPr lang="cs-CZ" sz="8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800">
                          <a:latin typeface="Calibri"/>
                          <a:ea typeface="Calibri"/>
                          <a:cs typeface="Times New Roman"/>
                        </a:rPr>
                        <a:t>ml/24h.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Ordinace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Podpis</a:t>
                      </a:r>
                      <a:b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lékaře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900">
                          <a:latin typeface="Calibri"/>
                          <a:ea typeface="Calibri"/>
                          <a:cs typeface="Times New Roman"/>
                        </a:rPr>
                        <a:t>SL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Manipulace se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obsah sběrného sáčku se měří a vylévá 1x za 24 hodin</a:t>
            </a:r>
          </a:p>
          <a:p>
            <a:pPr lvl="1"/>
            <a:r>
              <a:rPr lang="cs-CZ" sz="2800" dirty="0" smtClean="0"/>
              <a:t>navlékne si rukavice</a:t>
            </a:r>
          </a:p>
          <a:p>
            <a:pPr lvl="1"/>
            <a:r>
              <a:rPr lang="cs-CZ" sz="2800" dirty="0" smtClean="0"/>
              <a:t>přesně odečte množství </a:t>
            </a:r>
            <a:r>
              <a:rPr lang="cs-CZ" sz="2800" dirty="0" err="1" smtClean="0"/>
              <a:t>likvoru</a:t>
            </a:r>
            <a:r>
              <a:rPr lang="cs-CZ" sz="2800" dirty="0" smtClean="0"/>
              <a:t> ve sběrném vaku</a:t>
            </a:r>
          </a:p>
          <a:p>
            <a:pPr lvl="1"/>
            <a:r>
              <a:rPr lang="cs-CZ" sz="2800" dirty="0" err="1" smtClean="0"/>
              <a:t>zneprůchodní</a:t>
            </a:r>
            <a:r>
              <a:rPr lang="cs-CZ" sz="2800" dirty="0" smtClean="0"/>
              <a:t> systém hadiček</a:t>
            </a:r>
          </a:p>
          <a:p>
            <a:pPr lvl="1"/>
            <a:r>
              <a:rPr lang="cs-CZ" sz="2800" dirty="0" err="1" smtClean="0"/>
              <a:t>odezinfikuje</a:t>
            </a:r>
            <a:r>
              <a:rPr lang="cs-CZ" sz="2800" dirty="0" smtClean="0"/>
              <a:t> spodní uzávěr sběrného vaku</a:t>
            </a:r>
          </a:p>
          <a:p>
            <a:pPr lvl="1"/>
            <a:r>
              <a:rPr lang="cs-CZ" sz="2800" dirty="0" smtClean="0"/>
              <a:t>odšroubuje jej a </a:t>
            </a:r>
            <a:r>
              <a:rPr lang="cs-CZ" sz="2800" dirty="0" err="1" smtClean="0"/>
              <a:t>odezinfikuje</a:t>
            </a:r>
            <a:r>
              <a:rPr lang="cs-CZ" sz="2800" dirty="0" smtClean="0"/>
              <a:t> ústí</a:t>
            </a:r>
          </a:p>
          <a:p>
            <a:pPr lvl="1"/>
            <a:r>
              <a:rPr lang="cs-CZ" sz="2800" dirty="0" smtClean="0"/>
              <a:t>vypustí </a:t>
            </a:r>
            <a:r>
              <a:rPr lang="cs-CZ" sz="2800" dirty="0" err="1" smtClean="0"/>
              <a:t>likvor</a:t>
            </a:r>
            <a:r>
              <a:rPr lang="cs-CZ" sz="2800" dirty="0" smtClean="0"/>
              <a:t> ze sběrného vaku do nádoby a poté ústí </a:t>
            </a:r>
            <a:r>
              <a:rPr lang="cs-CZ" sz="2800" dirty="0" err="1" smtClean="0"/>
              <a:t>odezinfikuje</a:t>
            </a:r>
            <a:r>
              <a:rPr lang="cs-CZ" sz="2800" dirty="0" smtClean="0"/>
              <a:t> a uzavře</a:t>
            </a:r>
          </a:p>
          <a:p>
            <a:pPr lvl="1"/>
            <a:r>
              <a:rPr lang="cs-CZ" sz="2800" dirty="0" smtClean="0"/>
              <a:t>ověří správné nastavení výšky přepadu a systém zprůchodní;</a:t>
            </a:r>
          </a:p>
          <a:p>
            <a:pPr lvl="1"/>
            <a:r>
              <a:rPr lang="cs-CZ" sz="2800" dirty="0" smtClean="0"/>
              <a:t>vypuštěný </a:t>
            </a:r>
            <a:r>
              <a:rPr lang="cs-CZ" sz="2800" dirty="0" err="1" smtClean="0"/>
              <a:t>likvor</a:t>
            </a:r>
            <a:r>
              <a:rPr lang="cs-CZ" sz="2800" dirty="0" smtClean="0"/>
              <a:t> likviduje jako infekční materiál</a:t>
            </a:r>
          </a:p>
          <a:p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Péče o operační ránu se zavedenou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převazy provádí NLZP denně</a:t>
            </a:r>
          </a:p>
          <a:p>
            <a:pPr lvl="0"/>
            <a:r>
              <a:rPr lang="cs-CZ" dirty="0" smtClean="0"/>
              <a:t>vývod ZKD se vypodkládá </a:t>
            </a:r>
            <a:r>
              <a:rPr lang="cs-CZ" dirty="0" err="1" smtClean="0"/>
              <a:t>gazin</a:t>
            </a:r>
            <a:r>
              <a:rPr lang="cs-CZ" dirty="0" smtClean="0"/>
              <a:t> obložkou (používanou také k ošetřování TSK) a preventivně se rána kolem ZKD ošetřuje betaine </a:t>
            </a:r>
            <a:r>
              <a:rPr lang="cs-CZ" dirty="0" err="1" smtClean="0"/>
              <a:t>ung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Odběry </a:t>
            </a:r>
            <a:r>
              <a:rPr lang="cs-CZ" dirty="0" err="1" smtClean="0"/>
              <a:t>likvoru</a:t>
            </a:r>
            <a:r>
              <a:rPr lang="cs-CZ" dirty="0" smtClean="0"/>
              <a:t> ze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 smtClean="0"/>
              <a:t>provádí vždy lékař, přes uzavíratelný kohout</a:t>
            </a:r>
          </a:p>
          <a:p>
            <a:pPr lvl="0"/>
            <a:r>
              <a:rPr lang="cs-CZ" i="1" dirty="0" smtClean="0"/>
              <a:t>lékař informuje pacienta o důvodu a způsobu odběru </a:t>
            </a:r>
            <a:r>
              <a:rPr lang="cs-CZ" i="1" dirty="0" err="1" smtClean="0"/>
              <a:t>likvoru</a:t>
            </a:r>
            <a:endParaRPr lang="cs-CZ" i="1" dirty="0" smtClean="0"/>
          </a:p>
          <a:p>
            <a:pPr lvl="0"/>
            <a:r>
              <a:rPr lang="cs-CZ" dirty="0" smtClean="0"/>
              <a:t>NLZP připraví pomůcky k odběru</a:t>
            </a:r>
          </a:p>
          <a:p>
            <a:pPr lvl="0"/>
            <a:r>
              <a:rPr lang="cs-CZ" dirty="0" smtClean="0"/>
              <a:t>umyjeme a dezinfikujeme si ruce, nasadíme nesterilní rukavice</a:t>
            </a:r>
          </a:p>
          <a:p>
            <a:pPr lvl="0"/>
            <a:r>
              <a:rPr lang="cs-CZ" dirty="0" smtClean="0"/>
              <a:t>lékař uzavře kohout drenážního systému ve směru sběrné nádoby</a:t>
            </a:r>
          </a:p>
          <a:p>
            <a:pPr lvl="0"/>
            <a:r>
              <a:rPr lang="cs-CZ" dirty="0" smtClean="0"/>
              <a:t>NLZP </a:t>
            </a:r>
            <a:r>
              <a:rPr lang="cs-CZ" dirty="0" err="1" smtClean="0"/>
              <a:t>odezinfikuje</a:t>
            </a:r>
            <a:r>
              <a:rPr lang="cs-CZ" dirty="0" smtClean="0"/>
              <a:t> ústí odběrové části drenážní soupravy</a:t>
            </a:r>
          </a:p>
          <a:p>
            <a:pPr lvl="0"/>
            <a:r>
              <a:rPr lang="cs-CZ" dirty="0" smtClean="0"/>
              <a:t>lékař po otevření odběrové části drenážní soupravy odebere do injekční stříkačky potřebné množství </a:t>
            </a:r>
            <a:r>
              <a:rPr lang="cs-CZ" dirty="0" err="1" smtClean="0"/>
              <a:t>likvoru</a:t>
            </a:r>
            <a:endParaRPr lang="cs-CZ" dirty="0" smtClean="0"/>
          </a:p>
          <a:p>
            <a:pPr lvl="0"/>
            <a:r>
              <a:rPr lang="cs-CZ" dirty="0" smtClean="0"/>
              <a:t>lékař po dezinfekci ústí odběrové části drenážní soupravy systém uzavře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NLZP odebraný </a:t>
            </a:r>
            <a:r>
              <a:rPr lang="cs-CZ" dirty="0" err="1" smtClean="0"/>
              <a:t>likvor</a:t>
            </a:r>
            <a:r>
              <a:rPr lang="cs-CZ" dirty="0" smtClean="0"/>
              <a:t> z injekční stříkačky rozdělí do </a:t>
            </a:r>
            <a:r>
              <a:rPr lang="cs-CZ" i="1" dirty="0" smtClean="0"/>
              <a:t>2 sterilních zkumavek </a:t>
            </a:r>
            <a:r>
              <a:rPr lang="cs-CZ" dirty="0" smtClean="0"/>
              <a:t>a za aseptických podmínek zkumavky uzavře</a:t>
            </a:r>
          </a:p>
          <a:p>
            <a:pPr lvl="0"/>
            <a:r>
              <a:rPr lang="cs-CZ" dirty="0" smtClean="0"/>
              <a:t>zajistíme vhodnou polohu pacienta a vyměříme si nultý bod  („0“) a poté drenážní systém zprůchodníme</a:t>
            </a:r>
          </a:p>
          <a:p>
            <a:pPr lvl="0"/>
            <a:r>
              <a:rPr lang="cs-CZ" dirty="0" smtClean="0"/>
              <a:t>úklid a dezinfekce pomůcek</a:t>
            </a:r>
          </a:p>
          <a:p>
            <a:pPr lvl="0"/>
            <a:r>
              <a:rPr lang="cs-CZ" dirty="0" smtClean="0"/>
              <a:t>NLZP odešle žádanky a zkumavky opatřenými identifikačními štítky pacienta do laboratoře</a:t>
            </a:r>
          </a:p>
          <a:p>
            <a:pPr lvl="0"/>
            <a:r>
              <a:rPr lang="cs-CZ" i="1" dirty="0" smtClean="0"/>
              <a:t>lékař vyplní žádanku na cytologické, bakteriologické vyšetření</a:t>
            </a:r>
          </a:p>
          <a:p>
            <a:pPr lvl="0"/>
            <a:r>
              <a:rPr lang="cs-CZ" dirty="0" smtClean="0"/>
              <a:t>zkumavka s </a:t>
            </a:r>
            <a:r>
              <a:rPr lang="cs-CZ" dirty="0" err="1" smtClean="0"/>
              <a:t>likvorem</a:t>
            </a:r>
            <a:r>
              <a:rPr lang="cs-CZ" dirty="0" smtClean="0"/>
              <a:t> na cytologické vyšetření musí byt odeslána do 30 minut od odběru /transport zajišťuje NLP/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Zevní komorová drenáž   </a:t>
            </a:r>
            <a:br>
              <a:rPr lang="cs-CZ" dirty="0" smtClean="0"/>
            </a:br>
            <a:r>
              <a:rPr lang="cs-CZ" dirty="0" smtClean="0"/>
              <a:t>ZKD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 drenážní soupravy, která se zavádí během neurochirurgického výkonu, jehož cílem je odvést přebytečný </a:t>
            </a:r>
            <a:r>
              <a:rPr lang="cs-CZ" dirty="0" err="1" smtClean="0"/>
              <a:t>likvor</a:t>
            </a:r>
            <a:r>
              <a:rPr lang="cs-CZ" dirty="0" smtClean="0"/>
              <a:t> z mozkových komor</a:t>
            </a:r>
          </a:p>
          <a:p>
            <a:r>
              <a:rPr lang="cs-CZ" dirty="0" smtClean="0"/>
              <a:t>výkon se provádí na operačním sále v celkové anestézii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Komplikace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ZKD nevede: </a:t>
            </a:r>
          </a:p>
          <a:p>
            <a:pPr lvl="1"/>
            <a:r>
              <a:rPr lang="cs-CZ" sz="2800" dirty="0" smtClean="0"/>
              <a:t>vysoká hladina přepadu</a:t>
            </a:r>
          </a:p>
          <a:p>
            <a:pPr lvl="1"/>
            <a:r>
              <a:rPr lang="cs-CZ" sz="2800" dirty="0" smtClean="0"/>
              <a:t>chybně vyměřený bod „0“</a:t>
            </a:r>
          </a:p>
          <a:p>
            <a:pPr lvl="1"/>
            <a:r>
              <a:rPr lang="cs-CZ" sz="2800" dirty="0" smtClean="0"/>
              <a:t>ucpání nebo zalomení drenážního systému</a:t>
            </a:r>
          </a:p>
          <a:p>
            <a:pPr lvl="1"/>
            <a:r>
              <a:rPr lang="cs-CZ" sz="2800" dirty="0" err="1" smtClean="0"/>
              <a:t>malpozice</a:t>
            </a:r>
            <a:r>
              <a:rPr lang="cs-CZ" sz="2800" dirty="0" smtClean="0"/>
              <a:t> /povytažení nebo vytažení/ drenážního systému v mozkové komoře</a:t>
            </a:r>
          </a:p>
          <a:p>
            <a:pPr lvl="1"/>
            <a:r>
              <a:rPr lang="cs-CZ" sz="2800" dirty="0" smtClean="0"/>
              <a:t>rozpojení systému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 lvl="0"/>
            <a:r>
              <a:rPr lang="cs-CZ" dirty="0" smtClean="0"/>
              <a:t>ZKD vede příliš:</a:t>
            </a:r>
          </a:p>
          <a:p>
            <a:pPr lvl="1"/>
            <a:r>
              <a:rPr lang="cs-CZ" sz="2800" dirty="0" smtClean="0"/>
              <a:t>neklidný nebo nespolupracující pacient</a:t>
            </a:r>
          </a:p>
          <a:p>
            <a:pPr lvl="1"/>
            <a:r>
              <a:rPr lang="cs-CZ" sz="2800" dirty="0" smtClean="0"/>
              <a:t>nízké nastavení přepadu</a:t>
            </a:r>
          </a:p>
          <a:p>
            <a:pPr lvl="1"/>
            <a:r>
              <a:rPr lang="cs-CZ" sz="2800" dirty="0" smtClean="0"/>
              <a:t>chybně vyměřený bod „0“</a:t>
            </a:r>
          </a:p>
          <a:p>
            <a:pPr lvl="1"/>
            <a:endParaRPr lang="cs-CZ" sz="2800" dirty="0" smtClean="0"/>
          </a:p>
          <a:p>
            <a:pPr lvl="0"/>
            <a:r>
              <a:rPr lang="cs-CZ" dirty="0" smtClean="0"/>
              <a:t>obtékání </a:t>
            </a:r>
            <a:r>
              <a:rPr lang="cs-CZ" dirty="0" err="1" smtClean="0"/>
              <a:t>likvoru</a:t>
            </a:r>
            <a:r>
              <a:rPr lang="cs-CZ" dirty="0" smtClean="0"/>
              <a:t> v místě vpichu ZKD kůží</a:t>
            </a:r>
          </a:p>
          <a:p>
            <a:pPr lvl="0"/>
            <a:r>
              <a:rPr lang="cs-CZ" dirty="0" smtClean="0"/>
              <a:t>infekce v místě vstupu  ZKD</a:t>
            </a:r>
          </a:p>
          <a:p>
            <a:pPr lvl="1"/>
            <a:r>
              <a:rPr lang="cs-CZ" sz="2800" dirty="0" smtClean="0"/>
              <a:t>zarudnutí místa vpichu</a:t>
            </a:r>
          </a:p>
          <a:p>
            <a:pPr lvl="1"/>
            <a:r>
              <a:rPr lang="cs-CZ" sz="2800" dirty="0" smtClean="0"/>
              <a:t>otok</a:t>
            </a:r>
          </a:p>
          <a:p>
            <a:pPr lvl="1"/>
            <a:r>
              <a:rPr lang="cs-CZ" sz="2800" dirty="0" smtClean="0"/>
              <a:t>sekrece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 smtClean="0"/>
              <a:t>prevence rizika </a:t>
            </a:r>
            <a:r>
              <a:rPr lang="cs-CZ" dirty="0" err="1" smtClean="0"/>
              <a:t>malpozice</a:t>
            </a:r>
            <a:r>
              <a:rPr lang="cs-CZ" dirty="0" smtClean="0"/>
              <a:t> /vytažení, povytažení/ ZKD: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vysvětlíme pacientovi nutnost a důležitost dodržování klidového režimu /v případě potřeby zajistí omezovací prostředky, dle ordinace medikaci/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nutnost opatrné manipulace při polohování a převazu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prevence rizika </a:t>
            </a:r>
            <a:r>
              <a:rPr lang="cs-CZ" dirty="0" err="1" smtClean="0"/>
              <a:t>předrénování</a:t>
            </a:r>
            <a:r>
              <a:rPr lang="cs-CZ" dirty="0" smtClean="0"/>
              <a:t>: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pravidelný odečet odpadu a 1hod.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nutnost uzavření drenážní soupravy při změně polohy pacienta, manipulaci /převaz aj./ ;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kontrola spojů drenážního systému;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sledování klinického stavu pacienta a dodržování léčebného režimu.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komplikace ZKD řeší ošetřující sestra ihned s lékařem;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o snížení komorového sytému v případě malého přepadu </a:t>
            </a:r>
            <a:r>
              <a:rPr lang="cs-CZ" dirty="0" err="1" smtClean="0"/>
              <a:t>likvoru</a:t>
            </a:r>
            <a:r>
              <a:rPr lang="cs-CZ" dirty="0" smtClean="0"/>
              <a:t> a  naopak zvýšení v případě jeho velkého přepadu je pouze v kompetenci lékaře, musí být zapsána v resuscitačním záznamu;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před zrušením zůstává komorová drenáž obvykle uzavřena 24 hodin, v průběhu toho období sledujeme příznaky rozvoje nitrolební hypertenze </a:t>
            </a:r>
            <a:r>
              <a:rPr lang="cs-CZ" dirty="0" smtClean="0">
                <a:solidFill>
                  <a:srgbClr val="FF0000"/>
                </a:solidFill>
              </a:rPr>
              <a:t>(nižší GCS, vyšší TK, nižší P, </a:t>
            </a:r>
            <a:r>
              <a:rPr lang="cs-CZ" dirty="0" err="1" smtClean="0">
                <a:solidFill>
                  <a:srgbClr val="FF0000"/>
                </a:solidFill>
              </a:rPr>
              <a:t>cephalea</a:t>
            </a:r>
            <a:r>
              <a:rPr lang="cs-CZ" dirty="0" smtClean="0">
                <a:solidFill>
                  <a:srgbClr val="FF0000"/>
                </a:solidFill>
              </a:rPr>
              <a:t>, nauzea, vomitus</a:t>
            </a:r>
            <a:r>
              <a:rPr lang="cs-CZ" dirty="0" smtClean="0"/>
              <a:t>), pokud se objeví tyto příznaky informujeme neprodleně lékaře</a:t>
            </a:r>
          </a:p>
          <a:p>
            <a:pPr lvl="0"/>
            <a:r>
              <a:rPr lang="cs-CZ" dirty="0" smtClean="0"/>
              <a:t>po zrušení ZKD se místo vpichu </a:t>
            </a:r>
            <a:r>
              <a:rPr lang="cs-CZ" dirty="0" err="1" smtClean="0"/>
              <a:t>suturuje</a:t>
            </a:r>
            <a:r>
              <a:rPr lang="cs-CZ" dirty="0" smtClean="0"/>
              <a:t> stehem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Spinální linka</a:t>
            </a:r>
            <a:br>
              <a:rPr lang="cs-CZ" dirty="0" smtClean="0"/>
            </a:br>
            <a:r>
              <a:rPr lang="cs-CZ" dirty="0" smtClean="0"/>
              <a:t>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jistou variací ZKD, kdy je drenáž zavedena do páteřního </a:t>
            </a:r>
            <a:r>
              <a:rPr lang="cs-CZ" dirty="0" err="1" smtClean="0"/>
              <a:t>subarachnoideálního</a:t>
            </a:r>
            <a:r>
              <a:rPr lang="cs-CZ" dirty="0" smtClean="0"/>
              <a:t> prostoru</a:t>
            </a:r>
          </a:p>
          <a:p>
            <a:r>
              <a:rPr lang="cs-CZ" dirty="0" smtClean="0"/>
              <a:t>v dolní bederní oblasti L3/4, L4/5 L5/S1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Výsledek obrázku pro spinální li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2368151" cy="315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Neplést 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Technika punkce při spinální anestezii je podobná </a:t>
            </a:r>
            <a:r>
              <a:rPr lang="cs-CZ" dirty="0" smtClean="0">
                <a:hlinkClick r:id="rId2"/>
              </a:rPr>
              <a:t>anestezii epidurální</a:t>
            </a:r>
            <a:r>
              <a:rPr lang="cs-CZ" dirty="0" smtClean="0"/>
              <a:t>, rozdíl spočívá v nutnosti propíchnutí tvrdé pleny v níž zanechává po ukončení výkonu otvor. Z tohoto otvoru následně uniká mozkomíšní mok do prostoru </a:t>
            </a:r>
            <a:r>
              <a:rPr lang="cs-CZ" dirty="0" smtClean="0">
                <a:solidFill>
                  <a:srgbClr val="FF0000"/>
                </a:solidFill>
              </a:rPr>
              <a:t>epidurálního</a:t>
            </a:r>
            <a:r>
              <a:rPr lang="cs-CZ" dirty="0" smtClean="0"/>
              <a:t>, čímž může vznikat pokles tlaku mozkomíšního moku.</a:t>
            </a:r>
            <a:br>
              <a:rPr lang="cs-CZ" dirty="0" smtClean="0"/>
            </a:br>
            <a:r>
              <a:rPr lang="cs-CZ" dirty="0" smtClean="0"/>
              <a:t>Toto může způsobovat bolesti hlavy.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8130" name="Picture 2" descr="Výsledek obrázku pro spinální KAT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686300" cy="3672408"/>
          </a:xfrm>
          <a:prstGeom prst="rect">
            <a:avLst/>
          </a:prstGeom>
          <a:noFill/>
        </p:spPr>
      </p:pic>
      <p:pic>
        <p:nvPicPr>
          <p:cNvPr id="48132" name="Picture 4" descr="Výsledek obrázku pro spinální KATE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981822" cy="398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4325112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http://slideplayer.cz/slide/3276766/</a:t>
            </a:r>
            <a:endParaRPr lang="cs-CZ" dirty="0" smtClean="0"/>
          </a:p>
          <a:p>
            <a:r>
              <a:rPr lang="cs-CZ" dirty="0" smtClean="0"/>
              <a:t>http://ose.</a:t>
            </a:r>
            <a:r>
              <a:rPr lang="cs-CZ" dirty="0" err="1" smtClean="0"/>
              <a:t>zshk.cz</a:t>
            </a:r>
            <a:r>
              <a:rPr lang="cs-CZ" dirty="0" smtClean="0"/>
              <a:t>/</a:t>
            </a:r>
            <a:r>
              <a:rPr lang="cs-CZ" dirty="0" err="1" smtClean="0"/>
              <a:t>vyuka</a:t>
            </a:r>
            <a:r>
              <a:rPr lang="cs-CZ" dirty="0" smtClean="0"/>
              <a:t>/diagnostika.</a:t>
            </a:r>
            <a:r>
              <a:rPr lang="cs-CZ" dirty="0" err="1" smtClean="0"/>
              <a:t>aspx</a:t>
            </a:r>
            <a:r>
              <a:rPr lang="cs-CZ" dirty="0" smtClean="0"/>
              <a:t>?id=185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Výsledek obrázku pro EPIDURÁLNÍ KAT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810000" cy="3810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Pomůcky k zavedení 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u="sng" dirty="0" smtClean="0"/>
              <a:t>Sterilní stolek</a:t>
            </a:r>
            <a:endParaRPr lang="cs-CZ" dirty="0" smtClean="0"/>
          </a:p>
          <a:p>
            <a:r>
              <a:rPr lang="cs-CZ" dirty="0" smtClean="0"/>
              <a:t>sterilní rukavice (velikost dle lékaře)</a:t>
            </a:r>
          </a:p>
          <a:p>
            <a:r>
              <a:rPr lang="cs-CZ" dirty="0" smtClean="0"/>
              <a:t>perforovaná rouška</a:t>
            </a:r>
          </a:p>
          <a:p>
            <a:r>
              <a:rPr lang="cs-CZ" dirty="0" smtClean="0"/>
              <a:t>neperforovaná </a:t>
            </a:r>
            <a:r>
              <a:rPr lang="cs-CZ" dirty="0" err="1" smtClean="0"/>
              <a:t>rouša</a:t>
            </a:r>
            <a:endParaRPr lang="cs-CZ" dirty="0" smtClean="0"/>
          </a:p>
          <a:p>
            <a:r>
              <a:rPr lang="cs-CZ" dirty="0" smtClean="0"/>
              <a:t>sterilní tampony</a:t>
            </a:r>
          </a:p>
          <a:p>
            <a:r>
              <a:rPr lang="cs-CZ" dirty="0" smtClean="0"/>
              <a:t>sterilní krytí</a:t>
            </a:r>
          </a:p>
          <a:p>
            <a:r>
              <a:rPr lang="cs-CZ" dirty="0" smtClean="0"/>
              <a:t>nůžky, pinzeta, jehelec</a:t>
            </a:r>
          </a:p>
          <a:p>
            <a:r>
              <a:rPr lang="cs-CZ" dirty="0" smtClean="0"/>
              <a:t>šicí materiál</a:t>
            </a:r>
          </a:p>
          <a:p>
            <a:r>
              <a:rPr lang="cs-CZ" dirty="0" smtClean="0"/>
              <a:t>stříkačka 10ml</a:t>
            </a:r>
          </a:p>
          <a:p>
            <a:r>
              <a:rPr lang="cs-CZ" dirty="0" smtClean="0"/>
              <a:t>jehla černá, růžová</a:t>
            </a:r>
          </a:p>
          <a:p>
            <a:r>
              <a:rPr lang="cs-CZ" u="sng" dirty="0" smtClean="0"/>
              <a:t>pod sterilní stolek</a:t>
            </a:r>
            <a:endParaRPr lang="cs-CZ" dirty="0" smtClean="0"/>
          </a:p>
          <a:p>
            <a:r>
              <a:rPr lang="cs-CZ" dirty="0" smtClean="0"/>
              <a:t>nádobu na sběr moku (</a:t>
            </a:r>
            <a:r>
              <a:rPr lang="cs-CZ" dirty="0" err="1" smtClean="0">
                <a:solidFill>
                  <a:srgbClr val="FF0000"/>
                </a:solidFill>
              </a:rPr>
              <a:t>redonovu</a:t>
            </a:r>
            <a:r>
              <a:rPr lang="cs-CZ" dirty="0" smtClean="0">
                <a:solidFill>
                  <a:srgbClr val="FF0000"/>
                </a:solidFill>
              </a:rPr>
              <a:t> drenáž se zrušeným podtlakem</a:t>
            </a:r>
            <a:r>
              <a:rPr lang="cs-CZ" dirty="0" smtClean="0"/>
              <a:t>)</a:t>
            </a:r>
          </a:p>
          <a:p>
            <a:r>
              <a:rPr lang="cs-CZ" dirty="0" smtClean="0"/>
              <a:t>krátká spojovací hadička</a:t>
            </a:r>
          </a:p>
          <a:p>
            <a:r>
              <a:rPr lang="cs-CZ" dirty="0" smtClean="0"/>
              <a:t>spinální set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převazový vozík</a:t>
            </a:r>
            <a:endParaRPr lang="cs-CZ" dirty="0" smtClean="0"/>
          </a:p>
          <a:p>
            <a:r>
              <a:rPr lang="cs-CZ" dirty="0" smtClean="0"/>
              <a:t>rouška, čepice</a:t>
            </a:r>
          </a:p>
          <a:p>
            <a:r>
              <a:rPr lang="cs-CZ" dirty="0" smtClean="0"/>
              <a:t>místní anestetikum (</a:t>
            </a:r>
            <a:r>
              <a:rPr lang="cs-CZ" dirty="0" err="1" smtClean="0"/>
              <a:t>Mesocain</a:t>
            </a:r>
            <a:r>
              <a:rPr lang="cs-CZ" dirty="0" smtClean="0"/>
              <a:t> 10%)</a:t>
            </a:r>
          </a:p>
          <a:p>
            <a:r>
              <a:rPr lang="cs-CZ" dirty="0" err="1" smtClean="0"/>
              <a:t>emitní</a:t>
            </a:r>
            <a:r>
              <a:rPr lang="cs-CZ" dirty="0" smtClean="0"/>
              <a:t> miska</a:t>
            </a:r>
          </a:p>
          <a:p>
            <a:r>
              <a:rPr lang="cs-CZ" dirty="0" smtClean="0"/>
              <a:t>dezinfekce na kůži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Indikace zavedení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u="sng" dirty="0" smtClean="0"/>
              <a:t>snížení nitrolebního tlaku </a:t>
            </a:r>
            <a:r>
              <a:rPr lang="cs-CZ" dirty="0" smtClean="0"/>
              <a:t>(akutní hydrocefalus, dekompenzovaný chronický hydrocefalus, </a:t>
            </a:r>
            <a:r>
              <a:rPr lang="cs-CZ" dirty="0" err="1" smtClean="0"/>
              <a:t>kraniotrauma</a:t>
            </a:r>
            <a:r>
              <a:rPr lang="cs-CZ" dirty="0" smtClean="0"/>
              <a:t>)</a:t>
            </a:r>
          </a:p>
          <a:p>
            <a:pPr lvl="0"/>
            <a:r>
              <a:rPr lang="cs-CZ" u="sng" dirty="0" smtClean="0"/>
              <a:t>odvod zánětlivého </a:t>
            </a:r>
            <a:r>
              <a:rPr lang="cs-CZ" u="sng" dirty="0" err="1" smtClean="0"/>
              <a:t>likvoru</a:t>
            </a:r>
            <a:r>
              <a:rPr lang="cs-CZ" u="sng" dirty="0" smtClean="0"/>
              <a:t> </a:t>
            </a:r>
            <a:r>
              <a:rPr lang="cs-CZ" dirty="0" smtClean="0"/>
              <a:t>(riziko obstrukce vývodných cest)</a:t>
            </a:r>
          </a:p>
          <a:p>
            <a:pPr lvl="0"/>
            <a:r>
              <a:rPr lang="cs-CZ" u="sng" dirty="0" smtClean="0"/>
              <a:t>odvod krvavého </a:t>
            </a:r>
            <a:r>
              <a:rPr lang="cs-CZ" u="sng" dirty="0" err="1" smtClean="0"/>
              <a:t>likvoru</a:t>
            </a:r>
            <a:r>
              <a:rPr lang="cs-CZ" u="sng" dirty="0" smtClean="0"/>
              <a:t> </a:t>
            </a:r>
            <a:r>
              <a:rPr lang="cs-CZ" dirty="0" smtClean="0"/>
              <a:t>(krvácení po operaci)</a:t>
            </a:r>
          </a:p>
          <a:p>
            <a:pPr lvl="0"/>
            <a:r>
              <a:rPr lang="cs-CZ" u="sng" dirty="0" smtClean="0"/>
              <a:t>odklonění přirozeného toku </a:t>
            </a:r>
            <a:r>
              <a:rPr lang="cs-CZ" u="sng" dirty="0" err="1" smtClean="0"/>
              <a:t>likvoru</a:t>
            </a:r>
            <a:r>
              <a:rPr lang="cs-CZ" u="sng" dirty="0" smtClean="0"/>
              <a:t> </a:t>
            </a:r>
            <a:r>
              <a:rPr lang="cs-CZ" dirty="0" smtClean="0"/>
              <a:t>(hojení rány po operaci v oblasti zadní jámy lebeční)</a:t>
            </a:r>
          </a:p>
          <a:p>
            <a:pPr lvl="0"/>
            <a:r>
              <a:rPr lang="cs-CZ" i="1" dirty="0" smtClean="0"/>
              <a:t>nutnost monitoringu ICP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Ošetřovatelský postup při zavádění 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Povinnosti před výkonem</a:t>
            </a:r>
            <a:endParaRPr lang="cs-CZ" dirty="0" smtClean="0"/>
          </a:p>
          <a:p>
            <a:r>
              <a:rPr lang="cs-CZ" dirty="0" smtClean="0"/>
              <a:t>poučení pacienta o výkonu - lékař                                        </a:t>
            </a:r>
          </a:p>
          <a:p>
            <a:r>
              <a:rPr lang="cs-CZ" dirty="0" smtClean="0"/>
              <a:t>příprava pomůcek - NLP                                                                                              </a:t>
            </a:r>
          </a:p>
          <a:p>
            <a:r>
              <a:rPr lang="cs-CZ" dirty="0" smtClean="0"/>
              <a:t>zajištění vhodné polohy pacienta (na boku s koleny pokrčenými k bradě a hlavou na hrudi,  tzv. kočičí hřbet)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sz="4000" b="1" dirty="0" smtClean="0"/>
              <a:t>Povinnosti při vlastním výkonu</a:t>
            </a:r>
            <a:endParaRPr lang="cs-CZ" sz="4000" dirty="0" smtClean="0"/>
          </a:p>
          <a:p>
            <a:pPr>
              <a:buNone/>
            </a:pPr>
            <a:r>
              <a:rPr lang="cs-CZ" sz="4000" u="sng" dirty="0" smtClean="0"/>
              <a:t>lékař</a:t>
            </a:r>
            <a:r>
              <a:rPr lang="cs-CZ" sz="4000" dirty="0" smtClean="0"/>
              <a:t>                            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cs-CZ" sz="4000" dirty="0" smtClean="0"/>
              <a:t>určí  místo vpichu                                                                                                                       </a:t>
            </a:r>
          </a:p>
          <a:p>
            <a:r>
              <a:rPr lang="cs-CZ" sz="4000" dirty="0" smtClean="0"/>
              <a:t>provede širokou dezinfekci okolí místa vpichu                                                                              </a:t>
            </a:r>
          </a:p>
          <a:p>
            <a:r>
              <a:rPr lang="cs-CZ" sz="4000" dirty="0" smtClean="0"/>
              <a:t>přiloží perforovanou roušku                                                                                                     </a:t>
            </a:r>
          </a:p>
          <a:p>
            <a:r>
              <a:rPr lang="cs-CZ" sz="4000" dirty="0" smtClean="0"/>
              <a:t>aplikuje místní anestetikum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cs-CZ" sz="4000" dirty="0" smtClean="0"/>
              <a:t>provede vpich a  zavede spinální set                                                                         </a:t>
            </a:r>
          </a:p>
          <a:p>
            <a:r>
              <a:rPr lang="cs-CZ" sz="4000" dirty="0" smtClean="0"/>
              <a:t>pomocí stehů fixuje spinální set ke kůži a napojí ho na spojovací hadičku    </a:t>
            </a:r>
          </a:p>
          <a:p>
            <a:pPr>
              <a:buNone/>
            </a:pPr>
            <a:r>
              <a:rPr lang="cs-CZ" sz="4000" dirty="0" smtClean="0"/>
              <a:t>                                              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cs-CZ" sz="4000" u="sng" dirty="0" smtClean="0"/>
              <a:t>sestra </a:t>
            </a:r>
            <a:br>
              <a:rPr lang="cs-CZ" sz="4000" u="sng" dirty="0" smtClean="0"/>
            </a:br>
            <a:endParaRPr lang="cs-CZ" sz="4000" dirty="0" smtClean="0"/>
          </a:p>
          <a:p>
            <a:r>
              <a:rPr lang="cs-CZ" sz="4000" dirty="0" smtClean="0"/>
              <a:t>asistuje lékaři a dodržuje aseptický přístup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cs-CZ" sz="4000" dirty="0" smtClean="0"/>
              <a:t>sleduje pacienta, pomáhá mu udržet správnou polohu                                                   </a:t>
            </a:r>
          </a:p>
          <a:p>
            <a:r>
              <a:rPr lang="cs-CZ" sz="4000" dirty="0" smtClean="0"/>
              <a:t>psychicky ho podporuje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 smtClean="0"/>
              <a:t>Povinnosti po výkonu</a:t>
            </a:r>
            <a:endParaRPr lang="cs-CZ" dirty="0" smtClean="0"/>
          </a:p>
          <a:p>
            <a:r>
              <a:rPr lang="cs-CZ" dirty="0" smtClean="0"/>
              <a:t>sterilní překrytí místa vpichu                                                                                         </a:t>
            </a:r>
          </a:p>
          <a:p>
            <a:r>
              <a:rPr lang="cs-CZ" dirty="0" smtClean="0"/>
              <a:t>důkladná fixace hadičky spinálního setu k tělu pacienta náplastí</a:t>
            </a:r>
          </a:p>
          <a:p>
            <a:r>
              <a:rPr lang="cs-CZ" dirty="0" smtClean="0"/>
              <a:t>napojení spojovací hadičky na drenážní systém, mezi který se vloží speciální filtr. Není-li k dispozici, lze ho krátkodobě nahradit sterilním tamponem, kterým kryjeme jehlu a fixujeme náplastí</a:t>
            </a:r>
          </a:p>
          <a:p>
            <a:r>
              <a:rPr lang="cs-CZ" dirty="0" smtClean="0"/>
              <a:t>upevnění sběrné nádoby k lůžku</a:t>
            </a:r>
          </a:p>
          <a:p>
            <a:r>
              <a:rPr lang="cs-CZ" dirty="0" smtClean="0"/>
              <a:t>uložení pacienta do polohy na zádech (délku a následující pohybový režim určí lékař)                                                                               </a:t>
            </a:r>
          </a:p>
          <a:p>
            <a:r>
              <a:rPr lang="cs-CZ" dirty="0" smtClean="0"/>
              <a:t>úklid a dezinfekce pomůcek</a:t>
            </a:r>
          </a:p>
          <a:p>
            <a:r>
              <a:rPr lang="cs-CZ" dirty="0" smtClean="0"/>
              <a:t>záznam do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 descr="Výsledek obrázku pro spinální KATE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191250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Zásady manipulace se 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u="sng" dirty="0" smtClean="0"/>
              <a:t>spinální linka</a:t>
            </a:r>
            <a:endParaRPr lang="cs-CZ" dirty="0" smtClean="0"/>
          </a:p>
          <a:p>
            <a:r>
              <a:rPr lang="cs-CZ" dirty="0" smtClean="0"/>
              <a:t>při výměně a manipulaci dodržovat asepsi (dezinfikovat, nepokládat na zem)</a:t>
            </a:r>
          </a:p>
          <a:p>
            <a:r>
              <a:rPr lang="cs-CZ" dirty="0" smtClean="0"/>
              <a:t>množství moku a časovou jednotku odpouštění určí lékař </a:t>
            </a:r>
          </a:p>
          <a:p>
            <a:r>
              <a:rPr lang="cs-CZ" dirty="0" smtClean="0"/>
              <a:t> sledovat barvu a množství moku</a:t>
            </a:r>
          </a:p>
          <a:p>
            <a:r>
              <a:rPr lang="cs-CZ" dirty="0" smtClean="0"/>
              <a:t> sledovat stav drénu a jeho průchodnost  </a:t>
            </a:r>
          </a:p>
          <a:p>
            <a:pPr>
              <a:buNone/>
            </a:pPr>
            <a:r>
              <a:rPr lang="cs-CZ" dirty="0" smtClean="0"/>
              <a:t>                                                </a:t>
            </a:r>
          </a:p>
          <a:p>
            <a:pPr>
              <a:buNone/>
            </a:pPr>
            <a:r>
              <a:rPr lang="cs-CZ" u="sng" dirty="0" smtClean="0"/>
              <a:t>místo vpichu</a:t>
            </a:r>
            <a:endParaRPr lang="cs-CZ" dirty="0" smtClean="0"/>
          </a:p>
          <a:p>
            <a:r>
              <a:rPr lang="cs-CZ" dirty="0" smtClean="0"/>
              <a:t>převaz 1x  za 24 hodin nebo dle potřeby, vše za aseptických podmínek    </a:t>
            </a:r>
          </a:p>
          <a:p>
            <a:r>
              <a:rPr lang="cs-CZ" dirty="0" smtClean="0"/>
              <a:t> sledovat stav krytí a  možnou sekreci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pacient </a:t>
            </a:r>
            <a:endParaRPr lang="cs-CZ" dirty="0" smtClean="0"/>
          </a:p>
          <a:p>
            <a:r>
              <a:rPr lang="cs-CZ" dirty="0" smtClean="0"/>
              <a:t>  sledovat fyziologické funkce, bolest hlavy</a:t>
            </a:r>
          </a:p>
          <a:p>
            <a:endParaRPr lang="cs-CZ" dirty="0" smtClean="0"/>
          </a:p>
          <a:p>
            <a:pPr>
              <a:buNone/>
            </a:pPr>
            <a:r>
              <a:rPr lang="cs-CZ" u="sng" dirty="0" smtClean="0"/>
              <a:t>odběry moku</a:t>
            </a:r>
            <a:endParaRPr lang="cs-CZ" dirty="0" smtClean="0"/>
          </a:p>
          <a:p>
            <a:r>
              <a:rPr lang="cs-CZ" dirty="0" smtClean="0"/>
              <a:t> provádí lékař - určuje čas i typ vyšetření</a:t>
            </a:r>
          </a:p>
          <a:p>
            <a:r>
              <a:rPr lang="cs-CZ" dirty="0" smtClean="0"/>
              <a:t> vyšetření bakteriologické</a:t>
            </a:r>
          </a:p>
          <a:p>
            <a:r>
              <a:rPr lang="cs-CZ" dirty="0" smtClean="0"/>
              <a:t>vyšetření biochemické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Komplikace 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krvácení do páteřního kanálu (</a:t>
            </a:r>
            <a:r>
              <a:rPr lang="cs-CZ" dirty="0" err="1" smtClean="0"/>
              <a:t>paraparesa</a:t>
            </a:r>
            <a:r>
              <a:rPr lang="cs-CZ" dirty="0" smtClean="0"/>
              <a:t>, </a:t>
            </a:r>
            <a:r>
              <a:rPr lang="cs-CZ" dirty="0" err="1" smtClean="0"/>
              <a:t>sy</a:t>
            </a:r>
            <a:r>
              <a:rPr lang="cs-CZ" dirty="0" smtClean="0"/>
              <a:t> </a:t>
            </a:r>
            <a:r>
              <a:rPr lang="cs-CZ" dirty="0" err="1" smtClean="0"/>
              <a:t>Caudy</a:t>
            </a:r>
            <a:r>
              <a:rPr lang="cs-CZ" dirty="0" smtClean="0"/>
              <a:t>, paraplegie)</a:t>
            </a:r>
          </a:p>
          <a:p>
            <a:r>
              <a:rPr lang="cs-CZ" dirty="0" smtClean="0"/>
              <a:t>nabodnutí nervového kořene - bolest,  brnění a ochrnutí</a:t>
            </a:r>
          </a:p>
          <a:p>
            <a:r>
              <a:rPr lang="cs-CZ" dirty="0" smtClean="0"/>
              <a:t>uvolnění části </a:t>
            </a:r>
            <a:r>
              <a:rPr lang="cs-CZ" dirty="0" err="1" smtClean="0"/>
              <a:t>katetru</a:t>
            </a:r>
            <a:r>
              <a:rPr lang="cs-CZ" dirty="0" smtClean="0"/>
              <a:t> v páteřním kanálu z důvodu přeložení zavedené linky</a:t>
            </a:r>
          </a:p>
          <a:p>
            <a:r>
              <a:rPr lang="cs-CZ" dirty="0" smtClean="0"/>
              <a:t>bolest hlavy, zvracení, nauzea</a:t>
            </a:r>
          </a:p>
          <a:p>
            <a:r>
              <a:rPr lang="cs-CZ" dirty="0" smtClean="0"/>
              <a:t>rozpojení systému s únikem </a:t>
            </a:r>
            <a:r>
              <a:rPr lang="cs-CZ" dirty="0" err="1" smtClean="0"/>
              <a:t>likvoru</a:t>
            </a:r>
            <a:r>
              <a:rPr lang="cs-CZ" dirty="0" smtClean="0"/>
              <a:t> do lůžka</a:t>
            </a:r>
          </a:p>
          <a:p>
            <a:r>
              <a:rPr lang="cs-CZ" dirty="0" smtClean="0"/>
              <a:t>zanesení infekce do páteřního kanálu (meningoencefalitida)</a:t>
            </a:r>
          </a:p>
          <a:p>
            <a:r>
              <a:rPr lang="cs-CZ" dirty="0" err="1" smtClean="0"/>
              <a:t>conus</a:t>
            </a:r>
            <a:r>
              <a:rPr lang="cs-CZ" dirty="0" smtClean="0"/>
              <a:t> </a:t>
            </a:r>
            <a:r>
              <a:rPr lang="cs-CZ" dirty="0" err="1" smtClean="0"/>
              <a:t>occipitalis</a:t>
            </a:r>
            <a:r>
              <a:rPr lang="cs-CZ" dirty="0" smtClean="0"/>
              <a:t> – fatální komplikace u LP pro nitrolební hypertenzi</a:t>
            </a:r>
            <a:r>
              <a:rPr lang="cs-CZ" i="1" dirty="0" smtClean="0"/>
              <a:t>, </a:t>
            </a:r>
            <a:r>
              <a:rPr lang="cs-CZ" dirty="0" smtClean="0"/>
              <a:t>vtlačení </a:t>
            </a:r>
            <a:r>
              <a:rPr lang="cs-CZ" dirty="0" smtClean="0">
                <a:hlinkClick r:id="rId2" tooltip="Mozkový kmen"/>
              </a:rPr>
              <a:t>mozkového kmene</a:t>
            </a:r>
            <a:r>
              <a:rPr lang="cs-CZ" dirty="0" smtClean="0"/>
              <a:t> s životně důležitými centry do velkého </a:t>
            </a:r>
            <a:r>
              <a:rPr lang="cs-CZ" dirty="0" smtClean="0">
                <a:hlinkClick r:id="rId3" tooltip="Týlní kost"/>
              </a:rPr>
              <a:t>týlního</a:t>
            </a:r>
            <a:r>
              <a:rPr lang="cs-CZ" dirty="0" smtClean="0"/>
              <a:t> otvoru (</a:t>
            </a:r>
            <a:r>
              <a:rPr lang="cs-CZ" i="1" dirty="0" err="1" smtClean="0"/>
              <a:t>foramen</a:t>
            </a:r>
            <a:r>
              <a:rPr lang="cs-CZ" i="1" dirty="0" smtClean="0"/>
              <a:t> </a:t>
            </a:r>
            <a:r>
              <a:rPr lang="cs-CZ" i="1" dirty="0" err="1" smtClean="0"/>
              <a:t>occipitalis</a:t>
            </a:r>
            <a:r>
              <a:rPr lang="cs-CZ" i="1" dirty="0" smtClean="0"/>
              <a:t> </a:t>
            </a:r>
            <a:r>
              <a:rPr lang="cs-CZ" i="1" dirty="0" err="1" smtClean="0"/>
              <a:t>magnum</a:t>
            </a:r>
            <a:r>
              <a:rPr lang="cs-CZ" dirty="0" smtClean="0"/>
              <a:t>) s fatálním průběhem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44000" y="3068960"/>
            <a:ext cx="5400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nádoba na sběr moku u SL musí být vždy bez podtlaku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069848"/>
          </a:xfrm>
        </p:spPr>
        <p:txBody>
          <a:bodyPr/>
          <a:lstStyle/>
          <a:p>
            <a:r>
              <a:rPr lang="cs-CZ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Děkuji za pozornost …</a:t>
            </a: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Kontraindikace zavedení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těžká koagulační porucha</a:t>
            </a:r>
          </a:p>
          <a:p>
            <a:pPr lvl="0"/>
            <a:r>
              <a:rPr lang="cs-CZ" dirty="0" smtClean="0"/>
              <a:t>imunosuprese</a:t>
            </a:r>
          </a:p>
          <a:p>
            <a:pPr lvl="0"/>
            <a:r>
              <a:rPr lang="cs-CZ" dirty="0" smtClean="0"/>
              <a:t>terminální stav</a:t>
            </a:r>
          </a:p>
          <a:p>
            <a:pPr lvl="0"/>
            <a:r>
              <a:rPr lang="cs-CZ" dirty="0" smtClean="0"/>
              <a:t>indikace pouze k </a:t>
            </a:r>
            <a:r>
              <a:rPr lang="cs-CZ" dirty="0" err="1" smtClean="0"/>
              <a:t>monitoraci</a:t>
            </a:r>
            <a:r>
              <a:rPr lang="cs-CZ" dirty="0" smtClean="0"/>
              <a:t> ICP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Druhy ZKD dle materiálu drenážní soupravy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„standardní“ zůstává zavedená max. 10 dnů</a:t>
            </a:r>
          </a:p>
          <a:p>
            <a:pPr lvl="0"/>
            <a:r>
              <a:rPr lang="cs-CZ" dirty="0" err="1" smtClean="0"/>
              <a:t>Silver</a:t>
            </a:r>
            <a:r>
              <a:rPr lang="cs-CZ" dirty="0" smtClean="0"/>
              <a:t> line = „stříbrná“ max. 28 dnů, obsahuje baktericidní povrch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Výsledek obrázku pro zevní komorová drená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zevní komorová drená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Příprava pacienta k zavedení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příprava pacienta k operaci v celkové anestezii</a:t>
            </a:r>
          </a:p>
          <a:p>
            <a:pPr lvl="0"/>
            <a:r>
              <a:rPr lang="cs-CZ" dirty="0" smtClean="0"/>
              <a:t>interní předoperační vyšetření nebo operace z vitální indikace, soustředíme se na výsledky </a:t>
            </a:r>
            <a:r>
              <a:rPr lang="cs-CZ" b="1" dirty="0" smtClean="0"/>
              <a:t>koagulace</a:t>
            </a:r>
          </a:p>
          <a:p>
            <a:pPr lvl="0"/>
            <a:r>
              <a:rPr lang="cs-CZ" dirty="0" smtClean="0"/>
              <a:t>příprava operačního pole (oholení hlavy, dezinfekce, krytí jednorázovou pokrývkou hlavy)</a:t>
            </a:r>
          </a:p>
          <a:p>
            <a:pPr lvl="0"/>
            <a:r>
              <a:rPr lang="cs-CZ" dirty="0" smtClean="0"/>
              <a:t>zajištění žilních vstupů</a:t>
            </a:r>
          </a:p>
          <a:p>
            <a:pPr lvl="0"/>
            <a:r>
              <a:rPr lang="cs-CZ" dirty="0" smtClean="0"/>
              <a:t>příprava dokumentace na OP sál</a:t>
            </a:r>
          </a:p>
          <a:p>
            <a:r>
              <a:rPr lang="cs-CZ" dirty="0" smtClean="0"/>
              <a:t>prevence pooperační infekce (podání ATB před výkonem)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Zavedení ZKD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nejčastěji do čelního rohu nedominantní mozkové komory</a:t>
            </a:r>
          </a:p>
          <a:p>
            <a:pPr lvl="0"/>
            <a:r>
              <a:rPr lang="cs-CZ" dirty="0" smtClean="0"/>
              <a:t>vstupní bod -</a:t>
            </a:r>
            <a:r>
              <a:rPr lang="cs-CZ" dirty="0" err="1" smtClean="0"/>
              <a:t>Kocherův</a:t>
            </a:r>
            <a:r>
              <a:rPr lang="cs-CZ" dirty="0" smtClean="0"/>
              <a:t> bod - krátká incize</a:t>
            </a:r>
          </a:p>
          <a:p>
            <a:pPr lvl="0"/>
            <a:r>
              <a:rPr lang="cs-CZ" dirty="0" smtClean="0"/>
              <a:t>trepanační návrt lebeční kosti</a:t>
            </a:r>
          </a:p>
          <a:p>
            <a:pPr lvl="0"/>
            <a:r>
              <a:rPr lang="cs-CZ" dirty="0" smtClean="0"/>
              <a:t>po </a:t>
            </a:r>
            <a:r>
              <a:rPr lang="cs-CZ" dirty="0" err="1" smtClean="0"/>
              <a:t>durotomii</a:t>
            </a:r>
            <a:r>
              <a:rPr lang="cs-CZ" dirty="0" smtClean="0"/>
              <a:t>-punkce čelního rohu bočně perforovaným drénem na </a:t>
            </a:r>
            <a:r>
              <a:rPr lang="cs-CZ" dirty="0" err="1" smtClean="0"/>
              <a:t>mandrénu</a:t>
            </a:r>
            <a:endParaRPr lang="cs-CZ" dirty="0" smtClean="0"/>
          </a:p>
          <a:p>
            <a:pPr lvl="0"/>
            <a:r>
              <a:rPr lang="cs-CZ" dirty="0" smtClean="0"/>
              <a:t>po vytažení </a:t>
            </a:r>
            <a:r>
              <a:rPr lang="cs-CZ" dirty="0" err="1" smtClean="0"/>
              <a:t>mandrénu</a:t>
            </a:r>
            <a:r>
              <a:rPr lang="cs-CZ" dirty="0" smtClean="0"/>
              <a:t> odvádí drén </a:t>
            </a:r>
            <a:r>
              <a:rPr lang="cs-CZ" dirty="0" err="1" smtClean="0"/>
              <a:t>likvor</a:t>
            </a:r>
            <a:r>
              <a:rPr lang="cs-CZ" dirty="0" smtClean="0"/>
              <a:t> - dále </a:t>
            </a:r>
            <a:r>
              <a:rPr lang="cs-CZ" dirty="0" err="1" smtClean="0"/>
              <a:t>zavádímeo</a:t>
            </a:r>
            <a:r>
              <a:rPr lang="cs-CZ" dirty="0" smtClean="0"/>
              <a:t> jeden cm hlouběji</a:t>
            </a:r>
          </a:p>
          <a:p>
            <a:pPr lvl="0"/>
            <a:r>
              <a:rPr lang="cs-CZ" dirty="0" err="1" smtClean="0"/>
              <a:t>tunelizace</a:t>
            </a:r>
            <a:r>
              <a:rPr lang="cs-CZ" dirty="0" smtClean="0"/>
              <a:t> minimálně 5 cm od původní incize</a:t>
            </a:r>
          </a:p>
          <a:p>
            <a:pPr lvl="0"/>
            <a:r>
              <a:rPr lang="cs-CZ" dirty="0" smtClean="0"/>
              <a:t>fixace </a:t>
            </a:r>
            <a:r>
              <a:rPr lang="cs-CZ" dirty="0" err="1" smtClean="0"/>
              <a:t>katetru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3. Specifika ošetřovatelské péče u ZKD,SL - finální[2019031310304864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</TotalTime>
  <Words>717</Words>
  <Application>Microsoft Office PowerPoint</Application>
  <PresentationFormat>Předvádění na obrazovce (4:3)</PresentationFormat>
  <Paragraphs>208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Calibri</vt:lpstr>
      <vt:lpstr>Georgia</vt:lpstr>
      <vt:lpstr>Times New Roman</vt:lpstr>
      <vt:lpstr>Trebuchet MS</vt:lpstr>
      <vt:lpstr>Wingdings</vt:lpstr>
      <vt:lpstr>Wingdings 2</vt:lpstr>
      <vt:lpstr>Urbanistický</vt:lpstr>
      <vt:lpstr>Specifika ošetřovatelské péče o  zevní komorovou drenáž (ZKD) spinální linku (SL)</vt:lpstr>
      <vt:lpstr>Zevní komorová drenáž    ZKD </vt:lpstr>
      <vt:lpstr>Indikace zavedení ZKD</vt:lpstr>
      <vt:lpstr>Kontraindikace zavedení ZKD</vt:lpstr>
      <vt:lpstr>Druhy ZKD dle materiálu drenážní soupravy</vt:lpstr>
      <vt:lpstr>Prezentace aplikace PowerPoint</vt:lpstr>
      <vt:lpstr>Prezentace aplikace PowerPoint</vt:lpstr>
      <vt:lpstr>Příprava pacienta k zavedení ZKD</vt:lpstr>
      <vt:lpstr>Zavedení ZKD</vt:lpstr>
      <vt:lpstr>Sestava drenáže</vt:lpstr>
      <vt:lpstr>Manipulace se ZKD</vt:lpstr>
      <vt:lpstr>Prezentace aplikace PowerPoint</vt:lpstr>
      <vt:lpstr>Prezentace aplikace PowerPoint</vt:lpstr>
      <vt:lpstr>Prezentace aplikace PowerPoint</vt:lpstr>
      <vt:lpstr>Způsob záznamu ZKD do dokumentace</vt:lpstr>
      <vt:lpstr>Manipulace se ZKD</vt:lpstr>
      <vt:lpstr>Péče o operační ránu se zavedenou ZKD</vt:lpstr>
      <vt:lpstr>Odběry likvoru ze ZKD</vt:lpstr>
      <vt:lpstr>Prezentace aplikace PowerPoint</vt:lpstr>
      <vt:lpstr>Komplikace ZKD</vt:lpstr>
      <vt:lpstr>Prezentace aplikace PowerPoint</vt:lpstr>
      <vt:lpstr>POZOR</vt:lpstr>
      <vt:lpstr>Prezentace aplikace PowerPoint</vt:lpstr>
      <vt:lpstr>Spinální linka SL</vt:lpstr>
      <vt:lpstr>Neplést si</vt:lpstr>
      <vt:lpstr>Prezentace aplikace PowerPoint</vt:lpstr>
      <vt:lpstr>Prezentace aplikace PowerPoint</vt:lpstr>
      <vt:lpstr>Pomůcky k zavedení SL</vt:lpstr>
      <vt:lpstr>Prezentace aplikace PowerPoint</vt:lpstr>
      <vt:lpstr>Ošetřovatelský postup při zavádění SL</vt:lpstr>
      <vt:lpstr>Prezentace aplikace PowerPoint</vt:lpstr>
      <vt:lpstr>Prezentace aplikace PowerPoint</vt:lpstr>
      <vt:lpstr>Prezentace aplikace PowerPoint</vt:lpstr>
      <vt:lpstr>Zásady manipulace se SL</vt:lpstr>
      <vt:lpstr>Komplikace SL</vt:lpstr>
      <vt:lpstr>POZOR</vt:lpstr>
      <vt:lpstr>Děkuji za pozornost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ošetřovatelské péče o  zevní komorovou drenáž (ZKD) spinální linku (SL)</dc:title>
  <dc:creator>Magdi</dc:creator>
  <cp:lastModifiedBy>ucitel</cp:lastModifiedBy>
  <cp:revision>73</cp:revision>
  <dcterms:created xsi:type="dcterms:W3CDTF">2017-01-30T15:47:05Z</dcterms:created>
  <dcterms:modified xsi:type="dcterms:W3CDTF">2019-03-13T09:30:49Z</dcterms:modified>
</cp:coreProperties>
</file>